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91" r:id="rId4"/>
    <p:sldId id="304" r:id="rId5"/>
    <p:sldId id="305" r:id="rId6"/>
    <p:sldId id="299" r:id="rId7"/>
    <p:sldId id="259" r:id="rId8"/>
    <p:sldId id="308" r:id="rId9"/>
    <p:sldId id="297" r:id="rId10"/>
    <p:sldId id="296" r:id="rId11"/>
    <p:sldId id="286" r:id="rId12"/>
    <p:sldId id="267" r:id="rId13"/>
    <p:sldId id="287" r:id="rId14"/>
    <p:sldId id="300" r:id="rId15"/>
    <p:sldId id="269" r:id="rId16"/>
    <p:sldId id="289" r:id="rId17"/>
    <p:sldId id="302" r:id="rId18"/>
    <p:sldId id="301" r:id="rId19"/>
    <p:sldId id="303" r:id="rId20"/>
    <p:sldId id="284" r:id="rId21"/>
    <p:sldId id="283" r:id="rId22"/>
    <p:sldId id="294" r:id="rId23"/>
    <p:sldId id="298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8" autoAdjust="0"/>
  </p:normalViewPr>
  <p:slideViewPr>
    <p:cSldViewPr snapToGrid="0">
      <p:cViewPr varScale="1">
        <p:scale>
          <a:sx n="63" d="100"/>
          <a:sy n="63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47D1-721F-461D-9D64-F30E4F865C41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78EA-3FCE-40A2-BFB5-7688E791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5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06A9-D6E7-4DEC-82E7-7C3503E503C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4F54-3767-4FC4-B157-3451A35C0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2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F4F54-3767-4FC4-B157-3451A35C00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4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F4F54-3767-4FC4-B157-3451A35C00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9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7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5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8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5929-7418-45A9-AC4E-12191FEB385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E248-5BB0-4C8B-A49F-EB324B58C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Nash@nhs.net" TargetMode="External"/><Relationship Id="rId2" Type="http://schemas.openxmlformats.org/officeDocument/2006/relationships/hyperlink" Target="https://bwc.nhs.uk/centre-for-paediatric-spiritual-car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wc.nhs.uk/centre-for-paediatric-spiritual-ca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mailto:P.Nash@nhs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8/hscc.3181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365" y="3291841"/>
            <a:ext cx="10295906" cy="2648198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 Taxonomy for </a:t>
            </a:r>
            <a:br>
              <a:rPr lang="en-US" dirty="0"/>
            </a:br>
            <a:r>
              <a:rPr lang="en-US" dirty="0"/>
              <a:t>Pediatric Chaplaincy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The Advocate Health Care Model</a:t>
            </a:r>
            <a:br>
              <a:rPr lang="en-US" sz="4400" dirty="0"/>
            </a:br>
            <a:br>
              <a:rPr lang="en-US" sz="4400" dirty="0"/>
            </a:br>
            <a:br>
              <a:rPr lang="en-GB" dirty="0"/>
            </a:br>
            <a:r>
              <a:rPr lang="en-GB" b="1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729" y="3642361"/>
            <a:ext cx="10008973" cy="2971800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Rev Paul Nash</a:t>
            </a:r>
          </a:p>
          <a:p>
            <a:r>
              <a:rPr lang="en-GB" sz="2800" b="1" dirty="0"/>
              <a:t>Chaplaincy and Spiritual Care Lead</a:t>
            </a:r>
          </a:p>
          <a:p>
            <a:r>
              <a:rPr lang="en-GB" sz="2800" b="1" dirty="0"/>
              <a:t>Birmingham Women’s and Children’s hospital NHSFT, England</a:t>
            </a:r>
          </a:p>
          <a:p>
            <a:r>
              <a:rPr lang="en-GB" sz="2800" b="1" dirty="0"/>
              <a:t>Director, Centre For Paediatric Spiritual Care </a:t>
            </a:r>
          </a:p>
          <a:p>
            <a:r>
              <a:rPr lang="en-GB" altLang="en-US" sz="2800" dirty="0"/>
              <a:t> </a:t>
            </a:r>
            <a:r>
              <a:rPr lang="en-GB" altLang="en-US" sz="2800" dirty="0">
                <a:hlinkClick r:id="rId2"/>
              </a:rPr>
              <a:t>https://bwc.nhs.uk/centre-for-paediatric-spiritual-care</a:t>
            </a:r>
            <a:r>
              <a:rPr lang="en-GB" altLang="en-US" sz="2800" dirty="0"/>
              <a:t> </a:t>
            </a:r>
          </a:p>
          <a:p>
            <a:r>
              <a:rPr lang="en-GB" altLang="en-US" sz="2800" dirty="0"/>
              <a:t>  </a:t>
            </a:r>
            <a:r>
              <a:rPr lang="en-GB" altLang="en-US" sz="2800" dirty="0">
                <a:hlinkClick r:id="rId3"/>
              </a:rPr>
              <a:t>P.Nash@nhs.net</a:t>
            </a:r>
            <a:r>
              <a:rPr lang="en-GB" altLang="en-US" sz="2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85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06" y="-210064"/>
            <a:ext cx="10280821" cy="1325563"/>
          </a:xfrm>
        </p:spPr>
        <p:txBody>
          <a:bodyPr/>
          <a:lstStyle/>
          <a:p>
            <a:r>
              <a:rPr lang="en-GB" dirty="0"/>
              <a:t>Overall use of taxonomy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2514823"/>
              </p:ext>
            </p:extLst>
          </p:nvPr>
        </p:nvGraphicFramePr>
        <p:xfrm>
          <a:off x="578707" y="970629"/>
          <a:ext cx="10740084" cy="589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021">
                  <a:extLst>
                    <a:ext uri="{9D8B030D-6E8A-4147-A177-3AD203B41FA5}">
                      <a16:colId xmlns:a16="http://schemas.microsoft.com/office/drawing/2014/main" val="3176509795"/>
                    </a:ext>
                  </a:extLst>
                </a:gridCol>
                <a:gridCol w="2346775">
                  <a:extLst>
                    <a:ext uri="{9D8B030D-6E8A-4147-A177-3AD203B41FA5}">
                      <a16:colId xmlns:a16="http://schemas.microsoft.com/office/drawing/2014/main" val="4064547546"/>
                    </a:ext>
                  </a:extLst>
                </a:gridCol>
                <a:gridCol w="2585106">
                  <a:extLst>
                    <a:ext uri="{9D8B030D-6E8A-4147-A177-3AD203B41FA5}">
                      <a16:colId xmlns:a16="http://schemas.microsoft.com/office/drawing/2014/main" val="594023120"/>
                    </a:ext>
                  </a:extLst>
                </a:gridCol>
                <a:gridCol w="3123182">
                  <a:extLst>
                    <a:ext uri="{9D8B030D-6E8A-4147-A177-3AD203B41FA5}">
                      <a16:colId xmlns:a16="http://schemas.microsoft.com/office/drawing/2014/main" val="2987325304"/>
                    </a:ext>
                  </a:extLst>
                </a:gridCol>
              </a:tblGrid>
              <a:tr h="805375">
                <a:tc>
                  <a:txBody>
                    <a:bodyPr/>
                    <a:lstStyle/>
                    <a:p>
                      <a:r>
                        <a:rPr lang="en-GB" sz="3600" dirty="0"/>
                        <a:t>Taxonomy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Venue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Chosen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549271"/>
                  </a:ext>
                </a:extLst>
              </a:tr>
              <a:tr h="1055119">
                <a:tc>
                  <a:txBody>
                    <a:bodyPr/>
                    <a:lstStyle/>
                    <a:p>
                      <a:r>
                        <a:rPr lang="en-GB" sz="3200" dirty="0"/>
                        <a:t>Intended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Advocate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67984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BCH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78189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r>
                        <a:rPr lang="en-GB" sz="3200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Advocate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76923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BCH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053847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r>
                        <a:rPr lang="en-GB" sz="3200" dirty="0"/>
                        <a:t>Intervention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Advocate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60169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BCH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30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0"/>
            <a:ext cx="10812161" cy="1325563"/>
          </a:xfrm>
        </p:spPr>
        <p:txBody>
          <a:bodyPr>
            <a:normAutofit/>
          </a:bodyPr>
          <a:lstStyle/>
          <a:p>
            <a:r>
              <a:rPr lang="en-GB" b="1" dirty="0"/>
              <a:t>Intended effects: </a:t>
            </a:r>
            <a:r>
              <a:rPr lang="en-GB" dirty="0"/>
              <a:t>Top 12 </a:t>
            </a:r>
            <a:r>
              <a:rPr lang="en-GB" dirty="0">
                <a:solidFill>
                  <a:srgbClr val="FF0000"/>
                </a:solidFill>
              </a:rPr>
              <a:t>( </a:t>
            </a:r>
            <a:r>
              <a:rPr lang="en-GB" dirty="0" err="1">
                <a:solidFill>
                  <a:srgbClr val="FF0000"/>
                </a:solidFill>
              </a:rPr>
              <a:t>Peds</a:t>
            </a:r>
            <a:r>
              <a:rPr lang="en-GB" dirty="0">
                <a:solidFill>
                  <a:srgbClr val="FF0000"/>
                </a:solidFill>
              </a:rPr>
              <a:t> additions in red)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5545" y="1017106"/>
            <a:ext cx="10515600" cy="60386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Build relationships of care and support (69, 86%)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Demonstrate care and concern (53, 69%)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rapport and connectedness (53, 66%)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Demonstrate kindness and compassion (50, 63%)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Convey a calming presence (48, 60%)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Feel part of a community (45, 56%)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Lesson someone's feeling of isolation (45, 56%)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Lessen anxiety (43, 53%)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Faith affirmation (41, 51%)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Enhance spiritual wellbeing (39, 49%)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Engender resilience (38, 48%)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Build self esteem (38, 48%)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5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en-GB" b="1" dirty="0"/>
              <a:t>2.  Methods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14400"/>
            <a:ext cx="11244262" cy="57292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most popular response </a:t>
            </a:r>
            <a:r>
              <a:rPr lang="en-GB" b="1" dirty="0"/>
              <a:t>(71%) was offer emotional support</a:t>
            </a:r>
            <a:r>
              <a:rPr lang="en-GB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Only two other options were selected by more than half of the respondents, these were </a:t>
            </a:r>
            <a:r>
              <a:rPr lang="en-GB" b="1" dirty="0"/>
              <a:t>offer support and encourage a sharing of feelings</a:t>
            </a:r>
            <a:r>
              <a:rPr lang="en-GB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least popular options (10% or under) were: </a:t>
            </a:r>
            <a:r>
              <a:rPr lang="en-GB" b="1" dirty="0"/>
              <a:t>Encourage gratitude</a:t>
            </a:r>
            <a:r>
              <a:rPr lang="en-GB" dirty="0"/>
              <a:t>, </a:t>
            </a:r>
            <a:r>
              <a:rPr lang="en-GB" b="1" dirty="0"/>
              <a:t>explore quality of life</a:t>
            </a:r>
            <a:r>
              <a:rPr lang="en-GB" dirty="0"/>
              <a:t>, </a:t>
            </a:r>
            <a:r>
              <a:rPr lang="en-GB" b="1" dirty="0"/>
              <a:t>collaborate with care team member</a:t>
            </a:r>
            <a:r>
              <a:rPr lang="en-GB" dirty="0"/>
              <a:t>, </a:t>
            </a:r>
            <a:r>
              <a:rPr lang="en-GB" b="1" dirty="0"/>
              <a:t>explore cultural values</a:t>
            </a:r>
            <a:r>
              <a:rPr lang="en-GB" dirty="0"/>
              <a:t>, </a:t>
            </a:r>
            <a:r>
              <a:rPr lang="en-GB" b="1" dirty="0"/>
              <a:t>educate care team about cultural/religious values</a:t>
            </a:r>
            <a:r>
              <a:rPr lang="en-GB" dirty="0"/>
              <a:t>, </a:t>
            </a:r>
            <a:r>
              <a:rPr lang="en-GB" b="1" dirty="0"/>
              <a:t>setting boundaries, encourage end of life review</a:t>
            </a:r>
            <a:r>
              <a:rPr lang="en-GB" dirty="0"/>
              <a:t>, </a:t>
            </a:r>
            <a:r>
              <a:rPr lang="en-GB" b="1" dirty="0"/>
              <a:t>explore values conflict</a:t>
            </a:r>
            <a:r>
              <a:rPr lang="en-GB" dirty="0"/>
              <a:t> and </a:t>
            </a:r>
            <a:r>
              <a:rPr lang="en-GB" b="1" dirty="0"/>
              <a:t>explore forgiveness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No respondents selected </a:t>
            </a:r>
            <a:r>
              <a:rPr lang="en-GB" b="1" dirty="0"/>
              <a:t>accompany someone in their spiritual/religious practice outside your faith tradition</a:t>
            </a:r>
            <a:r>
              <a:rPr lang="en-GB" dirty="0"/>
              <a:t>, </a:t>
            </a:r>
            <a:r>
              <a:rPr lang="en-GB" b="1" dirty="0"/>
              <a:t>explore ethical dilemmas </a:t>
            </a:r>
            <a:r>
              <a:rPr lang="en-GB" dirty="0"/>
              <a:t>or </a:t>
            </a:r>
            <a:r>
              <a:rPr lang="en-GB" b="1" dirty="0"/>
              <a:t>celebrate religious festival.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Items added by the BCH Chaplaincy department did not receive many responses. The highest (16%) was </a:t>
            </a:r>
            <a:r>
              <a:rPr lang="en-GB" b="1" dirty="0"/>
              <a:t>explore identity </a:t>
            </a:r>
            <a:r>
              <a:rPr lang="en-GB" dirty="0"/>
              <a:t>and then </a:t>
            </a:r>
            <a:r>
              <a:rPr lang="en-GB" b="1" dirty="0"/>
              <a:t>explore worldview</a:t>
            </a:r>
            <a:r>
              <a:rPr lang="en-GB" dirty="0"/>
              <a:t>, this may relate to the differences in ages of patients and the stage of life they were at.  The lowest </a:t>
            </a:r>
            <a:r>
              <a:rPr lang="en-GB" b="1" dirty="0"/>
              <a:t>was celebrate religious festival </a:t>
            </a:r>
            <a:r>
              <a:rPr lang="en-GB" dirty="0"/>
              <a:t>with no one selecting this option. </a:t>
            </a:r>
          </a:p>
        </p:txBody>
      </p:sp>
    </p:spTree>
    <p:extLst>
      <p:ext uri="{BB962C8B-B14F-4D97-AF65-F5344CB8AC3E}">
        <p14:creationId xmlns:p14="http://schemas.microsoft.com/office/powerpoint/2010/main" val="142343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Intervention: Top </a:t>
            </a:r>
            <a:r>
              <a:rPr lang="en-GB" dirty="0"/>
              <a:t>6 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Peds</a:t>
            </a:r>
            <a:r>
              <a:rPr lang="en-GB" dirty="0">
                <a:solidFill>
                  <a:srgbClr val="FF0000"/>
                </a:solidFill>
              </a:rPr>
              <a:t> additions in red)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Active listening (54, 66%)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Acknowledge current situation 45, 56%)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Pray (34, 43%)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Asked guided questions (33, 41%)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Leave a gift (31, 39%)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Engage in participative spiritual care activity (27, 34%)</a:t>
            </a:r>
          </a:p>
        </p:txBody>
      </p:sp>
    </p:spTree>
    <p:extLst>
      <p:ext uri="{BB962C8B-B14F-4D97-AF65-F5344CB8AC3E}">
        <p14:creationId xmlns:p14="http://schemas.microsoft.com/office/powerpoint/2010/main" val="105641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86093"/>
          <a:ext cx="12192000" cy="6944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Advocate top 10 frequency rated items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BCH top 10 selected items from Advocate list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Active listening</a:t>
                      </a:r>
                      <a:endParaRPr lang="en-GB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Build relationship of care and support 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Provide a pastoral presence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Offer emotional support 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C00000"/>
                          </a:solidFill>
                          <a:effectLst/>
                        </a:rPr>
                        <a:t>Demonstrate care and concern</a:t>
                      </a: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</a:rPr>
                        <a:t>Demonstrate care and concern 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Preserve dignity and respect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Active listening </a:t>
                      </a:r>
                      <a:endParaRPr lang="en-GB" sz="2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Remain open to patient’s beliefs  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</a:rPr>
                        <a:t>Establish rapport and connectedness </a:t>
                      </a:r>
                      <a:endParaRPr lang="en-GB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Collaborate with care team member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Convey a calming presence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Demonstrate acceptance 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Lessen someone’s feeling of isolation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Establish rapport and connectedness </a:t>
                      </a:r>
                      <a:endParaRPr lang="en-GB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Acknowledge current situation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Offer emotional support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Lessen anxiety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3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Build  a relationship of care and support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Offer support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06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9838" y="-63922"/>
            <a:ext cx="11169570" cy="1325563"/>
          </a:xfrm>
        </p:spPr>
        <p:txBody>
          <a:bodyPr/>
          <a:lstStyle/>
          <a:p>
            <a:pPr algn="ctr"/>
            <a:r>
              <a:rPr lang="en-GB" b="1" dirty="0"/>
              <a:t>Comparison</a:t>
            </a:r>
            <a:r>
              <a:rPr lang="en-GB" dirty="0"/>
              <a:t>: top responses from all 3 sections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30145"/>
          <a:ext cx="12192000" cy="582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2062">
                  <a:extLst>
                    <a:ext uri="{9D8B030D-6E8A-4147-A177-3AD203B41FA5}">
                      <a16:colId xmlns:a16="http://schemas.microsoft.com/office/drawing/2014/main" val="2672784097"/>
                    </a:ext>
                  </a:extLst>
                </a:gridCol>
                <a:gridCol w="5339938">
                  <a:extLst>
                    <a:ext uri="{9D8B030D-6E8A-4147-A177-3AD203B41FA5}">
                      <a16:colId xmlns:a16="http://schemas.microsoft.com/office/drawing/2014/main" val="4106761845"/>
                    </a:ext>
                  </a:extLst>
                </a:gridCol>
              </a:tblGrid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Advocate top 10</a:t>
                      </a:r>
                      <a:r>
                        <a:rPr lang="en-GB" sz="2000" baseline="0" dirty="0">
                          <a:effectLst/>
                        </a:rPr>
                        <a:t> frequency rated items from concept mapping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BCH top 10</a:t>
                      </a:r>
                      <a:r>
                        <a:rPr lang="en-GB" sz="2000" baseline="0" dirty="0">
                          <a:effectLst/>
                        </a:rPr>
                        <a:t> frequency rated items from BCH list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789934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92D050"/>
                          </a:solidFill>
                          <a:effectLst/>
                        </a:rPr>
                        <a:t>Active listening</a:t>
                      </a:r>
                      <a:endParaRPr lang="en-GB" sz="20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Build relationship of care and support 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848828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Provide a pastoral presence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Offer emotional support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385193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C00000"/>
                          </a:solidFill>
                          <a:effectLst/>
                        </a:rPr>
                        <a:t>Demonstrate caring and concern</a:t>
                      </a:r>
                      <a:endParaRPr lang="en-GB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</a:rPr>
                        <a:t>Demonstrate care and concern 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263025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Preserve dignity and respect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92D050"/>
                          </a:solidFill>
                          <a:effectLst/>
                        </a:rPr>
                        <a:t>Active listening </a:t>
                      </a:r>
                      <a:endParaRPr lang="en-GB" sz="20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570375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Remain open to patient’s beliefs 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</a:rPr>
                        <a:t>Establish rapport and connectedness 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062018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Collaborate with care team member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Demonstrate kindness and compassion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123220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Demonstrate acceptance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Convey a calming presence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509874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</a:rPr>
                        <a:t>Establish rapport and connectedness 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Lessen someone’s feeling of isolation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2679815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Provide emotional support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Feel part of a community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78973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Build a relationship of care and support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Acknowledge current situation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859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6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3175"/>
            <a:ext cx="10515600" cy="891250"/>
          </a:xfrm>
        </p:spPr>
        <p:txBody>
          <a:bodyPr/>
          <a:lstStyle/>
          <a:p>
            <a:r>
              <a:rPr lang="en-US" b="1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114425"/>
            <a:ext cx="11572875" cy="61293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Conversations, activities and observations were all helpful resources in identifying spiritual, religious and or pastoral needs in</a:t>
            </a:r>
            <a:r>
              <a:rPr lang="en-GB" dirty="0"/>
              <a:t> our context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/>
              <a:t>Building relationships and demonstrating care were the most common purpose (Intended effects)</a:t>
            </a:r>
          </a:p>
          <a:p>
            <a:pPr marL="514350" indent="-514350">
              <a:buAutoNum type="arabicPeriod"/>
            </a:pPr>
            <a:r>
              <a:rPr lang="en-US" dirty="0"/>
              <a:t>We achieved this mostly through offering emotional support and encourage sharing of feelings (methods)</a:t>
            </a:r>
          </a:p>
          <a:p>
            <a:pPr marL="514350" indent="-514350">
              <a:buAutoNum type="arabicPeriod"/>
            </a:pPr>
            <a:r>
              <a:rPr lang="en-US" dirty="0"/>
              <a:t>Our most frequent activities were active listening and acknowledging current situation (interventions)</a:t>
            </a:r>
          </a:p>
          <a:p>
            <a:pPr marL="514350" indent="-514350">
              <a:buAutoNum type="arabicPeriod"/>
            </a:pPr>
            <a:r>
              <a:rPr lang="en-US" dirty="0"/>
              <a:t>There is clearly a strong correlation between the general taxonomy and the revised one for</a:t>
            </a:r>
            <a:r>
              <a:rPr lang="en-GB" dirty="0"/>
              <a:t> paediatrics (5 the same), but in a different order</a:t>
            </a:r>
            <a:r>
              <a:rPr lang="en-US" dirty="0"/>
              <a:t>.  Some of the differences were very clear</a:t>
            </a:r>
            <a:r>
              <a:rPr lang="en-GB" dirty="0"/>
              <a:t> </a:t>
            </a:r>
            <a:r>
              <a:rPr lang="en-US" dirty="0"/>
              <a:t>but the differences are important to acknowledge in helping articulate the distinctiveness of each discipline.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41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4697-C5AF-4CDC-9E67-117FC752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using the taxonomy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B0AD-A6A0-4ED7-8EB2-91A4E5DCD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Gave us a common language / consistent understanding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Intentionality / focus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Preparedness / expectation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More consciously competent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More reflective</a:t>
            </a:r>
          </a:p>
        </p:txBody>
      </p:sp>
    </p:spTree>
    <p:extLst>
      <p:ext uri="{BB962C8B-B14F-4D97-AF65-F5344CB8AC3E}">
        <p14:creationId xmlns:p14="http://schemas.microsoft.com/office/powerpoint/2010/main" val="194002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A1D3-DDA1-4278-8F96-04F6DB3F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80"/>
          </a:xfrm>
        </p:spPr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C8162-26A8-4984-B9B0-776A8577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944880"/>
            <a:ext cx="10835640" cy="5913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Triangulate key findings of the taxonomy with distinctives of pediatrics SLR and spiritual and religious needs of children in hospital research to help us: </a:t>
            </a:r>
          </a:p>
          <a:p>
            <a:pPr lvl="1"/>
            <a:r>
              <a:rPr lang="en-US" sz="2800" dirty="0"/>
              <a:t>Develop a bespoke paediatric patient and family electronic encounter recording system. This will hopefully lead to a consistency of understanding a common terminology when internally discussing and externally explaining the work of pediatric chaplaincy.  The right tool for the job leads to speed and accuracy not expediency.  </a:t>
            </a:r>
          </a:p>
          <a:p>
            <a:pPr lvl="1"/>
            <a:r>
              <a:rPr lang="en-US" sz="2800" dirty="0"/>
              <a:t>Shape and influence our: Recruitment criteria - Induction and training – Review - Resources and rituals - Research needs</a:t>
            </a:r>
          </a:p>
          <a:p>
            <a:pPr lvl="1"/>
            <a:r>
              <a:rPr lang="en-US" sz="2800" dirty="0"/>
              <a:t>Differentiate between encounter with the patient or the family More items regarding working with families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20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AAE4-9818-4B02-BDC0-51C4A6E4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r>
              <a:rPr lang="en-GB" dirty="0"/>
              <a:t>Way forward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6FE1-9B6D-494F-8948-8F064274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6964680" cy="471392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/>
              <a:t>Track against pre work: demographics, contact method, assessment tool used and spiritual needs identified. </a:t>
            </a:r>
          </a:p>
          <a:p>
            <a:pPr marL="514350" indent="-514350">
              <a:buAutoNum type="arabicPeriod" startAt="3"/>
            </a:pPr>
            <a:r>
              <a:rPr lang="en-US" dirty="0"/>
              <a:t>Do alongside 2 PROM’s (Patient Recording Outcome Measures). Compare what patients and families think with what chaplains think happened and why and the effectiveness of the intervention.</a:t>
            </a:r>
          </a:p>
          <a:p>
            <a:pPr marL="514350" indent="-514350">
              <a:buAutoNum type="arabicPeriod" startAt="3"/>
            </a:pPr>
            <a:r>
              <a:rPr lang="en-US" dirty="0"/>
              <a:t>Current research to be published this year in USA and UK chaplaincy journals.</a:t>
            </a:r>
          </a:p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69715AE-C7F5-46DA-88E5-ECC0B12AD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1" y="1132499"/>
            <a:ext cx="3335338" cy="502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80" y="374049"/>
            <a:ext cx="7989888" cy="1524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GB" sz="2000" b="1" dirty="0">
                <a:latin typeface="Cambria"/>
                <a:ea typeface="Times New Roman"/>
              </a:rPr>
            </a:br>
            <a:br>
              <a:rPr lang="en-GB" sz="2200" b="1" dirty="0">
                <a:latin typeface="Cambria"/>
                <a:ea typeface="Times New Roman"/>
              </a:rPr>
            </a:br>
            <a:br>
              <a:rPr lang="en-US" sz="1050" dirty="0">
                <a:latin typeface="Times New Roman"/>
                <a:ea typeface="Times New Roman"/>
              </a:rPr>
            </a:br>
            <a:br>
              <a:rPr lang="en-US" sz="1600" dirty="0">
                <a:latin typeface="Times New Roman"/>
                <a:ea typeface="Times New Roman"/>
              </a:rPr>
            </a:br>
            <a:r>
              <a:rPr lang="en-GB" sz="4900" b="1" dirty="0"/>
              <a:t>Birmingham Children’s Hospital, UK</a:t>
            </a:r>
            <a:br>
              <a:rPr lang="en-GB" sz="1600" b="1" dirty="0"/>
            </a:b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214" y="1743849"/>
            <a:ext cx="10556473" cy="492918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  370 beds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  3,700 staff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  Located in the centre of Great Britain’s second city</a:t>
            </a:r>
          </a:p>
          <a:p>
            <a:pPr algn="l">
              <a:defRPr/>
            </a:pPr>
            <a:r>
              <a:rPr lang="en-GB" sz="2800" b="1" dirty="0"/>
              <a:t>    Birmingham  population 2015 - 1.3 million </a:t>
            </a:r>
          </a:p>
          <a:p>
            <a:pPr algn="l">
              <a:defRPr/>
            </a:pPr>
            <a:r>
              <a:rPr lang="en-GB" sz="2800" b="1" dirty="0"/>
              <a:t>   22% are 0-15 years olds(higher than national average)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  Multi-faith, multi-cultural context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  </a:t>
            </a:r>
            <a:r>
              <a:rPr lang="en-GB" sz="2800" dirty="0"/>
              <a:t>Multi faith team of 12 staff and 25 Honorary Chaplains and             volunteers - representing  7 major world religions and beliefs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GB" sz="2800" b="1" dirty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GB" sz="2800" b="1" dirty="0"/>
          </a:p>
          <a:p>
            <a:pPr algn="l">
              <a:defRPr/>
            </a:pPr>
            <a:endParaRPr lang="en-GB" sz="3400" b="1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543697"/>
            <a:ext cx="3886200" cy="2914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4822031"/>
            <a:ext cx="2714625" cy="2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85" y="-320634"/>
            <a:ext cx="9405257" cy="75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9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2562"/>
            <a:ext cx="10515600" cy="1325563"/>
          </a:xfrm>
        </p:spPr>
        <p:txBody>
          <a:bodyPr/>
          <a:lstStyle/>
          <a:p>
            <a:r>
              <a:rPr lang="en-GB" b="1" dirty="0"/>
              <a:t>Future needs and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8673"/>
            <a:ext cx="10515600" cy="58263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Differentiate between ages, illness, gender, religion / beliefs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Pre work: assessment tools and post tools: care plans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Test efficacy, reliability and patient satisfaction of our spiritual </a:t>
            </a:r>
          </a:p>
          <a:p>
            <a:pPr marL="0" indent="0">
              <a:buNone/>
            </a:pPr>
            <a:r>
              <a:rPr lang="en-GB" dirty="0"/>
              <a:t>       play activities</a:t>
            </a:r>
          </a:p>
          <a:p>
            <a:pPr marL="0" indent="0">
              <a:buNone/>
            </a:pPr>
            <a:r>
              <a:rPr lang="en-GB" b="1" dirty="0"/>
              <a:t>Big thank you to </a:t>
            </a:r>
          </a:p>
          <a:p>
            <a:r>
              <a:rPr lang="en-GB" dirty="0"/>
              <a:t>Kevin Massey and Advocate Health Care Chaplaincy team</a:t>
            </a:r>
          </a:p>
          <a:p>
            <a:r>
              <a:rPr lang="en-GB" dirty="0"/>
              <a:t>Patients and families </a:t>
            </a:r>
          </a:p>
          <a:p>
            <a:r>
              <a:rPr lang="en-GB" dirty="0"/>
              <a:t>Jessica Kingsley Publishing: </a:t>
            </a:r>
          </a:p>
          <a:p>
            <a:pPr marL="0" indent="0">
              <a:buNone/>
            </a:pPr>
            <a:r>
              <a:rPr lang="en-GB" dirty="0"/>
              <a:t>   International Handbook for </a:t>
            </a:r>
            <a:r>
              <a:rPr lang="en-GB" dirty="0" err="1"/>
              <a:t>Pediatric</a:t>
            </a:r>
            <a:r>
              <a:rPr lang="en-GB"/>
              <a:t> Chaplaincy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4" y="-20002"/>
            <a:ext cx="2162176" cy="2919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94" y="3967162"/>
            <a:ext cx="2890838" cy="289083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C08E75F-0360-41BE-BC0C-6C2A4CCDC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74" y="3950960"/>
            <a:ext cx="1974350" cy="297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0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>
          <a:xfrm>
            <a:off x="172994" y="165495"/>
            <a:ext cx="9016206" cy="1000125"/>
          </a:xfrm>
        </p:spPr>
        <p:txBody>
          <a:bodyPr>
            <a:normAutofit/>
          </a:bodyPr>
          <a:lstStyle/>
          <a:p>
            <a:r>
              <a:rPr lang="en-GB" altLang="en-US" dirty="0"/>
              <a:t>Centre for Paediatric Spiritual Care</a:t>
            </a:r>
          </a:p>
        </p:txBody>
      </p:sp>
      <p:pic>
        <p:nvPicPr>
          <p:cNvPr id="57347" name="Content Placeholder 8" descr="centre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2973" y="3496604"/>
            <a:ext cx="4469027" cy="3351770"/>
          </a:xfrm>
        </p:spPr>
      </p:pic>
      <p:sp>
        <p:nvSpPr>
          <p:cNvPr id="57348" name="Content Placeholder 11"/>
          <p:cNvSpPr>
            <a:spLocks noGrp="1"/>
          </p:cNvSpPr>
          <p:nvPr>
            <p:ph sz="half" idx="1"/>
          </p:nvPr>
        </p:nvSpPr>
        <p:spPr>
          <a:xfrm>
            <a:off x="738487" y="998967"/>
            <a:ext cx="6808573" cy="5197475"/>
          </a:xfrm>
        </p:spPr>
        <p:txBody>
          <a:bodyPr/>
          <a:lstStyle/>
          <a:p>
            <a:r>
              <a:rPr lang="en-GB" altLang="en-US" dirty="0"/>
              <a:t>MD research, training and resources </a:t>
            </a:r>
          </a:p>
          <a:p>
            <a:r>
              <a:rPr lang="en-GB" altLang="en-US" dirty="0"/>
              <a:t>Study Centre with 700+ books, articles, dissertations  and resources</a:t>
            </a:r>
          </a:p>
          <a:p>
            <a:r>
              <a:rPr lang="en-GB" altLang="en-US" dirty="0"/>
              <a:t>Web base shared resources and research</a:t>
            </a:r>
          </a:p>
          <a:p>
            <a:r>
              <a:rPr lang="en-GB" altLang="en-US" dirty="0"/>
              <a:t>Monthly newsletter</a:t>
            </a:r>
          </a:p>
          <a:p>
            <a:pPr marL="0" indent="0">
              <a:buNone/>
            </a:pPr>
            <a:r>
              <a:rPr lang="en-GB" altLang="en-US" dirty="0"/>
              <a:t> </a:t>
            </a:r>
            <a:r>
              <a:rPr lang="en-GB" altLang="en-US" dirty="0">
                <a:hlinkClick r:id="rId3"/>
              </a:rPr>
              <a:t>https://bwc.nhs.uk/centre-for-paediatric-spiritual-care</a:t>
            </a:r>
            <a:r>
              <a:rPr lang="en-GB" altLang="en-US" dirty="0"/>
              <a:t> </a:t>
            </a:r>
          </a:p>
          <a:p>
            <a:pPr marL="0" indent="0">
              <a:buNone/>
            </a:pPr>
            <a:r>
              <a:rPr lang="en-GB" altLang="en-US" dirty="0">
                <a:hlinkClick r:id="rId4"/>
              </a:rPr>
              <a:t>P.Nash@nhs.net</a:t>
            </a:r>
            <a:r>
              <a:rPr lang="en-GB" altLang="en-US" dirty="0"/>
              <a:t> </a:t>
            </a:r>
          </a:p>
          <a:p>
            <a:endParaRPr lang="en-GB" altLang="en-US" dirty="0"/>
          </a:p>
        </p:txBody>
      </p:sp>
      <p:pic>
        <p:nvPicPr>
          <p:cNvPr id="57349" name="Content Placeholder 5" descr="centr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051"/>
            <a:ext cx="3693226" cy="20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 descr="centre Logo Design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82" y="138353"/>
            <a:ext cx="4206218" cy="28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3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4503" y="1160654"/>
            <a:ext cx="10515600" cy="54230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Multi faith team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existing adult tool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Additions from our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Basic definitions were given for </a:t>
            </a:r>
            <a:r>
              <a:rPr lang="en-GB" dirty="0" err="1"/>
              <a:t>consistancy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assessment and recording form was developed to use alongside.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Quantitative data was analysed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Qualitative thematic analysis was </a:t>
            </a:r>
          </a:p>
          <a:p>
            <a:pPr marL="0" indent="0">
              <a:buNone/>
            </a:pPr>
            <a:r>
              <a:rPr lang="en-GB" dirty="0"/>
              <a:t>      then undertaken on the recording sheets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11" y="4164228"/>
            <a:ext cx="4648689" cy="3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49" y="-109888"/>
            <a:ext cx="10515600" cy="1325563"/>
          </a:xfrm>
        </p:spPr>
        <p:txBody>
          <a:bodyPr/>
          <a:lstStyle/>
          <a:p>
            <a:r>
              <a:rPr lang="en-GB" dirty="0"/>
              <a:t>Sample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98" y="926275"/>
            <a:ext cx="10515600" cy="40613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N = 80 responses were collected by 12 multi faith team members.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46% female, 44% males, 10% not specified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49718"/>
              </p:ext>
            </p:extLst>
          </p:nvPr>
        </p:nvGraphicFramePr>
        <p:xfrm>
          <a:off x="486888" y="2303814"/>
          <a:ext cx="10984676" cy="455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 Group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Patients visited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Hospital inpatients over</a:t>
                      </a:r>
                      <a:r>
                        <a:rPr lang="en-US" sz="1200" baseline="0" dirty="0">
                          <a:effectLst/>
                        </a:rPr>
                        <a:t> same time period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32.3%</a:t>
                      </a:r>
                      <a:endParaRPr lang="en-GB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57.9%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6-10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GB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11-15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24.6%</a:t>
                      </a:r>
                      <a:endParaRPr lang="en-GB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19.3%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15+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1.54%</a:t>
                      </a:r>
                      <a:endParaRPr lang="en-GB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2.9%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specified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  <a:r>
                        <a:rPr lang="en-US" sz="1100" dirty="0">
                          <a:effectLst/>
                        </a:rPr>
                        <a:t> %</a:t>
                      </a:r>
                      <a:endParaRPr lang="en-GB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8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ADF2-76BC-4DB7-88E3-9A800ABD2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40464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Adopted and amended: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we added and 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16896-622A-4698-8CFE-3521F6A6D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E4AB60-4587-4C95-B397-5DBDDA848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8" b="13147"/>
          <a:stretch/>
        </p:blipFill>
        <p:spPr bwMode="auto">
          <a:xfrm>
            <a:off x="6956667" y="3640903"/>
            <a:ext cx="5387439" cy="321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7687E02-E830-43F3-9105-63EF4D9B5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8583" r="10698" b="-6663"/>
          <a:stretch/>
        </p:blipFill>
        <p:spPr bwMode="auto">
          <a:xfrm>
            <a:off x="0" y="3749026"/>
            <a:ext cx="3947228" cy="361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37DD1B1-ED5A-4800-AFE5-5977A21F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15472" r="25821" b="6337"/>
          <a:stretch/>
        </p:blipFill>
        <p:spPr bwMode="auto">
          <a:xfrm>
            <a:off x="3947228" y="3062174"/>
            <a:ext cx="3009439" cy="37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9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382" y="-93497"/>
            <a:ext cx="109728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Research used to develop paediatric taxonomy items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380" y="458971"/>
            <a:ext cx="1141523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Articles:</a:t>
            </a:r>
          </a:p>
          <a:p>
            <a:r>
              <a:rPr lang="en-US" sz="2200" dirty="0"/>
              <a:t>Nash, P., McSherry, W. (2017).  What Is the Distinctiveness of </a:t>
            </a:r>
            <a:r>
              <a:rPr lang="en-US" sz="2200" dirty="0" err="1"/>
              <a:t>Paediatric</a:t>
            </a:r>
            <a:r>
              <a:rPr lang="en-US" sz="2200" dirty="0"/>
              <a:t> Chaplaincy? Findings from a Systematic Review of the Literature.  </a:t>
            </a:r>
            <a:r>
              <a:rPr lang="en-US" sz="2200" i="1" dirty="0"/>
              <a:t>Health and Social Care Chaplaincy,</a:t>
            </a:r>
            <a:r>
              <a:rPr lang="en-US" sz="2200" dirty="0"/>
              <a:t> 5(1), DOI: </a:t>
            </a:r>
            <a:r>
              <a:rPr lang="en-US" sz="2200" u="sng" dirty="0">
                <a:hlinkClick r:id="rId2"/>
              </a:rPr>
              <a:t>10.1558/hscc.31816</a:t>
            </a:r>
            <a:r>
              <a:rPr lang="en-US" sz="2200" dirty="0"/>
              <a:t>.</a:t>
            </a:r>
            <a:endParaRPr lang="en-GB" sz="2200" b="1" i="1" dirty="0"/>
          </a:p>
          <a:p>
            <a:r>
              <a:rPr lang="en-US" sz="2200" dirty="0"/>
              <a:t>Nash, P., &amp; Nash, S. (2015). Reflections on Using Metaphors in Exploring Spiritual and Religious Needs with Young People with Cancer and their Families. </a:t>
            </a:r>
            <a:r>
              <a:rPr lang="en-US" sz="2200" i="1" dirty="0"/>
              <a:t>Journal for the Study of Spirituality</a:t>
            </a:r>
            <a:r>
              <a:rPr lang="en-US" sz="2200" dirty="0"/>
              <a:t>, </a:t>
            </a:r>
            <a:r>
              <a:rPr lang="en-US" sz="2200" i="1" dirty="0"/>
              <a:t>5</a:t>
            </a:r>
            <a:r>
              <a:rPr lang="en-US" sz="2200" dirty="0"/>
              <a:t>(2), 143-156.</a:t>
            </a:r>
            <a:endParaRPr lang="en-GB" sz="2200" dirty="0"/>
          </a:p>
          <a:p>
            <a:r>
              <a:rPr lang="en-US" sz="2200" dirty="0"/>
              <a:t>Darby, K., Nash, P., &amp; Nash, S. (2014). Understanding and responding to spiritual and religious needs of young people with cancer. </a:t>
            </a:r>
            <a:r>
              <a:rPr lang="en-US" sz="2200" i="1" dirty="0"/>
              <a:t>Cancer Nursing Practice 13</a:t>
            </a:r>
            <a:r>
              <a:rPr lang="en-US" sz="2200" dirty="0"/>
              <a:t>(2), 32. http://dx.doi.org/10.7748/cnp2014.03.13.2.32.e1059</a:t>
            </a:r>
            <a:endParaRPr lang="en-GB" sz="2200" dirty="0"/>
          </a:p>
          <a:p>
            <a:r>
              <a:rPr lang="en-US" sz="2200" dirty="0"/>
              <a:t>Darby, K., Nash, P., &amp; Nash, S. (2014). Parents' spiritual and religious needs in young oncology.</a:t>
            </a:r>
            <a:r>
              <a:rPr lang="en-US" sz="2200" i="1" dirty="0"/>
              <a:t> Cancer Nursing Practice, 13</a:t>
            </a:r>
            <a:r>
              <a:rPr lang="en-US" sz="2200" dirty="0"/>
              <a:t>(4), 16. http://dx.doi.org/10.7748/cnp2014.05.13.4.16.e1082</a:t>
            </a:r>
            <a:endParaRPr lang="en-GB" sz="2200" dirty="0"/>
          </a:p>
          <a:p>
            <a:r>
              <a:rPr lang="en-US" sz="2200" dirty="0"/>
              <a:t>Nash, P., Darby, K., Nash, S. (2012) The spiritual care of sick children: reflections from a pilot participation project, </a:t>
            </a:r>
            <a:r>
              <a:rPr lang="en-US" sz="2200" i="1" dirty="0"/>
              <a:t>International Journal of Children's Spirituality</a:t>
            </a:r>
            <a:r>
              <a:rPr lang="en-US" sz="2200" dirty="0"/>
              <a:t>, 18(2), 148-161.</a:t>
            </a:r>
          </a:p>
          <a:p>
            <a:r>
              <a:rPr lang="en-US" sz="2200" dirty="0"/>
              <a:t>Books:</a:t>
            </a:r>
          </a:p>
          <a:p>
            <a:r>
              <a:rPr lang="en-US" sz="2200" dirty="0"/>
              <a:t>Nash, P., Darby, K., Nash, S. (2015).  </a:t>
            </a:r>
            <a:r>
              <a:rPr lang="en-US" sz="2200" i="1" dirty="0"/>
              <a:t>Spiritual care with sick children and young people. </a:t>
            </a:r>
            <a:r>
              <a:rPr lang="en-US" sz="2200" dirty="0"/>
              <a:t>London: Jessica Kingsley.</a:t>
            </a:r>
            <a:endParaRPr lang="en-GB" sz="2200" dirty="0"/>
          </a:p>
          <a:p>
            <a:r>
              <a:rPr lang="en-US" sz="2200" dirty="0"/>
              <a:t>Nash, P., </a:t>
            </a:r>
            <a:r>
              <a:rPr lang="en-US" sz="2200" dirty="0" err="1"/>
              <a:t>Parkes</a:t>
            </a:r>
            <a:r>
              <a:rPr lang="en-US" sz="2200" dirty="0"/>
              <a:t>, M., </a:t>
            </a:r>
            <a:r>
              <a:rPr lang="en-US" sz="2200" dirty="0" err="1"/>
              <a:t>Hussain</a:t>
            </a:r>
            <a:r>
              <a:rPr lang="en-US" sz="2200" dirty="0"/>
              <a:t>, Z. (2015).  </a:t>
            </a:r>
            <a:r>
              <a:rPr lang="en-US" sz="2200" i="1" dirty="0" err="1"/>
              <a:t>Multifaith</a:t>
            </a:r>
            <a:r>
              <a:rPr lang="en-US" sz="2200" i="1" dirty="0"/>
              <a:t> care for sick and dying children and their families:  a multidisciplinary guide.  </a:t>
            </a:r>
            <a:r>
              <a:rPr lang="en-US" sz="2200" dirty="0"/>
              <a:t>London:</a:t>
            </a:r>
            <a:r>
              <a:rPr lang="en-US" sz="2200" i="1" dirty="0"/>
              <a:t>  </a:t>
            </a:r>
            <a:r>
              <a:rPr lang="en-US" sz="2200" dirty="0"/>
              <a:t>Jessica Kingsley.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9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Additions: pre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03720" y="1886585"/>
            <a:ext cx="5181600" cy="46062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Assessment tools: </a:t>
            </a:r>
          </a:p>
          <a:p>
            <a:pPr marL="0" indent="0">
              <a:buNone/>
            </a:pPr>
            <a:r>
              <a:rPr lang="en-GB" dirty="0"/>
              <a:t>How you identify the issues, needs and strengths of the patient</a:t>
            </a:r>
          </a:p>
          <a:p>
            <a:pPr marL="0" indent="0">
              <a:buNone/>
            </a:pPr>
            <a:r>
              <a:rPr lang="en-GB" b="1" dirty="0"/>
              <a:t>2.   Spiritual needs </a:t>
            </a:r>
          </a:p>
          <a:p>
            <a:pPr marL="0" indent="0">
              <a:buNone/>
            </a:pPr>
            <a:r>
              <a:rPr lang="en-GB" dirty="0"/>
              <a:t>What religious /spiritual needs you identified </a:t>
            </a:r>
          </a:p>
          <a:p>
            <a:pPr marL="0" indent="0">
              <a:buNone/>
            </a:pPr>
            <a:r>
              <a:rPr lang="en-GB" b="1" dirty="0"/>
              <a:t>3.   Care Plan</a:t>
            </a:r>
          </a:p>
          <a:p>
            <a:pPr marL="0" indent="0">
              <a:buNone/>
            </a:pPr>
            <a:r>
              <a:rPr lang="en-GB" dirty="0"/>
              <a:t>What future interventions might be helpful?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ECFC6-082E-49FE-B8B8-C445F9CE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86585"/>
            <a:ext cx="5181600" cy="4351338"/>
          </a:xfrm>
        </p:spPr>
        <p:txBody>
          <a:bodyPr/>
          <a:lstStyle/>
          <a:p>
            <a:r>
              <a:rPr lang="en-GB" dirty="0"/>
              <a:t>The Taxonomy starts after an assessment tool has been used.</a:t>
            </a:r>
          </a:p>
          <a:p>
            <a:r>
              <a:rPr lang="en-GB" dirty="0"/>
              <a:t>So we asked our team to also record what:</a:t>
            </a:r>
          </a:p>
        </p:txBody>
      </p:sp>
    </p:spTree>
    <p:extLst>
      <p:ext uri="{BB962C8B-B14F-4D97-AF65-F5344CB8AC3E}">
        <p14:creationId xmlns:p14="http://schemas.microsoft.com/office/powerpoint/2010/main" val="1078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FD7B-7E1A-435D-89A8-290B37E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Main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384A-7D93-4621-96BE-275854435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/>
              <a:t>1</a:t>
            </a:r>
            <a:r>
              <a:rPr lang="en-GB" sz="3600" dirty="0"/>
              <a:t>. Ensuring the integrity of the original Advocate tool and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DAEB9-4983-41BB-B7C7-CCAAA94F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230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/>
              <a:t>2. </a:t>
            </a:r>
            <a:r>
              <a:rPr lang="en-GB" sz="3600" dirty="0"/>
              <a:t>Check it was fit for purpose to serve our </a:t>
            </a:r>
            <a:r>
              <a:rPr lang="en-GB" sz="3600" dirty="0" err="1"/>
              <a:t>pediatric</a:t>
            </a:r>
            <a:r>
              <a:rPr lang="en-GB" sz="3600" dirty="0"/>
              <a:t> context, without effecting objective 1.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What we added did not change the </a:t>
            </a:r>
            <a:r>
              <a:rPr lang="en-GB" sz="3600" dirty="0" err="1"/>
              <a:t>essesnce</a:t>
            </a:r>
            <a:r>
              <a:rPr lang="en-GB" sz="3600" dirty="0"/>
              <a:t> of the existing tool, as you can tick as many boxes as are applicable</a:t>
            </a:r>
          </a:p>
        </p:txBody>
      </p:sp>
    </p:spTree>
    <p:extLst>
      <p:ext uri="{BB962C8B-B14F-4D97-AF65-F5344CB8AC3E}">
        <p14:creationId xmlns:p14="http://schemas.microsoft.com/office/powerpoint/2010/main" val="84097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90" y="487836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What do think we </a:t>
            </a:r>
            <a:br>
              <a:rPr lang="en-GB" dirty="0"/>
            </a:br>
            <a:r>
              <a:rPr lang="en-GB" dirty="0"/>
              <a:t>might have found?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596" y="2932819"/>
            <a:ext cx="2104767" cy="1655762"/>
          </a:xfrm>
        </p:spPr>
        <p:txBody>
          <a:bodyPr>
            <a:normAutofit/>
          </a:bodyPr>
          <a:lstStyle/>
          <a:p>
            <a:pPr algn="r"/>
            <a:r>
              <a:rPr lang="en-GB" sz="5400" dirty="0"/>
              <a:t>Why? </a:t>
            </a:r>
          </a:p>
        </p:txBody>
      </p:sp>
      <p:pic>
        <p:nvPicPr>
          <p:cNvPr id="5" name="Content Placeholder 3" descr="_MG_60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784" y="4306105"/>
            <a:ext cx="3562803" cy="2376739"/>
          </a:xfrm>
          <a:prstGeom prst="rect">
            <a:avLst/>
          </a:prstGeom>
        </p:spPr>
      </p:pic>
      <p:pic>
        <p:nvPicPr>
          <p:cNvPr id="7" name="Content Placeholder 3" descr="childrenshospital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652" y="430454"/>
            <a:ext cx="2466815" cy="3153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2" y="4306105"/>
            <a:ext cx="3430173" cy="22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11277</TotalTime>
  <Words>1433</Words>
  <Application>Microsoft Office PowerPoint</Application>
  <PresentationFormat>Widescreen</PresentationFormat>
  <Paragraphs>225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Office Theme</vt:lpstr>
      <vt:lpstr>Developing a Taxonomy for  Pediatric Chaplaincy  The Advocate Health Care Model     </vt:lpstr>
      <vt:lpstr>    Birmingham Children’s Hospital, UK  </vt:lpstr>
      <vt:lpstr>Methodology</vt:lpstr>
      <vt:lpstr>Sample </vt:lpstr>
      <vt:lpstr> Adopted and amended:  What we added and why?</vt:lpstr>
      <vt:lpstr>Research used to develop paediatric taxonomy items</vt:lpstr>
      <vt:lpstr>Additions: pre questions</vt:lpstr>
      <vt:lpstr>Main objectives</vt:lpstr>
      <vt:lpstr>What do think we  might have found? </vt:lpstr>
      <vt:lpstr>Overall use of taxonomy </vt:lpstr>
      <vt:lpstr>Intended effects: Top 12 ( Peds additions in red) </vt:lpstr>
      <vt:lpstr>2.  Methods </vt:lpstr>
      <vt:lpstr>Intervention: Top 6  (Peds additions in red)</vt:lpstr>
      <vt:lpstr>PowerPoint Presentation</vt:lpstr>
      <vt:lpstr>Comparison: top responses from all 3 sections </vt:lpstr>
      <vt:lpstr>Conclusion</vt:lpstr>
      <vt:lpstr>Benefits of using the taxonomy </vt:lpstr>
      <vt:lpstr>Way forward</vt:lpstr>
      <vt:lpstr>Way forward 2</vt:lpstr>
      <vt:lpstr>PowerPoint Presentation</vt:lpstr>
      <vt:lpstr>PowerPoint Presentation</vt:lpstr>
      <vt:lpstr>Future needs and thanks</vt:lpstr>
      <vt:lpstr>Centre for Paediatric Spiritual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chaplains do?  Researching a taxonomy of chaplaincy with young people   Rev Paul Nash</dc:title>
  <dc:creator>Paul and Sally Nash</dc:creator>
  <cp:lastModifiedBy>Paul and Sally Nash</cp:lastModifiedBy>
  <cp:revision>197</cp:revision>
  <cp:lastPrinted>2018-04-20T15:31:41Z</cp:lastPrinted>
  <dcterms:created xsi:type="dcterms:W3CDTF">2016-12-20T17:46:03Z</dcterms:created>
  <dcterms:modified xsi:type="dcterms:W3CDTF">2018-04-25T15:30:14Z</dcterms:modified>
</cp:coreProperties>
</file>