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0"/>
  </p:notesMasterIdLst>
  <p:sldIdLst>
    <p:sldId id="319" r:id="rId2"/>
    <p:sldId id="320" r:id="rId3"/>
    <p:sldId id="299" r:id="rId4"/>
    <p:sldId id="301" r:id="rId5"/>
    <p:sldId id="302" r:id="rId6"/>
    <p:sldId id="304" r:id="rId7"/>
    <p:sldId id="257" r:id="rId8"/>
    <p:sldId id="259" r:id="rId9"/>
    <p:sldId id="332" r:id="rId10"/>
    <p:sldId id="331" r:id="rId11"/>
    <p:sldId id="333" r:id="rId12"/>
    <p:sldId id="305" r:id="rId13"/>
    <p:sldId id="306" r:id="rId14"/>
    <p:sldId id="258" r:id="rId15"/>
    <p:sldId id="285" r:id="rId16"/>
    <p:sldId id="288" r:id="rId17"/>
    <p:sldId id="289" r:id="rId18"/>
    <p:sldId id="290" r:id="rId19"/>
    <p:sldId id="260" r:id="rId20"/>
    <p:sldId id="311" r:id="rId21"/>
    <p:sldId id="324" r:id="rId22"/>
    <p:sldId id="262" r:id="rId23"/>
    <p:sldId id="264" r:id="rId24"/>
    <p:sldId id="266" r:id="rId25"/>
    <p:sldId id="310" r:id="rId26"/>
    <p:sldId id="307" r:id="rId27"/>
    <p:sldId id="312" r:id="rId28"/>
    <p:sldId id="325" r:id="rId29"/>
    <p:sldId id="267" r:id="rId30"/>
    <p:sldId id="339" r:id="rId31"/>
    <p:sldId id="340" r:id="rId32"/>
    <p:sldId id="338" r:id="rId33"/>
    <p:sldId id="341" r:id="rId34"/>
    <p:sldId id="270" r:id="rId35"/>
    <p:sldId id="271" r:id="rId36"/>
    <p:sldId id="272" r:id="rId37"/>
    <p:sldId id="308" r:id="rId38"/>
    <p:sldId id="323" r:id="rId39"/>
    <p:sldId id="281" r:id="rId40"/>
    <p:sldId id="296" r:id="rId41"/>
    <p:sldId id="274" r:id="rId42"/>
    <p:sldId id="297" r:id="rId43"/>
    <p:sldId id="335" r:id="rId44"/>
    <p:sldId id="303" r:id="rId45"/>
    <p:sldId id="278" r:id="rId46"/>
    <p:sldId id="313" r:id="rId47"/>
    <p:sldId id="314" r:id="rId48"/>
    <p:sldId id="315" r:id="rId49"/>
    <p:sldId id="316" r:id="rId50"/>
    <p:sldId id="298" r:id="rId51"/>
    <p:sldId id="322" r:id="rId52"/>
    <p:sldId id="328" r:id="rId53"/>
    <p:sldId id="326" r:id="rId54"/>
    <p:sldId id="327" r:id="rId55"/>
    <p:sldId id="337" r:id="rId56"/>
    <p:sldId id="330" r:id="rId57"/>
    <p:sldId id="336" r:id="rId58"/>
    <p:sldId id="34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2D6323-F30D-E940-8CCC-DEE9A37B6530}">
          <p14:sldIdLst>
            <p14:sldId id="319"/>
            <p14:sldId id="320"/>
            <p14:sldId id="299"/>
            <p14:sldId id="301"/>
            <p14:sldId id="302"/>
            <p14:sldId id="304"/>
            <p14:sldId id="257"/>
            <p14:sldId id="259"/>
            <p14:sldId id="332"/>
            <p14:sldId id="331"/>
            <p14:sldId id="333"/>
            <p14:sldId id="305"/>
            <p14:sldId id="306"/>
          </p14:sldIdLst>
        </p14:section>
        <p14:section name="Untitled Section" id="{2E1A75E6-1B7C-B345-8831-0757D8673157}">
          <p14:sldIdLst>
            <p14:sldId id="258"/>
            <p14:sldId id="285"/>
            <p14:sldId id="288"/>
            <p14:sldId id="289"/>
            <p14:sldId id="290"/>
            <p14:sldId id="260"/>
            <p14:sldId id="311"/>
            <p14:sldId id="324"/>
            <p14:sldId id="262"/>
            <p14:sldId id="264"/>
            <p14:sldId id="266"/>
            <p14:sldId id="310"/>
            <p14:sldId id="307"/>
            <p14:sldId id="312"/>
            <p14:sldId id="325"/>
            <p14:sldId id="267"/>
            <p14:sldId id="339"/>
            <p14:sldId id="340"/>
            <p14:sldId id="338"/>
            <p14:sldId id="341"/>
            <p14:sldId id="270"/>
            <p14:sldId id="271"/>
            <p14:sldId id="272"/>
            <p14:sldId id="308"/>
            <p14:sldId id="323"/>
            <p14:sldId id="281"/>
            <p14:sldId id="296"/>
            <p14:sldId id="274"/>
            <p14:sldId id="297"/>
            <p14:sldId id="335"/>
            <p14:sldId id="303"/>
            <p14:sldId id="278"/>
            <p14:sldId id="313"/>
            <p14:sldId id="314"/>
            <p14:sldId id="315"/>
            <p14:sldId id="316"/>
            <p14:sldId id="298"/>
            <p14:sldId id="322"/>
            <p14:sldId id="328"/>
            <p14:sldId id="326"/>
            <p14:sldId id="327"/>
            <p14:sldId id="337"/>
            <p14:sldId id="330"/>
            <p14:sldId id="336"/>
            <p14:sldId id="3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67" autoAdjust="0"/>
    <p:restoredTop sz="94660"/>
  </p:normalViewPr>
  <p:slideViewPr>
    <p:cSldViewPr snapToGrid="0">
      <p:cViewPr varScale="1">
        <p:scale>
          <a:sx n="71" d="100"/>
          <a:sy n="71" d="100"/>
        </p:scale>
        <p:origin x="176"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Misc%20Documents\ACE%20in%20WA.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Misc%20Documents\ACE%20in%20WA.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Misc%20Documents\ACE%20in%20WA.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Misc%20Documents\ACE%20in%20WA.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t>Current Smoking</a:t>
            </a:r>
          </a:p>
        </c:rich>
      </c:tx>
      <c:overlay val="0"/>
    </c:title>
    <c:autoTitleDeleted val="0"/>
    <c:plotArea>
      <c:layout/>
      <c:barChart>
        <c:barDir val="col"/>
        <c:grouping val="clustered"/>
        <c:varyColors val="0"/>
        <c:ser>
          <c:idx val="0"/>
          <c:order val="0"/>
          <c:tx>
            <c:strRef>
              <c:f>Sheet1!$D$2</c:f>
              <c:strCache>
                <c:ptCount val="1"/>
                <c:pt idx="0">
                  <c:v>Current Smoking</c:v>
                </c:pt>
              </c:strCache>
            </c:strRef>
          </c:tx>
          <c:spPr>
            <a:solidFill>
              <a:srgbClr val="99336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Sheet1!$C$3:$C$8</c:f>
              <c:strCache>
                <c:ptCount val="6"/>
                <c:pt idx="0">
                  <c:v>0</c:v>
                </c:pt>
                <c:pt idx="1">
                  <c:v>1</c:v>
                </c:pt>
                <c:pt idx="2">
                  <c:v>2</c:v>
                </c:pt>
                <c:pt idx="3">
                  <c:v>3</c:v>
                </c:pt>
                <c:pt idx="4">
                  <c:v>4 or 5</c:v>
                </c:pt>
                <c:pt idx="5">
                  <c:v>6,7, or 8</c:v>
                </c:pt>
              </c:strCache>
            </c:strRef>
          </c:cat>
          <c:val>
            <c:numRef>
              <c:f>Sheet1!$D$3:$D$8</c:f>
              <c:numCache>
                <c:formatCode>General</c:formatCode>
                <c:ptCount val="6"/>
                <c:pt idx="0">
                  <c:v>10.4</c:v>
                </c:pt>
                <c:pt idx="1">
                  <c:v>13.2</c:v>
                </c:pt>
                <c:pt idx="2">
                  <c:v>11.1</c:v>
                </c:pt>
                <c:pt idx="3">
                  <c:v>16.3</c:v>
                </c:pt>
                <c:pt idx="4">
                  <c:v>20.8</c:v>
                </c:pt>
                <c:pt idx="5">
                  <c:v>28.5</c:v>
                </c:pt>
              </c:numCache>
            </c:numRef>
          </c:val>
          <c:extLst>
            <c:ext xmlns:c16="http://schemas.microsoft.com/office/drawing/2014/chart" uri="{C3380CC4-5D6E-409C-BE32-E72D297353CC}">
              <c16:uniqueId val="{00000000-8B3D-184F-871A-73A03785C8B0}"/>
            </c:ext>
          </c:extLst>
        </c:ser>
        <c:dLbls>
          <c:showLegendKey val="0"/>
          <c:showVal val="1"/>
          <c:showCatName val="0"/>
          <c:showSerName val="0"/>
          <c:showPercent val="0"/>
          <c:showBubbleSize val="0"/>
        </c:dLbls>
        <c:gapWidth val="150"/>
        <c:axId val="223898112"/>
        <c:axId val="223898504"/>
      </c:barChart>
      <c:catAx>
        <c:axId val="223898112"/>
        <c:scaling>
          <c:orientation val="minMax"/>
        </c:scaling>
        <c:delete val="0"/>
        <c:axPos val="b"/>
        <c:title>
          <c:tx>
            <c:rich>
              <a:bodyPr/>
              <a:lstStyle/>
              <a:p>
                <a:pPr>
                  <a:defRPr/>
                </a:pPr>
                <a:r>
                  <a:rPr lang="en-US" dirty="0"/>
                  <a:t>Number of ACE Categories</a:t>
                </a:r>
              </a:p>
            </c:rich>
          </c:tx>
          <c:layout>
            <c:manualLayout>
              <c:xMode val="edge"/>
              <c:yMode val="edge"/>
              <c:x val="0.36537246480553698"/>
              <c:y val="0.85249980116121904"/>
            </c:manualLayout>
          </c:layout>
          <c:overlay val="0"/>
        </c:title>
        <c:numFmt formatCode="General" sourceLinked="0"/>
        <c:majorTickMark val="out"/>
        <c:minorTickMark val="none"/>
        <c:tickLblPos val="nextTo"/>
        <c:crossAx val="223898504"/>
        <c:crosses val="autoZero"/>
        <c:auto val="1"/>
        <c:lblAlgn val="ctr"/>
        <c:lblOffset val="100"/>
        <c:noMultiLvlLbl val="0"/>
      </c:catAx>
      <c:valAx>
        <c:axId val="223898504"/>
        <c:scaling>
          <c:orientation val="minMax"/>
        </c:scaling>
        <c:delete val="0"/>
        <c:axPos val="l"/>
        <c:majorGridlines/>
        <c:title>
          <c:tx>
            <c:rich>
              <a:bodyPr rot="-5400000" vert="horz"/>
              <a:lstStyle/>
              <a:p>
                <a:pPr>
                  <a:defRPr/>
                </a:pPr>
                <a:r>
                  <a:rPr lang="en-US" dirty="0"/>
                  <a:t>Percent of Population</a:t>
                </a:r>
              </a:p>
            </c:rich>
          </c:tx>
          <c:overlay val="0"/>
        </c:title>
        <c:numFmt formatCode="General" sourceLinked="1"/>
        <c:majorTickMark val="out"/>
        <c:minorTickMark val="none"/>
        <c:tickLblPos val="nextTo"/>
        <c:crossAx val="22389811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t>Risk for HIV</a:t>
            </a:r>
          </a:p>
        </c:rich>
      </c:tx>
      <c:overlay val="0"/>
    </c:title>
    <c:autoTitleDeleted val="0"/>
    <c:plotArea>
      <c:layout/>
      <c:barChart>
        <c:barDir val="col"/>
        <c:grouping val="clustered"/>
        <c:varyColors val="0"/>
        <c:ser>
          <c:idx val="0"/>
          <c:order val="0"/>
          <c:tx>
            <c:strRef>
              <c:f>Sheet1!$H$11</c:f>
              <c:strCache>
                <c:ptCount val="1"/>
                <c:pt idx="0">
                  <c:v>Risk for HIV</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Sheet1!$G$12:$G$17</c:f>
              <c:strCache>
                <c:ptCount val="6"/>
                <c:pt idx="0">
                  <c:v>0</c:v>
                </c:pt>
                <c:pt idx="1">
                  <c:v>1</c:v>
                </c:pt>
                <c:pt idx="2">
                  <c:v>2</c:v>
                </c:pt>
                <c:pt idx="3">
                  <c:v>3</c:v>
                </c:pt>
                <c:pt idx="4">
                  <c:v>4 or 5</c:v>
                </c:pt>
                <c:pt idx="5">
                  <c:v>6,7, or 8</c:v>
                </c:pt>
              </c:strCache>
            </c:strRef>
          </c:cat>
          <c:val>
            <c:numRef>
              <c:f>Sheet1!$H$12:$H$17</c:f>
              <c:numCache>
                <c:formatCode>General</c:formatCode>
                <c:ptCount val="6"/>
                <c:pt idx="0">
                  <c:v>2</c:v>
                </c:pt>
                <c:pt idx="1">
                  <c:v>3.7</c:v>
                </c:pt>
                <c:pt idx="2">
                  <c:v>6</c:v>
                </c:pt>
                <c:pt idx="3">
                  <c:v>5.0999999999999996</c:v>
                </c:pt>
                <c:pt idx="4">
                  <c:v>7.3</c:v>
                </c:pt>
                <c:pt idx="5">
                  <c:v>10.199999999999999</c:v>
                </c:pt>
              </c:numCache>
            </c:numRef>
          </c:val>
          <c:extLst>
            <c:ext xmlns:c16="http://schemas.microsoft.com/office/drawing/2014/chart" uri="{C3380CC4-5D6E-409C-BE32-E72D297353CC}">
              <c16:uniqueId val="{00000000-06F2-044A-A2E3-490EC2210AA3}"/>
            </c:ext>
          </c:extLst>
        </c:ser>
        <c:dLbls>
          <c:showLegendKey val="0"/>
          <c:showVal val="1"/>
          <c:showCatName val="0"/>
          <c:showSerName val="0"/>
          <c:showPercent val="0"/>
          <c:showBubbleSize val="0"/>
        </c:dLbls>
        <c:gapWidth val="150"/>
        <c:axId val="223899288"/>
        <c:axId val="223899680"/>
      </c:barChart>
      <c:catAx>
        <c:axId val="223899288"/>
        <c:scaling>
          <c:orientation val="minMax"/>
        </c:scaling>
        <c:delete val="0"/>
        <c:axPos val="b"/>
        <c:title>
          <c:tx>
            <c:rich>
              <a:bodyPr/>
              <a:lstStyle/>
              <a:p>
                <a:pPr>
                  <a:defRPr/>
                </a:pPr>
                <a:r>
                  <a:rPr lang="en-US" dirty="0"/>
                  <a:t>Number of ACE Categories</a:t>
                </a:r>
              </a:p>
            </c:rich>
          </c:tx>
          <c:layout>
            <c:manualLayout>
              <c:xMode val="edge"/>
              <c:yMode val="edge"/>
              <c:x val="0.37916010498687802"/>
              <c:y val="0.86844576860324996"/>
            </c:manualLayout>
          </c:layout>
          <c:overlay val="0"/>
        </c:title>
        <c:numFmt formatCode="General" sourceLinked="0"/>
        <c:majorTickMark val="out"/>
        <c:minorTickMark val="none"/>
        <c:tickLblPos val="nextTo"/>
        <c:crossAx val="223899680"/>
        <c:crosses val="autoZero"/>
        <c:auto val="1"/>
        <c:lblAlgn val="ctr"/>
        <c:lblOffset val="100"/>
        <c:noMultiLvlLbl val="0"/>
      </c:catAx>
      <c:valAx>
        <c:axId val="223899680"/>
        <c:scaling>
          <c:orientation val="minMax"/>
        </c:scaling>
        <c:delete val="0"/>
        <c:axPos val="l"/>
        <c:majorGridlines/>
        <c:title>
          <c:tx>
            <c:rich>
              <a:bodyPr rot="-5400000" vert="horz"/>
              <a:lstStyle/>
              <a:p>
                <a:pPr>
                  <a:defRPr/>
                </a:pPr>
                <a:r>
                  <a:rPr lang="en-US" dirty="0"/>
                  <a:t>Percent of Population</a:t>
                </a:r>
              </a:p>
            </c:rich>
          </c:tx>
          <c:overlay val="0"/>
        </c:title>
        <c:numFmt formatCode="General" sourceLinked="1"/>
        <c:majorTickMark val="out"/>
        <c:minorTickMark val="none"/>
        <c:tickLblPos val="nextTo"/>
        <c:crossAx val="223899288"/>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t>Diabetes</a:t>
            </a:r>
          </a:p>
        </c:rich>
      </c:tx>
      <c:overlay val="0"/>
    </c:title>
    <c:autoTitleDeleted val="0"/>
    <c:plotArea>
      <c:layout/>
      <c:barChart>
        <c:barDir val="col"/>
        <c:grouping val="clustered"/>
        <c:varyColors val="0"/>
        <c:ser>
          <c:idx val="0"/>
          <c:order val="0"/>
          <c:tx>
            <c:strRef>
              <c:f>Sheet1!$H$20</c:f>
              <c:strCache>
                <c:ptCount val="1"/>
                <c:pt idx="0">
                  <c:v>Diabetes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Sheet1!$G$21:$G$26</c:f>
              <c:strCache>
                <c:ptCount val="6"/>
                <c:pt idx="0">
                  <c:v>0</c:v>
                </c:pt>
                <c:pt idx="1">
                  <c:v>1</c:v>
                </c:pt>
                <c:pt idx="2">
                  <c:v>2</c:v>
                </c:pt>
                <c:pt idx="3">
                  <c:v>3</c:v>
                </c:pt>
                <c:pt idx="4">
                  <c:v>4 or 5</c:v>
                </c:pt>
                <c:pt idx="5">
                  <c:v>6,7, or 8</c:v>
                </c:pt>
              </c:strCache>
            </c:strRef>
          </c:cat>
          <c:val>
            <c:numRef>
              <c:f>Sheet1!$H$21:$H$26</c:f>
              <c:numCache>
                <c:formatCode>General</c:formatCode>
                <c:ptCount val="6"/>
                <c:pt idx="0">
                  <c:v>6.1</c:v>
                </c:pt>
                <c:pt idx="1">
                  <c:v>7.5</c:v>
                </c:pt>
                <c:pt idx="2">
                  <c:v>8</c:v>
                </c:pt>
                <c:pt idx="3">
                  <c:v>7.5</c:v>
                </c:pt>
                <c:pt idx="4">
                  <c:v>7.9</c:v>
                </c:pt>
                <c:pt idx="5">
                  <c:v>11.7</c:v>
                </c:pt>
              </c:numCache>
            </c:numRef>
          </c:val>
          <c:extLst>
            <c:ext xmlns:c16="http://schemas.microsoft.com/office/drawing/2014/chart" uri="{C3380CC4-5D6E-409C-BE32-E72D297353CC}">
              <c16:uniqueId val="{00000000-A880-DB4E-BBFD-CC75692CFD87}"/>
            </c:ext>
          </c:extLst>
        </c:ser>
        <c:dLbls>
          <c:showLegendKey val="0"/>
          <c:showVal val="1"/>
          <c:showCatName val="0"/>
          <c:showSerName val="0"/>
          <c:showPercent val="0"/>
          <c:showBubbleSize val="0"/>
        </c:dLbls>
        <c:gapWidth val="150"/>
        <c:axId val="223900464"/>
        <c:axId val="226362448"/>
      </c:barChart>
      <c:catAx>
        <c:axId val="223900464"/>
        <c:scaling>
          <c:orientation val="minMax"/>
        </c:scaling>
        <c:delete val="0"/>
        <c:axPos val="b"/>
        <c:title>
          <c:tx>
            <c:rich>
              <a:bodyPr/>
              <a:lstStyle/>
              <a:p>
                <a:pPr>
                  <a:defRPr/>
                </a:pPr>
                <a:r>
                  <a:rPr lang="en-US" dirty="0"/>
                  <a:t>Number of ACE Categories</a:t>
                </a:r>
              </a:p>
            </c:rich>
          </c:tx>
          <c:overlay val="0"/>
        </c:title>
        <c:numFmt formatCode="General" sourceLinked="0"/>
        <c:majorTickMark val="out"/>
        <c:minorTickMark val="none"/>
        <c:tickLblPos val="nextTo"/>
        <c:crossAx val="226362448"/>
        <c:crosses val="autoZero"/>
        <c:auto val="1"/>
        <c:lblAlgn val="ctr"/>
        <c:lblOffset val="100"/>
        <c:noMultiLvlLbl val="0"/>
      </c:catAx>
      <c:valAx>
        <c:axId val="226362448"/>
        <c:scaling>
          <c:orientation val="minMax"/>
        </c:scaling>
        <c:delete val="0"/>
        <c:axPos val="l"/>
        <c:majorGridlines/>
        <c:title>
          <c:tx>
            <c:rich>
              <a:bodyPr rot="-5400000" vert="horz"/>
              <a:lstStyle/>
              <a:p>
                <a:pPr>
                  <a:defRPr/>
                </a:pPr>
                <a:r>
                  <a:rPr lang="en-US" dirty="0"/>
                  <a:t>Percent of Population</a:t>
                </a:r>
              </a:p>
            </c:rich>
          </c:tx>
          <c:overlay val="0"/>
        </c:title>
        <c:numFmt formatCode="General" sourceLinked="1"/>
        <c:majorTickMark val="out"/>
        <c:minorTickMark val="none"/>
        <c:tickLblPos val="nextTo"/>
        <c:crossAx val="223900464"/>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a:lstStyle/>
          <a:p>
            <a:pPr>
              <a:defRPr/>
            </a:pPr>
            <a:r>
              <a:rPr lang="en-US" sz="2400" dirty="0"/>
              <a:t>Cardio Vascular Disease</a:t>
            </a:r>
          </a:p>
        </c:rich>
      </c:tx>
      <c:overlay val="0"/>
    </c:title>
    <c:autoTitleDeleted val="0"/>
    <c:plotArea>
      <c:layout/>
      <c:barChart>
        <c:barDir val="col"/>
        <c:grouping val="clustered"/>
        <c:varyColors val="0"/>
        <c:ser>
          <c:idx val="0"/>
          <c:order val="0"/>
          <c:tx>
            <c:strRef>
              <c:f>Sheet1!$D$20</c:f>
              <c:strCache>
                <c:ptCount val="1"/>
                <c:pt idx="0">
                  <c:v>Cardio Vascular Disease</c:v>
                </c:pt>
              </c:strCache>
            </c:strRef>
          </c:tx>
          <c:spPr>
            <a:solidFill>
              <a:schemeClr val="accent3">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Sheet1!$C$21:$C$26</c:f>
              <c:strCache>
                <c:ptCount val="6"/>
                <c:pt idx="0">
                  <c:v>0</c:v>
                </c:pt>
                <c:pt idx="1">
                  <c:v>1</c:v>
                </c:pt>
                <c:pt idx="2">
                  <c:v>2</c:v>
                </c:pt>
                <c:pt idx="3">
                  <c:v>3</c:v>
                </c:pt>
                <c:pt idx="4">
                  <c:v>4 or 5</c:v>
                </c:pt>
                <c:pt idx="5">
                  <c:v>6,7, or 8</c:v>
                </c:pt>
              </c:strCache>
            </c:strRef>
          </c:cat>
          <c:val>
            <c:numRef>
              <c:f>Sheet1!$D$21:$D$26</c:f>
              <c:numCache>
                <c:formatCode>General</c:formatCode>
                <c:ptCount val="6"/>
                <c:pt idx="0">
                  <c:v>4.9000000000000004</c:v>
                </c:pt>
                <c:pt idx="1">
                  <c:v>5.6</c:v>
                </c:pt>
                <c:pt idx="2">
                  <c:v>6.7</c:v>
                </c:pt>
                <c:pt idx="3">
                  <c:v>5.6</c:v>
                </c:pt>
                <c:pt idx="4">
                  <c:v>9.4</c:v>
                </c:pt>
                <c:pt idx="5">
                  <c:v>8.1</c:v>
                </c:pt>
              </c:numCache>
            </c:numRef>
          </c:val>
          <c:extLst>
            <c:ext xmlns:c16="http://schemas.microsoft.com/office/drawing/2014/chart" uri="{C3380CC4-5D6E-409C-BE32-E72D297353CC}">
              <c16:uniqueId val="{00000000-3DD7-E84A-A79B-D4C3D23932C4}"/>
            </c:ext>
          </c:extLst>
        </c:ser>
        <c:dLbls>
          <c:showLegendKey val="0"/>
          <c:showVal val="1"/>
          <c:showCatName val="0"/>
          <c:showSerName val="0"/>
          <c:showPercent val="0"/>
          <c:showBubbleSize val="0"/>
        </c:dLbls>
        <c:gapWidth val="150"/>
        <c:axId val="226363232"/>
        <c:axId val="226363624"/>
      </c:barChart>
      <c:catAx>
        <c:axId val="226363232"/>
        <c:scaling>
          <c:orientation val="minMax"/>
        </c:scaling>
        <c:delete val="0"/>
        <c:axPos val="b"/>
        <c:title>
          <c:tx>
            <c:rich>
              <a:bodyPr/>
              <a:lstStyle/>
              <a:p>
                <a:pPr>
                  <a:defRPr/>
                </a:pPr>
                <a:r>
                  <a:rPr lang="en-US" dirty="0"/>
                  <a:t>Number of ACE Categories</a:t>
                </a:r>
              </a:p>
            </c:rich>
          </c:tx>
          <c:overlay val="0"/>
        </c:title>
        <c:numFmt formatCode="General" sourceLinked="0"/>
        <c:majorTickMark val="out"/>
        <c:minorTickMark val="none"/>
        <c:tickLblPos val="nextTo"/>
        <c:crossAx val="226363624"/>
        <c:crosses val="autoZero"/>
        <c:auto val="1"/>
        <c:lblAlgn val="ctr"/>
        <c:lblOffset val="100"/>
        <c:noMultiLvlLbl val="0"/>
      </c:catAx>
      <c:valAx>
        <c:axId val="226363624"/>
        <c:scaling>
          <c:orientation val="minMax"/>
        </c:scaling>
        <c:delete val="0"/>
        <c:axPos val="l"/>
        <c:majorGridlines/>
        <c:title>
          <c:tx>
            <c:rich>
              <a:bodyPr rot="-5400000" vert="horz"/>
              <a:lstStyle/>
              <a:p>
                <a:pPr>
                  <a:defRPr/>
                </a:pPr>
                <a:r>
                  <a:rPr lang="en-US" dirty="0"/>
                  <a:t>Percent of Population</a:t>
                </a:r>
              </a:p>
            </c:rich>
          </c:tx>
          <c:overlay val="0"/>
        </c:title>
        <c:numFmt formatCode="General" sourceLinked="1"/>
        <c:majorTickMark val="out"/>
        <c:minorTickMark val="none"/>
        <c:tickLblPos val="nextTo"/>
        <c:crossAx val="226363232"/>
        <c:crosses val="autoZero"/>
        <c:crossBetween val="between"/>
      </c:valAx>
    </c:plotArea>
    <c:plotVisOnly val="1"/>
    <c:dispBlanksAs val="gap"/>
    <c:showDLblsOverMax val="0"/>
  </c:chart>
  <c:externalData r:id="rId2">
    <c:autoUpdate val="0"/>
  </c:externalData>
</c:chartSpace>
</file>

<file path=ppt/diagrams/_rels/data19.xml.rels><?xml version="1.0" encoding="UTF-8" standalone="yes"?>
<Relationships xmlns="http://schemas.openxmlformats.org/package/2006/relationships"><Relationship Id="rId3" Type="http://schemas.openxmlformats.org/officeDocument/2006/relationships/hyperlink" Target="https://www.samhsa.gov/topics/trauma-violence/samhsas-trauma-informed-approach" TargetMode="External"/><Relationship Id="rId2" Type="http://schemas.openxmlformats.org/officeDocument/2006/relationships/hyperlink" Target="http://www.nctsn.org/resources/topics/creating-trauma-informed-systems" TargetMode="External"/><Relationship Id="rId1" Type="http://schemas.openxmlformats.org/officeDocument/2006/relationships/hyperlink" Target="http://www.sanctuaryweb.com/" TargetMode="External"/><Relationship Id="rId4" Type="http://schemas.openxmlformats.org/officeDocument/2006/relationships/hyperlink" Target="https://www.cdc.gov/violenceprevention/acestudy/" TargetMode="External"/></Relationships>
</file>

<file path=ppt/diagrams/_rels/drawing19.xml.rels><?xml version="1.0" encoding="UTF-8" standalone="yes"?>
<Relationships xmlns="http://schemas.openxmlformats.org/package/2006/relationships"><Relationship Id="rId3" Type="http://schemas.openxmlformats.org/officeDocument/2006/relationships/hyperlink" Target="https://www.samhsa.gov/topics/trauma-violence/samhsas-trauma-informed-approach" TargetMode="External"/><Relationship Id="rId2" Type="http://schemas.openxmlformats.org/officeDocument/2006/relationships/hyperlink" Target="http://www.nctsn.org/resources/topics/creating-trauma-informed-systems" TargetMode="External"/><Relationship Id="rId1" Type="http://schemas.openxmlformats.org/officeDocument/2006/relationships/hyperlink" Target="http://www.sanctuaryweb.com/" TargetMode="External"/><Relationship Id="rId4" Type="http://schemas.openxmlformats.org/officeDocument/2006/relationships/hyperlink" Target="https://www.cdc.gov/violenceprevention/acestudy/" TargetMode="Externa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4EA449-2464-4FAE-92F7-17441FDC5611}" type="doc">
      <dgm:prSet loTypeId="urn:microsoft.com/office/officeart/2008/layout/LinedList" loCatId="list" qsTypeId="urn:microsoft.com/office/officeart/2005/8/quickstyle/simple2" qsCatId="simple" csTypeId="urn:microsoft.com/office/officeart/2005/8/colors/accent5_3" csCatId="accent5" phldr="1"/>
      <dgm:spPr/>
      <dgm:t>
        <a:bodyPr/>
        <a:lstStyle/>
        <a:p>
          <a:endParaRPr lang="en-US"/>
        </a:p>
      </dgm:t>
    </dgm:pt>
    <dgm:pt modelId="{DE9BABD4-B7F1-4875-B4EB-9AABF8B4B20B}">
      <dgm:prSet/>
      <dgm:spPr/>
      <dgm:t>
        <a:bodyPr/>
        <a:lstStyle/>
        <a:p>
          <a:r>
            <a:rPr lang="en-US" dirty="0"/>
            <a:t>Helen Kim, MD and Mother-Baby Program</a:t>
          </a:r>
        </a:p>
      </dgm:t>
    </dgm:pt>
    <dgm:pt modelId="{46DB73E2-74D1-4E97-880B-B1BCF0BB6E21}" type="parTrans" cxnId="{17B5E68D-5A9F-4086-B14F-9B5CE7AF1402}">
      <dgm:prSet/>
      <dgm:spPr/>
      <dgm:t>
        <a:bodyPr/>
        <a:lstStyle/>
        <a:p>
          <a:endParaRPr lang="en-US"/>
        </a:p>
      </dgm:t>
    </dgm:pt>
    <dgm:pt modelId="{FF2AA1A3-2684-4495-BDE8-17DC9BA96EF3}" type="sibTrans" cxnId="{17B5E68D-5A9F-4086-B14F-9B5CE7AF1402}">
      <dgm:prSet/>
      <dgm:spPr/>
      <dgm:t>
        <a:bodyPr/>
        <a:lstStyle/>
        <a:p>
          <a:endParaRPr lang="en-US"/>
        </a:p>
      </dgm:t>
    </dgm:pt>
    <dgm:pt modelId="{0F334E09-2272-4E41-B4CC-C747ECC813E4}">
      <dgm:prSet/>
      <dgm:spPr/>
      <dgm:t>
        <a:bodyPr/>
        <a:lstStyle/>
        <a:p>
          <a:r>
            <a:rPr lang="en-US" dirty="0"/>
            <a:t>2016 Community Health Needs Assessment</a:t>
          </a:r>
        </a:p>
      </dgm:t>
    </dgm:pt>
    <dgm:pt modelId="{F0824786-0725-481B-955E-DEA6B025105B}" type="parTrans" cxnId="{D6D09062-B1F4-49C9-9223-CB917AD440EC}">
      <dgm:prSet/>
      <dgm:spPr/>
      <dgm:t>
        <a:bodyPr/>
        <a:lstStyle/>
        <a:p>
          <a:endParaRPr lang="en-US"/>
        </a:p>
      </dgm:t>
    </dgm:pt>
    <dgm:pt modelId="{BD3BE07B-FFC6-4D0A-9157-D13B780297C2}" type="sibTrans" cxnId="{D6D09062-B1F4-49C9-9223-CB917AD440EC}">
      <dgm:prSet/>
      <dgm:spPr/>
      <dgm:t>
        <a:bodyPr/>
        <a:lstStyle/>
        <a:p>
          <a:endParaRPr lang="en-US"/>
        </a:p>
      </dgm:t>
    </dgm:pt>
    <dgm:pt modelId="{08B05758-6D50-443B-B8E3-203FA403C927}">
      <dgm:prSet/>
      <dgm:spPr/>
      <dgm:t>
        <a:bodyPr/>
        <a:lstStyle/>
        <a:p>
          <a:r>
            <a:rPr lang="en-US" dirty="0"/>
            <a:t>Creation of a Narrative Medicine Program </a:t>
          </a:r>
        </a:p>
      </dgm:t>
    </dgm:pt>
    <dgm:pt modelId="{485B99FF-0C53-4AF8-9D9D-CC345740B18C}" type="parTrans" cxnId="{64DDA796-175B-4DC1-8589-1D9E88B2266A}">
      <dgm:prSet/>
      <dgm:spPr/>
      <dgm:t>
        <a:bodyPr/>
        <a:lstStyle/>
        <a:p>
          <a:endParaRPr lang="en-US"/>
        </a:p>
      </dgm:t>
    </dgm:pt>
    <dgm:pt modelId="{E1AC963C-3DAE-4B1C-900B-A08C8FC1D294}" type="sibTrans" cxnId="{64DDA796-175B-4DC1-8589-1D9E88B2266A}">
      <dgm:prSet/>
      <dgm:spPr/>
      <dgm:t>
        <a:bodyPr/>
        <a:lstStyle/>
        <a:p>
          <a:endParaRPr lang="en-US"/>
        </a:p>
      </dgm:t>
    </dgm:pt>
    <dgm:pt modelId="{2896358E-1F8F-40F5-ACCB-9EAD38AB2925}">
      <dgm:prSet/>
      <dgm:spPr/>
      <dgm:t>
        <a:bodyPr/>
        <a:lstStyle/>
        <a:p>
          <a:r>
            <a:rPr lang="en-US" dirty="0"/>
            <a:t>Emergence (2016) of a Hospital-Based Violence Intervention Program </a:t>
          </a:r>
        </a:p>
      </dgm:t>
    </dgm:pt>
    <dgm:pt modelId="{22C9890A-3E53-4C1F-8A42-A2692D493A07}" type="parTrans" cxnId="{3E1F4FA2-87D9-4443-93B5-FBAC7CE6F5FA}">
      <dgm:prSet/>
      <dgm:spPr/>
      <dgm:t>
        <a:bodyPr/>
        <a:lstStyle/>
        <a:p>
          <a:endParaRPr lang="en-US"/>
        </a:p>
      </dgm:t>
    </dgm:pt>
    <dgm:pt modelId="{A22004C6-6ED4-40A7-B188-75CBCF45DF4E}" type="sibTrans" cxnId="{3E1F4FA2-87D9-4443-93B5-FBAC7CE6F5FA}">
      <dgm:prSet/>
      <dgm:spPr/>
      <dgm:t>
        <a:bodyPr/>
        <a:lstStyle/>
        <a:p>
          <a:endParaRPr lang="en-US"/>
        </a:p>
      </dgm:t>
    </dgm:pt>
    <dgm:pt modelId="{77994906-4261-498C-8B12-DC88A7391733}">
      <dgm:prSet/>
      <dgm:spPr/>
      <dgm:t>
        <a:bodyPr/>
        <a:lstStyle/>
        <a:p>
          <a:r>
            <a:rPr lang="en-US" dirty="0"/>
            <a:t>Increasing levels of work-place violence alongside heightened staff fears about safety (shooting attack on entrance of Emergency Department in 2014)</a:t>
          </a:r>
        </a:p>
      </dgm:t>
    </dgm:pt>
    <dgm:pt modelId="{B2168B36-9614-4CB2-820B-EFDCB6E1A47C}" type="parTrans" cxnId="{008E86FA-8376-4992-9A20-02EBDABBCEB5}">
      <dgm:prSet/>
      <dgm:spPr/>
      <dgm:t>
        <a:bodyPr/>
        <a:lstStyle/>
        <a:p>
          <a:endParaRPr lang="en-US"/>
        </a:p>
      </dgm:t>
    </dgm:pt>
    <dgm:pt modelId="{41D9DEEB-D69C-418D-8660-F34FD5B0A94E}" type="sibTrans" cxnId="{008E86FA-8376-4992-9A20-02EBDABBCEB5}">
      <dgm:prSet/>
      <dgm:spPr/>
      <dgm:t>
        <a:bodyPr/>
        <a:lstStyle/>
        <a:p>
          <a:endParaRPr lang="en-US"/>
        </a:p>
      </dgm:t>
    </dgm:pt>
    <dgm:pt modelId="{7F95B081-DCC1-436F-8986-3EB8620316C1}">
      <dgm:prSet/>
      <dgm:spPr/>
      <dgm:t>
        <a:bodyPr/>
        <a:lstStyle/>
        <a:p>
          <a:r>
            <a:rPr lang="en-US" dirty="0"/>
            <a:t>Escalating patient, family, staff  and community complaints about hospital protocols surrounding the admission of victims of violence</a:t>
          </a:r>
        </a:p>
      </dgm:t>
    </dgm:pt>
    <dgm:pt modelId="{055AF185-E204-44FA-9690-DFBADEE5BC07}" type="parTrans" cxnId="{AEFA377F-B31A-4316-A3B8-97AB6BD14BE4}">
      <dgm:prSet/>
      <dgm:spPr/>
      <dgm:t>
        <a:bodyPr/>
        <a:lstStyle/>
        <a:p>
          <a:endParaRPr lang="en-US"/>
        </a:p>
      </dgm:t>
    </dgm:pt>
    <dgm:pt modelId="{5E663B74-116C-4D29-BB08-D595546FA15C}" type="sibTrans" cxnId="{AEFA377F-B31A-4316-A3B8-97AB6BD14BE4}">
      <dgm:prSet/>
      <dgm:spPr/>
      <dgm:t>
        <a:bodyPr/>
        <a:lstStyle/>
        <a:p>
          <a:endParaRPr lang="en-US"/>
        </a:p>
      </dgm:t>
    </dgm:pt>
    <dgm:pt modelId="{93585E8E-5923-0C4B-9518-CBA241854F12}">
      <dgm:prSet/>
      <dgm:spPr/>
      <dgm:t>
        <a:bodyPr/>
        <a:lstStyle/>
        <a:p>
          <a:r>
            <a:rPr lang="en-US" dirty="0"/>
            <a:t>High profile, police-involved shootings and community response</a:t>
          </a:r>
        </a:p>
      </dgm:t>
    </dgm:pt>
    <dgm:pt modelId="{7405AE11-013C-9447-B146-BD4F80BCB001}" type="parTrans" cxnId="{B949C84F-1B13-8C41-8FF9-F219C8E4C880}">
      <dgm:prSet/>
      <dgm:spPr/>
      <dgm:t>
        <a:bodyPr/>
        <a:lstStyle/>
        <a:p>
          <a:endParaRPr lang="en-US"/>
        </a:p>
      </dgm:t>
    </dgm:pt>
    <dgm:pt modelId="{48C3B2C7-038E-2141-9CCD-E88910E3607F}" type="sibTrans" cxnId="{B949C84F-1B13-8C41-8FF9-F219C8E4C880}">
      <dgm:prSet/>
      <dgm:spPr/>
      <dgm:t>
        <a:bodyPr/>
        <a:lstStyle/>
        <a:p>
          <a:endParaRPr lang="en-US"/>
        </a:p>
      </dgm:t>
    </dgm:pt>
    <dgm:pt modelId="{05F22003-4DE9-1C4B-9C74-556D6948C70A}">
      <dgm:prSet/>
      <dgm:spPr/>
      <dgm:t>
        <a:bodyPr/>
        <a:lstStyle/>
        <a:p>
          <a:r>
            <a:rPr lang="en-US" dirty="0"/>
            <a:t>Growing awareness among leadership and staff about institutional racism, implicit bias, racial disparities in health care </a:t>
          </a:r>
        </a:p>
      </dgm:t>
    </dgm:pt>
    <dgm:pt modelId="{5497F0AC-5B11-1C4A-AF23-F8DE7F6BA1C1}" type="parTrans" cxnId="{36635947-5EE5-6B45-A26C-1405590F01AF}">
      <dgm:prSet/>
      <dgm:spPr/>
      <dgm:t>
        <a:bodyPr/>
        <a:lstStyle/>
        <a:p>
          <a:endParaRPr lang="en-US"/>
        </a:p>
      </dgm:t>
    </dgm:pt>
    <dgm:pt modelId="{83C465F5-9DC5-A347-85BF-3400A5319876}" type="sibTrans" cxnId="{36635947-5EE5-6B45-A26C-1405590F01AF}">
      <dgm:prSet/>
      <dgm:spPr/>
      <dgm:t>
        <a:bodyPr/>
        <a:lstStyle/>
        <a:p>
          <a:endParaRPr lang="en-US"/>
        </a:p>
      </dgm:t>
    </dgm:pt>
    <dgm:pt modelId="{AE578425-9888-254C-B1FA-E5E247372340}">
      <dgm:prSet/>
      <dgm:spPr/>
      <dgm:t>
        <a:bodyPr/>
        <a:lstStyle/>
        <a:p>
          <a:r>
            <a:rPr lang="en-US" dirty="0"/>
            <a:t>System overload: 700 deaths in 2017 (a 20% increase from 2016), massive layoffs, budget woes, sense of institutional crisis </a:t>
          </a:r>
        </a:p>
      </dgm:t>
    </dgm:pt>
    <dgm:pt modelId="{A198F671-8EDC-5E40-9913-341249ED4FC7}" type="parTrans" cxnId="{D0D2F03A-B12C-8F4F-82FC-FA4324674EE7}">
      <dgm:prSet/>
      <dgm:spPr/>
      <dgm:t>
        <a:bodyPr/>
        <a:lstStyle/>
        <a:p>
          <a:endParaRPr lang="en-US"/>
        </a:p>
      </dgm:t>
    </dgm:pt>
    <dgm:pt modelId="{ABDD5AF7-3DC0-8C4B-9C49-AC7DF974E8AF}" type="sibTrans" cxnId="{D0D2F03A-B12C-8F4F-82FC-FA4324674EE7}">
      <dgm:prSet/>
      <dgm:spPr/>
      <dgm:t>
        <a:bodyPr/>
        <a:lstStyle/>
        <a:p>
          <a:endParaRPr lang="en-US"/>
        </a:p>
      </dgm:t>
    </dgm:pt>
    <dgm:pt modelId="{4F109D5B-17A0-0940-B576-E52D318C2062}" type="pres">
      <dgm:prSet presAssocID="{C44EA449-2464-4FAE-92F7-17441FDC5611}" presName="vert0" presStyleCnt="0">
        <dgm:presLayoutVars>
          <dgm:dir/>
          <dgm:animOne val="branch"/>
          <dgm:animLvl val="lvl"/>
        </dgm:presLayoutVars>
      </dgm:prSet>
      <dgm:spPr/>
    </dgm:pt>
    <dgm:pt modelId="{ACDDCEBA-E677-BC4F-8E7D-74264990608C}" type="pres">
      <dgm:prSet presAssocID="{DE9BABD4-B7F1-4875-B4EB-9AABF8B4B20B}" presName="thickLine" presStyleLbl="alignNode1" presStyleIdx="0" presStyleCnt="9"/>
      <dgm:spPr/>
    </dgm:pt>
    <dgm:pt modelId="{1EF1CAE6-FD5D-1445-9FC0-445054F1D172}" type="pres">
      <dgm:prSet presAssocID="{DE9BABD4-B7F1-4875-B4EB-9AABF8B4B20B}" presName="horz1" presStyleCnt="0"/>
      <dgm:spPr/>
    </dgm:pt>
    <dgm:pt modelId="{520E773A-FE37-B548-8573-AFC3E7289A8A}" type="pres">
      <dgm:prSet presAssocID="{DE9BABD4-B7F1-4875-B4EB-9AABF8B4B20B}" presName="tx1" presStyleLbl="revTx" presStyleIdx="0" presStyleCnt="9"/>
      <dgm:spPr/>
    </dgm:pt>
    <dgm:pt modelId="{63228163-27F2-5542-A938-7C9DFC8E3DEE}" type="pres">
      <dgm:prSet presAssocID="{DE9BABD4-B7F1-4875-B4EB-9AABF8B4B20B}" presName="vert1" presStyleCnt="0"/>
      <dgm:spPr/>
    </dgm:pt>
    <dgm:pt modelId="{687F415F-A0DB-6D49-88E0-F306D7A34CB8}" type="pres">
      <dgm:prSet presAssocID="{0F334E09-2272-4E41-B4CC-C747ECC813E4}" presName="thickLine" presStyleLbl="alignNode1" presStyleIdx="1" presStyleCnt="9"/>
      <dgm:spPr/>
    </dgm:pt>
    <dgm:pt modelId="{B0472E73-11C1-3343-9B04-CF2B1BD6AA19}" type="pres">
      <dgm:prSet presAssocID="{0F334E09-2272-4E41-B4CC-C747ECC813E4}" presName="horz1" presStyleCnt="0"/>
      <dgm:spPr/>
    </dgm:pt>
    <dgm:pt modelId="{1DB564FA-D23A-2A47-BC99-EC4CEC53A752}" type="pres">
      <dgm:prSet presAssocID="{0F334E09-2272-4E41-B4CC-C747ECC813E4}" presName="tx1" presStyleLbl="revTx" presStyleIdx="1" presStyleCnt="9"/>
      <dgm:spPr/>
    </dgm:pt>
    <dgm:pt modelId="{F98CC73C-0B79-6946-8A20-831F89C83055}" type="pres">
      <dgm:prSet presAssocID="{0F334E09-2272-4E41-B4CC-C747ECC813E4}" presName="vert1" presStyleCnt="0"/>
      <dgm:spPr/>
    </dgm:pt>
    <dgm:pt modelId="{AB0D793D-138B-514E-8C7F-77DDB2A78E02}" type="pres">
      <dgm:prSet presAssocID="{08B05758-6D50-443B-B8E3-203FA403C927}" presName="thickLine" presStyleLbl="alignNode1" presStyleIdx="2" presStyleCnt="9"/>
      <dgm:spPr/>
    </dgm:pt>
    <dgm:pt modelId="{4126AF81-D1D2-C440-83D9-88738779540B}" type="pres">
      <dgm:prSet presAssocID="{08B05758-6D50-443B-B8E3-203FA403C927}" presName="horz1" presStyleCnt="0"/>
      <dgm:spPr/>
    </dgm:pt>
    <dgm:pt modelId="{2244648E-05D9-EE4C-B547-B61A52761494}" type="pres">
      <dgm:prSet presAssocID="{08B05758-6D50-443B-B8E3-203FA403C927}" presName="tx1" presStyleLbl="revTx" presStyleIdx="2" presStyleCnt="9"/>
      <dgm:spPr/>
    </dgm:pt>
    <dgm:pt modelId="{687834D9-D8CB-0948-975E-BF303DDCF646}" type="pres">
      <dgm:prSet presAssocID="{08B05758-6D50-443B-B8E3-203FA403C927}" presName="vert1" presStyleCnt="0"/>
      <dgm:spPr/>
    </dgm:pt>
    <dgm:pt modelId="{CDF2B1F6-1F3D-D04B-8272-7E552363FA18}" type="pres">
      <dgm:prSet presAssocID="{2896358E-1F8F-40F5-ACCB-9EAD38AB2925}" presName="thickLine" presStyleLbl="alignNode1" presStyleIdx="3" presStyleCnt="9"/>
      <dgm:spPr/>
    </dgm:pt>
    <dgm:pt modelId="{EC5768D6-ACE4-5A42-8F2D-4414F3691392}" type="pres">
      <dgm:prSet presAssocID="{2896358E-1F8F-40F5-ACCB-9EAD38AB2925}" presName="horz1" presStyleCnt="0"/>
      <dgm:spPr/>
    </dgm:pt>
    <dgm:pt modelId="{74EDB137-AE9A-0841-8AD8-68BC5591520F}" type="pres">
      <dgm:prSet presAssocID="{2896358E-1F8F-40F5-ACCB-9EAD38AB2925}" presName="tx1" presStyleLbl="revTx" presStyleIdx="3" presStyleCnt="9"/>
      <dgm:spPr/>
    </dgm:pt>
    <dgm:pt modelId="{FC86E8CA-36A0-3A4E-A17B-CAB5AF448B88}" type="pres">
      <dgm:prSet presAssocID="{2896358E-1F8F-40F5-ACCB-9EAD38AB2925}" presName="vert1" presStyleCnt="0"/>
      <dgm:spPr/>
    </dgm:pt>
    <dgm:pt modelId="{4C8857F3-0486-FA45-9578-346F5AD92AD2}" type="pres">
      <dgm:prSet presAssocID="{77994906-4261-498C-8B12-DC88A7391733}" presName="thickLine" presStyleLbl="alignNode1" presStyleIdx="4" presStyleCnt="9"/>
      <dgm:spPr/>
    </dgm:pt>
    <dgm:pt modelId="{228EE203-8C78-4C47-9320-66B5B39F8D68}" type="pres">
      <dgm:prSet presAssocID="{77994906-4261-498C-8B12-DC88A7391733}" presName="horz1" presStyleCnt="0"/>
      <dgm:spPr/>
    </dgm:pt>
    <dgm:pt modelId="{5EE30BCC-33B1-0540-9DD6-84DFB497FA22}" type="pres">
      <dgm:prSet presAssocID="{77994906-4261-498C-8B12-DC88A7391733}" presName="tx1" presStyleLbl="revTx" presStyleIdx="4" presStyleCnt="9"/>
      <dgm:spPr/>
    </dgm:pt>
    <dgm:pt modelId="{C6443F86-0BEA-8E4E-840B-FA761B232CE5}" type="pres">
      <dgm:prSet presAssocID="{77994906-4261-498C-8B12-DC88A7391733}" presName="vert1" presStyleCnt="0"/>
      <dgm:spPr/>
    </dgm:pt>
    <dgm:pt modelId="{6E5D308C-1EBC-7649-9914-2AAD5E61A348}" type="pres">
      <dgm:prSet presAssocID="{7F95B081-DCC1-436F-8986-3EB8620316C1}" presName="thickLine" presStyleLbl="alignNode1" presStyleIdx="5" presStyleCnt="9"/>
      <dgm:spPr/>
    </dgm:pt>
    <dgm:pt modelId="{4BFC5AD8-0CFC-8241-AC9A-BB144491B4FE}" type="pres">
      <dgm:prSet presAssocID="{7F95B081-DCC1-436F-8986-3EB8620316C1}" presName="horz1" presStyleCnt="0"/>
      <dgm:spPr/>
    </dgm:pt>
    <dgm:pt modelId="{1B61B8D4-9B43-5B45-9600-B8C84FE14CAC}" type="pres">
      <dgm:prSet presAssocID="{7F95B081-DCC1-436F-8986-3EB8620316C1}" presName="tx1" presStyleLbl="revTx" presStyleIdx="5" presStyleCnt="9"/>
      <dgm:spPr/>
    </dgm:pt>
    <dgm:pt modelId="{ECC3270B-451E-AC45-B1F5-E3FC0C1E86F5}" type="pres">
      <dgm:prSet presAssocID="{7F95B081-DCC1-436F-8986-3EB8620316C1}" presName="vert1" presStyleCnt="0"/>
      <dgm:spPr/>
    </dgm:pt>
    <dgm:pt modelId="{CA7B5D41-2BFB-B34C-A61F-57C1617020AD}" type="pres">
      <dgm:prSet presAssocID="{93585E8E-5923-0C4B-9518-CBA241854F12}" presName="thickLine" presStyleLbl="alignNode1" presStyleIdx="6" presStyleCnt="9"/>
      <dgm:spPr/>
    </dgm:pt>
    <dgm:pt modelId="{5DE69D4C-A6FB-C84A-B5CE-EAEDDEFD78A1}" type="pres">
      <dgm:prSet presAssocID="{93585E8E-5923-0C4B-9518-CBA241854F12}" presName="horz1" presStyleCnt="0"/>
      <dgm:spPr/>
    </dgm:pt>
    <dgm:pt modelId="{026D330B-CECA-A64C-9147-7E3432B1915C}" type="pres">
      <dgm:prSet presAssocID="{93585E8E-5923-0C4B-9518-CBA241854F12}" presName="tx1" presStyleLbl="revTx" presStyleIdx="6" presStyleCnt="9"/>
      <dgm:spPr/>
    </dgm:pt>
    <dgm:pt modelId="{1AC60A10-1445-6949-B9D4-2F047926876F}" type="pres">
      <dgm:prSet presAssocID="{93585E8E-5923-0C4B-9518-CBA241854F12}" presName="vert1" presStyleCnt="0"/>
      <dgm:spPr/>
    </dgm:pt>
    <dgm:pt modelId="{6B930A81-187A-474D-B1F8-6127EBDA9015}" type="pres">
      <dgm:prSet presAssocID="{05F22003-4DE9-1C4B-9C74-556D6948C70A}" presName="thickLine" presStyleLbl="alignNode1" presStyleIdx="7" presStyleCnt="9"/>
      <dgm:spPr/>
    </dgm:pt>
    <dgm:pt modelId="{D7640A4A-AE13-CC4D-A6FC-1FBDB89B74B5}" type="pres">
      <dgm:prSet presAssocID="{05F22003-4DE9-1C4B-9C74-556D6948C70A}" presName="horz1" presStyleCnt="0"/>
      <dgm:spPr/>
    </dgm:pt>
    <dgm:pt modelId="{B6D29B00-5ECC-4E4B-84B4-73EBC7BB1019}" type="pres">
      <dgm:prSet presAssocID="{05F22003-4DE9-1C4B-9C74-556D6948C70A}" presName="tx1" presStyleLbl="revTx" presStyleIdx="7" presStyleCnt="9"/>
      <dgm:spPr/>
    </dgm:pt>
    <dgm:pt modelId="{E41C278B-20D9-9444-8547-19EE167FC66D}" type="pres">
      <dgm:prSet presAssocID="{05F22003-4DE9-1C4B-9C74-556D6948C70A}" presName="vert1" presStyleCnt="0"/>
      <dgm:spPr/>
    </dgm:pt>
    <dgm:pt modelId="{CCE80B27-0B4D-3D43-B85B-40B204D291D1}" type="pres">
      <dgm:prSet presAssocID="{AE578425-9888-254C-B1FA-E5E247372340}" presName="thickLine" presStyleLbl="alignNode1" presStyleIdx="8" presStyleCnt="9"/>
      <dgm:spPr/>
    </dgm:pt>
    <dgm:pt modelId="{4896BEE7-7910-3744-B9FA-5E9DF094ED7C}" type="pres">
      <dgm:prSet presAssocID="{AE578425-9888-254C-B1FA-E5E247372340}" presName="horz1" presStyleCnt="0"/>
      <dgm:spPr/>
    </dgm:pt>
    <dgm:pt modelId="{E2D1F0B0-2805-9443-A431-5798EA93CBDF}" type="pres">
      <dgm:prSet presAssocID="{AE578425-9888-254C-B1FA-E5E247372340}" presName="tx1" presStyleLbl="revTx" presStyleIdx="8" presStyleCnt="9"/>
      <dgm:spPr/>
    </dgm:pt>
    <dgm:pt modelId="{4C395FFB-F3E6-EF46-9B1A-E931EA5D1E0A}" type="pres">
      <dgm:prSet presAssocID="{AE578425-9888-254C-B1FA-E5E247372340}" presName="vert1" presStyleCnt="0"/>
      <dgm:spPr/>
    </dgm:pt>
  </dgm:ptLst>
  <dgm:cxnLst>
    <dgm:cxn modelId="{BE192200-76B5-B448-83D4-95C505853392}" type="presOf" srcId="{0F334E09-2272-4E41-B4CC-C747ECC813E4}" destId="{1DB564FA-D23A-2A47-BC99-EC4CEC53A752}" srcOrd="0" destOrd="0" presId="urn:microsoft.com/office/officeart/2008/layout/LinedList"/>
    <dgm:cxn modelId="{D0D2F03A-B12C-8F4F-82FC-FA4324674EE7}" srcId="{C44EA449-2464-4FAE-92F7-17441FDC5611}" destId="{AE578425-9888-254C-B1FA-E5E247372340}" srcOrd="8" destOrd="0" parTransId="{A198F671-8EDC-5E40-9913-341249ED4FC7}" sibTransId="{ABDD5AF7-3DC0-8C4B-9C49-AC7DF974E8AF}"/>
    <dgm:cxn modelId="{A12EE943-A791-E449-A257-54394D972F37}" type="presOf" srcId="{77994906-4261-498C-8B12-DC88A7391733}" destId="{5EE30BCC-33B1-0540-9DD6-84DFB497FA22}" srcOrd="0" destOrd="0" presId="urn:microsoft.com/office/officeart/2008/layout/LinedList"/>
    <dgm:cxn modelId="{36635947-5EE5-6B45-A26C-1405590F01AF}" srcId="{C44EA449-2464-4FAE-92F7-17441FDC5611}" destId="{05F22003-4DE9-1C4B-9C74-556D6948C70A}" srcOrd="7" destOrd="0" parTransId="{5497F0AC-5B11-1C4A-AF23-F8DE7F6BA1C1}" sibTransId="{83C465F5-9DC5-A347-85BF-3400A5319876}"/>
    <dgm:cxn modelId="{B949C84F-1B13-8C41-8FF9-F219C8E4C880}" srcId="{C44EA449-2464-4FAE-92F7-17441FDC5611}" destId="{93585E8E-5923-0C4B-9518-CBA241854F12}" srcOrd="6" destOrd="0" parTransId="{7405AE11-013C-9447-B146-BD4F80BCB001}" sibTransId="{48C3B2C7-038E-2141-9CCD-E88910E3607F}"/>
    <dgm:cxn modelId="{105F5255-D3F8-474A-9B97-EEF064D78A13}" type="presOf" srcId="{93585E8E-5923-0C4B-9518-CBA241854F12}" destId="{026D330B-CECA-A64C-9147-7E3432B1915C}" srcOrd="0" destOrd="0" presId="urn:microsoft.com/office/officeart/2008/layout/LinedList"/>
    <dgm:cxn modelId="{D6D09062-B1F4-49C9-9223-CB917AD440EC}" srcId="{C44EA449-2464-4FAE-92F7-17441FDC5611}" destId="{0F334E09-2272-4E41-B4CC-C747ECC813E4}" srcOrd="1" destOrd="0" parTransId="{F0824786-0725-481B-955E-DEA6B025105B}" sibTransId="{BD3BE07B-FFC6-4D0A-9157-D13B780297C2}"/>
    <dgm:cxn modelId="{BB6F646A-D902-D644-A2FE-0F7601499A7F}" type="presOf" srcId="{AE578425-9888-254C-B1FA-E5E247372340}" destId="{E2D1F0B0-2805-9443-A431-5798EA93CBDF}" srcOrd="0" destOrd="0" presId="urn:microsoft.com/office/officeart/2008/layout/LinedList"/>
    <dgm:cxn modelId="{423B0B6C-0055-5F46-9403-6D56527F5FBD}" type="presOf" srcId="{C44EA449-2464-4FAE-92F7-17441FDC5611}" destId="{4F109D5B-17A0-0940-B576-E52D318C2062}" srcOrd="0" destOrd="0" presId="urn:microsoft.com/office/officeart/2008/layout/LinedList"/>
    <dgm:cxn modelId="{AEFA377F-B31A-4316-A3B8-97AB6BD14BE4}" srcId="{C44EA449-2464-4FAE-92F7-17441FDC5611}" destId="{7F95B081-DCC1-436F-8986-3EB8620316C1}" srcOrd="5" destOrd="0" parTransId="{055AF185-E204-44FA-9690-DFBADEE5BC07}" sibTransId="{5E663B74-116C-4D29-BB08-D595546FA15C}"/>
    <dgm:cxn modelId="{233FF88A-1B6D-6042-A686-01CC7B36C122}" type="presOf" srcId="{08B05758-6D50-443B-B8E3-203FA403C927}" destId="{2244648E-05D9-EE4C-B547-B61A52761494}" srcOrd="0" destOrd="0" presId="urn:microsoft.com/office/officeart/2008/layout/LinedList"/>
    <dgm:cxn modelId="{17B5E68D-5A9F-4086-B14F-9B5CE7AF1402}" srcId="{C44EA449-2464-4FAE-92F7-17441FDC5611}" destId="{DE9BABD4-B7F1-4875-B4EB-9AABF8B4B20B}" srcOrd="0" destOrd="0" parTransId="{46DB73E2-74D1-4E97-880B-B1BCF0BB6E21}" sibTransId="{FF2AA1A3-2684-4495-BDE8-17DC9BA96EF3}"/>
    <dgm:cxn modelId="{64DDA796-175B-4DC1-8589-1D9E88B2266A}" srcId="{C44EA449-2464-4FAE-92F7-17441FDC5611}" destId="{08B05758-6D50-443B-B8E3-203FA403C927}" srcOrd="2" destOrd="0" parTransId="{485B99FF-0C53-4AF8-9D9D-CC345740B18C}" sibTransId="{E1AC963C-3DAE-4B1C-900B-A08C8FC1D294}"/>
    <dgm:cxn modelId="{8D90D9A1-B85C-B64B-8E4B-5BADAE5059DE}" type="presOf" srcId="{DE9BABD4-B7F1-4875-B4EB-9AABF8B4B20B}" destId="{520E773A-FE37-B548-8573-AFC3E7289A8A}" srcOrd="0" destOrd="0" presId="urn:microsoft.com/office/officeart/2008/layout/LinedList"/>
    <dgm:cxn modelId="{3E1F4FA2-87D9-4443-93B5-FBAC7CE6F5FA}" srcId="{C44EA449-2464-4FAE-92F7-17441FDC5611}" destId="{2896358E-1F8F-40F5-ACCB-9EAD38AB2925}" srcOrd="3" destOrd="0" parTransId="{22C9890A-3E53-4C1F-8A42-A2692D493A07}" sibTransId="{A22004C6-6ED4-40A7-B188-75CBCF45DF4E}"/>
    <dgm:cxn modelId="{B4A393B9-F7A7-8946-8470-0F520CDB0227}" type="presOf" srcId="{05F22003-4DE9-1C4B-9C74-556D6948C70A}" destId="{B6D29B00-5ECC-4E4B-84B4-73EBC7BB1019}" srcOrd="0" destOrd="0" presId="urn:microsoft.com/office/officeart/2008/layout/LinedList"/>
    <dgm:cxn modelId="{97EB73D1-A3B2-614E-A08F-6F8E50C3AEAE}" type="presOf" srcId="{7F95B081-DCC1-436F-8986-3EB8620316C1}" destId="{1B61B8D4-9B43-5B45-9600-B8C84FE14CAC}" srcOrd="0" destOrd="0" presId="urn:microsoft.com/office/officeart/2008/layout/LinedList"/>
    <dgm:cxn modelId="{D82100E8-B434-5343-B2F0-D786F7E16543}" type="presOf" srcId="{2896358E-1F8F-40F5-ACCB-9EAD38AB2925}" destId="{74EDB137-AE9A-0841-8AD8-68BC5591520F}" srcOrd="0" destOrd="0" presId="urn:microsoft.com/office/officeart/2008/layout/LinedList"/>
    <dgm:cxn modelId="{008E86FA-8376-4992-9A20-02EBDABBCEB5}" srcId="{C44EA449-2464-4FAE-92F7-17441FDC5611}" destId="{77994906-4261-498C-8B12-DC88A7391733}" srcOrd="4" destOrd="0" parTransId="{B2168B36-9614-4CB2-820B-EFDCB6E1A47C}" sibTransId="{41D9DEEB-D69C-418D-8660-F34FD5B0A94E}"/>
    <dgm:cxn modelId="{2550E0EC-47AB-5847-B742-20D69D65AFDB}" type="presParOf" srcId="{4F109D5B-17A0-0940-B576-E52D318C2062}" destId="{ACDDCEBA-E677-BC4F-8E7D-74264990608C}" srcOrd="0" destOrd="0" presId="urn:microsoft.com/office/officeart/2008/layout/LinedList"/>
    <dgm:cxn modelId="{8A65EC8E-1C4C-DA45-89FA-50C3DD2DDDCB}" type="presParOf" srcId="{4F109D5B-17A0-0940-B576-E52D318C2062}" destId="{1EF1CAE6-FD5D-1445-9FC0-445054F1D172}" srcOrd="1" destOrd="0" presId="urn:microsoft.com/office/officeart/2008/layout/LinedList"/>
    <dgm:cxn modelId="{97AB67E5-0A79-0E41-B9A2-1D47329CB02D}" type="presParOf" srcId="{1EF1CAE6-FD5D-1445-9FC0-445054F1D172}" destId="{520E773A-FE37-B548-8573-AFC3E7289A8A}" srcOrd="0" destOrd="0" presId="urn:microsoft.com/office/officeart/2008/layout/LinedList"/>
    <dgm:cxn modelId="{82234193-E356-D94D-A631-E84BCC299DCE}" type="presParOf" srcId="{1EF1CAE6-FD5D-1445-9FC0-445054F1D172}" destId="{63228163-27F2-5542-A938-7C9DFC8E3DEE}" srcOrd="1" destOrd="0" presId="urn:microsoft.com/office/officeart/2008/layout/LinedList"/>
    <dgm:cxn modelId="{A1087BF1-4BC8-5C49-9424-0649F670D38D}" type="presParOf" srcId="{4F109D5B-17A0-0940-B576-E52D318C2062}" destId="{687F415F-A0DB-6D49-88E0-F306D7A34CB8}" srcOrd="2" destOrd="0" presId="urn:microsoft.com/office/officeart/2008/layout/LinedList"/>
    <dgm:cxn modelId="{F2AFD8FE-5DE5-404B-9E19-DE4D38C4AF3D}" type="presParOf" srcId="{4F109D5B-17A0-0940-B576-E52D318C2062}" destId="{B0472E73-11C1-3343-9B04-CF2B1BD6AA19}" srcOrd="3" destOrd="0" presId="urn:microsoft.com/office/officeart/2008/layout/LinedList"/>
    <dgm:cxn modelId="{FBF9D4EE-5615-2D40-AA26-1BA1A5E4DB9D}" type="presParOf" srcId="{B0472E73-11C1-3343-9B04-CF2B1BD6AA19}" destId="{1DB564FA-D23A-2A47-BC99-EC4CEC53A752}" srcOrd="0" destOrd="0" presId="urn:microsoft.com/office/officeart/2008/layout/LinedList"/>
    <dgm:cxn modelId="{891179D1-0D37-F949-8377-768607AB21AD}" type="presParOf" srcId="{B0472E73-11C1-3343-9B04-CF2B1BD6AA19}" destId="{F98CC73C-0B79-6946-8A20-831F89C83055}" srcOrd="1" destOrd="0" presId="urn:microsoft.com/office/officeart/2008/layout/LinedList"/>
    <dgm:cxn modelId="{4677066D-9449-5045-8609-DABD4A200FB5}" type="presParOf" srcId="{4F109D5B-17A0-0940-B576-E52D318C2062}" destId="{AB0D793D-138B-514E-8C7F-77DDB2A78E02}" srcOrd="4" destOrd="0" presId="urn:microsoft.com/office/officeart/2008/layout/LinedList"/>
    <dgm:cxn modelId="{2E7F987E-DE38-A54F-AB6A-EAF9466696BF}" type="presParOf" srcId="{4F109D5B-17A0-0940-B576-E52D318C2062}" destId="{4126AF81-D1D2-C440-83D9-88738779540B}" srcOrd="5" destOrd="0" presId="urn:microsoft.com/office/officeart/2008/layout/LinedList"/>
    <dgm:cxn modelId="{6956B5AC-933C-1842-938F-A5B458E5A1A1}" type="presParOf" srcId="{4126AF81-D1D2-C440-83D9-88738779540B}" destId="{2244648E-05D9-EE4C-B547-B61A52761494}" srcOrd="0" destOrd="0" presId="urn:microsoft.com/office/officeart/2008/layout/LinedList"/>
    <dgm:cxn modelId="{E3C51A8F-8386-5347-8D00-203473C04E25}" type="presParOf" srcId="{4126AF81-D1D2-C440-83D9-88738779540B}" destId="{687834D9-D8CB-0948-975E-BF303DDCF646}" srcOrd="1" destOrd="0" presId="urn:microsoft.com/office/officeart/2008/layout/LinedList"/>
    <dgm:cxn modelId="{653481C3-5FCA-F844-9297-ACEA61D8F675}" type="presParOf" srcId="{4F109D5B-17A0-0940-B576-E52D318C2062}" destId="{CDF2B1F6-1F3D-D04B-8272-7E552363FA18}" srcOrd="6" destOrd="0" presId="urn:microsoft.com/office/officeart/2008/layout/LinedList"/>
    <dgm:cxn modelId="{206B126B-FE06-234F-88D9-3293BA6464E2}" type="presParOf" srcId="{4F109D5B-17A0-0940-B576-E52D318C2062}" destId="{EC5768D6-ACE4-5A42-8F2D-4414F3691392}" srcOrd="7" destOrd="0" presId="urn:microsoft.com/office/officeart/2008/layout/LinedList"/>
    <dgm:cxn modelId="{74FADED4-A718-4E48-AFC1-141C8A51EEE4}" type="presParOf" srcId="{EC5768D6-ACE4-5A42-8F2D-4414F3691392}" destId="{74EDB137-AE9A-0841-8AD8-68BC5591520F}" srcOrd="0" destOrd="0" presId="urn:microsoft.com/office/officeart/2008/layout/LinedList"/>
    <dgm:cxn modelId="{D639DE62-E26E-9447-B8D6-861F1903776C}" type="presParOf" srcId="{EC5768D6-ACE4-5A42-8F2D-4414F3691392}" destId="{FC86E8CA-36A0-3A4E-A17B-CAB5AF448B88}" srcOrd="1" destOrd="0" presId="urn:microsoft.com/office/officeart/2008/layout/LinedList"/>
    <dgm:cxn modelId="{4DEF2979-B3D9-7943-9CC2-9AF8EEAB3033}" type="presParOf" srcId="{4F109D5B-17A0-0940-B576-E52D318C2062}" destId="{4C8857F3-0486-FA45-9578-346F5AD92AD2}" srcOrd="8" destOrd="0" presId="urn:microsoft.com/office/officeart/2008/layout/LinedList"/>
    <dgm:cxn modelId="{70B9629B-2581-1E4A-AEFF-04BA324CEAD9}" type="presParOf" srcId="{4F109D5B-17A0-0940-B576-E52D318C2062}" destId="{228EE203-8C78-4C47-9320-66B5B39F8D68}" srcOrd="9" destOrd="0" presId="urn:microsoft.com/office/officeart/2008/layout/LinedList"/>
    <dgm:cxn modelId="{1083A3D9-EE30-CB40-AE52-7E6A73735347}" type="presParOf" srcId="{228EE203-8C78-4C47-9320-66B5B39F8D68}" destId="{5EE30BCC-33B1-0540-9DD6-84DFB497FA22}" srcOrd="0" destOrd="0" presId="urn:microsoft.com/office/officeart/2008/layout/LinedList"/>
    <dgm:cxn modelId="{8F8F1017-05FD-C54E-90EE-D300B0464912}" type="presParOf" srcId="{228EE203-8C78-4C47-9320-66B5B39F8D68}" destId="{C6443F86-0BEA-8E4E-840B-FA761B232CE5}" srcOrd="1" destOrd="0" presId="urn:microsoft.com/office/officeart/2008/layout/LinedList"/>
    <dgm:cxn modelId="{BBBCCF4F-3BA8-6345-895C-843E1B9329E6}" type="presParOf" srcId="{4F109D5B-17A0-0940-B576-E52D318C2062}" destId="{6E5D308C-1EBC-7649-9914-2AAD5E61A348}" srcOrd="10" destOrd="0" presId="urn:microsoft.com/office/officeart/2008/layout/LinedList"/>
    <dgm:cxn modelId="{08CF6BDB-740D-7B40-8B46-D67834FA1EFD}" type="presParOf" srcId="{4F109D5B-17A0-0940-B576-E52D318C2062}" destId="{4BFC5AD8-0CFC-8241-AC9A-BB144491B4FE}" srcOrd="11" destOrd="0" presId="urn:microsoft.com/office/officeart/2008/layout/LinedList"/>
    <dgm:cxn modelId="{79F66229-5BDC-F24F-8F58-FA3C97F0D460}" type="presParOf" srcId="{4BFC5AD8-0CFC-8241-AC9A-BB144491B4FE}" destId="{1B61B8D4-9B43-5B45-9600-B8C84FE14CAC}" srcOrd="0" destOrd="0" presId="urn:microsoft.com/office/officeart/2008/layout/LinedList"/>
    <dgm:cxn modelId="{4C09B750-0076-FB41-A58C-CF2B32928640}" type="presParOf" srcId="{4BFC5AD8-0CFC-8241-AC9A-BB144491B4FE}" destId="{ECC3270B-451E-AC45-B1F5-E3FC0C1E86F5}" srcOrd="1" destOrd="0" presId="urn:microsoft.com/office/officeart/2008/layout/LinedList"/>
    <dgm:cxn modelId="{2C6A7AB9-1EFE-904D-B26A-FCB75B0D98FC}" type="presParOf" srcId="{4F109D5B-17A0-0940-B576-E52D318C2062}" destId="{CA7B5D41-2BFB-B34C-A61F-57C1617020AD}" srcOrd="12" destOrd="0" presId="urn:microsoft.com/office/officeart/2008/layout/LinedList"/>
    <dgm:cxn modelId="{3C51AEEE-7E60-8240-87B8-8E87B5614A3A}" type="presParOf" srcId="{4F109D5B-17A0-0940-B576-E52D318C2062}" destId="{5DE69D4C-A6FB-C84A-B5CE-EAEDDEFD78A1}" srcOrd="13" destOrd="0" presId="urn:microsoft.com/office/officeart/2008/layout/LinedList"/>
    <dgm:cxn modelId="{326691D8-0136-2749-95B4-BB487F99E64A}" type="presParOf" srcId="{5DE69D4C-A6FB-C84A-B5CE-EAEDDEFD78A1}" destId="{026D330B-CECA-A64C-9147-7E3432B1915C}" srcOrd="0" destOrd="0" presId="urn:microsoft.com/office/officeart/2008/layout/LinedList"/>
    <dgm:cxn modelId="{23053537-4C54-E54D-8411-6209C5A6D0FE}" type="presParOf" srcId="{5DE69D4C-A6FB-C84A-B5CE-EAEDDEFD78A1}" destId="{1AC60A10-1445-6949-B9D4-2F047926876F}" srcOrd="1" destOrd="0" presId="urn:microsoft.com/office/officeart/2008/layout/LinedList"/>
    <dgm:cxn modelId="{76958D29-BF4C-2B4F-B577-5604606CD983}" type="presParOf" srcId="{4F109D5B-17A0-0940-B576-E52D318C2062}" destId="{6B930A81-187A-474D-B1F8-6127EBDA9015}" srcOrd="14" destOrd="0" presId="urn:microsoft.com/office/officeart/2008/layout/LinedList"/>
    <dgm:cxn modelId="{8049D435-F11A-E844-9D9C-AB306FDD7C72}" type="presParOf" srcId="{4F109D5B-17A0-0940-B576-E52D318C2062}" destId="{D7640A4A-AE13-CC4D-A6FC-1FBDB89B74B5}" srcOrd="15" destOrd="0" presId="urn:microsoft.com/office/officeart/2008/layout/LinedList"/>
    <dgm:cxn modelId="{C764D56E-7DC2-CD4D-A1C3-E45426847D88}" type="presParOf" srcId="{D7640A4A-AE13-CC4D-A6FC-1FBDB89B74B5}" destId="{B6D29B00-5ECC-4E4B-84B4-73EBC7BB1019}" srcOrd="0" destOrd="0" presId="urn:microsoft.com/office/officeart/2008/layout/LinedList"/>
    <dgm:cxn modelId="{D021748B-43EC-B84B-B2AD-C7AE92427EB7}" type="presParOf" srcId="{D7640A4A-AE13-CC4D-A6FC-1FBDB89B74B5}" destId="{E41C278B-20D9-9444-8547-19EE167FC66D}" srcOrd="1" destOrd="0" presId="urn:microsoft.com/office/officeart/2008/layout/LinedList"/>
    <dgm:cxn modelId="{CB10A1EC-648B-FE4D-95E1-3CD924B77D81}" type="presParOf" srcId="{4F109D5B-17A0-0940-B576-E52D318C2062}" destId="{CCE80B27-0B4D-3D43-B85B-40B204D291D1}" srcOrd="16" destOrd="0" presId="urn:microsoft.com/office/officeart/2008/layout/LinedList"/>
    <dgm:cxn modelId="{663AE21C-B72E-5C40-86FE-78DF4FE0D5B7}" type="presParOf" srcId="{4F109D5B-17A0-0940-B576-E52D318C2062}" destId="{4896BEE7-7910-3744-B9FA-5E9DF094ED7C}" srcOrd="17" destOrd="0" presId="urn:microsoft.com/office/officeart/2008/layout/LinedList"/>
    <dgm:cxn modelId="{8916EBB3-2294-234B-B135-A83F213C6803}" type="presParOf" srcId="{4896BEE7-7910-3744-B9FA-5E9DF094ED7C}" destId="{E2D1F0B0-2805-9443-A431-5798EA93CBDF}" srcOrd="0" destOrd="0" presId="urn:microsoft.com/office/officeart/2008/layout/LinedList"/>
    <dgm:cxn modelId="{A5084C71-3760-D142-935F-BE956C9D1181}" type="presParOf" srcId="{4896BEE7-7910-3744-B9FA-5E9DF094ED7C}" destId="{4C395FFB-F3E6-EF46-9B1A-E931EA5D1E0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939A7A-29C7-4923-A6A8-4C062D494C52}" type="doc">
      <dgm:prSet loTypeId="urn:microsoft.com/office/officeart/2016/7/layout/BasicProcessNew" loCatId="process" qsTypeId="urn:microsoft.com/office/officeart/2005/8/quickstyle/simple3" qsCatId="simple" csTypeId="urn:microsoft.com/office/officeart/2005/8/colors/accent1_2" csCatId="accent1" phldr="1"/>
      <dgm:spPr/>
      <dgm:t>
        <a:bodyPr/>
        <a:lstStyle/>
        <a:p>
          <a:endParaRPr lang="en-US"/>
        </a:p>
      </dgm:t>
    </dgm:pt>
    <dgm:pt modelId="{AD05EB8B-C840-4002-9F19-1BA4FE1D73B0}">
      <dgm:prSet/>
      <dgm:spPr/>
      <dgm:t>
        <a:bodyPr/>
        <a:lstStyle/>
        <a:p>
          <a:r>
            <a:rPr lang="en-US" dirty="0"/>
            <a:t>A </a:t>
          </a:r>
          <a:r>
            <a:rPr lang="en-US" b="1" dirty="0"/>
            <a:t>trauma-informed</a:t>
          </a:r>
          <a:r>
            <a:rPr lang="en-US" dirty="0"/>
            <a:t> approach can be implemented in any type of service setting or organization and is distinct from trauma-specific interventions or treatments that are designed specifically to address the consequences of trauma and to facilitate healing.</a:t>
          </a:r>
        </a:p>
      </dgm:t>
    </dgm:pt>
    <dgm:pt modelId="{97BF93B2-BBCE-4DEA-8C34-65F2BDB252A8}" type="parTrans" cxnId="{090E5BE0-7CFE-417A-A1C5-EFF7F9C04223}">
      <dgm:prSet/>
      <dgm:spPr/>
      <dgm:t>
        <a:bodyPr/>
        <a:lstStyle/>
        <a:p>
          <a:endParaRPr lang="en-US"/>
        </a:p>
      </dgm:t>
    </dgm:pt>
    <dgm:pt modelId="{D74EE94E-4DF6-4B11-A62D-8F4AB30771AB}" type="sibTrans" cxnId="{090E5BE0-7CFE-417A-A1C5-EFF7F9C04223}">
      <dgm:prSet/>
      <dgm:spPr/>
      <dgm:t>
        <a:bodyPr/>
        <a:lstStyle/>
        <a:p>
          <a:endParaRPr lang="en-US"/>
        </a:p>
      </dgm:t>
    </dgm:pt>
    <dgm:pt modelId="{12565C1D-2AFE-47EC-8F98-0754C8172E64}">
      <dgm:prSet/>
      <dgm:spPr/>
      <dgm:t>
        <a:bodyPr/>
        <a:lstStyle/>
        <a:p>
          <a:r>
            <a:rPr lang="en-US" b="1"/>
            <a:t>Trauma-specific intervention </a:t>
          </a:r>
          <a:r>
            <a:rPr lang="en-US"/>
            <a:t>programs generally recognize the following:</a:t>
          </a:r>
        </a:p>
      </dgm:t>
    </dgm:pt>
    <dgm:pt modelId="{4B09834B-EE96-4A0A-A2BD-4F591784ED0B}" type="parTrans" cxnId="{40F20B87-2950-4014-ABD8-90F2D05B23F4}">
      <dgm:prSet/>
      <dgm:spPr/>
      <dgm:t>
        <a:bodyPr/>
        <a:lstStyle/>
        <a:p>
          <a:endParaRPr lang="en-US"/>
        </a:p>
      </dgm:t>
    </dgm:pt>
    <dgm:pt modelId="{ACEBB17E-FA1D-4473-ADA8-4A284D4858DC}" type="sibTrans" cxnId="{40F20B87-2950-4014-ABD8-90F2D05B23F4}">
      <dgm:prSet/>
      <dgm:spPr/>
      <dgm:t>
        <a:bodyPr/>
        <a:lstStyle/>
        <a:p>
          <a:endParaRPr lang="en-US"/>
        </a:p>
      </dgm:t>
    </dgm:pt>
    <dgm:pt modelId="{1C6F42CD-6A57-4309-AC41-38F57512D547}">
      <dgm:prSet/>
      <dgm:spPr/>
      <dgm:t>
        <a:bodyPr/>
        <a:lstStyle/>
        <a:p>
          <a:r>
            <a:rPr lang="en-US"/>
            <a:t>The interrelation between trauma and symptoms of trauma such as substance abuse, eating disorders, depression and anxiety.</a:t>
          </a:r>
        </a:p>
      </dgm:t>
    </dgm:pt>
    <dgm:pt modelId="{8372E430-92A0-4387-857D-4C8137F1CF72}" type="parTrans" cxnId="{F345E522-1A60-449C-A241-A5E9FB2BE741}">
      <dgm:prSet/>
      <dgm:spPr/>
      <dgm:t>
        <a:bodyPr/>
        <a:lstStyle/>
        <a:p>
          <a:endParaRPr lang="en-US"/>
        </a:p>
      </dgm:t>
    </dgm:pt>
    <dgm:pt modelId="{BAFCDF4A-640A-4D94-8295-F3EA7BF19E68}" type="sibTrans" cxnId="{F345E522-1A60-449C-A241-A5E9FB2BE741}">
      <dgm:prSet/>
      <dgm:spPr/>
      <dgm:t>
        <a:bodyPr/>
        <a:lstStyle/>
        <a:p>
          <a:endParaRPr lang="en-US"/>
        </a:p>
      </dgm:t>
    </dgm:pt>
    <dgm:pt modelId="{9C248F02-E59C-42F2-AE85-B1A82289C05E}">
      <dgm:prSet/>
      <dgm:spPr/>
      <dgm:t>
        <a:bodyPr/>
        <a:lstStyle/>
        <a:p>
          <a:r>
            <a:rPr lang="en-US"/>
            <a:t>The survivor's need to be respected, informed, connected, and hopeful regarding their own recovery</a:t>
          </a:r>
        </a:p>
      </dgm:t>
    </dgm:pt>
    <dgm:pt modelId="{1EDF52EE-D30C-4CA3-B961-6FE3CE9B68F3}" type="parTrans" cxnId="{6D134F86-5FE1-42C5-A3CE-65593693D716}">
      <dgm:prSet/>
      <dgm:spPr/>
      <dgm:t>
        <a:bodyPr/>
        <a:lstStyle/>
        <a:p>
          <a:endParaRPr lang="en-US"/>
        </a:p>
      </dgm:t>
    </dgm:pt>
    <dgm:pt modelId="{B77081FD-6C7A-49E5-9818-3ABBB39FBD54}" type="sibTrans" cxnId="{6D134F86-5FE1-42C5-A3CE-65593693D716}">
      <dgm:prSet/>
      <dgm:spPr/>
      <dgm:t>
        <a:bodyPr/>
        <a:lstStyle/>
        <a:p>
          <a:endParaRPr lang="en-US"/>
        </a:p>
      </dgm:t>
    </dgm:pt>
    <dgm:pt modelId="{10BD54C0-4463-4510-95C1-4CE9C9AB2242}">
      <dgm:prSet/>
      <dgm:spPr/>
      <dgm:t>
        <a:bodyPr/>
        <a:lstStyle/>
        <a:p>
          <a:r>
            <a:rPr lang="en-US"/>
            <a:t>The need to work in a collaborative way with survivors, family and friends of the survivor, and other human services agencies in a manner that will empower survivors and consumers</a:t>
          </a:r>
        </a:p>
      </dgm:t>
    </dgm:pt>
    <dgm:pt modelId="{6FEE25C5-44F9-448D-B743-21DF4CE467EE}" type="parTrans" cxnId="{09D4EED5-C994-43FB-9BE1-5515EF88B4FB}">
      <dgm:prSet/>
      <dgm:spPr/>
      <dgm:t>
        <a:bodyPr/>
        <a:lstStyle/>
        <a:p>
          <a:endParaRPr lang="en-US"/>
        </a:p>
      </dgm:t>
    </dgm:pt>
    <dgm:pt modelId="{A66E0238-FE4F-433E-AE6F-4C1B63D0AF13}" type="sibTrans" cxnId="{09D4EED5-C994-43FB-9BE1-5515EF88B4FB}">
      <dgm:prSet/>
      <dgm:spPr/>
      <dgm:t>
        <a:bodyPr/>
        <a:lstStyle/>
        <a:p>
          <a:endParaRPr lang="en-US"/>
        </a:p>
      </dgm:t>
    </dgm:pt>
    <dgm:pt modelId="{E6A22BB1-514E-D24F-9A24-2644957BAC6A}" type="pres">
      <dgm:prSet presAssocID="{9D939A7A-29C7-4923-A6A8-4C062D494C52}" presName="Name0" presStyleCnt="0">
        <dgm:presLayoutVars>
          <dgm:dir/>
          <dgm:resizeHandles val="exact"/>
        </dgm:presLayoutVars>
      </dgm:prSet>
      <dgm:spPr/>
    </dgm:pt>
    <dgm:pt modelId="{633E1278-2F76-0C42-8057-A3698F924D18}" type="pres">
      <dgm:prSet presAssocID="{AD05EB8B-C840-4002-9F19-1BA4FE1D73B0}" presName="node" presStyleLbl="node1" presStyleIdx="0" presStyleCnt="3">
        <dgm:presLayoutVars>
          <dgm:bulletEnabled val="1"/>
        </dgm:presLayoutVars>
      </dgm:prSet>
      <dgm:spPr/>
    </dgm:pt>
    <dgm:pt modelId="{FCCCD9A4-4ADC-1748-96BC-1425B7BACD36}" type="pres">
      <dgm:prSet presAssocID="{D74EE94E-4DF6-4B11-A62D-8F4AB30771AB}" presName="sibTransSpacerBeforeConnector" presStyleCnt="0"/>
      <dgm:spPr/>
    </dgm:pt>
    <dgm:pt modelId="{D34B0E76-F7A4-FE4F-A78C-AA75E2E11D18}" type="pres">
      <dgm:prSet presAssocID="{D74EE94E-4DF6-4B11-A62D-8F4AB30771AB}" presName="sibTrans" presStyleLbl="node1" presStyleIdx="1" presStyleCnt="3"/>
      <dgm:spPr/>
    </dgm:pt>
    <dgm:pt modelId="{61CCE8B9-82A0-D848-A1C6-A79DF3B2D835}" type="pres">
      <dgm:prSet presAssocID="{D74EE94E-4DF6-4B11-A62D-8F4AB30771AB}" presName="sibTransSpacerAfterConnector" presStyleCnt="0"/>
      <dgm:spPr/>
    </dgm:pt>
    <dgm:pt modelId="{8F1E3FAC-77BF-8242-80AE-8772103A40AF}" type="pres">
      <dgm:prSet presAssocID="{12565C1D-2AFE-47EC-8F98-0754C8172E64}" presName="node" presStyleLbl="node1" presStyleIdx="2" presStyleCnt="3">
        <dgm:presLayoutVars>
          <dgm:bulletEnabled val="1"/>
        </dgm:presLayoutVars>
      </dgm:prSet>
      <dgm:spPr/>
    </dgm:pt>
  </dgm:ptLst>
  <dgm:cxnLst>
    <dgm:cxn modelId="{2C77BA1A-C29B-A242-99A4-C51EC24D082D}" type="presOf" srcId="{AD05EB8B-C840-4002-9F19-1BA4FE1D73B0}" destId="{633E1278-2F76-0C42-8057-A3698F924D18}" srcOrd="0" destOrd="0" presId="urn:microsoft.com/office/officeart/2016/7/layout/BasicProcessNew"/>
    <dgm:cxn modelId="{F345E522-1A60-449C-A241-A5E9FB2BE741}" srcId="{12565C1D-2AFE-47EC-8F98-0754C8172E64}" destId="{1C6F42CD-6A57-4309-AC41-38F57512D547}" srcOrd="0" destOrd="0" parTransId="{8372E430-92A0-4387-857D-4C8137F1CF72}" sibTransId="{BAFCDF4A-640A-4D94-8295-F3EA7BF19E68}"/>
    <dgm:cxn modelId="{BD21E776-AAE9-2E49-BDD7-12CE6AE2C489}" type="presOf" srcId="{9C248F02-E59C-42F2-AE85-B1A82289C05E}" destId="{8F1E3FAC-77BF-8242-80AE-8772103A40AF}" srcOrd="0" destOrd="2" presId="urn:microsoft.com/office/officeart/2016/7/layout/BasicProcessNew"/>
    <dgm:cxn modelId="{6D134F86-5FE1-42C5-A3CE-65593693D716}" srcId="{12565C1D-2AFE-47EC-8F98-0754C8172E64}" destId="{9C248F02-E59C-42F2-AE85-B1A82289C05E}" srcOrd="1" destOrd="0" parTransId="{1EDF52EE-D30C-4CA3-B961-6FE3CE9B68F3}" sibTransId="{B77081FD-6C7A-49E5-9818-3ABBB39FBD54}"/>
    <dgm:cxn modelId="{40F20B87-2950-4014-ABD8-90F2D05B23F4}" srcId="{9D939A7A-29C7-4923-A6A8-4C062D494C52}" destId="{12565C1D-2AFE-47EC-8F98-0754C8172E64}" srcOrd="1" destOrd="0" parTransId="{4B09834B-EE96-4A0A-A2BD-4F591784ED0B}" sibTransId="{ACEBB17E-FA1D-4473-ADA8-4A284D4858DC}"/>
    <dgm:cxn modelId="{FE97A1C4-86E0-0A49-8778-AEEB89FE60ED}" type="presOf" srcId="{12565C1D-2AFE-47EC-8F98-0754C8172E64}" destId="{8F1E3FAC-77BF-8242-80AE-8772103A40AF}" srcOrd="0" destOrd="0" presId="urn:microsoft.com/office/officeart/2016/7/layout/BasicProcessNew"/>
    <dgm:cxn modelId="{09D4EED5-C994-43FB-9BE1-5515EF88B4FB}" srcId="{12565C1D-2AFE-47EC-8F98-0754C8172E64}" destId="{10BD54C0-4463-4510-95C1-4CE9C9AB2242}" srcOrd="2" destOrd="0" parTransId="{6FEE25C5-44F9-448D-B743-21DF4CE467EE}" sibTransId="{A66E0238-FE4F-433E-AE6F-4C1B63D0AF13}"/>
    <dgm:cxn modelId="{090E5BE0-7CFE-417A-A1C5-EFF7F9C04223}" srcId="{9D939A7A-29C7-4923-A6A8-4C062D494C52}" destId="{AD05EB8B-C840-4002-9F19-1BA4FE1D73B0}" srcOrd="0" destOrd="0" parTransId="{97BF93B2-BBCE-4DEA-8C34-65F2BDB252A8}" sibTransId="{D74EE94E-4DF6-4B11-A62D-8F4AB30771AB}"/>
    <dgm:cxn modelId="{8A5ADFEB-01DE-5F4F-9DBD-7A5CBE35F876}" type="presOf" srcId="{D74EE94E-4DF6-4B11-A62D-8F4AB30771AB}" destId="{D34B0E76-F7A4-FE4F-A78C-AA75E2E11D18}" srcOrd="0" destOrd="0" presId="urn:microsoft.com/office/officeart/2016/7/layout/BasicProcessNew"/>
    <dgm:cxn modelId="{8A860EEC-A2CB-5448-BBD6-9F5AE0E26B98}" type="presOf" srcId="{10BD54C0-4463-4510-95C1-4CE9C9AB2242}" destId="{8F1E3FAC-77BF-8242-80AE-8772103A40AF}" srcOrd="0" destOrd="3" presId="urn:microsoft.com/office/officeart/2016/7/layout/BasicProcessNew"/>
    <dgm:cxn modelId="{47F646F6-916E-B449-9A6D-6C63D5C95228}" type="presOf" srcId="{1C6F42CD-6A57-4309-AC41-38F57512D547}" destId="{8F1E3FAC-77BF-8242-80AE-8772103A40AF}" srcOrd="0" destOrd="1" presId="urn:microsoft.com/office/officeart/2016/7/layout/BasicProcessNew"/>
    <dgm:cxn modelId="{CDA7FEFE-22DE-A441-9CEE-D22B5CA77526}" type="presOf" srcId="{9D939A7A-29C7-4923-A6A8-4C062D494C52}" destId="{E6A22BB1-514E-D24F-9A24-2644957BAC6A}" srcOrd="0" destOrd="0" presId="urn:microsoft.com/office/officeart/2016/7/layout/BasicProcessNew"/>
    <dgm:cxn modelId="{8E1B92E8-AE6A-9F4D-9325-565B21CC6914}" type="presParOf" srcId="{E6A22BB1-514E-D24F-9A24-2644957BAC6A}" destId="{633E1278-2F76-0C42-8057-A3698F924D18}" srcOrd="0" destOrd="0" presId="urn:microsoft.com/office/officeart/2016/7/layout/BasicProcessNew"/>
    <dgm:cxn modelId="{D8BF0EA2-73CC-454E-859D-851CC9B607D0}" type="presParOf" srcId="{E6A22BB1-514E-D24F-9A24-2644957BAC6A}" destId="{FCCCD9A4-4ADC-1748-96BC-1425B7BACD36}" srcOrd="1" destOrd="0" presId="urn:microsoft.com/office/officeart/2016/7/layout/BasicProcessNew"/>
    <dgm:cxn modelId="{B588E3F3-E3C1-8048-915B-CFDAF621FE74}" type="presParOf" srcId="{E6A22BB1-514E-D24F-9A24-2644957BAC6A}" destId="{D34B0E76-F7A4-FE4F-A78C-AA75E2E11D18}" srcOrd="2" destOrd="0" presId="urn:microsoft.com/office/officeart/2016/7/layout/BasicProcessNew"/>
    <dgm:cxn modelId="{A211AE1A-628F-ED45-8A31-718E34395017}" type="presParOf" srcId="{E6A22BB1-514E-D24F-9A24-2644957BAC6A}" destId="{61CCE8B9-82A0-D848-A1C6-A79DF3B2D835}" srcOrd="3" destOrd="0" presId="urn:microsoft.com/office/officeart/2016/7/layout/BasicProcessNew"/>
    <dgm:cxn modelId="{2A9988BA-330C-CB42-A387-8F0FEE5D2E8D}" type="presParOf" srcId="{E6A22BB1-514E-D24F-9A24-2644957BAC6A}" destId="{8F1E3FAC-77BF-8242-80AE-8772103A40AF}" srcOrd="4"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B395F5-1A1D-4158-93B9-7AEAD56F4AFC}" type="doc">
      <dgm:prSet loTypeId="urn:microsoft.com/office/officeart/2005/8/layout/list1" loCatId="list" qsTypeId="urn:microsoft.com/office/officeart/2005/8/quickstyle/simple3" qsCatId="simple" csTypeId="urn:microsoft.com/office/officeart/2005/8/colors/colorful1" csCatId="colorful"/>
      <dgm:spPr/>
      <dgm:t>
        <a:bodyPr/>
        <a:lstStyle/>
        <a:p>
          <a:endParaRPr lang="en-US"/>
        </a:p>
      </dgm:t>
    </dgm:pt>
    <dgm:pt modelId="{49B66380-B995-4676-B7E5-20E019F9E5AD}">
      <dgm:prSet/>
      <dgm:spPr/>
      <dgm:t>
        <a:bodyPr/>
        <a:lstStyle/>
        <a:p>
          <a:r>
            <a:rPr lang="en-US" dirty="0"/>
            <a:t>Safety</a:t>
          </a:r>
        </a:p>
      </dgm:t>
    </dgm:pt>
    <dgm:pt modelId="{A70FDFEA-7E65-4238-9415-262CB732F1AB}" type="parTrans" cxnId="{9D3B6D53-F42F-4241-BECC-2C5C734B31CD}">
      <dgm:prSet/>
      <dgm:spPr/>
      <dgm:t>
        <a:bodyPr/>
        <a:lstStyle/>
        <a:p>
          <a:endParaRPr lang="en-US"/>
        </a:p>
      </dgm:t>
    </dgm:pt>
    <dgm:pt modelId="{3985C0A4-6654-49D4-8103-A9051D80D369}" type="sibTrans" cxnId="{9D3B6D53-F42F-4241-BECC-2C5C734B31CD}">
      <dgm:prSet/>
      <dgm:spPr/>
      <dgm:t>
        <a:bodyPr/>
        <a:lstStyle/>
        <a:p>
          <a:endParaRPr lang="en-US"/>
        </a:p>
      </dgm:t>
    </dgm:pt>
    <dgm:pt modelId="{E68780B3-B31B-4983-B796-FB5EE5FA323A}">
      <dgm:prSet/>
      <dgm:spPr/>
      <dgm:t>
        <a:bodyPr/>
        <a:lstStyle/>
        <a:p>
          <a:r>
            <a:rPr lang="en-US" dirty="0"/>
            <a:t>Trustworthiness/Transparency</a:t>
          </a:r>
        </a:p>
      </dgm:t>
    </dgm:pt>
    <dgm:pt modelId="{0BF95B09-6817-48EC-8E0F-93731A1308B5}" type="parTrans" cxnId="{E06534AB-A139-4ED3-B7C8-0ADBFE80C33E}">
      <dgm:prSet/>
      <dgm:spPr/>
      <dgm:t>
        <a:bodyPr/>
        <a:lstStyle/>
        <a:p>
          <a:endParaRPr lang="en-US"/>
        </a:p>
      </dgm:t>
    </dgm:pt>
    <dgm:pt modelId="{6BD3BC01-14F0-4D3E-965B-ED4F9FDB24F1}" type="sibTrans" cxnId="{E06534AB-A139-4ED3-B7C8-0ADBFE80C33E}">
      <dgm:prSet/>
      <dgm:spPr/>
      <dgm:t>
        <a:bodyPr/>
        <a:lstStyle/>
        <a:p>
          <a:endParaRPr lang="en-US"/>
        </a:p>
      </dgm:t>
    </dgm:pt>
    <dgm:pt modelId="{049ED2D5-012A-4CD8-B07F-126AB58E2A4C}">
      <dgm:prSet/>
      <dgm:spPr/>
      <dgm:t>
        <a:bodyPr/>
        <a:lstStyle/>
        <a:p>
          <a:r>
            <a:rPr lang="en-US" dirty="0"/>
            <a:t>Collaboration and Mutuality</a:t>
          </a:r>
        </a:p>
      </dgm:t>
    </dgm:pt>
    <dgm:pt modelId="{27AB610B-18A1-4FF3-80BC-B46C47B9246E}" type="parTrans" cxnId="{52104F98-959D-44AE-A40B-5006F926E2E3}">
      <dgm:prSet/>
      <dgm:spPr/>
      <dgm:t>
        <a:bodyPr/>
        <a:lstStyle/>
        <a:p>
          <a:endParaRPr lang="en-US"/>
        </a:p>
      </dgm:t>
    </dgm:pt>
    <dgm:pt modelId="{5656327A-A52A-45DF-97F9-ABCD36756577}" type="sibTrans" cxnId="{52104F98-959D-44AE-A40B-5006F926E2E3}">
      <dgm:prSet/>
      <dgm:spPr/>
      <dgm:t>
        <a:bodyPr/>
        <a:lstStyle/>
        <a:p>
          <a:endParaRPr lang="en-US"/>
        </a:p>
      </dgm:t>
    </dgm:pt>
    <dgm:pt modelId="{BB04EC92-080B-49ED-9758-4D38F3AEDC94}">
      <dgm:prSet/>
      <dgm:spPr/>
      <dgm:t>
        <a:bodyPr/>
        <a:lstStyle/>
        <a:p>
          <a:r>
            <a:rPr lang="en-US" dirty="0"/>
            <a:t>Empowerment</a:t>
          </a:r>
        </a:p>
      </dgm:t>
    </dgm:pt>
    <dgm:pt modelId="{D142E463-439E-427B-919D-5253A436D03E}" type="parTrans" cxnId="{3DA8A89C-B171-4D04-AD65-3D278446EC9B}">
      <dgm:prSet/>
      <dgm:spPr/>
      <dgm:t>
        <a:bodyPr/>
        <a:lstStyle/>
        <a:p>
          <a:endParaRPr lang="en-US"/>
        </a:p>
      </dgm:t>
    </dgm:pt>
    <dgm:pt modelId="{F7E8DEA9-2814-4A6E-8909-9A7DB4BC009A}" type="sibTrans" cxnId="{3DA8A89C-B171-4D04-AD65-3D278446EC9B}">
      <dgm:prSet/>
      <dgm:spPr/>
      <dgm:t>
        <a:bodyPr/>
        <a:lstStyle/>
        <a:p>
          <a:endParaRPr lang="en-US"/>
        </a:p>
      </dgm:t>
    </dgm:pt>
    <dgm:pt modelId="{E431B55B-154A-4F31-A0BB-807AF71A238B}">
      <dgm:prSet/>
      <dgm:spPr/>
      <dgm:t>
        <a:bodyPr/>
        <a:lstStyle/>
        <a:p>
          <a:r>
            <a:rPr lang="en-US" dirty="0"/>
            <a:t>Voice and choice</a:t>
          </a:r>
        </a:p>
      </dgm:t>
    </dgm:pt>
    <dgm:pt modelId="{8CF92C9C-85B4-4D81-B577-344674989F3C}" type="parTrans" cxnId="{2A817C54-FA73-4846-9008-664161F951C0}">
      <dgm:prSet/>
      <dgm:spPr/>
      <dgm:t>
        <a:bodyPr/>
        <a:lstStyle/>
        <a:p>
          <a:endParaRPr lang="en-US"/>
        </a:p>
      </dgm:t>
    </dgm:pt>
    <dgm:pt modelId="{BF446152-3976-44EE-9CF9-DA0F61801DF0}" type="sibTrans" cxnId="{2A817C54-FA73-4846-9008-664161F951C0}">
      <dgm:prSet/>
      <dgm:spPr/>
      <dgm:t>
        <a:bodyPr/>
        <a:lstStyle/>
        <a:p>
          <a:endParaRPr lang="en-US"/>
        </a:p>
      </dgm:t>
    </dgm:pt>
    <dgm:pt modelId="{B8B31062-F5DA-1A41-9186-BE4916E98EEB}" type="pres">
      <dgm:prSet presAssocID="{ECB395F5-1A1D-4158-93B9-7AEAD56F4AFC}" presName="linear" presStyleCnt="0">
        <dgm:presLayoutVars>
          <dgm:dir/>
          <dgm:animLvl val="lvl"/>
          <dgm:resizeHandles val="exact"/>
        </dgm:presLayoutVars>
      </dgm:prSet>
      <dgm:spPr/>
    </dgm:pt>
    <dgm:pt modelId="{F9D63B71-D470-DD4C-B062-A324EC20165F}" type="pres">
      <dgm:prSet presAssocID="{49B66380-B995-4676-B7E5-20E019F9E5AD}" presName="parentLin" presStyleCnt="0"/>
      <dgm:spPr/>
    </dgm:pt>
    <dgm:pt modelId="{73D1F779-B857-CD4F-9D8E-7DE22F4894A7}" type="pres">
      <dgm:prSet presAssocID="{49B66380-B995-4676-B7E5-20E019F9E5AD}" presName="parentLeftMargin" presStyleLbl="node1" presStyleIdx="0" presStyleCnt="5"/>
      <dgm:spPr/>
    </dgm:pt>
    <dgm:pt modelId="{B76773A1-9458-4645-A530-C23046C4916B}" type="pres">
      <dgm:prSet presAssocID="{49B66380-B995-4676-B7E5-20E019F9E5AD}" presName="parentText" presStyleLbl="node1" presStyleIdx="0" presStyleCnt="5">
        <dgm:presLayoutVars>
          <dgm:chMax val="0"/>
          <dgm:bulletEnabled val="1"/>
        </dgm:presLayoutVars>
      </dgm:prSet>
      <dgm:spPr/>
    </dgm:pt>
    <dgm:pt modelId="{CC80BE25-75AD-9E4C-A756-33EF0E22492C}" type="pres">
      <dgm:prSet presAssocID="{49B66380-B995-4676-B7E5-20E019F9E5AD}" presName="negativeSpace" presStyleCnt="0"/>
      <dgm:spPr/>
    </dgm:pt>
    <dgm:pt modelId="{36A0F5F1-8D9F-B74E-8D28-5DE30EF2376C}" type="pres">
      <dgm:prSet presAssocID="{49B66380-B995-4676-B7E5-20E019F9E5AD}" presName="childText" presStyleLbl="conFgAcc1" presStyleIdx="0" presStyleCnt="5">
        <dgm:presLayoutVars>
          <dgm:bulletEnabled val="1"/>
        </dgm:presLayoutVars>
      </dgm:prSet>
      <dgm:spPr/>
    </dgm:pt>
    <dgm:pt modelId="{776F45C8-6B45-364E-8875-B01F06DFB3A1}" type="pres">
      <dgm:prSet presAssocID="{3985C0A4-6654-49D4-8103-A9051D80D369}" presName="spaceBetweenRectangles" presStyleCnt="0"/>
      <dgm:spPr/>
    </dgm:pt>
    <dgm:pt modelId="{6D3CCCB9-D4C7-2148-AA3B-E36A6C058F71}" type="pres">
      <dgm:prSet presAssocID="{E68780B3-B31B-4983-B796-FB5EE5FA323A}" presName="parentLin" presStyleCnt="0"/>
      <dgm:spPr/>
    </dgm:pt>
    <dgm:pt modelId="{08140F0B-2EC5-C94A-ABAE-828D0F871CBE}" type="pres">
      <dgm:prSet presAssocID="{E68780B3-B31B-4983-B796-FB5EE5FA323A}" presName="parentLeftMargin" presStyleLbl="node1" presStyleIdx="0" presStyleCnt="5"/>
      <dgm:spPr/>
    </dgm:pt>
    <dgm:pt modelId="{A2FD7947-F7E1-9D4C-835B-101F3E572096}" type="pres">
      <dgm:prSet presAssocID="{E68780B3-B31B-4983-B796-FB5EE5FA323A}" presName="parentText" presStyleLbl="node1" presStyleIdx="1" presStyleCnt="5">
        <dgm:presLayoutVars>
          <dgm:chMax val="0"/>
          <dgm:bulletEnabled val="1"/>
        </dgm:presLayoutVars>
      </dgm:prSet>
      <dgm:spPr/>
    </dgm:pt>
    <dgm:pt modelId="{31F1C6D0-27AD-A34C-AB3F-265BEEF62E30}" type="pres">
      <dgm:prSet presAssocID="{E68780B3-B31B-4983-B796-FB5EE5FA323A}" presName="negativeSpace" presStyleCnt="0"/>
      <dgm:spPr/>
    </dgm:pt>
    <dgm:pt modelId="{C8DFCEB0-C259-9741-9D64-B8ABDCD2BA86}" type="pres">
      <dgm:prSet presAssocID="{E68780B3-B31B-4983-B796-FB5EE5FA323A}" presName="childText" presStyleLbl="conFgAcc1" presStyleIdx="1" presStyleCnt="5">
        <dgm:presLayoutVars>
          <dgm:bulletEnabled val="1"/>
        </dgm:presLayoutVars>
      </dgm:prSet>
      <dgm:spPr/>
    </dgm:pt>
    <dgm:pt modelId="{A20F794E-B934-B049-B383-F22D12CF9F80}" type="pres">
      <dgm:prSet presAssocID="{6BD3BC01-14F0-4D3E-965B-ED4F9FDB24F1}" presName="spaceBetweenRectangles" presStyleCnt="0"/>
      <dgm:spPr/>
    </dgm:pt>
    <dgm:pt modelId="{034A0128-6BDA-6A42-83A9-B91C50CE11E1}" type="pres">
      <dgm:prSet presAssocID="{049ED2D5-012A-4CD8-B07F-126AB58E2A4C}" presName="parentLin" presStyleCnt="0"/>
      <dgm:spPr/>
    </dgm:pt>
    <dgm:pt modelId="{A295ED46-B36A-D64C-B631-4AC8EB19F477}" type="pres">
      <dgm:prSet presAssocID="{049ED2D5-012A-4CD8-B07F-126AB58E2A4C}" presName="parentLeftMargin" presStyleLbl="node1" presStyleIdx="1" presStyleCnt="5"/>
      <dgm:spPr/>
    </dgm:pt>
    <dgm:pt modelId="{72D8CE9F-231B-8A41-8D92-BB21C9E1F90C}" type="pres">
      <dgm:prSet presAssocID="{049ED2D5-012A-4CD8-B07F-126AB58E2A4C}" presName="parentText" presStyleLbl="node1" presStyleIdx="2" presStyleCnt="5">
        <dgm:presLayoutVars>
          <dgm:chMax val="0"/>
          <dgm:bulletEnabled val="1"/>
        </dgm:presLayoutVars>
      </dgm:prSet>
      <dgm:spPr/>
    </dgm:pt>
    <dgm:pt modelId="{4A7E3E4D-FDAA-3445-9285-7C2328116657}" type="pres">
      <dgm:prSet presAssocID="{049ED2D5-012A-4CD8-B07F-126AB58E2A4C}" presName="negativeSpace" presStyleCnt="0"/>
      <dgm:spPr/>
    </dgm:pt>
    <dgm:pt modelId="{73E61FCF-DB9A-8049-B2D4-CB6198E88D44}" type="pres">
      <dgm:prSet presAssocID="{049ED2D5-012A-4CD8-B07F-126AB58E2A4C}" presName="childText" presStyleLbl="conFgAcc1" presStyleIdx="2" presStyleCnt="5">
        <dgm:presLayoutVars>
          <dgm:bulletEnabled val="1"/>
        </dgm:presLayoutVars>
      </dgm:prSet>
      <dgm:spPr/>
    </dgm:pt>
    <dgm:pt modelId="{332E8736-A19F-D543-969F-D3380CC751E2}" type="pres">
      <dgm:prSet presAssocID="{5656327A-A52A-45DF-97F9-ABCD36756577}" presName="spaceBetweenRectangles" presStyleCnt="0"/>
      <dgm:spPr/>
    </dgm:pt>
    <dgm:pt modelId="{9FB1B462-AD21-A242-B075-50A345A8914B}" type="pres">
      <dgm:prSet presAssocID="{BB04EC92-080B-49ED-9758-4D38F3AEDC94}" presName="parentLin" presStyleCnt="0"/>
      <dgm:spPr/>
    </dgm:pt>
    <dgm:pt modelId="{CFCBB22E-DF07-974B-B1F0-49D6CED7588A}" type="pres">
      <dgm:prSet presAssocID="{BB04EC92-080B-49ED-9758-4D38F3AEDC94}" presName="parentLeftMargin" presStyleLbl="node1" presStyleIdx="2" presStyleCnt="5"/>
      <dgm:spPr/>
    </dgm:pt>
    <dgm:pt modelId="{DE87ACD0-4EDA-8749-BDDB-62C7E5F3A849}" type="pres">
      <dgm:prSet presAssocID="{BB04EC92-080B-49ED-9758-4D38F3AEDC94}" presName="parentText" presStyleLbl="node1" presStyleIdx="3" presStyleCnt="5">
        <dgm:presLayoutVars>
          <dgm:chMax val="0"/>
          <dgm:bulletEnabled val="1"/>
        </dgm:presLayoutVars>
      </dgm:prSet>
      <dgm:spPr/>
    </dgm:pt>
    <dgm:pt modelId="{FF9AF337-C42B-DD41-BB82-8E6D4EE3D597}" type="pres">
      <dgm:prSet presAssocID="{BB04EC92-080B-49ED-9758-4D38F3AEDC94}" presName="negativeSpace" presStyleCnt="0"/>
      <dgm:spPr/>
    </dgm:pt>
    <dgm:pt modelId="{069E6930-43A9-FF48-8FB7-F10ED8A9D0E5}" type="pres">
      <dgm:prSet presAssocID="{BB04EC92-080B-49ED-9758-4D38F3AEDC94}" presName="childText" presStyleLbl="conFgAcc1" presStyleIdx="3" presStyleCnt="5">
        <dgm:presLayoutVars>
          <dgm:bulletEnabled val="1"/>
        </dgm:presLayoutVars>
      </dgm:prSet>
      <dgm:spPr/>
    </dgm:pt>
    <dgm:pt modelId="{59191694-4432-E84A-8AAC-B5E388CCB9AE}" type="pres">
      <dgm:prSet presAssocID="{F7E8DEA9-2814-4A6E-8909-9A7DB4BC009A}" presName="spaceBetweenRectangles" presStyleCnt="0"/>
      <dgm:spPr/>
    </dgm:pt>
    <dgm:pt modelId="{E614662B-1922-7E4B-AB45-332DF7DB55C9}" type="pres">
      <dgm:prSet presAssocID="{E431B55B-154A-4F31-A0BB-807AF71A238B}" presName="parentLin" presStyleCnt="0"/>
      <dgm:spPr/>
    </dgm:pt>
    <dgm:pt modelId="{1FF0CFAA-DE5C-2E46-AA82-2E2991007FB2}" type="pres">
      <dgm:prSet presAssocID="{E431B55B-154A-4F31-A0BB-807AF71A238B}" presName="parentLeftMargin" presStyleLbl="node1" presStyleIdx="3" presStyleCnt="5"/>
      <dgm:spPr/>
    </dgm:pt>
    <dgm:pt modelId="{229B8029-2629-3941-ABAE-EDE328294D4D}" type="pres">
      <dgm:prSet presAssocID="{E431B55B-154A-4F31-A0BB-807AF71A238B}" presName="parentText" presStyleLbl="node1" presStyleIdx="4" presStyleCnt="5">
        <dgm:presLayoutVars>
          <dgm:chMax val="0"/>
          <dgm:bulletEnabled val="1"/>
        </dgm:presLayoutVars>
      </dgm:prSet>
      <dgm:spPr/>
    </dgm:pt>
    <dgm:pt modelId="{ADB3B85D-E64A-A746-9C86-8A3AD55F5EB6}" type="pres">
      <dgm:prSet presAssocID="{E431B55B-154A-4F31-A0BB-807AF71A238B}" presName="negativeSpace" presStyleCnt="0"/>
      <dgm:spPr/>
    </dgm:pt>
    <dgm:pt modelId="{9C5E9D45-83C2-1F4E-BDB8-7309A4BF94F8}" type="pres">
      <dgm:prSet presAssocID="{E431B55B-154A-4F31-A0BB-807AF71A238B}" presName="childText" presStyleLbl="conFgAcc1" presStyleIdx="4" presStyleCnt="5">
        <dgm:presLayoutVars>
          <dgm:bulletEnabled val="1"/>
        </dgm:presLayoutVars>
      </dgm:prSet>
      <dgm:spPr/>
    </dgm:pt>
  </dgm:ptLst>
  <dgm:cxnLst>
    <dgm:cxn modelId="{EF697E12-CE31-644A-B0A3-1AEB89C1E4DC}" type="presOf" srcId="{ECB395F5-1A1D-4158-93B9-7AEAD56F4AFC}" destId="{B8B31062-F5DA-1A41-9186-BE4916E98EEB}" srcOrd="0" destOrd="0" presId="urn:microsoft.com/office/officeart/2005/8/layout/list1"/>
    <dgm:cxn modelId="{F3D76B1D-274E-A049-8793-CD28B9B513D7}" type="presOf" srcId="{E68780B3-B31B-4983-B796-FB5EE5FA323A}" destId="{A2FD7947-F7E1-9D4C-835B-101F3E572096}" srcOrd="1" destOrd="0" presId="urn:microsoft.com/office/officeart/2005/8/layout/list1"/>
    <dgm:cxn modelId="{97D73D38-C5C9-654C-85A9-E9F47167F143}" type="presOf" srcId="{BB04EC92-080B-49ED-9758-4D38F3AEDC94}" destId="{DE87ACD0-4EDA-8749-BDDB-62C7E5F3A849}" srcOrd="1" destOrd="0" presId="urn:microsoft.com/office/officeart/2005/8/layout/list1"/>
    <dgm:cxn modelId="{6D2EC849-1D70-FF42-A9E2-3D517CA36B2B}" type="presOf" srcId="{E431B55B-154A-4F31-A0BB-807AF71A238B}" destId="{229B8029-2629-3941-ABAE-EDE328294D4D}" srcOrd="1" destOrd="0" presId="urn:microsoft.com/office/officeart/2005/8/layout/list1"/>
    <dgm:cxn modelId="{9569F74C-1A5D-4D48-ADF8-CC6862859841}" type="presOf" srcId="{49B66380-B995-4676-B7E5-20E019F9E5AD}" destId="{B76773A1-9458-4645-A530-C23046C4916B}" srcOrd="1" destOrd="0" presId="urn:microsoft.com/office/officeart/2005/8/layout/list1"/>
    <dgm:cxn modelId="{9D3B6D53-F42F-4241-BECC-2C5C734B31CD}" srcId="{ECB395F5-1A1D-4158-93B9-7AEAD56F4AFC}" destId="{49B66380-B995-4676-B7E5-20E019F9E5AD}" srcOrd="0" destOrd="0" parTransId="{A70FDFEA-7E65-4238-9415-262CB732F1AB}" sibTransId="{3985C0A4-6654-49D4-8103-A9051D80D369}"/>
    <dgm:cxn modelId="{2A817C54-FA73-4846-9008-664161F951C0}" srcId="{ECB395F5-1A1D-4158-93B9-7AEAD56F4AFC}" destId="{E431B55B-154A-4F31-A0BB-807AF71A238B}" srcOrd="4" destOrd="0" parTransId="{8CF92C9C-85B4-4D81-B577-344674989F3C}" sibTransId="{BF446152-3976-44EE-9CF9-DA0F61801DF0}"/>
    <dgm:cxn modelId="{5620227D-77FA-3947-96EA-B312DD554EDC}" type="presOf" srcId="{E431B55B-154A-4F31-A0BB-807AF71A238B}" destId="{1FF0CFAA-DE5C-2E46-AA82-2E2991007FB2}" srcOrd="0" destOrd="0" presId="urn:microsoft.com/office/officeart/2005/8/layout/list1"/>
    <dgm:cxn modelId="{A0F4C288-33E2-B545-A9D0-9A6776E1C77D}" type="presOf" srcId="{49B66380-B995-4676-B7E5-20E019F9E5AD}" destId="{73D1F779-B857-CD4F-9D8E-7DE22F4894A7}" srcOrd="0" destOrd="0" presId="urn:microsoft.com/office/officeart/2005/8/layout/list1"/>
    <dgm:cxn modelId="{25FD7A94-47C0-EA46-BC20-CCED26AD5D76}" type="presOf" srcId="{049ED2D5-012A-4CD8-B07F-126AB58E2A4C}" destId="{A295ED46-B36A-D64C-B631-4AC8EB19F477}" srcOrd="0" destOrd="0" presId="urn:microsoft.com/office/officeart/2005/8/layout/list1"/>
    <dgm:cxn modelId="{52104F98-959D-44AE-A40B-5006F926E2E3}" srcId="{ECB395F5-1A1D-4158-93B9-7AEAD56F4AFC}" destId="{049ED2D5-012A-4CD8-B07F-126AB58E2A4C}" srcOrd="2" destOrd="0" parTransId="{27AB610B-18A1-4FF3-80BC-B46C47B9246E}" sibTransId="{5656327A-A52A-45DF-97F9-ABCD36756577}"/>
    <dgm:cxn modelId="{3DA8A89C-B171-4D04-AD65-3D278446EC9B}" srcId="{ECB395F5-1A1D-4158-93B9-7AEAD56F4AFC}" destId="{BB04EC92-080B-49ED-9758-4D38F3AEDC94}" srcOrd="3" destOrd="0" parTransId="{D142E463-439E-427B-919D-5253A436D03E}" sibTransId="{F7E8DEA9-2814-4A6E-8909-9A7DB4BC009A}"/>
    <dgm:cxn modelId="{1DEA67A4-AE99-EB43-ABC1-65782E5FA404}" type="presOf" srcId="{E68780B3-B31B-4983-B796-FB5EE5FA323A}" destId="{08140F0B-2EC5-C94A-ABAE-828D0F871CBE}" srcOrd="0" destOrd="0" presId="urn:microsoft.com/office/officeart/2005/8/layout/list1"/>
    <dgm:cxn modelId="{E06534AB-A139-4ED3-B7C8-0ADBFE80C33E}" srcId="{ECB395F5-1A1D-4158-93B9-7AEAD56F4AFC}" destId="{E68780B3-B31B-4983-B796-FB5EE5FA323A}" srcOrd="1" destOrd="0" parTransId="{0BF95B09-6817-48EC-8E0F-93731A1308B5}" sibTransId="{6BD3BC01-14F0-4D3E-965B-ED4F9FDB24F1}"/>
    <dgm:cxn modelId="{41C3DDE2-7589-2F40-889B-0C10E8B3D7FF}" type="presOf" srcId="{049ED2D5-012A-4CD8-B07F-126AB58E2A4C}" destId="{72D8CE9F-231B-8A41-8D92-BB21C9E1F90C}" srcOrd="1" destOrd="0" presId="urn:microsoft.com/office/officeart/2005/8/layout/list1"/>
    <dgm:cxn modelId="{60F467F1-BAED-BA40-B19A-1C11865D800D}" type="presOf" srcId="{BB04EC92-080B-49ED-9758-4D38F3AEDC94}" destId="{CFCBB22E-DF07-974B-B1F0-49D6CED7588A}" srcOrd="0" destOrd="0" presId="urn:microsoft.com/office/officeart/2005/8/layout/list1"/>
    <dgm:cxn modelId="{96B823D0-73FA-914D-BC36-08634F334940}" type="presParOf" srcId="{B8B31062-F5DA-1A41-9186-BE4916E98EEB}" destId="{F9D63B71-D470-DD4C-B062-A324EC20165F}" srcOrd="0" destOrd="0" presId="urn:microsoft.com/office/officeart/2005/8/layout/list1"/>
    <dgm:cxn modelId="{12D56CD8-7426-3244-A50B-631473E82596}" type="presParOf" srcId="{F9D63B71-D470-DD4C-B062-A324EC20165F}" destId="{73D1F779-B857-CD4F-9D8E-7DE22F4894A7}" srcOrd="0" destOrd="0" presId="urn:microsoft.com/office/officeart/2005/8/layout/list1"/>
    <dgm:cxn modelId="{1B8180EB-21D1-8B4D-904F-5F542EF0A8E2}" type="presParOf" srcId="{F9D63B71-D470-DD4C-B062-A324EC20165F}" destId="{B76773A1-9458-4645-A530-C23046C4916B}" srcOrd="1" destOrd="0" presId="urn:microsoft.com/office/officeart/2005/8/layout/list1"/>
    <dgm:cxn modelId="{95DB925F-79F9-3B4E-BFD5-B4A79703864B}" type="presParOf" srcId="{B8B31062-F5DA-1A41-9186-BE4916E98EEB}" destId="{CC80BE25-75AD-9E4C-A756-33EF0E22492C}" srcOrd="1" destOrd="0" presId="urn:microsoft.com/office/officeart/2005/8/layout/list1"/>
    <dgm:cxn modelId="{CE84BA92-CD8D-3348-8D9D-FF4BD68F71D2}" type="presParOf" srcId="{B8B31062-F5DA-1A41-9186-BE4916E98EEB}" destId="{36A0F5F1-8D9F-B74E-8D28-5DE30EF2376C}" srcOrd="2" destOrd="0" presId="urn:microsoft.com/office/officeart/2005/8/layout/list1"/>
    <dgm:cxn modelId="{387DA937-E964-B546-B2F7-F891135F79B7}" type="presParOf" srcId="{B8B31062-F5DA-1A41-9186-BE4916E98EEB}" destId="{776F45C8-6B45-364E-8875-B01F06DFB3A1}" srcOrd="3" destOrd="0" presId="urn:microsoft.com/office/officeart/2005/8/layout/list1"/>
    <dgm:cxn modelId="{F0F2F6A9-8EA5-3A41-9759-08D239B8A370}" type="presParOf" srcId="{B8B31062-F5DA-1A41-9186-BE4916E98EEB}" destId="{6D3CCCB9-D4C7-2148-AA3B-E36A6C058F71}" srcOrd="4" destOrd="0" presId="urn:microsoft.com/office/officeart/2005/8/layout/list1"/>
    <dgm:cxn modelId="{49E37248-9D3E-4645-90A4-ECCC59B6F5E1}" type="presParOf" srcId="{6D3CCCB9-D4C7-2148-AA3B-E36A6C058F71}" destId="{08140F0B-2EC5-C94A-ABAE-828D0F871CBE}" srcOrd="0" destOrd="0" presId="urn:microsoft.com/office/officeart/2005/8/layout/list1"/>
    <dgm:cxn modelId="{AF341703-6E9E-3941-AF35-A93B423076AF}" type="presParOf" srcId="{6D3CCCB9-D4C7-2148-AA3B-E36A6C058F71}" destId="{A2FD7947-F7E1-9D4C-835B-101F3E572096}" srcOrd="1" destOrd="0" presId="urn:microsoft.com/office/officeart/2005/8/layout/list1"/>
    <dgm:cxn modelId="{098A6B2B-C98C-9E47-96D1-3AA2055A313C}" type="presParOf" srcId="{B8B31062-F5DA-1A41-9186-BE4916E98EEB}" destId="{31F1C6D0-27AD-A34C-AB3F-265BEEF62E30}" srcOrd="5" destOrd="0" presId="urn:microsoft.com/office/officeart/2005/8/layout/list1"/>
    <dgm:cxn modelId="{CE0D3973-610F-3949-BF0C-F2682FAC5690}" type="presParOf" srcId="{B8B31062-F5DA-1A41-9186-BE4916E98EEB}" destId="{C8DFCEB0-C259-9741-9D64-B8ABDCD2BA86}" srcOrd="6" destOrd="0" presId="urn:microsoft.com/office/officeart/2005/8/layout/list1"/>
    <dgm:cxn modelId="{F9F85641-957A-4B4F-BDDD-70FE53297D72}" type="presParOf" srcId="{B8B31062-F5DA-1A41-9186-BE4916E98EEB}" destId="{A20F794E-B934-B049-B383-F22D12CF9F80}" srcOrd="7" destOrd="0" presId="urn:microsoft.com/office/officeart/2005/8/layout/list1"/>
    <dgm:cxn modelId="{1E5CB154-BD09-F847-8E3A-539D4BF6E2C2}" type="presParOf" srcId="{B8B31062-F5DA-1A41-9186-BE4916E98EEB}" destId="{034A0128-6BDA-6A42-83A9-B91C50CE11E1}" srcOrd="8" destOrd="0" presId="urn:microsoft.com/office/officeart/2005/8/layout/list1"/>
    <dgm:cxn modelId="{09DD61D9-CBE7-9D46-BE3B-EE4995965A7F}" type="presParOf" srcId="{034A0128-6BDA-6A42-83A9-B91C50CE11E1}" destId="{A295ED46-B36A-D64C-B631-4AC8EB19F477}" srcOrd="0" destOrd="0" presId="urn:microsoft.com/office/officeart/2005/8/layout/list1"/>
    <dgm:cxn modelId="{C6E84C72-A416-2F4B-9BAC-5159044A209A}" type="presParOf" srcId="{034A0128-6BDA-6A42-83A9-B91C50CE11E1}" destId="{72D8CE9F-231B-8A41-8D92-BB21C9E1F90C}" srcOrd="1" destOrd="0" presId="urn:microsoft.com/office/officeart/2005/8/layout/list1"/>
    <dgm:cxn modelId="{B1AFD348-699A-7D47-96F2-6F65BE3EC1F8}" type="presParOf" srcId="{B8B31062-F5DA-1A41-9186-BE4916E98EEB}" destId="{4A7E3E4D-FDAA-3445-9285-7C2328116657}" srcOrd="9" destOrd="0" presId="urn:microsoft.com/office/officeart/2005/8/layout/list1"/>
    <dgm:cxn modelId="{CC73FE6D-373B-CE47-B89D-7A3B2B0E585A}" type="presParOf" srcId="{B8B31062-F5DA-1A41-9186-BE4916E98EEB}" destId="{73E61FCF-DB9A-8049-B2D4-CB6198E88D44}" srcOrd="10" destOrd="0" presId="urn:microsoft.com/office/officeart/2005/8/layout/list1"/>
    <dgm:cxn modelId="{2DD5900F-0FE9-C64F-B778-0C87B7386209}" type="presParOf" srcId="{B8B31062-F5DA-1A41-9186-BE4916E98EEB}" destId="{332E8736-A19F-D543-969F-D3380CC751E2}" srcOrd="11" destOrd="0" presId="urn:microsoft.com/office/officeart/2005/8/layout/list1"/>
    <dgm:cxn modelId="{C4EA6802-AD22-6748-99DA-FEDD51A6CCA0}" type="presParOf" srcId="{B8B31062-F5DA-1A41-9186-BE4916E98EEB}" destId="{9FB1B462-AD21-A242-B075-50A345A8914B}" srcOrd="12" destOrd="0" presId="urn:microsoft.com/office/officeart/2005/8/layout/list1"/>
    <dgm:cxn modelId="{6C464389-C46E-FB4E-827F-F291DB5F25B4}" type="presParOf" srcId="{9FB1B462-AD21-A242-B075-50A345A8914B}" destId="{CFCBB22E-DF07-974B-B1F0-49D6CED7588A}" srcOrd="0" destOrd="0" presId="urn:microsoft.com/office/officeart/2005/8/layout/list1"/>
    <dgm:cxn modelId="{90FB3649-DC0B-FB48-A64D-6ACC9D3D439F}" type="presParOf" srcId="{9FB1B462-AD21-A242-B075-50A345A8914B}" destId="{DE87ACD0-4EDA-8749-BDDB-62C7E5F3A849}" srcOrd="1" destOrd="0" presId="urn:microsoft.com/office/officeart/2005/8/layout/list1"/>
    <dgm:cxn modelId="{08129394-4EAF-9E44-AD08-517459DDD494}" type="presParOf" srcId="{B8B31062-F5DA-1A41-9186-BE4916E98EEB}" destId="{FF9AF337-C42B-DD41-BB82-8E6D4EE3D597}" srcOrd="13" destOrd="0" presId="urn:microsoft.com/office/officeart/2005/8/layout/list1"/>
    <dgm:cxn modelId="{1B58CAB4-D655-8044-908B-67113240C6DC}" type="presParOf" srcId="{B8B31062-F5DA-1A41-9186-BE4916E98EEB}" destId="{069E6930-43A9-FF48-8FB7-F10ED8A9D0E5}" srcOrd="14" destOrd="0" presId="urn:microsoft.com/office/officeart/2005/8/layout/list1"/>
    <dgm:cxn modelId="{3AE28407-799C-D948-80DC-39F1E324EA29}" type="presParOf" srcId="{B8B31062-F5DA-1A41-9186-BE4916E98EEB}" destId="{59191694-4432-E84A-8AAC-B5E388CCB9AE}" srcOrd="15" destOrd="0" presId="urn:microsoft.com/office/officeart/2005/8/layout/list1"/>
    <dgm:cxn modelId="{B152C447-5799-3241-A239-766DF5242298}" type="presParOf" srcId="{B8B31062-F5DA-1A41-9186-BE4916E98EEB}" destId="{E614662B-1922-7E4B-AB45-332DF7DB55C9}" srcOrd="16" destOrd="0" presId="urn:microsoft.com/office/officeart/2005/8/layout/list1"/>
    <dgm:cxn modelId="{FD9D319E-E5BF-9444-99FF-16528CD53850}" type="presParOf" srcId="{E614662B-1922-7E4B-AB45-332DF7DB55C9}" destId="{1FF0CFAA-DE5C-2E46-AA82-2E2991007FB2}" srcOrd="0" destOrd="0" presId="urn:microsoft.com/office/officeart/2005/8/layout/list1"/>
    <dgm:cxn modelId="{9F4E7A73-8CAF-B24A-A4EC-405751B44D36}" type="presParOf" srcId="{E614662B-1922-7E4B-AB45-332DF7DB55C9}" destId="{229B8029-2629-3941-ABAE-EDE328294D4D}" srcOrd="1" destOrd="0" presId="urn:microsoft.com/office/officeart/2005/8/layout/list1"/>
    <dgm:cxn modelId="{768A7AF9-0C3A-4141-A667-597FEC7E079D}" type="presParOf" srcId="{B8B31062-F5DA-1A41-9186-BE4916E98EEB}" destId="{ADB3B85D-E64A-A746-9C86-8A3AD55F5EB6}" srcOrd="17" destOrd="0" presId="urn:microsoft.com/office/officeart/2005/8/layout/list1"/>
    <dgm:cxn modelId="{1D3B56B7-1E78-104E-A811-0DA7C36FEB68}" type="presParOf" srcId="{B8B31062-F5DA-1A41-9186-BE4916E98EEB}" destId="{9C5E9D45-83C2-1F4E-BDB8-7309A4BF94F8}"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004769-484A-4963-9E97-E9CB81044717}"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1EAD6281-5BD7-4F15-B8A3-4ECF15E812F1}">
      <dgm:prSet/>
      <dgm:spPr/>
      <dgm:t>
        <a:bodyPr/>
        <a:lstStyle/>
        <a:p>
          <a:r>
            <a:rPr lang="en-US" i="1" dirty="0"/>
            <a:t>Trauma is pervasive in all socioeconomic, racial/ethnic communities and impacts health and resilience</a:t>
          </a:r>
          <a:endParaRPr lang="en-US" dirty="0"/>
        </a:p>
      </dgm:t>
    </dgm:pt>
    <dgm:pt modelId="{25FC7538-2830-46E7-877B-33FEB9E4F71E}" type="parTrans" cxnId="{9B6D1F44-F675-47D0-BE06-20871B8358A7}">
      <dgm:prSet/>
      <dgm:spPr/>
      <dgm:t>
        <a:bodyPr/>
        <a:lstStyle/>
        <a:p>
          <a:endParaRPr lang="en-US"/>
        </a:p>
      </dgm:t>
    </dgm:pt>
    <dgm:pt modelId="{5E94C272-7EE7-4313-8AA9-59BEE5B9EA00}" type="sibTrans" cxnId="{9B6D1F44-F675-47D0-BE06-20871B8358A7}">
      <dgm:prSet/>
      <dgm:spPr/>
      <dgm:t>
        <a:bodyPr/>
        <a:lstStyle/>
        <a:p>
          <a:endParaRPr lang="en-US"/>
        </a:p>
      </dgm:t>
    </dgm:pt>
    <dgm:pt modelId="{D989D694-E594-4F4B-AB67-8490BAF93A97}">
      <dgm:prSet/>
      <dgm:spPr/>
      <dgm:t>
        <a:bodyPr/>
        <a:lstStyle/>
        <a:p>
          <a:r>
            <a:rPr lang="en-US" i="1" dirty="0"/>
            <a:t>Childhood trauma can lead to adult chronic illness</a:t>
          </a:r>
          <a:endParaRPr lang="en-US" dirty="0"/>
        </a:p>
      </dgm:t>
    </dgm:pt>
    <dgm:pt modelId="{EE95537F-76F7-4C85-893F-94BEFD009D63}" type="parTrans" cxnId="{026C3F21-F671-47C5-8AA1-2D97FBB5ABD2}">
      <dgm:prSet/>
      <dgm:spPr/>
      <dgm:t>
        <a:bodyPr/>
        <a:lstStyle/>
        <a:p>
          <a:endParaRPr lang="en-US"/>
        </a:p>
      </dgm:t>
    </dgm:pt>
    <dgm:pt modelId="{BCD1FA5D-37D1-412F-B4C8-F94D4B7D5DF0}" type="sibTrans" cxnId="{026C3F21-F671-47C5-8AA1-2D97FBB5ABD2}">
      <dgm:prSet/>
      <dgm:spPr/>
      <dgm:t>
        <a:bodyPr/>
        <a:lstStyle/>
        <a:p>
          <a:endParaRPr lang="en-US"/>
        </a:p>
      </dgm:t>
    </dgm:pt>
    <dgm:pt modelId="{3F689600-B908-400E-A857-165B01E89212}">
      <dgm:prSet/>
      <dgm:spPr/>
      <dgm:t>
        <a:bodyPr/>
        <a:lstStyle/>
        <a:p>
          <a:r>
            <a:rPr lang="en-US" i="1" dirty="0"/>
            <a:t>Prevention of trauma in children is essential to long term health</a:t>
          </a:r>
          <a:endParaRPr lang="en-US" dirty="0"/>
        </a:p>
      </dgm:t>
    </dgm:pt>
    <dgm:pt modelId="{2A30374D-30D7-4BA1-BDB5-F828224D7D54}" type="parTrans" cxnId="{54644889-D5FE-41BD-8260-834FC300544B}">
      <dgm:prSet/>
      <dgm:spPr/>
      <dgm:t>
        <a:bodyPr/>
        <a:lstStyle/>
        <a:p>
          <a:endParaRPr lang="en-US"/>
        </a:p>
      </dgm:t>
    </dgm:pt>
    <dgm:pt modelId="{1FC27AB4-58FA-4326-8D04-DB54BE561062}" type="sibTrans" cxnId="{54644889-D5FE-41BD-8260-834FC300544B}">
      <dgm:prSet/>
      <dgm:spPr/>
      <dgm:t>
        <a:bodyPr/>
        <a:lstStyle/>
        <a:p>
          <a:endParaRPr lang="en-US"/>
        </a:p>
      </dgm:t>
    </dgm:pt>
    <dgm:pt modelId="{2B42B732-14DF-484B-BA27-C40A56930F0D}">
      <dgm:prSet/>
      <dgm:spPr/>
      <dgm:t>
        <a:bodyPr/>
        <a:lstStyle/>
        <a:p>
          <a:r>
            <a:rPr lang="en-US" i="1" dirty="0"/>
            <a:t>Addressing trauma and promoting resilience in adult trauma survivors is essential to addressing their physical and mental health</a:t>
          </a:r>
          <a:endParaRPr lang="en-US" dirty="0"/>
        </a:p>
      </dgm:t>
    </dgm:pt>
    <dgm:pt modelId="{6DCFD5DB-E8E5-40F0-A70D-BF62A55ADDA5}" type="parTrans" cxnId="{4DCC51E0-E469-4552-9662-01D77BC5CFD2}">
      <dgm:prSet/>
      <dgm:spPr/>
      <dgm:t>
        <a:bodyPr/>
        <a:lstStyle/>
        <a:p>
          <a:endParaRPr lang="en-US"/>
        </a:p>
      </dgm:t>
    </dgm:pt>
    <dgm:pt modelId="{CACE50A1-797A-4333-8849-1F1776C43657}" type="sibTrans" cxnId="{4DCC51E0-E469-4552-9662-01D77BC5CFD2}">
      <dgm:prSet/>
      <dgm:spPr/>
      <dgm:t>
        <a:bodyPr/>
        <a:lstStyle/>
        <a:p>
          <a:endParaRPr lang="en-US"/>
        </a:p>
      </dgm:t>
    </dgm:pt>
    <dgm:pt modelId="{0213FA5E-2B20-41B4-9A69-C4EA1FA3ED60}">
      <dgm:prSet/>
      <dgm:spPr/>
      <dgm:t>
        <a:bodyPr/>
        <a:lstStyle/>
        <a:p>
          <a:r>
            <a:rPr lang="en-US" i="1" dirty="0"/>
            <a:t>Creating safety and respect for all staff and patients are paramount to being a healing environment because of how many come to HCMC with too many experiences where safety and respect were not honored.</a:t>
          </a:r>
          <a:endParaRPr lang="en-US" dirty="0"/>
        </a:p>
      </dgm:t>
    </dgm:pt>
    <dgm:pt modelId="{A8DA1970-3090-4326-9DD4-9F72194AFCBC}" type="parTrans" cxnId="{5EF59CBB-67A7-4BF3-9B9D-C500A7647F0E}">
      <dgm:prSet/>
      <dgm:spPr/>
      <dgm:t>
        <a:bodyPr/>
        <a:lstStyle/>
        <a:p>
          <a:endParaRPr lang="en-US"/>
        </a:p>
      </dgm:t>
    </dgm:pt>
    <dgm:pt modelId="{11CBC664-91B3-42DB-8254-BE74E8BA6018}" type="sibTrans" cxnId="{5EF59CBB-67A7-4BF3-9B9D-C500A7647F0E}">
      <dgm:prSet/>
      <dgm:spPr/>
      <dgm:t>
        <a:bodyPr/>
        <a:lstStyle/>
        <a:p>
          <a:endParaRPr lang="en-US"/>
        </a:p>
      </dgm:t>
    </dgm:pt>
    <dgm:pt modelId="{B658A381-9C09-4E7D-880D-198F537A046E}">
      <dgm:prSet/>
      <dgm:spPr/>
      <dgm:t>
        <a:bodyPr/>
        <a:lstStyle/>
        <a:p>
          <a:r>
            <a:rPr lang="en-US" i="1" dirty="0"/>
            <a:t>Organizations and staff can unintentionally be harmful to patients and other staff by being unaware of possible trauma triggers.</a:t>
          </a:r>
          <a:endParaRPr lang="en-US" dirty="0"/>
        </a:p>
      </dgm:t>
    </dgm:pt>
    <dgm:pt modelId="{BC8EF82C-6C7D-4211-A86C-9DBE2367FCF3}" type="parTrans" cxnId="{613697A0-0191-4C5E-B9BE-776ECFAF4C21}">
      <dgm:prSet/>
      <dgm:spPr/>
      <dgm:t>
        <a:bodyPr/>
        <a:lstStyle/>
        <a:p>
          <a:endParaRPr lang="en-US"/>
        </a:p>
      </dgm:t>
    </dgm:pt>
    <dgm:pt modelId="{98A70C85-2FF1-4B60-AD21-A2A7B51E3F1D}" type="sibTrans" cxnId="{613697A0-0191-4C5E-B9BE-776ECFAF4C21}">
      <dgm:prSet/>
      <dgm:spPr/>
      <dgm:t>
        <a:bodyPr/>
        <a:lstStyle/>
        <a:p>
          <a:endParaRPr lang="en-US"/>
        </a:p>
      </dgm:t>
    </dgm:pt>
    <dgm:pt modelId="{637F6AB9-4397-4112-9A04-319ABCD1EDDE}">
      <dgm:prSet/>
      <dgm:spPr/>
      <dgm:t>
        <a:bodyPr/>
        <a:lstStyle/>
        <a:p>
          <a:r>
            <a:rPr lang="en-US" dirty="0"/>
            <a:t>Trauma-informed care would not be one more initiative --- it would be a connecting framework and help us tell the story of HHS as a </a:t>
          </a:r>
          <a:r>
            <a:rPr lang="en-US" i="1" u="sng" dirty="0"/>
            <a:t>trauma-informed healthcare system</a:t>
          </a:r>
          <a:r>
            <a:rPr lang="en-US" dirty="0"/>
            <a:t> versus just a trauma hospital</a:t>
          </a:r>
        </a:p>
      </dgm:t>
    </dgm:pt>
    <dgm:pt modelId="{7B88B418-4F03-40A4-B938-FF8749359CC3}" type="parTrans" cxnId="{9C06F330-28A0-4DF5-9CF6-EF546D1A4447}">
      <dgm:prSet/>
      <dgm:spPr/>
      <dgm:t>
        <a:bodyPr/>
        <a:lstStyle/>
        <a:p>
          <a:endParaRPr lang="en-US"/>
        </a:p>
      </dgm:t>
    </dgm:pt>
    <dgm:pt modelId="{BEE9E05C-1AD3-4CF4-8AED-3FFCC63D5B32}" type="sibTrans" cxnId="{9C06F330-28A0-4DF5-9CF6-EF546D1A4447}">
      <dgm:prSet/>
      <dgm:spPr/>
      <dgm:t>
        <a:bodyPr/>
        <a:lstStyle/>
        <a:p>
          <a:endParaRPr lang="en-US"/>
        </a:p>
      </dgm:t>
    </dgm:pt>
    <dgm:pt modelId="{BC7FBB5D-1CFB-4147-BFB4-A984D5908057}" type="pres">
      <dgm:prSet presAssocID="{05004769-484A-4963-9E97-E9CB81044717}" presName="diagram" presStyleCnt="0">
        <dgm:presLayoutVars>
          <dgm:dir/>
          <dgm:resizeHandles val="exact"/>
        </dgm:presLayoutVars>
      </dgm:prSet>
      <dgm:spPr/>
    </dgm:pt>
    <dgm:pt modelId="{968C11CE-6DAE-844F-83A6-00A16ED5BB3A}" type="pres">
      <dgm:prSet presAssocID="{1EAD6281-5BD7-4F15-B8A3-4ECF15E812F1}" presName="node" presStyleLbl="node1" presStyleIdx="0" presStyleCnt="7">
        <dgm:presLayoutVars>
          <dgm:bulletEnabled val="1"/>
        </dgm:presLayoutVars>
      </dgm:prSet>
      <dgm:spPr/>
    </dgm:pt>
    <dgm:pt modelId="{18A0B936-0495-B441-9A2A-1D042D0A0361}" type="pres">
      <dgm:prSet presAssocID="{5E94C272-7EE7-4313-8AA9-59BEE5B9EA00}" presName="sibTrans" presStyleCnt="0"/>
      <dgm:spPr/>
    </dgm:pt>
    <dgm:pt modelId="{7371D291-40DD-9D4D-8345-88173C47C286}" type="pres">
      <dgm:prSet presAssocID="{D989D694-E594-4F4B-AB67-8490BAF93A97}" presName="node" presStyleLbl="node1" presStyleIdx="1" presStyleCnt="7">
        <dgm:presLayoutVars>
          <dgm:bulletEnabled val="1"/>
        </dgm:presLayoutVars>
      </dgm:prSet>
      <dgm:spPr/>
    </dgm:pt>
    <dgm:pt modelId="{94CD3118-14EF-A244-9003-AB3A7B615450}" type="pres">
      <dgm:prSet presAssocID="{BCD1FA5D-37D1-412F-B4C8-F94D4B7D5DF0}" presName="sibTrans" presStyleCnt="0"/>
      <dgm:spPr/>
    </dgm:pt>
    <dgm:pt modelId="{0D796AA9-CA68-9948-A742-891C22710D21}" type="pres">
      <dgm:prSet presAssocID="{3F689600-B908-400E-A857-165B01E89212}" presName="node" presStyleLbl="node1" presStyleIdx="2" presStyleCnt="7">
        <dgm:presLayoutVars>
          <dgm:bulletEnabled val="1"/>
        </dgm:presLayoutVars>
      </dgm:prSet>
      <dgm:spPr/>
    </dgm:pt>
    <dgm:pt modelId="{22C09ECF-DE60-124F-9919-89BD1DF25866}" type="pres">
      <dgm:prSet presAssocID="{1FC27AB4-58FA-4326-8D04-DB54BE561062}" presName="sibTrans" presStyleCnt="0"/>
      <dgm:spPr/>
    </dgm:pt>
    <dgm:pt modelId="{E3C516D5-9287-E94D-8944-40E4C76FE9A2}" type="pres">
      <dgm:prSet presAssocID="{2B42B732-14DF-484B-BA27-C40A56930F0D}" presName="node" presStyleLbl="node1" presStyleIdx="3" presStyleCnt="7">
        <dgm:presLayoutVars>
          <dgm:bulletEnabled val="1"/>
        </dgm:presLayoutVars>
      </dgm:prSet>
      <dgm:spPr/>
    </dgm:pt>
    <dgm:pt modelId="{0C9F36CD-8E6D-F04E-902A-22B9FBB2A260}" type="pres">
      <dgm:prSet presAssocID="{CACE50A1-797A-4333-8849-1F1776C43657}" presName="sibTrans" presStyleCnt="0"/>
      <dgm:spPr/>
    </dgm:pt>
    <dgm:pt modelId="{383132CC-AF42-4A49-820B-5E0BBE94CDCD}" type="pres">
      <dgm:prSet presAssocID="{0213FA5E-2B20-41B4-9A69-C4EA1FA3ED60}" presName="node" presStyleLbl="node1" presStyleIdx="4" presStyleCnt="7">
        <dgm:presLayoutVars>
          <dgm:bulletEnabled val="1"/>
        </dgm:presLayoutVars>
      </dgm:prSet>
      <dgm:spPr/>
    </dgm:pt>
    <dgm:pt modelId="{D1C4343C-B8A6-6741-8336-30F4AFAA6CD1}" type="pres">
      <dgm:prSet presAssocID="{11CBC664-91B3-42DB-8254-BE74E8BA6018}" presName="sibTrans" presStyleCnt="0"/>
      <dgm:spPr/>
    </dgm:pt>
    <dgm:pt modelId="{1EE5BCD2-F8B7-3342-A11F-205F6DEE70EE}" type="pres">
      <dgm:prSet presAssocID="{B658A381-9C09-4E7D-880D-198F537A046E}" presName="node" presStyleLbl="node1" presStyleIdx="5" presStyleCnt="7">
        <dgm:presLayoutVars>
          <dgm:bulletEnabled val="1"/>
        </dgm:presLayoutVars>
      </dgm:prSet>
      <dgm:spPr/>
    </dgm:pt>
    <dgm:pt modelId="{7F765498-2726-1240-95DF-39EA68BDB610}" type="pres">
      <dgm:prSet presAssocID="{98A70C85-2FF1-4B60-AD21-A2A7B51E3F1D}" presName="sibTrans" presStyleCnt="0"/>
      <dgm:spPr/>
    </dgm:pt>
    <dgm:pt modelId="{54F0F9CD-A3AB-E947-A132-337D5E3758EE}" type="pres">
      <dgm:prSet presAssocID="{637F6AB9-4397-4112-9A04-319ABCD1EDDE}" presName="node" presStyleLbl="node1" presStyleIdx="6" presStyleCnt="7">
        <dgm:presLayoutVars>
          <dgm:bulletEnabled val="1"/>
        </dgm:presLayoutVars>
      </dgm:prSet>
      <dgm:spPr/>
    </dgm:pt>
  </dgm:ptLst>
  <dgm:cxnLst>
    <dgm:cxn modelId="{FD201007-1394-154C-8FEA-4857E3058BAB}" type="presOf" srcId="{3F689600-B908-400E-A857-165B01E89212}" destId="{0D796AA9-CA68-9948-A742-891C22710D21}" srcOrd="0" destOrd="0" presId="urn:microsoft.com/office/officeart/2005/8/layout/default"/>
    <dgm:cxn modelId="{026C3F21-F671-47C5-8AA1-2D97FBB5ABD2}" srcId="{05004769-484A-4963-9E97-E9CB81044717}" destId="{D989D694-E594-4F4B-AB67-8490BAF93A97}" srcOrd="1" destOrd="0" parTransId="{EE95537F-76F7-4C85-893F-94BEFD009D63}" sibTransId="{BCD1FA5D-37D1-412F-B4C8-F94D4B7D5DF0}"/>
    <dgm:cxn modelId="{9C06F330-28A0-4DF5-9CF6-EF546D1A4447}" srcId="{05004769-484A-4963-9E97-E9CB81044717}" destId="{637F6AB9-4397-4112-9A04-319ABCD1EDDE}" srcOrd="6" destOrd="0" parTransId="{7B88B418-4F03-40A4-B938-FF8749359CC3}" sibTransId="{BEE9E05C-1AD3-4CF4-8AED-3FFCC63D5B32}"/>
    <dgm:cxn modelId="{9B6D1F44-F675-47D0-BE06-20871B8358A7}" srcId="{05004769-484A-4963-9E97-E9CB81044717}" destId="{1EAD6281-5BD7-4F15-B8A3-4ECF15E812F1}" srcOrd="0" destOrd="0" parTransId="{25FC7538-2830-46E7-877B-33FEB9E4F71E}" sibTransId="{5E94C272-7EE7-4313-8AA9-59BEE5B9EA00}"/>
    <dgm:cxn modelId="{92D13547-597D-F344-9A5C-8A5CEC213397}" type="presOf" srcId="{D989D694-E594-4F4B-AB67-8490BAF93A97}" destId="{7371D291-40DD-9D4D-8345-88173C47C286}" srcOrd="0" destOrd="0" presId="urn:microsoft.com/office/officeart/2005/8/layout/default"/>
    <dgm:cxn modelId="{88FECD67-B189-3247-A011-DF45773E9B19}" type="presOf" srcId="{B658A381-9C09-4E7D-880D-198F537A046E}" destId="{1EE5BCD2-F8B7-3342-A11F-205F6DEE70EE}" srcOrd="0" destOrd="0" presId="urn:microsoft.com/office/officeart/2005/8/layout/default"/>
    <dgm:cxn modelId="{5045666A-9923-734B-9FA2-3B8A375903A1}" type="presOf" srcId="{05004769-484A-4963-9E97-E9CB81044717}" destId="{BC7FBB5D-1CFB-4147-BFB4-A984D5908057}" srcOrd="0" destOrd="0" presId="urn:microsoft.com/office/officeart/2005/8/layout/default"/>
    <dgm:cxn modelId="{54644889-D5FE-41BD-8260-834FC300544B}" srcId="{05004769-484A-4963-9E97-E9CB81044717}" destId="{3F689600-B908-400E-A857-165B01E89212}" srcOrd="2" destOrd="0" parTransId="{2A30374D-30D7-4BA1-BDB5-F828224D7D54}" sibTransId="{1FC27AB4-58FA-4326-8D04-DB54BE561062}"/>
    <dgm:cxn modelId="{613697A0-0191-4C5E-B9BE-776ECFAF4C21}" srcId="{05004769-484A-4963-9E97-E9CB81044717}" destId="{B658A381-9C09-4E7D-880D-198F537A046E}" srcOrd="5" destOrd="0" parTransId="{BC8EF82C-6C7D-4211-A86C-9DBE2367FCF3}" sibTransId="{98A70C85-2FF1-4B60-AD21-A2A7B51E3F1D}"/>
    <dgm:cxn modelId="{5EF59CBB-67A7-4BF3-9B9D-C500A7647F0E}" srcId="{05004769-484A-4963-9E97-E9CB81044717}" destId="{0213FA5E-2B20-41B4-9A69-C4EA1FA3ED60}" srcOrd="4" destOrd="0" parTransId="{A8DA1970-3090-4326-9DD4-9F72194AFCBC}" sibTransId="{11CBC664-91B3-42DB-8254-BE74E8BA6018}"/>
    <dgm:cxn modelId="{F07540BD-4F34-9040-8234-6DF43EE3F986}" type="presOf" srcId="{2B42B732-14DF-484B-BA27-C40A56930F0D}" destId="{E3C516D5-9287-E94D-8944-40E4C76FE9A2}" srcOrd="0" destOrd="0" presId="urn:microsoft.com/office/officeart/2005/8/layout/default"/>
    <dgm:cxn modelId="{190D2DBE-D85F-2540-B5D6-49FF9D40B34D}" type="presOf" srcId="{0213FA5E-2B20-41B4-9A69-C4EA1FA3ED60}" destId="{383132CC-AF42-4A49-820B-5E0BBE94CDCD}" srcOrd="0" destOrd="0" presId="urn:microsoft.com/office/officeart/2005/8/layout/default"/>
    <dgm:cxn modelId="{4DCC51E0-E469-4552-9662-01D77BC5CFD2}" srcId="{05004769-484A-4963-9E97-E9CB81044717}" destId="{2B42B732-14DF-484B-BA27-C40A56930F0D}" srcOrd="3" destOrd="0" parTransId="{6DCFD5DB-E8E5-40F0-A70D-BF62A55ADDA5}" sibTransId="{CACE50A1-797A-4333-8849-1F1776C43657}"/>
    <dgm:cxn modelId="{478086F2-E611-3941-9755-D72174F960E7}" type="presOf" srcId="{1EAD6281-5BD7-4F15-B8A3-4ECF15E812F1}" destId="{968C11CE-6DAE-844F-83A6-00A16ED5BB3A}" srcOrd="0" destOrd="0" presId="urn:microsoft.com/office/officeart/2005/8/layout/default"/>
    <dgm:cxn modelId="{700B29FB-15B9-1849-A981-E4FA6523BC7F}" type="presOf" srcId="{637F6AB9-4397-4112-9A04-319ABCD1EDDE}" destId="{54F0F9CD-A3AB-E947-A132-337D5E3758EE}" srcOrd="0" destOrd="0" presId="urn:microsoft.com/office/officeart/2005/8/layout/default"/>
    <dgm:cxn modelId="{B45C8516-BBB7-3C4D-86EA-75E1DD916D1C}" type="presParOf" srcId="{BC7FBB5D-1CFB-4147-BFB4-A984D5908057}" destId="{968C11CE-6DAE-844F-83A6-00A16ED5BB3A}" srcOrd="0" destOrd="0" presId="urn:microsoft.com/office/officeart/2005/8/layout/default"/>
    <dgm:cxn modelId="{57602707-64E1-074D-AE96-583733AD6560}" type="presParOf" srcId="{BC7FBB5D-1CFB-4147-BFB4-A984D5908057}" destId="{18A0B936-0495-B441-9A2A-1D042D0A0361}" srcOrd="1" destOrd="0" presId="urn:microsoft.com/office/officeart/2005/8/layout/default"/>
    <dgm:cxn modelId="{D4A094E4-1728-FA44-9443-4C02EE3D68C8}" type="presParOf" srcId="{BC7FBB5D-1CFB-4147-BFB4-A984D5908057}" destId="{7371D291-40DD-9D4D-8345-88173C47C286}" srcOrd="2" destOrd="0" presId="urn:microsoft.com/office/officeart/2005/8/layout/default"/>
    <dgm:cxn modelId="{ACB59462-0935-2D43-A49B-EAA3C6B9AEC8}" type="presParOf" srcId="{BC7FBB5D-1CFB-4147-BFB4-A984D5908057}" destId="{94CD3118-14EF-A244-9003-AB3A7B615450}" srcOrd="3" destOrd="0" presId="urn:microsoft.com/office/officeart/2005/8/layout/default"/>
    <dgm:cxn modelId="{BAA3C13B-E1E9-2641-8DB5-34A6D1809422}" type="presParOf" srcId="{BC7FBB5D-1CFB-4147-BFB4-A984D5908057}" destId="{0D796AA9-CA68-9948-A742-891C22710D21}" srcOrd="4" destOrd="0" presId="urn:microsoft.com/office/officeart/2005/8/layout/default"/>
    <dgm:cxn modelId="{933BEBAE-BE25-1041-B161-C7AF9B0CB0CD}" type="presParOf" srcId="{BC7FBB5D-1CFB-4147-BFB4-A984D5908057}" destId="{22C09ECF-DE60-124F-9919-89BD1DF25866}" srcOrd="5" destOrd="0" presId="urn:microsoft.com/office/officeart/2005/8/layout/default"/>
    <dgm:cxn modelId="{EEAF1A14-C359-7640-836A-3E91DA0D5884}" type="presParOf" srcId="{BC7FBB5D-1CFB-4147-BFB4-A984D5908057}" destId="{E3C516D5-9287-E94D-8944-40E4C76FE9A2}" srcOrd="6" destOrd="0" presId="urn:microsoft.com/office/officeart/2005/8/layout/default"/>
    <dgm:cxn modelId="{08F5FE7B-6C2D-264A-AE39-13A4C684A852}" type="presParOf" srcId="{BC7FBB5D-1CFB-4147-BFB4-A984D5908057}" destId="{0C9F36CD-8E6D-F04E-902A-22B9FBB2A260}" srcOrd="7" destOrd="0" presId="urn:microsoft.com/office/officeart/2005/8/layout/default"/>
    <dgm:cxn modelId="{B3B6322D-8585-0A4E-89E6-6D25F100BD14}" type="presParOf" srcId="{BC7FBB5D-1CFB-4147-BFB4-A984D5908057}" destId="{383132CC-AF42-4A49-820B-5E0BBE94CDCD}" srcOrd="8" destOrd="0" presId="urn:microsoft.com/office/officeart/2005/8/layout/default"/>
    <dgm:cxn modelId="{B4B9E106-E0C8-2C47-BB48-DA54D04E5055}" type="presParOf" srcId="{BC7FBB5D-1CFB-4147-BFB4-A984D5908057}" destId="{D1C4343C-B8A6-6741-8336-30F4AFAA6CD1}" srcOrd="9" destOrd="0" presId="urn:microsoft.com/office/officeart/2005/8/layout/default"/>
    <dgm:cxn modelId="{DC376AAF-7848-C442-A13D-D09A754BFFFA}" type="presParOf" srcId="{BC7FBB5D-1CFB-4147-BFB4-A984D5908057}" destId="{1EE5BCD2-F8B7-3342-A11F-205F6DEE70EE}" srcOrd="10" destOrd="0" presId="urn:microsoft.com/office/officeart/2005/8/layout/default"/>
    <dgm:cxn modelId="{4B625CDF-621B-D54F-93CA-89A4A85E52D7}" type="presParOf" srcId="{BC7FBB5D-1CFB-4147-BFB4-A984D5908057}" destId="{7F765498-2726-1240-95DF-39EA68BDB610}" srcOrd="11" destOrd="0" presId="urn:microsoft.com/office/officeart/2005/8/layout/default"/>
    <dgm:cxn modelId="{42E7EA31-CAFF-0B4B-880D-7CB888C98AB0}" type="presParOf" srcId="{BC7FBB5D-1CFB-4147-BFB4-A984D5908057}" destId="{54F0F9CD-A3AB-E947-A132-337D5E3758EE}"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8BCA7E-F796-493A-B57E-829ECAD9DC77}" type="doc">
      <dgm:prSet loTypeId="urn:microsoft.com/office/officeart/2005/8/layout/vList2" loCatId="list" qsTypeId="urn:microsoft.com/office/officeart/2005/8/quickstyle/simple3" qsCatId="simple" csTypeId="urn:microsoft.com/office/officeart/2005/8/colors/accent5_1" csCatId="accent5" phldr="1"/>
      <dgm:spPr/>
      <dgm:t>
        <a:bodyPr/>
        <a:lstStyle/>
        <a:p>
          <a:endParaRPr lang="en-US"/>
        </a:p>
      </dgm:t>
    </dgm:pt>
    <dgm:pt modelId="{E8EA7821-2612-4A11-92B2-1FD2FB1CA94E}">
      <dgm:prSet/>
      <dgm:spPr/>
      <dgm:t>
        <a:bodyPr/>
        <a:lstStyle/>
        <a:p>
          <a:r>
            <a:rPr lang="en-US"/>
            <a:t>As responsible stewards of an outstanding healthcare resource, we at HHS are committed to healing these inequities, protecting children and families from further harm and to reframing the relationship between ourselves and our communities.</a:t>
          </a:r>
        </a:p>
      </dgm:t>
    </dgm:pt>
    <dgm:pt modelId="{290D6839-B236-4805-BE23-9C6C1771ABC3}" type="parTrans" cxnId="{8522A24E-014E-4185-B5D4-E9FD363D459F}">
      <dgm:prSet/>
      <dgm:spPr/>
      <dgm:t>
        <a:bodyPr/>
        <a:lstStyle/>
        <a:p>
          <a:endParaRPr lang="en-US"/>
        </a:p>
      </dgm:t>
    </dgm:pt>
    <dgm:pt modelId="{6EA4009A-B883-4470-8E7F-BF7136F80B32}" type="sibTrans" cxnId="{8522A24E-014E-4185-B5D4-E9FD363D459F}">
      <dgm:prSet/>
      <dgm:spPr/>
      <dgm:t>
        <a:bodyPr/>
        <a:lstStyle/>
        <a:p>
          <a:endParaRPr lang="en-US"/>
        </a:p>
      </dgm:t>
    </dgm:pt>
    <dgm:pt modelId="{D30890AA-0574-42BC-8D3B-88AC1A9FD5CF}">
      <dgm:prSet/>
      <dgm:spPr/>
      <dgm:t>
        <a:bodyPr/>
        <a:lstStyle/>
        <a:p>
          <a:r>
            <a:rPr lang="en-US"/>
            <a:t>Trauma-informed care will help us to do that. TIC at HHS is about holding adults and children accountable for their behaviors without shaming and blaming them and providing a safe place and time for pondering the experiences that have led to their actions. </a:t>
          </a:r>
        </a:p>
      </dgm:t>
    </dgm:pt>
    <dgm:pt modelId="{8F251028-701C-49B1-BEB3-2B25CCD1FDAA}" type="parTrans" cxnId="{B77EF42A-385F-467C-BCA9-8EB4A4882497}">
      <dgm:prSet/>
      <dgm:spPr/>
      <dgm:t>
        <a:bodyPr/>
        <a:lstStyle/>
        <a:p>
          <a:endParaRPr lang="en-US"/>
        </a:p>
      </dgm:t>
    </dgm:pt>
    <dgm:pt modelId="{05FFC6DB-1C81-4515-969F-C076BAE9A91A}" type="sibTrans" cxnId="{B77EF42A-385F-467C-BCA9-8EB4A4882497}">
      <dgm:prSet/>
      <dgm:spPr/>
      <dgm:t>
        <a:bodyPr/>
        <a:lstStyle/>
        <a:p>
          <a:endParaRPr lang="en-US"/>
        </a:p>
      </dgm:t>
    </dgm:pt>
    <dgm:pt modelId="{1FD75579-CC5D-4011-AA0C-232A405069F8}">
      <dgm:prSet/>
      <dgm:spPr/>
      <dgm:t>
        <a:bodyPr/>
        <a:lstStyle/>
        <a:p>
          <a:r>
            <a:rPr lang="en-US" dirty="0"/>
            <a:t>TIC  involves shifting our focus to the kind of medical practice where the key question is, “What </a:t>
          </a:r>
          <a:r>
            <a:rPr lang="en-US" i="1" dirty="0"/>
            <a:t>Happened</a:t>
          </a:r>
          <a:r>
            <a:rPr lang="en-US" dirty="0"/>
            <a:t> to You?” rather than, “What’s </a:t>
          </a:r>
          <a:r>
            <a:rPr lang="en-US" i="1" dirty="0"/>
            <a:t>Wrong</a:t>
          </a:r>
          <a:r>
            <a:rPr lang="en-US" dirty="0"/>
            <a:t> with You?” The first question recognizes that our patients are people first, and that they have an important story that should inform everything we do with them. </a:t>
          </a:r>
        </a:p>
      </dgm:t>
    </dgm:pt>
    <dgm:pt modelId="{B9F7666E-EDFA-4F50-8237-261178C9652A}" type="parTrans" cxnId="{53562578-041C-4DA6-B621-E9FADD76BEC3}">
      <dgm:prSet/>
      <dgm:spPr/>
      <dgm:t>
        <a:bodyPr/>
        <a:lstStyle/>
        <a:p>
          <a:endParaRPr lang="en-US"/>
        </a:p>
      </dgm:t>
    </dgm:pt>
    <dgm:pt modelId="{4B606C43-B413-4A3E-A467-605C2888B246}" type="sibTrans" cxnId="{53562578-041C-4DA6-B621-E9FADD76BEC3}">
      <dgm:prSet/>
      <dgm:spPr/>
      <dgm:t>
        <a:bodyPr/>
        <a:lstStyle/>
        <a:p>
          <a:endParaRPr lang="en-US"/>
        </a:p>
      </dgm:t>
    </dgm:pt>
    <dgm:pt modelId="{482D5951-374A-4AB1-A937-B94EFDF937E9}">
      <dgm:prSet/>
      <dgm:spPr/>
      <dgm:t>
        <a:bodyPr/>
        <a:lstStyle/>
        <a:p>
          <a:r>
            <a:rPr lang="en-US"/>
            <a:t>Since our goal is also to engage all patients more effectively in their own care -- thereby improving outcomes and reducing avoidable costs -- our commitment must be to build a </a:t>
          </a:r>
          <a:r>
            <a:rPr lang="en-US" i="1"/>
            <a:t>TIC health system</a:t>
          </a:r>
          <a:r>
            <a:rPr lang="en-US"/>
            <a:t> that is highly informed about the importance of a patient’s story and is prepared to meet the patient’s needs in the most healing way possible. </a:t>
          </a:r>
        </a:p>
      </dgm:t>
    </dgm:pt>
    <dgm:pt modelId="{33C04204-AAE9-49EA-8C38-7921D26C3520}" type="parTrans" cxnId="{DFB4ED0D-60D5-4BEB-9799-F2A203D8D0C4}">
      <dgm:prSet/>
      <dgm:spPr/>
      <dgm:t>
        <a:bodyPr/>
        <a:lstStyle/>
        <a:p>
          <a:endParaRPr lang="en-US"/>
        </a:p>
      </dgm:t>
    </dgm:pt>
    <dgm:pt modelId="{261FCAB3-833D-4136-9225-8779F9E22197}" type="sibTrans" cxnId="{DFB4ED0D-60D5-4BEB-9799-F2A203D8D0C4}">
      <dgm:prSet/>
      <dgm:spPr/>
      <dgm:t>
        <a:bodyPr/>
        <a:lstStyle/>
        <a:p>
          <a:endParaRPr lang="en-US"/>
        </a:p>
      </dgm:t>
    </dgm:pt>
    <dgm:pt modelId="{19BE04A8-C718-3047-A4EF-5E6A315AB286}" type="pres">
      <dgm:prSet presAssocID="{E38BCA7E-F796-493A-B57E-829ECAD9DC77}" presName="linear" presStyleCnt="0">
        <dgm:presLayoutVars>
          <dgm:animLvl val="lvl"/>
          <dgm:resizeHandles val="exact"/>
        </dgm:presLayoutVars>
      </dgm:prSet>
      <dgm:spPr/>
    </dgm:pt>
    <dgm:pt modelId="{8FF6AFB1-038B-4240-AC19-830CA78318F5}" type="pres">
      <dgm:prSet presAssocID="{E8EA7821-2612-4A11-92B2-1FD2FB1CA94E}" presName="parentText" presStyleLbl="node1" presStyleIdx="0" presStyleCnt="4">
        <dgm:presLayoutVars>
          <dgm:chMax val="0"/>
          <dgm:bulletEnabled val="1"/>
        </dgm:presLayoutVars>
      </dgm:prSet>
      <dgm:spPr/>
    </dgm:pt>
    <dgm:pt modelId="{35FE3FAF-E392-4C47-9D90-14B90830A42E}" type="pres">
      <dgm:prSet presAssocID="{6EA4009A-B883-4470-8E7F-BF7136F80B32}" presName="spacer" presStyleCnt="0"/>
      <dgm:spPr/>
    </dgm:pt>
    <dgm:pt modelId="{9C44FF7C-C88C-0447-AB92-D72E7C6A7BAA}" type="pres">
      <dgm:prSet presAssocID="{D30890AA-0574-42BC-8D3B-88AC1A9FD5CF}" presName="parentText" presStyleLbl="node1" presStyleIdx="1" presStyleCnt="4">
        <dgm:presLayoutVars>
          <dgm:chMax val="0"/>
          <dgm:bulletEnabled val="1"/>
        </dgm:presLayoutVars>
      </dgm:prSet>
      <dgm:spPr/>
    </dgm:pt>
    <dgm:pt modelId="{A92232F1-EE12-6441-BADB-026AF9B15074}" type="pres">
      <dgm:prSet presAssocID="{05FFC6DB-1C81-4515-969F-C076BAE9A91A}" presName="spacer" presStyleCnt="0"/>
      <dgm:spPr/>
    </dgm:pt>
    <dgm:pt modelId="{4F5ACBE5-6737-D847-A082-5151CF25ACF8}" type="pres">
      <dgm:prSet presAssocID="{1FD75579-CC5D-4011-AA0C-232A405069F8}" presName="parentText" presStyleLbl="node1" presStyleIdx="2" presStyleCnt="4">
        <dgm:presLayoutVars>
          <dgm:chMax val="0"/>
          <dgm:bulletEnabled val="1"/>
        </dgm:presLayoutVars>
      </dgm:prSet>
      <dgm:spPr/>
    </dgm:pt>
    <dgm:pt modelId="{C8AA9F3B-0E99-3445-9A36-03166B163623}" type="pres">
      <dgm:prSet presAssocID="{4B606C43-B413-4A3E-A467-605C2888B246}" presName="spacer" presStyleCnt="0"/>
      <dgm:spPr/>
    </dgm:pt>
    <dgm:pt modelId="{FC24F712-F38C-3A4E-9C5E-DFF286B21D05}" type="pres">
      <dgm:prSet presAssocID="{482D5951-374A-4AB1-A937-B94EFDF937E9}" presName="parentText" presStyleLbl="node1" presStyleIdx="3" presStyleCnt="4">
        <dgm:presLayoutVars>
          <dgm:chMax val="0"/>
          <dgm:bulletEnabled val="1"/>
        </dgm:presLayoutVars>
      </dgm:prSet>
      <dgm:spPr/>
    </dgm:pt>
  </dgm:ptLst>
  <dgm:cxnLst>
    <dgm:cxn modelId="{DFB4ED0D-60D5-4BEB-9799-F2A203D8D0C4}" srcId="{E38BCA7E-F796-493A-B57E-829ECAD9DC77}" destId="{482D5951-374A-4AB1-A937-B94EFDF937E9}" srcOrd="3" destOrd="0" parTransId="{33C04204-AAE9-49EA-8C38-7921D26C3520}" sibTransId="{261FCAB3-833D-4136-9225-8779F9E22197}"/>
    <dgm:cxn modelId="{F8272A1F-8276-7142-A41C-46A297060DCB}" type="presOf" srcId="{482D5951-374A-4AB1-A937-B94EFDF937E9}" destId="{FC24F712-F38C-3A4E-9C5E-DFF286B21D05}" srcOrd="0" destOrd="0" presId="urn:microsoft.com/office/officeart/2005/8/layout/vList2"/>
    <dgm:cxn modelId="{B77EF42A-385F-467C-BCA9-8EB4A4882497}" srcId="{E38BCA7E-F796-493A-B57E-829ECAD9DC77}" destId="{D30890AA-0574-42BC-8D3B-88AC1A9FD5CF}" srcOrd="1" destOrd="0" parTransId="{8F251028-701C-49B1-BEB3-2B25CCD1FDAA}" sibTransId="{05FFC6DB-1C81-4515-969F-C076BAE9A91A}"/>
    <dgm:cxn modelId="{6E2B9A31-365A-DD45-B9D3-778764C71A25}" type="presOf" srcId="{D30890AA-0574-42BC-8D3B-88AC1A9FD5CF}" destId="{9C44FF7C-C88C-0447-AB92-D72E7C6A7BAA}" srcOrd="0" destOrd="0" presId="urn:microsoft.com/office/officeart/2005/8/layout/vList2"/>
    <dgm:cxn modelId="{E31E054A-2038-0A4D-8600-CAAE3EAFA634}" type="presOf" srcId="{E8EA7821-2612-4A11-92B2-1FD2FB1CA94E}" destId="{8FF6AFB1-038B-4240-AC19-830CA78318F5}" srcOrd="0" destOrd="0" presId="urn:microsoft.com/office/officeart/2005/8/layout/vList2"/>
    <dgm:cxn modelId="{94E1984C-BF71-384E-9157-35F5FC98CB7A}" type="presOf" srcId="{E38BCA7E-F796-493A-B57E-829ECAD9DC77}" destId="{19BE04A8-C718-3047-A4EF-5E6A315AB286}" srcOrd="0" destOrd="0" presId="urn:microsoft.com/office/officeart/2005/8/layout/vList2"/>
    <dgm:cxn modelId="{8522A24E-014E-4185-B5D4-E9FD363D459F}" srcId="{E38BCA7E-F796-493A-B57E-829ECAD9DC77}" destId="{E8EA7821-2612-4A11-92B2-1FD2FB1CA94E}" srcOrd="0" destOrd="0" parTransId="{290D6839-B236-4805-BE23-9C6C1771ABC3}" sibTransId="{6EA4009A-B883-4470-8E7F-BF7136F80B32}"/>
    <dgm:cxn modelId="{53562578-041C-4DA6-B621-E9FADD76BEC3}" srcId="{E38BCA7E-F796-493A-B57E-829ECAD9DC77}" destId="{1FD75579-CC5D-4011-AA0C-232A405069F8}" srcOrd="2" destOrd="0" parTransId="{B9F7666E-EDFA-4F50-8237-261178C9652A}" sibTransId="{4B606C43-B413-4A3E-A467-605C2888B246}"/>
    <dgm:cxn modelId="{77AFAB80-7622-8341-B3B6-E6DF40048A38}" type="presOf" srcId="{1FD75579-CC5D-4011-AA0C-232A405069F8}" destId="{4F5ACBE5-6737-D847-A082-5151CF25ACF8}" srcOrd="0" destOrd="0" presId="urn:microsoft.com/office/officeart/2005/8/layout/vList2"/>
    <dgm:cxn modelId="{BEF4635A-592E-0E4D-A0FA-C708EEE8A9BE}" type="presParOf" srcId="{19BE04A8-C718-3047-A4EF-5E6A315AB286}" destId="{8FF6AFB1-038B-4240-AC19-830CA78318F5}" srcOrd="0" destOrd="0" presId="urn:microsoft.com/office/officeart/2005/8/layout/vList2"/>
    <dgm:cxn modelId="{2EAC7382-ECB5-0B4E-9520-C9F151E3B397}" type="presParOf" srcId="{19BE04A8-C718-3047-A4EF-5E6A315AB286}" destId="{35FE3FAF-E392-4C47-9D90-14B90830A42E}" srcOrd="1" destOrd="0" presId="urn:microsoft.com/office/officeart/2005/8/layout/vList2"/>
    <dgm:cxn modelId="{49C0FD12-A934-0247-9580-9E34ED8FB33C}" type="presParOf" srcId="{19BE04A8-C718-3047-A4EF-5E6A315AB286}" destId="{9C44FF7C-C88C-0447-AB92-D72E7C6A7BAA}" srcOrd="2" destOrd="0" presId="urn:microsoft.com/office/officeart/2005/8/layout/vList2"/>
    <dgm:cxn modelId="{52CF4BC4-7A17-FD41-8911-8D312DE46FD5}" type="presParOf" srcId="{19BE04A8-C718-3047-A4EF-5E6A315AB286}" destId="{A92232F1-EE12-6441-BADB-026AF9B15074}" srcOrd="3" destOrd="0" presId="urn:microsoft.com/office/officeart/2005/8/layout/vList2"/>
    <dgm:cxn modelId="{A27D21D0-B78F-934E-8E76-D0F2466049A5}" type="presParOf" srcId="{19BE04A8-C718-3047-A4EF-5E6A315AB286}" destId="{4F5ACBE5-6737-D847-A082-5151CF25ACF8}" srcOrd="4" destOrd="0" presId="urn:microsoft.com/office/officeart/2005/8/layout/vList2"/>
    <dgm:cxn modelId="{4D64B267-E258-914B-8FB1-E7A067CAD913}" type="presParOf" srcId="{19BE04A8-C718-3047-A4EF-5E6A315AB286}" destId="{C8AA9F3B-0E99-3445-9A36-03166B163623}" srcOrd="5" destOrd="0" presId="urn:microsoft.com/office/officeart/2005/8/layout/vList2"/>
    <dgm:cxn modelId="{2E3521B1-E9C5-6E42-8FA6-51D45210BB13}" type="presParOf" srcId="{19BE04A8-C718-3047-A4EF-5E6A315AB286}" destId="{FC24F712-F38C-3A4E-9C5E-DFF286B21D0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0491B8-8D6E-41A9-8FEE-9AD28C871D86}" type="doc">
      <dgm:prSet loTypeId="urn:microsoft.com/office/officeart/2005/8/layout/bProcess4" loCatId="process" qsTypeId="urn:microsoft.com/office/officeart/2005/8/quickstyle/simple2" qsCatId="simple" csTypeId="urn:microsoft.com/office/officeart/2005/8/colors/accent6_1" csCatId="accent6"/>
      <dgm:spPr/>
      <dgm:t>
        <a:bodyPr/>
        <a:lstStyle/>
        <a:p>
          <a:endParaRPr lang="en-US"/>
        </a:p>
      </dgm:t>
    </dgm:pt>
    <dgm:pt modelId="{85A8C2F5-77A7-404B-B7EA-B26969B5DE9B}">
      <dgm:prSet/>
      <dgm:spPr/>
      <dgm:t>
        <a:bodyPr/>
        <a:lstStyle/>
        <a:p>
          <a:r>
            <a:rPr lang="en-US"/>
            <a:t>Understanding the widespread impact of individual and historical trauma on the physical and mental health of our patient population and staff.</a:t>
          </a:r>
        </a:p>
      </dgm:t>
    </dgm:pt>
    <dgm:pt modelId="{5D76BC99-F307-43EE-8A72-FA67B7B861C3}" type="parTrans" cxnId="{949AE153-F06A-4E41-9D04-CD03C0C5D726}">
      <dgm:prSet/>
      <dgm:spPr/>
      <dgm:t>
        <a:bodyPr/>
        <a:lstStyle/>
        <a:p>
          <a:endParaRPr lang="en-US"/>
        </a:p>
      </dgm:t>
    </dgm:pt>
    <dgm:pt modelId="{DBC6C9E0-C7F8-4EE1-8BC0-10A41CBE06AB}" type="sibTrans" cxnId="{949AE153-F06A-4E41-9D04-CD03C0C5D726}">
      <dgm:prSet/>
      <dgm:spPr/>
      <dgm:t>
        <a:bodyPr/>
        <a:lstStyle/>
        <a:p>
          <a:endParaRPr lang="en-US"/>
        </a:p>
      </dgm:t>
    </dgm:pt>
    <dgm:pt modelId="{D5AD856E-2097-44DB-86AC-575648FE771A}">
      <dgm:prSet/>
      <dgm:spPr/>
      <dgm:t>
        <a:bodyPr/>
        <a:lstStyle/>
        <a:p>
          <a:r>
            <a:rPr lang="en-US"/>
            <a:t>Acknowledging our unique standing in the healthcare community that requires us to “respond with compassion and courage” when facing signs and symptoms of emotional, psychological and spiritual trauma in patients, families and staff.</a:t>
          </a:r>
        </a:p>
      </dgm:t>
    </dgm:pt>
    <dgm:pt modelId="{38027FB2-3D23-49D6-ABB5-1EB5C84AAB14}" type="parTrans" cxnId="{C38DDF2E-9A54-49CC-8B43-979DA1474EA3}">
      <dgm:prSet/>
      <dgm:spPr/>
      <dgm:t>
        <a:bodyPr/>
        <a:lstStyle/>
        <a:p>
          <a:endParaRPr lang="en-US"/>
        </a:p>
      </dgm:t>
    </dgm:pt>
    <dgm:pt modelId="{ED8A55E5-ED94-4C6C-B970-E26F80641653}" type="sibTrans" cxnId="{C38DDF2E-9A54-49CC-8B43-979DA1474EA3}">
      <dgm:prSet/>
      <dgm:spPr/>
      <dgm:t>
        <a:bodyPr/>
        <a:lstStyle/>
        <a:p>
          <a:endParaRPr lang="en-US"/>
        </a:p>
      </dgm:t>
    </dgm:pt>
    <dgm:pt modelId="{B145361D-3044-41A6-B6A0-A15FAFED372D}">
      <dgm:prSet/>
      <dgm:spPr/>
      <dgm:t>
        <a:bodyPr/>
        <a:lstStyle/>
        <a:p>
          <a:r>
            <a:rPr lang="en-US"/>
            <a:t>Building our capacity for integrating trauma knowledge and awareness into policies, procedures and practices. </a:t>
          </a:r>
        </a:p>
      </dgm:t>
    </dgm:pt>
    <dgm:pt modelId="{23AE0385-6086-4624-9CC9-E89B79D01008}" type="parTrans" cxnId="{67E38BD5-04F8-4A28-9309-2EEA3A7E194F}">
      <dgm:prSet/>
      <dgm:spPr/>
      <dgm:t>
        <a:bodyPr/>
        <a:lstStyle/>
        <a:p>
          <a:endParaRPr lang="en-US"/>
        </a:p>
      </dgm:t>
    </dgm:pt>
    <dgm:pt modelId="{7EA48CE0-16EE-4794-B97F-A8857898BE86}" type="sibTrans" cxnId="{67E38BD5-04F8-4A28-9309-2EEA3A7E194F}">
      <dgm:prSet/>
      <dgm:spPr/>
      <dgm:t>
        <a:bodyPr/>
        <a:lstStyle/>
        <a:p>
          <a:endParaRPr lang="en-US"/>
        </a:p>
      </dgm:t>
    </dgm:pt>
    <dgm:pt modelId="{CEE50BBA-DF00-46D4-BC65-4382B3CC8BE4}">
      <dgm:prSet/>
      <dgm:spPr/>
      <dgm:t>
        <a:bodyPr/>
        <a:lstStyle/>
        <a:p>
          <a:r>
            <a:rPr lang="en-US"/>
            <a:t>Activating our determination to resist re-traumatization and educate patients in the possibilities of recovery and building resilience.</a:t>
          </a:r>
        </a:p>
      </dgm:t>
    </dgm:pt>
    <dgm:pt modelId="{1D4B5B53-87D5-4E1E-9F7D-86FA522D807B}" type="parTrans" cxnId="{FD34C82D-FA52-4F81-91DD-1194486D17D3}">
      <dgm:prSet/>
      <dgm:spPr/>
      <dgm:t>
        <a:bodyPr/>
        <a:lstStyle/>
        <a:p>
          <a:endParaRPr lang="en-US"/>
        </a:p>
      </dgm:t>
    </dgm:pt>
    <dgm:pt modelId="{76CDE022-887B-4829-B809-1870913DED90}" type="sibTrans" cxnId="{FD34C82D-FA52-4F81-91DD-1194486D17D3}">
      <dgm:prSet/>
      <dgm:spPr/>
      <dgm:t>
        <a:bodyPr/>
        <a:lstStyle/>
        <a:p>
          <a:endParaRPr lang="en-US"/>
        </a:p>
      </dgm:t>
    </dgm:pt>
    <dgm:pt modelId="{EF4A502A-D9C3-8847-8A0D-5FE00FAADB75}" type="pres">
      <dgm:prSet presAssocID="{ED0491B8-8D6E-41A9-8FEE-9AD28C871D86}" presName="Name0" presStyleCnt="0">
        <dgm:presLayoutVars>
          <dgm:dir/>
          <dgm:resizeHandles/>
        </dgm:presLayoutVars>
      </dgm:prSet>
      <dgm:spPr/>
    </dgm:pt>
    <dgm:pt modelId="{161C7D6F-7D96-7847-ABAA-EBEEC5528FC9}" type="pres">
      <dgm:prSet presAssocID="{85A8C2F5-77A7-404B-B7EA-B26969B5DE9B}" presName="compNode" presStyleCnt="0"/>
      <dgm:spPr/>
    </dgm:pt>
    <dgm:pt modelId="{1F0EDE19-6357-2C46-9C72-907D1D80A85C}" type="pres">
      <dgm:prSet presAssocID="{85A8C2F5-77A7-404B-B7EA-B26969B5DE9B}" presName="dummyConnPt" presStyleCnt="0"/>
      <dgm:spPr/>
    </dgm:pt>
    <dgm:pt modelId="{5DBE88B3-2551-F149-8408-C3CBA30BA79D}" type="pres">
      <dgm:prSet presAssocID="{85A8C2F5-77A7-404B-B7EA-B26969B5DE9B}" presName="node" presStyleLbl="node1" presStyleIdx="0" presStyleCnt="4">
        <dgm:presLayoutVars>
          <dgm:bulletEnabled val="1"/>
        </dgm:presLayoutVars>
      </dgm:prSet>
      <dgm:spPr/>
    </dgm:pt>
    <dgm:pt modelId="{438D7715-5EE7-E742-A5DF-AE8009CFB894}" type="pres">
      <dgm:prSet presAssocID="{DBC6C9E0-C7F8-4EE1-8BC0-10A41CBE06AB}" presName="sibTrans" presStyleLbl="bgSibTrans2D1" presStyleIdx="0" presStyleCnt="3"/>
      <dgm:spPr/>
    </dgm:pt>
    <dgm:pt modelId="{1D92C63A-220C-A644-BFFA-00177E1B43A1}" type="pres">
      <dgm:prSet presAssocID="{D5AD856E-2097-44DB-86AC-575648FE771A}" presName="compNode" presStyleCnt="0"/>
      <dgm:spPr/>
    </dgm:pt>
    <dgm:pt modelId="{AF003084-9D44-EF44-A1C0-F790F589937A}" type="pres">
      <dgm:prSet presAssocID="{D5AD856E-2097-44DB-86AC-575648FE771A}" presName="dummyConnPt" presStyleCnt="0"/>
      <dgm:spPr/>
    </dgm:pt>
    <dgm:pt modelId="{581CAE6C-5CC5-CD42-842D-0248BBD5A2A0}" type="pres">
      <dgm:prSet presAssocID="{D5AD856E-2097-44DB-86AC-575648FE771A}" presName="node" presStyleLbl="node1" presStyleIdx="1" presStyleCnt="4">
        <dgm:presLayoutVars>
          <dgm:bulletEnabled val="1"/>
        </dgm:presLayoutVars>
      </dgm:prSet>
      <dgm:spPr/>
    </dgm:pt>
    <dgm:pt modelId="{2845A5E2-3808-C349-B8FD-0779878F0FB6}" type="pres">
      <dgm:prSet presAssocID="{ED8A55E5-ED94-4C6C-B970-E26F80641653}" presName="sibTrans" presStyleLbl="bgSibTrans2D1" presStyleIdx="1" presStyleCnt="3"/>
      <dgm:spPr/>
    </dgm:pt>
    <dgm:pt modelId="{206AF478-1167-684D-861F-6A64B1DFEE6A}" type="pres">
      <dgm:prSet presAssocID="{B145361D-3044-41A6-B6A0-A15FAFED372D}" presName="compNode" presStyleCnt="0"/>
      <dgm:spPr/>
    </dgm:pt>
    <dgm:pt modelId="{745AE7A8-17DD-9C4F-9D1E-AB7841E0D33B}" type="pres">
      <dgm:prSet presAssocID="{B145361D-3044-41A6-B6A0-A15FAFED372D}" presName="dummyConnPt" presStyleCnt="0"/>
      <dgm:spPr/>
    </dgm:pt>
    <dgm:pt modelId="{E0A3F954-A7F8-7F46-8064-3506DF29EC23}" type="pres">
      <dgm:prSet presAssocID="{B145361D-3044-41A6-B6A0-A15FAFED372D}" presName="node" presStyleLbl="node1" presStyleIdx="2" presStyleCnt="4">
        <dgm:presLayoutVars>
          <dgm:bulletEnabled val="1"/>
        </dgm:presLayoutVars>
      </dgm:prSet>
      <dgm:spPr/>
    </dgm:pt>
    <dgm:pt modelId="{976BEDB5-8EA5-224C-B84C-DCC0620295BD}" type="pres">
      <dgm:prSet presAssocID="{7EA48CE0-16EE-4794-B97F-A8857898BE86}" presName="sibTrans" presStyleLbl="bgSibTrans2D1" presStyleIdx="2" presStyleCnt="3"/>
      <dgm:spPr/>
    </dgm:pt>
    <dgm:pt modelId="{5A916AD1-F9D3-B44D-A208-E616431B95EE}" type="pres">
      <dgm:prSet presAssocID="{CEE50BBA-DF00-46D4-BC65-4382B3CC8BE4}" presName="compNode" presStyleCnt="0"/>
      <dgm:spPr/>
    </dgm:pt>
    <dgm:pt modelId="{66926EC5-115A-3C45-A21D-DF772EF4AA7D}" type="pres">
      <dgm:prSet presAssocID="{CEE50BBA-DF00-46D4-BC65-4382B3CC8BE4}" presName="dummyConnPt" presStyleCnt="0"/>
      <dgm:spPr/>
    </dgm:pt>
    <dgm:pt modelId="{EB4ED854-65C2-404C-A464-132F16E431C5}" type="pres">
      <dgm:prSet presAssocID="{CEE50BBA-DF00-46D4-BC65-4382B3CC8BE4}" presName="node" presStyleLbl="node1" presStyleIdx="3" presStyleCnt="4">
        <dgm:presLayoutVars>
          <dgm:bulletEnabled val="1"/>
        </dgm:presLayoutVars>
      </dgm:prSet>
      <dgm:spPr/>
    </dgm:pt>
  </dgm:ptLst>
  <dgm:cxnLst>
    <dgm:cxn modelId="{8ACF7417-A1EC-4E42-88B7-891C72AE3D4F}" type="presOf" srcId="{7EA48CE0-16EE-4794-B97F-A8857898BE86}" destId="{976BEDB5-8EA5-224C-B84C-DCC0620295BD}" srcOrd="0" destOrd="0" presId="urn:microsoft.com/office/officeart/2005/8/layout/bProcess4"/>
    <dgm:cxn modelId="{A8D7C71F-E094-B946-95D5-0E6677BCBBF0}" type="presOf" srcId="{DBC6C9E0-C7F8-4EE1-8BC0-10A41CBE06AB}" destId="{438D7715-5EE7-E742-A5DF-AE8009CFB894}" srcOrd="0" destOrd="0" presId="urn:microsoft.com/office/officeart/2005/8/layout/bProcess4"/>
    <dgm:cxn modelId="{FD34C82D-FA52-4F81-91DD-1194486D17D3}" srcId="{ED0491B8-8D6E-41A9-8FEE-9AD28C871D86}" destId="{CEE50BBA-DF00-46D4-BC65-4382B3CC8BE4}" srcOrd="3" destOrd="0" parTransId="{1D4B5B53-87D5-4E1E-9F7D-86FA522D807B}" sibTransId="{76CDE022-887B-4829-B809-1870913DED90}"/>
    <dgm:cxn modelId="{C38DDF2E-9A54-49CC-8B43-979DA1474EA3}" srcId="{ED0491B8-8D6E-41A9-8FEE-9AD28C871D86}" destId="{D5AD856E-2097-44DB-86AC-575648FE771A}" srcOrd="1" destOrd="0" parTransId="{38027FB2-3D23-49D6-ABB5-1EB5C84AAB14}" sibTransId="{ED8A55E5-ED94-4C6C-B970-E26F80641653}"/>
    <dgm:cxn modelId="{01D3C839-5F22-5449-82C3-BAD14FFA2A54}" type="presOf" srcId="{CEE50BBA-DF00-46D4-BC65-4382B3CC8BE4}" destId="{EB4ED854-65C2-404C-A464-132F16E431C5}" srcOrd="0" destOrd="0" presId="urn:microsoft.com/office/officeart/2005/8/layout/bProcess4"/>
    <dgm:cxn modelId="{949AE153-F06A-4E41-9D04-CD03C0C5D726}" srcId="{ED0491B8-8D6E-41A9-8FEE-9AD28C871D86}" destId="{85A8C2F5-77A7-404B-B7EA-B26969B5DE9B}" srcOrd="0" destOrd="0" parTransId="{5D76BC99-F307-43EE-8A72-FA67B7B861C3}" sibTransId="{DBC6C9E0-C7F8-4EE1-8BC0-10A41CBE06AB}"/>
    <dgm:cxn modelId="{4770B271-07B6-C24C-9666-CD028DD7F787}" type="presOf" srcId="{85A8C2F5-77A7-404B-B7EA-B26969B5DE9B}" destId="{5DBE88B3-2551-F149-8408-C3CBA30BA79D}" srcOrd="0" destOrd="0" presId="urn:microsoft.com/office/officeart/2005/8/layout/bProcess4"/>
    <dgm:cxn modelId="{FB5B287D-06B0-C144-A846-CCBEB7A49834}" type="presOf" srcId="{ED8A55E5-ED94-4C6C-B970-E26F80641653}" destId="{2845A5E2-3808-C349-B8FD-0779878F0FB6}" srcOrd="0" destOrd="0" presId="urn:microsoft.com/office/officeart/2005/8/layout/bProcess4"/>
    <dgm:cxn modelId="{1C5A46AB-37F2-1349-A3E4-D66FE31946D3}" type="presOf" srcId="{ED0491B8-8D6E-41A9-8FEE-9AD28C871D86}" destId="{EF4A502A-D9C3-8847-8A0D-5FE00FAADB75}" srcOrd="0" destOrd="0" presId="urn:microsoft.com/office/officeart/2005/8/layout/bProcess4"/>
    <dgm:cxn modelId="{AC8763AF-BCCD-7D4B-A3A1-BC5722C80DA3}" type="presOf" srcId="{D5AD856E-2097-44DB-86AC-575648FE771A}" destId="{581CAE6C-5CC5-CD42-842D-0248BBD5A2A0}" srcOrd="0" destOrd="0" presId="urn:microsoft.com/office/officeart/2005/8/layout/bProcess4"/>
    <dgm:cxn modelId="{67E38BD5-04F8-4A28-9309-2EEA3A7E194F}" srcId="{ED0491B8-8D6E-41A9-8FEE-9AD28C871D86}" destId="{B145361D-3044-41A6-B6A0-A15FAFED372D}" srcOrd="2" destOrd="0" parTransId="{23AE0385-6086-4624-9CC9-E89B79D01008}" sibTransId="{7EA48CE0-16EE-4794-B97F-A8857898BE86}"/>
    <dgm:cxn modelId="{0165ACDC-80EA-0041-A26D-34E7BD1D0EA6}" type="presOf" srcId="{B145361D-3044-41A6-B6A0-A15FAFED372D}" destId="{E0A3F954-A7F8-7F46-8064-3506DF29EC23}" srcOrd="0" destOrd="0" presId="urn:microsoft.com/office/officeart/2005/8/layout/bProcess4"/>
    <dgm:cxn modelId="{99211432-9E13-584E-9222-91823414E979}" type="presParOf" srcId="{EF4A502A-D9C3-8847-8A0D-5FE00FAADB75}" destId="{161C7D6F-7D96-7847-ABAA-EBEEC5528FC9}" srcOrd="0" destOrd="0" presId="urn:microsoft.com/office/officeart/2005/8/layout/bProcess4"/>
    <dgm:cxn modelId="{C1DF54B5-C3CF-3B41-A650-DB996CD012BA}" type="presParOf" srcId="{161C7D6F-7D96-7847-ABAA-EBEEC5528FC9}" destId="{1F0EDE19-6357-2C46-9C72-907D1D80A85C}" srcOrd="0" destOrd="0" presId="urn:microsoft.com/office/officeart/2005/8/layout/bProcess4"/>
    <dgm:cxn modelId="{D4030524-C551-8C49-B6BF-928C34D9B4A0}" type="presParOf" srcId="{161C7D6F-7D96-7847-ABAA-EBEEC5528FC9}" destId="{5DBE88B3-2551-F149-8408-C3CBA30BA79D}" srcOrd="1" destOrd="0" presId="urn:microsoft.com/office/officeart/2005/8/layout/bProcess4"/>
    <dgm:cxn modelId="{A55169B4-CED9-0D47-A39D-4D1D83CA6A84}" type="presParOf" srcId="{EF4A502A-D9C3-8847-8A0D-5FE00FAADB75}" destId="{438D7715-5EE7-E742-A5DF-AE8009CFB894}" srcOrd="1" destOrd="0" presId="urn:microsoft.com/office/officeart/2005/8/layout/bProcess4"/>
    <dgm:cxn modelId="{C3C8FC7E-C4A8-244A-9D79-21E06D18AB52}" type="presParOf" srcId="{EF4A502A-D9C3-8847-8A0D-5FE00FAADB75}" destId="{1D92C63A-220C-A644-BFFA-00177E1B43A1}" srcOrd="2" destOrd="0" presId="urn:microsoft.com/office/officeart/2005/8/layout/bProcess4"/>
    <dgm:cxn modelId="{A7748562-E411-5549-B3E6-BC7643338F0B}" type="presParOf" srcId="{1D92C63A-220C-A644-BFFA-00177E1B43A1}" destId="{AF003084-9D44-EF44-A1C0-F790F589937A}" srcOrd="0" destOrd="0" presId="urn:microsoft.com/office/officeart/2005/8/layout/bProcess4"/>
    <dgm:cxn modelId="{BC54700C-6AFE-DC47-99EE-52B98B90CE80}" type="presParOf" srcId="{1D92C63A-220C-A644-BFFA-00177E1B43A1}" destId="{581CAE6C-5CC5-CD42-842D-0248BBD5A2A0}" srcOrd="1" destOrd="0" presId="urn:microsoft.com/office/officeart/2005/8/layout/bProcess4"/>
    <dgm:cxn modelId="{C77171E7-F09F-3447-BF40-3420B05F1AA6}" type="presParOf" srcId="{EF4A502A-D9C3-8847-8A0D-5FE00FAADB75}" destId="{2845A5E2-3808-C349-B8FD-0779878F0FB6}" srcOrd="3" destOrd="0" presId="urn:microsoft.com/office/officeart/2005/8/layout/bProcess4"/>
    <dgm:cxn modelId="{EA6356C7-1ED5-8044-906B-48B7371CC759}" type="presParOf" srcId="{EF4A502A-D9C3-8847-8A0D-5FE00FAADB75}" destId="{206AF478-1167-684D-861F-6A64B1DFEE6A}" srcOrd="4" destOrd="0" presId="urn:microsoft.com/office/officeart/2005/8/layout/bProcess4"/>
    <dgm:cxn modelId="{64546685-99C3-9348-9583-399040834B77}" type="presParOf" srcId="{206AF478-1167-684D-861F-6A64B1DFEE6A}" destId="{745AE7A8-17DD-9C4F-9D1E-AB7841E0D33B}" srcOrd="0" destOrd="0" presId="urn:microsoft.com/office/officeart/2005/8/layout/bProcess4"/>
    <dgm:cxn modelId="{D885B3ED-2516-6045-861C-5E2EAEC28862}" type="presParOf" srcId="{206AF478-1167-684D-861F-6A64B1DFEE6A}" destId="{E0A3F954-A7F8-7F46-8064-3506DF29EC23}" srcOrd="1" destOrd="0" presId="urn:microsoft.com/office/officeart/2005/8/layout/bProcess4"/>
    <dgm:cxn modelId="{5DA507F3-C357-E04B-8FD1-FF4FA4D569D1}" type="presParOf" srcId="{EF4A502A-D9C3-8847-8A0D-5FE00FAADB75}" destId="{976BEDB5-8EA5-224C-B84C-DCC0620295BD}" srcOrd="5" destOrd="0" presId="urn:microsoft.com/office/officeart/2005/8/layout/bProcess4"/>
    <dgm:cxn modelId="{0F6DF375-242D-A244-9413-8EF4743F1FDD}" type="presParOf" srcId="{EF4A502A-D9C3-8847-8A0D-5FE00FAADB75}" destId="{5A916AD1-F9D3-B44D-A208-E616431B95EE}" srcOrd="6" destOrd="0" presId="urn:microsoft.com/office/officeart/2005/8/layout/bProcess4"/>
    <dgm:cxn modelId="{C1208D3E-5BBC-2540-B08D-78CEA774359E}" type="presParOf" srcId="{5A916AD1-F9D3-B44D-A208-E616431B95EE}" destId="{66926EC5-115A-3C45-A21D-DF772EF4AA7D}" srcOrd="0" destOrd="0" presId="urn:microsoft.com/office/officeart/2005/8/layout/bProcess4"/>
    <dgm:cxn modelId="{34710E3C-C598-FA4A-AC1E-DCF4BD735252}" type="presParOf" srcId="{5A916AD1-F9D3-B44D-A208-E616431B95EE}" destId="{EB4ED854-65C2-404C-A464-132F16E431C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F0C5120-28E5-4C6A-B366-7033E6B4AF9B}" type="doc">
      <dgm:prSet loTypeId="urn:microsoft.com/office/officeart/2008/layout/LinedList" loCatId="list" qsTypeId="urn:microsoft.com/office/officeart/2005/8/quickstyle/simple5" qsCatId="simple" csTypeId="urn:microsoft.com/office/officeart/2005/8/colors/accent1_3" csCatId="accent1"/>
      <dgm:spPr/>
      <dgm:t>
        <a:bodyPr/>
        <a:lstStyle/>
        <a:p>
          <a:endParaRPr lang="en-US"/>
        </a:p>
      </dgm:t>
    </dgm:pt>
    <dgm:pt modelId="{BA264D96-F257-4FFF-BE52-03E187FACC23}">
      <dgm:prSet/>
      <dgm:spPr/>
      <dgm:t>
        <a:bodyPr/>
        <a:lstStyle/>
        <a:p>
          <a:r>
            <a:rPr lang="en-US" b="1"/>
            <a:t>Safety First:</a:t>
          </a:r>
          <a:r>
            <a:rPr lang="en-US"/>
            <a:t> Nothing is more basic to us than the idea that people who turn to HHS for care should experience our organization as a place of physical, emotional, psychological and spiritual safety.</a:t>
          </a:r>
        </a:p>
      </dgm:t>
    </dgm:pt>
    <dgm:pt modelId="{DADA47C6-9663-4525-AA73-09EC818E90E8}" type="parTrans" cxnId="{E5A185AF-E6AE-423C-A8BE-4E3E503B1F59}">
      <dgm:prSet/>
      <dgm:spPr/>
      <dgm:t>
        <a:bodyPr/>
        <a:lstStyle/>
        <a:p>
          <a:endParaRPr lang="en-US"/>
        </a:p>
      </dgm:t>
    </dgm:pt>
    <dgm:pt modelId="{B0CBA769-4143-45EA-99C1-AA556F992093}" type="sibTrans" cxnId="{E5A185AF-E6AE-423C-A8BE-4E3E503B1F59}">
      <dgm:prSet/>
      <dgm:spPr/>
      <dgm:t>
        <a:bodyPr/>
        <a:lstStyle/>
        <a:p>
          <a:endParaRPr lang="en-US"/>
        </a:p>
      </dgm:t>
    </dgm:pt>
    <dgm:pt modelId="{27588B36-5870-4AC1-92D2-C4C6A285B8E9}">
      <dgm:prSet/>
      <dgm:spPr/>
      <dgm:t>
        <a:bodyPr/>
        <a:lstStyle/>
        <a:p>
          <a:r>
            <a:rPr lang="en-US" b="1"/>
            <a:t>Transparency &amp; Trustworthiness:</a:t>
          </a:r>
          <a:r>
            <a:rPr lang="en-US"/>
            <a:t> Patients and families should receive clear, accurate information from us about the efficacy and cost of treatment, who is providing care and how we will provide such care.</a:t>
          </a:r>
        </a:p>
      </dgm:t>
    </dgm:pt>
    <dgm:pt modelId="{55407F34-CCBA-4C26-83AB-65390EEEF326}" type="parTrans" cxnId="{F61CD364-6D63-4AA0-A29E-B04CB2AFB41D}">
      <dgm:prSet/>
      <dgm:spPr/>
      <dgm:t>
        <a:bodyPr/>
        <a:lstStyle/>
        <a:p>
          <a:endParaRPr lang="en-US"/>
        </a:p>
      </dgm:t>
    </dgm:pt>
    <dgm:pt modelId="{E9E53EE6-7B11-4E2E-B302-E966751497BA}" type="sibTrans" cxnId="{F61CD364-6D63-4AA0-A29E-B04CB2AFB41D}">
      <dgm:prSet/>
      <dgm:spPr/>
      <dgm:t>
        <a:bodyPr/>
        <a:lstStyle/>
        <a:p>
          <a:endParaRPr lang="en-US"/>
        </a:p>
      </dgm:t>
    </dgm:pt>
    <dgm:pt modelId="{72B57227-69A3-492E-B167-155D4BF4951E}">
      <dgm:prSet/>
      <dgm:spPr/>
      <dgm:t>
        <a:bodyPr/>
        <a:lstStyle/>
        <a:p>
          <a:r>
            <a:rPr lang="en-US" b="1" dirty="0"/>
            <a:t>Co-Production &amp; Collaboration:</a:t>
          </a:r>
          <a:r>
            <a:rPr lang="en-US" dirty="0"/>
            <a:t> We strive to work with patients as co-equals to create desired outcomes based on their knowledge of themselves and our application of evidence-based medicine; plus, we work cross-functionally in the planning and execution of patient care, assuring that patients and practitioners are on the same page at the same time.</a:t>
          </a:r>
        </a:p>
      </dgm:t>
    </dgm:pt>
    <dgm:pt modelId="{A33AD380-E82A-45F6-B221-6F1839B06648}" type="parTrans" cxnId="{5B193062-D5CE-4EC7-BAC7-8449DB66C6F7}">
      <dgm:prSet/>
      <dgm:spPr/>
      <dgm:t>
        <a:bodyPr/>
        <a:lstStyle/>
        <a:p>
          <a:endParaRPr lang="en-US"/>
        </a:p>
      </dgm:t>
    </dgm:pt>
    <dgm:pt modelId="{7FE0DD6C-092B-483A-9A40-20986BA555EB}" type="sibTrans" cxnId="{5B193062-D5CE-4EC7-BAC7-8449DB66C6F7}">
      <dgm:prSet/>
      <dgm:spPr/>
      <dgm:t>
        <a:bodyPr/>
        <a:lstStyle/>
        <a:p>
          <a:endParaRPr lang="en-US"/>
        </a:p>
      </dgm:t>
    </dgm:pt>
    <dgm:pt modelId="{2FDC7DCA-CFD5-474E-95FC-5AE5C86486C5}">
      <dgm:prSet/>
      <dgm:spPr/>
      <dgm:t>
        <a:bodyPr/>
        <a:lstStyle/>
        <a:p>
          <a:r>
            <a:rPr lang="en-US" b="1"/>
            <a:t>Leveraging Patient Power: </a:t>
          </a:r>
          <a:r>
            <a:rPr lang="en-US"/>
            <a:t>Understanding that each person brings unique strengths and assets to their care and helping them deploy those strengths in the quest for health and healing; also, approaching every patient as a distinct individual who has the right to direct his or her own treatment.</a:t>
          </a:r>
        </a:p>
      </dgm:t>
    </dgm:pt>
    <dgm:pt modelId="{F2F5B3EE-3E08-428E-A6B4-2782ECEC314B}" type="parTrans" cxnId="{119DCA46-626A-43D2-837C-4823E0AADF0F}">
      <dgm:prSet/>
      <dgm:spPr/>
      <dgm:t>
        <a:bodyPr/>
        <a:lstStyle/>
        <a:p>
          <a:endParaRPr lang="en-US"/>
        </a:p>
      </dgm:t>
    </dgm:pt>
    <dgm:pt modelId="{7A6D17D5-48F0-436F-828E-F8B4153C6012}" type="sibTrans" cxnId="{119DCA46-626A-43D2-837C-4823E0AADF0F}">
      <dgm:prSet/>
      <dgm:spPr/>
      <dgm:t>
        <a:bodyPr/>
        <a:lstStyle/>
        <a:p>
          <a:endParaRPr lang="en-US"/>
        </a:p>
      </dgm:t>
    </dgm:pt>
    <dgm:pt modelId="{5DE91DEC-1CB3-4704-94C1-B6D8DE015549}">
      <dgm:prSet/>
      <dgm:spPr/>
      <dgm:t>
        <a:bodyPr/>
        <a:lstStyle/>
        <a:p>
          <a:r>
            <a:rPr lang="en-US" b="1"/>
            <a:t>Two-Generation Lens:</a:t>
          </a:r>
          <a:r>
            <a:rPr lang="en-US"/>
            <a:t> Supporting patients as people with vital family roles – parents and caregivers – allows for an upstream approach to the health of children. In TIC, we actively partner with family caregivers to stop the intergenerational transmission of trauma and promote the health and healing of the whole family.</a:t>
          </a:r>
        </a:p>
      </dgm:t>
    </dgm:pt>
    <dgm:pt modelId="{AEB9E449-D4C1-4E01-8585-E2C2C180210E}" type="parTrans" cxnId="{C600ADF9-F96F-4911-9841-9944E1E2AB24}">
      <dgm:prSet/>
      <dgm:spPr/>
      <dgm:t>
        <a:bodyPr/>
        <a:lstStyle/>
        <a:p>
          <a:endParaRPr lang="en-US"/>
        </a:p>
      </dgm:t>
    </dgm:pt>
    <dgm:pt modelId="{E4C14731-1292-4006-8C4F-2FDC23657EAF}" type="sibTrans" cxnId="{C600ADF9-F96F-4911-9841-9944E1E2AB24}">
      <dgm:prSet/>
      <dgm:spPr/>
      <dgm:t>
        <a:bodyPr/>
        <a:lstStyle/>
        <a:p>
          <a:endParaRPr lang="en-US"/>
        </a:p>
      </dgm:t>
    </dgm:pt>
    <dgm:pt modelId="{294E0B16-60DB-491B-ACDC-A69C61169FF2}">
      <dgm:prSet/>
      <dgm:spPr/>
      <dgm:t>
        <a:bodyPr/>
        <a:lstStyle/>
        <a:p>
          <a:r>
            <a:rPr lang="en-US" b="1"/>
            <a:t>Speaking TIC language:</a:t>
          </a:r>
          <a:r>
            <a:rPr lang="en-US"/>
            <a:t> The words we use when talking with people and staff can be either helpful or hurtful. For example, if we say, </a:t>
          </a:r>
          <a:r>
            <a:rPr lang="en-US" i="1"/>
            <a:t>“I’m going to see the gallbladder in Room 315,”</a:t>
          </a:r>
          <a:r>
            <a:rPr lang="en-US"/>
            <a:t> as some providers have done, we may reinforce a sense that the person is a “case” instead of a human being with distinct experiences, feelings and abilities.</a:t>
          </a:r>
        </a:p>
      </dgm:t>
    </dgm:pt>
    <dgm:pt modelId="{A6F95EFD-9CAD-4756-BB1E-EDE8147A6413}" type="parTrans" cxnId="{ED0F260E-2724-4EE1-A09D-641D7A71AA40}">
      <dgm:prSet/>
      <dgm:spPr/>
      <dgm:t>
        <a:bodyPr/>
        <a:lstStyle/>
        <a:p>
          <a:endParaRPr lang="en-US"/>
        </a:p>
      </dgm:t>
    </dgm:pt>
    <dgm:pt modelId="{350504C1-FD11-439A-8AF5-696D42F3A501}" type="sibTrans" cxnId="{ED0F260E-2724-4EE1-A09D-641D7A71AA40}">
      <dgm:prSet/>
      <dgm:spPr/>
      <dgm:t>
        <a:bodyPr/>
        <a:lstStyle/>
        <a:p>
          <a:endParaRPr lang="en-US"/>
        </a:p>
      </dgm:t>
    </dgm:pt>
    <dgm:pt modelId="{E41D9066-A82C-F549-99BC-9CF316DAEBE6}" type="pres">
      <dgm:prSet presAssocID="{0F0C5120-28E5-4C6A-B366-7033E6B4AF9B}" presName="vert0" presStyleCnt="0">
        <dgm:presLayoutVars>
          <dgm:dir/>
          <dgm:animOne val="branch"/>
          <dgm:animLvl val="lvl"/>
        </dgm:presLayoutVars>
      </dgm:prSet>
      <dgm:spPr/>
    </dgm:pt>
    <dgm:pt modelId="{2C3D79B3-A39F-8F45-9F87-1C78B4056406}" type="pres">
      <dgm:prSet presAssocID="{BA264D96-F257-4FFF-BE52-03E187FACC23}" presName="thickLine" presStyleLbl="alignNode1" presStyleIdx="0" presStyleCnt="6"/>
      <dgm:spPr/>
    </dgm:pt>
    <dgm:pt modelId="{233B6EC3-D450-5547-9945-22AF0D3B8AD2}" type="pres">
      <dgm:prSet presAssocID="{BA264D96-F257-4FFF-BE52-03E187FACC23}" presName="horz1" presStyleCnt="0"/>
      <dgm:spPr/>
    </dgm:pt>
    <dgm:pt modelId="{D37CAEE1-E50C-2B45-9946-FF927BE792CD}" type="pres">
      <dgm:prSet presAssocID="{BA264D96-F257-4FFF-BE52-03E187FACC23}" presName="tx1" presStyleLbl="revTx" presStyleIdx="0" presStyleCnt="6"/>
      <dgm:spPr/>
    </dgm:pt>
    <dgm:pt modelId="{1DF9ADCB-4D27-6A40-9DF9-863447B1089D}" type="pres">
      <dgm:prSet presAssocID="{BA264D96-F257-4FFF-BE52-03E187FACC23}" presName="vert1" presStyleCnt="0"/>
      <dgm:spPr/>
    </dgm:pt>
    <dgm:pt modelId="{829E46A3-4127-1841-8103-9BB634F96792}" type="pres">
      <dgm:prSet presAssocID="{27588B36-5870-4AC1-92D2-C4C6A285B8E9}" presName="thickLine" presStyleLbl="alignNode1" presStyleIdx="1" presStyleCnt="6"/>
      <dgm:spPr/>
    </dgm:pt>
    <dgm:pt modelId="{8482D24E-7A30-A546-8E05-D6B81276CE2B}" type="pres">
      <dgm:prSet presAssocID="{27588B36-5870-4AC1-92D2-C4C6A285B8E9}" presName="horz1" presStyleCnt="0"/>
      <dgm:spPr/>
    </dgm:pt>
    <dgm:pt modelId="{89DBB238-E532-1849-B9CD-F58270007670}" type="pres">
      <dgm:prSet presAssocID="{27588B36-5870-4AC1-92D2-C4C6A285B8E9}" presName="tx1" presStyleLbl="revTx" presStyleIdx="1" presStyleCnt="6"/>
      <dgm:spPr/>
    </dgm:pt>
    <dgm:pt modelId="{22DBC330-83FC-2442-8007-1C73E9976F9C}" type="pres">
      <dgm:prSet presAssocID="{27588B36-5870-4AC1-92D2-C4C6A285B8E9}" presName="vert1" presStyleCnt="0"/>
      <dgm:spPr/>
    </dgm:pt>
    <dgm:pt modelId="{BC1110EC-22F9-4E41-9386-A4DE57AEF641}" type="pres">
      <dgm:prSet presAssocID="{72B57227-69A3-492E-B167-155D4BF4951E}" presName="thickLine" presStyleLbl="alignNode1" presStyleIdx="2" presStyleCnt="6"/>
      <dgm:spPr/>
    </dgm:pt>
    <dgm:pt modelId="{71B709C2-4852-1444-81C6-7D3FE196EAE3}" type="pres">
      <dgm:prSet presAssocID="{72B57227-69A3-492E-B167-155D4BF4951E}" presName="horz1" presStyleCnt="0"/>
      <dgm:spPr/>
    </dgm:pt>
    <dgm:pt modelId="{3D01A4CC-C2C6-EA42-A836-5AF2654126E8}" type="pres">
      <dgm:prSet presAssocID="{72B57227-69A3-492E-B167-155D4BF4951E}" presName="tx1" presStyleLbl="revTx" presStyleIdx="2" presStyleCnt="6"/>
      <dgm:spPr/>
    </dgm:pt>
    <dgm:pt modelId="{C54B01CF-6FDC-5B42-A2F5-BFA2FC82CF24}" type="pres">
      <dgm:prSet presAssocID="{72B57227-69A3-492E-B167-155D4BF4951E}" presName="vert1" presStyleCnt="0"/>
      <dgm:spPr/>
    </dgm:pt>
    <dgm:pt modelId="{C7E1BC3E-4F0B-0D4A-B000-6E4D9B40593B}" type="pres">
      <dgm:prSet presAssocID="{2FDC7DCA-CFD5-474E-95FC-5AE5C86486C5}" presName="thickLine" presStyleLbl="alignNode1" presStyleIdx="3" presStyleCnt="6"/>
      <dgm:spPr/>
    </dgm:pt>
    <dgm:pt modelId="{4B991771-D0B9-4140-9B0D-DB21C86035FB}" type="pres">
      <dgm:prSet presAssocID="{2FDC7DCA-CFD5-474E-95FC-5AE5C86486C5}" presName="horz1" presStyleCnt="0"/>
      <dgm:spPr/>
    </dgm:pt>
    <dgm:pt modelId="{8913D18E-7D43-6A45-BC14-9FBACE16C7F7}" type="pres">
      <dgm:prSet presAssocID="{2FDC7DCA-CFD5-474E-95FC-5AE5C86486C5}" presName="tx1" presStyleLbl="revTx" presStyleIdx="3" presStyleCnt="6"/>
      <dgm:spPr/>
    </dgm:pt>
    <dgm:pt modelId="{8FBC7E9A-C2E9-2849-816A-195AEC2C14C6}" type="pres">
      <dgm:prSet presAssocID="{2FDC7DCA-CFD5-474E-95FC-5AE5C86486C5}" presName="vert1" presStyleCnt="0"/>
      <dgm:spPr/>
    </dgm:pt>
    <dgm:pt modelId="{0D070773-9A05-0B41-90EA-0F5E7E0EA0D3}" type="pres">
      <dgm:prSet presAssocID="{5DE91DEC-1CB3-4704-94C1-B6D8DE015549}" presName="thickLine" presStyleLbl="alignNode1" presStyleIdx="4" presStyleCnt="6"/>
      <dgm:spPr/>
    </dgm:pt>
    <dgm:pt modelId="{5DD53F03-298B-674B-A6D8-3074565CA656}" type="pres">
      <dgm:prSet presAssocID="{5DE91DEC-1CB3-4704-94C1-B6D8DE015549}" presName="horz1" presStyleCnt="0"/>
      <dgm:spPr/>
    </dgm:pt>
    <dgm:pt modelId="{A4643D24-7CC9-5F4B-BC27-FF5E21F97C59}" type="pres">
      <dgm:prSet presAssocID="{5DE91DEC-1CB3-4704-94C1-B6D8DE015549}" presName="tx1" presStyleLbl="revTx" presStyleIdx="4" presStyleCnt="6"/>
      <dgm:spPr/>
    </dgm:pt>
    <dgm:pt modelId="{D0A51684-A444-994C-8D25-C57DAB185DD7}" type="pres">
      <dgm:prSet presAssocID="{5DE91DEC-1CB3-4704-94C1-B6D8DE015549}" presName="vert1" presStyleCnt="0"/>
      <dgm:spPr/>
    </dgm:pt>
    <dgm:pt modelId="{B46BF282-CCF3-6C45-AA8C-7EC46D71E88C}" type="pres">
      <dgm:prSet presAssocID="{294E0B16-60DB-491B-ACDC-A69C61169FF2}" presName="thickLine" presStyleLbl="alignNode1" presStyleIdx="5" presStyleCnt="6"/>
      <dgm:spPr/>
    </dgm:pt>
    <dgm:pt modelId="{0EFED10F-F466-614D-9A3A-3708438E6690}" type="pres">
      <dgm:prSet presAssocID="{294E0B16-60DB-491B-ACDC-A69C61169FF2}" presName="horz1" presStyleCnt="0"/>
      <dgm:spPr/>
    </dgm:pt>
    <dgm:pt modelId="{EBD64139-624A-1347-8955-6A963C0A94D2}" type="pres">
      <dgm:prSet presAssocID="{294E0B16-60DB-491B-ACDC-A69C61169FF2}" presName="tx1" presStyleLbl="revTx" presStyleIdx="5" presStyleCnt="6"/>
      <dgm:spPr/>
    </dgm:pt>
    <dgm:pt modelId="{0378B241-8E06-CE49-A06E-1A3C5BE96F07}" type="pres">
      <dgm:prSet presAssocID="{294E0B16-60DB-491B-ACDC-A69C61169FF2}" presName="vert1" presStyleCnt="0"/>
      <dgm:spPr/>
    </dgm:pt>
  </dgm:ptLst>
  <dgm:cxnLst>
    <dgm:cxn modelId="{5FFB1B00-A6FF-AE49-9C57-679A7878212D}" type="presOf" srcId="{2FDC7DCA-CFD5-474E-95FC-5AE5C86486C5}" destId="{8913D18E-7D43-6A45-BC14-9FBACE16C7F7}" srcOrd="0" destOrd="0" presId="urn:microsoft.com/office/officeart/2008/layout/LinedList"/>
    <dgm:cxn modelId="{ED0F260E-2724-4EE1-A09D-641D7A71AA40}" srcId="{0F0C5120-28E5-4C6A-B366-7033E6B4AF9B}" destId="{294E0B16-60DB-491B-ACDC-A69C61169FF2}" srcOrd="5" destOrd="0" parTransId="{A6F95EFD-9CAD-4756-BB1E-EDE8147A6413}" sibTransId="{350504C1-FD11-439A-8AF5-696D42F3A501}"/>
    <dgm:cxn modelId="{DBBF5C2B-A013-8C46-A7DA-D71502EC3AB7}" type="presOf" srcId="{294E0B16-60DB-491B-ACDC-A69C61169FF2}" destId="{EBD64139-624A-1347-8955-6A963C0A94D2}" srcOrd="0" destOrd="0" presId="urn:microsoft.com/office/officeart/2008/layout/LinedList"/>
    <dgm:cxn modelId="{9E3A6F3E-0724-754E-BCDC-CBBD26622A21}" type="presOf" srcId="{72B57227-69A3-492E-B167-155D4BF4951E}" destId="{3D01A4CC-C2C6-EA42-A836-5AF2654126E8}" srcOrd="0" destOrd="0" presId="urn:microsoft.com/office/officeart/2008/layout/LinedList"/>
    <dgm:cxn modelId="{119DCA46-626A-43D2-837C-4823E0AADF0F}" srcId="{0F0C5120-28E5-4C6A-B366-7033E6B4AF9B}" destId="{2FDC7DCA-CFD5-474E-95FC-5AE5C86486C5}" srcOrd="3" destOrd="0" parTransId="{F2F5B3EE-3E08-428E-A6B4-2782ECEC314B}" sibTransId="{7A6D17D5-48F0-436F-828E-F8B4153C6012}"/>
    <dgm:cxn modelId="{5B193062-D5CE-4EC7-BAC7-8449DB66C6F7}" srcId="{0F0C5120-28E5-4C6A-B366-7033E6B4AF9B}" destId="{72B57227-69A3-492E-B167-155D4BF4951E}" srcOrd="2" destOrd="0" parTransId="{A33AD380-E82A-45F6-B221-6F1839B06648}" sibTransId="{7FE0DD6C-092B-483A-9A40-20986BA555EB}"/>
    <dgm:cxn modelId="{F61CD364-6D63-4AA0-A29E-B04CB2AFB41D}" srcId="{0F0C5120-28E5-4C6A-B366-7033E6B4AF9B}" destId="{27588B36-5870-4AC1-92D2-C4C6A285B8E9}" srcOrd="1" destOrd="0" parTransId="{55407F34-CCBA-4C26-83AB-65390EEEF326}" sibTransId="{E9E53EE6-7B11-4E2E-B302-E966751497BA}"/>
    <dgm:cxn modelId="{6FCA907F-ADEF-A540-8D4B-4FA691208159}" type="presOf" srcId="{0F0C5120-28E5-4C6A-B366-7033E6B4AF9B}" destId="{E41D9066-A82C-F549-99BC-9CF316DAEBE6}" srcOrd="0" destOrd="0" presId="urn:microsoft.com/office/officeart/2008/layout/LinedList"/>
    <dgm:cxn modelId="{E5A185AF-E6AE-423C-A8BE-4E3E503B1F59}" srcId="{0F0C5120-28E5-4C6A-B366-7033E6B4AF9B}" destId="{BA264D96-F257-4FFF-BE52-03E187FACC23}" srcOrd="0" destOrd="0" parTransId="{DADA47C6-9663-4525-AA73-09EC818E90E8}" sibTransId="{B0CBA769-4143-45EA-99C1-AA556F992093}"/>
    <dgm:cxn modelId="{696730BF-5AC8-274B-8F1D-E06128E84EC6}" type="presOf" srcId="{BA264D96-F257-4FFF-BE52-03E187FACC23}" destId="{D37CAEE1-E50C-2B45-9946-FF927BE792CD}" srcOrd="0" destOrd="0" presId="urn:microsoft.com/office/officeart/2008/layout/LinedList"/>
    <dgm:cxn modelId="{D2DCD2C2-D541-7640-87B3-EE0BFE433187}" type="presOf" srcId="{27588B36-5870-4AC1-92D2-C4C6A285B8E9}" destId="{89DBB238-E532-1849-B9CD-F58270007670}" srcOrd="0" destOrd="0" presId="urn:microsoft.com/office/officeart/2008/layout/LinedList"/>
    <dgm:cxn modelId="{3C5D8CEF-2CB7-5A43-8BBB-D86184BCC7A7}" type="presOf" srcId="{5DE91DEC-1CB3-4704-94C1-B6D8DE015549}" destId="{A4643D24-7CC9-5F4B-BC27-FF5E21F97C59}" srcOrd="0" destOrd="0" presId="urn:microsoft.com/office/officeart/2008/layout/LinedList"/>
    <dgm:cxn modelId="{C600ADF9-F96F-4911-9841-9944E1E2AB24}" srcId="{0F0C5120-28E5-4C6A-B366-7033E6B4AF9B}" destId="{5DE91DEC-1CB3-4704-94C1-B6D8DE015549}" srcOrd="4" destOrd="0" parTransId="{AEB9E449-D4C1-4E01-8585-E2C2C180210E}" sibTransId="{E4C14731-1292-4006-8C4F-2FDC23657EAF}"/>
    <dgm:cxn modelId="{0CF79D5E-AAD2-474D-AADC-1B556145EC5C}" type="presParOf" srcId="{E41D9066-A82C-F549-99BC-9CF316DAEBE6}" destId="{2C3D79B3-A39F-8F45-9F87-1C78B4056406}" srcOrd="0" destOrd="0" presId="urn:microsoft.com/office/officeart/2008/layout/LinedList"/>
    <dgm:cxn modelId="{90C9313B-B496-4746-89F0-638B72B158C6}" type="presParOf" srcId="{E41D9066-A82C-F549-99BC-9CF316DAEBE6}" destId="{233B6EC3-D450-5547-9945-22AF0D3B8AD2}" srcOrd="1" destOrd="0" presId="urn:microsoft.com/office/officeart/2008/layout/LinedList"/>
    <dgm:cxn modelId="{4D26A761-D917-ED49-9CCB-581E8BAFE2EE}" type="presParOf" srcId="{233B6EC3-D450-5547-9945-22AF0D3B8AD2}" destId="{D37CAEE1-E50C-2B45-9946-FF927BE792CD}" srcOrd="0" destOrd="0" presId="urn:microsoft.com/office/officeart/2008/layout/LinedList"/>
    <dgm:cxn modelId="{1D960077-2E82-CA41-B8AB-7EF13864E07F}" type="presParOf" srcId="{233B6EC3-D450-5547-9945-22AF0D3B8AD2}" destId="{1DF9ADCB-4D27-6A40-9DF9-863447B1089D}" srcOrd="1" destOrd="0" presId="urn:microsoft.com/office/officeart/2008/layout/LinedList"/>
    <dgm:cxn modelId="{E1A7E93B-36D0-7B4D-B8F3-8BF89840971B}" type="presParOf" srcId="{E41D9066-A82C-F549-99BC-9CF316DAEBE6}" destId="{829E46A3-4127-1841-8103-9BB634F96792}" srcOrd="2" destOrd="0" presId="urn:microsoft.com/office/officeart/2008/layout/LinedList"/>
    <dgm:cxn modelId="{50F8640F-E163-6D42-8719-68696DAAC31D}" type="presParOf" srcId="{E41D9066-A82C-F549-99BC-9CF316DAEBE6}" destId="{8482D24E-7A30-A546-8E05-D6B81276CE2B}" srcOrd="3" destOrd="0" presId="urn:microsoft.com/office/officeart/2008/layout/LinedList"/>
    <dgm:cxn modelId="{43795198-BFE9-2342-B0CF-A0A49B84751F}" type="presParOf" srcId="{8482D24E-7A30-A546-8E05-D6B81276CE2B}" destId="{89DBB238-E532-1849-B9CD-F58270007670}" srcOrd="0" destOrd="0" presId="urn:microsoft.com/office/officeart/2008/layout/LinedList"/>
    <dgm:cxn modelId="{C5A8FE79-6A32-1541-9D36-2B725027106E}" type="presParOf" srcId="{8482D24E-7A30-A546-8E05-D6B81276CE2B}" destId="{22DBC330-83FC-2442-8007-1C73E9976F9C}" srcOrd="1" destOrd="0" presId="urn:microsoft.com/office/officeart/2008/layout/LinedList"/>
    <dgm:cxn modelId="{B90FF549-725F-BA4E-BB6C-BAC874B9C5D5}" type="presParOf" srcId="{E41D9066-A82C-F549-99BC-9CF316DAEBE6}" destId="{BC1110EC-22F9-4E41-9386-A4DE57AEF641}" srcOrd="4" destOrd="0" presId="urn:microsoft.com/office/officeart/2008/layout/LinedList"/>
    <dgm:cxn modelId="{7D08A20B-1069-DF4E-8031-58B3A1D037FF}" type="presParOf" srcId="{E41D9066-A82C-F549-99BC-9CF316DAEBE6}" destId="{71B709C2-4852-1444-81C6-7D3FE196EAE3}" srcOrd="5" destOrd="0" presId="urn:microsoft.com/office/officeart/2008/layout/LinedList"/>
    <dgm:cxn modelId="{491357B3-E847-8747-9EC8-6C7511433FBD}" type="presParOf" srcId="{71B709C2-4852-1444-81C6-7D3FE196EAE3}" destId="{3D01A4CC-C2C6-EA42-A836-5AF2654126E8}" srcOrd="0" destOrd="0" presId="urn:microsoft.com/office/officeart/2008/layout/LinedList"/>
    <dgm:cxn modelId="{D643D331-CAD6-B643-99A1-9869EB2B231A}" type="presParOf" srcId="{71B709C2-4852-1444-81C6-7D3FE196EAE3}" destId="{C54B01CF-6FDC-5B42-A2F5-BFA2FC82CF24}" srcOrd="1" destOrd="0" presId="urn:microsoft.com/office/officeart/2008/layout/LinedList"/>
    <dgm:cxn modelId="{1FDC959F-FB48-904A-867F-10A9DC7CA021}" type="presParOf" srcId="{E41D9066-A82C-F549-99BC-9CF316DAEBE6}" destId="{C7E1BC3E-4F0B-0D4A-B000-6E4D9B40593B}" srcOrd="6" destOrd="0" presId="urn:microsoft.com/office/officeart/2008/layout/LinedList"/>
    <dgm:cxn modelId="{B2D0ECD4-80E7-DF4B-A71A-D66E7D8A14CF}" type="presParOf" srcId="{E41D9066-A82C-F549-99BC-9CF316DAEBE6}" destId="{4B991771-D0B9-4140-9B0D-DB21C86035FB}" srcOrd="7" destOrd="0" presId="urn:microsoft.com/office/officeart/2008/layout/LinedList"/>
    <dgm:cxn modelId="{8240A61C-1539-A143-8FF0-DD5AD2E81284}" type="presParOf" srcId="{4B991771-D0B9-4140-9B0D-DB21C86035FB}" destId="{8913D18E-7D43-6A45-BC14-9FBACE16C7F7}" srcOrd="0" destOrd="0" presId="urn:microsoft.com/office/officeart/2008/layout/LinedList"/>
    <dgm:cxn modelId="{4447A259-5CF9-9A4D-9D17-CAE6AF9CDFC2}" type="presParOf" srcId="{4B991771-D0B9-4140-9B0D-DB21C86035FB}" destId="{8FBC7E9A-C2E9-2849-816A-195AEC2C14C6}" srcOrd="1" destOrd="0" presId="urn:microsoft.com/office/officeart/2008/layout/LinedList"/>
    <dgm:cxn modelId="{D4C7A862-DAC0-C540-AB25-E4064A80959F}" type="presParOf" srcId="{E41D9066-A82C-F549-99BC-9CF316DAEBE6}" destId="{0D070773-9A05-0B41-90EA-0F5E7E0EA0D3}" srcOrd="8" destOrd="0" presId="urn:microsoft.com/office/officeart/2008/layout/LinedList"/>
    <dgm:cxn modelId="{3302083D-B16A-A84B-8673-3E45A7DD4390}" type="presParOf" srcId="{E41D9066-A82C-F549-99BC-9CF316DAEBE6}" destId="{5DD53F03-298B-674B-A6D8-3074565CA656}" srcOrd="9" destOrd="0" presId="urn:microsoft.com/office/officeart/2008/layout/LinedList"/>
    <dgm:cxn modelId="{4CE17D9D-309A-A24F-BF45-703A74C2336D}" type="presParOf" srcId="{5DD53F03-298B-674B-A6D8-3074565CA656}" destId="{A4643D24-7CC9-5F4B-BC27-FF5E21F97C59}" srcOrd="0" destOrd="0" presId="urn:microsoft.com/office/officeart/2008/layout/LinedList"/>
    <dgm:cxn modelId="{174EA1B2-F89F-8544-AEB3-EC974BA60D88}" type="presParOf" srcId="{5DD53F03-298B-674B-A6D8-3074565CA656}" destId="{D0A51684-A444-994C-8D25-C57DAB185DD7}" srcOrd="1" destOrd="0" presId="urn:microsoft.com/office/officeart/2008/layout/LinedList"/>
    <dgm:cxn modelId="{C74692F3-CEBB-CE40-8BF9-92A8A13CBC44}" type="presParOf" srcId="{E41D9066-A82C-F549-99BC-9CF316DAEBE6}" destId="{B46BF282-CCF3-6C45-AA8C-7EC46D71E88C}" srcOrd="10" destOrd="0" presId="urn:microsoft.com/office/officeart/2008/layout/LinedList"/>
    <dgm:cxn modelId="{BA257D17-45BF-B94A-A2C0-C344A8558B06}" type="presParOf" srcId="{E41D9066-A82C-F549-99BC-9CF316DAEBE6}" destId="{0EFED10F-F466-614D-9A3A-3708438E6690}" srcOrd="11" destOrd="0" presId="urn:microsoft.com/office/officeart/2008/layout/LinedList"/>
    <dgm:cxn modelId="{9D20B70E-CB7F-7240-9E5D-384DC7C10311}" type="presParOf" srcId="{0EFED10F-F466-614D-9A3A-3708438E6690}" destId="{EBD64139-624A-1347-8955-6A963C0A94D2}" srcOrd="0" destOrd="0" presId="urn:microsoft.com/office/officeart/2008/layout/LinedList"/>
    <dgm:cxn modelId="{12BD352D-29F6-024B-B0E3-508AC2D0441C}" type="presParOf" srcId="{0EFED10F-F466-614D-9A3A-3708438E6690}" destId="{0378B241-8E06-CE49-A06E-1A3C5BE96F0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548A821-DB2B-4189-A015-C9AAE633DDAF}" type="doc">
      <dgm:prSet loTypeId="urn:microsoft.com/office/officeart/2005/8/layout/default" loCatId="list" qsTypeId="urn:microsoft.com/office/officeart/2005/8/quickstyle/simple5" qsCatId="simple" csTypeId="urn:microsoft.com/office/officeart/2005/8/colors/accent1_3" csCatId="accent1" phldr="1"/>
      <dgm:spPr/>
      <dgm:t>
        <a:bodyPr/>
        <a:lstStyle/>
        <a:p>
          <a:endParaRPr lang="en-US"/>
        </a:p>
      </dgm:t>
    </dgm:pt>
    <dgm:pt modelId="{2E7B03C6-16F4-4F95-A073-336BE86692D3}">
      <dgm:prSet/>
      <dgm:spPr/>
      <dgm:t>
        <a:bodyPr/>
        <a:lstStyle/>
        <a:p>
          <a:r>
            <a:rPr lang="en-US" i="1" dirty="0"/>
            <a:t>A person- and family-centered healthcare system informed and largely controlled by people who trust us to act as good stewards of their health.</a:t>
          </a:r>
          <a:r>
            <a:rPr lang="en-US" dirty="0"/>
            <a:t> They will know that TIC means we actively engage them and their communities in solving longstanding racial and socioeconomic disparities in health and wellbeing in Minnesota.</a:t>
          </a:r>
        </a:p>
      </dgm:t>
    </dgm:pt>
    <dgm:pt modelId="{3539379B-147F-4221-B9D5-73C6F58222FB}" type="parTrans" cxnId="{1D2970E5-E26F-4562-BEF7-C52224057652}">
      <dgm:prSet/>
      <dgm:spPr/>
      <dgm:t>
        <a:bodyPr/>
        <a:lstStyle/>
        <a:p>
          <a:endParaRPr lang="en-US"/>
        </a:p>
      </dgm:t>
    </dgm:pt>
    <dgm:pt modelId="{160D31D8-7902-4A73-A072-EE755F8A9E3A}" type="sibTrans" cxnId="{1D2970E5-E26F-4562-BEF7-C52224057652}">
      <dgm:prSet phldrT="1"/>
      <dgm:spPr/>
      <dgm:t>
        <a:bodyPr/>
        <a:lstStyle/>
        <a:p>
          <a:endParaRPr lang="en-US"/>
        </a:p>
      </dgm:t>
    </dgm:pt>
    <dgm:pt modelId="{42F6454C-3865-41EC-B254-7F74E507065F}">
      <dgm:prSet/>
      <dgm:spPr/>
      <dgm:t>
        <a:bodyPr/>
        <a:lstStyle/>
        <a:p>
          <a:r>
            <a:rPr lang="en-US" i="1"/>
            <a:t>An executive team that champions TIC internally and externally.</a:t>
          </a:r>
          <a:r>
            <a:rPr lang="en-US"/>
            <a:t> “Championing” implies that we lead by example, that we set the pace, and that we take the risk of being vulnerable.</a:t>
          </a:r>
        </a:p>
      </dgm:t>
    </dgm:pt>
    <dgm:pt modelId="{14A25F7F-81CD-4253-86E6-0A81E4C5FF2D}" type="parTrans" cxnId="{2F601B6D-FB2C-4469-8AFC-D4275108EF20}">
      <dgm:prSet/>
      <dgm:spPr/>
      <dgm:t>
        <a:bodyPr/>
        <a:lstStyle/>
        <a:p>
          <a:endParaRPr lang="en-US"/>
        </a:p>
      </dgm:t>
    </dgm:pt>
    <dgm:pt modelId="{3C70127F-9C52-4F0F-803A-62A47F162360}" type="sibTrans" cxnId="{2F601B6D-FB2C-4469-8AFC-D4275108EF20}">
      <dgm:prSet phldrT="2"/>
      <dgm:spPr/>
      <dgm:t>
        <a:bodyPr/>
        <a:lstStyle/>
        <a:p>
          <a:endParaRPr lang="en-US"/>
        </a:p>
      </dgm:t>
    </dgm:pt>
    <dgm:pt modelId="{F9256D41-6CBD-4A90-AB2E-40C77A45FDA8}">
      <dgm:prSet/>
      <dgm:spPr/>
      <dgm:t>
        <a:bodyPr/>
        <a:lstStyle/>
        <a:p>
          <a:r>
            <a:rPr lang="en-US" i="1"/>
            <a:t>Multi-generational approaches to healing based on TIC methodology described herein, which will be definitive of our organization.</a:t>
          </a:r>
          <a:r>
            <a:rPr lang="en-US"/>
            <a:t> This approach will make HHS a highly cherished and sought after institution, and the leading national model for integrated, trauma-informed, and two-generation healing.</a:t>
          </a:r>
        </a:p>
      </dgm:t>
    </dgm:pt>
    <dgm:pt modelId="{E922E189-AFBB-4D66-AB7A-2EA34ABE8271}" type="parTrans" cxnId="{42F5E9DD-DFB0-4AB0-8A81-C0D477D60CEB}">
      <dgm:prSet/>
      <dgm:spPr/>
      <dgm:t>
        <a:bodyPr/>
        <a:lstStyle/>
        <a:p>
          <a:endParaRPr lang="en-US"/>
        </a:p>
      </dgm:t>
    </dgm:pt>
    <dgm:pt modelId="{0855840C-A0E6-450F-8F7F-50804802DB51}" type="sibTrans" cxnId="{42F5E9DD-DFB0-4AB0-8A81-C0D477D60CEB}">
      <dgm:prSet phldrT="3"/>
      <dgm:spPr/>
      <dgm:t>
        <a:bodyPr/>
        <a:lstStyle/>
        <a:p>
          <a:endParaRPr lang="en-US"/>
        </a:p>
      </dgm:t>
    </dgm:pt>
    <dgm:pt modelId="{1876C9D1-D432-4B8D-B328-88E0210D899F}">
      <dgm:prSet/>
      <dgm:spPr/>
      <dgm:t>
        <a:bodyPr/>
        <a:lstStyle/>
        <a:p>
          <a:r>
            <a:rPr lang="en-US" i="1" dirty="0"/>
            <a:t>Personal training and development programs that provide antidotes to toxic stress in our staff and providers. </a:t>
          </a:r>
          <a:r>
            <a:rPr lang="en-US" dirty="0"/>
            <a:t>Our employees need integrative health resources for coping with stress and becoming the “confident guides” we want them to be.</a:t>
          </a:r>
        </a:p>
      </dgm:t>
    </dgm:pt>
    <dgm:pt modelId="{661B40D6-D28C-48F5-902B-7F2E1C571149}" type="parTrans" cxnId="{80BE2521-A1ED-4281-BBAF-D2121492B2C1}">
      <dgm:prSet/>
      <dgm:spPr/>
      <dgm:t>
        <a:bodyPr/>
        <a:lstStyle/>
        <a:p>
          <a:endParaRPr lang="en-US"/>
        </a:p>
      </dgm:t>
    </dgm:pt>
    <dgm:pt modelId="{618DE83F-E74F-41D4-A346-024170E725A5}" type="sibTrans" cxnId="{80BE2521-A1ED-4281-BBAF-D2121492B2C1}">
      <dgm:prSet phldrT="4"/>
      <dgm:spPr/>
      <dgm:t>
        <a:bodyPr/>
        <a:lstStyle/>
        <a:p>
          <a:endParaRPr lang="en-US"/>
        </a:p>
      </dgm:t>
    </dgm:pt>
    <dgm:pt modelId="{6C09AF59-D6CD-44A1-A1BE-263AFECE0827}">
      <dgm:prSet/>
      <dgm:spPr/>
      <dgm:t>
        <a:bodyPr/>
        <a:lstStyle/>
        <a:p>
          <a:r>
            <a:rPr lang="en-US" i="1"/>
            <a:t>Extensive use of narrative medicine, the arts, and integrative health to promote meaningful reflection on both illness and wellness</a:t>
          </a:r>
          <a:r>
            <a:rPr lang="en-US"/>
            <a:t>. This means expanding the educational repertoire of interns, residents, medical students and staff to include the humanities.</a:t>
          </a:r>
        </a:p>
      </dgm:t>
    </dgm:pt>
    <dgm:pt modelId="{ADF306CA-8F4F-4DA9-AAB4-6DFDC989C77A}" type="parTrans" cxnId="{CC36CB65-6C2D-43E9-B131-69D5AC495E13}">
      <dgm:prSet/>
      <dgm:spPr/>
      <dgm:t>
        <a:bodyPr/>
        <a:lstStyle/>
        <a:p>
          <a:endParaRPr lang="en-US"/>
        </a:p>
      </dgm:t>
    </dgm:pt>
    <dgm:pt modelId="{4574960D-F6E4-41B4-AD7C-D50E02CE1BB1}" type="sibTrans" cxnId="{CC36CB65-6C2D-43E9-B131-69D5AC495E13}">
      <dgm:prSet phldrT="5"/>
      <dgm:spPr/>
      <dgm:t>
        <a:bodyPr/>
        <a:lstStyle/>
        <a:p>
          <a:endParaRPr lang="en-US"/>
        </a:p>
      </dgm:t>
    </dgm:pt>
    <dgm:pt modelId="{940C461D-9C17-4FF0-A10B-3AA775DBECA6}">
      <dgm:prSet/>
      <dgm:spPr/>
      <dgm:t>
        <a:bodyPr/>
        <a:lstStyle/>
        <a:p>
          <a:r>
            <a:rPr lang="en-US" i="1"/>
            <a:t>Staff </a:t>
          </a:r>
          <a:r>
            <a:rPr lang="en-US"/>
            <a:t>at every level who evaluate, understand, and acknowledge their own implicit bias, place of privilege, and role in supporting or impeding true healing.  This will be difficult work that a TIC framework can help our entire HHS system to navigate.  </a:t>
          </a:r>
        </a:p>
      </dgm:t>
    </dgm:pt>
    <dgm:pt modelId="{49629F94-E4CA-4F09-88BC-C4A410202DE5}" type="parTrans" cxnId="{A2BF56D6-3DFD-4090-8921-388B915D5A2C}">
      <dgm:prSet/>
      <dgm:spPr/>
      <dgm:t>
        <a:bodyPr/>
        <a:lstStyle/>
        <a:p>
          <a:endParaRPr lang="en-US"/>
        </a:p>
      </dgm:t>
    </dgm:pt>
    <dgm:pt modelId="{B944C773-79F3-4632-9CC1-773DBDEE3619}" type="sibTrans" cxnId="{A2BF56D6-3DFD-4090-8921-388B915D5A2C}">
      <dgm:prSet phldrT="6"/>
      <dgm:spPr/>
      <dgm:t>
        <a:bodyPr/>
        <a:lstStyle/>
        <a:p>
          <a:endParaRPr lang="en-US"/>
        </a:p>
      </dgm:t>
    </dgm:pt>
    <dgm:pt modelId="{F067B1EF-C335-F24C-9F51-147DE3305EA0}" type="pres">
      <dgm:prSet presAssocID="{5548A821-DB2B-4189-A015-C9AAE633DDAF}" presName="diagram" presStyleCnt="0">
        <dgm:presLayoutVars>
          <dgm:dir/>
          <dgm:resizeHandles val="exact"/>
        </dgm:presLayoutVars>
      </dgm:prSet>
      <dgm:spPr/>
    </dgm:pt>
    <dgm:pt modelId="{E9F86A1B-DB65-854D-8357-3BEBFA275F0E}" type="pres">
      <dgm:prSet presAssocID="{2E7B03C6-16F4-4F95-A073-336BE86692D3}" presName="node" presStyleLbl="node1" presStyleIdx="0" presStyleCnt="6">
        <dgm:presLayoutVars>
          <dgm:bulletEnabled val="1"/>
        </dgm:presLayoutVars>
      </dgm:prSet>
      <dgm:spPr/>
    </dgm:pt>
    <dgm:pt modelId="{2B65E984-F5AB-D448-8840-B21AD302D1AA}" type="pres">
      <dgm:prSet presAssocID="{160D31D8-7902-4A73-A072-EE755F8A9E3A}" presName="sibTrans" presStyleCnt="0"/>
      <dgm:spPr/>
    </dgm:pt>
    <dgm:pt modelId="{26A118B0-CF47-3D40-BBB6-688B764DA503}" type="pres">
      <dgm:prSet presAssocID="{42F6454C-3865-41EC-B254-7F74E507065F}" presName="node" presStyleLbl="node1" presStyleIdx="1" presStyleCnt="6">
        <dgm:presLayoutVars>
          <dgm:bulletEnabled val="1"/>
        </dgm:presLayoutVars>
      </dgm:prSet>
      <dgm:spPr/>
    </dgm:pt>
    <dgm:pt modelId="{1A52093A-B6DE-D743-8921-59B35C96B4AD}" type="pres">
      <dgm:prSet presAssocID="{3C70127F-9C52-4F0F-803A-62A47F162360}" presName="sibTrans" presStyleCnt="0"/>
      <dgm:spPr/>
    </dgm:pt>
    <dgm:pt modelId="{88DBC386-D8AF-B94B-8BD9-E158E79E9E16}" type="pres">
      <dgm:prSet presAssocID="{F9256D41-6CBD-4A90-AB2E-40C77A45FDA8}" presName="node" presStyleLbl="node1" presStyleIdx="2" presStyleCnt="6">
        <dgm:presLayoutVars>
          <dgm:bulletEnabled val="1"/>
        </dgm:presLayoutVars>
      </dgm:prSet>
      <dgm:spPr/>
    </dgm:pt>
    <dgm:pt modelId="{E388DCAF-DE8E-6343-B6AB-D8727D077954}" type="pres">
      <dgm:prSet presAssocID="{0855840C-A0E6-450F-8F7F-50804802DB51}" presName="sibTrans" presStyleCnt="0"/>
      <dgm:spPr/>
    </dgm:pt>
    <dgm:pt modelId="{B8D7526E-C33F-754B-92AA-9F8CA9048D4B}" type="pres">
      <dgm:prSet presAssocID="{1876C9D1-D432-4B8D-B328-88E0210D899F}" presName="node" presStyleLbl="node1" presStyleIdx="3" presStyleCnt="6">
        <dgm:presLayoutVars>
          <dgm:bulletEnabled val="1"/>
        </dgm:presLayoutVars>
      </dgm:prSet>
      <dgm:spPr/>
    </dgm:pt>
    <dgm:pt modelId="{7D6DA53E-BC95-804A-B622-C68451FA793E}" type="pres">
      <dgm:prSet presAssocID="{618DE83F-E74F-41D4-A346-024170E725A5}" presName="sibTrans" presStyleCnt="0"/>
      <dgm:spPr/>
    </dgm:pt>
    <dgm:pt modelId="{9A63495F-9ACD-2C40-AD03-5E8399C27F09}" type="pres">
      <dgm:prSet presAssocID="{6C09AF59-D6CD-44A1-A1BE-263AFECE0827}" presName="node" presStyleLbl="node1" presStyleIdx="4" presStyleCnt="6">
        <dgm:presLayoutVars>
          <dgm:bulletEnabled val="1"/>
        </dgm:presLayoutVars>
      </dgm:prSet>
      <dgm:spPr/>
    </dgm:pt>
    <dgm:pt modelId="{7D8CF40A-7CDF-2D4F-80D8-D0AB1DCA1630}" type="pres">
      <dgm:prSet presAssocID="{4574960D-F6E4-41B4-AD7C-D50E02CE1BB1}" presName="sibTrans" presStyleCnt="0"/>
      <dgm:spPr/>
    </dgm:pt>
    <dgm:pt modelId="{E85C4175-9E89-8C49-9476-59D6C42B8F75}" type="pres">
      <dgm:prSet presAssocID="{940C461D-9C17-4FF0-A10B-3AA775DBECA6}" presName="node" presStyleLbl="node1" presStyleIdx="5" presStyleCnt="6">
        <dgm:presLayoutVars>
          <dgm:bulletEnabled val="1"/>
        </dgm:presLayoutVars>
      </dgm:prSet>
      <dgm:spPr/>
    </dgm:pt>
  </dgm:ptLst>
  <dgm:cxnLst>
    <dgm:cxn modelId="{3F9D8A0B-94E9-D046-AAC6-A21CD5A4DAEB}" type="presOf" srcId="{6C09AF59-D6CD-44A1-A1BE-263AFECE0827}" destId="{9A63495F-9ACD-2C40-AD03-5E8399C27F09}" srcOrd="0" destOrd="0" presId="urn:microsoft.com/office/officeart/2005/8/layout/default"/>
    <dgm:cxn modelId="{A947BD16-8087-094F-8465-036DEA9E5E18}" type="presOf" srcId="{2E7B03C6-16F4-4F95-A073-336BE86692D3}" destId="{E9F86A1B-DB65-854D-8357-3BEBFA275F0E}" srcOrd="0" destOrd="0" presId="urn:microsoft.com/office/officeart/2005/8/layout/default"/>
    <dgm:cxn modelId="{80BE2521-A1ED-4281-BBAF-D2121492B2C1}" srcId="{5548A821-DB2B-4189-A015-C9AAE633DDAF}" destId="{1876C9D1-D432-4B8D-B328-88E0210D899F}" srcOrd="3" destOrd="0" parTransId="{661B40D6-D28C-48F5-902B-7F2E1C571149}" sibTransId="{618DE83F-E74F-41D4-A346-024170E725A5}"/>
    <dgm:cxn modelId="{9FEC723F-7C89-4B45-85BC-8B7E7115405B}" type="presOf" srcId="{5548A821-DB2B-4189-A015-C9AAE633DDAF}" destId="{F067B1EF-C335-F24C-9F51-147DE3305EA0}" srcOrd="0" destOrd="0" presId="urn:microsoft.com/office/officeart/2005/8/layout/default"/>
    <dgm:cxn modelId="{CC36CB65-6C2D-43E9-B131-69D5AC495E13}" srcId="{5548A821-DB2B-4189-A015-C9AAE633DDAF}" destId="{6C09AF59-D6CD-44A1-A1BE-263AFECE0827}" srcOrd="4" destOrd="0" parTransId="{ADF306CA-8F4F-4DA9-AAB4-6DFDC989C77A}" sibTransId="{4574960D-F6E4-41B4-AD7C-D50E02CE1BB1}"/>
    <dgm:cxn modelId="{2F601B6D-FB2C-4469-8AFC-D4275108EF20}" srcId="{5548A821-DB2B-4189-A015-C9AAE633DDAF}" destId="{42F6454C-3865-41EC-B254-7F74E507065F}" srcOrd="1" destOrd="0" parTransId="{14A25F7F-81CD-4253-86E6-0A81E4C5FF2D}" sibTransId="{3C70127F-9C52-4F0F-803A-62A47F162360}"/>
    <dgm:cxn modelId="{0C40378C-EF0B-0D40-8809-7139C06A9CE0}" type="presOf" srcId="{940C461D-9C17-4FF0-A10B-3AA775DBECA6}" destId="{E85C4175-9E89-8C49-9476-59D6C42B8F75}" srcOrd="0" destOrd="0" presId="urn:microsoft.com/office/officeart/2005/8/layout/default"/>
    <dgm:cxn modelId="{2DEF8EA1-CF03-C84E-ACE9-A1624AD4BF5C}" type="presOf" srcId="{1876C9D1-D432-4B8D-B328-88E0210D899F}" destId="{B8D7526E-C33F-754B-92AA-9F8CA9048D4B}" srcOrd="0" destOrd="0" presId="urn:microsoft.com/office/officeart/2005/8/layout/default"/>
    <dgm:cxn modelId="{226B75D2-4B3F-244E-BD92-7047CE694F34}" type="presOf" srcId="{F9256D41-6CBD-4A90-AB2E-40C77A45FDA8}" destId="{88DBC386-D8AF-B94B-8BD9-E158E79E9E16}" srcOrd="0" destOrd="0" presId="urn:microsoft.com/office/officeart/2005/8/layout/default"/>
    <dgm:cxn modelId="{A2BF56D6-3DFD-4090-8921-388B915D5A2C}" srcId="{5548A821-DB2B-4189-A015-C9AAE633DDAF}" destId="{940C461D-9C17-4FF0-A10B-3AA775DBECA6}" srcOrd="5" destOrd="0" parTransId="{49629F94-E4CA-4F09-88BC-C4A410202DE5}" sibTransId="{B944C773-79F3-4632-9CC1-773DBDEE3619}"/>
    <dgm:cxn modelId="{42F5E9DD-DFB0-4AB0-8A81-C0D477D60CEB}" srcId="{5548A821-DB2B-4189-A015-C9AAE633DDAF}" destId="{F9256D41-6CBD-4A90-AB2E-40C77A45FDA8}" srcOrd="2" destOrd="0" parTransId="{E922E189-AFBB-4D66-AB7A-2EA34ABE8271}" sibTransId="{0855840C-A0E6-450F-8F7F-50804802DB51}"/>
    <dgm:cxn modelId="{1D2970E5-E26F-4562-BEF7-C52224057652}" srcId="{5548A821-DB2B-4189-A015-C9AAE633DDAF}" destId="{2E7B03C6-16F4-4F95-A073-336BE86692D3}" srcOrd="0" destOrd="0" parTransId="{3539379B-147F-4221-B9D5-73C6F58222FB}" sibTransId="{160D31D8-7902-4A73-A072-EE755F8A9E3A}"/>
    <dgm:cxn modelId="{2771B4F0-42D5-8B44-8FC7-9565E18431AE}" type="presOf" srcId="{42F6454C-3865-41EC-B254-7F74E507065F}" destId="{26A118B0-CF47-3D40-BBB6-688B764DA503}" srcOrd="0" destOrd="0" presId="urn:microsoft.com/office/officeart/2005/8/layout/default"/>
    <dgm:cxn modelId="{2B453B27-B93E-BB4A-A04F-DAE106E0B201}" type="presParOf" srcId="{F067B1EF-C335-F24C-9F51-147DE3305EA0}" destId="{E9F86A1B-DB65-854D-8357-3BEBFA275F0E}" srcOrd="0" destOrd="0" presId="urn:microsoft.com/office/officeart/2005/8/layout/default"/>
    <dgm:cxn modelId="{7322E07E-9758-584F-8B40-E325E55CDB53}" type="presParOf" srcId="{F067B1EF-C335-F24C-9F51-147DE3305EA0}" destId="{2B65E984-F5AB-D448-8840-B21AD302D1AA}" srcOrd="1" destOrd="0" presId="urn:microsoft.com/office/officeart/2005/8/layout/default"/>
    <dgm:cxn modelId="{F91CA6A4-ED6F-8D4A-A531-88574E6EDDE7}" type="presParOf" srcId="{F067B1EF-C335-F24C-9F51-147DE3305EA0}" destId="{26A118B0-CF47-3D40-BBB6-688B764DA503}" srcOrd="2" destOrd="0" presId="urn:microsoft.com/office/officeart/2005/8/layout/default"/>
    <dgm:cxn modelId="{FF166A9A-8DCB-4C46-895B-0709D1755FD8}" type="presParOf" srcId="{F067B1EF-C335-F24C-9F51-147DE3305EA0}" destId="{1A52093A-B6DE-D743-8921-59B35C96B4AD}" srcOrd="3" destOrd="0" presId="urn:microsoft.com/office/officeart/2005/8/layout/default"/>
    <dgm:cxn modelId="{626DB347-F00D-F14E-B190-806D6687AC1E}" type="presParOf" srcId="{F067B1EF-C335-F24C-9F51-147DE3305EA0}" destId="{88DBC386-D8AF-B94B-8BD9-E158E79E9E16}" srcOrd="4" destOrd="0" presId="urn:microsoft.com/office/officeart/2005/8/layout/default"/>
    <dgm:cxn modelId="{32E7B50C-88AB-5348-9A39-DE45FB40B9BC}" type="presParOf" srcId="{F067B1EF-C335-F24C-9F51-147DE3305EA0}" destId="{E388DCAF-DE8E-6343-B6AB-D8727D077954}" srcOrd="5" destOrd="0" presId="urn:microsoft.com/office/officeart/2005/8/layout/default"/>
    <dgm:cxn modelId="{22A56E08-8A58-EA4B-B2B4-196AB4410594}" type="presParOf" srcId="{F067B1EF-C335-F24C-9F51-147DE3305EA0}" destId="{B8D7526E-C33F-754B-92AA-9F8CA9048D4B}" srcOrd="6" destOrd="0" presId="urn:microsoft.com/office/officeart/2005/8/layout/default"/>
    <dgm:cxn modelId="{761C3F83-5D90-4344-8A38-E930BB2CB061}" type="presParOf" srcId="{F067B1EF-C335-F24C-9F51-147DE3305EA0}" destId="{7D6DA53E-BC95-804A-B622-C68451FA793E}" srcOrd="7" destOrd="0" presId="urn:microsoft.com/office/officeart/2005/8/layout/default"/>
    <dgm:cxn modelId="{D3DE7F05-A0E7-DF4D-BF59-EA607D7B357F}" type="presParOf" srcId="{F067B1EF-C335-F24C-9F51-147DE3305EA0}" destId="{9A63495F-9ACD-2C40-AD03-5E8399C27F09}" srcOrd="8" destOrd="0" presId="urn:microsoft.com/office/officeart/2005/8/layout/default"/>
    <dgm:cxn modelId="{F38660B2-FA76-6C45-9EEB-32965D173A86}" type="presParOf" srcId="{F067B1EF-C335-F24C-9F51-147DE3305EA0}" destId="{7D8CF40A-7CDF-2D4F-80D8-D0AB1DCA1630}" srcOrd="9" destOrd="0" presId="urn:microsoft.com/office/officeart/2005/8/layout/default"/>
    <dgm:cxn modelId="{1E779690-CD31-9448-9A82-495C79E5122F}" type="presParOf" srcId="{F067B1EF-C335-F24C-9F51-147DE3305EA0}" destId="{E85C4175-9E89-8C49-9476-59D6C42B8F7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5FC920-8035-49EF-9DAC-3B90655B4F14}"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6D0FD9B1-D92B-4CEA-998C-880B9B8EB634}">
      <dgm:prSet/>
      <dgm:spPr/>
      <dgm:t>
        <a:bodyPr/>
        <a:lstStyle/>
        <a:p>
          <a:r>
            <a:rPr lang="en-US"/>
            <a:t>Cultivate Safety</a:t>
          </a:r>
        </a:p>
      </dgm:t>
    </dgm:pt>
    <dgm:pt modelId="{7922B779-AE48-44BD-B4C6-2FC403F44DC1}" type="parTrans" cxnId="{ADE6D7FB-A75B-4125-BA7D-77A60D839BF4}">
      <dgm:prSet/>
      <dgm:spPr/>
      <dgm:t>
        <a:bodyPr/>
        <a:lstStyle/>
        <a:p>
          <a:endParaRPr lang="en-US"/>
        </a:p>
      </dgm:t>
    </dgm:pt>
    <dgm:pt modelId="{DB4DBC0C-5E5B-4A63-B8D9-A84326B7491E}" type="sibTrans" cxnId="{ADE6D7FB-A75B-4125-BA7D-77A60D839BF4}">
      <dgm:prSet/>
      <dgm:spPr/>
      <dgm:t>
        <a:bodyPr/>
        <a:lstStyle/>
        <a:p>
          <a:endParaRPr lang="en-US"/>
        </a:p>
      </dgm:t>
    </dgm:pt>
    <dgm:pt modelId="{FEFE1DC3-33EE-40D1-A3A0-35C239E1A872}">
      <dgm:prSet/>
      <dgm:spPr/>
      <dgm:t>
        <a:bodyPr/>
        <a:lstStyle/>
        <a:p>
          <a:r>
            <a:rPr lang="en-US"/>
            <a:t>Embody Presence </a:t>
          </a:r>
        </a:p>
      </dgm:t>
    </dgm:pt>
    <dgm:pt modelId="{C5EEDB70-4DBF-4E60-9F71-621445FBFD72}" type="parTrans" cxnId="{5DD2FFF1-B8D1-4EC9-9559-5813794E1423}">
      <dgm:prSet/>
      <dgm:spPr/>
      <dgm:t>
        <a:bodyPr/>
        <a:lstStyle/>
        <a:p>
          <a:endParaRPr lang="en-US"/>
        </a:p>
      </dgm:t>
    </dgm:pt>
    <dgm:pt modelId="{79B96E5C-9419-4760-BF38-A50CF8BE1C3C}" type="sibTrans" cxnId="{5DD2FFF1-B8D1-4EC9-9559-5813794E1423}">
      <dgm:prSet/>
      <dgm:spPr/>
      <dgm:t>
        <a:bodyPr/>
        <a:lstStyle/>
        <a:p>
          <a:endParaRPr lang="en-US"/>
        </a:p>
      </dgm:t>
    </dgm:pt>
    <dgm:pt modelId="{90AA732E-02D4-47BD-880A-D58073F3259F}">
      <dgm:prSet/>
      <dgm:spPr/>
      <dgm:t>
        <a:bodyPr/>
        <a:lstStyle/>
        <a:p>
          <a:r>
            <a:rPr lang="en-US"/>
            <a:t>Nurture Story </a:t>
          </a:r>
        </a:p>
      </dgm:t>
    </dgm:pt>
    <dgm:pt modelId="{F260A023-479C-4B7C-8BB1-03A187112861}" type="parTrans" cxnId="{822A31A5-17B1-495E-99F5-A7E1036DC998}">
      <dgm:prSet/>
      <dgm:spPr/>
      <dgm:t>
        <a:bodyPr/>
        <a:lstStyle/>
        <a:p>
          <a:endParaRPr lang="en-US"/>
        </a:p>
      </dgm:t>
    </dgm:pt>
    <dgm:pt modelId="{DDD0F29E-ADF0-4F2B-91E7-FF310C09A619}" type="sibTrans" cxnId="{822A31A5-17B1-495E-99F5-A7E1036DC998}">
      <dgm:prSet/>
      <dgm:spPr/>
      <dgm:t>
        <a:bodyPr/>
        <a:lstStyle/>
        <a:p>
          <a:endParaRPr lang="en-US"/>
        </a:p>
      </dgm:t>
    </dgm:pt>
    <dgm:pt modelId="{2B66FD7E-22FF-4348-B88B-AB46E03D03ED}">
      <dgm:prSet/>
      <dgm:spPr/>
      <dgm:t>
        <a:bodyPr/>
        <a:lstStyle/>
        <a:p>
          <a:r>
            <a:rPr lang="en-US"/>
            <a:t>Witness</a:t>
          </a:r>
        </a:p>
      </dgm:t>
    </dgm:pt>
    <dgm:pt modelId="{FE21927A-23B7-4478-8909-45A395698204}" type="parTrans" cxnId="{AA469B96-ECB6-4583-98C0-B23BE2F51859}">
      <dgm:prSet/>
      <dgm:spPr/>
      <dgm:t>
        <a:bodyPr/>
        <a:lstStyle/>
        <a:p>
          <a:endParaRPr lang="en-US"/>
        </a:p>
      </dgm:t>
    </dgm:pt>
    <dgm:pt modelId="{E9625CDB-DBAC-447A-8656-087E949A2D82}" type="sibTrans" cxnId="{AA469B96-ECB6-4583-98C0-B23BE2F51859}">
      <dgm:prSet/>
      <dgm:spPr/>
      <dgm:t>
        <a:bodyPr/>
        <a:lstStyle/>
        <a:p>
          <a:endParaRPr lang="en-US"/>
        </a:p>
      </dgm:t>
    </dgm:pt>
    <dgm:pt modelId="{E449383D-C7DD-4315-8E5F-779EF95B82BE}">
      <dgm:prSet/>
      <dgm:spPr/>
      <dgm:t>
        <a:bodyPr/>
        <a:lstStyle/>
        <a:p>
          <a:r>
            <a:rPr lang="en-US" dirty="0"/>
            <a:t>Unearth meaning and identify sources of strength</a:t>
          </a:r>
        </a:p>
      </dgm:t>
    </dgm:pt>
    <dgm:pt modelId="{E08B640D-3465-4F93-AE5E-4E57DDE3F97E}" type="parTrans" cxnId="{AFB91297-F754-452D-AD88-96F3FB5CA4D9}">
      <dgm:prSet/>
      <dgm:spPr/>
      <dgm:t>
        <a:bodyPr/>
        <a:lstStyle/>
        <a:p>
          <a:endParaRPr lang="en-US"/>
        </a:p>
      </dgm:t>
    </dgm:pt>
    <dgm:pt modelId="{DB5CDD90-A8F9-453D-9BCE-C3DE7E4CD287}" type="sibTrans" cxnId="{AFB91297-F754-452D-AD88-96F3FB5CA4D9}">
      <dgm:prSet/>
      <dgm:spPr/>
      <dgm:t>
        <a:bodyPr/>
        <a:lstStyle/>
        <a:p>
          <a:endParaRPr lang="en-US"/>
        </a:p>
      </dgm:t>
    </dgm:pt>
    <dgm:pt modelId="{53C7AF5B-45F9-5749-89A6-D0B795D33025}" type="pres">
      <dgm:prSet presAssocID="{EF5FC920-8035-49EF-9DAC-3B90655B4F14}" presName="vert0" presStyleCnt="0">
        <dgm:presLayoutVars>
          <dgm:dir/>
          <dgm:animOne val="branch"/>
          <dgm:animLvl val="lvl"/>
        </dgm:presLayoutVars>
      </dgm:prSet>
      <dgm:spPr/>
    </dgm:pt>
    <dgm:pt modelId="{A82044F3-46A3-2E45-B919-14CB6DEADDE1}" type="pres">
      <dgm:prSet presAssocID="{6D0FD9B1-D92B-4CEA-998C-880B9B8EB634}" presName="thickLine" presStyleLbl="alignNode1" presStyleIdx="0" presStyleCnt="5"/>
      <dgm:spPr/>
    </dgm:pt>
    <dgm:pt modelId="{66A535F9-AAB7-8149-B534-D21B471C6EE3}" type="pres">
      <dgm:prSet presAssocID="{6D0FD9B1-D92B-4CEA-998C-880B9B8EB634}" presName="horz1" presStyleCnt="0"/>
      <dgm:spPr/>
    </dgm:pt>
    <dgm:pt modelId="{6A8C03D4-422B-814B-9E2B-F4428EB97B5B}" type="pres">
      <dgm:prSet presAssocID="{6D0FD9B1-D92B-4CEA-998C-880B9B8EB634}" presName="tx1" presStyleLbl="revTx" presStyleIdx="0" presStyleCnt="5"/>
      <dgm:spPr/>
    </dgm:pt>
    <dgm:pt modelId="{404AFBC8-1E9C-224F-A3FD-14894C937D0B}" type="pres">
      <dgm:prSet presAssocID="{6D0FD9B1-D92B-4CEA-998C-880B9B8EB634}" presName="vert1" presStyleCnt="0"/>
      <dgm:spPr/>
    </dgm:pt>
    <dgm:pt modelId="{3969B8DE-5013-9949-B214-C390E00E550E}" type="pres">
      <dgm:prSet presAssocID="{FEFE1DC3-33EE-40D1-A3A0-35C239E1A872}" presName="thickLine" presStyleLbl="alignNode1" presStyleIdx="1" presStyleCnt="5"/>
      <dgm:spPr/>
    </dgm:pt>
    <dgm:pt modelId="{6037DFBB-7901-7049-9733-327C90EFEA34}" type="pres">
      <dgm:prSet presAssocID="{FEFE1DC3-33EE-40D1-A3A0-35C239E1A872}" presName="horz1" presStyleCnt="0"/>
      <dgm:spPr/>
    </dgm:pt>
    <dgm:pt modelId="{C0A250DC-A134-EC48-BB1B-274C806F2954}" type="pres">
      <dgm:prSet presAssocID="{FEFE1DC3-33EE-40D1-A3A0-35C239E1A872}" presName="tx1" presStyleLbl="revTx" presStyleIdx="1" presStyleCnt="5"/>
      <dgm:spPr/>
    </dgm:pt>
    <dgm:pt modelId="{2CB62EBC-5116-2643-82CA-24FEC1043B1A}" type="pres">
      <dgm:prSet presAssocID="{FEFE1DC3-33EE-40D1-A3A0-35C239E1A872}" presName="vert1" presStyleCnt="0"/>
      <dgm:spPr/>
    </dgm:pt>
    <dgm:pt modelId="{486FDC8C-653A-E340-B060-FFEA24724D52}" type="pres">
      <dgm:prSet presAssocID="{90AA732E-02D4-47BD-880A-D58073F3259F}" presName="thickLine" presStyleLbl="alignNode1" presStyleIdx="2" presStyleCnt="5"/>
      <dgm:spPr/>
    </dgm:pt>
    <dgm:pt modelId="{F241B175-39DD-C349-A380-09BB0C774A93}" type="pres">
      <dgm:prSet presAssocID="{90AA732E-02D4-47BD-880A-D58073F3259F}" presName="horz1" presStyleCnt="0"/>
      <dgm:spPr/>
    </dgm:pt>
    <dgm:pt modelId="{FF572856-76AB-954D-B525-F674CFDCF31C}" type="pres">
      <dgm:prSet presAssocID="{90AA732E-02D4-47BD-880A-D58073F3259F}" presName="tx1" presStyleLbl="revTx" presStyleIdx="2" presStyleCnt="5"/>
      <dgm:spPr/>
    </dgm:pt>
    <dgm:pt modelId="{F5CFF5F4-AAC3-E244-8F07-A8062B0B5F80}" type="pres">
      <dgm:prSet presAssocID="{90AA732E-02D4-47BD-880A-D58073F3259F}" presName="vert1" presStyleCnt="0"/>
      <dgm:spPr/>
    </dgm:pt>
    <dgm:pt modelId="{665DB1B6-E7DB-D541-B84A-474EA03D8397}" type="pres">
      <dgm:prSet presAssocID="{2B66FD7E-22FF-4348-B88B-AB46E03D03ED}" presName="thickLine" presStyleLbl="alignNode1" presStyleIdx="3" presStyleCnt="5"/>
      <dgm:spPr/>
    </dgm:pt>
    <dgm:pt modelId="{B5355B24-6677-854A-BC6E-DA0FD90BA8F9}" type="pres">
      <dgm:prSet presAssocID="{2B66FD7E-22FF-4348-B88B-AB46E03D03ED}" presName="horz1" presStyleCnt="0"/>
      <dgm:spPr/>
    </dgm:pt>
    <dgm:pt modelId="{4E639A0C-41ED-734D-AF1E-766E76CD3446}" type="pres">
      <dgm:prSet presAssocID="{2B66FD7E-22FF-4348-B88B-AB46E03D03ED}" presName="tx1" presStyleLbl="revTx" presStyleIdx="3" presStyleCnt="5"/>
      <dgm:spPr/>
    </dgm:pt>
    <dgm:pt modelId="{D5D3E37E-BB60-B046-B723-91092305EA77}" type="pres">
      <dgm:prSet presAssocID="{2B66FD7E-22FF-4348-B88B-AB46E03D03ED}" presName="vert1" presStyleCnt="0"/>
      <dgm:spPr/>
    </dgm:pt>
    <dgm:pt modelId="{8622FDD5-9676-A245-B3C4-5608D45A1449}" type="pres">
      <dgm:prSet presAssocID="{E449383D-C7DD-4315-8E5F-779EF95B82BE}" presName="thickLine" presStyleLbl="alignNode1" presStyleIdx="4" presStyleCnt="5"/>
      <dgm:spPr/>
    </dgm:pt>
    <dgm:pt modelId="{7BEE310C-A549-4849-9350-50BC237EB59A}" type="pres">
      <dgm:prSet presAssocID="{E449383D-C7DD-4315-8E5F-779EF95B82BE}" presName="horz1" presStyleCnt="0"/>
      <dgm:spPr/>
    </dgm:pt>
    <dgm:pt modelId="{70F1C367-FD32-CE4C-8FE2-139A38C4E889}" type="pres">
      <dgm:prSet presAssocID="{E449383D-C7DD-4315-8E5F-779EF95B82BE}" presName="tx1" presStyleLbl="revTx" presStyleIdx="4" presStyleCnt="5"/>
      <dgm:spPr/>
    </dgm:pt>
    <dgm:pt modelId="{8374354E-6AA8-1142-88FA-BF0DDC9695CC}" type="pres">
      <dgm:prSet presAssocID="{E449383D-C7DD-4315-8E5F-779EF95B82BE}" presName="vert1" presStyleCnt="0"/>
      <dgm:spPr/>
    </dgm:pt>
  </dgm:ptLst>
  <dgm:cxnLst>
    <dgm:cxn modelId="{8ACA7805-CA49-D044-BEC3-94A5B84BA378}" type="presOf" srcId="{90AA732E-02D4-47BD-880A-D58073F3259F}" destId="{FF572856-76AB-954D-B525-F674CFDCF31C}" srcOrd="0" destOrd="0" presId="urn:microsoft.com/office/officeart/2008/layout/LinedList"/>
    <dgm:cxn modelId="{E8ACEC2B-655F-4E4D-B810-5C57112481C8}" type="presOf" srcId="{FEFE1DC3-33EE-40D1-A3A0-35C239E1A872}" destId="{C0A250DC-A134-EC48-BB1B-274C806F2954}" srcOrd="0" destOrd="0" presId="urn:microsoft.com/office/officeart/2008/layout/LinedList"/>
    <dgm:cxn modelId="{A7184144-81FD-C543-BE97-F4A36901910F}" type="presOf" srcId="{6D0FD9B1-D92B-4CEA-998C-880B9B8EB634}" destId="{6A8C03D4-422B-814B-9E2B-F4428EB97B5B}" srcOrd="0" destOrd="0" presId="urn:microsoft.com/office/officeart/2008/layout/LinedList"/>
    <dgm:cxn modelId="{AA469B96-ECB6-4583-98C0-B23BE2F51859}" srcId="{EF5FC920-8035-49EF-9DAC-3B90655B4F14}" destId="{2B66FD7E-22FF-4348-B88B-AB46E03D03ED}" srcOrd="3" destOrd="0" parTransId="{FE21927A-23B7-4478-8909-45A395698204}" sibTransId="{E9625CDB-DBAC-447A-8656-087E949A2D82}"/>
    <dgm:cxn modelId="{AFB91297-F754-452D-AD88-96F3FB5CA4D9}" srcId="{EF5FC920-8035-49EF-9DAC-3B90655B4F14}" destId="{E449383D-C7DD-4315-8E5F-779EF95B82BE}" srcOrd="4" destOrd="0" parTransId="{E08B640D-3465-4F93-AE5E-4E57DDE3F97E}" sibTransId="{DB5CDD90-A8F9-453D-9BCE-C3DE7E4CD287}"/>
    <dgm:cxn modelId="{822A31A5-17B1-495E-99F5-A7E1036DC998}" srcId="{EF5FC920-8035-49EF-9DAC-3B90655B4F14}" destId="{90AA732E-02D4-47BD-880A-D58073F3259F}" srcOrd="2" destOrd="0" parTransId="{F260A023-479C-4B7C-8BB1-03A187112861}" sibTransId="{DDD0F29E-ADF0-4F2B-91E7-FF310C09A619}"/>
    <dgm:cxn modelId="{0B6FB8CE-F0A8-C841-BA40-A4AFC1E9DAA2}" type="presOf" srcId="{2B66FD7E-22FF-4348-B88B-AB46E03D03ED}" destId="{4E639A0C-41ED-734D-AF1E-766E76CD3446}" srcOrd="0" destOrd="0" presId="urn:microsoft.com/office/officeart/2008/layout/LinedList"/>
    <dgm:cxn modelId="{5D1A89D4-2173-2745-A896-BC0F12225E2F}" type="presOf" srcId="{E449383D-C7DD-4315-8E5F-779EF95B82BE}" destId="{70F1C367-FD32-CE4C-8FE2-139A38C4E889}" srcOrd="0" destOrd="0" presId="urn:microsoft.com/office/officeart/2008/layout/LinedList"/>
    <dgm:cxn modelId="{BB22FFDC-FD41-DD4F-9C18-B4FC4170AE13}" type="presOf" srcId="{EF5FC920-8035-49EF-9DAC-3B90655B4F14}" destId="{53C7AF5B-45F9-5749-89A6-D0B795D33025}" srcOrd="0" destOrd="0" presId="urn:microsoft.com/office/officeart/2008/layout/LinedList"/>
    <dgm:cxn modelId="{5DD2FFF1-B8D1-4EC9-9559-5813794E1423}" srcId="{EF5FC920-8035-49EF-9DAC-3B90655B4F14}" destId="{FEFE1DC3-33EE-40D1-A3A0-35C239E1A872}" srcOrd="1" destOrd="0" parTransId="{C5EEDB70-4DBF-4E60-9F71-621445FBFD72}" sibTransId="{79B96E5C-9419-4760-BF38-A50CF8BE1C3C}"/>
    <dgm:cxn modelId="{ADE6D7FB-A75B-4125-BA7D-77A60D839BF4}" srcId="{EF5FC920-8035-49EF-9DAC-3B90655B4F14}" destId="{6D0FD9B1-D92B-4CEA-998C-880B9B8EB634}" srcOrd="0" destOrd="0" parTransId="{7922B779-AE48-44BD-B4C6-2FC403F44DC1}" sibTransId="{DB4DBC0C-5E5B-4A63-B8D9-A84326B7491E}"/>
    <dgm:cxn modelId="{6B7A2AF8-2C30-8744-88E6-EB2E00CF86A7}" type="presParOf" srcId="{53C7AF5B-45F9-5749-89A6-D0B795D33025}" destId="{A82044F3-46A3-2E45-B919-14CB6DEADDE1}" srcOrd="0" destOrd="0" presId="urn:microsoft.com/office/officeart/2008/layout/LinedList"/>
    <dgm:cxn modelId="{5DAF060E-1AAF-764D-A6F0-B795ADAB3A78}" type="presParOf" srcId="{53C7AF5B-45F9-5749-89A6-D0B795D33025}" destId="{66A535F9-AAB7-8149-B534-D21B471C6EE3}" srcOrd="1" destOrd="0" presId="urn:microsoft.com/office/officeart/2008/layout/LinedList"/>
    <dgm:cxn modelId="{7A0F6155-6118-0940-9AB7-18972BCBD4F7}" type="presParOf" srcId="{66A535F9-AAB7-8149-B534-D21B471C6EE3}" destId="{6A8C03D4-422B-814B-9E2B-F4428EB97B5B}" srcOrd="0" destOrd="0" presId="urn:microsoft.com/office/officeart/2008/layout/LinedList"/>
    <dgm:cxn modelId="{4BB6A41D-B853-924A-851F-F16E25E5743A}" type="presParOf" srcId="{66A535F9-AAB7-8149-B534-D21B471C6EE3}" destId="{404AFBC8-1E9C-224F-A3FD-14894C937D0B}" srcOrd="1" destOrd="0" presId="urn:microsoft.com/office/officeart/2008/layout/LinedList"/>
    <dgm:cxn modelId="{C3A1B6CC-2358-3143-8847-3420D7138882}" type="presParOf" srcId="{53C7AF5B-45F9-5749-89A6-D0B795D33025}" destId="{3969B8DE-5013-9949-B214-C390E00E550E}" srcOrd="2" destOrd="0" presId="urn:microsoft.com/office/officeart/2008/layout/LinedList"/>
    <dgm:cxn modelId="{7EE41224-F7F5-2049-877B-0029E43DA4F8}" type="presParOf" srcId="{53C7AF5B-45F9-5749-89A6-D0B795D33025}" destId="{6037DFBB-7901-7049-9733-327C90EFEA34}" srcOrd="3" destOrd="0" presId="urn:microsoft.com/office/officeart/2008/layout/LinedList"/>
    <dgm:cxn modelId="{5DF27625-BEC3-7A4B-A393-0779EBF5E344}" type="presParOf" srcId="{6037DFBB-7901-7049-9733-327C90EFEA34}" destId="{C0A250DC-A134-EC48-BB1B-274C806F2954}" srcOrd="0" destOrd="0" presId="urn:microsoft.com/office/officeart/2008/layout/LinedList"/>
    <dgm:cxn modelId="{B4035873-1FE0-FA4E-BA54-65736C37FE58}" type="presParOf" srcId="{6037DFBB-7901-7049-9733-327C90EFEA34}" destId="{2CB62EBC-5116-2643-82CA-24FEC1043B1A}" srcOrd="1" destOrd="0" presId="urn:microsoft.com/office/officeart/2008/layout/LinedList"/>
    <dgm:cxn modelId="{0D0AA19D-39A8-B147-8C2F-20CC45ECD7C5}" type="presParOf" srcId="{53C7AF5B-45F9-5749-89A6-D0B795D33025}" destId="{486FDC8C-653A-E340-B060-FFEA24724D52}" srcOrd="4" destOrd="0" presId="urn:microsoft.com/office/officeart/2008/layout/LinedList"/>
    <dgm:cxn modelId="{95314200-D4B9-BC48-BA8E-36FFE26FC8B3}" type="presParOf" srcId="{53C7AF5B-45F9-5749-89A6-D0B795D33025}" destId="{F241B175-39DD-C349-A380-09BB0C774A93}" srcOrd="5" destOrd="0" presId="urn:microsoft.com/office/officeart/2008/layout/LinedList"/>
    <dgm:cxn modelId="{5E87E5EC-6150-ED4F-A272-9DA8CB97AE38}" type="presParOf" srcId="{F241B175-39DD-C349-A380-09BB0C774A93}" destId="{FF572856-76AB-954D-B525-F674CFDCF31C}" srcOrd="0" destOrd="0" presId="urn:microsoft.com/office/officeart/2008/layout/LinedList"/>
    <dgm:cxn modelId="{5B199313-98AE-074F-9EF5-9F32E009228C}" type="presParOf" srcId="{F241B175-39DD-C349-A380-09BB0C774A93}" destId="{F5CFF5F4-AAC3-E244-8F07-A8062B0B5F80}" srcOrd="1" destOrd="0" presId="urn:microsoft.com/office/officeart/2008/layout/LinedList"/>
    <dgm:cxn modelId="{2ECD7C95-9430-9142-8FAC-60B5C67F6E3F}" type="presParOf" srcId="{53C7AF5B-45F9-5749-89A6-D0B795D33025}" destId="{665DB1B6-E7DB-D541-B84A-474EA03D8397}" srcOrd="6" destOrd="0" presId="urn:microsoft.com/office/officeart/2008/layout/LinedList"/>
    <dgm:cxn modelId="{739FBDE9-C13F-F145-B688-150173E146B2}" type="presParOf" srcId="{53C7AF5B-45F9-5749-89A6-D0B795D33025}" destId="{B5355B24-6677-854A-BC6E-DA0FD90BA8F9}" srcOrd="7" destOrd="0" presId="urn:microsoft.com/office/officeart/2008/layout/LinedList"/>
    <dgm:cxn modelId="{52CFC138-4650-3E4D-9988-D5DD63BAFA79}" type="presParOf" srcId="{B5355B24-6677-854A-BC6E-DA0FD90BA8F9}" destId="{4E639A0C-41ED-734D-AF1E-766E76CD3446}" srcOrd="0" destOrd="0" presId="urn:microsoft.com/office/officeart/2008/layout/LinedList"/>
    <dgm:cxn modelId="{17A0191D-D33E-2B4A-9357-E1FD99EA1BDB}" type="presParOf" srcId="{B5355B24-6677-854A-BC6E-DA0FD90BA8F9}" destId="{D5D3E37E-BB60-B046-B723-91092305EA77}" srcOrd="1" destOrd="0" presId="urn:microsoft.com/office/officeart/2008/layout/LinedList"/>
    <dgm:cxn modelId="{E83F0434-70FC-2441-AF02-DDA945238416}" type="presParOf" srcId="{53C7AF5B-45F9-5749-89A6-D0B795D33025}" destId="{8622FDD5-9676-A245-B3C4-5608D45A1449}" srcOrd="8" destOrd="0" presId="urn:microsoft.com/office/officeart/2008/layout/LinedList"/>
    <dgm:cxn modelId="{CAED5FD3-A986-8747-A862-A1C0F673A065}" type="presParOf" srcId="{53C7AF5B-45F9-5749-89A6-D0B795D33025}" destId="{7BEE310C-A549-4849-9350-50BC237EB59A}" srcOrd="9" destOrd="0" presId="urn:microsoft.com/office/officeart/2008/layout/LinedList"/>
    <dgm:cxn modelId="{24BEAA3B-72D2-BD48-9875-20EF08971F47}" type="presParOf" srcId="{7BEE310C-A549-4849-9350-50BC237EB59A}" destId="{70F1C367-FD32-CE4C-8FE2-139A38C4E889}" srcOrd="0" destOrd="0" presId="urn:microsoft.com/office/officeart/2008/layout/LinedList"/>
    <dgm:cxn modelId="{44A11504-F35D-1147-A2D4-4B08251CC6D6}" type="presParOf" srcId="{7BEE310C-A549-4849-9350-50BC237EB59A}" destId="{8374354E-6AA8-1142-88FA-BF0DDC9695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7A2A720-0421-4952-966C-33B48E179983}" type="doc">
      <dgm:prSet loTypeId="urn:microsoft.com/office/officeart/2005/8/layout/hProcess9" loCatId="process" qsTypeId="urn:microsoft.com/office/officeart/2005/8/quickstyle/simple1" qsCatId="simple" csTypeId="urn:microsoft.com/office/officeart/2005/8/colors/accent1_1" csCatId="accent1"/>
      <dgm:spPr/>
      <dgm:t>
        <a:bodyPr/>
        <a:lstStyle/>
        <a:p>
          <a:endParaRPr lang="en-US"/>
        </a:p>
      </dgm:t>
    </dgm:pt>
    <dgm:pt modelId="{2D71D029-FE16-424C-9B76-0019172C07DC}">
      <dgm:prSet/>
      <dgm:spPr/>
      <dgm:t>
        <a:bodyPr/>
        <a:lstStyle/>
        <a:p>
          <a:r>
            <a:rPr lang="en-US"/>
            <a:t>From: Security Huddle </a:t>
          </a:r>
        </a:p>
      </dgm:t>
    </dgm:pt>
    <dgm:pt modelId="{D1AAA2FF-4182-420A-B97D-F8A2A61B79A8}" type="parTrans" cxnId="{6DC42487-FD71-4583-A4C6-69AE4BEA1357}">
      <dgm:prSet/>
      <dgm:spPr/>
      <dgm:t>
        <a:bodyPr/>
        <a:lstStyle/>
        <a:p>
          <a:endParaRPr lang="en-US"/>
        </a:p>
      </dgm:t>
    </dgm:pt>
    <dgm:pt modelId="{80A7103C-A153-4E93-8FF7-B304B9827128}" type="sibTrans" cxnId="{6DC42487-FD71-4583-A4C6-69AE4BEA1357}">
      <dgm:prSet/>
      <dgm:spPr/>
      <dgm:t>
        <a:bodyPr/>
        <a:lstStyle/>
        <a:p>
          <a:endParaRPr lang="en-US"/>
        </a:p>
      </dgm:t>
    </dgm:pt>
    <dgm:pt modelId="{5A32EC05-E084-4013-82EF-C1EE203F4423}">
      <dgm:prSet/>
      <dgm:spPr/>
      <dgm:t>
        <a:bodyPr/>
        <a:lstStyle/>
        <a:p>
          <a:r>
            <a:rPr lang="en-US"/>
            <a:t>To:  Patient Transition Conference </a:t>
          </a:r>
        </a:p>
      </dgm:t>
    </dgm:pt>
    <dgm:pt modelId="{903729D6-E76A-48ED-84CF-2D6944916C71}" type="parTrans" cxnId="{778528B8-2A3A-4DCB-B685-7BDFB9106C72}">
      <dgm:prSet/>
      <dgm:spPr/>
      <dgm:t>
        <a:bodyPr/>
        <a:lstStyle/>
        <a:p>
          <a:endParaRPr lang="en-US"/>
        </a:p>
      </dgm:t>
    </dgm:pt>
    <dgm:pt modelId="{C3CCF35A-91A7-423E-8D80-2E26534E6DE6}" type="sibTrans" cxnId="{778528B8-2A3A-4DCB-B685-7BDFB9106C72}">
      <dgm:prSet/>
      <dgm:spPr/>
      <dgm:t>
        <a:bodyPr/>
        <a:lstStyle/>
        <a:p>
          <a:endParaRPr lang="en-US"/>
        </a:p>
      </dgm:t>
    </dgm:pt>
    <dgm:pt modelId="{D215D98E-2066-0048-97ED-EE1FC3334005}" type="pres">
      <dgm:prSet presAssocID="{A7A2A720-0421-4952-966C-33B48E179983}" presName="CompostProcess" presStyleCnt="0">
        <dgm:presLayoutVars>
          <dgm:dir/>
          <dgm:resizeHandles val="exact"/>
        </dgm:presLayoutVars>
      </dgm:prSet>
      <dgm:spPr/>
    </dgm:pt>
    <dgm:pt modelId="{1E6C4B07-4794-E344-A513-5EFF2F4EC919}" type="pres">
      <dgm:prSet presAssocID="{A7A2A720-0421-4952-966C-33B48E179983}" presName="arrow" presStyleLbl="bgShp" presStyleIdx="0" presStyleCnt="1"/>
      <dgm:spPr/>
    </dgm:pt>
    <dgm:pt modelId="{342960A7-9F94-1D48-BEB6-95FF0910F68D}" type="pres">
      <dgm:prSet presAssocID="{A7A2A720-0421-4952-966C-33B48E179983}" presName="linearProcess" presStyleCnt="0"/>
      <dgm:spPr/>
    </dgm:pt>
    <dgm:pt modelId="{F6873523-7FC1-1244-A8B1-CF234A8C610E}" type="pres">
      <dgm:prSet presAssocID="{2D71D029-FE16-424C-9B76-0019172C07DC}" presName="textNode" presStyleLbl="node1" presStyleIdx="0" presStyleCnt="2">
        <dgm:presLayoutVars>
          <dgm:bulletEnabled val="1"/>
        </dgm:presLayoutVars>
      </dgm:prSet>
      <dgm:spPr/>
    </dgm:pt>
    <dgm:pt modelId="{B73D66E2-CE92-D544-94A0-E2D2E26B872D}" type="pres">
      <dgm:prSet presAssocID="{80A7103C-A153-4E93-8FF7-B304B9827128}" presName="sibTrans" presStyleCnt="0"/>
      <dgm:spPr/>
    </dgm:pt>
    <dgm:pt modelId="{831BABAF-9BC2-A248-9C0C-98CE023C5A07}" type="pres">
      <dgm:prSet presAssocID="{5A32EC05-E084-4013-82EF-C1EE203F4423}" presName="textNode" presStyleLbl="node1" presStyleIdx="1" presStyleCnt="2">
        <dgm:presLayoutVars>
          <dgm:bulletEnabled val="1"/>
        </dgm:presLayoutVars>
      </dgm:prSet>
      <dgm:spPr/>
    </dgm:pt>
  </dgm:ptLst>
  <dgm:cxnLst>
    <dgm:cxn modelId="{8D982B7F-2EFB-904B-8A33-63BE212D9F7F}" type="presOf" srcId="{A7A2A720-0421-4952-966C-33B48E179983}" destId="{D215D98E-2066-0048-97ED-EE1FC3334005}" srcOrd="0" destOrd="0" presId="urn:microsoft.com/office/officeart/2005/8/layout/hProcess9"/>
    <dgm:cxn modelId="{6DC42487-FD71-4583-A4C6-69AE4BEA1357}" srcId="{A7A2A720-0421-4952-966C-33B48E179983}" destId="{2D71D029-FE16-424C-9B76-0019172C07DC}" srcOrd="0" destOrd="0" parTransId="{D1AAA2FF-4182-420A-B97D-F8A2A61B79A8}" sibTransId="{80A7103C-A153-4E93-8FF7-B304B9827128}"/>
    <dgm:cxn modelId="{CE98F89B-DA78-A245-A8CF-F1464BEBB8D7}" type="presOf" srcId="{5A32EC05-E084-4013-82EF-C1EE203F4423}" destId="{831BABAF-9BC2-A248-9C0C-98CE023C5A07}" srcOrd="0" destOrd="0" presId="urn:microsoft.com/office/officeart/2005/8/layout/hProcess9"/>
    <dgm:cxn modelId="{DD9AE6AE-005C-9142-9DAA-C3BAD564F821}" type="presOf" srcId="{2D71D029-FE16-424C-9B76-0019172C07DC}" destId="{F6873523-7FC1-1244-A8B1-CF234A8C610E}" srcOrd="0" destOrd="0" presId="urn:microsoft.com/office/officeart/2005/8/layout/hProcess9"/>
    <dgm:cxn modelId="{778528B8-2A3A-4DCB-B685-7BDFB9106C72}" srcId="{A7A2A720-0421-4952-966C-33B48E179983}" destId="{5A32EC05-E084-4013-82EF-C1EE203F4423}" srcOrd="1" destOrd="0" parTransId="{903729D6-E76A-48ED-84CF-2D6944916C71}" sibTransId="{C3CCF35A-91A7-423E-8D80-2E26534E6DE6}"/>
    <dgm:cxn modelId="{28D6FD2E-A64B-FB48-A73F-88F35C3BA9EC}" type="presParOf" srcId="{D215D98E-2066-0048-97ED-EE1FC3334005}" destId="{1E6C4B07-4794-E344-A513-5EFF2F4EC919}" srcOrd="0" destOrd="0" presId="urn:microsoft.com/office/officeart/2005/8/layout/hProcess9"/>
    <dgm:cxn modelId="{DBBEF765-C575-A94F-A3E0-CF988A611AB6}" type="presParOf" srcId="{D215D98E-2066-0048-97ED-EE1FC3334005}" destId="{342960A7-9F94-1D48-BEB6-95FF0910F68D}" srcOrd="1" destOrd="0" presId="urn:microsoft.com/office/officeart/2005/8/layout/hProcess9"/>
    <dgm:cxn modelId="{2AC925B2-F593-5547-837F-875A9B1092F4}" type="presParOf" srcId="{342960A7-9F94-1D48-BEB6-95FF0910F68D}" destId="{F6873523-7FC1-1244-A8B1-CF234A8C610E}" srcOrd="0" destOrd="0" presId="urn:microsoft.com/office/officeart/2005/8/layout/hProcess9"/>
    <dgm:cxn modelId="{1FC01A7B-0587-AE48-9640-A509FAC6A84E}" type="presParOf" srcId="{342960A7-9F94-1D48-BEB6-95FF0910F68D}" destId="{B73D66E2-CE92-D544-94A0-E2D2E26B872D}" srcOrd="1" destOrd="0" presId="urn:microsoft.com/office/officeart/2005/8/layout/hProcess9"/>
    <dgm:cxn modelId="{47843DB2-2485-4540-BF46-934B3949C2F2}" type="presParOf" srcId="{342960A7-9F94-1D48-BEB6-95FF0910F68D}" destId="{831BABAF-9BC2-A248-9C0C-98CE023C5A07}"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440F4AF-E746-46DA-9EF1-35E2FFE27852}" type="doc">
      <dgm:prSet loTypeId="urn:microsoft.com/office/officeart/2008/layout/LinedList" loCatId="list" qsTypeId="urn:microsoft.com/office/officeart/2005/8/quickstyle/simple1" qsCatId="simple" csTypeId="urn:microsoft.com/office/officeart/2005/8/colors/accent0_1" csCatId="mainScheme"/>
      <dgm:spPr/>
      <dgm:t>
        <a:bodyPr/>
        <a:lstStyle/>
        <a:p>
          <a:endParaRPr lang="en-US"/>
        </a:p>
      </dgm:t>
    </dgm:pt>
    <dgm:pt modelId="{157E9051-C6E4-4C58-B40B-76B9C8272E5C}">
      <dgm:prSet/>
      <dgm:spPr/>
      <dgm:t>
        <a:bodyPr/>
        <a:lstStyle/>
        <a:p>
          <a:r>
            <a:rPr lang="en-US"/>
            <a:t>The Sanctuary Model, Dr. Sandra Bloom </a:t>
          </a:r>
          <a:r>
            <a:rPr lang="en-US">
              <a:hlinkClick xmlns:r="http://schemas.openxmlformats.org/officeDocument/2006/relationships" r:id="rId1"/>
            </a:rPr>
            <a:t>www.sanctuaryweb.com</a:t>
          </a:r>
          <a:endParaRPr lang="en-US"/>
        </a:p>
      </dgm:t>
    </dgm:pt>
    <dgm:pt modelId="{787C64E8-FCC3-4F07-A851-2B8301F3E89D}" type="parTrans" cxnId="{9D60D355-5EA8-4DF5-83AB-8552C0B24C04}">
      <dgm:prSet/>
      <dgm:spPr/>
      <dgm:t>
        <a:bodyPr/>
        <a:lstStyle/>
        <a:p>
          <a:endParaRPr lang="en-US"/>
        </a:p>
      </dgm:t>
    </dgm:pt>
    <dgm:pt modelId="{403D08E7-0264-41BE-96CA-9833B5BCCFEA}" type="sibTrans" cxnId="{9D60D355-5EA8-4DF5-83AB-8552C0B24C04}">
      <dgm:prSet/>
      <dgm:spPr/>
      <dgm:t>
        <a:bodyPr/>
        <a:lstStyle/>
        <a:p>
          <a:endParaRPr lang="en-US"/>
        </a:p>
      </dgm:t>
    </dgm:pt>
    <dgm:pt modelId="{529A57D2-7B50-48E1-8E33-5EE757854938}">
      <dgm:prSet/>
      <dgm:spPr/>
      <dgm:t>
        <a:bodyPr/>
        <a:lstStyle/>
        <a:p>
          <a:r>
            <a:rPr lang="en-US"/>
            <a:t>National Child Traumatic Stress Network </a:t>
          </a:r>
          <a:r>
            <a:rPr lang="en-US">
              <a:hlinkClick xmlns:r="http://schemas.openxmlformats.org/officeDocument/2006/relationships" r:id="rId2"/>
            </a:rPr>
            <a:t>http://www.nctsn.org/resources/topics/creating-trauma-informed-systems</a:t>
          </a:r>
          <a:endParaRPr lang="en-US"/>
        </a:p>
      </dgm:t>
    </dgm:pt>
    <dgm:pt modelId="{1FC97331-DE3E-4FCA-8461-5BFFDC5BE487}" type="parTrans" cxnId="{D5AF7C14-CA15-4E14-B2D9-7E05AB4192F8}">
      <dgm:prSet/>
      <dgm:spPr/>
      <dgm:t>
        <a:bodyPr/>
        <a:lstStyle/>
        <a:p>
          <a:endParaRPr lang="en-US"/>
        </a:p>
      </dgm:t>
    </dgm:pt>
    <dgm:pt modelId="{AE3210BA-9FE5-4749-BF50-0DFB71CAFC3A}" type="sibTrans" cxnId="{D5AF7C14-CA15-4E14-B2D9-7E05AB4192F8}">
      <dgm:prSet/>
      <dgm:spPr/>
      <dgm:t>
        <a:bodyPr/>
        <a:lstStyle/>
        <a:p>
          <a:endParaRPr lang="en-US"/>
        </a:p>
      </dgm:t>
    </dgm:pt>
    <dgm:pt modelId="{5B444ECB-621A-445B-8BE7-779CB9E64137}">
      <dgm:prSet/>
      <dgm:spPr/>
      <dgm:t>
        <a:bodyPr/>
        <a:lstStyle/>
        <a:p>
          <a:r>
            <a:rPr lang="en-US"/>
            <a:t>SAMHSA </a:t>
          </a:r>
          <a:r>
            <a:rPr lang="en-US">
              <a:hlinkClick xmlns:r="http://schemas.openxmlformats.org/officeDocument/2006/relationships" r:id="rId3"/>
            </a:rPr>
            <a:t>https://www.samhsa.gov/topics/trauma-violence/samhsas-trauma-informed-approach</a:t>
          </a:r>
          <a:endParaRPr lang="en-US"/>
        </a:p>
      </dgm:t>
    </dgm:pt>
    <dgm:pt modelId="{2BFB6639-6FA1-4CA2-88B1-746081F5E7B1}" type="parTrans" cxnId="{32C100A6-3817-4362-8BB7-339BF288C16C}">
      <dgm:prSet/>
      <dgm:spPr/>
      <dgm:t>
        <a:bodyPr/>
        <a:lstStyle/>
        <a:p>
          <a:endParaRPr lang="en-US"/>
        </a:p>
      </dgm:t>
    </dgm:pt>
    <dgm:pt modelId="{D7386558-BF2D-43C6-959A-FED5CBA6E2F7}" type="sibTrans" cxnId="{32C100A6-3817-4362-8BB7-339BF288C16C}">
      <dgm:prSet/>
      <dgm:spPr/>
      <dgm:t>
        <a:bodyPr/>
        <a:lstStyle/>
        <a:p>
          <a:endParaRPr lang="en-US"/>
        </a:p>
      </dgm:t>
    </dgm:pt>
    <dgm:pt modelId="{E5C3E294-081C-48BC-B6D6-E8450C1EF828}">
      <dgm:prSet/>
      <dgm:spPr/>
      <dgm:t>
        <a:bodyPr/>
        <a:lstStyle/>
        <a:p>
          <a:r>
            <a:rPr lang="en-US"/>
            <a:t>Adverse Childhood Experiences (ACE) study </a:t>
          </a:r>
          <a:r>
            <a:rPr lang="en-US">
              <a:hlinkClick xmlns:r="http://schemas.openxmlformats.org/officeDocument/2006/relationships" r:id="rId4"/>
            </a:rPr>
            <a:t>https://www.cdc.gov/violenceprevention/acestudy/</a:t>
          </a:r>
          <a:endParaRPr lang="en-US"/>
        </a:p>
      </dgm:t>
    </dgm:pt>
    <dgm:pt modelId="{CA61DE88-CA6A-4539-BE4E-A74F3F1F1199}" type="parTrans" cxnId="{5B700FF7-2349-45FE-BC0A-5033BE96AAC8}">
      <dgm:prSet/>
      <dgm:spPr/>
      <dgm:t>
        <a:bodyPr/>
        <a:lstStyle/>
        <a:p>
          <a:endParaRPr lang="en-US"/>
        </a:p>
      </dgm:t>
    </dgm:pt>
    <dgm:pt modelId="{EF384C03-55DB-4DCB-8C97-E4FE7C83A84C}" type="sibTrans" cxnId="{5B700FF7-2349-45FE-BC0A-5033BE96AAC8}">
      <dgm:prSet/>
      <dgm:spPr/>
      <dgm:t>
        <a:bodyPr/>
        <a:lstStyle/>
        <a:p>
          <a:endParaRPr lang="en-US"/>
        </a:p>
      </dgm:t>
    </dgm:pt>
    <dgm:pt modelId="{9F8DC1D0-D3F2-4215-A228-5CFFF060607F}">
      <dgm:prSet/>
      <dgm:spPr/>
      <dgm:t>
        <a:bodyPr/>
        <a:lstStyle/>
        <a:p>
          <a:r>
            <a:rPr lang="en-US"/>
            <a:t>Bonnie Badenoch, </a:t>
          </a:r>
          <a:r>
            <a:rPr lang="en-US" u="sng"/>
            <a:t>The Heart of Trauma: Healing the Embodied Brain in the Context of Relationships</a:t>
          </a:r>
          <a:r>
            <a:rPr lang="en-US"/>
            <a:t>, 2018</a:t>
          </a:r>
        </a:p>
      </dgm:t>
    </dgm:pt>
    <dgm:pt modelId="{926415A2-74C0-488F-8F2E-606EEA7F61C1}" type="parTrans" cxnId="{6484D791-AEF2-4725-B962-CF1419504985}">
      <dgm:prSet/>
      <dgm:spPr/>
      <dgm:t>
        <a:bodyPr/>
        <a:lstStyle/>
        <a:p>
          <a:endParaRPr lang="en-US"/>
        </a:p>
      </dgm:t>
    </dgm:pt>
    <dgm:pt modelId="{E4DC326A-AFFA-41C5-A371-F48F4A343657}" type="sibTrans" cxnId="{6484D791-AEF2-4725-B962-CF1419504985}">
      <dgm:prSet/>
      <dgm:spPr/>
      <dgm:t>
        <a:bodyPr/>
        <a:lstStyle/>
        <a:p>
          <a:endParaRPr lang="en-US"/>
        </a:p>
      </dgm:t>
    </dgm:pt>
    <dgm:pt modelId="{1A4644E6-986D-4995-B295-C936EACF4560}">
      <dgm:prSet/>
      <dgm:spPr/>
      <dgm:t>
        <a:bodyPr/>
        <a:lstStyle/>
        <a:p>
          <a:r>
            <a:rPr lang="en-US"/>
            <a:t>Nadine Burke Harris, </a:t>
          </a:r>
          <a:r>
            <a:rPr lang="en-US" u="sng"/>
            <a:t>The Deepest Well: Healing the Long-Term Effects of Childhood Adversity, 2017</a:t>
          </a:r>
          <a:endParaRPr lang="en-US"/>
        </a:p>
      </dgm:t>
    </dgm:pt>
    <dgm:pt modelId="{5D9C22F7-FCA1-48BD-ACAA-F6DECFB020F5}" type="parTrans" cxnId="{039B0479-F1E6-4993-AB20-5C499035AD19}">
      <dgm:prSet/>
      <dgm:spPr/>
      <dgm:t>
        <a:bodyPr/>
        <a:lstStyle/>
        <a:p>
          <a:endParaRPr lang="en-US"/>
        </a:p>
      </dgm:t>
    </dgm:pt>
    <dgm:pt modelId="{B742BE4E-A2F5-4EF9-9894-98D44EFA6551}" type="sibTrans" cxnId="{039B0479-F1E6-4993-AB20-5C499035AD19}">
      <dgm:prSet/>
      <dgm:spPr/>
      <dgm:t>
        <a:bodyPr/>
        <a:lstStyle/>
        <a:p>
          <a:endParaRPr lang="en-US"/>
        </a:p>
      </dgm:t>
    </dgm:pt>
    <dgm:pt modelId="{2923D7A4-BABD-4DCF-9138-D2B40597254F}">
      <dgm:prSet/>
      <dgm:spPr/>
      <dgm:t>
        <a:bodyPr/>
        <a:lstStyle/>
        <a:p>
          <a:r>
            <a:rPr lang="en-US"/>
            <a:t>Judith Herman, </a:t>
          </a:r>
          <a:r>
            <a:rPr lang="en-US" u="sng"/>
            <a:t>Trauma and Recovery: The Aftermath of Violence – from Political Terrorr to Domestic Abuse</a:t>
          </a:r>
          <a:r>
            <a:rPr lang="en-US" b="1" u="sng"/>
            <a:t>, </a:t>
          </a:r>
          <a:r>
            <a:rPr lang="en-US"/>
            <a:t>1992</a:t>
          </a:r>
        </a:p>
      </dgm:t>
    </dgm:pt>
    <dgm:pt modelId="{B3F6679E-333C-438F-B05D-9F63AAB8DE9E}" type="parTrans" cxnId="{3C80A538-085A-43D7-9634-2C9AA0B1FED7}">
      <dgm:prSet/>
      <dgm:spPr/>
      <dgm:t>
        <a:bodyPr/>
        <a:lstStyle/>
        <a:p>
          <a:endParaRPr lang="en-US"/>
        </a:p>
      </dgm:t>
    </dgm:pt>
    <dgm:pt modelId="{DC45F4A6-15F7-4C26-80F5-5892FF173588}" type="sibTrans" cxnId="{3C80A538-085A-43D7-9634-2C9AA0B1FED7}">
      <dgm:prSet/>
      <dgm:spPr/>
      <dgm:t>
        <a:bodyPr/>
        <a:lstStyle/>
        <a:p>
          <a:endParaRPr lang="en-US"/>
        </a:p>
      </dgm:t>
    </dgm:pt>
    <dgm:pt modelId="{E2BE1C73-7E3B-417F-BD17-3C096C9B61BC}">
      <dgm:prSet/>
      <dgm:spPr/>
      <dgm:t>
        <a:bodyPr/>
        <a:lstStyle/>
        <a:p>
          <a:r>
            <a:rPr lang="en-US"/>
            <a:t>Stephen Joseph: </a:t>
          </a:r>
          <a:r>
            <a:rPr lang="en-US" u="sng"/>
            <a:t>What Doesn’t Kill Us: The New Psychology of Traumatic Growth, 2013</a:t>
          </a:r>
          <a:endParaRPr lang="en-US"/>
        </a:p>
      </dgm:t>
    </dgm:pt>
    <dgm:pt modelId="{4E403C34-CAE0-4F16-AFFD-064109AFCC54}" type="parTrans" cxnId="{A14B64BD-AE79-40B6-8313-282B6B2EFFF3}">
      <dgm:prSet/>
      <dgm:spPr/>
      <dgm:t>
        <a:bodyPr/>
        <a:lstStyle/>
        <a:p>
          <a:endParaRPr lang="en-US"/>
        </a:p>
      </dgm:t>
    </dgm:pt>
    <dgm:pt modelId="{95A9302D-3F44-416A-B2B0-0F9894B97EA4}" type="sibTrans" cxnId="{A14B64BD-AE79-40B6-8313-282B6B2EFFF3}">
      <dgm:prSet/>
      <dgm:spPr/>
      <dgm:t>
        <a:bodyPr/>
        <a:lstStyle/>
        <a:p>
          <a:endParaRPr lang="en-US"/>
        </a:p>
      </dgm:t>
    </dgm:pt>
    <dgm:pt modelId="{815B9942-DBEA-4A2D-A119-9F3960F089B2}">
      <dgm:prSet/>
      <dgm:spPr/>
      <dgm:t>
        <a:bodyPr/>
        <a:lstStyle/>
        <a:p>
          <a:r>
            <a:rPr lang="en-US"/>
            <a:t>Bessel van der kolk : </a:t>
          </a:r>
          <a:r>
            <a:rPr lang="en-US" u="sng"/>
            <a:t>The Body Keeps the Score: Brain, Mind and Body in the Healing of Trauma</a:t>
          </a:r>
          <a:r>
            <a:rPr lang="en-US"/>
            <a:t>, 2015</a:t>
          </a:r>
        </a:p>
      </dgm:t>
    </dgm:pt>
    <dgm:pt modelId="{1B16C4E3-3DD9-4C03-A034-BC36CC63C508}" type="parTrans" cxnId="{161D4A5D-C9C0-4CAF-8040-1307B5B1EE07}">
      <dgm:prSet/>
      <dgm:spPr/>
      <dgm:t>
        <a:bodyPr/>
        <a:lstStyle/>
        <a:p>
          <a:endParaRPr lang="en-US"/>
        </a:p>
      </dgm:t>
    </dgm:pt>
    <dgm:pt modelId="{E93A22F3-08C3-4FF3-88FA-761B238F6880}" type="sibTrans" cxnId="{161D4A5D-C9C0-4CAF-8040-1307B5B1EE07}">
      <dgm:prSet/>
      <dgm:spPr/>
      <dgm:t>
        <a:bodyPr/>
        <a:lstStyle/>
        <a:p>
          <a:endParaRPr lang="en-US"/>
        </a:p>
      </dgm:t>
    </dgm:pt>
    <dgm:pt modelId="{4332CE90-2502-3A4A-A7B5-A2EDA15D545B}" type="pres">
      <dgm:prSet presAssocID="{E440F4AF-E746-46DA-9EF1-35E2FFE27852}" presName="vert0" presStyleCnt="0">
        <dgm:presLayoutVars>
          <dgm:dir/>
          <dgm:animOne val="branch"/>
          <dgm:animLvl val="lvl"/>
        </dgm:presLayoutVars>
      </dgm:prSet>
      <dgm:spPr/>
    </dgm:pt>
    <dgm:pt modelId="{B5E2ACDA-106C-D94A-84CC-47DBD699C596}" type="pres">
      <dgm:prSet presAssocID="{157E9051-C6E4-4C58-B40B-76B9C8272E5C}" presName="thickLine" presStyleLbl="alignNode1" presStyleIdx="0" presStyleCnt="9"/>
      <dgm:spPr/>
    </dgm:pt>
    <dgm:pt modelId="{F4297FC4-FA21-7646-A51D-A576DCC9B8A9}" type="pres">
      <dgm:prSet presAssocID="{157E9051-C6E4-4C58-B40B-76B9C8272E5C}" presName="horz1" presStyleCnt="0"/>
      <dgm:spPr/>
    </dgm:pt>
    <dgm:pt modelId="{43D1CE81-62B0-9647-B89F-2E2DB5791F2E}" type="pres">
      <dgm:prSet presAssocID="{157E9051-C6E4-4C58-B40B-76B9C8272E5C}" presName="tx1" presStyleLbl="revTx" presStyleIdx="0" presStyleCnt="9"/>
      <dgm:spPr/>
    </dgm:pt>
    <dgm:pt modelId="{9308A570-38E8-E947-ABDA-2C50E77F9C89}" type="pres">
      <dgm:prSet presAssocID="{157E9051-C6E4-4C58-B40B-76B9C8272E5C}" presName="vert1" presStyleCnt="0"/>
      <dgm:spPr/>
    </dgm:pt>
    <dgm:pt modelId="{31395985-DC43-6144-BFB5-A3B062B6FCC6}" type="pres">
      <dgm:prSet presAssocID="{529A57D2-7B50-48E1-8E33-5EE757854938}" presName="thickLine" presStyleLbl="alignNode1" presStyleIdx="1" presStyleCnt="9"/>
      <dgm:spPr/>
    </dgm:pt>
    <dgm:pt modelId="{3502FD8E-14DA-7142-B424-1054C1AED2D2}" type="pres">
      <dgm:prSet presAssocID="{529A57D2-7B50-48E1-8E33-5EE757854938}" presName="horz1" presStyleCnt="0"/>
      <dgm:spPr/>
    </dgm:pt>
    <dgm:pt modelId="{D2CD9686-8066-984D-ABB6-C5E24167FB04}" type="pres">
      <dgm:prSet presAssocID="{529A57D2-7B50-48E1-8E33-5EE757854938}" presName="tx1" presStyleLbl="revTx" presStyleIdx="1" presStyleCnt="9"/>
      <dgm:spPr/>
    </dgm:pt>
    <dgm:pt modelId="{C28FCD17-4290-0A4A-A7E3-AA824FB89FFB}" type="pres">
      <dgm:prSet presAssocID="{529A57D2-7B50-48E1-8E33-5EE757854938}" presName="vert1" presStyleCnt="0"/>
      <dgm:spPr/>
    </dgm:pt>
    <dgm:pt modelId="{BA1D0504-C365-DD42-B6FB-60AFAA4ED67F}" type="pres">
      <dgm:prSet presAssocID="{5B444ECB-621A-445B-8BE7-779CB9E64137}" presName="thickLine" presStyleLbl="alignNode1" presStyleIdx="2" presStyleCnt="9"/>
      <dgm:spPr/>
    </dgm:pt>
    <dgm:pt modelId="{EE259F36-432D-D04D-BEB5-4007DDFB2E35}" type="pres">
      <dgm:prSet presAssocID="{5B444ECB-621A-445B-8BE7-779CB9E64137}" presName="horz1" presStyleCnt="0"/>
      <dgm:spPr/>
    </dgm:pt>
    <dgm:pt modelId="{53C68E9A-04BA-0B42-A624-C25F70FB4452}" type="pres">
      <dgm:prSet presAssocID="{5B444ECB-621A-445B-8BE7-779CB9E64137}" presName="tx1" presStyleLbl="revTx" presStyleIdx="2" presStyleCnt="9"/>
      <dgm:spPr/>
    </dgm:pt>
    <dgm:pt modelId="{547FD486-DABA-184A-BDEF-487E02B9FBE2}" type="pres">
      <dgm:prSet presAssocID="{5B444ECB-621A-445B-8BE7-779CB9E64137}" presName="vert1" presStyleCnt="0"/>
      <dgm:spPr/>
    </dgm:pt>
    <dgm:pt modelId="{40C0AF85-9998-8942-9DAA-FB7BDA6B0ABF}" type="pres">
      <dgm:prSet presAssocID="{E5C3E294-081C-48BC-B6D6-E8450C1EF828}" presName="thickLine" presStyleLbl="alignNode1" presStyleIdx="3" presStyleCnt="9"/>
      <dgm:spPr/>
    </dgm:pt>
    <dgm:pt modelId="{3B77B360-3B8C-7D4D-BE7F-81BA10D6653C}" type="pres">
      <dgm:prSet presAssocID="{E5C3E294-081C-48BC-B6D6-E8450C1EF828}" presName="horz1" presStyleCnt="0"/>
      <dgm:spPr/>
    </dgm:pt>
    <dgm:pt modelId="{6D38D701-E19B-5A4C-AB8A-E35344133A66}" type="pres">
      <dgm:prSet presAssocID="{E5C3E294-081C-48BC-B6D6-E8450C1EF828}" presName="tx1" presStyleLbl="revTx" presStyleIdx="3" presStyleCnt="9"/>
      <dgm:spPr/>
    </dgm:pt>
    <dgm:pt modelId="{FC531FAC-0C9D-2943-B3A8-380103A75E49}" type="pres">
      <dgm:prSet presAssocID="{E5C3E294-081C-48BC-B6D6-E8450C1EF828}" presName="vert1" presStyleCnt="0"/>
      <dgm:spPr/>
    </dgm:pt>
    <dgm:pt modelId="{5C94A61B-DD20-8B4F-A764-EF0B3032545B}" type="pres">
      <dgm:prSet presAssocID="{9F8DC1D0-D3F2-4215-A228-5CFFF060607F}" presName="thickLine" presStyleLbl="alignNode1" presStyleIdx="4" presStyleCnt="9"/>
      <dgm:spPr/>
    </dgm:pt>
    <dgm:pt modelId="{73987251-EDDB-0E41-8F85-B696438770AB}" type="pres">
      <dgm:prSet presAssocID="{9F8DC1D0-D3F2-4215-A228-5CFFF060607F}" presName="horz1" presStyleCnt="0"/>
      <dgm:spPr/>
    </dgm:pt>
    <dgm:pt modelId="{16DDF151-4BD0-9441-9359-1011C40BA97B}" type="pres">
      <dgm:prSet presAssocID="{9F8DC1D0-D3F2-4215-A228-5CFFF060607F}" presName="tx1" presStyleLbl="revTx" presStyleIdx="4" presStyleCnt="9"/>
      <dgm:spPr/>
    </dgm:pt>
    <dgm:pt modelId="{4BDBDAF4-97E4-DB42-828B-C1C38FF18FB8}" type="pres">
      <dgm:prSet presAssocID="{9F8DC1D0-D3F2-4215-A228-5CFFF060607F}" presName="vert1" presStyleCnt="0"/>
      <dgm:spPr/>
    </dgm:pt>
    <dgm:pt modelId="{31764171-CA28-3B47-8222-3F60ADB25F8B}" type="pres">
      <dgm:prSet presAssocID="{1A4644E6-986D-4995-B295-C936EACF4560}" presName="thickLine" presStyleLbl="alignNode1" presStyleIdx="5" presStyleCnt="9"/>
      <dgm:spPr/>
    </dgm:pt>
    <dgm:pt modelId="{9A4B0DE0-31B2-5843-BB94-C18B579388F1}" type="pres">
      <dgm:prSet presAssocID="{1A4644E6-986D-4995-B295-C936EACF4560}" presName="horz1" presStyleCnt="0"/>
      <dgm:spPr/>
    </dgm:pt>
    <dgm:pt modelId="{AB033220-5438-F749-AEB9-E943867CAEA1}" type="pres">
      <dgm:prSet presAssocID="{1A4644E6-986D-4995-B295-C936EACF4560}" presName="tx1" presStyleLbl="revTx" presStyleIdx="5" presStyleCnt="9"/>
      <dgm:spPr/>
    </dgm:pt>
    <dgm:pt modelId="{18A16FE9-208E-FE44-B909-AAC27D0E5A80}" type="pres">
      <dgm:prSet presAssocID="{1A4644E6-986D-4995-B295-C936EACF4560}" presName="vert1" presStyleCnt="0"/>
      <dgm:spPr/>
    </dgm:pt>
    <dgm:pt modelId="{58D449CE-B625-2545-9CD3-15A7DA11676D}" type="pres">
      <dgm:prSet presAssocID="{2923D7A4-BABD-4DCF-9138-D2B40597254F}" presName="thickLine" presStyleLbl="alignNode1" presStyleIdx="6" presStyleCnt="9"/>
      <dgm:spPr/>
    </dgm:pt>
    <dgm:pt modelId="{42828B9A-C938-8B41-BA8A-33576362EBC6}" type="pres">
      <dgm:prSet presAssocID="{2923D7A4-BABD-4DCF-9138-D2B40597254F}" presName="horz1" presStyleCnt="0"/>
      <dgm:spPr/>
    </dgm:pt>
    <dgm:pt modelId="{C6D7B9ED-F031-8143-9F4E-0B7C2683AC63}" type="pres">
      <dgm:prSet presAssocID="{2923D7A4-BABD-4DCF-9138-D2B40597254F}" presName="tx1" presStyleLbl="revTx" presStyleIdx="6" presStyleCnt="9"/>
      <dgm:spPr/>
    </dgm:pt>
    <dgm:pt modelId="{E6DF6F62-8B7C-504D-A1DE-5F2BD1722D03}" type="pres">
      <dgm:prSet presAssocID="{2923D7A4-BABD-4DCF-9138-D2B40597254F}" presName="vert1" presStyleCnt="0"/>
      <dgm:spPr/>
    </dgm:pt>
    <dgm:pt modelId="{18FBA9CF-F8CD-A447-9DD9-60C8994F3E8D}" type="pres">
      <dgm:prSet presAssocID="{E2BE1C73-7E3B-417F-BD17-3C096C9B61BC}" presName="thickLine" presStyleLbl="alignNode1" presStyleIdx="7" presStyleCnt="9"/>
      <dgm:spPr/>
    </dgm:pt>
    <dgm:pt modelId="{5042758D-54A3-BF4D-BEA9-267506F1106C}" type="pres">
      <dgm:prSet presAssocID="{E2BE1C73-7E3B-417F-BD17-3C096C9B61BC}" presName="horz1" presStyleCnt="0"/>
      <dgm:spPr/>
    </dgm:pt>
    <dgm:pt modelId="{B78FD34E-B9D9-0142-BAEC-91567EF347EF}" type="pres">
      <dgm:prSet presAssocID="{E2BE1C73-7E3B-417F-BD17-3C096C9B61BC}" presName="tx1" presStyleLbl="revTx" presStyleIdx="7" presStyleCnt="9"/>
      <dgm:spPr/>
    </dgm:pt>
    <dgm:pt modelId="{7CC1E083-35BB-BC4E-93B4-6B32A4E4FEB2}" type="pres">
      <dgm:prSet presAssocID="{E2BE1C73-7E3B-417F-BD17-3C096C9B61BC}" presName="vert1" presStyleCnt="0"/>
      <dgm:spPr/>
    </dgm:pt>
    <dgm:pt modelId="{2D439BBE-C7FA-5041-8714-04C5917038BD}" type="pres">
      <dgm:prSet presAssocID="{815B9942-DBEA-4A2D-A119-9F3960F089B2}" presName="thickLine" presStyleLbl="alignNode1" presStyleIdx="8" presStyleCnt="9"/>
      <dgm:spPr/>
    </dgm:pt>
    <dgm:pt modelId="{7D302379-1B3A-4742-B95C-25929529A781}" type="pres">
      <dgm:prSet presAssocID="{815B9942-DBEA-4A2D-A119-9F3960F089B2}" presName="horz1" presStyleCnt="0"/>
      <dgm:spPr/>
    </dgm:pt>
    <dgm:pt modelId="{1751D634-E1DA-DA46-A803-BCB7F12BB9F4}" type="pres">
      <dgm:prSet presAssocID="{815B9942-DBEA-4A2D-A119-9F3960F089B2}" presName="tx1" presStyleLbl="revTx" presStyleIdx="8" presStyleCnt="9"/>
      <dgm:spPr/>
    </dgm:pt>
    <dgm:pt modelId="{8A43014C-CE95-BA47-BE3B-E4562EC03648}" type="pres">
      <dgm:prSet presAssocID="{815B9942-DBEA-4A2D-A119-9F3960F089B2}" presName="vert1" presStyleCnt="0"/>
      <dgm:spPr/>
    </dgm:pt>
  </dgm:ptLst>
  <dgm:cxnLst>
    <dgm:cxn modelId="{D5AF7C14-CA15-4E14-B2D9-7E05AB4192F8}" srcId="{E440F4AF-E746-46DA-9EF1-35E2FFE27852}" destId="{529A57D2-7B50-48E1-8E33-5EE757854938}" srcOrd="1" destOrd="0" parTransId="{1FC97331-DE3E-4FCA-8461-5BFFDC5BE487}" sibTransId="{AE3210BA-9FE5-4749-BF50-0DFB71CAFC3A}"/>
    <dgm:cxn modelId="{06074F16-C380-4E4C-9748-A9353AD510D6}" type="presOf" srcId="{815B9942-DBEA-4A2D-A119-9F3960F089B2}" destId="{1751D634-E1DA-DA46-A803-BCB7F12BB9F4}" srcOrd="0" destOrd="0" presId="urn:microsoft.com/office/officeart/2008/layout/LinedList"/>
    <dgm:cxn modelId="{5823FD16-2294-9943-A95A-C20A83E9BA98}" type="presOf" srcId="{E5C3E294-081C-48BC-B6D6-E8450C1EF828}" destId="{6D38D701-E19B-5A4C-AB8A-E35344133A66}" srcOrd="0" destOrd="0" presId="urn:microsoft.com/office/officeart/2008/layout/LinedList"/>
    <dgm:cxn modelId="{E0535E17-0320-6A40-A9E1-2BE0E74C95C3}" type="presOf" srcId="{529A57D2-7B50-48E1-8E33-5EE757854938}" destId="{D2CD9686-8066-984D-ABB6-C5E24167FB04}" srcOrd="0" destOrd="0" presId="urn:microsoft.com/office/officeart/2008/layout/LinedList"/>
    <dgm:cxn modelId="{3C80A538-085A-43D7-9634-2C9AA0B1FED7}" srcId="{E440F4AF-E746-46DA-9EF1-35E2FFE27852}" destId="{2923D7A4-BABD-4DCF-9138-D2B40597254F}" srcOrd="6" destOrd="0" parTransId="{B3F6679E-333C-438F-B05D-9F63AAB8DE9E}" sibTransId="{DC45F4A6-15F7-4C26-80F5-5892FF173588}"/>
    <dgm:cxn modelId="{9D60D355-5EA8-4DF5-83AB-8552C0B24C04}" srcId="{E440F4AF-E746-46DA-9EF1-35E2FFE27852}" destId="{157E9051-C6E4-4C58-B40B-76B9C8272E5C}" srcOrd="0" destOrd="0" parTransId="{787C64E8-FCC3-4F07-A851-2B8301F3E89D}" sibTransId="{403D08E7-0264-41BE-96CA-9833B5BCCFEA}"/>
    <dgm:cxn modelId="{161D4A5D-C9C0-4CAF-8040-1307B5B1EE07}" srcId="{E440F4AF-E746-46DA-9EF1-35E2FFE27852}" destId="{815B9942-DBEA-4A2D-A119-9F3960F089B2}" srcOrd="8" destOrd="0" parTransId="{1B16C4E3-3DD9-4C03-A034-BC36CC63C508}" sibTransId="{E93A22F3-08C3-4FF3-88FA-761B238F6880}"/>
    <dgm:cxn modelId="{90370C66-5722-A64F-9CBA-12D69F9E0201}" type="presOf" srcId="{E2BE1C73-7E3B-417F-BD17-3C096C9B61BC}" destId="{B78FD34E-B9D9-0142-BAEC-91567EF347EF}" srcOrd="0" destOrd="0" presId="urn:microsoft.com/office/officeart/2008/layout/LinedList"/>
    <dgm:cxn modelId="{DE483A78-B178-024B-8FFA-E55C7A5CFB7B}" type="presOf" srcId="{9F8DC1D0-D3F2-4215-A228-5CFFF060607F}" destId="{16DDF151-4BD0-9441-9359-1011C40BA97B}" srcOrd="0" destOrd="0" presId="urn:microsoft.com/office/officeart/2008/layout/LinedList"/>
    <dgm:cxn modelId="{039B0479-F1E6-4993-AB20-5C499035AD19}" srcId="{E440F4AF-E746-46DA-9EF1-35E2FFE27852}" destId="{1A4644E6-986D-4995-B295-C936EACF4560}" srcOrd="5" destOrd="0" parTransId="{5D9C22F7-FCA1-48BD-ACAA-F6DECFB020F5}" sibTransId="{B742BE4E-A2F5-4EF9-9894-98D44EFA6551}"/>
    <dgm:cxn modelId="{38F30282-3537-A642-A303-1D8DFC62538A}" type="presOf" srcId="{5B444ECB-621A-445B-8BE7-779CB9E64137}" destId="{53C68E9A-04BA-0B42-A624-C25F70FB4452}" srcOrd="0" destOrd="0" presId="urn:microsoft.com/office/officeart/2008/layout/LinedList"/>
    <dgm:cxn modelId="{268C9585-1F38-1E46-BD47-8CF3FC3AA6C0}" type="presOf" srcId="{157E9051-C6E4-4C58-B40B-76B9C8272E5C}" destId="{43D1CE81-62B0-9647-B89F-2E2DB5791F2E}" srcOrd="0" destOrd="0" presId="urn:microsoft.com/office/officeart/2008/layout/LinedList"/>
    <dgm:cxn modelId="{6484D791-AEF2-4725-B962-CF1419504985}" srcId="{E440F4AF-E746-46DA-9EF1-35E2FFE27852}" destId="{9F8DC1D0-D3F2-4215-A228-5CFFF060607F}" srcOrd="4" destOrd="0" parTransId="{926415A2-74C0-488F-8F2E-606EEA7F61C1}" sibTransId="{E4DC326A-AFFA-41C5-A371-F48F4A343657}"/>
    <dgm:cxn modelId="{2DB9F2A3-42AC-974E-A306-253947A396B2}" type="presOf" srcId="{2923D7A4-BABD-4DCF-9138-D2B40597254F}" destId="{C6D7B9ED-F031-8143-9F4E-0B7C2683AC63}" srcOrd="0" destOrd="0" presId="urn:microsoft.com/office/officeart/2008/layout/LinedList"/>
    <dgm:cxn modelId="{32C100A6-3817-4362-8BB7-339BF288C16C}" srcId="{E440F4AF-E746-46DA-9EF1-35E2FFE27852}" destId="{5B444ECB-621A-445B-8BE7-779CB9E64137}" srcOrd="2" destOrd="0" parTransId="{2BFB6639-6FA1-4CA2-88B1-746081F5E7B1}" sibTransId="{D7386558-BF2D-43C6-959A-FED5CBA6E2F7}"/>
    <dgm:cxn modelId="{F3C466B0-C756-DA4C-9EC7-87596148D864}" type="presOf" srcId="{1A4644E6-986D-4995-B295-C936EACF4560}" destId="{AB033220-5438-F749-AEB9-E943867CAEA1}" srcOrd="0" destOrd="0" presId="urn:microsoft.com/office/officeart/2008/layout/LinedList"/>
    <dgm:cxn modelId="{E9D82DB1-1B89-A743-BC87-0DCE62DF0188}" type="presOf" srcId="{E440F4AF-E746-46DA-9EF1-35E2FFE27852}" destId="{4332CE90-2502-3A4A-A7B5-A2EDA15D545B}" srcOrd="0" destOrd="0" presId="urn:microsoft.com/office/officeart/2008/layout/LinedList"/>
    <dgm:cxn modelId="{A14B64BD-AE79-40B6-8313-282B6B2EFFF3}" srcId="{E440F4AF-E746-46DA-9EF1-35E2FFE27852}" destId="{E2BE1C73-7E3B-417F-BD17-3C096C9B61BC}" srcOrd="7" destOrd="0" parTransId="{4E403C34-CAE0-4F16-AFFD-064109AFCC54}" sibTransId="{95A9302D-3F44-416A-B2B0-0F9894B97EA4}"/>
    <dgm:cxn modelId="{5B700FF7-2349-45FE-BC0A-5033BE96AAC8}" srcId="{E440F4AF-E746-46DA-9EF1-35E2FFE27852}" destId="{E5C3E294-081C-48BC-B6D6-E8450C1EF828}" srcOrd="3" destOrd="0" parTransId="{CA61DE88-CA6A-4539-BE4E-A74F3F1F1199}" sibTransId="{EF384C03-55DB-4DCB-8C97-E4FE7C83A84C}"/>
    <dgm:cxn modelId="{EEFD74FD-15AD-214B-9F59-E84FC23765C3}" type="presParOf" srcId="{4332CE90-2502-3A4A-A7B5-A2EDA15D545B}" destId="{B5E2ACDA-106C-D94A-84CC-47DBD699C596}" srcOrd="0" destOrd="0" presId="urn:microsoft.com/office/officeart/2008/layout/LinedList"/>
    <dgm:cxn modelId="{55BBD2A5-F1D2-D540-B7C7-C0ABD1EA1574}" type="presParOf" srcId="{4332CE90-2502-3A4A-A7B5-A2EDA15D545B}" destId="{F4297FC4-FA21-7646-A51D-A576DCC9B8A9}" srcOrd="1" destOrd="0" presId="urn:microsoft.com/office/officeart/2008/layout/LinedList"/>
    <dgm:cxn modelId="{8DB5105C-DF60-BE4B-B63E-79C65DF098AF}" type="presParOf" srcId="{F4297FC4-FA21-7646-A51D-A576DCC9B8A9}" destId="{43D1CE81-62B0-9647-B89F-2E2DB5791F2E}" srcOrd="0" destOrd="0" presId="urn:microsoft.com/office/officeart/2008/layout/LinedList"/>
    <dgm:cxn modelId="{90AF6548-F766-994A-8570-A339B5C03D1E}" type="presParOf" srcId="{F4297FC4-FA21-7646-A51D-A576DCC9B8A9}" destId="{9308A570-38E8-E947-ABDA-2C50E77F9C89}" srcOrd="1" destOrd="0" presId="urn:microsoft.com/office/officeart/2008/layout/LinedList"/>
    <dgm:cxn modelId="{1250BD7C-FC26-0348-AA2D-FADB37EF3BB2}" type="presParOf" srcId="{4332CE90-2502-3A4A-A7B5-A2EDA15D545B}" destId="{31395985-DC43-6144-BFB5-A3B062B6FCC6}" srcOrd="2" destOrd="0" presId="urn:microsoft.com/office/officeart/2008/layout/LinedList"/>
    <dgm:cxn modelId="{58171104-6565-9443-86CE-AAB5CE772FBF}" type="presParOf" srcId="{4332CE90-2502-3A4A-A7B5-A2EDA15D545B}" destId="{3502FD8E-14DA-7142-B424-1054C1AED2D2}" srcOrd="3" destOrd="0" presId="urn:microsoft.com/office/officeart/2008/layout/LinedList"/>
    <dgm:cxn modelId="{D9A5EA52-2B02-5841-B7A2-6A5EB2590F74}" type="presParOf" srcId="{3502FD8E-14DA-7142-B424-1054C1AED2D2}" destId="{D2CD9686-8066-984D-ABB6-C5E24167FB04}" srcOrd="0" destOrd="0" presId="urn:microsoft.com/office/officeart/2008/layout/LinedList"/>
    <dgm:cxn modelId="{69AF6AA8-1B56-0546-A375-F359414247A3}" type="presParOf" srcId="{3502FD8E-14DA-7142-B424-1054C1AED2D2}" destId="{C28FCD17-4290-0A4A-A7E3-AA824FB89FFB}" srcOrd="1" destOrd="0" presId="urn:microsoft.com/office/officeart/2008/layout/LinedList"/>
    <dgm:cxn modelId="{7A18F5DF-AC51-364C-AFA0-B174D89B24E9}" type="presParOf" srcId="{4332CE90-2502-3A4A-A7B5-A2EDA15D545B}" destId="{BA1D0504-C365-DD42-B6FB-60AFAA4ED67F}" srcOrd="4" destOrd="0" presId="urn:microsoft.com/office/officeart/2008/layout/LinedList"/>
    <dgm:cxn modelId="{3EFA2AC1-12D3-1346-899D-D01F7008B3D9}" type="presParOf" srcId="{4332CE90-2502-3A4A-A7B5-A2EDA15D545B}" destId="{EE259F36-432D-D04D-BEB5-4007DDFB2E35}" srcOrd="5" destOrd="0" presId="urn:microsoft.com/office/officeart/2008/layout/LinedList"/>
    <dgm:cxn modelId="{1DD352D9-D733-FE4F-A98A-6B8A02D24A3F}" type="presParOf" srcId="{EE259F36-432D-D04D-BEB5-4007DDFB2E35}" destId="{53C68E9A-04BA-0B42-A624-C25F70FB4452}" srcOrd="0" destOrd="0" presId="urn:microsoft.com/office/officeart/2008/layout/LinedList"/>
    <dgm:cxn modelId="{F8780D02-216D-5B49-ADC9-F749877A92B4}" type="presParOf" srcId="{EE259F36-432D-D04D-BEB5-4007DDFB2E35}" destId="{547FD486-DABA-184A-BDEF-487E02B9FBE2}" srcOrd="1" destOrd="0" presId="urn:microsoft.com/office/officeart/2008/layout/LinedList"/>
    <dgm:cxn modelId="{2D7FE044-2F98-2446-9E53-A7FAA1E8F06E}" type="presParOf" srcId="{4332CE90-2502-3A4A-A7B5-A2EDA15D545B}" destId="{40C0AF85-9998-8942-9DAA-FB7BDA6B0ABF}" srcOrd="6" destOrd="0" presId="urn:microsoft.com/office/officeart/2008/layout/LinedList"/>
    <dgm:cxn modelId="{2C1F6C73-5DD1-9940-8A8C-527751346291}" type="presParOf" srcId="{4332CE90-2502-3A4A-A7B5-A2EDA15D545B}" destId="{3B77B360-3B8C-7D4D-BE7F-81BA10D6653C}" srcOrd="7" destOrd="0" presId="urn:microsoft.com/office/officeart/2008/layout/LinedList"/>
    <dgm:cxn modelId="{84800457-CDE2-3C4D-9413-2470E36CD504}" type="presParOf" srcId="{3B77B360-3B8C-7D4D-BE7F-81BA10D6653C}" destId="{6D38D701-E19B-5A4C-AB8A-E35344133A66}" srcOrd="0" destOrd="0" presId="urn:microsoft.com/office/officeart/2008/layout/LinedList"/>
    <dgm:cxn modelId="{13923FC5-76AE-3C4F-9124-2CB74991AA0C}" type="presParOf" srcId="{3B77B360-3B8C-7D4D-BE7F-81BA10D6653C}" destId="{FC531FAC-0C9D-2943-B3A8-380103A75E49}" srcOrd="1" destOrd="0" presId="urn:microsoft.com/office/officeart/2008/layout/LinedList"/>
    <dgm:cxn modelId="{96681ACF-DEFC-2941-A18D-5DB2BB028E6F}" type="presParOf" srcId="{4332CE90-2502-3A4A-A7B5-A2EDA15D545B}" destId="{5C94A61B-DD20-8B4F-A764-EF0B3032545B}" srcOrd="8" destOrd="0" presId="urn:microsoft.com/office/officeart/2008/layout/LinedList"/>
    <dgm:cxn modelId="{1D662D66-0FAE-8644-8376-72E4C585D966}" type="presParOf" srcId="{4332CE90-2502-3A4A-A7B5-A2EDA15D545B}" destId="{73987251-EDDB-0E41-8F85-B696438770AB}" srcOrd="9" destOrd="0" presId="urn:microsoft.com/office/officeart/2008/layout/LinedList"/>
    <dgm:cxn modelId="{4E63CB08-2520-D147-8658-E81EBFEEF582}" type="presParOf" srcId="{73987251-EDDB-0E41-8F85-B696438770AB}" destId="{16DDF151-4BD0-9441-9359-1011C40BA97B}" srcOrd="0" destOrd="0" presId="urn:microsoft.com/office/officeart/2008/layout/LinedList"/>
    <dgm:cxn modelId="{D9DDBC23-471D-E346-AA42-5E2BAD080ED5}" type="presParOf" srcId="{73987251-EDDB-0E41-8F85-B696438770AB}" destId="{4BDBDAF4-97E4-DB42-828B-C1C38FF18FB8}" srcOrd="1" destOrd="0" presId="urn:microsoft.com/office/officeart/2008/layout/LinedList"/>
    <dgm:cxn modelId="{D10FB26A-E8C8-434B-BCFE-50119382C278}" type="presParOf" srcId="{4332CE90-2502-3A4A-A7B5-A2EDA15D545B}" destId="{31764171-CA28-3B47-8222-3F60ADB25F8B}" srcOrd="10" destOrd="0" presId="urn:microsoft.com/office/officeart/2008/layout/LinedList"/>
    <dgm:cxn modelId="{CDA74538-BFCF-C54C-9E2D-29907AC44110}" type="presParOf" srcId="{4332CE90-2502-3A4A-A7B5-A2EDA15D545B}" destId="{9A4B0DE0-31B2-5843-BB94-C18B579388F1}" srcOrd="11" destOrd="0" presId="urn:microsoft.com/office/officeart/2008/layout/LinedList"/>
    <dgm:cxn modelId="{B4035AEE-2000-0A40-A987-AEB7AF1C2EE9}" type="presParOf" srcId="{9A4B0DE0-31B2-5843-BB94-C18B579388F1}" destId="{AB033220-5438-F749-AEB9-E943867CAEA1}" srcOrd="0" destOrd="0" presId="urn:microsoft.com/office/officeart/2008/layout/LinedList"/>
    <dgm:cxn modelId="{F78634EE-ACA4-4C4F-944F-DB2F56CC2174}" type="presParOf" srcId="{9A4B0DE0-31B2-5843-BB94-C18B579388F1}" destId="{18A16FE9-208E-FE44-B909-AAC27D0E5A80}" srcOrd="1" destOrd="0" presId="urn:microsoft.com/office/officeart/2008/layout/LinedList"/>
    <dgm:cxn modelId="{407280EB-725F-4A4E-A4B8-8634ED5CF581}" type="presParOf" srcId="{4332CE90-2502-3A4A-A7B5-A2EDA15D545B}" destId="{58D449CE-B625-2545-9CD3-15A7DA11676D}" srcOrd="12" destOrd="0" presId="urn:microsoft.com/office/officeart/2008/layout/LinedList"/>
    <dgm:cxn modelId="{8A01B1DC-9384-E44A-B64C-5CF389DAAB21}" type="presParOf" srcId="{4332CE90-2502-3A4A-A7B5-A2EDA15D545B}" destId="{42828B9A-C938-8B41-BA8A-33576362EBC6}" srcOrd="13" destOrd="0" presId="urn:microsoft.com/office/officeart/2008/layout/LinedList"/>
    <dgm:cxn modelId="{89BCE37D-C118-204D-9219-33D7E57AC45E}" type="presParOf" srcId="{42828B9A-C938-8B41-BA8A-33576362EBC6}" destId="{C6D7B9ED-F031-8143-9F4E-0B7C2683AC63}" srcOrd="0" destOrd="0" presId="urn:microsoft.com/office/officeart/2008/layout/LinedList"/>
    <dgm:cxn modelId="{804627E1-7441-4341-A6A8-24E3B1620F55}" type="presParOf" srcId="{42828B9A-C938-8B41-BA8A-33576362EBC6}" destId="{E6DF6F62-8B7C-504D-A1DE-5F2BD1722D03}" srcOrd="1" destOrd="0" presId="urn:microsoft.com/office/officeart/2008/layout/LinedList"/>
    <dgm:cxn modelId="{B88452CC-7335-EE48-AB8A-E6A061F4983F}" type="presParOf" srcId="{4332CE90-2502-3A4A-A7B5-A2EDA15D545B}" destId="{18FBA9CF-F8CD-A447-9DD9-60C8994F3E8D}" srcOrd="14" destOrd="0" presId="urn:microsoft.com/office/officeart/2008/layout/LinedList"/>
    <dgm:cxn modelId="{74F7B559-4AC6-E34B-B103-17B99EA4A3BB}" type="presParOf" srcId="{4332CE90-2502-3A4A-A7B5-A2EDA15D545B}" destId="{5042758D-54A3-BF4D-BEA9-267506F1106C}" srcOrd="15" destOrd="0" presId="urn:microsoft.com/office/officeart/2008/layout/LinedList"/>
    <dgm:cxn modelId="{6B83A441-7062-8543-A6ED-F1213A5FFEF7}" type="presParOf" srcId="{5042758D-54A3-BF4D-BEA9-267506F1106C}" destId="{B78FD34E-B9D9-0142-BAEC-91567EF347EF}" srcOrd="0" destOrd="0" presId="urn:microsoft.com/office/officeart/2008/layout/LinedList"/>
    <dgm:cxn modelId="{2A72A678-9622-F448-9C96-EDE655FC7E07}" type="presParOf" srcId="{5042758D-54A3-BF4D-BEA9-267506F1106C}" destId="{7CC1E083-35BB-BC4E-93B4-6B32A4E4FEB2}" srcOrd="1" destOrd="0" presId="urn:microsoft.com/office/officeart/2008/layout/LinedList"/>
    <dgm:cxn modelId="{87AF0529-42BC-D645-9033-66B889E2CAAC}" type="presParOf" srcId="{4332CE90-2502-3A4A-A7B5-A2EDA15D545B}" destId="{2D439BBE-C7FA-5041-8714-04C5917038BD}" srcOrd="16" destOrd="0" presId="urn:microsoft.com/office/officeart/2008/layout/LinedList"/>
    <dgm:cxn modelId="{1EDC66D4-E874-7C4C-BCE1-01968D084554}" type="presParOf" srcId="{4332CE90-2502-3A4A-A7B5-A2EDA15D545B}" destId="{7D302379-1B3A-4742-B95C-25929529A781}" srcOrd="17" destOrd="0" presId="urn:microsoft.com/office/officeart/2008/layout/LinedList"/>
    <dgm:cxn modelId="{D33408C6-C627-DF46-9767-FA730481DBF0}" type="presParOf" srcId="{7D302379-1B3A-4742-B95C-25929529A781}" destId="{1751D634-E1DA-DA46-A803-BCB7F12BB9F4}" srcOrd="0" destOrd="0" presId="urn:microsoft.com/office/officeart/2008/layout/LinedList"/>
    <dgm:cxn modelId="{DD22394F-4BB2-3D45-8808-06DFFD9F08B4}" type="presParOf" srcId="{7D302379-1B3A-4742-B95C-25929529A781}" destId="{8A43014C-CE95-BA47-BE3B-E4562EC0364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447064-444E-40C4-995B-72DF37E3284B}" type="doc">
      <dgm:prSet loTypeId="urn:microsoft.com/office/officeart/2005/8/layout/default" loCatId="list" qsTypeId="urn:microsoft.com/office/officeart/2005/8/quickstyle/simple3" qsCatId="simple" csTypeId="urn:microsoft.com/office/officeart/2005/8/colors/colorful5" csCatId="colorful" phldr="1"/>
      <dgm:spPr/>
      <dgm:t>
        <a:bodyPr/>
        <a:lstStyle/>
        <a:p>
          <a:endParaRPr lang="en-US"/>
        </a:p>
      </dgm:t>
    </dgm:pt>
    <dgm:pt modelId="{26A4BAA8-D2BB-4BC2-9701-746FB40F8AD1}">
      <dgm:prSet/>
      <dgm:spPr/>
      <dgm:t>
        <a:bodyPr/>
        <a:lstStyle/>
        <a:p>
          <a:r>
            <a:rPr lang="en-US" dirty="0"/>
            <a:t>Sense of powerlessness about caring for patients and families who have much deeper emotional, cultural and spiritual wounds than my training prepared me to address </a:t>
          </a:r>
        </a:p>
      </dgm:t>
    </dgm:pt>
    <dgm:pt modelId="{8DC34F01-559F-4663-8024-CC968CC38C5D}" type="parTrans" cxnId="{D9A4F0F5-AD7D-4571-A9CA-DDA1C8D76079}">
      <dgm:prSet/>
      <dgm:spPr/>
      <dgm:t>
        <a:bodyPr/>
        <a:lstStyle/>
        <a:p>
          <a:endParaRPr lang="en-US"/>
        </a:p>
      </dgm:t>
    </dgm:pt>
    <dgm:pt modelId="{6E4729E1-BE18-488D-9622-EB868CBC419E}" type="sibTrans" cxnId="{D9A4F0F5-AD7D-4571-A9CA-DDA1C8D76079}">
      <dgm:prSet/>
      <dgm:spPr/>
      <dgm:t>
        <a:bodyPr/>
        <a:lstStyle/>
        <a:p>
          <a:endParaRPr lang="en-US"/>
        </a:p>
      </dgm:t>
    </dgm:pt>
    <dgm:pt modelId="{2F4FCF97-4B0B-4C95-96AB-6BCC4193C57C}">
      <dgm:prSet/>
      <dgm:spPr/>
      <dgm:t>
        <a:bodyPr/>
        <a:lstStyle/>
        <a:p>
          <a:r>
            <a:rPr lang="en-US" dirty="0"/>
            <a:t>The intersection of my own life trauma with my work with trauma victims</a:t>
          </a:r>
        </a:p>
      </dgm:t>
    </dgm:pt>
    <dgm:pt modelId="{07CD63D7-C401-4660-B4B2-08B09E3666C4}" type="parTrans" cxnId="{C888AC67-CC98-4FEA-B47F-8EB351E6552F}">
      <dgm:prSet/>
      <dgm:spPr/>
      <dgm:t>
        <a:bodyPr/>
        <a:lstStyle/>
        <a:p>
          <a:endParaRPr lang="en-US"/>
        </a:p>
      </dgm:t>
    </dgm:pt>
    <dgm:pt modelId="{4B8407D1-6331-447D-84B1-A0F6716D5595}" type="sibTrans" cxnId="{C888AC67-CC98-4FEA-B47F-8EB351E6552F}">
      <dgm:prSet/>
      <dgm:spPr/>
      <dgm:t>
        <a:bodyPr/>
        <a:lstStyle/>
        <a:p>
          <a:endParaRPr lang="en-US"/>
        </a:p>
      </dgm:t>
    </dgm:pt>
    <dgm:pt modelId="{6C53C17B-3799-4FF9-9DC1-DF437B47D939}">
      <dgm:prSet/>
      <dgm:spPr/>
      <dgm:t>
        <a:bodyPr/>
        <a:lstStyle/>
        <a:p>
          <a:r>
            <a:rPr lang="en-US" dirty="0"/>
            <a:t>Frustration with individualistic psychological and spiritual care models which fail to address the systemic effects of chronic and  historical trauma and racism </a:t>
          </a:r>
        </a:p>
      </dgm:t>
    </dgm:pt>
    <dgm:pt modelId="{BE4B6BEB-3E1B-4485-8CE1-711538E3B941}" type="parTrans" cxnId="{237D92A0-D04E-4E30-A8D5-E8162E4E6A7B}">
      <dgm:prSet/>
      <dgm:spPr/>
      <dgm:t>
        <a:bodyPr/>
        <a:lstStyle/>
        <a:p>
          <a:endParaRPr lang="en-US"/>
        </a:p>
      </dgm:t>
    </dgm:pt>
    <dgm:pt modelId="{B62F3425-CDE2-4EE9-81BE-C3954BF9CDDB}" type="sibTrans" cxnId="{237D92A0-D04E-4E30-A8D5-E8162E4E6A7B}">
      <dgm:prSet/>
      <dgm:spPr/>
      <dgm:t>
        <a:bodyPr/>
        <a:lstStyle/>
        <a:p>
          <a:endParaRPr lang="en-US"/>
        </a:p>
      </dgm:t>
    </dgm:pt>
    <dgm:pt modelId="{E22EFC7E-48DA-454A-9676-8A4F54B51B8A}">
      <dgm:prSet/>
      <dgm:spPr/>
      <dgm:t>
        <a:bodyPr/>
        <a:lstStyle/>
        <a:p>
          <a:r>
            <a:rPr lang="en-US" dirty="0"/>
            <a:t>Recognition that whole care systems can become t</a:t>
          </a:r>
          <a:r>
            <a:rPr lang="en-US" b="1" dirty="0"/>
            <a:t>rauma-organized</a:t>
          </a:r>
          <a:r>
            <a:rPr lang="en-US" dirty="0"/>
            <a:t> : system becomes fundamentally and unconsciously organized around impact of chronic and toxic stress [Sandra Bloom]</a:t>
          </a:r>
        </a:p>
      </dgm:t>
    </dgm:pt>
    <dgm:pt modelId="{8600B434-7B57-47CA-A38E-788BE420D373}" type="parTrans" cxnId="{6E25138F-CB7D-4C38-8BB2-513EF234DB41}">
      <dgm:prSet/>
      <dgm:spPr/>
      <dgm:t>
        <a:bodyPr/>
        <a:lstStyle/>
        <a:p>
          <a:endParaRPr lang="en-US"/>
        </a:p>
      </dgm:t>
    </dgm:pt>
    <dgm:pt modelId="{3F01BB4A-5D10-4DE7-AC19-46AF3CEB4C96}" type="sibTrans" cxnId="{6E25138F-CB7D-4C38-8BB2-513EF234DB41}">
      <dgm:prSet/>
      <dgm:spPr/>
      <dgm:t>
        <a:bodyPr/>
        <a:lstStyle/>
        <a:p>
          <a:endParaRPr lang="en-US"/>
        </a:p>
      </dgm:t>
    </dgm:pt>
    <dgm:pt modelId="{88CE105E-C195-40A8-BC02-5558D9C13D79}">
      <dgm:prSet/>
      <dgm:spPr/>
      <dgm:t>
        <a:bodyPr/>
        <a:lstStyle/>
        <a:p>
          <a:r>
            <a:rPr lang="en-US" dirty="0"/>
            <a:t>Tasked by hospital leadership to co-lead system-wide process-improvement initiative to change the way victims of violence and their loved ones are welcomed </a:t>
          </a:r>
        </a:p>
      </dgm:t>
    </dgm:pt>
    <dgm:pt modelId="{3E99BABA-2139-44E9-89F2-2C102E8071F8}" type="parTrans" cxnId="{DD961719-3BC3-4D95-A528-0216263D980D}">
      <dgm:prSet/>
      <dgm:spPr/>
      <dgm:t>
        <a:bodyPr/>
        <a:lstStyle/>
        <a:p>
          <a:endParaRPr lang="en-US"/>
        </a:p>
      </dgm:t>
    </dgm:pt>
    <dgm:pt modelId="{BE03BB89-C96A-42FB-B7DA-F7A741EC4DF6}" type="sibTrans" cxnId="{DD961719-3BC3-4D95-A528-0216263D980D}">
      <dgm:prSet/>
      <dgm:spPr/>
      <dgm:t>
        <a:bodyPr/>
        <a:lstStyle/>
        <a:p>
          <a:endParaRPr lang="en-US"/>
        </a:p>
      </dgm:t>
    </dgm:pt>
    <dgm:pt modelId="{988346F8-3C54-7447-959D-079A482684AA}">
      <dgm:prSet/>
      <dgm:spPr/>
      <dgm:t>
        <a:bodyPr/>
        <a:lstStyle/>
        <a:p>
          <a:r>
            <a:rPr lang="en-US"/>
            <a:t>Encountering the work of Sandra Bloom and the Sanctuary Institute - and discovering that key people at HHS were already passionate about TIC</a:t>
          </a:r>
        </a:p>
      </dgm:t>
    </dgm:pt>
    <dgm:pt modelId="{E920B772-15F1-364D-806B-A764266A192C}" type="parTrans" cxnId="{644E48CA-A177-A94D-A5BF-7441E7F485E9}">
      <dgm:prSet/>
      <dgm:spPr/>
      <dgm:t>
        <a:bodyPr/>
        <a:lstStyle/>
        <a:p>
          <a:endParaRPr lang="en-US"/>
        </a:p>
      </dgm:t>
    </dgm:pt>
    <dgm:pt modelId="{5433E37C-0615-0F45-A515-BD13C58DC369}" type="sibTrans" cxnId="{644E48CA-A177-A94D-A5BF-7441E7F485E9}">
      <dgm:prSet/>
      <dgm:spPr/>
      <dgm:t>
        <a:bodyPr/>
        <a:lstStyle/>
        <a:p>
          <a:endParaRPr lang="en-US"/>
        </a:p>
      </dgm:t>
    </dgm:pt>
    <dgm:pt modelId="{93B4BD70-8A75-8443-BFA8-A412EE3F05B7}" type="pres">
      <dgm:prSet presAssocID="{05447064-444E-40C4-995B-72DF37E3284B}" presName="diagram" presStyleCnt="0">
        <dgm:presLayoutVars>
          <dgm:dir/>
          <dgm:resizeHandles val="exact"/>
        </dgm:presLayoutVars>
      </dgm:prSet>
      <dgm:spPr/>
    </dgm:pt>
    <dgm:pt modelId="{0CE7C863-8694-9848-BFC4-64E9A7E3A307}" type="pres">
      <dgm:prSet presAssocID="{26A4BAA8-D2BB-4BC2-9701-746FB40F8AD1}" presName="node" presStyleLbl="node1" presStyleIdx="0" presStyleCnt="6">
        <dgm:presLayoutVars>
          <dgm:bulletEnabled val="1"/>
        </dgm:presLayoutVars>
      </dgm:prSet>
      <dgm:spPr/>
    </dgm:pt>
    <dgm:pt modelId="{17019561-8208-D849-88AC-34F5565A868C}" type="pres">
      <dgm:prSet presAssocID="{6E4729E1-BE18-488D-9622-EB868CBC419E}" presName="sibTrans" presStyleCnt="0"/>
      <dgm:spPr/>
    </dgm:pt>
    <dgm:pt modelId="{2B03F5B3-2A7F-DD42-8A6A-81C82BB610C7}" type="pres">
      <dgm:prSet presAssocID="{2F4FCF97-4B0B-4C95-96AB-6BCC4193C57C}" presName="node" presStyleLbl="node1" presStyleIdx="1" presStyleCnt="6">
        <dgm:presLayoutVars>
          <dgm:bulletEnabled val="1"/>
        </dgm:presLayoutVars>
      </dgm:prSet>
      <dgm:spPr/>
    </dgm:pt>
    <dgm:pt modelId="{5D756F6C-70DA-4448-8235-33E3A4A9B11E}" type="pres">
      <dgm:prSet presAssocID="{4B8407D1-6331-447D-84B1-A0F6716D5595}" presName="sibTrans" presStyleCnt="0"/>
      <dgm:spPr/>
    </dgm:pt>
    <dgm:pt modelId="{5E10C5F5-D997-2E43-AB01-250C095A3E1D}" type="pres">
      <dgm:prSet presAssocID="{6C53C17B-3799-4FF9-9DC1-DF437B47D939}" presName="node" presStyleLbl="node1" presStyleIdx="2" presStyleCnt="6">
        <dgm:presLayoutVars>
          <dgm:bulletEnabled val="1"/>
        </dgm:presLayoutVars>
      </dgm:prSet>
      <dgm:spPr/>
    </dgm:pt>
    <dgm:pt modelId="{4C8AFCD7-D2CB-AB49-952E-978DDACA9C33}" type="pres">
      <dgm:prSet presAssocID="{B62F3425-CDE2-4EE9-81BE-C3954BF9CDDB}" presName="sibTrans" presStyleCnt="0"/>
      <dgm:spPr/>
    </dgm:pt>
    <dgm:pt modelId="{8EFA2364-7B52-7546-A1AD-2E9CDF1E7598}" type="pres">
      <dgm:prSet presAssocID="{E22EFC7E-48DA-454A-9676-8A4F54B51B8A}" presName="node" presStyleLbl="node1" presStyleIdx="3" presStyleCnt="6">
        <dgm:presLayoutVars>
          <dgm:bulletEnabled val="1"/>
        </dgm:presLayoutVars>
      </dgm:prSet>
      <dgm:spPr/>
    </dgm:pt>
    <dgm:pt modelId="{F0F4F0EA-B22F-484A-8E0C-DA4A1A3FB167}" type="pres">
      <dgm:prSet presAssocID="{3F01BB4A-5D10-4DE7-AC19-46AF3CEB4C96}" presName="sibTrans" presStyleCnt="0"/>
      <dgm:spPr/>
    </dgm:pt>
    <dgm:pt modelId="{F06CDD48-4B03-8542-9382-AEB2969BE48F}" type="pres">
      <dgm:prSet presAssocID="{88CE105E-C195-40A8-BC02-5558D9C13D79}" presName="node" presStyleLbl="node1" presStyleIdx="4" presStyleCnt="6">
        <dgm:presLayoutVars>
          <dgm:bulletEnabled val="1"/>
        </dgm:presLayoutVars>
      </dgm:prSet>
      <dgm:spPr/>
    </dgm:pt>
    <dgm:pt modelId="{19B885E4-76A5-044C-AC1C-458311BBF2DA}" type="pres">
      <dgm:prSet presAssocID="{BE03BB89-C96A-42FB-B7DA-F7A741EC4DF6}" presName="sibTrans" presStyleCnt="0"/>
      <dgm:spPr/>
    </dgm:pt>
    <dgm:pt modelId="{8EA83C4F-BF29-014A-938D-2C7CD9BEB663}" type="pres">
      <dgm:prSet presAssocID="{988346F8-3C54-7447-959D-079A482684AA}" presName="node" presStyleLbl="node1" presStyleIdx="5" presStyleCnt="6">
        <dgm:presLayoutVars>
          <dgm:bulletEnabled val="1"/>
        </dgm:presLayoutVars>
      </dgm:prSet>
      <dgm:spPr/>
    </dgm:pt>
  </dgm:ptLst>
  <dgm:cxnLst>
    <dgm:cxn modelId="{55F9C310-4B58-DA49-A835-4CFC58B943B9}" type="presOf" srcId="{988346F8-3C54-7447-959D-079A482684AA}" destId="{8EA83C4F-BF29-014A-938D-2C7CD9BEB663}" srcOrd="0" destOrd="0" presId="urn:microsoft.com/office/officeart/2005/8/layout/default"/>
    <dgm:cxn modelId="{DD961719-3BC3-4D95-A528-0216263D980D}" srcId="{05447064-444E-40C4-995B-72DF37E3284B}" destId="{88CE105E-C195-40A8-BC02-5558D9C13D79}" srcOrd="4" destOrd="0" parTransId="{3E99BABA-2139-44E9-89F2-2C102E8071F8}" sibTransId="{BE03BB89-C96A-42FB-B7DA-F7A741EC4DF6}"/>
    <dgm:cxn modelId="{C85D3B52-826A-9C48-8052-897CF0EADD06}" type="presOf" srcId="{88CE105E-C195-40A8-BC02-5558D9C13D79}" destId="{F06CDD48-4B03-8542-9382-AEB2969BE48F}" srcOrd="0" destOrd="0" presId="urn:microsoft.com/office/officeart/2005/8/layout/default"/>
    <dgm:cxn modelId="{C888AC67-CC98-4FEA-B47F-8EB351E6552F}" srcId="{05447064-444E-40C4-995B-72DF37E3284B}" destId="{2F4FCF97-4B0B-4C95-96AB-6BCC4193C57C}" srcOrd="1" destOrd="0" parTransId="{07CD63D7-C401-4660-B4B2-08B09E3666C4}" sibTransId="{4B8407D1-6331-447D-84B1-A0F6716D5595}"/>
    <dgm:cxn modelId="{528EF68E-9F25-C146-B55B-10A9E4EB0507}" type="presOf" srcId="{6C53C17B-3799-4FF9-9DC1-DF437B47D939}" destId="{5E10C5F5-D997-2E43-AB01-250C095A3E1D}" srcOrd="0" destOrd="0" presId="urn:microsoft.com/office/officeart/2005/8/layout/default"/>
    <dgm:cxn modelId="{6E25138F-CB7D-4C38-8BB2-513EF234DB41}" srcId="{05447064-444E-40C4-995B-72DF37E3284B}" destId="{E22EFC7E-48DA-454A-9676-8A4F54B51B8A}" srcOrd="3" destOrd="0" parTransId="{8600B434-7B57-47CA-A38E-788BE420D373}" sibTransId="{3F01BB4A-5D10-4DE7-AC19-46AF3CEB4C96}"/>
    <dgm:cxn modelId="{237D92A0-D04E-4E30-A8D5-E8162E4E6A7B}" srcId="{05447064-444E-40C4-995B-72DF37E3284B}" destId="{6C53C17B-3799-4FF9-9DC1-DF437B47D939}" srcOrd="2" destOrd="0" parTransId="{BE4B6BEB-3E1B-4485-8CE1-711538E3B941}" sibTransId="{B62F3425-CDE2-4EE9-81BE-C3954BF9CDDB}"/>
    <dgm:cxn modelId="{973E77B1-6196-FE40-B360-DDBC3BC71B42}" type="presOf" srcId="{2F4FCF97-4B0B-4C95-96AB-6BCC4193C57C}" destId="{2B03F5B3-2A7F-DD42-8A6A-81C82BB610C7}" srcOrd="0" destOrd="0" presId="urn:microsoft.com/office/officeart/2005/8/layout/default"/>
    <dgm:cxn modelId="{8A6E8AC1-B466-4542-BAD8-EE513EE0AEC6}" type="presOf" srcId="{26A4BAA8-D2BB-4BC2-9701-746FB40F8AD1}" destId="{0CE7C863-8694-9848-BFC4-64E9A7E3A307}" srcOrd="0" destOrd="0" presId="urn:microsoft.com/office/officeart/2005/8/layout/default"/>
    <dgm:cxn modelId="{644E48CA-A177-A94D-A5BF-7441E7F485E9}" srcId="{05447064-444E-40C4-995B-72DF37E3284B}" destId="{988346F8-3C54-7447-959D-079A482684AA}" srcOrd="5" destOrd="0" parTransId="{E920B772-15F1-364D-806B-A764266A192C}" sibTransId="{5433E37C-0615-0F45-A515-BD13C58DC369}"/>
    <dgm:cxn modelId="{E058DAE1-8A9E-0145-A0D4-79ED3AFCD861}" type="presOf" srcId="{05447064-444E-40C4-995B-72DF37E3284B}" destId="{93B4BD70-8A75-8443-BFA8-A412EE3F05B7}" srcOrd="0" destOrd="0" presId="urn:microsoft.com/office/officeart/2005/8/layout/default"/>
    <dgm:cxn modelId="{6D85F5EE-D6E9-4243-90C9-24E002D30876}" type="presOf" srcId="{E22EFC7E-48DA-454A-9676-8A4F54B51B8A}" destId="{8EFA2364-7B52-7546-A1AD-2E9CDF1E7598}" srcOrd="0" destOrd="0" presId="urn:microsoft.com/office/officeart/2005/8/layout/default"/>
    <dgm:cxn modelId="{D9A4F0F5-AD7D-4571-A9CA-DDA1C8D76079}" srcId="{05447064-444E-40C4-995B-72DF37E3284B}" destId="{26A4BAA8-D2BB-4BC2-9701-746FB40F8AD1}" srcOrd="0" destOrd="0" parTransId="{8DC34F01-559F-4663-8024-CC968CC38C5D}" sibTransId="{6E4729E1-BE18-488D-9622-EB868CBC419E}"/>
    <dgm:cxn modelId="{E5AF42FA-8592-9E45-931E-B667AD1D2F2E}" type="presParOf" srcId="{93B4BD70-8A75-8443-BFA8-A412EE3F05B7}" destId="{0CE7C863-8694-9848-BFC4-64E9A7E3A307}" srcOrd="0" destOrd="0" presId="urn:microsoft.com/office/officeart/2005/8/layout/default"/>
    <dgm:cxn modelId="{12EC91DF-F331-DE4F-9632-E4862D3EB006}" type="presParOf" srcId="{93B4BD70-8A75-8443-BFA8-A412EE3F05B7}" destId="{17019561-8208-D849-88AC-34F5565A868C}" srcOrd="1" destOrd="0" presId="urn:microsoft.com/office/officeart/2005/8/layout/default"/>
    <dgm:cxn modelId="{731B82E1-FD6F-F74D-9C4C-0632D4A85B14}" type="presParOf" srcId="{93B4BD70-8A75-8443-BFA8-A412EE3F05B7}" destId="{2B03F5B3-2A7F-DD42-8A6A-81C82BB610C7}" srcOrd="2" destOrd="0" presId="urn:microsoft.com/office/officeart/2005/8/layout/default"/>
    <dgm:cxn modelId="{BBDAAC13-00AE-854A-85EA-0DA10FE8842D}" type="presParOf" srcId="{93B4BD70-8A75-8443-BFA8-A412EE3F05B7}" destId="{5D756F6C-70DA-4448-8235-33E3A4A9B11E}" srcOrd="3" destOrd="0" presId="urn:microsoft.com/office/officeart/2005/8/layout/default"/>
    <dgm:cxn modelId="{CC17CFA8-A704-CA4A-999A-E91F83B510C9}" type="presParOf" srcId="{93B4BD70-8A75-8443-BFA8-A412EE3F05B7}" destId="{5E10C5F5-D997-2E43-AB01-250C095A3E1D}" srcOrd="4" destOrd="0" presId="urn:microsoft.com/office/officeart/2005/8/layout/default"/>
    <dgm:cxn modelId="{453EA1E9-AAB0-3A4A-AC4B-DEE540DC3E3C}" type="presParOf" srcId="{93B4BD70-8A75-8443-BFA8-A412EE3F05B7}" destId="{4C8AFCD7-D2CB-AB49-952E-978DDACA9C33}" srcOrd="5" destOrd="0" presId="urn:microsoft.com/office/officeart/2005/8/layout/default"/>
    <dgm:cxn modelId="{A77B49EB-EF55-DD4C-99E1-7F42263ADD2D}" type="presParOf" srcId="{93B4BD70-8A75-8443-BFA8-A412EE3F05B7}" destId="{8EFA2364-7B52-7546-A1AD-2E9CDF1E7598}" srcOrd="6" destOrd="0" presId="urn:microsoft.com/office/officeart/2005/8/layout/default"/>
    <dgm:cxn modelId="{AEFF5A09-06F1-A345-A30F-6497BC13036A}" type="presParOf" srcId="{93B4BD70-8A75-8443-BFA8-A412EE3F05B7}" destId="{F0F4F0EA-B22F-484A-8E0C-DA4A1A3FB167}" srcOrd="7" destOrd="0" presId="urn:microsoft.com/office/officeart/2005/8/layout/default"/>
    <dgm:cxn modelId="{B17CF550-FBF4-B149-9799-0E723916F07C}" type="presParOf" srcId="{93B4BD70-8A75-8443-BFA8-A412EE3F05B7}" destId="{F06CDD48-4B03-8542-9382-AEB2969BE48F}" srcOrd="8" destOrd="0" presId="urn:microsoft.com/office/officeart/2005/8/layout/default"/>
    <dgm:cxn modelId="{E1BABF51-5078-B347-A3B4-B730436994E1}" type="presParOf" srcId="{93B4BD70-8A75-8443-BFA8-A412EE3F05B7}" destId="{19B885E4-76A5-044C-AC1C-458311BBF2DA}" srcOrd="9" destOrd="0" presId="urn:microsoft.com/office/officeart/2005/8/layout/default"/>
    <dgm:cxn modelId="{8681F341-8D56-C246-8C49-F4BC66856115}" type="presParOf" srcId="{93B4BD70-8A75-8443-BFA8-A412EE3F05B7}" destId="{8EA83C4F-BF29-014A-938D-2C7CD9BEB66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9BE22-D511-4A49-A246-5438E7CD9898}"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9FE912B5-010B-41DC-967F-9F55A0F17383}">
      <dgm:prSet/>
      <dgm:spPr/>
      <dgm:t>
        <a:bodyPr/>
        <a:lstStyle/>
        <a:p>
          <a:r>
            <a:rPr lang="en-US"/>
            <a:t>Is associated with prolonged and intense activation of the body’s stress response to such an extent that it can change the way a child’s brain develops, the very architecture of the brain, with problematic long-term consequences. (Sandra Bloom)</a:t>
          </a:r>
        </a:p>
      </dgm:t>
    </dgm:pt>
    <dgm:pt modelId="{962781A7-42F5-4156-8A63-EB782511046E}" type="parTrans" cxnId="{A10D2756-031E-494F-B021-2633C49139A0}">
      <dgm:prSet/>
      <dgm:spPr/>
      <dgm:t>
        <a:bodyPr/>
        <a:lstStyle/>
        <a:p>
          <a:endParaRPr lang="en-US"/>
        </a:p>
      </dgm:t>
    </dgm:pt>
    <dgm:pt modelId="{AB70BBBA-3D8A-4FE0-B9AD-621BD012683F}" type="sibTrans" cxnId="{A10D2756-031E-494F-B021-2633C49139A0}">
      <dgm:prSet/>
      <dgm:spPr/>
      <dgm:t>
        <a:bodyPr/>
        <a:lstStyle/>
        <a:p>
          <a:endParaRPr lang="en-US"/>
        </a:p>
      </dgm:t>
    </dgm:pt>
    <dgm:pt modelId="{3C407AF9-8481-47F9-B833-22A481A1CFA0}">
      <dgm:prSet/>
      <dgm:spPr/>
      <dgm:t>
        <a:bodyPr/>
        <a:lstStyle/>
        <a:p>
          <a:r>
            <a:rPr lang="en-US"/>
            <a:t>Affects how we learn, how we parent, how we react at home and at work, and what we create in our communities. It affects our children, our earning potential, and the very ideas we have about what we’re capable of. What starts out in the wiring of one brain cell to another ultimately affects all of the cells of our society, from our families to our schools to our workplaces to our jails. (Nadine Burke-Harris)</a:t>
          </a:r>
        </a:p>
      </dgm:t>
    </dgm:pt>
    <dgm:pt modelId="{E2494D37-8124-4DA8-A0DF-308C2D5C438C}" type="parTrans" cxnId="{05957F13-9093-44C2-8CA7-DAC7C5494C90}">
      <dgm:prSet/>
      <dgm:spPr/>
      <dgm:t>
        <a:bodyPr/>
        <a:lstStyle/>
        <a:p>
          <a:endParaRPr lang="en-US"/>
        </a:p>
      </dgm:t>
    </dgm:pt>
    <dgm:pt modelId="{E2A21FFB-E981-4609-95A5-C2C11D03F7AF}" type="sibTrans" cxnId="{05957F13-9093-44C2-8CA7-DAC7C5494C90}">
      <dgm:prSet/>
      <dgm:spPr/>
      <dgm:t>
        <a:bodyPr/>
        <a:lstStyle/>
        <a:p>
          <a:endParaRPr lang="en-US"/>
        </a:p>
      </dgm:t>
    </dgm:pt>
    <dgm:pt modelId="{7B2721F0-2330-A54A-8E5F-C945FDA2C981}" type="pres">
      <dgm:prSet presAssocID="{3C79BE22-D511-4A49-A246-5438E7CD9898}" presName="hierChild1" presStyleCnt="0">
        <dgm:presLayoutVars>
          <dgm:chPref val="1"/>
          <dgm:dir/>
          <dgm:animOne val="branch"/>
          <dgm:animLvl val="lvl"/>
          <dgm:resizeHandles/>
        </dgm:presLayoutVars>
      </dgm:prSet>
      <dgm:spPr/>
    </dgm:pt>
    <dgm:pt modelId="{88C934A9-7979-5C40-8CA8-0806E404DDCF}" type="pres">
      <dgm:prSet presAssocID="{9FE912B5-010B-41DC-967F-9F55A0F17383}" presName="hierRoot1" presStyleCnt="0"/>
      <dgm:spPr/>
    </dgm:pt>
    <dgm:pt modelId="{B6167B8C-EE96-2044-A50F-E5D1AB7F7882}" type="pres">
      <dgm:prSet presAssocID="{9FE912B5-010B-41DC-967F-9F55A0F17383}" presName="composite" presStyleCnt="0"/>
      <dgm:spPr/>
    </dgm:pt>
    <dgm:pt modelId="{CF259C5F-70AA-4F4C-B884-7CE0621BDE38}" type="pres">
      <dgm:prSet presAssocID="{9FE912B5-010B-41DC-967F-9F55A0F17383}" presName="background" presStyleLbl="node0" presStyleIdx="0" presStyleCnt="2"/>
      <dgm:spPr/>
    </dgm:pt>
    <dgm:pt modelId="{A7F8B2F2-3162-0146-AFAF-D0F287539193}" type="pres">
      <dgm:prSet presAssocID="{9FE912B5-010B-41DC-967F-9F55A0F17383}" presName="text" presStyleLbl="fgAcc0" presStyleIdx="0" presStyleCnt="2">
        <dgm:presLayoutVars>
          <dgm:chPref val="3"/>
        </dgm:presLayoutVars>
      </dgm:prSet>
      <dgm:spPr/>
    </dgm:pt>
    <dgm:pt modelId="{74289491-E7EB-F74B-988B-2070102E4F6B}" type="pres">
      <dgm:prSet presAssocID="{9FE912B5-010B-41DC-967F-9F55A0F17383}" presName="hierChild2" presStyleCnt="0"/>
      <dgm:spPr/>
    </dgm:pt>
    <dgm:pt modelId="{0B2C7AF4-274C-E142-9EA0-660F105BB998}" type="pres">
      <dgm:prSet presAssocID="{3C407AF9-8481-47F9-B833-22A481A1CFA0}" presName="hierRoot1" presStyleCnt="0"/>
      <dgm:spPr/>
    </dgm:pt>
    <dgm:pt modelId="{EDF4617A-0E73-804E-864A-6E9830152917}" type="pres">
      <dgm:prSet presAssocID="{3C407AF9-8481-47F9-B833-22A481A1CFA0}" presName="composite" presStyleCnt="0"/>
      <dgm:spPr/>
    </dgm:pt>
    <dgm:pt modelId="{A15BDE59-332D-8343-802D-DCB72BE65ABB}" type="pres">
      <dgm:prSet presAssocID="{3C407AF9-8481-47F9-B833-22A481A1CFA0}" presName="background" presStyleLbl="node0" presStyleIdx="1" presStyleCnt="2"/>
      <dgm:spPr/>
    </dgm:pt>
    <dgm:pt modelId="{279CD7EB-8707-8944-9189-5AA4CAC5F890}" type="pres">
      <dgm:prSet presAssocID="{3C407AF9-8481-47F9-B833-22A481A1CFA0}" presName="text" presStyleLbl="fgAcc0" presStyleIdx="1" presStyleCnt="2">
        <dgm:presLayoutVars>
          <dgm:chPref val="3"/>
        </dgm:presLayoutVars>
      </dgm:prSet>
      <dgm:spPr/>
    </dgm:pt>
    <dgm:pt modelId="{1D259C61-B33E-8E44-99C2-5DAA3C7BD5F2}" type="pres">
      <dgm:prSet presAssocID="{3C407AF9-8481-47F9-B833-22A481A1CFA0}" presName="hierChild2" presStyleCnt="0"/>
      <dgm:spPr/>
    </dgm:pt>
  </dgm:ptLst>
  <dgm:cxnLst>
    <dgm:cxn modelId="{66BF060A-4259-614B-A4A8-B5D03A60B740}" type="presOf" srcId="{3C79BE22-D511-4A49-A246-5438E7CD9898}" destId="{7B2721F0-2330-A54A-8E5F-C945FDA2C981}" srcOrd="0" destOrd="0" presId="urn:microsoft.com/office/officeart/2005/8/layout/hierarchy1"/>
    <dgm:cxn modelId="{05957F13-9093-44C2-8CA7-DAC7C5494C90}" srcId="{3C79BE22-D511-4A49-A246-5438E7CD9898}" destId="{3C407AF9-8481-47F9-B833-22A481A1CFA0}" srcOrd="1" destOrd="0" parTransId="{E2494D37-8124-4DA8-A0DF-308C2D5C438C}" sibTransId="{E2A21FFB-E981-4609-95A5-C2C11D03F7AF}"/>
    <dgm:cxn modelId="{BB91F615-59FF-7C4E-A4D1-E678FFC8D732}" type="presOf" srcId="{3C407AF9-8481-47F9-B833-22A481A1CFA0}" destId="{279CD7EB-8707-8944-9189-5AA4CAC5F890}" srcOrd="0" destOrd="0" presId="urn:microsoft.com/office/officeart/2005/8/layout/hierarchy1"/>
    <dgm:cxn modelId="{A10D2756-031E-494F-B021-2633C49139A0}" srcId="{3C79BE22-D511-4A49-A246-5438E7CD9898}" destId="{9FE912B5-010B-41DC-967F-9F55A0F17383}" srcOrd="0" destOrd="0" parTransId="{962781A7-42F5-4156-8A63-EB782511046E}" sibTransId="{AB70BBBA-3D8A-4FE0-B9AD-621BD012683F}"/>
    <dgm:cxn modelId="{6F96D07D-384A-7A49-95EB-DC12D95CA305}" type="presOf" srcId="{9FE912B5-010B-41DC-967F-9F55A0F17383}" destId="{A7F8B2F2-3162-0146-AFAF-D0F287539193}" srcOrd="0" destOrd="0" presId="urn:microsoft.com/office/officeart/2005/8/layout/hierarchy1"/>
    <dgm:cxn modelId="{19ADBB12-59AE-BE49-8EB6-A0219E7E0E99}" type="presParOf" srcId="{7B2721F0-2330-A54A-8E5F-C945FDA2C981}" destId="{88C934A9-7979-5C40-8CA8-0806E404DDCF}" srcOrd="0" destOrd="0" presId="urn:microsoft.com/office/officeart/2005/8/layout/hierarchy1"/>
    <dgm:cxn modelId="{911FDC6F-943B-6541-B940-85A4611BFCD4}" type="presParOf" srcId="{88C934A9-7979-5C40-8CA8-0806E404DDCF}" destId="{B6167B8C-EE96-2044-A50F-E5D1AB7F7882}" srcOrd="0" destOrd="0" presId="urn:microsoft.com/office/officeart/2005/8/layout/hierarchy1"/>
    <dgm:cxn modelId="{687F3E47-E167-D14F-A1B9-17B0EB1DD8AD}" type="presParOf" srcId="{B6167B8C-EE96-2044-A50F-E5D1AB7F7882}" destId="{CF259C5F-70AA-4F4C-B884-7CE0621BDE38}" srcOrd="0" destOrd="0" presId="urn:microsoft.com/office/officeart/2005/8/layout/hierarchy1"/>
    <dgm:cxn modelId="{D771F06E-95D9-0544-88FE-2E209F98A29B}" type="presParOf" srcId="{B6167B8C-EE96-2044-A50F-E5D1AB7F7882}" destId="{A7F8B2F2-3162-0146-AFAF-D0F287539193}" srcOrd="1" destOrd="0" presId="urn:microsoft.com/office/officeart/2005/8/layout/hierarchy1"/>
    <dgm:cxn modelId="{E1C6D768-7AC1-1646-A12D-3C4DE320CA75}" type="presParOf" srcId="{88C934A9-7979-5C40-8CA8-0806E404DDCF}" destId="{74289491-E7EB-F74B-988B-2070102E4F6B}" srcOrd="1" destOrd="0" presId="urn:microsoft.com/office/officeart/2005/8/layout/hierarchy1"/>
    <dgm:cxn modelId="{D566AB42-F326-8B4A-AD64-AE2AC65144AF}" type="presParOf" srcId="{7B2721F0-2330-A54A-8E5F-C945FDA2C981}" destId="{0B2C7AF4-274C-E142-9EA0-660F105BB998}" srcOrd="1" destOrd="0" presId="urn:microsoft.com/office/officeart/2005/8/layout/hierarchy1"/>
    <dgm:cxn modelId="{6CAE6005-2555-3145-A410-9293E1033F6C}" type="presParOf" srcId="{0B2C7AF4-274C-E142-9EA0-660F105BB998}" destId="{EDF4617A-0E73-804E-864A-6E9830152917}" srcOrd="0" destOrd="0" presId="urn:microsoft.com/office/officeart/2005/8/layout/hierarchy1"/>
    <dgm:cxn modelId="{848FFCBA-ACEE-C54A-9D61-78A45E812D27}" type="presParOf" srcId="{EDF4617A-0E73-804E-864A-6E9830152917}" destId="{A15BDE59-332D-8343-802D-DCB72BE65ABB}" srcOrd="0" destOrd="0" presId="urn:microsoft.com/office/officeart/2005/8/layout/hierarchy1"/>
    <dgm:cxn modelId="{311BD81D-0504-8249-B4B0-5E142531C08D}" type="presParOf" srcId="{EDF4617A-0E73-804E-864A-6E9830152917}" destId="{279CD7EB-8707-8944-9189-5AA4CAC5F890}" srcOrd="1" destOrd="0" presId="urn:microsoft.com/office/officeart/2005/8/layout/hierarchy1"/>
    <dgm:cxn modelId="{2ACA20EF-A71F-8C49-9967-E6875E9A944D}" type="presParOf" srcId="{0B2C7AF4-274C-E142-9EA0-660F105BB998}" destId="{1D259C61-B33E-8E44-99C2-5DAA3C7BD5F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D03C0B-A008-49BC-B6BD-1B0C5E82779E}"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n-US"/>
        </a:p>
      </dgm:t>
    </dgm:pt>
    <dgm:pt modelId="{2DE21ABB-6D4D-4623-B581-188AC9CE0FBD}">
      <dgm:prSet/>
      <dgm:spPr/>
      <dgm:t>
        <a:bodyPr/>
        <a:lstStyle/>
        <a:p>
          <a:r>
            <a:rPr lang="en-US" b="1" dirty="0"/>
            <a:t>Acute trauma</a:t>
          </a:r>
          <a:r>
            <a:rPr lang="en-US" dirty="0"/>
            <a:t>:  a single event that is time-limited (injury accident, pregnancy loss, sudden death of a loved one, assault, divorce, job loss, </a:t>
          </a:r>
          <a:r>
            <a:rPr lang="en-US" dirty="0" err="1"/>
            <a:t>etc</a:t>
          </a:r>
          <a:r>
            <a:rPr lang="en-US" dirty="0"/>
            <a:t>)</a:t>
          </a:r>
        </a:p>
      </dgm:t>
    </dgm:pt>
    <dgm:pt modelId="{6756BB46-F4A4-4BD3-97FB-AFB0E545520A}" type="parTrans" cxnId="{5AFC564C-017A-4A50-8CBA-81B973DC4154}">
      <dgm:prSet/>
      <dgm:spPr/>
      <dgm:t>
        <a:bodyPr/>
        <a:lstStyle/>
        <a:p>
          <a:endParaRPr lang="en-US"/>
        </a:p>
      </dgm:t>
    </dgm:pt>
    <dgm:pt modelId="{D5B39CBA-DD17-40A9-B50F-E67C9B70AC15}" type="sibTrans" cxnId="{5AFC564C-017A-4A50-8CBA-81B973DC4154}">
      <dgm:prSet/>
      <dgm:spPr/>
      <dgm:t>
        <a:bodyPr/>
        <a:lstStyle/>
        <a:p>
          <a:endParaRPr lang="en-US"/>
        </a:p>
      </dgm:t>
    </dgm:pt>
    <dgm:pt modelId="{A69EFD95-40AE-4A98-AFB9-C539BC64E1B5}">
      <dgm:prSet/>
      <dgm:spPr/>
      <dgm:t>
        <a:bodyPr/>
        <a:lstStyle/>
        <a:p>
          <a:r>
            <a:rPr lang="en-US" b="1" dirty="0"/>
            <a:t>Complex trauma</a:t>
          </a:r>
          <a:r>
            <a:rPr lang="en-US" dirty="0"/>
            <a:t>: exposure to multiple traumas that are often invasive or interpersonal and have wide-ranging, long-term impact</a:t>
          </a:r>
        </a:p>
        <a:p>
          <a:endParaRPr lang="en-US" dirty="0"/>
        </a:p>
      </dgm:t>
    </dgm:pt>
    <dgm:pt modelId="{D09828DA-2067-44FB-B7B4-2D812562083C}" type="parTrans" cxnId="{1073CD79-4D4B-4FFF-8DE8-5D557A0060CA}">
      <dgm:prSet/>
      <dgm:spPr/>
      <dgm:t>
        <a:bodyPr/>
        <a:lstStyle/>
        <a:p>
          <a:endParaRPr lang="en-US"/>
        </a:p>
      </dgm:t>
    </dgm:pt>
    <dgm:pt modelId="{1EFBC3EC-2A14-4330-800F-5F904330E1CB}" type="sibTrans" cxnId="{1073CD79-4D4B-4FFF-8DE8-5D557A0060CA}">
      <dgm:prSet/>
      <dgm:spPr/>
      <dgm:t>
        <a:bodyPr/>
        <a:lstStyle/>
        <a:p>
          <a:endParaRPr lang="en-US"/>
        </a:p>
      </dgm:t>
    </dgm:pt>
    <dgm:pt modelId="{0BFF966A-A9FB-4434-A7CD-E300B8D10A54}">
      <dgm:prSet/>
      <dgm:spPr/>
      <dgm:t>
        <a:bodyPr/>
        <a:lstStyle/>
        <a:p>
          <a:r>
            <a:rPr lang="en-US" b="1"/>
            <a:t>Historical: </a:t>
          </a:r>
          <a:r>
            <a:rPr lang="en-US"/>
            <a:t>occurs in history to a specific group of people causing emotional and mental wounding both during their lives and to the generations that follow</a:t>
          </a:r>
          <a:r>
            <a:rPr lang="en-US" b="0" i="0" baseline="0"/>
            <a:t> </a:t>
          </a:r>
          <a:endParaRPr lang="en-US"/>
        </a:p>
      </dgm:t>
    </dgm:pt>
    <dgm:pt modelId="{EFB1A866-2BA8-4BB8-A8A5-7DE8D3D1AF2F}" type="parTrans" cxnId="{1BBBA82E-940D-48E2-ABDD-27CC0EC09015}">
      <dgm:prSet/>
      <dgm:spPr/>
      <dgm:t>
        <a:bodyPr/>
        <a:lstStyle/>
        <a:p>
          <a:endParaRPr lang="en-US"/>
        </a:p>
      </dgm:t>
    </dgm:pt>
    <dgm:pt modelId="{24A417EF-22D1-45FD-979F-AF7CC5C23A87}" type="sibTrans" cxnId="{1BBBA82E-940D-48E2-ABDD-27CC0EC09015}">
      <dgm:prSet/>
      <dgm:spPr/>
      <dgm:t>
        <a:bodyPr/>
        <a:lstStyle/>
        <a:p>
          <a:endParaRPr lang="en-US"/>
        </a:p>
      </dgm:t>
    </dgm:pt>
    <dgm:pt modelId="{D642789B-7554-4AFA-87A0-2D467CC6D068}">
      <dgm:prSet/>
      <dgm:spPr/>
      <dgm:t>
        <a:bodyPr/>
        <a:lstStyle/>
        <a:p>
          <a:r>
            <a:rPr lang="en-US" b="1" dirty="0"/>
            <a:t>System-induced trauma: </a:t>
          </a:r>
          <a:r>
            <a:rPr lang="en-US" b="0" i="0" baseline="0" dirty="0"/>
            <a:t>when systems designed to help trauma victims inflict trauma or re-retraumatize people (unjust policies, harmful practices, invasive procedures, racial/cultural bias, etc.)</a:t>
          </a:r>
          <a:endParaRPr lang="en-US" dirty="0"/>
        </a:p>
      </dgm:t>
    </dgm:pt>
    <dgm:pt modelId="{0AC8E217-4047-45C2-8409-D6E7EABFB3CD}" type="parTrans" cxnId="{20B2E8CA-43F3-4178-87C5-881AC5BB366D}">
      <dgm:prSet/>
      <dgm:spPr/>
      <dgm:t>
        <a:bodyPr/>
        <a:lstStyle/>
        <a:p>
          <a:endParaRPr lang="en-US"/>
        </a:p>
      </dgm:t>
    </dgm:pt>
    <dgm:pt modelId="{AD44CDEA-486F-4577-8219-4FCD8E3F5398}" type="sibTrans" cxnId="{20B2E8CA-43F3-4178-87C5-881AC5BB366D}">
      <dgm:prSet/>
      <dgm:spPr/>
      <dgm:t>
        <a:bodyPr/>
        <a:lstStyle/>
        <a:p>
          <a:endParaRPr lang="en-US"/>
        </a:p>
      </dgm:t>
    </dgm:pt>
    <dgm:pt modelId="{96BD3B73-9237-CA48-91C1-219D261E016E}">
      <dgm:prSet/>
      <dgm:spPr/>
      <dgm:t>
        <a:bodyPr/>
        <a:lstStyle/>
        <a:p>
          <a:r>
            <a:rPr lang="en-US" b="1" baseline="0"/>
            <a:t>InterGenerational: </a:t>
          </a:r>
          <a:r>
            <a:rPr lang="en-US" baseline="0"/>
            <a:t>happens when the effects of trauma are not resolved in one generation. When trauma is ignored and there is no support for dealing with it, the trauma will be passed from one generation to the next. </a:t>
          </a:r>
          <a:endParaRPr lang="en-US"/>
        </a:p>
      </dgm:t>
    </dgm:pt>
    <dgm:pt modelId="{36174DBA-7395-5043-84D8-7C4EE9E57939}" type="parTrans" cxnId="{A9F51A04-5D11-B044-8ABA-2CBF66F1FD3A}">
      <dgm:prSet/>
      <dgm:spPr/>
      <dgm:t>
        <a:bodyPr/>
        <a:lstStyle/>
        <a:p>
          <a:endParaRPr lang="en-US"/>
        </a:p>
      </dgm:t>
    </dgm:pt>
    <dgm:pt modelId="{CD659425-2B74-704D-AF55-EB2599F13D06}" type="sibTrans" cxnId="{A9F51A04-5D11-B044-8ABA-2CBF66F1FD3A}">
      <dgm:prSet/>
      <dgm:spPr/>
      <dgm:t>
        <a:bodyPr/>
        <a:lstStyle/>
        <a:p>
          <a:endParaRPr lang="en-US"/>
        </a:p>
      </dgm:t>
    </dgm:pt>
    <dgm:pt modelId="{BA20EF23-5D5F-8049-88ED-0AE9E331194D}" type="pres">
      <dgm:prSet presAssocID="{34D03C0B-A008-49BC-B6BD-1B0C5E82779E}" presName="linear" presStyleCnt="0">
        <dgm:presLayoutVars>
          <dgm:animLvl val="lvl"/>
          <dgm:resizeHandles val="exact"/>
        </dgm:presLayoutVars>
      </dgm:prSet>
      <dgm:spPr/>
    </dgm:pt>
    <dgm:pt modelId="{BE7AFFEF-6900-A742-86E9-E7159D4111B5}" type="pres">
      <dgm:prSet presAssocID="{2DE21ABB-6D4D-4623-B581-188AC9CE0FBD}" presName="parentText" presStyleLbl="node1" presStyleIdx="0" presStyleCnt="5">
        <dgm:presLayoutVars>
          <dgm:chMax val="0"/>
          <dgm:bulletEnabled val="1"/>
        </dgm:presLayoutVars>
      </dgm:prSet>
      <dgm:spPr/>
    </dgm:pt>
    <dgm:pt modelId="{903077C1-106C-0546-B305-9C41CA7B0B57}" type="pres">
      <dgm:prSet presAssocID="{D5B39CBA-DD17-40A9-B50F-E67C9B70AC15}" presName="spacer" presStyleCnt="0"/>
      <dgm:spPr/>
    </dgm:pt>
    <dgm:pt modelId="{DABAB0E2-7EC4-2E4C-8A24-EA7119815502}" type="pres">
      <dgm:prSet presAssocID="{A69EFD95-40AE-4A98-AFB9-C539BC64E1B5}" presName="parentText" presStyleLbl="node1" presStyleIdx="1" presStyleCnt="5">
        <dgm:presLayoutVars>
          <dgm:chMax val="0"/>
          <dgm:bulletEnabled val="1"/>
        </dgm:presLayoutVars>
      </dgm:prSet>
      <dgm:spPr/>
    </dgm:pt>
    <dgm:pt modelId="{4FF629F0-FB4A-E242-A4BA-FE7509CFB489}" type="pres">
      <dgm:prSet presAssocID="{1EFBC3EC-2A14-4330-800F-5F904330E1CB}" presName="spacer" presStyleCnt="0"/>
      <dgm:spPr/>
    </dgm:pt>
    <dgm:pt modelId="{8B045036-40EA-9240-8205-373244A0F5AA}" type="pres">
      <dgm:prSet presAssocID="{96BD3B73-9237-CA48-91C1-219D261E016E}" presName="parentText" presStyleLbl="node1" presStyleIdx="2" presStyleCnt="5">
        <dgm:presLayoutVars>
          <dgm:chMax val="0"/>
          <dgm:bulletEnabled val="1"/>
        </dgm:presLayoutVars>
      </dgm:prSet>
      <dgm:spPr/>
    </dgm:pt>
    <dgm:pt modelId="{0A324E88-9458-244F-A3E9-998BF22D4EC8}" type="pres">
      <dgm:prSet presAssocID="{CD659425-2B74-704D-AF55-EB2599F13D06}" presName="spacer" presStyleCnt="0"/>
      <dgm:spPr/>
    </dgm:pt>
    <dgm:pt modelId="{B688C111-A2D4-D84A-B30E-C29FF0F22911}" type="pres">
      <dgm:prSet presAssocID="{0BFF966A-A9FB-4434-A7CD-E300B8D10A54}" presName="parentText" presStyleLbl="node1" presStyleIdx="3" presStyleCnt="5">
        <dgm:presLayoutVars>
          <dgm:chMax val="0"/>
          <dgm:bulletEnabled val="1"/>
        </dgm:presLayoutVars>
      </dgm:prSet>
      <dgm:spPr/>
    </dgm:pt>
    <dgm:pt modelId="{657377A2-D209-2741-BB6C-54BDC19CC730}" type="pres">
      <dgm:prSet presAssocID="{24A417EF-22D1-45FD-979F-AF7CC5C23A87}" presName="spacer" presStyleCnt="0"/>
      <dgm:spPr/>
    </dgm:pt>
    <dgm:pt modelId="{4B4826ED-4EA3-1A41-A648-8D2E19205921}" type="pres">
      <dgm:prSet presAssocID="{D642789B-7554-4AFA-87A0-2D467CC6D068}" presName="parentText" presStyleLbl="node1" presStyleIdx="4" presStyleCnt="5">
        <dgm:presLayoutVars>
          <dgm:chMax val="0"/>
          <dgm:bulletEnabled val="1"/>
        </dgm:presLayoutVars>
      </dgm:prSet>
      <dgm:spPr/>
    </dgm:pt>
  </dgm:ptLst>
  <dgm:cxnLst>
    <dgm:cxn modelId="{A9F51A04-5D11-B044-8ABA-2CBF66F1FD3A}" srcId="{34D03C0B-A008-49BC-B6BD-1B0C5E82779E}" destId="{96BD3B73-9237-CA48-91C1-219D261E016E}" srcOrd="2" destOrd="0" parTransId="{36174DBA-7395-5043-84D8-7C4EE9E57939}" sibTransId="{CD659425-2B74-704D-AF55-EB2599F13D06}"/>
    <dgm:cxn modelId="{EF19DF08-805E-C445-803A-66846BE14CA9}" type="presOf" srcId="{96BD3B73-9237-CA48-91C1-219D261E016E}" destId="{8B045036-40EA-9240-8205-373244A0F5AA}" srcOrd="0" destOrd="0" presId="urn:microsoft.com/office/officeart/2005/8/layout/vList2"/>
    <dgm:cxn modelId="{87E3DD11-D694-AB4C-A272-7E1FBAAB139C}" type="presOf" srcId="{34D03C0B-A008-49BC-B6BD-1B0C5E82779E}" destId="{BA20EF23-5D5F-8049-88ED-0AE9E331194D}" srcOrd="0" destOrd="0" presId="urn:microsoft.com/office/officeart/2005/8/layout/vList2"/>
    <dgm:cxn modelId="{83E6DA26-A439-1C46-AADB-AEA2B52E64BE}" type="presOf" srcId="{D642789B-7554-4AFA-87A0-2D467CC6D068}" destId="{4B4826ED-4EA3-1A41-A648-8D2E19205921}" srcOrd="0" destOrd="0" presId="urn:microsoft.com/office/officeart/2005/8/layout/vList2"/>
    <dgm:cxn modelId="{1BBBA82E-940D-48E2-ABDD-27CC0EC09015}" srcId="{34D03C0B-A008-49BC-B6BD-1B0C5E82779E}" destId="{0BFF966A-A9FB-4434-A7CD-E300B8D10A54}" srcOrd="3" destOrd="0" parTransId="{EFB1A866-2BA8-4BB8-A8A5-7DE8D3D1AF2F}" sibTransId="{24A417EF-22D1-45FD-979F-AF7CC5C23A87}"/>
    <dgm:cxn modelId="{5AFC564C-017A-4A50-8CBA-81B973DC4154}" srcId="{34D03C0B-A008-49BC-B6BD-1B0C5E82779E}" destId="{2DE21ABB-6D4D-4623-B581-188AC9CE0FBD}" srcOrd="0" destOrd="0" parTransId="{6756BB46-F4A4-4BD3-97FB-AFB0E545520A}" sibTransId="{D5B39CBA-DD17-40A9-B50F-E67C9B70AC15}"/>
    <dgm:cxn modelId="{1073CD79-4D4B-4FFF-8DE8-5D557A0060CA}" srcId="{34D03C0B-A008-49BC-B6BD-1B0C5E82779E}" destId="{A69EFD95-40AE-4A98-AFB9-C539BC64E1B5}" srcOrd="1" destOrd="0" parTransId="{D09828DA-2067-44FB-B7B4-2D812562083C}" sibTransId="{1EFBC3EC-2A14-4330-800F-5F904330E1CB}"/>
    <dgm:cxn modelId="{88D3EEC6-23E2-464B-B80C-F280A00A9429}" type="presOf" srcId="{2DE21ABB-6D4D-4623-B581-188AC9CE0FBD}" destId="{BE7AFFEF-6900-A742-86E9-E7159D4111B5}" srcOrd="0" destOrd="0" presId="urn:microsoft.com/office/officeart/2005/8/layout/vList2"/>
    <dgm:cxn modelId="{20B2E8CA-43F3-4178-87C5-881AC5BB366D}" srcId="{34D03C0B-A008-49BC-B6BD-1B0C5E82779E}" destId="{D642789B-7554-4AFA-87A0-2D467CC6D068}" srcOrd="4" destOrd="0" parTransId="{0AC8E217-4047-45C2-8409-D6E7EABFB3CD}" sibTransId="{AD44CDEA-486F-4577-8219-4FCD8E3F5398}"/>
    <dgm:cxn modelId="{26EAF2CF-3141-4B41-81A7-F27B8B49927A}" type="presOf" srcId="{A69EFD95-40AE-4A98-AFB9-C539BC64E1B5}" destId="{DABAB0E2-7EC4-2E4C-8A24-EA7119815502}" srcOrd="0" destOrd="0" presId="urn:microsoft.com/office/officeart/2005/8/layout/vList2"/>
    <dgm:cxn modelId="{991F7BFD-BE63-534D-978C-079ED53A0099}" type="presOf" srcId="{0BFF966A-A9FB-4434-A7CD-E300B8D10A54}" destId="{B688C111-A2D4-D84A-B30E-C29FF0F22911}" srcOrd="0" destOrd="0" presId="urn:microsoft.com/office/officeart/2005/8/layout/vList2"/>
    <dgm:cxn modelId="{0021B3DB-B79C-8D45-9BB1-D4ADC52717A5}" type="presParOf" srcId="{BA20EF23-5D5F-8049-88ED-0AE9E331194D}" destId="{BE7AFFEF-6900-A742-86E9-E7159D4111B5}" srcOrd="0" destOrd="0" presId="urn:microsoft.com/office/officeart/2005/8/layout/vList2"/>
    <dgm:cxn modelId="{EEFDB904-4306-6348-AD15-6F6004F2EC43}" type="presParOf" srcId="{BA20EF23-5D5F-8049-88ED-0AE9E331194D}" destId="{903077C1-106C-0546-B305-9C41CA7B0B57}" srcOrd="1" destOrd="0" presId="urn:microsoft.com/office/officeart/2005/8/layout/vList2"/>
    <dgm:cxn modelId="{FF4CC653-80EC-9745-BCB6-9A9300904D69}" type="presParOf" srcId="{BA20EF23-5D5F-8049-88ED-0AE9E331194D}" destId="{DABAB0E2-7EC4-2E4C-8A24-EA7119815502}" srcOrd="2" destOrd="0" presId="urn:microsoft.com/office/officeart/2005/8/layout/vList2"/>
    <dgm:cxn modelId="{F4D83C32-A426-954C-A69D-DAE74E8ADF05}" type="presParOf" srcId="{BA20EF23-5D5F-8049-88ED-0AE9E331194D}" destId="{4FF629F0-FB4A-E242-A4BA-FE7509CFB489}" srcOrd="3" destOrd="0" presId="urn:microsoft.com/office/officeart/2005/8/layout/vList2"/>
    <dgm:cxn modelId="{1FC528A9-1E47-654A-A7AD-B7B3E3F83AEA}" type="presParOf" srcId="{BA20EF23-5D5F-8049-88ED-0AE9E331194D}" destId="{8B045036-40EA-9240-8205-373244A0F5AA}" srcOrd="4" destOrd="0" presId="urn:microsoft.com/office/officeart/2005/8/layout/vList2"/>
    <dgm:cxn modelId="{1EC8A3F3-5361-EF4E-8C47-429DCF5EE485}" type="presParOf" srcId="{BA20EF23-5D5F-8049-88ED-0AE9E331194D}" destId="{0A324E88-9458-244F-A3E9-998BF22D4EC8}" srcOrd="5" destOrd="0" presId="urn:microsoft.com/office/officeart/2005/8/layout/vList2"/>
    <dgm:cxn modelId="{F22DF474-8447-E848-A676-3B989A8BF79F}" type="presParOf" srcId="{BA20EF23-5D5F-8049-88ED-0AE9E331194D}" destId="{B688C111-A2D4-D84A-B30E-C29FF0F22911}" srcOrd="6" destOrd="0" presId="urn:microsoft.com/office/officeart/2005/8/layout/vList2"/>
    <dgm:cxn modelId="{27D92018-AE66-EC4D-A3F1-57668699FCA8}" type="presParOf" srcId="{BA20EF23-5D5F-8049-88ED-0AE9E331194D}" destId="{657377A2-D209-2741-BB6C-54BDC19CC730}" srcOrd="7" destOrd="0" presId="urn:microsoft.com/office/officeart/2005/8/layout/vList2"/>
    <dgm:cxn modelId="{61967595-1452-D44C-A262-8C8D74D31B89}" type="presParOf" srcId="{BA20EF23-5D5F-8049-88ED-0AE9E331194D}" destId="{4B4826ED-4EA3-1A41-A648-8D2E1920592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0424BF-2B98-443B-B3E1-805783760F30}"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342157A6-9C19-4E85-B95C-A7C8C21709D3}">
      <dgm:prSet/>
      <dgm:spPr/>
      <dgm:t>
        <a:bodyPr/>
        <a:lstStyle/>
        <a:p>
          <a:r>
            <a:rPr lang="en-US" dirty="0"/>
            <a:t>Expectations of harm (from the world and others)</a:t>
          </a:r>
        </a:p>
      </dgm:t>
    </dgm:pt>
    <dgm:pt modelId="{7D28E6CE-8DB0-4B36-AD05-5088682DC451}" type="parTrans" cxnId="{B13FC67B-A27D-4C34-887B-6D8BD6691A70}">
      <dgm:prSet/>
      <dgm:spPr/>
      <dgm:t>
        <a:bodyPr/>
        <a:lstStyle/>
        <a:p>
          <a:endParaRPr lang="en-US"/>
        </a:p>
      </dgm:t>
    </dgm:pt>
    <dgm:pt modelId="{FEA837C5-A50E-4E5A-A86A-E07129877B47}" type="sibTrans" cxnId="{B13FC67B-A27D-4C34-887B-6D8BD6691A70}">
      <dgm:prSet/>
      <dgm:spPr/>
      <dgm:t>
        <a:bodyPr/>
        <a:lstStyle/>
        <a:p>
          <a:endParaRPr lang="en-US"/>
        </a:p>
      </dgm:t>
    </dgm:pt>
    <dgm:pt modelId="{E7995270-7416-4A0C-9515-06801F0F3903}">
      <dgm:prSet/>
      <dgm:spPr/>
      <dgm:t>
        <a:bodyPr/>
        <a:lstStyle/>
        <a:p>
          <a:r>
            <a:rPr lang="en-US" dirty="0"/>
            <a:t>Difficulty forming relationships</a:t>
          </a:r>
        </a:p>
      </dgm:t>
    </dgm:pt>
    <dgm:pt modelId="{3C6F2DE9-B47E-4E67-A66B-DF84E7913630}" type="parTrans" cxnId="{B089D71B-769F-4A2E-91B8-C1614531C2C5}">
      <dgm:prSet/>
      <dgm:spPr/>
      <dgm:t>
        <a:bodyPr/>
        <a:lstStyle/>
        <a:p>
          <a:endParaRPr lang="en-US"/>
        </a:p>
      </dgm:t>
    </dgm:pt>
    <dgm:pt modelId="{909EB84B-0778-404B-92A7-3EA40FD03474}" type="sibTrans" cxnId="{B089D71B-769F-4A2E-91B8-C1614531C2C5}">
      <dgm:prSet/>
      <dgm:spPr/>
      <dgm:t>
        <a:bodyPr/>
        <a:lstStyle/>
        <a:p>
          <a:endParaRPr lang="en-US"/>
        </a:p>
      </dgm:t>
    </dgm:pt>
    <dgm:pt modelId="{5EF430BE-F0A1-4F24-8BA9-6B0414E4766E}">
      <dgm:prSet/>
      <dgm:spPr/>
      <dgm:t>
        <a:bodyPr/>
        <a:lstStyle/>
        <a:p>
          <a:r>
            <a:rPr lang="en-US" dirty="0"/>
            <a:t>Difficulty managing, understanding, and regulating feelings and behavior</a:t>
          </a:r>
        </a:p>
      </dgm:t>
    </dgm:pt>
    <dgm:pt modelId="{CE1A0BE5-82BE-4FBC-A7CB-EA92D9290CBE}" type="parTrans" cxnId="{6D977DB9-B243-415B-8E3B-619CCF66FABE}">
      <dgm:prSet/>
      <dgm:spPr/>
      <dgm:t>
        <a:bodyPr/>
        <a:lstStyle/>
        <a:p>
          <a:endParaRPr lang="en-US"/>
        </a:p>
      </dgm:t>
    </dgm:pt>
    <dgm:pt modelId="{B7F4B0A7-446B-48F4-8EC6-C86C0596137A}" type="sibTrans" cxnId="{6D977DB9-B243-415B-8E3B-619CCF66FABE}">
      <dgm:prSet/>
      <dgm:spPr/>
      <dgm:t>
        <a:bodyPr/>
        <a:lstStyle/>
        <a:p>
          <a:endParaRPr lang="en-US"/>
        </a:p>
      </dgm:t>
    </dgm:pt>
    <dgm:pt modelId="{D01DC87B-E9EB-4E13-9EBD-6C592DCAD9B5}">
      <dgm:prSet/>
      <dgm:spPr/>
      <dgm:t>
        <a:bodyPr/>
        <a:lstStyle/>
        <a:p>
          <a:r>
            <a:rPr lang="en-US" dirty="0"/>
            <a:t>Damaged sense of self/fragmented sense of self</a:t>
          </a:r>
        </a:p>
      </dgm:t>
    </dgm:pt>
    <dgm:pt modelId="{FB0051B8-C9F0-444A-B5B9-07A8463A0925}" type="parTrans" cxnId="{4BF86DC2-13D9-428C-927B-AB7A341458B7}">
      <dgm:prSet/>
      <dgm:spPr/>
      <dgm:t>
        <a:bodyPr/>
        <a:lstStyle/>
        <a:p>
          <a:endParaRPr lang="en-US"/>
        </a:p>
      </dgm:t>
    </dgm:pt>
    <dgm:pt modelId="{0AA3C0DD-4FA8-4FF6-BEEE-F3B90C6C6432}" type="sibTrans" cxnId="{4BF86DC2-13D9-428C-927B-AB7A341458B7}">
      <dgm:prSet/>
      <dgm:spPr/>
      <dgm:t>
        <a:bodyPr/>
        <a:lstStyle/>
        <a:p>
          <a:endParaRPr lang="en-US"/>
        </a:p>
      </dgm:t>
    </dgm:pt>
    <dgm:pt modelId="{9F329AF3-8E56-4112-9C4B-89BB12BA547F}">
      <dgm:prSet/>
      <dgm:spPr/>
      <dgm:t>
        <a:bodyPr/>
        <a:lstStyle/>
        <a:p>
          <a:r>
            <a:rPr lang="en-US" dirty="0"/>
            <a:t>Developmental challenges such as:</a:t>
          </a:r>
        </a:p>
      </dgm:t>
    </dgm:pt>
    <dgm:pt modelId="{3DE136CB-D7E3-4117-8054-CEF52B7D85AD}" type="parTrans" cxnId="{063DB7ED-02CB-49E5-B979-7FC3D9C83EC9}">
      <dgm:prSet/>
      <dgm:spPr/>
      <dgm:t>
        <a:bodyPr/>
        <a:lstStyle/>
        <a:p>
          <a:endParaRPr lang="en-US"/>
        </a:p>
      </dgm:t>
    </dgm:pt>
    <dgm:pt modelId="{9BD33E07-6790-4868-8595-EFA1DF59F263}" type="sibTrans" cxnId="{063DB7ED-02CB-49E5-B979-7FC3D9C83EC9}">
      <dgm:prSet/>
      <dgm:spPr/>
      <dgm:t>
        <a:bodyPr/>
        <a:lstStyle/>
        <a:p>
          <a:endParaRPr lang="en-US"/>
        </a:p>
      </dgm:t>
    </dgm:pt>
    <dgm:pt modelId="{11651108-84AB-483A-9CDA-5BC077159FB2}">
      <dgm:prSet/>
      <dgm:spPr/>
      <dgm:t>
        <a:bodyPr/>
        <a:lstStyle/>
        <a:p>
          <a:r>
            <a:rPr lang="en-US" dirty="0"/>
            <a:t>Problem-solving</a:t>
          </a:r>
        </a:p>
      </dgm:t>
    </dgm:pt>
    <dgm:pt modelId="{34148A26-28D2-495D-AEB0-D5D976CBD42B}" type="parTrans" cxnId="{2CE207A9-C264-4791-A16F-175233AB6E5B}">
      <dgm:prSet/>
      <dgm:spPr/>
      <dgm:t>
        <a:bodyPr/>
        <a:lstStyle/>
        <a:p>
          <a:endParaRPr lang="en-US"/>
        </a:p>
      </dgm:t>
    </dgm:pt>
    <dgm:pt modelId="{D9B754E7-6B10-428B-BD1E-0E719AB50799}" type="sibTrans" cxnId="{2CE207A9-C264-4791-A16F-175233AB6E5B}">
      <dgm:prSet/>
      <dgm:spPr/>
      <dgm:t>
        <a:bodyPr/>
        <a:lstStyle/>
        <a:p>
          <a:endParaRPr lang="en-US"/>
        </a:p>
      </dgm:t>
    </dgm:pt>
    <dgm:pt modelId="{53477F49-DEC0-4314-902F-9B2B43D4F9D1}">
      <dgm:prSet/>
      <dgm:spPr/>
      <dgm:t>
        <a:bodyPr/>
        <a:lstStyle/>
        <a:p>
          <a:r>
            <a:rPr lang="en-US" dirty="0"/>
            <a:t>Agency</a:t>
          </a:r>
        </a:p>
      </dgm:t>
    </dgm:pt>
    <dgm:pt modelId="{8B5E0E10-345A-4BA6-AFF6-82CE9AAD034E}" type="parTrans" cxnId="{FCF28755-0340-4EA4-A3DA-1028439896A1}">
      <dgm:prSet/>
      <dgm:spPr/>
      <dgm:t>
        <a:bodyPr/>
        <a:lstStyle/>
        <a:p>
          <a:endParaRPr lang="en-US"/>
        </a:p>
      </dgm:t>
    </dgm:pt>
    <dgm:pt modelId="{D6C2E861-24E8-44D9-809A-A5891D8531EC}" type="sibTrans" cxnId="{FCF28755-0340-4EA4-A3DA-1028439896A1}">
      <dgm:prSet/>
      <dgm:spPr/>
      <dgm:t>
        <a:bodyPr/>
        <a:lstStyle/>
        <a:p>
          <a:endParaRPr lang="en-US"/>
        </a:p>
      </dgm:t>
    </dgm:pt>
    <dgm:pt modelId="{4406F556-29C8-4970-A9CC-C8D536DF74FE}">
      <dgm:prSet/>
      <dgm:spPr/>
      <dgm:t>
        <a:bodyPr/>
        <a:lstStyle/>
        <a:p>
          <a:r>
            <a:rPr lang="en-US" dirty="0"/>
            <a:t>Imagination</a:t>
          </a:r>
        </a:p>
      </dgm:t>
    </dgm:pt>
    <dgm:pt modelId="{77EA18C4-C25E-4B3C-B592-5B71E0E86D0F}" type="parTrans" cxnId="{C678270D-4807-4193-B7B2-8413E072CF6D}">
      <dgm:prSet/>
      <dgm:spPr/>
      <dgm:t>
        <a:bodyPr/>
        <a:lstStyle/>
        <a:p>
          <a:endParaRPr lang="en-US"/>
        </a:p>
      </dgm:t>
    </dgm:pt>
    <dgm:pt modelId="{FFEA72F3-789A-4E6A-B8F0-AD00AF4BE994}" type="sibTrans" cxnId="{C678270D-4807-4193-B7B2-8413E072CF6D}">
      <dgm:prSet/>
      <dgm:spPr/>
      <dgm:t>
        <a:bodyPr/>
        <a:lstStyle/>
        <a:p>
          <a:endParaRPr lang="en-US"/>
        </a:p>
      </dgm:t>
    </dgm:pt>
    <dgm:pt modelId="{7267518A-7001-4FE0-8DE8-04F8011D34CF}">
      <dgm:prSet/>
      <dgm:spPr/>
      <dgm:t>
        <a:bodyPr/>
        <a:lstStyle/>
        <a:p>
          <a:r>
            <a:rPr lang="en-US" dirty="0"/>
            <a:t>Academic and work performance</a:t>
          </a:r>
        </a:p>
      </dgm:t>
    </dgm:pt>
    <dgm:pt modelId="{071E19B3-E9AF-49DF-9DDC-3DD9D7FB5592}" type="parTrans" cxnId="{C930AB26-F6AF-4E44-AEBE-96541782CC4C}">
      <dgm:prSet/>
      <dgm:spPr/>
      <dgm:t>
        <a:bodyPr/>
        <a:lstStyle/>
        <a:p>
          <a:endParaRPr lang="en-US"/>
        </a:p>
      </dgm:t>
    </dgm:pt>
    <dgm:pt modelId="{8CA2D66F-EB6A-408D-A804-D256DA95F67B}" type="sibTrans" cxnId="{C930AB26-F6AF-4E44-AEBE-96541782CC4C}">
      <dgm:prSet/>
      <dgm:spPr/>
      <dgm:t>
        <a:bodyPr/>
        <a:lstStyle/>
        <a:p>
          <a:endParaRPr lang="en-US"/>
        </a:p>
      </dgm:t>
    </dgm:pt>
    <dgm:pt modelId="{E58CD1FA-F25A-4F0A-A4C4-203FEC27D6CB}">
      <dgm:prSet/>
      <dgm:spPr/>
      <dgm:t>
        <a:bodyPr/>
        <a:lstStyle/>
        <a:p>
          <a:r>
            <a:rPr lang="en-US" dirty="0"/>
            <a:t>(Blaustein &amp; Kinniburgh, 2010)</a:t>
          </a:r>
        </a:p>
      </dgm:t>
    </dgm:pt>
    <dgm:pt modelId="{88D6A3D5-599F-4F0A-88E7-D29C9847379D}" type="parTrans" cxnId="{291BF964-B18C-4A1A-8DE2-D1AF7507E5E8}">
      <dgm:prSet/>
      <dgm:spPr/>
      <dgm:t>
        <a:bodyPr/>
        <a:lstStyle/>
        <a:p>
          <a:endParaRPr lang="en-US"/>
        </a:p>
      </dgm:t>
    </dgm:pt>
    <dgm:pt modelId="{6F28FBD9-30D4-491C-9877-2582EC6A9402}" type="sibTrans" cxnId="{291BF964-B18C-4A1A-8DE2-D1AF7507E5E8}">
      <dgm:prSet/>
      <dgm:spPr/>
      <dgm:t>
        <a:bodyPr/>
        <a:lstStyle/>
        <a:p>
          <a:endParaRPr lang="en-US"/>
        </a:p>
      </dgm:t>
    </dgm:pt>
    <dgm:pt modelId="{671E912E-2250-2B4F-9861-F5B11055F897}" type="pres">
      <dgm:prSet presAssocID="{F60424BF-2B98-443B-B3E1-805783760F30}" presName="linear" presStyleCnt="0">
        <dgm:presLayoutVars>
          <dgm:animLvl val="lvl"/>
          <dgm:resizeHandles val="exact"/>
        </dgm:presLayoutVars>
      </dgm:prSet>
      <dgm:spPr/>
    </dgm:pt>
    <dgm:pt modelId="{B8E9C7FA-1873-C44B-BBC9-383C93B965E5}" type="pres">
      <dgm:prSet presAssocID="{342157A6-9C19-4E85-B95C-A7C8C21709D3}" presName="parentText" presStyleLbl="node1" presStyleIdx="0" presStyleCnt="6">
        <dgm:presLayoutVars>
          <dgm:chMax val="0"/>
          <dgm:bulletEnabled val="1"/>
        </dgm:presLayoutVars>
      </dgm:prSet>
      <dgm:spPr/>
    </dgm:pt>
    <dgm:pt modelId="{33881EE9-24EE-5D44-AE51-7D5A9B9121EF}" type="pres">
      <dgm:prSet presAssocID="{FEA837C5-A50E-4E5A-A86A-E07129877B47}" presName="spacer" presStyleCnt="0"/>
      <dgm:spPr/>
    </dgm:pt>
    <dgm:pt modelId="{1805889F-63D9-6B41-B378-4EC6E4D7D811}" type="pres">
      <dgm:prSet presAssocID="{E7995270-7416-4A0C-9515-06801F0F3903}" presName="parentText" presStyleLbl="node1" presStyleIdx="1" presStyleCnt="6">
        <dgm:presLayoutVars>
          <dgm:chMax val="0"/>
          <dgm:bulletEnabled val="1"/>
        </dgm:presLayoutVars>
      </dgm:prSet>
      <dgm:spPr/>
    </dgm:pt>
    <dgm:pt modelId="{A1BC4DA7-1EF8-0F45-80A7-7F79669D5606}" type="pres">
      <dgm:prSet presAssocID="{909EB84B-0778-404B-92A7-3EA40FD03474}" presName="spacer" presStyleCnt="0"/>
      <dgm:spPr/>
    </dgm:pt>
    <dgm:pt modelId="{0D3B9C06-8B0F-444B-A05B-53A9A4471B93}" type="pres">
      <dgm:prSet presAssocID="{5EF430BE-F0A1-4F24-8BA9-6B0414E4766E}" presName="parentText" presStyleLbl="node1" presStyleIdx="2" presStyleCnt="6">
        <dgm:presLayoutVars>
          <dgm:chMax val="0"/>
          <dgm:bulletEnabled val="1"/>
        </dgm:presLayoutVars>
      </dgm:prSet>
      <dgm:spPr/>
    </dgm:pt>
    <dgm:pt modelId="{20CF1CC5-7D0B-6342-ABCE-11D46072E018}" type="pres">
      <dgm:prSet presAssocID="{B7F4B0A7-446B-48F4-8EC6-C86C0596137A}" presName="spacer" presStyleCnt="0"/>
      <dgm:spPr/>
    </dgm:pt>
    <dgm:pt modelId="{0AF0A65C-E2CA-A941-8366-2400DB377980}" type="pres">
      <dgm:prSet presAssocID="{D01DC87B-E9EB-4E13-9EBD-6C592DCAD9B5}" presName="parentText" presStyleLbl="node1" presStyleIdx="3" presStyleCnt="6">
        <dgm:presLayoutVars>
          <dgm:chMax val="0"/>
          <dgm:bulletEnabled val="1"/>
        </dgm:presLayoutVars>
      </dgm:prSet>
      <dgm:spPr/>
    </dgm:pt>
    <dgm:pt modelId="{E9BE64D3-C940-2B45-BE72-85945DE17E2B}" type="pres">
      <dgm:prSet presAssocID="{0AA3C0DD-4FA8-4FF6-BEEE-F3B90C6C6432}" presName="spacer" presStyleCnt="0"/>
      <dgm:spPr/>
    </dgm:pt>
    <dgm:pt modelId="{DAACA0BE-E5F2-1A4B-B563-6436B022D6B2}" type="pres">
      <dgm:prSet presAssocID="{9F329AF3-8E56-4112-9C4B-89BB12BA547F}" presName="parentText" presStyleLbl="node1" presStyleIdx="4" presStyleCnt="6">
        <dgm:presLayoutVars>
          <dgm:chMax val="0"/>
          <dgm:bulletEnabled val="1"/>
        </dgm:presLayoutVars>
      </dgm:prSet>
      <dgm:spPr/>
    </dgm:pt>
    <dgm:pt modelId="{0FAEB45B-3901-074C-A26D-5F6BE4A4A3F2}" type="pres">
      <dgm:prSet presAssocID="{9F329AF3-8E56-4112-9C4B-89BB12BA547F}" presName="childText" presStyleLbl="revTx" presStyleIdx="0" presStyleCnt="1">
        <dgm:presLayoutVars>
          <dgm:bulletEnabled val="1"/>
        </dgm:presLayoutVars>
      </dgm:prSet>
      <dgm:spPr/>
    </dgm:pt>
    <dgm:pt modelId="{470873D7-D382-F247-BF06-0469CDF17781}" type="pres">
      <dgm:prSet presAssocID="{E58CD1FA-F25A-4F0A-A4C4-203FEC27D6CB}" presName="parentText" presStyleLbl="node1" presStyleIdx="5" presStyleCnt="6">
        <dgm:presLayoutVars>
          <dgm:chMax val="0"/>
          <dgm:bulletEnabled val="1"/>
        </dgm:presLayoutVars>
      </dgm:prSet>
      <dgm:spPr/>
    </dgm:pt>
  </dgm:ptLst>
  <dgm:cxnLst>
    <dgm:cxn modelId="{C678270D-4807-4193-B7B2-8413E072CF6D}" srcId="{9F329AF3-8E56-4112-9C4B-89BB12BA547F}" destId="{4406F556-29C8-4970-A9CC-C8D536DF74FE}" srcOrd="2" destOrd="0" parTransId="{77EA18C4-C25E-4B3C-B592-5B71E0E86D0F}" sibTransId="{FFEA72F3-789A-4E6A-B8F0-AD00AF4BE994}"/>
    <dgm:cxn modelId="{B089D71B-769F-4A2E-91B8-C1614531C2C5}" srcId="{F60424BF-2B98-443B-B3E1-805783760F30}" destId="{E7995270-7416-4A0C-9515-06801F0F3903}" srcOrd="1" destOrd="0" parTransId="{3C6F2DE9-B47E-4E67-A66B-DF84E7913630}" sibTransId="{909EB84B-0778-404B-92A7-3EA40FD03474}"/>
    <dgm:cxn modelId="{CC68631F-C2A8-4149-9992-5E9931478FDD}" type="presOf" srcId="{342157A6-9C19-4E85-B95C-A7C8C21709D3}" destId="{B8E9C7FA-1873-C44B-BBC9-383C93B965E5}" srcOrd="0" destOrd="0" presId="urn:microsoft.com/office/officeart/2005/8/layout/vList2"/>
    <dgm:cxn modelId="{4AFE8125-5902-1A46-9562-9A6DBE76260D}" type="presOf" srcId="{9F329AF3-8E56-4112-9C4B-89BB12BA547F}" destId="{DAACA0BE-E5F2-1A4B-B563-6436B022D6B2}" srcOrd="0" destOrd="0" presId="urn:microsoft.com/office/officeart/2005/8/layout/vList2"/>
    <dgm:cxn modelId="{C930AB26-F6AF-4E44-AEBE-96541782CC4C}" srcId="{9F329AF3-8E56-4112-9C4B-89BB12BA547F}" destId="{7267518A-7001-4FE0-8DE8-04F8011D34CF}" srcOrd="3" destOrd="0" parTransId="{071E19B3-E9AF-49DF-9DDC-3DD9D7FB5592}" sibTransId="{8CA2D66F-EB6A-408D-A804-D256DA95F67B}"/>
    <dgm:cxn modelId="{1FBBB537-EB79-4A49-9DA6-9E42E7E30677}" type="presOf" srcId="{D01DC87B-E9EB-4E13-9EBD-6C592DCAD9B5}" destId="{0AF0A65C-E2CA-A941-8366-2400DB377980}" srcOrd="0" destOrd="0" presId="urn:microsoft.com/office/officeart/2005/8/layout/vList2"/>
    <dgm:cxn modelId="{DF0DA94D-1EF3-A748-938C-3F4BEBE3561A}" type="presOf" srcId="{F60424BF-2B98-443B-B3E1-805783760F30}" destId="{671E912E-2250-2B4F-9861-F5B11055F897}" srcOrd="0" destOrd="0" presId="urn:microsoft.com/office/officeart/2005/8/layout/vList2"/>
    <dgm:cxn modelId="{FCF28755-0340-4EA4-A3DA-1028439896A1}" srcId="{9F329AF3-8E56-4112-9C4B-89BB12BA547F}" destId="{53477F49-DEC0-4314-902F-9B2B43D4F9D1}" srcOrd="1" destOrd="0" parTransId="{8B5E0E10-345A-4BA6-AFF6-82CE9AAD034E}" sibTransId="{D6C2E861-24E8-44D9-809A-A5891D8531EC}"/>
    <dgm:cxn modelId="{F1F8785B-9A72-1843-B83C-6AF9765AB300}" type="presOf" srcId="{7267518A-7001-4FE0-8DE8-04F8011D34CF}" destId="{0FAEB45B-3901-074C-A26D-5F6BE4A4A3F2}" srcOrd="0" destOrd="3" presId="urn:microsoft.com/office/officeart/2005/8/layout/vList2"/>
    <dgm:cxn modelId="{291BF964-B18C-4A1A-8DE2-D1AF7507E5E8}" srcId="{F60424BF-2B98-443B-B3E1-805783760F30}" destId="{E58CD1FA-F25A-4F0A-A4C4-203FEC27D6CB}" srcOrd="5" destOrd="0" parTransId="{88D6A3D5-599F-4F0A-88E7-D29C9847379D}" sibTransId="{6F28FBD9-30D4-491C-9877-2582EC6A9402}"/>
    <dgm:cxn modelId="{63BB8278-CB2D-E649-9B46-258A89A4B9E2}" type="presOf" srcId="{4406F556-29C8-4970-A9CC-C8D536DF74FE}" destId="{0FAEB45B-3901-074C-A26D-5F6BE4A4A3F2}" srcOrd="0" destOrd="2" presId="urn:microsoft.com/office/officeart/2005/8/layout/vList2"/>
    <dgm:cxn modelId="{B13FC67B-A27D-4C34-887B-6D8BD6691A70}" srcId="{F60424BF-2B98-443B-B3E1-805783760F30}" destId="{342157A6-9C19-4E85-B95C-A7C8C21709D3}" srcOrd="0" destOrd="0" parTransId="{7D28E6CE-8DB0-4B36-AD05-5088682DC451}" sibTransId="{FEA837C5-A50E-4E5A-A86A-E07129877B47}"/>
    <dgm:cxn modelId="{21D0B986-3929-7543-9E09-BA4395F33228}" type="presOf" srcId="{5EF430BE-F0A1-4F24-8BA9-6B0414E4766E}" destId="{0D3B9C06-8B0F-444B-A05B-53A9A4471B93}" srcOrd="0" destOrd="0" presId="urn:microsoft.com/office/officeart/2005/8/layout/vList2"/>
    <dgm:cxn modelId="{2CE207A9-C264-4791-A16F-175233AB6E5B}" srcId="{9F329AF3-8E56-4112-9C4B-89BB12BA547F}" destId="{11651108-84AB-483A-9CDA-5BC077159FB2}" srcOrd="0" destOrd="0" parTransId="{34148A26-28D2-495D-AEB0-D5D976CBD42B}" sibTransId="{D9B754E7-6B10-428B-BD1E-0E719AB50799}"/>
    <dgm:cxn modelId="{6D977DB9-B243-415B-8E3B-619CCF66FABE}" srcId="{F60424BF-2B98-443B-B3E1-805783760F30}" destId="{5EF430BE-F0A1-4F24-8BA9-6B0414E4766E}" srcOrd="2" destOrd="0" parTransId="{CE1A0BE5-82BE-4FBC-A7CB-EA92D9290CBE}" sibTransId="{B7F4B0A7-446B-48F4-8EC6-C86C0596137A}"/>
    <dgm:cxn modelId="{F27898BE-CE22-D541-9E8C-F6038CE794FE}" type="presOf" srcId="{53477F49-DEC0-4314-902F-9B2B43D4F9D1}" destId="{0FAEB45B-3901-074C-A26D-5F6BE4A4A3F2}" srcOrd="0" destOrd="1" presId="urn:microsoft.com/office/officeart/2005/8/layout/vList2"/>
    <dgm:cxn modelId="{4BF86DC2-13D9-428C-927B-AB7A341458B7}" srcId="{F60424BF-2B98-443B-B3E1-805783760F30}" destId="{D01DC87B-E9EB-4E13-9EBD-6C592DCAD9B5}" srcOrd="3" destOrd="0" parTransId="{FB0051B8-C9F0-444A-B5B9-07A8463A0925}" sibTransId="{0AA3C0DD-4FA8-4FF6-BEEE-F3B90C6C6432}"/>
    <dgm:cxn modelId="{6B5ECEE3-1DA8-B547-96DC-11A080D4EDEB}" type="presOf" srcId="{11651108-84AB-483A-9CDA-5BC077159FB2}" destId="{0FAEB45B-3901-074C-A26D-5F6BE4A4A3F2}" srcOrd="0" destOrd="0" presId="urn:microsoft.com/office/officeart/2005/8/layout/vList2"/>
    <dgm:cxn modelId="{0F47BCE9-422B-9B48-91B4-66F1676586DC}" type="presOf" srcId="{E7995270-7416-4A0C-9515-06801F0F3903}" destId="{1805889F-63D9-6B41-B378-4EC6E4D7D811}" srcOrd="0" destOrd="0" presId="urn:microsoft.com/office/officeart/2005/8/layout/vList2"/>
    <dgm:cxn modelId="{063DB7ED-02CB-49E5-B979-7FC3D9C83EC9}" srcId="{F60424BF-2B98-443B-B3E1-805783760F30}" destId="{9F329AF3-8E56-4112-9C4B-89BB12BA547F}" srcOrd="4" destOrd="0" parTransId="{3DE136CB-D7E3-4117-8054-CEF52B7D85AD}" sibTransId="{9BD33E07-6790-4868-8595-EFA1DF59F263}"/>
    <dgm:cxn modelId="{6B2057F0-5C1E-D240-9740-D5EC1BEF8B3A}" type="presOf" srcId="{E58CD1FA-F25A-4F0A-A4C4-203FEC27D6CB}" destId="{470873D7-D382-F247-BF06-0469CDF17781}" srcOrd="0" destOrd="0" presId="urn:microsoft.com/office/officeart/2005/8/layout/vList2"/>
    <dgm:cxn modelId="{E343C3ED-E2CB-E449-BB05-2303A4B4A8E1}" type="presParOf" srcId="{671E912E-2250-2B4F-9861-F5B11055F897}" destId="{B8E9C7FA-1873-C44B-BBC9-383C93B965E5}" srcOrd="0" destOrd="0" presId="urn:microsoft.com/office/officeart/2005/8/layout/vList2"/>
    <dgm:cxn modelId="{E364B053-805D-9B40-827C-D86A4AC8FDE4}" type="presParOf" srcId="{671E912E-2250-2B4F-9861-F5B11055F897}" destId="{33881EE9-24EE-5D44-AE51-7D5A9B9121EF}" srcOrd="1" destOrd="0" presId="urn:microsoft.com/office/officeart/2005/8/layout/vList2"/>
    <dgm:cxn modelId="{DE50B5B8-4B31-4746-9F77-3119C7A95BA0}" type="presParOf" srcId="{671E912E-2250-2B4F-9861-F5B11055F897}" destId="{1805889F-63D9-6B41-B378-4EC6E4D7D811}" srcOrd="2" destOrd="0" presId="urn:microsoft.com/office/officeart/2005/8/layout/vList2"/>
    <dgm:cxn modelId="{C0A2EF8B-061E-994E-A12D-BA7ADE08B37E}" type="presParOf" srcId="{671E912E-2250-2B4F-9861-F5B11055F897}" destId="{A1BC4DA7-1EF8-0F45-80A7-7F79669D5606}" srcOrd="3" destOrd="0" presId="urn:microsoft.com/office/officeart/2005/8/layout/vList2"/>
    <dgm:cxn modelId="{1D7268D7-4DBB-5E43-A522-68EF68188EF1}" type="presParOf" srcId="{671E912E-2250-2B4F-9861-F5B11055F897}" destId="{0D3B9C06-8B0F-444B-A05B-53A9A4471B93}" srcOrd="4" destOrd="0" presId="urn:microsoft.com/office/officeart/2005/8/layout/vList2"/>
    <dgm:cxn modelId="{2054A158-DF14-4F48-9524-DD5C2EDF3A4F}" type="presParOf" srcId="{671E912E-2250-2B4F-9861-F5B11055F897}" destId="{20CF1CC5-7D0B-6342-ABCE-11D46072E018}" srcOrd="5" destOrd="0" presId="urn:microsoft.com/office/officeart/2005/8/layout/vList2"/>
    <dgm:cxn modelId="{E838ECA4-F846-F449-8E7C-CA2705A3E8A3}" type="presParOf" srcId="{671E912E-2250-2B4F-9861-F5B11055F897}" destId="{0AF0A65C-E2CA-A941-8366-2400DB377980}" srcOrd="6" destOrd="0" presId="urn:microsoft.com/office/officeart/2005/8/layout/vList2"/>
    <dgm:cxn modelId="{5019E70B-BE1A-894A-9A1F-F8F86A8D9559}" type="presParOf" srcId="{671E912E-2250-2B4F-9861-F5B11055F897}" destId="{E9BE64D3-C940-2B45-BE72-85945DE17E2B}" srcOrd="7" destOrd="0" presId="urn:microsoft.com/office/officeart/2005/8/layout/vList2"/>
    <dgm:cxn modelId="{0E0AD08E-AB60-344B-9D9B-AC108121ABC5}" type="presParOf" srcId="{671E912E-2250-2B4F-9861-F5B11055F897}" destId="{DAACA0BE-E5F2-1A4B-B563-6436B022D6B2}" srcOrd="8" destOrd="0" presId="urn:microsoft.com/office/officeart/2005/8/layout/vList2"/>
    <dgm:cxn modelId="{12CE4091-F06C-BC44-8027-D52E0AB1054A}" type="presParOf" srcId="{671E912E-2250-2B4F-9861-F5B11055F897}" destId="{0FAEB45B-3901-074C-A26D-5F6BE4A4A3F2}" srcOrd="9" destOrd="0" presId="urn:microsoft.com/office/officeart/2005/8/layout/vList2"/>
    <dgm:cxn modelId="{AF3BC83F-05FD-7A4C-8DD7-F06CDFC5F315}" type="presParOf" srcId="{671E912E-2250-2B4F-9861-F5B11055F897}" destId="{470873D7-D382-F247-BF06-0469CDF17781}"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5AF320-6DBF-4297-AB68-9964F37A0327}" type="doc">
      <dgm:prSet loTypeId="urn:microsoft.com/office/officeart/2005/8/layout/default" loCatId="list" qsTypeId="urn:microsoft.com/office/officeart/2005/8/quickstyle/simple4" qsCatId="simple" csTypeId="urn:microsoft.com/office/officeart/2005/8/colors/accent6_1" csCatId="accent6"/>
      <dgm:spPr/>
      <dgm:t>
        <a:bodyPr/>
        <a:lstStyle/>
        <a:p>
          <a:endParaRPr lang="en-US"/>
        </a:p>
      </dgm:t>
    </dgm:pt>
    <dgm:pt modelId="{C82FDAC0-37EA-4B32-A3E2-7832ADB3528B}">
      <dgm:prSet/>
      <dgm:spPr/>
      <dgm:t>
        <a:bodyPr/>
        <a:lstStyle/>
        <a:p>
          <a:r>
            <a:rPr lang="en-US"/>
            <a:t>Inability to grieve and anticipate future</a:t>
          </a:r>
        </a:p>
      </dgm:t>
    </dgm:pt>
    <dgm:pt modelId="{AEA9264D-D802-4DBE-9B3B-98EA9CB825BC}" type="parTrans" cxnId="{C84D6968-F3B6-4699-A196-B118040603F7}">
      <dgm:prSet/>
      <dgm:spPr/>
      <dgm:t>
        <a:bodyPr/>
        <a:lstStyle/>
        <a:p>
          <a:endParaRPr lang="en-US"/>
        </a:p>
      </dgm:t>
    </dgm:pt>
    <dgm:pt modelId="{6564BA9C-7148-49B4-B092-812376C239CD}" type="sibTrans" cxnId="{C84D6968-F3B6-4699-A196-B118040603F7}">
      <dgm:prSet/>
      <dgm:spPr/>
      <dgm:t>
        <a:bodyPr/>
        <a:lstStyle/>
        <a:p>
          <a:endParaRPr lang="en-US"/>
        </a:p>
      </dgm:t>
    </dgm:pt>
    <dgm:pt modelId="{A2CC248E-9204-4F4B-A1C4-40CE324965E6}">
      <dgm:prSet/>
      <dgm:spPr/>
      <dgm:t>
        <a:bodyPr/>
        <a:lstStyle/>
        <a:p>
          <a:r>
            <a:rPr lang="en-US"/>
            <a:t>Problems with authority</a:t>
          </a:r>
        </a:p>
      </dgm:t>
    </dgm:pt>
    <dgm:pt modelId="{8235772C-4311-4B0E-95FF-4AB4EE1E0E06}" type="parTrans" cxnId="{085DD63A-CAA9-4F9B-AE21-76795ABCD22F}">
      <dgm:prSet/>
      <dgm:spPr/>
      <dgm:t>
        <a:bodyPr/>
        <a:lstStyle/>
        <a:p>
          <a:endParaRPr lang="en-US"/>
        </a:p>
      </dgm:t>
    </dgm:pt>
    <dgm:pt modelId="{BF3C4690-8AAA-4F9A-B3DF-0976E52C9C4E}" type="sibTrans" cxnId="{085DD63A-CAA9-4F9B-AE21-76795ABCD22F}">
      <dgm:prSet/>
      <dgm:spPr/>
      <dgm:t>
        <a:bodyPr/>
        <a:lstStyle/>
        <a:p>
          <a:endParaRPr lang="en-US"/>
        </a:p>
      </dgm:t>
    </dgm:pt>
    <dgm:pt modelId="{AD8F81B2-D15D-4AFA-9597-5E04AFB18E8A}">
      <dgm:prSet/>
      <dgm:spPr/>
      <dgm:t>
        <a:bodyPr/>
        <a:lstStyle/>
        <a:p>
          <a:r>
            <a:rPr lang="en-US"/>
            <a:t>Lack of basic safety/trust</a:t>
          </a:r>
        </a:p>
      </dgm:t>
    </dgm:pt>
    <dgm:pt modelId="{03A6AEA3-6357-4E9D-B29C-DE33201889DA}" type="parTrans" cxnId="{1A8CAA51-6CCE-436B-99F2-CE31E2E17B05}">
      <dgm:prSet/>
      <dgm:spPr/>
      <dgm:t>
        <a:bodyPr/>
        <a:lstStyle/>
        <a:p>
          <a:endParaRPr lang="en-US"/>
        </a:p>
      </dgm:t>
    </dgm:pt>
    <dgm:pt modelId="{882D632B-A022-49F8-97BC-AC65E1617E70}" type="sibTrans" cxnId="{1A8CAA51-6CCE-436B-99F2-CE31E2E17B05}">
      <dgm:prSet/>
      <dgm:spPr/>
      <dgm:t>
        <a:bodyPr/>
        <a:lstStyle/>
        <a:p>
          <a:endParaRPr lang="en-US"/>
        </a:p>
      </dgm:t>
    </dgm:pt>
    <dgm:pt modelId="{FD9C8A4A-E8BF-4FFB-A77D-643AACD1C4A0}">
      <dgm:prSet/>
      <dgm:spPr/>
      <dgm:t>
        <a:bodyPr/>
        <a:lstStyle/>
        <a:p>
          <a:r>
            <a:rPr lang="en-US"/>
            <a:t>Loss of emotional management </a:t>
          </a:r>
        </a:p>
      </dgm:t>
    </dgm:pt>
    <dgm:pt modelId="{E44E1D79-AA6C-43E9-9F07-3A731C54800D}" type="parTrans" cxnId="{F2130BB3-8F1C-4665-9562-1681B4C9E5C8}">
      <dgm:prSet/>
      <dgm:spPr/>
      <dgm:t>
        <a:bodyPr/>
        <a:lstStyle/>
        <a:p>
          <a:endParaRPr lang="en-US"/>
        </a:p>
      </dgm:t>
    </dgm:pt>
    <dgm:pt modelId="{44948730-4D59-477F-AE16-406D8E151912}" type="sibTrans" cxnId="{F2130BB3-8F1C-4665-9562-1681B4C9E5C8}">
      <dgm:prSet/>
      <dgm:spPr/>
      <dgm:t>
        <a:bodyPr/>
        <a:lstStyle/>
        <a:p>
          <a:endParaRPr lang="en-US"/>
        </a:p>
      </dgm:t>
    </dgm:pt>
    <dgm:pt modelId="{13159CD1-84CA-4165-BEEB-E96DEF13566A}">
      <dgm:prSet/>
      <dgm:spPr/>
      <dgm:t>
        <a:bodyPr/>
        <a:lstStyle/>
        <a:p>
          <a:r>
            <a:rPr lang="en-US"/>
            <a:t>Problems with cognition</a:t>
          </a:r>
        </a:p>
      </dgm:t>
    </dgm:pt>
    <dgm:pt modelId="{12A19408-E07D-44F3-998D-D98DC3D70362}" type="parTrans" cxnId="{6BDCFD68-6D10-4083-B9B6-F4098D511639}">
      <dgm:prSet/>
      <dgm:spPr/>
      <dgm:t>
        <a:bodyPr/>
        <a:lstStyle/>
        <a:p>
          <a:endParaRPr lang="en-US"/>
        </a:p>
      </dgm:t>
    </dgm:pt>
    <dgm:pt modelId="{022AC745-DA84-4419-93BA-1A98967DD937}" type="sibTrans" cxnId="{6BDCFD68-6D10-4083-B9B6-F4098D511639}">
      <dgm:prSet/>
      <dgm:spPr/>
      <dgm:t>
        <a:bodyPr/>
        <a:lstStyle/>
        <a:p>
          <a:endParaRPr lang="en-US"/>
        </a:p>
      </dgm:t>
    </dgm:pt>
    <dgm:pt modelId="{00AF6E1A-E5B1-49D5-B03C-64309902D467}">
      <dgm:prSet/>
      <dgm:spPr/>
      <dgm:t>
        <a:bodyPr/>
        <a:lstStyle/>
        <a:p>
          <a:r>
            <a:rPr lang="en-US"/>
            <a:t>Communication problems </a:t>
          </a:r>
        </a:p>
      </dgm:t>
    </dgm:pt>
    <dgm:pt modelId="{8827BFD9-F756-4E16-B9F4-3838EB0F9B09}" type="parTrans" cxnId="{CB423581-5E21-47BB-94C7-D06D908E677E}">
      <dgm:prSet/>
      <dgm:spPr/>
      <dgm:t>
        <a:bodyPr/>
        <a:lstStyle/>
        <a:p>
          <a:endParaRPr lang="en-US"/>
        </a:p>
      </dgm:t>
    </dgm:pt>
    <dgm:pt modelId="{1F57217F-C8EB-438E-99EB-28314833A1A0}" type="sibTrans" cxnId="{CB423581-5E21-47BB-94C7-D06D908E677E}">
      <dgm:prSet/>
      <dgm:spPr/>
      <dgm:t>
        <a:bodyPr/>
        <a:lstStyle/>
        <a:p>
          <a:endParaRPr lang="en-US"/>
        </a:p>
      </dgm:t>
    </dgm:pt>
    <dgm:pt modelId="{3D373880-1E5C-4296-9135-4DD5197E7FE2}">
      <dgm:prSet/>
      <dgm:spPr/>
      <dgm:t>
        <a:bodyPr/>
        <a:lstStyle/>
        <a:p>
          <a:r>
            <a:rPr lang="en-US"/>
            <a:t>Confused sense of fair play</a:t>
          </a:r>
        </a:p>
      </dgm:t>
    </dgm:pt>
    <dgm:pt modelId="{69653F8A-C49F-4DC2-B263-79B43FD2D05D}" type="parTrans" cxnId="{D7EB9E7A-BB0C-434B-BFD3-B1FF8228B4B7}">
      <dgm:prSet/>
      <dgm:spPr/>
      <dgm:t>
        <a:bodyPr/>
        <a:lstStyle/>
        <a:p>
          <a:endParaRPr lang="en-US"/>
        </a:p>
      </dgm:t>
    </dgm:pt>
    <dgm:pt modelId="{98BF9255-438A-4269-B30E-5043F5FFA18B}" type="sibTrans" cxnId="{D7EB9E7A-BB0C-434B-BFD3-B1FF8228B4B7}">
      <dgm:prSet/>
      <dgm:spPr/>
      <dgm:t>
        <a:bodyPr/>
        <a:lstStyle/>
        <a:p>
          <a:endParaRPr lang="en-US"/>
        </a:p>
      </dgm:t>
    </dgm:pt>
    <dgm:pt modelId="{BFA3B77C-6A75-1745-BF22-08B5C89CA7C9}" type="pres">
      <dgm:prSet presAssocID="{855AF320-6DBF-4297-AB68-9964F37A0327}" presName="diagram" presStyleCnt="0">
        <dgm:presLayoutVars>
          <dgm:dir/>
          <dgm:resizeHandles val="exact"/>
        </dgm:presLayoutVars>
      </dgm:prSet>
      <dgm:spPr/>
    </dgm:pt>
    <dgm:pt modelId="{ABBB929A-910B-0648-BB6E-FFB3C2347D29}" type="pres">
      <dgm:prSet presAssocID="{C82FDAC0-37EA-4B32-A3E2-7832ADB3528B}" presName="node" presStyleLbl="node1" presStyleIdx="0" presStyleCnt="7">
        <dgm:presLayoutVars>
          <dgm:bulletEnabled val="1"/>
        </dgm:presLayoutVars>
      </dgm:prSet>
      <dgm:spPr/>
    </dgm:pt>
    <dgm:pt modelId="{5BBE4A0B-A89B-0347-A471-361FB0314B32}" type="pres">
      <dgm:prSet presAssocID="{6564BA9C-7148-49B4-B092-812376C239CD}" presName="sibTrans" presStyleCnt="0"/>
      <dgm:spPr/>
    </dgm:pt>
    <dgm:pt modelId="{DEA48CF2-46FE-E943-AA69-441C78A51AB5}" type="pres">
      <dgm:prSet presAssocID="{A2CC248E-9204-4F4B-A1C4-40CE324965E6}" presName="node" presStyleLbl="node1" presStyleIdx="1" presStyleCnt="7">
        <dgm:presLayoutVars>
          <dgm:bulletEnabled val="1"/>
        </dgm:presLayoutVars>
      </dgm:prSet>
      <dgm:spPr/>
    </dgm:pt>
    <dgm:pt modelId="{EEC16073-5BAE-B74A-BBFE-872867A074DD}" type="pres">
      <dgm:prSet presAssocID="{BF3C4690-8AAA-4F9A-B3DF-0976E52C9C4E}" presName="sibTrans" presStyleCnt="0"/>
      <dgm:spPr/>
    </dgm:pt>
    <dgm:pt modelId="{49F4A22F-A17A-8D4B-B862-478813F542FD}" type="pres">
      <dgm:prSet presAssocID="{AD8F81B2-D15D-4AFA-9597-5E04AFB18E8A}" presName="node" presStyleLbl="node1" presStyleIdx="2" presStyleCnt="7">
        <dgm:presLayoutVars>
          <dgm:bulletEnabled val="1"/>
        </dgm:presLayoutVars>
      </dgm:prSet>
      <dgm:spPr/>
    </dgm:pt>
    <dgm:pt modelId="{A597B313-823A-FB44-9911-2BC1168C29C4}" type="pres">
      <dgm:prSet presAssocID="{882D632B-A022-49F8-97BC-AC65E1617E70}" presName="sibTrans" presStyleCnt="0"/>
      <dgm:spPr/>
    </dgm:pt>
    <dgm:pt modelId="{F5C36D03-B838-644E-B86D-912DA230B582}" type="pres">
      <dgm:prSet presAssocID="{FD9C8A4A-E8BF-4FFB-A77D-643AACD1C4A0}" presName="node" presStyleLbl="node1" presStyleIdx="3" presStyleCnt="7">
        <dgm:presLayoutVars>
          <dgm:bulletEnabled val="1"/>
        </dgm:presLayoutVars>
      </dgm:prSet>
      <dgm:spPr/>
    </dgm:pt>
    <dgm:pt modelId="{2FBA2CC6-03D5-544D-B6F7-39DAEBD12F86}" type="pres">
      <dgm:prSet presAssocID="{44948730-4D59-477F-AE16-406D8E151912}" presName="sibTrans" presStyleCnt="0"/>
      <dgm:spPr/>
    </dgm:pt>
    <dgm:pt modelId="{40E2A7A9-E4D9-2C4C-A25C-F5B5BDA3D8A7}" type="pres">
      <dgm:prSet presAssocID="{13159CD1-84CA-4165-BEEB-E96DEF13566A}" presName="node" presStyleLbl="node1" presStyleIdx="4" presStyleCnt="7">
        <dgm:presLayoutVars>
          <dgm:bulletEnabled val="1"/>
        </dgm:presLayoutVars>
      </dgm:prSet>
      <dgm:spPr/>
    </dgm:pt>
    <dgm:pt modelId="{0DB0F847-9A3E-D74B-93F9-DA523669C2C1}" type="pres">
      <dgm:prSet presAssocID="{022AC745-DA84-4419-93BA-1A98967DD937}" presName="sibTrans" presStyleCnt="0"/>
      <dgm:spPr/>
    </dgm:pt>
    <dgm:pt modelId="{84D1CCD6-C5A8-7D43-8234-62A340D5069B}" type="pres">
      <dgm:prSet presAssocID="{00AF6E1A-E5B1-49D5-B03C-64309902D467}" presName="node" presStyleLbl="node1" presStyleIdx="5" presStyleCnt="7">
        <dgm:presLayoutVars>
          <dgm:bulletEnabled val="1"/>
        </dgm:presLayoutVars>
      </dgm:prSet>
      <dgm:spPr/>
    </dgm:pt>
    <dgm:pt modelId="{A38958FB-74E4-034F-803F-1E7FF471EA03}" type="pres">
      <dgm:prSet presAssocID="{1F57217F-C8EB-438E-99EB-28314833A1A0}" presName="sibTrans" presStyleCnt="0"/>
      <dgm:spPr/>
    </dgm:pt>
    <dgm:pt modelId="{D9160E09-DCB3-2C48-9E5B-BFA53105C8F9}" type="pres">
      <dgm:prSet presAssocID="{3D373880-1E5C-4296-9135-4DD5197E7FE2}" presName="node" presStyleLbl="node1" presStyleIdx="6" presStyleCnt="7">
        <dgm:presLayoutVars>
          <dgm:bulletEnabled val="1"/>
        </dgm:presLayoutVars>
      </dgm:prSet>
      <dgm:spPr/>
    </dgm:pt>
  </dgm:ptLst>
  <dgm:cxnLst>
    <dgm:cxn modelId="{85B5B030-53E9-7640-B704-641B0D8049B2}" type="presOf" srcId="{AD8F81B2-D15D-4AFA-9597-5E04AFB18E8A}" destId="{49F4A22F-A17A-8D4B-B862-478813F542FD}" srcOrd="0" destOrd="0" presId="urn:microsoft.com/office/officeart/2005/8/layout/default"/>
    <dgm:cxn modelId="{085DD63A-CAA9-4F9B-AE21-76795ABCD22F}" srcId="{855AF320-6DBF-4297-AB68-9964F37A0327}" destId="{A2CC248E-9204-4F4B-A1C4-40CE324965E6}" srcOrd="1" destOrd="0" parTransId="{8235772C-4311-4B0E-95FF-4AB4EE1E0E06}" sibTransId="{BF3C4690-8AAA-4F9A-B3DF-0976E52C9C4E}"/>
    <dgm:cxn modelId="{1A8CAA51-6CCE-436B-99F2-CE31E2E17B05}" srcId="{855AF320-6DBF-4297-AB68-9964F37A0327}" destId="{AD8F81B2-D15D-4AFA-9597-5E04AFB18E8A}" srcOrd="2" destOrd="0" parTransId="{03A6AEA3-6357-4E9D-B29C-DE33201889DA}" sibTransId="{882D632B-A022-49F8-97BC-AC65E1617E70}"/>
    <dgm:cxn modelId="{C84D6968-F3B6-4699-A196-B118040603F7}" srcId="{855AF320-6DBF-4297-AB68-9964F37A0327}" destId="{C82FDAC0-37EA-4B32-A3E2-7832ADB3528B}" srcOrd="0" destOrd="0" parTransId="{AEA9264D-D802-4DBE-9B3B-98EA9CB825BC}" sibTransId="{6564BA9C-7148-49B4-B092-812376C239CD}"/>
    <dgm:cxn modelId="{6BDCFD68-6D10-4083-B9B6-F4098D511639}" srcId="{855AF320-6DBF-4297-AB68-9964F37A0327}" destId="{13159CD1-84CA-4165-BEEB-E96DEF13566A}" srcOrd="4" destOrd="0" parTransId="{12A19408-E07D-44F3-998D-D98DC3D70362}" sibTransId="{022AC745-DA84-4419-93BA-1A98967DD937}"/>
    <dgm:cxn modelId="{57B0DF69-1094-8B4B-84A7-8F34BE460DD9}" type="presOf" srcId="{855AF320-6DBF-4297-AB68-9964F37A0327}" destId="{BFA3B77C-6A75-1745-BF22-08B5C89CA7C9}" srcOrd="0" destOrd="0" presId="urn:microsoft.com/office/officeart/2005/8/layout/default"/>
    <dgm:cxn modelId="{D7EB9E7A-BB0C-434B-BFD3-B1FF8228B4B7}" srcId="{855AF320-6DBF-4297-AB68-9964F37A0327}" destId="{3D373880-1E5C-4296-9135-4DD5197E7FE2}" srcOrd="6" destOrd="0" parTransId="{69653F8A-C49F-4DC2-B263-79B43FD2D05D}" sibTransId="{98BF9255-438A-4269-B30E-5043F5FFA18B}"/>
    <dgm:cxn modelId="{CB423581-5E21-47BB-94C7-D06D908E677E}" srcId="{855AF320-6DBF-4297-AB68-9964F37A0327}" destId="{00AF6E1A-E5B1-49D5-B03C-64309902D467}" srcOrd="5" destOrd="0" parTransId="{8827BFD9-F756-4E16-B9F4-3838EB0F9B09}" sibTransId="{1F57217F-C8EB-438E-99EB-28314833A1A0}"/>
    <dgm:cxn modelId="{A2154195-9E6D-F047-9AA4-9BF385D8A577}" type="presOf" srcId="{FD9C8A4A-E8BF-4FFB-A77D-643AACD1C4A0}" destId="{F5C36D03-B838-644E-B86D-912DA230B582}" srcOrd="0" destOrd="0" presId="urn:microsoft.com/office/officeart/2005/8/layout/default"/>
    <dgm:cxn modelId="{8BA705A6-36E6-AD43-B5F6-2B04F717AE8C}" type="presOf" srcId="{00AF6E1A-E5B1-49D5-B03C-64309902D467}" destId="{84D1CCD6-C5A8-7D43-8234-62A340D5069B}" srcOrd="0" destOrd="0" presId="urn:microsoft.com/office/officeart/2005/8/layout/default"/>
    <dgm:cxn modelId="{F195BEAF-A213-674D-9491-958BF02F35E6}" type="presOf" srcId="{A2CC248E-9204-4F4B-A1C4-40CE324965E6}" destId="{DEA48CF2-46FE-E943-AA69-441C78A51AB5}" srcOrd="0" destOrd="0" presId="urn:microsoft.com/office/officeart/2005/8/layout/default"/>
    <dgm:cxn modelId="{F2130BB3-8F1C-4665-9562-1681B4C9E5C8}" srcId="{855AF320-6DBF-4297-AB68-9964F37A0327}" destId="{FD9C8A4A-E8BF-4FFB-A77D-643AACD1C4A0}" srcOrd="3" destOrd="0" parTransId="{E44E1D79-AA6C-43E9-9F07-3A731C54800D}" sibTransId="{44948730-4D59-477F-AE16-406D8E151912}"/>
    <dgm:cxn modelId="{151B42D6-5D3E-C041-9390-63FAD6625E2F}" type="presOf" srcId="{3D373880-1E5C-4296-9135-4DD5197E7FE2}" destId="{D9160E09-DCB3-2C48-9E5B-BFA53105C8F9}" srcOrd="0" destOrd="0" presId="urn:microsoft.com/office/officeart/2005/8/layout/default"/>
    <dgm:cxn modelId="{6DB9DAE6-0AAD-2B48-8A73-479D56A6CD00}" type="presOf" srcId="{C82FDAC0-37EA-4B32-A3E2-7832ADB3528B}" destId="{ABBB929A-910B-0648-BB6E-FFB3C2347D29}" srcOrd="0" destOrd="0" presId="urn:microsoft.com/office/officeart/2005/8/layout/default"/>
    <dgm:cxn modelId="{920BCFFB-C2E8-2841-B60A-A03511A6F349}" type="presOf" srcId="{13159CD1-84CA-4165-BEEB-E96DEF13566A}" destId="{40E2A7A9-E4D9-2C4C-A25C-F5B5BDA3D8A7}" srcOrd="0" destOrd="0" presId="urn:microsoft.com/office/officeart/2005/8/layout/default"/>
    <dgm:cxn modelId="{36B1D0B7-40A4-6F45-A191-BC55CDD5998E}" type="presParOf" srcId="{BFA3B77C-6A75-1745-BF22-08B5C89CA7C9}" destId="{ABBB929A-910B-0648-BB6E-FFB3C2347D29}" srcOrd="0" destOrd="0" presId="urn:microsoft.com/office/officeart/2005/8/layout/default"/>
    <dgm:cxn modelId="{659CD07D-DF50-7744-93F4-B7D401ADFF9F}" type="presParOf" srcId="{BFA3B77C-6A75-1745-BF22-08B5C89CA7C9}" destId="{5BBE4A0B-A89B-0347-A471-361FB0314B32}" srcOrd="1" destOrd="0" presId="urn:microsoft.com/office/officeart/2005/8/layout/default"/>
    <dgm:cxn modelId="{4025338F-6750-1D40-8914-BEF5767BE34E}" type="presParOf" srcId="{BFA3B77C-6A75-1745-BF22-08B5C89CA7C9}" destId="{DEA48CF2-46FE-E943-AA69-441C78A51AB5}" srcOrd="2" destOrd="0" presId="urn:microsoft.com/office/officeart/2005/8/layout/default"/>
    <dgm:cxn modelId="{74E0C053-F693-474C-9D68-018A7B0FB7CA}" type="presParOf" srcId="{BFA3B77C-6A75-1745-BF22-08B5C89CA7C9}" destId="{EEC16073-5BAE-B74A-BBFE-872867A074DD}" srcOrd="3" destOrd="0" presId="urn:microsoft.com/office/officeart/2005/8/layout/default"/>
    <dgm:cxn modelId="{ACDEE4BC-0DE5-A34F-99EA-28A2909C83F7}" type="presParOf" srcId="{BFA3B77C-6A75-1745-BF22-08B5C89CA7C9}" destId="{49F4A22F-A17A-8D4B-B862-478813F542FD}" srcOrd="4" destOrd="0" presId="urn:microsoft.com/office/officeart/2005/8/layout/default"/>
    <dgm:cxn modelId="{17EAFE22-A170-B142-BAD4-DAE62BD7DC6F}" type="presParOf" srcId="{BFA3B77C-6A75-1745-BF22-08B5C89CA7C9}" destId="{A597B313-823A-FB44-9911-2BC1168C29C4}" srcOrd="5" destOrd="0" presId="urn:microsoft.com/office/officeart/2005/8/layout/default"/>
    <dgm:cxn modelId="{B07B1CC2-9BCF-3647-AF7E-CF4F6678552C}" type="presParOf" srcId="{BFA3B77C-6A75-1745-BF22-08B5C89CA7C9}" destId="{F5C36D03-B838-644E-B86D-912DA230B582}" srcOrd="6" destOrd="0" presId="urn:microsoft.com/office/officeart/2005/8/layout/default"/>
    <dgm:cxn modelId="{522DC136-1F16-5C41-BDC7-55A2629B8432}" type="presParOf" srcId="{BFA3B77C-6A75-1745-BF22-08B5C89CA7C9}" destId="{2FBA2CC6-03D5-544D-B6F7-39DAEBD12F86}" srcOrd="7" destOrd="0" presId="urn:microsoft.com/office/officeart/2005/8/layout/default"/>
    <dgm:cxn modelId="{B1B5C477-94AF-8344-94B1-6FD5DC17BE66}" type="presParOf" srcId="{BFA3B77C-6A75-1745-BF22-08B5C89CA7C9}" destId="{40E2A7A9-E4D9-2C4C-A25C-F5B5BDA3D8A7}" srcOrd="8" destOrd="0" presId="urn:microsoft.com/office/officeart/2005/8/layout/default"/>
    <dgm:cxn modelId="{2750FF84-F2AB-2646-B8E3-C81BE86A464E}" type="presParOf" srcId="{BFA3B77C-6A75-1745-BF22-08B5C89CA7C9}" destId="{0DB0F847-9A3E-D74B-93F9-DA523669C2C1}" srcOrd="9" destOrd="0" presId="urn:microsoft.com/office/officeart/2005/8/layout/default"/>
    <dgm:cxn modelId="{6AC7E19F-7725-8C4B-8153-0370FAE5D065}" type="presParOf" srcId="{BFA3B77C-6A75-1745-BF22-08B5C89CA7C9}" destId="{84D1CCD6-C5A8-7D43-8234-62A340D5069B}" srcOrd="10" destOrd="0" presId="urn:microsoft.com/office/officeart/2005/8/layout/default"/>
    <dgm:cxn modelId="{0041CAE6-7566-7342-8A32-9BFB4DBB5744}" type="presParOf" srcId="{BFA3B77C-6A75-1745-BF22-08B5C89CA7C9}" destId="{A38958FB-74E4-034F-803F-1E7FF471EA03}" srcOrd="11" destOrd="0" presId="urn:microsoft.com/office/officeart/2005/8/layout/default"/>
    <dgm:cxn modelId="{439F7A26-FD38-6A44-808F-12C5B1A603FC}" type="presParOf" srcId="{BFA3B77C-6A75-1745-BF22-08B5C89CA7C9}" destId="{D9160E09-DCB3-2C48-9E5B-BFA53105C8F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837081-4F07-439E-A08B-5F72320C87BB}" type="doc">
      <dgm:prSet loTypeId="urn:microsoft.com/office/officeart/2005/8/layout/default" loCatId="list" qsTypeId="urn:microsoft.com/office/officeart/2005/8/quickstyle/simple4" qsCatId="simple" csTypeId="urn:microsoft.com/office/officeart/2005/8/colors/accent0_2" csCatId="mainScheme"/>
      <dgm:spPr/>
      <dgm:t>
        <a:bodyPr/>
        <a:lstStyle/>
        <a:p>
          <a:endParaRPr lang="en-US"/>
        </a:p>
      </dgm:t>
    </dgm:pt>
    <dgm:pt modelId="{DC414638-2298-4516-BDB5-B1B688E8AEC8}">
      <dgm:prSet/>
      <dgm:spPr/>
      <dgm:t>
        <a:bodyPr/>
        <a:lstStyle/>
        <a:p>
          <a:r>
            <a:rPr lang="en-US"/>
            <a:t>Inability to grieve or anticipate future</a:t>
          </a:r>
        </a:p>
      </dgm:t>
    </dgm:pt>
    <dgm:pt modelId="{A1DFFBA6-618D-49EF-896D-1D073479D84B}" type="parTrans" cxnId="{7FAC51A9-F6EE-4DCD-9843-A7F89F58C49D}">
      <dgm:prSet/>
      <dgm:spPr/>
      <dgm:t>
        <a:bodyPr/>
        <a:lstStyle/>
        <a:p>
          <a:endParaRPr lang="en-US"/>
        </a:p>
      </dgm:t>
    </dgm:pt>
    <dgm:pt modelId="{D76F74E1-AD93-402A-8A20-7B69F7B01ECF}" type="sibTrans" cxnId="{7FAC51A9-F6EE-4DCD-9843-A7F89F58C49D}">
      <dgm:prSet/>
      <dgm:spPr/>
      <dgm:t>
        <a:bodyPr/>
        <a:lstStyle/>
        <a:p>
          <a:endParaRPr lang="en-US"/>
        </a:p>
      </dgm:t>
    </dgm:pt>
    <dgm:pt modelId="{F2722FC7-CD7A-41D2-BD6A-CF537379B46F}">
      <dgm:prSet/>
      <dgm:spPr/>
      <dgm:t>
        <a:bodyPr/>
        <a:lstStyle/>
        <a:p>
          <a:r>
            <a:rPr lang="en-US"/>
            <a:t>Problems with authority</a:t>
          </a:r>
        </a:p>
      </dgm:t>
    </dgm:pt>
    <dgm:pt modelId="{10FCC435-2C51-46D0-B8A3-395646E7B15B}" type="parTrans" cxnId="{CD231C48-35B5-48EC-A3DE-4214B162D3AA}">
      <dgm:prSet/>
      <dgm:spPr/>
      <dgm:t>
        <a:bodyPr/>
        <a:lstStyle/>
        <a:p>
          <a:endParaRPr lang="en-US"/>
        </a:p>
      </dgm:t>
    </dgm:pt>
    <dgm:pt modelId="{B2D12020-0460-469F-A662-F8F1D60246A0}" type="sibTrans" cxnId="{CD231C48-35B5-48EC-A3DE-4214B162D3AA}">
      <dgm:prSet/>
      <dgm:spPr/>
      <dgm:t>
        <a:bodyPr/>
        <a:lstStyle/>
        <a:p>
          <a:endParaRPr lang="en-US"/>
        </a:p>
      </dgm:t>
    </dgm:pt>
    <dgm:pt modelId="{113A78C3-7C32-4940-88FC-AF3B618C1FE6}">
      <dgm:prSet/>
      <dgm:spPr/>
      <dgm:t>
        <a:bodyPr/>
        <a:lstStyle/>
        <a:p>
          <a:r>
            <a:rPr lang="en-US"/>
            <a:t>Lack of basic safety/trust</a:t>
          </a:r>
        </a:p>
      </dgm:t>
    </dgm:pt>
    <dgm:pt modelId="{E1943EB9-99EF-488B-AE2A-50A3F897AA8E}" type="parTrans" cxnId="{6591CEEC-1655-43DC-A0D7-605C66F0C6EF}">
      <dgm:prSet/>
      <dgm:spPr/>
      <dgm:t>
        <a:bodyPr/>
        <a:lstStyle/>
        <a:p>
          <a:endParaRPr lang="en-US"/>
        </a:p>
      </dgm:t>
    </dgm:pt>
    <dgm:pt modelId="{F3BCE02A-589A-466D-8E01-26E5906627EA}" type="sibTrans" cxnId="{6591CEEC-1655-43DC-A0D7-605C66F0C6EF}">
      <dgm:prSet/>
      <dgm:spPr/>
      <dgm:t>
        <a:bodyPr/>
        <a:lstStyle/>
        <a:p>
          <a:endParaRPr lang="en-US"/>
        </a:p>
      </dgm:t>
    </dgm:pt>
    <dgm:pt modelId="{FD02958C-4194-44DE-AA1C-037234C97911}">
      <dgm:prSet/>
      <dgm:spPr/>
      <dgm:t>
        <a:bodyPr/>
        <a:lstStyle/>
        <a:p>
          <a:r>
            <a:rPr lang="en-US"/>
            <a:t>Loss of emotional management </a:t>
          </a:r>
        </a:p>
      </dgm:t>
    </dgm:pt>
    <dgm:pt modelId="{CB8525D4-BC10-49FB-93E0-A4408347BA84}" type="parTrans" cxnId="{FE8A55C5-88A7-4DB8-B97F-23066525C565}">
      <dgm:prSet/>
      <dgm:spPr/>
      <dgm:t>
        <a:bodyPr/>
        <a:lstStyle/>
        <a:p>
          <a:endParaRPr lang="en-US"/>
        </a:p>
      </dgm:t>
    </dgm:pt>
    <dgm:pt modelId="{956D9155-A7A8-4824-A1A8-B359395DE349}" type="sibTrans" cxnId="{FE8A55C5-88A7-4DB8-B97F-23066525C565}">
      <dgm:prSet/>
      <dgm:spPr/>
      <dgm:t>
        <a:bodyPr/>
        <a:lstStyle/>
        <a:p>
          <a:endParaRPr lang="en-US"/>
        </a:p>
      </dgm:t>
    </dgm:pt>
    <dgm:pt modelId="{5DA71243-8803-4DFE-A46F-E1F5632B239A}">
      <dgm:prSet/>
      <dgm:spPr/>
      <dgm:t>
        <a:bodyPr/>
        <a:lstStyle/>
        <a:p>
          <a:r>
            <a:rPr lang="en-US"/>
            <a:t>Problems with cognition </a:t>
          </a:r>
        </a:p>
      </dgm:t>
    </dgm:pt>
    <dgm:pt modelId="{9C0EA226-8969-4999-B157-E368581DD565}" type="parTrans" cxnId="{046E6F98-EB42-4C8D-9CDB-3D611B1560B3}">
      <dgm:prSet/>
      <dgm:spPr/>
      <dgm:t>
        <a:bodyPr/>
        <a:lstStyle/>
        <a:p>
          <a:endParaRPr lang="en-US"/>
        </a:p>
      </dgm:t>
    </dgm:pt>
    <dgm:pt modelId="{F8903CA5-467D-4C38-B51D-707AEBDA2EE8}" type="sibTrans" cxnId="{046E6F98-EB42-4C8D-9CDB-3D611B1560B3}">
      <dgm:prSet/>
      <dgm:spPr/>
      <dgm:t>
        <a:bodyPr/>
        <a:lstStyle/>
        <a:p>
          <a:endParaRPr lang="en-US"/>
        </a:p>
      </dgm:t>
    </dgm:pt>
    <dgm:pt modelId="{272FF043-F3AE-4053-A5FB-D7DD48D8C1C7}">
      <dgm:prSet/>
      <dgm:spPr/>
      <dgm:t>
        <a:bodyPr/>
        <a:lstStyle/>
        <a:p>
          <a:r>
            <a:rPr lang="en-US"/>
            <a:t>Communication problems</a:t>
          </a:r>
        </a:p>
      </dgm:t>
    </dgm:pt>
    <dgm:pt modelId="{795EF1E4-F28D-43B9-9FE3-47FFC166BB0A}" type="parTrans" cxnId="{71D84414-EBF1-4B57-90F6-1D7EDF628BBA}">
      <dgm:prSet/>
      <dgm:spPr/>
      <dgm:t>
        <a:bodyPr/>
        <a:lstStyle/>
        <a:p>
          <a:endParaRPr lang="en-US"/>
        </a:p>
      </dgm:t>
    </dgm:pt>
    <dgm:pt modelId="{A284F79C-99B3-48D7-863E-9C49B606623B}" type="sibTrans" cxnId="{71D84414-EBF1-4B57-90F6-1D7EDF628BBA}">
      <dgm:prSet/>
      <dgm:spPr/>
      <dgm:t>
        <a:bodyPr/>
        <a:lstStyle/>
        <a:p>
          <a:endParaRPr lang="en-US"/>
        </a:p>
      </dgm:t>
    </dgm:pt>
    <dgm:pt modelId="{F2004EAC-811A-4D66-A280-DEC03B0E7B0B}">
      <dgm:prSet/>
      <dgm:spPr/>
      <dgm:t>
        <a:bodyPr/>
        <a:lstStyle/>
        <a:p>
          <a:r>
            <a:rPr lang="en-US"/>
            <a:t>Injustice, failure to act</a:t>
          </a:r>
        </a:p>
      </dgm:t>
    </dgm:pt>
    <dgm:pt modelId="{9D3A23E0-3067-497D-8E86-12721B7C08F9}" type="parTrans" cxnId="{01E40756-D0F0-4863-ADF3-9757687A60E0}">
      <dgm:prSet/>
      <dgm:spPr/>
      <dgm:t>
        <a:bodyPr/>
        <a:lstStyle/>
        <a:p>
          <a:endParaRPr lang="en-US"/>
        </a:p>
      </dgm:t>
    </dgm:pt>
    <dgm:pt modelId="{0D9557BB-7B4F-456D-A02A-F26FE0D480D8}" type="sibTrans" cxnId="{01E40756-D0F0-4863-ADF3-9757687A60E0}">
      <dgm:prSet/>
      <dgm:spPr/>
      <dgm:t>
        <a:bodyPr/>
        <a:lstStyle/>
        <a:p>
          <a:endParaRPr lang="en-US"/>
        </a:p>
      </dgm:t>
    </dgm:pt>
    <dgm:pt modelId="{47BBE2D1-73CE-CE44-8ED0-34ACAC0987E0}" type="pres">
      <dgm:prSet presAssocID="{CC837081-4F07-439E-A08B-5F72320C87BB}" presName="diagram" presStyleCnt="0">
        <dgm:presLayoutVars>
          <dgm:dir/>
          <dgm:resizeHandles val="exact"/>
        </dgm:presLayoutVars>
      </dgm:prSet>
      <dgm:spPr/>
    </dgm:pt>
    <dgm:pt modelId="{6B009A28-A925-6E47-BA61-ACE8956E927E}" type="pres">
      <dgm:prSet presAssocID="{DC414638-2298-4516-BDB5-B1B688E8AEC8}" presName="node" presStyleLbl="node1" presStyleIdx="0" presStyleCnt="7">
        <dgm:presLayoutVars>
          <dgm:bulletEnabled val="1"/>
        </dgm:presLayoutVars>
      </dgm:prSet>
      <dgm:spPr/>
    </dgm:pt>
    <dgm:pt modelId="{B55561C1-7BAE-A749-A6A2-2EB4A0332D66}" type="pres">
      <dgm:prSet presAssocID="{D76F74E1-AD93-402A-8A20-7B69F7B01ECF}" presName="sibTrans" presStyleCnt="0"/>
      <dgm:spPr/>
    </dgm:pt>
    <dgm:pt modelId="{C921730E-9199-AF4D-9948-A304E5FEEBE6}" type="pres">
      <dgm:prSet presAssocID="{F2722FC7-CD7A-41D2-BD6A-CF537379B46F}" presName="node" presStyleLbl="node1" presStyleIdx="1" presStyleCnt="7">
        <dgm:presLayoutVars>
          <dgm:bulletEnabled val="1"/>
        </dgm:presLayoutVars>
      </dgm:prSet>
      <dgm:spPr/>
    </dgm:pt>
    <dgm:pt modelId="{2A47B11D-8568-6640-9D87-ACC7581B76F0}" type="pres">
      <dgm:prSet presAssocID="{B2D12020-0460-469F-A662-F8F1D60246A0}" presName="sibTrans" presStyleCnt="0"/>
      <dgm:spPr/>
    </dgm:pt>
    <dgm:pt modelId="{D462BADB-B651-BB4B-95BC-AC7B62E0484F}" type="pres">
      <dgm:prSet presAssocID="{113A78C3-7C32-4940-88FC-AF3B618C1FE6}" presName="node" presStyleLbl="node1" presStyleIdx="2" presStyleCnt="7">
        <dgm:presLayoutVars>
          <dgm:bulletEnabled val="1"/>
        </dgm:presLayoutVars>
      </dgm:prSet>
      <dgm:spPr/>
    </dgm:pt>
    <dgm:pt modelId="{07469707-F5F9-1840-A717-0EFBBBFF4C12}" type="pres">
      <dgm:prSet presAssocID="{F3BCE02A-589A-466D-8E01-26E5906627EA}" presName="sibTrans" presStyleCnt="0"/>
      <dgm:spPr/>
    </dgm:pt>
    <dgm:pt modelId="{1CA7876A-8CBE-0947-A55D-9349231B6EDE}" type="pres">
      <dgm:prSet presAssocID="{FD02958C-4194-44DE-AA1C-037234C97911}" presName="node" presStyleLbl="node1" presStyleIdx="3" presStyleCnt="7">
        <dgm:presLayoutVars>
          <dgm:bulletEnabled val="1"/>
        </dgm:presLayoutVars>
      </dgm:prSet>
      <dgm:spPr/>
    </dgm:pt>
    <dgm:pt modelId="{8FF4DF89-E6F3-1A4A-B56B-C5E4936636E7}" type="pres">
      <dgm:prSet presAssocID="{956D9155-A7A8-4824-A1A8-B359395DE349}" presName="sibTrans" presStyleCnt="0"/>
      <dgm:spPr/>
    </dgm:pt>
    <dgm:pt modelId="{B89818F5-BF41-994B-8DB9-4148B282D0F0}" type="pres">
      <dgm:prSet presAssocID="{5DA71243-8803-4DFE-A46F-E1F5632B239A}" presName="node" presStyleLbl="node1" presStyleIdx="4" presStyleCnt="7">
        <dgm:presLayoutVars>
          <dgm:bulletEnabled val="1"/>
        </dgm:presLayoutVars>
      </dgm:prSet>
      <dgm:spPr/>
    </dgm:pt>
    <dgm:pt modelId="{E065696A-7B38-6040-A9BA-09B4F2FCA46A}" type="pres">
      <dgm:prSet presAssocID="{F8903CA5-467D-4C38-B51D-707AEBDA2EE8}" presName="sibTrans" presStyleCnt="0"/>
      <dgm:spPr/>
    </dgm:pt>
    <dgm:pt modelId="{6EDEE863-FD79-7D41-8D1D-8EA839602B48}" type="pres">
      <dgm:prSet presAssocID="{272FF043-F3AE-4053-A5FB-D7DD48D8C1C7}" presName="node" presStyleLbl="node1" presStyleIdx="5" presStyleCnt="7">
        <dgm:presLayoutVars>
          <dgm:bulletEnabled val="1"/>
        </dgm:presLayoutVars>
      </dgm:prSet>
      <dgm:spPr/>
    </dgm:pt>
    <dgm:pt modelId="{06AA0833-E1C1-524D-94FE-1E6F3AA9FA54}" type="pres">
      <dgm:prSet presAssocID="{A284F79C-99B3-48D7-863E-9C49B606623B}" presName="sibTrans" presStyleCnt="0"/>
      <dgm:spPr/>
    </dgm:pt>
    <dgm:pt modelId="{441DD1A6-A2E8-2F43-9782-947A160B6AD7}" type="pres">
      <dgm:prSet presAssocID="{F2004EAC-811A-4D66-A280-DEC03B0E7B0B}" presName="node" presStyleLbl="node1" presStyleIdx="6" presStyleCnt="7">
        <dgm:presLayoutVars>
          <dgm:bulletEnabled val="1"/>
        </dgm:presLayoutVars>
      </dgm:prSet>
      <dgm:spPr/>
    </dgm:pt>
  </dgm:ptLst>
  <dgm:cxnLst>
    <dgm:cxn modelId="{71D84414-EBF1-4B57-90F6-1D7EDF628BBA}" srcId="{CC837081-4F07-439E-A08B-5F72320C87BB}" destId="{272FF043-F3AE-4053-A5FB-D7DD48D8C1C7}" srcOrd="5" destOrd="0" parTransId="{795EF1E4-F28D-43B9-9FE3-47FFC166BB0A}" sibTransId="{A284F79C-99B3-48D7-863E-9C49B606623B}"/>
    <dgm:cxn modelId="{59046028-A39E-144B-AA71-DE4A920CDD9E}" type="presOf" srcId="{F2722FC7-CD7A-41D2-BD6A-CF537379B46F}" destId="{C921730E-9199-AF4D-9948-A304E5FEEBE6}" srcOrd="0" destOrd="0" presId="urn:microsoft.com/office/officeart/2005/8/layout/default"/>
    <dgm:cxn modelId="{D656C431-2A1D-B34C-8BB7-9F355CAAEC1E}" type="presOf" srcId="{113A78C3-7C32-4940-88FC-AF3B618C1FE6}" destId="{D462BADB-B651-BB4B-95BC-AC7B62E0484F}" srcOrd="0" destOrd="0" presId="urn:microsoft.com/office/officeart/2005/8/layout/default"/>
    <dgm:cxn modelId="{580DB636-8CCA-3549-AFA9-089C9B4F06E1}" type="presOf" srcId="{272FF043-F3AE-4053-A5FB-D7DD48D8C1C7}" destId="{6EDEE863-FD79-7D41-8D1D-8EA839602B48}" srcOrd="0" destOrd="0" presId="urn:microsoft.com/office/officeart/2005/8/layout/default"/>
    <dgm:cxn modelId="{CD231C48-35B5-48EC-A3DE-4214B162D3AA}" srcId="{CC837081-4F07-439E-A08B-5F72320C87BB}" destId="{F2722FC7-CD7A-41D2-BD6A-CF537379B46F}" srcOrd="1" destOrd="0" parTransId="{10FCC435-2C51-46D0-B8A3-395646E7B15B}" sibTransId="{B2D12020-0460-469F-A662-F8F1D60246A0}"/>
    <dgm:cxn modelId="{CCB4A951-5235-A442-BA29-FF735D8C597B}" type="presOf" srcId="{F2004EAC-811A-4D66-A280-DEC03B0E7B0B}" destId="{441DD1A6-A2E8-2F43-9782-947A160B6AD7}" srcOrd="0" destOrd="0" presId="urn:microsoft.com/office/officeart/2005/8/layout/default"/>
    <dgm:cxn modelId="{01E40756-D0F0-4863-ADF3-9757687A60E0}" srcId="{CC837081-4F07-439E-A08B-5F72320C87BB}" destId="{F2004EAC-811A-4D66-A280-DEC03B0E7B0B}" srcOrd="6" destOrd="0" parTransId="{9D3A23E0-3067-497D-8E86-12721B7C08F9}" sibTransId="{0D9557BB-7B4F-456D-A02A-F26FE0D480D8}"/>
    <dgm:cxn modelId="{046E6F98-EB42-4C8D-9CDB-3D611B1560B3}" srcId="{CC837081-4F07-439E-A08B-5F72320C87BB}" destId="{5DA71243-8803-4DFE-A46F-E1F5632B239A}" srcOrd="4" destOrd="0" parTransId="{9C0EA226-8969-4999-B157-E368581DD565}" sibTransId="{F8903CA5-467D-4C38-B51D-707AEBDA2EE8}"/>
    <dgm:cxn modelId="{F482AF98-8E17-984E-985C-FD7909AE3268}" type="presOf" srcId="{FD02958C-4194-44DE-AA1C-037234C97911}" destId="{1CA7876A-8CBE-0947-A55D-9349231B6EDE}" srcOrd="0" destOrd="0" presId="urn:microsoft.com/office/officeart/2005/8/layout/default"/>
    <dgm:cxn modelId="{33FD0799-0610-4E4D-8361-F638AF7E9A14}" type="presOf" srcId="{CC837081-4F07-439E-A08B-5F72320C87BB}" destId="{47BBE2D1-73CE-CE44-8ED0-34ACAC0987E0}" srcOrd="0" destOrd="0" presId="urn:microsoft.com/office/officeart/2005/8/layout/default"/>
    <dgm:cxn modelId="{E81D5A9B-3603-3345-8011-5D9F30EB6823}" type="presOf" srcId="{5DA71243-8803-4DFE-A46F-E1F5632B239A}" destId="{B89818F5-BF41-994B-8DB9-4148B282D0F0}" srcOrd="0" destOrd="0" presId="urn:microsoft.com/office/officeart/2005/8/layout/default"/>
    <dgm:cxn modelId="{7D1299A8-03DE-5A43-A764-BA8F90D0718E}" type="presOf" srcId="{DC414638-2298-4516-BDB5-B1B688E8AEC8}" destId="{6B009A28-A925-6E47-BA61-ACE8956E927E}" srcOrd="0" destOrd="0" presId="urn:microsoft.com/office/officeart/2005/8/layout/default"/>
    <dgm:cxn modelId="{7FAC51A9-F6EE-4DCD-9843-A7F89F58C49D}" srcId="{CC837081-4F07-439E-A08B-5F72320C87BB}" destId="{DC414638-2298-4516-BDB5-B1B688E8AEC8}" srcOrd="0" destOrd="0" parTransId="{A1DFFBA6-618D-49EF-896D-1D073479D84B}" sibTransId="{D76F74E1-AD93-402A-8A20-7B69F7B01ECF}"/>
    <dgm:cxn modelId="{FE8A55C5-88A7-4DB8-B97F-23066525C565}" srcId="{CC837081-4F07-439E-A08B-5F72320C87BB}" destId="{FD02958C-4194-44DE-AA1C-037234C97911}" srcOrd="3" destOrd="0" parTransId="{CB8525D4-BC10-49FB-93E0-A4408347BA84}" sibTransId="{956D9155-A7A8-4824-A1A8-B359395DE349}"/>
    <dgm:cxn modelId="{6591CEEC-1655-43DC-A0D7-605C66F0C6EF}" srcId="{CC837081-4F07-439E-A08B-5F72320C87BB}" destId="{113A78C3-7C32-4940-88FC-AF3B618C1FE6}" srcOrd="2" destOrd="0" parTransId="{E1943EB9-99EF-488B-AE2A-50A3F897AA8E}" sibTransId="{F3BCE02A-589A-466D-8E01-26E5906627EA}"/>
    <dgm:cxn modelId="{FD337CF9-D0F0-6B47-AAC3-58B505358C4A}" type="presParOf" srcId="{47BBE2D1-73CE-CE44-8ED0-34ACAC0987E0}" destId="{6B009A28-A925-6E47-BA61-ACE8956E927E}" srcOrd="0" destOrd="0" presId="urn:microsoft.com/office/officeart/2005/8/layout/default"/>
    <dgm:cxn modelId="{2442E5BD-650E-914F-9552-8F3E0EABA2A6}" type="presParOf" srcId="{47BBE2D1-73CE-CE44-8ED0-34ACAC0987E0}" destId="{B55561C1-7BAE-A749-A6A2-2EB4A0332D66}" srcOrd="1" destOrd="0" presId="urn:microsoft.com/office/officeart/2005/8/layout/default"/>
    <dgm:cxn modelId="{1FDFB459-A51D-964A-8777-7C53680157C2}" type="presParOf" srcId="{47BBE2D1-73CE-CE44-8ED0-34ACAC0987E0}" destId="{C921730E-9199-AF4D-9948-A304E5FEEBE6}" srcOrd="2" destOrd="0" presId="urn:microsoft.com/office/officeart/2005/8/layout/default"/>
    <dgm:cxn modelId="{6F8229F2-2E75-7F42-9786-B425CD69C9F7}" type="presParOf" srcId="{47BBE2D1-73CE-CE44-8ED0-34ACAC0987E0}" destId="{2A47B11D-8568-6640-9D87-ACC7581B76F0}" srcOrd="3" destOrd="0" presId="urn:microsoft.com/office/officeart/2005/8/layout/default"/>
    <dgm:cxn modelId="{E63813E7-67A1-6E4A-8BF5-BAFC86547047}" type="presParOf" srcId="{47BBE2D1-73CE-CE44-8ED0-34ACAC0987E0}" destId="{D462BADB-B651-BB4B-95BC-AC7B62E0484F}" srcOrd="4" destOrd="0" presId="urn:microsoft.com/office/officeart/2005/8/layout/default"/>
    <dgm:cxn modelId="{A589BB51-B099-C04F-ACF3-85FA096CECF0}" type="presParOf" srcId="{47BBE2D1-73CE-CE44-8ED0-34ACAC0987E0}" destId="{07469707-F5F9-1840-A717-0EFBBBFF4C12}" srcOrd="5" destOrd="0" presId="urn:microsoft.com/office/officeart/2005/8/layout/default"/>
    <dgm:cxn modelId="{9AC01CBB-0465-A544-BFE7-0A96B0274844}" type="presParOf" srcId="{47BBE2D1-73CE-CE44-8ED0-34ACAC0987E0}" destId="{1CA7876A-8CBE-0947-A55D-9349231B6EDE}" srcOrd="6" destOrd="0" presId="urn:microsoft.com/office/officeart/2005/8/layout/default"/>
    <dgm:cxn modelId="{813C77A8-07D9-F34C-8288-C275B6CA7F9D}" type="presParOf" srcId="{47BBE2D1-73CE-CE44-8ED0-34ACAC0987E0}" destId="{8FF4DF89-E6F3-1A4A-B56B-C5E4936636E7}" srcOrd="7" destOrd="0" presId="urn:microsoft.com/office/officeart/2005/8/layout/default"/>
    <dgm:cxn modelId="{1A067682-3AD0-AB40-8FC8-E07CA3C7FA17}" type="presParOf" srcId="{47BBE2D1-73CE-CE44-8ED0-34ACAC0987E0}" destId="{B89818F5-BF41-994B-8DB9-4148B282D0F0}" srcOrd="8" destOrd="0" presId="urn:microsoft.com/office/officeart/2005/8/layout/default"/>
    <dgm:cxn modelId="{56B3C3A0-9CB1-3941-B8AC-902D435EFA84}" type="presParOf" srcId="{47BBE2D1-73CE-CE44-8ED0-34ACAC0987E0}" destId="{E065696A-7B38-6040-A9BA-09B4F2FCA46A}" srcOrd="9" destOrd="0" presId="urn:microsoft.com/office/officeart/2005/8/layout/default"/>
    <dgm:cxn modelId="{B6C0D462-E65E-4544-B62F-831AFF38F3C7}" type="presParOf" srcId="{47BBE2D1-73CE-CE44-8ED0-34ACAC0987E0}" destId="{6EDEE863-FD79-7D41-8D1D-8EA839602B48}" srcOrd="10" destOrd="0" presId="urn:microsoft.com/office/officeart/2005/8/layout/default"/>
    <dgm:cxn modelId="{ED59FF05-5048-4F4C-91B9-81BDDA600E81}" type="presParOf" srcId="{47BBE2D1-73CE-CE44-8ED0-34ACAC0987E0}" destId="{06AA0833-E1C1-524D-94FE-1E6F3AA9FA54}" srcOrd="11" destOrd="0" presId="urn:microsoft.com/office/officeart/2005/8/layout/default"/>
    <dgm:cxn modelId="{8CB73489-FFD2-B042-9C65-803506FAB63F}" type="presParOf" srcId="{47BBE2D1-73CE-CE44-8ED0-34ACAC0987E0}" destId="{441DD1A6-A2E8-2F43-9782-947A160B6AD7}"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2395BE-FAAD-4127-9552-7E3611731F81}" type="doc">
      <dgm:prSet loTypeId="urn:microsoft.com/office/officeart/2005/8/layout/default" loCatId="list" qsTypeId="urn:microsoft.com/office/officeart/2005/8/quickstyle/simple5" qsCatId="simple" csTypeId="urn:microsoft.com/office/officeart/2005/8/colors/accent6_2" csCatId="accent6"/>
      <dgm:spPr/>
      <dgm:t>
        <a:bodyPr/>
        <a:lstStyle/>
        <a:p>
          <a:endParaRPr lang="en-US"/>
        </a:p>
      </dgm:t>
    </dgm:pt>
    <dgm:pt modelId="{9FC65650-3B6A-413A-A5AE-B6BC4E78A716}">
      <dgm:prSet/>
      <dgm:spPr/>
      <dgm:t>
        <a:bodyPr/>
        <a:lstStyle/>
        <a:p>
          <a:r>
            <a:rPr lang="en-US"/>
            <a:t>Hyperarousal</a:t>
          </a:r>
        </a:p>
      </dgm:t>
    </dgm:pt>
    <dgm:pt modelId="{EF0545B5-EC5F-446D-86C5-E13249B4BB25}" type="parTrans" cxnId="{FF344415-AEDB-4666-A1DD-9AED032EED89}">
      <dgm:prSet/>
      <dgm:spPr/>
      <dgm:t>
        <a:bodyPr/>
        <a:lstStyle/>
        <a:p>
          <a:endParaRPr lang="en-US"/>
        </a:p>
      </dgm:t>
    </dgm:pt>
    <dgm:pt modelId="{424F4B1D-AC21-4924-B0D4-12913E461D9A}" type="sibTrans" cxnId="{FF344415-AEDB-4666-A1DD-9AED032EED89}">
      <dgm:prSet/>
      <dgm:spPr/>
      <dgm:t>
        <a:bodyPr/>
        <a:lstStyle/>
        <a:p>
          <a:endParaRPr lang="en-US"/>
        </a:p>
      </dgm:t>
    </dgm:pt>
    <dgm:pt modelId="{753585BC-D998-41A0-928D-8CB9B0CE8D6D}">
      <dgm:prSet/>
      <dgm:spPr/>
      <dgm:t>
        <a:bodyPr/>
        <a:lstStyle/>
        <a:p>
          <a:r>
            <a:rPr lang="en-US"/>
            <a:t>Lack of safety</a:t>
          </a:r>
        </a:p>
      </dgm:t>
    </dgm:pt>
    <dgm:pt modelId="{8C0F63A5-2E33-4EFE-AEA6-926D99049413}" type="parTrans" cxnId="{17C2A65E-8034-4673-BED6-DB3D67398C80}">
      <dgm:prSet/>
      <dgm:spPr/>
      <dgm:t>
        <a:bodyPr/>
        <a:lstStyle/>
        <a:p>
          <a:endParaRPr lang="en-US"/>
        </a:p>
      </dgm:t>
    </dgm:pt>
    <dgm:pt modelId="{F659AC07-AD77-456A-831E-70CEC6E01654}" type="sibTrans" cxnId="{17C2A65E-8034-4673-BED6-DB3D67398C80}">
      <dgm:prSet/>
      <dgm:spPr/>
      <dgm:t>
        <a:bodyPr/>
        <a:lstStyle/>
        <a:p>
          <a:endParaRPr lang="en-US"/>
        </a:p>
      </dgm:t>
    </dgm:pt>
    <dgm:pt modelId="{9A067FA0-4717-4564-9A16-0C7DCF89B20E}">
      <dgm:prSet/>
      <dgm:spPr/>
      <dgm:t>
        <a:bodyPr/>
        <a:lstStyle/>
        <a:p>
          <a:r>
            <a:rPr lang="en-US"/>
            <a:t>Loss of emotional management </a:t>
          </a:r>
        </a:p>
      </dgm:t>
    </dgm:pt>
    <dgm:pt modelId="{3EA17F7D-68CD-4379-B17A-B851655E7C0E}" type="parTrans" cxnId="{68F5D9A0-8DB3-4CCB-9238-30FA07665D20}">
      <dgm:prSet/>
      <dgm:spPr/>
      <dgm:t>
        <a:bodyPr/>
        <a:lstStyle/>
        <a:p>
          <a:endParaRPr lang="en-US"/>
        </a:p>
      </dgm:t>
    </dgm:pt>
    <dgm:pt modelId="{20FB3B38-3E20-46B2-80CC-D9410DAB594E}" type="sibTrans" cxnId="{68F5D9A0-8DB3-4CCB-9238-30FA07665D20}">
      <dgm:prSet/>
      <dgm:spPr/>
      <dgm:t>
        <a:bodyPr/>
        <a:lstStyle/>
        <a:p>
          <a:endParaRPr lang="en-US"/>
        </a:p>
      </dgm:t>
    </dgm:pt>
    <dgm:pt modelId="{24486FA5-1C59-4C24-9DAD-9A414AD07EDA}">
      <dgm:prSet/>
      <dgm:spPr/>
      <dgm:t>
        <a:bodyPr/>
        <a:lstStyle/>
        <a:p>
          <a:r>
            <a:rPr lang="en-US"/>
            <a:t>Communication failure</a:t>
          </a:r>
        </a:p>
      </dgm:t>
    </dgm:pt>
    <dgm:pt modelId="{BFEE641E-246E-41DD-A4B3-B5526602C625}" type="parTrans" cxnId="{44FC6B58-909F-4508-B2A5-089897A9D14C}">
      <dgm:prSet/>
      <dgm:spPr/>
      <dgm:t>
        <a:bodyPr/>
        <a:lstStyle/>
        <a:p>
          <a:endParaRPr lang="en-US"/>
        </a:p>
      </dgm:t>
    </dgm:pt>
    <dgm:pt modelId="{169129A5-9C37-44C2-B3F9-88A53EE76D7A}" type="sibTrans" cxnId="{44FC6B58-909F-4508-B2A5-089897A9D14C}">
      <dgm:prSet/>
      <dgm:spPr/>
      <dgm:t>
        <a:bodyPr/>
        <a:lstStyle/>
        <a:p>
          <a:endParaRPr lang="en-US"/>
        </a:p>
      </dgm:t>
    </dgm:pt>
    <dgm:pt modelId="{6D2BE74C-3CBE-45F4-B4C6-B2FF31E5881A}">
      <dgm:prSet/>
      <dgm:spPr/>
      <dgm:t>
        <a:bodyPr/>
        <a:lstStyle/>
        <a:p>
          <a:r>
            <a:rPr lang="en-US"/>
            <a:t>Organizational alexithymia (inability to feel)</a:t>
          </a:r>
        </a:p>
      </dgm:t>
    </dgm:pt>
    <dgm:pt modelId="{703C26A1-826B-4149-A7F2-304F091134B4}" type="parTrans" cxnId="{C24BC328-44E6-43A8-BD24-CA18A45E21B4}">
      <dgm:prSet/>
      <dgm:spPr/>
      <dgm:t>
        <a:bodyPr/>
        <a:lstStyle/>
        <a:p>
          <a:endParaRPr lang="en-US"/>
        </a:p>
      </dgm:t>
    </dgm:pt>
    <dgm:pt modelId="{CC76640E-BD7B-43B9-92BB-6E687FFAC57D}" type="sibTrans" cxnId="{C24BC328-44E6-43A8-BD24-CA18A45E21B4}">
      <dgm:prSet/>
      <dgm:spPr/>
      <dgm:t>
        <a:bodyPr/>
        <a:lstStyle/>
        <a:p>
          <a:endParaRPr lang="en-US"/>
        </a:p>
      </dgm:t>
    </dgm:pt>
    <dgm:pt modelId="{69D767CE-7568-4FD5-8DDD-DB46B7F042D1}">
      <dgm:prSet/>
      <dgm:spPr/>
      <dgm:t>
        <a:bodyPr/>
        <a:lstStyle/>
        <a:p>
          <a:r>
            <a:rPr lang="en-US"/>
            <a:t>Organizational amnesia</a:t>
          </a:r>
        </a:p>
      </dgm:t>
    </dgm:pt>
    <dgm:pt modelId="{1151AAC9-451C-47E9-A9E0-318876958043}" type="parTrans" cxnId="{E398A0E9-B365-4F8E-AF42-7E3D221B33BF}">
      <dgm:prSet/>
      <dgm:spPr/>
      <dgm:t>
        <a:bodyPr/>
        <a:lstStyle/>
        <a:p>
          <a:endParaRPr lang="en-US"/>
        </a:p>
      </dgm:t>
    </dgm:pt>
    <dgm:pt modelId="{23B3AD5C-62ED-4FBA-9C09-063B981EF9C8}" type="sibTrans" cxnId="{E398A0E9-B365-4F8E-AF42-7E3D221B33BF}">
      <dgm:prSet/>
      <dgm:spPr/>
      <dgm:t>
        <a:bodyPr/>
        <a:lstStyle/>
        <a:p>
          <a:endParaRPr lang="en-US"/>
        </a:p>
      </dgm:t>
    </dgm:pt>
    <dgm:pt modelId="{A3920F3D-2C2B-49EC-A589-764E60C45850}">
      <dgm:prSet/>
      <dgm:spPr/>
      <dgm:t>
        <a:bodyPr/>
        <a:lstStyle/>
        <a:p>
          <a:r>
            <a:rPr lang="en-US"/>
            <a:t>Organizational learning disabilities</a:t>
          </a:r>
        </a:p>
      </dgm:t>
    </dgm:pt>
    <dgm:pt modelId="{19AE74AE-9C3D-4CF0-BA19-014AF9E07144}" type="parTrans" cxnId="{B8ECCF70-F505-4C60-B748-02A914F3771A}">
      <dgm:prSet/>
      <dgm:spPr/>
      <dgm:t>
        <a:bodyPr/>
        <a:lstStyle/>
        <a:p>
          <a:endParaRPr lang="en-US"/>
        </a:p>
      </dgm:t>
    </dgm:pt>
    <dgm:pt modelId="{349FB640-1A59-4153-AF2B-A2646ECFDC9B}" type="sibTrans" cxnId="{B8ECCF70-F505-4C60-B748-02A914F3771A}">
      <dgm:prSet/>
      <dgm:spPr/>
      <dgm:t>
        <a:bodyPr/>
        <a:lstStyle/>
        <a:p>
          <a:endParaRPr lang="en-US"/>
        </a:p>
      </dgm:t>
    </dgm:pt>
    <dgm:pt modelId="{E95BD0F0-3F39-4B0F-BFAA-7432A0979E8E}">
      <dgm:prSet/>
      <dgm:spPr/>
      <dgm:t>
        <a:bodyPr/>
        <a:lstStyle/>
        <a:p>
          <a:r>
            <a:rPr lang="en-US"/>
            <a:t>Increased bullying</a:t>
          </a:r>
        </a:p>
      </dgm:t>
    </dgm:pt>
    <dgm:pt modelId="{C45D7B97-2013-46E0-9610-1FEE273E866A}" type="parTrans" cxnId="{673DD2DA-426A-4C29-B435-863B155DA1CB}">
      <dgm:prSet/>
      <dgm:spPr/>
      <dgm:t>
        <a:bodyPr/>
        <a:lstStyle/>
        <a:p>
          <a:endParaRPr lang="en-US"/>
        </a:p>
      </dgm:t>
    </dgm:pt>
    <dgm:pt modelId="{36340B18-1326-4896-A84C-9223DC27BF8D}" type="sibTrans" cxnId="{673DD2DA-426A-4C29-B435-863B155DA1CB}">
      <dgm:prSet/>
      <dgm:spPr/>
      <dgm:t>
        <a:bodyPr/>
        <a:lstStyle/>
        <a:p>
          <a:endParaRPr lang="en-US"/>
        </a:p>
      </dgm:t>
    </dgm:pt>
    <dgm:pt modelId="{866C1FA8-827C-4981-A3E9-158F90ACD5F8}">
      <dgm:prSet/>
      <dgm:spPr/>
      <dgm:t>
        <a:bodyPr/>
        <a:lstStyle/>
        <a:p>
          <a:r>
            <a:rPr lang="en-US"/>
            <a:t>Silencing of dissent</a:t>
          </a:r>
        </a:p>
      </dgm:t>
    </dgm:pt>
    <dgm:pt modelId="{576D2B93-EC14-41EA-83C4-317A5A9124F3}" type="parTrans" cxnId="{BDA99D45-174A-4FE3-81D6-BE6CEAD4FBC1}">
      <dgm:prSet/>
      <dgm:spPr/>
      <dgm:t>
        <a:bodyPr/>
        <a:lstStyle/>
        <a:p>
          <a:endParaRPr lang="en-US"/>
        </a:p>
      </dgm:t>
    </dgm:pt>
    <dgm:pt modelId="{362708BF-4BBA-42A7-A8DC-729E9E763E2A}" type="sibTrans" cxnId="{BDA99D45-174A-4FE3-81D6-BE6CEAD4FBC1}">
      <dgm:prSet/>
      <dgm:spPr/>
      <dgm:t>
        <a:bodyPr/>
        <a:lstStyle/>
        <a:p>
          <a:endParaRPr lang="en-US"/>
        </a:p>
      </dgm:t>
    </dgm:pt>
    <dgm:pt modelId="{D0F22693-47F0-4D87-A3BD-C3F1A5C18E79}">
      <dgm:prSet/>
      <dgm:spPr/>
      <dgm:t>
        <a:bodyPr/>
        <a:lstStyle/>
        <a:p>
          <a:r>
            <a:rPr lang="en-US"/>
            <a:t>Organizational reenactment </a:t>
          </a:r>
        </a:p>
      </dgm:t>
    </dgm:pt>
    <dgm:pt modelId="{8BA245FF-AE27-4528-96E9-9C179A262CA9}" type="parTrans" cxnId="{2110ED51-EB7B-4FB2-A028-95391EFC382F}">
      <dgm:prSet/>
      <dgm:spPr/>
      <dgm:t>
        <a:bodyPr/>
        <a:lstStyle/>
        <a:p>
          <a:endParaRPr lang="en-US"/>
        </a:p>
      </dgm:t>
    </dgm:pt>
    <dgm:pt modelId="{3B2207BF-0E8D-4D1B-94C1-1A3A8288223D}" type="sibTrans" cxnId="{2110ED51-EB7B-4FB2-A028-95391EFC382F}">
      <dgm:prSet/>
      <dgm:spPr/>
      <dgm:t>
        <a:bodyPr/>
        <a:lstStyle/>
        <a:p>
          <a:endParaRPr lang="en-US"/>
        </a:p>
      </dgm:t>
    </dgm:pt>
    <dgm:pt modelId="{8B296924-8DEC-4AD4-990A-29EEA73CEE4A}">
      <dgm:prSet/>
      <dgm:spPr/>
      <dgm:t>
        <a:bodyPr/>
        <a:lstStyle/>
        <a:p>
          <a:r>
            <a:rPr lang="en-US"/>
            <a:t>Organizational grief and</a:t>
          </a:r>
          <a:r>
            <a:rPr lang="en-US" b="1"/>
            <a:t> </a:t>
          </a:r>
          <a:r>
            <a:rPr lang="en-US"/>
            <a:t>decline </a:t>
          </a:r>
        </a:p>
      </dgm:t>
    </dgm:pt>
    <dgm:pt modelId="{060FBF2B-DEF9-407B-9B85-551FCB02EE60}" type="parTrans" cxnId="{E971F301-F843-4E65-B278-804543F656B5}">
      <dgm:prSet/>
      <dgm:spPr/>
      <dgm:t>
        <a:bodyPr/>
        <a:lstStyle/>
        <a:p>
          <a:endParaRPr lang="en-US"/>
        </a:p>
      </dgm:t>
    </dgm:pt>
    <dgm:pt modelId="{66B084A2-1198-4801-AB50-D82E1B67711F}" type="sibTrans" cxnId="{E971F301-F843-4E65-B278-804543F656B5}">
      <dgm:prSet/>
      <dgm:spPr/>
      <dgm:t>
        <a:bodyPr/>
        <a:lstStyle/>
        <a:p>
          <a:endParaRPr lang="en-US"/>
        </a:p>
      </dgm:t>
    </dgm:pt>
    <dgm:pt modelId="{7E08D0BD-FDF7-4F47-9DE9-EDD9937DAC90}" type="pres">
      <dgm:prSet presAssocID="{712395BE-FAAD-4127-9552-7E3611731F81}" presName="diagram" presStyleCnt="0">
        <dgm:presLayoutVars>
          <dgm:dir/>
          <dgm:resizeHandles val="exact"/>
        </dgm:presLayoutVars>
      </dgm:prSet>
      <dgm:spPr/>
    </dgm:pt>
    <dgm:pt modelId="{3ED41598-72BD-2240-8D44-FA0CE501AF99}" type="pres">
      <dgm:prSet presAssocID="{9FC65650-3B6A-413A-A5AE-B6BC4E78A716}" presName="node" presStyleLbl="node1" presStyleIdx="0" presStyleCnt="11">
        <dgm:presLayoutVars>
          <dgm:bulletEnabled val="1"/>
        </dgm:presLayoutVars>
      </dgm:prSet>
      <dgm:spPr/>
    </dgm:pt>
    <dgm:pt modelId="{A0633D60-CEEE-B943-BD27-72DC52A291D6}" type="pres">
      <dgm:prSet presAssocID="{424F4B1D-AC21-4924-B0D4-12913E461D9A}" presName="sibTrans" presStyleCnt="0"/>
      <dgm:spPr/>
    </dgm:pt>
    <dgm:pt modelId="{9C044B3B-69E6-374E-B2C2-77CD42B5DB57}" type="pres">
      <dgm:prSet presAssocID="{753585BC-D998-41A0-928D-8CB9B0CE8D6D}" presName="node" presStyleLbl="node1" presStyleIdx="1" presStyleCnt="11">
        <dgm:presLayoutVars>
          <dgm:bulletEnabled val="1"/>
        </dgm:presLayoutVars>
      </dgm:prSet>
      <dgm:spPr/>
    </dgm:pt>
    <dgm:pt modelId="{A6F8F91F-F718-2843-966E-0D11E1D9E083}" type="pres">
      <dgm:prSet presAssocID="{F659AC07-AD77-456A-831E-70CEC6E01654}" presName="sibTrans" presStyleCnt="0"/>
      <dgm:spPr/>
    </dgm:pt>
    <dgm:pt modelId="{CC51B287-3F2D-964C-9C09-99E00B3769DA}" type="pres">
      <dgm:prSet presAssocID="{9A067FA0-4717-4564-9A16-0C7DCF89B20E}" presName="node" presStyleLbl="node1" presStyleIdx="2" presStyleCnt="11">
        <dgm:presLayoutVars>
          <dgm:bulletEnabled val="1"/>
        </dgm:presLayoutVars>
      </dgm:prSet>
      <dgm:spPr/>
    </dgm:pt>
    <dgm:pt modelId="{D575977C-261E-8349-B19E-196670B7E1D3}" type="pres">
      <dgm:prSet presAssocID="{20FB3B38-3E20-46B2-80CC-D9410DAB594E}" presName="sibTrans" presStyleCnt="0"/>
      <dgm:spPr/>
    </dgm:pt>
    <dgm:pt modelId="{46DB9B29-495E-EB41-97DB-7E8D0402C415}" type="pres">
      <dgm:prSet presAssocID="{24486FA5-1C59-4C24-9DAD-9A414AD07EDA}" presName="node" presStyleLbl="node1" presStyleIdx="3" presStyleCnt="11">
        <dgm:presLayoutVars>
          <dgm:bulletEnabled val="1"/>
        </dgm:presLayoutVars>
      </dgm:prSet>
      <dgm:spPr/>
    </dgm:pt>
    <dgm:pt modelId="{65735E5A-2A3A-6948-9CCD-B947989DD0C1}" type="pres">
      <dgm:prSet presAssocID="{169129A5-9C37-44C2-B3F9-88A53EE76D7A}" presName="sibTrans" presStyleCnt="0"/>
      <dgm:spPr/>
    </dgm:pt>
    <dgm:pt modelId="{D2D39466-93C9-F34A-9B50-70606FF409AB}" type="pres">
      <dgm:prSet presAssocID="{6D2BE74C-3CBE-45F4-B4C6-B2FF31E5881A}" presName="node" presStyleLbl="node1" presStyleIdx="4" presStyleCnt="11">
        <dgm:presLayoutVars>
          <dgm:bulletEnabled val="1"/>
        </dgm:presLayoutVars>
      </dgm:prSet>
      <dgm:spPr/>
    </dgm:pt>
    <dgm:pt modelId="{D4A691FC-4A07-CC49-9C81-F6D71D3AD9E9}" type="pres">
      <dgm:prSet presAssocID="{CC76640E-BD7B-43B9-92BB-6E687FFAC57D}" presName="sibTrans" presStyleCnt="0"/>
      <dgm:spPr/>
    </dgm:pt>
    <dgm:pt modelId="{B17399A6-82E0-5942-887A-6D4CC663F78C}" type="pres">
      <dgm:prSet presAssocID="{69D767CE-7568-4FD5-8DDD-DB46B7F042D1}" presName="node" presStyleLbl="node1" presStyleIdx="5" presStyleCnt="11">
        <dgm:presLayoutVars>
          <dgm:bulletEnabled val="1"/>
        </dgm:presLayoutVars>
      </dgm:prSet>
      <dgm:spPr/>
    </dgm:pt>
    <dgm:pt modelId="{CC1ED284-FB4F-6442-B235-ADFA777B606E}" type="pres">
      <dgm:prSet presAssocID="{23B3AD5C-62ED-4FBA-9C09-063B981EF9C8}" presName="sibTrans" presStyleCnt="0"/>
      <dgm:spPr/>
    </dgm:pt>
    <dgm:pt modelId="{610F6677-0603-1649-A147-31C64049D361}" type="pres">
      <dgm:prSet presAssocID="{A3920F3D-2C2B-49EC-A589-764E60C45850}" presName="node" presStyleLbl="node1" presStyleIdx="6" presStyleCnt="11">
        <dgm:presLayoutVars>
          <dgm:bulletEnabled val="1"/>
        </dgm:presLayoutVars>
      </dgm:prSet>
      <dgm:spPr/>
    </dgm:pt>
    <dgm:pt modelId="{EEF7657B-60CB-674B-ABD6-161EBCC0D53F}" type="pres">
      <dgm:prSet presAssocID="{349FB640-1A59-4153-AF2B-A2646ECFDC9B}" presName="sibTrans" presStyleCnt="0"/>
      <dgm:spPr/>
    </dgm:pt>
    <dgm:pt modelId="{DF6F97E6-63F2-8848-98FB-F36F0BEFF197}" type="pres">
      <dgm:prSet presAssocID="{E95BD0F0-3F39-4B0F-BFAA-7432A0979E8E}" presName="node" presStyleLbl="node1" presStyleIdx="7" presStyleCnt="11">
        <dgm:presLayoutVars>
          <dgm:bulletEnabled val="1"/>
        </dgm:presLayoutVars>
      </dgm:prSet>
      <dgm:spPr/>
    </dgm:pt>
    <dgm:pt modelId="{5EF41B1B-A639-6246-A3C2-EBD55A4716E3}" type="pres">
      <dgm:prSet presAssocID="{36340B18-1326-4896-A84C-9223DC27BF8D}" presName="sibTrans" presStyleCnt="0"/>
      <dgm:spPr/>
    </dgm:pt>
    <dgm:pt modelId="{DCF95503-1096-1D48-937C-89A803348F04}" type="pres">
      <dgm:prSet presAssocID="{866C1FA8-827C-4981-A3E9-158F90ACD5F8}" presName="node" presStyleLbl="node1" presStyleIdx="8" presStyleCnt="11">
        <dgm:presLayoutVars>
          <dgm:bulletEnabled val="1"/>
        </dgm:presLayoutVars>
      </dgm:prSet>
      <dgm:spPr/>
    </dgm:pt>
    <dgm:pt modelId="{3B4004BB-7F6A-B34F-85D8-B041D36C577C}" type="pres">
      <dgm:prSet presAssocID="{362708BF-4BBA-42A7-A8DC-729E9E763E2A}" presName="sibTrans" presStyleCnt="0"/>
      <dgm:spPr/>
    </dgm:pt>
    <dgm:pt modelId="{12CC718E-F9C0-1C40-8C08-AF2EA1AA64A9}" type="pres">
      <dgm:prSet presAssocID="{D0F22693-47F0-4D87-A3BD-C3F1A5C18E79}" presName="node" presStyleLbl="node1" presStyleIdx="9" presStyleCnt="11">
        <dgm:presLayoutVars>
          <dgm:bulletEnabled val="1"/>
        </dgm:presLayoutVars>
      </dgm:prSet>
      <dgm:spPr/>
    </dgm:pt>
    <dgm:pt modelId="{3B2EC213-2006-8B4B-9044-5269EB90AA87}" type="pres">
      <dgm:prSet presAssocID="{3B2207BF-0E8D-4D1B-94C1-1A3A8288223D}" presName="sibTrans" presStyleCnt="0"/>
      <dgm:spPr/>
    </dgm:pt>
    <dgm:pt modelId="{5BB3E66A-8645-5F4F-9859-23822E87C251}" type="pres">
      <dgm:prSet presAssocID="{8B296924-8DEC-4AD4-990A-29EEA73CEE4A}" presName="node" presStyleLbl="node1" presStyleIdx="10" presStyleCnt="11">
        <dgm:presLayoutVars>
          <dgm:bulletEnabled val="1"/>
        </dgm:presLayoutVars>
      </dgm:prSet>
      <dgm:spPr/>
    </dgm:pt>
  </dgm:ptLst>
  <dgm:cxnLst>
    <dgm:cxn modelId="{E971F301-F843-4E65-B278-804543F656B5}" srcId="{712395BE-FAAD-4127-9552-7E3611731F81}" destId="{8B296924-8DEC-4AD4-990A-29EEA73CEE4A}" srcOrd="10" destOrd="0" parTransId="{060FBF2B-DEF9-407B-9B85-551FCB02EE60}" sibTransId="{66B084A2-1198-4801-AB50-D82E1B67711F}"/>
    <dgm:cxn modelId="{C3DF610C-6777-0C4A-8589-D0289992F852}" type="presOf" srcId="{9FC65650-3B6A-413A-A5AE-B6BC4E78A716}" destId="{3ED41598-72BD-2240-8D44-FA0CE501AF99}" srcOrd="0" destOrd="0" presId="urn:microsoft.com/office/officeart/2005/8/layout/default"/>
    <dgm:cxn modelId="{FF344415-AEDB-4666-A1DD-9AED032EED89}" srcId="{712395BE-FAAD-4127-9552-7E3611731F81}" destId="{9FC65650-3B6A-413A-A5AE-B6BC4E78A716}" srcOrd="0" destOrd="0" parTransId="{EF0545B5-EC5F-446D-86C5-E13249B4BB25}" sibTransId="{424F4B1D-AC21-4924-B0D4-12913E461D9A}"/>
    <dgm:cxn modelId="{B6E36216-54B6-C842-AA53-7323DCB7B61C}" type="presOf" srcId="{69D767CE-7568-4FD5-8DDD-DB46B7F042D1}" destId="{B17399A6-82E0-5942-887A-6D4CC663F78C}" srcOrd="0" destOrd="0" presId="urn:microsoft.com/office/officeart/2005/8/layout/default"/>
    <dgm:cxn modelId="{B176811B-0F03-AF44-AA5A-68C57722466D}" type="presOf" srcId="{753585BC-D998-41A0-928D-8CB9B0CE8D6D}" destId="{9C044B3B-69E6-374E-B2C2-77CD42B5DB57}" srcOrd="0" destOrd="0" presId="urn:microsoft.com/office/officeart/2005/8/layout/default"/>
    <dgm:cxn modelId="{C24BC328-44E6-43A8-BD24-CA18A45E21B4}" srcId="{712395BE-FAAD-4127-9552-7E3611731F81}" destId="{6D2BE74C-3CBE-45F4-B4C6-B2FF31E5881A}" srcOrd="4" destOrd="0" parTransId="{703C26A1-826B-4149-A7F2-304F091134B4}" sibTransId="{CC76640E-BD7B-43B9-92BB-6E687FFAC57D}"/>
    <dgm:cxn modelId="{D5F84A2D-78A8-D540-8D9E-F9986568C958}" type="presOf" srcId="{6D2BE74C-3CBE-45F4-B4C6-B2FF31E5881A}" destId="{D2D39466-93C9-F34A-9B50-70606FF409AB}" srcOrd="0" destOrd="0" presId="urn:microsoft.com/office/officeart/2005/8/layout/default"/>
    <dgm:cxn modelId="{BDA99D45-174A-4FE3-81D6-BE6CEAD4FBC1}" srcId="{712395BE-FAAD-4127-9552-7E3611731F81}" destId="{866C1FA8-827C-4981-A3E9-158F90ACD5F8}" srcOrd="8" destOrd="0" parTransId="{576D2B93-EC14-41EA-83C4-317A5A9124F3}" sibTransId="{362708BF-4BBA-42A7-A8DC-729E9E763E2A}"/>
    <dgm:cxn modelId="{2110ED51-EB7B-4FB2-A028-95391EFC382F}" srcId="{712395BE-FAAD-4127-9552-7E3611731F81}" destId="{D0F22693-47F0-4D87-A3BD-C3F1A5C18E79}" srcOrd="9" destOrd="0" parTransId="{8BA245FF-AE27-4528-96E9-9C179A262CA9}" sibTransId="{3B2207BF-0E8D-4D1B-94C1-1A3A8288223D}"/>
    <dgm:cxn modelId="{C67D5356-385B-FA44-9C22-998934544597}" type="presOf" srcId="{866C1FA8-827C-4981-A3E9-158F90ACD5F8}" destId="{DCF95503-1096-1D48-937C-89A803348F04}" srcOrd="0" destOrd="0" presId="urn:microsoft.com/office/officeart/2005/8/layout/default"/>
    <dgm:cxn modelId="{44FC6B58-909F-4508-B2A5-089897A9D14C}" srcId="{712395BE-FAAD-4127-9552-7E3611731F81}" destId="{24486FA5-1C59-4C24-9DAD-9A414AD07EDA}" srcOrd="3" destOrd="0" parTransId="{BFEE641E-246E-41DD-A4B3-B5526602C625}" sibTransId="{169129A5-9C37-44C2-B3F9-88A53EE76D7A}"/>
    <dgm:cxn modelId="{17C2A65E-8034-4673-BED6-DB3D67398C80}" srcId="{712395BE-FAAD-4127-9552-7E3611731F81}" destId="{753585BC-D998-41A0-928D-8CB9B0CE8D6D}" srcOrd="1" destOrd="0" parTransId="{8C0F63A5-2E33-4EFE-AEA6-926D99049413}" sibTransId="{F659AC07-AD77-456A-831E-70CEC6E01654}"/>
    <dgm:cxn modelId="{B8ECCF70-F505-4C60-B748-02A914F3771A}" srcId="{712395BE-FAAD-4127-9552-7E3611731F81}" destId="{A3920F3D-2C2B-49EC-A589-764E60C45850}" srcOrd="6" destOrd="0" parTransId="{19AE74AE-9C3D-4CF0-BA19-014AF9E07144}" sibTransId="{349FB640-1A59-4153-AF2B-A2646ECFDC9B}"/>
    <dgm:cxn modelId="{762A657A-01C7-4746-AE61-4677C04E599D}" type="presOf" srcId="{9A067FA0-4717-4564-9A16-0C7DCF89B20E}" destId="{CC51B287-3F2D-964C-9C09-99E00B3769DA}" srcOrd="0" destOrd="0" presId="urn:microsoft.com/office/officeart/2005/8/layout/default"/>
    <dgm:cxn modelId="{9AED2197-07A9-A142-856D-DA12E6795F87}" type="presOf" srcId="{D0F22693-47F0-4D87-A3BD-C3F1A5C18E79}" destId="{12CC718E-F9C0-1C40-8C08-AF2EA1AA64A9}" srcOrd="0" destOrd="0" presId="urn:microsoft.com/office/officeart/2005/8/layout/default"/>
    <dgm:cxn modelId="{921669A0-CA78-954C-9F23-C0072FD0FB0F}" type="presOf" srcId="{24486FA5-1C59-4C24-9DAD-9A414AD07EDA}" destId="{46DB9B29-495E-EB41-97DB-7E8D0402C415}" srcOrd="0" destOrd="0" presId="urn:microsoft.com/office/officeart/2005/8/layout/default"/>
    <dgm:cxn modelId="{68F5D9A0-8DB3-4CCB-9238-30FA07665D20}" srcId="{712395BE-FAAD-4127-9552-7E3611731F81}" destId="{9A067FA0-4717-4564-9A16-0C7DCF89B20E}" srcOrd="2" destOrd="0" parTransId="{3EA17F7D-68CD-4379-B17A-B851655E7C0E}" sibTransId="{20FB3B38-3E20-46B2-80CC-D9410DAB594E}"/>
    <dgm:cxn modelId="{4D9640AE-68B5-4F46-95D3-F05F7627C866}" type="presOf" srcId="{A3920F3D-2C2B-49EC-A589-764E60C45850}" destId="{610F6677-0603-1649-A147-31C64049D361}" srcOrd="0" destOrd="0" presId="urn:microsoft.com/office/officeart/2005/8/layout/default"/>
    <dgm:cxn modelId="{673DD2DA-426A-4C29-B435-863B155DA1CB}" srcId="{712395BE-FAAD-4127-9552-7E3611731F81}" destId="{E95BD0F0-3F39-4B0F-BFAA-7432A0979E8E}" srcOrd="7" destOrd="0" parTransId="{C45D7B97-2013-46E0-9610-1FEE273E866A}" sibTransId="{36340B18-1326-4896-A84C-9223DC27BF8D}"/>
    <dgm:cxn modelId="{E398A0E9-B365-4F8E-AF42-7E3D221B33BF}" srcId="{712395BE-FAAD-4127-9552-7E3611731F81}" destId="{69D767CE-7568-4FD5-8DDD-DB46B7F042D1}" srcOrd="5" destOrd="0" parTransId="{1151AAC9-451C-47E9-A9E0-318876958043}" sibTransId="{23B3AD5C-62ED-4FBA-9C09-063B981EF9C8}"/>
    <dgm:cxn modelId="{73B9B7E9-E82F-F449-A29E-BD52A1E963EB}" type="presOf" srcId="{E95BD0F0-3F39-4B0F-BFAA-7432A0979E8E}" destId="{DF6F97E6-63F2-8848-98FB-F36F0BEFF197}" srcOrd="0" destOrd="0" presId="urn:microsoft.com/office/officeart/2005/8/layout/default"/>
    <dgm:cxn modelId="{422524ED-545E-B649-A681-5CE614786C74}" type="presOf" srcId="{712395BE-FAAD-4127-9552-7E3611731F81}" destId="{7E08D0BD-FDF7-4F47-9DE9-EDD9937DAC90}" srcOrd="0" destOrd="0" presId="urn:microsoft.com/office/officeart/2005/8/layout/default"/>
    <dgm:cxn modelId="{F113FBF8-6611-4844-BF20-D30E937E692B}" type="presOf" srcId="{8B296924-8DEC-4AD4-990A-29EEA73CEE4A}" destId="{5BB3E66A-8645-5F4F-9859-23822E87C251}" srcOrd="0" destOrd="0" presId="urn:microsoft.com/office/officeart/2005/8/layout/default"/>
    <dgm:cxn modelId="{B742EA7E-7BDB-524F-B476-08F7AEF0F9F7}" type="presParOf" srcId="{7E08D0BD-FDF7-4F47-9DE9-EDD9937DAC90}" destId="{3ED41598-72BD-2240-8D44-FA0CE501AF99}" srcOrd="0" destOrd="0" presId="urn:microsoft.com/office/officeart/2005/8/layout/default"/>
    <dgm:cxn modelId="{FBAD2E4A-1710-6249-9E1A-C2D4637E274C}" type="presParOf" srcId="{7E08D0BD-FDF7-4F47-9DE9-EDD9937DAC90}" destId="{A0633D60-CEEE-B943-BD27-72DC52A291D6}" srcOrd="1" destOrd="0" presId="urn:microsoft.com/office/officeart/2005/8/layout/default"/>
    <dgm:cxn modelId="{1E4386C3-714A-A043-B26B-0E1C614F94B7}" type="presParOf" srcId="{7E08D0BD-FDF7-4F47-9DE9-EDD9937DAC90}" destId="{9C044B3B-69E6-374E-B2C2-77CD42B5DB57}" srcOrd="2" destOrd="0" presId="urn:microsoft.com/office/officeart/2005/8/layout/default"/>
    <dgm:cxn modelId="{D7C099F7-A6E5-E044-9BBC-77E23050D498}" type="presParOf" srcId="{7E08D0BD-FDF7-4F47-9DE9-EDD9937DAC90}" destId="{A6F8F91F-F718-2843-966E-0D11E1D9E083}" srcOrd="3" destOrd="0" presId="urn:microsoft.com/office/officeart/2005/8/layout/default"/>
    <dgm:cxn modelId="{1D0F9996-8F25-8546-8CC5-29C8210CBB42}" type="presParOf" srcId="{7E08D0BD-FDF7-4F47-9DE9-EDD9937DAC90}" destId="{CC51B287-3F2D-964C-9C09-99E00B3769DA}" srcOrd="4" destOrd="0" presId="urn:microsoft.com/office/officeart/2005/8/layout/default"/>
    <dgm:cxn modelId="{79D8BA48-1417-9E44-9588-0ECB6E661D67}" type="presParOf" srcId="{7E08D0BD-FDF7-4F47-9DE9-EDD9937DAC90}" destId="{D575977C-261E-8349-B19E-196670B7E1D3}" srcOrd="5" destOrd="0" presId="urn:microsoft.com/office/officeart/2005/8/layout/default"/>
    <dgm:cxn modelId="{049BA096-B09F-3745-B5AC-3F31F27484C0}" type="presParOf" srcId="{7E08D0BD-FDF7-4F47-9DE9-EDD9937DAC90}" destId="{46DB9B29-495E-EB41-97DB-7E8D0402C415}" srcOrd="6" destOrd="0" presId="urn:microsoft.com/office/officeart/2005/8/layout/default"/>
    <dgm:cxn modelId="{F4B6707E-B87C-C64F-A306-AE6DFABEB7E0}" type="presParOf" srcId="{7E08D0BD-FDF7-4F47-9DE9-EDD9937DAC90}" destId="{65735E5A-2A3A-6948-9CCD-B947989DD0C1}" srcOrd="7" destOrd="0" presId="urn:microsoft.com/office/officeart/2005/8/layout/default"/>
    <dgm:cxn modelId="{53E711C2-DF2F-1249-A524-02DDBCAF3F91}" type="presParOf" srcId="{7E08D0BD-FDF7-4F47-9DE9-EDD9937DAC90}" destId="{D2D39466-93C9-F34A-9B50-70606FF409AB}" srcOrd="8" destOrd="0" presId="urn:microsoft.com/office/officeart/2005/8/layout/default"/>
    <dgm:cxn modelId="{3599E8C8-18AD-4C48-93B8-DD0E626C0F17}" type="presParOf" srcId="{7E08D0BD-FDF7-4F47-9DE9-EDD9937DAC90}" destId="{D4A691FC-4A07-CC49-9C81-F6D71D3AD9E9}" srcOrd="9" destOrd="0" presId="urn:microsoft.com/office/officeart/2005/8/layout/default"/>
    <dgm:cxn modelId="{0710F036-1C21-F34F-9F08-EFF00CC6F128}" type="presParOf" srcId="{7E08D0BD-FDF7-4F47-9DE9-EDD9937DAC90}" destId="{B17399A6-82E0-5942-887A-6D4CC663F78C}" srcOrd="10" destOrd="0" presId="urn:microsoft.com/office/officeart/2005/8/layout/default"/>
    <dgm:cxn modelId="{CBA5DADB-6709-E548-A648-D16B307B7A5C}" type="presParOf" srcId="{7E08D0BD-FDF7-4F47-9DE9-EDD9937DAC90}" destId="{CC1ED284-FB4F-6442-B235-ADFA777B606E}" srcOrd="11" destOrd="0" presId="urn:microsoft.com/office/officeart/2005/8/layout/default"/>
    <dgm:cxn modelId="{4B74FAD9-D59C-DC4E-8AD4-0272EB3A6862}" type="presParOf" srcId="{7E08D0BD-FDF7-4F47-9DE9-EDD9937DAC90}" destId="{610F6677-0603-1649-A147-31C64049D361}" srcOrd="12" destOrd="0" presId="urn:microsoft.com/office/officeart/2005/8/layout/default"/>
    <dgm:cxn modelId="{209860E7-6105-BA44-91F7-A796F6F1F785}" type="presParOf" srcId="{7E08D0BD-FDF7-4F47-9DE9-EDD9937DAC90}" destId="{EEF7657B-60CB-674B-ABD6-161EBCC0D53F}" srcOrd="13" destOrd="0" presId="urn:microsoft.com/office/officeart/2005/8/layout/default"/>
    <dgm:cxn modelId="{4AE7D934-7C7D-254C-B3E2-32D25D26061A}" type="presParOf" srcId="{7E08D0BD-FDF7-4F47-9DE9-EDD9937DAC90}" destId="{DF6F97E6-63F2-8848-98FB-F36F0BEFF197}" srcOrd="14" destOrd="0" presId="urn:microsoft.com/office/officeart/2005/8/layout/default"/>
    <dgm:cxn modelId="{5B31B8DE-784D-F548-9959-1BC43A4D27DE}" type="presParOf" srcId="{7E08D0BD-FDF7-4F47-9DE9-EDD9937DAC90}" destId="{5EF41B1B-A639-6246-A3C2-EBD55A4716E3}" srcOrd="15" destOrd="0" presId="urn:microsoft.com/office/officeart/2005/8/layout/default"/>
    <dgm:cxn modelId="{B5B48F3F-447D-4A4F-AFBE-D6399BF33517}" type="presParOf" srcId="{7E08D0BD-FDF7-4F47-9DE9-EDD9937DAC90}" destId="{DCF95503-1096-1D48-937C-89A803348F04}" srcOrd="16" destOrd="0" presId="urn:microsoft.com/office/officeart/2005/8/layout/default"/>
    <dgm:cxn modelId="{BEC5E62D-3A3E-EB4B-B2F6-83B1B94BB0B5}" type="presParOf" srcId="{7E08D0BD-FDF7-4F47-9DE9-EDD9937DAC90}" destId="{3B4004BB-7F6A-B34F-85D8-B041D36C577C}" srcOrd="17" destOrd="0" presId="urn:microsoft.com/office/officeart/2005/8/layout/default"/>
    <dgm:cxn modelId="{DC008937-1631-6642-A26F-6F95879AF28A}" type="presParOf" srcId="{7E08D0BD-FDF7-4F47-9DE9-EDD9937DAC90}" destId="{12CC718E-F9C0-1C40-8C08-AF2EA1AA64A9}" srcOrd="18" destOrd="0" presId="urn:microsoft.com/office/officeart/2005/8/layout/default"/>
    <dgm:cxn modelId="{3FC865CA-1809-B344-A891-A44D7C12C5F1}" type="presParOf" srcId="{7E08D0BD-FDF7-4F47-9DE9-EDD9937DAC90}" destId="{3B2EC213-2006-8B4B-9044-5269EB90AA87}" srcOrd="19" destOrd="0" presId="urn:microsoft.com/office/officeart/2005/8/layout/default"/>
    <dgm:cxn modelId="{DA58C5EB-E997-AA43-9E16-CD51FF8DD88A}" type="presParOf" srcId="{7E08D0BD-FDF7-4F47-9DE9-EDD9937DAC90}" destId="{5BB3E66A-8645-5F4F-9859-23822E87C251}"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30160C-6311-4F0B-8F79-0D25485CA6C3}" type="doc">
      <dgm:prSet loTypeId="urn:microsoft.com/office/officeart/2005/8/layout/vList2" loCatId="list" qsTypeId="urn:microsoft.com/office/officeart/2005/8/quickstyle/simple5" qsCatId="simple" csTypeId="urn:microsoft.com/office/officeart/2005/8/colors/accent6_2" csCatId="accent6" phldr="1"/>
      <dgm:spPr/>
      <dgm:t>
        <a:bodyPr/>
        <a:lstStyle/>
        <a:p>
          <a:endParaRPr lang="en-US"/>
        </a:p>
      </dgm:t>
    </dgm:pt>
    <dgm:pt modelId="{14F10B81-A475-4209-BC71-EF10946253CF}">
      <dgm:prSet/>
      <dgm:spPr/>
      <dgm:t>
        <a:bodyPr/>
        <a:lstStyle/>
        <a:p>
          <a:r>
            <a:rPr lang="en-US" i="1" dirty="0"/>
            <a:t>Realizes</a:t>
          </a:r>
          <a:r>
            <a:rPr lang="en-US" dirty="0"/>
            <a:t> the widespread impact of trauma and understands potential paths for recovery</a:t>
          </a:r>
        </a:p>
      </dgm:t>
    </dgm:pt>
    <dgm:pt modelId="{0CE674C6-1DA8-4D25-BFB2-95CC1BCFB2A8}" type="parTrans" cxnId="{2AB828C1-D3B0-49F8-BEA1-6455CA8FEDE5}">
      <dgm:prSet/>
      <dgm:spPr/>
      <dgm:t>
        <a:bodyPr/>
        <a:lstStyle/>
        <a:p>
          <a:endParaRPr lang="en-US"/>
        </a:p>
      </dgm:t>
    </dgm:pt>
    <dgm:pt modelId="{FC781C30-FC0A-422A-A479-99E8340AF270}" type="sibTrans" cxnId="{2AB828C1-D3B0-49F8-BEA1-6455CA8FEDE5}">
      <dgm:prSet/>
      <dgm:spPr/>
      <dgm:t>
        <a:bodyPr/>
        <a:lstStyle/>
        <a:p>
          <a:endParaRPr lang="en-US"/>
        </a:p>
      </dgm:t>
    </dgm:pt>
    <dgm:pt modelId="{961A2597-2BF4-4FCB-A32F-B3A016BF7D73}">
      <dgm:prSet/>
      <dgm:spPr/>
      <dgm:t>
        <a:bodyPr/>
        <a:lstStyle/>
        <a:p>
          <a:r>
            <a:rPr lang="en-US" i="1" dirty="0"/>
            <a:t>Recognizes</a:t>
          </a:r>
          <a:r>
            <a:rPr lang="en-US" dirty="0"/>
            <a:t> the signs and symptoms of trauma in clients, families, staff, and others involved with the system</a:t>
          </a:r>
        </a:p>
      </dgm:t>
    </dgm:pt>
    <dgm:pt modelId="{F8893B1A-B1A0-4967-A568-1D35FB10807D}" type="parTrans" cxnId="{5458643D-5BF5-4DC0-9A3A-F0318BE70B25}">
      <dgm:prSet/>
      <dgm:spPr/>
      <dgm:t>
        <a:bodyPr/>
        <a:lstStyle/>
        <a:p>
          <a:endParaRPr lang="en-US"/>
        </a:p>
      </dgm:t>
    </dgm:pt>
    <dgm:pt modelId="{656CB1BE-0DC3-41E0-A40D-E8044B817004}" type="sibTrans" cxnId="{5458643D-5BF5-4DC0-9A3A-F0318BE70B25}">
      <dgm:prSet/>
      <dgm:spPr/>
      <dgm:t>
        <a:bodyPr/>
        <a:lstStyle/>
        <a:p>
          <a:endParaRPr lang="en-US"/>
        </a:p>
      </dgm:t>
    </dgm:pt>
    <dgm:pt modelId="{FFDCF858-E40F-449E-B8B1-AC996F25D7E6}">
      <dgm:prSet/>
      <dgm:spPr/>
      <dgm:t>
        <a:bodyPr/>
        <a:lstStyle/>
        <a:p>
          <a:r>
            <a:rPr lang="en-US" i="1" dirty="0"/>
            <a:t>Responds</a:t>
          </a:r>
          <a:r>
            <a:rPr lang="en-US" dirty="0"/>
            <a:t> by fully integrating knowledge about trauma into policies, procedures, and practices</a:t>
          </a:r>
        </a:p>
      </dgm:t>
    </dgm:pt>
    <dgm:pt modelId="{44CE2136-D0DB-4559-8099-0AAF591233F7}" type="parTrans" cxnId="{D38BFC63-9881-4C28-B947-9E9F05C2AF10}">
      <dgm:prSet/>
      <dgm:spPr/>
      <dgm:t>
        <a:bodyPr/>
        <a:lstStyle/>
        <a:p>
          <a:endParaRPr lang="en-US"/>
        </a:p>
      </dgm:t>
    </dgm:pt>
    <dgm:pt modelId="{F279E65F-3C96-42FF-A197-B2C743B707EA}" type="sibTrans" cxnId="{D38BFC63-9881-4C28-B947-9E9F05C2AF10}">
      <dgm:prSet/>
      <dgm:spPr/>
      <dgm:t>
        <a:bodyPr/>
        <a:lstStyle/>
        <a:p>
          <a:endParaRPr lang="en-US"/>
        </a:p>
      </dgm:t>
    </dgm:pt>
    <dgm:pt modelId="{0C70C6C2-EF05-9D41-99E1-63B6F44C0540}" type="pres">
      <dgm:prSet presAssocID="{0D30160C-6311-4F0B-8F79-0D25485CA6C3}" presName="linear" presStyleCnt="0">
        <dgm:presLayoutVars>
          <dgm:animLvl val="lvl"/>
          <dgm:resizeHandles val="exact"/>
        </dgm:presLayoutVars>
      </dgm:prSet>
      <dgm:spPr/>
    </dgm:pt>
    <dgm:pt modelId="{562F5682-2439-F040-9CC8-C42282DA325F}" type="pres">
      <dgm:prSet presAssocID="{14F10B81-A475-4209-BC71-EF10946253CF}" presName="parentText" presStyleLbl="node1" presStyleIdx="0" presStyleCnt="3">
        <dgm:presLayoutVars>
          <dgm:chMax val="0"/>
          <dgm:bulletEnabled val="1"/>
        </dgm:presLayoutVars>
      </dgm:prSet>
      <dgm:spPr/>
    </dgm:pt>
    <dgm:pt modelId="{AE3DB311-9BB4-6740-82A0-B84314C3F055}" type="pres">
      <dgm:prSet presAssocID="{FC781C30-FC0A-422A-A479-99E8340AF270}" presName="spacer" presStyleCnt="0"/>
      <dgm:spPr/>
    </dgm:pt>
    <dgm:pt modelId="{AE67B8B7-F59F-324E-A8C9-1CCD7394F5D1}" type="pres">
      <dgm:prSet presAssocID="{961A2597-2BF4-4FCB-A32F-B3A016BF7D73}" presName="parentText" presStyleLbl="node1" presStyleIdx="1" presStyleCnt="3">
        <dgm:presLayoutVars>
          <dgm:chMax val="0"/>
          <dgm:bulletEnabled val="1"/>
        </dgm:presLayoutVars>
      </dgm:prSet>
      <dgm:spPr/>
    </dgm:pt>
    <dgm:pt modelId="{EEDC1E55-B084-8849-BA63-67BE51F16063}" type="pres">
      <dgm:prSet presAssocID="{656CB1BE-0DC3-41E0-A40D-E8044B817004}" presName="spacer" presStyleCnt="0"/>
      <dgm:spPr/>
    </dgm:pt>
    <dgm:pt modelId="{F1552D32-EA77-9046-8FC8-495A099115DB}" type="pres">
      <dgm:prSet presAssocID="{FFDCF858-E40F-449E-B8B1-AC996F25D7E6}" presName="parentText" presStyleLbl="node1" presStyleIdx="2" presStyleCnt="3">
        <dgm:presLayoutVars>
          <dgm:chMax val="0"/>
          <dgm:bulletEnabled val="1"/>
        </dgm:presLayoutVars>
      </dgm:prSet>
      <dgm:spPr/>
    </dgm:pt>
  </dgm:ptLst>
  <dgm:cxnLst>
    <dgm:cxn modelId="{5458643D-5BF5-4DC0-9A3A-F0318BE70B25}" srcId="{0D30160C-6311-4F0B-8F79-0D25485CA6C3}" destId="{961A2597-2BF4-4FCB-A32F-B3A016BF7D73}" srcOrd="1" destOrd="0" parTransId="{F8893B1A-B1A0-4967-A568-1D35FB10807D}" sibTransId="{656CB1BE-0DC3-41E0-A40D-E8044B817004}"/>
    <dgm:cxn modelId="{743D5C57-55E1-1B40-8B5E-EFFE2B79F5EE}" type="presOf" srcId="{14F10B81-A475-4209-BC71-EF10946253CF}" destId="{562F5682-2439-F040-9CC8-C42282DA325F}" srcOrd="0" destOrd="0" presId="urn:microsoft.com/office/officeart/2005/8/layout/vList2"/>
    <dgm:cxn modelId="{D38BFC63-9881-4C28-B947-9E9F05C2AF10}" srcId="{0D30160C-6311-4F0B-8F79-0D25485CA6C3}" destId="{FFDCF858-E40F-449E-B8B1-AC996F25D7E6}" srcOrd="2" destOrd="0" parTransId="{44CE2136-D0DB-4559-8099-0AAF591233F7}" sibTransId="{F279E65F-3C96-42FF-A197-B2C743B707EA}"/>
    <dgm:cxn modelId="{703352A2-B21F-CB4C-9FE3-0C232A445D18}" type="presOf" srcId="{961A2597-2BF4-4FCB-A32F-B3A016BF7D73}" destId="{AE67B8B7-F59F-324E-A8C9-1CCD7394F5D1}" srcOrd="0" destOrd="0" presId="urn:microsoft.com/office/officeart/2005/8/layout/vList2"/>
    <dgm:cxn modelId="{2F88DEA3-9FB8-B141-A201-6E2C807BA443}" type="presOf" srcId="{0D30160C-6311-4F0B-8F79-0D25485CA6C3}" destId="{0C70C6C2-EF05-9D41-99E1-63B6F44C0540}" srcOrd="0" destOrd="0" presId="urn:microsoft.com/office/officeart/2005/8/layout/vList2"/>
    <dgm:cxn modelId="{2AB828C1-D3B0-49F8-BEA1-6455CA8FEDE5}" srcId="{0D30160C-6311-4F0B-8F79-0D25485CA6C3}" destId="{14F10B81-A475-4209-BC71-EF10946253CF}" srcOrd="0" destOrd="0" parTransId="{0CE674C6-1DA8-4D25-BFB2-95CC1BCFB2A8}" sibTransId="{FC781C30-FC0A-422A-A479-99E8340AF270}"/>
    <dgm:cxn modelId="{D92107FB-D31D-D147-8246-DBC0BAE8A8AA}" type="presOf" srcId="{FFDCF858-E40F-449E-B8B1-AC996F25D7E6}" destId="{F1552D32-EA77-9046-8FC8-495A099115DB}" srcOrd="0" destOrd="0" presId="urn:microsoft.com/office/officeart/2005/8/layout/vList2"/>
    <dgm:cxn modelId="{1AE97F38-A916-354C-8A0A-3D0C766A24DC}" type="presParOf" srcId="{0C70C6C2-EF05-9D41-99E1-63B6F44C0540}" destId="{562F5682-2439-F040-9CC8-C42282DA325F}" srcOrd="0" destOrd="0" presId="urn:microsoft.com/office/officeart/2005/8/layout/vList2"/>
    <dgm:cxn modelId="{B3B44AD4-29B1-1542-9889-06FA869850D9}" type="presParOf" srcId="{0C70C6C2-EF05-9D41-99E1-63B6F44C0540}" destId="{AE3DB311-9BB4-6740-82A0-B84314C3F055}" srcOrd="1" destOrd="0" presId="urn:microsoft.com/office/officeart/2005/8/layout/vList2"/>
    <dgm:cxn modelId="{62D424CB-56BC-134A-BADB-8C0F3865AB8C}" type="presParOf" srcId="{0C70C6C2-EF05-9D41-99E1-63B6F44C0540}" destId="{AE67B8B7-F59F-324E-A8C9-1CCD7394F5D1}" srcOrd="2" destOrd="0" presId="urn:microsoft.com/office/officeart/2005/8/layout/vList2"/>
    <dgm:cxn modelId="{71E026E7-B620-8748-8CE9-9F264D3D54C3}" type="presParOf" srcId="{0C70C6C2-EF05-9D41-99E1-63B6F44C0540}" destId="{EEDC1E55-B084-8849-BA63-67BE51F16063}" srcOrd="3" destOrd="0" presId="urn:microsoft.com/office/officeart/2005/8/layout/vList2"/>
    <dgm:cxn modelId="{1A15E62A-C552-F244-8853-CED708B63415}" type="presParOf" srcId="{0C70C6C2-EF05-9D41-99E1-63B6F44C0540}" destId="{F1552D32-EA77-9046-8FC8-495A099115D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DCEBA-E677-BC4F-8E7D-74264990608C}">
      <dsp:nvSpPr>
        <dsp:cNvPr id="0" name=""/>
        <dsp:cNvSpPr/>
      </dsp:nvSpPr>
      <dsp:spPr>
        <a:xfrm>
          <a:off x="0" y="680"/>
          <a:ext cx="6269039" cy="0"/>
        </a:xfrm>
        <a:prstGeom prst="line">
          <a:avLst/>
        </a:prstGeom>
        <a:solidFill>
          <a:schemeClr val="accent5">
            <a:shade val="80000"/>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20E773A-FE37-B548-8573-AFC3E7289A8A}">
      <dsp:nvSpPr>
        <dsp:cNvPr id="0" name=""/>
        <dsp:cNvSpPr/>
      </dsp:nvSpPr>
      <dsp:spPr>
        <a:xfrm>
          <a:off x="0" y="680"/>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Helen Kim, MD and Mother-Baby Program</a:t>
          </a:r>
        </a:p>
      </dsp:txBody>
      <dsp:txXfrm>
        <a:off x="0" y="680"/>
        <a:ext cx="6269039" cy="618973"/>
      </dsp:txXfrm>
    </dsp:sp>
    <dsp:sp modelId="{687F415F-A0DB-6D49-88E0-F306D7A34CB8}">
      <dsp:nvSpPr>
        <dsp:cNvPr id="0" name=""/>
        <dsp:cNvSpPr/>
      </dsp:nvSpPr>
      <dsp:spPr>
        <a:xfrm>
          <a:off x="0" y="619654"/>
          <a:ext cx="6269039" cy="0"/>
        </a:xfrm>
        <a:prstGeom prst="line">
          <a:avLst/>
        </a:prstGeom>
        <a:solidFill>
          <a:schemeClr val="accent5">
            <a:shade val="80000"/>
            <a:hueOff val="33908"/>
            <a:satOff val="647"/>
            <a:lumOff val="2857"/>
            <a:alphaOff val="0"/>
          </a:schemeClr>
        </a:solidFill>
        <a:ln w="12700" cap="flat" cmpd="sng" algn="ctr">
          <a:solidFill>
            <a:schemeClr val="accent5">
              <a:shade val="80000"/>
              <a:hueOff val="33908"/>
              <a:satOff val="647"/>
              <a:lumOff val="285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DB564FA-D23A-2A47-BC99-EC4CEC53A752}">
      <dsp:nvSpPr>
        <dsp:cNvPr id="0" name=""/>
        <dsp:cNvSpPr/>
      </dsp:nvSpPr>
      <dsp:spPr>
        <a:xfrm>
          <a:off x="0" y="619654"/>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2016 Community Health Needs Assessment</a:t>
          </a:r>
        </a:p>
      </dsp:txBody>
      <dsp:txXfrm>
        <a:off x="0" y="619654"/>
        <a:ext cx="6269039" cy="618973"/>
      </dsp:txXfrm>
    </dsp:sp>
    <dsp:sp modelId="{AB0D793D-138B-514E-8C7F-77DDB2A78E02}">
      <dsp:nvSpPr>
        <dsp:cNvPr id="0" name=""/>
        <dsp:cNvSpPr/>
      </dsp:nvSpPr>
      <dsp:spPr>
        <a:xfrm>
          <a:off x="0" y="1238627"/>
          <a:ext cx="6269039" cy="0"/>
        </a:xfrm>
        <a:prstGeom prst="line">
          <a:avLst/>
        </a:prstGeom>
        <a:solidFill>
          <a:schemeClr val="accent5">
            <a:shade val="80000"/>
            <a:hueOff val="67816"/>
            <a:satOff val="1294"/>
            <a:lumOff val="5714"/>
            <a:alphaOff val="0"/>
          </a:schemeClr>
        </a:solidFill>
        <a:ln w="12700" cap="flat" cmpd="sng" algn="ctr">
          <a:solidFill>
            <a:schemeClr val="accent5">
              <a:shade val="80000"/>
              <a:hueOff val="67816"/>
              <a:satOff val="1294"/>
              <a:lumOff val="571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244648E-05D9-EE4C-B547-B61A52761494}">
      <dsp:nvSpPr>
        <dsp:cNvPr id="0" name=""/>
        <dsp:cNvSpPr/>
      </dsp:nvSpPr>
      <dsp:spPr>
        <a:xfrm>
          <a:off x="0" y="1238627"/>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Creation of a Narrative Medicine Program </a:t>
          </a:r>
        </a:p>
      </dsp:txBody>
      <dsp:txXfrm>
        <a:off x="0" y="1238627"/>
        <a:ext cx="6269039" cy="618973"/>
      </dsp:txXfrm>
    </dsp:sp>
    <dsp:sp modelId="{CDF2B1F6-1F3D-D04B-8272-7E552363FA18}">
      <dsp:nvSpPr>
        <dsp:cNvPr id="0" name=""/>
        <dsp:cNvSpPr/>
      </dsp:nvSpPr>
      <dsp:spPr>
        <a:xfrm>
          <a:off x="0" y="1857601"/>
          <a:ext cx="6269039" cy="0"/>
        </a:xfrm>
        <a:prstGeom prst="line">
          <a:avLst/>
        </a:prstGeom>
        <a:solidFill>
          <a:schemeClr val="accent5">
            <a:shade val="80000"/>
            <a:hueOff val="101724"/>
            <a:satOff val="1941"/>
            <a:lumOff val="8571"/>
            <a:alphaOff val="0"/>
          </a:schemeClr>
        </a:solidFill>
        <a:ln w="12700" cap="flat" cmpd="sng" algn="ctr">
          <a:solidFill>
            <a:schemeClr val="accent5">
              <a:shade val="80000"/>
              <a:hueOff val="101724"/>
              <a:satOff val="1941"/>
              <a:lumOff val="857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4EDB137-AE9A-0841-8AD8-68BC5591520F}">
      <dsp:nvSpPr>
        <dsp:cNvPr id="0" name=""/>
        <dsp:cNvSpPr/>
      </dsp:nvSpPr>
      <dsp:spPr>
        <a:xfrm>
          <a:off x="0" y="1857601"/>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Emergence (2016) of a Hospital-Based Violence Intervention Program </a:t>
          </a:r>
        </a:p>
      </dsp:txBody>
      <dsp:txXfrm>
        <a:off x="0" y="1857601"/>
        <a:ext cx="6269039" cy="618973"/>
      </dsp:txXfrm>
    </dsp:sp>
    <dsp:sp modelId="{4C8857F3-0486-FA45-9578-346F5AD92AD2}">
      <dsp:nvSpPr>
        <dsp:cNvPr id="0" name=""/>
        <dsp:cNvSpPr/>
      </dsp:nvSpPr>
      <dsp:spPr>
        <a:xfrm>
          <a:off x="0" y="2476575"/>
          <a:ext cx="6269039" cy="0"/>
        </a:xfrm>
        <a:prstGeom prst="line">
          <a:avLst/>
        </a:prstGeom>
        <a:solidFill>
          <a:schemeClr val="accent5">
            <a:shade val="80000"/>
            <a:hueOff val="135632"/>
            <a:satOff val="2588"/>
            <a:lumOff val="11428"/>
            <a:alphaOff val="0"/>
          </a:schemeClr>
        </a:solidFill>
        <a:ln w="12700" cap="flat" cmpd="sng" algn="ctr">
          <a:solidFill>
            <a:schemeClr val="accent5">
              <a:shade val="80000"/>
              <a:hueOff val="135632"/>
              <a:satOff val="2588"/>
              <a:lumOff val="114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EE30BCC-33B1-0540-9DD6-84DFB497FA22}">
      <dsp:nvSpPr>
        <dsp:cNvPr id="0" name=""/>
        <dsp:cNvSpPr/>
      </dsp:nvSpPr>
      <dsp:spPr>
        <a:xfrm>
          <a:off x="0" y="2476575"/>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Increasing levels of work-place violence alongside heightened staff fears about safety (shooting attack on entrance of Emergency Department in 2014)</a:t>
          </a:r>
        </a:p>
      </dsp:txBody>
      <dsp:txXfrm>
        <a:off x="0" y="2476575"/>
        <a:ext cx="6269039" cy="618973"/>
      </dsp:txXfrm>
    </dsp:sp>
    <dsp:sp modelId="{6E5D308C-1EBC-7649-9914-2AAD5E61A348}">
      <dsp:nvSpPr>
        <dsp:cNvPr id="0" name=""/>
        <dsp:cNvSpPr/>
      </dsp:nvSpPr>
      <dsp:spPr>
        <a:xfrm>
          <a:off x="0" y="3095549"/>
          <a:ext cx="6269039" cy="0"/>
        </a:xfrm>
        <a:prstGeom prst="line">
          <a:avLst/>
        </a:prstGeom>
        <a:solidFill>
          <a:schemeClr val="accent5">
            <a:shade val="80000"/>
            <a:hueOff val="169540"/>
            <a:satOff val="3234"/>
            <a:lumOff val="14284"/>
            <a:alphaOff val="0"/>
          </a:schemeClr>
        </a:solidFill>
        <a:ln w="12700" cap="flat" cmpd="sng" algn="ctr">
          <a:solidFill>
            <a:schemeClr val="accent5">
              <a:shade val="80000"/>
              <a:hueOff val="169540"/>
              <a:satOff val="3234"/>
              <a:lumOff val="1428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B61B8D4-9B43-5B45-9600-B8C84FE14CAC}">
      <dsp:nvSpPr>
        <dsp:cNvPr id="0" name=""/>
        <dsp:cNvSpPr/>
      </dsp:nvSpPr>
      <dsp:spPr>
        <a:xfrm>
          <a:off x="0" y="3095549"/>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Escalating patient, family, staff  and community complaints about hospital protocols surrounding the admission of victims of violence</a:t>
          </a:r>
        </a:p>
      </dsp:txBody>
      <dsp:txXfrm>
        <a:off x="0" y="3095549"/>
        <a:ext cx="6269039" cy="618973"/>
      </dsp:txXfrm>
    </dsp:sp>
    <dsp:sp modelId="{CA7B5D41-2BFB-B34C-A61F-57C1617020AD}">
      <dsp:nvSpPr>
        <dsp:cNvPr id="0" name=""/>
        <dsp:cNvSpPr/>
      </dsp:nvSpPr>
      <dsp:spPr>
        <a:xfrm>
          <a:off x="0" y="3714523"/>
          <a:ext cx="6269039" cy="0"/>
        </a:xfrm>
        <a:prstGeom prst="line">
          <a:avLst/>
        </a:prstGeom>
        <a:solidFill>
          <a:schemeClr val="accent5">
            <a:shade val="80000"/>
            <a:hueOff val="203448"/>
            <a:satOff val="3881"/>
            <a:lumOff val="17141"/>
            <a:alphaOff val="0"/>
          </a:schemeClr>
        </a:solidFill>
        <a:ln w="12700" cap="flat" cmpd="sng" algn="ctr">
          <a:solidFill>
            <a:schemeClr val="accent5">
              <a:shade val="80000"/>
              <a:hueOff val="203448"/>
              <a:satOff val="3881"/>
              <a:lumOff val="1714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26D330B-CECA-A64C-9147-7E3432B1915C}">
      <dsp:nvSpPr>
        <dsp:cNvPr id="0" name=""/>
        <dsp:cNvSpPr/>
      </dsp:nvSpPr>
      <dsp:spPr>
        <a:xfrm>
          <a:off x="0" y="3714523"/>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High profile, police-involved shootings and community response</a:t>
          </a:r>
        </a:p>
      </dsp:txBody>
      <dsp:txXfrm>
        <a:off x="0" y="3714523"/>
        <a:ext cx="6269039" cy="618973"/>
      </dsp:txXfrm>
    </dsp:sp>
    <dsp:sp modelId="{6B930A81-187A-474D-B1F8-6127EBDA9015}">
      <dsp:nvSpPr>
        <dsp:cNvPr id="0" name=""/>
        <dsp:cNvSpPr/>
      </dsp:nvSpPr>
      <dsp:spPr>
        <a:xfrm>
          <a:off x="0" y="4333497"/>
          <a:ext cx="6269039" cy="0"/>
        </a:xfrm>
        <a:prstGeom prst="line">
          <a:avLst/>
        </a:prstGeom>
        <a:solidFill>
          <a:schemeClr val="accent5">
            <a:shade val="80000"/>
            <a:hueOff val="237355"/>
            <a:satOff val="4528"/>
            <a:lumOff val="19998"/>
            <a:alphaOff val="0"/>
          </a:schemeClr>
        </a:solidFill>
        <a:ln w="12700" cap="flat" cmpd="sng" algn="ctr">
          <a:solidFill>
            <a:schemeClr val="accent5">
              <a:shade val="80000"/>
              <a:hueOff val="237355"/>
              <a:satOff val="4528"/>
              <a:lumOff val="1999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6D29B00-5ECC-4E4B-84B4-73EBC7BB1019}">
      <dsp:nvSpPr>
        <dsp:cNvPr id="0" name=""/>
        <dsp:cNvSpPr/>
      </dsp:nvSpPr>
      <dsp:spPr>
        <a:xfrm>
          <a:off x="0" y="4333497"/>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Growing awareness among leadership and staff about institutional racism, implicit bias, racial disparities in health care </a:t>
          </a:r>
        </a:p>
      </dsp:txBody>
      <dsp:txXfrm>
        <a:off x="0" y="4333497"/>
        <a:ext cx="6269039" cy="618973"/>
      </dsp:txXfrm>
    </dsp:sp>
    <dsp:sp modelId="{CCE80B27-0B4D-3D43-B85B-40B204D291D1}">
      <dsp:nvSpPr>
        <dsp:cNvPr id="0" name=""/>
        <dsp:cNvSpPr/>
      </dsp:nvSpPr>
      <dsp:spPr>
        <a:xfrm>
          <a:off x="0" y="4952470"/>
          <a:ext cx="6269039" cy="0"/>
        </a:xfrm>
        <a:prstGeom prst="line">
          <a:avLst/>
        </a:prstGeom>
        <a:solidFill>
          <a:schemeClr val="accent5">
            <a:shade val="80000"/>
            <a:hueOff val="271263"/>
            <a:satOff val="5175"/>
            <a:lumOff val="22855"/>
            <a:alphaOff val="0"/>
          </a:schemeClr>
        </a:solidFill>
        <a:ln w="12700" cap="flat" cmpd="sng" algn="ctr">
          <a:solidFill>
            <a:schemeClr val="accent5">
              <a:shade val="80000"/>
              <a:hueOff val="271263"/>
              <a:satOff val="5175"/>
              <a:lumOff val="2285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2D1F0B0-2805-9443-A431-5798EA93CBDF}">
      <dsp:nvSpPr>
        <dsp:cNvPr id="0" name=""/>
        <dsp:cNvSpPr/>
      </dsp:nvSpPr>
      <dsp:spPr>
        <a:xfrm>
          <a:off x="0" y="4952470"/>
          <a:ext cx="6269039"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System overload: 700 deaths in 2017 (a 20% increase from 2016), massive layoffs, budget woes, sense of institutional crisis </a:t>
          </a:r>
        </a:p>
      </dsp:txBody>
      <dsp:txXfrm>
        <a:off x="0" y="4952470"/>
        <a:ext cx="6269039" cy="6189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E1278-2F76-0C42-8057-A3698F924D18}">
      <dsp:nvSpPr>
        <dsp:cNvPr id="0" name=""/>
        <dsp:cNvSpPr/>
      </dsp:nvSpPr>
      <dsp:spPr>
        <a:xfrm>
          <a:off x="559" y="729260"/>
          <a:ext cx="4821361" cy="289281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ctr" anchorCtr="0">
          <a:noAutofit/>
        </a:bodyPr>
        <a:lstStyle/>
        <a:p>
          <a:pPr marL="0" lvl="0" indent="0" algn="ctr" defTabSz="844550">
            <a:lnSpc>
              <a:spcPct val="90000"/>
            </a:lnSpc>
            <a:spcBef>
              <a:spcPct val="0"/>
            </a:spcBef>
            <a:spcAft>
              <a:spcPct val="35000"/>
            </a:spcAft>
            <a:buNone/>
          </a:pPr>
          <a:r>
            <a:rPr lang="en-US" sz="1900" kern="1200" dirty="0"/>
            <a:t>A </a:t>
          </a:r>
          <a:r>
            <a:rPr lang="en-US" sz="1900" b="1" kern="1200" dirty="0"/>
            <a:t>trauma-informed</a:t>
          </a:r>
          <a:r>
            <a:rPr lang="en-US" sz="1900" kern="1200" dirty="0"/>
            <a:t> approach can be implemented in any type of service setting or organization and is distinct from trauma-specific interventions or treatments that are designed specifically to address the consequences of trauma and to facilitate healing.</a:t>
          </a:r>
        </a:p>
      </dsp:txBody>
      <dsp:txXfrm>
        <a:off x="559" y="729260"/>
        <a:ext cx="4821361" cy="2892816"/>
      </dsp:txXfrm>
    </dsp:sp>
    <dsp:sp modelId="{D34B0E76-F7A4-FE4F-A78C-AA75E2E11D18}">
      <dsp:nvSpPr>
        <dsp:cNvPr id="0" name=""/>
        <dsp:cNvSpPr/>
      </dsp:nvSpPr>
      <dsp:spPr>
        <a:xfrm>
          <a:off x="4896197" y="2054169"/>
          <a:ext cx="723204" cy="243000"/>
        </a:xfrm>
        <a:prstGeom prst="rightArrow">
          <a:avLst>
            <a:gd name="adj1" fmla="val 50000"/>
            <a:gd name="adj2" fmla="val 5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F1E3FAC-77BF-8242-80AE-8772103A40AF}">
      <dsp:nvSpPr>
        <dsp:cNvPr id="0" name=""/>
        <dsp:cNvSpPr/>
      </dsp:nvSpPr>
      <dsp:spPr>
        <a:xfrm>
          <a:off x="5693678" y="729260"/>
          <a:ext cx="4821361" cy="289281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0" tIns="152400" rIns="152400" bIns="152400" numCol="1" spcCol="1270" anchor="t" anchorCtr="0">
          <a:noAutofit/>
        </a:bodyPr>
        <a:lstStyle/>
        <a:p>
          <a:pPr marL="0" lvl="0" indent="0" algn="l" defTabSz="844550">
            <a:lnSpc>
              <a:spcPct val="90000"/>
            </a:lnSpc>
            <a:spcBef>
              <a:spcPct val="0"/>
            </a:spcBef>
            <a:spcAft>
              <a:spcPct val="35000"/>
            </a:spcAft>
            <a:buNone/>
          </a:pPr>
          <a:r>
            <a:rPr lang="en-US" sz="1900" b="1" kern="1200"/>
            <a:t>Trauma-specific intervention </a:t>
          </a:r>
          <a:r>
            <a:rPr lang="en-US" sz="1900" kern="1200"/>
            <a:t>programs generally recognize the following:</a:t>
          </a:r>
        </a:p>
        <a:p>
          <a:pPr marL="114300" lvl="1" indent="-114300" algn="l" defTabSz="666750">
            <a:lnSpc>
              <a:spcPct val="90000"/>
            </a:lnSpc>
            <a:spcBef>
              <a:spcPct val="0"/>
            </a:spcBef>
            <a:spcAft>
              <a:spcPct val="15000"/>
            </a:spcAft>
            <a:buChar char="•"/>
          </a:pPr>
          <a:r>
            <a:rPr lang="en-US" sz="1500" kern="1200"/>
            <a:t>The interrelation between trauma and symptoms of trauma such as substance abuse, eating disorders, depression and anxiety.</a:t>
          </a:r>
        </a:p>
        <a:p>
          <a:pPr marL="114300" lvl="1" indent="-114300" algn="l" defTabSz="666750">
            <a:lnSpc>
              <a:spcPct val="90000"/>
            </a:lnSpc>
            <a:spcBef>
              <a:spcPct val="0"/>
            </a:spcBef>
            <a:spcAft>
              <a:spcPct val="15000"/>
            </a:spcAft>
            <a:buChar char="•"/>
          </a:pPr>
          <a:r>
            <a:rPr lang="en-US" sz="1500" kern="1200"/>
            <a:t>The survivor's need to be respected, informed, connected, and hopeful regarding their own recovery</a:t>
          </a:r>
        </a:p>
        <a:p>
          <a:pPr marL="114300" lvl="1" indent="-114300" algn="l" defTabSz="666750">
            <a:lnSpc>
              <a:spcPct val="90000"/>
            </a:lnSpc>
            <a:spcBef>
              <a:spcPct val="0"/>
            </a:spcBef>
            <a:spcAft>
              <a:spcPct val="15000"/>
            </a:spcAft>
            <a:buChar char="•"/>
          </a:pPr>
          <a:r>
            <a:rPr lang="en-US" sz="1500" kern="1200"/>
            <a:t>The need to work in a collaborative way with survivors, family and friends of the survivor, and other human services agencies in a manner that will empower survivors and consumers</a:t>
          </a:r>
        </a:p>
      </dsp:txBody>
      <dsp:txXfrm>
        <a:off x="5693678" y="729260"/>
        <a:ext cx="4821361" cy="28928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0F5F1-8D9F-B74E-8D28-5DE30EF2376C}">
      <dsp:nvSpPr>
        <dsp:cNvPr id="0" name=""/>
        <dsp:cNvSpPr/>
      </dsp:nvSpPr>
      <dsp:spPr>
        <a:xfrm>
          <a:off x="0" y="387562"/>
          <a:ext cx="6269039" cy="630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6773A1-9458-4645-A530-C23046C4916B}">
      <dsp:nvSpPr>
        <dsp:cNvPr id="0" name=""/>
        <dsp:cNvSpPr/>
      </dsp:nvSpPr>
      <dsp:spPr>
        <a:xfrm>
          <a:off x="313451" y="18562"/>
          <a:ext cx="4388327" cy="73800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868" tIns="0" rIns="165868" bIns="0" numCol="1" spcCol="1270" anchor="ctr" anchorCtr="0">
          <a:noAutofit/>
        </a:bodyPr>
        <a:lstStyle/>
        <a:p>
          <a:pPr marL="0" lvl="0" indent="0" algn="l" defTabSz="1111250">
            <a:lnSpc>
              <a:spcPct val="90000"/>
            </a:lnSpc>
            <a:spcBef>
              <a:spcPct val="0"/>
            </a:spcBef>
            <a:spcAft>
              <a:spcPct val="35000"/>
            </a:spcAft>
            <a:buNone/>
          </a:pPr>
          <a:r>
            <a:rPr lang="en-US" sz="2500" kern="1200" dirty="0"/>
            <a:t>Safety</a:t>
          </a:r>
        </a:p>
      </dsp:txBody>
      <dsp:txXfrm>
        <a:off x="349477" y="54588"/>
        <a:ext cx="4316275" cy="665948"/>
      </dsp:txXfrm>
    </dsp:sp>
    <dsp:sp modelId="{C8DFCEB0-C259-9741-9D64-B8ABDCD2BA86}">
      <dsp:nvSpPr>
        <dsp:cNvPr id="0" name=""/>
        <dsp:cNvSpPr/>
      </dsp:nvSpPr>
      <dsp:spPr>
        <a:xfrm>
          <a:off x="0" y="1521562"/>
          <a:ext cx="6269039" cy="6300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2FD7947-F7E1-9D4C-835B-101F3E572096}">
      <dsp:nvSpPr>
        <dsp:cNvPr id="0" name=""/>
        <dsp:cNvSpPr/>
      </dsp:nvSpPr>
      <dsp:spPr>
        <a:xfrm>
          <a:off x="313451" y="1152562"/>
          <a:ext cx="4388327" cy="73800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868" tIns="0" rIns="165868" bIns="0" numCol="1" spcCol="1270" anchor="ctr" anchorCtr="0">
          <a:noAutofit/>
        </a:bodyPr>
        <a:lstStyle/>
        <a:p>
          <a:pPr marL="0" lvl="0" indent="0" algn="l" defTabSz="1111250">
            <a:lnSpc>
              <a:spcPct val="90000"/>
            </a:lnSpc>
            <a:spcBef>
              <a:spcPct val="0"/>
            </a:spcBef>
            <a:spcAft>
              <a:spcPct val="35000"/>
            </a:spcAft>
            <a:buNone/>
          </a:pPr>
          <a:r>
            <a:rPr lang="en-US" sz="2500" kern="1200" dirty="0"/>
            <a:t>Trustworthiness/Transparency</a:t>
          </a:r>
        </a:p>
      </dsp:txBody>
      <dsp:txXfrm>
        <a:off x="349477" y="1188588"/>
        <a:ext cx="4316275" cy="665948"/>
      </dsp:txXfrm>
    </dsp:sp>
    <dsp:sp modelId="{73E61FCF-DB9A-8049-B2D4-CB6198E88D44}">
      <dsp:nvSpPr>
        <dsp:cNvPr id="0" name=""/>
        <dsp:cNvSpPr/>
      </dsp:nvSpPr>
      <dsp:spPr>
        <a:xfrm>
          <a:off x="0" y="2655562"/>
          <a:ext cx="6269039" cy="6300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D8CE9F-231B-8A41-8D92-BB21C9E1F90C}">
      <dsp:nvSpPr>
        <dsp:cNvPr id="0" name=""/>
        <dsp:cNvSpPr/>
      </dsp:nvSpPr>
      <dsp:spPr>
        <a:xfrm>
          <a:off x="313451" y="2286562"/>
          <a:ext cx="4388327" cy="7380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868" tIns="0" rIns="165868" bIns="0" numCol="1" spcCol="1270" anchor="ctr" anchorCtr="0">
          <a:noAutofit/>
        </a:bodyPr>
        <a:lstStyle/>
        <a:p>
          <a:pPr marL="0" lvl="0" indent="0" algn="l" defTabSz="1111250">
            <a:lnSpc>
              <a:spcPct val="90000"/>
            </a:lnSpc>
            <a:spcBef>
              <a:spcPct val="0"/>
            </a:spcBef>
            <a:spcAft>
              <a:spcPct val="35000"/>
            </a:spcAft>
            <a:buNone/>
          </a:pPr>
          <a:r>
            <a:rPr lang="en-US" sz="2500" kern="1200" dirty="0"/>
            <a:t>Collaboration and Mutuality</a:t>
          </a:r>
        </a:p>
      </dsp:txBody>
      <dsp:txXfrm>
        <a:off x="349477" y="2322588"/>
        <a:ext cx="4316275" cy="665948"/>
      </dsp:txXfrm>
    </dsp:sp>
    <dsp:sp modelId="{069E6930-43A9-FF48-8FB7-F10ED8A9D0E5}">
      <dsp:nvSpPr>
        <dsp:cNvPr id="0" name=""/>
        <dsp:cNvSpPr/>
      </dsp:nvSpPr>
      <dsp:spPr>
        <a:xfrm>
          <a:off x="0" y="3789562"/>
          <a:ext cx="6269039" cy="630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E87ACD0-4EDA-8749-BDDB-62C7E5F3A849}">
      <dsp:nvSpPr>
        <dsp:cNvPr id="0" name=""/>
        <dsp:cNvSpPr/>
      </dsp:nvSpPr>
      <dsp:spPr>
        <a:xfrm>
          <a:off x="313451" y="3420562"/>
          <a:ext cx="4388327" cy="7380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868" tIns="0" rIns="165868" bIns="0" numCol="1" spcCol="1270" anchor="ctr" anchorCtr="0">
          <a:noAutofit/>
        </a:bodyPr>
        <a:lstStyle/>
        <a:p>
          <a:pPr marL="0" lvl="0" indent="0" algn="l" defTabSz="1111250">
            <a:lnSpc>
              <a:spcPct val="90000"/>
            </a:lnSpc>
            <a:spcBef>
              <a:spcPct val="0"/>
            </a:spcBef>
            <a:spcAft>
              <a:spcPct val="35000"/>
            </a:spcAft>
            <a:buNone/>
          </a:pPr>
          <a:r>
            <a:rPr lang="en-US" sz="2500" kern="1200" dirty="0"/>
            <a:t>Empowerment</a:t>
          </a:r>
        </a:p>
      </dsp:txBody>
      <dsp:txXfrm>
        <a:off x="349477" y="3456588"/>
        <a:ext cx="4316275" cy="665948"/>
      </dsp:txXfrm>
    </dsp:sp>
    <dsp:sp modelId="{9C5E9D45-83C2-1F4E-BDB8-7309A4BF94F8}">
      <dsp:nvSpPr>
        <dsp:cNvPr id="0" name=""/>
        <dsp:cNvSpPr/>
      </dsp:nvSpPr>
      <dsp:spPr>
        <a:xfrm>
          <a:off x="0" y="4923562"/>
          <a:ext cx="6269039" cy="6300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9B8029-2629-3941-ABAE-EDE328294D4D}">
      <dsp:nvSpPr>
        <dsp:cNvPr id="0" name=""/>
        <dsp:cNvSpPr/>
      </dsp:nvSpPr>
      <dsp:spPr>
        <a:xfrm>
          <a:off x="313451" y="4554562"/>
          <a:ext cx="4388327" cy="738000"/>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868" tIns="0" rIns="165868" bIns="0" numCol="1" spcCol="1270" anchor="ctr" anchorCtr="0">
          <a:noAutofit/>
        </a:bodyPr>
        <a:lstStyle/>
        <a:p>
          <a:pPr marL="0" lvl="0" indent="0" algn="l" defTabSz="1111250">
            <a:lnSpc>
              <a:spcPct val="90000"/>
            </a:lnSpc>
            <a:spcBef>
              <a:spcPct val="0"/>
            </a:spcBef>
            <a:spcAft>
              <a:spcPct val="35000"/>
            </a:spcAft>
            <a:buNone/>
          </a:pPr>
          <a:r>
            <a:rPr lang="en-US" sz="2500" kern="1200" dirty="0"/>
            <a:t>Voice and choice</a:t>
          </a:r>
        </a:p>
      </dsp:txBody>
      <dsp:txXfrm>
        <a:off x="349477" y="4590588"/>
        <a:ext cx="4316275" cy="6659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C11CE-6DAE-844F-83A6-00A16ED5BB3A}">
      <dsp:nvSpPr>
        <dsp:cNvPr id="0" name=""/>
        <dsp:cNvSpPr/>
      </dsp:nvSpPr>
      <dsp:spPr>
        <a:xfrm>
          <a:off x="3080" y="587032"/>
          <a:ext cx="2444055" cy="146643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t>Trauma is pervasive in all socioeconomic, racial/ethnic communities and impacts health and resilience</a:t>
          </a:r>
          <a:endParaRPr lang="en-US" sz="1300" kern="1200" dirty="0"/>
        </a:p>
      </dsp:txBody>
      <dsp:txXfrm>
        <a:off x="3080" y="587032"/>
        <a:ext cx="2444055" cy="1466433"/>
      </dsp:txXfrm>
    </dsp:sp>
    <dsp:sp modelId="{7371D291-40DD-9D4D-8345-88173C47C286}">
      <dsp:nvSpPr>
        <dsp:cNvPr id="0" name=""/>
        <dsp:cNvSpPr/>
      </dsp:nvSpPr>
      <dsp:spPr>
        <a:xfrm>
          <a:off x="2691541" y="587032"/>
          <a:ext cx="2444055" cy="1466433"/>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t>Childhood trauma can lead to adult chronic illness</a:t>
          </a:r>
          <a:endParaRPr lang="en-US" sz="1300" kern="1200" dirty="0"/>
        </a:p>
      </dsp:txBody>
      <dsp:txXfrm>
        <a:off x="2691541" y="587032"/>
        <a:ext cx="2444055" cy="1466433"/>
      </dsp:txXfrm>
    </dsp:sp>
    <dsp:sp modelId="{0D796AA9-CA68-9948-A742-891C22710D21}">
      <dsp:nvSpPr>
        <dsp:cNvPr id="0" name=""/>
        <dsp:cNvSpPr/>
      </dsp:nvSpPr>
      <dsp:spPr>
        <a:xfrm>
          <a:off x="5380002" y="587032"/>
          <a:ext cx="2444055" cy="146643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t>Prevention of trauma in children is essential to long term health</a:t>
          </a:r>
          <a:endParaRPr lang="en-US" sz="1300" kern="1200" dirty="0"/>
        </a:p>
      </dsp:txBody>
      <dsp:txXfrm>
        <a:off x="5380002" y="587032"/>
        <a:ext cx="2444055" cy="1466433"/>
      </dsp:txXfrm>
    </dsp:sp>
    <dsp:sp modelId="{E3C516D5-9287-E94D-8944-40E4C76FE9A2}">
      <dsp:nvSpPr>
        <dsp:cNvPr id="0" name=""/>
        <dsp:cNvSpPr/>
      </dsp:nvSpPr>
      <dsp:spPr>
        <a:xfrm>
          <a:off x="8068463" y="587032"/>
          <a:ext cx="2444055" cy="146643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t>Addressing trauma and promoting resilience in adult trauma survivors is essential to addressing their physical and mental health</a:t>
          </a:r>
          <a:endParaRPr lang="en-US" sz="1300" kern="1200" dirty="0"/>
        </a:p>
      </dsp:txBody>
      <dsp:txXfrm>
        <a:off x="8068463" y="587032"/>
        <a:ext cx="2444055" cy="1466433"/>
      </dsp:txXfrm>
    </dsp:sp>
    <dsp:sp modelId="{383132CC-AF42-4A49-820B-5E0BBE94CDCD}">
      <dsp:nvSpPr>
        <dsp:cNvPr id="0" name=""/>
        <dsp:cNvSpPr/>
      </dsp:nvSpPr>
      <dsp:spPr>
        <a:xfrm>
          <a:off x="1347311" y="2297871"/>
          <a:ext cx="2444055" cy="1466433"/>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t>Creating safety and respect for all staff and patients are paramount to being a healing environment because of how many come to HCMC with too many experiences where safety and respect were not honored.</a:t>
          </a:r>
          <a:endParaRPr lang="en-US" sz="1300" kern="1200" dirty="0"/>
        </a:p>
      </dsp:txBody>
      <dsp:txXfrm>
        <a:off x="1347311" y="2297871"/>
        <a:ext cx="2444055" cy="1466433"/>
      </dsp:txXfrm>
    </dsp:sp>
    <dsp:sp modelId="{1EE5BCD2-F8B7-3342-A11F-205F6DEE70EE}">
      <dsp:nvSpPr>
        <dsp:cNvPr id="0" name=""/>
        <dsp:cNvSpPr/>
      </dsp:nvSpPr>
      <dsp:spPr>
        <a:xfrm>
          <a:off x="4035772" y="2297871"/>
          <a:ext cx="2444055" cy="146643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i="1" kern="1200" dirty="0"/>
            <a:t>Organizations and staff can unintentionally be harmful to patients and other staff by being unaware of possible trauma triggers.</a:t>
          </a:r>
          <a:endParaRPr lang="en-US" sz="1300" kern="1200" dirty="0"/>
        </a:p>
      </dsp:txBody>
      <dsp:txXfrm>
        <a:off x="4035772" y="2297871"/>
        <a:ext cx="2444055" cy="1466433"/>
      </dsp:txXfrm>
    </dsp:sp>
    <dsp:sp modelId="{54F0F9CD-A3AB-E947-A132-337D5E3758EE}">
      <dsp:nvSpPr>
        <dsp:cNvPr id="0" name=""/>
        <dsp:cNvSpPr/>
      </dsp:nvSpPr>
      <dsp:spPr>
        <a:xfrm>
          <a:off x="6724233" y="2297871"/>
          <a:ext cx="2444055" cy="1466433"/>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Trauma-informed care would not be one more initiative --- it would be a connecting framework and help us tell the story of HHS as a </a:t>
          </a:r>
          <a:r>
            <a:rPr lang="en-US" sz="1300" i="1" u="sng" kern="1200" dirty="0"/>
            <a:t>trauma-informed healthcare system</a:t>
          </a:r>
          <a:r>
            <a:rPr lang="en-US" sz="1300" kern="1200" dirty="0"/>
            <a:t> versus just a trauma hospital</a:t>
          </a:r>
        </a:p>
      </dsp:txBody>
      <dsp:txXfrm>
        <a:off x="6724233" y="2297871"/>
        <a:ext cx="2444055" cy="14664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6AFB1-038B-4240-AC19-830CA78318F5}">
      <dsp:nvSpPr>
        <dsp:cNvPr id="0" name=""/>
        <dsp:cNvSpPr/>
      </dsp:nvSpPr>
      <dsp:spPr>
        <a:xfrm>
          <a:off x="0" y="111796"/>
          <a:ext cx="6269038" cy="130473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As responsible stewards of an outstanding healthcare resource, we at HHS are committed to healing these inequities, protecting children and families from further harm and to reframing the relationship between ourselves and our communities.</a:t>
          </a:r>
        </a:p>
      </dsp:txBody>
      <dsp:txXfrm>
        <a:off x="63692" y="175488"/>
        <a:ext cx="6141654" cy="1177348"/>
      </dsp:txXfrm>
    </dsp:sp>
    <dsp:sp modelId="{9C44FF7C-C88C-0447-AB92-D72E7C6A7BAA}">
      <dsp:nvSpPr>
        <dsp:cNvPr id="0" name=""/>
        <dsp:cNvSpPr/>
      </dsp:nvSpPr>
      <dsp:spPr>
        <a:xfrm>
          <a:off x="0" y="1459729"/>
          <a:ext cx="6269038" cy="130473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Trauma-informed care will help us to do that. TIC at HHS is about holding adults and children accountable for their behaviors without shaming and blaming them and providing a safe place and time for pondering the experiences that have led to their actions. </a:t>
          </a:r>
        </a:p>
      </dsp:txBody>
      <dsp:txXfrm>
        <a:off x="63692" y="1523421"/>
        <a:ext cx="6141654" cy="1177348"/>
      </dsp:txXfrm>
    </dsp:sp>
    <dsp:sp modelId="{4F5ACBE5-6737-D847-A082-5151CF25ACF8}">
      <dsp:nvSpPr>
        <dsp:cNvPr id="0" name=""/>
        <dsp:cNvSpPr/>
      </dsp:nvSpPr>
      <dsp:spPr>
        <a:xfrm>
          <a:off x="0" y="2807662"/>
          <a:ext cx="6269038" cy="130473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TIC  involves shifting our focus to the kind of medical practice where the key question is, “What </a:t>
          </a:r>
          <a:r>
            <a:rPr lang="en-US" sz="1500" i="1" kern="1200" dirty="0"/>
            <a:t>Happened</a:t>
          </a:r>
          <a:r>
            <a:rPr lang="en-US" sz="1500" kern="1200" dirty="0"/>
            <a:t> to You?” rather than, “What’s </a:t>
          </a:r>
          <a:r>
            <a:rPr lang="en-US" sz="1500" i="1" kern="1200" dirty="0"/>
            <a:t>Wrong</a:t>
          </a:r>
          <a:r>
            <a:rPr lang="en-US" sz="1500" kern="1200" dirty="0"/>
            <a:t> with You?” The first question recognizes that our patients are people first, and that they have an important story that should inform everything we do with them. </a:t>
          </a:r>
        </a:p>
      </dsp:txBody>
      <dsp:txXfrm>
        <a:off x="63692" y="2871354"/>
        <a:ext cx="6141654" cy="1177348"/>
      </dsp:txXfrm>
    </dsp:sp>
    <dsp:sp modelId="{FC24F712-F38C-3A4E-9C5E-DFF286B21D05}">
      <dsp:nvSpPr>
        <dsp:cNvPr id="0" name=""/>
        <dsp:cNvSpPr/>
      </dsp:nvSpPr>
      <dsp:spPr>
        <a:xfrm>
          <a:off x="0" y="4155595"/>
          <a:ext cx="6269038" cy="130473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Since our goal is also to engage all patients more effectively in their own care -- thereby improving outcomes and reducing avoidable costs -- our commitment must be to build a </a:t>
          </a:r>
          <a:r>
            <a:rPr lang="en-US" sz="1500" i="1" kern="1200"/>
            <a:t>TIC health system</a:t>
          </a:r>
          <a:r>
            <a:rPr lang="en-US" sz="1500" kern="1200"/>
            <a:t> that is highly informed about the importance of a patient’s story and is prepared to meet the patient’s needs in the most healing way possible. </a:t>
          </a:r>
        </a:p>
      </dsp:txBody>
      <dsp:txXfrm>
        <a:off x="63692" y="4219287"/>
        <a:ext cx="6141654" cy="11773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D7715-5EE7-E742-A5DF-AE8009CFB894}">
      <dsp:nvSpPr>
        <dsp:cNvPr id="0" name=""/>
        <dsp:cNvSpPr/>
      </dsp:nvSpPr>
      <dsp:spPr>
        <a:xfrm rot="5400000">
          <a:off x="954858" y="1537304"/>
          <a:ext cx="2403510" cy="289743"/>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DBE88B3-2551-F149-8408-C3CBA30BA79D}">
      <dsp:nvSpPr>
        <dsp:cNvPr id="0" name=""/>
        <dsp:cNvSpPr/>
      </dsp:nvSpPr>
      <dsp:spPr>
        <a:xfrm>
          <a:off x="1507227" y="2590"/>
          <a:ext cx="3219375" cy="1931625"/>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Understanding the widespread impact of individual and historical trauma on the physical and mental health of our patient population and staff.</a:t>
          </a:r>
        </a:p>
      </dsp:txBody>
      <dsp:txXfrm>
        <a:off x="1563802" y="59165"/>
        <a:ext cx="3106225" cy="1818475"/>
      </dsp:txXfrm>
    </dsp:sp>
    <dsp:sp modelId="{2845A5E2-3808-C349-B8FD-0779878F0FB6}">
      <dsp:nvSpPr>
        <dsp:cNvPr id="0" name=""/>
        <dsp:cNvSpPr/>
      </dsp:nvSpPr>
      <dsp:spPr>
        <a:xfrm>
          <a:off x="2162124" y="2744570"/>
          <a:ext cx="4270748" cy="289743"/>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81CAE6C-5CC5-CD42-842D-0248BBD5A2A0}">
      <dsp:nvSpPr>
        <dsp:cNvPr id="0" name=""/>
        <dsp:cNvSpPr/>
      </dsp:nvSpPr>
      <dsp:spPr>
        <a:xfrm>
          <a:off x="1507227" y="2417122"/>
          <a:ext cx="3219375" cy="1931625"/>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Acknowledging our unique standing in the healthcare community that requires us to “respond with compassion and courage” when facing signs and symptoms of emotional, psychological and spiritual trauma in patients, families and staff.</a:t>
          </a:r>
        </a:p>
      </dsp:txBody>
      <dsp:txXfrm>
        <a:off x="1563802" y="2473697"/>
        <a:ext cx="3106225" cy="1818475"/>
      </dsp:txXfrm>
    </dsp:sp>
    <dsp:sp modelId="{976BEDB5-8EA5-224C-B84C-DCC0620295BD}">
      <dsp:nvSpPr>
        <dsp:cNvPr id="0" name=""/>
        <dsp:cNvSpPr/>
      </dsp:nvSpPr>
      <dsp:spPr>
        <a:xfrm rot="16200000">
          <a:off x="5236627" y="1537304"/>
          <a:ext cx="2403510" cy="289743"/>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E0A3F954-A7F8-7F46-8064-3506DF29EC23}">
      <dsp:nvSpPr>
        <dsp:cNvPr id="0" name=""/>
        <dsp:cNvSpPr/>
      </dsp:nvSpPr>
      <dsp:spPr>
        <a:xfrm>
          <a:off x="5788996" y="2417122"/>
          <a:ext cx="3219375" cy="1931625"/>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Building our capacity for integrating trauma knowledge and awareness into policies, procedures and practices. </a:t>
          </a:r>
        </a:p>
      </dsp:txBody>
      <dsp:txXfrm>
        <a:off x="5845571" y="2473697"/>
        <a:ext cx="3106225" cy="1818475"/>
      </dsp:txXfrm>
    </dsp:sp>
    <dsp:sp modelId="{EB4ED854-65C2-404C-A464-132F16E431C5}">
      <dsp:nvSpPr>
        <dsp:cNvPr id="0" name=""/>
        <dsp:cNvSpPr/>
      </dsp:nvSpPr>
      <dsp:spPr>
        <a:xfrm>
          <a:off x="5788996" y="2590"/>
          <a:ext cx="3219375" cy="1931625"/>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Activating our determination to resist re-traumatization and educate patients in the possibilities of recovery and building resilience.</a:t>
          </a:r>
        </a:p>
      </dsp:txBody>
      <dsp:txXfrm>
        <a:off x="5845571" y="59165"/>
        <a:ext cx="3106225" cy="18184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D79B3-A39F-8F45-9F87-1C78B4056406}">
      <dsp:nvSpPr>
        <dsp:cNvPr id="0" name=""/>
        <dsp:cNvSpPr/>
      </dsp:nvSpPr>
      <dsp:spPr>
        <a:xfrm>
          <a:off x="0" y="2124"/>
          <a:ext cx="10515600" cy="0"/>
        </a:xfrm>
        <a:prstGeom prst="lin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w="6350" cap="flat" cmpd="sng" algn="ctr">
          <a:solidFill>
            <a:schemeClr val="accent1">
              <a:shade val="80000"/>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37CAEE1-E50C-2B45-9946-FF927BE792CD}">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Safety First:</a:t>
          </a:r>
          <a:r>
            <a:rPr lang="en-US" sz="1400" kern="1200"/>
            <a:t> Nothing is more basic to us than the idea that people who turn to HHS for care should experience our organization as a place of physical, emotional, psychological and spiritual safety.</a:t>
          </a:r>
        </a:p>
      </dsp:txBody>
      <dsp:txXfrm>
        <a:off x="0" y="2124"/>
        <a:ext cx="10515600" cy="724514"/>
      </dsp:txXfrm>
    </dsp:sp>
    <dsp:sp modelId="{829E46A3-4127-1841-8103-9BB634F96792}">
      <dsp:nvSpPr>
        <dsp:cNvPr id="0" name=""/>
        <dsp:cNvSpPr/>
      </dsp:nvSpPr>
      <dsp:spPr>
        <a:xfrm>
          <a:off x="0" y="726639"/>
          <a:ext cx="10515600" cy="0"/>
        </a:xfrm>
        <a:prstGeom prst="line">
          <a:avLst/>
        </a:prstGeom>
        <a:gradFill rotWithShape="0">
          <a:gsLst>
            <a:gs pos="0">
              <a:schemeClr val="accent1">
                <a:shade val="80000"/>
                <a:hueOff val="69857"/>
                <a:satOff val="-1251"/>
                <a:lumOff val="5317"/>
                <a:alphaOff val="0"/>
                <a:satMod val="103000"/>
                <a:lumMod val="102000"/>
                <a:tint val="94000"/>
              </a:schemeClr>
            </a:gs>
            <a:gs pos="50000">
              <a:schemeClr val="accent1">
                <a:shade val="80000"/>
                <a:hueOff val="69857"/>
                <a:satOff val="-1251"/>
                <a:lumOff val="5317"/>
                <a:alphaOff val="0"/>
                <a:satMod val="110000"/>
                <a:lumMod val="100000"/>
                <a:shade val="100000"/>
              </a:schemeClr>
            </a:gs>
            <a:gs pos="100000">
              <a:schemeClr val="accent1">
                <a:shade val="80000"/>
                <a:hueOff val="69857"/>
                <a:satOff val="-1251"/>
                <a:lumOff val="5317"/>
                <a:alphaOff val="0"/>
                <a:lumMod val="99000"/>
                <a:satMod val="120000"/>
                <a:shade val="78000"/>
              </a:schemeClr>
            </a:gs>
          </a:gsLst>
          <a:lin ang="5400000" scaled="0"/>
        </a:gradFill>
        <a:ln w="6350" cap="flat" cmpd="sng" algn="ctr">
          <a:solidFill>
            <a:schemeClr val="accent1">
              <a:shade val="80000"/>
              <a:hueOff val="69857"/>
              <a:satOff val="-1251"/>
              <a:lumOff val="531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9DBB238-E532-1849-B9CD-F58270007670}">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Transparency &amp; Trustworthiness:</a:t>
          </a:r>
          <a:r>
            <a:rPr lang="en-US" sz="1400" kern="1200"/>
            <a:t> Patients and families should receive clear, accurate information from us about the efficacy and cost of treatment, who is providing care and how we will provide such care.</a:t>
          </a:r>
        </a:p>
      </dsp:txBody>
      <dsp:txXfrm>
        <a:off x="0" y="726639"/>
        <a:ext cx="10515600" cy="724514"/>
      </dsp:txXfrm>
    </dsp:sp>
    <dsp:sp modelId="{BC1110EC-22F9-4E41-9386-A4DE57AEF641}">
      <dsp:nvSpPr>
        <dsp:cNvPr id="0" name=""/>
        <dsp:cNvSpPr/>
      </dsp:nvSpPr>
      <dsp:spPr>
        <a:xfrm>
          <a:off x="0" y="1451154"/>
          <a:ext cx="10515600" cy="0"/>
        </a:xfrm>
        <a:prstGeom prst="line">
          <a:avLst/>
        </a:prstGeom>
        <a:gradFill rotWithShape="0">
          <a:gsLst>
            <a:gs pos="0">
              <a:schemeClr val="accent1">
                <a:shade val="80000"/>
                <a:hueOff val="139713"/>
                <a:satOff val="-2502"/>
                <a:lumOff val="10634"/>
                <a:alphaOff val="0"/>
                <a:satMod val="103000"/>
                <a:lumMod val="102000"/>
                <a:tint val="94000"/>
              </a:schemeClr>
            </a:gs>
            <a:gs pos="50000">
              <a:schemeClr val="accent1">
                <a:shade val="80000"/>
                <a:hueOff val="139713"/>
                <a:satOff val="-2502"/>
                <a:lumOff val="10634"/>
                <a:alphaOff val="0"/>
                <a:satMod val="110000"/>
                <a:lumMod val="100000"/>
                <a:shade val="100000"/>
              </a:schemeClr>
            </a:gs>
            <a:gs pos="100000">
              <a:schemeClr val="accent1">
                <a:shade val="80000"/>
                <a:hueOff val="139713"/>
                <a:satOff val="-2502"/>
                <a:lumOff val="10634"/>
                <a:alphaOff val="0"/>
                <a:lumMod val="99000"/>
                <a:satMod val="120000"/>
                <a:shade val="78000"/>
              </a:schemeClr>
            </a:gs>
          </a:gsLst>
          <a:lin ang="5400000" scaled="0"/>
        </a:gradFill>
        <a:ln w="6350" cap="flat" cmpd="sng" algn="ctr">
          <a:solidFill>
            <a:schemeClr val="accent1">
              <a:shade val="80000"/>
              <a:hueOff val="139713"/>
              <a:satOff val="-2502"/>
              <a:lumOff val="1063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D01A4CC-C2C6-EA42-A836-5AF2654126E8}">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Co-Production &amp; Collaboration:</a:t>
          </a:r>
          <a:r>
            <a:rPr lang="en-US" sz="1400" kern="1200" dirty="0"/>
            <a:t> We strive to work with patients as co-equals to create desired outcomes based on their knowledge of themselves and our application of evidence-based medicine; plus, we work cross-functionally in the planning and execution of patient care, assuring that patients and practitioners are on the same page at the same time.</a:t>
          </a:r>
        </a:p>
      </dsp:txBody>
      <dsp:txXfrm>
        <a:off x="0" y="1451154"/>
        <a:ext cx="10515600" cy="724514"/>
      </dsp:txXfrm>
    </dsp:sp>
    <dsp:sp modelId="{C7E1BC3E-4F0B-0D4A-B000-6E4D9B40593B}">
      <dsp:nvSpPr>
        <dsp:cNvPr id="0" name=""/>
        <dsp:cNvSpPr/>
      </dsp:nvSpPr>
      <dsp:spPr>
        <a:xfrm>
          <a:off x="0" y="2175669"/>
          <a:ext cx="10515600" cy="0"/>
        </a:xfrm>
        <a:prstGeom prst="line">
          <a:avLst/>
        </a:prstGeom>
        <a:gradFill rotWithShape="0">
          <a:gsLst>
            <a:gs pos="0">
              <a:schemeClr val="accent1">
                <a:shade val="80000"/>
                <a:hueOff val="209570"/>
                <a:satOff val="-3754"/>
                <a:lumOff val="15951"/>
                <a:alphaOff val="0"/>
                <a:satMod val="103000"/>
                <a:lumMod val="102000"/>
                <a:tint val="94000"/>
              </a:schemeClr>
            </a:gs>
            <a:gs pos="50000">
              <a:schemeClr val="accent1">
                <a:shade val="80000"/>
                <a:hueOff val="209570"/>
                <a:satOff val="-3754"/>
                <a:lumOff val="15951"/>
                <a:alphaOff val="0"/>
                <a:satMod val="110000"/>
                <a:lumMod val="100000"/>
                <a:shade val="100000"/>
              </a:schemeClr>
            </a:gs>
            <a:gs pos="100000">
              <a:schemeClr val="accent1">
                <a:shade val="80000"/>
                <a:hueOff val="209570"/>
                <a:satOff val="-3754"/>
                <a:lumOff val="15951"/>
                <a:alphaOff val="0"/>
                <a:lumMod val="99000"/>
                <a:satMod val="120000"/>
                <a:shade val="78000"/>
              </a:schemeClr>
            </a:gs>
          </a:gsLst>
          <a:lin ang="5400000" scaled="0"/>
        </a:gradFill>
        <a:ln w="6350" cap="flat" cmpd="sng" algn="ctr">
          <a:solidFill>
            <a:schemeClr val="accent1">
              <a:shade val="80000"/>
              <a:hueOff val="209570"/>
              <a:satOff val="-3754"/>
              <a:lumOff val="1595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913D18E-7D43-6A45-BC14-9FBACE16C7F7}">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Leveraging Patient Power: </a:t>
          </a:r>
          <a:r>
            <a:rPr lang="en-US" sz="1400" kern="1200"/>
            <a:t>Understanding that each person brings unique strengths and assets to their care and helping them deploy those strengths in the quest for health and healing; also, approaching every patient as a distinct individual who has the right to direct his or her own treatment.</a:t>
          </a:r>
        </a:p>
      </dsp:txBody>
      <dsp:txXfrm>
        <a:off x="0" y="2175669"/>
        <a:ext cx="10515600" cy="724514"/>
      </dsp:txXfrm>
    </dsp:sp>
    <dsp:sp modelId="{0D070773-9A05-0B41-90EA-0F5E7E0EA0D3}">
      <dsp:nvSpPr>
        <dsp:cNvPr id="0" name=""/>
        <dsp:cNvSpPr/>
      </dsp:nvSpPr>
      <dsp:spPr>
        <a:xfrm>
          <a:off x="0" y="2900183"/>
          <a:ext cx="10515600" cy="0"/>
        </a:xfrm>
        <a:prstGeom prst="line">
          <a:avLst/>
        </a:prstGeom>
        <a:gradFill rotWithShape="0">
          <a:gsLst>
            <a:gs pos="0">
              <a:schemeClr val="accent1">
                <a:shade val="80000"/>
                <a:hueOff val="279426"/>
                <a:satOff val="-5005"/>
                <a:lumOff val="21268"/>
                <a:alphaOff val="0"/>
                <a:satMod val="103000"/>
                <a:lumMod val="102000"/>
                <a:tint val="94000"/>
              </a:schemeClr>
            </a:gs>
            <a:gs pos="50000">
              <a:schemeClr val="accent1">
                <a:shade val="80000"/>
                <a:hueOff val="279426"/>
                <a:satOff val="-5005"/>
                <a:lumOff val="21268"/>
                <a:alphaOff val="0"/>
                <a:satMod val="110000"/>
                <a:lumMod val="100000"/>
                <a:shade val="100000"/>
              </a:schemeClr>
            </a:gs>
            <a:gs pos="100000">
              <a:schemeClr val="accent1">
                <a:shade val="80000"/>
                <a:hueOff val="279426"/>
                <a:satOff val="-5005"/>
                <a:lumOff val="21268"/>
                <a:alphaOff val="0"/>
                <a:lumMod val="99000"/>
                <a:satMod val="120000"/>
                <a:shade val="78000"/>
              </a:schemeClr>
            </a:gs>
          </a:gsLst>
          <a:lin ang="5400000" scaled="0"/>
        </a:gradFill>
        <a:ln w="6350" cap="flat" cmpd="sng" algn="ctr">
          <a:solidFill>
            <a:schemeClr val="accent1">
              <a:shade val="80000"/>
              <a:hueOff val="279426"/>
              <a:satOff val="-5005"/>
              <a:lumOff val="2126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4643D24-7CC9-5F4B-BC27-FF5E21F97C59}">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Two-Generation Lens:</a:t>
          </a:r>
          <a:r>
            <a:rPr lang="en-US" sz="1400" kern="1200"/>
            <a:t> Supporting patients as people with vital family roles – parents and caregivers – allows for an upstream approach to the health of children. In TIC, we actively partner with family caregivers to stop the intergenerational transmission of trauma and promote the health and healing of the whole family.</a:t>
          </a:r>
        </a:p>
      </dsp:txBody>
      <dsp:txXfrm>
        <a:off x="0" y="2900183"/>
        <a:ext cx="10515600" cy="724514"/>
      </dsp:txXfrm>
    </dsp:sp>
    <dsp:sp modelId="{B46BF282-CCF3-6C45-AA8C-7EC46D71E88C}">
      <dsp:nvSpPr>
        <dsp:cNvPr id="0" name=""/>
        <dsp:cNvSpPr/>
      </dsp:nvSpPr>
      <dsp:spPr>
        <a:xfrm>
          <a:off x="0" y="3624698"/>
          <a:ext cx="10515600" cy="0"/>
        </a:xfrm>
        <a:prstGeom prst="line">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w="6350" cap="flat" cmpd="sng" algn="ctr">
          <a:solidFill>
            <a:schemeClr val="accent1">
              <a:shade val="80000"/>
              <a:hueOff val="349283"/>
              <a:satOff val="-6256"/>
              <a:lumOff val="2658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D64139-624A-1347-8955-6A963C0A94D2}">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t>Speaking TIC language:</a:t>
          </a:r>
          <a:r>
            <a:rPr lang="en-US" sz="1400" kern="1200"/>
            <a:t> The words we use when talking with people and staff can be either helpful or hurtful. For example, if we say, </a:t>
          </a:r>
          <a:r>
            <a:rPr lang="en-US" sz="1400" i="1" kern="1200"/>
            <a:t>“I’m going to see the gallbladder in Room 315,”</a:t>
          </a:r>
          <a:r>
            <a:rPr lang="en-US" sz="1400" kern="1200"/>
            <a:t> as some providers have done, we may reinforce a sense that the person is a “case” instead of a human being with distinct experiences, feelings and abilities.</a:t>
          </a:r>
        </a:p>
      </dsp:txBody>
      <dsp:txXfrm>
        <a:off x="0" y="3624698"/>
        <a:ext cx="10515600" cy="72451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86A1B-DB65-854D-8357-3BEBFA275F0E}">
      <dsp:nvSpPr>
        <dsp:cNvPr id="0" name=""/>
        <dsp:cNvSpPr/>
      </dsp:nvSpPr>
      <dsp:spPr>
        <a:xfrm>
          <a:off x="0" y="39687"/>
          <a:ext cx="3286125" cy="197167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dirty="0"/>
            <a:t>A person- and family-centered healthcare system informed and largely controlled by people who trust us to act as good stewards of their health.</a:t>
          </a:r>
          <a:r>
            <a:rPr lang="en-US" sz="1400" kern="1200" dirty="0"/>
            <a:t> They will know that TIC means we actively engage them and their communities in solving longstanding racial and socioeconomic disparities in health and wellbeing in Minnesota.</a:t>
          </a:r>
        </a:p>
      </dsp:txBody>
      <dsp:txXfrm>
        <a:off x="0" y="39687"/>
        <a:ext cx="3286125" cy="1971675"/>
      </dsp:txXfrm>
    </dsp:sp>
    <dsp:sp modelId="{26A118B0-CF47-3D40-BBB6-688B764DA503}">
      <dsp:nvSpPr>
        <dsp:cNvPr id="0" name=""/>
        <dsp:cNvSpPr/>
      </dsp:nvSpPr>
      <dsp:spPr>
        <a:xfrm>
          <a:off x="3614737" y="39687"/>
          <a:ext cx="3286125" cy="1971675"/>
        </a:xfrm>
        <a:prstGeom prst="rect">
          <a:avLst/>
        </a:prstGeom>
        <a:gradFill rotWithShape="0">
          <a:gsLst>
            <a:gs pos="0">
              <a:schemeClr val="accent1">
                <a:shade val="80000"/>
                <a:hueOff val="69857"/>
                <a:satOff val="-1251"/>
                <a:lumOff val="5317"/>
                <a:alphaOff val="0"/>
                <a:satMod val="103000"/>
                <a:lumMod val="102000"/>
                <a:tint val="94000"/>
              </a:schemeClr>
            </a:gs>
            <a:gs pos="50000">
              <a:schemeClr val="accent1">
                <a:shade val="80000"/>
                <a:hueOff val="69857"/>
                <a:satOff val="-1251"/>
                <a:lumOff val="5317"/>
                <a:alphaOff val="0"/>
                <a:satMod val="110000"/>
                <a:lumMod val="100000"/>
                <a:shade val="100000"/>
              </a:schemeClr>
            </a:gs>
            <a:gs pos="100000">
              <a:schemeClr val="accent1">
                <a:shade val="80000"/>
                <a:hueOff val="69857"/>
                <a:satOff val="-1251"/>
                <a:lumOff val="531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An executive team that champions TIC internally and externally.</a:t>
          </a:r>
          <a:r>
            <a:rPr lang="en-US" sz="1400" kern="1200"/>
            <a:t> “Championing” implies that we lead by example, that we set the pace, and that we take the risk of being vulnerable.</a:t>
          </a:r>
        </a:p>
      </dsp:txBody>
      <dsp:txXfrm>
        <a:off x="3614737" y="39687"/>
        <a:ext cx="3286125" cy="1971675"/>
      </dsp:txXfrm>
    </dsp:sp>
    <dsp:sp modelId="{88DBC386-D8AF-B94B-8BD9-E158E79E9E16}">
      <dsp:nvSpPr>
        <dsp:cNvPr id="0" name=""/>
        <dsp:cNvSpPr/>
      </dsp:nvSpPr>
      <dsp:spPr>
        <a:xfrm>
          <a:off x="7229475" y="39687"/>
          <a:ext cx="3286125" cy="1971675"/>
        </a:xfrm>
        <a:prstGeom prst="rect">
          <a:avLst/>
        </a:prstGeom>
        <a:gradFill rotWithShape="0">
          <a:gsLst>
            <a:gs pos="0">
              <a:schemeClr val="accent1">
                <a:shade val="80000"/>
                <a:hueOff val="139713"/>
                <a:satOff val="-2502"/>
                <a:lumOff val="10634"/>
                <a:alphaOff val="0"/>
                <a:satMod val="103000"/>
                <a:lumMod val="102000"/>
                <a:tint val="94000"/>
              </a:schemeClr>
            </a:gs>
            <a:gs pos="50000">
              <a:schemeClr val="accent1">
                <a:shade val="80000"/>
                <a:hueOff val="139713"/>
                <a:satOff val="-2502"/>
                <a:lumOff val="10634"/>
                <a:alphaOff val="0"/>
                <a:satMod val="110000"/>
                <a:lumMod val="100000"/>
                <a:shade val="100000"/>
              </a:schemeClr>
            </a:gs>
            <a:gs pos="100000">
              <a:schemeClr val="accent1">
                <a:shade val="80000"/>
                <a:hueOff val="139713"/>
                <a:satOff val="-2502"/>
                <a:lumOff val="106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Multi-generational approaches to healing based on TIC methodology described herein, which will be definitive of our organization.</a:t>
          </a:r>
          <a:r>
            <a:rPr lang="en-US" sz="1400" kern="1200"/>
            <a:t> This approach will make HHS a highly cherished and sought after institution, and the leading national model for integrated, trauma-informed, and two-generation healing.</a:t>
          </a:r>
        </a:p>
      </dsp:txBody>
      <dsp:txXfrm>
        <a:off x="7229475" y="39687"/>
        <a:ext cx="3286125" cy="1971675"/>
      </dsp:txXfrm>
    </dsp:sp>
    <dsp:sp modelId="{B8D7526E-C33F-754B-92AA-9F8CA9048D4B}">
      <dsp:nvSpPr>
        <dsp:cNvPr id="0" name=""/>
        <dsp:cNvSpPr/>
      </dsp:nvSpPr>
      <dsp:spPr>
        <a:xfrm>
          <a:off x="0" y="2339975"/>
          <a:ext cx="3286125" cy="1971675"/>
        </a:xfrm>
        <a:prstGeom prst="rect">
          <a:avLst/>
        </a:prstGeom>
        <a:gradFill rotWithShape="0">
          <a:gsLst>
            <a:gs pos="0">
              <a:schemeClr val="accent1">
                <a:shade val="80000"/>
                <a:hueOff val="209570"/>
                <a:satOff val="-3754"/>
                <a:lumOff val="15951"/>
                <a:alphaOff val="0"/>
                <a:satMod val="103000"/>
                <a:lumMod val="102000"/>
                <a:tint val="94000"/>
              </a:schemeClr>
            </a:gs>
            <a:gs pos="50000">
              <a:schemeClr val="accent1">
                <a:shade val="80000"/>
                <a:hueOff val="209570"/>
                <a:satOff val="-3754"/>
                <a:lumOff val="15951"/>
                <a:alphaOff val="0"/>
                <a:satMod val="110000"/>
                <a:lumMod val="100000"/>
                <a:shade val="100000"/>
              </a:schemeClr>
            </a:gs>
            <a:gs pos="100000">
              <a:schemeClr val="accent1">
                <a:shade val="80000"/>
                <a:hueOff val="209570"/>
                <a:satOff val="-3754"/>
                <a:lumOff val="159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dirty="0"/>
            <a:t>Personal training and development programs that provide antidotes to toxic stress in our staff and providers. </a:t>
          </a:r>
          <a:r>
            <a:rPr lang="en-US" sz="1400" kern="1200" dirty="0"/>
            <a:t>Our employees need integrative health resources for coping with stress and becoming the “confident guides” we want them to be.</a:t>
          </a:r>
        </a:p>
      </dsp:txBody>
      <dsp:txXfrm>
        <a:off x="0" y="2339975"/>
        <a:ext cx="3286125" cy="1971675"/>
      </dsp:txXfrm>
    </dsp:sp>
    <dsp:sp modelId="{9A63495F-9ACD-2C40-AD03-5E8399C27F09}">
      <dsp:nvSpPr>
        <dsp:cNvPr id="0" name=""/>
        <dsp:cNvSpPr/>
      </dsp:nvSpPr>
      <dsp:spPr>
        <a:xfrm>
          <a:off x="3614737" y="2339975"/>
          <a:ext cx="3286125" cy="1971675"/>
        </a:xfrm>
        <a:prstGeom prst="rect">
          <a:avLst/>
        </a:prstGeom>
        <a:gradFill rotWithShape="0">
          <a:gsLst>
            <a:gs pos="0">
              <a:schemeClr val="accent1">
                <a:shade val="80000"/>
                <a:hueOff val="279426"/>
                <a:satOff val="-5005"/>
                <a:lumOff val="21268"/>
                <a:alphaOff val="0"/>
                <a:satMod val="103000"/>
                <a:lumMod val="102000"/>
                <a:tint val="94000"/>
              </a:schemeClr>
            </a:gs>
            <a:gs pos="50000">
              <a:schemeClr val="accent1">
                <a:shade val="80000"/>
                <a:hueOff val="279426"/>
                <a:satOff val="-5005"/>
                <a:lumOff val="21268"/>
                <a:alphaOff val="0"/>
                <a:satMod val="110000"/>
                <a:lumMod val="100000"/>
                <a:shade val="100000"/>
              </a:schemeClr>
            </a:gs>
            <a:gs pos="100000">
              <a:schemeClr val="accent1">
                <a:shade val="80000"/>
                <a:hueOff val="279426"/>
                <a:satOff val="-5005"/>
                <a:lumOff val="212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Extensive use of narrative medicine, the arts, and integrative health to promote meaningful reflection on both illness and wellness</a:t>
          </a:r>
          <a:r>
            <a:rPr lang="en-US" sz="1400" kern="1200"/>
            <a:t>. This means expanding the educational repertoire of interns, residents, medical students and staff to include the humanities.</a:t>
          </a:r>
        </a:p>
      </dsp:txBody>
      <dsp:txXfrm>
        <a:off x="3614737" y="2339975"/>
        <a:ext cx="3286125" cy="1971675"/>
      </dsp:txXfrm>
    </dsp:sp>
    <dsp:sp modelId="{E85C4175-9E89-8C49-9476-59D6C42B8F75}">
      <dsp:nvSpPr>
        <dsp:cNvPr id="0" name=""/>
        <dsp:cNvSpPr/>
      </dsp:nvSpPr>
      <dsp:spPr>
        <a:xfrm>
          <a:off x="7229475" y="2339975"/>
          <a:ext cx="3286125" cy="1971675"/>
        </a:xfrm>
        <a:prstGeom prst="rect">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i="1" kern="1200"/>
            <a:t>Staff </a:t>
          </a:r>
          <a:r>
            <a:rPr lang="en-US" sz="1400" kern="1200"/>
            <a:t>at every level who evaluate, understand, and acknowledge their own implicit bias, place of privilege, and role in supporting or impeding true healing.  This will be difficult work that a TIC framework can help our entire HHS system to navigate.  </a:t>
          </a:r>
        </a:p>
      </dsp:txBody>
      <dsp:txXfrm>
        <a:off x="7229475" y="2339975"/>
        <a:ext cx="3286125" cy="197167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044F3-46A3-2E45-B919-14CB6DEADDE1}">
      <dsp:nvSpPr>
        <dsp:cNvPr id="0" name=""/>
        <dsp:cNvSpPr/>
      </dsp:nvSpPr>
      <dsp:spPr>
        <a:xfrm>
          <a:off x="0" y="680"/>
          <a:ext cx="6269038"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A8C03D4-422B-814B-9E2B-F4428EB97B5B}">
      <dsp:nvSpPr>
        <dsp:cNvPr id="0" name=""/>
        <dsp:cNvSpPr/>
      </dsp:nvSpPr>
      <dsp:spPr>
        <a:xfrm>
          <a:off x="0" y="680"/>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Cultivate Safety</a:t>
          </a:r>
        </a:p>
      </dsp:txBody>
      <dsp:txXfrm>
        <a:off x="0" y="680"/>
        <a:ext cx="6269038" cy="1114152"/>
      </dsp:txXfrm>
    </dsp:sp>
    <dsp:sp modelId="{3969B8DE-5013-9949-B214-C390E00E550E}">
      <dsp:nvSpPr>
        <dsp:cNvPr id="0" name=""/>
        <dsp:cNvSpPr/>
      </dsp:nvSpPr>
      <dsp:spPr>
        <a:xfrm>
          <a:off x="0" y="1114833"/>
          <a:ext cx="6269038" cy="0"/>
        </a:xfrm>
        <a:prstGeom prst="lin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w="6350" cap="flat" cmpd="sng" algn="ctr">
          <a:solidFill>
            <a:schemeClr val="accent5">
              <a:hueOff val="-1689636"/>
              <a:satOff val="-4355"/>
              <a:lumOff val="-29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0A250DC-A134-EC48-BB1B-274C806F2954}">
      <dsp:nvSpPr>
        <dsp:cNvPr id="0" name=""/>
        <dsp:cNvSpPr/>
      </dsp:nvSpPr>
      <dsp:spPr>
        <a:xfrm>
          <a:off x="0" y="1114833"/>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Embody Presence </a:t>
          </a:r>
        </a:p>
      </dsp:txBody>
      <dsp:txXfrm>
        <a:off x="0" y="1114833"/>
        <a:ext cx="6269038" cy="1114152"/>
      </dsp:txXfrm>
    </dsp:sp>
    <dsp:sp modelId="{486FDC8C-653A-E340-B060-FFEA24724D52}">
      <dsp:nvSpPr>
        <dsp:cNvPr id="0" name=""/>
        <dsp:cNvSpPr/>
      </dsp:nvSpPr>
      <dsp:spPr>
        <a:xfrm>
          <a:off x="0" y="2228986"/>
          <a:ext cx="6269038"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F572856-76AB-954D-B525-F674CFDCF31C}">
      <dsp:nvSpPr>
        <dsp:cNvPr id="0" name=""/>
        <dsp:cNvSpPr/>
      </dsp:nvSpPr>
      <dsp:spPr>
        <a:xfrm>
          <a:off x="0" y="2228986"/>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Nurture Story </a:t>
          </a:r>
        </a:p>
      </dsp:txBody>
      <dsp:txXfrm>
        <a:off x="0" y="2228986"/>
        <a:ext cx="6269038" cy="1114152"/>
      </dsp:txXfrm>
    </dsp:sp>
    <dsp:sp modelId="{665DB1B6-E7DB-D541-B84A-474EA03D8397}">
      <dsp:nvSpPr>
        <dsp:cNvPr id="0" name=""/>
        <dsp:cNvSpPr/>
      </dsp:nvSpPr>
      <dsp:spPr>
        <a:xfrm>
          <a:off x="0" y="3343138"/>
          <a:ext cx="6269038" cy="0"/>
        </a:xfrm>
        <a:prstGeom prst="lin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w="6350" cap="flat" cmpd="sng" algn="ctr">
          <a:solidFill>
            <a:schemeClr val="accent5">
              <a:hueOff val="-5068907"/>
              <a:satOff val="-13064"/>
              <a:lumOff val="-882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E639A0C-41ED-734D-AF1E-766E76CD3446}">
      <dsp:nvSpPr>
        <dsp:cNvPr id="0" name=""/>
        <dsp:cNvSpPr/>
      </dsp:nvSpPr>
      <dsp:spPr>
        <a:xfrm>
          <a:off x="0" y="3343138"/>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Witness</a:t>
          </a:r>
        </a:p>
      </dsp:txBody>
      <dsp:txXfrm>
        <a:off x="0" y="3343138"/>
        <a:ext cx="6269038" cy="1114152"/>
      </dsp:txXfrm>
    </dsp:sp>
    <dsp:sp modelId="{8622FDD5-9676-A245-B3C4-5608D45A1449}">
      <dsp:nvSpPr>
        <dsp:cNvPr id="0" name=""/>
        <dsp:cNvSpPr/>
      </dsp:nvSpPr>
      <dsp:spPr>
        <a:xfrm>
          <a:off x="0" y="4457291"/>
          <a:ext cx="6269038"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F1C367-FD32-CE4C-8FE2-139A38C4E889}">
      <dsp:nvSpPr>
        <dsp:cNvPr id="0" name=""/>
        <dsp:cNvSpPr/>
      </dsp:nvSpPr>
      <dsp:spPr>
        <a:xfrm>
          <a:off x="0" y="4457291"/>
          <a:ext cx="6269038"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Unearth meaning and identify sources of strength</a:t>
          </a:r>
        </a:p>
      </dsp:txBody>
      <dsp:txXfrm>
        <a:off x="0" y="4457291"/>
        <a:ext cx="6269038" cy="111415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C4B07-4794-E344-A513-5EFF2F4EC919}">
      <dsp:nvSpPr>
        <dsp:cNvPr id="0" name=""/>
        <dsp:cNvSpPr/>
      </dsp:nvSpPr>
      <dsp:spPr>
        <a:xfrm>
          <a:off x="788669"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873523-7FC1-1244-A8B1-CF234A8C610E}">
      <dsp:nvSpPr>
        <dsp:cNvPr id="0" name=""/>
        <dsp:cNvSpPr/>
      </dsp:nvSpPr>
      <dsp:spPr>
        <a:xfrm>
          <a:off x="5262" y="1305401"/>
          <a:ext cx="5124301" cy="174053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From: Security Huddle </a:t>
          </a:r>
        </a:p>
      </dsp:txBody>
      <dsp:txXfrm>
        <a:off x="90228" y="1390367"/>
        <a:ext cx="4954369" cy="1570603"/>
      </dsp:txXfrm>
    </dsp:sp>
    <dsp:sp modelId="{831BABAF-9BC2-A248-9C0C-98CE023C5A07}">
      <dsp:nvSpPr>
        <dsp:cNvPr id="0" name=""/>
        <dsp:cNvSpPr/>
      </dsp:nvSpPr>
      <dsp:spPr>
        <a:xfrm>
          <a:off x="5386035" y="1305401"/>
          <a:ext cx="5124301" cy="1740535"/>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To:  Patient Transition Conference </a:t>
          </a:r>
        </a:p>
      </dsp:txBody>
      <dsp:txXfrm>
        <a:off x="5471001" y="1390367"/>
        <a:ext cx="4954369" cy="157060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2ACDA-106C-D94A-84CC-47DBD699C596}">
      <dsp:nvSpPr>
        <dsp:cNvPr id="0" name=""/>
        <dsp:cNvSpPr/>
      </dsp:nvSpPr>
      <dsp:spPr>
        <a:xfrm>
          <a:off x="0" y="680"/>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1CE81-62B0-9647-B89F-2E2DB5791F2E}">
      <dsp:nvSpPr>
        <dsp:cNvPr id="0" name=""/>
        <dsp:cNvSpPr/>
      </dsp:nvSpPr>
      <dsp:spPr>
        <a:xfrm>
          <a:off x="0" y="680"/>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The Sanctuary Model, Dr. Sandra Bloom </a:t>
          </a:r>
          <a:r>
            <a:rPr lang="en-US" sz="1500" kern="1200">
              <a:hlinkClick xmlns:r="http://schemas.openxmlformats.org/officeDocument/2006/relationships" r:id="rId1"/>
            </a:rPr>
            <a:t>www.sanctuaryweb.com</a:t>
          </a:r>
          <a:endParaRPr lang="en-US" sz="1500" kern="1200"/>
        </a:p>
      </dsp:txBody>
      <dsp:txXfrm>
        <a:off x="0" y="680"/>
        <a:ext cx="6269038" cy="618973"/>
      </dsp:txXfrm>
    </dsp:sp>
    <dsp:sp modelId="{31395985-DC43-6144-BFB5-A3B062B6FCC6}">
      <dsp:nvSpPr>
        <dsp:cNvPr id="0" name=""/>
        <dsp:cNvSpPr/>
      </dsp:nvSpPr>
      <dsp:spPr>
        <a:xfrm>
          <a:off x="0" y="619654"/>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D9686-8066-984D-ABB6-C5E24167FB04}">
      <dsp:nvSpPr>
        <dsp:cNvPr id="0" name=""/>
        <dsp:cNvSpPr/>
      </dsp:nvSpPr>
      <dsp:spPr>
        <a:xfrm>
          <a:off x="0" y="619654"/>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National Child Traumatic Stress Network </a:t>
          </a:r>
          <a:r>
            <a:rPr lang="en-US" sz="1500" kern="1200">
              <a:hlinkClick xmlns:r="http://schemas.openxmlformats.org/officeDocument/2006/relationships" r:id="rId2"/>
            </a:rPr>
            <a:t>http://www.nctsn.org/resources/topics/creating-trauma-informed-systems</a:t>
          </a:r>
          <a:endParaRPr lang="en-US" sz="1500" kern="1200"/>
        </a:p>
      </dsp:txBody>
      <dsp:txXfrm>
        <a:off x="0" y="619654"/>
        <a:ext cx="6269038" cy="618973"/>
      </dsp:txXfrm>
    </dsp:sp>
    <dsp:sp modelId="{BA1D0504-C365-DD42-B6FB-60AFAA4ED67F}">
      <dsp:nvSpPr>
        <dsp:cNvPr id="0" name=""/>
        <dsp:cNvSpPr/>
      </dsp:nvSpPr>
      <dsp:spPr>
        <a:xfrm>
          <a:off x="0" y="1238627"/>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68E9A-04BA-0B42-A624-C25F70FB4452}">
      <dsp:nvSpPr>
        <dsp:cNvPr id="0" name=""/>
        <dsp:cNvSpPr/>
      </dsp:nvSpPr>
      <dsp:spPr>
        <a:xfrm>
          <a:off x="0" y="1238627"/>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SAMHSA </a:t>
          </a:r>
          <a:r>
            <a:rPr lang="en-US" sz="1500" kern="1200">
              <a:hlinkClick xmlns:r="http://schemas.openxmlformats.org/officeDocument/2006/relationships" r:id="rId3"/>
            </a:rPr>
            <a:t>https://www.samhsa.gov/topics/trauma-violence/samhsas-trauma-informed-approach</a:t>
          </a:r>
          <a:endParaRPr lang="en-US" sz="1500" kern="1200"/>
        </a:p>
      </dsp:txBody>
      <dsp:txXfrm>
        <a:off x="0" y="1238627"/>
        <a:ext cx="6269038" cy="618973"/>
      </dsp:txXfrm>
    </dsp:sp>
    <dsp:sp modelId="{40C0AF85-9998-8942-9DAA-FB7BDA6B0ABF}">
      <dsp:nvSpPr>
        <dsp:cNvPr id="0" name=""/>
        <dsp:cNvSpPr/>
      </dsp:nvSpPr>
      <dsp:spPr>
        <a:xfrm>
          <a:off x="0" y="1857601"/>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8D701-E19B-5A4C-AB8A-E35344133A66}">
      <dsp:nvSpPr>
        <dsp:cNvPr id="0" name=""/>
        <dsp:cNvSpPr/>
      </dsp:nvSpPr>
      <dsp:spPr>
        <a:xfrm>
          <a:off x="0" y="1857601"/>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Adverse Childhood Experiences (ACE) study </a:t>
          </a:r>
          <a:r>
            <a:rPr lang="en-US" sz="1500" kern="1200">
              <a:hlinkClick xmlns:r="http://schemas.openxmlformats.org/officeDocument/2006/relationships" r:id="rId4"/>
            </a:rPr>
            <a:t>https://www.cdc.gov/violenceprevention/acestudy/</a:t>
          </a:r>
          <a:endParaRPr lang="en-US" sz="1500" kern="1200"/>
        </a:p>
      </dsp:txBody>
      <dsp:txXfrm>
        <a:off x="0" y="1857601"/>
        <a:ext cx="6269038" cy="618973"/>
      </dsp:txXfrm>
    </dsp:sp>
    <dsp:sp modelId="{5C94A61B-DD20-8B4F-A764-EF0B3032545B}">
      <dsp:nvSpPr>
        <dsp:cNvPr id="0" name=""/>
        <dsp:cNvSpPr/>
      </dsp:nvSpPr>
      <dsp:spPr>
        <a:xfrm>
          <a:off x="0" y="2476575"/>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DDF151-4BD0-9441-9359-1011C40BA97B}">
      <dsp:nvSpPr>
        <dsp:cNvPr id="0" name=""/>
        <dsp:cNvSpPr/>
      </dsp:nvSpPr>
      <dsp:spPr>
        <a:xfrm>
          <a:off x="0" y="2476575"/>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Bonnie Badenoch, </a:t>
          </a:r>
          <a:r>
            <a:rPr lang="en-US" sz="1500" u="sng" kern="1200"/>
            <a:t>The Heart of Trauma: Healing the Embodied Brain in the Context of Relationships</a:t>
          </a:r>
          <a:r>
            <a:rPr lang="en-US" sz="1500" kern="1200"/>
            <a:t>, 2018</a:t>
          </a:r>
        </a:p>
      </dsp:txBody>
      <dsp:txXfrm>
        <a:off x="0" y="2476575"/>
        <a:ext cx="6269038" cy="618973"/>
      </dsp:txXfrm>
    </dsp:sp>
    <dsp:sp modelId="{31764171-CA28-3B47-8222-3F60ADB25F8B}">
      <dsp:nvSpPr>
        <dsp:cNvPr id="0" name=""/>
        <dsp:cNvSpPr/>
      </dsp:nvSpPr>
      <dsp:spPr>
        <a:xfrm>
          <a:off x="0" y="3095549"/>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33220-5438-F749-AEB9-E943867CAEA1}">
      <dsp:nvSpPr>
        <dsp:cNvPr id="0" name=""/>
        <dsp:cNvSpPr/>
      </dsp:nvSpPr>
      <dsp:spPr>
        <a:xfrm>
          <a:off x="0" y="3095549"/>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Nadine Burke Harris, </a:t>
          </a:r>
          <a:r>
            <a:rPr lang="en-US" sz="1500" u="sng" kern="1200"/>
            <a:t>The Deepest Well: Healing the Long-Term Effects of Childhood Adversity, 2017</a:t>
          </a:r>
          <a:endParaRPr lang="en-US" sz="1500" kern="1200"/>
        </a:p>
      </dsp:txBody>
      <dsp:txXfrm>
        <a:off x="0" y="3095549"/>
        <a:ext cx="6269038" cy="618973"/>
      </dsp:txXfrm>
    </dsp:sp>
    <dsp:sp modelId="{58D449CE-B625-2545-9CD3-15A7DA11676D}">
      <dsp:nvSpPr>
        <dsp:cNvPr id="0" name=""/>
        <dsp:cNvSpPr/>
      </dsp:nvSpPr>
      <dsp:spPr>
        <a:xfrm>
          <a:off x="0" y="3714523"/>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7B9ED-F031-8143-9F4E-0B7C2683AC63}">
      <dsp:nvSpPr>
        <dsp:cNvPr id="0" name=""/>
        <dsp:cNvSpPr/>
      </dsp:nvSpPr>
      <dsp:spPr>
        <a:xfrm>
          <a:off x="0" y="3714523"/>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Judith Herman, </a:t>
          </a:r>
          <a:r>
            <a:rPr lang="en-US" sz="1500" u="sng" kern="1200"/>
            <a:t>Trauma and Recovery: The Aftermath of Violence – from Political Terrorr to Domestic Abuse</a:t>
          </a:r>
          <a:r>
            <a:rPr lang="en-US" sz="1500" b="1" u="sng" kern="1200"/>
            <a:t>, </a:t>
          </a:r>
          <a:r>
            <a:rPr lang="en-US" sz="1500" kern="1200"/>
            <a:t>1992</a:t>
          </a:r>
        </a:p>
      </dsp:txBody>
      <dsp:txXfrm>
        <a:off x="0" y="3714523"/>
        <a:ext cx="6269038" cy="618973"/>
      </dsp:txXfrm>
    </dsp:sp>
    <dsp:sp modelId="{18FBA9CF-F8CD-A447-9DD9-60C8994F3E8D}">
      <dsp:nvSpPr>
        <dsp:cNvPr id="0" name=""/>
        <dsp:cNvSpPr/>
      </dsp:nvSpPr>
      <dsp:spPr>
        <a:xfrm>
          <a:off x="0" y="4333497"/>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FD34E-B9D9-0142-BAEC-91567EF347EF}">
      <dsp:nvSpPr>
        <dsp:cNvPr id="0" name=""/>
        <dsp:cNvSpPr/>
      </dsp:nvSpPr>
      <dsp:spPr>
        <a:xfrm>
          <a:off x="0" y="4333497"/>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Stephen Joseph: </a:t>
          </a:r>
          <a:r>
            <a:rPr lang="en-US" sz="1500" u="sng" kern="1200"/>
            <a:t>What Doesn’t Kill Us: The New Psychology of Traumatic Growth, 2013</a:t>
          </a:r>
          <a:endParaRPr lang="en-US" sz="1500" kern="1200"/>
        </a:p>
      </dsp:txBody>
      <dsp:txXfrm>
        <a:off x="0" y="4333497"/>
        <a:ext cx="6269038" cy="618973"/>
      </dsp:txXfrm>
    </dsp:sp>
    <dsp:sp modelId="{2D439BBE-C7FA-5041-8714-04C5917038BD}">
      <dsp:nvSpPr>
        <dsp:cNvPr id="0" name=""/>
        <dsp:cNvSpPr/>
      </dsp:nvSpPr>
      <dsp:spPr>
        <a:xfrm>
          <a:off x="0" y="4952470"/>
          <a:ext cx="626903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51D634-E1DA-DA46-A803-BCB7F12BB9F4}">
      <dsp:nvSpPr>
        <dsp:cNvPr id="0" name=""/>
        <dsp:cNvSpPr/>
      </dsp:nvSpPr>
      <dsp:spPr>
        <a:xfrm>
          <a:off x="0" y="4952470"/>
          <a:ext cx="6269038" cy="618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Bessel van der kolk : </a:t>
          </a:r>
          <a:r>
            <a:rPr lang="en-US" sz="1500" u="sng" kern="1200"/>
            <a:t>The Body Keeps the Score: Brain, Mind and Body in the Healing of Trauma</a:t>
          </a:r>
          <a:r>
            <a:rPr lang="en-US" sz="1500" kern="1200"/>
            <a:t>, 2015</a:t>
          </a:r>
        </a:p>
      </dsp:txBody>
      <dsp:txXfrm>
        <a:off x="0" y="4952470"/>
        <a:ext cx="6269038" cy="618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7C863-8694-9848-BFC4-64E9A7E3A307}">
      <dsp:nvSpPr>
        <dsp:cNvPr id="0" name=""/>
        <dsp:cNvSpPr/>
      </dsp:nvSpPr>
      <dsp:spPr>
        <a:xfrm>
          <a:off x="0" y="39687"/>
          <a:ext cx="3286125" cy="197167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Sense of powerlessness about caring for patients and families who have much deeper emotional, cultural and spiritual wounds than my training prepared me to address </a:t>
          </a:r>
        </a:p>
      </dsp:txBody>
      <dsp:txXfrm>
        <a:off x="0" y="39687"/>
        <a:ext cx="3286125" cy="1971675"/>
      </dsp:txXfrm>
    </dsp:sp>
    <dsp:sp modelId="{2B03F5B3-2A7F-DD42-8A6A-81C82BB610C7}">
      <dsp:nvSpPr>
        <dsp:cNvPr id="0" name=""/>
        <dsp:cNvSpPr/>
      </dsp:nvSpPr>
      <dsp:spPr>
        <a:xfrm>
          <a:off x="3614737" y="39687"/>
          <a:ext cx="3286125" cy="1971675"/>
        </a:xfrm>
        <a:prstGeom prst="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intersection of my own life trauma with my work with trauma victims</a:t>
          </a:r>
        </a:p>
      </dsp:txBody>
      <dsp:txXfrm>
        <a:off x="3614737" y="39687"/>
        <a:ext cx="3286125" cy="1971675"/>
      </dsp:txXfrm>
    </dsp:sp>
    <dsp:sp modelId="{5E10C5F5-D997-2E43-AB01-250C095A3E1D}">
      <dsp:nvSpPr>
        <dsp:cNvPr id="0" name=""/>
        <dsp:cNvSpPr/>
      </dsp:nvSpPr>
      <dsp:spPr>
        <a:xfrm>
          <a:off x="7229475" y="39687"/>
          <a:ext cx="3286125" cy="1971675"/>
        </a:xfrm>
        <a:prstGeom prst="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Frustration with individualistic psychological and spiritual care models which fail to address the systemic effects of chronic and  historical trauma and racism </a:t>
          </a:r>
        </a:p>
      </dsp:txBody>
      <dsp:txXfrm>
        <a:off x="7229475" y="39687"/>
        <a:ext cx="3286125" cy="1971675"/>
      </dsp:txXfrm>
    </dsp:sp>
    <dsp:sp modelId="{8EFA2364-7B52-7546-A1AD-2E9CDF1E7598}">
      <dsp:nvSpPr>
        <dsp:cNvPr id="0" name=""/>
        <dsp:cNvSpPr/>
      </dsp:nvSpPr>
      <dsp:spPr>
        <a:xfrm>
          <a:off x="0" y="2339975"/>
          <a:ext cx="3286125" cy="1971675"/>
        </a:xfrm>
        <a:prstGeom prst="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Recognition that whole care systems can become t</a:t>
          </a:r>
          <a:r>
            <a:rPr lang="en-US" sz="1800" b="1" kern="1200" dirty="0"/>
            <a:t>rauma-organized</a:t>
          </a:r>
          <a:r>
            <a:rPr lang="en-US" sz="1800" kern="1200" dirty="0"/>
            <a:t> : system becomes fundamentally and unconsciously organized around impact of chronic and toxic stress [Sandra Bloom]</a:t>
          </a:r>
        </a:p>
      </dsp:txBody>
      <dsp:txXfrm>
        <a:off x="0" y="2339975"/>
        <a:ext cx="3286125" cy="1971675"/>
      </dsp:txXfrm>
    </dsp:sp>
    <dsp:sp modelId="{F06CDD48-4B03-8542-9382-AEB2969BE48F}">
      <dsp:nvSpPr>
        <dsp:cNvPr id="0" name=""/>
        <dsp:cNvSpPr/>
      </dsp:nvSpPr>
      <dsp:spPr>
        <a:xfrm>
          <a:off x="3614737" y="2339975"/>
          <a:ext cx="3286125" cy="1971675"/>
        </a:xfrm>
        <a:prstGeom prst="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Tasked by hospital leadership to co-lead system-wide process-improvement initiative to change the way victims of violence and their loved ones are welcomed </a:t>
          </a:r>
        </a:p>
      </dsp:txBody>
      <dsp:txXfrm>
        <a:off x="3614737" y="2339975"/>
        <a:ext cx="3286125" cy="1971675"/>
      </dsp:txXfrm>
    </dsp:sp>
    <dsp:sp modelId="{8EA83C4F-BF29-014A-938D-2C7CD9BEB663}">
      <dsp:nvSpPr>
        <dsp:cNvPr id="0" name=""/>
        <dsp:cNvSpPr/>
      </dsp:nvSpPr>
      <dsp:spPr>
        <a:xfrm>
          <a:off x="7229475" y="2339975"/>
          <a:ext cx="3286125" cy="1971675"/>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Encountering the work of Sandra Bloom and the Sanctuary Institute - and discovering that key people at HHS were already passionate about TIC</a:t>
          </a:r>
        </a:p>
      </dsp:txBody>
      <dsp:txXfrm>
        <a:off x="7229475"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59C5F-70AA-4F4C-B884-7CE0621BDE38}">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8B2F2-3162-0146-AFAF-D0F287539193}">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Is associated with prolonged and intense activation of the body’s stress response to such an extent that it can change the way a child’s brain develops, the very architecture of the brain, with problematic long-term consequences. (Sandra Bloom)</a:t>
          </a:r>
        </a:p>
      </dsp:txBody>
      <dsp:txXfrm>
        <a:off x="585701" y="1066737"/>
        <a:ext cx="4337991" cy="2693452"/>
      </dsp:txXfrm>
    </dsp:sp>
    <dsp:sp modelId="{A15BDE59-332D-8343-802D-DCB72BE65ABB}">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CD7EB-8707-8944-9189-5AA4CAC5F890}">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Affects how we learn, how we parent, how we react at home and at work, and what we create in our communities. It affects our children, our earning potential, and the very ideas we have about what we’re capable of. What starts out in the wiring of one brain cell to another ultimately affects all of the cells of our society, from our families to our schools to our workplaces to our jails. (Nadine Burke-Harris)</a:t>
          </a:r>
        </a:p>
      </dsp:txBody>
      <dsp:txXfrm>
        <a:off x="6092527" y="1066737"/>
        <a:ext cx="4337991" cy="26934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AFFEF-6900-A742-86E9-E7159D4111B5}">
      <dsp:nvSpPr>
        <dsp:cNvPr id="0" name=""/>
        <dsp:cNvSpPr/>
      </dsp:nvSpPr>
      <dsp:spPr>
        <a:xfrm>
          <a:off x="0" y="415420"/>
          <a:ext cx="6269039" cy="913696"/>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Acute trauma</a:t>
          </a:r>
          <a:r>
            <a:rPr lang="en-US" sz="1500" kern="1200" dirty="0"/>
            <a:t>:  a single event that is time-limited (injury accident, pregnancy loss, sudden death of a loved one, assault, divorce, job loss, </a:t>
          </a:r>
          <a:r>
            <a:rPr lang="en-US" sz="1500" kern="1200" dirty="0" err="1"/>
            <a:t>etc</a:t>
          </a:r>
          <a:r>
            <a:rPr lang="en-US" sz="1500" kern="1200" dirty="0"/>
            <a:t>)</a:t>
          </a:r>
        </a:p>
      </dsp:txBody>
      <dsp:txXfrm>
        <a:off x="44603" y="460023"/>
        <a:ext cx="6179833" cy="824490"/>
      </dsp:txXfrm>
    </dsp:sp>
    <dsp:sp modelId="{DABAB0E2-7EC4-2E4C-8A24-EA7119815502}">
      <dsp:nvSpPr>
        <dsp:cNvPr id="0" name=""/>
        <dsp:cNvSpPr/>
      </dsp:nvSpPr>
      <dsp:spPr>
        <a:xfrm>
          <a:off x="0" y="1372317"/>
          <a:ext cx="6269039" cy="913696"/>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Complex trauma</a:t>
          </a:r>
          <a:r>
            <a:rPr lang="en-US" sz="1500" kern="1200" dirty="0"/>
            <a:t>: exposure to multiple traumas that are often invasive or interpersonal and have wide-ranging, long-term impact</a:t>
          </a:r>
        </a:p>
        <a:p>
          <a:pPr marL="0" lvl="0" indent="0" algn="l" defTabSz="666750">
            <a:lnSpc>
              <a:spcPct val="90000"/>
            </a:lnSpc>
            <a:spcBef>
              <a:spcPct val="0"/>
            </a:spcBef>
            <a:spcAft>
              <a:spcPct val="35000"/>
            </a:spcAft>
            <a:buNone/>
          </a:pPr>
          <a:endParaRPr lang="en-US" sz="1500" kern="1200" dirty="0"/>
        </a:p>
      </dsp:txBody>
      <dsp:txXfrm>
        <a:off x="44603" y="1416920"/>
        <a:ext cx="6179833" cy="824490"/>
      </dsp:txXfrm>
    </dsp:sp>
    <dsp:sp modelId="{8B045036-40EA-9240-8205-373244A0F5AA}">
      <dsp:nvSpPr>
        <dsp:cNvPr id="0" name=""/>
        <dsp:cNvSpPr/>
      </dsp:nvSpPr>
      <dsp:spPr>
        <a:xfrm>
          <a:off x="0" y="2329214"/>
          <a:ext cx="6269039" cy="913696"/>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baseline="0"/>
            <a:t>InterGenerational: </a:t>
          </a:r>
          <a:r>
            <a:rPr lang="en-US" sz="1500" kern="1200" baseline="0"/>
            <a:t>happens when the effects of trauma are not resolved in one generation. When trauma is ignored and there is no support for dealing with it, the trauma will be passed from one generation to the next. </a:t>
          </a:r>
          <a:endParaRPr lang="en-US" sz="1500" kern="1200"/>
        </a:p>
      </dsp:txBody>
      <dsp:txXfrm>
        <a:off x="44603" y="2373817"/>
        <a:ext cx="6179833" cy="824490"/>
      </dsp:txXfrm>
    </dsp:sp>
    <dsp:sp modelId="{B688C111-A2D4-D84A-B30E-C29FF0F22911}">
      <dsp:nvSpPr>
        <dsp:cNvPr id="0" name=""/>
        <dsp:cNvSpPr/>
      </dsp:nvSpPr>
      <dsp:spPr>
        <a:xfrm>
          <a:off x="0" y="3286110"/>
          <a:ext cx="6269039" cy="913696"/>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a:t>Historical: </a:t>
          </a:r>
          <a:r>
            <a:rPr lang="en-US" sz="1500" kern="1200"/>
            <a:t>occurs in history to a specific group of people causing emotional and mental wounding both during their lives and to the generations that follow</a:t>
          </a:r>
          <a:r>
            <a:rPr lang="en-US" sz="1500" b="0" i="0" kern="1200" baseline="0"/>
            <a:t> </a:t>
          </a:r>
          <a:endParaRPr lang="en-US" sz="1500" kern="1200"/>
        </a:p>
      </dsp:txBody>
      <dsp:txXfrm>
        <a:off x="44603" y="3330713"/>
        <a:ext cx="6179833" cy="824490"/>
      </dsp:txXfrm>
    </dsp:sp>
    <dsp:sp modelId="{4B4826ED-4EA3-1A41-A648-8D2E19205921}">
      <dsp:nvSpPr>
        <dsp:cNvPr id="0" name=""/>
        <dsp:cNvSpPr/>
      </dsp:nvSpPr>
      <dsp:spPr>
        <a:xfrm>
          <a:off x="0" y="4243007"/>
          <a:ext cx="6269039" cy="913696"/>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t>System-induced trauma: </a:t>
          </a:r>
          <a:r>
            <a:rPr lang="en-US" sz="1500" b="0" i="0" kern="1200" baseline="0" dirty="0"/>
            <a:t>when systems designed to help trauma victims inflict trauma or re-retraumatize people (unjust policies, harmful practices, invasive procedures, racial/cultural bias, etc.)</a:t>
          </a:r>
          <a:endParaRPr lang="en-US" sz="1500" kern="1200" dirty="0"/>
        </a:p>
      </dsp:txBody>
      <dsp:txXfrm>
        <a:off x="44603" y="4287610"/>
        <a:ext cx="6179833" cy="824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9C7FA-1873-C44B-BBC9-383C93B965E5}">
      <dsp:nvSpPr>
        <dsp:cNvPr id="0" name=""/>
        <dsp:cNvSpPr/>
      </dsp:nvSpPr>
      <dsp:spPr>
        <a:xfrm>
          <a:off x="0" y="72819"/>
          <a:ext cx="10515600" cy="4797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Expectations of harm (from the world and others)</a:t>
          </a:r>
        </a:p>
      </dsp:txBody>
      <dsp:txXfrm>
        <a:off x="23417" y="96236"/>
        <a:ext cx="10468766" cy="432866"/>
      </dsp:txXfrm>
    </dsp:sp>
    <dsp:sp modelId="{1805889F-63D9-6B41-B378-4EC6E4D7D811}">
      <dsp:nvSpPr>
        <dsp:cNvPr id="0" name=""/>
        <dsp:cNvSpPr/>
      </dsp:nvSpPr>
      <dsp:spPr>
        <a:xfrm>
          <a:off x="0" y="610119"/>
          <a:ext cx="10515600" cy="479700"/>
        </a:xfrm>
        <a:prstGeom prst="round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Difficulty forming relationships</a:t>
          </a:r>
        </a:p>
      </dsp:txBody>
      <dsp:txXfrm>
        <a:off x="23417" y="633536"/>
        <a:ext cx="10468766" cy="432866"/>
      </dsp:txXfrm>
    </dsp:sp>
    <dsp:sp modelId="{0D3B9C06-8B0F-444B-A05B-53A9A4471B93}">
      <dsp:nvSpPr>
        <dsp:cNvPr id="0" name=""/>
        <dsp:cNvSpPr/>
      </dsp:nvSpPr>
      <dsp:spPr>
        <a:xfrm>
          <a:off x="0" y="1147419"/>
          <a:ext cx="10515600" cy="479700"/>
        </a:xfrm>
        <a:prstGeom prst="round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Difficulty managing, understanding, and regulating feelings and behavior</a:t>
          </a:r>
        </a:p>
      </dsp:txBody>
      <dsp:txXfrm>
        <a:off x="23417" y="1170836"/>
        <a:ext cx="10468766" cy="432866"/>
      </dsp:txXfrm>
    </dsp:sp>
    <dsp:sp modelId="{0AF0A65C-E2CA-A941-8366-2400DB377980}">
      <dsp:nvSpPr>
        <dsp:cNvPr id="0" name=""/>
        <dsp:cNvSpPr/>
      </dsp:nvSpPr>
      <dsp:spPr>
        <a:xfrm>
          <a:off x="0" y="1684719"/>
          <a:ext cx="10515600" cy="479700"/>
        </a:xfrm>
        <a:prstGeom prst="round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Damaged sense of self/fragmented sense of self</a:t>
          </a:r>
        </a:p>
      </dsp:txBody>
      <dsp:txXfrm>
        <a:off x="23417" y="1708136"/>
        <a:ext cx="10468766" cy="432866"/>
      </dsp:txXfrm>
    </dsp:sp>
    <dsp:sp modelId="{DAACA0BE-E5F2-1A4B-B563-6436B022D6B2}">
      <dsp:nvSpPr>
        <dsp:cNvPr id="0" name=""/>
        <dsp:cNvSpPr/>
      </dsp:nvSpPr>
      <dsp:spPr>
        <a:xfrm>
          <a:off x="0" y="2222019"/>
          <a:ext cx="10515600" cy="479700"/>
        </a:xfrm>
        <a:prstGeom prst="round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Developmental challenges such as:</a:t>
          </a:r>
        </a:p>
      </dsp:txBody>
      <dsp:txXfrm>
        <a:off x="23417" y="2245436"/>
        <a:ext cx="10468766" cy="432866"/>
      </dsp:txXfrm>
    </dsp:sp>
    <dsp:sp modelId="{0FAEB45B-3901-074C-A26D-5F6BE4A4A3F2}">
      <dsp:nvSpPr>
        <dsp:cNvPr id="0" name=""/>
        <dsp:cNvSpPr/>
      </dsp:nvSpPr>
      <dsp:spPr>
        <a:xfrm>
          <a:off x="0" y="2701719"/>
          <a:ext cx="10515600" cy="1097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Problem-solving</a:t>
          </a:r>
        </a:p>
        <a:p>
          <a:pPr marL="171450" lvl="1" indent="-171450" algn="l" defTabSz="711200">
            <a:lnSpc>
              <a:spcPct val="90000"/>
            </a:lnSpc>
            <a:spcBef>
              <a:spcPct val="0"/>
            </a:spcBef>
            <a:spcAft>
              <a:spcPct val="20000"/>
            </a:spcAft>
            <a:buChar char="•"/>
          </a:pPr>
          <a:r>
            <a:rPr lang="en-US" sz="1600" kern="1200" dirty="0"/>
            <a:t>Agency</a:t>
          </a:r>
        </a:p>
        <a:p>
          <a:pPr marL="171450" lvl="1" indent="-171450" algn="l" defTabSz="711200">
            <a:lnSpc>
              <a:spcPct val="90000"/>
            </a:lnSpc>
            <a:spcBef>
              <a:spcPct val="0"/>
            </a:spcBef>
            <a:spcAft>
              <a:spcPct val="20000"/>
            </a:spcAft>
            <a:buChar char="•"/>
          </a:pPr>
          <a:r>
            <a:rPr lang="en-US" sz="1600" kern="1200" dirty="0"/>
            <a:t>Imagination</a:t>
          </a:r>
        </a:p>
        <a:p>
          <a:pPr marL="171450" lvl="1" indent="-171450" algn="l" defTabSz="711200">
            <a:lnSpc>
              <a:spcPct val="90000"/>
            </a:lnSpc>
            <a:spcBef>
              <a:spcPct val="0"/>
            </a:spcBef>
            <a:spcAft>
              <a:spcPct val="20000"/>
            </a:spcAft>
            <a:buChar char="•"/>
          </a:pPr>
          <a:r>
            <a:rPr lang="en-US" sz="1600" kern="1200" dirty="0"/>
            <a:t>Academic and work performance</a:t>
          </a:r>
        </a:p>
      </dsp:txBody>
      <dsp:txXfrm>
        <a:off x="0" y="2701719"/>
        <a:ext cx="10515600" cy="1097100"/>
      </dsp:txXfrm>
    </dsp:sp>
    <dsp:sp modelId="{470873D7-D382-F247-BF06-0469CDF17781}">
      <dsp:nvSpPr>
        <dsp:cNvPr id="0" name=""/>
        <dsp:cNvSpPr/>
      </dsp:nvSpPr>
      <dsp:spPr>
        <a:xfrm>
          <a:off x="0" y="3798819"/>
          <a:ext cx="10515600" cy="479700"/>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(Blaustein &amp; Kinniburgh, 2010)</a:t>
          </a:r>
        </a:p>
      </dsp:txBody>
      <dsp:txXfrm>
        <a:off x="23417" y="3822236"/>
        <a:ext cx="10468766" cy="432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B929A-910B-0648-BB6E-FFB3C2347D29}">
      <dsp:nvSpPr>
        <dsp:cNvPr id="0" name=""/>
        <dsp:cNvSpPr/>
      </dsp:nvSpPr>
      <dsp:spPr>
        <a:xfrm>
          <a:off x="968211" y="809"/>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Inability to grieve and anticipate future</a:t>
          </a:r>
        </a:p>
      </dsp:txBody>
      <dsp:txXfrm>
        <a:off x="968211" y="809"/>
        <a:ext cx="2063150" cy="1237890"/>
      </dsp:txXfrm>
    </dsp:sp>
    <dsp:sp modelId="{DEA48CF2-46FE-E943-AA69-441C78A51AB5}">
      <dsp:nvSpPr>
        <dsp:cNvPr id="0" name=""/>
        <dsp:cNvSpPr/>
      </dsp:nvSpPr>
      <dsp:spPr>
        <a:xfrm>
          <a:off x="3237676" y="809"/>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Problems with authority</a:t>
          </a:r>
        </a:p>
      </dsp:txBody>
      <dsp:txXfrm>
        <a:off x="3237676" y="809"/>
        <a:ext cx="2063150" cy="1237890"/>
      </dsp:txXfrm>
    </dsp:sp>
    <dsp:sp modelId="{49F4A22F-A17A-8D4B-B862-478813F542FD}">
      <dsp:nvSpPr>
        <dsp:cNvPr id="0" name=""/>
        <dsp:cNvSpPr/>
      </dsp:nvSpPr>
      <dsp:spPr>
        <a:xfrm>
          <a:off x="968211" y="1445014"/>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Lack of basic safety/trust</a:t>
          </a:r>
        </a:p>
      </dsp:txBody>
      <dsp:txXfrm>
        <a:off x="968211" y="1445014"/>
        <a:ext cx="2063150" cy="1237890"/>
      </dsp:txXfrm>
    </dsp:sp>
    <dsp:sp modelId="{F5C36D03-B838-644E-B86D-912DA230B582}">
      <dsp:nvSpPr>
        <dsp:cNvPr id="0" name=""/>
        <dsp:cNvSpPr/>
      </dsp:nvSpPr>
      <dsp:spPr>
        <a:xfrm>
          <a:off x="3237676" y="1445014"/>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Loss of emotional management </a:t>
          </a:r>
        </a:p>
      </dsp:txBody>
      <dsp:txXfrm>
        <a:off x="3237676" y="1445014"/>
        <a:ext cx="2063150" cy="1237890"/>
      </dsp:txXfrm>
    </dsp:sp>
    <dsp:sp modelId="{40E2A7A9-E4D9-2C4C-A25C-F5B5BDA3D8A7}">
      <dsp:nvSpPr>
        <dsp:cNvPr id="0" name=""/>
        <dsp:cNvSpPr/>
      </dsp:nvSpPr>
      <dsp:spPr>
        <a:xfrm>
          <a:off x="968211" y="2889220"/>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Problems with cognition</a:t>
          </a:r>
        </a:p>
      </dsp:txBody>
      <dsp:txXfrm>
        <a:off x="968211" y="2889220"/>
        <a:ext cx="2063150" cy="1237890"/>
      </dsp:txXfrm>
    </dsp:sp>
    <dsp:sp modelId="{84D1CCD6-C5A8-7D43-8234-62A340D5069B}">
      <dsp:nvSpPr>
        <dsp:cNvPr id="0" name=""/>
        <dsp:cNvSpPr/>
      </dsp:nvSpPr>
      <dsp:spPr>
        <a:xfrm>
          <a:off x="3237676" y="2889220"/>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Communication problems </a:t>
          </a:r>
        </a:p>
      </dsp:txBody>
      <dsp:txXfrm>
        <a:off x="3237676" y="2889220"/>
        <a:ext cx="2063150" cy="1237890"/>
      </dsp:txXfrm>
    </dsp:sp>
    <dsp:sp modelId="{D9160E09-DCB3-2C48-9E5B-BFA53105C8F9}">
      <dsp:nvSpPr>
        <dsp:cNvPr id="0" name=""/>
        <dsp:cNvSpPr/>
      </dsp:nvSpPr>
      <dsp:spPr>
        <a:xfrm>
          <a:off x="2102943" y="4333425"/>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Confused sense of fair play</a:t>
          </a:r>
        </a:p>
      </dsp:txBody>
      <dsp:txXfrm>
        <a:off x="2102943" y="4333425"/>
        <a:ext cx="2063150" cy="12378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09A28-A925-6E47-BA61-ACE8956E927E}">
      <dsp:nvSpPr>
        <dsp:cNvPr id="0" name=""/>
        <dsp:cNvSpPr/>
      </dsp:nvSpPr>
      <dsp:spPr>
        <a:xfrm>
          <a:off x="968211" y="809"/>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Inability to grieve or anticipate future</a:t>
          </a:r>
        </a:p>
      </dsp:txBody>
      <dsp:txXfrm>
        <a:off x="968211" y="809"/>
        <a:ext cx="2063150" cy="1237890"/>
      </dsp:txXfrm>
    </dsp:sp>
    <dsp:sp modelId="{C921730E-9199-AF4D-9948-A304E5FEEBE6}">
      <dsp:nvSpPr>
        <dsp:cNvPr id="0" name=""/>
        <dsp:cNvSpPr/>
      </dsp:nvSpPr>
      <dsp:spPr>
        <a:xfrm>
          <a:off x="3237676" y="809"/>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Problems with authority</a:t>
          </a:r>
        </a:p>
      </dsp:txBody>
      <dsp:txXfrm>
        <a:off x="3237676" y="809"/>
        <a:ext cx="2063150" cy="1237890"/>
      </dsp:txXfrm>
    </dsp:sp>
    <dsp:sp modelId="{D462BADB-B651-BB4B-95BC-AC7B62E0484F}">
      <dsp:nvSpPr>
        <dsp:cNvPr id="0" name=""/>
        <dsp:cNvSpPr/>
      </dsp:nvSpPr>
      <dsp:spPr>
        <a:xfrm>
          <a:off x="968211" y="1445014"/>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Lack of basic safety/trust</a:t>
          </a:r>
        </a:p>
      </dsp:txBody>
      <dsp:txXfrm>
        <a:off x="968211" y="1445014"/>
        <a:ext cx="2063150" cy="1237890"/>
      </dsp:txXfrm>
    </dsp:sp>
    <dsp:sp modelId="{1CA7876A-8CBE-0947-A55D-9349231B6EDE}">
      <dsp:nvSpPr>
        <dsp:cNvPr id="0" name=""/>
        <dsp:cNvSpPr/>
      </dsp:nvSpPr>
      <dsp:spPr>
        <a:xfrm>
          <a:off x="3237676" y="1445014"/>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Loss of emotional management </a:t>
          </a:r>
        </a:p>
      </dsp:txBody>
      <dsp:txXfrm>
        <a:off x="3237676" y="1445014"/>
        <a:ext cx="2063150" cy="1237890"/>
      </dsp:txXfrm>
    </dsp:sp>
    <dsp:sp modelId="{B89818F5-BF41-994B-8DB9-4148B282D0F0}">
      <dsp:nvSpPr>
        <dsp:cNvPr id="0" name=""/>
        <dsp:cNvSpPr/>
      </dsp:nvSpPr>
      <dsp:spPr>
        <a:xfrm>
          <a:off x="968211" y="2889220"/>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Problems with cognition </a:t>
          </a:r>
        </a:p>
      </dsp:txBody>
      <dsp:txXfrm>
        <a:off x="968211" y="2889220"/>
        <a:ext cx="2063150" cy="1237890"/>
      </dsp:txXfrm>
    </dsp:sp>
    <dsp:sp modelId="{6EDEE863-FD79-7D41-8D1D-8EA839602B48}">
      <dsp:nvSpPr>
        <dsp:cNvPr id="0" name=""/>
        <dsp:cNvSpPr/>
      </dsp:nvSpPr>
      <dsp:spPr>
        <a:xfrm>
          <a:off x="3237676" y="2889220"/>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Communication problems</a:t>
          </a:r>
        </a:p>
      </dsp:txBody>
      <dsp:txXfrm>
        <a:off x="3237676" y="2889220"/>
        <a:ext cx="2063150" cy="1237890"/>
      </dsp:txXfrm>
    </dsp:sp>
    <dsp:sp modelId="{441DD1A6-A2E8-2F43-9782-947A160B6AD7}">
      <dsp:nvSpPr>
        <dsp:cNvPr id="0" name=""/>
        <dsp:cNvSpPr/>
      </dsp:nvSpPr>
      <dsp:spPr>
        <a:xfrm>
          <a:off x="2102943" y="4333425"/>
          <a:ext cx="2063150" cy="123789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Injustice, failure to act</a:t>
          </a:r>
        </a:p>
      </dsp:txBody>
      <dsp:txXfrm>
        <a:off x="2102943" y="4333425"/>
        <a:ext cx="2063150" cy="12378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41598-72BD-2240-8D44-FA0CE501AF99}">
      <dsp:nvSpPr>
        <dsp:cNvPr id="0" name=""/>
        <dsp:cNvSpPr/>
      </dsp:nvSpPr>
      <dsp:spPr>
        <a:xfrm>
          <a:off x="0" y="141312"/>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Hyperarousal</a:t>
          </a:r>
        </a:p>
      </dsp:txBody>
      <dsp:txXfrm>
        <a:off x="0" y="141312"/>
        <a:ext cx="1959074" cy="1175444"/>
      </dsp:txXfrm>
    </dsp:sp>
    <dsp:sp modelId="{9C044B3B-69E6-374E-B2C2-77CD42B5DB57}">
      <dsp:nvSpPr>
        <dsp:cNvPr id="0" name=""/>
        <dsp:cNvSpPr/>
      </dsp:nvSpPr>
      <dsp:spPr>
        <a:xfrm>
          <a:off x="2154981" y="141312"/>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Lack of safety</a:t>
          </a:r>
        </a:p>
      </dsp:txBody>
      <dsp:txXfrm>
        <a:off x="2154981" y="141312"/>
        <a:ext cx="1959074" cy="1175444"/>
      </dsp:txXfrm>
    </dsp:sp>
    <dsp:sp modelId="{CC51B287-3F2D-964C-9C09-99E00B3769DA}">
      <dsp:nvSpPr>
        <dsp:cNvPr id="0" name=""/>
        <dsp:cNvSpPr/>
      </dsp:nvSpPr>
      <dsp:spPr>
        <a:xfrm>
          <a:off x="4309963" y="141312"/>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Loss of emotional management </a:t>
          </a:r>
        </a:p>
      </dsp:txBody>
      <dsp:txXfrm>
        <a:off x="4309963" y="141312"/>
        <a:ext cx="1959074" cy="1175444"/>
      </dsp:txXfrm>
    </dsp:sp>
    <dsp:sp modelId="{46DB9B29-495E-EB41-97DB-7E8D0402C415}">
      <dsp:nvSpPr>
        <dsp:cNvPr id="0" name=""/>
        <dsp:cNvSpPr/>
      </dsp:nvSpPr>
      <dsp:spPr>
        <a:xfrm>
          <a:off x="0" y="1512664"/>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Communication failure</a:t>
          </a:r>
        </a:p>
      </dsp:txBody>
      <dsp:txXfrm>
        <a:off x="0" y="1512664"/>
        <a:ext cx="1959074" cy="1175444"/>
      </dsp:txXfrm>
    </dsp:sp>
    <dsp:sp modelId="{D2D39466-93C9-F34A-9B50-70606FF409AB}">
      <dsp:nvSpPr>
        <dsp:cNvPr id="0" name=""/>
        <dsp:cNvSpPr/>
      </dsp:nvSpPr>
      <dsp:spPr>
        <a:xfrm>
          <a:off x="2154981" y="1512664"/>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Organizational alexithymia (inability to feel)</a:t>
          </a:r>
        </a:p>
      </dsp:txBody>
      <dsp:txXfrm>
        <a:off x="2154981" y="1512664"/>
        <a:ext cx="1959074" cy="1175444"/>
      </dsp:txXfrm>
    </dsp:sp>
    <dsp:sp modelId="{B17399A6-82E0-5942-887A-6D4CC663F78C}">
      <dsp:nvSpPr>
        <dsp:cNvPr id="0" name=""/>
        <dsp:cNvSpPr/>
      </dsp:nvSpPr>
      <dsp:spPr>
        <a:xfrm>
          <a:off x="4309963" y="1512664"/>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Organizational amnesia</a:t>
          </a:r>
        </a:p>
      </dsp:txBody>
      <dsp:txXfrm>
        <a:off x="4309963" y="1512664"/>
        <a:ext cx="1959074" cy="1175444"/>
      </dsp:txXfrm>
    </dsp:sp>
    <dsp:sp modelId="{610F6677-0603-1649-A147-31C64049D361}">
      <dsp:nvSpPr>
        <dsp:cNvPr id="0" name=""/>
        <dsp:cNvSpPr/>
      </dsp:nvSpPr>
      <dsp:spPr>
        <a:xfrm>
          <a:off x="0" y="2884016"/>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Organizational learning disabilities</a:t>
          </a:r>
        </a:p>
      </dsp:txBody>
      <dsp:txXfrm>
        <a:off x="0" y="2884016"/>
        <a:ext cx="1959074" cy="1175444"/>
      </dsp:txXfrm>
    </dsp:sp>
    <dsp:sp modelId="{DF6F97E6-63F2-8848-98FB-F36F0BEFF197}">
      <dsp:nvSpPr>
        <dsp:cNvPr id="0" name=""/>
        <dsp:cNvSpPr/>
      </dsp:nvSpPr>
      <dsp:spPr>
        <a:xfrm>
          <a:off x="2154981" y="2884016"/>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Increased bullying</a:t>
          </a:r>
        </a:p>
      </dsp:txBody>
      <dsp:txXfrm>
        <a:off x="2154981" y="2884016"/>
        <a:ext cx="1959074" cy="1175444"/>
      </dsp:txXfrm>
    </dsp:sp>
    <dsp:sp modelId="{DCF95503-1096-1D48-937C-89A803348F04}">
      <dsp:nvSpPr>
        <dsp:cNvPr id="0" name=""/>
        <dsp:cNvSpPr/>
      </dsp:nvSpPr>
      <dsp:spPr>
        <a:xfrm>
          <a:off x="4309963" y="2884016"/>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Silencing of dissent</a:t>
          </a:r>
        </a:p>
      </dsp:txBody>
      <dsp:txXfrm>
        <a:off x="4309963" y="2884016"/>
        <a:ext cx="1959074" cy="1175444"/>
      </dsp:txXfrm>
    </dsp:sp>
    <dsp:sp modelId="{12CC718E-F9C0-1C40-8C08-AF2EA1AA64A9}">
      <dsp:nvSpPr>
        <dsp:cNvPr id="0" name=""/>
        <dsp:cNvSpPr/>
      </dsp:nvSpPr>
      <dsp:spPr>
        <a:xfrm>
          <a:off x="1077490" y="4255368"/>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Organizational reenactment </a:t>
          </a:r>
        </a:p>
      </dsp:txBody>
      <dsp:txXfrm>
        <a:off x="1077490" y="4255368"/>
        <a:ext cx="1959074" cy="1175444"/>
      </dsp:txXfrm>
    </dsp:sp>
    <dsp:sp modelId="{5BB3E66A-8645-5F4F-9859-23822E87C251}">
      <dsp:nvSpPr>
        <dsp:cNvPr id="0" name=""/>
        <dsp:cNvSpPr/>
      </dsp:nvSpPr>
      <dsp:spPr>
        <a:xfrm>
          <a:off x="3232472" y="4255368"/>
          <a:ext cx="1959074" cy="117544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Organizational grief and</a:t>
          </a:r>
          <a:r>
            <a:rPr lang="en-US" sz="2100" b="1" kern="1200"/>
            <a:t> </a:t>
          </a:r>
          <a:r>
            <a:rPr lang="en-US" sz="2100" kern="1200"/>
            <a:t>decline </a:t>
          </a:r>
        </a:p>
      </dsp:txBody>
      <dsp:txXfrm>
        <a:off x="3232472" y="4255368"/>
        <a:ext cx="1959074" cy="11754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2F5682-2439-F040-9CC8-C42282DA325F}">
      <dsp:nvSpPr>
        <dsp:cNvPr id="0" name=""/>
        <dsp:cNvSpPr/>
      </dsp:nvSpPr>
      <dsp:spPr>
        <a:xfrm>
          <a:off x="0" y="139747"/>
          <a:ext cx="6269039" cy="170469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i="1" kern="1200" dirty="0"/>
            <a:t>Realizes</a:t>
          </a:r>
          <a:r>
            <a:rPr lang="en-US" sz="3100" kern="1200" dirty="0"/>
            <a:t> the widespread impact of trauma and understands potential paths for recovery</a:t>
          </a:r>
        </a:p>
      </dsp:txBody>
      <dsp:txXfrm>
        <a:off x="83216" y="222963"/>
        <a:ext cx="6102607" cy="1538258"/>
      </dsp:txXfrm>
    </dsp:sp>
    <dsp:sp modelId="{AE67B8B7-F59F-324E-A8C9-1CCD7394F5D1}">
      <dsp:nvSpPr>
        <dsp:cNvPr id="0" name=""/>
        <dsp:cNvSpPr/>
      </dsp:nvSpPr>
      <dsp:spPr>
        <a:xfrm>
          <a:off x="0" y="1933717"/>
          <a:ext cx="6269039" cy="170469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i="1" kern="1200" dirty="0"/>
            <a:t>Recognizes</a:t>
          </a:r>
          <a:r>
            <a:rPr lang="en-US" sz="3100" kern="1200" dirty="0"/>
            <a:t> the signs and symptoms of trauma in clients, families, staff, and others involved with the system</a:t>
          </a:r>
        </a:p>
      </dsp:txBody>
      <dsp:txXfrm>
        <a:off x="83216" y="2016933"/>
        <a:ext cx="6102607" cy="1538258"/>
      </dsp:txXfrm>
    </dsp:sp>
    <dsp:sp modelId="{F1552D32-EA77-9046-8FC8-495A099115DB}">
      <dsp:nvSpPr>
        <dsp:cNvPr id="0" name=""/>
        <dsp:cNvSpPr/>
      </dsp:nvSpPr>
      <dsp:spPr>
        <a:xfrm>
          <a:off x="0" y="3727687"/>
          <a:ext cx="6269039" cy="170469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i="1" kern="1200" dirty="0"/>
            <a:t>Responds</a:t>
          </a:r>
          <a:r>
            <a:rPr lang="en-US" sz="3100" kern="1200" dirty="0"/>
            <a:t> by fully integrating knowledge about trauma into policies, procedures, and practices</a:t>
          </a:r>
        </a:p>
      </dsp:txBody>
      <dsp:txXfrm>
        <a:off x="83216" y="3810903"/>
        <a:ext cx="6102607" cy="15382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D5B2A-8034-4ED5-89C3-5206BA410313}" type="datetimeFigureOut">
              <a:rPr lang="en-US" smtClean="0"/>
              <a:t>4/23/18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BAECD-3AF6-431B-B02D-4182510A4F1F}" type="slidenum">
              <a:rPr lang="en-US" smtClean="0"/>
              <a:t>‹#›</a:t>
            </a:fld>
            <a:endParaRPr lang="en-US" dirty="0"/>
          </a:p>
        </p:txBody>
      </p:sp>
    </p:spTree>
    <p:extLst>
      <p:ext uri="{BB962C8B-B14F-4D97-AF65-F5344CB8AC3E}">
        <p14:creationId xmlns:p14="http://schemas.microsoft.com/office/powerpoint/2010/main" val="818285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29020C-E946-4CD0-BC81-6C62497A7D6A}" type="slidenum">
              <a:rPr lang="en-US" smtClean="0"/>
              <a:t>14</a:t>
            </a:fld>
            <a:endParaRPr lang="en-US" dirty="0"/>
          </a:p>
        </p:txBody>
      </p:sp>
    </p:spTree>
    <p:extLst>
      <p:ext uri="{BB962C8B-B14F-4D97-AF65-F5344CB8AC3E}">
        <p14:creationId xmlns:p14="http://schemas.microsoft.com/office/powerpoint/2010/main" val="100691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0180" name="Slide Number Placeholder 3"/>
          <p:cNvSpPr txBox="1">
            <a:spLocks noGrp="1"/>
          </p:cNvSpPr>
          <p:nvPr/>
        </p:nvSpPr>
        <p:spPr bwMode="auto">
          <a:xfrm>
            <a:off x="3884613" y="8829967"/>
            <a:ext cx="2971800" cy="464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83CADBE6-5F48-4100-A0E5-B2AC2ED84B45}" type="slidenum">
              <a:rPr lang="en-US" altLang="en-US" sz="1200"/>
              <a:pPr algn="r" eaLnBrk="1" hangingPunct="1"/>
              <a:t>23</a:t>
            </a:fld>
            <a:endParaRPr lang="en-US" altLang="en-US" sz="1200" dirty="0"/>
          </a:p>
        </p:txBody>
      </p:sp>
    </p:spTree>
    <p:extLst>
      <p:ext uri="{BB962C8B-B14F-4D97-AF65-F5344CB8AC3E}">
        <p14:creationId xmlns:p14="http://schemas.microsoft.com/office/powerpoint/2010/main" val="2545787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F959-08DD-3340-B574-567D8161C2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92D7D-91C0-214E-82D3-D601C3B7EE53}"/>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E7131A-3E13-1542-8141-F46F2CD276AB}"/>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5" name="Footer Placeholder 4">
            <a:extLst>
              <a:ext uri="{FF2B5EF4-FFF2-40B4-BE49-F238E27FC236}">
                <a16:creationId xmlns:a16="http://schemas.microsoft.com/office/drawing/2014/main" id="{64CFB744-6797-8A44-8C8E-AB6F4A860A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0509C3-0B54-704C-981E-EC65E6EB93F2}"/>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312945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0935B-321E-264D-AFCD-23E06EE63E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1E98D9-53B0-0C40-8002-0F67476220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280BB-99CE-8247-9682-0EF71788B05E}"/>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5" name="Footer Placeholder 4">
            <a:extLst>
              <a:ext uri="{FF2B5EF4-FFF2-40B4-BE49-F238E27FC236}">
                <a16:creationId xmlns:a16="http://schemas.microsoft.com/office/drawing/2014/main" id="{067DCF01-8CB1-CA4B-BE8B-E2EC7E935B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05B391-BE21-A044-AB1D-710150574603}"/>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1211660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88F0D5-2B49-3847-9739-AFBCBF11891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9F1F2E-CDDD-9A4C-8BA8-9484EFEE5C62}"/>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0F601-B238-B848-92B0-CDD2B12D94F1}"/>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5" name="Footer Placeholder 4">
            <a:extLst>
              <a:ext uri="{FF2B5EF4-FFF2-40B4-BE49-F238E27FC236}">
                <a16:creationId xmlns:a16="http://schemas.microsoft.com/office/drawing/2014/main" id="{EEED41FB-93D9-244F-9377-B8A50E7344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5427A1-AB81-D24F-95F8-E1EF624AFBFB}"/>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242584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7143D-06C0-C546-B615-B031BBF2B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1843E-2E73-E441-9971-5F87081E62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A5ADD-E8B8-394B-8634-813EF9EAADE1}"/>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5" name="Footer Placeholder 4">
            <a:extLst>
              <a:ext uri="{FF2B5EF4-FFF2-40B4-BE49-F238E27FC236}">
                <a16:creationId xmlns:a16="http://schemas.microsoft.com/office/drawing/2014/main" id="{060D4022-4237-C144-8DC4-07FFD5F9CA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97233E-0DBF-6847-888D-8DCC7DB7E179}"/>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407713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1491-735E-1645-98A2-C70CD2BB04B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97B736-4AE8-934D-9967-10A1F4886FF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279176F-E140-E94E-8697-8F274B568E74}"/>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5" name="Footer Placeholder 4">
            <a:extLst>
              <a:ext uri="{FF2B5EF4-FFF2-40B4-BE49-F238E27FC236}">
                <a16:creationId xmlns:a16="http://schemas.microsoft.com/office/drawing/2014/main" id="{9690B5D3-7278-9F42-A34D-0C7D921198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642FF3-6D70-594C-8025-4C88C2A6D21C}"/>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5317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6974-70A6-BE48-8D15-835E283A6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EE5CA-BC40-814B-8738-4E23C5BD78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C15CFB-1905-CF40-A2B3-8B9F945681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8209AF-6F34-DF47-BCE0-D0801E899886}"/>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6" name="Footer Placeholder 5">
            <a:extLst>
              <a:ext uri="{FF2B5EF4-FFF2-40B4-BE49-F238E27FC236}">
                <a16:creationId xmlns:a16="http://schemas.microsoft.com/office/drawing/2014/main" id="{51EB37C6-D838-9C46-B041-2CE0A29FD3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4FEA27-F5C8-2749-A5CA-74A598B15A2C}"/>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427690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1941-9058-4144-B071-BCC2453CE255}"/>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A25764-FB58-9243-8E73-8EE785BC687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3B93FE-B1B0-0146-8503-C93300BE0971}"/>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5D4497-6300-E040-9E34-A1A08309918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B58AEA-983F-4B40-B0FC-2848BEFBFD65}"/>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33E8C7-7A81-A541-B646-06D99587F4A8}"/>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8" name="Footer Placeholder 7">
            <a:extLst>
              <a:ext uri="{FF2B5EF4-FFF2-40B4-BE49-F238E27FC236}">
                <a16:creationId xmlns:a16="http://schemas.microsoft.com/office/drawing/2014/main" id="{335CC51F-2FA5-764A-9FFE-018EC9625B8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3940E9-3BDB-F042-AEAF-AFC8D7D77182}"/>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179165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5F64-797F-2049-99A2-A49A9D37BC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0AE66D-8EED-674D-AA96-FFB1919731C7}"/>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4" name="Footer Placeholder 3">
            <a:extLst>
              <a:ext uri="{FF2B5EF4-FFF2-40B4-BE49-F238E27FC236}">
                <a16:creationId xmlns:a16="http://schemas.microsoft.com/office/drawing/2014/main" id="{7062D7C8-361E-FA4C-8C1D-E1288B6B949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8A28CD8-A2C8-604F-AE1E-7660B8D58F61}"/>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1445269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0AEC4-F87A-FF49-90C2-C5487B8B355E}"/>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3" name="Footer Placeholder 2">
            <a:extLst>
              <a:ext uri="{FF2B5EF4-FFF2-40B4-BE49-F238E27FC236}">
                <a16:creationId xmlns:a16="http://schemas.microsoft.com/office/drawing/2014/main" id="{407E201C-2608-F649-ACF1-1F9A507180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48B5D2F-969E-9C4E-AE9C-86C17D945D20}"/>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3762136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C290-FECD-D44B-B186-572D7F488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8C0B5-092C-C446-84C5-D5D425800E2E}"/>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F85322-6DFE-4E48-937C-6420E042D588}"/>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F6E99C-8ED9-8644-859A-95B7AEBA2610}"/>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6" name="Footer Placeholder 5">
            <a:extLst>
              <a:ext uri="{FF2B5EF4-FFF2-40B4-BE49-F238E27FC236}">
                <a16:creationId xmlns:a16="http://schemas.microsoft.com/office/drawing/2014/main" id="{6F8B310F-99F0-5840-9AD4-E8AA6479B3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078552-1171-C548-B02D-378A5E8EA1D1}"/>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156706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F6B0-2D86-6647-A1B8-11C963308D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54F028-C516-974D-B721-3E601B67280A}"/>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C2E18881-7C76-5A42-9F01-8D7BC553C13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7C112F-594C-0A4B-B676-0263037DFCED}"/>
              </a:ext>
            </a:extLst>
          </p:cNvPr>
          <p:cNvSpPr>
            <a:spLocks noGrp="1"/>
          </p:cNvSpPr>
          <p:nvPr>
            <p:ph type="dt" sz="half" idx="10"/>
          </p:nvPr>
        </p:nvSpPr>
        <p:spPr/>
        <p:txBody>
          <a:bodyPr/>
          <a:lstStyle/>
          <a:p>
            <a:fld id="{71A47827-7228-48A1-8684-218E79183835}" type="datetimeFigureOut">
              <a:rPr lang="en-US" smtClean="0"/>
              <a:t>4/23/18</a:t>
            </a:fld>
            <a:endParaRPr lang="en-US" dirty="0"/>
          </a:p>
        </p:txBody>
      </p:sp>
      <p:sp>
        <p:nvSpPr>
          <p:cNvPr id="6" name="Footer Placeholder 5">
            <a:extLst>
              <a:ext uri="{FF2B5EF4-FFF2-40B4-BE49-F238E27FC236}">
                <a16:creationId xmlns:a16="http://schemas.microsoft.com/office/drawing/2014/main" id="{21A46AD4-7949-9147-AD47-62BB0D6F76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784694-9F05-264F-8428-1F2058692CE7}"/>
              </a:ext>
            </a:extLst>
          </p:cNvPr>
          <p:cNvSpPr>
            <a:spLocks noGrp="1"/>
          </p:cNvSpPr>
          <p:nvPr>
            <p:ph type="sldNum" sz="quarter" idx="12"/>
          </p:nvPr>
        </p:nvSpPr>
        <p:spPr/>
        <p:txBody>
          <a:bodyPr/>
          <a:lstStyle/>
          <a:p>
            <a:fld id="{B0FB62DA-6196-478D-9959-2128809B8C69}" type="slidenum">
              <a:rPr lang="en-US" smtClean="0"/>
              <a:t>‹#›</a:t>
            </a:fld>
            <a:endParaRPr lang="en-US" dirty="0"/>
          </a:p>
        </p:txBody>
      </p:sp>
    </p:spTree>
    <p:extLst>
      <p:ext uri="{BB962C8B-B14F-4D97-AF65-F5344CB8AC3E}">
        <p14:creationId xmlns:p14="http://schemas.microsoft.com/office/powerpoint/2010/main" val="4156103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94AD5-6366-924C-8C2D-0A1419E13EF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E12812-5F1D-244B-B674-0BE3584E9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89905-0803-0948-99DA-208CFA1D2260}"/>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47827-7228-48A1-8684-218E79183835}" type="datetimeFigureOut">
              <a:rPr lang="en-US" smtClean="0"/>
              <a:t>4/23/18</a:t>
            </a:fld>
            <a:endParaRPr lang="en-US" dirty="0"/>
          </a:p>
        </p:txBody>
      </p:sp>
      <p:sp>
        <p:nvSpPr>
          <p:cNvPr id="5" name="Footer Placeholder 4">
            <a:extLst>
              <a:ext uri="{FF2B5EF4-FFF2-40B4-BE49-F238E27FC236}">
                <a16:creationId xmlns:a16="http://schemas.microsoft.com/office/drawing/2014/main" id="{24F5CDA3-7B8C-D245-9B02-72F2C2A61CA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95933CA-EF81-5C4F-8BFF-6EEAD1E6BDF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B62DA-6196-478D-9959-2128809B8C69}" type="slidenum">
              <a:rPr lang="en-US" smtClean="0"/>
              <a:t>‹#›</a:t>
            </a:fld>
            <a:endParaRPr lang="en-US" dirty="0"/>
          </a:p>
        </p:txBody>
      </p:sp>
    </p:spTree>
    <p:extLst>
      <p:ext uri="{BB962C8B-B14F-4D97-AF65-F5344CB8AC3E}">
        <p14:creationId xmlns:p14="http://schemas.microsoft.com/office/powerpoint/2010/main" val="139888454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mailto:David.Hottinger@hcmed.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www.cdc.gov/violenceprevention/acestud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nctuaryweb.com/Portals/0/2016%20PDFs/2016%20Bloom%20Webinar%20City%20Trauma-informed.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nctuaryweb.com/Portals/0/2016%20PDFs/2016%20Bloom%20Webinar%20City%20Trauma-informed.pdf"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nctuaryweb.com/Portals/0/2016%20PDFs/2016%20Bloom%20Webinar%20City%20Trauma-informed.pdf"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CE4A9-2033-244F-99D0-BD87B3ADF071}"/>
              </a:ext>
            </a:extLst>
          </p:cNvPr>
          <p:cNvSpPr>
            <a:spLocks noGrp="1"/>
          </p:cNvSpPr>
          <p:nvPr>
            <p:ph type="ctrTitle"/>
          </p:nvPr>
        </p:nvSpPr>
        <p:spPr/>
        <p:txBody>
          <a:bodyPr>
            <a:normAutofit fontScale="90000"/>
          </a:bodyPr>
          <a:lstStyle/>
          <a:p>
            <a:r>
              <a:rPr lang="en-US" dirty="0"/>
              <a:t>From “What’s Wrong with You” to “What’s Happened to You?”</a:t>
            </a:r>
          </a:p>
        </p:txBody>
      </p:sp>
      <p:sp>
        <p:nvSpPr>
          <p:cNvPr id="3" name="Subtitle 2">
            <a:extLst>
              <a:ext uri="{FF2B5EF4-FFF2-40B4-BE49-F238E27FC236}">
                <a16:creationId xmlns:a16="http://schemas.microsoft.com/office/drawing/2014/main" id="{C2EF8147-BCEF-5D46-9262-AA07E7B51DFD}"/>
              </a:ext>
            </a:extLst>
          </p:cNvPr>
          <p:cNvSpPr>
            <a:spLocks noGrp="1"/>
          </p:cNvSpPr>
          <p:nvPr>
            <p:ph type="subTitle" idx="1"/>
          </p:nvPr>
        </p:nvSpPr>
        <p:spPr>
          <a:xfrm>
            <a:off x="1524000" y="3602038"/>
            <a:ext cx="9144000" cy="775753"/>
          </a:xfrm>
        </p:spPr>
        <p:txBody>
          <a:bodyPr>
            <a:normAutofit/>
          </a:bodyPr>
          <a:lstStyle/>
          <a:p>
            <a:r>
              <a:rPr lang="en-US" sz="2710" dirty="0"/>
              <a:t>Reframing Spiritual Care through a Trauma Informed Lens</a:t>
            </a:r>
          </a:p>
        </p:txBody>
      </p:sp>
      <p:sp>
        <p:nvSpPr>
          <p:cNvPr id="4" name="TextBox 3">
            <a:extLst>
              <a:ext uri="{FF2B5EF4-FFF2-40B4-BE49-F238E27FC236}">
                <a16:creationId xmlns:a16="http://schemas.microsoft.com/office/drawing/2014/main" id="{B8CE1BBA-DC54-D94D-8903-249836AF3CBC}"/>
              </a:ext>
            </a:extLst>
          </p:cNvPr>
          <p:cNvSpPr txBox="1"/>
          <p:nvPr/>
        </p:nvSpPr>
        <p:spPr>
          <a:xfrm>
            <a:off x="2362874" y="4944234"/>
            <a:ext cx="3570593" cy="2308324"/>
          </a:xfrm>
          <a:prstGeom prst="rect">
            <a:avLst/>
          </a:prstGeom>
          <a:noFill/>
        </p:spPr>
        <p:txBody>
          <a:bodyPr wrap="none" rtlCol="0">
            <a:spAutoFit/>
          </a:bodyPr>
          <a:lstStyle/>
          <a:p>
            <a:r>
              <a:rPr lang="en-US" dirty="0"/>
              <a:t>David Hottinger, M.Div</a:t>
            </a:r>
          </a:p>
          <a:p>
            <a:r>
              <a:rPr lang="en-US" dirty="0"/>
              <a:t>Manager, Spiritual Care Department</a:t>
            </a:r>
          </a:p>
          <a:p>
            <a:r>
              <a:rPr lang="en-US" dirty="0"/>
              <a:t>Hennepin Healthcare System</a:t>
            </a:r>
          </a:p>
          <a:p>
            <a:r>
              <a:rPr lang="en-US" dirty="0"/>
              <a:t>Minneapolis, MN</a:t>
            </a:r>
          </a:p>
          <a:p>
            <a:r>
              <a:rPr lang="en-US" dirty="0">
                <a:hlinkClick r:id="rId2"/>
              </a:rPr>
              <a:t>David.Hottinger@hcmed.org</a:t>
            </a:r>
            <a:endParaRPr lang="en-US" dirty="0"/>
          </a:p>
          <a:p>
            <a:endParaRPr lang="en-US" dirty="0"/>
          </a:p>
          <a:p>
            <a:endParaRPr lang="en-US" dirty="0"/>
          </a:p>
          <a:p>
            <a:endParaRPr lang="en-US" dirty="0"/>
          </a:p>
        </p:txBody>
      </p:sp>
      <p:pic>
        <p:nvPicPr>
          <p:cNvPr id="5" name="Picture 2" descr="/Users/davidhottinger/Library/Containers/com.microsoft.Outlook/Data/Library/Caches/Signatures/signature_1256724928">
            <a:extLst>
              <a:ext uri="{FF2B5EF4-FFF2-40B4-BE49-F238E27FC236}">
                <a16:creationId xmlns:a16="http://schemas.microsoft.com/office/drawing/2014/main" id="{7874818E-2269-7F4D-B6CB-C8FA5FCEF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122363"/>
            <a:ext cx="3147803" cy="463676"/>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399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1701-11D0-974B-9A9E-C888C704DC85}"/>
              </a:ext>
            </a:extLst>
          </p:cNvPr>
          <p:cNvSpPr>
            <a:spLocks noGrp="1"/>
          </p:cNvSpPr>
          <p:nvPr>
            <p:ph type="title"/>
          </p:nvPr>
        </p:nvSpPr>
        <p:spPr>
          <a:xfrm>
            <a:off x="838200" y="365125"/>
            <a:ext cx="10515600" cy="1325563"/>
          </a:xfrm>
        </p:spPr>
        <p:txBody>
          <a:bodyPr>
            <a:normAutofit/>
          </a:bodyPr>
          <a:lstStyle/>
          <a:p>
            <a:r>
              <a:rPr lang="en-US"/>
              <a:t>Toxic Stress </a:t>
            </a:r>
          </a:p>
        </p:txBody>
      </p:sp>
      <p:graphicFrame>
        <p:nvGraphicFramePr>
          <p:cNvPr id="12" name="Content Placeholder 2">
            <a:extLst>
              <a:ext uri="{FF2B5EF4-FFF2-40B4-BE49-F238E27FC236}">
                <a16:creationId xmlns:a16="http://schemas.microsoft.com/office/drawing/2014/main" id="{5B31C396-AD8F-497C-82C9-E1CB1DBF534A}"/>
              </a:ext>
            </a:extLst>
          </p:cNvPr>
          <p:cNvGraphicFramePr>
            <a:graphicFrameLocks noGrp="1"/>
          </p:cNvGraphicFramePr>
          <p:nvPr>
            <p:ph idx="1"/>
            <p:extLst>
              <p:ext uri="{D42A27DB-BD31-4B8C-83A1-F6EECF244321}">
                <p14:modId xmlns:p14="http://schemas.microsoft.com/office/powerpoint/2010/main" val="15319611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216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16A60FEA-F8A7-4231-81BC-72C4D6D8AD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Title 1">
            <a:extLst>
              <a:ext uri="{FF2B5EF4-FFF2-40B4-BE49-F238E27FC236}">
                <a16:creationId xmlns:a16="http://schemas.microsoft.com/office/drawing/2014/main" id="{3B7699E3-7F75-5E40-A693-23138960A685}"/>
              </a:ext>
            </a:extLst>
          </p:cNvPr>
          <p:cNvSpPr>
            <a:spLocks noGrp="1"/>
          </p:cNvSpPr>
          <p:nvPr>
            <p:ph type="title"/>
          </p:nvPr>
        </p:nvSpPr>
        <p:spPr>
          <a:xfrm>
            <a:off x="1136428" y="627564"/>
            <a:ext cx="7474172" cy="1325563"/>
          </a:xfrm>
        </p:spPr>
        <p:txBody>
          <a:bodyPr>
            <a:normAutofit/>
          </a:bodyPr>
          <a:lstStyle/>
          <a:p>
            <a:r>
              <a:rPr lang="en-US"/>
              <a:t>Allostatic Load</a:t>
            </a:r>
          </a:p>
        </p:txBody>
      </p:sp>
      <p:sp>
        <p:nvSpPr>
          <p:cNvPr id="3" name="Content Placeholder 2">
            <a:extLst>
              <a:ext uri="{FF2B5EF4-FFF2-40B4-BE49-F238E27FC236}">
                <a16:creationId xmlns:a16="http://schemas.microsoft.com/office/drawing/2014/main" id="{D7C47DB8-E614-3B44-A4DF-6191C0910513}"/>
              </a:ext>
            </a:extLst>
          </p:cNvPr>
          <p:cNvSpPr>
            <a:spLocks noGrp="1"/>
          </p:cNvSpPr>
          <p:nvPr>
            <p:ph idx="1"/>
          </p:nvPr>
        </p:nvSpPr>
        <p:spPr>
          <a:xfrm>
            <a:off x="1136429" y="2278173"/>
            <a:ext cx="6467867" cy="3450613"/>
          </a:xfrm>
        </p:spPr>
        <p:txBody>
          <a:bodyPr anchor="ctr">
            <a:normAutofit/>
          </a:bodyPr>
          <a:lstStyle/>
          <a:p>
            <a:pPr marL="0" indent="0">
              <a:buNone/>
            </a:pPr>
            <a:r>
              <a:rPr lang="en-US" sz="2400" dirty="0"/>
              <a:t>The wear-and-tear on the body and brain that can be a result of conditions such as poverty, bigotry, chronic hunger, and lower socio-economic status.</a:t>
            </a:r>
          </a:p>
          <a:p>
            <a:pPr marL="0" indent="0">
              <a:buNone/>
            </a:pPr>
            <a:endParaRPr lang="en-US" sz="2400" dirty="0"/>
          </a:p>
          <a:p>
            <a:pPr marL="0" indent="0">
              <a:buNone/>
            </a:pPr>
            <a:r>
              <a:rPr lang="en-US" sz="2400" dirty="0"/>
              <a:t>(Sandra Bloom)</a:t>
            </a:r>
          </a:p>
          <a:p>
            <a:pPr marL="0" indent="0">
              <a:buNone/>
            </a:pPr>
            <a:endParaRPr lang="en-US" sz="2400" dirty="0"/>
          </a:p>
        </p:txBody>
      </p:sp>
    </p:spTree>
    <p:extLst>
      <p:ext uri="{BB962C8B-B14F-4D97-AF65-F5344CB8AC3E}">
        <p14:creationId xmlns:p14="http://schemas.microsoft.com/office/powerpoint/2010/main" val="948638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B002A83-8E3A-B240-867F-73A5BB7AD788}"/>
              </a:ext>
            </a:extLst>
          </p:cNvPr>
          <p:cNvSpPr>
            <a:spLocks noGrp="1"/>
          </p:cNvSpPr>
          <p:nvPr>
            <p:ph type="title"/>
          </p:nvPr>
        </p:nvSpPr>
        <p:spPr>
          <a:xfrm>
            <a:off x="838200" y="963881"/>
            <a:ext cx="3494363" cy="4930247"/>
          </a:xfrm>
        </p:spPr>
        <p:txBody>
          <a:bodyPr>
            <a:normAutofit/>
          </a:bodyPr>
          <a:lstStyle/>
          <a:p>
            <a:pPr algn="r"/>
            <a:r>
              <a:rPr lang="en-US" dirty="0">
                <a:solidFill>
                  <a:schemeClr val="accent1"/>
                </a:solidFill>
              </a:rPr>
              <a:t>SAMHSA Definition of Trauma</a:t>
            </a:r>
          </a:p>
        </p:txBody>
      </p:sp>
      <p:sp>
        <p:nvSpPr>
          <p:cNvPr id="3" name="Content Placeholder 2">
            <a:extLst>
              <a:ext uri="{FF2B5EF4-FFF2-40B4-BE49-F238E27FC236}">
                <a16:creationId xmlns:a16="http://schemas.microsoft.com/office/drawing/2014/main" id="{B95DD615-CBE0-964E-B3E5-4DC16CC68372}"/>
              </a:ext>
            </a:extLst>
          </p:cNvPr>
          <p:cNvSpPr>
            <a:spLocks noGrp="1"/>
          </p:cNvSpPr>
          <p:nvPr>
            <p:ph idx="1"/>
          </p:nvPr>
        </p:nvSpPr>
        <p:spPr>
          <a:xfrm>
            <a:off x="4976036" y="963881"/>
            <a:ext cx="6377769" cy="4930247"/>
          </a:xfrm>
        </p:spPr>
        <p:txBody>
          <a:bodyPr anchor="ctr">
            <a:normAutofit/>
          </a:bodyPr>
          <a:lstStyle/>
          <a:p>
            <a:pPr marL="0" indent="0">
              <a:buNone/>
            </a:pPr>
            <a:r>
              <a:rPr lang="en-US" sz="2400" dirty="0"/>
              <a:t>“Individual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 </a:t>
            </a:r>
          </a:p>
        </p:txBody>
      </p:sp>
    </p:spTree>
    <p:extLst>
      <p:ext uri="{BB962C8B-B14F-4D97-AF65-F5344CB8AC3E}">
        <p14:creationId xmlns:p14="http://schemas.microsoft.com/office/powerpoint/2010/main" val="206740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F2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89D9F333-7302-734B-A405-73295ACAB73A}"/>
              </a:ext>
            </a:extLst>
          </p:cNvPr>
          <p:cNvPicPr>
            <a:picLocks noGrp="1" noChangeAspect="1"/>
          </p:cNvPicPr>
          <p:nvPr>
            <p:ph idx="1"/>
          </p:nvPr>
        </p:nvPicPr>
        <p:blipFill>
          <a:blip r:embed="rId2">
            <a:extLst/>
          </a:blip>
          <a:stretch>
            <a:fillRect/>
          </a:stretch>
        </p:blipFill>
        <p:spPr>
          <a:xfrm>
            <a:off x="4164812" y="480060"/>
            <a:ext cx="5510463" cy="5897880"/>
          </a:xfrm>
          <a:prstGeom prst="rect">
            <a:avLst/>
          </a:prstGeom>
        </p:spPr>
      </p:pic>
      <p:sp>
        <p:nvSpPr>
          <p:cNvPr id="5" name="TextBox 4">
            <a:extLst>
              <a:ext uri="{FF2B5EF4-FFF2-40B4-BE49-F238E27FC236}">
                <a16:creationId xmlns:a16="http://schemas.microsoft.com/office/drawing/2014/main" id="{571ADA38-0BD0-FA45-A316-B93AD5552236}"/>
              </a:ext>
            </a:extLst>
          </p:cNvPr>
          <p:cNvSpPr txBox="1"/>
          <p:nvPr/>
        </p:nvSpPr>
        <p:spPr>
          <a:xfrm>
            <a:off x="1488935" y="5696792"/>
            <a:ext cx="1582484" cy="369332"/>
          </a:xfrm>
          <a:prstGeom prst="rect">
            <a:avLst/>
          </a:prstGeom>
          <a:noFill/>
        </p:spPr>
        <p:txBody>
          <a:bodyPr wrap="none" rtlCol="0">
            <a:spAutoFit/>
          </a:bodyPr>
          <a:lstStyle/>
          <a:p>
            <a:r>
              <a:rPr lang="en-US" dirty="0"/>
              <a:t>SAMSHA, 2018</a:t>
            </a:r>
          </a:p>
        </p:txBody>
      </p:sp>
    </p:spTree>
    <p:extLst>
      <p:ext uri="{BB962C8B-B14F-4D97-AF65-F5344CB8AC3E}">
        <p14:creationId xmlns:p14="http://schemas.microsoft.com/office/powerpoint/2010/main" val="3692721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3281" y="712269"/>
            <a:ext cx="3370999" cy="5502264"/>
          </a:xfrm>
        </p:spPr>
        <p:txBody>
          <a:bodyPr>
            <a:normAutofit/>
          </a:bodyPr>
          <a:lstStyle/>
          <a:p>
            <a:br>
              <a:rPr lang="en-US" sz="3100" b="1">
                <a:solidFill>
                  <a:srgbClr val="FFFFFF"/>
                </a:solidFill>
              </a:rPr>
            </a:br>
            <a:r>
              <a:rPr lang="en-US" sz="3100" b="1">
                <a:solidFill>
                  <a:srgbClr val="FFFFFF"/>
                </a:solidFill>
              </a:rPr>
              <a:t>Trauma</a:t>
            </a:r>
            <a:r>
              <a:rPr lang="en-US" sz="3100">
                <a:solidFill>
                  <a:srgbClr val="FFFFFF"/>
                </a:solidFill>
              </a:rPr>
              <a:t>: physical, emotional, psychological, or spiritual injury in response to a distressing or life-threatening event like an accident, abuse, violence or natural disaster</a:t>
            </a:r>
            <a:br>
              <a:rPr lang="en-US" sz="3100">
                <a:solidFill>
                  <a:srgbClr val="FFFFFF"/>
                </a:solidFill>
              </a:rPr>
            </a:br>
            <a:endParaRPr lang="en-US" sz="3100" b="1">
              <a:solidFill>
                <a:srgbClr val="FFFFFF"/>
              </a:solidFill>
            </a:endParaRPr>
          </a:p>
        </p:txBody>
      </p:sp>
      <p:graphicFrame>
        <p:nvGraphicFramePr>
          <p:cNvPr id="5" name="Content Placeholder 2">
            <a:extLst>
              <a:ext uri="{FF2B5EF4-FFF2-40B4-BE49-F238E27FC236}">
                <a16:creationId xmlns:a16="http://schemas.microsoft.com/office/drawing/2014/main" id="{64635638-6E3B-4562-8C6C-6E4DB868B626}"/>
              </a:ext>
            </a:extLst>
          </p:cNvPr>
          <p:cNvGraphicFramePr>
            <a:graphicFrameLocks noGrp="1"/>
          </p:cNvGraphicFramePr>
          <p:nvPr>
            <p:ph idx="1"/>
            <p:extLst>
              <p:ext uri="{D42A27DB-BD31-4B8C-83A1-F6EECF244321}">
                <p14:modId xmlns:p14="http://schemas.microsoft.com/office/powerpoint/2010/main" val="484911142"/>
              </p:ext>
            </p:extLst>
          </p:nvPr>
        </p:nvGraphicFramePr>
        <p:xfrm>
          <a:off x="5280029" y="642939"/>
          <a:ext cx="6269039"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2553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a:t>Complex Trauma</a:t>
            </a:r>
          </a:p>
        </p:txBody>
      </p:sp>
      <p:graphicFrame>
        <p:nvGraphicFramePr>
          <p:cNvPr id="5" name="Content Placeholder 2">
            <a:extLst>
              <a:ext uri="{FF2B5EF4-FFF2-40B4-BE49-F238E27FC236}">
                <a16:creationId xmlns:a16="http://schemas.microsoft.com/office/drawing/2014/main" id="{45F08675-E020-4E16-90DE-C2DDE4646375}"/>
              </a:ext>
            </a:extLst>
          </p:cNvPr>
          <p:cNvGraphicFramePr>
            <a:graphicFrameLocks noGrp="1"/>
          </p:cNvGraphicFramePr>
          <p:nvPr>
            <p:ph idx="1"/>
            <p:extLst>
              <p:ext uri="{D42A27DB-BD31-4B8C-83A1-F6EECF244321}">
                <p14:modId xmlns:p14="http://schemas.microsoft.com/office/powerpoint/2010/main" val="1007196800"/>
              </p:ext>
            </p:extLst>
          </p:nvPr>
        </p:nvGraphicFramePr>
        <p:xfrm>
          <a:off x="838200" y="2030464"/>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1375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3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13698" t="13970" r="36907" b="19550"/>
          <a:stretch/>
        </p:blipFill>
        <p:spPr>
          <a:xfrm>
            <a:off x="2416596" y="643467"/>
            <a:ext cx="7358808" cy="5571067"/>
          </a:xfrm>
          <a:prstGeom prst="rect">
            <a:avLst/>
          </a:prstGeom>
        </p:spPr>
      </p:pic>
    </p:spTree>
    <p:extLst>
      <p:ext uri="{BB962C8B-B14F-4D97-AF65-F5344CB8AC3E}">
        <p14:creationId xmlns:p14="http://schemas.microsoft.com/office/powerpoint/2010/main" val="2081348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698" t="13969" r="37535" b="20046"/>
          <a:stretch/>
        </p:blipFill>
        <p:spPr>
          <a:xfrm>
            <a:off x="2247339" y="571504"/>
            <a:ext cx="7432159" cy="5656521"/>
          </a:xfrm>
          <a:prstGeom prst="rect">
            <a:avLst/>
          </a:prstGeom>
        </p:spPr>
      </p:pic>
    </p:spTree>
    <p:extLst>
      <p:ext uri="{BB962C8B-B14F-4D97-AF65-F5344CB8AC3E}">
        <p14:creationId xmlns:p14="http://schemas.microsoft.com/office/powerpoint/2010/main" val="3577663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951" t="13771" r="37318" b="19887"/>
          <a:stretch/>
        </p:blipFill>
        <p:spPr>
          <a:xfrm>
            <a:off x="2399107" y="646771"/>
            <a:ext cx="7426712" cy="5687123"/>
          </a:xfrm>
          <a:prstGeom prst="rect">
            <a:avLst/>
          </a:prstGeom>
        </p:spPr>
      </p:pic>
    </p:spTree>
    <p:extLst>
      <p:ext uri="{BB962C8B-B14F-4D97-AF65-F5344CB8AC3E}">
        <p14:creationId xmlns:p14="http://schemas.microsoft.com/office/powerpoint/2010/main" val="1521438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E50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Screen Shot 2017-02-22 at 7.10.56 AM.png"/>
          <p:cNvPicPr>
            <a:picLocks noGrp="1" noChangeAspect="1"/>
          </p:cNvPicPr>
          <p:nvPr>
            <p:ph idx="1"/>
          </p:nvPr>
        </p:nvPicPr>
        <p:blipFill>
          <a:blip r:embed="rId2">
            <a:extLst>
              <a:ext uri="{28A0092B-C50C-407E-A947-70E740481C1C}">
                <a14:useLocalDpi xmlns:a14="http://schemas.microsoft.com/office/drawing/2010/main" val="0"/>
              </a:ext>
            </a:extLst>
          </a:blip>
          <a:srcRect t="13107" b="13107"/>
          <a:stretch>
            <a:fillRect/>
          </a:stretch>
        </p:blipFill>
        <p:spPr>
          <a:xfrm>
            <a:off x="4038600" y="1451609"/>
            <a:ext cx="7188199" cy="3951392"/>
          </a:xfrm>
          <a:prstGeom prst="rect">
            <a:avLst/>
          </a:prstGeom>
        </p:spPr>
      </p:pic>
      <p:sp>
        <p:nvSpPr>
          <p:cNvPr id="5" name="Title 1"/>
          <p:cNvSpPr txBox="1">
            <a:spLocks/>
          </p:cNvSpPr>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en-US" sz="1800" kern="1200">
                <a:solidFill>
                  <a:srgbClr val="FFFFFF"/>
                </a:solidFill>
                <a:latin typeface="+mj-lt"/>
                <a:ea typeface="+mj-ea"/>
                <a:cs typeface="+mj-cs"/>
              </a:rPr>
              <a:t>Childhood exposure to abuse, neglect and toxic stress impact adult health and well-being</a:t>
            </a:r>
          </a:p>
        </p:txBody>
      </p:sp>
    </p:spTree>
    <p:extLst>
      <p:ext uri="{BB962C8B-B14F-4D97-AF65-F5344CB8AC3E}">
        <p14:creationId xmlns:p14="http://schemas.microsoft.com/office/powerpoint/2010/main" val="519709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99899462-FC16-43B0-966B-FCA26345071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AAFEA932-2DF1-410C-A00A-7A1E7DBF751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2AB56609-E57F-C840-B2AB-FEB21E6D548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41" r="17140" b="-5"/>
          <a:stretch/>
        </p:blipFill>
        <p:spPr>
          <a:xfrm>
            <a:off x="593023" y="478232"/>
            <a:ext cx="3440456" cy="2789902"/>
          </a:xfrm>
          <a:prstGeom prst="rect">
            <a:avLst/>
          </a:prstGeom>
        </p:spPr>
      </p:pic>
      <p:pic>
        <p:nvPicPr>
          <p:cNvPr id="8" name="Content Placeholder 7">
            <a:extLst>
              <a:ext uri="{FF2B5EF4-FFF2-40B4-BE49-F238E27FC236}">
                <a16:creationId xmlns:a16="http://schemas.microsoft.com/office/drawing/2014/main" id="{D6DA7C35-E9B5-E444-AA76-4709DE25A26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463" r="2387" b="3"/>
          <a:stretch/>
        </p:blipFill>
        <p:spPr>
          <a:xfrm>
            <a:off x="492564" y="3589867"/>
            <a:ext cx="3641373" cy="2788920"/>
          </a:xfrm>
          <a:prstGeom prst="rect">
            <a:avLst/>
          </a:prstGeom>
        </p:spPr>
      </p:pic>
      <p:sp>
        <p:nvSpPr>
          <p:cNvPr id="2" name="Title 1">
            <a:extLst>
              <a:ext uri="{FF2B5EF4-FFF2-40B4-BE49-F238E27FC236}">
                <a16:creationId xmlns:a16="http://schemas.microsoft.com/office/drawing/2014/main" id="{B9B9B2B8-5702-CB4C-8F0A-2F49488FE0C3}"/>
              </a:ext>
            </a:extLst>
          </p:cNvPr>
          <p:cNvSpPr>
            <a:spLocks noGrp="1"/>
          </p:cNvSpPr>
          <p:nvPr>
            <p:ph type="title"/>
          </p:nvPr>
        </p:nvSpPr>
        <p:spPr>
          <a:xfrm>
            <a:off x="5297762" y="1053711"/>
            <a:ext cx="5638994" cy="1424446"/>
          </a:xfrm>
        </p:spPr>
        <p:txBody>
          <a:bodyPr vert="horz" lIns="91440" tIns="45720" rIns="91440" bIns="45720" rtlCol="0" anchor="ctr">
            <a:normAutofit/>
          </a:bodyPr>
          <a:lstStyle/>
          <a:p>
            <a:pPr defTabSz="914400"/>
            <a:r>
              <a:rPr lang="en-US" sz="2400">
                <a:solidFill>
                  <a:srgbClr val="FFFFFF"/>
                </a:solidFill>
              </a:rPr>
              <a:t>Hennepin Healthcare System</a:t>
            </a:r>
            <a:br>
              <a:rPr lang="en-US" sz="2400">
                <a:solidFill>
                  <a:srgbClr val="FFFFFF"/>
                </a:solidFill>
              </a:rPr>
            </a:br>
            <a:br>
              <a:rPr lang="en-US" sz="2400">
                <a:solidFill>
                  <a:srgbClr val="FFFFFF"/>
                </a:solidFill>
              </a:rPr>
            </a:br>
            <a:br>
              <a:rPr lang="en-US" sz="2400">
                <a:solidFill>
                  <a:srgbClr val="FFFFFF"/>
                </a:solidFill>
              </a:rPr>
            </a:br>
            <a:endParaRPr lang="en-US" sz="2400">
              <a:solidFill>
                <a:srgbClr val="FFFFFF"/>
              </a:solidFill>
            </a:endParaRPr>
          </a:p>
        </p:txBody>
      </p:sp>
      <p:sp>
        <p:nvSpPr>
          <p:cNvPr id="20" name="TextBox 19">
            <a:extLst>
              <a:ext uri="{FF2B5EF4-FFF2-40B4-BE49-F238E27FC236}">
                <a16:creationId xmlns:a16="http://schemas.microsoft.com/office/drawing/2014/main" id="{A6B196A4-1192-AD49-99DC-2FD3D494616A}"/>
              </a:ext>
            </a:extLst>
          </p:cNvPr>
          <p:cNvSpPr txBox="1"/>
          <p:nvPr/>
        </p:nvSpPr>
        <p:spPr>
          <a:xfrm>
            <a:off x="5297762" y="2799889"/>
            <a:ext cx="5747187" cy="2987543"/>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dirty="0">
                <a:solidFill>
                  <a:srgbClr val="FFFFFF"/>
                </a:solidFill>
              </a:rPr>
              <a:t>Minnesota’s premier Level I Adult and Pediatric Trauma Center with many nationally recognized programs and specialties </a:t>
            </a:r>
          </a:p>
          <a:p>
            <a:pPr indent="-228600">
              <a:lnSpc>
                <a:spcPct val="90000"/>
              </a:lnSpc>
              <a:spcAft>
                <a:spcPts val="600"/>
              </a:spcAft>
              <a:buFont typeface="Arial" panose="020B0604020202020204" pitchFamily="34" charset="0"/>
              <a:buChar char="•"/>
            </a:pPr>
            <a:r>
              <a:rPr lang="en-US" sz="1900" dirty="0">
                <a:solidFill>
                  <a:srgbClr val="FFFFFF"/>
                </a:solidFill>
              </a:rPr>
              <a:t> An essential teaching hospital for doctors who go on to practice throughout the state </a:t>
            </a:r>
          </a:p>
          <a:p>
            <a:pPr indent="-228600">
              <a:lnSpc>
                <a:spcPct val="90000"/>
              </a:lnSpc>
              <a:spcAft>
                <a:spcPts val="600"/>
              </a:spcAft>
              <a:buFont typeface="Arial" panose="020B0604020202020204" pitchFamily="34" charset="0"/>
              <a:buChar char="•"/>
            </a:pPr>
            <a:r>
              <a:rPr lang="en-US" sz="1900" dirty="0">
                <a:solidFill>
                  <a:srgbClr val="FFFFFF"/>
                </a:solidFill>
              </a:rPr>
              <a:t> A safety net hospital providing care for low-income, the uninsured and vulnerable populations, and…</a:t>
            </a:r>
          </a:p>
          <a:p>
            <a:pPr indent="-228600">
              <a:lnSpc>
                <a:spcPct val="90000"/>
              </a:lnSpc>
              <a:spcAft>
                <a:spcPts val="600"/>
              </a:spcAft>
              <a:buFont typeface="Arial" panose="020B0604020202020204" pitchFamily="34" charset="0"/>
              <a:buChar char="•"/>
            </a:pPr>
            <a:r>
              <a:rPr lang="en-US" sz="1900" dirty="0">
                <a:solidFill>
                  <a:srgbClr val="FFFFFF"/>
                </a:solidFill>
              </a:rPr>
              <a:t>Beginning the LONG journey to become a Trauma-Informed health care system</a:t>
            </a:r>
          </a:p>
        </p:txBody>
      </p:sp>
    </p:spTree>
    <p:extLst>
      <p:ext uri="{BB962C8B-B14F-4D97-AF65-F5344CB8AC3E}">
        <p14:creationId xmlns:p14="http://schemas.microsoft.com/office/powerpoint/2010/main" val="1643775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37203203-9CDA-4979-A50F-A78423E3B0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Title 1">
            <a:extLst>
              <a:ext uri="{FF2B5EF4-FFF2-40B4-BE49-F238E27FC236}">
                <a16:creationId xmlns:a16="http://schemas.microsoft.com/office/drawing/2014/main" id="{1DDB1314-3123-8046-BB13-AA67385148A8}"/>
              </a:ext>
            </a:extLst>
          </p:cNvPr>
          <p:cNvSpPr>
            <a:spLocks noGrp="1"/>
          </p:cNvSpPr>
          <p:nvPr>
            <p:ph type="title"/>
          </p:nvPr>
        </p:nvSpPr>
        <p:spPr>
          <a:xfrm>
            <a:off x="1136428" y="627564"/>
            <a:ext cx="7474172" cy="1325563"/>
          </a:xfrm>
        </p:spPr>
        <p:txBody>
          <a:bodyPr>
            <a:normAutofit fontScale="90000"/>
          </a:bodyPr>
          <a:lstStyle/>
          <a:p>
            <a:br>
              <a:rPr lang="en-US" sz="3100" b="1" dirty="0"/>
            </a:br>
            <a:r>
              <a:rPr lang="en-US" sz="3100" b="1" dirty="0"/>
              <a:t>Adverse Childhood Experiences (ACE) Study</a:t>
            </a:r>
            <a:br>
              <a:rPr lang="en-US" sz="3100" b="1" dirty="0"/>
            </a:br>
            <a:br>
              <a:rPr lang="en-US" sz="3100" b="1" dirty="0"/>
            </a:br>
            <a:endParaRPr lang="en-US" sz="3100" dirty="0"/>
          </a:p>
        </p:txBody>
      </p:sp>
      <p:sp>
        <p:nvSpPr>
          <p:cNvPr id="3" name="Content Placeholder 2">
            <a:extLst>
              <a:ext uri="{FF2B5EF4-FFF2-40B4-BE49-F238E27FC236}">
                <a16:creationId xmlns:a16="http://schemas.microsoft.com/office/drawing/2014/main" id="{E1CD8BFA-B500-1E49-B70F-2E307622B1A6}"/>
              </a:ext>
            </a:extLst>
          </p:cNvPr>
          <p:cNvSpPr>
            <a:spLocks noGrp="1"/>
          </p:cNvSpPr>
          <p:nvPr>
            <p:ph idx="1"/>
          </p:nvPr>
        </p:nvSpPr>
        <p:spPr>
          <a:xfrm>
            <a:off x="1136429" y="2278173"/>
            <a:ext cx="6467867" cy="3450613"/>
          </a:xfrm>
        </p:spPr>
        <p:txBody>
          <a:bodyPr anchor="ctr">
            <a:normAutofit fontScale="92500" lnSpcReduction="20000"/>
          </a:bodyPr>
          <a:lstStyle/>
          <a:p>
            <a:pPr lvl="0"/>
            <a:r>
              <a:rPr lang="en-US" sz="1700" dirty="0"/>
              <a:t>1998 study done with CDC and Kaiser Permanente looking at 17,000 KP enrollees (predominantly white, college educated, employed)</a:t>
            </a:r>
          </a:p>
          <a:p>
            <a:pPr lvl="0"/>
            <a:r>
              <a:rPr lang="en-US" sz="1700" dirty="0"/>
              <a:t>ACE screen: 10 questions about childhood exposure to: </a:t>
            </a:r>
          </a:p>
          <a:p>
            <a:pPr lvl="1">
              <a:buFont typeface="Wingdings" pitchFamily="2" charset="2"/>
              <a:buChar char="q"/>
            </a:pPr>
            <a:r>
              <a:rPr lang="en-US" sz="1700" dirty="0"/>
              <a:t>Abuse, maltreatment, neglect</a:t>
            </a:r>
          </a:p>
          <a:p>
            <a:pPr lvl="1">
              <a:buFont typeface="Wingdings" pitchFamily="2" charset="2"/>
              <a:buChar char="q"/>
            </a:pPr>
            <a:r>
              <a:rPr lang="en-US" sz="1700" dirty="0"/>
              <a:t>Household dysfunction: living with parent with mental illness or substance abuse, domestic violence, parental incarceration, divorce/separation.</a:t>
            </a:r>
          </a:p>
          <a:p>
            <a:pPr lvl="0"/>
            <a:r>
              <a:rPr lang="en-US" sz="1700" dirty="0"/>
              <a:t>&gt; 60 publications in medical literature since  ACE study</a:t>
            </a:r>
          </a:p>
          <a:p>
            <a:pPr lvl="0"/>
            <a:r>
              <a:rPr lang="en-US" sz="1700" dirty="0"/>
              <a:t>The higher the ACE score, the higher the risk for the 7 out 10 leading causes of adult disease and disability</a:t>
            </a:r>
          </a:p>
          <a:p>
            <a:pPr marL="0" indent="0">
              <a:buNone/>
            </a:pPr>
            <a:r>
              <a:rPr lang="en-US" sz="1700" dirty="0"/>
              <a:t>ACE study </a:t>
            </a:r>
            <a:r>
              <a:rPr lang="en-US" sz="1700" u="sng" dirty="0">
                <a:hlinkClick r:id="rId4"/>
              </a:rPr>
              <a:t>http://www.cdc.gov/violenceprevention/acestudy/</a:t>
            </a:r>
            <a:endParaRPr lang="en-US" sz="1700" dirty="0"/>
          </a:p>
          <a:p>
            <a:pPr marL="0" indent="0">
              <a:buNone/>
            </a:pPr>
            <a:r>
              <a:rPr lang="en-US" sz="1700" dirty="0"/>
              <a:t>ACE screen: http://</a:t>
            </a:r>
            <a:r>
              <a:rPr lang="en-US" sz="1700" dirty="0" err="1"/>
              <a:t>www.acestudy.org</a:t>
            </a:r>
            <a:r>
              <a:rPr lang="en-US" sz="1700" dirty="0"/>
              <a:t>/</a:t>
            </a:r>
            <a:r>
              <a:rPr lang="en-US" sz="1700" dirty="0" err="1"/>
              <a:t>ace_score</a:t>
            </a:r>
            <a:endParaRPr lang="en-US" sz="1700" dirty="0"/>
          </a:p>
          <a:p>
            <a:pPr marL="0" indent="0">
              <a:buNone/>
            </a:pPr>
            <a:r>
              <a:rPr lang="en-US" sz="1700" dirty="0"/>
              <a:t>Health outcomes and ACEs: http://</a:t>
            </a:r>
            <a:r>
              <a:rPr lang="en-US" sz="1700" dirty="0" err="1"/>
              <a:t>www.cdc.gov</a:t>
            </a:r>
            <a:r>
              <a:rPr lang="en-US" sz="1700" dirty="0"/>
              <a:t>/</a:t>
            </a:r>
            <a:r>
              <a:rPr lang="en-US" sz="1700" dirty="0" err="1"/>
              <a:t>violenceprevention</a:t>
            </a:r>
            <a:r>
              <a:rPr lang="en-US" sz="1700" dirty="0"/>
              <a:t>/</a:t>
            </a:r>
            <a:r>
              <a:rPr lang="en-US" sz="1700" dirty="0" err="1"/>
              <a:t>acestudy</a:t>
            </a:r>
            <a:r>
              <a:rPr lang="en-US" sz="1700" dirty="0"/>
              <a:t>/</a:t>
            </a:r>
            <a:r>
              <a:rPr lang="en-US" sz="1700" dirty="0" err="1"/>
              <a:t>outcomes.html</a:t>
            </a:r>
            <a:endParaRPr lang="en-US" sz="1700" dirty="0"/>
          </a:p>
          <a:p>
            <a:pPr marL="0" lvl="0" indent="0">
              <a:buNone/>
            </a:pPr>
            <a:endParaRPr lang="en-US" sz="1700" dirty="0"/>
          </a:p>
          <a:p>
            <a:pPr lvl="0"/>
            <a:endParaRPr lang="en-US" sz="1300" dirty="0"/>
          </a:p>
          <a:p>
            <a:pPr lvl="0"/>
            <a:endParaRPr lang="en-US" sz="1300" dirty="0"/>
          </a:p>
          <a:p>
            <a:pPr marL="0" indent="0">
              <a:buNone/>
            </a:pPr>
            <a:endParaRPr lang="en-US" sz="1300" dirty="0"/>
          </a:p>
        </p:txBody>
      </p:sp>
    </p:spTree>
    <p:extLst>
      <p:ext uri="{BB962C8B-B14F-4D97-AF65-F5344CB8AC3E}">
        <p14:creationId xmlns:p14="http://schemas.microsoft.com/office/powerpoint/2010/main" val="4043132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raphic 6">
            <a:extLst>
              <a:ext uri="{FF2B5EF4-FFF2-40B4-BE49-F238E27FC236}">
                <a16:creationId xmlns:a16="http://schemas.microsoft.com/office/drawing/2014/main" id="{F0C8AE12-08E6-4D88-895C-987EDA678F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74801" y="2519363"/>
            <a:ext cx="914400" cy="914400"/>
          </a:xfrm>
          <a:prstGeom prst="rect">
            <a:avLst/>
          </a:prstGeom>
        </p:spPr>
      </p:pic>
      <p:sp>
        <p:nvSpPr>
          <p:cNvPr id="2" name="Title 1">
            <a:extLst>
              <a:ext uri="{FF2B5EF4-FFF2-40B4-BE49-F238E27FC236}">
                <a16:creationId xmlns:a16="http://schemas.microsoft.com/office/drawing/2014/main" id="{8AB1EEB8-6EE7-F748-94A9-6D5B10DB48A1}"/>
              </a:ext>
            </a:extLst>
          </p:cNvPr>
          <p:cNvSpPr>
            <a:spLocks noGrp="1"/>
          </p:cNvSpPr>
          <p:nvPr>
            <p:ph type="title"/>
          </p:nvPr>
        </p:nvSpPr>
        <p:spPr>
          <a:xfrm>
            <a:off x="433495" y="3433763"/>
            <a:ext cx="3197013" cy="2743200"/>
          </a:xfrm>
        </p:spPr>
        <p:txBody>
          <a:bodyPr anchor="t">
            <a:normAutofit/>
          </a:bodyPr>
          <a:lstStyle/>
          <a:p>
            <a:pPr algn="ctr"/>
            <a:r>
              <a:rPr lang="en-US"/>
              <a:t>What’s my ACE score? </a:t>
            </a:r>
          </a:p>
        </p:txBody>
      </p:sp>
      <p:sp>
        <p:nvSpPr>
          <p:cNvPr id="3" name="Content Placeholder 2">
            <a:extLst>
              <a:ext uri="{FF2B5EF4-FFF2-40B4-BE49-F238E27FC236}">
                <a16:creationId xmlns:a16="http://schemas.microsoft.com/office/drawing/2014/main" id="{72CE9915-4941-E943-A8A4-7C11FA99774D}"/>
              </a:ext>
            </a:extLst>
          </p:cNvPr>
          <p:cNvSpPr>
            <a:spLocks noGrp="1"/>
          </p:cNvSpPr>
          <p:nvPr>
            <p:ph idx="1"/>
          </p:nvPr>
        </p:nvSpPr>
        <p:spPr>
          <a:xfrm>
            <a:off x="4064000" y="643467"/>
            <a:ext cx="7289799" cy="5533496"/>
          </a:xfrm>
        </p:spPr>
        <p:txBody>
          <a:bodyPr anchor="ctr">
            <a:normAutofit/>
          </a:bodyPr>
          <a:lstStyle/>
          <a:p>
            <a:pPr marL="0" indent="0">
              <a:buNone/>
            </a:pPr>
            <a:r>
              <a:rPr lang="en-US" sz="1100"/>
              <a:t>Prior to your eighteenth birthday: </a:t>
            </a:r>
          </a:p>
          <a:p>
            <a:pPr marL="514350" indent="-514350">
              <a:buAutoNum type="arabicPeriod"/>
            </a:pPr>
            <a:r>
              <a:rPr lang="en-US" sz="1100"/>
              <a:t>Did a parent or other adult in the household often . . . Swear at you, insult you, put you down, or humiliate you? or Act in a way that made you afraid you might be physically hurt? Yes No If yes enter 1 _____ </a:t>
            </a:r>
          </a:p>
          <a:p>
            <a:pPr marL="514350" indent="-514350">
              <a:buAutoNum type="arabicPeriod"/>
            </a:pPr>
            <a:r>
              <a:rPr lang="en-US" sz="1100"/>
              <a:t>2. Did a parent or other adult in the household often . . . Push, grab, slap, or throw something at you? or Ever hit you so hard that you had marks or were injured? Yes No If yes enter 1 _____ </a:t>
            </a:r>
          </a:p>
          <a:p>
            <a:pPr marL="514350" indent="-514350">
              <a:buAutoNum type="arabicPeriod"/>
            </a:pPr>
            <a:r>
              <a:rPr lang="en-US" sz="1100"/>
              <a:t>3. Did an adult or person at least five years older than you ever . . . Touch or fondle you or have you touch their body in a sexual way? or Attempt or actually have oral, anal, or vaginal intercourse with you?   Yes No If yes enter 1 _____ </a:t>
            </a:r>
          </a:p>
          <a:p>
            <a:pPr marL="514350" indent="-514350">
              <a:buAutoNum type="arabicPeriod"/>
            </a:pPr>
            <a:r>
              <a:rPr lang="en-US" sz="1100"/>
              <a:t>4. Did you often feel that . . . No one in your family loved you or thought you were important or special? or Your family didn’t look out for each other, feel close to each other, or support each other? Yes No If yes enter 1 _____ </a:t>
            </a:r>
          </a:p>
          <a:p>
            <a:pPr marL="514350" indent="-514350">
              <a:buAutoNum type="arabicPeriod"/>
            </a:pPr>
            <a:r>
              <a:rPr lang="en-US" sz="1100"/>
              <a:t>5. Did you often feel that . . . You didn’t have enough to eat, had to wear dirty clothes, and had no one to protect you? or Your parents were too drunk or high to take care of you or take you to the doctor if you needed it? Yes No If yes enter 1 _____ </a:t>
            </a:r>
          </a:p>
          <a:p>
            <a:pPr marL="514350" indent="-514350">
              <a:buAutoNum type="arabicPeriod"/>
            </a:pPr>
            <a:r>
              <a:rPr lang="en-US" sz="1100"/>
              <a:t>6. Were your parents ever separated or divorced? Yes No If yes enter 1 _____ </a:t>
            </a:r>
          </a:p>
          <a:p>
            <a:pPr marL="514350" indent="-514350">
              <a:buAutoNum type="arabicPeriod"/>
            </a:pPr>
            <a:r>
              <a:rPr lang="en-US" sz="1100"/>
              <a:t>7. Was your mother or stepmother . . . Often pushed, grabbed, slapped, or had something thrown at her? or Sometimes or often kicked, bitten, hit with a fist, or hit with something hard? or Ever repeatedly hit over at least a few minutes or threatened with a gun or knife? Yes No If yes enter 1 _____ </a:t>
            </a:r>
          </a:p>
          <a:p>
            <a:pPr marL="514350" indent="-514350">
              <a:buAutoNum type="arabicPeriod"/>
            </a:pPr>
            <a:r>
              <a:rPr lang="en-US" sz="1100"/>
              <a:t>8. Did you live with anyone who was a problem drinker or alcoholic or who used street drugs? Yes No If yes enter 1 _____ </a:t>
            </a:r>
          </a:p>
          <a:p>
            <a:pPr marL="514350" indent="-514350">
              <a:buAutoNum type="arabicPeriod"/>
            </a:pPr>
            <a:r>
              <a:rPr lang="en-US" sz="1100"/>
              <a:t>9. Was a household member depressed or mentally ill, or did a household member attempt suicide? Yes No If yes enter 1 _____ </a:t>
            </a:r>
          </a:p>
          <a:p>
            <a:pPr marL="514350" indent="-514350">
              <a:buAutoNum type="arabicPeriod"/>
            </a:pPr>
            <a:r>
              <a:rPr lang="en-US" sz="1100"/>
              <a:t>10. Did a household member go to prison? Yes No If yes enter 1 _____ </a:t>
            </a:r>
          </a:p>
          <a:p>
            <a:pPr marL="0" indent="0">
              <a:buNone/>
            </a:pPr>
            <a:endParaRPr lang="en-US" sz="1100"/>
          </a:p>
          <a:p>
            <a:pPr marL="0" indent="0">
              <a:buNone/>
            </a:pPr>
            <a:r>
              <a:rPr lang="en-US" sz="1100"/>
              <a:t>Now add up your “Yes” answers. This is your ACE Score.</a:t>
            </a:r>
          </a:p>
          <a:p>
            <a:pPr marL="0" indent="0">
              <a:buNone/>
            </a:pPr>
            <a:r>
              <a:rPr lang="en-US" sz="1100"/>
              <a:t>                                                                                                                         (Nadine Burke-Harris) </a:t>
            </a:r>
          </a:p>
          <a:p>
            <a:endParaRPr lang="en-US" sz="1100" dirty="0"/>
          </a:p>
        </p:txBody>
      </p:sp>
    </p:spTree>
    <p:extLst>
      <p:ext uri="{BB962C8B-B14F-4D97-AF65-F5344CB8AC3E}">
        <p14:creationId xmlns:p14="http://schemas.microsoft.com/office/powerpoint/2010/main" val="3431189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6">
            <a:extLst>
              <a:ext uri="{FF2B5EF4-FFF2-40B4-BE49-F238E27FC236}">
                <a16:creationId xmlns:a16="http://schemas.microsoft.com/office/drawing/2014/main" id="{16A60FEA-F8A7-4231-81BC-72C4D6D8AD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90" y="2857505"/>
            <a:ext cx="1142999" cy="1142999"/>
          </a:xfrm>
          <a:prstGeom prst="rect">
            <a:avLst/>
          </a:prstGeom>
        </p:spPr>
      </p:pic>
      <p:sp>
        <p:nvSpPr>
          <p:cNvPr id="2" name="Title 1"/>
          <p:cNvSpPr>
            <a:spLocks noGrp="1"/>
          </p:cNvSpPr>
          <p:nvPr>
            <p:ph type="title"/>
          </p:nvPr>
        </p:nvSpPr>
        <p:spPr>
          <a:xfrm>
            <a:off x="1136431" y="627565"/>
            <a:ext cx="7474172" cy="1325563"/>
          </a:xfrm>
        </p:spPr>
        <p:txBody>
          <a:bodyPr>
            <a:normAutofit/>
          </a:bodyPr>
          <a:lstStyle/>
          <a:p>
            <a:r>
              <a:rPr lang="en-US" b="1" dirty="0"/>
              <a:t>Adverse Childhood Experiences (ACE) Study: Major Findings</a:t>
            </a:r>
          </a:p>
        </p:txBody>
      </p:sp>
      <p:sp>
        <p:nvSpPr>
          <p:cNvPr id="3" name="Content Placeholder 2"/>
          <p:cNvSpPr>
            <a:spLocks noGrp="1"/>
          </p:cNvSpPr>
          <p:nvPr>
            <p:ph idx="1"/>
          </p:nvPr>
        </p:nvSpPr>
        <p:spPr>
          <a:xfrm>
            <a:off x="1136429" y="2278174"/>
            <a:ext cx="6467867" cy="3450613"/>
          </a:xfrm>
        </p:spPr>
        <p:txBody>
          <a:bodyPr anchor="ctr">
            <a:normAutofit/>
          </a:bodyPr>
          <a:lstStyle/>
          <a:p>
            <a:pPr marL="457189" lvl="1" indent="0">
              <a:spcAft>
                <a:spcPts val="600"/>
              </a:spcAft>
              <a:buNone/>
            </a:pPr>
            <a:r>
              <a:rPr lang="en-US" sz="1300" u="sng"/>
              <a:t>ACEs are common, and include well-educated, privately insured:</a:t>
            </a:r>
            <a:endParaRPr lang="en-US" sz="1300"/>
          </a:p>
          <a:p>
            <a:pPr lvl="1">
              <a:spcAft>
                <a:spcPts val="600"/>
              </a:spcAft>
            </a:pPr>
            <a:r>
              <a:rPr lang="en-US" sz="1300"/>
              <a:t>2/3 had at least 1 ACE </a:t>
            </a:r>
          </a:p>
          <a:p>
            <a:pPr lvl="1">
              <a:spcAft>
                <a:spcPts val="600"/>
              </a:spcAft>
            </a:pPr>
            <a:r>
              <a:rPr lang="en-US" sz="1300"/>
              <a:t>1/8 had 4 or more ACEs</a:t>
            </a:r>
          </a:p>
          <a:p>
            <a:pPr lvl="1">
              <a:spcAft>
                <a:spcPts val="600"/>
              </a:spcAft>
            </a:pPr>
            <a:r>
              <a:rPr lang="en-US" sz="1300"/>
              <a:t>ACEs have strong, graded association to major mental and physical health problems in adulthood</a:t>
            </a:r>
          </a:p>
          <a:p>
            <a:pPr marL="457189" lvl="1" indent="0">
              <a:spcAft>
                <a:spcPts val="600"/>
              </a:spcAft>
              <a:buNone/>
            </a:pPr>
            <a:endParaRPr lang="en-US" sz="1300"/>
          </a:p>
          <a:p>
            <a:pPr marL="457189" lvl="1" indent="0">
              <a:spcAft>
                <a:spcPts val="600"/>
              </a:spcAft>
              <a:buNone/>
            </a:pPr>
            <a:r>
              <a:rPr lang="en-US" sz="1300" u="sng"/>
              <a:t>Higher ACE score associated with</a:t>
            </a:r>
            <a:r>
              <a:rPr lang="en-US" sz="1300"/>
              <a:t>:</a:t>
            </a:r>
          </a:p>
          <a:p>
            <a:pPr lvl="1">
              <a:spcAft>
                <a:spcPts val="600"/>
              </a:spcAft>
            </a:pPr>
            <a:r>
              <a:rPr lang="en-US" sz="1300"/>
              <a:t>Smoking, Teen preg, Alcohol/drug abuse, Mental illness, Suicide, STDs and HIV</a:t>
            </a:r>
          </a:p>
          <a:p>
            <a:pPr lvl="1">
              <a:spcAft>
                <a:spcPts val="600"/>
              </a:spcAft>
            </a:pPr>
            <a:r>
              <a:rPr lang="en-US" sz="1300"/>
              <a:t>Heart disease, Chronic lung disease, Liver Disease, Obesity, Cancer</a:t>
            </a:r>
          </a:p>
          <a:p>
            <a:pPr lvl="1">
              <a:spcAft>
                <a:spcPts val="600"/>
              </a:spcAft>
            </a:pPr>
            <a:r>
              <a:rPr lang="en-US" sz="1300"/>
              <a:t>Compared to people with zero ACEs, people with 6+ ACEs </a:t>
            </a:r>
          </a:p>
          <a:p>
            <a:pPr marL="457189" lvl="1" indent="0">
              <a:spcAft>
                <a:spcPts val="600"/>
              </a:spcAft>
              <a:buNone/>
            </a:pPr>
            <a:r>
              <a:rPr lang="en-US" sz="1300"/>
              <a:t>	die 20 years earlier and have 3x rate of heart disease.</a:t>
            </a:r>
            <a:r>
              <a:rPr lang="en-US" sz="1300" i="1"/>
              <a:t> </a:t>
            </a:r>
            <a:endParaRPr lang="en-US" sz="1300"/>
          </a:p>
          <a:p>
            <a:endParaRPr lang="en-US" sz="1300" dirty="0"/>
          </a:p>
        </p:txBody>
      </p:sp>
    </p:spTree>
    <p:extLst>
      <p:ext uri="{BB962C8B-B14F-4D97-AF65-F5344CB8AC3E}">
        <p14:creationId xmlns:p14="http://schemas.microsoft.com/office/powerpoint/2010/main" val="1175445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410" name="Text Box 12"/>
          <p:cNvSpPr txBox="1">
            <a:spLocks noChangeArrowheads="1"/>
          </p:cNvSpPr>
          <p:nvPr/>
        </p:nvSpPr>
        <p:spPr bwMode="auto">
          <a:xfrm>
            <a:off x="2971800" y="0"/>
            <a:ext cx="7696200" cy="533400"/>
          </a:xfrm>
          <a:prstGeom prst="rect">
            <a:avLst/>
          </a:prstGeom>
          <a:solidFill>
            <a:srgbClr val="99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dirty="0">
              <a:solidFill>
                <a:schemeClr val="bg1"/>
              </a:solidFill>
              <a:latin typeface="Calibri" pitchFamily="34" charset="0"/>
            </a:endParaRPr>
          </a:p>
        </p:txBody>
      </p:sp>
      <p:pic>
        <p:nvPicPr>
          <p:cNvPr id="1741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3" y="203203"/>
            <a:ext cx="1028700" cy="946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2" name="Text Box 4"/>
          <p:cNvSpPr txBox="1">
            <a:spLocks noChangeArrowheads="1"/>
          </p:cNvSpPr>
          <p:nvPr/>
        </p:nvSpPr>
        <p:spPr bwMode="auto">
          <a:xfrm>
            <a:off x="2133600" y="1371604"/>
            <a:ext cx="5867400" cy="185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60000"/>
              </a:lnSpc>
              <a:spcBef>
                <a:spcPct val="50000"/>
              </a:spcBef>
            </a:pPr>
            <a:endParaRPr lang="en-US" altLang="en-US" b="1" dirty="0">
              <a:latin typeface="Calibri" pitchFamily="34" charset="0"/>
            </a:endParaRPr>
          </a:p>
        </p:txBody>
      </p:sp>
      <p:sp>
        <p:nvSpPr>
          <p:cNvPr id="17413" name="TextBox 6"/>
          <p:cNvSpPr txBox="1">
            <a:spLocks noChangeArrowheads="1"/>
          </p:cNvSpPr>
          <p:nvPr/>
        </p:nvSpPr>
        <p:spPr bwMode="auto">
          <a:xfrm>
            <a:off x="2286000" y="2819405"/>
            <a:ext cx="7620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chemeClr val="tx2"/>
                </a:solidFill>
                <a:latin typeface="Calibri" pitchFamily="34" charset="0"/>
              </a:rPr>
              <a:t> </a:t>
            </a:r>
          </a:p>
          <a:p>
            <a:pPr eaLnBrk="1" hangingPunct="1"/>
            <a:endParaRPr lang="en-US" altLang="en-US" dirty="0">
              <a:solidFill>
                <a:schemeClr val="tx2"/>
              </a:solidFill>
              <a:latin typeface="Calibri" pitchFamily="34" charset="0"/>
            </a:endParaRPr>
          </a:p>
        </p:txBody>
      </p:sp>
      <p:sp>
        <p:nvSpPr>
          <p:cNvPr id="17414" name="Rectangle 2"/>
          <p:cNvSpPr>
            <a:spLocks noChangeArrowheads="1"/>
          </p:cNvSpPr>
          <p:nvPr/>
        </p:nvSpPr>
        <p:spPr bwMode="auto">
          <a:xfrm>
            <a:off x="1524005" y="-184667"/>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latin typeface="Calibri" pitchFamily="34" charset="0"/>
            </a:endParaRPr>
          </a:p>
        </p:txBody>
      </p:sp>
      <p:sp>
        <p:nvSpPr>
          <p:cNvPr id="17415" name="Rectangle 2"/>
          <p:cNvSpPr>
            <a:spLocks noChangeArrowheads="1"/>
          </p:cNvSpPr>
          <p:nvPr/>
        </p:nvSpPr>
        <p:spPr bwMode="auto">
          <a:xfrm>
            <a:off x="1524005" y="-184667"/>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dirty="0">
              <a:latin typeface="Calibri" pitchFamily="34" charset="0"/>
            </a:endParaRPr>
          </a:p>
        </p:txBody>
      </p:sp>
      <p:sp>
        <p:nvSpPr>
          <p:cNvPr id="10" name="TextBox 9"/>
          <p:cNvSpPr txBox="1"/>
          <p:nvPr/>
        </p:nvSpPr>
        <p:spPr>
          <a:xfrm>
            <a:off x="1981200" y="1219202"/>
            <a:ext cx="3886200" cy="461665"/>
          </a:xfrm>
          <a:prstGeom prst="rect">
            <a:avLst/>
          </a:prstGeom>
          <a:noFill/>
        </p:spPr>
        <p:txBody>
          <a:bodyPr>
            <a:spAutoFit/>
          </a:bodyPr>
          <a:lstStyle/>
          <a:p>
            <a:pPr algn="ctr">
              <a:defRPr/>
            </a:pPr>
            <a:r>
              <a:rPr lang="en-US" sz="2400" b="1" cap="all" dirty="0">
                <a:solidFill>
                  <a:srgbClr val="990000"/>
                </a:solidFill>
                <a:latin typeface="Arial" charset="0"/>
              </a:rPr>
              <a:t>Behavioral health</a:t>
            </a:r>
          </a:p>
        </p:txBody>
      </p:sp>
      <p:graphicFrame>
        <p:nvGraphicFramePr>
          <p:cNvPr id="12" name="Chart 11"/>
          <p:cNvGraphicFramePr/>
          <p:nvPr/>
        </p:nvGraphicFramePr>
        <p:xfrm>
          <a:off x="1828800" y="1752600"/>
          <a:ext cx="4038600" cy="2438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p:nvPr/>
        </p:nvGraphicFramePr>
        <p:xfrm>
          <a:off x="1905000" y="3962400"/>
          <a:ext cx="39624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6477000" y="1219202"/>
            <a:ext cx="3886200" cy="461665"/>
          </a:xfrm>
          <a:prstGeom prst="rect">
            <a:avLst/>
          </a:prstGeom>
          <a:noFill/>
        </p:spPr>
        <p:txBody>
          <a:bodyPr>
            <a:spAutoFit/>
          </a:bodyPr>
          <a:lstStyle/>
          <a:p>
            <a:pPr algn="ctr">
              <a:defRPr/>
            </a:pPr>
            <a:r>
              <a:rPr lang="en-US" sz="2400" b="1" cap="all" dirty="0">
                <a:solidFill>
                  <a:srgbClr val="990000"/>
                </a:solidFill>
                <a:latin typeface="Arial" charset="0"/>
              </a:rPr>
              <a:t>Chronic disease</a:t>
            </a:r>
          </a:p>
        </p:txBody>
      </p:sp>
      <p:graphicFrame>
        <p:nvGraphicFramePr>
          <p:cNvPr id="16" name="Chart 15"/>
          <p:cNvGraphicFramePr/>
          <p:nvPr/>
        </p:nvGraphicFramePr>
        <p:xfrm>
          <a:off x="6477000" y="1752600"/>
          <a:ext cx="3886200" cy="2362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p:cNvGraphicFramePr/>
          <p:nvPr/>
        </p:nvGraphicFramePr>
        <p:xfrm>
          <a:off x="6553200" y="3962400"/>
          <a:ext cx="3810000" cy="27432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537058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C:\Users\msf624\Desktop\ace_pyrami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5" y="457200"/>
            <a:ext cx="7021623" cy="6019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2999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86B68C-84BC-4A6E-99D1-EE87483C13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1C091803-41C2-48E0-9228-5148460C74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4" name="Rectangle 13">
            <a:extLst>
              <a:ext uri="{FF2B5EF4-FFF2-40B4-BE49-F238E27FC236}">
                <a16:creationId xmlns:a16="http://schemas.microsoft.com/office/drawing/2014/main" id="{6166C6D1-23AC-49C4-BA07-238E4E9F8C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B775CD93-9DF2-48CB-9F57-1BCA9A46C7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Graphic 6">
            <a:extLst>
              <a:ext uri="{FF2B5EF4-FFF2-40B4-BE49-F238E27FC236}">
                <a16:creationId xmlns:a16="http://schemas.microsoft.com/office/drawing/2014/main" id="{CCE9410E-5C4C-40E9-BF44-D96184D229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078" y="2576514"/>
            <a:ext cx="1705848" cy="1705848"/>
          </a:xfrm>
          <a:prstGeom prst="rect">
            <a:avLst/>
          </a:prstGeom>
        </p:spPr>
      </p:pic>
      <p:sp>
        <p:nvSpPr>
          <p:cNvPr id="2" name="Title 1">
            <a:extLst>
              <a:ext uri="{FF2B5EF4-FFF2-40B4-BE49-F238E27FC236}">
                <a16:creationId xmlns:a16="http://schemas.microsoft.com/office/drawing/2014/main" id="{A742AFBB-CF97-2D41-BDF8-455F22A446C3}"/>
              </a:ext>
            </a:extLst>
          </p:cNvPr>
          <p:cNvSpPr>
            <a:spLocks noGrp="1"/>
          </p:cNvSpPr>
          <p:nvPr>
            <p:ph type="title"/>
          </p:nvPr>
        </p:nvSpPr>
        <p:spPr>
          <a:xfrm>
            <a:off x="774700" y="762000"/>
            <a:ext cx="3759200" cy="3340100"/>
          </a:xfrm>
        </p:spPr>
        <p:txBody>
          <a:bodyPr>
            <a:normAutofit/>
          </a:bodyPr>
          <a:lstStyle/>
          <a:p>
            <a:pPr>
              <a:spcBef>
                <a:spcPts val="0"/>
              </a:spcBef>
            </a:pPr>
            <a:r>
              <a:rPr lang="en-US" dirty="0">
                <a:solidFill>
                  <a:srgbClr val="FFFFFF"/>
                </a:solidFill>
              </a:rPr>
              <a:t>Urban ACES</a:t>
            </a:r>
            <a:br>
              <a:rPr lang="en-US" dirty="0">
                <a:solidFill>
                  <a:srgbClr val="FFFFFF"/>
                </a:solidFill>
              </a:rPr>
            </a:br>
            <a:r>
              <a:rPr lang="en-US" sz="3100" dirty="0">
                <a:solidFill>
                  <a:srgbClr val="FFFFFF"/>
                </a:solidFill>
              </a:rPr>
              <a:t>Roy Wade, MD, PHD Children’s Hospital of Philadelphia</a:t>
            </a:r>
          </a:p>
        </p:txBody>
      </p:sp>
      <p:sp>
        <p:nvSpPr>
          <p:cNvPr id="3" name="Content Placeholder 2">
            <a:extLst>
              <a:ext uri="{FF2B5EF4-FFF2-40B4-BE49-F238E27FC236}">
                <a16:creationId xmlns:a16="http://schemas.microsoft.com/office/drawing/2014/main" id="{800F8B70-9001-A745-99E5-C4DD0C9C69C5}"/>
              </a:ext>
            </a:extLst>
          </p:cNvPr>
          <p:cNvSpPr>
            <a:spLocks noGrp="1"/>
          </p:cNvSpPr>
          <p:nvPr>
            <p:ph idx="1"/>
          </p:nvPr>
        </p:nvSpPr>
        <p:spPr>
          <a:xfrm>
            <a:off x="7658103" y="795548"/>
            <a:ext cx="3759198" cy="5275603"/>
          </a:xfrm>
        </p:spPr>
        <p:txBody>
          <a:bodyPr anchor="ctr">
            <a:normAutofit/>
          </a:bodyPr>
          <a:lstStyle/>
          <a:p>
            <a:pPr marL="457200">
              <a:spcBef>
                <a:spcPts val="0"/>
              </a:spcBef>
            </a:pPr>
            <a:r>
              <a:rPr lang="en-US" sz="2000" dirty="0"/>
              <a:t>Witnessing violence (seeing or hearing someone being stabbed, beaten, or shot)</a:t>
            </a:r>
          </a:p>
          <a:p>
            <a:pPr marL="228606" indent="0">
              <a:spcBef>
                <a:spcPts val="0"/>
              </a:spcBef>
              <a:buNone/>
            </a:pPr>
            <a:endParaRPr lang="en-US" sz="2000" dirty="0"/>
          </a:p>
          <a:p>
            <a:pPr marL="457200">
              <a:spcBef>
                <a:spcPts val="0"/>
              </a:spcBef>
            </a:pPr>
            <a:r>
              <a:rPr lang="en-US" sz="2000" dirty="0"/>
              <a:t>Living in an unsafe community</a:t>
            </a:r>
          </a:p>
          <a:p>
            <a:pPr marL="228606" indent="0">
              <a:spcBef>
                <a:spcPts val="0"/>
              </a:spcBef>
              <a:buNone/>
            </a:pPr>
            <a:endParaRPr lang="en-US" sz="2000" dirty="0"/>
          </a:p>
          <a:p>
            <a:pPr marL="457200">
              <a:spcBef>
                <a:spcPts val="0"/>
              </a:spcBef>
            </a:pPr>
            <a:r>
              <a:rPr lang="en-US" sz="2000" dirty="0"/>
              <a:t>Experiencing racism</a:t>
            </a:r>
          </a:p>
          <a:p>
            <a:pPr marL="228606" indent="0">
              <a:spcBef>
                <a:spcPts val="0"/>
              </a:spcBef>
              <a:buNone/>
            </a:pPr>
            <a:endParaRPr lang="en-US" sz="2000" dirty="0"/>
          </a:p>
          <a:p>
            <a:pPr marL="457200">
              <a:spcBef>
                <a:spcPts val="0"/>
              </a:spcBef>
            </a:pPr>
            <a:r>
              <a:rPr lang="en-US" sz="2000" dirty="0"/>
              <a:t>Living in foster care</a:t>
            </a:r>
          </a:p>
          <a:p>
            <a:pPr marL="228606" indent="0">
              <a:spcBef>
                <a:spcPts val="0"/>
              </a:spcBef>
              <a:buNone/>
            </a:pPr>
            <a:endParaRPr lang="en-US" sz="2000" dirty="0"/>
          </a:p>
          <a:p>
            <a:pPr marL="457200">
              <a:spcBef>
                <a:spcPts val="0"/>
              </a:spcBef>
            </a:pPr>
            <a:r>
              <a:rPr lang="en-US" sz="2000" dirty="0"/>
              <a:t>Experiencing bullying </a:t>
            </a:r>
          </a:p>
          <a:p>
            <a:pPr marL="0" indent="0">
              <a:buNone/>
            </a:pPr>
            <a:endParaRPr lang="en-US" sz="2000" dirty="0"/>
          </a:p>
        </p:txBody>
      </p:sp>
    </p:spTree>
    <p:extLst>
      <p:ext uri="{BB962C8B-B14F-4D97-AF65-F5344CB8AC3E}">
        <p14:creationId xmlns:p14="http://schemas.microsoft.com/office/powerpoint/2010/main" val="197323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56C20283-73E0-40EC-8AD8-057F581F64C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8">
            <a:extLst>
              <a:ext uri="{FF2B5EF4-FFF2-40B4-BE49-F238E27FC236}">
                <a16:creationId xmlns:a16="http://schemas.microsoft.com/office/drawing/2014/main" id="{3FCC729B-E528-40C3-82D3-BA4375575E8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6">
            <a:extLst>
              <a:ext uri="{FF2B5EF4-FFF2-40B4-BE49-F238E27FC236}">
                <a16:creationId xmlns:a16="http://schemas.microsoft.com/office/drawing/2014/main" id="{58F1FB8D-1842-4A04-998D-6CF047AB27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phic 11">
            <a:extLst>
              <a:ext uri="{FF2B5EF4-FFF2-40B4-BE49-F238E27FC236}">
                <a16:creationId xmlns:a16="http://schemas.microsoft.com/office/drawing/2014/main" id="{BAF0EAF8-A0DB-4B89-98D4-29BA90EEB7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0" y="1715781"/>
            <a:ext cx="3425957" cy="3425957"/>
          </a:xfrm>
          <a:prstGeom prst="rect">
            <a:avLst/>
          </a:prstGeom>
        </p:spPr>
      </p:pic>
      <p:sp>
        <p:nvSpPr>
          <p:cNvPr id="2" name="Title 1">
            <a:extLst>
              <a:ext uri="{FF2B5EF4-FFF2-40B4-BE49-F238E27FC236}">
                <a16:creationId xmlns:a16="http://schemas.microsoft.com/office/drawing/2014/main" id="{894A22DC-C3CF-AA41-9FE0-125FABEE0242}"/>
              </a:ext>
            </a:extLst>
          </p:cNvPr>
          <p:cNvSpPr>
            <a:spLocks noGrp="1"/>
          </p:cNvSpPr>
          <p:nvPr>
            <p:ph type="title"/>
          </p:nvPr>
        </p:nvSpPr>
        <p:spPr>
          <a:xfrm>
            <a:off x="4384039" y="365125"/>
            <a:ext cx="7164493" cy="1325563"/>
          </a:xfrm>
        </p:spPr>
        <p:txBody>
          <a:bodyPr>
            <a:normAutofit/>
          </a:bodyPr>
          <a:lstStyle/>
          <a:p>
            <a:r>
              <a:rPr lang="en-US"/>
              <a:t>Historical Trauma</a:t>
            </a:r>
          </a:p>
        </p:txBody>
      </p:sp>
      <p:sp>
        <p:nvSpPr>
          <p:cNvPr id="3" name="Content Placeholder 2">
            <a:extLst>
              <a:ext uri="{FF2B5EF4-FFF2-40B4-BE49-F238E27FC236}">
                <a16:creationId xmlns:a16="http://schemas.microsoft.com/office/drawing/2014/main" id="{6327F3CE-EAE2-1A46-9C34-16E1708592B5}"/>
              </a:ext>
            </a:extLst>
          </p:cNvPr>
          <p:cNvSpPr>
            <a:spLocks noGrp="1"/>
          </p:cNvSpPr>
          <p:nvPr>
            <p:ph idx="1"/>
          </p:nvPr>
        </p:nvSpPr>
        <p:spPr>
          <a:xfrm>
            <a:off x="4387515" y="2022601"/>
            <a:ext cx="7161017" cy="4154361"/>
          </a:xfrm>
        </p:spPr>
        <p:txBody>
          <a:bodyPr>
            <a:normAutofit/>
          </a:bodyPr>
          <a:lstStyle/>
          <a:p>
            <a:pPr marL="0" indent="0">
              <a:buNone/>
            </a:pPr>
            <a:r>
              <a:rPr lang="en-US" sz="1400"/>
              <a:t>Cumulative and collective. Manifests itself emotionally and psychologically. As a collective phenomenon, those who never even experienced the traumatic stressor, such as children and descendants, can still exhibit signs and symptoms of trauma. May manifest itself as:</a:t>
            </a:r>
          </a:p>
          <a:p>
            <a:r>
              <a:rPr lang="en-US" sz="1400" b="1"/>
              <a:t>Historical Unresolved Grief</a:t>
            </a:r>
            <a:r>
              <a:rPr lang="en-US" sz="1400"/>
              <a:t>: Grief as the result of historical trauma that has not been adequately expressed, acknowledged, or otherwise resolved. Examples include Holocaust survivors; lack of acknowledgement of the Armenian genocide and the mass murder of other ethnic groups in World War II. </a:t>
            </a:r>
          </a:p>
          <a:p>
            <a:r>
              <a:rPr lang="en-US" sz="1400"/>
              <a:t> </a:t>
            </a:r>
            <a:r>
              <a:rPr lang="en-US" sz="1400" b="1"/>
              <a:t>Disenfranchised Grief</a:t>
            </a:r>
            <a:r>
              <a:rPr lang="en-US" sz="1400"/>
              <a:t>: Grief as the result of historical trauma when loss cannot be voiced publicly or that loss is not openly acknowledged by the public. For example, the lack of recognition of the generations of loss of American Indians from colonialism, disease and other factors, and the corresponding lack of recognition of their right to grieve these collective experiences. </a:t>
            </a:r>
          </a:p>
          <a:p>
            <a:r>
              <a:rPr lang="en-US" sz="1400" b="1"/>
              <a:t>Internalized Oppression</a:t>
            </a:r>
            <a:r>
              <a:rPr lang="en-US" sz="1400"/>
              <a:t>: As the result of historical trauma, traumatized people may begin to internalize the views of the oppressor and perpetuate a cycle of self-hatred that manifests itself in negative behaviors. Emotions such as anger, hatred, and aggression are self-inflicted, as well as inflicted on members of one’s own group. For example, self- hatred among Blacks/African Americans who act out their aggression on people who look like them. </a:t>
            </a:r>
          </a:p>
          <a:p>
            <a:pPr marL="0" indent="0">
              <a:buNone/>
            </a:pPr>
            <a:r>
              <a:rPr lang="en-US" sz="1400"/>
              <a:t>(SAMSHA GAINS Center for Behavioral Health and Justice Transformation)</a:t>
            </a:r>
          </a:p>
        </p:txBody>
      </p:sp>
    </p:spTree>
    <p:extLst>
      <p:ext uri="{BB962C8B-B14F-4D97-AF65-F5344CB8AC3E}">
        <p14:creationId xmlns:p14="http://schemas.microsoft.com/office/powerpoint/2010/main" val="280859370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303D804-97E7-ED4C-A000-E6741B87E2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8996" y="643467"/>
            <a:ext cx="8074008" cy="5571066"/>
          </a:xfrm>
          <a:prstGeom prst="rect">
            <a:avLst/>
          </a:prstGeom>
        </p:spPr>
      </p:pic>
    </p:spTree>
    <p:extLst>
      <p:ext uri="{BB962C8B-B14F-4D97-AF65-F5344CB8AC3E}">
        <p14:creationId xmlns:p14="http://schemas.microsoft.com/office/powerpoint/2010/main" val="937655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16A60FEA-F8A7-4231-81BC-72C4D6D8AD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
        <p:nvSpPr>
          <p:cNvPr id="2" name="Title 1">
            <a:extLst>
              <a:ext uri="{FF2B5EF4-FFF2-40B4-BE49-F238E27FC236}">
                <a16:creationId xmlns:a16="http://schemas.microsoft.com/office/drawing/2014/main" id="{2A4E266A-5A10-F44B-94BE-067C35BECC57}"/>
              </a:ext>
            </a:extLst>
          </p:cNvPr>
          <p:cNvSpPr>
            <a:spLocks noGrp="1"/>
          </p:cNvSpPr>
          <p:nvPr>
            <p:ph type="title"/>
          </p:nvPr>
        </p:nvSpPr>
        <p:spPr>
          <a:xfrm>
            <a:off x="1913468" y="365125"/>
            <a:ext cx="9440332" cy="1325563"/>
          </a:xfrm>
        </p:spPr>
        <p:txBody>
          <a:bodyPr>
            <a:normAutofit/>
          </a:bodyPr>
          <a:lstStyle/>
          <a:p>
            <a:r>
              <a:rPr lang="en-US"/>
              <a:t>Toxic stress response </a:t>
            </a:r>
          </a:p>
        </p:txBody>
      </p:sp>
      <p:sp>
        <p:nvSpPr>
          <p:cNvPr id="3" name="Content Placeholder 2">
            <a:extLst>
              <a:ext uri="{FF2B5EF4-FFF2-40B4-BE49-F238E27FC236}">
                <a16:creationId xmlns:a16="http://schemas.microsoft.com/office/drawing/2014/main" id="{09E99B3B-69F5-514C-ADF7-BAE9C31E99C3}"/>
              </a:ext>
            </a:extLst>
          </p:cNvPr>
          <p:cNvSpPr>
            <a:spLocks noGrp="1"/>
          </p:cNvSpPr>
          <p:nvPr>
            <p:ph idx="1"/>
          </p:nvPr>
        </p:nvSpPr>
        <p:spPr>
          <a:xfrm>
            <a:off x="838200" y="1825625"/>
            <a:ext cx="10515600" cy="4351338"/>
          </a:xfrm>
        </p:spPr>
        <p:txBody>
          <a:bodyPr>
            <a:normAutofit/>
          </a:bodyPr>
          <a:lstStyle/>
          <a:p>
            <a:pPr marL="0" indent="0">
              <a:buNone/>
            </a:pPr>
            <a:r>
              <a:rPr lang="en-US" dirty="0"/>
              <a:t>Can occur when a child experiences strong, frequent, and/ or prolonged adversity—such as physical or emotional abuse, neglect, caregiver substance abuse or mental illness, exposure to violence, and/ or the accumulated burdens of family economic hardship—without adequate adult support. This kind of prolonged activation of the stress-response systems can disrupt the development of brain architecture and other organ systems, and increase the risk for stress-related disease and cognitive impairment, well into the adult years. </a:t>
            </a:r>
          </a:p>
          <a:p>
            <a:pPr marL="0" indent="0">
              <a:buNone/>
            </a:pPr>
            <a:r>
              <a:rPr lang="en-US" dirty="0"/>
              <a:t>- Nadine Burke-Harris, MD</a:t>
            </a:r>
          </a:p>
          <a:p>
            <a:endParaRPr lang="en-US" dirty="0"/>
          </a:p>
        </p:txBody>
      </p:sp>
    </p:spTree>
    <p:extLst>
      <p:ext uri="{BB962C8B-B14F-4D97-AF65-F5344CB8AC3E}">
        <p14:creationId xmlns:p14="http://schemas.microsoft.com/office/powerpoint/2010/main" val="36776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Screen Shot 2017-02-22 at 7.11.03 AM.png"/>
          <p:cNvPicPr>
            <a:picLocks noGrp="1" noChangeAspect="1"/>
          </p:cNvPicPr>
          <p:nvPr>
            <p:ph idx="1"/>
          </p:nvPr>
        </p:nvPicPr>
        <p:blipFill>
          <a:blip r:embed="rId2">
            <a:extLst>
              <a:ext uri="{28A0092B-C50C-407E-A947-70E740481C1C}">
                <a14:useLocalDpi xmlns:a14="http://schemas.microsoft.com/office/drawing/2010/main" val="0"/>
              </a:ext>
            </a:extLst>
          </a:blip>
          <a:srcRect t="13233" b="13233"/>
          <a:stretch>
            <a:fillRect/>
          </a:stretch>
        </p:blipFill>
        <p:spPr>
          <a:xfrm>
            <a:off x="643467" y="1533383"/>
            <a:ext cx="6891189" cy="3787855"/>
          </a:xfrm>
          <a:prstGeom prst="rect">
            <a:avLst/>
          </a:prstGeom>
        </p:spPr>
      </p:pic>
      <p:sp>
        <p:nvSpPr>
          <p:cNvPr id="6" name="TextBox 5"/>
          <p:cNvSpPr txBox="1"/>
          <p:nvPr/>
        </p:nvSpPr>
        <p:spPr>
          <a:xfrm>
            <a:off x="7854697" y="4960422"/>
            <a:ext cx="3731175" cy="258945"/>
          </a:xfrm>
          <a:prstGeom prst="rect">
            <a:avLst/>
          </a:prstGeom>
        </p:spPr>
        <p:txBody>
          <a:bodyPr vert="horz" lIns="91440" tIns="45720" rIns="91440" bIns="45720" rtlCol="0" anchor="ctr">
            <a:normAutofit fontScale="25000" lnSpcReduction="20000"/>
          </a:bodyPr>
          <a:lstStyle/>
          <a:p>
            <a:pPr>
              <a:lnSpc>
                <a:spcPct val="90000"/>
              </a:lnSpc>
              <a:spcBef>
                <a:spcPct val="0"/>
              </a:spcBef>
              <a:spcAft>
                <a:spcPts val="600"/>
              </a:spcAft>
            </a:pPr>
            <a:r>
              <a:rPr lang="en-US" sz="4400" dirty="0">
                <a:latin typeface="+mj-lt"/>
                <a:ea typeface="+mj-ea"/>
                <a:cs typeface="+mj-cs"/>
                <a:hlinkClick r:id="rId3"/>
              </a:rPr>
              <a:t>Toward a Trauma-Informed Philadelphia, Sandra Bloom 2016</a:t>
            </a:r>
            <a:endParaRPr lang="en-US" sz="4400" dirty="0">
              <a:latin typeface="+mj-lt"/>
              <a:ea typeface="+mj-ea"/>
              <a:cs typeface="+mj-cs"/>
            </a:endParaRPr>
          </a:p>
        </p:txBody>
      </p:sp>
    </p:spTree>
    <p:extLst>
      <p:ext uri="{BB962C8B-B14F-4D97-AF65-F5344CB8AC3E}">
        <p14:creationId xmlns:p14="http://schemas.microsoft.com/office/powerpoint/2010/main" val="343636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3144208-AAFC-4C3A-A4F1-EF3D72AF4C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Users/davidhottinger/Library/Containers/com.microsoft.Outlook/Data/Library/Caches/Signatures/signature_1256724928">
            <a:extLst>
              <a:ext uri="{FF2B5EF4-FFF2-40B4-BE49-F238E27FC236}">
                <a16:creationId xmlns:a16="http://schemas.microsoft.com/office/drawing/2014/main" id="{7EB6FEF1-96A1-F242-9561-F174AE3D8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2628900"/>
            <a:ext cx="1785938" cy="4143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918228-22E3-424C-AAFE-02E3DF39F47F}"/>
              </a:ext>
            </a:extLst>
          </p:cNvPr>
          <p:cNvSpPr>
            <a:spLocks noGrp="1"/>
          </p:cNvSpPr>
          <p:nvPr>
            <p:ph type="title"/>
          </p:nvPr>
        </p:nvSpPr>
        <p:spPr>
          <a:xfrm>
            <a:off x="643465" y="3433763"/>
            <a:ext cx="4809068" cy="1181100"/>
          </a:xfrm>
        </p:spPr>
        <p:txBody>
          <a:bodyPr anchor="t">
            <a:normAutofit/>
          </a:bodyPr>
          <a:lstStyle/>
          <a:p>
            <a:pPr algn="ctr"/>
            <a:r>
              <a:rPr lang="en-US" dirty="0"/>
              <a:t>2017 Stats</a:t>
            </a:r>
            <a:endParaRPr lang="en-US"/>
          </a:p>
        </p:txBody>
      </p:sp>
      <p:sp>
        <p:nvSpPr>
          <p:cNvPr id="3" name="Content Placeholder 2">
            <a:extLst>
              <a:ext uri="{FF2B5EF4-FFF2-40B4-BE49-F238E27FC236}">
                <a16:creationId xmlns:a16="http://schemas.microsoft.com/office/drawing/2014/main" id="{91C91162-0541-6D46-9B2A-06E10CA99DC2}"/>
              </a:ext>
            </a:extLst>
          </p:cNvPr>
          <p:cNvSpPr>
            <a:spLocks noGrp="1"/>
          </p:cNvSpPr>
          <p:nvPr>
            <p:ph idx="1"/>
          </p:nvPr>
        </p:nvSpPr>
        <p:spPr>
          <a:xfrm>
            <a:off x="6417733" y="643467"/>
            <a:ext cx="5257799" cy="5533496"/>
          </a:xfrm>
        </p:spPr>
        <p:txBody>
          <a:bodyPr anchor="ctr">
            <a:normAutofit/>
          </a:bodyPr>
          <a:lstStyle/>
          <a:p>
            <a:r>
              <a:rPr lang="en-US" sz="1800"/>
              <a:t>Operating beds..............................................484 </a:t>
            </a:r>
          </a:p>
          <a:p>
            <a:r>
              <a:rPr lang="en-US" sz="1800"/>
              <a:t>Discharges (adults and pediatrics)...........22,050 </a:t>
            </a:r>
          </a:p>
          <a:p>
            <a:r>
              <a:rPr lang="en-US" sz="1800"/>
              <a:t>Births..........................................................1,943 </a:t>
            </a:r>
          </a:p>
          <a:p>
            <a:r>
              <a:rPr lang="en-US" sz="1800"/>
              <a:t>Clinic visits............................................628,037 </a:t>
            </a:r>
          </a:p>
          <a:p>
            <a:r>
              <a:rPr lang="en-US" sz="1800"/>
              <a:t>Emergency Services visits.....................111,912 (includes Urgent Care) </a:t>
            </a:r>
          </a:p>
          <a:p>
            <a:r>
              <a:rPr lang="en-US" sz="1800"/>
              <a:t>Emergency Medical Services..................81,463 (ambulance runs) </a:t>
            </a:r>
          </a:p>
          <a:p>
            <a:r>
              <a:rPr lang="en-US" sz="1800"/>
              <a:t>Surgeries..................................................10,683 </a:t>
            </a:r>
          </a:p>
          <a:p>
            <a:r>
              <a:rPr lang="en-US" sz="1800"/>
              <a:t>Poison Information Center contacts.........63,414 </a:t>
            </a:r>
          </a:p>
          <a:p>
            <a:r>
              <a:rPr lang="en-US" sz="1800"/>
              <a:t>Hyperbaric chamber treatments................5,422 </a:t>
            </a:r>
          </a:p>
          <a:p>
            <a:r>
              <a:rPr lang="en-US" sz="1800"/>
              <a:t>Average daily census.....................................333 </a:t>
            </a:r>
          </a:p>
          <a:p>
            <a:r>
              <a:rPr lang="en-US" sz="1800"/>
              <a:t>MVNA-Home health visits........................23,610 </a:t>
            </a:r>
          </a:p>
          <a:p>
            <a:r>
              <a:rPr lang="en-US" sz="1800"/>
              <a:t>Hospice-Average daily census........................53 </a:t>
            </a:r>
          </a:p>
          <a:p>
            <a:endParaRPr lang="en-US" sz="1800"/>
          </a:p>
        </p:txBody>
      </p:sp>
    </p:spTree>
    <p:extLst>
      <p:ext uri="{BB962C8B-B14F-4D97-AF65-F5344CB8AC3E}">
        <p14:creationId xmlns:p14="http://schemas.microsoft.com/office/powerpoint/2010/main" val="3371152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AAEB06A-A8C3-BA4D-BEDD-26BCB1C05F12}"/>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Trauma-organized individual </a:t>
            </a:r>
            <a:r>
              <a:rPr lang="en-US" sz="3300" dirty="0">
                <a:solidFill>
                  <a:srgbClr val="FFFFFF"/>
                </a:solidFill>
              </a:rPr>
              <a:t>(Sandra Bloom)</a:t>
            </a:r>
          </a:p>
        </p:txBody>
      </p:sp>
      <p:graphicFrame>
        <p:nvGraphicFramePr>
          <p:cNvPr id="7" name="Content Placeholder 2">
            <a:extLst>
              <a:ext uri="{FF2B5EF4-FFF2-40B4-BE49-F238E27FC236}">
                <a16:creationId xmlns:a16="http://schemas.microsoft.com/office/drawing/2014/main" id="{8B618881-6818-40F1-9B86-70BB248E6AB3}"/>
              </a:ext>
            </a:extLst>
          </p:cNvPr>
          <p:cNvGraphicFramePr>
            <a:graphicFrameLocks noGrp="1"/>
          </p:cNvGraphicFramePr>
          <p:nvPr>
            <p:ph idx="1"/>
            <p:extLst>
              <p:ext uri="{D42A27DB-BD31-4B8C-83A1-F6EECF244321}">
                <p14:modId xmlns:p14="http://schemas.microsoft.com/office/powerpoint/2010/main" val="1889071143"/>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62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D5F9E19-11C5-CE4C-94CD-89541C92B7F4}"/>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Trauma-organized organizations </a:t>
            </a:r>
            <a:r>
              <a:rPr lang="en-US" sz="3460" dirty="0">
                <a:solidFill>
                  <a:srgbClr val="FFFFFF"/>
                </a:solidFill>
              </a:rPr>
              <a:t>(Bloom)</a:t>
            </a:r>
          </a:p>
        </p:txBody>
      </p:sp>
      <p:graphicFrame>
        <p:nvGraphicFramePr>
          <p:cNvPr id="5" name="Content Placeholder 2">
            <a:extLst>
              <a:ext uri="{FF2B5EF4-FFF2-40B4-BE49-F238E27FC236}">
                <a16:creationId xmlns:a16="http://schemas.microsoft.com/office/drawing/2014/main" id="{4803F462-4D3C-4644-B1D8-2420EC120D5B}"/>
              </a:ext>
            </a:extLst>
          </p:cNvPr>
          <p:cNvGraphicFramePr>
            <a:graphicFrameLocks noGrp="1"/>
          </p:cNvGraphicFramePr>
          <p:nvPr>
            <p:ph idx="1"/>
            <p:extLst>
              <p:ext uri="{D42A27DB-BD31-4B8C-83A1-F6EECF244321}">
                <p14:modId xmlns:p14="http://schemas.microsoft.com/office/powerpoint/2010/main" val="51954517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6596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3E9C137-99DB-8441-ADF4-22716A8E44BD}"/>
              </a:ext>
            </a:extLst>
          </p:cNvPr>
          <p:cNvSpPr>
            <a:spLocks noGrp="1"/>
          </p:cNvSpPr>
          <p:nvPr>
            <p:ph type="title"/>
          </p:nvPr>
        </p:nvSpPr>
        <p:spPr>
          <a:xfrm>
            <a:off x="943277" y="712269"/>
            <a:ext cx="3370998" cy="5502264"/>
          </a:xfrm>
        </p:spPr>
        <p:txBody>
          <a:bodyPr>
            <a:normAutofit/>
          </a:bodyPr>
          <a:lstStyle/>
          <a:p>
            <a:r>
              <a:rPr lang="en-US" sz="4100" dirty="0">
                <a:solidFill>
                  <a:srgbClr val="FFFFFF"/>
                </a:solidFill>
              </a:rPr>
              <a:t>Organizational Stress </a:t>
            </a:r>
            <a:r>
              <a:rPr lang="en-US" sz="3330" dirty="0">
                <a:solidFill>
                  <a:srgbClr val="FFFFFF"/>
                </a:solidFill>
              </a:rPr>
              <a:t>(Bloom)</a:t>
            </a:r>
          </a:p>
        </p:txBody>
      </p:sp>
      <p:graphicFrame>
        <p:nvGraphicFramePr>
          <p:cNvPr id="5" name="Content Placeholder 2">
            <a:extLst>
              <a:ext uri="{FF2B5EF4-FFF2-40B4-BE49-F238E27FC236}">
                <a16:creationId xmlns:a16="http://schemas.microsoft.com/office/drawing/2014/main" id="{31085BDB-9891-476C-AC8C-55615CAAB03A}"/>
              </a:ext>
            </a:extLst>
          </p:cNvPr>
          <p:cNvGraphicFramePr>
            <a:graphicFrameLocks noGrp="1"/>
          </p:cNvGraphicFramePr>
          <p:nvPr>
            <p:ph idx="1"/>
            <p:extLst>
              <p:ext uri="{D42A27DB-BD31-4B8C-83A1-F6EECF244321}">
                <p14:modId xmlns:p14="http://schemas.microsoft.com/office/powerpoint/2010/main" val="94290441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5140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82E2B-D989-BF4E-8BA5-BEF19FBD0E12}"/>
              </a:ext>
            </a:extLst>
          </p:cNvPr>
          <p:cNvSpPr>
            <a:spLocks noGrp="1"/>
          </p:cNvSpPr>
          <p:nvPr>
            <p:ph type="title"/>
          </p:nvPr>
        </p:nvSpPr>
        <p:spPr/>
        <p:txBody>
          <a:bodyPr/>
          <a:lstStyle/>
          <a:p>
            <a:r>
              <a:rPr lang="en-US" dirty="0"/>
              <a:t>Parallel processes between trauma-organized people and systems </a:t>
            </a:r>
            <a:r>
              <a:rPr lang="en-US" sz="3730" dirty="0"/>
              <a:t>(Bloom)</a:t>
            </a:r>
          </a:p>
        </p:txBody>
      </p:sp>
      <p:graphicFrame>
        <p:nvGraphicFramePr>
          <p:cNvPr id="4" name="Content Placeholder 3">
            <a:extLst>
              <a:ext uri="{FF2B5EF4-FFF2-40B4-BE49-F238E27FC236}">
                <a16:creationId xmlns:a16="http://schemas.microsoft.com/office/drawing/2014/main" id="{86B5D2C5-47E3-534F-8AE4-72C6C4E6E0E8}"/>
              </a:ext>
            </a:extLst>
          </p:cNvPr>
          <p:cNvGraphicFramePr>
            <a:graphicFrameLocks noGrp="1"/>
          </p:cNvGraphicFramePr>
          <p:nvPr>
            <p:ph idx="1"/>
            <p:extLst>
              <p:ext uri="{D42A27DB-BD31-4B8C-83A1-F6EECF244321}">
                <p14:modId xmlns:p14="http://schemas.microsoft.com/office/powerpoint/2010/main" val="1848057471"/>
              </p:ext>
            </p:extLst>
          </p:nvPr>
        </p:nvGraphicFramePr>
        <p:xfrm>
          <a:off x="838200" y="1825625"/>
          <a:ext cx="10515600" cy="37084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780173063"/>
                    </a:ext>
                  </a:extLst>
                </a:gridCol>
                <a:gridCol w="3505200">
                  <a:extLst>
                    <a:ext uri="{9D8B030D-6E8A-4147-A177-3AD203B41FA5}">
                      <a16:colId xmlns:a16="http://schemas.microsoft.com/office/drawing/2014/main" val="3580790737"/>
                    </a:ext>
                  </a:extLst>
                </a:gridCol>
                <a:gridCol w="3505200">
                  <a:extLst>
                    <a:ext uri="{9D8B030D-6E8A-4147-A177-3AD203B41FA5}">
                      <a16:colId xmlns:a16="http://schemas.microsoft.com/office/drawing/2014/main" val="1728986277"/>
                    </a:ext>
                  </a:extLst>
                </a:gridCol>
              </a:tblGrid>
              <a:tr h="370840">
                <a:tc>
                  <a:txBody>
                    <a:bodyPr/>
                    <a:lstStyle/>
                    <a:p>
                      <a:r>
                        <a:rPr lang="en-US" dirty="0"/>
                        <a:t>Clients</a:t>
                      </a:r>
                    </a:p>
                  </a:txBody>
                  <a:tcPr/>
                </a:tc>
                <a:tc>
                  <a:txBody>
                    <a:bodyPr/>
                    <a:lstStyle/>
                    <a:p>
                      <a:r>
                        <a:rPr lang="en-US" dirty="0"/>
                        <a:t>Staff</a:t>
                      </a:r>
                    </a:p>
                  </a:txBody>
                  <a:tcPr/>
                </a:tc>
                <a:tc>
                  <a:txBody>
                    <a:bodyPr/>
                    <a:lstStyle/>
                    <a:p>
                      <a:r>
                        <a:rPr lang="en-US" dirty="0"/>
                        <a:t>Organization </a:t>
                      </a:r>
                    </a:p>
                  </a:txBody>
                  <a:tcPr/>
                </a:tc>
                <a:extLst>
                  <a:ext uri="{0D108BD9-81ED-4DB2-BD59-A6C34878D82A}">
                    <a16:rowId xmlns:a16="http://schemas.microsoft.com/office/drawing/2014/main" val="1362904891"/>
                  </a:ext>
                </a:extLst>
              </a:tr>
              <a:tr h="370840">
                <a:tc>
                  <a:txBody>
                    <a:bodyPr/>
                    <a:lstStyle/>
                    <a:p>
                      <a:r>
                        <a:rPr lang="en-US" dirty="0"/>
                        <a:t>Feel unsafe </a:t>
                      </a:r>
                    </a:p>
                  </a:txBody>
                  <a:tcPr/>
                </a:tc>
                <a:tc>
                  <a:txBody>
                    <a:bodyPr/>
                    <a:lstStyle/>
                    <a:p>
                      <a:r>
                        <a:rPr lang="en-US" dirty="0"/>
                        <a:t>Feel unsafe </a:t>
                      </a:r>
                    </a:p>
                  </a:txBody>
                  <a:tcPr/>
                </a:tc>
                <a:tc>
                  <a:txBody>
                    <a:bodyPr/>
                    <a:lstStyle/>
                    <a:p>
                      <a:r>
                        <a:rPr lang="en-US" dirty="0"/>
                        <a:t>Is unsafe</a:t>
                      </a:r>
                    </a:p>
                  </a:txBody>
                  <a:tcPr/>
                </a:tc>
                <a:extLst>
                  <a:ext uri="{0D108BD9-81ED-4DB2-BD59-A6C34878D82A}">
                    <a16:rowId xmlns:a16="http://schemas.microsoft.com/office/drawing/2014/main" val="86490430"/>
                  </a:ext>
                </a:extLst>
              </a:tr>
              <a:tr h="370840">
                <a:tc>
                  <a:txBody>
                    <a:bodyPr/>
                    <a:lstStyle/>
                    <a:p>
                      <a:r>
                        <a:rPr lang="en-US" dirty="0"/>
                        <a:t>Aggressive </a:t>
                      </a:r>
                    </a:p>
                  </a:txBody>
                  <a:tcPr/>
                </a:tc>
                <a:tc>
                  <a:txBody>
                    <a:bodyPr/>
                    <a:lstStyle/>
                    <a:p>
                      <a:r>
                        <a:rPr lang="en-US" dirty="0"/>
                        <a:t>Punitive </a:t>
                      </a:r>
                    </a:p>
                  </a:txBody>
                  <a:tcPr/>
                </a:tc>
                <a:tc>
                  <a:txBody>
                    <a:bodyPr/>
                    <a:lstStyle/>
                    <a:p>
                      <a:r>
                        <a:rPr lang="en-US" dirty="0"/>
                        <a:t>Punitive </a:t>
                      </a:r>
                    </a:p>
                  </a:txBody>
                  <a:tcPr/>
                </a:tc>
                <a:extLst>
                  <a:ext uri="{0D108BD9-81ED-4DB2-BD59-A6C34878D82A}">
                    <a16:rowId xmlns:a16="http://schemas.microsoft.com/office/drawing/2014/main" val="3045493007"/>
                  </a:ext>
                </a:extLst>
              </a:tr>
              <a:tr h="370840">
                <a:tc>
                  <a:txBody>
                    <a:bodyPr/>
                    <a:lstStyle/>
                    <a:p>
                      <a:r>
                        <a:rPr lang="en-US" dirty="0"/>
                        <a:t>Helpless </a:t>
                      </a:r>
                    </a:p>
                  </a:txBody>
                  <a:tcPr/>
                </a:tc>
                <a:tc>
                  <a:txBody>
                    <a:bodyPr/>
                    <a:lstStyle/>
                    <a:p>
                      <a:r>
                        <a:rPr lang="en-US" dirty="0"/>
                        <a:t>Helpless </a:t>
                      </a:r>
                    </a:p>
                  </a:txBody>
                  <a:tcPr/>
                </a:tc>
                <a:tc>
                  <a:txBody>
                    <a:bodyPr/>
                    <a:lstStyle/>
                    <a:p>
                      <a:r>
                        <a:rPr lang="en-US" dirty="0"/>
                        <a:t>Stuck</a:t>
                      </a:r>
                    </a:p>
                  </a:txBody>
                  <a:tcPr/>
                </a:tc>
                <a:extLst>
                  <a:ext uri="{0D108BD9-81ED-4DB2-BD59-A6C34878D82A}">
                    <a16:rowId xmlns:a16="http://schemas.microsoft.com/office/drawing/2014/main" val="245828094"/>
                  </a:ext>
                </a:extLst>
              </a:tr>
              <a:tr h="370840">
                <a:tc>
                  <a:txBody>
                    <a:bodyPr/>
                    <a:lstStyle/>
                    <a:p>
                      <a:r>
                        <a:rPr lang="en-US" dirty="0"/>
                        <a:t>Hopeless </a:t>
                      </a:r>
                    </a:p>
                  </a:txBody>
                  <a:tcPr/>
                </a:tc>
                <a:tc>
                  <a:txBody>
                    <a:bodyPr/>
                    <a:lstStyle/>
                    <a:p>
                      <a:r>
                        <a:rPr lang="en-US" dirty="0"/>
                        <a:t>Hopeless </a:t>
                      </a:r>
                    </a:p>
                  </a:txBody>
                  <a:tcPr/>
                </a:tc>
                <a:tc>
                  <a:txBody>
                    <a:bodyPr/>
                    <a:lstStyle/>
                    <a:p>
                      <a:r>
                        <a:rPr lang="en-US" dirty="0" err="1"/>
                        <a:t>Missionless</a:t>
                      </a:r>
                      <a:endParaRPr lang="en-US" dirty="0"/>
                    </a:p>
                  </a:txBody>
                  <a:tcPr/>
                </a:tc>
                <a:extLst>
                  <a:ext uri="{0D108BD9-81ED-4DB2-BD59-A6C34878D82A}">
                    <a16:rowId xmlns:a16="http://schemas.microsoft.com/office/drawing/2014/main" val="3147483209"/>
                  </a:ext>
                </a:extLst>
              </a:tr>
              <a:tr h="370840">
                <a:tc>
                  <a:txBody>
                    <a:bodyPr/>
                    <a:lstStyle/>
                    <a:p>
                      <a:r>
                        <a:rPr lang="en-US" dirty="0" err="1"/>
                        <a:t>Hyperaroused</a:t>
                      </a:r>
                      <a:endParaRPr lang="en-US" dirty="0"/>
                    </a:p>
                  </a:txBody>
                  <a:tcPr/>
                </a:tc>
                <a:tc>
                  <a:txBody>
                    <a:bodyPr/>
                    <a:lstStyle/>
                    <a:p>
                      <a:r>
                        <a:rPr lang="en-US" dirty="0" err="1"/>
                        <a:t>Hyperarsoused</a:t>
                      </a:r>
                      <a:r>
                        <a:rPr lang="en-US" dirty="0"/>
                        <a:t> </a:t>
                      </a:r>
                    </a:p>
                  </a:txBody>
                  <a:tcPr/>
                </a:tc>
                <a:tc>
                  <a:txBody>
                    <a:bodyPr/>
                    <a:lstStyle/>
                    <a:p>
                      <a:r>
                        <a:rPr lang="en-US" dirty="0"/>
                        <a:t>Crisis Driven</a:t>
                      </a:r>
                    </a:p>
                  </a:txBody>
                  <a:tcPr/>
                </a:tc>
                <a:extLst>
                  <a:ext uri="{0D108BD9-81ED-4DB2-BD59-A6C34878D82A}">
                    <a16:rowId xmlns:a16="http://schemas.microsoft.com/office/drawing/2014/main" val="257292551"/>
                  </a:ext>
                </a:extLst>
              </a:tr>
              <a:tr h="370840">
                <a:tc>
                  <a:txBody>
                    <a:bodyPr/>
                    <a:lstStyle/>
                    <a:p>
                      <a:r>
                        <a:rPr lang="en-US" dirty="0"/>
                        <a:t>Fragmented </a:t>
                      </a:r>
                    </a:p>
                  </a:txBody>
                  <a:tcPr/>
                </a:tc>
                <a:tc>
                  <a:txBody>
                    <a:bodyPr/>
                    <a:lstStyle/>
                    <a:p>
                      <a:r>
                        <a:rPr lang="en-US" dirty="0"/>
                        <a:t>Fragmented </a:t>
                      </a:r>
                    </a:p>
                  </a:txBody>
                  <a:tcPr/>
                </a:tc>
                <a:tc>
                  <a:txBody>
                    <a:bodyPr/>
                    <a:lstStyle/>
                    <a:p>
                      <a:r>
                        <a:rPr lang="en-US" dirty="0"/>
                        <a:t>Fragmented </a:t>
                      </a:r>
                    </a:p>
                  </a:txBody>
                  <a:tcPr/>
                </a:tc>
                <a:extLst>
                  <a:ext uri="{0D108BD9-81ED-4DB2-BD59-A6C34878D82A}">
                    <a16:rowId xmlns:a16="http://schemas.microsoft.com/office/drawing/2014/main" val="3601070092"/>
                  </a:ext>
                </a:extLst>
              </a:tr>
              <a:tr h="370840">
                <a:tc>
                  <a:txBody>
                    <a:bodyPr/>
                    <a:lstStyle/>
                    <a:p>
                      <a:r>
                        <a:rPr lang="en-US" dirty="0"/>
                        <a:t>Overwhelmed </a:t>
                      </a:r>
                    </a:p>
                  </a:txBody>
                  <a:tcPr/>
                </a:tc>
                <a:tc>
                  <a:txBody>
                    <a:bodyPr/>
                    <a:lstStyle/>
                    <a:p>
                      <a:r>
                        <a:rPr lang="en-US" dirty="0"/>
                        <a:t>Overwhelmed </a:t>
                      </a:r>
                    </a:p>
                  </a:txBody>
                  <a:tcPr/>
                </a:tc>
                <a:tc>
                  <a:txBody>
                    <a:bodyPr/>
                    <a:lstStyle/>
                    <a:p>
                      <a:r>
                        <a:rPr lang="en-US" dirty="0"/>
                        <a:t>Overwhelmed </a:t>
                      </a:r>
                    </a:p>
                  </a:txBody>
                  <a:tcPr/>
                </a:tc>
                <a:extLst>
                  <a:ext uri="{0D108BD9-81ED-4DB2-BD59-A6C34878D82A}">
                    <a16:rowId xmlns:a16="http://schemas.microsoft.com/office/drawing/2014/main" val="1907324856"/>
                  </a:ext>
                </a:extLst>
              </a:tr>
              <a:tr h="370840">
                <a:tc>
                  <a:txBody>
                    <a:bodyPr/>
                    <a:lstStyle/>
                    <a:p>
                      <a:r>
                        <a:rPr lang="en-US" dirty="0"/>
                        <a:t>Confused </a:t>
                      </a:r>
                    </a:p>
                  </a:txBody>
                  <a:tcPr/>
                </a:tc>
                <a:tc>
                  <a:txBody>
                    <a:bodyPr/>
                    <a:lstStyle/>
                    <a:p>
                      <a:r>
                        <a:rPr lang="en-US" dirty="0"/>
                        <a:t>Confused </a:t>
                      </a:r>
                    </a:p>
                  </a:txBody>
                  <a:tcPr/>
                </a:tc>
                <a:tc>
                  <a:txBody>
                    <a:bodyPr/>
                    <a:lstStyle/>
                    <a:p>
                      <a:r>
                        <a:rPr lang="en-US" dirty="0"/>
                        <a:t>Valueless </a:t>
                      </a:r>
                    </a:p>
                  </a:txBody>
                  <a:tcPr/>
                </a:tc>
                <a:extLst>
                  <a:ext uri="{0D108BD9-81ED-4DB2-BD59-A6C34878D82A}">
                    <a16:rowId xmlns:a16="http://schemas.microsoft.com/office/drawing/2014/main" val="2936472977"/>
                  </a:ext>
                </a:extLst>
              </a:tr>
              <a:tr h="370840">
                <a:tc>
                  <a:txBody>
                    <a:bodyPr/>
                    <a:lstStyle/>
                    <a:p>
                      <a:r>
                        <a:rPr lang="en-US" dirty="0"/>
                        <a:t>Depressed </a:t>
                      </a:r>
                    </a:p>
                  </a:txBody>
                  <a:tcPr/>
                </a:tc>
                <a:tc>
                  <a:txBody>
                    <a:bodyPr/>
                    <a:lstStyle/>
                    <a:p>
                      <a:r>
                        <a:rPr lang="en-US" dirty="0"/>
                        <a:t>Demoralized </a:t>
                      </a:r>
                    </a:p>
                  </a:txBody>
                  <a:tcPr/>
                </a:tc>
                <a:tc>
                  <a:txBody>
                    <a:bodyPr/>
                    <a:lstStyle/>
                    <a:p>
                      <a:r>
                        <a:rPr lang="en-US" dirty="0"/>
                        <a:t>Directionless </a:t>
                      </a:r>
                    </a:p>
                  </a:txBody>
                  <a:tcPr/>
                </a:tc>
                <a:extLst>
                  <a:ext uri="{0D108BD9-81ED-4DB2-BD59-A6C34878D82A}">
                    <a16:rowId xmlns:a16="http://schemas.microsoft.com/office/drawing/2014/main" val="1170137184"/>
                  </a:ext>
                </a:extLst>
              </a:tr>
            </a:tbl>
          </a:graphicData>
        </a:graphic>
      </p:graphicFrame>
    </p:spTree>
    <p:extLst>
      <p:ext uri="{BB962C8B-B14F-4D97-AF65-F5344CB8AC3E}">
        <p14:creationId xmlns:p14="http://schemas.microsoft.com/office/powerpoint/2010/main" val="3292558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2 at 7.11.33 AM.png"/>
          <p:cNvPicPr>
            <a:picLocks noGrp="1" noChangeAspect="1"/>
          </p:cNvPicPr>
          <p:nvPr>
            <p:ph idx="1"/>
          </p:nvPr>
        </p:nvPicPr>
        <p:blipFill>
          <a:blip r:embed="rId2">
            <a:extLst>
              <a:ext uri="{28A0092B-C50C-407E-A947-70E740481C1C}">
                <a14:useLocalDpi xmlns:a14="http://schemas.microsoft.com/office/drawing/2010/main" val="0"/>
              </a:ext>
            </a:extLst>
          </a:blip>
          <a:srcRect t="13476" b="13476"/>
          <a:stretch>
            <a:fillRect/>
          </a:stretch>
        </p:blipFill>
        <p:spPr>
          <a:xfrm>
            <a:off x="1981200" y="838201"/>
            <a:ext cx="8229600" cy="5287963"/>
          </a:xfrm>
        </p:spPr>
      </p:pic>
      <p:sp>
        <p:nvSpPr>
          <p:cNvPr id="5" name="TextBox 4"/>
          <p:cNvSpPr txBox="1"/>
          <p:nvPr/>
        </p:nvSpPr>
        <p:spPr>
          <a:xfrm>
            <a:off x="6629400" y="6400803"/>
            <a:ext cx="3733800" cy="254044"/>
          </a:xfrm>
          <a:prstGeom prst="rect">
            <a:avLst/>
          </a:prstGeom>
          <a:noFill/>
        </p:spPr>
        <p:txBody>
          <a:bodyPr wrap="square" rtlCol="0">
            <a:spAutoFit/>
          </a:bodyPr>
          <a:lstStyle/>
          <a:p>
            <a:r>
              <a:rPr lang="en-US" sz="1051" dirty="0">
                <a:hlinkClick r:id="rId3"/>
              </a:rPr>
              <a:t>Toward a Trauma-Informed Philadelphia, Sandra Bloom 2016</a:t>
            </a:r>
            <a:endParaRPr lang="en-US" sz="1051" dirty="0"/>
          </a:p>
        </p:txBody>
      </p:sp>
    </p:spTree>
    <p:extLst>
      <p:ext uri="{BB962C8B-B14F-4D97-AF65-F5344CB8AC3E}">
        <p14:creationId xmlns:p14="http://schemas.microsoft.com/office/powerpoint/2010/main" val="2121435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29400" y="6400803"/>
            <a:ext cx="3733800" cy="254044"/>
          </a:xfrm>
          <a:prstGeom prst="rect">
            <a:avLst/>
          </a:prstGeom>
          <a:noFill/>
        </p:spPr>
        <p:txBody>
          <a:bodyPr wrap="square" rtlCol="0">
            <a:spAutoFit/>
          </a:bodyPr>
          <a:lstStyle/>
          <a:p>
            <a:r>
              <a:rPr lang="en-US" sz="1051" dirty="0">
                <a:hlinkClick r:id="rId2"/>
              </a:rPr>
              <a:t>Toward a Trauma-Informed Philadelphia, Sandra Bloom 2016</a:t>
            </a:r>
            <a:endParaRPr lang="en-US" sz="1051" dirty="0"/>
          </a:p>
        </p:txBody>
      </p:sp>
      <p:pic>
        <p:nvPicPr>
          <p:cNvPr id="5" name="Content Placeholder 4"/>
          <p:cNvPicPr>
            <a:picLocks noGrp="1" noChangeAspect="1"/>
          </p:cNvPicPr>
          <p:nvPr>
            <p:ph idx="1"/>
          </p:nvPr>
        </p:nvPicPr>
        <p:blipFill>
          <a:blip r:embed="rId3"/>
          <a:srcRect t="4265" b="4265"/>
          <a:stretch>
            <a:fillRect/>
          </a:stretch>
        </p:blipFill>
        <p:spPr>
          <a:xfrm>
            <a:off x="1981200" y="381001"/>
            <a:ext cx="8229600" cy="5745163"/>
          </a:xfrm>
        </p:spPr>
      </p:pic>
    </p:spTree>
    <p:extLst>
      <p:ext uri="{BB962C8B-B14F-4D97-AF65-F5344CB8AC3E}">
        <p14:creationId xmlns:p14="http://schemas.microsoft.com/office/powerpoint/2010/main" val="3423680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 Shot 2017-02-22 at 7.35.20 AM.png"/>
          <p:cNvPicPr>
            <a:picLocks noGrp="1" noChangeAspect="1"/>
          </p:cNvPicPr>
          <p:nvPr>
            <p:ph idx="1"/>
          </p:nvPr>
        </p:nvPicPr>
        <p:blipFill>
          <a:blip r:embed="rId2">
            <a:extLst>
              <a:ext uri="{28A0092B-C50C-407E-A947-70E740481C1C}">
                <a14:useLocalDpi xmlns:a14="http://schemas.microsoft.com/office/drawing/2010/main" val="0"/>
              </a:ext>
            </a:extLst>
          </a:blip>
          <a:srcRect l="2095" r="2095"/>
          <a:stretch>
            <a:fillRect/>
          </a:stretch>
        </p:blipFill>
        <p:spPr>
          <a:xfrm>
            <a:off x="1981200" y="152401"/>
            <a:ext cx="8229600" cy="6430963"/>
          </a:xfrm>
        </p:spPr>
      </p:pic>
    </p:spTree>
    <p:extLst>
      <p:ext uri="{BB962C8B-B14F-4D97-AF65-F5344CB8AC3E}">
        <p14:creationId xmlns:p14="http://schemas.microsoft.com/office/powerpoint/2010/main" val="29681586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B282BD9-A285-A641-BCD8-7DC27785EB34}"/>
              </a:ext>
            </a:extLst>
          </p:cNvPr>
          <p:cNvSpPr>
            <a:spLocks noGrp="1"/>
          </p:cNvSpPr>
          <p:nvPr>
            <p:ph type="title"/>
          </p:nvPr>
        </p:nvSpPr>
        <p:spPr>
          <a:xfrm>
            <a:off x="943281" y="712269"/>
            <a:ext cx="3370999" cy="5502264"/>
          </a:xfrm>
        </p:spPr>
        <p:txBody>
          <a:bodyPr>
            <a:normAutofit/>
          </a:bodyPr>
          <a:lstStyle/>
          <a:p>
            <a:r>
              <a:rPr lang="en-US" dirty="0">
                <a:solidFill>
                  <a:schemeClr val="bg1"/>
                </a:solidFill>
              </a:rPr>
              <a:t>A program, organization, or system that is Trauma-Informed</a:t>
            </a:r>
            <a:br>
              <a:rPr lang="en-US" dirty="0">
                <a:solidFill>
                  <a:schemeClr val="bg1"/>
                </a:solidFill>
              </a:rPr>
            </a:br>
            <a:br>
              <a:rPr lang="en-US" dirty="0">
                <a:solidFill>
                  <a:schemeClr val="bg1"/>
                </a:solidFill>
              </a:rPr>
            </a:br>
            <a:r>
              <a:rPr lang="en-US" sz="3700" dirty="0">
                <a:solidFill>
                  <a:schemeClr val="bg1"/>
                </a:solidFill>
              </a:rPr>
              <a:t>(SAMSHA)</a:t>
            </a:r>
            <a:br>
              <a:rPr lang="en-US" sz="3700" dirty="0">
                <a:solidFill>
                  <a:schemeClr val="bg1"/>
                </a:solidFill>
              </a:rPr>
            </a:br>
            <a:endParaRPr lang="en-US" sz="3700" dirty="0">
              <a:solidFill>
                <a:schemeClr val="bg1"/>
              </a:solidFill>
            </a:endParaRPr>
          </a:p>
        </p:txBody>
      </p:sp>
      <p:graphicFrame>
        <p:nvGraphicFramePr>
          <p:cNvPr id="5" name="Content Placeholder 2">
            <a:extLst>
              <a:ext uri="{FF2B5EF4-FFF2-40B4-BE49-F238E27FC236}">
                <a16:creationId xmlns:a16="http://schemas.microsoft.com/office/drawing/2014/main" id="{D7A69084-AC6B-4151-9D39-7C576661A1CF}"/>
              </a:ext>
            </a:extLst>
          </p:cNvPr>
          <p:cNvGraphicFramePr>
            <a:graphicFrameLocks noGrp="1"/>
          </p:cNvGraphicFramePr>
          <p:nvPr>
            <p:ph idx="1"/>
            <p:extLst>
              <p:ext uri="{D42A27DB-BD31-4B8C-83A1-F6EECF244321}">
                <p14:modId xmlns:p14="http://schemas.microsoft.com/office/powerpoint/2010/main" val="2709212427"/>
              </p:ext>
            </p:extLst>
          </p:nvPr>
        </p:nvGraphicFramePr>
        <p:xfrm>
          <a:off x="5280029" y="642939"/>
          <a:ext cx="626903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BF860AEF-1147-EF44-9C0D-152A8B945BCD}"/>
              </a:ext>
            </a:extLst>
          </p:cNvPr>
          <p:cNvSpPr txBox="1"/>
          <p:nvPr/>
        </p:nvSpPr>
        <p:spPr>
          <a:xfrm>
            <a:off x="7477044" y="6222775"/>
            <a:ext cx="1824282" cy="369332"/>
          </a:xfrm>
          <a:prstGeom prst="rect">
            <a:avLst/>
          </a:prstGeom>
          <a:noFill/>
        </p:spPr>
        <p:txBody>
          <a:bodyPr wrap="none" rtlCol="0">
            <a:spAutoFit/>
          </a:bodyPr>
          <a:lstStyle/>
          <a:p>
            <a:r>
              <a:rPr lang="en-US" dirty="0" err="1">
                <a:solidFill>
                  <a:schemeClr val="accent1"/>
                </a:solidFill>
              </a:rPr>
              <a:t>www.samsha.gov</a:t>
            </a:r>
            <a:endParaRPr lang="en-US" dirty="0">
              <a:solidFill>
                <a:schemeClr val="accent1"/>
              </a:solidFill>
            </a:endParaRPr>
          </a:p>
        </p:txBody>
      </p:sp>
    </p:spTree>
    <p:extLst>
      <p:ext uri="{BB962C8B-B14F-4D97-AF65-F5344CB8AC3E}">
        <p14:creationId xmlns:p14="http://schemas.microsoft.com/office/powerpoint/2010/main" val="2720959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1839-C54E-9A45-BF14-80C7E29E75D6}"/>
              </a:ext>
            </a:extLst>
          </p:cNvPr>
          <p:cNvSpPr>
            <a:spLocks noGrp="1"/>
          </p:cNvSpPr>
          <p:nvPr>
            <p:ph type="title"/>
          </p:nvPr>
        </p:nvSpPr>
        <p:spPr>
          <a:xfrm>
            <a:off x="838200" y="365125"/>
            <a:ext cx="10515600" cy="1325563"/>
          </a:xfrm>
        </p:spPr>
        <p:txBody>
          <a:bodyPr>
            <a:normAutofit/>
          </a:bodyPr>
          <a:lstStyle/>
          <a:p>
            <a:r>
              <a:rPr lang="en-US" dirty="0"/>
              <a:t>Trauma-Informed v. Trauma-Specific (SAMSHA)</a:t>
            </a:r>
            <a:r>
              <a:rPr lang="en-US" b="1" dirty="0"/>
              <a:t> </a:t>
            </a:r>
            <a:endParaRPr lang="en-US" dirty="0"/>
          </a:p>
        </p:txBody>
      </p:sp>
      <p:graphicFrame>
        <p:nvGraphicFramePr>
          <p:cNvPr id="15" name="Content Placeholder 2">
            <a:extLst>
              <a:ext uri="{FF2B5EF4-FFF2-40B4-BE49-F238E27FC236}">
                <a16:creationId xmlns:a16="http://schemas.microsoft.com/office/drawing/2014/main" id="{5AED2EB8-98E3-4A18-AEDF-5C7245FC5B4F}"/>
              </a:ext>
            </a:extLst>
          </p:cNvPr>
          <p:cNvGraphicFramePr>
            <a:graphicFrameLocks noGrp="1"/>
          </p:cNvGraphicFramePr>
          <p:nvPr>
            <p:ph idx="1"/>
            <p:extLst>
              <p:ext uri="{D42A27DB-BD31-4B8C-83A1-F6EECF244321}">
                <p14:modId xmlns:p14="http://schemas.microsoft.com/office/powerpoint/2010/main" val="394960769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0627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43281" y="712269"/>
            <a:ext cx="3370999" cy="5502264"/>
          </a:xfrm>
        </p:spPr>
        <p:txBody>
          <a:bodyPr>
            <a:normAutofit/>
          </a:bodyPr>
          <a:lstStyle/>
          <a:p>
            <a:r>
              <a:rPr lang="en-US" dirty="0">
                <a:solidFill>
                  <a:srgbClr val="FFFFFF"/>
                </a:solidFill>
              </a:rPr>
              <a:t>Principles of Trauma-Informed Care </a:t>
            </a: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br>
              <a:rPr lang="en-US" dirty="0">
                <a:solidFill>
                  <a:srgbClr val="FFFFFF"/>
                </a:solidFill>
              </a:rPr>
            </a:br>
            <a:r>
              <a:rPr lang="en-US" sz="4000" dirty="0">
                <a:solidFill>
                  <a:srgbClr val="FFFFFF"/>
                </a:solidFill>
              </a:rPr>
              <a:t>(SAMSHA)</a:t>
            </a:r>
          </a:p>
        </p:txBody>
      </p:sp>
      <p:graphicFrame>
        <p:nvGraphicFramePr>
          <p:cNvPr id="5" name="Content Placeholder 2">
            <a:extLst>
              <a:ext uri="{FF2B5EF4-FFF2-40B4-BE49-F238E27FC236}">
                <a16:creationId xmlns:a16="http://schemas.microsoft.com/office/drawing/2014/main" id="{77504C32-8869-45EA-B4E9-724A119E3D41}"/>
              </a:ext>
            </a:extLst>
          </p:cNvPr>
          <p:cNvGraphicFramePr>
            <a:graphicFrameLocks noGrp="1"/>
          </p:cNvGraphicFramePr>
          <p:nvPr>
            <p:ph idx="1"/>
            <p:extLst>
              <p:ext uri="{D42A27DB-BD31-4B8C-83A1-F6EECF244321}">
                <p14:modId xmlns:p14="http://schemas.microsoft.com/office/powerpoint/2010/main" val="1812981553"/>
              </p:ext>
            </p:extLst>
          </p:nvPr>
        </p:nvGraphicFramePr>
        <p:xfrm>
          <a:off x="5280029" y="642939"/>
          <a:ext cx="626903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33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744AB66-2D0E-FD49-8658-792B86DA8D39}"/>
              </a:ext>
            </a:extLst>
          </p:cNvPr>
          <p:cNvSpPr>
            <a:spLocks noGrp="1"/>
          </p:cNvSpPr>
          <p:nvPr>
            <p:ph type="title"/>
          </p:nvPr>
        </p:nvSpPr>
        <p:spPr>
          <a:xfrm>
            <a:off x="943281" y="712269"/>
            <a:ext cx="3370999" cy="5502264"/>
          </a:xfrm>
        </p:spPr>
        <p:txBody>
          <a:bodyPr>
            <a:normAutofit/>
          </a:bodyPr>
          <a:lstStyle/>
          <a:p>
            <a:r>
              <a:rPr lang="en-US" dirty="0">
                <a:solidFill>
                  <a:srgbClr val="FFFFFF"/>
                </a:solidFill>
              </a:rPr>
              <a:t>HHS Journey to Trauma-Informed Care: a Confluence of Factors </a:t>
            </a:r>
          </a:p>
        </p:txBody>
      </p:sp>
      <p:graphicFrame>
        <p:nvGraphicFramePr>
          <p:cNvPr id="5" name="Content Placeholder 2">
            <a:extLst>
              <a:ext uri="{FF2B5EF4-FFF2-40B4-BE49-F238E27FC236}">
                <a16:creationId xmlns:a16="http://schemas.microsoft.com/office/drawing/2014/main" id="{8F5F6D06-DE19-484A-8A4A-F9C89CA1869A}"/>
              </a:ext>
            </a:extLst>
          </p:cNvPr>
          <p:cNvGraphicFramePr>
            <a:graphicFrameLocks noGrp="1"/>
          </p:cNvGraphicFramePr>
          <p:nvPr>
            <p:ph idx="1"/>
            <p:extLst>
              <p:ext uri="{D42A27DB-BD31-4B8C-83A1-F6EECF244321}">
                <p14:modId xmlns:p14="http://schemas.microsoft.com/office/powerpoint/2010/main" val="3762647104"/>
              </p:ext>
            </p:extLst>
          </p:nvPr>
        </p:nvGraphicFramePr>
        <p:xfrm>
          <a:off x="5280029" y="642939"/>
          <a:ext cx="626903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9251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81"/>
            <a:ext cx="3494363" cy="4930247"/>
          </a:xfrm>
        </p:spPr>
        <p:txBody>
          <a:bodyPr>
            <a:normAutofit/>
          </a:bodyPr>
          <a:lstStyle/>
          <a:p>
            <a:pPr algn="r"/>
            <a:r>
              <a:rPr lang="en-US" sz="2400" dirty="0">
                <a:solidFill>
                  <a:schemeClr val="accent1"/>
                </a:solidFill>
              </a:rPr>
              <a:t>“Repairers of the breach”</a:t>
            </a:r>
            <a:br>
              <a:rPr lang="en-US" sz="2400" dirty="0">
                <a:solidFill>
                  <a:schemeClr val="accent1"/>
                </a:solidFill>
              </a:rPr>
            </a:br>
            <a:r>
              <a:rPr lang="en-US" sz="2400" dirty="0">
                <a:solidFill>
                  <a:schemeClr val="accent1"/>
                </a:solidFill>
              </a:rPr>
              <a:t>Rev Barber (www.breachrepairers.org)</a:t>
            </a:r>
          </a:p>
        </p:txBody>
      </p:sp>
      <p:sp>
        <p:nvSpPr>
          <p:cNvPr id="4" name="Content Placeholder 2"/>
          <p:cNvSpPr>
            <a:spLocks noGrp="1"/>
          </p:cNvSpPr>
          <p:nvPr>
            <p:ph idx="1"/>
          </p:nvPr>
        </p:nvSpPr>
        <p:spPr>
          <a:xfrm>
            <a:off x="4976036" y="963881"/>
            <a:ext cx="6377769" cy="4930247"/>
          </a:xfrm>
        </p:spPr>
        <p:txBody>
          <a:bodyPr anchor="ctr">
            <a:normAutofit/>
          </a:bodyPr>
          <a:lstStyle/>
          <a:p>
            <a:pPr marL="0" indent="0">
              <a:buNone/>
            </a:pPr>
            <a:endParaRPr lang="en-US" sz="2400" dirty="0"/>
          </a:p>
          <a:p>
            <a:pPr marL="0" indent="0">
              <a:buNone/>
            </a:pPr>
            <a:r>
              <a:rPr lang="en-US" sz="2400" dirty="0"/>
              <a:t>Reimagining healing </a:t>
            </a:r>
            <a:r>
              <a:rPr lang="en-US" sz="2400" b="1" dirty="0"/>
              <a:t>with</a:t>
            </a:r>
            <a:r>
              <a:rPr lang="en-US" sz="2400" dirty="0"/>
              <a:t> (not for) communities:	</a:t>
            </a:r>
          </a:p>
          <a:p>
            <a:pPr lvl="1">
              <a:buFont typeface="Arial" charset="0"/>
              <a:buChar char="•"/>
            </a:pPr>
            <a:r>
              <a:rPr lang="en-US" dirty="0"/>
              <a:t>Acknowledging the breach between “systems” and communities by naming historical trauma, systemic racism and implicit bias ---- pre-requisite to creating safety</a:t>
            </a:r>
          </a:p>
          <a:p>
            <a:pPr lvl="1">
              <a:buFont typeface="Arial" charset="0"/>
              <a:buChar char="•"/>
            </a:pPr>
            <a:r>
              <a:rPr lang="en-US" dirty="0"/>
              <a:t>Shifting frames of care from hospitals/clinics to communities</a:t>
            </a:r>
          </a:p>
          <a:p>
            <a:pPr lvl="1">
              <a:buFont typeface="Arial" charset="0"/>
              <a:buChar char="•"/>
            </a:pPr>
            <a:r>
              <a:rPr lang="en-US" dirty="0"/>
              <a:t>Moving from expert-driven to community-driven/lived experience –driven</a:t>
            </a:r>
          </a:p>
          <a:p>
            <a:pPr lvl="1">
              <a:buFont typeface="Arial" charset="0"/>
              <a:buChar char="•"/>
            </a:pPr>
            <a:r>
              <a:rPr lang="en-US" dirty="0"/>
              <a:t>Shifting to trauma-informed care</a:t>
            </a:r>
          </a:p>
        </p:txBody>
      </p:sp>
    </p:spTree>
    <p:extLst>
      <p:ext uri="{BB962C8B-B14F-4D97-AF65-F5344CB8AC3E}">
        <p14:creationId xmlns:p14="http://schemas.microsoft.com/office/powerpoint/2010/main" val="2031279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pPr algn="ctr"/>
            <a:br>
              <a:rPr lang="en-US" sz="1100" dirty="0"/>
            </a:br>
            <a:br>
              <a:rPr lang="en-US" sz="1100" dirty="0"/>
            </a:br>
            <a:br>
              <a:rPr lang="en-US" sz="1100" dirty="0"/>
            </a:br>
            <a:br>
              <a:rPr lang="en-US" sz="1100" dirty="0"/>
            </a:br>
            <a:r>
              <a:rPr lang="en-US" sz="2200" b="1" dirty="0"/>
              <a:t>Naming the Why of Trauma-Informed Care</a:t>
            </a:r>
            <a:br>
              <a:rPr lang="en-US" sz="1900" b="1" dirty="0"/>
            </a:br>
            <a:br>
              <a:rPr lang="en-US" sz="1900" b="1" dirty="0"/>
            </a:br>
            <a:r>
              <a:rPr lang="en-US" sz="1900" b="1" dirty="0"/>
              <a:t>(Helen, Kim, MD, HHS Mother Baby Program)</a:t>
            </a:r>
            <a:br>
              <a:rPr lang="en-US" sz="1900" b="1" dirty="0"/>
            </a:br>
            <a:br>
              <a:rPr lang="en-US" sz="1900" b="1" dirty="0"/>
            </a:br>
            <a:br>
              <a:rPr lang="en-US" sz="1100" dirty="0"/>
            </a:br>
            <a:br>
              <a:rPr lang="en-US" sz="1100" dirty="0"/>
            </a:br>
            <a:endParaRPr lang="en-US" sz="1100" dirty="0"/>
          </a:p>
        </p:txBody>
      </p:sp>
      <p:graphicFrame>
        <p:nvGraphicFramePr>
          <p:cNvPr id="16" name="Content Placeholder 2">
            <a:extLst>
              <a:ext uri="{FF2B5EF4-FFF2-40B4-BE49-F238E27FC236}">
                <a16:creationId xmlns:a16="http://schemas.microsoft.com/office/drawing/2014/main" id="{9B8D4E1F-2166-4214-80C2-ECB02ACAD93F}"/>
              </a:ext>
            </a:extLst>
          </p:cNvPr>
          <p:cNvGraphicFramePr>
            <a:graphicFrameLocks noGrp="1"/>
          </p:cNvGraphicFramePr>
          <p:nvPr>
            <p:ph idx="1"/>
            <p:extLst>
              <p:ext uri="{D42A27DB-BD31-4B8C-83A1-F6EECF244321}">
                <p14:modId xmlns:p14="http://schemas.microsoft.com/office/powerpoint/2010/main" val="13300293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4743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86B68C-84BC-4A6E-99D1-EE87483C13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50" y="450222"/>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9" y="450221"/>
            <a:ext cx="4421661" cy="594885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4" name="Rectangle 13">
            <a:extLst>
              <a:ext uri="{FF2B5EF4-FFF2-40B4-BE49-F238E27FC236}">
                <a16:creationId xmlns:a16="http://schemas.microsoft.com/office/drawing/2014/main" id="{6166C6D1-23AC-49C4-BA07-238E4E9F8C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60"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Rectangle 15">
            <a:extLst>
              <a:ext uri="{FF2B5EF4-FFF2-40B4-BE49-F238E27FC236}">
                <a16:creationId xmlns:a16="http://schemas.microsoft.com/office/drawing/2014/main" id="{B775CD93-9DF2-48CB-9F57-1BCA9A46C7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Graphic 6">
            <a:extLst>
              <a:ext uri="{FF2B5EF4-FFF2-40B4-BE49-F238E27FC236}">
                <a16:creationId xmlns:a16="http://schemas.microsoft.com/office/drawing/2014/main" id="{562B9258-873B-4B83-A53E-6694CAC7E6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079" y="2576515"/>
            <a:ext cx="1705848" cy="1705848"/>
          </a:xfrm>
          <a:prstGeom prst="rect">
            <a:avLst/>
          </a:prstGeom>
        </p:spPr>
      </p:pic>
      <p:sp>
        <p:nvSpPr>
          <p:cNvPr id="2" name="Title 1"/>
          <p:cNvSpPr>
            <a:spLocks noGrp="1"/>
          </p:cNvSpPr>
          <p:nvPr>
            <p:ph type="title"/>
          </p:nvPr>
        </p:nvSpPr>
        <p:spPr>
          <a:xfrm>
            <a:off x="774700" y="762003"/>
            <a:ext cx="3759200" cy="3340100"/>
          </a:xfrm>
        </p:spPr>
        <p:txBody>
          <a:bodyPr>
            <a:normAutofit/>
          </a:bodyPr>
          <a:lstStyle/>
          <a:p>
            <a:r>
              <a:rPr lang="en-US" dirty="0">
                <a:solidFill>
                  <a:srgbClr val="FFFFFF"/>
                </a:solidFill>
              </a:rPr>
              <a:t>Parallel Process</a:t>
            </a:r>
          </a:p>
        </p:txBody>
      </p:sp>
      <p:sp>
        <p:nvSpPr>
          <p:cNvPr id="3" name="Content Placeholder 2"/>
          <p:cNvSpPr>
            <a:spLocks noGrp="1"/>
          </p:cNvSpPr>
          <p:nvPr>
            <p:ph idx="1"/>
          </p:nvPr>
        </p:nvSpPr>
        <p:spPr>
          <a:xfrm>
            <a:off x="7658106" y="795549"/>
            <a:ext cx="3759199" cy="5275603"/>
          </a:xfrm>
        </p:spPr>
        <p:txBody>
          <a:bodyPr anchor="ctr">
            <a:normAutofit/>
          </a:bodyPr>
          <a:lstStyle/>
          <a:p>
            <a:r>
              <a:rPr lang="en-US" sz="2000" dirty="0"/>
              <a:t>Organizations, like people, are vulnerable to stress </a:t>
            </a:r>
          </a:p>
          <a:p>
            <a:pPr marL="0" indent="0">
              <a:buNone/>
            </a:pPr>
            <a:endParaRPr lang="en-US" sz="2000" dirty="0"/>
          </a:p>
          <a:p>
            <a:r>
              <a:rPr lang="en-US" sz="2000" dirty="0"/>
              <a:t>As staff, we come to work with our own lived experiences and work with population with high rates of trauma</a:t>
            </a:r>
          </a:p>
          <a:p>
            <a:pPr marL="0" indent="0">
              <a:buNone/>
            </a:pPr>
            <a:endParaRPr lang="en-US" sz="2000" dirty="0"/>
          </a:p>
          <a:p>
            <a:r>
              <a:rPr lang="en-US" sz="2000" dirty="0"/>
              <a:t>Trauma-Informed Care has been called “monumental change”</a:t>
            </a:r>
          </a:p>
          <a:p>
            <a:pPr marL="0" indent="0">
              <a:buNone/>
            </a:pPr>
            <a:endParaRPr lang="en-US" sz="2000" dirty="0"/>
          </a:p>
          <a:p>
            <a:r>
              <a:rPr lang="en-US" sz="2000" dirty="0"/>
              <a:t>Creating and sustaining a parallel process of healing/safety for patients, family members, staff, the organization as a whole</a:t>
            </a:r>
          </a:p>
        </p:txBody>
      </p:sp>
    </p:spTree>
    <p:extLst>
      <p:ext uri="{BB962C8B-B14F-4D97-AF65-F5344CB8AC3E}">
        <p14:creationId xmlns:p14="http://schemas.microsoft.com/office/powerpoint/2010/main" val="648675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5EB43E1-ECED-4C22-8DD6-1AD369F3B0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
        <p:nvSpPr>
          <p:cNvPr id="2" name="Title 1">
            <a:extLst>
              <a:ext uri="{FF2B5EF4-FFF2-40B4-BE49-F238E27FC236}">
                <a16:creationId xmlns:a16="http://schemas.microsoft.com/office/drawing/2014/main" id="{DF0072C7-8389-3248-92F2-4012925CD6E4}"/>
              </a:ext>
            </a:extLst>
          </p:cNvPr>
          <p:cNvSpPr>
            <a:spLocks noGrp="1"/>
          </p:cNvSpPr>
          <p:nvPr>
            <p:ph type="title"/>
          </p:nvPr>
        </p:nvSpPr>
        <p:spPr>
          <a:xfrm>
            <a:off x="1913468" y="365125"/>
            <a:ext cx="9440332" cy="1325563"/>
          </a:xfrm>
        </p:spPr>
        <p:txBody>
          <a:bodyPr>
            <a:normAutofit/>
          </a:bodyPr>
          <a:lstStyle/>
          <a:p>
            <a:r>
              <a:rPr lang="en-US" dirty="0"/>
              <a:t>The power of making connection</a:t>
            </a:r>
          </a:p>
        </p:txBody>
      </p:sp>
      <p:sp>
        <p:nvSpPr>
          <p:cNvPr id="3" name="Content Placeholder 2">
            <a:extLst>
              <a:ext uri="{FF2B5EF4-FFF2-40B4-BE49-F238E27FC236}">
                <a16:creationId xmlns:a16="http://schemas.microsoft.com/office/drawing/2014/main" id="{BEA60E7D-992A-1E48-BC66-048DAAC65968}"/>
              </a:ext>
            </a:extLst>
          </p:cNvPr>
          <p:cNvSpPr>
            <a:spLocks noGrp="1"/>
          </p:cNvSpPr>
          <p:nvPr>
            <p:ph idx="1"/>
          </p:nvPr>
        </p:nvSpPr>
        <p:spPr>
          <a:xfrm>
            <a:off x="838200" y="1825625"/>
            <a:ext cx="10515600" cy="4351338"/>
          </a:xfrm>
        </p:spPr>
        <p:txBody>
          <a:bodyPr>
            <a:normAutofit/>
          </a:bodyPr>
          <a:lstStyle/>
          <a:p>
            <a:pPr marL="0" indent="0">
              <a:buNone/>
            </a:pPr>
            <a:r>
              <a:rPr lang="en-US" dirty="0"/>
              <a:t>“It’s truly amazing what happens when we stop blaming people and instead empathize with them and share with each other the scientific information we have now about how disrupted attachment, exposure to adversity and toxic stress, and trauma and allostatic load affect people, all people. It becomes far easier for us to open up to the possibility that although what has happened wasn’t our fault, it is now our responsibility to prevent further injury and to create the opportunity for our existing injuries to heal.</a:t>
            </a:r>
            <a:r>
              <a:rPr lang="en-US" i="1" dirty="0"/>
              <a:t>”</a:t>
            </a:r>
          </a:p>
          <a:p>
            <a:pPr marL="0" indent="0">
              <a:buNone/>
            </a:pPr>
            <a:r>
              <a:rPr lang="en-US" dirty="0"/>
              <a:t>(Sandra Bloom)</a:t>
            </a:r>
          </a:p>
          <a:p>
            <a:pPr marL="0" indent="0">
              <a:buNone/>
            </a:pPr>
            <a:endParaRPr lang="en-US" dirty="0"/>
          </a:p>
        </p:txBody>
      </p:sp>
    </p:spTree>
    <p:extLst>
      <p:ext uri="{BB962C8B-B14F-4D97-AF65-F5344CB8AC3E}">
        <p14:creationId xmlns:p14="http://schemas.microsoft.com/office/powerpoint/2010/main" val="437455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9" name="Rectangle 35">
            <a:extLst>
              <a:ext uri="{FF2B5EF4-FFF2-40B4-BE49-F238E27FC236}">
                <a16:creationId xmlns:a16="http://schemas.microsoft.com/office/drawing/2014/main" id="{E89ACC69-ADF2-492B-84C5-EA2CC16071F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F2AE495E-2AAF-4BC1-87A5-331009D8289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C361E65-0D72-2047-AC47-957122C4BAC2}"/>
              </a:ext>
            </a:extLst>
          </p:cNvPr>
          <p:cNvSpPr>
            <a:spLocks noGrp="1"/>
          </p:cNvSpPr>
          <p:nvPr>
            <p:ph type="title"/>
          </p:nvPr>
        </p:nvSpPr>
        <p:spPr>
          <a:xfrm>
            <a:off x="943276" y="712268"/>
            <a:ext cx="10410524" cy="1193533"/>
          </a:xfrm>
        </p:spPr>
        <p:txBody>
          <a:bodyPr>
            <a:normAutofit/>
          </a:bodyPr>
          <a:lstStyle/>
          <a:p>
            <a:r>
              <a:rPr lang="en-US" sz="3700" dirty="0">
                <a:solidFill>
                  <a:srgbClr val="FFFFFF"/>
                </a:solidFill>
              </a:rPr>
              <a:t>5 key HHS leadership messages on Trauma Informed Care</a:t>
            </a:r>
          </a:p>
        </p:txBody>
      </p:sp>
      <p:sp>
        <p:nvSpPr>
          <p:cNvPr id="3" name="Content Placeholder 2">
            <a:extLst>
              <a:ext uri="{FF2B5EF4-FFF2-40B4-BE49-F238E27FC236}">
                <a16:creationId xmlns:a16="http://schemas.microsoft.com/office/drawing/2014/main" id="{F4968B96-8D84-A141-967C-D6E2AD76F4CB}"/>
              </a:ext>
            </a:extLst>
          </p:cNvPr>
          <p:cNvSpPr>
            <a:spLocks noGrp="1"/>
          </p:cNvSpPr>
          <p:nvPr>
            <p:ph idx="1"/>
          </p:nvPr>
        </p:nvSpPr>
        <p:spPr>
          <a:xfrm>
            <a:off x="943276" y="2050181"/>
            <a:ext cx="10410524" cy="4126782"/>
          </a:xfrm>
        </p:spPr>
        <p:txBody>
          <a:bodyPr>
            <a:noAutofit/>
          </a:bodyPr>
          <a:lstStyle/>
          <a:p>
            <a:pPr marL="0" indent="0">
              <a:buNone/>
            </a:pPr>
            <a:r>
              <a:rPr lang="en-US" sz="1600" dirty="0">
                <a:solidFill>
                  <a:srgbClr val="FFFFFF"/>
                </a:solidFill>
              </a:rPr>
              <a:t>1.) We state in our Values that we want to "transform" the health of our community. Person centered, Trauma informed care (TIC) helps us to do that by offering compassionate care for patients, families and staff. This will require awareness and skill building programs for all staff, and it must begin at the top.</a:t>
            </a:r>
            <a:br>
              <a:rPr lang="en-US" sz="1600" dirty="0">
                <a:solidFill>
                  <a:srgbClr val="FFFFFF"/>
                </a:solidFill>
              </a:rPr>
            </a:br>
            <a:br>
              <a:rPr lang="en-US" sz="1600" dirty="0">
                <a:solidFill>
                  <a:srgbClr val="FFFFFF"/>
                </a:solidFill>
              </a:rPr>
            </a:br>
            <a:r>
              <a:rPr lang="en-US" sz="1600" dirty="0">
                <a:solidFill>
                  <a:srgbClr val="FFFFFF"/>
                </a:solidFill>
              </a:rPr>
              <a:t>2.) We cannot transform the health of our community without first transforming our own organization so staff perceived that they are treated with respect by leaders, and leaders are prepared to help staff engage in self-care to deal with toxic stress. Leaders within our organization need to commit to listening to, hearing and valuing the voices of those who do the work at the frontlines. TIC cannot be fully implemented without self-care.</a:t>
            </a:r>
            <a:br>
              <a:rPr lang="en-US" sz="1600" dirty="0">
                <a:solidFill>
                  <a:srgbClr val="FFFFFF"/>
                </a:solidFill>
              </a:rPr>
            </a:br>
            <a:br>
              <a:rPr lang="en-US" sz="1600" dirty="0">
                <a:solidFill>
                  <a:srgbClr val="FFFFFF"/>
                </a:solidFill>
              </a:rPr>
            </a:br>
            <a:r>
              <a:rPr lang="en-US" sz="1600" dirty="0">
                <a:solidFill>
                  <a:srgbClr val="FFFFFF"/>
                </a:solidFill>
              </a:rPr>
              <a:t>3.) Historical trauma impacting many of our patients, families and staff is real and while it may be hidden to the naked eye, we must consider it as we create new policies and procedures that support TIC.</a:t>
            </a:r>
            <a:br>
              <a:rPr lang="en-US" sz="1600" dirty="0">
                <a:solidFill>
                  <a:srgbClr val="FFFFFF"/>
                </a:solidFill>
              </a:rPr>
            </a:br>
            <a:br>
              <a:rPr lang="en-US" sz="1600" dirty="0">
                <a:solidFill>
                  <a:srgbClr val="FFFFFF"/>
                </a:solidFill>
              </a:rPr>
            </a:br>
            <a:r>
              <a:rPr lang="en-US" sz="1600" dirty="0">
                <a:solidFill>
                  <a:srgbClr val="FFFFFF"/>
                </a:solidFill>
              </a:rPr>
              <a:t>4.) We must learn the concepts of ACEs, Persistent Trauma (?), etc., as core concepts and how the systems we have developed can exacerbate these issues and render our attempts to "help others" null and void.</a:t>
            </a:r>
            <a:br>
              <a:rPr lang="en-US" sz="1600" dirty="0">
                <a:solidFill>
                  <a:srgbClr val="FFFFFF"/>
                </a:solidFill>
              </a:rPr>
            </a:br>
            <a:br>
              <a:rPr lang="en-US" sz="1600" dirty="0">
                <a:solidFill>
                  <a:srgbClr val="FFFFFF"/>
                </a:solidFill>
              </a:rPr>
            </a:br>
            <a:r>
              <a:rPr lang="en-US" sz="1600" dirty="0">
                <a:solidFill>
                  <a:srgbClr val="FFFFFF"/>
                </a:solidFill>
              </a:rPr>
              <a:t>5.) Executive leaders  should sponsor workshops for their departments and direct reports that will include exposure to the new play "Complications," and to the training on historical trauma with Sam Simmons, plus additional skill-building training in TIC concepts.</a:t>
            </a:r>
            <a:br>
              <a:rPr lang="en-US" sz="1600" dirty="0">
                <a:solidFill>
                  <a:srgbClr val="FFFFFF"/>
                </a:solidFill>
              </a:rPr>
            </a:br>
            <a:endParaRPr lang="en-US" sz="1600" dirty="0">
              <a:solidFill>
                <a:srgbClr val="FFFFFF"/>
              </a:solidFill>
            </a:endParaRPr>
          </a:p>
        </p:txBody>
      </p:sp>
    </p:spTree>
    <p:extLst>
      <p:ext uri="{BB962C8B-B14F-4D97-AF65-F5344CB8AC3E}">
        <p14:creationId xmlns:p14="http://schemas.microsoft.com/office/powerpoint/2010/main" val="2437188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890191A2-2B01-4C3E-92EF-84691F4E91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Title 1"/>
          <p:cNvSpPr>
            <a:spLocks noGrp="1"/>
          </p:cNvSpPr>
          <p:nvPr>
            <p:ph type="title"/>
          </p:nvPr>
        </p:nvSpPr>
        <p:spPr>
          <a:xfrm>
            <a:off x="1136428" y="627564"/>
            <a:ext cx="7474172" cy="1325563"/>
          </a:xfrm>
        </p:spPr>
        <p:txBody>
          <a:bodyPr>
            <a:normAutofit/>
          </a:bodyPr>
          <a:lstStyle/>
          <a:p>
            <a:r>
              <a:rPr lang="en-US"/>
              <a:t>What’s happening in 2018?</a:t>
            </a:r>
          </a:p>
        </p:txBody>
      </p:sp>
      <p:sp>
        <p:nvSpPr>
          <p:cNvPr id="3" name="Content Placeholder 2"/>
          <p:cNvSpPr>
            <a:spLocks noGrp="1"/>
          </p:cNvSpPr>
          <p:nvPr>
            <p:ph idx="1"/>
          </p:nvPr>
        </p:nvSpPr>
        <p:spPr>
          <a:xfrm>
            <a:off x="1136429" y="2278173"/>
            <a:ext cx="6467867" cy="3450613"/>
          </a:xfrm>
        </p:spPr>
        <p:txBody>
          <a:bodyPr anchor="ctr">
            <a:normAutofit/>
          </a:bodyPr>
          <a:lstStyle/>
          <a:p>
            <a:r>
              <a:rPr lang="en-US" sz="1900" dirty="0"/>
              <a:t>Trauma-Informed Care Steering Committee: identify, educate, and deploy champions throughout the system</a:t>
            </a:r>
          </a:p>
          <a:p>
            <a:r>
              <a:rPr lang="en-US" sz="1900" dirty="0"/>
              <a:t>600 leaders and staff will receive 4 hours of training Historical Trauma in African-American/Native communities</a:t>
            </a:r>
          </a:p>
          <a:p>
            <a:r>
              <a:rPr lang="en-US" sz="1900" dirty="0"/>
              <a:t>Pilot </a:t>
            </a:r>
            <a:r>
              <a:rPr lang="en-US" sz="1900" dirty="0" err="1"/>
              <a:t>projects:Trauma-Informed</a:t>
            </a:r>
            <a:r>
              <a:rPr lang="en-US" sz="1900" dirty="0"/>
              <a:t> Response to Child Abuse Reporting, TIC Demonstration projects in one clinic and one inpatient unit</a:t>
            </a:r>
          </a:p>
          <a:p>
            <a:r>
              <a:rPr lang="en-US" sz="1900" dirty="0"/>
              <a:t>Expansion of Next Step Hospital-Based Violence Intervention Program using TIC-principles </a:t>
            </a:r>
          </a:p>
          <a:p>
            <a:r>
              <a:rPr lang="en-US" sz="1900" dirty="0"/>
              <a:t>Creation of the Center for Family Healing </a:t>
            </a:r>
          </a:p>
        </p:txBody>
      </p:sp>
    </p:spTree>
    <p:extLst>
      <p:ext uri="{BB962C8B-B14F-4D97-AF65-F5344CB8AC3E}">
        <p14:creationId xmlns:p14="http://schemas.microsoft.com/office/powerpoint/2010/main" val="435098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3">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25">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A70D89-F29C-AA4F-A539-07CEC3275868}"/>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HHS Commitments to Trauma Informed Care </a:t>
            </a:r>
            <a:br>
              <a:rPr lang="en-US" dirty="0">
                <a:solidFill>
                  <a:srgbClr val="FFFFFF"/>
                </a:solidFill>
              </a:rPr>
            </a:br>
            <a:br>
              <a:rPr lang="en-US" dirty="0">
                <a:solidFill>
                  <a:srgbClr val="FFFFFF"/>
                </a:solidFill>
              </a:rPr>
            </a:br>
            <a:r>
              <a:rPr lang="en-US" sz="3550" dirty="0">
                <a:solidFill>
                  <a:srgbClr val="FFFFFF"/>
                </a:solidFill>
              </a:rPr>
              <a:t>(HHS White Paper on TIC, 2017)</a:t>
            </a:r>
          </a:p>
        </p:txBody>
      </p:sp>
      <p:graphicFrame>
        <p:nvGraphicFramePr>
          <p:cNvPr id="5" name="Content Placeholder 2">
            <a:extLst>
              <a:ext uri="{FF2B5EF4-FFF2-40B4-BE49-F238E27FC236}">
                <a16:creationId xmlns:a16="http://schemas.microsoft.com/office/drawing/2014/main" id="{D73BF8F0-4A0C-48F4-B36E-BEF7EB2B6097}"/>
              </a:ext>
            </a:extLst>
          </p:cNvPr>
          <p:cNvGraphicFramePr>
            <a:graphicFrameLocks noGrp="1"/>
          </p:cNvGraphicFramePr>
          <p:nvPr>
            <p:ph idx="1"/>
            <p:extLst>
              <p:ext uri="{D42A27DB-BD31-4B8C-83A1-F6EECF244321}">
                <p14:modId xmlns:p14="http://schemas.microsoft.com/office/powerpoint/2010/main" val="3862983557"/>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2704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77AE6-4D28-3246-A4C4-94646DCCCCEB}"/>
              </a:ext>
            </a:extLst>
          </p:cNvPr>
          <p:cNvSpPr>
            <a:spLocks noGrp="1"/>
          </p:cNvSpPr>
          <p:nvPr>
            <p:ph type="title"/>
          </p:nvPr>
        </p:nvSpPr>
        <p:spPr>
          <a:xfrm>
            <a:off x="838200" y="365125"/>
            <a:ext cx="10515600" cy="1325563"/>
          </a:xfrm>
        </p:spPr>
        <p:txBody>
          <a:bodyPr>
            <a:normAutofit/>
          </a:bodyPr>
          <a:lstStyle/>
          <a:p>
            <a:r>
              <a:rPr lang="en-US" dirty="0"/>
              <a:t>Building a Trauma Informed Care system at HHS means</a:t>
            </a:r>
          </a:p>
        </p:txBody>
      </p:sp>
      <p:graphicFrame>
        <p:nvGraphicFramePr>
          <p:cNvPr id="5" name="Content Placeholder 2">
            <a:extLst>
              <a:ext uri="{FF2B5EF4-FFF2-40B4-BE49-F238E27FC236}">
                <a16:creationId xmlns:a16="http://schemas.microsoft.com/office/drawing/2014/main" id="{32FC7878-14DF-48DC-8052-DD0D6E55D267}"/>
              </a:ext>
            </a:extLst>
          </p:cNvPr>
          <p:cNvGraphicFramePr>
            <a:graphicFrameLocks noGrp="1"/>
          </p:cNvGraphicFramePr>
          <p:nvPr>
            <p:ph idx="1"/>
            <p:extLst>
              <p:ext uri="{D42A27DB-BD31-4B8C-83A1-F6EECF244321}">
                <p14:modId xmlns:p14="http://schemas.microsoft.com/office/powerpoint/2010/main" val="173639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3075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9CFD-47ED-D64D-9F16-A8268078C0C7}"/>
              </a:ext>
            </a:extLst>
          </p:cNvPr>
          <p:cNvSpPr>
            <a:spLocks noGrp="1"/>
          </p:cNvSpPr>
          <p:nvPr>
            <p:ph type="title"/>
          </p:nvPr>
        </p:nvSpPr>
        <p:spPr>
          <a:xfrm>
            <a:off x="838200" y="365125"/>
            <a:ext cx="10515600" cy="1325563"/>
          </a:xfrm>
        </p:spPr>
        <p:txBody>
          <a:bodyPr>
            <a:normAutofit/>
          </a:bodyPr>
          <a:lstStyle/>
          <a:p>
            <a:r>
              <a:rPr lang="en-US" dirty="0"/>
              <a:t>HHS Principles of Trauma Informed Care</a:t>
            </a:r>
          </a:p>
        </p:txBody>
      </p:sp>
      <p:graphicFrame>
        <p:nvGraphicFramePr>
          <p:cNvPr id="12" name="Content Placeholder 2">
            <a:extLst>
              <a:ext uri="{FF2B5EF4-FFF2-40B4-BE49-F238E27FC236}">
                <a16:creationId xmlns:a16="http://schemas.microsoft.com/office/drawing/2014/main" id="{DE086809-786B-4CD0-92F3-DE0AB6F2B382}"/>
              </a:ext>
            </a:extLst>
          </p:cNvPr>
          <p:cNvGraphicFramePr>
            <a:graphicFrameLocks noGrp="1"/>
          </p:cNvGraphicFramePr>
          <p:nvPr>
            <p:ph idx="1"/>
            <p:extLst>
              <p:ext uri="{D42A27DB-BD31-4B8C-83A1-F6EECF244321}">
                <p14:modId xmlns:p14="http://schemas.microsoft.com/office/powerpoint/2010/main" val="26005483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3426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744E-8EAD-5F4C-B72C-59E5E23684ED}"/>
              </a:ext>
            </a:extLst>
          </p:cNvPr>
          <p:cNvSpPr>
            <a:spLocks noGrp="1"/>
          </p:cNvSpPr>
          <p:nvPr>
            <p:ph type="title"/>
          </p:nvPr>
        </p:nvSpPr>
        <p:spPr>
          <a:xfrm>
            <a:off x="838200" y="365125"/>
            <a:ext cx="10515600" cy="1325563"/>
          </a:xfrm>
        </p:spPr>
        <p:txBody>
          <a:bodyPr>
            <a:normAutofit/>
          </a:bodyPr>
          <a:lstStyle/>
          <a:p>
            <a:r>
              <a:rPr lang="en-US" sz="2800" dirty="0"/>
              <a:t>By 2019, as HHS views the world through the eyes of our patients, we will see (</a:t>
            </a:r>
            <a:r>
              <a:rPr lang="en-US" sz="2800" i="1" dirty="0"/>
              <a:t>HHS TIC White Paper</a:t>
            </a:r>
            <a:r>
              <a:rPr lang="en-US" sz="2800" dirty="0"/>
              <a:t>, 2017):</a:t>
            </a:r>
            <a:br>
              <a:rPr lang="en-US" sz="2800" dirty="0"/>
            </a:br>
            <a:endParaRPr lang="en-US" sz="2800" dirty="0"/>
          </a:p>
        </p:txBody>
      </p:sp>
      <p:graphicFrame>
        <p:nvGraphicFramePr>
          <p:cNvPr id="16" name="Content Placeholder 2">
            <a:extLst>
              <a:ext uri="{FF2B5EF4-FFF2-40B4-BE49-F238E27FC236}">
                <a16:creationId xmlns:a16="http://schemas.microsoft.com/office/drawing/2014/main" id="{3B3C83FB-BB87-4ECF-B999-83FAD8D16D89}"/>
              </a:ext>
            </a:extLst>
          </p:cNvPr>
          <p:cNvGraphicFramePr>
            <a:graphicFrameLocks noGrp="1"/>
          </p:cNvGraphicFramePr>
          <p:nvPr>
            <p:ph idx="1"/>
            <p:extLst>
              <p:ext uri="{D42A27DB-BD31-4B8C-83A1-F6EECF244321}">
                <p14:modId xmlns:p14="http://schemas.microsoft.com/office/powerpoint/2010/main" val="29999263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5963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9" name="Straight Connector 224">
            <a:extLst>
              <a:ext uri="{FF2B5EF4-FFF2-40B4-BE49-F238E27FC236}">
                <a16:creationId xmlns:a16="http://schemas.microsoft.com/office/drawing/2014/main" id="{2533AC61-ED22-4272-A277-77FDFC03413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10413714" cy="0"/>
          </a:xfrm>
          <a:prstGeom prst="line">
            <a:avLst/>
          </a:prstGeom>
          <a:ln>
            <a:solidFill>
              <a:srgbClr val="C9CD30"/>
            </a:solidFill>
          </a:ln>
        </p:spPr>
        <p:style>
          <a:lnRef idx="1">
            <a:schemeClr val="accent1"/>
          </a:lnRef>
          <a:fillRef idx="0">
            <a:schemeClr val="accent1"/>
          </a:fillRef>
          <a:effectRef idx="0">
            <a:schemeClr val="accent1"/>
          </a:effectRef>
          <a:fontRef idx="minor">
            <a:schemeClr val="tx1"/>
          </a:fontRef>
        </p:style>
      </p:cxnSp>
      <p:pic>
        <p:nvPicPr>
          <p:cNvPr id="65" name="Content Placeholder 8">
            <a:extLst>
              <a:ext uri="{FF2B5EF4-FFF2-40B4-BE49-F238E27FC236}">
                <a16:creationId xmlns:a16="http://schemas.microsoft.com/office/drawing/2014/main" id="{5E95210B-9D4A-B441-AE56-05D5F15920B8}"/>
              </a:ext>
            </a:extLst>
          </p:cNvPr>
          <p:cNvPicPr>
            <a:picLocks noChangeAspect="1"/>
          </p:cNvPicPr>
          <p:nvPr/>
        </p:nvPicPr>
        <p:blipFill rotWithShape="1">
          <a:blip r:embed="rId2">
            <a:extLst>
              <a:ext uri="{28A0092B-C50C-407E-A947-70E740481C1C}">
                <a14:useLocalDpi xmlns:a14="http://schemas.microsoft.com/office/drawing/2010/main" val="0"/>
              </a:ext>
            </a:extLst>
          </a:blip>
          <a:srcRect l="17538" r="10609" b="-4"/>
          <a:stretch/>
        </p:blipFill>
        <p:spPr>
          <a:xfrm>
            <a:off x="5069375" y="1944796"/>
            <a:ext cx="2395870" cy="3866172"/>
          </a:xfrm>
          <a:prstGeom prst="rect">
            <a:avLst/>
          </a:prstGeom>
        </p:spPr>
      </p:pic>
      <p:pic>
        <p:nvPicPr>
          <p:cNvPr id="167" name="Picture 166">
            <a:extLst>
              <a:ext uri="{FF2B5EF4-FFF2-40B4-BE49-F238E27FC236}">
                <a16:creationId xmlns:a16="http://schemas.microsoft.com/office/drawing/2014/main" id="{3FF3A781-A5E1-094C-B0E7-BA3B44D7983D}"/>
              </a:ext>
            </a:extLst>
          </p:cNvPr>
          <p:cNvPicPr>
            <a:picLocks noChangeAspect="1"/>
          </p:cNvPicPr>
          <p:nvPr/>
        </p:nvPicPr>
        <p:blipFill rotWithShape="1">
          <a:blip r:embed="rId3">
            <a:extLst>
              <a:ext uri="{28A0092B-C50C-407E-A947-70E740481C1C}">
                <a14:useLocalDpi xmlns:a14="http://schemas.microsoft.com/office/drawing/2010/main" val="0"/>
              </a:ext>
            </a:extLst>
          </a:blip>
          <a:srcRect l="1578" r="3" b="3"/>
          <a:stretch/>
        </p:blipFill>
        <p:spPr>
          <a:xfrm>
            <a:off x="7633149" y="1942567"/>
            <a:ext cx="3720651" cy="2220928"/>
          </a:xfrm>
          <a:prstGeom prst="rect">
            <a:avLst/>
          </a:prstGeom>
        </p:spPr>
      </p:pic>
      <p:pic>
        <p:nvPicPr>
          <p:cNvPr id="16" name="Picture 15">
            <a:extLst>
              <a:ext uri="{FF2B5EF4-FFF2-40B4-BE49-F238E27FC236}">
                <a16:creationId xmlns:a16="http://schemas.microsoft.com/office/drawing/2014/main" id="{25DF329F-AE7D-864D-B3C3-8B2235C41855}"/>
              </a:ext>
            </a:extLst>
          </p:cNvPr>
          <p:cNvPicPr>
            <a:picLocks noChangeAspect="1"/>
          </p:cNvPicPr>
          <p:nvPr/>
        </p:nvPicPr>
        <p:blipFill rotWithShape="1">
          <a:blip r:embed="rId4">
            <a:extLst>
              <a:ext uri="{28A0092B-C50C-407E-A947-70E740481C1C}">
                <a14:useLocalDpi xmlns:a14="http://schemas.microsoft.com/office/drawing/2010/main" val="0"/>
              </a:ext>
            </a:extLst>
          </a:blip>
          <a:srcRect r="8495" b="3"/>
          <a:stretch/>
        </p:blipFill>
        <p:spPr>
          <a:xfrm>
            <a:off x="10237470" y="4276902"/>
            <a:ext cx="2299716" cy="1476465"/>
          </a:xfrm>
          <a:prstGeom prst="rect">
            <a:avLst/>
          </a:prstGeom>
        </p:spPr>
      </p:pic>
      <p:pic>
        <p:nvPicPr>
          <p:cNvPr id="12" name="Picture 11">
            <a:extLst>
              <a:ext uri="{FF2B5EF4-FFF2-40B4-BE49-F238E27FC236}">
                <a16:creationId xmlns:a16="http://schemas.microsoft.com/office/drawing/2014/main" id="{4D851272-0DE4-9942-A0A8-B666B2D16CE9}"/>
              </a:ext>
            </a:extLst>
          </p:cNvPr>
          <p:cNvPicPr>
            <a:picLocks noChangeAspect="1"/>
          </p:cNvPicPr>
          <p:nvPr/>
        </p:nvPicPr>
        <p:blipFill rotWithShape="1">
          <a:blip r:embed="rId5">
            <a:extLst>
              <a:ext uri="{28A0092B-C50C-407E-A947-70E740481C1C}">
                <a14:useLocalDpi xmlns:a14="http://schemas.microsoft.com/office/drawing/2010/main" val="0"/>
              </a:ext>
            </a:extLst>
          </a:blip>
          <a:srcRect l="24541" r="25534" b="5"/>
          <a:stretch/>
        </p:blipFill>
        <p:spPr>
          <a:xfrm>
            <a:off x="7631554" y="4335882"/>
            <a:ext cx="1248917" cy="1469620"/>
          </a:xfrm>
          <a:prstGeom prst="rect">
            <a:avLst/>
          </a:prstGeom>
        </p:spPr>
      </p:pic>
      <p:sp>
        <p:nvSpPr>
          <p:cNvPr id="66" name="Content Placeholder 39">
            <a:extLst>
              <a:ext uri="{FF2B5EF4-FFF2-40B4-BE49-F238E27FC236}">
                <a16:creationId xmlns:a16="http://schemas.microsoft.com/office/drawing/2014/main" id="{3811AEB5-BE05-46BC-9420-54F3D12A83FF}"/>
              </a:ext>
            </a:extLst>
          </p:cNvPr>
          <p:cNvSpPr>
            <a:spLocks noGrp="1"/>
          </p:cNvSpPr>
          <p:nvPr>
            <p:ph idx="1"/>
          </p:nvPr>
        </p:nvSpPr>
        <p:spPr>
          <a:xfrm>
            <a:off x="838200" y="1825625"/>
            <a:ext cx="3829050" cy="4351338"/>
          </a:xfrm>
        </p:spPr>
        <p:txBody>
          <a:bodyPr>
            <a:normAutofit fontScale="92500" lnSpcReduction="10000"/>
          </a:bodyPr>
          <a:lstStyle/>
          <a:p>
            <a:pPr marL="0" indent="0">
              <a:buClr>
                <a:srgbClr val="3C5054"/>
              </a:buClr>
              <a:buNone/>
            </a:pPr>
            <a:r>
              <a:rPr lang="en-US" sz="1400" b="1" dirty="0"/>
              <a:t>A toxic mix</a:t>
            </a:r>
          </a:p>
          <a:p>
            <a:pPr marL="0" indent="0">
              <a:buClr>
                <a:srgbClr val="3C5054"/>
              </a:buClr>
              <a:buNone/>
            </a:pPr>
            <a:endParaRPr lang="en-US" sz="1400" b="1" dirty="0"/>
          </a:p>
          <a:p>
            <a:pPr>
              <a:buClr>
                <a:srgbClr val="3C5054"/>
              </a:buClr>
              <a:buFont typeface="Wingdings" pitchFamily="2" charset="2"/>
              <a:buChar char="q"/>
            </a:pPr>
            <a:r>
              <a:rPr lang="en-US" sz="1400" dirty="0"/>
              <a:t>The understandable mistrust of health care systems by people of color</a:t>
            </a:r>
          </a:p>
          <a:p>
            <a:pPr>
              <a:buClr>
                <a:srgbClr val="3C5054"/>
              </a:buClr>
              <a:buFont typeface="Wingdings" pitchFamily="2" charset="2"/>
              <a:buChar char="q"/>
            </a:pPr>
            <a:r>
              <a:rPr lang="en-US" sz="1400" dirty="0"/>
              <a:t>High rates of burnout, toxic stress, and trauma exposure among health care workers </a:t>
            </a:r>
          </a:p>
          <a:p>
            <a:pPr>
              <a:buClr>
                <a:srgbClr val="3C5054"/>
              </a:buClr>
              <a:buFont typeface="Wingdings" pitchFamily="2" charset="2"/>
              <a:buChar char="q"/>
            </a:pPr>
            <a:r>
              <a:rPr lang="en-US" sz="1400" dirty="0"/>
              <a:t>Minnesota’s abysmal state of racial disparities in health care, housing, education and criminal justice</a:t>
            </a:r>
          </a:p>
          <a:p>
            <a:pPr>
              <a:buClr>
                <a:srgbClr val="3C5054"/>
              </a:buClr>
              <a:buFont typeface="Wingdings" pitchFamily="2" charset="2"/>
              <a:buChar char="q"/>
            </a:pPr>
            <a:r>
              <a:rPr lang="en-US" sz="1400" dirty="0"/>
              <a:t>A sense of “siege” and threat within health care institutions</a:t>
            </a:r>
          </a:p>
          <a:p>
            <a:pPr>
              <a:buClr>
                <a:srgbClr val="3C5054"/>
              </a:buClr>
              <a:buFont typeface="Wingdings" pitchFamily="2" charset="2"/>
              <a:buChar char="q"/>
            </a:pPr>
            <a:r>
              <a:rPr lang="en-US" sz="1400" dirty="0"/>
              <a:t>More patients “acting out” – behavior escalations, violence, verbal abuse, etc.</a:t>
            </a:r>
          </a:p>
          <a:p>
            <a:pPr>
              <a:buClr>
                <a:srgbClr val="3C5054"/>
              </a:buClr>
              <a:buFont typeface="Wingdings" pitchFamily="2" charset="2"/>
              <a:buChar char="q"/>
            </a:pPr>
            <a:r>
              <a:rPr lang="en-US" sz="1400" dirty="0"/>
              <a:t>The imposition of more rules and restrictions to “control the chaos”</a:t>
            </a:r>
          </a:p>
          <a:p>
            <a:pPr>
              <a:buClr>
                <a:srgbClr val="3C5054"/>
              </a:buClr>
              <a:buFont typeface="Wingdings" pitchFamily="2" charset="2"/>
              <a:buChar char="q"/>
            </a:pPr>
            <a:r>
              <a:rPr lang="en-US" sz="1400" dirty="0"/>
              <a:t>Increasing number of patient complaints and decreasing levels of employee engagement/satisfaction </a:t>
            </a:r>
            <a:endParaRPr lang="en-US" sz="1400" b="1" dirty="0"/>
          </a:p>
          <a:p>
            <a:pPr marL="0" indent="0">
              <a:buClr>
                <a:srgbClr val="3C5054"/>
              </a:buClr>
              <a:buNone/>
            </a:pPr>
            <a:r>
              <a:rPr lang="en-US" sz="1400" b="1" dirty="0"/>
              <a:t>And the cycle continues…</a:t>
            </a:r>
          </a:p>
          <a:p>
            <a:pPr>
              <a:buClr>
                <a:srgbClr val="3C5054"/>
              </a:buClr>
              <a:buFont typeface="Wingdings" pitchFamily="2" charset="2"/>
              <a:buChar char="q"/>
            </a:pPr>
            <a:endParaRPr lang="en-US" sz="1100" dirty="0"/>
          </a:p>
        </p:txBody>
      </p:sp>
    </p:spTree>
    <p:extLst>
      <p:ext uri="{BB962C8B-B14F-4D97-AF65-F5344CB8AC3E}">
        <p14:creationId xmlns:p14="http://schemas.microsoft.com/office/powerpoint/2010/main" val="1346213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87395" y="1620112"/>
            <a:ext cx="5642232" cy="3897871"/>
            <a:chOff x="1087395" y="1620108"/>
            <a:chExt cx="5642232" cy="3897870"/>
          </a:xfrm>
        </p:grpSpPr>
        <p:sp>
          <p:nvSpPr>
            <p:cNvPr id="4" name="Right Arrow Callout 3"/>
            <p:cNvSpPr/>
            <p:nvPr/>
          </p:nvSpPr>
          <p:spPr>
            <a:xfrm>
              <a:off x="1087395" y="1620108"/>
              <a:ext cx="5642232" cy="3897870"/>
            </a:xfrm>
            <a:prstGeom prst="rightArrowCallout">
              <a:avLst/>
            </a:prstGeom>
            <a:solidFill>
              <a:srgbClr val="CCFFFF"/>
            </a:solidFill>
            <a:ln>
              <a:solidFill>
                <a:srgbClr val="3F9CA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p:cNvSpPr txBox="1"/>
            <p:nvPr/>
          </p:nvSpPr>
          <p:spPr>
            <a:xfrm>
              <a:off x="1223319" y="1714500"/>
              <a:ext cx="3472248" cy="2585322"/>
            </a:xfrm>
            <a:prstGeom prst="rect">
              <a:avLst/>
            </a:prstGeom>
            <a:noFill/>
          </p:spPr>
          <p:txBody>
            <a:bodyPr wrap="square" rtlCol="0">
              <a:spAutoFit/>
            </a:bodyPr>
            <a:lstStyle/>
            <a:p>
              <a:pPr algn="ctr"/>
              <a:r>
                <a:rPr lang="en-US" sz="2400" dirty="0">
                  <a:solidFill>
                    <a:srgbClr val="3F9CA3"/>
                  </a:solidFill>
                </a:rPr>
                <a:t>Mission in 2013</a:t>
              </a:r>
            </a:p>
            <a:p>
              <a:pPr algn="ctr"/>
              <a:endParaRPr lang="en-US" dirty="0">
                <a:solidFill>
                  <a:srgbClr val="3F9CA3"/>
                </a:solidFill>
              </a:endParaRPr>
            </a:p>
            <a:p>
              <a:pPr algn="ctr"/>
              <a:r>
                <a:rPr lang="en-US" sz="2400" i="1" dirty="0">
                  <a:solidFill>
                    <a:srgbClr val="3F9CA3"/>
                  </a:solidFill>
                </a:rPr>
                <a:t>To save and improve lives by strengthening the emotional health and parenting capacity of mothers and families</a:t>
              </a:r>
            </a:p>
          </p:txBody>
        </p:sp>
      </p:grpSp>
      <p:grpSp>
        <p:nvGrpSpPr>
          <p:cNvPr id="12" name="Group 11"/>
          <p:cNvGrpSpPr/>
          <p:nvPr/>
        </p:nvGrpSpPr>
        <p:grpSpPr>
          <a:xfrm>
            <a:off x="6828483" y="1620112"/>
            <a:ext cx="4589164" cy="3897871"/>
            <a:chOff x="6828480" y="1620108"/>
            <a:chExt cx="4589164" cy="3897870"/>
          </a:xfrm>
        </p:grpSpPr>
        <p:sp>
          <p:nvSpPr>
            <p:cNvPr id="5" name="Rectangle 4"/>
            <p:cNvSpPr/>
            <p:nvPr/>
          </p:nvSpPr>
          <p:spPr>
            <a:xfrm>
              <a:off x="6828481" y="1620108"/>
              <a:ext cx="4589163" cy="3897870"/>
            </a:xfrm>
            <a:prstGeom prst="rect">
              <a:avLst/>
            </a:prstGeom>
            <a:solidFill>
              <a:srgbClr val="CCFFFF"/>
            </a:solidFill>
            <a:ln>
              <a:solidFill>
                <a:srgbClr val="3F9CA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p:cNvSpPr txBox="1"/>
            <p:nvPr/>
          </p:nvSpPr>
          <p:spPr>
            <a:xfrm>
              <a:off x="6828480" y="1714500"/>
              <a:ext cx="4589164" cy="2585322"/>
            </a:xfrm>
            <a:prstGeom prst="rect">
              <a:avLst/>
            </a:prstGeom>
            <a:noFill/>
          </p:spPr>
          <p:txBody>
            <a:bodyPr wrap="square" rtlCol="0">
              <a:spAutoFit/>
            </a:bodyPr>
            <a:lstStyle/>
            <a:p>
              <a:pPr algn="ctr"/>
              <a:r>
                <a:rPr lang="en-US" sz="2400" dirty="0">
                  <a:solidFill>
                    <a:srgbClr val="34858C"/>
                  </a:solidFill>
                </a:rPr>
                <a:t>Mission in 2017</a:t>
              </a:r>
            </a:p>
            <a:p>
              <a:pPr algn="ctr"/>
              <a:endParaRPr lang="en-US" dirty="0">
                <a:solidFill>
                  <a:srgbClr val="34858C"/>
                </a:solidFill>
              </a:endParaRPr>
            </a:p>
            <a:p>
              <a:pPr algn="ctr"/>
              <a:r>
                <a:rPr lang="en-US" sz="2400" i="1" dirty="0">
                  <a:solidFill>
                    <a:srgbClr val="34858C"/>
                  </a:solidFill>
                </a:rPr>
                <a:t>To embrace and strengthen young children, parents, and families through a safe, holistic, trauma-healing community grounded in social justice and lived experience</a:t>
              </a:r>
            </a:p>
          </p:txBody>
        </p:sp>
      </p:grpSp>
      <p:pic>
        <p:nvPicPr>
          <p:cNvPr id="8" name="image10.jpeg" descr="image10.jpeg"/>
          <p:cNvPicPr>
            <a:picLocks noChangeAspect="1"/>
          </p:cNvPicPr>
          <p:nvPr/>
        </p:nvPicPr>
        <p:blipFill>
          <a:blip r:embed="rId2">
            <a:extLst/>
          </a:blip>
          <a:stretch>
            <a:fillRect/>
          </a:stretch>
        </p:blipFill>
        <p:spPr>
          <a:xfrm>
            <a:off x="1223322" y="360801"/>
            <a:ext cx="3162300" cy="839788"/>
          </a:xfrm>
          <a:prstGeom prst="rect">
            <a:avLst/>
          </a:prstGeom>
          <a:ln w="12700">
            <a:miter lim="400000"/>
          </a:ln>
        </p:spPr>
      </p:pic>
      <p:pic>
        <p:nvPicPr>
          <p:cNvPr id="9" name="Content Placeholder 3"/>
          <p:cNvPicPr>
            <a:picLocks noChangeAspect="1"/>
          </p:cNvPicPr>
          <p:nvPr/>
        </p:nvPicPr>
        <p:blipFill>
          <a:blip r:embed="rId3"/>
          <a:srcRect/>
          <a:stretch>
            <a:fillRect/>
          </a:stretch>
        </p:blipFill>
        <p:spPr>
          <a:xfrm>
            <a:off x="5862865" y="317194"/>
            <a:ext cx="4662772" cy="679151"/>
          </a:xfrm>
          <a:prstGeom prst="rect">
            <a:avLst/>
          </a:prstGeom>
        </p:spPr>
      </p:pic>
      <p:sp>
        <p:nvSpPr>
          <p:cNvPr id="10" name="TextBox 9"/>
          <p:cNvSpPr txBox="1"/>
          <p:nvPr/>
        </p:nvSpPr>
        <p:spPr>
          <a:xfrm>
            <a:off x="321279" y="5869459"/>
            <a:ext cx="11467071" cy="523220"/>
          </a:xfrm>
          <a:prstGeom prst="rect">
            <a:avLst/>
          </a:prstGeom>
          <a:noFill/>
        </p:spPr>
        <p:txBody>
          <a:bodyPr wrap="square" rtlCol="0">
            <a:spAutoFit/>
          </a:bodyPr>
          <a:lstStyle/>
          <a:p>
            <a:pPr algn="ctr"/>
            <a:r>
              <a:rPr lang="en-US" sz="2800" b="1" dirty="0">
                <a:solidFill>
                  <a:srgbClr val="3F9CA3"/>
                </a:solidFill>
              </a:rPr>
              <a:t>Clinical Excellence		*	Teamwork	     *	         Innovation</a:t>
            </a:r>
          </a:p>
        </p:txBody>
      </p:sp>
    </p:spTree>
    <p:extLst>
      <p:ext uri="{BB962C8B-B14F-4D97-AF65-F5344CB8AC3E}">
        <p14:creationId xmlns:p14="http://schemas.microsoft.com/office/powerpoint/2010/main" val="51512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B87A1BD-1759-1B43-A4ED-6389659E813E}"/>
              </a:ext>
            </a:extLst>
          </p:cNvPr>
          <p:cNvSpPr>
            <a:spLocks noGrp="1"/>
          </p:cNvSpPr>
          <p:nvPr>
            <p:ph type="title"/>
          </p:nvPr>
        </p:nvSpPr>
        <p:spPr>
          <a:xfrm>
            <a:off x="943277" y="712269"/>
            <a:ext cx="3370998" cy="5502264"/>
          </a:xfrm>
        </p:spPr>
        <p:txBody>
          <a:bodyPr>
            <a:normAutofit/>
          </a:bodyPr>
          <a:lstStyle/>
          <a:p>
            <a:r>
              <a:rPr lang="en-US">
                <a:solidFill>
                  <a:srgbClr val="FFFFFF"/>
                </a:solidFill>
              </a:rPr>
              <a:t>The unique contributions of Spiritual Care to Trauma-Informed Care </a:t>
            </a:r>
          </a:p>
        </p:txBody>
      </p:sp>
      <p:graphicFrame>
        <p:nvGraphicFramePr>
          <p:cNvPr id="16" name="Content Placeholder 2">
            <a:extLst>
              <a:ext uri="{FF2B5EF4-FFF2-40B4-BE49-F238E27FC236}">
                <a16:creationId xmlns:a16="http://schemas.microsoft.com/office/drawing/2014/main" id="{42719AB3-3FCE-4D42-A223-2B7CD530E7A3}"/>
              </a:ext>
            </a:extLst>
          </p:cNvPr>
          <p:cNvGraphicFramePr>
            <a:graphicFrameLocks noGrp="1"/>
          </p:cNvGraphicFramePr>
          <p:nvPr>
            <p:ph idx="1"/>
            <p:extLst>
              <p:ext uri="{D42A27DB-BD31-4B8C-83A1-F6EECF244321}">
                <p14:modId xmlns:p14="http://schemas.microsoft.com/office/powerpoint/2010/main" val="3216069633"/>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6832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6FE325D-0533-4103-8695-5E50E4F574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Title 1">
            <a:extLst>
              <a:ext uri="{FF2B5EF4-FFF2-40B4-BE49-F238E27FC236}">
                <a16:creationId xmlns:a16="http://schemas.microsoft.com/office/drawing/2014/main" id="{8AEB7427-F258-6042-9585-7AF0C3BC47CC}"/>
              </a:ext>
            </a:extLst>
          </p:cNvPr>
          <p:cNvSpPr>
            <a:spLocks noGrp="1"/>
          </p:cNvSpPr>
          <p:nvPr>
            <p:ph type="title"/>
          </p:nvPr>
        </p:nvSpPr>
        <p:spPr>
          <a:xfrm>
            <a:off x="1136428" y="627564"/>
            <a:ext cx="7474172" cy="1325563"/>
          </a:xfrm>
        </p:spPr>
        <p:txBody>
          <a:bodyPr>
            <a:normAutofit/>
          </a:bodyPr>
          <a:lstStyle/>
          <a:p>
            <a:r>
              <a:rPr lang="en-US" dirty="0"/>
              <a:t>Cultivate Safety</a:t>
            </a:r>
          </a:p>
        </p:txBody>
      </p:sp>
      <p:sp>
        <p:nvSpPr>
          <p:cNvPr id="3" name="Content Placeholder 2">
            <a:extLst>
              <a:ext uri="{FF2B5EF4-FFF2-40B4-BE49-F238E27FC236}">
                <a16:creationId xmlns:a16="http://schemas.microsoft.com/office/drawing/2014/main" id="{D700C581-D700-6E49-82FE-370CC8B08A76}"/>
              </a:ext>
            </a:extLst>
          </p:cNvPr>
          <p:cNvSpPr>
            <a:spLocks noGrp="1"/>
          </p:cNvSpPr>
          <p:nvPr>
            <p:ph idx="1"/>
          </p:nvPr>
        </p:nvSpPr>
        <p:spPr>
          <a:xfrm>
            <a:off x="1136429" y="2278173"/>
            <a:ext cx="6467867" cy="3450613"/>
          </a:xfrm>
        </p:spPr>
        <p:txBody>
          <a:bodyPr anchor="ctr">
            <a:normAutofit/>
          </a:bodyPr>
          <a:lstStyle/>
          <a:p>
            <a:pPr marL="0" indent="0">
              <a:buNone/>
            </a:pPr>
            <a:r>
              <a:rPr lang="en-US" sz="2200" dirty="0"/>
              <a:t>“Safety is the treatment” – Stephen </a:t>
            </a:r>
            <a:r>
              <a:rPr lang="en-US" sz="2200" dirty="0" err="1"/>
              <a:t>Porges</a:t>
            </a:r>
            <a:r>
              <a:rPr lang="en-US" sz="2200" dirty="0"/>
              <a:t>, originator of the </a:t>
            </a:r>
            <a:r>
              <a:rPr lang="en-US" sz="2200" dirty="0" err="1"/>
              <a:t>Polyvagel</a:t>
            </a:r>
            <a:r>
              <a:rPr lang="en-US" sz="2200" dirty="0"/>
              <a:t> theory</a:t>
            </a:r>
          </a:p>
          <a:p>
            <a:pPr marL="0" indent="0">
              <a:buNone/>
            </a:pPr>
            <a:endParaRPr lang="en-US" sz="2200" dirty="0"/>
          </a:p>
          <a:p>
            <a:r>
              <a:rPr lang="en-US" sz="2200" dirty="0"/>
              <a:t>Physical Safety </a:t>
            </a:r>
          </a:p>
          <a:p>
            <a:r>
              <a:rPr lang="en-US" sz="2200" dirty="0"/>
              <a:t>Emotional Safety</a:t>
            </a:r>
          </a:p>
          <a:p>
            <a:r>
              <a:rPr lang="en-US" sz="2200" dirty="0"/>
              <a:t>Social Safety</a:t>
            </a:r>
          </a:p>
          <a:p>
            <a:r>
              <a:rPr lang="en-US" sz="2200" dirty="0"/>
              <a:t>Moral Safety </a:t>
            </a:r>
          </a:p>
          <a:p>
            <a:r>
              <a:rPr lang="en-US" sz="2200" dirty="0"/>
              <a:t>Spiritual Safety </a:t>
            </a:r>
          </a:p>
          <a:p>
            <a:endParaRPr lang="en-US" sz="2200" dirty="0"/>
          </a:p>
        </p:txBody>
      </p:sp>
    </p:spTree>
    <p:extLst>
      <p:ext uri="{BB962C8B-B14F-4D97-AF65-F5344CB8AC3E}">
        <p14:creationId xmlns:p14="http://schemas.microsoft.com/office/powerpoint/2010/main" val="191322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11">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4C4AA2EF-9A20-4757-9661-7CF2C521F0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Title 1">
            <a:extLst>
              <a:ext uri="{FF2B5EF4-FFF2-40B4-BE49-F238E27FC236}">
                <a16:creationId xmlns:a16="http://schemas.microsoft.com/office/drawing/2014/main" id="{E523DA84-0F3D-3F42-8A69-D092957E3C3E}"/>
              </a:ext>
            </a:extLst>
          </p:cNvPr>
          <p:cNvSpPr>
            <a:spLocks noGrp="1"/>
          </p:cNvSpPr>
          <p:nvPr>
            <p:ph type="title"/>
          </p:nvPr>
        </p:nvSpPr>
        <p:spPr>
          <a:xfrm>
            <a:off x="1136428" y="627564"/>
            <a:ext cx="7474172" cy="1325563"/>
          </a:xfrm>
        </p:spPr>
        <p:txBody>
          <a:bodyPr>
            <a:normAutofit/>
          </a:bodyPr>
          <a:lstStyle/>
          <a:p>
            <a:r>
              <a:rPr lang="en-US"/>
              <a:t>Embody Presence </a:t>
            </a:r>
            <a:endParaRPr lang="en-US" dirty="0"/>
          </a:p>
        </p:txBody>
      </p:sp>
      <p:sp>
        <p:nvSpPr>
          <p:cNvPr id="3" name="Content Placeholder 2">
            <a:extLst>
              <a:ext uri="{FF2B5EF4-FFF2-40B4-BE49-F238E27FC236}">
                <a16:creationId xmlns:a16="http://schemas.microsoft.com/office/drawing/2014/main" id="{586679A9-B84D-7C43-9AA3-96A89EDB96FD}"/>
              </a:ext>
            </a:extLst>
          </p:cNvPr>
          <p:cNvSpPr>
            <a:spLocks noGrp="1"/>
          </p:cNvSpPr>
          <p:nvPr>
            <p:ph idx="1"/>
          </p:nvPr>
        </p:nvSpPr>
        <p:spPr>
          <a:xfrm>
            <a:off x="1136429" y="2278173"/>
            <a:ext cx="6467867" cy="3450613"/>
          </a:xfrm>
        </p:spPr>
        <p:txBody>
          <a:bodyPr anchor="ctr">
            <a:normAutofit/>
          </a:bodyPr>
          <a:lstStyle/>
          <a:p>
            <a:pPr marL="0" indent="0" fontAlgn="base">
              <a:buNone/>
            </a:pPr>
            <a:r>
              <a:rPr lang="en-US" sz="2200" i="1"/>
              <a:t> . . We all need groups of support that are dedicated to just being present to one another . . . whether it’s two people getting together, whether it’s ten people getting together . . . there is a sense in our bodies that we’re really just here for one another and that we can hold whatever it is that arises in that moment. . . . We are meant to be interdependent through our entire lives.” </a:t>
            </a:r>
            <a:endParaRPr lang="en-US" sz="2200"/>
          </a:p>
          <a:p>
            <a:pPr marL="0" indent="0" fontAlgn="base">
              <a:buNone/>
            </a:pPr>
            <a:endParaRPr lang="en-US" sz="2200" i="1"/>
          </a:p>
          <a:p>
            <a:pPr marL="0" indent="0" fontAlgn="base">
              <a:buNone/>
            </a:pPr>
            <a:r>
              <a:rPr lang="en-US" sz="2200" i="1"/>
              <a:t>Bonnie Badenoch</a:t>
            </a:r>
            <a:endParaRPr lang="en-US" sz="2200"/>
          </a:p>
          <a:p>
            <a:pPr marL="0" indent="0">
              <a:buNone/>
            </a:pPr>
            <a:endParaRPr lang="en-US" sz="2200"/>
          </a:p>
        </p:txBody>
      </p:sp>
    </p:spTree>
    <p:extLst>
      <p:ext uri="{BB962C8B-B14F-4D97-AF65-F5344CB8AC3E}">
        <p14:creationId xmlns:p14="http://schemas.microsoft.com/office/powerpoint/2010/main" val="964092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11">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6">
            <a:extLst>
              <a:ext uri="{FF2B5EF4-FFF2-40B4-BE49-F238E27FC236}">
                <a16:creationId xmlns:a16="http://schemas.microsoft.com/office/drawing/2014/main" id="{2F1F1BF7-C765-4D79-A8C4-0BDA255FB4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Title 1">
            <a:extLst>
              <a:ext uri="{FF2B5EF4-FFF2-40B4-BE49-F238E27FC236}">
                <a16:creationId xmlns:a16="http://schemas.microsoft.com/office/drawing/2014/main" id="{8D35E7B1-5AE8-7848-AE50-95EAC828D75A}"/>
              </a:ext>
            </a:extLst>
          </p:cNvPr>
          <p:cNvSpPr>
            <a:spLocks noGrp="1"/>
          </p:cNvSpPr>
          <p:nvPr>
            <p:ph type="title"/>
          </p:nvPr>
        </p:nvSpPr>
        <p:spPr>
          <a:xfrm>
            <a:off x="1136428" y="627564"/>
            <a:ext cx="7474172" cy="1325563"/>
          </a:xfrm>
        </p:spPr>
        <p:txBody>
          <a:bodyPr>
            <a:normAutofit/>
          </a:bodyPr>
          <a:lstStyle/>
          <a:p>
            <a:r>
              <a:rPr lang="en-US" dirty="0"/>
              <a:t>Nurture Story </a:t>
            </a:r>
          </a:p>
        </p:txBody>
      </p:sp>
      <p:sp>
        <p:nvSpPr>
          <p:cNvPr id="3" name="Content Placeholder 2">
            <a:extLst>
              <a:ext uri="{FF2B5EF4-FFF2-40B4-BE49-F238E27FC236}">
                <a16:creationId xmlns:a16="http://schemas.microsoft.com/office/drawing/2014/main" id="{715795EC-6F25-1F42-AC4A-F3C2946A3596}"/>
              </a:ext>
            </a:extLst>
          </p:cNvPr>
          <p:cNvSpPr>
            <a:spLocks noGrp="1"/>
          </p:cNvSpPr>
          <p:nvPr>
            <p:ph idx="1"/>
          </p:nvPr>
        </p:nvSpPr>
        <p:spPr>
          <a:xfrm>
            <a:off x="1136429" y="2278173"/>
            <a:ext cx="6467867" cy="3450613"/>
          </a:xfrm>
        </p:spPr>
        <p:txBody>
          <a:bodyPr anchor="ctr">
            <a:normAutofit/>
          </a:bodyPr>
          <a:lstStyle/>
          <a:p>
            <a:pPr marL="0" indent="0">
              <a:buNone/>
            </a:pPr>
            <a:r>
              <a:rPr lang="en-US" sz="2400" b="1"/>
              <a:t>When violence leads to physical and mental injury, it also engenders a healing response. One aspect of this is the trauma story, whose function is not only to heal the survivor, but also to teach and guide the listener—and by extension, society—in healing and survival. </a:t>
            </a:r>
            <a:endParaRPr lang="en-US" sz="2400"/>
          </a:p>
          <a:p>
            <a:pPr marL="0" indent="0">
              <a:buNone/>
            </a:pPr>
            <a:r>
              <a:rPr lang="en-US" sz="2400" b="1"/>
              <a:t>– Richard F. Mollica M.D., Healing Invisible Wounds </a:t>
            </a:r>
            <a:endParaRPr lang="en-US" sz="2400"/>
          </a:p>
          <a:p>
            <a:pPr marL="0" indent="0">
              <a:buNone/>
            </a:pPr>
            <a:endParaRPr lang="en-US" sz="2400"/>
          </a:p>
        </p:txBody>
      </p:sp>
    </p:spTree>
    <p:extLst>
      <p:ext uri="{BB962C8B-B14F-4D97-AF65-F5344CB8AC3E}">
        <p14:creationId xmlns:p14="http://schemas.microsoft.com/office/powerpoint/2010/main" val="17651183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A140F6-F21A-3A42-BA5A-63CD70E287C2}"/>
              </a:ext>
            </a:extLst>
          </p:cNvPr>
          <p:cNvSpPr>
            <a:spLocks noGrp="1"/>
          </p:cNvSpPr>
          <p:nvPr>
            <p:ph type="title"/>
          </p:nvPr>
        </p:nvSpPr>
        <p:spPr>
          <a:xfrm>
            <a:off x="838200" y="963877"/>
            <a:ext cx="3494362" cy="4930246"/>
          </a:xfrm>
        </p:spPr>
        <p:txBody>
          <a:bodyPr>
            <a:normAutofit/>
          </a:bodyPr>
          <a:lstStyle/>
          <a:p>
            <a:pPr algn="r"/>
            <a:r>
              <a:rPr lang="en-US" dirty="0">
                <a:solidFill>
                  <a:schemeClr val="accent1"/>
                </a:solidFill>
              </a:rPr>
              <a:t>Witness </a:t>
            </a:r>
          </a:p>
        </p:txBody>
      </p:sp>
      <p:sp>
        <p:nvSpPr>
          <p:cNvPr id="5" name="Content Placeholder 2">
            <a:extLst>
              <a:ext uri="{FF2B5EF4-FFF2-40B4-BE49-F238E27FC236}">
                <a16:creationId xmlns:a16="http://schemas.microsoft.com/office/drawing/2014/main" id="{F2068153-BEC2-8C43-8C9A-87A300DF3681}"/>
              </a:ext>
            </a:extLst>
          </p:cNvPr>
          <p:cNvSpPr txBox="1">
            <a:spLocks noGrp="1"/>
          </p:cNvSpPr>
          <p:nvPr>
            <p:ph idx="1"/>
          </p:nvPr>
        </p:nvSpPr>
        <p:spPr>
          <a:xfrm>
            <a:off x="4976031" y="963877"/>
            <a:ext cx="6377769" cy="4930246"/>
          </a:xfrm>
          <a:prstGeom prst="rect">
            <a:avLst/>
          </a:prstGeom>
        </p:spPr>
        <p:txBody>
          <a:bodyPr vert="horz" lIns="91440" tIns="45720" rIns="91440" bIns="45720" rtlCol="0"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 Though compassionate witnessing does not remove the pain of trauma, it reconfigures it by restoring human connection, building strength and hope even in the midst of tragedy.” (Deborah </a:t>
            </a:r>
            <a:r>
              <a:rPr lang="en-US" sz="1700" dirty="0" err="1"/>
              <a:t>Hunsinger</a:t>
            </a:r>
            <a:r>
              <a:rPr lang="en-US" sz="1700" dirty="0"/>
              <a:t>)  </a:t>
            </a:r>
          </a:p>
          <a:p>
            <a:pPr marL="0" indent="0">
              <a:buNone/>
            </a:pPr>
            <a:endParaRPr lang="en-US" sz="1700" b="1" dirty="0"/>
          </a:p>
          <a:p>
            <a:pPr marL="0" indent="0">
              <a:buNone/>
            </a:pPr>
            <a:r>
              <a:rPr lang="en-US" sz="1700" b="1" dirty="0"/>
              <a:t>4 Quadrants of the Witness </a:t>
            </a:r>
            <a:r>
              <a:rPr lang="en-US" sz="1700" dirty="0"/>
              <a:t>(</a:t>
            </a:r>
            <a:r>
              <a:rPr lang="en-US" sz="1700" dirty="0" err="1"/>
              <a:t>Kaethe</a:t>
            </a:r>
            <a:r>
              <a:rPr lang="en-US" sz="1700" dirty="0"/>
              <a:t> Weingarten)</a:t>
            </a:r>
          </a:p>
          <a:p>
            <a:pPr marL="0" indent="0">
              <a:buNone/>
            </a:pPr>
            <a:endParaRPr lang="en-US" sz="1700" b="1" dirty="0"/>
          </a:p>
          <a:p>
            <a:pPr marL="0" indent="0">
              <a:buNone/>
            </a:pPr>
            <a:r>
              <a:rPr lang="en-US" sz="1700" b="1" dirty="0"/>
              <a:t>Empowered                       Disempowered </a:t>
            </a:r>
          </a:p>
          <a:p>
            <a:pPr marL="0" indent="0">
              <a:buNone/>
            </a:pPr>
            <a:r>
              <a:rPr lang="en-US" sz="1700" b="1" dirty="0"/>
              <a:t>Aware                                  Unaware</a:t>
            </a:r>
            <a:endParaRPr lang="en-US" sz="1700" dirty="0"/>
          </a:p>
          <a:p>
            <a:r>
              <a:rPr lang="en-US" sz="1700" dirty="0"/>
              <a:t>Aware and Empowered is ideal </a:t>
            </a:r>
          </a:p>
          <a:p>
            <a:r>
              <a:rPr lang="en-US" sz="1700" dirty="0"/>
              <a:t>Empowered and Unaware has most potential for harm/abuse</a:t>
            </a:r>
          </a:p>
          <a:p>
            <a:r>
              <a:rPr lang="en-US" sz="1700" dirty="0"/>
              <a:t>Unaware and Disempowered: see/hear no evil </a:t>
            </a:r>
          </a:p>
          <a:p>
            <a:r>
              <a:rPr lang="en-US" sz="1700" dirty="0"/>
              <a:t> Aware and Disempowered: often triggers a stressful empathic response in caregivers (chaplains?)</a:t>
            </a:r>
          </a:p>
          <a:p>
            <a:endParaRPr lang="en-US" sz="1700" dirty="0"/>
          </a:p>
        </p:txBody>
      </p:sp>
    </p:spTree>
    <p:extLst>
      <p:ext uri="{BB962C8B-B14F-4D97-AF65-F5344CB8AC3E}">
        <p14:creationId xmlns:p14="http://schemas.microsoft.com/office/powerpoint/2010/main" val="10099607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9A309A7-1751-4ABE-A3C1-EEC40366A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ED9C876-9B20-4BB3-8D7E-CBA537C2C3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
        <p:nvSpPr>
          <p:cNvPr id="2" name="Title 1">
            <a:extLst>
              <a:ext uri="{FF2B5EF4-FFF2-40B4-BE49-F238E27FC236}">
                <a16:creationId xmlns:a16="http://schemas.microsoft.com/office/drawing/2014/main" id="{6B5EEC10-BBFE-3B44-9616-FC0AC3B7B6A2}"/>
              </a:ext>
            </a:extLst>
          </p:cNvPr>
          <p:cNvSpPr>
            <a:spLocks noGrp="1"/>
          </p:cNvSpPr>
          <p:nvPr>
            <p:ph type="title"/>
          </p:nvPr>
        </p:nvSpPr>
        <p:spPr>
          <a:xfrm>
            <a:off x="1136428" y="627564"/>
            <a:ext cx="7474172" cy="1325563"/>
          </a:xfrm>
        </p:spPr>
        <p:txBody>
          <a:bodyPr>
            <a:normAutofit/>
          </a:bodyPr>
          <a:lstStyle/>
          <a:p>
            <a:r>
              <a:rPr lang="en-US" dirty="0"/>
              <a:t>Unearth meaning and identify sources of strength </a:t>
            </a:r>
          </a:p>
        </p:txBody>
      </p:sp>
      <p:sp>
        <p:nvSpPr>
          <p:cNvPr id="3" name="Content Placeholder 2">
            <a:extLst>
              <a:ext uri="{FF2B5EF4-FFF2-40B4-BE49-F238E27FC236}">
                <a16:creationId xmlns:a16="http://schemas.microsoft.com/office/drawing/2014/main" id="{073CE7F2-0DEA-F548-8546-3161D77ED226}"/>
              </a:ext>
            </a:extLst>
          </p:cNvPr>
          <p:cNvSpPr>
            <a:spLocks noGrp="1"/>
          </p:cNvSpPr>
          <p:nvPr>
            <p:ph idx="1"/>
          </p:nvPr>
        </p:nvSpPr>
        <p:spPr>
          <a:xfrm>
            <a:off x="1136429" y="2278173"/>
            <a:ext cx="6467867" cy="3450613"/>
          </a:xfrm>
        </p:spPr>
        <p:txBody>
          <a:bodyPr anchor="ctr">
            <a:normAutofit/>
          </a:bodyPr>
          <a:lstStyle/>
          <a:p>
            <a:r>
              <a:rPr lang="en-US" sz="2000"/>
              <a:t>Post-traumatic growth </a:t>
            </a:r>
          </a:p>
          <a:p>
            <a:r>
              <a:rPr lang="en-US" sz="2000">
                <a:latin typeface="Roboto"/>
              </a:rPr>
              <a:t>“to hope is to adopt an existential stance. The grounds for hoping do not lie in the facts of reality but rather in the meaning we ascribe to reality. Hence hoping is an active process of making meaning... While hope is founded in our capacity to make sense of suffering, we need more than the power of our reasoning to sustain it… we need more than the head; we need the heart.” – Jon Allen, MD</a:t>
            </a:r>
          </a:p>
          <a:p>
            <a:r>
              <a:rPr lang="en-US" sz="2000">
                <a:latin typeface="Roboto"/>
              </a:rPr>
              <a:t>Viktor Frankl: </a:t>
            </a:r>
            <a:r>
              <a:rPr lang="en-US" sz="2000"/>
              <a:t>Man is not destroyed by suffering; he is destroyed by suffering without meaning.”</a:t>
            </a:r>
          </a:p>
        </p:txBody>
      </p:sp>
    </p:spTree>
    <p:extLst>
      <p:ext uri="{BB962C8B-B14F-4D97-AF65-F5344CB8AC3E}">
        <p14:creationId xmlns:p14="http://schemas.microsoft.com/office/powerpoint/2010/main" val="19434252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5145-2889-3E44-8846-648A4D3A0536}"/>
              </a:ext>
            </a:extLst>
          </p:cNvPr>
          <p:cNvSpPr>
            <a:spLocks noGrp="1"/>
          </p:cNvSpPr>
          <p:nvPr>
            <p:ph type="title"/>
          </p:nvPr>
        </p:nvSpPr>
        <p:spPr>
          <a:xfrm>
            <a:off x="838200" y="365125"/>
            <a:ext cx="10515600" cy="1325563"/>
          </a:xfrm>
        </p:spPr>
        <p:txBody>
          <a:bodyPr>
            <a:normAutofit/>
          </a:bodyPr>
          <a:lstStyle/>
          <a:p>
            <a:r>
              <a:rPr lang="en-US" dirty="0"/>
              <a:t>Putting Trauma-Informed Care into Action: an example from Hennepin Healthcare</a:t>
            </a:r>
          </a:p>
        </p:txBody>
      </p:sp>
      <p:graphicFrame>
        <p:nvGraphicFramePr>
          <p:cNvPr id="5" name="Content Placeholder 2">
            <a:extLst>
              <a:ext uri="{FF2B5EF4-FFF2-40B4-BE49-F238E27FC236}">
                <a16:creationId xmlns:a16="http://schemas.microsoft.com/office/drawing/2014/main" id="{4B165F36-2A39-4819-BFE0-1D4072CAFBF3}"/>
              </a:ext>
            </a:extLst>
          </p:cNvPr>
          <p:cNvGraphicFramePr>
            <a:graphicFrameLocks noGrp="1"/>
          </p:cNvGraphicFramePr>
          <p:nvPr>
            <p:ph idx="1"/>
            <p:extLst>
              <p:ext uri="{D42A27DB-BD31-4B8C-83A1-F6EECF244321}">
                <p14:modId xmlns:p14="http://schemas.microsoft.com/office/powerpoint/2010/main" val="41612234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49504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A67E44-3045-A841-897F-93D48C56A7AF}"/>
              </a:ext>
            </a:extLst>
          </p:cNvPr>
          <p:cNvSpPr>
            <a:spLocks noGrp="1"/>
          </p:cNvSpPr>
          <p:nvPr>
            <p:ph type="title"/>
          </p:nvPr>
        </p:nvSpPr>
        <p:spPr>
          <a:xfrm>
            <a:off x="943277" y="712269"/>
            <a:ext cx="3370998" cy="5502264"/>
          </a:xfrm>
        </p:spPr>
        <p:txBody>
          <a:bodyPr>
            <a:normAutofit/>
          </a:bodyPr>
          <a:lstStyle/>
          <a:p>
            <a:r>
              <a:rPr lang="en-US">
                <a:solidFill>
                  <a:srgbClr val="FFFFFF"/>
                </a:solidFill>
              </a:rPr>
              <a:t>Resources</a:t>
            </a:r>
          </a:p>
        </p:txBody>
      </p:sp>
      <p:graphicFrame>
        <p:nvGraphicFramePr>
          <p:cNvPr id="15" name="Content Placeholder 2">
            <a:extLst>
              <a:ext uri="{FF2B5EF4-FFF2-40B4-BE49-F238E27FC236}">
                <a16:creationId xmlns:a16="http://schemas.microsoft.com/office/drawing/2014/main" id="{D81B4227-343C-4C72-B42E-456C2CB91C5A}"/>
              </a:ext>
            </a:extLst>
          </p:cNvPr>
          <p:cNvGraphicFramePr>
            <a:graphicFrameLocks noGrp="1"/>
          </p:cNvGraphicFramePr>
          <p:nvPr>
            <p:ph idx="1"/>
            <p:extLst>
              <p:ext uri="{D42A27DB-BD31-4B8C-83A1-F6EECF244321}">
                <p14:modId xmlns:p14="http://schemas.microsoft.com/office/powerpoint/2010/main" val="1207455319"/>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5788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5259-F808-3748-9B53-009C9677E729}"/>
              </a:ext>
            </a:extLst>
          </p:cNvPr>
          <p:cNvSpPr>
            <a:spLocks noGrp="1"/>
          </p:cNvSpPr>
          <p:nvPr>
            <p:ph type="title"/>
          </p:nvPr>
        </p:nvSpPr>
        <p:spPr>
          <a:xfrm>
            <a:off x="838200" y="365125"/>
            <a:ext cx="10515600" cy="1325563"/>
          </a:xfrm>
        </p:spPr>
        <p:txBody>
          <a:bodyPr>
            <a:normAutofit/>
          </a:bodyPr>
          <a:lstStyle/>
          <a:p>
            <a:r>
              <a:rPr lang="en-US"/>
              <a:t>My own journey of discovering Trauma Informed Care</a:t>
            </a:r>
          </a:p>
        </p:txBody>
      </p:sp>
      <p:graphicFrame>
        <p:nvGraphicFramePr>
          <p:cNvPr id="5" name="Content Placeholder 2">
            <a:extLst>
              <a:ext uri="{FF2B5EF4-FFF2-40B4-BE49-F238E27FC236}">
                <a16:creationId xmlns:a16="http://schemas.microsoft.com/office/drawing/2014/main" id="{BA388DCD-3D9F-4E72-A30C-8C41A9F39B66}"/>
              </a:ext>
            </a:extLst>
          </p:cNvPr>
          <p:cNvGraphicFramePr>
            <a:graphicFrameLocks noGrp="1"/>
          </p:cNvGraphicFramePr>
          <p:nvPr>
            <p:ph idx="1"/>
            <p:extLst>
              <p:ext uri="{D42A27DB-BD31-4B8C-83A1-F6EECF244321}">
                <p14:modId xmlns:p14="http://schemas.microsoft.com/office/powerpoint/2010/main" val="4120895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2219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Screen Shot 2017-02-22 at 7.42.39 AM.png"/>
          <p:cNvPicPr>
            <a:picLocks noGrp="1" noChangeAspect="1"/>
          </p:cNvPicPr>
          <p:nvPr>
            <p:ph idx="1"/>
          </p:nvPr>
        </p:nvPicPr>
        <p:blipFill>
          <a:blip r:embed="rId2">
            <a:extLst>
              <a:ext uri="{28A0092B-C50C-407E-A947-70E740481C1C}">
                <a14:useLocalDpi xmlns:a14="http://schemas.microsoft.com/office/drawing/2010/main" val="0"/>
              </a:ext>
            </a:extLst>
          </a:blip>
          <a:srcRect t="5821" b="5821"/>
          <a:stretch>
            <a:fillRect/>
          </a:stretch>
        </p:blipFill>
        <p:spPr>
          <a:xfrm>
            <a:off x="1878536" y="643467"/>
            <a:ext cx="8434928" cy="5571067"/>
          </a:xfrm>
          <a:prstGeom prst="rect">
            <a:avLst/>
          </a:prstGeom>
        </p:spPr>
      </p:pic>
    </p:spTree>
    <p:extLst>
      <p:ext uri="{BB962C8B-B14F-4D97-AF65-F5344CB8AC3E}">
        <p14:creationId xmlns:p14="http://schemas.microsoft.com/office/powerpoint/2010/main" val="199203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7-02-22 at 7.10.28 AM.png"/>
          <p:cNvPicPr>
            <a:picLocks noGrp="1" noChangeAspect="1"/>
          </p:cNvPicPr>
          <p:nvPr>
            <p:ph idx="1"/>
          </p:nvPr>
        </p:nvPicPr>
        <p:blipFill>
          <a:blip r:embed="rId2">
            <a:extLst>
              <a:ext uri="{28A0092B-C50C-407E-A947-70E740481C1C}">
                <a14:useLocalDpi xmlns:a14="http://schemas.microsoft.com/office/drawing/2010/main" val="0"/>
              </a:ext>
            </a:extLst>
          </a:blip>
          <a:srcRect t="6724" b="6724"/>
          <a:stretch>
            <a:fillRect/>
          </a:stretch>
        </p:blipFill>
        <p:spPr>
          <a:xfrm>
            <a:off x="2057400" y="990601"/>
            <a:ext cx="8229600" cy="4830763"/>
          </a:xfrm>
        </p:spPr>
      </p:pic>
    </p:spTree>
    <p:extLst>
      <p:ext uri="{BB962C8B-B14F-4D97-AF65-F5344CB8AC3E}">
        <p14:creationId xmlns:p14="http://schemas.microsoft.com/office/powerpoint/2010/main" val="3806130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B336162-B533-4EFE-8BB3-8EBB4A5E32F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B0637-33DD-AE45-83D6-C2D8F2E17428}"/>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en-US" sz="3200">
                <a:solidFill>
                  <a:srgbClr val="262626"/>
                </a:solidFill>
              </a:rPr>
              <a:t>Traumatic Stress</a:t>
            </a:r>
          </a:p>
        </p:txBody>
      </p:sp>
      <p:sp>
        <p:nvSpPr>
          <p:cNvPr id="3" name="Content Placeholder 2">
            <a:extLst>
              <a:ext uri="{FF2B5EF4-FFF2-40B4-BE49-F238E27FC236}">
                <a16:creationId xmlns:a16="http://schemas.microsoft.com/office/drawing/2014/main" id="{B2E6EAD0-92ED-BE44-9B4A-5D45F8DDB8C0}"/>
              </a:ext>
            </a:extLst>
          </p:cNvPr>
          <p:cNvSpPr>
            <a:spLocks noGrp="1"/>
          </p:cNvSpPr>
          <p:nvPr>
            <p:ph idx="1"/>
          </p:nvPr>
        </p:nvSpPr>
        <p:spPr>
          <a:xfrm>
            <a:off x="6049182" y="802638"/>
            <a:ext cx="5408696" cy="5252722"/>
          </a:xfrm>
        </p:spPr>
        <p:txBody>
          <a:bodyPr anchor="ctr">
            <a:normAutofit/>
          </a:bodyPr>
          <a:lstStyle/>
          <a:p>
            <a:pPr marL="0" indent="0">
              <a:buNone/>
            </a:pPr>
            <a:r>
              <a:rPr lang="en-US" sz="2400" dirty="0"/>
              <a:t> Occurs when a person experiences an event that is overwhelming, usually life-threatening, terrifying, or horrifying in the face of helplessness</a:t>
            </a:r>
          </a:p>
          <a:p>
            <a:pPr marL="0" indent="0">
              <a:buNone/>
            </a:pPr>
            <a:endParaRPr lang="en-US" sz="2400" dirty="0"/>
          </a:p>
          <a:p>
            <a:pPr marL="0" indent="0">
              <a:buNone/>
            </a:pPr>
            <a:r>
              <a:rPr lang="en-US" sz="2400" dirty="0"/>
              <a:t>(Sandra Bloom) </a:t>
            </a:r>
          </a:p>
        </p:txBody>
      </p:sp>
    </p:spTree>
    <p:extLst>
      <p:ext uri="{BB962C8B-B14F-4D97-AF65-F5344CB8AC3E}">
        <p14:creationId xmlns:p14="http://schemas.microsoft.com/office/powerpoint/2010/main" val="287786528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2643</TotalTime>
  <Words>4271</Words>
  <Application>Microsoft Macintosh PowerPoint</Application>
  <PresentationFormat>Widescreen</PresentationFormat>
  <Paragraphs>352</Paragraphs>
  <Slides>58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Roboto</vt:lpstr>
      <vt:lpstr>Wingdings</vt:lpstr>
      <vt:lpstr>Office Theme</vt:lpstr>
      <vt:lpstr>From “What’s Wrong with You” to “What’s Happened to You?”</vt:lpstr>
      <vt:lpstr>Hennepin Healthcare System   </vt:lpstr>
      <vt:lpstr>2017 Stats</vt:lpstr>
      <vt:lpstr>HHS Journey to Trauma-Informed Care: a Confluence of Factors </vt:lpstr>
      <vt:lpstr>PowerPoint Presentation</vt:lpstr>
      <vt:lpstr>My own journey of discovering Trauma Informed Care</vt:lpstr>
      <vt:lpstr>PowerPoint Presentation</vt:lpstr>
      <vt:lpstr>PowerPoint Presentation</vt:lpstr>
      <vt:lpstr>Traumatic Stress</vt:lpstr>
      <vt:lpstr>Toxic Stress </vt:lpstr>
      <vt:lpstr>Allostatic Load</vt:lpstr>
      <vt:lpstr>SAMHSA Definition of Trauma</vt:lpstr>
      <vt:lpstr>PowerPoint Presentation</vt:lpstr>
      <vt:lpstr> Trauma: physical, emotional, psychological, or spiritual injury in response to a distressing or life-threatening event like an accident, abuse, violence or natural disaster </vt:lpstr>
      <vt:lpstr>Complex Trauma</vt:lpstr>
      <vt:lpstr>PowerPoint Presentation</vt:lpstr>
      <vt:lpstr>PowerPoint Presentation</vt:lpstr>
      <vt:lpstr>PowerPoint Presentation</vt:lpstr>
      <vt:lpstr>PowerPoint Presentation</vt:lpstr>
      <vt:lpstr> Adverse Childhood Experiences (ACE) Study  </vt:lpstr>
      <vt:lpstr>What’s my ACE score? </vt:lpstr>
      <vt:lpstr>Adverse Childhood Experiences (ACE) Study: Major Findings</vt:lpstr>
      <vt:lpstr>PowerPoint Presentation</vt:lpstr>
      <vt:lpstr>PowerPoint Presentation</vt:lpstr>
      <vt:lpstr>Urban ACES Roy Wade, MD, PHD Children’s Hospital of Philadelphia</vt:lpstr>
      <vt:lpstr>Historical Trauma</vt:lpstr>
      <vt:lpstr>PowerPoint Presentation</vt:lpstr>
      <vt:lpstr>Toxic stress response </vt:lpstr>
      <vt:lpstr>PowerPoint Presentation</vt:lpstr>
      <vt:lpstr>Trauma-organized individual (Sandra Bloom)</vt:lpstr>
      <vt:lpstr>Trauma-organized organizations (Bloom)</vt:lpstr>
      <vt:lpstr>Organizational Stress (Bloom)</vt:lpstr>
      <vt:lpstr>Parallel processes between trauma-organized people and systems (Bloom)</vt:lpstr>
      <vt:lpstr>PowerPoint Presentation</vt:lpstr>
      <vt:lpstr>PowerPoint Presentation</vt:lpstr>
      <vt:lpstr>PowerPoint Presentation</vt:lpstr>
      <vt:lpstr>A program, organization, or system that is Trauma-Informed  (SAMSHA) </vt:lpstr>
      <vt:lpstr>Trauma-Informed v. Trauma-Specific (SAMSHA) </vt:lpstr>
      <vt:lpstr>Principles of Trauma-Informed Care      (SAMSHA)</vt:lpstr>
      <vt:lpstr>“Repairers of the breach” Rev Barber (www.breachrepairers.org)</vt:lpstr>
      <vt:lpstr>    Naming the Why of Trauma-Informed Care  (Helen, Kim, MD, HHS Mother Baby Program)    </vt:lpstr>
      <vt:lpstr>Parallel Process</vt:lpstr>
      <vt:lpstr>The power of making connection</vt:lpstr>
      <vt:lpstr>5 key HHS leadership messages on Trauma Informed Care</vt:lpstr>
      <vt:lpstr>What’s happening in 2018?</vt:lpstr>
      <vt:lpstr>HHS Commitments to Trauma Informed Care   (HHS White Paper on TIC, 2017)</vt:lpstr>
      <vt:lpstr>Building a Trauma Informed Care system at HHS means</vt:lpstr>
      <vt:lpstr>HHS Principles of Trauma Informed Care</vt:lpstr>
      <vt:lpstr>By 2019, as HHS views the world through the eyes of our patients, we will see (HHS TIC White Paper, 2017): </vt:lpstr>
      <vt:lpstr>PowerPoint Presentation</vt:lpstr>
      <vt:lpstr>The unique contributions of Spiritual Care to Trauma-Informed Care </vt:lpstr>
      <vt:lpstr>Cultivate Safety</vt:lpstr>
      <vt:lpstr>Embody Presence </vt:lpstr>
      <vt:lpstr>Nurture Story </vt:lpstr>
      <vt:lpstr>Witness </vt:lpstr>
      <vt:lpstr>Unearth meaning and identify sources of strength </vt:lpstr>
      <vt:lpstr>Putting Trauma-Informed Care into Action: an example from Hennepin Healthcare</vt:lpstr>
      <vt:lpstr>Resources</vt:lpstr>
    </vt:vector>
  </TitlesOfParts>
  <Company>Hennepin County Medical Center</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Kuendig, Jessica</dc:creator>
  <cp:lastModifiedBy>David Hottinger</cp:lastModifiedBy>
  <cp:revision>34</cp:revision>
  <dcterms:created xsi:type="dcterms:W3CDTF">2017-08-07T16:30:59Z</dcterms:created>
  <dcterms:modified xsi:type="dcterms:W3CDTF">2018-04-24T16:19:11Z</dcterms:modified>
</cp:coreProperties>
</file>