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72" r:id="rId4"/>
    <p:sldId id="286" r:id="rId5"/>
    <p:sldId id="285" r:id="rId6"/>
    <p:sldId id="261" r:id="rId7"/>
    <p:sldId id="258" r:id="rId8"/>
    <p:sldId id="271" r:id="rId9"/>
    <p:sldId id="263" r:id="rId10"/>
    <p:sldId id="262" r:id="rId11"/>
    <p:sldId id="274" r:id="rId12"/>
    <p:sldId id="280" r:id="rId13"/>
    <p:sldId id="265" r:id="rId14"/>
    <p:sldId id="264" r:id="rId15"/>
    <p:sldId id="266" r:id="rId16"/>
    <p:sldId id="267" r:id="rId17"/>
    <p:sldId id="276" r:id="rId18"/>
    <p:sldId id="277" r:id="rId19"/>
    <p:sldId id="287" r:id="rId20"/>
    <p:sldId id="278" r:id="rId21"/>
    <p:sldId id="288" r:id="rId22"/>
    <p:sldId id="275" r:id="rId23"/>
    <p:sldId id="289" r:id="rId24"/>
    <p:sldId id="279" r:id="rId25"/>
    <p:sldId id="291" r:id="rId26"/>
    <p:sldId id="270" r:id="rId27"/>
    <p:sldId id="268" r:id="rId28"/>
    <p:sldId id="290" r:id="rId29"/>
    <p:sldId id="281" r:id="rId30"/>
    <p:sldId id="269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0023"/>
    <a:srgbClr val="BEBEBE"/>
    <a:srgbClr val="A50021"/>
    <a:srgbClr val="B1B19D"/>
    <a:srgbClr val="BABAA8"/>
    <a:srgbClr val="C6C6B6"/>
    <a:srgbClr val="5F5F5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2"/>
    <p:restoredTop sz="84112"/>
  </p:normalViewPr>
  <p:slideViewPr>
    <p:cSldViewPr>
      <p:cViewPr varScale="1">
        <p:scale>
          <a:sx n="98" d="100"/>
          <a:sy n="98" d="100"/>
        </p:scale>
        <p:origin x="-20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22762-E487-4E6E-A36A-EBD77F75DCF5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4A3ED3-7F7C-4BE5-BB1A-5C698D475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51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C0EED-D998-401B-9F26-29EDE005BB8F}" type="datetimeFigureOut">
              <a:rPr lang="en-US"/>
              <a:pPr>
                <a:defRPr/>
              </a:pPr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1781A8-AED8-4708-885C-FEE192192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659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142A5D-2250-4FA6-92F6-EEF264FC40FE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2E5393-BBE0-4F26-B55F-B6B815C8D79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FDF99B-3B39-4507-8AE4-FECA405BF36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B01D74-D768-4B35-91E5-6BA2B84EAF4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C2B1AD-5489-4737-8E8A-2AF299876B78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5E6118-F6BA-47C9-B7D4-C8DE75EF640D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45CFF-CEE8-4003-93FF-E0DCAF6EE61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9C628A-1579-4FC0-BFF8-FDF5B8349528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4E0834-70E9-4252-B6E8-BC953CBFF2F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0DDD93D-00C1-47FD-8241-8477999A7859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8C5C64-56BF-4C05-AD5A-7DB84214E29E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ABABF3-42BB-4655-8D86-21363F29CA46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A5E0C3-C033-44D3-8B4C-40A03A80C275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F22BC6-078F-4B16-92B2-FCF42FBFBFBC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22C563-2262-4F59-8CE1-F8AA704CE255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DD0145-9B70-4896-9A91-9C721798A1D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A73A85-2CED-4CC0-91B4-6507C5B30B7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130B08-CF47-40DA-BD02-525772471484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888718-3616-4B4B-90E2-40AE586AE9E3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1BF74E-1346-44C4-9859-E2BA9D6F4CC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E9DDF4-B4E8-4EE8-A9AE-36B8025D9CB3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0BAD2E-5181-41D7-B7D2-6C218FA1C1F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D96007-FB8D-4E39-8FA0-6B235582AD63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522485"/>
      </p:ext>
    </p:extLst>
  </p:cSld>
  <p:clrMapOvr>
    <a:masterClrMapping/>
  </p:clrMapOvr>
  <p:transition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2838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7D331E44-C336-417F-865A-329BBCEFE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75787"/>
      </p:ext>
    </p:extLst>
  </p:cSld>
  <p:clrMapOvr>
    <a:masterClrMapping/>
  </p:clrMapOvr>
  <p:transition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EC776F0E-6E02-4C34-98B0-8E66C08A3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086471"/>
      </p:ext>
    </p:extLst>
  </p:cSld>
  <p:clrMapOvr>
    <a:masterClrMapping/>
  </p:clrMapOvr>
  <p:transition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70391"/>
      </p:ext>
    </p:extLst>
  </p:cSld>
  <p:clrMapOvr>
    <a:masterClrMapping/>
  </p:clrMapOvr>
  <p:transition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218E9101-CC5A-4980-BBEB-50BEE8F67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555486"/>
      </p:ext>
    </p:extLst>
  </p:cSld>
  <p:clrMapOvr>
    <a:masterClrMapping/>
  </p:clrMapOvr>
  <p:transition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DA2F02A7-11EF-4009-9823-3DF5D2D0B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967524"/>
      </p:ext>
    </p:extLst>
  </p:cSld>
  <p:clrMapOvr>
    <a:masterClrMapping/>
  </p:clrMapOvr>
  <p:transition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888AFA12-4F90-4AD4-8CAC-C642F5285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900024"/>
      </p:ext>
    </p:extLst>
  </p:cSld>
  <p:clrMapOvr>
    <a:masterClrMapping/>
  </p:clrMapOvr>
  <p:transition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238E2A26-FF98-4E53-9122-89066B8ED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69424"/>
      </p:ext>
    </p:extLst>
  </p:cSld>
  <p:clrMapOvr>
    <a:masterClrMapping/>
  </p:clrMapOvr>
  <p:transition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25701D12-2288-4797-B113-284F258CF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3019"/>
      </p:ext>
    </p:extLst>
  </p:cSld>
  <p:clrMapOvr>
    <a:masterClrMapping/>
  </p:clrMapOvr>
  <p:transition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37134949-AE3B-4C6F-956E-1DA157662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98576"/>
      </p:ext>
    </p:extLst>
  </p:cSld>
  <p:clrMapOvr>
    <a:masterClrMapping/>
  </p:clrMapOvr>
  <p:transition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" y="5943600"/>
            <a:ext cx="4572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152400"/>
            <a:ext cx="533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/>
            </a:lvl1pPr>
          </a:lstStyle>
          <a:p>
            <a:fld id="{97905FD2-A433-4EF8-BB91-087103FC5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207040"/>
      </p:ext>
    </p:extLst>
  </p:cSld>
  <p:clrMapOvr>
    <a:masterClrMapping/>
  </p:clrMapOvr>
  <p:transition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5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 advTm="2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elveticaNeueLT Std M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66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990600"/>
            <a:ext cx="807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sz="5400" b="1" smtClean="0">
                <a:latin typeface="Calibri" pitchFamily="34" charset="0"/>
                <a:ea typeface="ＭＳ Ｐゴシック" pitchFamily="34" charset="-128"/>
              </a:rPr>
              <a:t>Spiritual Care in the Face of Medical Assistance in Dying – Are the Two Mutually Exclusive?</a:t>
            </a:r>
            <a:endParaRPr lang="en-US" altLang="en-US" sz="5400" b="1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533400" y="54102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1800">
                <a:solidFill>
                  <a:schemeClr val="bg1"/>
                </a:solidFill>
                <a:latin typeface="Calibri" pitchFamily="34" charset="0"/>
              </a:rPr>
              <a:t>Présenté par / Presented by:</a:t>
            </a:r>
          </a:p>
          <a:p>
            <a:pPr eaLnBrk="1" hangingPunct="1"/>
            <a:r>
              <a:rPr lang="en-CA" altLang="en-US" sz="1800" b="1">
                <a:solidFill>
                  <a:schemeClr val="bg1"/>
                </a:solidFill>
                <a:latin typeface="Calibri" pitchFamily="34" charset="0"/>
              </a:rPr>
              <a:t>Roshene Lawson, Clinical Chaplain, </a:t>
            </a:r>
          </a:p>
          <a:p>
            <a:pPr eaLnBrk="1" hangingPunct="1"/>
            <a:r>
              <a:rPr lang="en-CA" altLang="en-US" sz="1800" b="1">
                <a:solidFill>
                  <a:schemeClr val="bg1"/>
                </a:solidFill>
                <a:latin typeface="Calibri" pitchFamily="34" charset="0"/>
              </a:rPr>
              <a:t>St. Vincent Hospital, </a:t>
            </a:r>
          </a:p>
          <a:p>
            <a:pPr eaLnBrk="1" hangingPunct="1"/>
            <a:r>
              <a:rPr lang="en-CA" altLang="en-US" sz="1800" b="1">
                <a:solidFill>
                  <a:schemeClr val="bg1"/>
                </a:solidFill>
                <a:latin typeface="Calibri" pitchFamily="34" charset="0"/>
              </a:rPr>
              <a:t>Ottawa, Ontario CANADA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HelveticaNeueLT Std Lt" pitchFamily="34" charset="0"/>
              </a:rPr>
              <a:t>Withdrawal of treatment.  </a:t>
            </a:r>
          </a:p>
          <a:p>
            <a:pPr lvl="1" eaLnBrk="1" hangingPunct="1"/>
            <a:r>
              <a:rPr lang="en-US" altLang="en-US" sz="2600">
                <a:latin typeface="HelveticaNeueLT Std Lt" pitchFamily="34" charset="0"/>
              </a:rPr>
              <a:t>Example:  Discontinuation of dialysis, ventilator.</a:t>
            </a:r>
          </a:p>
          <a:p>
            <a:pPr lvl="1" eaLnBrk="1" hangingPunct="1"/>
            <a:r>
              <a:rPr lang="en-US" altLang="en-US" sz="2600">
                <a:latin typeface="HelveticaNeueLT Std Lt" pitchFamily="34" charset="0"/>
              </a:rPr>
              <a:t>  </a:t>
            </a:r>
          </a:p>
          <a:p>
            <a:pPr eaLnBrk="1" hangingPunct="1"/>
            <a:r>
              <a:rPr lang="en-US" altLang="en-US" sz="2600">
                <a:latin typeface="HelveticaNeueLT Std Lt" pitchFamily="34" charset="0"/>
              </a:rPr>
              <a:t>Decision not to use an available treatment.  </a:t>
            </a:r>
          </a:p>
          <a:p>
            <a:pPr lvl="1" eaLnBrk="1" hangingPunct="1"/>
            <a:r>
              <a:rPr lang="en-US" altLang="en-US" sz="2600">
                <a:latin typeface="HelveticaNeueLT Std Lt" pitchFamily="34" charset="0"/>
              </a:rPr>
              <a:t>Example: Not using antibiotics for pneumonia.</a:t>
            </a:r>
          </a:p>
          <a:p>
            <a:pPr lvl="1" eaLnBrk="1" hangingPunct="1"/>
            <a:endParaRPr lang="en-US" altLang="en-US" sz="2600">
              <a:latin typeface="HelveticaNeueLT Std Lt" pitchFamily="34" charset="0"/>
            </a:endParaRPr>
          </a:p>
          <a:p>
            <a:pPr eaLnBrk="1" hangingPunct="1"/>
            <a:r>
              <a:rPr lang="en-US" altLang="en-US" sz="2600">
                <a:latin typeface="HelveticaNeueLT Std Lt" pitchFamily="34" charset="0"/>
              </a:rPr>
              <a:t>Palliative sedation.</a:t>
            </a:r>
          </a:p>
        </p:txBody>
      </p:sp>
      <p:sp>
        <p:nvSpPr>
          <p:cNvPr id="32773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What MAiD Isn’t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34819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34821" name="Content Placeholder 2"/>
          <p:cNvSpPr txBox="1">
            <a:spLocks/>
          </p:cNvSpPr>
          <p:nvPr/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HelveticaNeueLT Std Lt" pitchFamily="34" charset="0"/>
              </a:rPr>
              <a:t>Patient must be eligible for health services funded by a government in Canada.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HelveticaNeueLT Std Lt" pitchFamily="34" charset="0"/>
              </a:rPr>
              <a:t>Be a capable adult who is at least 18 years old.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HelveticaNeueLT Std Lt" pitchFamily="34" charset="0"/>
              </a:rPr>
              <a:t>Provide clear, informed consent to medical assistance in dying after having made a voluntary request. This means that patients must be informed of alternative options for care, such as palliative care. Patients may withdraw their request at any time.</a:t>
            </a:r>
          </a:p>
          <a:p>
            <a:pPr>
              <a:spcBef>
                <a:spcPct val="20000"/>
              </a:spcBef>
            </a:pPr>
            <a:endParaRPr lang="en-US" altLang="en-US" sz="2800">
              <a:latin typeface="HelveticaNeueLT Std Lt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800">
              <a:solidFill>
                <a:srgbClr val="FF6600"/>
              </a:solidFill>
              <a:latin typeface="HelveticaNeueLT Std Lt" pitchFamily="34" charset="0"/>
            </a:endParaRPr>
          </a:p>
        </p:txBody>
      </p:sp>
      <p:sp>
        <p:nvSpPr>
          <p:cNvPr id="34822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Who is eligible for MAiD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36869" name="Content Placeholder 2"/>
          <p:cNvSpPr txBox="1">
            <a:spLocks/>
          </p:cNvSpPr>
          <p:nvPr/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HelveticaNeueLT Std Lt" pitchFamily="34" charset="0"/>
              </a:rPr>
              <a:t>Grievous and irremediable medical condition: 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HelveticaNeueLT Std Lt" pitchFamily="34" charset="0"/>
              </a:rPr>
              <a:t>serious and incurable illness, disease or disability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HelveticaNeueLT Std Lt" pitchFamily="34" charset="0"/>
              </a:rPr>
              <a:t>advanced state of irreversible decline in capability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HelveticaNeueLT Std Lt" pitchFamily="34" charset="0"/>
              </a:rPr>
              <a:t>experiencing enduring physical or psychological suffering that is intolerable and cannot be relieved under conditions that they consider acceptable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600">
                <a:latin typeface="HelveticaNeueLT Std Lt" pitchFamily="34" charset="0"/>
              </a:rPr>
              <a:t>natural death has become reasonably foreseeable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800">
              <a:solidFill>
                <a:srgbClr val="FF6600"/>
              </a:solidFill>
              <a:latin typeface="HelveticaNeueLT Std Lt" pitchFamily="34" charset="0"/>
            </a:endParaRPr>
          </a:p>
        </p:txBody>
      </p:sp>
      <p:sp>
        <p:nvSpPr>
          <p:cNvPr id="36870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Who is eligible for MAiD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sz="32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b="1">
                <a:solidFill>
                  <a:schemeClr val="bg1"/>
                </a:solidFill>
                <a:latin typeface="Calibri" pitchFamily="34" charset="0"/>
              </a:rPr>
              <a:t>Why Bruyère Continuing Care Does Not Provide </a:t>
            </a:r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MAiD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98525"/>
            <a:ext cx="35814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Fear of losing religious endorsement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Balancing personal religious beliefs and values vs. being present for a patient requesting MAiD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Having a voice in the MAiD process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Ensuring they follow the beliefs and values of whatever hospital they work in (e.g. Catholic, Jewish or other denominational hospitals) </a:t>
            </a: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4096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Challenges facing chaplains post MAiD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2800" b="1">
                <a:solidFill>
                  <a:schemeClr val="bg1"/>
                </a:solidFill>
                <a:latin typeface="Calibri" pitchFamily="34" charset="0"/>
              </a:rPr>
              <a:t>Importance of the Role of Spiritual Care in MAiD</a:t>
            </a:r>
            <a:endParaRPr lang="en-US" alt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 descr="supporting ma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5753">
            <a:off x="539750" y="1774825"/>
            <a:ext cx="46863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ishop_Crosby_Plénière_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876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gainst mai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161">
            <a:off x="3783013" y="1598613"/>
            <a:ext cx="53752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44035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495300" y="914400"/>
            <a:ext cx="8153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44037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2800" b="1">
                <a:solidFill>
                  <a:schemeClr val="bg1"/>
                </a:solidFill>
                <a:latin typeface="Calibri" pitchFamily="34" charset="0"/>
              </a:rPr>
              <a:t>Importance of the Role of Spiritual Care in MAiD</a:t>
            </a:r>
            <a:endParaRPr lang="en-US" alt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Picture 2" descr="suffering pati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6083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tient suffering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atient suffering 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495300" y="914400"/>
            <a:ext cx="8153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We provide presence and a safe space to speak what is being lived.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We advocate for their story to be spoken.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Through a dialogical process we help patients seek understanding of their own story enabling them to make authentic decisions for themselves and find peace there. </a:t>
            </a:r>
          </a:p>
        </p:txBody>
      </p:sp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What Do We Do As Chaplains?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</p:txBody>
      </p:sp>
      <p:sp>
        <p:nvSpPr>
          <p:cNvPr id="48131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495300" y="914400"/>
            <a:ext cx="815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Existential angst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Fear of suffering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Loss/Grief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Shame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Forgiveness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Closure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48133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Spiritual Crises in MAiD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#1</a:t>
            </a:r>
          </a:p>
        </p:txBody>
      </p:sp>
      <p:pic>
        <p:nvPicPr>
          <p:cNvPr id="501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086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MAiD in Canada – Overview</a:t>
            </a: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Challenges facing chaplains since MAiD</a:t>
            </a: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Importance of the role of Spiritual Care in the MAiD landscape</a:t>
            </a: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How to advocate for spiritual care in MAiD process</a:t>
            </a: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Workshop 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000">
                <a:latin typeface="Calibri" pitchFamily="34" charset="0"/>
              </a:rPr>
              <a:t>Spiritual Crises Presented:</a:t>
            </a:r>
          </a:p>
          <a:p>
            <a:pPr eaLnBrk="1" hangingPunct="1"/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Guilt</a:t>
            </a:r>
          </a:p>
          <a:p>
            <a:pPr eaLnBrk="1" hangingPunct="1"/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Shame</a:t>
            </a:r>
          </a:p>
          <a:p>
            <a:pPr eaLnBrk="1" hangingPunct="1"/>
            <a:endParaRPr lang="en-CA" altLang="en-US" sz="300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CA" altLang="en-US" sz="3000">
                <a:latin typeface="Calibri" pitchFamily="34" charset="0"/>
              </a:rPr>
              <a:t>Seeking Forgiveness</a:t>
            </a:r>
          </a:p>
          <a:p>
            <a:pPr eaLnBrk="1" hangingPunct="1">
              <a:buFont typeface="Arial" charset="0"/>
              <a:buChar char="•"/>
            </a:pPr>
            <a:endParaRPr lang="en-CA" altLang="en-US" sz="3000">
              <a:latin typeface="Calibri" pitchFamily="34" charset="0"/>
            </a:endParaRPr>
          </a:p>
        </p:txBody>
      </p:sp>
      <p:sp>
        <p:nvSpPr>
          <p:cNvPr id="51203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495300" y="9144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US" altLang="en-US" sz="1400">
              <a:latin typeface="HelveticaNeueLT Std Lt" pitchFamily="34" charset="0"/>
            </a:endParaRPr>
          </a:p>
          <a:p>
            <a:pPr algn="r" eaLnBrk="1" hangingPunct="1"/>
            <a:endParaRPr lang="en-US" altLang="en-US" sz="1400">
              <a:latin typeface="HelveticaNeueLT Std Lt" pitchFamily="34" charset="0"/>
            </a:endParaRPr>
          </a:p>
        </p:txBody>
      </p:sp>
      <p:sp>
        <p:nvSpPr>
          <p:cNvPr id="5120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#2</a:t>
            </a:r>
          </a:p>
        </p:txBody>
      </p:sp>
      <p:pic>
        <p:nvPicPr>
          <p:cNvPr id="532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0580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HelveticaNeueLT Std Lt" pitchFamily="34" charset="0"/>
              </a:rPr>
              <a:t>Spiritual Crises Presented:</a:t>
            </a: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Loss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Grief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Existential crisis – who am I if I can’t do?</a:t>
            </a:r>
            <a:endParaRPr lang="en-US" altLang="en-US" sz="2800"/>
          </a:p>
        </p:txBody>
      </p:sp>
      <p:sp>
        <p:nvSpPr>
          <p:cNvPr id="55301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264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#3</a:t>
            </a:r>
          </a:p>
        </p:txBody>
      </p:sp>
    </p:spTree>
  </p:cSld>
  <p:clrMapOvr>
    <a:masterClrMapping/>
  </p:clrMapOvr>
  <p:transition advTm="20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58371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HelveticaNeueLT Std Lt" pitchFamily="34" charset="0"/>
              </a:rPr>
              <a:t>Spiritual Crises Presented:</a:t>
            </a: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Fear of suffering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Fear of death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>
                <a:latin typeface="HelveticaNeueLT Std Lt" pitchFamily="34" charset="0"/>
              </a:rPr>
              <a:t>Existential Angst – is this pain my life? Can I bear it?</a:t>
            </a:r>
            <a:endParaRPr lang="en-US" altLang="en-US" sz="2800"/>
          </a:p>
        </p:txBody>
      </p:sp>
      <p:sp>
        <p:nvSpPr>
          <p:cNvPr id="58373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#4</a:t>
            </a:r>
          </a:p>
        </p:txBody>
      </p:sp>
      <p:pic>
        <p:nvPicPr>
          <p:cNvPr id="604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8961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/>
              <a:t>Spiritual Crises Presented: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Grief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Loss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Shame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/>
          </a:p>
          <a:p>
            <a:pPr eaLnBrk="1" hangingPunct="1">
              <a:buFont typeface="Arial" charset="0"/>
              <a:buChar char="•"/>
            </a:pPr>
            <a:r>
              <a:rPr lang="en-US" altLang="en-US" sz="2800"/>
              <a:t>Loneliness </a:t>
            </a:r>
          </a:p>
        </p:txBody>
      </p:sp>
      <p:sp>
        <p:nvSpPr>
          <p:cNvPr id="6144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500" b="1">
                <a:solidFill>
                  <a:schemeClr val="bg1"/>
                </a:solidFill>
                <a:latin typeface="Calibri" pitchFamily="34" charset="0"/>
              </a:rPr>
              <a:t>Case Study #4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63493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Advocating for Spiritual Care in the MAiD Landscape</a:t>
            </a:r>
          </a:p>
        </p:txBody>
      </p:sp>
      <p:pic>
        <p:nvPicPr>
          <p:cNvPr id="63494" name="Picture 2" descr="deathwithdign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743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Calibri" pitchFamily="34" charset="0"/>
              </a:rPr>
              <a:t>Advocating for Spiritual Care in the MAiD Landscape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304800" y="1066800"/>
            <a:ext cx="8534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/>
              <a:t>Educate</a:t>
            </a:r>
          </a:p>
          <a:p>
            <a:pPr>
              <a:buFont typeface="Arial" charset="0"/>
              <a:buChar char="•"/>
            </a:pPr>
            <a:endParaRPr lang="en-US" altLang="en-US"/>
          </a:p>
          <a:p>
            <a:pPr>
              <a:buFont typeface="Arial" charset="0"/>
              <a:buChar char="•"/>
            </a:pPr>
            <a:r>
              <a:rPr lang="en-US" altLang="en-US"/>
              <a:t>Communicate</a:t>
            </a:r>
          </a:p>
          <a:p>
            <a:pPr>
              <a:buFont typeface="Arial" charset="0"/>
              <a:buChar char="•"/>
            </a:pPr>
            <a:endParaRPr lang="en-US" altLang="en-US"/>
          </a:p>
          <a:p>
            <a:pPr>
              <a:buFont typeface="Arial" charset="0"/>
              <a:buChar char="•"/>
            </a:pPr>
            <a:r>
              <a:rPr lang="en-US" altLang="en-US"/>
              <a:t>Take the lead </a:t>
            </a:r>
          </a:p>
          <a:p>
            <a:pPr>
              <a:buFont typeface="Arial" charset="0"/>
              <a:buChar char="•"/>
            </a:pPr>
            <a:endParaRPr lang="en-US" altLang="en-US"/>
          </a:p>
          <a:p>
            <a:pPr>
              <a:buFont typeface="Arial" charset="0"/>
              <a:buChar char="•"/>
            </a:pPr>
            <a:r>
              <a:rPr lang="en-US" altLang="en-US"/>
              <a:t>Withhold judgement</a:t>
            </a:r>
          </a:p>
          <a:p>
            <a:pPr>
              <a:buFont typeface="Arial" charset="0"/>
              <a:buChar char="•"/>
            </a:pPr>
            <a:endParaRPr lang="en-US" altLang="en-US"/>
          </a:p>
          <a:p>
            <a:pPr>
              <a:buFont typeface="Arial" charset="0"/>
              <a:buChar char="•"/>
            </a:pPr>
            <a:r>
              <a:rPr lang="en-US" altLang="en-US"/>
              <a:t>Keep focused on “patient-centred/relationship-centred” care</a:t>
            </a:r>
          </a:p>
          <a:p>
            <a:pPr>
              <a:buFont typeface="Arial" charset="0"/>
              <a:buChar char="•"/>
            </a:pPr>
            <a:endParaRPr lang="en-US" altLang="en-US"/>
          </a:p>
          <a:p>
            <a:pPr>
              <a:buFont typeface="Arial" charset="0"/>
              <a:buChar char="•"/>
            </a:pPr>
            <a:endParaRPr lang="en-US" altLang="en-US"/>
          </a:p>
        </p:txBody>
      </p:sp>
    </p:spTree>
  </p:cSld>
  <p:clrMapOvr>
    <a:masterClrMapping/>
  </p:clrMapOvr>
  <p:transition advTm="20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04800" y="114300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  <a:p>
            <a:pPr algn="ctr" eaLnBrk="1" hangingPunct="1"/>
            <a:endParaRPr lang="en-US" altLang="en-US" sz="4000" b="1">
              <a:latin typeface="HelveticaNeueLT Std Med" pitchFamily="34" charset="0"/>
            </a:endParaRPr>
          </a:p>
          <a:p>
            <a:pPr algn="ctr" eaLnBrk="1" hangingPunct="1"/>
            <a:endParaRPr lang="en-US" altLang="en-US" sz="4000" b="1">
              <a:latin typeface="HelveticaNeueLT Std Med" pitchFamily="34" charset="0"/>
            </a:endParaRPr>
          </a:p>
        </p:txBody>
      </p:sp>
      <p:pic>
        <p:nvPicPr>
          <p:cNvPr id="66563" name="Picture 2" descr="path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59" name="Picture 1" descr="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485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MAiD in Canada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HelveticaNeueLT Std Med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500" b="1" kern="0" dirty="0" smtClean="0">
                <a:latin typeface="Calibri" panose="020F0502020204030204" pitchFamily="34" charset="0"/>
              </a:rPr>
              <a:t>Questions</a:t>
            </a:r>
          </a:p>
        </p:txBody>
      </p: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pic>
        <p:nvPicPr>
          <p:cNvPr id="68613" name="Picture 2" descr="question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439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629400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/>
              <a:t>February 6, 2015:  Criminal Code prohibition on Physician Assisted Death struck down by Supreme Court.  (Carter decision)</a:t>
            </a:r>
          </a:p>
        </p:txBody>
      </p:sp>
      <p:pic>
        <p:nvPicPr>
          <p:cNvPr id="3" name="Picture 2" descr="IMG_05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7630">
            <a:off x="642938" y="1166813"/>
            <a:ext cx="2794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G_05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167">
            <a:off x="4346575" y="1371600"/>
            <a:ext cx="441325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G_05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800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MAiD in Canada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MAiD in Canada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8" name="Picture 3" descr="bill c-1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CA" altLang="en-US" sz="3000">
              <a:latin typeface="Calibri" pitchFamily="34" charset="0"/>
            </a:endParaRPr>
          </a:p>
        </p:txBody>
      </p:sp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28677" name="Content Placeholder 2"/>
          <p:cNvSpPr txBox="1">
            <a:spLocks/>
          </p:cNvSpPr>
          <p:nvPr/>
        </p:nvSpPr>
        <p:spPr bwMode="auto">
          <a:xfrm>
            <a:off x="457200" y="1112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n-US" altLang="en-US" sz="2800">
              <a:latin typeface="HelveticaNeueLT Std Lt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HelveticaNeueLT Std Lt" pitchFamily="34" charset="0"/>
              </a:rPr>
              <a:t>Hospitals and health care providers have the right to conscientious objection.  However, physicians must provide a referral (CPSO).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FF6600"/>
                </a:solidFill>
                <a:latin typeface="HelveticaNeueLT Std Lt" pitchFamily="34" charset="0"/>
              </a:rPr>
              <a:t>   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2800">
              <a:solidFill>
                <a:srgbClr val="FF6600"/>
              </a:solidFill>
              <a:latin typeface="HelveticaNeueLT Std Lt" pitchFamily="34" charset="0"/>
            </a:endParaRPr>
          </a:p>
        </p:txBody>
      </p:sp>
      <p:sp>
        <p:nvSpPr>
          <p:cNvPr id="28678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MAiD in Canada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ja-JP" altLang="en-US" i="1">
                <a:latin typeface="HelveticaNeueLT Std Lt" pitchFamily="34" charset="0"/>
              </a:rPr>
              <a:t>“</a:t>
            </a:r>
            <a:r>
              <a:rPr lang="en-US" altLang="ja-JP" i="1">
                <a:latin typeface="HelveticaNeueLT Std Lt" pitchFamily="34" charset="0"/>
              </a:rPr>
              <a:t>The administering of a substance to a person, at their request, that causes their death.</a:t>
            </a:r>
            <a:r>
              <a:rPr lang="ja-JP" altLang="en-US" i="1">
                <a:latin typeface="HelveticaNeueLT Std Lt" pitchFamily="34" charset="0"/>
              </a:rPr>
              <a:t>”</a:t>
            </a:r>
            <a:endParaRPr lang="en-US" altLang="ja-JP" i="1">
              <a:latin typeface="HelveticaNeueLT Std Lt" pitchFamily="34" charset="0"/>
            </a:endParaRPr>
          </a:p>
          <a:p>
            <a:r>
              <a:rPr lang="en-US" altLang="en-US">
                <a:latin typeface="HelveticaNeueLT Std Lt" pitchFamily="34" charset="0"/>
              </a:rPr>
              <a:t>Can be clinician administered (MD or NP)</a:t>
            </a:r>
          </a:p>
          <a:p>
            <a:pPr lvl="1"/>
            <a:r>
              <a:rPr lang="en-US" altLang="en-US">
                <a:latin typeface="HelveticaNeueLT Std Lt" pitchFamily="34" charset="0"/>
              </a:rPr>
              <a:t>- combo of IV drugs that reliably cause a comfortable death (seconds to minutes)</a:t>
            </a:r>
          </a:p>
          <a:p>
            <a:r>
              <a:rPr lang="en-US" altLang="en-US">
                <a:latin typeface="HelveticaNeueLT Std Lt" pitchFamily="34" charset="0"/>
              </a:rPr>
              <a:t>Or prescribed (by MD or NP) for self administration </a:t>
            </a:r>
          </a:p>
          <a:p>
            <a:pPr lvl="1"/>
            <a:r>
              <a:rPr lang="en-US" altLang="en-US">
                <a:latin typeface="HelveticaNeueLT Std Lt" pitchFamily="34" charset="0"/>
              </a:rPr>
              <a:t>- combo of po drugs that are self-administered and reliably cause a comfortable death (minutes to hours)</a:t>
            </a: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381000" y="12954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>
              <a:buFont typeface="HelveticaNeueLT Std Med" pitchFamily="34" charset="0"/>
              <a:buAutoNum type="arabicPeriod"/>
            </a:pPr>
            <a:endParaRPr lang="en-US" altLang="en-US" sz="2800">
              <a:latin typeface="HelveticaNeueLT Std Lt" pitchFamily="34" charset="0"/>
            </a:endParaRPr>
          </a:p>
          <a:p>
            <a:pPr eaLnBrk="1" hangingPunct="1"/>
            <a:endParaRPr lang="en-US" altLang="en-US" sz="2800">
              <a:latin typeface="HelveticaNeueLT Std Lt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 sz="3500" b="1">
                <a:solidFill>
                  <a:schemeClr val="bg1"/>
                </a:solidFill>
                <a:latin typeface="Calibri" pitchFamily="34" charset="0"/>
              </a:rPr>
              <a:t>What MAiD Is</a:t>
            </a:r>
            <a:endParaRPr lang="en-US" altLang="en-US" sz="35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yere Template">
  <a:themeElements>
    <a:clrScheme name="Bruye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yere Template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uye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ye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ye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ye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ye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ye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ye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ye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ye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ye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ye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ye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Bruyere Template</Template>
  <TotalTime>24018</TotalTime>
  <Words>660</Words>
  <Application>Microsoft Office PowerPoint</Application>
  <PresentationFormat>On-screen Show (4:3)</PresentationFormat>
  <Paragraphs>165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ＭＳ Ｐゴシック</vt:lpstr>
      <vt:lpstr>HelveticaNeueLT Std Med</vt:lpstr>
      <vt:lpstr>HelveticaNeueLT Std Lt</vt:lpstr>
      <vt:lpstr>Calibri</vt:lpstr>
      <vt:lpstr>Bruyere Template</vt:lpstr>
      <vt:lpstr>Spiritual Care in the Face of Medical Assistance in Dying – Are the Two Mutually Exclusive?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</dc:creator>
  <cp:lastModifiedBy>Franklin</cp:lastModifiedBy>
  <cp:revision>89</cp:revision>
  <dcterms:created xsi:type="dcterms:W3CDTF">2008-09-04T19:09:17Z</dcterms:created>
  <dcterms:modified xsi:type="dcterms:W3CDTF">2018-05-08T19:15:44Z</dcterms:modified>
</cp:coreProperties>
</file>