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67" r:id="rId6"/>
    <p:sldId id="275" r:id="rId7"/>
    <p:sldId id="272" r:id="rId8"/>
    <p:sldId id="273" r:id="rId9"/>
    <p:sldId id="265" r:id="rId10"/>
    <p:sldId id="260" r:id="rId11"/>
    <p:sldId id="261" r:id="rId12"/>
    <p:sldId id="276" r:id="rId13"/>
    <p:sldId id="258" r:id="rId14"/>
    <p:sldId id="264" r:id="rId15"/>
    <p:sldId id="277" r:id="rId16"/>
    <p:sldId id="26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orig09.deviantart.net/be9e/f/2015/062/b/b/the_roar_of_our_stars_by_alicexz-d4u1c69.png" TargetMode="External"/><Relationship Id="rId3" Type="http://schemas.openxmlformats.org/officeDocument/2006/relationships/hyperlink" Target="http://www.nme.com/news/internets-reactions-thirteenth-doctor-who-reveal-2111939" TargetMode="External"/><Relationship Id="rId7" Type="http://schemas.openxmlformats.org/officeDocument/2006/relationships/hyperlink" Target="http://www.pewresearch.org/fact-tank/2015/05/12/millennials-increasingly-are-driving-growth-of-non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interest.ca/pin/426786502157067994/" TargetMode="External"/><Relationship Id="rId5" Type="http://schemas.openxmlformats.org/officeDocument/2006/relationships/hyperlink" Target="http://images4.fanpop.com/image/photos/24100000/Counselor-Deanna-Troi-counselor-deanna-troi-24182625-1533-2269.jpg" TargetMode="External"/><Relationship Id="rId10" Type="http://schemas.openxmlformats.org/officeDocument/2006/relationships/hyperlink" Target="http://robbell.podbean.com/" TargetMode="External"/><Relationship Id="rId4" Type="http://schemas.openxmlformats.org/officeDocument/2006/relationships/hyperlink" Target="http://warpspeedtononsense.blogspot.ca/2015/02/" TargetMode="External"/><Relationship Id="rId9" Type="http://schemas.openxmlformats.org/officeDocument/2006/relationships/hyperlink" Target="https://religionnews.com/2017/11/16/religious-nones-are-gaining-ground-in-america-and-theyre-worried-about-the-economy-says-new-study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27F4-524C-461C-978C-CA51C93B3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fiction as spiritual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793CD-01D8-4004-9706-40FFC3DB4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Jonna Rachele </a:t>
            </a:r>
            <a:r>
              <a:rPr lang="en-US" dirty="0" err="1"/>
              <a:t>garvin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0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1AB7-9AF2-49D2-AEB3-9D22B08F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religious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2060D-7A1C-494C-993A-27ED0DD6C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B994-15EE-44FF-9C49-75BD236C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9C28D-3314-4F84-AF13-F32ED926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35" y="1378143"/>
            <a:ext cx="9525652" cy="4688407"/>
          </a:xfrm>
        </p:spPr>
      </p:pic>
    </p:spTree>
    <p:extLst>
      <p:ext uri="{BB962C8B-B14F-4D97-AF65-F5344CB8AC3E}">
        <p14:creationId xmlns:p14="http://schemas.microsoft.com/office/powerpoint/2010/main" val="88531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020A-2D92-406E-9ACD-5640A294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C9882-D021-4169-AC73-6DBB45FDD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52" y="879889"/>
            <a:ext cx="7647333" cy="5098222"/>
          </a:xfrm>
        </p:spPr>
      </p:pic>
    </p:spTree>
    <p:extLst>
      <p:ext uri="{BB962C8B-B14F-4D97-AF65-F5344CB8AC3E}">
        <p14:creationId xmlns:p14="http://schemas.microsoft.com/office/powerpoint/2010/main" val="44025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673B-316A-4041-AA9D-F512E937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symbol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3A8-AA10-47F4-AD41-3BDEFE9A6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extended reach of sacred story</a:t>
            </a:r>
          </a:p>
        </p:txBody>
      </p:sp>
    </p:spTree>
    <p:extLst>
      <p:ext uri="{BB962C8B-B14F-4D97-AF65-F5344CB8AC3E}">
        <p14:creationId xmlns:p14="http://schemas.microsoft.com/office/powerpoint/2010/main" val="103283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C66C-9939-4FCC-8A90-47D587C7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formation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FD8B55-FCA0-4789-B94B-5E10B1CAC2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5979" y="2286000"/>
            <a:ext cx="2723242" cy="36195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06863F-AE15-4103-BA6F-10EB6E089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8450" y="2495550"/>
            <a:ext cx="4800600" cy="3200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68CEA-BC5A-44CC-8F3D-4DB7EF34C4EC}"/>
              </a:ext>
            </a:extLst>
          </p:cNvPr>
          <p:cNvSpPr txBox="1"/>
          <p:nvPr/>
        </p:nvSpPr>
        <p:spPr>
          <a:xfrm>
            <a:off x="2756452" y="6096000"/>
            <a:ext cx="3074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Retrieved from www.warpspeedtononsense.blogspot.ca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74FF9-DBA8-4425-B704-5FB38C7DB0C8}"/>
              </a:ext>
            </a:extLst>
          </p:cNvPr>
          <p:cNvSpPr txBox="1"/>
          <p:nvPr/>
        </p:nvSpPr>
        <p:spPr>
          <a:xfrm>
            <a:off x="8905460" y="5905500"/>
            <a:ext cx="4253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Retrieved from www.nme.com</a:t>
            </a:r>
          </a:p>
        </p:txBody>
      </p:sp>
    </p:spTree>
    <p:extLst>
      <p:ext uri="{BB962C8B-B14F-4D97-AF65-F5344CB8AC3E}">
        <p14:creationId xmlns:p14="http://schemas.microsoft.com/office/powerpoint/2010/main" val="227890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B371-9A3E-49CD-938A-DBEAF8BF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3884-ACBE-4985-ADBA-87F4A180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1709530"/>
            <a:ext cx="4800600" cy="4195970"/>
          </a:xfrm>
        </p:spPr>
        <p:txBody>
          <a:bodyPr>
            <a:noAutofit/>
          </a:bodyPr>
          <a:lstStyle/>
          <a:p>
            <a:r>
              <a:rPr lang="en-US" dirty="0"/>
              <a:t>For care receivers</a:t>
            </a:r>
          </a:p>
          <a:p>
            <a:pPr lvl="1"/>
            <a:r>
              <a:rPr lang="en-US" sz="2000" dirty="0"/>
              <a:t>“What stories were most meaningful to you growing up?”</a:t>
            </a:r>
          </a:p>
          <a:p>
            <a:pPr lvl="1"/>
            <a:r>
              <a:rPr lang="en-US" sz="2000" dirty="0"/>
              <a:t>Cues from physical spaces, attire, and conversation</a:t>
            </a:r>
          </a:p>
          <a:p>
            <a:pPr lvl="1"/>
            <a:r>
              <a:rPr lang="en-US" sz="2000" dirty="0"/>
              <a:t>Opportunities to increase agency</a:t>
            </a:r>
          </a:p>
          <a:p>
            <a:r>
              <a:rPr lang="en-US" dirty="0"/>
              <a:t>For personal reflection</a:t>
            </a:r>
          </a:p>
          <a:p>
            <a:pPr lvl="1"/>
            <a:r>
              <a:rPr lang="en-US" sz="2000" i="1" dirty="0"/>
              <a:t>Shared Wisdom</a:t>
            </a:r>
            <a:r>
              <a:rPr lang="en-US" sz="2000" dirty="0"/>
              <a:t>, Pamela Cooper-White (2004)</a:t>
            </a:r>
          </a:p>
          <a:p>
            <a:pPr lvl="1"/>
            <a:r>
              <a:rPr lang="en-US" sz="2000" i="1" dirty="0"/>
              <a:t>The Power of Myth</a:t>
            </a:r>
            <a:r>
              <a:rPr lang="en-US" sz="2000" dirty="0"/>
              <a:t>, Joseph Campbell (1988)</a:t>
            </a:r>
            <a:endParaRPr lang="en-US" sz="2000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3647A3-9376-49C0-9173-D0C488E845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05799" y="1842052"/>
            <a:ext cx="3910072" cy="3930926"/>
          </a:xfrm>
        </p:spPr>
      </p:pic>
    </p:spTree>
    <p:extLst>
      <p:ext uri="{BB962C8B-B14F-4D97-AF65-F5344CB8AC3E}">
        <p14:creationId xmlns:p14="http://schemas.microsoft.com/office/powerpoint/2010/main" val="2958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49B-4FF6-4889-983F-6DEC29CE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2F6549-13C7-4403-9B4A-C33755193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213" y="920750"/>
            <a:ext cx="3367836" cy="49847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9DEE3-024A-4B3B-85D2-E81A777B1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Jodie Whittaker Image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Nichelle Nichols Image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Marina </a:t>
            </a:r>
            <a:r>
              <a:rPr lang="en-US" dirty="0" err="1">
                <a:hlinkClick r:id="rId5"/>
              </a:rPr>
              <a:t>Sirtis</a:t>
            </a:r>
            <a:r>
              <a:rPr lang="en-US" dirty="0">
                <a:hlinkClick r:id="rId5"/>
              </a:rPr>
              <a:t> Image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Vader Crossing Image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Pew Research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11th Doctor Image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American Family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The </a:t>
            </a:r>
            <a:r>
              <a:rPr lang="en-US" dirty="0" err="1">
                <a:hlinkClick r:id="rId10"/>
              </a:rPr>
              <a:t>Robcast</a:t>
            </a:r>
            <a:r>
              <a:rPr lang="en-US" dirty="0">
                <a:hlinkClick r:id="rId10"/>
              </a:rPr>
              <a:t> with Josh Radnor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D37BF-5F65-4501-8198-E454B2576F10}"/>
              </a:ext>
            </a:extLst>
          </p:cNvPr>
          <p:cNvSpPr txBox="1"/>
          <p:nvPr/>
        </p:nvSpPr>
        <p:spPr>
          <a:xfrm>
            <a:off x="4267201" y="6149009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retrieved from www.fanpop.com</a:t>
            </a:r>
          </a:p>
        </p:txBody>
      </p:sp>
    </p:spTree>
    <p:extLst>
      <p:ext uri="{BB962C8B-B14F-4D97-AF65-F5344CB8AC3E}">
        <p14:creationId xmlns:p14="http://schemas.microsoft.com/office/powerpoint/2010/main" val="61843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0D51-E6D4-4E63-86F3-91119D998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Fiction is one of the few experiences where loneliness can be both confronted and relieved.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Really good fiction… [will] find a way to illuminate the possibilities of being alive and human…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33E26-76DA-4C07-ABAD-5B97D9ECF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foster </a:t>
            </a:r>
            <a:r>
              <a:rPr lang="en-US" dirty="0" err="1"/>
              <a:t>wallace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2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133C-5599-45C4-94F0-05E25F37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6000" dirty="0"/>
              <a:t>The main thing to understand is we are imprisoned in some kind of work of art.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7A38-636C-42B4-9905-0DF5AF630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-Terrence </a:t>
            </a:r>
            <a:r>
              <a:rPr lang="en-US" dirty="0" err="1"/>
              <a:t>mckenna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2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34B3-B4AA-4057-B5BA-A445BB80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F0BF-8DC2-405C-B848-96DB9B41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Identify the benefit of spiritual reflection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Discuss present-day texts as basis for reflection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Expand spiritual identity for millennials </a:t>
            </a:r>
          </a:p>
        </p:txBody>
      </p:sp>
    </p:spTree>
    <p:extLst>
      <p:ext uri="{BB962C8B-B14F-4D97-AF65-F5344CB8AC3E}">
        <p14:creationId xmlns:p14="http://schemas.microsoft.com/office/powerpoint/2010/main" val="16094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2487-6CA5-4425-8A7A-01D3D15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br>
              <a:rPr lang="en-US" sz="4000" dirty="0"/>
            </a:br>
            <a:r>
              <a:rPr lang="en-US" sz="4000" dirty="0"/>
              <a:t> a narrative and reflective review of one’s lived experiences through cultural lenses and with layered meanings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A73E-1DEA-424C-8479-7DD603EBA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Spiritual reflection</a:t>
            </a:r>
          </a:p>
        </p:txBody>
      </p:sp>
    </p:spTree>
    <p:extLst>
      <p:ext uri="{BB962C8B-B14F-4D97-AF65-F5344CB8AC3E}">
        <p14:creationId xmlns:p14="http://schemas.microsoft.com/office/powerpoint/2010/main" val="1939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C547-B250-462A-9F88-205F6834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4328-076E-4099-B187-397FFB2C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“All sorrows can be borne if you put them in a story, or tell a story about them.”</a:t>
            </a:r>
          </a:p>
          <a:p>
            <a:pPr lvl="1"/>
            <a:r>
              <a:rPr lang="en-US" sz="3600" dirty="0" err="1"/>
              <a:t>Isak</a:t>
            </a:r>
            <a:r>
              <a:rPr lang="en-US" sz="3600" dirty="0"/>
              <a:t> Dinesen</a:t>
            </a:r>
          </a:p>
          <a:p>
            <a:endParaRPr lang="en-US" sz="3600" dirty="0"/>
          </a:p>
          <a:p>
            <a:r>
              <a:rPr lang="en-US" sz="3600" dirty="0"/>
              <a:t>Science fiction can give us a frame for experiences beyond reason</a:t>
            </a:r>
          </a:p>
        </p:txBody>
      </p:sp>
    </p:spTree>
    <p:extLst>
      <p:ext uri="{BB962C8B-B14F-4D97-AF65-F5344CB8AC3E}">
        <p14:creationId xmlns:p14="http://schemas.microsoft.com/office/powerpoint/2010/main" val="10124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F048A3-F003-4ED7-8048-192BC277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C871F-9250-4E3D-B8A7-111D8887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“Yet if (as per Clarke’s law) “any sufficiently advanced technology is indistinguishable from magic,” then might it not also be said that any sufficiently advanced civilization is indistinguishable from divinity?” </a:t>
            </a:r>
          </a:p>
          <a:p>
            <a:r>
              <a:rPr lang="en-US" sz="2000" dirty="0"/>
              <a:t>- James McGrath, </a:t>
            </a:r>
            <a:r>
              <a:rPr lang="en-US" sz="2000" i="1" dirty="0"/>
              <a:t>Theology and Science Fiction </a:t>
            </a:r>
            <a:r>
              <a:rPr lang="en-US" sz="2000" dirty="0"/>
              <a:t>(2016)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BBCFB-EDD8-46E0-8687-E61F9ACB8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92" y="1787865"/>
            <a:ext cx="4131945" cy="478681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337F54-224A-42F9-B41C-DFF7C9B4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9324" y="417442"/>
            <a:ext cx="4002735" cy="3478909"/>
          </a:xfrm>
        </p:spPr>
      </p:pic>
    </p:spTree>
    <p:extLst>
      <p:ext uri="{BB962C8B-B14F-4D97-AF65-F5344CB8AC3E}">
        <p14:creationId xmlns:p14="http://schemas.microsoft.com/office/powerpoint/2010/main" val="27497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86B5-5FCD-4932-B1B9-EB1F1A52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 </a:t>
            </a:r>
            <a:br>
              <a:rPr lang="en-US" sz="2000" dirty="0"/>
            </a:br>
            <a:r>
              <a:rPr lang="en-US" sz="5400" dirty="0"/>
              <a:t>Science fiction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39731-895A-4A62-96B1-63E0F31033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Science fiction is the </a:t>
            </a:r>
            <a:r>
              <a:rPr lang="en-US" sz="2400" b="1" dirty="0"/>
              <a:t>literature of the human species encountering change</a:t>
            </a:r>
            <a:r>
              <a:rPr lang="en-US" sz="2400" dirty="0"/>
              <a:t>, and the </a:t>
            </a:r>
            <a:r>
              <a:rPr lang="en-US" sz="2400" b="1" dirty="0"/>
              <a:t>literature of ideas and philosophy</a:t>
            </a:r>
            <a:r>
              <a:rPr lang="en-US" sz="2400" dirty="0"/>
              <a:t>; it is </a:t>
            </a:r>
            <a:r>
              <a:rPr lang="en-US" sz="2400" b="1" dirty="0"/>
              <a:t>multi</a:t>
            </a:r>
            <a:r>
              <a:rPr lang="en-US" sz="2400" dirty="0"/>
              <a:t>- and </a:t>
            </a:r>
            <a:br>
              <a:rPr lang="en-US" sz="2400" dirty="0"/>
            </a:br>
            <a:r>
              <a:rPr lang="en-US" sz="2400" b="1" dirty="0"/>
              <a:t>interdisciplinary</a:t>
            </a:r>
            <a:r>
              <a:rPr lang="en-US" sz="2400" dirty="0"/>
              <a:t>; and at its heart is a </a:t>
            </a:r>
            <a:r>
              <a:rPr lang="en-US" sz="2400" b="1" dirty="0"/>
              <a:t>community of thinkers and creatives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-Gunn Center for the Study of Science Fiction at the University of Kansas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1302A-5A14-4A31-BC5F-867D92B1E9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Narratives which imagine our collective or individual futures as unique, exciting, and challenging by changing some facet of our current understanding of scientific reality in our known universe</a:t>
            </a:r>
          </a:p>
        </p:txBody>
      </p:sp>
    </p:spTree>
    <p:extLst>
      <p:ext uri="{BB962C8B-B14F-4D97-AF65-F5344CB8AC3E}">
        <p14:creationId xmlns:p14="http://schemas.microsoft.com/office/powerpoint/2010/main" val="34553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92CC63-CC36-407C-AA60-DD7533B141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24" b="19124"/>
          <a:stretch>
            <a:fillRect/>
          </a:stretch>
        </p:blipFill>
        <p:spPr>
          <a:xfrm>
            <a:off x="283464" y="0"/>
            <a:ext cx="7355585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615FA1-273B-4C18-B84E-231FF8F6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D526D-9813-47E7-B9FB-C00107821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My aim, then, is not to show science fiction as a window into the truth of religious practice, but a window into the truth of an individual’s story.</a:t>
            </a:r>
          </a:p>
          <a:p>
            <a:endParaRPr lang="en-US" sz="2800" dirty="0"/>
          </a:p>
          <a:p>
            <a:r>
              <a:rPr lang="en-US" sz="1200" dirty="0"/>
              <a:t>Image Credit: </a:t>
            </a:r>
            <a:r>
              <a:rPr lang="en-US" sz="1200" i="1" dirty="0"/>
              <a:t>Roar of Our Stars, </a:t>
            </a:r>
            <a:r>
              <a:rPr lang="en-US" sz="1200" dirty="0"/>
              <a:t>Retrieved from </a:t>
            </a:r>
            <a:r>
              <a:rPr lang="en-US" sz="1200" dirty="0">
                <a:hlinkClick r:id="rId3"/>
              </a:rPr>
              <a:t>www.deviantart.net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74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47DB-7316-4E47-925D-8DD5884C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Meaning-making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00B80D-256E-4569-9935-7C6120D16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31" y="1689100"/>
            <a:ext cx="5943600" cy="3448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8EB0F-4DAF-48DF-8E63-288C10F11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Fiction helps with paradox – and science fiction is uniquely placed to help us navigate the unfathomable depths of future, possibility, and hope</a:t>
            </a:r>
          </a:p>
          <a:p>
            <a:endParaRPr lang="en-US" sz="2800" dirty="0"/>
          </a:p>
          <a:p>
            <a:r>
              <a:rPr lang="en-US" sz="1100" dirty="0"/>
              <a:t>Image</a:t>
            </a:r>
            <a:r>
              <a:rPr lang="en-US" sz="1050" dirty="0"/>
              <a:t> Credit </a:t>
            </a:r>
            <a:r>
              <a:rPr lang="en-US" sz="1050" i="1" dirty="0"/>
              <a:t>Vader Crossing the Delaware</a:t>
            </a:r>
            <a:r>
              <a:rPr lang="en-US" sz="1050" dirty="0"/>
              <a:t>, retrieved from www.pinterest.com</a:t>
            </a:r>
            <a:endParaRPr lang="en-US" sz="2800" dirty="0"/>
          </a:p>
          <a:p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804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2575</TotalTime>
  <Words>413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Science fiction as spiritual reflection</vt:lpstr>
      <vt:lpstr>The main thing to understand is we are imprisoned in some kind of work of art.</vt:lpstr>
      <vt:lpstr>objectives</vt:lpstr>
      <vt:lpstr>  a narrative and reflective review of one’s lived experiences through cultural lenses and with layered meanings</vt:lpstr>
      <vt:lpstr>Spiritual reflection</vt:lpstr>
      <vt:lpstr>PowerPoint Presentation</vt:lpstr>
      <vt:lpstr>  Science fiction</vt:lpstr>
      <vt:lpstr>PowerPoint Presentation</vt:lpstr>
      <vt:lpstr>Meaning-making</vt:lpstr>
      <vt:lpstr>Changing religious landscape</vt:lpstr>
      <vt:lpstr>data</vt:lpstr>
      <vt:lpstr>PowerPoint Presentation</vt:lpstr>
      <vt:lpstr>The power of symbol</vt:lpstr>
      <vt:lpstr>Cultural formation</vt:lpstr>
      <vt:lpstr>Implications for practice</vt:lpstr>
      <vt:lpstr>References</vt:lpstr>
      <vt:lpstr>Fiction is one of the few experiences where loneliness can be both confronted and relieved.  Really good fiction… [will] find a way to illuminate the possibilities of being alive and human…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fiction as spiritual reflection</dc:title>
  <dc:creator>Jonna Rachele Garvin</dc:creator>
  <cp:lastModifiedBy>Jonna Rachele Garvin</cp:lastModifiedBy>
  <cp:revision>27</cp:revision>
  <dcterms:created xsi:type="dcterms:W3CDTF">2018-01-21T23:10:59Z</dcterms:created>
  <dcterms:modified xsi:type="dcterms:W3CDTF">2018-04-25T11:52:41Z</dcterms:modified>
</cp:coreProperties>
</file>