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xml" ContentType="application/vnd.openxmlformats-officedocument.presentationml.tags+xml"/>
  <Override PartName="/ppt/notesSlides/notesSlide30.xml" ContentType="application/vnd.openxmlformats-officedocument.presentationml.notesSlide+xml"/>
  <Override PartName="/ppt/tags/tag3.xml" ContentType="application/vnd.openxmlformats-officedocument.presentationml.tags+xml"/>
  <Override PartName="/ppt/notesSlides/notesSlide31.xml" ContentType="application/vnd.openxmlformats-officedocument.presentationml.notesSlide+xml"/>
  <Override PartName="/ppt/tags/tag4.xml" ContentType="application/vnd.openxmlformats-officedocument.presentationml.tags+xml"/>
  <Override PartName="/ppt/notesSlides/notesSlide32.xml" ContentType="application/vnd.openxmlformats-officedocument.presentationml.notesSlide+xml"/>
  <Override PartName="/ppt/tags/tag5.xml" ContentType="application/vnd.openxmlformats-officedocument.presentationml.tags+xml"/>
  <Override PartName="/ppt/notesSlides/notesSlide33.xml" ContentType="application/vnd.openxmlformats-officedocument.presentationml.notesSlide+xml"/>
  <Override PartName="/ppt/tags/tag6.xml" ContentType="application/vnd.openxmlformats-officedocument.presentationml.tags+xml"/>
  <Override PartName="/ppt/notesSlides/notesSlide34.xml" ContentType="application/vnd.openxmlformats-officedocument.presentationml.notesSlide+xml"/>
  <Override PartName="/ppt/tags/tag7.xml" ContentType="application/vnd.openxmlformats-officedocument.presentationml.tags+xml"/>
  <Override PartName="/ppt/notesSlides/notesSlide35.xml" ContentType="application/vnd.openxmlformats-officedocument.presentationml.notesSlide+xml"/>
  <Override PartName="/ppt/tags/tag8.xml" ContentType="application/vnd.openxmlformats-officedocument.presentationml.tags+xml"/>
  <Override PartName="/ppt/notesSlides/notesSlide36.xml" ContentType="application/vnd.openxmlformats-officedocument.presentationml.notesSlide+xml"/>
  <Override PartName="/ppt/tags/tag9.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7" r:id="rId4"/>
    <p:sldMasterId id="2147483710" r:id="rId5"/>
    <p:sldMasterId id="2147483723" r:id="rId6"/>
  </p:sldMasterIdLst>
  <p:notesMasterIdLst>
    <p:notesMasterId r:id="rId52"/>
  </p:notesMasterIdLst>
  <p:sldIdLst>
    <p:sldId id="257" r:id="rId7"/>
    <p:sldId id="329" r:id="rId8"/>
    <p:sldId id="328" r:id="rId9"/>
    <p:sldId id="327" r:id="rId10"/>
    <p:sldId id="260" r:id="rId11"/>
    <p:sldId id="258" r:id="rId12"/>
    <p:sldId id="338" r:id="rId13"/>
    <p:sldId id="261" r:id="rId14"/>
    <p:sldId id="281" r:id="rId15"/>
    <p:sldId id="263" r:id="rId16"/>
    <p:sldId id="282" r:id="rId17"/>
    <p:sldId id="284" r:id="rId18"/>
    <p:sldId id="285" r:id="rId19"/>
    <p:sldId id="297" r:id="rId20"/>
    <p:sldId id="287" r:id="rId21"/>
    <p:sldId id="288" r:id="rId22"/>
    <p:sldId id="289" r:id="rId23"/>
    <p:sldId id="290" r:id="rId24"/>
    <p:sldId id="291" r:id="rId25"/>
    <p:sldId id="293" r:id="rId26"/>
    <p:sldId id="292" r:id="rId27"/>
    <p:sldId id="294" r:id="rId28"/>
    <p:sldId id="295" r:id="rId29"/>
    <p:sldId id="333" r:id="rId30"/>
    <p:sldId id="339" r:id="rId31"/>
    <p:sldId id="332" r:id="rId32"/>
    <p:sldId id="340" r:id="rId33"/>
    <p:sldId id="342" r:id="rId34"/>
    <p:sldId id="311" r:id="rId35"/>
    <p:sldId id="312" r:id="rId36"/>
    <p:sldId id="313" r:id="rId37"/>
    <p:sldId id="317" r:id="rId38"/>
    <p:sldId id="318" r:id="rId39"/>
    <p:sldId id="319" r:id="rId40"/>
    <p:sldId id="320" r:id="rId41"/>
    <p:sldId id="321" r:id="rId42"/>
    <p:sldId id="325" r:id="rId43"/>
    <p:sldId id="326" r:id="rId44"/>
    <p:sldId id="303" r:id="rId45"/>
    <p:sldId id="335" r:id="rId46"/>
    <p:sldId id="337" r:id="rId47"/>
    <p:sldId id="336" r:id="rId48"/>
    <p:sldId id="300" r:id="rId49"/>
    <p:sldId id="301" r:id="rId50"/>
    <p:sldId id="30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60000"/>
    <a:srgbClr val="981E32"/>
    <a:srgbClr val="990000"/>
    <a:srgbClr val="A92D3E"/>
    <a:srgbClr val="E90000"/>
    <a:srgbClr val="9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07" autoAdjust="0"/>
    <p:restoredTop sz="85472" autoAdjust="0"/>
  </p:normalViewPr>
  <p:slideViewPr>
    <p:cSldViewPr snapToGrid="0">
      <p:cViewPr varScale="1">
        <p:scale>
          <a:sx n="62" d="100"/>
          <a:sy n="62" d="100"/>
        </p:scale>
        <p:origin x="-151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63D438-66D0-430C-A690-64C1B07BF3CB}" type="datetimeFigureOut">
              <a:rPr lang="en-US" smtClean="0"/>
              <a:t>4/24/2018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87DAD7-F19D-444A-B60F-1EBAE96B4C37}" type="slidenum">
              <a:rPr lang="en-US" smtClean="0"/>
              <a:t>‹#›</a:t>
            </a:fld>
            <a:endParaRPr lang="en-US"/>
          </a:p>
        </p:txBody>
      </p:sp>
    </p:spTree>
    <p:extLst>
      <p:ext uri="{BB962C8B-B14F-4D97-AF65-F5344CB8AC3E}">
        <p14:creationId xmlns:p14="http://schemas.microsoft.com/office/powerpoint/2010/main" val="100655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medicine.iupui.edu/faculty-profile/atorke/torke-alexi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a:t>
            </a:r>
            <a:r>
              <a:rPr lang="en-US" baseline="0" dirty="0" smtClean="0"/>
              <a:t> It so good to have you here today. Ur presentation focuses on understanding the spiritual strengths and distress through lived experiences of adults with advanced cancer</a:t>
            </a:r>
            <a:endParaRPr lang="en-US" dirty="0"/>
          </a:p>
        </p:txBody>
      </p:sp>
      <p:sp>
        <p:nvSpPr>
          <p:cNvPr id="4" name="Slide Number Placeholder 3"/>
          <p:cNvSpPr>
            <a:spLocks noGrp="1"/>
          </p:cNvSpPr>
          <p:nvPr>
            <p:ph type="sldNum" sz="quarter" idx="10"/>
          </p:nvPr>
        </p:nvSpPr>
        <p:spPr/>
        <p:txBody>
          <a:bodyPr/>
          <a:lstStyle/>
          <a:p>
            <a:fld id="{5787DAD7-F19D-444A-B60F-1EBAE96B4C37}" type="slidenum">
              <a:rPr lang="en-US" smtClean="0"/>
              <a:t>1</a:t>
            </a:fld>
            <a:endParaRPr lang="en-US"/>
          </a:p>
        </p:txBody>
      </p:sp>
    </p:spTree>
    <p:extLst>
      <p:ext uri="{BB962C8B-B14F-4D97-AF65-F5344CB8AC3E}">
        <p14:creationId xmlns:p14="http://schemas.microsoft.com/office/powerpoint/2010/main" val="3879628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altLang="en-US" sz="1600" b="0" i="0" u="none" strike="noStrike" kern="0" cap="none" spc="0" normalizeH="0" baseline="0" noProof="0" dirty="0">
                <a:ln>
                  <a:noFill/>
                </a:ln>
                <a:solidFill>
                  <a:srgbClr val="000000"/>
                </a:solidFill>
                <a:effectLst/>
                <a:uLnTx/>
                <a:uFillTx/>
                <a:latin typeface="Arial"/>
                <a:ea typeface="ＭＳ Ｐゴシック"/>
                <a:cs typeface="+mn-cs"/>
              </a:rPr>
              <a:t>A total of 146 pages was analyzed </a:t>
            </a:r>
            <a:endParaRPr lang="en-US" dirty="0"/>
          </a:p>
        </p:txBody>
      </p:sp>
      <p:sp>
        <p:nvSpPr>
          <p:cNvPr id="4" name="Slide Number Placeholder 3"/>
          <p:cNvSpPr>
            <a:spLocks noGrp="1"/>
          </p:cNvSpPr>
          <p:nvPr>
            <p:ph type="sldNum" sz="quarter" idx="10"/>
          </p:nvPr>
        </p:nvSpPr>
        <p:spPr/>
        <p:txBody>
          <a:bodyPr/>
          <a:lstStyle/>
          <a:p>
            <a:fld id="{5787DAD7-F19D-444A-B60F-1EBAE96B4C37}" type="slidenum">
              <a:rPr lang="en-US" smtClean="0"/>
              <a:t>10</a:t>
            </a:fld>
            <a:endParaRPr lang="en-US"/>
          </a:p>
        </p:txBody>
      </p:sp>
    </p:spTree>
    <p:extLst>
      <p:ext uri="{BB962C8B-B14F-4D97-AF65-F5344CB8AC3E}">
        <p14:creationId xmlns:p14="http://schemas.microsoft.com/office/powerpoint/2010/main" val="1685749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i="1">
                <a:solidFill>
                  <a:schemeClr val="tx1"/>
                </a:solidFill>
                <a:latin typeface="Arial" charset="0"/>
                <a:ea typeface="ＭＳ Ｐゴシック" pitchFamily="34" charset="-128"/>
              </a:defRPr>
            </a:lvl1pPr>
            <a:lvl2pPr marL="729057" indent="-280406">
              <a:defRPr sz="3100" i="1">
                <a:solidFill>
                  <a:schemeClr val="tx1"/>
                </a:solidFill>
                <a:latin typeface="Arial" charset="0"/>
                <a:ea typeface="ＭＳ Ｐゴシック" pitchFamily="34" charset="-128"/>
              </a:defRPr>
            </a:lvl2pPr>
            <a:lvl3pPr marL="1121626" indent="-224325">
              <a:defRPr sz="3100" i="1">
                <a:solidFill>
                  <a:schemeClr val="tx1"/>
                </a:solidFill>
                <a:latin typeface="Arial" charset="0"/>
                <a:ea typeface="ＭＳ Ｐゴシック" pitchFamily="34" charset="-128"/>
              </a:defRPr>
            </a:lvl3pPr>
            <a:lvl4pPr marL="1570276" indent="-224325">
              <a:defRPr sz="3100" i="1">
                <a:solidFill>
                  <a:schemeClr val="tx1"/>
                </a:solidFill>
                <a:latin typeface="Arial" charset="0"/>
                <a:ea typeface="ＭＳ Ｐゴシック" pitchFamily="34" charset="-128"/>
              </a:defRPr>
            </a:lvl4pPr>
            <a:lvl5pPr marL="2018927" indent="-224325">
              <a:defRPr sz="3100" i="1">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3100" i="1">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3100" i="1">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3100" i="1">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3100" i="1">
                <a:solidFill>
                  <a:schemeClr val="tx1"/>
                </a:solidFill>
                <a:latin typeface="Arial" charset="0"/>
                <a:ea typeface="ＭＳ Ｐゴシック" pitchFamily="34" charset="-128"/>
              </a:defRPr>
            </a:lvl9pPr>
          </a:lstStyle>
          <a:p>
            <a:fld id="{9B21152F-61ED-4B9A-A09A-855A24F3BF1D}" type="slidenum">
              <a:rPr lang="en-US" altLang="en-US" sz="1200" i="0">
                <a:solidFill>
                  <a:prstClr val="black"/>
                </a:solidFill>
              </a:rPr>
              <a:pPr/>
              <a:t>11</a:t>
            </a:fld>
            <a:endParaRPr lang="en-US" altLang="en-US" sz="1200" i="0">
              <a:solidFill>
                <a:prstClr val="black"/>
              </a:solidFill>
            </a:endParaRPr>
          </a:p>
        </p:txBody>
      </p:sp>
    </p:spTree>
    <p:extLst>
      <p:ext uri="{BB962C8B-B14F-4D97-AF65-F5344CB8AC3E}">
        <p14:creationId xmlns:p14="http://schemas.microsoft.com/office/powerpoint/2010/main" val="303734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87DAD7-F19D-444A-B60F-1EBAE96B4C37}" type="slidenum">
              <a:rPr lang="en-US" smtClean="0"/>
              <a:t>12</a:t>
            </a:fld>
            <a:endParaRPr lang="en-US"/>
          </a:p>
        </p:txBody>
      </p:sp>
    </p:spTree>
    <p:extLst>
      <p:ext uri="{BB962C8B-B14F-4D97-AF65-F5344CB8AC3E}">
        <p14:creationId xmlns:p14="http://schemas.microsoft.com/office/powerpoint/2010/main" val="3942450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87DAD7-F19D-444A-B60F-1EBAE96B4C37}" type="slidenum">
              <a:rPr lang="en-US" smtClean="0"/>
              <a:t>13</a:t>
            </a:fld>
            <a:endParaRPr lang="en-US"/>
          </a:p>
        </p:txBody>
      </p:sp>
    </p:spTree>
    <p:extLst>
      <p:ext uri="{BB962C8B-B14F-4D97-AF65-F5344CB8AC3E}">
        <p14:creationId xmlns:p14="http://schemas.microsoft.com/office/powerpoint/2010/main" val="811093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why, the meaning of events and interactions</a:t>
            </a:r>
          </a:p>
        </p:txBody>
      </p:sp>
      <p:sp>
        <p:nvSpPr>
          <p:cNvPr id="4" name="Slide Number Placeholder 3"/>
          <p:cNvSpPr>
            <a:spLocks noGrp="1"/>
          </p:cNvSpPr>
          <p:nvPr>
            <p:ph type="sldNum" sz="quarter" idx="10"/>
          </p:nvPr>
        </p:nvSpPr>
        <p:spPr/>
        <p:txBody>
          <a:bodyPr/>
          <a:lstStyle/>
          <a:p>
            <a:fld id="{5787DAD7-F19D-444A-B60F-1EBAE96B4C37}" type="slidenum">
              <a:rPr lang="en-US" smtClean="0"/>
              <a:t>14</a:t>
            </a:fld>
            <a:endParaRPr lang="en-US"/>
          </a:p>
        </p:txBody>
      </p:sp>
    </p:spTree>
    <p:extLst>
      <p:ext uri="{BB962C8B-B14F-4D97-AF65-F5344CB8AC3E}">
        <p14:creationId xmlns:p14="http://schemas.microsoft.com/office/powerpoint/2010/main" val="3425138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The deductive researcher  works from a theory to hypotheses to data to add to or contradict the theory</a:t>
            </a:r>
          </a:p>
          <a:p>
            <a:r>
              <a:rPr lang="en-US" sz="1200" b="0" i="0" kern="1200" dirty="0">
                <a:solidFill>
                  <a:schemeClr val="tx1"/>
                </a:solidFill>
                <a:effectLst/>
                <a:latin typeface="Arial" charset="0"/>
                <a:ea typeface="+mn-ea"/>
                <a:cs typeface="+mn-cs"/>
              </a:rPr>
              <a:t>The inductive researcher uses participants’ views to build broader themes and  generate a theory interconnecting the themes  </a:t>
            </a:r>
          </a:p>
          <a:p>
            <a:endParaRPr lang="en-US" sz="1200" b="0" i="0" kern="1200" dirty="0">
              <a:solidFill>
                <a:schemeClr val="tx1"/>
              </a:solidFill>
              <a:effectLst/>
              <a:latin typeface="Arial" charset="0"/>
              <a:ea typeface="+mn-ea"/>
              <a:cs typeface="+mn-cs"/>
            </a:endParaRPr>
          </a:p>
          <a:p>
            <a:r>
              <a:rPr lang="en-US" sz="1200" b="0" i="0" kern="1200" dirty="0">
                <a:solidFill>
                  <a:schemeClr val="tx1"/>
                </a:solidFill>
                <a:effectLst/>
                <a:latin typeface="Arial" charset="0"/>
                <a:ea typeface="+mn-ea"/>
                <a:cs typeface="+mn-cs"/>
              </a:rPr>
              <a:t>Appropriate method for this study</a:t>
            </a:r>
            <a:endParaRPr lang="en-US" dirty="0"/>
          </a:p>
        </p:txBody>
      </p:sp>
      <p:sp>
        <p:nvSpPr>
          <p:cNvPr id="4" name="Slide Number Placeholder 3"/>
          <p:cNvSpPr>
            <a:spLocks noGrp="1"/>
          </p:cNvSpPr>
          <p:nvPr>
            <p:ph type="sldNum" sz="quarter" idx="10"/>
          </p:nvPr>
        </p:nvSpPr>
        <p:spPr/>
        <p:txBody>
          <a:bodyPr/>
          <a:lstStyle/>
          <a:p>
            <a:fld id="{1F811221-4F71-40EB-BBFF-FE202E8C32B0}" type="slidenum">
              <a:rPr lang="en-US" altLang="en-US" smtClean="0"/>
              <a:pPr/>
              <a:t>15</a:t>
            </a:fld>
            <a:endParaRPr lang="en-US" altLang="en-US"/>
          </a:p>
        </p:txBody>
      </p:sp>
    </p:spTree>
    <p:extLst>
      <p:ext uri="{BB962C8B-B14F-4D97-AF65-F5344CB8AC3E}">
        <p14:creationId xmlns:p14="http://schemas.microsoft.com/office/powerpoint/2010/main" val="510017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811221-4F71-40EB-BBFF-FE202E8C32B0}" type="slidenum">
              <a:rPr lang="en-US" altLang="en-US" smtClean="0"/>
              <a:pPr/>
              <a:t>16</a:t>
            </a:fld>
            <a:endParaRPr lang="en-US" altLang="en-US"/>
          </a:p>
        </p:txBody>
      </p:sp>
    </p:spTree>
    <p:extLst>
      <p:ext uri="{BB962C8B-B14F-4D97-AF65-F5344CB8AC3E}">
        <p14:creationId xmlns:p14="http://schemas.microsoft.com/office/powerpoint/2010/main" val="1204015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Deductive approach – testing theory/hypothesis – confirmation or disconfirmation  of  existing theory</a:t>
            </a:r>
          </a:p>
          <a:p>
            <a:endParaRPr lang="en-US" dirty="0"/>
          </a:p>
          <a:p>
            <a:r>
              <a:rPr lang="en-US" dirty="0"/>
              <a:t>Inductive approach – begin with specific observations, find patterns, form hypothesis, then  theory - approach with open mind, no pre-conceived notions </a:t>
            </a:r>
          </a:p>
          <a:p>
            <a:r>
              <a:rPr lang="en-US" dirty="0"/>
              <a:t>From specific observations to broader generalizations and theories</a:t>
            </a:r>
          </a:p>
        </p:txBody>
      </p:sp>
      <p:sp>
        <p:nvSpPr>
          <p:cNvPr id="4" name="Slide Number Placeholder 3"/>
          <p:cNvSpPr>
            <a:spLocks noGrp="1"/>
          </p:cNvSpPr>
          <p:nvPr>
            <p:ph type="sldNum" sz="quarter" idx="10"/>
          </p:nvPr>
        </p:nvSpPr>
        <p:spPr/>
        <p:txBody>
          <a:bodyPr/>
          <a:lstStyle/>
          <a:p>
            <a:fld id="{1F811221-4F71-40EB-BBFF-FE202E8C32B0}" type="slidenum">
              <a:rPr lang="en-US" altLang="en-US" smtClean="0"/>
              <a:pPr/>
              <a:t>17</a:t>
            </a:fld>
            <a:endParaRPr lang="en-US" altLang="en-US"/>
          </a:p>
        </p:txBody>
      </p:sp>
    </p:spTree>
    <p:extLst>
      <p:ext uri="{BB962C8B-B14F-4D97-AF65-F5344CB8AC3E}">
        <p14:creationId xmlns:p14="http://schemas.microsoft.com/office/powerpoint/2010/main" val="1915881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811221-4F71-40EB-BBFF-FE202E8C32B0}" type="slidenum">
              <a:rPr lang="en-US" altLang="en-US" smtClean="0"/>
              <a:pPr/>
              <a:t>18</a:t>
            </a:fld>
            <a:endParaRPr lang="en-US" altLang="en-US"/>
          </a:p>
        </p:txBody>
      </p:sp>
    </p:spTree>
    <p:extLst>
      <p:ext uri="{BB962C8B-B14F-4D97-AF65-F5344CB8AC3E}">
        <p14:creationId xmlns:p14="http://schemas.microsoft.com/office/powerpoint/2010/main" val="3301724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811221-4F71-40EB-BBFF-FE202E8C32B0}" type="slidenum">
              <a:rPr lang="en-US" altLang="en-US" smtClean="0"/>
              <a:pPr/>
              <a:t>19</a:t>
            </a:fld>
            <a:endParaRPr lang="en-US" altLang="en-US"/>
          </a:p>
        </p:txBody>
      </p:sp>
    </p:spTree>
    <p:extLst>
      <p:ext uri="{BB962C8B-B14F-4D97-AF65-F5344CB8AC3E}">
        <p14:creationId xmlns:p14="http://schemas.microsoft.com/office/powerpoint/2010/main" val="2996057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mn-lt"/>
                <a:ea typeface="Times New Roman"/>
              </a:rPr>
              <a:t>I want to start by acknowledging the speakers today.  </a:t>
            </a:r>
          </a:p>
          <a:p>
            <a:pPr marL="0" marR="0">
              <a:spcBef>
                <a:spcPts val="0"/>
              </a:spcBef>
              <a:spcAft>
                <a:spcPts val="0"/>
              </a:spcAft>
            </a:pPr>
            <a:endParaRPr lang="en-US" sz="1200" b="1" dirty="0" smtClean="0">
              <a:effectLst/>
              <a:latin typeface="+mn-lt"/>
              <a:ea typeface="Times New Roman"/>
            </a:endParaRPr>
          </a:p>
          <a:p>
            <a:pPr marL="0" marR="0">
              <a:spcBef>
                <a:spcPts val="0"/>
              </a:spcBef>
              <a:spcAft>
                <a:spcPts val="0"/>
              </a:spcAft>
            </a:pPr>
            <a:r>
              <a:rPr lang="en-US" sz="1200" b="1" dirty="0" smtClean="0">
                <a:effectLst/>
                <a:latin typeface="+mn-lt"/>
                <a:ea typeface="Times New Roman"/>
              </a:rPr>
              <a:t>Saneta Maiko, PhD, BCC, </a:t>
            </a:r>
            <a:r>
              <a:rPr lang="en-US" sz="1200" i="1" dirty="0" smtClean="0">
                <a:effectLst/>
                <a:latin typeface="+mn-lt"/>
                <a:ea typeface="Times New Roman"/>
              </a:rPr>
              <a:t>Indiana University Health, Daniel F. Evans Center for Spiritual and Religious Values in Health Care, Indiana University Center for Aging Research, </a:t>
            </a:r>
            <a:r>
              <a:rPr lang="en-US" sz="1200" i="1" dirty="0" err="1" smtClean="0">
                <a:effectLst/>
                <a:latin typeface="+mn-lt"/>
                <a:ea typeface="Times New Roman"/>
              </a:rPr>
              <a:t>Regenstrief</a:t>
            </a:r>
            <a:r>
              <a:rPr lang="en-US" sz="1200" i="1" dirty="0" smtClean="0">
                <a:effectLst/>
                <a:latin typeface="+mn-lt"/>
                <a:ea typeface="Times New Roman"/>
              </a:rPr>
              <a:t> Institute</a:t>
            </a:r>
            <a:endParaRPr lang="en-US" sz="1400" dirty="0" smtClean="0">
              <a:effectLst/>
              <a:latin typeface="Times New Roman"/>
              <a:ea typeface="Times New Roman"/>
            </a:endParaRPr>
          </a:p>
          <a:p>
            <a:pPr marL="0" marR="0">
              <a:spcBef>
                <a:spcPts val="0"/>
              </a:spcBef>
              <a:spcAft>
                <a:spcPts val="0"/>
              </a:spcAft>
            </a:pPr>
            <a:r>
              <a:rPr lang="en-US" sz="1200" dirty="0" smtClean="0">
                <a:effectLst/>
                <a:latin typeface="+mn-lt"/>
                <a:ea typeface="Calibri"/>
              </a:rPr>
              <a:t>Dr. Saneta Maiko is a Board Certified Chaplain and a research chaplain who focuses on the spiritual and religious dimensions of care for adults with advanced cancer and their families. His focus is on the religious and spiritual needs, coping, satisfaction and the impact of spiritual care on spiritual and emotional wellbeing of palliative cancer patients and their families. Dr. Maiko is a John Templeton Research Fellow through the Transforming Chaplaincy Program. He is an ordained elder with the Indiana United Methodist Conference.</a:t>
            </a:r>
            <a:endParaRPr lang="en-US" sz="1200" b="1" dirty="0" smtClean="0">
              <a:effectLst/>
              <a:latin typeface="+mn-lt"/>
              <a:ea typeface="Times New Roman"/>
            </a:endParaRPr>
          </a:p>
          <a:p>
            <a:pPr marL="0" marR="0">
              <a:spcBef>
                <a:spcPts val="0"/>
              </a:spcBef>
              <a:spcAft>
                <a:spcPts val="0"/>
              </a:spcAft>
            </a:pPr>
            <a:endParaRPr lang="en-US" sz="1200" b="1" dirty="0" smtClean="0">
              <a:effectLst/>
              <a:latin typeface="+mn-lt"/>
              <a:ea typeface="Times New Roman"/>
            </a:endParaRPr>
          </a:p>
          <a:p>
            <a:pPr marL="0" marR="0">
              <a:spcBef>
                <a:spcPts val="0"/>
              </a:spcBef>
              <a:spcAft>
                <a:spcPts val="0"/>
              </a:spcAft>
            </a:pPr>
            <a:r>
              <a:rPr lang="en-US" sz="1200" b="1" dirty="0" smtClean="0">
                <a:effectLst/>
                <a:latin typeface="+mn-lt"/>
                <a:ea typeface="Times New Roman"/>
              </a:rPr>
              <a:t>Ann Cottingham, MA, MAR, </a:t>
            </a:r>
            <a:r>
              <a:rPr lang="en-US" sz="1200" i="1" dirty="0" smtClean="0">
                <a:effectLst/>
                <a:latin typeface="+mn-lt"/>
                <a:ea typeface="Times New Roman"/>
              </a:rPr>
              <a:t>IU School of Medicine, </a:t>
            </a:r>
            <a:r>
              <a:rPr lang="en-US" sz="1200" i="1" dirty="0" err="1" smtClean="0">
                <a:effectLst/>
                <a:latin typeface="+mn-lt"/>
                <a:ea typeface="Times New Roman"/>
              </a:rPr>
              <a:t>Regenstrief</a:t>
            </a:r>
            <a:r>
              <a:rPr lang="en-US" sz="1200" i="1" dirty="0" smtClean="0">
                <a:effectLst/>
                <a:latin typeface="+mn-lt"/>
                <a:ea typeface="Times New Roman"/>
              </a:rPr>
              <a:t> Institute, Daniel F. Evans Center for Spiritual and Religious Values in Health Care</a:t>
            </a:r>
            <a:endParaRPr lang="en-US" sz="1400" dirty="0" smtClean="0">
              <a:effectLst/>
              <a:latin typeface="Times New Roman"/>
              <a:ea typeface="Times New Roman"/>
            </a:endParaRPr>
          </a:p>
          <a:p>
            <a:r>
              <a:rPr lang="en-US" sz="1200" dirty="0" smtClean="0">
                <a:solidFill>
                  <a:srgbClr val="000000"/>
                </a:solidFill>
                <a:effectLst/>
                <a:latin typeface="+mn-lt"/>
                <a:ea typeface="Times New Roman"/>
                <a:cs typeface="Times New Roman"/>
              </a:rPr>
              <a:t>Ann Cottingham is Director of Research in Health Professions Education and Practice with the </a:t>
            </a:r>
            <a:r>
              <a:rPr lang="en-US" sz="1200" dirty="0" err="1" smtClean="0">
                <a:solidFill>
                  <a:srgbClr val="000000"/>
                </a:solidFill>
                <a:effectLst/>
                <a:latin typeface="+mn-lt"/>
                <a:ea typeface="Times New Roman"/>
                <a:cs typeface="Times New Roman"/>
              </a:rPr>
              <a:t>Regenstrief</a:t>
            </a:r>
            <a:r>
              <a:rPr lang="en-US" sz="1200" dirty="0" smtClean="0">
                <a:solidFill>
                  <a:srgbClr val="000000"/>
                </a:solidFill>
                <a:effectLst/>
                <a:latin typeface="+mn-lt"/>
                <a:ea typeface="Times New Roman"/>
                <a:cs typeface="Times New Roman"/>
              </a:rPr>
              <a:t> Institute and Indiana University School of Medicine where she co-directs the ASPIRE Fellowship (Advanced Scholars Program for Internists in Research and Education). Ann is a health services researcher with a focus on spiritual, religious and psychological dimensions of illness and care, the role of community organizations in enhancing health, and health care team communication. </a:t>
            </a:r>
          </a:p>
          <a:p>
            <a:pPr marL="0" marR="0">
              <a:spcBef>
                <a:spcPts val="0"/>
              </a:spcBef>
              <a:spcAft>
                <a:spcPts val="0"/>
              </a:spcAft>
            </a:pPr>
            <a:r>
              <a:rPr lang="en-US" sz="1200" b="1" u="none" strike="noStrike" dirty="0" smtClean="0">
                <a:effectLst/>
                <a:latin typeface="+mn-lt"/>
                <a:ea typeface="Times New Roman"/>
                <a:hlinkClick r:id="rId3"/>
              </a:rPr>
              <a:t>Alexia Torke, MD</a:t>
            </a:r>
            <a:r>
              <a:rPr lang="en-US" sz="1200" b="1" dirty="0" smtClean="0">
                <a:effectLst/>
                <a:latin typeface="+mn-lt"/>
                <a:ea typeface="Times New Roman"/>
              </a:rPr>
              <a:t>,</a:t>
            </a:r>
            <a:r>
              <a:rPr lang="en-US" sz="1200" dirty="0" smtClean="0">
                <a:effectLst/>
                <a:latin typeface="+mn-lt"/>
                <a:ea typeface="Times New Roman"/>
              </a:rPr>
              <a:t> </a:t>
            </a:r>
            <a:r>
              <a:rPr lang="en-US" sz="1200" i="1" dirty="0" smtClean="0">
                <a:effectLst/>
                <a:latin typeface="+mn-lt"/>
                <a:ea typeface="Times New Roman"/>
              </a:rPr>
              <a:t>IU School of Medicine, IU Center for Aging Research, Daniel F. Evans Center for Spiritual and Religious Values in Healthcare</a:t>
            </a:r>
            <a:endParaRPr lang="en-US" sz="1400" dirty="0" smtClean="0">
              <a:effectLst/>
              <a:latin typeface="Times New Roman"/>
              <a:ea typeface="Times New Roman"/>
            </a:endParaRPr>
          </a:p>
          <a:p>
            <a:pPr marL="0" marR="0">
              <a:spcBef>
                <a:spcPts val="0"/>
              </a:spcBef>
              <a:spcAft>
                <a:spcPts val="0"/>
              </a:spcAft>
            </a:pPr>
            <a:r>
              <a:rPr lang="en-US" sz="1200" dirty="0" smtClean="0">
                <a:effectLst/>
                <a:latin typeface="+mn-lt"/>
                <a:ea typeface="Times New Roman"/>
              </a:rPr>
              <a:t>Dr. Alexia Torke is interested in the ethical and communication aspects of medical decision making. She conducts qualitative and quantitative research on how family members and other surrogates make major medical decisions for patients with impaired cognitive function. Dr. Torke is the Director of the Daniel F. Evans Center for Spiritual and Religious Values in Healthcare, Associate Director of the IU Center for Aging Research and Associate Chief of General Internal Medicine and Geriatrics. </a:t>
            </a:r>
            <a:endParaRPr lang="en-US" sz="14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C2687548-C73C-4597-BA1A-2C33E548908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59740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811221-4F71-40EB-BBFF-FE202E8C32B0}" type="slidenum">
              <a:rPr lang="en-US" altLang="en-US" smtClean="0"/>
              <a:pPr/>
              <a:t>20</a:t>
            </a:fld>
            <a:endParaRPr lang="en-US" altLang="en-US"/>
          </a:p>
        </p:txBody>
      </p:sp>
    </p:spTree>
    <p:extLst>
      <p:ext uri="{BB962C8B-B14F-4D97-AF65-F5344CB8AC3E}">
        <p14:creationId xmlns:p14="http://schemas.microsoft.com/office/powerpoint/2010/main" val="859566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811221-4F71-40EB-BBFF-FE202E8C32B0}" type="slidenum">
              <a:rPr lang="en-US" altLang="en-US" smtClean="0"/>
              <a:pPr/>
              <a:t>21</a:t>
            </a:fld>
            <a:endParaRPr lang="en-US" altLang="en-US"/>
          </a:p>
        </p:txBody>
      </p:sp>
    </p:spTree>
    <p:extLst>
      <p:ext uri="{BB962C8B-B14F-4D97-AF65-F5344CB8AC3E}">
        <p14:creationId xmlns:p14="http://schemas.microsoft.com/office/powerpoint/2010/main" val="699260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811221-4F71-40EB-BBFF-FE202E8C32B0}" type="slidenum">
              <a:rPr lang="en-US" altLang="en-US" smtClean="0"/>
              <a:pPr/>
              <a:t>22</a:t>
            </a:fld>
            <a:endParaRPr lang="en-US" altLang="en-US"/>
          </a:p>
        </p:txBody>
      </p:sp>
    </p:spTree>
    <p:extLst>
      <p:ext uri="{BB962C8B-B14F-4D97-AF65-F5344CB8AC3E}">
        <p14:creationId xmlns:p14="http://schemas.microsoft.com/office/powerpoint/2010/main" val="4205201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811221-4F71-40EB-BBFF-FE202E8C32B0}" type="slidenum">
              <a:rPr lang="en-US" altLang="en-US" smtClean="0"/>
              <a:pPr/>
              <a:t>23</a:t>
            </a:fld>
            <a:endParaRPr lang="en-US" altLang="en-US"/>
          </a:p>
        </p:txBody>
      </p:sp>
    </p:spTree>
    <p:extLst>
      <p:ext uri="{BB962C8B-B14F-4D97-AF65-F5344CB8AC3E}">
        <p14:creationId xmlns:p14="http://schemas.microsoft.com/office/powerpoint/2010/main" val="3943518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811221-4F71-40EB-BBFF-FE202E8C32B0}" type="slidenum">
              <a:rPr lang="en-US" altLang="en-US" smtClean="0"/>
              <a:pPr/>
              <a:t>24</a:t>
            </a:fld>
            <a:endParaRPr lang="en-US" altLang="en-US"/>
          </a:p>
        </p:txBody>
      </p:sp>
    </p:spTree>
    <p:extLst>
      <p:ext uri="{BB962C8B-B14F-4D97-AF65-F5344CB8AC3E}">
        <p14:creationId xmlns:p14="http://schemas.microsoft.com/office/powerpoint/2010/main" val="12882245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811221-4F71-40EB-BBFF-FE202E8C32B0}" type="slidenum">
              <a:rPr lang="en-US" altLang="en-US" smtClean="0"/>
              <a:pPr/>
              <a:t>25</a:t>
            </a:fld>
            <a:endParaRPr lang="en-US" altLang="en-US"/>
          </a:p>
        </p:txBody>
      </p:sp>
    </p:spTree>
    <p:extLst>
      <p:ext uri="{BB962C8B-B14F-4D97-AF65-F5344CB8AC3E}">
        <p14:creationId xmlns:p14="http://schemas.microsoft.com/office/powerpoint/2010/main" val="52586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811221-4F71-40EB-BBFF-FE202E8C32B0}" type="slidenum">
              <a:rPr lang="en-US" altLang="en-US" smtClean="0"/>
              <a:pPr/>
              <a:t>26</a:t>
            </a:fld>
            <a:endParaRPr lang="en-US" altLang="en-US"/>
          </a:p>
        </p:txBody>
      </p:sp>
    </p:spTree>
    <p:extLst>
      <p:ext uri="{BB962C8B-B14F-4D97-AF65-F5344CB8AC3E}">
        <p14:creationId xmlns:p14="http://schemas.microsoft.com/office/powerpoint/2010/main" val="1993962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811221-4F71-40EB-BBFF-FE202E8C32B0}" type="slidenum">
              <a:rPr lang="en-US" altLang="en-US" smtClean="0"/>
              <a:pPr/>
              <a:t>27</a:t>
            </a:fld>
            <a:endParaRPr lang="en-US" altLang="en-US"/>
          </a:p>
        </p:txBody>
      </p:sp>
    </p:spTree>
    <p:extLst>
      <p:ext uri="{BB962C8B-B14F-4D97-AF65-F5344CB8AC3E}">
        <p14:creationId xmlns:p14="http://schemas.microsoft.com/office/powerpoint/2010/main" val="33945814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87DAD7-F19D-444A-B60F-1EBAE96B4C37}"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811093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1600" b="1" i="0" u="none" strike="noStrike" kern="0" cap="none" spc="0" normalizeH="0" baseline="0" noProof="0" dirty="0">
                <a:ln>
                  <a:noFill/>
                </a:ln>
                <a:solidFill>
                  <a:srgbClr val="000000"/>
                </a:solidFill>
                <a:effectLst/>
                <a:uLnTx/>
                <a:uFillTx/>
                <a:latin typeface="Calibri" panose="020F0502020204030204" pitchFamily="34" charset="0"/>
                <a:ea typeface="ＭＳ Ｐゴシック"/>
                <a:cs typeface="+mn-cs"/>
              </a:rPr>
              <a:t>1. Relationships</a:t>
            </a:r>
            <a:r>
              <a:rPr kumimoji="0" lang="en-US" altLang="en-US" sz="1600" b="0" i="0" u="none" strike="noStrike" kern="0" cap="none" spc="0" normalizeH="0" baseline="0" noProof="0" dirty="0">
                <a:ln>
                  <a:noFill/>
                </a:ln>
                <a:solidFill>
                  <a:srgbClr val="000000"/>
                </a:solidFill>
                <a:effectLst/>
                <a:uLnTx/>
                <a:uFillTx/>
                <a:latin typeface="Calibri" panose="020F0502020204030204" pitchFamily="34" charset="0"/>
                <a:ea typeface="ＭＳ Ｐゴシック"/>
                <a:cs typeface="+mn-cs"/>
              </a:rPr>
              <a:t> (Family, friends)  </a:t>
            </a:r>
          </a:p>
          <a:p>
            <a:pPr marL="457200" marR="0" lvl="1" indent="0" algn="l" defTabSz="914400" rtl="0" eaLnBrk="0" fontAlgn="base" latinLnBrk="0" hangingPunct="0">
              <a:lnSpc>
                <a:spcPct val="100000"/>
              </a:lnSpc>
              <a:spcBef>
                <a:spcPct val="20000"/>
              </a:spcBef>
              <a:spcAft>
                <a:spcPct val="0"/>
              </a:spcAft>
              <a:buClrTx/>
              <a:buSzTx/>
              <a:buFont typeface="Wingdings" pitchFamily="2" charset="2"/>
              <a:buNone/>
              <a:tabLst/>
              <a:defRPr/>
            </a:pPr>
            <a:r>
              <a:rPr kumimoji="0" lang="en-US" altLang="en-US" sz="1600" b="0" i="0" u="none" strike="noStrike" kern="0" cap="none" spc="0" normalizeH="0" baseline="0" noProof="0" dirty="0">
                <a:ln>
                  <a:noFill/>
                </a:ln>
                <a:solidFill>
                  <a:srgbClr val="000000"/>
                </a:solidFill>
                <a:effectLst/>
                <a:uLnTx/>
                <a:uFillTx/>
                <a:latin typeface="Calibri" panose="020F0502020204030204" pitchFamily="34" charset="0"/>
                <a:ea typeface="ＭＳ Ｐゴシック"/>
              </a:rPr>
              <a:t>		: Support, lack of support, abandonment, worries</a:t>
            </a:r>
          </a:p>
          <a:p>
            <a:pPr marL="457200" marR="0" lvl="1" indent="0" algn="l" defTabSz="914400" rtl="0" eaLnBrk="0" fontAlgn="base" latinLnBrk="0" hangingPunct="0">
              <a:lnSpc>
                <a:spcPct val="100000"/>
              </a:lnSpc>
              <a:spcBef>
                <a:spcPct val="20000"/>
              </a:spcBef>
              <a:spcAft>
                <a:spcPct val="0"/>
              </a:spcAft>
              <a:buClrTx/>
              <a:buSzTx/>
              <a:buFont typeface="Wingdings" pitchFamily="2" charset="2"/>
              <a:buNone/>
              <a:tabLst/>
              <a:defRPr/>
            </a:pPr>
            <a:r>
              <a:rPr kumimoji="0" lang="en-US" altLang="en-US" sz="1600" b="0" i="0" u="none" strike="noStrike" kern="0" cap="none" spc="0" normalizeH="0" baseline="0" noProof="0" dirty="0">
                <a:ln>
                  <a:noFill/>
                </a:ln>
                <a:solidFill>
                  <a:srgbClr val="000000"/>
                </a:solidFill>
                <a:effectLst/>
                <a:uLnTx/>
                <a:uFillTx/>
                <a:latin typeface="Calibri" panose="020F0502020204030204" pitchFamily="34" charset="0"/>
                <a:ea typeface="ＭＳ Ｐゴシック"/>
              </a:rPr>
              <a:t> 		(God/higher power)</a:t>
            </a:r>
          </a:p>
          <a:p>
            <a:pPr marL="457200" marR="0" lvl="1" indent="0" algn="l" defTabSz="914400" rtl="0" eaLnBrk="0" fontAlgn="base" latinLnBrk="0" hangingPunct="0">
              <a:lnSpc>
                <a:spcPct val="100000"/>
              </a:lnSpc>
              <a:spcBef>
                <a:spcPct val="20000"/>
              </a:spcBef>
              <a:spcAft>
                <a:spcPct val="0"/>
              </a:spcAft>
              <a:buClrTx/>
              <a:buSzTx/>
              <a:buFont typeface="Wingdings" pitchFamily="2" charset="2"/>
              <a:buNone/>
              <a:tabLst/>
              <a:defRPr/>
            </a:pPr>
            <a:r>
              <a:rPr kumimoji="0" lang="en-US" altLang="en-US" sz="1600" b="0" i="0" u="none" strike="noStrike" kern="0" cap="none" spc="0" normalizeH="0" baseline="0" noProof="0" dirty="0">
                <a:ln>
                  <a:noFill/>
                </a:ln>
                <a:solidFill>
                  <a:srgbClr val="000000"/>
                </a:solidFill>
                <a:effectLst/>
                <a:uLnTx/>
                <a:uFillTx/>
                <a:latin typeface="Calibri" panose="020F0502020204030204" pitchFamily="34" charset="0"/>
                <a:ea typeface="ＭＳ Ｐゴシック"/>
              </a:rPr>
              <a:t>		: Support, in charge, abandoned by God, abandoning God</a:t>
            </a:r>
          </a:p>
          <a:p>
            <a:pPr marL="457200" marR="0" lvl="1" indent="0" algn="l" defTabSz="914400" rtl="0" eaLnBrk="0" fontAlgn="base" latinLnBrk="0" hangingPunct="0">
              <a:lnSpc>
                <a:spcPct val="100000"/>
              </a:lnSpc>
              <a:spcBef>
                <a:spcPct val="20000"/>
              </a:spcBef>
              <a:spcAft>
                <a:spcPct val="0"/>
              </a:spcAft>
              <a:buClrTx/>
              <a:buSzTx/>
              <a:buFont typeface="Wingdings" pitchFamily="2" charset="2"/>
              <a:buNone/>
              <a:tabLst/>
              <a:defRPr/>
            </a:pPr>
            <a:r>
              <a:rPr kumimoji="0" lang="en-US" altLang="en-US" sz="1600" b="0" i="0" u="none" strike="noStrike" kern="0" cap="none" spc="0" normalizeH="0" baseline="0" noProof="0" dirty="0">
                <a:ln>
                  <a:noFill/>
                </a:ln>
                <a:solidFill>
                  <a:srgbClr val="000000"/>
                </a:solidFill>
                <a:effectLst/>
                <a:uLnTx/>
                <a:uFillTx/>
                <a:latin typeface="Calibri" panose="020F0502020204030204" pitchFamily="34" charset="0"/>
                <a:ea typeface="ＭＳ Ｐゴシック"/>
              </a:rPr>
              <a:t>		(Faith community)</a:t>
            </a:r>
          </a:p>
          <a:p>
            <a:pPr marL="457200" marR="0" lvl="1" indent="0" algn="l" defTabSz="914400" rtl="0" eaLnBrk="0" fontAlgn="base" latinLnBrk="0" hangingPunct="0">
              <a:lnSpc>
                <a:spcPct val="100000"/>
              </a:lnSpc>
              <a:spcBef>
                <a:spcPct val="20000"/>
              </a:spcBef>
              <a:spcAft>
                <a:spcPct val="0"/>
              </a:spcAft>
              <a:buClrTx/>
              <a:buSzTx/>
              <a:buFont typeface="Wingdings" pitchFamily="2" charset="2"/>
              <a:buNone/>
              <a:tabLst/>
              <a:defRPr/>
            </a:pPr>
            <a:r>
              <a:rPr kumimoji="0" lang="en-US" altLang="en-US" sz="1600" b="0" i="0" u="none" strike="noStrike" kern="0" cap="none" spc="0" normalizeH="0" baseline="0" noProof="0" dirty="0">
                <a:ln>
                  <a:noFill/>
                </a:ln>
                <a:solidFill>
                  <a:srgbClr val="000000"/>
                </a:solidFill>
                <a:effectLst/>
                <a:uLnTx/>
                <a:uFillTx/>
                <a:latin typeface="Calibri" panose="020F0502020204030204" pitchFamily="34" charset="0"/>
                <a:ea typeface="ＭＳ Ｐゴシック"/>
              </a:rPr>
              <a:t>		: Support, separation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1600" b="1" i="0" u="none" strike="noStrike" kern="0" cap="none" spc="0" normalizeH="0" baseline="0" noProof="0" dirty="0">
                <a:ln>
                  <a:noFill/>
                </a:ln>
                <a:solidFill>
                  <a:srgbClr val="000000"/>
                </a:solidFill>
                <a:effectLst/>
                <a:uLnTx/>
                <a:uFillTx/>
                <a:latin typeface="Calibri" panose="020F0502020204030204" pitchFamily="34" charset="0"/>
                <a:ea typeface="ＭＳ Ｐゴシック"/>
                <a:cs typeface="+mn-cs"/>
              </a:rPr>
              <a:t>2. Meaning of life</a:t>
            </a:r>
            <a:r>
              <a:rPr kumimoji="0" lang="en-US" altLang="en-US" sz="1600" b="0" i="0" u="none" strike="noStrike" kern="0" cap="none" spc="0" normalizeH="0" baseline="0" noProof="0" dirty="0">
                <a:ln>
                  <a:noFill/>
                </a:ln>
                <a:solidFill>
                  <a:srgbClr val="000000"/>
                </a:solidFill>
                <a:effectLst/>
                <a:uLnTx/>
                <a:uFillTx/>
                <a:latin typeface="Calibri" panose="020F0502020204030204" pitchFamily="34" charset="0"/>
                <a:ea typeface="ＭＳ Ｐゴシック"/>
                <a:cs typeface="+mn-cs"/>
              </a:rPr>
              <a:t>	</a:t>
            </a:r>
          </a:p>
          <a:p>
            <a:pPr marL="457200" marR="0" lvl="1" indent="0" algn="l" defTabSz="914400" rtl="0" eaLnBrk="0" fontAlgn="base" latinLnBrk="0" hangingPunct="0">
              <a:lnSpc>
                <a:spcPct val="100000"/>
              </a:lnSpc>
              <a:spcBef>
                <a:spcPct val="20000"/>
              </a:spcBef>
              <a:spcAft>
                <a:spcPct val="0"/>
              </a:spcAft>
              <a:buClrTx/>
              <a:buSzTx/>
              <a:buFont typeface="Wingdings" pitchFamily="2" charset="2"/>
              <a:buNone/>
              <a:tabLst/>
              <a:defRPr/>
            </a:pPr>
            <a:r>
              <a:rPr kumimoji="0" lang="en-US" altLang="en-US" sz="1600" b="0" i="0" u="none" strike="noStrike" kern="0" cap="none" spc="0" normalizeH="0" baseline="0" noProof="0" dirty="0">
                <a:ln>
                  <a:noFill/>
                </a:ln>
                <a:solidFill>
                  <a:srgbClr val="000000"/>
                </a:solidFill>
                <a:effectLst/>
                <a:uLnTx/>
                <a:uFillTx/>
                <a:latin typeface="Calibri" panose="020F0502020204030204" pitchFamily="34" charset="0"/>
                <a:ea typeface="ＭＳ Ｐゴシック"/>
              </a:rPr>
              <a:t>		:Life as an example, wake up call, why me?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1600" b="1" i="0" u="none" strike="noStrike" kern="0" cap="none" spc="0" normalizeH="0" baseline="0" noProof="0" dirty="0">
                <a:ln>
                  <a:noFill/>
                </a:ln>
                <a:solidFill>
                  <a:srgbClr val="000000"/>
                </a:solidFill>
                <a:effectLst/>
                <a:uLnTx/>
                <a:uFillTx/>
                <a:latin typeface="Calibri" panose="020F0502020204030204" pitchFamily="34" charset="0"/>
                <a:ea typeface="ＭＳ Ｐゴシック"/>
                <a:cs typeface="+mn-cs"/>
              </a:rPr>
              <a:t>3. Identity</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Calibri" panose="020F0502020204030204" pitchFamily="34" charset="0"/>
                <a:ea typeface="ＭＳ Ｐゴシック"/>
                <a:cs typeface="+mn-cs"/>
              </a:rPr>
              <a:t>      		 : Maintaining identity, why I am, Losing Identity</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1600" b="1" i="0" u="none" strike="noStrike" kern="0" cap="none" spc="0" normalizeH="0" baseline="0" noProof="0" dirty="0">
                <a:ln>
                  <a:noFill/>
                </a:ln>
                <a:solidFill>
                  <a:srgbClr val="000000"/>
                </a:solidFill>
                <a:effectLst/>
                <a:uLnTx/>
                <a:uFillTx/>
                <a:latin typeface="Calibri" panose="020F0502020204030204" pitchFamily="34" charset="0"/>
                <a:ea typeface="ＭＳ Ｐゴシック"/>
                <a:cs typeface="+mn-cs"/>
              </a:rPr>
              <a:t>4. Acceptance</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Calibri" panose="020F0502020204030204" pitchFamily="34" charset="0"/>
                <a:ea typeface="ＭＳ Ｐゴシック"/>
                <a:cs typeface="+mn-cs"/>
              </a:rPr>
              <a:t>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1600" b="1" i="0" u="none" strike="noStrike" kern="0" cap="none" spc="0" normalizeH="0" baseline="0" noProof="0" dirty="0">
                <a:ln>
                  <a:noFill/>
                </a:ln>
                <a:solidFill>
                  <a:srgbClr val="000000"/>
                </a:solidFill>
                <a:effectLst/>
                <a:uLnTx/>
                <a:uFillTx/>
                <a:latin typeface="Calibri" panose="020F0502020204030204" pitchFamily="34" charset="0"/>
                <a:ea typeface="ＭＳ Ｐゴシック"/>
                <a:cs typeface="+mn-cs"/>
              </a:rPr>
              <a:t>5. Suffering</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a:ea typeface="ＭＳ Ｐゴシック"/>
                <a:cs typeface="+mn-cs"/>
              </a:rPr>
              <a:t>		</a:t>
            </a:r>
            <a:endParaRPr lang="en-US" altLang="en-US" dirty="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i="1">
                <a:solidFill>
                  <a:schemeClr val="tx1"/>
                </a:solidFill>
                <a:latin typeface="Arial" charset="0"/>
                <a:ea typeface="ＭＳ Ｐゴシック" pitchFamily="34" charset="-128"/>
              </a:defRPr>
            </a:lvl1pPr>
            <a:lvl2pPr marL="729057" indent="-280406">
              <a:defRPr sz="3100" i="1">
                <a:solidFill>
                  <a:schemeClr val="tx1"/>
                </a:solidFill>
                <a:latin typeface="Arial" charset="0"/>
                <a:ea typeface="ＭＳ Ｐゴシック" pitchFamily="34" charset="-128"/>
              </a:defRPr>
            </a:lvl2pPr>
            <a:lvl3pPr marL="1121626" indent="-224325">
              <a:defRPr sz="3100" i="1">
                <a:solidFill>
                  <a:schemeClr val="tx1"/>
                </a:solidFill>
                <a:latin typeface="Arial" charset="0"/>
                <a:ea typeface="ＭＳ Ｐゴシック" pitchFamily="34" charset="-128"/>
              </a:defRPr>
            </a:lvl3pPr>
            <a:lvl4pPr marL="1570276" indent="-224325">
              <a:defRPr sz="3100" i="1">
                <a:solidFill>
                  <a:schemeClr val="tx1"/>
                </a:solidFill>
                <a:latin typeface="Arial" charset="0"/>
                <a:ea typeface="ＭＳ Ｐゴシック" pitchFamily="34" charset="-128"/>
              </a:defRPr>
            </a:lvl4pPr>
            <a:lvl5pPr marL="2018927" indent="-224325">
              <a:defRPr sz="3100" i="1">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3100" i="1">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3100" i="1">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3100" i="1">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3100" i="1">
                <a:solidFill>
                  <a:schemeClr val="tx1"/>
                </a:solidFill>
                <a:latin typeface="Arial" charset="0"/>
                <a:ea typeface="ＭＳ Ｐゴシック" pitchFamily="34" charset="-128"/>
              </a:defRPr>
            </a:lvl9pPr>
          </a:lstStyle>
          <a:p>
            <a:fld id="{2B6C7CD9-7497-445C-9085-1C9AF39BE051}" type="slidenum">
              <a:rPr lang="en-US" altLang="en-US" sz="1200" i="0">
                <a:solidFill>
                  <a:prstClr val="black"/>
                </a:solidFill>
              </a:rPr>
              <a:pPr/>
              <a:t>29</a:t>
            </a:fld>
            <a:endParaRPr lang="en-US" altLang="en-US" sz="1200" i="0">
              <a:solidFill>
                <a:prstClr val="black"/>
              </a:solidFill>
            </a:endParaRPr>
          </a:p>
        </p:txBody>
      </p:sp>
    </p:spTree>
    <p:extLst>
      <p:ext uri="{BB962C8B-B14F-4D97-AF65-F5344CB8AC3E}">
        <p14:creationId xmlns:p14="http://schemas.microsoft.com/office/powerpoint/2010/main" val="1512729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so thankful for </a:t>
            </a:r>
            <a:r>
              <a:rPr lang="en-US" dirty="0" smtClean="0"/>
              <a:t>other co-investigators unable</a:t>
            </a:r>
            <a:r>
              <a:rPr lang="en-US" baseline="0" dirty="0" smtClean="0"/>
              <a:t> to be here today</a:t>
            </a:r>
            <a:r>
              <a:rPr lang="en-US" dirty="0" smtClean="0"/>
              <a:t>.  Without the </a:t>
            </a:r>
            <a:r>
              <a:rPr lang="en-US" dirty="0"/>
              <a:t>support from </a:t>
            </a:r>
            <a:r>
              <a:rPr lang="en-US" dirty="0" smtClean="0"/>
              <a:t>these co-investigators and several agencies, </a:t>
            </a:r>
            <a:r>
              <a:rPr lang="en-US" dirty="0"/>
              <a:t>this project would not have come</a:t>
            </a:r>
            <a:r>
              <a:rPr lang="en-US" baseline="0" dirty="0"/>
              <a:t> to fruition.</a:t>
            </a:r>
            <a:endParaRPr lang="en-US" dirty="0"/>
          </a:p>
        </p:txBody>
      </p:sp>
      <p:sp>
        <p:nvSpPr>
          <p:cNvPr id="4" name="Slide Number Placeholder 3"/>
          <p:cNvSpPr>
            <a:spLocks noGrp="1"/>
          </p:cNvSpPr>
          <p:nvPr>
            <p:ph type="sldNum" sz="quarter" idx="10"/>
          </p:nvPr>
        </p:nvSpPr>
        <p:spPr/>
        <p:txBody>
          <a:bodyPr/>
          <a:lstStyle/>
          <a:p>
            <a:fld id="{5787DAD7-F19D-444A-B60F-1EBAE96B4C37}" type="slidenum">
              <a:rPr lang="en-US" smtClean="0"/>
              <a:t>3</a:t>
            </a:fld>
            <a:endParaRPr lang="en-US"/>
          </a:p>
        </p:txBody>
      </p:sp>
    </p:spTree>
    <p:extLst>
      <p:ext uri="{BB962C8B-B14F-4D97-AF65-F5344CB8AC3E}">
        <p14:creationId xmlns:p14="http://schemas.microsoft.com/office/powerpoint/2010/main" val="11354458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i="1">
                <a:solidFill>
                  <a:schemeClr val="tx1"/>
                </a:solidFill>
                <a:latin typeface="Arial" charset="0"/>
                <a:ea typeface="ＭＳ Ｐゴシック" pitchFamily="34" charset="-128"/>
              </a:defRPr>
            </a:lvl1pPr>
            <a:lvl2pPr marL="729057" indent="-280406">
              <a:defRPr sz="3100" i="1">
                <a:solidFill>
                  <a:schemeClr val="tx1"/>
                </a:solidFill>
                <a:latin typeface="Arial" charset="0"/>
                <a:ea typeface="ＭＳ Ｐゴシック" pitchFamily="34" charset="-128"/>
              </a:defRPr>
            </a:lvl2pPr>
            <a:lvl3pPr marL="1121626" indent="-224325">
              <a:defRPr sz="3100" i="1">
                <a:solidFill>
                  <a:schemeClr val="tx1"/>
                </a:solidFill>
                <a:latin typeface="Arial" charset="0"/>
                <a:ea typeface="ＭＳ Ｐゴシック" pitchFamily="34" charset="-128"/>
              </a:defRPr>
            </a:lvl3pPr>
            <a:lvl4pPr marL="1570276" indent="-224325">
              <a:defRPr sz="3100" i="1">
                <a:solidFill>
                  <a:schemeClr val="tx1"/>
                </a:solidFill>
                <a:latin typeface="Arial" charset="0"/>
                <a:ea typeface="ＭＳ Ｐゴシック" pitchFamily="34" charset="-128"/>
              </a:defRPr>
            </a:lvl4pPr>
            <a:lvl5pPr marL="2018927" indent="-224325">
              <a:defRPr sz="3100" i="1">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3100" i="1">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3100" i="1">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3100" i="1">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3100" i="1">
                <a:solidFill>
                  <a:schemeClr val="tx1"/>
                </a:solidFill>
                <a:latin typeface="Arial" charset="0"/>
                <a:ea typeface="ＭＳ Ｐゴシック" pitchFamily="34" charset="-128"/>
              </a:defRPr>
            </a:lvl9pPr>
          </a:lstStyle>
          <a:p>
            <a:fld id="{2D5C9A22-B9B7-4C4B-B787-1217EDE91EA1}" type="slidenum">
              <a:rPr lang="en-US" altLang="en-US" sz="1200" i="0">
                <a:solidFill>
                  <a:prstClr val="black"/>
                </a:solidFill>
              </a:rPr>
              <a:pPr/>
              <a:t>30</a:t>
            </a:fld>
            <a:endParaRPr lang="en-US" altLang="en-US" sz="1200" i="0">
              <a:solidFill>
                <a:prstClr val="black"/>
              </a:solidFill>
            </a:endParaRPr>
          </a:p>
        </p:txBody>
      </p:sp>
    </p:spTree>
    <p:extLst>
      <p:ext uri="{BB962C8B-B14F-4D97-AF65-F5344CB8AC3E}">
        <p14:creationId xmlns:p14="http://schemas.microsoft.com/office/powerpoint/2010/main" val="6645354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i="1">
                <a:solidFill>
                  <a:schemeClr val="tx1"/>
                </a:solidFill>
                <a:latin typeface="Arial" charset="0"/>
                <a:ea typeface="ＭＳ Ｐゴシック" pitchFamily="34" charset="-128"/>
              </a:defRPr>
            </a:lvl1pPr>
            <a:lvl2pPr marL="729057" indent="-280406">
              <a:defRPr sz="3100" i="1">
                <a:solidFill>
                  <a:schemeClr val="tx1"/>
                </a:solidFill>
                <a:latin typeface="Arial" charset="0"/>
                <a:ea typeface="ＭＳ Ｐゴシック" pitchFamily="34" charset="-128"/>
              </a:defRPr>
            </a:lvl2pPr>
            <a:lvl3pPr marL="1121626" indent="-224325">
              <a:defRPr sz="3100" i="1">
                <a:solidFill>
                  <a:schemeClr val="tx1"/>
                </a:solidFill>
                <a:latin typeface="Arial" charset="0"/>
                <a:ea typeface="ＭＳ Ｐゴシック" pitchFamily="34" charset="-128"/>
              </a:defRPr>
            </a:lvl3pPr>
            <a:lvl4pPr marL="1570276" indent="-224325">
              <a:defRPr sz="3100" i="1">
                <a:solidFill>
                  <a:schemeClr val="tx1"/>
                </a:solidFill>
                <a:latin typeface="Arial" charset="0"/>
                <a:ea typeface="ＭＳ Ｐゴシック" pitchFamily="34" charset="-128"/>
              </a:defRPr>
            </a:lvl4pPr>
            <a:lvl5pPr marL="2018927" indent="-224325">
              <a:defRPr sz="3100" i="1">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3100" i="1">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3100" i="1">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3100" i="1">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3100" i="1">
                <a:solidFill>
                  <a:schemeClr val="tx1"/>
                </a:solidFill>
                <a:latin typeface="Arial" charset="0"/>
                <a:ea typeface="ＭＳ Ｐゴシック" pitchFamily="34" charset="-128"/>
              </a:defRPr>
            </a:lvl9pPr>
          </a:lstStyle>
          <a:p>
            <a:fld id="{603D7D5C-AB3D-48CF-BC8E-6CEB49C28DE8}" type="slidenum">
              <a:rPr lang="en-US" altLang="en-US" sz="1200" i="0">
                <a:solidFill>
                  <a:prstClr val="black"/>
                </a:solidFill>
              </a:rPr>
              <a:pPr/>
              <a:t>31</a:t>
            </a:fld>
            <a:endParaRPr lang="en-US" altLang="en-US" sz="1200" i="0">
              <a:solidFill>
                <a:prstClr val="black"/>
              </a:solidFill>
            </a:endParaRPr>
          </a:p>
        </p:txBody>
      </p:sp>
    </p:spTree>
    <p:extLst>
      <p:ext uri="{BB962C8B-B14F-4D97-AF65-F5344CB8AC3E}">
        <p14:creationId xmlns:p14="http://schemas.microsoft.com/office/powerpoint/2010/main" val="31379919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i="1">
                <a:solidFill>
                  <a:schemeClr val="tx1"/>
                </a:solidFill>
                <a:latin typeface="Arial" charset="0"/>
                <a:ea typeface="ＭＳ Ｐゴシック" pitchFamily="34" charset="-128"/>
              </a:defRPr>
            </a:lvl1pPr>
            <a:lvl2pPr marL="729057" indent="-280406">
              <a:defRPr sz="3100" i="1">
                <a:solidFill>
                  <a:schemeClr val="tx1"/>
                </a:solidFill>
                <a:latin typeface="Arial" charset="0"/>
                <a:ea typeface="ＭＳ Ｐゴシック" pitchFamily="34" charset="-128"/>
              </a:defRPr>
            </a:lvl2pPr>
            <a:lvl3pPr marL="1121626" indent="-224325">
              <a:defRPr sz="3100" i="1">
                <a:solidFill>
                  <a:schemeClr val="tx1"/>
                </a:solidFill>
                <a:latin typeface="Arial" charset="0"/>
                <a:ea typeface="ＭＳ Ｐゴシック" pitchFamily="34" charset="-128"/>
              </a:defRPr>
            </a:lvl3pPr>
            <a:lvl4pPr marL="1570276" indent="-224325">
              <a:defRPr sz="3100" i="1">
                <a:solidFill>
                  <a:schemeClr val="tx1"/>
                </a:solidFill>
                <a:latin typeface="Arial" charset="0"/>
                <a:ea typeface="ＭＳ Ｐゴシック" pitchFamily="34" charset="-128"/>
              </a:defRPr>
            </a:lvl4pPr>
            <a:lvl5pPr marL="2018927" indent="-224325">
              <a:defRPr sz="3100" i="1">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3100" i="1">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3100" i="1">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3100" i="1">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3100" i="1">
                <a:solidFill>
                  <a:schemeClr val="tx1"/>
                </a:solidFill>
                <a:latin typeface="Arial" charset="0"/>
                <a:ea typeface="ＭＳ Ｐゴシック" pitchFamily="34" charset="-128"/>
              </a:defRPr>
            </a:lvl9pPr>
          </a:lstStyle>
          <a:p>
            <a:fld id="{96DDA044-F554-4555-954D-646EED21F7C2}" type="slidenum">
              <a:rPr lang="en-US" altLang="en-US" sz="1200" i="0">
                <a:solidFill>
                  <a:prstClr val="black"/>
                </a:solidFill>
              </a:rPr>
              <a:pPr/>
              <a:t>32</a:t>
            </a:fld>
            <a:endParaRPr lang="en-US" altLang="en-US" sz="1200" i="0">
              <a:solidFill>
                <a:prstClr val="black"/>
              </a:solidFill>
            </a:endParaRPr>
          </a:p>
        </p:txBody>
      </p:sp>
    </p:spTree>
    <p:extLst>
      <p:ext uri="{BB962C8B-B14F-4D97-AF65-F5344CB8AC3E}">
        <p14:creationId xmlns:p14="http://schemas.microsoft.com/office/powerpoint/2010/main" val="14338697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i="1">
                <a:solidFill>
                  <a:schemeClr val="tx1"/>
                </a:solidFill>
                <a:latin typeface="Arial" charset="0"/>
                <a:ea typeface="ＭＳ Ｐゴシック" pitchFamily="34" charset="-128"/>
              </a:defRPr>
            </a:lvl1pPr>
            <a:lvl2pPr marL="729057" indent="-280406">
              <a:defRPr sz="3100" i="1">
                <a:solidFill>
                  <a:schemeClr val="tx1"/>
                </a:solidFill>
                <a:latin typeface="Arial" charset="0"/>
                <a:ea typeface="ＭＳ Ｐゴシック" pitchFamily="34" charset="-128"/>
              </a:defRPr>
            </a:lvl2pPr>
            <a:lvl3pPr marL="1121626" indent="-224325">
              <a:defRPr sz="3100" i="1">
                <a:solidFill>
                  <a:schemeClr val="tx1"/>
                </a:solidFill>
                <a:latin typeface="Arial" charset="0"/>
                <a:ea typeface="ＭＳ Ｐゴシック" pitchFamily="34" charset="-128"/>
              </a:defRPr>
            </a:lvl3pPr>
            <a:lvl4pPr marL="1570276" indent="-224325">
              <a:defRPr sz="3100" i="1">
                <a:solidFill>
                  <a:schemeClr val="tx1"/>
                </a:solidFill>
                <a:latin typeface="Arial" charset="0"/>
                <a:ea typeface="ＭＳ Ｐゴシック" pitchFamily="34" charset="-128"/>
              </a:defRPr>
            </a:lvl4pPr>
            <a:lvl5pPr marL="2018927" indent="-224325">
              <a:defRPr sz="3100" i="1">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3100" i="1">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3100" i="1">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3100" i="1">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3100" i="1">
                <a:solidFill>
                  <a:schemeClr val="tx1"/>
                </a:solidFill>
                <a:latin typeface="Arial" charset="0"/>
                <a:ea typeface="ＭＳ Ｐゴシック" pitchFamily="34" charset="-128"/>
              </a:defRPr>
            </a:lvl9pPr>
          </a:lstStyle>
          <a:p>
            <a:fld id="{3E9F106B-3B88-446A-A647-064A6E146BB8}" type="slidenum">
              <a:rPr lang="en-US" altLang="en-US" sz="1200" i="0">
                <a:solidFill>
                  <a:prstClr val="black"/>
                </a:solidFill>
              </a:rPr>
              <a:pPr/>
              <a:t>33</a:t>
            </a:fld>
            <a:endParaRPr lang="en-US" altLang="en-US" sz="1200" i="0">
              <a:solidFill>
                <a:prstClr val="black"/>
              </a:solidFill>
            </a:endParaRPr>
          </a:p>
        </p:txBody>
      </p:sp>
    </p:spTree>
    <p:extLst>
      <p:ext uri="{BB962C8B-B14F-4D97-AF65-F5344CB8AC3E}">
        <p14:creationId xmlns:p14="http://schemas.microsoft.com/office/powerpoint/2010/main" val="17513131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i="1">
                <a:solidFill>
                  <a:schemeClr val="tx1"/>
                </a:solidFill>
                <a:latin typeface="Arial" charset="0"/>
                <a:ea typeface="ＭＳ Ｐゴシック" pitchFamily="34" charset="-128"/>
              </a:defRPr>
            </a:lvl1pPr>
            <a:lvl2pPr marL="729057" indent="-280406">
              <a:defRPr sz="3100" i="1">
                <a:solidFill>
                  <a:schemeClr val="tx1"/>
                </a:solidFill>
                <a:latin typeface="Arial" charset="0"/>
                <a:ea typeface="ＭＳ Ｐゴシック" pitchFamily="34" charset="-128"/>
              </a:defRPr>
            </a:lvl2pPr>
            <a:lvl3pPr marL="1121626" indent="-224325">
              <a:defRPr sz="3100" i="1">
                <a:solidFill>
                  <a:schemeClr val="tx1"/>
                </a:solidFill>
                <a:latin typeface="Arial" charset="0"/>
                <a:ea typeface="ＭＳ Ｐゴシック" pitchFamily="34" charset="-128"/>
              </a:defRPr>
            </a:lvl3pPr>
            <a:lvl4pPr marL="1570276" indent="-224325">
              <a:defRPr sz="3100" i="1">
                <a:solidFill>
                  <a:schemeClr val="tx1"/>
                </a:solidFill>
                <a:latin typeface="Arial" charset="0"/>
                <a:ea typeface="ＭＳ Ｐゴシック" pitchFamily="34" charset="-128"/>
              </a:defRPr>
            </a:lvl4pPr>
            <a:lvl5pPr marL="2018927" indent="-224325">
              <a:defRPr sz="3100" i="1">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3100" i="1">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3100" i="1">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3100" i="1">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3100" i="1">
                <a:solidFill>
                  <a:schemeClr val="tx1"/>
                </a:solidFill>
                <a:latin typeface="Arial" charset="0"/>
                <a:ea typeface="ＭＳ Ｐゴシック" pitchFamily="34" charset="-128"/>
              </a:defRPr>
            </a:lvl9pPr>
          </a:lstStyle>
          <a:p>
            <a:fld id="{E695C5D6-2C0D-40EC-AF29-90CBB6EA5EE0}" type="slidenum">
              <a:rPr lang="en-US" altLang="en-US" sz="1200" i="0">
                <a:solidFill>
                  <a:prstClr val="black"/>
                </a:solidFill>
              </a:rPr>
              <a:pPr/>
              <a:t>34</a:t>
            </a:fld>
            <a:endParaRPr lang="en-US" altLang="en-US" sz="1200" i="0">
              <a:solidFill>
                <a:prstClr val="black"/>
              </a:solidFill>
            </a:endParaRPr>
          </a:p>
        </p:txBody>
      </p:sp>
    </p:spTree>
    <p:extLst>
      <p:ext uri="{BB962C8B-B14F-4D97-AF65-F5344CB8AC3E}">
        <p14:creationId xmlns:p14="http://schemas.microsoft.com/office/powerpoint/2010/main" val="28136686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i="1">
                <a:solidFill>
                  <a:schemeClr val="tx1"/>
                </a:solidFill>
                <a:latin typeface="Arial" charset="0"/>
                <a:ea typeface="ＭＳ Ｐゴシック" pitchFamily="34" charset="-128"/>
              </a:defRPr>
            </a:lvl1pPr>
            <a:lvl2pPr marL="729057" indent="-280406">
              <a:defRPr sz="3100" i="1">
                <a:solidFill>
                  <a:schemeClr val="tx1"/>
                </a:solidFill>
                <a:latin typeface="Arial" charset="0"/>
                <a:ea typeface="ＭＳ Ｐゴシック" pitchFamily="34" charset="-128"/>
              </a:defRPr>
            </a:lvl2pPr>
            <a:lvl3pPr marL="1121626" indent="-224325">
              <a:defRPr sz="3100" i="1">
                <a:solidFill>
                  <a:schemeClr val="tx1"/>
                </a:solidFill>
                <a:latin typeface="Arial" charset="0"/>
                <a:ea typeface="ＭＳ Ｐゴシック" pitchFamily="34" charset="-128"/>
              </a:defRPr>
            </a:lvl3pPr>
            <a:lvl4pPr marL="1570276" indent="-224325">
              <a:defRPr sz="3100" i="1">
                <a:solidFill>
                  <a:schemeClr val="tx1"/>
                </a:solidFill>
                <a:latin typeface="Arial" charset="0"/>
                <a:ea typeface="ＭＳ Ｐゴシック" pitchFamily="34" charset="-128"/>
              </a:defRPr>
            </a:lvl4pPr>
            <a:lvl5pPr marL="2018927" indent="-224325">
              <a:defRPr sz="3100" i="1">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3100" i="1">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3100" i="1">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3100" i="1">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3100" i="1">
                <a:solidFill>
                  <a:schemeClr val="tx1"/>
                </a:solidFill>
                <a:latin typeface="Arial" charset="0"/>
                <a:ea typeface="ＭＳ Ｐゴシック" pitchFamily="34" charset="-128"/>
              </a:defRPr>
            </a:lvl9pPr>
          </a:lstStyle>
          <a:p>
            <a:fld id="{C1202A7D-0FB4-4845-9348-06D2657CAE2C}" type="slidenum">
              <a:rPr lang="en-US" altLang="en-US" sz="1200" i="0">
                <a:solidFill>
                  <a:prstClr val="black"/>
                </a:solidFill>
              </a:rPr>
              <a:pPr/>
              <a:t>35</a:t>
            </a:fld>
            <a:endParaRPr lang="en-US" altLang="en-US" sz="1200" i="0">
              <a:solidFill>
                <a:prstClr val="black"/>
              </a:solidFill>
            </a:endParaRPr>
          </a:p>
        </p:txBody>
      </p:sp>
    </p:spTree>
    <p:extLst>
      <p:ext uri="{BB962C8B-B14F-4D97-AF65-F5344CB8AC3E}">
        <p14:creationId xmlns:p14="http://schemas.microsoft.com/office/powerpoint/2010/main" val="38331688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i="1">
                <a:solidFill>
                  <a:schemeClr val="tx1"/>
                </a:solidFill>
                <a:latin typeface="Arial" charset="0"/>
                <a:ea typeface="ＭＳ Ｐゴシック" pitchFamily="34" charset="-128"/>
              </a:defRPr>
            </a:lvl1pPr>
            <a:lvl2pPr marL="729057" indent="-280406">
              <a:defRPr sz="3100" i="1">
                <a:solidFill>
                  <a:schemeClr val="tx1"/>
                </a:solidFill>
                <a:latin typeface="Arial" charset="0"/>
                <a:ea typeface="ＭＳ Ｐゴシック" pitchFamily="34" charset="-128"/>
              </a:defRPr>
            </a:lvl2pPr>
            <a:lvl3pPr marL="1121626" indent="-224325">
              <a:defRPr sz="3100" i="1">
                <a:solidFill>
                  <a:schemeClr val="tx1"/>
                </a:solidFill>
                <a:latin typeface="Arial" charset="0"/>
                <a:ea typeface="ＭＳ Ｐゴシック" pitchFamily="34" charset="-128"/>
              </a:defRPr>
            </a:lvl3pPr>
            <a:lvl4pPr marL="1570276" indent="-224325">
              <a:defRPr sz="3100" i="1">
                <a:solidFill>
                  <a:schemeClr val="tx1"/>
                </a:solidFill>
                <a:latin typeface="Arial" charset="0"/>
                <a:ea typeface="ＭＳ Ｐゴシック" pitchFamily="34" charset="-128"/>
              </a:defRPr>
            </a:lvl4pPr>
            <a:lvl5pPr marL="2018927" indent="-224325">
              <a:defRPr sz="3100" i="1">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3100" i="1">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3100" i="1">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3100" i="1">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3100" i="1">
                <a:solidFill>
                  <a:schemeClr val="tx1"/>
                </a:solidFill>
                <a:latin typeface="Arial" charset="0"/>
                <a:ea typeface="ＭＳ Ｐゴシック" pitchFamily="34" charset="-128"/>
              </a:defRPr>
            </a:lvl9pPr>
          </a:lstStyle>
          <a:p>
            <a:fld id="{6BA1BDC4-2ABB-4D61-B0D4-B894B29BDE02}" type="slidenum">
              <a:rPr lang="en-US" altLang="en-US" sz="1200" i="0">
                <a:solidFill>
                  <a:prstClr val="black"/>
                </a:solidFill>
              </a:rPr>
              <a:pPr/>
              <a:t>36</a:t>
            </a:fld>
            <a:endParaRPr lang="en-US" altLang="en-US" sz="1200" i="0">
              <a:solidFill>
                <a:prstClr val="black"/>
              </a:solidFill>
            </a:endParaRPr>
          </a:p>
        </p:txBody>
      </p:sp>
    </p:spTree>
    <p:extLst>
      <p:ext uri="{BB962C8B-B14F-4D97-AF65-F5344CB8AC3E}">
        <p14:creationId xmlns:p14="http://schemas.microsoft.com/office/powerpoint/2010/main" val="12725448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87DAD7-F19D-444A-B60F-1EBAE96B4C37}" type="slidenum">
              <a:rPr lang="en-US" smtClean="0"/>
              <a:t>37</a:t>
            </a:fld>
            <a:endParaRPr lang="en-US"/>
          </a:p>
        </p:txBody>
      </p:sp>
    </p:spTree>
    <p:extLst>
      <p:ext uri="{BB962C8B-B14F-4D97-AF65-F5344CB8AC3E}">
        <p14:creationId xmlns:p14="http://schemas.microsoft.com/office/powerpoint/2010/main" val="33748542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gn="l" defTabSz="914400" rtl="0" eaLnBrk="0" fontAlgn="base" latinLnBrk="0" hangingPunct="0">
              <a:lnSpc>
                <a:spcPct val="100000"/>
              </a:lnSpc>
              <a:spcBef>
                <a:spcPct val="20000"/>
              </a:spcBef>
              <a:spcAft>
                <a:spcPct val="0"/>
              </a:spcAft>
              <a:buClrTx/>
              <a:buSzTx/>
              <a:buFont typeface="Wingdings" pitchFamily="2" charset="2"/>
              <a:buChar char="Ø"/>
              <a:tabLst/>
              <a:defRPr/>
            </a:pPr>
            <a:r>
              <a:rPr lang="en-US" dirty="0"/>
              <a:t>To test the </a:t>
            </a:r>
            <a:r>
              <a:rPr lang="en-US" dirty="0" smtClean="0"/>
              <a:t>feasibility, </a:t>
            </a:r>
            <a:r>
              <a:rPr lang="en-US" dirty="0"/>
              <a:t>acceptability </a:t>
            </a:r>
            <a:r>
              <a:rPr lang="en-US" dirty="0" smtClean="0"/>
              <a:t>and preliminary effects of </a:t>
            </a:r>
            <a:r>
              <a:rPr kumimoji="0" lang="en-US" altLang="en-US" sz="2400" b="0" i="0" u="none" strike="noStrike" kern="0" cap="none" spc="0" normalizeH="0" baseline="0" noProof="0" dirty="0">
                <a:ln>
                  <a:noFill/>
                </a:ln>
                <a:solidFill>
                  <a:srgbClr val="000000"/>
                </a:solidFill>
                <a:effectLst/>
                <a:uLnTx/>
                <a:uFillTx/>
                <a:latin typeface="Arial"/>
                <a:ea typeface="ＭＳ Ｐゴシック"/>
              </a:rPr>
              <a:t>Spiritual Care and Intervention (SCAI) Framework</a:t>
            </a:r>
          </a:p>
          <a:p>
            <a:endParaRPr lang="en-US" dirty="0"/>
          </a:p>
        </p:txBody>
      </p:sp>
      <p:sp>
        <p:nvSpPr>
          <p:cNvPr id="4" name="Slide Number Placeholder 3"/>
          <p:cNvSpPr>
            <a:spLocks noGrp="1"/>
          </p:cNvSpPr>
          <p:nvPr>
            <p:ph type="sldNum" sz="quarter" idx="10"/>
          </p:nvPr>
        </p:nvSpPr>
        <p:spPr/>
        <p:txBody>
          <a:bodyPr/>
          <a:lstStyle/>
          <a:p>
            <a:fld id="{5787DAD7-F19D-444A-B60F-1EBAE96B4C37}" type="slidenum">
              <a:rPr lang="en-US" smtClean="0"/>
              <a:t>38</a:t>
            </a:fld>
            <a:endParaRPr lang="en-US"/>
          </a:p>
        </p:txBody>
      </p:sp>
    </p:spTree>
    <p:extLst>
      <p:ext uri="{BB962C8B-B14F-4D97-AF65-F5344CB8AC3E}">
        <p14:creationId xmlns:p14="http://schemas.microsoft.com/office/powerpoint/2010/main" val="10045539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87DAD7-F19D-444A-B60F-1EBAE96B4C37}" type="slidenum">
              <a:rPr lang="en-US" smtClean="0"/>
              <a:t>39</a:t>
            </a:fld>
            <a:endParaRPr lang="en-US"/>
          </a:p>
        </p:txBody>
      </p:sp>
    </p:spTree>
    <p:extLst>
      <p:ext uri="{BB962C8B-B14F-4D97-AF65-F5344CB8AC3E}">
        <p14:creationId xmlns:p14="http://schemas.microsoft.com/office/powerpoint/2010/main" val="4175151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87DAD7-F19D-444A-B60F-1EBAE96B4C37}" type="slidenum">
              <a:rPr lang="en-US" smtClean="0"/>
              <a:t>4</a:t>
            </a:fld>
            <a:endParaRPr lang="en-US"/>
          </a:p>
        </p:txBody>
      </p:sp>
    </p:spTree>
    <p:extLst>
      <p:ext uri="{BB962C8B-B14F-4D97-AF65-F5344CB8AC3E}">
        <p14:creationId xmlns:p14="http://schemas.microsoft.com/office/powerpoint/2010/main" val="11354458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Began with a small project</a:t>
            </a:r>
            <a:r>
              <a:rPr lang="en-US" baseline="0" dirty="0" smtClean="0"/>
              <a:t> (Giselle </a:t>
            </a:r>
            <a:r>
              <a:rPr lang="en-US" baseline="0" dirty="0" err="1" smtClean="0"/>
              <a:t>Corbie</a:t>
            </a:r>
            <a:r>
              <a:rPr lang="en-US" baseline="0" dirty="0" smtClean="0"/>
              <a:t> Smith) then a line of research (Branch). Didn’t know what I wanted to do and was probably hard to mentor. Clarified my own goals in my fellowship and worked with 2 mentors (Alexander and </a:t>
            </a:r>
            <a:r>
              <a:rPr lang="en-US" baseline="0" dirty="0" err="1" smtClean="0"/>
              <a:t>Sielger</a:t>
            </a:r>
            <a:r>
              <a:rPr lang="en-US" baseline="0" dirty="0" smtClean="0"/>
              <a:t>) who each provided very different kinds of guidance. So you might need </a:t>
            </a:r>
            <a:r>
              <a:rPr lang="en-US" baseline="0" dirty="0" err="1" smtClean="0"/>
              <a:t>differnet</a:t>
            </a:r>
            <a:r>
              <a:rPr lang="en-US" baseline="0" dirty="0" smtClean="0"/>
              <a:t> </a:t>
            </a:r>
            <a:r>
              <a:rPr lang="en-US" baseline="0" dirty="0" err="1" smtClean="0"/>
              <a:t>metnors</a:t>
            </a:r>
            <a:r>
              <a:rPr lang="en-US" baseline="0" dirty="0" smtClean="0"/>
              <a:t> for different things. I came to IU primarily because of Chris Callahan, but then had a team who worked together well and complemented each other.</a:t>
            </a:r>
            <a:endParaRPr lang="en-US" dirty="0"/>
          </a:p>
        </p:txBody>
      </p:sp>
      <p:sp>
        <p:nvSpPr>
          <p:cNvPr id="4" name="Slide Number Placeholder 3"/>
          <p:cNvSpPr>
            <a:spLocks noGrp="1"/>
          </p:cNvSpPr>
          <p:nvPr>
            <p:ph type="sldNum" sz="quarter" idx="10"/>
          </p:nvPr>
        </p:nvSpPr>
        <p:spPr/>
        <p:txBody>
          <a:bodyPr/>
          <a:lstStyle/>
          <a:p>
            <a:fld id="{5787DAD7-F19D-444A-B60F-1EBAE96B4C37}"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0516144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87DAD7-F19D-444A-B60F-1EBAE96B4C37}" type="slidenum">
              <a:rPr lang="en-US" smtClean="0"/>
              <a:t>41</a:t>
            </a:fld>
            <a:endParaRPr lang="en-US"/>
          </a:p>
        </p:txBody>
      </p:sp>
    </p:spTree>
    <p:extLst>
      <p:ext uri="{BB962C8B-B14F-4D97-AF65-F5344CB8AC3E}">
        <p14:creationId xmlns:p14="http://schemas.microsoft.com/office/powerpoint/2010/main" val="6672254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811221-4F71-40EB-BBFF-FE202E8C32B0}" type="slidenum">
              <a:rPr lang="en-US" altLang="en-US" smtClean="0"/>
              <a:pPr/>
              <a:t>42</a:t>
            </a:fld>
            <a:endParaRPr lang="en-US" altLang="en-US"/>
          </a:p>
        </p:txBody>
      </p:sp>
    </p:spTree>
    <p:extLst>
      <p:ext uri="{BB962C8B-B14F-4D97-AF65-F5344CB8AC3E}">
        <p14:creationId xmlns:p14="http://schemas.microsoft.com/office/powerpoint/2010/main" val="9862892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811221-4F71-40EB-BBFF-FE202E8C32B0}" type="slidenum">
              <a:rPr lang="en-US" altLang="en-US" smtClean="0"/>
              <a:pPr/>
              <a:t>43</a:t>
            </a:fld>
            <a:endParaRPr lang="en-US" altLang="en-US"/>
          </a:p>
        </p:txBody>
      </p:sp>
    </p:spTree>
    <p:extLst>
      <p:ext uri="{BB962C8B-B14F-4D97-AF65-F5344CB8AC3E}">
        <p14:creationId xmlns:p14="http://schemas.microsoft.com/office/powerpoint/2010/main" val="9862892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811221-4F71-40EB-BBFF-FE202E8C32B0}" type="slidenum">
              <a:rPr lang="en-US" altLang="en-US" smtClean="0"/>
              <a:pPr/>
              <a:t>44</a:t>
            </a:fld>
            <a:endParaRPr lang="en-US" altLang="en-US"/>
          </a:p>
        </p:txBody>
      </p:sp>
    </p:spTree>
    <p:extLst>
      <p:ext uri="{BB962C8B-B14F-4D97-AF65-F5344CB8AC3E}">
        <p14:creationId xmlns:p14="http://schemas.microsoft.com/office/powerpoint/2010/main" val="9862892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811221-4F71-40EB-BBFF-FE202E8C32B0}" type="slidenum">
              <a:rPr lang="en-US" altLang="en-US" smtClean="0"/>
              <a:pPr/>
              <a:t>45</a:t>
            </a:fld>
            <a:endParaRPr lang="en-US" altLang="en-US"/>
          </a:p>
        </p:txBody>
      </p:sp>
    </p:spTree>
    <p:extLst>
      <p:ext uri="{BB962C8B-B14F-4D97-AF65-F5344CB8AC3E}">
        <p14:creationId xmlns:p14="http://schemas.microsoft.com/office/powerpoint/2010/main" val="986289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87DAD7-F19D-444A-B60F-1EBAE96B4C37}" type="slidenum">
              <a:rPr lang="en-US" smtClean="0"/>
              <a:t>5</a:t>
            </a:fld>
            <a:endParaRPr lang="en-US"/>
          </a:p>
        </p:txBody>
      </p:sp>
    </p:spTree>
    <p:extLst>
      <p:ext uri="{BB962C8B-B14F-4D97-AF65-F5344CB8AC3E}">
        <p14:creationId xmlns:p14="http://schemas.microsoft.com/office/powerpoint/2010/main" val="1038189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87DAD7-F19D-444A-B60F-1EBAE96B4C37}" type="slidenum">
              <a:rPr lang="en-US" smtClean="0"/>
              <a:t>6</a:t>
            </a:fld>
            <a:endParaRPr lang="en-US"/>
          </a:p>
        </p:txBody>
      </p:sp>
    </p:spTree>
    <p:extLst>
      <p:ext uri="{BB962C8B-B14F-4D97-AF65-F5344CB8AC3E}">
        <p14:creationId xmlns:p14="http://schemas.microsoft.com/office/powerpoint/2010/main" val="960922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87DAD7-F19D-444A-B60F-1EBAE96B4C37}" type="slidenum">
              <a:rPr lang="en-US" smtClean="0"/>
              <a:t>7</a:t>
            </a:fld>
            <a:endParaRPr lang="en-US"/>
          </a:p>
        </p:txBody>
      </p:sp>
    </p:spTree>
    <p:extLst>
      <p:ext uri="{BB962C8B-B14F-4D97-AF65-F5344CB8AC3E}">
        <p14:creationId xmlns:p14="http://schemas.microsoft.com/office/powerpoint/2010/main" val="845198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87DAD7-F19D-444A-B60F-1EBAE96B4C37}" type="slidenum">
              <a:rPr lang="en-US" smtClean="0"/>
              <a:t>8</a:t>
            </a:fld>
            <a:endParaRPr lang="en-US"/>
          </a:p>
        </p:txBody>
      </p:sp>
    </p:spTree>
    <p:extLst>
      <p:ext uri="{BB962C8B-B14F-4D97-AF65-F5344CB8AC3E}">
        <p14:creationId xmlns:p14="http://schemas.microsoft.com/office/powerpoint/2010/main" val="2391836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screened 528 adults with metastatic cancer, 31</a:t>
            </a:r>
            <a:r>
              <a:rPr lang="en-US" baseline="0" dirty="0"/>
              <a:t> were eligible and we enrolled 21. Most patients declined due to pain, time conflict, no interest, too sick and cognitive impairment </a:t>
            </a:r>
            <a:endParaRPr lang="en-US" dirty="0"/>
          </a:p>
        </p:txBody>
      </p:sp>
      <p:sp>
        <p:nvSpPr>
          <p:cNvPr id="4" name="Slide Number Placeholder 3"/>
          <p:cNvSpPr>
            <a:spLocks noGrp="1"/>
          </p:cNvSpPr>
          <p:nvPr>
            <p:ph type="sldNum" sz="quarter" idx="10"/>
          </p:nvPr>
        </p:nvSpPr>
        <p:spPr/>
        <p:txBody>
          <a:bodyPr/>
          <a:lstStyle/>
          <a:p>
            <a:fld id="{5787DAD7-F19D-444A-B60F-1EBAE96B4C37}" type="slidenum">
              <a:rPr lang="en-US" smtClean="0"/>
              <a:t>9</a:t>
            </a:fld>
            <a:endParaRPr lang="en-US"/>
          </a:p>
        </p:txBody>
      </p:sp>
    </p:spTree>
    <p:extLst>
      <p:ext uri="{BB962C8B-B14F-4D97-AF65-F5344CB8AC3E}">
        <p14:creationId xmlns:p14="http://schemas.microsoft.com/office/powerpoint/2010/main" val="758470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183CFC-2CCB-4290-A0F6-1615E0021BF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C3C67-D24A-41AE-B592-BD2446EA398E}" type="slidenum">
              <a:rPr lang="en-US" smtClean="0"/>
              <a:t>‹#›</a:t>
            </a:fld>
            <a:endParaRPr lang="en-US"/>
          </a:p>
        </p:txBody>
      </p:sp>
    </p:spTree>
    <p:extLst>
      <p:ext uri="{BB962C8B-B14F-4D97-AF65-F5344CB8AC3E}">
        <p14:creationId xmlns:p14="http://schemas.microsoft.com/office/powerpoint/2010/main" val="844241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183CFC-2CCB-4290-A0F6-1615E0021BF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C3C67-D24A-41AE-B592-BD2446EA398E}" type="slidenum">
              <a:rPr lang="en-US" smtClean="0"/>
              <a:t>‹#›</a:t>
            </a:fld>
            <a:endParaRPr lang="en-US"/>
          </a:p>
        </p:txBody>
      </p:sp>
    </p:spTree>
    <p:extLst>
      <p:ext uri="{BB962C8B-B14F-4D97-AF65-F5344CB8AC3E}">
        <p14:creationId xmlns:p14="http://schemas.microsoft.com/office/powerpoint/2010/main" val="2730146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183CFC-2CCB-4290-A0F6-1615E0021BF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C3C67-D24A-41AE-B592-BD2446EA398E}" type="slidenum">
              <a:rPr lang="en-US" smtClean="0"/>
              <a:t>‹#›</a:t>
            </a:fld>
            <a:endParaRPr lang="en-US"/>
          </a:p>
        </p:txBody>
      </p:sp>
    </p:spTree>
    <p:extLst>
      <p:ext uri="{BB962C8B-B14F-4D97-AF65-F5344CB8AC3E}">
        <p14:creationId xmlns:p14="http://schemas.microsoft.com/office/powerpoint/2010/main" val="2278362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724400"/>
          </a:xfrm>
          <a:prstGeom prst="rect">
            <a:avLst/>
          </a:prstGeom>
          <a:solidFill>
            <a:schemeClr val="accent1"/>
          </a:solidFill>
          <a:ln>
            <a:noFill/>
          </a:ln>
          <a:extLst/>
        </p:spPr>
        <p:txBody>
          <a:bodyPr wrap="none" anchor="ctr"/>
          <a:lstStyle>
            <a:lvl1pPr>
              <a:defRPr sz="3200" i="1">
                <a:solidFill>
                  <a:schemeClr val="tx1"/>
                </a:solidFill>
                <a:latin typeface="Arial" charset="0"/>
                <a:ea typeface="ＭＳ Ｐゴシック" pitchFamily="1" charset="-128"/>
              </a:defRPr>
            </a:lvl1pPr>
            <a:lvl2pPr marL="742950" indent="-285750">
              <a:defRPr sz="3200" i="1">
                <a:solidFill>
                  <a:schemeClr val="tx1"/>
                </a:solidFill>
                <a:latin typeface="Arial" charset="0"/>
                <a:ea typeface="ＭＳ Ｐゴシック" pitchFamily="1" charset="-128"/>
              </a:defRPr>
            </a:lvl2pPr>
            <a:lvl3pPr marL="1143000" indent="-228600">
              <a:defRPr sz="3200" i="1">
                <a:solidFill>
                  <a:schemeClr val="tx1"/>
                </a:solidFill>
                <a:latin typeface="Arial" charset="0"/>
                <a:ea typeface="ＭＳ Ｐゴシック" pitchFamily="1" charset="-128"/>
              </a:defRPr>
            </a:lvl3pPr>
            <a:lvl4pPr marL="1600200" indent="-228600">
              <a:defRPr sz="3200" i="1">
                <a:solidFill>
                  <a:schemeClr val="tx1"/>
                </a:solidFill>
                <a:latin typeface="Arial" charset="0"/>
                <a:ea typeface="ＭＳ Ｐゴシック" pitchFamily="1" charset="-128"/>
              </a:defRPr>
            </a:lvl4pPr>
            <a:lvl5pPr marL="2057400" indent="-228600">
              <a:defRPr sz="3200" i="1">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3200" i="1">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3200" i="1">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3200" i="1">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3200" i="1">
                <a:solidFill>
                  <a:schemeClr val="tx1"/>
                </a:solidFill>
                <a:latin typeface="Arial" charset="0"/>
                <a:ea typeface="ＭＳ Ｐゴシック" pitchFamily="1" charset="-128"/>
              </a:defRPr>
            </a:lvl9pPr>
          </a:lstStyle>
          <a:p>
            <a:pPr eaLnBrk="0" fontAlgn="base" hangingPunct="0">
              <a:spcBef>
                <a:spcPct val="0"/>
              </a:spcBef>
              <a:spcAft>
                <a:spcPct val="0"/>
              </a:spcAft>
              <a:defRPr/>
            </a:pPr>
            <a:endParaRPr lang="en-US" altLang="en-US">
              <a:solidFill>
                <a:srgbClr val="000000"/>
              </a:solidFill>
            </a:endParaRPr>
          </a:p>
        </p:txBody>
      </p:sp>
      <p:sp>
        <p:nvSpPr>
          <p:cNvPr id="5" name="Line 5"/>
          <p:cNvSpPr>
            <a:spLocks noChangeShapeType="1"/>
          </p:cNvSpPr>
          <p:nvPr/>
        </p:nvSpPr>
        <p:spPr bwMode="auto">
          <a:xfrm>
            <a:off x="685800" y="3198813"/>
            <a:ext cx="7769225"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3200" i="1">
              <a:solidFill>
                <a:srgbClr val="000000"/>
              </a:solidFill>
            </a:endParaRPr>
          </a:p>
        </p:txBody>
      </p:sp>
      <p:sp>
        <p:nvSpPr>
          <p:cNvPr id="6" name="Rectangle 6"/>
          <p:cNvSpPr>
            <a:spLocks noChangeArrowheads="1"/>
          </p:cNvSpPr>
          <p:nvPr/>
        </p:nvSpPr>
        <p:spPr bwMode="auto">
          <a:xfrm>
            <a:off x="-6350" y="4648200"/>
            <a:ext cx="9150350" cy="152400"/>
          </a:xfrm>
          <a:prstGeom prst="rect">
            <a:avLst/>
          </a:prstGeom>
          <a:solidFill>
            <a:schemeClr val="tx1"/>
          </a:solidFill>
          <a:ln>
            <a:noFill/>
          </a:ln>
          <a:extLst/>
        </p:spPr>
        <p:txBody>
          <a:bodyPr wrap="none" anchor="ctr"/>
          <a:lstStyle>
            <a:lvl1pPr>
              <a:defRPr sz="3200" i="1">
                <a:solidFill>
                  <a:schemeClr val="tx1"/>
                </a:solidFill>
                <a:latin typeface="Arial" charset="0"/>
                <a:ea typeface="ＭＳ Ｐゴシック" pitchFamily="1" charset="-128"/>
              </a:defRPr>
            </a:lvl1pPr>
            <a:lvl2pPr marL="742950" indent="-285750">
              <a:defRPr sz="3200" i="1">
                <a:solidFill>
                  <a:schemeClr val="tx1"/>
                </a:solidFill>
                <a:latin typeface="Arial" charset="0"/>
                <a:ea typeface="ＭＳ Ｐゴシック" pitchFamily="1" charset="-128"/>
              </a:defRPr>
            </a:lvl2pPr>
            <a:lvl3pPr marL="1143000" indent="-228600">
              <a:defRPr sz="3200" i="1">
                <a:solidFill>
                  <a:schemeClr val="tx1"/>
                </a:solidFill>
                <a:latin typeface="Arial" charset="0"/>
                <a:ea typeface="ＭＳ Ｐゴシック" pitchFamily="1" charset="-128"/>
              </a:defRPr>
            </a:lvl3pPr>
            <a:lvl4pPr marL="1600200" indent="-228600">
              <a:defRPr sz="3200" i="1">
                <a:solidFill>
                  <a:schemeClr val="tx1"/>
                </a:solidFill>
                <a:latin typeface="Arial" charset="0"/>
                <a:ea typeface="ＭＳ Ｐゴシック" pitchFamily="1" charset="-128"/>
              </a:defRPr>
            </a:lvl4pPr>
            <a:lvl5pPr marL="2057400" indent="-228600">
              <a:defRPr sz="3200" i="1">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3200" i="1">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3200" i="1">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3200" i="1">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3200" i="1">
                <a:solidFill>
                  <a:schemeClr val="tx1"/>
                </a:solidFill>
                <a:latin typeface="Arial" charset="0"/>
                <a:ea typeface="ＭＳ Ｐゴシック" pitchFamily="1" charset="-128"/>
              </a:defRPr>
            </a:lvl9pPr>
          </a:lstStyle>
          <a:p>
            <a:pPr eaLnBrk="0" fontAlgn="base" hangingPunct="0">
              <a:spcBef>
                <a:spcPct val="0"/>
              </a:spcBef>
              <a:spcAft>
                <a:spcPct val="0"/>
              </a:spcAft>
              <a:defRPr/>
            </a:pPr>
            <a:endParaRPr lang="en-US" altLang="en-US">
              <a:solidFill>
                <a:srgbClr val="000000"/>
              </a:solidFill>
            </a:endParaRPr>
          </a:p>
        </p:txBody>
      </p:sp>
      <p:pic>
        <p:nvPicPr>
          <p:cNvPr id="7" name="Picture 7" descr="IUwide_ps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613" y="4953000"/>
            <a:ext cx="19050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2438400" y="5638800"/>
            <a:ext cx="4233863" cy="942975"/>
          </a:xfrm>
          <a:prstGeom prst="rect">
            <a:avLst/>
          </a:prstGeom>
          <a:noFill/>
          <a:ln>
            <a:noFill/>
          </a:ln>
          <a:extLst/>
        </p:spPr>
        <p:txBody>
          <a:bodyPr wrap="none">
            <a:spAutoFit/>
          </a:bodyPr>
          <a:lstStyle>
            <a:lvl1pPr>
              <a:defRPr sz="3200" i="1">
                <a:solidFill>
                  <a:schemeClr val="tx1"/>
                </a:solidFill>
                <a:latin typeface="Arial" charset="0"/>
                <a:ea typeface="ＭＳ Ｐゴシック" pitchFamily="1" charset="-128"/>
              </a:defRPr>
            </a:lvl1pPr>
            <a:lvl2pPr marL="742950" indent="-285750">
              <a:defRPr sz="3200" i="1">
                <a:solidFill>
                  <a:schemeClr val="tx1"/>
                </a:solidFill>
                <a:latin typeface="Arial" charset="0"/>
                <a:ea typeface="ＭＳ Ｐゴシック" pitchFamily="1" charset="-128"/>
              </a:defRPr>
            </a:lvl2pPr>
            <a:lvl3pPr marL="1143000" indent="-228600">
              <a:defRPr sz="3200" i="1">
                <a:solidFill>
                  <a:schemeClr val="tx1"/>
                </a:solidFill>
                <a:latin typeface="Arial" charset="0"/>
                <a:ea typeface="ＭＳ Ｐゴシック" pitchFamily="1" charset="-128"/>
              </a:defRPr>
            </a:lvl3pPr>
            <a:lvl4pPr marL="1600200" indent="-228600">
              <a:defRPr sz="3200" i="1">
                <a:solidFill>
                  <a:schemeClr val="tx1"/>
                </a:solidFill>
                <a:latin typeface="Arial" charset="0"/>
                <a:ea typeface="ＭＳ Ｐゴシック" pitchFamily="1" charset="-128"/>
              </a:defRPr>
            </a:lvl4pPr>
            <a:lvl5pPr marL="2057400" indent="-228600">
              <a:defRPr sz="3200" i="1">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3200" i="1">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3200" i="1">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3200" i="1">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3200" i="1">
                <a:solidFill>
                  <a:schemeClr val="tx1"/>
                </a:solidFill>
                <a:latin typeface="Arial" charset="0"/>
                <a:ea typeface="ＭＳ Ｐゴシック" pitchFamily="1" charset="-128"/>
              </a:defRPr>
            </a:lvl9pPr>
          </a:lstStyle>
          <a:p>
            <a:pPr algn="ctr" eaLnBrk="0" fontAlgn="base" hangingPunct="0">
              <a:spcBef>
                <a:spcPct val="0"/>
              </a:spcBef>
              <a:spcAft>
                <a:spcPct val="0"/>
              </a:spcAft>
              <a:defRPr/>
            </a:pPr>
            <a:r>
              <a:rPr lang="en-US" altLang="en-US" sz="1400" i="0">
                <a:solidFill>
                  <a:srgbClr val="000000"/>
                </a:solidFill>
              </a:rPr>
              <a:t>School of Medicine</a:t>
            </a:r>
          </a:p>
          <a:p>
            <a:pPr algn="ctr" eaLnBrk="0" fontAlgn="base" hangingPunct="0">
              <a:spcBef>
                <a:spcPct val="0"/>
              </a:spcBef>
              <a:spcAft>
                <a:spcPct val="0"/>
              </a:spcAft>
              <a:defRPr/>
            </a:pPr>
            <a:r>
              <a:rPr lang="en-US" altLang="en-US" sz="1400" i="0">
                <a:solidFill>
                  <a:srgbClr val="000000"/>
                </a:solidFill>
              </a:rPr>
              <a:t>Department of Medicine</a:t>
            </a:r>
          </a:p>
          <a:p>
            <a:pPr algn="ctr" eaLnBrk="0" fontAlgn="base" hangingPunct="0">
              <a:spcBef>
                <a:spcPct val="0"/>
              </a:spcBef>
              <a:spcAft>
                <a:spcPct val="0"/>
              </a:spcAft>
              <a:defRPr/>
            </a:pPr>
            <a:r>
              <a:rPr lang="en-US" altLang="en-US" sz="1400" i="0">
                <a:solidFill>
                  <a:srgbClr val="000000"/>
                </a:solidFill>
              </a:rPr>
              <a:t>Division of General Internal Medicine and Geriatrics</a:t>
            </a:r>
          </a:p>
          <a:p>
            <a:pPr algn="ctr" eaLnBrk="0" fontAlgn="base" hangingPunct="0">
              <a:spcBef>
                <a:spcPct val="0"/>
              </a:spcBef>
              <a:spcAft>
                <a:spcPct val="0"/>
              </a:spcAft>
              <a:defRPr/>
            </a:pPr>
            <a:r>
              <a:rPr lang="en-US" altLang="en-US" sz="1400" i="0">
                <a:solidFill>
                  <a:srgbClr val="000000"/>
                </a:solidFill>
              </a:rPr>
              <a:t>Center for Aging Research</a:t>
            </a:r>
          </a:p>
        </p:txBody>
      </p:sp>
      <p:sp>
        <p:nvSpPr>
          <p:cNvPr id="9" name="Line 9"/>
          <p:cNvSpPr>
            <a:spLocks noChangeShapeType="1"/>
          </p:cNvSpPr>
          <p:nvPr/>
        </p:nvSpPr>
        <p:spPr bwMode="auto">
          <a:xfrm>
            <a:off x="2438400" y="5638800"/>
            <a:ext cx="426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i="1">
              <a:solidFill>
                <a:srgbClr val="000000"/>
              </a:solidFill>
            </a:endParaRPr>
          </a:p>
        </p:txBody>
      </p:sp>
      <p:pic>
        <p:nvPicPr>
          <p:cNvPr id="1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734050"/>
            <a:ext cx="17526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1"/>
          <p:cNvSpPr txBox="1">
            <a:spLocks noChangeArrowheads="1"/>
          </p:cNvSpPr>
          <p:nvPr userDrawn="1"/>
        </p:nvSpPr>
        <p:spPr bwMode="auto">
          <a:xfrm>
            <a:off x="7324725" y="6183313"/>
            <a:ext cx="1543050" cy="366712"/>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defRPr/>
            </a:pPr>
            <a:r>
              <a:rPr lang="en-US" b="1" i="1">
                <a:solidFill>
                  <a:srgbClr val="7D110C"/>
                </a:solidFill>
                <a:effectLst>
                  <a:outerShdw blurRad="38100" dist="38100" dir="2700000" algn="tl">
                    <a:srgbClr val="C0C0C0"/>
                  </a:outerShdw>
                </a:effectLst>
              </a:rPr>
              <a:t>IU Geriatrics</a:t>
            </a:r>
          </a:p>
        </p:txBody>
      </p:sp>
      <p:sp>
        <p:nvSpPr>
          <p:cNvPr id="128003" name="Rectangle 3"/>
          <p:cNvSpPr>
            <a:spLocks noGrp="1" noChangeArrowheads="1"/>
          </p:cNvSpPr>
          <p:nvPr>
            <p:ph type="subTitle" idx="1"/>
          </p:nvPr>
        </p:nvSpPr>
        <p:spPr>
          <a:xfrm>
            <a:off x="457200" y="2433638"/>
            <a:ext cx="8226425" cy="508000"/>
          </a:xfrm>
        </p:spPr>
        <p:txBody>
          <a:bodyPr anchor="ctr"/>
          <a:lstStyle>
            <a:lvl1pPr marL="0" indent="0" algn="ctr">
              <a:buFontTx/>
              <a:buNone/>
              <a:defRPr>
                <a:solidFill>
                  <a:schemeClr val="bg1"/>
                </a:solidFill>
              </a:defRPr>
            </a:lvl1pPr>
          </a:lstStyle>
          <a:p>
            <a:r>
              <a:rPr lang="en-US"/>
              <a:t>Click to edit Master subtitle style</a:t>
            </a:r>
          </a:p>
        </p:txBody>
      </p:sp>
      <p:sp>
        <p:nvSpPr>
          <p:cNvPr id="128004" name="Rectangle 4"/>
          <p:cNvSpPr>
            <a:spLocks noGrp="1" noChangeArrowheads="1"/>
          </p:cNvSpPr>
          <p:nvPr>
            <p:ph type="ctrTitle" sz="quarter"/>
          </p:nvPr>
        </p:nvSpPr>
        <p:spPr>
          <a:xfrm>
            <a:off x="455613" y="1676400"/>
            <a:ext cx="8226425" cy="776288"/>
          </a:xfrm>
        </p:spPr>
        <p:txBody>
          <a:bodyPr/>
          <a:lstStyle>
            <a:lvl1pPr>
              <a:defRPr sz="4000" b="0">
                <a:solidFill>
                  <a:schemeClr val="bg1"/>
                </a:solidFill>
              </a:defRPr>
            </a:lvl1pPr>
          </a:lstStyle>
          <a:p>
            <a:r>
              <a:rPr lang="en-US"/>
              <a:t>Click to edit Master title style</a:t>
            </a:r>
          </a:p>
        </p:txBody>
      </p:sp>
    </p:spTree>
    <p:extLst>
      <p:ext uri="{BB962C8B-B14F-4D97-AF65-F5344CB8AC3E}">
        <p14:creationId xmlns:p14="http://schemas.microsoft.com/office/powerpoint/2010/main" val="744968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i="1"/>
            </a:lvl1pPr>
          </a:lstStyle>
          <a:p>
            <a:pPr>
              <a:defRPr/>
            </a:pPr>
            <a:endParaRPr lang="en-US">
              <a:solidFill>
                <a:srgbClr val="7D110C"/>
              </a:solidFill>
            </a:endParaRPr>
          </a:p>
        </p:txBody>
      </p:sp>
    </p:spTree>
    <p:extLst>
      <p:ext uri="{BB962C8B-B14F-4D97-AF65-F5344CB8AC3E}">
        <p14:creationId xmlns:p14="http://schemas.microsoft.com/office/powerpoint/2010/main" val="3882947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i="1"/>
            </a:lvl1pPr>
          </a:lstStyle>
          <a:p>
            <a:pPr>
              <a:defRPr/>
            </a:pPr>
            <a:endParaRPr lang="en-US">
              <a:solidFill>
                <a:srgbClr val="7D110C"/>
              </a:solidFill>
            </a:endParaRPr>
          </a:p>
        </p:txBody>
      </p:sp>
    </p:spTree>
    <p:extLst>
      <p:ext uri="{BB962C8B-B14F-4D97-AF65-F5344CB8AC3E}">
        <p14:creationId xmlns:p14="http://schemas.microsoft.com/office/powerpoint/2010/main" val="2250134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3063" y="1981200"/>
            <a:ext cx="4140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5663" y="1981200"/>
            <a:ext cx="4141787"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i="1"/>
            </a:lvl1pPr>
          </a:lstStyle>
          <a:p>
            <a:pPr>
              <a:defRPr/>
            </a:pPr>
            <a:endParaRPr lang="en-US">
              <a:solidFill>
                <a:srgbClr val="7D110C"/>
              </a:solidFill>
            </a:endParaRPr>
          </a:p>
        </p:txBody>
      </p:sp>
    </p:spTree>
    <p:extLst>
      <p:ext uri="{BB962C8B-B14F-4D97-AF65-F5344CB8AC3E}">
        <p14:creationId xmlns:p14="http://schemas.microsoft.com/office/powerpoint/2010/main" val="2643890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i="1"/>
            </a:lvl1pPr>
          </a:lstStyle>
          <a:p>
            <a:pPr>
              <a:defRPr/>
            </a:pPr>
            <a:endParaRPr lang="en-US">
              <a:solidFill>
                <a:srgbClr val="7D110C"/>
              </a:solidFill>
            </a:endParaRPr>
          </a:p>
        </p:txBody>
      </p:sp>
    </p:spTree>
    <p:extLst>
      <p:ext uri="{BB962C8B-B14F-4D97-AF65-F5344CB8AC3E}">
        <p14:creationId xmlns:p14="http://schemas.microsoft.com/office/powerpoint/2010/main" val="3483907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i="1"/>
            </a:lvl1pPr>
          </a:lstStyle>
          <a:p>
            <a:pPr>
              <a:defRPr/>
            </a:pPr>
            <a:endParaRPr lang="en-US">
              <a:solidFill>
                <a:srgbClr val="7D110C"/>
              </a:solidFill>
            </a:endParaRPr>
          </a:p>
        </p:txBody>
      </p:sp>
    </p:spTree>
    <p:extLst>
      <p:ext uri="{BB962C8B-B14F-4D97-AF65-F5344CB8AC3E}">
        <p14:creationId xmlns:p14="http://schemas.microsoft.com/office/powerpoint/2010/main" val="3269604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i="1"/>
            </a:lvl1pPr>
          </a:lstStyle>
          <a:p>
            <a:pPr>
              <a:defRPr/>
            </a:pPr>
            <a:endParaRPr lang="en-US">
              <a:solidFill>
                <a:srgbClr val="7D110C"/>
              </a:solidFill>
            </a:endParaRPr>
          </a:p>
        </p:txBody>
      </p:sp>
    </p:spTree>
    <p:extLst>
      <p:ext uri="{BB962C8B-B14F-4D97-AF65-F5344CB8AC3E}">
        <p14:creationId xmlns:p14="http://schemas.microsoft.com/office/powerpoint/2010/main" val="744306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i="1"/>
            </a:lvl1pPr>
          </a:lstStyle>
          <a:p>
            <a:pPr>
              <a:defRPr/>
            </a:pPr>
            <a:endParaRPr lang="en-US">
              <a:solidFill>
                <a:srgbClr val="7D110C"/>
              </a:solidFill>
            </a:endParaRPr>
          </a:p>
        </p:txBody>
      </p:sp>
    </p:spTree>
    <p:extLst>
      <p:ext uri="{BB962C8B-B14F-4D97-AF65-F5344CB8AC3E}">
        <p14:creationId xmlns:p14="http://schemas.microsoft.com/office/powerpoint/2010/main" val="3909137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183CFC-2CCB-4290-A0F6-1615E0021BF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C3C67-D24A-41AE-B592-BD2446EA398E}" type="slidenum">
              <a:rPr lang="en-US" smtClean="0"/>
              <a:t>‹#›</a:t>
            </a:fld>
            <a:endParaRPr lang="en-US"/>
          </a:p>
        </p:txBody>
      </p:sp>
    </p:spTree>
    <p:extLst>
      <p:ext uri="{BB962C8B-B14F-4D97-AF65-F5344CB8AC3E}">
        <p14:creationId xmlns:p14="http://schemas.microsoft.com/office/powerpoint/2010/main" val="2208647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i="1"/>
            </a:lvl1pPr>
          </a:lstStyle>
          <a:p>
            <a:pPr>
              <a:defRPr/>
            </a:pPr>
            <a:endParaRPr lang="en-US">
              <a:solidFill>
                <a:srgbClr val="7D110C"/>
              </a:solidFill>
            </a:endParaRPr>
          </a:p>
        </p:txBody>
      </p:sp>
    </p:spTree>
    <p:extLst>
      <p:ext uri="{BB962C8B-B14F-4D97-AF65-F5344CB8AC3E}">
        <p14:creationId xmlns:p14="http://schemas.microsoft.com/office/powerpoint/2010/main" val="2257065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i="1"/>
            </a:lvl1pPr>
          </a:lstStyle>
          <a:p>
            <a:pPr>
              <a:defRPr/>
            </a:pPr>
            <a:endParaRPr lang="en-US">
              <a:solidFill>
                <a:srgbClr val="7D110C"/>
              </a:solidFill>
            </a:endParaRPr>
          </a:p>
        </p:txBody>
      </p:sp>
    </p:spTree>
    <p:extLst>
      <p:ext uri="{BB962C8B-B14F-4D97-AF65-F5344CB8AC3E}">
        <p14:creationId xmlns:p14="http://schemas.microsoft.com/office/powerpoint/2010/main" val="3620030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0838" y="949325"/>
            <a:ext cx="2114550" cy="5070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2425" y="949325"/>
            <a:ext cx="6196013" cy="5070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i="1"/>
            </a:lvl1pPr>
          </a:lstStyle>
          <a:p>
            <a:pPr>
              <a:defRPr/>
            </a:pPr>
            <a:endParaRPr lang="en-US">
              <a:solidFill>
                <a:srgbClr val="7D110C"/>
              </a:solidFill>
            </a:endParaRPr>
          </a:p>
        </p:txBody>
      </p:sp>
    </p:spTree>
    <p:extLst>
      <p:ext uri="{BB962C8B-B14F-4D97-AF65-F5344CB8AC3E}">
        <p14:creationId xmlns:p14="http://schemas.microsoft.com/office/powerpoint/2010/main" val="593086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2425" y="949325"/>
            <a:ext cx="8462963" cy="971550"/>
          </a:xfrm>
        </p:spPr>
        <p:txBody>
          <a:bodyPr/>
          <a:lstStyle/>
          <a:p>
            <a:r>
              <a:rPr lang="en-US"/>
              <a:t>Click to edit Master title style</a:t>
            </a:r>
          </a:p>
        </p:txBody>
      </p:sp>
      <p:sp>
        <p:nvSpPr>
          <p:cNvPr id="3" name="Text Placeholder 2"/>
          <p:cNvSpPr>
            <a:spLocks noGrp="1"/>
          </p:cNvSpPr>
          <p:nvPr>
            <p:ph type="body" sz="half" idx="1"/>
          </p:nvPr>
        </p:nvSpPr>
        <p:spPr>
          <a:xfrm>
            <a:off x="373063" y="1981200"/>
            <a:ext cx="41402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5663" y="1981200"/>
            <a:ext cx="4141787"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i="1"/>
            </a:lvl1pPr>
          </a:lstStyle>
          <a:p>
            <a:pPr>
              <a:defRPr/>
            </a:pPr>
            <a:endParaRPr lang="en-US">
              <a:solidFill>
                <a:srgbClr val="7D110C"/>
              </a:solidFill>
            </a:endParaRPr>
          </a:p>
        </p:txBody>
      </p:sp>
    </p:spTree>
    <p:extLst>
      <p:ext uri="{BB962C8B-B14F-4D97-AF65-F5344CB8AC3E}">
        <p14:creationId xmlns:p14="http://schemas.microsoft.com/office/powerpoint/2010/main" val="1824422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183CFC-2CCB-4290-A0F6-1615E0021BFD}" type="datetimeFigureOut">
              <a:rPr lang="en-US" smtClean="0">
                <a:solidFill>
                  <a:prstClr val="black">
                    <a:tint val="75000"/>
                  </a:prstClr>
                </a:solidFill>
              </a:rPr>
              <a:pPr/>
              <a:t>4/24/2018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6C3C67-D24A-41AE-B592-BD2446EA39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9207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183CFC-2CCB-4290-A0F6-1615E0021BFD}" type="datetimeFigureOut">
              <a:rPr lang="en-US" smtClean="0">
                <a:solidFill>
                  <a:prstClr val="black">
                    <a:tint val="75000"/>
                  </a:prstClr>
                </a:solidFill>
              </a:rPr>
              <a:pPr/>
              <a:t>4/24/2018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6C3C67-D24A-41AE-B592-BD2446EA39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07132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183CFC-2CCB-4290-A0F6-1615E0021BFD}" type="datetimeFigureOut">
              <a:rPr lang="en-US" smtClean="0">
                <a:solidFill>
                  <a:prstClr val="black">
                    <a:tint val="75000"/>
                  </a:prstClr>
                </a:solidFill>
              </a:rPr>
              <a:pPr/>
              <a:t>4/24/2018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6C3C67-D24A-41AE-B592-BD2446EA39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0632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183CFC-2CCB-4290-A0F6-1615E0021BFD}" type="datetimeFigureOut">
              <a:rPr lang="en-US" smtClean="0">
                <a:solidFill>
                  <a:prstClr val="black">
                    <a:tint val="75000"/>
                  </a:prstClr>
                </a:solidFill>
              </a:rPr>
              <a:pPr/>
              <a:t>4/24/2018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6C3C67-D24A-41AE-B592-BD2446EA39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3597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183CFC-2CCB-4290-A0F6-1615E0021BFD}" type="datetimeFigureOut">
              <a:rPr lang="en-US" smtClean="0">
                <a:solidFill>
                  <a:prstClr val="black">
                    <a:tint val="75000"/>
                  </a:prstClr>
                </a:solidFill>
              </a:rPr>
              <a:pPr/>
              <a:t>4/24/2018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6C3C67-D24A-41AE-B592-BD2446EA39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5349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183CFC-2CCB-4290-A0F6-1615E0021BFD}" type="datetimeFigureOut">
              <a:rPr lang="en-US" smtClean="0">
                <a:solidFill>
                  <a:prstClr val="black">
                    <a:tint val="75000"/>
                  </a:prstClr>
                </a:solidFill>
              </a:rPr>
              <a:pPr/>
              <a:t>4/24/2018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6C3C67-D24A-41AE-B592-BD2446EA39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6487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183CFC-2CCB-4290-A0F6-1615E0021BF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C3C67-D24A-41AE-B592-BD2446EA398E}" type="slidenum">
              <a:rPr lang="en-US" smtClean="0"/>
              <a:t>‹#›</a:t>
            </a:fld>
            <a:endParaRPr lang="en-US"/>
          </a:p>
        </p:txBody>
      </p:sp>
    </p:spTree>
    <p:extLst>
      <p:ext uri="{BB962C8B-B14F-4D97-AF65-F5344CB8AC3E}">
        <p14:creationId xmlns:p14="http://schemas.microsoft.com/office/powerpoint/2010/main" val="18042340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183CFC-2CCB-4290-A0F6-1615E0021BFD}" type="datetimeFigureOut">
              <a:rPr lang="en-US" smtClean="0">
                <a:solidFill>
                  <a:prstClr val="black">
                    <a:tint val="75000"/>
                  </a:prstClr>
                </a:solidFill>
              </a:rPr>
              <a:pPr/>
              <a:t>4/24/2018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6C3C67-D24A-41AE-B592-BD2446EA39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31460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183CFC-2CCB-4290-A0F6-1615E0021BFD}" type="datetimeFigureOut">
              <a:rPr lang="en-US" smtClean="0">
                <a:solidFill>
                  <a:prstClr val="black">
                    <a:tint val="75000"/>
                  </a:prstClr>
                </a:solidFill>
              </a:rPr>
              <a:pPr/>
              <a:t>4/24/2018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6C3C67-D24A-41AE-B592-BD2446EA39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5994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183CFC-2CCB-4290-A0F6-1615E0021BFD}" type="datetimeFigureOut">
              <a:rPr lang="en-US" smtClean="0">
                <a:solidFill>
                  <a:prstClr val="black">
                    <a:tint val="75000"/>
                  </a:prstClr>
                </a:solidFill>
              </a:rPr>
              <a:pPr/>
              <a:t>4/24/2018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6C3C67-D24A-41AE-B592-BD2446EA39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8633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183CFC-2CCB-4290-A0F6-1615E0021BFD}" type="datetimeFigureOut">
              <a:rPr lang="en-US" smtClean="0">
                <a:solidFill>
                  <a:prstClr val="black">
                    <a:tint val="75000"/>
                  </a:prstClr>
                </a:solidFill>
              </a:rPr>
              <a:pPr/>
              <a:t>4/24/2018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6C3C67-D24A-41AE-B592-BD2446EA39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2433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183CFC-2CCB-4290-A0F6-1615E0021BFD}" type="datetimeFigureOut">
              <a:rPr lang="en-US" smtClean="0">
                <a:solidFill>
                  <a:prstClr val="black">
                    <a:tint val="75000"/>
                  </a:prstClr>
                </a:solidFill>
              </a:rPr>
              <a:pPr/>
              <a:t>4/24/2018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6C3C67-D24A-41AE-B592-BD2446EA39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73969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724400"/>
          </a:xfrm>
          <a:prstGeom prst="rect">
            <a:avLst/>
          </a:prstGeom>
          <a:solidFill>
            <a:schemeClr val="accent1"/>
          </a:solidFill>
          <a:ln>
            <a:noFill/>
          </a:ln>
          <a:extLst/>
        </p:spPr>
        <p:txBody>
          <a:bodyPr wrap="none" anchor="ctr"/>
          <a:lstStyle>
            <a:lvl1pPr>
              <a:defRPr sz="3200" i="1">
                <a:solidFill>
                  <a:schemeClr val="tx1"/>
                </a:solidFill>
                <a:latin typeface="Arial" charset="0"/>
                <a:ea typeface="ＭＳ Ｐゴシック" pitchFamily="1" charset="-128"/>
              </a:defRPr>
            </a:lvl1pPr>
            <a:lvl2pPr marL="742950" indent="-285750">
              <a:defRPr sz="3200" i="1">
                <a:solidFill>
                  <a:schemeClr val="tx1"/>
                </a:solidFill>
                <a:latin typeface="Arial" charset="0"/>
                <a:ea typeface="ＭＳ Ｐゴシック" pitchFamily="1" charset="-128"/>
              </a:defRPr>
            </a:lvl2pPr>
            <a:lvl3pPr marL="1143000" indent="-228600">
              <a:defRPr sz="3200" i="1">
                <a:solidFill>
                  <a:schemeClr val="tx1"/>
                </a:solidFill>
                <a:latin typeface="Arial" charset="0"/>
                <a:ea typeface="ＭＳ Ｐゴシック" pitchFamily="1" charset="-128"/>
              </a:defRPr>
            </a:lvl3pPr>
            <a:lvl4pPr marL="1600200" indent="-228600">
              <a:defRPr sz="3200" i="1">
                <a:solidFill>
                  <a:schemeClr val="tx1"/>
                </a:solidFill>
                <a:latin typeface="Arial" charset="0"/>
                <a:ea typeface="ＭＳ Ｐゴシック" pitchFamily="1" charset="-128"/>
              </a:defRPr>
            </a:lvl4pPr>
            <a:lvl5pPr marL="2057400" indent="-228600">
              <a:defRPr sz="3200" i="1">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3200" i="1">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3200" i="1">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3200" i="1">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3200" i="1">
                <a:solidFill>
                  <a:schemeClr val="tx1"/>
                </a:solidFill>
                <a:latin typeface="Arial" charset="0"/>
                <a:ea typeface="ＭＳ Ｐゴシック" pitchFamily="1" charset="-128"/>
              </a:defRPr>
            </a:lvl9pPr>
          </a:lstStyle>
          <a:p>
            <a:pPr eaLnBrk="0" fontAlgn="base" hangingPunct="0">
              <a:spcBef>
                <a:spcPct val="0"/>
              </a:spcBef>
              <a:spcAft>
                <a:spcPct val="0"/>
              </a:spcAft>
              <a:defRPr/>
            </a:pPr>
            <a:endParaRPr lang="en-US" altLang="en-US">
              <a:solidFill>
                <a:srgbClr val="000000"/>
              </a:solidFill>
            </a:endParaRPr>
          </a:p>
        </p:txBody>
      </p:sp>
      <p:sp>
        <p:nvSpPr>
          <p:cNvPr id="5" name="Line 5"/>
          <p:cNvSpPr>
            <a:spLocks noChangeShapeType="1"/>
          </p:cNvSpPr>
          <p:nvPr/>
        </p:nvSpPr>
        <p:spPr bwMode="auto">
          <a:xfrm>
            <a:off x="685800" y="3198813"/>
            <a:ext cx="7769225"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3200" i="1">
              <a:solidFill>
                <a:srgbClr val="000000"/>
              </a:solidFill>
            </a:endParaRPr>
          </a:p>
        </p:txBody>
      </p:sp>
      <p:sp>
        <p:nvSpPr>
          <p:cNvPr id="6" name="Rectangle 6"/>
          <p:cNvSpPr>
            <a:spLocks noChangeArrowheads="1"/>
          </p:cNvSpPr>
          <p:nvPr/>
        </p:nvSpPr>
        <p:spPr bwMode="auto">
          <a:xfrm>
            <a:off x="-6350" y="4648200"/>
            <a:ext cx="9150350" cy="152400"/>
          </a:xfrm>
          <a:prstGeom prst="rect">
            <a:avLst/>
          </a:prstGeom>
          <a:solidFill>
            <a:schemeClr val="tx1"/>
          </a:solidFill>
          <a:ln>
            <a:noFill/>
          </a:ln>
          <a:extLst/>
        </p:spPr>
        <p:txBody>
          <a:bodyPr wrap="none" anchor="ctr"/>
          <a:lstStyle>
            <a:lvl1pPr>
              <a:defRPr sz="3200" i="1">
                <a:solidFill>
                  <a:schemeClr val="tx1"/>
                </a:solidFill>
                <a:latin typeface="Arial" charset="0"/>
                <a:ea typeface="ＭＳ Ｐゴシック" pitchFamily="1" charset="-128"/>
              </a:defRPr>
            </a:lvl1pPr>
            <a:lvl2pPr marL="742950" indent="-285750">
              <a:defRPr sz="3200" i="1">
                <a:solidFill>
                  <a:schemeClr val="tx1"/>
                </a:solidFill>
                <a:latin typeface="Arial" charset="0"/>
                <a:ea typeface="ＭＳ Ｐゴシック" pitchFamily="1" charset="-128"/>
              </a:defRPr>
            </a:lvl2pPr>
            <a:lvl3pPr marL="1143000" indent="-228600">
              <a:defRPr sz="3200" i="1">
                <a:solidFill>
                  <a:schemeClr val="tx1"/>
                </a:solidFill>
                <a:latin typeface="Arial" charset="0"/>
                <a:ea typeface="ＭＳ Ｐゴシック" pitchFamily="1" charset="-128"/>
              </a:defRPr>
            </a:lvl3pPr>
            <a:lvl4pPr marL="1600200" indent="-228600">
              <a:defRPr sz="3200" i="1">
                <a:solidFill>
                  <a:schemeClr val="tx1"/>
                </a:solidFill>
                <a:latin typeface="Arial" charset="0"/>
                <a:ea typeface="ＭＳ Ｐゴシック" pitchFamily="1" charset="-128"/>
              </a:defRPr>
            </a:lvl4pPr>
            <a:lvl5pPr marL="2057400" indent="-228600">
              <a:defRPr sz="3200" i="1">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3200" i="1">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3200" i="1">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3200" i="1">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3200" i="1">
                <a:solidFill>
                  <a:schemeClr val="tx1"/>
                </a:solidFill>
                <a:latin typeface="Arial" charset="0"/>
                <a:ea typeface="ＭＳ Ｐゴシック" pitchFamily="1" charset="-128"/>
              </a:defRPr>
            </a:lvl9pPr>
          </a:lstStyle>
          <a:p>
            <a:pPr eaLnBrk="0" fontAlgn="base" hangingPunct="0">
              <a:spcBef>
                <a:spcPct val="0"/>
              </a:spcBef>
              <a:spcAft>
                <a:spcPct val="0"/>
              </a:spcAft>
              <a:defRPr/>
            </a:pPr>
            <a:endParaRPr lang="en-US" altLang="en-US">
              <a:solidFill>
                <a:srgbClr val="000000"/>
              </a:solidFill>
            </a:endParaRPr>
          </a:p>
        </p:txBody>
      </p:sp>
      <p:pic>
        <p:nvPicPr>
          <p:cNvPr id="7" name="Picture 7" descr="IUwide_ps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613" y="4953000"/>
            <a:ext cx="19050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2438400" y="5638800"/>
            <a:ext cx="4233863" cy="942975"/>
          </a:xfrm>
          <a:prstGeom prst="rect">
            <a:avLst/>
          </a:prstGeom>
          <a:noFill/>
          <a:ln>
            <a:noFill/>
          </a:ln>
          <a:extLst/>
        </p:spPr>
        <p:txBody>
          <a:bodyPr wrap="none">
            <a:spAutoFit/>
          </a:bodyPr>
          <a:lstStyle>
            <a:lvl1pPr>
              <a:defRPr sz="3200" i="1">
                <a:solidFill>
                  <a:schemeClr val="tx1"/>
                </a:solidFill>
                <a:latin typeface="Arial" charset="0"/>
                <a:ea typeface="ＭＳ Ｐゴシック" pitchFamily="1" charset="-128"/>
              </a:defRPr>
            </a:lvl1pPr>
            <a:lvl2pPr marL="742950" indent="-285750">
              <a:defRPr sz="3200" i="1">
                <a:solidFill>
                  <a:schemeClr val="tx1"/>
                </a:solidFill>
                <a:latin typeface="Arial" charset="0"/>
                <a:ea typeface="ＭＳ Ｐゴシック" pitchFamily="1" charset="-128"/>
              </a:defRPr>
            </a:lvl2pPr>
            <a:lvl3pPr marL="1143000" indent="-228600">
              <a:defRPr sz="3200" i="1">
                <a:solidFill>
                  <a:schemeClr val="tx1"/>
                </a:solidFill>
                <a:latin typeface="Arial" charset="0"/>
                <a:ea typeface="ＭＳ Ｐゴシック" pitchFamily="1" charset="-128"/>
              </a:defRPr>
            </a:lvl3pPr>
            <a:lvl4pPr marL="1600200" indent="-228600">
              <a:defRPr sz="3200" i="1">
                <a:solidFill>
                  <a:schemeClr val="tx1"/>
                </a:solidFill>
                <a:latin typeface="Arial" charset="0"/>
                <a:ea typeface="ＭＳ Ｐゴシック" pitchFamily="1" charset="-128"/>
              </a:defRPr>
            </a:lvl4pPr>
            <a:lvl5pPr marL="2057400" indent="-228600">
              <a:defRPr sz="3200" i="1">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3200" i="1">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3200" i="1">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3200" i="1">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3200" i="1">
                <a:solidFill>
                  <a:schemeClr val="tx1"/>
                </a:solidFill>
                <a:latin typeface="Arial" charset="0"/>
                <a:ea typeface="ＭＳ Ｐゴシック" pitchFamily="1" charset="-128"/>
              </a:defRPr>
            </a:lvl9pPr>
          </a:lstStyle>
          <a:p>
            <a:pPr algn="ctr" eaLnBrk="0" fontAlgn="base" hangingPunct="0">
              <a:spcBef>
                <a:spcPct val="0"/>
              </a:spcBef>
              <a:spcAft>
                <a:spcPct val="0"/>
              </a:spcAft>
              <a:defRPr/>
            </a:pPr>
            <a:r>
              <a:rPr lang="en-US" altLang="en-US" sz="1400" i="0">
                <a:solidFill>
                  <a:srgbClr val="000000"/>
                </a:solidFill>
              </a:rPr>
              <a:t>School of Medicine</a:t>
            </a:r>
          </a:p>
          <a:p>
            <a:pPr algn="ctr" eaLnBrk="0" fontAlgn="base" hangingPunct="0">
              <a:spcBef>
                <a:spcPct val="0"/>
              </a:spcBef>
              <a:spcAft>
                <a:spcPct val="0"/>
              </a:spcAft>
              <a:defRPr/>
            </a:pPr>
            <a:r>
              <a:rPr lang="en-US" altLang="en-US" sz="1400" i="0">
                <a:solidFill>
                  <a:srgbClr val="000000"/>
                </a:solidFill>
              </a:rPr>
              <a:t>Department of Medicine</a:t>
            </a:r>
          </a:p>
          <a:p>
            <a:pPr algn="ctr" eaLnBrk="0" fontAlgn="base" hangingPunct="0">
              <a:spcBef>
                <a:spcPct val="0"/>
              </a:spcBef>
              <a:spcAft>
                <a:spcPct val="0"/>
              </a:spcAft>
              <a:defRPr/>
            </a:pPr>
            <a:r>
              <a:rPr lang="en-US" altLang="en-US" sz="1400" i="0">
                <a:solidFill>
                  <a:srgbClr val="000000"/>
                </a:solidFill>
              </a:rPr>
              <a:t>Division of General Internal Medicine and Geriatrics</a:t>
            </a:r>
          </a:p>
          <a:p>
            <a:pPr algn="ctr" eaLnBrk="0" fontAlgn="base" hangingPunct="0">
              <a:spcBef>
                <a:spcPct val="0"/>
              </a:spcBef>
              <a:spcAft>
                <a:spcPct val="0"/>
              </a:spcAft>
              <a:defRPr/>
            </a:pPr>
            <a:r>
              <a:rPr lang="en-US" altLang="en-US" sz="1400" i="0">
                <a:solidFill>
                  <a:srgbClr val="000000"/>
                </a:solidFill>
              </a:rPr>
              <a:t>Center for Aging Research</a:t>
            </a:r>
          </a:p>
        </p:txBody>
      </p:sp>
      <p:sp>
        <p:nvSpPr>
          <p:cNvPr id="9" name="Line 9"/>
          <p:cNvSpPr>
            <a:spLocks noChangeShapeType="1"/>
          </p:cNvSpPr>
          <p:nvPr/>
        </p:nvSpPr>
        <p:spPr bwMode="auto">
          <a:xfrm>
            <a:off x="2438400" y="5638800"/>
            <a:ext cx="426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i="1">
              <a:solidFill>
                <a:srgbClr val="000000"/>
              </a:solidFill>
            </a:endParaRPr>
          </a:p>
        </p:txBody>
      </p:sp>
      <p:pic>
        <p:nvPicPr>
          <p:cNvPr id="1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734050"/>
            <a:ext cx="17526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1"/>
          <p:cNvSpPr txBox="1">
            <a:spLocks noChangeArrowheads="1"/>
          </p:cNvSpPr>
          <p:nvPr userDrawn="1"/>
        </p:nvSpPr>
        <p:spPr bwMode="auto">
          <a:xfrm>
            <a:off x="7324725" y="6183313"/>
            <a:ext cx="1543050" cy="366712"/>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defRPr/>
            </a:pPr>
            <a:r>
              <a:rPr lang="en-US" b="1" i="1">
                <a:solidFill>
                  <a:srgbClr val="7D110C"/>
                </a:solidFill>
                <a:effectLst>
                  <a:outerShdw blurRad="38100" dist="38100" dir="2700000" algn="tl">
                    <a:srgbClr val="C0C0C0"/>
                  </a:outerShdw>
                </a:effectLst>
              </a:rPr>
              <a:t>IU Geriatrics</a:t>
            </a:r>
          </a:p>
        </p:txBody>
      </p:sp>
      <p:sp>
        <p:nvSpPr>
          <p:cNvPr id="128003" name="Rectangle 3"/>
          <p:cNvSpPr>
            <a:spLocks noGrp="1" noChangeArrowheads="1"/>
          </p:cNvSpPr>
          <p:nvPr>
            <p:ph type="subTitle" idx="1"/>
          </p:nvPr>
        </p:nvSpPr>
        <p:spPr>
          <a:xfrm>
            <a:off x="457200" y="2433638"/>
            <a:ext cx="8226425" cy="508000"/>
          </a:xfrm>
        </p:spPr>
        <p:txBody>
          <a:bodyPr anchor="ctr"/>
          <a:lstStyle>
            <a:lvl1pPr marL="0" indent="0" algn="ctr">
              <a:buFontTx/>
              <a:buNone/>
              <a:defRPr>
                <a:solidFill>
                  <a:schemeClr val="bg1"/>
                </a:solidFill>
              </a:defRPr>
            </a:lvl1pPr>
          </a:lstStyle>
          <a:p>
            <a:r>
              <a:rPr lang="en-US"/>
              <a:t>Click to edit Master subtitle style</a:t>
            </a:r>
          </a:p>
        </p:txBody>
      </p:sp>
      <p:sp>
        <p:nvSpPr>
          <p:cNvPr id="128004" name="Rectangle 4"/>
          <p:cNvSpPr>
            <a:spLocks noGrp="1" noChangeArrowheads="1"/>
          </p:cNvSpPr>
          <p:nvPr>
            <p:ph type="ctrTitle" sz="quarter"/>
          </p:nvPr>
        </p:nvSpPr>
        <p:spPr>
          <a:xfrm>
            <a:off x="455613" y="1676400"/>
            <a:ext cx="8226425" cy="776288"/>
          </a:xfrm>
        </p:spPr>
        <p:txBody>
          <a:bodyPr/>
          <a:lstStyle>
            <a:lvl1pPr>
              <a:defRPr sz="4000" b="0">
                <a:solidFill>
                  <a:schemeClr val="bg1"/>
                </a:solidFill>
              </a:defRPr>
            </a:lvl1pPr>
          </a:lstStyle>
          <a:p>
            <a:r>
              <a:rPr lang="en-US"/>
              <a:t>Click to edit Master title style</a:t>
            </a:r>
          </a:p>
        </p:txBody>
      </p:sp>
    </p:spTree>
    <p:extLst>
      <p:ext uri="{BB962C8B-B14F-4D97-AF65-F5344CB8AC3E}">
        <p14:creationId xmlns:p14="http://schemas.microsoft.com/office/powerpoint/2010/main" val="5699358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i="1"/>
            </a:lvl1pPr>
          </a:lstStyle>
          <a:p>
            <a:pPr>
              <a:defRPr/>
            </a:pPr>
            <a:endParaRPr lang="en-US">
              <a:solidFill>
                <a:srgbClr val="7D110C"/>
              </a:solidFill>
            </a:endParaRPr>
          </a:p>
        </p:txBody>
      </p:sp>
    </p:spTree>
    <p:extLst>
      <p:ext uri="{BB962C8B-B14F-4D97-AF65-F5344CB8AC3E}">
        <p14:creationId xmlns:p14="http://schemas.microsoft.com/office/powerpoint/2010/main" val="7885271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i="1"/>
            </a:lvl1pPr>
          </a:lstStyle>
          <a:p>
            <a:pPr>
              <a:defRPr/>
            </a:pPr>
            <a:endParaRPr lang="en-US">
              <a:solidFill>
                <a:srgbClr val="7D110C"/>
              </a:solidFill>
            </a:endParaRPr>
          </a:p>
        </p:txBody>
      </p:sp>
    </p:spTree>
    <p:extLst>
      <p:ext uri="{BB962C8B-B14F-4D97-AF65-F5344CB8AC3E}">
        <p14:creationId xmlns:p14="http://schemas.microsoft.com/office/powerpoint/2010/main" val="41036860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3063" y="1981200"/>
            <a:ext cx="4140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5663" y="1981200"/>
            <a:ext cx="4141787"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i="1"/>
            </a:lvl1pPr>
          </a:lstStyle>
          <a:p>
            <a:pPr>
              <a:defRPr/>
            </a:pPr>
            <a:endParaRPr lang="en-US">
              <a:solidFill>
                <a:srgbClr val="7D110C"/>
              </a:solidFill>
            </a:endParaRPr>
          </a:p>
        </p:txBody>
      </p:sp>
    </p:spTree>
    <p:extLst>
      <p:ext uri="{BB962C8B-B14F-4D97-AF65-F5344CB8AC3E}">
        <p14:creationId xmlns:p14="http://schemas.microsoft.com/office/powerpoint/2010/main" val="8660677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i="1"/>
            </a:lvl1pPr>
          </a:lstStyle>
          <a:p>
            <a:pPr>
              <a:defRPr/>
            </a:pPr>
            <a:endParaRPr lang="en-US">
              <a:solidFill>
                <a:srgbClr val="7D110C"/>
              </a:solidFill>
            </a:endParaRPr>
          </a:p>
        </p:txBody>
      </p:sp>
    </p:spTree>
    <p:extLst>
      <p:ext uri="{BB962C8B-B14F-4D97-AF65-F5344CB8AC3E}">
        <p14:creationId xmlns:p14="http://schemas.microsoft.com/office/powerpoint/2010/main" val="3582277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183CFC-2CCB-4290-A0F6-1615E0021BF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C3C67-D24A-41AE-B592-BD2446EA398E}" type="slidenum">
              <a:rPr lang="en-US" smtClean="0"/>
              <a:t>‹#›</a:t>
            </a:fld>
            <a:endParaRPr lang="en-US"/>
          </a:p>
        </p:txBody>
      </p:sp>
    </p:spTree>
    <p:extLst>
      <p:ext uri="{BB962C8B-B14F-4D97-AF65-F5344CB8AC3E}">
        <p14:creationId xmlns:p14="http://schemas.microsoft.com/office/powerpoint/2010/main" val="20973333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i="1"/>
            </a:lvl1pPr>
          </a:lstStyle>
          <a:p>
            <a:pPr>
              <a:defRPr/>
            </a:pPr>
            <a:endParaRPr lang="en-US">
              <a:solidFill>
                <a:srgbClr val="7D110C"/>
              </a:solidFill>
            </a:endParaRPr>
          </a:p>
        </p:txBody>
      </p:sp>
    </p:spTree>
    <p:extLst>
      <p:ext uri="{BB962C8B-B14F-4D97-AF65-F5344CB8AC3E}">
        <p14:creationId xmlns:p14="http://schemas.microsoft.com/office/powerpoint/2010/main" val="25453515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i="1"/>
            </a:lvl1pPr>
          </a:lstStyle>
          <a:p>
            <a:pPr>
              <a:defRPr/>
            </a:pPr>
            <a:endParaRPr lang="en-US">
              <a:solidFill>
                <a:srgbClr val="7D110C"/>
              </a:solidFill>
            </a:endParaRPr>
          </a:p>
        </p:txBody>
      </p:sp>
    </p:spTree>
    <p:extLst>
      <p:ext uri="{BB962C8B-B14F-4D97-AF65-F5344CB8AC3E}">
        <p14:creationId xmlns:p14="http://schemas.microsoft.com/office/powerpoint/2010/main" val="40121501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i="1"/>
            </a:lvl1pPr>
          </a:lstStyle>
          <a:p>
            <a:pPr>
              <a:defRPr/>
            </a:pPr>
            <a:endParaRPr lang="en-US">
              <a:solidFill>
                <a:srgbClr val="7D110C"/>
              </a:solidFill>
            </a:endParaRPr>
          </a:p>
        </p:txBody>
      </p:sp>
    </p:spTree>
    <p:extLst>
      <p:ext uri="{BB962C8B-B14F-4D97-AF65-F5344CB8AC3E}">
        <p14:creationId xmlns:p14="http://schemas.microsoft.com/office/powerpoint/2010/main" val="11113036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i="1"/>
            </a:lvl1pPr>
          </a:lstStyle>
          <a:p>
            <a:pPr>
              <a:defRPr/>
            </a:pPr>
            <a:endParaRPr lang="en-US">
              <a:solidFill>
                <a:srgbClr val="7D110C"/>
              </a:solidFill>
            </a:endParaRPr>
          </a:p>
        </p:txBody>
      </p:sp>
    </p:spTree>
    <p:extLst>
      <p:ext uri="{BB962C8B-B14F-4D97-AF65-F5344CB8AC3E}">
        <p14:creationId xmlns:p14="http://schemas.microsoft.com/office/powerpoint/2010/main" val="2002804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i="1"/>
            </a:lvl1pPr>
          </a:lstStyle>
          <a:p>
            <a:pPr>
              <a:defRPr/>
            </a:pPr>
            <a:endParaRPr lang="en-US">
              <a:solidFill>
                <a:srgbClr val="7D110C"/>
              </a:solidFill>
            </a:endParaRPr>
          </a:p>
        </p:txBody>
      </p:sp>
    </p:spTree>
    <p:extLst>
      <p:ext uri="{BB962C8B-B14F-4D97-AF65-F5344CB8AC3E}">
        <p14:creationId xmlns:p14="http://schemas.microsoft.com/office/powerpoint/2010/main" val="29292429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0838" y="949325"/>
            <a:ext cx="2114550" cy="5070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2425" y="949325"/>
            <a:ext cx="6196013" cy="5070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i="1"/>
            </a:lvl1pPr>
          </a:lstStyle>
          <a:p>
            <a:pPr>
              <a:defRPr/>
            </a:pPr>
            <a:endParaRPr lang="en-US">
              <a:solidFill>
                <a:srgbClr val="7D110C"/>
              </a:solidFill>
            </a:endParaRPr>
          </a:p>
        </p:txBody>
      </p:sp>
    </p:spTree>
    <p:extLst>
      <p:ext uri="{BB962C8B-B14F-4D97-AF65-F5344CB8AC3E}">
        <p14:creationId xmlns:p14="http://schemas.microsoft.com/office/powerpoint/2010/main" val="28724792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2425" y="949325"/>
            <a:ext cx="8462963" cy="971550"/>
          </a:xfrm>
        </p:spPr>
        <p:txBody>
          <a:bodyPr/>
          <a:lstStyle/>
          <a:p>
            <a:r>
              <a:rPr lang="en-US"/>
              <a:t>Click to edit Master title style</a:t>
            </a:r>
          </a:p>
        </p:txBody>
      </p:sp>
      <p:sp>
        <p:nvSpPr>
          <p:cNvPr id="3" name="Text Placeholder 2"/>
          <p:cNvSpPr>
            <a:spLocks noGrp="1"/>
          </p:cNvSpPr>
          <p:nvPr>
            <p:ph type="body" sz="half" idx="1"/>
          </p:nvPr>
        </p:nvSpPr>
        <p:spPr>
          <a:xfrm>
            <a:off x="373063" y="1981200"/>
            <a:ext cx="41402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5663" y="1981200"/>
            <a:ext cx="4141787"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i="1"/>
            </a:lvl1pPr>
          </a:lstStyle>
          <a:p>
            <a:pPr>
              <a:defRPr/>
            </a:pPr>
            <a:endParaRPr lang="en-US">
              <a:solidFill>
                <a:srgbClr val="7D110C"/>
              </a:solidFill>
            </a:endParaRPr>
          </a:p>
        </p:txBody>
      </p:sp>
    </p:spTree>
    <p:extLst>
      <p:ext uri="{BB962C8B-B14F-4D97-AF65-F5344CB8AC3E}">
        <p14:creationId xmlns:p14="http://schemas.microsoft.com/office/powerpoint/2010/main" val="14396631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0" y="0"/>
            <a:ext cx="9144000" cy="4724400"/>
          </a:xfrm>
          <a:prstGeom prst="rect">
            <a:avLst/>
          </a:prstGeom>
          <a:solidFill>
            <a:schemeClr val="accent1"/>
          </a:solidFill>
          <a:ln w="9525">
            <a:noFill/>
            <a:miter lim="800000"/>
            <a:headEnd/>
            <a:tailEnd/>
          </a:ln>
        </p:spPr>
        <p:txBody>
          <a:bodyPr wrap="none" anchor="ctr"/>
          <a:lstStyle/>
          <a:p>
            <a:pPr eaLnBrk="0" fontAlgn="base" hangingPunct="0">
              <a:spcBef>
                <a:spcPct val="0"/>
              </a:spcBef>
              <a:spcAft>
                <a:spcPct val="0"/>
              </a:spcAft>
            </a:pPr>
            <a:endParaRPr lang="en-US" sz="3200" i="1">
              <a:solidFill>
                <a:srgbClr val="000000"/>
              </a:solidFill>
            </a:endParaRPr>
          </a:p>
        </p:txBody>
      </p:sp>
      <p:sp>
        <p:nvSpPr>
          <p:cNvPr id="128003" name="Rectangle 3"/>
          <p:cNvSpPr>
            <a:spLocks noGrp="1" noChangeArrowheads="1"/>
          </p:cNvSpPr>
          <p:nvPr>
            <p:ph type="subTitle" idx="1"/>
          </p:nvPr>
        </p:nvSpPr>
        <p:spPr>
          <a:xfrm>
            <a:off x="457200" y="2433638"/>
            <a:ext cx="8226425" cy="508000"/>
          </a:xfrm>
        </p:spPr>
        <p:txBody>
          <a:bodyPr anchor="ctr"/>
          <a:lstStyle>
            <a:lvl1pPr marL="0" indent="0" algn="ctr">
              <a:buFontTx/>
              <a:buNone/>
              <a:defRPr>
                <a:solidFill>
                  <a:schemeClr val="bg1"/>
                </a:solidFill>
              </a:defRPr>
            </a:lvl1pPr>
          </a:lstStyle>
          <a:p>
            <a:r>
              <a:rPr lang="en-US"/>
              <a:t>Click to edit Master subtitle style</a:t>
            </a:r>
          </a:p>
        </p:txBody>
      </p:sp>
      <p:sp>
        <p:nvSpPr>
          <p:cNvPr id="128004" name="Rectangle 4"/>
          <p:cNvSpPr>
            <a:spLocks noGrp="1" noChangeArrowheads="1"/>
          </p:cNvSpPr>
          <p:nvPr>
            <p:ph type="ctrTitle" sz="quarter"/>
          </p:nvPr>
        </p:nvSpPr>
        <p:spPr>
          <a:xfrm>
            <a:off x="455613" y="1676400"/>
            <a:ext cx="8226425" cy="776288"/>
          </a:xfrm>
        </p:spPr>
        <p:txBody>
          <a:bodyPr/>
          <a:lstStyle>
            <a:lvl1pPr>
              <a:defRPr sz="4000" b="0">
                <a:solidFill>
                  <a:schemeClr val="bg1"/>
                </a:solidFill>
              </a:defRPr>
            </a:lvl1pPr>
          </a:lstStyle>
          <a:p>
            <a:r>
              <a:rPr lang="en-US"/>
              <a:t>Click to edit Master title style</a:t>
            </a:r>
          </a:p>
        </p:txBody>
      </p:sp>
      <p:sp>
        <p:nvSpPr>
          <p:cNvPr id="128005" name="Line 5"/>
          <p:cNvSpPr>
            <a:spLocks noChangeShapeType="1"/>
          </p:cNvSpPr>
          <p:nvPr/>
        </p:nvSpPr>
        <p:spPr bwMode="auto">
          <a:xfrm>
            <a:off x="685800" y="3198813"/>
            <a:ext cx="7769225" cy="0"/>
          </a:xfrm>
          <a:prstGeom prst="line">
            <a:avLst/>
          </a:prstGeom>
          <a:noFill/>
          <a:ln w="9525">
            <a:solidFill>
              <a:schemeClr val="bg1"/>
            </a:solidFill>
            <a:round/>
            <a:headEnd/>
            <a:tailEnd/>
          </a:ln>
        </p:spPr>
        <p:txBody>
          <a:bodyPr wrap="none" anchor="ctr"/>
          <a:lstStyle/>
          <a:p>
            <a:pPr eaLnBrk="0" fontAlgn="base" hangingPunct="0">
              <a:spcBef>
                <a:spcPct val="0"/>
              </a:spcBef>
              <a:spcAft>
                <a:spcPct val="0"/>
              </a:spcAft>
            </a:pPr>
            <a:endParaRPr lang="en-US" sz="3200" i="1">
              <a:solidFill>
                <a:srgbClr val="000000"/>
              </a:solidFill>
            </a:endParaRPr>
          </a:p>
        </p:txBody>
      </p:sp>
      <p:sp>
        <p:nvSpPr>
          <p:cNvPr id="128006" name="Rectangle 6"/>
          <p:cNvSpPr>
            <a:spLocks noChangeArrowheads="1"/>
          </p:cNvSpPr>
          <p:nvPr/>
        </p:nvSpPr>
        <p:spPr bwMode="auto">
          <a:xfrm>
            <a:off x="-6350" y="4648200"/>
            <a:ext cx="9150350" cy="152400"/>
          </a:xfrm>
          <a:prstGeom prst="rect">
            <a:avLst/>
          </a:prstGeom>
          <a:solidFill>
            <a:schemeClr val="tx1"/>
          </a:solidFill>
          <a:ln w="9525">
            <a:noFill/>
            <a:miter lim="800000"/>
            <a:headEnd/>
            <a:tailEnd/>
          </a:ln>
        </p:spPr>
        <p:txBody>
          <a:bodyPr wrap="none" anchor="ctr"/>
          <a:lstStyle/>
          <a:p>
            <a:pPr eaLnBrk="0" fontAlgn="base" hangingPunct="0">
              <a:spcBef>
                <a:spcPct val="0"/>
              </a:spcBef>
              <a:spcAft>
                <a:spcPct val="0"/>
              </a:spcAft>
            </a:pPr>
            <a:endParaRPr lang="en-US" sz="3200" i="1">
              <a:solidFill>
                <a:srgbClr val="000000"/>
              </a:solidFill>
            </a:endParaRPr>
          </a:p>
        </p:txBody>
      </p:sp>
      <p:pic>
        <p:nvPicPr>
          <p:cNvPr id="128007" name="Picture 7" descr="IUwide_psd"/>
          <p:cNvPicPr>
            <a:picLocks noChangeAspect="1" noChangeArrowheads="1"/>
          </p:cNvPicPr>
          <p:nvPr/>
        </p:nvPicPr>
        <p:blipFill>
          <a:blip r:embed="rId2" cstate="print"/>
          <a:srcRect/>
          <a:stretch>
            <a:fillRect/>
          </a:stretch>
        </p:blipFill>
        <p:spPr bwMode="auto">
          <a:xfrm>
            <a:off x="3630613" y="4953000"/>
            <a:ext cx="1905000" cy="623888"/>
          </a:xfrm>
          <a:prstGeom prst="rect">
            <a:avLst/>
          </a:prstGeom>
          <a:noFill/>
        </p:spPr>
      </p:pic>
      <p:sp>
        <p:nvSpPr>
          <p:cNvPr id="128008" name="Text Box 8"/>
          <p:cNvSpPr txBox="1">
            <a:spLocks noChangeArrowheads="1"/>
          </p:cNvSpPr>
          <p:nvPr/>
        </p:nvSpPr>
        <p:spPr bwMode="auto">
          <a:xfrm>
            <a:off x="2438400" y="5638800"/>
            <a:ext cx="4233863" cy="942975"/>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pPr>
            <a:r>
              <a:rPr lang="en-US" sz="1400">
                <a:solidFill>
                  <a:srgbClr val="000000"/>
                </a:solidFill>
              </a:rPr>
              <a:t>School of Medicine</a:t>
            </a:r>
          </a:p>
          <a:p>
            <a:pPr algn="ctr" eaLnBrk="0" fontAlgn="base" hangingPunct="0">
              <a:spcBef>
                <a:spcPct val="0"/>
              </a:spcBef>
              <a:spcAft>
                <a:spcPct val="0"/>
              </a:spcAft>
            </a:pPr>
            <a:r>
              <a:rPr lang="en-US" sz="1400">
                <a:solidFill>
                  <a:srgbClr val="000000"/>
                </a:solidFill>
              </a:rPr>
              <a:t>Department of Medicine</a:t>
            </a:r>
          </a:p>
          <a:p>
            <a:pPr algn="ctr" eaLnBrk="0" fontAlgn="base" hangingPunct="0">
              <a:spcBef>
                <a:spcPct val="0"/>
              </a:spcBef>
              <a:spcAft>
                <a:spcPct val="0"/>
              </a:spcAft>
            </a:pPr>
            <a:r>
              <a:rPr lang="en-US" sz="1400">
                <a:solidFill>
                  <a:srgbClr val="000000"/>
                </a:solidFill>
              </a:rPr>
              <a:t>Division of General Internal Medicine and Geriatrics</a:t>
            </a:r>
          </a:p>
          <a:p>
            <a:pPr algn="ctr" eaLnBrk="0" fontAlgn="base" hangingPunct="0">
              <a:spcBef>
                <a:spcPct val="0"/>
              </a:spcBef>
              <a:spcAft>
                <a:spcPct val="0"/>
              </a:spcAft>
            </a:pPr>
            <a:r>
              <a:rPr lang="en-US" sz="1400">
                <a:solidFill>
                  <a:srgbClr val="000000"/>
                </a:solidFill>
              </a:rPr>
              <a:t>Center for Aging Research</a:t>
            </a:r>
          </a:p>
        </p:txBody>
      </p:sp>
      <p:sp>
        <p:nvSpPr>
          <p:cNvPr id="128009" name="Line 9"/>
          <p:cNvSpPr>
            <a:spLocks noChangeShapeType="1"/>
          </p:cNvSpPr>
          <p:nvPr/>
        </p:nvSpPr>
        <p:spPr bwMode="auto">
          <a:xfrm>
            <a:off x="2438400" y="5638800"/>
            <a:ext cx="4267200" cy="0"/>
          </a:xfrm>
          <a:prstGeom prst="line">
            <a:avLst/>
          </a:prstGeom>
          <a:noFill/>
          <a:ln w="9525">
            <a:solidFill>
              <a:schemeClr val="tx1"/>
            </a:solidFill>
            <a:round/>
            <a:headEnd/>
            <a:tailEnd/>
          </a:ln>
          <a:effectLst/>
        </p:spPr>
        <p:txBody>
          <a:bodyPr/>
          <a:lstStyle/>
          <a:p>
            <a:pPr eaLnBrk="0" fontAlgn="base" hangingPunct="0">
              <a:spcBef>
                <a:spcPct val="0"/>
              </a:spcBef>
              <a:spcAft>
                <a:spcPct val="0"/>
              </a:spcAft>
            </a:pPr>
            <a:endParaRPr lang="en-US" sz="3200" i="1">
              <a:solidFill>
                <a:srgbClr val="000000"/>
              </a:solidFill>
            </a:endParaRPr>
          </a:p>
        </p:txBody>
      </p:sp>
      <p:pic>
        <p:nvPicPr>
          <p:cNvPr id="128010" name="Picture 10"/>
          <p:cNvPicPr>
            <a:picLocks noChangeAspect="1" noChangeArrowheads="1"/>
          </p:cNvPicPr>
          <p:nvPr/>
        </p:nvPicPr>
        <p:blipFill>
          <a:blip r:embed="rId3" cstate="print"/>
          <a:srcRect/>
          <a:stretch>
            <a:fillRect/>
          </a:stretch>
        </p:blipFill>
        <p:spPr bwMode="auto">
          <a:xfrm>
            <a:off x="304800" y="5734050"/>
            <a:ext cx="1752600" cy="815975"/>
          </a:xfrm>
          <a:prstGeom prst="rect">
            <a:avLst/>
          </a:prstGeom>
          <a:noFill/>
          <a:ln w="9525">
            <a:noFill/>
            <a:miter lim="800000"/>
            <a:headEnd/>
            <a:tailEnd/>
          </a:ln>
          <a:effectLst/>
        </p:spPr>
      </p:pic>
      <p:sp>
        <p:nvSpPr>
          <p:cNvPr id="128011" name="Text Box 11"/>
          <p:cNvSpPr txBox="1">
            <a:spLocks noChangeArrowheads="1"/>
          </p:cNvSpPr>
          <p:nvPr/>
        </p:nvSpPr>
        <p:spPr bwMode="auto">
          <a:xfrm>
            <a:off x="7324725" y="6183313"/>
            <a:ext cx="1543050" cy="366712"/>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b="1" i="1">
                <a:solidFill>
                  <a:srgbClr val="7D110C"/>
                </a:solidFill>
                <a:effectLst>
                  <a:outerShdw blurRad="38100" dist="38100" dir="2700000" algn="tl">
                    <a:srgbClr val="C0C0C0"/>
                  </a:outerShdw>
                </a:effectLst>
              </a:rPr>
              <a:t>IU Geriatrics</a:t>
            </a:r>
          </a:p>
        </p:txBody>
      </p:sp>
    </p:spTree>
    <p:extLst>
      <p:ext uri="{BB962C8B-B14F-4D97-AF65-F5344CB8AC3E}">
        <p14:creationId xmlns:p14="http://schemas.microsoft.com/office/powerpoint/2010/main" val="38081833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solidFill>
                  <a:srgbClr val="7D110C"/>
                </a:solidFill>
              </a:rPr>
              <a:t>IU Geriatrics</a:t>
            </a:r>
            <a:endParaRPr lang="en-US" i="1">
              <a:solidFill>
                <a:srgbClr val="7D110C"/>
              </a:solidFill>
            </a:endParaRPr>
          </a:p>
        </p:txBody>
      </p:sp>
    </p:spTree>
    <p:extLst>
      <p:ext uri="{BB962C8B-B14F-4D97-AF65-F5344CB8AC3E}">
        <p14:creationId xmlns:p14="http://schemas.microsoft.com/office/powerpoint/2010/main" val="943249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7D110C"/>
                </a:solidFill>
              </a:rPr>
              <a:t>IU Geriatrics</a:t>
            </a:r>
            <a:endParaRPr lang="en-US" i="1">
              <a:solidFill>
                <a:srgbClr val="7D110C"/>
              </a:solidFill>
            </a:endParaRPr>
          </a:p>
        </p:txBody>
      </p:sp>
    </p:spTree>
    <p:extLst>
      <p:ext uri="{BB962C8B-B14F-4D97-AF65-F5344CB8AC3E}">
        <p14:creationId xmlns:p14="http://schemas.microsoft.com/office/powerpoint/2010/main" val="74693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183CFC-2CCB-4290-A0F6-1615E0021BFD}" type="datetimeFigureOut">
              <a:rPr lang="en-US" smtClean="0"/>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6C3C67-D24A-41AE-B592-BD2446EA398E}" type="slidenum">
              <a:rPr lang="en-US" smtClean="0"/>
              <a:t>‹#›</a:t>
            </a:fld>
            <a:endParaRPr lang="en-US"/>
          </a:p>
        </p:txBody>
      </p:sp>
    </p:spTree>
    <p:extLst>
      <p:ext uri="{BB962C8B-B14F-4D97-AF65-F5344CB8AC3E}">
        <p14:creationId xmlns:p14="http://schemas.microsoft.com/office/powerpoint/2010/main" val="3217942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3063" y="1981200"/>
            <a:ext cx="4140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5663" y="1981200"/>
            <a:ext cx="4141787"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solidFill>
                  <a:srgbClr val="7D110C"/>
                </a:solidFill>
              </a:rPr>
              <a:t>IU Geriatrics</a:t>
            </a:r>
            <a:endParaRPr lang="en-US" i="1">
              <a:solidFill>
                <a:srgbClr val="7D110C"/>
              </a:solidFill>
            </a:endParaRPr>
          </a:p>
        </p:txBody>
      </p:sp>
    </p:spTree>
    <p:extLst>
      <p:ext uri="{BB962C8B-B14F-4D97-AF65-F5344CB8AC3E}">
        <p14:creationId xmlns:p14="http://schemas.microsoft.com/office/powerpoint/2010/main" val="3873164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solidFill>
                  <a:srgbClr val="7D110C"/>
                </a:solidFill>
              </a:rPr>
              <a:t>IU Geriatrics</a:t>
            </a:r>
            <a:endParaRPr lang="en-US" i="1">
              <a:solidFill>
                <a:srgbClr val="7D110C"/>
              </a:solidFill>
            </a:endParaRPr>
          </a:p>
        </p:txBody>
      </p:sp>
    </p:spTree>
    <p:extLst>
      <p:ext uri="{BB962C8B-B14F-4D97-AF65-F5344CB8AC3E}">
        <p14:creationId xmlns:p14="http://schemas.microsoft.com/office/powerpoint/2010/main" val="42884105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solidFill>
                  <a:srgbClr val="7D110C"/>
                </a:solidFill>
              </a:rPr>
              <a:t>IU Geriatrics</a:t>
            </a:r>
            <a:endParaRPr lang="en-US" i="1">
              <a:solidFill>
                <a:srgbClr val="7D110C"/>
              </a:solidFill>
            </a:endParaRPr>
          </a:p>
        </p:txBody>
      </p:sp>
    </p:spTree>
    <p:extLst>
      <p:ext uri="{BB962C8B-B14F-4D97-AF65-F5344CB8AC3E}">
        <p14:creationId xmlns:p14="http://schemas.microsoft.com/office/powerpoint/2010/main" val="13872152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7D110C"/>
                </a:solidFill>
              </a:rPr>
              <a:t>IU Geriatrics</a:t>
            </a:r>
            <a:endParaRPr lang="en-US" i="1">
              <a:solidFill>
                <a:srgbClr val="7D110C"/>
              </a:solidFill>
            </a:endParaRPr>
          </a:p>
        </p:txBody>
      </p:sp>
    </p:spTree>
    <p:extLst>
      <p:ext uri="{BB962C8B-B14F-4D97-AF65-F5344CB8AC3E}">
        <p14:creationId xmlns:p14="http://schemas.microsoft.com/office/powerpoint/2010/main" val="38750705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7D110C"/>
                </a:solidFill>
              </a:rPr>
              <a:t>IU Geriatrics</a:t>
            </a:r>
            <a:endParaRPr lang="en-US" i="1">
              <a:solidFill>
                <a:srgbClr val="7D110C"/>
              </a:solidFill>
            </a:endParaRPr>
          </a:p>
        </p:txBody>
      </p:sp>
    </p:spTree>
    <p:extLst>
      <p:ext uri="{BB962C8B-B14F-4D97-AF65-F5344CB8AC3E}">
        <p14:creationId xmlns:p14="http://schemas.microsoft.com/office/powerpoint/2010/main" val="13577209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7D110C"/>
                </a:solidFill>
              </a:rPr>
              <a:t>IU Geriatrics</a:t>
            </a:r>
            <a:endParaRPr lang="en-US" i="1">
              <a:solidFill>
                <a:srgbClr val="7D110C"/>
              </a:solidFill>
            </a:endParaRPr>
          </a:p>
        </p:txBody>
      </p:sp>
    </p:spTree>
    <p:extLst>
      <p:ext uri="{BB962C8B-B14F-4D97-AF65-F5344CB8AC3E}">
        <p14:creationId xmlns:p14="http://schemas.microsoft.com/office/powerpoint/2010/main" val="25653970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solidFill>
                  <a:srgbClr val="7D110C"/>
                </a:solidFill>
              </a:rPr>
              <a:t>IU Geriatrics</a:t>
            </a:r>
            <a:endParaRPr lang="en-US" i="1">
              <a:solidFill>
                <a:srgbClr val="7D110C"/>
              </a:solidFill>
            </a:endParaRPr>
          </a:p>
        </p:txBody>
      </p:sp>
    </p:spTree>
    <p:extLst>
      <p:ext uri="{BB962C8B-B14F-4D97-AF65-F5344CB8AC3E}">
        <p14:creationId xmlns:p14="http://schemas.microsoft.com/office/powerpoint/2010/main" val="414628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0838" y="949325"/>
            <a:ext cx="2114550" cy="5070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2425" y="949325"/>
            <a:ext cx="6196013" cy="5070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solidFill>
                  <a:srgbClr val="7D110C"/>
                </a:solidFill>
              </a:rPr>
              <a:t>IU Geriatrics</a:t>
            </a:r>
            <a:endParaRPr lang="en-US" i="1">
              <a:solidFill>
                <a:srgbClr val="7D110C"/>
              </a:solidFill>
            </a:endParaRPr>
          </a:p>
        </p:txBody>
      </p:sp>
    </p:spTree>
    <p:extLst>
      <p:ext uri="{BB962C8B-B14F-4D97-AF65-F5344CB8AC3E}">
        <p14:creationId xmlns:p14="http://schemas.microsoft.com/office/powerpoint/2010/main" val="19427739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2425" y="949325"/>
            <a:ext cx="8462963" cy="971550"/>
          </a:xfrm>
        </p:spPr>
        <p:txBody>
          <a:bodyPr/>
          <a:lstStyle/>
          <a:p>
            <a:r>
              <a:rPr lang="en-US"/>
              <a:t>Click to edit Master title style</a:t>
            </a:r>
          </a:p>
        </p:txBody>
      </p:sp>
      <p:sp>
        <p:nvSpPr>
          <p:cNvPr id="3" name="Text Placeholder 2"/>
          <p:cNvSpPr>
            <a:spLocks noGrp="1"/>
          </p:cNvSpPr>
          <p:nvPr>
            <p:ph type="body" sz="half" idx="1"/>
          </p:nvPr>
        </p:nvSpPr>
        <p:spPr>
          <a:xfrm>
            <a:off x="373063" y="1981200"/>
            <a:ext cx="41402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5663" y="1981200"/>
            <a:ext cx="4141787"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7480300" y="6337300"/>
            <a:ext cx="1333500" cy="304800"/>
          </a:xfrm>
        </p:spPr>
        <p:txBody>
          <a:bodyPr/>
          <a:lstStyle>
            <a:lvl1pPr>
              <a:defRPr/>
            </a:lvl1pPr>
          </a:lstStyle>
          <a:p>
            <a:r>
              <a:rPr lang="en-US">
                <a:solidFill>
                  <a:srgbClr val="7D110C"/>
                </a:solidFill>
              </a:rPr>
              <a:t>IU Geriatrics</a:t>
            </a:r>
            <a:endParaRPr lang="en-US" i="1">
              <a:solidFill>
                <a:srgbClr val="7D110C"/>
              </a:solidFill>
            </a:endParaRPr>
          </a:p>
        </p:txBody>
      </p:sp>
    </p:spTree>
    <p:extLst>
      <p:ext uri="{BB962C8B-B14F-4D97-AF65-F5344CB8AC3E}">
        <p14:creationId xmlns:p14="http://schemas.microsoft.com/office/powerpoint/2010/main" val="21954156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183CFC-2CCB-4290-A0F6-1615E0021BFD}" type="datetimeFigureOut">
              <a:rPr lang="en-US" smtClean="0">
                <a:solidFill>
                  <a:prstClr val="black">
                    <a:tint val="75000"/>
                  </a:prstClr>
                </a:solidFill>
              </a:rPr>
              <a:pPr/>
              <a:t>4/24/2018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6C3C67-D24A-41AE-B592-BD2446EA39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100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183CFC-2CCB-4290-A0F6-1615E0021BFD}"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6C3C67-D24A-41AE-B592-BD2446EA398E}" type="slidenum">
              <a:rPr lang="en-US" smtClean="0"/>
              <a:t>‹#›</a:t>
            </a:fld>
            <a:endParaRPr lang="en-US"/>
          </a:p>
        </p:txBody>
      </p:sp>
    </p:spTree>
    <p:extLst>
      <p:ext uri="{BB962C8B-B14F-4D97-AF65-F5344CB8AC3E}">
        <p14:creationId xmlns:p14="http://schemas.microsoft.com/office/powerpoint/2010/main" val="1886218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183CFC-2CCB-4290-A0F6-1615E0021BFD}" type="datetimeFigureOut">
              <a:rPr lang="en-US" smtClean="0">
                <a:solidFill>
                  <a:prstClr val="black">
                    <a:tint val="75000"/>
                  </a:prstClr>
                </a:solidFill>
              </a:rPr>
              <a:pPr/>
              <a:t>4/24/2018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6C3C67-D24A-41AE-B592-BD2446EA39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7601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183CFC-2CCB-4290-A0F6-1615E0021BFD}" type="datetimeFigureOut">
              <a:rPr lang="en-US" smtClean="0">
                <a:solidFill>
                  <a:prstClr val="black">
                    <a:tint val="75000"/>
                  </a:prstClr>
                </a:solidFill>
              </a:rPr>
              <a:pPr/>
              <a:t>4/24/2018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6C3C67-D24A-41AE-B592-BD2446EA39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69568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183CFC-2CCB-4290-A0F6-1615E0021BFD}" type="datetimeFigureOut">
              <a:rPr lang="en-US" smtClean="0">
                <a:solidFill>
                  <a:prstClr val="black">
                    <a:tint val="75000"/>
                  </a:prstClr>
                </a:solidFill>
              </a:rPr>
              <a:pPr/>
              <a:t>4/24/2018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6C3C67-D24A-41AE-B592-BD2446EA39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414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183CFC-2CCB-4290-A0F6-1615E0021BFD}" type="datetimeFigureOut">
              <a:rPr lang="en-US" smtClean="0">
                <a:solidFill>
                  <a:prstClr val="black">
                    <a:tint val="75000"/>
                  </a:prstClr>
                </a:solidFill>
              </a:rPr>
              <a:pPr/>
              <a:t>4/24/2018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6C3C67-D24A-41AE-B592-BD2446EA39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201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183CFC-2CCB-4290-A0F6-1615E0021BFD}" type="datetimeFigureOut">
              <a:rPr lang="en-US" smtClean="0">
                <a:solidFill>
                  <a:prstClr val="black">
                    <a:tint val="75000"/>
                  </a:prstClr>
                </a:solidFill>
              </a:rPr>
              <a:pPr/>
              <a:t>4/24/2018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6C3C67-D24A-41AE-B592-BD2446EA39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4443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183CFC-2CCB-4290-A0F6-1615E0021BFD}" type="datetimeFigureOut">
              <a:rPr lang="en-US" smtClean="0">
                <a:solidFill>
                  <a:prstClr val="black">
                    <a:tint val="75000"/>
                  </a:prstClr>
                </a:solidFill>
              </a:rPr>
              <a:pPr/>
              <a:t>4/24/2018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6C3C67-D24A-41AE-B592-BD2446EA39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9002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183CFC-2CCB-4290-A0F6-1615E0021BFD}" type="datetimeFigureOut">
              <a:rPr lang="en-US" smtClean="0">
                <a:solidFill>
                  <a:prstClr val="black">
                    <a:tint val="75000"/>
                  </a:prstClr>
                </a:solidFill>
              </a:rPr>
              <a:pPr/>
              <a:t>4/24/2018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6C3C67-D24A-41AE-B592-BD2446EA39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9768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183CFC-2CCB-4290-A0F6-1615E0021BFD}" type="datetimeFigureOut">
              <a:rPr lang="en-US" smtClean="0">
                <a:solidFill>
                  <a:prstClr val="black">
                    <a:tint val="75000"/>
                  </a:prstClr>
                </a:solidFill>
              </a:rPr>
              <a:pPr/>
              <a:t>4/24/2018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6C3C67-D24A-41AE-B592-BD2446EA39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4392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183CFC-2CCB-4290-A0F6-1615E0021BFD}" type="datetimeFigureOut">
              <a:rPr lang="en-US" smtClean="0">
                <a:solidFill>
                  <a:prstClr val="black">
                    <a:tint val="75000"/>
                  </a:prstClr>
                </a:solidFill>
              </a:rPr>
              <a:pPr/>
              <a:t>4/24/2018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6C3C67-D24A-41AE-B592-BD2446EA39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98356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183CFC-2CCB-4290-A0F6-1615E0021BFD}" type="datetimeFigureOut">
              <a:rPr lang="en-US" smtClean="0">
                <a:solidFill>
                  <a:prstClr val="black">
                    <a:tint val="75000"/>
                  </a:prstClr>
                </a:solidFill>
              </a:rPr>
              <a:pPr/>
              <a:t>4/24/2018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6C3C67-D24A-41AE-B592-BD2446EA39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0986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183CFC-2CCB-4290-A0F6-1615E0021BFD}" type="datetimeFigureOut">
              <a:rPr lang="en-US" smtClean="0"/>
              <a:t>4/24/2018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6C3C67-D24A-41AE-B592-BD2446EA398E}" type="slidenum">
              <a:rPr lang="en-US" smtClean="0"/>
              <a:t>‹#›</a:t>
            </a:fld>
            <a:endParaRPr lang="en-US"/>
          </a:p>
        </p:txBody>
      </p:sp>
    </p:spTree>
    <p:extLst>
      <p:ext uri="{BB962C8B-B14F-4D97-AF65-F5344CB8AC3E}">
        <p14:creationId xmlns:p14="http://schemas.microsoft.com/office/powerpoint/2010/main" val="2800699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183CFC-2CCB-4290-A0F6-1615E0021BF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C3C67-D24A-41AE-B592-BD2446EA398E}" type="slidenum">
              <a:rPr lang="en-US" smtClean="0"/>
              <a:t>‹#›</a:t>
            </a:fld>
            <a:endParaRPr lang="en-US"/>
          </a:p>
        </p:txBody>
      </p:sp>
    </p:spTree>
    <p:extLst>
      <p:ext uri="{BB962C8B-B14F-4D97-AF65-F5344CB8AC3E}">
        <p14:creationId xmlns:p14="http://schemas.microsoft.com/office/powerpoint/2010/main" val="2235366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183CFC-2CCB-4290-A0F6-1615E0021BF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C3C67-D24A-41AE-B592-BD2446EA398E}" type="slidenum">
              <a:rPr lang="en-US" smtClean="0"/>
              <a:t>‹#›</a:t>
            </a:fld>
            <a:endParaRPr lang="en-US"/>
          </a:p>
        </p:txBody>
      </p:sp>
    </p:spTree>
    <p:extLst>
      <p:ext uri="{BB962C8B-B14F-4D97-AF65-F5344CB8AC3E}">
        <p14:creationId xmlns:p14="http://schemas.microsoft.com/office/powerpoint/2010/main" val="4152915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183CFC-2CCB-4290-A0F6-1615E0021BFD}" type="datetimeFigureOut">
              <a:rPr lang="en-US" smtClean="0"/>
              <a:t>4/24/2018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C3C67-D24A-41AE-B592-BD2446EA398E}" type="slidenum">
              <a:rPr lang="en-US" smtClean="0"/>
              <a:t>‹#›</a:t>
            </a:fld>
            <a:endParaRPr lang="en-US"/>
          </a:p>
        </p:txBody>
      </p:sp>
    </p:spTree>
    <p:extLst>
      <p:ext uri="{BB962C8B-B14F-4D97-AF65-F5344CB8AC3E}">
        <p14:creationId xmlns:p14="http://schemas.microsoft.com/office/powerpoint/2010/main" val="2546220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2425" y="949325"/>
            <a:ext cx="846296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73063" y="1981200"/>
            <a:ext cx="843438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028" name="Rectangle 4"/>
          <p:cNvSpPr>
            <a:spLocks noChangeArrowheads="1"/>
          </p:cNvSpPr>
          <p:nvPr/>
        </p:nvSpPr>
        <p:spPr bwMode="auto">
          <a:xfrm>
            <a:off x="0" y="6781800"/>
            <a:ext cx="9150350" cy="82550"/>
          </a:xfrm>
          <a:prstGeom prst="rect">
            <a:avLst/>
          </a:prstGeom>
          <a:solidFill>
            <a:schemeClr val="tx1"/>
          </a:solidFill>
          <a:ln>
            <a:noFill/>
          </a:ln>
          <a:extLst/>
        </p:spPr>
        <p:txBody>
          <a:bodyPr wrap="none" anchor="ctr"/>
          <a:lstStyle>
            <a:lvl1pPr>
              <a:defRPr sz="3200" i="1">
                <a:solidFill>
                  <a:schemeClr val="tx1"/>
                </a:solidFill>
                <a:latin typeface="Arial" charset="0"/>
                <a:ea typeface="ＭＳ Ｐゴシック" pitchFamily="1" charset="-128"/>
              </a:defRPr>
            </a:lvl1pPr>
            <a:lvl2pPr marL="742950" indent="-285750">
              <a:defRPr sz="3200" i="1">
                <a:solidFill>
                  <a:schemeClr val="tx1"/>
                </a:solidFill>
                <a:latin typeface="Arial" charset="0"/>
                <a:ea typeface="ＭＳ Ｐゴシック" pitchFamily="1" charset="-128"/>
              </a:defRPr>
            </a:lvl2pPr>
            <a:lvl3pPr marL="1143000" indent="-228600">
              <a:defRPr sz="3200" i="1">
                <a:solidFill>
                  <a:schemeClr val="tx1"/>
                </a:solidFill>
                <a:latin typeface="Arial" charset="0"/>
                <a:ea typeface="ＭＳ Ｐゴシック" pitchFamily="1" charset="-128"/>
              </a:defRPr>
            </a:lvl3pPr>
            <a:lvl4pPr marL="1600200" indent="-228600">
              <a:defRPr sz="3200" i="1">
                <a:solidFill>
                  <a:schemeClr val="tx1"/>
                </a:solidFill>
                <a:latin typeface="Arial" charset="0"/>
                <a:ea typeface="ＭＳ Ｐゴシック" pitchFamily="1" charset="-128"/>
              </a:defRPr>
            </a:lvl4pPr>
            <a:lvl5pPr marL="2057400" indent="-228600">
              <a:defRPr sz="3200" i="1">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3200" i="1">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3200" i="1">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3200" i="1">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3200" i="1">
                <a:solidFill>
                  <a:schemeClr val="tx1"/>
                </a:solidFill>
                <a:latin typeface="Arial" charset="0"/>
                <a:ea typeface="ＭＳ Ｐゴシック" pitchFamily="1" charset="-128"/>
              </a:defRPr>
            </a:lvl9pPr>
          </a:lstStyle>
          <a:p>
            <a:pPr eaLnBrk="0" fontAlgn="base" hangingPunct="0">
              <a:spcBef>
                <a:spcPct val="0"/>
              </a:spcBef>
              <a:spcAft>
                <a:spcPct val="0"/>
              </a:spcAft>
              <a:defRPr/>
            </a:pPr>
            <a:endParaRPr lang="en-US" altLang="en-US">
              <a:solidFill>
                <a:srgbClr val="000000"/>
              </a:solidFill>
            </a:endParaRPr>
          </a:p>
        </p:txBody>
      </p:sp>
      <p:sp>
        <p:nvSpPr>
          <p:cNvPr id="126982" name="Rectangle 6"/>
          <p:cNvSpPr>
            <a:spLocks noGrp="1" noChangeArrowheads="1"/>
          </p:cNvSpPr>
          <p:nvPr>
            <p:ph type="ftr" sz="quarter" idx="3"/>
          </p:nvPr>
        </p:nvSpPr>
        <p:spPr bwMode="auto">
          <a:xfrm>
            <a:off x="7480300" y="6337300"/>
            <a:ext cx="13335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b="1" i="0">
                <a:solidFill>
                  <a:schemeClr val="accent1"/>
                </a:solidFill>
                <a:latin typeface="Arial" charset="0"/>
                <a:ea typeface="ＭＳ Ｐゴシック" pitchFamily="1" charset="-128"/>
              </a:defRPr>
            </a:lvl1pPr>
          </a:lstStyle>
          <a:p>
            <a:pPr eaLnBrk="0" fontAlgn="base" hangingPunct="0">
              <a:spcBef>
                <a:spcPct val="0"/>
              </a:spcBef>
              <a:spcAft>
                <a:spcPct val="0"/>
              </a:spcAft>
              <a:defRPr/>
            </a:pPr>
            <a:endParaRPr lang="en-US">
              <a:solidFill>
                <a:srgbClr val="7D110C"/>
              </a:solidFill>
            </a:endParaRPr>
          </a:p>
        </p:txBody>
      </p:sp>
      <p:sp>
        <p:nvSpPr>
          <p:cNvPr id="1030" name="Rectangle 7"/>
          <p:cNvSpPr>
            <a:spLocks noChangeArrowheads="1"/>
          </p:cNvSpPr>
          <p:nvPr/>
        </p:nvSpPr>
        <p:spPr bwMode="auto">
          <a:xfrm>
            <a:off x="0" y="0"/>
            <a:ext cx="9150350" cy="804863"/>
          </a:xfrm>
          <a:prstGeom prst="rect">
            <a:avLst/>
          </a:prstGeom>
          <a:solidFill>
            <a:srgbClr val="7D110C"/>
          </a:solidFill>
          <a:ln>
            <a:noFill/>
          </a:ln>
          <a:extLst/>
        </p:spPr>
        <p:txBody>
          <a:bodyPr wrap="none" anchor="ctr"/>
          <a:lstStyle>
            <a:lvl1pPr>
              <a:defRPr sz="3200" i="1">
                <a:solidFill>
                  <a:schemeClr val="tx1"/>
                </a:solidFill>
                <a:latin typeface="Arial" charset="0"/>
                <a:ea typeface="ＭＳ Ｐゴシック" pitchFamily="1" charset="-128"/>
              </a:defRPr>
            </a:lvl1pPr>
            <a:lvl2pPr marL="742950" indent="-285750">
              <a:defRPr sz="3200" i="1">
                <a:solidFill>
                  <a:schemeClr val="tx1"/>
                </a:solidFill>
                <a:latin typeface="Arial" charset="0"/>
                <a:ea typeface="ＭＳ Ｐゴシック" pitchFamily="1" charset="-128"/>
              </a:defRPr>
            </a:lvl2pPr>
            <a:lvl3pPr marL="1143000" indent="-228600">
              <a:defRPr sz="3200" i="1">
                <a:solidFill>
                  <a:schemeClr val="tx1"/>
                </a:solidFill>
                <a:latin typeface="Arial" charset="0"/>
                <a:ea typeface="ＭＳ Ｐゴシック" pitchFamily="1" charset="-128"/>
              </a:defRPr>
            </a:lvl3pPr>
            <a:lvl4pPr marL="1600200" indent="-228600">
              <a:defRPr sz="3200" i="1">
                <a:solidFill>
                  <a:schemeClr val="tx1"/>
                </a:solidFill>
                <a:latin typeface="Arial" charset="0"/>
                <a:ea typeface="ＭＳ Ｐゴシック" pitchFamily="1" charset="-128"/>
              </a:defRPr>
            </a:lvl4pPr>
            <a:lvl5pPr marL="2057400" indent="-228600">
              <a:defRPr sz="3200" i="1">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3200" i="1">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3200" i="1">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3200" i="1">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3200" i="1">
                <a:solidFill>
                  <a:schemeClr val="tx1"/>
                </a:solidFill>
                <a:latin typeface="Arial" charset="0"/>
                <a:ea typeface="ＭＳ Ｐゴシック" pitchFamily="1" charset="-128"/>
              </a:defRPr>
            </a:lvl9pPr>
          </a:lstStyle>
          <a:p>
            <a:pPr eaLnBrk="0" fontAlgn="base" hangingPunct="0">
              <a:spcBef>
                <a:spcPct val="0"/>
              </a:spcBef>
              <a:spcAft>
                <a:spcPct val="0"/>
              </a:spcAft>
              <a:defRPr/>
            </a:pPr>
            <a:endParaRPr lang="en-US" altLang="en-US">
              <a:solidFill>
                <a:srgbClr val="000000"/>
              </a:solidFill>
            </a:endParaRPr>
          </a:p>
        </p:txBody>
      </p:sp>
      <p:pic>
        <p:nvPicPr>
          <p:cNvPr id="1031" name="Picture 8" descr="iuwide_psd_wh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22663" y="138113"/>
            <a:ext cx="16764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03374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dt="0"/>
  <p:txStyles>
    <p:titleStyle>
      <a:lvl1pPr algn="ctr" rtl="0" eaLnBrk="0" fontAlgn="base" hangingPunct="0">
        <a:spcBef>
          <a:spcPct val="0"/>
        </a:spcBef>
        <a:spcAft>
          <a:spcPct val="0"/>
        </a:spcAft>
        <a:defRPr sz="3200" b="1">
          <a:solidFill>
            <a:schemeClr val="accent1"/>
          </a:solidFill>
          <a:latin typeface="+mj-lt"/>
          <a:ea typeface="+mj-ea"/>
          <a:cs typeface="+mj-cs"/>
        </a:defRPr>
      </a:lvl1pPr>
      <a:lvl2pPr algn="ctr" rtl="0" eaLnBrk="0" fontAlgn="base" hangingPunct="0">
        <a:spcBef>
          <a:spcPct val="0"/>
        </a:spcBef>
        <a:spcAft>
          <a:spcPct val="0"/>
        </a:spcAft>
        <a:defRPr sz="3200" b="1">
          <a:solidFill>
            <a:schemeClr val="accent1"/>
          </a:solidFill>
          <a:latin typeface="Arial" charset="0"/>
          <a:ea typeface="ＭＳ Ｐゴシック" pitchFamily="1" charset="-128"/>
        </a:defRPr>
      </a:lvl2pPr>
      <a:lvl3pPr algn="ctr" rtl="0" eaLnBrk="0" fontAlgn="base" hangingPunct="0">
        <a:spcBef>
          <a:spcPct val="0"/>
        </a:spcBef>
        <a:spcAft>
          <a:spcPct val="0"/>
        </a:spcAft>
        <a:defRPr sz="3200" b="1">
          <a:solidFill>
            <a:schemeClr val="accent1"/>
          </a:solidFill>
          <a:latin typeface="Arial" charset="0"/>
          <a:ea typeface="ＭＳ Ｐゴシック" pitchFamily="1" charset="-128"/>
        </a:defRPr>
      </a:lvl3pPr>
      <a:lvl4pPr algn="ctr" rtl="0" eaLnBrk="0" fontAlgn="base" hangingPunct="0">
        <a:spcBef>
          <a:spcPct val="0"/>
        </a:spcBef>
        <a:spcAft>
          <a:spcPct val="0"/>
        </a:spcAft>
        <a:defRPr sz="3200" b="1">
          <a:solidFill>
            <a:schemeClr val="accent1"/>
          </a:solidFill>
          <a:latin typeface="Arial" charset="0"/>
          <a:ea typeface="ＭＳ Ｐゴシック" pitchFamily="1" charset="-128"/>
        </a:defRPr>
      </a:lvl4pPr>
      <a:lvl5pPr algn="ctr" rtl="0" eaLnBrk="0" fontAlgn="base" hangingPunct="0">
        <a:spcBef>
          <a:spcPct val="0"/>
        </a:spcBef>
        <a:spcAft>
          <a:spcPct val="0"/>
        </a:spcAft>
        <a:defRPr sz="3200" b="1">
          <a:solidFill>
            <a:schemeClr val="accent1"/>
          </a:solidFill>
          <a:latin typeface="Arial" charset="0"/>
          <a:ea typeface="ＭＳ Ｐゴシック" pitchFamily="1" charset="-128"/>
        </a:defRPr>
      </a:lvl5pPr>
      <a:lvl6pPr marL="457200" algn="ctr" rtl="0" fontAlgn="base">
        <a:spcBef>
          <a:spcPct val="0"/>
        </a:spcBef>
        <a:spcAft>
          <a:spcPct val="0"/>
        </a:spcAft>
        <a:defRPr sz="3200" b="1">
          <a:solidFill>
            <a:schemeClr val="accent1"/>
          </a:solidFill>
          <a:latin typeface="Arial" charset="0"/>
          <a:ea typeface="ＭＳ Ｐゴシック" pitchFamily="1" charset="-128"/>
        </a:defRPr>
      </a:lvl6pPr>
      <a:lvl7pPr marL="914400" algn="ctr" rtl="0" fontAlgn="base">
        <a:spcBef>
          <a:spcPct val="0"/>
        </a:spcBef>
        <a:spcAft>
          <a:spcPct val="0"/>
        </a:spcAft>
        <a:defRPr sz="3200" b="1">
          <a:solidFill>
            <a:schemeClr val="accent1"/>
          </a:solidFill>
          <a:latin typeface="Arial" charset="0"/>
          <a:ea typeface="ＭＳ Ｐゴシック" pitchFamily="1" charset="-128"/>
        </a:defRPr>
      </a:lvl7pPr>
      <a:lvl8pPr marL="1371600" algn="ctr" rtl="0" fontAlgn="base">
        <a:spcBef>
          <a:spcPct val="0"/>
        </a:spcBef>
        <a:spcAft>
          <a:spcPct val="0"/>
        </a:spcAft>
        <a:defRPr sz="3200" b="1">
          <a:solidFill>
            <a:schemeClr val="accent1"/>
          </a:solidFill>
          <a:latin typeface="Arial" charset="0"/>
          <a:ea typeface="ＭＳ Ｐゴシック" pitchFamily="1" charset="-128"/>
        </a:defRPr>
      </a:lvl8pPr>
      <a:lvl9pPr marL="1828800" algn="ctr" rtl="0" fontAlgn="base">
        <a:spcBef>
          <a:spcPct val="0"/>
        </a:spcBef>
        <a:spcAft>
          <a:spcPct val="0"/>
        </a:spcAft>
        <a:defRPr sz="3200" b="1">
          <a:solidFill>
            <a:schemeClr val="accent1"/>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400">
          <a:solidFill>
            <a:schemeClr val="tx1"/>
          </a:solidFill>
          <a:latin typeface="+mn-lt"/>
          <a:ea typeface="+mn-ea"/>
        </a:defRPr>
      </a:lvl2pPr>
      <a:lvl3pPr marL="1143000" indent="-228600" algn="l" rtl="0" eaLnBrk="0" fontAlgn="base" hangingPunct="0">
        <a:spcBef>
          <a:spcPct val="20000"/>
        </a:spcBef>
        <a:spcAft>
          <a:spcPct val="0"/>
        </a:spcAft>
        <a:buFont typeface="Wingdings" pitchFamily="2" charset="2"/>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183CFC-2CCB-4290-A0F6-1615E0021BFD}" type="datetimeFigureOut">
              <a:rPr lang="en-US" smtClean="0">
                <a:solidFill>
                  <a:prstClr val="black">
                    <a:tint val="75000"/>
                  </a:prstClr>
                </a:solidFill>
              </a:rPr>
              <a:pPr/>
              <a:t>4/24/2018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C3C67-D24A-41AE-B592-BD2446EA39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87421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2425" y="949325"/>
            <a:ext cx="846296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73063" y="1981200"/>
            <a:ext cx="843438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028" name="Rectangle 4"/>
          <p:cNvSpPr>
            <a:spLocks noChangeArrowheads="1"/>
          </p:cNvSpPr>
          <p:nvPr/>
        </p:nvSpPr>
        <p:spPr bwMode="auto">
          <a:xfrm>
            <a:off x="0" y="6781800"/>
            <a:ext cx="9150350" cy="82550"/>
          </a:xfrm>
          <a:prstGeom prst="rect">
            <a:avLst/>
          </a:prstGeom>
          <a:solidFill>
            <a:schemeClr val="tx1"/>
          </a:solidFill>
          <a:ln>
            <a:noFill/>
          </a:ln>
          <a:extLst/>
        </p:spPr>
        <p:txBody>
          <a:bodyPr wrap="none" anchor="ctr"/>
          <a:lstStyle>
            <a:lvl1pPr>
              <a:defRPr sz="3200" i="1">
                <a:solidFill>
                  <a:schemeClr val="tx1"/>
                </a:solidFill>
                <a:latin typeface="Arial" charset="0"/>
                <a:ea typeface="ＭＳ Ｐゴシック" pitchFamily="1" charset="-128"/>
              </a:defRPr>
            </a:lvl1pPr>
            <a:lvl2pPr marL="742950" indent="-285750">
              <a:defRPr sz="3200" i="1">
                <a:solidFill>
                  <a:schemeClr val="tx1"/>
                </a:solidFill>
                <a:latin typeface="Arial" charset="0"/>
                <a:ea typeface="ＭＳ Ｐゴシック" pitchFamily="1" charset="-128"/>
              </a:defRPr>
            </a:lvl2pPr>
            <a:lvl3pPr marL="1143000" indent="-228600">
              <a:defRPr sz="3200" i="1">
                <a:solidFill>
                  <a:schemeClr val="tx1"/>
                </a:solidFill>
                <a:latin typeface="Arial" charset="0"/>
                <a:ea typeface="ＭＳ Ｐゴシック" pitchFamily="1" charset="-128"/>
              </a:defRPr>
            </a:lvl3pPr>
            <a:lvl4pPr marL="1600200" indent="-228600">
              <a:defRPr sz="3200" i="1">
                <a:solidFill>
                  <a:schemeClr val="tx1"/>
                </a:solidFill>
                <a:latin typeface="Arial" charset="0"/>
                <a:ea typeface="ＭＳ Ｐゴシック" pitchFamily="1" charset="-128"/>
              </a:defRPr>
            </a:lvl4pPr>
            <a:lvl5pPr marL="2057400" indent="-228600">
              <a:defRPr sz="3200" i="1">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3200" i="1">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3200" i="1">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3200" i="1">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3200" i="1">
                <a:solidFill>
                  <a:schemeClr val="tx1"/>
                </a:solidFill>
                <a:latin typeface="Arial" charset="0"/>
                <a:ea typeface="ＭＳ Ｐゴシック" pitchFamily="1" charset="-128"/>
              </a:defRPr>
            </a:lvl9pPr>
          </a:lstStyle>
          <a:p>
            <a:pPr eaLnBrk="0" fontAlgn="base" hangingPunct="0">
              <a:spcBef>
                <a:spcPct val="0"/>
              </a:spcBef>
              <a:spcAft>
                <a:spcPct val="0"/>
              </a:spcAft>
              <a:defRPr/>
            </a:pPr>
            <a:endParaRPr lang="en-US" altLang="en-US">
              <a:solidFill>
                <a:srgbClr val="000000"/>
              </a:solidFill>
            </a:endParaRPr>
          </a:p>
        </p:txBody>
      </p:sp>
      <p:sp>
        <p:nvSpPr>
          <p:cNvPr id="126982" name="Rectangle 6"/>
          <p:cNvSpPr>
            <a:spLocks noGrp="1" noChangeArrowheads="1"/>
          </p:cNvSpPr>
          <p:nvPr>
            <p:ph type="ftr" sz="quarter" idx="3"/>
          </p:nvPr>
        </p:nvSpPr>
        <p:spPr bwMode="auto">
          <a:xfrm>
            <a:off x="7480300" y="6337300"/>
            <a:ext cx="13335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b="1" i="0">
                <a:solidFill>
                  <a:schemeClr val="accent1"/>
                </a:solidFill>
                <a:latin typeface="Arial" charset="0"/>
                <a:ea typeface="ＭＳ Ｐゴシック" pitchFamily="1" charset="-128"/>
              </a:defRPr>
            </a:lvl1pPr>
          </a:lstStyle>
          <a:p>
            <a:pPr eaLnBrk="0" fontAlgn="base" hangingPunct="0">
              <a:spcBef>
                <a:spcPct val="0"/>
              </a:spcBef>
              <a:spcAft>
                <a:spcPct val="0"/>
              </a:spcAft>
              <a:defRPr/>
            </a:pPr>
            <a:endParaRPr lang="en-US">
              <a:solidFill>
                <a:srgbClr val="7D110C"/>
              </a:solidFill>
            </a:endParaRPr>
          </a:p>
        </p:txBody>
      </p:sp>
      <p:sp>
        <p:nvSpPr>
          <p:cNvPr id="1030" name="Rectangle 7"/>
          <p:cNvSpPr>
            <a:spLocks noChangeArrowheads="1"/>
          </p:cNvSpPr>
          <p:nvPr/>
        </p:nvSpPr>
        <p:spPr bwMode="auto">
          <a:xfrm>
            <a:off x="0" y="0"/>
            <a:ext cx="9150350" cy="804863"/>
          </a:xfrm>
          <a:prstGeom prst="rect">
            <a:avLst/>
          </a:prstGeom>
          <a:solidFill>
            <a:srgbClr val="7D110C"/>
          </a:solidFill>
          <a:ln>
            <a:noFill/>
          </a:ln>
          <a:extLst/>
        </p:spPr>
        <p:txBody>
          <a:bodyPr wrap="none" anchor="ctr"/>
          <a:lstStyle>
            <a:lvl1pPr>
              <a:defRPr sz="3200" i="1">
                <a:solidFill>
                  <a:schemeClr val="tx1"/>
                </a:solidFill>
                <a:latin typeface="Arial" charset="0"/>
                <a:ea typeface="ＭＳ Ｐゴシック" pitchFamily="1" charset="-128"/>
              </a:defRPr>
            </a:lvl1pPr>
            <a:lvl2pPr marL="742950" indent="-285750">
              <a:defRPr sz="3200" i="1">
                <a:solidFill>
                  <a:schemeClr val="tx1"/>
                </a:solidFill>
                <a:latin typeface="Arial" charset="0"/>
                <a:ea typeface="ＭＳ Ｐゴシック" pitchFamily="1" charset="-128"/>
              </a:defRPr>
            </a:lvl2pPr>
            <a:lvl3pPr marL="1143000" indent="-228600">
              <a:defRPr sz="3200" i="1">
                <a:solidFill>
                  <a:schemeClr val="tx1"/>
                </a:solidFill>
                <a:latin typeface="Arial" charset="0"/>
                <a:ea typeface="ＭＳ Ｐゴシック" pitchFamily="1" charset="-128"/>
              </a:defRPr>
            </a:lvl3pPr>
            <a:lvl4pPr marL="1600200" indent="-228600">
              <a:defRPr sz="3200" i="1">
                <a:solidFill>
                  <a:schemeClr val="tx1"/>
                </a:solidFill>
                <a:latin typeface="Arial" charset="0"/>
                <a:ea typeface="ＭＳ Ｐゴシック" pitchFamily="1" charset="-128"/>
              </a:defRPr>
            </a:lvl4pPr>
            <a:lvl5pPr marL="2057400" indent="-228600">
              <a:defRPr sz="3200" i="1">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3200" i="1">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3200" i="1">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3200" i="1">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3200" i="1">
                <a:solidFill>
                  <a:schemeClr val="tx1"/>
                </a:solidFill>
                <a:latin typeface="Arial" charset="0"/>
                <a:ea typeface="ＭＳ Ｐゴシック" pitchFamily="1" charset="-128"/>
              </a:defRPr>
            </a:lvl9pPr>
          </a:lstStyle>
          <a:p>
            <a:pPr eaLnBrk="0" fontAlgn="base" hangingPunct="0">
              <a:spcBef>
                <a:spcPct val="0"/>
              </a:spcBef>
              <a:spcAft>
                <a:spcPct val="0"/>
              </a:spcAft>
              <a:defRPr/>
            </a:pPr>
            <a:endParaRPr lang="en-US" altLang="en-US">
              <a:solidFill>
                <a:srgbClr val="000000"/>
              </a:solidFill>
            </a:endParaRPr>
          </a:p>
        </p:txBody>
      </p:sp>
      <p:pic>
        <p:nvPicPr>
          <p:cNvPr id="1031" name="Picture 8" descr="iuwide_psd_wh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22663" y="138113"/>
            <a:ext cx="16764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240575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sldNum="0" hdr="0" dt="0"/>
  <p:txStyles>
    <p:titleStyle>
      <a:lvl1pPr algn="ctr" rtl="0" eaLnBrk="0" fontAlgn="base" hangingPunct="0">
        <a:spcBef>
          <a:spcPct val="0"/>
        </a:spcBef>
        <a:spcAft>
          <a:spcPct val="0"/>
        </a:spcAft>
        <a:defRPr sz="3200" b="1">
          <a:solidFill>
            <a:schemeClr val="accent1"/>
          </a:solidFill>
          <a:latin typeface="+mj-lt"/>
          <a:ea typeface="+mj-ea"/>
          <a:cs typeface="+mj-cs"/>
        </a:defRPr>
      </a:lvl1pPr>
      <a:lvl2pPr algn="ctr" rtl="0" eaLnBrk="0" fontAlgn="base" hangingPunct="0">
        <a:spcBef>
          <a:spcPct val="0"/>
        </a:spcBef>
        <a:spcAft>
          <a:spcPct val="0"/>
        </a:spcAft>
        <a:defRPr sz="3200" b="1">
          <a:solidFill>
            <a:schemeClr val="accent1"/>
          </a:solidFill>
          <a:latin typeface="Arial" charset="0"/>
          <a:ea typeface="ＭＳ Ｐゴシック" pitchFamily="1" charset="-128"/>
        </a:defRPr>
      </a:lvl2pPr>
      <a:lvl3pPr algn="ctr" rtl="0" eaLnBrk="0" fontAlgn="base" hangingPunct="0">
        <a:spcBef>
          <a:spcPct val="0"/>
        </a:spcBef>
        <a:spcAft>
          <a:spcPct val="0"/>
        </a:spcAft>
        <a:defRPr sz="3200" b="1">
          <a:solidFill>
            <a:schemeClr val="accent1"/>
          </a:solidFill>
          <a:latin typeface="Arial" charset="0"/>
          <a:ea typeface="ＭＳ Ｐゴシック" pitchFamily="1" charset="-128"/>
        </a:defRPr>
      </a:lvl3pPr>
      <a:lvl4pPr algn="ctr" rtl="0" eaLnBrk="0" fontAlgn="base" hangingPunct="0">
        <a:spcBef>
          <a:spcPct val="0"/>
        </a:spcBef>
        <a:spcAft>
          <a:spcPct val="0"/>
        </a:spcAft>
        <a:defRPr sz="3200" b="1">
          <a:solidFill>
            <a:schemeClr val="accent1"/>
          </a:solidFill>
          <a:latin typeface="Arial" charset="0"/>
          <a:ea typeface="ＭＳ Ｐゴシック" pitchFamily="1" charset="-128"/>
        </a:defRPr>
      </a:lvl4pPr>
      <a:lvl5pPr algn="ctr" rtl="0" eaLnBrk="0" fontAlgn="base" hangingPunct="0">
        <a:spcBef>
          <a:spcPct val="0"/>
        </a:spcBef>
        <a:spcAft>
          <a:spcPct val="0"/>
        </a:spcAft>
        <a:defRPr sz="3200" b="1">
          <a:solidFill>
            <a:schemeClr val="accent1"/>
          </a:solidFill>
          <a:latin typeface="Arial" charset="0"/>
          <a:ea typeface="ＭＳ Ｐゴシック" pitchFamily="1" charset="-128"/>
        </a:defRPr>
      </a:lvl5pPr>
      <a:lvl6pPr marL="457200" algn="ctr" rtl="0" fontAlgn="base">
        <a:spcBef>
          <a:spcPct val="0"/>
        </a:spcBef>
        <a:spcAft>
          <a:spcPct val="0"/>
        </a:spcAft>
        <a:defRPr sz="3200" b="1">
          <a:solidFill>
            <a:schemeClr val="accent1"/>
          </a:solidFill>
          <a:latin typeface="Arial" charset="0"/>
          <a:ea typeface="ＭＳ Ｐゴシック" pitchFamily="1" charset="-128"/>
        </a:defRPr>
      </a:lvl6pPr>
      <a:lvl7pPr marL="914400" algn="ctr" rtl="0" fontAlgn="base">
        <a:spcBef>
          <a:spcPct val="0"/>
        </a:spcBef>
        <a:spcAft>
          <a:spcPct val="0"/>
        </a:spcAft>
        <a:defRPr sz="3200" b="1">
          <a:solidFill>
            <a:schemeClr val="accent1"/>
          </a:solidFill>
          <a:latin typeface="Arial" charset="0"/>
          <a:ea typeface="ＭＳ Ｐゴシック" pitchFamily="1" charset="-128"/>
        </a:defRPr>
      </a:lvl7pPr>
      <a:lvl8pPr marL="1371600" algn="ctr" rtl="0" fontAlgn="base">
        <a:spcBef>
          <a:spcPct val="0"/>
        </a:spcBef>
        <a:spcAft>
          <a:spcPct val="0"/>
        </a:spcAft>
        <a:defRPr sz="3200" b="1">
          <a:solidFill>
            <a:schemeClr val="accent1"/>
          </a:solidFill>
          <a:latin typeface="Arial" charset="0"/>
          <a:ea typeface="ＭＳ Ｐゴシック" pitchFamily="1" charset="-128"/>
        </a:defRPr>
      </a:lvl8pPr>
      <a:lvl9pPr marL="1828800" algn="ctr" rtl="0" fontAlgn="base">
        <a:spcBef>
          <a:spcPct val="0"/>
        </a:spcBef>
        <a:spcAft>
          <a:spcPct val="0"/>
        </a:spcAft>
        <a:defRPr sz="3200" b="1">
          <a:solidFill>
            <a:schemeClr val="accent1"/>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400">
          <a:solidFill>
            <a:schemeClr val="tx1"/>
          </a:solidFill>
          <a:latin typeface="+mn-lt"/>
          <a:ea typeface="+mn-ea"/>
        </a:defRPr>
      </a:lvl2pPr>
      <a:lvl3pPr marL="1143000" indent="-228600" algn="l" rtl="0" eaLnBrk="0" fontAlgn="base" hangingPunct="0">
        <a:spcBef>
          <a:spcPct val="20000"/>
        </a:spcBef>
        <a:spcAft>
          <a:spcPct val="0"/>
        </a:spcAft>
        <a:buFont typeface="Wingdings" pitchFamily="2" charset="2"/>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bwMode="auto">
          <a:xfrm>
            <a:off x="352425" y="949325"/>
            <a:ext cx="8462963" cy="971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6979" name="Rectangle 3"/>
          <p:cNvSpPr>
            <a:spLocks noGrp="1" noChangeArrowheads="1"/>
          </p:cNvSpPr>
          <p:nvPr>
            <p:ph type="body" idx="1"/>
          </p:nvPr>
        </p:nvSpPr>
        <p:spPr bwMode="auto">
          <a:xfrm>
            <a:off x="373063" y="1981200"/>
            <a:ext cx="8434387"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26980" name="Rectangle 4"/>
          <p:cNvSpPr>
            <a:spLocks noChangeArrowheads="1"/>
          </p:cNvSpPr>
          <p:nvPr/>
        </p:nvSpPr>
        <p:spPr bwMode="auto">
          <a:xfrm>
            <a:off x="0" y="6781800"/>
            <a:ext cx="9150350" cy="82550"/>
          </a:xfrm>
          <a:prstGeom prst="rect">
            <a:avLst/>
          </a:prstGeom>
          <a:solidFill>
            <a:schemeClr val="tx1"/>
          </a:solidFill>
          <a:ln w="9525">
            <a:noFill/>
            <a:miter lim="800000"/>
            <a:headEnd/>
            <a:tailEnd/>
          </a:ln>
        </p:spPr>
        <p:txBody>
          <a:bodyPr wrap="none" anchor="ctr"/>
          <a:lstStyle/>
          <a:p>
            <a:pPr eaLnBrk="0" fontAlgn="base" hangingPunct="0">
              <a:spcBef>
                <a:spcPct val="0"/>
              </a:spcBef>
              <a:spcAft>
                <a:spcPct val="0"/>
              </a:spcAft>
            </a:pPr>
            <a:endParaRPr lang="en-US" sz="3200" i="1">
              <a:solidFill>
                <a:srgbClr val="000000"/>
              </a:solidFill>
            </a:endParaRPr>
          </a:p>
        </p:txBody>
      </p:sp>
      <p:sp>
        <p:nvSpPr>
          <p:cNvPr id="126982" name="Rectangle 6"/>
          <p:cNvSpPr>
            <a:spLocks noGrp="1" noChangeArrowheads="1"/>
          </p:cNvSpPr>
          <p:nvPr>
            <p:ph type="ftr" sz="quarter" idx="3"/>
          </p:nvPr>
        </p:nvSpPr>
        <p:spPr bwMode="auto">
          <a:xfrm>
            <a:off x="7480300" y="6337300"/>
            <a:ext cx="13335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b="1" i="0">
                <a:solidFill>
                  <a:schemeClr val="accent1"/>
                </a:solidFill>
              </a:defRPr>
            </a:lvl1pPr>
          </a:lstStyle>
          <a:p>
            <a:pPr eaLnBrk="0" fontAlgn="base" hangingPunct="0">
              <a:spcBef>
                <a:spcPct val="0"/>
              </a:spcBef>
              <a:spcAft>
                <a:spcPct val="0"/>
              </a:spcAft>
            </a:pPr>
            <a:r>
              <a:rPr lang="en-US">
                <a:solidFill>
                  <a:srgbClr val="7D110C"/>
                </a:solidFill>
              </a:rPr>
              <a:t>IU Geriatrics</a:t>
            </a:r>
          </a:p>
        </p:txBody>
      </p:sp>
      <p:sp>
        <p:nvSpPr>
          <p:cNvPr id="126983" name="Rectangle 7"/>
          <p:cNvSpPr>
            <a:spLocks noChangeArrowheads="1"/>
          </p:cNvSpPr>
          <p:nvPr/>
        </p:nvSpPr>
        <p:spPr bwMode="auto">
          <a:xfrm>
            <a:off x="0" y="0"/>
            <a:ext cx="9150350" cy="804863"/>
          </a:xfrm>
          <a:prstGeom prst="rect">
            <a:avLst/>
          </a:prstGeom>
          <a:solidFill>
            <a:srgbClr val="7D110C"/>
          </a:solidFill>
          <a:ln w="9525">
            <a:noFill/>
            <a:miter lim="800000"/>
            <a:headEnd/>
            <a:tailEnd/>
          </a:ln>
        </p:spPr>
        <p:txBody>
          <a:bodyPr wrap="none" anchor="ctr"/>
          <a:lstStyle/>
          <a:p>
            <a:pPr eaLnBrk="0" fontAlgn="base" hangingPunct="0">
              <a:spcBef>
                <a:spcPct val="0"/>
              </a:spcBef>
              <a:spcAft>
                <a:spcPct val="0"/>
              </a:spcAft>
            </a:pPr>
            <a:endParaRPr lang="en-US" sz="3200" i="1">
              <a:solidFill>
                <a:srgbClr val="000000"/>
              </a:solidFill>
            </a:endParaRPr>
          </a:p>
        </p:txBody>
      </p:sp>
      <p:pic>
        <p:nvPicPr>
          <p:cNvPr id="126984" name="Picture 8" descr="iuwide_psd_wh2"/>
          <p:cNvPicPr>
            <a:picLocks noChangeAspect="1" noChangeArrowheads="1"/>
          </p:cNvPicPr>
          <p:nvPr/>
        </p:nvPicPr>
        <p:blipFill>
          <a:blip r:embed="rId14" cstate="print"/>
          <a:srcRect/>
          <a:stretch>
            <a:fillRect/>
          </a:stretch>
        </p:blipFill>
        <p:spPr bwMode="auto">
          <a:xfrm>
            <a:off x="3522663" y="138113"/>
            <a:ext cx="1676400" cy="547687"/>
          </a:xfrm>
          <a:prstGeom prst="rect">
            <a:avLst/>
          </a:prstGeom>
          <a:noFill/>
        </p:spPr>
      </p:pic>
    </p:spTree>
    <p:extLst>
      <p:ext uri="{BB962C8B-B14F-4D97-AF65-F5344CB8AC3E}">
        <p14:creationId xmlns:p14="http://schemas.microsoft.com/office/powerpoint/2010/main" val="302530380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sldNum="0" hdr="0" dt="0"/>
  <p:txStyles>
    <p:titleStyle>
      <a:lvl1pPr algn="ctr" rtl="0" eaLnBrk="1" fontAlgn="base" hangingPunct="1">
        <a:spcBef>
          <a:spcPct val="0"/>
        </a:spcBef>
        <a:spcAft>
          <a:spcPct val="0"/>
        </a:spcAft>
        <a:defRPr sz="3200" b="1">
          <a:solidFill>
            <a:schemeClr val="accent1"/>
          </a:solidFill>
          <a:latin typeface="+mj-lt"/>
          <a:ea typeface="+mj-ea"/>
          <a:cs typeface="+mj-cs"/>
        </a:defRPr>
      </a:lvl1pPr>
      <a:lvl2pPr algn="ctr" rtl="0" eaLnBrk="1" fontAlgn="base" hangingPunct="1">
        <a:spcBef>
          <a:spcPct val="0"/>
        </a:spcBef>
        <a:spcAft>
          <a:spcPct val="0"/>
        </a:spcAft>
        <a:defRPr sz="3200" b="1">
          <a:solidFill>
            <a:schemeClr val="accent1"/>
          </a:solidFill>
          <a:latin typeface="Arial" charset="0"/>
          <a:ea typeface="ＭＳ Ｐゴシック" pitchFamily="1" charset="-128"/>
        </a:defRPr>
      </a:lvl2pPr>
      <a:lvl3pPr algn="ctr" rtl="0" eaLnBrk="1" fontAlgn="base" hangingPunct="1">
        <a:spcBef>
          <a:spcPct val="0"/>
        </a:spcBef>
        <a:spcAft>
          <a:spcPct val="0"/>
        </a:spcAft>
        <a:defRPr sz="3200" b="1">
          <a:solidFill>
            <a:schemeClr val="accent1"/>
          </a:solidFill>
          <a:latin typeface="Arial" charset="0"/>
          <a:ea typeface="ＭＳ Ｐゴシック" pitchFamily="1" charset="-128"/>
        </a:defRPr>
      </a:lvl3pPr>
      <a:lvl4pPr algn="ctr" rtl="0" eaLnBrk="1" fontAlgn="base" hangingPunct="1">
        <a:spcBef>
          <a:spcPct val="0"/>
        </a:spcBef>
        <a:spcAft>
          <a:spcPct val="0"/>
        </a:spcAft>
        <a:defRPr sz="3200" b="1">
          <a:solidFill>
            <a:schemeClr val="accent1"/>
          </a:solidFill>
          <a:latin typeface="Arial" charset="0"/>
          <a:ea typeface="ＭＳ Ｐゴシック" pitchFamily="1" charset="-128"/>
        </a:defRPr>
      </a:lvl4pPr>
      <a:lvl5pPr algn="ctr" rtl="0" eaLnBrk="1" fontAlgn="base" hangingPunct="1">
        <a:spcBef>
          <a:spcPct val="0"/>
        </a:spcBef>
        <a:spcAft>
          <a:spcPct val="0"/>
        </a:spcAft>
        <a:defRPr sz="3200" b="1">
          <a:solidFill>
            <a:schemeClr val="accent1"/>
          </a:solidFill>
          <a:latin typeface="Arial" charset="0"/>
          <a:ea typeface="ＭＳ Ｐゴシック" pitchFamily="1" charset="-128"/>
        </a:defRPr>
      </a:lvl5pPr>
      <a:lvl6pPr marL="457200" algn="ctr" rtl="0" eaLnBrk="1" fontAlgn="base" hangingPunct="1">
        <a:spcBef>
          <a:spcPct val="0"/>
        </a:spcBef>
        <a:spcAft>
          <a:spcPct val="0"/>
        </a:spcAft>
        <a:defRPr sz="3200" b="1">
          <a:solidFill>
            <a:schemeClr val="accent1"/>
          </a:solidFill>
          <a:latin typeface="Arial" charset="0"/>
          <a:ea typeface="ＭＳ Ｐゴシック" pitchFamily="1" charset="-128"/>
        </a:defRPr>
      </a:lvl6pPr>
      <a:lvl7pPr marL="914400" algn="ctr" rtl="0" eaLnBrk="1" fontAlgn="base" hangingPunct="1">
        <a:spcBef>
          <a:spcPct val="0"/>
        </a:spcBef>
        <a:spcAft>
          <a:spcPct val="0"/>
        </a:spcAft>
        <a:defRPr sz="3200" b="1">
          <a:solidFill>
            <a:schemeClr val="accent1"/>
          </a:solidFill>
          <a:latin typeface="Arial" charset="0"/>
          <a:ea typeface="ＭＳ Ｐゴシック" pitchFamily="1" charset="-128"/>
        </a:defRPr>
      </a:lvl7pPr>
      <a:lvl8pPr marL="1371600" algn="ctr" rtl="0" eaLnBrk="1" fontAlgn="base" hangingPunct="1">
        <a:spcBef>
          <a:spcPct val="0"/>
        </a:spcBef>
        <a:spcAft>
          <a:spcPct val="0"/>
        </a:spcAft>
        <a:defRPr sz="3200" b="1">
          <a:solidFill>
            <a:schemeClr val="accent1"/>
          </a:solidFill>
          <a:latin typeface="Arial" charset="0"/>
          <a:ea typeface="ＭＳ Ｐゴシック" pitchFamily="1" charset="-128"/>
        </a:defRPr>
      </a:lvl8pPr>
      <a:lvl9pPr marL="1828800" algn="ctr" rtl="0" eaLnBrk="1" fontAlgn="base" hangingPunct="1">
        <a:spcBef>
          <a:spcPct val="0"/>
        </a:spcBef>
        <a:spcAft>
          <a:spcPct val="0"/>
        </a:spcAft>
        <a:defRPr sz="3200" b="1">
          <a:solidFill>
            <a:schemeClr val="accent1"/>
          </a:solidFill>
          <a:latin typeface="Arial" charset="0"/>
          <a:ea typeface="ＭＳ Ｐゴシック" pitchFamily="1"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Ø"/>
        <a:defRPr sz="2400">
          <a:solidFill>
            <a:schemeClr val="tx1"/>
          </a:solidFill>
          <a:latin typeface="+mn-lt"/>
          <a:ea typeface="+mn-ea"/>
        </a:defRPr>
      </a:lvl2pPr>
      <a:lvl3pPr marL="11430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183CFC-2CCB-4290-A0F6-1615E0021BFD}" type="datetimeFigureOut">
              <a:rPr lang="en-US" smtClean="0">
                <a:solidFill>
                  <a:prstClr val="black">
                    <a:tint val="75000"/>
                  </a:prstClr>
                </a:solidFill>
              </a:rPr>
              <a:pPr/>
              <a:t>4/24/2018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C3C67-D24A-41AE-B592-BD2446EA39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39114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6.xml"/><Relationship Id="rId1" Type="http://schemas.openxmlformats.org/officeDocument/2006/relationships/tags" Target="../tags/tag2.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6.xml"/><Relationship Id="rId1" Type="http://schemas.openxmlformats.org/officeDocument/2006/relationships/tags" Target="../tags/tag3.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6.xml"/><Relationship Id="rId1" Type="http://schemas.openxmlformats.org/officeDocument/2006/relationships/tags" Target="../tags/tag4.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6.xml"/><Relationship Id="rId1" Type="http://schemas.openxmlformats.org/officeDocument/2006/relationships/tags" Target="../tags/tag5.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6.xml"/><Relationship Id="rId1" Type="http://schemas.openxmlformats.org/officeDocument/2006/relationships/tags" Target="../tags/tag6.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6.xml"/><Relationship Id="rId1" Type="http://schemas.openxmlformats.org/officeDocument/2006/relationships/tags" Target="../tags/tag7.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6.xml"/><Relationship Id="rId1" Type="http://schemas.openxmlformats.org/officeDocument/2006/relationships/tags" Target="../tags/tag8.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6.xml"/><Relationship Id="rId1" Type="http://schemas.openxmlformats.org/officeDocument/2006/relationships/tags" Target="../tags/tag9.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5.xml"/><Relationship Id="rId5" Type="http://schemas.openxmlformats.org/officeDocument/2006/relationships/image" Target="../media/image4.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notesSlide" Target="../notesSlides/notesSlide40.xml"/><Relationship Id="rId1" Type="http://schemas.openxmlformats.org/officeDocument/2006/relationships/slideLayout" Target="../slideLayouts/slideLayout64.xml"/><Relationship Id="rId6" Type="http://schemas.openxmlformats.org/officeDocument/2006/relationships/image" Target="../media/image23.jpg"/><Relationship Id="rId5" Type="http://schemas.openxmlformats.org/officeDocument/2006/relationships/image" Target="../media/image22.jpg"/><Relationship Id="rId10" Type="http://schemas.openxmlformats.org/officeDocument/2006/relationships/image" Target="../media/image27.jpg"/><Relationship Id="rId4" Type="http://schemas.openxmlformats.org/officeDocument/2006/relationships/image" Target="../media/image21.jpg"/><Relationship Id="rId9" Type="http://schemas.openxmlformats.org/officeDocument/2006/relationships/image" Target="../media/image26.jpg"/></Relationships>
</file>

<file path=ppt/slides/_rels/slide41.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notesSlide" Target="../notesSlides/notesSlide41.xml"/><Relationship Id="rId1" Type="http://schemas.openxmlformats.org/officeDocument/2006/relationships/slideLayout" Target="../slideLayouts/slideLayout64.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jpg"/><Relationship Id="rId10" Type="http://schemas.openxmlformats.org/officeDocument/2006/relationships/image" Target="../media/image35.jpeg"/><Relationship Id="rId4" Type="http://schemas.openxmlformats.org/officeDocument/2006/relationships/image" Target="../media/image29.jpg"/><Relationship Id="rId9"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0"/>
            <a:ext cx="9144000" cy="5426927"/>
          </a:xfrm>
          <a:solidFill>
            <a:srgbClr val="981E32"/>
          </a:solidFill>
        </p:spPr>
        <p:txBody>
          <a:bodyPr anchor="ctr">
            <a:normAutofit/>
          </a:bodyPr>
          <a:lstStyle/>
          <a:p>
            <a:r>
              <a:rPr lang="en-US" sz="3600" dirty="0">
                <a:solidFill>
                  <a:srgbClr val="00B0F0"/>
                </a:solidFill>
                <a:latin typeface="+mn-lt"/>
                <a:cs typeface="Arial" panose="020B0604020202020204" pitchFamily="34" charset="0"/>
              </a:rPr>
              <a:t>2018 Caring for the Human Spirit Conference </a:t>
            </a:r>
            <a:r>
              <a:rPr lang="en-US" sz="3600" dirty="0">
                <a:solidFill>
                  <a:schemeClr val="bg1"/>
                </a:solidFill>
                <a:latin typeface="Arial" panose="020B0604020202020204" pitchFamily="34" charset="0"/>
                <a:cs typeface="Arial" panose="020B0604020202020204" pitchFamily="34" charset="0"/>
              </a:rPr>
              <a:t/>
            </a: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
            </a:r>
            <a:br>
              <a:rPr lang="en-US" sz="3600"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mn-lt"/>
                <a:cs typeface="Arial" panose="020B0604020202020204" pitchFamily="34" charset="0"/>
              </a:rPr>
              <a:t>Advanced Cancer Patients: Understanding their Spiritual </a:t>
            </a:r>
            <a:r>
              <a:rPr lang="en-US" sz="3200" b="1" dirty="0" smtClean="0">
                <a:solidFill>
                  <a:schemeClr val="bg1"/>
                </a:solidFill>
                <a:latin typeface="+mn-lt"/>
                <a:cs typeface="Arial" panose="020B0604020202020204" pitchFamily="34" charset="0"/>
              </a:rPr>
              <a:t>Strengths and Distress </a:t>
            </a:r>
            <a:r>
              <a:rPr lang="en-US" sz="3200" b="1" dirty="0">
                <a:solidFill>
                  <a:schemeClr val="bg1"/>
                </a:solidFill>
                <a:latin typeface="+mn-lt"/>
                <a:cs typeface="Arial" panose="020B0604020202020204" pitchFamily="34" charset="0"/>
              </a:rPr>
              <a:t>through Lived experience </a:t>
            </a:r>
            <a:r>
              <a:rPr lang="en-US" sz="3200" dirty="0">
                <a:solidFill>
                  <a:schemeClr val="bg1"/>
                </a:solidFill>
                <a:latin typeface="Arial" panose="020B0604020202020204" pitchFamily="34" charset="0"/>
                <a:cs typeface="Arial" panose="020B0604020202020204" pitchFamily="34" charset="0"/>
              </a:rPr>
              <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mn-lt"/>
                <a:cs typeface="Arial" panose="020B0604020202020204" pitchFamily="34" charset="0"/>
              </a:rPr>
              <a:t>Saneta Maiko, </a:t>
            </a:r>
            <a:r>
              <a:rPr lang="en-US" sz="3200" dirty="0" smtClean="0">
                <a:solidFill>
                  <a:schemeClr val="bg1"/>
                </a:solidFill>
                <a:latin typeface="+mn-lt"/>
                <a:cs typeface="Arial" panose="020B0604020202020204" pitchFamily="34" charset="0"/>
              </a:rPr>
              <a:t>PhD., BCC., Ann </a:t>
            </a:r>
            <a:r>
              <a:rPr lang="en-US" sz="3200" dirty="0">
                <a:solidFill>
                  <a:schemeClr val="bg1"/>
                </a:solidFill>
                <a:latin typeface="+mn-lt"/>
                <a:cs typeface="Arial" panose="020B0604020202020204" pitchFamily="34" charset="0"/>
              </a:rPr>
              <a:t>Cottingham, MAR, MA., Alexia M. Torke, MD. MS. </a:t>
            </a:r>
            <a:br>
              <a:rPr lang="en-US" sz="3200" dirty="0">
                <a:solidFill>
                  <a:schemeClr val="bg1"/>
                </a:solidFill>
                <a:latin typeface="+mn-lt"/>
                <a:cs typeface="Arial" panose="020B0604020202020204" pitchFamily="34" charset="0"/>
              </a:rPr>
            </a:br>
            <a:r>
              <a:rPr lang="en-US" sz="3200" dirty="0">
                <a:solidFill>
                  <a:schemeClr val="bg1"/>
                </a:solidFill>
                <a:latin typeface="+mn-lt"/>
                <a:cs typeface="Arial" panose="020B0604020202020204" pitchFamily="34" charset="0"/>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931" y="5620838"/>
            <a:ext cx="2177036" cy="108162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8488" y="5808162"/>
            <a:ext cx="2618123" cy="70689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5950" y="5867583"/>
            <a:ext cx="2832100" cy="588049"/>
          </a:xfrm>
          <a:prstGeom prst="rect">
            <a:avLst/>
          </a:prstGeom>
        </p:spPr>
      </p:pic>
    </p:spTree>
    <p:extLst>
      <p:ext uri="{BB962C8B-B14F-4D97-AF65-F5344CB8AC3E}">
        <p14:creationId xmlns:p14="http://schemas.microsoft.com/office/powerpoint/2010/main" val="116928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kern="0" dirty="0">
                <a:solidFill>
                  <a:srgbClr val="7D110C"/>
                </a:solidFill>
                <a:latin typeface="Arial"/>
                <a:ea typeface="ＭＳ Ｐゴシック"/>
              </a:rPr>
              <a:t>Data Analysis</a:t>
            </a:r>
            <a:endParaRPr lang="en-US" dirty="0"/>
          </a:p>
        </p:txBody>
      </p:sp>
      <p:sp>
        <p:nvSpPr>
          <p:cNvPr id="3" name="Content Placeholder 2"/>
          <p:cNvSpPr>
            <a:spLocks noGrp="1"/>
          </p:cNvSpPr>
          <p:nvPr>
            <p:ph idx="1"/>
          </p:nvPr>
        </p:nvSpPr>
        <p:spPr/>
        <p:txBody>
          <a:bodyPr/>
          <a:lstStyle/>
          <a:p>
            <a:pPr marL="342900" lvl="0" indent="-342900" eaLnBrk="0" fontAlgn="base" hangingPunct="0">
              <a:lnSpc>
                <a:spcPct val="100000"/>
              </a:lnSpc>
              <a:spcBef>
                <a:spcPct val="20000"/>
              </a:spcBef>
              <a:spcAft>
                <a:spcPct val="0"/>
              </a:spcAft>
              <a:buFontTx/>
              <a:buChar char="•"/>
            </a:pPr>
            <a:r>
              <a:rPr lang="en-US" altLang="en-US" sz="1600" kern="0" dirty="0">
                <a:solidFill>
                  <a:srgbClr val="000000"/>
                </a:solidFill>
                <a:ea typeface="ＭＳ Ｐゴシック"/>
              </a:rPr>
              <a:t>Interviews were audiotaped and transcribed verbatim.</a:t>
            </a:r>
          </a:p>
          <a:p>
            <a:pPr marL="342900" lvl="0" indent="-342900" eaLnBrk="0" fontAlgn="base" hangingPunct="0">
              <a:lnSpc>
                <a:spcPct val="100000"/>
              </a:lnSpc>
              <a:spcBef>
                <a:spcPct val="20000"/>
              </a:spcBef>
              <a:spcAft>
                <a:spcPct val="0"/>
              </a:spcAft>
              <a:buFontTx/>
              <a:buChar char="•"/>
            </a:pPr>
            <a:endParaRPr lang="en-US" altLang="en-US" sz="1600" kern="0" dirty="0">
              <a:solidFill>
                <a:srgbClr val="000000"/>
              </a:solidFill>
              <a:ea typeface="ＭＳ Ｐゴシック"/>
            </a:endParaRPr>
          </a:p>
          <a:p>
            <a:pPr marL="342900" lvl="0" indent="-342900" eaLnBrk="0" fontAlgn="base" hangingPunct="0">
              <a:lnSpc>
                <a:spcPct val="100000"/>
              </a:lnSpc>
              <a:spcBef>
                <a:spcPct val="20000"/>
              </a:spcBef>
              <a:spcAft>
                <a:spcPct val="0"/>
              </a:spcAft>
              <a:buFontTx/>
              <a:buChar char="•"/>
            </a:pPr>
            <a:r>
              <a:rPr lang="en-US" altLang="en-US" sz="1600" kern="0" dirty="0">
                <a:solidFill>
                  <a:srgbClr val="000000"/>
                </a:solidFill>
                <a:ea typeface="ＭＳ Ｐゴシック"/>
              </a:rPr>
              <a:t>Constant comparative method.</a:t>
            </a:r>
          </a:p>
          <a:p>
            <a:pPr marL="457200" lvl="1" indent="0" eaLnBrk="0" fontAlgn="base" hangingPunct="0">
              <a:lnSpc>
                <a:spcPct val="100000"/>
              </a:lnSpc>
              <a:spcBef>
                <a:spcPct val="20000"/>
              </a:spcBef>
              <a:spcAft>
                <a:spcPct val="0"/>
              </a:spcAft>
              <a:buNone/>
            </a:pPr>
            <a:r>
              <a:rPr lang="en-US" altLang="en-US" sz="1600" kern="0" dirty="0">
                <a:solidFill>
                  <a:srgbClr val="000000"/>
                </a:solidFill>
                <a:ea typeface="ＭＳ Ｐゴシック"/>
              </a:rPr>
              <a:t>	Systematic approach to qualitative data </a:t>
            </a:r>
          </a:p>
          <a:p>
            <a:pPr marL="457200" lvl="1" indent="0" eaLnBrk="0" fontAlgn="base" hangingPunct="0">
              <a:lnSpc>
                <a:spcPct val="100000"/>
              </a:lnSpc>
              <a:spcBef>
                <a:spcPct val="20000"/>
              </a:spcBef>
              <a:spcAft>
                <a:spcPct val="0"/>
              </a:spcAft>
              <a:buNone/>
            </a:pPr>
            <a:r>
              <a:rPr lang="en-US" altLang="en-US" sz="1600" kern="0" dirty="0">
                <a:solidFill>
                  <a:srgbClr val="000000"/>
                </a:solidFill>
                <a:ea typeface="ＭＳ Ｐゴシック"/>
              </a:rPr>
              <a:t>	To identify important new variables</a:t>
            </a:r>
          </a:p>
          <a:p>
            <a:pPr marL="457200" lvl="1" indent="0" eaLnBrk="0" fontAlgn="base" hangingPunct="0">
              <a:lnSpc>
                <a:spcPct val="100000"/>
              </a:lnSpc>
              <a:spcBef>
                <a:spcPct val="20000"/>
              </a:spcBef>
              <a:spcAft>
                <a:spcPct val="0"/>
              </a:spcAft>
              <a:buNone/>
            </a:pPr>
            <a:r>
              <a:rPr lang="en-US" altLang="en-US" sz="1600" kern="0" dirty="0">
                <a:solidFill>
                  <a:srgbClr val="000000"/>
                </a:solidFill>
                <a:ea typeface="ＭＳ Ｐゴシック"/>
              </a:rPr>
              <a:t>	To develop hypotheses and theories for future projects</a:t>
            </a:r>
          </a:p>
          <a:p>
            <a:pPr marL="457200" lvl="1" indent="0" eaLnBrk="0" fontAlgn="base" hangingPunct="0">
              <a:lnSpc>
                <a:spcPct val="100000"/>
              </a:lnSpc>
              <a:spcBef>
                <a:spcPct val="20000"/>
              </a:spcBef>
              <a:spcAft>
                <a:spcPct val="0"/>
              </a:spcAft>
              <a:buNone/>
            </a:pPr>
            <a:endParaRPr lang="en-US" altLang="en-US" sz="1600" kern="0" dirty="0">
              <a:solidFill>
                <a:srgbClr val="000000"/>
              </a:solidFill>
              <a:ea typeface="ＭＳ Ｐゴシック"/>
            </a:endParaRPr>
          </a:p>
          <a:p>
            <a:pPr marL="342900" lvl="0" indent="-342900" eaLnBrk="0" fontAlgn="base" hangingPunct="0">
              <a:lnSpc>
                <a:spcPct val="100000"/>
              </a:lnSpc>
              <a:spcBef>
                <a:spcPct val="20000"/>
              </a:spcBef>
              <a:spcAft>
                <a:spcPct val="0"/>
              </a:spcAft>
              <a:buFontTx/>
              <a:buChar char="•"/>
            </a:pPr>
            <a:r>
              <a:rPr lang="en-US" altLang="en-US" sz="1600" kern="0" dirty="0">
                <a:solidFill>
                  <a:srgbClr val="000000"/>
                </a:solidFill>
                <a:ea typeface="ＭＳ Ｐゴシック"/>
              </a:rPr>
              <a:t>An average interview time of 27:03 minutes</a:t>
            </a:r>
          </a:p>
          <a:p>
            <a:pPr marL="342900" lvl="0" indent="-342900" eaLnBrk="0" fontAlgn="base" hangingPunct="0">
              <a:lnSpc>
                <a:spcPct val="100000"/>
              </a:lnSpc>
              <a:spcBef>
                <a:spcPct val="20000"/>
              </a:spcBef>
              <a:spcAft>
                <a:spcPct val="0"/>
              </a:spcAft>
              <a:buFontTx/>
              <a:buChar char="•"/>
            </a:pPr>
            <a:endParaRPr lang="en-US" altLang="en-US" sz="1600" kern="0" dirty="0">
              <a:solidFill>
                <a:srgbClr val="000000"/>
              </a:solidFill>
              <a:ea typeface="ＭＳ Ｐゴシック"/>
            </a:endParaRPr>
          </a:p>
          <a:p>
            <a:pPr marL="342900" lvl="0" indent="-342900" eaLnBrk="0" fontAlgn="base" hangingPunct="0">
              <a:lnSpc>
                <a:spcPct val="100000"/>
              </a:lnSpc>
              <a:spcBef>
                <a:spcPct val="20000"/>
              </a:spcBef>
              <a:spcAft>
                <a:spcPct val="0"/>
              </a:spcAft>
              <a:buFontTx/>
              <a:buChar char="•"/>
            </a:pPr>
            <a:r>
              <a:rPr lang="en-US" altLang="en-US" sz="1600" kern="0" dirty="0">
                <a:solidFill>
                  <a:srgbClr val="000000"/>
                </a:solidFill>
                <a:ea typeface="ＭＳ Ｐゴシック"/>
              </a:rPr>
              <a:t>50:59 minutes longest interview</a:t>
            </a:r>
          </a:p>
          <a:p>
            <a:pPr marL="342900" lvl="0" indent="-342900" eaLnBrk="0" fontAlgn="base" hangingPunct="0">
              <a:lnSpc>
                <a:spcPct val="100000"/>
              </a:lnSpc>
              <a:spcBef>
                <a:spcPct val="20000"/>
              </a:spcBef>
              <a:spcAft>
                <a:spcPct val="0"/>
              </a:spcAft>
              <a:buFontTx/>
              <a:buChar char="•"/>
            </a:pPr>
            <a:endParaRPr lang="en-US" altLang="en-US" sz="1600" kern="0" dirty="0">
              <a:solidFill>
                <a:srgbClr val="000000"/>
              </a:solidFill>
              <a:ea typeface="ＭＳ Ｐゴシック"/>
            </a:endParaRPr>
          </a:p>
          <a:p>
            <a:pPr marL="342900" lvl="0" indent="-342900" eaLnBrk="0" fontAlgn="base" hangingPunct="0">
              <a:lnSpc>
                <a:spcPct val="100000"/>
              </a:lnSpc>
              <a:spcBef>
                <a:spcPct val="20000"/>
              </a:spcBef>
              <a:spcAft>
                <a:spcPct val="0"/>
              </a:spcAft>
              <a:buFontTx/>
              <a:buChar char="•"/>
            </a:pPr>
            <a:r>
              <a:rPr lang="en-US" altLang="en-US" sz="1600" kern="0" dirty="0">
                <a:solidFill>
                  <a:srgbClr val="000000"/>
                </a:solidFill>
                <a:ea typeface="ＭＳ Ｐゴシック"/>
              </a:rPr>
              <a:t>14:01 minutes shortest interview</a:t>
            </a:r>
          </a:p>
          <a:p>
            <a:pPr marL="342900" lvl="0" indent="-342900" eaLnBrk="0" fontAlgn="base" hangingPunct="0">
              <a:lnSpc>
                <a:spcPct val="100000"/>
              </a:lnSpc>
              <a:spcBef>
                <a:spcPct val="20000"/>
              </a:spcBef>
              <a:spcAft>
                <a:spcPct val="0"/>
              </a:spcAft>
              <a:buFontTx/>
              <a:buChar char="•"/>
            </a:pPr>
            <a:endParaRPr lang="en-US" altLang="en-US" sz="1600" kern="0" dirty="0">
              <a:solidFill>
                <a:srgbClr val="000000"/>
              </a:solidFill>
              <a:ea typeface="ＭＳ Ｐゴシック"/>
            </a:endParaRPr>
          </a:p>
          <a:p>
            <a:pPr marL="342900" lvl="0" indent="-342900" eaLnBrk="0" fontAlgn="base" hangingPunct="0">
              <a:lnSpc>
                <a:spcPct val="100000"/>
              </a:lnSpc>
              <a:spcBef>
                <a:spcPct val="20000"/>
              </a:spcBef>
              <a:spcAft>
                <a:spcPct val="0"/>
              </a:spcAft>
              <a:buFontTx/>
              <a:buChar char="•"/>
            </a:pPr>
            <a:r>
              <a:rPr lang="en-US" altLang="en-US" sz="1600" kern="0" dirty="0">
                <a:solidFill>
                  <a:srgbClr val="000000"/>
                </a:solidFill>
                <a:ea typeface="ＭＳ Ｐゴシック"/>
              </a:rPr>
              <a:t>A total of 146 pages, 64, 238 words, 1,782 paragraphs and 5,181 lines analyzed.</a:t>
            </a:r>
          </a:p>
          <a:p>
            <a:pPr marL="0" indent="0">
              <a:buNone/>
            </a:pPr>
            <a:endParaRPr lang="en-US" dirty="0"/>
          </a:p>
        </p:txBody>
      </p:sp>
    </p:spTree>
    <p:extLst>
      <p:ext uri="{BB962C8B-B14F-4D97-AF65-F5344CB8AC3E}">
        <p14:creationId xmlns:p14="http://schemas.microsoft.com/office/powerpoint/2010/main" val="343060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a:t>Participants (N=21)</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0181307"/>
              </p:ext>
            </p:extLst>
          </p:nvPr>
        </p:nvGraphicFramePr>
        <p:xfrm>
          <a:off x="379413" y="1920875"/>
          <a:ext cx="8434388" cy="4226857"/>
        </p:xfrm>
        <a:graphic>
          <a:graphicData uri="http://schemas.openxmlformats.org/drawingml/2006/table">
            <a:tbl>
              <a:tblPr firstRow="1" bandRow="1">
                <a:tableStyleId>{5C22544A-7EE6-4342-B048-85BDC9FD1C3A}</a:tableStyleId>
              </a:tblPr>
              <a:tblGrid>
                <a:gridCol w="4217194">
                  <a:extLst>
                    <a:ext uri="{9D8B030D-6E8A-4147-A177-3AD203B41FA5}">
                      <a16:colId xmlns:a16="http://schemas.microsoft.com/office/drawing/2014/main" xmlns="" val="20000"/>
                    </a:ext>
                  </a:extLst>
                </a:gridCol>
                <a:gridCol w="4217194">
                  <a:extLst>
                    <a:ext uri="{9D8B030D-6E8A-4147-A177-3AD203B41FA5}">
                      <a16:colId xmlns:a16="http://schemas.microsoft.com/office/drawing/2014/main" xmlns="" val="20001"/>
                    </a:ext>
                  </a:extLst>
                </a:gridCol>
              </a:tblGrid>
              <a:tr h="370870">
                <a:tc>
                  <a:txBody>
                    <a:bodyPr/>
                    <a:lstStyle/>
                    <a:p>
                      <a:r>
                        <a:rPr lang="en-US" sz="1800" dirty="0"/>
                        <a:t>Characteristic</a:t>
                      </a:r>
                    </a:p>
                  </a:txBody>
                  <a:tcPr marT="45724" marB="45724"/>
                </a:tc>
                <a:tc>
                  <a:txBody>
                    <a:bodyPr/>
                    <a:lstStyle/>
                    <a:p>
                      <a:pPr algn="ctr"/>
                      <a:r>
                        <a:rPr lang="en-US" sz="1800" dirty="0"/>
                        <a:t>Number (Percent)</a:t>
                      </a:r>
                    </a:p>
                  </a:txBody>
                  <a:tcPr marT="45724" marB="45724"/>
                </a:tc>
                <a:extLst>
                  <a:ext uri="{0D108BD9-81ED-4DB2-BD59-A6C34878D82A}">
                    <a16:rowId xmlns:a16="http://schemas.microsoft.com/office/drawing/2014/main" xmlns="" val="10000"/>
                  </a:ext>
                </a:extLst>
              </a:tr>
              <a:tr h="640131">
                <a:tc>
                  <a:txBody>
                    <a:bodyPr/>
                    <a:lstStyle/>
                    <a:p>
                      <a:r>
                        <a:rPr lang="en-US" sz="1800" dirty="0"/>
                        <a:t>Age,</a:t>
                      </a:r>
                      <a:r>
                        <a:rPr lang="en-US" sz="1800" baseline="0" dirty="0"/>
                        <a:t> </a:t>
                      </a:r>
                      <a:r>
                        <a:rPr lang="en-US" sz="1800" dirty="0"/>
                        <a:t>mean </a:t>
                      </a:r>
                    </a:p>
                    <a:p>
                      <a:r>
                        <a:rPr lang="en-US" sz="1800" baseline="0" dirty="0"/>
                        <a:t>     range</a:t>
                      </a:r>
                      <a:endParaRPr lang="en-US" sz="1800" dirty="0"/>
                    </a:p>
                  </a:txBody>
                  <a:tcPr marT="45724" marB="45724"/>
                </a:tc>
                <a:tc>
                  <a:txBody>
                    <a:bodyPr/>
                    <a:lstStyle/>
                    <a:p>
                      <a:pPr algn="ctr"/>
                      <a:r>
                        <a:rPr lang="en-US" sz="1800" dirty="0"/>
                        <a:t>60.9</a:t>
                      </a:r>
                    </a:p>
                    <a:p>
                      <a:pPr algn="ctr"/>
                      <a:r>
                        <a:rPr lang="en-US" sz="1800" dirty="0"/>
                        <a:t>32-77</a:t>
                      </a:r>
                    </a:p>
                  </a:txBody>
                  <a:tcPr marT="45724" marB="45724"/>
                </a:tc>
                <a:extLst>
                  <a:ext uri="{0D108BD9-81ED-4DB2-BD59-A6C34878D82A}">
                    <a16:rowId xmlns:a16="http://schemas.microsoft.com/office/drawing/2014/main" xmlns="" val="10001"/>
                  </a:ext>
                </a:extLst>
              </a:tr>
              <a:tr h="370870">
                <a:tc>
                  <a:txBody>
                    <a:bodyPr/>
                    <a:lstStyle/>
                    <a:p>
                      <a:r>
                        <a:rPr lang="en-US" sz="1800" dirty="0"/>
                        <a:t>Female</a:t>
                      </a:r>
                    </a:p>
                  </a:txBody>
                  <a:tcPr marT="45724" marB="45724"/>
                </a:tc>
                <a:tc>
                  <a:txBody>
                    <a:bodyPr/>
                    <a:lstStyle/>
                    <a:p>
                      <a:pPr algn="ctr"/>
                      <a:r>
                        <a:rPr lang="en-US" sz="1800" dirty="0"/>
                        <a:t>14 (67)</a:t>
                      </a:r>
                    </a:p>
                  </a:txBody>
                  <a:tcPr marT="45724" marB="45724"/>
                </a:tc>
                <a:extLst>
                  <a:ext uri="{0D108BD9-81ED-4DB2-BD59-A6C34878D82A}">
                    <a16:rowId xmlns:a16="http://schemas.microsoft.com/office/drawing/2014/main" xmlns="" val="10002"/>
                  </a:ext>
                </a:extLst>
              </a:tr>
              <a:tr h="1463158">
                <a:tc>
                  <a:txBody>
                    <a:bodyPr/>
                    <a:lstStyle/>
                    <a:p>
                      <a:r>
                        <a:rPr lang="en-US" sz="1800" dirty="0"/>
                        <a:t>Race</a:t>
                      </a:r>
                    </a:p>
                    <a:p>
                      <a:r>
                        <a:rPr lang="en-US" sz="1800" dirty="0"/>
                        <a:t>     African American</a:t>
                      </a:r>
                    </a:p>
                    <a:p>
                      <a:r>
                        <a:rPr lang="en-US" sz="1800" dirty="0"/>
                        <a:t>     White</a:t>
                      </a:r>
                    </a:p>
                    <a:p>
                      <a:r>
                        <a:rPr lang="en-US" sz="1800" baseline="0" dirty="0"/>
                        <a:t>      </a:t>
                      </a:r>
                      <a:endParaRPr lang="en-US" sz="1800" dirty="0"/>
                    </a:p>
                  </a:txBody>
                  <a:tcPr marT="45724" marB="45724"/>
                </a:tc>
                <a:tc>
                  <a:txBody>
                    <a:bodyPr/>
                    <a:lstStyle/>
                    <a:p>
                      <a:pPr algn="ctr"/>
                      <a:endParaRPr lang="en-US" sz="1800" dirty="0"/>
                    </a:p>
                    <a:p>
                      <a:pPr algn="ctr"/>
                      <a:r>
                        <a:rPr lang="en-US" sz="1800" dirty="0"/>
                        <a:t>1</a:t>
                      </a:r>
                      <a:r>
                        <a:rPr lang="en-US" sz="1800" baseline="0" dirty="0"/>
                        <a:t> </a:t>
                      </a:r>
                      <a:r>
                        <a:rPr lang="en-US" sz="1800" dirty="0"/>
                        <a:t>(4.8)</a:t>
                      </a:r>
                    </a:p>
                    <a:p>
                      <a:pPr algn="ctr"/>
                      <a:r>
                        <a:rPr lang="en-US" sz="1800" dirty="0"/>
                        <a:t>20 (95.2)</a:t>
                      </a:r>
                    </a:p>
                    <a:p>
                      <a:pPr algn="ctr"/>
                      <a:r>
                        <a:rPr lang="en-US" sz="1800" dirty="0"/>
                        <a:t> </a:t>
                      </a:r>
                    </a:p>
                  </a:txBody>
                  <a:tcPr marT="45724" marB="45724"/>
                </a:tc>
                <a:extLst>
                  <a:ext uri="{0D108BD9-81ED-4DB2-BD59-A6C34878D82A}">
                    <a16:rowId xmlns:a16="http://schemas.microsoft.com/office/drawing/2014/main" xmlns="" val="10003"/>
                  </a:ext>
                </a:extLst>
              </a:tr>
              <a:tr h="370870">
                <a:tc>
                  <a:txBody>
                    <a:bodyPr/>
                    <a:lstStyle/>
                    <a:p>
                      <a:r>
                        <a:rPr lang="en-US" sz="1800" dirty="0"/>
                        <a:t>Education, mean </a:t>
                      </a:r>
                    </a:p>
                    <a:p>
                      <a:r>
                        <a:rPr lang="en-US" sz="1800" dirty="0"/>
                        <a:t>            range</a:t>
                      </a:r>
                    </a:p>
                  </a:txBody>
                  <a:tcPr marT="45724" marB="45724"/>
                </a:tc>
                <a:tc>
                  <a:txBody>
                    <a:bodyPr/>
                    <a:lstStyle/>
                    <a:p>
                      <a:pPr algn="ctr"/>
                      <a:r>
                        <a:rPr lang="en-US" sz="1800" dirty="0"/>
                        <a:t>13.1</a:t>
                      </a:r>
                    </a:p>
                    <a:p>
                      <a:pPr algn="ctr"/>
                      <a:r>
                        <a:rPr lang="en-US" sz="1800" dirty="0"/>
                        <a:t>12-20</a:t>
                      </a:r>
                    </a:p>
                  </a:txBody>
                  <a:tcPr marT="45724" marB="45724"/>
                </a:tc>
                <a:extLst>
                  <a:ext uri="{0D108BD9-81ED-4DB2-BD59-A6C34878D82A}">
                    <a16:rowId xmlns:a16="http://schemas.microsoft.com/office/drawing/2014/main" xmlns="" val="10004"/>
                  </a:ext>
                </a:extLst>
              </a:tr>
              <a:tr h="370870">
                <a:tc>
                  <a:txBody>
                    <a:bodyPr/>
                    <a:lstStyle/>
                    <a:p>
                      <a:r>
                        <a:rPr lang="en-US" sz="1800" dirty="0"/>
                        <a:t>Marital Status</a:t>
                      </a:r>
                    </a:p>
                  </a:txBody>
                  <a:tcPr marT="45724" marB="45724"/>
                </a:tc>
                <a:tc>
                  <a:txBody>
                    <a:bodyPr/>
                    <a:lstStyle/>
                    <a:p>
                      <a:pPr algn="ctr"/>
                      <a:r>
                        <a:rPr lang="en-US" sz="1800" dirty="0"/>
                        <a:t>16 (76)</a:t>
                      </a:r>
                    </a:p>
                  </a:txBody>
                  <a:tcPr marT="45724" marB="45724"/>
                </a:tc>
                <a:extLst>
                  <a:ext uri="{0D108BD9-81ED-4DB2-BD59-A6C34878D82A}">
                    <a16:rowId xmlns:a16="http://schemas.microsoft.com/office/drawing/2014/main" xmlns="" val="10005"/>
                  </a:ext>
                </a:extLst>
              </a:tr>
              <a:tr h="370870">
                <a:tc>
                  <a:txBody>
                    <a:bodyPr/>
                    <a:lstStyle/>
                    <a:p>
                      <a:r>
                        <a:rPr lang="en-US" sz="1800" dirty="0"/>
                        <a:t>Income level</a:t>
                      </a:r>
                    </a:p>
                  </a:txBody>
                  <a:tcPr marT="45724" marB="45724"/>
                </a:tc>
                <a:tc>
                  <a:txBody>
                    <a:bodyPr/>
                    <a:lstStyle/>
                    <a:p>
                      <a:pPr algn="ctr"/>
                      <a:r>
                        <a:rPr lang="en-US" sz="1800" dirty="0"/>
                        <a:t>13 (62)</a:t>
                      </a:r>
                    </a:p>
                  </a:txBody>
                  <a:tcPr marT="45724" marB="45724"/>
                </a:tc>
                <a:extLst>
                  <a:ext uri="{0D108BD9-81ED-4DB2-BD59-A6C34878D82A}">
                    <a16:rowId xmlns:a16="http://schemas.microsoft.com/office/drawing/2014/main" xmlns="" val="10006"/>
                  </a:ext>
                </a:extLst>
              </a:tr>
            </a:tbl>
          </a:graphicData>
        </a:graphic>
      </p:graphicFrame>
      <p:sp>
        <p:nvSpPr>
          <p:cNvPr id="2255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Font typeface="Wingdings" pitchFamily="2" charset="2"/>
              <a:buChar char="Ø"/>
              <a:defRPr sz="2400">
                <a:solidFill>
                  <a:schemeClr val="tx1"/>
                </a:solidFill>
                <a:latin typeface="Arial"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endParaRPr lang="en-US" altLang="en-US" sz="1400">
              <a:solidFill>
                <a:srgbClr val="7D110C"/>
              </a:solidFill>
            </a:endParaRPr>
          </a:p>
        </p:txBody>
      </p:sp>
      <p:pic>
        <p:nvPicPr>
          <p:cNvPr id="2255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0" y="6229350"/>
            <a:ext cx="2347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702519034"/>
      </p:ext>
    </p:extLst>
  </p:cSld>
  <p:clrMapOvr>
    <a:masterClrMapping/>
  </p:clrMapOvr>
  <p:transition spd="slow" advTm="52984"/>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a:t>Spiritual and Religious demographics</a:t>
            </a:r>
          </a:p>
        </p:txBody>
      </p:sp>
      <p:sp>
        <p:nvSpPr>
          <p:cNvPr id="2355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Font typeface="Wingdings" pitchFamily="2" charset="2"/>
              <a:buChar char="Ø"/>
              <a:defRPr sz="2400">
                <a:solidFill>
                  <a:schemeClr val="tx1"/>
                </a:solidFill>
                <a:latin typeface="Arial"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endParaRPr lang="en-US" altLang="en-US" sz="1400">
              <a:solidFill>
                <a:srgbClr val="7D110C"/>
              </a:solidFill>
            </a:endParaRPr>
          </a:p>
        </p:txBody>
      </p:sp>
      <p:pic>
        <p:nvPicPr>
          <p:cNvPr id="235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100" y="6202363"/>
            <a:ext cx="2347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6"/>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14300" y="1981200"/>
            <a:ext cx="8551863" cy="19462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3591392421"/>
              </p:ext>
            </p:extLst>
          </p:nvPr>
        </p:nvGraphicFramePr>
        <p:xfrm>
          <a:off x="247650" y="1949450"/>
          <a:ext cx="8328026" cy="1860550"/>
        </p:xfrm>
        <a:graphic>
          <a:graphicData uri="http://schemas.openxmlformats.org/drawingml/2006/table">
            <a:tbl>
              <a:tblPr firstRow="1" bandRow="1"/>
              <a:tblGrid>
                <a:gridCol w="4164013">
                  <a:extLst>
                    <a:ext uri="{9D8B030D-6E8A-4147-A177-3AD203B41FA5}">
                      <a16:colId xmlns:a16="http://schemas.microsoft.com/office/drawing/2014/main" xmlns="" val="20000"/>
                    </a:ext>
                  </a:extLst>
                </a:gridCol>
                <a:gridCol w="4164013">
                  <a:extLst>
                    <a:ext uri="{9D8B030D-6E8A-4147-A177-3AD203B41FA5}">
                      <a16:colId xmlns:a16="http://schemas.microsoft.com/office/drawing/2014/main" xmlns="" val="20001"/>
                    </a:ext>
                  </a:extLst>
                </a:gridCol>
              </a:tblGrid>
              <a:tr h="377466">
                <a:tc>
                  <a:txBody>
                    <a:bodyPr/>
                    <a:lstStyle>
                      <a:lvl1pPr marL="0" algn="l" defTabSz="914400" rtl="0" eaLnBrk="1" latinLnBrk="0" hangingPunct="1">
                        <a:defRPr sz="1800" b="1" kern="1200">
                          <a:solidFill>
                            <a:schemeClr val="lt1"/>
                          </a:solidFill>
                          <a:latin typeface="Arial"/>
                          <a:ea typeface="ＭＳ Ｐゴシック"/>
                        </a:defRPr>
                      </a:lvl1pPr>
                      <a:lvl2pPr marL="457200" algn="l" defTabSz="914400" rtl="0" eaLnBrk="1" latinLnBrk="0" hangingPunct="1">
                        <a:defRPr sz="1800" b="1" kern="1200">
                          <a:solidFill>
                            <a:schemeClr val="lt1"/>
                          </a:solidFill>
                          <a:latin typeface="Arial"/>
                          <a:ea typeface="ＭＳ Ｐゴシック"/>
                        </a:defRPr>
                      </a:lvl2pPr>
                      <a:lvl3pPr marL="914400" algn="l" defTabSz="914400" rtl="0" eaLnBrk="1" latinLnBrk="0" hangingPunct="1">
                        <a:defRPr sz="1800" b="1" kern="1200">
                          <a:solidFill>
                            <a:schemeClr val="lt1"/>
                          </a:solidFill>
                          <a:latin typeface="Arial"/>
                          <a:ea typeface="ＭＳ Ｐゴシック"/>
                        </a:defRPr>
                      </a:lvl3pPr>
                      <a:lvl4pPr marL="1371600" algn="l" defTabSz="914400" rtl="0" eaLnBrk="1" latinLnBrk="0" hangingPunct="1">
                        <a:defRPr sz="1800" b="1" kern="1200">
                          <a:solidFill>
                            <a:schemeClr val="lt1"/>
                          </a:solidFill>
                          <a:latin typeface="Arial"/>
                          <a:ea typeface="ＭＳ Ｐゴシック"/>
                        </a:defRPr>
                      </a:lvl4pPr>
                      <a:lvl5pPr marL="1828800" algn="l" defTabSz="914400" rtl="0" eaLnBrk="1" latinLnBrk="0" hangingPunct="1">
                        <a:defRPr sz="1800" b="1" kern="1200">
                          <a:solidFill>
                            <a:schemeClr val="lt1"/>
                          </a:solidFill>
                          <a:latin typeface="Arial"/>
                          <a:ea typeface="ＭＳ Ｐゴシック"/>
                        </a:defRPr>
                      </a:lvl5pPr>
                      <a:lvl6pPr marL="2286000" algn="l" defTabSz="914400" rtl="0" eaLnBrk="1" latinLnBrk="0" hangingPunct="1">
                        <a:defRPr sz="1800" b="1" kern="1200">
                          <a:solidFill>
                            <a:schemeClr val="lt1"/>
                          </a:solidFill>
                          <a:latin typeface="Arial"/>
                          <a:ea typeface="ＭＳ Ｐゴシック"/>
                        </a:defRPr>
                      </a:lvl6pPr>
                      <a:lvl7pPr marL="2743200" algn="l" defTabSz="914400" rtl="0" eaLnBrk="1" latinLnBrk="0" hangingPunct="1">
                        <a:defRPr sz="1800" b="1" kern="1200">
                          <a:solidFill>
                            <a:schemeClr val="lt1"/>
                          </a:solidFill>
                          <a:latin typeface="Arial"/>
                          <a:ea typeface="ＭＳ Ｐゴシック"/>
                        </a:defRPr>
                      </a:lvl7pPr>
                      <a:lvl8pPr marL="3200400" algn="l" defTabSz="914400" rtl="0" eaLnBrk="1" latinLnBrk="0" hangingPunct="1">
                        <a:defRPr sz="1800" b="1" kern="1200">
                          <a:solidFill>
                            <a:schemeClr val="lt1"/>
                          </a:solidFill>
                          <a:latin typeface="Arial"/>
                          <a:ea typeface="ＭＳ Ｐゴシック"/>
                        </a:defRPr>
                      </a:lvl8pPr>
                      <a:lvl9pPr marL="3657600" algn="l" defTabSz="914400" rtl="0" eaLnBrk="1" latinLnBrk="0" hangingPunct="1">
                        <a:defRPr sz="1800" b="1" kern="1200">
                          <a:solidFill>
                            <a:schemeClr val="lt1"/>
                          </a:solidFill>
                          <a:latin typeface="Arial"/>
                          <a:ea typeface="ＭＳ Ｐゴシック"/>
                        </a:defRPr>
                      </a:lvl9pPr>
                    </a:lstStyle>
                    <a:p>
                      <a:r>
                        <a:rPr lang="en-US" sz="1800" baseline="0" dirty="0"/>
                        <a:t>Spiritual / Spirituality:</a:t>
                      </a:r>
                      <a:endParaRPr lang="en-US" sz="1800" dirty="0"/>
                    </a:p>
                  </a:txBody>
                  <a:tcPr marL="91432" marR="91432" marT="45711" marB="45711">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D110C"/>
                    </a:solidFill>
                  </a:tcPr>
                </a:tc>
                <a:tc>
                  <a:txBody>
                    <a:bodyPr/>
                    <a:lstStyle>
                      <a:lvl1pPr marL="0" algn="l" defTabSz="914400" rtl="0" eaLnBrk="1" latinLnBrk="0" hangingPunct="1">
                        <a:defRPr sz="1800" b="1" kern="1200">
                          <a:solidFill>
                            <a:schemeClr val="lt1"/>
                          </a:solidFill>
                          <a:latin typeface="Arial"/>
                          <a:ea typeface="ＭＳ Ｐゴシック"/>
                        </a:defRPr>
                      </a:lvl1pPr>
                      <a:lvl2pPr marL="457200" algn="l" defTabSz="914400" rtl="0" eaLnBrk="1" latinLnBrk="0" hangingPunct="1">
                        <a:defRPr sz="1800" b="1" kern="1200">
                          <a:solidFill>
                            <a:schemeClr val="lt1"/>
                          </a:solidFill>
                          <a:latin typeface="Arial"/>
                          <a:ea typeface="ＭＳ Ｐゴシック"/>
                        </a:defRPr>
                      </a:lvl2pPr>
                      <a:lvl3pPr marL="914400" algn="l" defTabSz="914400" rtl="0" eaLnBrk="1" latinLnBrk="0" hangingPunct="1">
                        <a:defRPr sz="1800" b="1" kern="1200">
                          <a:solidFill>
                            <a:schemeClr val="lt1"/>
                          </a:solidFill>
                          <a:latin typeface="Arial"/>
                          <a:ea typeface="ＭＳ Ｐゴシック"/>
                        </a:defRPr>
                      </a:lvl3pPr>
                      <a:lvl4pPr marL="1371600" algn="l" defTabSz="914400" rtl="0" eaLnBrk="1" latinLnBrk="0" hangingPunct="1">
                        <a:defRPr sz="1800" b="1" kern="1200">
                          <a:solidFill>
                            <a:schemeClr val="lt1"/>
                          </a:solidFill>
                          <a:latin typeface="Arial"/>
                          <a:ea typeface="ＭＳ Ｐゴシック"/>
                        </a:defRPr>
                      </a:lvl4pPr>
                      <a:lvl5pPr marL="1828800" algn="l" defTabSz="914400" rtl="0" eaLnBrk="1" latinLnBrk="0" hangingPunct="1">
                        <a:defRPr sz="1800" b="1" kern="1200">
                          <a:solidFill>
                            <a:schemeClr val="lt1"/>
                          </a:solidFill>
                          <a:latin typeface="Arial"/>
                          <a:ea typeface="ＭＳ Ｐゴシック"/>
                        </a:defRPr>
                      </a:lvl5pPr>
                      <a:lvl6pPr marL="2286000" algn="l" defTabSz="914400" rtl="0" eaLnBrk="1" latinLnBrk="0" hangingPunct="1">
                        <a:defRPr sz="1800" b="1" kern="1200">
                          <a:solidFill>
                            <a:schemeClr val="lt1"/>
                          </a:solidFill>
                          <a:latin typeface="Arial"/>
                          <a:ea typeface="ＭＳ Ｐゴシック"/>
                        </a:defRPr>
                      </a:lvl6pPr>
                      <a:lvl7pPr marL="2743200" algn="l" defTabSz="914400" rtl="0" eaLnBrk="1" latinLnBrk="0" hangingPunct="1">
                        <a:defRPr sz="1800" b="1" kern="1200">
                          <a:solidFill>
                            <a:schemeClr val="lt1"/>
                          </a:solidFill>
                          <a:latin typeface="Arial"/>
                          <a:ea typeface="ＭＳ Ｐゴシック"/>
                        </a:defRPr>
                      </a:lvl7pPr>
                      <a:lvl8pPr marL="3200400" algn="l" defTabSz="914400" rtl="0" eaLnBrk="1" latinLnBrk="0" hangingPunct="1">
                        <a:defRPr sz="1800" b="1" kern="1200">
                          <a:solidFill>
                            <a:schemeClr val="lt1"/>
                          </a:solidFill>
                          <a:latin typeface="Arial"/>
                          <a:ea typeface="ＭＳ Ｐゴシック"/>
                        </a:defRPr>
                      </a:lvl8pPr>
                      <a:lvl9pPr marL="3657600" algn="l" defTabSz="914400" rtl="0" eaLnBrk="1" latinLnBrk="0" hangingPunct="1">
                        <a:defRPr sz="1800" b="1" kern="1200">
                          <a:solidFill>
                            <a:schemeClr val="lt1"/>
                          </a:solidFill>
                          <a:latin typeface="Arial"/>
                          <a:ea typeface="ＭＳ Ｐゴシック"/>
                        </a:defRPr>
                      </a:lvl9pPr>
                    </a:lstStyle>
                    <a:p>
                      <a:r>
                        <a:rPr lang="en-US" sz="1800" dirty="0"/>
                        <a:t>Number screened (%)</a:t>
                      </a:r>
                    </a:p>
                  </a:txBody>
                  <a:tcPr marL="91432" marR="91432" marT="45711" marB="45711">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D110C"/>
                    </a:solidFill>
                  </a:tcPr>
                </a:tc>
                <a:extLst>
                  <a:ext uri="{0D108BD9-81ED-4DB2-BD59-A6C34878D82A}">
                    <a16:rowId xmlns:a16="http://schemas.microsoft.com/office/drawing/2014/main" xmlns="" val="10000"/>
                  </a:ext>
                </a:extLst>
              </a:tr>
              <a:tr h="370771">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r>
                        <a:rPr lang="en-US" sz="1800" dirty="0"/>
                        <a:t>Religious</a:t>
                      </a:r>
                      <a:r>
                        <a:rPr lang="en-US" sz="1800" baseline="0" dirty="0"/>
                        <a:t> </a:t>
                      </a:r>
                    </a:p>
                  </a:txBody>
                  <a:tcPr marL="91432" marR="91432" marT="45711" marB="45711">
                    <a:lnL w="12700" cmpd="sng">
                      <a:solidFill>
                        <a:srgbClr val="FFFFFF"/>
                      </a:solidFill>
                    </a:lnL>
                    <a:lnR w="12700" cmpd="sng">
                      <a:solidFill>
                        <a:srgbClr val="FFFFFF"/>
                      </a:solidFill>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110C">
                        <a:tint val="40000"/>
                      </a:srgb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r>
                        <a:rPr lang="en-US" sz="1800" dirty="0"/>
                        <a:t>8 (38%)</a:t>
                      </a:r>
                    </a:p>
                  </a:txBody>
                  <a:tcPr marL="91432" marR="91432" marT="45711" marB="45711">
                    <a:lnL w="12700" cmpd="sng">
                      <a:solidFill>
                        <a:srgbClr val="FFFFFF"/>
                      </a:solidFill>
                    </a:lnL>
                    <a:lnR w="12700" cmpd="sng">
                      <a:solidFill>
                        <a:srgbClr val="FFFFFF"/>
                      </a:solidFill>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110C">
                        <a:tint val="40000"/>
                      </a:srgbClr>
                    </a:solidFill>
                  </a:tcPr>
                </a:tc>
                <a:extLst>
                  <a:ext uri="{0D108BD9-81ED-4DB2-BD59-A6C34878D82A}">
                    <a16:rowId xmlns:a16="http://schemas.microsoft.com/office/drawing/2014/main" xmlns="" val="10001"/>
                  </a:ext>
                </a:extLst>
              </a:tr>
              <a:tr h="370771">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Both religious and spiritual</a:t>
                      </a:r>
                    </a:p>
                  </a:txBody>
                  <a:tcPr marL="91432" marR="91432" marT="45711" marB="45711">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110C">
                        <a:tint val="20000"/>
                      </a:srgb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r>
                        <a:rPr lang="en-US" sz="1800" dirty="0"/>
                        <a:t>5 (24%)</a:t>
                      </a:r>
                    </a:p>
                  </a:txBody>
                  <a:tcPr marL="91432" marR="91432" marT="45711" marB="45711">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110C">
                        <a:tint val="20000"/>
                      </a:srgbClr>
                    </a:solidFill>
                  </a:tcPr>
                </a:tc>
                <a:extLst>
                  <a:ext uri="{0D108BD9-81ED-4DB2-BD59-A6C34878D82A}">
                    <a16:rowId xmlns:a16="http://schemas.microsoft.com/office/drawing/2014/main" xmlns="" val="10002"/>
                  </a:ext>
                </a:extLst>
              </a:tr>
              <a:tr h="370771">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t>Spiritual</a:t>
                      </a:r>
                    </a:p>
                  </a:txBody>
                  <a:tcPr marL="91432" marR="91432" marT="45711" marB="45711">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110C">
                        <a:tint val="40000"/>
                      </a:srgb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r>
                        <a:rPr lang="en-US" sz="1800" dirty="0"/>
                        <a:t>4  (19%)</a:t>
                      </a:r>
                    </a:p>
                  </a:txBody>
                  <a:tcPr marL="91432" marR="91432" marT="45711" marB="45711">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110C">
                        <a:tint val="40000"/>
                      </a:srgbClr>
                    </a:solidFill>
                  </a:tcPr>
                </a:tc>
                <a:extLst>
                  <a:ext uri="{0D108BD9-81ED-4DB2-BD59-A6C34878D82A}">
                    <a16:rowId xmlns:a16="http://schemas.microsoft.com/office/drawing/2014/main" xmlns="" val="10003"/>
                  </a:ext>
                </a:extLst>
              </a:tr>
              <a:tr h="370771">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r>
                        <a:rPr lang="en-US" sz="1800" dirty="0"/>
                        <a:t>Neither religious or spiritual</a:t>
                      </a:r>
                    </a:p>
                  </a:txBody>
                  <a:tcPr marL="91432" marR="91432" marT="45711" marB="45711">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110C">
                        <a:tint val="20000"/>
                      </a:srgb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r>
                        <a:rPr lang="en-US" sz="1800" dirty="0"/>
                        <a:t>4  (19%)</a:t>
                      </a:r>
                    </a:p>
                  </a:txBody>
                  <a:tcPr marL="91432" marR="91432" marT="45711" marB="45711">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110C">
                        <a:tint val="20000"/>
                      </a:srgb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161754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19080" y="4925861"/>
            <a:ext cx="7017531" cy="1819835"/>
          </a:xfrm>
          <a:prstGeom prst="rect">
            <a:avLst/>
          </a:prstGeom>
          <a:solidFill>
            <a:schemeClr val="bg1"/>
          </a:solidFill>
        </p:spPr>
        <p:txBody>
          <a:bodyPr wrap="square" rtlCol="0">
            <a:spAutoFit/>
          </a:bodyPr>
          <a:lstStyle/>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805" y="5817122"/>
            <a:ext cx="2618123" cy="70689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19" y="5548344"/>
            <a:ext cx="2253315" cy="108162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8788" y="5889085"/>
            <a:ext cx="2832100" cy="588049"/>
          </a:xfrm>
          <a:prstGeom prst="rect">
            <a:avLst/>
          </a:prstGeom>
        </p:spPr>
      </p:pic>
      <p:sp>
        <p:nvSpPr>
          <p:cNvPr id="3" name="Title 2"/>
          <p:cNvSpPr>
            <a:spLocks noGrp="1"/>
          </p:cNvSpPr>
          <p:nvPr>
            <p:ph type="ctrTitle"/>
          </p:nvPr>
        </p:nvSpPr>
        <p:spPr>
          <a:xfrm>
            <a:off x="0" y="0"/>
            <a:ext cx="9144000" cy="5432612"/>
          </a:xfrm>
          <a:solidFill>
            <a:srgbClr val="860000"/>
          </a:solidFill>
        </p:spPr>
        <p:txBody>
          <a:bodyPr anchor="ctr">
            <a:normAutofit/>
          </a:bodyPr>
          <a:lstStyle/>
          <a:p>
            <a:pPr algn="ctr"/>
            <a:r>
              <a:rPr lang="en-US" sz="4000" dirty="0">
                <a:solidFill>
                  <a:schemeClr val="bg1"/>
                </a:solidFill>
                <a:cs typeface="Arial" panose="020B0604020202020204" pitchFamily="34" charset="0"/>
              </a:rPr>
              <a:t>Qualitative Analysis of </a:t>
            </a:r>
            <a:br>
              <a:rPr lang="en-US" sz="4000" dirty="0">
                <a:solidFill>
                  <a:schemeClr val="bg1"/>
                </a:solidFill>
                <a:cs typeface="Arial" panose="020B0604020202020204" pitchFamily="34" charset="0"/>
              </a:rPr>
            </a:br>
            <a:r>
              <a:rPr lang="en-US" sz="4000" dirty="0">
                <a:solidFill>
                  <a:schemeClr val="bg1"/>
                </a:solidFill>
                <a:cs typeface="Arial" panose="020B0604020202020204" pitchFamily="34" charset="0"/>
              </a:rPr>
              <a:t>Patient Interviews</a:t>
            </a:r>
            <a:br>
              <a:rPr lang="en-US" sz="4000" dirty="0">
                <a:solidFill>
                  <a:schemeClr val="bg1"/>
                </a:solidFill>
                <a:cs typeface="Arial" panose="020B0604020202020204" pitchFamily="34" charset="0"/>
              </a:rPr>
            </a:br>
            <a:r>
              <a:rPr lang="en-US" sz="1500" dirty="0">
                <a:solidFill>
                  <a:schemeClr val="bg1"/>
                </a:solidFill>
                <a:cs typeface="Arial" panose="020B0604020202020204" pitchFamily="34" charset="0"/>
              </a:rPr>
              <a:t/>
            </a:r>
            <a:br>
              <a:rPr lang="en-US" sz="1500" dirty="0">
                <a:solidFill>
                  <a:schemeClr val="bg1"/>
                </a:solidFill>
                <a:cs typeface="Arial" panose="020B0604020202020204" pitchFamily="34" charset="0"/>
              </a:rPr>
            </a:br>
            <a:r>
              <a:rPr lang="en-US" sz="2800" dirty="0">
                <a:solidFill>
                  <a:schemeClr val="bg1"/>
                </a:solidFill>
                <a:cs typeface="Arial" panose="020B0604020202020204" pitchFamily="34" charset="0"/>
              </a:rPr>
              <a:t>Ann H. Cottingham, MAR, MA</a:t>
            </a:r>
            <a:r>
              <a:rPr lang="en-US" sz="4000" dirty="0">
                <a:solidFill>
                  <a:schemeClr val="bg1"/>
                </a:solidFill>
                <a:cs typeface="Arial" panose="020B0604020202020204" pitchFamily="34" charset="0"/>
              </a:rPr>
              <a:t/>
            </a:r>
            <a:br>
              <a:rPr lang="en-US" sz="4000" dirty="0">
                <a:solidFill>
                  <a:schemeClr val="bg1"/>
                </a:solidFill>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 </a:t>
            </a: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46785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19080" y="4925861"/>
            <a:ext cx="5031517" cy="1819835"/>
          </a:xfrm>
          <a:prstGeom prst="rect">
            <a:avLst/>
          </a:prstGeom>
          <a:solidFill>
            <a:schemeClr val="bg1"/>
          </a:solidFill>
        </p:spPr>
        <p:txBody>
          <a:bodyPr wrap="square" rtlCol="0">
            <a:spAutoFit/>
          </a:bodyPr>
          <a:lstStyle/>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8488" y="5899850"/>
            <a:ext cx="2618123" cy="70689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152" y="5715000"/>
            <a:ext cx="2177036" cy="108162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8788" y="6135235"/>
            <a:ext cx="2832100" cy="588049"/>
          </a:xfrm>
          <a:prstGeom prst="rect">
            <a:avLst/>
          </a:prstGeom>
        </p:spPr>
      </p:pic>
      <p:sp>
        <p:nvSpPr>
          <p:cNvPr id="3" name="Title 2"/>
          <p:cNvSpPr>
            <a:spLocks noGrp="1"/>
          </p:cNvSpPr>
          <p:nvPr>
            <p:ph type="ctrTitle"/>
          </p:nvPr>
        </p:nvSpPr>
        <p:spPr>
          <a:xfrm>
            <a:off x="0" y="0"/>
            <a:ext cx="9144000" cy="6858000"/>
          </a:xfrm>
          <a:solidFill>
            <a:srgbClr val="860000"/>
          </a:solidFill>
        </p:spPr>
        <p:txBody>
          <a:bodyPr anchor="ctr">
            <a:normAutofit/>
          </a:bodyPr>
          <a:lstStyle/>
          <a:p>
            <a:pPr marL="573088" algn="l"/>
            <a:r>
              <a:rPr lang="en-US" sz="2800" dirty="0">
                <a:solidFill>
                  <a:srgbClr val="FFFFFF"/>
                </a:solidFill>
              </a:rPr>
              <a:t>Using numbers to describe everything… “is analogous to describing ‘Hamlet’ as a play with 21 principal characters, a ghost, a group of players, and various numbers of lords, ladies, officers, soldiers, sailors, messengers, and attendants – one of whom is already dead, one of whom dies by drowning, one by poisoned drink, two by poisoned sword, and one by sword and drink!” </a:t>
            </a:r>
            <a:br>
              <a:rPr lang="en-US" sz="2800" dirty="0">
                <a:solidFill>
                  <a:srgbClr val="FFFFFF"/>
                </a:solidFill>
              </a:rPr>
            </a:br>
            <a:r>
              <a:rPr lang="en-US" sz="2800" dirty="0">
                <a:solidFill>
                  <a:srgbClr val="FFFFFF"/>
                </a:solidFill>
              </a:rPr>
              <a:t>                                     Inui and Carter, 1985</a:t>
            </a:r>
            <a:r>
              <a:rPr lang="en-US" sz="2400" dirty="0">
                <a:solidFill>
                  <a:srgbClr val="FFFFFF"/>
                </a:solidFill>
              </a:rPr>
              <a:t/>
            </a:r>
            <a:br>
              <a:rPr lang="en-US" sz="2400" dirty="0">
                <a:solidFill>
                  <a:srgbClr val="FFFFFF"/>
                </a:solidFill>
              </a:rPr>
            </a:br>
            <a:r>
              <a:rPr lang="en-US" sz="3200" dirty="0">
                <a:solidFill>
                  <a:srgbClr val="FFFFFF"/>
                </a:solidFill>
              </a:rPr>
              <a:t/>
            </a:r>
            <a:br>
              <a:rPr lang="en-US" sz="3200" dirty="0">
                <a:solidFill>
                  <a:srgbClr val="FFFFFF"/>
                </a:solidFill>
              </a:rPr>
            </a:br>
            <a:r>
              <a:rPr lang="en-US" sz="2000" dirty="0">
                <a:solidFill>
                  <a:schemeClr val="bg1"/>
                </a:solidFill>
                <a:latin typeface="Arial" panose="020B0604020202020204" pitchFamily="34" charset="0"/>
                <a:cs typeface="Arial" panose="020B0604020202020204" pitchFamily="34" charset="0"/>
              </a:rPr>
              <a:t> </a:t>
            </a: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4889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4CD47A-8F90-418D-A748-C49103B7262F}"/>
              </a:ext>
            </a:extLst>
          </p:cNvPr>
          <p:cNvSpPr>
            <a:spLocks noGrp="1"/>
          </p:cNvSpPr>
          <p:nvPr>
            <p:ph type="title"/>
          </p:nvPr>
        </p:nvSpPr>
        <p:spPr>
          <a:xfrm>
            <a:off x="1" y="-1"/>
            <a:ext cx="9144000" cy="1167063"/>
          </a:xfrm>
          <a:solidFill>
            <a:schemeClr val="accent1"/>
          </a:solidFill>
        </p:spPr>
        <p:txBody>
          <a:bodyPr/>
          <a:lstStyle/>
          <a:p>
            <a:pPr algn="ctr"/>
            <a:r>
              <a:rPr lang="en-US" dirty="0">
                <a:solidFill>
                  <a:schemeClr val="bg1"/>
                </a:solidFill>
              </a:rPr>
              <a:t>Key Qualitative Data Sources</a:t>
            </a:r>
          </a:p>
        </p:txBody>
      </p:sp>
      <p:sp>
        <p:nvSpPr>
          <p:cNvPr id="3" name="Content Placeholder 2">
            <a:extLst>
              <a:ext uri="{FF2B5EF4-FFF2-40B4-BE49-F238E27FC236}">
                <a16:creationId xmlns:a16="http://schemas.microsoft.com/office/drawing/2014/main" xmlns="" id="{FB2992DA-696A-4800-B7C7-6C26EB810ECF}"/>
              </a:ext>
            </a:extLst>
          </p:cNvPr>
          <p:cNvSpPr>
            <a:spLocks noGrp="1"/>
          </p:cNvSpPr>
          <p:nvPr>
            <p:ph idx="1"/>
          </p:nvPr>
        </p:nvSpPr>
        <p:spPr>
          <a:xfrm>
            <a:off x="258762" y="1457326"/>
            <a:ext cx="8801017" cy="5257800"/>
          </a:xfrm>
          <a:solidFill>
            <a:schemeClr val="bg1"/>
          </a:solidFill>
        </p:spPr>
        <p:txBody>
          <a:bodyPr/>
          <a:lstStyle/>
          <a:p>
            <a:r>
              <a:rPr lang="en-US" dirty="0"/>
              <a:t>Observations </a:t>
            </a:r>
          </a:p>
          <a:p>
            <a:r>
              <a:rPr lang="en-US" dirty="0"/>
              <a:t>Focus groups</a:t>
            </a:r>
          </a:p>
          <a:p>
            <a:r>
              <a:rPr lang="en-US" dirty="0"/>
              <a:t>Open-text surveys</a:t>
            </a:r>
          </a:p>
          <a:p>
            <a:r>
              <a:rPr lang="en-US" dirty="0"/>
              <a:t>Written records (diaries, etc.)</a:t>
            </a:r>
          </a:p>
          <a:p>
            <a:r>
              <a:rPr lang="en-US" dirty="0"/>
              <a:t>Conversations</a:t>
            </a:r>
          </a:p>
          <a:p>
            <a:r>
              <a:rPr lang="en-US" dirty="0"/>
              <a:t>Interviews (unstructured, semi-structure, structured)</a:t>
            </a:r>
          </a:p>
          <a:p>
            <a:endParaRPr lang="en-US" dirty="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0" y="6115050"/>
            <a:ext cx="2347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777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3BC498-C500-4E05-9541-265EE7FCAB53}"/>
              </a:ext>
            </a:extLst>
          </p:cNvPr>
          <p:cNvSpPr>
            <a:spLocks noGrp="1"/>
          </p:cNvSpPr>
          <p:nvPr>
            <p:ph type="title"/>
          </p:nvPr>
        </p:nvSpPr>
        <p:spPr>
          <a:xfrm>
            <a:off x="0" y="9525"/>
            <a:ext cx="9143999" cy="1213643"/>
          </a:xfrm>
          <a:solidFill>
            <a:schemeClr val="accent1"/>
          </a:solidFill>
        </p:spPr>
        <p:txBody>
          <a:bodyPr/>
          <a:lstStyle/>
          <a:p>
            <a:pPr algn="ctr"/>
            <a:r>
              <a:rPr lang="en-US" sz="3600" dirty="0">
                <a:solidFill>
                  <a:schemeClr val="bg1"/>
                </a:solidFill>
              </a:rPr>
              <a:t>Example:  </a:t>
            </a:r>
            <a:br>
              <a:rPr lang="en-US" sz="3600" dirty="0">
                <a:solidFill>
                  <a:schemeClr val="bg1"/>
                </a:solidFill>
              </a:rPr>
            </a:br>
            <a:r>
              <a:rPr lang="en-US" sz="3600" dirty="0">
                <a:solidFill>
                  <a:schemeClr val="bg1"/>
                </a:solidFill>
              </a:rPr>
              <a:t>Interview Transcript</a:t>
            </a:r>
          </a:p>
        </p:txBody>
      </p:sp>
      <p:pic>
        <p:nvPicPr>
          <p:cNvPr id="11" name="Content Placeholder 10">
            <a:extLst>
              <a:ext uri="{FF2B5EF4-FFF2-40B4-BE49-F238E27FC236}">
                <a16:creationId xmlns:a16="http://schemas.microsoft.com/office/drawing/2014/main" xmlns="" id="{F5ED6248-E9A8-4388-92C9-08727BBEFA6F}"/>
              </a:ext>
            </a:extLst>
          </p:cNvPr>
          <p:cNvPicPr>
            <a:picLocks noGrp="1"/>
          </p:cNvPicPr>
          <p:nvPr>
            <p:ph idx="1"/>
          </p:nvPr>
        </p:nvPicPr>
        <p:blipFill rotWithShape="1">
          <a:blip r:embed="rId3"/>
          <a:srcRect l="7561" t="18656" r="26775" b="24554"/>
          <a:stretch/>
        </p:blipFill>
        <p:spPr bwMode="auto">
          <a:xfrm>
            <a:off x="1" y="1459308"/>
            <a:ext cx="9143999" cy="5019676"/>
          </a:xfrm>
          <a:prstGeom prst="rect">
            <a:avLst/>
          </a:prstGeom>
          <a:ln>
            <a:noFill/>
          </a:ln>
          <a:extLst>
            <a:ext uri="{53640926-AAD7-44D8-BBD7-CCE9431645EC}">
              <a14:shadowObscured xmlns:a14="http://schemas.microsoft.com/office/drawing/2010/main"/>
            </a:ext>
          </a:extLst>
        </p:spPr>
      </p:pic>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0" y="6115050"/>
            <a:ext cx="2347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340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3BC498-C500-4E05-9541-265EE7FCAB53}"/>
              </a:ext>
            </a:extLst>
          </p:cNvPr>
          <p:cNvSpPr>
            <a:spLocks noGrp="1"/>
          </p:cNvSpPr>
          <p:nvPr>
            <p:ph type="title"/>
          </p:nvPr>
        </p:nvSpPr>
        <p:spPr>
          <a:xfrm>
            <a:off x="0" y="9525"/>
            <a:ext cx="9143999" cy="1213643"/>
          </a:xfrm>
          <a:solidFill>
            <a:schemeClr val="accent1"/>
          </a:solidFill>
        </p:spPr>
        <p:txBody>
          <a:bodyPr/>
          <a:lstStyle/>
          <a:p>
            <a:pPr algn="ctr"/>
            <a:r>
              <a:rPr lang="en-US" sz="3600" dirty="0">
                <a:solidFill>
                  <a:schemeClr val="bg1"/>
                </a:solidFill>
              </a:rPr>
              <a:t>Steps in the Qualitative Analysis of </a:t>
            </a:r>
            <a:br>
              <a:rPr lang="en-US" sz="3600" dirty="0">
                <a:solidFill>
                  <a:schemeClr val="bg1"/>
                </a:solidFill>
              </a:rPr>
            </a:br>
            <a:r>
              <a:rPr lang="en-US" sz="3600" dirty="0">
                <a:solidFill>
                  <a:schemeClr val="bg1"/>
                </a:solidFill>
              </a:rPr>
              <a:t>Cancer Patient Interview Transcripts</a:t>
            </a:r>
          </a:p>
        </p:txBody>
      </p:sp>
      <p:sp>
        <p:nvSpPr>
          <p:cNvPr id="3" name="Content Placeholder 2">
            <a:extLst>
              <a:ext uri="{FF2B5EF4-FFF2-40B4-BE49-F238E27FC236}">
                <a16:creationId xmlns:a16="http://schemas.microsoft.com/office/drawing/2014/main" xmlns="" id="{8C0285A5-E423-4487-A97B-545A32DEF883}"/>
              </a:ext>
            </a:extLst>
          </p:cNvPr>
          <p:cNvSpPr>
            <a:spLocks noGrp="1"/>
          </p:cNvSpPr>
          <p:nvPr>
            <p:ph idx="1"/>
          </p:nvPr>
        </p:nvSpPr>
        <p:spPr>
          <a:xfrm>
            <a:off x="327359" y="1358763"/>
            <a:ext cx="8816641" cy="5048250"/>
          </a:xfrm>
          <a:solidFill>
            <a:schemeClr val="bg1"/>
          </a:solidFill>
        </p:spPr>
        <p:txBody>
          <a:bodyPr/>
          <a:lstStyle/>
          <a:p>
            <a:pPr marL="742950" lvl="0" indent="-742950">
              <a:buFont typeface="+mj-lt"/>
              <a:buAutoNum type="arabicPeriod"/>
            </a:pPr>
            <a:r>
              <a:rPr lang="en-US" sz="3200" dirty="0"/>
              <a:t>Inductive method. </a:t>
            </a:r>
          </a:p>
          <a:p>
            <a:pPr marL="742950" lvl="0" indent="-742950">
              <a:buFont typeface="+mj-lt"/>
              <a:buAutoNum type="arabicPeriod"/>
            </a:pPr>
            <a:endParaRPr lang="en-US" sz="2000" dirty="0"/>
          </a:p>
          <a:p>
            <a:pPr marL="742950" lvl="0" indent="-742950">
              <a:buFont typeface="+mj-lt"/>
              <a:buAutoNum type="arabicPeriod"/>
            </a:pPr>
            <a:r>
              <a:rPr lang="en-US" altLang="en-US" sz="3200" dirty="0">
                <a:solidFill>
                  <a:srgbClr val="000000"/>
                </a:solidFill>
              </a:rPr>
              <a:t>All 21 interviews were independently coded by the primary investigator.</a:t>
            </a:r>
          </a:p>
          <a:p>
            <a:pPr marL="742950" lvl="0" indent="-742950">
              <a:buFont typeface="+mj-lt"/>
              <a:buAutoNum type="arabicPeriod"/>
            </a:pPr>
            <a:endParaRPr lang="en-US" altLang="en-US" sz="2000" dirty="0">
              <a:solidFill>
                <a:srgbClr val="000000"/>
              </a:solidFill>
            </a:endParaRPr>
          </a:p>
          <a:p>
            <a:pPr marL="742950" indent="-742950">
              <a:buFont typeface="+mj-lt"/>
              <a:buAutoNum type="arabicPeriod"/>
            </a:pPr>
            <a:r>
              <a:rPr lang="en-US" sz="3200" dirty="0"/>
              <a:t>Five investigators </a:t>
            </a:r>
            <a:r>
              <a:rPr lang="en-US" sz="3200" dirty="0" smtClean="0"/>
              <a:t>reviewed </a:t>
            </a:r>
            <a:r>
              <a:rPr lang="en-US" sz="3200" dirty="0"/>
              <a:t>each transcript and identified comments/concepts that stood out for them, related to the general topic, by marking the comment and providing a descriptive label or code.</a:t>
            </a:r>
          </a:p>
          <a:p>
            <a:pPr marL="0" indent="0">
              <a:buNone/>
            </a:pPr>
            <a:endParaRPr lang="en-US" dirty="0"/>
          </a:p>
        </p:txBody>
      </p:sp>
    </p:spTree>
    <p:extLst>
      <p:ext uri="{BB962C8B-B14F-4D97-AF65-F5344CB8AC3E}">
        <p14:creationId xmlns:p14="http://schemas.microsoft.com/office/powerpoint/2010/main" val="710830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3BC498-C500-4E05-9541-265EE7FCAB53}"/>
              </a:ext>
            </a:extLst>
          </p:cNvPr>
          <p:cNvSpPr>
            <a:spLocks noGrp="1"/>
          </p:cNvSpPr>
          <p:nvPr>
            <p:ph type="title"/>
          </p:nvPr>
        </p:nvSpPr>
        <p:spPr>
          <a:xfrm>
            <a:off x="0" y="9525"/>
            <a:ext cx="9143999" cy="1213643"/>
          </a:xfrm>
          <a:solidFill>
            <a:schemeClr val="accent1"/>
          </a:solidFill>
        </p:spPr>
        <p:txBody>
          <a:bodyPr/>
          <a:lstStyle/>
          <a:p>
            <a:pPr algn="ctr"/>
            <a:r>
              <a:rPr lang="en-US" sz="3600" dirty="0">
                <a:solidFill>
                  <a:schemeClr val="bg1"/>
                </a:solidFill>
              </a:rPr>
              <a:t>Example:  </a:t>
            </a:r>
            <a:br>
              <a:rPr lang="en-US" sz="3600" dirty="0">
                <a:solidFill>
                  <a:schemeClr val="bg1"/>
                </a:solidFill>
              </a:rPr>
            </a:br>
            <a:r>
              <a:rPr lang="en-US" sz="3600" dirty="0">
                <a:solidFill>
                  <a:schemeClr val="bg1"/>
                </a:solidFill>
              </a:rPr>
              <a:t>Coding Template #1</a:t>
            </a:r>
          </a:p>
        </p:txBody>
      </p:sp>
      <p:sp>
        <p:nvSpPr>
          <p:cNvPr id="4" name="Date Placeholder 3">
            <a:extLst>
              <a:ext uri="{FF2B5EF4-FFF2-40B4-BE49-F238E27FC236}">
                <a16:creationId xmlns:a16="http://schemas.microsoft.com/office/drawing/2014/main" xmlns="" id="{640E8E22-D16B-4AB1-8C66-8A6202EF1975}"/>
              </a:ext>
            </a:extLst>
          </p:cNvPr>
          <p:cNvSpPr>
            <a:spLocks noGrp="1"/>
          </p:cNvSpPr>
          <p:nvPr>
            <p:ph type="dt" sz="half" idx="10"/>
          </p:nvPr>
        </p:nvSpPr>
        <p:spPr/>
        <p:txBody>
          <a:bodyPr/>
          <a:lstStyle/>
          <a:p>
            <a:pPr>
              <a:defRPr/>
            </a:pPr>
            <a:fld id="{BD90000B-6478-4126-BAE2-F4EE9E3EFB70}" type="datetime1">
              <a:rPr lang="en-US" altLang="en-US" smtClean="0"/>
              <a:pPr>
                <a:defRPr/>
              </a:pPr>
              <a:t>4/24/2018</a:t>
            </a:fld>
            <a:endParaRPr lang="en-US" altLang="en-US"/>
          </a:p>
        </p:txBody>
      </p:sp>
      <p:pic>
        <p:nvPicPr>
          <p:cNvPr id="12" name="Content Placeholder 11">
            <a:extLst>
              <a:ext uri="{FF2B5EF4-FFF2-40B4-BE49-F238E27FC236}">
                <a16:creationId xmlns:a16="http://schemas.microsoft.com/office/drawing/2014/main" xmlns="" id="{AF96C622-36BF-4D64-86FE-36B90FB3214E}"/>
              </a:ext>
            </a:extLst>
          </p:cNvPr>
          <p:cNvPicPr>
            <a:picLocks noGrp="1"/>
          </p:cNvPicPr>
          <p:nvPr>
            <p:ph idx="1"/>
          </p:nvPr>
        </p:nvPicPr>
        <p:blipFill rotWithShape="1">
          <a:blip r:embed="rId3"/>
          <a:srcRect l="17180" t="25071" r="16919" b="10651"/>
          <a:stretch/>
        </p:blipFill>
        <p:spPr bwMode="auto">
          <a:xfrm>
            <a:off x="59267" y="1295400"/>
            <a:ext cx="9084732" cy="55530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1710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3BC498-C500-4E05-9541-265EE7FCAB53}"/>
              </a:ext>
            </a:extLst>
          </p:cNvPr>
          <p:cNvSpPr>
            <a:spLocks noGrp="1"/>
          </p:cNvSpPr>
          <p:nvPr>
            <p:ph type="title"/>
          </p:nvPr>
        </p:nvSpPr>
        <p:spPr>
          <a:xfrm>
            <a:off x="0" y="9525"/>
            <a:ext cx="9143999" cy="1213643"/>
          </a:xfrm>
          <a:solidFill>
            <a:schemeClr val="accent1"/>
          </a:solidFill>
        </p:spPr>
        <p:txBody>
          <a:bodyPr/>
          <a:lstStyle/>
          <a:p>
            <a:pPr algn="ctr"/>
            <a:r>
              <a:rPr lang="en-US" sz="3600" dirty="0">
                <a:solidFill>
                  <a:schemeClr val="bg1"/>
                </a:solidFill>
              </a:rPr>
              <a:t>Steps in the Qualitative Analysis of </a:t>
            </a:r>
            <a:br>
              <a:rPr lang="en-US" sz="3600" dirty="0">
                <a:solidFill>
                  <a:schemeClr val="bg1"/>
                </a:solidFill>
              </a:rPr>
            </a:br>
            <a:r>
              <a:rPr lang="en-US" sz="3600" dirty="0">
                <a:solidFill>
                  <a:schemeClr val="bg1"/>
                </a:solidFill>
              </a:rPr>
              <a:t>Cancer Patient Interview Transcripts</a:t>
            </a:r>
          </a:p>
        </p:txBody>
      </p:sp>
      <p:sp>
        <p:nvSpPr>
          <p:cNvPr id="3" name="Content Placeholder 2">
            <a:extLst>
              <a:ext uri="{FF2B5EF4-FFF2-40B4-BE49-F238E27FC236}">
                <a16:creationId xmlns:a16="http://schemas.microsoft.com/office/drawing/2014/main" xmlns="" id="{8C0285A5-E423-4487-A97B-545A32DEF883}"/>
              </a:ext>
            </a:extLst>
          </p:cNvPr>
          <p:cNvSpPr>
            <a:spLocks noGrp="1"/>
          </p:cNvSpPr>
          <p:nvPr>
            <p:ph idx="1"/>
          </p:nvPr>
        </p:nvSpPr>
        <p:spPr>
          <a:xfrm>
            <a:off x="406458" y="1408459"/>
            <a:ext cx="8816641" cy="5048250"/>
          </a:xfrm>
          <a:solidFill>
            <a:schemeClr val="bg1"/>
          </a:solidFill>
        </p:spPr>
        <p:txBody>
          <a:bodyPr/>
          <a:lstStyle/>
          <a:p>
            <a:pPr marL="0" indent="0">
              <a:buNone/>
            </a:pPr>
            <a:r>
              <a:rPr lang="en-US" sz="3200" dirty="0"/>
              <a:t>4.Team met regularly to </a:t>
            </a:r>
          </a:p>
          <a:p>
            <a:pPr marL="860425" indent="341313">
              <a:buClr>
                <a:srgbClr val="860000"/>
              </a:buClr>
              <a:buFont typeface="Arial" panose="020B0604020202020204" pitchFamily="34" charset="0"/>
              <a:buChar char="•"/>
              <a:tabLst>
                <a:tab pos="2062163" algn="l"/>
              </a:tabLst>
            </a:pPr>
            <a:r>
              <a:rPr lang="en-US" sz="3200" dirty="0"/>
              <a:t>Discuss the preliminary codes</a:t>
            </a:r>
          </a:p>
          <a:p>
            <a:pPr marL="860425" indent="341313">
              <a:buClr>
                <a:srgbClr val="860000"/>
              </a:buClr>
              <a:buFont typeface="Arial" panose="020B0604020202020204" pitchFamily="34" charset="0"/>
              <a:buChar char="•"/>
              <a:tabLst>
                <a:tab pos="2062163" algn="l"/>
              </a:tabLst>
            </a:pPr>
            <a:r>
              <a:rPr lang="en-US" sz="3200" dirty="0"/>
              <a:t>Revise, add and delete codes</a:t>
            </a:r>
          </a:p>
          <a:p>
            <a:pPr marL="860425" indent="341313">
              <a:buClr>
                <a:srgbClr val="860000"/>
              </a:buClr>
              <a:buFont typeface="Arial" panose="020B0604020202020204" pitchFamily="34" charset="0"/>
              <a:buChar char="•"/>
              <a:tabLst>
                <a:tab pos="1201738" algn="l"/>
              </a:tabLst>
            </a:pPr>
            <a:r>
              <a:rPr lang="en-US" sz="3200" dirty="0"/>
              <a:t>Create a preliminary codebook</a:t>
            </a:r>
          </a:p>
          <a:p>
            <a:pPr marL="860425" indent="0">
              <a:buClr>
                <a:srgbClr val="860000"/>
              </a:buClr>
              <a:buNone/>
              <a:tabLst>
                <a:tab pos="1201738" algn="l"/>
              </a:tabLst>
            </a:pPr>
            <a:endParaRPr lang="en-US" sz="2000" dirty="0"/>
          </a:p>
          <a:p>
            <a:pPr marL="403225" indent="-403225">
              <a:buNone/>
            </a:pPr>
            <a:r>
              <a:rPr lang="en-US" sz="3200" dirty="0"/>
              <a:t>5. Investigators then read and coded an additional three interviews using the preliminary codebook and came to agreement on codes</a:t>
            </a:r>
          </a:p>
          <a:p>
            <a:pPr marL="514350" indent="-514350">
              <a:buFont typeface="+mj-lt"/>
              <a:buAutoNum type="arabicPeriod" startAt="4"/>
            </a:pPr>
            <a:endParaRPr lang="en-US" sz="3600" dirty="0"/>
          </a:p>
          <a:p>
            <a:pPr marL="0" indent="0">
              <a:buNone/>
            </a:pPr>
            <a:endParaRPr lang="en-US"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0" y="6115050"/>
            <a:ext cx="2347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6843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352425" y="165553"/>
            <a:ext cx="8462963" cy="971550"/>
          </a:xfrm>
        </p:spPr>
        <p:txBody>
          <a:bodyPr/>
          <a:lstStyle/>
          <a:p>
            <a:r>
              <a:rPr lang="en-US" dirty="0">
                <a:latin typeface="Calibri" panose="020F0502020204030204" pitchFamily="34" charset="0"/>
              </a:rPr>
              <a:t>Speakers</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97465" y="2355741"/>
            <a:ext cx="2125980" cy="3122187"/>
          </a:xfr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575" y="1849254"/>
            <a:ext cx="2133827" cy="302934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2924" y="1384696"/>
            <a:ext cx="2258776" cy="3162287"/>
          </a:xfrm>
          <a:prstGeom prst="rect">
            <a:avLst/>
          </a:prstGeom>
        </p:spPr>
      </p:pic>
      <p:sp>
        <p:nvSpPr>
          <p:cNvPr id="2" name="TextBox 1"/>
          <p:cNvSpPr txBox="1"/>
          <p:nvPr/>
        </p:nvSpPr>
        <p:spPr>
          <a:xfrm>
            <a:off x="0" y="5171598"/>
            <a:ext cx="2628081" cy="523220"/>
          </a:xfrm>
          <a:prstGeom prst="rect">
            <a:avLst/>
          </a:prstGeom>
          <a:noFill/>
        </p:spPr>
        <p:txBody>
          <a:bodyPr wrap="square" rtlCol="0">
            <a:spAutoFit/>
          </a:bodyPr>
          <a:lstStyle/>
          <a:p>
            <a:pPr algn="ctr" eaLnBrk="0" fontAlgn="base" hangingPunct="0">
              <a:spcBef>
                <a:spcPct val="0"/>
              </a:spcBef>
              <a:spcAft>
                <a:spcPct val="0"/>
              </a:spcAft>
            </a:pPr>
            <a:r>
              <a:rPr lang="en-US" sz="2800" dirty="0">
                <a:solidFill>
                  <a:srgbClr val="000000"/>
                </a:solidFill>
              </a:rPr>
              <a:t>Saneta Maiko </a:t>
            </a:r>
          </a:p>
        </p:txBody>
      </p:sp>
      <p:sp>
        <p:nvSpPr>
          <p:cNvPr id="13" name="TextBox 12"/>
          <p:cNvSpPr txBox="1"/>
          <p:nvPr/>
        </p:nvSpPr>
        <p:spPr>
          <a:xfrm>
            <a:off x="3138407" y="5726219"/>
            <a:ext cx="2983425" cy="523220"/>
          </a:xfrm>
          <a:prstGeom prst="rect">
            <a:avLst/>
          </a:prstGeom>
          <a:noFill/>
        </p:spPr>
        <p:txBody>
          <a:bodyPr wrap="square" rtlCol="0">
            <a:spAutoFit/>
          </a:bodyPr>
          <a:lstStyle/>
          <a:p>
            <a:pPr algn="ctr" eaLnBrk="0" fontAlgn="base" hangingPunct="0">
              <a:spcBef>
                <a:spcPct val="0"/>
              </a:spcBef>
              <a:spcAft>
                <a:spcPct val="0"/>
              </a:spcAft>
            </a:pPr>
            <a:r>
              <a:rPr lang="en-US" sz="2800" dirty="0">
                <a:solidFill>
                  <a:srgbClr val="000000"/>
                </a:solidFill>
              </a:rPr>
              <a:t>Ann Cottingham</a:t>
            </a:r>
          </a:p>
        </p:txBody>
      </p:sp>
      <p:sp>
        <p:nvSpPr>
          <p:cNvPr id="14" name="TextBox 13"/>
          <p:cNvSpPr txBox="1"/>
          <p:nvPr/>
        </p:nvSpPr>
        <p:spPr>
          <a:xfrm>
            <a:off x="6615763" y="4423083"/>
            <a:ext cx="2628081" cy="954107"/>
          </a:xfrm>
          <a:prstGeom prst="rect">
            <a:avLst/>
          </a:prstGeom>
          <a:noFill/>
        </p:spPr>
        <p:txBody>
          <a:bodyPr wrap="square" rtlCol="0">
            <a:spAutoFit/>
          </a:bodyPr>
          <a:lstStyle/>
          <a:p>
            <a:pPr algn="ctr" eaLnBrk="0" fontAlgn="base" hangingPunct="0">
              <a:spcBef>
                <a:spcPct val="0"/>
              </a:spcBef>
              <a:spcAft>
                <a:spcPct val="0"/>
              </a:spcAft>
            </a:pPr>
            <a:r>
              <a:rPr lang="en-US" sz="2800" dirty="0">
                <a:solidFill>
                  <a:srgbClr val="000000"/>
                </a:solidFill>
              </a:rPr>
              <a:t>Alexia Torke</a:t>
            </a:r>
          </a:p>
          <a:p>
            <a:pPr algn="ctr" eaLnBrk="0" fontAlgn="base" hangingPunct="0">
              <a:spcBef>
                <a:spcPct val="0"/>
              </a:spcBef>
              <a:spcAft>
                <a:spcPct val="0"/>
              </a:spcAft>
            </a:pPr>
            <a:endParaRPr lang="en-US" sz="2800" dirty="0">
              <a:solidFill>
                <a:srgbClr val="000000"/>
              </a:solidFill>
            </a:endParaRPr>
          </a:p>
        </p:txBody>
      </p:sp>
      <p:pic>
        <p:nvPicPr>
          <p:cNvPr id="1026" name="Picture 2" descr="C:\Users\smaiko\Local Settings\Temporary Internet Files\Content.Outlook\L4OQIMLW\Ann Headsho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01879" y="2309247"/>
            <a:ext cx="2247042" cy="321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054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46E886-A75D-4610-8E30-E1717E9681C4}"/>
              </a:ext>
            </a:extLst>
          </p:cNvPr>
          <p:cNvSpPr>
            <a:spLocks noGrp="1"/>
          </p:cNvSpPr>
          <p:nvPr>
            <p:ph type="title"/>
          </p:nvPr>
        </p:nvSpPr>
        <p:spPr>
          <a:xfrm>
            <a:off x="0" y="28575"/>
            <a:ext cx="9144000" cy="1138488"/>
          </a:xfrm>
          <a:solidFill>
            <a:schemeClr val="accent1"/>
          </a:solidFill>
        </p:spPr>
        <p:txBody>
          <a:bodyPr/>
          <a:lstStyle/>
          <a:p>
            <a:r>
              <a:rPr lang="en-US" dirty="0">
                <a:solidFill>
                  <a:schemeClr val="bg1"/>
                </a:solidFill>
              </a:rPr>
              <a:t>Qualitative  Analysis</a:t>
            </a:r>
          </a:p>
        </p:txBody>
      </p:sp>
      <p:sp>
        <p:nvSpPr>
          <p:cNvPr id="3" name="Content Placeholder 2">
            <a:extLst>
              <a:ext uri="{FF2B5EF4-FFF2-40B4-BE49-F238E27FC236}">
                <a16:creationId xmlns:a16="http://schemas.microsoft.com/office/drawing/2014/main" xmlns="" id="{980C26C0-48C2-4D7C-9EA0-23D1A902FD71}"/>
              </a:ext>
            </a:extLst>
          </p:cNvPr>
          <p:cNvSpPr>
            <a:spLocks noGrp="1"/>
          </p:cNvSpPr>
          <p:nvPr>
            <p:ph idx="1"/>
          </p:nvPr>
        </p:nvSpPr>
        <p:spPr>
          <a:xfrm>
            <a:off x="398610" y="1422233"/>
            <a:ext cx="8939463" cy="5292892"/>
          </a:xfrm>
          <a:solidFill>
            <a:schemeClr val="bg1"/>
          </a:solidFill>
        </p:spPr>
        <p:txBody>
          <a:bodyPr/>
          <a:lstStyle/>
          <a:p>
            <a:pPr marL="457200" indent="-457200">
              <a:buNone/>
            </a:pPr>
            <a:r>
              <a:rPr lang="en-US" sz="3200" dirty="0"/>
              <a:t>6. All interviews were then coded using this codebook by two investigators.</a:t>
            </a:r>
          </a:p>
          <a:p>
            <a:pPr marL="457200" indent="-457200">
              <a:buNone/>
            </a:pPr>
            <a:endParaRPr lang="en-US" sz="3200" dirty="0"/>
          </a:p>
          <a:p>
            <a:pPr marL="457200" indent="-457200">
              <a:buNone/>
            </a:pPr>
            <a:r>
              <a:rPr lang="en-US" sz="3200" dirty="0"/>
              <a:t>7. The two investigators then grouped the codes into themes and subthemes and developed a model to inform eventual development of theory. </a:t>
            </a:r>
          </a:p>
          <a:p>
            <a:pPr marL="627063" lvl="1" indent="0">
              <a:buClr>
                <a:srgbClr val="860000"/>
              </a:buClr>
              <a:buNone/>
            </a:pPr>
            <a:endParaRPr lang="en-US" sz="3200" dirty="0"/>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0" y="6115050"/>
            <a:ext cx="2347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93874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3BC498-C500-4E05-9541-265EE7FCAB53}"/>
              </a:ext>
            </a:extLst>
          </p:cNvPr>
          <p:cNvSpPr>
            <a:spLocks noGrp="1"/>
          </p:cNvSpPr>
          <p:nvPr>
            <p:ph type="title"/>
          </p:nvPr>
        </p:nvSpPr>
        <p:spPr>
          <a:xfrm>
            <a:off x="0" y="9525"/>
            <a:ext cx="9143999" cy="1213643"/>
          </a:xfrm>
          <a:solidFill>
            <a:schemeClr val="accent1"/>
          </a:solidFill>
        </p:spPr>
        <p:txBody>
          <a:bodyPr/>
          <a:lstStyle/>
          <a:p>
            <a:pPr algn="ctr"/>
            <a:r>
              <a:rPr lang="en-US" sz="3600" dirty="0">
                <a:solidFill>
                  <a:schemeClr val="bg1"/>
                </a:solidFill>
              </a:rPr>
              <a:t>Example:  </a:t>
            </a:r>
            <a:br>
              <a:rPr lang="en-US" sz="3600" dirty="0">
                <a:solidFill>
                  <a:schemeClr val="bg1"/>
                </a:solidFill>
              </a:rPr>
            </a:br>
            <a:r>
              <a:rPr lang="en-US" sz="3600" dirty="0">
                <a:solidFill>
                  <a:schemeClr val="bg1"/>
                </a:solidFill>
              </a:rPr>
              <a:t>Coding Template #2</a:t>
            </a:r>
          </a:p>
        </p:txBody>
      </p:sp>
      <p:sp>
        <p:nvSpPr>
          <p:cNvPr id="4" name="Date Placeholder 3">
            <a:extLst>
              <a:ext uri="{FF2B5EF4-FFF2-40B4-BE49-F238E27FC236}">
                <a16:creationId xmlns:a16="http://schemas.microsoft.com/office/drawing/2014/main" xmlns="" id="{640E8E22-D16B-4AB1-8C66-8A6202EF1975}"/>
              </a:ext>
            </a:extLst>
          </p:cNvPr>
          <p:cNvSpPr>
            <a:spLocks noGrp="1"/>
          </p:cNvSpPr>
          <p:nvPr>
            <p:ph type="dt" sz="half" idx="10"/>
          </p:nvPr>
        </p:nvSpPr>
        <p:spPr/>
        <p:txBody>
          <a:bodyPr/>
          <a:lstStyle/>
          <a:p>
            <a:pPr>
              <a:defRPr/>
            </a:pPr>
            <a:fld id="{BD90000B-6478-4126-BAE2-F4EE9E3EFB70}" type="datetime1">
              <a:rPr lang="en-US" altLang="en-US" smtClean="0"/>
              <a:pPr>
                <a:defRPr/>
              </a:pPr>
              <a:t>4/24/2018</a:t>
            </a:fld>
            <a:endParaRPr lang="en-US" altLang="en-US"/>
          </a:p>
        </p:txBody>
      </p:sp>
      <p:sp>
        <p:nvSpPr>
          <p:cNvPr id="5" name="Slide Number Placeholder 4">
            <a:extLst>
              <a:ext uri="{FF2B5EF4-FFF2-40B4-BE49-F238E27FC236}">
                <a16:creationId xmlns:a16="http://schemas.microsoft.com/office/drawing/2014/main" xmlns="" id="{3F5D4B7E-B1A4-449D-ABA3-480E8E6D61F5}"/>
              </a:ext>
            </a:extLst>
          </p:cNvPr>
          <p:cNvSpPr>
            <a:spLocks noGrp="1"/>
          </p:cNvSpPr>
          <p:nvPr>
            <p:ph type="sldNum" sz="quarter" idx="4294967295"/>
          </p:nvPr>
        </p:nvSpPr>
        <p:spPr>
          <a:xfrm>
            <a:off x="6751638" y="6715125"/>
            <a:ext cx="2133600" cy="133350"/>
          </a:xfrm>
          <a:prstGeom prst="rect">
            <a:avLst/>
          </a:prstGeom>
        </p:spPr>
        <p:txBody>
          <a:bodyPr/>
          <a:lstStyle/>
          <a:p>
            <a:fld id="{C1CE756F-3930-465E-8B48-3EA0B380476F}" type="slidenum">
              <a:rPr lang="en-US" altLang="en-US" smtClean="0"/>
              <a:pPr/>
              <a:t>21</a:t>
            </a:fld>
            <a:endParaRPr lang="en-US" altLang="en-US"/>
          </a:p>
        </p:txBody>
      </p:sp>
      <p:pic>
        <p:nvPicPr>
          <p:cNvPr id="8" name="Content Placeholder 7">
            <a:extLst>
              <a:ext uri="{FF2B5EF4-FFF2-40B4-BE49-F238E27FC236}">
                <a16:creationId xmlns:a16="http://schemas.microsoft.com/office/drawing/2014/main" xmlns="" id="{95DEAB8E-E210-4F48-9A65-E9FC004828BF}"/>
              </a:ext>
            </a:extLst>
          </p:cNvPr>
          <p:cNvPicPr>
            <a:picLocks noGrp="1"/>
          </p:cNvPicPr>
          <p:nvPr>
            <p:ph idx="1"/>
          </p:nvPr>
        </p:nvPicPr>
        <p:blipFill rotWithShape="1">
          <a:blip r:embed="rId3"/>
          <a:srcRect l="22014" t="24691" r="20972" b="12839"/>
          <a:stretch/>
        </p:blipFill>
        <p:spPr bwMode="auto">
          <a:xfrm>
            <a:off x="59267" y="1223168"/>
            <a:ext cx="9084731" cy="56253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31785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46E886-A75D-4610-8E30-E1717E9681C4}"/>
              </a:ext>
            </a:extLst>
          </p:cNvPr>
          <p:cNvSpPr>
            <a:spLocks noGrp="1"/>
          </p:cNvSpPr>
          <p:nvPr>
            <p:ph type="title"/>
          </p:nvPr>
        </p:nvSpPr>
        <p:spPr>
          <a:xfrm>
            <a:off x="0" y="-323439"/>
            <a:ext cx="9144000" cy="1138488"/>
          </a:xfrm>
          <a:solidFill>
            <a:schemeClr val="accent1"/>
          </a:solidFill>
        </p:spPr>
        <p:txBody>
          <a:bodyPr/>
          <a:lstStyle/>
          <a:p>
            <a:pPr algn="ctr"/>
            <a:r>
              <a:rPr lang="en-US" dirty="0">
                <a:solidFill>
                  <a:schemeClr val="bg1"/>
                </a:solidFill>
              </a:rPr>
              <a:t>Final Model</a:t>
            </a:r>
          </a:p>
        </p:txBody>
      </p:sp>
      <p:pic>
        <p:nvPicPr>
          <p:cNvPr id="6" name="Content Placeholder 7">
            <a:extLst>
              <a:ext uri="{FF2B5EF4-FFF2-40B4-BE49-F238E27FC236}">
                <a16:creationId xmlns:a16="http://schemas.microsoft.com/office/drawing/2014/main" xmlns="" id="{D72C297C-6C51-46C6-9A09-05989F490515}"/>
              </a:ext>
            </a:extLst>
          </p:cNvPr>
          <p:cNvPicPr>
            <a:picLocks noGrp="1"/>
          </p:cNvPicPr>
          <p:nvPr>
            <p:ph idx="1"/>
          </p:nvPr>
        </p:nvPicPr>
        <p:blipFill rotWithShape="1">
          <a:blip r:embed="rId3"/>
          <a:srcRect l="3221" t="18035" r="26131" b="46300"/>
          <a:stretch/>
        </p:blipFill>
        <p:spPr bwMode="auto">
          <a:xfrm>
            <a:off x="358589" y="1523999"/>
            <a:ext cx="8624046" cy="3792071"/>
          </a:xfrm>
          <a:prstGeom prst="rect">
            <a:avLst/>
          </a:prstGeom>
          <a:ln>
            <a:noFill/>
          </a:ln>
          <a:extLst>
            <a:ext uri="{53640926-AAD7-44D8-BBD7-CCE9431645EC}">
              <a14:shadowObscured xmlns:a14="http://schemas.microsoft.com/office/drawing/2010/main"/>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0" y="6115050"/>
            <a:ext cx="2347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81097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3BC498-C500-4E05-9541-265EE7FCAB53}"/>
              </a:ext>
            </a:extLst>
          </p:cNvPr>
          <p:cNvSpPr>
            <a:spLocks noGrp="1"/>
          </p:cNvSpPr>
          <p:nvPr>
            <p:ph type="title"/>
          </p:nvPr>
        </p:nvSpPr>
        <p:spPr>
          <a:xfrm>
            <a:off x="0" y="9525"/>
            <a:ext cx="9143999" cy="1213643"/>
          </a:xfrm>
          <a:solidFill>
            <a:schemeClr val="accent1"/>
          </a:solidFill>
        </p:spPr>
        <p:txBody>
          <a:bodyPr/>
          <a:lstStyle/>
          <a:p>
            <a:pPr algn="ctr"/>
            <a:r>
              <a:rPr lang="en-US" sz="3600" dirty="0">
                <a:solidFill>
                  <a:schemeClr val="bg1"/>
                </a:solidFill>
              </a:rPr>
              <a:t>Example:  </a:t>
            </a:r>
            <a:br>
              <a:rPr lang="en-US" sz="3600" dirty="0">
                <a:solidFill>
                  <a:schemeClr val="bg1"/>
                </a:solidFill>
              </a:rPr>
            </a:br>
            <a:r>
              <a:rPr lang="en-US" sz="3600" dirty="0">
                <a:solidFill>
                  <a:schemeClr val="bg1"/>
                </a:solidFill>
              </a:rPr>
              <a:t>Coding Template #2</a:t>
            </a:r>
          </a:p>
        </p:txBody>
      </p:sp>
      <p:sp>
        <p:nvSpPr>
          <p:cNvPr id="4" name="Date Placeholder 3">
            <a:extLst>
              <a:ext uri="{FF2B5EF4-FFF2-40B4-BE49-F238E27FC236}">
                <a16:creationId xmlns:a16="http://schemas.microsoft.com/office/drawing/2014/main" xmlns="" id="{640E8E22-D16B-4AB1-8C66-8A6202EF1975}"/>
              </a:ext>
            </a:extLst>
          </p:cNvPr>
          <p:cNvSpPr>
            <a:spLocks noGrp="1"/>
          </p:cNvSpPr>
          <p:nvPr>
            <p:ph type="dt" sz="half" idx="10"/>
          </p:nvPr>
        </p:nvSpPr>
        <p:spPr/>
        <p:txBody>
          <a:bodyPr/>
          <a:lstStyle/>
          <a:p>
            <a:pPr>
              <a:defRPr/>
            </a:pPr>
            <a:fld id="{BD90000B-6478-4126-BAE2-F4EE9E3EFB70}" type="datetime1">
              <a:rPr lang="en-US" altLang="en-US" smtClean="0"/>
              <a:pPr>
                <a:defRPr/>
              </a:pPr>
              <a:t>4/24/2018</a:t>
            </a:fld>
            <a:endParaRPr lang="en-US" altLang="en-US"/>
          </a:p>
        </p:txBody>
      </p:sp>
      <p:sp>
        <p:nvSpPr>
          <p:cNvPr id="5" name="Slide Number Placeholder 4">
            <a:extLst>
              <a:ext uri="{FF2B5EF4-FFF2-40B4-BE49-F238E27FC236}">
                <a16:creationId xmlns:a16="http://schemas.microsoft.com/office/drawing/2014/main" xmlns="" id="{3F5D4B7E-B1A4-449D-ABA3-480E8E6D61F5}"/>
              </a:ext>
            </a:extLst>
          </p:cNvPr>
          <p:cNvSpPr>
            <a:spLocks noGrp="1"/>
          </p:cNvSpPr>
          <p:nvPr>
            <p:ph type="sldNum" sz="quarter" idx="4294967295"/>
          </p:nvPr>
        </p:nvSpPr>
        <p:spPr>
          <a:xfrm>
            <a:off x="6751638" y="6715125"/>
            <a:ext cx="2133600" cy="133350"/>
          </a:xfrm>
          <a:prstGeom prst="rect">
            <a:avLst/>
          </a:prstGeom>
        </p:spPr>
        <p:txBody>
          <a:bodyPr/>
          <a:lstStyle/>
          <a:p>
            <a:fld id="{C1CE756F-3930-465E-8B48-3EA0B380476F}" type="slidenum">
              <a:rPr lang="en-US" altLang="en-US" smtClean="0"/>
              <a:pPr/>
              <a:t>23</a:t>
            </a:fld>
            <a:endParaRPr lang="en-US" altLang="en-US"/>
          </a:p>
        </p:txBody>
      </p:sp>
      <p:pic>
        <p:nvPicPr>
          <p:cNvPr id="8" name="Content Placeholder 7">
            <a:extLst>
              <a:ext uri="{FF2B5EF4-FFF2-40B4-BE49-F238E27FC236}">
                <a16:creationId xmlns:a16="http://schemas.microsoft.com/office/drawing/2014/main" xmlns="" id="{BCD7E65C-74D1-4282-9B0A-3937734291FF}"/>
              </a:ext>
            </a:extLst>
          </p:cNvPr>
          <p:cNvPicPr>
            <a:picLocks noGrp="1"/>
          </p:cNvPicPr>
          <p:nvPr>
            <p:ph idx="1"/>
          </p:nvPr>
        </p:nvPicPr>
        <p:blipFill rotWithShape="1">
          <a:blip r:embed="rId3"/>
          <a:srcRect l="3264" t="17778" r="25833" b="11728"/>
          <a:stretch/>
        </p:blipFill>
        <p:spPr bwMode="auto">
          <a:xfrm>
            <a:off x="0" y="-54142"/>
            <a:ext cx="9143999" cy="6966284"/>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xmlns="" id="{B78D193B-9394-4B18-8974-78BB164CB7A6}"/>
              </a:ext>
            </a:extLst>
          </p:cNvPr>
          <p:cNvSpPr/>
          <p:nvPr/>
        </p:nvSpPr>
        <p:spPr>
          <a:xfrm>
            <a:off x="4018002" y="3244334"/>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25895109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3B6646-10CD-4442-AB88-E782AA8FC0C6}"/>
              </a:ext>
            </a:extLst>
          </p:cNvPr>
          <p:cNvSpPr>
            <a:spLocks noGrp="1"/>
          </p:cNvSpPr>
          <p:nvPr>
            <p:ph type="title"/>
          </p:nvPr>
        </p:nvSpPr>
        <p:spPr>
          <a:xfrm>
            <a:off x="0" y="0"/>
            <a:ext cx="9144000" cy="1384301"/>
          </a:xfrm>
          <a:solidFill>
            <a:schemeClr val="accent1"/>
          </a:solidFill>
        </p:spPr>
        <p:txBody>
          <a:bodyPr/>
          <a:lstStyle/>
          <a:p>
            <a:r>
              <a:rPr lang="en-US" dirty="0">
                <a:solidFill>
                  <a:schemeClr val="bg1"/>
                </a:solidFill>
              </a:rPr>
              <a:t/>
            </a:r>
            <a:br>
              <a:rPr lang="en-US" dirty="0">
                <a:solidFill>
                  <a:schemeClr val="bg1"/>
                </a:solidFill>
              </a:rPr>
            </a:br>
            <a:r>
              <a:rPr lang="en-US" dirty="0">
                <a:solidFill>
                  <a:schemeClr val="bg1"/>
                </a:solidFill>
              </a:rPr>
              <a:t>Analyzing Student </a:t>
            </a:r>
            <a:br>
              <a:rPr lang="en-US" dirty="0">
                <a:solidFill>
                  <a:schemeClr val="bg1"/>
                </a:solidFill>
              </a:rPr>
            </a:br>
            <a:r>
              <a:rPr lang="en-US" dirty="0">
                <a:solidFill>
                  <a:schemeClr val="bg1"/>
                </a:solidFill>
              </a:rPr>
              <a:t>Professionalism Narratives</a:t>
            </a:r>
            <a:br>
              <a:rPr lang="en-US" dirty="0">
                <a:solidFill>
                  <a:schemeClr val="bg1"/>
                </a:solidFill>
              </a:rPr>
            </a:br>
            <a:endParaRPr lang="en-US" dirty="0">
              <a:solidFill>
                <a:schemeClr val="bg1"/>
              </a:solidFill>
            </a:endParaRPr>
          </a:p>
        </p:txBody>
      </p:sp>
      <p:sp>
        <p:nvSpPr>
          <p:cNvPr id="3" name="Content Placeholder 2">
            <a:extLst>
              <a:ext uri="{FF2B5EF4-FFF2-40B4-BE49-F238E27FC236}">
                <a16:creationId xmlns:a16="http://schemas.microsoft.com/office/drawing/2014/main" xmlns="" id="{9B8AD5D5-CB6C-4ABF-85C0-D8971225C776}"/>
              </a:ext>
            </a:extLst>
          </p:cNvPr>
          <p:cNvSpPr>
            <a:spLocks noGrp="1"/>
          </p:cNvSpPr>
          <p:nvPr>
            <p:ph idx="1"/>
          </p:nvPr>
        </p:nvSpPr>
        <p:spPr>
          <a:xfrm>
            <a:off x="0" y="1457326"/>
            <a:ext cx="9144000" cy="5311028"/>
          </a:xfrm>
          <a:solidFill>
            <a:schemeClr val="bg1"/>
          </a:solidFill>
        </p:spPr>
        <p:txBody>
          <a:bodyPr/>
          <a:lstStyle/>
          <a:p>
            <a:pPr marL="971550" indent="-514350">
              <a:spcBef>
                <a:spcPts val="1200"/>
              </a:spcBef>
              <a:spcAft>
                <a:spcPts val="1200"/>
              </a:spcAft>
              <a:buFont typeface="+mj-lt"/>
              <a:buAutoNum type="arabicPeriod"/>
            </a:pPr>
            <a:r>
              <a:rPr lang="en-US" sz="3000" dirty="0"/>
              <a:t>Review 2-3 narratives and underline what stands out as important for professionalism</a:t>
            </a:r>
          </a:p>
          <a:p>
            <a:pPr marL="971550" indent="-514350">
              <a:spcBef>
                <a:spcPts val="1200"/>
              </a:spcBef>
              <a:spcAft>
                <a:spcPts val="1200"/>
              </a:spcAft>
              <a:buFont typeface="+mj-lt"/>
              <a:buAutoNum type="arabicPeriod"/>
            </a:pPr>
            <a:r>
              <a:rPr lang="en-US" sz="3000" dirty="0"/>
              <a:t>Add a descriptive </a:t>
            </a:r>
            <a:r>
              <a:rPr lang="en-US" sz="3000" dirty="0" smtClean="0"/>
              <a:t>label or code </a:t>
            </a:r>
            <a:r>
              <a:rPr lang="en-US" sz="3000" dirty="0"/>
              <a:t>to each underlined statement</a:t>
            </a:r>
          </a:p>
          <a:p>
            <a:pPr marL="1377950" indent="-350838">
              <a:spcBef>
                <a:spcPts val="0"/>
              </a:spcBef>
              <a:spcAft>
                <a:spcPts val="0"/>
              </a:spcAft>
            </a:pPr>
            <a:r>
              <a:rPr lang="en-US" sz="3000" dirty="0"/>
              <a:t>What is this statement about?</a:t>
            </a:r>
          </a:p>
          <a:p>
            <a:pPr marL="1377950" indent="-350838">
              <a:spcBef>
                <a:spcPts val="0"/>
              </a:spcBef>
              <a:spcAft>
                <a:spcPts val="0"/>
              </a:spcAft>
            </a:pPr>
            <a:r>
              <a:rPr lang="en-US" sz="3000" dirty="0" smtClean="0"/>
              <a:t>What stood out for you in this statement?</a:t>
            </a:r>
            <a:endParaRPr lang="en-US" sz="3000" dirty="0"/>
          </a:p>
          <a:p>
            <a:pPr marL="971550" indent="-514350">
              <a:spcBef>
                <a:spcPts val="1200"/>
              </a:spcBef>
              <a:spcAft>
                <a:spcPts val="1200"/>
              </a:spcAft>
              <a:buFont typeface="+mj-lt"/>
              <a:buAutoNum type="arabicPeriod" startAt="3"/>
            </a:pPr>
            <a:r>
              <a:rPr lang="en-US" sz="3000" dirty="0"/>
              <a:t>Find a partner. Discuss what you each underlined and agree on a preliminary set of descriptive </a:t>
            </a:r>
            <a:r>
              <a:rPr lang="en-US" sz="3000" dirty="0" smtClean="0"/>
              <a:t>labels or codes</a:t>
            </a:r>
            <a:endParaRPr lang="en-US" sz="3000" dirty="0"/>
          </a:p>
          <a:p>
            <a:endParaRPr lang="en-US" dirty="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0" y="6115050"/>
            <a:ext cx="2347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70637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3B6646-10CD-4442-AB88-E782AA8FC0C6}"/>
              </a:ext>
            </a:extLst>
          </p:cNvPr>
          <p:cNvSpPr>
            <a:spLocks noGrp="1"/>
          </p:cNvSpPr>
          <p:nvPr>
            <p:ph type="title"/>
          </p:nvPr>
        </p:nvSpPr>
        <p:spPr>
          <a:xfrm>
            <a:off x="0" y="0"/>
            <a:ext cx="9144000" cy="1384301"/>
          </a:xfrm>
          <a:solidFill>
            <a:schemeClr val="accent1"/>
          </a:solidFill>
        </p:spPr>
        <p:txBody>
          <a:bodyPr/>
          <a:lstStyle/>
          <a:p>
            <a:r>
              <a:rPr lang="en-US" dirty="0">
                <a:solidFill>
                  <a:schemeClr val="bg1"/>
                </a:solidFill>
              </a:rPr>
              <a:t/>
            </a:r>
            <a:br>
              <a:rPr lang="en-US" dirty="0">
                <a:solidFill>
                  <a:schemeClr val="bg1"/>
                </a:solidFill>
              </a:rPr>
            </a:br>
            <a:r>
              <a:rPr lang="en-US" dirty="0">
                <a:solidFill>
                  <a:schemeClr val="bg1"/>
                </a:solidFill>
              </a:rPr>
              <a:t>Analyzing Student </a:t>
            </a:r>
            <a:br>
              <a:rPr lang="en-US" dirty="0">
                <a:solidFill>
                  <a:schemeClr val="bg1"/>
                </a:solidFill>
              </a:rPr>
            </a:br>
            <a:r>
              <a:rPr lang="en-US" dirty="0">
                <a:solidFill>
                  <a:schemeClr val="bg1"/>
                </a:solidFill>
              </a:rPr>
              <a:t>Professionalism Narratives</a:t>
            </a:r>
            <a:br>
              <a:rPr lang="en-US" dirty="0">
                <a:solidFill>
                  <a:schemeClr val="bg1"/>
                </a:solidFill>
              </a:rPr>
            </a:br>
            <a:endParaRPr lang="en-US" dirty="0">
              <a:solidFill>
                <a:schemeClr val="bg1"/>
              </a:solidFill>
            </a:endParaRPr>
          </a:p>
        </p:txBody>
      </p:sp>
      <p:pic>
        <p:nvPicPr>
          <p:cNvPr id="7" name="Content Placeholder 6"/>
          <p:cNvPicPr>
            <a:picLocks noGrp="1"/>
          </p:cNvPicPr>
          <p:nvPr>
            <p:ph idx="1"/>
          </p:nvPr>
        </p:nvPicPr>
        <p:blipFill rotWithShape="1">
          <a:blip r:embed="rId3"/>
          <a:srcRect l="24957" t="21193" r="33187" b="43158"/>
          <a:stretch/>
        </p:blipFill>
        <p:spPr bwMode="auto">
          <a:xfrm>
            <a:off x="762944" y="2166893"/>
            <a:ext cx="7654625" cy="3667213"/>
          </a:xfrm>
          <a:prstGeom prst="rect">
            <a:avLst/>
          </a:prstGeom>
          <a:ln>
            <a:noFill/>
          </a:ln>
          <a:extLst>
            <a:ext uri="{53640926-AAD7-44D8-BBD7-CCE9431645EC}">
              <a14:shadowObscured xmlns:a14="http://schemas.microsoft.com/office/drawing/2010/main"/>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0" y="6115050"/>
            <a:ext cx="2347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18621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3B6646-10CD-4442-AB88-E782AA8FC0C6}"/>
              </a:ext>
            </a:extLst>
          </p:cNvPr>
          <p:cNvSpPr>
            <a:spLocks noGrp="1"/>
          </p:cNvSpPr>
          <p:nvPr>
            <p:ph type="title"/>
          </p:nvPr>
        </p:nvSpPr>
        <p:spPr>
          <a:xfrm>
            <a:off x="0" y="0"/>
            <a:ext cx="9144000" cy="1384301"/>
          </a:xfrm>
          <a:solidFill>
            <a:schemeClr val="accent1"/>
          </a:solidFill>
        </p:spPr>
        <p:txBody>
          <a:bodyPr/>
          <a:lstStyle/>
          <a:p>
            <a:r>
              <a:rPr lang="en-US" dirty="0">
                <a:solidFill>
                  <a:schemeClr val="bg1"/>
                </a:solidFill>
              </a:rPr>
              <a:t/>
            </a:r>
            <a:br>
              <a:rPr lang="en-US" dirty="0">
                <a:solidFill>
                  <a:schemeClr val="bg1"/>
                </a:solidFill>
              </a:rPr>
            </a:br>
            <a:r>
              <a:rPr lang="en-US" dirty="0">
                <a:solidFill>
                  <a:schemeClr val="bg1"/>
                </a:solidFill>
              </a:rPr>
              <a:t>Analyzing Student </a:t>
            </a:r>
            <a:br>
              <a:rPr lang="en-US" dirty="0">
                <a:solidFill>
                  <a:schemeClr val="bg1"/>
                </a:solidFill>
              </a:rPr>
            </a:br>
            <a:r>
              <a:rPr lang="en-US" dirty="0">
                <a:solidFill>
                  <a:schemeClr val="bg1"/>
                </a:solidFill>
              </a:rPr>
              <a:t>Professionalism Narratives</a:t>
            </a:r>
            <a:br>
              <a:rPr lang="en-US" dirty="0">
                <a:solidFill>
                  <a:schemeClr val="bg1"/>
                </a:solidFill>
              </a:rPr>
            </a:br>
            <a:endParaRPr lang="en-US" dirty="0">
              <a:solidFill>
                <a:schemeClr val="bg1"/>
              </a:solidFill>
            </a:endParaRPr>
          </a:p>
        </p:txBody>
      </p:sp>
      <p:sp>
        <p:nvSpPr>
          <p:cNvPr id="3" name="Content Placeholder 2">
            <a:extLst>
              <a:ext uri="{FF2B5EF4-FFF2-40B4-BE49-F238E27FC236}">
                <a16:creationId xmlns:a16="http://schemas.microsoft.com/office/drawing/2014/main" xmlns="" id="{9B8AD5D5-CB6C-4ABF-85C0-D8971225C776}"/>
              </a:ext>
            </a:extLst>
          </p:cNvPr>
          <p:cNvSpPr>
            <a:spLocks noGrp="1"/>
          </p:cNvSpPr>
          <p:nvPr>
            <p:ph idx="1"/>
          </p:nvPr>
        </p:nvSpPr>
        <p:spPr>
          <a:xfrm>
            <a:off x="0" y="1457326"/>
            <a:ext cx="9144000" cy="5311028"/>
          </a:xfrm>
          <a:solidFill>
            <a:schemeClr val="bg1"/>
          </a:solidFill>
        </p:spPr>
        <p:txBody>
          <a:bodyPr/>
          <a:lstStyle/>
          <a:p>
            <a:pPr marL="914400" indent="-457200">
              <a:spcBef>
                <a:spcPts val="1200"/>
              </a:spcBef>
              <a:spcAft>
                <a:spcPts val="1200"/>
              </a:spcAft>
              <a:buFont typeface="+mj-lt"/>
              <a:buAutoNum type="arabicPeriod" startAt="4"/>
              <a:tabLst>
                <a:tab pos="968375" algn="l"/>
              </a:tabLst>
            </a:pPr>
            <a:r>
              <a:rPr lang="en-US" sz="3200" dirty="0"/>
              <a:t>Review 2-3 additional narratives and try to apply the </a:t>
            </a:r>
            <a:r>
              <a:rPr lang="en-US" sz="3200" dirty="0" smtClean="0"/>
              <a:t>codes to </a:t>
            </a:r>
            <a:r>
              <a:rPr lang="en-US" sz="3200" dirty="0"/>
              <a:t>those texts</a:t>
            </a:r>
            <a:r>
              <a:rPr lang="en-US" sz="3200" dirty="0" smtClean="0"/>
              <a:t>.</a:t>
            </a:r>
          </a:p>
          <a:p>
            <a:pPr marL="914400" indent="-457200">
              <a:spcBef>
                <a:spcPts val="1200"/>
              </a:spcBef>
              <a:spcAft>
                <a:spcPts val="1200"/>
              </a:spcAft>
              <a:buFont typeface="+mj-lt"/>
              <a:buAutoNum type="arabicPeriod" startAt="4"/>
              <a:tabLst>
                <a:tab pos="968375" algn="l"/>
              </a:tabLst>
            </a:pPr>
            <a:endParaRPr lang="en-US" sz="1050" dirty="0"/>
          </a:p>
          <a:p>
            <a:pPr marL="914400" indent="-457200">
              <a:spcBef>
                <a:spcPts val="0"/>
              </a:spcBef>
              <a:spcAft>
                <a:spcPts val="0"/>
              </a:spcAft>
              <a:buFont typeface="+mj-lt"/>
              <a:buAutoNum type="arabicPeriod" startAt="4"/>
              <a:tabLst>
                <a:tab pos="968375" algn="l"/>
              </a:tabLst>
            </a:pPr>
            <a:r>
              <a:rPr lang="en-US" sz="3200" dirty="0"/>
              <a:t>Review </a:t>
            </a:r>
            <a:r>
              <a:rPr lang="en-US" sz="3200" dirty="0" smtClean="0"/>
              <a:t>codes and </a:t>
            </a:r>
            <a:r>
              <a:rPr lang="en-US" sz="3200" dirty="0"/>
              <a:t>try to group </a:t>
            </a:r>
            <a:r>
              <a:rPr lang="en-US" sz="3200" dirty="0" smtClean="0"/>
              <a:t>them into clusters of similar topics.</a:t>
            </a:r>
          </a:p>
          <a:p>
            <a:pPr marL="914400" indent="0">
              <a:spcBef>
                <a:spcPts val="0"/>
              </a:spcBef>
              <a:spcAft>
                <a:spcPts val="0"/>
              </a:spcAft>
              <a:buNone/>
              <a:tabLst>
                <a:tab pos="968375" algn="l"/>
              </a:tabLst>
            </a:pPr>
            <a:endParaRPr lang="en-US" sz="3200" dirty="0"/>
          </a:p>
          <a:p>
            <a:pPr marL="914400" indent="-457200">
              <a:spcBef>
                <a:spcPts val="0"/>
              </a:spcBef>
              <a:spcAft>
                <a:spcPts val="0"/>
              </a:spcAft>
              <a:buNone/>
              <a:tabLst>
                <a:tab pos="968375" algn="l"/>
              </a:tabLst>
            </a:pPr>
            <a:r>
              <a:rPr lang="en-US" sz="3200" dirty="0" smtClean="0"/>
              <a:t>6. Label </a:t>
            </a:r>
            <a:r>
              <a:rPr lang="en-US" sz="3200" dirty="0"/>
              <a:t>those </a:t>
            </a:r>
            <a:r>
              <a:rPr lang="en-US" sz="3200" dirty="0" smtClean="0"/>
              <a:t>clusters </a:t>
            </a:r>
            <a:r>
              <a:rPr lang="en-US" sz="3200" dirty="0"/>
              <a:t>with a theme</a:t>
            </a:r>
          </a:p>
          <a:p>
            <a:pPr marL="0" indent="0">
              <a:buNone/>
            </a:pPr>
            <a:endParaRPr lang="en-US" dirty="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0" y="6115050"/>
            <a:ext cx="2347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43547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3B6646-10CD-4442-AB88-E782AA8FC0C6}"/>
              </a:ext>
            </a:extLst>
          </p:cNvPr>
          <p:cNvSpPr>
            <a:spLocks noGrp="1"/>
          </p:cNvSpPr>
          <p:nvPr>
            <p:ph type="title"/>
          </p:nvPr>
        </p:nvSpPr>
        <p:spPr>
          <a:xfrm>
            <a:off x="0" y="0"/>
            <a:ext cx="9144000" cy="1384301"/>
          </a:xfrm>
          <a:solidFill>
            <a:schemeClr val="accent1"/>
          </a:solidFill>
        </p:spPr>
        <p:txBody>
          <a:bodyPr/>
          <a:lstStyle/>
          <a:p>
            <a:r>
              <a:rPr lang="en-US" dirty="0">
                <a:solidFill>
                  <a:schemeClr val="bg1"/>
                </a:solidFill>
              </a:rPr>
              <a:t/>
            </a:r>
            <a:br>
              <a:rPr lang="en-US" dirty="0">
                <a:solidFill>
                  <a:schemeClr val="bg1"/>
                </a:solidFill>
              </a:rPr>
            </a:br>
            <a:r>
              <a:rPr lang="en-US" dirty="0">
                <a:solidFill>
                  <a:schemeClr val="bg1"/>
                </a:solidFill>
              </a:rPr>
              <a:t>Analyzing Student </a:t>
            </a:r>
            <a:br>
              <a:rPr lang="en-US" dirty="0">
                <a:solidFill>
                  <a:schemeClr val="bg1"/>
                </a:solidFill>
              </a:rPr>
            </a:br>
            <a:r>
              <a:rPr lang="en-US" dirty="0">
                <a:solidFill>
                  <a:schemeClr val="bg1"/>
                </a:solidFill>
              </a:rPr>
              <a:t>Professionalism Narratives</a:t>
            </a:r>
            <a:br>
              <a:rPr lang="en-US" dirty="0">
                <a:solidFill>
                  <a:schemeClr val="bg1"/>
                </a:solidFill>
              </a:rPr>
            </a:br>
            <a:endParaRPr lang="en-US" dirty="0">
              <a:solidFill>
                <a:schemeClr val="bg1"/>
              </a:solidFill>
            </a:endParaRPr>
          </a:p>
        </p:txBody>
      </p:sp>
      <p:pic>
        <p:nvPicPr>
          <p:cNvPr id="5" name="Content Placeholder 4"/>
          <p:cNvPicPr>
            <a:picLocks noGrp="1"/>
          </p:cNvPicPr>
          <p:nvPr>
            <p:ph idx="1"/>
          </p:nvPr>
        </p:nvPicPr>
        <p:blipFill rotWithShape="1">
          <a:blip r:embed="rId3"/>
          <a:srcRect l="35989" t="21194" r="24583" b="43042"/>
          <a:stretch/>
        </p:blipFill>
        <p:spPr bwMode="auto">
          <a:xfrm>
            <a:off x="1006866" y="2166944"/>
            <a:ext cx="7210631" cy="3679051"/>
          </a:xfrm>
          <a:prstGeom prst="rect">
            <a:avLst/>
          </a:prstGeom>
          <a:ln>
            <a:noFill/>
          </a:ln>
          <a:extLst>
            <a:ext uri="{53640926-AAD7-44D8-BBD7-CCE9431645EC}">
              <a14:shadowObscured xmlns:a14="http://schemas.microsoft.com/office/drawing/2010/main"/>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0" y="6115050"/>
            <a:ext cx="2347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84393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19080" y="4925861"/>
            <a:ext cx="7017531" cy="1819835"/>
          </a:xfrm>
          <a:prstGeom prst="rect">
            <a:avLst/>
          </a:prstGeom>
          <a:solidFill>
            <a:schemeClr val="bg1"/>
          </a:solidFill>
        </p:spPr>
        <p:txBody>
          <a:bodyPr wrap="square" rtlCol="0">
            <a:spAutoFit/>
          </a:bodyPr>
          <a:lstStyle/>
          <a:p>
            <a:endParaRPr lang="en-US" dirty="0">
              <a:solidFill>
                <a:srgbClr val="00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805" y="5817122"/>
            <a:ext cx="2618123" cy="70689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19" y="5548344"/>
            <a:ext cx="2253315" cy="108162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8788" y="5889085"/>
            <a:ext cx="2832100" cy="588049"/>
          </a:xfrm>
          <a:prstGeom prst="rect">
            <a:avLst/>
          </a:prstGeom>
        </p:spPr>
      </p:pic>
      <p:sp>
        <p:nvSpPr>
          <p:cNvPr id="3" name="Title 2"/>
          <p:cNvSpPr>
            <a:spLocks noGrp="1"/>
          </p:cNvSpPr>
          <p:nvPr>
            <p:ph type="ctrTitle"/>
          </p:nvPr>
        </p:nvSpPr>
        <p:spPr>
          <a:xfrm>
            <a:off x="0" y="0"/>
            <a:ext cx="9144000" cy="5432612"/>
          </a:xfrm>
          <a:solidFill>
            <a:srgbClr val="860000"/>
          </a:solidFill>
        </p:spPr>
        <p:txBody>
          <a:bodyPr anchor="ctr">
            <a:normAutofit/>
          </a:bodyPr>
          <a:lstStyle/>
          <a:p>
            <a:pPr algn="ctr"/>
            <a:r>
              <a:rPr lang="en-US" sz="4000" dirty="0" smtClean="0">
                <a:solidFill>
                  <a:schemeClr val="bg1"/>
                </a:solidFill>
                <a:cs typeface="Arial" panose="020B0604020202020204" pitchFamily="34" charset="0"/>
              </a:rPr>
              <a:t>RESULTS</a:t>
            </a:r>
            <a:r>
              <a:rPr lang="en-US" sz="4000" dirty="0">
                <a:solidFill>
                  <a:schemeClr val="bg1"/>
                </a:solidFill>
                <a:cs typeface="Arial" panose="020B0604020202020204" pitchFamily="34" charset="0"/>
              </a:rPr>
              <a:t/>
            </a:r>
            <a:br>
              <a:rPr lang="en-US" sz="4000" dirty="0">
                <a:solidFill>
                  <a:schemeClr val="bg1"/>
                </a:solidFill>
                <a:cs typeface="Arial" panose="020B0604020202020204" pitchFamily="34" charset="0"/>
              </a:rPr>
            </a:br>
            <a:r>
              <a:rPr lang="en-US" sz="1500" dirty="0">
                <a:solidFill>
                  <a:schemeClr val="bg1"/>
                </a:solidFill>
                <a:cs typeface="Arial" panose="020B0604020202020204" pitchFamily="34" charset="0"/>
              </a:rPr>
              <a:t/>
            </a:r>
            <a:br>
              <a:rPr lang="en-US" sz="1500" dirty="0">
                <a:solidFill>
                  <a:schemeClr val="bg1"/>
                </a:solidFill>
                <a:cs typeface="Arial" panose="020B0604020202020204" pitchFamily="34" charset="0"/>
              </a:rPr>
            </a:br>
            <a:r>
              <a:rPr lang="en-US" sz="2800" dirty="0" smtClean="0">
                <a:solidFill>
                  <a:schemeClr val="bg1"/>
                </a:solidFill>
                <a:cs typeface="Arial" panose="020B0604020202020204" pitchFamily="34" charset="0"/>
              </a:rPr>
              <a:t>Saneta Maiko, PhD, BCC</a:t>
            </a:r>
            <a:r>
              <a:rPr lang="en-US" sz="4000" dirty="0">
                <a:solidFill>
                  <a:schemeClr val="bg1"/>
                </a:solidFill>
                <a:cs typeface="Arial" panose="020B0604020202020204" pitchFamily="34" charset="0"/>
              </a:rPr>
              <a:t/>
            </a:r>
            <a:br>
              <a:rPr lang="en-US" sz="4000" dirty="0">
                <a:solidFill>
                  <a:schemeClr val="bg1"/>
                </a:solidFill>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 </a:t>
            </a: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51191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dirty="0" smtClean="0"/>
              <a:t>  </a:t>
            </a:r>
            <a:r>
              <a:rPr lang="en-US" altLang="en-US" dirty="0"/>
              <a:t/>
            </a:r>
            <a:br>
              <a:rPr lang="en-US" altLang="en-US" dirty="0"/>
            </a:br>
            <a:r>
              <a:rPr lang="en-US" altLang="en-US" dirty="0">
                <a:solidFill>
                  <a:srgbClr val="7D110C"/>
                </a:solidFill>
              </a:rPr>
              <a:t>Five Themes Emerged</a:t>
            </a:r>
            <a:br>
              <a:rPr lang="en-US" altLang="en-US" dirty="0">
                <a:solidFill>
                  <a:srgbClr val="7D110C"/>
                </a:solidFill>
              </a:rPr>
            </a:br>
            <a:endParaRPr lang="en-US" altLang="en-US" dirty="0"/>
          </a:p>
        </p:txBody>
      </p:sp>
      <p:sp>
        <p:nvSpPr>
          <p:cNvPr id="29699" name="Content Placeholder 2"/>
          <p:cNvSpPr>
            <a:spLocks noGrp="1"/>
          </p:cNvSpPr>
          <p:nvPr>
            <p:ph idx="1"/>
          </p:nvPr>
        </p:nvSpPr>
        <p:spPr/>
        <p:txBody>
          <a:bodyPr/>
          <a:lstStyle/>
          <a:p>
            <a:pPr>
              <a:defRPr/>
            </a:pPr>
            <a:r>
              <a:rPr lang="en-US" altLang="en-US" sz="2400" b="1" dirty="0" smtClean="0"/>
              <a:t>1</a:t>
            </a:r>
            <a:r>
              <a:rPr lang="en-US" altLang="en-US" sz="2400" b="1" dirty="0"/>
              <a:t>. Relationships</a:t>
            </a:r>
            <a:r>
              <a:rPr lang="en-US" altLang="en-US" sz="2400" dirty="0"/>
              <a:t> </a:t>
            </a:r>
          </a:p>
          <a:p>
            <a:pPr>
              <a:defRPr/>
            </a:pPr>
            <a:endParaRPr lang="en-US" altLang="en-US" sz="2400" b="1" dirty="0"/>
          </a:p>
          <a:p>
            <a:pPr>
              <a:defRPr/>
            </a:pPr>
            <a:r>
              <a:rPr lang="en-US" altLang="en-US" sz="2400" b="1" dirty="0"/>
              <a:t>2. Meaning of life</a:t>
            </a:r>
            <a:r>
              <a:rPr lang="en-US" altLang="en-US" sz="2400" dirty="0"/>
              <a:t>	</a:t>
            </a:r>
          </a:p>
          <a:p>
            <a:pPr marL="457200" lvl="1" indent="0">
              <a:buFont typeface="Wingdings" pitchFamily="2" charset="2"/>
              <a:buNone/>
              <a:defRPr/>
            </a:pPr>
            <a:r>
              <a:rPr lang="en-US" altLang="en-US" dirty="0"/>
              <a:t>		</a:t>
            </a:r>
          </a:p>
          <a:p>
            <a:pPr>
              <a:defRPr/>
            </a:pPr>
            <a:r>
              <a:rPr lang="en-US" altLang="en-US" sz="2400" b="1" dirty="0"/>
              <a:t>3. Identity</a:t>
            </a:r>
          </a:p>
          <a:p>
            <a:pPr marL="0" indent="0">
              <a:buFontTx/>
              <a:buNone/>
              <a:defRPr/>
            </a:pPr>
            <a:r>
              <a:rPr lang="en-US" altLang="en-US" sz="2400" dirty="0"/>
              <a:t>      		 </a:t>
            </a:r>
          </a:p>
          <a:p>
            <a:pPr>
              <a:defRPr/>
            </a:pPr>
            <a:r>
              <a:rPr lang="en-US" altLang="en-US" sz="2400" b="1" dirty="0"/>
              <a:t>4. Acceptance</a:t>
            </a:r>
          </a:p>
          <a:p>
            <a:pPr marL="0" indent="0">
              <a:buFontTx/>
              <a:buNone/>
              <a:defRPr/>
            </a:pPr>
            <a:r>
              <a:rPr lang="en-US" altLang="en-US" sz="2400" dirty="0"/>
              <a:t>		     	 </a:t>
            </a:r>
          </a:p>
          <a:p>
            <a:pPr>
              <a:defRPr/>
            </a:pPr>
            <a:r>
              <a:rPr lang="en-US" altLang="en-US" sz="2400" b="1" dirty="0"/>
              <a:t>5. Suffering</a:t>
            </a:r>
          </a:p>
          <a:p>
            <a:pPr marL="0" indent="0">
              <a:buFontTx/>
              <a:buNone/>
              <a:defRPr/>
            </a:pPr>
            <a:r>
              <a:rPr lang="en-US" altLang="en-US" sz="1800" dirty="0"/>
              <a:t>			</a:t>
            </a:r>
            <a:endParaRPr lang="en-US" altLang="en-US" dirty="0"/>
          </a:p>
        </p:txBody>
      </p:sp>
      <p:sp>
        <p:nvSpPr>
          <p:cNvPr id="4813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Font typeface="Wingdings" pitchFamily="2" charset="2"/>
              <a:buChar char="Ø"/>
              <a:defRPr sz="2400">
                <a:solidFill>
                  <a:schemeClr val="tx1"/>
                </a:solidFill>
                <a:latin typeface="Arial"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endParaRPr lang="en-US" altLang="en-US" sz="1400">
              <a:solidFill>
                <a:srgbClr val="7D110C"/>
              </a:solidFill>
            </a:endParaRPr>
          </a:p>
        </p:txBody>
      </p:sp>
      <p:pic>
        <p:nvPicPr>
          <p:cNvPr id="481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0" y="6115050"/>
            <a:ext cx="2347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9157847"/>
      </p:ext>
    </p:extLst>
  </p:cSld>
  <p:clrMapOvr>
    <a:masterClrMapping/>
  </p:clrMapOvr>
  <p:transition spd="slow" advTm="34951"/>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600" b="1" kern="0" dirty="0">
                <a:solidFill>
                  <a:srgbClr val="990000"/>
                </a:solidFill>
                <a:latin typeface="Arial"/>
                <a:ea typeface="ＭＳ Ｐゴシック"/>
              </a:rPr>
              <a:t>OTHER CO-INVESTIGATORS</a:t>
            </a:r>
            <a:r>
              <a:rPr lang="en-US" b="1" kern="0" dirty="0">
                <a:solidFill>
                  <a:srgbClr val="990000"/>
                </a:solidFill>
                <a:latin typeface="Arial"/>
                <a:ea typeface="ＭＳ Ｐゴシック"/>
              </a:rPr>
              <a:t/>
            </a:r>
            <a:br>
              <a:rPr lang="en-US" b="1" kern="0" dirty="0">
                <a:solidFill>
                  <a:srgbClr val="990000"/>
                </a:solidFill>
                <a:latin typeface="Arial"/>
                <a:ea typeface="ＭＳ Ｐゴシック"/>
              </a:rPr>
            </a:br>
            <a:endParaRPr lang="en-US" dirty="0">
              <a:solidFill>
                <a:srgbClr val="990000"/>
              </a:solidFill>
            </a:endParaRPr>
          </a:p>
        </p:txBody>
      </p:sp>
      <p:sp>
        <p:nvSpPr>
          <p:cNvPr id="3" name="Content Placeholder 2"/>
          <p:cNvSpPr>
            <a:spLocks noGrp="1"/>
          </p:cNvSpPr>
          <p:nvPr>
            <p:ph idx="1"/>
          </p:nvPr>
        </p:nvSpPr>
        <p:spPr/>
        <p:txBody>
          <a:bodyPr>
            <a:normAutofit/>
          </a:bodyPr>
          <a:lstStyle/>
          <a:p>
            <a:pPr marL="342900" lvl="0" indent="-342900" eaLnBrk="0" fontAlgn="base" hangingPunct="0">
              <a:lnSpc>
                <a:spcPct val="100000"/>
              </a:lnSpc>
              <a:spcBef>
                <a:spcPct val="20000"/>
              </a:spcBef>
              <a:spcAft>
                <a:spcPct val="0"/>
              </a:spcAft>
              <a:buNone/>
              <a:defRPr/>
            </a:pPr>
            <a:r>
              <a:rPr lang="en-US" sz="1400" kern="0" dirty="0">
                <a:solidFill>
                  <a:srgbClr val="000000"/>
                </a:solidFill>
                <a:ea typeface="ＭＳ Ｐゴシック"/>
              </a:rPr>
              <a:t>Shelley A. Johns, </a:t>
            </a:r>
            <a:r>
              <a:rPr lang="en-US" sz="1400" kern="0" dirty="0" err="1">
                <a:solidFill>
                  <a:srgbClr val="000000"/>
                </a:solidFill>
                <a:ea typeface="ＭＳ Ｐゴシック"/>
              </a:rPr>
              <a:t>Psy.D</a:t>
            </a:r>
            <a:r>
              <a:rPr lang="en-US" sz="1400" kern="0" dirty="0">
                <a:solidFill>
                  <a:srgbClr val="000000"/>
                </a:solidFill>
                <a:ea typeface="ＭＳ Ｐゴシック"/>
              </a:rPr>
              <a:t>., ABPP.</a:t>
            </a:r>
          </a:p>
          <a:p>
            <a:pPr marL="342900" lvl="0" indent="-342900" eaLnBrk="0" fontAlgn="base" hangingPunct="0">
              <a:lnSpc>
                <a:spcPct val="100000"/>
              </a:lnSpc>
              <a:spcBef>
                <a:spcPct val="20000"/>
              </a:spcBef>
              <a:spcAft>
                <a:spcPct val="0"/>
              </a:spcAft>
              <a:buNone/>
              <a:defRPr/>
            </a:pPr>
            <a:r>
              <a:rPr lang="en-US" sz="1400" kern="0" dirty="0">
                <a:solidFill>
                  <a:srgbClr val="000000"/>
                </a:solidFill>
                <a:ea typeface="ＭＳ Ｐゴシック"/>
              </a:rPr>
              <a:t>Paul Helft, MD.</a:t>
            </a:r>
          </a:p>
          <a:p>
            <a:pPr marL="342900" lvl="0" indent="-342900" eaLnBrk="0" fontAlgn="base" hangingPunct="0">
              <a:lnSpc>
                <a:spcPct val="100000"/>
              </a:lnSpc>
              <a:spcBef>
                <a:spcPct val="20000"/>
              </a:spcBef>
              <a:spcAft>
                <a:spcPct val="0"/>
              </a:spcAft>
              <a:buNone/>
              <a:defRPr/>
            </a:pPr>
            <a:r>
              <a:rPr lang="en-US" sz="1400" kern="0" dirty="0">
                <a:solidFill>
                  <a:srgbClr val="000000"/>
                </a:solidFill>
                <a:ea typeface="ＭＳ Ｐゴシック"/>
              </a:rPr>
              <a:t>Beth Newton Watson, M.Div., BCC</a:t>
            </a:r>
          </a:p>
          <a:p>
            <a:pPr marL="342900" lvl="0" indent="-342900" eaLnBrk="0" fontAlgn="base" hangingPunct="0">
              <a:lnSpc>
                <a:spcPct val="100000"/>
              </a:lnSpc>
              <a:spcBef>
                <a:spcPct val="20000"/>
              </a:spcBef>
              <a:spcAft>
                <a:spcPct val="0"/>
              </a:spcAft>
              <a:buNone/>
              <a:defRPr/>
            </a:pPr>
            <a:r>
              <a:rPr lang="en-US" sz="1400" kern="0" dirty="0">
                <a:solidFill>
                  <a:srgbClr val="000000"/>
                </a:solidFill>
                <a:ea typeface="ＭＳ Ｐゴシック"/>
              </a:rPr>
              <a:t>Nasser H. Hanna, MD.</a:t>
            </a:r>
          </a:p>
          <a:p>
            <a:pPr marL="342900" lvl="0" indent="-342900" eaLnBrk="0" fontAlgn="base" hangingPunct="0">
              <a:lnSpc>
                <a:spcPct val="100000"/>
              </a:lnSpc>
              <a:spcBef>
                <a:spcPct val="20000"/>
              </a:spcBef>
              <a:spcAft>
                <a:spcPct val="0"/>
              </a:spcAft>
              <a:buNone/>
              <a:defRPr/>
            </a:pPr>
            <a:r>
              <a:rPr lang="en-US" sz="1400" kern="0" dirty="0">
                <a:solidFill>
                  <a:srgbClr val="000000"/>
                </a:solidFill>
                <a:ea typeface="ＭＳ Ｐゴシック"/>
              </a:rPr>
              <a:t>Kianna Montz, MA</a:t>
            </a:r>
          </a:p>
          <a:p>
            <a:pPr marL="342900" lvl="0" indent="-342900" eaLnBrk="0" fontAlgn="base" hangingPunct="0">
              <a:lnSpc>
                <a:spcPct val="100000"/>
              </a:lnSpc>
              <a:spcBef>
                <a:spcPct val="20000"/>
              </a:spcBef>
              <a:spcAft>
                <a:spcPct val="0"/>
              </a:spcAft>
              <a:buNone/>
              <a:defRPr/>
            </a:pPr>
            <a:r>
              <a:rPr lang="en-US" sz="1400" kern="0" dirty="0">
                <a:solidFill>
                  <a:srgbClr val="000000"/>
                </a:solidFill>
                <a:ea typeface="ＭＳ Ｐゴシック"/>
              </a:rPr>
              <a:t>Shadia Jalal, MD.</a:t>
            </a:r>
          </a:p>
          <a:p>
            <a:pPr marL="342900" lvl="0" indent="-342900" eaLnBrk="0" fontAlgn="base" hangingPunct="0">
              <a:lnSpc>
                <a:spcPct val="100000"/>
              </a:lnSpc>
              <a:spcBef>
                <a:spcPct val="20000"/>
              </a:spcBef>
              <a:spcAft>
                <a:spcPct val="0"/>
              </a:spcAft>
              <a:buNone/>
              <a:defRPr/>
            </a:pPr>
            <a:r>
              <a:rPr lang="en-US" sz="1400" kern="0" dirty="0">
                <a:solidFill>
                  <a:srgbClr val="000000"/>
                </a:solidFill>
                <a:ea typeface="ＭＳ Ｐゴシック"/>
              </a:rPr>
              <a:t>Sarah Rush, BA.</a:t>
            </a:r>
          </a:p>
          <a:p>
            <a:pPr marL="342900" lvl="0" indent="-342900" eaLnBrk="0" fontAlgn="base" hangingPunct="0">
              <a:lnSpc>
                <a:spcPct val="100000"/>
              </a:lnSpc>
              <a:spcBef>
                <a:spcPct val="20000"/>
              </a:spcBef>
              <a:spcAft>
                <a:spcPct val="0"/>
              </a:spcAft>
              <a:buNone/>
              <a:defRPr/>
            </a:pPr>
            <a:r>
              <a:rPr lang="en-US" sz="1400" kern="0" dirty="0">
                <a:solidFill>
                  <a:srgbClr val="000000"/>
                </a:solidFill>
                <a:ea typeface="ＭＳ Ｐゴシック"/>
              </a:rPr>
              <a:t>Steven S. Ivy, PhD, M.Div.</a:t>
            </a:r>
          </a:p>
          <a:p>
            <a:pPr marL="342900" lvl="0" indent="-342900" eaLnBrk="0" fontAlgn="base" hangingPunct="0">
              <a:lnSpc>
                <a:spcPct val="100000"/>
              </a:lnSpc>
              <a:spcBef>
                <a:spcPct val="20000"/>
              </a:spcBef>
              <a:spcAft>
                <a:spcPct val="0"/>
              </a:spcAft>
              <a:buNone/>
              <a:defRPr/>
            </a:pPr>
            <a:r>
              <a:rPr lang="en-US" sz="1400" kern="0" dirty="0">
                <a:solidFill>
                  <a:srgbClr val="000000"/>
                </a:solidFill>
                <a:ea typeface="ＭＳ Ｐゴシック"/>
              </a:rPr>
              <a:t>Caroline Jackson Lynn, MSN RN CCRC.</a:t>
            </a:r>
          </a:p>
          <a:p>
            <a:pPr marL="342900" lvl="0" indent="-342900" eaLnBrk="0" fontAlgn="base" hangingPunct="0">
              <a:lnSpc>
                <a:spcPct val="100000"/>
              </a:lnSpc>
              <a:spcBef>
                <a:spcPct val="20000"/>
              </a:spcBef>
              <a:spcAft>
                <a:spcPct val="0"/>
              </a:spcAft>
              <a:buNone/>
              <a:defRPr/>
            </a:pPr>
            <a:endParaRPr lang="en-US" sz="1400" kern="0" dirty="0">
              <a:solidFill>
                <a:srgbClr val="000000"/>
              </a:solidFill>
              <a:ea typeface="ＭＳ Ｐゴシック"/>
            </a:endParaRPr>
          </a:p>
          <a:p>
            <a:pPr marL="342900" lvl="0" indent="-342900" eaLnBrk="0" fontAlgn="base" hangingPunct="0">
              <a:lnSpc>
                <a:spcPct val="100000"/>
              </a:lnSpc>
              <a:spcBef>
                <a:spcPct val="20000"/>
              </a:spcBef>
              <a:spcAft>
                <a:spcPct val="0"/>
              </a:spcAft>
              <a:buNone/>
              <a:defRPr/>
            </a:pPr>
            <a:r>
              <a:rPr lang="en-US" sz="1400" b="1" kern="0" dirty="0">
                <a:solidFill>
                  <a:srgbClr val="000000"/>
                </a:solidFill>
                <a:ea typeface="ＭＳ Ｐゴシック"/>
              </a:rPr>
              <a:t>SUPPORT</a:t>
            </a:r>
          </a:p>
          <a:p>
            <a:pPr marL="0" lvl="0" indent="0" eaLnBrk="0" fontAlgn="base" hangingPunct="0">
              <a:lnSpc>
                <a:spcPct val="100000"/>
              </a:lnSpc>
              <a:spcBef>
                <a:spcPct val="20000"/>
              </a:spcBef>
              <a:spcAft>
                <a:spcPct val="0"/>
              </a:spcAft>
              <a:buNone/>
              <a:defRPr/>
            </a:pPr>
            <a:r>
              <a:rPr lang="en-US" sz="1400" kern="0" dirty="0">
                <a:solidFill>
                  <a:srgbClr val="000000"/>
                </a:solidFill>
                <a:ea typeface="ＭＳ Ｐゴシック"/>
              </a:rPr>
              <a:t>Supported by the Daniel F. Evans Center for Spiritual and Religious Values in Healthcare, Indiana University Health and the Department of Spiritual Care and Chaplaincy Services. The content is solely the responsibility of the authors and does not necessarily represent the official views of the above named organizations. The investigators retained full independence in the conduct of this research.</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8050" y="6161607"/>
            <a:ext cx="2832100" cy="588049"/>
          </a:xfrm>
          <a:prstGeom prst="rect">
            <a:avLst/>
          </a:prstGeom>
        </p:spPr>
      </p:pic>
    </p:spTree>
    <p:extLst>
      <p:ext uri="{BB962C8B-B14F-4D97-AF65-F5344CB8AC3E}">
        <p14:creationId xmlns:p14="http://schemas.microsoft.com/office/powerpoint/2010/main" val="39826970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5613" y="949325"/>
            <a:ext cx="8462962" cy="971550"/>
          </a:xfrm>
        </p:spPr>
        <p:txBody>
          <a:bodyPr/>
          <a:lstStyle/>
          <a:p>
            <a:r>
              <a:rPr lang="en-US" altLang="en-US">
                <a:solidFill>
                  <a:srgbClr val="8A0000"/>
                </a:solidFill>
              </a:rPr>
              <a:t>Relationships</a:t>
            </a:r>
          </a:p>
        </p:txBody>
      </p:sp>
      <p:sp>
        <p:nvSpPr>
          <p:cNvPr id="49155" name="Content Placeholder 2"/>
          <p:cNvSpPr>
            <a:spLocks noGrp="1"/>
          </p:cNvSpPr>
          <p:nvPr>
            <p:ph idx="1"/>
          </p:nvPr>
        </p:nvSpPr>
        <p:spPr/>
        <p:txBody>
          <a:bodyPr/>
          <a:lstStyle/>
          <a:p>
            <a:r>
              <a:rPr lang="en-US" altLang="en-US"/>
              <a:t>Family support</a:t>
            </a:r>
          </a:p>
        </p:txBody>
      </p:sp>
      <p:sp>
        <p:nvSpPr>
          <p:cNvPr id="4915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Font typeface="Wingdings" pitchFamily="2" charset="2"/>
              <a:buChar char="Ø"/>
              <a:defRPr sz="2400">
                <a:solidFill>
                  <a:schemeClr val="tx1"/>
                </a:solidFill>
                <a:latin typeface="Arial"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endParaRPr lang="en-US" altLang="en-US" sz="1400" b="0">
              <a:solidFill>
                <a:srgbClr val="7D110C"/>
              </a:solidFill>
            </a:endParaRPr>
          </a:p>
        </p:txBody>
      </p:sp>
      <p:sp>
        <p:nvSpPr>
          <p:cNvPr id="28677" name="Rounded Rectangle 4"/>
          <p:cNvSpPr>
            <a:spLocks noChangeArrowheads="1"/>
          </p:cNvSpPr>
          <p:nvPr/>
        </p:nvSpPr>
        <p:spPr bwMode="auto">
          <a:xfrm>
            <a:off x="698500" y="2965450"/>
            <a:ext cx="7747000" cy="2763838"/>
          </a:xfrm>
          <a:prstGeom prst="roundRect">
            <a:avLst>
              <a:gd name="adj" fmla="val 16667"/>
            </a:avLst>
          </a:prstGeom>
          <a:solidFill>
            <a:schemeClr val="accent1"/>
          </a:solidFill>
          <a:ln w="9525" algn="ctr">
            <a:solidFill>
              <a:schemeClr val="tx1"/>
            </a:solidFill>
            <a:round/>
            <a:headEnd/>
            <a:tailEnd/>
          </a:ln>
        </p:spPr>
        <p:txBody>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Font typeface="Wingdings" pitchFamily="2" charset="2"/>
              <a:buChar char="Ø"/>
              <a:defRPr sz="2400">
                <a:solidFill>
                  <a:schemeClr val="tx1"/>
                </a:solidFill>
                <a:latin typeface="Arial"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0" fontAlgn="base" hangingPunct="0">
              <a:spcBef>
                <a:spcPct val="0"/>
              </a:spcBef>
              <a:spcAft>
                <a:spcPct val="0"/>
              </a:spcAft>
              <a:buFontTx/>
              <a:buNone/>
            </a:pPr>
            <a:r>
              <a:rPr lang="en-US" altLang="en-US" dirty="0">
                <a:solidFill>
                  <a:srgbClr val="FFFFFF"/>
                </a:solidFill>
              </a:rPr>
              <a:t> My husband is very, very supportive… whether it’s sickness, where it’s a new job, whether it’s buying a car, doesn’t make any difference. My husband has always been my champion.</a:t>
            </a:r>
          </a:p>
        </p:txBody>
      </p:sp>
      <p:pic>
        <p:nvPicPr>
          <p:cNvPr id="4915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0" y="6229350"/>
            <a:ext cx="2347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965971268"/>
      </p:ext>
    </p:extLst>
  </p:cSld>
  <p:clrMapOvr>
    <a:masterClrMapping/>
  </p:clrMapOvr>
  <p:transition spd="slow" advTm="267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5613" y="949325"/>
            <a:ext cx="8462962" cy="971550"/>
          </a:xfrm>
        </p:spPr>
        <p:txBody>
          <a:bodyPr/>
          <a:lstStyle/>
          <a:p>
            <a:r>
              <a:rPr lang="en-US" altLang="en-US">
                <a:solidFill>
                  <a:srgbClr val="8A0000"/>
                </a:solidFill>
              </a:rPr>
              <a:t>Relationships</a:t>
            </a:r>
          </a:p>
        </p:txBody>
      </p:sp>
      <p:sp>
        <p:nvSpPr>
          <p:cNvPr id="50179" name="Content Placeholder 2"/>
          <p:cNvSpPr>
            <a:spLocks noGrp="1"/>
          </p:cNvSpPr>
          <p:nvPr>
            <p:ph idx="1"/>
          </p:nvPr>
        </p:nvSpPr>
        <p:spPr/>
        <p:txBody>
          <a:bodyPr/>
          <a:lstStyle/>
          <a:p>
            <a:r>
              <a:rPr lang="en-US" altLang="en-US"/>
              <a:t>Family abandonment</a:t>
            </a:r>
          </a:p>
        </p:txBody>
      </p:sp>
      <p:sp>
        <p:nvSpPr>
          <p:cNvPr id="5018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Font typeface="Wingdings" pitchFamily="2" charset="2"/>
              <a:buChar char="Ø"/>
              <a:defRPr sz="2400">
                <a:solidFill>
                  <a:schemeClr val="tx1"/>
                </a:solidFill>
                <a:latin typeface="Arial"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endParaRPr lang="en-US" altLang="en-US" sz="1400" b="0">
              <a:solidFill>
                <a:srgbClr val="7D110C"/>
              </a:solidFill>
            </a:endParaRPr>
          </a:p>
        </p:txBody>
      </p:sp>
      <p:sp>
        <p:nvSpPr>
          <p:cNvPr id="28677" name="Rounded Rectangle 4"/>
          <p:cNvSpPr>
            <a:spLocks noChangeArrowheads="1"/>
          </p:cNvSpPr>
          <p:nvPr/>
        </p:nvSpPr>
        <p:spPr bwMode="auto">
          <a:xfrm>
            <a:off x="698500" y="2965450"/>
            <a:ext cx="7747000" cy="2763838"/>
          </a:xfrm>
          <a:prstGeom prst="roundRect">
            <a:avLst>
              <a:gd name="adj" fmla="val 16667"/>
            </a:avLst>
          </a:prstGeom>
          <a:solidFill>
            <a:schemeClr val="accent1"/>
          </a:solidFill>
          <a:ln w="9525" algn="ctr">
            <a:solidFill>
              <a:schemeClr val="tx1"/>
            </a:solidFill>
            <a:round/>
            <a:headEnd/>
            <a:tailEnd/>
          </a:ln>
        </p:spPr>
        <p:txBody>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Font typeface="Wingdings" pitchFamily="2" charset="2"/>
              <a:buChar char="Ø"/>
              <a:defRPr sz="2400">
                <a:solidFill>
                  <a:schemeClr val="tx1"/>
                </a:solidFill>
                <a:latin typeface="Arial"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0" fontAlgn="base" hangingPunct="0">
              <a:spcBef>
                <a:spcPct val="0"/>
              </a:spcBef>
              <a:spcAft>
                <a:spcPct val="0"/>
              </a:spcAft>
              <a:buFontTx/>
              <a:buNone/>
            </a:pPr>
            <a:r>
              <a:rPr lang="en-US" altLang="en-US" dirty="0">
                <a:solidFill>
                  <a:srgbClr val="FFFFFF"/>
                </a:solidFill>
              </a:rPr>
              <a:t> Being distant from him (son) he doesn’t even know I have cancer, as far as I know. I talked to him after I had my  surgery and I had the cancer removed from my esophagus…the only thing he said was what’s wrong dad   …The rest of it was about him</a:t>
            </a:r>
          </a:p>
        </p:txBody>
      </p:sp>
      <p:pic>
        <p:nvPicPr>
          <p:cNvPr id="5018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0" y="6229350"/>
            <a:ext cx="2347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61250767"/>
      </p:ext>
    </p:extLst>
  </p:cSld>
  <p:clrMapOvr>
    <a:masterClrMapping/>
  </p:clrMapOvr>
  <p:transition spd="slow" advTm="267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5613" y="949325"/>
            <a:ext cx="8462962" cy="971550"/>
          </a:xfrm>
        </p:spPr>
        <p:txBody>
          <a:bodyPr/>
          <a:lstStyle/>
          <a:p>
            <a:r>
              <a:rPr lang="en-US" altLang="en-US">
                <a:solidFill>
                  <a:srgbClr val="8A0000"/>
                </a:solidFill>
              </a:rPr>
              <a:t>Relationships</a:t>
            </a:r>
          </a:p>
        </p:txBody>
      </p:sp>
      <p:sp>
        <p:nvSpPr>
          <p:cNvPr id="51203" name="Content Placeholder 2"/>
          <p:cNvSpPr>
            <a:spLocks noGrp="1"/>
          </p:cNvSpPr>
          <p:nvPr>
            <p:ph idx="1"/>
          </p:nvPr>
        </p:nvSpPr>
        <p:spPr/>
        <p:txBody>
          <a:bodyPr/>
          <a:lstStyle/>
          <a:p>
            <a:r>
              <a:rPr lang="en-US" altLang="en-US"/>
              <a:t>God in charge</a:t>
            </a:r>
          </a:p>
        </p:txBody>
      </p:sp>
      <p:sp>
        <p:nvSpPr>
          <p:cNvPr id="5120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Font typeface="Wingdings" pitchFamily="2" charset="2"/>
              <a:buChar char="Ø"/>
              <a:defRPr sz="2400">
                <a:solidFill>
                  <a:schemeClr val="tx1"/>
                </a:solidFill>
                <a:latin typeface="Arial"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endParaRPr lang="en-US" altLang="en-US" sz="1400" b="0">
              <a:solidFill>
                <a:srgbClr val="7D110C"/>
              </a:solidFill>
            </a:endParaRPr>
          </a:p>
        </p:txBody>
      </p:sp>
      <p:sp>
        <p:nvSpPr>
          <p:cNvPr id="28677" name="Rounded Rectangle 4"/>
          <p:cNvSpPr>
            <a:spLocks noChangeArrowheads="1"/>
          </p:cNvSpPr>
          <p:nvPr/>
        </p:nvSpPr>
        <p:spPr bwMode="auto">
          <a:xfrm>
            <a:off x="698500" y="2965450"/>
            <a:ext cx="7747000" cy="2763838"/>
          </a:xfrm>
          <a:prstGeom prst="roundRect">
            <a:avLst>
              <a:gd name="adj" fmla="val 16667"/>
            </a:avLst>
          </a:prstGeom>
          <a:solidFill>
            <a:schemeClr val="accent1"/>
          </a:solidFill>
          <a:ln w="9525" algn="ctr">
            <a:solidFill>
              <a:schemeClr val="tx1"/>
            </a:solidFill>
            <a:round/>
            <a:headEnd/>
            <a:tailEnd/>
          </a:ln>
        </p:spPr>
        <p:txBody>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Font typeface="Wingdings" pitchFamily="2" charset="2"/>
              <a:buChar char="Ø"/>
              <a:defRPr sz="2400">
                <a:solidFill>
                  <a:schemeClr val="tx1"/>
                </a:solidFill>
                <a:latin typeface="Arial"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0" fontAlgn="base" hangingPunct="0">
              <a:spcBef>
                <a:spcPct val="0"/>
              </a:spcBef>
              <a:spcAft>
                <a:spcPct val="0"/>
              </a:spcAft>
              <a:buFontTx/>
              <a:buNone/>
            </a:pPr>
            <a:r>
              <a:rPr lang="en-US" altLang="en-US" dirty="0">
                <a:solidFill>
                  <a:srgbClr val="FFFFFF"/>
                </a:solidFill>
              </a:rPr>
              <a:t>And what do you do and at one point I remember thinking well I don’t know what to do but whatever happens  </a:t>
            </a:r>
            <a:r>
              <a:rPr lang="en-US" altLang="en-US" dirty="0" err="1">
                <a:solidFill>
                  <a:srgbClr val="FFFFFF"/>
                </a:solidFill>
              </a:rPr>
              <a:t>happens</a:t>
            </a:r>
            <a:r>
              <a:rPr lang="en-US" altLang="en-US" dirty="0">
                <a:solidFill>
                  <a:srgbClr val="FFFFFF"/>
                </a:solidFill>
              </a:rPr>
              <a:t>. It’s not in my hands. So I thought well I’ll just do whatever God wants and I’ll just leave it up to that. When I did that I didn’t worry any more.</a:t>
            </a:r>
          </a:p>
        </p:txBody>
      </p:sp>
      <p:pic>
        <p:nvPicPr>
          <p:cNvPr id="5120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0" y="6229350"/>
            <a:ext cx="2347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613906843"/>
      </p:ext>
    </p:extLst>
  </p:cSld>
  <p:clrMapOvr>
    <a:masterClrMapping/>
  </p:clrMapOvr>
  <p:transition spd="slow" advTm="267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5613" y="949325"/>
            <a:ext cx="8462962" cy="971550"/>
          </a:xfrm>
        </p:spPr>
        <p:txBody>
          <a:bodyPr/>
          <a:lstStyle/>
          <a:p>
            <a:r>
              <a:rPr lang="en-US" altLang="en-US">
                <a:solidFill>
                  <a:srgbClr val="8A0000"/>
                </a:solidFill>
              </a:rPr>
              <a:t>Relationships</a:t>
            </a:r>
          </a:p>
        </p:txBody>
      </p:sp>
      <p:sp>
        <p:nvSpPr>
          <p:cNvPr id="52227" name="Content Placeholder 2"/>
          <p:cNvSpPr>
            <a:spLocks noGrp="1"/>
          </p:cNvSpPr>
          <p:nvPr>
            <p:ph idx="1"/>
          </p:nvPr>
        </p:nvSpPr>
        <p:spPr/>
        <p:txBody>
          <a:bodyPr/>
          <a:lstStyle/>
          <a:p>
            <a:r>
              <a:rPr lang="en-US" altLang="en-US"/>
              <a:t>Faith community separation</a:t>
            </a:r>
          </a:p>
        </p:txBody>
      </p:sp>
      <p:sp>
        <p:nvSpPr>
          <p:cNvPr id="5222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Font typeface="Wingdings" pitchFamily="2" charset="2"/>
              <a:buChar char="Ø"/>
              <a:defRPr sz="2400">
                <a:solidFill>
                  <a:schemeClr val="tx1"/>
                </a:solidFill>
                <a:latin typeface="Arial"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endParaRPr lang="en-US" altLang="en-US" sz="1400" b="0">
              <a:solidFill>
                <a:srgbClr val="7D110C"/>
              </a:solidFill>
            </a:endParaRPr>
          </a:p>
        </p:txBody>
      </p:sp>
      <p:sp>
        <p:nvSpPr>
          <p:cNvPr id="28677" name="Rounded Rectangle 4"/>
          <p:cNvSpPr>
            <a:spLocks noChangeArrowheads="1"/>
          </p:cNvSpPr>
          <p:nvPr/>
        </p:nvSpPr>
        <p:spPr bwMode="auto">
          <a:xfrm>
            <a:off x="698500" y="2965450"/>
            <a:ext cx="7747000" cy="2763838"/>
          </a:xfrm>
          <a:prstGeom prst="roundRect">
            <a:avLst>
              <a:gd name="adj" fmla="val 16667"/>
            </a:avLst>
          </a:prstGeom>
          <a:solidFill>
            <a:schemeClr val="accent1"/>
          </a:solidFill>
          <a:ln w="9525" algn="ctr">
            <a:solidFill>
              <a:schemeClr val="tx1"/>
            </a:solidFill>
            <a:round/>
            <a:headEnd/>
            <a:tailEnd/>
          </a:ln>
        </p:spPr>
        <p:txBody>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Font typeface="Wingdings" pitchFamily="2" charset="2"/>
              <a:buChar char="Ø"/>
              <a:defRPr sz="2400">
                <a:solidFill>
                  <a:schemeClr val="tx1"/>
                </a:solidFill>
                <a:latin typeface="Arial"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0" fontAlgn="base" hangingPunct="0">
              <a:spcBef>
                <a:spcPct val="0"/>
              </a:spcBef>
              <a:spcAft>
                <a:spcPct val="0"/>
              </a:spcAft>
              <a:buFontTx/>
              <a:buNone/>
            </a:pPr>
            <a:r>
              <a:rPr lang="en-US" altLang="en-US" dirty="0">
                <a:solidFill>
                  <a:srgbClr val="FFFFFF"/>
                </a:solidFill>
              </a:rPr>
              <a:t> I didn’t get much response from my church at the time. We now attend a different church. So the church that I grew up in and had attended for over 50 years… I thought maybe they would have reached out to me in the fact that I wasn’t there.   </a:t>
            </a:r>
          </a:p>
        </p:txBody>
      </p:sp>
      <p:pic>
        <p:nvPicPr>
          <p:cNvPr id="5223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0" y="6229350"/>
            <a:ext cx="2347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942512931"/>
      </p:ext>
    </p:extLst>
  </p:cSld>
  <p:clrMapOvr>
    <a:masterClrMapping/>
  </p:clrMapOvr>
  <p:transition spd="slow" advTm="267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a:solidFill>
                  <a:srgbClr val="760000"/>
                </a:solidFill>
              </a:rPr>
              <a:t>Meaning of Life  </a:t>
            </a:r>
          </a:p>
        </p:txBody>
      </p:sp>
      <p:sp>
        <p:nvSpPr>
          <p:cNvPr id="53251" name="Content Placeholder 2"/>
          <p:cNvSpPr>
            <a:spLocks noGrp="1"/>
          </p:cNvSpPr>
          <p:nvPr>
            <p:ph idx="1"/>
          </p:nvPr>
        </p:nvSpPr>
        <p:spPr/>
        <p:txBody>
          <a:bodyPr/>
          <a:lstStyle/>
          <a:p>
            <a:r>
              <a:rPr lang="en-US" altLang="en-US"/>
              <a:t>My life as an example:</a:t>
            </a:r>
          </a:p>
        </p:txBody>
      </p:sp>
      <p:sp>
        <p:nvSpPr>
          <p:cNvPr id="5325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Font typeface="Wingdings" pitchFamily="2" charset="2"/>
              <a:buChar char="Ø"/>
              <a:defRPr sz="2400">
                <a:solidFill>
                  <a:schemeClr val="tx1"/>
                </a:solidFill>
                <a:latin typeface="Arial"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endParaRPr lang="en-US" altLang="en-US" sz="1400">
              <a:solidFill>
                <a:srgbClr val="7D110C"/>
              </a:solidFill>
            </a:endParaRPr>
          </a:p>
        </p:txBody>
      </p:sp>
      <p:sp>
        <p:nvSpPr>
          <p:cNvPr id="28677" name="Rounded Rectangle 4"/>
          <p:cNvSpPr>
            <a:spLocks noChangeArrowheads="1"/>
          </p:cNvSpPr>
          <p:nvPr/>
        </p:nvSpPr>
        <p:spPr bwMode="auto">
          <a:xfrm>
            <a:off x="698500" y="2817845"/>
            <a:ext cx="7747000" cy="3062255"/>
          </a:xfrm>
          <a:prstGeom prst="roundRect">
            <a:avLst>
              <a:gd name="adj" fmla="val 16667"/>
            </a:avLst>
          </a:prstGeom>
          <a:solidFill>
            <a:schemeClr val="accent1"/>
          </a:solidFill>
          <a:ln w="9525" algn="ctr">
            <a:solidFill>
              <a:schemeClr val="tx1"/>
            </a:solidFill>
            <a:round/>
            <a:headEnd/>
            <a:tailEnd/>
          </a:ln>
        </p:spPr>
        <p:txBody>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Font typeface="Wingdings" pitchFamily="2" charset="2"/>
              <a:buChar char="Ø"/>
              <a:defRPr sz="2400">
                <a:solidFill>
                  <a:schemeClr val="tx1"/>
                </a:solidFill>
                <a:latin typeface="Arial"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0" fontAlgn="base" hangingPunct="0">
              <a:spcBef>
                <a:spcPct val="0"/>
              </a:spcBef>
              <a:spcAft>
                <a:spcPct val="0"/>
              </a:spcAft>
              <a:buFontTx/>
              <a:buNone/>
            </a:pPr>
            <a:r>
              <a:rPr lang="en-US" altLang="en-US" sz="2400" dirty="0">
                <a:solidFill>
                  <a:srgbClr val="FFFFFF"/>
                </a:solidFill>
              </a:rPr>
              <a:t>Maybe He’s using me to show people what faith can do for a serious thing like this.  And that if I let people know how much I truly believe …and then I have good results maybe that would be my way to work for God to show people that if they believe and have faith in Him … that He will get them through awful things like stage four lung cancer…..I feel it’s a miracle.</a:t>
            </a:r>
          </a:p>
        </p:txBody>
      </p:sp>
      <p:pic>
        <p:nvPicPr>
          <p:cNvPr id="5325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0" y="6229350"/>
            <a:ext cx="2347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631201739"/>
      </p:ext>
    </p:extLst>
  </p:cSld>
  <p:clrMapOvr>
    <a:masterClrMapping/>
  </p:clrMapOvr>
  <p:transition spd="slow" advTm="852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ln>
            <a:solidFill>
              <a:schemeClr val="accent1"/>
            </a:solidFill>
            <a:miter lim="800000"/>
            <a:headEnd/>
            <a:tailEnd/>
          </a:ln>
        </p:spPr>
        <p:txBody>
          <a:bodyPr/>
          <a:lstStyle/>
          <a:p>
            <a:r>
              <a:rPr lang="en-US" altLang="en-US">
                <a:solidFill>
                  <a:srgbClr val="8A0000"/>
                </a:solidFill>
              </a:rPr>
              <a:t>Meaning of Life</a:t>
            </a:r>
          </a:p>
        </p:txBody>
      </p:sp>
      <p:sp>
        <p:nvSpPr>
          <p:cNvPr id="54275" name="Content Placeholder 2"/>
          <p:cNvSpPr>
            <a:spLocks noGrp="1"/>
          </p:cNvSpPr>
          <p:nvPr>
            <p:ph idx="1"/>
          </p:nvPr>
        </p:nvSpPr>
        <p:spPr>
          <a:ln>
            <a:solidFill>
              <a:schemeClr val="accent1"/>
            </a:solidFill>
            <a:miter lim="800000"/>
            <a:headEnd/>
            <a:tailEnd/>
          </a:ln>
        </p:spPr>
        <p:txBody>
          <a:bodyPr/>
          <a:lstStyle/>
          <a:p>
            <a:r>
              <a:rPr lang="en-US" altLang="en-US"/>
              <a:t>It is a wake up call</a:t>
            </a:r>
          </a:p>
        </p:txBody>
      </p:sp>
      <p:sp>
        <p:nvSpPr>
          <p:cNvPr id="5427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Font typeface="Wingdings" pitchFamily="2" charset="2"/>
              <a:buChar char="Ø"/>
              <a:defRPr sz="2400">
                <a:solidFill>
                  <a:schemeClr val="tx1"/>
                </a:solidFill>
                <a:latin typeface="Arial"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endParaRPr lang="en-US" altLang="en-US" sz="1400">
              <a:solidFill>
                <a:srgbClr val="7D110C"/>
              </a:solidFill>
            </a:endParaRPr>
          </a:p>
        </p:txBody>
      </p:sp>
      <p:sp>
        <p:nvSpPr>
          <p:cNvPr id="28677" name="Rounded Rectangle 4"/>
          <p:cNvSpPr>
            <a:spLocks noChangeArrowheads="1"/>
          </p:cNvSpPr>
          <p:nvPr/>
        </p:nvSpPr>
        <p:spPr bwMode="auto">
          <a:xfrm>
            <a:off x="596900" y="3046413"/>
            <a:ext cx="7747000" cy="2706687"/>
          </a:xfrm>
          <a:prstGeom prst="roundRect">
            <a:avLst>
              <a:gd name="adj" fmla="val 16667"/>
            </a:avLst>
          </a:prstGeom>
          <a:solidFill>
            <a:schemeClr val="accent1"/>
          </a:solidFill>
          <a:ln w="9525" algn="ctr">
            <a:solidFill>
              <a:schemeClr val="tx1"/>
            </a:solidFill>
            <a:round/>
            <a:headEnd/>
            <a:tailEnd/>
          </a:ln>
        </p:spPr>
        <p:txBody>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Font typeface="Wingdings" pitchFamily="2" charset="2"/>
              <a:buChar char="Ø"/>
              <a:defRPr sz="2400">
                <a:solidFill>
                  <a:schemeClr val="tx1"/>
                </a:solidFill>
                <a:latin typeface="Arial"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0" fontAlgn="base" hangingPunct="0">
              <a:spcBef>
                <a:spcPct val="0"/>
              </a:spcBef>
              <a:spcAft>
                <a:spcPct val="0"/>
              </a:spcAft>
              <a:buFontTx/>
              <a:buNone/>
            </a:pPr>
            <a:r>
              <a:rPr lang="en-US" altLang="en-US" dirty="0">
                <a:solidFill>
                  <a:srgbClr val="FFFFFF"/>
                </a:solidFill>
              </a:rPr>
              <a:t> </a:t>
            </a:r>
            <a:r>
              <a:rPr lang="en-US" altLang="en-US" sz="3200" dirty="0">
                <a:solidFill>
                  <a:srgbClr val="FFFFFF"/>
                </a:solidFill>
              </a:rPr>
              <a:t>It’s like a wake-up call. You go to church and you feel like you do the right thing and all of a sudden it’s a </a:t>
            </a:r>
            <a:r>
              <a:rPr lang="en-US" altLang="en-US" sz="3200" dirty="0" err="1">
                <a:solidFill>
                  <a:srgbClr val="FFFFFF"/>
                </a:solidFill>
              </a:rPr>
              <a:t>kaboom</a:t>
            </a:r>
            <a:r>
              <a:rPr lang="en-US" altLang="en-US" sz="3200" dirty="0">
                <a:solidFill>
                  <a:srgbClr val="FFFFFF"/>
                </a:solidFill>
              </a:rPr>
              <a:t>. This is the real deal. What now?</a:t>
            </a:r>
          </a:p>
        </p:txBody>
      </p:sp>
      <p:pic>
        <p:nvPicPr>
          <p:cNvPr id="5427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0" y="6229350"/>
            <a:ext cx="2347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37767503"/>
      </p:ext>
    </p:extLst>
  </p:cSld>
  <p:clrMapOvr>
    <a:masterClrMapping/>
  </p:clrMapOvr>
  <p:transition spd="slow" advTm="165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dirty="0"/>
              <a:t/>
            </a:r>
            <a:br>
              <a:rPr lang="en-US" altLang="en-US" dirty="0"/>
            </a:br>
            <a:r>
              <a:rPr lang="en-US" altLang="en-US" dirty="0"/>
              <a:t>Acceptance</a:t>
            </a:r>
          </a:p>
        </p:txBody>
      </p:sp>
      <p:sp>
        <p:nvSpPr>
          <p:cNvPr id="55299" name="Content Placeholder 2"/>
          <p:cNvSpPr>
            <a:spLocks noGrp="1"/>
          </p:cNvSpPr>
          <p:nvPr>
            <p:ph idx="1"/>
          </p:nvPr>
        </p:nvSpPr>
        <p:spPr>
          <a:xfrm>
            <a:off x="406400" y="2001838"/>
            <a:ext cx="8434388" cy="4038600"/>
          </a:xfrm>
        </p:spPr>
        <p:txBody>
          <a:bodyPr/>
          <a:lstStyle/>
          <a:p>
            <a:r>
              <a:rPr lang="en-US" altLang="en-US" dirty="0"/>
              <a:t>It is what it is</a:t>
            </a:r>
          </a:p>
          <a:p>
            <a:endParaRPr lang="en-US" altLang="en-US" dirty="0"/>
          </a:p>
        </p:txBody>
      </p:sp>
      <p:sp>
        <p:nvSpPr>
          <p:cNvPr id="5530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Font typeface="Wingdings" pitchFamily="2" charset="2"/>
              <a:buChar char="Ø"/>
              <a:defRPr sz="2400">
                <a:solidFill>
                  <a:schemeClr val="tx1"/>
                </a:solidFill>
                <a:latin typeface="Arial"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endParaRPr lang="en-US" altLang="en-US" sz="1400">
              <a:solidFill>
                <a:srgbClr val="7D110C"/>
              </a:solidFill>
            </a:endParaRPr>
          </a:p>
        </p:txBody>
      </p:sp>
      <p:sp>
        <p:nvSpPr>
          <p:cNvPr id="30725" name="Rounded Rectangle 5"/>
          <p:cNvSpPr>
            <a:spLocks noChangeArrowheads="1"/>
          </p:cNvSpPr>
          <p:nvPr/>
        </p:nvSpPr>
        <p:spPr bwMode="auto">
          <a:xfrm>
            <a:off x="527050" y="3009899"/>
            <a:ext cx="8089900" cy="2644451"/>
          </a:xfrm>
          <a:prstGeom prst="roundRect">
            <a:avLst>
              <a:gd name="adj" fmla="val 16667"/>
            </a:avLst>
          </a:prstGeom>
          <a:solidFill>
            <a:schemeClr val="accent1"/>
          </a:solidFill>
          <a:ln w="9525" algn="ctr">
            <a:solidFill>
              <a:schemeClr val="tx1"/>
            </a:solidFill>
            <a:round/>
            <a:headEnd/>
            <a:tailEnd/>
          </a:ln>
        </p:spPr>
        <p:txBody>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Font typeface="Wingdings" pitchFamily="2" charset="2"/>
              <a:buChar char="Ø"/>
              <a:defRPr sz="2400">
                <a:solidFill>
                  <a:schemeClr val="tx1"/>
                </a:solidFill>
                <a:latin typeface="Arial"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0" fontAlgn="base" hangingPunct="0">
              <a:spcBef>
                <a:spcPct val="0"/>
              </a:spcBef>
              <a:spcAft>
                <a:spcPct val="0"/>
              </a:spcAft>
              <a:buFontTx/>
              <a:buNone/>
            </a:pPr>
            <a:r>
              <a:rPr lang="en-US" altLang="en-US" sz="3200" dirty="0">
                <a:solidFill>
                  <a:srgbClr val="FFFFFF"/>
                </a:solidFill>
              </a:rPr>
              <a:t>At first it was kind of scary and then you just accept it. It is what it is and you can’t get yourself down because that’s probably the worst thing you can do. So just do what you’ve got to do and move on.</a:t>
            </a:r>
          </a:p>
        </p:txBody>
      </p:sp>
      <p:pic>
        <p:nvPicPr>
          <p:cNvPr id="5530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0" y="6229350"/>
            <a:ext cx="2347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856520863"/>
      </p:ext>
    </p:extLst>
  </p:cSld>
  <p:clrMapOvr>
    <a:masterClrMapping/>
  </p:clrMapOvr>
  <p:transition spd="slow" advTm="517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a:t> Suffering  </a:t>
            </a:r>
          </a:p>
        </p:txBody>
      </p:sp>
      <p:sp>
        <p:nvSpPr>
          <p:cNvPr id="56323" name="Content Placeholder 2"/>
          <p:cNvSpPr>
            <a:spLocks noGrp="1"/>
          </p:cNvSpPr>
          <p:nvPr>
            <p:ph idx="1"/>
          </p:nvPr>
        </p:nvSpPr>
        <p:spPr/>
        <p:txBody>
          <a:bodyPr/>
          <a:lstStyle/>
          <a:p>
            <a:r>
              <a:rPr lang="en-US" altLang="en-US"/>
              <a:t>Feeling worthless</a:t>
            </a:r>
          </a:p>
        </p:txBody>
      </p:sp>
      <p:sp>
        <p:nvSpPr>
          <p:cNvPr id="5632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Font typeface="Wingdings" pitchFamily="2" charset="2"/>
              <a:buChar char="Ø"/>
              <a:defRPr sz="2400">
                <a:solidFill>
                  <a:schemeClr val="tx1"/>
                </a:solidFill>
                <a:latin typeface="Arial"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endParaRPr lang="en-US" altLang="en-US" sz="1400">
              <a:solidFill>
                <a:srgbClr val="7D110C"/>
              </a:solidFill>
            </a:endParaRPr>
          </a:p>
        </p:txBody>
      </p:sp>
      <p:sp>
        <p:nvSpPr>
          <p:cNvPr id="5" name="Content Placeholder 4"/>
          <p:cNvSpPr txBox="1">
            <a:spLocks/>
          </p:cNvSpPr>
          <p:nvPr/>
        </p:nvSpPr>
        <p:spPr bwMode="auto">
          <a:xfrm>
            <a:off x="647700" y="2997200"/>
            <a:ext cx="7937500" cy="2905125"/>
          </a:xfrm>
          <a:prstGeom prst="wedgeRoundRectCallout">
            <a:avLst/>
          </a:prstGeom>
          <a:solidFill>
            <a:schemeClr val="accent1"/>
          </a:solidFill>
          <a:ln w="25400" cap="flat" cmpd="sng" algn="ctr">
            <a:solidFill>
              <a:schemeClr val="accent1"/>
            </a:solidFill>
            <a:prstDash val="solid"/>
            <a:miter lim="800000"/>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marL="63500" eaLnBrk="0" fontAlgn="base" hangingPunct="0">
              <a:spcBef>
                <a:spcPct val="20000"/>
              </a:spcBef>
              <a:spcAft>
                <a:spcPct val="0"/>
              </a:spcAft>
              <a:defRPr/>
            </a:pPr>
            <a:r>
              <a:rPr lang="en-US" sz="3200" kern="0" dirty="0">
                <a:solidFill>
                  <a:srgbClr val="FFFFFF"/>
                </a:solidFill>
              </a:rPr>
              <a:t> I feel sick, tired, worthless, dragging everybody, family crashed, letting family down by being sick</a:t>
            </a:r>
          </a:p>
        </p:txBody>
      </p:sp>
      <p:pic>
        <p:nvPicPr>
          <p:cNvPr id="5632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0" y="6229350"/>
            <a:ext cx="2347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304257464"/>
      </p:ext>
    </p:extLst>
  </p:cSld>
  <p:clrMapOvr>
    <a:masterClrMapping/>
  </p:clrMapOvr>
  <p:transition spd="slow" advTm="274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dirty="0"/>
              <a:t>Moving Forward</a:t>
            </a:r>
          </a:p>
        </p:txBody>
      </p:sp>
      <p:sp>
        <p:nvSpPr>
          <p:cNvPr id="57347" name="Content Placeholder 2"/>
          <p:cNvSpPr>
            <a:spLocks noGrp="1"/>
          </p:cNvSpPr>
          <p:nvPr>
            <p:ph idx="1"/>
          </p:nvPr>
        </p:nvSpPr>
        <p:spPr/>
        <p:txBody>
          <a:bodyPr/>
          <a:lstStyle/>
          <a:p>
            <a:r>
              <a:rPr lang="en-US" altLang="en-US" dirty="0"/>
              <a:t>Feasibility, Acceptability of (SCAI) Framework</a:t>
            </a:r>
          </a:p>
          <a:p>
            <a:endParaRPr lang="en-US" altLang="en-US" dirty="0"/>
          </a:p>
          <a:p>
            <a:pPr lvl="1"/>
            <a:r>
              <a:rPr lang="en-US" altLang="en-US" dirty="0"/>
              <a:t>Spiritual Care and Intervention (SCAI) Framework</a:t>
            </a:r>
          </a:p>
          <a:p>
            <a:pPr lvl="1"/>
            <a:r>
              <a:rPr lang="en-US" altLang="en-US" dirty="0" smtClean="0"/>
              <a:t>Assessment and intervention targeting the distress of adults with advanced cancer in outpatient setting  </a:t>
            </a:r>
            <a:endParaRPr lang="en-US" altLang="en-US" dirty="0"/>
          </a:p>
          <a:p>
            <a:pPr lvl="1"/>
            <a:r>
              <a:rPr lang="en-US" altLang="en-US" dirty="0"/>
              <a:t>To be used proactively  </a:t>
            </a:r>
          </a:p>
          <a:p>
            <a:pPr lvl="1"/>
            <a:r>
              <a:rPr lang="en-US" altLang="en-US" dirty="0"/>
              <a:t>Semi-structured spiritual care  intervention </a:t>
            </a:r>
          </a:p>
          <a:p>
            <a:pPr lvl="1"/>
            <a:r>
              <a:rPr lang="en-US" altLang="en-US" dirty="0"/>
              <a:t>Structured documentation of the intervention </a:t>
            </a:r>
            <a:r>
              <a:rPr lang="en-US" altLang="en-US" dirty="0" smtClean="0"/>
              <a:t>content</a:t>
            </a:r>
          </a:p>
          <a:p>
            <a:pPr lvl="1"/>
            <a:r>
              <a:rPr lang="en-US" altLang="en-US" dirty="0" smtClean="0"/>
              <a:t>Structured documentation of the effects of SCAI</a:t>
            </a:r>
            <a:endParaRPr lang="en-US" altLang="en-US" dirty="0"/>
          </a:p>
          <a:p>
            <a:endParaRPr lang="en-US" altLang="en-US" dirty="0"/>
          </a:p>
        </p:txBody>
      </p:sp>
      <p:sp>
        <p:nvSpPr>
          <p:cNvPr id="5734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Font typeface="Wingdings" pitchFamily="2" charset="2"/>
              <a:buChar char="Ø"/>
              <a:defRPr sz="2400">
                <a:solidFill>
                  <a:schemeClr val="tx1"/>
                </a:solidFill>
                <a:latin typeface="Arial"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endParaRPr lang="en-US" altLang="en-US" sz="1400">
              <a:solidFill>
                <a:srgbClr val="7D110C"/>
              </a:solidFill>
            </a:endParaRPr>
          </a:p>
        </p:txBody>
      </p:sp>
      <p:pic>
        <p:nvPicPr>
          <p:cNvPr id="573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0" y="6229350"/>
            <a:ext cx="2347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42904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rgbClr val="860000"/>
                </a:solidFill>
                <a:latin typeface="Calibri"/>
                <a:ea typeface="Times New Roman"/>
                <a:cs typeface="Times New Roman"/>
              </a:rPr>
              <a:t>Giving and receiving mentorship in research</a:t>
            </a:r>
            <a:endParaRPr lang="en-US" sz="3600" b="1" dirty="0">
              <a:solidFill>
                <a:srgbClr val="860000"/>
              </a:solidFill>
            </a:endParaRP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pPr algn="ctr"/>
            <a:r>
              <a:rPr lang="en-US" dirty="0"/>
              <a:t>Alexia M. Torke, MD, MS.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8488" y="5808162"/>
            <a:ext cx="2618123" cy="70689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5950" y="5867583"/>
            <a:ext cx="2832100" cy="58804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931" y="5620838"/>
            <a:ext cx="2177036" cy="1081620"/>
          </a:xfrm>
          <a:prstGeom prst="rect">
            <a:avLst/>
          </a:prstGeom>
        </p:spPr>
      </p:pic>
    </p:spTree>
    <p:extLst>
      <p:ext uri="{BB962C8B-B14F-4D97-AF65-F5344CB8AC3E}">
        <p14:creationId xmlns:p14="http://schemas.microsoft.com/office/powerpoint/2010/main" val="2620526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600" b="1" kern="0" dirty="0">
                <a:solidFill>
                  <a:srgbClr val="990000"/>
                </a:solidFill>
                <a:latin typeface="Arial"/>
                <a:ea typeface="ＭＳ Ｐゴシック"/>
              </a:rPr>
              <a:t>Workshop Overview</a:t>
            </a:r>
            <a:r>
              <a:rPr lang="en-US" b="1" kern="0" dirty="0">
                <a:solidFill>
                  <a:srgbClr val="990000"/>
                </a:solidFill>
                <a:latin typeface="Arial"/>
                <a:ea typeface="ＭＳ Ｐゴシック"/>
              </a:rPr>
              <a:t/>
            </a:r>
            <a:br>
              <a:rPr lang="en-US" b="1" kern="0" dirty="0">
                <a:solidFill>
                  <a:srgbClr val="990000"/>
                </a:solidFill>
                <a:latin typeface="Arial"/>
                <a:ea typeface="ＭＳ Ｐゴシック"/>
              </a:rPr>
            </a:br>
            <a:endParaRPr lang="en-US" dirty="0">
              <a:solidFill>
                <a:srgbClr val="990000"/>
              </a:solidFill>
            </a:endParaRPr>
          </a:p>
        </p:txBody>
      </p:sp>
      <p:sp>
        <p:nvSpPr>
          <p:cNvPr id="3" name="Content Placeholder 2"/>
          <p:cNvSpPr>
            <a:spLocks noGrp="1"/>
          </p:cNvSpPr>
          <p:nvPr>
            <p:ph idx="1"/>
          </p:nvPr>
        </p:nvSpPr>
        <p:spPr/>
        <p:txBody>
          <a:bodyPr>
            <a:normAutofit/>
          </a:bodyPr>
          <a:lstStyle/>
          <a:p>
            <a:pPr marL="342900" lvl="0" indent="-342900" fontAlgn="base">
              <a:lnSpc>
                <a:spcPct val="100000"/>
              </a:lnSpc>
              <a:spcBef>
                <a:spcPct val="20000"/>
              </a:spcBef>
              <a:spcAft>
                <a:spcPct val="0"/>
              </a:spcAft>
              <a:buFontTx/>
              <a:buChar char="•"/>
            </a:pPr>
            <a:r>
              <a:rPr lang="en-US" kern="0" dirty="0">
                <a:solidFill>
                  <a:srgbClr val="000000"/>
                </a:solidFill>
                <a:latin typeface="Arial"/>
                <a:ea typeface="ＭＳ Ｐゴシック"/>
              </a:rPr>
              <a:t>Literature Review: </a:t>
            </a:r>
            <a:r>
              <a:rPr lang="en-US" kern="0" dirty="0" err="1">
                <a:solidFill>
                  <a:srgbClr val="000000"/>
                </a:solidFill>
                <a:latin typeface="Arial"/>
                <a:ea typeface="ＭＳ Ｐゴシック"/>
              </a:rPr>
              <a:t>Saneta</a:t>
            </a:r>
            <a:r>
              <a:rPr lang="en-US" kern="0" dirty="0">
                <a:solidFill>
                  <a:srgbClr val="000000"/>
                </a:solidFill>
                <a:latin typeface="Arial"/>
                <a:ea typeface="ＭＳ Ｐゴシック"/>
              </a:rPr>
              <a:t> Maiko</a:t>
            </a:r>
          </a:p>
          <a:p>
            <a:pPr marL="342900" lvl="0" indent="-342900" fontAlgn="base">
              <a:lnSpc>
                <a:spcPct val="100000"/>
              </a:lnSpc>
              <a:spcBef>
                <a:spcPct val="20000"/>
              </a:spcBef>
              <a:spcAft>
                <a:spcPct val="0"/>
              </a:spcAft>
              <a:buFontTx/>
              <a:buChar char="•"/>
            </a:pPr>
            <a:r>
              <a:rPr lang="en-US" kern="0" dirty="0">
                <a:solidFill>
                  <a:srgbClr val="000000"/>
                </a:solidFill>
                <a:latin typeface="Arial"/>
                <a:ea typeface="ＭＳ Ｐゴシック"/>
              </a:rPr>
              <a:t>Study Design:  Saneta Maiko</a:t>
            </a:r>
          </a:p>
          <a:p>
            <a:pPr marL="342900" lvl="0" indent="-342900" fontAlgn="base">
              <a:lnSpc>
                <a:spcPct val="100000"/>
              </a:lnSpc>
              <a:spcBef>
                <a:spcPct val="20000"/>
              </a:spcBef>
              <a:spcAft>
                <a:spcPct val="0"/>
              </a:spcAft>
              <a:buFontTx/>
              <a:buChar char="•"/>
            </a:pPr>
            <a:r>
              <a:rPr lang="en-US" kern="0" dirty="0">
                <a:solidFill>
                  <a:srgbClr val="000000"/>
                </a:solidFill>
                <a:latin typeface="Arial"/>
                <a:ea typeface="ＭＳ Ｐゴシック"/>
              </a:rPr>
              <a:t>Qualitative Analysis: Ann Cottingham </a:t>
            </a:r>
          </a:p>
          <a:p>
            <a:pPr marL="342900" lvl="0" indent="-342900" fontAlgn="base">
              <a:lnSpc>
                <a:spcPct val="100000"/>
              </a:lnSpc>
              <a:spcBef>
                <a:spcPct val="20000"/>
              </a:spcBef>
              <a:spcAft>
                <a:spcPct val="0"/>
              </a:spcAft>
              <a:buFontTx/>
              <a:buChar char="•"/>
            </a:pPr>
            <a:r>
              <a:rPr lang="en-US" kern="0" dirty="0">
                <a:solidFill>
                  <a:srgbClr val="000000"/>
                </a:solidFill>
                <a:latin typeface="Arial"/>
                <a:ea typeface="ＭＳ Ｐゴシック"/>
              </a:rPr>
              <a:t>Study Results: </a:t>
            </a:r>
            <a:r>
              <a:rPr lang="en-US" kern="0" dirty="0" err="1">
                <a:solidFill>
                  <a:srgbClr val="000000"/>
                </a:solidFill>
                <a:latin typeface="Arial"/>
                <a:ea typeface="ＭＳ Ｐゴシック"/>
              </a:rPr>
              <a:t>Saneta</a:t>
            </a:r>
            <a:r>
              <a:rPr lang="en-US" kern="0" dirty="0">
                <a:solidFill>
                  <a:srgbClr val="000000"/>
                </a:solidFill>
                <a:latin typeface="Arial"/>
                <a:ea typeface="ＭＳ Ｐゴシック"/>
              </a:rPr>
              <a:t> Maiko</a:t>
            </a:r>
          </a:p>
          <a:p>
            <a:pPr marL="342900" lvl="0" indent="-342900" fontAlgn="base">
              <a:lnSpc>
                <a:spcPct val="100000"/>
              </a:lnSpc>
              <a:spcBef>
                <a:spcPct val="20000"/>
              </a:spcBef>
              <a:spcAft>
                <a:spcPct val="0"/>
              </a:spcAft>
              <a:buFontTx/>
              <a:buChar char="•"/>
            </a:pPr>
            <a:r>
              <a:rPr lang="en-US" kern="0" dirty="0">
                <a:solidFill>
                  <a:srgbClr val="000000"/>
                </a:solidFill>
                <a:latin typeface="Arial"/>
                <a:ea typeface="ＭＳ Ｐゴシック"/>
              </a:rPr>
              <a:t>Giving and Receiving Mentorship in Research: Alexia A. Torke</a:t>
            </a:r>
          </a:p>
          <a:p>
            <a:pPr marL="342900" lvl="0" indent="-342900" fontAlgn="base">
              <a:lnSpc>
                <a:spcPct val="100000"/>
              </a:lnSpc>
              <a:spcBef>
                <a:spcPct val="20000"/>
              </a:spcBef>
              <a:spcAft>
                <a:spcPct val="0"/>
              </a:spcAft>
              <a:buFontTx/>
              <a:buChar char="•"/>
            </a:pPr>
            <a:r>
              <a:rPr lang="en-US" kern="0" dirty="0">
                <a:solidFill>
                  <a:srgbClr val="000000"/>
                </a:solidFill>
                <a:latin typeface="Arial"/>
                <a:ea typeface="ＭＳ Ｐゴシック"/>
              </a:rPr>
              <a:t>Discussion: </a:t>
            </a:r>
            <a:r>
              <a:rPr lang="en-US" kern="0" dirty="0" smtClean="0">
                <a:solidFill>
                  <a:srgbClr val="000000"/>
                </a:solidFill>
                <a:latin typeface="Arial"/>
                <a:ea typeface="ＭＳ Ｐゴシック"/>
              </a:rPr>
              <a:t>Ann</a:t>
            </a:r>
            <a:r>
              <a:rPr lang="en-US" kern="0" dirty="0">
                <a:solidFill>
                  <a:srgbClr val="000000"/>
                </a:solidFill>
                <a:latin typeface="Arial"/>
                <a:ea typeface="ＭＳ Ｐゴシック"/>
              </a:rPr>
              <a:t>, </a:t>
            </a:r>
            <a:r>
              <a:rPr lang="en-US" kern="0" dirty="0" smtClean="0">
                <a:solidFill>
                  <a:srgbClr val="000000"/>
                </a:solidFill>
                <a:latin typeface="Arial"/>
                <a:ea typeface="ＭＳ Ｐゴシック"/>
              </a:rPr>
              <a:t>Saneta</a:t>
            </a:r>
            <a:r>
              <a:rPr lang="en-US" kern="0" dirty="0">
                <a:solidFill>
                  <a:srgbClr val="000000"/>
                </a:solidFill>
                <a:latin typeface="Arial"/>
                <a:ea typeface="ＭＳ Ｐゴシック"/>
              </a:rPr>
              <a:t>, and Alexia</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8050" y="6239655"/>
            <a:ext cx="2832100" cy="588049"/>
          </a:xfrm>
          <a:prstGeom prst="rect">
            <a:avLst/>
          </a:prstGeom>
        </p:spPr>
      </p:pic>
    </p:spTree>
    <p:extLst>
      <p:ext uri="{BB962C8B-B14F-4D97-AF65-F5344CB8AC3E}">
        <p14:creationId xmlns:p14="http://schemas.microsoft.com/office/powerpoint/2010/main" val="22984137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My Mentors</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4751" y="1583871"/>
            <a:ext cx="1552575" cy="200977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6826" y="1622873"/>
            <a:ext cx="1402478" cy="1992409"/>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650" y="1562236"/>
            <a:ext cx="1680931" cy="205304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6322" y="4333195"/>
            <a:ext cx="1428750" cy="1914525"/>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24474" y="1583870"/>
            <a:ext cx="1410903" cy="2009775"/>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49114" y="4333194"/>
            <a:ext cx="1914525" cy="1914525"/>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7709" y="4268763"/>
            <a:ext cx="1530567" cy="2043386"/>
          </a:xfrm>
          <a:prstGeom prst="rect">
            <a:avLst/>
          </a:prstGeom>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20501" y="4333194"/>
            <a:ext cx="1440803" cy="2017124"/>
          </a:xfrm>
          <a:prstGeom prst="rect">
            <a:avLst/>
          </a:prstGeom>
        </p:spPr>
      </p:pic>
    </p:spTree>
    <p:extLst>
      <p:ext uri="{BB962C8B-B14F-4D97-AF65-F5344CB8AC3E}">
        <p14:creationId xmlns:p14="http://schemas.microsoft.com/office/powerpoint/2010/main" val="39356478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Mentees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2912" y="4551589"/>
            <a:ext cx="1466850" cy="20002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9119" y="4551589"/>
            <a:ext cx="1200150" cy="200025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9253" y="4538525"/>
            <a:ext cx="1847850" cy="200025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4059" y="4437398"/>
            <a:ext cx="1432696" cy="2202503"/>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66176" y="1524952"/>
            <a:ext cx="1658231" cy="2491877"/>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43178" y="1946366"/>
            <a:ext cx="1779678" cy="1779678"/>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73892" y="1970313"/>
            <a:ext cx="1737701" cy="1737701"/>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0628" y="1805327"/>
            <a:ext cx="2011680" cy="2087880"/>
          </a:xfrm>
          <a:prstGeom prst="rect">
            <a:avLst/>
          </a:prstGeom>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871" y="4444402"/>
            <a:ext cx="2107437" cy="2107437"/>
          </a:xfrm>
          <a:prstGeom prst="rect">
            <a:avLst/>
          </a:prstGeom>
        </p:spPr>
      </p:pic>
    </p:spTree>
    <p:extLst>
      <p:ext uri="{BB962C8B-B14F-4D97-AF65-F5344CB8AC3E}">
        <p14:creationId xmlns:p14="http://schemas.microsoft.com/office/powerpoint/2010/main" val="35342671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3B6646-10CD-4442-AB88-E782AA8FC0C6}"/>
              </a:ext>
            </a:extLst>
          </p:cNvPr>
          <p:cNvSpPr>
            <a:spLocks noGrp="1"/>
          </p:cNvSpPr>
          <p:nvPr>
            <p:ph type="title"/>
          </p:nvPr>
        </p:nvSpPr>
        <p:spPr>
          <a:xfrm>
            <a:off x="0" y="28575"/>
            <a:ext cx="9144000" cy="1116013"/>
          </a:xfrm>
          <a:solidFill>
            <a:schemeClr val="accent1"/>
          </a:solidFill>
        </p:spPr>
        <p:txBody>
          <a:bodyPr/>
          <a:lstStyle/>
          <a:p>
            <a:r>
              <a:rPr lang="en-US" dirty="0">
                <a:solidFill>
                  <a:schemeClr val="bg1"/>
                </a:solidFill>
              </a:rPr>
              <a:t>Research Mentorship Principles</a:t>
            </a:r>
          </a:p>
        </p:txBody>
      </p:sp>
      <p:sp>
        <p:nvSpPr>
          <p:cNvPr id="3" name="Content Placeholder 2">
            <a:extLst>
              <a:ext uri="{FF2B5EF4-FFF2-40B4-BE49-F238E27FC236}">
                <a16:creationId xmlns:a16="http://schemas.microsoft.com/office/drawing/2014/main" xmlns="" id="{9B8AD5D5-CB6C-4ABF-85C0-D8971225C776}"/>
              </a:ext>
            </a:extLst>
          </p:cNvPr>
          <p:cNvSpPr>
            <a:spLocks noGrp="1"/>
          </p:cNvSpPr>
          <p:nvPr>
            <p:ph idx="1"/>
          </p:nvPr>
        </p:nvSpPr>
        <p:spPr>
          <a:xfrm>
            <a:off x="0" y="1457325"/>
            <a:ext cx="8924925" cy="5400675"/>
          </a:xfrm>
          <a:solidFill>
            <a:schemeClr val="bg1"/>
          </a:solidFill>
        </p:spPr>
        <p:txBody>
          <a:bodyPr/>
          <a:lstStyle/>
          <a:p>
            <a:pPr marL="228600" lvl="0" indent="-228600" eaLnBrk="1" fontAlgn="auto" hangingPunct="1">
              <a:lnSpc>
                <a:spcPct val="90000"/>
              </a:lnSpc>
              <a:spcBef>
                <a:spcPts val="1000"/>
              </a:spcBef>
              <a:spcAft>
                <a:spcPts val="0"/>
              </a:spcAft>
              <a:buFont typeface="Arial" panose="020B0604020202020204" pitchFamily="34" charset="0"/>
              <a:buChar char="•"/>
            </a:pPr>
            <a:r>
              <a:rPr lang="en-US" kern="1200" dirty="0">
                <a:solidFill>
                  <a:prstClr val="black"/>
                </a:solidFill>
                <a:latin typeface="Calibri" panose="020F0502020204030204"/>
              </a:rPr>
              <a:t>Tailor mentoring structure for the mentee</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kern="1200" dirty="0">
                <a:solidFill>
                  <a:prstClr val="black"/>
                </a:solidFill>
                <a:latin typeface="Calibri" panose="020F0502020204030204"/>
              </a:rPr>
              <a:t>Schedule regular meetings</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kern="1200" dirty="0">
                <a:solidFill>
                  <a:prstClr val="black"/>
                </a:solidFill>
                <a:latin typeface="Calibri" panose="020F0502020204030204"/>
              </a:rPr>
              <a:t>Establish a clear, written mentoring plan</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kern="1200" dirty="0">
                <a:solidFill>
                  <a:prstClr val="black"/>
                </a:solidFill>
                <a:latin typeface="Calibri" panose="020F0502020204030204"/>
              </a:rPr>
              <a:t>Provide training and resources for mentors and mentees</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kern="1200" dirty="0">
                <a:solidFill>
                  <a:prstClr val="black"/>
                </a:solidFill>
                <a:latin typeface="Calibri" panose="020F0502020204030204"/>
              </a:rPr>
              <a:t>Ensure ongoing evaluation</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kern="1200" dirty="0">
                <a:solidFill>
                  <a:prstClr val="black"/>
                </a:solidFill>
                <a:latin typeface="Calibri" panose="020F0502020204030204"/>
              </a:rPr>
              <a:t>Create a mechanism to reward mentoring</a:t>
            </a:r>
          </a:p>
          <a:p>
            <a:pPr lvl="8" fontAlgn="auto">
              <a:lnSpc>
                <a:spcPct val="90000"/>
              </a:lnSpc>
              <a:spcBef>
                <a:spcPts val="500"/>
              </a:spcBef>
              <a:spcAft>
                <a:spcPts val="0"/>
              </a:spcAft>
              <a:buFont typeface="Arial" panose="020B0604020202020204" pitchFamily="34" charset="0"/>
              <a:buChar char="•"/>
            </a:pPr>
            <a:r>
              <a:rPr lang="en-US" sz="1800" kern="1200" dirty="0">
                <a:solidFill>
                  <a:prstClr val="black"/>
                </a:solidFill>
                <a:latin typeface="Calibri" panose="020F0502020204030204"/>
                <a:cs typeface="+mn-cs"/>
              </a:rPr>
              <a:t>Welch et al</a:t>
            </a:r>
          </a:p>
          <a:p>
            <a:endParaRPr lang="en-US" dirty="0"/>
          </a:p>
        </p:txBody>
      </p:sp>
      <p:sp>
        <p:nvSpPr>
          <p:cNvPr id="4" name="Date Placeholder 3">
            <a:extLst>
              <a:ext uri="{FF2B5EF4-FFF2-40B4-BE49-F238E27FC236}">
                <a16:creationId xmlns:a16="http://schemas.microsoft.com/office/drawing/2014/main" xmlns="" id="{F553DE8C-1029-46A8-99EF-59E432C70323}"/>
              </a:ext>
            </a:extLst>
          </p:cNvPr>
          <p:cNvSpPr>
            <a:spLocks noGrp="1"/>
          </p:cNvSpPr>
          <p:nvPr>
            <p:ph type="dt" sz="half" idx="10"/>
          </p:nvPr>
        </p:nvSpPr>
        <p:spPr/>
        <p:txBody>
          <a:bodyPr/>
          <a:lstStyle/>
          <a:p>
            <a:pPr>
              <a:defRPr/>
            </a:pPr>
            <a:fld id="{BD90000B-6478-4126-BAE2-F4EE9E3EFB70}" type="datetime1">
              <a:rPr lang="en-US" altLang="en-US" smtClean="0"/>
              <a:pPr>
                <a:defRPr/>
              </a:pPr>
              <a:t>4/24/2018</a:t>
            </a:fld>
            <a:endParaRPr lang="en-US" altLang="en-US"/>
          </a:p>
        </p:txBody>
      </p:sp>
      <p:sp>
        <p:nvSpPr>
          <p:cNvPr id="5" name="Slide Number Placeholder 4">
            <a:extLst>
              <a:ext uri="{FF2B5EF4-FFF2-40B4-BE49-F238E27FC236}">
                <a16:creationId xmlns:a16="http://schemas.microsoft.com/office/drawing/2014/main" xmlns="" id="{F57A74C0-33DF-43F4-9993-E6BF713F8030}"/>
              </a:ext>
            </a:extLst>
          </p:cNvPr>
          <p:cNvSpPr>
            <a:spLocks noGrp="1"/>
          </p:cNvSpPr>
          <p:nvPr>
            <p:ph type="sldNum" sz="quarter" idx="4294967295"/>
          </p:nvPr>
        </p:nvSpPr>
        <p:spPr>
          <a:xfrm>
            <a:off x="6751638" y="6715125"/>
            <a:ext cx="2133600" cy="133350"/>
          </a:xfrm>
          <a:prstGeom prst="rect">
            <a:avLst/>
          </a:prstGeom>
        </p:spPr>
        <p:txBody>
          <a:bodyPr/>
          <a:lstStyle/>
          <a:p>
            <a:fld id="{C1CE756F-3930-465E-8B48-3EA0B380476F}" type="slidenum">
              <a:rPr lang="en-US" altLang="en-US" smtClean="0"/>
              <a:pPr/>
              <a:t>42</a:t>
            </a:fld>
            <a:endParaRPr lang="en-US" alt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3547" y="6114968"/>
            <a:ext cx="2832100" cy="588049"/>
          </a:xfrm>
          <a:prstGeom prst="rect">
            <a:avLst/>
          </a:prstGeom>
        </p:spPr>
      </p:pic>
    </p:spTree>
    <p:extLst>
      <p:ext uri="{BB962C8B-B14F-4D97-AF65-F5344CB8AC3E}">
        <p14:creationId xmlns:p14="http://schemas.microsoft.com/office/powerpoint/2010/main" val="10740229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3B6646-10CD-4442-AB88-E782AA8FC0C6}"/>
              </a:ext>
            </a:extLst>
          </p:cNvPr>
          <p:cNvSpPr>
            <a:spLocks noGrp="1"/>
          </p:cNvSpPr>
          <p:nvPr>
            <p:ph type="title"/>
          </p:nvPr>
        </p:nvSpPr>
        <p:spPr>
          <a:xfrm>
            <a:off x="0" y="28575"/>
            <a:ext cx="9144000" cy="1116013"/>
          </a:xfrm>
          <a:solidFill>
            <a:schemeClr val="accent1"/>
          </a:solidFill>
        </p:spPr>
        <p:txBody>
          <a:bodyPr/>
          <a:lstStyle/>
          <a:p>
            <a:r>
              <a:rPr lang="en-US" dirty="0">
                <a:solidFill>
                  <a:schemeClr val="bg1"/>
                </a:solidFill>
              </a:rPr>
              <a:t>Being a Mentee</a:t>
            </a:r>
          </a:p>
        </p:txBody>
      </p:sp>
      <p:sp>
        <p:nvSpPr>
          <p:cNvPr id="3" name="Content Placeholder 2">
            <a:extLst>
              <a:ext uri="{FF2B5EF4-FFF2-40B4-BE49-F238E27FC236}">
                <a16:creationId xmlns:a16="http://schemas.microsoft.com/office/drawing/2014/main" xmlns="" id="{9B8AD5D5-CB6C-4ABF-85C0-D8971225C776}"/>
              </a:ext>
            </a:extLst>
          </p:cNvPr>
          <p:cNvSpPr>
            <a:spLocks noGrp="1"/>
          </p:cNvSpPr>
          <p:nvPr>
            <p:ph idx="1"/>
          </p:nvPr>
        </p:nvSpPr>
        <p:spPr>
          <a:xfrm>
            <a:off x="0" y="1457325"/>
            <a:ext cx="8924925" cy="5400675"/>
          </a:xfrm>
          <a:solidFill>
            <a:schemeClr val="bg1"/>
          </a:solidFill>
        </p:spPr>
        <p:txBody>
          <a:bodyPr/>
          <a:lstStyle/>
          <a:p>
            <a:pPr marL="228600" lvl="0" indent="-228600" eaLnBrk="1" fontAlgn="auto" hangingPunct="1">
              <a:lnSpc>
                <a:spcPct val="90000"/>
              </a:lnSpc>
              <a:spcBef>
                <a:spcPts val="1000"/>
              </a:spcBef>
              <a:spcAft>
                <a:spcPts val="0"/>
              </a:spcAft>
              <a:buFont typeface="Arial" panose="020B0604020202020204" pitchFamily="34" charset="0"/>
              <a:buChar char="•"/>
            </a:pPr>
            <a:r>
              <a:rPr lang="en-US" kern="1200" dirty="0" smtClean="0">
                <a:solidFill>
                  <a:prstClr val="black"/>
                </a:solidFill>
                <a:latin typeface="Calibri" panose="020F0502020204030204"/>
              </a:rPr>
              <a:t>Actively </a:t>
            </a:r>
            <a:r>
              <a:rPr lang="en-US" kern="1200" dirty="0">
                <a:solidFill>
                  <a:prstClr val="black"/>
                </a:solidFill>
                <a:latin typeface="Calibri" panose="020F0502020204030204"/>
              </a:rPr>
              <a:t>seek mentorship</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kern="1200" dirty="0">
                <a:solidFill>
                  <a:prstClr val="black"/>
                </a:solidFill>
                <a:latin typeface="Calibri" panose="020F0502020204030204"/>
              </a:rPr>
              <a:t>Know (or explore) your own direction</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kern="1200" dirty="0">
                <a:solidFill>
                  <a:prstClr val="black"/>
                </a:solidFill>
                <a:latin typeface="Calibri" panose="020F0502020204030204"/>
              </a:rPr>
              <a:t>Identify a mentor (or mentors)</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kern="1200" dirty="0">
                <a:solidFill>
                  <a:prstClr val="black"/>
                </a:solidFill>
                <a:latin typeface="Calibri" panose="020F0502020204030204"/>
              </a:rPr>
              <a:t>Discuss the mentorship relationship</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kern="1200" dirty="0">
                <a:solidFill>
                  <a:prstClr val="black"/>
                </a:solidFill>
                <a:latin typeface="Calibri" panose="020F0502020204030204"/>
              </a:rPr>
              <a:t>Establish a mentoring plan</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kern="1200" dirty="0">
                <a:solidFill>
                  <a:prstClr val="black"/>
                </a:solidFill>
                <a:latin typeface="Calibri" panose="020F0502020204030204"/>
              </a:rPr>
              <a:t>Communicate often with your mentor</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kern="1200" dirty="0">
                <a:solidFill>
                  <a:prstClr val="black"/>
                </a:solidFill>
                <a:latin typeface="Calibri" panose="020F0502020204030204"/>
              </a:rPr>
              <a:t>Schedule meetings</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kern="1200" dirty="0">
                <a:solidFill>
                  <a:prstClr val="black"/>
                </a:solidFill>
                <a:latin typeface="Calibri" panose="020F0502020204030204"/>
              </a:rPr>
              <a:t>Set goals and meet them</a:t>
            </a:r>
          </a:p>
          <a:p>
            <a:pPr marL="457200" indent="0">
              <a:buNone/>
            </a:pPr>
            <a:endParaRPr lang="en-US" dirty="0"/>
          </a:p>
          <a:p>
            <a:endParaRPr lang="en-US" dirty="0"/>
          </a:p>
        </p:txBody>
      </p:sp>
      <p:sp>
        <p:nvSpPr>
          <p:cNvPr id="4" name="Date Placeholder 3">
            <a:extLst>
              <a:ext uri="{FF2B5EF4-FFF2-40B4-BE49-F238E27FC236}">
                <a16:creationId xmlns:a16="http://schemas.microsoft.com/office/drawing/2014/main" xmlns="" id="{F553DE8C-1029-46A8-99EF-59E432C70323}"/>
              </a:ext>
            </a:extLst>
          </p:cNvPr>
          <p:cNvSpPr>
            <a:spLocks noGrp="1"/>
          </p:cNvSpPr>
          <p:nvPr>
            <p:ph type="dt" sz="half" idx="10"/>
          </p:nvPr>
        </p:nvSpPr>
        <p:spPr/>
        <p:txBody>
          <a:bodyPr/>
          <a:lstStyle/>
          <a:p>
            <a:pPr>
              <a:defRPr/>
            </a:pPr>
            <a:fld id="{BD90000B-6478-4126-BAE2-F4EE9E3EFB70}" type="datetime1">
              <a:rPr lang="en-US" altLang="en-US" smtClean="0"/>
              <a:pPr>
                <a:defRPr/>
              </a:pPr>
              <a:t>4/24/2018</a:t>
            </a:fld>
            <a:endParaRPr lang="en-US" altLang="en-US"/>
          </a:p>
        </p:txBody>
      </p:sp>
      <p:sp>
        <p:nvSpPr>
          <p:cNvPr id="5" name="Slide Number Placeholder 4">
            <a:extLst>
              <a:ext uri="{FF2B5EF4-FFF2-40B4-BE49-F238E27FC236}">
                <a16:creationId xmlns:a16="http://schemas.microsoft.com/office/drawing/2014/main" xmlns="" id="{F57A74C0-33DF-43F4-9993-E6BF713F8030}"/>
              </a:ext>
            </a:extLst>
          </p:cNvPr>
          <p:cNvSpPr>
            <a:spLocks noGrp="1"/>
          </p:cNvSpPr>
          <p:nvPr>
            <p:ph type="sldNum" sz="quarter" idx="4294967295"/>
          </p:nvPr>
        </p:nvSpPr>
        <p:spPr>
          <a:xfrm>
            <a:off x="6751638" y="6715125"/>
            <a:ext cx="2133600" cy="133350"/>
          </a:xfrm>
          <a:prstGeom prst="rect">
            <a:avLst/>
          </a:prstGeom>
        </p:spPr>
        <p:txBody>
          <a:bodyPr/>
          <a:lstStyle/>
          <a:p>
            <a:fld id="{C1CE756F-3930-465E-8B48-3EA0B380476F}" type="slidenum">
              <a:rPr lang="en-US" altLang="en-US" smtClean="0"/>
              <a:pPr/>
              <a:t>43</a:t>
            </a:fld>
            <a:endParaRPr lang="en-US" alt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3321" y="6161607"/>
            <a:ext cx="2832100" cy="588049"/>
          </a:xfrm>
          <a:prstGeom prst="rect">
            <a:avLst/>
          </a:prstGeom>
        </p:spPr>
      </p:pic>
    </p:spTree>
    <p:extLst>
      <p:ext uri="{BB962C8B-B14F-4D97-AF65-F5344CB8AC3E}">
        <p14:creationId xmlns:p14="http://schemas.microsoft.com/office/powerpoint/2010/main" val="33548222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3B6646-10CD-4442-AB88-E782AA8FC0C6}"/>
              </a:ext>
            </a:extLst>
          </p:cNvPr>
          <p:cNvSpPr>
            <a:spLocks noGrp="1"/>
          </p:cNvSpPr>
          <p:nvPr>
            <p:ph type="title"/>
          </p:nvPr>
        </p:nvSpPr>
        <p:spPr>
          <a:xfrm>
            <a:off x="0" y="28575"/>
            <a:ext cx="9144000" cy="1116013"/>
          </a:xfrm>
          <a:solidFill>
            <a:schemeClr val="accent1"/>
          </a:solidFill>
        </p:spPr>
        <p:txBody>
          <a:bodyPr/>
          <a:lstStyle/>
          <a:p>
            <a:r>
              <a:rPr lang="en-US" dirty="0">
                <a:solidFill>
                  <a:schemeClr val="bg1"/>
                </a:solidFill>
              </a:rPr>
              <a:t>Being a mentor </a:t>
            </a:r>
          </a:p>
        </p:txBody>
      </p:sp>
      <p:sp>
        <p:nvSpPr>
          <p:cNvPr id="3" name="Content Placeholder 2">
            <a:extLst>
              <a:ext uri="{FF2B5EF4-FFF2-40B4-BE49-F238E27FC236}">
                <a16:creationId xmlns:a16="http://schemas.microsoft.com/office/drawing/2014/main" xmlns="" id="{9B8AD5D5-CB6C-4ABF-85C0-D8971225C776}"/>
              </a:ext>
            </a:extLst>
          </p:cNvPr>
          <p:cNvSpPr>
            <a:spLocks noGrp="1"/>
          </p:cNvSpPr>
          <p:nvPr>
            <p:ph idx="1"/>
          </p:nvPr>
        </p:nvSpPr>
        <p:spPr>
          <a:xfrm>
            <a:off x="0" y="1457325"/>
            <a:ext cx="8924925" cy="5400675"/>
          </a:xfrm>
          <a:solidFill>
            <a:schemeClr val="bg1"/>
          </a:solidFill>
        </p:spPr>
        <p:txBody>
          <a:bodyPr/>
          <a:lstStyle/>
          <a:p>
            <a:pPr marL="457200" indent="0">
              <a:buNone/>
            </a:pPr>
            <a:r>
              <a:rPr lang="en-US" dirty="0"/>
              <a:t> </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sz="2600" kern="1200" dirty="0">
                <a:solidFill>
                  <a:prstClr val="black"/>
                </a:solidFill>
                <a:latin typeface="Calibri" panose="020F0502020204030204"/>
              </a:rPr>
              <a:t>Make careful decisions about whom you will mentor</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sz="2600" kern="1200" dirty="0">
                <a:solidFill>
                  <a:prstClr val="black"/>
                </a:solidFill>
                <a:latin typeface="Calibri" panose="020F0502020204030204"/>
              </a:rPr>
              <a:t>Prioritize your mentees’ work</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sz="2600" kern="1200" dirty="0">
                <a:solidFill>
                  <a:prstClr val="black"/>
                </a:solidFill>
                <a:latin typeface="Calibri" panose="020F0502020204030204"/>
              </a:rPr>
              <a:t>Communicate often</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sz="2600" kern="1200" dirty="0">
                <a:solidFill>
                  <a:prstClr val="black"/>
                </a:solidFill>
                <a:latin typeface="Calibri" panose="020F0502020204030204"/>
              </a:rPr>
              <a:t>Schedule meetings</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sz="2600" kern="1200" dirty="0">
                <a:solidFill>
                  <a:prstClr val="black"/>
                </a:solidFill>
                <a:latin typeface="Calibri" panose="020F0502020204030204"/>
              </a:rPr>
              <a:t>Set expectations, goals and benchmarks</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sz="2600" kern="1200" dirty="0">
                <a:solidFill>
                  <a:prstClr val="black"/>
                </a:solidFill>
                <a:latin typeface="Calibri" panose="020F0502020204030204"/>
              </a:rPr>
              <a:t>Assist with career planning</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sz="2600" kern="1200" dirty="0">
                <a:solidFill>
                  <a:prstClr val="black"/>
                </a:solidFill>
                <a:latin typeface="Calibri" panose="020F0502020204030204"/>
              </a:rPr>
              <a:t>Provide regular feedback</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sz="2600" kern="1200" dirty="0">
                <a:solidFill>
                  <a:prstClr val="black"/>
                </a:solidFill>
                <a:latin typeface="Calibri" panose="020F0502020204030204"/>
              </a:rPr>
              <a:t>Be an advocate for your mentee</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sz="2600" kern="1200" dirty="0">
                <a:solidFill>
                  <a:prstClr val="black"/>
                </a:solidFill>
                <a:latin typeface="Calibri" panose="020F0502020204030204"/>
              </a:rPr>
              <a:t>Praise, love and encourage</a:t>
            </a:r>
          </a:p>
          <a:p>
            <a:endParaRPr lang="en-US" dirty="0"/>
          </a:p>
        </p:txBody>
      </p:sp>
      <p:sp>
        <p:nvSpPr>
          <p:cNvPr id="4" name="Date Placeholder 3">
            <a:extLst>
              <a:ext uri="{FF2B5EF4-FFF2-40B4-BE49-F238E27FC236}">
                <a16:creationId xmlns:a16="http://schemas.microsoft.com/office/drawing/2014/main" xmlns="" id="{F553DE8C-1029-46A8-99EF-59E432C70323}"/>
              </a:ext>
            </a:extLst>
          </p:cNvPr>
          <p:cNvSpPr>
            <a:spLocks noGrp="1"/>
          </p:cNvSpPr>
          <p:nvPr>
            <p:ph type="dt" sz="half" idx="10"/>
          </p:nvPr>
        </p:nvSpPr>
        <p:spPr/>
        <p:txBody>
          <a:bodyPr/>
          <a:lstStyle/>
          <a:p>
            <a:pPr>
              <a:defRPr/>
            </a:pPr>
            <a:fld id="{BD90000B-6478-4126-BAE2-F4EE9E3EFB70}" type="datetime1">
              <a:rPr lang="en-US" altLang="en-US" smtClean="0"/>
              <a:pPr>
                <a:defRPr/>
              </a:pPr>
              <a:t>4/24/2018</a:t>
            </a:fld>
            <a:endParaRPr lang="en-US" altLang="en-US"/>
          </a:p>
        </p:txBody>
      </p:sp>
      <p:sp>
        <p:nvSpPr>
          <p:cNvPr id="5" name="Slide Number Placeholder 4">
            <a:extLst>
              <a:ext uri="{FF2B5EF4-FFF2-40B4-BE49-F238E27FC236}">
                <a16:creationId xmlns:a16="http://schemas.microsoft.com/office/drawing/2014/main" xmlns="" id="{F57A74C0-33DF-43F4-9993-E6BF713F8030}"/>
              </a:ext>
            </a:extLst>
          </p:cNvPr>
          <p:cNvSpPr>
            <a:spLocks noGrp="1"/>
          </p:cNvSpPr>
          <p:nvPr>
            <p:ph type="sldNum" sz="quarter" idx="4294967295"/>
          </p:nvPr>
        </p:nvSpPr>
        <p:spPr>
          <a:xfrm>
            <a:off x="6751638" y="6715125"/>
            <a:ext cx="2133600" cy="133350"/>
          </a:xfrm>
          <a:prstGeom prst="rect">
            <a:avLst/>
          </a:prstGeom>
        </p:spPr>
        <p:txBody>
          <a:bodyPr/>
          <a:lstStyle/>
          <a:p>
            <a:fld id="{C1CE756F-3930-465E-8B48-3EA0B380476F}" type="slidenum">
              <a:rPr lang="en-US" altLang="en-US" smtClean="0"/>
              <a:pPr/>
              <a:t>44</a:t>
            </a:fld>
            <a:endParaRPr lang="en-US" alt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8050" y="6161607"/>
            <a:ext cx="2832100" cy="588049"/>
          </a:xfrm>
          <a:prstGeom prst="rect">
            <a:avLst/>
          </a:prstGeom>
        </p:spPr>
      </p:pic>
    </p:spTree>
    <p:extLst>
      <p:ext uri="{BB962C8B-B14F-4D97-AF65-F5344CB8AC3E}">
        <p14:creationId xmlns:p14="http://schemas.microsoft.com/office/powerpoint/2010/main" val="39274949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3B6646-10CD-4442-AB88-E782AA8FC0C6}"/>
              </a:ext>
            </a:extLst>
          </p:cNvPr>
          <p:cNvSpPr>
            <a:spLocks noGrp="1"/>
          </p:cNvSpPr>
          <p:nvPr>
            <p:ph type="title"/>
          </p:nvPr>
        </p:nvSpPr>
        <p:spPr>
          <a:xfrm>
            <a:off x="0" y="28575"/>
            <a:ext cx="9144000" cy="1116013"/>
          </a:xfrm>
          <a:solidFill>
            <a:schemeClr val="accent1"/>
          </a:solidFill>
        </p:spPr>
        <p:txBody>
          <a:bodyPr/>
          <a:lstStyle/>
          <a:p>
            <a:r>
              <a:rPr lang="en-US" dirty="0">
                <a:solidFill>
                  <a:schemeClr val="bg1"/>
                </a:solidFill>
              </a:rPr>
              <a:t>Discussion/Questions</a:t>
            </a:r>
          </a:p>
        </p:txBody>
      </p:sp>
      <p:sp>
        <p:nvSpPr>
          <p:cNvPr id="3" name="Content Placeholder 2">
            <a:extLst>
              <a:ext uri="{FF2B5EF4-FFF2-40B4-BE49-F238E27FC236}">
                <a16:creationId xmlns:a16="http://schemas.microsoft.com/office/drawing/2014/main" xmlns="" id="{9B8AD5D5-CB6C-4ABF-85C0-D8971225C776}"/>
              </a:ext>
            </a:extLst>
          </p:cNvPr>
          <p:cNvSpPr>
            <a:spLocks noGrp="1"/>
          </p:cNvSpPr>
          <p:nvPr>
            <p:ph idx="1"/>
          </p:nvPr>
        </p:nvSpPr>
        <p:spPr>
          <a:xfrm>
            <a:off x="0" y="1457325"/>
            <a:ext cx="8924925" cy="5400675"/>
          </a:xfrm>
          <a:solidFill>
            <a:schemeClr val="bg1"/>
          </a:solidFill>
        </p:spPr>
        <p:txBody>
          <a:bodyPr/>
          <a:lstStyle/>
          <a:p>
            <a:pPr marL="457200" indent="0">
              <a:buNone/>
            </a:pPr>
            <a:r>
              <a:rPr lang="en-US" dirty="0"/>
              <a:t> </a:t>
            </a:r>
            <a:endParaRPr lang="en-US" sz="2600" kern="1200" dirty="0">
              <a:solidFill>
                <a:prstClr val="black"/>
              </a:solidFill>
              <a:latin typeface="Calibri" panose="020F0502020204030204"/>
            </a:endParaRPr>
          </a:p>
          <a:p>
            <a:endParaRPr lang="en-US" dirty="0"/>
          </a:p>
        </p:txBody>
      </p:sp>
      <p:sp>
        <p:nvSpPr>
          <p:cNvPr id="4" name="Date Placeholder 3">
            <a:extLst>
              <a:ext uri="{FF2B5EF4-FFF2-40B4-BE49-F238E27FC236}">
                <a16:creationId xmlns:a16="http://schemas.microsoft.com/office/drawing/2014/main" xmlns="" id="{F553DE8C-1029-46A8-99EF-59E432C70323}"/>
              </a:ext>
            </a:extLst>
          </p:cNvPr>
          <p:cNvSpPr>
            <a:spLocks noGrp="1"/>
          </p:cNvSpPr>
          <p:nvPr>
            <p:ph type="dt" sz="half" idx="10"/>
          </p:nvPr>
        </p:nvSpPr>
        <p:spPr/>
        <p:txBody>
          <a:bodyPr/>
          <a:lstStyle/>
          <a:p>
            <a:pPr>
              <a:defRPr/>
            </a:pPr>
            <a:fld id="{BD90000B-6478-4126-BAE2-F4EE9E3EFB70}" type="datetime1">
              <a:rPr lang="en-US" altLang="en-US" smtClean="0"/>
              <a:pPr>
                <a:defRPr/>
              </a:pPr>
              <a:t>4/24/2018</a:t>
            </a:fld>
            <a:endParaRPr lang="en-US" altLang="en-US"/>
          </a:p>
        </p:txBody>
      </p:sp>
      <p:sp>
        <p:nvSpPr>
          <p:cNvPr id="5" name="Slide Number Placeholder 4">
            <a:extLst>
              <a:ext uri="{FF2B5EF4-FFF2-40B4-BE49-F238E27FC236}">
                <a16:creationId xmlns:a16="http://schemas.microsoft.com/office/drawing/2014/main" xmlns="" id="{F57A74C0-33DF-43F4-9993-E6BF713F8030}"/>
              </a:ext>
            </a:extLst>
          </p:cNvPr>
          <p:cNvSpPr>
            <a:spLocks noGrp="1"/>
          </p:cNvSpPr>
          <p:nvPr>
            <p:ph type="sldNum" sz="quarter" idx="4294967295"/>
          </p:nvPr>
        </p:nvSpPr>
        <p:spPr>
          <a:xfrm>
            <a:off x="6751638" y="6715125"/>
            <a:ext cx="2133600" cy="133350"/>
          </a:xfrm>
          <a:prstGeom prst="rect">
            <a:avLst/>
          </a:prstGeom>
        </p:spPr>
        <p:txBody>
          <a:bodyPr/>
          <a:lstStyle/>
          <a:p>
            <a:fld id="{C1CE756F-3930-465E-8B48-3EA0B380476F}" type="slidenum">
              <a:rPr lang="en-US" altLang="en-US" smtClean="0"/>
              <a:pPr/>
              <a:t>45</a:t>
            </a:fld>
            <a:endParaRPr lang="en-US" alt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8050" y="6161607"/>
            <a:ext cx="2832100" cy="588049"/>
          </a:xfrm>
          <a:prstGeom prst="rect">
            <a:avLst/>
          </a:prstGeom>
        </p:spPr>
      </p:pic>
    </p:spTree>
    <p:extLst>
      <p:ext uri="{BB962C8B-B14F-4D97-AF65-F5344CB8AC3E}">
        <p14:creationId xmlns:p14="http://schemas.microsoft.com/office/powerpoint/2010/main" val="1592358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kern="0" dirty="0">
                <a:solidFill>
                  <a:srgbClr val="7D110C"/>
                </a:solidFill>
                <a:latin typeface="Arial"/>
                <a:ea typeface="ＭＳ Ｐゴシック"/>
              </a:rPr>
              <a:t>What Research tell us</a:t>
            </a:r>
            <a:endParaRPr lang="en-US" dirty="0"/>
          </a:p>
        </p:txBody>
      </p:sp>
      <p:sp>
        <p:nvSpPr>
          <p:cNvPr id="3" name="Content Placeholder 2"/>
          <p:cNvSpPr>
            <a:spLocks noGrp="1"/>
          </p:cNvSpPr>
          <p:nvPr>
            <p:ph sz="half" idx="1"/>
          </p:nvPr>
        </p:nvSpPr>
        <p:spPr/>
        <p:txBody>
          <a:bodyPr>
            <a:normAutofit fontScale="92500" lnSpcReduction="20000"/>
          </a:bodyPr>
          <a:lstStyle/>
          <a:p>
            <a:pPr>
              <a:defRPr/>
            </a:pPr>
            <a:r>
              <a:rPr lang="en-US" sz="1900" dirty="0">
                <a:solidFill>
                  <a:srgbClr val="000000"/>
                </a:solidFill>
              </a:rPr>
              <a:t>Religion and spirituality (R/S) </a:t>
            </a:r>
            <a:r>
              <a:rPr lang="en-US" sz="1900" dirty="0" smtClean="0">
                <a:solidFill>
                  <a:srgbClr val="000000"/>
                </a:solidFill>
              </a:rPr>
              <a:t>are </a:t>
            </a:r>
            <a:r>
              <a:rPr lang="en-US" sz="1900" dirty="0">
                <a:solidFill>
                  <a:srgbClr val="000000"/>
                </a:solidFill>
              </a:rPr>
              <a:t>central to the lives of Americans </a:t>
            </a:r>
          </a:p>
          <a:p>
            <a:pPr marL="914400" lvl="2" indent="0">
              <a:buFont typeface="Wingdings" pitchFamily="2" charset="2"/>
              <a:buNone/>
              <a:defRPr/>
            </a:pPr>
            <a:endParaRPr lang="en-US" sz="1200" dirty="0">
              <a:solidFill>
                <a:srgbClr val="000000"/>
              </a:solidFill>
            </a:endParaRPr>
          </a:p>
          <a:p>
            <a:pPr marL="914400" lvl="2" indent="0">
              <a:buFont typeface="Wingdings" pitchFamily="2" charset="2"/>
              <a:buNone/>
              <a:defRPr/>
            </a:pPr>
            <a:r>
              <a:rPr lang="en-US" sz="1200" dirty="0">
                <a:solidFill>
                  <a:srgbClr val="000000"/>
                </a:solidFill>
              </a:rPr>
              <a:t>Gallup 25 August 2015; </a:t>
            </a:r>
            <a:r>
              <a:rPr lang="en-US" sz="1200" dirty="0" err="1">
                <a:solidFill>
                  <a:srgbClr val="000000"/>
                </a:solidFill>
              </a:rPr>
              <a:t>Valluripalli</a:t>
            </a:r>
            <a:r>
              <a:rPr lang="en-US" sz="1200" dirty="0">
                <a:solidFill>
                  <a:srgbClr val="000000"/>
                </a:solidFill>
              </a:rPr>
              <a:t> ,2012; Phelps, 2009; Puchalski, 2009; </a:t>
            </a:r>
            <a:r>
              <a:rPr lang="en-US" sz="1200" dirty="0" err="1">
                <a:solidFill>
                  <a:srgbClr val="000000"/>
                </a:solidFill>
              </a:rPr>
              <a:t>Steinhauser</a:t>
            </a:r>
            <a:r>
              <a:rPr lang="en-US" sz="1200" dirty="0">
                <a:solidFill>
                  <a:srgbClr val="000000"/>
                </a:solidFill>
              </a:rPr>
              <a:t>, 2006;  </a:t>
            </a:r>
            <a:r>
              <a:rPr lang="en-US" sz="1200" dirty="0" err="1">
                <a:solidFill>
                  <a:srgbClr val="000000"/>
                </a:solidFill>
              </a:rPr>
              <a:t>Pargament</a:t>
            </a:r>
            <a:r>
              <a:rPr lang="en-US" sz="1200" dirty="0">
                <a:solidFill>
                  <a:srgbClr val="000000"/>
                </a:solidFill>
              </a:rPr>
              <a:t>,, 2004. </a:t>
            </a:r>
          </a:p>
          <a:p>
            <a:pPr marL="914400" lvl="2" indent="0">
              <a:buFont typeface="Wingdings" pitchFamily="2" charset="2"/>
              <a:buNone/>
              <a:defRPr/>
            </a:pPr>
            <a:endParaRPr lang="en-US" sz="1200" dirty="0">
              <a:solidFill>
                <a:srgbClr val="000000"/>
              </a:solidFill>
            </a:endParaRPr>
          </a:p>
          <a:p>
            <a:pPr marL="342900" lvl="0" indent="-342900" eaLnBrk="0" fontAlgn="base" hangingPunct="0">
              <a:lnSpc>
                <a:spcPct val="100000"/>
              </a:lnSpc>
              <a:spcBef>
                <a:spcPct val="20000"/>
              </a:spcBef>
              <a:spcAft>
                <a:spcPct val="0"/>
              </a:spcAft>
              <a:buFontTx/>
              <a:buChar char="•"/>
              <a:defRPr/>
            </a:pPr>
            <a:r>
              <a:rPr lang="en-US" sz="1900" kern="0" dirty="0">
                <a:solidFill>
                  <a:srgbClr val="000000"/>
                </a:solidFill>
                <a:ea typeface="ＭＳ Ｐゴシック"/>
              </a:rPr>
              <a:t>Religious and/or spiritual (R/S) distress impacts up to 50% of cancer patients. </a:t>
            </a:r>
          </a:p>
          <a:p>
            <a:pPr marL="342900" lvl="0" indent="-342900" eaLnBrk="0" fontAlgn="base" hangingPunct="0">
              <a:lnSpc>
                <a:spcPct val="100000"/>
              </a:lnSpc>
              <a:spcBef>
                <a:spcPct val="20000"/>
              </a:spcBef>
              <a:spcAft>
                <a:spcPct val="0"/>
              </a:spcAft>
              <a:buFontTx/>
              <a:buChar char="•"/>
              <a:defRPr/>
            </a:pPr>
            <a:endParaRPr lang="en-US" sz="1800" kern="0" dirty="0">
              <a:solidFill>
                <a:srgbClr val="000000"/>
              </a:solidFill>
              <a:latin typeface="Arial"/>
              <a:ea typeface="ＭＳ Ｐゴシック"/>
            </a:endParaRPr>
          </a:p>
          <a:p>
            <a:pPr marL="0" lvl="0" indent="0" algn="r" eaLnBrk="0" fontAlgn="base" hangingPunct="0">
              <a:lnSpc>
                <a:spcPct val="100000"/>
              </a:lnSpc>
              <a:spcBef>
                <a:spcPct val="20000"/>
              </a:spcBef>
              <a:spcAft>
                <a:spcPct val="0"/>
              </a:spcAft>
              <a:buNone/>
              <a:defRPr/>
            </a:pPr>
            <a:r>
              <a:rPr lang="en-US" sz="1200" kern="0" dirty="0">
                <a:solidFill>
                  <a:srgbClr val="000000"/>
                </a:solidFill>
                <a:ea typeface="ＭＳ Ｐゴシック"/>
              </a:rPr>
              <a:t>Fitchett, 2004; </a:t>
            </a:r>
            <a:r>
              <a:rPr lang="en-US" sz="1200" kern="0" dirty="0" err="1">
                <a:solidFill>
                  <a:srgbClr val="000000"/>
                </a:solidFill>
                <a:ea typeface="ＭＳ Ｐゴシック"/>
              </a:rPr>
              <a:t>Tarakeshwar</a:t>
            </a:r>
            <a:r>
              <a:rPr lang="en-US" sz="1200" kern="0" dirty="0">
                <a:solidFill>
                  <a:srgbClr val="000000"/>
                </a:solidFill>
                <a:ea typeface="ＭＳ Ｐゴシック"/>
              </a:rPr>
              <a:t>, 2006; Thune-Boyle, 2013 </a:t>
            </a:r>
          </a:p>
          <a:p>
            <a:pPr marL="0" lvl="0" indent="0" algn="r" eaLnBrk="0" fontAlgn="base" hangingPunct="0">
              <a:lnSpc>
                <a:spcPct val="100000"/>
              </a:lnSpc>
              <a:spcBef>
                <a:spcPct val="20000"/>
              </a:spcBef>
              <a:spcAft>
                <a:spcPct val="0"/>
              </a:spcAft>
              <a:buNone/>
              <a:defRPr/>
            </a:pPr>
            <a:endParaRPr lang="en-US" sz="1100" kern="0" dirty="0">
              <a:solidFill>
                <a:srgbClr val="000000"/>
              </a:solidFill>
              <a:latin typeface="Arial"/>
              <a:ea typeface="ＭＳ Ｐゴシック"/>
            </a:endParaRPr>
          </a:p>
          <a:p>
            <a:pPr marL="0" lvl="0" indent="0" algn="r" eaLnBrk="0" fontAlgn="base" hangingPunct="0">
              <a:lnSpc>
                <a:spcPct val="100000"/>
              </a:lnSpc>
              <a:spcBef>
                <a:spcPct val="20000"/>
              </a:spcBef>
              <a:spcAft>
                <a:spcPct val="0"/>
              </a:spcAft>
              <a:buNone/>
              <a:defRPr/>
            </a:pPr>
            <a:r>
              <a:rPr lang="en-US" sz="1100" kern="0" dirty="0">
                <a:solidFill>
                  <a:srgbClr val="000000"/>
                </a:solidFill>
                <a:latin typeface="Arial"/>
                <a:ea typeface="ＭＳ Ｐゴシック"/>
              </a:rPr>
              <a:t> </a:t>
            </a:r>
          </a:p>
          <a:p>
            <a:pPr>
              <a:defRPr/>
            </a:pPr>
            <a:r>
              <a:rPr lang="en-US" sz="2000" dirty="0">
                <a:solidFill>
                  <a:srgbClr val="000000"/>
                </a:solidFill>
              </a:rPr>
              <a:t>Advanced cancer patients have existential, spiritual and religious </a:t>
            </a:r>
            <a:r>
              <a:rPr lang="en-US" sz="2000" dirty="0" smtClean="0">
                <a:solidFill>
                  <a:srgbClr val="000000"/>
                </a:solidFill>
              </a:rPr>
              <a:t>distress</a:t>
            </a:r>
            <a:endParaRPr lang="en-US" sz="2000" dirty="0">
              <a:solidFill>
                <a:srgbClr val="000000"/>
              </a:solidFill>
            </a:endParaRPr>
          </a:p>
          <a:p>
            <a:pPr marL="0" indent="0">
              <a:buFontTx/>
              <a:buNone/>
              <a:defRPr/>
            </a:pPr>
            <a:r>
              <a:rPr lang="en-US" sz="1600" dirty="0">
                <a:solidFill>
                  <a:srgbClr val="000000"/>
                </a:solidFill>
              </a:rPr>
              <a:t> 	</a:t>
            </a:r>
            <a:r>
              <a:rPr lang="en-US" sz="1200" dirty="0">
                <a:solidFill>
                  <a:srgbClr val="000000"/>
                </a:solidFill>
              </a:rPr>
              <a:t>Puchalski, 2012; McClain 2003; Breitbart, 2002.</a:t>
            </a:r>
          </a:p>
          <a:p>
            <a:pPr lvl="2">
              <a:defRPr/>
            </a:pPr>
            <a:endParaRPr lang="en-US" sz="600" dirty="0">
              <a:solidFill>
                <a:srgbClr val="000000"/>
              </a:solidFill>
            </a:endParaRPr>
          </a:p>
          <a:p>
            <a:pPr marL="0" indent="0">
              <a:buNone/>
            </a:pPr>
            <a:endParaRPr lang="en-US" dirty="0"/>
          </a:p>
        </p:txBody>
      </p:sp>
      <p:sp>
        <p:nvSpPr>
          <p:cNvPr id="4" name="Content Placeholder 3"/>
          <p:cNvSpPr>
            <a:spLocks noGrp="1"/>
          </p:cNvSpPr>
          <p:nvPr>
            <p:ph sz="half" idx="2"/>
          </p:nvPr>
        </p:nvSpPr>
        <p:spPr/>
        <p:txBody>
          <a:bodyPr>
            <a:normAutofit fontScale="92500" lnSpcReduction="20000"/>
          </a:bodyPr>
          <a:lstStyle/>
          <a:p>
            <a:pPr lvl="0">
              <a:defRPr/>
            </a:pPr>
            <a:r>
              <a:rPr lang="en-US" sz="2100" dirty="0">
                <a:solidFill>
                  <a:srgbClr val="000000"/>
                </a:solidFill>
              </a:rPr>
              <a:t>Religion and spirituality are central to coping </a:t>
            </a:r>
          </a:p>
          <a:p>
            <a:pPr marL="914400" lvl="2" indent="0">
              <a:buNone/>
              <a:defRPr/>
            </a:pPr>
            <a:endParaRPr lang="en-US" sz="400" dirty="0">
              <a:solidFill>
                <a:srgbClr val="000000"/>
              </a:solidFill>
            </a:endParaRPr>
          </a:p>
          <a:p>
            <a:pPr marL="914400" lvl="2" indent="0">
              <a:buNone/>
              <a:defRPr/>
            </a:pPr>
            <a:r>
              <a:rPr lang="en-US" sz="1200" dirty="0" err="1">
                <a:solidFill>
                  <a:srgbClr val="000000"/>
                </a:solidFill>
              </a:rPr>
              <a:t>Balboni</a:t>
            </a:r>
            <a:r>
              <a:rPr lang="en-US" sz="1200" dirty="0">
                <a:solidFill>
                  <a:srgbClr val="000000"/>
                </a:solidFill>
              </a:rPr>
              <a:t>, 2007; </a:t>
            </a:r>
            <a:r>
              <a:rPr lang="en-US" sz="1200" dirty="0" err="1">
                <a:solidFill>
                  <a:srgbClr val="000000"/>
                </a:solidFill>
              </a:rPr>
              <a:t>Tarakeshwar</a:t>
            </a:r>
            <a:r>
              <a:rPr lang="en-US" sz="1200" dirty="0">
                <a:solidFill>
                  <a:srgbClr val="000000"/>
                </a:solidFill>
              </a:rPr>
              <a:t>, 2006; Ferrell, 1995.</a:t>
            </a:r>
          </a:p>
          <a:p>
            <a:endParaRPr lang="en-US" altLang="en-US" sz="2000" dirty="0">
              <a:solidFill>
                <a:srgbClr val="000000"/>
              </a:solidFill>
            </a:endParaRPr>
          </a:p>
          <a:p>
            <a:r>
              <a:rPr lang="en-US" altLang="en-US" sz="2000" dirty="0">
                <a:solidFill>
                  <a:srgbClr val="000000"/>
                </a:solidFill>
              </a:rPr>
              <a:t>Negative coping is associated with poorer health outcomes</a:t>
            </a:r>
          </a:p>
          <a:p>
            <a:pPr algn="r"/>
            <a:r>
              <a:rPr lang="en-US" sz="1200" kern="0" dirty="0">
                <a:solidFill>
                  <a:srgbClr val="000000"/>
                </a:solidFill>
                <a:ea typeface="ＭＳ Ｐゴシック"/>
              </a:rPr>
              <a:t>King, 2015; Fitchett, 2004; Sherman, 2005, 2009; </a:t>
            </a:r>
            <a:r>
              <a:rPr lang="en-US" altLang="en-US" sz="1200" dirty="0" err="1">
                <a:solidFill>
                  <a:srgbClr val="000000"/>
                </a:solidFill>
              </a:rPr>
              <a:t>Parmament</a:t>
            </a:r>
            <a:r>
              <a:rPr lang="en-US" altLang="en-US" sz="1200" dirty="0">
                <a:solidFill>
                  <a:srgbClr val="000000"/>
                </a:solidFill>
              </a:rPr>
              <a:t>, 2000. </a:t>
            </a:r>
          </a:p>
          <a:p>
            <a:pPr marL="457200" lvl="1" indent="0">
              <a:buFont typeface="Wingdings" pitchFamily="2" charset="2"/>
              <a:buNone/>
            </a:pPr>
            <a:endParaRPr lang="en-US" altLang="en-US" sz="1200" dirty="0">
              <a:solidFill>
                <a:srgbClr val="000000"/>
              </a:solidFill>
            </a:endParaRPr>
          </a:p>
          <a:p>
            <a:r>
              <a:rPr lang="en-US" altLang="en-US" sz="2000" dirty="0">
                <a:solidFill>
                  <a:srgbClr val="000000"/>
                </a:solidFill>
              </a:rPr>
              <a:t>Satisfaction and QOL are higher, cost low when spiritual care attended. </a:t>
            </a:r>
          </a:p>
          <a:p>
            <a:pPr marL="457200" lvl="1" indent="0">
              <a:buFont typeface="Wingdings" pitchFamily="2" charset="2"/>
              <a:buNone/>
            </a:pPr>
            <a:r>
              <a:rPr lang="en-US" altLang="en-US" sz="1200" dirty="0">
                <a:solidFill>
                  <a:srgbClr val="000000"/>
                </a:solidFill>
              </a:rPr>
              <a:t>     </a:t>
            </a:r>
            <a:r>
              <a:rPr lang="en-US" altLang="en-US" sz="1200" dirty="0" err="1">
                <a:solidFill>
                  <a:srgbClr val="000000"/>
                </a:solidFill>
              </a:rPr>
              <a:t>Balboni</a:t>
            </a:r>
            <a:r>
              <a:rPr lang="en-US" altLang="en-US" sz="1200" dirty="0">
                <a:solidFill>
                  <a:srgbClr val="000000"/>
                </a:solidFill>
              </a:rPr>
              <a:t>, 2011; </a:t>
            </a:r>
            <a:r>
              <a:rPr lang="en-US" altLang="en-US" sz="1200" dirty="0" err="1">
                <a:solidFill>
                  <a:srgbClr val="000000"/>
                </a:solidFill>
              </a:rPr>
              <a:t>Kernohan</a:t>
            </a:r>
            <a:r>
              <a:rPr lang="en-US" altLang="en-US" sz="1200" dirty="0">
                <a:solidFill>
                  <a:srgbClr val="000000"/>
                </a:solidFill>
              </a:rPr>
              <a:t>, 2007; Chochinov, 2005.</a:t>
            </a:r>
          </a:p>
          <a:p>
            <a:pPr marL="457200" lvl="1" indent="0">
              <a:buFont typeface="Wingdings" pitchFamily="2" charset="2"/>
              <a:buNone/>
            </a:pPr>
            <a:endParaRPr lang="en-US" altLang="en-US" sz="1200" dirty="0">
              <a:solidFill>
                <a:srgbClr val="000000"/>
              </a:solidFill>
            </a:endParaRPr>
          </a:p>
          <a:p>
            <a:r>
              <a:rPr lang="en-US" altLang="en-US" sz="2000" dirty="0">
                <a:solidFill>
                  <a:srgbClr val="000000"/>
                </a:solidFill>
              </a:rPr>
              <a:t>R/S beliefs influence communication, decision-making and utilization </a:t>
            </a:r>
          </a:p>
          <a:p>
            <a:pPr marL="457200" lvl="1" indent="0">
              <a:buFont typeface="Wingdings" pitchFamily="2" charset="2"/>
              <a:buNone/>
            </a:pPr>
            <a:r>
              <a:rPr lang="en-US" altLang="en-US" sz="1200" dirty="0">
                <a:solidFill>
                  <a:srgbClr val="000000"/>
                </a:solidFill>
              </a:rPr>
              <a:t>                    Torke, 2014; Peteet,2013; </a:t>
            </a:r>
            <a:r>
              <a:rPr lang="en-US" altLang="en-US" sz="1200" dirty="0" err="1">
                <a:solidFill>
                  <a:srgbClr val="000000"/>
                </a:solidFill>
              </a:rPr>
              <a:t>Silvestri</a:t>
            </a:r>
            <a:r>
              <a:rPr lang="en-US" altLang="en-US" sz="1200" dirty="0">
                <a:solidFill>
                  <a:srgbClr val="000000"/>
                </a:solidFill>
              </a:rPr>
              <a:t>, 2003.</a:t>
            </a:r>
          </a:p>
          <a:p>
            <a:endParaRPr lang="en-US" dirty="0"/>
          </a:p>
        </p:txBody>
      </p:sp>
    </p:spTree>
    <p:extLst>
      <p:ext uri="{BB962C8B-B14F-4D97-AF65-F5344CB8AC3E}">
        <p14:creationId xmlns:p14="http://schemas.microsoft.com/office/powerpoint/2010/main" val="707756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b="1" kern="0" dirty="0" smtClean="0">
                <a:solidFill>
                  <a:srgbClr val="7D110C"/>
                </a:solidFill>
                <a:latin typeface="Arial"/>
                <a:ea typeface="ＭＳ Ｐゴシック"/>
              </a:rPr>
              <a:t>So what?</a:t>
            </a:r>
            <a:endParaRPr lang="en-US" dirty="0"/>
          </a:p>
        </p:txBody>
      </p:sp>
      <p:sp>
        <p:nvSpPr>
          <p:cNvPr id="3" name="Content Placeholder 2"/>
          <p:cNvSpPr>
            <a:spLocks noGrp="1"/>
          </p:cNvSpPr>
          <p:nvPr>
            <p:ph idx="1"/>
          </p:nvPr>
        </p:nvSpPr>
        <p:spPr>
          <a:xfrm>
            <a:off x="628650" y="1604865"/>
            <a:ext cx="7886700" cy="4572098"/>
          </a:xfrm>
        </p:spPr>
        <p:txBody>
          <a:bodyPr>
            <a:normAutofit lnSpcReduction="10000"/>
          </a:bodyPr>
          <a:lstStyle/>
          <a:p>
            <a:endParaRPr lang="en-US" altLang="en-US" dirty="0"/>
          </a:p>
          <a:p>
            <a:pPr>
              <a:tabLst>
                <a:tab pos="2740025" algn="l"/>
              </a:tabLst>
            </a:pPr>
            <a:r>
              <a:rPr lang="en-US" altLang="en-US" dirty="0">
                <a:ea typeface="ＭＳ Ｐゴシック" pitchFamily="34" charset="-128"/>
                <a:cs typeface="Arial" panose="020B0604020202020204" pitchFamily="34" charset="0"/>
              </a:rPr>
              <a:t>One </a:t>
            </a:r>
            <a:r>
              <a:rPr lang="en-US" altLang="en-US" dirty="0" smtClean="0">
                <a:ea typeface="ＭＳ Ｐゴシック" pitchFamily="34" charset="-128"/>
                <a:cs typeface="Arial" panose="020B0604020202020204" pitchFamily="34" charset="0"/>
              </a:rPr>
              <a:t>recent meta-analysis </a:t>
            </a:r>
            <a:r>
              <a:rPr lang="en-US" altLang="en-US" dirty="0">
                <a:ea typeface="ＭＳ Ｐゴシック" pitchFamily="34" charset="-128"/>
                <a:cs typeface="Arial" panose="020B0604020202020204" pitchFamily="34" charset="0"/>
              </a:rPr>
              <a:t>shows no clear </a:t>
            </a:r>
            <a:r>
              <a:rPr lang="en-US" altLang="en-US" dirty="0" smtClean="0">
                <a:ea typeface="ＭＳ Ｐゴシック" pitchFamily="34" charset="-128"/>
                <a:cs typeface="Arial" panose="020B0604020202020204" pitchFamily="34" charset="0"/>
              </a:rPr>
              <a:t>predictable findings </a:t>
            </a:r>
            <a:r>
              <a:rPr lang="en-US" altLang="en-US" dirty="0">
                <a:ea typeface="ＭＳ Ｐゴシック" pitchFamily="34" charset="-128"/>
                <a:cs typeface="Arial" panose="020B0604020202020204" pitchFamily="34" charset="0"/>
              </a:rPr>
              <a:t>from literature on what the S/R needs specific to cancer patients are.</a:t>
            </a:r>
          </a:p>
          <a:p>
            <a:pPr algn="r">
              <a:tabLst>
                <a:tab pos="2740025" algn="l"/>
              </a:tabLst>
            </a:pPr>
            <a:r>
              <a:rPr lang="en-US" altLang="en-US" sz="1200" dirty="0">
                <a:ea typeface="ＭＳ Ｐゴシック" pitchFamily="34" charset="-128"/>
                <a:cs typeface="Arial" panose="020B0604020202020204" pitchFamily="34" charset="0"/>
              </a:rPr>
              <a:t> </a:t>
            </a:r>
            <a:r>
              <a:rPr lang="en-US" altLang="en-US" sz="1200" dirty="0" err="1">
                <a:ea typeface="ＭＳ Ｐゴシック" pitchFamily="34" charset="-128"/>
                <a:cs typeface="Arial" panose="020B0604020202020204" pitchFamily="34" charset="0"/>
              </a:rPr>
              <a:t>Mesquita</a:t>
            </a:r>
            <a:r>
              <a:rPr lang="en-US" altLang="en-US" sz="1200" dirty="0">
                <a:ea typeface="ＭＳ Ｐゴシック" pitchFamily="34" charset="-128"/>
                <a:cs typeface="Arial" panose="020B0604020202020204" pitchFamily="34" charset="0"/>
              </a:rPr>
              <a:t>, et a. 2017</a:t>
            </a:r>
          </a:p>
          <a:p>
            <a:pPr>
              <a:tabLst>
                <a:tab pos="2740025" algn="l"/>
              </a:tabLst>
            </a:pPr>
            <a:r>
              <a:rPr lang="en-US" altLang="en-US" dirty="0">
                <a:ea typeface="ＭＳ Ｐゴシック" pitchFamily="34" charset="-128"/>
                <a:cs typeface="Arial" panose="020B0604020202020204" pitchFamily="34" charset="0"/>
              </a:rPr>
              <a:t>Findings of spiritual </a:t>
            </a:r>
            <a:r>
              <a:rPr lang="en-US" altLang="en-US" dirty="0" smtClean="0">
                <a:ea typeface="ＭＳ Ｐゴシック" pitchFamily="34" charset="-128"/>
                <a:cs typeface="Arial" panose="020B0604020202020204" pitchFamily="34" charset="0"/>
              </a:rPr>
              <a:t>distress </a:t>
            </a:r>
            <a:r>
              <a:rPr lang="en-US" altLang="en-US" dirty="0">
                <a:ea typeface="ＭＳ Ｐゴシック" pitchFamily="34" charset="-128"/>
                <a:cs typeface="Arial" panose="020B0604020202020204" pitchFamily="34" charset="0"/>
              </a:rPr>
              <a:t>for cancer populations is imprecise and unpredictable. </a:t>
            </a:r>
          </a:p>
          <a:p>
            <a:pPr algn="r">
              <a:tabLst>
                <a:tab pos="2740025" algn="l"/>
              </a:tabLst>
            </a:pPr>
            <a:r>
              <a:rPr lang="en-US" altLang="en-US" sz="1200" dirty="0" err="1">
                <a:ea typeface="ＭＳ Ｐゴシック" pitchFamily="34" charset="-128"/>
                <a:cs typeface="Arial" panose="020B0604020202020204" pitchFamily="34" charset="0"/>
              </a:rPr>
              <a:t>Piderman</a:t>
            </a:r>
            <a:r>
              <a:rPr lang="en-US" altLang="en-US" sz="1200" dirty="0">
                <a:ea typeface="ＭＳ Ｐゴシック" pitchFamily="34" charset="-128"/>
                <a:cs typeface="Arial" panose="020B0604020202020204" pitchFamily="34" charset="0"/>
              </a:rPr>
              <a:t>, et al 2015</a:t>
            </a:r>
          </a:p>
          <a:p>
            <a:pPr>
              <a:tabLst>
                <a:tab pos="2740025" algn="l"/>
              </a:tabLst>
            </a:pPr>
            <a:r>
              <a:rPr lang="en-US" altLang="en-US" dirty="0">
                <a:ea typeface="ＭＳ Ｐゴシック" pitchFamily="34" charset="-128"/>
                <a:cs typeface="Arial" panose="020B0604020202020204" pitchFamily="34" charset="0"/>
              </a:rPr>
              <a:t>Without understanding specific S/R </a:t>
            </a:r>
            <a:r>
              <a:rPr lang="en-US" altLang="en-US" dirty="0" smtClean="0">
                <a:ea typeface="ＭＳ Ｐゴシック" pitchFamily="34" charset="-128"/>
                <a:cs typeface="Arial" panose="020B0604020202020204" pitchFamily="34" charset="0"/>
              </a:rPr>
              <a:t>distress </a:t>
            </a:r>
            <a:r>
              <a:rPr lang="en-US" altLang="en-US" dirty="0">
                <a:ea typeface="ＭＳ Ｐゴシック" pitchFamily="34" charset="-128"/>
                <a:cs typeface="Arial" panose="020B0604020202020204" pitchFamily="34" charset="0"/>
              </a:rPr>
              <a:t>of cancer patients, it will be difficult studying the  spiritual relationships with health outcomes.</a:t>
            </a:r>
          </a:p>
          <a:p>
            <a:pPr algn="r">
              <a:tabLst>
                <a:tab pos="2740025" algn="l"/>
              </a:tabLst>
            </a:pPr>
            <a:r>
              <a:rPr lang="en-US" altLang="en-US" sz="1100" dirty="0">
                <a:ea typeface="ＭＳ Ｐゴシック" pitchFamily="34" charset="-128"/>
                <a:cs typeface="Arial" panose="020B0604020202020204" pitchFamily="34" charset="0"/>
              </a:rPr>
              <a:t>Jim, et al. 2015</a:t>
            </a:r>
          </a:p>
          <a:p>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8050" y="6064456"/>
            <a:ext cx="2832100" cy="588049"/>
          </a:xfrm>
          <a:prstGeom prst="rect">
            <a:avLst/>
          </a:prstGeom>
        </p:spPr>
      </p:pic>
    </p:spTree>
    <p:extLst>
      <p:ext uri="{BB962C8B-B14F-4D97-AF65-F5344CB8AC3E}">
        <p14:creationId xmlns:p14="http://schemas.microsoft.com/office/powerpoint/2010/main" val="3194178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b="1" kern="0" dirty="0">
                <a:solidFill>
                  <a:srgbClr val="7D110C"/>
                </a:solidFill>
                <a:latin typeface="Arial"/>
                <a:ea typeface="ＭＳ Ｐゴシック"/>
              </a:rPr>
              <a:t>Study Goals</a:t>
            </a:r>
            <a:endParaRPr lang="en-US" dirty="0"/>
          </a:p>
        </p:txBody>
      </p:sp>
      <p:sp>
        <p:nvSpPr>
          <p:cNvPr id="3" name="Content Placeholder 2"/>
          <p:cNvSpPr>
            <a:spLocks noGrp="1"/>
          </p:cNvSpPr>
          <p:nvPr>
            <p:ph idx="1"/>
          </p:nvPr>
        </p:nvSpPr>
        <p:spPr/>
        <p:txBody>
          <a:bodyPr/>
          <a:lstStyle/>
          <a:p>
            <a:endParaRPr lang="en-US" altLang="en-US" dirty="0"/>
          </a:p>
          <a:p>
            <a:r>
              <a:rPr lang="en-US" altLang="en-US" dirty="0"/>
              <a:t> To ascertain S/R strengths and distress of </a:t>
            </a:r>
            <a:r>
              <a:rPr lang="en-US" altLang="en-US" dirty="0">
                <a:solidFill>
                  <a:prstClr val="black"/>
                </a:solidFill>
              </a:rPr>
              <a:t>adults with advanced cancer</a:t>
            </a:r>
            <a:r>
              <a:rPr lang="en-US" altLang="en-US" dirty="0"/>
              <a:t> using </a:t>
            </a:r>
            <a:r>
              <a:rPr lang="en-US" altLang="en-US" dirty="0">
                <a:solidFill>
                  <a:prstClr val="black"/>
                </a:solidFill>
              </a:rPr>
              <a:t>qualitative semi-structured interviews.</a:t>
            </a:r>
          </a:p>
          <a:p>
            <a:endParaRPr lang="en-US" altLang="en-US" dirty="0"/>
          </a:p>
          <a:p>
            <a:r>
              <a:rPr lang="en-US" altLang="en-US" dirty="0"/>
              <a:t>To identify the preferences of advanced cancer patients  regarding spiritual distress, coping and support.</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8050" y="6064456"/>
            <a:ext cx="2832100" cy="588049"/>
          </a:xfrm>
          <a:prstGeom prst="rect">
            <a:avLst/>
          </a:prstGeom>
        </p:spPr>
      </p:pic>
    </p:spTree>
    <p:extLst>
      <p:ext uri="{BB962C8B-B14F-4D97-AF65-F5344CB8AC3E}">
        <p14:creationId xmlns:p14="http://schemas.microsoft.com/office/powerpoint/2010/main" val="1034439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kern="0" dirty="0">
                <a:solidFill>
                  <a:srgbClr val="7D110C"/>
                </a:solidFill>
                <a:latin typeface="Arial"/>
                <a:ea typeface="ＭＳ Ｐゴシック"/>
              </a:rPr>
              <a:t>Methods</a:t>
            </a:r>
            <a:endParaRPr lang="en-US" dirty="0"/>
          </a:p>
        </p:txBody>
      </p:sp>
      <p:sp>
        <p:nvSpPr>
          <p:cNvPr id="3" name="Content Placeholder 2"/>
          <p:cNvSpPr>
            <a:spLocks noGrp="1"/>
          </p:cNvSpPr>
          <p:nvPr>
            <p:ph idx="1"/>
          </p:nvPr>
        </p:nvSpPr>
        <p:spPr>
          <a:xfrm>
            <a:off x="628650" y="1601508"/>
            <a:ext cx="7886700" cy="4351338"/>
          </a:xfrm>
        </p:spPr>
        <p:txBody>
          <a:bodyPr>
            <a:normAutofit lnSpcReduction="10000"/>
          </a:bodyPr>
          <a:lstStyle/>
          <a:p>
            <a:pPr marL="342900" lvl="0" indent="-342900" eaLnBrk="0" fontAlgn="base" hangingPunct="0">
              <a:lnSpc>
                <a:spcPct val="100000"/>
              </a:lnSpc>
              <a:spcBef>
                <a:spcPct val="20000"/>
              </a:spcBef>
              <a:spcAft>
                <a:spcPct val="0"/>
              </a:spcAft>
              <a:buFontTx/>
              <a:buChar char="•"/>
              <a:defRPr/>
            </a:pPr>
            <a:r>
              <a:rPr lang="en-US" altLang="en-US" sz="2000" kern="0" dirty="0">
                <a:solidFill>
                  <a:srgbClr val="000000"/>
                </a:solidFill>
                <a:ea typeface="ＭＳ Ｐゴシック"/>
              </a:rPr>
              <a:t>Subjects</a:t>
            </a:r>
          </a:p>
          <a:p>
            <a:pPr marL="0" lvl="0" indent="0" eaLnBrk="0" fontAlgn="base" hangingPunct="0">
              <a:lnSpc>
                <a:spcPct val="100000"/>
              </a:lnSpc>
              <a:spcBef>
                <a:spcPct val="20000"/>
              </a:spcBef>
              <a:spcAft>
                <a:spcPct val="0"/>
              </a:spcAft>
              <a:buNone/>
              <a:defRPr/>
            </a:pPr>
            <a:endParaRPr lang="en-US" altLang="en-US" sz="2000" kern="0" dirty="0">
              <a:solidFill>
                <a:srgbClr val="000000"/>
              </a:solidFill>
              <a:ea typeface="ＭＳ Ｐゴシック"/>
            </a:endParaRPr>
          </a:p>
          <a:p>
            <a:pPr marL="457200" lvl="1" indent="0" eaLnBrk="0" fontAlgn="base" hangingPunct="0">
              <a:lnSpc>
                <a:spcPct val="100000"/>
              </a:lnSpc>
              <a:spcBef>
                <a:spcPct val="20000"/>
              </a:spcBef>
              <a:spcAft>
                <a:spcPct val="0"/>
              </a:spcAft>
              <a:buNone/>
              <a:defRPr/>
            </a:pPr>
            <a:r>
              <a:rPr lang="en-US" altLang="en-US" sz="2000" kern="0" dirty="0">
                <a:solidFill>
                  <a:srgbClr val="000000"/>
                </a:solidFill>
                <a:ea typeface="ＭＳ Ｐゴシック"/>
              </a:rPr>
              <a:t>Patients &gt;2 weeks post diagnosis of stage 4 cancer</a:t>
            </a:r>
          </a:p>
          <a:p>
            <a:pPr marL="457200" lvl="1" indent="0" eaLnBrk="0" fontAlgn="base" hangingPunct="0">
              <a:lnSpc>
                <a:spcPct val="100000"/>
              </a:lnSpc>
              <a:spcBef>
                <a:spcPct val="20000"/>
              </a:spcBef>
              <a:spcAft>
                <a:spcPct val="0"/>
              </a:spcAft>
              <a:buNone/>
              <a:defRPr/>
            </a:pPr>
            <a:r>
              <a:rPr lang="en-US" altLang="en-US" sz="2000" kern="0" dirty="0">
                <a:solidFill>
                  <a:srgbClr val="000000"/>
                </a:solidFill>
                <a:ea typeface="ＭＳ Ｐゴシック"/>
              </a:rPr>
              <a:t>Patients &lt;12 months estimated survival </a:t>
            </a:r>
          </a:p>
          <a:p>
            <a:pPr marL="457200" lvl="1" indent="0" eaLnBrk="0" fontAlgn="base" hangingPunct="0">
              <a:lnSpc>
                <a:spcPct val="100000"/>
              </a:lnSpc>
              <a:spcBef>
                <a:spcPct val="20000"/>
              </a:spcBef>
              <a:spcAft>
                <a:spcPct val="0"/>
              </a:spcAft>
              <a:buNone/>
              <a:defRPr/>
            </a:pPr>
            <a:r>
              <a:rPr lang="it-IT" altLang="en-US" sz="2000" kern="0" dirty="0">
                <a:solidFill>
                  <a:srgbClr val="000000"/>
                </a:solidFill>
                <a:ea typeface="ＭＳ Ｐゴシック"/>
              </a:rPr>
              <a:t>Indiana University Simon Cancer Center outpatients</a:t>
            </a:r>
          </a:p>
          <a:p>
            <a:pPr marL="457200" lvl="1" indent="0" eaLnBrk="0" fontAlgn="base" hangingPunct="0">
              <a:lnSpc>
                <a:spcPct val="100000"/>
              </a:lnSpc>
              <a:spcBef>
                <a:spcPct val="20000"/>
              </a:spcBef>
              <a:spcAft>
                <a:spcPct val="0"/>
              </a:spcAft>
              <a:buNone/>
              <a:defRPr/>
            </a:pPr>
            <a:r>
              <a:rPr lang="en-US" altLang="en-US" sz="2000" kern="0" dirty="0">
                <a:solidFill>
                  <a:srgbClr val="000000"/>
                </a:solidFill>
                <a:ea typeface="ＭＳ Ｐゴシック"/>
              </a:rPr>
              <a:t>Patients are at least 18 years of age at the time of enrolment</a:t>
            </a:r>
          </a:p>
          <a:p>
            <a:pPr marL="457200" lvl="1" indent="0" eaLnBrk="0" fontAlgn="base" hangingPunct="0">
              <a:lnSpc>
                <a:spcPct val="100000"/>
              </a:lnSpc>
              <a:spcBef>
                <a:spcPct val="20000"/>
              </a:spcBef>
              <a:spcAft>
                <a:spcPct val="0"/>
              </a:spcAft>
              <a:buNone/>
              <a:defRPr/>
            </a:pPr>
            <a:r>
              <a:rPr lang="en-US" altLang="en-US" sz="2000" kern="0" dirty="0">
                <a:solidFill>
                  <a:srgbClr val="000000"/>
                </a:solidFill>
                <a:ea typeface="ＭＳ Ｐゴシック"/>
              </a:rPr>
              <a:t>Patients are willing to participate in this study</a:t>
            </a:r>
          </a:p>
          <a:p>
            <a:pPr marL="457200" lvl="1" indent="0" eaLnBrk="0" fontAlgn="base" hangingPunct="0">
              <a:lnSpc>
                <a:spcPct val="100000"/>
              </a:lnSpc>
              <a:spcBef>
                <a:spcPct val="20000"/>
              </a:spcBef>
              <a:spcAft>
                <a:spcPct val="0"/>
              </a:spcAft>
              <a:buNone/>
              <a:defRPr/>
            </a:pPr>
            <a:endParaRPr lang="en-US" altLang="en-US" sz="2000" kern="0" dirty="0">
              <a:solidFill>
                <a:srgbClr val="000000"/>
              </a:solidFill>
              <a:ea typeface="ＭＳ Ｐゴシック"/>
            </a:endParaRPr>
          </a:p>
          <a:p>
            <a:pPr marL="342900" lvl="0" indent="-342900" eaLnBrk="0" fontAlgn="base" hangingPunct="0">
              <a:lnSpc>
                <a:spcPct val="100000"/>
              </a:lnSpc>
              <a:spcBef>
                <a:spcPct val="20000"/>
              </a:spcBef>
              <a:spcAft>
                <a:spcPct val="0"/>
              </a:spcAft>
              <a:buFontTx/>
              <a:buChar char="•"/>
              <a:defRPr/>
            </a:pPr>
            <a:r>
              <a:rPr lang="en-US" altLang="en-US" sz="2000" kern="0" dirty="0">
                <a:solidFill>
                  <a:srgbClr val="000000"/>
                </a:solidFill>
                <a:ea typeface="ＭＳ Ｐゴシック"/>
              </a:rPr>
              <a:t>Data Collection</a:t>
            </a:r>
          </a:p>
          <a:p>
            <a:pPr marL="0" lvl="0" indent="0" eaLnBrk="0" fontAlgn="base" hangingPunct="0">
              <a:lnSpc>
                <a:spcPct val="100000"/>
              </a:lnSpc>
              <a:spcBef>
                <a:spcPct val="20000"/>
              </a:spcBef>
              <a:spcAft>
                <a:spcPct val="0"/>
              </a:spcAft>
              <a:buNone/>
              <a:defRPr/>
            </a:pPr>
            <a:endParaRPr lang="en-US" altLang="en-US" sz="2000" kern="0" dirty="0">
              <a:solidFill>
                <a:srgbClr val="000000"/>
              </a:solidFill>
              <a:ea typeface="ＭＳ Ｐゴシック"/>
            </a:endParaRPr>
          </a:p>
          <a:p>
            <a:pPr marL="457200" lvl="1" indent="0" eaLnBrk="0" fontAlgn="base" hangingPunct="0">
              <a:lnSpc>
                <a:spcPct val="100000"/>
              </a:lnSpc>
              <a:spcBef>
                <a:spcPct val="20000"/>
              </a:spcBef>
              <a:spcAft>
                <a:spcPct val="0"/>
              </a:spcAft>
              <a:buNone/>
              <a:defRPr/>
            </a:pPr>
            <a:r>
              <a:rPr lang="en-US" altLang="en-US" sz="2000" kern="0" dirty="0">
                <a:solidFill>
                  <a:srgbClr val="000000"/>
                </a:solidFill>
                <a:ea typeface="ＭＳ Ｐゴシック"/>
              </a:rPr>
              <a:t>One-on-one, in-person in-depth interviews</a:t>
            </a:r>
          </a:p>
          <a:p>
            <a:pPr marL="457200" lvl="1" indent="0" eaLnBrk="0" fontAlgn="base" hangingPunct="0">
              <a:lnSpc>
                <a:spcPct val="100000"/>
              </a:lnSpc>
              <a:spcBef>
                <a:spcPct val="20000"/>
              </a:spcBef>
              <a:spcAft>
                <a:spcPct val="0"/>
              </a:spcAft>
              <a:buNone/>
              <a:defRPr/>
            </a:pPr>
            <a:r>
              <a:rPr lang="en-US" altLang="en-US" sz="2000" kern="0" dirty="0">
                <a:solidFill>
                  <a:srgbClr val="000000"/>
                </a:solidFill>
                <a:ea typeface="ＭＳ Ｐゴシック"/>
              </a:rPr>
              <a:t>Semi-structured interview guide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8050" y="6161607"/>
            <a:ext cx="2832100" cy="588049"/>
          </a:xfrm>
          <a:prstGeom prst="rect">
            <a:avLst/>
          </a:prstGeom>
        </p:spPr>
      </p:pic>
    </p:spTree>
    <p:extLst>
      <p:ext uri="{BB962C8B-B14F-4D97-AF65-F5344CB8AC3E}">
        <p14:creationId xmlns:p14="http://schemas.microsoft.com/office/powerpoint/2010/main" val="4153957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a:t>Recruitment chart</a:t>
            </a:r>
          </a:p>
        </p:txBody>
      </p:sp>
      <p:sp>
        <p:nvSpPr>
          <p:cNvPr id="2048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Font typeface="Wingdings" pitchFamily="2" charset="2"/>
              <a:buChar char="Ø"/>
              <a:defRPr sz="2400">
                <a:solidFill>
                  <a:schemeClr val="tx1"/>
                </a:solidFill>
                <a:latin typeface="Arial"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endParaRPr lang="en-US" altLang="en-US" sz="1400">
              <a:solidFill>
                <a:srgbClr val="7D110C"/>
              </a:solidFill>
            </a:endParaRPr>
          </a:p>
        </p:txBody>
      </p:sp>
      <p:pic>
        <p:nvPicPr>
          <p:cNvPr id="2048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59000" y="1962150"/>
            <a:ext cx="3459163" cy="4141788"/>
          </a:xfrm>
          <a:noFill/>
        </p:spPr>
      </p:pic>
      <p:pic>
        <p:nvPicPr>
          <p:cNvPr id="69636" name="Picture 4"/>
          <p:cNvPicPr>
            <a:picLocks noChangeAspect="1" noChangeArrowheads="1"/>
          </p:cNvPicPr>
          <p:nvPr/>
        </p:nvPicPr>
        <p:blipFill>
          <a:blip r:embed="rId4"/>
          <a:srcRect/>
          <a:stretch>
            <a:fillRect/>
          </a:stretch>
        </p:blipFill>
        <p:spPr bwMode="auto">
          <a:xfrm>
            <a:off x="1820068" y="1839913"/>
            <a:ext cx="4137025" cy="4618037"/>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pic>
      <p:graphicFrame>
        <p:nvGraphicFramePr>
          <p:cNvPr id="5" name="Table 4"/>
          <p:cNvGraphicFramePr>
            <a:graphicFrameLocks noGrp="1"/>
          </p:cNvGraphicFramePr>
          <p:nvPr/>
        </p:nvGraphicFramePr>
        <p:xfrm>
          <a:off x="6510338" y="2433638"/>
          <a:ext cx="1962150" cy="1768475"/>
        </p:xfrm>
        <a:graphic>
          <a:graphicData uri="http://schemas.openxmlformats.org/drawingml/2006/table">
            <a:tbl>
              <a:tblPr/>
              <a:tblGrid>
                <a:gridCol w="1962150">
                  <a:extLst>
                    <a:ext uri="{9D8B030D-6E8A-4147-A177-3AD203B41FA5}">
                      <a16:colId xmlns:a16="http://schemas.microsoft.com/office/drawing/2014/main" xmlns="" val="20000"/>
                    </a:ext>
                  </a:extLst>
                </a:gridCol>
              </a:tblGrid>
              <a:tr h="1768475">
                <a:tc>
                  <a:txBody>
                    <a:bodyPr/>
                    <a:lstStyle/>
                    <a:p>
                      <a:r>
                        <a:rPr lang="en-US" sz="1000" b="1" u="sng" dirty="0"/>
                        <a:t>Rates:</a:t>
                      </a:r>
                    </a:p>
                    <a:p>
                      <a:r>
                        <a:rPr lang="en-US" sz="1000" dirty="0"/>
                        <a:t>68%</a:t>
                      </a:r>
                      <a:r>
                        <a:rPr lang="en-US" sz="1000" baseline="0" dirty="0"/>
                        <a:t> recruitment rate</a:t>
                      </a:r>
                    </a:p>
                    <a:p>
                      <a:r>
                        <a:rPr lang="en-US" sz="1000" baseline="0" dirty="0"/>
                        <a:t>32% decline rate</a:t>
                      </a:r>
                    </a:p>
                    <a:p>
                      <a:r>
                        <a:rPr lang="en-US" sz="1000" baseline="0" dirty="0"/>
                        <a:t>38% too sick to participate</a:t>
                      </a:r>
                    </a:p>
                    <a:p>
                      <a:endParaRPr lang="en-US" sz="1000" baseline="0" dirty="0"/>
                    </a:p>
                    <a:p>
                      <a:r>
                        <a:rPr lang="en-US" sz="1000" b="1" u="sng" baseline="0" dirty="0"/>
                        <a:t>Reasons for Decline:</a:t>
                      </a:r>
                    </a:p>
                    <a:p>
                      <a:r>
                        <a:rPr lang="en-US" sz="1000" baseline="0" dirty="0"/>
                        <a:t>Pain</a:t>
                      </a:r>
                    </a:p>
                    <a:p>
                      <a:r>
                        <a:rPr lang="en-US" sz="1000" baseline="0" dirty="0"/>
                        <a:t>No time</a:t>
                      </a:r>
                    </a:p>
                    <a:p>
                      <a:r>
                        <a:rPr lang="en-US" sz="1000" baseline="0" dirty="0"/>
                        <a:t>Not interested</a:t>
                      </a:r>
                    </a:p>
                    <a:p>
                      <a:r>
                        <a:rPr lang="en-US" sz="1000" baseline="0" dirty="0"/>
                        <a:t>Conflict with other responsibilities</a:t>
                      </a:r>
                      <a:endParaRPr lang="en-US" sz="1000" dirty="0"/>
                    </a:p>
                  </a:txBody>
                  <a:tcPr marL="91514" marR="91514" marT="45745" marB="45745">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00B0F0"/>
                    </a:solidFill>
                  </a:tcPr>
                </a:tc>
                <a:extLst>
                  <a:ext uri="{0D108BD9-81ED-4DB2-BD59-A6C34878D82A}">
                    <a16:rowId xmlns:a16="http://schemas.microsoft.com/office/drawing/2014/main" xmlns="" val="10000"/>
                  </a:ext>
                </a:extLst>
              </a:tr>
            </a:tbl>
          </a:graphicData>
        </a:graphic>
      </p:graphicFrame>
      <p:pic>
        <p:nvPicPr>
          <p:cNvPr id="2049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500" y="6229350"/>
            <a:ext cx="2347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bwMode="auto">
          <a:xfrm>
            <a:off x="1344706" y="4563036"/>
            <a:ext cx="2805953" cy="1075764"/>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1" u="none" strike="noStrike" cap="none" normalizeH="0" baseline="0">
              <a:ln>
                <a:noFill/>
              </a:ln>
              <a:solidFill>
                <a:schemeClr val="tx1"/>
              </a:solidFill>
              <a:effectLst/>
              <a:latin typeface="Arial" charset="0"/>
              <a:ea typeface="ＭＳ Ｐゴシック" pitchFamily="1" charset="-128"/>
            </a:endParaRPr>
          </a:p>
        </p:txBody>
      </p:sp>
      <p:sp>
        <p:nvSpPr>
          <p:cNvPr id="9" name="Oval 8"/>
          <p:cNvSpPr/>
          <p:nvPr/>
        </p:nvSpPr>
        <p:spPr bwMode="auto">
          <a:xfrm>
            <a:off x="1266823" y="1628309"/>
            <a:ext cx="2805953" cy="1075764"/>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1" u="none" strike="noStrike" cap="none" normalizeH="0" baseline="0">
              <a:ln>
                <a:noFill/>
              </a:ln>
              <a:solidFill>
                <a:schemeClr val="tx1"/>
              </a:solidFill>
              <a:effectLst/>
              <a:latin typeface="Arial" charset="0"/>
              <a:ea typeface="ＭＳ Ｐゴシック" pitchFamily="1" charset="-128"/>
            </a:endParaRPr>
          </a:p>
        </p:txBody>
      </p:sp>
      <p:sp>
        <p:nvSpPr>
          <p:cNvPr id="10" name="Oval 9"/>
          <p:cNvSpPr/>
          <p:nvPr/>
        </p:nvSpPr>
        <p:spPr bwMode="auto">
          <a:xfrm>
            <a:off x="1370877" y="5566336"/>
            <a:ext cx="2805953" cy="1075764"/>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1" u="none" strike="noStrike" cap="none" normalizeH="0" baseline="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273292963"/>
      </p:ext>
    </p:extLst>
  </p:cSld>
  <p:clrMapOvr>
    <a:masterClrMapping/>
  </p:clrMapOvr>
  <p:transition spd="slow" advTm="77308"/>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6|3.6|0.7|1.1"/>
</p:tagLst>
</file>

<file path=ppt/tags/tag2.xml><?xml version="1.0" encoding="utf-8"?>
<p:tagLst xmlns:a="http://schemas.openxmlformats.org/drawingml/2006/main" xmlns:r="http://schemas.openxmlformats.org/officeDocument/2006/relationships" xmlns:p="http://schemas.openxmlformats.org/presentationml/2006/main">
  <p:tag name="TIMING" val="|1.4"/>
</p:tagLst>
</file>

<file path=ppt/tags/tag3.xml><?xml version="1.0" encoding="utf-8"?>
<p:tagLst xmlns:a="http://schemas.openxmlformats.org/drawingml/2006/main" xmlns:r="http://schemas.openxmlformats.org/officeDocument/2006/relationships" xmlns:p="http://schemas.openxmlformats.org/presentationml/2006/main">
  <p:tag name="TIMING" val="|1.4"/>
</p:tagLst>
</file>

<file path=ppt/tags/tag4.xml><?xml version="1.0" encoding="utf-8"?>
<p:tagLst xmlns:a="http://schemas.openxmlformats.org/drawingml/2006/main" xmlns:r="http://schemas.openxmlformats.org/officeDocument/2006/relationships" xmlns:p="http://schemas.openxmlformats.org/presentationml/2006/main">
  <p:tag name="TIMING" val="|1.4"/>
</p:tagLst>
</file>

<file path=ppt/tags/tag5.xml><?xml version="1.0" encoding="utf-8"?>
<p:tagLst xmlns:a="http://schemas.openxmlformats.org/drawingml/2006/main" xmlns:r="http://schemas.openxmlformats.org/officeDocument/2006/relationships" xmlns:p="http://schemas.openxmlformats.org/presentationml/2006/main">
  <p:tag name="TIMING" val="|1.4"/>
</p:tagLst>
</file>

<file path=ppt/tags/tag6.xml><?xml version="1.0" encoding="utf-8"?>
<p:tagLst xmlns:a="http://schemas.openxmlformats.org/drawingml/2006/main" xmlns:r="http://schemas.openxmlformats.org/officeDocument/2006/relationships" xmlns:p="http://schemas.openxmlformats.org/presentationml/2006/main">
  <p:tag name="TIMING" val="|0.5"/>
</p:tagLst>
</file>

<file path=ppt/tags/tag7.xml><?xml version="1.0" encoding="utf-8"?>
<p:tagLst xmlns:a="http://schemas.openxmlformats.org/drawingml/2006/main" xmlns:r="http://schemas.openxmlformats.org/officeDocument/2006/relationships" xmlns:p="http://schemas.openxmlformats.org/presentationml/2006/main">
  <p:tag name="TIMING" val="|0.8"/>
</p:tagLst>
</file>

<file path=ppt/tags/tag8.xml><?xml version="1.0" encoding="utf-8"?>
<p:tagLst xmlns:a="http://schemas.openxmlformats.org/drawingml/2006/main" xmlns:r="http://schemas.openxmlformats.org/officeDocument/2006/relationships" xmlns:p="http://schemas.openxmlformats.org/presentationml/2006/main">
  <p:tag name="TIMING" val="|4.5"/>
</p:tagLst>
</file>

<file path=ppt/tags/tag9.xml><?xml version="1.0" encoding="utf-8"?>
<p:tagLst xmlns:a="http://schemas.openxmlformats.org/drawingml/2006/main" xmlns:r="http://schemas.openxmlformats.org/officeDocument/2006/relationships" xmlns:p="http://schemas.openxmlformats.org/presentationml/2006/main">
  <p:tag name="TIMING" val="|9.8"/>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U Geriatrics RI IU ">
  <a:themeElements>
    <a:clrScheme name="IU Geriatrics RI IU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fontScheme name="IU Geriatrics RI IU ">
      <a:majorFont>
        <a:latin typeface="Arial"/>
        <a:ea typeface="ＭＳ Ｐゴシック"/>
        <a:cs typeface=""/>
      </a:majorFont>
      <a:minorFont>
        <a:latin typeface="Arial"/>
        <a:ea typeface="ＭＳ Ｐゴシック"/>
        <a:cs typeface=""/>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IU Geriatrics RI IU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IU Geriatrics RI IU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IU Geriatrics RI IU ">
  <a:themeElements>
    <a:clrScheme name="IU Geriatrics RI IU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fontScheme name="IU Geriatrics RI IU ">
      <a:majorFont>
        <a:latin typeface="Arial"/>
        <a:ea typeface="ＭＳ Ｐゴシック"/>
        <a:cs typeface=""/>
      </a:majorFont>
      <a:minorFont>
        <a:latin typeface="Arial"/>
        <a:ea typeface="ＭＳ Ｐゴシック"/>
        <a:cs typeface=""/>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IU Geriatrics RI IU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IU Geriatrics RI IU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lidetemplate_iu_ri_iug2010">
  <a:themeElements>
    <a:clrScheme name="IU Geriatrics RI IU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fontScheme name="IU Geriatrics RI IU ">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IU Geriatrics RI IU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IU Geriatrics RI IU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566</TotalTime>
  <Words>2068</Words>
  <Application>Microsoft Office PowerPoint</Application>
  <PresentationFormat>On-screen Show (4:3)</PresentationFormat>
  <Paragraphs>362</Paragraphs>
  <Slides>45</Slides>
  <Notes>45</Notes>
  <HiddenSlides>0</HiddenSlides>
  <MMClips>0</MMClips>
  <ScaleCrop>false</ScaleCrop>
  <HeadingPairs>
    <vt:vector size="4" baseType="variant">
      <vt:variant>
        <vt:lpstr>Theme</vt:lpstr>
      </vt:variant>
      <vt:variant>
        <vt:i4>6</vt:i4>
      </vt:variant>
      <vt:variant>
        <vt:lpstr>Slide Titles</vt:lpstr>
      </vt:variant>
      <vt:variant>
        <vt:i4>45</vt:i4>
      </vt:variant>
    </vt:vector>
  </HeadingPairs>
  <TitlesOfParts>
    <vt:vector size="51" baseType="lpstr">
      <vt:lpstr>Office Theme</vt:lpstr>
      <vt:lpstr>IU Geriatrics RI IU </vt:lpstr>
      <vt:lpstr>1_Office Theme</vt:lpstr>
      <vt:lpstr>1_IU Geriatrics RI IU </vt:lpstr>
      <vt:lpstr>slidetemplate_iu_ri_iug2010</vt:lpstr>
      <vt:lpstr>2_Office Theme</vt:lpstr>
      <vt:lpstr>2018 Caring for the Human Spirit Conference   Advanced Cancer Patients: Understanding their Spiritual Strengths and Distress through Lived experience    Saneta Maiko, PhD., BCC., Ann Cottingham, MAR, MA., Alexia M. Torke, MD. MS.   </vt:lpstr>
      <vt:lpstr>Speakers</vt:lpstr>
      <vt:lpstr>OTHER CO-INVESTIGATORS </vt:lpstr>
      <vt:lpstr>Workshop Overview </vt:lpstr>
      <vt:lpstr>What Research tell us</vt:lpstr>
      <vt:lpstr>So what?</vt:lpstr>
      <vt:lpstr>Study Goals</vt:lpstr>
      <vt:lpstr>Methods</vt:lpstr>
      <vt:lpstr>Recruitment chart</vt:lpstr>
      <vt:lpstr>Data Analysis</vt:lpstr>
      <vt:lpstr>Participants (N=21)</vt:lpstr>
      <vt:lpstr>Spiritual and Religious demographics</vt:lpstr>
      <vt:lpstr>Qualitative Analysis of  Patient Interviews  Ann H. Cottingham, MAR, MA  </vt:lpstr>
      <vt:lpstr>Using numbers to describe everything… “is analogous to describing ‘Hamlet’ as a play with 21 principal characters, a ghost, a group of players, and various numbers of lords, ladies, officers, soldiers, sailors, messengers, and attendants – one of whom is already dead, one of whom dies by drowning, one by poisoned drink, two by poisoned sword, and one by sword and drink!”                                       Inui and Carter, 1985   </vt:lpstr>
      <vt:lpstr>Key Qualitative Data Sources</vt:lpstr>
      <vt:lpstr>Example:   Interview Transcript</vt:lpstr>
      <vt:lpstr>Steps in the Qualitative Analysis of  Cancer Patient Interview Transcripts</vt:lpstr>
      <vt:lpstr>Example:   Coding Template #1</vt:lpstr>
      <vt:lpstr>Steps in the Qualitative Analysis of  Cancer Patient Interview Transcripts</vt:lpstr>
      <vt:lpstr>Qualitative  Analysis</vt:lpstr>
      <vt:lpstr>Example:   Coding Template #2</vt:lpstr>
      <vt:lpstr>Final Model</vt:lpstr>
      <vt:lpstr>Example:   Coding Template #2</vt:lpstr>
      <vt:lpstr> Analyzing Student  Professionalism Narratives </vt:lpstr>
      <vt:lpstr> Analyzing Student  Professionalism Narratives </vt:lpstr>
      <vt:lpstr> Analyzing Student  Professionalism Narratives </vt:lpstr>
      <vt:lpstr> Analyzing Student  Professionalism Narratives </vt:lpstr>
      <vt:lpstr>RESULTS  Saneta Maiko, PhD, BCC  </vt:lpstr>
      <vt:lpstr>   Five Themes Emerged </vt:lpstr>
      <vt:lpstr>Relationships</vt:lpstr>
      <vt:lpstr>Relationships</vt:lpstr>
      <vt:lpstr>Relationships</vt:lpstr>
      <vt:lpstr>Relationships</vt:lpstr>
      <vt:lpstr>Meaning of Life  </vt:lpstr>
      <vt:lpstr>Meaning of Life</vt:lpstr>
      <vt:lpstr> Acceptance</vt:lpstr>
      <vt:lpstr> Suffering  </vt:lpstr>
      <vt:lpstr>Moving Forward</vt:lpstr>
      <vt:lpstr>Giving and receiving mentorship in research</vt:lpstr>
      <vt:lpstr>My Mentors</vt:lpstr>
      <vt:lpstr>My Mentees</vt:lpstr>
      <vt:lpstr>Research Mentorship Principles</vt:lpstr>
      <vt:lpstr>Being a Mentee</vt:lpstr>
      <vt:lpstr>Being a mentor </vt:lpstr>
      <vt:lpstr>Discussion/Questions</vt:lpstr>
    </vt:vector>
  </TitlesOfParts>
  <Company>Indiana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Saneta Maiko</dc:creator>
  <cp:lastModifiedBy>Maiko, Saneta M</cp:lastModifiedBy>
  <cp:revision>72</cp:revision>
  <dcterms:created xsi:type="dcterms:W3CDTF">2016-04-18T15:22:42Z</dcterms:created>
  <dcterms:modified xsi:type="dcterms:W3CDTF">2018-04-24T04:32:20Z</dcterms:modified>
</cp:coreProperties>
</file>