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4" r:id="rId5"/>
    <p:sldMasterId id="2147483713" r:id="rId6"/>
  </p:sldMasterIdLst>
  <p:notesMasterIdLst>
    <p:notesMasterId r:id="rId44"/>
  </p:notesMasterIdLst>
  <p:sldIdLst>
    <p:sldId id="256" r:id="rId7"/>
    <p:sldId id="262" r:id="rId8"/>
    <p:sldId id="257" r:id="rId9"/>
    <p:sldId id="263" r:id="rId10"/>
    <p:sldId id="264" r:id="rId11"/>
    <p:sldId id="266" r:id="rId12"/>
    <p:sldId id="265" r:id="rId13"/>
    <p:sldId id="268" r:id="rId14"/>
    <p:sldId id="269" r:id="rId15"/>
    <p:sldId id="294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92" r:id="rId24"/>
    <p:sldId id="296" r:id="rId25"/>
    <p:sldId id="297" r:id="rId26"/>
    <p:sldId id="277" r:id="rId27"/>
    <p:sldId id="279" r:id="rId28"/>
    <p:sldId id="278" r:id="rId29"/>
    <p:sldId id="298" r:id="rId30"/>
    <p:sldId id="299" r:id="rId31"/>
    <p:sldId id="286" r:id="rId32"/>
    <p:sldId id="280" r:id="rId33"/>
    <p:sldId id="282" r:id="rId34"/>
    <p:sldId id="284" r:id="rId35"/>
    <p:sldId id="285" r:id="rId36"/>
    <p:sldId id="287" r:id="rId37"/>
    <p:sldId id="288" r:id="rId38"/>
    <p:sldId id="300" r:id="rId39"/>
    <p:sldId id="301" r:id="rId40"/>
    <p:sldId id="290" r:id="rId41"/>
    <p:sldId id="289" r:id="rId42"/>
    <p:sldId id="291" r:id="rId4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4629B"/>
    <a:srgbClr val="4C4D4C"/>
    <a:srgbClr val="3365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9" autoAdjust="0"/>
    <p:restoredTop sz="94699" autoAdjust="0"/>
  </p:normalViewPr>
  <p:slideViewPr>
    <p:cSldViewPr snapToGrid="0" snapToObjects="1">
      <p:cViewPr varScale="1">
        <p:scale>
          <a:sx n="86" d="100"/>
          <a:sy n="86" d="100"/>
        </p:scale>
        <p:origin x="135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2225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dirty="0" smtClean="0"/>
              <a:t>2015</a:t>
            </a:r>
            <a:endParaRPr lang="en-US" dirty="0"/>
          </a:p>
        </c:rich>
      </c:tx>
      <c:layout>
        <c:manualLayout>
          <c:xMode val="edge"/>
          <c:yMode val="edge"/>
          <c:x val="0.45023109322413074"/>
          <c:y val="4.2815391829946706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1313369073546681"/>
          <c:y val="0.15296453327949419"/>
          <c:w val="0.63756240576310941"/>
          <c:h val="0.7683444377145177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  <c:spPr>
              <a:solidFill>
                <a:srgbClr val="800000"/>
              </a:solidFill>
            </c:spPr>
          </c:dPt>
          <c:dPt>
            <c:idx val="4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c:spPr>
          </c:dPt>
          <c:dLbls>
            <c:dLbl>
              <c:idx val="0"/>
              <c:layout>
                <c:manualLayout>
                  <c:x val="-2.0119227117886794E-2"/>
                  <c:y val="0.14058348475671331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1648" b="0" i="0" u="none" strike="noStrike" baseline="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numFmt formatCode="0%" sourceLinked="0"/>
              <c:spPr/>
              <c:txPr>
                <a:bodyPr/>
                <a:lstStyle/>
                <a:p>
                  <a:pPr>
                    <a:defRPr sz="1648" b="0" i="0" u="none" strike="noStrike" baseline="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8701317844411094"/>
                  <c:y val="-0.1088779884300641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26304956956446396"/>
                  <c:y val="7.8485755834626914E-3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1648" b="0" i="0" u="none" strike="noStrike" baseline="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48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Partial Risk HMO</c:v>
                </c:pt>
                <c:pt idx="1">
                  <c:v>Full Risk HMO</c:v>
                </c:pt>
                <c:pt idx="2">
                  <c:v>Fee-for-Service (FFs)</c:v>
                </c:pt>
                <c:pt idx="3">
                  <c:v>FFS Population Management</c:v>
                </c:pt>
                <c:pt idx="4">
                  <c:v>Bundled Payment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1.1299999999999999E-2</c:v>
                </c:pt>
                <c:pt idx="1">
                  <c:v>0.26</c:v>
                </c:pt>
                <c:pt idx="2">
                  <c:v>0.23</c:v>
                </c:pt>
                <c:pt idx="3">
                  <c:v>0.5</c:v>
                </c:pt>
                <c:pt idx="4">
                  <c:v>3.0000000000000001E-3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56"/>
      </c:pieChart>
      <c:spPr>
        <a:noFill/>
        <a:ln w="26170">
          <a:noFill/>
        </a:ln>
      </c:spPr>
    </c:plotArea>
    <c:plotVisOnly val="1"/>
    <c:dispBlanksAs val="zero"/>
    <c:showDLblsOverMax val="0"/>
  </c:chart>
  <c:txPr>
    <a:bodyPr/>
    <a:lstStyle/>
    <a:p>
      <a:pPr>
        <a:defRPr sz="1855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225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dirty="0" smtClean="0"/>
              <a:t>Projected 2020</a:t>
            </a:r>
            <a:endParaRPr lang="en-US" dirty="0"/>
          </a:p>
        </c:rich>
      </c:tx>
      <c:layout>
        <c:manualLayout>
          <c:xMode val="edge"/>
          <c:yMode val="edge"/>
          <c:x val="0.27154353764229133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1313369073546681"/>
          <c:y val="0.15296453327949419"/>
          <c:w val="0.63756240576310941"/>
          <c:h val="0.7683444377145177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  <c:spPr>
              <a:solidFill>
                <a:srgbClr val="800000"/>
              </a:solidFill>
            </c:spPr>
          </c:dPt>
          <c:dPt>
            <c:idx val="4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c:spPr>
          </c:dPt>
          <c:dLbls>
            <c:dLbl>
              <c:idx val="0"/>
              <c:layout>
                <c:manualLayout>
                  <c:x val="2.4033482301198013E-3"/>
                  <c:y val="0.1457919127296588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1648" b="0" i="0" u="none" strike="noStrike" baseline="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numFmt formatCode="0%" sourceLinked="0"/>
              <c:spPr/>
              <c:txPr>
                <a:bodyPr/>
                <a:lstStyle/>
                <a:p>
                  <a:pPr>
                    <a:defRPr sz="1648" b="0" i="0" u="none" strike="noStrike" baseline="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0127509399162943"/>
                  <c:y val="-0.155752952755905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26304956956446396"/>
                  <c:y val="7.8485755834626914E-3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1648" b="0" i="0" u="none" strike="noStrike" baseline="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2484801730864722"/>
                  <c:y val="0.14503485892388451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1648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536036036036033"/>
                      <c:h val="0.13080749671916012"/>
                    </c:manualLayout>
                  </c15:layout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48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Partial Risk HMO</c:v>
                </c:pt>
                <c:pt idx="1">
                  <c:v>Full Risk HMO</c:v>
                </c:pt>
                <c:pt idx="2">
                  <c:v>Fee-for-Service (FFs)</c:v>
                </c:pt>
                <c:pt idx="3">
                  <c:v>FFS Population Management</c:v>
                </c:pt>
                <c:pt idx="4">
                  <c:v>Bundled Payment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0.05</c:v>
                </c:pt>
                <c:pt idx="1">
                  <c:v>0.5</c:v>
                </c:pt>
                <c:pt idx="2">
                  <c:v>0.15</c:v>
                </c:pt>
                <c:pt idx="3">
                  <c:v>0.15</c:v>
                </c:pt>
                <c:pt idx="4">
                  <c:v>0.15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56"/>
      </c:pieChart>
      <c:spPr>
        <a:noFill/>
        <a:ln w="26170">
          <a:noFill/>
        </a:ln>
      </c:spPr>
    </c:plotArea>
    <c:plotVisOnly val="1"/>
    <c:dispBlanksAs val="zero"/>
    <c:showDLblsOverMax val="0"/>
  </c:chart>
  <c:txPr>
    <a:bodyPr/>
    <a:lstStyle/>
    <a:p>
      <a:pPr>
        <a:defRPr sz="1855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1C4290-EA70-4663-88E1-B794833EB4A9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FC2FC-612A-4CDC-9CC9-8ECDE02AA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09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A434D-0AFD-2A47-B1D0-5A96D5209CD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487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120E6-939D-4E33-A68B-2E3E3E0EA44A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220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FC2FC-612A-4CDC-9CC9-8ECDE02AA18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19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64629B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4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-1" y="263689"/>
            <a:ext cx="9144000" cy="0"/>
          </a:xfrm>
          <a:prstGeom prst="line">
            <a:avLst/>
          </a:prstGeom>
          <a:ln w="28575" cmpd="sng">
            <a:solidFill>
              <a:srgbClr val="3365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8" descr="HealthC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863" y="6086475"/>
            <a:ext cx="26463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6"/>
            <a:ext cx="9143999" cy="1125514"/>
          </a:xfrm>
        </p:spPr>
        <p:txBody>
          <a:bodyPr anchor="b">
            <a:noAutofit/>
          </a:bodyPr>
          <a:lstStyle>
            <a:lvl1pPr algn="ctr">
              <a:defRPr sz="6000" b="0" i="0" baseline="0">
                <a:solidFill>
                  <a:srgbClr val="64629B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55940"/>
            <a:ext cx="9144000" cy="639729"/>
          </a:xfrm>
        </p:spPr>
        <p:txBody>
          <a:bodyPr>
            <a:normAutofit/>
          </a:bodyPr>
          <a:lstStyle>
            <a:lvl1pPr marL="0" indent="0" algn="ctr">
              <a:buNone/>
              <a:defRPr sz="2200" b="0" i="0">
                <a:solidFill>
                  <a:srgbClr val="4C4D4C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0" y="4583113"/>
            <a:ext cx="9144000" cy="59201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 b="0" i="0" baseline="0">
                <a:solidFill>
                  <a:srgbClr val="4C4D4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03736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ealthC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337300"/>
            <a:ext cx="2286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34728" y="1737788"/>
            <a:ext cx="2743200" cy="228600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200" b="0" i="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57200" y="6364288"/>
            <a:ext cx="2133600" cy="290512"/>
          </a:xfrm>
        </p:spPr>
        <p:txBody>
          <a:bodyPr anchor="b"/>
          <a:lstStyle>
            <a:lvl1pPr algn="l">
              <a:defRPr sz="800" b="0" i="0" smtClean="0">
                <a:latin typeface="Arial"/>
                <a:cs typeface="Arial"/>
              </a:defRPr>
            </a:lvl1pPr>
          </a:lstStyle>
          <a:p>
            <a:pPr>
              <a:defRPr/>
            </a:pPr>
            <a:fld id="{39EBCDF0-ABEC-F844-85EB-F141C6A922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727117"/>
            <a:ext cx="8229600" cy="867427"/>
          </a:xfrm>
        </p:spPr>
        <p:txBody>
          <a:bodyPr anchor="b">
            <a:noAutofit/>
          </a:bodyPr>
          <a:lstStyle>
            <a:lvl1pPr algn="l">
              <a:lnSpc>
                <a:spcPct val="70000"/>
              </a:lnSpc>
              <a:defRPr sz="5000" b="0" i="0">
                <a:solidFill>
                  <a:schemeClr val="accent4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7200" y="1709123"/>
            <a:ext cx="8229600" cy="4478116"/>
          </a:xfrm>
        </p:spPr>
        <p:txBody>
          <a:bodyPr/>
          <a:lstStyle>
            <a:lvl1pPr>
              <a:defRPr sz="3000" b="0" i="0">
                <a:solidFill>
                  <a:srgbClr val="4C4D4C"/>
                </a:solidFill>
                <a:latin typeface="Arial"/>
                <a:cs typeface="Arial"/>
              </a:defRPr>
            </a:lvl1pPr>
            <a:lvl2pPr>
              <a:defRPr sz="2600" b="0" i="0">
                <a:solidFill>
                  <a:srgbClr val="4C4D4C"/>
                </a:solidFill>
                <a:latin typeface="Arial"/>
                <a:cs typeface="Arial"/>
              </a:defRPr>
            </a:lvl2pPr>
            <a:lvl3pPr>
              <a:defRPr sz="2200" b="0" i="0">
                <a:solidFill>
                  <a:srgbClr val="4C4D4C"/>
                </a:solidFill>
                <a:latin typeface="Arial"/>
                <a:cs typeface="Arial"/>
              </a:defRPr>
            </a:lvl3pPr>
            <a:lvl4pPr>
              <a:defRPr sz="1800" b="0" i="0">
                <a:solidFill>
                  <a:srgbClr val="4C4D4C"/>
                </a:solidFill>
                <a:latin typeface="Arial"/>
                <a:cs typeface="Arial"/>
              </a:defRPr>
            </a:lvl4pPr>
            <a:lvl5pPr>
              <a:defRPr sz="1400" b="0" i="0">
                <a:solidFill>
                  <a:srgbClr val="4C4D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64629B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4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" y="263689"/>
            <a:ext cx="9144000" cy="0"/>
          </a:xfrm>
          <a:prstGeom prst="line">
            <a:avLst/>
          </a:prstGeom>
          <a:ln w="28575" cmpd="sng">
            <a:solidFill>
              <a:srgbClr val="3365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018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ealthC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337300"/>
            <a:ext cx="2286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474" y="315091"/>
            <a:ext cx="8013698" cy="2683046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6000" b="0" i="0" strike="noStrike" cap="none">
                <a:solidFill>
                  <a:srgbClr val="64629B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-3314699" y="3314698"/>
            <a:ext cx="6858000" cy="228602"/>
          </a:xfrm>
          <a:prstGeom prst="rect">
            <a:avLst/>
          </a:prstGeom>
          <a:solidFill>
            <a:srgbClr val="64629B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4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266757" y="1"/>
            <a:ext cx="0" cy="6857998"/>
          </a:xfrm>
          <a:prstGeom prst="line">
            <a:avLst/>
          </a:prstGeom>
          <a:ln w="28575" cmpd="sng">
            <a:solidFill>
              <a:srgbClr val="3365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967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64629B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35E9B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-1" y="263689"/>
            <a:ext cx="9144000" cy="0"/>
          </a:xfrm>
          <a:prstGeom prst="line">
            <a:avLst/>
          </a:prstGeom>
          <a:ln w="28575" cmpd="sng">
            <a:solidFill>
              <a:srgbClr val="3365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8" descr="HealthC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487" y="6086475"/>
            <a:ext cx="2317024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130426"/>
            <a:ext cx="9143999" cy="1125514"/>
          </a:xfrm>
        </p:spPr>
        <p:txBody>
          <a:bodyPr anchor="b">
            <a:noAutofit/>
          </a:bodyPr>
          <a:lstStyle>
            <a:lvl1pPr algn="ctr">
              <a:defRPr sz="4500" b="0" i="0" baseline="0">
                <a:solidFill>
                  <a:srgbClr val="64629B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55942"/>
            <a:ext cx="9144000" cy="639729"/>
          </a:xfrm>
        </p:spPr>
        <p:txBody>
          <a:bodyPr>
            <a:normAutofit/>
          </a:bodyPr>
          <a:lstStyle>
            <a:lvl1pPr marL="0" indent="0" algn="ctr">
              <a:buNone/>
              <a:defRPr sz="1650" b="0" i="0">
                <a:solidFill>
                  <a:srgbClr val="4C4D4C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0" y="4583115"/>
            <a:ext cx="9144000" cy="59201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050" b="0" i="0" baseline="0">
                <a:solidFill>
                  <a:srgbClr val="4C4D4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59165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ealthC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337302"/>
            <a:ext cx="2286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7119"/>
            <a:ext cx="8229600" cy="867427"/>
          </a:xfrm>
        </p:spPr>
        <p:txBody>
          <a:bodyPr anchor="b">
            <a:noAutofit/>
          </a:bodyPr>
          <a:lstStyle>
            <a:lvl1pPr algn="l">
              <a:lnSpc>
                <a:spcPct val="70000"/>
              </a:lnSpc>
              <a:defRPr sz="3750" b="0" i="0">
                <a:solidFill>
                  <a:schemeClr val="accent4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9123"/>
            <a:ext cx="8229600" cy="4478116"/>
          </a:xfrm>
        </p:spPr>
        <p:txBody>
          <a:bodyPr/>
          <a:lstStyle>
            <a:lvl1pPr>
              <a:defRPr sz="2250" b="0" i="0">
                <a:solidFill>
                  <a:srgbClr val="4C4D4C"/>
                </a:solidFill>
                <a:latin typeface="Arial"/>
                <a:cs typeface="Arial"/>
              </a:defRPr>
            </a:lvl1pPr>
            <a:lvl2pPr>
              <a:defRPr sz="1950" b="0" i="0">
                <a:solidFill>
                  <a:srgbClr val="4C4D4C"/>
                </a:solidFill>
                <a:latin typeface="Arial"/>
                <a:cs typeface="Arial"/>
              </a:defRPr>
            </a:lvl2pPr>
            <a:lvl3pPr>
              <a:defRPr sz="1650" b="0" i="0">
                <a:solidFill>
                  <a:srgbClr val="4C4D4C"/>
                </a:solidFill>
                <a:latin typeface="Arial"/>
                <a:cs typeface="Arial"/>
              </a:defRPr>
            </a:lvl3pPr>
            <a:lvl4pPr>
              <a:defRPr sz="1350" b="0" i="0">
                <a:solidFill>
                  <a:srgbClr val="4C4D4C"/>
                </a:solidFill>
                <a:latin typeface="Arial"/>
                <a:cs typeface="Arial"/>
              </a:defRPr>
            </a:lvl4pPr>
            <a:lvl5pPr>
              <a:defRPr sz="1050" b="0" i="0">
                <a:solidFill>
                  <a:srgbClr val="4C4D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57200" y="6364288"/>
            <a:ext cx="2133600" cy="290512"/>
          </a:xfrm>
        </p:spPr>
        <p:txBody>
          <a:bodyPr anchor="b"/>
          <a:lstStyle>
            <a:lvl1pPr algn="l">
              <a:defRPr sz="600" b="0" i="0" smtClean="0">
                <a:latin typeface="Arial"/>
                <a:cs typeface="Arial"/>
              </a:defRPr>
            </a:lvl1pPr>
          </a:lstStyle>
          <a:p>
            <a:pPr>
              <a:defRPr/>
            </a:pPr>
            <a:fld id="{EC73AE6C-AEA9-2E49-9E44-CAD74FB1667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64629B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35E9B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1" y="263689"/>
            <a:ext cx="9144000" cy="0"/>
          </a:xfrm>
          <a:prstGeom prst="line">
            <a:avLst/>
          </a:prstGeom>
          <a:ln w="28575" cmpd="sng">
            <a:solidFill>
              <a:srgbClr val="3365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64629B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35E9B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-1" y="263689"/>
            <a:ext cx="9144000" cy="0"/>
          </a:xfrm>
          <a:prstGeom prst="line">
            <a:avLst/>
          </a:prstGeom>
          <a:ln w="28575" cmpd="sng">
            <a:solidFill>
              <a:srgbClr val="3365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64629B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35E9B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" y="263689"/>
            <a:ext cx="9144000" cy="0"/>
          </a:xfrm>
          <a:prstGeom prst="line">
            <a:avLst/>
          </a:prstGeom>
          <a:ln w="28575" cmpd="sng">
            <a:solidFill>
              <a:srgbClr val="3365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9933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ealthC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346" y="6330483"/>
            <a:ext cx="214745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34728" y="1737788"/>
            <a:ext cx="2743200" cy="228600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900" b="0" i="0">
                <a:latin typeface="Arial"/>
                <a:cs typeface="Arial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57200" y="6364288"/>
            <a:ext cx="2133600" cy="290512"/>
          </a:xfrm>
        </p:spPr>
        <p:txBody>
          <a:bodyPr anchor="b"/>
          <a:lstStyle>
            <a:lvl1pPr algn="l">
              <a:defRPr sz="600" b="0" i="0" smtClean="0">
                <a:latin typeface="Arial"/>
                <a:cs typeface="Arial"/>
              </a:defRPr>
            </a:lvl1pPr>
          </a:lstStyle>
          <a:p>
            <a:pPr>
              <a:defRPr/>
            </a:pPr>
            <a:fld id="{39EBCDF0-ABEC-F844-85EB-F141C6A9228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727119"/>
            <a:ext cx="8229600" cy="867427"/>
          </a:xfrm>
        </p:spPr>
        <p:txBody>
          <a:bodyPr anchor="b">
            <a:noAutofit/>
          </a:bodyPr>
          <a:lstStyle>
            <a:lvl1pPr algn="l">
              <a:lnSpc>
                <a:spcPct val="70000"/>
              </a:lnSpc>
              <a:defRPr sz="3750" b="0" i="0">
                <a:solidFill>
                  <a:schemeClr val="accent4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7200" y="1709123"/>
            <a:ext cx="8229600" cy="4478116"/>
          </a:xfrm>
        </p:spPr>
        <p:txBody>
          <a:bodyPr/>
          <a:lstStyle>
            <a:lvl1pPr>
              <a:defRPr sz="2250" b="0" i="0">
                <a:solidFill>
                  <a:srgbClr val="4C4D4C"/>
                </a:solidFill>
                <a:latin typeface="Arial"/>
                <a:cs typeface="Arial"/>
              </a:defRPr>
            </a:lvl1pPr>
            <a:lvl2pPr>
              <a:defRPr sz="1950" b="0" i="0">
                <a:solidFill>
                  <a:srgbClr val="4C4D4C"/>
                </a:solidFill>
                <a:latin typeface="Arial"/>
                <a:cs typeface="Arial"/>
              </a:defRPr>
            </a:lvl2pPr>
            <a:lvl3pPr>
              <a:defRPr sz="1650" b="0" i="0">
                <a:solidFill>
                  <a:srgbClr val="4C4D4C"/>
                </a:solidFill>
                <a:latin typeface="Arial"/>
                <a:cs typeface="Arial"/>
              </a:defRPr>
            </a:lvl3pPr>
            <a:lvl4pPr>
              <a:defRPr sz="1350" b="0" i="0">
                <a:solidFill>
                  <a:srgbClr val="4C4D4C"/>
                </a:solidFill>
                <a:latin typeface="Arial"/>
                <a:cs typeface="Arial"/>
              </a:defRPr>
            </a:lvl4pPr>
            <a:lvl5pPr>
              <a:defRPr sz="1050" b="0" i="0">
                <a:solidFill>
                  <a:srgbClr val="4C4D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64629B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35E9B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-1" y="263689"/>
            <a:ext cx="9144000" cy="0"/>
          </a:xfrm>
          <a:prstGeom prst="line">
            <a:avLst/>
          </a:prstGeom>
          <a:ln w="28575" cmpd="sng">
            <a:solidFill>
              <a:srgbClr val="3365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64629B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35E9B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-1" y="263689"/>
            <a:ext cx="9144000" cy="0"/>
          </a:xfrm>
          <a:prstGeom prst="line">
            <a:avLst/>
          </a:prstGeom>
          <a:ln w="28575" cmpd="sng">
            <a:solidFill>
              <a:srgbClr val="3365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64629B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35E9B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-1" y="263689"/>
            <a:ext cx="9144000" cy="0"/>
          </a:xfrm>
          <a:prstGeom prst="line">
            <a:avLst/>
          </a:prstGeom>
          <a:ln w="28575" cmpd="sng">
            <a:solidFill>
              <a:srgbClr val="3365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139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ealthC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347" y="6337302"/>
            <a:ext cx="2029691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475" y="315091"/>
            <a:ext cx="8013698" cy="2683046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4500" b="0" i="0" strike="noStrike" cap="none">
                <a:solidFill>
                  <a:srgbClr val="64629B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16200000">
            <a:off x="-3314699" y="3314699"/>
            <a:ext cx="6858000" cy="228602"/>
          </a:xfrm>
          <a:prstGeom prst="rect">
            <a:avLst/>
          </a:prstGeom>
          <a:solidFill>
            <a:srgbClr val="64629B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35E9B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66757" y="1"/>
            <a:ext cx="0" cy="6857998"/>
          </a:xfrm>
          <a:prstGeom prst="line">
            <a:avLst/>
          </a:prstGeom>
          <a:ln w="28575" cmpd="sng">
            <a:solidFill>
              <a:srgbClr val="3365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6200000">
            <a:off x="-3314699" y="3314699"/>
            <a:ext cx="6858000" cy="228602"/>
          </a:xfrm>
          <a:prstGeom prst="rect">
            <a:avLst/>
          </a:prstGeom>
          <a:solidFill>
            <a:srgbClr val="64629B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35E9B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66757" y="1"/>
            <a:ext cx="0" cy="6857998"/>
          </a:xfrm>
          <a:prstGeom prst="line">
            <a:avLst/>
          </a:prstGeom>
          <a:ln w="28575" cmpd="sng">
            <a:solidFill>
              <a:srgbClr val="3365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 rot="16200000">
            <a:off x="-3314699" y="3314699"/>
            <a:ext cx="6858000" cy="228602"/>
          </a:xfrm>
          <a:prstGeom prst="rect">
            <a:avLst/>
          </a:prstGeom>
          <a:solidFill>
            <a:srgbClr val="64629B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35E9B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 flipV="1">
            <a:off x="266757" y="1"/>
            <a:ext cx="0" cy="6857998"/>
          </a:xfrm>
          <a:prstGeom prst="line">
            <a:avLst/>
          </a:prstGeom>
          <a:ln w="28575" cmpd="sng">
            <a:solidFill>
              <a:srgbClr val="3365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160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ealthC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337302"/>
            <a:ext cx="2098964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57200" y="6364288"/>
            <a:ext cx="2133600" cy="290512"/>
          </a:xfrm>
        </p:spPr>
        <p:txBody>
          <a:bodyPr anchor="b"/>
          <a:lstStyle>
            <a:lvl1pPr algn="l">
              <a:defRPr sz="600" b="0" i="0" smtClean="0">
                <a:latin typeface="Arial"/>
                <a:cs typeface="Arial"/>
              </a:defRPr>
            </a:lvl1pPr>
          </a:lstStyle>
          <a:p>
            <a:pPr>
              <a:defRPr/>
            </a:pPr>
            <a:fld id="{F76117B3-1381-2B44-978B-DD3698E6AB0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136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64629B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35E9B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-1" y="263689"/>
            <a:ext cx="9144000" cy="0"/>
          </a:xfrm>
          <a:prstGeom prst="line">
            <a:avLst/>
          </a:prstGeom>
          <a:ln w="28575" cmpd="sng">
            <a:solidFill>
              <a:srgbClr val="3365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8" descr="HealthC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812" y="6086475"/>
            <a:ext cx="2252374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130426"/>
            <a:ext cx="9143999" cy="1125514"/>
          </a:xfrm>
        </p:spPr>
        <p:txBody>
          <a:bodyPr anchor="b">
            <a:noAutofit/>
          </a:bodyPr>
          <a:lstStyle>
            <a:lvl1pPr algn="ctr">
              <a:defRPr sz="4500" b="0" i="0" baseline="0">
                <a:solidFill>
                  <a:srgbClr val="64629B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55942"/>
            <a:ext cx="9144000" cy="639729"/>
          </a:xfrm>
        </p:spPr>
        <p:txBody>
          <a:bodyPr>
            <a:normAutofit/>
          </a:bodyPr>
          <a:lstStyle>
            <a:lvl1pPr marL="0" indent="0" algn="ctr">
              <a:buNone/>
              <a:defRPr sz="1650" b="0" i="0">
                <a:solidFill>
                  <a:srgbClr val="4C4D4C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0" y="4583115"/>
            <a:ext cx="9144000" cy="59201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050" b="0" i="0" baseline="0">
                <a:solidFill>
                  <a:srgbClr val="4C4D4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33334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ealthC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127" y="6364289"/>
            <a:ext cx="212667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34728" y="1737788"/>
            <a:ext cx="2743200" cy="228600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900" b="0" i="0">
                <a:latin typeface="Arial"/>
                <a:cs typeface="Arial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57200" y="6364288"/>
            <a:ext cx="2133600" cy="290512"/>
          </a:xfrm>
        </p:spPr>
        <p:txBody>
          <a:bodyPr anchor="b"/>
          <a:lstStyle>
            <a:lvl1pPr algn="l">
              <a:defRPr sz="600" b="0" i="0" smtClean="0">
                <a:latin typeface="Arial"/>
                <a:cs typeface="Arial"/>
              </a:defRPr>
            </a:lvl1pPr>
          </a:lstStyle>
          <a:p>
            <a:pPr>
              <a:defRPr/>
            </a:pPr>
            <a:fld id="{39EBCDF0-ABEC-F844-85EB-F141C6A9228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727119"/>
            <a:ext cx="8229600" cy="867427"/>
          </a:xfrm>
        </p:spPr>
        <p:txBody>
          <a:bodyPr anchor="b">
            <a:noAutofit/>
          </a:bodyPr>
          <a:lstStyle>
            <a:lvl1pPr algn="l">
              <a:lnSpc>
                <a:spcPct val="70000"/>
              </a:lnSpc>
              <a:defRPr sz="3750" b="0" i="0">
                <a:solidFill>
                  <a:schemeClr val="accent4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7200" y="1709123"/>
            <a:ext cx="8229600" cy="4478116"/>
          </a:xfrm>
        </p:spPr>
        <p:txBody>
          <a:bodyPr/>
          <a:lstStyle>
            <a:lvl1pPr>
              <a:defRPr sz="2250" b="0" i="0">
                <a:solidFill>
                  <a:srgbClr val="4C4D4C"/>
                </a:solidFill>
                <a:latin typeface="Arial"/>
                <a:cs typeface="Arial"/>
              </a:defRPr>
            </a:lvl1pPr>
            <a:lvl2pPr>
              <a:defRPr sz="1950" b="0" i="0">
                <a:solidFill>
                  <a:srgbClr val="4C4D4C"/>
                </a:solidFill>
                <a:latin typeface="Arial"/>
                <a:cs typeface="Arial"/>
              </a:defRPr>
            </a:lvl2pPr>
            <a:lvl3pPr>
              <a:defRPr sz="1650" b="0" i="0">
                <a:solidFill>
                  <a:srgbClr val="4C4D4C"/>
                </a:solidFill>
                <a:latin typeface="Arial"/>
                <a:cs typeface="Arial"/>
              </a:defRPr>
            </a:lvl3pPr>
            <a:lvl4pPr>
              <a:defRPr sz="1350" b="0" i="0">
                <a:solidFill>
                  <a:srgbClr val="4C4D4C"/>
                </a:solidFill>
                <a:latin typeface="Arial"/>
                <a:cs typeface="Arial"/>
              </a:defRPr>
            </a:lvl4pPr>
            <a:lvl5pPr>
              <a:defRPr sz="1050" b="0" i="0">
                <a:solidFill>
                  <a:srgbClr val="4C4D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64629B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35E9B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-1" y="263689"/>
            <a:ext cx="9144000" cy="0"/>
          </a:xfrm>
          <a:prstGeom prst="line">
            <a:avLst/>
          </a:prstGeom>
          <a:ln w="28575" cmpd="sng">
            <a:solidFill>
              <a:srgbClr val="3365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64629B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35E9B"/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-1" y="263689"/>
            <a:ext cx="9144000" cy="0"/>
          </a:xfrm>
          <a:prstGeom prst="line">
            <a:avLst/>
          </a:prstGeom>
          <a:ln w="28575" cmpd="sng">
            <a:solidFill>
              <a:srgbClr val="3365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943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ealthC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337302"/>
            <a:ext cx="215438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475" y="315091"/>
            <a:ext cx="8013698" cy="2683046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4500" b="0" i="0" strike="noStrike" cap="none">
                <a:solidFill>
                  <a:srgbClr val="64629B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16200000">
            <a:off x="-3314699" y="3314699"/>
            <a:ext cx="6858000" cy="228602"/>
          </a:xfrm>
          <a:prstGeom prst="rect">
            <a:avLst/>
          </a:prstGeom>
          <a:solidFill>
            <a:srgbClr val="64629B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35E9B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66757" y="1"/>
            <a:ext cx="0" cy="6857998"/>
          </a:xfrm>
          <a:prstGeom prst="line">
            <a:avLst/>
          </a:prstGeom>
          <a:ln w="28575" cmpd="sng">
            <a:solidFill>
              <a:srgbClr val="3365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 rot="16200000">
            <a:off x="-3314699" y="3314699"/>
            <a:ext cx="6858000" cy="228602"/>
          </a:xfrm>
          <a:prstGeom prst="rect">
            <a:avLst/>
          </a:prstGeom>
          <a:solidFill>
            <a:srgbClr val="64629B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35E9B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266757" y="1"/>
            <a:ext cx="0" cy="6857998"/>
          </a:xfrm>
          <a:prstGeom prst="line">
            <a:avLst/>
          </a:prstGeom>
          <a:ln w="28575" cmpd="sng">
            <a:solidFill>
              <a:srgbClr val="3365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5931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ealthC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337300"/>
            <a:ext cx="2286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7117"/>
            <a:ext cx="8229600" cy="867427"/>
          </a:xfrm>
        </p:spPr>
        <p:txBody>
          <a:bodyPr anchor="b">
            <a:noAutofit/>
          </a:bodyPr>
          <a:lstStyle>
            <a:lvl1pPr algn="l">
              <a:lnSpc>
                <a:spcPct val="70000"/>
              </a:lnSpc>
              <a:defRPr sz="5000" b="0" i="0">
                <a:solidFill>
                  <a:schemeClr val="accent4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9123"/>
            <a:ext cx="8229600" cy="4478116"/>
          </a:xfrm>
        </p:spPr>
        <p:txBody>
          <a:bodyPr/>
          <a:lstStyle>
            <a:lvl1pPr>
              <a:defRPr sz="3000" b="0" i="0">
                <a:solidFill>
                  <a:srgbClr val="4C4D4C"/>
                </a:solidFill>
                <a:latin typeface="Arial"/>
                <a:cs typeface="Arial"/>
              </a:defRPr>
            </a:lvl1pPr>
            <a:lvl2pPr>
              <a:defRPr sz="2600" b="0" i="0">
                <a:solidFill>
                  <a:srgbClr val="4C4D4C"/>
                </a:solidFill>
                <a:latin typeface="Arial"/>
                <a:cs typeface="Arial"/>
              </a:defRPr>
            </a:lvl2pPr>
            <a:lvl3pPr>
              <a:defRPr sz="2200" b="0" i="0">
                <a:solidFill>
                  <a:srgbClr val="4C4D4C"/>
                </a:solidFill>
                <a:latin typeface="Arial"/>
                <a:cs typeface="Arial"/>
              </a:defRPr>
            </a:lvl3pPr>
            <a:lvl4pPr>
              <a:defRPr sz="1800" b="0" i="0">
                <a:solidFill>
                  <a:srgbClr val="4C4D4C"/>
                </a:solidFill>
                <a:latin typeface="Arial"/>
                <a:cs typeface="Arial"/>
              </a:defRPr>
            </a:lvl4pPr>
            <a:lvl5pPr>
              <a:defRPr sz="1400" b="0" i="0">
                <a:solidFill>
                  <a:srgbClr val="4C4D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57200" y="6364288"/>
            <a:ext cx="2133600" cy="290512"/>
          </a:xfrm>
        </p:spPr>
        <p:txBody>
          <a:bodyPr anchor="b"/>
          <a:lstStyle>
            <a:lvl1pPr algn="l">
              <a:defRPr sz="800" b="0" i="0" smtClean="0">
                <a:latin typeface="Arial"/>
                <a:cs typeface="Arial"/>
              </a:defRPr>
            </a:lvl1pPr>
          </a:lstStyle>
          <a:p>
            <a:pPr>
              <a:defRPr/>
            </a:pPr>
            <a:fld id="{EC73AE6C-AEA9-2E49-9E44-CAD74FB1667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64629B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4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1" y="263689"/>
            <a:ext cx="9144000" cy="0"/>
          </a:xfrm>
          <a:prstGeom prst="line">
            <a:avLst/>
          </a:prstGeom>
          <a:ln w="28575" cmpd="sng">
            <a:solidFill>
              <a:srgbClr val="3365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64629B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4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-1" y="263689"/>
            <a:ext cx="9144000" cy="0"/>
          </a:xfrm>
          <a:prstGeom prst="line">
            <a:avLst/>
          </a:prstGeom>
          <a:ln w="28575" cmpd="sng">
            <a:solidFill>
              <a:srgbClr val="3365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64629B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4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" y="263689"/>
            <a:ext cx="9144000" cy="0"/>
          </a:xfrm>
          <a:prstGeom prst="line">
            <a:avLst/>
          </a:prstGeom>
          <a:ln w="28575" cmpd="sng">
            <a:solidFill>
              <a:srgbClr val="3365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0081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64629B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35E9B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-1" y="263689"/>
            <a:ext cx="9144000" cy="0"/>
          </a:xfrm>
          <a:prstGeom prst="line">
            <a:avLst/>
          </a:prstGeom>
          <a:ln w="28575" cmpd="sng">
            <a:solidFill>
              <a:srgbClr val="3365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8" descr="HealthC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985" y="6086475"/>
            <a:ext cx="219002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130426"/>
            <a:ext cx="9143999" cy="1125514"/>
          </a:xfrm>
        </p:spPr>
        <p:txBody>
          <a:bodyPr anchor="b">
            <a:noAutofit/>
          </a:bodyPr>
          <a:lstStyle>
            <a:lvl1pPr algn="ctr">
              <a:defRPr sz="4500" b="0" i="0" baseline="0">
                <a:solidFill>
                  <a:srgbClr val="64629B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55942"/>
            <a:ext cx="9144000" cy="639729"/>
          </a:xfrm>
        </p:spPr>
        <p:txBody>
          <a:bodyPr>
            <a:normAutofit/>
          </a:bodyPr>
          <a:lstStyle>
            <a:lvl1pPr marL="0" indent="0" algn="ctr">
              <a:buNone/>
              <a:defRPr sz="1650" b="0" i="0">
                <a:solidFill>
                  <a:srgbClr val="4C4D4C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0" y="4583115"/>
            <a:ext cx="9144000" cy="59201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050" b="0" i="0" baseline="0">
                <a:solidFill>
                  <a:srgbClr val="4C4D4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36609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ealthC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6337302"/>
            <a:ext cx="211974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34728" y="1737788"/>
            <a:ext cx="2743200" cy="228600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900" b="0" i="0">
                <a:latin typeface="Arial"/>
                <a:cs typeface="Arial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57200" y="6364288"/>
            <a:ext cx="2133600" cy="290512"/>
          </a:xfrm>
        </p:spPr>
        <p:txBody>
          <a:bodyPr anchor="b"/>
          <a:lstStyle>
            <a:lvl1pPr algn="l">
              <a:defRPr sz="600" b="0" i="0" smtClean="0">
                <a:latin typeface="Arial"/>
                <a:cs typeface="Arial"/>
              </a:defRPr>
            </a:lvl1pPr>
          </a:lstStyle>
          <a:p>
            <a:pPr>
              <a:defRPr/>
            </a:pPr>
            <a:fld id="{39EBCDF0-ABEC-F844-85EB-F141C6A9228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727119"/>
            <a:ext cx="8229600" cy="867427"/>
          </a:xfrm>
        </p:spPr>
        <p:txBody>
          <a:bodyPr anchor="b">
            <a:noAutofit/>
          </a:bodyPr>
          <a:lstStyle>
            <a:lvl1pPr algn="l">
              <a:lnSpc>
                <a:spcPct val="70000"/>
              </a:lnSpc>
              <a:defRPr sz="3750" b="0" i="0">
                <a:solidFill>
                  <a:schemeClr val="accent4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7200" y="1709123"/>
            <a:ext cx="8229600" cy="4478116"/>
          </a:xfrm>
        </p:spPr>
        <p:txBody>
          <a:bodyPr/>
          <a:lstStyle>
            <a:lvl1pPr>
              <a:defRPr sz="2250" b="0" i="0">
                <a:solidFill>
                  <a:srgbClr val="4C4D4C"/>
                </a:solidFill>
                <a:latin typeface="Arial"/>
                <a:cs typeface="Arial"/>
              </a:defRPr>
            </a:lvl1pPr>
            <a:lvl2pPr>
              <a:defRPr sz="1950" b="0" i="0">
                <a:solidFill>
                  <a:srgbClr val="4C4D4C"/>
                </a:solidFill>
                <a:latin typeface="Arial"/>
                <a:cs typeface="Arial"/>
              </a:defRPr>
            </a:lvl2pPr>
            <a:lvl3pPr>
              <a:defRPr sz="1650" b="0" i="0">
                <a:solidFill>
                  <a:srgbClr val="4C4D4C"/>
                </a:solidFill>
                <a:latin typeface="Arial"/>
                <a:cs typeface="Arial"/>
              </a:defRPr>
            </a:lvl3pPr>
            <a:lvl4pPr>
              <a:defRPr sz="1350" b="0" i="0">
                <a:solidFill>
                  <a:srgbClr val="4C4D4C"/>
                </a:solidFill>
                <a:latin typeface="Arial"/>
                <a:cs typeface="Arial"/>
              </a:defRPr>
            </a:lvl4pPr>
            <a:lvl5pPr>
              <a:defRPr sz="1050" b="0" i="0">
                <a:solidFill>
                  <a:srgbClr val="4C4D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64629B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35E9B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" y="263689"/>
            <a:ext cx="9144000" cy="0"/>
          </a:xfrm>
          <a:prstGeom prst="line">
            <a:avLst/>
          </a:prstGeom>
          <a:ln w="28575" cmpd="sng">
            <a:solidFill>
              <a:srgbClr val="3365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6019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ealthC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337302"/>
            <a:ext cx="207818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475" y="315091"/>
            <a:ext cx="8013698" cy="2683046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4500" b="0" i="0" strike="noStrike" cap="none">
                <a:solidFill>
                  <a:srgbClr val="64629B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-3314699" y="3314699"/>
            <a:ext cx="6858000" cy="228602"/>
          </a:xfrm>
          <a:prstGeom prst="rect">
            <a:avLst/>
          </a:prstGeom>
          <a:solidFill>
            <a:srgbClr val="64629B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35E9B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266757" y="1"/>
            <a:ext cx="0" cy="6857998"/>
          </a:xfrm>
          <a:prstGeom prst="line">
            <a:avLst/>
          </a:prstGeom>
          <a:ln w="28575" cmpd="sng">
            <a:solidFill>
              <a:srgbClr val="3365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47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4400" y="6553200"/>
            <a:ext cx="3048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1</a:t>
            </a:r>
            <a:endParaRPr lang="en-US" sz="1050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8194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64629B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570" tIns="34286" rIns="68570" bIns="34286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35E9B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263525"/>
            <a:ext cx="9144000" cy="0"/>
          </a:xfrm>
          <a:prstGeom prst="line">
            <a:avLst/>
          </a:prstGeom>
          <a:ln w="28575" cmpd="sng">
            <a:solidFill>
              <a:srgbClr val="3365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447801"/>
            <a:ext cx="7772400" cy="4572000"/>
          </a:xfrm>
        </p:spPr>
        <p:txBody>
          <a:bodyPr>
            <a:noAutofit/>
          </a:bodyPr>
          <a:lstStyle>
            <a:lvl1pPr marL="256286" indent="-256286">
              <a:lnSpc>
                <a:spcPts val="2237"/>
              </a:lnSpc>
              <a:spcBef>
                <a:spcPts val="896"/>
              </a:spcBef>
              <a:buClr>
                <a:srgbClr val="006699"/>
              </a:buClr>
              <a:buSzPct val="100000"/>
              <a:defRPr sz="2175">
                <a:solidFill>
                  <a:srgbClr val="006699"/>
                </a:solidFill>
                <a:effectLst/>
                <a:latin typeface="+mn-lt"/>
              </a:defRPr>
            </a:lvl1pPr>
            <a:lvl2pPr marL="505834" indent="-236020">
              <a:lnSpc>
                <a:spcPts val="2089"/>
              </a:lnSpc>
              <a:spcBef>
                <a:spcPts val="896"/>
              </a:spcBef>
              <a:buClr>
                <a:schemeClr val="bg2"/>
              </a:buClr>
              <a:defRPr sz="1950">
                <a:solidFill>
                  <a:srgbClr val="006699"/>
                </a:solidFill>
                <a:effectLst/>
                <a:latin typeface="+mn-lt"/>
              </a:defRPr>
            </a:lvl2pPr>
            <a:lvl3pPr marL="741846" indent="-236020">
              <a:lnSpc>
                <a:spcPts val="2089"/>
              </a:lnSpc>
              <a:spcBef>
                <a:spcPts val="896"/>
              </a:spcBef>
              <a:buClr>
                <a:schemeClr val="bg2"/>
              </a:buClr>
              <a:defRPr sz="1800">
                <a:solidFill>
                  <a:srgbClr val="006699"/>
                </a:solidFill>
                <a:effectLst/>
                <a:latin typeface="+mn-lt"/>
              </a:defRPr>
            </a:lvl3pPr>
            <a:lvl4pPr>
              <a:lnSpc>
                <a:spcPts val="2089"/>
              </a:lnSpc>
              <a:buClr>
                <a:schemeClr val="bg2"/>
              </a:buClr>
              <a:defRPr sz="1575">
                <a:solidFill>
                  <a:srgbClr val="006699"/>
                </a:solidFill>
                <a:effectLst/>
                <a:latin typeface="+mn-lt"/>
              </a:defRPr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"/>
            <a:ext cx="7772400" cy="1219200"/>
          </a:xfrm>
        </p:spPr>
        <p:txBody>
          <a:bodyPr>
            <a:noAutofit/>
          </a:bodyPr>
          <a:lstStyle>
            <a:lvl1pPr algn="l">
              <a:lnSpc>
                <a:spcPts val="2686"/>
              </a:lnSpc>
              <a:defRPr sz="2700" b="1" i="0" cap="none" spc="0" baseline="0">
                <a:solidFill>
                  <a:schemeClr val="bg2"/>
                </a:solidFill>
                <a:effectLst/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42455" y="6173789"/>
            <a:ext cx="2133600" cy="365125"/>
          </a:xfrm>
        </p:spPr>
        <p:txBody>
          <a:bodyPr/>
          <a:lstStyle>
            <a:lvl1pPr algn="l">
              <a:defRPr sz="675">
                <a:solidFill>
                  <a:srgbClr val="006699"/>
                </a:solidFill>
              </a:defRPr>
            </a:lvl1pPr>
          </a:lstStyle>
          <a:p>
            <a:pPr>
              <a:defRPr/>
            </a:pPr>
            <a:fld id="{D7555B00-E524-40C6-8D0A-D9502B0E380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7" descr="HealthCar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379587"/>
            <a:ext cx="207818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76615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8" descr="yellowLine.jpg                                                 00D53F19Macintosh HD                   C359DF9B: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77002"/>
            <a:ext cx="91440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0" descr="Cross2655faded.jpg                                             00267DE6Macintosh HD                   C359DF9B:"/>
          <p:cNvPicPr>
            <a:picLocks noChangeAspect="1" noChangeArrowheads="1"/>
          </p:cNvPicPr>
          <p:nvPr userDrawn="1"/>
        </p:nvPicPr>
        <p:blipFill>
          <a:blip r:embed="rId3" cstate="print"/>
          <a:srcRect l="14120" t="11685"/>
          <a:stretch>
            <a:fillRect/>
          </a:stretch>
        </p:blipFill>
        <p:spPr bwMode="auto">
          <a:xfrm>
            <a:off x="0" y="2"/>
            <a:ext cx="457200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762000"/>
            <a:ext cx="4572000" cy="1930400"/>
          </a:xfrm>
        </p:spPr>
        <p:txBody>
          <a:bodyPr/>
          <a:lstStyle>
            <a:lvl1pPr algn="l">
              <a:defRPr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429000"/>
            <a:ext cx="4572000" cy="87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="0">
                <a:solidFill>
                  <a:schemeClr val="tx2"/>
                </a:solidFill>
                <a:latin typeface="Franklin Gothic Book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817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C4DB9-7232-4C33-8605-AA8700368B0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1706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ealthC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337300"/>
            <a:ext cx="2286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34728" y="1737788"/>
            <a:ext cx="2743200" cy="228600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200" b="0" i="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57200" y="6364288"/>
            <a:ext cx="2133600" cy="290512"/>
          </a:xfrm>
        </p:spPr>
        <p:txBody>
          <a:bodyPr anchor="b"/>
          <a:lstStyle>
            <a:lvl1pPr algn="l">
              <a:defRPr sz="800" b="0" i="0" smtClean="0">
                <a:latin typeface="Arial"/>
                <a:cs typeface="Arial"/>
              </a:defRPr>
            </a:lvl1pPr>
          </a:lstStyle>
          <a:p>
            <a:pPr>
              <a:defRPr/>
            </a:pPr>
            <a:fld id="{39EBCDF0-ABEC-F844-85EB-F141C6A922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727117"/>
            <a:ext cx="8229600" cy="867427"/>
          </a:xfrm>
        </p:spPr>
        <p:txBody>
          <a:bodyPr anchor="b">
            <a:noAutofit/>
          </a:bodyPr>
          <a:lstStyle>
            <a:lvl1pPr algn="l">
              <a:lnSpc>
                <a:spcPct val="70000"/>
              </a:lnSpc>
              <a:defRPr sz="5000" b="0" i="0">
                <a:solidFill>
                  <a:schemeClr val="accent4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7200" y="1709123"/>
            <a:ext cx="8229600" cy="4478116"/>
          </a:xfrm>
        </p:spPr>
        <p:txBody>
          <a:bodyPr/>
          <a:lstStyle>
            <a:lvl1pPr>
              <a:defRPr sz="3000" b="0" i="0">
                <a:solidFill>
                  <a:srgbClr val="4C4D4C"/>
                </a:solidFill>
                <a:latin typeface="Arial"/>
                <a:cs typeface="Arial"/>
              </a:defRPr>
            </a:lvl1pPr>
            <a:lvl2pPr>
              <a:defRPr sz="2600" b="0" i="0">
                <a:solidFill>
                  <a:srgbClr val="4C4D4C"/>
                </a:solidFill>
                <a:latin typeface="Arial"/>
                <a:cs typeface="Arial"/>
              </a:defRPr>
            </a:lvl2pPr>
            <a:lvl3pPr>
              <a:defRPr sz="2200" b="0" i="0">
                <a:solidFill>
                  <a:srgbClr val="4C4D4C"/>
                </a:solidFill>
                <a:latin typeface="Arial"/>
                <a:cs typeface="Arial"/>
              </a:defRPr>
            </a:lvl3pPr>
            <a:lvl4pPr>
              <a:defRPr sz="1800" b="0" i="0">
                <a:solidFill>
                  <a:srgbClr val="4C4D4C"/>
                </a:solidFill>
                <a:latin typeface="Arial"/>
                <a:cs typeface="Arial"/>
              </a:defRPr>
            </a:lvl4pPr>
            <a:lvl5pPr>
              <a:defRPr sz="1400" b="0" i="0">
                <a:solidFill>
                  <a:srgbClr val="4C4D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64629B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4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-1" y="263689"/>
            <a:ext cx="9144000" cy="0"/>
          </a:xfrm>
          <a:prstGeom prst="line">
            <a:avLst/>
          </a:prstGeom>
          <a:ln w="28575" cmpd="sng">
            <a:solidFill>
              <a:srgbClr val="3365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64629B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4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-1" y="263689"/>
            <a:ext cx="9144000" cy="0"/>
          </a:xfrm>
          <a:prstGeom prst="line">
            <a:avLst/>
          </a:prstGeom>
          <a:ln w="28575" cmpd="sng">
            <a:solidFill>
              <a:srgbClr val="3365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64629B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4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-1" y="263689"/>
            <a:ext cx="9144000" cy="0"/>
          </a:xfrm>
          <a:prstGeom prst="line">
            <a:avLst/>
          </a:prstGeom>
          <a:ln w="28575" cmpd="sng">
            <a:solidFill>
              <a:srgbClr val="3365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018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ealthC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337300"/>
            <a:ext cx="2286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474" y="315091"/>
            <a:ext cx="8013698" cy="2683046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6000" b="0" i="0" strike="noStrike" cap="none">
                <a:solidFill>
                  <a:srgbClr val="64629B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16200000">
            <a:off x="-3314699" y="3314698"/>
            <a:ext cx="6858000" cy="228602"/>
          </a:xfrm>
          <a:prstGeom prst="rect">
            <a:avLst/>
          </a:prstGeom>
          <a:solidFill>
            <a:srgbClr val="64629B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4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66757" y="1"/>
            <a:ext cx="0" cy="6857998"/>
          </a:xfrm>
          <a:prstGeom prst="line">
            <a:avLst/>
          </a:prstGeom>
          <a:ln w="28575" cmpd="sng">
            <a:solidFill>
              <a:srgbClr val="3365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6200000">
            <a:off x="-3314699" y="3314698"/>
            <a:ext cx="6858000" cy="228602"/>
          </a:xfrm>
          <a:prstGeom prst="rect">
            <a:avLst/>
          </a:prstGeom>
          <a:solidFill>
            <a:srgbClr val="64629B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4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66757" y="1"/>
            <a:ext cx="0" cy="6857998"/>
          </a:xfrm>
          <a:prstGeom prst="line">
            <a:avLst/>
          </a:prstGeom>
          <a:ln w="28575" cmpd="sng">
            <a:solidFill>
              <a:srgbClr val="3365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 rot="16200000">
            <a:off x="-3314699" y="3314698"/>
            <a:ext cx="6858000" cy="228602"/>
          </a:xfrm>
          <a:prstGeom prst="rect">
            <a:avLst/>
          </a:prstGeom>
          <a:solidFill>
            <a:srgbClr val="64629B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4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 flipV="1">
            <a:off x="266757" y="1"/>
            <a:ext cx="0" cy="6857998"/>
          </a:xfrm>
          <a:prstGeom prst="line">
            <a:avLst/>
          </a:prstGeom>
          <a:ln w="28575" cmpd="sng">
            <a:solidFill>
              <a:srgbClr val="3365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967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ealthC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337300"/>
            <a:ext cx="2286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57200" y="6364288"/>
            <a:ext cx="2133600" cy="290512"/>
          </a:xfrm>
        </p:spPr>
        <p:txBody>
          <a:bodyPr anchor="b"/>
          <a:lstStyle>
            <a:lvl1pPr algn="l">
              <a:defRPr sz="800" b="0" i="0" smtClean="0">
                <a:latin typeface="Arial"/>
                <a:cs typeface="Arial"/>
              </a:defRPr>
            </a:lvl1pPr>
          </a:lstStyle>
          <a:p>
            <a:pPr>
              <a:defRPr/>
            </a:pPr>
            <a:fld id="{F76117B3-1381-2B44-978B-DD3698E6AB0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223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64629B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4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-1" y="263689"/>
            <a:ext cx="9144000" cy="0"/>
          </a:xfrm>
          <a:prstGeom prst="line">
            <a:avLst/>
          </a:prstGeom>
          <a:ln w="28575" cmpd="sng">
            <a:solidFill>
              <a:srgbClr val="3365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8" descr="HealthC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863" y="6086475"/>
            <a:ext cx="26463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6"/>
            <a:ext cx="9143999" cy="1125514"/>
          </a:xfrm>
        </p:spPr>
        <p:txBody>
          <a:bodyPr anchor="b">
            <a:noAutofit/>
          </a:bodyPr>
          <a:lstStyle>
            <a:lvl1pPr algn="ctr">
              <a:defRPr sz="6000" b="0" i="0" baseline="0">
                <a:solidFill>
                  <a:srgbClr val="64629B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55940"/>
            <a:ext cx="9144000" cy="639729"/>
          </a:xfrm>
        </p:spPr>
        <p:txBody>
          <a:bodyPr>
            <a:normAutofit/>
          </a:bodyPr>
          <a:lstStyle>
            <a:lvl1pPr marL="0" indent="0" algn="ctr">
              <a:buNone/>
              <a:defRPr sz="2200" b="0" i="0">
                <a:solidFill>
                  <a:srgbClr val="4C4D4C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0" y="4583113"/>
            <a:ext cx="9144000" cy="59201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 b="0" i="0" baseline="0">
                <a:solidFill>
                  <a:srgbClr val="4C4D4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03736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ealthC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337300"/>
            <a:ext cx="2286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34728" y="1737788"/>
            <a:ext cx="2743200" cy="228600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200" b="0" i="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57200" y="6364288"/>
            <a:ext cx="2133600" cy="290512"/>
          </a:xfrm>
        </p:spPr>
        <p:txBody>
          <a:bodyPr anchor="b"/>
          <a:lstStyle>
            <a:lvl1pPr algn="l">
              <a:defRPr sz="800" b="0" i="0" smtClean="0">
                <a:latin typeface="Arial"/>
                <a:cs typeface="Arial"/>
              </a:defRPr>
            </a:lvl1pPr>
          </a:lstStyle>
          <a:p>
            <a:pPr>
              <a:defRPr/>
            </a:pPr>
            <a:fld id="{39EBCDF0-ABEC-F844-85EB-F141C6A922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727117"/>
            <a:ext cx="8229600" cy="867427"/>
          </a:xfrm>
        </p:spPr>
        <p:txBody>
          <a:bodyPr anchor="b">
            <a:noAutofit/>
          </a:bodyPr>
          <a:lstStyle>
            <a:lvl1pPr algn="l">
              <a:lnSpc>
                <a:spcPct val="70000"/>
              </a:lnSpc>
              <a:defRPr sz="5000" b="0" i="0">
                <a:solidFill>
                  <a:schemeClr val="accent4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7200" y="1709123"/>
            <a:ext cx="8229600" cy="4478116"/>
          </a:xfrm>
        </p:spPr>
        <p:txBody>
          <a:bodyPr/>
          <a:lstStyle>
            <a:lvl1pPr>
              <a:defRPr sz="3000" b="0" i="0">
                <a:solidFill>
                  <a:srgbClr val="4C4D4C"/>
                </a:solidFill>
                <a:latin typeface="Arial"/>
                <a:cs typeface="Arial"/>
              </a:defRPr>
            </a:lvl1pPr>
            <a:lvl2pPr>
              <a:defRPr sz="2600" b="0" i="0">
                <a:solidFill>
                  <a:srgbClr val="4C4D4C"/>
                </a:solidFill>
                <a:latin typeface="Arial"/>
                <a:cs typeface="Arial"/>
              </a:defRPr>
            </a:lvl2pPr>
            <a:lvl3pPr>
              <a:defRPr sz="2200" b="0" i="0">
                <a:solidFill>
                  <a:srgbClr val="4C4D4C"/>
                </a:solidFill>
                <a:latin typeface="Arial"/>
                <a:cs typeface="Arial"/>
              </a:defRPr>
            </a:lvl3pPr>
            <a:lvl4pPr>
              <a:defRPr sz="1800" b="0" i="0">
                <a:solidFill>
                  <a:srgbClr val="4C4D4C"/>
                </a:solidFill>
                <a:latin typeface="Arial"/>
                <a:cs typeface="Arial"/>
              </a:defRPr>
            </a:lvl4pPr>
            <a:lvl5pPr>
              <a:defRPr sz="1400" b="0" i="0">
                <a:solidFill>
                  <a:srgbClr val="4C4D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64629B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4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-1" y="263689"/>
            <a:ext cx="9144000" cy="0"/>
          </a:xfrm>
          <a:prstGeom prst="line">
            <a:avLst/>
          </a:prstGeom>
          <a:ln w="28575" cmpd="sng">
            <a:solidFill>
              <a:srgbClr val="3365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64629B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4"/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-1" y="263689"/>
            <a:ext cx="9144000" cy="0"/>
          </a:xfrm>
          <a:prstGeom prst="line">
            <a:avLst/>
          </a:prstGeom>
          <a:ln w="28575" cmpd="sng">
            <a:solidFill>
              <a:srgbClr val="3365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018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ealthC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337300"/>
            <a:ext cx="2286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474" y="315091"/>
            <a:ext cx="8013698" cy="2683046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6000" b="0" i="0" strike="noStrike" cap="none">
                <a:solidFill>
                  <a:srgbClr val="64629B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16200000">
            <a:off x="-3314699" y="3314698"/>
            <a:ext cx="6858000" cy="228602"/>
          </a:xfrm>
          <a:prstGeom prst="rect">
            <a:avLst/>
          </a:prstGeom>
          <a:solidFill>
            <a:srgbClr val="64629B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4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66757" y="1"/>
            <a:ext cx="0" cy="6857998"/>
          </a:xfrm>
          <a:prstGeom prst="line">
            <a:avLst/>
          </a:prstGeom>
          <a:ln w="28575" cmpd="sng">
            <a:solidFill>
              <a:srgbClr val="3365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 rot="16200000">
            <a:off x="-3314699" y="3314698"/>
            <a:ext cx="6858000" cy="228602"/>
          </a:xfrm>
          <a:prstGeom prst="rect">
            <a:avLst/>
          </a:prstGeom>
          <a:solidFill>
            <a:srgbClr val="64629B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4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266757" y="1"/>
            <a:ext cx="0" cy="6857998"/>
          </a:xfrm>
          <a:prstGeom prst="line">
            <a:avLst/>
          </a:prstGeom>
          <a:ln w="28575" cmpd="sng">
            <a:solidFill>
              <a:srgbClr val="3365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967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64629B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4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-1" y="263689"/>
            <a:ext cx="9144000" cy="0"/>
          </a:xfrm>
          <a:prstGeom prst="line">
            <a:avLst/>
          </a:prstGeom>
          <a:ln w="28575" cmpd="sng">
            <a:solidFill>
              <a:srgbClr val="3365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8" descr="HealthC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863" y="6086475"/>
            <a:ext cx="26463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6"/>
            <a:ext cx="9143999" cy="1125514"/>
          </a:xfrm>
        </p:spPr>
        <p:txBody>
          <a:bodyPr anchor="b">
            <a:noAutofit/>
          </a:bodyPr>
          <a:lstStyle>
            <a:lvl1pPr algn="ctr">
              <a:defRPr sz="6000" b="0" i="0" baseline="0">
                <a:solidFill>
                  <a:srgbClr val="64629B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55940"/>
            <a:ext cx="9144000" cy="639729"/>
          </a:xfrm>
        </p:spPr>
        <p:txBody>
          <a:bodyPr>
            <a:normAutofit/>
          </a:bodyPr>
          <a:lstStyle>
            <a:lvl1pPr marL="0" indent="0" algn="ctr">
              <a:buNone/>
              <a:defRPr sz="2200" b="0" i="0">
                <a:solidFill>
                  <a:srgbClr val="4C4D4C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0" y="4583113"/>
            <a:ext cx="9144000" cy="59201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 b="0" i="0" baseline="0">
                <a:solidFill>
                  <a:srgbClr val="4C4D4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03736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76466E4-1372-C148-9CAA-E147776F6765}" type="datetimeFigureOut">
              <a:rPr lang="en-US" smtClean="0"/>
              <a:pPr>
                <a:defRPr/>
              </a:pPr>
              <a:t>4/8/2016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326FEAD-D079-E546-9837-22E885F6AF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663" r:id="rId9"/>
    <p:sldLayoutId id="2147483667" r:id="rId10"/>
    <p:sldLayoutId id="2147483665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326FEAD-D079-E546-9837-22E885F6AFA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9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/>
                </a:solidFill>
              </a:rPr>
              <a:t>See Change: Health Care Chaplaincy of Tomorrow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April 13</a:t>
            </a:r>
            <a:r>
              <a:rPr lang="en-US" baseline="30000" dirty="0" smtClean="0">
                <a:solidFill>
                  <a:schemeClr val="tx1"/>
                </a:solidFill>
              </a:rPr>
              <a:t>th</a:t>
            </a:r>
            <a:r>
              <a:rPr lang="en-US" dirty="0" smtClean="0">
                <a:solidFill>
                  <a:schemeClr val="tx1"/>
                </a:solidFill>
              </a:rPr>
              <a:t>, 2016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Rev. Kevin Massey, BCC Vice President – Mission and Spiritual Care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Advocate Lutheran General Hospital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00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Future Elements for Improving Chaplain formation and Certification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 smtClean="0"/>
              <a:t>Incorporating the perspective of recipients of care into training and certification</a:t>
            </a:r>
          </a:p>
          <a:p>
            <a:r>
              <a:rPr lang="en-US" dirty="0" smtClean="0"/>
              <a:t>Objective observation of competency in training and certification</a:t>
            </a:r>
          </a:p>
          <a:p>
            <a:r>
              <a:rPr lang="en-US" dirty="0" smtClean="0"/>
              <a:t>Sharing a normative language for our interventions and hoped for outcomes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77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Future Elements for Improving Chaplain formation and Certification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 smtClean="0"/>
              <a:t>Incorporating the perspective of recipients of care into training and certification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Objective observation of competency in training and certification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Sharing a normative language for our interventions and hoped for outcomes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129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854" y="470517"/>
            <a:ext cx="6755650" cy="577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43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46" y="1066799"/>
            <a:ext cx="8111308" cy="472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32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62" y="641349"/>
            <a:ext cx="8784076" cy="55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46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18" y="673099"/>
            <a:ext cx="8606364" cy="551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47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46" y="971549"/>
            <a:ext cx="8923708" cy="491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27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72" y="530009"/>
            <a:ext cx="6068327" cy="602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88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6072" y="3301641"/>
            <a:ext cx="8229600" cy="867427"/>
          </a:xfrm>
        </p:spPr>
        <p:txBody>
          <a:bodyPr/>
          <a:lstStyle/>
          <a:p>
            <a:r>
              <a:rPr lang="en-US" dirty="0" smtClean="0"/>
              <a:t>“What </a:t>
            </a:r>
            <a:r>
              <a:rPr lang="en-US" dirty="0"/>
              <a:t>you remember is significant regardless of whether it is literally what was said or done</a:t>
            </a:r>
            <a:r>
              <a:rPr lang="en-US" dirty="0" smtClean="0"/>
              <a:t>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068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Future Elements for Improving Chaplain formation and Certification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 smtClean="0"/>
              <a:t>Incorporating the perspective of recipients of care into training and certification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Objective observation of competency in training and certification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Sharing a normative language for our interventions and hoped for outcomes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609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itle 1"/>
          <p:cNvSpPr>
            <a:spLocks noGrp="1"/>
          </p:cNvSpPr>
          <p:nvPr>
            <p:ph type="title"/>
          </p:nvPr>
        </p:nvSpPr>
        <p:spPr>
          <a:xfrm>
            <a:off x="457200" y="1057275"/>
            <a:ext cx="8229601" cy="982980"/>
          </a:xfrm>
        </p:spPr>
        <p:txBody>
          <a:bodyPr/>
          <a:lstStyle/>
          <a:p>
            <a:r>
              <a:rPr lang="en-US" sz="4050" dirty="0">
                <a:solidFill>
                  <a:srgbClr val="002060"/>
                </a:solidFill>
                <a:latin typeface="+mj-lt"/>
                <a:ea typeface="ＭＳ Ｐゴシック" pitchFamily="34" charset="-128"/>
                <a:cs typeface="Calibri" pitchFamily="34" charset="0"/>
              </a:rPr>
              <a:t>Fee for Service to Value – Shifting Incentives</a:t>
            </a:r>
          </a:p>
        </p:txBody>
      </p:sp>
      <p:graphicFrame>
        <p:nvGraphicFramePr>
          <p:cNvPr id="2" name="Chart 3"/>
          <p:cNvGraphicFramePr>
            <a:graphicFrameLocks/>
          </p:cNvGraphicFramePr>
          <p:nvPr>
            <p:extLst/>
          </p:nvPr>
        </p:nvGraphicFramePr>
        <p:xfrm>
          <a:off x="813176" y="2182364"/>
          <a:ext cx="3402848" cy="2224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3"/>
          <p:cNvGraphicFramePr>
            <a:graphicFrameLocks/>
          </p:cNvGraphicFramePr>
          <p:nvPr>
            <p:extLst/>
          </p:nvPr>
        </p:nvGraphicFramePr>
        <p:xfrm>
          <a:off x="5256963" y="2174765"/>
          <a:ext cx="2744875" cy="2224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4668" y="4328823"/>
            <a:ext cx="3043237" cy="138588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57200" y="5630466"/>
            <a:ext cx="2133600" cy="217884"/>
          </a:xfrm>
        </p:spPr>
        <p:txBody>
          <a:bodyPr anchor="b"/>
          <a:lstStyle>
            <a:lvl1pPr algn="l">
              <a:defRPr sz="600" b="0" i="0" smtClean="0">
                <a:latin typeface="Arial"/>
                <a:cs typeface="Arial"/>
              </a:defRPr>
            </a:lvl1pPr>
          </a:lstStyle>
          <a:p>
            <a:pPr>
              <a:defRPr/>
            </a:pPr>
            <a:fld id="{59B796DC-5729-4F1A-9830-76E1AC0AE810}" type="slidenum">
              <a:rPr lang="en-US" sz="675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2</a:t>
            </a:fld>
            <a:endParaRPr lang="en-US" sz="675" dirty="0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85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Future Elements for Improving Chaplain formation and Certification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Incorporating the perspective of recipients of care into training and certification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Objective observation of competency in training and certification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Sharing a normative language for our interventions and hoped for outcomes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019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0" y="1160830"/>
            <a:ext cx="8970210" cy="418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77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94275"/>
            <a:ext cx="7863840" cy="524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20" y="949911"/>
            <a:ext cx="8996048" cy="498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97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Future Elements for Improving Chaplain formation and Certification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Incorporating the perspective of recipients of care into training and certification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Objective observation of competency in training and certification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Sharing a normative language for our interventions and hoped for outcomes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3600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Future Elements for Improving Chaplain formation and Certification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Incorporating the perspective of recipients of care into training and certification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Objective observation of competency in training and certification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Sharing a normative language for our interventions and hoped for outcomes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342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Need for Standard Chaplaincy Terminology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05000"/>
            <a:ext cx="7463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/>
          <a:lstStyle/>
          <a:p>
            <a:fld id="{6D4C980B-EDB3-4CAE-A37C-BC65B15DF51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63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49" y="972892"/>
            <a:ext cx="8792302" cy="381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177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evel 4"/>
          <p:cNvSpPr/>
          <p:nvPr/>
        </p:nvSpPr>
        <p:spPr>
          <a:xfrm>
            <a:off x="636233" y="685800"/>
            <a:ext cx="1371600" cy="914400"/>
          </a:xfrm>
          <a:prstGeom prst="bevel">
            <a:avLst/>
          </a:prstGeom>
          <a:solidFill>
            <a:srgbClr val="73236F"/>
          </a:solidFill>
          <a:ln>
            <a:solidFill>
              <a:srgbClr val="732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Case</a:t>
            </a:r>
          </a:p>
          <a:p>
            <a:pPr algn="ctr"/>
            <a:r>
              <a:rPr lang="en-US" sz="1200" dirty="0" smtClean="0"/>
              <a:t>Studies</a:t>
            </a:r>
            <a:endParaRPr lang="en-US" sz="1200" dirty="0"/>
          </a:p>
        </p:txBody>
      </p:sp>
      <p:sp>
        <p:nvSpPr>
          <p:cNvPr id="7" name="Bevel 6"/>
          <p:cNvSpPr/>
          <p:nvPr/>
        </p:nvSpPr>
        <p:spPr>
          <a:xfrm>
            <a:off x="1174811" y="1421537"/>
            <a:ext cx="1371600" cy="914400"/>
          </a:xfrm>
          <a:prstGeom prst="bevel">
            <a:avLst/>
          </a:prstGeom>
          <a:solidFill>
            <a:srgbClr val="2626D0"/>
          </a:solidFill>
          <a:ln>
            <a:solidFill>
              <a:srgbClr val="2626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Reliability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>
            <a:normAutofit/>
          </a:bodyPr>
          <a:lstStyle/>
          <a:p>
            <a:fld id="{4EA6C2BE-A0A2-44BB-AC80-5988E8738C04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Bevel 7"/>
          <p:cNvSpPr/>
          <p:nvPr/>
        </p:nvSpPr>
        <p:spPr>
          <a:xfrm>
            <a:off x="1713389" y="2065466"/>
            <a:ext cx="1371600" cy="914400"/>
          </a:xfrm>
          <a:prstGeom prst="beve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Concept Mapping</a:t>
            </a:r>
            <a:endParaRPr lang="en-US" sz="1200" dirty="0"/>
          </a:p>
        </p:txBody>
      </p:sp>
      <p:sp>
        <p:nvSpPr>
          <p:cNvPr id="9" name="Bevel 8"/>
          <p:cNvSpPr/>
          <p:nvPr/>
        </p:nvSpPr>
        <p:spPr>
          <a:xfrm>
            <a:off x="2399189" y="2801203"/>
            <a:ext cx="1371600" cy="914400"/>
          </a:xfrm>
          <a:prstGeom prst="bevel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Experience Sampling</a:t>
            </a:r>
            <a:endParaRPr lang="en-US" sz="1200" dirty="0"/>
          </a:p>
        </p:txBody>
      </p:sp>
      <p:sp>
        <p:nvSpPr>
          <p:cNvPr id="10" name="Bevel 9"/>
          <p:cNvSpPr/>
          <p:nvPr/>
        </p:nvSpPr>
        <p:spPr>
          <a:xfrm>
            <a:off x="3124200" y="3536940"/>
            <a:ext cx="1371600" cy="914400"/>
          </a:xfrm>
          <a:prstGeom prst="bevel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Chaplain</a:t>
            </a:r>
          </a:p>
          <a:p>
            <a:pPr algn="ctr"/>
            <a:r>
              <a:rPr lang="en-US" sz="1200" dirty="0" smtClean="0"/>
              <a:t>Self-Evaluation</a:t>
            </a:r>
            <a:endParaRPr lang="en-US" sz="1200" dirty="0"/>
          </a:p>
        </p:txBody>
      </p:sp>
      <p:sp>
        <p:nvSpPr>
          <p:cNvPr id="11" name="Bevel 10"/>
          <p:cNvSpPr/>
          <p:nvPr/>
        </p:nvSpPr>
        <p:spPr>
          <a:xfrm>
            <a:off x="3770789" y="4191000"/>
            <a:ext cx="1371600" cy="914400"/>
          </a:xfrm>
          <a:prstGeom prst="bevel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Focus Groups</a:t>
            </a:r>
            <a:endParaRPr lang="en-US" sz="1200" dirty="0"/>
          </a:p>
        </p:txBody>
      </p:sp>
      <p:sp>
        <p:nvSpPr>
          <p:cNvPr id="12" name="Bevel 11"/>
          <p:cNvSpPr/>
          <p:nvPr/>
        </p:nvSpPr>
        <p:spPr>
          <a:xfrm>
            <a:off x="4495800" y="4845060"/>
            <a:ext cx="1371600" cy="914400"/>
          </a:xfrm>
          <a:prstGeom prst="bevel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Retrospective</a:t>
            </a:r>
          </a:p>
          <a:p>
            <a:pPr algn="ctr"/>
            <a:r>
              <a:rPr lang="en-US" sz="1200" dirty="0" smtClean="0"/>
              <a:t>Chart Review</a:t>
            </a:r>
          </a:p>
        </p:txBody>
      </p:sp>
      <p:sp>
        <p:nvSpPr>
          <p:cNvPr id="13" name="Bevel 12"/>
          <p:cNvSpPr/>
          <p:nvPr/>
        </p:nvSpPr>
        <p:spPr>
          <a:xfrm>
            <a:off x="5142389" y="5537454"/>
            <a:ext cx="1371600" cy="914400"/>
          </a:xfrm>
          <a:prstGeom prst="bevel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Literature</a:t>
            </a:r>
          </a:p>
          <a:p>
            <a:pPr algn="ctr"/>
            <a:r>
              <a:rPr lang="en-US" sz="1400" dirty="0" smtClean="0"/>
              <a:t>Review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152400" y="164068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Advocate Chaplaincy Taxonomy Methods…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76128424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7789829"/>
              </p:ext>
            </p:extLst>
          </p:nvPr>
        </p:nvGraphicFramePr>
        <p:xfrm>
          <a:off x="71021" y="221432"/>
          <a:ext cx="6915704" cy="6497937"/>
        </p:xfrm>
        <a:graphic>
          <a:graphicData uri="http://schemas.openxmlformats.org/drawingml/2006/table">
            <a:tbl>
              <a:tblPr firstRow="1" firstCol="1" bandRow="1"/>
              <a:tblGrid>
                <a:gridCol w="1596855"/>
                <a:gridCol w="1800964"/>
                <a:gridCol w="1860997"/>
                <a:gridCol w="1656888"/>
              </a:tblGrid>
              <a:tr h="964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Intended Effects</a:t>
                      </a:r>
                      <a:endParaRPr lang="en-US" sz="500" dirty="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Methods</a:t>
                      </a:r>
                      <a:endParaRPr lang="en-US" sz="5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Interventions</a:t>
                      </a:r>
                      <a:endParaRPr lang="en-US" sz="5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52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Aligning care plan with patient’s values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Accompany someone in their spiritual/religious practice outside your faith tradition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Acknowledge current situation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Facilitate communication</a:t>
                      </a:r>
                      <a:endParaRPr lang="en-US" sz="800" dirty="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2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Build relationship of care and support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Assist with finding purpose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Acknowledge response to difficult experience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Facilitate communication between patient and/or family member and care team</a:t>
                      </a:r>
                      <a:endParaRPr lang="en-US" sz="800" dirty="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0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Convey a calming presence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Assist with spiritual/religious practices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Active listening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Facilitate communication between patient/family member(s)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0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De-escalate emotionally charged situations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Collaborate with care team member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Ask guided questions about cultural and religious values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Facilitate decision making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5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Demonstrate caring and concern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Demonstrate acceptance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Ask guided questions about faith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Facilitate grief recovery groups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0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Establish rapport and connectedness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Educate care team about cultural  and religious values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Ask guided questions about purpose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Facilitate life review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0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Faith affirmation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Encourage end of life review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Ask guided questions about the nature and presence of God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Facilitate preparing for end of life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5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Helping someone feel comforted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Encourage self care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Ask questions to bring forth feelings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Facilitate spirituality groups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0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Journeying with someone in the grief process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Encourage self reflection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Assist patient with documenting choices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Facilitate understanding of limitations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5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Lessen anxiety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Encourage sharing of feelings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Assist patient with documenting values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Ask guided questions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0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Lesson someone’s feelings of isolation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Encourage someone to recognize their strengths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Assist someone with Advance Directives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Identify supportive relationship(s)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0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Meaning-Making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Encourage story-telling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Assist with determining decision maker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Incorporate cultural and religious needs in plan of care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0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Mending broken relationships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Encouraging spiritual/religious practices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Assist with identifying strengths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Invite someone to reminisce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5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Preserve dignity and respect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Explore cultural values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Bless religious item(s)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Perform a blessing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5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Promote a sense of peace</a:t>
                      </a:r>
                      <a:endParaRPr lang="en-US" sz="800" dirty="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Explore ethical dilemmas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Blessing for care team member(s)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Perform a religious rite or ritual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0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Explore faith and values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Communicate patient’s needs/concerns to others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Pray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5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Explore nature of God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Conduct a memorial service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Prayer for healing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5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Explore presence of God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Conduct a religious service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Provide a religious item(s)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0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Explore quality of life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Connect someone with their faith community/clergy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Provide access to a quiet place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5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Explore spiritual/religious beliefs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Crisis intervention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Provide compassionate touch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5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Explore values conflict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Discuss concerns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Provide Grief Processing Session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0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Exploring hope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Discuss coping mechanism with someone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Provide grief resources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5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Offer emotional support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Discuss frustrations with someone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Provide hospitality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5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Offer spiritual/religious support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Discuss plan of care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Provide religious music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0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Offer support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Discuss spirituality/religion with someone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Provide sacred reading(s)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8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Setting boundaries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Ethical consultation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Provide spiritual/religious resources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0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Explain chaplain role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Respond as chaplain to as defined crisis event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8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Facilitate advance care planning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Share words of hope and inspiration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5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Facilitate closure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Share written prayer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5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Silent prayer</a:t>
                      </a:r>
                      <a:endParaRPr lang="en-US" sz="800" dirty="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0791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" y="1618488"/>
            <a:ext cx="5925312" cy="3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4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7223" y="257039"/>
            <a:ext cx="8229600" cy="867427"/>
          </a:xfrm>
        </p:spPr>
        <p:txBody>
          <a:bodyPr/>
          <a:lstStyle/>
          <a:p>
            <a:r>
              <a:rPr lang="en-US" dirty="0" smtClean="0"/>
              <a:t>Intended Effects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3594913"/>
              </p:ext>
            </p:extLst>
          </p:nvPr>
        </p:nvGraphicFramePr>
        <p:xfrm>
          <a:off x="2667739" y="1160830"/>
          <a:ext cx="3298054" cy="5499156"/>
        </p:xfrm>
        <a:graphic>
          <a:graphicData uri="http://schemas.openxmlformats.org/drawingml/2006/table">
            <a:tbl>
              <a:tblPr firstRow="1" firstCol="1" bandRow="1"/>
              <a:tblGrid>
                <a:gridCol w="3298054"/>
              </a:tblGrid>
              <a:tr h="47513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Aligning care plan with patient’s values</a:t>
                      </a:r>
                      <a:endParaRPr lang="en-US" sz="1600" dirty="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13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Build relationship of care and support</a:t>
                      </a:r>
                      <a:endParaRPr lang="en-US" sz="16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9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Convey a calming presence</a:t>
                      </a:r>
                      <a:endParaRPr lang="en-US" sz="16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78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De-escalate emotionally charged situations</a:t>
                      </a:r>
                      <a:endParaRPr lang="en-US" sz="16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3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Demonstrate caring and concern</a:t>
                      </a:r>
                      <a:endParaRPr lang="en-US" sz="16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9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Establish rapport and connectedness</a:t>
                      </a:r>
                      <a:endParaRPr lang="en-US" sz="16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9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Faith affirmation</a:t>
                      </a:r>
                      <a:endParaRPr lang="en-US" sz="16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3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Helping someone feel comforted</a:t>
                      </a:r>
                      <a:endParaRPr lang="en-US" sz="16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78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Journeying with someone in the grief process</a:t>
                      </a:r>
                      <a:endParaRPr lang="en-US" sz="16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3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Lessen anxiety</a:t>
                      </a:r>
                      <a:endParaRPr lang="en-US" sz="16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78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Lesson someone’s feelings of isolation</a:t>
                      </a:r>
                      <a:endParaRPr lang="en-US" sz="16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9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Meaning-Making</a:t>
                      </a:r>
                      <a:endParaRPr lang="en-US" sz="16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9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Mending broken relationships</a:t>
                      </a:r>
                      <a:endParaRPr lang="en-US" sz="16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3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Preserve dignity and respect</a:t>
                      </a:r>
                      <a:endParaRPr lang="en-US" sz="16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3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Promote a sense of peace</a:t>
                      </a:r>
                      <a:endParaRPr lang="en-US" sz="1600" dirty="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12" marR="37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50316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Pathway of Care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Intended Effect: Aligning care plan with patient’s values</a:t>
            </a:r>
          </a:p>
          <a:p>
            <a:r>
              <a:rPr lang="en-US" dirty="0" smtClean="0"/>
              <a:t>Method: Explore cultural values</a:t>
            </a:r>
          </a:p>
          <a:p>
            <a:r>
              <a:rPr lang="en-US" dirty="0" smtClean="0"/>
              <a:t>Intervention: Ask guided questions about cultural and religious values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6134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7069"/>
            <a:ext cx="8229600" cy="4478116"/>
          </a:xfrm>
        </p:spPr>
        <p:txBody>
          <a:bodyPr/>
          <a:lstStyle/>
          <a:p>
            <a:r>
              <a:rPr lang="en-US" dirty="0"/>
              <a:t>Intended Effect: Aligning care plan with patient’s values</a:t>
            </a:r>
          </a:p>
          <a:p>
            <a:r>
              <a:rPr lang="en-US" dirty="0"/>
              <a:t>Method: Explore cultural values</a:t>
            </a:r>
          </a:p>
          <a:p>
            <a:r>
              <a:rPr lang="en-US" dirty="0"/>
              <a:t>Intervention: Ask guided questions about cultural and religious values</a:t>
            </a:r>
          </a:p>
          <a:p>
            <a:endParaRPr lang="en-US" dirty="0" smtClean="0"/>
          </a:p>
          <a:p>
            <a:r>
              <a:rPr lang="en-US" dirty="0"/>
              <a:t>Intended Effect: </a:t>
            </a:r>
            <a:r>
              <a:rPr lang="en-US" dirty="0" smtClean="0"/>
              <a:t>Preserve dignity and respect</a:t>
            </a:r>
            <a:endParaRPr lang="en-US" dirty="0"/>
          </a:p>
          <a:p>
            <a:r>
              <a:rPr lang="en-US" dirty="0"/>
              <a:t>Method: Explore cultural values</a:t>
            </a:r>
          </a:p>
          <a:p>
            <a:r>
              <a:rPr lang="en-US" dirty="0"/>
              <a:t>Intervention: Ask guided questions about cultural and religious values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1718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53571"/>
            <a:ext cx="8229600" cy="867427"/>
          </a:xfrm>
        </p:spPr>
        <p:txBody>
          <a:bodyPr/>
          <a:lstStyle/>
          <a:p>
            <a:r>
              <a:rPr lang="en-US" sz="2800" dirty="0" smtClean="0"/>
              <a:t>http://www.advocatehealth.com/chaplaincyresearch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997316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Future Elements for Improving Chaplain formation and Certification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Incorporating the perspective of recipients of care into training and certification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Objective observation of competency in training and certification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Sharing a normative language for our interventions and hoped for outcomes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477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053" y="2718918"/>
            <a:ext cx="7122223" cy="99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486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00" y="1709123"/>
            <a:ext cx="9355399" cy="295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655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1719"/>
            <a:ext cx="8229600" cy="867427"/>
          </a:xfrm>
        </p:spPr>
        <p:txBody>
          <a:bodyPr/>
          <a:lstStyle/>
          <a:p>
            <a:pPr algn="ctr"/>
            <a:r>
              <a:rPr lang="en-US" dirty="0" smtClean="0"/>
              <a:t>Thank you for caring </a:t>
            </a:r>
            <a:br>
              <a:rPr lang="en-US" dirty="0" smtClean="0"/>
            </a:br>
            <a:r>
              <a:rPr lang="en-US" dirty="0" smtClean="0"/>
              <a:t>for the human spirit!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0612"/>
            <a:ext cx="91440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69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10519"/>
            <a:ext cx="8229600" cy="867427"/>
          </a:xfrm>
        </p:spPr>
        <p:txBody>
          <a:bodyPr/>
          <a:lstStyle/>
          <a:p>
            <a:r>
              <a:rPr lang="en-US" dirty="0" smtClean="0"/>
              <a:t>“It is better to be silent and be there, than to speak and not be there.”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212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Ignatius of Antioch (35-108 CE)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08" y="1709738"/>
            <a:ext cx="5387184" cy="4476750"/>
          </a:xfrm>
        </p:spPr>
      </p:pic>
    </p:spTree>
    <p:extLst>
      <p:ext uri="{BB962C8B-B14F-4D97-AF65-F5344CB8AC3E}">
        <p14:creationId xmlns:p14="http://schemas.microsoft.com/office/powerpoint/2010/main" val="4125812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Dying in America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7 out of 10 Americans say they would prefer to die at home.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Time/CNN </a:t>
            </a:r>
            <a:r>
              <a:rPr lang="en-US" dirty="0"/>
              <a:t>Poll (2000</a:t>
            </a:r>
            <a:r>
              <a:rPr lang="en-US" dirty="0" smtClean="0"/>
              <a:t>)</a:t>
            </a:r>
          </a:p>
          <a:p>
            <a:r>
              <a:rPr lang="en-US" dirty="0"/>
              <a:t>Only 25 percent of Americans actually die at </a:t>
            </a:r>
            <a:r>
              <a:rPr lang="en-US" dirty="0" smtClean="0"/>
              <a:t>home. </a:t>
            </a:r>
          </a:p>
          <a:p>
            <a:pPr marL="0" indent="0">
              <a:buNone/>
            </a:pPr>
            <a:r>
              <a:rPr lang="en-US" dirty="0" smtClean="0"/>
              <a:t>      Centers </a:t>
            </a:r>
            <a:r>
              <a:rPr lang="en-US" dirty="0"/>
              <a:t>for Disease Control (2005) </a:t>
            </a:r>
          </a:p>
        </p:txBody>
      </p:sp>
    </p:spTree>
    <p:extLst>
      <p:ext uri="{BB962C8B-B14F-4D97-AF65-F5344CB8AC3E}">
        <p14:creationId xmlns:p14="http://schemas.microsoft.com/office/powerpoint/2010/main" val="1778447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114" y="301841"/>
            <a:ext cx="3457575" cy="2247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806863"/>
            <a:ext cx="7315200" cy="24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6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714" y="337352"/>
            <a:ext cx="5556444" cy="597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61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483" y="1594544"/>
            <a:ext cx="4209033" cy="336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8001"/>
      </p:ext>
    </p:extLst>
  </p:cSld>
  <p:clrMapOvr>
    <a:masterClrMapping/>
  </p:clrMapOvr>
</p:sld>
</file>

<file path=ppt/theme/theme1.xml><?xml version="1.0" encoding="utf-8"?>
<a:theme xmlns:a="http://schemas.openxmlformats.org/drawingml/2006/main" name="AHC PPT Template">
  <a:themeElements>
    <a:clrScheme name="AHC">
      <a:dk1>
        <a:srgbClr val="000000"/>
      </a:dk1>
      <a:lt1>
        <a:srgbClr val="FFFFFF"/>
      </a:lt1>
      <a:dk2>
        <a:srgbClr val="4C4D4C"/>
      </a:dk2>
      <a:lt2>
        <a:srgbClr val="FFFFFE"/>
      </a:lt2>
      <a:accent1>
        <a:srgbClr val="66528E"/>
      </a:accent1>
      <a:accent2>
        <a:srgbClr val="1D1B5B"/>
      </a:accent2>
      <a:accent3>
        <a:srgbClr val="C1CF23"/>
      </a:accent3>
      <a:accent4>
        <a:srgbClr val="435E9B"/>
      </a:accent4>
      <a:accent5>
        <a:srgbClr val="790A24"/>
      </a:accent5>
      <a:accent6>
        <a:srgbClr val="479DB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AHC PPT Template">
  <a:themeElements>
    <a:clrScheme name="AHC">
      <a:dk1>
        <a:srgbClr val="000000"/>
      </a:dk1>
      <a:lt1>
        <a:srgbClr val="FFFFFF"/>
      </a:lt1>
      <a:dk2>
        <a:srgbClr val="4C4D4C"/>
      </a:dk2>
      <a:lt2>
        <a:srgbClr val="FFFFFE"/>
      </a:lt2>
      <a:accent1>
        <a:srgbClr val="66528E"/>
      </a:accent1>
      <a:accent2>
        <a:srgbClr val="1D1B5B"/>
      </a:accent2>
      <a:accent3>
        <a:srgbClr val="C1CF23"/>
      </a:accent3>
      <a:accent4>
        <a:srgbClr val="435E9B"/>
      </a:accent4>
      <a:accent5>
        <a:srgbClr val="790A24"/>
      </a:accent5>
      <a:accent6>
        <a:srgbClr val="479DB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haredContentType xmlns="Microsoft.SharePoint.Taxonomy.ContentTypeSync" SourceId="f46a28a4-f3b3-4851-86b3-b10f5f45f34e" ContentTypeId="0x010100446DC78E14500C46ADD7E64C76C8CDE1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dvocateDocument" ma:contentTypeID="0x010100446DC78E14500C46ADD7E64C76C8CDE10026A15D2B9DFB9443A222130BF859AFCF" ma:contentTypeVersion="40" ma:contentTypeDescription="Content type used to store documents on department sites" ma:contentTypeScope="" ma:versionID="7d5d0aa1356187684941bf5bff3747c4">
  <xsd:schema xmlns:xsd="http://www.w3.org/2001/XMLSchema" xmlns:xs="http://www.w3.org/2001/XMLSchema" xmlns:p="http://schemas.microsoft.com/office/2006/metadata/properties" xmlns:ns2="bf33b138-7251-43fb-83b7-612f801c6c56" targetNamespace="http://schemas.microsoft.com/office/2006/metadata/properties" ma:root="true" ma:fieldsID="c1407b47a2bf25e5f7b3034d563aa1f0" ns2:_="">
    <xsd:import namespace="bf33b138-7251-43fb-83b7-612f801c6c56"/>
    <xsd:element name="properties">
      <xsd:complexType>
        <xsd:sequence>
          <xsd:element name="documentManagement">
            <xsd:complexType>
              <xsd:all>
                <xsd:element ref="ns2:AdvocateDocumentDescription" minOccurs="0"/>
                <xsd:element ref="ns2:DisplayOnHomepage" minOccurs="0"/>
                <xsd:element ref="ns2:DocumentCategory"/>
                <xsd:element ref="ns2:Document_x0020_Owner" minOccurs="0"/>
                <xsd:element ref="ns2:Created1" minOccurs="0"/>
                <xsd:element ref="ns2:Approver" minOccurs="0"/>
                <xsd:element ref="ns2:RevisionDate" minOccurs="0"/>
                <xsd:element ref="ns2:Next_x0020_Review_x0020_Date" minOccurs="0"/>
                <xsd:element ref="ns2:TaxCatchAllLabel" minOccurs="0"/>
                <xsd:element ref="ns2:c3b63d8f56214d1a8c629d6bd0f1a413" minOccurs="0"/>
                <xsd:element ref="ns2:TaxCatchAll" minOccurs="0"/>
                <xsd:element ref="ns2:Document_x0020_Status" minOccurs="0"/>
                <xsd:element ref="ns2:Document_x0020_Review_x0020_Cycl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33b138-7251-43fb-83b7-612f801c6c56" elementFormDefault="qualified">
    <xsd:import namespace="http://schemas.microsoft.com/office/2006/documentManagement/types"/>
    <xsd:import namespace="http://schemas.microsoft.com/office/infopath/2007/PartnerControls"/>
    <xsd:element name="AdvocateDocumentDescription" ma:index="3" nillable="true" ma:displayName="Advocate Document Description" ma:internalName="AdvocateDocumentDescription" ma:readOnly="false">
      <xsd:simpleType>
        <xsd:restriction base="dms:Note">
          <xsd:maxLength value="255"/>
        </xsd:restriction>
      </xsd:simpleType>
    </xsd:element>
    <xsd:element name="DisplayOnHomepage" ma:index="4" nillable="true" ma:displayName="Display On Homepage" ma:default="1" ma:internalName="DisplayOnHomepage">
      <xsd:simpleType>
        <xsd:restriction base="dms:Boolean"/>
      </xsd:simpleType>
    </xsd:element>
    <xsd:element name="DocumentCategory" ma:index="5" ma:displayName="Homepage Category" ma:description="Used to group documents on the department homepage" ma:format="Dropdown" ma:internalName="DocumentCategory" ma:readOnly="false">
      <xsd:simpleType>
        <xsd:union memberTypes="dms:Text">
          <xsd:simpleType>
            <xsd:restriction base="dms:Choice">
              <xsd:enumeration value="Please select a category below or type in the free form section"/>
              <xsd:enumeration value="Training"/>
              <xsd:enumeration value="Meeting Minutes"/>
            </xsd:restriction>
          </xsd:simpleType>
        </xsd:union>
      </xsd:simpleType>
    </xsd:element>
    <xsd:element name="Document_x0020_Owner" ma:index="6" nillable="true" ma:displayName="Document Owner (Last Name, First)" ma:description="ISO 9001 Recommended Field" ma:list="UserInfo" ma:SharePointGroup="0" ma:internalName="Document_x0020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reated1" ma:index="7" nillable="true" ma:displayName="Created" ma:description="ISO 9001 Recommended Field" ma:format="DateOnly" ma:internalName="Created1" ma:readOnly="false">
      <xsd:simpleType>
        <xsd:restriction base="dms:DateTime"/>
      </xsd:simpleType>
    </xsd:element>
    <xsd:element name="Approver" ma:index="8" nillable="true" ma:displayName="Approver (Last Name, First)" ma:description="ISO 9001 Recommended Field" ma:list="UserInfo" ma:SharePointGroup="0" ma:internalName="Approve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evisionDate" ma:index="9" nillable="true" ma:displayName="Last Review Date" ma:default="[today]" ma:description="ISO 9001 Recommended Field" ma:format="DateOnly" ma:internalName="RevisionDate" ma:readOnly="false">
      <xsd:simpleType>
        <xsd:restriction base="dms:DateTime"/>
      </xsd:simpleType>
    </xsd:element>
    <xsd:element name="Next_x0020_Review_x0020_Date" ma:index="10" nillable="true" ma:displayName="Next Review Date" ma:description="ISO 9001 Recommended Field" ma:format="DateOnly" ma:internalName="Next_x0020_Review_x0020_Date">
      <xsd:simpleType>
        <xsd:restriction base="dms:DateTime"/>
      </xsd:simpleType>
    </xsd:element>
    <xsd:element name="TaxCatchAllLabel" ma:index="15" nillable="true" ma:displayName="Taxonomy Catch All Column1" ma:description="" ma:hidden="true" ma:list="{9b52349c-18e9-4e52-ab09-6dc37d71e179}" ma:internalName="TaxCatchAllLabel" ma:readOnly="true" ma:showField="CatchAllDataLabel" ma:web="d019f32e-6fd8-41f8-aa31-79cf1a6364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3b63d8f56214d1a8c629d6bd0f1a413" ma:index="16" ma:taxonomy="true" ma:internalName="c3b63d8f56214d1a8c629d6bd0f1a413" ma:taxonomyFieldName="SiteTermID" ma:displayName="Site Selection" ma:default="" ma:fieldId="{c3b63d8f-5621-4d1a-8c62-9d6bd0f1a413}" ma:taxonomyMulti="true" ma:sspId="f46a28a4-f3b3-4851-86b3-b10f5f45f34e" ma:termSetId="f84489ad-d337-4427-a5b3-5f90d64599bb" ma:anchorId="b4d3f15d-6586-4297-951d-5ec413fb1109" ma:open="false" ma:isKeyword="false">
      <xsd:complexType>
        <xsd:sequence>
          <xsd:element ref="pc:Terms" minOccurs="0" maxOccurs="1"/>
        </xsd:sequence>
      </xsd:complexType>
    </xsd:element>
    <xsd:element name="TaxCatchAll" ma:index="19" nillable="true" ma:displayName="Taxonomy Catch All Column" ma:description="" ma:hidden="true" ma:list="{9b52349c-18e9-4e52-ab09-6dc37d71e179}" ma:internalName="TaxCatchAll" ma:showField="CatchAllData" ma:web="d019f32e-6fd8-41f8-aa31-79cf1a6364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ocument_x0020_Status" ma:index="20" nillable="true" ma:displayName="Document Status" ma:default="Active" ma:description="Recommended Field for ISO 9001" ma:format="Dropdown" ma:internalName="Document_x0020_Status">
      <xsd:simpleType>
        <xsd:restriction base="dms:Choice">
          <xsd:enumeration value="Active"/>
          <xsd:enumeration value="Pending"/>
          <xsd:enumeration value="Retired"/>
        </xsd:restriction>
      </xsd:simpleType>
    </xsd:element>
    <xsd:element name="Document_x0020_Review_x0020_Cycle" ma:index="21" nillable="true" ma:displayName="Document Review Cycle" ma:description="Recommended Field for ISO 9001" ma:format="Dropdown" ma:internalName="Document_x0020_Review_x0020_Cycle">
      <xsd:simpleType>
        <xsd:restriction base="dms:Choice">
          <xsd:enumeration value="1 year"/>
          <xsd:enumeration value="2 year"/>
          <xsd:enumeration value="3 year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Status xmlns="bf33b138-7251-43fb-83b7-612f801c6c56">Active</Document_x0020_Status>
    <AdvocateDocumentDescription xmlns="bf33b138-7251-43fb-83b7-612f801c6c56" xsi:nil="true"/>
    <DocumentCategory xmlns="bf33b138-7251-43fb-83b7-612f801c6c56"/>
    <c3b63d8f56214d1a8c629d6bd0f1a413 xmlns="bf33b138-7251-43fb-83b7-612f801c6c56">
      <Terms xmlns="http://schemas.microsoft.com/office/infopath/2007/PartnerControls">
        <TermInfo xmlns="http://schemas.microsoft.com/office/infopath/2007/PartnerControls">
          <TermName xmlns="http://schemas.microsoft.com/office/infopath/2007/PartnerControls">Advocate</TermName>
          <TermId xmlns="http://schemas.microsoft.com/office/infopath/2007/PartnerControls">7cf37cc2-8425-4060-8dbf-3f061caa16fa</TermId>
        </TermInfo>
      </Terms>
    </c3b63d8f56214d1a8c629d6bd0f1a413>
    <TaxCatchAll xmlns="bf33b138-7251-43fb-83b7-612f801c6c56">
      <Value>5</Value>
    </TaxCatchAll>
    <Next_x0020_Review_x0020_Date xmlns="bf33b138-7251-43fb-83b7-612f801c6c56" xsi:nil="true"/>
    <Document_x0020_Owner xmlns="bf33b138-7251-43fb-83b7-612f801c6c56">
      <UserInfo>
        <DisplayName/>
        <AccountId xsi:nil="true"/>
        <AccountType/>
      </UserInfo>
    </Document_x0020_Owner>
    <Document_x0020_Review_x0020_Cycle xmlns="bf33b138-7251-43fb-83b7-612f801c6c56" xsi:nil="true"/>
    <DisplayOnHomepage xmlns="bf33b138-7251-43fb-83b7-612f801c6c56">false</DisplayOnHomepage>
    <Approver xmlns="bf33b138-7251-43fb-83b7-612f801c6c56">
      <UserInfo>
        <DisplayName/>
        <AccountId xsi:nil="true"/>
        <AccountType/>
      </UserInfo>
    </Approver>
    <RevisionDate xmlns="bf33b138-7251-43fb-83b7-612f801c6c56">2015-12-01T23:07:34+00:00</RevisionDate>
    <Created1 xmlns="bf33b138-7251-43fb-83b7-612f801c6c56" xsi:nil="true"/>
  </documentManagement>
</p:properties>
</file>

<file path=customXml/itemProps1.xml><?xml version="1.0" encoding="utf-8"?>
<ds:datastoreItem xmlns:ds="http://schemas.openxmlformats.org/officeDocument/2006/customXml" ds:itemID="{CE2D878C-D63B-42E0-B722-4C921A431F4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ABC4810-FE06-435A-A39C-12B9D2FEB2C4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F6532EA8-CF10-4C43-AF44-487FBDF0F8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33b138-7251-43fb-83b7-612f801c6c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63EAB2D4-11C0-400F-B058-5B2EEC504108}">
  <ds:schemaRefs>
    <ds:schemaRef ds:uri="http://purl.org/dc/elements/1.1/"/>
    <ds:schemaRef ds:uri="bf33b138-7251-43fb-83b7-612f801c6c56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AHC PPT Template.potx</Template>
  <TotalTime>1289</TotalTime>
  <Words>997</Words>
  <Application>Microsoft Office PowerPoint</Application>
  <PresentationFormat>On-screen Show (4:3)</PresentationFormat>
  <Paragraphs>225</Paragraphs>
  <Slides>37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ＭＳ Ｐゴシック</vt:lpstr>
      <vt:lpstr>Arial</vt:lpstr>
      <vt:lpstr>Calibri</vt:lpstr>
      <vt:lpstr>Courier</vt:lpstr>
      <vt:lpstr>Franklin Gothic Book</vt:lpstr>
      <vt:lpstr>Times New Roman</vt:lpstr>
      <vt:lpstr>Verdana</vt:lpstr>
      <vt:lpstr>AHC PPT Template</vt:lpstr>
      <vt:lpstr>1_AHC PPT Template</vt:lpstr>
      <vt:lpstr>See Change: Health Care Chaplaincy of Tomorrow</vt:lpstr>
      <vt:lpstr>Fee for Service to Value – Shifting Incentives</vt:lpstr>
      <vt:lpstr>PowerPoint Presentation</vt:lpstr>
      <vt:lpstr>“It is better to be silent and be there, than to speak and not be there.”</vt:lpstr>
      <vt:lpstr>Ignatius of Antioch (35-108 CE)</vt:lpstr>
      <vt:lpstr>Dying in America</vt:lpstr>
      <vt:lpstr>PowerPoint Presentation</vt:lpstr>
      <vt:lpstr>PowerPoint Presentation</vt:lpstr>
      <vt:lpstr>PowerPoint Presentation</vt:lpstr>
      <vt:lpstr>Future Elements for Improving Chaplain formation and Certification</vt:lpstr>
      <vt:lpstr>Future Elements for Improving Chaplain formation and Certification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“What you remember is significant regardless of whether it is literally what was said or done.”</vt:lpstr>
      <vt:lpstr>Future Elements for Improving Chaplain formation and Certification</vt:lpstr>
      <vt:lpstr>Future Elements for Improving Chaplain formation and Certification</vt:lpstr>
      <vt:lpstr>PowerPoint Presentation</vt:lpstr>
      <vt:lpstr>PowerPoint Presentation</vt:lpstr>
      <vt:lpstr>PowerPoint Presentation</vt:lpstr>
      <vt:lpstr>Future Elements for Improving Chaplain formation and Certification</vt:lpstr>
      <vt:lpstr>Future Elements for Improving Chaplain formation and Certification</vt:lpstr>
      <vt:lpstr>The Need for Standard Chaplaincy Terminology</vt:lpstr>
      <vt:lpstr>PowerPoint Presentation</vt:lpstr>
      <vt:lpstr>PowerPoint Presentation</vt:lpstr>
      <vt:lpstr>PowerPoint Presentation</vt:lpstr>
      <vt:lpstr>Intended Effects</vt:lpstr>
      <vt:lpstr>Pathway of Care</vt:lpstr>
      <vt:lpstr>PowerPoint Presentation</vt:lpstr>
      <vt:lpstr>http://www.advocatehealth.com/chaplaincyresearch</vt:lpstr>
      <vt:lpstr>Future Elements for Improving Chaplain formation and Certification</vt:lpstr>
      <vt:lpstr>PowerPoint Presentation</vt:lpstr>
      <vt:lpstr>PowerPoint Presentation</vt:lpstr>
      <vt:lpstr>Thank you for caring  for the human spirit!</vt:lpstr>
    </vt:vector>
  </TitlesOfParts>
  <Company>HY Connect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Hampton</dc:creator>
  <cp:lastModifiedBy>Kevin Massey</cp:lastModifiedBy>
  <cp:revision>66</cp:revision>
  <cp:lastPrinted>2011-10-04T19:32:25Z</cp:lastPrinted>
  <dcterms:created xsi:type="dcterms:W3CDTF">2011-10-04T15:35:58Z</dcterms:created>
  <dcterms:modified xsi:type="dcterms:W3CDTF">2016-04-08T15:39:00Z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0x010100446DC78E14500C46ADD7E64C76C8CDE10026A15D2B9DFB9443A222130BF859AFCF</vt:lpwstr>
  </property>
  <property fmtid="{D5CDD505-2E9C-101B-9397-08002B2CF9AE}" pid="3" name="SiteTermID">
    <vt:lpwstr>5;#Advocate|7cf37cc2-8425-4060-8dbf-3f061caa16fa</vt:lpwstr>
  </property>
</Properties>
</file>