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59" r:id="rId3"/>
  </p:sldMasterIdLst>
  <p:notesMasterIdLst>
    <p:notesMasterId r:id="rId58"/>
  </p:notesMasterIdLst>
  <p:handoutMasterIdLst>
    <p:handoutMasterId r:id="rId59"/>
  </p:handoutMasterIdLst>
  <p:sldIdLst>
    <p:sldId id="256" r:id="rId4"/>
    <p:sldId id="348" r:id="rId5"/>
    <p:sldId id="333" r:id="rId6"/>
    <p:sldId id="347" r:id="rId7"/>
    <p:sldId id="334" r:id="rId8"/>
    <p:sldId id="335" r:id="rId9"/>
    <p:sldId id="322" r:id="rId10"/>
    <p:sldId id="325" r:id="rId11"/>
    <p:sldId id="326" r:id="rId12"/>
    <p:sldId id="327" r:id="rId13"/>
    <p:sldId id="328" r:id="rId14"/>
    <p:sldId id="329" r:id="rId15"/>
    <p:sldId id="330" r:id="rId16"/>
    <p:sldId id="345" r:id="rId17"/>
    <p:sldId id="336" r:id="rId18"/>
    <p:sldId id="337" r:id="rId19"/>
    <p:sldId id="338" r:id="rId20"/>
    <p:sldId id="339" r:id="rId21"/>
    <p:sldId id="340" r:id="rId22"/>
    <p:sldId id="341" r:id="rId23"/>
    <p:sldId id="342" r:id="rId24"/>
    <p:sldId id="343" r:id="rId25"/>
    <p:sldId id="344" r:id="rId26"/>
    <p:sldId id="349" r:id="rId27"/>
    <p:sldId id="350" r:id="rId28"/>
    <p:sldId id="351" r:id="rId29"/>
    <p:sldId id="352" r:id="rId30"/>
    <p:sldId id="311" r:id="rId31"/>
    <p:sldId id="313" r:id="rId32"/>
    <p:sldId id="314" r:id="rId33"/>
    <p:sldId id="315" r:id="rId34"/>
    <p:sldId id="316" r:id="rId35"/>
    <p:sldId id="289" r:id="rId36"/>
    <p:sldId id="265" r:id="rId37"/>
    <p:sldId id="266" r:id="rId38"/>
    <p:sldId id="267" r:id="rId39"/>
    <p:sldId id="268" r:id="rId40"/>
    <p:sldId id="270" r:id="rId41"/>
    <p:sldId id="271" r:id="rId42"/>
    <p:sldId id="272" r:id="rId43"/>
    <p:sldId id="273" r:id="rId44"/>
    <p:sldId id="274" r:id="rId45"/>
    <p:sldId id="281" r:id="rId46"/>
    <p:sldId id="275" r:id="rId47"/>
    <p:sldId id="282" r:id="rId48"/>
    <p:sldId id="276" r:id="rId49"/>
    <p:sldId id="283" r:id="rId50"/>
    <p:sldId id="277" r:id="rId51"/>
    <p:sldId id="284" r:id="rId52"/>
    <p:sldId id="278" r:id="rId53"/>
    <p:sldId id="285" r:id="rId54"/>
    <p:sldId id="259" r:id="rId55"/>
    <p:sldId id="280" r:id="rId56"/>
    <p:sldId id="288" r:id="rId57"/>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060">
          <p15:clr>
            <a:srgbClr val="A4A3A4"/>
          </p15:clr>
        </p15:guide>
        <p15:guide id="4" orient="horz" pos="4093">
          <p15:clr>
            <a:srgbClr val="A4A3A4"/>
          </p15:clr>
        </p15:guide>
        <p15:guide id="5" orient="horz" pos="1224">
          <p15:clr>
            <a:srgbClr val="A4A3A4"/>
          </p15:clr>
        </p15:guide>
        <p15:guide id="6" orient="horz" pos="225">
          <p15:clr>
            <a:srgbClr val="A4A3A4"/>
          </p15:clr>
        </p15:guide>
        <p15:guide id="7" orient="horz" pos="2578">
          <p15:clr>
            <a:srgbClr val="A4A3A4"/>
          </p15:clr>
        </p15:guide>
        <p15:guide id="8" orient="horz" pos="1933">
          <p15:clr>
            <a:srgbClr val="A4A3A4"/>
          </p15:clr>
        </p15:guide>
        <p15:guide id="9" pos="3487">
          <p15:clr>
            <a:srgbClr val="A4A3A4"/>
          </p15:clr>
        </p15:guide>
        <p15:guide id="10" pos="397">
          <p15:clr>
            <a:srgbClr val="A4A3A4"/>
          </p15:clr>
        </p15:guide>
        <p15:guide id="11" pos="5369">
          <p15:clr>
            <a:srgbClr val="A4A3A4"/>
          </p15:clr>
        </p15:guide>
        <p15:guide id="12" pos="470">
          <p15:clr>
            <a:srgbClr val="A4A3A4"/>
          </p15:clr>
        </p15:guide>
        <p15:guide id="13" pos="761">
          <p15:clr>
            <a:srgbClr val="A4A3A4"/>
          </p15:clr>
        </p15:guide>
        <p15:guide id="14" pos="4988">
          <p15:clr>
            <a:srgbClr val="A4A3A4"/>
          </p15:clr>
        </p15:guide>
        <p15:guide id="15" pos="1722">
          <p15:clr>
            <a:srgbClr val="A4A3A4"/>
          </p15:clr>
        </p15:guide>
        <p15:guide id="16" pos="52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7035" autoAdjust="0"/>
  </p:normalViewPr>
  <p:slideViewPr>
    <p:cSldViewPr snapToGrid="0">
      <p:cViewPr varScale="1">
        <p:scale>
          <a:sx n="112" d="100"/>
          <a:sy n="112" d="100"/>
        </p:scale>
        <p:origin x="-1500" y="-84"/>
      </p:cViewPr>
      <p:guideLst>
        <p:guide orient="horz" pos="2160"/>
        <p:guide orient="horz" pos="1060"/>
        <p:guide orient="horz" pos="4093"/>
        <p:guide orient="horz" pos="1224"/>
        <p:guide orient="horz" pos="225"/>
        <p:guide orient="horz" pos="2578"/>
        <p:guide orient="horz" pos="1933"/>
        <p:guide pos="2880"/>
        <p:guide pos="3487"/>
        <p:guide pos="397"/>
        <p:guide pos="5369"/>
        <p:guide pos="470"/>
        <p:guide pos="761"/>
        <p:guide pos="4988"/>
        <p:guide pos="1722"/>
        <p:guide pos="529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C7573EA-639F-4F5F-8DB1-9040D63019F1}" type="datetimeFigureOut">
              <a:rPr lang="nl-NL" smtClean="0"/>
              <a:t>8-4-2016</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E09CA229-2C12-474E-A163-60C6675F3A2F}" type="slidenum">
              <a:rPr lang="nl-NL" smtClean="0"/>
              <a:t>‹nr.›</a:t>
            </a:fld>
            <a:endParaRPr lang="nl-NL"/>
          </a:p>
        </p:txBody>
      </p:sp>
    </p:spTree>
    <p:extLst>
      <p:ext uri="{BB962C8B-B14F-4D97-AF65-F5344CB8AC3E}">
        <p14:creationId xmlns:p14="http://schemas.microsoft.com/office/powerpoint/2010/main" val="2612228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A6A4842-5762-41F7-8A2E-3F76AA9E9F08}" type="datetimeFigureOut">
              <a:rPr lang="nl-NL" smtClean="0"/>
              <a:pPr/>
              <a:t>8-4-2016</a:t>
            </a:fld>
            <a:endParaRPr lang="nl-NL"/>
          </a:p>
        </p:txBody>
      </p:sp>
      <p:sp>
        <p:nvSpPr>
          <p:cNvPr id="4" name="Tijdelijke aanduiding voor dia-afbeelding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2B18FED-379A-4D9B-80BA-849997ECBB54}" type="slidenum">
              <a:rPr lang="nl-NL" smtClean="0"/>
              <a:pPr/>
              <a:t>‹nr.›</a:t>
            </a:fld>
            <a:endParaRPr lang="nl-NL"/>
          </a:p>
        </p:txBody>
      </p:sp>
    </p:spTree>
    <p:extLst>
      <p:ext uri="{BB962C8B-B14F-4D97-AF65-F5344CB8AC3E}">
        <p14:creationId xmlns:p14="http://schemas.microsoft.com/office/powerpoint/2010/main" val="61349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p>
        </p:txBody>
      </p:sp>
    </p:spTree>
    <p:extLst>
      <p:ext uri="{BB962C8B-B14F-4D97-AF65-F5344CB8AC3E}">
        <p14:creationId xmlns:p14="http://schemas.microsoft.com/office/powerpoint/2010/main" val="230380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D9710B-DC39-4AE0-8FB6-62E70192AF12}" type="slidenum">
              <a:rPr lang="en-GB" altLang="nl-NL"/>
              <a:pPr>
                <a:spcBef>
                  <a:spcPct val="0"/>
                </a:spcBef>
              </a:pPr>
              <a:t>34</a:t>
            </a:fld>
            <a:endParaRPr lang="en-GB" altLang="nl-NL"/>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94640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170704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D58E65-777E-4C90-9261-0E5924BD68CB}" type="slidenum">
              <a:rPr lang="en-GB" altLang="nl-NL"/>
              <a:pPr>
                <a:spcBef>
                  <a:spcPct val="0"/>
                </a:spcBef>
              </a:pPr>
              <a:t>36</a:t>
            </a:fld>
            <a:endParaRPr lang="en-GB" altLang="nl-NL"/>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105520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160380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144541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421989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86DDE2-B521-4C15-BB1B-E5DA3E42A4BF}" type="slidenum">
              <a:rPr lang="en-GB" altLang="nl-NL">
                <a:solidFill>
                  <a:srgbClr val="000000"/>
                </a:solidFill>
              </a:rPr>
              <a:pPr>
                <a:spcBef>
                  <a:spcPct val="0"/>
                </a:spcBef>
              </a:pPr>
              <a:t>40</a:t>
            </a:fld>
            <a:endParaRPr lang="en-GB" altLang="nl-NL">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297676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39591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jdelijke aanduiding voor dia-afbeelding 1"/>
          <p:cNvSpPr>
            <a:spLocks noGrp="1" noRot="1" noChangeAspect="1" noTextEdit="1"/>
          </p:cNvSpPr>
          <p:nvPr>
            <p:ph type="sldImg"/>
          </p:nvPr>
        </p:nvSpPr>
        <p:spPr bwMode="auto">
          <a:xfrm>
            <a:off x="741363" y="835025"/>
            <a:ext cx="5562600" cy="4173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Tijdelijke aanduiding voor notities 2"/>
          <p:cNvSpPr>
            <a:spLocks noGrp="1"/>
          </p:cNvSpPr>
          <p:nvPr>
            <p:ph type="body" idx="1"/>
          </p:nvPr>
        </p:nvSpPr>
        <p:spPr>
          <a:noFill/>
        </p:spPr>
        <p:txBody>
          <a:bodyPr/>
          <a:lstStyle/>
          <a:p>
            <a:pPr eaLnBrk="1" hangingPunct="1"/>
            <a:endParaRPr lang="nl-NL" altLang="de-DE" dirty="0" smtClean="0"/>
          </a:p>
          <a:p>
            <a:pPr eaLnBrk="1" hangingPunct="1"/>
            <a:endParaRPr lang="nl-NL" altLang="de-DE" dirty="0" smtClean="0"/>
          </a:p>
        </p:txBody>
      </p:sp>
      <p:sp>
        <p:nvSpPr>
          <p:cNvPr id="214020" name="Tijdelijke aanduiding voor dianummer 3"/>
          <p:cNvSpPr>
            <a:spLocks noGrp="1"/>
          </p:cNvSpPr>
          <p:nvPr>
            <p:ph type="sldNum" sz="quarter" idx="5"/>
          </p:nvPr>
        </p:nvSpPr>
        <p:spPr>
          <a:noFill/>
        </p:spPr>
        <p:txBody>
          <a:bodyPr/>
          <a:lstStyle>
            <a:lvl1pPr defTabSz="990600" eaLnBrk="0" hangingPunct="0">
              <a:spcBef>
                <a:spcPct val="30000"/>
              </a:spcBef>
              <a:defRPr sz="1200">
                <a:solidFill>
                  <a:schemeClr val="tx1"/>
                </a:solidFill>
                <a:latin typeface="Calibri" panose="020F0502020204030204" pitchFamily="34" charset="0"/>
              </a:defRPr>
            </a:lvl1pPr>
            <a:lvl2pPr marL="804863" indent="-309563" defTabSz="990600" eaLnBrk="0" hangingPunct="0">
              <a:spcBef>
                <a:spcPct val="30000"/>
              </a:spcBef>
              <a:defRPr sz="1200">
                <a:solidFill>
                  <a:schemeClr val="tx1"/>
                </a:solidFill>
                <a:latin typeface="Calibri" panose="020F0502020204030204" pitchFamily="34" charset="0"/>
              </a:defRPr>
            </a:lvl2pPr>
            <a:lvl3pPr marL="1238250" indent="-247650" defTabSz="990600" eaLnBrk="0" hangingPunct="0">
              <a:spcBef>
                <a:spcPct val="30000"/>
              </a:spcBef>
              <a:defRPr sz="1200">
                <a:solidFill>
                  <a:schemeClr val="tx1"/>
                </a:solidFill>
                <a:latin typeface="Calibri" panose="020F0502020204030204" pitchFamily="34" charset="0"/>
              </a:defRPr>
            </a:lvl3pPr>
            <a:lvl4pPr marL="1733550" indent="-247650" defTabSz="990600" eaLnBrk="0" hangingPunct="0">
              <a:spcBef>
                <a:spcPct val="30000"/>
              </a:spcBef>
              <a:defRPr sz="1200">
                <a:solidFill>
                  <a:schemeClr val="tx1"/>
                </a:solidFill>
                <a:latin typeface="Calibri" panose="020F0502020204030204" pitchFamily="34" charset="0"/>
              </a:defRPr>
            </a:lvl4pPr>
            <a:lvl5pPr marL="2228850" indent="-247650" defTabSz="990600" eaLnBrk="0" hangingPunct="0">
              <a:spcBef>
                <a:spcPct val="30000"/>
              </a:spcBef>
              <a:defRPr sz="1200">
                <a:solidFill>
                  <a:schemeClr val="tx1"/>
                </a:solidFill>
                <a:latin typeface="Calibri" panose="020F0502020204030204" pitchFamily="34" charset="0"/>
              </a:defRPr>
            </a:lvl5pPr>
            <a:lvl6pPr marL="2686050" indent="-247650" defTabSz="990600" eaLnBrk="0" fontAlgn="base" hangingPunct="0">
              <a:spcBef>
                <a:spcPct val="30000"/>
              </a:spcBef>
              <a:spcAft>
                <a:spcPct val="0"/>
              </a:spcAft>
              <a:defRPr sz="1200">
                <a:solidFill>
                  <a:schemeClr val="tx1"/>
                </a:solidFill>
                <a:latin typeface="Calibri" panose="020F0502020204030204" pitchFamily="34" charset="0"/>
              </a:defRPr>
            </a:lvl6pPr>
            <a:lvl7pPr marL="3143250" indent="-247650" defTabSz="990600" eaLnBrk="0" fontAlgn="base" hangingPunct="0">
              <a:spcBef>
                <a:spcPct val="30000"/>
              </a:spcBef>
              <a:spcAft>
                <a:spcPct val="0"/>
              </a:spcAft>
              <a:defRPr sz="1200">
                <a:solidFill>
                  <a:schemeClr val="tx1"/>
                </a:solidFill>
                <a:latin typeface="Calibri" panose="020F0502020204030204" pitchFamily="34" charset="0"/>
              </a:defRPr>
            </a:lvl7pPr>
            <a:lvl8pPr marL="3600450" indent="-247650" defTabSz="990600" eaLnBrk="0" fontAlgn="base" hangingPunct="0">
              <a:spcBef>
                <a:spcPct val="30000"/>
              </a:spcBef>
              <a:spcAft>
                <a:spcPct val="0"/>
              </a:spcAft>
              <a:defRPr sz="1200">
                <a:solidFill>
                  <a:schemeClr val="tx1"/>
                </a:solidFill>
                <a:latin typeface="Calibri" panose="020F0502020204030204" pitchFamily="34" charset="0"/>
              </a:defRPr>
            </a:lvl8pPr>
            <a:lvl9pPr marL="4057650" indent="-247650" defTabSz="990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90DB16-93FC-4F23-BECF-A482B1B6C17E}" type="slidenum">
              <a:rPr lang="nl-NL" altLang="de-DE" sz="1300">
                <a:latin typeface="Times New Roman" panose="02020603050405020304" pitchFamily="18" charset="0"/>
              </a:rPr>
              <a:pPr eaLnBrk="1" hangingPunct="1">
                <a:spcBef>
                  <a:spcPct val="0"/>
                </a:spcBef>
              </a:pPr>
              <a:t>52</a:t>
            </a:fld>
            <a:endParaRPr lang="nl-NL" altLang="de-DE" sz="1300">
              <a:latin typeface="Times New Roman" panose="02020603050405020304" pitchFamily="18" charset="0"/>
            </a:endParaRPr>
          </a:p>
        </p:txBody>
      </p:sp>
    </p:spTree>
    <p:extLst>
      <p:ext uri="{BB962C8B-B14F-4D97-AF65-F5344CB8AC3E}">
        <p14:creationId xmlns:p14="http://schemas.microsoft.com/office/powerpoint/2010/main" val="94848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297430-65EA-4177-B7E4-4A4A11A102CA}" type="slidenum">
              <a:rPr lang="nl-NL" altLang="nl-NL">
                <a:latin typeface="Calibri" panose="020F0502020204030204" pitchFamily="34" charset="0"/>
              </a:rPr>
              <a:pPr eaLnBrk="1" hangingPunct="1"/>
              <a:t>8</a:t>
            </a:fld>
            <a:endParaRPr lang="nl-NL" altLang="nl-NL">
              <a:latin typeface="Calibri" panose="020F0502020204030204" pitchFamily="34" charset="0"/>
            </a:endParaRPr>
          </a:p>
        </p:txBody>
      </p:sp>
      <p:sp>
        <p:nvSpPr>
          <p:cNvPr id="70659" name="Rectangle 7"/>
          <p:cNvSpPr txBox="1">
            <a:spLocks noGrp="1" noChangeArrowheads="1"/>
          </p:cNvSpPr>
          <p:nvPr/>
        </p:nvSpPr>
        <p:spPr bwMode="auto">
          <a:xfrm>
            <a:off x="3854939"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17DC16D-2715-4A9B-A183-F87F2597FEC3}" type="slidenum">
              <a:rPr lang="nl-NL" altLang="nl-NL" sz="1200"/>
              <a:pPr algn="r" eaLnBrk="1" hangingPunct="1"/>
              <a:t>8</a:t>
            </a:fld>
            <a:endParaRPr lang="nl-NL" altLang="nl-NL" sz="1200"/>
          </a:p>
        </p:txBody>
      </p:sp>
      <p:sp>
        <p:nvSpPr>
          <p:cNvPr id="706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smtClean="0"/>
          </a:p>
        </p:txBody>
      </p:sp>
    </p:spTree>
    <p:extLst>
      <p:ext uri="{BB962C8B-B14F-4D97-AF65-F5344CB8AC3E}">
        <p14:creationId xmlns:p14="http://schemas.microsoft.com/office/powerpoint/2010/main" val="215732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0F38B0-013D-48EF-9EC7-970C9E15852A}" type="slidenum">
              <a:rPr lang="nl-NL" altLang="nl-NL">
                <a:latin typeface="Times New Roman" panose="02020603050405020304" pitchFamily="18" charset="0"/>
              </a:rPr>
              <a:pPr eaLnBrk="1" hangingPunct="1"/>
              <a:t>9</a:t>
            </a:fld>
            <a:endParaRPr lang="nl-NL" altLang="nl-NL">
              <a:latin typeface="Times New Roman" panose="02020603050405020304" pitchFamily="18" charset="0"/>
            </a:endParaRPr>
          </a:p>
        </p:txBody>
      </p:sp>
    </p:spTree>
    <p:extLst>
      <p:ext uri="{BB962C8B-B14F-4D97-AF65-F5344CB8AC3E}">
        <p14:creationId xmlns:p14="http://schemas.microsoft.com/office/powerpoint/2010/main" val="415526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4AA9AD-172F-415B-9311-B22D89F93017}" type="slidenum">
              <a:rPr lang="nl-NL" altLang="nl-NL">
                <a:latin typeface="Calibri" panose="020F0502020204030204" pitchFamily="34" charset="0"/>
              </a:rPr>
              <a:pPr eaLnBrk="1" hangingPunct="1"/>
              <a:t>10</a:t>
            </a:fld>
            <a:endParaRPr lang="nl-NL" altLang="nl-NL">
              <a:latin typeface="Calibri" panose="020F0502020204030204" pitchFamily="34" charset="0"/>
            </a:endParaRPr>
          </a:p>
        </p:txBody>
      </p:sp>
      <p:sp>
        <p:nvSpPr>
          <p:cNvPr id="72707" name="Rectangle 7"/>
          <p:cNvSpPr txBox="1">
            <a:spLocks noGrp="1" noChangeArrowheads="1"/>
          </p:cNvSpPr>
          <p:nvPr/>
        </p:nvSpPr>
        <p:spPr bwMode="auto">
          <a:xfrm>
            <a:off x="3854939"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454C5C0-0605-42BC-858B-EC5243895BC0}" type="slidenum">
              <a:rPr lang="nl-NL" altLang="nl-NL" sz="1200"/>
              <a:pPr algn="r" eaLnBrk="1" hangingPunct="1"/>
              <a:t>10</a:t>
            </a:fld>
            <a:endParaRPr lang="nl-NL" altLang="nl-NL" sz="1200"/>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smtClean="0"/>
          </a:p>
        </p:txBody>
      </p:sp>
    </p:spTree>
    <p:extLst>
      <p:ext uri="{BB962C8B-B14F-4D97-AF65-F5344CB8AC3E}">
        <p14:creationId xmlns:p14="http://schemas.microsoft.com/office/powerpoint/2010/main" val="383587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4639E6-3026-4648-A2E1-B8C7BB3B6B6A}" type="slidenum">
              <a:rPr lang="nl-NL" altLang="nl-NL">
                <a:latin typeface="Calibri" panose="020F0502020204030204" pitchFamily="34" charset="0"/>
              </a:rPr>
              <a:pPr eaLnBrk="1" hangingPunct="1"/>
              <a:t>11</a:t>
            </a:fld>
            <a:endParaRPr lang="nl-NL" altLang="nl-NL">
              <a:latin typeface="Calibri" panose="020F0502020204030204" pitchFamily="34" charset="0"/>
            </a:endParaRPr>
          </a:p>
        </p:txBody>
      </p:sp>
      <p:sp>
        <p:nvSpPr>
          <p:cNvPr id="73731" name="Rectangle 7"/>
          <p:cNvSpPr txBox="1">
            <a:spLocks noGrp="1" noChangeArrowheads="1"/>
          </p:cNvSpPr>
          <p:nvPr/>
        </p:nvSpPr>
        <p:spPr bwMode="auto">
          <a:xfrm>
            <a:off x="3854939"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110A685-2FFE-42C0-906D-59D469E257D2}" type="slidenum">
              <a:rPr lang="nl-NL" altLang="nl-NL" sz="1200"/>
              <a:pPr algn="r" eaLnBrk="1" hangingPunct="1"/>
              <a:t>11</a:t>
            </a:fld>
            <a:endParaRPr lang="nl-NL" altLang="nl-NL" sz="1200"/>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smtClean="0"/>
          </a:p>
        </p:txBody>
      </p:sp>
    </p:spTree>
    <p:extLst>
      <p:ext uri="{BB962C8B-B14F-4D97-AF65-F5344CB8AC3E}">
        <p14:creationId xmlns:p14="http://schemas.microsoft.com/office/powerpoint/2010/main" val="54204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2A8796-DE74-4308-ACC5-A698DB2B776D}" type="slidenum">
              <a:rPr lang="nl-NL" altLang="nl-NL">
                <a:latin typeface="Times New Roman" panose="02020603050405020304" pitchFamily="18" charset="0"/>
              </a:rPr>
              <a:pPr eaLnBrk="1" hangingPunct="1"/>
              <a:t>12</a:t>
            </a:fld>
            <a:endParaRPr lang="nl-NL" altLang="nl-NL">
              <a:latin typeface="Times New Roman" panose="02020603050405020304" pitchFamily="18" charset="0"/>
            </a:endParaRPr>
          </a:p>
        </p:txBody>
      </p:sp>
    </p:spTree>
    <p:extLst>
      <p:ext uri="{BB962C8B-B14F-4D97-AF65-F5344CB8AC3E}">
        <p14:creationId xmlns:p14="http://schemas.microsoft.com/office/powerpoint/2010/main" val="385720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smtClean="0"/>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39B1F9-2D7D-4B6F-A6E3-EE7D15405D66}" type="slidenum">
              <a:rPr lang="nl-NL" altLang="nl-NL">
                <a:latin typeface="Calibri" panose="020F0502020204030204" pitchFamily="34" charset="0"/>
              </a:rPr>
              <a:pPr eaLnBrk="1" hangingPunct="1"/>
              <a:t>13</a:t>
            </a:fld>
            <a:endParaRPr lang="nl-NL" altLang="nl-NL">
              <a:latin typeface="Calibri" panose="020F0502020204030204" pitchFamily="34" charset="0"/>
            </a:endParaRPr>
          </a:p>
        </p:txBody>
      </p:sp>
    </p:spTree>
    <p:extLst>
      <p:ext uri="{BB962C8B-B14F-4D97-AF65-F5344CB8AC3E}">
        <p14:creationId xmlns:p14="http://schemas.microsoft.com/office/powerpoint/2010/main" val="16258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924668-539D-48C6-B7CA-9238B20578CB}" type="slidenum">
              <a:rPr lang="nl-NL" altLang="nl-NL">
                <a:solidFill>
                  <a:prstClr val="black"/>
                </a:solidFill>
                <a:latin typeface="Calibri" panose="020F0502020204030204" pitchFamily="34" charset="0"/>
              </a:rPr>
              <a:pPr eaLnBrk="1" hangingPunct="1"/>
              <a:t>24</a:t>
            </a:fld>
            <a:endParaRPr lang="nl-NL" altLang="nl-NL">
              <a:solidFill>
                <a:prstClr val="black"/>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The Dutch approach: </a:t>
            </a:r>
          </a:p>
        </p:txBody>
      </p:sp>
    </p:spTree>
    <p:extLst>
      <p:ext uri="{BB962C8B-B14F-4D97-AF65-F5344CB8AC3E}">
        <p14:creationId xmlns:p14="http://schemas.microsoft.com/office/powerpoint/2010/main" val="216526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p>
        </p:txBody>
      </p:sp>
    </p:spTree>
    <p:extLst>
      <p:ext uri="{BB962C8B-B14F-4D97-AF65-F5344CB8AC3E}">
        <p14:creationId xmlns:p14="http://schemas.microsoft.com/office/powerpoint/2010/main" val="139356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pPr/>
              <a:t>8-4-2016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336507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pPr/>
              <a:t>8-4-2016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74554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pPr/>
              <a:t>8-4-2016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391189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psomming tot 5e niveau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428596" y="2285992"/>
            <a:ext cx="8286808" cy="4357696"/>
          </a:xfrm>
        </p:spPr>
        <p:txBody>
          <a:bodyPr/>
          <a:lstStyle>
            <a:lvl1pPr marL="538163" indent="-538163">
              <a:buSzPct val="200000"/>
              <a:buFont typeface="Arial" pitchFamily="34" charset="0"/>
              <a:buChar char="•"/>
              <a:defRPr sz="2400" b="0">
                <a:latin typeface="Arial" pitchFamily="34" charset="0"/>
                <a:cs typeface="Arial" pitchFamily="34" charset="0"/>
              </a:defRPr>
            </a:lvl1pPr>
            <a:lvl2pPr marL="901700" indent="-538163">
              <a:buClr>
                <a:srgbClr val="006678"/>
              </a:buClr>
              <a:buSzPct val="175000"/>
              <a:buFont typeface="Arial" pitchFamily="34" charset="0"/>
              <a:buChar char="•"/>
              <a:defRPr sz="2400" b="0">
                <a:latin typeface="Arial" pitchFamily="34" charset="0"/>
                <a:cs typeface="Arial" pitchFamily="34" charset="0"/>
              </a:defRPr>
            </a:lvl2pPr>
            <a:lvl3pPr marL="1252538" indent="-538163">
              <a:buSzPct val="150000"/>
              <a:defRPr sz="2400" b="0">
                <a:latin typeface="Arial" pitchFamily="34" charset="0"/>
                <a:cs typeface="Arial" pitchFamily="34" charset="0"/>
              </a:defRPr>
            </a:lvl3pPr>
            <a:lvl4pPr marL="1616075" indent="-538163">
              <a:buClr>
                <a:srgbClr val="006678"/>
              </a:buClr>
              <a:buSzPct val="125000"/>
              <a:buFont typeface="Arial" pitchFamily="34" charset="0"/>
              <a:buChar char="•"/>
              <a:defRPr sz="2400" b="0">
                <a:latin typeface="Arial" pitchFamily="34" charset="0"/>
                <a:cs typeface="Arial" pitchFamily="34" charset="0"/>
              </a:defRPr>
            </a:lvl4pPr>
            <a:lvl5pPr marL="1979613" indent="-539750">
              <a:buFont typeface="Arial" pitchFamily="34" charset="0"/>
              <a:buChar char="•"/>
              <a:defRPr sz="2400" b="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65394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1039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4814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3602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901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83187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5436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135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pPr/>
              <a:t>8-4-2016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272807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9298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5653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39252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5166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83210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32902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3320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7796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7026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8872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D945C5C-ADC7-4507-8924-35F6080C7841}" type="datetimeFigureOut">
              <a:rPr lang="nl-NL" smtClean="0"/>
              <a:pPr/>
              <a:t>8-4-2016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278551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6936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2526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24792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99714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48239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el en opsomming tot 5e niveau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428596" y="2285992"/>
            <a:ext cx="8286808" cy="4357696"/>
          </a:xfrm>
        </p:spPr>
        <p:txBody>
          <a:bodyPr/>
          <a:lstStyle>
            <a:lvl1pPr marL="538163" indent="-538163">
              <a:buSzPct val="200000"/>
              <a:buFont typeface="Arial" pitchFamily="34" charset="0"/>
              <a:buChar char="•"/>
              <a:defRPr sz="2400" b="0">
                <a:latin typeface="Arial" pitchFamily="34" charset="0"/>
                <a:cs typeface="Arial" pitchFamily="34" charset="0"/>
              </a:defRPr>
            </a:lvl1pPr>
            <a:lvl2pPr marL="901700" indent="-538163">
              <a:buClr>
                <a:srgbClr val="006678"/>
              </a:buClr>
              <a:buSzPct val="175000"/>
              <a:buFont typeface="Arial" pitchFamily="34" charset="0"/>
              <a:buChar char="•"/>
              <a:defRPr sz="2400" b="0">
                <a:latin typeface="Arial" pitchFamily="34" charset="0"/>
                <a:cs typeface="Arial" pitchFamily="34" charset="0"/>
              </a:defRPr>
            </a:lvl2pPr>
            <a:lvl3pPr marL="1252538" indent="-538163">
              <a:buSzPct val="150000"/>
              <a:defRPr sz="2400" b="0">
                <a:latin typeface="Arial" pitchFamily="34" charset="0"/>
                <a:cs typeface="Arial" pitchFamily="34" charset="0"/>
              </a:defRPr>
            </a:lvl3pPr>
            <a:lvl4pPr marL="1616075" indent="-538163">
              <a:buClr>
                <a:srgbClr val="006678"/>
              </a:buClr>
              <a:buSzPct val="125000"/>
              <a:buFont typeface="Arial" pitchFamily="34" charset="0"/>
              <a:buChar char="•"/>
              <a:defRPr sz="2400" b="0">
                <a:latin typeface="Arial" pitchFamily="34" charset="0"/>
                <a:cs typeface="Arial" pitchFamily="34" charset="0"/>
              </a:defRPr>
            </a:lvl4pPr>
            <a:lvl5pPr marL="1979613" indent="-539750">
              <a:buFont typeface="Arial" pitchFamily="34" charset="0"/>
              <a:buChar char="•"/>
              <a:defRPr sz="2400" b="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632481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428625" y="1214438"/>
            <a:ext cx="8286750" cy="1071562"/>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428625" y="2428875"/>
            <a:ext cx="4067175" cy="4214813"/>
          </a:xfrm>
        </p:spPr>
        <p:txBody>
          <a:bodyPr/>
          <a:lstStyle/>
          <a:p>
            <a:pPr lvl="0"/>
            <a:endParaRPr lang="nl-NL" noProof="0"/>
          </a:p>
        </p:txBody>
      </p:sp>
      <p:sp>
        <p:nvSpPr>
          <p:cNvPr id="4" name="Tijdelijke aanduiding voor tekst 3"/>
          <p:cNvSpPr>
            <a:spLocks noGrp="1"/>
          </p:cNvSpPr>
          <p:nvPr>
            <p:ph type="body" sz="half" idx="2"/>
          </p:nvPr>
        </p:nvSpPr>
        <p:spPr>
          <a:xfrm>
            <a:off x="4648200" y="2428875"/>
            <a:ext cx="4067175" cy="4214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7740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8D945C5C-ADC7-4507-8924-35F6080C7841}" type="datetimeFigureOut">
              <a:rPr lang="nl-NL" smtClean="0"/>
              <a:pPr/>
              <a:t>8-4-2016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147155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D945C5C-ADC7-4507-8924-35F6080C7841}" type="datetimeFigureOut">
              <a:rPr lang="nl-NL" smtClean="0"/>
              <a:pPr/>
              <a:t>8-4-2016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109540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8D945C5C-ADC7-4507-8924-35F6080C7841}" type="datetimeFigureOut">
              <a:rPr lang="nl-NL" smtClean="0"/>
              <a:pPr/>
              <a:t>8-4-2016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309557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45C5C-ADC7-4507-8924-35F6080C7841}" type="datetimeFigureOut">
              <a:rPr lang="nl-NL" smtClean="0"/>
              <a:pPr/>
              <a:t>8-4-2016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89202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D945C5C-ADC7-4507-8924-35F6080C7841}" type="datetimeFigureOut">
              <a:rPr lang="nl-NL" smtClean="0"/>
              <a:pPr/>
              <a:t>8-4-2016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366452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D945C5C-ADC7-4507-8924-35F6080C7841}" type="datetimeFigureOut">
              <a:rPr lang="nl-NL" smtClean="0"/>
              <a:pPr/>
              <a:t>8-4-2016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116D95-4F2B-43FA-B48D-95404E69FA48}" type="slidenum">
              <a:rPr lang="nl-NL" smtClean="0"/>
              <a:pPr/>
              <a:t>‹nr.›</a:t>
            </a:fld>
            <a:endParaRPr lang="nl-NL"/>
          </a:p>
        </p:txBody>
      </p:sp>
    </p:spTree>
    <p:extLst>
      <p:ext uri="{BB962C8B-B14F-4D97-AF65-F5344CB8AC3E}">
        <p14:creationId xmlns:p14="http://schemas.microsoft.com/office/powerpoint/2010/main" val="379725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45C5C-ADC7-4507-8924-35F6080C7841}" type="datetimeFigureOut">
              <a:rPr lang="nl-NL" smtClean="0"/>
              <a:pPr/>
              <a:t>8-4-2016</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16D95-4F2B-43FA-B48D-95404E69FA48}" type="slidenum">
              <a:rPr lang="nl-NL" smtClean="0"/>
              <a:pPr/>
              <a:t>‹nr.›</a:t>
            </a:fld>
            <a:endParaRPr lang="nl-NL"/>
          </a:p>
        </p:txBody>
      </p:sp>
    </p:spTree>
    <p:extLst>
      <p:ext uri="{BB962C8B-B14F-4D97-AF65-F5344CB8AC3E}">
        <p14:creationId xmlns:p14="http://schemas.microsoft.com/office/powerpoint/2010/main" val="142631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27A75F-CBDE-4785-BD91-DE040EEFBC3E}" type="datetimeFigureOut">
              <a:rPr lang="nl-NL" smtClean="0">
                <a:solidFill>
                  <a:prstClr val="black">
                    <a:tint val="75000"/>
                  </a:prstClr>
                </a:solidFill>
              </a:rPr>
              <a:pPr/>
              <a:t>8-4-2016</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857887-29DB-4870-8EDE-7CEE3087FFF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447780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45C5C-ADC7-4507-8924-35F6080C7841}" type="datetimeFigureOut">
              <a:rPr lang="nl-NL" smtClean="0">
                <a:solidFill>
                  <a:prstClr val="black">
                    <a:tint val="75000"/>
                  </a:prstClr>
                </a:solidFill>
              </a:rPr>
              <a:pPr/>
              <a:t>8-4-2016</a:t>
            </a:fld>
            <a:endParaRPr lang="nl-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16D95-4F2B-43FA-B48D-95404E69FA4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549869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nl/url?sa=i&amp;rct=j&amp;q=&amp;esrc=s&amp;source=images&amp;cd=&amp;cad=rja&amp;uact=8&amp;ved=0ahUKEwix_sv82v7LAhUCRhQKHSBIBcYQjRwIBw&amp;url=http://www.hotelcornelisz.nl/&amp;psig=AFQjCNHZBH04cUJayt7mZgefE7xuoWb21w&amp;ust=1460193474485324"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hyperlink" Target="https://www.google.nl/url?sa=i&amp;rct=j&amp;q=&amp;esrc=s&amp;source=images&amp;cd=&amp;cad=rja&amp;uact=8&amp;ved=0ahUKEwiy24ud2MnLAhXqC5oKHd7dAZ8QjRwIBw&amp;url=https://freyascorner.wordpress.com/2013/11/29/waar-heb-jij-behoefte-aan/&amp;psig=AFQjCNEJAz1mt7bSKBjH18ZyBhNBkuI3Ig&amp;ust=1458371564455309" TargetMode="External"/><Relationship Id="rId1" Type="http://schemas.openxmlformats.org/officeDocument/2006/relationships/slideLayout" Target="../slideLayouts/slideLayout2.xml"/><Relationship Id="rId6" Type="http://schemas.openxmlformats.org/officeDocument/2006/relationships/hyperlink" Target="http://www.google.nl/url?sa=i&amp;rct=j&amp;q=&amp;esrc=s&amp;source=images&amp;cd=&amp;cad=rja&amp;uact=8&amp;ved=0ahUKEwi9_K2fz_7LAhWEzRQKHcGAB-4QjRwIBw&amp;url=http://thefutureofgolf.eu/maslows-hierarchy-needs/&amp;psig=AFQjCNHbWU8PoJRE9IIqJCINHfceuB37CQ&amp;ust=1460190364385833" TargetMode="External"/><Relationship Id="rId5" Type="http://schemas.openxmlformats.org/officeDocument/2006/relationships/image" Target="../media/image22.jpeg"/><Relationship Id="rId4" Type="http://schemas.openxmlformats.org/officeDocument/2006/relationships/hyperlink" Target="http://www.google.nl/url?sa=i&amp;rct=j&amp;q=&amp;esrc=s&amp;source=images&amp;cd=&amp;cad=rja&amp;uact=8&amp;ved=0ahUKEwjK35rw2MnLAhWCHpoKHe9KD6sQjRwIBw&amp;url=http://www.chabad.org/library/article_cdo/aid/1201321/jewish/The-Rebbe-and-Viktor-Frankl.htm&amp;bvm=bv.117218890,d.bGs&amp;psig=AFQjCNENi-_49klHw1UZHhWKT4DK9iAnPw&amp;ust=145837188992982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nl/url?sa=i&amp;rct=j&amp;q=&amp;source=images&amp;cd=&amp;cad=rja&amp;docid=rsiJ5P-bZxO-pM&amp;tbnid=Yb285E_IWwjImM:&amp;ved=0CAUQjRw&amp;url=http://www.bol.com/nl/p/de-eenzaamheid-van-stervenden-in-onze-tijd/1001004005510735/&amp;ei=OYvAUf2cIoKbPaDkgaAD&amp;bvm=bv.47883778,d.ZWU&amp;psig=AFQjCNH3NBaeQuvwKMPt9XuFLzu4P7LAcQ&amp;ust=137165943799252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nl/url?sa=i&amp;rct=j&amp;q=&amp;source=images&amp;cd=&amp;cad=rja&amp;docid=qnHKFFd2Bewz_M&amp;tbnid=VHFpx_au1i0cNM:&amp;ved=0CAUQjRw&amp;url=http://anotherheader.wordpress.com/2011/03/01/france-beaune/&amp;ei=DQbKUYb3HcX-OcLggLAL&amp;bvm=bv.48293060,d.ZWU&amp;psig=AFQjCNFSex6FJ7YK3UDaB87MxotSlC8glA&amp;ust=137228068345500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797" y="538231"/>
            <a:ext cx="7772400" cy="2387600"/>
          </a:xfrm>
        </p:spPr>
        <p:txBody>
          <a:bodyPr>
            <a:noAutofit/>
          </a:bodyPr>
          <a:lstStyle/>
          <a:p>
            <a:r>
              <a:rPr lang="en-GB" sz="4400" dirty="0" smtClean="0">
                <a:solidFill>
                  <a:srgbClr val="FF0000"/>
                </a:solidFill>
                <a:latin typeface="Calibri" panose="020F0502020204030204" pitchFamily="34" charset="0"/>
              </a:rPr>
              <a:t>Towards the integration of spiritual care: </a:t>
            </a:r>
            <a:br>
              <a:rPr lang="en-GB" sz="4400" dirty="0" smtClean="0">
                <a:solidFill>
                  <a:srgbClr val="FF0000"/>
                </a:solidFill>
                <a:latin typeface="Calibri" panose="020F0502020204030204" pitchFamily="34" charset="0"/>
              </a:rPr>
            </a:br>
            <a:r>
              <a:rPr lang="en-GB" sz="4400" dirty="0" smtClean="0">
                <a:solidFill>
                  <a:srgbClr val="FF0000"/>
                </a:solidFill>
                <a:latin typeface="Calibri" panose="020F0502020204030204" pitchFamily="34" charset="0"/>
              </a:rPr>
              <a:t>a plea for a new art of dying</a:t>
            </a:r>
            <a:endParaRPr lang="nl-NL" sz="4400" dirty="0">
              <a:solidFill>
                <a:srgbClr val="FF0000"/>
              </a:solidFill>
              <a:latin typeface="Calibri" panose="020F0502020204030204" pitchFamily="34" charset="0"/>
            </a:endParaRPr>
          </a:p>
        </p:txBody>
      </p:sp>
      <p:sp>
        <p:nvSpPr>
          <p:cNvPr id="3" name="Ondertitel 2"/>
          <p:cNvSpPr>
            <a:spLocks noGrp="1"/>
          </p:cNvSpPr>
          <p:nvPr>
            <p:ph type="subTitle" idx="1"/>
          </p:nvPr>
        </p:nvSpPr>
        <p:spPr>
          <a:xfrm>
            <a:off x="1142997" y="5060349"/>
            <a:ext cx="6858000" cy="1366920"/>
          </a:xfrm>
        </p:spPr>
        <p:txBody>
          <a:bodyPr/>
          <a:lstStyle/>
          <a:p>
            <a:r>
              <a:rPr lang="en-GB" dirty="0" smtClean="0">
                <a:latin typeface="Calibri" panose="020F0502020204030204" pitchFamily="34" charset="0"/>
              </a:rPr>
              <a:t>Carlo Leget PhD</a:t>
            </a:r>
          </a:p>
          <a:p>
            <a:r>
              <a:rPr lang="en-GB" dirty="0" smtClean="0">
                <a:latin typeface="Calibri" panose="020F0502020204030204" pitchFamily="34" charset="0"/>
              </a:rPr>
              <a:t>Vice-President of the European Association for Palliative Care</a:t>
            </a:r>
            <a:endParaRPr lang="nl-NL" dirty="0">
              <a:latin typeface="Calibri" panose="020F0502020204030204" pitchFamily="34" charset="0"/>
            </a:endParaRPr>
          </a:p>
        </p:txBody>
      </p:sp>
      <p:pic>
        <p:nvPicPr>
          <p:cNvPr id="4" name="Afbeelding 3"/>
          <p:cNvPicPr>
            <a:picLocks noChangeAspect="1"/>
          </p:cNvPicPr>
          <p:nvPr/>
        </p:nvPicPr>
        <p:blipFill>
          <a:blip r:embed="rId2" cstate="print"/>
          <a:stretch>
            <a:fillRect/>
          </a:stretch>
        </p:blipFill>
        <p:spPr>
          <a:xfrm>
            <a:off x="3919669" y="3312928"/>
            <a:ext cx="1304657" cy="1542422"/>
          </a:xfrm>
          <a:prstGeom prst="rect">
            <a:avLst/>
          </a:prstGeom>
        </p:spPr>
      </p:pic>
    </p:spTree>
    <p:extLst>
      <p:ext uri="{BB962C8B-B14F-4D97-AF65-F5344CB8AC3E}">
        <p14:creationId xmlns:p14="http://schemas.microsoft.com/office/powerpoint/2010/main" val="601710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28650" y="492825"/>
            <a:ext cx="7886700" cy="1325563"/>
          </a:xfrm>
        </p:spPr>
        <p:txBody>
          <a:bodyPr>
            <a:normAutofit/>
          </a:bodyPr>
          <a:lstStyle/>
          <a:p>
            <a:pPr defTabSz="685800">
              <a:defRPr/>
            </a:pPr>
            <a:r>
              <a:rPr lang="en-GB" sz="3500" b="1" dirty="0"/>
              <a:t>Termination of life on request and assisted suicide act (‘new’ law 2002)</a:t>
            </a:r>
          </a:p>
        </p:txBody>
      </p:sp>
      <p:sp>
        <p:nvSpPr>
          <p:cNvPr id="23555" name="Rectangle 3"/>
          <p:cNvSpPr>
            <a:spLocks noGrp="1" noChangeArrowheads="1"/>
          </p:cNvSpPr>
          <p:nvPr>
            <p:ph type="body" sz="quarter" idx="10"/>
          </p:nvPr>
        </p:nvSpPr>
        <p:spPr>
          <a:xfrm>
            <a:off x="621848" y="2188167"/>
            <a:ext cx="7893051" cy="3845304"/>
          </a:xfrm>
        </p:spPr>
        <p:txBody>
          <a:bodyPr lIns="91440">
            <a:normAutofit/>
          </a:bodyPr>
          <a:lstStyle/>
          <a:p>
            <a:pPr marL="342900" lvl="1" indent="-342900">
              <a:spcBef>
                <a:spcPts val="600"/>
              </a:spcBef>
              <a:spcAft>
                <a:spcPts val="600"/>
              </a:spcAft>
              <a:buClrTx/>
              <a:buSzPct val="100000"/>
            </a:pPr>
            <a:r>
              <a:rPr lang="en-GB" altLang="nl-NL" sz="2500" dirty="0">
                <a:latin typeface="Calibri" panose="020F0502020204030204" pitchFamily="34" charset="0"/>
                <a:cs typeface="+mn-cs"/>
              </a:rPr>
              <a:t>Addition to the criminal law:</a:t>
            </a:r>
          </a:p>
          <a:p>
            <a:pPr marL="350838" lvl="2" indent="0">
              <a:spcBef>
                <a:spcPts val="600"/>
              </a:spcBef>
              <a:spcAft>
                <a:spcPts val="600"/>
              </a:spcAft>
              <a:buSzPct val="100000"/>
              <a:buNone/>
            </a:pPr>
            <a:r>
              <a:rPr lang="en-GB" altLang="nl-NL" sz="2500" dirty="0" smtClean="0">
                <a:latin typeface="Calibri" panose="020F0502020204030204" pitchFamily="34" charset="0"/>
                <a:cs typeface="+mn-cs"/>
              </a:rPr>
              <a:t>The </a:t>
            </a:r>
            <a:r>
              <a:rPr lang="en-GB" altLang="nl-NL" sz="2500" dirty="0">
                <a:latin typeface="Calibri" panose="020F0502020204030204" pitchFamily="34" charset="0"/>
                <a:cs typeface="+mn-cs"/>
              </a:rPr>
              <a:t>action mentioned in section 1 is not punishable, if it has been performed by a </a:t>
            </a:r>
            <a:r>
              <a:rPr lang="en-GB" altLang="nl-NL" sz="2500" u="sng" dirty="0">
                <a:latin typeface="Calibri" panose="020F0502020204030204" pitchFamily="34" charset="0"/>
                <a:cs typeface="+mn-cs"/>
              </a:rPr>
              <a:t>physician</a:t>
            </a:r>
            <a:r>
              <a:rPr lang="en-GB" altLang="nl-NL" sz="2500" dirty="0">
                <a:latin typeface="Calibri" panose="020F0502020204030204" pitchFamily="34" charset="0"/>
                <a:cs typeface="+mn-cs"/>
              </a:rPr>
              <a:t> who has complied with the </a:t>
            </a:r>
            <a:r>
              <a:rPr lang="en-GB" altLang="nl-NL" sz="2500" u="sng" dirty="0">
                <a:latin typeface="Calibri" panose="020F0502020204030204" pitchFamily="34" charset="0"/>
                <a:cs typeface="+mn-cs"/>
              </a:rPr>
              <a:t>requirements of carefulness </a:t>
            </a:r>
            <a:r>
              <a:rPr lang="en-GB" altLang="nl-NL" sz="2500" dirty="0">
                <a:latin typeface="Calibri" panose="020F0502020204030204" pitchFamily="34" charset="0"/>
                <a:cs typeface="+mn-cs"/>
              </a:rPr>
              <a:t>(prudent practice) and who has </a:t>
            </a:r>
            <a:r>
              <a:rPr lang="en-GB" altLang="nl-NL" sz="2500" u="sng" dirty="0">
                <a:latin typeface="Calibri" panose="020F0502020204030204" pitchFamily="34" charset="0"/>
                <a:cs typeface="+mn-cs"/>
              </a:rPr>
              <a:t>informed</a:t>
            </a:r>
            <a:r>
              <a:rPr lang="en-GB" altLang="nl-NL" sz="2500" dirty="0">
                <a:latin typeface="Calibri" panose="020F0502020204030204" pitchFamily="34" charset="0"/>
                <a:cs typeface="+mn-cs"/>
              </a:rPr>
              <a:t> the municipal coroner</a:t>
            </a:r>
          </a:p>
          <a:p>
            <a:pPr marL="342900" lvl="1" indent="-342900">
              <a:spcBef>
                <a:spcPts val="600"/>
              </a:spcBef>
              <a:spcAft>
                <a:spcPts val="600"/>
              </a:spcAft>
              <a:buClrTx/>
              <a:buSzPct val="100000"/>
            </a:pPr>
            <a:endParaRPr lang="en-GB" altLang="nl-NL" sz="2500" dirty="0">
              <a:latin typeface="Calibri" panose="020F0502020204030204" pitchFamily="34" charset="0"/>
              <a:cs typeface="+mn-cs"/>
            </a:endParaRPr>
          </a:p>
          <a:p>
            <a:pPr marL="342900" lvl="1" indent="-342900">
              <a:spcBef>
                <a:spcPts val="600"/>
              </a:spcBef>
              <a:spcAft>
                <a:spcPts val="600"/>
              </a:spcAft>
              <a:buClrTx/>
              <a:buSzPct val="100000"/>
            </a:pPr>
            <a:r>
              <a:rPr lang="en-GB" altLang="nl-NL" sz="2500" dirty="0">
                <a:latin typeface="Calibri" panose="020F0502020204030204" pitchFamily="34" charset="0"/>
                <a:cs typeface="+mn-cs"/>
              </a:rPr>
              <a:t>Six requirements of carefulness</a:t>
            </a:r>
          </a:p>
        </p:txBody>
      </p:sp>
    </p:spTree>
    <p:extLst>
      <p:ext uri="{BB962C8B-B14F-4D97-AF65-F5344CB8AC3E}">
        <p14:creationId xmlns:p14="http://schemas.microsoft.com/office/powerpoint/2010/main" val="198539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03250" y="501214"/>
            <a:ext cx="7886700" cy="1325563"/>
          </a:xfrm>
        </p:spPr>
        <p:txBody>
          <a:bodyPr>
            <a:normAutofit/>
          </a:bodyPr>
          <a:lstStyle/>
          <a:p>
            <a:pPr defTabSz="685800" fontAlgn="auto">
              <a:spcAft>
                <a:spcPts val="0"/>
              </a:spcAft>
              <a:defRPr/>
            </a:pPr>
            <a:r>
              <a:rPr lang="en-GB" sz="3500" b="1" dirty="0"/>
              <a:t>The requirements of carefulness/prudent practice: physicians must</a:t>
            </a:r>
          </a:p>
        </p:txBody>
      </p:sp>
      <p:sp>
        <p:nvSpPr>
          <p:cNvPr id="24579" name="Rectangle 3"/>
          <p:cNvSpPr>
            <a:spLocks noGrp="1" noChangeArrowheads="1"/>
          </p:cNvSpPr>
          <p:nvPr>
            <p:ph type="body" sz="quarter" idx="10"/>
          </p:nvPr>
        </p:nvSpPr>
        <p:spPr>
          <a:xfrm>
            <a:off x="621771" y="2311400"/>
            <a:ext cx="7893051" cy="4546600"/>
          </a:xfrm>
        </p:spPr>
        <p:txBody>
          <a:bodyPr lIns="91440">
            <a:normAutofit/>
          </a:bodyPr>
          <a:lstStyle/>
          <a:p>
            <a:pPr marL="533400" indent="-533400" eaLnBrk="1" hangingPunct="1">
              <a:lnSpc>
                <a:spcPct val="90000"/>
              </a:lnSpc>
              <a:buSzTx/>
              <a:buFont typeface="Times New Roman" panose="02020603050405020304" pitchFamily="18" charset="0"/>
              <a:buAutoNum type="arabicPeriod"/>
            </a:pPr>
            <a:r>
              <a:rPr lang="en-GB" altLang="nl-NL" sz="2500" dirty="0">
                <a:latin typeface="Calibri" panose="020F0502020204030204" pitchFamily="34" charset="0"/>
              </a:rPr>
              <a:t>B</a:t>
            </a:r>
            <a:r>
              <a:rPr lang="en-GB" altLang="nl-NL" sz="2500" dirty="0" smtClean="0">
                <a:latin typeface="Calibri" panose="020F0502020204030204" pitchFamily="34" charset="0"/>
              </a:rPr>
              <a:t>e convinced that the patient’s request is voluntary and well considered</a:t>
            </a:r>
          </a:p>
          <a:p>
            <a:pPr marL="533400" indent="-533400" eaLnBrk="1" hangingPunct="1">
              <a:lnSpc>
                <a:spcPct val="90000"/>
              </a:lnSpc>
              <a:buSzTx/>
              <a:buFont typeface="Times New Roman" panose="02020603050405020304" pitchFamily="18" charset="0"/>
              <a:buAutoNum type="arabicPeriod"/>
            </a:pPr>
            <a:r>
              <a:rPr lang="en-GB" altLang="nl-NL" sz="2500" dirty="0">
                <a:latin typeface="Calibri" panose="020F0502020204030204" pitchFamily="34" charset="0"/>
              </a:rPr>
              <a:t>B</a:t>
            </a:r>
            <a:r>
              <a:rPr lang="en-GB" altLang="nl-NL" sz="2500" dirty="0" smtClean="0">
                <a:latin typeface="Calibri" panose="020F0502020204030204" pitchFamily="34" charset="0"/>
              </a:rPr>
              <a:t>e convinced that the patient’s suffering is unbearable and interminable (hopelessness)</a:t>
            </a:r>
          </a:p>
          <a:p>
            <a:pPr marL="533400" indent="-533400" eaLnBrk="1" hangingPunct="1">
              <a:lnSpc>
                <a:spcPct val="90000"/>
              </a:lnSpc>
              <a:buSzTx/>
              <a:buFont typeface="Times New Roman" panose="02020603050405020304" pitchFamily="18" charset="0"/>
              <a:buAutoNum type="arabicPeriod"/>
            </a:pPr>
            <a:r>
              <a:rPr lang="en-GB" altLang="nl-NL" sz="2500" dirty="0">
                <a:latin typeface="Calibri" panose="020F0502020204030204" pitchFamily="34" charset="0"/>
              </a:rPr>
              <a:t>I</a:t>
            </a:r>
            <a:r>
              <a:rPr lang="en-GB" altLang="nl-NL" sz="2500" dirty="0" smtClean="0">
                <a:latin typeface="Calibri" panose="020F0502020204030204" pitchFamily="34" charset="0"/>
              </a:rPr>
              <a:t>nform the patient about his or her situation and prospects</a:t>
            </a:r>
          </a:p>
          <a:p>
            <a:pPr marL="533400" indent="-533400" eaLnBrk="1" hangingPunct="1">
              <a:lnSpc>
                <a:spcPct val="90000"/>
              </a:lnSpc>
              <a:buSzTx/>
              <a:buFont typeface="Times New Roman" panose="02020603050405020304" pitchFamily="18" charset="0"/>
              <a:buAutoNum type="arabicPeriod"/>
            </a:pPr>
            <a:r>
              <a:rPr lang="en-GB" altLang="nl-NL" sz="2500" dirty="0">
                <a:latin typeface="Calibri" panose="020F0502020204030204" pitchFamily="34" charset="0"/>
              </a:rPr>
              <a:t>C</a:t>
            </a:r>
            <a:r>
              <a:rPr lang="en-GB" altLang="nl-NL" sz="2500" dirty="0" smtClean="0">
                <a:latin typeface="Calibri" panose="020F0502020204030204" pitchFamily="34" charset="0"/>
              </a:rPr>
              <a:t>ome to the joint conclusion that there is no alternative reasonable solution</a:t>
            </a:r>
          </a:p>
        </p:txBody>
      </p:sp>
    </p:spTree>
    <p:extLst>
      <p:ext uri="{BB962C8B-B14F-4D97-AF65-F5344CB8AC3E}">
        <p14:creationId xmlns:p14="http://schemas.microsoft.com/office/powerpoint/2010/main" val="1115588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8650" y="348348"/>
            <a:ext cx="7886700" cy="1325563"/>
          </a:xfrm>
        </p:spPr>
        <p:txBody>
          <a:bodyPr>
            <a:normAutofit/>
          </a:bodyPr>
          <a:lstStyle/>
          <a:p>
            <a:pPr defTabSz="685800">
              <a:defRPr/>
            </a:pPr>
            <a:r>
              <a:rPr lang="nl-NL" sz="3500" b="1" dirty="0"/>
              <a:t>C</a:t>
            </a:r>
            <a:r>
              <a:rPr lang="nl-NL" sz="3500" b="1" dirty="0" smtClean="0"/>
              <a:t>ontinuation</a:t>
            </a:r>
            <a:endParaRPr lang="nl-NL" sz="3500" b="1" dirty="0"/>
          </a:p>
        </p:txBody>
      </p:sp>
      <p:sp>
        <p:nvSpPr>
          <p:cNvPr id="25603" name="Rectangle 3"/>
          <p:cNvSpPr>
            <a:spLocks noGrp="1" noChangeArrowheads="1"/>
          </p:cNvSpPr>
          <p:nvPr>
            <p:ph type="body" sz="quarter" idx="10"/>
          </p:nvPr>
        </p:nvSpPr>
        <p:spPr>
          <a:xfrm>
            <a:off x="630237" y="1683041"/>
            <a:ext cx="7893051" cy="4546600"/>
          </a:xfrm>
        </p:spPr>
        <p:txBody>
          <a:bodyPr lIns="91440">
            <a:normAutofit/>
          </a:bodyPr>
          <a:lstStyle/>
          <a:p>
            <a:pPr marL="457200" indent="-457200" eaLnBrk="1" hangingPunct="1">
              <a:buSzTx/>
              <a:buFont typeface="Calibri" panose="020F0502020204030204" pitchFamily="34" charset="0"/>
              <a:buAutoNum type="arabicPeriod" startAt="5"/>
            </a:pPr>
            <a:r>
              <a:rPr lang="en-US" altLang="nl-NL" sz="2500" dirty="0">
                <a:latin typeface="Calibri" panose="020F0502020204030204" pitchFamily="34" charset="0"/>
              </a:rPr>
              <a:t>C</a:t>
            </a:r>
            <a:r>
              <a:rPr lang="en-US" altLang="nl-NL" sz="2500" dirty="0" smtClean="0">
                <a:latin typeface="Calibri" panose="020F0502020204030204" pitchFamily="34" charset="0"/>
              </a:rPr>
              <a:t>onsult at least one other physician with no connection to the case, who must then see the patient and state in writing that the attending physician has satisfied the criteria listed in 1 to 4 </a:t>
            </a:r>
          </a:p>
          <a:p>
            <a:pPr marL="457200" indent="-457200" eaLnBrk="1" hangingPunct="1">
              <a:buSzTx/>
              <a:buFont typeface="Calibri" panose="020F0502020204030204" pitchFamily="34" charset="0"/>
              <a:buAutoNum type="arabicPeriod" startAt="5"/>
            </a:pPr>
            <a:r>
              <a:rPr lang="en-US" altLang="nl-NL" sz="2500" dirty="0">
                <a:latin typeface="Calibri" panose="020F0502020204030204" pitchFamily="34" charset="0"/>
              </a:rPr>
              <a:t>E</a:t>
            </a:r>
            <a:r>
              <a:rPr lang="en-US" altLang="nl-NL" sz="2500" dirty="0" smtClean="0">
                <a:latin typeface="Calibri" panose="020F0502020204030204" pitchFamily="34" charset="0"/>
              </a:rPr>
              <a:t>xercise due medical care and attention in terminating the patient’s life or assisting in his/her suicide</a:t>
            </a:r>
          </a:p>
        </p:txBody>
      </p:sp>
    </p:spTree>
    <p:extLst>
      <p:ext uri="{BB962C8B-B14F-4D97-AF65-F5344CB8AC3E}">
        <p14:creationId xmlns:p14="http://schemas.microsoft.com/office/powerpoint/2010/main" val="509886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348348"/>
            <a:ext cx="7886700" cy="1325563"/>
          </a:xfrm>
        </p:spPr>
        <p:txBody>
          <a:bodyPr>
            <a:normAutofit/>
          </a:bodyPr>
          <a:lstStyle/>
          <a:p>
            <a:pPr defTabSz="685800" fontAlgn="auto">
              <a:spcAft>
                <a:spcPts val="0"/>
              </a:spcAft>
              <a:defRPr/>
            </a:pPr>
            <a:r>
              <a:rPr lang="en-US" sz="3500" b="1" dirty="0"/>
              <a:t>Current notification procedure</a:t>
            </a:r>
          </a:p>
        </p:txBody>
      </p:sp>
      <p:sp>
        <p:nvSpPr>
          <p:cNvPr id="26627" name="Rectangle 3"/>
          <p:cNvSpPr>
            <a:spLocks noGrp="1" noChangeArrowheads="1"/>
          </p:cNvSpPr>
          <p:nvPr>
            <p:ph type="body" sz="quarter" idx="10"/>
          </p:nvPr>
        </p:nvSpPr>
        <p:spPr>
          <a:xfrm>
            <a:off x="630237" y="1683041"/>
            <a:ext cx="7893051" cy="4546600"/>
          </a:xfrm>
        </p:spPr>
        <p:txBody>
          <a:bodyPr lIns="91440"/>
          <a:lstStyle/>
          <a:p>
            <a:pPr marL="342900" lvl="1" indent="-342900">
              <a:spcBef>
                <a:spcPts val="600"/>
              </a:spcBef>
              <a:spcAft>
                <a:spcPts val="600"/>
              </a:spcAft>
              <a:buClrTx/>
              <a:buSzPct val="100000"/>
            </a:pPr>
            <a:r>
              <a:rPr lang="en-US" altLang="nl-NL" sz="2500" dirty="0">
                <a:latin typeface="Calibri" panose="020F0502020204030204" pitchFamily="34" charset="0"/>
                <a:cs typeface="+mn-cs"/>
              </a:rPr>
              <a:t>1998: establishment by ministerial order of five regional review committees, each consisting of a physician, a lawyer and an ethicist</a:t>
            </a:r>
          </a:p>
          <a:p>
            <a:pPr marL="342900" lvl="1" indent="-342900">
              <a:spcBef>
                <a:spcPts val="600"/>
              </a:spcBef>
              <a:spcAft>
                <a:spcPts val="600"/>
              </a:spcAft>
              <a:buClrTx/>
              <a:buSzPct val="100000"/>
            </a:pPr>
            <a:r>
              <a:rPr lang="en-US" altLang="nl-NL" sz="2500" dirty="0">
                <a:latin typeface="Calibri" panose="020F0502020204030204" pitchFamily="34" charset="0"/>
                <a:cs typeface="+mn-cs"/>
              </a:rPr>
              <a:t>2002: the regional review committees are legally embodied in the new ‘euthanasia law’</a:t>
            </a:r>
          </a:p>
          <a:p>
            <a:pPr marL="342900" lvl="1" indent="-342900">
              <a:spcBef>
                <a:spcPts val="600"/>
              </a:spcBef>
              <a:spcAft>
                <a:spcPts val="600"/>
              </a:spcAft>
              <a:buClrTx/>
              <a:buSzPct val="100000"/>
            </a:pPr>
            <a:r>
              <a:rPr lang="nl-NL" altLang="nl-NL" sz="2500" dirty="0">
                <a:latin typeface="Calibri" panose="020F0502020204030204" pitchFamily="34" charset="0"/>
                <a:cs typeface="+mn-cs"/>
              </a:rPr>
              <a:t>D</a:t>
            </a:r>
            <a:r>
              <a:rPr lang="nl-NL" altLang="nl-NL" sz="2500" dirty="0" smtClean="0">
                <a:latin typeface="Calibri" panose="020F0502020204030204" pitchFamily="34" charset="0"/>
                <a:cs typeface="+mn-cs"/>
              </a:rPr>
              <a:t>octors </a:t>
            </a:r>
            <a:r>
              <a:rPr lang="nl-NL" altLang="nl-NL" sz="2500" dirty="0">
                <a:latin typeface="Calibri" panose="020F0502020204030204" pitchFamily="34" charset="0"/>
                <a:cs typeface="+mn-cs"/>
              </a:rPr>
              <a:t>report to this committee</a:t>
            </a:r>
            <a:endParaRPr lang="en-US" altLang="nl-NL" sz="2500" dirty="0">
              <a:latin typeface="Calibri" panose="020F0502020204030204" pitchFamily="34" charset="0"/>
              <a:cs typeface="+mn-cs"/>
            </a:endParaRPr>
          </a:p>
          <a:p>
            <a:pPr marL="342900" lvl="1" indent="-342900">
              <a:spcBef>
                <a:spcPts val="600"/>
              </a:spcBef>
              <a:spcAft>
                <a:spcPts val="600"/>
              </a:spcAft>
              <a:buClrTx/>
              <a:buSzPct val="100000"/>
            </a:pPr>
            <a:r>
              <a:rPr lang="en-GB" altLang="nl-NL" sz="2500" dirty="0">
                <a:latin typeface="Calibri" panose="020F0502020204030204" pitchFamily="34" charset="0"/>
                <a:cs typeface="+mn-cs"/>
              </a:rPr>
              <a:t>N</a:t>
            </a:r>
            <a:r>
              <a:rPr lang="en-GB" altLang="nl-NL" sz="2500" dirty="0" smtClean="0">
                <a:latin typeface="Calibri" panose="020F0502020204030204" pitchFamily="34" charset="0"/>
                <a:cs typeface="+mn-cs"/>
              </a:rPr>
              <a:t>o </a:t>
            </a:r>
            <a:r>
              <a:rPr lang="en-GB" altLang="nl-NL" sz="2500" dirty="0">
                <a:latin typeface="Calibri" panose="020F0502020204030204" pitchFamily="34" charset="0"/>
                <a:cs typeface="+mn-cs"/>
              </a:rPr>
              <a:t>direct contact of the physician with the legal authorities</a:t>
            </a:r>
          </a:p>
          <a:p>
            <a:pPr marL="342900" lvl="1" indent="-342900">
              <a:spcBef>
                <a:spcPts val="600"/>
              </a:spcBef>
              <a:spcAft>
                <a:spcPts val="600"/>
              </a:spcAft>
              <a:buClrTx/>
              <a:buSzPct val="100000"/>
            </a:pPr>
            <a:r>
              <a:rPr lang="en-GB" altLang="nl-NL" sz="2500" dirty="0">
                <a:latin typeface="Calibri" panose="020F0502020204030204" pitchFamily="34" charset="0"/>
                <a:cs typeface="+mn-cs"/>
              </a:rPr>
              <a:t>If a doctor has not complied with the legal requirements, the committee refers the case to the legal authorities</a:t>
            </a:r>
          </a:p>
          <a:p>
            <a:pPr eaLnBrk="1" hangingPunct="1">
              <a:buFont typeface="Times New Roman" panose="02020603050405020304" pitchFamily="18" charset="0"/>
              <a:buChar char="Ø"/>
            </a:pPr>
            <a:endParaRPr lang="en-US" altLang="nl-NL" dirty="0" smtClean="0"/>
          </a:p>
        </p:txBody>
      </p:sp>
    </p:spTree>
    <p:extLst>
      <p:ext uri="{BB962C8B-B14F-4D97-AF65-F5344CB8AC3E}">
        <p14:creationId xmlns:p14="http://schemas.microsoft.com/office/powerpoint/2010/main" val="1752526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r>
              <a:rPr lang="nl-NL" sz="3500" b="1" dirty="0" smtClean="0"/>
              <a:t>Cees </a:t>
            </a:r>
            <a:r>
              <a:rPr lang="nl-NL" sz="3500" b="1" dirty="0" err="1" smtClean="0"/>
              <a:t>Ruijs</a:t>
            </a:r>
            <a:r>
              <a:rPr lang="nl-NL" sz="3500" b="1" dirty="0" smtClean="0"/>
              <a:t>: </a:t>
            </a:r>
            <a:r>
              <a:rPr lang="nl-NL" sz="3500" b="1" dirty="0" err="1" smtClean="0"/>
              <a:t>measuring</a:t>
            </a:r>
            <a:r>
              <a:rPr lang="nl-NL" sz="3500" b="1" dirty="0" smtClean="0"/>
              <a:t> </a:t>
            </a:r>
            <a:r>
              <a:rPr lang="nl-NL" sz="3500" b="1" dirty="0" err="1" smtClean="0"/>
              <a:t>unbearable</a:t>
            </a:r>
            <a:r>
              <a:rPr lang="nl-NL" sz="3500" b="1" dirty="0" smtClean="0"/>
              <a:t> </a:t>
            </a:r>
            <a:r>
              <a:rPr lang="nl-NL" sz="3500" b="1" dirty="0" err="1" smtClean="0"/>
              <a:t>suffering</a:t>
            </a:r>
            <a:endParaRPr lang="nl-NL" sz="3500" b="1" dirty="0"/>
          </a:p>
        </p:txBody>
      </p:sp>
      <p:sp>
        <p:nvSpPr>
          <p:cNvPr id="3" name="Tijdelijke aanduiding voor inhoud 2"/>
          <p:cNvSpPr>
            <a:spLocks noGrp="1"/>
          </p:cNvSpPr>
          <p:nvPr>
            <p:ph idx="1"/>
          </p:nvPr>
        </p:nvSpPr>
        <p:spPr>
          <a:xfrm>
            <a:off x="628650" y="1683041"/>
            <a:ext cx="7886700" cy="2897981"/>
          </a:xfrm>
        </p:spPr>
        <p:txBody>
          <a:bodyPr>
            <a:noAutofit/>
          </a:bodyPr>
          <a:lstStyle/>
          <a:p>
            <a:pPr marL="342900" lvl="1" indent="-342900" defTabSz="914400">
              <a:spcBef>
                <a:spcPts val="600"/>
              </a:spcBef>
              <a:spcAft>
                <a:spcPts val="600"/>
              </a:spcAft>
            </a:pPr>
            <a:r>
              <a:rPr lang="nl-NL" sz="2500" dirty="0" smtClean="0">
                <a:latin typeface="Calibri" panose="020F0502020204030204" pitchFamily="34" charset="0"/>
              </a:rPr>
              <a:t>94</a:t>
            </a:r>
            <a:r>
              <a:rPr lang="nl-NL" sz="2500" dirty="0">
                <a:latin typeface="Calibri" panose="020F0502020204030204" pitchFamily="34" charset="0"/>
              </a:rPr>
              <a:t>% of patients with an euthanasia request report unbearable suffering, and 87 % of patients without an euthanasia request do so (n=64)</a:t>
            </a:r>
          </a:p>
          <a:p>
            <a:pPr marL="342900" lvl="1" indent="-342900" defTabSz="914400">
              <a:spcBef>
                <a:spcPts val="600"/>
              </a:spcBef>
              <a:spcAft>
                <a:spcPts val="600"/>
              </a:spcAft>
            </a:pPr>
            <a:r>
              <a:rPr lang="nl-NL" sz="2500" dirty="0" smtClean="0">
                <a:latin typeface="Calibri" panose="020F0502020204030204" pitchFamily="34" charset="0"/>
              </a:rPr>
              <a:t>Those </a:t>
            </a:r>
            <a:r>
              <a:rPr lang="nl-NL" sz="2500" dirty="0">
                <a:latin typeface="Calibri" panose="020F0502020204030204" pitchFamily="34" charset="0"/>
              </a:rPr>
              <a:t>who ask for euthanasia: euthanasia declaration (77%) and higher education (35%)</a:t>
            </a:r>
          </a:p>
          <a:p>
            <a:pPr marL="342900" lvl="1" indent="-342900" defTabSz="914400">
              <a:spcBef>
                <a:spcPts val="600"/>
              </a:spcBef>
              <a:spcAft>
                <a:spcPts val="600"/>
              </a:spcAft>
            </a:pPr>
            <a:r>
              <a:rPr lang="nl-NL" sz="2500" dirty="0" smtClean="0">
                <a:latin typeface="Calibri" panose="020F0502020204030204" pitchFamily="34" charset="0"/>
              </a:rPr>
              <a:t>Sources </a:t>
            </a:r>
            <a:r>
              <a:rPr lang="nl-NL" sz="2500" dirty="0">
                <a:latin typeface="Calibri" panose="020F0502020204030204" pitchFamily="34" charset="0"/>
              </a:rPr>
              <a:t>to bear </a:t>
            </a:r>
            <a:br>
              <a:rPr lang="nl-NL" sz="2500" dirty="0">
                <a:latin typeface="Calibri" panose="020F0502020204030204" pitchFamily="34" charset="0"/>
              </a:rPr>
            </a:br>
            <a:r>
              <a:rPr lang="nl-NL" sz="2500" dirty="0">
                <a:latin typeface="Calibri" panose="020F0502020204030204" pitchFamily="34" charset="0"/>
              </a:rPr>
              <a:t>suffering: family </a:t>
            </a:r>
            <a:br>
              <a:rPr lang="nl-NL" sz="2500" dirty="0">
                <a:latin typeface="Calibri" panose="020F0502020204030204" pitchFamily="34" charset="0"/>
              </a:rPr>
            </a:br>
            <a:r>
              <a:rPr lang="nl-NL" sz="2500" dirty="0">
                <a:latin typeface="Calibri" panose="020F0502020204030204" pitchFamily="34" charset="0"/>
              </a:rPr>
              <a:t>and proxies (69%); </a:t>
            </a:r>
            <a:br>
              <a:rPr lang="nl-NL" sz="2500" dirty="0">
                <a:latin typeface="Calibri" panose="020F0502020204030204" pitchFamily="34" charset="0"/>
              </a:rPr>
            </a:br>
            <a:r>
              <a:rPr lang="nl-NL" sz="2500" dirty="0">
                <a:latin typeface="Calibri" panose="020F0502020204030204" pitchFamily="34" charset="0"/>
              </a:rPr>
              <a:t>faith and trust  </a:t>
            </a:r>
            <a:br>
              <a:rPr lang="nl-NL" sz="2500" dirty="0">
                <a:latin typeface="Calibri" panose="020F0502020204030204" pitchFamily="34" charset="0"/>
              </a:rPr>
            </a:br>
            <a:r>
              <a:rPr lang="nl-NL" sz="2500" dirty="0">
                <a:latin typeface="Calibri" panose="020F0502020204030204" pitchFamily="34" charset="0"/>
              </a:rPr>
              <a:t>in God (40%)</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569" y="3858549"/>
            <a:ext cx="5072063" cy="2307431"/>
          </a:xfrm>
          <a:prstGeom prst="rect">
            <a:avLst/>
          </a:prstGeom>
        </p:spPr>
      </p:pic>
    </p:spTree>
    <p:extLst>
      <p:ext uri="{BB962C8B-B14F-4D97-AF65-F5344CB8AC3E}">
        <p14:creationId xmlns:p14="http://schemas.microsoft.com/office/powerpoint/2010/main" val="42769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048046"/>
            <a:ext cx="6668653" cy="5485911"/>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25" y="4089740"/>
            <a:ext cx="1901952" cy="1895856"/>
          </a:xfrm>
          <a:prstGeom prst="rect">
            <a:avLst/>
          </a:prstGeom>
        </p:spPr>
      </p:pic>
      <p:sp>
        <p:nvSpPr>
          <p:cNvPr id="4" name="Tekstvak 3"/>
          <p:cNvSpPr txBox="1"/>
          <p:nvPr/>
        </p:nvSpPr>
        <p:spPr>
          <a:xfrm>
            <a:off x="812800" y="804332"/>
            <a:ext cx="6773333" cy="630942"/>
          </a:xfrm>
          <a:prstGeom prst="rect">
            <a:avLst/>
          </a:prstGeom>
          <a:solidFill>
            <a:schemeClr val="bg1"/>
          </a:solidFill>
        </p:spPr>
        <p:txBody>
          <a:bodyPr wrap="square" rtlCol="0">
            <a:spAutoFit/>
          </a:bodyPr>
          <a:lstStyle/>
          <a:p>
            <a:r>
              <a:rPr lang="nl-NL" sz="3500" b="1" dirty="0" err="1" smtClean="0">
                <a:latin typeface="+mj-lt"/>
              </a:rPr>
              <a:t>Other</a:t>
            </a:r>
            <a:r>
              <a:rPr lang="nl-NL" sz="3500" b="1" dirty="0" smtClean="0">
                <a:latin typeface="+mj-lt"/>
              </a:rPr>
              <a:t> </a:t>
            </a:r>
            <a:r>
              <a:rPr lang="nl-NL" sz="3500" b="1" dirty="0" err="1" smtClean="0">
                <a:latin typeface="+mj-lt"/>
              </a:rPr>
              <a:t>developments</a:t>
            </a:r>
            <a:r>
              <a:rPr lang="nl-NL" sz="3500" b="1" dirty="0" smtClean="0">
                <a:latin typeface="+mj-lt"/>
              </a:rPr>
              <a:t>…</a:t>
            </a:r>
            <a:endParaRPr lang="nl-NL" sz="3500" b="1" dirty="0">
              <a:latin typeface="+mj-lt"/>
            </a:endParaRPr>
          </a:p>
        </p:txBody>
      </p:sp>
    </p:spTree>
    <p:extLst>
      <p:ext uri="{BB962C8B-B14F-4D97-AF65-F5344CB8AC3E}">
        <p14:creationId xmlns:p14="http://schemas.microsoft.com/office/powerpoint/2010/main" val="1316021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pPr defTabSz="685800">
              <a:defRPr/>
            </a:pPr>
            <a:r>
              <a:rPr lang="nl-NL" sz="3500" b="1" dirty="0"/>
              <a:t>Goals </a:t>
            </a:r>
            <a:r>
              <a:rPr lang="nl-NL" sz="3500" b="1" dirty="0" err="1"/>
              <a:t>and</a:t>
            </a:r>
            <a:r>
              <a:rPr lang="nl-NL" sz="3500" b="1" dirty="0"/>
              <a:t> design</a:t>
            </a:r>
          </a:p>
        </p:txBody>
      </p:sp>
      <p:sp>
        <p:nvSpPr>
          <p:cNvPr id="3" name="Tijdelijke aanduiding voor inhoud 2"/>
          <p:cNvSpPr>
            <a:spLocks noGrp="1"/>
          </p:cNvSpPr>
          <p:nvPr>
            <p:ph idx="1"/>
          </p:nvPr>
        </p:nvSpPr>
        <p:spPr>
          <a:xfrm>
            <a:off x="628650" y="1682750"/>
            <a:ext cx="7886700" cy="4546629"/>
          </a:xfrm>
        </p:spPr>
        <p:txBody>
          <a:bodyPr>
            <a:noAutofit/>
          </a:bodyPr>
          <a:lstStyle/>
          <a:p>
            <a:pPr marL="514350" indent="-514350">
              <a:buAutoNum type="arabicParenR"/>
            </a:pPr>
            <a:r>
              <a:rPr lang="en-US" sz="2500" dirty="0">
                <a:latin typeface="Calibri" panose="020F0502020204030204" pitchFamily="34" charset="0"/>
              </a:rPr>
              <a:t>T</a:t>
            </a:r>
            <a:r>
              <a:rPr lang="en-US" sz="2500" dirty="0" smtClean="0">
                <a:latin typeface="Calibri" panose="020F0502020204030204" pitchFamily="34" charset="0"/>
              </a:rPr>
              <a:t>o </a:t>
            </a:r>
            <a:r>
              <a:rPr lang="en-US" sz="2500" dirty="0">
                <a:latin typeface="Calibri" panose="020F0502020204030204" pitchFamily="34" charset="0"/>
              </a:rPr>
              <a:t>provide in-depth insight in what it means to feel ‘life is completed and no longer worth living’ as lived and experienced by elderly people who do not suffer from a life-threatening disease or a psychiatric disorder. </a:t>
            </a:r>
            <a:endParaRPr lang="en-US" sz="2500" dirty="0" smtClean="0">
              <a:latin typeface="Calibri" panose="020F0502020204030204" pitchFamily="34" charset="0"/>
            </a:endParaRPr>
          </a:p>
          <a:p>
            <a:pPr marL="514350" indent="-514350">
              <a:buAutoNum type="arabicParenR"/>
            </a:pPr>
            <a:r>
              <a:rPr lang="en-US" sz="2500" dirty="0">
                <a:latin typeface="Calibri" panose="020F0502020204030204" pitchFamily="34" charset="0"/>
              </a:rPr>
              <a:t>T</a:t>
            </a:r>
            <a:r>
              <a:rPr lang="en-US" sz="2500" dirty="0" smtClean="0">
                <a:latin typeface="Calibri" panose="020F0502020204030204" pitchFamily="34" charset="0"/>
              </a:rPr>
              <a:t>o </a:t>
            </a:r>
            <a:r>
              <a:rPr lang="en-US" sz="2500" dirty="0">
                <a:latin typeface="Calibri" panose="020F0502020204030204" pitchFamily="34" charset="0"/>
              </a:rPr>
              <a:t>gain a deeper understanding of what it means to live with the firm intention to end life at a self-chosen moment.</a:t>
            </a:r>
          </a:p>
          <a:p>
            <a:pPr marL="0" indent="0">
              <a:buNone/>
            </a:pPr>
            <a:r>
              <a:rPr lang="en-US" sz="2500" dirty="0" smtClean="0">
                <a:latin typeface="Calibri" panose="020F0502020204030204" pitchFamily="34" charset="0"/>
              </a:rPr>
              <a:t>A </a:t>
            </a:r>
            <a:r>
              <a:rPr lang="en-US" sz="2500" dirty="0">
                <a:latin typeface="Calibri" panose="020F0502020204030204" pitchFamily="34" charset="0"/>
              </a:rPr>
              <a:t>qualitative, phenomenological interview study </a:t>
            </a:r>
            <a:endParaRPr lang="en-US" sz="2500" dirty="0" smtClean="0">
              <a:latin typeface="Calibri" panose="020F0502020204030204" pitchFamily="34" charset="0"/>
            </a:endParaRPr>
          </a:p>
          <a:p>
            <a:pPr marL="0" indent="0">
              <a:buNone/>
            </a:pPr>
            <a:r>
              <a:rPr lang="en-US" sz="2500" dirty="0" smtClean="0">
                <a:latin typeface="Calibri" panose="020F0502020204030204" pitchFamily="34" charset="0"/>
              </a:rPr>
              <a:t>25 </a:t>
            </a:r>
            <a:r>
              <a:rPr lang="en-US" sz="2500" dirty="0">
                <a:latin typeface="Calibri" panose="020F0502020204030204" pitchFamily="34" charset="0"/>
              </a:rPr>
              <a:t>Dutch mentally competent elderly citizens (70+) who considered their life to be completed; suffered from the prospect to live on; and actually had a reasonable death wish</a:t>
            </a:r>
          </a:p>
          <a:p>
            <a:pPr marL="0" indent="0">
              <a:buNone/>
            </a:pPr>
            <a:endParaRPr lang="nl-NL" sz="2500" dirty="0">
              <a:latin typeface="Calibri" panose="020F0502020204030204" pitchFamily="34" charset="0"/>
            </a:endParaRPr>
          </a:p>
        </p:txBody>
      </p:sp>
    </p:spTree>
    <p:extLst>
      <p:ext uri="{BB962C8B-B14F-4D97-AF65-F5344CB8AC3E}">
        <p14:creationId xmlns:p14="http://schemas.microsoft.com/office/powerpoint/2010/main" val="526704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92152"/>
            <a:ext cx="7886700" cy="1325563"/>
          </a:xfrm>
        </p:spPr>
        <p:txBody>
          <a:bodyPr>
            <a:normAutofit/>
          </a:bodyPr>
          <a:lstStyle/>
          <a:p>
            <a:pPr defTabSz="685800">
              <a:defRPr/>
            </a:pPr>
            <a:r>
              <a:rPr lang="en-GB" sz="3500" b="1" dirty="0"/>
              <a:t>‘</a:t>
            </a:r>
            <a:r>
              <a:rPr lang="en-GB" sz="3500" b="1" dirty="0" smtClean="0"/>
              <a:t>Life </a:t>
            </a:r>
            <a:r>
              <a:rPr lang="en-GB" sz="3500" b="1" dirty="0"/>
              <a:t>is completed and no longer worth living’</a:t>
            </a:r>
            <a:endParaRPr lang="nl-NL" sz="3500" b="1" dirty="0"/>
          </a:p>
        </p:txBody>
      </p:sp>
      <p:sp>
        <p:nvSpPr>
          <p:cNvPr id="3" name="Tijdelijke aanduiding voor inhoud 2"/>
          <p:cNvSpPr>
            <a:spLocks noGrp="1"/>
          </p:cNvSpPr>
          <p:nvPr>
            <p:ph idx="1"/>
          </p:nvPr>
        </p:nvSpPr>
        <p:spPr>
          <a:xfrm>
            <a:off x="628650" y="2234543"/>
            <a:ext cx="7886700" cy="4351338"/>
          </a:xfrm>
        </p:spPr>
        <p:txBody>
          <a:bodyPr>
            <a:normAutofit/>
          </a:bodyPr>
          <a:lstStyle/>
          <a:p>
            <a:pPr marL="0" indent="0">
              <a:buNone/>
            </a:pPr>
            <a:r>
              <a:rPr lang="en-GB" sz="2500" dirty="0" smtClean="0">
                <a:latin typeface="Calibri" panose="020F0502020204030204" pitchFamily="34" charset="0"/>
              </a:rPr>
              <a:t>Essential meaning of the phenomenon: </a:t>
            </a:r>
          </a:p>
          <a:p>
            <a:pPr marL="0" indent="0">
              <a:buNone/>
            </a:pPr>
            <a:r>
              <a:rPr lang="en-GB" sz="2500" dirty="0" smtClean="0">
                <a:latin typeface="Calibri" panose="020F0502020204030204" pitchFamily="34" charset="0"/>
              </a:rPr>
              <a:t>‘a tangle of inability and unwillingness to connect to one’s actual life’</a:t>
            </a:r>
          </a:p>
          <a:p>
            <a:r>
              <a:rPr lang="en-GB" sz="2500" dirty="0" smtClean="0">
                <a:latin typeface="Calibri" panose="020F0502020204030204" pitchFamily="34" charset="0"/>
              </a:rPr>
              <a:t>A sense of aching loneliness</a:t>
            </a:r>
          </a:p>
          <a:p>
            <a:r>
              <a:rPr lang="en-GB" sz="2500" dirty="0" smtClean="0">
                <a:latin typeface="Calibri" panose="020F0502020204030204" pitchFamily="34" charset="0"/>
              </a:rPr>
              <a:t>The pain of not mattering</a:t>
            </a:r>
          </a:p>
          <a:p>
            <a:r>
              <a:rPr lang="en-GB" sz="2500" dirty="0" smtClean="0">
                <a:latin typeface="Calibri" panose="020F0502020204030204" pitchFamily="34" charset="0"/>
              </a:rPr>
              <a:t>The inability of express oneself</a:t>
            </a:r>
          </a:p>
          <a:p>
            <a:r>
              <a:rPr lang="en-GB" sz="2500" dirty="0" smtClean="0">
                <a:latin typeface="Calibri" panose="020F0502020204030204" pitchFamily="34" charset="0"/>
              </a:rPr>
              <a:t>Multidimensional tiredness</a:t>
            </a:r>
          </a:p>
          <a:p>
            <a:r>
              <a:rPr lang="en-GB" sz="2500" dirty="0" smtClean="0">
                <a:latin typeface="Calibri" panose="020F0502020204030204" pitchFamily="34" charset="0"/>
              </a:rPr>
              <a:t>A sense of aversion towards feared dependence</a:t>
            </a:r>
            <a:endParaRPr lang="nl-NL" sz="2500" dirty="0">
              <a:latin typeface="Calibri" panose="020F0502020204030204" pitchFamily="34" charset="0"/>
            </a:endParaRPr>
          </a:p>
        </p:txBody>
      </p:sp>
    </p:spTree>
    <p:extLst>
      <p:ext uri="{BB962C8B-B14F-4D97-AF65-F5344CB8AC3E}">
        <p14:creationId xmlns:p14="http://schemas.microsoft.com/office/powerpoint/2010/main" val="42427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pPr defTabSz="685800">
              <a:defRPr/>
            </a:pPr>
            <a:r>
              <a:rPr lang="nl-NL" sz="3500" b="1" dirty="0"/>
              <a:t>1. A sense of </a:t>
            </a:r>
            <a:r>
              <a:rPr lang="nl-NL" sz="3500" b="1" dirty="0" err="1"/>
              <a:t>aching</a:t>
            </a:r>
            <a:r>
              <a:rPr lang="nl-NL" sz="3500" b="1" dirty="0"/>
              <a:t> </a:t>
            </a:r>
            <a:r>
              <a:rPr lang="nl-NL" sz="3500" b="1" dirty="0" err="1"/>
              <a:t>loneliness</a:t>
            </a:r>
            <a:endParaRPr lang="nl-NL" sz="3500"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179" y="2393211"/>
            <a:ext cx="6747641" cy="3216166"/>
          </a:xfrm>
        </p:spPr>
      </p:pic>
    </p:spTree>
    <p:extLst>
      <p:ext uri="{BB962C8B-B14F-4D97-AF65-F5344CB8AC3E}">
        <p14:creationId xmlns:p14="http://schemas.microsoft.com/office/powerpoint/2010/main" val="55234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pPr defTabSz="685800">
              <a:defRPr/>
            </a:pPr>
            <a:r>
              <a:rPr lang="nl-NL" sz="3500" b="1" dirty="0"/>
              <a:t>2. The </a:t>
            </a:r>
            <a:r>
              <a:rPr lang="nl-NL" sz="3500" b="1" dirty="0" err="1"/>
              <a:t>pain</a:t>
            </a:r>
            <a:r>
              <a:rPr lang="nl-NL" sz="3500" b="1" dirty="0"/>
              <a:t> of </a:t>
            </a:r>
            <a:r>
              <a:rPr lang="nl-NL" sz="3500" b="1" dirty="0" err="1"/>
              <a:t>not</a:t>
            </a:r>
            <a:r>
              <a:rPr lang="nl-NL" sz="3500" b="1" dirty="0"/>
              <a:t> mattering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414" y="2068202"/>
            <a:ext cx="6779172" cy="3263462"/>
          </a:xfrm>
          <a:prstGeom prst="rect">
            <a:avLst/>
          </a:prstGeom>
        </p:spPr>
      </p:pic>
    </p:spTree>
    <p:extLst>
      <p:ext uri="{BB962C8B-B14F-4D97-AF65-F5344CB8AC3E}">
        <p14:creationId xmlns:p14="http://schemas.microsoft.com/office/powerpoint/2010/main" val="2644730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74233"/>
            <a:ext cx="7010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617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pPr defTabSz="685800">
              <a:defRPr/>
            </a:pPr>
            <a:r>
              <a:rPr lang="nl-NL" sz="3500" b="1" dirty="0"/>
              <a:t>3. The </a:t>
            </a:r>
            <a:r>
              <a:rPr lang="nl-NL" sz="3500" b="1" dirty="0" err="1"/>
              <a:t>inability</a:t>
            </a:r>
            <a:r>
              <a:rPr lang="nl-NL" sz="3500" b="1" dirty="0"/>
              <a:t> </a:t>
            </a:r>
            <a:r>
              <a:rPr lang="nl-NL" sz="3500" b="1" dirty="0" err="1"/>
              <a:t>to</a:t>
            </a:r>
            <a:r>
              <a:rPr lang="nl-NL" sz="3500" b="1" dirty="0"/>
              <a:t> </a:t>
            </a:r>
            <a:r>
              <a:rPr lang="nl-NL" sz="3500" b="1" dirty="0" err="1"/>
              <a:t>express</a:t>
            </a:r>
            <a:r>
              <a:rPr lang="nl-NL" sz="3500" b="1" dirty="0"/>
              <a:t> </a:t>
            </a:r>
            <a:r>
              <a:rPr lang="nl-NL" sz="3500" b="1" dirty="0" err="1"/>
              <a:t>oneself</a:t>
            </a:r>
            <a:endParaRPr lang="nl-NL" sz="3500" b="1"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646" y="2169227"/>
            <a:ext cx="6328688" cy="3060838"/>
          </a:xfrm>
          <a:prstGeom prst="rect">
            <a:avLst/>
          </a:prstGeom>
        </p:spPr>
      </p:pic>
    </p:spTree>
    <p:extLst>
      <p:ext uri="{BB962C8B-B14F-4D97-AF65-F5344CB8AC3E}">
        <p14:creationId xmlns:p14="http://schemas.microsoft.com/office/powerpoint/2010/main" val="390562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067" y="351530"/>
            <a:ext cx="7886700" cy="1325563"/>
          </a:xfrm>
        </p:spPr>
        <p:txBody>
          <a:bodyPr>
            <a:normAutofit/>
          </a:bodyPr>
          <a:lstStyle/>
          <a:p>
            <a:pPr defTabSz="685800">
              <a:defRPr/>
            </a:pPr>
            <a:r>
              <a:rPr lang="nl-NL" sz="3500" b="1" dirty="0"/>
              <a:t>4. Multidimensional feelings </a:t>
            </a:r>
            <a:r>
              <a:rPr lang="nl-NL" sz="3500" b="1" dirty="0" smtClean="0"/>
              <a:t>of </a:t>
            </a:r>
            <a:r>
              <a:rPr lang="nl-NL" sz="3500" b="1" dirty="0"/>
              <a:t>tiredness</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2390" y="1946509"/>
            <a:ext cx="6738312" cy="83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699" y="2794380"/>
            <a:ext cx="6821619" cy="206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631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7638" y="554441"/>
            <a:ext cx="7886700" cy="1325563"/>
          </a:xfrm>
        </p:spPr>
        <p:txBody>
          <a:bodyPr>
            <a:normAutofit/>
          </a:bodyPr>
          <a:lstStyle/>
          <a:p>
            <a:pPr defTabSz="685800">
              <a:defRPr/>
            </a:pPr>
            <a:r>
              <a:rPr lang="nl-NL" sz="3500" b="1" dirty="0"/>
              <a:t>5. A sense of aversion towards feared dependence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181" y="2629694"/>
            <a:ext cx="6810703" cy="1828800"/>
          </a:xfrm>
        </p:spPr>
      </p:pic>
    </p:spTree>
    <p:extLst>
      <p:ext uri="{BB962C8B-B14F-4D97-AF65-F5344CB8AC3E}">
        <p14:creationId xmlns:p14="http://schemas.microsoft.com/office/powerpoint/2010/main" val="412906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pPr defTabSz="685800">
              <a:defRPr/>
            </a:pPr>
            <a:r>
              <a:rPr lang="nl-NL" sz="3500" b="1" dirty="0"/>
              <a:t>Living in </a:t>
            </a:r>
            <a:r>
              <a:rPr lang="nl-NL" sz="3500" b="1" dirty="0" err="1"/>
              <a:t>between</a:t>
            </a:r>
            <a:r>
              <a:rPr lang="nl-NL" sz="3500" b="1" dirty="0"/>
              <a:t>…</a:t>
            </a:r>
          </a:p>
        </p:txBody>
      </p:sp>
      <p:sp>
        <p:nvSpPr>
          <p:cNvPr id="3" name="Tijdelijke aanduiding voor inhoud 2"/>
          <p:cNvSpPr>
            <a:spLocks noGrp="1"/>
          </p:cNvSpPr>
          <p:nvPr>
            <p:ph idx="1"/>
          </p:nvPr>
        </p:nvSpPr>
        <p:spPr>
          <a:xfrm>
            <a:off x="628199" y="1682750"/>
            <a:ext cx="7886700" cy="4351338"/>
          </a:xfrm>
        </p:spPr>
        <p:txBody>
          <a:bodyPr>
            <a:normAutofit/>
          </a:bodyPr>
          <a:lstStyle/>
          <a:p>
            <a:pPr marL="0" indent="0">
              <a:buNone/>
            </a:pPr>
            <a:r>
              <a:rPr lang="en-US" sz="2500" dirty="0">
                <a:latin typeface="Calibri" panose="020F0502020204030204" pitchFamily="34" charset="0"/>
              </a:rPr>
              <a:t>Living in-between intending and actually performing a self-chosen death is characterized as a constant feeling of living in a paradoxical position, explicated in the following themes: </a:t>
            </a:r>
          </a:p>
          <a:p>
            <a:pPr marL="0" indent="0">
              <a:buNone/>
            </a:pPr>
            <a:r>
              <a:rPr lang="en-US" sz="2500" dirty="0">
                <a:latin typeface="Calibri" panose="020F0502020204030204" pitchFamily="34" charset="0"/>
              </a:rPr>
              <a:t>1) D</a:t>
            </a:r>
            <a:r>
              <a:rPr lang="en-US" sz="2500" dirty="0" smtClean="0">
                <a:latin typeface="Calibri" panose="020F0502020204030204" pitchFamily="34" charset="0"/>
              </a:rPr>
              <a:t>etachment </a:t>
            </a:r>
            <a:r>
              <a:rPr lang="en-US" sz="2500" dirty="0">
                <a:latin typeface="Calibri" panose="020F0502020204030204" pitchFamily="34" charset="0"/>
              </a:rPr>
              <a:t>and attachment; </a:t>
            </a:r>
          </a:p>
          <a:p>
            <a:pPr marL="0" indent="0">
              <a:buNone/>
            </a:pPr>
            <a:r>
              <a:rPr lang="en-US" sz="2500" dirty="0">
                <a:latin typeface="Calibri" panose="020F0502020204030204" pitchFamily="34" charset="0"/>
              </a:rPr>
              <a:t>2) R</a:t>
            </a:r>
            <a:r>
              <a:rPr lang="en-US" sz="2500" dirty="0" smtClean="0">
                <a:latin typeface="Calibri" panose="020F0502020204030204" pitchFamily="34" charset="0"/>
              </a:rPr>
              <a:t>ational </a:t>
            </a:r>
            <a:r>
              <a:rPr lang="en-US" sz="2500" dirty="0">
                <a:latin typeface="Calibri" panose="020F0502020204030204" pitchFamily="34" charset="0"/>
              </a:rPr>
              <a:t>and non-rational considerations; </a:t>
            </a:r>
          </a:p>
          <a:p>
            <a:pPr marL="0" indent="0">
              <a:buNone/>
            </a:pPr>
            <a:r>
              <a:rPr lang="en-US" sz="2500" dirty="0">
                <a:latin typeface="Calibri" panose="020F0502020204030204" pitchFamily="34" charset="0"/>
              </a:rPr>
              <a:t>3) T</a:t>
            </a:r>
            <a:r>
              <a:rPr lang="en-US" sz="2500" dirty="0" smtClean="0">
                <a:latin typeface="Calibri" panose="020F0502020204030204" pitchFamily="34" charset="0"/>
              </a:rPr>
              <a:t>aking </a:t>
            </a:r>
            <a:r>
              <a:rPr lang="en-US" sz="2500" dirty="0">
                <a:latin typeface="Calibri" panose="020F0502020204030204" pitchFamily="34" charset="0"/>
              </a:rPr>
              <a:t>grip and losing grip; </a:t>
            </a:r>
          </a:p>
          <a:p>
            <a:pPr marL="0" indent="0">
              <a:buNone/>
            </a:pPr>
            <a:r>
              <a:rPr lang="en-US" sz="2500" dirty="0">
                <a:latin typeface="Calibri" panose="020F0502020204030204" pitchFamily="34" charset="0"/>
              </a:rPr>
              <a:t>4) R</a:t>
            </a:r>
            <a:r>
              <a:rPr lang="en-US" sz="2500" dirty="0" smtClean="0">
                <a:latin typeface="Calibri" panose="020F0502020204030204" pitchFamily="34" charset="0"/>
              </a:rPr>
              <a:t>esisting </a:t>
            </a:r>
            <a:r>
              <a:rPr lang="en-US" sz="2500" dirty="0">
                <a:latin typeface="Calibri" panose="020F0502020204030204" pitchFamily="34" charset="0"/>
              </a:rPr>
              <a:t>interference and longing for support; </a:t>
            </a:r>
          </a:p>
          <a:p>
            <a:pPr marL="0" indent="0">
              <a:buNone/>
            </a:pPr>
            <a:r>
              <a:rPr lang="en-US" sz="2500" dirty="0">
                <a:latin typeface="Calibri" panose="020F0502020204030204" pitchFamily="34" charset="0"/>
              </a:rPr>
              <a:t>5) L</a:t>
            </a:r>
            <a:r>
              <a:rPr lang="en-US" sz="2500" dirty="0" smtClean="0">
                <a:latin typeface="Calibri" panose="020F0502020204030204" pitchFamily="34" charset="0"/>
              </a:rPr>
              <a:t>egitimacy </a:t>
            </a:r>
            <a:r>
              <a:rPr lang="en-US" sz="2500" dirty="0">
                <a:latin typeface="Calibri" panose="020F0502020204030204" pitchFamily="34" charset="0"/>
              </a:rPr>
              <a:t>and illegitimacy</a:t>
            </a:r>
          </a:p>
          <a:p>
            <a:pPr marL="0" indent="0">
              <a:buNone/>
            </a:pPr>
            <a:endParaRPr lang="nl-NL" dirty="0"/>
          </a:p>
        </p:txBody>
      </p:sp>
    </p:spTree>
    <p:extLst>
      <p:ext uri="{BB962C8B-B14F-4D97-AF65-F5344CB8AC3E}">
        <p14:creationId xmlns:p14="http://schemas.microsoft.com/office/powerpoint/2010/main" val="132362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a:xfrm>
            <a:off x="630237" y="1690380"/>
            <a:ext cx="7893051" cy="4547649"/>
          </a:xfrm>
        </p:spPr>
        <p:txBody>
          <a:bodyPr>
            <a:normAutofit/>
          </a:bodyPr>
          <a:lstStyle/>
          <a:p>
            <a:pPr marL="609600" indent="-609600" eaLnBrk="1" hangingPunct="1">
              <a:buFontTx/>
              <a:buNone/>
            </a:pPr>
            <a:r>
              <a:rPr lang="nl-NL" altLang="nl-NL" sz="2500" dirty="0">
                <a:latin typeface="Calibri" panose="020F0502020204030204" pitchFamily="34" charset="0"/>
                <a:cs typeface="+mn-cs"/>
              </a:rPr>
              <a:t>Dutch </a:t>
            </a:r>
            <a:r>
              <a:rPr lang="nl-NL" altLang="nl-NL" sz="2500" dirty="0" err="1">
                <a:latin typeface="Calibri" panose="020F0502020204030204" pitchFamily="34" charset="0"/>
                <a:cs typeface="+mn-cs"/>
              </a:rPr>
              <a:t>mentality</a:t>
            </a:r>
            <a:r>
              <a:rPr lang="nl-NL" altLang="nl-NL" sz="2500" dirty="0">
                <a:latin typeface="Calibri" panose="020F0502020204030204" pitchFamily="34" charset="0"/>
                <a:cs typeface="+mn-cs"/>
              </a:rPr>
              <a:t> and </a:t>
            </a:r>
            <a:r>
              <a:rPr lang="nl-NL" altLang="nl-NL" sz="2500" dirty="0" err="1">
                <a:latin typeface="Calibri" panose="020F0502020204030204" pitchFamily="34" charset="0"/>
                <a:cs typeface="+mn-cs"/>
              </a:rPr>
              <a:t>cultural</a:t>
            </a:r>
            <a:r>
              <a:rPr lang="nl-NL" altLang="nl-NL" sz="2500" dirty="0">
                <a:latin typeface="Calibri" panose="020F0502020204030204" pitchFamily="34" charset="0"/>
                <a:cs typeface="+mn-cs"/>
              </a:rPr>
              <a:t> </a:t>
            </a:r>
            <a:r>
              <a:rPr lang="nl-NL" altLang="nl-NL" sz="2500" dirty="0" err="1">
                <a:latin typeface="Calibri" panose="020F0502020204030204" pitchFamily="34" charset="0"/>
                <a:cs typeface="+mn-cs"/>
              </a:rPr>
              <a:t>developments</a:t>
            </a:r>
            <a:endParaRPr lang="nl-NL" altLang="nl-NL" sz="2500" dirty="0">
              <a:latin typeface="Calibri" panose="020F0502020204030204" pitchFamily="34" charset="0"/>
              <a:cs typeface="+mn-cs"/>
            </a:endParaRPr>
          </a:p>
          <a:p>
            <a:pPr marL="609600" indent="-609600" eaLnBrk="1" hangingPunct="1">
              <a:buFontTx/>
              <a:buNone/>
            </a:pPr>
            <a:endParaRPr lang="nl-NL" altLang="nl-NL" sz="2500" dirty="0">
              <a:latin typeface="Calibri" panose="020F0502020204030204" pitchFamily="34" charset="0"/>
              <a:cs typeface="+mn-cs"/>
            </a:endParaRPr>
          </a:p>
          <a:p>
            <a:pPr marL="973137" lvl="1" indent="-609600">
              <a:buFontTx/>
              <a:buNone/>
            </a:pPr>
            <a:r>
              <a:rPr lang="nl-NL" altLang="nl-NL" sz="2500" dirty="0">
                <a:latin typeface="Calibri" panose="020F0502020204030204" pitchFamily="34" charset="0"/>
                <a:cs typeface="+mn-cs"/>
              </a:rPr>
              <a:t>Central feature:</a:t>
            </a:r>
          </a:p>
          <a:p>
            <a:pPr marL="973137" lvl="1" indent="-609600">
              <a:buFontTx/>
              <a:buNone/>
            </a:pPr>
            <a:r>
              <a:rPr lang="nl-NL" altLang="nl-NL" sz="2500" dirty="0">
                <a:latin typeface="Calibri" panose="020F0502020204030204" pitchFamily="34" charset="0"/>
                <a:cs typeface="+mn-cs"/>
              </a:rPr>
              <a:t>“</a:t>
            </a:r>
            <a:r>
              <a:rPr lang="nl-NL" altLang="nl-NL" sz="2500" dirty="0" err="1">
                <a:latin typeface="Calibri" panose="020F0502020204030204" pitchFamily="34" charset="0"/>
                <a:cs typeface="+mn-cs"/>
              </a:rPr>
              <a:t>Let’s</a:t>
            </a:r>
            <a:r>
              <a:rPr lang="nl-NL" altLang="nl-NL" sz="2500" dirty="0">
                <a:latin typeface="Calibri" panose="020F0502020204030204" pitchFamily="34" charset="0"/>
                <a:cs typeface="+mn-cs"/>
              </a:rPr>
              <a:t> talk </a:t>
            </a:r>
            <a:r>
              <a:rPr lang="nl-NL" altLang="nl-NL" sz="2500" dirty="0" err="1">
                <a:latin typeface="Calibri" panose="020F0502020204030204" pitchFamily="34" charset="0"/>
                <a:cs typeface="+mn-cs"/>
              </a:rPr>
              <a:t>about</a:t>
            </a:r>
            <a:r>
              <a:rPr lang="nl-NL" altLang="nl-NL" sz="2500" dirty="0">
                <a:latin typeface="Calibri" panose="020F0502020204030204" pitchFamily="34" charset="0"/>
                <a:cs typeface="+mn-cs"/>
              </a:rPr>
              <a:t> </a:t>
            </a:r>
            <a:r>
              <a:rPr lang="nl-NL" altLang="nl-NL" sz="2500" dirty="0" err="1">
                <a:latin typeface="Calibri" panose="020F0502020204030204" pitchFamily="34" charset="0"/>
                <a:cs typeface="+mn-cs"/>
              </a:rPr>
              <a:t>it</a:t>
            </a:r>
            <a:r>
              <a:rPr lang="nl-NL" altLang="nl-NL" sz="2500" dirty="0">
                <a:latin typeface="Calibri" panose="020F0502020204030204" pitchFamily="34" charset="0"/>
                <a:cs typeface="+mn-cs"/>
              </a:rPr>
              <a:t>, </a:t>
            </a:r>
          </a:p>
          <a:p>
            <a:pPr marL="973137" lvl="1" indent="-609600">
              <a:buFontTx/>
              <a:buNone/>
            </a:pPr>
            <a:r>
              <a:rPr lang="nl-NL" altLang="nl-NL" sz="2500" dirty="0">
                <a:latin typeface="Calibri" panose="020F0502020204030204" pitchFamily="34" charset="0"/>
                <a:cs typeface="+mn-cs"/>
              </a:rPr>
              <a:t>and </a:t>
            </a:r>
            <a:r>
              <a:rPr lang="nl-NL" altLang="nl-NL" sz="2500" dirty="0" err="1">
                <a:latin typeface="Calibri" panose="020F0502020204030204" pitchFamily="34" charset="0"/>
                <a:cs typeface="+mn-cs"/>
              </a:rPr>
              <a:t>find</a:t>
            </a:r>
            <a:r>
              <a:rPr lang="nl-NL" altLang="nl-NL" sz="2500" dirty="0">
                <a:latin typeface="Calibri" panose="020F0502020204030204" pitchFamily="34" charset="0"/>
                <a:cs typeface="+mn-cs"/>
              </a:rPr>
              <a:t> a </a:t>
            </a:r>
            <a:r>
              <a:rPr lang="nl-NL" altLang="nl-NL" sz="2500" dirty="0" err="1">
                <a:latin typeface="Calibri" panose="020F0502020204030204" pitchFamily="34" charset="0"/>
                <a:cs typeface="+mn-cs"/>
              </a:rPr>
              <a:t>solution</a:t>
            </a:r>
            <a:r>
              <a:rPr lang="nl-NL" altLang="nl-NL" sz="2500" dirty="0">
                <a:latin typeface="Calibri" panose="020F0502020204030204" pitchFamily="34" charset="0"/>
                <a:cs typeface="+mn-cs"/>
              </a:rPr>
              <a:t>”</a:t>
            </a:r>
          </a:p>
          <a:p>
            <a:pPr marL="609600" indent="-609600" eaLnBrk="1" hangingPunct="1">
              <a:buFontTx/>
              <a:buNone/>
            </a:pPr>
            <a:endParaRPr lang="nl-NL" altLang="nl-NL" sz="2500" dirty="0">
              <a:latin typeface="Calibri" panose="020F0502020204030204" pitchFamily="34" charset="0"/>
              <a:cs typeface="+mn-cs"/>
            </a:endParaRPr>
          </a:p>
          <a:p>
            <a:pPr marL="609600" indent="-609600" eaLnBrk="1" hangingPunct="1">
              <a:buFontTx/>
              <a:buNone/>
            </a:pPr>
            <a:r>
              <a:rPr lang="nl-NL" altLang="nl-NL" sz="2500" dirty="0">
                <a:latin typeface="Calibri" panose="020F0502020204030204" pitchFamily="34" charset="0"/>
                <a:cs typeface="+mn-cs"/>
              </a:rPr>
              <a:t>Prof </a:t>
            </a:r>
            <a:r>
              <a:rPr lang="nl-NL" altLang="nl-NL" sz="2500" dirty="0" err="1">
                <a:latin typeface="Calibri" panose="020F0502020204030204" pitchFamily="34" charset="0"/>
                <a:cs typeface="+mn-cs"/>
              </a:rPr>
              <a:t>dr</a:t>
            </a:r>
            <a:r>
              <a:rPr lang="nl-NL" altLang="nl-NL" sz="2500" dirty="0">
                <a:latin typeface="Calibri" panose="020F0502020204030204" pitchFamily="34" charset="0"/>
                <a:cs typeface="+mn-cs"/>
              </a:rPr>
              <a:t> James </a:t>
            </a:r>
            <a:r>
              <a:rPr lang="nl-NL" altLang="nl-NL" sz="2500" dirty="0" err="1">
                <a:latin typeface="Calibri" panose="020F0502020204030204" pitchFamily="34" charset="0"/>
                <a:cs typeface="+mn-cs"/>
              </a:rPr>
              <a:t>Kennedy</a:t>
            </a:r>
            <a:endParaRPr lang="nl-NL" altLang="nl-NL" sz="2500" dirty="0">
              <a:latin typeface="Calibri" panose="020F0502020204030204" pitchFamily="34" charset="0"/>
              <a:cs typeface="+mn-cs"/>
            </a:endParaRP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465" y="3674533"/>
            <a:ext cx="1842191" cy="261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http://medischcontact.artsennet.nl/upload/138/11098/6-boek-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733" y="1690688"/>
            <a:ext cx="1658826" cy="25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628650" y="348348"/>
            <a:ext cx="7886700" cy="1325563"/>
          </a:xfrm>
        </p:spPr>
        <p:txBody>
          <a:bodyPr>
            <a:normAutofit/>
          </a:bodyPr>
          <a:lstStyle/>
          <a:p>
            <a:pPr defTabSz="685800"/>
            <a:r>
              <a:rPr lang="nl-NL" sz="3500" b="1" dirty="0" smtClean="0">
                <a:solidFill>
                  <a:srgbClr val="FF0000"/>
                </a:solidFill>
              </a:rPr>
              <a:t>3) How </a:t>
            </a:r>
            <a:r>
              <a:rPr lang="nl-NL" sz="3500" b="1" dirty="0" err="1" smtClean="0">
                <a:solidFill>
                  <a:srgbClr val="FF0000"/>
                </a:solidFill>
              </a:rPr>
              <a:t>to</a:t>
            </a:r>
            <a:r>
              <a:rPr lang="nl-NL" sz="3500" b="1" dirty="0" smtClean="0">
                <a:solidFill>
                  <a:srgbClr val="FF0000"/>
                </a:solidFill>
              </a:rPr>
              <a:t> </a:t>
            </a:r>
            <a:r>
              <a:rPr lang="nl-NL" sz="3500" b="1" dirty="0" err="1" smtClean="0">
                <a:solidFill>
                  <a:srgbClr val="FF0000"/>
                </a:solidFill>
              </a:rPr>
              <a:t>understand</a:t>
            </a:r>
            <a:r>
              <a:rPr lang="nl-NL" sz="3500" b="1" dirty="0" smtClean="0">
                <a:solidFill>
                  <a:srgbClr val="FF0000"/>
                </a:solidFill>
              </a:rPr>
              <a:t> The Netherlands?</a:t>
            </a:r>
            <a:endParaRPr lang="nl-NL" sz="3500" b="1" dirty="0">
              <a:solidFill>
                <a:srgbClr val="FF0000"/>
              </a:solidFill>
            </a:endParaRPr>
          </a:p>
        </p:txBody>
      </p:sp>
    </p:spTree>
    <p:extLst>
      <p:ext uri="{BB962C8B-B14F-4D97-AF65-F5344CB8AC3E}">
        <p14:creationId xmlns:p14="http://schemas.microsoft.com/office/powerpoint/2010/main" val="251054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otelcornelisz.nl/images/brandbox/crop_large/amsterdam-nice-light-wallpaper-hd-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267" y="4424951"/>
            <a:ext cx="4285192" cy="2163176"/>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5"/>
          <p:cNvSpPr txBox="1">
            <a:spLocks noChangeArrowheads="1"/>
          </p:cNvSpPr>
          <p:nvPr/>
        </p:nvSpPr>
        <p:spPr bwMode="auto">
          <a:xfrm>
            <a:off x="628650" y="1683041"/>
            <a:ext cx="78867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buFont typeface="+mj-lt"/>
              <a:buAutoNum type="arabicParenR"/>
            </a:pPr>
            <a:r>
              <a:rPr lang="nl-NL" altLang="nl-NL" sz="2500" dirty="0" err="1" smtClean="0">
                <a:solidFill>
                  <a:prstClr val="black"/>
                </a:solidFill>
                <a:latin typeface="Calibri" panose="020F0502020204030204" pitchFamily="34" charset="0"/>
              </a:rPr>
              <a:t>Getting</a:t>
            </a:r>
            <a:r>
              <a:rPr lang="nl-NL" altLang="nl-NL" sz="2500" dirty="0" smtClean="0">
                <a:solidFill>
                  <a:prstClr val="black"/>
                </a:solidFill>
                <a:latin typeface="Calibri" panose="020F0502020204030204" pitchFamily="34" charset="0"/>
              </a:rPr>
              <a:t> </a:t>
            </a:r>
            <a:r>
              <a:rPr lang="nl-NL" altLang="nl-NL" sz="2500" dirty="0" err="1">
                <a:solidFill>
                  <a:prstClr val="black"/>
                </a:solidFill>
                <a:latin typeface="Calibri" panose="020F0502020204030204" pitchFamily="34" charset="0"/>
              </a:rPr>
              <a:t>rid</a:t>
            </a:r>
            <a:r>
              <a:rPr lang="nl-NL" altLang="nl-NL" sz="2500" dirty="0">
                <a:solidFill>
                  <a:prstClr val="black"/>
                </a:solidFill>
                <a:latin typeface="Calibri" panose="020F0502020204030204" pitchFamily="34" charset="0"/>
              </a:rPr>
              <a:t> of </a:t>
            </a:r>
            <a:r>
              <a:rPr lang="nl-NL" altLang="nl-NL" sz="2500" dirty="0" err="1" smtClean="0">
                <a:solidFill>
                  <a:prstClr val="black"/>
                </a:solidFill>
                <a:latin typeface="Calibri" panose="020F0502020204030204" pitchFamily="34" charset="0"/>
              </a:rPr>
              <a:t>taboos</a:t>
            </a:r>
            <a:r>
              <a:rPr lang="nl-NL" altLang="nl-NL" sz="2500" dirty="0" smtClean="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and</a:t>
            </a:r>
            <a:r>
              <a:rPr lang="nl-NL" altLang="nl-NL" sz="2500" dirty="0" smtClean="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guilty</a:t>
            </a:r>
            <a:r>
              <a:rPr lang="nl-NL" altLang="nl-NL" sz="2500" dirty="0" smtClean="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feelings</a:t>
            </a:r>
            <a:endParaRPr lang="nl-NL" altLang="nl-NL" sz="2500" dirty="0" smtClean="0">
              <a:solidFill>
                <a:prstClr val="black"/>
              </a:solidFill>
              <a:latin typeface="Calibri" panose="020F0502020204030204" pitchFamily="34" charset="0"/>
            </a:endParaRPr>
          </a:p>
          <a:p>
            <a:pPr marL="457200" indent="-457200" eaLnBrk="1" hangingPunct="1">
              <a:spcBef>
                <a:spcPct val="50000"/>
              </a:spcBef>
              <a:buFont typeface="+mj-lt"/>
              <a:buAutoNum type="arabicParenR"/>
            </a:pPr>
            <a:r>
              <a:rPr lang="nl-NL" altLang="nl-NL" sz="2500" dirty="0" err="1" smtClean="0">
                <a:solidFill>
                  <a:prstClr val="black"/>
                </a:solidFill>
                <a:latin typeface="Calibri" panose="020F0502020204030204" pitchFamily="34" charset="0"/>
              </a:rPr>
              <a:t>Euthanasia</a:t>
            </a:r>
            <a:r>
              <a:rPr lang="nl-NL" altLang="nl-NL" sz="2500" dirty="0" smtClean="0">
                <a:solidFill>
                  <a:prstClr val="black"/>
                </a:solidFill>
                <a:latin typeface="Calibri" panose="020F0502020204030204" pitchFamily="34" charset="0"/>
              </a:rPr>
              <a:t> </a:t>
            </a:r>
            <a:r>
              <a:rPr lang="nl-NL" altLang="nl-NL" sz="2500" dirty="0">
                <a:solidFill>
                  <a:prstClr val="black"/>
                </a:solidFill>
                <a:latin typeface="Calibri" panose="020F0502020204030204" pitchFamily="34" charset="0"/>
              </a:rPr>
              <a:t>might </a:t>
            </a:r>
            <a:r>
              <a:rPr lang="nl-NL" altLang="nl-NL" sz="2500" dirty="0" err="1">
                <a:solidFill>
                  <a:prstClr val="black"/>
                </a:solidFill>
                <a:latin typeface="Calibri" panose="020F0502020204030204" pitchFamily="34" charset="0"/>
              </a:rPr>
              <a:t>be</a:t>
            </a:r>
            <a:r>
              <a:rPr lang="nl-NL" altLang="nl-NL" sz="2500" dirty="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inevitable</a:t>
            </a:r>
            <a:r>
              <a:rPr lang="nl-NL" altLang="nl-NL" sz="2500" dirty="0" smtClean="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because</a:t>
            </a:r>
            <a:r>
              <a:rPr lang="nl-NL" altLang="nl-NL" sz="2500" dirty="0" smtClean="0">
                <a:solidFill>
                  <a:prstClr val="black"/>
                </a:solidFill>
                <a:latin typeface="Calibri" panose="020F0502020204030204" pitchFamily="34" charset="0"/>
              </a:rPr>
              <a:t> </a:t>
            </a:r>
            <a:r>
              <a:rPr lang="nl-NL" altLang="nl-NL" sz="2500" dirty="0">
                <a:solidFill>
                  <a:prstClr val="black"/>
                </a:solidFill>
                <a:latin typeface="Calibri" panose="020F0502020204030204" pitchFamily="34" charset="0"/>
              </a:rPr>
              <a:t>of modern </a:t>
            </a:r>
            <a:r>
              <a:rPr lang="nl-NL" altLang="nl-NL" sz="2500" dirty="0" err="1">
                <a:solidFill>
                  <a:prstClr val="black"/>
                </a:solidFill>
                <a:latin typeface="Calibri" panose="020F0502020204030204" pitchFamily="34" charset="0"/>
              </a:rPr>
              <a:t>medical</a:t>
            </a:r>
            <a:r>
              <a:rPr lang="nl-NL" altLang="nl-NL" sz="2500" dirty="0">
                <a:solidFill>
                  <a:prstClr val="black"/>
                </a:solidFill>
                <a:latin typeface="Calibri" panose="020F0502020204030204" pitchFamily="34" charset="0"/>
              </a:rPr>
              <a:t> </a:t>
            </a:r>
            <a:r>
              <a:rPr lang="nl-NL" altLang="nl-NL" sz="2500" dirty="0" smtClean="0">
                <a:solidFill>
                  <a:prstClr val="black"/>
                </a:solidFill>
                <a:latin typeface="Calibri" panose="020F0502020204030204" pitchFamily="34" charset="0"/>
              </a:rPr>
              <a:t>power</a:t>
            </a:r>
          </a:p>
          <a:p>
            <a:pPr marL="457200" indent="-457200" eaLnBrk="1" hangingPunct="1">
              <a:spcBef>
                <a:spcPct val="50000"/>
              </a:spcBef>
              <a:buFont typeface="+mj-lt"/>
              <a:buAutoNum type="arabicParenR"/>
            </a:pPr>
            <a:r>
              <a:rPr lang="nl-NL" altLang="nl-NL" sz="2500" dirty="0" err="1" smtClean="0">
                <a:solidFill>
                  <a:prstClr val="black"/>
                </a:solidFill>
                <a:latin typeface="Calibri" panose="020F0502020204030204" pitchFamily="34" charset="0"/>
              </a:rPr>
              <a:t>Solidarity</a:t>
            </a:r>
            <a:r>
              <a:rPr lang="nl-NL" altLang="nl-NL" sz="2500" dirty="0" smtClean="0">
                <a:solidFill>
                  <a:prstClr val="black"/>
                </a:solidFill>
                <a:latin typeface="Calibri" panose="020F0502020204030204" pitchFamily="34" charset="0"/>
              </a:rPr>
              <a:t> </a:t>
            </a:r>
            <a:r>
              <a:rPr lang="nl-NL" altLang="nl-NL" sz="2500" dirty="0">
                <a:solidFill>
                  <a:prstClr val="black"/>
                </a:solidFill>
                <a:latin typeface="Calibri" panose="020F0502020204030204" pitchFamily="34" charset="0"/>
              </a:rPr>
              <a:t>with suffering </a:t>
            </a:r>
            <a:r>
              <a:rPr lang="nl-NL" altLang="nl-NL" sz="2500" dirty="0" err="1" smtClean="0">
                <a:solidFill>
                  <a:prstClr val="black"/>
                </a:solidFill>
                <a:latin typeface="Calibri" panose="020F0502020204030204" pitchFamily="34" charset="0"/>
              </a:rPr>
              <a:t>people</a:t>
            </a:r>
            <a:r>
              <a:rPr lang="nl-NL" altLang="nl-NL" sz="2500" dirty="0" smtClean="0">
                <a:solidFill>
                  <a:prstClr val="black"/>
                </a:solidFill>
                <a:latin typeface="Calibri" panose="020F0502020204030204" pitchFamily="34" charset="0"/>
              </a:rPr>
              <a:t>: “What </a:t>
            </a:r>
            <a:r>
              <a:rPr lang="nl-NL" altLang="nl-NL" sz="2500" dirty="0">
                <a:solidFill>
                  <a:prstClr val="black"/>
                </a:solidFill>
                <a:latin typeface="Calibri" panose="020F0502020204030204" pitchFamily="34" charset="0"/>
              </a:rPr>
              <a:t>is done out of </a:t>
            </a:r>
            <a:r>
              <a:rPr lang="nl-NL" altLang="nl-NL" sz="2500" dirty="0" smtClean="0">
                <a:solidFill>
                  <a:prstClr val="black"/>
                </a:solidFill>
                <a:latin typeface="Calibri" panose="020F0502020204030204" pitchFamily="34" charset="0"/>
              </a:rPr>
              <a:t>love, </a:t>
            </a:r>
            <a:r>
              <a:rPr lang="nl-NL" altLang="nl-NL" sz="2500" dirty="0">
                <a:solidFill>
                  <a:prstClr val="black"/>
                </a:solidFill>
                <a:latin typeface="Calibri" panose="020F0502020204030204" pitchFamily="34" charset="0"/>
              </a:rPr>
              <a:t>cannot </a:t>
            </a:r>
            <a:r>
              <a:rPr lang="nl-NL" altLang="nl-NL" sz="2500" dirty="0" err="1">
                <a:solidFill>
                  <a:prstClr val="black"/>
                </a:solidFill>
                <a:latin typeface="Calibri" panose="020F0502020204030204" pitchFamily="34" charset="0"/>
              </a:rPr>
              <a:t>be</a:t>
            </a:r>
            <a:r>
              <a:rPr lang="nl-NL" altLang="nl-NL" sz="2500" dirty="0">
                <a:solidFill>
                  <a:prstClr val="black"/>
                </a:solidFill>
                <a:latin typeface="Calibri" panose="020F0502020204030204" pitchFamily="34" charset="0"/>
              </a:rPr>
              <a:t> </a:t>
            </a:r>
            <a:r>
              <a:rPr lang="nl-NL" altLang="nl-NL" sz="2500" dirty="0" smtClean="0">
                <a:solidFill>
                  <a:prstClr val="black"/>
                </a:solidFill>
                <a:latin typeface="Calibri" panose="020F0502020204030204" pitchFamily="34" charset="0"/>
              </a:rPr>
              <a:t>wrong”</a:t>
            </a:r>
          </a:p>
          <a:p>
            <a:pPr marL="457200" indent="-457200" eaLnBrk="1" hangingPunct="1">
              <a:spcBef>
                <a:spcPct val="50000"/>
              </a:spcBef>
              <a:buFont typeface="+mj-lt"/>
              <a:buAutoNum type="arabicParenR"/>
            </a:pPr>
            <a:r>
              <a:rPr lang="nl-NL" altLang="nl-NL" sz="2500" dirty="0" err="1" smtClean="0">
                <a:solidFill>
                  <a:prstClr val="black"/>
                </a:solidFill>
                <a:latin typeface="Calibri" panose="020F0502020204030204" pitchFamily="34" charset="0"/>
              </a:rPr>
              <a:t>Self-determination</a:t>
            </a:r>
            <a:r>
              <a:rPr lang="nl-NL" altLang="nl-NL" sz="2500" dirty="0" smtClean="0">
                <a:solidFill>
                  <a:prstClr val="black"/>
                </a:solidFill>
                <a:latin typeface="Calibri" panose="020F0502020204030204" pitchFamily="34" charset="0"/>
              </a:rPr>
              <a:t> </a:t>
            </a:r>
            <a:r>
              <a:rPr lang="nl-NL" altLang="nl-NL" sz="2500" dirty="0" err="1">
                <a:solidFill>
                  <a:prstClr val="black"/>
                </a:solidFill>
                <a:latin typeface="Calibri" panose="020F0502020204030204" pitchFamily="34" charset="0"/>
              </a:rPr>
              <a:t>and</a:t>
            </a:r>
            <a:r>
              <a:rPr lang="nl-NL" altLang="nl-NL" sz="2500" dirty="0">
                <a:solidFill>
                  <a:prstClr val="black"/>
                </a:solidFill>
                <a:latin typeface="Calibri" panose="020F0502020204030204" pitchFamily="34" charset="0"/>
              </a:rPr>
              <a:t> </a:t>
            </a:r>
            <a:r>
              <a:rPr lang="nl-NL" altLang="nl-NL" sz="2500" dirty="0" smtClean="0">
                <a:solidFill>
                  <a:prstClr val="black"/>
                </a:solidFill>
                <a:latin typeface="Calibri" panose="020F0502020204030204" pitchFamily="34" charset="0"/>
              </a:rPr>
              <a:t/>
            </a:r>
            <a:br>
              <a:rPr lang="nl-NL" altLang="nl-NL" sz="2500" dirty="0" smtClean="0">
                <a:solidFill>
                  <a:prstClr val="black"/>
                </a:solidFill>
                <a:latin typeface="Calibri" panose="020F0502020204030204" pitchFamily="34" charset="0"/>
              </a:rPr>
            </a:br>
            <a:r>
              <a:rPr lang="nl-NL" altLang="nl-NL" sz="2500" dirty="0" err="1" smtClean="0">
                <a:solidFill>
                  <a:prstClr val="black"/>
                </a:solidFill>
                <a:latin typeface="Calibri" panose="020F0502020204030204" pitchFamily="34" charset="0"/>
              </a:rPr>
              <a:t>responsibility</a:t>
            </a:r>
            <a:r>
              <a:rPr lang="nl-NL" altLang="nl-NL" sz="2500" dirty="0" smtClean="0">
                <a:solidFill>
                  <a:prstClr val="black"/>
                </a:solidFill>
                <a:latin typeface="Calibri" panose="020F0502020204030204" pitchFamily="34" charset="0"/>
              </a:rPr>
              <a:t>: </a:t>
            </a:r>
            <a:br>
              <a:rPr lang="nl-NL" altLang="nl-NL" sz="2500" dirty="0" smtClean="0">
                <a:solidFill>
                  <a:prstClr val="black"/>
                </a:solidFill>
                <a:latin typeface="Calibri" panose="020F0502020204030204" pitchFamily="34" charset="0"/>
              </a:rPr>
            </a:br>
            <a:r>
              <a:rPr lang="nl-NL" altLang="nl-NL" sz="2500" dirty="0" smtClean="0">
                <a:solidFill>
                  <a:prstClr val="black"/>
                </a:solidFill>
                <a:latin typeface="Calibri" panose="020F0502020204030204" pitchFamily="34" charset="0"/>
              </a:rPr>
              <a:t>in </a:t>
            </a:r>
            <a:r>
              <a:rPr lang="nl-NL" altLang="nl-NL" sz="2500" dirty="0" err="1">
                <a:solidFill>
                  <a:prstClr val="black"/>
                </a:solidFill>
                <a:latin typeface="Calibri" panose="020F0502020204030204" pitchFamily="34" charset="0"/>
              </a:rPr>
              <a:t>dialogue</a:t>
            </a:r>
            <a:r>
              <a:rPr lang="nl-NL" altLang="nl-NL" sz="2500" dirty="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with</a:t>
            </a:r>
            <a:r>
              <a:rPr lang="nl-NL" altLang="nl-NL" sz="2500" dirty="0" smtClean="0">
                <a:solidFill>
                  <a:prstClr val="black"/>
                </a:solidFill>
                <a:latin typeface="Calibri" panose="020F0502020204030204" pitchFamily="34" charset="0"/>
              </a:rPr>
              <a:t> </a:t>
            </a:r>
            <a:r>
              <a:rPr lang="nl-NL" altLang="nl-NL" sz="2500" dirty="0" err="1">
                <a:solidFill>
                  <a:prstClr val="black"/>
                </a:solidFill>
                <a:latin typeface="Calibri" panose="020F0502020204030204" pitchFamily="34" charset="0"/>
              </a:rPr>
              <a:t>the</a:t>
            </a:r>
            <a:r>
              <a:rPr lang="nl-NL" altLang="nl-NL" sz="2500" dirty="0">
                <a:solidFill>
                  <a:prstClr val="black"/>
                </a:solidFill>
                <a:latin typeface="Calibri" panose="020F0502020204030204" pitchFamily="34" charset="0"/>
              </a:rPr>
              <a:t> </a:t>
            </a:r>
            <a:r>
              <a:rPr lang="nl-NL" altLang="nl-NL" sz="2500" dirty="0" smtClean="0">
                <a:solidFill>
                  <a:prstClr val="black"/>
                </a:solidFill>
                <a:latin typeface="Calibri" panose="020F0502020204030204" pitchFamily="34" charset="0"/>
              </a:rPr>
              <a:t>GP</a:t>
            </a:r>
          </a:p>
          <a:p>
            <a:pPr marL="457200" indent="-457200" eaLnBrk="1" hangingPunct="1">
              <a:spcBef>
                <a:spcPct val="50000"/>
              </a:spcBef>
              <a:buFont typeface="+mj-lt"/>
              <a:buAutoNum type="arabicParenR"/>
            </a:pPr>
            <a:r>
              <a:rPr lang="nl-NL" altLang="nl-NL" sz="2500" dirty="0" err="1" smtClean="0">
                <a:solidFill>
                  <a:prstClr val="black"/>
                </a:solidFill>
                <a:latin typeface="Calibri" panose="020F0502020204030204" pitchFamily="34" charset="0"/>
              </a:rPr>
              <a:t>Transparancy</a:t>
            </a:r>
            <a:r>
              <a:rPr lang="nl-NL" altLang="nl-NL" sz="2500" dirty="0" smtClean="0">
                <a:solidFill>
                  <a:prstClr val="black"/>
                </a:solidFill>
                <a:latin typeface="Calibri" panose="020F0502020204030204" pitchFamily="34" charset="0"/>
              </a:rPr>
              <a:t> </a:t>
            </a:r>
            <a:r>
              <a:rPr lang="nl-NL" altLang="nl-NL" sz="2500" dirty="0">
                <a:solidFill>
                  <a:prstClr val="black"/>
                </a:solidFill>
                <a:latin typeface="Calibri" panose="020F0502020204030204" pitchFamily="34" charset="0"/>
              </a:rPr>
              <a:t>and </a:t>
            </a:r>
            <a:r>
              <a:rPr lang="nl-NL" altLang="nl-NL" sz="2500" dirty="0" smtClean="0">
                <a:solidFill>
                  <a:prstClr val="black"/>
                </a:solidFill>
                <a:latin typeface="Calibri" panose="020F0502020204030204" pitchFamily="34" charset="0"/>
              </a:rPr>
              <a:t>control</a:t>
            </a:r>
            <a:endParaRPr lang="nl-NL" altLang="nl-NL" sz="2500" dirty="0">
              <a:solidFill>
                <a:prstClr val="black"/>
              </a:solidFill>
              <a:latin typeface="Calibri" panose="020F0502020204030204" pitchFamily="34" charset="0"/>
            </a:endParaRPr>
          </a:p>
        </p:txBody>
      </p:sp>
      <p:sp>
        <p:nvSpPr>
          <p:cNvPr id="4" name="Titel 1"/>
          <p:cNvSpPr txBox="1">
            <a:spLocks/>
          </p:cNvSpPr>
          <p:nvPr/>
        </p:nvSpPr>
        <p:spPr>
          <a:xfrm>
            <a:off x="628650" y="3483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500" b="1" dirty="0">
                <a:solidFill>
                  <a:prstClr val="black"/>
                </a:solidFill>
              </a:rPr>
              <a:t>Problems </a:t>
            </a:r>
            <a:r>
              <a:rPr lang="en-US" sz="3500" b="1" dirty="0" smtClean="0">
                <a:solidFill>
                  <a:prstClr val="black"/>
                </a:solidFill>
              </a:rPr>
              <a:t>should </a:t>
            </a:r>
            <a:r>
              <a:rPr lang="en-US" sz="3500" b="1" dirty="0">
                <a:solidFill>
                  <a:prstClr val="black"/>
                </a:solidFill>
              </a:rPr>
              <a:t>be negotiated and solved</a:t>
            </a:r>
            <a:endParaRPr lang="nl-NL" sz="3500" b="1" dirty="0">
              <a:solidFill>
                <a:prstClr val="black"/>
              </a:solidFill>
            </a:endParaRPr>
          </a:p>
        </p:txBody>
      </p:sp>
    </p:spTree>
    <p:extLst>
      <p:ext uri="{BB962C8B-B14F-4D97-AF65-F5344CB8AC3E}">
        <p14:creationId xmlns:p14="http://schemas.microsoft.com/office/powerpoint/2010/main" val="1674056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105400" y="1683041"/>
            <a:ext cx="3417888" cy="451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0500" indent="-190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indent="-342900" eaLnBrk="1" hangingPunct="1">
              <a:lnSpc>
                <a:spcPct val="90000"/>
              </a:lnSpc>
              <a:spcBef>
                <a:spcPts val="600"/>
              </a:spcBef>
              <a:spcAft>
                <a:spcPts val="600"/>
              </a:spcAft>
              <a:buFont typeface="Arial" panose="020B0604020202020204" pitchFamily="34" charset="0"/>
              <a:buChar char="•"/>
            </a:pPr>
            <a:r>
              <a:rPr lang="nl-NL" altLang="nl-NL" sz="2500" dirty="0">
                <a:solidFill>
                  <a:prstClr val="black"/>
                </a:solidFill>
                <a:latin typeface="Calibri" panose="020F0502020204030204" pitchFamily="34" charset="0"/>
              </a:rPr>
              <a:t>The Dutch like control (water, drugs, </a:t>
            </a:r>
            <a:r>
              <a:rPr lang="nl-NL" altLang="nl-NL" sz="2500" dirty="0" err="1" smtClean="0">
                <a:solidFill>
                  <a:prstClr val="black"/>
                </a:solidFill>
                <a:latin typeface="Calibri" panose="020F0502020204030204" pitchFamily="34" charset="0"/>
              </a:rPr>
              <a:t>dying</a:t>
            </a:r>
            <a:r>
              <a:rPr lang="nl-NL" altLang="nl-NL" sz="2500" dirty="0" smtClean="0">
                <a:solidFill>
                  <a:prstClr val="black"/>
                </a:solidFill>
                <a:latin typeface="Calibri" panose="020F0502020204030204" pitchFamily="34" charset="0"/>
              </a:rPr>
              <a:t>, </a:t>
            </a:r>
            <a:r>
              <a:rPr lang="nl-NL" altLang="nl-NL" sz="2500" dirty="0" err="1" smtClean="0">
                <a:solidFill>
                  <a:prstClr val="black"/>
                </a:solidFill>
                <a:latin typeface="Calibri" panose="020F0502020204030204" pitchFamily="34" charset="0"/>
              </a:rPr>
              <a:t>prostitution</a:t>
            </a:r>
            <a:r>
              <a:rPr lang="nl-NL" altLang="nl-NL" sz="2500" dirty="0">
                <a:solidFill>
                  <a:prstClr val="black"/>
                </a:solidFill>
                <a:latin typeface="Calibri" panose="020F0502020204030204" pitchFamily="34" charset="0"/>
              </a:rPr>
              <a:t>)</a:t>
            </a:r>
          </a:p>
          <a:p>
            <a:pPr marL="342900" lvl="1" indent="-342900" eaLnBrk="1" hangingPunct="1">
              <a:lnSpc>
                <a:spcPct val="90000"/>
              </a:lnSpc>
              <a:spcBef>
                <a:spcPts val="600"/>
              </a:spcBef>
              <a:spcAft>
                <a:spcPts val="600"/>
              </a:spcAft>
              <a:buFont typeface="Arial" panose="020B0604020202020204" pitchFamily="34" charset="0"/>
              <a:buChar char="•"/>
            </a:pPr>
            <a:r>
              <a:rPr lang="nl-NL" altLang="nl-NL" sz="2500" dirty="0">
                <a:solidFill>
                  <a:prstClr val="black"/>
                </a:solidFill>
                <a:latin typeface="Calibri" panose="020F0502020204030204" pitchFamily="34" charset="0"/>
              </a:rPr>
              <a:t>Best remedy against misuse is transparancy</a:t>
            </a:r>
          </a:p>
          <a:p>
            <a:pPr marL="342900" lvl="1" indent="-342900" eaLnBrk="1" hangingPunct="1">
              <a:lnSpc>
                <a:spcPct val="90000"/>
              </a:lnSpc>
              <a:spcBef>
                <a:spcPts val="600"/>
              </a:spcBef>
              <a:spcAft>
                <a:spcPts val="600"/>
              </a:spcAft>
              <a:buFont typeface="Arial" panose="020B0604020202020204" pitchFamily="34" charset="0"/>
              <a:buChar char="•"/>
            </a:pPr>
            <a:r>
              <a:rPr lang="nl-NL" altLang="nl-NL" sz="2500" dirty="0" smtClean="0">
                <a:solidFill>
                  <a:prstClr val="black"/>
                </a:solidFill>
                <a:latin typeface="Calibri" panose="020F0502020204030204" pitchFamily="34" charset="0"/>
              </a:rPr>
              <a:t>Non-</a:t>
            </a:r>
            <a:r>
              <a:rPr lang="nl-NL" altLang="nl-NL" sz="2500" dirty="0" err="1" smtClean="0">
                <a:solidFill>
                  <a:prstClr val="black"/>
                </a:solidFill>
                <a:latin typeface="Calibri" panose="020F0502020204030204" pitchFamily="34" charset="0"/>
              </a:rPr>
              <a:t>moralising</a:t>
            </a:r>
            <a:r>
              <a:rPr lang="nl-NL" altLang="nl-NL" sz="2500" dirty="0" smtClean="0">
                <a:solidFill>
                  <a:prstClr val="black"/>
                </a:solidFill>
                <a:latin typeface="Calibri" panose="020F0502020204030204" pitchFamily="34" charset="0"/>
              </a:rPr>
              <a:t> </a:t>
            </a:r>
            <a:r>
              <a:rPr lang="nl-NL" altLang="nl-NL" sz="2500" dirty="0">
                <a:solidFill>
                  <a:prstClr val="black"/>
                </a:solidFill>
                <a:latin typeface="Calibri" panose="020F0502020204030204" pitchFamily="34" charset="0"/>
              </a:rPr>
              <a:t>debate</a:t>
            </a:r>
          </a:p>
          <a:p>
            <a:pPr marL="342900" lvl="1" indent="-342900" eaLnBrk="1" hangingPunct="1">
              <a:lnSpc>
                <a:spcPct val="90000"/>
              </a:lnSpc>
              <a:spcBef>
                <a:spcPts val="600"/>
              </a:spcBef>
              <a:spcAft>
                <a:spcPts val="600"/>
              </a:spcAft>
              <a:buFont typeface="Arial" panose="020B0604020202020204" pitchFamily="34" charset="0"/>
              <a:buChar char="•"/>
            </a:pPr>
            <a:r>
              <a:rPr lang="nl-NL" altLang="nl-NL" sz="2500" dirty="0">
                <a:solidFill>
                  <a:prstClr val="black"/>
                </a:solidFill>
                <a:latin typeface="Calibri" panose="020F0502020204030204" pitchFamily="34" charset="0"/>
              </a:rPr>
              <a:t>Freedom is not to be supressed but to be regulated</a:t>
            </a:r>
            <a:endParaRPr lang="en-GB" altLang="nl-NL" sz="2500" dirty="0">
              <a:solidFill>
                <a:prstClr val="black"/>
              </a:solidFill>
              <a:latin typeface="Calibri" panose="020F0502020204030204" pitchFamily="34" charset="0"/>
            </a:endParaRPr>
          </a:p>
        </p:txBody>
      </p:sp>
      <p:pic>
        <p:nvPicPr>
          <p:cNvPr id="13317" name="Picture 2" descr="http://web.kennisnet2.nl/img.db?session=cloud_mmbase+7108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448" y="2055303"/>
            <a:ext cx="4531036" cy="366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a:xfrm>
            <a:off x="630048" y="34974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500" b="1" dirty="0">
                <a:solidFill>
                  <a:prstClr val="black"/>
                </a:solidFill>
              </a:rPr>
              <a:t>Transparent and controlled landscape</a:t>
            </a:r>
            <a:endParaRPr lang="nl-NL" sz="3500" b="1" dirty="0">
              <a:solidFill>
                <a:prstClr val="black"/>
              </a:solidFill>
            </a:endParaRPr>
          </a:p>
        </p:txBody>
      </p:sp>
    </p:spTree>
    <p:extLst>
      <p:ext uri="{BB962C8B-B14F-4D97-AF65-F5344CB8AC3E}">
        <p14:creationId xmlns:p14="http://schemas.microsoft.com/office/powerpoint/2010/main" val="3089547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p:cNvSpPr>
          <p:nvPr>
            <p:ph type="body" sz="half" idx="2"/>
          </p:nvPr>
        </p:nvSpPr>
        <p:spPr>
          <a:xfrm>
            <a:off x="4648200" y="1683041"/>
            <a:ext cx="3860159" cy="3059724"/>
          </a:xfrm>
        </p:spPr>
        <p:txBody>
          <a:bodyPr>
            <a:normAutofit/>
          </a:bodyPr>
          <a:lstStyle/>
          <a:p>
            <a:pPr marL="342900" lvl="1" indent="-342900">
              <a:spcBef>
                <a:spcPts val="600"/>
              </a:spcBef>
              <a:spcAft>
                <a:spcPts val="600"/>
              </a:spcAft>
            </a:pPr>
            <a:r>
              <a:rPr lang="nl-NL" altLang="nl-NL" sz="2500" dirty="0">
                <a:latin typeface="Calibri" panose="020F0502020204030204" pitchFamily="34" charset="0"/>
              </a:rPr>
              <a:t>Calvinism and commerce</a:t>
            </a:r>
          </a:p>
          <a:p>
            <a:pPr marL="342900" lvl="1" indent="-342900">
              <a:spcBef>
                <a:spcPts val="600"/>
              </a:spcBef>
              <a:spcAft>
                <a:spcPts val="600"/>
              </a:spcAft>
            </a:pPr>
            <a:r>
              <a:rPr lang="nl-NL" altLang="nl-NL" sz="2500" dirty="0">
                <a:latin typeface="Calibri" panose="020F0502020204030204" pitchFamily="34" charset="0"/>
              </a:rPr>
              <a:t>Politics of tolerance</a:t>
            </a:r>
          </a:p>
          <a:p>
            <a:pPr marL="342900" lvl="1" indent="-342900">
              <a:spcBef>
                <a:spcPts val="600"/>
              </a:spcBef>
              <a:spcAft>
                <a:spcPts val="600"/>
              </a:spcAft>
            </a:pPr>
            <a:r>
              <a:rPr lang="nl-NL" altLang="nl-NL" sz="2500" dirty="0">
                <a:latin typeface="Calibri" panose="020F0502020204030204" pitchFamily="34" charset="0"/>
              </a:rPr>
              <a:t>Secularisation</a:t>
            </a:r>
          </a:p>
          <a:p>
            <a:pPr marL="342900" lvl="1" indent="-342900">
              <a:spcBef>
                <a:spcPts val="600"/>
              </a:spcBef>
              <a:spcAft>
                <a:spcPts val="600"/>
              </a:spcAft>
            </a:pPr>
            <a:r>
              <a:rPr lang="nl-NL" altLang="nl-NL" sz="2500" dirty="0">
                <a:latin typeface="Calibri" panose="020F0502020204030204" pitchFamily="34" charset="0"/>
              </a:rPr>
              <a:t>Pragmatism</a:t>
            </a:r>
          </a:p>
          <a:p>
            <a:pPr marL="342900" lvl="1" indent="-342900">
              <a:spcBef>
                <a:spcPts val="600"/>
              </a:spcBef>
              <a:spcAft>
                <a:spcPts val="600"/>
              </a:spcAft>
            </a:pPr>
            <a:r>
              <a:rPr lang="nl-NL" altLang="nl-NL" sz="2500" dirty="0">
                <a:latin typeface="Calibri" panose="020F0502020204030204" pitchFamily="34" charset="0"/>
              </a:rPr>
              <a:t>Polder-model</a:t>
            </a:r>
          </a:p>
          <a:p>
            <a:pPr marL="0" indent="0"/>
            <a:endParaRPr lang="nl-NL" altLang="nl-NL" sz="2000" dirty="0" smtClean="0"/>
          </a:p>
          <a:p>
            <a:pPr marL="0" indent="0"/>
            <a:endParaRPr lang="en-US" altLang="nl-NL" sz="2000" dirty="0" smtClean="0"/>
          </a:p>
        </p:txBody>
      </p:sp>
      <p:pic>
        <p:nvPicPr>
          <p:cNvPr id="14340" name="Picture 7" descr="http://www.trouw.nl/multimedia/dynamic/00075/koopman_75917d.jpg"/>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758607" y="1682255"/>
            <a:ext cx="3340100" cy="4214813"/>
          </a:xfrm>
        </p:spPr>
      </p:pic>
      <p:sp>
        <p:nvSpPr>
          <p:cNvPr id="5" name="Titel 1"/>
          <p:cNvSpPr txBox="1">
            <a:spLocks/>
          </p:cNvSpPr>
          <p:nvPr/>
        </p:nvSpPr>
        <p:spPr>
          <a:xfrm>
            <a:off x="621659" y="3545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500" b="1" dirty="0">
                <a:solidFill>
                  <a:prstClr val="black"/>
                </a:solidFill>
              </a:rPr>
              <a:t>Preachers and merchants</a:t>
            </a:r>
            <a:endParaRPr lang="nl-NL" sz="3500" b="1" dirty="0">
              <a:solidFill>
                <a:prstClr val="black"/>
              </a:solidFill>
            </a:endParaRPr>
          </a:p>
        </p:txBody>
      </p:sp>
    </p:spTree>
    <p:extLst>
      <p:ext uri="{BB962C8B-B14F-4D97-AF65-F5344CB8AC3E}">
        <p14:creationId xmlns:p14="http://schemas.microsoft.com/office/powerpoint/2010/main" val="2149312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tatic.eo.nl/fileadmin/bestanden/_processed_/csm_Schermafbeelding-2016-03-12-om-21-44-34_0997ec8b87.png"/>
          <p:cNvPicPr>
            <a:picLocks noChangeAspect="1" noChangeArrowheads="1"/>
          </p:cNvPicPr>
          <p:nvPr/>
        </p:nvPicPr>
        <p:blipFill>
          <a:blip r:embed="rId2" cstate="print"/>
          <a:srcRect/>
          <a:stretch>
            <a:fillRect/>
          </a:stretch>
        </p:blipFill>
        <p:spPr bwMode="auto">
          <a:xfrm>
            <a:off x="4353330" y="3254927"/>
            <a:ext cx="4036057" cy="3269207"/>
          </a:xfrm>
          <a:prstGeom prst="rect">
            <a:avLst/>
          </a:prstGeom>
          <a:noFill/>
        </p:spPr>
      </p:pic>
      <p:pic>
        <p:nvPicPr>
          <p:cNvPr id="53252" name="Picture 4" descr="http://static.eo.nl/fileadmin/bestanden/god_in_nederland_19662015_isbn_9789025905248_1_1455771819.jpg"/>
          <p:cNvPicPr>
            <a:picLocks noChangeAspect="1" noChangeArrowheads="1"/>
          </p:cNvPicPr>
          <p:nvPr/>
        </p:nvPicPr>
        <p:blipFill>
          <a:blip r:embed="rId3" cstate="print"/>
          <a:srcRect/>
          <a:stretch>
            <a:fillRect/>
          </a:stretch>
        </p:blipFill>
        <p:spPr bwMode="auto">
          <a:xfrm>
            <a:off x="979881" y="3495263"/>
            <a:ext cx="1753794" cy="2788533"/>
          </a:xfrm>
          <a:prstGeom prst="rect">
            <a:avLst/>
          </a:prstGeom>
          <a:noFill/>
        </p:spPr>
      </p:pic>
      <p:sp>
        <p:nvSpPr>
          <p:cNvPr id="7" name="Rechthoek 6"/>
          <p:cNvSpPr/>
          <p:nvPr/>
        </p:nvSpPr>
        <p:spPr>
          <a:xfrm>
            <a:off x="628650" y="1683041"/>
            <a:ext cx="7885112" cy="1631216"/>
          </a:xfrm>
          <a:prstGeom prst="rect">
            <a:avLst/>
          </a:prstGeom>
        </p:spPr>
        <p:txBody>
          <a:bodyPr wrap="square">
            <a:spAutoFit/>
          </a:bodyPr>
          <a:lstStyle/>
          <a:p>
            <a:r>
              <a:rPr lang="nl-NL" sz="2500" dirty="0" smtClean="0">
                <a:latin typeface="Calibri" panose="020F0502020204030204" pitchFamily="34" charset="0"/>
              </a:rPr>
              <a:t>“A large </a:t>
            </a:r>
            <a:r>
              <a:rPr lang="nl-NL" sz="2500" dirty="0" err="1" smtClean="0">
                <a:latin typeface="Calibri" panose="020F0502020204030204" pitchFamily="34" charset="0"/>
              </a:rPr>
              <a:t>majority</a:t>
            </a:r>
            <a:r>
              <a:rPr lang="nl-NL" sz="2500" dirty="0" smtClean="0">
                <a:latin typeface="Calibri" panose="020F0502020204030204" pitchFamily="34" charset="0"/>
              </a:rPr>
              <a:t> of </a:t>
            </a:r>
            <a:r>
              <a:rPr lang="nl-NL" sz="2500" dirty="0" err="1" smtClean="0">
                <a:latin typeface="Calibri" panose="020F0502020204030204" pitchFamily="34" charset="0"/>
              </a:rPr>
              <a:t>the</a:t>
            </a:r>
            <a:r>
              <a:rPr lang="nl-NL" sz="2500" dirty="0" smtClean="0">
                <a:latin typeface="Calibri" panose="020F0502020204030204" pitchFamily="34" charset="0"/>
              </a:rPr>
              <a:t> Dutch (82%) never or </a:t>
            </a:r>
            <a:r>
              <a:rPr lang="nl-NL" sz="2500" dirty="0" err="1" smtClean="0">
                <a:latin typeface="Calibri" panose="020F0502020204030204" pitchFamily="34" charset="0"/>
              </a:rPr>
              <a:t>almost</a:t>
            </a:r>
            <a:r>
              <a:rPr lang="nl-NL" sz="2500" dirty="0" smtClean="0">
                <a:latin typeface="Calibri" panose="020F0502020204030204" pitchFamily="34" charset="0"/>
              </a:rPr>
              <a:t> never </a:t>
            </a:r>
            <a:r>
              <a:rPr lang="nl-NL" sz="2500" dirty="0" err="1" smtClean="0">
                <a:latin typeface="Calibri" panose="020F0502020204030204" pitchFamily="34" charset="0"/>
              </a:rPr>
              <a:t>visits</a:t>
            </a:r>
            <a:r>
              <a:rPr lang="nl-NL" sz="2500" dirty="0" smtClean="0">
                <a:latin typeface="Calibri" panose="020F0502020204030204" pitchFamily="34" charset="0"/>
              </a:rPr>
              <a:t> a </a:t>
            </a:r>
            <a:r>
              <a:rPr lang="nl-NL" sz="2500" dirty="0" err="1" smtClean="0">
                <a:latin typeface="Calibri" panose="020F0502020204030204" pitchFamily="34" charset="0"/>
              </a:rPr>
              <a:t>church</a:t>
            </a:r>
            <a:r>
              <a:rPr lang="nl-NL" sz="2500" dirty="0" smtClean="0">
                <a:latin typeface="Calibri" panose="020F0502020204030204" pitchFamily="34" charset="0"/>
              </a:rPr>
              <a:t> </a:t>
            </a:r>
            <a:r>
              <a:rPr lang="nl-NL" sz="2500" dirty="0" err="1" smtClean="0">
                <a:latin typeface="Calibri" panose="020F0502020204030204" pitchFamily="34" charset="0"/>
              </a:rPr>
              <a:t>and</a:t>
            </a:r>
            <a:r>
              <a:rPr lang="nl-NL" sz="2500" dirty="0" smtClean="0">
                <a:latin typeface="Calibri" panose="020F0502020204030204" pitchFamily="34" charset="0"/>
              </a:rPr>
              <a:t> </a:t>
            </a:r>
            <a:r>
              <a:rPr lang="nl-NL" sz="2500" dirty="0" err="1" smtClean="0">
                <a:latin typeface="Calibri" panose="020F0502020204030204" pitchFamily="34" charset="0"/>
              </a:rPr>
              <a:t>only</a:t>
            </a:r>
            <a:r>
              <a:rPr lang="nl-NL" sz="2500" dirty="0" smtClean="0">
                <a:latin typeface="Calibri" panose="020F0502020204030204" pitchFamily="34" charset="0"/>
              </a:rPr>
              <a:t> 14% of </a:t>
            </a:r>
            <a:r>
              <a:rPr lang="nl-NL" sz="2500" dirty="0" err="1" smtClean="0">
                <a:latin typeface="Calibri" panose="020F0502020204030204" pitchFamily="34" charset="0"/>
              </a:rPr>
              <a:t>them</a:t>
            </a:r>
            <a:r>
              <a:rPr lang="nl-NL" sz="2500" dirty="0" smtClean="0">
                <a:latin typeface="Calibri" panose="020F0502020204030204" pitchFamily="34" charset="0"/>
              </a:rPr>
              <a:t> </a:t>
            </a:r>
            <a:r>
              <a:rPr lang="nl-NL" sz="2500" dirty="0" err="1" smtClean="0">
                <a:latin typeface="Calibri" panose="020F0502020204030204" pitchFamily="34" charset="0"/>
              </a:rPr>
              <a:t>believes</a:t>
            </a:r>
            <a:r>
              <a:rPr lang="nl-NL" sz="2500" dirty="0" smtClean="0">
                <a:latin typeface="Calibri" panose="020F0502020204030204" pitchFamily="34" charset="0"/>
              </a:rPr>
              <a:t> in a personal God. For </a:t>
            </a:r>
            <a:r>
              <a:rPr lang="nl-NL" sz="2500" dirty="0" err="1" smtClean="0">
                <a:latin typeface="Calibri" panose="020F0502020204030204" pitchFamily="34" charset="0"/>
              </a:rPr>
              <a:t>many</a:t>
            </a:r>
            <a:r>
              <a:rPr lang="nl-NL" sz="2500" dirty="0" smtClean="0">
                <a:latin typeface="Calibri" panose="020F0502020204030204" pitchFamily="34" charset="0"/>
              </a:rPr>
              <a:t> Dutch </a:t>
            </a:r>
            <a:r>
              <a:rPr lang="nl-NL" sz="2500" dirty="0" err="1" smtClean="0">
                <a:latin typeface="Calibri" panose="020F0502020204030204" pitchFamily="34" charset="0"/>
              </a:rPr>
              <a:t>people</a:t>
            </a:r>
            <a:r>
              <a:rPr lang="nl-NL" sz="2500" dirty="0" smtClean="0">
                <a:latin typeface="Calibri" panose="020F0502020204030204" pitchFamily="34" charset="0"/>
              </a:rPr>
              <a:t> </a:t>
            </a:r>
            <a:r>
              <a:rPr lang="nl-NL" sz="2500" dirty="0" err="1" smtClean="0">
                <a:latin typeface="Calibri" panose="020F0502020204030204" pitchFamily="34" charset="0"/>
              </a:rPr>
              <a:t>Christianity</a:t>
            </a:r>
            <a:r>
              <a:rPr lang="nl-NL" sz="2500" dirty="0" smtClean="0">
                <a:latin typeface="Calibri" panose="020F0502020204030204" pitchFamily="34" charset="0"/>
              </a:rPr>
              <a:t> has </a:t>
            </a:r>
            <a:r>
              <a:rPr lang="nl-NL" sz="2500" dirty="0" err="1" smtClean="0">
                <a:latin typeface="Calibri" panose="020F0502020204030204" pitchFamily="34" charset="0"/>
              </a:rPr>
              <a:t>become</a:t>
            </a:r>
            <a:r>
              <a:rPr lang="nl-NL" sz="2500" dirty="0" smtClean="0">
                <a:latin typeface="Calibri" panose="020F0502020204030204" pitchFamily="34" charset="0"/>
              </a:rPr>
              <a:t> </a:t>
            </a:r>
            <a:r>
              <a:rPr lang="nl-NL" sz="2500" dirty="0" err="1" smtClean="0">
                <a:latin typeface="Calibri" panose="020F0502020204030204" pitchFamily="34" charset="0"/>
              </a:rPr>
              <a:t>an</a:t>
            </a:r>
            <a:r>
              <a:rPr lang="nl-NL" sz="2500" dirty="0" smtClean="0">
                <a:latin typeface="Calibri" panose="020F0502020204030204" pitchFamily="34" charset="0"/>
              </a:rPr>
              <a:t> </a:t>
            </a:r>
            <a:r>
              <a:rPr lang="nl-NL" sz="2500" dirty="0" err="1" smtClean="0">
                <a:latin typeface="Calibri" panose="020F0502020204030204" pitchFamily="34" charset="0"/>
              </a:rPr>
              <a:t>unknown</a:t>
            </a:r>
            <a:r>
              <a:rPr lang="nl-NL" sz="2500" dirty="0" smtClean="0">
                <a:latin typeface="Calibri" panose="020F0502020204030204" pitchFamily="34" charset="0"/>
              </a:rPr>
              <a:t> or </a:t>
            </a:r>
            <a:r>
              <a:rPr lang="nl-NL" sz="2500" dirty="0" err="1" smtClean="0">
                <a:latin typeface="Calibri" panose="020F0502020204030204" pitchFamily="34" charset="0"/>
              </a:rPr>
              <a:t>exotic</a:t>
            </a:r>
            <a:r>
              <a:rPr lang="nl-NL" sz="2500" dirty="0" smtClean="0">
                <a:latin typeface="Calibri" panose="020F0502020204030204" pitchFamily="34" charset="0"/>
              </a:rPr>
              <a:t> </a:t>
            </a:r>
            <a:r>
              <a:rPr lang="nl-NL" sz="2500" dirty="0" err="1" smtClean="0">
                <a:latin typeface="Calibri" panose="020F0502020204030204" pitchFamily="34" charset="0"/>
              </a:rPr>
              <a:t>world</a:t>
            </a:r>
            <a:r>
              <a:rPr lang="nl-NL" sz="2500" dirty="0" smtClean="0">
                <a:latin typeface="Calibri" panose="020F0502020204030204" pitchFamily="34" charset="0"/>
              </a:rPr>
              <a:t>.”</a:t>
            </a:r>
            <a:endParaRPr lang="nl-NL" sz="2500" dirty="0">
              <a:latin typeface="Calibri" panose="020F0502020204030204" pitchFamily="34" charset="0"/>
            </a:endParaRPr>
          </a:p>
        </p:txBody>
      </p:sp>
      <p:sp>
        <p:nvSpPr>
          <p:cNvPr id="6" name="Rectangle 2"/>
          <p:cNvSpPr txBox="1">
            <a:spLocks noChangeArrowheads="1"/>
          </p:cNvSpPr>
          <p:nvPr/>
        </p:nvSpPr>
        <p:spPr>
          <a:xfrm>
            <a:off x="628650" y="3483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3500" b="1" dirty="0"/>
              <a:t>God in the Netherlands</a:t>
            </a:r>
            <a:endParaRPr lang="en-US" sz="3500" b="1" dirty="0"/>
          </a:p>
        </p:txBody>
      </p:sp>
    </p:spTree>
    <p:extLst>
      <p:ext uri="{BB962C8B-B14F-4D97-AF65-F5344CB8AC3E}">
        <p14:creationId xmlns:p14="http://schemas.microsoft.com/office/powerpoint/2010/main" val="826335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751599" y="647435"/>
            <a:ext cx="7772400" cy="1143000"/>
          </a:xfrm>
        </p:spPr>
        <p:txBody>
          <a:bodyPr/>
          <a:lstStyle/>
          <a:p>
            <a:pPr eaLnBrk="1" hangingPunct="1"/>
            <a:r>
              <a:rPr lang="nl-NL" b="1" dirty="0" err="1" smtClean="0"/>
              <a:t>Larger</a:t>
            </a:r>
            <a:r>
              <a:rPr lang="nl-NL" b="1" dirty="0" smtClean="0"/>
              <a:t> </a:t>
            </a:r>
            <a:r>
              <a:rPr lang="nl-NL" b="1" dirty="0" err="1" smtClean="0"/>
              <a:t>cultural</a:t>
            </a:r>
            <a:r>
              <a:rPr lang="nl-NL" b="1" dirty="0" smtClean="0"/>
              <a:t> </a:t>
            </a:r>
            <a:r>
              <a:rPr lang="nl-NL" b="1" dirty="0" err="1" smtClean="0"/>
              <a:t>developments</a:t>
            </a:r>
            <a:endParaRPr lang="nl-NL" b="1" dirty="0" smtClean="0"/>
          </a:p>
        </p:txBody>
      </p:sp>
      <p:sp>
        <p:nvSpPr>
          <p:cNvPr id="2" name="Tekstvak 1"/>
          <p:cNvSpPr txBox="1"/>
          <p:nvPr/>
        </p:nvSpPr>
        <p:spPr>
          <a:xfrm>
            <a:off x="725214" y="2286000"/>
            <a:ext cx="7803931" cy="3062377"/>
          </a:xfrm>
          <a:prstGeom prst="rect">
            <a:avLst/>
          </a:prstGeom>
          <a:noFill/>
        </p:spPr>
        <p:txBody>
          <a:bodyPr wrap="square" rtlCol="0">
            <a:spAutoFit/>
          </a:bodyPr>
          <a:lstStyle/>
          <a:p>
            <a:pPr marL="285750" indent="-285750">
              <a:buFontTx/>
              <a:buChar char="-"/>
            </a:pPr>
            <a:r>
              <a:rPr lang="nl-NL" sz="2500" dirty="0" err="1" smtClean="0"/>
              <a:t>Neoliberal</a:t>
            </a:r>
            <a:r>
              <a:rPr lang="nl-NL" sz="2500" dirty="0" smtClean="0"/>
              <a:t> </a:t>
            </a:r>
            <a:r>
              <a:rPr lang="nl-NL" sz="2500" dirty="0" err="1" smtClean="0"/>
              <a:t>climate</a:t>
            </a:r>
            <a:endParaRPr lang="nl-NL" sz="2500" dirty="0" smtClean="0"/>
          </a:p>
          <a:p>
            <a:pPr marL="285750" indent="-285750">
              <a:buFontTx/>
              <a:buChar char="-"/>
            </a:pPr>
            <a:r>
              <a:rPr lang="nl-NL" sz="2500" dirty="0" err="1" smtClean="0"/>
              <a:t>Medicalisation</a:t>
            </a:r>
            <a:r>
              <a:rPr lang="nl-NL" sz="2500" dirty="0" smtClean="0"/>
              <a:t> of </a:t>
            </a:r>
            <a:r>
              <a:rPr lang="nl-NL" sz="2500" dirty="0" err="1" smtClean="0"/>
              <a:t>dying</a:t>
            </a:r>
            <a:endParaRPr lang="nl-NL" sz="2500" dirty="0" smtClean="0"/>
          </a:p>
          <a:p>
            <a:pPr marL="285750" indent="-285750">
              <a:buFontTx/>
              <a:buChar char="-"/>
            </a:pPr>
            <a:r>
              <a:rPr lang="nl-NL" sz="2500" dirty="0" err="1" smtClean="0"/>
              <a:t>Intolerance</a:t>
            </a:r>
            <a:r>
              <a:rPr lang="nl-NL" sz="2500" dirty="0" smtClean="0"/>
              <a:t> </a:t>
            </a:r>
            <a:r>
              <a:rPr lang="nl-NL" sz="2500" dirty="0" err="1" smtClean="0"/>
              <a:t>towards</a:t>
            </a:r>
            <a:r>
              <a:rPr lang="nl-NL" sz="2500" dirty="0" smtClean="0"/>
              <a:t> </a:t>
            </a:r>
            <a:r>
              <a:rPr lang="nl-NL" sz="2500" dirty="0" err="1" smtClean="0"/>
              <a:t>suffering</a:t>
            </a:r>
            <a:r>
              <a:rPr lang="nl-NL" sz="2500" dirty="0" smtClean="0"/>
              <a:t> </a:t>
            </a:r>
            <a:r>
              <a:rPr lang="nl-NL" sz="2500" dirty="0" err="1" smtClean="0"/>
              <a:t>and</a:t>
            </a:r>
            <a:r>
              <a:rPr lang="nl-NL" sz="2500" dirty="0" smtClean="0"/>
              <a:t> </a:t>
            </a:r>
            <a:r>
              <a:rPr lang="nl-NL" sz="2500" dirty="0" err="1" smtClean="0"/>
              <a:t>decline</a:t>
            </a:r>
            <a:endParaRPr lang="nl-NL" sz="2500" dirty="0" smtClean="0"/>
          </a:p>
          <a:p>
            <a:pPr marL="285750" indent="-285750">
              <a:buFontTx/>
              <a:buChar char="-"/>
            </a:pPr>
            <a:r>
              <a:rPr lang="nl-NL" sz="2500" dirty="0" smtClean="0"/>
              <a:t>Strong belief in </a:t>
            </a:r>
            <a:r>
              <a:rPr lang="nl-NL" sz="2500" dirty="0" err="1" smtClean="0"/>
              <a:t>autonomy</a:t>
            </a:r>
            <a:r>
              <a:rPr lang="nl-NL" sz="2500" dirty="0" smtClean="0"/>
              <a:t> of </a:t>
            </a:r>
            <a:r>
              <a:rPr lang="nl-NL" sz="2500" dirty="0" err="1" smtClean="0"/>
              <a:t>the</a:t>
            </a:r>
            <a:r>
              <a:rPr lang="nl-NL" sz="2500" dirty="0" smtClean="0"/>
              <a:t> </a:t>
            </a:r>
            <a:r>
              <a:rPr lang="nl-NL" sz="2500" dirty="0" err="1" smtClean="0"/>
              <a:t>patient</a:t>
            </a:r>
            <a:endParaRPr lang="nl-NL" sz="2500" dirty="0" smtClean="0"/>
          </a:p>
          <a:p>
            <a:pPr marL="285750" indent="-285750">
              <a:buFontTx/>
              <a:buChar char="-"/>
            </a:pPr>
            <a:endParaRPr lang="en-GB" sz="2500" dirty="0"/>
          </a:p>
          <a:p>
            <a:r>
              <a:rPr lang="en-GB" sz="2500" dirty="0" smtClean="0"/>
              <a:t>Crisis of ‘meaning’ and spirituality in healthcare? </a:t>
            </a:r>
            <a:br>
              <a:rPr lang="en-GB" sz="2500" dirty="0" smtClean="0"/>
            </a:br>
            <a:r>
              <a:rPr lang="en-GB" sz="2500" dirty="0" smtClean="0"/>
              <a:t>Three cultural reasons:</a:t>
            </a:r>
          </a:p>
          <a:p>
            <a:endParaRPr lang="en-GB" dirty="0" smtClean="0"/>
          </a:p>
        </p:txBody>
      </p:sp>
    </p:spTree>
    <p:extLst>
      <p:ext uri="{BB962C8B-B14F-4D97-AF65-F5344CB8AC3E}">
        <p14:creationId xmlns:p14="http://schemas.microsoft.com/office/powerpoint/2010/main" val="6332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628650" y="1683041"/>
            <a:ext cx="7886700" cy="24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1" indent="-457200" eaLnBrk="1" hangingPunct="1">
              <a:lnSpc>
                <a:spcPct val="90000"/>
              </a:lnSpc>
              <a:spcBef>
                <a:spcPts val="600"/>
              </a:spcBef>
              <a:spcAft>
                <a:spcPts val="600"/>
              </a:spcAft>
              <a:buAutoNum type="arabicParenR"/>
            </a:pPr>
            <a:r>
              <a:rPr lang="en-US" sz="2500" dirty="0" smtClean="0">
                <a:solidFill>
                  <a:prstClr val="black"/>
                </a:solidFill>
                <a:latin typeface="Calibri" panose="020F0502020204030204" pitchFamily="34" charset="0"/>
              </a:rPr>
              <a:t>Assisted dying and euthanasia: the world in motion</a:t>
            </a:r>
          </a:p>
          <a:p>
            <a:pPr marL="457200" lvl="1" indent="-457200" eaLnBrk="1" hangingPunct="1">
              <a:lnSpc>
                <a:spcPct val="90000"/>
              </a:lnSpc>
              <a:spcBef>
                <a:spcPts val="600"/>
              </a:spcBef>
              <a:spcAft>
                <a:spcPts val="600"/>
              </a:spcAft>
              <a:buAutoNum type="arabicParenR"/>
            </a:pPr>
            <a:r>
              <a:rPr lang="en-US" sz="2500" dirty="0" smtClean="0">
                <a:solidFill>
                  <a:prstClr val="black"/>
                </a:solidFill>
                <a:latin typeface="Calibri" panose="020F0502020204030204" pitchFamily="34" charset="0"/>
              </a:rPr>
              <a:t>The case of The Netherlands: what is going on?</a:t>
            </a:r>
          </a:p>
          <a:p>
            <a:pPr marL="457200" lvl="1" indent="-457200" eaLnBrk="1" hangingPunct="1">
              <a:lnSpc>
                <a:spcPct val="90000"/>
              </a:lnSpc>
              <a:spcBef>
                <a:spcPts val="600"/>
              </a:spcBef>
              <a:spcAft>
                <a:spcPts val="600"/>
              </a:spcAft>
              <a:buAutoNum type="arabicParenR"/>
            </a:pPr>
            <a:r>
              <a:rPr lang="en-US" sz="2500" dirty="0" smtClean="0">
                <a:solidFill>
                  <a:prstClr val="black"/>
                </a:solidFill>
                <a:latin typeface="Calibri" panose="020F0502020204030204" pitchFamily="34" charset="0"/>
              </a:rPr>
              <a:t>How to understand The Netherlands?</a:t>
            </a:r>
          </a:p>
          <a:p>
            <a:pPr marL="457200" lvl="1" indent="-457200" eaLnBrk="1" hangingPunct="1">
              <a:lnSpc>
                <a:spcPct val="90000"/>
              </a:lnSpc>
              <a:spcBef>
                <a:spcPts val="600"/>
              </a:spcBef>
              <a:spcAft>
                <a:spcPts val="600"/>
              </a:spcAft>
              <a:buAutoNum type="arabicParenR"/>
            </a:pPr>
            <a:r>
              <a:rPr lang="en-US" sz="2500" dirty="0" smtClean="0">
                <a:solidFill>
                  <a:prstClr val="black"/>
                </a:solidFill>
                <a:latin typeface="Calibri" panose="020F0502020204030204" pitchFamily="34" charset="0"/>
              </a:rPr>
              <a:t>How can we respond to this situation?</a:t>
            </a:r>
          </a:p>
          <a:p>
            <a:pPr marL="457200" lvl="1" indent="-457200" eaLnBrk="1" hangingPunct="1">
              <a:lnSpc>
                <a:spcPct val="90000"/>
              </a:lnSpc>
              <a:spcBef>
                <a:spcPts val="600"/>
              </a:spcBef>
              <a:spcAft>
                <a:spcPts val="600"/>
              </a:spcAft>
              <a:buAutoNum type="arabicParenR"/>
            </a:pPr>
            <a:r>
              <a:rPr lang="en-US" sz="2500" dirty="0" smtClean="0">
                <a:solidFill>
                  <a:prstClr val="black"/>
                </a:solidFill>
                <a:latin typeface="Calibri" panose="020F0502020204030204" pitchFamily="34" charset="0"/>
              </a:rPr>
              <a:t>What could be the role of health care professionals?</a:t>
            </a:r>
          </a:p>
        </p:txBody>
      </p:sp>
      <p:sp>
        <p:nvSpPr>
          <p:cNvPr id="4" name="Titel 1"/>
          <p:cNvSpPr txBox="1">
            <a:spLocks/>
          </p:cNvSpPr>
          <p:nvPr/>
        </p:nvSpPr>
        <p:spPr>
          <a:xfrm>
            <a:off x="628650" y="3483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500" b="1" dirty="0" smtClean="0"/>
              <a:t>Outline</a:t>
            </a:r>
            <a:endParaRPr lang="nl-NL" sz="3500" b="1" dirty="0"/>
          </a:p>
        </p:txBody>
      </p:sp>
    </p:spTree>
    <p:extLst>
      <p:ext uri="{BB962C8B-B14F-4D97-AF65-F5344CB8AC3E}">
        <p14:creationId xmlns:p14="http://schemas.microsoft.com/office/powerpoint/2010/main" val="2096444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jdelijke aanduiding voor inhoud 2"/>
          <p:cNvSpPr>
            <a:spLocks noGrp="1"/>
          </p:cNvSpPr>
          <p:nvPr>
            <p:ph idx="1"/>
          </p:nvPr>
        </p:nvSpPr>
        <p:spPr>
          <a:xfrm>
            <a:off x="625475" y="2054700"/>
            <a:ext cx="3941762" cy="3816424"/>
          </a:xfrm>
        </p:spPr>
        <p:txBody>
          <a:bodyPr>
            <a:normAutofit/>
          </a:bodyPr>
          <a:lstStyle/>
          <a:p>
            <a:pPr marL="342900" lvl="1" indent="-342900" eaLnBrk="1" hangingPunct="1"/>
            <a:r>
              <a:rPr lang="nl-NL" sz="2500" dirty="0" smtClean="0">
                <a:latin typeface="Calibri" panose="020F0502020204030204" pitchFamily="34" charset="0"/>
              </a:rPr>
              <a:t> Diagnostic reduction</a:t>
            </a:r>
          </a:p>
          <a:p>
            <a:pPr marL="342900" lvl="1" indent="-342900" eaLnBrk="1" hangingPunct="1"/>
            <a:r>
              <a:rPr lang="nl-NL" sz="2500" dirty="0" smtClean="0">
                <a:latin typeface="Calibri" panose="020F0502020204030204" pitchFamily="34" charset="0"/>
              </a:rPr>
              <a:t> Reframing en ‘disowning’</a:t>
            </a:r>
          </a:p>
          <a:p>
            <a:pPr marL="342900" lvl="1" indent="-342900" eaLnBrk="1" hangingPunct="1"/>
            <a:r>
              <a:rPr lang="nl-NL" sz="2500" dirty="0" smtClean="0">
                <a:latin typeface="Calibri" panose="020F0502020204030204" pitchFamily="34" charset="0"/>
              </a:rPr>
              <a:t> Control in order to treat</a:t>
            </a:r>
          </a:p>
          <a:p>
            <a:pPr marL="442913" lvl="1" indent="-442913" eaLnBrk="1" hangingPunct="1"/>
            <a:r>
              <a:rPr lang="nl-NL" sz="2500" dirty="0" err="1" smtClean="0">
                <a:latin typeface="Calibri" panose="020F0502020204030204" pitchFamily="34" charset="0"/>
              </a:rPr>
              <a:t>Exclusion</a:t>
            </a:r>
            <a:r>
              <a:rPr lang="nl-NL" sz="2500" dirty="0" smtClean="0">
                <a:latin typeface="Calibri" panose="020F0502020204030204" pitchFamily="34" charset="0"/>
              </a:rPr>
              <a:t> of unwanted      connotatons </a:t>
            </a:r>
          </a:p>
        </p:txBody>
      </p:sp>
      <p:pic>
        <p:nvPicPr>
          <p:cNvPr id="4" name="Picture 2" descr="Human Form Drawers"/>
          <p:cNvPicPr>
            <a:picLocks noChangeAspect="1" noChangeArrowheads="1"/>
          </p:cNvPicPr>
          <p:nvPr/>
        </p:nvPicPr>
        <p:blipFill>
          <a:blip r:embed="rId2" cstate="print"/>
          <a:srcRect/>
          <a:stretch>
            <a:fillRect/>
          </a:stretch>
        </p:blipFill>
        <p:spPr bwMode="auto">
          <a:xfrm>
            <a:off x="4572000" y="2061124"/>
            <a:ext cx="3810000" cy="3810000"/>
          </a:xfrm>
          <a:prstGeom prst="rect">
            <a:avLst/>
          </a:prstGeom>
          <a:noFill/>
          <a:ln w="9525">
            <a:noFill/>
            <a:miter lim="800000"/>
            <a:headEnd/>
            <a:tailEnd/>
          </a:ln>
        </p:spPr>
      </p:pic>
      <p:sp>
        <p:nvSpPr>
          <p:cNvPr id="5" name="Rectangle 2"/>
          <p:cNvSpPr txBox="1">
            <a:spLocks noChangeArrowheads="1"/>
          </p:cNvSpPr>
          <p:nvPr/>
        </p:nvSpPr>
        <p:spPr>
          <a:xfrm>
            <a:off x="625475" y="483313"/>
            <a:ext cx="78930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altLang="nl-NL" sz="3500" b="1" dirty="0"/>
              <a:t>a</a:t>
            </a:r>
            <a:r>
              <a:rPr lang="en-US" altLang="nl-NL" sz="3500" b="1" dirty="0" smtClean="0"/>
              <a:t>) </a:t>
            </a:r>
            <a:r>
              <a:rPr lang="en-US" altLang="nl-NL" sz="3500" b="1" dirty="0"/>
              <a:t>Professional: only the functional </a:t>
            </a:r>
            <a:r>
              <a:rPr lang="en-US" altLang="nl-NL" sz="3500" b="1" dirty="0" smtClean="0"/>
              <a:t>is  meaningful</a:t>
            </a:r>
            <a:endParaRPr lang="en-US" sz="3500" b="1" dirty="0"/>
          </a:p>
        </p:txBody>
      </p:sp>
    </p:spTree>
    <p:extLst>
      <p:ext uri="{BB962C8B-B14F-4D97-AF65-F5344CB8AC3E}">
        <p14:creationId xmlns:p14="http://schemas.microsoft.com/office/powerpoint/2010/main" val="3919455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freyascorner.files.wordpress.com/2013/11/piramide-van-maslow.jpg">
            <a:hlinkClick r:id="rId2"/>
          </p:cNvPr>
          <p:cNvPicPr>
            <a:picLocks noChangeAspect="1" noChangeArrowheads="1"/>
          </p:cNvPicPr>
          <p:nvPr/>
        </p:nvPicPr>
        <p:blipFill>
          <a:blip r:embed="rId3" cstate="print"/>
          <a:srcRect/>
          <a:stretch>
            <a:fillRect/>
          </a:stretch>
        </p:blipFill>
        <p:spPr bwMode="auto">
          <a:xfrm>
            <a:off x="6156176" y="3911382"/>
            <a:ext cx="2376264" cy="2376264"/>
          </a:xfrm>
          <a:prstGeom prst="rect">
            <a:avLst/>
          </a:prstGeom>
          <a:noFill/>
        </p:spPr>
      </p:pic>
      <p:pic>
        <p:nvPicPr>
          <p:cNvPr id="2054" name="Picture 6" descr="http://w3.chabad.org/media/images/428/RxEQ4282906.jpg">
            <a:hlinkClick r:id="rId4"/>
          </p:cNvPr>
          <p:cNvPicPr>
            <a:picLocks noChangeAspect="1" noChangeArrowheads="1"/>
          </p:cNvPicPr>
          <p:nvPr/>
        </p:nvPicPr>
        <p:blipFill>
          <a:blip r:embed="rId5" cstate="print"/>
          <a:srcRect/>
          <a:stretch>
            <a:fillRect/>
          </a:stretch>
        </p:blipFill>
        <p:spPr bwMode="auto">
          <a:xfrm>
            <a:off x="6732240" y="1693428"/>
            <a:ext cx="1534294" cy="2294272"/>
          </a:xfrm>
          <a:prstGeom prst="rect">
            <a:avLst/>
          </a:prstGeom>
          <a:noFill/>
        </p:spPr>
      </p:pic>
      <p:sp>
        <p:nvSpPr>
          <p:cNvPr id="6" name="Rectangle 2"/>
          <p:cNvSpPr txBox="1">
            <a:spLocks noChangeArrowheads="1"/>
          </p:cNvSpPr>
          <p:nvPr/>
        </p:nvSpPr>
        <p:spPr>
          <a:xfrm>
            <a:off x="628648" y="509215"/>
            <a:ext cx="80455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nl-NL" sz="3500" b="1" dirty="0"/>
              <a:t>b</a:t>
            </a:r>
            <a:r>
              <a:rPr lang="nl-NL" sz="3500" b="1" dirty="0" smtClean="0"/>
              <a:t>) </a:t>
            </a:r>
            <a:r>
              <a:rPr lang="nl-NL" sz="3500" b="1" dirty="0"/>
              <a:t>Societal: the homo oeconomicus in charge</a:t>
            </a:r>
            <a:endParaRPr lang="en-US" sz="3500" b="1" dirty="0"/>
          </a:p>
        </p:txBody>
      </p:sp>
      <p:pic>
        <p:nvPicPr>
          <p:cNvPr id="4098" name="Picture 2" descr="http://futureofgolf.wpengine.com/wp-content/uploads/2014/10/heirarchyofneeds-e1412171967833.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308" y="2264391"/>
            <a:ext cx="4654353" cy="402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2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jdelijke aanduiding voor inhoud 2"/>
          <p:cNvSpPr>
            <a:spLocks noGrp="1"/>
          </p:cNvSpPr>
          <p:nvPr>
            <p:ph idx="1"/>
          </p:nvPr>
        </p:nvSpPr>
        <p:spPr>
          <a:xfrm>
            <a:off x="630238" y="1682750"/>
            <a:ext cx="4663215" cy="4546600"/>
          </a:xfrm>
        </p:spPr>
        <p:txBody>
          <a:bodyPr>
            <a:noAutofit/>
          </a:bodyPr>
          <a:lstStyle/>
          <a:p>
            <a:pPr marL="0" indent="0">
              <a:buFont typeface="Arial" pitchFamily="34" charset="0"/>
              <a:buNone/>
            </a:pPr>
            <a:r>
              <a:rPr lang="nl-NL" altLang="nl-NL" sz="2500" i="1" dirty="0" smtClean="0">
                <a:latin typeface="Calibri" panose="020F0502020204030204" pitchFamily="34" charset="0"/>
              </a:rPr>
              <a:t>Homo </a:t>
            </a:r>
            <a:r>
              <a:rPr lang="nl-NL" altLang="nl-NL" sz="2500" i="1" dirty="0">
                <a:latin typeface="Calibri" panose="020F0502020204030204" pitchFamily="34" charset="0"/>
              </a:rPr>
              <a:t>clausus</a:t>
            </a:r>
          </a:p>
          <a:p>
            <a:pPr marL="0" indent="0">
              <a:buFont typeface="Arial" pitchFamily="34" charset="0"/>
              <a:buNone/>
            </a:pPr>
            <a:endParaRPr lang="nl-NL" altLang="nl-NL" sz="2500" dirty="0">
              <a:latin typeface="Calibri" panose="020F0502020204030204" pitchFamily="34" charset="0"/>
            </a:endParaRPr>
          </a:p>
          <a:p>
            <a:pPr marL="0" indent="0">
              <a:buFont typeface="Arial" pitchFamily="34" charset="0"/>
              <a:buNone/>
            </a:pPr>
            <a:r>
              <a:rPr lang="nl-NL" altLang="nl-NL" sz="2500" dirty="0" smtClean="0">
                <a:latin typeface="Calibri" panose="020F0502020204030204" pitchFamily="34" charset="0"/>
              </a:rPr>
              <a:t>… contains the expectation that each human life should have a meaning for itself alone. </a:t>
            </a:r>
            <a:r>
              <a:rPr lang="nl-NL" altLang="nl-NL" sz="2500" dirty="0" err="1" smtClean="0">
                <a:latin typeface="Calibri" panose="020F0502020204030204" pitchFamily="34" charset="0"/>
              </a:rPr>
              <a:t>If</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one</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cannot</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find</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that</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meaning</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one</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complains</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about</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the</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meaningless</a:t>
            </a:r>
            <a:r>
              <a:rPr lang="nl-NL" altLang="nl-NL" sz="2500" dirty="0" smtClean="0">
                <a:latin typeface="Calibri" panose="020F0502020204030204" pitchFamily="34" charset="0"/>
              </a:rPr>
              <a:t> of </a:t>
            </a:r>
            <a:r>
              <a:rPr lang="nl-NL" altLang="nl-NL" sz="2500" dirty="0" err="1" smtClean="0">
                <a:latin typeface="Calibri" panose="020F0502020204030204" pitchFamily="34" charset="0"/>
              </a:rPr>
              <a:t>one’s</a:t>
            </a:r>
            <a:r>
              <a:rPr lang="nl-NL" altLang="nl-NL" sz="2500" dirty="0" smtClean="0">
                <a:latin typeface="Calibri" panose="020F0502020204030204" pitchFamily="34" charset="0"/>
              </a:rPr>
              <a:t> </a:t>
            </a:r>
            <a:r>
              <a:rPr lang="nl-NL" altLang="nl-NL" sz="2500" dirty="0" err="1" smtClean="0">
                <a:latin typeface="Calibri" panose="020F0502020204030204" pitchFamily="34" charset="0"/>
              </a:rPr>
              <a:t>existence</a:t>
            </a:r>
            <a:r>
              <a:rPr lang="nl-NL" altLang="nl-NL" sz="2500" dirty="0" smtClean="0">
                <a:latin typeface="Calibri" panose="020F0502020204030204" pitchFamily="34" charset="0"/>
              </a:rPr>
              <a:t>. (…) Meaning is a social category.</a:t>
            </a:r>
            <a:endParaRPr lang="nl-NL" altLang="nl-NL" sz="2500" dirty="0">
              <a:latin typeface="Calibri" panose="020F0502020204030204" pitchFamily="34" charset="0"/>
            </a:endParaRPr>
          </a:p>
        </p:txBody>
      </p:sp>
      <p:pic>
        <p:nvPicPr>
          <p:cNvPr id="15364" name="Picture 2" descr="http://s.s-bol.com/imgbase0/imagebase/large/FC/5/3/7/0/100100400551073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1" y="2132170"/>
            <a:ext cx="1885421"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28650" y="348348"/>
            <a:ext cx="7886700" cy="1325563"/>
          </a:xfrm>
        </p:spPr>
        <p:txBody>
          <a:bodyPr>
            <a:normAutofit/>
          </a:bodyPr>
          <a:lstStyle/>
          <a:p>
            <a:pPr defTabSz="685800">
              <a:defRPr/>
            </a:pPr>
            <a:r>
              <a:rPr lang="nl-NL" altLang="nl-NL" sz="3500" b="1" dirty="0"/>
              <a:t>c</a:t>
            </a:r>
            <a:r>
              <a:rPr lang="nl-NL" altLang="nl-NL" sz="3500" b="1" dirty="0" smtClean="0"/>
              <a:t>) </a:t>
            </a:r>
            <a:r>
              <a:rPr lang="nl-NL" altLang="nl-NL" sz="3500" b="1" dirty="0"/>
              <a:t>Cultural: spirituality is a private affair</a:t>
            </a:r>
            <a:endParaRPr lang="de-DE" sz="3500" b="1" dirty="0"/>
          </a:p>
        </p:txBody>
      </p:sp>
    </p:spTree>
    <p:extLst>
      <p:ext uri="{BB962C8B-B14F-4D97-AF65-F5344CB8AC3E}">
        <p14:creationId xmlns:p14="http://schemas.microsoft.com/office/powerpoint/2010/main" val="2364938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8348"/>
            <a:ext cx="7886700" cy="1325563"/>
          </a:xfrm>
        </p:spPr>
        <p:txBody>
          <a:bodyPr>
            <a:normAutofit/>
          </a:bodyPr>
          <a:lstStyle/>
          <a:p>
            <a:pPr defTabSz="685800">
              <a:defRPr/>
            </a:pPr>
            <a:r>
              <a:rPr lang="en-GB" sz="3500" b="1" dirty="0" smtClean="0">
                <a:solidFill>
                  <a:srgbClr val="FF0000"/>
                </a:solidFill>
              </a:rPr>
              <a:t>4) How can we respond to this situation?</a:t>
            </a:r>
            <a:endParaRPr lang="nl-NL" sz="3500" b="1" dirty="0">
              <a:solidFill>
                <a:srgbClr val="FF0000"/>
              </a:solidFill>
            </a:endParaRPr>
          </a:p>
        </p:txBody>
      </p:sp>
      <p:sp>
        <p:nvSpPr>
          <p:cNvPr id="3" name="Tijdelijke aanduiding voor inhoud 2"/>
          <p:cNvSpPr>
            <a:spLocks noGrp="1"/>
          </p:cNvSpPr>
          <p:nvPr>
            <p:ph idx="1"/>
          </p:nvPr>
        </p:nvSpPr>
        <p:spPr>
          <a:xfrm>
            <a:off x="628650" y="1682750"/>
            <a:ext cx="7406217" cy="4546629"/>
          </a:xfrm>
        </p:spPr>
        <p:txBody>
          <a:bodyPr>
            <a:normAutofit lnSpcReduction="10000"/>
          </a:bodyPr>
          <a:lstStyle/>
          <a:p>
            <a:pPr marL="514350" indent="-514350">
              <a:buAutoNum type="arabicParenR"/>
            </a:pPr>
            <a:r>
              <a:rPr lang="en-GB" sz="2500" dirty="0" smtClean="0">
                <a:latin typeface="Calibri" panose="020F0502020204030204" pitchFamily="34" charset="0"/>
              </a:rPr>
              <a:t>The patient should have access to a new ‘art of dying’, an </a:t>
            </a:r>
            <a:r>
              <a:rPr lang="en-GB" sz="2500" i="1" dirty="0" err="1" smtClean="0">
                <a:latin typeface="Calibri" panose="020F0502020204030204" pitchFamily="34" charset="0"/>
              </a:rPr>
              <a:t>ars</a:t>
            </a:r>
            <a:r>
              <a:rPr lang="en-GB" sz="2500" i="1" dirty="0" smtClean="0">
                <a:latin typeface="Calibri" panose="020F0502020204030204" pitchFamily="34" charset="0"/>
              </a:rPr>
              <a:t> </a:t>
            </a:r>
            <a:r>
              <a:rPr lang="en-GB" sz="2500" i="1" dirty="0" err="1" smtClean="0">
                <a:latin typeface="Calibri" panose="020F0502020204030204" pitchFamily="34" charset="0"/>
              </a:rPr>
              <a:t>moriendi</a:t>
            </a:r>
            <a:r>
              <a:rPr lang="en-GB" sz="2500" i="1" dirty="0" smtClean="0">
                <a:latin typeface="Calibri" panose="020F0502020204030204" pitchFamily="34" charset="0"/>
              </a:rPr>
              <a:t> </a:t>
            </a:r>
            <a:r>
              <a:rPr lang="en-GB" sz="2500" dirty="0" smtClean="0">
                <a:latin typeface="Calibri" panose="020F0502020204030204" pitchFamily="34" charset="0"/>
              </a:rPr>
              <a:t>that helps patient and proxies to deal with their situation </a:t>
            </a:r>
          </a:p>
          <a:p>
            <a:pPr marL="514350" indent="-514350">
              <a:buAutoNum type="arabicParenR"/>
            </a:pPr>
            <a:r>
              <a:rPr lang="en-GB" sz="2500" dirty="0" smtClean="0">
                <a:latin typeface="Calibri" panose="020F0502020204030204" pitchFamily="34" charset="0"/>
              </a:rPr>
              <a:t>In this new art of dying the influence of the cultural context should be taken into account</a:t>
            </a:r>
          </a:p>
          <a:p>
            <a:pPr marL="514350" indent="-514350">
              <a:buAutoNum type="arabicParenR"/>
            </a:pPr>
            <a:r>
              <a:rPr lang="en-GB" sz="2500" dirty="0" smtClean="0">
                <a:latin typeface="Calibri" panose="020F0502020204030204" pitchFamily="34" charset="0"/>
              </a:rPr>
              <a:t>This new art of dying should help transforming the cultural context</a:t>
            </a:r>
            <a:endParaRPr lang="nl-NL" sz="2500" i="1" dirty="0">
              <a:latin typeface="Calibri" panose="020F0502020204030204" pitchFamily="34" charset="0"/>
            </a:endParaRPr>
          </a:p>
          <a:p>
            <a:pPr marL="514350" indent="-514350">
              <a:buAutoNum type="arabicParenR"/>
            </a:pPr>
            <a:r>
              <a:rPr lang="nl-NL" sz="2500" dirty="0" err="1" smtClean="0">
                <a:latin typeface="Calibri" panose="020F0502020204030204" pitchFamily="34" charset="0"/>
              </a:rPr>
              <a:t>All</a:t>
            </a:r>
            <a:r>
              <a:rPr lang="nl-NL" sz="2500" dirty="0" smtClean="0">
                <a:latin typeface="Calibri" panose="020F0502020204030204" pitchFamily="34" charset="0"/>
              </a:rPr>
              <a:t> health care professionals </a:t>
            </a:r>
            <a:r>
              <a:rPr lang="nl-NL" sz="2500" dirty="0" err="1" smtClean="0">
                <a:latin typeface="Calibri" panose="020F0502020204030204" pitchFamily="34" charset="0"/>
              </a:rPr>
              <a:t>should</a:t>
            </a:r>
            <a:r>
              <a:rPr lang="nl-NL" sz="2500" dirty="0" smtClean="0">
                <a:latin typeface="Calibri" panose="020F0502020204030204" pitchFamily="34" charset="0"/>
              </a:rPr>
              <a:t> assist </a:t>
            </a:r>
            <a:r>
              <a:rPr lang="nl-NL" sz="2500" dirty="0" err="1" smtClean="0">
                <a:latin typeface="Calibri" panose="020F0502020204030204" pitchFamily="34" charset="0"/>
              </a:rPr>
              <a:t>patients</a:t>
            </a:r>
            <a:r>
              <a:rPr lang="nl-NL" sz="2500" dirty="0" smtClean="0">
                <a:latin typeface="Calibri" panose="020F0502020204030204" pitchFamily="34" charset="0"/>
              </a:rPr>
              <a:t> </a:t>
            </a:r>
            <a:r>
              <a:rPr lang="nl-NL" sz="2500" dirty="0" err="1" smtClean="0">
                <a:latin typeface="Calibri" panose="020F0502020204030204" pitchFamily="34" charset="0"/>
              </a:rPr>
              <a:t>and</a:t>
            </a:r>
            <a:r>
              <a:rPr lang="nl-NL" sz="2500" dirty="0" smtClean="0">
                <a:latin typeface="Calibri" panose="020F0502020204030204" pitchFamily="34" charset="0"/>
              </a:rPr>
              <a:t> </a:t>
            </a:r>
            <a:r>
              <a:rPr lang="nl-NL" sz="2500" dirty="0" err="1" smtClean="0">
                <a:latin typeface="Calibri" panose="020F0502020204030204" pitchFamily="34" charset="0"/>
              </a:rPr>
              <a:t>proxies</a:t>
            </a:r>
            <a:r>
              <a:rPr lang="nl-NL" sz="2500" dirty="0" smtClean="0">
                <a:latin typeface="Calibri" panose="020F0502020204030204" pitchFamily="34" charset="0"/>
              </a:rPr>
              <a:t> in </a:t>
            </a:r>
            <a:r>
              <a:rPr lang="nl-NL" sz="2500" dirty="0" err="1" smtClean="0">
                <a:latin typeface="Calibri" panose="020F0502020204030204" pitchFamily="34" charset="0"/>
              </a:rPr>
              <a:t>this</a:t>
            </a:r>
            <a:r>
              <a:rPr lang="nl-NL" sz="2500" dirty="0" smtClean="0">
                <a:latin typeface="Calibri" panose="020F0502020204030204" pitchFamily="34" charset="0"/>
              </a:rPr>
              <a:t> </a:t>
            </a:r>
            <a:r>
              <a:rPr lang="nl-NL" sz="2500" dirty="0" err="1" smtClean="0">
                <a:latin typeface="Calibri" panose="020F0502020204030204" pitchFamily="34" charset="0"/>
              </a:rPr>
              <a:t>process</a:t>
            </a:r>
            <a:endParaRPr lang="nl-NL" sz="2500" dirty="0" smtClean="0">
              <a:latin typeface="Calibri" panose="020F0502020204030204" pitchFamily="34" charset="0"/>
            </a:endParaRPr>
          </a:p>
          <a:p>
            <a:pPr marL="514350" indent="-514350">
              <a:buAutoNum type="arabicParenR"/>
            </a:pPr>
            <a:r>
              <a:rPr lang="nl-NL" sz="2500" dirty="0" err="1" smtClean="0">
                <a:latin typeface="Calibri" panose="020F0502020204030204" pitchFamily="34" charset="0"/>
              </a:rPr>
              <a:t>This</a:t>
            </a:r>
            <a:r>
              <a:rPr lang="nl-NL" sz="2500" dirty="0" smtClean="0">
                <a:latin typeface="Calibri" panose="020F0502020204030204" pitchFamily="34" charset="0"/>
              </a:rPr>
              <a:t> </a:t>
            </a:r>
            <a:r>
              <a:rPr lang="nl-NL" sz="2500" dirty="0" err="1" smtClean="0">
                <a:latin typeface="Calibri" panose="020F0502020204030204" pitchFamily="34" charset="0"/>
              </a:rPr>
              <a:t>should</a:t>
            </a:r>
            <a:r>
              <a:rPr lang="nl-NL" sz="2500" dirty="0" smtClean="0">
                <a:latin typeface="Calibri" panose="020F0502020204030204" pitchFamily="34" charset="0"/>
              </a:rPr>
              <a:t> </a:t>
            </a:r>
            <a:r>
              <a:rPr lang="nl-NL" sz="2500" dirty="0" err="1" smtClean="0">
                <a:latin typeface="Calibri" panose="020F0502020204030204" pitchFamily="34" charset="0"/>
              </a:rPr>
              <a:t>also</a:t>
            </a:r>
            <a:r>
              <a:rPr lang="nl-NL" sz="2500" dirty="0" smtClean="0">
                <a:latin typeface="Calibri" panose="020F0502020204030204" pitchFamily="34" charset="0"/>
              </a:rPr>
              <a:t> </a:t>
            </a:r>
            <a:r>
              <a:rPr lang="nl-NL" sz="2500" dirty="0" err="1" smtClean="0">
                <a:latin typeface="Calibri" panose="020F0502020204030204" pitchFamily="34" charset="0"/>
              </a:rPr>
              <a:t>transform</a:t>
            </a:r>
            <a:r>
              <a:rPr lang="nl-NL" sz="2500" dirty="0" smtClean="0">
                <a:latin typeface="Calibri" panose="020F0502020204030204" pitchFamily="34" charset="0"/>
              </a:rPr>
              <a:t> </a:t>
            </a:r>
            <a:r>
              <a:rPr lang="nl-NL" sz="2500" dirty="0" err="1" smtClean="0">
                <a:latin typeface="Calibri" panose="020F0502020204030204" pitchFamily="34" charset="0"/>
              </a:rPr>
              <a:t>the</a:t>
            </a:r>
            <a:r>
              <a:rPr lang="nl-NL" sz="2500" dirty="0" smtClean="0">
                <a:latin typeface="Calibri" panose="020F0502020204030204" pitchFamily="34" charset="0"/>
              </a:rPr>
              <a:t> professional </a:t>
            </a:r>
            <a:r>
              <a:rPr lang="nl-NL" sz="2500" dirty="0" err="1" smtClean="0">
                <a:latin typeface="Calibri" panose="020F0502020204030204" pitchFamily="34" charset="0"/>
              </a:rPr>
              <a:t>practice</a:t>
            </a:r>
            <a:r>
              <a:rPr lang="nl-NL" sz="2500" dirty="0" smtClean="0">
                <a:latin typeface="Calibri" panose="020F0502020204030204" pitchFamily="34" charset="0"/>
              </a:rPr>
              <a:t> of </a:t>
            </a:r>
            <a:r>
              <a:rPr lang="nl-NL" sz="2500" dirty="0" err="1" smtClean="0">
                <a:latin typeface="Calibri" panose="020F0502020204030204" pitchFamily="34" charset="0"/>
              </a:rPr>
              <a:t>the</a:t>
            </a:r>
            <a:r>
              <a:rPr lang="nl-NL" sz="2500" dirty="0" smtClean="0">
                <a:latin typeface="Calibri" panose="020F0502020204030204" pitchFamily="34" charset="0"/>
              </a:rPr>
              <a:t> health care professionals, </a:t>
            </a:r>
            <a:r>
              <a:rPr lang="nl-NL" sz="2500" dirty="0" err="1" smtClean="0">
                <a:latin typeface="Calibri" panose="020F0502020204030204" pitchFamily="34" charset="0"/>
              </a:rPr>
              <a:t>and</a:t>
            </a:r>
            <a:r>
              <a:rPr lang="nl-NL" sz="2500" dirty="0" smtClean="0">
                <a:latin typeface="Calibri" panose="020F0502020204030204" pitchFamily="34" charset="0"/>
              </a:rPr>
              <a:t> </a:t>
            </a:r>
            <a:r>
              <a:rPr lang="nl-NL" sz="2500" dirty="0" err="1" smtClean="0">
                <a:latin typeface="Calibri" panose="020F0502020204030204" pitchFamily="34" charset="0"/>
              </a:rPr>
              <a:t>integrate</a:t>
            </a:r>
            <a:r>
              <a:rPr lang="nl-NL" sz="2500" dirty="0" smtClean="0">
                <a:latin typeface="Calibri" panose="020F0502020204030204" pitchFamily="34" charset="0"/>
              </a:rPr>
              <a:t> spiritual care </a:t>
            </a:r>
            <a:endParaRPr lang="en-GB" sz="2500" dirty="0" smtClean="0">
              <a:latin typeface="Calibri" panose="020F0502020204030204" pitchFamily="34" charset="0"/>
            </a:endParaRPr>
          </a:p>
        </p:txBody>
      </p:sp>
    </p:spTree>
    <p:extLst>
      <p:ext uri="{BB962C8B-B14F-4D97-AF65-F5344CB8AC3E}">
        <p14:creationId xmlns:p14="http://schemas.microsoft.com/office/powerpoint/2010/main" val="51180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G:\W95\doc\Mijn afbeeldingen\prjx042.jpg"/>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357438" y="0"/>
            <a:ext cx="4786312" cy="7034213"/>
          </a:xfrm>
          <a:noFill/>
        </p:spPr>
      </p:pic>
    </p:spTree>
    <p:extLst>
      <p:ext uri="{BB962C8B-B14F-4D97-AF65-F5344CB8AC3E}">
        <p14:creationId xmlns:p14="http://schemas.microsoft.com/office/powerpoint/2010/main" val="3364388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G:\W95\doc\Mijn afbeeldingen\prjx042.jpg"/>
          <p:cNvPicPr>
            <a:picLocks noChangeAspect="1" noChangeArrowheads="1"/>
          </p:cNvPicPr>
          <p:nvPr/>
        </p:nvPicPr>
        <p:blipFill>
          <a:blip r:embed="rId3" cstate="print">
            <a:lum bright="64000" contrast="-64000"/>
            <a:extLst>
              <a:ext uri="{28A0092B-C50C-407E-A947-70E740481C1C}">
                <a14:useLocalDpi xmlns:a14="http://schemas.microsoft.com/office/drawing/2010/main" val="0"/>
              </a:ext>
            </a:extLst>
          </a:blip>
          <a:srcRect/>
          <a:stretch>
            <a:fillRect/>
          </a:stretch>
        </p:blipFill>
        <p:spPr bwMode="auto">
          <a:xfrm>
            <a:off x="1825625" y="-339725"/>
            <a:ext cx="5492750" cy="807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4572000" y="1685128"/>
            <a:ext cx="3951288" cy="30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marL="609600" indent="-609600">
              <a:spcBef>
                <a:spcPts val="1000"/>
              </a:spcBef>
              <a:buFontTx/>
              <a:buAutoNum type="arabicParenR"/>
            </a:pPr>
            <a:r>
              <a:rPr lang="nl-NL" altLang="nl-NL" dirty="0">
                <a:latin typeface="+mn-lt"/>
              </a:rPr>
              <a:t> </a:t>
            </a:r>
            <a:r>
              <a:rPr lang="nl-NL" altLang="nl-NL" dirty="0" err="1">
                <a:latin typeface="+mn-lt"/>
              </a:rPr>
              <a:t>Faith</a:t>
            </a:r>
            <a:endParaRPr lang="nl-NL" altLang="nl-NL" dirty="0">
              <a:latin typeface="+mn-lt"/>
            </a:endParaRPr>
          </a:p>
          <a:p>
            <a:pPr marL="609600" indent="-609600">
              <a:spcBef>
                <a:spcPts val="1000"/>
              </a:spcBef>
              <a:buFontTx/>
              <a:buAutoNum type="arabicParenR"/>
            </a:pPr>
            <a:r>
              <a:rPr lang="nl-NL" altLang="nl-NL" dirty="0">
                <a:latin typeface="+mn-lt"/>
              </a:rPr>
              <a:t> Hope</a:t>
            </a:r>
          </a:p>
          <a:p>
            <a:pPr marL="609600" indent="-609600">
              <a:spcBef>
                <a:spcPts val="1000"/>
              </a:spcBef>
              <a:buFontTx/>
              <a:buAutoNum type="arabicParenR"/>
            </a:pPr>
            <a:r>
              <a:rPr lang="nl-NL" altLang="nl-NL" dirty="0">
                <a:latin typeface="+mn-lt"/>
              </a:rPr>
              <a:t> Patience</a:t>
            </a:r>
          </a:p>
          <a:p>
            <a:pPr marL="609600" indent="-609600">
              <a:spcBef>
                <a:spcPts val="1000"/>
              </a:spcBef>
              <a:buFontTx/>
              <a:buAutoNum type="arabicParenR"/>
            </a:pPr>
            <a:r>
              <a:rPr lang="nl-NL" altLang="nl-NL" dirty="0">
                <a:latin typeface="+mn-lt"/>
              </a:rPr>
              <a:t> </a:t>
            </a:r>
            <a:r>
              <a:rPr lang="nl-NL" altLang="nl-NL" dirty="0" err="1">
                <a:latin typeface="+mn-lt"/>
              </a:rPr>
              <a:t>Humility</a:t>
            </a:r>
            <a:endParaRPr lang="nl-NL" altLang="nl-NL" dirty="0">
              <a:latin typeface="+mn-lt"/>
            </a:endParaRPr>
          </a:p>
          <a:p>
            <a:pPr marL="609600" indent="-609600">
              <a:spcBef>
                <a:spcPts val="1000"/>
              </a:spcBef>
              <a:buFontTx/>
              <a:buAutoNum type="arabicParenR"/>
            </a:pPr>
            <a:r>
              <a:rPr lang="nl-NL" altLang="nl-NL" dirty="0">
                <a:latin typeface="+mn-lt"/>
              </a:rPr>
              <a:t> Love</a:t>
            </a:r>
          </a:p>
        </p:txBody>
      </p:sp>
      <p:sp>
        <p:nvSpPr>
          <p:cNvPr id="23557" name="Rectangle 5"/>
          <p:cNvSpPr>
            <a:spLocks noGrp="1" noChangeArrowheads="1"/>
          </p:cNvSpPr>
          <p:nvPr>
            <p:ph type="body" idx="1"/>
          </p:nvPr>
        </p:nvSpPr>
        <p:spPr>
          <a:xfrm>
            <a:off x="630238" y="1682750"/>
            <a:ext cx="3810000" cy="4546600"/>
          </a:xfrm>
        </p:spPr>
        <p:txBody>
          <a:bodyPr>
            <a:normAutofit/>
          </a:bodyPr>
          <a:lstStyle/>
          <a:p>
            <a:pPr marL="609600" indent="-609600">
              <a:lnSpc>
                <a:spcPct val="100000"/>
              </a:lnSpc>
              <a:buFontTx/>
              <a:buAutoNum type="arabicParenR"/>
            </a:pPr>
            <a:r>
              <a:rPr lang="nl-NL" altLang="nl-NL" sz="3200" dirty="0" err="1" smtClean="0"/>
              <a:t>Loss</a:t>
            </a:r>
            <a:r>
              <a:rPr lang="nl-NL" altLang="nl-NL" sz="3200" dirty="0" smtClean="0"/>
              <a:t> of </a:t>
            </a:r>
            <a:r>
              <a:rPr lang="nl-NL" altLang="nl-NL" sz="3200" dirty="0" err="1" smtClean="0"/>
              <a:t>faith</a:t>
            </a:r>
            <a:r>
              <a:rPr lang="nl-NL" altLang="nl-NL" sz="3200" dirty="0" smtClean="0"/>
              <a:t> </a:t>
            </a:r>
          </a:p>
          <a:p>
            <a:pPr marL="609600" indent="-609600">
              <a:lnSpc>
                <a:spcPct val="100000"/>
              </a:lnSpc>
              <a:buFontTx/>
              <a:buAutoNum type="arabicParenR"/>
            </a:pPr>
            <a:r>
              <a:rPr lang="nl-NL" altLang="nl-NL" sz="3200" dirty="0" err="1" smtClean="0"/>
              <a:t>Despair</a:t>
            </a:r>
            <a:r>
              <a:rPr lang="nl-NL" altLang="nl-NL" sz="3200" dirty="0" smtClean="0"/>
              <a:t>  </a:t>
            </a:r>
          </a:p>
          <a:p>
            <a:pPr marL="609600" indent="-609600">
              <a:lnSpc>
                <a:spcPct val="100000"/>
              </a:lnSpc>
              <a:buFontTx/>
              <a:buAutoNum type="arabicParenR"/>
            </a:pPr>
            <a:r>
              <a:rPr lang="nl-NL" altLang="nl-NL" sz="3200" dirty="0" err="1" smtClean="0"/>
              <a:t>Impatience</a:t>
            </a:r>
            <a:endParaRPr lang="nl-NL" altLang="nl-NL" sz="3200" dirty="0" smtClean="0"/>
          </a:p>
          <a:p>
            <a:pPr marL="609600" indent="-609600">
              <a:lnSpc>
                <a:spcPct val="100000"/>
              </a:lnSpc>
              <a:buFontTx/>
              <a:buAutoNum type="arabicParenR"/>
            </a:pPr>
            <a:r>
              <a:rPr lang="nl-NL" altLang="nl-NL" sz="3200" dirty="0" err="1" smtClean="0"/>
              <a:t>Complacency</a:t>
            </a:r>
            <a:endParaRPr lang="nl-NL" altLang="nl-NL" sz="3200" dirty="0" smtClean="0"/>
          </a:p>
          <a:p>
            <a:pPr marL="609600" indent="-609600">
              <a:lnSpc>
                <a:spcPct val="100000"/>
              </a:lnSpc>
              <a:buFontTx/>
              <a:buAutoNum type="arabicParenR"/>
            </a:pPr>
            <a:r>
              <a:rPr lang="nl-NL" altLang="nl-NL" sz="3200" dirty="0" err="1" smtClean="0"/>
              <a:t>Avarice</a:t>
            </a:r>
            <a:endParaRPr lang="nl-NL" altLang="nl-NL" sz="3200" dirty="0" smtClean="0"/>
          </a:p>
        </p:txBody>
      </p:sp>
      <p:sp>
        <p:nvSpPr>
          <p:cNvPr id="6" name="Titel 1"/>
          <p:cNvSpPr>
            <a:spLocks noGrp="1"/>
          </p:cNvSpPr>
          <p:nvPr>
            <p:ph type="title"/>
          </p:nvPr>
        </p:nvSpPr>
        <p:spPr>
          <a:xfrm>
            <a:off x="628650" y="348798"/>
            <a:ext cx="7886700" cy="1325563"/>
          </a:xfrm>
        </p:spPr>
        <p:txBody>
          <a:bodyPr>
            <a:normAutofit/>
          </a:bodyPr>
          <a:lstStyle/>
          <a:p>
            <a:pPr defTabSz="685800">
              <a:defRPr/>
            </a:pPr>
            <a:r>
              <a:rPr lang="nl-NL" altLang="nl-NL" sz="3500" b="1" dirty="0"/>
              <a:t>Five choices</a:t>
            </a:r>
          </a:p>
        </p:txBody>
      </p:sp>
    </p:spTree>
    <p:extLst>
      <p:ext uri="{BB962C8B-B14F-4D97-AF65-F5344CB8AC3E}">
        <p14:creationId xmlns:p14="http://schemas.microsoft.com/office/powerpoint/2010/main" val="33584658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rs moriendi-boek\AB64.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617" y="3150065"/>
            <a:ext cx="3049200" cy="18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G:\W95\doc\Mijn afbeeldingen\Antonius_IJsselmon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277" y="3150066"/>
            <a:ext cx="3048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826315" y="4999955"/>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nl-NL" altLang="nl-NL" sz="2500" dirty="0">
                <a:latin typeface="Calibri" panose="020F0502020204030204" pitchFamily="34" charset="0"/>
              </a:rPr>
              <a:t>Antonius Binnenweg</a:t>
            </a:r>
          </a:p>
        </p:txBody>
      </p:sp>
      <p:sp>
        <p:nvSpPr>
          <p:cNvPr id="24581" name="Text Box 5"/>
          <p:cNvSpPr txBox="1">
            <a:spLocks noChangeArrowheads="1"/>
          </p:cNvSpPr>
          <p:nvPr/>
        </p:nvSpPr>
        <p:spPr bwMode="auto">
          <a:xfrm>
            <a:off x="4589477" y="4999009"/>
            <a:ext cx="3657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nl-NL" altLang="nl-NL" sz="2500" dirty="0">
                <a:latin typeface="Calibri" panose="020F0502020204030204" pitchFamily="34" charset="0"/>
              </a:rPr>
              <a:t>Antonius IJsselmonde</a:t>
            </a:r>
          </a:p>
        </p:txBody>
      </p:sp>
      <p:sp>
        <p:nvSpPr>
          <p:cNvPr id="24582" name="Rectangle 6"/>
          <p:cNvSpPr>
            <a:spLocks noChangeArrowheads="1"/>
          </p:cNvSpPr>
          <p:nvPr/>
        </p:nvSpPr>
        <p:spPr bwMode="auto">
          <a:xfrm>
            <a:off x="626174" y="987454"/>
            <a:ext cx="7893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nl-NL" altLang="nl-NL" sz="3300" b="1" dirty="0">
                <a:latin typeface="Calibri" panose="020F0502020204030204" pitchFamily="34" charset="0"/>
              </a:rPr>
              <a:t>Rotterdam,</a:t>
            </a:r>
          </a:p>
          <a:p>
            <a:pPr algn="ctr" eaLnBrk="1" hangingPunct="1">
              <a:spcBef>
                <a:spcPct val="0"/>
              </a:spcBef>
              <a:buFontTx/>
              <a:buNone/>
            </a:pPr>
            <a:r>
              <a:rPr lang="nl-NL" altLang="nl-NL" sz="3300" b="1" dirty="0">
                <a:latin typeface="Calibri" panose="020F0502020204030204" pitchFamily="34" charset="0"/>
              </a:rPr>
              <a:t>two palliative care </a:t>
            </a:r>
            <a:r>
              <a:rPr lang="nl-NL" altLang="nl-NL" sz="3300" b="1" dirty="0" smtClean="0">
                <a:latin typeface="Calibri" panose="020F0502020204030204" pitchFamily="34" charset="0"/>
              </a:rPr>
              <a:t>units</a:t>
            </a:r>
            <a:br>
              <a:rPr lang="nl-NL" altLang="nl-NL" sz="3300" b="1" dirty="0" smtClean="0">
                <a:latin typeface="Calibri" panose="020F0502020204030204" pitchFamily="34" charset="0"/>
              </a:rPr>
            </a:br>
            <a:r>
              <a:rPr lang="nl-NL" altLang="nl-NL" sz="3300" b="1" dirty="0" smtClean="0">
                <a:latin typeface="Calibri" panose="020F0502020204030204" pitchFamily="34" charset="0"/>
              </a:rPr>
              <a:t>in </a:t>
            </a:r>
            <a:r>
              <a:rPr lang="nl-NL" altLang="nl-NL" sz="3300" b="1" dirty="0">
                <a:latin typeface="Calibri" panose="020F0502020204030204" pitchFamily="34" charset="0"/>
              </a:rPr>
              <a:t>two nursing homes:</a:t>
            </a:r>
          </a:p>
        </p:txBody>
      </p:sp>
    </p:spTree>
    <p:extLst>
      <p:ext uri="{BB962C8B-B14F-4D97-AF65-F5344CB8AC3E}">
        <p14:creationId xmlns:p14="http://schemas.microsoft.com/office/powerpoint/2010/main" val="18872193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An old lady</a:t>
            </a:r>
          </a:p>
        </p:txBody>
      </p:sp>
      <p:sp>
        <p:nvSpPr>
          <p:cNvPr id="68611" name="Rectangle 3"/>
          <p:cNvSpPr>
            <a:spLocks noGrp="1" noChangeArrowheads="1"/>
          </p:cNvSpPr>
          <p:nvPr>
            <p:ph type="body" idx="1"/>
          </p:nvPr>
        </p:nvSpPr>
        <p:spPr>
          <a:xfrm>
            <a:off x="630238" y="1682750"/>
            <a:ext cx="4495800" cy="3581400"/>
          </a:xfrm>
        </p:spPr>
        <p:txBody>
          <a:bodyPr>
            <a:noAutofit/>
          </a:bodyPr>
          <a:lstStyle/>
          <a:p>
            <a:pPr eaLnBrk="1" hangingPunct="1">
              <a:lnSpc>
                <a:spcPct val="90000"/>
              </a:lnSpc>
              <a:buFontTx/>
              <a:buNone/>
            </a:pPr>
            <a:r>
              <a:rPr lang="nl-NL" altLang="nl-NL" sz="2500" u="sng" dirty="0" smtClean="0">
                <a:solidFill>
                  <a:srgbClr val="FF0000"/>
                </a:solidFill>
                <a:latin typeface="Calibri" panose="020F0502020204030204" pitchFamily="34" charset="0"/>
              </a:rPr>
              <a:t>‘Space’ in the care-giver</a:t>
            </a:r>
          </a:p>
          <a:p>
            <a:pPr marL="342900" lvl="1" indent="-342900">
              <a:spcBef>
                <a:spcPts val="600"/>
              </a:spcBef>
              <a:spcAft>
                <a:spcPts val="600"/>
              </a:spcAft>
              <a:buSzPct val="100000"/>
            </a:pPr>
            <a:r>
              <a:rPr lang="nl-NL" altLang="nl-NL" sz="2500" dirty="0">
                <a:latin typeface="Calibri" panose="020F0502020204030204" pitchFamily="34" charset="0"/>
              </a:rPr>
              <a:t>L</a:t>
            </a:r>
            <a:r>
              <a:rPr lang="nl-NL" altLang="nl-NL" sz="2500" dirty="0" smtClean="0">
                <a:latin typeface="Calibri" panose="020F0502020204030204" pitchFamily="34" charset="0"/>
              </a:rPr>
              <a:t>istening</a:t>
            </a:r>
            <a:r>
              <a:rPr lang="nl-NL" altLang="nl-NL" sz="2500" dirty="0">
                <a:latin typeface="Calibri" panose="020F0502020204030204" pitchFamily="34" charset="0"/>
              </a:rPr>
              <a:t>: with an open mind</a:t>
            </a:r>
          </a:p>
          <a:p>
            <a:pPr marL="342900" lvl="1" indent="-342900">
              <a:spcBef>
                <a:spcPts val="600"/>
              </a:spcBef>
              <a:spcAft>
                <a:spcPts val="600"/>
              </a:spcAft>
              <a:buSzPct val="100000"/>
            </a:pPr>
            <a:r>
              <a:rPr lang="nl-NL" altLang="nl-NL" sz="2500" dirty="0">
                <a:latin typeface="Calibri" panose="020F0502020204030204" pitchFamily="34" charset="0"/>
              </a:rPr>
              <a:t>A</a:t>
            </a:r>
            <a:r>
              <a:rPr lang="nl-NL" altLang="nl-NL" sz="2500" dirty="0" smtClean="0">
                <a:latin typeface="Calibri" panose="020F0502020204030204" pitchFamily="34" charset="0"/>
              </a:rPr>
              <a:t>nswering</a:t>
            </a:r>
            <a:r>
              <a:rPr lang="nl-NL" altLang="nl-NL" sz="2500" dirty="0">
                <a:latin typeface="Calibri" panose="020F0502020204030204" pitchFamily="34" charset="0"/>
              </a:rPr>
              <a:t>: returning the question ‘opened up’ </a:t>
            </a:r>
          </a:p>
          <a:p>
            <a:pPr marL="342900" lvl="1" indent="-342900">
              <a:spcBef>
                <a:spcPts val="600"/>
              </a:spcBef>
              <a:spcAft>
                <a:spcPts val="600"/>
              </a:spcAft>
              <a:buSzPct val="100000"/>
            </a:pPr>
            <a:endParaRPr lang="nl-NL" altLang="nl-NL" sz="2500" dirty="0">
              <a:latin typeface="Calibri" panose="020F0502020204030204" pitchFamily="34" charset="0"/>
            </a:endParaRPr>
          </a:p>
          <a:p>
            <a:pPr eaLnBrk="1" hangingPunct="1">
              <a:lnSpc>
                <a:spcPct val="90000"/>
              </a:lnSpc>
              <a:buFontTx/>
              <a:buNone/>
            </a:pPr>
            <a:r>
              <a:rPr lang="nl-NL" altLang="nl-NL" sz="2500" u="sng" dirty="0" smtClean="0">
                <a:solidFill>
                  <a:srgbClr val="FF0000"/>
                </a:solidFill>
                <a:latin typeface="Calibri" panose="020F0502020204030204" pitchFamily="34" charset="0"/>
              </a:rPr>
              <a:t>‘Space’ in the </a:t>
            </a:r>
            <a:r>
              <a:rPr lang="nl-NL" altLang="nl-NL" sz="2500" u="sng" dirty="0" err="1" smtClean="0">
                <a:solidFill>
                  <a:srgbClr val="FF0000"/>
                </a:solidFill>
                <a:latin typeface="Calibri" panose="020F0502020204030204" pitchFamily="34" charset="0"/>
              </a:rPr>
              <a:t>patient</a:t>
            </a:r>
            <a:endParaRPr lang="nl-NL" altLang="nl-NL" sz="2500" u="sng" dirty="0" smtClean="0">
              <a:solidFill>
                <a:srgbClr val="FF0000"/>
              </a:solidFill>
              <a:latin typeface="Calibri" panose="020F0502020204030204" pitchFamily="34" charset="0"/>
            </a:endParaRPr>
          </a:p>
          <a:p>
            <a:pPr marL="342900" lvl="1" indent="-342900">
              <a:spcBef>
                <a:spcPts val="600"/>
              </a:spcBef>
              <a:spcAft>
                <a:spcPts val="600"/>
              </a:spcAft>
              <a:buSzPct val="100000"/>
            </a:pPr>
            <a:r>
              <a:rPr lang="nl-NL" altLang="nl-NL" sz="2500" dirty="0">
                <a:latin typeface="Calibri" panose="020F0502020204030204" pitchFamily="34" charset="0"/>
              </a:rPr>
              <a:t>E</a:t>
            </a:r>
            <a:r>
              <a:rPr lang="nl-NL" altLang="nl-NL" sz="2500" dirty="0" smtClean="0">
                <a:latin typeface="Calibri" panose="020F0502020204030204" pitchFamily="34" charset="0"/>
              </a:rPr>
              <a:t>xperience </a:t>
            </a:r>
            <a:r>
              <a:rPr lang="nl-NL" altLang="nl-NL" sz="2500" dirty="0">
                <a:latin typeface="Calibri" panose="020F0502020204030204" pitchFamily="34" charset="0"/>
              </a:rPr>
              <a:t>and emotions</a:t>
            </a:r>
          </a:p>
          <a:p>
            <a:pPr marL="342900" lvl="1" indent="-342900">
              <a:spcBef>
                <a:spcPts val="600"/>
              </a:spcBef>
              <a:spcAft>
                <a:spcPts val="600"/>
              </a:spcAft>
              <a:buSzPct val="100000"/>
            </a:pPr>
            <a:r>
              <a:rPr lang="nl-NL" altLang="nl-NL" sz="2500" dirty="0">
                <a:latin typeface="Calibri" panose="020F0502020204030204" pitchFamily="34" charset="0"/>
              </a:rPr>
              <a:t>O</a:t>
            </a:r>
            <a:r>
              <a:rPr lang="nl-NL" altLang="nl-NL" sz="2500" dirty="0" smtClean="0">
                <a:latin typeface="Calibri" panose="020F0502020204030204" pitchFamily="34" charset="0"/>
              </a:rPr>
              <a:t>pening </a:t>
            </a:r>
            <a:r>
              <a:rPr lang="nl-NL" altLang="nl-NL" sz="2500" dirty="0">
                <a:latin typeface="Calibri" panose="020F0502020204030204" pitchFamily="34" charset="0"/>
              </a:rPr>
              <a:t>up new perspectives </a:t>
            </a:r>
          </a:p>
        </p:txBody>
      </p:sp>
      <p:pic>
        <p:nvPicPr>
          <p:cNvPr id="25604" name="Picture 4" descr="http://www.art-7.com/russian_paintings_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710" y="1148593"/>
            <a:ext cx="37973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238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30237" y="2764552"/>
            <a:ext cx="7893051" cy="3810000"/>
          </a:xfrm>
        </p:spPr>
        <p:txBody>
          <a:bodyPr>
            <a:normAutofit/>
          </a:bodyPr>
          <a:lstStyle/>
          <a:p>
            <a:pPr eaLnBrk="1" hangingPunct="1">
              <a:buFontTx/>
              <a:buNone/>
            </a:pPr>
            <a:r>
              <a:rPr lang="nl-NL" altLang="nl-NL" sz="2500" dirty="0" smtClean="0">
                <a:latin typeface="Calibri" panose="020F0502020204030204" pitchFamily="34" charset="0"/>
                <a:cs typeface="Times New Roman" panose="02020603050405020304" pitchFamily="18" charset="0"/>
              </a:rPr>
              <a:t>	</a:t>
            </a:r>
            <a:r>
              <a:rPr lang="nl-NL" altLang="nl-NL" sz="2500" i="1" dirty="0" smtClean="0">
                <a:latin typeface="Calibri" panose="020F0502020204030204" pitchFamily="34" charset="0"/>
                <a:cs typeface="Times New Roman" panose="02020603050405020304" pitchFamily="18" charset="0"/>
              </a:rPr>
              <a:t>(</a:t>
            </a:r>
            <a:r>
              <a:rPr lang="nl-NL" altLang="nl-NL" sz="2500" i="1" dirty="0" err="1" smtClean="0">
                <a:latin typeface="Calibri" panose="020F0502020204030204" pitchFamily="34" charset="0"/>
                <a:cs typeface="Times New Roman" panose="02020603050405020304" pitchFamily="18" charset="0"/>
              </a:rPr>
              <a:t>metaphor</a:t>
            </a:r>
            <a:r>
              <a:rPr lang="nl-NL" altLang="nl-NL" sz="2500" i="1" dirty="0" smtClean="0">
                <a:latin typeface="Calibri" panose="020F0502020204030204" pitchFamily="34" charset="0"/>
                <a:cs typeface="Times New Roman" panose="02020603050405020304" pitchFamily="18" charset="0"/>
                <a:sym typeface="Wingdings" panose="05000000000000000000" pitchFamily="2" charset="2"/>
              </a:rPr>
              <a:t>)</a:t>
            </a:r>
          </a:p>
          <a:p>
            <a:pPr eaLnBrk="1" hangingPunct="1">
              <a:buFontTx/>
              <a:buNone/>
            </a:pPr>
            <a:endParaRPr lang="nl-NL" altLang="nl-NL" sz="2500" i="1" dirty="0" smtClean="0">
              <a:latin typeface="Calibri" panose="020F0502020204030204" pitchFamily="34" charset="0"/>
              <a:cs typeface="Times New Roman" panose="02020603050405020304" pitchFamily="18" charset="0"/>
            </a:endParaRPr>
          </a:p>
          <a:p>
            <a:pPr eaLnBrk="1" hangingPunct="1">
              <a:buFontTx/>
              <a:buNone/>
            </a:pPr>
            <a:r>
              <a:rPr lang="nl-NL" altLang="nl-NL" sz="2500" dirty="0" smtClean="0">
                <a:latin typeface="Calibri" panose="020F0502020204030204" pitchFamily="34" charset="0"/>
                <a:cs typeface="Times New Roman" panose="02020603050405020304" pitchFamily="18" charset="0"/>
              </a:rPr>
              <a:t>	A state of mind </a:t>
            </a:r>
            <a:br>
              <a:rPr lang="nl-NL" altLang="nl-NL" sz="2500" dirty="0" smtClean="0">
                <a:latin typeface="Calibri" panose="020F0502020204030204" pitchFamily="34" charset="0"/>
                <a:cs typeface="Times New Roman" panose="02020603050405020304" pitchFamily="18" charset="0"/>
              </a:rPr>
            </a:br>
            <a:r>
              <a:rPr lang="nl-NL" altLang="nl-NL" sz="2500" dirty="0" err="1" smtClean="0">
                <a:latin typeface="Calibri" panose="020F0502020204030204" pitchFamily="34" charset="0"/>
                <a:cs typeface="Times New Roman" panose="02020603050405020304" pitchFamily="18" charset="0"/>
              </a:rPr>
              <a:t>that</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enables</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one</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to</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be</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aware</a:t>
            </a:r>
            <a:r>
              <a:rPr lang="nl-NL" altLang="nl-NL" sz="2500" dirty="0" smtClean="0">
                <a:latin typeface="Calibri" panose="020F0502020204030204" pitchFamily="34" charset="0"/>
                <a:cs typeface="Times New Roman" panose="02020603050405020304" pitchFamily="18" charset="0"/>
              </a:rPr>
              <a:t> </a:t>
            </a:r>
            <a:br>
              <a:rPr lang="nl-NL" altLang="nl-NL" sz="2500" dirty="0" smtClean="0">
                <a:latin typeface="Calibri" panose="020F0502020204030204" pitchFamily="34" charset="0"/>
                <a:cs typeface="Times New Roman" panose="02020603050405020304" pitchFamily="18" charset="0"/>
              </a:rPr>
            </a:br>
            <a:r>
              <a:rPr lang="nl-NL" altLang="nl-NL" sz="2500" dirty="0" smtClean="0">
                <a:latin typeface="Calibri" panose="020F0502020204030204" pitchFamily="34" charset="0"/>
                <a:cs typeface="Times New Roman" panose="02020603050405020304" pitchFamily="18" charset="0"/>
              </a:rPr>
              <a:t>of </a:t>
            </a:r>
            <a:r>
              <a:rPr lang="nl-NL" altLang="nl-NL" sz="2500" dirty="0" err="1" smtClean="0">
                <a:latin typeface="Calibri" panose="020F0502020204030204" pitchFamily="34" charset="0"/>
                <a:cs typeface="Times New Roman" panose="02020603050405020304" pitchFamily="18" charset="0"/>
              </a:rPr>
              <a:t>one’s</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actual</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thoughts</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and</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feelings</a:t>
            </a:r>
            <a:r>
              <a:rPr lang="nl-NL" altLang="nl-NL" sz="2500" dirty="0" smtClean="0">
                <a:latin typeface="Calibri" panose="020F0502020204030204" pitchFamily="34" charset="0"/>
                <a:cs typeface="Times New Roman" panose="02020603050405020304" pitchFamily="18" charset="0"/>
              </a:rPr>
              <a:t>  </a:t>
            </a:r>
            <a:br>
              <a:rPr lang="nl-NL" altLang="nl-NL" sz="2500" dirty="0" smtClean="0">
                <a:latin typeface="Calibri" panose="020F0502020204030204" pitchFamily="34" charset="0"/>
                <a:cs typeface="Times New Roman" panose="02020603050405020304" pitchFamily="18" charset="0"/>
              </a:rPr>
            </a:br>
            <a:r>
              <a:rPr lang="nl-NL" altLang="nl-NL" sz="2500" dirty="0" smtClean="0">
                <a:latin typeface="Calibri" panose="020F0502020204030204" pitchFamily="34" charset="0"/>
                <a:cs typeface="Times New Roman" panose="02020603050405020304" pitchFamily="18" charset="0"/>
              </a:rPr>
              <a:t>without </a:t>
            </a:r>
            <a:r>
              <a:rPr lang="nl-NL" altLang="nl-NL" sz="2500" dirty="0" err="1" smtClean="0">
                <a:latin typeface="Calibri" panose="020F0502020204030204" pitchFamily="34" charset="0"/>
                <a:cs typeface="Times New Roman" panose="02020603050405020304" pitchFamily="18" charset="0"/>
              </a:rPr>
              <a:t>being</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overthrown</a:t>
            </a:r>
            <a:r>
              <a:rPr lang="nl-NL" altLang="nl-NL" sz="2500" dirty="0" smtClean="0">
                <a:latin typeface="Calibri" panose="020F0502020204030204" pitchFamily="34" charset="0"/>
                <a:cs typeface="Times New Roman" panose="02020603050405020304" pitchFamily="18" charset="0"/>
              </a:rPr>
              <a:t> or </a:t>
            </a:r>
            <a:r>
              <a:rPr lang="nl-NL" altLang="nl-NL" sz="2500" dirty="0" err="1" smtClean="0">
                <a:latin typeface="Calibri" panose="020F0502020204030204" pitchFamily="34" charset="0"/>
                <a:cs typeface="Times New Roman" panose="02020603050405020304" pitchFamily="18" charset="0"/>
              </a:rPr>
              <a:t>swept</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away</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by</a:t>
            </a:r>
            <a:r>
              <a:rPr lang="nl-NL" altLang="nl-NL" sz="2500" dirty="0" smtClean="0">
                <a:latin typeface="Calibri" panose="020F0502020204030204" pitchFamily="34" charset="0"/>
                <a:cs typeface="Times New Roman" panose="02020603050405020304" pitchFamily="18" charset="0"/>
              </a:rPr>
              <a:t> </a:t>
            </a:r>
            <a:r>
              <a:rPr lang="nl-NL" altLang="nl-NL" sz="2500" dirty="0" err="1" smtClean="0">
                <a:latin typeface="Calibri" panose="020F0502020204030204" pitchFamily="34" charset="0"/>
                <a:cs typeface="Times New Roman" panose="02020603050405020304" pitchFamily="18" charset="0"/>
              </a:rPr>
              <a:t>them</a:t>
            </a:r>
            <a:endParaRPr lang="nl-NL" altLang="nl-NL" sz="2500" dirty="0" smtClean="0">
              <a:latin typeface="Calibri" panose="020F0502020204030204" pitchFamily="34" charset="0"/>
              <a:cs typeface="Times New Roman" panose="02020603050405020304" pitchFamily="18" charset="0"/>
            </a:endParaRPr>
          </a:p>
        </p:txBody>
      </p:sp>
      <p:pic>
        <p:nvPicPr>
          <p:cNvPr id="27652" name="Picture 4" descr="C:\Mijn documenten\Mijn afbeeldingen\Inn ruimte ke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990600"/>
            <a:ext cx="4343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28650" y="348348"/>
            <a:ext cx="7886700" cy="1325563"/>
          </a:xfrm>
        </p:spPr>
        <p:txBody>
          <a:bodyPr>
            <a:normAutofit/>
          </a:bodyPr>
          <a:lstStyle/>
          <a:p>
            <a:pPr defTabSz="685800">
              <a:defRPr/>
            </a:pPr>
            <a:r>
              <a:rPr lang="nl-NL" altLang="nl-NL" sz="3500" b="1" dirty="0"/>
              <a:t>Inner space</a:t>
            </a:r>
            <a:endParaRPr lang="de-DE" sz="3500" b="1" dirty="0"/>
          </a:p>
        </p:txBody>
      </p:sp>
    </p:spTree>
    <p:extLst>
      <p:ext uri="{BB962C8B-B14F-4D97-AF65-F5344CB8AC3E}">
        <p14:creationId xmlns:p14="http://schemas.microsoft.com/office/powerpoint/2010/main" val="273469424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Inner space</a:t>
            </a:r>
          </a:p>
        </p:txBody>
      </p:sp>
      <p:sp>
        <p:nvSpPr>
          <p:cNvPr id="28675" name="Rectangle 3"/>
          <p:cNvSpPr>
            <a:spLocks noGrp="1" noChangeArrowheads="1"/>
          </p:cNvSpPr>
          <p:nvPr>
            <p:ph type="body" idx="1"/>
          </p:nvPr>
        </p:nvSpPr>
        <p:spPr>
          <a:xfrm>
            <a:off x="628650" y="1682750"/>
            <a:ext cx="7886700" cy="4351338"/>
          </a:xfrm>
        </p:spPr>
        <p:txBody>
          <a:bodyPr>
            <a:normAutofit/>
          </a:bodyPr>
          <a:lstStyle/>
          <a:p>
            <a:pPr marL="457200" lvl="1" indent="-457200">
              <a:lnSpc>
                <a:spcPct val="100000"/>
              </a:lnSpc>
              <a:defRPr/>
            </a:pPr>
            <a:r>
              <a:rPr lang="en-GB" altLang="nl-NL" sz="2500" dirty="0">
                <a:latin typeface="Calibri" panose="020F0502020204030204" pitchFamily="34" charset="0"/>
              </a:rPr>
              <a:t>Simple and easy to recognize (body)</a:t>
            </a:r>
          </a:p>
          <a:p>
            <a:pPr marL="457200" lvl="1" indent="-457200">
              <a:lnSpc>
                <a:spcPct val="100000"/>
              </a:lnSpc>
              <a:defRPr/>
            </a:pPr>
            <a:r>
              <a:rPr lang="nl-NL" altLang="nl-NL" sz="2500" dirty="0" err="1">
                <a:latin typeface="Calibri" panose="020F0502020204030204" pitchFamily="34" charset="0"/>
              </a:rPr>
              <a:t>Formal</a:t>
            </a:r>
            <a:r>
              <a:rPr lang="nl-NL" altLang="nl-NL" sz="2500" dirty="0">
                <a:latin typeface="Calibri" panose="020F0502020204030204" pitchFamily="34" charset="0"/>
              </a:rPr>
              <a:t> (≠ </a:t>
            </a:r>
            <a:r>
              <a:rPr lang="nl-NL" altLang="nl-NL" sz="2500" dirty="0" err="1">
                <a:latin typeface="Calibri" panose="020F0502020204030204" pitchFamily="34" charset="0"/>
              </a:rPr>
              <a:t>inner</a:t>
            </a:r>
            <a:r>
              <a:rPr lang="nl-NL" altLang="nl-NL" sz="2500" dirty="0">
                <a:latin typeface="Calibri" panose="020F0502020204030204" pitchFamily="34" charset="0"/>
              </a:rPr>
              <a:t> </a:t>
            </a:r>
            <a:r>
              <a:rPr lang="nl-NL" altLang="nl-NL" sz="2500" dirty="0" err="1">
                <a:latin typeface="Calibri" panose="020F0502020204030204" pitchFamily="34" charset="0"/>
              </a:rPr>
              <a:t>peace</a:t>
            </a:r>
            <a:r>
              <a:rPr lang="nl-NL" altLang="nl-NL" sz="2500" dirty="0">
                <a:latin typeface="Calibri" panose="020F0502020204030204" pitchFamily="34" charset="0"/>
              </a:rPr>
              <a:t>)</a:t>
            </a:r>
          </a:p>
          <a:p>
            <a:pPr marL="457200" lvl="1" indent="-457200">
              <a:lnSpc>
                <a:spcPct val="100000"/>
              </a:lnSpc>
              <a:defRPr/>
            </a:pPr>
            <a:r>
              <a:rPr lang="nl-NL" altLang="nl-NL" sz="2500" dirty="0">
                <a:latin typeface="Calibri" panose="020F0502020204030204" pitchFamily="34" charset="0"/>
              </a:rPr>
              <a:t>Open </a:t>
            </a:r>
            <a:r>
              <a:rPr lang="nl-NL" altLang="nl-NL" sz="2500" dirty="0" err="1">
                <a:latin typeface="Calibri" panose="020F0502020204030204" pitchFamily="34" charset="0"/>
              </a:rPr>
              <a:t>to</a:t>
            </a:r>
            <a:r>
              <a:rPr lang="nl-NL" altLang="nl-NL" sz="2500" dirty="0">
                <a:latin typeface="Calibri" panose="020F0502020204030204" pitchFamily="34" charset="0"/>
              </a:rPr>
              <a:t> different spiritual </a:t>
            </a:r>
            <a:r>
              <a:rPr lang="nl-NL" altLang="nl-NL" sz="2500" dirty="0" err="1">
                <a:latin typeface="Calibri" panose="020F0502020204030204" pitchFamily="34" charset="0"/>
              </a:rPr>
              <a:t>traditions</a:t>
            </a:r>
            <a:endParaRPr lang="nl-NL" altLang="nl-NL" sz="2500" dirty="0">
              <a:latin typeface="Calibri" panose="020F0502020204030204" pitchFamily="34" charset="0"/>
            </a:endParaRPr>
          </a:p>
          <a:p>
            <a:pPr marL="457200" lvl="1" indent="-457200">
              <a:lnSpc>
                <a:spcPct val="100000"/>
              </a:lnSpc>
              <a:defRPr/>
            </a:pPr>
            <a:r>
              <a:rPr lang="nl-NL" altLang="nl-NL" sz="2500" dirty="0" err="1">
                <a:latin typeface="Calibri" panose="020F0502020204030204" pitchFamily="34" charset="0"/>
              </a:rPr>
              <a:t>Process</a:t>
            </a:r>
            <a:r>
              <a:rPr lang="nl-NL" altLang="nl-NL" sz="2500" dirty="0">
                <a:latin typeface="Calibri" panose="020F0502020204030204" pitchFamily="34" charset="0"/>
              </a:rPr>
              <a:t> </a:t>
            </a:r>
            <a:r>
              <a:rPr lang="nl-NL" altLang="nl-NL" sz="2500" dirty="0" err="1">
                <a:latin typeface="Calibri" panose="020F0502020204030204" pitchFamily="34" charset="0"/>
              </a:rPr>
              <a:t>oriented</a:t>
            </a:r>
            <a:endParaRPr lang="nl-NL" altLang="nl-NL" sz="2500" dirty="0">
              <a:latin typeface="Calibri" panose="020F0502020204030204" pitchFamily="34" charset="0"/>
            </a:endParaRPr>
          </a:p>
          <a:p>
            <a:pPr marL="457200" lvl="1" indent="-457200">
              <a:lnSpc>
                <a:spcPct val="100000"/>
              </a:lnSpc>
              <a:defRPr/>
            </a:pPr>
            <a:r>
              <a:rPr lang="en-US" altLang="nl-NL" sz="2500" dirty="0">
                <a:latin typeface="Calibri" panose="020F0502020204030204" pitchFamily="34" charset="0"/>
              </a:rPr>
              <a:t>Also addressing the caregiver</a:t>
            </a:r>
            <a:endParaRPr lang="nl-NL" altLang="nl-NL" sz="2500" dirty="0">
              <a:latin typeface="Calibri" panose="020F0502020204030204" pitchFamily="34" charset="0"/>
            </a:endParaRPr>
          </a:p>
          <a:p>
            <a:pPr marL="457200" lvl="1" indent="-457200">
              <a:lnSpc>
                <a:spcPct val="100000"/>
              </a:lnSpc>
              <a:defRPr/>
            </a:pPr>
            <a:r>
              <a:rPr lang="nl-NL" altLang="nl-NL" sz="2500" dirty="0">
                <a:latin typeface="Calibri" panose="020F0502020204030204" pitchFamily="34" charset="0"/>
              </a:rPr>
              <a:t>At the </a:t>
            </a:r>
            <a:r>
              <a:rPr lang="nl-NL" altLang="nl-NL" sz="2500" dirty="0" err="1">
                <a:latin typeface="Calibri" panose="020F0502020204030204" pitchFamily="34" charset="0"/>
              </a:rPr>
              <a:t>crossroads</a:t>
            </a:r>
            <a:r>
              <a:rPr lang="nl-NL" altLang="nl-NL" sz="2500" dirty="0">
                <a:latin typeface="Calibri" panose="020F0502020204030204" pitchFamily="34" charset="0"/>
              </a:rPr>
              <a:t> of </a:t>
            </a:r>
            <a:r>
              <a:rPr lang="nl-NL" altLang="nl-NL" sz="2500" dirty="0" err="1">
                <a:latin typeface="Calibri" panose="020F0502020204030204" pitchFamily="34" charset="0"/>
              </a:rPr>
              <a:t>psychology</a:t>
            </a:r>
            <a:r>
              <a:rPr lang="nl-NL" altLang="nl-NL" sz="2500" dirty="0">
                <a:latin typeface="Calibri" panose="020F0502020204030204" pitchFamily="34" charset="0"/>
              </a:rPr>
              <a:t>, </a:t>
            </a:r>
            <a:r>
              <a:rPr lang="nl-NL" altLang="nl-NL" sz="2500" dirty="0" err="1">
                <a:latin typeface="Calibri" panose="020F0502020204030204" pitchFamily="34" charset="0"/>
              </a:rPr>
              <a:t>spirituality</a:t>
            </a:r>
            <a:r>
              <a:rPr lang="nl-NL" altLang="nl-NL" sz="2500" dirty="0">
                <a:latin typeface="Calibri" panose="020F0502020204030204" pitchFamily="34" charset="0"/>
              </a:rPr>
              <a:t>, </a:t>
            </a:r>
            <a:r>
              <a:rPr lang="nl-NL" altLang="nl-NL" sz="2500" dirty="0" err="1">
                <a:latin typeface="Calibri" panose="020F0502020204030204" pitchFamily="34" charset="0"/>
              </a:rPr>
              <a:t>ethics</a:t>
            </a:r>
            <a:endParaRPr lang="nl-NL" altLang="nl-NL" sz="2500" dirty="0">
              <a:latin typeface="Calibri" panose="020F0502020204030204" pitchFamily="34" charset="0"/>
            </a:endParaRPr>
          </a:p>
          <a:p>
            <a:pPr marL="0" indent="0">
              <a:buNone/>
            </a:pPr>
            <a:endParaRPr lang="en-GB" altLang="nl-NL" sz="2500" dirty="0">
              <a:latin typeface="Calibri" panose="020F0502020204030204" pitchFamily="34" charset="0"/>
            </a:endParaRPr>
          </a:p>
          <a:p>
            <a:pPr marL="0" indent="0">
              <a:buNone/>
            </a:pPr>
            <a:r>
              <a:rPr lang="en-GB" altLang="nl-NL" sz="2500" dirty="0" smtClean="0">
                <a:latin typeface="Calibri" panose="020F0502020204030204" pitchFamily="34" charset="0"/>
              </a:rPr>
              <a:t>Opening up and discovering new horizons</a:t>
            </a:r>
            <a:endParaRPr lang="nl-NL" altLang="nl-NL" sz="2500" dirty="0" smtClean="0">
              <a:latin typeface="Calibri" panose="020F0502020204030204" pitchFamily="34" charset="0"/>
            </a:endParaRPr>
          </a:p>
        </p:txBody>
      </p:sp>
    </p:spTree>
    <p:extLst>
      <p:ext uri="{BB962C8B-B14F-4D97-AF65-F5344CB8AC3E}">
        <p14:creationId xmlns:p14="http://schemas.microsoft.com/office/powerpoint/2010/main" val="23039554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628650" y="1979374"/>
            <a:ext cx="78867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indent="-342900" eaLnBrk="1" hangingPunct="1">
              <a:lnSpc>
                <a:spcPct val="90000"/>
              </a:lnSpc>
              <a:spcBef>
                <a:spcPts val="600"/>
              </a:spcBef>
              <a:spcAft>
                <a:spcPts val="600"/>
              </a:spcAft>
              <a:buFont typeface="Arial" panose="020B0604020202020204" pitchFamily="34" charset="0"/>
              <a:buChar char="•"/>
            </a:pPr>
            <a:r>
              <a:rPr lang="nl-NL" sz="2500" dirty="0" smtClean="0">
                <a:solidFill>
                  <a:prstClr val="black"/>
                </a:solidFill>
                <a:latin typeface="Calibri" panose="020F0502020204030204" pitchFamily="34" charset="0"/>
              </a:rPr>
              <a:t>1997: </a:t>
            </a:r>
            <a:r>
              <a:rPr lang="en-US" sz="2500" dirty="0">
                <a:solidFill>
                  <a:prstClr val="black"/>
                </a:solidFill>
                <a:latin typeface="Calibri" panose="020F0502020204030204" pitchFamily="34" charset="0"/>
              </a:rPr>
              <a:t>Euthanasia Laws Bill of the Parliament of </a:t>
            </a:r>
            <a:r>
              <a:rPr lang="en-US" sz="2500" dirty="0" smtClean="0">
                <a:solidFill>
                  <a:prstClr val="black"/>
                </a:solidFill>
                <a:latin typeface="Calibri" panose="020F0502020204030204" pitchFamily="34" charset="0"/>
              </a:rPr>
              <a:t>Australia</a:t>
            </a:r>
          </a:p>
          <a:p>
            <a:pPr marL="342900" lvl="1" indent="-342900" eaLnBrk="1" hangingPunct="1">
              <a:lnSpc>
                <a:spcPct val="90000"/>
              </a:lnSpc>
              <a:spcBef>
                <a:spcPts val="600"/>
              </a:spcBef>
              <a:spcAft>
                <a:spcPts val="600"/>
              </a:spcAft>
              <a:buFont typeface="Arial" panose="020B0604020202020204" pitchFamily="34" charset="0"/>
              <a:buChar char="•"/>
            </a:pPr>
            <a:r>
              <a:rPr lang="en-US" sz="2500" dirty="0" smtClean="0">
                <a:solidFill>
                  <a:prstClr val="black"/>
                </a:solidFill>
                <a:latin typeface="Calibri" panose="020F0502020204030204" pitchFamily="34" charset="0"/>
              </a:rPr>
              <a:t>1997: </a:t>
            </a:r>
            <a:r>
              <a:rPr lang="en-US" sz="2500" dirty="0">
                <a:solidFill>
                  <a:prstClr val="black"/>
                </a:solidFill>
                <a:latin typeface="Calibri" panose="020F0502020204030204" pitchFamily="34" charset="0"/>
              </a:rPr>
              <a:t>Oregon Death with Dignity Act</a:t>
            </a:r>
            <a:br>
              <a:rPr lang="en-US" sz="2500" dirty="0">
                <a:solidFill>
                  <a:prstClr val="black"/>
                </a:solidFill>
                <a:latin typeface="Calibri" panose="020F0502020204030204" pitchFamily="34" charset="0"/>
              </a:rPr>
            </a:br>
            <a:r>
              <a:rPr lang="en-US" sz="2500" dirty="0">
                <a:solidFill>
                  <a:prstClr val="black"/>
                </a:solidFill>
                <a:latin typeface="Calibri" panose="020F0502020204030204" pitchFamily="34" charset="0"/>
              </a:rPr>
              <a:t>Washington (2008), Vermont (2013</a:t>
            </a:r>
            <a:r>
              <a:rPr lang="en-US" sz="2500" dirty="0" smtClean="0">
                <a:solidFill>
                  <a:prstClr val="black"/>
                </a:solidFill>
                <a:latin typeface="Calibri" panose="020F0502020204030204" pitchFamily="34" charset="0"/>
              </a:rPr>
              <a:t>), California </a:t>
            </a:r>
            <a:r>
              <a:rPr lang="en-US" sz="2500" dirty="0">
                <a:solidFill>
                  <a:prstClr val="black"/>
                </a:solidFill>
                <a:latin typeface="Calibri" panose="020F0502020204030204" pitchFamily="34" charset="0"/>
              </a:rPr>
              <a:t>(</a:t>
            </a:r>
            <a:r>
              <a:rPr lang="en-US" sz="2500" dirty="0" smtClean="0">
                <a:solidFill>
                  <a:prstClr val="black"/>
                </a:solidFill>
                <a:latin typeface="Calibri" panose="020F0502020204030204" pitchFamily="34" charset="0"/>
              </a:rPr>
              <a:t>2015), being debated in New Jersey</a:t>
            </a:r>
          </a:p>
          <a:p>
            <a:pPr marL="342900" lvl="1" indent="-342900" eaLnBrk="1" hangingPunct="1">
              <a:lnSpc>
                <a:spcPct val="90000"/>
              </a:lnSpc>
              <a:spcBef>
                <a:spcPts val="600"/>
              </a:spcBef>
              <a:spcAft>
                <a:spcPts val="600"/>
              </a:spcAft>
              <a:buFont typeface="Arial" panose="020B0604020202020204" pitchFamily="34" charset="0"/>
              <a:buChar char="•"/>
            </a:pPr>
            <a:r>
              <a:rPr lang="en-US" sz="2500" dirty="0" smtClean="0">
                <a:solidFill>
                  <a:prstClr val="black"/>
                </a:solidFill>
                <a:latin typeface="Calibri" panose="020F0502020204030204" pitchFamily="34" charset="0"/>
              </a:rPr>
              <a:t>2009: In </a:t>
            </a:r>
            <a:r>
              <a:rPr lang="en-US" sz="2500" dirty="0">
                <a:solidFill>
                  <a:prstClr val="black"/>
                </a:solidFill>
                <a:latin typeface="Calibri" panose="020F0502020204030204" pitchFamily="34" charset="0"/>
              </a:rPr>
              <a:t>Montana, a court ruling finding no constitutional objection to assisted suicide has opened the way for similar </a:t>
            </a:r>
            <a:r>
              <a:rPr lang="en-US" sz="2500" dirty="0" smtClean="0">
                <a:solidFill>
                  <a:prstClr val="black"/>
                </a:solidFill>
                <a:latin typeface="Calibri" panose="020F0502020204030204" pitchFamily="34" charset="0"/>
              </a:rPr>
              <a:t>practices</a:t>
            </a:r>
          </a:p>
          <a:p>
            <a:pPr marL="342900" lvl="1" indent="-342900" eaLnBrk="1" hangingPunct="1">
              <a:lnSpc>
                <a:spcPct val="90000"/>
              </a:lnSpc>
              <a:spcBef>
                <a:spcPts val="600"/>
              </a:spcBef>
              <a:spcAft>
                <a:spcPts val="600"/>
              </a:spcAft>
              <a:buFont typeface="Arial" panose="020B0604020202020204" pitchFamily="34" charset="0"/>
              <a:buChar char="•"/>
            </a:pPr>
            <a:r>
              <a:rPr lang="en-US" sz="2500" dirty="0" smtClean="0">
                <a:solidFill>
                  <a:prstClr val="black"/>
                </a:solidFill>
                <a:latin typeface="Calibri" panose="020F0502020204030204" pitchFamily="34" charset="0"/>
              </a:rPr>
              <a:t>2014: </a:t>
            </a:r>
            <a:r>
              <a:rPr lang="en-US" sz="2500" dirty="0" smtClean="0">
                <a:solidFill>
                  <a:prstClr val="black"/>
                </a:solidFill>
                <a:latin typeface="Calibri" panose="020F0502020204030204" pitchFamily="34" charset="0"/>
              </a:rPr>
              <a:t>Similar </a:t>
            </a:r>
            <a:r>
              <a:rPr lang="en-US" sz="2500" dirty="0">
                <a:solidFill>
                  <a:prstClr val="black"/>
                </a:solidFill>
                <a:latin typeface="Calibri" panose="020F0502020204030204" pitchFamily="34" charset="0"/>
              </a:rPr>
              <a:t>court ruling in New Mexico </a:t>
            </a:r>
            <a:r>
              <a:rPr lang="en-US" sz="2500" dirty="0" smtClean="0">
                <a:solidFill>
                  <a:prstClr val="black"/>
                </a:solidFill>
                <a:latin typeface="Calibri" panose="020F0502020204030204" pitchFamily="34" charset="0"/>
              </a:rPr>
              <a:t>is under appeal</a:t>
            </a:r>
          </a:p>
        </p:txBody>
      </p:sp>
      <p:sp>
        <p:nvSpPr>
          <p:cNvPr id="4" name="Titel 1"/>
          <p:cNvSpPr txBox="1">
            <a:spLocks/>
          </p:cNvSpPr>
          <p:nvPr/>
        </p:nvSpPr>
        <p:spPr>
          <a:xfrm>
            <a:off x="628650" y="3483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500" b="1" dirty="0" smtClean="0">
                <a:solidFill>
                  <a:srgbClr val="FF0000"/>
                </a:solidFill>
              </a:rPr>
              <a:t>1) The world in motion</a:t>
            </a:r>
            <a:endParaRPr lang="nl-NL" sz="3500" b="1" dirty="0">
              <a:solidFill>
                <a:srgbClr val="FF0000"/>
              </a:solidFill>
            </a:endParaRPr>
          </a:p>
        </p:txBody>
      </p:sp>
    </p:spTree>
    <p:extLst>
      <p:ext uri="{BB962C8B-B14F-4D97-AF65-F5344CB8AC3E}">
        <p14:creationId xmlns:p14="http://schemas.microsoft.com/office/powerpoint/2010/main" val="1172191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Inner space</a:t>
            </a:r>
          </a:p>
        </p:txBody>
      </p:sp>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8493" y="2706253"/>
            <a:ext cx="5175617" cy="330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633879" y="1682750"/>
            <a:ext cx="3962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500" dirty="0">
                <a:latin typeface="Calibri" panose="020F0502020204030204" pitchFamily="34" charset="0"/>
              </a:rPr>
              <a:t>… of the care-</a:t>
            </a:r>
            <a:r>
              <a:rPr lang="nl-NL" altLang="nl-NL" sz="2500" dirty="0" err="1">
                <a:latin typeface="Calibri" panose="020F0502020204030204" pitchFamily="34" charset="0"/>
              </a:rPr>
              <a:t>giver</a:t>
            </a:r>
            <a:endParaRPr lang="nl-NL" altLang="nl-NL" sz="2500" dirty="0">
              <a:latin typeface="Calibri" panose="020F0502020204030204" pitchFamily="34" charset="0"/>
            </a:endParaRPr>
          </a:p>
          <a:p>
            <a:pPr eaLnBrk="1" hangingPunct="1">
              <a:spcBef>
                <a:spcPct val="50000"/>
              </a:spcBef>
              <a:buFontTx/>
              <a:buNone/>
            </a:pPr>
            <a:r>
              <a:rPr lang="nl-NL" altLang="nl-NL" sz="2500" dirty="0">
                <a:latin typeface="Calibri" panose="020F0502020204030204" pitchFamily="34" charset="0"/>
              </a:rPr>
              <a:t>… of the </a:t>
            </a:r>
            <a:r>
              <a:rPr lang="nl-NL" altLang="nl-NL" sz="2500" dirty="0" err="1">
                <a:latin typeface="Calibri" panose="020F0502020204030204" pitchFamily="34" charset="0"/>
              </a:rPr>
              <a:t>patient</a:t>
            </a:r>
            <a:endParaRPr lang="nl-NL" altLang="nl-NL" sz="2500" dirty="0">
              <a:latin typeface="Calibri" panose="020F0502020204030204" pitchFamily="34" charset="0"/>
            </a:endParaRPr>
          </a:p>
          <a:p>
            <a:pPr eaLnBrk="1" hangingPunct="1">
              <a:spcBef>
                <a:spcPct val="50000"/>
              </a:spcBef>
              <a:buFontTx/>
              <a:buNone/>
            </a:pPr>
            <a:r>
              <a:rPr lang="nl-NL" altLang="nl-NL" sz="2500" dirty="0">
                <a:latin typeface="Calibri" panose="020F0502020204030204" pitchFamily="34" charset="0"/>
              </a:rPr>
              <a:t>… of the </a:t>
            </a:r>
            <a:r>
              <a:rPr lang="nl-NL" altLang="nl-NL" sz="2500" dirty="0" err="1">
                <a:latin typeface="Calibri" panose="020F0502020204030204" pitchFamily="34" charset="0"/>
              </a:rPr>
              <a:t>relatives</a:t>
            </a:r>
            <a:endParaRPr lang="nl-NL" altLang="nl-NL" sz="2500" dirty="0">
              <a:latin typeface="Calibri" panose="020F0502020204030204" pitchFamily="34" charset="0"/>
            </a:endParaRPr>
          </a:p>
          <a:p>
            <a:pPr eaLnBrk="1" hangingPunct="1">
              <a:spcBef>
                <a:spcPct val="50000"/>
              </a:spcBef>
              <a:buFontTx/>
              <a:buNone/>
            </a:pPr>
            <a:endParaRPr lang="en-GB" altLang="nl-NL" sz="2800" dirty="0"/>
          </a:p>
        </p:txBody>
      </p:sp>
    </p:spTree>
    <p:extLst>
      <p:ext uri="{BB962C8B-B14F-4D97-AF65-F5344CB8AC3E}">
        <p14:creationId xmlns:p14="http://schemas.microsoft.com/office/powerpoint/2010/main" val="168495246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stretch>
            <a:fillRect/>
          </a:stretch>
        </p:blipFill>
        <p:spPr>
          <a:xfrm>
            <a:off x="1822465" y="-609950"/>
            <a:ext cx="5499069" cy="8077900"/>
          </a:xfrm>
          <a:prstGeom prst="rect">
            <a:avLst/>
          </a:prstGeom>
        </p:spPr>
      </p:pic>
      <p:sp>
        <p:nvSpPr>
          <p:cNvPr id="30722" name="AutoShape 2"/>
          <p:cNvSpPr>
            <a:spLocks noChangeArrowheads="1"/>
          </p:cNvSpPr>
          <p:nvPr/>
        </p:nvSpPr>
        <p:spPr bwMode="auto">
          <a:xfrm>
            <a:off x="2590800" y="1447800"/>
            <a:ext cx="3886200" cy="3771900"/>
          </a:xfrm>
          <a:prstGeom prst="pentagon">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
        <p:nvSpPr>
          <p:cNvPr id="30723" name="AutoShape 3"/>
          <p:cNvSpPr>
            <a:spLocks noChangeArrowheads="1"/>
          </p:cNvSpPr>
          <p:nvPr/>
        </p:nvSpPr>
        <p:spPr bwMode="auto">
          <a:xfrm>
            <a:off x="4038600" y="3048000"/>
            <a:ext cx="1028700" cy="1028700"/>
          </a:xfrm>
          <a:prstGeom prst="pentagon">
            <a:avLst/>
          </a:prstGeom>
          <a:solidFill>
            <a:srgbClr val="FFFFFF"/>
          </a:solidFill>
          <a:ln w="9525">
            <a:solidFill>
              <a:srgbClr val="000000"/>
            </a:solidFill>
            <a:prstDash val="sysDot"/>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
        <p:nvSpPr>
          <p:cNvPr id="30724" name="Line 4"/>
          <p:cNvSpPr>
            <a:spLocks noChangeShapeType="1"/>
          </p:cNvSpPr>
          <p:nvPr/>
        </p:nvSpPr>
        <p:spPr bwMode="auto">
          <a:xfrm flipV="1">
            <a:off x="3352800" y="4149725"/>
            <a:ext cx="858838" cy="1031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0725" name="Line 5"/>
          <p:cNvSpPr>
            <a:spLocks noChangeShapeType="1"/>
          </p:cNvSpPr>
          <p:nvPr/>
        </p:nvSpPr>
        <p:spPr bwMode="auto">
          <a:xfrm flipH="1" flipV="1">
            <a:off x="4932363" y="4149725"/>
            <a:ext cx="744537" cy="1031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0726" name="Line 6"/>
          <p:cNvSpPr>
            <a:spLocks noChangeShapeType="1"/>
          </p:cNvSpPr>
          <p:nvPr/>
        </p:nvSpPr>
        <p:spPr bwMode="auto">
          <a:xfrm>
            <a:off x="2590800" y="2895600"/>
            <a:ext cx="14859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0727" name="Line 7"/>
          <p:cNvSpPr>
            <a:spLocks noChangeShapeType="1"/>
          </p:cNvSpPr>
          <p:nvPr/>
        </p:nvSpPr>
        <p:spPr bwMode="auto">
          <a:xfrm flipH="1">
            <a:off x="5105400" y="2895600"/>
            <a:ext cx="13716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0728" name="Line 8"/>
          <p:cNvSpPr>
            <a:spLocks noChangeShapeType="1"/>
          </p:cNvSpPr>
          <p:nvPr/>
        </p:nvSpPr>
        <p:spPr bwMode="auto">
          <a:xfrm>
            <a:off x="4495800" y="1447800"/>
            <a:ext cx="0" cy="1600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0729" name="Text Box 9"/>
          <p:cNvSpPr txBox="1">
            <a:spLocks noChangeArrowheads="1"/>
          </p:cNvSpPr>
          <p:nvPr/>
        </p:nvSpPr>
        <p:spPr bwMode="auto">
          <a:xfrm>
            <a:off x="3000375" y="3571875"/>
            <a:ext cx="1071563" cy="538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nl-NL" sz="1400"/>
              <a:t>Doing - undergoing</a:t>
            </a:r>
          </a:p>
        </p:txBody>
      </p:sp>
      <p:sp>
        <p:nvSpPr>
          <p:cNvPr id="30730" name="Text Box 10"/>
          <p:cNvSpPr txBox="1">
            <a:spLocks noChangeArrowheads="1"/>
          </p:cNvSpPr>
          <p:nvPr/>
        </p:nvSpPr>
        <p:spPr bwMode="auto">
          <a:xfrm>
            <a:off x="4211638" y="3357563"/>
            <a:ext cx="6858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nl-NL" sz="1400" i="1"/>
              <a:t>Inner</a:t>
            </a:r>
          </a:p>
          <a:p>
            <a:pPr>
              <a:spcBef>
                <a:spcPct val="0"/>
              </a:spcBef>
              <a:buFontTx/>
              <a:buNone/>
            </a:pPr>
            <a:r>
              <a:rPr lang="en-US" altLang="nl-NL" sz="1400" i="1"/>
              <a:t>space</a:t>
            </a:r>
          </a:p>
        </p:txBody>
      </p:sp>
      <p:sp>
        <p:nvSpPr>
          <p:cNvPr id="30731" name="Text Box 11"/>
          <p:cNvSpPr txBox="1">
            <a:spLocks noChangeArrowheads="1"/>
          </p:cNvSpPr>
          <p:nvPr/>
        </p:nvSpPr>
        <p:spPr bwMode="auto">
          <a:xfrm>
            <a:off x="4648200" y="2514600"/>
            <a:ext cx="1292225"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nl-NL" sz="1400"/>
              <a:t>Remembering - forgetting</a:t>
            </a:r>
          </a:p>
        </p:txBody>
      </p:sp>
      <p:sp>
        <p:nvSpPr>
          <p:cNvPr id="30732" name="Text Box 12"/>
          <p:cNvSpPr txBox="1">
            <a:spLocks noChangeArrowheads="1"/>
          </p:cNvSpPr>
          <p:nvPr/>
        </p:nvSpPr>
        <p:spPr bwMode="auto">
          <a:xfrm>
            <a:off x="3276600" y="2514600"/>
            <a:ext cx="1143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nl-NL" sz="1400"/>
              <a:t>Holding on - letting go</a:t>
            </a:r>
          </a:p>
        </p:txBody>
      </p:sp>
      <p:sp>
        <p:nvSpPr>
          <p:cNvPr id="30733" name="Text Box 13"/>
          <p:cNvSpPr txBox="1">
            <a:spLocks noChangeArrowheads="1"/>
          </p:cNvSpPr>
          <p:nvPr/>
        </p:nvSpPr>
        <p:spPr bwMode="auto">
          <a:xfrm>
            <a:off x="5029200" y="3657600"/>
            <a:ext cx="9906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nl-NL" altLang="nl-NL" sz="1400"/>
              <a:t>Knowing - believing</a:t>
            </a:r>
          </a:p>
        </p:txBody>
      </p:sp>
      <p:sp>
        <p:nvSpPr>
          <p:cNvPr id="30734" name="Text Box 14"/>
          <p:cNvSpPr txBox="1">
            <a:spLocks noChangeArrowheads="1"/>
          </p:cNvSpPr>
          <p:nvPr/>
        </p:nvSpPr>
        <p:spPr bwMode="auto">
          <a:xfrm>
            <a:off x="4114800" y="4572000"/>
            <a:ext cx="9906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nl-NL" sz="1400"/>
              <a:t>Oneself - the other</a:t>
            </a:r>
          </a:p>
        </p:txBody>
      </p:sp>
      <p:sp>
        <p:nvSpPr>
          <p:cNvPr id="30735" name="AutoShape 15"/>
          <p:cNvSpPr>
            <a:spLocks/>
          </p:cNvSpPr>
          <p:nvPr/>
        </p:nvSpPr>
        <p:spPr bwMode="auto">
          <a:xfrm>
            <a:off x="395288" y="4724400"/>
            <a:ext cx="2374900" cy="990600"/>
          </a:xfrm>
          <a:prstGeom prst="callout1">
            <a:avLst>
              <a:gd name="adj1" fmla="val -6296"/>
              <a:gd name="adj2" fmla="val 53616"/>
              <a:gd name="adj3" fmla="val -76389"/>
              <a:gd name="adj4" fmla="val 108120"/>
            </a:avLst>
          </a:prstGeom>
          <a:solidFill>
            <a:srgbClr val="FFFFFF"/>
          </a:solidFill>
          <a:ln w="9525">
            <a:solidFill>
              <a:srgbClr val="000000"/>
            </a:solidFill>
            <a:prstDash val="dash"/>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None/>
            </a:pPr>
            <a:r>
              <a:rPr lang="nl-NL" altLang="nl-NL" sz="4000" dirty="0">
                <a:solidFill>
                  <a:srgbClr val="FF0000"/>
                </a:solidFill>
                <a:latin typeface="Calibri" panose="020F0502020204030204" pitchFamily="34" charset="0"/>
              </a:rPr>
              <a:t>Suffering</a:t>
            </a:r>
          </a:p>
        </p:txBody>
      </p:sp>
      <p:sp>
        <p:nvSpPr>
          <p:cNvPr id="30736" name="AutoShape 16"/>
          <p:cNvSpPr>
            <a:spLocks/>
          </p:cNvSpPr>
          <p:nvPr/>
        </p:nvSpPr>
        <p:spPr bwMode="auto">
          <a:xfrm>
            <a:off x="428625" y="838200"/>
            <a:ext cx="2276475" cy="1524000"/>
          </a:xfrm>
          <a:prstGeom prst="callout1">
            <a:avLst>
              <a:gd name="adj1" fmla="val 7500"/>
              <a:gd name="adj2" fmla="val 104444"/>
              <a:gd name="adj3" fmla="val 69218"/>
              <a:gd name="adj4" fmla="val 149051"/>
            </a:avLst>
          </a:prstGeom>
          <a:solidFill>
            <a:srgbClr val="FFFFFF"/>
          </a:solidFill>
          <a:ln w="9525">
            <a:solidFill>
              <a:srgbClr val="000000"/>
            </a:solidFill>
            <a:prstDash val="dash"/>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nl-NL" altLang="nl-NL" sz="4000" dirty="0">
                <a:solidFill>
                  <a:srgbClr val="FF0000"/>
                </a:solidFill>
                <a:latin typeface="Calibri" panose="020F0502020204030204" pitchFamily="34" charset="0"/>
              </a:rPr>
              <a:t>Relations</a:t>
            </a:r>
          </a:p>
        </p:txBody>
      </p:sp>
      <p:sp>
        <p:nvSpPr>
          <p:cNvPr id="30737" name="AutoShape 17"/>
          <p:cNvSpPr>
            <a:spLocks/>
          </p:cNvSpPr>
          <p:nvPr/>
        </p:nvSpPr>
        <p:spPr bwMode="auto">
          <a:xfrm>
            <a:off x="4140200" y="5732463"/>
            <a:ext cx="2667000" cy="990600"/>
          </a:xfrm>
          <a:prstGeom prst="callout1">
            <a:avLst>
              <a:gd name="adj1" fmla="val 11537"/>
              <a:gd name="adj2" fmla="val -2856"/>
              <a:gd name="adj3" fmla="val -40866"/>
              <a:gd name="adj4" fmla="val -9880"/>
            </a:avLst>
          </a:prstGeom>
          <a:solidFill>
            <a:srgbClr val="FFFFFF"/>
          </a:solidFill>
          <a:ln w="9525">
            <a:solidFill>
              <a:srgbClr val="000000"/>
            </a:solidFill>
            <a:prstDash val="dash"/>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None/>
            </a:pPr>
            <a:r>
              <a:rPr lang="en-US" altLang="nl-NL" sz="4000" dirty="0">
                <a:solidFill>
                  <a:srgbClr val="FF0000"/>
                </a:solidFill>
                <a:latin typeface="Calibri" panose="020F0502020204030204" pitchFamily="34" charset="0"/>
              </a:rPr>
              <a:t>Autonomy</a:t>
            </a:r>
            <a:endParaRPr lang="nl-NL" altLang="nl-NL" sz="4000" dirty="0">
              <a:solidFill>
                <a:srgbClr val="FF0000"/>
              </a:solidFill>
              <a:latin typeface="Calibri" panose="020F0502020204030204" pitchFamily="34" charset="0"/>
            </a:endParaRPr>
          </a:p>
        </p:txBody>
      </p:sp>
      <p:sp>
        <p:nvSpPr>
          <p:cNvPr id="30738" name="AutoShape 18"/>
          <p:cNvSpPr>
            <a:spLocks/>
          </p:cNvSpPr>
          <p:nvPr/>
        </p:nvSpPr>
        <p:spPr bwMode="auto">
          <a:xfrm>
            <a:off x="6781800" y="3886200"/>
            <a:ext cx="2133600" cy="1066800"/>
          </a:xfrm>
          <a:prstGeom prst="callout1">
            <a:avLst>
              <a:gd name="adj1" fmla="val 10713"/>
              <a:gd name="adj2" fmla="val -3569"/>
              <a:gd name="adj3" fmla="val -6250"/>
              <a:gd name="adj4" fmla="val -26639"/>
            </a:avLst>
          </a:prstGeom>
          <a:solidFill>
            <a:srgbClr val="FFFFFF"/>
          </a:solidFill>
          <a:ln w="9525">
            <a:solidFill>
              <a:srgbClr val="000000"/>
            </a:solidFill>
            <a:prstDash val="dash"/>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None/>
            </a:pPr>
            <a:r>
              <a:rPr lang="nl-NL" altLang="nl-NL" sz="4000" dirty="0">
                <a:solidFill>
                  <a:srgbClr val="FF0000"/>
                </a:solidFill>
                <a:latin typeface="Calibri" panose="020F0502020204030204" pitchFamily="34" charset="0"/>
              </a:rPr>
              <a:t>Hope</a:t>
            </a:r>
          </a:p>
        </p:txBody>
      </p:sp>
      <p:sp>
        <p:nvSpPr>
          <p:cNvPr id="30739" name="AutoShape 19"/>
          <p:cNvSpPr>
            <a:spLocks/>
          </p:cNvSpPr>
          <p:nvPr/>
        </p:nvSpPr>
        <p:spPr bwMode="auto">
          <a:xfrm>
            <a:off x="6400800" y="838200"/>
            <a:ext cx="2209800" cy="1295400"/>
          </a:xfrm>
          <a:prstGeom prst="callout1">
            <a:avLst>
              <a:gd name="adj1" fmla="val 8824"/>
              <a:gd name="adj2" fmla="val -3449"/>
              <a:gd name="adj3" fmla="val 104866"/>
              <a:gd name="adj4" fmla="val -35769"/>
            </a:avLst>
          </a:prstGeom>
          <a:solidFill>
            <a:srgbClr val="FFFFFF"/>
          </a:solidFill>
          <a:ln w="9525">
            <a:solidFill>
              <a:srgbClr val="000000"/>
            </a:solidFill>
            <a:prstDash val="dash"/>
            <a:miter lim="800000"/>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None/>
            </a:pPr>
            <a:r>
              <a:rPr lang="nl-NL" altLang="nl-NL" sz="4000" dirty="0">
                <a:solidFill>
                  <a:srgbClr val="FF0000"/>
                </a:solidFill>
                <a:latin typeface="Calibri" panose="020F0502020204030204" pitchFamily="34" charset="0"/>
              </a:rPr>
              <a:t>Guilt</a:t>
            </a:r>
          </a:p>
        </p:txBody>
      </p:sp>
    </p:spTree>
    <p:extLst>
      <p:ext uri="{BB962C8B-B14F-4D97-AF65-F5344CB8AC3E}">
        <p14:creationId xmlns:p14="http://schemas.microsoft.com/office/powerpoint/2010/main" val="176470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1. </a:t>
            </a:r>
            <a:r>
              <a:rPr lang="nl-NL" altLang="nl-NL" sz="3500" b="1" dirty="0" err="1"/>
              <a:t>Autonomy</a:t>
            </a:r>
            <a:r>
              <a:rPr lang="nl-NL" altLang="nl-NL" sz="3500" b="1" dirty="0"/>
              <a:t>: </a:t>
            </a:r>
            <a:r>
              <a:rPr lang="nl-NL" altLang="nl-NL" sz="3500" b="1" dirty="0" err="1"/>
              <a:t>oneself</a:t>
            </a:r>
            <a:r>
              <a:rPr lang="nl-NL" altLang="nl-NL" sz="3500" b="1" dirty="0"/>
              <a:t> – the </a:t>
            </a:r>
            <a:r>
              <a:rPr lang="nl-NL" altLang="nl-NL" sz="3500" b="1" dirty="0" err="1"/>
              <a:t>other</a:t>
            </a:r>
            <a:endParaRPr lang="en-GB" altLang="nl-NL" sz="3500" b="1" dirty="0"/>
          </a:p>
        </p:txBody>
      </p:sp>
      <p:sp>
        <p:nvSpPr>
          <p:cNvPr id="31756" name="Text Box 12"/>
          <p:cNvSpPr txBox="1">
            <a:spLocks noChangeArrowheads="1"/>
          </p:cNvSpPr>
          <p:nvPr/>
        </p:nvSpPr>
        <p:spPr bwMode="auto">
          <a:xfrm>
            <a:off x="6781800" y="5480807"/>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dirty="0">
                <a:solidFill>
                  <a:srgbClr val="000000"/>
                </a:solidFill>
                <a:latin typeface="Tahoma" panose="020B0604030504040204" pitchFamily="34" charset="0"/>
              </a:rPr>
              <a:t>P. Ricoeur</a:t>
            </a:r>
            <a:endParaRPr lang="en-GB" altLang="nl-NL" sz="2400" dirty="0">
              <a:solidFill>
                <a:srgbClr val="000000"/>
              </a:solidFill>
              <a:latin typeface="Tahoma" panose="020B0604030504040204" pitchFamily="34" charset="0"/>
            </a:endParaRPr>
          </a:p>
        </p:txBody>
      </p:sp>
      <p:sp>
        <p:nvSpPr>
          <p:cNvPr id="14" name="Rectangle 3"/>
          <p:cNvSpPr>
            <a:spLocks noChangeArrowheads="1"/>
          </p:cNvSpPr>
          <p:nvPr/>
        </p:nvSpPr>
        <p:spPr bwMode="auto">
          <a:xfrm>
            <a:off x="764097" y="1690381"/>
            <a:ext cx="7620000" cy="426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15" name="AutoShape 4"/>
          <p:cNvSpPr>
            <a:spLocks noChangeArrowheads="1"/>
          </p:cNvSpPr>
          <p:nvPr/>
        </p:nvSpPr>
        <p:spPr bwMode="auto">
          <a:xfrm>
            <a:off x="2702653" y="4170027"/>
            <a:ext cx="1219200" cy="1219200"/>
          </a:xfrm>
          <a:prstGeom prst="smileyFace">
            <a:avLst>
              <a:gd name="adj" fmla="val 4653"/>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16" name="AutoShape 5"/>
          <p:cNvSpPr>
            <a:spLocks noChangeArrowheads="1"/>
          </p:cNvSpPr>
          <p:nvPr/>
        </p:nvSpPr>
        <p:spPr bwMode="auto">
          <a:xfrm>
            <a:off x="5141053" y="4246227"/>
            <a:ext cx="1219200" cy="1143000"/>
          </a:xfrm>
          <a:prstGeom prst="smileyFace">
            <a:avLst>
              <a:gd name="adj" fmla="val 4653"/>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cxnSp>
        <p:nvCxnSpPr>
          <p:cNvPr id="17" name="AutoShape 6"/>
          <p:cNvCxnSpPr>
            <a:cxnSpLocks noChangeShapeType="1"/>
          </p:cNvCxnSpPr>
          <p:nvPr/>
        </p:nvCxnSpPr>
        <p:spPr bwMode="auto">
          <a:xfrm rot="5400000" flipV="1">
            <a:off x="4417153" y="2988927"/>
            <a:ext cx="152400" cy="2362200"/>
          </a:xfrm>
          <a:prstGeom prst="curvedConnector3">
            <a:avLst>
              <a:gd name="adj1" fmla="val -1475005"/>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8" name="Line 7"/>
          <p:cNvSpPr>
            <a:spLocks noChangeShapeType="1"/>
          </p:cNvSpPr>
          <p:nvPr/>
        </p:nvSpPr>
        <p:spPr bwMode="auto">
          <a:xfrm>
            <a:off x="3921853" y="4855827"/>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cxnSp>
        <p:nvCxnSpPr>
          <p:cNvPr id="19" name="AutoShape 8"/>
          <p:cNvCxnSpPr>
            <a:cxnSpLocks noChangeShapeType="1"/>
            <a:stCxn id="15" idx="1"/>
            <a:endCxn id="15" idx="3"/>
          </p:cNvCxnSpPr>
          <p:nvPr/>
        </p:nvCxnSpPr>
        <p:spPr bwMode="auto">
          <a:xfrm rot="5400000" flipV="1">
            <a:off x="2449447" y="4778833"/>
            <a:ext cx="863600" cy="1588"/>
          </a:xfrm>
          <a:prstGeom prst="curvedConnector5">
            <a:avLst>
              <a:gd name="adj1" fmla="val -47060"/>
              <a:gd name="adj2" fmla="val -80000032"/>
              <a:gd name="adj3" fmla="val 147060"/>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0" name="Text Box 9"/>
          <p:cNvSpPr txBox="1">
            <a:spLocks noChangeArrowheads="1"/>
          </p:cNvSpPr>
          <p:nvPr/>
        </p:nvSpPr>
        <p:spPr bwMode="auto">
          <a:xfrm>
            <a:off x="1077053" y="4131927"/>
            <a:ext cx="60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rgbClr val="000000"/>
                </a:solidFill>
                <a:latin typeface="Tahoma" panose="020B0604030504040204" pitchFamily="34" charset="0"/>
              </a:rPr>
              <a:t>1</a:t>
            </a:r>
            <a:endParaRPr lang="en-GB" altLang="nl-NL" sz="2400">
              <a:solidFill>
                <a:srgbClr val="000000"/>
              </a:solidFill>
              <a:latin typeface="Tahoma" panose="020B0604030504040204" pitchFamily="34" charset="0"/>
            </a:endParaRPr>
          </a:p>
        </p:txBody>
      </p:sp>
      <p:sp>
        <p:nvSpPr>
          <p:cNvPr id="21" name="Text Box 10"/>
          <p:cNvSpPr txBox="1">
            <a:spLocks noChangeArrowheads="1"/>
          </p:cNvSpPr>
          <p:nvPr/>
        </p:nvSpPr>
        <p:spPr bwMode="auto">
          <a:xfrm>
            <a:off x="4226653" y="4170027"/>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rgbClr val="000000"/>
                </a:solidFill>
                <a:latin typeface="Tahoma" panose="020B0604030504040204" pitchFamily="34" charset="0"/>
              </a:rPr>
              <a:t>2</a:t>
            </a:r>
            <a:endParaRPr lang="en-GB" altLang="nl-NL" sz="2400">
              <a:solidFill>
                <a:srgbClr val="000000"/>
              </a:solidFill>
              <a:latin typeface="Tahoma" panose="020B0604030504040204" pitchFamily="34" charset="0"/>
            </a:endParaRPr>
          </a:p>
        </p:txBody>
      </p:sp>
      <p:sp>
        <p:nvSpPr>
          <p:cNvPr id="22" name="Text Box 11"/>
          <p:cNvSpPr txBox="1">
            <a:spLocks noChangeArrowheads="1"/>
          </p:cNvSpPr>
          <p:nvPr/>
        </p:nvSpPr>
        <p:spPr bwMode="auto">
          <a:xfrm>
            <a:off x="3236053" y="2036427"/>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rgbClr val="000000"/>
                </a:solidFill>
                <a:latin typeface="Tahoma" panose="020B0604030504040204" pitchFamily="34" charset="0"/>
              </a:rPr>
              <a:t>3</a:t>
            </a:r>
            <a:endParaRPr lang="en-GB" altLang="nl-NL" sz="2400">
              <a:solidFill>
                <a:srgbClr val="000000"/>
              </a:solidFill>
              <a:latin typeface="Tahoma" panose="020B0604030504040204" pitchFamily="34" charset="0"/>
            </a:endParaRPr>
          </a:p>
        </p:txBody>
      </p:sp>
    </p:spTree>
    <p:extLst>
      <p:ext uri="{BB962C8B-B14F-4D97-AF65-F5344CB8AC3E}">
        <p14:creationId xmlns:p14="http://schemas.microsoft.com/office/powerpoint/2010/main" val="749830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ijdelijke aanduiding voor inhoud 2"/>
          <p:cNvSpPr>
            <a:spLocks noGrp="1"/>
          </p:cNvSpPr>
          <p:nvPr>
            <p:ph idx="1"/>
          </p:nvPr>
        </p:nvSpPr>
        <p:spPr>
          <a:xfrm>
            <a:off x="636588" y="1682750"/>
            <a:ext cx="7886700" cy="4351338"/>
          </a:xfrm>
        </p:spPr>
        <p:txBody>
          <a:bodyPr>
            <a:normAutofit/>
          </a:bodyPr>
          <a:lstStyle/>
          <a:p>
            <a:r>
              <a:rPr lang="nl-NL" altLang="de-DE" sz="2500" dirty="0">
                <a:latin typeface="Calibri" panose="020F0502020204030204" pitchFamily="34" charset="0"/>
              </a:rPr>
              <a:t>Strong sense of I-</a:t>
            </a:r>
            <a:r>
              <a:rPr lang="nl-NL" altLang="de-DE" sz="2500" dirty="0" err="1">
                <a:latin typeface="Calibri" panose="020F0502020204030204" pitchFamily="34" charset="0"/>
              </a:rPr>
              <a:t>centered</a:t>
            </a:r>
            <a:r>
              <a:rPr lang="nl-NL" altLang="de-DE" sz="2500" dirty="0">
                <a:latin typeface="Calibri" panose="020F0502020204030204" pitchFamily="34" charset="0"/>
              </a:rPr>
              <a:t> </a:t>
            </a:r>
            <a:r>
              <a:rPr lang="nl-NL" altLang="de-DE" sz="2500" dirty="0" err="1">
                <a:latin typeface="Calibri" panose="020F0502020204030204" pitchFamily="34" charset="0"/>
              </a:rPr>
              <a:t>autonomy</a:t>
            </a:r>
            <a:endParaRPr lang="nl-NL" altLang="de-DE" sz="2500" dirty="0">
              <a:latin typeface="Calibri" panose="020F0502020204030204" pitchFamily="34" charset="0"/>
            </a:endParaRPr>
          </a:p>
          <a:p>
            <a:r>
              <a:rPr lang="nl-NL" altLang="de-DE" sz="2500" dirty="0" err="1">
                <a:latin typeface="Calibri" panose="020F0502020204030204" pitchFamily="34" charset="0"/>
              </a:rPr>
              <a:t>Neoliberal</a:t>
            </a:r>
            <a:r>
              <a:rPr lang="nl-NL" altLang="de-DE" sz="2500" dirty="0">
                <a:latin typeface="Calibri" panose="020F0502020204030204" pitchFamily="34" charset="0"/>
              </a:rPr>
              <a:t> </a:t>
            </a:r>
            <a:r>
              <a:rPr lang="nl-NL" altLang="de-DE" sz="2500" dirty="0" err="1">
                <a:latin typeface="Calibri" panose="020F0502020204030204" pitchFamily="34" charset="0"/>
              </a:rPr>
              <a:t>climate</a:t>
            </a:r>
            <a:endParaRPr lang="nl-NL" altLang="de-DE" sz="2500" dirty="0">
              <a:latin typeface="Calibri" panose="020F0502020204030204" pitchFamily="34" charset="0"/>
            </a:endParaRPr>
          </a:p>
          <a:p>
            <a:r>
              <a:rPr lang="nl-NL" altLang="de-DE" sz="2500" dirty="0" err="1">
                <a:latin typeface="Calibri" panose="020F0502020204030204" pitchFamily="34" charset="0"/>
              </a:rPr>
              <a:t>Individualism</a:t>
            </a:r>
            <a:endParaRPr lang="nl-NL" altLang="de-DE" sz="2500" dirty="0">
              <a:latin typeface="Calibri" panose="020F0502020204030204" pitchFamily="34" charset="0"/>
            </a:endParaRPr>
          </a:p>
          <a:p>
            <a:r>
              <a:rPr lang="nl-NL" altLang="de-DE" sz="2500" dirty="0" err="1">
                <a:latin typeface="Calibri" panose="020F0502020204030204" pitchFamily="34" charset="0"/>
              </a:rPr>
              <a:t>Less</a:t>
            </a:r>
            <a:r>
              <a:rPr lang="nl-NL" altLang="de-DE" sz="2500" dirty="0">
                <a:latin typeface="Calibri" panose="020F0502020204030204" pitchFamily="34" charset="0"/>
              </a:rPr>
              <a:t> </a:t>
            </a:r>
            <a:r>
              <a:rPr lang="nl-NL" altLang="de-DE" sz="2500" dirty="0" err="1">
                <a:latin typeface="Calibri" panose="020F0502020204030204" pitchFamily="34" charset="0"/>
              </a:rPr>
              <a:t>social</a:t>
            </a:r>
            <a:r>
              <a:rPr lang="nl-NL" altLang="de-DE" sz="2500" dirty="0">
                <a:latin typeface="Calibri" panose="020F0502020204030204" pitchFamily="34" charset="0"/>
              </a:rPr>
              <a:t> </a:t>
            </a:r>
            <a:r>
              <a:rPr lang="nl-NL" altLang="de-DE" sz="2500" dirty="0" err="1">
                <a:latin typeface="Calibri" panose="020F0502020204030204" pitchFamily="34" charset="0"/>
              </a:rPr>
              <a:t>connections</a:t>
            </a:r>
            <a:endParaRPr lang="nl-NL" altLang="de-DE" sz="2500" dirty="0">
              <a:latin typeface="Calibri" panose="020F0502020204030204" pitchFamily="34" charset="0"/>
            </a:endParaRPr>
          </a:p>
          <a:p>
            <a:r>
              <a:rPr lang="nl-NL" altLang="de-DE" sz="2500" dirty="0">
                <a:latin typeface="Calibri" panose="020F0502020204030204" pitchFamily="34" charset="0"/>
              </a:rPr>
              <a:t>No respect </a:t>
            </a:r>
            <a:r>
              <a:rPr lang="nl-NL" altLang="de-DE" sz="2500" dirty="0" err="1">
                <a:latin typeface="Calibri" panose="020F0502020204030204" pitchFamily="34" charset="0"/>
              </a:rPr>
              <a:t>for</a:t>
            </a:r>
            <a:r>
              <a:rPr lang="nl-NL" altLang="de-DE" sz="2500" dirty="0">
                <a:latin typeface="Calibri" panose="020F0502020204030204" pitchFamily="34" charset="0"/>
              </a:rPr>
              <a:t> </a:t>
            </a:r>
            <a:r>
              <a:rPr lang="nl-NL" altLang="de-DE" sz="2500" dirty="0" err="1">
                <a:latin typeface="Calibri" panose="020F0502020204030204" pitchFamily="34" charset="0"/>
              </a:rPr>
              <a:t>authorities</a:t>
            </a:r>
            <a:r>
              <a:rPr lang="nl-NL" altLang="de-DE" sz="2500" dirty="0">
                <a:latin typeface="Calibri" panose="020F0502020204030204" pitchFamily="34" charset="0"/>
              </a:rPr>
              <a:t> (</a:t>
            </a:r>
            <a:r>
              <a:rPr lang="nl-NL" altLang="de-DE" sz="2500" dirty="0" err="1">
                <a:latin typeface="Calibri" panose="020F0502020204030204" pitchFamily="34" charset="0"/>
              </a:rPr>
              <a:t>Church</a:t>
            </a:r>
            <a:r>
              <a:rPr lang="nl-NL" altLang="de-DE" sz="2500" dirty="0">
                <a:latin typeface="Calibri" panose="020F0502020204030204" pitchFamily="34" charset="0"/>
              </a:rPr>
              <a:t>, </a:t>
            </a:r>
            <a:r>
              <a:rPr lang="nl-NL" altLang="de-DE" sz="2500" dirty="0" err="1">
                <a:latin typeface="Calibri" panose="020F0502020204030204" pitchFamily="34" charset="0"/>
              </a:rPr>
              <a:t>politicians</a:t>
            </a:r>
            <a:r>
              <a:rPr lang="nl-NL" altLang="de-DE" sz="2500" dirty="0">
                <a:latin typeface="Calibri" panose="020F0502020204030204" pitchFamily="34" charset="0"/>
              </a:rPr>
              <a:t>, </a:t>
            </a:r>
            <a:r>
              <a:rPr lang="nl-NL" altLang="de-DE" sz="2500" dirty="0" err="1">
                <a:latin typeface="Calibri" panose="020F0502020204030204" pitchFamily="34" charset="0"/>
              </a:rPr>
              <a:t>physicians</a:t>
            </a:r>
            <a:r>
              <a:rPr lang="nl-NL" altLang="de-DE" sz="2500" dirty="0">
                <a:latin typeface="Calibri" panose="020F0502020204030204" pitchFamily="34" charset="0"/>
              </a:rPr>
              <a:t>)</a:t>
            </a:r>
          </a:p>
          <a:p>
            <a:r>
              <a:rPr lang="nl-NL" altLang="de-DE" sz="2500" dirty="0">
                <a:latin typeface="Calibri" panose="020F0502020204030204" pitchFamily="34" charset="0"/>
              </a:rPr>
              <a:t>Maximum (</a:t>
            </a:r>
            <a:r>
              <a:rPr lang="nl-NL" altLang="de-DE" sz="2500" dirty="0" err="1">
                <a:latin typeface="Calibri" panose="020F0502020204030204" pitchFamily="34" charset="0"/>
              </a:rPr>
              <a:t>negative</a:t>
            </a:r>
            <a:r>
              <a:rPr lang="nl-NL" altLang="de-DE" sz="2500" dirty="0">
                <a:latin typeface="Calibri" panose="020F0502020204030204" pitchFamily="34" charset="0"/>
              </a:rPr>
              <a:t>) </a:t>
            </a:r>
            <a:r>
              <a:rPr lang="nl-NL" altLang="de-DE" sz="2500" dirty="0" err="1">
                <a:latin typeface="Calibri" panose="020F0502020204030204" pitchFamily="34" charset="0"/>
              </a:rPr>
              <a:t>freedom</a:t>
            </a:r>
            <a:r>
              <a:rPr lang="nl-NL" altLang="de-DE" sz="2500" dirty="0">
                <a:latin typeface="Calibri" panose="020F0502020204030204" pitchFamily="34" charset="0"/>
              </a:rPr>
              <a:t> of </a:t>
            </a:r>
            <a:r>
              <a:rPr lang="nl-NL" altLang="de-DE" sz="2500" dirty="0" err="1">
                <a:latin typeface="Calibri" panose="020F0502020204030204" pitchFamily="34" charset="0"/>
              </a:rPr>
              <a:t>citizens</a:t>
            </a:r>
            <a:endParaRPr lang="nl-NL" altLang="de-DE" sz="2500" dirty="0">
              <a:latin typeface="Calibri" panose="020F0502020204030204" pitchFamily="34" charset="0"/>
            </a:endParaRPr>
          </a:p>
        </p:txBody>
      </p:sp>
      <p:sp>
        <p:nvSpPr>
          <p:cNvPr id="5" name="Rectangle 2"/>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1. </a:t>
            </a:r>
            <a:r>
              <a:rPr lang="nl-NL" altLang="nl-NL" sz="3500" b="1" dirty="0" err="1"/>
              <a:t>Autonomy</a:t>
            </a:r>
            <a:r>
              <a:rPr lang="nl-NL" altLang="nl-NL" sz="3500" b="1" dirty="0"/>
              <a:t>: </a:t>
            </a:r>
            <a:r>
              <a:rPr lang="nl-NL" altLang="nl-NL" sz="3500" b="1" u="sng" dirty="0" err="1"/>
              <a:t>oneself</a:t>
            </a:r>
            <a:r>
              <a:rPr lang="nl-NL" altLang="nl-NL" sz="3500" b="1" dirty="0"/>
              <a:t> – the </a:t>
            </a:r>
            <a:r>
              <a:rPr lang="nl-NL" altLang="nl-NL" sz="3500" b="1" dirty="0" err="1"/>
              <a:t>other</a:t>
            </a:r>
            <a:endParaRPr lang="en-GB" altLang="nl-NL" sz="3500" b="1" dirty="0"/>
          </a:p>
        </p:txBody>
      </p:sp>
    </p:spTree>
    <p:extLst>
      <p:ext uri="{BB962C8B-B14F-4D97-AF65-F5344CB8AC3E}">
        <p14:creationId xmlns:p14="http://schemas.microsoft.com/office/powerpoint/2010/main" val="1079533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Oval 3"/>
          <p:cNvSpPr>
            <a:spLocks noChangeArrowheads="1"/>
          </p:cNvSpPr>
          <p:nvPr/>
        </p:nvSpPr>
        <p:spPr bwMode="auto">
          <a:xfrm>
            <a:off x="2508308" y="1881231"/>
            <a:ext cx="4114800" cy="3886200"/>
          </a:xfrm>
          <a:prstGeom prst="ellipse">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32772" name="Oval 4"/>
          <p:cNvSpPr>
            <a:spLocks noChangeArrowheads="1"/>
          </p:cNvSpPr>
          <p:nvPr/>
        </p:nvSpPr>
        <p:spPr bwMode="auto">
          <a:xfrm>
            <a:off x="3733101" y="3024231"/>
            <a:ext cx="1676400" cy="1600200"/>
          </a:xfrm>
          <a:prstGeom prst="ellipse">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32773" name="Line 5"/>
          <p:cNvSpPr>
            <a:spLocks noChangeShapeType="1"/>
          </p:cNvSpPr>
          <p:nvPr/>
        </p:nvSpPr>
        <p:spPr bwMode="auto">
          <a:xfrm>
            <a:off x="4565708" y="1881231"/>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nl-NL"/>
          </a:p>
        </p:txBody>
      </p:sp>
      <p:sp>
        <p:nvSpPr>
          <p:cNvPr id="32774" name="Line 6"/>
          <p:cNvSpPr>
            <a:spLocks noChangeShapeType="1"/>
          </p:cNvSpPr>
          <p:nvPr/>
        </p:nvSpPr>
        <p:spPr bwMode="auto">
          <a:xfrm>
            <a:off x="5242420" y="4294464"/>
            <a:ext cx="943761" cy="74522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nl-NL"/>
          </a:p>
        </p:txBody>
      </p:sp>
      <p:sp>
        <p:nvSpPr>
          <p:cNvPr id="32775" name="Line 7"/>
          <p:cNvSpPr>
            <a:spLocks noChangeShapeType="1"/>
          </p:cNvSpPr>
          <p:nvPr/>
        </p:nvSpPr>
        <p:spPr bwMode="auto">
          <a:xfrm flipH="1">
            <a:off x="2944534" y="4336408"/>
            <a:ext cx="993395" cy="70327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nl-NL"/>
          </a:p>
        </p:txBody>
      </p:sp>
      <p:sp>
        <p:nvSpPr>
          <p:cNvPr id="32776" name="Text Box 8"/>
          <p:cNvSpPr txBox="1">
            <a:spLocks noChangeArrowheads="1"/>
          </p:cNvSpPr>
          <p:nvPr/>
        </p:nvSpPr>
        <p:spPr bwMode="auto">
          <a:xfrm>
            <a:off x="3773298" y="3600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400" dirty="0">
                <a:solidFill>
                  <a:srgbClr val="000000"/>
                </a:solidFill>
                <a:latin typeface="Tahoma" panose="020B0604030504040204" pitchFamily="34" charset="0"/>
              </a:rPr>
              <a:t>spiritual</a:t>
            </a:r>
          </a:p>
        </p:txBody>
      </p:sp>
      <p:sp>
        <p:nvSpPr>
          <p:cNvPr id="32777" name="Text Box 9"/>
          <p:cNvSpPr txBox="1">
            <a:spLocks noChangeArrowheads="1"/>
          </p:cNvSpPr>
          <p:nvPr/>
        </p:nvSpPr>
        <p:spPr bwMode="auto">
          <a:xfrm>
            <a:off x="3849498" y="486701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400" dirty="0">
                <a:solidFill>
                  <a:srgbClr val="000000"/>
                </a:solidFill>
                <a:latin typeface="Tahoma" panose="020B0604030504040204" pitchFamily="34" charset="0"/>
              </a:rPr>
              <a:t>physical</a:t>
            </a:r>
          </a:p>
        </p:txBody>
      </p:sp>
      <p:sp>
        <p:nvSpPr>
          <p:cNvPr id="32778" name="Text Box 10"/>
          <p:cNvSpPr txBox="1">
            <a:spLocks noChangeArrowheads="1"/>
          </p:cNvSpPr>
          <p:nvPr/>
        </p:nvSpPr>
        <p:spPr bwMode="auto">
          <a:xfrm>
            <a:off x="4604856" y="244958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400" dirty="0">
                <a:solidFill>
                  <a:srgbClr val="000000"/>
                </a:solidFill>
                <a:latin typeface="Tahoma" panose="020B0604030504040204" pitchFamily="34" charset="0"/>
              </a:rPr>
              <a:t>social</a:t>
            </a:r>
          </a:p>
        </p:txBody>
      </p:sp>
      <p:sp>
        <p:nvSpPr>
          <p:cNvPr id="32779" name="Text Box 11"/>
          <p:cNvSpPr txBox="1">
            <a:spLocks noChangeArrowheads="1"/>
          </p:cNvSpPr>
          <p:nvPr/>
        </p:nvSpPr>
        <p:spPr bwMode="auto">
          <a:xfrm>
            <a:off x="3124899" y="244958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400" dirty="0">
                <a:solidFill>
                  <a:srgbClr val="000000"/>
                </a:solidFill>
                <a:latin typeface="Tahoma" panose="020B0604030504040204" pitchFamily="34" charset="0"/>
              </a:rPr>
              <a:t>psycho -</a:t>
            </a:r>
          </a:p>
        </p:txBody>
      </p:sp>
      <p:sp>
        <p:nvSpPr>
          <p:cNvPr id="32780" name="Text Box 12"/>
          <p:cNvSpPr txBox="1">
            <a:spLocks noChangeArrowheads="1"/>
          </p:cNvSpPr>
          <p:nvPr/>
        </p:nvSpPr>
        <p:spPr bwMode="auto">
          <a:xfrm>
            <a:off x="532701" y="1684789"/>
            <a:ext cx="25908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nl-NL" altLang="nl-NL" dirty="0">
                <a:solidFill>
                  <a:srgbClr val="000000"/>
                </a:solidFill>
                <a:latin typeface="+mj-lt"/>
              </a:rPr>
              <a:t>A</a:t>
            </a:r>
            <a:r>
              <a:rPr lang="nl-NL" altLang="nl-NL" dirty="0" smtClean="0">
                <a:solidFill>
                  <a:srgbClr val="000000"/>
                </a:solidFill>
                <a:latin typeface="+mj-lt"/>
              </a:rPr>
              <a:t>ctivism</a:t>
            </a:r>
            <a:endParaRPr lang="nl-NL" altLang="nl-NL" dirty="0">
              <a:solidFill>
                <a:srgbClr val="000000"/>
              </a:solidFill>
              <a:latin typeface="+mj-lt"/>
            </a:endParaRPr>
          </a:p>
        </p:txBody>
      </p:sp>
      <p:sp>
        <p:nvSpPr>
          <p:cNvPr id="32781" name="Text Box 13"/>
          <p:cNvSpPr txBox="1">
            <a:spLocks noChangeArrowheads="1"/>
          </p:cNvSpPr>
          <p:nvPr/>
        </p:nvSpPr>
        <p:spPr bwMode="auto">
          <a:xfrm>
            <a:off x="6013508" y="1685124"/>
            <a:ext cx="25908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nl-NL" altLang="nl-NL" dirty="0">
                <a:solidFill>
                  <a:srgbClr val="000000"/>
                </a:solidFill>
                <a:latin typeface="+mj-lt"/>
              </a:rPr>
              <a:t>A</a:t>
            </a:r>
            <a:r>
              <a:rPr lang="nl-NL" altLang="nl-NL" dirty="0" smtClean="0">
                <a:solidFill>
                  <a:srgbClr val="000000"/>
                </a:solidFill>
                <a:latin typeface="+mj-lt"/>
              </a:rPr>
              <a:t>pathy</a:t>
            </a:r>
            <a:endParaRPr lang="nl-NL" altLang="nl-NL" dirty="0">
              <a:solidFill>
                <a:srgbClr val="000000"/>
              </a:solidFill>
              <a:latin typeface="+mj-lt"/>
            </a:endParaRPr>
          </a:p>
        </p:txBody>
      </p:sp>
      <p:sp>
        <p:nvSpPr>
          <p:cNvPr id="2" name="Titel 1"/>
          <p:cNvSpPr>
            <a:spLocks noGrp="1"/>
          </p:cNvSpPr>
          <p:nvPr>
            <p:ph type="title"/>
          </p:nvPr>
        </p:nvSpPr>
        <p:spPr>
          <a:xfrm>
            <a:off x="628650" y="357187"/>
            <a:ext cx="7886700" cy="1325563"/>
          </a:xfrm>
        </p:spPr>
        <p:txBody>
          <a:bodyPr>
            <a:normAutofit/>
          </a:bodyPr>
          <a:lstStyle/>
          <a:p>
            <a:pPr defTabSz="685800">
              <a:defRPr/>
            </a:pPr>
            <a:r>
              <a:rPr lang="nl-NL" altLang="nl-NL" sz="3500" b="1" dirty="0"/>
              <a:t>2. Suffering: doing – undergoing</a:t>
            </a:r>
            <a:endParaRPr lang="de-DE" sz="3500" b="1" dirty="0"/>
          </a:p>
        </p:txBody>
      </p:sp>
    </p:spTree>
    <p:extLst>
      <p:ext uri="{BB962C8B-B14F-4D97-AF65-F5344CB8AC3E}">
        <p14:creationId xmlns:p14="http://schemas.microsoft.com/office/powerpoint/2010/main" val="1599472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jdelijke aanduiding voor inhoud 2"/>
          <p:cNvSpPr>
            <a:spLocks noGrp="1"/>
          </p:cNvSpPr>
          <p:nvPr>
            <p:ph idx="1"/>
          </p:nvPr>
        </p:nvSpPr>
        <p:spPr>
          <a:xfrm>
            <a:off x="628650" y="1682750"/>
            <a:ext cx="7886700" cy="4351338"/>
          </a:xfrm>
        </p:spPr>
        <p:txBody>
          <a:bodyPr>
            <a:normAutofit/>
          </a:bodyPr>
          <a:lstStyle/>
          <a:p>
            <a:r>
              <a:rPr lang="nl-NL" altLang="de-DE" sz="2500" dirty="0" err="1">
                <a:latin typeface="Calibri" panose="020F0502020204030204" pitchFamily="34" charset="0"/>
              </a:rPr>
              <a:t>Activism</a:t>
            </a:r>
            <a:endParaRPr lang="nl-NL" altLang="de-DE" sz="2500" dirty="0">
              <a:latin typeface="Calibri" panose="020F0502020204030204" pitchFamily="34" charset="0"/>
            </a:endParaRPr>
          </a:p>
          <a:p>
            <a:r>
              <a:rPr lang="en-GB" altLang="de-DE" sz="2500" dirty="0">
                <a:latin typeface="Calibri" panose="020F0502020204030204" pitchFamily="34" charset="0"/>
              </a:rPr>
              <a:t>Control</a:t>
            </a:r>
            <a:endParaRPr lang="nl-NL" altLang="de-DE" sz="2500" dirty="0">
              <a:latin typeface="Calibri" panose="020F0502020204030204" pitchFamily="34" charset="0"/>
            </a:endParaRPr>
          </a:p>
          <a:p>
            <a:r>
              <a:rPr lang="nl-NL" altLang="de-DE" sz="2500" dirty="0" err="1">
                <a:latin typeface="Calibri" panose="020F0502020204030204" pitchFamily="34" charset="0"/>
              </a:rPr>
              <a:t>Transparency</a:t>
            </a:r>
            <a:endParaRPr lang="nl-NL" altLang="de-DE" sz="2500" dirty="0">
              <a:latin typeface="Calibri" panose="020F0502020204030204" pitchFamily="34" charset="0"/>
            </a:endParaRPr>
          </a:p>
          <a:p>
            <a:r>
              <a:rPr lang="nl-NL" altLang="de-DE" sz="2500" dirty="0" err="1">
                <a:latin typeface="Calibri" panose="020F0502020204030204" pitchFamily="34" charset="0"/>
              </a:rPr>
              <a:t>Medical</a:t>
            </a:r>
            <a:r>
              <a:rPr lang="nl-NL" altLang="de-DE" sz="2500" dirty="0">
                <a:latin typeface="Calibri" panose="020F0502020204030204" pitchFamily="34" charset="0"/>
              </a:rPr>
              <a:t> </a:t>
            </a:r>
            <a:r>
              <a:rPr lang="nl-NL" altLang="de-DE" sz="2500" dirty="0" err="1">
                <a:latin typeface="Calibri" panose="020F0502020204030204" pitchFamily="34" charset="0"/>
              </a:rPr>
              <a:t>Specialties</a:t>
            </a:r>
            <a:endParaRPr lang="nl-NL" altLang="de-DE" sz="2500" dirty="0">
              <a:latin typeface="Calibri" panose="020F0502020204030204" pitchFamily="34" charset="0"/>
            </a:endParaRPr>
          </a:p>
          <a:p>
            <a:r>
              <a:rPr lang="nl-NL" altLang="de-DE" sz="2500" dirty="0" err="1">
                <a:latin typeface="Calibri" panose="020F0502020204030204" pitchFamily="34" charset="0"/>
              </a:rPr>
              <a:t>Technological</a:t>
            </a:r>
            <a:r>
              <a:rPr lang="nl-NL" altLang="de-DE" sz="2500" dirty="0">
                <a:latin typeface="Calibri" panose="020F0502020204030204" pitchFamily="34" charset="0"/>
              </a:rPr>
              <a:t> </a:t>
            </a:r>
            <a:r>
              <a:rPr lang="nl-NL" altLang="de-DE" sz="2500" dirty="0" err="1">
                <a:latin typeface="Calibri" panose="020F0502020204030204" pitchFamily="34" charset="0"/>
              </a:rPr>
              <a:t>revolution</a:t>
            </a:r>
            <a:endParaRPr lang="nl-NL" altLang="de-DE" sz="2500" dirty="0">
              <a:latin typeface="Calibri" panose="020F0502020204030204" pitchFamily="34" charset="0"/>
            </a:endParaRPr>
          </a:p>
          <a:p>
            <a:r>
              <a:rPr lang="nl-NL" altLang="de-DE" sz="2500" dirty="0">
                <a:latin typeface="Calibri" panose="020F0502020204030204" pitchFamily="34" charset="0"/>
              </a:rPr>
              <a:t>Low </a:t>
            </a:r>
            <a:r>
              <a:rPr lang="nl-NL" altLang="de-DE" sz="2500" dirty="0" err="1">
                <a:latin typeface="Calibri" panose="020F0502020204030204" pitchFamily="34" charset="0"/>
              </a:rPr>
              <a:t>tolerance</a:t>
            </a:r>
            <a:r>
              <a:rPr lang="nl-NL" altLang="de-DE" sz="2500" dirty="0">
                <a:latin typeface="Calibri" panose="020F0502020204030204" pitchFamily="34" charset="0"/>
              </a:rPr>
              <a:t> </a:t>
            </a:r>
            <a:r>
              <a:rPr lang="nl-NL" altLang="de-DE" sz="2500" dirty="0" err="1">
                <a:latin typeface="Calibri" panose="020F0502020204030204" pitchFamily="34" charset="0"/>
              </a:rPr>
              <a:t>for</a:t>
            </a:r>
            <a:r>
              <a:rPr lang="nl-NL" altLang="de-DE" sz="2500" dirty="0">
                <a:latin typeface="Calibri" panose="020F0502020204030204" pitchFamily="34" charset="0"/>
              </a:rPr>
              <a:t> </a:t>
            </a:r>
            <a:r>
              <a:rPr lang="nl-NL" altLang="de-DE" sz="2500" dirty="0" err="1">
                <a:latin typeface="Calibri" panose="020F0502020204030204" pitchFamily="34" charset="0"/>
              </a:rPr>
              <a:t>suffering</a:t>
            </a:r>
            <a:endParaRPr lang="nl-NL" altLang="de-DE" sz="2500" dirty="0">
              <a:latin typeface="Calibri" panose="020F0502020204030204" pitchFamily="34" charset="0"/>
            </a:endParaRPr>
          </a:p>
          <a:p>
            <a:r>
              <a:rPr lang="nl-NL" altLang="de-DE" sz="2500" dirty="0">
                <a:latin typeface="Calibri" panose="020F0502020204030204" pitchFamily="34" charset="0"/>
              </a:rPr>
              <a:t>Control over life, control over </a:t>
            </a:r>
            <a:r>
              <a:rPr lang="nl-NL" altLang="de-DE" sz="2500" dirty="0" err="1">
                <a:latin typeface="Calibri" panose="020F0502020204030204" pitchFamily="34" charset="0"/>
              </a:rPr>
              <a:t>death</a:t>
            </a:r>
            <a:endParaRPr lang="nl-NL" altLang="de-DE" sz="2500" dirty="0">
              <a:latin typeface="Calibri" panose="020F0502020204030204" pitchFamily="34" charset="0"/>
            </a:endParaRPr>
          </a:p>
        </p:txBody>
      </p:sp>
      <p:pic>
        <p:nvPicPr>
          <p:cNvPr id="16794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1949669"/>
            <a:ext cx="18907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28650" y="348348"/>
            <a:ext cx="7886700" cy="1325563"/>
          </a:xfrm>
        </p:spPr>
        <p:txBody>
          <a:bodyPr>
            <a:normAutofit/>
          </a:bodyPr>
          <a:lstStyle/>
          <a:p>
            <a:pPr defTabSz="685800">
              <a:defRPr/>
            </a:pPr>
            <a:r>
              <a:rPr lang="nl-NL" altLang="nl-NL" sz="3500" b="1" dirty="0"/>
              <a:t>2. Suffering: </a:t>
            </a:r>
            <a:r>
              <a:rPr lang="nl-NL" altLang="nl-NL" sz="3500" b="1" u="sng" dirty="0"/>
              <a:t>doing</a:t>
            </a:r>
            <a:r>
              <a:rPr lang="nl-NL" altLang="nl-NL" sz="3500" b="1" dirty="0"/>
              <a:t> – undergoing</a:t>
            </a:r>
            <a:endParaRPr lang="de-DE" sz="3500" b="1" dirty="0"/>
          </a:p>
        </p:txBody>
      </p:sp>
    </p:spTree>
    <p:extLst>
      <p:ext uri="{BB962C8B-B14F-4D97-AF65-F5344CB8AC3E}">
        <p14:creationId xmlns:p14="http://schemas.microsoft.com/office/powerpoint/2010/main" val="3488876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9592" y="348348"/>
            <a:ext cx="8093319" cy="1325563"/>
          </a:xfrm>
        </p:spPr>
        <p:txBody>
          <a:bodyPr>
            <a:normAutofit/>
          </a:bodyPr>
          <a:lstStyle/>
          <a:p>
            <a:pPr defTabSz="685800">
              <a:defRPr/>
            </a:pPr>
            <a:r>
              <a:rPr lang="nl-NL" altLang="nl-NL" sz="3500" b="1" dirty="0"/>
              <a:t>3. Relations: holding on – </a:t>
            </a:r>
            <a:r>
              <a:rPr lang="nl-NL" altLang="nl-NL" sz="3500" b="1" dirty="0" err="1"/>
              <a:t>letting</a:t>
            </a:r>
            <a:r>
              <a:rPr lang="nl-NL" altLang="nl-NL" sz="3500" b="1" dirty="0"/>
              <a:t> go</a:t>
            </a:r>
            <a:endParaRPr lang="en-GB" altLang="nl-NL" sz="3500" b="1" dirty="0"/>
          </a:p>
        </p:txBody>
      </p:sp>
      <p:sp>
        <p:nvSpPr>
          <p:cNvPr id="33795" name="Rectangle 3"/>
          <p:cNvSpPr>
            <a:spLocks noChangeArrowheads="1"/>
          </p:cNvSpPr>
          <p:nvPr/>
        </p:nvSpPr>
        <p:spPr bwMode="auto">
          <a:xfrm>
            <a:off x="762699" y="1672205"/>
            <a:ext cx="7620000" cy="426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33796" name="AutoShape 4"/>
          <p:cNvSpPr>
            <a:spLocks noChangeArrowheads="1"/>
          </p:cNvSpPr>
          <p:nvPr/>
        </p:nvSpPr>
        <p:spPr bwMode="auto">
          <a:xfrm>
            <a:off x="3429000" y="4210574"/>
            <a:ext cx="1219200" cy="1219200"/>
          </a:xfrm>
          <a:prstGeom prst="smileyFace">
            <a:avLst>
              <a:gd name="adj" fmla="val 4653"/>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33797" name="AutoShape 5"/>
          <p:cNvSpPr>
            <a:spLocks noChangeArrowheads="1"/>
          </p:cNvSpPr>
          <p:nvPr/>
        </p:nvSpPr>
        <p:spPr bwMode="auto">
          <a:xfrm>
            <a:off x="5867400" y="4286774"/>
            <a:ext cx="1219200" cy="1143000"/>
          </a:xfrm>
          <a:prstGeom prst="smileyFace">
            <a:avLst>
              <a:gd name="adj" fmla="val 4653"/>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cxnSp>
        <p:nvCxnSpPr>
          <p:cNvPr id="33798" name="AutoShape 6"/>
          <p:cNvCxnSpPr>
            <a:cxnSpLocks noChangeShapeType="1"/>
          </p:cNvCxnSpPr>
          <p:nvPr/>
        </p:nvCxnSpPr>
        <p:spPr bwMode="auto">
          <a:xfrm rot="5400000" flipV="1">
            <a:off x="5219700" y="3029474"/>
            <a:ext cx="152400" cy="2362200"/>
          </a:xfrm>
          <a:prstGeom prst="curvedConnector3">
            <a:avLst>
              <a:gd name="adj1" fmla="val -1475005"/>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33799" name="Line 7"/>
          <p:cNvSpPr>
            <a:spLocks noChangeShapeType="1"/>
          </p:cNvSpPr>
          <p:nvPr/>
        </p:nvSpPr>
        <p:spPr bwMode="auto">
          <a:xfrm>
            <a:off x="4648200" y="4820174"/>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cxnSp>
        <p:nvCxnSpPr>
          <p:cNvPr id="33800" name="AutoShape 8"/>
          <p:cNvCxnSpPr>
            <a:cxnSpLocks noChangeShapeType="1"/>
            <a:stCxn id="33796" idx="1"/>
            <a:endCxn id="33796" idx="3"/>
          </p:cNvCxnSpPr>
          <p:nvPr/>
        </p:nvCxnSpPr>
        <p:spPr bwMode="auto">
          <a:xfrm rot="5400000" flipV="1">
            <a:off x="3175794" y="4819380"/>
            <a:ext cx="863600" cy="1588"/>
          </a:xfrm>
          <a:prstGeom prst="curvedConnector5">
            <a:avLst>
              <a:gd name="adj1" fmla="val -47060"/>
              <a:gd name="adj2" fmla="val -80000032"/>
              <a:gd name="adj3" fmla="val 147060"/>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3801" name="Text Box 9"/>
          <p:cNvSpPr txBox="1">
            <a:spLocks noChangeArrowheads="1"/>
          </p:cNvSpPr>
          <p:nvPr/>
        </p:nvSpPr>
        <p:spPr bwMode="auto">
          <a:xfrm>
            <a:off x="914400" y="4172474"/>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rgbClr val="000000"/>
                </a:solidFill>
                <a:latin typeface="Tahoma" panose="020B0604030504040204" pitchFamily="34" charset="0"/>
              </a:rPr>
              <a:t>body, image of self</a:t>
            </a:r>
            <a:endParaRPr lang="en-GB" altLang="nl-NL" sz="2400">
              <a:solidFill>
                <a:srgbClr val="000000"/>
              </a:solidFill>
              <a:latin typeface="Tahoma" panose="020B0604030504040204" pitchFamily="34" charset="0"/>
            </a:endParaRPr>
          </a:p>
        </p:txBody>
      </p:sp>
      <p:sp>
        <p:nvSpPr>
          <p:cNvPr id="33802" name="Text Box 10"/>
          <p:cNvSpPr txBox="1">
            <a:spLocks noChangeArrowheads="1"/>
          </p:cNvSpPr>
          <p:nvPr/>
        </p:nvSpPr>
        <p:spPr bwMode="auto">
          <a:xfrm>
            <a:off x="7162800" y="3981974"/>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rgbClr val="000000"/>
                </a:solidFill>
                <a:latin typeface="Tahoma" panose="020B0604030504040204" pitchFamily="34" charset="0"/>
              </a:rPr>
              <a:t>loved ones</a:t>
            </a:r>
            <a:endParaRPr lang="en-GB" altLang="nl-NL" sz="2400">
              <a:solidFill>
                <a:srgbClr val="000000"/>
              </a:solidFill>
              <a:latin typeface="Tahoma" panose="020B0604030504040204" pitchFamily="34" charset="0"/>
            </a:endParaRPr>
          </a:p>
        </p:txBody>
      </p:sp>
      <p:sp>
        <p:nvSpPr>
          <p:cNvPr id="33803" name="Text Box 11"/>
          <p:cNvSpPr txBox="1">
            <a:spLocks noChangeArrowheads="1"/>
          </p:cNvSpPr>
          <p:nvPr/>
        </p:nvSpPr>
        <p:spPr bwMode="auto">
          <a:xfrm>
            <a:off x="2514600" y="2229374"/>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dirty="0">
                <a:solidFill>
                  <a:srgbClr val="000000"/>
                </a:solidFill>
                <a:latin typeface="Tahoma" panose="020B0604030504040204" pitchFamily="34" charset="0"/>
              </a:rPr>
              <a:t>possessions position</a:t>
            </a:r>
            <a:endParaRPr lang="en-GB" altLang="nl-NL" sz="24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4087006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ijdelijke aanduiding voor inhoud 2"/>
          <p:cNvSpPr>
            <a:spLocks noGrp="1"/>
          </p:cNvSpPr>
          <p:nvPr>
            <p:ph idx="1"/>
          </p:nvPr>
        </p:nvSpPr>
        <p:spPr>
          <a:xfrm>
            <a:off x="628650" y="1683012"/>
            <a:ext cx="7886700" cy="4351338"/>
          </a:xfrm>
        </p:spPr>
        <p:txBody>
          <a:bodyPr/>
          <a:lstStyle/>
          <a:p>
            <a:r>
              <a:rPr lang="nl-NL" altLang="de-DE" sz="2500" dirty="0">
                <a:latin typeface="Calibri" panose="020F0502020204030204" pitchFamily="34" charset="0"/>
              </a:rPr>
              <a:t>No </a:t>
            </a:r>
            <a:r>
              <a:rPr lang="nl-NL" altLang="de-DE" sz="2500" dirty="0" err="1">
                <a:latin typeface="Calibri" panose="020F0502020204030204" pitchFamily="34" charset="0"/>
              </a:rPr>
              <a:t>familiarity</a:t>
            </a:r>
            <a:r>
              <a:rPr lang="nl-NL" altLang="de-DE" sz="2500" dirty="0">
                <a:latin typeface="Calibri" panose="020F0502020204030204" pitchFamily="34" charset="0"/>
              </a:rPr>
              <a:t> </a:t>
            </a:r>
            <a:r>
              <a:rPr lang="nl-NL" altLang="de-DE" sz="2500" dirty="0" err="1">
                <a:latin typeface="Calibri" panose="020F0502020204030204" pitchFamily="34" charset="0"/>
              </a:rPr>
              <a:t>with</a:t>
            </a:r>
            <a:r>
              <a:rPr lang="nl-NL" altLang="de-DE" sz="2500" dirty="0">
                <a:latin typeface="Calibri" panose="020F0502020204030204" pitchFamily="34" charset="0"/>
              </a:rPr>
              <a:t> </a:t>
            </a:r>
            <a:r>
              <a:rPr lang="nl-NL" altLang="de-DE" sz="2500" dirty="0" err="1">
                <a:latin typeface="Calibri" panose="020F0502020204030204" pitchFamily="34" charset="0"/>
              </a:rPr>
              <a:t>decline</a:t>
            </a:r>
            <a:r>
              <a:rPr lang="nl-NL" altLang="de-DE" sz="2500" dirty="0">
                <a:latin typeface="Calibri" panose="020F0502020204030204" pitchFamily="34" charset="0"/>
              </a:rPr>
              <a:t> </a:t>
            </a:r>
            <a:r>
              <a:rPr lang="nl-NL" altLang="de-DE" sz="2500" dirty="0" err="1">
                <a:latin typeface="Calibri" panose="020F0502020204030204" pitchFamily="34" charset="0"/>
              </a:rPr>
              <a:t>and</a:t>
            </a:r>
            <a:r>
              <a:rPr lang="nl-NL" altLang="de-DE" sz="2500" dirty="0">
                <a:latin typeface="Calibri" panose="020F0502020204030204" pitchFamily="34" charset="0"/>
              </a:rPr>
              <a:t> </a:t>
            </a:r>
            <a:r>
              <a:rPr lang="nl-NL" altLang="de-DE" sz="2500" dirty="0" err="1">
                <a:latin typeface="Calibri" panose="020F0502020204030204" pitchFamily="34" charset="0"/>
              </a:rPr>
              <a:t>dying</a:t>
            </a:r>
            <a:endParaRPr lang="nl-NL" altLang="de-DE" sz="2500" dirty="0">
              <a:latin typeface="Calibri" panose="020F0502020204030204" pitchFamily="34" charset="0"/>
            </a:endParaRPr>
          </a:p>
          <a:p>
            <a:r>
              <a:rPr lang="nl-NL" altLang="de-DE" sz="2500" dirty="0" err="1">
                <a:latin typeface="Calibri" panose="020F0502020204030204" pitchFamily="34" charset="0"/>
              </a:rPr>
              <a:t>Conservation</a:t>
            </a:r>
            <a:r>
              <a:rPr lang="nl-NL" altLang="de-DE" sz="2500" dirty="0">
                <a:latin typeface="Calibri" panose="020F0502020204030204" pitchFamily="34" charset="0"/>
              </a:rPr>
              <a:t> of </a:t>
            </a:r>
            <a:r>
              <a:rPr lang="nl-NL" altLang="de-DE" sz="2500" dirty="0" err="1">
                <a:latin typeface="Calibri" panose="020F0502020204030204" pitchFamily="34" charset="0"/>
              </a:rPr>
              <a:t>youth</a:t>
            </a:r>
            <a:endParaRPr lang="nl-NL" altLang="de-DE" sz="2500" dirty="0">
              <a:latin typeface="Calibri" panose="020F0502020204030204" pitchFamily="34" charset="0"/>
            </a:endParaRPr>
          </a:p>
          <a:p>
            <a:r>
              <a:rPr lang="en-GB" altLang="de-DE" sz="2500" dirty="0">
                <a:latin typeface="Calibri" panose="020F0502020204030204" pitchFamily="34" charset="0"/>
              </a:rPr>
              <a:t>Conservation of the good things in life</a:t>
            </a:r>
          </a:p>
          <a:p>
            <a:r>
              <a:rPr lang="en-GB" altLang="de-DE" sz="2500" dirty="0">
                <a:latin typeface="Calibri" panose="020F0502020204030204" pitchFamily="34" charset="0"/>
              </a:rPr>
              <a:t>Materialism</a:t>
            </a:r>
            <a:endParaRPr lang="nl-NL" altLang="de-DE" sz="2500" dirty="0">
              <a:latin typeface="Calibri" panose="020F0502020204030204" pitchFamily="34" charset="0"/>
            </a:endParaRPr>
          </a:p>
          <a:p>
            <a:r>
              <a:rPr lang="de-DE" altLang="de-DE" sz="2500" dirty="0">
                <a:latin typeface="Calibri" panose="020F0502020204030204" pitchFamily="34" charset="0"/>
              </a:rPr>
              <a:t>Life </a:t>
            </a:r>
            <a:r>
              <a:rPr lang="de-DE" altLang="de-DE" sz="2500" dirty="0" err="1">
                <a:latin typeface="Calibri" panose="020F0502020204030204" pitchFamily="34" charset="0"/>
              </a:rPr>
              <a:t>expectancy</a:t>
            </a:r>
            <a:r>
              <a:rPr lang="de-DE" altLang="de-DE" sz="2500" dirty="0">
                <a:latin typeface="Calibri" panose="020F0502020204030204" pitchFamily="34" charset="0"/>
              </a:rPr>
              <a:t>: </a:t>
            </a:r>
            <a:r>
              <a:rPr lang="de-DE" altLang="de-DE" sz="2500" dirty="0" err="1">
                <a:latin typeface="Calibri" panose="020F0502020204030204" pitchFamily="34" charset="0"/>
              </a:rPr>
              <a:t>women</a:t>
            </a:r>
            <a:r>
              <a:rPr lang="de-DE" altLang="de-DE" sz="2500" dirty="0">
                <a:latin typeface="Calibri" panose="020F0502020204030204" pitchFamily="34" charset="0"/>
              </a:rPr>
              <a:t> 82+ </a:t>
            </a:r>
            <a:r>
              <a:rPr lang="de-DE" altLang="de-DE" sz="2500" dirty="0" err="1">
                <a:latin typeface="Calibri" panose="020F0502020204030204" pitchFamily="34" charset="0"/>
              </a:rPr>
              <a:t>years</a:t>
            </a:r>
            <a:r>
              <a:rPr lang="de-DE" altLang="de-DE" sz="2500" dirty="0">
                <a:latin typeface="Calibri" panose="020F0502020204030204" pitchFamily="34" charset="0"/>
              </a:rPr>
              <a:t>, </a:t>
            </a:r>
            <a:r>
              <a:rPr lang="de-DE" altLang="de-DE" sz="2500" dirty="0" err="1">
                <a:latin typeface="Calibri" panose="020F0502020204030204" pitchFamily="34" charset="0"/>
              </a:rPr>
              <a:t>men</a:t>
            </a:r>
            <a:r>
              <a:rPr lang="de-DE" altLang="de-DE" sz="2500" dirty="0">
                <a:latin typeface="Calibri" panose="020F0502020204030204" pitchFamily="34" charset="0"/>
              </a:rPr>
              <a:t> 77.5 </a:t>
            </a:r>
            <a:r>
              <a:rPr lang="de-DE" altLang="de-DE" sz="2500" dirty="0" err="1">
                <a:latin typeface="Calibri" panose="020F0502020204030204" pitchFamily="34" charset="0"/>
              </a:rPr>
              <a:t>years</a:t>
            </a:r>
            <a:endParaRPr lang="de-DE" altLang="de-DE" sz="2500" dirty="0">
              <a:latin typeface="Calibri" panose="020F0502020204030204" pitchFamily="34" charset="0"/>
            </a:endParaRPr>
          </a:p>
          <a:p>
            <a:r>
              <a:rPr lang="nl-NL" altLang="de-DE" sz="2500" dirty="0">
                <a:latin typeface="Calibri" panose="020F0502020204030204" pitchFamily="34" charset="0"/>
              </a:rPr>
              <a:t>Holding on or </a:t>
            </a:r>
            <a:r>
              <a:rPr lang="nl-NL" altLang="de-DE" sz="2500" dirty="0" err="1">
                <a:latin typeface="Calibri" panose="020F0502020204030204" pitchFamily="34" charset="0"/>
              </a:rPr>
              <a:t>throwing</a:t>
            </a:r>
            <a:r>
              <a:rPr lang="nl-NL" altLang="de-DE" sz="2500" dirty="0">
                <a:latin typeface="Calibri" panose="020F0502020204030204" pitchFamily="34" charset="0"/>
              </a:rPr>
              <a:t> </a:t>
            </a:r>
            <a:r>
              <a:rPr lang="nl-NL" altLang="de-DE" sz="2500" dirty="0" err="1">
                <a:latin typeface="Calibri" panose="020F0502020204030204" pitchFamily="34" charset="0"/>
              </a:rPr>
              <a:t>away</a:t>
            </a:r>
            <a:endParaRPr lang="nl-NL" altLang="de-DE" sz="2500" dirty="0">
              <a:latin typeface="Calibri" panose="020F0502020204030204" pitchFamily="34" charset="0"/>
            </a:endParaRPr>
          </a:p>
          <a:p>
            <a:r>
              <a:rPr lang="nl-NL" altLang="de-DE" sz="2500" dirty="0" err="1">
                <a:latin typeface="Calibri" panose="020F0502020204030204" pitchFamily="34" charset="0"/>
              </a:rPr>
              <a:t>Problems</a:t>
            </a:r>
            <a:r>
              <a:rPr lang="nl-NL" altLang="de-DE" sz="2500" dirty="0">
                <a:latin typeface="Calibri" panose="020F0502020204030204" pitchFamily="34" charset="0"/>
              </a:rPr>
              <a:t> </a:t>
            </a:r>
            <a:r>
              <a:rPr lang="nl-NL" altLang="de-DE" sz="2500" dirty="0" err="1">
                <a:latin typeface="Calibri" panose="020F0502020204030204" pitchFamily="34" charset="0"/>
              </a:rPr>
              <a:t>with</a:t>
            </a:r>
            <a:r>
              <a:rPr lang="nl-NL" altLang="de-DE" sz="2500" dirty="0">
                <a:latin typeface="Calibri" panose="020F0502020204030204" pitchFamily="34" charset="0"/>
              </a:rPr>
              <a:t> </a:t>
            </a:r>
            <a:r>
              <a:rPr lang="nl-NL" altLang="de-DE" sz="2500" dirty="0" err="1">
                <a:latin typeface="Calibri" panose="020F0502020204030204" pitchFamily="34" charset="0"/>
              </a:rPr>
              <a:t>loss</a:t>
            </a:r>
            <a:r>
              <a:rPr lang="nl-NL" altLang="de-DE" sz="2500" dirty="0">
                <a:latin typeface="Calibri" panose="020F0502020204030204" pitchFamily="34" charset="0"/>
              </a:rPr>
              <a:t> (</a:t>
            </a:r>
            <a:r>
              <a:rPr lang="nl-NL" altLang="de-DE" sz="2500" dirty="0" err="1">
                <a:latin typeface="Calibri" panose="020F0502020204030204" pitchFamily="34" charset="0"/>
              </a:rPr>
              <a:t>letting</a:t>
            </a:r>
            <a:r>
              <a:rPr lang="nl-NL" altLang="de-DE" sz="2500" dirty="0">
                <a:latin typeface="Calibri" panose="020F0502020204030204" pitchFamily="34" charset="0"/>
              </a:rPr>
              <a:t> go) </a:t>
            </a:r>
          </a:p>
          <a:p>
            <a:r>
              <a:rPr lang="nl-NL" altLang="de-DE" sz="2500" dirty="0" err="1">
                <a:latin typeface="Calibri" panose="020F0502020204030204" pitchFamily="34" charset="0"/>
              </a:rPr>
              <a:t>Replacement</a:t>
            </a:r>
            <a:r>
              <a:rPr lang="nl-NL" altLang="de-DE" sz="2500" dirty="0">
                <a:latin typeface="Calibri" panose="020F0502020204030204" pitchFamily="34" charset="0"/>
              </a:rPr>
              <a:t> </a:t>
            </a:r>
            <a:r>
              <a:rPr lang="nl-NL" altLang="de-DE" sz="2500" dirty="0" err="1">
                <a:latin typeface="Calibri" panose="020F0502020204030204" pitchFamily="34" charset="0"/>
              </a:rPr>
              <a:t>instead</a:t>
            </a:r>
            <a:r>
              <a:rPr lang="nl-NL" altLang="de-DE" sz="2500" dirty="0">
                <a:latin typeface="Calibri" panose="020F0502020204030204" pitchFamily="34" charset="0"/>
              </a:rPr>
              <a:t> of </a:t>
            </a:r>
            <a:r>
              <a:rPr lang="nl-NL" altLang="de-DE" sz="2500" dirty="0" err="1">
                <a:latin typeface="Calibri" panose="020F0502020204030204" pitchFamily="34" charset="0"/>
              </a:rPr>
              <a:t>repair</a:t>
            </a:r>
            <a:endParaRPr lang="nl-NL" altLang="de-DE" sz="2500" dirty="0">
              <a:latin typeface="Calibri" panose="020F0502020204030204" pitchFamily="34" charset="0"/>
            </a:endParaRPr>
          </a:p>
          <a:p>
            <a:pPr marL="0" indent="0" eaLnBrk="1" hangingPunct="1">
              <a:buNone/>
            </a:pPr>
            <a:endParaRPr lang="nl-NL" altLang="de-DE" dirty="0" smtClean="0"/>
          </a:p>
          <a:p>
            <a:pPr eaLnBrk="1" hangingPunct="1"/>
            <a:endParaRPr lang="nl-NL" altLang="de-DE" dirty="0" smtClean="0"/>
          </a:p>
        </p:txBody>
      </p:sp>
      <p:sp>
        <p:nvSpPr>
          <p:cNvPr id="5" name="Rectangle 2"/>
          <p:cNvSpPr>
            <a:spLocks noGrp="1" noChangeArrowheads="1"/>
          </p:cNvSpPr>
          <p:nvPr>
            <p:ph type="title"/>
          </p:nvPr>
        </p:nvSpPr>
        <p:spPr>
          <a:xfrm>
            <a:off x="527981" y="348348"/>
            <a:ext cx="8093319" cy="1325563"/>
          </a:xfrm>
        </p:spPr>
        <p:txBody>
          <a:bodyPr>
            <a:normAutofit/>
          </a:bodyPr>
          <a:lstStyle/>
          <a:p>
            <a:pPr defTabSz="685800">
              <a:defRPr/>
            </a:pPr>
            <a:r>
              <a:rPr lang="nl-NL" altLang="nl-NL" sz="3500" b="1" dirty="0"/>
              <a:t>3. Relations: </a:t>
            </a:r>
            <a:r>
              <a:rPr lang="nl-NL" altLang="nl-NL" sz="3500" b="1" u="sng" dirty="0"/>
              <a:t>holding on </a:t>
            </a:r>
            <a:r>
              <a:rPr lang="nl-NL" altLang="nl-NL" sz="3500" b="1" dirty="0"/>
              <a:t>– </a:t>
            </a:r>
            <a:r>
              <a:rPr lang="nl-NL" altLang="nl-NL" sz="3500" b="1" dirty="0" err="1"/>
              <a:t>letting</a:t>
            </a:r>
            <a:r>
              <a:rPr lang="nl-NL" altLang="nl-NL" sz="3500" b="1" dirty="0"/>
              <a:t> go</a:t>
            </a:r>
            <a:endParaRPr lang="en-GB" altLang="nl-NL" sz="3500" b="1" dirty="0"/>
          </a:p>
        </p:txBody>
      </p:sp>
    </p:spTree>
    <p:extLst>
      <p:ext uri="{BB962C8B-B14F-4D97-AF65-F5344CB8AC3E}">
        <p14:creationId xmlns:p14="http://schemas.microsoft.com/office/powerpoint/2010/main" val="1693803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4. </a:t>
            </a:r>
            <a:r>
              <a:rPr lang="nl-NL" altLang="nl-NL" sz="3500" b="1" dirty="0" err="1"/>
              <a:t>Guilt</a:t>
            </a:r>
            <a:r>
              <a:rPr lang="nl-NL" altLang="nl-NL" sz="3500" b="1" dirty="0"/>
              <a:t>: </a:t>
            </a:r>
            <a:r>
              <a:rPr lang="nl-NL" altLang="nl-NL" sz="3500" b="1" dirty="0" err="1"/>
              <a:t>remembering</a:t>
            </a:r>
            <a:r>
              <a:rPr lang="nl-NL" altLang="nl-NL" sz="3500" b="1" dirty="0"/>
              <a:t> – </a:t>
            </a:r>
            <a:r>
              <a:rPr lang="nl-NL" altLang="nl-NL" sz="3500" b="1" dirty="0" err="1"/>
              <a:t>forgetting</a:t>
            </a:r>
            <a:endParaRPr lang="en-GB" altLang="nl-NL" sz="3500" b="1" dirty="0"/>
          </a:p>
        </p:txBody>
      </p:sp>
      <p:sp>
        <p:nvSpPr>
          <p:cNvPr id="34819" name="AutoShape 3"/>
          <p:cNvSpPr>
            <a:spLocks noChangeArrowheads="1"/>
          </p:cNvSpPr>
          <p:nvPr/>
        </p:nvSpPr>
        <p:spPr bwMode="auto">
          <a:xfrm>
            <a:off x="3733800" y="4018326"/>
            <a:ext cx="1219200" cy="1219200"/>
          </a:xfrm>
          <a:prstGeom prst="smileyFace">
            <a:avLst>
              <a:gd name="adj" fmla="val 4653"/>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34820" name="AutoShape 4"/>
          <p:cNvSpPr>
            <a:spLocks noChangeArrowheads="1"/>
          </p:cNvSpPr>
          <p:nvPr/>
        </p:nvSpPr>
        <p:spPr bwMode="auto">
          <a:xfrm>
            <a:off x="6324600" y="4018326"/>
            <a:ext cx="1219200" cy="1143000"/>
          </a:xfrm>
          <a:prstGeom prst="smileyFace">
            <a:avLst>
              <a:gd name="adj" fmla="val 4653"/>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solidFill>
                <a:srgbClr val="000000"/>
              </a:solidFill>
            </a:endParaRPr>
          </a:p>
        </p:txBody>
      </p:sp>
      <p:sp>
        <p:nvSpPr>
          <p:cNvPr id="34821" name="Line 5"/>
          <p:cNvSpPr>
            <a:spLocks noChangeShapeType="1"/>
          </p:cNvSpPr>
          <p:nvPr/>
        </p:nvSpPr>
        <p:spPr bwMode="auto">
          <a:xfrm>
            <a:off x="5029200" y="4627926"/>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cxnSp>
        <p:nvCxnSpPr>
          <p:cNvPr id="34822" name="AutoShape 6"/>
          <p:cNvCxnSpPr>
            <a:cxnSpLocks noChangeShapeType="1"/>
            <a:stCxn id="34819" idx="1"/>
            <a:endCxn id="34819" idx="3"/>
          </p:cNvCxnSpPr>
          <p:nvPr/>
        </p:nvCxnSpPr>
        <p:spPr bwMode="auto">
          <a:xfrm rot="5400000" flipV="1">
            <a:off x="3480594" y="4627132"/>
            <a:ext cx="863600" cy="1588"/>
          </a:xfrm>
          <a:prstGeom prst="curvedConnector5">
            <a:avLst>
              <a:gd name="adj1" fmla="val -47060"/>
              <a:gd name="adj2" fmla="val -80000032"/>
              <a:gd name="adj3" fmla="val 147060"/>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4823" name="Text Box 7"/>
          <p:cNvSpPr txBox="1">
            <a:spLocks noChangeArrowheads="1"/>
          </p:cNvSpPr>
          <p:nvPr/>
        </p:nvSpPr>
        <p:spPr bwMode="auto">
          <a:xfrm>
            <a:off x="1371600" y="4094526"/>
            <a:ext cx="119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dirty="0">
                <a:solidFill>
                  <a:srgbClr val="000000"/>
                </a:solidFill>
                <a:latin typeface="Tahoma" panose="020B0604030504040204" pitchFamily="34" charset="0"/>
              </a:rPr>
              <a:t>feeling guilty</a:t>
            </a:r>
            <a:endParaRPr lang="en-GB" altLang="nl-NL" sz="2400" dirty="0">
              <a:solidFill>
                <a:srgbClr val="000000"/>
              </a:solidFill>
              <a:latin typeface="Tahoma" panose="020B0604030504040204" pitchFamily="34" charset="0"/>
            </a:endParaRPr>
          </a:p>
        </p:txBody>
      </p:sp>
      <p:sp>
        <p:nvSpPr>
          <p:cNvPr id="34824" name="Text Box 8"/>
          <p:cNvSpPr txBox="1">
            <a:spLocks noChangeArrowheads="1"/>
          </p:cNvSpPr>
          <p:nvPr/>
        </p:nvSpPr>
        <p:spPr bwMode="auto">
          <a:xfrm>
            <a:off x="5105400" y="4018326"/>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rgbClr val="000000"/>
                </a:solidFill>
                <a:latin typeface="Tahoma" panose="020B0604030504040204" pitchFamily="34" charset="0"/>
              </a:rPr>
              <a:t>guilt</a:t>
            </a:r>
            <a:endParaRPr lang="en-GB" altLang="nl-NL" sz="2400">
              <a:solidFill>
                <a:srgbClr val="000000"/>
              </a:solidFill>
              <a:latin typeface="Tahoma" panose="020B0604030504040204" pitchFamily="34" charset="0"/>
            </a:endParaRPr>
          </a:p>
        </p:txBody>
      </p:sp>
      <p:sp>
        <p:nvSpPr>
          <p:cNvPr id="34825" name="Text Box 9"/>
          <p:cNvSpPr txBox="1">
            <a:spLocks noChangeArrowheads="1"/>
          </p:cNvSpPr>
          <p:nvPr/>
        </p:nvSpPr>
        <p:spPr bwMode="auto">
          <a:xfrm>
            <a:off x="747261" y="2230205"/>
            <a:ext cx="3311525" cy="8302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Tahoma" panose="020B0604030504040204" pitchFamily="34" charset="0"/>
              </a:rPr>
              <a:t>Holding on to the good</a:t>
            </a:r>
          </a:p>
          <a:p>
            <a:pPr>
              <a:spcBef>
                <a:spcPct val="0"/>
              </a:spcBef>
              <a:buFontTx/>
              <a:buNone/>
            </a:pPr>
            <a:r>
              <a:rPr lang="en-US" altLang="nl-NL" sz="2400" dirty="0">
                <a:solidFill>
                  <a:srgbClr val="000000"/>
                </a:solidFill>
                <a:latin typeface="Tahoma" panose="020B0604030504040204" pitchFamily="34" charset="0"/>
              </a:rPr>
              <a:t>(but no fixation)</a:t>
            </a:r>
            <a:endParaRPr lang="en-GB" altLang="nl-NL" sz="2400" dirty="0">
              <a:solidFill>
                <a:srgbClr val="000000"/>
              </a:solidFill>
              <a:latin typeface="Tahoma" panose="020B0604030504040204" pitchFamily="34" charset="0"/>
            </a:endParaRPr>
          </a:p>
        </p:txBody>
      </p:sp>
      <p:sp>
        <p:nvSpPr>
          <p:cNvPr id="34826" name="Text Box 10"/>
          <p:cNvSpPr txBox="1">
            <a:spLocks noChangeArrowheads="1"/>
          </p:cNvSpPr>
          <p:nvPr/>
        </p:nvSpPr>
        <p:spPr bwMode="auto">
          <a:xfrm>
            <a:off x="5150972" y="2234966"/>
            <a:ext cx="3236912" cy="8302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Tahoma" panose="020B0604030504040204" pitchFamily="34" charset="0"/>
              </a:rPr>
              <a:t>Letting go of the bad</a:t>
            </a:r>
          </a:p>
          <a:p>
            <a:pPr>
              <a:spcBef>
                <a:spcPct val="0"/>
              </a:spcBef>
              <a:buFontTx/>
              <a:buNone/>
            </a:pPr>
            <a:r>
              <a:rPr lang="en-US" altLang="nl-NL" sz="2400" dirty="0" smtClean="0">
                <a:solidFill>
                  <a:srgbClr val="000000"/>
                </a:solidFill>
                <a:latin typeface="Tahoma" panose="020B0604030504040204" pitchFamily="34" charset="0"/>
              </a:rPr>
              <a:t>(but </a:t>
            </a:r>
            <a:r>
              <a:rPr lang="en-US" altLang="nl-NL" sz="2400" dirty="0">
                <a:solidFill>
                  <a:srgbClr val="000000"/>
                </a:solidFill>
                <a:latin typeface="Tahoma" panose="020B0604030504040204" pitchFamily="34" charset="0"/>
              </a:rPr>
              <a:t>no denial)</a:t>
            </a:r>
            <a:endParaRPr lang="en-GB" altLang="nl-NL" sz="2400" dirty="0">
              <a:solidFill>
                <a:srgbClr val="000000"/>
              </a:solidFill>
              <a:latin typeface="Tahoma" panose="020B0604030504040204" pitchFamily="34" charset="0"/>
            </a:endParaRPr>
          </a:p>
        </p:txBody>
      </p:sp>
      <p:sp>
        <p:nvSpPr>
          <p:cNvPr id="34827" name="Line 11"/>
          <p:cNvSpPr>
            <a:spLocks noChangeShapeType="1"/>
          </p:cNvSpPr>
          <p:nvPr/>
        </p:nvSpPr>
        <p:spPr bwMode="auto">
          <a:xfrm flipH="1">
            <a:off x="2286000" y="1524000"/>
            <a:ext cx="4572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nl-NL"/>
          </a:p>
        </p:txBody>
      </p:sp>
      <p:sp>
        <p:nvSpPr>
          <p:cNvPr id="34828" name="Line 12"/>
          <p:cNvSpPr>
            <a:spLocks noChangeShapeType="1"/>
          </p:cNvSpPr>
          <p:nvPr/>
        </p:nvSpPr>
        <p:spPr bwMode="auto">
          <a:xfrm flipH="1">
            <a:off x="2403022" y="1447799"/>
            <a:ext cx="492577" cy="68580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14" name="Line 12"/>
          <p:cNvSpPr>
            <a:spLocks noChangeShapeType="1"/>
          </p:cNvSpPr>
          <p:nvPr/>
        </p:nvSpPr>
        <p:spPr bwMode="auto">
          <a:xfrm>
            <a:off x="6222534" y="1447799"/>
            <a:ext cx="493200" cy="685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Tree>
    <p:extLst>
      <p:ext uri="{BB962C8B-B14F-4D97-AF65-F5344CB8AC3E}">
        <p14:creationId xmlns:p14="http://schemas.microsoft.com/office/powerpoint/2010/main" val="1473793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ijdelijke aanduiding voor inhoud 2"/>
          <p:cNvSpPr>
            <a:spLocks noGrp="1"/>
          </p:cNvSpPr>
          <p:nvPr>
            <p:ph idx="1"/>
          </p:nvPr>
        </p:nvSpPr>
        <p:spPr>
          <a:xfrm>
            <a:off x="630238" y="1683041"/>
            <a:ext cx="7893050" cy="3890962"/>
          </a:xfrm>
        </p:spPr>
        <p:txBody>
          <a:bodyPr/>
          <a:lstStyle/>
          <a:p>
            <a:r>
              <a:rPr lang="nl-NL" altLang="de-DE" sz="2500" dirty="0" err="1">
                <a:latin typeface="Calibri" panose="020F0502020204030204" pitchFamily="34" charset="0"/>
              </a:rPr>
              <a:t>Guilt</a:t>
            </a:r>
            <a:r>
              <a:rPr lang="nl-NL" altLang="de-DE" sz="2500" dirty="0">
                <a:latin typeface="Calibri" panose="020F0502020204030204" pitchFamily="34" charset="0"/>
              </a:rPr>
              <a:t> </a:t>
            </a:r>
            <a:r>
              <a:rPr lang="nl-NL" altLang="de-DE" sz="2500" dirty="0" err="1">
                <a:latin typeface="Calibri" panose="020F0502020204030204" pitchFamily="34" charset="0"/>
              </a:rPr>
              <a:t>can</a:t>
            </a:r>
            <a:r>
              <a:rPr lang="nl-NL" altLang="de-DE" sz="2500" dirty="0">
                <a:latin typeface="Calibri" panose="020F0502020204030204" pitchFamily="34" charset="0"/>
              </a:rPr>
              <a:t> </a:t>
            </a:r>
            <a:r>
              <a:rPr lang="nl-NL" altLang="de-DE" sz="2500" dirty="0" err="1">
                <a:latin typeface="Calibri" panose="020F0502020204030204" pitchFamily="34" charset="0"/>
              </a:rPr>
              <a:t>be</a:t>
            </a:r>
            <a:r>
              <a:rPr lang="nl-NL" altLang="de-DE" sz="2500" dirty="0">
                <a:latin typeface="Calibri" panose="020F0502020204030204" pitchFamily="34" charset="0"/>
              </a:rPr>
              <a:t> dealt </a:t>
            </a:r>
            <a:r>
              <a:rPr lang="nl-NL" altLang="de-DE" sz="2500" dirty="0" err="1">
                <a:latin typeface="Calibri" panose="020F0502020204030204" pitchFamily="34" charset="0"/>
              </a:rPr>
              <a:t>with</a:t>
            </a:r>
            <a:r>
              <a:rPr lang="nl-NL" altLang="de-DE" sz="2500" dirty="0">
                <a:latin typeface="Calibri" panose="020F0502020204030204" pitchFamily="34" charset="0"/>
              </a:rPr>
              <a:t> in </a:t>
            </a:r>
            <a:r>
              <a:rPr lang="nl-NL" altLang="de-DE" sz="2500" dirty="0" err="1">
                <a:latin typeface="Calibri" panose="020F0502020204030204" pitchFamily="34" charset="0"/>
              </a:rPr>
              <a:t>therapy</a:t>
            </a:r>
            <a:endParaRPr lang="nl-NL" altLang="de-DE" sz="2500" dirty="0">
              <a:latin typeface="Calibri" panose="020F0502020204030204" pitchFamily="34" charset="0"/>
            </a:endParaRPr>
          </a:p>
          <a:p>
            <a:r>
              <a:rPr lang="nl-NL" altLang="de-DE" sz="2500" dirty="0" err="1">
                <a:latin typeface="Calibri" panose="020F0502020204030204" pitchFamily="34" charset="0"/>
              </a:rPr>
              <a:t>Guilt</a:t>
            </a:r>
            <a:r>
              <a:rPr lang="nl-NL" altLang="de-DE" sz="2500" dirty="0">
                <a:latin typeface="Calibri" panose="020F0502020204030204" pitchFamily="34" charset="0"/>
              </a:rPr>
              <a:t> is </a:t>
            </a:r>
            <a:r>
              <a:rPr lang="nl-NL" altLang="de-DE" sz="2500" dirty="0" err="1">
                <a:latin typeface="Calibri" panose="020F0502020204030204" pitchFamily="34" charset="0"/>
              </a:rPr>
              <a:t>not</a:t>
            </a:r>
            <a:r>
              <a:rPr lang="nl-NL" altLang="de-DE" sz="2500" dirty="0">
                <a:latin typeface="Calibri" panose="020F0502020204030204" pitchFamily="34" charset="0"/>
              </a:rPr>
              <a:t> ‘</a:t>
            </a:r>
            <a:r>
              <a:rPr lang="nl-NL" altLang="de-DE" sz="2500" dirty="0" err="1">
                <a:latin typeface="Calibri" panose="020F0502020204030204" pitchFamily="34" charset="0"/>
              </a:rPr>
              <a:t>healthy</a:t>
            </a:r>
            <a:r>
              <a:rPr lang="nl-NL" altLang="de-DE" sz="2500" dirty="0">
                <a:latin typeface="Calibri" panose="020F0502020204030204" pitchFamily="34" charset="0"/>
              </a:rPr>
              <a:t>’: let go of </a:t>
            </a:r>
            <a:r>
              <a:rPr lang="nl-NL" altLang="de-DE" sz="2500" dirty="0" err="1">
                <a:latin typeface="Calibri" panose="020F0502020204030204" pitchFamily="34" charset="0"/>
              </a:rPr>
              <a:t>morality</a:t>
            </a:r>
            <a:r>
              <a:rPr lang="nl-NL" altLang="de-DE" sz="2500" dirty="0">
                <a:latin typeface="Calibri" panose="020F0502020204030204" pitchFamily="34" charset="0"/>
              </a:rPr>
              <a:t> </a:t>
            </a:r>
          </a:p>
          <a:p>
            <a:r>
              <a:rPr lang="nl-NL" altLang="de-DE" sz="2500" dirty="0" err="1">
                <a:latin typeface="Calibri" panose="020F0502020204030204" pitchFamily="34" charset="0"/>
              </a:rPr>
              <a:t>Functionalism</a:t>
            </a:r>
            <a:endParaRPr lang="nl-NL" altLang="de-DE" sz="2500" dirty="0">
              <a:latin typeface="Calibri" panose="020F0502020204030204" pitchFamily="34" charset="0"/>
            </a:endParaRPr>
          </a:p>
          <a:p>
            <a:r>
              <a:rPr lang="nl-NL" altLang="de-DE" sz="2500" dirty="0" err="1">
                <a:latin typeface="Calibri" panose="020F0502020204030204" pitchFamily="34" charset="0"/>
              </a:rPr>
              <a:t>Pragmatism</a:t>
            </a:r>
            <a:endParaRPr lang="nl-NL" altLang="de-DE" sz="2500" dirty="0">
              <a:latin typeface="Calibri" panose="020F0502020204030204" pitchFamily="34" charset="0"/>
            </a:endParaRPr>
          </a:p>
          <a:p>
            <a:r>
              <a:rPr lang="nl-NL" altLang="de-DE" sz="2500" dirty="0" err="1">
                <a:latin typeface="Calibri" panose="020F0502020204030204" pitchFamily="34" charset="0"/>
              </a:rPr>
              <a:t>Subjectivism</a:t>
            </a:r>
            <a:r>
              <a:rPr lang="nl-NL" altLang="de-DE" sz="2500" dirty="0">
                <a:latin typeface="Calibri" panose="020F0502020204030204" pitchFamily="34" charset="0"/>
              </a:rPr>
              <a:t>: ‘</a:t>
            </a:r>
            <a:r>
              <a:rPr lang="nl-NL" altLang="de-DE" sz="2500" dirty="0" err="1">
                <a:latin typeface="Calibri" panose="020F0502020204030204" pitchFamily="34" charset="0"/>
              </a:rPr>
              <a:t>my</a:t>
            </a:r>
            <a:r>
              <a:rPr lang="nl-NL" altLang="de-DE" sz="2500" dirty="0">
                <a:latin typeface="Calibri" panose="020F0502020204030204" pitchFamily="34" charset="0"/>
              </a:rPr>
              <a:t> </a:t>
            </a:r>
            <a:r>
              <a:rPr lang="nl-NL" altLang="de-DE" sz="2500" dirty="0" err="1">
                <a:latin typeface="Calibri" panose="020F0502020204030204" pitchFamily="34" charset="0"/>
              </a:rPr>
              <a:t>truth</a:t>
            </a:r>
            <a:r>
              <a:rPr lang="nl-NL" altLang="de-DE" sz="2500" dirty="0">
                <a:latin typeface="Calibri" panose="020F0502020204030204" pitchFamily="34" charset="0"/>
              </a:rPr>
              <a:t> versus </a:t>
            </a:r>
            <a:r>
              <a:rPr lang="nl-NL" altLang="de-DE" sz="2500" dirty="0" err="1">
                <a:latin typeface="Calibri" panose="020F0502020204030204" pitchFamily="34" charset="0"/>
              </a:rPr>
              <a:t>your</a:t>
            </a:r>
            <a:r>
              <a:rPr lang="nl-NL" altLang="de-DE" sz="2500" dirty="0">
                <a:latin typeface="Calibri" panose="020F0502020204030204" pitchFamily="34" charset="0"/>
              </a:rPr>
              <a:t> </a:t>
            </a:r>
            <a:r>
              <a:rPr lang="nl-NL" altLang="de-DE" sz="2500" dirty="0" err="1">
                <a:latin typeface="Calibri" panose="020F0502020204030204" pitchFamily="34" charset="0"/>
              </a:rPr>
              <a:t>truth</a:t>
            </a:r>
            <a:r>
              <a:rPr lang="nl-NL" altLang="de-DE" sz="2500" dirty="0">
                <a:latin typeface="Calibri" panose="020F0502020204030204" pitchFamily="34" charset="0"/>
              </a:rPr>
              <a:t>’ </a:t>
            </a:r>
          </a:p>
          <a:p>
            <a:r>
              <a:rPr lang="nl-NL" altLang="de-DE" sz="2500" dirty="0" err="1">
                <a:latin typeface="Calibri" panose="020F0502020204030204" pitchFamily="34" charset="0"/>
              </a:rPr>
              <a:t>Happiness</a:t>
            </a:r>
            <a:r>
              <a:rPr lang="nl-NL" altLang="de-DE" sz="2500" dirty="0">
                <a:latin typeface="Calibri" panose="020F0502020204030204" pitchFamily="34" charset="0"/>
              </a:rPr>
              <a:t> as ‘feeling </a:t>
            </a:r>
            <a:r>
              <a:rPr lang="nl-NL" altLang="de-DE" sz="2500" dirty="0" err="1">
                <a:latin typeface="Calibri" panose="020F0502020204030204" pitchFamily="34" charset="0"/>
              </a:rPr>
              <a:t>good</a:t>
            </a:r>
            <a:r>
              <a:rPr lang="nl-NL" altLang="de-DE" sz="2500" dirty="0">
                <a:latin typeface="Calibri" panose="020F0502020204030204" pitchFamily="34" charset="0"/>
              </a:rPr>
              <a:t> or </a:t>
            </a:r>
            <a:r>
              <a:rPr lang="nl-NL" altLang="de-DE" sz="2500" dirty="0" err="1">
                <a:latin typeface="Calibri" panose="020F0502020204030204" pitchFamily="34" charset="0"/>
              </a:rPr>
              <a:t>being</a:t>
            </a:r>
            <a:r>
              <a:rPr lang="nl-NL" altLang="de-DE" sz="2500" dirty="0">
                <a:latin typeface="Calibri" panose="020F0502020204030204" pitchFamily="34" charset="0"/>
              </a:rPr>
              <a:t> </a:t>
            </a:r>
            <a:r>
              <a:rPr lang="nl-NL" altLang="de-DE" sz="2500" dirty="0" err="1">
                <a:latin typeface="Calibri" panose="020F0502020204030204" pitchFamily="34" charset="0"/>
              </a:rPr>
              <a:t>lucky</a:t>
            </a:r>
            <a:r>
              <a:rPr lang="nl-NL" altLang="de-DE" sz="2500" dirty="0">
                <a:latin typeface="Calibri" panose="020F0502020204030204" pitchFamily="34" charset="0"/>
              </a:rPr>
              <a:t>’</a:t>
            </a:r>
          </a:p>
        </p:txBody>
      </p:sp>
      <p:sp>
        <p:nvSpPr>
          <p:cNvPr id="6" name="Rectangle 2"/>
          <p:cNvSpPr>
            <a:spLocks noGrp="1" noChangeArrowheads="1"/>
          </p:cNvSpPr>
          <p:nvPr>
            <p:ph type="title"/>
          </p:nvPr>
        </p:nvSpPr>
        <p:spPr>
          <a:xfrm>
            <a:off x="628650" y="348348"/>
            <a:ext cx="7886700" cy="1325563"/>
          </a:xfrm>
        </p:spPr>
        <p:txBody>
          <a:bodyPr>
            <a:normAutofit/>
          </a:bodyPr>
          <a:lstStyle/>
          <a:p>
            <a:pPr defTabSz="685800">
              <a:defRPr/>
            </a:pPr>
            <a:r>
              <a:rPr lang="nl-NL" altLang="nl-NL" sz="3500" b="1" dirty="0"/>
              <a:t>4. </a:t>
            </a:r>
            <a:r>
              <a:rPr lang="nl-NL" altLang="nl-NL" sz="3500" b="1" dirty="0" err="1"/>
              <a:t>Guilt</a:t>
            </a:r>
            <a:r>
              <a:rPr lang="nl-NL" altLang="nl-NL" sz="3500" b="1" dirty="0"/>
              <a:t>: </a:t>
            </a:r>
            <a:r>
              <a:rPr lang="nl-NL" altLang="nl-NL" sz="3500" b="1" dirty="0" err="1"/>
              <a:t>remembering</a:t>
            </a:r>
            <a:r>
              <a:rPr lang="nl-NL" altLang="nl-NL" sz="3500" b="1" dirty="0"/>
              <a:t> – </a:t>
            </a:r>
            <a:r>
              <a:rPr lang="nl-NL" altLang="nl-NL" sz="3500" b="1" u="sng" dirty="0" err="1"/>
              <a:t>forgetting</a:t>
            </a:r>
            <a:endParaRPr lang="en-GB" altLang="nl-NL" sz="3500" b="1" u="sng" dirty="0"/>
          </a:p>
        </p:txBody>
      </p:sp>
    </p:spTree>
    <p:extLst>
      <p:ext uri="{BB962C8B-B14F-4D97-AF65-F5344CB8AC3E}">
        <p14:creationId xmlns:p14="http://schemas.microsoft.com/office/powerpoint/2010/main" val="3206339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628650" y="1683041"/>
            <a:ext cx="78867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indent="-342900" eaLnBrk="1" hangingPunct="1">
              <a:lnSpc>
                <a:spcPct val="90000"/>
              </a:lnSpc>
              <a:spcBef>
                <a:spcPts val="600"/>
              </a:spcBef>
              <a:spcAft>
                <a:spcPts val="600"/>
              </a:spcAft>
              <a:buFont typeface="Arial" panose="020B0604020202020204" pitchFamily="34" charset="0"/>
              <a:buChar char="•"/>
            </a:pPr>
            <a:r>
              <a:rPr lang="de-DE" sz="2500" dirty="0" err="1" smtClean="0">
                <a:solidFill>
                  <a:prstClr val="black"/>
                </a:solidFill>
                <a:latin typeface="Calibri" panose="020F0502020204030204" pitchFamily="34" charset="0"/>
              </a:rPr>
              <a:t>Since</a:t>
            </a:r>
            <a:r>
              <a:rPr lang="de-DE" sz="2500" dirty="0" smtClean="0">
                <a:solidFill>
                  <a:prstClr val="black"/>
                </a:solidFill>
                <a:latin typeface="Calibri" panose="020F0502020204030204" pitchFamily="34" charset="0"/>
              </a:rPr>
              <a:t> 1942:  Swiss </a:t>
            </a:r>
            <a:r>
              <a:rPr lang="de-DE" sz="2500" dirty="0" err="1" smtClean="0">
                <a:solidFill>
                  <a:prstClr val="black"/>
                </a:solidFill>
                <a:latin typeface="Calibri" panose="020F0502020204030204" pitchFamily="34" charset="0"/>
              </a:rPr>
              <a:t>law</a:t>
            </a:r>
            <a:r>
              <a:rPr lang="de-DE" sz="2500" dirty="0" smtClean="0">
                <a:solidFill>
                  <a:prstClr val="black"/>
                </a:solidFill>
                <a:latin typeface="Calibri" panose="020F0502020204030204" pitchFamily="34" charset="0"/>
              </a:rPr>
              <a:t> </a:t>
            </a:r>
            <a:r>
              <a:rPr lang="de-DE" sz="2500" dirty="0" err="1" smtClean="0">
                <a:solidFill>
                  <a:prstClr val="black"/>
                </a:solidFill>
                <a:latin typeface="Calibri" panose="020F0502020204030204" pitchFamily="34" charset="0"/>
              </a:rPr>
              <a:t>permits</a:t>
            </a:r>
            <a:r>
              <a:rPr lang="de-DE" sz="2500" dirty="0" smtClean="0">
                <a:solidFill>
                  <a:prstClr val="black"/>
                </a:solidFill>
                <a:latin typeface="Calibri" panose="020F0502020204030204" pitchFamily="34" charset="0"/>
              </a:rPr>
              <a:t> </a:t>
            </a:r>
            <a:r>
              <a:rPr lang="de-DE" sz="2500" dirty="0" err="1" smtClean="0">
                <a:solidFill>
                  <a:prstClr val="black"/>
                </a:solidFill>
                <a:latin typeface="Calibri" panose="020F0502020204030204" pitchFamily="34" charset="0"/>
              </a:rPr>
              <a:t>assisted</a:t>
            </a:r>
            <a:r>
              <a:rPr lang="de-DE" sz="2500" dirty="0" smtClean="0">
                <a:solidFill>
                  <a:prstClr val="black"/>
                </a:solidFill>
                <a:latin typeface="Calibri" panose="020F0502020204030204" pitchFamily="34" charset="0"/>
              </a:rPr>
              <a:t> </a:t>
            </a:r>
            <a:r>
              <a:rPr lang="de-DE" sz="2500" dirty="0" err="1" smtClean="0">
                <a:solidFill>
                  <a:prstClr val="black"/>
                </a:solidFill>
                <a:latin typeface="Calibri" panose="020F0502020204030204" pitchFamily="34" charset="0"/>
              </a:rPr>
              <a:t>suicide</a:t>
            </a:r>
            <a:endParaRPr lang="de-DE" sz="2500" dirty="0" smtClean="0">
              <a:solidFill>
                <a:prstClr val="black"/>
              </a:solidFill>
              <a:latin typeface="Calibri" panose="020F0502020204030204" pitchFamily="34" charset="0"/>
            </a:endParaRPr>
          </a:p>
          <a:p>
            <a:pPr marL="342900" lvl="1" indent="-342900" eaLnBrk="1" hangingPunct="1">
              <a:lnSpc>
                <a:spcPct val="90000"/>
              </a:lnSpc>
              <a:spcBef>
                <a:spcPts val="600"/>
              </a:spcBef>
              <a:spcAft>
                <a:spcPts val="600"/>
              </a:spcAft>
              <a:buFont typeface="Arial" panose="020B0604020202020204" pitchFamily="34" charset="0"/>
              <a:buChar char="•"/>
            </a:pPr>
            <a:r>
              <a:rPr lang="de-DE" sz="2500" dirty="0" smtClean="0">
                <a:solidFill>
                  <a:prstClr val="black"/>
                </a:solidFill>
                <a:latin typeface="Calibri" panose="020F0502020204030204" pitchFamily="34" charset="0"/>
              </a:rPr>
              <a:t>2001: </a:t>
            </a:r>
            <a:r>
              <a:rPr lang="en-US" sz="2500" dirty="0">
                <a:solidFill>
                  <a:prstClr val="black"/>
                </a:solidFill>
                <a:latin typeface="Calibri" panose="020F0502020204030204" pitchFamily="34" charset="0"/>
              </a:rPr>
              <a:t>Termination of Life on Request and Assisted Suicide (Review Procedures) Act in </a:t>
            </a:r>
            <a:r>
              <a:rPr lang="de-DE" sz="2500" dirty="0" err="1" smtClean="0">
                <a:solidFill>
                  <a:prstClr val="black"/>
                </a:solidFill>
                <a:latin typeface="Calibri" panose="020F0502020204030204" pitchFamily="34" charset="0"/>
              </a:rPr>
              <a:t>the</a:t>
            </a:r>
            <a:r>
              <a:rPr lang="de-DE" sz="2500" dirty="0" smtClean="0">
                <a:solidFill>
                  <a:prstClr val="black"/>
                </a:solidFill>
                <a:latin typeface="Calibri" panose="020F0502020204030204" pitchFamily="34" charset="0"/>
              </a:rPr>
              <a:t> </a:t>
            </a:r>
            <a:r>
              <a:rPr lang="de-DE" sz="2500" dirty="0" err="1" smtClean="0">
                <a:solidFill>
                  <a:prstClr val="black"/>
                </a:solidFill>
                <a:latin typeface="Calibri" panose="020F0502020204030204" pitchFamily="34" charset="0"/>
              </a:rPr>
              <a:t>Netherlands</a:t>
            </a:r>
            <a:endParaRPr lang="de-DE" sz="2500" dirty="0" smtClean="0">
              <a:solidFill>
                <a:prstClr val="black"/>
              </a:solidFill>
              <a:latin typeface="Calibri" panose="020F0502020204030204" pitchFamily="34" charset="0"/>
            </a:endParaRPr>
          </a:p>
          <a:p>
            <a:pPr marL="342900" lvl="1" indent="-342900" eaLnBrk="1" hangingPunct="1">
              <a:lnSpc>
                <a:spcPct val="90000"/>
              </a:lnSpc>
              <a:spcBef>
                <a:spcPts val="600"/>
              </a:spcBef>
              <a:spcAft>
                <a:spcPts val="600"/>
              </a:spcAft>
              <a:buFont typeface="Arial" panose="020B0604020202020204" pitchFamily="34" charset="0"/>
              <a:buChar char="•"/>
            </a:pPr>
            <a:r>
              <a:rPr lang="de-DE" sz="2500" dirty="0" smtClean="0">
                <a:solidFill>
                  <a:prstClr val="black"/>
                </a:solidFill>
                <a:latin typeface="Calibri" panose="020F0502020204030204" pitchFamily="34" charset="0"/>
              </a:rPr>
              <a:t>2002: </a:t>
            </a:r>
            <a:r>
              <a:rPr lang="en-US" sz="2500" dirty="0" smtClean="0">
                <a:solidFill>
                  <a:prstClr val="black"/>
                </a:solidFill>
                <a:latin typeface="Calibri" panose="020F0502020204030204" pitchFamily="34" charset="0"/>
              </a:rPr>
              <a:t>Legislation </a:t>
            </a:r>
            <a:r>
              <a:rPr lang="en-US" sz="2500" dirty="0">
                <a:solidFill>
                  <a:prstClr val="black"/>
                </a:solidFill>
                <a:latin typeface="Calibri" panose="020F0502020204030204" pitchFamily="34" charset="0"/>
              </a:rPr>
              <a:t>of euthanasia </a:t>
            </a:r>
            <a:r>
              <a:rPr lang="en-US" sz="2500" dirty="0" smtClean="0">
                <a:solidFill>
                  <a:prstClr val="black"/>
                </a:solidFill>
                <a:latin typeface="Calibri" panose="020F0502020204030204" pitchFamily="34" charset="0"/>
              </a:rPr>
              <a:t>in </a:t>
            </a:r>
            <a:r>
              <a:rPr lang="de-DE" sz="2500" dirty="0" err="1" smtClean="0">
                <a:solidFill>
                  <a:prstClr val="black"/>
                </a:solidFill>
                <a:latin typeface="Calibri" panose="020F0502020204030204" pitchFamily="34" charset="0"/>
              </a:rPr>
              <a:t>Belgium</a:t>
            </a:r>
            <a:r>
              <a:rPr lang="de-DE" sz="2500" dirty="0" smtClean="0">
                <a:solidFill>
                  <a:prstClr val="black"/>
                </a:solidFill>
                <a:latin typeface="Calibri" panose="020F0502020204030204" pitchFamily="34" charset="0"/>
              </a:rPr>
              <a:t> </a:t>
            </a:r>
            <a:r>
              <a:rPr lang="en-US" sz="2500" dirty="0" smtClean="0">
                <a:solidFill>
                  <a:prstClr val="black"/>
                </a:solidFill>
                <a:latin typeface="Calibri" panose="020F0502020204030204" pitchFamily="34" charset="0"/>
              </a:rPr>
              <a:t>with </a:t>
            </a:r>
            <a:r>
              <a:rPr lang="en-US" sz="2500" dirty="0">
                <a:solidFill>
                  <a:prstClr val="black"/>
                </a:solidFill>
                <a:latin typeface="Calibri" panose="020F0502020204030204" pitchFamily="34" charset="0"/>
              </a:rPr>
              <a:t>similar regulations to those in the </a:t>
            </a:r>
            <a:r>
              <a:rPr lang="en-US" sz="2500" dirty="0" smtClean="0">
                <a:solidFill>
                  <a:prstClr val="black"/>
                </a:solidFill>
                <a:latin typeface="Calibri" panose="020F0502020204030204" pitchFamily="34" charset="0"/>
              </a:rPr>
              <a:t>Netherlands</a:t>
            </a:r>
          </a:p>
          <a:p>
            <a:pPr marL="342900" lvl="1" indent="-342900" eaLnBrk="1" hangingPunct="1">
              <a:lnSpc>
                <a:spcPct val="90000"/>
              </a:lnSpc>
              <a:spcBef>
                <a:spcPts val="600"/>
              </a:spcBef>
              <a:spcAft>
                <a:spcPts val="600"/>
              </a:spcAft>
              <a:buFont typeface="Arial" panose="020B0604020202020204" pitchFamily="34" charset="0"/>
              <a:buChar char="•"/>
            </a:pPr>
            <a:r>
              <a:rPr lang="en-US" sz="2500" dirty="0">
                <a:solidFill>
                  <a:prstClr val="black"/>
                </a:solidFill>
                <a:latin typeface="Calibri" panose="020F0502020204030204" pitchFamily="34" charset="0"/>
              </a:rPr>
              <a:t>2009: Luxemburg </a:t>
            </a:r>
            <a:r>
              <a:rPr lang="en-US" sz="2500" dirty="0" smtClean="0">
                <a:solidFill>
                  <a:prstClr val="black"/>
                </a:solidFill>
                <a:latin typeface="Calibri" panose="020F0502020204030204" pitchFamily="34" charset="0"/>
              </a:rPr>
              <a:t>introduced </a:t>
            </a:r>
            <a:r>
              <a:rPr lang="en-US" sz="2500" dirty="0">
                <a:solidFill>
                  <a:prstClr val="black"/>
                </a:solidFill>
                <a:latin typeface="Calibri" panose="020F0502020204030204" pitchFamily="34" charset="0"/>
              </a:rPr>
              <a:t>euthanasia and </a:t>
            </a:r>
            <a:r>
              <a:rPr lang="de-DE" sz="2500" dirty="0" err="1">
                <a:solidFill>
                  <a:prstClr val="black"/>
                </a:solidFill>
                <a:latin typeface="Calibri" panose="020F0502020204030204" pitchFamily="34" charset="0"/>
              </a:rPr>
              <a:t>physician-assisted</a:t>
            </a:r>
            <a:r>
              <a:rPr lang="de-DE" sz="2500" dirty="0">
                <a:solidFill>
                  <a:prstClr val="black"/>
                </a:solidFill>
                <a:latin typeface="Calibri" panose="020F0502020204030204" pitchFamily="34" charset="0"/>
              </a:rPr>
              <a:t> </a:t>
            </a:r>
            <a:r>
              <a:rPr lang="de-DE" sz="2500" dirty="0" err="1">
                <a:solidFill>
                  <a:prstClr val="black"/>
                </a:solidFill>
                <a:latin typeface="Calibri" panose="020F0502020204030204" pitchFamily="34" charset="0"/>
              </a:rPr>
              <a:t>suicide</a:t>
            </a:r>
            <a:r>
              <a:rPr lang="de-DE" sz="2500" dirty="0">
                <a:solidFill>
                  <a:prstClr val="black"/>
                </a:solidFill>
                <a:latin typeface="Calibri" panose="020F0502020204030204" pitchFamily="34" charset="0"/>
              </a:rPr>
              <a:t> </a:t>
            </a:r>
            <a:r>
              <a:rPr lang="de-DE" sz="2500" dirty="0" smtClean="0">
                <a:solidFill>
                  <a:prstClr val="black"/>
                </a:solidFill>
                <a:latin typeface="Calibri" panose="020F0502020204030204" pitchFamily="34" charset="0"/>
              </a:rPr>
              <a:t>s</a:t>
            </a:r>
            <a:r>
              <a:rPr lang="en-US" sz="2500" dirty="0" err="1" smtClean="0">
                <a:solidFill>
                  <a:prstClr val="black"/>
                </a:solidFill>
                <a:latin typeface="Calibri" panose="020F0502020204030204" pitchFamily="34" charset="0"/>
              </a:rPr>
              <a:t>imilar</a:t>
            </a:r>
            <a:r>
              <a:rPr lang="en-US" sz="2500" dirty="0" smtClean="0">
                <a:solidFill>
                  <a:prstClr val="black"/>
                </a:solidFill>
                <a:latin typeface="Calibri" panose="020F0502020204030204" pitchFamily="34" charset="0"/>
              </a:rPr>
              <a:t> </a:t>
            </a:r>
            <a:r>
              <a:rPr lang="en-US" sz="2500" dirty="0">
                <a:solidFill>
                  <a:prstClr val="black"/>
                </a:solidFill>
                <a:latin typeface="Calibri" panose="020F0502020204030204" pitchFamily="34" charset="0"/>
              </a:rPr>
              <a:t>to the criteria in the Netherlands and </a:t>
            </a:r>
            <a:r>
              <a:rPr lang="en-US" sz="2500" dirty="0" smtClean="0">
                <a:solidFill>
                  <a:prstClr val="black"/>
                </a:solidFill>
                <a:latin typeface="Calibri" panose="020F0502020204030204" pitchFamily="34" charset="0"/>
              </a:rPr>
              <a:t>Belgium</a:t>
            </a:r>
          </a:p>
          <a:p>
            <a:pPr marL="342900" lvl="1" indent="-342900" eaLnBrk="1" hangingPunct="1">
              <a:lnSpc>
                <a:spcPct val="90000"/>
              </a:lnSpc>
              <a:spcBef>
                <a:spcPts val="600"/>
              </a:spcBef>
              <a:spcAft>
                <a:spcPts val="600"/>
              </a:spcAft>
              <a:buFont typeface="Arial" panose="020B0604020202020204" pitchFamily="34" charset="0"/>
              <a:buChar char="•"/>
            </a:pPr>
            <a:r>
              <a:rPr lang="en-US" sz="2500" dirty="0" smtClean="0">
                <a:solidFill>
                  <a:prstClr val="black"/>
                </a:solidFill>
                <a:latin typeface="Calibri" panose="020F0502020204030204" pitchFamily="34" charset="0"/>
              </a:rPr>
              <a:t>2015: Commercial provision of </a:t>
            </a:r>
            <a:r>
              <a:rPr lang="de-DE" sz="2500" dirty="0" err="1">
                <a:solidFill>
                  <a:prstClr val="black"/>
                </a:solidFill>
                <a:latin typeface="Calibri" panose="020F0502020204030204" pitchFamily="34" charset="0"/>
              </a:rPr>
              <a:t>physician-assisted</a:t>
            </a:r>
            <a:r>
              <a:rPr lang="de-DE" sz="2500" dirty="0">
                <a:solidFill>
                  <a:prstClr val="black"/>
                </a:solidFill>
                <a:latin typeface="Calibri" panose="020F0502020204030204" pitchFamily="34" charset="0"/>
              </a:rPr>
              <a:t> </a:t>
            </a:r>
            <a:r>
              <a:rPr lang="de-DE" sz="2500" dirty="0" err="1">
                <a:solidFill>
                  <a:prstClr val="black"/>
                </a:solidFill>
                <a:latin typeface="Calibri" panose="020F0502020204030204" pitchFamily="34" charset="0"/>
              </a:rPr>
              <a:t>suicide</a:t>
            </a:r>
            <a:r>
              <a:rPr lang="en-US" sz="2500" dirty="0" smtClean="0">
                <a:solidFill>
                  <a:prstClr val="black"/>
                </a:solidFill>
                <a:latin typeface="Calibri" panose="020F0502020204030204" pitchFamily="34" charset="0"/>
              </a:rPr>
              <a:t> similar to Swiss practices prohibited in </a:t>
            </a:r>
            <a:r>
              <a:rPr lang="en-US" sz="2500" dirty="0">
                <a:solidFill>
                  <a:prstClr val="black"/>
                </a:solidFill>
                <a:latin typeface="Calibri" panose="020F0502020204030204" pitchFamily="34" charset="0"/>
              </a:rPr>
              <a:t>G</a:t>
            </a:r>
            <a:r>
              <a:rPr lang="en-US" sz="2500" dirty="0" smtClean="0">
                <a:solidFill>
                  <a:prstClr val="black"/>
                </a:solidFill>
                <a:latin typeface="Calibri" panose="020F0502020204030204" pitchFamily="34" charset="0"/>
              </a:rPr>
              <a:t>ermany</a:t>
            </a:r>
          </a:p>
        </p:txBody>
      </p:sp>
      <p:sp>
        <p:nvSpPr>
          <p:cNvPr id="4" name="Titel 1"/>
          <p:cNvSpPr txBox="1">
            <a:spLocks/>
          </p:cNvSpPr>
          <p:nvPr/>
        </p:nvSpPr>
        <p:spPr>
          <a:xfrm>
            <a:off x="628650" y="3483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500" b="1" dirty="0" smtClean="0"/>
              <a:t>European perspectives on euthanasia</a:t>
            </a:r>
            <a:endParaRPr lang="nl-NL" sz="3500" b="1" dirty="0"/>
          </a:p>
        </p:txBody>
      </p:sp>
    </p:spTree>
    <p:extLst>
      <p:ext uri="{BB962C8B-B14F-4D97-AF65-F5344CB8AC3E}">
        <p14:creationId xmlns:p14="http://schemas.microsoft.com/office/powerpoint/2010/main" val="2052895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3"/>
          <p:cNvSpPr>
            <a:spLocks noChangeShapeType="1"/>
          </p:cNvSpPr>
          <p:nvPr/>
        </p:nvSpPr>
        <p:spPr bwMode="auto">
          <a:xfrm>
            <a:off x="508000" y="2578041"/>
            <a:ext cx="802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844" name="Text Box 4"/>
          <p:cNvSpPr txBox="1">
            <a:spLocks noChangeArrowheads="1"/>
          </p:cNvSpPr>
          <p:nvPr/>
        </p:nvSpPr>
        <p:spPr bwMode="auto">
          <a:xfrm>
            <a:off x="7010400" y="1945546"/>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eaLnBrk="1" hangingPunct="1">
              <a:spcBef>
                <a:spcPct val="50000"/>
              </a:spcBef>
              <a:buFontTx/>
              <a:buNone/>
            </a:pPr>
            <a:r>
              <a:rPr lang="nl-NL" altLang="nl-NL" sz="2400" b="1" dirty="0"/>
              <a:t>believing</a:t>
            </a:r>
            <a:endParaRPr lang="en-GB" altLang="nl-NL" sz="2400" b="1" dirty="0"/>
          </a:p>
        </p:txBody>
      </p:sp>
      <p:sp>
        <p:nvSpPr>
          <p:cNvPr id="35845" name="Text Box 5"/>
          <p:cNvSpPr txBox="1">
            <a:spLocks noChangeArrowheads="1"/>
          </p:cNvSpPr>
          <p:nvPr/>
        </p:nvSpPr>
        <p:spPr bwMode="auto">
          <a:xfrm>
            <a:off x="304800" y="1949391"/>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b="1" dirty="0"/>
              <a:t>knowing</a:t>
            </a:r>
            <a:endParaRPr lang="en-GB" altLang="nl-NL" sz="2400" b="1" dirty="0"/>
          </a:p>
        </p:txBody>
      </p:sp>
      <p:sp>
        <p:nvSpPr>
          <p:cNvPr id="35846" name="Text Box 6"/>
          <p:cNvSpPr txBox="1">
            <a:spLocks noChangeArrowheads="1"/>
          </p:cNvSpPr>
          <p:nvPr/>
        </p:nvSpPr>
        <p:spPr bwMode="auto">
          <a:xfrm>
            <a:off x="1692275" y="2678054"/>
            <a:ext cx="194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t>agnosticism</a:t>
            </a:r>
            <a:endParaRPr lang="en-GB" altLang="nl-NL" sz="2400"/>
          </a:p>
        </p:txBody>
      </p:sp>
      <p:sp>
        <p:nvSpPr>
          <p:cNvPr id="35847" name="Line 7"/>
          <p:cNvSpPr>
            <a:spLocks noChangeShapeType="1"/>
          </p:cNvSpPr>
          <p:nvPr/>
        </p:nvSpPr>
        <p:spPr bwMode="auto">
          <a:xfrm flipH="1">
            <a:off x="1116013" y="3254316"/>
            <a:ext cx="1079500" cy="1100138"/>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48" name="Text Box 8"/>
          <p:cNvSpPr txBox="1">
            <a:spLocks noChangeArrowheads="1"/>
          </p:cNvSpPr>
          <p:nvPr/>
        </p:nvSpPr>
        <p:spPr bwMode="auto">
          <a:xfrm>
            <a:off x="508000" y="4463991"/>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t>no</a:t>
            </a:r>
            <a:endParaRPr lang="en-GB" altLang="nl-NL" sz="2400"/>
          </a:p>
        </p:txBody>
      </p:sp>
      <p:sp>
        <p:nvSpPr>
          <p:cNvPr id="35849" name="Line 9"/>
          <p:cNvSpPr>
            <a:spLocks noChangeShapeType="1"/>
          </p:cNvSpPr>
          <p:nvPr/>
        </p:nvSpPr>
        <p:spPr bwMode="auto">
          <a:xfrm>
            <a:off x="4267200" y="3359091"/>
            <a:ext cx="0" cy="1200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50" name="Text Box 10"/>
          <p:cNvSpPr txBox="1">
            <a:spLocks noChangeArrowheads="1"/>
          </p:cNvSpPr>
          <p:nvPr/>
        </p:nvSpPr>
        <p:spPr bwMode="auto">
          <a:xfrm>
            <a:off x="4114800" y="4654491"/>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t>?</a:t>
            </a:r>
            <a:endParaRPr lang="en-GB" altLang="nl-NL" sz="2400"/>
          </a:p>
        </p:txBody>
      </p:sp>
      <p:sp>
        <p:nvSpPr>
          <p:cNvPr id="35851" name="Line 11"/>
          <p:cNvSpPr>
            <a:spLocks noChangeShapeType="1"/>
          </p:cNvSpPr>
          <p:nvPr/>
        </p:nvSpPr>
        <p:spPr bwMode="auto">
          <a:xfrm>
            <a:off x="812800" y="3035241"/>
            <a:ext cx="0" cy="1314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52" name="Line 12"/>
          <p:cNvSpPr>
            <a:spLocks noChangeShapeType="1"/>
          </p:cNvSpPr>
          <p:nvPr/>
        </p:nvSpPr>
        <p:spPr bwMode="auto">
          <a:xfrm flipH="1">
            <a:off x="6604000" y="2978091"/>
            <a:ext cx="1016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53" name="Line 13"/>
          <p:cNvSpPr>
            <a:spLocks noChangeShapeType="1"/>
          </p:cNvSpPr>
          <p:nvPr/>
        </p:nvSpPr>
        <p:spPr bwMode="auto">
          <a:xfrm>
            <a:off x="8026400" y="2978091"/>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54" name="Text Box 14"/>
          <p:cNvSpPr txBox="1">
            <a:spLocks noChangeArrowheads="1"/>
          </p:cNvSpPr>
          <p:nvPr/>
        </p:nvSpPr>
        <p:spPr bwMode="auto">
          <a:xfrm>
            <a:off x="5486400" y="3778191"/>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t>subjective</a:t>
            </a:r>
            <a:endParaRPr lang="en-GB" altLang="nl-NL" sz="2400"/>
          </a:p>
        </p:txBody>
      </p:sp>
      <p:sp>
        <p:nvSpPr>
          <p:cNvPr id="35855" name="Text Box 15"/>
          <p:cNvSpPr txBox="1">
            <a:spLocks noChangeArrowheads="1"/>
          </p:cNvSpPr>
          <p:nvPr/>
        </p:nvSpPr>
        <p:spPr bwMode="auto">
          <a:xfrm>
            <a:off x="7213600" y="4463991"/>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t>objective</a:t>
            </a:r>
            <a:endParaRPr lang="en-GB" altLang="nl-NL" sz="2400"/>
          </a:p>
        </p:txBody>
      </p:sp>
      <p:sp>
        <p:nvSpPr>
          <p:cNvPr id="35856" name="Text Box 16"/>
          <p:cNvSpPr txBox="1">
            <a:spLocks noChangeArrowheads="1"/>
          </p:cNvSpPr>
          <p:nvPr/>
        </p:nvSpPr>
        <p:spPr bwMode="auto">
          <a:xfrm>
            <a:off x="5638800" y="5340291"/>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solidFill>
                  <a:srgbClr val="FF0000"/>
                </a:solidFill>
              </a:rPr>
              <a:t>(‘knowing’)</a:t>
            </a:r>
            <a:endParaRPr lang="en-GB" altLang="nl-NL" sz="2400">
              <a:solidFill>
                <a:srgbClr val="FF0000"/>
              </a:solidFill>
            </a:endParaRPr>
          </a:p>
        </p:txBody>
      </p:sp>
      <p:sp>
        <p:nvSpPr>
          <p:cNvPr id="35857" name="Line 17"/>
          <p:cNvSpPr>
            <a:spLocks noChangeShapeType="1"/>
          </p:cNvSpPr>
          <p:nvPr/>
        </p:nvSpPr>
        <p:spPr bwMode="auto">
          <a:xfrm>
            <a:off x="6248400" y="4197291"/>
            <a:ext cx="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35858" name="Line 18"/>
          <p:cNvSpPr>
            <a:spLocks noChangeShapeType="1"/>
          </p:cNvSpPr>
          <p:nvPr/>
        </p:nvSpPr>
        <p:spPr bwMode="auto">
          <a:xfrm>
            <a:off x="4419600" y="4959291"/>
            <a:ext cx="1219200" cy="5334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35859" name="Text Box 6"/>
          <p:cNvSpPr txBox="1">
            <a:spLocks noChangeArrowheads="1"/>
          </p:cNvSpPr>
          <p:nvPr/>
        </p:nvSpPr>
        <p:spPr bwMode="auto">
          <a:xfrm>
            <a:off x="3635375" y="2678054"/>
            <a:ext cx="1584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nl-NL" altLang="nl-NL" sz="2400"/>
              <a:t>openness</a:t>
            </a:r>
            <a:endParaRPr lang="en-GB" altLang="nl-NL" sz="2400"/>
          </a:p>
        </p:txBody>
      </p:sp>
      <p:sp>
        <p:nvSpPr>
          <p:cNvPr id="35860" name="Line 12"/>
          <p:cNvSpPr>
            <a:spLocks noChangeShapeType="1"/>
          </p:cNvSpPr>
          <p:nvPr/>
        </p:nvSpPr>
        <p:spPr bwMode="auto">
          <a:xfrm>
            <a:off x="2555875" y="3254316"/>
            <a:ext cx="1079500" cy="10795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23" name="Rectangle 2"/>
          <p:cNvSpPr txBox="1">
            <a:spLocks noChangeArrowheads="1"/>
          </p:cNvSpPr>
          <p:nvPr/>
        </p:nvSpPr>
        <p:spPr>
          <a:xfrm>
            <a:off x="628650" y="348798"/>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ct val="110000"/>
              </a:lnSpc>
              <a:defRPr/>
            </a:pPr>
            <a:r>
              <a:rPr lang="nl-NL" altLang="nl-NL" sz="3500" b="1" dirty="0"/>
              <a:t>5. Hope: knowing – believing</a:t>
            </a:r>
            <a:endParaRPr lang="en-GB" altLang="nl-NL" sz="3500" b="1" dirty="0"/>
          </a:p>
        </p:txBody>
      </p:sp>
    </p:spTree>
    <p:extLst>
      <p:ext uri="{BB962C8B-B14F-4D97-AF65-F5344CB8AC3E}">
        <p14:creationId xmlns:p14="http://schemas.microsoft.com/office/powerpoint/2010/main" val="4037507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ijdelijke aanduiding voor inhoud 2"/>
          <p:cNvSpPr>
            <a:spLocks noGrp="1"/>
          </p:cNvSpPr>
          <p:nvPr>
            <p:ph idx="1"/>
          </p:nvPr>
        </p:nvSpPr>
        <p:spPr>
          <a:xfrm>
            <a:off x="628650" y="1683012"/>
            <a:ext cx="7886700" cy="4351338"/>
          </a:xfrm>
        </p:spPr>
        <p:txBody>
          <a:bodyPr>
            <a:normAutofit/>
          </a:bodyPr>
          <a:lstStyle/>
          <a:p>
            <a:r>
              <a:rPr lang="en-GB" altLang="de-DE" sz="2500" dirty="0">
                <a:latin typeface="Calibri" panose="020F0502020204030204" pitchFamily="34" charset="0"/>
              </a:rPr>
              <a:t>Disenchantment of the world</a:t>
            </a:r>
            <a:endParaRPr lang="nl-NL" altLang="de-DE" sz="2500" dirty="0">
              <a:latin typeface="Calibri" panose="020F0502020204030204" pitchFamily="34" charset="0"/>
            </a:endParaRPr>
          </a:p>
          <a:p>
            <a:r>
              <a:rPr lang="nl-NL" altLang="de-DE" sz="2500" dirty="0" err="1">
                <a:latin typeface="Calibri" panose="020F0502020204030204" pitchFamily="34" charset="0"/>
              </a:rPr>
              <a:t>Empirical</a:t>
            </a:r>
            <a:r>
              <a:rPr lang="nl-NL" altLang="de-DE" sz="2500" dirty="0">
                <a:latin typeface="Calibri" panose="020F0502020204030204" pitchFamily="34" charset="0"/>
              </a:rPr>
              <a:t> foundation of </a:t>
            </a:r>
            <a:r>
              <a:rPr lang="nl-NL" altLang="de-DE" sz="2500" dirty="0" err="1">
                <a:latin typeface="Calibri" panose="020F0502020204030204" pitchFamily="34" charset="0"/>
              </a:rPr>
              <a:t>all</a:t>
            </a:r>
            <a:r>
              <a:rPr lang="nl-NL" altLang="de-DE" sz="2500" dirty="0">
                <a:latin typeface="Calibri" panose="020F0502020204030204" pitchFamily="34" charset="0"/>
              </a:rPr>
              <a:t> </a:t>
            </a:r>
            <a:r>
              <a:rPr lang="nl-NL" altLang="de-DE" sz="2500" dirty="0" err="1">
                <a:latin typeface="Calibri" panose="020F0502020204030204" pitchFamily="34" charset="0"/>
              </a:rPr>
              <a:t>knowledge</a:t>
            </a:r>
            <a:endParaRPr lang="nl-NL" altLang="de-DE" sz="2500" dirty="0">
              <a:latin typeface="Calibri" panose="020F0502020204030204" pitchFamily="34" charset="0"/>
            </a:endParaRPr>
          </a:p>
          <a:p>
            <a:r>
              <a:rPr lang="nl-NL" altLang="de-DE" sz="2500" dirty="0">
                <a:latin typeface="Calibri" panose="020F0502020204030204" pitchFamily="34" charset="0"/>
              </a:rPr>
              <a:t>‘</a:t>
            </a:r>
            <a:r>
              <a:rPr lang="nl-NL" altLang="de-DE" sz="2500" dirty="0" err="1">
                <a:latin typeface="Calibri" panose="020F0502020204030204" pitchFamily="34" charset="0"/>
              </a:rPr>
              <a:t>What’s</a:t>
            </a:r>
            <a:r>
              <a:rPr lang="nl-NL" altLang="de-DE" sz="2500" dirty="0">
                <a:latin typeface="Calibri" panose="020F0502020204030204" pitchFamily="34" charset="0"/>
              </a:rPr>
              <a:t> the </a:t>
            </a:r>
            <a:r>
              <a:rPr lang="nl-NL" altLang="de-DE" sz="2500" dirty="0" err="1">
                <a:latin typeface="Calibri" panose="020F0502020204030204" pitchFamily="34" charset="0"/>
              </a:rPr>
              <a:t>use</a:t>
            </a:r>
            <a:r>
              <a:rPr lang="nl-NL" altLang="de-DE" sz="2500" dirty="0">
                <a:latin typeface="Calibri" panose="020F0502020204030204" pitchFamily="34" charset="0"/>
              </a:rPr>
              <a:t> of </a:t>
            </a:r>
            <a:r>
              <a:rPr lang="nl-NL" altLang="de-DE" sz="2500" dirty="0" err="1">
                <a:latin typeface="Calibri" panose="020F0502020204030204" pitchFamily="34" charset="0"/>
              </a:rPr>
              <a:t>religion</a:t>
            </a:r>
            <a:r>
              <a:rPr lang="nl-NL" altLang="de-DE" sz="2500" dirty="0">
                <a:latin typeface="Calibri" panose="020F0502020204030204" pitchFamily="34" charset="0"/>
              </a:rPr>
              <a:t>?’</a:t>
            </a:r>
          </a:p>
          <a:p>
            <a:r>
              <a:rPr lang="nl-NL" altLang="de-DE" sz="2500" dirty="0" err="1">
                <a:latin typeface="Calibri" panose="020F0502020204030204" pitchFamily="34" charset="0"/>
              </a:rPr>
              <a:t>Measuring</a:t>
            </a:r>
            <a:r>
              <a:rPr lang="nl-NL" altLang="de-DE" sz="2500" dirty="0">
                <a:latin typeface="Calibri" panose="020F0502020204030204" pitchFamily="34" charset="0"/>
              </a:rPr>
              <a:t> = </a:t>
            </a:r>
            <a:r>
              <a:rPr lang="nl-NL" altLang="de-DE" sz="2500" dirty="0" err="1">
                <a:latin typeface="Calibri" panose="020F0502020204030204" pitchFamily="34" charset="0"/>
              </a:rPr>
              <a:t>knowing</a:t>
            </a:r>
            <a:endParaRPr lang="nl-NL" altLang="de-DE" sz="2500" dirty="0">
              <a:latin typeface="Calibri" panose="020F0502020204030204" pitchFamily="34" charset="0"/>
            </a:endParaRPr>
          </a:p>
          <a:p>
            <a:r>
              <a:rPr lang="nl-NL" altLang="de-DE" sz="2500" dirty="0" err="1">
                <a:latin typeface="Calibri" panose="020F0502020204030204" pitchFamily="34" charset="0"/>
              </a:rPr>
              <a:t>Freedom</a:t>
            </a:r>
            <a:r>
              <a:rPr lang="nl-NL" altLang="de-DE" sz="2500" dirty="0">
                <a:latin typeface="Calibri" panose="020F0502020204030204" pitchFamily="34" charset="0"/>
              </a:rPr>
              <a:t> of </a:t>
            </a:r>
            <a:r>
              <a:rPr lang="nl-NL" altLang="de-DE" sz="2500" dirty="0" err="1">
                <a:latin typeface="Calibri" panose="020F0502020204030204" pitchFamily="34" charset="0"/>
              </a:rPr>
              <a:t>self</a:t>
            </a:r>
            <a:r>
              <a:rPr lang="nl-NL" altLang="de-DE" sz="2500" dirty="0">
                <a:latin typeface="Calibri" panose="020F0502020204030204" pitchFamily="34" charset="0"/>
              </a:rPr>
              <a:t>-search </a:t>
            </a:r>
            <a:r>
              <a:rPr lang="nl-NL" altLang="de-DE" sz="2500" dirty="0" err="1">
                <a:latin typeface="Calibri" panose="020F0502020204030204" pitchFamily="34" charset="0"/>
              </a:rPr>
              <a:t>and</a:t>
            </a:r>
            <a:r>
              <a:rPr lang="nl-NL" altLang="de-DE" sz="2500" dirty="0">
                <a:latin typeface="Calibri" panose="020F0502020204030204" pitchFamily="34" charset="0"/>
              </a:rPr>
              <a:t> </a:t>
            </a:r>
            <a:r>
              <a:rPr lang="nl-NL" altLang="de-DE" sz="2500" dirty="0" err="1">
                <a:latin typeface="Calibri" panose="020F0502020204030204" pitchFamily="34" charset="0"/>
              </a:rPr>
              <a:t>expression</a:t>
            </a:r>
            <a:endParaRPr lang="nl-NL" altLang="de-DE" sz="2500" dirty="0">
              <a:latin typeface="Calibri" panose="020F0502020204030204" pitchFamily="34" charset="0"/>
            </a:endParaRPr>
          </a:p>
          <a:p>
            <a:r>
              <a:rPr lang="nl-NL" altLang="de-DE" sz="2500" dirty="0" err="1">
                <a:latin typeface="Calibri" panose="020F0502020204030204" pitchFamily="34" charset="0"/>
              </a:rPr>
              <a:t>Subjectivation</a:t>
            </a:r>
            <a:r>
              <a:rPr lang="nl-NL" altLang="de-DE" sz="2500" dirty="0">
                <a:latin typeface="Calibri" panose="020F0502020204030204" pitchFamily="34" charset="0"/>
              </a:rPr>
              <a:t> of the spiritual</a:t>
            </a:r>
          </a:p>
          <a:p>
            <a:r>
              <a:rPr lang="nl-NL" altLang="de-DE" sz="2500" dirty="0" err="1">
                <a:latin typeface="Calibri" panose="020F0502020204030204" pitchFamily="34" charset="0"/>
              </a:rPr>
              <a:t>Privatization</a:t>
            </a:r>
            <a:r>
              <a:rPr lang="nl-NL" altLang="de-DE" sz="2500" dirty="0">
                <a:latin typeface="Calibri" panose="020F0502020204030204" pitchFamily="34" charset="0"/>
              </a:rPr>
              <a:t> of belief</a:t>
            </a:r>
          </a:p>
        </p:txBody>
      </p:sp>
      <p:sp>
        <p:nvSpPr>
          <p:cNvPr id="4" name="Rectangle 2"/>
          <p:cNvSpPr>
            <a:spLocks noGrp="1" noChangeArrowheads="1"/>
          </p:cNvSpPr>
          <p:nvPr>
            <p:ph type="title"/>
          </p:nvPr>
        </p:nvSpPr>
        <p:spPr>
          <a:xfrm>
            <a:off x="628650" y="348798"/>
            <a:ext cx="7886700" cy="1325563"/>
          </a:xfrm>
        </p:spPr>
        <p:txBody>
          <a:bodyPr>
            <a:normAutofit/>
          </a:bodyPr>
          <a:lstStyle/>
          <a:p>
            <a:pPr defTabSz="685800">
              <a:defRPr/>
            </a:pPr>
            <a:r>
              <a:rPr lang="nl-NL" altLang="nl-NL" sz="3500" b="1" dirty="0"/>
              <a:t>5. Hope: </a:t>
            </a:r>
            <a:r>
              <a:rPr lang="nl-NL" altLang="nl-NL" sz="3500" b="1" u="sng" dirty="0"/>
              <a:t>knowing</a:t>
            </a:r>
            <a:r>
              <a:rPr lang="nl-NL" altLang="nl-NL" sz="3500" b="1" dirty="0"/>
              <a:t> – believing</a:t>
            </a:r>
            <a:endParaRPr lang="en-GB" altLang="nl-NL" sz="3500" b="1" dirty="0"/>
          </a:p>
        </p:txBody>
      </p:sp>
    </p:spTree>
    <p:extLst>
      <p:ext uri="{BB962C8B-B14F-4D97-AF65-F5344CB8AC3E}">
        <p14:creationId xmlns:p14="http://schemas.microsoft.com/office/powerpoint/2010/main" val="3897337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AutoShape 3" descr="Hand"/>
          <p:cNvSpPr>
            <a:spLocks noChangeAspect="1" noChangeArrowheads="1"/>
          </p:cNvSpPr>
          <p:nvPr/>
        </p:nvSpPr>
        <p:spPr bwMode="auto">
          <a:xfrm>
            <a:off x="523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ahoma" panose="020B0604030504040204" pitchFamily="34" charset="0"/>
              </a:defRPr>
            </a:lvl1pPr>
            <a:lvl2pPr marL="742950" indent="-285750" eaLnBrk="0" hangingPunct="0">
              <a:spcBef>
                <a:spcPct val="20000"/>
              </a:spcBef>
              <a:buChar char="–"/>
              <a:defRPr sz="2800">
                <a:solidFill>
                  <a:schemeClr val="tx1"/>
                </a:solidFill>
                <a:latin typeface="Tahoma" panose="020B0604030504040204" pitchFamily="34" charset="0"/>
              </a:defRPr>
            </a:lvl2pPr>
            <a:lvl3pPr marL="1143000" indent="-228600" eaLnBrk="0" hangingPunct="0">
              <a:spcBef>
                <a:spcPct val="20000"/>
              </a:spcBef>
              <a:buChar char="•"/>
              <a:defRPr sz="2400">
                <a:solidFill>
                  <a:schemeClr val="tx1"/>
                </a:solidFill>
                <a:latin typeface="Tahoma" panose="020B0604030504040204" pitchFamily="34" charset="0"/>
              </a:defRPr>
            </a:lvl3pPr>
            <a:lvl4pPr marL="1600200" indent="-228600" eaLnBrk="0" hangingPunct="0">
              <a:spcBef>
                <a:spcPct val="20000"/>
              </a:spcBef>
              <a:buChar char="–"/>
              <a:defRPr sz="2000">
                <a:solidFill>
                  <a:schemeClr val="tx1"/>
                </a:solidFill>
                <a:latin typeface="Tahoma" panose="020B0604030504040204" pitchFamily="34" charset="0"/>
              </a:defRPr>
            </a:lvl4pPr>
            <a:lvl5pPr marL="2057400" indent="-228600" eaLnBrk="0" hangingPunct="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sp>
        <p:nvSpPr>
          <p:cNvPr id="155651" name="AutoShape 5" descr="Hand"/>
          <p:cNvSpPr>
            <a:spLocks noChangeAspect="1" noChangeArrowheads="1"/>
          </p:cNvSpPr>
          <p:nvPr/>
        </p:nvSpPr>
        <p:spPr bwMode="auto">
          <a:xfrm>
            <a:off x="523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ahoma" panose="020B0604030504040204" pitchFamily="34" charset="0"/>
              </a:defRPr>
            </a:lvl1pPr>
            <a:lvl2pPr marL="742950" indent="-285750" eaLnBrk="0" hangingPunct="0">
              <a:spcBef>
                <a:spcPct val="20000"/>
              </a:spcBef>
              <a:buChar char="–"/>
              <a:defRPr sz="2800">
                <a:solidFill>
                  <a:schemeClr val="tx1"/>
                </a:solidFill>
                <a:latin typeface="Tahoma" panose="020B0604030504040204" pitchFamily="34" charset="0"/>
              </a:defRPr>
            </a:lvl2pPr>
            <a:lvl3pPr marL="1143000" indent="-228600" eaLnBrk="0" hangingPunct="0">
              <a:spcBef>
                <a:spcPct val="20000"/>
              </a:spcBef>
              <a:buChar char="•"/>
              <a:defRPr sz="2400">
                <a:solidFill>
                  <a:schemeClr val="tx1"/>
                </a:solidFill>
                <a:latin typeface="Tahoma" panose="020B0604030504040204" pitchFamily="34" charset="0"/>
              </a:defRPr>
            </a:lvl3pPr>
            <a:lvl4pPr marL="1600200" indent="-228600" eaLnBrk="0" hangingPunct="0">
              <a:spcBef>
                <a:spcPct val="20000"/>
              </a:spcBef>
              <a:buChar char="–"/>
              <a:defRPr sz="2000">
                <a:solidFill>
                  <a:schemeClr val="tx1"/>
                </a:solidFill>
                <a:latin typeface="Tahoma" panose="020B0604030504040204" pitchFamily="34" charset="0"/>
              </a:defRPr>
            </a:lvl4pPr>
            <a:lvl5pPr marL="2057400" indent="-228600" eaLnBrk="0" hangingPunct="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pic>
        <p:nvPicPr>
          <p:cNvPr id="155652" name="Afbeelding 3" descr="hand-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840" y="2152854"/>
            <a:ext cx="340995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622911" y="3379031"/>
            <a:ext cx="2447925" cy="1477328"/>
          </a:xfrm>
          <a:prstGeom prst="rect">
            <a:avLst/>
          </a:prstGeom>
          <a:noFill/>
        </p:spPr>
        <p:txBody>
          <a:bodyPr>
            <a:spAutoFit/>
          </a:bodyPr>
          <a:lstStyle/>
          <a:p>
            <a:pPr>
              <a:defRPr/>
            </a:pPr>
            <a:r>
              <a:rPr lang="nl-NL" sz="3000" dirty="0" err="1">
                <a:latin typeface="Calibri" panose="020F0502020204030204" pitchFamily="34" charset="0"/>
                <a:cs typeface="Arial" charset="0"/>
              </a:rPr>
              <a:t>Who</a:t>
            </a:r>
            <a:r>
              <a:rPr lang="nl-NL" sz="3000" dirty="0">
                <a:latin typeface="Calibri" panose="020F0502020204030204" pitchFamily="34" charset="0"/>
                <a:cs typeface="Arial" charset="0"/>
              </a:rPr>
              <a:t> </a:t>
            </a:r>
            <a:r>
              <a:rPr lang="nl-NL" sz="3000" dirty="0" err="1">
                <a:latin typeface="Calibri" panose="020F0502020204030204" pitchFamily="34" charset="0"/>
                <a:cs typeface="Arial" charset="0"/>
              </a:rPr>
              <a:t>am</a:t>
            </a:r>
            <a:r>
              <a:rPr lang="nl-NL" sz="3000" dirty="0">
                <a:latin typeface="Calibri" panose="020F0502020204030204" pitchFamily="34" charset="0"/>
                <a:cs typeface="Arial" charset="0"/>
              </a:rPr>
              <a:t> I </a:t>
            </a:r>
            <a:r>
              <a:rPr lang="nl-NL" sz="3000" dirty="0" err="1">
                <a:latin typeface="Calibri" panose="020F0502020204030204" pitchFamily="34" charset="0"/>
                <a:cs typeface="Arial" charset="0"/>
              </a:rPr>
              <a:t>and</a:t>
            </a:r>
            <a:r>
              <a:rPr lang="nl-NL" sz="3000" dirty="0">
                <a:latin typeface="Calibri" panose="020F0502020204030204" pitchFamily="34" charset="0"/>
                <a:cs typeface="Arial" charset="0"/>
              </a:rPr>
              <a:t> </a:t>
            </a:r>
            <a:r>
              <a:rPr lang="nl-NL" sz="3000" dirty="0" err="1">
                <a:latin typeface="Calibri" panose="020F0502020204030204" pitchFamily="34" charset="0"/>
                <a:cs typeface="Arial" charset="0"/>
              </a:rPr>
              <a:t>what</a:t>
            </a:r>
            <a:r>
              <a:rPr lang="nl-NL" sz="3000" dirty="0">
                <a:latin typeface="Calibri" panose="020F0502020204030204" pitchFamily="34" charset="0"/>
                <a:cs typeface="Arial" charset="0"/>
              </a:rPr>
              <a:t> do I </a:t>
            </a:r>
            <a:r>
              <a:rPr lang="nl-NL" sz="3000" dirty="0" err="1">
                <a:latin typeface="Calibri" panose="020F0502020204030204" pitchFamily="34" charset="0"/>
                <a:cs typeface="Arial" charset="0"/>
              </a:rPr>
              <a:t>really</a:t>
            </a:r>
            <a:r>
              <a:rPr lang="nl-NL" sz="3000" dirty="0">
                <a:latin typeface="Calibri" panose="020F0502020204030204" pitchFamily="34" charset="0"/>
                <a:cs typeface="Arial" charset="0"/>
              </a:rPr>
              <a:t> want?</a:t>
            </a:r>
          </a:p>
        </p:txBody>
      </p:sp>
      <p:sp>
        <p:nvSpPr>
          <p:cNvPr id="6" name="Tekstvak 5"/>
          <p:cNvSpPr txBox="1"/>
          <p:nvPr/>
        </p:nvSpPr>
        <p:spPr>
          <a:xfrm>
            <a:off x="869194" y="1686300"/>
            <a:ext cx="2769455" cy="1015663"/>
          </a:xfrm>
          <a:prstGeom prst="rect">
            <a:avLst/>
          </a:prstGeom>
          <a:noFill/>
        </p:spPr>
        <p:txBody>
          <a:bodyPr wrap="square">
            <a:spAutoFit/>
          </a:bodyPr>
          <a:lstStyle/>
          <a:p>
            <a:pPr>
              <a:defRPr/>
            </a:pPr>
            <a:r>
              <a:rPr lang="nl-NL" sz="3000" dirty="0">
                <a:latin typeface="Calibri" panose="020F0502020204030204" pitchFamily="34" charset="0"/>
                <a:cs typeface="Arial" charset="0"/>
              </a:rPr>
              <a:t>How do I deal </a:t>
            </a:r>
            <a:r>
              <a:rPr lang="nl-NL" sz="3000" dirty="0" err="1">
                <a:latin typeface="Calibri" panose="020F0502020204030204" pitchFamily="34" charset="0"/>
                <a:cs typeface="Arial" charset="0"/>
              </a:rPr>
              <a:t>with</a:t>
            </a:r>
            <a:r>
              <a:rPr lang="nl-NL" sz="3000" dirty="0">
                <a:latin typeface="Calibri" panose="020F0502020204030204" pitchFamily="34" charset="0"/>
                <a:cs typeface="Arial" charset="0"/>
              </a:rPr>
              <a:t> </a:t>
            </a:r>
            <a:r>
              <a:rPr lang="nl-NL" sz="3000" dirty="0" err="1">
                <a:latin typeface="Calibri" panose="020F0502020204030204" pitchFamily="34" charset="0"/>
                <a:cs typeface="Arial" charset="0"/>
              </a:rPr>
              <a:t>suffering</a:t>
            </a:r>
            <a:r>
              <a:rPr lang="nl-NL" sz="3000" dirty="0">
                <a:latin typeface="Calibri" panose="020F0502020204030204" pitchFamily="34" charset="0"/>
                <a:cs typeface="Arial" charset="0"/>
              </a:rPr>
              <a:t>?</a:t>
            </a:r>
          </a:p>
        </p:txBody>
      </p:sp>
      <p:sp>
        <p:nvSpPr>
          <p:cNvPr id="7" name="Tekstvak 6"/>
          <p:cNvSpPr txBox="1"/>
          <p:nvPr/>
        </p:nvSpPr>
        <p:spPr>
          <a:xfrm>
            <a:off x="3465352" y="666402"/>
            <a:ext cx="2663825" cy="1015663"/>
          </a:xfrm>
          <a:prstGeom prst="rect">
            <a:avLst/>
          </a:prstGeom>
          <a:noFill/>
        </p:spPr>
        <p:txBody>
          <a:bodyPr>
            <a:spAutoFit/>
          </a:bodyPr>
          <a:lstStyle/>
          <a:p>
            <a:pPr>
              <a:defRPr/>
            </a:pPr>
            <a:r>
              <a:rPr lang="nl-NL" sz="3000" dirty="0" smtClean="0">
                <a:latin typeface="Calibri" panose="020F0502020204030204" pitchFamily="34" charset="0"/>
                <a:cs typeface="Arial" charset="0"/>
              </a:rPr>
              <a:t>How </a:t>
            </a:r>
            <a:r>
              <a:rPr lang="nl-NL" sz="3000" dirty="0" err="1" smtClean="0">
                <a:latin typeface="Calibri" panose="020F0502020204030204" pitchFamily="34" charset="0"/>
                <a:cs typeface="Arial" charset="0"/>
              </a:rPr>
              <a:t>can</a:t>
            </a:r>
            <a:r>
              <a:rPr lang="nl-NL" sz="3000" dirty="0" smtClean="0">
                <a:latin typeface="Calibri" panose="020F0502020204030204" pitchFamily="34" charset="0"/>
                <a:cs typeface="Arial" charset="0"/>
              </a:rPr>
              <a:t> I say </a:t>
            </a:r>
            <a:r>
              <a:rPr lang="nl-NL" sz="3000" dirty="0" err="1" smtClean="0">
                <a:latin typeface="Calibri" panose="020F0502020204030204" pitchFamily="34" charset="0"/>
                <a:cs typeface="Arial" charset="0"/>
              </a:rPr>
              <a:t>goodbye</a:t>
            </a:r>
            <a:r>
              <a:rPr lang="nl-NL" sz="3000" dirty="0" smtClean="0">
                <a:latin typeface="Calibri" panose="020F0502020204030204" pitchFamily="34" charset="0"/>
                <a:cs typeface="Arial" charset="0"/>
              </a:rPr>
              <a:t>?</a:t>
            </a:r>
            <a:endParaRPr lang="nl-NL" sz="3000" dirty="0">
              <a:latin typeface="Calibri" panose="020F0502020204030204" pitchFamily="34" charset="0"/>
              <a:cs typeface="Arial" charset="0"/>
            </a:endParaRPr>
          </a:p>
        </p:txBody>
      </p:sp>
      <p:sp>
        <p:nvSpPr>
          <p:cNvPr id="8" name="Tekstvak 7"/>
          <p:cNvSpPr txBox="1"/>
          <p:nvPr/>
        </p:nvSpPr>
        <p:spPr>
          <a:xfrm>
            <a:off x="5921171" y="1882693"/>
            <a:ext cx="3024188" cy="1015663"/>
          </a:xfrm>
          <a:prstGeom prst="rect">
            <a:avLst/>
          </a:prstGeom>
          <a:noFill/>
        </p:spPr>
        <p:txBody>
          <a:bodyPr>
            <a:spAutoFit/>
          </a:bodyPr>
          <a:lstStyle/>
          <a:p>
            <a:pPr>
              <a:defRPr/>
            </a:pPr>
            <a:r>
              <a:rPr lang="nl-NL" sz="3000" dirty="0">
                <a:latin typeface="Calibri" panose="020F0502020204030204" pitchFamily="34" charset="0"/>
                <a:cs typeface="Arial" charset="0"/>
              </a:rPr>
              <a:t>How do I look back on </a:t>
            </a:r>
            <a:r>
              <a:rPr lang="nl-NL" sz="3000" dirty="0" err="1">
                <a:latin typeface="Calibri" panose="020F0502020204030204" pitchFamily="34" charset="0"/>
                <a:cs typeface="Arial" charset="0"/>
              </a:rPr>
              <a:t>my</a:t>
            </a:r>
            <a:r>
              <a:rPr lang="nl-NL" sz="3000" dirty="0">
                <a:latin typeface="Calibri" panose="020F0502020204030204" pitchFamily="34" charset="0"/>
                <a:cs typeface="Arial" charset="0"/>
              </a:rPr>
              <a:t> life?</a:t>
            </a:r>
          </a:p>
        </p:txBody>
      </p:sp>
      <p:sp>
        <p:nvSpPr>
          <p:cNvPr id="9" name="Tekstvak 8"/>
          <p:cNvSpPr txBox="1"/>
          <p:nvPr/>
        </p:nvSpPr>
        <p:spPr>
          <a:xfrm>
            <a:off x="6469961" y="3446143"/>
            <a:ext cx="1871662" cy="1015663"/>
          </a:xfrm>
          <a:prstGeom prst="rect">
            <a:avLst/>
          </a:prstGeom>
          <a:noFill/>
        </p:spPr>
        <p:txBody>
          <a:bodyPr>
            <a:spAutoFit/>
          </a:bodyPr>
          <a:lstStyle/>
          <a:p>
            <a:pPr>
              <a:defRPr/>
            </a:pPr>
            <a:r>
              <a:rPr lang="nl-NL" sz="3000" dirty="0" err="1">
                <a:latin typeface="Calibri" panose="020F0502020204030204" pitchFamily="34" charset="0"/>
                <a:cs typeface="Arial" charset="0"/>
              </a:rPr>
              <a:t>What</a:t>
            </a:r>
            <a:r>
              <a:rPr lang="nl-NL" sz="3000" dirty="0">
                <a:latin typeface="Calibri" panose="020F0502020204030204" pitchFamily="34" charset="0"/>
                <a:cs typeface="Arial" charset="0"/>
              </a:rPr>
              <a:t> </a:t>
            </a:r>
            <a:r>
              <a:rPr lang="nl-NL" sz="3000" dirty="0" err="1">
                <a:latin typeface="Calibri" panose="020F0502020204030204" pitchFamily="34" charset="0"/>
                <a:cs typeface="Arial" charset="0"/>
              </a:rPr>
              <a:t>can</a:t>
            </a:r>
            <a:r>
              <a:rPr lang="nl-NL" sz="3000" dirty="0">
                <a:latin typeface="Calibri" panose="020F0502020204030204" pitchFamily="34" charset="0"/>
                <a:cs typeface="Arial" charset="0"/>
              </a:rPr>
              <a:t> I hope </a:t>
            </a:r>
            <a:r>
              <a:rPr lang="nl-NL" sz="3000" dirty="0" err="1">
                <a:latin typeface="Calibri" panose="020F0502020204030204" pitchFamily="34" charset="0"/>
                <a:cs typeface="Arial" charset="0"/>
              </a:rPr>
              <a:t>for</a:t>
            </a:r>
            <a:r>
              <a:rPr lang="nl-NL" sz="3000" dirty="0">
                <a:latin typeface="Calibri" panose="020F0502020204030204" pitchFamily="34" charset="0"/>
                <a:cs typeface="Arial" charset="0"/>
              </a:rPr>
              <a:t>?</a:t>
            </a:r>
          </a:p>
        </p:txBody>
      </p:sp>
    </p:spTree>
    <p:extLst>
      <p:ext uri="{BB962C8B-B14F-4D97-AF65-F5344CB8AC3E}">
        <p14:creationId xmlns:p14="http://schemas.microsoft.com/office/powerpoint/2010/main" val="1288756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628650" y="348348"/>
            <a:ext cx="7886700" cy="1325563"/>
          </a:xfrm>
        </p:spPr>
        <p:txBody>
          <a:bodyPr>
            <a:normAutofit/>
          </a:bodyPr>
          <a:lstStyle/>
          <a:p>
            <a:pPr defTabSz="685800">
              <a:defRPr/>
            </a:pPr>
            <a:r>
              <a:rPr lang="en-GB" altLang="nl-NL" sz="3500" b="1" dirty="0" smtClean="0">
                <a:solidFill>
                  <a:srgbClr val="FF0000"/>
                </a:solidFill>
              </a:rPr>
              <a:t>5) The role of the health care professional</a:t>
            </a:r>
            <a:endParaRPr lang="nl-NL" altLang="nl-NL" sz="3500" b="1" dirty="0">
              <a:solidFill>
                <a:srgbClr val="FF0000"/>
              </a:solidFill>
            </a:endParaRPr>
          </a:p>
        </p:txBody>
      </p:sp>
      <p:sp>
        <p:nvSpPr>
          <p:cNvPr id="37891" name="Tijdelijke aanduiding voor inhoud 2"/>
          <p:cNvSpPr>
            <a:spLocks noGrp="1"/>
          </p:cNvSpPr>
          <p:nvPr>
            <p:ph idx="1"/>
          </p:nvPr>
        </p:nvSpPr>
        <p:spPr>
          <a:xfrm>
            <a:off x="685800" y="1970617"/>
            <a:ext cx="7772400" cy="3675062"/>
          </a:xfrm>
        </p:spPr>
        <p:txBody>
          <a:bodyPr>
            <a:normAutofit/>
          </a:bodyPr>
          <a:lstStyle/>
          <a:p>
            <a:pPr marL="0" lvl="1" indent="0">
              <a:spcBef>
                <a:spcPts val="600"/>
              </a:spcBef>
              <a:spcAft>
                <a:spcPts val="600"/>
              </a:spcAft>
              <a:buSzPct val="100000"/>
              <a:buNone/>
            </a:pPr>
            <a:r>
              <a:rPr lang="en-GB" altLang="nl-NL" sz="2500" dirty="0" smtClean="0">
                <a:latin typeface="Calibri" panose="020F0502020204030204" pitchFamily="34" charset="0"/>
              </a:rPr>
              <a:t>Five ways in which the model can be used</a:t>
            </a:r>
          </a:p>
          <a:p>
            <a:pPr marL="342900" lvl="1" indent="-342900">
              <a:spcBef>
                <a:spcPts val="600"/>
              </a:spcBef>
              <a:spcAft>
                <a:spcPts val="600"/>
              </a:spcAft>
              <a:buSzPct val="100000"/>
            </a:pPr>
            <a:r>
              <a:rPr lang="en-GB" altLang="nl-NL" sz="2500" dirty="0" smtClean="0">
                <a:solidFill>
                  <a:srgbClr val="FF0000"/>
                </a:solidFill>
                <a:latin typeface="Calibri" panose="020F0502020204030204" pitchFamily="34" charset="0"/>
              </a:rPr>
              <a:t>Framework </a:t>
            </a:r>
            <a:r>
              <a:rPr lang="en-GB" altLang="nl-NL" sz="2500" dirty="0">
                <a:solidFill>
                  <a:srgbClr val="FF0000"/>
                </a:solidFill>
                <a:latin typeface="Calibri" panose="020F0502020204030204" pitchFamily="34" charset="0"/>
              </a:rPr>
              <a:t>for reflection</a:t>
            </a:r>
            <a:r>
              <a:rPr lang="en-GB" altLang="nl-NL" sz="2500" dirty="0">
                <a:latin typeface="Calibri" panose="020F0502020204030204" pitchFamily="34" charset="0"/>
              </a:rPr>
              <a:t>: patients and families</a:t>
            </a:r>
          </a:p>
          <a:p>
            <a:pPr marL="342900" lvl="1" indent="-342900">
              <a:spcBef>
                <a:spcPts val="600"/>
              </a:spcBef>
              <a:spcAft>
                <a:spcPts val="600"/>
              </a:spcAft>
              <a:buSzPct val="100000"/>
            </a:pPr>
            <a:r>
              <a:rPr lang="en-GB" altLang="nl-NL" sz="2500" dirty="0">
                <a:solidFill>
                  <a:srgbClr val="FF0000"/>
                </a:solidFill>
                <a:latin typeface="Calibri" panose="020F0502020204030204" pitchFamily="34" charset="0"/>
              </a:rPr>
              <a:t>Training</a:t>
            </a:r>
            <a:r>
              <a:rPr lang="en-GB" altLang="nl-NL" sz="2500" dirty="0">
                <a:latin typeface="Calibri" panose="020F0502020204030204" pitchFamily="34" charset="0"/>
              </a:rPr>
              <a:t>: all healthcare professionals</a:t>
            </a:r>
          </a:p>
          <a:p>
            <a:pPr marL="342900" lvl="1" indent="-342900">
              <a:spcBef>
                <a:spcPts val="600"/>
              </a:spcBef>
              <a:spcAft>
                <a:spcPts val="600"/>
              </a:spcAft>
              <a:buSzPct val="100000"/>
            </a:pPr>
            <a:r>
              <a:rPr lang="en-GB" altLang="nl-NL" sz="2500" dirty="0">
                <a:solidFill>
                  <a:srgbClr val="FF0000"/>
                </a:solidFill>
                <a:latin typeface="Calibri" panose="020F0502020204030204" pitchFamily="34" charset="0"/>
              </a:rPr>
              <a:t>Spiritual history taking</a:t>
            </a:r>
            <a:r>
              <a:rPr lang="en-GB" altLang="nl-NL" sz="2500" dirty="0">
                <a:latin typeface="Calibri" panose="020F0502020204030204" pitchFamily="34" charset="0"/>
              </a:rPr>
              <a:t>: health care professionals with an education in spiritual care </a:t>
            </a:r>
          </a:p>
          <a:p>
            <a:pPr marL="342900" lvl="1" indent="-342900">
              <a:spcBef>
                <a:spcPts val="600"/>
              </a:spcBef>
              <a:spcAft>
                <a:spcPts val="600"/>
              </a:spcAft>
              <a:buSzPct val="100000"/>
            </a:pPr>
            <a:r>
              <a:rPr lang="en-GB" altLang="nl-NL" sz="2500" dirty="0">
                <a:solidFill>
                  <a:srgbClr val="FF0000"/>
                </a:solidFill>
                <a:latin typeface="Calibri" panose="020F0502020204030204" pitchFamily="34" charset="0"/>
              </a:rPr>
              <a:t>Spiritual assessment</a:t>
            </a:r>
            <a:r>
              <a:rPr lang="en-GB" altLang="nl-NL" sz="2500" dirty="0">
                <a:latin typeface="Calibri" panose="020F0502020204030204" pitchFamily="34" charset="0"/>
              </a:rPr>
              <a:t>: chaplains</a:t>
            </a:r>
          </a:p>
          <a:p>
            <a:pPr marL="342900" lvl="1" indent="-342900">
              <a:spcBef>
                <a:spcPts val="600"/>
              </a:spcBef>
              <a:spcAft>
                <a:spcPts val="600"/>
              </a:spcAft>
              <a:buSzPct val="100000"/>
            </a:pPr>
            <a:r>
              <a:rPr lang="en-GB" altLang="nl-NL" sz="2500" dirty="0">
                <a:solidFill>
                  <a:srgbClr val="FF0000"/>
                </a:solidFill>
                <a:latin typeface="Calibri" panose="020F0502020204030204" pitchFamily="34" charset="0"/>
              </a:rPr>
              <a:t>Communication</a:t>
            </a:r>
            <a:r>
              <a:rPr lang="en-GB" altLang="nl-NL" sz="2500" dirty="0">
                <a:latin typeface="Calibri" panose="020F0502020204030204" pitchFamily="34" charset="0"/>
              </a:rPr>
              <a:t>: patient files and transfer</a:t>
            </a:r>
            <a:endParaRPr lang="nl-NL" altLang="nl-NL" sz="2500" dirty="0">
              <a:latin typeface="Calibri" panose="020F0502020204030204" pitchFamily="34" charset="0"/>
            </a:endParaRPr>
          </a:p>
        </p:txBody>
      </p:sp>
    </p:spTree>
    <p:extLst>
      <p:ext uri="{BB962C8B-B14F-4D97-AF65-F5344CB8AC3E}">
        <p14:creationId xmlns:p14="http://schemas.microsoft.com/office/powerpoint/2010/main" val="268199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4426" y="348348"/>
            <a:ext cx="8140212" cy="1325563"/>
          </a:xfrm>
        </p:spPr>
        <p:txBody>
          <a:bodyPr>
            <a:normAutofit/>
          </a:bodyPr>
          <a:lstStyle/>
          <a:p>
            <a:pPr algn="ctr" defTabSz="685800">
              <a:defRPr/>
            </a:pPr>
            <a:r>
              <a:rPr lang="en-GB" sz="3500" b="1" i="1" dirty="0" err="1">
                <a:solidFill>
                  <a:srgbClr val="FF0000"/>
                </a:solidFill>
              </a:rPr>
              <a:t>Ars</a:t>
            </a:r>
            <a:r>
              <a:rPr lang="en-GB" sz="3500" b="1" i="1" dirty="0">
                <a:solidFill>
                  <a:srgbClr val="FF0000"/>
                </a:solidFill>
              </a:rPr>
              <a:t> </a:t>
            </a:r>
            <a:r>
              <a:rPr lang="en-GB" sz="3500" b="1" i="1" dirty="0" err="1">
                <a:solidFill>
                  <a:srgbClr val="FF0000"/>
                </a:solidFill>
              </a:rPr>
              <a:t>moriendi</a:t>
            </a:r>
            <a:r>
              <a:rPr lang="en-GB" sz="3500" b="1" i="1" dirty="0">
                <a:solidFill>
                  <a:srgbClr val="FF0000"/>
                </a:solidFill>
              </a:rPr>
              <a:t> </a:t>
            </a:r>
            <a:r>
              <a:rPr lang="en-GB" sz="3500" b="1" dirty="0">
                <a:solidFill>
                  <a:srgbClr val="FF0000"/>
                </a:solidFill>
              </a:rPr>
              <a:t>as a cultural challenge</a:t>
            </a:r>
            <a:endParaRPr lang="nl-NL" sz="3500" b="1" dirty="0">
              <a:solidFill>
                <a:srgbClr val="FF0000"/>
              </a:solidFill>
            </a:endParaRPr>
          </a:p>
        </p:txBody>
      </p:sp>
      <p:pic>
        <p:nvPicPr>
          <p:cNvPr id="4" name="Picture 5" descr="http://anotherheader.files.wordpress.com/2011/03/dsc_246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134" y="1412902"/>
            <a:ext cx="6386129" cy="31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2819400" y="5696467"/>
            <a:ext cx="3352800" cy="523220"/>
          </a:xfrm>
          <a:prstGeom prst="rect">
            <a:avLst/>
          </a:prstGeom>
          <a:noFill/>
        </p:spPr>
        <p:txBody>
          <a:bodyPr wrap="square" rtlCol="0">
            <a:spAutoFit/>
          </a:bodyPr>
          <a:lstStyle/>
          <a:p>
            <a:pPr algn="ctr"/>
            <a:r>
              <a:rPr lang="nl-NL" sz="2800" b="1" dirty="0" err="1" smtClean="0">
                <a:solidFill>
                  <a:srgbClr val="FF0000"/>
                </a:solidFill>
                <a:latin typeface="+mj-lt"/>
              </a:rPr>
              <a:t>Thank</a:t>
            </a:r>
            <a:r>
              <a:rPr lang="nl-NL" sz="2800" b="1" dirty="0" smtClean="0">
                <a:solidFill>
                  <a:srgbClr val="FF0000"/>
                </a:solidFill>
                <a:latin typeface="+mj-lt"/>
              </a:rPr>
              <a:t> </a:t>
            </a:r>
            <a:r>
              <a:rPr lang="nl-NL" sz="2800" b="1" dirty="0" err="1" smtClean="0">
                <a:solidFill>
                  <a:srgbClr val="FF0000"/>
                </a:solidFill>
                <a:latin typeface="+mj-lt"/>
              </a:rPr>
              <a:t>you</a:t>
            </a:r>
            <a:endParaRPr lang="nl-NL" sz="2800" b="1" dirty="0">
              <a:solidFill>
                <a:srgbClr val="FF0000"/>
              </a:solidFill>
              <a:latin typeface="+mj-lt"/>
            </a:endParaRPr>
          </a:p>
        </p:txBody>
      </p:sp>
      <p:sp>
        <p:nvSpPr>
          <p:cNvPr id="5" name="Tekstvak 4"/>
          <p:cNvSpPr txBox="1"/>
          <p:nvPr/>
        </p:nvSpPr>
        <p:spPr>
          <a:xfrm>
            <a:off x="1363134" y="4758266"/>
            <a:ext cx="6815666" cy="830997"/>
          </a:xfrm>
          <a:prstGeom prst="rect">
            <a:avLst/>
          </a:prstGeom>
          <a:noFill/>
        </p:spPr>
        <p:txBody>
          <a:bodyPr wrap="square" rtlCol="0">
            <a:spAutoFit/>
          </a:bodyPr>
          <a:lstStyle/>
          <a:p>
            <a:r>
              <a:rPr lang="en-US" sz="1200" dirty="0"/>
              <a:t>Leget </a:t>
            </a:r>
            <a:r>
              <a:rPr lang="en-US" sz="1200" dirty="0" smtClean="0"/>
              <a:t>C (2003) </a:t>
            </a:r>
            <a:r>
              <a:rPr lang="en-US" sz="1200" dirty="0" err="1" smtClean="0"/>
              <a:t>Ruimte</a:t>
            </a:r>
            <a:r>
              <a:rPr lang="en-US" sz="1200" dirty="0" smtClean="0"/>
              <a:t> </a:t>
            </a:r>
            <a:r>
              <a:rPr lang="en-US" sz="1200" dirty="0"/>
              <a:t>om te </a:t>
            </a:r>
            <a:r>
              <a:rPr lang="en-US" sz="1200" dirty="0" err="1"/>
              <a:t>sterven</a:t>
            </a:r>
            <a:r>
              <a:rPr lang="en-US" sz="1200" dirty="0"/>
              <a:t>. </a:t>
            </a:r>
            <a:r>
              <a:rPr lang="en-US" sz="1200" dirty="0" err="1"/>
              <a:t>Een</a:t>
            </a:r>
            <a:r>
              <a:rPr lang="en-US" sz="1200" dirty="0"/>
              <a:t> </a:t>
            </a:r>
            <a:r>
              <a:rPr lang="en-US" sz="1200" dirty="0" err="1"/>
              <a:t>weg</a:t>
            </a:r>
            <a:r>
              <a:rPr lang="en-US" sz="1200" dirty="0"/>
              <a:t> voor </a:t>
            </a:r>
            <a:r>
              <a:rPr lang="en-US" sz="1200" dirty="0" err="1"/>
              <a:t>zieken</a:t>
            </a:r>
            <a:r>
              <a:rPr lang="en-US" sz="1200" dirty="0"/>
              <a:t>, </a:t>
            </a:r>
            <a:r>
              <a:rPr lang="en-US" sz="1200" dirty="0" err="1"/>
              <a:t>naasten</a:t>
            </a:r>
            <a:r>
              <a:rPr lang="en-US" sz="1200" dirty="0"/>
              <a:t> en </a:t>
            </a:r>
            <a:r>
              <a:rPr lang="en-US" sz="1200" dirty="0" err="1"/>
              <a:t>zorgverleners</a:t>
            </a:r>
            <a:r>
              <a:rPr lang="en-US" sz="1200" dirty="0"/>
              <a:t>. </a:t>
            </a:r>
            <a:r>
              <a:rPr lang="en-US" sz="1200" dirty="0" err="1"/>
              <a:t>Tielt</a:t>
            </a:r>
            <a:r>
              <a:rPr lang="en-US" sz="1200" dirty="0"/>
              <a:t>: </a:t>
            </a:r>
            <a:r>
              <a:rPr lang="en-US" sz="1200" dirty="0" err="1"/>
              <a:t>Lannoo</a:t>
            </a:r>
            <a:r>
              <a:rPr lang="en-US" sz="1200" dirty="0"/>
              <a:t> </a:t>
            </a:r>
            <a:r>
              <a:rPr lang="en-US" sz="1200" dirty="0" smtClean="0"/>
              <a:t> </a:t>
            </a:r>
            <a:br>
              <a:rPr lang="en-US" sz="1200" dirty="0" smtClean="0"/>
            </a:br>
            <a:r>
              <a:rPr lang="en-US" sz="1200" b="1" dirty="0" smtClean="0"/>
              <a:t>Leget C (2007) Retrieving </a:t>
            </a:r>
            <a:r>
              <a:rPr lang="en-US" sz="1200" b="1" dirty="0"/>
              <a:t>the </a:t>
            </a:r>
            <a:r>
              <a:rPr lang="en-US" sz="1200" b="1" dirty="0" err="1"/>
              <a:t>Ars</a:t>
            </a:r>
            <a:r>
              <a:rPr lang="en-US" sz="1200" b="1" dirty="0"/>
              <a:t> </a:t>
            </a:r>
            <a:r>
              <a:rPr lang="en-US" sz="1200" b="1" dirty="0" err="1"/>
              <a:t>moriendi</a:t>
            </a:r>
            <a:r>
              <a:rPr lang="en-US" sz="1200" b="1" dirty="0"/>
              <a:t> tradition, </a:t>
            </a:r>
            <a:r>
              <a:rPr lang="en-US" sz="1200" b="1" i="1" dirty="0"/>
              <a:t>Medicine Health, Care and Philosophy </a:t>
            </a:r>
            <a:r>
              <a:rPr lang="en-US" sz="1200" b="1" dirty="0" smtClean="0"/>
              <a:t>10; 313-319</a:t>
            </a:r>
            <a:endParaRPr lang="en-US" sz="1200" dirty="0"/>
          </a:p>
          <a:p>
            <a:r>
              <a:rPr lang="en-US" sz="1200" dirty="0"/>
              <a:t>Leget </a:t>
            </a:r>
            <a:r>
              <a:rPr lang="en-US" sz="1200" dirty="0" smtClean="0"/>
              <a:t>C (2008) Van </a:t>
            </a:r>
            <a:r>
              <a:rPr lang="en-US" sz="1200" dirty="0" err="1"/>
              <a:t>levenskunst</a:t>
            </a:r>
            <a:r>
              <a:rPr lang="en-US" sz="1200" dirty="0"/>
              <a:t> tot </a:t>
            </a:r>
            <a:r>
              <a:rPr lang="en-US" sz="1200" dirty="0" err="1"/>
              <a:t>stervenkunst</a:t>
            </a:r>
            <a:r>
              <a:rPr lang="en-US" sz="1200" dirty="0"/>
              <a:t>. Over </a:t>
            </a:r>
            <a:r>
              <a:rPr lang="en-US" sz="1200" dirty="0" err="1"/>
              <a:t>spiritualiteit</a:t>
            </a:r>
            <a:r>
              <a:rPr lang="en-US" sz="1200" dirty="0"/>
              <a:t> in de palliatieve zorg. </a:t>
            </a:r>
            <a:r>
              <a:rPr lang="en-US" sz="1200" dirty="0" err="1"/>
              <a:t>Tielt</a:t>
            </a:r>
            <a:r>
              <a:rPr lang="en-US" sz="1200" dirty="0"/>
              <a:t>: </a:t>
            </a:r>
            <a:r>
              <a:rPr lang="en-US" sz="1200" dirty="0" err="1" smtClean="0"/>
              <a:t>Lannoo</a:t>
            </a:r>
            <a:endParaRPr lang="en-US" sz="1200" dirty="0"/>
          </a:p>
          <a:p>
            <a:r>
              <a:rPr lang="en-US" sz="1200" b="1" dirty="0" smtClean="0"/>
              <a:t>Leget C (2016) </a:t>
            </a:r>
            <a:r>
              <a:rPr lang="en-US" sz="1200" b="1" dirty="0"/>
              <a:t>A new art of dying as a cultural challenge, </a:t>
            </a:r>
            <a:r>
              <a:rPr lang="en-US" sz="1200" b="1" i="1" dirty="0" smtClean="0"/>
              <a:t>Studies in Christian Ethics</a:t>
            </a:r>
            <a:r>
              <a:rPr lang="en-US" sz="1200" b="1" dirty="0" smtClean="0"/>
              <a:t> (upcoming)</a:t>
            </a:r>
            <a:endParaRPr lang="nl-NL" sz="1200" b="1" i="1" dirty="0"/>
          </a:p>
        </p:txBody>
      </p:sp>
    </p:spTree>
    <p:extLst>
      <p:ext uri="{BB962C8B-B14F-4D97-AF65-F5344CB8AC3E}">
        <p14:creationId xmlns:p14="http://schemas.microsoft.com/office/powerpoint/2010/main" val="304497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790700"/>
            <a:ext cx="79152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183467" y="2015065"/>
            <a:ext cx="1388533"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Euthanasia</a:t>
            </a:r>
            <a:endParaRPr lang="nl-NL" dirty="0">
              <a:solidFill>
                <a:schemeClr val="tx1"/>
              </a:solidFill>
            </a:endParaRPr>
          </a:p>
        </p:txBody>
      </p:sp>
      <p:sp>
        <p:nvSpPr>
          <p:cNvPr id="6" name="Rechthoek 5"/>
          <p:cNvSpPr/>
          <p:nvPr/>
        </p:nvSpPr>
        <p:spPr>
          <a:xfrm>
            <a:off x="7162800" y="2082797"/>
            <a:ext cx="1366838" cy="931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3,8 % of </a:t>
            </a:r>
            <a:r>
              <a:rPr lang="nl-NL" dirty="0" err="1" smtClean="0">
                <a:solidFill>
                  <a:schemeClr val="tx1"/>
                </a:solidFill>
              </a:rPr>
              <a:t>all</a:t>
            </a:r>
            <a:r>
              <a:rPr lang="nl-NL" dirty="0" smtClean="0">
                <a:solidFill>
                  <a:schemeClr val="tx1"/>
                </a:solidFill>
              </a:rPr>
              <a:t> </a:t>
            </a:r>
            <a:r>
              <a:rPr lang="nl-NL" dirty="0" err="1" smtClean="0">
                <a:solidFill>
                  <a:schemeClr val="tx1"/>
                </a:solidFill>
              </a:rPr>
              <a:t>deaths</a:t>
            </a:r>
            <a:endParaRPr lang="nl-NL" dirty="0">
              <a:solidFill>
                <a:schemeClr val="tx1"/>
              </a:solidFill>
            </a:endParaRPr>
          </a:p>
        </p:txBody>
      </p:sp>
      <p:sp>
        <p:nvSpPr>
          <p:cNvPr id="8" name="Tekstvak 7"/>
          <p:cNvSpPr txBox="1"/>
          <p:nvPr/>
        </p:nvSpPr>
        <p:spPr>
          <a:xfrm>
            <a:off x="736599" y="677333"/>
            <a:ext cx="7560733" cy="630942"/>
          </a:xfrm>
          <a:prstGeom prst="rect">
            <a:avLst/>
          </a:prstGeom>
          <a:noFill/>
        </p:spPr>
        <p:txBody>
          <a:bodyPr wrap="square" rtlCol="0">
            <a:spAutoFit/>
          </a:bodyPr>
          <a:lstStyle/>
          <a:p>
            <a:r>
              <a:rPr lang="nl-NL" sz="3500" b="1" dirty="0" smtClean="0">
                <a:solidFill>
                  <a:srgbClr val="FF0000"/>
                </a:solidFill>
                <a:latin typeface="+mj-lt"/>
              </a:rPr>
              <a:t>2) </a:t>
            </a:r>
            <a:r>
              <a:rPr lang="nl-NL" sz="3500" b="1" dirty="0" err="1" smtClean="0">
                <a:solidFill>
                  <a:srgbClr val="FF0000"/>
                </a:solidFill>
                <a:latin typeface="+mj-lt"/>
              </a:rPr>
              <a:t>What</a:t>
            </a:r>
            <a:r>
              <a:rPr lang="nl-NL" sz="3500" b="1" dirty="0" smtClean="0">
                <a:solidFill>
                  <a:srgbClr val="FF0000"/>
                </a:solidFill>
                <a:latin typeface="+mj-lt"/>
              </a:rPr>
              <a:t> is </a:t>
            </a:r>
            <a:r>
              <a:rPr lang="nl-NL" sz="3500" b="1" dirty="0" err="1" smtClean="0">
                <a:solidFill>
                  <a:srgbClr val="FF0000"/>
                </a:solidFill>
                <a:latin typeface="+mj-lt"/>
              </a:rPr>
              <a:t>going</a:t>
            </a:r>
            <a:r>
              <a:rPr lang="nl-NL" sz="3500" b="1" dirty="0" smtClean="0">
                <a:solidFill>
                  <a:srgbClr val="FF0000"/>
                </a:solidFill>
                <a:latin typeface="+mj-lt"/>
              </a:rPr>
              <a:t> on in </a:t>
            </a:r>
            <a:r>
              <a:rPr lang="nl-NL" sz="3500" b="1" dirty="0" err="1" smtClean="0">
                <a:solidFill>
                  <a:srgbClr val="FF0000"/>
                </a:solidFill>
                <a:latin typeface="+mj-lt"/>
              </a:rPr>
              <a:t>the</a:t>
            </a:r>
            <a:r>
              <a:rPr lang="nl-NL" sz="3500" b="1" dirty="0" smtClean="0">
                <a:solidFill>
                  <a:srgbClr val="FF0000"/>
                </a:solidFill>
                <a:latin typeface="+mj-lt"/>
              </a:rPr>
              <a:t> Netherlands?</a:t>
            </a:r>
            <a:endParaRPr lang="nl-NL" sz="3500" b="1" dirty="0">
              <a:solidFill>
                <a:srgbClr val="FF0000"/>
              </a:solidFill>
              <a:latin typeface="+mj-lt"/>
            </a:endParaRPr>
          </a:p>
        </p:txBody>
      </p:sp>
    </p:spTree>
    <p:extLst>
      <p:ext uri="{BB962C8B-B14F-4D97-AF65-F5344CB8AC3E}">
        <p14:creationId xmlns:p14="http://schemas.microsoft.com/office/powerpoint/2010/main" val="35457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half" idx="1"/>
          </p:nvPr>
        </p:nvSpPr>
        <p:spPr bwMode="auto">
          <a:xfrm>
            <a:off x="628650" y="3039532"/>
            <a:ext cx="3943350" cy="2994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buFont typeface="Arial" panose="020B0604020202020204" pitchFamily="34" charset="0"/>
              <a:buNone/>
            </a:pPr>
            <a:r>
              <a:rPr lang="nl-NL" altLang="nl-NL" sz="2500" u="sng" dirty="0" smtClean="0">
                <a:latin typeface="Calibri" panose="020F0502020204030204" pitchFamily="34" charset="0"/>
                <a:cs typeface="Arial" panose="020B0604020202020204" pitchFamily="34" charset="0"/>
              </a:rPr>
              <a:t>International</a:t>
            </a:r>
          </a:p>
          <a:p>
            <a:pPr eaLnBrk="1" hangingPunct="1">
              <a:buFontTx/>
              <a:buNone/>
            </a:pPr>
            <a:endParaRPr lang="nl-NL" altLang="nl-NL" sz="2500" dirty="0" smtClean="0">
              <a:latin typeface="Calibri" panose="020F0502020204030204" pitchFamily="34" charset="0"/>
              <a:cs typeface="Arial" panose="020B0604020202020204" pitchFamily="34" charset="0"/>
            </a:endParaRPr>
          </a:p>
          <a:p>
            <a:pPr marL="342900" lvl="1" indent="-342900">
              <a:spcBef>
                <a:spcPts val="600"/>
              </a:spcBef>
              <a:spcAft>
                <a:spcPts val="600"/>
              </a:spcAft>
            </a:pPr>
            <a:r>
              <a:rPr lang="nl-NL" altLang="nl-NL" sz="2500" dirty="0">
                <a:latin typeface="Calibri" panose="020F0502020204030204" pitchFamily="34" charset="0"/>
              </a:rPr>
              <a:t>active or passive</a:t>
            </a:r>
          </a:p>
          <a:p>
            <a:pPr marL="342900" lvl="1" indent="-342900">
              <a:spcBef>
                <a:spcPts val="600"/>
              </a:spcBef>
              <a:spcAft>
                <a:spcPts val="600"/>
              </a:spcAft>
            </a:pPr>
            <a:r>
              <a:rPr lang="nl-NL" altLang="nl-NL" sz="2500" dirty="0">
                <a:latin typeface="Calibri" panose="020F0502020204030204" pitchFamily="34" charset="0"/>
              </a:rPr>
              <a:t>voluntary or involuntary</a:t>
            </a:r>
          </a:p>
          <a:p>
            <a:pPr marL="342900" lvl="1" indent="-342900">
              <a:spcBef>
                <a:spcPts val="600"/>
              </a:spcBef>
              <a:spcAft>
                <a:spcPts val="600"/>
              </a:spcAft>
            </a:pPr>
            <a:r>
              <a:rPr lang="nl-NL" altLang="nl-NL" sz="2500" dirty="0">
                <a:latin typeface="Calibri" panose="020F0502020204030204" pitchFamily="34" charset="0"/>
              </a:rPr>
              <a:t>direct or indirect</a:t>
            </a:r>
          </a:p>
          <a:p>
            <a:pPr eaLnBrk="1" hangingPunct="1"/>
            <a:endParaRPr lang="nl-NL" altLang="nl-NL" sz="2500" dirty="0" smtClean="0">
              <a:latin typeface="Calibri" panose="020F0502020204030204" pitchFamily="34" charset="0"/>
              <a:cs typeface="Arial" panose="020B0604020202020204" pitchFamily="34" charset="0"/>
            </a:endParaRPr>
          </a:p>
        </p:txBody>
      </p:sp>
      <p:sp>
        <p:nvSpPr>
          <p:cNvPr id="18436" name="Rectangle 4"/>
          <p:cNvSpPr>
            <a:spLocks noGrp="1" noChangeArrowheads="1"/>
          </p:cNvSpPr>
          <p:nvPr>
            <p:ph sz="half" idx="2"/>
          </p:nvPr>
        </p:nvSpPr>
        <p:spPr bwMode="auto">
          <a:xfrm>
            <a:off x="4578816" y="3031068"/>
            <a:ext cx="3944472" cy="30032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buFont typeface="Arial" panose="020B0604020202020204" pitchFamily="34" charset="0"/>
              <a:buNone/>
            </a:pPr>
            <a:r>
              <a:rPr lang="nl-NL" altLang="nl-NL" sz="2500" u="sng" dirty="0" smtClean="0">
                <a:latin typeface="Calibri" panose="020F0502020204030204" pitchFamily="34" charset="0"/>
                <a:cs typeface="Arial" panose="020B0604020202020204" pitchFamily="34" charset="0"/>
              </a:rPr>
              <a:t>The Netherlands</a:t>
            </a:r>
          </a:p>
          <a:p>
            <a:pPr eaLnBrk="1" hangingPunct="1">
              <a:buFont typeface="Arial" panose="020B0604020202020204" pitchFamily="34" charset="0"/>
              <a:buNone/>
            </a:pPr>
            <a:endParaRPr lang="nl-NL" altLang="nl-NL" sz="2500" u="sng" dirty="0" smtClean="0">
              <a:latin typeface="Calibri" panose="020F0502020204030204" pitchFamily="34" charset="0"/>
              <a:cs typeface="Arial" panose="020B0604020202020204" pitchFamily="34" charset="0"/>
            </a:endParaRPr>
          </a:p>
          <a:p>
            <a:pPr marL="342900" lvl="1" indent="-342900">
              <a:spcBef>
                <a:spcPts val="600"/>
              </a:spcBef>
              <a:spcAft>
                <a:spcPts val="600"/>
              </a:spcAft>
            </a:pPr>
            <a:r>
              <a:rPr lang="nl-NL" altLang="nl-NL" sz="2500" dirty="0">
                <a:latin typeface="Calibri" panose="020F0502020204030204" pitchFamily="34" charset="0"/>
              </a:rPr>
              <a:t>active termination of life</a:t>
            </a:r>
          </a:p>
          <a:p>
            <a:pPr marL="342900" lvl="1" indent="-342900">
              <a:spcBef>
                <a:spcPts val="600"/>
              </a:spcBef>
              <a:spcAft>
                <a:spcPts val="600"/>
              </a:spcAft>
            </a:pPr>
            <a:r>
              <a:rPr lang="nl-NL" altLang="nl-NL" sz="2500" dirty="0">
                <a:latin typeface="Calibri" panose="020F0502020204030204" pitchFamily="34" charset="0"/>
              </a:rPr>
              <a:t>voluntary request</a:t>
            </a:r>
          </a:p>
          <a:p>
            <a:pPr marL="342900" lvl="1" indent="-342900">
              <a:spcBef>
                <a:spcPts val="600"/>
              </a:spcBef>
              <a:spcAft>
                <a:spcPts val="600"/>
              </a:spcAft>
            </a:pPr>
            <a:r>
              <a:rPr lang="nl-NL" altLang="nl-NL" sz="2500" dirty="0">
                <a:latin typeface="Calibri" panose="020F0502020204030204" pitchFamily="34" charset="0"/>
              </a:rPr>
              <a:t>direct</a:t>
            </a:r>
          </a:p>
          <a:p>
            <a:pPr marL="342900" lvl="1" indent="-342900">
              <a:spcBef>
                <a:spcPts val="600"/>
              </a:spcBef>
              <a:spcAft>
                <a:spcPts val="600"/>
              </a:spcAft>
            </a:pPr>
            <a:r>
              <a:rPr lang="nl-NL" altLang="nl-NL" sz="2500" dirty="0">
                <a:latin typeface="Calibri" panose="020F0502020204030204" pitchFamily="34" charset="0"/>
              </a:rPr>
              <a:t>intentional and deliberately</a:t>
            </a:r>
          </a:p>
        </p:txBody>
      </p:sp>
      <p:sp>
        <p:nvSpPr>
          <p:cNvPr id="5" name="Rectangle 3"/>
          <p:cNvSpPr txBox="1">
            <a:spLocks noChangeArrowheads="1"/>
          </p:cNvSpPr>
          <p:nvPr/>
        </p:nvSpPr>
        <p:spPr>
          <a:xfrm>
            <a:off x="630238" y="1572974"/>
            <a:ext cx="7893050" cy="1271826"/>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nl-NL" sz="2500" dirty="0" smtClean="0">
                <a:solidFill>
                  <a:schemeClr val="tx1"/>
                </a:solidFill>
                <a:latin typeface="Calibri" panose="020F0502020204030204" pitchFamily="34" charset="0"/>
              </a:rPr>
              <a:t>“the intentional termination of the life of a person at his/ her explicit request by someone else than the person </a:t>
            </a:r>
            <a:r>
              <a:rPr lang="nl-NL" altLang="nl-NL" sz="2500" dirty="0" err="1" smtClean="0">
                <a:solidFill>
                  <a:schemeClr val="tx1"/>
                </a:solidFill>
                <a:latin typeface="Calibri" panose="020F0502020204030204" pitchFamily="34" charset="0"/>
              </a:rPr>
              <a:t>concerned</a:t>
            </a:r>
            <a:r>
              <a:rPr lang="nl-NL" altLang="nl-NL" sz="2500" dirty="0" smtClean="0">
                <a:solidFill>
                  <a:schemeClr val="tx1"/>
                </a:solidFill>
                <a:latin typeface="Calibri" panose="020F0502020204030204" pitchFamily="34" charset="0"/>
              </a:rPr>
              <a:t>” </a:t>
            </a:r>
            <a:endParaRPr lang="en-GB" altLang="nl-NL" sz="2500" dirty="0" smtClean="0">
              <a:solidFill>
                <a:schemeClr val="tx1"/>
              </a:solidFill>
              <a:latin typeface="Calibri" panose="020F0502020204030204" pitchFamily="34" charset="0"/>
            </a:endParaRPr>
          </a:p>
          <a:p>
            <a:endParaRPr lang="en-GB" altLang="nl-NL" dirty="0" smtClean="0"/>
          </a:p>
        </p:txBody>
      </p:sp>
      <p:sp>
        <p:nvSpPr>
          <p:cNvPr id="7" name="Rectangle 2"/>
          <p:cNvSpPr>
            <a:spLocks noGrp="1" noChangeArrowheads="1"/>
          </p:cNvSpPr>
          <p:nvPr>
            <p:ph type="title"/>
          </p:nvPr>
        </p:nvSpPr>
        <p:spPr>
          <a:xfrm>
            <a:off x="628650" y="348347"/>
            <a:ext cx="7886700" cy="1325563"/>
          </a:xfrm>
        </p:spPr>
        <p:txBody>
          <a:bodyPr>
            <a:normAutofit/>
          </a:bodyPr>
          <a:lstStyle/>
          <a:p>
            <a:pPr defTabSz="685800" fontAlgn="auto">
              <a:spcAft>
                <a:spcPts val="0"/>
              </a:spcAft>
              <a:defRPr/>
            </a:pPr>
            <a:r>
              <a:rPr lang="nl-NL" sz="3500" b="1" dirty="0" smtClean="0"/>
              <a:t>Dutch </a:t>
            </a:r>
            <a:r>
              <a:rPr lang="nl-NL" sz="3500" b="1" dirty="0" err="1"/>
              <a:t>definition</a:t>
            </a:r>
            <a:r>
              <a:rPr lang="nl-NL" sz="3500" b="1" dirty="0"/>
              <a:t>, State </a:t>
            </a:r>
            <a:r>
              <a:rPr lang="nl-NL" sz="3500" b="1" dirty="0" err="1"/>
              <a:t>Committee</a:t>
            </a:r>
            <a:r>
              <a:rPr lang="nl-NL" sz="3500" b="1" dirty="0"/>
              <a:t> (1985)</a:t>
            </a:r>
            <a:endParaRPr lang="en-GB" sz="3500" b="1" dirty="0"/>
          </a:p>
        </p:txBody>
      </p:sp>
    </p:spTree>
    <p:extLst>
      <p:ext uri="{BB962C8B-B14F-4D97-AF65-F5344CB8AC3E}">
        <p14:creationId xmlns:p14="http://schemas.microsoft.com/office/powerpoint/2010/main" val="162889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0"/>
          </p:nvPr>
        </p:nvSpPr>
        <p:spPr bwMode="auto">
          <a:xfrm>
            <a:off x="620260" y="1683041"/>
            <a:ext cx="7894639" cy="454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spcBef>
                <a:spcPts val="600"/>
              </a:spcBef>
              <a:spcAft>
                <a:spcPts val="600"/>
              </a:spcAft>
              <a:buClrTx/>
              <a:buSzPct val="100000"/>
            </a:pPr>
            <a:r>
              <a:rPr lang="en-GB" altLang="nl-NL" sz="2500" dirty="0">
                <a:latin typeface="Calibri" panose="020F0502020204030204" pitchFamily="34" charset="0"/>
                <a:cs typeface="+mn-cs"/>
              </a:rPr>
              <a:t>Criminal Law, Article </a:t>
            </a:r>
            <a:r>
              <a:rPr lang="en-GB" altLang="nl-NL" sz="2500" dirty="0" smtClean="0">
                <a:latin typeface="Calibri" panose="020F0502020204030204" pitchFamily="34" charset="0"/>
                <a:cs typeface="+mn-cs"/>
              </a:rPr>
              <a:t>40:</a:t>
            </a:r>
            <a:br>
              <a:rPr lang="en-GB" altLang="nl-NL" sz="2500" dirty="0" smtClean="0">
                <a:latin typeface="Calibri" panose="020F0502020204030204" pitchFamily="34" charset="0"/>
                <a:cs typeface="+mn-cs"/>
              </a:rPr>
            </a:br>
            <a:r>
              <a:rPr lang="en-GB" altLang="nl-NL" sz="2500" dirty="0" smtClean="0">
                <a:latin typeface="Calibri" panose="020F0502020204030204" pitchFamily="34" charset="0"/>
                <a:cs typeface="+mn-cs"/>
              </a:rPr>
              <a:t>Any </a:t>
            </a:r>
            <a:r>
              <a:rPr lang="en-GB" altLang="nl-NL" sz="2500" dirty="0">
                <a:latin typeface="Calibri" panose="020F0502020204030204" pitchFamily="34" charset="0"/>
                <a:cs typeface="+mn-cs"/>
              </a:rPr>
              <a:t>person who is compelled by </a:t>
            </a:r>
            <a:r>
              <a:rPr lang="en-GB" altLang="nl-NL" sz="2500" i="1" dirty="0">
                <a:latin typeface="Calibri" panose="020F0502020204030204" pitchFamily="34" charset="0"/>
                <a:cs typeface="+mn-cs"/>
              </a:rPr>
              <a:t>force majeure </a:t>
            </a:r>
            <a:r>
              <a:rPr lang="en-GB" altLang="nl-NL" sz="2500" dirty="0">
                <a:latin typeface="Calibri" panose="020F0502020204030204" pitchFamily="34" charset="0"/>
                <a:cs typeface="+mn-cs"/>
              </a:rPr>
              <a:t>(defence of necessity) to commit an offence shall not be criminally liable</a:t>
            </a:r>
          </a:p>
          <a:p>
            <a:pPr marL="342900" lvl="1" indent="-342900">
              <a:spcBef>
                <a:spcPts val="600"/>
              </a:spcBef>
              <a:spcAft>
                <a:spcPts val="600"/>
              </a:spcAft>
              <a:buClrTx/>
              <a:buSzPct val="100000"/>
            </a:pPr>
            <a:r>
              <a:rPr lang="en-GB" altLang="nl-NL" sz="2500" dirty="0">
                <a:latin typeface="Calibri" panose="020F0502020204030204" pitchFamily="34" charset="0"/>
                <a:cs typeface="+mn-cs"/>
              </a:rPr>
              <a:t>C</a:t>
            </a:r>
            <a:r>
              <a:rPr lang="en-GB" altLang="nl-NL" sz="2500" dirty="0" smtClean="0">
                <a:latin typeface="Calibri" panose="020F0502020204030204" pitchFamily="34" charset="0"/>
                <a:cs typeface="+mn-cs"/>
              </a:rPr>
              <a:t>onflict </a:t>
            </a:r>
            <a:r>
              <a:rPr lang="en-GB" altLang="nl-NL" sz="2500" dirty="0">
                <a:latin typeface="Calibri" panose="020F0502020204030204" pitchFamily="34" charset="0"/>
                <a:cs typeface="+mn-cs"/>
              </a:rPr>
              <a:t>of </a:t>
            </a:r>
            <a:r>
              <a:rPr lang="en-GB" altLang="nl-NL" sz="2500" dirty="0" smtClean="0">
                <a:latin typeface="Calibri" panose="020F0502020204030204" pitchFamily="34" charset="0"/>
                <a:cs typeface="+mn-cs"/>
              </a:rPr>
              <a:t>interests:</a:t>
            </a:r>
            <a:br>
              <a:rPr lang="en-GB" altLang="nl-NL" sz="2500" dirty="0" smtClean="0">
                <a:latin typeface="Calibri" panose="020F0502020204030204" pitchFamily="34" charset="0"/>
                <a:cs typeface="+mn-cs"/>
              </a:rPr>
            </a:br>
            <a:r>
              <a:rPr lang="en-GB" altLang="nl-NL" sz="2500" dirty="0" smtClean="0">
                <a:latin typeface="Calibri" panose="020F0502020204030204" pitchFamily="34" charset="0"/>
                <a:cs typeface="+mn-cs"/>
              </a:rPr>
              <a:t>Duty </a:t>
            </a:r>
            <a:r>
              <a:rPr lang="en-GB" altLang="nl-NL" sz="2500" dirty="0">
                <a:latin typeface="Calibri" panose="020F0502020204030204" pitchFamily="34" charset="0"/>
                <a:cs typeface="+mn-cs"/>
              </a:rPr>
              <a:t>to preserve life versus duty to prevent harm</a:t>
            </a:r>
          </a:p>
        </p:txBody>
      </p:sp>
      <p:sp>
        <p:nvSpPr>
          <p:cNvPr id="4" name="Titel 1"/>
          <p:cNvSpPr txBox="1">
            <a:spLocks/>
          </p:cNvSpPr>
          <p:nvPr/>
        </p:nvSpPr>
        <p:spPr>
          <a:xfrm>
            <a:off x="628650" y="3483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de-DE" dirty="0"/>
          </a:p>
        </p:txBody>
      </p:sp>
      <p:sp>
        <p:nvSpPr>
          <p:cNvPr id="5" name="Titel 1"/>
          <p:cNvSpPr txBox="1">
            <a:spLocks/>
          </p:cNvSpPr>
          <p:nvPr/>
        </p:nvSpPr>
        <p:spPr>
          <a:xfrm>
            <a:off x="628650" y="34834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defTabSz="685800">
              <a:defRPr/>
            </a:pPr>
            <a:r>
              <a:rPr lang="en-GB" sz="3500" b="1" dirty="0"/>
              <a:t>Judicial practice: defence of necessity</a:t>
            </a:r>
            <a:endParaRPr lang="de-DE" sz="3500" b="1" dirty="0"/>
          </a:p>
        </p:txBody>
      </p:sp>
    </p:spTree>
    <p:extLst>
      <p:ext uri="{BB962C8B-B14F-4D97-AF65-F5344CB8AC3E}">
        <p14:creationId xmlns:p14="http://schemas.microsoft.com/office/powerpoint/2010/main" val="413758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28650" y="348348"/>
            <a:ext cx="7886700" cy="1325563"/>
          </a:xfrm>
        </p:spPr>
        <p:txBody>
          <a:bodyPr>
            <a:normAutofit/>
          </a:bodyPr>
          <a:lstStyle/>
          <a:p>
            <a:pPr defTabSz="685800" fontAlgn="auto">
              <a:spcAft>
                <a:spcPts val="0"/>
              </a:spcAft>
              <a:defRPr/>
            </a:pPr>
            <a:r>
              <a:rPr lang="en-US" sz="3500" b="1" dirty="0"/>
              <a:t>The new law (since 1 April 2002)</a:t>
            </a:r>
          </a:p>
        </p:txBody>
      </p:sp>
      <p:sp>
        <p:nvSpPr>
          <p:cNvPr id="22531" name="Rectangle 3"/>
          <p:cNvSpPr>
            <a:spLocks noGrp="1" noChangeArrowheads="1"/>
          </p:cNvSpPr>
          <p:nvPr>
            <p:ph type="body" sz="quarter" idx="10"/>
          </p:nvPr>
        </p:nvSpPr>
        <p:spPr>
          <a:xfrm>
            <a:off x="621848" y="1683041"/>
            <a:ext cx="7893051" cy="4546600"/>
          </a:xfrm>
        </p:spPr>
        <p:txBody>
          <a:bodyPr lIns="91440">
            <a:normAutofit/>
          </a:bodyPr>
          <a:lstStyle/>
          <a:p>
            <a:pPr marL="0" indent="0">
              <a:buFontTx/>
              <a:buNone/>
            </a:pPr>
            <a:r>
              <a:rPr lang="en-US" altLang="nl-NL" sz="2500" dirty="0">
                <a:latin typeface="Calibri" panose="020F0502020204030204" pitchFamily="34" charset="0"/>
                <a:cs typeface="+mn-cs"/>
              </a:rPr>
              <a:t>Article 293 of the penal code:</a:t>
            </a:r>
          </a:p>
          <a:p>
            <a:pPr marL="0" indent="0">
              <a:buFontTx/>
              <a:buNone/>
            </a:pPr>
            <a:endParaRPr lang="en-US" altLang="nl-NL" sz="2500" dirty="0">
              <a:latin typeface="Calibri" panose="020F0502020204030204" pitchFamily="34" charset="0"/>
              <a:cs typeface="+mn-cs"/>
            </a:endParaRPr>
          </a:p>
          <a:p>
            <a:pPr marL="0" indent="0">
              <a:buFontTx/>
              <a:buNone/>
            </a:pPr>
            <a:r>
              <a:rPr lang="en-US" altLang="nl-NL" sz="2500" dirty="0">
                <a:latin typeface="Calibri" panose="020F0502020204030204" pitchFamily="34" charset="0"/>
                <a:cs typeface="+mn-cs"/>
              </a:rPr>
              <a:t>Section 1: </a:t>
            </a:r>
          </a:p>
          <a:p>
            <a:pPr marL="0" indent="0">
              <a:buFontTx/>
              <a:buNone/>
            </a:pPr>
            <a:r>
              <a:rPr lang="en-US" altLang="nl-NL" sz="2500" dirty="0">
                <a:latin typeface="Calibri" panose="020F0502020204030204" pitchFamily="34" charset="0"/>
                <a:cs typeface="+mn-cs"/>
              </a:rPr>
              <a:t>He who intentionally takes the life of another person at the latter’s explicit and earnest request will be punished by a prison sentence with a maximum of twelve years or a fine of up to </a:t>
            </a:r>
            <a:r>
              <a:rPr lang="en-US" altLang="nl-NL" sz="2500" dirty="0" err="1">
                <a:latin typeface="Calibri" panose="020F0502020204030204" pitchFamily="34" charset="0"/>
                <a:cs typeface="+mn-cs"/>
              </a:rPr>
              <a:t>Dfl</a:t>
            </a:r>
            <a:r>
              <a:rPr lang="en-US" altLang="nl-NL" sz="2500" dirty="0">
                <a:latin typeface="Calibri" panose="020F0502020204030204" pitchFamily="34" charset="0"/>
                <a:cs typeface="+mn-cs"/>
              </a:rPr>
              <a:t>. 100,000.</a:t>
            </a:r>
          </a:p>
        </p:txBody>
      </p:sp>
    </p:spTree>
    <p:extLst>
      <p:ext uri="{BB962C8B-B14F-4D97-AF65-F5344CB8AC3E}">
        <p14:creationId xmlns:p14="http://schemas.microsoft.com/office/powerpoint/2010/main" val="2217268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154</TotalTime>
  <Words>1818</Words>
  <Application>Microsoft Office PowerPoint</Application>
  <PresentationFormat>Diavoorstelling (4:3)</PresentationFormat>
  <Paragraphs>299</Paragraphs>
  <Slides>54</Slides>
  <Notes>18</Notes>
  <HiddenSlides>0</HiddenSlides>
  <MMClips>0</MMClips>
  <ScaleCrop>false</ScaleCrop>
  <HeadingPairs>
    <vt:vector size="4" baseType="variant">
      <vt:variant>
        <vt:lpstr>Thema</vt:lpstr>
      </vt:variant>
      <vt:variant>
        <vt:i4>3</vt:i4>
      </vt:variant>
      <vt:variant>
        <vt:lpstr>Diatitels</vt:lpstr>
      </vt:variant>
      <vt:variant>
        <vt:i4>54</vt:i4>
      </vt:variant>
    </vt:vector>
  </HeadingPairs>
  <TitlesOfParts>
    <vt:vector size="57" baseType="lpstr">
      <vt:lpstr>Kantoorthema</vt:lpstr>
      <vt:lpstr>1_Kantoorthema</vt:lpstr>
      <vt:lpstr>2_Kantoorthema</vt:lpstr>
      <vt:lpstr>Towards the integration of spiritual care:  a plea for a new art of dying</vt:lpstr>
      <vt:lpstr>PowerPoint-presentatie</vt:lpstr>
      <vt:lpstr>PowerPoint-presentatie</vt:lpstr>
      <vt:lpstr>PowerPoint-presentatie</vt:lpstr>
      <vt:lpstr>PowerPoint-presentatie</vt:lpstr>
      <vt:lpstr>PowerPoint-presentatie</vt:lpstr>
      <vt:lpstr>Dutch definition, State Committee (1985)</vt:lpstr>
      <vt:lpstr>PowerPoint-presentatie</vt:lpstr>
      <vt:lpstr>The new law (since 1 April 2002)</vt:lpstr>
      <vt:lpstr>Termination of life on request and assisted suicide act (‘new’ law 2002)</vt:lpstr>
      <vt:lpstr>The requirements of carefulness/prudent practice: physicians must</vt:lpstr>
      <vt:lpstr>Continuation</vt:lpstr>
      <vt:lpstr>Current notification procedure</vt:lpstr>
      <vt:lpstr>Cees Ruijs: measuring unbearable suffering</vt:lpstr>
      <vt:lpstr>PowerPoint-presentatie</vt:lpstr>
      <vt:lpstr>Goals and design</vt:lpstr>
      <vt:lpstr>‘Life is completed and no longer worth living’</vt:lpstr>
      <vt:lpstr>1. A sense of aching loneliness</vt:lpstr>
      <vt:lpstr>2. The pain of not mattering</vt:lpstr>
      <vt:lpstr>3. The inability to express oneself</vt:lpstr>
      <vt:lpstr>4. Multidimensional feelings of tiredness</vt:lpstr>
      <vt:lpstr>5. A sense of aversion towards feared dependence</vt:lpstr>
      <vt:lpstr>Living in between…</vt:lpstr>
      <vt:lpstr>3) How to understand The Netherlands?</vt:lpstr>
      <vt:lpstr>PowerPoint-presentatie</vt:lpstr>
      <vt:lpstr>PowerPoint-presentatie</vt:lpstr>
      <vt:lpstr>PowerPoint-presentatie</vt:lpstr>
      <vt:lpstr>PowerPoint-presentatie</vt:lpstr>
      <vt:lpstr>Larger cultural developments</vt:lpstr>
      <vt:lpstr>PowerPoint-presentatie</vt:lpstr>
      <vt:lpstr>PowerPoint-presentatie</vt:lpstr>
      <vt:lpstr>c) Cultural: spirituality is a private affair</vt:lpstr>
      <vt:lpstr>4) How can we respond to this situation?</vt:lpstr>
      <vt:lpstr>PowerPoint-presentatie</vt:lpstr>
      <vt:lpstr>Five choices</vt:lpstr>
      <vt:lpstr>PowerPoint-presentatie</vt:lpstr>
      <vt:lpstr>An old lady</vt:lpstr>
      <vt:lpstr>Inner space</vt:lpstr>
      <vt:lpstr>Inner space</vt:lpstr>
      <vt:lpstr>Inner space</vt:lpstr>
      <vt:lpstr>PowerPoint-presentatie</vt:lpstr>
      <vt:lpstr>1. Autonomy: oneself – the other</vt:lpstr>
      <vt:lpstr>1. Autonomy: oneself – the other</vt:lpstr>
      <vt:lpstr>2. Suffering: doing – undergoing</vt:lpstr>
      <vt:lpstr>2. Suffering: doing – undergoing</vt:lpstr>
      <vt:lpstr>3. Relations: holding on – letting go</vt:lpstr>
      <vt:lpstr>3. Relations: holding on – letting go</vt:lpstr>
      <vt:lpstr>4. Guilt: remembering – forgetting</vt:lpstr>
      <vt:lpstr>4. Guilt: remembering – forgetting</vt:lpstr>
      <vt:lpstr>PowerPoint-presentatie</vt:lpstr>
      <vt:lpstr>5. Hope: knowing – believing</vt:lpstr>
      <vt:lpstr>PowerPoint-presentatie</vt:lpstr>
      <vt:lpstr>5) The role of the health care professional</vt:lpstr>
      <vt:lpstr>Ars moriendi as a cultural 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Retrieving  the Ars Moriendi Tradition:  The Implementation of a Model in Contemporary Healthcare</dc:title>
  <dc:creator>Carlo</dc:creator>
  <cp:lastModifiedBy>Carlo Leget</cp:lastModifiedBy>
  <cp:revision>112</cp:revision>
  <cp:lastPrinted>2016-04-08T09:37:46Z</cp:lastPrinted>
  <dcterms:created xsi:type="dcterms:W3CDTF">2015-05-15T06:39:07Z</dcterms:created>
  <dcterms:modified xsi:type="dcterms:W3CDTF">2016-04-08T09:38:10Z</dcterms:modified>
</cp:coreProperties>
</file>