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34" r:id="rId3"/>
    <p:sldId id="335" r:id="rId4"/>
    <p:sldId id="336" r:id="rId5"/>
    <p:sldId id="337" r:id="rId6"/>
    <p:sldId id="338" r:id="rId7"/>
    <p:sldId id="328" r:id="rId8"/>
    <p:sldId id="308" r:id="rId9"/>
    <p:sldId id="331" r:id="rId10"/>
    <p:sldId id="309" r:id="rId11"/>
    <p:sldId id="310" r:id="rId12"/>
    <p:sldId id="311" r:id="rId13"/>
    <p:sldId id="332" r:id="rId14"/>
    <p:sldId id="312" r:id="rId15"/>
    <p:sldId id="333" r:id="rId16"/>
    <p:sldId id="313" r:id="rId17"/>
    <p:sldId id="339" r:id="rId18"/>
    <p:sldId id="314" r:id="rId19"/>
    <p:sldId id="344" r:id="rId20"/>
    <p:sldId id="340" r:id="rId21"/>
    <p:sldId id="342" r:id="rId22"/>
    <p:sldId id="341" r:id="rId23"/>
    <p:sldId id="343" r:id="rId24"/>
    <p:sldId id="316" r:id="rId25"/>
    <p:sldId id="317" r:id="rId26"/>
    <p:sldId id="318" r:id="rId27"/>
    <p:sldId id="319" r:id="rId28"/>
    <p:sldId id="320" r:id="rId29"/>
    <p:sldId id="321" r:id="rId30"/>
    <p:sldId id="345" r:id="rId31"/>
    <p:sldId id="261" r:id="rId32"/>
    <p:sldId id="262" r:id="rId33"/>
    <p:sldId id="263" r:id="rId34"/>
    <p:sldId id="267" r:id="rId35"/>
    <p:sldId id="268" r:id="rId36"/>
    <p:sldId id="269" r:id="rId37"/>
    <p:sldId id="264" r:id="rId38"/>
    <p:sldId id="265" r:id="rId39"/>
    <p:sldId id="266" r:id="rId40"/>
    <p:sldId id="270" r:id="rId41"/>
    <p:sldId id="271" r:id="rId42"/>
    <p:sldId id="280" r:id="rId43"/>
    <p:sldId id="282" r:id="rId44"/>
    <p:sldId id="329" r:id="rId45"/>
    <p:sldId id="290" r:id="rId46"/>
    <p:sldId id="295" r:id="rId47"/>
    <p:sldId id="294" r:id="rId48"/>
    <p:sldId id="300" r:id="rId49"/>
    <p:sldId id="322" r:id="rId50"/>
    <p:sldId id="32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BBFA"/>
    <a:srgbClr val="39A54B"/>
    <a:srgbClr val="F5B80B"/>
    <a:srgbClr val="0086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4590" autoAdjust="0"/>
  </p:normalViewPr>
  <p:slideViewPr>
    <p:cSldViewPr>
      <p:cViewPr>
        <p:scale>
          <a:sx n="65" d="100"/>
          <a:sy n="65" d="100"/>
        </p:scale>
        <p:origin x="-2184"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9"/>
      <c:rotY val="20"/>
      <c:depthPercent val="100"/>
      <c:rAngAx val="1"/>
    </c:view3D>
    <c:floor>
      <c:thickness val="0"/>
      <c:spPr>
        <a:noFill/>
        <a:ln w="12700">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0730488241465527"/>
          <c:y val="0.0635385637036335"/>
          <c:w val="0.679900744416875"/>
          <c:h val="0.808056872037914"/>
        </c:manualLayout>
      </c:layout>
      <c:bar3DChart>
        <c:barDir val="col"/>
        <c:grouping val="clustered"/>
        <c:varyColors val="0"/>
        <c:ser>
          <c:idx val="0"/>
          <c:order val="0"/>
          <c:tx>
            <c:strRef>
              <c:f>Sheet1!$A$2</c:f>
              <c:strCache>
                <c:ptCount val="1"/>
                <c:pt idx="0">
                  <c:v>Not important</c:v>
                </c:pt>
              </c:strCache>
            </c:strRef>
          </c:tx>
          <c:spPr>
            <a:solidFill>
              <a:schemeClr val="tx2">
                <a:lumMod val="60000"/>
                <a:lumOff val="40000"/>
              </a:schemeClr>
            </a:solidFill>
            <a:ln w="11343">
              <a:noFill/>
              <a:prstDash val="solid"/>
            </a:ln>
          </c:spPr>
          <c:invertIfNegative val="0"/>
          <c:cat>
            <c:strRef>
              <c:f>Sheet1!$B$1:$E$1</c:f>
              <c:strCache>
                <c:ptCount val="4"/>
                <c:pt idx="0">
                  <c:v>All</c:v>
                </c:pt>
                <c:pt idx="1">
                  <c:v>White</c:v>
                </c:pt>
                <c:pt idx="2">
                  <c:v>Black</c:v>
                </c:pt>
                <c:pt idx="3">
                  <c:v>Hispanic</c:v>
                </c:pt>
              </c:strCache>
            </c:strRef>
          </c:cat>
          <c:val>
            <c:numRef>
              <c:f>Sheet1!$B$2:$E$2</c:f>
              <c:numCache>
                <c:formatCode>General</c:formatCode>
                <c:ptCount val="4"/>
                <c:pt idx="0">
                  <c:v>12.0</c:v>
                </c:pt>
                <c:pt idx="1">
                  <c:v>17.0</c:v>
                </c:pt>
                <c:pt idx="2">
                  <c:v>0.0</c:v>
                </c:pt>
                <c:pt idx="3">
                  <c:v>2.0</c:v>
                </c:pt>
              </c:numCache>
            </c:numRef>
          </c:val>
        </c:ser>
        <c:ser>
          <c:idx val="1"/>
          <c:order val="1"/>
          <c:tx>
            <c:strRef>
              <c:f>Sheet1!$A$3</c:f>
              <c:strCache>
                <c:ptCount val="1"/>
                <c:pt idx="0">
                  <c:v>Moderately important</c:v>
                </c:pt>
              </c:strCache>
            </c:strRef>
          </c:tx>
          <c:spPr>
            <a:solidFill>
              <a:srgbClr val="F5B80B"/>
            </a:solidFill>
            <a:ln w="11343">
              <a:noFill/>
              <a:prstDash val="solid"/>
            </a:ln>
          </c:spPr>
          <c:invertIfNegative val="0"/>
          <c:cat>
            <c:strRef>
              <c:f>Sheet1!$B$1:$E$1</c:f>
              <c:strCache>
                <c:ptCount val="4"/>
                <c:pt idx="0">
                  <c:v>All</c:v>
                </c:pt>
                <c:pt idx="1">
                  <c:v>White</c:v>
                </c:pt>
                <c:pt idx="2">
                  <c:v>Black</c:v>
                </c:pt>
                <c:pt idx="3">
                  <c:v>Hispanic</c:v>
                </c:pt>
              </c:strCache>
            </c:strRef>
          </c:cat>
          <c:val>
            <c:numRef>
              <c:f>Sheet1!$B$3:$E$3</c:f>
              <c:numCache>
                <c:formatCode>General</c:formatCode>
                <c:ptCount val="4"/>
                <c:pt idx="0">
                  <c:v>19.0</c:v>
                </c:pt>
                <c:pt idx="1">
                  <c:v>23.0</c:v>
                </c:pt>
                <c:pt idx="2">
                  <c:v>10.0</c:v>
                </c:pt>
                <c:pt idx="3">
                  <c:v>16.0</c:v>
                </c:pt>
              </c:numCache>
            </c:numRef>
          </c:val>
        </c:ser>
        <c:ser>
          <c:idx val="2"/>
          <c:order val="2"/>
          <c:tx>
            <c:strRef>
              <c:f>Sheet1!$A$4</c:f>
              <c:strCache>
                <c:ptCount val="1"/>
                <c:pt idx="0">
                  <c:v>Very imporant</c:v>
                </c:pt>
              </c:strCache>
            </c:strRef>
          </c:tx>
          <c:spPr>
            <a:solidFill>
              <a:srgbClr val="002060"/>
            </a:solidFill>
            <a:ln w="11343">
              <a:noFill/>
              <a:prstDash val="solid"/>
            </a:ln>
          </c:spPr>
          <c:invertIfNegative val="0"/>
          <c:cat>
            <c:strRef>
              <c:f>Sheet1!$B$1:$E$1</c:f>
              <c:strCache>
                <c:ptCount val="4"/>
                <c:pt idx="0">
                  <c:v>All</c:v>
                </c:pt>
                <c:pt idx="1">
                  <c:v>White</c:v>
                </c:pt>
                <c:pt idx="2">
                  <c:v>Black</c:v>
                </c:pt>
                <c:pt idx="3">
                  <c:v>Hispanic</c:v>
                </c:pt>
              </c:strCache>
            </c:strRef>
          </c:cat>
          <c:val>
            <c:numRef>
              <c:f>Sheet1!$B$4:$E$4</c:f>
              <c:numCache>
                <c:formatCode>General</c:formatCode>
                <c:ptCount val="4"/>
                <c:pt idx="0">
                  <c:v>69.0</c:v>
                </c:pt>
                <c:pt idx="1">
                  <c:v>60.0</c:v>
                </c:pt>
                <c:pt idx="2">
                  <c:v>90.0</c:v>
                </c:pt>
                <c:pt idx="3">
                  <c:v>81.0</c:v>
                </c:pt>
              </c:numCache>
            </c:numRef>
          </c:val>
        </c:ser>
        <c:dLbls>
          <c:showLegendKey val="0"/>
          <c:showVal val="0"/>
          <c:showCatName val="0"/>
          <c:showSerName val="0"/>
          <c:showPercent val="0"/>
          <c:showBubbleSize val="0"/>
        </c:dLbls>
        <c:gapWidth val="150"/>
        <c:gapDepth val="0"/>
        <c:shape val="box"/>
        <c:axId val="2145932472"/>
        <c:axId val="2146392456"/>
        <c:axId val="0"/>
      </c:bar3DChart>
      <c:catAx>
        <c:axId val="2145932472"/>
        <c:scaling>
          <c:orientation val="minMax"/>
        </c:scaling>
        <c:delete val="0"/>
        <c:axPos val="b"/>
        <c:numFmt formatCode="General" sourceLinked="1"/>
        <c:majorTickMark val="out"/>
        <c:minorTickMark val="none"/>
        <c:tickLblPos val="low"/>
        <c:spPr>
          <a:ln w="2836">
            <a:solidFill>
              <a:schemeClr val="tx1"/>
            </a:solidFill>
            <a:prstDash val="solid"/>
          </a:ln>
        </c:spPr>
        <c:txPr>
          <a:bodyPr rot="0" vert="horz"/>
          <a:lstStyle/>
          <a:p>
            <a:pPr>
              <a:defRPr sz="1608" b="1" i="0" u="none" strike="noStrike" baseline="0">
                <a:solidFill>
                  <a:schemeClr val="tx1"/>
                </a:solidFill>
                <a:latin typeface="Arial"/>
                <a:ea typeface="Arial"/>
                <a:cs typeface="Arial"/>
              </a:defRPr>
            </a:pPr>
            <a:endParaRPr lang="en-US"/>
          </a:p>
        </c:txPr>
        <c:crossAx val="2146392456"/>
        <c:crosses val="autoZero"/>
        <c:auto val="0"/>
        <c:lblAlgn val="ctr"/>
        <c:lblOffset val="100"/>
        <c:tickLblSkip val="1"/>
        <c:tickMarkSkip val="1"/>
        <c:noMultiLvlLbl val="0"/>
      </c:catAx>
      <c:valAx>
        <c:axId val="2146392456"/>
        <c:scaling>
          <c:orientation val="minMax"/>
        </c:scaling>
        <c:delete val="0"/>
        <c:axPos val="l"/>
        <c:majorGridlines>
          <c:spPr>
            <a:ln w="12700">
              <a:solidFill>
                <a:schemeClr val="tx1"/>
              </a:solidFill>
              <a:prstDash val="solid"/>
            </a:ln>
          </c:spPr>
        </c:majorGridlines>
        <c:numFmt formatCode="General" sourceLinked="1"/>
        <c:majorTickMark val="out"/>
        <c:minorTickMark val="none"/>
        <c:tickLblPos val="nextTo"/>
        <c:spPr>
          <a:noFill/>
          <a:ln w="11343">
            <a:solidFill>
              <a:schemeClr val="tx1"/>
            </a:solidFill>
            <a:prstDash val="solid"/>
          </a:ln>
        </c:spPr>
        <c:txPr>
          <a:bodyPr rot="0" vert="horz"/>
          <a:lstStyle/>
          <a:p>
            <a:pPr>
              <a:defRPr sz="1608" b="1" i="0" u="none" strike="noStrike" baseline="0">
                <a:solidFill>
                  <a:schemeClr val="tx1"/>
                </a:solidFill>
                <a:latin typeface="Arial"/>
                <a:ea typeface="Arial"/>
                <a:cs typeface="Arial"/>
              </a:defRPr>
            </a:pPr>
            <a:endParaRPr lang="en-US"/>
          </a:p>
        </c:txPr>
        <c:crossAx val="2145932472"/>
        <c:crosses val="autoZero"/>
        <c:crossBetween val="between"/>
      </c:valAx>
      <c:spPr>
        <a:noFill/>
        <a:ln w="22685">
          <a:noFill/>
        </a:ln>
      </c:spPr>
    </c:plotArea>
    <c:legend>
      <c:legendPos val="r"/>
      <c:legendEntry>
        <c:idx val="0"/>
        <c:txPr>
          <a:bodyPr/>
          <a:lstStyle/>
          <a:p>
            <a:pPr>
              <a:defRPr sz="1800" b="1" i="0" u="none" strike="noStrike" baseline="0">
                <a:solidFill>
                  <a:schemeClr val="tx1"/>
                </a:solidFill>
                <a:latin typeface="Arial"/>
                <a:ea typeface="Arial"/>
                <a:cs typeface="Arial"/>
              </a:defRPr>
            </a:pPr>
            <a:endParaRPr lang="en-US"/>
          </a:p>
        </c:txPr>
      </c:legendEntry>
      <c:legendEntry>
        <c:idx val="1"/>
        <c:txPr>
          <a:bodyPr/>
          <a:lstStyle/>
          <a:p>
            <a:pPr>
              <a:defRPr sz="1800" b="1" i="0" u="none" strike="noStrike" baseline="0">
                <a:solidFill>
                  <a:schemeClr val="tx1"/>
                </a:solidFill>
                <a:latin typeface="Arial"/>
                <a:ea typeface="Arial"/>
                <a:cs typeface="Arial"/>
              </a:defRPr>
            </a:pPr>
            <a:endParaRPr lang="en-US"/>
          </a:p>
        </c:txPr>
      </c:legendEntry>
      <c:legendEntry>
        <c:idx val="2"/>
        <c:txPr>
          <a:bodyPr/>
          <a:lstStyle/>
          <a:p>
            <a:pPr>
              <a:defRPr sz="1800" b="1" i="0" u="none" strike="noStrike" baseline="0">
                <a:solidFill>
                  <a:schemeClr val="tx1"/>
                </a:solidFill>
                <a:latin typeface="Arial"/>
                <a:ea typeface="Arial"/>
                <a:cs typeface="Arial"/>
              </a:defRPr>
            </a:pPr>
            <a:endParaRPr lang="en-US"/>
          </a:p>
        </c:txPr>
      </c:legendEntry>
      <c:layout>
        <c:manualLayout>
          <c:xMode val="edge"/>
          <c:yMode val="edge"/>
          <c:x val="0.714640198511167"/>
          <c:y val="0.274881516587678"/>
          <c:w val="0.281637717121588"/>
          <c:h val="0.450236966824645"/>
        </c:manualLayout>
      </c:layout>
      <c:overlay val="0"/>
      <c:spPr>
        <a:noFill/>
        <a:ln w="22685">
          <a:noFill/>
        </a:ln>
      </c:spPr>
      <c:txPr>
        <a:bodyPr/>
        <a:lstStyle/>
        <a:p>
          <a:pPr>
            <a:defRPr sz="147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08"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noFill/>
        <a:ln w="12700">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3381213461758"/>
          <c:y val="0.07517573113609"/>
          <c:w val="0.677464788732393"/>
          <c:h val="0.834532374100719"/>
        </c:manualLayout>
      </c:layout>
      <c:bar3DChart>
        <c:barDir val="col"/>
        <c:grouping val="clustered"/>
        <c:varyColors val="0"/>
        <c:ser>
          <c:idx val="0"/>
          <c:order val="0"/>
          <c:tx>
            <c:strRef>
              <c:f>Sheet1!$A$2</c:f>
              <c:strCache>
                <c:ptCount val="1"/>
                <c:pt idx="0">
                  <c:v>lo RCOPE</c:v>
                </c:pt>
              </c:strCache>
            </c:strRef>
          </c:tx>
          <c:spPr>
            <a:solidFill>
              <a:srgbClr val="0070C0"/>
            </a:solidFill>
            <a:ln w="12700">
              <a:noFill/>
              <a:prstDash val="solid"/>
            </a:ln>
          </c:spPr>
          <c:invertIfNegative val="0"/>
          <c:cat>
            <c:strRef>
              <c:f>Sheet1!$B$1:$E$1</c:f>
              <c:strCache>
                <c:ptCount val="4"/>
                <c:pt idx="0">
                  <c:v>Vent</c:v>
                </c:pt>
                <c:pt idx="1">
                  <c:v>Resusc</c:v>
                </c:pt>
                <c:pt idx="2">
                  <c:v>ILP</c:v>
                </c:pt>
                <c:pt idx="3">
                  <c:v>ICU death</c:v>
                </c:pt>
              </c:strCache>
            </c:strRef>
          </c:cat>
          <c:val>
            <c:numRef>
              <c:f>Sheet1!$B$2:$E$2</c:f>
              <c:numCache>
                <c:formatCode>General</c:formatCode>
                <c:ptCount val="4"/>
                <c:pt idx="0">
                  <c:v>0.036</c:v>
                </c:pt>
                <c:pt idx="1">
                  <c:v>0.018</c:v>
                </c:pt>
                <c:pt idx="2">
                  <c:v>0.042</c:v>
                </c:pt>
                <c:pt idx="3">
                  <c:v>0.042</c:v>
                </c:pt>
              </c:numCache>
            </c:numRef>
          </c:val>
        </c:ser>
        <c:ser>
          <c:idx val="2"/>
          <c:order val="1"/>
          <c:tx>
            <c:strRef>
              <c:f>Sheet1!$A$4</c:f>
              <c:strCache>
                <c:ptCount val="1"/>
                <c:pt idx="0">
                  <c:v>hi RCOPE</c:v>
                </c:pt>
              </c:strCache>
            </c:strRef>
          </c:tx>
          <c:spPr>
            <a:solidFill>
              <a:srgbClr val="002060"/>
            </a:solidFill>
            <a:ln w="12700">
              <a:noFill/>
              <a:prstDash val="solid"/>
            </a:ln>
          </c:spPr>
          <c:invertIfNegative val="0"/>
          <c:cat>
            <c:strRef>
              <c:f>Sheet1!$B$1:$E$1</c:f>
              <c:strCache>
                <c:ptCount val="4"/>
                <c:pt idx="0">
                  <c:v>Vent</c:v>
                </c:pt>
                <c:pt idx="1">
                  <c:v>Resusc</c:v>
                </c:pt>
                <c:pt idx="2">
                  <c:v>ILP</c:v>
                </c:pt>
                <c:pt idx="3">
                  <c:v>ICU death</c:v>
                </c:pt>
              </c:strCache>
            </c:strRef>
          </c:cat>
          <c:val>
            <c:numRef>
              <c:f>Sheet1!$B$4:$E$4</c:f>
              <c:numCache>
                <c:formatCode>General</c:formatCode>
                <c:ptCount val="4"/>
                <c:pt idx="0">
                  <c:v>0.113</c:v>
                </c:pt>
                <c:pt idx="1">
                  <c:v>0.074</c:v>
                </c:pt>
                <c:pt idx="2">
                  <c:v>0.136</c:v>
                </c:pt>
                <c:pt idx="3">
                  <c:v>0.107</c:v>
                </c:pt>
              </c:numCache>
            </c:numRef>
          </c:val>
        </c:ser>
        <c:dLbls>
          <c:showLegendKey val="0"/>
          <c:showVal val="0"/>
          <c:showCatName val="0"/>
          <c:showSerName val="0"/>
          <c:showPercent val="0"/>
          <c:showBubbleSize val="0"/>
        </c:dLbls>
        <c:gapWidth val="150"/>
        <c:gapDepth val="0"/>
        <c:shape val="box"/>
        <c:axId val="2146756120"/>
        <c:axId val="-2111591896"/>
        <c:axId val="0"/>
      </c:bar3DChart>
      <c:catAx>
        <c:axId val="2146756120"/>
        <c:scaling>
          <c:orientation val="minMax"/>
        </c:scaling>
        <c:delete val="0"/>
        <c:axPos val="b"/>
        <c:numFmt formatCode="General" sourceLinked="1"/>
        <c:majorTickMark val="out"/>
        <c:minorTickMark val="none"/>
        <c:tickLblPos val="low"/>
        <c:spPr>
          <a:ln w="12700">
            <a:solidFill>
              <a:srgbClr val="FFFFFF"/>
            </a:solidFill>
            <a:prstDash val="solid"/>
          </a:ln>
        </c:spPr>
        <c:txPr>
          <a:bodyPr rot="0" vert="horz"/>
          <a:lstStyle/>
          <a:p>
            <a:pPr>
              <a:defRPr sz="1400" b="1" i="0" u="none" strike="noStrike" baseline="0">
                <a:solidFill>
                  <a:schemeClr val="tx1"/>
                </a:solidFill>
                <a:latin typeface="Helvetica"/>
                <a:ea typeface="Helvetica"/>
                <a:cs typeface="Helvetica"/>
              </a:defRPr>
            </a:pPr>
            <a:endParaRPr lang="en-US"/>
          </a:p>
        </c:txPr>
        <c:crossAx val="-2111591896"/>
        <c:crosses val="autoZero"/>
        <c:auto val="0"/>
        <c:lblAlgn val="ctr"/>
        <c:lblOffset val="100"/>
        <c:tickLblSkip val="1"/>
        <c:tickMarkSkip val="1"/>
        <c:noMultiLvlLbl val="0"/>
      </c:catAx>
      <c:valAx>
        <c:axId val="-2111591896"/>
        <c:scaling>
          <c:orientation val="minMax"/>
        </c:scaling>
        <c:delete val="0"/>
        <c:axPos val="l"/>
        <c:majorGridlines>
          <c:spPr>
            <a:ln w="12700">
              <a:solidFill>
                <a:schemeClr val="tx1"/>
              </a:solidFill>
              <a:prstDash val="solid"/>
            </a:ln>
          </c:spPr>
        </c:majorGridlines>
        <c:numFmt formatCode="0%" sourceLinked="0"/>
        <c:majorTickMark val="out"/>
        <c:minorTickMark val="none"/>
        <c:tickLblPos val="nextTo"/>
        <c:spPr>
          <a:ln w="12700">
            <a:solidFill>
              <a:schemeClr val="tx1"/>
            </a:solidFill>
            <a:prstDash val="solid"/>
          </a:ln>
        </c:spPr>
        <c:txPr>
          <a:bodyPr rot="0" vert="horz"/>
          <a:lstStyle/>
          <a:p>
            <a:pPr>
              <a:defRPr sz="1800" b="1" i="0" u="none" strike="noStrike" baseline="0">
                <a:solidFill>
                  <a:schemeClr val="tx1"/>
                </a:solidFill>
                <a:latin typeface="Helvetica"/>
                <a:ea typeface="Helvetica"/>
                <a:cs typeface="Helvetica"/>
              </a:defRPr>
            </a:pPr>
            <a:endParaRPr lang="en-US"/>
          </a:p>
        </c:txPr>
        <c:crossAx val="2146756120"/>
        <c:crosses val="autoZero"/>
        <c:crossBetween val="between"/>
      </c:valAx>
      <c:spPr>
        <a:noFill/>
        <a:ln w="25399">
          <a:noFill/>
        </a:ln>
      </c:spPr>
    </c:plotArea>
    <c:legend>
      <c:legendPos val="r"/>
      <c:layout>
        <c:manualLayout>
          <c:xMode val="edge"/>
          <c:yMode val="edge"/>
          <c:x val="0.781690140845071"/>
          <c:y val="0.378896882494006"/>
          <c:w val="0.209859154929577"/>
          <c:h val="0.170263788968825"/>
        </c:manualLayout>
      </c:layout>
      <c:overlay val="0"/>
      <c:spPr>
        <a:solidFill>
          <a:schemeClr val="bg1"/>
        </a:solidFill>
        <a:ln w="25399">
          <a:noFill/>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2B68E6-2119-4152-8993-9EED2E4D4436}" type="datetimeFigureOut">
              <a:rPr lang="en-US" smtClean="0"/>
              <a:pPr/>
              <a:t>4/12/16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9817EF-69E4-48F0-AFA7-6DA6C118E854}" type="slidenum">
              <a:rPr lang="en-US" smtClean="0"/>
              <a:pPr/>
              <a:t>‹#›</a:t>
            </a:fld>
            <a:endParaRPr lang="en-US"/>
          </a:p>
        </p:txBody>
      </p:sp>
    </p:spTree>
    <p:extLst>
      <p:ext uri="{BB962C8B-B14F-4D97-AF65-F5344CB8AC3E}">
        <p14:creationId xmlns:p14="http://schemas.microsoft.com/office/powerpoint/2010/main" val="388360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827D-686A-4BDA-891E-F477CBC753A1}" type="datetimeFigureOut">
              <a:rPr lang="en-US" smtClean="0"/>
              <a:pPr/>
              <a:t>4/12/16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E0094-BFEC-49CF-81DE-5F7328FD96FF}" type="slidenum">
              <a:rPr lang="en-US" smtClean="0"/>
              <a:pPr/>
              <a:t>‹#›</a:t>
            </a:fld>
            <a:endParaRPr lang="en-US"/>
          </a:p>
        </p:txBody>
      </p:sp>
    </p:spTree>
    <p:extLst>
      <p:ext uri="{BB962C8B-B14F-4D97-AF65-F5344CB8AC3E}">
        <p14:creationId xmlns:p14="http://schemas.microsoft.com/office/powerpoint/2010/main" val="234747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8E0094-BFEC-49CF-81DE-5F7328FD96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906572D-614C-468D-9D8D-742023BBB989}" type="slidenum">
              <a:rPr lang="en-US"/>
              <a:pPr/>
              <a:t>36</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5751ED8-E65D-4F19-B87C-B8AA846E751F}" type="slidenum">
              <a:rPr lang="en-US"/>
              <a:pPr/>
              <a:t>37</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5F0F683-BEF5-4EC4-AAC4-73FC43F561B6}" type="slidenum">
              <a:rPr lang="en-US"/>
              <a:pPr/>
              <a:t>38</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52D3219-46FB-41EA-8E8D-7BB11C0B226A}" type="slidenum">
              <a:rPr lang="en-US"/>
              <a:pPr/>
              <a:t>39</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smtClean="0"/>
              <a:t>Coping with Cancer Study</a:t>
            </a:r>
          </a:p>
          <a:p>
            <a:pPr eaLnBrk="1" hangingPunct="1"/>
            <a:r>
              <a:rPr lang="en-US" smtClean="0"/>
              <a:t>Prospective multi-site US study of 345 patients with advanced cancer</a:t>
            </a:r>
          </a:p>
          <a:p>
            <a:pPr eaLnBrk="1" hangingPunct="1"/>
            <a:r>
              <a:rPr lang="en-US" smtClean="0"/>
              <a:t>Pargament’s brief RCOPE assessed positive religious coping; dichotomized at median to hi or low use of religious coping</a:t>
            </a:r>
          </a:p>
          <a:p>
            <a:pPr eaLnBrk="1" hangingPunct="1"/>
            <a:r>
              <a:rPr lang="en-US" smtClean="0"/>
              <a:t>Patients followed to death, medical care in last week of life assessed</a:t>
            </a:r>
          </a:p>
          <a:p>
            <a:pPr eaLnBrk="1" hangingPunct="1"/>
            <a:r>
              <a:rPr lang="en-US" smtClean="0"/>
              <a:t>Primary outcome = intensive life-prolonging care (CPR or mechanical ventilation)</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8E0094-BFEC-49CF-81DE-5F7328FD96FF}"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3AF4F-C9B3-4981-B9ED-C76B060AEEE9}" type="slidenum">
              <a:rPr lang="en-US"/>
              <a:pPr/>
              <a:t>41</a:t>
            </a:fld>
            <a:endParaRPr lang="en-US"/>
          </a:p>
        </p:txBody>
      </p:sp>
      <p:sp>
        <p:nvSpPr>
          <p:cNvPr id="108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52301-A69E-47F3-828A-D458D147679D}" type="slidenum">
              <a:rPr lang="en-US"/>
              <a:pPr/>
              <a:t>42</a:t>
            </a:fld>
            <a:endParaRPr lang="en-US"/>
          </a:p>
        </p:txBody>
      </p:sp>
      <p:sp>
        <p:nvSpPr>
          <p:cNvPr id="184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810E3-9A34-4C4A-8AF2-74D6E7F4E7E8}" type="slidenum">
              <a:rPr lang="en-US"/>
              <a:pPr/>
              <a:t>43</a:t>
            </a:fld>
            <a:endParaRPr lang="en-US"/>
          </a:p>
        </p:txBody>
      </p:sp>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0B856E-A89F-46AE-87BE-04A795F1EC5A}" type="slidenum">
              <a:rPr lang="en-US" smtClean="0"/>
              <a:pPr/>
              <a:t>50</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D9089D8-34A4-4A11-AFB9-289FEDD842F3}"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Give example of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571B151-01EE-41B3-8844-0269215528A4}" type="slidenum">
              <a:rPr lang="en-US"/>
              <a:pPr/>
              <a:t>18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Give example of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8E0094-BFEC-49CF-81DE-5F7328FD96FF}"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57609DA-BD3C-4440-B08C-3404C4F820C4}" type="slidenum">
              <a:rPr lang="en-US"/>
              <a:pPr/>
              <a:t>31</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199CE5-C856-4BE7-8B28-234C6BE8859B}" type="slidenum">
              <a:rPr lang="en-US"/>
              <a:pPr/>
              <a:t>32</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540A3D8-CDD8-44F0-AB07-E04341A9E512}" type="slidenum">
              <a:rPr lang="en-US"/>
              <a:pPr/>
              <a:t>33</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757E122-B3B6-48DE-8B68-43C73D00A08E}" type="slidenum">
              <a:rPr lang="en-US"/>
              <a:pPr/>
              <a:t>34</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08C2FD-945C-4A9E-AF97-91BDD820AB30}" type="slidenum">
              <a:rPr lang="en-US"/>
              <a:pPr/>
              <a:t>35</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E16B0F-B645-4D40-B15E-953A70267092}"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16B0F-B645-4D40-B15E-953A70267092}"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16B0F-B645-4D40-B15E-953A70267092}"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828800"/>
            <a:ext cx="8534400" cy="43735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57BC9-9FC9-4FE2-A370-4A7DC9FB4D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828800"/>
            <a:ext cx="41910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911E8-8EEC-41D1-B004-A438C66649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baseline="0">
                <a:latin typeface="Arial" pitchFamily="34" charset="0"/>
              </a:defRPr>
            </a:lvl1pPr>
            <a:lvl2pPr>
              <a:defRPr sz="2800" baseline="0">
                <a:latin typeface="Arial" pitchFamily="34" charset="0"/>
              </a:defRPr>
            </a:lvl2pPr>
            <a:lvl3pPr>
              <a:defRPr sz="2800" baseline="0">
                <a:latin typeface="Arial" pitchFamily="34" charset="0"/>
              </a:defRPr>
            </a:lvl3pPr>
            <a:lvl4pPr>
              <a:defRPr sz="2800" baseline="0">
                <a:latin typeface="Arial" pitchFamily="34" charset="0"/>
              </a:defRPr>
            </a:lvl4pPr>
            <a:lvl5pPr>
              <a:defRPr sz="2800"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E16B0F-B645-4D40-B15E-953A70267092}" type="datetimeFigureOut">
              <a:rPr lang="en-US" smtClean="0"/>
              <a:pPr/>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E16B0F-B645-4D40-B15E-953A70267092}" type="datetimeFigureOut">
              <a:rPr lang="en-US" smtClean="0"/>
              <a:pPr/>
              <a:t>4/12/16</a:t>
            </a:fld>
            <a:endParaRPr lang="en-US" dirty="0"/>
          </a:p>
        </p:txBody>
      </p:sp>
      <p:sp>
        <p:nvSpPr>
          <p:cNvPr id="5" name="Footer Placeholder 4"/>
          <p:cNvSpPr>
            <a:spLocks noGrp="1"/>
          </p:cNvSpPr>
          <p:nvPr>
            <p:ph type="ftr" sz="quarter" idx="11"/>
          </p:nvPr>
        </p:nvSpPr>
        <p:spPr/>
        <p:txBody>
          <a:bodyPr/>
          <a:lstStyle>
            <a:lvl1pPr>
              <a:defRPr baseline="0">
                <a:latin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p>
            <a:fld id="{B5C711CB-B159-4785-9F89-15E8ED64EB2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baseline="0">
                <a:latin typeface="Arial" pitchFamily="34" charset="0"/>
              </a:defRPr>
            </a:lvl1pPr>
            <a:lvl2pPr>
              <a:defRPr sz="2800" baseline="0">
                <a:latin typeface="Arial" pitchFamily="34" charset="0"/>
              </a:defRPr>
            </a:lvl2pPr>
            <a:lvl3pPr>
              <a:defRPr sz="2800" baseline="0">
                <a:latin typeface="Arial" pitchFamily="34" charset="0"/>
              </a:defRPr>
            </a:lvl3pPr>
            <a:lvl4pPr>
              <a:defRPr sz="2800" baseline="0">
                <a:latin typeface="Arial" pitchFamily="34" charset="0"/>
              </a:defRPr>
            </a:lvl4pPr>
            <a:lvl5pPr>
              <a:defRPr sz="2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baseline="0">
                <a:latin typeface="Arial" pitchFamily="34" charset="0"/>
              </a:defRPr>
            </a:lvl1pPr>
            <a:lvl2pPr>
              <a:defRPr sz="2800" baseline="0">
                <a:latin typeface="Arial" pitchFamily="34" charset="0"/>
              </a:defRPr>
            </a:lvl2pPr>
            <a:lvl3pPr>
              <a:defRPr sz="2800" baseline="0">
                <a:latin typeface="Arial" pitchFamily="34" charset="0"/>
              </a:defRPr>
            </a:lvl3pPr>
            <a:lvl4pPr>
              <a:defRPr sz="2800" baseline="0">
                <a:latin typeface="Arial" pitchFamily="34" charset="0"/>
              </a:defRPr>
            </a:lvl4pPr>
            <a:lvl5pPr>
              <a:defRPr sz="2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2E16B0F-B645-4D40-B15E-953A70267092}"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baseline="0">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baseline="0">
                <a:latin typeface="Arial" pitchFamily="34" charset="0"/>
              </a:defRPr>
            </a:lvl1pPr>
            <a:lvl2pPr>
              <a:defRPr sz="2400" baseline="0">
                <a:latin typeface="Arial" pitchFamily="34" charset="0"/>
              </a:defRPr>
            </a:lvl2pPr>
            <a:lvl3pPr>
              <a:defRPr sz="2400" baseline="0">
                <a:latin typeface="Arial" pitchFamily="34" charset="0"/>
              </a:defRPr>
            </a:lvl3pPr>
            <a:lvl4pPr>
              <a:defRPr sz="2400" baseline="0">
                <a:latin typeface="Arial" pitchFamily="34" charset="0"/>
              </a:defRPr>
            </a:lvl4pPr>
            <a:lvl5pPr>
              <a:defRPr sz="2400" baseline="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baseline="0">
                <a:latin typeface="Arial" pitchFamily="34" charset="0"/>
              </a:defRPr>
            </a:lvl1pPr>
            <a:lvl2pPr>
              <a:defRPr sz="2400" baseline="0">
                <a:latin typeface="Arial" pitchFamily="34" charset="0"/>
              </a:defRPr>
            </a:lvl2pPr>
            <a:lvl3pPr>
              <a:defRPr sz="2400" baseline="0">
                <a:latin typeface="Arial" pitchFamily="34" charset="0"/>
              </a:defRPr>
            </a:lvl3pPr>
            <a:lvl4pPr>
              <a:defRPr sz="2400" baseline="0">
                <a:latin typeface="Arial" pitchFamily="34" charset="0"/>
              </a:defRPr>
            </a:lvl4pPr>
            <a:lvl5pPr>
              <a:defRPr sz="2400" baseline="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2E16B0F-B645-4D40-B15E-953A70267092}" type="datetimeFigureOut">
              <a:rPr lang="en-US" smtClean="0"/>
              <a:pPr/>
              <a:t>4/12/16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2E16B0F-B645-4D40-B15E-953A70267092}" type="datetimeFigureOut">
              <a:rPr lang="en-US" smtClean="0"/>
              <a:pPr/>
              <a:t>4/12/16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6B0F-B645-4D40-B15E-953A70267092}" type="datetimeFigureOut">
              <a:rPr lang="en-US" smtClean="0"/>
              <a:pPr/>
              <a:t>4/12/16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16B0F-B645-4D40-B15E-953A70267092}"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16B0F-B645-4D40-B15E-953A70267092}" type="datetimeFigureOut">
              <a:rPr lang="en-US" smtClean="0"/>
              <a:pPr/>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711CB-B159-4785-9F89-15E8ED64EB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16B0F-B645-4D40-B15E-953A70267092}" type="datetimeFigureOut">
              <a:rPr lang="en-US" smtClean="0"/>
              <a:pPr/>
              <a:t>4/12/16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711CB-B159-4785-9F89-15E8ED64EB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hms.harvard.edu/" TargetMode="External"/><Relationship Id="rId5" Type="http://schemas.openxmlformats.org/officeDocument/2006/relationships/image" Target="../media/image2.png"/><Relationship Id="rId6" Type="http://schemas.openxmlformats.org/officeDocument/2006/relationships/oleObject" Target="../embeddings/oleObject1.bin"/><Relationship Id="rId7"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content.nejm.org.ezp-prod1.hul.harvard.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content.nejm.org.ezp-prod1.hul.harvard.edu/" TargetMode="External"/><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077200" cy="3143250"/>
          </a:xfrm>
        </p:spPr>
        <p:txBody>
          <a:bodyPr>
            <a:normAutofit/>
          </a:bodyPr>
          <a:lstStyle/>
          <a:p>
            <a:r>
              <a:rPr lang="en-US" b="1" dirty="0">
                <a:cs typeface="Arial" pitchFamily="34" charset="0"/>
              </a:rPr>
              <a:t>Spirituality and Medicine:  From Asclepius to </a:t>
            </a:r>
            <a:r>
              <a:rPr lang="en-US" b="1" i="1" dirty="0">
                <a:cs typeface="Arial" pitchFamily="34" charset="0"/>
              </a:rPr>
              <a:t>P</a:t>
            </a:r>
            <a:r>
              <a:rPr lang="en-US" b="1" i="1" dirty="0" smtClean="0">
                <a:cs typeface="Arial" pitchFamily="34" charset="0"/>
              </a:rPr>
              <a:t>-</a:t>
            </a:r>
            <a:r>
              <a:rPr lang="en-US" b="1" dirty="0" smtClean="0">
                <a:cs typeface="Arial" pitchFamily="34" charset="0"/>
              </a:rPr>
              <a:t>values</a:t>
            </a:r>
            <a:endParaRPr lang="en-US" b="1" dirty="0">
              <a:cs typeface="Arial" pitchFamily="34" charset="0"/>
            </a:endParaRPr>
          </a:p>
        </p:txBody>
      </p:sp>
      <p:sp>
        <p:nvSpPr>
          <p:cNvPr id="3" name="Subtitle 2"/>
          <p:cNvSpPr>
            <a:spLocks noGrp="1"/>
          </p:cNvSpPr>
          <p:nvPr>
            <p:ph type="subTitle" idx="1"/>
          </p:nvPr>
        </p:nvSpPr>
        <p:spPr>
          <a:xfrm>
            <a:off x="457200" y="3733800"/>
            <a:ext cx="8001000" cy="2133600"/>
          </a:xfrm>
        </p:spPr>
        <p:txBody>
          <a:bodyPr anchor="ctr">
            <a:normAutofit/>
          </a:bodyPr>
          <a:lstStyle/>
          <a:p>
            <a:r>
              <a:rPr lang="en-US" sz="2400" dirty="0" smtClean="0">
                <a:latin typeface="Arial" pitchFamily="34" charset="0"/>
                <a:cs typeface="Arial" pitchFamily="34" charset="0"/>
              </a:rPr>
              <a:t>Tracy A. Balboni MD, MPH</a:t>
            </a:r>
          </a:p>
          <a:p>
            <a:r>
              <a:rPr lang="en-US" sz="2400" dirty="0" smtClean="0">
                <a:cs typeface="Arial" pitchFamily="34" charset="0"/>
              </a:rPr>
              <a:t>2016 Caring for the Human Spirit Conference </a:t>
            </a:r>
          </a:p>
          <a:p>
            <a:r>
              <a:rPr lang="en-US" sz="2400" dirty="0" smtClean="0">
                <a:cs typeface="Arial" pitchFamily="34" charset="0"/>
              </a:rPr>
              <a:t>April 12, 2016</a:t>
            </a:r>
            <a:endParaRPr lang="en-US" sz="2400" dirty="0" smtClean="0">
              <a:latin typeface="Arial" pitchFamily="34" charset="0"/>
              <a:cs typeface="Arial" pitchFamily="34" charset="0"/>
            </a:endParaRPr>
          </a:p>
        </p:txBody>
      </p:sp>
      <p:pic>
        <p:nvPicPr>
          <p:cNvPr id="4" name="Picture 9" descr="Home">
            <a:hlinkClick r:id="rId4"/>
          </p:cNvPr>
          <p:cNvPicPr>
            <a:picLocks noChangeAspect="1" noChangeArrowheads="1"/>
          </p:cNvPicPr>
          <p:nvPr/>
        </p:nvPicPr>
        <p:blipFill>
          <a:blip r:embed="rId5" cstate="print"/>
          <a:srcRect/>
          <a:stretch>
            <a:fillRect/>
          </a:stretch>
        </p:blipFill>
        <p:spPr bwMode="auto">
          <a:xfrm>
            <a:off x="7162800" y="6172200"/>
            <a:ext cx="1676400" cy="419100"/>
          </a:xfrm>
          <a:prstGeom prst="rect">
            <a:avLst/>
          </a:prstGeom>
          <a:noFill/>
        </p:spPr>
      </p:pic>
      <p:graphicFrame>
        <p:nvGraphicFramePr>
          <p:cNvPr id="1026" name="Object 8"/>
          <p:cNvGraphicFramePr>
            <a:graphicFrameLocks noChangeAspect="1"/>
          </p:cNvGraphicFramePr>
          <p:nvPr>
            <p:extLst>
              <p:ext uri="{D42A27DB-BD31-4B8C-83A1-F6EECF244321}">
                <p14:modId xmlns:p14="http://schemas.microsoft.com/office/powerpoint/2010/main" val="3353674953"/>
              </p:ext>
            </p:extLst>
          </p:nvPr>
        </p:nvGraphicFramePr>
        <p:xfrm>
          <a:off x="228600" y="6096000"/>
          <a:ext cx="2094191" cy="533400"/>
        </p:xfrm>
        <a:graphic>
          <a:graphicData uri="http://schemas.openxmlformats.org/presentationml/2006/ole">
            <mc:AlternateContent xmlns:mc="http://schemas.openxmlformats.org/markup-compatibility/2006">
              <mc:Choice xmlns:v="urn:schemas-microsoft-com:vml" Requires="v">
                <p:oleObj spid="_x0000_s1051" name="Picture" r:id="rId6" imgW="2913888" imgH="701040" progId="Word.Picture.8">
                  <p:embed/>
                </p:oleObj>
              </mc:Choice>
              <mc:Fallback>
                <p:oleObj name="Picture" r:id="rId6" imgW="2913888" imgH="701040" progId="Word.Picture.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6096000"/>
                        <a:ext cx="2094191"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Grp="1" noChangeAspect="1" noChangeArrowheads="1"/>
          </p:cNvPicPr>
          <p:nvPr>
            <p:ph type="body" idx="1"/>
          </p:nvPr>
        </p:nvPicPr>
        <p:blipFill>
          <a:blip r:embed="rId2" cstate="print"/>
          <a:srcRect/>
          <a:stretch>
            <a:fillRect/>
          </a:stretch>
        </p:blipFill>
        <p:spPr>
          <a:xfrm>
            <a:off x="0" y="-319466"/>
            <a:ext cx="9167446" cy="7214589"/>
          </a:xfrm>
          <a:noFill/>
        </p:spPr>
      </p:pic>
      <p:sp>
        <p:nvSpPr>
          <p:cNvPr id="7172" name="Text Box 5"/>
          <p:cNvSpPr txBox="1">
            <a:spLocks noChangeArrowheads="1"/>
          </p:cNvSpPr>
          <p:nvPr/>
        </p:nvSpPr>
        <p:spPr bwMode="auto">
          <a:xfrm>
            <a:off x="3581400" y="6324600"/>
            <a:ext cx="4876800" cy="646331"/>
          </a:xfrm>
          <a:prstGeom prst="rect">
            <a:avLst/>
          </a:prstGeom>
          <a:noFill/>
          <a:ln w="9525">
            <a:noFill/>
            <a:miter lim="800000"/>
            <a:headEnd/>
            <a:tailEnd/>
          </a:ln>
        </p:spPr>
        <p:txBody>
          <a:bodyPr wrap="square">
            <a:spAutoFit/>
          </a:bodyPr>
          <a:lstStyle/>
          <a:p>
            <a:r>
              <a:rPr lang="en-US" sz="1200" dirty="0">
                <a:solidFill>
                  <a:schemeClr val="tx1"/>
                </a:solidFill>
              </a:rPr>
              <a:t>John William Waterhouse. “A Sick Child brought into the Temple of Aesculapius”. 1877</a:t>
            </a:r>
          </a:p>
          <a:p>
            <a:endParaRPr lang="en-US" sz="1200" dirty="0">
              <a:solidFill>
                <a:srgbClr val="FFFF66"/>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0" dirty="0" smtClean="0"/>
              <a:t>Hippocratic Oath</a:t>
            </a:r>
          </a:p>
        </p:txBody>
      </p:sp>
      <p:sp>
        <p:nvSpPr>
          <p:cNvPr id="8195" name="Rectangle 3"/>
          <p:cNvSpPr>
            <a:spLocks noGrp="1" noChangeArrowheads="1"/>
          </p:cNvSpPr>
          <p:nvPr>
            <p:ph type="body" idx="1"/>
          </p:nvPr>
        </p:nvSpPr>
        <p:spPr>
          <a:xfrm>
            <a:off x="304800" y="1828800"/>
            <a:ext cx="8229600" cy="4373563"/>
          </a:xfrm>
        </p:spPr>
        <p:txBody>
          <a:bodyPr anchor="ctr"/>
          <a:lstStyle/>
          <a:p>
            <a:pPr eaLnBrk="1" hangingPunct="1">
              <a:buFontTx/>
              <a:buNone/>
            </a:pPr>
            <a:r>
              <a:rPr lang="en-US" dirty="0" smtClean="0"/>
              <a:t>	</a:t>
            </a:r>
            <a:r>
              <a:rPr lang="en-US" i="1" dirty="0" smtClean="0"/>
              <a:t>I swear by Apollo, Asclepius, </a:t>
            </a:r>
            <a:r>
              <a:rPr lang="en-US" i="1" dirty="0" err="1" smtClean="0"/>
              <a:t>Hygieia</a:t>
            </a:r>
            <a:r>
              <a:rPr lang="en-US" i="1" dirty="0" smtClean="0"/>
              <a:t>, and Panacea, and I take to witness all the gods, all the goddesses, to keep according to my ability and my judgment, the following Oath and agreement…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0" dirty="0" smtClean="0"/>
              <a:t>Rod of Asclepius</a:t>
            </a:r>
          </a:p>
        </p:txBody>
      </p:sp>
      <p:sp>
        <p:nvSpPr>
          <p:cNvPr id="9219" name="Text Box 7"/>
          <p:cNvSpPr txBox="1">
            <a:spLocks noChangeArrowheads="1"/>
          </p:cNvSpPr>
          <p:nvPr/>
        </p:nvSpPr>
        <p:spPr bwMode="auto">
          <a:xfrm>
            <a:off x="1447800" y="5562600"/>
            <a:ext cx="6172200" cy="579438"/>
          </a:xfrm>
          <a:prstGeom prst="rect">
            <a:avLst/>
          </a:prstGeom>
          <a:noFill/>
          <a:ln w="9525">
            <a:noFill/>
            <a:miter lim="800000"/>
            <a:headEnd/>
            <a:tailEnd/>
          </a:ln>
        </p:spPr>
        <p:txBody>
          <a:bodyPr>
            <a:spAutoFit/>
          </a:bodyPr>
          <a:lstStyle/>
          <a:p>
            <a:pPr algn="ctr"/>
            <a:r>
              <a:rPr lang="en-US"/>
              <a:t>World Health Organization</a:t>
            </a:r>
          </a:p>
        </p:txBody>
      </p:sp>
      <p:pic>
        <p:nvPicPr>
          <p:cNvPr id="9220" name="Picture 9" descr="who-logo2"/>
          <p:cNvPicPr>
            <a:picLocks noChangeAspect="1" noChangeArrowheads="1"/>
          </p:cNvPicPr>
          <p:nvPr/>
        </p:nvPicPr>
        <p:blipFill>
          <a:blip r:embed="rId2" cstate="print"/>
          <a:srcRect/>
          <a:stretch>
            <a:fillRect/>
          </a:stretch>
        </p:blipFill>
        <p:spPr bwMode="auto">
          <a:xfrm>
            <a:off x="2743200" y="2133600"/>
            <a:ext cx="3324225" cy="3230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534400" cy="1143000"/>
          </a:xfrm>
        </p:spPr>
        <p:txBody>
          <a:bodyPr>
            <a:normAutofit fontScale="90000"/>
          </a:bodyPr>
          <a:lstStyle/>
          <a:p>
            <a:r>
              <a:rPr lang="en-US" dirty="0"/>
              <a:t>History of Spirituality and Medicine:  </a:t>
            </a:r>
            <a:br>
              <a:rPr lang="en-US" dirty="0"/>
            </a:br>
            <a:r>
              <a:rPr lang="en-US" dirty="0" smtClean="0"/>
              <a:t>The Middle Ages</a:t>
            </a:r>
            <a:br>
              <a:rPr lang="en-US" dirty="0" smtClean="0"/>
            </a:br>
            <a:r>
              <a:rPr lang="en-US" sz="2700" dirty="0" smtClean="0"/>
              <a:t>(6</a:t>
            </a:r>
            <a:r>
              <a:rPr lang="en-US" sz="2700" baseline="30000" dirty="0" smtClean="0"/>
              <a:t>th</a:t>
            </a:r>
            <a:r>
              <a:rPr lang="en-US" sz="2700" dirty="0" smtClean="0"/>
              <a:t> -16</a:t>
            </a:r>
            <a:r>
              <a:rPr lang="en-US" sz="2700" baseline="30000" dirty="0" smtClean="0"/>
              <a:t>th</a:t>
            </a:r>
            <a:r>
              <a:rPr lang="en-US" sz="2700" dirty="0" smtClean="0"/>
              <a:t> centuries)</a:t>
            </a:r>
            <a:endParaRPr lang="en-US" sz="2700" dirty="0"/>
          </a:p>
        </p:txBody>
      </p:sp>
    </p:spTree>
    <p:extLst>
      <p:ext uri="{BB962C8B-B14F-4D97-AF65-F5344CB8AC3E}">
        <p14:creationId xmlns:p14="http://schemas.microsoft.com/office/powerpoint/2010/main" val="34980051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descr="HippocraticOath_Cross"/>
          <p:cNvPicPr>
            <a:picLocks noChangeAspect="1" noChangeArrowheads="1"/>
          </p:cNvPicPr>
          <p:nvPr/>
        </p:nvPicPr>
        <p:blipFill>
          <a:blip r:embed="rId2" cstate="print"/>
          <a:srcRect/>
          <a:stretch>
            <a:fillRect/>
          </a:stretch>
        </p:blipFill>
        <p:spPr bwMode="auto">
          <a:xfrm>
            <a:off x="2133600" y="0"/>
            <a:ext cx="4876800" cy="6887953"/>
          </a:xfrm>
          <a:prstGeom prst="rect">
            <a:avLst/>
          </a:prstGeom>
          <a:noFill/>
          <a:ln w="9525">
            <a:noFill/>
            <a:miter lim="800000"/>
            <a:headEnd/>
            <a:tailEnd/>
          </a:ln>
        </p:spPr>
      </p:pic>
      <p:sp>
        <p:nvSpPr>
          <p:cNvPr id="10244" name="Text Box 6"/>
          <p:cNvSpPr txBox="1">
            <a:spLocks noChangeArrowheads="1"/>
          </p:cNvSpPr>
          <p:nvPr/>
        </p:nvSpPr>
        <p:spPr bwMode="auto">
          <a:xfrm>
            <a:off x="6934200" y="6172200"/>
            <a:ext cx="2209800" cy="422275"/>
          </a:xfrm>
          <a:prstGeom prst="rect">
            <a:avLst/>
          </a:prstGeom>
          <a:noFill/>
          <a:ln w="9525">
            <a:noFill/>
            <a:miter lim="800000"/>
            <a:headEnd/>
            <a:tailEnd/>
          </a:ln>
        </p:spPr>
        <p:txBody>
          <a:bodyPr>
            <a:spAutoFit/>
          </a:bodyPr>
          <a:lstStyle/>
          <a:p>
            <a:pPr marL="457200" indent="-457200">
              <a:lnSpc>
                <a:spcPct val="90000"/>
              </a:lnSpc>
              <a:spcBef>
                <a:spcPct val="20000"/>
              </a:spcBef>
              <a:buFont typeface="Times" charset="0"/>
              <a:buNone/>
            </a:pPr>
            <a:r>
              <a:rPr lang="en-US" sz="1200" b="0" dirty="0"/>
              <a:t>	12</a:t>
            </a:r>
            <a:r>
              <a:rPr lang="en-US" sz="1200" b="0" baseline="30000" dirty="0"/>
              <a:t>th</a:t>
            </a:r>
            <a:r>
              <a:rPr lang="en-US" sz="1200" b="0" dirty="0"/>
              <a:t> Century Byzantine Manuscript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534400" cy="1143000"/>
          </a:xfrm>
        </p:spPr>
        <p:txBody>
          <a:bodyPr>
            <a:normAutofit fontScale="90000"/>
          </a:bodyPr>
          <a:lstStyle/>
          <a:p>
            <a:r>
              <a:rPr lang="en-US" dirty="0"/>
              <a:t>History of Spirituality and Medicine:  </a:t>
            </a:r>
            <a:br>
              <a:rPr lang="en-US" dirty="0"/>
            </a:br>
            <a:r>
              <a:rPr lang="en-US" dirty="0" smtClean="0"/>
              <a:t>High Middle Ages and Renaissance</a:t>
            </a:r>
            <a:br>
              <a:rPr lang="en-US" dirty="0" smtClean="0"/>
            </a:br>
            <a:r>
              <a:rPr lang="en-US" sz="2700" dirty="0" smtClean="0"/>
              <a:t>(14</a:t>
            </a:r>
            <a:r>
              <a:rPr lang="en-US" sz="2700" baseline="30000" dirty="0" smtClean="0"/>
              <a:t>th</a:t>
            </a:r>
            <a:r>
              <a:rPr lang="en-US" sz="2700" dirty="0" smtClean="0"/>
              <a:t>-17</a:t>
            </a:r>
            <a:r>
              <a:rPr lang="en-US" sz="2700" baseline="30000" dirty="0" smtClean="0"/>
              <a:t>th</a:t>
            </a:r>
            <a:r>
              <a:rPr lang="en-US" sz="2700" dirty="0" smtClean="0"/>
              <a:t> centuries)</a:t>
            </a:r>
            <a:endParaRPr lang="en-US" sz="2700" dirty="0"/>
          </a:p>
        </p:txBody>
      </p:sp>
    </p:spTree>
    <p:extLst>
      <p:ext uri="{BB962C8B-B14F-4D97-AF65-F5344CB8AC3E}">
        <p14:creationId xmlns:p14="http://schemas.microsoft.com/office/powerpoint/2010/main" val="966229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8" name="Picture 5" descr="Sanzio_01_Plato_Aristotle"/>
          <p:cNvPicPr>
            <a:picLocks noChangeAspect="1" noChangeArrowheads="1"/>
          </p:cNvPicPr>
          <p:nvPr/>
        </p:nvPicPr>
        <p:blipFill>
          <a:blip r:embed="rId3" cstate="print"/>
          <a:srcRect/>
          <a:stretch>
            <a:fillRect/>
          </a:stretch>
        </p:blipFill>
        <p:spPr bwMode="auto">
          <a:xfrm>
            <a:off x="2209800" y="0"/>
            <a:ext cx="5237826" cy="6852260"/>
          </a:xfrm>
          <a:prstGeom prst="rect">
            <a:avLst/>
          </a:prstGeom>
          <a:noFill/>
          <a:ln w="9525">
            <a:noFill/>
            <a:miter lim="800000"/>
            <a:headEnd/>
            <a:tailEnd/>
          </a:ln>
        </p:spPr>
      </p:pic>
      <p:sp>
        <p:nvSpPr>
          <p:cNvPr id="11269" name="Text Box 7"/>
          <p:cNvSpPr txBox="1">
            <a:spLocks noChangeArrowheads="1"/>
          </p:cNvSpPr>
          <p:nvPr/>
        </p:nvSpPr>
        <p:spPr bwMode="auto">
          <a:xfrm>
            <a:off x="3810000" y="6540454"/>
            <a:ext cx="3429000" cy="307777"/>
          </a:xfrm>
          <a:prstGeom prst="rect">
            <a:avLst/>
          </a:prstGeom>
          <a:noFill/>
          <a:ln w="9525">
            <a:noFill/>
            <a:miter lim="800000"/>
            <a:headEnd/>
            <a:tailEnd/>
          </a:ln>
        </p:spPr>
        <p:txBody>
          <a:bodyPr>
            <a:spAutoFit/>
          </a:bodyPr>
          <a:lstStyle/>
          <a:p>
            <a:r>
              <a:rPr lang="en-US" sz="1400" b="0" dirty="0"/>
              <a:t>Raphael.  The School of Athens. 1509-1510.</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534400" cy="1143000"/>
          </a:xfrm>
        </p:spPr>
        <p:txBody>
          <a:bodyPr>
            <a:normAutofit fontScale="90000"/>
          </a:bodyPr>
          <a:lstStyle/>
          <a:p>
            <a:r>
              <a:rPr lang="en-US" dirty="0"/>
              <a:t>Spirituality and Medicine:  </a:t>
            </a:r>
            <a:br>
              <a:rPr lang="en-US" dirty="0"/>
            </a:br>
            <a:r>
              <a:rPr lang="en-US" dirty="0"/>
              <a:t>Enlightenment to Post-Modernism</a:t>
            </a:r>
            <a:r>
              <a:rPr lang="en-US" dirty="0" smtClean="0"/>
              <a:t/>
            </a:r>
            <a:br>
              <a:rPr lang="en-US" dirty="0" smtClean="0"/>
            </a:br>
            <a:r>
              <a:rPr lang="en-US" sz="2700" dirty="0" smtClean="0"/>
              <a:t>(18</a:t>
            </a:r>
            <a:r>
              <a:rPr lang="en-US" sz="2700" baseline="30000" dirty="0" smtClean="0"/>
              <a:t>th</a:t>
            </a:r>
            <a:r>
              <a:rPr lang="en-US" sz="2700" dirty="0" smtClean="0"/>
              <a:t> century-present)</a:t>
            </a:r>
            <a:endParaRPr lang="en-US" sz="2700" dirty="0"/>
          </a:p>
        </p:txBody>
      </p:sp>
    </p:spTree>
    <p:extLst>
      <p:ext uri="{BB962C8B-B14F-4D97-AF65-F5344CB8AC3E}">
        <p14:creationId xmlns:p14="http://schemas.microsoft.com/office/powerpoint/2010/main" val="3724464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Newton-WilliamBlak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11" y="228600"/>
            <a:ext cx="8275189" cy="6365666"/>
          </a:xfrm>
          <a:prstGeom prst="rect">
            <a:avLst/>
          </a:prstGeom>
        </p:spPr>
      </p:pic>
      <p:sp>
        <p:nvSpPr>
          <p:cNvPr id="7" name="Text Box 7"/>
          <p:cNvSpPr txBox="1">
            <a:spLocks noChangeArrowheads="1"/>
          </p:cNvSpPr>
          <p:nvPr/>
        </p:nvSpPr>
        <p:spPr bwMode="auto">
          <a:xfrm>
            <a:off x="5486400" y="6550223"/>
            <a:ext cx="3429000" cy="307777"/>
          </a:xfrm>
          <a:prstGeom prst="rect">
            <a:avLst/>
          </a:prstGeom>
          <a:noFill/>
          <a:ln w="9525">
            <a:noFill/>
            <a:miter lim="800000"/>
            <a:headEnd/>
            <a:tailEnd/>
          </a:ln>
        </p:spPr>
        <p:txBody>
          <a:bodyPr>
            <a:spAutoFit/>
          </a:bodyPr>
          <a:lstStyle/>
          <a:p>
            <a:r>
              <a:rPr lang="en-US" sz="1400" dirty="0" smtClean="0"/>
              <a:t>William Blake. Newton. 1795</a:t>
            </a:r>
            <a:endParaRPr lang="en-US" sz="1400" b="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2286000"/>
          </a:xfrm>
        </p:spPr>
        <p:txBody>
          <a:bodyPr>
            <a:normAutofit/>
          </a:bodyPr>
          <a:lstStyle/>
          <a:p>
            <a:r>
              <a:rPr lang="en-US" dirty="0" smtClean="0"/>
              <a:t>II.  Implications of Where We Are for Patients, Caregivers, and </a:t>
            </a:r>
            <a:br>
              <a:rPr lang="en-US" dirty="0" smtClean="0"/>
            </a:br>
            <a:r>
              <a:rPr lang="en-US" dirty="0" smtClean="0"/>
              <a:t>Medical Institutions</a:t>
            </a:r>
            <a:endParaRPr lang="en-US" sz="2700" dirty="0"/>
          </a:p>
        </p:txBody>
      </p:sp>
      <p:pic>
        <p:nvPicPr>
          <p:cNvPr id="3" name="Picture 2" descr="Newton-WilliamBlak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590800"/>
            <a:ext cx="5105400" cy="3927314"/>
          </a:xfrm>
          <a:prstGeom prst="rect">
            <a:avLst/>
          </a:prstGeom>
        </p:spPr>
      </p:pic>
    </p:spTree>
    <p:extLst>
      <p:ext uri="{BB962C8B-B14F-4D97-AF65-F5344CB8AC3E}">
        <p14:creationId xmlns:p14="http://schemas.microsoft.com/office/powerpoint/2010/main" val="7991017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huluiAirportM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 y="533400"/>
            <a:ext cx="9144000" cy="5620152"/>
          </a:xfrm>
          <a:prstGeom prst="rect">
            <a:avLst/>
          </a:prstGeom>
        </p:spPr>
      </p:pic>
    </p:spTree>
    <p:extLst>
      <p:ext uri="{BB962C8B-B14F-4D97-AF65-F5344CB8AC3E}">
        <p14:creationId xmlns:p14="http://schemas.microsoft.com/office/powerpoint/2010/main" val="38789063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34400" cy="1143000"/>
          </a:xfrm>
        </p:spPr>
        <p:txBody>
          <a:bodyPr>
            <a:normAutofit fontScale="90000"/>
          </a:bodyPr>
          <a:lstStyle/>
          <a:p>
            <a:r>
              <a:rPr lang="en-US" dirty="0" smtClean="0"/>
              <a:t>	Implications of Where We Are</a:t>
            </a:r>
            <a:br>
              <a:rPr lang="en-US" dirty="0" smtClean="0"/>
            </a:br>
            <a:r>
              <a:rPr lang="en-US" dirty="0" smtClean="0"/>
              <a:t>for Our Patients: Kate’s Story</a:t>
            </a:r>
            <a:endParaRPr lang="en-US" sz="2700" dirty="0"/>
          </a:p>
        </p:txBody>
      </p:sp>
      <p:pic>
        <p:nvPicPr>
          <p:cNvPr id="3" name="Picture 2" descr="3c91c1fa1b119ed96505e00191b0ce7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88108"/>
            <a:ext cx="5715000" cy="3800475"/>
          </a:xfrm>
          <a:prstGeom prst="rect">
            <a:avLst/>
          </a:prstGeom>
        </p:spPr>
      </p:pic>
    </p:spTree>
    <p:extLst>
      <p:ext uri="{BB962C8B-B14F-4D97-AF65-F5344CB8AC3E}">
        <p14:creationId xmlns:p14="http://schemas.microsoft.com/office/powerpoint/2010/main" val="22679968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15"/>
            <a:ext cx="8991600" cy="2895600"/>
          </a:xfrm>
        </p:spPr>
        <p:txBody>
          <a:bodyPr>
            <a:noAutofit/>
          </a:bodyPr>
          <a:lstStyle/>
          <a:p>
            <a:r>
              <a:rPr lang="en-US" sz="2800" dirty="0" smtClean="0"/>
              <a:t>Kate “Every time I walk into this place [Dana-Farber], it feels like all my energy has been sapped out of me.  I have to do energy work for days after being here to become myself again…  When I walk in, I can almost hear this place telling me that </a:t>
            </a:r>
            <a:r>
              <a:rPr lang="en-US" sz="2800" u="sng" dirty="0" smtClean="0"/>
              <a:t>all I am is a body full of tumors that are killing me</a:t>
            </a:r>
            <a:r>
              <a:rPr lang="en-US" sz="2800" dirty="0" smtClean="0"/>
              <a:t>.”</a:t>
            </a:r>
            <a:endParaRPr lang="en-US" sz="2800" dirty="0"/>
          </a:p>
        </p:txBody>
      </p:sp>
      <p:pic>
        <p:nvPicPr>
          <p:cNvPr id="3" name="Picture 2" descr="3c91c1fa1b119ed96505e00191b0ce7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19400"/>
            <a:ext cx="5715000" cy="3800475"/>
          </a:xfrm>
          <a:prstGeom prst="rect">
            <a:avLst/>
          </a:prstGeom>
        </p:spPr>
      </p:pic>
    </p:spTree>
    <p:extLst>
      <p:ext uri="{BB962C8B-B14F-4D97-AF65-F5344CB8AC3E}">
        <p14:creationId xmlns:p14="http://schemas.microsoft.com/office/powerpoint/2010/main" val="1114979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1143000"/>
          </a:xfrm>
        </p:spPr>
        <p:txBody>
          <a:bodyPr>
            <a:normAutofit fontScale="90000"/>
          </a:bodyPr>
          <a:lstStyle/>
          <a:p>
            <a:r>
              <a:rPr lang="en-US" dirty="0" smtClean="0"/>
              <a:t>	Implications of Where We Are</a:t>
            </a:r>
            <a:br>
              <a:rPr lang="en-US" dirty="0" smtClean="0"/>
            </a:br>
            <a:r>
              <a:rPr lang="en-US" dirty="0" smtClean="0"/>
              <a:t>for Medical Caregivers</a:t>
            </a:r>
            <a:endParaRPr lang="en-US" sz="2700" dirty="0"/>
          </a:p>
        </p:txBody>
      </p:sp>
      <p:pic>
        <p:nvPicPr>
          <p:cNvPr id="4" name="Picture 3" descr="07BOOKKalanithi1-blog4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4127500" cy="4581815"/>
          </a:xfrm>
          <a:prstGeom prst="rect">
            <a:avLst/>
          </a:prstGeom>
        </p:spPr>
      </p:pic>
    </p:spTree>
    <p:extLst>
      <p:ext uri="{BB962C8B-B14F-4D97-AF65-F5344CB8AC3E}">
        <p14:creationId xmlns:p14="http://schemas.microsoft.com/office/powerpoint/2010/main" val="1823507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Caregivers</a:t>
            </a:r>
            <a:endParaRPr lang="en-US" dirty="0"/>
          </a:p>
        </p:txBody>
      </p:sp>
      <p:sp>
        <p:nvSpPr>
          <p:cNvPr id="3" name="Content Placeholder 2"/>
          <p:cNvSpPr>
            <a:spLocks noGrp="1"/>
          </p:cNvSpPr>
          <p:nvPr>
            <p:ph sz="half" idx="1"/>
          </p:nvPr>
        </p:nvSpPr>
        <p:spPr>
          <a:xfrm>
            <a:off x="457200" y="1524000"/>
            <a:ext cx="4724400" cy="5029200"/>
          </a:xfrm>
        </p:spPr>
        <p:txBody>
          <a:bodyPr>
            <a:normAutofit fontScale="92500" lnSpcReduction="20000"/>
          </a:bodyPr>
          <a:lstStyle/>
          <a:p>
            <a:pPr marL="0" indent="0">
              <a:buNone/>
            </a:pPr>
            <a:r>
              <a:rPr lang="en-US" dirty="0" smtClean="0"/>
              <a:t>“At moments, the weight of it all [suffering and death of his patients] became palpable.  It was in the air, the stress and misery.  Normally, you breathed it in, without noticing it.  But some days, like a humid muggy day,</a:t>
            </a:r>
            <a:r>
              <a:rPr lang="en-US" dirty="0"/>
              <a:t> </a:t>
            </a:r>
            <a:r>
              <a:rPr lang="en-US" dirty="0" smtClean="0"/>
              <a:t>it had a suffocating weight of its own. Some days, this is how it felt when I was in the hospital:  trapped in an endless jungle summer, wet with sweat, the rain of tears of the families of the dying pouring down.”</a:t>
            </a:r>
            <a:endParaRPr lang="en-US" dirty="0"/>
          </a:p>
        </p:txBody>
      </p:sp>
      <p:pic>
        <p:nvPicPr>
          <p:cNvPr id="5" name="Content Placeholder 4"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l="22544" r="22544"/>
          <a:stretch>
            <a:fillRect/>
          </a:stretch>
        </p:blipFill>
        <p:spPr>
          <a:xfrm>
            <a:off x="5181600" y="2057400"/>
            <a:ext cx="3399733" cy="3810000"/>
          </a:xfrm>
        </p:spPr>
      </p:pic>
    </p:spTree>
    <p:extLst>
      <p:ext uri="{BB962C8B-B14F-4D97-AF65-F5344CB8AC3E}">
        <p14:creationId xmlns:p14="http://schemas.microsoft.com/office/powerpoint/2010/main" val="5741001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4000" b="0" dirty="0" smtClean="0"/>
              <a:t>Implications for Medical Institutions</a:t>
            </a:r>
          </a:p>
        </p:txBody>
      </p:sp>
      <p:sp>
        <p:nvSpPr>
          <p:cNvPr id="14339" name="Rectangle 46"/>
          <p:cNvSpPr>
            <a:spLocks noChangeArrowheads="1"/>
          </p:cNvSpPr>
          <p:nvPr/>
        </p:nvSpPr>
        <p:spPr bwMode="auto">
          <a:xfrm>
            <a:off x="0" y="3635375"/>
            <a:ext cx="9144000" cy="0"/>
          </a:xfrm>
          <a:prstGeom prst="rect">
            <a:avLst/>
          </a:prstGeom>
          <a:noFill/>
          <a:ln w="9525">
            <a:noFill/>
            <a:miter lim="800000"/>
            <a:headEnd/>
            <a:tailEnd/>
          </a:ln>
        </p:spPr>
        <p:txBody>
          <a:bodyPr wrap="none" anchor="ctr">
            <a:spAutoFit/>
          </a:bodyPr>
          <a:lstStyle/>
          <a:p>
            <a:endParaRPr lang="en-US"/>
          </a:p>
        </p:txBody>
      </p:sp>
      <p:sp>
        <p:nvSpPr>
          <p:cNvPr id="14340" name="Rectangle 90"/>
          <p:cNvSpPr>
            <a:spLocks noChangeArrowheads="1"/>
          </p:cNvSpPr>
          <p:nvPr/>
        </p:nvSpPr>
        <p:spPr bwMode="auto">
          <a:xfrm>
            <a:off x="277813" y="3810000"/>
            <a:ext cx="8866187" cy="1250950"/>
          </a:xfrm>
          <a:prstGeom prst="rect">
            <a:avLst/>
          </a:prstGeom>
          <a:noFill/>
          <a:ln w="9525">
            <a:noFill/>
            <a:miter lim="800000"/>
            <a:headEnd/>
            <a:tailEnd/>
          </a:ln>
        </p:spPr>
        <p:txBody>
          <a:bodyPr wrap="none" anchor="ctr">
            <a:spAutoFit/>
          </a:bodyPr>
          <a:lstStyle/>
          <a:p>
            <a:pPr algn="ctr" eaLnBrk="0" hangingPunct="0"/>
            <a:r>
              <a:rPr lang="en-US" sz="3600" dirty="0"/>
              <a:t>When Too Much is Too Little</a:t>
            </a:r>
            <a:endParaRPr lang="en-US" sz="3600" b="0" i="1" dirty="0"/>
          </a:p>
          <a:p>
            <a:pPr algn="ctr" eaLnBrk="0" hangingPunct="0"/>
            <a:r>
              <a:rPr lang="en-US" sz="2000" b="0" i="1" dirty="0"/>
              <a:t>R. Sean Morrison, M.D., Diane E. Meier, M.D., and Christine K. Cassel, M.D.</a:t>
            </a:r>
            <a:r>
              <a:rPr lang="en-US" sz="2000" b="0" i="1" dirty="0">
                <a:solidFill>
                  <a:schemeClr val="tx1"/>
                </a:solidFill>
              </a:rPr>
              <a:t> </a:t>
            </a:r>
            <a:endParaRPr lang="en-US" sz="2000" b="0" dirty="0">
              <a:solidFill>
                <a:schemeClr val="tx1"/>
              </a:solidFill>
            </a:endParaRPr>
          </a:p>
          <a:p>
            <a:pPr algn="ctr" eaLnBrk="0" hangingPunct="0"/>
            <a:endParaRPr lang="en-US" sz="2000" b="0" dirty="0">
              <a:solidFill>
                <a:schemeClr val="tx1"/>
              </a:solidFill>
            </a:endParaRPr>
          </a:p>
        </p:txBody>
      </p:sp>
      <p:pic>
        <p:nvPicPr>
          <p:cNvPr id="14347" name="Picture 5" descr="The New England Journal of Medicine">
            <a:hlinkClick r:id="rId2"/>
          </p:cNvPr>
          <p:cNvPicPr>
            <a:picLocks noChangeAspect="1" noChangeArrowheads="1"/>
          </p:cNvPicPr>
          <p:nvPr/>
        </p:nvPicPr>
        <p:blipFill>
          <a:blip r:embed="rId3" cstate="print"/>
          <a:srcRect/>
          <a:stretch>
            <a:fillRect/>
          </a:stretch>
        </p:blipFill>
        <p:spPr bwMode="auto">
          <a:xfrm>
            <a:off x="2133600" y="2286000"/>
            <a:ext cx="4591050" cy="904875"/>
          </a:xfrm>
          <a:prstGeom prst="rect">
            <a:avLst/>
          </a:prstGeom>
          <a:noFill/>
          <a:ln w="9525">
            <a:noFill/>
            <a:miter lim="800000"/>
            <a:headEnd/>
            <a:tailEnd/>
          </a:ln>
        </p:spPr>
      </p:pic>
      <p:pic>
        <p:nvPicPr>
          <p:cNvPr id="14348" name="Picture 28" descr=" "/>
          <p:cNvPicPr>
            <a:picLocks noChangeAspect="1" noChangeArrowheads="1"/>
          </p:cNvPicPr>
          <p:nvPr/>
        </p:nvPicPr>
        <p:blipFill>
          <a:blip r:embed="rId4"/>
          <a:srcRect/>
          <a:stretch>
            <a:fillRect/>
          </a:stretch>
        </p:blipFill>
        <p:spPr bwMode="auto">
          <a:xfrm>
            <a:off x="2195513" y="2397125"/>
            <a:ext cx="9525" cy="28575"/>
          </a:xfrm>
          <a:prstGeom prst="rect">
            <a:avLst/>
          </a:prstGeom>
          <a:noFill/>
          <a:ln w="9525">
            <a:noFill/>
            <a:miter lim="800000"/>
            <a:headEnd/>
            <a:tailEnd/>
          </a:ln>
        </p:spPr>
      </p:pic>
      <p:pic>
        <p:nvPicPr>
          <p:cNvPr id="14349" name="Picture 30" descr=" "/>
          <p:cNvPicPr>
            <a:picLocks noChangeAspect="1" noChangeArrowheads="1"/>
          </p:cNvPicPr>
          <p:nvPr/>
        </p:nvPicPr>
        <p:blipFill>
          <a:blip r:embed="rId4"/>
          <a:srcRect/>
          <a:stretch>
            <a:fillRect/>
          </a:stretch>
        </p:blipFill>
        <p:spPr bwMode="auto">
          <a:xfrm>
            <a:off x="155575" y="2763838"/>
            <a:ext cx="9525" cy="9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4000" b="0" dirty="0" smtClean="0"/>
              <a:t>Implications for Medical Institutions</a:t>
            </a:r>
          </a:p>
        </p:txBody>
      </p:sp>
      <p:sp>
        <p:nvSpPr>
          <p:cNvPr id="15363" name="Rectangle 3"/>
          <p:cNvSpPr>
            <a:spLocks noGrp="1" noChangeArrowheads="1"/>
          </p:cNvSpPr>
          <p:nvPr>
            <p:ph type="body" idx="1"/>
          </p:nvPr>
        </p:nvSpPr>
        <p:spPr>
          <a:xfrm>
            <a:off x="0" y="1752600"/>
            <a:ext cx="9144000" cy="4876800"/>
          </a:xfrm>
        </p:spPr>
        <p:txBody>
          <a:bodyPr anchor="ctr"/>
          <a:lstStyle/>
          <a:p>
            <a:pPr eaLnBrk="1" hangingPunct="1">
              <a:buFontTx/>
              <a:buNone/>
            </a:pPr>
            <a:r>
              <a:rPr lang="en-US" sz="2400" dirty="0" smtClean="0"/>
              <a:t>	“The experience with this patient is a disturbing illustration of the care received by many terminally ill patients in U.S. hospitals – the site of death for 65 percent of the population.  Despite repeated requests that he receive no further diagnostic interventions or life-prolonging treatment and that he be allowed to return home to die, the patient underwent a lung biopsy, three CT studies, daily phlebotomies, and insertion of multiple </a:t>
            </a:r>
            <a:r>
              <a:rPr lang="en-US" sz="2400" dirty="0" err="1" smtClean="0"/>
              <a:t>nasogastric</a:t>
            </a:r>
            <a:r>
              <a:rPr lang="en-US" sz="2400" dirty="0" smtClean="0"/>
              <a:t> tubes, as well as a </a:t>
            </a:r>
            <a:r>
              <a:rPr lang="en-US" sz="2400" dirty="0" err="1" smtClean="0"/>
              <a:t>gastrostomy</a:t>
            </a:r>
            <a:r>
              <a:rPr lang="en-US" sz="2400" dirty="0" smtClean="0"/>
              <a:t> tube.  He was tied to a bed for 29 days so he would not remove the intravenous lines or feeding tubes, and he spent the last month of his life in the hospital.  Recent reports suggest that his case, unfortunately, is not unusual.”</a:t>
            </a:r>
          </a:p>
        </p:txBody>
      </p:sp>
      <p:sp>
        <p:nvSpPr>
          <p:cNvPr id="15364" name="Rectangle 4"/>
          <p:cNvSpPr>
            <a:spLocks noChangeArrowheads="1"/>
          </p:cNvSpPr>
          <p:nvPr/>
        </p:nvSpPr>
        <p:spPr bwMode="auto">
          <a:xfrm>
            <a:off x="0" y="3635375"/>
            <a:ext cx="9144000" cy="0"/>
          </a:xfrm>
          <a:prstGeom prst="rect">
            <a:avLst/>
          </a:prstGeom>
          <a:noFill/>
          <a:ln w="9525">
            <a:noFill/>
            <a:miter lim="800000"/>
            <a:headEnd/>
            <a:tailEnd/>
          </a:ln>
        </p:spPr>
        <p:txBody>
          <a:bodyPr wrap="none" anchor="ctr">
            <a:spAutoFit/>
          </a:bodyPr>
          <a:lstStyle/>
          <a:p>
            <a:endParaRPr lang="en-US"/>
          </a:p>
        </p:txBody>
      </p:sp>
      <p:pic>
        <p:nvPicPr>
          <p:cNvPr id="15365" name="Picture 18" descr=" "/>
          <p:cNvPicPr>
            <a:picLocks noChangeAspect="1" noChangeArrowheads="1"/>
          </p:cNvPicPr>
          <p:nvPr/>
        </p:nvPicPr>
        <p:blipFill>
          <a:blip r:embed="rId2"/>
          <a:srcRect/>
          <a:stretch>
            <a:fillRect/>
          </a:stretch>
        </p:blipFill>
        <p:spPr bwMode="auto">
          <a:xfrm>
            <a:off x="155575" y="2763838"/>
            <a:ext cx="9525" cy="9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000" b="0" dirty="0" smtClean="0"/>
              <a:t>Implications for Medical Institutions</a:t>
            </a:r>
          </a:p>
        </p:txBody>
      </p:sp>
      <p:sp>
        <p:nvSpPr>
          <p:cNvPr id="16387" name="Rectangle 3"/>
          <p:cNvSpPr>
            <a:spLocks noGrp="1" noChangeArrowheads="1"/>
          </p:cNvSpPr>
          <p:nvPr>
            <p:ph type="body" idx="1"/>
          </p:nvPr>
        </p:nvSpPr>
        <p:spPr>
          <a:xfrm>
            <a:off x="0" y="1524000"/>
            <a:ext cx="9144000" cy="4876800"/>
          </a:xfrm>
        </p:spPr>
        <p:txBody>
          <a:bodyPr anchor="ctr"/>
          <a:lstStyle/>
          <a:p>
            <a:pPr eaLnBrk="1" hangingPunct="1">
              <a:buFontTx/>
              <a:buNone/>
            </a:pPr>
            <a:r>
              <a:rPr lang="en-US" sz="2400" dirty="0" smtClean="0"/>
              <a:t>	“The culture of modern medicine probably contributed to this patient’s suffering.  The dramatic advances in medicine during this century have transformed death from a natural and expected milestone of human existence into an unwanted outcome of disease.  Callahan has pointed out that the availability of a technique offering any possibility of prolonging life, no matter how limited, mandates its use, and he argues that this technological imperative appears to inform much of the decision making in the care of terminally ill patients.”</a:t>
            </a:r>
          </a:p>
        </p:txBody>
      </p:sp>
      <p:sp>
        <p:nvSpPr>
          <p:cNvPr id="16388" name="Rectangle 4"/>
          <p:cNvSpPr>
            <a:spLocks noChangeArrowheads="1"/>
          </p:cNvSpPr>
          <p:nvPr/>
        </p:nvSpPr>
        <p:spPr bwMode="auto">
          <a:xfrm>
            <a:off x="0" y="3635375"/>
            <a:ext cx="9144000" cy="0"/>
          </a:xfrm>
          <a:prstGeom prst="rect">
            <a:avLst/>
          </a:prstGeom>
          <a:noFill/>
          <a:ln w="9525">
            <a:noFill/>
            <a:miter lim="800000"/>
            <a:headEnd/>
            <a:tailEnd/>
          </a:ln>
        </p:spPr>
        <p:txBody>
          <a:bodyPr wrap="none" anchor="ctr">
            <a:spAutoFit/>
          </a:bodyPr>
          <a:lstStyle/>
          <a:p>
            <a:endParaRPr lang="en-US"/>
          </a:p>
        </p:txBody>
      </p:sp>
      <p:pic>
        <p:nvPicPr>
          <p:cNvPr id="16389" name="Picture 5" descr=" "/>
          <p:cNvPicPr>
            <a:picLocks noChangeAspect="1" noChangeArrowheads="1"/>
          </p:cNvPicPr>
          <p:nvPr/>
        </p:nvPicPr>
        <p:blipFill>
          <a:blip r:embed="rId2"/>
          <a:srcRect/>
          <a:stretch>
            <a:fillRect/>
          </a:stretch>
        </p:blipFill>
        <p:spPr bwMode="auto">
          <a:xfrm>
            <a:off x="155575" y="2763838"/>
            <a:ext cx="9525" cy="9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1143000"/>
          </a:xfrm>
        </p:spPr>
        <p:txBody>
          <a:bodyPr>
            <a:normAutofit fontScale="90000"/>
          </a:bodyPr>
          <a:lstStyle/>
          <a:p>
            <a:pPr eaLnBrk="1" hangingPunct="1"/>
            <a:r>
              <a:rPr lang="en-US" sz="4000" b="0" dirty="0" smtClean="0"/>
              <a:t>What Might It Look Like to Practice Healthcare with Integrated Body and Soul?  </a:t>
            </a:r>
          </a:p>
        </p:txBody>
      </p:sp>
      <p:sp>
        <p:nvSpPr>
          <p:cNvPr id="17411" name="Rectangle 3"/>
          <p:cNvSpPr>
            <a:spLocks noGrp="1" noChangeArrowheads="1"/>
          </p:cNvSpPr>
          <p:nvPr>
            <p:ph type="body" idx="1"/>
          </p:nvPr>
        </p:nvSpPr>
        <p:spPr>
          <a:xfrm>
            <a:off x="-228600" y="1752600"/>
            <a:ext cx="9372600" cy="4876800"/>
          </a:xfrm>
        </p:spPr>
        <p:txBody>
          <a:bodyPr/>
          <a:lstStyle/>
          <a:p>
            <a:pPr eaLnBrk="1" hangingPunct="1">
              <a:buFontTx/>
              <a:buNone/>
            </a:pPr>
            <a:r>
              <a:rPr lang="en-US" sz="2400" dirty="0" smtClean="0"/>
              <a:t>	“First, the dying person confessed and then received the sacrament of extreme unction from the cleric who had heard confession and had absolved him.  The administration of holy oil occurred on the traditional places of the five senses and the other bodily areas considered to be suffering…  Some brethren remained with the dying inmate throughout the day and night, praying and reading from the Scriptures by candlelight.  The point of this vigil was to ensure “proper passing”; nobody should be left to die alone.  If death became imminent, the whole monastic community was summoned and the monks congregated around the sick on both sides of the bed alternately to pray and sing.”</a:t>
            </a:r>
          </a:p>
        </p:txBody>
      </p:sp>
      <p:sp>
        <p:nvSpPr>
          <p:cNvPr id="17412" name="Rectangle 4"/>
          <p:cNvSpPr>
            <a:spLocks noChangeArrowheads="1"/>
          </p:cNvSpPr>
          <p:nvPr/>
        </p:nvSpPr>
        <p:spPr bwMode="auto">
          <a:xfrm>
            <a:off x="0" y="3635375"/>
            <a:ext cx="9144000" cy="0"/>
          </a:xfrm>
          <a:prstGeom prst="rect">
            <a:avLst/>
          </a:prstGeom>
          <a:noFill/>
          <a:ln w="9525">
            <a:noFill/>
            <a:miter lim="800000"/>
            <a:headEnd/>
            <a:tailEnd/>
          </a:ln>
        </p:spPr>
        <p:txBody>
          <a:bodyPr wrap="none" anchor="ctr">
            <a:spAutoFit/>
          </a:bodyPr>
          <a:lstStyle/>
          <a:p>
            <a:endParaRPr lang="en-US"/>
          </a:p>
        </p:txBody>
      </p:sp>
      <p:pic>
        <p:nvPicPr>
          <p:cNvPr id="17413" name="Picture 5" descr=" "/>
          <p:cNvPicPr>
            <a:picLocks noChangeAspect="1" noChangeArrowheads="1"/>
          </p:cNvPicPr>
          <p:nvPr/>
        </p:nvPicPr>
        <p:blipFill>
          <a:blip r:embed="rId2"/>
          <a:srcRect/>
          <a:stretch>
            <a:fillRect/>
          </a:stretch>
        </p:blipFill>
        <p:spPr bwMode="auto">
          <a:xfrm>
            <a:off x="155575" y="2763838"/>
            <a:ext cx="9525" cy="9525"/>
          </a:xfrm>
          <a:prstGeom prst="rect">
            <a:avLst/>
          </a:prstGeom>
          <a:noFill/>
          <a:ln w="9525">
            <a:noFill/>
            <a:miter lim="800000"/>
            <a:headEnd/>
            <a:tailEnd/>
          </a:ln>
        </p:spPr>
      </p:pic>
      <p:sp>
        <p:nvSpPr>
          <p:cNvPr id="17414" name="Text Box 6"/>
          <p:cNvSpPr txBox="1">
            <a:spLocks noChangeArrowheads="1"/>
          </p:cNvSpPr>
          <p:nvPr/>
        </p:nvSpPr>
        <p:spPr bwMode="auto">
          <a:xfrm>
            <a:off x="4267200" y="6381750"/>
            <a:ext cx="4876800" cy="476250"/>
          </a:xfrm>
          <a:prstGeom prst="rect">
            <a:avLst/>
          </a:prstGeom>
          <a:noFill/>
          <a:ln w="9525">
            <a:noFill/>
            <a:miter lim="800000"/>
            <a:headEnd/>
            <a:tailEnd/>
          </a:ln>
        </p:spPr>
        <p:txBody>
          <a:bodyPr>
            <a:spAutoFit/>
          </a:bodyPr>
          <a:lstStyle/>
          <a:p>
            <a:pPr marL="457200" indent="-457200">
              <a:lnSpc>
                <a:spcPct val="90000"/>
              </a:lnSpc>
              <a:spcBef>
                <a:spcPct val="20000"/>
              </a:spcBef>
              <a:buFont typeface="Times" charset="0"/>
              <a:buNone/>
            </a:pPr>
            <a:r>
              <a:rPr lang="en-US" sz="1400" b="0" dirty="0"/>
              <a:t>	</a:t>
            </a:r>
            <a:r>
              <a:rPr lang="en-US" sz="1400" b="0" dirty="0" err="1"/>
              <a:t>Risse</a:t>
            </a:r>
            <a:r>
              <a:rPr lang="en-US" sz="1400" b="0" dirty="0"/>
              <a:t>, Guenther.  </a:t>
            </a:r>
            <a:r>
              <a:rPr lang="en-US" sz="1400" b="0" i="1" dirty="0"/>
              <a:t>Mending Bodies, Saving Souls:  A History of Hospitals</a:t>
            </a:r>
            <a:r>
              <a:rPr lang="en-US" sz="1400" b="0" dirty="0"/>
              <a:t>.  (Oxford </a:t>
            </a:r>
            <a:r>
              <a:rPr lang="en-US" sz="1400" b="0" dirty="0" err="1"/>
              <a:t>UnivPress</a:t>
            </a:r>
            <a:r>
              <a:rPr lang="en-US" sz="1400" b="0" dirty="0"/>
              <a:t> 1999): 105.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nastary"/>
          <p:cNvPicPr>
            <a:picLocks noChangeAspect="1" noChangeArrowheads="1"/>
          </p:cNvPicPr>
          <p:nvPr/>
        </p:nvPicPr>
        <p:blipFill>
          <a:blip r:embed="rId3" cstate="print"/>
          <a:srcRect/>
          <a:stretch>
            <a:fillRect/>
          </a:stretch>
        </p:blipFill>
        <p:spPr bwMode="auto">
          <a:xfrm>
            <a:off x="-457200" y="5862"/>
            <a:ext cx="10055276" cy="5867400"/>
          </a:xfrm>
          <a:prstGeom prst="rect">
            <a:avLst/>
          </a:prstGeom>
          <a:noFill/>
          <a:ln w="9525">
            <a:noFill/>
            <a:miter lim="800000"/>
            <a:headEnd/>
            <a:tailEnd/>
          </a:ln>
        </p:spPr>
      </p:pic>
      <p:sp>
        <p:nvSpPr>
          <p:cNvPr id="18435" name="Text Box 4"/>
          <p:cNvSpPr txBox="1">
            <a:spLocks noChangeArrowheads="1"/>
          </p:cNvSpPr>
          <p:nvPr/>
        </p:nvSpPr>
        <p:spPr bwMode="auto">
          <a:xfrm>
            <a:off x="5486400" y="6324600"/>
            <a:ext cx="3657600" cy="284163"/>
          </a:xfrm>
          <a:prstGeom prst="rect">
            <a:avLst/>
          </a:prstGeom>
          <a:noFill/>
          <a:ln w="9525">
            <a:noFill/>
            <a:miter lim="800000"/>
            <a:headEnd/>
            <a:tailEnd/>
          </a:ln>
        </p:spPr>
        <p:txBody>
          <a:bodyPr>
            <a:spAutoFit/>
          </a:bodyPr>
          <a:lstStyle/>
          <a:p>
            <a:pPr marL="457200" indent="-457200">
              <a:lnSpc>
                <a:spcPct val="90000"/>
              </a:lnSpc>
              <a:spcBef>
                <a:spcPct val="20000"/>
              </a:spcBef>
              <a:buFont typeface="Times" charset="0"/>
              <a:buNone/>
            </a:pPr>
            <a:r>
              <a:rPr lang="en-US" sz="1400" b="0" dirty="0">
                <a:solidFill>
                  <a:srgbClr val="109D1D"/>
                </a:solidFill>
              </a:rPr>
              <a:t>	</a:t>
            </a:r>
            <a:r>
              <a:rPr lang="en-US" sz="1400" b="0" dirty="0" err="1"/>
              <a:t>Giotti</a:t>
            </a:r>
            <a:r>
              <a:rPr lang="en-US" sz="1400" b="0" dirty="0"/>
              <a:t>, Death of St. Francis, c 1320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ctrTitle"/>
          </p:nvPr>
        </p:nvSpPr>
        <p:spPr>
          <a:xfrm>
            <a:off x="0" y="381000"/>
            <a:ext cx="9144000" cy="1828800"/>
          </a:xfrm>
        </p:spPr>
        <p:txBody>
          <a:bodyPr>
            <a:normAutofit/>
          </a:bodyPr>
          <a:lstStyle/>
          <a:p>
            <a:pPr eaLnBrk="1" hangingPunct="1"/>
            <a:r>
              <a:rPr lang="en-US" sz="4000" dirty="0" smtClean="0"/>
              <a:t>III. Research as a Tool for Reintegrating Spirituality and Medicine</a:t>
            </a:r>
          </a:p>
        </p:txBody>
      </p:sp>
      <p:pic>
        <p:nvPicPr>
          <p:cNvPr id="3" name="Picture 2" descr="Newton-WilliamBlak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438400"/>
            <a:ext cx="5105400" cy="39273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term1-map-2.jpg"/>
          <p:cNvPicPr>
            <a:picLocks noChangeAspect="1"/>
          </p:cNvPicPr>
          <p:nvPr/>
        </p:nvPicPr>
        <p:blipFill rotWithShape="1">
          <a:blip r:embed="rId2">
            <a:extLst>
              <a:ext uri="{28A0092B-C50C-407E-A947-70E740481C1C}">
                <a14:useLocalDpi xmlns:a14="http://schemas.microsoft.com/office/drawing/2010/main" val="0"/>
              </a:ext>
            </a:extLst>
          </a:blip>
          <a:srcRect t="48" b="2824"/>
          <a:stretch/>
        </p:blipFill>
        <p:spPr>
          <a:xfrm>
            <a:off x="304800" y="228600"/>
            <a:ext cx="8638630" cy="6291072"/>
          </a:xfrm>
          <a:prstGeom prst="rect">
            <a:avLst/>
          </a:prstGeom>
        </p:spPr>
      </p:pic>
      <p:sp>
        <p:nvSpPr>
          <p:cNvPr id="7" name="Oval 6"/>
          <p:cNvSpPr/>
          <p:nvPr/>
        </p:nvSpPr>
        <p:spPr>
          <a:xfrm>
            <a:off x="4419600" y="4114800"/>
            <a:ext cx="304800" cy="304800"/>
          </a:xfrm>
          <a:prstGeom prst="ellipse">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8057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ctrTitle"/>
          </p:nvPr>
        </p:nvSpPr>
        <p:spPr>
          <a:xfrm>
            <a:off x="304800" y="685800"/>
            <a:ext cx="8610600" cy="1828800"/>
          </a:xfrm>
        </p:spPr>
        <p:txBody>
          <a:bodyPr>
            <a:noAutofit/>
          </a:bodyPr>
          <a:lstStyle/>
          <a:p>
            <a:pPr algn="l" eaLnBrk="1" hangingPunct="1"/>
            <a:r>
              <a:rPr lang="en-US" sz="3200" dirty="0" smtClean="0"/>
              <a:t>P-value:  The probability that the sample results (e.g., flipping 5 coins in a row heads) are due to chance alone. </a:t>
            </a:r>
            <a:r>
              <a:rPr lang="en-US" sz="3200" i="1" dirty="0" smtClean="0"/>
              <a:t>P</a:t>
            </a:r>
            <a:r>
              <a:rPr lang="en-US" sz="3200" dirty="0" smtClean="0"/>
              <a:t>&lt;0.05 means there is a less than 5% chance that the finding is due to chance.</a:t>
            </a:r>
          </a:p>
        </p:txBody>
      </p:sp>
      <p:pic>
        <p:nvPicPr>
          <p:cNvPr id="4" name="Picture 3" descr="3c91c1fa1b119ed96505e00191b0ce7b.jpg"/>
          <p:cNvPicPr>
            <a:picLocks noChangeAspect="1"/>
          </p:cNvPicPr>
          <p:nvPr/>
        </p:nvPicPr>
        <p:blipFill rotWithShape="1">
          <a:blip r:embed="rId2">
            <a:extLst>
              <a:ext uri="{28A0092B-C50C-407E-A947-70E740481C1C}">
                <a14:useLocalDpi xmlns:a14="http://schemas.microsoft.com/office/drawing/2010/main" val="0"/>
              </a:ext>
            </a:extLst>
          </a:blip>
          <a:srcRect r="23238"/>
          <a:stretch/>
        </p:blipFill>
        <p:spPr>
          <a:xfrm>
            <a:off x="381000" y="3733800"/>
            <a:ext cx="2715768" cy="2352675"/>
          </a:xfrm>
          <a:prstGeom prst="rect">
            <a:avLst/>
          </a:prstGeom>
        </p:spPr>
      </p:pic>
      <p:pic>
        <p:nvPicPr>
          <p:cNvPr id="5" name="Picture 4" descr="07BOOKKalanithi1-blog4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200400"/>
            <a:ext cx="2908300" cy="3228417"/>
          </a:xfrm>
          <a:prstGeom prst="rect">
            <a:avLst/>
          </a:prstGeom>
        </p:spPr>
      </p:pic>
      <p:sp>
        <p:nvSpPr>
          <p:cNvPr id="6" name="Rectangle 46"/>
          <p:cNvSpPr>
            <a:spLocks noChangeArrowheads="1"/>
          </p:cNvSpPr>
          <p:nvPr/>
        </p:nvSpPr>
        <p:spPr bwMode="auto">
          <a:xfrm flipH="1" flipV="1">
            <a:off x="9143998" y="3635372"/>
            <a:ext cx="2805291" cy="47360"/>
          </a:xfrm>
          <a:prstGeom prst="rect">
            <a:avLst/>
          </a:prstGeom>
          <a:noFill/>
          <a:ln w="9525">
            <a:noFill/>
            <a:miter lim="800000"/>
            <a:headEnd/>
            <a:tailEnd/>
          </a:ln>
        </p:spPr>
        <p:txBody>
          <a:bodyPr wrap="square" anchor="ctr">
            <a:spAutoFit/>
          </a:bodyPr>
          <a:lstStyle/>
          <a:p>
            <a:endParaRPr lang="en-US"/>
          </a:p>
        </p:txBody>
      </p:sp>
      <p:sp>
        <p:nvSpPr>
          <p:cNvPr id="7" name="Rectangle 90"/>
          <p:cNvSpPr>
            <a:spLocks noChangeArrowheads="1"/>
          </p:cNvSpPr>
          <p:nvPr/>
        </p:nvSpPr>
        <p:spPr bwMode="auto">
          <a:xfrm flipH="1">
            <a:off x="6423939" y="4695854"/>
            <a:ext cx="2720061" cy="1384995"/>
          </a:xfrm>
          <a:prstGeom prst="rect">
            <a:avLst/>
          </a:prstGeom>
          <a:noFill/>
          <a:ln w="9525">
            <a:noFill/>
            <a:miter lim="800000"/>
            <a:headEnd/>
            <a:tailEnd/>
          </a:ln>
        </p:spPr>
        <p:txBody>
          <a:bodyPr wrap="square" anchor="ctr">
            <a:spAutoFit/>
          </a:bodyPr>
          <a:lstStyle/>
          <a:p>
            <a:pPr algn="ctr" eaLnBrk="0" hangingPunct="0"/>
            <a:r>
              <a:rPr lang="en-US" sz="1600" dirty="0"/>
              <a:t>When Too Much is Too Little</a:t>
            </a:r>
            <a:endParaRPr lang="en-US" sz="1600" b="0" i="1" dirty="0"/>
          </a:p>
          <a:p>
            <a:pPr algn="ctr" eaLnBrk="0" hangingPunct="0"/>
            <a:r>
              <a:rPr lang="en-US" sz="1600" b="0" i="1" dirty="0"/>
              <a:t>R. Sean Morrison, M.D., Diane E. Meier, M.D., and Christine K. Cassel, M.D.</a:t>
            </a:r>
            <a:r>
              <a:rPr lang="en-US" sz="1600" b="0" i="1" dirty="0">
                <a:solidFill>
                  <a:schemeClr val="tx1"/>
                </a:solidFill>
              </a:rPr>
              <a:t> </a:t>
            </a:r>
            <a:endParaRPr lang="en-US" sz="1600" b="0" dirty="0">
              <a:solidFill>
                <a:schemeClr val="tx1"/>
              </a:solidFill>
            </a:endParaRPr>
          </a:p>
          <a:p>
            <a:pPr algn="ctr" eaLnBrk="0" hangingPunct="0"/>
            <a:endParaRPr lang="en-US" sz="2000" b="0" dirty="0">
              <a:solidFill>
                <a:schemeClr val="tx1"/>
              </a:solidFill>
            </a:endParaRPr>
          </a:p>
        </p:txBody>
      </p:sp>
      <p:pic>
        <p:nvPicPr>
          <p:cNvPr id="8" name="Picture 5" descr="The New England Journal of Medicine">
            <a:hlinkClick r:id="rId4"/>
          </p:cNvPr>
          <p:cNvPicPr>
            <a:picLocks noChangeAspect="1" noChangeArrowheads="1"/>
          </p:cNvPicPr>
          <p:nvPr/>
        </p:nvPicPr>
        <p:blipFill>
          <a:blip r:embed="rId5" cstate="print"/>
          <a:srcRect/>
          <a:stretch>
            <a:fillRect/>
          </a:stretch>
        </p:blipFill>
        <p:spPr bwMode="auto">
          <a:xfrm rot="10800000" flipH="1" flipV="1">
            <a:off x="6400800" y="4114800"/>
            <a:ext cx="2554616" cy="609601"/>
          </a:xfrm>
          <a:prstGeom prst="rect">
            <a:avLst/>
          </a:prstGeom>
          <a:noFill/>
          <a:ln w="9525">
            <a:noFill/>
            <a:miter lim="800000"/>
            <a:headEnd/>
            <a:tailEnd/>
          </a:ln>
        </p:spPr>
      </p:pic>
      <p:pic>
        <p:nvPicPr>
          <p:cNvPr id="9" name="Picture 28" descr=" "/>
          <p:cNvPicPr>
            <a:picLocks noChangeAspect="1" noChangeArrowheads="1"/>
          </p:cNvPicPr>
          <p:nvPr/>
        </p:nvPicPr>
        <p:blipFill>
          <a:blip r:embed="rId6"/>
          <a:srcRect/>
          <a:stretch>
            <a:fillRect/>
          </a:stretch>
        </p:blipFill>
        <p:spPr bwMode="auto">
          <a:xfrm flipH="1">
            <a:off x="2205036" y="2288543"/>
            <a:ext cx="56276" cy="168828"/>
          </a:xfrm>
          <a:prstGeom prst="rect">
            <a:avLst/>
          </a:prstGeom>
          <a:noFill/>
          <a:ln w="9525">
            <a:noFill/>
            <a:miter lim="800000"/>
            <a:headEnd/>
            <a:tailEnd/>
          </a:ln>
        </p:spPr>
      </p:pic>
      <p:pic>
        <p:nvPicPr>
          <p:cNvPr id="10" name="Picture 30" descr=" "/>
          <p:cNvPicPr>
            <a:picLocks noChangeAspect="1" noChangeArrowheads="1"/>
          </p:cNvPicPr>
          <p:nvPr/>
        </p:nvPicPr>
        <p:blipFill>
          <a:blip r:embed="rId6"/>
          <a:srcRect/>
          <a:stretch>
            <a:fillRect/>
          </a:stretch>
        </p:blipFill>
        <p:spPr bwMode="auto">
          <a:xfrm flipH="1">
            <a:off x="165098" y="2727644"/>
            <a:ext cx="56276" cy="56276"/>
          </a:xfrm>
          <a:prstGeom prst="rect">
            <a:avLst/>
          </a:prstGeom>
          <a:noFill/>
          <a:ln w="9525">
            <a:noFill/>
            <a:miter lim="800000"/>
            <a:headEnd/>
            <a:tailEnd/>
          </a:ln>
        </p:spPr>
      </p:pic>
      <p:sp>
        <p:nvSpPr>
          <p:cNvPr id="11" name="TextBox 10"/>
          <p:cNvSpPr txBox="1"/>
          <p:nvPr/>
        </p:nvSpPr>
        <p:spPr>
          <a:xfrm flipH="1">
            <a:off x="458204" y="2011279"/>
            <a:ext cx="56654" cy="8021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407940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304800" y="1524000"/>
            <a:ext cx="8534400" cy="609600"/>
          </a:xfrm>
        </p:spPr>
        <p:txBody>
          <a:bodyPr>
            <a:normAutofit/>
          </a:bodyPr>
          <a:lstStyle/>
          <a:p>
            <a:pPr eaLnBrk="1" hangingPunct="1">
              <a:buFontTx/>
              <a:buNone/>
            </a:pPr>
            <a:r>
              <a:rPr lang="en-US" sz="2800" dirty="0" smtClean="0">
                <a:latin typeface="Arial" pitchFamily="34" charset="0"/>
                <a:cs typeface="Arial" pitchFamily="34" charset="0"/>
              </a:rPr>
              <a:t>Coping with Cancer 1 Study (n=343):</a:t>
            </a:r>
          </a:p>
        </p:txBody>
      </p:sp>
      <p:sp>
        <p:nvSpPr>
          <p:cNvPr id="1029" name="Rectangle 4"/>
          <p:cNvSpPr>
            <a:spLocks noChangeArrowheads="1"/>
          </p:cNvSpPr>
          <p:nvPr/>
        </p:nvSpPr>
        <p:spPr bwMode="auto">
          <a:xfrm>
            <a:off x="9194800" y="-363538"/>
            <a:ext cx="184150" cy="457201"/>
          </a:xfrm>
          <a:prstGeom prst="rect">
            <a:avLst/>
          </a:prstGeom>
          <a:noFill/>
          <a:ln w="9525">
            <a:noFill/>
            <a:miter lim="800000"/>
            <a:headEnd/>
            <a:tailEnd/>
          </a:ln>
        </p:spPr>
        <p:txBody>
          <a:bodyPr wrap="none">
            <a:spAutoFit/>
          </a:bodyPr>
          <a:lstStyle/>
          <a:p>
            <a:pPr eaLnBrk="0" hangingPunct="0"/>
            <a:endParaRPr lang="en-US" sz="2400" b="0">
              <a:solidFill>
                <a:schemeClr val="tx1"/>
              </a:solidFill>
              <a:ea typeface="ＭＳ Ｐゴシック" pitchFamily="34" charset="-128"/>
            </a:endParaRPr>
          </a:p>
        </p:txBody>
      </p:sp>
      <p:sp>
        <p:nvSpPr>
          <p:cNvPr id="1030" name="Rectangle 5"/>
          <p:cNvSpPr>
            <a:spLocks noChangeArrowheads="1"/>
          </p:cNvSpPr>
          <p:nvPr/>
        </p:nvSpPr>
        <p:spPr bwMode="auto">
          <a:xfrm>
            <a:off x="6324600" y="6324600"/>
            <a:ext cx="2438400" cy="461665"/>
          </a:xfrm>
          <a:prstGeom prst="rect">
            <a:avLst/>
          </a:prstGeom>
          <a:noFill/>
          <a:ln w="9525">
            <a:noFill/>
            <a:miter lim="800000"/>
            <a:headEnd/>
            <a:tailEnd/>
          </a:ln>
        </p:spPr>
        <p:txBody>
          <a:bodyPr wrap="square">
            <a:spAutoFit/>
          </a:bodyPr>
          <a:lstStyle/>
          <a:p>
            <a:pPr eaLnBrk="0" hangingPunct="0">
              <a:buFont typeface="Times" pitchFamily="-96" charset="0"/>
              <a:buNone/>
            </a:pPr>
            <a:r>
              <a:rPr lang="en-US" sz="1200" b="0" dirty="0"/>
              <a:t>Balboni et al. </a:t>
            </a:r>
            <a:r>
              <a:rPr lang="en-US" sz="1200" b="0" i="1" dirty="0"/>
              <a:t>Journal of Clinical Oncology, </a:t>
            </a:r>
            <a:r>
              <a:rPr lang="en-US" sz="1200" b="0" dirty="0" err="1"/>
              <a:t>Vol</a:t>
            </a:r>
            <a:r>
              <a:rPr lang="en-US" sz="1200" b="0" dirty="0"/>
              <a:t> 25, No. 5, 2007.</a:t>
            </a:r>
          </a:p>
        </p:txBody>
      </p:sp>
      <p:graphicFrame>
        <p:nvGraphicFramePr>
          <p:cNvPr id="9" name="Object 7"/>
          <p:cNvGraphicFramePr>
            <a:graphicFrameLocks noChangeAspect="1"/>
          </p:cNvGraphicFramePr>
          <p:nvPr/>
        </p:nvGraphicFramePr>
        <p:xfrm>
          <a:off x="-266569" y="2362200"/>
          <a:ext cx="9410569" cy="4216400"/>
        </p:xfrm>
        <a:graphic>
          <a:graphicData uri="http://schemas.openxmlformats.org/drawingml/2006/chart">
            <c:chart xmlns:c="http://schemas.openxmlformats.org/drawingml/2006/chart" xmlns:r="http://schemas.openxmlformats.org/officeDocument/2006/relationships" r:id="rId3"/>
          </a:graphicData>
        </a:graphic>
      </p:graphicFrame>
      <p:sp>
        <p:nvSpPr>
          <p:cNvPr id="1031" name="Rectangle 8"/>
          <p:cNvSpPr>
            <a:spLocks noChangeArrowheads="1"/>
          </p:cNvSpPr>
          <p:nvPr/>
        </p:nvSpPr>
        <p:spPr bwMode="auto">
          <a:xfrm>
            <a:off x="381000" y="1981200"/>
            <a:ext cx="7189788" cy="461665"/>
          </a:xfrm>
          <a:prstGeom prst="rect">
            <a:avLst/>
          </a:prstGeom>
          <a:noFill/>
          <a:ln w="9525">
            <a:noFill/>
            <a:miter lim="800000"/>
            <a:headEnd/>
            <a:tailEnd/>
          </a:ln>
        </p:spPr>
        <p:txBody>
          <a:bodyPr>
            <a:spAutoFit/>
          </a:bodyPr>
          <a:lstStyle/>
          <a:p>
            <a:r>
              <a:rPr lang="en-US" sz="2400" dirty="0"/>
              <a:t>“</a:t>
            </a:r>
            <a:r>
              <a:rPr lang="en-US" sz="2400" dirty="0">
                <a:latin typeface="Arial" pitchFamily="34" charset="0"/>
                <a:cs typeface="Arial" pitchFamily="34" charset="0"/>
              </a:rPr>
              <a:t>How important is religion to you?”</a:t>
            </a:r>
          </a:p>
        </p:txBody>
      </p:sp>
      <p:sp>
        <p:nvSpPr>
          <p:cNvPr id="8" name="Title 1"/>
          <p:cNvSpPr>
            <a:spLocks noGrp="1"/>
          </p:cNvSpPr>
          <p:nvPr>
            <p:ph type="title"/>
          </p:nvPr>
        </p:nvSpPr>
        <p:spPr>
          <a:xfrm>
            <a:off x="0" y="274638"/>
            <a:ext cx="9144000" cy="1143000"/>
          </a:xfrm>
        </p:spPr>
        <p:txBody>
          <a:bodyPr>
            <a:noAutofit/>
          </a:bodyPr>
          <a:lstStyle/>
          <a:p>
            <a:r>
              <a:rPr lang="en-US" sz="3600" b="0" dirty="0" smtClean="0">
                <a:latin typeface="Arial" pitchFamily="34" charset="0"/>
                <a:cs typeface="Arial" pitchFamily="34" charset="0"/>
              </a:rPr>
              <a:t>Story 1: Patient Spirituality </a:t>
            </a:r>
            <a:r>
              <a:rPr lang="en-US" b="0" dirty="0" smtClean="0">
                <a:cs typeface="Arial" pitchFamily="34" charset="0"/>
              </a:rPr>
              <a:t>is Important</a:t>
            </a:r>
            <a:r>
              <a:rPr lang="en-US" sz="3600" b="0" dirty="0" smtClean="0">
                <a:latin typeface="Arial" pitchFamily="34" charset="0"/>
                <a:cs typeface="Arial" pitchFamily="34" charset="0"/>
              </a:rPr>
              <a:t> Serious Illness</a:t>
            </a:r>
            <a:endParaRPr lang="en-US" sz="3600" b="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body" idx="1"/>
          </p:nvPr>
        </p:nvSpPr>
        <p:spPr>
          <a:xfrm>
            <a:off x="533400" y="1676400"/>
            <a:ext cx="8153400" cy="4724400"/>
          </a:xfrm>
        </p:spPr>
        <p:txBody>
          <a:bodyPr anchor="ctr"/>
          <a:lstStyle/>
          <a:p>
            <a:pPr eaLnBrk="1" hangingPunct="1">
              <a:buFontTx/>
              <a:buNone/>
            </a:pPr>
            <a:r>
              <a:rPr lang="en-US" dirty="0" smtClean="0">
                <a:latin typeface="Arial" pitchFamily="34" charset="0"/>
                <a:cs typeface="Arial" pitchFamily="34" charset="0"/>
              </a:rPr>
              <a:t>Religion and Spirituality in Cancer Care Study </a:t>
            </a:r>
          </a:p>
          <a:p>
            <a:pPr eaLnBrk="1" hangingPunct="1"/>
            <a:r>
              <a:rPr lang="en-US" dirty="0" smtClean="0">
                <a:latin typeface="Arial" pitchFamily="34" charset="0"/>
                <a:cs typeface="Arial" pitchFamily="34" charset="0"/>
              </a:rPr>
              <a:t>75 randomly selected patients receiving palliative RT (RR=73%) in 4 Boston centers</a:t>
            </a:r>
          </a:p>
          <a:p>
            <a:pPr eaLnBrk="1" hangingPunct="1"/>
            <a:r>
              <a:rPr lang="en-US" dirty="0" smtClean="0">
                <a:latin typeface="Arial" pitchFamily="34" charset="0"/>
                <a:cs typeface="Arial" pitchFamily="34" charset="0"/>
              </a:rPr>
              <a:t>78%: religion and/or spirituality important to advanced cancer experience</a:t>
            </a:r>
          </a:p>
        </p:txBody>
      </p:sp>
      <p:sp>
        <p:nvSpPr>
          <p:cNvPr id="17412" name="Rectangle 1028"/>
          <p:cNvSpPr>
            <a:spLocks noChangeArrowheads="1"/>
          </p:cNvSpPr>
          <p:nvPr/>
        </p:nvSpPr>
        <p:spPr bwMode="auto">
          <a:xfrm>
            <a:off x="9194800" y="-363538"/>
            <a:ext cx="184150" cy="457201"/>
          </a:xfrm>
          <a:prstGeom prst="rect">
            <a:avLst/>
          </a:prstGeom>
          <a:noFill/>
          <a:ln w="9525">
            <a:noFill/>
            <a:miter lim="800000"/>
            <a:headEnd/>
            <a:tailEnd/>
          </a:ln>
        </p:spPr>
        <p:txBody>
          <a:bodyPr wrap="none">
            <a:spAutoFit/>
          </a:bodyPr>
          <a:lstStyle/>
          <a:p>
            <a:pPr eaLnBrk="0" hangingPunct="0"/>
            <a:endParaRPr lang="en-US" sz="2400" b="0">
              <a:solidFill>
                <a:schemeClr val="tx1"/>
              </a:solidFill>
              <a:ea typeface="ＭＳ Ｐゴシック" pitchFamily="34" charset="-128"/>
            </a:endParaRPr>
          </a:p>
        </p:txBody>
      </p:sp>
      <p:sp>
        <p:nvSpPr>
          <p:cNvPr id="17413" name="Rectangle 1029"/>
          <p:cNvSpPr>
            <a:spLocks noChangeArrowheads="1"/>
          </p:cNvSpPr>
          <p:nvPr/>
        </p:nvSpPr>
        <p:spPr bwMode="auto">
          <a:xfrm>
            <a:off x="5257800" y="6172201"/>
            <a:ext cx="3886200" cy="553998"/>
          </a:xfrm>
          <a:prstGeom prst="rect">
            <a:avLst/>
          </a:prstGeom>
          <a:noFill/>
          <a:ln w="9525">
            <a:noFill/>
            <a:miter lim="800000"/>
            <a:headEnd/>
            <a:tailEnd/>
          </a:ln>
        </p:spPr>
        <p:txBody>
          <a:bodyPr wrap="square">
            <a:spAutoFit/>
          </a:bodyPr>
          <a:lstStyle/>
          <a:p>
            <a:pPr eaLnBrk="0" hangingPunct="0">
              <a:buFont typeface="Times" pitchFamily="-96" charset="0"/>
              <a:buNone/>
            </a:pPr>
            <a:r>
              <a:rPr lang="en-US" sz="1000" b="0" dirty="0">
                <a:latin typeface="Arial" pitchFamily="34" charset="0"/>
                <a:cs typeface="Arial" pitchFamily="34" charset="0"/>
              </a:rPr>
              <a:t>Alcorn S et al. “If God wanted me yesterday, I wouldn’t be here today”:  Religious and spiritual themes in patients’ experiences of advanced cancer.  </a:t>
            </a:r>
            <a:r>
              <a:rPr lang="en-US" sz="1000" b="0" i="1" dirty="0">
                <a:latin typeface="Arial" pitchFamily="34" charset="0"/>
                <a:cs typeface="Arial" pitchFamily="34" charset="0"/>
              </a:rPr>
              <a:t>Journal of Palliative Medicine </a:t>
            </a:r>
            <a:r>
              <a:rPr lang="en-US" sz="1000" b="0" dirty="0">
                <a:latin typeface="Arial" pitchFamily="34" charset="0"/>
                <a:cs typeface="Arial" pitchFamily="34" charset="0"/>
              </a:rPr>
              <a:t>[in press] 2010.</a:t>
            </a:r>
            <a:endParaRPr lang="en-US" sz="1000" b="0" i="1" dirty="0">
              <a:latin typeface="Arial" pitchFamily="34" charset="0"/>
              <a:cs typeface="Arial" pitchFamily="34" charset="0"/>
            </a:endParaRPr>
          </a:p>
        </p:txBody>
      </p:sp>
      <p:sp>
        <p:nvSpPr>
          <p:cNvPr id="6" name="Title 1"/>
          <p:cNvSpPr>
            <a:spLocks noGrp="1"/>
          </p:cNvSpPr>
          <p:nvPr>
            <p:ph type="title"/>
          </p:nvPr>
        </p:nvSpPr>
        <p:spPr>
          <a:xfrm>
            <a:off x="0" y="274638"/>
            <a:ext cx="9144000" cy="1143000"/>
          </a:xfrm>
        </p:spPr>
        <p:txBody>
          <a:bodyPr>
            <a:noAutofit/>
          </a:bodyPr>
          <a:lstStyle/>
          <a:p>
            <a:r>
              <a:rPr lang="en-US" sz="3600" b="0" dirty="0" smtClean="0">
                <a:latin typeface="Arial" pitchFamily="34" charset="0"/>
                <a:cs typeface="Arial" pitchFamily="34" charset="0"/>
              </a:rPr>
              <a:t>Story 1: Patient Spirituality in</a:t>
            </a:r>
            <a:r>
              <a:rPr lang="en-US" b="0" dirty="0" smtClean="0">
                <a:cs typeface="Arial" pitchFamily="34" charset="0"/>
              </a:rPr>
              <a:t> </a:t>
            </a:r>
            <a:r>
              <a:rPr lang="en-US" sz="3600" b="0" dirty="0" smtClean="0">
                <a:latin typeface="Arial" pitchFamily="34" charset="0"/>
                <a:cs typeface="Arial" pitchFamily="34" charset="0"/>
              </a:rPr>
              <a:t>Serious Illness</a:t>
            </a:r>
            <a:endParaRPr lang="en-US" sz="3600" b="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830" name="Group 158"/>
          <p:cNvGraphicFramePr>
            <a:graphicFrameLocks noGrp="1"/>
          </p:cNvGraphicFramePr>
          <p:nvPr>
            <p:ph idx="1"/>
          </p:nvPr>
        </p:nvGraphicFramePr>
        <p:xfrm>
          <a:off x="0" y="0"/>
          <a:ext cx="9144000" cy="7110413"/>
        </p:xfrm>
        <a:graphic>
          <a:graphicData uri="http://schemas.openxmlformats.org/drawingml/2006/table">
            <a:tbl>
              <a:tblPr/>
              <a:tblGrid>
                <a:gridCol w="2209800"/>
                <a:gridCol w="863813"/>
                <a:gridCol w="6070387"/>
              </a:tblGrid>
              <a:tr h="771525">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Qualitatively-grounded religious/spiritual themes in patients’ experiences of advanced cancer, n = 53*</a:t>
                      </a:r>
                    </a:p>
                  </a:txBody>
                  <a:tcPr anchor="b" horzOverflow="overflow">
                    <a:lnL w="28575" cap="flat" cmpd="sng" algn="ctr">
                      <a:noFill/>
                      <a:prstDash val="solid"/>
                      <a:round/>
                      <a:headEnd type="none" w="sm" len="sm"/>
                      <a:tailEnd type="none" w="sm" len="sm"/>
                    </a:lnL>
                    <a:lnR w="28575" cap="flat" cmpd="sng" algn="ctr">
                      <a:noFill/>
                      <a:prstDash val="solid"/>
                      <a:round/>
                      <a:headEnd type="none" w="sm" len="sm"/>
                      <a:tailEnd type="none" w="sm" len="sm"/>
                    </a:lnR>
                    <a:lnT w="28575" cap="flat" cmpd="sng" algn="ctr">
                      <a:no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355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Theme</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160338"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Representative Quote</a:t>
                      </a:r>
                    </a:p>
                  </a:txBody>
                  <a:tcPr anchor="b"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3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Coping through R/S</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39 (74)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I don’t know if I will survive this cancer, but without God it is hard to stay sane sometimes.  For me, religion and spirituality keeps me going.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8223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R/S practices</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31 (58)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I pray a lot.  It helps.  You find yourself praying an awful lot.  Not for myself, but for those you leave behind.  There will be a lot more praying.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13668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R/S beliefs</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28 (53)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It is God’s will, not my will.  My job is to do what I can to stay healthy—eat right, think positively, get to appointments on time, and also to do what I can to become healthy again like make sure that I have the best doctors to take care of me.  After this, it is up to God.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18097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R/S transformation</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20 (38)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Since I have an incurable disease that will shorten my life, it has made me focus on issues of mortality and sharpened my curiosity on religion/spirituality and what the various traditions have to say about that.  I’ve spent a lot of time thinking about those issues, and it has enriched my psychological, intellectual, and spiritual experience of this time.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5810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R/S community</a:t>
                      </a:r>
                    </a:p>
                  </a:txBody>
                  <a:tcPr horzOverflow="overflow">
                    <a:lnL w="28575"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11 (21)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Arial" pitchFamily="34" charset="0"/>
                        </a:rPr>
                        <a:t>Well, I depend a lot upon my faith community for support. It’s proven incredibly helpful for me.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504825">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7408863" algn="l"/>
                        </a:tabLst>
                      </a:pPr>
                      <a:endParaRPr kumimoji="0" lang="en-US" sz="2800" b="0" i="0" u="none" strike="noStrike" cap="none" normalizeH="0" baseline="0" dirty="0" smtClean="0">
                        <a:ln>
                          <a:noFill/>
                        </a:ln>
                        <a:solidFill>
                          <a:schemeClr val="bg1"/>
                        </a:solidFill>
                        <a:effectLst/>
                        <a:latin typeface="Arial" charset="0"/>
                      </a:endParaRPr>
                    </a:p>
                  </a:txBody>
                  <a:tcPr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229600" cy="1295400"/>
          </a:xfrm>
        </p:spPr>
        <p:txBody>
          <a:bodyPr>
            <a:normAutofit/>
          </a:bodyPr>
          <a:lstStyle/>
          <a:p>
            <a:pPr eaLnBrk="1" hangingPunct="1"/>
            <a:r>
              <a:rPr lang="en-US" sz="3600" dirty="0" smtClean="0">
                <a:latin typeface="Arial" pitchFamily="34" charset="0"/>
                <a:cs typeface="Arial" pitchFamily="34" charset="0"/>
              </a:rPr>
              <a:t>Story 2:  Patient Spirituality is a Key </a:t>
            </a:r>
            <a:r>
              <a:rPr lang="en-US" sz="3600" dirty="0" smtClean="0">
                <a:cs typeface="Arial" pitchFamily="34" charset="0"/>
              </a:rPr>
              <a:t>Component of Patient </a:t>
            </a:r>
            <a:r>
              <a:rPr lang="en-US" sz="3600" dirty="0" smtClean="0">
                <a:latin typeface="Arial" pitchFamily="34" charset="0"/>
                <a:cs typeface="Arial" pitchFamily="34" charset="0"/>
              </a:rPr>
              <a:t>QOL</a:t>
            </a:r>
          </a:p>
        </p:txBody>
      </p:sp>
      <p:sp>
        <p:nvSpPr>
          <p:cNvPr id="23555" name="Rectangle 3"/>
          <p:cNvSpPr>
            <a:spLocks noGrp="1" noChangeArrowheads="1"/>
          </p:cNvSpPr>
          <p:nvPr>
            <p:ph type="body" sz="half" idx="1"/>
          </p:nvPr>
        </p:nvSpPr>
        <p:spPr>
          <a:xfrm>
            <a:off x="-609600" y="1981200"/>
            <a:ext cx="9448800" cy="4572000"/>
          </a:xfrm>
        </p:spPr>
        <p:txBody>
          <a:bodyPr/>
          <a:lstStyle/>
          <a:p>
            <a:pPr marL="1295400" lvl="2" indent="-381000" eaLnBrk="1" hangingPunct="1">
              <a:lnSpc>
                <a:spcPct val="90000"/>
              </a:lnSpc>
              <a:buClr>
                <a:schemeClr val="tx1"/>
              </a:buClr>
              <a:buFontTx/>
              <a:buNone/>
            </a:pPr>
            <a:r>
              <a:rPr lang="en-US" sz="2800" dirty="0" smtClean="0">
                <a:latin typeface="Arial" pitchFamily="34" charset="0"/>
                <a:cs typeface="Arial" pitchFamily="34" charset="0"/>
              </a:rPr>
              <a:t>Brady et al.  </a:t>
            </a:r>
            <a:r>
              <a:rPr lang="en-US" sz="2800" i="1" dirty="0" smtClean="0">
                <a:latin typeface="Arial" pitchFamily="34" charset="0"/>
                <a:cs typeface="Arial" pitchFamily="34" charset="0"/>
              </a:rPr>
              <a:t>Psycho-Oncology </a:t>
            </a:r>
            <a:r>
              <a:rPr lang="en-US" sz="2800" dirty="0" smtClean="0">
                <a:latin typeface="Arial" pitchFamily="34" charset="0"/>
                <a:cs typeface="Arial" pitchFamily="34" charset="0"/>
              </a:rPr>
              <a:t>1999</a:t>
            </a:r>
          </a:p>
          <a:p>
            <a:pPr marL="1295400" lvl="2" indent="-381000" eaLnBrk="1" hangingPunct="1">
              <a:lnSpc>
                <a:spcPct val="90000"/>
              </a:lnSpc>
              <a:buSzPct val="130000"/>
            </a:pPr>
            <a:r>
              <a:rPr lang="en-US" sz="2800" dirty="0" smtClean="0">
                <a:latin typeface="Arial" pitchFamily="34" charset="0"/>
                <a:cs typeface="Arial" pitchFamily="34" charset="0"/>
              </a:rPr>
              <a:t>Multi-institutional cross-sectional study of 1610 cancer patients.</a:t>
            </a:r>
          </a:p>
          <a:p>
            <a:pPr marL="1295400" lvl="2" indent="-381000" eaLnBrk="1" hangingPunct="1">
              <a:lnSpc>
                <a:spcPct val="90000"/>
              </a:lnSpc>
              <a:buSzPct val="130000"/>
            </a:pPr>
            <a:r>
              <a:rPr lang="en-US" sz="2800" dirty="0" smtClean="0">
                <a:latin typeface="Arial" pitchFamily="34" charset="0"/>
                <a:cs typeface="Arial" pitchFamily="34" charset="0"/>
              </a:rPr>
              <a:t>R/S (measured by the FACIT-Sp) </a:t>
            </a:r>
            <a:r>
              <a:rPr lang="en-US" sz="2800" dirty="0" smtClean="0">
                <a:latin typeface="Arial" pitchFamily="34" charset="0"/>
                <a:cs typeface="Arial" pitchFamily="34" charset="0"/>
                <a:sym typeface="Wingdings" pitchFamily="2" charset="2"/>
              </a:rPr>
              <a:t></a:t>
            </a:r>
            <a:r>
              <a:rPr lang="en-US" sz="2800" dirty="0" smtClean="0">
                <a:latin typeface="Arial" pitchFamily="34" charset="0"/>
                <a:cs typeface="Arial" pitchFamily="34" charset="0"/>
              </a:rPr>
              <a:t> independent predictor of QOL </a:t>
            </a:r>
          </a:p>
          <a:p>
            <a:pPr marL="1295400" lvl="2" indent="-381000" eaLnBrk="1" hangingPunct="1">
              <a:lnSpc>
                <a:spcPct val="90000"/>
              </a:lnSpc>
              <a:buSzPct val="130000"/>
            </a:pPr>
            <a:r>
              <a:rPr lang="en-US" sz="2800" dirty="0" smtClean="0">
                <a:latin typeface="Arial" pitchFamily="34" charset="0"/>
                <a:cs typeface="Arial" pitchFamily="34" charset="0"/>
              </a:rPr>
              <a:t>Controlled for physical well-being, emotional well-being, social well-being, disease, demographic variables</a:t>
            </a:r>
          </a:p>
        </p:txBody>
      </p:sp>
      <p:sp>
        <p:nvSpPr>
          <p:cNvPr id="23556" name="Rectangle 4"/>
          <p:cNvSpPr>
            <a:spLocks noChangeArrowheads="1"/>
          </p:cNvSpPr>
          <p:nvPr/>
        </p:nvSpPr>
        <p:spPr bwMode="auto">
          <a:xfrm>
            <a:off x="4800600" y="6096000"/>
            <a:ext cx="3962400" cy="646331"/>
          </a:xfrm>
          <a:prstGeom prst="rect">
            <a:avLst/>
          </a:prstGeom>
          <a:noFill/>
          <a:ln w="9525">
            <a:noFill/>
            <a:miter lim="800000"/>
            <a:headEnd/>
            <a:tailEnd/>
          </a:ln>
        </p:spPr>
        <p:txBody>
          <a:bodyPr>
            <a:spAutoFit/>
          </a:bodyPr>
          <a:lstStyle/>
          <a:p>
            <a:pPr eaLnBrk="0" hangingPunct="0">
              <a:buFont typeface="Times" pitchFamily="-96" charset="0"/>
              <a:buNone/>
            </a:pPr>
            <a:r>
              <a:rPr lang="en-US" sz="1200" b="0" dirty="0">
                <a:latin typeface="Arial" pitchFamily="34" charset="0"/>
                <a:cs typeface="Arial" pitchFamily="34" charset="0"/>
              </a:rPr>
              <a:t>Brady et al.  A case for including spirituality in quality of life measurement in oncology.  </a:t>
            </a:r>
            <a:r>
              <a:rPr lang="en-US" sz="1200" b="0" i="1" dirty="0">
                <a:latin typeface="Arial" pitchFamily="34" charset="0"/>
                <a:cs typeface="Arial" pitchFamily="34" charset="0"/>
              </a:rPr>
              <a:t>Psycho-Oncology</a:t>
            </a:r>
            <a:r>
              <a:rPr lang="en-US" sz="1200" b="0" dirty="0">
                <a:latin typeface="Arial" pitchFamily="34" charset="0"/>
                <a:cs typeface="Arial" pitchFamily="34" charset="0"/>
              </a:rPr>
              <a:t>.  1999; 8: 417-428. </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533400" y="1752600"/>
            <a:ext cx="9677400" cy="3962400"/>
          </a:xfrm>
        </p:spPr>
        <p:txBody>
          <a:bodyPr anchor="ctr">
            <a:normAutofit/>
          </a:bodyPr>
          <a:lstStyle/>
          <a:p>
            <a:pPr marL="1295400" lvl="2" indent="-381000" eaLnBrk="1" hangingPunct="1">
              <a:buClr>
                <a:schemeClr val="tx1"/>
              </a:buClr>
              <a:buFontTx/>
              <a:buNone/>
            </a:pPr>
            <a:r>
              <a:rPr lang="en-US" sz="2800" dirty="0" smtClean="0">
                <a:latin typeface="Arial" pitchFamily="34" charset="0"/>
                <a:cs typeface="Arial" pitchFamily="34" charset="0"/>
              </a:rPr>
              <a:t>Steinhauser et al. </a:t>
            </a:r>
            <a:r>
              <a:rPr lang="en-US" sz="2800" i="1" dirty="0" smtClean="0">
                <a:latin typeface="Arial" pitchFamily="34" charset="0"/>
                <a:cs typeface="Arial" pitchFamily="34" charset="0"/>
              </a:rPr>
              <a:t>JAMA</a:t>
            </a:r>
            <a:r>
              <a:rPr lang="en-US" sz="2800" dirty="0" smtClean="0">
                <a:latin typeface="Arial" pitchFamily="34" charset="0"/>
                <a:cs typeface="Arial" pitchFamily="34" charset="0"/>
              </a:rPr>
              <a:t> 2000</a:t>
            </a:r>
          </a:p>
          <a:p>
            <a:pPr marL="1295400" lvl="2" indent="-381000" eaLnBrk="1" hangingPunct="1">
              <a:buSzPct val="130000"/>
              <a:buFont typeface="Times" pitchFamily="-96" charset="0"/>
              <a:buChar char="•"/>
            </a:pPr>
            <a:r>
              <a:rPr lang="en-US" sz="2800" dirty="0" smtClean="0">
                <a:latin typeface="Arial" pitchFamily="34" charset="0"/>
                <a:cs typeface="Arial" pitchFamily="34" charset="0"/>
              </a:rPr>
              <a:t>National survey of 1885 seriously ill patients</a:t>
            </a:r>
          </a:p>
          <a:p>
            <a:pPr marL="1295400" lvl="2" indent="-381000" eaLnBrk="1" hangingPunct="1">
              <a:buSzPct val="130000"/>
              <a:buFont typeface="Times" pitchFamily="-96" charset="0"/>
              <a:buChar char="•"/>
            </a:pPr>
            <a:r>
              <a:rPr lang="en-US" sz="2800" dirty="0" smtClean="0">
                <a:latin typeface="Arial" pitchFamily="34" charset="0"/>
                <a:cs typeface="Arial" pitchFamily="34" charset="0"/>
              </a:rPr>
              <a:t>Importance of 44 attributes of quality of life near death</a:t>
            </a:r>
          </a:p>
          <a:p>
            <a:pPr marL="1295400" lvl="2" indent="-381000" eaLnBrk="1" hangingPunct="1">
              <a:buSzPct val="130000"/>
              <a:buFont typeface="Times" pitchFamily="-96" charset="0"/>
              <a:buChar char="•"/>
            </a:pPr>
            <a:r>
              <a:rPr lang="en-US" sz="2800" dirty="0" smtClean="0">
                <a:latin typeface="Arial" pitchFamily="34" charset="0"/>
                <a:cs typeface="Arial" pitchFamily="34" charset="0"/>
              </a:rPr>
              <a:t>9 major attributes ranked</a:t>
            </a:r>
          </a:p>
        </p:txBody>
      </p:sp>
      <p:sp>
        <p:nvSpPr>
          <p:cNvPr id="24579" name="Rectangle 3"/>
          <p:cNvSpPr>
            <a:spLocks noChangeArrowheads="1"/>
          </p:cNvSpPr>
          <p:nvPr/>
        </p:nvSpPr>
        <p:spPr bwMode="auto">
          <a:xfrm>
            <a:off x="4953000" y="5943600"/>
            <a:ext cx="3886200" cy="769441"/>
          </a:xfrm>
          <a:prstGeom prst="rect">
            <a:avLst/>
          </a:prstGeom>
          <a:noFill/>
          <a:ln w="9525">
            <a:noFill/>
            <a:miter lim="800000"/>
            <a:headEnd/>
            <a:tailEnd/>
          </a:ln>
        </p:spPr>
        <p:txBody>
          <a:bodyPr>
            <a:spAutoFit/>
          </a:bodyPr>
          <a:lstStyle/>
          <a:p>
            <a:pPr eaLnBrk="0" hangingPunct="0">
              <a:buFont typeface="Times" pitchFamily="-96" charset="0"/>
              <a:buNone/>
            </a:pPr>
            <a:r>
              <a:rPr lang="en-US" sz="1100" b="0" dirty="0">
                <a:latin typeface="Arial" pitchFamily="34" charset="0"/>
                <a:cs typeface="Arial" pitchFamily="34" charset="0"/>
              </a:rPr>
              <a:t>Steinhauser et al.  Factors Considered Important at the End of Life by Patients, Family, Physicians, and Other Care Providers.  </a:t>
            </a:r>
            <a:r>
              <a:rPr lang="en-US" sz="1100" b="0" i="1" dirty="0">
                <a:latin typeface="Arial" pitchFamily="34" charset="0"/>
                <a:cs typeface="Arial" pitchFamily="34" charset="0"/>
              </a:rPr>
              <a:t>Journal of the American Medical Association.  </a:t>
            </a:r>
            <a:r>
              <a:rPr lang="en-US" sz="1100" b="0" dirty="0">
                <a:latin typeface="Arial" pitchFamily="34" charset="0"/>
                <a:cs typeface="Arial" pitchFamily="34" charset="0"/>
              </a:rPr>
              <a:t>2000; 284(19): 2476-2482. </a:t>
            </a:r>
          </a:p>
        </p:txBody>
      </p:sp>
      <p:sp>
        <p:nvSpPr>
          <p:cNvPr id="24580" name="Rectangle 4"/>
          <p:cNvSpPr>
            <a:spLocks noGrp="1" noChangeArrowheads="1"/>
          </p:cNvSpPr>
          <p:nvPr>
            <p:ph type="title"/>
          </p:nvPr>
        </p:nvSpPr>
        <p:spPr>
          <a:xfrm>
            <a:off x="304800" y="381000"/>
            <a:ext cx="8610600" cy="990600"/>
          </a:xfrm>
          <a:noFill/>
        </p:spPr>
        <p:txBody>
          <a:bodyPr lIns="92075" tIns="46038" rIns="92075" bIns="46038">
            <a:normAutofit/>
          </a:bodyPr>
          <a:lstStyle/>
          <a:p>
            <a:pPr eaLnBrk="1" hangingPunct="1"/>
            <a:r>
              <a:rPr lang="en-US" sz="3600" dirty="0" smtClean="0">
                <a:latin typeface="Arial" pitchFamily="34" charset="0"/>
                <a:cs typeface="Arial" pitchFamily="34" charset="0"/>
              </a:rPr>
              <a:t>Story 2: Patient Spirituality and QOL</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28600"/>
            <a:ext cx="8458200" cy="1143000"/>
          </a:xfrm>
        </p:spPr>
        <p:txBody>
          <a:bodyPr>
            <a:normAutofit/>
          </a:bodyPr>
          <a:lstStyle/>
          <a:p>
            <a:r>
              <a:rPr lang="en-US" sz="3600" dirty="0" smtClean="0">
                <a:latin typeface="Arial" pitchFamily="34" charset="0"/>
                <a:cs typeface="Arial" pitchFamily="34" charset="0"/>
              </a:rPr>
              <a:t>Story 2: Patient Spirituality and QOL</a:t>
            </a:r>
          </a:p>
        </p:txBody>
      </p:sp>
      <p:sp>
        <p:nvSpPr>
          <p:cNvPr id="25603" name="Rectangle 3"/>
          <p:cNvSpPr>
            <a:spLocks noChangeArrowheads="1"/>
          </p:cNvSpPr>
          <p:nvPr/>
        </p:nvSpPr>
        <p:spPr bwMode="auto">
          <a:xfrm>
            <a:off x="4724400" y="5562600"/>
            <a:ext cx="3886200" cy="701675"/>
          </a:xfrm>
          <a:prstGeom prst="rect">
            <a:avLst/>
          </a:prstGeom>
          <a:noFill/>
          <a:ln w="9525">
            <a:noFill/>
            <a:miter lim="800000"/>
            <a:headEnd/>
            <a:tailEnd/>
          </a:ln>
        </p:spPr>
        <p:txBody>
          <a:bodyPr>
            <a:spAutoFit/>
          </a:bodyPr>
          <a:lstStyle/>
          <a:p>
            <a:pPr eaLnBrk="0" hangingPunct="0">
              <a:buFont typeface="Times" pitchFamily="-96" charset="0"/>
              <a:buNone/>
            </a:pPr>
            <a:r>
              <a:rPr lang="en-US" sz="1000" b="0">
                <a:solidFill>
                  <a:srgbClr val="109D1D"/>
                </a:solidFill>
              </a:rPr>
              <a:t>Steinhauser et al.  Factors Considered Important at the End of Life by Patien’ts, Family, Physicians, and Other Care Providers.  </a:t>
            </a:r>
            <a:r>
              <a:rPr lang="en-US" sz="1000" b="0" i="1">
                <a:solidFill>
                  <a:srgbClr val="109D1D"/>
                </a:solidFill>
              </a:rPr>
              <a:t>Journal of the American Medical Association.  </a:t>
            </a:r>
            <a:r>
              <a:rPr lang="en-US" sz="1000" b="0">
                <a:solidFill>
                  <a:srgbClr val="109D1D"/>
                </a:solidFill>
              </a:rPr>
              <a:t>2000; 284(19): 2476-2482.</a:t>
            </a:r>
            <a:r>
              <a:rPr lang="en-US" sz="1000" b="0">
                <a:solidFill>
                  <a:schemeClr val="hlink"/>
                </a:solidFill>
              </a:rPr>
              <a:t> </a:t>
            </a:r>
            <a:endParaRPr lang="en-US" sz="2400" b="0">
              <a:solidFill>
                <a:schemeClr val="tx1"/>
              </a:solidFill>
              <a:latin typeface="Times" pitchFamily="-96" charset="0"/>
            </a:endParaRPr>
          </a:p>
        </p:txBody>
      </p:sp>
      <p:pic>
        <p:nvPicPr>
          <p:cNvPr id="25604" name="Picture 4" descr="SteinhauserRankEoLIssues"/>
          <p:cNvPicPr>
            <a:picLocks noChangeAspect="1" noChangeArrowheads="1"/>
          </p:cNvPicPr>
          <p:nvPr/>
        </p:nvPicPr>
        <p:blipFill>
          <a:blip r:embed="rId3" cstate="print"/>
          <a:srcRect/>
          <a:stretch>
            <a:fillRect/>
          </a:stretch>
        </p:blipFill>
        <p:spPr bwMode="auto">
          <a:xfrm>
            <a:off x="304800" y="1905000"/>
            <a:ext cx="8505825" cy="4664075"/>
          </a:xfrm>
          <a:prstGeom prst="rect">
            <a:avLst/>
          </a:prstGeom>
          <a:noFill/>
          <a:ln w="9525">
            <a:noFill/>
            <a:miter lim="800000"/>
            <a:headEnd/>
            <a:tailEnd/>
          </a:ln>
        </p:spPr>
      </p:pic>
      <p:sp>
        <p:nvSpPr>
          <p:cNvPr id="78853" name="Rectangle 5"/>
          <p:cNvSpPr>
            <a:spLocks noChangeArrowheads="1"/>
          </p:cNvSpPr>
          <p:nvPr/>
        </p:nvSpPr>
        <p:spPr bwMode="auto">
          <a:xfrm>
            <a:off x="228600" y="2971800"/>
            <a:ext cx="3733800" cy="609600"/>
          </a:xfrm>
          <a:prstGeom prst="rect">
            <a:avLst/>
          </a:prstGeom>
          <a:solidFill>
            <a:schemeClr val="accent1">
              <a:lumMod val="40000"/>
              <a:lumOff val="60000"/>
              <a:alpha val="50000"/>
            </a:schemeClr>
          </a:solidFill>
          <a:ln w="50800" cap="sq">
            <a:noFill/>
            <a:miter lim="800000"/>
            <a:headEnd type="none" w="sm" len="sm"/>
            <a:tailEnd type="none" w="sm" len="sm"/>
          </a:ln>
        </p:spPr>
        <p:txBody>
          <a:bodyPr wrap="none" anchor="ctr"/>
          <a:lstStyle/>
          <a:p>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fade">
                                      <p:cBhvr>
                                        <p:cTn id="7"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8305800" cy="990600"/>
          </a:xfrm>
        </p:spPr>
        <p:txBody>
          <a:bodyPr>
            <a:noAutofit/>
          </a:bodyPr>
          <a:lstStyle/>
          <a:p>
            <a:pPr eaLnBrk="1" hangingPunct="1"/>
            <a:r>
              <a:rPr lang="en-US" sz="3600" dirty="0" smtClean="0">
                <a:latin typeface="Arial" pitchFamily="34" charset="0"/>
                <a:cs typeface="Arial" pitchFamily="34" charset="0"/>
              </a:rPr>
              <a:t>Story 3:  Patient Spirituality </a:t>
            </a:r>
            <a:r>
              <a:rPr lang="en-US" sz="3600" dirty="0" smtClean="0">
                <a:cs typeface="Arial" pitchFamily="34" charset="0"/>
              </a:rPr>
              <a:t>Plays a Key Role in </a:t>
            </a:r>
            <a:r>
              <a:rPr lang="en-US" sz="3600" dirty="0" smtClean="0">
                <a:latin typeface="Arial" pitchFamily="34" charset="0"/>
                <a:cs typeface="Arial" pitchFamily="34" charset="0"/>
              </a:rPr>
              <a:t>Medical Decision-Making</a:t>
            </a:r>
          </a:p>
        </p:txBody>
      </p:sp>
      <p:sp>
        <p:nvSpPr>
          <p:cNvPr id="19460" name="Rectangle 4"/>
          <p:cNvSpPr>
            <a:spLocks noChangeArrowheads="1"/>
          </p:cNvSpPr>
          <p:nvPr/>
        </p:nvSpPr>
        <p:spPr bwMode="auto">
          <a:xfrm>
            <a:off x="6248400" y="6172200"/>
            <a:ext cx="2743200" cy="553998"/>
          </a:xfrm>
          <a:prstGeom prst="rect">
            <a:avLst/>
          </a:prstGeom>
          <a:noFill/>
          <a:ln w="9525">
            <a:noFill/>
            <a:miter lim="800000"/>
            <a:headEnd/>
            <a:tailEnd/>
          </a:ln>
        </p:spPr>
        <p:txBody>
          <a:bodyPr wrap="square">
            <a:spAutoFit/>
          </a:bodyPr>
          <a:lstStyle/>
          <a:p>
            <a:pPr eaLnBrk="0" hangingPunct="0">
              <a:buFont typeface="Times" pitchFamily="-96" charset="0"/>
              <a:buNone/>
            </a:pPr>
            <a:r>
              <a:rPr lang="en-US" sz="1000" b="0" dirty="0" err="1"/>
              <a:t>Silvestri</a:t>
            </a:r>
            <a:r>
              <a:rPr lang="en-US" sz="1000" b="0" dirty="0"/>
              <a:t> et al.  Importance of Faith on Medical Decisions Regarding Cancer Care.  </a:t>
            </a:r>
            <a:r>
              <a:rPr lang="en-US" sz="1000" b="0" i="1" dirty="0"/>
              <a:t>Journal of Clinical Oncology.  </a:t>
            </a:r>
            <a:r>
              <a:rPr lang="en-US" sz="1000" b="0" dirty="0"/>
              <a:t>2003; 21(7): 1379-1382.</a:t>
            </a:r>
            <a:endParaRPr lang="en-US" sz="2400" b="0" dirty="0">
              <a:latin typeface="Times" pitchFamily="-96" charset="0"/>
            </a:endParaRPr>
          </a:p>
        </p:txBody>
      </p:sp>
      <p:sp>
        <p:nvSpPr>
          <p:cNvPr id="5" name="Text Placeholder 4"/>
          <p:cNvSpPr>
            <a:spLocks noGrp="1"/>
          </p:cNvSpPr>
          <p:nvPr>
            <p:ph type="body" sz="half" idx="1"/>
          </p:nvPr>
        </p:nvSpPr>
        <p:spPr>
          <a:xfrm>
            <a:off x="-304800" y="1828800"/>
            <a:ext cx="8991600" cy="4373563"/>
          </a:xfrm>
        </p:spPr>
        <p:txBody>
          <a:bodyPr anchor="ctr"/>
          <a:lstStyle/>
          <a:p>
            <a:pPr marL="1295400" lvl="2" indent="-381000">
              <a:buClr>
                <a:schemeClr val="tx1"/>
              </a:buClr>
              <a:buNone/>
            </a:pPr>
            <a:r>
              <a:rPr lang="en-US" dirty="0" err="1" smtClean="0">
                <a:latin typeface="Arial" pitchFamily="34" charset="0"/>
                <a:cs typeface="Arial" pitchFamily="34" charset="0"/>
              </a:rPr>
              <a:t>Silvestri</a:t>
            </a:r>
            <a:r>
              <a:rPr lang="en-US" dirty="0" smtClean="0">
                <a:latin typeface="Arial" pitchFamily="34" charset="0"/>
                <a:cs typeface="Arial" pitchFamily="34" charset="0"/>
              </a:rPr>
              <a:t> et al.  </a:t>
            </a:r>
            <a:r>
              <a:rPr lang="en-US" i="1" dirty="0" smtClean="0">
                <a:latin typeface="Arial" pitchFamily="34" charset="0"/>
                <a:cs typeface="Arial" pitchFamily="34" charset="0"/>
              </a:rPr>
              <a:t>Journal of Clinical Oncology, </a:t>
            </a:r>
            <a:r>
              <a:rPr lang="en-US" dirty="0" smtClean="0">
                <a:latin typeface="Arial" pitchFamily="34" charset="0"/>
                <a:cs typeface="Arial" pitchFamily="34" charset="0"/>
              </a:rPr>
              <a:t>2003</a:t>
            </a:r>
          </a:p>
          <a:p>
            <a:pPr marL="1295400" lvl="2" indent="-381000">
              <a:buSzPct val="130000"/>
            </a:pPr>
            <a:r>
              <a:rPr lang="en-US" dirty="0" smtClean="0">
                <a:latin typeface="Arial" pitchFamily="34" charset="0"/>
                <a:cs typeface="Arial" pitchFamily="34" charset="0"/>
              </a:rPr>
              <a:t>100 pts with advanced lung cancer, their caregivers, 257 medical oncologists</a:t>
            </a:r>
          </a:p>
          <a:p>
            <a:pPr marL="1295400" lvl="2" indent="-381000">
              <a:buSzPct val="130000"/>
            </a:pPr>
            <a:r>
              <a:rPr lang="en-US" dirty="0" smtClean="0">
                <a:latin typeface="Arial" pitchFamily="34" charset="0"/>
                <a:cs typeface="Arial" pitchFamily="34" charset="0"/>
              </a:rPr>
              <a:t>Rank 7 factors important </a:t>
            </a:r>
            <a:r>
              <a:rPr lang="en-US" u="sng" dirty="0" smtClean="0">
                <a:latin typeface="Arial" pitchFamily="34" charset="0"/>
                <a:cs typeface="Arial" pitchFamily="34" charset="0"/>
              </a:rPr>
              <a:t>to patient</a:t>
            </a:r>
            <a:r>
              <a:rPr lang="en-US" dirty="0" smtClean="0">
                <a:latin typeface="Arial" pitchFamily="34" charset="0"/>
                <a:cs typeface="Arial" pitchFamily="34" charset="0"/>
              </a:rPr>
              <a:t> in making treatment decisions</a:t>
            </a:r>
          </a:p>
          <a:p>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04800"/>
            <a:ext cx="8763000" cy="990600"/>
          </a:xfrm>
        </p:spPr>
        <p:txBody>
          <a:bodyPr>
            <a:normAutofit fontScale="90000"/>
          </a:bodyPr>
          <a:lstStyle/>
          <a:p>
            <a:r>
              <a:rPr lang="en-US" sz="4000" dirty="0" smtClean="0">
                <a:latin typeface="Arial" pitchFamily="34" charset="0"/>
                <a:cs typeface="Arial" pitchFamily="34" charset="0"/>
              </a:rPr>
              <a:t>Story 3:  Patient Spirituality and Medical Decision-Making</a:t>
            </a:r>
          </a:p>
        </p:txBody>
      </p:sp>
      <p:sp>
        <p:nvSpPr>
          <p:cNvPr id="20483" name="Rectangle 3"/>
          <p:cNvSpPr>
            <a:spLocks noGrp="1" noChangeArrowheads="1"/>
          </p:cNvSpPr>
          <p:nvPr>
            <p:ph type="body" sz="half" idx="1"/>
          </p:nvPr>
        </p:nvSpPr>
        <p:spPr>
          <a:xfrm>
            <a:off x="-533400" y="1905000"/>
            <a:ext cx="9982200" cy="4419600"/>
          </a:xfrm>
        </p:spPr>
        <p:txBody>
          <a:bodyPr>
            <a:normAutofit/>
          </a:bodyPr>
          <a:lstStyle/>
          <a:p>
            <a:pPr marL="1295400" lvl="2" indent="-381000" eaLnBrk="1" hangingPunct="1">
              <a:lnSpc>
                <a:spcPct val="90000"/>
              </a:lnSpc>
              <a:buSzPct val="130000"/>
              <a:buFontTx/>
              <a:buNone/>
            </a:pPr>
            <a:r>
              <a:rPr lang="en-US" dirty="0" smtClean="0">
                <a:latin typeface="Arial" pitchFamily="34" charset="0"/>
                <a:cs typeface="Arial" pitchFamily="34" charset="0"/>
              </a:rPr>
              <a:t>7 factors ranked:</a:t>
            </a:r>
          </a:p>
          <a:p>
            <a:pPr marL="1714500" lvl="3" indent="-342900" eaLnBrk="1" hangingPunct="1">
              <a:lnSpc>
                <a:spcPct val="90000"/>
              </a:lnSpc>
              <a:buSzPct val="130000"/>
              <a:buFontTx/>
              <a:buChar char="•"/>
            </a:pPr>
            <a:r>
              <a:rPr lang="en-US" dirty="0" smtClean="0">
                <a:latin typeface="Arial" pitchFamily="34" charset="0"/>
                <a:cs typeface="Arial" pitchFamily="34" charset="0"/>
              </a:rPr>
              <a:t>Oncologist’s treatment recommendation</a:t>
            </a:r>
          </a:p>
          <a:p>
            <a:pPr marL="1714500" lvl="3" indent="-342900" eaLnBrk="1" hangingPunct="1">
              <a:lnSpc>
                <a:spcPct val="90000"/>
              </a:lnSpc>
              <a:buSzPct val="130000"/>
              <a:buFontTx/>
              <a:buChar char="•"/>
            </a:pPr>
            <a:r>
              <a:rPr lang="en-US" dirty="0" smtClean="0">
                <a:latin typeface="Arial" pitchFamily="34" charset="0"/>
                <a:cs typeface="Arial" pitchFamily="34" charset="0"/>
              </a:rPr>
              <a:t>Ability of treatment to cure disease</a:t>
            </a:r>
          </a:p>
          <a:p>
            <a:pPr marL="1714500" lvl="3" indent="-342900" eaLnBrk="1" hangingPunct="1">
              <a:lnSpc>
                <a:spcPct val="90000"/>
              </a:lnSpc>
              <a:buSzPct val="130000"/>
              <a:buFontTx/>
              <a:buChar char="•"/>
            </a:pPr>
            <a:r>
              <a:rPr lang="en-US" dirty="0" smtClean="0">
                <a:latin typeface="Arial" pitchFamily="34" charset="0"/>
                <a:cs typeface="Arial" pitchFamily="34" charset="0"/>
              </a:rPr>
              <a:t>Side effects</a:t>
            </a:r>
          </a:p>
          <a:p>
            <a:pPr marL="1714500" lvl="3" indent="-342900" eaLnBrk="1" hangingPunct="1">
              <a:lnSpc>
                <a:spcPct val="90000"/>
              </a:lnSpc>
              <a:buSzPct val="130000"/>
              <a:buFontTx/>
              <a:buChar char="•"/>
            </a:pPr>
            <a:r>
              <a:rPr lang="en-US" dirty="0" smtClean="0">
                <a:latin typeface="Arial" pitchFamily="34" charset="0"/>
                <a:cs typeface="Arial" pitchFamily="34" charset="0"/>
              </a:rPr>
              <a:t>Family doctor’s recommendation</a:t>
            </a:r>
          </a:p>
          <a:p>
            <a:pPr marL="1714500" lvl="3" indent="-342900" eaLnBrk="1" hangingPunct="1">
              <a:lnSpc>
                <a:spcPct val="90000"/>
              </a:lnSpc>
              <a:buSzPct val="130000"/>
              <a:buFontTx/>
              <a:buChar char="•"/>
            </a:pPr>
            <a:r>
              <a:rPr lang="en-US" dirty="0" smtClean="0">
                <a:latin typeface="Arial" pitchFamily="34" charset="0"/>
                <a:cs typeface="Arial" pitchFamily="34" charset="0"/>
              </a:rPr>
              <a:t>Spouse’s recommendation</a:t>
            </a:r>
          </a:p>
          <a:p>
            <a:pPr marL="1714500" lvl="3" indent="-342900" eaLnBrk="1" hangingPunct="1">
              <a:lnSpc>
                <a:spcPct val="90000"/>
              </a:lnSpc>
              <a:buSzPct val="130000"/>
              <a:buFontTx/>
              <a:buChar char="•"/>
            </a:pPr>
            <a:r>
              <a:rPr lang="en-US" dirty="0" smtClean="0">
                <a:latin typeface="Arial" pitchFamily="34" charset="0"/>
                <a:cs typeface="Arial" pitchFamily="34" charset="0"/>
              </a:rPr>
              <a:t>Children’s recommendation</a:t>
            </a:r>
          </a:p>
          <a:p>
            <a:pPr marL="1714500" lvl="3" indent="-342900" eaLnBrk="1" hangingPunct="1">
              <a:lnSpc>
                <a:spcPct val="90000"/>
              </a:lnSpc>
              <a:buSzPct val="130000"/>
              <a:buFontTx/>
              <a:buChar char="•"/>
            </a:pPr>
            <a:r>
              <a:rPr lang="en-US" dirty="0" smtClean="0">
                <a:latin typeface="Arial" pitchFamily="34" charset="0"/>
                <a:cs typeface="Arial" pitchFamily="34" charset="0"/>
              </a:rPr>
              <a:t>Faith in God</a:t>
            </a:r>
          </a:p>
        </p:txBody>
      </p:sp>
      <p:sp>
        <p:nvSpPr>
          <p:cNvPr id="68613" name="Text Box 5"/>
          <p:cNvSpPr txBox="1">
            <a:spLocks noChangeArrowheads="1"/>
          </p:cNvSpPr>
          <p:nvPr/>
        </p:nvSpPr>
        <p:spPr bwMode="auto">
          <a:xfrm>
            <a:off x="6858000" y="2819400"/>
            <a:ext cx="838200" cy="538163"/>
          </a:xfrm>
          <a:prstGeom prst="rect">
            <a:avLst/>
          </a:prstGeom>
          <a:solidFill>
            <a:schemeClr val="accent1">
              <a:lumMod val="40000"/>
              <a:lumOff val="60000"/>
            </a:schemeClr>
          </a:solidFill>
          <a:ln w="19050">
            <a:noFill/>
            <a:miter lim="800000"/>
            <a:headEnd type="none" w="sm" len="sm"/>
            <a:tailEnd type="none" w="sm" len="sm"/>
          </a:ln>
        </p:spPr>
        <p:txBody>
          <a:bodyPr wrap="square">
            <a:spAutoFit/>
          </a:bodyPr>
          <a:lstStyle/>
          <a:p>
            <a:pPr algn="ctr"/>
            <a:r>
              <a:rPr lang="en-US" sz="2800" dirty="0">
                <a:latin typeface="Arial" pitchFamily="34" charset="0"/>
                <a:cs typeface="Arial" pitchFamily="34" charset="0"/>
              </a:rPr>
              <a:t>#1</a:t>
            </a:r>
          </a:p>
        </p:txBody>
      </p:sp>
      <p:sp>
        <p:nvSpPr>
          <p:cNvPr id="68614" name="Text Box 6"/>
          <p:cNvSpPr txBox="1">
            <a:spLocks noChangeArrowheads="1"/>
          </p:cNvSpPr>
          <p:nvPr/>
        </p:nvSpPr>
        <p:spPr bwMode="auto">
          <a:xfrm>
            <a:off x="3429000" y="5181600"/>
            <a:ext cx="5105400" cy="538163"/>
          </a:xfrm>
          <a:prstGeom prst="rect">
            <a:avLst/>
          </a:prstGeom>
          <a:solidFill>
            <a:schemeClr val="accent1">
              <a:lumMod val="40000"/>
              <a:lumOff val="60000"/>
            </a:schemeClr>
          </a:solidFill>
          <a:ln w="19050" cap="sq">
            <a:noFill/>
            <a:miter lim="800000"/>
            <a:headEnd type="none" w="sm" len="sm"/>
            <a:tailEnd type="none" w="sm" len="sm"/>
          </a:ln>
        </p:spPr>
        <p:txBody>
          <a:bodyPr>
            <a:spAutoFit/>
          </a:bodyPr>
          <a:lstStyle/>
          <a:p>
            <a:pPr algn="ctr"/>
            <a:r>
              <a:rPr lang="en-US" sz="2800" dirty="0">
                <a:latin typeface="Arial" pitchFamily="34" charset="0"/>
                <a:cs typeface="Arial" pitchFamily="34" charset="0"/>
              </a:rPr>
              <a:t>#2 for pts/families, #7 MDs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3">
                                            <p:bg/>
                                          </p:spTgt>
                                        </p:tgtEl>
                                        <p:attrNameLst>
                                          <p:attrName>style.visibility</p:attrName>
                                        </p:attrNameLst>
                                      </p:cBhvr>
                                      <p:to>
                                        <p:strVal val="visible"/>
                                      </p:to>
                                    </p:set>
                                    <p:animEffect transition="in" filter="fade">
                                      <p:cBhvr>
                                        <p:cTn id="7" dur="500"/>
                                        <p:tgtEl>
                                          <p:spTgt spid="686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4">
                                            <p:bg/>
                                          </p:spTgt>
                                        </p:tgtEl>
                                        <p:attrNameLst>
                                          <p:attrName>style.visibility</p:attrName>
                                        </p:attrNameLst>
                                      </p:cBhvr>
                                      <p:to>
                                        <p:strVal val="visible"/>
                                      </p:to>
                                    </p:set>
                                    <p:animEffect transition="in" filter="fade">
                                      <p:cBhvr>
                                        <p:cTn id="12" dur="500"/>
                                        <p:tgtEl>
                                          <p:spTgt spid="686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uiExpand="1" build="p" animBg="1"/>
      <p:bldP spid="68614"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ChangeAspect="1"/>
          </p:cNvGraphicFramePr>
          <p:nvPr/>
        </p:nvGraphicFramePr>
        <p:xfrm>
          <a:off x="762000" y="2438400"/>
          <a:ext cx="7189788" cy="4218954"/>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 Box 4"/>
          <p:cNvSpPr txBox="1">
            <a:spLocks noChangeArrowheads="1"/>
          </p:cNvSpPr>
          <p:nvPr/>
        </p:nvSpPr>
        <p:spPr bwMode="auto">
          <a:xfrm>
            <a:off x="6858000" y="6096000"/>
            <a:ext cx="2133600" cy="523220"/>
          </a:xfrm>
          <a:prstGeom prst="rect">
            <a:avLst/>
          </a:prstGeom>
          <a:noFill/>
          <a:ln w="9525">
            <a:noFill/>
            <a:miter lim="800000"/>
            <a:headEnd/>
            <a:tailEnd/>
          </a:ln>
        </p:spPr>
        <p:txBody>
          <a:bodyPr>
            <a:spAutoFit/>
          </a:bodyPr>
          <a:lstStyle/>
          <a:p>
            <a:pPr eaLnBrk="0" hangingPunct="0"/>
            <a:r>
              <a:rPr lang="en-US" sz="1400" b="0" dirty="0">
                <a:latin typeface="Helvetica" pitchFamily="-128" charset="0"/>
              </a:rPr>
              <a:t>Phelps</a:t>
            </a:r>
            <a:r>
              <a:rPr lang="en-US" sz="1400" b="0" i="1" dirty="0">
                <a:latin typeface="Helvetica" pitchFamily="-128" charset="0"/>
              </a:rPr>
              <a:t> et al JAMA</a:t>
            </a:r>
            <a:r>
              <a:rPr lang="en-US" sz="1400" b="0" dirty="0">
                <a:latin typeface="Helvetica" pitchFamily="-128" charset="0"/>
              </a:rPr>
              <a:t> 2009; 301(11): 1143-1147</a:t>
            </a:r>
          </a:p>
        </p:txBody>
      </p:sp>
      <p:sp>
        <p:nvSpPr>
          <p:cNvPr id="2052" name="Text Box 5"/>
          <p:cNvSpPr txBox="1">
            <a:spLocks noChangeArrowheads="1"/>
          </p:cNvSpPr>
          <p:nvPr/>
        </p:nvSpPr>
        <p:spPr bwMode="auto">
          <a:xfrm>
            <a:off x="336550" y="1752600"/>
            <a:ext cx="8426450" cy="830997"/>
          </a:xfrm>
          <a:prstGeom prst="rect">
            <a:avLst/>
          </a:prstGeom>
          <a:noFill/>
          <a:ln w="9525">
            <a:noFill/>
            <a:miter lim="800000"/>
            <a:headEnd/>
            <a:tailEnd/>
          </a:ln>
        </p:spPr>
        <p:txBody>
          <a:bodyPr>
            <a:spAutoFit/>
          </a:bodyPr>
          <a:lstStyle/>
          <a:p>
            <a:pPr eaLnBrk="0" hangingPunct="0"/>
            <a:r>
              <a:rPr lang="en-US" sz="2400" dirty="0">
                <a:latin typeface="Arial" pitchFamily="34" charset="0"/>
                <a:ea typeface="ＭＳ Ｐゴシック" pitchFamily="34" charset="-128"/>
                <a:cs typeface="Arial" pitchFamily="34" charset="0"/>
              </a:rPr>
              <a:t>CWC </a:t>
            </a:r>
            <a:r>
              <a:rPr lang="en-US" sz="2400" dirty="0" smtClean="0">
                <a:latin typeface="Arial" pitchFamily="34" charset="0"/>
                <a:ea typeface="ＭＳ Ｐゴシック" pitchFamily="34" charset="-128"/>
                <a:cs typeface="Arial" pitchFamily="34" charset="0"/>
              </a:rPr>
              <a:t>1 study</a:t>
            </a:r>
            <a:r>
              <a:rPr lang="en-US" sz="2400" dirty="0">
                <a:latin typeface="Arial" pitchFamily="34" charset="0"/>
                <a:ea typeface="ＭＳ Ｐゴシック" pitchFamily="34" charset="-128"/>
                <a:cs typeface="Arial" pitchFamily="34" charset="0"/>
              </a:rPr>
              <a:t>: Relationship between religious coping and receipt of aggressive medical care at the EOL</a:t>
            </a:r>
          </a:p>
        </p:txBody>
      </p:sp>
      <p:sp>
        <p:nvSpPr>
          <p:cNvPr id="2053" name="Rectangle 6"/>
          <p:cNvSpPr>
            <a:spLocks noChangeArrowheads="1"/>
          </p:cNvSpPr>
          <p:nvPr/>
        </p:nvSpPr>
        <p:spPr bwMode="auto">
          <a:xfrm>
            <a:off x="228600" y="381000"/>
            <a:ext cx="8763000" cy="990600"/>
          </a:xfrm>
          <a:prstGeom prst="rect">
            <a:avLst/>
          </a:prstGeom>
          <a:noFill/>
          <a:ln w="9525">
            <a:noFill/>
            <a:miter lim="800000"/>
            <a:headEnd/>
            <a:tailEnd/>
          </a:ln>
        </p:spPr>
        <p:txBody>
          <a:bodyPr anchor="ctr"/>
          <a:lstStyle/>
          <a:p>
            <a:pPr algn="ctr"/>
            <a:r>
              <a:rPr lang="en-US" sz="3600" dirty="0" smtClean="0">
                <a:latin typeface="Arial" pitchFamily="34" charset="0"/>
                <a:cs typeface="Arial" pitchFamily="34" charset="0"/>
              </a:rPr>
              <a:t>Story 3:  Patient Spirituality and Medical Decision-Making</a:t>
            </a:r>
            <a:endParaRPr lang="en-US" sz="3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z="3600" b="0" dirty="0" smtClean="0">
                <a:latin typeface="Arial" pitchFamily="34" charset="0"/>
                <a:cs typeface="Arial" pitchFamily="34" charset="0"/>
              </a:rPr>
              <a:t>Spirituality and Medicine:</a:t>
            </a:r>
            <a:br>
              <a:rPr lang="en-US" sz="3600" b="0" dirty="0" smtClean="0">
                <a:latin typeface="Arial" pitchFamily="34" charset="0"/>
                <a:cs typeface="Arial" pitchFamily="34" charset="0"/>
              </a:rPr>
            </a:br>
            <a:r>
              <a:rPr lang="en-US" sz="3600" b="0" dirty="0" smtClean="0">
                <a:latin typeface="Arial" pitchFamily="34" charset="0"/>
                <a:cs typeface="Arial" pitchFamily="34" charset="0"/>
              </a:rPr>
              <a:t>From Asclepius to P-values</a:t>
            </a:r>
            <a:endParaRPr lang="en-US" sz="3600" b="0"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4525963"/>
          </a:xfrm>
        </p:spPr>
        <p:txBody>
          <a:bodyPr anchor="ctr">
            <a:normAutofit/>
          </a:bodyPr>
          <a:lstStyle/>
          <a:p>
            <a:pPr marL="571500" indent="-571500">
              <a:buFont typeface="+mj-lt"/>
              <a:buAutoNum type="romanUcPeriod"/>
            </a:pPr>
            <a:r>
              <a:rPr lang="en-US" b="1" dirty="0" smtClean="0">
                <a:cs typeface="Arial" pitchFamily="34" charset="0"/>
              </a:rPr>
              <a:t>Historical background to relationship of spirituality and medicine</a:t>
            </a:r>
          </a:p>
          <a:p>
            <a:pPr marL="571500" indent="-571500">
              <a:buFont typeface="+mj-lt"/>
              <a:buAutoNum type="romanUcPeriod"/>
            </a:pPr>
            <a:r>
              <a:rPr lang="en-US" dirty="0">
                <a:cs typeface="Arial" pitchFamily="34" charset="0"/>
              </a:rPr>
              <a:t>Implications of this history on patients, practitioners, and institutions </a:t>
            </a:r>
          </a:p>
          <a:p>
            <a:pPr marL="571500" indent="-571500">
              <a:buFont typeface="+mj-lt"/>
              <a:buAutoNum type="romanUcPeriod"/>
            </a:pPr>
            <a:r>
              <a:rPr lang="en-US" dirty="0">
                <a:cs typeface="Arial" pitchFamily="34" charset="0"/>
              </a:rPr>
              <a:t>Research (and the p-value) as tool for reintegration of spirituality into the practice of </a:t>
            </a:r>
            <a:r>
              <a:rPr lang="en-US" dirty="0" smtClean="0">
                <a:cs typeface="Arial" pitchFamily="34" charset="0"/>
              </a:rPr>
              <a:t>healthcare</a:t>
            </a:r>
            <a:endParaRPr lang="en-US" dirty="0">
              <a:cs typeface="Arial" pitchFamily="34" charset="0"/>
            </a:endParaRPr>
          </a:p>
        </p:txBody>
      </p:sp>
    </p:spTree>
    <p:extLst>
      <p:ext uri="{BB962C8B-B14F-4D97-AF65-F5344CB8AC3E}">
        <p14:creationId xmlns:p14="http://schemas.microsoft.com/office/powerpoint/2010/main" val="19895543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p:spPr>
        <p:txBody>
          <a:bodyPr>
            <a:noAutofit/>
          </a:bodyPr>
          <a:lstStyle/>
          <a:p>
            <a:r>
              <a:rPr lang="en-US" b="0" dirty="0" smtClean="0"/>
              <a:t>Story 4:  Pt Spiritual Support Influences Key Patient End-of-Life Outcomes</a:t>
            </a:r>
            <a:endParaRPr lang="en-US" b="0" dirty="0"/>
          </a:p>
        </p:txBody>
      </p:sp>
      <p:sp>
        <p:nvSpPr>
          <p:cNvPr id="3" name="Content Placeholder 2"/>
          <p:cNvSpPr>
            <a:spLocks noGrp="1"/>
          </p:cNvSpPr>
          <p:nvPr>
            <p:ph idx="1"/>
          </p:nvPr>
        </p:nvSpPr>
        <p:spPr/>
        <p:txBody>
          <a:bodyPr anchor="ctr"/>
          <a:lstStyle/>
          <a:p>
            <a:r>
              <a:rPr lang="en-US" dirty="0" smtClean="0"/>
              <a:t>Patient’s medical team (e.g., chaplains, doctors, nurses, social workers)</a:t>
            </a:r>
          </a:p>
          <a:p>
            <a:r>
              <a:rPr lang="en-US" dirty="0" smtClean="0"/>
              <a:t>Patient’s community spiritual supporters (e.g., members of a congregation, clergy,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228600"/>
            <a:ext cx="8382000" cy="1143000"/>
          </a:xfrm>
        </p:spPr>
        <p:txBody>
          <a:bodyPr>
            <a:noAutofit/>
          </a:bodyPr>
          <a:lstStyle/>
          <a:p>
            <a:r>
              <a:rPr lang="en-US" sz="3600" b="0" dirty="0" smtClean="0"/>
              <a:t>Story </a:t>
            </a:r>
            <a:r>
              <a:rPr lang="en-US" sz="3600" dirty="0" smtClean="0"/>
              <a:t>4</a:t>
            </a:r>
            <a:r>
              <a:rPr lang="en-US" sz="3600" b="0" dirty="0" smtClean="0"/>
              <a:t>:  Pt Spiritual Support and EOL Outcomes</a:t>
            </a:r>
            <a:endParaRPr lang="en-US" sz="3600" b="0" dirty="0">
              <a:solidFill>
                <a:schemeClr val="tx1"/>
              </a:solidFill>
            </a:endParaRPr>
          </a:p>
        </p:txBody>
      </p:sp>
      <p:sp>
        <p:nvSpPr>
          <p:cNvPr id="107523" name="Rectangle 3"/>
          <p:cNvSpPr>
            <a:spLocks noGrp="1" noChangeArrowheads="1"/>
          </p:cNvSpPr>
          <p:nvPr>
            <p:ph type="body" sz="half" idx="1"/>
          </p:nvPr>
        </p:nvSpPr>
        <p:spPr>
          <a:xfrm>
            <a:off x="228600" y="2209800"/>
            <a:ext cx="8458200" cy="3352800"/>
          </a:xfrm>
        </p:spPr>
        <p:txBody>
          <a:bodyPr anchor="ctr"/>
          <a:lstStyle/>
          <a:p>
            <a:pPr marL="457200" indent="-457200" eaLnBrk="0" hangingPunct="0">
              <a:spcBef>
                <a:spcPct val="0"/>
              </a:spcBef>
            </a:pPr>
            <a:r>
              <a:rPr lang="en-US" b="0" dirty="0">
                <a:solidFill>
                  <a:schemeClr val="tx1"/>
                </a:solidFill>
              </a:rPr>
              <a:t>Multi-site, prospective cohort study of advanced, incurable cancer pts and caregivers, N=343</a:t>
            </a:r>
          </a:p>
          <a:p>
            <a:pPr marL="457200" indent="-457200" eaLnBrk="0" hangingPunct="0">
              <a:spcBef>
                <a:spcPct val="0"/>
              </a:spcBef>
            </a:pPr>
            <a:r>
              <a:rPr lang="en-US" b="0" dirty="0">
                <a:solidFill>
                  <a:schemeClr val="tx1"/>
                </a:solidFill>
              </a:rPr>
              <a:t>Purpose: examine psychosocial/ spiritual factors and relationship to EOL and bereavement outcomes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94" name="Group 98"/>
          <p:cNvGraphicFramePr>
            <a:graphicFrameLocks noGrp="1"/>
          </p:cNvGraphicFramePr>
          <p:nvPr>
            <p:ph idx="1"/>
          </p:nvPr>
        </p:nvGraphicFramePr>
        <p:xfrm>
          <a:off x="0" y="0"/>
          <a:ext cx="9144000" cy="6858004"/>
        </p:xfrm>
        <a:graphic>
          <a:graphicData uri="http://schemas.openxmlformats.org/drawingml/2006/table">
            <a:tbl>
              <a:tblPr>
                <a:tableStyleId>{5940675A-B579-460E-94D1-54222C63F5DA}</a:tableStyleId>
              </a:tblPr>
              <a:tblGrid>
                <a:gridCol w="7489825"/>
                <a:gridCol w="1654175"/>
              </a:tblGrid>
              <a:tr h="788988">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Arial" pitchFamily="34" charset="0"/>
                          <a:cs typeface="Arial" pitchFamily="34" charset="0"/>
                        </a:rPr>
                        <a:t>Support of R/S needs by the medical team</a:t>
                      </a:r>
                      <a:endParaRPr kumimoji="0" lang="en-US" sz="2800" b="1" i="0" u="none" strike="noStrike" cap="none" normalizeH="0" baseline="0" dirty="0" smtClean="0">
                        <a:ln>
                          <a:noFill/>
                        </a:ln>
                        <a:solidFill>
                          <a:schemeClr val="accent1"/>
                        </a:solidFill>
                        <a:effectLst/>
                        <a:latin typeface="Arial" pitchFamily="34" charset="0"/>
                        <a:cs typeface="Arial" pitchFamily="34" charset="0"/>
                      </a:endParaRPr>
                    </a:p>
                  </a:txBody>
                  <a:tcPr horzOverflow="overflow"/>
                </a:tc>
                <a:tc hMerge="1">
                  <a:txBody>
                    <a:bodyPr/>
                    <a:lstStyle/>
                    <a:p>
                      <a:endParaRPr lang="en-US"/>
                    </a:p>
                  </a:txBody>
                  <a:tcPr/>
                </a:tc>
              </a:tr>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Not at all</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143 (42)</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r>
              <a:tr h="493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small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62 (18)</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3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moderate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48 (14)</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large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53 (15)</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6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Completely supported</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37 (11)</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560388">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Arial" pitchFamily="34" charset="0"/>
                          <a:cs typeface="Arial" pitchFamily="34" charset="0"/>
                        </a:rPr>
                        <a:t>Support of R/S needs by religious communities</a:t>
                      </a:r>
                      <a:endParaRPr kumimoji="0" lang="en-US" sz="2800" b="1" i="0" u="none" strike="noStrike" cap="none" normalizeH="0" baseline="0" dirty="0" smtClean="0">
                        <a:ln>
                          <a:noFill/>
                        </a:ln>
                        <a:solidFill>
                          <a:schemeClr val="accent1"/>
                        </a:solidFill>
                        <a:effectLst/>
                        <a:latin typeface="Arial" pitchFamily="34" charset="0"/>
                        <a:cs typeface="Arial" pitchFamily="34" charset="0"/>
                      </a:endParaRPr>
                    </a:p>
                  </a:txBody>
                  <a:tcPr horzOverflow="overflow"/>
                </a:tc>
                <a:tc hMerge="1">
                  <a:txBody>
                    <a:bodyPr/>
                    <a:lstStyle/>
                    <a:p>
                      <a:endParaRPr lang="en-US"/>
                    </a:p>
                  </a:txBody>
                  <a:tcPr/>
                </a:tc>
              </a:tr>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Not at all</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110 (32)</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3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small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43 (13)</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3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moderate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Arial" pitchFamily="34" charset="0"/>
                          <a:cs typeface="Arial" pitchFamily="34" charset="0"/>
                        </a:rPr>
                        <a:t>43 (13)</a:t>
                      </a:r>
                      <a:endParaRPr kumimoji="0" lang="en-US" sz="2400" b="1" i="0" u="none" strike="noStrike" cap="none" normalizeH="0" baseline="0" smtClean="0">
                        <a:ln>
                          <a:noFill/>
                        </a:ln>
                        <a:solidFill>
                          <a:schemeClr val="bg1"/>
                        </a:solidFill>
                        <a:effectLst/>
                        <a:latin typeface="Arial" pitchFamily="34" charset="0"/>
                        <a:cs typeface="Arial" pitchFamily="34" charset="0"/>
                      </a:endParaRPr>
                    </a:p>
                  </a:txBody>
                  <a:tcPr horzOverflow="overflow"/>
                </a:tc>
              </a:tr>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To a large extent</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55 (16)</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r>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Completely supported</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92 (27)</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r>
              <a:tr h="5603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Arial" pitchFamily="34" charset="0"/>
                          <a:cs typeface="Arial" pitchFamily="34" charset="0"/>
                        </a:rPr>
                        <a:t>  </a:t>
                      </a:r>
                      <a:r>
                        <a:rPr kumimoji="0" lang="en-US" sz="2800" b="1" u="none" strike="noStrike" cap="none" normalizeH="0" baseline="0" dirty="0" smtClean="0">
                          <a:ln>
                            <a:noFill/>
                          </a:ln>
                          <a:effectLst/>
                          <a:latin typeface="Arial" pitchFamily="34" charset="0"/>
                          <a:cs typeface="Arial" pitchFamily="34" charset="0"/>
                        </a:rPr>
                        <a:t>Pastoral care services</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Arial" pitchFamily="34" charset="0"/>
                          <a:cs typeface="Arial" pitchFamily="34" charset="0"/>
                        </a:rPr>
                        <a:t>158 (46)</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tc>
              </a:tr>
            </a:tbl>
          </a:graphicData>
        </a:graphic>
      </p:graphicFrame>
      <p:sp>
        <p:nvSpPr>
          <p:cNvPr id="183338" name="Rectangle 42"/>
          <p:cNvSpPr>
            <a:spLocks noChangeArrowheads="1"/>
          </p:cNvSpPr>
          <p:nvPr/>
        </p:nvSpPr>
        <p:spPr bwMode="auto">
          <a:xfrm>
            <a:off x="0" y="2286000"/>
            <a:ext cx="9144000" cy="914400"/>
          </a:xfrm>
          <a:prstGeom prst="rect">
            <a:avLst/>
          </a:prstGeom>
          <a:solidFill>
            <a:schemeClr val="accent1">
              <a:lumMod val="40000"/>
              <a:lumOff val="60000"/>
              <a:alpha val="41000"/>
            </a:schemeClr>
          </a:solidFill>
          <a:ln w="9525">
            <a:noFill/>
            <a:miter lim="800000"/>
            <a:headEnd/>
            <a:tailEnd/>
          </a:ln>
          <a:effectLst/>
        </p:spPr>
        <p:txBody>
          <a:bodyPr wrap="none" anchor="ctr"/>
          <a:lstStyle/>
          <a:p>
            <a:endParaRPr lang="en-US"/>
          </a:p>
        </p:txBody>
      </p:sp>
      <p:sp>
        <p:nvSpPr>
          <p:cNvPr id="183339" name="Rectangle 43"/>
          <p:cNvSpPr>
            <a:spLocks noChangeArrowheads="1"/>
          </p:cNvSpPr>
          <p:nvPr/>
        </p:nvSpPr>
        <p:spPr bwMode="auto">
          <a:xfrm>
            <a:off x="0" y="5334000"/>
            <a:ext cx="9144000" cy="914400"/>
          </a:xfrm>
          <a:prstGeom prst="rect">
            <a:avLst/>
          </a:prstGeom>
          <a:solidFill>
            <a:schemeClr val="accent1">
              <a:lumMod val="40000"/>
              <a:lumOff val="60000"/>
              <a:alpha val="41000"/>
            </a:schemeClr>
          </a:solidFill>
          <a:ln w="9525">
            <a:noFill/>
            <a:miter lim="800000"/>
            <a:headEnd/>
            <a:tailEnd/>
          </a:ln>
          <a:effectLst/>
        </p:spPr>
        <p:txBody>
          <a:bodyPr wrap="none" anchor="ctr"/>
          <a:lstStyle/>
          <a:p>
            <a:endParaRPr lang="en-US"/>
          </a:p>
        </p:txBody>
      </p:sp>
      <p:sp>
        <p:nvSpPr>
          <p:cNvPr id="183340" name="Text Box 44"/>
          <p:cNvSpPr txBox="1">
            <a:spLocks noChangeArrowheads="1"/>
          </p:cNvSpPr>
          <p:nvPr/>
        </p:nvSpPr>
        <p:spPr bwMode="auto">
          <a:xfrm>
            <a:off x="4327525" y="6284913"/>
            <a:ext cx="4435475" cy="366712"/>
          </a:xfrm>
          <a:prstGeom prst="rect">
            <a:avLst/>
          </a:prstGeom>
          <a:noFill/>
          <a:ln w="9525">
            <a:noFill/>
            <a:miter lim="800000"/>
            <a:headEnd/>
            <a:tailEnd/>
          </a:ln>
          <a:effectLst/>
        </p:spPr>
        <p:txBody>
          <a:bodyPr>
            <a:spAutoFit/>
          </a:bodyPr>
          <a:lstStyle/>
          <a:p>
            <a:endParaRPr lang="en-US" sz="1800" b="0">
              <a:solidFill>
                <a:schemeClr val="tx1"/>
              </a:solidFill>
              <a:ea typeface="ＭＳ Ｐゴシック" pitchFamily="34" charset="-128"/>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3338"/>
                                        </p:tgtEl>
                                        <p:attrNameLst>
                                          <p:attrName>style.visibility</p:attrName>
                                        </p:attrNameLst>
                                      </p:cBhvr>
                                      <p:to>
                                        <p:strVal val="visible"/>
                                      </p:to>
                                    </p:set>
                                    <p:animEffect transition="in" filter="fade">
                                      <p:cBhvr>
                                        <p:cTn id="7" dur="500"/>
                                        <p:tgtEl>
                                          <p:spTgt spid="183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3339"/>
                                        </p:tgtEl>
                                        <p:attrNameLst>
                                          <p:attrName>style.visibility</p:attrName>
                                        </p:attrNameLst>
                                      </p:cBhvr>
                                      <p:to>
                                        <p:strVal val="visible"/>
                                      </p:to>
                                    </p:set>
                                    <p:animEffect transition="in" filter="fade">
                                      <p:cBhvr>
                                        <p:cTn id="12" dur="500"/>
                                        <p:tgtEl>
                                          <p:spTgt spid="18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8" grpId="1" animBg="1"/>
      <p:bldP spid="1833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balboni1"/>
          <p:cNvPicPr>
            <a:picLocks noGrp="1" noChangeAspect="1" noChangeArrowheads="1"/>
          </p:cNvPicPr>
          <p:nvPr>
            <p:ph idx="1"/>
          </p:nvPr>
        </p:nvPicPr>
        <p:blipFill>
          <a:blip r:embed="rId3" cstate="print"/>
          <a:srcRect/>
          <a:stretch>
            <a:fillRect/>
          </a:stretch>
        </p:blipFill>
        <p:spPr>
          <a:xfrm>
            <a:off x="533400" y="1412517"/>
            <a:ext cx="8153400" cy="5445483"/>
          </a:xfrm>
          <a:noFill/>
          <a:ln/>
          <a:effectLst/>
          <a:scene3d>
            <a:camera prst="orthographicFront"/>
            <a:lightRig rig="threePt" dir="t"/>
          </a:scene3d>
          <a:sp3d>
            <a:bevelT w="6350"/>
          </a:sp3d>
        </p:spPr>
      </p:pic>
      <p:sp>
        <p:nvSpPr>
          <p:cNvPr id="7" name="TextBox 6"/>
          <p:cNvSpPr txBox="1"/>
          <p:nvPr/>
        </p:nvSpPr>
        <p:spPr>
          <a:xfrm>
            <a:off x="228600" y="152400"/>
            <a:ext cx="8610600" cy="1200329"/>
          </a:xfrm>
          <a:prstGeom prst="rect">
            <a:avLst/>
          </a:prstGeom>
          <a:noFill/>
        </p:spPr>
        <p:txBody>
          <a:bodyPr wrap="square" rtlCol="0">
            <a:spAutoFit/>
          </a:bodyPr>
          <a:lstStyle/>
          <a:p>
            <a:pPr algn="ctr"/>
            <a:r>
              <a:rPr lang="en-US" sz="3600" b="0" dirty="0" smtClean="0">
                <a:latin typeface="Arial" pitchFamily="34" charset="0"/>
                <a:cs typeface="Arial" pitchFamily="34" charset="0"/>
              </a:rPr>
              <a:t>Medical Team Spiritual Support and</a:t>
            </a:r>
          </a:p>
          <a:p>
            <a:pPr algn="ctr"/>
            <a:r>
              <a:rPr lang="en-US" sz="3600" b="0" dirty="0" smtClean="0">
                <a:latin typeface="Arial" pitchFamily="34" charset="0"/>
                <a:cs typeface="Arial" pitchFamily="34" charset="0"/>
              </a:rPr>
              <a:t>QOL at EOL</a:t>
            </a:r>
            <a:endParaRPr lang="en-US" sz="3600" b="1" dirty="0">
              <a:solidFill>
                <a:schemeClr val="tx1"/>
              </a:solidFill>
              <a:latin typeface="Arial" pitchFamily="34" charset="0"/>
              <a:cs typeface="Aria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Autofit/>
          </a:bodyPr>
          <a:lstStyle/>
          <a:p>
            <a:pPr algn="ctr"/>
            <a:r>
              <a:rPr lang="en-US" sz="3600" b="0" dirty="0" smtClean="0">
                <a:solidFill>
                  <a:schemeClr val="tx1"/>
                </a:solidFill>
              </a:rPr>
              <a:t>Spiritual Support and </a:t>
            </a:r>
            <a:br>
              <a:rPr lang="en-US" sz="3600" b="0" dirty="0" smtClean="0">
                <a:solidFill>
                  <a:schemeClr val="tx1"/>
                </a:solidFill>
              </a:rPr>
            </a:br>
            <a:r>
              <a:rPr lang="en-US" sz="3600" b="0" dirty="0" smtClean="0">
                <a:solidFill>
                  <a:schemeClr val="tx1"/>
                </a:solidFill>
              </a:rPr>
              <a:t>EOL Medical Care Outcomes</a:t>
            </a:r>
            <a:endParaRPr lang="en-US" sz="3600" dirty="0">
              <a:solidFill>
                <a:schemeClr val="tx1"/>
              </a:solidFill>
            </a:endParaRPr>
          </a:p>
        </p:txBody>
      </p:sp>
      <p:sp>
        <p:nvSpPr>
          <p:cNvPr id="3" name="Content Placeholder 2"/>
          <p:cNvSpPr>
            <a:spLocks noGrp="1"/>
          </p:cNvSpPr>
          <p:nvPr>
            <p:ph idx="1"/>
          </p:nvPr>
        </p:nvSpPr>
        <p:spPr>
          <a:xfrm>
            <a:off x="457200" y="1371600"/>
            <a:ext cx="8458200" cy="5334000"/>
          </a:xfrm>
        </p:spPr>
        <p:txBody>
          <a:bodyPr anchor="ctr">
            <a:normAutofit/>
          </a:bodyPr>
          <a:lstStyle/>
          <a:p>
            <a:r>
              <a:rPr lang="en-US" sz="2400" b="0" dirty="0" smtClean="0">
                <a:solidFill>
                  <a:schemeClr val="tx1"/>
                </a:solidFill>
              </a:rPr>
              <a:t>High Spiritual Support from Medical Team (26%)</a:t>
            </a:r>
          </a:p>
          <a:p>
            <a:pPr lvl="1"/>
            <a:r>
              <a:rPr lang="en-US" sz="2400" b="0" dirty="0" smtClean="0">
                <a:solidFill>
                  <a:schemeClr val="tx1"/>
                </a:solidFill>
              </a:rPr>
              <a:t>Greater hospice (OR = 2.99, </a:t>
            </a:r>
            <a:r>
              <a:rPr lang="en-US" sz="2400" b="0" i="1" dirty="0" smtClean="0">
                <a:solidFill>
                  <a:schemeClr val="tx1"/>
                </a:solidFill>
              </a:rPr>
              <a:t>p</a:t>
            </a:r>
            <a:r>
              <a:rPr lang="en-US" sz="2400" b="0" dirty="0" smtClean="0">
                <a:solidFill>
                  <a:schemeClr val="tx1"/>
                </a:solidFill>
              </a:rPr>
              <a:t>=0.003)</a:t>
            </a:r>
          </a:p>
          <a:p>
            <a:pPr lvl="1"/>
            <a:r>
              <a:rPr lang="en-US" sz="2400" b="0" dirty="0" smtClean="0">
                <a:solidFill>
                  <a:schemeClr val="tx1"/>
                </a:solidFill>
              </a:rPr>
              <a:t>Less aggressive interventions (OR = 0.38, </a:t>
            </a:r>
            <a:r>
              <a:rPr lang="en-US" sz="2400" b="0" i="1" dirty="0" smtClean="0">
                <a:solidFill>
                  <a:schemeClr val="tx1"/>
                </a:solidFill>
              </a:rPr>
              <a:t>p</a:t>
            </a:r>
            <a:r>
              <a:rPr lang="en-US" sz="2400" b="0" dirty="0" smtClean="0">
                <a:solidFill>
                  <a:schemeClr val="tx1"/>
                </a:solidFill>
              </a:rPr>
              <a:t>=.04)</a:t>
            </a:r>
          </a:p>
          <a:p>
            <a:pPr lvl="1"/>
            <a:r>
              <a:rPr lang="en-US" sz="2400" b="0" dirty="0" smtClean="0">
                <a:solidFill>
                  <a:schemeClr val="tx1"/>
                </a:solidFill>
              </a:rPr>
              <a:t>Less ICU deaths (OR = 0.23, </a:t>
            </a:r>
            <a:r>
              <a:rPr lang="en-US" sz="2400" b="0" i="1" dirty="0" smtClean="0">
                <a:solidFill>
                  <a:schemeClr val="tx1"/>
                </a:solidFill>
              </a:rPr>
              <a:t>p</a:t>
            </a:r>
            <a:r>
              <a:rPr lang="en-US" sz="2400" b="0" dirty="0" smtClean="0">
                <a:solidFill>
                  <a:schemeClr val="tx1"/>
                </a:solidFill>
              </a:rPr>
              <a:t>=0.03)</a:t>
            </a:r>
          </a:p>
          <a:p>
            <a:pPr lvl="1"/>
            <a:r>
              <a:rPr lang="en-US" sz="2400" b="0" dirty="0" smtClean="0">
                <a:solidFill>
                  <a:schemeClr val="tx1"/>
                </a:solidFill>
              </a:rPr>
              <a:t>Impact of med team spiritual support on EOL care largely seen in high religious coping patients</a:t>
            </a:r>
          </a:p>
          <a:p>
            <a:r>
              <a:rPr lang="en-US" sz="2400" b="0" dirty="0" smtClean="0">
                <a:solidFill>
                  <a:schemeClr val="tx1"/>
                </a:solidFill>
              </a:rPr>
              <a:t>High Spiritual Support from Religious Communities (43%)</a:t>
            </a:r>
          </a:p>
          <a:p>
            <a:pPr lvl="1"/>
            <a:r>
              <a:rPr lang="en-US" sz="2400" b="0" dirty="0" smtClean="0">
                <a:solidFill>
                  <a:schemeClr val="tx1"/>
                </a:solidFill>
              </a:rPr>
              <a:t>Less hospice (OR = 0.38, </a:t>
            </a:r>
            <a:r>
              <a:rPr lang="en-US" sz="2400" b="0" i="1" dirty="0" smtClean="0">
                <a:solidFill>
                  <a:schemeClr val="tx1"/>
                </a:solidFill>
              </a:rPr>
              <a:t>p</a:t>
            </a:r>
            <a:r>
              <a:rPr lang="en-US" sz="2400" b="0" dirty="0" smtClean="0">
                <a:solidFill>
                  <a:schemeClr val="tx1"/>
                </a:solidFill>
              </a:rPr>
              <a:t>=.03)</a:t>
            </a:r>
          </a:p>
          <a:p>
            <a:pPr lvl="1"/>
            <a:r>
              <a:rPr lang="en-US" sz="2400" b="0" dirty="0" smtClean="0">
                <a:solidFill>
                  <a:schemeClr val="tx1"/>
                </a:solidFill>
              </a:rPr>
              <a:t>Greater aggressive interventions (OR = 2.55, </a:t>
            </a:r>
            <a:r>
              <a:rPr lang="en-US" sz="2400" b="0" i="1" dirty="0" smtClean="0">
                <a:solidFill>
                  <a:schemeClr val="tx1"/>
                </a:solidFill>
              </a:rPr>
              <a:t>p</a:t>
            </a:r>
            <a:r>
              <a:rPr lang="en-US" sz="2400" b="0" dirty="0" smtClean="0">
                <a:solidFill>
                  <a:schemeClr val="tx1"/>
                </a:solidFill>
              </a:rPr>
              <a:t>=.03)</a:t>
            </a:r>
          </a:p>
          <a:p>
            <a:pPr lvl="1"/>
            <a:r>
              <a:rPr lang="en-US" sz="2400" b="0" dirty="0" smtClean="0">
                <a:solidFill>
                  <a:schemeClr val="tx1"/>
                </a:solidFill>
              </a:rPr>
              <a:t>More ICU deaths (OR= 5.73, </a:t>
            </a:r>
            <a:r>
              <a:rPr lang="en-US" sz="2400" b="0" i="1" dirty="0" smtClean="0">
                <a:solidFill>
                  <a:schemeClr val="tx1"/>
                </a:solidFill>
              </a:rPr>
              <a:t>p</a:t>
            </a:r>
            <a:r>
              <a:rPr lang="en-US" sz="2400" b="0" dirty="0" smtClean="0">
                <a:solidFill>
                  <a:schemeClr val="tx1"/>
                </a:solidFill>
              </a:rPr>
              <a:t>=0.004)</a:t>
            </a:r>
          </a:p>
          <a:p>
            <a:pPr lvl="1"/>
            <a:r>
              <a:rPr lang="en-US" sz="2400" b="0" dirty="0" smtClean="0">
                <a:solidFill>
                  <a:schemeClr val="tx1"/>
                </a:solidFill>
              </a:rPr>
              <a:t>Findings stronger among racial/ethnic minority, high religious coping patients</a:t>
            </a:r>
          </a:p>
        </p:txBody>
      </p:sp>
      <p:sp>
        <p:nvSpPr>
          <p:cNvPr id="4" name="Text Box 4"/>
          <p:cNvSpPr txBox="1">
            <a:spLocks noChangeArrowheads="1"/>
          </p:cNvSpPr>
          <p:nvPr/>
        </p:nvSpPr>
        <p:spPr bwMode="auto">
          <a:xfrm>
            <a:off x="6934200" y="6324600"/>
            <a:ext cx="2209800" cy="461665"/>
          </a:xfrm>
          <a:prstGeom prst="rect">
            <a:avLst/>
          </a:prstGeom>
          <a:noFill/>
          <a:ln w="9525">
            <a:noFill/>
            <a:miter lim="800000"/>
            <a:headEnd/>
            <a:tailEnd/>
          </a:ln>
        </p:spPr>
        <p:txBody>
          <a:bodyPr wrap="square">
            <a:spAutoFit/>
          </a:bodyPr>
          <a:lstStyle/>
          <a:p>
            <a:pPr eaLnBrk="0" hangingPunct="0"/>
            <a:r>
              <a:rPr lang="en-US" sz="1200" b="0" dirty="0" smtClean="0">
                <a:solidFill>
                  <a:schemeClr val="tx1"/>
                </a:solidFill>
                <a:latin typeface="Helvetica" pitchFamily="-128" charset="0"/>
              </a:rPr>
              <a:t>Balboni JCO 2010; </a:t>
            </a:r>
          </a:p>
          <a:p>
            <a:pPr eaLnBrk="0" hangingPunct="0"/>
            <a:r>
              <a:rPr lang="en-US" sz="1200" b="0" dirty="0" smtClean="0">
                <a:solidFill>
                  <a:schemeClr val="tx1"/>
                </a:solidFill>
                <a:latin typeface="Helvetica" pitchFamily="-128" charset="0"/>
              </a:rPr>
              <a:t>Balboni JAMA </a:t>
            </a:r>
            <a:r>
              <a:rPr lang="en-US" sz="1200" b="0" dirty="0" err="1" smtClean="0">
                <a:solidFill>
                  <a:schemeClr val="tx1"/>
                </a:solidFill>
                <a:latin typeface="Helvetica" pitchFamily="-128" charset="0"/>
              </a:rPr>
              <a:t>Int</a:t>
            </a:r>
            <a:r>
              <a:rPr lang="en-US" sz="1200" b="0" dirty="0" smtClean="0">
                <a:solidFill>
                  <a:schemeClr val="tx1"/>
                </a:solidFill>
                <a:latin typeface="Helvetica" pitchFamily="-128" charset="0"/>
              </a:rPr>
              <a:t> Med 2013</a:t>
            </a:r>
            <a:endParaRPr lang="en-US" sz="1200" b="0" dirty="0">
              <a:solidFill>
                <a:schemeClr val="tx1"/>
              </a:solidFill>
              <a:latin typeface="Helvetica" pitchFamily="-12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554162"/>
          </a:xfrm>
        </p:spPr>
        <p:txBody>
          <a:bodyPr>
            <a:noAutofit/>
          </a:bodyPr>
          <a:lstStyle/>
          <a:p>
            <a:r>
              <a:rPr lang="en-US" b="0" dirty="0" smtClean="0"/>
              <a:t>Story 5:  Religious Beliefs about EOL Medical Care are Common and Influence Treatment Preferences</a:t>
            </a:r>
            <a:endParaRPr lang="en-US" b="0" dirty="0"/>
          </a:p>
        </p:txBody>
      </p:sp>
      <p:sp>
        <p:nvSpPr>
          <p:cNvPr id="3" name="Content Placeholder 2"/>
          <p:cNvSpPr>
            <a:spLocks noGrp="1"/>
          </p:cNvSpPr>
          <p:nvPr>
            <p:ph idx="1"/>
          </p:nvPr>
        </p:nvSpPr>
        <p:spPr>
          <a:xfrm>
            <a:off x="457200" y="2057400"/>
            <a:ext cx="8229600" cy="4525963"/>
          </a:xfrm>
        </p:spPr>
        <p:txBody>
          <a:bodyPr anchor="ctr">
            <a:normAutofit/>
          </a:bodyPr>
          <a:lstStyle/>
          <a:p>
            <a:r>
              <a:rPr lang="en-US" dirty="0" smtClean="0"/>
              <a:t>NCI-funded Coping with Cancer 2 Study (PI Prigerson)</a:t>
            </a:r>
          </a:p>
          <a:p>
            <a:r>
              <a:rPr lang="en-US" dirty="0" smtClean="0"/>
              <a:t>Multisite, cohort study of 400 advanced cancer patients examining factors influencing racial/ethnic disparities in EOL medical care</a:t>
            </a:r>
          </a:p>
          <a:p>
            <a:r>
              <a:rPr lang="en-US" dirty="0" smtClean="0"/>
              <a:t>Outcomes:  medical care in last 1 month of life, quality of life.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Story 5: Spiritual Beliefs about EOL Medical Care</a:t>
            </a:r>
            <a:endParaRPr lang="en-US" dirty="0"/>
          </a:p>
        </p:txBody>
      </p:sp>
      <p:sp>
        <p:nvSpPr>
          <p:cNvPr id="3" name="Content Placeholder 2"/>
          <p:cNvSpPr>
            <a:spLocks noGrp="1"/>
          </p:cNvSpPr>
          <p:nvPr>
            <p:ph idx="1"/>
          </p:nvPr>
        </p:nvSpPr>
        <p:spPr>
          <a:xfrm>
            <a:off x="457200" y="1828800"/>
            <a:ext cx="8229600" cy="4525963"/>
          </a:xfrm>
        </p:spPr>
        <p:txBody>
          <a:bodyPr anchor="ctr"/>
          <a:lstStyle/>
          <a:p>
            <a:r>
              <a:rPr lang="en-US" dirty="0" smtClean="0"/>
              <a:t>7 questions assessed religious beliefs/values about EOL medical care seen in the literature (e.g., miracles, sanctity of life)</a:t>
            </a:r>
          </a:p>
          <a:p>
            <a:r>
              <a:rPr lang="en-US" dirty="0" smtClean="0"/>
              <a:t>Response options (5 point): Not at all, a little, somewhat, quite a bit, a great deal</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b="0" dirty="0" smtClean="0"/>
              <a:t>Religious Beliefs about EOL Care</a:t>
            </a:r>
            <a:endParaRPr lang="en-US" b="0" dirty="0"/>
          </a:p>
        </p:txBody>
      </p:sp>
      <p:graphicFrame>
        <p:nvGraphicFramePr>
          <p:cNvPr id="6" name="Table 5"/>
          <p:cNvGraphicFramePr>
            <a:graphicFrameLocks noGrp="1"/>
          </p:cNvGraphicFramePr>
          <p:nvPr/>
        </p:nvGraphicFramePr>
        <p:xfrm>
          <a:off x="0" y="1447800"/>
          <a:ext cx="9144001" cy="5163152"/>
        </p:xfrm>
        <a:graphic>
          <a:graphicData uri="http://schemas.openxmlformats.org/drawingml/2006/table">
            <a:tbl>
              <a:tblPr/>
              <a:tblGrid>
                <a:gridCol w="4495801"/>
                <a:gridCol w="1217110"/>
                <a:gridCol w="1142842"/>
                <a:gridCol w="1144124"/>
                <a:gridCol w="1144124"/>
              </a:tblGrid>
              <a:tr h="457200">
                <a:tc rowSpan="2">
                  <a:txBody>
                    <a:bodyPr/>
                    <a:lstStyle/>
                    <a:p>
                      <a:pPr marL="0" marR="0" algn="ctr">
                        <a:spcBef>
                          <a:spcPts val="0"/>
                        </a:spcBef>
                        <a:spcAft>
                          <a:spcPts val="0"/>
                        </a:spcAft>
                      </a:pPr>
                      <a:endParaRPr lang="en-US" sz="1800" dirty="0">
                        <a:latin typeface="Arial"/>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latin typeface="Arial"/>
                          <a:ea typeface="Times New Roman"/>
                        </a:rPr>
                        <a:t>Total</a:t>
                      </a:r>
                      <a:endParaRPr lang="en-US" sz="1800" dirty="0">
                        <a:latin typeface="Times New Roman"/>
                        <a:ea typeface="Times New Roman"/>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800" b="1">
                          <a:latin typeface="Arial"/>
                          <a:ea typeface="Times New Roman"/>
                        </a:rPr>
                        <a:t>Whites</a:t>
                      </a:r>
                      <a:endParaRPr lang="en-US" sz="1800">
                        <a:latin typeface="Times New Roman"/>
                        <a:ea typeface="Times New Roman"/>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800" b="1">
                          <a:latin typeface="Arial"/>
                          <a:ea typeface="Times New Roman"/>
                        </a:rPr>
                        <a:t>Blacks</a:t>
                      </a:r>
                      <a:endParaRPr lang="en-US" sz="1800">
                        <a:latin typeface="Times New Roman"/>
                        <a:ea typeface="Times New Roman"/>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800" b="1">
                          <a:latin typeface="Arial"/>
                          <a:ea typeface="Times New Roman"/>
                        </a:rPr>
                        <a:t>Latino</a:t>
                      </a:r>
                      <a:endParaRPr lang="en-US" sz="1800">
                        <a:latin typeface="Times New Roman"/>
                        <a:ea typeface="Times New Roman"/>
                      </a:endParaRPr>
                    </a:p>
                  </a:txBody>
                  <a:tcPr marL="65314" marR="6531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28337">
                <a:tc vMerge="1">
                  <a:txBody>
                    <a:bodyPr/>
                    <a:lstStyle/>
                    <a:p>
                      <a:endParaRPr lang="en-US"/>
                    </a:p>
                  </a:txBody>
                  <a:tcPr/>
                </a:tc>
                <a:tc>
                  <a:txBody>
                    <a:bodyPr/>
                    <a:lstStyle/>
                    <a:p>
                      <a:pPr marL="0" marR="0" algn="ctr">
                        <a:spcBef>
                          <a:spcPts val="0"/>
                        </a:spcBef>
                        <a:spcAft>
                          <a:spcPts val="0"/>
                        </a:spcAft>
                      </a:pPr>
                      <a:r>
                        <a:rPr lang="en-US" sz="1800">
                          <a:latin typeface="Arial"/>
                          <a:ea typeface="Times New Roman"/>
                        </a:rPr>
                        <a:t>n=133</a:t>
                      </a:r>
                      <a:endParaRPr lang="en-US" sz="180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a:latin typeface="Arial"/>
                          <a:ea typeface="Times New Roman"/>
                        </a:rPr>
                        <a:t>n=87</a:t>
                      </a:r>
                      <a:endParaRPr lang="en-US" sz="180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a:latin typeface="Arial"/>
                          <a:ea typeface="Times New Roman"/>
                        </a:rPr>
                        <a:t>n=29</a:t>
                      </a:r>
                      <a:endParaRPr lang="en-US" sz="180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a:latin typeface="Arial"/>
                          <a:ea typeface="Times New Roman"/>
                        </a:rPr>
                        <a:t>n=17</a:t>
                      </a:r>
                      <a:endParaRPr lang="en-US" sz="180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r h="649706">
                <a:tc>
                  <a:txBody>
                    <a:bodyPr/>
                    <a:lstStyle/>
                    <a:p>
                      <a:pPr marL="0" marR="0">
                        <a:spcBef>
                          <a:spcPts val="0"/>
                        </a:spcBef>
                        <a:spcAft>
                          <a:spcPts val="0"/>
                        </a:spcAft>
                      </a:pPr>
                      <a:r>
                        <a:rPr lang="en-US" sz="1800" b="1" dirty="0">
                          <a:latin typeface="Arial"/>
                          <a:ea typeface="Times New Roman"/>
                        </a:rPr>
                        <a:t>My belief in God relieves me of having to think about </a:t>
                      </a:r>
                      <a:r>
                        <a:rPr lang="en-US" sz="1800" b="1" dirty="0" err="1">
                          <a:latin typeface="Arial"/>
                          <a:ea typeface="Times New Roman"/>
                        </a:rPr>
                        <a:t>EoL</a:t>
                      </a:r>
                      <a:r>
                        <a:rPr lang="en-US" sz="1800" b="1" dirty="0">
                          <a:latin typeface="Arial"/>
                          <a:ea typeface="Times New Roman"/>
                        </a:rPr>
                        <a:t> medical decisions </a:t>
                      </a:r>
                      <a:endParaRPr lang="en-US" sz="1800" b="1" dirty="0">
                        <a:latin typeface="Times New Roman"/>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latin typeface="Arial"/>
                          <a:ea typeface="Times New Roman"/>
                        </a:rPr>
                        <a:t>42%</a:t>
                      </a:r>
                      <a:endParaRPr lang="en-US" sz="1800">
                        <a:latin typeface="Times New Roman"/>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latin typeface="Arial"/>
                          <a:ea typeface="Times New Roman"/>
                        </a:rPr>
                        <a:t>27%</a:t>
                      </a:r>
                      <a:endParaRPr lang="en-US" sz="1800">
                        <a:latin typeface="Times New Roman"/>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latin typeface="Arial"/>
                          <a:ea typeface="Times New Roman"/>
                        </a:rPr>
                        <a:t>82%</a:t>
                      </a:r>
                      <a:endParaRPr lang="en-US" sz="1800">
                        <a:latin typeface="Times New Roman"/>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latin typeface="Arial"/>
                          <a:ea typeface="Times New Roman"/>
                        </a:rPr>
                        <a:t>53%</a:t>
                      </a:r>
                      <a:endParaRPr lang="en-US" sz="1800">
                        <a:latin typeface="Times New Roman"/>
                        <a:ea typeface="Times New Roman"/>
                      </a:endParaRPr>
                    </a:p>
                  </a:txBody>
                  <a:tcPr marL="65314" marR="65314" marT="0" marB="0" anchor="b">
                    <a:lnL>
                      <a:noFill/>
                    </a:lnL>
                    <a:lnR>
                      <a:noFill/>
                    </a:lnR>
                    <a:lnT w="12700" cap="flat" cmpd="sng" algn="ctr">
                      <a:solidFill>
                        <a:srgbClr val="000000"/>
                      </a:solidFill>
                      <a:prstDash val="solid"/>
                      <a:round/>
                      <a:headEnd type="none" w="med" len="med"/>
                      <a:tailEnd type="none" w="med" len="med"/>
                    </a:lnT>
                    <a:lnB>
                      <a:noFill/>
                    </a:lnB>
                  </a:tcPr>
                </a:tc>
              </a:tr>
              <a:tr h="685800">
                <a:tc>
                  <a:txBody>
                    <a:bodyPr/>
                    <a:lstStyle/>
                    <a:p>
                      <a:pPr marL="0" marR="0">
                        <a:spcBef>
                          <a:spcPts val="0"/>
                        </a:spcBef>
                        <a:spcAft>
                          <a:spcPts val="0"/>
                        </a:spcAft>
                      </a:pPr>
                      <a:r>
                        <a:rPr lang="en-US" sz="1800" b="1" dirty="0">
                          <a:latin typeface="Arial"/>
                          <a:ea typeface="Times New Roman"/>
                        </a:rPr>
                        <a:t>I accept every possible medical treatment because my faith tells me to</a:t>
                      </a:r>
                      <a:endParaRPr lang="en-US" sz="1800" b="1" dirty="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61%</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55%</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79%</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59%</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r>
              <a:tr h="633663">
                <a:tc>
                  <a:txBody>
                    <a:bodyPr/>
                    <a:lstStyle/>
                    <a:p>
                      <a:pPr marL="0" marR="0">
                        <a:spcBef>
                          <a:spcPts val="0"/>
                        </a:spcBef>
                        <a:spcAft>
                          <a:spcPts val="0"/>
                        </a:spcAft>
                      </a:pPr>
                      <a:r>
                        <a:rPr lang="en-US" sz="1800" b="1" dirty="0">
                          <a:latin typeface="Arial"/>
                          <a:ea typeface="Times New Roman"/>
                        </a:rPr>
                        <a:t>Agreeing to a DNR order is against my religious beliefs</a:t>
                      </a:r>
                      <a:endParaRPr lang="en-US" sz="1800" b="1" dirty="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8%</a:t>
                      </a:r>
                      <a:endParaRPr lang="en-US" sz="180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1%</a:t>
                      </a:r>
                      <a:endParaRPr lang="en-US" sz="180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30%</a:t>
                      </a:r>
                      <a:endParaRPr lang="en-US" sz="180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7%</a:t>
                      </a:r>
                      <a:endParaRPr lang="en-US" sz="1800">
                        <a:latin typeface="Times New Roman"/>
                        <a:ea typeface="Times New Roman"/>
                      </a:endParaRPr>
                    </a:p>
                  </a:txBody>
                  <a:tcPr marL="65314" marR="65314" marT="0" marB="0" anchor="b">
                    <a:lnL>
                      <a:noFill/>
                    </a:lnL>
                    <a:lnR>
                      <a:noFill/>
                    </a:lnR>
                    <a:lnT>
                      <a:noFill/>
                    </a:lnT>
                    <a:lnB>
                      <a:noFill/>
                    </a:lnB>
                  </a:tcPr>
                </a:tc>
              </a:tr>
              <a:tr h="633663">
                <a:tc>
                  <a:txBody>
                    <a:bodyPr/>
                    <a:lstStyle/>
                    <a:p>
                      <a:pPr marL="0" marR="0">
                        <a:spcBef>
                          <a:spcPts val="0"/>
                        </a:spcBef>
                        <a:spcAft>
                          <a:spcPts val="0"/>
                        </a:spcAft>
                      </a:pPr>
                      <a:r>
                        <a:rPr lang="en-US" sz="1800" b="1" dirty="0">
                          <a:latin typeface="Arial"/>
                          <a:ea typeface="Times New Roman"/>
                        </a:rPr>
                        <a:t>I am giving up on my faith if I stop treatment</a:t>
                      </a:r>
                      <a:endParaRPr lang="en-US" sz="1800" b="1" dirty="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25%</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19%</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43%</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24%</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r>
              <a:tr h="561474">
                <a:tc>
                  <a:txBody>
                    <a:bodyPr/>
                    <a:lstStyle/>
                    <a:p>
                      <a:pPr marL="0" marR="0">
                        <a:spcBef>
                          <a:spcPts val="0"/>
                        </a:spcBef>
                        <a:spcAft>
                          <a:spcPts val="0"/>
                        </a:spcAft>
                      </a:pPr>
                      <a:r>
                        <a:rPr lang="en-US" sz="1800" b="1" dirty="0">
                          <a:latin typeface="Arial"/>
                          <a:ea typeface="Times New Roman"/>
                        </a:rPr>
                        <a:t>God can perform a miracle and cure me</a:t>
                      </a:r>
                      <a:endParaRPr lang="en-US" sz="1800" b="1" dirty="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rPr>
                        <a:t>67%</a:t>
                      </a:r>
                      <a:endParaRPr lang="en-US" sz="1800" dirty="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51%</a:t>
                      </a:r>
                      <a:endParaRPr lang="en-US" sz="180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96%</a:t>
                      </a:r>
                      <a:endParaRPr lang="en-US" sz="1800">
                        <a:latin typeface="Times New Roman"/>
                        <a:ea typeface="Times New Roman"/>
                      </a:endParaRPr>
                    </a:p>
                  </a:txBody>
                  <a:tcPr marL="65314" marR="65314" marT="0" marB="0" anchor="b">
                    <a:lnL>
                      <a:noFill/>
                    </a:lnL>
                    <a:lnR>
                      <a:noFill/>
                    </a:lnR>
                    <a:lnT>
                      <a:noFill/>
                    </a:lnT>
                    <a:lnB>
                      <a:noFill/>
                    </a:lnB>
                  </a:tcPr>
                </a:tc>
                <a:tc>
                  <a:txBody>
                    <a:bodyPr/>
                    <a:lstStyle/>
                    <a:p>
                      <a:pPr marL="0" marR="0" algn="ctr">
                        <a:spcBef>
                          <a:spcPts val="0"/>
                        </a:spcBef>
                        <a:spcAft>
                          <a:spcPts val="0"/>
                        </a:spcAft>
                      </a:pPr>
                      <a:r>
                        <a:rPr lang="en-US" sz="1800">
                          <a:latin typeface="Arial"/>
                          <a:ea typeface="Times New Roman"/>
                        </a:rPr>
                        <a:t>88%</a:t>
                      </a:r>
                      <a:endParaRPr lang="en-US" sz="1800">
                        <a:latin typeface="Times New Roman"/>
                        <a:ea typeface="Times New Roman"/>
                      </a:endParaRPr>
                    </a:p>
                  </a:txBody>
                  <a:tcPr marL="65314" marR="65314" marT="0" marB="0" anchor="b">
                    <a:lnL>
                      <a:noFill/>
                    </a:lnL>
                    <a:lnR>
                      <a:noFill/>
                    </a:lnR>
                    <a:lnT>
                      <a:noFill/>
                    </a:lnT>
                    <a:lnB>
                      <a:noFill/>
                    </a:lnB>
                  </a:tcPr>
                </a:tc>
              </a:tr>
              <a:tr h="633663">
                <a:tc>
                  <a:txBody>
                    <a:bodyPr/>
                    <a:lstStyle/>
                    <a:p>
                      <a:pPr marL="0" marR="0">
                        <a:spcBef>
                          <a:spcPts val="0"/>
                        </a:spcBef>
                        <a:spcAft>
                          <a:spcPts val="0"/>
                        </a:spcAft>
                      </a:pPr>
                      <a:r>
                        <a:rPr lang="en-US" sz="1800" b="1" dirty="0">
                          <a:latin typeface="Arial"/>
                          <a:ea typeface="Times New Roman"/>
                        </a:rPr>
                        <a:t>I must endure medical procedures because suffering is God’s testing</a:t>
                      </a:r>
                      <a:endParaRPr lang="en-US" sz="1800" b="1" dirty="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dirty="0">
                          <a:latin typeface="Arial"/>
                          <a:ea typeface="Times New Roman"/>
                        </a:rPr>
                        <a:t>27%</a:t>
                      </a:r>
                      <a:endParaRPr lang="en-US" sz="1800" dirty="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dirty="0">
                          <a:latin typeface="Arial"/>
                          <a:ea typeface="Times New Roman"/>
                        </a:rPr>
                        <a:t>14%</a:t>
                      </a:r>
                      <a:endParaRPr lang="en-US" sz="1800" dirty="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66%</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c>
                  <a:txBody>
                    <a:bodyPr/>
                    <a:lstStyle/>
                    <a:p>
                      <a:pPr marL="0" marR="0" algn="ctr">
                        <a:spcBef>
                          <a:spcPts val="0"/>
                        </a:spcBef>
                        <a:spcAft>
                          <a:spcPts val="0"/>
                        </a:spcAft>
                      </a:pPr>
                      <a:r>
                        <a:rPr lang="en-US" sz="1800">
                          <a:latin typeface="Arial"/>
                          <a:ea typeface="Times New Roman"/>
                        </a:rPr>
                        <a:t>31%</a:t>
                      </a:r>
                      <a:endParaRPr lang="en-US" sz="1800">
                        <a:latin typeface="Times New Roman"/>
                        <a:ea typeface="Times New Roman"/>
                      </a:endParaRPr>
                    </a:p>
                  </a:txBody>
                  <a:tcPr marL="65314" marR="65314" marT="0" marB="0" anchor="b">
                    <a:lnL>
                      <a:noFill/>
                    </a:lnL>
                    <a:lnR>
                      <a:noFill/>
                    </a:lnR>
                    <a:lnT>
                      <a:noFill/>
                    </a:lnT>
                    <a:lnB>
                      <a:noFill/>
                    </a:lnB>
                    <a:solidFill>
                      <a:srgbClr val="D9D9D9"/>
                    </a:solidFill>
                  </a:tcPr>
                </a:tc>
              </a:tr>
              <a:tr h="633663">
                <a:tc>
                  <a:txBody>
                    <a:bodyPr/>
                    <a:lstStyle/>
                    <a:p>
                      <a:pPr marL="0" marR="0">
                        <a:spcBef>
                          <a:spcPts val="0"/>
                        </a:spcBef>
                        <a:spcAft>
                          <a:spcPts val="0"/>
                        </a:spcAft>
                      </a:pPr>
                      <a:r>
                        <a:rPr lang="en-US" sz="1800" b="1" dirty="0">
                          <a:latin typeface="Arial"/>
                          <a:ea typeface="Times New Roman"/>
                        </a:rPr>
                        <a:t>Faith helps me endure suffering from medical treatments</a:t>
                      </a:r>
                      <a:endParaRPr lang="en-US" sz="1800" b="1" dirty="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Arial"/>
                          <a:ea typeface="Times New Roman"/>
                        </a:rPr>
                        <a:t>54%</a:t>
                      </a:r>
                      <a:endParaRPr lang="en-US" sz="180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Times New Roman"/>
                        </a:rPr>
                        <a:t>44%</a:t>
                      </a:r>
                      <a:endParaRPr lang="en-US" sz="1800" dirty="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Times New Roman"/>
                        </a:rPr>
                        <a:t>79%</a:t>
                      </a:r>
                      <a:endParaRPr lang="en-US" sz="1800" dirty="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Times New Roman"/>
                        </a:rPr>
                        <a:t>63%</a:t>
                      </a:r>
                      <a:endParaRPr lang="en-US" sz="1800" dirty="0">
                        <a:latin typeface="Times New Roman"/>
                        <a:ea typeface="Times New Roman"/>
                      </a:endParaRPr>
                    </a:p>
                  </a:txBody>
                  <a:tcPr marL="65314" marR="65314"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b="0" dirty="0" smtClean="0"/>
              <a:t>Story 5: Religious Beliefs about EOL Medical Care and Treatment Preferences</a:t>
            </a:r>
            <a:endParaRPr lang="en-US" b="0" dirty="0"/>
          </a:p>
        </p:txBody>
      </p:sp>
      <p:sp>
        <p:nvSpPr>
          <p:cNvPr id="3" name="Content Placeholder 2"/>
          <p:cNvSpPr>
            <a:spLocks noGrp="1"/>
          </p:cNvSpPr>
          <p:nvPr>
            <p:ph idx="1"/>
          </p:nvPr>
        </p:nvSpPr>
        <p:spPr>
          <a:xfrm>
            <a:off x="457200" y="1600200"/>
            <a:ext cx="8229600" cy="5029200"/>
          </a:xfrm>
        </p:spPr>
        <p:txBody>
          <a:bodyPr anchor="ctr">
            <a:normAutofit/>
          </a:bodyPr>
          <a:lstStyle/>
          <a:p>
            <a:r>
              <a:rPr lang="en-US" dirty="0" smtClean="0"/>
              <a:t>Religious beliefs about end-of-life care predicted greater preference for aggressive EOL care in MVA (AOR=2.49, </a:t>
            </a:r>
            <a:r>
              <a:rPr lang="en-US" i="1" dirty="0" smtClean="0"/>
              <a:t>p</a:t>
            </a:r>
            <a:r>
              <a:rPr lang="en-US" dirty="0" smtClean="0"/>
              <a:t>=.003)</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A Story Unfolding through Research</a:t>
            </a:r>
            <a:endParaRPr lang="en-US" b="0" dirty="0"/>
          </a:p>
        </p:txBody>
      </p:sp>
      <p:sp>
        <p:nvSpPr>
          <p:cNvPr id="3" name="Content Placeholder 2"/>
          <p:cNvSpPr>
            <a:spLocks noGrp="1"/>
          </p:cNvSpPr>
          <p:nvPr>
            <p:ph idx="1"/>
          </p:nvPr>
        </p:nvSpPr>
        <p:spPr>
          <a:xfrm>
            <a:off x="381000" y="1600200"/>
            <a:ext cx="8458200" cy="4525963"/>
          </a:xfrm>
        </p:spPr>
        <p:txBody>
          <a:bodyPr anchor="ctr">
            <a:normAutofit/>
          </a:bodyPr>
          <a:lstStyle/>
          <a:p>
            <a:r>
              <a:rPr lang="en-US" dirty="0" smtClean="0"/>
              <a:t>Spirituality important within illness</a:t>
            </a:r>
          </a:p>
          <a:p>
            <a:r>
              <a:rPr lang="en-US" dirty="0" smtClean="0"/>
              <a:t>Spirituality influences QOL and medical decision-making</a:t>
            </a:r>
          </a:p>
          <a:p>
            <a:r>
              <a:rPr lang="en-US" dirty="0" smtClean="0"/>
              <a:t>Spiritual care source/content appears to influence QOL and medical decision-making/care</a:t>
            </a:r>
          </a:p>
          <a:p>
            <a:r>
              <a:rPr lang="en-US" dirty="0" smtClean="0"/>
              <a:t>Religious beliefs about end-of-life care are common and appear to influence treatment preferences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z="3600" b="0" dirty="0" smtClean="0">
                <a:latin typeface="Arial" pitchFamily="34" charset="0"/>
                <a:cs typeface="Arial" pitchFamily="34" charset="0"/>
              </a:rPr>
              <a:t>Spirituality and Medicine:</a:t>
            </a:r>
            <a:br>
              <a:rPr lang="en-US" sz="3600" b="0" dirty="0" smtClean="0">
                <a:latin typeface="Arial" pitchFamily="34" charset="0"/>
                <a:cs typeface="Arial" pitchFamily="34" charset="0"/>
              </a:rPr>
            </a:br>
            <a:r>
              <a:rPr lang="en-US" sz="3600" b="0" dirty="0" smtClean="0">
                <a:latin typeface="Arial" pitchFamily="34" charset="0"/>
                <a:cs typeface="Arial" pitchFamily="34" charset="0"/>
              </a:rPr>
              <a:t>From Asclepius to P-values</a:t>
            </a:r>
            <a:endParaRPr lang="en-US" sz="3600" b="0"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4525963"/>
          </a:xfrm>
        </p:spPr>
        <p:txBody>
          <a:bodyPr anchor="ctr">
            <a:normAutofit/>
          </a:bodyPr>
          <a:lstStyle/>
          <a:p>
            <a:pPr marL="571500" indent="-571500">
              <a:buFont typeface="+mj-lt"/>
              <a:buAutoNum type="romanUcPeriod"/>
            </a:pPr>
            <a:r>
              <a:rPr lang="en-US" dirty="0">
                <a:cs typeface="Arial" pitchFamily="34" charset="0"/>
              </a:rPr>
              <a:t>Historical background to relationship of spirituality and medicine</a:t>
            </a:r>
          </a:p>
          <a:p>
            <a:pPr marL="571500" indent="-571500">
              <a:buFont typeface="+mj-lt"/>
              <a:buAutoNum type="romanUcPeriod"/>
            </a:pPr>
            <a:r>
              <a:rPr lang="en-US" b="1" dirty="0">
                <a:cs typeface="Arial" pitchFamily="34" charset="0"/>
              </a:rPr>
              <a:t>Implications of this history on patients, practitioners, and institutions </a:t>
            </a:r>
          </a:p>
          <a:p>
            <a:pPr marL="571500" indent="-571500">
              <a:buFont typeface="+mj-lt"/>
              <a:buAutoNum type="romanUcPeriod"/>
            </a:pPr>
            <a:r>
              <a:rPr lang="en-US" dirty="0">
                <a:cs typeface="Arial" pitchFamily="34" charset="0"/>
              </a:rPr>
              <a:t>Research (and the p-value) as tool for reintegration of spirituality into the practice of healthcare</a:t>
            </a:r>
          </a:p>
        </p:txBody>
      </p:sp>
    </p:spTree>
    <p:extLst>
      <p:ext uri="{BB962C8B-B14F-4D97-AF65-F5344CB8AC3E}">
        <p14:creationId xmlns:p14="http://schemas.microsoft.com/office/powerpoint/2010/main" val="16032524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305800" cy="914400"/>
          </a:xfrm>
        </p:spPr>
        <p:txBody>
          <a:bodyPr>
            <a:normAutofit fontScale="90000"/>
          </a:bodyPr>
          <a:lstStyle/>
          <a:p>
            <a:r>
              <a:rPr lang="en-US" sz="4000" dirty="0" smtClean="0"/>
              <a:t>Summarizing Our Journey from Asclepius to </a:t>
            </a:r>
            <a:r>
              <a:rPr lang="en-US" sz="4000" i="1" dirty="0" smtClean="0"/>
              <a:t>P</a:t>
            </a:r>
            <a:r>
              <a:rPr lang="en-US" sz="4000" dirty="0" smtClean="0"/>
              <a:t>-values</a:t>
            </a:r>
          </a:p>
        </p:txBody>
      </p:sp>
      <p:sp>
        <p:nvSpPr>
          <p:cNvPr id="5" name="Content Placeholder 2"/>
          <p:cNvSpPr>
            <a:spLocks noGrp="1"/>
          </p:cNvSpPr>
          <p:nvPr>
            <p:ph idx="1"/>
          </p:nvPr>
        </p:nvSpPr>
        <p:spPr>
          <a:xfrm>
            <a:off x="304800" y="1524000"/>
            <a:ext cx="8458200" cy="5105400"/>
          </a:xfrm>
        </p:spPr>
        <p:txBody>
          <a:bodyPr anchor="ctr">
            <a:normAutofit lnSpcReduction="10000"/>
          </a:bodyPr>
          <a:lstStyle/>
          <a:p>
            <a:pPr marL="571500" indent="-571500">
              <a:buFont typeface="+mj-lt"/>
              <a:buAutoNum type="romanUcPeriod"/>
            </a:pPr>
            <a:r>
              <a:rPr lang="en-US" dirty="0" smtClean="0"/>
              <a:t>Spirituality has only more recently been disconnected from the practice of medicine. This separation is the result of particular philosophies governing Western culture.</a:t>
            </a:r>
          </a:p>
          <a:p>
            <a:pPr marL="571500" indent="-571500">
              <a:buFont typeface="+mj-lt"/>
              <a:buAutoNum type="romanUcPeriod"/>
            </a:pPr>
            <a:r>
              <a:rPr lang="en-US" dirty="0" smtClean="0"/>
              <a:t>This separation, and the fixed gaze on the the material, has important implications for our patients, caregivers, and our institutions. </a:t>
            </a:r>
          </a:p>
          <a:p>
            <a:pPr marL="571500" indent="-571500">
              <a:buFont typeface="+mj-lt"/>
              <a:buAutoNum type="romanUcPeriod"/>
            </a:pPr>
            <a:r>
              <a:rPr lang="en-US" dirty="0" smtClean="0"/>
              <a:t>Research/the empiric method is the primary language of medicine. Research is an important tool to help medicine to see beyond its current gaze and to reintegrate spirituality into the practice of medicine. </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z="3600" b="0" dirty="0" smtClean="0">
                <a:latin typeface="Arial" pitchFamily="34" charset="0"/>
                <a:cs typeface="Arial" pitchFamily="34" charset="0"/>
              </a:rPr>
              <a:t>Spirituality and Medicine:</a:t>
            </a:r>
            <a:br>
              <a:rPr lang="en-US" sz="3600" b="0" dirty="0" smtClean="0">
                <a:latin typeface="Arial" pitchFamily="34" charset="0"/>
                <a:cs typeface="Arial" pitchFamily="34" charset="0"/>
              </a:rPr>
            </a:br>
            <a:r>
              <a:rPr lang="en-US" sz="3600" b="0" dirty="0" smtClean="0">
                <a:latin typeface="Arial" pitchFamily="34" charset="0"/>
                <a:cs typeface="Arial" pitchFamily="34" charset="0"/>
              </a:rPr>
              <a:t>From Asclepius to P-values</a:t>
            </a:r>
            <a:endParaRPr lang="en-US" sz="3600" b="0"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4525963"/>
          </a:xfrm>
        </p:spPr>
        <p:txBody>
          <a:bodyPr anchor="ctr">
            <a:normAutofit/>
          </a:bodyPr>
          <a:lstStyle/>
          <a:p>
            <a:pPr marL="571500" indent="-571500">
              <a:buFont typeface="+mj-lt"/>
              <a:buAutoNum type="romanUcPeriod"/>
            </a:pPr>
            <a:r>
              <a:rPr lang="en-US" dirty="0" smtClean="0">
                <a:cs typeface="Arial" pitchFamily="34" charset="0"/>
              </a:rPr>
              <a:t>Historical background to relationship of spirituality and medicine</a:t>
            </a:r>
          </a:p>
          <a:p>
            <a:pPr marL="571500" indent="-571500">
              <a:buFont typeface="+mj-lt"/>
              <a:buAutoNum type="romanUcPeriod"/>
            </a:pPr>
            <a:r>
              <a:rPr lang="en-US" dirty="0" smtClean="0">
                <a:cs typeface="Arial" pitchFamily="34" charset="0"/>
              </a:rPr>
              <a:t>Implications of this history on patients, practitioners, and institutions </a:t>
            </a:r>
          </a:p>
          <a:p>
            <a:pPr marL="571500" indent="-571500">
              <a:buFont typeface="+mj-lt"/>
              <a:buAutoNum type="romanUcPeriod"/>
            </a:pPr>
            <a:r>
              <a:rPr lang="en-US" b="1" dirty="0" smtClean="0">
                <a:cs typeface="Arial" pitchFamily="34" charset="0"/>
              </a:rPr>
              <a:t>Research (and the p-value) as a tool for reintegration of spirituality into the practice of healthcare</a:t>
            </a:r>
          </a:p>
        </p:txBody>
      </p:sp>
    </p:spTree>
    <p:extLst>
      <p:ext uri="{BB962C8B-B14F-4D97-AF65-F5344CB8AC3E}">
        <p14:creationId xmlns:p14="http://schemas.microsoft.com/office/powerpoint/2010/main" val="25432120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533400"/>
            <a:ext cx="85344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a:lstStyle>
          <a:p>
            <a:r>
              <a:rPr lang="en-US" dirty="0" smtClean="0"/>
              <a:t>I.  Historical Background:</a:t>
            </a:r>
            <a:br>
              <a:rPr lang="en-US" dirty="0" smtClean="0"/>
            </a:br>
            <a:r>
              <a:rPr lang="en-US" dirty="0" smtClean="0"/>
              <a:t>Spirituality and Medicine</a:t>
            </a:r>
            <a:endParaRPr lang="en-US" dirty="0"/>
          </a:p>
        </p:txBody>
      </p:sp>
      <p:pic>
        <p:nvPicPr>
          <p:cNvPr id="4" name="Picture 3" descr="term1-map-2.jpg"/>
          <p:cNvPicPr>
            <a:picLocks noChangeAspect="1"/>
          </p:cNvPicPr>
          <p:nvPr/>
        </p:nvPicPr>
        <p:blipFill rotWithShape="1">
          <a:blip r:embed="rId2">
            <a:extLst>
              <a:ext uri="{28A0092B-C50C-407E-A947-70E740481C1C}">
                <a14:useLocalDpi xmlns:a14="http://schemas.microsoft.com/office/drawing/2010/main" val="0"/>
              </a:ext>
            </a:extLst>
          </a:blip>
          <a:srcRect b="2199"/>
          <a:stretch/>
        </p:blipFill>
        <p:spPr>
          <a:xfrm>
            <a:off x="1905000" y="2286000"/>
            <a:ext cx="5362030" cy="39319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cupuncture"/>
          <p:cNvPicPr>
            <a:picLocks noChangeAspect="1" noChangeArrowheads="1"/>
          </p:cNvPicPr>
          <p:nvPr/>
        </p:nvPicPr>
        <p:blipFill>
          <a:blip r:embed="rId2" cstate="print"/>
          <a:srcRect/>
          <a:stretch>
            <a:fillRect/>
          </a:stretch>
        </p:blipFill>
        <p:spPr bwMode="auto">
          <a:xfrm>
            <a:off x="2743200" y="1512636"/>
            <a:ext cx="3733800" cy="5314102"/>
          </a:xfrm>
          <a:prstGeom prst="rect">
            <a:avLst/>
          </a:prstGeom>
          <a:noFill/>
          <a:ln w="9525">
            <a:noFill/>
            <a:miter lim="800000"/>
            <a:headEnd/>
            <a:tailEnd/>
          </a:ln>
        </p:spPr>
      </p:pic>
      <p:sp>
        <p:nvSpPr>
          <p:cNvPr id="6147" name="Rectangle 7"/>
          <p:cNvSpPr>
            <a:spLocks noGrp="1" noChangeArrowheads="1"/>
          </p:cNvSpPr>
          <p:nvPr>
            <p:ph type="title"/>
          </p:nvPr>
        </p:nvSpPr>
        <p:spPr>
          <a:xfrm>
            <a:off x="304800" y="304800"/>
            <a:ext cx="8534400" cy="1066800"/>
          </a:xfrm>
          <a:noFill/>
        </p:spPr>
        <p:txBody>
          <a:bodyPr>
            <a:normAutofit fontScale="90000"/>
          </a:bodyPr>
          <a:lstStyle/>
          <a:p>
            <a:pPr eaLnBrk="1" hangingPunct="1"/>
            <a:r>
              <a:rPr lang="en-US" sz="4000" b="0" dirty="0" smtClean="0"/>
              <a:t>Exceptions:  Traditions with Integrated Conceptions of Body and Soul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534400" cy="1143000"/>
          </a:xfrm>
        </p:spPr>
        <p:txBody>
          <a:bodyPr>
            <a:normAutofit fontScale="90000"/>
          </a:bodyPr>
          <a:lstStyle/>
          <a:p>
            <a:r>
              <a:rPr lang="en-US" dirty="0"/>
              <a:t>History of Spirituality and Medicine:  </a:t>
            </a:r>
            <a:br>
              <a:rPr lang="en-US" dirty="0"/>
            </a:br>
            <a:r>
              <a:rPr lang="en-US" dirty="0"/>
              <a:t>Classical </a:t>
            </a:r>
            <a:r>
              <a:rPr lang="en-US" dirty="0" smtClean="0"/>
              <a:t>Antiquity </a:t>
            </a:r>
            <a:br>
              <a:rPr lang="en-US" dirty="0" smtClean="0"/>
            </a:br>
            <a:r>
              <a:rPr lang="en-US" sz="2700" dirty="0" smtClean="0"/>
              <a:t>(~800BC-600AD)</a:t>
            </a:r>
            <a:endParaRPr lang="en-US" sz="2700" dirty="0"/>
          </a:p>
        </p:txBody>
      </p:sp>
    </p:spTree>
    <p:extLst>
      <p:ext uri="{BB962C8B-B14F-4D97-AF65-F5344CB8AC3E}">
        <p14:creationId xmlns:p14="http://schemas.microsoft.com/office/powerpoint/2010/main" val="31064644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2260</Words>
  <Application>Microsoft Macintosh PowerPoint</Application>
  <PresentationFormat>On-screen Show (4:3)</PresentationFormat>
  <Paragraphs>244</Paragraphs>
  <Slides>50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Picture</vt:lpstr>
      <vt:lpstr>Spirituality and Medicine:  From Asclepius to P-values</vt:lpstr>
      <vt:lpstr>PowerPoint Presentation</vt:lpstr>
      <vt:lpstr>PowerPoint Presentation</vt:lpstr>
      <vt:lpstr>Spirituality and Medicine: From Asclepius to P-values</vt:lpstr>
      <vt:lpstr>Spirituality and Medicine: From Asclepius to P-values</vt:lpstr>
      <vt:lpstr>Spirituality and Medicine: From Asclepius to P-values</vt:lpstr>
      <vt:lpstr>PowerPoint Presentation</vt:lpstr>
      <vt:lpstr>Exceptions:  Traditions with Integrated Conceptions of Body and Soul</vt:lpstr>
      <vt:lpstr>History of Spirituality and Medicine:   Classical Antiquity  (~800BC-600AD)</vt:lpstr>
      <vt:lpstr>PowerPoint Presentation</vt:lpstr>
      <vt:lpstr>Hippocratic Oath</vt:lpstr>
      <vt:lpstr>Rod of Asclepius</vt:lpstr>
      <vt:lpstr>History of Spirituality and Medicine:   The Middle Ages (6th -16th centuries)</vt:lpstr>
      <vt:lpstr>PowerPoint Presentation</vt:lpstr>
      <vt:lpstr>History of Spirituality and Medicine:   High Middle Ages and Renaissance (14th-17th centuries)</vt:lpstr>
      <vt:lpstr>PowerPoint Presentation</vt:lpstr>
      <vt:lpstr>Spirituality and Medicine:   Enlightenment to Post-Modernism (18th century-present)</vt:lpstr>
      <vt:lpstr>PowerPoint Presentation</vt:lpstr>
      <vt:lpstr>II.  Implications of Where We Are for Patients, Caregivers, and  Medical Institutions</vt:lpstr>
      <vt:lpstr> Implications of Where We Are for Our Patients: Kate’s Story</vt:lpstr>
      <vt:lpstr>Kate “Every time I walk into this place [Dana-Farber], it feels like all my energy has been sapped out of me.  I have to do energy work for days after being here to become myself again…  When I walk in, I can almost hear this place telling me that all I am is a body full of tumors that are killing me.”</vt:lpstr>
      <vt:lpstr> Implications of Where We Are for Medical Caregivers</vt:lpstr>
      <vt:lpstr>Implications for Caregivers</vt:lpstr>
      <vt:lpstr>Implications for Medical Institutions</vt:lpstr>
      <vt:lpstr>Implications for Medical Institutions</vt:lpstr>
      <vt:lpstr>Implications for Medical Institutions</vt:lpstr>
      <vt:lpstr>What Might It Look Like to Practice Healthcare with Integrated Body and Soul?  </vt:lpstr>
      <vt:lpstr>PowerPoint Presentation</vt:lpstr>
      <vt:lpstr>III. Research as a Tool for Reintegrating Spirituality and Medicine</vt:lpstr>
      <vt:lpstr>P-value:  The probability that the sample results (e.g., flipping 5 coins in a row heads) are due to chance alone. P&lt;0.05 means there is a less than 5% chance that the finding is due to chance.</vt:lpstr>
      <vt:lpstr>Story 1: Patient Spirituality is Important Serious Illness</vt:lpstr>
      <vt:lpstr>Story 1: Patient Spirituality in Serious Illness</vt:lpstr>
      <vt:lpstr>PowerPoint Presentation</vt:lpstr>
      <vt:lpstr>Story 2:  Patient Spirituality is a Key Component of Patient QOL</vt:lpstr>
      <vt:lpstr>Story 2: Patient Spirituality and QOL</vt:lpstr>
      <vt:lpstr>Story 2: Patient Spirituality and QOL</vt:lpstr>
      <vt:lpstr>Story 3:  Patient Spirituality Plays a Key Role in Medical Decision-Making</vt:lpstr>
      <vt:lpstr>Story 3:  Patient Spirituality and Medical Decision-Making</vt:lpstr>
      <vt:lpstr>PowerPoint Presentation</vt:lpstr>
      <vt:lpstr>Story 4:  Pt Spiritual Support Influences Key Patient End-of-Life Outcomes</vt:lpstr>
      <vt:lpstr>Story 4:  Pt Spiritual Support and EOL Outcomes</vt:lpstr>
      <vt:lpstr>PowerPoint Presentation</vt:lpstr>
      <vt:lpstr>PowerPoint Presentation</vt:lpstr>
      <vt:lpstr>Spiritual Support and  EOL Medical Care Outcomes</vt:lpstr>
      <vt:lpstr>Story 5:  Religious Beliefs about EOL Medical Care are Common and Influence Treatment Preferences</vt:lpstr>
      <vt:lpstr>Story 5: Spiritual Beliefs about EOL Medical Care</vt:lpstr>
      <vt:lpstr>Religious Beliefs about EOL Care</vt:lpstr>
      <vt:lpstr>Story 5: Religious Beliefs about EOL Medical Care and Treatment Preferences</vt:lpstr>
      <vt:lpstr>A Story Unfolding through Research</vt:lpstr>
      <vt:lpstr>Summarizing Our Journey from Asclepius to P-values</vt:lpstr>
    </vt:vector>
  </TitlesOfParts>
  <Company>Partners HealthCare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Spirituality in Advanced Illness:  Spiritual Beliefs about End-of-life Medical Care</dc:title>
  <dc:creator>Partners Information Systems</dc:creator>
  <cp:lastModifiedBy>Tracy Anne Balboni</cp:lastModifiedBy>
  <cp:revision>195</cp:revision>
  <dcterms:created xsi:type="dcterms:W3CDTF">2013-03-11T13:01:21Z</dcterms:created>
  <dcterms:modified xsi:type="dcterms:W3CDTF">2016-04-12T14:56:52Z</dcterms:modified>
</cp:coreProperties>
</file>