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81" r:id="rId2"/>
  </p:sldMasterIdLst>
  <p:notesMasterIdLst>
    <p:notesMasterId r:id="rId65"/>
  </p:notesMasterIdLst>
  <p:sldIdLst>
    <p:sldId id="326" r:id="rId3"/>
    <p:sldId id="325" r:id="rId4"/>
    <p:sldId id="260" r:id="rId5"/>
    <p:sldId id="285" r:id="rId6"/>
    <p:sldId id="296" r:id="rId7"/>
    <p:sldId id="294" r:id="rId8"/>
    <p:sldId id="282" r:id="rId9"/>
    <p:sldId id="284" r:id="rId10"/>
    <p:sldId id="287" r:id="rId11"/>
    <p:sldId id="288" r:id="rId12"/>
    <p:sldId id="289" r:id="rId13"/>
    <p:sldId id="274" r:id="rId14"/>
    <p:sldId id="264" r:id="rId15"/>
    <p:sldId id="265" r:id="rId16"/>
    <p:sldId id="290" r:id="rId17"/>
    <p:sldId id="291" r:id="rId18"/>
    <p:sldId id="261" r:id="rId19"/>
    <p:sldId id="293" r:id="rId20"/>
    <p:sldId id="295" r:id="rId21"/>
    <p:sldId id="271" r:id="rId22"/>
    <p:sldId id="330" r:id="rId23"/>
    <p:sldId id="297" r:id="rId24"/>
    <p:sldId id="327" r:id="rId25"/>
    <p:sldId id="298" r:id="rId26"/>
    <p:sldId id="279" r:id="rId27"/>
    <p:sldId id="280" r:id="rId28"/>
    <p:sldId id="281" r:id="rId29"/>
    <p:sldId id="272" r:id="rId30"/>
    <p:sldId id="270" r:id="rId31"/>
    <p:sldId id="299" r:id="rId32"/>
    <p:sldId id="300" r:id="rId33"/>
    <p:sldId id="267" r:id="rId34"/>
    <p:sldId id="276" r:id="rId35"/>
    <p:sldId id="273" r:id="rId36"/>
    <p:sldId id="302" r:id="rId37"/>
    <p:sldId id="275" r:id="rId38"/>
    <p:sldId id="277" r:id="rId39"/>
    <p:sldId id="278" r:id="rId40"/>
    <p:sldId id="268" r:id="rId41"/>
    <p:sldId id="303" r:id="rId42"/>
    <p:sldId id="283" r:id="rId43"/>
    <p:sldId id="304" r:id="rId44"/>
    <p:sldId id="308" r:id="rId45"/>
    <p:sldId id="331" r:id="rId46"/>
    <p:sldId id="307" r:id="rId47"/>
    <p:sldId id="259" r:id="rId48"/>
    <p:sldId id="314" r:id="rId49"/>
    <p:sldId id="309" r:id="rId50"/>
    <p:sldId id="315" r:id="rId51"/>
    <p:sldId id="316" r:id="rId52"/>
    <p:sldId id="310" r:id="rId53"/>
    <p:sldId id="323" r:id="rId54"/>
    <p:sldId id="312" r:id="rId55"/>
    <p:sldId id="317" r:id="rId56"/>
    <p:sldId id="318" r:id="rId57"/>
    <p:sldId id="329" r:id="rId58"/>
    <p:sldId id="320" r:id="rId59"/>
    <p:sldId id="321" r:id="rId60"/>
    <p:sldId id="319" r:id="rId61"/>
    <p:sldId id="286" r:id="rId62"/>
    <p:sldId id="322" r:id="rId63"/>
    <p:sldId id="328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-79"/>
        <a:ea typeface="ヒラギノ角ゴ ProN W3" charset="-128"/>
        <a:cs typeface="+mn-cs"/>
        <a:sym typeface="Gill Sans" charset="-79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78" autoAdjust="0"/>
    <p:restoredTop sz="88854"/>
  </p:normalViewPr>
  <p:slideViewPr>
    <p:cSldViewPr>
      <p:cViewPr varScale="1">
        <p:scale>
          <a:sx n="101" d="100"/>
          <a:sy n="101" d="100"/>
        </p:scale>
        <p:origin x="6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5293C-C5A4-4ECF-9B61-2BD3052084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1FBF76-D502-4BB4-9092-EC7362760612}">
      <dgm:prSet/>
      <dgm:spPr/>
      <dgm:t>
        <a:bodyPr/>
        <a:lstStyle/>
        <a:p>
          <a:r>
            <a:rPr lang="en-US" dirty="0"/>
            <a:t>From:</a:t>
          </a:r>
        </a:p>
        <a:p>
          <a:r>
            <a:rPr lang="en-US" dirty="0"/>
            <a:t>“Care of the Patient at the End of Life”</a:t>
          </a:r>
        </a:p>
      </dgm:t>
    </dgm:pt>
    <dgm:pt modelId="{0D18DA22-6761-4BC1-8DB8-BC0A6037838A}" type="parTrans" cxnId="{8756748D-BC24-44C4-845C-11BCD06404FD}">
      <dgm:prSet/>
      <dgm:spPr/>
      <dgm:t>
        <a:bodyPr/>
        <a:lstStyle/>
        <a:p>
          <a:endParaRPr lang="en-US"/>
        </a:p>
      </dgm:t>
    </dgm:pt>
    <dgm:pt modelId="{920EDBC1-16DB-4742-87D5-2E6679A9A9D6}" type="sibTrans" cxnId="{8756748D-BC24-44C4-845C-11BCD06404FD}">
      <dgm:prSet/>
      <dgm:spPr/>
      <dgm:t>
        <a:bodyPr/>
        <a:lstStyle/>
        <a:p>
          <a:endParaRPr lang="en-US"/>
        </a:p>
      </dgm:t>
    </dgm:pt>
    <dgm:pt modelId="{769EBA58-2E37-4750-AE19-F1D006CC04BD}">
      <dgm:prSet/>
      <dgm:spPr/>
      <dgm:t>
        <a:bodyPr/>
        <a:lstStyle/>
        <a:p>
          <a:r>
            <a:rPr lang="en-US" dirty="0"/>
            <a:t>To:                      “Care of the Patient Nearing the End of Life”</a:t>
          </a:r>
        </a:p>
      </dgm:t>
    </dgm:pt>
    <dgm:pt modelId="{801D0626-0E7B-46D3-A19B-04503E17825A}" type="parTrans" cxnId="{F27167E8-3DCA-4B78-B43D-988D3EC77CDF}">
      <dgm:prSet/>
      <dgm:spPr/>
      <dgm:t>
        <a:bodyPr/>
        <a:lstStyle/>
        <a:p>
          <a:endParaRPr lang="en-US"/>
        </a:p>
      </dgm:t>
    </dgm:pt>
    <dgm:pt modelId="{D6FA6E52-847E-4D3A-B955-1919B56FA519}" type="sibTrans" cxnId="{F27167E8-3DCA-4B78-B43D-988D3EC77CDF}">
      <dgm:prSet/>
      <dgm:spPr/>
      <dgm:t>
        <a:bodyPr/>
        <a:lstStyle/>
        <a:p>
          <a:endParaRPr lang="en-US"/>
        </a:p>
      </dgm:t>
    </dgm:pt>
    <dgm:pt modelId="{65D22471-170E-4E9E-B596-D0DCA24AD096}" type="pres">
      <dgm:prSet presAssocID="{FAB5293C-C5A4-4ECF-9B61-2BD305208467}" presName="Name0" presStyleCnt="0">
        <dgm:presLayoutVars>
          <dgm:dir/>
          <dgm:resizeHandles val="exact"/>
        </dgm:presLayoutVars>
      </dgm:prSet>
      <dgm:spPr/>
    </dgm:pt>
    <dgm:pt modelId="{2270528D-2B28-427F-8AD6-1B32B6B80B81}" type="pres">
      <dgm:prSet presAssocID="{861FBF76-D502-4BB4-9092-EC7362760612}" presName="node" presStyleLbl="node1" presStyleIdx="0" presStyleCnt="2">
        <dgm:presLayoutVars>
          <dgm:bulletEnabled val="1"/>
        </dgm:presLayoutVars>
      </dgm:prSet>
      <dgm:spPr/>
    </dgm:pt>
    <dgm:pt modelId="{754CE41E-FA5B-4842-8A68-433CE707B014}" type="pres">
      <dgm:prSet presAssocID="{920EDBC1-16DB-4742-87D5-2E6679A9A9D6}" presName="sibTrans" presStyleLbl="sibTrans2D1" presStyleIdx="0" presStyleCnt="1"/>
      <dgm:spPr/>
    </dgm:pt>
    <dgm:pt modelId="{E8CD0222-B055-47CC-A44E-C15225D58C22}" type="pres">
      <dgm:prSet presAssocID="{920EDBC1-16DB-4742-87D5-2E6679A9A9D6}" presName="connectorText" presStyleLbl="sibTrans2D1" presStyleIdx="0" presStyleCnt="1"/>
      <dgm:spPr/>
    </dgm:pt>
    <dgm:pt modelId="{BA350FB2-9D00-4207-83FE-939E747FF8FF}" type="pres">
      <dgm:prSet presAssocID="{769EBA58-2E37-4750-AE19-F1D006CC04BD}" presName="node" presStyleLbl="node1" presStyleIdx="1" presStyleCnt="2">
        <dgm:presLayoutVars>
          <dgm:bulletEnabled val="1"/>
        </dgm:presLayoutVars>
      </dgm:prSet>
      <dgm:spPr/>
    </dgm:pt>
  </dgm:ptLst>
  <dgm:cxnLst>
    <dgm:cxn modelId="{90173546-E7F1-44DA-B887-413FB36A14E0}" type="presOf" srcId="{FAB5293C-C5A4-4ECF-9B61-2BD305208467}" destId="{65D22471-170E-4E9E-B596-D0DCA24AD096}" srcOrd="0" destOrd="0" presId="urn:microsoft.com/office/officeart/2005/8/layout/process1"/>
    <dgm:cxn modelId="{D70E6E47-AFE6-48D8-985B-9E1E4C2EA9A8}" type="presOf" srcId="{920EDBC1-16DB-4742-87D5-2E6679A9A9D6}" destId="{754CE41E-FA5B-4842-8A68-433CE707B014}" srcOrd="0" destOrd="0" presId="urn:microsoft.com/office/officeart/2005/8/layout/process1"/>
    <dgm:cxn modelId="{8756748D-BC24-44C4-845C-11BCD06404FD}" srcId="{FAB5293C-C5A4-4ECF-9B61-2BD305208467}" destId="{861FBF76-D502-4BB4-9092-EC7362760612}" srcOrd="0" destOrd="0" parTransId="{0D18DA22-6761-4BC1-8DB8-BC0A6037838A}" sibTransId="{920EDBC1-16DB-4742-87D5-2E6679A9A9D6}"/>
    <dgm:cxn modelId="{E04FA7BA-C5CC-447F-BE0E-9DAD076E4DFB}" type="presOf" srcId="{920EDBC1-16DB-4742-87D5-2E6679A9A9D6}" destId="{E8CD0222-B055-47CC-A44E-C15225D58C22}" srcOrd="1" destOrd="0" presId="urn:microsoft.com/office/officeart/2005/8/layout/process1"/>
    <dgm:cxn modelId="{485129D3-F413-4C73-A6E9-F2A6801F24B4}" type="presOf" srcId="{769EBA58-2E37-4750-AE19-F1D006CC04BD}" destId="{BA350FB2-9D00-4207-83FE-939E747FF8FF}" srcOrd="0" destOrd="0" presId="urn:microsoft.com/office/officeart/2005/8/layout/process1"/>
    <dgm:cxn modelId="{F27167E8-3DCA-4B78-B43D-988D3EC77CDF}" srcId="{FAB5293C-C5A4-4ECF-9B61-2BD305208467}" destId="{769EBA58-2E37-4750-AE19-F1D006CC04BD}" srcOrd="1" destOrd="0" parTransId="{801D0626-0E7B-46D3-A19B-04503E17825A}" sibTransId="{D6FA6E52-847E-4D3A-B955-1919B56FA519}"/>
    <dgm:cxn modelId="{858361FD-755A-434D-A2FB-8049CE095820}" type="presOf" srcId="{861FBF76-D502-4BB4-9092-EC7362760612}" destId="{2270528D-2B28-427F-8AD6-1B32B6B80B81}" srcOrd="0" destOrd="0" presId="urn:microsoft.com/office/officeart/2005/8/layout/process1"/>
    <dgm:cxn modelId="{9E7864AA-2E23-47FF-AD48-8D94BA7CBFF4}" type="presParOf" srcId="{65D22471-170E-4E9E-B596-D0DCA24AD096}" destId="{2270528D-2B28-427F-8AD6-1B32B6B80B81}" srcOrd="0" destOrd="0" presId="urn:microsoft.com/office/officeart/2005/8/layout/process1"/>
    <dgm:cxn modelId="{9E8DCF4C-BDE2-4058-9A2D-0989C3B8EEC1}" type="presParOf" srcId="{65D22471-170E-4E9E-B596-D0DCA24AD096}" destId="{754CE41E-FA5B-4842-8A68-433CE707B014}" srcOrd="1" destOrd="0" presId="urn:microsoft.com/office/officeart/2005/8/layout/process1"/>
    <dgm:cxn modelId="{0D52809A-06AB-4895-AD50-E9B3473ACF98}" type="presParOf" srcId="{754CE41E-FA5B-4842-8A68-433CE707B014}" destId="{E8CD0222-B055-47CC-A44E-C15225D58C22}" srcOrd="0" destOrd="0" presId="urn:microsoft.com/office/officeart/2005/8/layout/process1"/>
    <dgm:cxn modelId="{DC8CFEC9-4965-42F8-8B75-8FE46582E7E2}" type="presParOf" srcId="{65D22471-170E-4E9E-B596-D0DCA24AD096}" destId="{BA350FB2-9D00-4207-83FE-939E747FF8F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A5327D-9319-4D07-9327-F3E16DE1C287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16128B-6BB7-46B2-B538-428C0DADED99}">
      <dgm:prSet/>
      <dgm:spPr/>
      <dgm:t>
        <a:bodyPr/>
        <a:lstStyle/>
        <a:p>
          <a:r>
            <a:rPr lang="en-US" dirty="0"/>
            <a:t>Signed personal bereavement card</a:t>
          </a:r>
        </a:p>
      </dgm:t>
    </dgm:pt>
    <dgm:pt modelId="{CD727C04-4BC0-4FE9-97E3-CF92C748A27D}" type="parTrans" cxnId="{A8103EB3-C722-4E58-B4F3-19824ED5AA37}">
      <dgm:prSet/>
      <dgm:spPr/>
      <dgm:t>
        <a:bodyPr/>
        <a:lstStyle/>
        <a:p>
          <a:endParaRPr lang="en-US"/>
        </a:p>
      </dgm:t>
    </dgm:pt>
    <dgm:pt modelId="{A541EC5C-87E7-41F0-9DFA-912A19D70A5C}" type="sibTrans" cxnId="{A8103EB3-C722-4E58-B4F3-19824ED5AA37}">
      <dgm:prSet/>
      <dgm:spPr/>
      <dgm:t>
        <a:bodyPr/>
        <a:lstStyle/>
        <a:p>
          <a:endParaRPr lang="en-US"/>
        </a:p>
      </dgm:t>
    </dgm:pt>
    <dgm:pt modelId="{55DAE901-075E-4E28-927F-C82DFE8A1094}">
      <dgm:prSet/>
      <dgm:spPr/>
      <dgm:t>
        <a:bodyPr/>
        <a:lstStyle/>
        <a:p>
          <a:r>
            <a:rPr lang="en-US" dirty="0"/>
            <a:t>Bereavement letters (6w; 3m; 6m; 9m; 13m)</a:t>
          </a:r>
        </a:p>
      </dgm:t>
    </dgm:pt>
    <dgm:pt modelId="{1B5EC6B2-3709-4AE1-84A6-8A5D643A70DA}" type="parTrans" cxnId="{4EA5B753-2D26-4852-B02E-6633C457D4E8}">
      <dgm:prSet/>
      <dgm:spPr/>
      <dgm:t>
        <a:bodyPr/>
        <a:lstStyle/>
        <a:p>
          <a:endParaRPr lang="en-US"/>
        </a:p>
      </dgm:t>
    </dgm:pt>
    <dgm:pt modelId="{4FBC092F-11B6-40CE-B04A-23437DA56A9E}" type="sibTrans" cxnId="{4EA5B753-2D26-4852-B02E-6633C457D4E8}">
      <dgm:prSet/>
      <dgm:spPr/>
      <dgm:t>
        <a:bodyPr/>
        <a:lstStyle/>
        <a:p>
          <a:endParaRPr lang="en-US"/>
        </a:p>
      </dgm:t>
    </dgm:pt>
    <dgm:pt modelId="{50E312CB-D7B2-4188-81B8-EA38F975D578}">
      <dgm:prSet/>
      <dgm:spPr/>
      <dgm:t>
        <a:bodyPr/>
        <a:lstStyle/>
        <a:p>
          <a:r>
            <a:rPr lang="en-US" dirty="0"/>
            <a:t>Fall &amp; Spring Support groups</a:t>
          </a:r>
        </a:p>
      </dgm:t>
    </dgm:pt>
    <dgm:pt modelId="{868E2FFF-1EE0-4756-96E0-8054A3AD7A53}" type="parTrans" cxnId="{DBADE1C3-E6F1-49B5-9FD9-FBD34CF624BB}">
      <dgm:prSet/>
      <dgm:spPr/>
      <dgm:t>
        <a:bodyPr/>
        <a:lstStyle/>
        <a:p>
          <a:endParaRPr lang="en-US"/>
        </a:p>
      </dgm:t>
    </dgm:pt>
    <dgm:pt modelId="{D548FA78-436A-4DBD-8F8A-0D87A19662C9}" type="sibTrans" cxnId="{DBADE1C3-E6F1-49B5-9FD9-FBD34CF624BB}">
      <dgm:prSet/>
      <dgm:spPr/>
      <dgm:t>
        <a:bodyPr/>
        <a:lstStyle/>
        <a:p>
          <a:endParaRPr lang="en-US"/>
        </a:p>
      </dgm:t>
    </dgm:pt>
    <dgm:pt modelId="{5E239D49-469F-4F98-9E68-2D319A572A8D}">
      <dgm:prSet/>
      <dgm:spPr/>
      <dgm:t>
        <a:bodyPr/>
        <a:lstStyle/>
        <a:p>
          <a:r>
            <a:rPr lang="en-US"/>
            <a:t>Holiday Bereavement presentation</a:t>
          </a:r>
        </a:p>
      </dgm:t>
    </dgm:pt>
    <dgm:pt modelId="{A3B34922-9194-4774-B2FF-D32EE1EA0D95}" type="parTrans" cxnId="{9939349A-7212-4758-AE4F-12F72886F0F6}">
      <dgm:prSet/>
      <dgm:spPr/>
      <dgm:t>
        <a:bodyPr/>
        <a:lstStyle/>
        <a:p>
          <a:endParaRPr lang="en-US"/>
        </a:p>
      </dgm:t>
    </dgm:pt>
    <dgm:pt modelId="{5BCBB415-5B2F-4B7F-B09E-6FD0348A0795}" type="sibTrans" cxnId="{9939349A-7212-4758-AE4F-12F72886F0F6}">
      <dgm:prSet/>
      <dgm:spPr/>
      <dgm:t>
        <a:bodyPr/>
        <a:lstStyle/>
        <a:p>
          <a:endParaRPr lang="en-US"/>
        </a:p>
      </dgm:t>
    </dgm:pt>
    <dgm:pt modelId="{0D11086B-69C3-44F2-9CEE-7075B483B470}">
      <dgm:prSet/>
      <dgm:spPr/>
      <dgm:t>
        <a:bodyPr/>
        <a:lstStyle/>
        <a:p>
          <a:r>
            <a:rPr lang="en-US" dirty="0"/>
            <a:t>Emails and telephone inquiries </a:t>
          </a:r>
        </a:p>
      </dgm:t>
    </dgm:pt>
    <dgm:pt modelId="{4786D61F-878B-465E-A15C-36D7D6AC67CA}" type="parTrans" cxnId="{1EF8E20B-1DB7-4302-AF36-E09FE99710F5}">
      <dgm:prSet/>
      <dgm:spPr/>
      <dgm:t>
        <a:bodyPr/>
        <a:lstStyle/>
        <a:p>
          <a:endParaRPr lang="en-US"/>
        </a:p>
      </dgm:t>
    </dgm:pt>
    <dgm:pt modelId="{C372C0CD-2A6B-4AB6-A319-6FB8D301BC7B}" type="sibTrans" cxnId="{1EF8E20B-1DB7-4302-AF36-E09FE99710F5}">
      <dgm:prSet/>
      <dgm:spPr/>
      <dgm:t>
        <a:bodyPr/>
        <a:lstStyle/>
        <a:p>
          <a:endParaRPr lang="en-US"/>
        </a:p>
      </dgm:t>
    </dgm:pt>
    <dgm:pt modelId="{C0298C83-7D89-4665-B50F-91BDEB9251E0}">
      <dgm:prSet/>
      <dgm:spPr/>
      <dgm:t>
        <a:bodyPr/>
        <a:lstStyle/>
        <a:p>
          <a:r>
            <a:rPr lang="en-US" dirty="0"/>
            <a:t>1-2 meetings with family; referrals</a:t>
          </a:r>
        </a:p>
      </dgm:t>
    </dgm:pt>
    <dgm:pt modelId="{8E3247D9-567F-43DC-BD0A-3F2EDAE81717}" type="parTrans" cxnId="{52D67552-F804-401D-ACE3-1419CED51331}">
      <dgm:prSet/>
      <dgm:spPr/>
      <dgm:t>
        <a:bodyPr/>
        <a:lstStyle/>
        <a:p>
          <a:endParaRPr lang="en-US"/>
        </a:p>
      </dgm:t>
    </dgm:pt>
    <dgm:pt modelId="{A1BD7E7C-FEC7-4D80-8949-476A00EED02B}" type="sibTrans" cxnId="{52D67552-F804-401D-ACE3-1419CED51331}">
      <dgm:prSet/>
      <dgm:spPr/>
      <dgm:t>
        <a:bodyPr/>
        <a:lstStyle/>
        <a:p>
          <a:endParaRPr lang="en-US"/>
        </a:p>
      </dgm:t>
    </dgm:pt>
    <dgm:pt modelId="{324D98E9-C825-4FE0-ACD5-4AFC2223D4AE}" type="pres">
      <dgm:prSet presAssocID="{CBA5327D-9319-4D07-9327-F3E16DE1C287}" presName="compositeShape" presStyleCnt="0">
        <dgm:presLayoutVars>
          <dgm:chMax val="7"/>
          <dgm:dir/>
          <dgm:resizeHandles val="exact"/>
        </dgm:presLayoutVars>
      </dgm:prSet>
      <dgm:spPr/>
    </dgm:pt>
    <dgm:pt modelId="{D2627615-91E0-4891-9E7A-B8D7C2205D11}" type="pres">
      <dgm:prSet presAssocID="{DC16128B-6BB7-46B2-B538-428C0DADED99}" presName="circ1" presStyleLbl="vennNode1" presStyleIdx="0" presStyleCnt="6"/>
      <dgm:spPr/>
    </dgm:pt>
    <dgm:pt modelId="{E3612BCA-1A83-4C68-A4B5-97A75D40DF45}" type="pres">
      <dgm:prSet presAssocID="{DC16128B-6BB7-46B2-B538-428C0DADED9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59715C1-9F57-446D-846C-F8575689C47B}" type="pres">
      <dgm:prSet presAssocID="{55DAE901-075E-4E28-927F-C82DFE8A1094}" presName="circ2" presStyleLbl="vennNode1" presStyleIdx="1" presStyleCnt="6"/>
      <dgm:spPr/>
    </dgm:pt>
    <dgm:pt modelId="{568B9873-3428-41D0-9842-A18BCF0ED891}" type="pres">
      <dgm:prSet presAssocID="{55DAE901-075E-4E28-927F-C82DFE8A109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2A0FC61-A3DE-4B62-8F20-986ED13A6A55}" type="pres">
      <dgm:prSet presAssocID="{50E312CB-D7B2-4188-81B8-EA38F975D578}" presName="circ3" presStyleLbl="vennNode1" presStyleIdx="2" presStyleCnt="6"/>
      <dgm:spPr/>
    </dgm:pt>
    <dgm:pt modelId="{CD7DE643-912E-485C-B085-F2BC47EFCDA2}" type="pres">
      <dgm:prSet presAssocID="{50E312CB-D7B2-4188-81B8-EA38F975D57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148099-1948-410A-B7D7-0554B493AE11}" type="pres">
      <dgm:prSet presAssocID="{5E239D49-469F-4F98-9E68-2D319A572A8D}" presName="circ4" presStyleLbl="vennNode1" presStyleIdx="3" presStyleCnt="6"/>
      <dgm:spPr/>
    </dgm:pt>
    <dgm:pt modelId="{161B6A3A-C544-45A0-A7A4-F139C697262B}" type="pres">
      <dgm:prSet presAssocID="{5E239D49-469F-4F98-9E68-2D319A572A8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4257DC6-D4B3-4C27-9A8B-87FE353CBFBA}" type="pres">
      <dgm:prSet presAssocID="{0D11086B-69C3-44F2-9CEE-7075B483B470}" presName="circ5" presStyleLbl="vennNode1" presStyleIdx="4" presStyleCnt="6"/>
      <dgm:spPr/>
    </dgm:pt>
    <dgm:pt modelId="{ECD467BF-B451-4D40-95FC-51F33CF19B1C}" type="pres">
      <dgm:prSet presAssocID="{0D11086B-69C3-44F2-9CEE-7075B483B47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7DC1E5D-FE87-4C0C-B431-314CE25AF3A2}" type="pres">
      <dgm:prSet presAssocID="{C0298C83-7D89-4665-B50F-91BDEB9251E0}" presName="circ6" presStyleLbl="vennNode1" presStyleIdx="5" presStyleCnt="6"/>
      <dgm:spPr/>
    </dgm:pt>
    <dgm:pt modelId="{852B13BF-882C-4D96-910B-99A94EA5A806}" type="pres">
      <dgm:prSet presAssocID="{C0298C83-7D89-4665-B50F-91BDEB9251E0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EF8E20B-1DB7-4302-AF36-E09FE99710F5}" srcId="{CBA5327D-9319-4D07-9327-F3E16DE1C287}" destId="{0D11086B-69C3-44F2-9CEE-7075B483B470}" srcOrd="4" destOrd="0" parTransId="{4786D61F-878B-465E-A15C-36D7D6AC67CA}" sibTransId="{C372C0CD-2A6B-4AB6-A319-6FB8D301BC7B}"/>
    <dgm:cxn modelId="{6A461C66-A4AE-46A7-96B0-FD4D96A36DAE}" type="presOf" srcId="{CBA5327D-9319-4D07-9327-F3E16DE1C287}" destId="{324D98E9-C825-4FE0-ACD5-4AFC2223D4AE}" srcOrd="0" destOrd="0" presId="urn:microsoft.com/office/officeart/2005/8/layout/venn1"/>
    <dgm:cxn modelId="{7D579A51-0280-4E70-9F0E-D2E19F3AF57B}" type="presOf" srcId="{50E312CB-D7B2-4188-81B8-EA38F975D578}" destId="{CD7DE643-912E-485C-B085-F2BC47EFCDA2}" srcOrd="0" destOrd="0" presId="urn:microsoft.com/office/officeart/2005/8/layout/venn1"/>
    <dgm:cxn modelId="{52D67552-F804-401D-ACE3-1419CED51331}" srcId="{CBA5327D-9319-4D07-9327-F3E16DE1C287}" destId="{C0298C83-7D89-4665-B50F-91BDEB9251E0}" srcOrd="5" destOrd="0" parTransId="{8E3247D9-567F-43DC-BD0A-3F2EDAE81717}" sibTransId="{A1BD7E7C-FEC7-4D80-8949-476A00EED02B}"/>
    <dgm:cxn modelId="{4EA5B753-2D26-4852-B02E-6633C457D4E8}" srcId="{CBA5327D-9319-4D07-9327-F3E16DE1C287}" destId="{55DAE901-075E-4E28-927F-C82DFE8A1094}" srcOrd="1" destOrd="0" parTransId="{1B5EC6B2-3709-4AE1-84A6-8A5D643A70DA}" sibTransId="{4FBC092F-11B6-40CE-B04A-23437DA56A9E}"/>
    <dgm:cxn modelId="{6AE3F778-C0F6-4C69-8DD2-369182E1F292}" type="presOf" srcId="{0D11086B-69C3-44F2-9CEE-7075B483B470}" destId="{ECD467BF-B451-4D40-95FC-51F33CF19B1C}" srcOrd="0" destOrd="0" presId="urn:microsoft.com/office/officeart/2005/8/layout/venn1"/>
    <dgm:cxn modelId="{9939349A-7212-4758-AE4F-12F72886F0F6}" srcId="{CBA5327D-9319-4D07-9327-F3E16DE1C287}" destId="{5E239D49-469F-4F98-9E68-2D319A572A8D}" srcOrd="3" destOrd="0" parTransId="{A3B34922-9194-4774-B2FF-D32EE1EA0D95}" sibTransId="{5BCBB415-5B2F-4B7F-B09E-6FD0348A0795}"/>
    <dgm:cxn modelId="{387B50A4-F5CA-4ED1-B7C8-7ACB393FF4D2}" type="presOf" srcId="{C0298C83-7D89-4665-B50F-91BDEB9251E0}" destId="{852B13BF-882C-4D96-910B-99A94EA5A806}" srcOrd="0" destOrd="0" presId="urn:microsoft.com/office/officeart/2005/8/layout/venn1"/>
    <dgm:cxn modelId="{A8103EB3-C722-4E58-B4F3-19824ED5AA37}" srcId="{CBA5327D-9319-4D07-9327-F3E16DE1C287}" destId="{DC16128B-6BB7-46B2-B538-428C0DADED99}" srcOrd="0" destOrd="0" parTransId="{CD727C04-4BC0-4FE9-97E3-CF92C748A27D}" sibTransId="{A541EC5C-87E7-41F0-9DFA-912A19D70A5C}"/>
    <dgm:cxn modelId="{DBADE1C3-E6F1-49B5-9FD9-FBD34CF624BB}" srcId="{CBA5327D-9319-4D07-9327-F3E16DE1C287}" destId="{50E312CB-D7B2-4188-81B8-EA38F975D578}" srcOrd="2" destOrd="0" parTransId="{868E2FFF-1EE0-4756-96E0-8054A3AD7A53}" sibTransId="{D548FA78-436A-4DBD-8F8A-0D87A19662C9}"/>
    <dgm:cxn modelId="{53B3AFCF-1FD2-4CA2-AF21-1C6A47E2E1ED}" type="presOf" srcId="{55DAE901-075E-4E28-927F-C82DFE8A1094}" destId="{568B9873-3428-41D0-9842-A18BCF0ED891}" srcOrd="0" destOrd="0" presId="urn:microsoft.com/office/officeart/2005/8/layout/venn1"/>
    <dgm:cxn modelId="{2857CAD9-B628-4DDF-B84A-4A7372D6EDC5}" type="presOf" srcId="{DC16128B-6BB7-46B2-B538-428C0DADED99}" destId="{E3612BCA-1A83-4C68-A4B5-97A75D40DF45}" srcOrd="0" destOrd="0" presId="urn:microsoft.com/office/officeart/2005/8/layout/venn1"/>
    <dgm:cxn modelId="{91513CED-DC1B-4998-906C-6DBB8934F484}" type="presOf" srcId="{5E239D49-469F-4F98-9E68-2D319A572A8D}" destId="{161B6A3A-C544-45A0-A7A4-F139C697262B}" srcOrd="0" destOrd="0" presId="urn:microsoft.com/office/officeart/2005/8/layout/venn1"/>
    <dgm:cxn modelId="{03D4AB57-127D-4FDB-896F-66AF849666C9}" type="presParOf" srcId="{324D98E9-C825-4FE0-ACD5-4AFC2223D4AE}" destId="{D2627615-91E0-4891-9E7A-B8D7C2205D11}" srcOrd="0" destOrd="0" presId="urn:microsoft.com/office/officeart/2005/8/layout/venn1"/>
    <dgm:cxn modelId="{2D72C859-0C59-49B5-857D-778487D949BA}" type="presParOf" srcId="{324D98E9-C825-4FE0-ACD5-4AFC2223D4AE}" destId="{E3612BCA-1A83-4C68-A4B5-97A75D40DF45}" srcOrd="1" destOrd="0" presId="urn:microsoft.com/office/officeart/2005/8/layout/venn1"/>
    <dgm:cxn modelId="{16AC4979-0F80-419C-8D88-DCDCD5D423AB}" type="presParOf" srcId="{324D98E9-C825-4FE0-ACD5-4AFC2223D4AE}" destId="{759715C1-9F57-446D-846C-F8575689C47B}" srcOrd="2" destOrd="0" presId="urn:microsoft.com/office/officeart/2005/8/layout/venn1"/>
    <dgm:cxn modelId="{B0FA3650-D489-4278-8B32-D260BC897FF8}" type="presParOf" srcId="{324D98E9-C825-4FE0-ACD5-4AFC2223D4AE}" destId="{568B9873-3428-41D0-9842-A18BCF0ED891}" srcOrd="3" destOrd="0" presId="urn:microsoft.com/office/officeart/2005/8/layout/venn1"/>
    <dgm:cxn modelId="{F2DA61AD-E3AE-4210-BD90-9BE963A0B46A}" type="presParOf" srcId="{324D98E9-C825-4FE0-ACD5-4AFC2223D4AE}" destId="{F2A0FC61-A3DE-4B62-8F20-986ED13A6A55}" srcOrd="4" destOrd="0" presId="urn:microsoft.com/office/officeart/2005/8/layout/venn1"/>
    <dgm:cxn modelId="{6650CDFB-9C9A-4D73-811F-E4003AB3B62F}" type="presParOf" srcId="{324D98E9-C825-4FE0-ACD5-4AFC2223D4AE}" destId="{CD7DE643-912E-485C-B085-F2BC47EFCDA2}" srcOrd="5" destOrd="0" presId="urn:microsoft.com/office/officeart/2005/8/layout/venn1"/>
    <dgm:cxn modelId="{A6F80CA4-C069-4B8E-95A4-5ABD3EBE331E}" type="presParOf" srcId="{324D98E9-C825-4FE0-ACD5-4AFC2223D4AE}" destId="{2C148099-1948-410A-B7D7-0554B493AE11}" srcOrd="6" destOrd="0" presId="urn:microsoft.com/office/officeart/2005/8/layout/venn1"/>
    <dgm:cxn modelId="{50345885-C4D9-4663-8B41-631D786B194E}" type="presParOf" srcId="{324D98E9-C825-4FE0-ACD5-4AFC2223D4AE}" destId="{161B6A3A-C544-45A0-A7A4-F139C697262B}" srcOrd="7" destOrd="0" presId="urn:microsoft.com/office/officeart/2005/8/layout/venn1"/>
    <dgm:cxn modelId="{ECF08CC2-3C09-42C7-80E2-7E830BCF22D9}" type="presParOf" srcId="{324D98E9-C825-4FE0-ACD5-4AFC2223D4AE}" destId="{C4257DC6-D4B3-4C27-9A8B-87FE353CBFBA}" srcOrd="8" destOrd="0" presId="urn:microsoft.com/office/officeart/2005/8/layout/venn1"/>
    <dgm:cxn modelId="{C03DF5E2-F7C0-4127-8247-6AC78D3569C4}" type="presParOf" srcId="{324D98E9-C825-4FE0-ACD5-4AFC2223D4AE}" destId="{ECD467BF-B451-4D40-95FC-51F33CF19B1C}" srcOrd="9" destOrd="0" presId="urn:microsoft.com/office/officeart/2005/8/layout/venn1"/>
    <dgm:cxn modelId="{410CE250-7E95-49D4-8C86-551A5FFB726A}" type="presParOf" srcId="{324D98E9-C825-4FE0-ACD5-4AFC2223D4AE}" destId="{37DC1E5D-FE87-4C0C-B431-314CE25AF3A2}" srcOrd="10" destOrd="0" presId="urn:microsoft.com/office/officeart/2005/8/layout/venn1"/>
    <dgm:cxn modelId="{A2E0F5A1-4A77-45A1-83CE-B62CE49F1680}" type="presParOf" srcId="{324D98E9-C825-4FE0-ACD5-4AFC2223D4AE}" destId="{852B13BF-882C-4D96-910B-99A94EA5A806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0528D-2B28-427F-8AD6-1B32B6B80B81}">
      <dsp:nvSpPr>
        <dsp:cNvPr id="0" name=""/>
        <dsp:cNvSpPr/>
      </dsp:nvSpPr>
      <dsp:spPr>
        <a:xfrm>
          <a:off x="1540" y="646299"/>
          <a:ext cx="3284841" cy="1970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From: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“Care of the Patient at the End of Life”</a:t>
          </a:r>
        </a:p>
      </dsp:txBody>
      <dsp:txXfrm>
        <a:off x="59266" y="704025"/>
        <a:ext cx="3169389" cy="1855452"/>
      </dsp:txXfrm>
    </dsp:sp>
    <dsp:sp modelId="{754CE41E-FA5B-4842-8A68-433CE707B014}">
      <dsp:nvSpPr>
        <dsp:cNvPr id="0" name=""/>
        <dsp:cNvSpPr/>
      </dsp:nvSpPr>
      <dsp:spPr>
        <a:xfrm>
          <a:off x="3614865" y="1224431"/>
          <a:ext cx="696386" cy="814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614865" y="1387359"/>
        <a:ext cx="487470" cy="488784"/>
      </dsp:txXfrm>
    </dsp:sp>
    <dsp:sp modelId="{BA350FB2-9D00-4207-83FE-939E747FF8FF}">
      <dsp:nvSpPr>
        <dsp:cNvPr id="0" name=""/>
        <dsp:cNvSpPr/>
      </dsp:nvSpPr>
      <dsp:spPr>
        <a:xfrm>
          <a:off x="4600318" y="646299"/>
          <a:ext cx="3284841" cy="1970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To:                      “Care of the Patient Nearing the End of Life”</a:t>
          </a:r>
        </a:p>
      </dsp:txBody>
      <dsp:txXfrm>
        <a:off x="4658044" y="704025"/>
        <a:ext cx="3169389" cy="1855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27615-91E0-4891-9E7A-B8D7C2205D11}">
      <dsp:nvSpPr>
        <dsp:cNvPr id="0" name=""/>
        <dsp:cNvSpPr/>
      </dsp:nvSpPr>
      <dsp:spPr>
        <a:xfrm>
          <a:off x="3289873" y="1052474"/>
          <a:ext cx="1410004" cy="14100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3612BCA-1A83-4C68-A4B5-97A75D40DF45}">
      <dsp:nvSpPr>
        <dsp:cNvPr id="0" name=""/>
        <dsp:cNvSpPr/>
      </dsp:nvSpPr>
      <dsp:spPr>
        <a:xfrm>
          <a:off x="3113622" y="0"/>
          <a:ext cx="1762506" cy="960120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Signed personal bereavement card</a:t>
          </a:r>
        </a:p>
      </dsp:txBody>
      <dsp:txXfrm>
        <a:off x="3113622" y="0"/>
        <a:ext cx="1762506" cy="960120"/>
      </dsp:txXfrm>
    </dsp:sp>
    <dsp:sp modelId="{759715C1-9F57-446D-846C-F8575689C47B}">
      <dsp:nvSpPr>
        <dsp:cNvPr id="0" name=""/>
        <dsp:cNvSpPr/>
      </dsp:nvSpPr>
      <dsp:spPr>
        <a:xfrm>
          <a:off x="3747537" y="1316736"/>
          <a:ext cx="1410004" cy="14100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68B9873-3428-41D0-9842-A18BCF0ED891}">
      <dsp:nvSpPr>
        <dsp:cNvPr id="0" name=""/>
        <dsp:cNvSpPr/>
      </dsp:nvSpPr>
      <dsp:spPr>
        <a:xfrm>
          <a:off x="5262117" y="914400"/>
          <a:ext cx="1670268" cy="1051560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Bereavement letters (6w; 3m; 6m; 9m; 13m)</a:t>
          </a:r>
        </a:p>
      </dsp:txBody>
      <dsp:txXfrm>
        <a:off x="5262117" y="914400"/>
        <a:ext cx="1670268" cy="1051560"/>
      </dsp:txXfrm>
    </dsp:sp>
    <dsp:sp modelId="{F2A0FC61-A3DE-4B62-8F20-986ED13A6A55}">
      <dsp:nvSpPr>
        <dsp:cNvPr id="0" name=""/>
        <dsp:cNvSpPr/>
      </dsp:nvSpPr>
      <dsp:spPr>
        <a:xfrm>
          <a:off x="3747537" y="1845259"/>
          <a:ext cx="1410004" cy="14100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D7DE643-912E-485C-B085-F2BC47EFCDA2}">
      <dsp:nvSpPr>
        <dsp:cNvPr id="0" name=""/>
        <dsp:cNvSpPr/>
      </dsp:nvSpPr>
      <dsp:spPr>
        <a:xfrm>
          <a:off x="5262117" y="2482596"/>
          <a:ext cx="1670268" cy="1175004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Fall &amp; Spring Support groups</a:t>
          </a:r>
        </a:p>
      </dsp:txBody>
      <dsp:txXfrm>
        <a:off x="5262117" y="2482596"/>
        <a:ext cx="1670268" cy="1175004"/>
      </dsp:txXfrm>
    </dsp:sp>
    <dsp:sp modelId="{2C148099-1948-410A-B7D7-0554B493AE11}">
      <dsp:nvSpPr>
        <dsp:cNvPr id="0" name=""/>
        <dsp:cNvSpPr/>
      </dsp:nvSpPr>
      <dsp:spPr>
        <a:xfrm>
          <a:off x="3289873" y="2109978"/>
          <a:ext cx="1410004" cy="14100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1B6A3A-C544-45A0-A7A4-F139C697262B}">
      <dsp:nvSpPr>
        <dsp:cNvPr id="0" name=""/>
        <dsp:cNvSpPr/>
      </dsp:nvSpPr>
      <dsp:spPr>
        <a:xfrm>
          <a:off x="3113622" y="3611880"/>
          <a:ext cx="1762506" cy="960120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Holiday Bereavement presentation</a:t>
          </a:r>
        </a:p>
      </dsp:txBody>
      <dsp:txXfrm>
        <a:off x="3113622" y="3611880"/>
        <a:ext cx="1762506" cy="960120"/>
      </dsp:txXfrm>
    </dsp:sp>
    <dsp:sp modelId="{C4257DC6-D4B3-4C27-9A8B-87FE353CBFBA}">
      <dsp:nvSpPr>
        <dsp:cNvPr id="0" name=""/>
        <dsp:cNvSpPr/>
      </dsp:nvSpPr>
      <dsp:spPr>
        <a:xfrm>
          <a:off x="2832209" y="1845259"/>
          <a:ext cx="1410004" cy="14100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D467BF-B451-4D40-95FC-51F33CF19B1C}">
      <dsp:nvSpPr>
        <dsp:cNvPr id="0" name=""/>
        <dsp:cNvSpPr/>
      </dsp:nvSpPr>
      <dsp:spPr>
        <a:xfrm>
          <a:off x="1057365" y="2482596"/>
          <a:ext cx="1670268" cy="1175004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Emails and telephone inquiries </a:t>
          </a:r>
        </a:p>
      </dsp:txBody>
      <dsp:txXfrm>
        <a:off x="1057365" y="2482596"/>
        <a:ext cx="1670268" cy="1175004"/>
      </dsp:txXfrm>
    </dsp:sp>
    <dsp:sp modelId="{37DC1E5D-FE87-4C0C-B431-314CE25AF3A2}">
      <dsp:nvSpPr>
        <dsp:cNvPr id="0" name=""/>
        <dsp:cNvSpPr/>
      </dsp:nvSpPr>
      <dsp:spPr>
        <a:xfrm>
          <a:off x="2832209" y="1316736"/>
          <a:ext cx="1410004" cy="14100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2B13BF-882C-4D96-910B-99A94EA5A806}">
      <dsp:nvSpPr>
        <dsp:cNvPr id="0" name=""/>
        <dsp:cNvSpPr/>
      </dsp:nvSpPr>
      <dsp:spPr>
        <a:xfrm>
          <a:off x="1057365" y="914400"/>
          <a:ext cx="1670268" cy="1175004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1-2 meetings with family; referrals</a:t>
          </a:r>
        </a:p>
      </dsp:txBody>
      <dsp:txXfrm>
        <a:off x="1057365" y="914400"/>
        <a:ext cx="1670268" cy="1175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731B492B-A220-40E1-9A98-BA54ADCB36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9F788A4B-551B-EA4B-AEB6-B120730D018D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661CBC06-EB4E-477E-A9A7-BB8EC4AD7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2066617B-DF28-40D1-97A8-2664B00C8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BE5DD3BA-CE56-4DFB-A45A-C19D5E70F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1A7FAEE0-443E-491E-BF7A-5AEB786C0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5ED6B33D-9735-46FB-A062-974114A3E1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805342D6-35B9-4394-BC90-42BBC7921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DB305DAA-52FF-4D90-8CE8-D50D680C64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6472CD8-5D10-4A3F-8520-0B849FEDEC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A0A1D7C1-A044-4EBE-BAF6-D6CD2CF7A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0AA5ED80-D28B-41CF-85F6-1390C082F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C23924B0-F1DD-493D-90E2-BFF4DBEE6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67E0C65-D946-4996-8956-523C9944A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F598BD1D-31E4-464C-8B1C-24566C5EDC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A967630A-7D4A-4E21-8F54-07D455BEF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ADB5DE31-B118-40DF-87C3-4645DE8502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6225894F-E2D2-425F-A23F-97331A1F6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7A376C7A-22C2-4755-8FFF-8C2902551B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9DBA31C1-53F0-4323-9594-E2D46B828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AA2EAB78-8D0A-48BC-B64F-45F820FD7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A38F8091-1D17-485A-8B89-E8C77705C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606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5FD3310-B76E-423F-9A4E-48B7CB9C6B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9A286C61-3449-4FFE-865D-673D2F572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358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5178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Guideline on bereavement is expanded, emphasizing the responsibility of </a:t>
            </a:r>
            <a:r>
              <a:rPr lang="en-US" sz="1200" b="1" dirty="0"/>
              <a:t>all clinicians </a:t>
            </a:r>
            <a:r>
              <a:rPr lang="en-US" sz="1200" dirty="0"/>
              <a:t>caring for the seriously ill to ensure bereavement services are offered, even when hospice is not involved in the patient’s care.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We all have the magic now!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1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Guideline on bereavement is expanded, emphasizing the responsibility of </a:t>
            </a:r>
            <a:r>
              <a:rPr lang="en-US" sz="1200" b="1" dirty="0"/>
              <a:t>all clinicians </a:t>
            </a:r>
            <a:r>
              <a:rPr lang="en-US" sz="1200" dirty="0"/>
              <a:t>caring for the seriously ill to ensure bereavement services are offered, even when hospice is not involved in the patient’s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296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**before, during, and immediately following the patient’s death </a:t>
            </a:r>
          </a:p>
        </p:txBody>
      </p:sp>
    </p:spTree>
    <p:extLst>
      <p:ext uri="{BB962C8B-B14F-4D97-AF65-F5344CB8AC3E}">
        <p14:creationId xmlns:p14="http://schemas.microsoft.com/office/powerpoint/2010/main" val="1620079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have these examples for all domains!!</a:t>
            </a:r>
          </a:p>
          <a:p>
            <a:r>
              <a:rPr lang="en-US" dirty="0"/>
              <a:t>Assessment  - symptom management includes all symptoms including </a:t>
            </a:r>
            <a:r>
              <a:rPr lang="en-US" dirty="0" err="1"/>
              <a:t>phycho</a:t>
            </a:r>
            <a:r>
              <a:rPr lang="en-US" dirty="0"/>
              <a:t>-social-spiritual</a:t>
            </a:r>
          </a:p>
          <a:p>
            <a:r>
              <a:rPr lang="en-US" dirty="0"/>
              <a:t>Private room – for anticipatory grief</a:t>
            </a:r>
          </a:p>
        </p:txBody>
      </p:sp>
    </p:spTree>
    <p:extLst>
      <p:ext uri="{BB962C8B-B14F-4D97-AF65-F5344CB8AC3E}">
        <p14:creationId xmlns:p14="http://schemas.microsoft.com/office/powerpoint/2010/main" val="2877024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either directly or in collaboration with others</a:t>
            </a:r>
          </a:p>
          <a:p>
            <a:r>
              <a:rPr lang="en-US" dirty="0"/>
              <a:t>Again these practices are identified BY the patient and family PRIOR</a:t>
            </a:r>
          </a:p>
        </p:txBody>
      </p:sp>
    </p:spTree>
    <p:extLst>
      <p:ext uri="{BB962C8B-B14F-4D97-AF65-F5344CB8AC3E}">
        <p14:creationId xmlns:p14="http://schemas.microsoft.com/office/powerpoint/2010/main" val="3673424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as we know is not indicated medically, increases costs, sets up inappropriate expectations</a:t>
            </a:r>
          </a:p>
        </p:txBody>
      </p:sp>
    </p:spTree>
    <p:extLst>
      <p:ext uri="{BB962C8B-B14F-4D97-AF65-F5344CB8AC3E}">
        <p14:creationId xmlns:p14="http://schemas.microsoft.com/office/powerpoint/2010/main" val="4234633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services are in accordance with cultural needs</a:t>
            </a:r>
          </a:p>
          <a:p>
            <a:r>
              <a:rPr lang="en-US" dirty="0"/>
              <a:t>IDT supports each others</a:t>
            </a:r>
          </a:p>
        </p:txBody>
      </p:sp>
    </p:spTree>
    <p:extLst>
      <p:ext uri="{BB962C8B-B14F-4D97-AF65-F5344CB8AC3E}">
        <p14:creationId xmlns:p14="http://schemas.microsoft.com/office/powerpoint/2010/main" val="2004696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Bereavement initiative and assessment; adding value to a hospital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Literature review and 10 standards for care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Education from bereaved parents can sig. improve clinician care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Barriers and facilitators to implementation; collaboration w chaplaincy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3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>
            <a:extLst>
              <a:ext uri="{FF2B5EF4-FFF2-40B4-BE49-F238E27FC236}">
                <a16:creationId xmlns:a16="http://schemas.microsoft.com/office/drawing/2014/main" id="{A76E3517-0BD7-4CA1-B56F-FFB6AB8700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>
            <a:extLst>
              <a:ext uri="{FF2B5EF4-FFF2-40B4-BE49-F238E27FC236}">
                <a16:creationId xmlns:a16="http://schemas.microsoft.com/office/drawing/2014/main" id="{0D6286F1-2B01-43F2-AC5D-A6FAD4DA2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Alzheimer’s, ESRD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No negative affect of family’s experience or wellbeing after death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Concept of continuing bonds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We should be able to look up and find the best models for assessment, bereavement,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05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(Job / Gilgamesh)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7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F022C4C8-3CA2-441E-BCEB-1EE61A9A2F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7B3B7A4E-A33D-45C1-A75C-85FD8EDB0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1D023B12-EFA9-4126-BDEC-F116FC9976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B9774405-6DEA-4AC2-956D-B27B757B1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86523492-3DF7-4774-A840-3640A542A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4AE1262-1405-4C30-8BC4-08FBBA88C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CDAD6ECB-1650-40CB-A9DA-C127A62C8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F829D0F-CBB7-4561-8252-597766D12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6CACBA36-8759-447A-A59C-659C8FEAC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317692D-65CF-4804-AF04-1DE68B1BA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2863" eaLnBrk="1" hangingPunct="1">
              <a:spcBef>
                <a:spcPts val="450"/>
              </a:spcBef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17ADCBEB-7A9B-4629-82A8-411E6FE40D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83496B7-7BC4-4747-920D-1E2178E04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Support Team members provided: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Transportation -17 follow up outpatient visits at UAB;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Provide regular nutritious meals daily;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Assist with household chores;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Visit several times per week;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Transportation to church for worship and meetings weekly;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Regular phone calls;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Personal handwritten notes of encouragement;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b="1" dirty="0"/>
              <a:t>No re-admission through January, 2019.</a:t>
            </a:r>
          </a:p>
          <a:p>
            <a:pPr marL="42863" eaLnBrk="1" hangingPunct="1">
              <a:spcBef>
                <a:spcPts val="450"/>
              </a:spcBef>
              <a:defRPr/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9A93-5224-FD4E-A07E-3EDE13287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990D0-75E9-9741-81B7-DEBC1EB91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8845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DFF8-C697-9744-87F7-3AF9C868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0EC66-B049-C74C-A120-EAEF27709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2533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89636-73F8-AC48-85FB-4F7D7BECA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9FD43-A693-3A4A-8A95-2C5B08AD0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028216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602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247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072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1959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069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758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143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4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DD67-7294-EA40-86C0-5ADEB7E7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AF2DF-CE06-B14E-B1A9-664A51453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457639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7368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33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391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554B-06EE-3E4E-B745-54E1A2E5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FEA16-AACD-E34A-A2FA-8F901AC8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4189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9730-40B2-794B-B5DD-0985EF86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C4C1C-4859-AA48-B84B-B1A457722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14C99-A350-F94B-B257-FE0CABA21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50592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B0C94-906D-BF42-B489-B0ACDE88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91F4A-2A63-F442-9E34-98085A8D3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21262-6020-3247-9433-DA0C96E92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0EF0E-6C59-8C48-ABF2-F1E1080E7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9599D-BC96-F941-A4EA-BFE00BCD7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3574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1697-AE55-3349-B378-719FD56A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73734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5836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C3D6-05BB-4D43-B681-7150E9D99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53DAF-598A-064B-8BF2-F28B534E1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2BF6B-148A-2C4A-8492-C49215CA2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9881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0F1F-D76C-7240-96AF-FD1F240E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E62E8-FA6C-7B47-8832-9E29AD1FC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panose="020B06000405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8F7FF-323B-9B49-93C5-91C582DC6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0841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Grande" panose="020B0600040502020204" pitchFamily="34" charset="0"/>
          <a:ea typeface="ヒラギノ角ゴ ProN W6" panose="020B0300000000000000" pitchFamily="34" charset="-128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Grande" panose="020B0600040502020204" pitchFamily="34" charset="0"/>
          <a:ea typeface="ヒラギノ角ゴ ProN W6" panose="020B0300000000000000" pitchFamily="34" charset="-128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Grande" panose="020B0600040502020204" pitchFamily="34" charset="0"/>
          <a:ea typeface="ヒラギノ角ゴ ProN W6" panose="020B0300000000000000" pitchFamily="34" charset="-128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Grande" panose="020B0600040502020204" pitchFamily="34" charset="0"/>
          <a:ea typeface="ヒラギノ角ゴ ProN W6" panose="020B0300000000000000" pitchFamily="34" charset="-128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Grande" panose="020B0600040502020204" pitchFamily="34" charset="0"/>
          <a:ea typeface="ヒラギノ角ゴ ProN W6" panose="020B0300000000000000" pitchFamily="34" charset="-128"/>
          <a:sym typeface="Lucida Grande" panose="020B06000405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Grande" panose="020B0600040502020204" pitchFamily="34" charset="0"/>
          <a:ea typeface="ヒラギノ角ゴ ProN W6" panose="020B0300000000000000" pitchFamily="34" charset="-128"/>
          <a:sym typeface="Lucida Grande" panose="020B06000405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Grande" panose="020B0600040502020204" pitchFamily="34" charset="0"/>
          <a:ea typeface="ヒラギノ角ゴ ProN W6" panose="020B0300000000000000" pitchFamily="34" charset="-128"/>
          <a:sym typeface="Lucida Grande" panose="020B06000405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Lucida Grande" panose="020B0600040502020204" pitchFamily="34" charset="0"/>
          <a:ea typeface="ヒラギノ角ゴ ProN W6" panose="020B0300000000000000" pitchFamily="34" charset="-128"/>
          <a:sym typeface="Lucida Grande" panose="020B0600040502020204" pitchFamily="34" charset="0"/>
        </a:defRPr>
      </a:lvl9pPr>
    </p:titleStyle>
    <p:bodyStyle>
      <a:lvl1pPr algn="ctr" rtl="0" eaLnBrk="0" fontAlgn="base" hangingPunct="0">
        <a:spcBef>
          <a:spcPts val="600"/>
        </a:spcBef>
        <a:spcAft>
          <a:spcPct val="0"/>
        </a:spcAft>
        <a:defRPr sz="2500" kern="1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457200" algn="ctr" rtl="0" eaLnBrk="0" fontAlgn="base" hangingPunct="0">
        <a:spcBef>
          <a:spcPts val="600"/>
        </a:spcBef>
        <a:spcAft>
          <a:spcPct val="0"/>
        </a:spcAft>
        <a:defRPr sz="2400" kern="12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2pPr>
      <a:lvl3pPr marL="914400" algn="ctr" rtl="0" eaLnBrk="0" fontAlgn="base" hangingPunct="0">
        <a:spcBef>
          <a:spcPts val="500"/>
        </a:spcBef>
        <a:spcAft>
          <a:spcPct val="0"/>
        </a:spcAft>
        <a:defRPr sz="2000" kern="12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3pPr>
      <a:lvl4pPr marL="1371600" algn="ctr" rtl="0" eaLnBrk="0" fontAlgn="base" hangingPunct="0">
        <a:spcBef>
          <a:spcPts val="400"/>
        </a:spcBef>
        <a:spcAft>
          <a:spcPct val="0"/>
        </a:spcAft>
        <a:defRPr kern="12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4pPr>
      <a:lvl5pPr marL="1828800" algn="ctr" rtl="0" eaLnBrk="0" fontAlgn="base" hangingPunct="0">
        <a:spcBef>
          <a:spcPts val="400"/>
        </a:spcBef>
        <a:spcAft>
          <a:spcPct val="0"/>
        </a:spcAft>
        <a:defRPr kern="12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580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mailto:mmarler@uabmc.edu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mailto:mmarler@uab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580711-480D-4AE6-87AC-50832A023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15E3E-DE62-4ACB-86DA-DEF2C28F4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871" y="4166381"/>
            <a:ext cx="8245162" cy="590321"/>
          </a:xfrm>
        </p:spPr>
        <p:txBody>
          <a:bodyPr>
            <a:normAutofit/>
          </a:bodyPr>
          <a:lstStyle/>
          <a:p>
            <a:r>
              <a:rPr lang="en-US" sz="2800" dirty="0"/>
              <a:t>The role of the chaplain in Palliative </a:t>
            </a:r>
            <a:r>
              <a:rPr lang="en-US" sz="2800" dirty="0" err="1"/>
              <a:t>CAre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9F8E6-8F65-46E8-98CC-16E8434F8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95" y="4766106"/>
            <a:ext cx="8245160" cy="1492169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Malcolm </a:t>
            </a:r>
            <a:r>
              <a:rPr lang="en-US" sz="2400" dirty="0" err="1"/>
              <a:t>Marler</a:t>
            </a:r>
            <a:r>
              <a:rPr lang="en-US" sz="2400" dirty="0"/>
              <a:t>, </a:t>
            </a:r>
            <a:r>
              <a:rPr lang="en-US" sz="2400" dirty="0" err="1"/>
              <a:t>DMin</a:t>
            </a:r>
            <a:r>
              <a:rPr lang="en-US" sz="2400" dirty="0"/>
              <a:t>, BCC</a:t>
            </a:r>
          </a:p>
          <a:p>
            <a:pPr algn="ctr"/>
            <a:r>
              <a:rPr lang="en-US" sz="2400" dirty="0"/>
              <a:t>M. Karen Ballard, MCM, RBCC</a:t>
            </a:r>
          </a:p>
          <a:p>
            <a:pPr algn="ctr"/>
            <a:r>
              <a:rPr lang="en-US" sz="2400" dirty="0"/>
              <a:t>Sarah Byrne-Martelli, </a:t>
            </a:r>
            <a:r>
              <a:rPr lang="en-US" sz="2400" dirty="0" err="1"/>
              <a:t>BCc</a:t>
            </a:r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09808C-F998-48F4-9144-FC13C858E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453643"/>
            <a:ext cx="8474200" cy="98554"/>
            <a:chOff x="446534" y="453643"/>
            <a:chExt cx="11298933" cy="985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D21958-FC09-4496-BDFA-0E2529798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D29FCB-6892-4B0A-B75B-453CC3FB1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B0877B-B8C8-4C6E-BFB8-3DF243BF1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7266CCF-1D43-43F6-B811-B56FD7138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7" r="1" b="18538"/>
          <a:stretch/>
        </p:blipFill>
        <p:spPr>
          <a:xfrm>
            <a:off x="334899" y="599725"/>
            <a:ext cx="8469107" cy="3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73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B7948BCA-BBD5-4110-889D-2AF3D5A4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9BCF74B6-3CA5-4A88-A38E-6D5C00BC1D17}"/>
              </a:ext>
            </a:extLst>
          </p:cNvPr>
          <p:cNvSpPr>
            <a:spLocks/>
          </p:cNvSpPr>
          <p:nvPr/>
        </p:nvSpPr>
        <p:spPr bwMode="auto">
          <a:xfrm>
            <a:off x="12700" y="6477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Addressing Loneliness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C11B8D8-9189-334F-8A6B-0009F80CBE27}"/>
              </a:ext>
            </a:extLst>
          </p:cNvPr>
          <p:cNvSpPr>
            <a:spLocks/>
          </p:cNvSpPr>
          <p:nvPr/>
        </p:nvSpPr>
        <p:spPr bwMode="auto">
          <a:xfrm>
            <a:off x="152400" y="1524000"/>
            <a:ext cx="8839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defRPr/>
            </a:pPr>
            <a:endParaRPr lang="en-US" sz="3200" dirty="0">
              <a:latin typeface="Gill Sans MT" panose="020B0502020104020203" pitchFamily="34" charset="0"/>
            </a:endParaRPr>
          </a:p>
          <a:p>
            <a:pPr marL="304800" algn="l">
              <a:defRPr sz="3600"/>
            </a:pPr>
            <a:r>
              <a:rPr lang="en-US" sz="3200" dirty="0">
                <a:latin typeface="Gill Sans MT" panose="020B0502020104020203" pitchFamily="34" charset="0"/>
              </a:rPr>
              <a:t>Hospitals typically address loneliness in health care:</a:t>
            </a:r>
          </a:p>
          <a:p>
            <a:pPr marL="304800" algn="l">
              <a:defRPr sz="3600"/>
            </a:pPr>
            <a:endParaRPr lang="en-US" sz="2400" dirty="0">
              <a:latin typeface="Gill Sans MT" panose="020B0502020104020203" pitchFamily="34" charset="0"/>
            </a:endParaRPr>
          </a:p>
          <a:p>
            <a:pPr marL="647700" indent="-342900" algn="l">
              <a:buFont typeface="Arial" panose="020B0604020202020204" pitchFamily="34" charset="0"/>
              <a:buChar char="•"/>
              <a:defRPr sz="3600"/>
            </a:pPr>
            <a:r>
              <a:rPr lang="en-US" sz="3200" dirty="0">
                <a:latin typeface="Gill Sans MT" panose="020B0502020104020203" pitchFamily="34" charset="0"/>
              </a:rPr>
              <a:t>Nurse navigators</a:t>
            </a:r>
          </a:p>
          <a:p>
            <a:pPr marL="647700" indent="-342900" algn="l">
              <a:buFont typeface="Arial" panose="020B0604020202020204" pitchFamily="34" charset="0"/>
              <a:buChar char="•"/>
              <a:defRPr sz="3600"/>
            </a:pPr>
            <a:r>
              <a:rPr lang="en-US" sz="3200" dirty="0">
                <a:latin typeface="Gill Sans MT" panose="020B0502020104020203" pitchFamily="34" charset="0"/>
              </a:rPr>
              <a:t>Social work </a:t>
            </a:r>
          </a:p>
          <a:p>
            <a:pPr marL="647700" indent="-342900" algn="l">
              <a:buFont typeface="Arial" panose="020B0604020202020204" pitchFamily="34" charset="0"/>
              <a:buChar char="•"/>
              <a:defRPr sz="3600"/>
            </a:pPr>
            <a:r>
              <a:rPr lang="en-US" sz="3200" dirty="0">
                <a:latin typeface="Gill Sans MT" panose="020B0502020104020203" pitchFamily="34" charset="0"/>
              </a:rPr>
              <a:t>Care Transitions</a:t>
            </a:r>
          </a:p>
          <a:p>
            <a:pPr marL="647700" indent="-342900" algn="l">
              <a:buFont typeface="Arial" panose="020B0604020202020204" pitchFamily="34" charset="0"/>
              <a:buChar char="•"/>
              <a:defRPr sz="3600"/>
            </a:pPr>
            <a:r>
              <a:rPr lang="en-US" sz="3200" dirty="0">
                <a:latin typeface="Gill Sans MT" panose="020B0502020104020203" pitchFamily="34" charset="0"/>
              </a:rPr>
              <a:t>Case managers</a:t>
            </a:r>
          </a:p>
          <a:p>
            <a:pPr marL="304800" algn="l">
              <a:defRPr sz="3600"/>
            </a:pPr>
            <a:endParaRPr lang="en-US" sz="3200" dirty="0">
              <a:latin typeface="Gill Sans MT" panose="020B0502020104020203" pitchFamily="34" charset="0"/>
            </a:endParaRPr>
          </a:p>
          <a:p>
            <a:pPr marL="304800" algn="l">
              <a:defRPr sz="3600"/>
            </a:pPr>
            <a:r>
              <a:rPr lang="en-US" sz="3200" dirty="0">
                <a:latin typeface="Gill Sans MT" panose="020B0502020104020203" pitchFamily="34" charset="0"/>
              </a:rPr>
              <a:t>* One employee often follows 25-50 patients</a:t>
            </a:r>
          </a:p>
          <a:p>
            <a:pPr marL="304800">
              <a:defRPr sz="3600"/>
            </a:pPr>
            <a:endParaRPr lang="en-US" sz="2400" dirty="0"/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E10C6719-9857-498D-A362-B627008A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01F76D67-20F1-49D6-9430-013DF810A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3EB942E4-852A-4C9E-BF4E-07F568793AAA}"/>
              </a:ext>
            </a:extLst>
          </p:cNvPr>
          <p:cNvSpPr>
            <a:spLocks/>
          </p:cNvSpPr>
          <p:nvPr/>
        </p:nvSpPr>
        <p:spPr bwMode="auto">
          <a:xfrm>
            <a:off x="12700" y="6477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Community Support Team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30ECA65-52AC-4072-AECD-EAB4E2A8611E}"/>
              </a:ext>
            </a:extLst>
          </p:cNvPr>
          <p:cNvSpPr>
            <a:spLocks/>
          </p:cNvSpPr>
          <p:nvPr/>
        </p:nvSpPr>
        <p:spPr bwMode="auto">
          <a:xfrm>
            <a:off x="590550" y="1546225"/>
            <a:ext cx="7962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048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altLang="en-US" sz="3200" dirty="0">
                <a:latin typeface="Gill Sans MT" panose="020B0502020104020203" pitchFamily="34" charset="0"/>
              </a:rPr>
              <a:t>What if 5-10 persons followed </a:t>
            </a:r>
            <a:r>
              <a:rPr lang="en-US" altLang="en-US" sz="3200" u="sng" dirty="0">
                <a:latin typeface="Gill Sans MT" panose="020B0502020104020203" pitchFamily="34" charset="0"/>
              </a:rPr>
              <a:t>each</a:t>
            </a:r>
            <a:r>
              <a:rPr lang="en-US" altLang="en-US" sz="3200" dirty="0">
                <a:latin typeface="Gill Sans MT" panose="020B0502020104020203" pitchFamily="34" charset="0"/>
              </a:rPr>
              <a:t> patient?</a:t>
            </a:r>
          </a:p>
          <a:p>
            <a:pPr algn="ctr"/>
            <a:endParaRPr lang="en-US" altLang="en-US" sz="3200" dirty="0"/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EAB27057-ECC8-4301-9F97-95E93A766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Screen Shot 2018-02-13 at 8.28.04 AM.png" descr="Screen Shot 2018-02-13 at 8.28.04 AM.png">
            <a:extLst>
              <a:ext uri="{FF2B5EF4-FFF2-40B4-BE49-F238E27FC236}">
                <a16:creationId xmlns:a16="http://schemas.microsoft.com/office/drawing/2014/main" id="{BDB07E89-AD42-4E1A-8A41-237BC4EB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73325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462" name="TextBox 1">
            <a:extLst>
              <a:ext uri="{FF2B5EF4-FFF2-40B4-BE49-F238E27FC236}">
                <a16:creationId xmlns:a16="http://schemas.microsoft.com/office/drawing/2014/main" id="{01C2D6E2-334A-4A19-85B5-1A5D8B975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2268538"/>
            <a:ext cx="60388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altLang="en-US" sz="2400" dirty="0">
                <a:latin typeface="Gill Sans MT" panose="020B0502020104020203" pitchFamily="34" charset="0"/>
              </a:rPr>
              <a:t>“</a:t>
            </a:r>
            <a:r>
              <a:rPr lang="en-US" altLang="en-US" sz="2400" i="1" dirty="0">
                <a:latin typeface="Gill Sans MT" panose="020B0502020104020203" pitchFamily="34" charset="0"/>
              </a:rPr>
              <a:t>My support team changed my life</a:t>
            </a:r>
            <a:r>
              <a:rPr lang="en-US" altLang="en-US" sz="2400" dirty="0">
                <a:latin typeface="Gill Sans MT" panose="020B0502020104020203" pitchFamily="34" charset="0"/>
              </a:rPr>
              <a:t>.”</a:t>
            </a:r>
          </a:p>
          <a:p>
            <a:endParaRPr lang="en-US" altLang="en-US" sz="3200" dirty="0">
              <a:latin typeface="Gill Sans MT" panose="020B0502020104020203" pitchFamily="34" charset="0"/>
            </a:endParaRPr>
          </a:p>
          <a:p>
            <a:r>
              <a:rPr lang="en-US" altLang="en-US" sz="2400" dirty="0">
                <a:latin typeface="Gill Sans MT" panose="020B0502020104020203" pitchFamily="34" charset="0"/>
              </a:rPr>
              <a:t>Transportation to MD appts. monthly</a:t>
            </a:r>
          </a:p>
          <a:p>
            <a:r>
              <a:rPr lang="en-US" altLang="en-US" sz="2400" dirty="0">
                <a:latin typeface="Gill Sans MT" panose="020B0502020104020203" pitchFamily="34" charset="0"/>
              </a:rPr>
              <a:t>Nutritious meals</a:t>
            </a:r>
          </a:p>
          <a:p>
            <a:r>
              <a:rPr lang="en-US" altLang="en-US" sz="2400" dirty="0">
                <a:latin typeface="Gill Sans MT" panose="020B0502020104020203" pitchFamily="34" charset="0"/>
              </a:rPr>
              <a:t>Household chores</a:t>
            </a:r>
          </a:p>
          <a:p>
            <a:r>
              <a:rPr lang="en-US" altLang="en-US" sz="2400" dirty="0">
                <a:latin typeface="Gill Sans MT" panose="020B0502020104020203" pitchFamily="34" charset="0"/>
              </a:rPr>
              <a:t>Regular home visits</a:t>
            </a:r>
          </a:p>
          <a:p>
            <a:r>
              <a:rPr lang="en-US" altLang="en-US" sz="2400" dirty="0">
                <a:latin typeface="Gill Sans MT" panose="020B0502020104020203" pitchFamily="34" charset="0"/>
              </a:rPr>
              <a:t>Transportation to worship/meetings weekly</a:t>
            </a:r>
          </a:p>
          <a:p>
            <a:r>
              <a:rPr lang="en-US" altLang="en-US" sz="2400" dirty="0">
                <a:latin typeface="Gill Sans MT" panose="020B0502020104020203" pitchFamily="34" charset="0"/>
              </a:rPr>
              <a:t>Phone calls, handwritten notes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ABAB62D0-4BED-4AB6-9652-5A466C439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403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/>
            <a:r>
              <a:rPr lang="en-US" altLang="en-US" sz="1800"/>
              <a:t>Virginia Lindsey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F657DFF9-F4FA-4749-9A78-654DE60E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2">
            <a:extLst>
              <a:ext uri="{FF2B5EF4-FFF2-40B4-BE49-F238E27FC236}">
                <a16:creationId xmlns:a16="http://schemas.microsoft.com/office/drawing/2014/main" id="{F3F4B43D-0BCB-4147-8163-15ECC7F58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1577FF94-D27B-499C-8014-01F904531B0B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12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DD581FB-F910-DB49-8DD3-36AC1E0B8F19}"/>
              </a:ext>
            </a:extLst>
          </p:cNvPr>
          <p:cNvSpPr>
            <a:spLocks/>
          </p:cNvSpPr>
          <p:nvPr/>
        </p:nvSpPr>
        <p:spPr bwMode="auto">
          <a:xfrm>
            <a:off x="0" y="622300"/>
            <a:ext cx="89154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Lucida Grande" panose="020B0600040502020204" pitchFamily="34" charset="0"/>
              <a:ea typeface="ヒラギノ角ゴ ProN W3" panose="020B0300000000000000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5B80B258-2FAE-42FD-B4B8-FDE3C896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2860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4">
            <a:extLst>
              <a:ext uri="{FF2B5EF4-FFF2-40B4-BE49-F238E27FC236}">
                <a16:creationId xmlns:a16="http://schemas.microsoft.com/office/drawing/2014/main" id="{15A7726A-622F-4D07-BB53-D69C60DC80E9}"/>
              </a:ext>
            </a:extLst>
          </p:cNvPr>
          <p:cNvSpPr>
            <a:spLocks/>
          </p:cNvSpPr>
          <p:nvPr/>
        </p:nvSpPr>
        <p:spPr bwMode="auto">
          <a:xfrm>
            <a:off x="4267200" y="2038350"/>
            <a:ext cx="464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9688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5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Volunteers are coordinated 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through </a:t>
            </a:r>
            <a:r>
              <a:rPr lang="en-US" altLang="en-US" sz="2400" u="sng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one trusted friend 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to provide practical, emotional, </a:t>
            </a:r>
          </a:p>
          <a:p>
            <a:pPr eaLnBrk="1" hangingPunct="1">
              <a:spcBef>
                <a:spcPts val="5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and spiritual support for a person or family with a serious illness.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Lucida Grande" charset="0"/>
              </a:rPr>
              <a:t> </a:t>
            </a:r>
          </a:p>
        </p:txBody>
      </p:sp>
      <p:pic>
        <p:nvPicPr>
          <p:cNvPr id="21511" name="Picture 5">
            <a:extLst>
              <a:ext uri="{FF2B5EF4-FFF2-40B4-BE49-F238E27FC236}">
                <a16:creationId xmlns:a16="http://schemas.microsoft.com/office/drawing/2014/main" id="{6D1FE7D6-CFDC-4580-A6B8-FD0BDD95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6102350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>
            <a:extLst>
              <a:ext uri="{FF2B5EF4-FFF2-40B4-BE49-F238E27FC236}">
                <a16:creationId xmlns:a16="http://schemas.microsoft.com/office/drawing/2014/main" id="{C048BA9F-E31B-4192-8EF2-DC1669EAC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2">
            <a:extLst>
              <a:ext uri="{FF2B5EF4-FFF2-40B4-BE49-F238E27FC236}">
                <a16:creationId xmlns:a16="http://schemas.microsoft.com/office/drawing/2014/main" id="{8977D183-278B-4CEF-A774-1055F4AAB0FE}"/>
              </a:ext>
            </a:extLst>
          </p:cNvPr>
          <p:cNvSpPr>
            <a:spLocks/>
          </p:cNvSpPr>
          <p:nvPr/>
        </p:nvSpPr>
        <p:spPr bwMode="auto">
          <a:xfrm>
            <a:off x="12700" y="6477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Community Support Team</a:t>
            </a:r>
          </a:p>
        </p:txBody>
      </p:sp>
      <p:sp>
        <p:nvSpPr>
          <p:cNvPr id="21514" name="TextBox 3">
            <a:extLst>
              <a:ext uri="{FF2B5EF4-FFF2-40B4-BE49-F238E27FC236}">
                <a16:creationId xmlns:a16="http://schemas.microsoft.com/office/drawing/2014/main" id="{088E5538-DDEA-45DB-A0B2-BC035CFFF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240213"/>
            <a:ext cx="46482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altLang="en-US" sz="2400" dirty="0">
                <a:latin typeface="Gill Sans MT" panose="020B0502020104020203" pitchFamily="34" charset="0"/>
              </a:rPr>
              <a:t>Goal is to make it simpler for the patient/family to get what’s needed at the right time and place.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793B98B8-7E9E-4592-AB9A-0A1ECC0A1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57F70335-6B8B-4E51-892B-467DD72A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1042EEA2-7CCD-400E-AA96-08973ACCD9F8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13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22B38EB-0527-544E-9425-DCD2028FFC23}"/>
              </a:ext>
            </a:extLst>
          </p:cNvPr>
          <p:cNvSpPr>
            <a:spLocks/>
          </p:cNvSpPr>
          <p:nvPr/>
        </p:nvSpPr>
        <p:spPr bwMode="auto">
          <a:xfrm>
            <a:off x="0" y="177800"/>
            <a:ext cx="891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r>
              <a:rPr lang="en-US" altLang="en-US" sz="3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Lucida Grande" panose="020B0600040502020204" pitchFamily="34" charset="0"/>
              </a:rPr>
              <a:t>What Does a Support Team Do?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EC8D0537-770D-4B3C-82D4-C97CEE018644}"/>
              </a:ext>
            </a:extLst>
          </p:cNvPr>
          <p:cNvSpPr>
            <a:spLocks/>
          </p:cNvSpPr>
          <p:nvPr/>
        </p:nvSpPr>
        <p:spPr bwMode="auto">
          <a:xfrm>
            <a:off x="381000" y="1612900"/>
            <a:ext cx="85344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914400" indent="-4572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Lucida Grande" charset="0"/>
              </a:rPr>
              <a:t>Transportation to the doctor, grocery, etc.</a:t>
            </a:r>
          </a:p>
          <a:p>
            <a:pPr eaLnBrk="1" hangingPunct="1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Lucida Grande" charset="0"/>
              </a:rPr>
              <a:t>Household or yard chores.</a:t>
            </a:r>
          </a:p>
          <a:p>
            <a:pPr eaLnBrk="1" hangingPunct="1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Lucida Grande" charset="0"/>
              </a:rPr>
              <a:t>Pick up prescriptions.</a:t>
            </a:r>
          </a:p>
          <a:p>
            <a:pPr eaLnBrk="1" hangingPunct="1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Lucida Grande" charset="0"/>
              </a:rPr>
              <a:t>Cook/deliver meals.</a:t>
            </a:r>
          </a:p>
          <a:p>
            <a:pPr eaLnBrk="1" hangingPunct="1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Lucida Grande" charset="0"/>
              </a:rPr>
              <a:t>Social outings.</a:t>
            </a:r>
          </a:p>
          <a:p>
            <a:pPr eaLnBrk="1" hangingPunct="1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Lucida Grande" charset="0"/>
              </a:rPr>
              <a:t>Visit, call, or offer caregivers a break.</a:t>
            </a:r>
          </a:p>
          <a:p>
            <a:pPr eaLnBrk="1" hangingPunct="1"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  <a:sym typeface="Lucida Grande" charset="0"/>
              </a:rPr>
              <a:t>Bereavement support for family.</a:t>
            </a:r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BEB555BB-88D1-4327-8609-E2276F5E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6102350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A43C5B97-1AED-466E-99AC-C3EBA7EF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30BA0FF6-9706-46FB-B000-BF8B0EDF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2">
            <a:extLst>
              <a:ext uri="{FF2B5EF4-FFF2-40B4-BE49-F238E27FC236}">
                <a16:creationId xmlns:a16="http://schemas.microsoft.com/office/drawing/2014/main" id="{141677B8-1C68-49C6-B300-F01854736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08086DF1-D669-45C6-BBE5-D06D5E9E8804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14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F888E2F-4584-8047-8C05-12CC82895B96}"/>
              </a:ext>
            </a:extLst>
          </p:cNvPr>
          <p:cNvSpPr>
            <a:spLocks/>
          </p:cNvSpPr>
          <p:nvPr/>
        </p:nvSpPr>
        <p:spPr bwMode="auto">
          <a:xfrm>
            <a:off x="0" y="609600"/>
            <a:ext cx="8915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r>
              <a:rPr lang="en-US" altLang="en-US" sz="3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Lucida Grande" panose="020B0600040502020204" pitchFamily="34" charset="0"/>
              </a:rPr>
              <a:t>What Does a Support Team NOT Do?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5F73E299-DF41-4684-A772-0469DA0B44F4}"/>
              </a:ext>
            </a:extLst>
          </p:cNvPr>
          <p:cNvSpPr>
            <a:spLocks/>
          </p:cNvSpPr>
          <p:nvPr/>
        </p:nvSpPr>
        <p:spPr bwMode="auto">
          <a:xfrm>
            <a:off x="542925" y="1524000"/>
            <a:ext cx="838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altLang="en-US" sz="3200" b="1" dirty="0">
                <a:solidFill>
                  <a:schemeClr val="accent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The 3-M’s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endParaRPr lang="en-US" altLang="en-US" sz="3200" dirty="0">
              <a:solidFill>
                <a:schemeClr val="accent1"/>
              </a:solidFill>
              <a:latin typeface="Gill Sans MT" panose="020B0502020104020203" pitchFamily="34" charset="0"/>
              <a:cs typeface="Gill Sans" charset="0"/>
              <a:sym typeface="Arial Bold" panose="020B07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altLang="en-US" sz="3200" dirty="0">
                <a:solidFill>
                  <a:schemeClr val="accent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Money</a:t>
            </a:r>
            <a:endParaRPr lang="en-US" altLang="en-US" sz="3200" dirty="0">
              <a:solidFill>
                <a:schemeClr val="accent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Giving/loaning money, paying bills, etc.</a:t>
            </a:r>
          </a:p>
          <a:p>
            <a:pPr algn="ctr" eaLnBrk="1" hangingPunct="1">
              <a:lnSpc>
                <a:spcPct val="80000"/>
              </a:lnSpc>
              <a:spcBef>
                <a:spcPts val="500"/>
              </a:spcBef>
            </a:pPr>
            <a:endParaRPr lang="en-US" altLang="en-US" sz="32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Arial Bold" panose="020B07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altLang="en-US" sz="3200" dirty="0">
                <a:solidFill>
                  <a:schemeClr val="accent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Medications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Managing medicines</a:t>
            </a:r>
          </a:p>
          <a:p>
            <a:pPr algn="ctr" eaLnBrk="1" hangingPunct="1">
              <a:lnSpc>
                <a:spcPct val="80000"/>
              </a:lnSpc>
              <a:spcBef>
                <a:spcPts val="500"/>
              </a:spcBef>
            </a:pPr>
            <a:endParaRPr lang="en-US" altLang="en-US" sz="3200" dirty="0">
              <a:solidFill>
                <a:srgbClr val="006600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altLang="en-US" sz="3200" dirty="0">
                <a:solidFill>
                  <a:schemeClr val="accent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Medical Advice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Taking the place of any healthcare professional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</a:pPr>
            <a:endParaRPr lang="en-US" altLang="en-US" sz="3200" dirty="0">
              <a:solidFill>
                <a:srgbClr val="006600"/>
              </a:solidFill>
              <a:cs typeface="Gill Sans" charset="0"/>
              <a:sym typeface="Lucida Grande" charset="0"/>
            </a:endParaRP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74D12C48-B6B2-4867-A77A-1F502AA3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6102350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C5C916E9-6973-4574-8950-BA90C46B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821DA839-C5E3-4DF1-B860-E22FEFC31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>
            <a:extLst>
              <a:ext uri="{FF2B5EF4-FFF2-40B4-BE49-F238E27FC236}">
                <a16:creationId xmlns:a16="http://schemas.microsoft.com/office/drawing/2014/main" id="{D28875EB-2C11-4A9D-AC35-F9F00756A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DB568F43-594E-4FFF-BB77-099199916EAB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15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DD581FB-F910-DB49-8DD3-36AC1E0B8F19}"/>
              </a:ext>
            </a:extLst>
          </p:cNvPr>
          <p:cNvSpPr>
            <a:spLocks/>
          </p:cNvSpPr>
          <p:nvPr/>
        </p:nvSpPr>
        <p:spPr bwMode="auto">
          <a:xfrm>
            <a:off x="0" y="622300"/>
            <a:ext cx="89154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Lucida Grande" panose="020B0600040502020204" pitchFamily="34" charset="0"/>
              <a:ea typeface="ヒラギノ角ゴ ProN W3" panose="020B0300000000000000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503E037A-0967-44F7-ABEC-8700535AD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6102350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B57E078E-5F72-407E-A81D-81123AE7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2">
            <a:extLst>
              <a:ext uri="{FF2B5EF4-FFF2-40B4-BE49-F238E27FC236}">
                <a16:creationId xmlns:a16="http://schemas.microsoft.com/office/drawing/2014/main" id="{E24A427D-E23A-4E00-93A6-B39280E47B0F}"/>
              </a:ext>
            </a:extLst>
          </p:cNvPr>
          <p:cNvSpPr>
            <a:spLocks/>
          </p:cNvSpPr>
          <p:nvPr/>
        </p:nvSpPr>
        <p:spPr bwMode="auto">
          <a:xfrm>
            <a:off x="12700" y="6477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Finding Support Team Members</a:t>
            </a:r>
          </a:p>
        </p:txBody>
      </p:sp>
      <p:sp>
        <p:nvSpPr>
          <p:cNvPr id="27656" name="Rectangle 4">
            <a:extLst>
              <a:ext uri="{FF2B5EF4-FFF2-40B4-BE49-F238E27FC236}">
                <a16:creationId xmlns:a16="http://schemas.microsoft.com/office/drawing/2014/main" id="{56363157-1793-4A4C-AC23-4AB62102E787}"/>
              </a:ext>
            </a:extLst>
          </p:cNvPr>
          <p:cNvSpPr>
            <a:spLocks/>
          </p:cNvSpPr>
          <p:nvPr/>
        </p:nvSpPr>
        <p:spPr bwMode="auto">
          <a:xfrm>
            <a:off x="220663" y="1600200"/>
            <a:ext cx="87757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9688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Often, a patient can provide a list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of potential members for their own team.</a:t>
            </a:r>
          </a:p>
          <a:p>
            <a:pPr algn="ctr" eaLnBrk="1" hangingPunct="1">
              <a:spcBef>
                <a:spcPts val="500"/>
              </a:spcBef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Arial Bold" panose="020B0704020202020204" pitchFamily="34" charset="0"/>
            </a:endParaRP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Has anyone said to you, 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“If there is anything I can do, let me know…”</a:t>
            </a:r>
          </a:p>
          <a:p>
            <a:pPr algn="ctr" eaLnBrk="1" hangingPunct="1">
              <a:spcBef>
                <a:spcPts val="500"/>
              </a:spcBef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Arial Bold" panose="020B0704020202020204" pitchFamily="34" charset="0"/>
            </a:endParaRP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Friends, neighbors, co-workers, 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faith community members, affinity groups, etc.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Arial Bold" panose="020B0704020202020204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DA915D1F-96B4-40E0-81D2-299816B4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>
            <a:extLst>
              <a:ext uri="{FF2B5EF4-FFF2-40B4-BE49-F238E27FC236}">
                <a16:creationId xmlns:a16="http://schemas.microsoft.com/office/drawing/2014/main" id="{0578A7FC-165B-4C38-8B8A-619C84777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2BE5CA0C-7D8D-425C-8FCC-F8B997C320A7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16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DD581FB-F910-DB49-8DD3-36AC1E0B8F19}"/>
              </a:ext>
            </a:extLst>
          </p:cNvPr>
          <p:cNvSpPr>
            <a:spLocks/>
          </p:cNvSpPr>
          <p:nvPr/>
        </p:nvSpPr>
        <p:spPr bwMode="auto">
          <a:xfrm>
            <a:off x="0" y="622300"/>
            <a:ext cx="89154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Lucida Grande" panose="020B0600040502020204" pitchFamily="34" charset="0"/>
              <a:ea typeface="ヒラギノ角ゴ ProN W3" panose="020B0300000000000000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D1F229A5-51A5-4F59-B959-8EE7AEED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6102350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A11369E2-ECC8-44E6-963E-3E64859FF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2">
            <a:extLst>
              <a:ext uri="{FF2B5EF4-FFF2-40B4-BE49-F238E27FC236}">
                <a16:creationId xmlns:a16="http://schemas.microsoft.com/office/drawing/2014/main" id="{5B61235C-342A-40E7-B761-9DB8CE64C498}"/>
              </a:ext>
            </a:extLst>
          </p:cNvPr>
          <p:cNvSpPr>
            <a:spLocks/>
          </p:cNvSpPr>
          <p:nvPr/>
        </p:nvSpPr>
        <p:spPr bwMode="auto">
          <a:xfrm>
            <a:off x="12700" y="6477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Finding Support Team Members</a:t>
            </a:r>
          </a:p>
        </p:txBody>
      </p:sp>
      <p:sp>
        <p:nvSpPr>
          <p:cNvPr id="29704" name="Rectangle 4">
            <a:extLst>
              <a:ext uri="{FF2B5EF4-FFF2-40B4-BE49-F238E27FC236}">
                <a16:creationId xmlns:a16="http://schemas.microsoft.com/office/drawing/2014/main" id="{B786497A-66C9-4435-8343-A742C8626170}"/>
              </a:ext>
            </a:extLst>
          </p:cNvPr>
          <p:cNvSpPr>
            <a:spLocks/>
          </p:cNvSpPr>
          <p:nvPr/>
        </p:nvSpPr>
        <p:spPr bwMode="auto">
          <a:xfrm>
            <a:off x="228600" y="1143000"/>
            <a:ext cx="8775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9688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ts val="500"/>
              </a:spcBef>
            </a:pPr>
            <a:endParaRPr lang="en-US" altLang="en-US" sz="2800" dirty="0">
              <a:solidFill>
                <a:schemeClr val="tx1"/>
              </a:solidFill>
              <a:latin typeface="Arial Bold" panose="020B0704020202020204" pitchFamily="34" charset="0"/>
              <a:sym typeface="Arial Bold" panose="020B0704020202020204" pitchFamily="34" charset="0"/>
            </a:endParaRP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Gill Sans MT" panose="020B0502020104020203" pitchFamily="34" charset="0"/>
                <a:sym typeface="Arial Bold" panose="020B0704020202020204" pitchFamily="34" charset="0"/>
              </a:rPr>
              <a:t>Strategy When There Is No One</a:t>
            </a:r>
          </a:p>
          <a:p>
            <a:pPr algn="ctr" eaLnBrk="1" hangingPunct="1">
              <a:spcBef>
                <a:spcPts val="500"/>
              </a:spcBef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sym typeface="Arial Bold" panose="020B0704020202020204" pitchFamily="34" charset="0"/>
            </a:endParaRP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sym typeface="Arial Bold" panose="020B0704020202020204" pitchFamily="34" charset="0"/>
              </a:rPr>
              <a:t>Teach and build trust with multiple persons 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sym typeface="Arial Bold" panose="020B0704020202020204" pitchFamily="34" charset="0"/>
              </a:rPr>
              <a:t>within a zip code to start teams on their own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sym typeface="Arial Bold" panose="020B0704020202020204" pitchFamily="34" charset="0"/>
              </a:rPr>
              <a:t>so that they can care for persons 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sym typeface="Arial Bold" panose="020B0704020202020204" pitchFamily="34" charset="0"/>
              </a:rPr>
              <a:t>they already know, become familiar with model. </a:t>
            </a:r>
          </a:p>
          <a:p>
            <a:pPr algn="ctr" eaLnBrk="1" hangingPunct="1">
              <a:spcBef>
                <a:spcPts val="500"/>
              </a:spcBef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sym typeface="Arial Bold" panose="020B0704020202020204" pitchFamily="34" charset="0"/>
            </a:endParaRP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sym typeface="Arial Bold" panose="020B0704020202020204" pitchFamily="34" charset="0"/>
              </a:rPr>
              <a:t>Invite them to be a partner with you to start a team for someone who has no one in their zip code.</a:t>
            </a:r>
          </a:p>
          <a:p>
            <a:pPr algn="ctr" eaLnBrk="1" hangingPunct="1">
              <a:spcBef>
                <a:spcPts val="5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82D0A491-5446-4051-ADE9-B8B9A62D2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2">
            <a:extLst>
              <a:ext uri="{FF2B5EF4-FFF2-40B4-BE49-F238E27FC236}">
                <a16:creationId xmlns:a16="http://schemas.microsoft.com/office/drawing/2014/main" id="{E876A217-1AAB-43C5-BC17-5A8C59F19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C98A316D-9205-4EE6-9052-D4799E779620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17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CDD2F6C-43FD-D04E-9729-E63A15D49DDB}"/>
              </a:ext>
            </a:extLst>
          </p:cNvPr>
          <p:cNvSpPr>
            <a:spLocks/>
          </p:cNvSpPr>
          <p:nvPr/>
        </p:nvSpPr>
        <p:spPr bwMode="auto">
          <a:xfrm>
            <a:off x="736600" y="177800"/>
            <a:ext cx="8407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r>
              <a:rPr lang="en-US" altLang="en-US" sz="3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Lucida Grande" panose="020B0600040502020204" pitchFamily="34" charset="0"/>
              </a:rPr>
              <a:t>Support Team Best Practices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04141535-FD40-4252-9652-AE4378872F93}"/>
              </a:ext>
            </a:extLst>
          </p:cNvPr>
          <p:cNvSpPr>
            <a:spLocks/>
          </p:cNvSpPr>
          <p:nvPr/>
        </p:nvSpPr>
        <p:spPr bwMode="auto">
          <a:xfrm>
            <a:off x="914400" y="2133600"/>
            <a:ext cx="665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14350" indent="-5143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 Do what you love.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 When you can.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 In a coordinated way.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 With a built-in support system.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Lucida Grande" charset="0"/>
              <a:buAutoNum type="arabicPeriod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 Set clear boundaries and expectations.</a:t>
            </a: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62FDD9A9-AC80-43D7-BAD2-699000720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6102350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C1A18AA8-433E-428E-A957-F5FAA182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2">
            <a:extLst>
              <a:ext uri="{FF2B5EF4-FFF2-40B4-BE49-F238E27FC236}">
                <a16:creationId xmlns:a16="http://schemas.microsoft.com/office/drawing/2014/main" id="{E2FE7FB8-6AA1-4FE8-B295-443523E99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834E396A-43F0-43BD-9943-BDFF4A0A79B6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18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7E722561-C378-4324-AD87-AB82B41E1836}"/>
              </a:ext>
            </a:extLst>
          </p:cNvPr>
          <p:cNvSpPr>
            <a:spLocks/>
          </p:cNvSpPr>
          <p:nvPr/>
        </p:nvSpPr>
        <p:spPr bwMode="auto">
          <a:xfrm>
            <a:off x="533400" y="2209800"/>
            <a:ext cx="78692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14350" indent="-5143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An Open Door (join/leave) to team membership.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Green Bean Casserole rule.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Listen without fixing.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Team Leader delegates, coordinates.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endParaRPr lang="en-US" altLang="en-US" sz="2800" dirty="0">
              <a:solidFill>
                <a:schemeClr val="tx1"/>
              </a:solidFill>
              <a:latin typeface="Gill Sans MT" panose="020B0502020104020203" pitchFamily="34" charset="0"/>
              <a:cs typeface="Gill Sans" charset="0"/>
              <a:sym typeface="Lucida Grande" charset="0"/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SzPct val="125000"/>
              <a:buFontTx/>
              <a:buAutoNum type="arabicPeriod" startAt="6"/>
            </a:pPr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  <a:cs typeface="Gill Sans" charset="0"/>
                <a:sym typeface="Lucida Grande" charset="0"/>
              </a:rPr>
              <a:t>  Show by your actions that each person is loved and not alone.</a:t>
            </a:r>
          </a:p>
        </p:txBody>
      </p:sp>
      <p:pic>
        <p:nvPicPr>
          <p:cNvPr id="33796" name="Picture 5">
            <a:extLst>
              <a:ext uri="{FF2B5EF4-FFF2-40B4-BE49-F238E27FC236}">
                <a16:creationId xmlns:a16="http://schemas.microsoft.com/office/drawing/2014/main" id="{988617A0-D3F0-4BE1-BF9A-EDA37958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6102350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C8AC6BE-E385-534D-8B5B-E5500A860BB7}"/>
              </a:ext>
            </a:extLst>
          </p:cNvPr>
          <p:cNvSpPr>
            <a:spLocks/>
          </p:cNvSpPr>
          <p:nvPr/>
        </p:nvSpPr>
        <p:spPr bwMode="auto">
          <a:xfrm>
            <a:off x="736600" y="177800"/>
            <a:ext cx="8407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r>
              <a:rPr lang="en-US" altLang="en-US" sz="3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Lucida Grande" panose="020B0600040502020204" pitchFamily="34" charset="0"/>
              </a:rPr>
              <a:t>Support Team Best Practices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extLst>
              <a:ext uri="{FF2B5EF4-FFF2-40B4-BE49-F238E27FC236}">
                <a16:creationId xmlns:a16="http://schemas.microsoft.com/office/drawing/2014/main" id="{0CADD55F-FB72-419D-8F1A-CF23D2DE9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2">
            <a:extLst>
              <a:ext uri="{FF2B5EF4-FFF2-40B4-BE49-F238E27FC236}">
                <a16:creationId xmlns:a16="http://schemas.microsoft.com/office/drawing/2014/main" id="{57C7689B-A4F3-44E9-B08E-76D8FA3AC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C14A55DE-50BB-45A8-811A-DE86284FFF15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19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CDD2F6C-43FD-D04E-9729-E63A15D49DDB}"/>
              </a:ext>
            </a:extLst>
          </p:cNvPr>
          <p:cNvSpPr>
            <a:spLocks/>
          </p:cNvSpPr>
          <p:nvPr/>
        </p:nvSpPr>
        <p:spPr bwMode="auto">
          <a:xfrm>
            <a:off x="0" y="177800"/>
            <a:ext cx="9144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Lucida Grande" panose="020B0600040502020204" pitchFamily="34" charset="0"/>
              </a:rPr>
              <a:t>Integrating Support Teams in a Hospital System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0947BC8E-D234-8149-A450-041029CC93CD}"/>
              </a:ext>
            </a:extLst>
          </p:cNvPr>
          <p:cNvSpPr>
            <a:spLocks/>
          </p:cNvSpPr>
          <p:nvPr/>
        </p:nvSpPr>
        <p:spPr bwMode="auto">
          <a:xfrm>
            <a:off x="228600" y="1847850"/>
            <a:ext cx="8686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marL="457200" indent="-457200" algn="l"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Unit/Clinic Champion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 - identifies, consents, refers patient.</a:t>
            </a:r>
          </a:p>
          <a:p>
            <a:pPr marL="457200" indent="-457200" algn="l"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  <a:cs typeface="Gill Sans" panose="020B0502020104020203" pitchFamily="34" charset="-79"/>
              <a:sym typeface="Lucida Grande" panose="020B0600040502020204" pitchFamily="34" charset="0"/>
            </a:endParaRPr>
          </a:p>
          <a:p>
            <a:pPr marL="457200" indent="-457200" algn="l"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Support Team Manager 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– new team orientation (online).</a:t>
            </a:r>
          </a:p>
          <a:p>
            <a:pPr marL="457200" indent="-457200" algn="l"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  <a:cs typeface="Gill Sans" panose="020B0502020104020203" pitchFamily="34" charset="-79"/>
              <a:sym typeface="Lucida Grande" panose="020B0600040502020204" pitchFamily="34" charset="0"/>
            </a:endParaRPr>
          </a:p>
          <a:p>
            <a:pPr marL="457200" indent="-457200" algn="l"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Community Coach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 (per diem) - lay person to start team formation within a specific region or zip code.</a:t>
            </a:r>
            <a:endParaRPr lang="en-US" altLang="en-US" sz="2400" b="1" dirty="0">
              <a:solidFill>
                <a:schemeClr val="tx1"/>
              </a:solidFill>
              <a:latin typeface="Gill Sans MT" panose="020B0502020104020203" pitchFamily="34" charset="0"/>
              <a:cs typeface="Gill Sans" panose="020B0502020104020203" pitchFamily="34" charset="-79"/>
              <a:sym typeface="Lucida Grande" panose="020B0600040502020204" pitchFamily="34" charset="0"/>
            </a:endParaRPr>
          </a:p>
          <a:p>
            <a:pPr marL="457200" indent="-457200" algn="l"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  <a:defRPr/>
            </a:pPr>
            <a:endParaRPr lang="en-US" altLang="en-US" sz="2400" b="1" dirty="0">
              <a:solidFill>
                <a:schemeClr val="tx1"/>
              </a:solidFill>
              <a:latin typeface="Gill Sans MT" panose="020B0502020104020203" pitchFamily="34" charset="0"/>
              <a:cs typeface="Gill Sans" panose="020B0502020104020203" pitchFamily="34" charset="-79"/>
              <a:sym typeface="Lucida Grande" panose="020B0600040502020204" pitchFamily="34" charset="0"/>
            </a:endParaRPr>
          </a:p>
          <a:p>
            <a:pPr marL="457200" indent="-457200" algn="l"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Data Manager 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-</a:t>
            </a:r>
            <a:r>
              <a:rPr lang="en-US" alt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tracks patients/teams to measure Support Team efficacy (readmission rates, etc.).</a:t>
            </a:r>
          </a:p>
          <a:p>
            <a:pPr algn="l" eaLnBrk="1" hangingPunct="1">
              <a:lnSpc>
                <a:spcPct val="70000"/>
              </a:lnSpc>
              <a:spcBef>
                <a:spcPts val="600"/>
              </a:spcBef>
              <a:buSzPct val="125000"/>
              <a:defRPr/>
            </a:pPr>
            <a:endParaRPr lang="en-US" altLang="en-US" sz="2400" b="1" dirty="0">
              <a:solidFill>
                <a:schemeClr val="tx1"/>
              </a:solidFill>
              <a:latin typeface="Gill Sans MT" panose="020B0502020104020203" pitchFamily="34" charset="0"/>
              <a:cs typeface="Gill Sans" panose="020B0502020104020203" pitchFamily="34" charset="-79"/>
              <a:sym typeface="Lucida Grande" panose="020B0600040502020204" pitchFamily="34" charset="0"/>
            </a:endParaRPr>
          </a:p>
          <a:p>
            <a:pPr marL="457200" indent="-457200" algn="l" eaLnBrk="1" hangingPunct="1">
              <a:lnSpc>
                <a:spcPct val="70000"/>
              </a:lnSpc>
              <a:spcBef>
                <a:spcPts val="600"/>
              </a:spcBef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Director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" panose="020B0502020104020203" pitchFamily="34" charset="-79"/>
                <a:sym typeface="Lucida Grande" panose="020B0600040502020204" pitchFamily="34" charset="0"/>
              </a:rPr>
              <a:t> of Community Engagement/Mission Integration oversees program.</a:t>
            </a:r>
            <a:endParaRPr lang="en-US" altLang="en-US" sz="2400" b="1" dirty="0">
              <a:solidFill>
                <a:schemeClr val="tx1"/>
              </a:solidFill>
              <a:latin typeface="Gill Sans MT" panose="020B0502020104020203" pitchFamily="34" charset="0"/>
              <a:cs typeface="Gill Sans" panose="020B0502020104020203" pitchFamily="34" charset="-79"/>
              <a:sym typeface="Lucida Grande" panose="020B0600040502020204" pitchFamily="34" charset="0"/>
            </a:endParaRPr>
          </a:p>
        </p:txBody>
      </p:sp>
      <p:pic>
        <p:nvPicPr>
          <p:cNvPr id="35845" name="Picture 5">
            <a:extLst>
              <a:ext uri="{FF2B5EF4-FFF2-40B4-BE49-F238E27FC236}">
                <a16:creationId xmlns:a16="http://schemas.microsoft.com/office/drawing/2014/main" id="{D90C8520-FEAB-4128-B342-C3C17CEA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6102350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02EC-F382-4856-965E-75C7EC3C4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23507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Guidelines for Excellence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A98D8-2858-4AAC-AF11-7038AFAF3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1904999"/>
            <a:ext cx="4385310" cy="4952997"/>
          </a:xfrm>
        </p:spPr>
        <p:txBody>
          <a:bodyPr>
            <a:normAutofit fontScale="25000" lnSpcReduction="20000"/>
          </a:bodyPr>
          <a:lstStyle/>
          <a:p>
            <a:r>
              <a:rPr lang="en-US" sz="9200" dirty="0"/>
              <a:t>Palliative care inclusive of all people with </a:t>
            </a:r>
            <a:r>
              <a:rPr lang="en-US" sz="9200" b="1" dirty="0"/>
              <a:t>serious illness</a:t>
            </a:r>
            <a:r>
              <a:rPr lang="en-US" sz="9200" dirty="0"/>
              <a:t>, with language specific to the care of </a:t>
            </a:r>
            <a:r>
              <a:rPr lang="en-US" sz="9200" b="1" dirty="0"/>
              <a:t>neonates, children, and adolescents</a:t>
            </a:r>
          </a:p>
          <a:p>
            <a:r>
              <a:rPr lang="en-US" sz="9200" dirty="0"/>
              <a:t>Emphasis on </a:t>
            </a:r>
            <a:r>
              <a:rPr lang="en-US" sz="9200" b="1" dirty="0"/>
              <a:t>community-based</a:t>
            </a:r>
            <a:r>
              <a:rPr lang="en-US" sz="9200" dirty="0"/>
              <a:t> resources and providers</a:t>
            </a:r>
          </a:p>
          <a:p>
            <a:r>
              <a:rPr lang="en-US" sz="9200" dirty="0"/>
              <a:t>More attention to </a:t>
            </a:r>
            <a:r>
              <a:rPr lang="en-US" sz="9200" b="1" dirty="0"/>
              <a:t>anticipatory</a:t>
            </a:r>
            <a:r>
              <a:rPr lang="en-US" sz="9200" dirty="0"/>
              <a:t>, as well as post-death, </a:t>
            </a:r>
            <a:r>
              <a:rPr lang="en-US" sz="9200" b="1" dirty="0"/>
              <a:t>grief and bereavement </a:t>
            </a:r>
            <a:r>
              <a:rPr lang="en-US" sz="9200" dirty="0"/>
              <a:t>(pp. vi-vii)</a:t>
            </a:r>
          </a:p>
          <a:p>
            <a:endParaRPr lang="en-US" sz="15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7BD91AD-988D-45BB-8AD9-18DFE1A7B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4" r="28880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7108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C50F2790-A72C-4D2A-B68B-6ABFF525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2">
            <a:extLst>
              <a:ext uri="{FF2B5EF4-FFF2-40B4-BE49-F238E27FC236}">
                <a16:creationId xmlns:a16="http://schemas.microsoft.com/office/drawing/2014/main" id="{7CB4C37F-F49C-4714-930E-3B5165679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638" y="6442075"/>
            <a:ext cx="284162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fld id="{79893950-71C5-475A-902F-592682C0E93D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eaLnBrk="1" hangingPunct="1"/>
              <a:t>20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556AA43-ACD5-CC4B-8A14-FB6D27E709B8}"/>
              </a:ext>
            </a:extLst>
          </p:cNvPr>
          <p:cNvSpPr>
            <a:spLocks/>
          </p:cNvSpPr>
          <p:nvPr/>
        </p:nvSpPr>
        <p:spPr bwMode="auto">
          <a:xfrm>
            <a:off x="-12700" y="622300"/>
            <a:ext cx="8890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r" eaLnBrk="1" hangingPunct="1">
              <a:defRPr/>
            </a:pPr>
            <a:r>
              <a:rPr lang="en-US" altLang="en-US" sz="3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ヒラギノ角ゴ ProN W3" panose="020B0300000000000000" pitchFamily="34" charset="-128"/>
                <a:cs typeface="Arial" panose="020B0604020202020204" pitchFamily="34" charset="0"/>
                <a:sym typeface="Lucida Grande" panose="020B0600040502020204" pitchFamily="34" charset="0"/>
              </a:rPr>
              <a:t>Questions/Discussion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DAAAD05B-B1E3-4862-8D40-C192F17B0A50}"/>
              </a:ext>
            </a:extLst>
          </p:cNvPr>
          <p:cNvSpPr>
            <a:spLocks/>
          </p:cNvSpPr>
          <p:nvPr/>
        </p:nvSpPr>
        <p:spPr bwMode="auto">
          <a:xfrm>
            <a:off x="76200" y="1943100"/>
            <a:ext cx="90170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572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Malcolm </a:t>
            </a:r>
            <a:r>
              <a:rPr lang="en-US" altLang="en-US" sz="2400" dirty="0" err="1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Marler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D.Min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., BCC</a:t>
            </a: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Sr. Director, Pastoral Care</a:t>
            </a: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UAB Hospital, Birmingham, AL</a:t>
            </a: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  <a:hlinkClick r:id="rId4"/>
              </a:rPr>
              <a:t>mmarler@uabmc.edu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 </a:t>
            </a: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205.934.3936</a:t>
            </a:r>
          </a:p>
          <a:p>
            <a:pPr algn="ctr" eaLnBrk="1" hangingPunct="1">
              <a:spcBef>
                <a:spcPts val="575"/>
              </a:spcBef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  <a:cs typeface="Lucida Grande" charset="0"/>
              <a:sym typeface="Lucida Grande" charset="0"/>
            </a:endParaRP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Learn more</a:t>
            </a: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Lucida Grande" charset="0"/>
                <a:sym typeface="Lucida Grande" charset="0"/>
              </a:rPr>
              <a:t>www.SupportTeams.org</a:t>
            </a: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00EB3202-8759-4A4D-80FD-00062BEE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6029325"/>
            <a:ext cx="2908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dirty="0"/>
              <a:t>NCP Guidelines: </a:t>
            </a:r>
            <a:br>
              <a:rPr lang="en-US" dirty="0"/>
            </a:br>
            <a:r>
              <a:rPr lang="en-US" dirty="0"/>
              <a:t>Pediatric Palliative Care</a:t>
            </a:r>
            <a:endParaRPr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/>
            <a:r>
              <a:rPr lang="en-US" sz="2800" dirty="0"/>
              <a:t>M. Karen Ballard, MCM, RBCC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4087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C768-6B4E-ED4F-A55D-89103DCB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83C67-7A0C-F440-912E-ECE36E774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Nye, R (2018)  “Child Spirituality and Faith Development.”  In P. Nash, M. </a:t>
            </a:r>
            <a:r>
              <a:rPr lang="en-US" sz="2800" dirty="0" err="1"/>
              <a:t>Bartel</a:t>
            </a:r>
            <a:r>
              <a:rPr lang="en-US" sz="2800" dirty="0"/>
              <a:t>, S. Nash (</a:t>
            </a:r>
            <a:r>
              <a:rPr lang="en-US" sz="2800" dirty="0" err="1"/>
              <a:t>eds</a:t>
            </a:r>
            <a:r>
              <a:rPr lang="en-US" sz="2800" dirty="0"/>
              <a:t>) </a:t>
            </a:r>
            <a:r>
              <a:rPr lang="en-US" sz="2800" i="1" dirty="0" err="1"/>
              <a:t>Paediatric</a:t>
            </a:r>
            <a:r>
              <a:rPr lang="en-US" sz="2800" i="1" dirty="0"/>
              <a:t> Chaplaincy Principles, Practices and Skills.</a:t>
            </a:r>
            <a:r>
              <a:rPr lang="en-US" sz="2800" dirty="0"/>
              <a:t>  London and Philadelphia: Jessica Kingsley Publishers</a:t>
            </a:r>
          </a:p>
          <a:p>
            <a:r>
              <a:rPr lang="en-US" sz="2800" dirty="0"/>
              <a:t>Ruston, C. and Ballard, M. (2011) “The Other Side of Caring:  Caregiver Suffering.”  In B. Carter, M. </a:t>
            </a:r>
            <a:r>
              <a:rPr lang="en-US" sz="2800" dirty="0" err="1"/>
              <a:t>Levetown</a:t>
            </a:r>
            <a:r>
              <a:rPr lang="en-US" sz="2800" dirty="0"/>
              <a:t> and S. </a:t>
            </a:r>
            <a:r>
              <a:rPr lang="en-US" sz="2800" dirty="0" err="1"/>
              <a:t>Friebert</a:t>
            </a:r>
            <a:r>
              <a:rPr lang="en-US" sz="2800" dirty="0"/>
              <a:t> (</a:t>
            </a:r>
            <a:r>
              <a:rPr lang="en-US" sz="2800" dirty="0" err="1"/>
              <a:t>eds</a:t>
            </a:r>
            <a:r>
              <a:rPr lang="en-US" sz="2800" dirty="0"/>
              <a:t>) </a:t>
            </a:r>
            <a:r>
              <a:rPr lang="en-US" sz="2800" i="1" dirty="0"/>
              <a:t>Palliative Care for Infants, Children and Adolescents:  A Practical Handbook. </a:t>
            </a:r>
            <a:r>
              <a:rPr lang="en-US" sz="2800" dirty="0"/>
              <a:t>Baltimore, MD:  The Johns Hopkins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1554234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C768-6B4E-ED4F-A55D-89103DCB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83C67-7A0C-F440-912E-ECE36E774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28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Palliative care is inclusive of </a:t>
            </a:r>
            <a:r>
              <a:rPr lang="en-US" sz="2800" b="1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all people with serious illness, regardless of setting, diagnosis, prognosis, or age. 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00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9E43-5ECC-EA4B-973B-CE97392B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Spirituality and Faith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23491-6240-094F-94C6-D0ADE221C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May run along the same course but can take different paths</a:t>
            </a:r>
          </a:p>
          <a:p>
            <a:r>
              <a:rPr lang="en-US" sz="2800" dirty="0"/>
              <a:t>Spirituality associated with openness and flexibility</a:t>
            </a:r>
          </a:p>
          <a:p>
            <a:r>
              <a:rPr lang="en-US" sz="2800" dirty="0"/>
              <a:t>Faith has a more fixed pathway</a:t>
            </a:r>
          </a:p>
          <a:p>
            <a:r>
              <a:rPr lang="en-US" sz="2800" dirty="0"/>
              <a:t>Distinguishing between the two for a child is very complex</a:t>
            </a:r>
          </a:p>
          <a:p>
            <a:pPr marL="2571400" lvl="8" indent="0">
              <a:buNone/>
            </a:pPr>
            <a:r>
              <a:rPr lang="en-US" sz="2000" dirty="0"/>
              <a:t>PAEDIATRIC CHAPLAINCY, 2018 Nye, p. 23</a:t>
            </a:r>
          </a:p>
        </p:txBody>
      </p:sp>
    </p:spTree>
    <p:extLst>
      <p:ext uri="{BB962C8B-B14F-4D97-AF65-F5344CB8AC3E}">
        <p14:creationId xmlns:p14="http://schemas.microsoft.com/office/powerpoint/2010/main" val="182417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A51E-7780-EC4B-BCA4-F500609E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Spirituality and Faith Development,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BB9B1-2982-8042-8BA9-C03ADDE77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325197"/>
          </a:xfrm>
        </p:spPr>
        <p:txBody>
          <a:bodyPr>
            <a:noAutofit/>
          </a:bodyPr>
          <a:lstStyle/>
          <a:p>
            <a:r>
              <a:rPr lang="en-US" sz="2800" dirty="0"/>
              <a:t>Goldman, 1964</a:t>
            </a:r>
          </a:p>
          <a:p>
            <a:r>
              <a:rPr lang="en-US" sz="2800" dirty="0"/>
              <a:t>Inspired by Piaget’s 3 stages</a:t>
            </a:r>
          </a:p>
          <a:p>
            <a:pPr lvl="2"/>
            <a:r>
              <a:rPr lang="en-US" sz="2800" dirty="0"/>
              <a:t>Age 2-5 Intuitive religious thinking</a:t>
            </a:r>
          </a:p>
          <a:p>
            <a:pPr lvl="2"/>
            <a:r>
              <a:rPr lang="en-US" sz="2800" dirty="0"/>
              <a:t>Age 5-11 Literal religious thinking</a:t>
            </a:r>
          </a:p>
          <a:p>
            <a:pPr lvl="2"/>
            <a:r>
              <a:rPr lang="en-US" sz="2800" dirty="0"/>
              <a:t>Age 11+ Abstract religious thinking</a:t>
            </a:r>
          </a:p>
          <a:p>
            <a:pPr lvl="2"/>
            <a:endParaRPr lang="en-US" sz="2800" dirty="0"/>
          </a:p>
          <a:p>
            <a:pPr marL="2571400" lvl="8" indent="0">
              <a:buNone/>
            </a:pPr>
            <a:r>
              <a:rPr lang="en-US" sz="2000" dirty="0"/>
              <a:t>PAEDIATRIC CHAPLAINCY, 2018 Nye, pp. 25-27</a:t>
            </a:r>
          </a:p>
        </p:txBody>
      </p:sp>
    </p:spTree>
    <p:extLst>
      <p:ext uri="{BB962C8B-B14F-4D97-AF65-F5344CB8AC3E}">
        <p14:creationId xmlns:p14="http://schemas.microsoft.com/office/powerpoint/2010/main" val="3219762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B44F-6564-314F-AEDA-6B54D992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Spirituality and Faith Development,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06793-76CD-1B48-9E3A-34CD575EA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248997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Fowler, 1981 &amp; 1987</a:t>
            </a:r>
          </a:p>
          <a:p>
            <a:r>
              <a:rPr lang="en-US" sz="2600" dirty="0"/>
              <a:t>Draws on Piaget’s intellectual development, Erikson’s psychological development and Kohlberg’s moral development</a:t>
            </a:r>
          </a:p>
          <a:p>
            <a:pPr lvl="2"/>
            <a:r>
              <a:rPr lang="en-US" sz="2600" dirty="0"/>
              <a:t>Stage 0:  Infants-3 YO Primal or Undifferentiated Faith</a:t>
            </a:r>
          </a:p>
          <a:p>
            <a:pPr lvl="2"/>
            <a:r>
              <a:rPr lang="en-US" sz="2600" dirty="0"/>
              <a:t>Stage 1:  3-6 YO Intuitive-Projective Faith</a:t>
            </a:r>
          </a:p>
          <a:p>
            <a:pPr lvl="2"/>
            <a:r>
              <a:rPr lang="en-US" sz="2600" dirty="0"/>
              <a:t>Stage 2:  6-12 YO  Mythical-Literal Faith</a:t>
            </a:r>
          </a:p>
          <a:p>
            <a:pPr lvl="2"/>
            <a:r>
              <a:rPr lang="en-US" sz="2600" dirty="0"/>
              <a:t>Stage 3:  Adolescents Synthetic-Conventional Faith</a:t>
            </a:r>
          </a:p>
          <a:p>
            <a:pPr lvl="8"/>
            <a:endParaRPr lang="en-US" dirty="0"/>
          </a:p>
          <a:p>
            <a:pPr marL="2571400" lvl="8" indent="0">
              <a:buNone/>
            </a:pPr>
            <a:r>
              <a:rPr lang="en-US" sz="2400" dirty="0"/>
              <a:t>PAEDIATRIC CHAPLAINCY, 2018 Nye, pp. 26-27</a:t>
            </a:r>
          </a:p>
        </p:txBody>
      </p:sp>
    </p:spTree>
    <p:extLst>
      <p:ext uri="{BB962C8B-B14F-4D97-AF65-F5344CB8AC3E}">
        <p14:creationId xmlns:p14="http://schemas.microsoft.com/office/powerpoint/2010/main" val="535207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DAFAA-E362-F54D-AD75-FDD1582F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Chaplaincy must consider how best to…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310F5-E429-E140-8A7D-62A57F707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Think imaginatively about the experience of each child</a:t>
            </a:r>
          </a:p>
          <a:p>
            <a:r>
              <a:rPr lang="en-US" sz="2800" dirty="0"/>
              <a:t>Cultivate a “high-expectations” view of the spirituality of childhood</a:t>
            </a:r>
          </a:p>
          <a:p>
            <a:r>
              <a:rPr lang="en-US" sz="2800" dirty="0"/>
              <a:t>Ensure that practices live up to the quality and potency of children’s spirituality</a:t>
            </a:r>
          </a:p>
          <a:p>
            <a:endParaRPr lang="en-US" dirty="0"/>
          </a:p>
          <a:p>
            <a:pPr marL="2571400" lvl="8" indent="0">
              <a:buNone/>
            </a:pPr>
            <a:r>
              <a:rPr lang="en-US" sz="2000" dirty="0"/>
              <a:t>PAEDIATRIC CHAPLAINCY Nye, p. 31</a:t>
            </a:r>
          </a:p>
        </p:txBody>
      </p:sp>
    </p:spTree>
    <p:extLst>
      <p:ext uri="{BB962C8B-B14F-4D97-AF65-F5344CB8AC3E}">
        <p14:creationId xmlns:p14="http://schemas.microsoft.com/office/powerpoint/2010/main" val="1785309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A18B8-D6CB-3E4E-A736-AB8AC59B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Family-Centered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EAECB-A920-2E42-AB9B-3126D703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Throughout the guidelines, it is noted that the patient identifies their family</a:t>
            </a:r>
          </a:p>
          <a:p>
            <a:r>
              <a:rPr lang="en-US" sz="2800" dirty="0"/>
              <a:t>Family more obvious in pediatrics but still requires careful assessment of the roles of various individuals</a:t>
            </a:r>
          </a:p>
          <a:p>
            <a:r>
              <a:rPr lang="en-US" sz="2800" dirty="0"/>
              <a:t>Recommend Krista Gregory’s chapter on family systems in PAEDIATRIC CHAPLAINCY:  PRINCIPLES, PRACTICES AND SKILLS, 2018</a:t>
            </a:r>
          </a:p>
        </p:txBody>
      </p:sp>
    </p:spTree>
    <p:extLst>
      <p:ext uri="{BB962C8B-B14F-4D97-AF65-F5344CB8AC3E}">
        <p14:creationId xmlns:p14="http://schemas.microsoft.com/office/powerpoint/2010/main" val="3376893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0612-D776-7146-B962-DE7FFE25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of care is dictated by patient and family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11D5E-D34D-1841-9C35-332347BB1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Team members assess for need</a:t>
            </a:r>
          </a:p>
          <a:p>
            <a:r>
              <a:rPr lang="en-US" sz="2800" dirty="0"/>
              <a:t>In collaboration with patient and family, the plan of care is determined.</a:t>
            </a:r>
          </a:p>
          <a:p>
            <a:r>
              <a:rPr lang="en-US" sz="2800" dirty="0"/>
              <a:t>The patient and family is always in the driver’s seat.</a:t>
            </a:r>
          </a:p>
        </p:txBody>
      </p:sp>
    </p:spTree>
    <p:extLst>
      <p:ext uri="{BB962C8B-B14F-4D97-AF65-F5344CB8AC3E}">
        <p14:creationId xmlns:p14="http://schemas.microsoft.com/office/powerpoint/2010/main" val="266241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69BFA780-F8FE-42C5-9BBF-AFEC42C9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4A81AE85-D483-42B7-B876-77135F5DC5ED}"/>
              </a:ext>
            </a:extLst>
          </p:cNvPr>
          <p:cNvSpPr>
            <a:spLocks/>
          </p:cNvSpPr>
          <p:nvPr/>
        </p:nvSpPr>
        <p:spPr bwMode="auto">
          <a:xfrm>
            <a:off x="0" y="16764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“A Community Model </a:t>
            </a:r>
          </a:p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for Hospital Chaplaincy</a:t>
            </a:r>
          </a:p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for Persons with Serious Illness”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46F293D4-AB4B-4A90-B50C-AF6CF7510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0" y="3586163"/>
            <a:ext cx="6172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cs typeface="Gill Sans" charset="0"/>
                <a:sym typeface="Lucida Grande" charset="0"/>
              </a:rPr>
              <a:t>Malcolm </a:t>
            </a:r>
            <a:r>
              <a:rPr lang="en-US" altLang="en-US" sz="2400" dirty="0" err="1">
                <a:solidFill>
                  <a:schemeClr val="tx1"/>
                </a:solidFill>
                <a:cs typeface="Gill Sans" charset="0"/>
                <a:sym typeface="Lucida Grande" charset="0"/>
              </a:rPr>
              <a:t>Marler</a:t>
            </a:r>
            <a:r>
              <a:rPr lang="en-US" altLang="en-US" sz="2400" dirty="0">
                <a:solidFill>
                  <a:schemeClr val="tx1"/>
                </a:solidFill>
                <a:cs typeface="Gill Sans" charset="0"/>
                <a:sym typeface="Lucida Grande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cs typeface="Gill Sans" charset="0"/>
                <a:sym typeface="Lucida Grande" charset="0"/>
              </a:rPr>
              <a:t>D.Min</a:t>
            </a:r>
            <a:r>
              <a:rPr lang="en-US" altLang="en-US" sz="2400" dirty="0">
                <a:solidFill>
                  <a:schemeClr val="tx1"/>
                </a:solidFill>
                <a:cs typeface="Gill Sans" charset="0"/>
                <a:sym typeface="Lucida Grande" charset="0"/>
              </a:rPr>
              <a:t>., BCC</a:t>
            </a: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cs typeface="Gill Sans" charset="0"/>
                <a:sym typeface="Lucida Grande" charset="0"/>
              </a:rPr>
              <a:t>Sr. Director, Pastoral Care</a:t>
            </a: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dirty="0">
                <a:solidFill>
                  <a:schemeClr val="tx1"/>
                </a:solidFill>
                <a:cs typeface="Gill Sans" charset="0"/>
                <a:sym typeface="Lucida Grande" charset="0"/>
              </a:rPr>
              <a:t>UAB Hospital, Birmingham, AL</a:t>
            </a:r>
          </a:p>
          <a:p>
            <a:pPr algn="ctr" eaLnBrk="1" hangingPunct="1">
              <a:spcBef>
                <a:spcPts val="575"/>
              </a:spcBef>
            </a:pPr>
            <a:r>
              <a:rPr lang="en-US" altLang="en-US" sz="2400" u="sng" dirty="0">
                <a:solidFill>
                  <a:schemeClr val="tx1"/>
                </a:solidFill>
                <a:cs typeface="Gill Sans" charset="0"/>
                <a:sym typeface="Lucida Grande" charset="0"/>
                <a:hlinkClick r:id="rId4"/>
              </a:rPr>
              <a:t>mmarler@uabmc.edu</a:t>
            </a:r>
            <a:endParaRPr lang="en-US" altLang="en-US" sz="2400" dirty="0">
              <a:solidFill>
                <a:schemeClr val="tx1"/>
              </a:solidFill>
              <a:cs typeface="Gill Sans" charset="0"/>
              <a:sym typeface="Lucida Grande" charset="0"/>
            </a:endParaRPr>
          </a:p>
        </p:txBody>
      </p:sp>
      <p:pic>
        <p:nvPicPr>
          <p:cNvPr id="3076" name="Picture 11">
            <a:extLst>
              <a:ext uri="{FF2B5EF4-FFF2-40B4-BE49-F238E27FC236}">
                <a16:creationId xmlns:a16="http://schemas.microsoft.com/office/drawing/2014/main" id="{D37C5601-07CC-47D7-9A09-5C2D8095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228600" y="304800"/>
            <a:ext cx="861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is Pediatric Palliative Care?</a:t>
            </a: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457200" y="2667000"/>
            <a:ext cx="81534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 w="127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/>
                <a:uLnTx/>
                <a:uFillTx/>
                <a:latin typeface="Arial Black"/>
                <a:cs typeface="Arial"/>
                <a:sym typeface="Arial"/>
              </a:rPr>
              <a:t>A Palette of Care</a:t>
            </a:r>
          </a:p>
        </p:txBody>
      </p:sp>
      <p:pic>
        <p:nvPicPr>
          <p:cNvPr id="110" name="Google Shape;110;p17" descr="j04326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800" y="3962400"/>
            <a:ext cx="2362200" cy="236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668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1371600" y="914400"/>
            <a:ext cx="6088063" cy="4908550"/>
          </a:xfrm>
          <a:custGeom>
            <a:avLst/>
            <a:gdLst/>
            <a:ahLst/>
            <a:cxnLst/>
            <a:rect l="l" t="t" r="r" b="b"/>
            <a:pathLst>
              <a:path w="3648" h="2917" extrusionOk="0">
                <a:moveTo>
                  <a:pt x="3126" y="835"/>
                </a:moveTo>
                <a:cubicBezTo>
                  <a:pt x="3159" y="932"/>
                  <a:pt x="3111" y="990"/>
                  <a:pt x="3055" y="1058"/>
                </a:cubicBezTo>
                <a:cubicBezTo>
                  <a:pt x="3013" y="1108"/>
                  <a:pt x="3056" y="1087"/>
                  <a:pt x="2996" y="1105"/>
                </a:cubicBezTo>
                <a:cubicBezTo>
                  <a:pt x="2887" y="1217"/>
                  <a:pt x="2547" y="1195"/>
                  <a:pt x="2444" y="1199"/>
                </a:cubicBezTo>
                <a:cubicBezTo>
                  <a:pt x="2377" y="1216"/>
                  <a:pt x="2340" y="1232"/>
                  <a:pt x="2291" y="1282"/>
                </a:cubicBezTo>
                <a:cubicBezTo>
                  <a:pt x="2283" y="1305"/>
                  <a:pt x="2261" y="1329"/>
                  <a:pt x="2268" y="1352"/>
                </a:cubicBezTo>
                <a:cubicBezTo>
                  <a:pt x="2297" y="1444"/>
                  <a:pt x="2284" y="1482"/>
                  <a:pt x="2385" y="1517"/>
                </a:cubicBezTo>
                <a:cubicBezTo>
                  <a:pt x="2461" y="1506"/>
                  <a:pt x="2533" y="1485"/>
                  <a:pt x="2609" y="1470"/>
                </a:cubicBezTo>
                <a:cubicBezTo>
                  <a:pt x="2641" y="1448"/>
                  <a:pt x="2679" y="1426"/>
                  <a:pt x="2714" y="1411"/>
                </a:cubicBezTo>
                <a:cubicBezTo>
                  <a:pt x="2737" y="1401"/>
                  <a:pt x="2764" y="1401"/>
                  <a:pt x="2785" y="1387"/>
                </a:cubicBezTo>
                <a:cubicBezTo>
                  <a:pt x="2865" y="1333"/>
                  <a:pt x="2828" y="1348"/>
                  <a:pt x="2891" y="1329"/>
                </a:cubicBezTo>
                <a:cubicBezTo>
                  <a:pt x="2946" y="1291"/>
                  <a:pt x="2912" y="1310"/>
                  <a:pt x="2996" y="1282"/>
                </a:cubicBezTo>
                <a:cubicBezTo>
                  <a:pt x="3008" y="1278"/>
                  <a:pt x="3032" y="1270"/>
                  <a:pt x="3032" y="1270"/>
                </a:cubicBezTo>
                <a:cubicBezTo>
                  <a:pt x="3103" y="1275"/>
                  <a:pt x="3178" y="1266"/>
                  <a:pt x="3243" y="1293"/>
                </a:cubicBezTo>
                <a:cubicBezTo>
                  <a:pt x="3260" y="1300"/>
                  <a:pt x="3316" y="1346"/>
                  <a:pt x="3326" y="1352"/>
                </a:cubicBezTo>
                <a:cubicBezTo>
                  <a:pt x="3352" y="1367"/>
                  <a:pt x="3381" y="1374"/>
                  <a:pt x="3408" y="1387"/>
                </a:cubicBezTo>
                <a:cubicBezTo>
                  <a:pt x="3459" y="1468"/>
                  <a:pt x="3395" y="1376"/>
                  <a:pt x="3478" y="1458"/>
                </a:cubicBezTo>
                <a:cubicBezTo>
                  <a:pt x="3515" y="1495"/>
                  <a:pt x="3532" y="1545"/>
                  <a:pt x="3561" y="1587"/>
                </a:cubicBezTo>
                <a:cubicBezTo>
                  <a:pt x="3586" y="1670"/>
                  <a:pt x="3554" y="1575"/>
                  <a:pt x="3596" y="1658"/>
                </a:cubicBezTo>
                <a:cubicBezTo>
                  <a:pt x="3622" y="1708"/>
                  <a:pt x="3629" y="1779"/>
                  <a:pt x="3643" y="1834"/>
                </a:cubicBezTo>
                <a:cubicBezTo>
                  <a:pt x="3642" y="1847"/>
                  <a:pt x="3648" y="2121"/>
                  <a:pt x="3608" y="2199"/>
                </a:cubicBezTo>
                <a:cubicBezTo>
                  <a:pt x="3587" y="2240"/>
                  <a:pt x="3552" y="2273"/>
                  <a:pt x="3537" y="2316"/>
                </a:cubicBezTo>
                <a:cubicBezTo>
                  <a:pt x="3520" y="2364"/>
                  <a:pt x="3535" y="2344"/>
                  <a:pt x="3490" y="2375"/>
                </a:cubicBezTo>
                <a:cubicBezTo>
                  <a:pt x="3448" y="2439"/>
                  <a:pt x="3390" y="2463"/>
                  <a:pt x="3337" y="2516"/>
                </a:cubicBezTo>
                <a:cubicBezTo>
                  <a:pt x="3327" y="2526"/>
                  <a:pt x="3325" y="2542"/>
                  <a:pt x="3314" y="2551"/>
                </a:cubicBezTo>
                <a:cubicBezTo>
                  <a:pt x="3280" y="2580"/>
                  <a:pt x="3245" y="2587"/>
                  <a:pt x="3208" y="2610"/>
                </a:cubicBezTo>
                <a:cubicBezTo>
                  <a:pt x="3157" y="2642"/>
                  <a:pt x="3111" y="2668"/>
                  <a:pt x="3055" y="2692"/>
                </a:cubicBezTo>
                <a:cubicBezTo>
                  <a:pt x="2978" y="2725"/>
                  <a:pt x="2903" y="2779"/>
                  <a:pt x="2820" y="2798"/>
                </a:cubicBezTo>
                <a:cubicBezTo>
                  <a:pt x="2738" y="2817"/>
                  <a:pt x="2657" y="2831"/>
                  <a:pt x="2573" y="2845"/>
                </a:cubicBezTo>
                <a:cubicBezTo>
                  <a:pt x="2522" y="2853"/>
                  <a:pt x="2471" y="2865"/>
                  <a:pt x="2420" y="2869"/>
                </a:cubicBezTo>
                <a:cubicBezTo>
                  <a:pt x="2310" y="2879"/>
                  <a:pt x="2091" y="2892"/>
                  <a:pt x="2091" y="2892"/>
                </a:cubicBezTo>
                <a:cubicBezTo>
                  <a:pt x="1844" y="2888"/>
                  <a:pt x="1593" y="2917"/>
                  <a:pt x="1351" y="2869"/>
                </a:cubicBezTo>
                <a:cubicBezTo>
                  <a:pt x="1064" y="2812"/>
                  <a:pt x="801" y="2639"/>
                  <a:pt x="598" y="2434"/>
                </a:cubicBezTo>
                <a:cubicBezTo>
                  <a:pt x="565" y="2401"/>
                  <a:pt x="520" y="2366"/>
                  <a:pt x="493" y="2328"/>
                </a:cubicBezTo>
                <a:cubicBezTo>
                  <a:pt x="463" y="2287"/>
                  <a:pt x="379" y="2155"/>
                  <a:pt x="340" y="2116"/>
                </a:cubicBezTo>
                <a:cubicBezTo>
                  <a:pt x="290" y="2066"/>
                  <a:pt x="249" y="2011"/>
                  <a:pt x="211" y="1952"/>
                </a:cubicBezTo>
                <a:cubicBezTo>
                  <a:pt x="194" y="1885"/>
                  <a:pt x="153" y="1829"/>
                  <a:pt x="128" y="1764"/>
                </a:cubicBezTo>
                <a:cubicBezTo>
                  <a:pt x="122" y="1749"/>
                  <a:pt x="113" y="1698"/>
                  <a:pt x="105" y="1681"/>
                </a:cubicBezTo>
                <a:cubicBezTo>
                  <a:pt x="54" y="1578"/>
                  <a:pt x="103" y="1710"/>
                  <a:pt x="69" y="1611"/>
                </a:cubicBezTo>
                <a:cubicBezTo>
                  <a:pt x="61" y="1550"/>
                  <a:pt x="62" y="1534"/>
                  <a:pt x="46" y="1482"/>
                </a:cubicBezTo>
                <a:cubicBezTo>
                  <a:pt x="39" y="1458"/>
                  <a:pt x="22" y="1411"/>
                  <a:pt x="22" y="1411"/>
                </a:cubicBezTo>
                <a:cubicBezTo>
                  <a:pt x="23" y="1382"/>
                  <a:pt x="0" y="844"/>
                  <a:pt x="69" y="682"/>
                </a:cubicBezTo>
                <a:cubicBezTo>
                  <a:pt x="112" y="582"/>
                  <a:pt x="168" y="469"/>
                  <a:pt x="258" y="400"/>
                </a:cubicBezTo>
                <a:cubicBezTo>
                  <a:pt x="307" y="362"/>
                  <a:pt x="361" y="341"/>
                  <a:pt x="410" y="306"/>
                </a:cubicBezTo>
                <a:cubicBezTo>
                  <a:pt x="424" y="296"/>
                  <a:pt x="432" y="280"/>
                  <a:pt x="446" y="271"/>
                </a:cubicBezTo>
                <a:cubicBezTo>
                  <a:pt x="464" y="260"/>
                  <a:pt x="485" y="256"/>
                  <a:pt x="504" y="247"/>
                </a:cubicBezTo>
                <a:cubicBezTo>
                  <a:pt x="524" y="237"/>
                  <a:pt x="544" y="224"/>
                  <a:pt x="563" y="212"/>
                </a:cubicBezTo>
                <a:cubicBezTo>
                  <a:pt x="587" y="197"/>
                  <a:pt x="606" y="172"/>
                  <a:pt x="634" y="165"/>
                </a:cubicBezTo>
                <a:cubicBezTo>
                  <a:pt x="726" y="142"/>
                  <a:pt x="815" y="112"/>
                  <a:pt x="904" y="83"/>
                </a:cubicBezTo>
                <a:cubicBezTo>
                  <a:pt x="922" y="77"/>
                  <a:pt x="1019" y="62"/>
                  <a:pt x="1033" y="59"/>
                </a:cubicBezTo>
                <a:cubicBezTo>
                  <a:pt x="1142" y="39"/>
                  <a:pt x="1226" y="21"/>
                  <a:pt x="1339" y="12"/>
                </a:cubicBezTo>
                <a:cubicBezTo>
                  <a:pt x="2166" y="25"/>
                  <a:pt x="1893" y="0"/>
                  <a:pt x="2315" y="71"/>
                </a:cubicBezTo>
                <a:cubicBezTo>
                  <a:pt x="2367" y="88"/>
                  <a:pt x="2416" y="105"/>
                  <a:pt x="2468" y="118"/>
                </a:cubicBezTo>
                <a:cubicBezTo>
                  <a:pt x="2513" y="148"/>
                  <a:pt x="2570" y="178"/>
                  <a:pt x="2620" y="200"/>
                </a:cubicBezTo>
                <a:cubicBezTo>
                  <a:pt x="2643" y="210"/>
                  <a:pt x="2670" y="210"/>
                  <a:pt x="2691" y="224"/>
                </a:cubicBezTo>
                <a:cubicBezTo>
                  <a:pt x="2714" y="240"/>
                  <a:pt x="2737" y="257"/>
                  <a:pt x="2761" y="271"/>
                </a:cubicBezTo>
                <a:cubicBezTo>
                  <a:pt x="2781" y="283"/>
                  <a:pt x="2801" y="294"/>
                  <a:pt x="2820" y="306"/>
                </a:cubicBezTo>
                <a:cubicBezTo>
                  <a:pt x="2844" y="321"/>
                  <a:pt x="2891" y="353"/>
                  <a:pt x="2891" y="353"/>
                </a:cubicBezTo>
                <a:cubicBezTo>
                  <a:pt x="2918" y="394"/>
                  <a:pt x="2955" y="409"/>
                  <a:pt x="2985" y="447"/>
                </a:cubicBezTo>
                <a:cubicBezTo>
                  <a:pt x="3088" y="579"/>
                  <a:pt x="2984" y="470"/>
                  <a:pt x="3067" y="553"/>
                </a:cubicBezTo>
                <a:cubicBezTo>
                  <a:pt x="3091" y="622"/>
                  <a:pt x="3138" y="687"/>
                  <a:pt x="3138" y="764"/>
                </a:cubicBezTo>
                <a:cubicBezTo>
                  <a:pt x="3138" y="788"/>
                  <a:pt x="3130" y="811"/>
                  <a:pt x="3126" y="835"/>
                </a:cubicBezTo>
                <a:close/>
              </a:path>
            </a:pathLst>
          </a:custGeom>
          <a:solidFill>
            <a:srgbClr val="CCC0D9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2057400" y="1447800"/>
            <a:ext cx="762000" cy="762000"/>
          </a:xfrm>
          <a:prstGeom prst="ellipse">
            <a:avLst/>
          </a:prstGeom>
          <a:solidFill>
            <a:srgbClr val="B41248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8"/>
          <p:cNvSpPr/>
          <p:nvPr/>
        </p:nvSpPr>
        <p:spPr>
          <a:xfrm>
            <a:off x="3810000" y="2514600"/>
            <a:ext cx="990600" cy="990600"/>
          </a:xfrm>
          <a:prstGeom prst="ellipse">
            <a:avLst/>
          </a:prstGeom>
          <a:solidFill>
            <a:srgbClr val="9900C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1676400" y="3352800"/>
            <a:ext cx="838200" cy="762000"/>
          </a:xfrm>
          <a:prstGeom prst="ellipse">
            <a:avLst/>
          </a:prstGeom>
          <a:solidFill>
            <a:srgbClr val="FF996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5410200" y="1981200"/>
            <a:ext cx="838200" cy="685800"/>
          </a:xfrm>
          <a:prstGeom prst="ellipse">
            <a:avLst/>
          </a:prstGeom>
          <a:solidFill>
            <a:srgbClr val="B5FA8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4114800" y="4648200"/>
            <a:ext cx="1143000" cy="1066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6324600" y="4114800"/>
            <a:ext cx="838200" cy="8382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rgbClr val="375A85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4038600" y="1295400"/>
            <a:ext cx="762000" cy="762000"/>
          </a:xfrm>
          <a:prstGeom prst="ellipse">
            <a:avLst/>
          </a:prstGeom>
          <a:solidFill>
            <a:srgbClr val="818A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5334000" y="3886200"/>
            <a:ext cx="685800" cy="685800"/>
          </a:xfrm>
          <a:prstGeom prst="ellipse">
            <a:avLst/>
          </a:prstGeom>
          <a:solidFill>
            <a:srgbClr val="EC94BC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214282" y="1357298"/>
            <a:ext cx="2643174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Perinatal staff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3352800" y="4953000"/>
            <a:ext cx="3433778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Nursing (incl. home)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857224" y="3429000"/>
            <a:ext cx="2647976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Social Work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4572000" y="3962400"/>
            <a:ext cx="152400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Dietitian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5572132" y="1714488"/>
            <a:ext cx="2586062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Spiritual care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6772244" y="4267200"/>
            <a:ext cx="2371756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Bereavement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2667000" y="914400"/>
            <a:ext cx="464820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PT/OT/Speech/allied health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4267200" y="2514600"/>
            <a:ext cx="4343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Primary care providers Involved subspecialists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1828800" y="6019800"/>
            <a:ext cx="5672158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Patient/family: whole canvas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2743200" y="4419600"/>
            <a:ext cx="685800" cy="685800"/>
          </a:xfrm>
          <a:prstGeom prst="ellipse">
            <a:avLst/>
          </a:prstGeom>
          <a:solidFill>
            <a:srgbClr val="66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762000" y="4343400"/>
            <a:ext cx="304800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School personnel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2133600" y="2514600"/>
            <a:ext cx="838200" cy="762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214282" y="2571744"/>
            <a:ext cx="3357554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Case management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3124200" y="1588617"/>
            <a:ext cx="762000" cy="649188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838200" y="2057400"/>
            <a:ext cx="4459288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Palliative medicine specialists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3733800" y="4114800"/>
            <a:ext cx="642942" cy="571504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2971800" y="3886200"/>
            <a:ext cx="15648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 life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3124200" y="3276600"/>
            <a:ext cx="685800" cy="609600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2819400" y="3352800"/>
            <a:ext cx="29241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Expressive therapy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6096000" y="3429000"/>
            <a:ext cx="609600" cy="609600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6476999" y="3505200"/>
            <a:ext cx="19399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Volunteers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37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4E0C-A2A5-524A-B2D2-E9920601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of Note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8AA5C-4E3D-DB40-983B-7302AB5F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Guideline 6.3.3. When the patient is a child or adolescent the IDT assessment also identifies:</a:t>
            </a:r>
          </a:p>
          <a:p>
            <a:r>
              <a:rPr lang="en-US" sz="2800" dirty="0">
                <a:latin typeface="+mj-lt"/>
              </a:rPr>
              <a:t>Guideline 8.2.3.  Attention is paid to the rights of children and adolescents in decision-making as well as applicable statutes</a:t>
            </a:r>
          </a:p>
        </p:txBody>
      </p:sp>
    </p:spTree>
    <p:extLst>
      <p:ext uri="{BB962C8B-B14F-4D97-AF65-F5344CB8AC3E}">
        <p14:creationId xmlns:p14="http://schemas.microsoft.com/office/powerpoint/2010/main" val="2589154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3F4C5-0A5D-CF43-AFDE-E60286D7D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of Note,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4F5E4-5152-1D43-9373-CC4777ABF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Guideline 8.3.7.  Patients and families are routinely encouraged to create or update legal and financial documents such as wills, guardianship agreements and custody documents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04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9C18-BDBA-E941-98F8-3E02C54C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6.3.3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DB52E-7F8B-504F-A4D0-A954A57C7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3.a.  The role of the child or adolescent in the family and how culture defines a minor’s status in the family</a:t>
            </a:r>
          </a:p>
          <a:p>
            <a:r>
              <a:rPr lang="en-US" sz="2800" dirty="0"/>
              <a:t>3.b.  Whether parents share information about important matters with their child(</a:t>
            </a:r>
            <a:r>
              <a:rPr lang="en-US" sz="2800" dirty="0" err="1"/>
              <a:t>ren</a:t>
            </a:r>
            <a:r>
              <a:rPr lang="en-US" sz="2800" dirty="0"/>
              <a:t>), including siblings, foster children, and whether these decisions reflect the family’s cultural preferences</a:t>
            </a:r>
          </a:p>
          <a:p>
            <a:r>
              <a:rPr lang="en-US" sz="2800" dirty="0"/>
              <a:t>3.c.  How the parents define being a good parent and how that impacts medical decision making.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1241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955CB-1A43-C749-9584-8335B740C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6.3.3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23264-F0C6-AD4A-89E8-B81274364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3.d.  Whether the family’s culture permits parents to make decisions for their minor or if medical decision-making authority is deferred to religion or culture leaders</a:t>
            </a:r>
          </a:p>
          <a:p>
            <a:r>
              <a:rPr lang="en-US" sz="2800" dirty="0"/>
              <a:t>3.e.  The meaning attributed by the minor and family regarding how and why the illness occurred, childhood suffering and death and how that impacts decision-making.</a:t>
            </a:r>
          </a:p>
        </p:txBody>
      </p:sp>
    </p:spTree>
    <p:extLst>
      <p:ext uri="{BB962C8B-B14F-4D97-AF65-F5344CB8AC3E}">
        <p14:creationId xmlns:p14="http://schemas.microsoft.com/office/powerpoint/2010/main" val="3439605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190D-727C-864C-9196-82CE72FD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6.3.3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A6D1E-4B1A-6D41-936D-B869395B5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3.f.  When serious illness is diagnosed in utero (perinatal), the meaning of the pregnancy and childbirth practices are valued in the parent’s culture(s)</a:t>
            </a:r>
          </a:p>
        </p:txBody>
      </p:sp>
    </p:spTree>
    <p:extLst>
      <p:ext uri="{BB962C8B-B14F-4D97-AF65-F5344CB8AC3E}">
        <p14:creationId xmlns:p14="http://schemas.microsoft.com/office/powerpoint/2010/main" val="1894921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ED108-B727-354F-B3C5-DF827BB8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8.2.3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67871-FC11-A34B-A89F-E9C2D189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When does a minor get to make their own health-care decisions?</a:t>
            </a:r>
          </a:p>
          <a:p>
            <a:r>
              <a:rPr lang="en-US" sz="2800" dirty="0"/>
              <a:t>Important to know the state statutes</a:t>
            </a:r>
          </a:p>
        </p:txBody>
      </p:sp>
    </p:spTree>
    <p:extLst>
      <p:ext uri="{BB962C8B-B14F-4D97-AF65-F5344CB8AC3E}">
        <p14:creationId xmlns:p14="http://schemas.microsoft.com/office/powerpoint/2010/main" val="612324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A64E-85CA-6145-A988-36D38B9B3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8.2.7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64518-56F5-574A-892A-511FA28E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Minors should have the opportunity to create advance care directives and wills</a:t>
            </a:r>
          </a:p>
          <a:p>
            <a:r>
              <a:rPr lang="en-US" sz="2800" dirty="0"/>
              <a:t>My Wishes, Voicing My Choices, Five Wishes published by Aging with Dignity</a:t>
            </a:r>
          </a:p>
        </p:txBody>
      </p:sp>
    </p:spTree>
    <p:extLst>
      <p:ext uri="{BB962C8B-B14F-4D97-AF65-F5344CB8AC3E}">
        <p14:creationId xmlns:p14="http://schemas.microsoft.com/office/powerpoint/2010/main" val="599257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E592-E07A-FC41-83DF-DE484CD1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of Note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B3DD2-3A8A-1B4A-83FA-EA9F4D609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Guideline 5.1.10.  Led by the chaplain, opportunities are provided to engage staff in self-care and self-reflection regarding their own spirituality.</a:t>
            </a:r>
          </a:p>
          <a:p>
            <a:r>
              <a:rPr lang="en-US" sz="2800" dirty="0"/>
              <a:t>Guideline 5.1.11.  Every member of the IDT is trained in spiritual care and recognizes the importance of the spiritual aspects of care.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75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6C2055CD-ACCB-4CFB-92E7-AC42E25B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B0CB4BB8-72AE-4151-B12C-4E7859F4A30F}"/>
              </a:ext>
            </a:extLst>
          </p:cNvPr>
          <p:cNvSpPr>
            <a:spLocks/>
          </p:cNvSpPr>
          <p:nvPr/>
        </p:nvSpPr>
        <p:spPr bwMode="auto">
          <a:xfrm>
            <a:off x="12700" y="685800"/>
            <a:ext cx="9055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 dirty="0">
                <a:solidFill>
                  <a:schemeClr val="tx1"/>
                </a:solidFill>
                <a:latin typeface="Gill Sans MT" panose="020B0502020104020203" pitchFamily="34" charset="0"/>
                <a:sym typeface="Arial Bold" panose="020B0704020202020204" pitchFamily="34" charset="0"/>
              </a:rPr>
              <a:t>Palliative Care </a:t>
            </a:r>
          </a:p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  <a:sym typeface="Arial Bold" panose="020B0704020202020204" pitchFamily="34" charset="0"/>
              </a:rPr>
              <a:t>available to all persons with “serious illness”</a:t>
            </a:r>
          </a:p>
          <a:p>
            <a:pPr algn="r" eaLnBrk="1" hangingPunct="1"/>
            <a:endParaRPr lang="en-US" altLang="en-US" sz="3400" dirty="0">
              <a:solidFill>
                <a:schemeClr val="tx1"/>
              </a:solidFill>
              <a:latin typeface="Arial Bold" panose="020B0704020202020204" pitchFamily="34" charset="0"/>
              <a:sym typeface="Arial Bold" panose="020B0704020202020204" pitchFamily="34" charset="0"/>
            </a:endParaRPr>
          </a:p>
        </p:txBody>
      </p:sp>
      <p:sp>
        <p:nvSpPr>
          <p:cNvPr id="5123" name="TextBox 4">
            <a:extLst>
              <a:ext uri="{FF2B5EF4-FFF2-40B4-BE49-F238E27FC236}">
                <a16:creationId xmlns:a16="http://schemas.microsoft.com/office/drawing/2014/main" id="{785C0D78-75EE-44FD-91B9-E9D54BF8C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136775"/>
            <a:ext cx="40592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altLang="en-US" sz="2600" dirty="0">
                <a:solidFill>
                  <a:schemeClr val="tx1"/>
                </a:solidFill>
                <a:latin typeface="Gill Sans MT" panose="020B0502020104020203" pitchFamily="34" charset="0"/>
              </a:rPr>
              <a:t>“a health condition that carries a high risk of mortality and either negatively impacts a person’s daily function or quality of life or excessively strains their caregiver.”</a:t>
            </a: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7068F06B-7ADE-4D90-857B-ACBE4ED64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26088"/>
            <a:ext cx="8039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altLang="en-US" sz="1800" dirty="0">
                <a:latin typeface="Gill Sans MT" panose="020B0502020104020203" pitchFamily="34" charset="0"/>
              </a:rPr>
              <a:t>Kelley,  A.S., &amp; </a:t>
            </a:r>
            <a:r>
              <a:rPr lang="en-US" altLang="en-US" sz="1800" dirty="0" err="1">
                <a:latin typeface="Gill Sans MT" panose="020B0502020104020203" pitchFamily="34" charset="0"/>
              </a:rPr>
              <a:t>Bollens</a:t>
            </a:r>
            <a:r>
              <a:rPr lang="en-US" altLang="en-US" sz="1800" dirty="0">
                <a:latin typeface="Gill Sans MT" panose="020B0502020104020203" pitchFamily="34" charset="0"/>
              </a:rPr>
              <a:t>-Lund, E. (2018). Identifying the population with serious illness: The “denominator” challenge.  </a:t>
            </a:r>
            <a:r>
              <a:rPr lang="en-US" altLang="en-US" sz="1800" i="1" dirty="0">
                <a:latin typeface="Gill Sans MT" panose="020B0502020104020203" pitchFamily="34" charset="0"/>
              </a:rPr>
              <a:t>Journal of Palliative Medicine, 21(S2).</a:t>
            </a:r>
            <a:endParaRPr lang="en-US" altLang="en-US" sz="1800" dirty="0">
              <a:latin typeface="Gill Sans MT" panose="020B0502020104020203" pitchFamily="34" charset="0"/>
            </a:endParaRPr>
          </a:p>
        </p:txBody>
      </p:sp>
      <p:pic>
        <p:nvPicPr>
          <p:cNvPr id="5125" name="Picture 10">
            <a:extLst>
              <a:ext uri="{FF2B5EF4-FFF2-40B4-BE49-F238E27FC236}">
                <a16:creationId xmlns:a16="http://schemas.microsoft.com/office/drawing/2014/main" id="{0914DFCE-EF27-4DF4-A74F-87E879772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136775"/>
            <a:ext cx="37338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D09F-1A2B-7549-9D6B-CE615941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Caring for the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A2A27-812C-9946-B6CE-D2C92F849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Reflecting upon the questions of transcendence</a:t>
            </a:r>
          </a:p>
          <a:p>
            <a:r>
              <a:rPr lang="en-US" sz="2800" dirty="0"/>
              <a:t>Acknowledging the experience of suffering</a:t>
            </a:r>
          </a:p>
          <a:p>
            <a:r>
              <a:rPr lang="en-US" sz="2800" dirty="0"/>
              <a:t>Transforming suffering by creating meaning</a:t>
            </a:r>
          </a:p>
          <a:p>
            <a:r>
              <a:rPr lang="en-US" sz="2800" dirty="0"/>
              <a:t>Developing forums for discussion and reflection</a:t>
            </a:r>
          </a:p>
          <a:p>
            <a:r>
              <a:rPr lang="en-US" sz="2800" dirty="0"/>
              <a:t>Creating an environment of respect for patients, families and caregivers</a:t>
            </a:r>
          </a:p>
        </p:txBody>
      </p:sp>
    </p:spTree>
    <p:extLst>
      <p:ext uri="{BB962C8B-B14F-4D97-AF65-F5344CB8AC3E}">
        <p14:creationId xmlns:p14="http://schemas.microsoft.com/office/powerpoint/2010/main" val="2503012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245E9-568A-2146-8068-518B8453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Caring for the Team,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F1EA8-B802-8C4B-96DA-49B019F49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/>
              <a:t>Fostering respectful communication, decision-making and conflict resolution</a:t>
            </a:r>
          </a:p>
          <a:p>
            <a:r>
              <a:rPr lang="en-US" sz="3000" dirty="0"/>
              <a:t>Creating mechanisms for acknowledging and processing grief and loss</a:t>
            </a:r>
          </a:p>
          <a:p>
            <a:r>
              <a:rPr lang="en-US" sz="3000" dirty="0"/>
              <a:t>Developing self-care practices</a:t>
            </a:r>
          </a:p>
          <a:p>
            <a:r>
              <a:rPr lang="en-US" sz="3000" dirty="0"/>
              <a:t>Cultivating healthy boundaries</a:t>
            </a:r>
          </a:p>
          <a:p>
            <a:pPr marL="3771900" lvl="8" indent="0">
              <a:buNone/>
            </a:pPr>
            <a:r>
              <a:rPr lang="en-US" sz="1600" dirty="0"/>
              <a:t>PALLIATIVE CARE FOR INFANTS, CHILDREN AND ADOLESCENTS, 2011</a:t>
            </a:r>
          </a:p>
          <a:p>
            <a:pPr marL="3771900" lvl="8" indent="0">
              <a:buNone/>
            </a:pPr>
            <a:r>
              <a:rPr lang="en-US" sz="1600" dirty="0"/>
              <a:t>Rushton and Ballard, pp. 329-336</a:t>
            </a:r>
          </a:p>
        </p:txBody>
      </p:sp>
    </p:spTree>
    <p:extLst>
      <p:ext uri="{BB962C8B-B14F-4D97-AF65-F5344CB8AC3E}">
        <p14:creationId xmlns:p14="http://schemas.microsoft.com/office/powerpoint/2010/main" val="3977417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17E4-E7D2-4DC7-ABCB-F92C7AF4FC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NCP Guidelines:</a:t>
            </a:r>
            <a:br>
              <a:rPr lang="en-US" dirty="0"/>
            </a:br>
            <a:r>
              <a:rPr lang="en-US" dirty="0"/>
              <a:t>Chaplaincy and Bereavement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3C3DF-628B-423F-A80D-8B26A89E3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2" y="2590800"/>
            <a:ext cx="7989752" cy="590321"/>
          </a:xfrm>
        </p:spPr>
        <p:txBody>
          <a:bodyPr>
            <a:noAutofit/>
          </a:bodyPr>
          <a:lstStyle/>
          <a:p>
            <a:r>
              <a:rPr lang="en-US" sz="2400" dirty="0"/>
              <a:t>Sarah Byrne-Martelli, BCC</a:t>
            </a:r>
          </a:p>
          <a:p>
            <a:r>
              <a:rPr lang="en-US" sz="2400" dirty="0"/>
              <a:t>Division of Palliative Care,</a:t>
            </a:r>
          </a:p>
          <a:p>
            <a:r>
              <a:rPr lang="en-US" sz="2400" dirty="0"/>
              <a:t>Massachusetts General Hospital</a:t>
            </a:r>
          </a:p>
        </p:txBody>
      </p:sp>
    </p:spTree>
    <p:extLst>
      <p:ext uri="{BB962C8B-B14F-4D97-AF65-F5344CB8AC3E}">
        <p14:creationId xmlns:p14="http://schemas.microsoft.com/office/powerpoint/2010/main" val="2438727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AC2449A-7256-41E5-8857-F6A3141CCC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180837"/>
              </p:ext>
            </p:extLst>
          </p:nvPr>
        </p:nvGraphicFramePr>
        <p:xfrm>
          <a:off x="533400" y="2133600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1AF7FDE2-6836-4865-9E13-BC8AA1D1F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 Change in terminology</a:t>
            </a:r>
          </a:p>
        </p:txBody>
      </p:sp>
    </p:spTree>
    <p:extLst>
      <p:ext uri="{BB962C8B-B14F-4D97-AF65-F5344CB8AC3E}">
        <p14:creationId xmlns:p14="http://schemas.microsoft.com/office/powerpoint/2010/main" val="3346105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5B74-FB78-41B1-86C8-74E8CDBCB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“Work your magic?”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7C9B7E-C215-48A0-BD4C-0FFAF79DA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1426" y="2227263"/>
            <a:ext cx="5449086" cy="3632200"/>
          </a:xfrm>
        </p:spPr>
      </p:pic>
    </p:spTree>
    <p:extLst>
      <p:ext uri="{BB962C8B-B14F-4D97-AF65-F5344CB8AC3E}">
        <p14:creationId xmlns:p14="http://schemas.microsoft.com/office/powerpoint/2010/main" val="3396443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5B74-FB78-41B1-86C8-74E8CDBCB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Everyone has the magic.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21D17-0E65-406D-B76C-84EC12E70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/>
              <a:t>“All clinicians must have the knowledge and skills to talk to patients and families about dying” </a:t>
            </a:r>
            <a:r>
              <a:rPr lang="en-US" sz="2800" dirty="0"/>
              <a:t>(p. 49)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53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9658-2A6C-4957-BCFF-B3305936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7: Assessment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D12BE-BF26-41DC-B6EF-EDCEC1F8C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Develop </a:t>
            </a:r>
            <a:r>
              <a:rPr lang="en-US" sz="2800" b="1" dirty="0"/>
              <a:t>plan</a:t>
            </a:r>
            <a:r>
              <a:rPr lang="en-US" sz="2800" dirty="0"/>
              <a:t> to meet patient and family needs throughout dying process</a:t>
            </a:r>
          </a:p>
          <a:p>
            <a:r>
              <a:rPr lang="en-US" sz="2800" b="1" dirty="0"/>
              <a:t>Cultural </a:t>
            </a:r>
            <a:r>
              <a:rPr lang="en-US" sz="2800" dirty="0"/>
              <a:t>and</a:t>
            </a:r>
            <a:r>
              <a:rPr lang="en-US" sz="2800" b="1" dirty="0"/>
              <a:t> spiritual preferences </a:t>
            </a:r>
            <a:r>
              <a:rPr lang="en-US" sz="2800" dirty="0"/>
              <a:t>of the patient and family particularly relevant (7.3.1)</a:t>
            </a:r>
          </a:p>
          <a:p>
            <a:r>
              <a:rPr lang="en-US" sz="2800" dirty="0"/>
              <a:t>IDT provides </a:t>
            </a:r>
            <a:r>
              <a:rPr lang="en-US" sz="2800" b="1" dirty="0"/>
              <a:t>anticipatory grief </a:t>
            </a:r>
            <a:r>
              <a:rPr lang="en-US" sz="2800" dirty="0"/>
              <a:t>support to the family and caregivers (7.3.8)</a:t>
            </a:r>
          </a:p>
        </p:txBody>
      </p:sp>
    </p:spTree>
    <p:extLst>
      <p:ext uri="{BB962C8B-B14F-4D97-AF65-F5344CB8AC3E}">
        <p14:creationId xmlns:p14="http://schemas.microsoft.com/office/powerpoint/2010/main" val="3363080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D5A9-603C-48AA-B882-E5B8EECC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8170606" cy="511031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Practice Example D7-A: </a:t>
            </a:r>
            <a:br>
              <a:rPr lang="en-US" sz="3000" dirty="0"/>
            </a:br>
            <a:r>
              <a:rPr lang="en-US" sz="3000" dirty="0"/>
              <a:t>Large Children’s Hospital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9CD1-150F-4713-BA76-11750562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1840230"/>
            <a:ext cx="5059212" cy="47129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New emphasis on palliative care, especially when caring for children with a higher risk of death…</a:t>
            </a:r>
          </a:p>
          <a:p>
            <a:r>
              <a:rPr lang="en-US" sz="2400" dirty="0"/>
              <a:t>Develop new protocols for symptom management</a:t>
            </a:r>
          </a:p>
          <a:p>
            <a:r>
              <a:rPr lang="en-US" sz="2400" dirty="0"/>
              <a:t>Dedicated room for imminently dying infants to provide privacy</a:t>
            </a:r>
          </a:p>
          <a:p>
            <a:r>
              <a:rPr lang="en-US" sz="2400" dirty="0"/>
              <a:t>Comprehensive bereavement program provides support to grieving family, including follow-up through the first year after death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7976D-D176-4C68-A5E1-CA1CFECC8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3" b="3"/>
          <a:stretch/>
        </p:blipFill>
        <p:spPr>
          <a:xfrm>
            <a:off x="5545910" y="2607945"/>
            <a:ext cx="3111393" cy="31775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07818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17D62-5D58-46AB-A419-115C0BBA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7: Cultural Care of the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D7E5-3CC7-4E17-AEF0-C1005AF6C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IDT provides respectful </a:t>
            </a:r>
            <a:r>
              <a:rPr lang="en-US" sz="2800" b="1" dirty="0"/>
              <a:t>care of the body </a:t>
            </a:r>
            <a:r>
              <a:rPr lang="en-US" sz="2800" dirty="0"/>
              <a:t>and support for the family based upon cultural &amp; spiritual practices</a:t>
            </a:r>
          </a:p>
          <a:p>
            <a:r>
              <a:rPr lang="en-US" sz="2800" b="1" dirty="0"/>
              <a:t>Post-death care </a:t>
            </a:r>
            <a:r>
              <a:rPr lang="en-US" sz="2800" dirty="0"/>
              <a:t>is in accordance with agency practice, local laws, and state regulations (7.4.3)</a:t>
            </a:r>
          </a:p>
          <a:p>
            <a:r>
              <a:rPr lang="en-US" sz="2800" dirty="0"/>
              <a:t>Assisting with cultural or </a:t>
            </a:r>
            <a:r>
              <a:rPr lang="en-US" sz="2800" b="1" dirty="0"/>
              <a:t>spiritual practices</a:t>
            </a:r>
            <a:r>
              <a:rPr lang="en-US" sz="2800" dirty="0"/>
              <a:t>, funeral arrangements, and cremation or burial planning (7.4.4)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74219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D5A9-603C-48AA-B882-E5B8EECC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8287781" cy="511031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Practice Example D7-D: </a:t>
            </a:r>
            <a:br>
              <a:rPr lang="en-US" sz="3000" dirty="0"/>
            </a:br>
            <a:r>
              <a:rPr lang="en-US" sz="3000" dirty="0"/>
              <a:t>Hospice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9CD1-150F-4713-BA76-11750562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1840230"/>
            <a:ext cx="4677611" cy="4560569"/>
          </a:xfrm>
        </p:spPr>
        <p:txBody>
          <a:bodyPr>
            <a:noAutofit/>
          </a:bodyPr>
          <a:lstStyle/>
          <a:p>
            <a:r>
              <a:rPr lang="en-US" sz="2400" dirty="0"/>
              <a:t>Challenged by spiritual and cultural beliefs of new population</a:t>
            </a:r>
          </a:p>
          <a:p>
            <a:r>
              <a:rPr lang="en-US" sz="2400" dirty="0"/>
              <a:t>Families request own clergy, decline chaplain involvement</a:t>
            </a:r>
          </a:p>
          <a:p>
            <a:r>
              <a:rPr lang="en-US" sz="2400" dirty="0"/>
              <a:t>Declining care from opposite gender caregivers</a:t>
            </a:r>
          </a:p>
          <a:p>
            <a:r>
              <a:rPr lang="en-US" sz="2400" dirty="0"/>
              <a:t>Death at home not culturally acceptable and marks them unfavorably, thus request hospitalization at EOL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3734A-0FB6-4E5C-B37E-DFFFD689A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r="824" b="3"/>
          <a:stretch/>
        </p:blipFill>
        <p:spPr>
          <a:xfrm>
            <a:off x="5396104" y="1840230"/>
            <a:ext cx="3378374" cy="34501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631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C0D64801-DC55-4E0A-AB52-BC28FDC2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Footprints on the beach.jpg" descr="Footprints on the beach.jpg">
            <a:extLst>
              <a:ext uri="{FF2B5EF4-FFF2-40B4-BE49-F238E27FC236}">
                <a16:creationId xmlns:a16="http://schemas.microsoft.com/office/drawing/2014/main" id="{4F03941D-4531-4EB4-8375-4BBC410FB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355725"/>
            <a:ext cx="91313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4B1E506D-BF71-4418-8002-7FF8CC6A3221}"/>
              </a:ext>
            </a:extLst>
          </p:cNvPr>
          <p:cNvSpPr>
            <a:spLocks/>
          </p:cNvSpPr>
          <p:nvPr/>
        </p:nvSpPr>
        <p:spPr bwMode="auto">
          <a:xfrm>
            <a:off x="12700" y="6096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Chaplaincy Without Walls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8C07C-C4A9-7D47-9798-1465AB872C8C}"/>
              </a:ext>
            </a:extLst>
          </p:cNvPr>
          <p:cNvSpPr txBox="1"/>
          <p:nvPr/>
        </p:nvSpPr>
        <p:spPr>
          <a:xfrm>
            <a:off x="2089150" y="3330575"/>
            <a:ext cx="593725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kern="0" dirty="0">
                <a:solidFill>
                  <a:schemeClr val="bg1"/>
                </a:solidFill>
                <a:latin typeface="Gill Sans MT" panose="020B0502020104020203" pitchFamily="34" charset="0"/>
                <a:ea typeface="ヒラギノ角ゴ ProN W3" panose="020B0300000000000000" pitchFamily="34" charset="-128"/>
                <a:cs typeface="Gill Sans" panose="020B0502020104020203"/>
                <a:sym typeface="Gill Sans" panose="020B0502020104020203" pitchFamily="34" charset="-79"/>
              </a:rPr>
              <a:t>Strategy is to care for persons in three contexts:</a:t>
            </a:r>
          </a:p>
          <a:p>
            <a:pPr>
              <a:defRPr/>
            </a:pPr>
            <a:endParaRPr lang="en-US" sz="3200" kern="0" dirty="0">
              <a:latin typeface="Gill Sans MT" panose="020B0502020104020203" pitchFamily="34" charset="0"/>
              <a:ea typeface="ヒラギノ角ゴ ProN W3" panose="020B0300000000000000" pitchFamily="34" charset="-128"/>
              <a:sym typeface="Gill Sans" panose="020B0502020104020203" pitchFamily="34" charset="-79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Gill Sans MT" panose="020B0502020104020203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rPr>
              <a:t>Hospital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Gill Sans MT" panose="020B0502020104020203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rPr>
              <a:t>Ambulatory Clinics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latin typeface="Gill Sans MT" panose="020B0502020104020203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rPr>
              <a:t>Community</a:t>
            </a:r>
          </a:p>
        </p:txBody>
      </p:sp>
      <p:pic>
        <p:nvPicPr>
          <p:cNvPr id="7173" name="Line" descr="Line">
            <a:extLst>
              <a:ext uri="{FF2B5EF4-FFF2-40B4-BE49-F238E27FC236}">
                <a16:creationId xmlns:a16="http://schemas.microsoft.com/office/drawing/2014/main" id="{555E5C23-9052-4824-9F32-18E2E6E7F88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6324600"/>
            <a:ext cx="2486025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itle 1">
            <a:extLst>
              <a:ext uri="{FF2B5EF4-FFF2-40B4-BE49-F238E27FC236}">
                <a16:creationId xmlns:a16="http://schemas.microsoft.com/office/drawing/2014/main" id="{E1324BF0-D01A-4902-AC16-BF7C2A6F16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 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D5A9-603C-48AA-B882-E5B8EECC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8287781" cy="511031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Practice Example D7-D: </a:t>
            </a:r>
            <a:br>
              <a:rPr lang="en-US" sz="3000" dirty="0"/>
            </a:br>
            <a:r>
              <a:rPr lang="en-US" sz="3000" dirty="0"/>
              <a:t>Hospice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9CD1-150F-4713-BA76-11750562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1840230"/>
            <a:ext cx="4677611" cy="4712969"/>
          </a:xfrm>
        </p:spPr>
        <p:txBody>
          <a:bodyPr>
            <a:noAutofit/>
          </a:bodyPr>
          <a:lstStyle/>
          <a:p>
            <a:r>
              <a:rPr lang="en-US" sz="2400" dirty="0"/>
              <a:t>Engage cultural representatives from the community to better understand context</a:t>
            </a:r>
          </a:p>
          <a:p>
            <a:r>
              <a:rPr lang="en-US" sz="2400" dirty="0"/>
              <a:t>Chaplains create interfaith discussion group with community clergy and advisory council</a:t>
            </a:r>
          </a:p>
          <a:p>
            <a:r>
              <a:rPr lang="en-US" sz="2400" dirty="0"/>
              <a:t>Hospice explores ways to hire male staff to increase its capacity</a:t>
            </a:r>
          </a:p>
          <a:p>
            <a:r>
              <a:rPr lang="en-US" sz="2400" dirty="0"/>
              <a:t>Hospice contracts with local nursing homes so that patients do not have to die at home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3734A-0FB6-4E5C-B37E-DFFFD689A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r="824" b="3"/>
          <a:stretch/>
        </p:blipFill>
        <p:spPr>
          <a:xfrm>
            <a:off x="5396104" y="1840230"/>
            <a:ext cx="3378374" cy="34501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1956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D020-8F37-487F-92D3-D1F6F8AC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7.5: Bereavement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41E5-E088-4E8D-AEB7-B1DC381B9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IDT directly provides bereavement services and support for a minimum of </a:t>
            </a:r>
            <a:r>
              <a:rPr lang="en-US" sz="2600" b="1" dirty="0"/>
              <a:t>13 months </a:t>
            </a:r>
            <a:r>
              <a:rPr lang="en-US" sz="2600" dirty="0"/>
              <a:t>after the death</a:t>
            </a:r>
          </a:p>
          <a:p>
            <a:r>
              <a:rPr lang="en-US" sz="2600" dirty="0"/>
              <a:t>Process in place outlining specific </a:t>
            </a:r>
            <a:r>
              <a:rPr lang="en-US" sz="2600" b="1" dirty="0"/>
              <a:t>roles and responsibilities </a:t>
            </a:r>
            <a:r>
              <a:rPr lang="en-US" sz="2600" dirty="0"/>
              <a:t>of IDT members in the provision of bereavement services</a:t>
            </a:r>
          </a:p>
          <a:p>
            <a:r>
              <a:rPr lang="en-US" sz="2600" dirty="0"/>
              <a:t>Identifies </a:t>
            </a:r>
            <a:r>
              <a:rPr lang="en-US" sz="2600" b="1" dirty="0"/>
              <a:t>one IDT member </a:t>
            </a:r>
            <a:r>
              <a:rPr lang="en-US" sz="2600" dirty="0"/>
              <a:t>with bereavement care expertise to help other staff and volunteers utilize evidence based practices (7.5.2)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52781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A68E-57D9-4C59-9169-2E50DA6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Bereavement Follow-up at MGH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33D7F9E-AEDA-4750-9943-B06D9AC80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305552"/>
              </p:ext>
            </p:extLst>
          </p:nvPr>
        </p:nvGraphicFramePr>
        <p:xfrm>
          <a:off x="581192" y="1905001"/>
          <a:ext cx="798975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210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34CF-CFD5-49C6-A3A4-B4C7142C0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7.5: Bereavement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DE362-9275-45E8-A97F-1A7A199EE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172797"/>
          </a:xfrm>
        </p:spPr>
        <p:txBody>
          <a:bodyPr>
            <a:noAutofit/>
          </a:bodyPr>
          <a:lstStyle/>
          <a:p>
            <a:r>
              <a:rPr lang="en-US" sz="2400" dirty="0"/>
              <a:t>Developmental, cultural, and spiritual needs and </a:t>
            </a:r>
            <a:r>
              <a:rPr lang="en-US" sz="2400" b="1" dirty="0"/>
              <a:t>preferences of the family </a:t>
            </a:r>
            <a:r>
              <a:rPr lang="en-US" sz="2400" dirty="0"/>
              <a:t>(7.5.6)</a:t>
            </a:r>
          </a:p>
          <a:p>
            <a:r>
              <a:rPr lang="en-US" sz="2400" dirty="0"/>
              <a:t>Grieving children are referred to </a:t>
            </a:r>
            <a:r>
              <a:rPr lang="en-US" sz="2400" b="1" dirty="0"/>
              <a:t>pediatric grief </a:t>
            </a:r>
            <a:r>
              <a:rPr lang="en-US" sz="2400" dirty="0"/>
              <a:t>specialists, programs, and camps based on their age and needs (7.5.7)</a:t>
            </a:r>
          </a:p>
          <a:p>
            <a:r>
              <a:rPr lang="en-US" sz="2400" dirty="0"/>
              <a:t>IDT assesses </a:t>
            </a:r>
            <a:r>
              <a:rPr lang="en-US" sz="2400" b="1" dirty="0"/>
              <a:t>resiliency, </a:t>
            </a:r>
            <a:r>
              <a:rPr lang="en-US" sz="2400" dirty="0"/>
              <a:t>cumulative loss, and grief</a:t>
            </a:r>
          </a:p>
          <a:p>
            <a:r>
              <a:rPr lang="en-US" sz="2400" dirty="0"/>
              <a:t>Emotional support services are also made available to </a:t>
            </a:r>
            <a:r>
              <a:rPr lang="en-US" sz="2400" b="1" dirty="0"/>
              <a:t>ancillary team members</a:t>
            </a:r>
            <a:r>
              <a:rPr lang="en-US" sz="2400" dirty="0"/>
              <a:t> involved in supporting palliative care patients (7.5.8)</a:t>
            </a:r>
          </a:p>
        </p:txBody>
      </p:sp>
    </p:spTree>
    <p:extLst>
      <p:ext uri="{BB962C8B-B14F-4D97-AF65-F5344CB8AC3E}">
        <p14:creationId xmlns:p14="http://schemas.microsoft.com/office/powerpoint/2010/main" val="324777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D5A9-603C-48AA-B882-E5B8EECC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8170606" cy="511031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Practice Example D7-E: </a:t>
            </a:r>
            <a:br>
              <a:rPr lang="en-US" sz="3000" dirty="0"/>
            </a:br>
            <a:r>
              <a:rPr lang="en-US" sz="3000" dirty="0"/>
              <a:t>Community Palliative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9CD1-150F-4713-BA76-11750562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1840230"/>
            <a:ext cx="5604009" cy="46367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15% of the patients and families waiting until close to death to access hospice; repeated occurrences of stressful deaths…</a:t>
            </a:r>
          </a:p>
          <a:p>
            <a:r>
              <a:rPr lang="en-US" sz="2200" dirty="0"/>
              <a:t>Develop rapid response program for late admissions</a:t>
            </a:r>
          </a:p>
          <a:p>
            <a:r>
              <a:rPr lang="en-US" sz="2200" dirty="0"/>
              <a:t>Better integrate chaplain into the team for pts who are eligible but decline hospice care</a:t>
            </a:r>
          </a:p>
          <a:p>
            <a:r>
              <a:rPr lang="en-US" sz="2200" dirty="0"/>
              <a:t>Track outcomes, including time spent on hospice care, and family caregiver distress and satisfaction</a:t>
            </a:r>
          </a:p>
          <a:p>
            <a:r>
              <a:rPr lang="en-US" sz="2200" dirty="0"/>
              <a:t>Debrief short LOS patients for QI</a:t>
            </a:r>
            <a:endParaRPr lang="en-US" sz="2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46DB4-01E9-429F-8350-B5A101E9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9" b="3"/>
          <a:stretch/>
        </p:blipFill>
        <p:spPr>
          <a:xfrm>
            <a:off x="6090707" y="2367284"/>
            <a:ext cx="2566596" cy="35826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4939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A68E-57D9-4C59-9169-2E50DA6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4BAFF-2A48-4B87-A7B4-56B6E7374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1200"/>
            <a:ext cx="7886700" cy="4648199"/>
          </a:xfrm>
        </p:spPr>
        <p:txBody>
          <a:bodyPr>
            <a:noAutofit/>
          </a:bodyPr>
          <a:lstStyle/>
          <a:p>
            <a:r>
              <a:rPr lang="en-US" sz="2800" dirty="0"/>
              <a:t>Concept of Bereavement generalists</a:t>
            </a:r>
          </a:p>
          <a:p>
            <a:r>
              <a:rPr lang="en-US" sz="2800" dirty="0"/>
              <a:t>Team approach to care</a:t>
            </a:r>
          </a:p>
          <a:p>
            <a:r>
              <a:rPr lang="en-US" sz="2800" dirty="0"/>
              <a:t>Across continuum of disease process</a:t>
            </a:r>
          </a:p>
          <a:p>
            <a:r>
              <a:rPr lang="en-US" sz="2800" dirty="0"/>
              <a:t>Ongoing, continuous assessment</a:t>
            </a:r>
          </a:p>
        </p:txBody>
      </p:sp>
    </p:spTree>
    <p:extLst>
      <p:ext uri="{BB962C8B-B14F-4D97-AF65-F5344CB8AC3E}">
        <p14:creationId xmlns:p14="http://schemas.microsoft.com/office/powerpoint/2010/main" val="41241418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A68E-57D9-4C59-9169-2E50DA6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Takeaway for Chaplaincy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4BAFF-2A48-4B87-A7B4-56B6E7374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1200"/>
            <a:ext cx="7886700" cy="4648199"/>
          </a:xfrm>
        </p:spPr>
        <p:txBody>
          <a:bodyPr>
            <a:noAutofit/>
          </a:bodyPr>
          <a:lstStyle/>
          <a:p>
            <a:r>
              <a:rPr lang="en-US" sz="2800" dirty="0"/>
              <a:t>Advanced chaplaincy practice within team:</a:t>
            </a:r>
          </a:p>
          <a:p>
            <a:pPr lvl="1"/>
            <a:r>
              <a:rPr lang="en-US" sz="2800" dirty="0"/>
              <a:t>Cultural humility / advocacy</a:t>
            </a:r>
          </a:p>
          <a:p>
            <a:pPr lvl="1"/>
            <a:r>
              <a:rPr lang="en-US" sz="2800" dirty="0"/>
              <a:t>Identifying sources of strength and comfort</a:t>
            </a:r>
          </a:p>
          <a:p>
            <a:pPr lvl="1"/>
            <a:r>
              <a:rPr lang="en-US" sz="2800" dirty="0"/>
              <a:t>Rituals and the body</a:t>
            </a:r>
          </a:p>
          <a:p>
            <a:pPr lvl="1"/>
            <a:r>
              <a:rPr lang="en-US" sz="2800" dirty="0"/>
              <a:t>Research literacy around best practices for bereavement</a:t>
            </a:r>
          </a:p>
        </p:txBody>
      </p:sp>
    </p:spTree>
    <p:extLst>
      <p:ext uri="{BB962C8B-B14F-4D97-AF65-F5344CB8AC3E}">
        <p14:creationId xmlns:p14="http://schemas.microsoft.com/office/powerpoint/2010/main" val="13740637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A68E-57D9-4C59-9169-2E50DA6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Research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4BAFF-2A48-4B87-A7B4-56B6E7374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05001"/>
            <a:ext cx="7989752" cy="4724400"/>
          </a:xfrm>
        </p:spPr>
        <p:txBody>
          <a:bodyPr>
            <a:normAutofit/>
          </a:bodyPr>
          <a:lstStyle/>
          <a:p>
            <a:r>
              <a:rPr lang="en-US" sz="2400" dirty="0"/>
              <a:t>Starting a Pall Care bereavement program in a hospital (Morris 2015)</a:t>
            </a:r>
          </a:p>
          <a:p>
            <a:r>
              <a:rPr lang="en-US" sz="2400" dirty="0"/>
              <a:t>Bereavement care pathway for Pall Care (Hudson 2018)</a:t>
            </a:r>
          </a:p>
          <a:p>
            <a:r>
              <a:rPr lang="en-US" sz="2400" dirty="0"/>
              <a:t>Bereaved parents as trained educators (</a:t>
            </a:r>
            <a:r>
              <a:rPr lang="en-US" sz="2400" dirty="0" err="1"/>
              <a:t>Snaman</a:t>
            </a:r>
            <a:r>
              <a:rPr lang="en-US" sz="2400" dirty="0"/>
              <a:t> 2018)</a:t>
            </a:r>
          </a:p>
          <a:p>
            <a:r>
              <a:rPr lang="en-US" sz="2400" dirty="0"/>
              <a:t>Empowering bereaved parents (</a:t>
            </a:r>
            <a:r>
              <a:rPr lang="en-US" sz="2400" dirty="0" err="1"/>
              <a:t>Snaman</a:t>
            </a:r>
            <a:r>
              <a:rPr lang="en-US" sz="2400" dirty="0"/>
              <a:t> 2018)</a:t>
            </a:r>
          </a:p>
        </p:txBody>
      </p:sp>
    </p:spTree>
    <p:extLst>
      <p:ext uri="{BB962C8B-B14F-4D97-AF65-F5344CB8AC3E}">
        <p14:creationId xmlns:p14="http://schemas.microsoft.com/office/powerpoint/2010/main" val="6936034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A68E-57D9-4C59-9169-2E50DA6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Research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4BAFF-2A48-4B87-A7B4-56B6E7374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05000"/>
            <a:ext cx="7989752" cy="4648201"/>
          </a:xfrm>
        </p:spPr>
        <p:txBody>
          <a:bodyPr>
            <a:noAutofit/>
          </a:bodyPr>
          <a:lstStyle/>
          <a:p>
            <a:r>
              <a:rPr lang="en-US" sz="2400" dirty="0"/>
              <a:t>Terminal diagnoses which necessitate more bereavement support (Jones 2010)</a:t>
            </a:r>
          </a:p>
          <a:p>
            <a:r>
              <a:rPr lang="en-US" sz="2400" dirty="0"/>
              <a:t>Palliative sedation: effect on bereavement? (</a:t>
            </a:r>
            <a:r>
              <a:rPr lang="en-US" sz="2400" dirty="0" err="1"/>
              <a:t>Bruinsma</a:t>
            </a:r>
            <a:r>
              <a:rPr lang="en-US" sz="2400" dirty="0"/>
              <a:t> 2015)</a:t>
            </a:r>
          </a:p>
          <a:p>
            <a:r>
              <a:rPr lang="en-US" sz="2400" dirty="0"/>
              <a:t>Bereavement assessment models (Rubin 2008)</a:t>
            </a:r>
          </a:p>
        </p:txBody>
      </p:sp>
    </p:spTree>
    <p:extLst>
      <p:ext uri="{BB962C8B-B14F-4D97-AF65-F5344CB8AC3E}">
        <p14:creationId xmlns:p14="http://schemas.microsoft.com/office/powerpoint/2010/main" val="585221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A68E-57D9-4C59-9169-2E50DA6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Spirituality mediates Grief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4BAFF-2A48-4B87-A7B4-56B6E7374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Coping with guilt, shame, forgiveness</a:t>
            </a:r>
          </a:p>
          <a:p>
            <a:r>
              <a:rPr lang="en-US" sz="2800" dirty="0"/>
              <a:t>Reconstruction of identity / sense of self</a:t>
            </a:r>
          </a:p>
          <a:p>
            <a:r>
              <a:rPr lang="en-US" sz="2800" dirty="0"/>
              <a:t>Reconstruction of the assumptive world</a:t>
            </a:r>
          </a:p>
          <a:p>
            <a:r>
              <a:rPr lang="en-US" sz="2800" dirty="0"/>
              <a:t>Transcendental connection as a source of strength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Burke, Laurie, and Robert </a:t>
            </a:r>
            <a:r>
              <a:rPr lang="en-US" i="1" dirty="0" err="1"/>
              <a:t>Neimeyer</a:t>
            </a:r>
            <a:r>
              <a:rPr lang="en-US" i="1" dirty="0"/>
              <a:t>. "The Inventory of Complicated Spiritual Grief: Assessing Spiritual Crisis Following Loss." Religions 7, no. 6 (2016): 67.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5C9D4C0B-4AE1-4829-AB5C-64499625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3">
            <a:extLst>
              <a:ext uri="{FF2B5EF4-FFF2-40B4-BE49-F238E27FC236}">
                <a16:creationId xmlns:a16="http://schemas.microsoft.com/office/drawing/2014/main" id="{B26C25C6-4C5A-4CE0-8C99-136C90E8A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>
            <a:extLst>
              <a:ext uri="{FF2B5EF4-FFF2-40B4-BE49-F238E27FC236}">
                <a16:creationId xmlns:a16="http://schemas.microsoft.com/office/drawing/2014/main" id="{39EB571C-83A4-4AB1-AF84-8BBA70F02AA4}"/>
              </a:ext>
            </a:extLst>
          </p:cNvPr>
          <p:cNvSpPr>
            <a:spLocks/>
          </p:cNvSpPr>
          <p:nvPr/>
        </p:nvSpPr>
        <p:spPr bwMode="auto">
          <a:xfrm>
            <a:off x="12700" y="6096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Community Is Good Medicine</a:t>
            </a:r>
          </a:p>
        </p:txBody>
      </p:sp>
      <p:sp>
        <p:nvSpPr>
          <p:cNvPr id="8" name="Every patient with a health care need has a loving and supportive community.">
            <a:extLst>
              <a:ext uri="{FF2B5EF4-FFF2-40B4-BE49-F238E27FC236}">
                <a16:creationId xmlns:a16="http://schemas.microsoft.com/office/drawing/2014/main" id="{0C343FF6-7728-4395-A7CF-2C89A396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47800"/>
            <a:ext cx="79248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3200" u="sng" dirty="0">
                <a:solidFill>
                  <a:schemeClr val="bg1"/>
                </a:solidFill>
                <a:latin typeface="Gill Sans MT" panose="020B0502020104020203" pitchFamily="34" charset="0"/>
                <a:sym typeface="Lucida Grande" charset="0"/>
              </a:rPr>
              <a:t>Vision</a:t>
            </a:r>
          </a:p>
          <a:p>
            <a:pPr algn="ctr">
              <a:spcBef>
                <a:spcPts val="6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Gill Sans MT" panose="020B0502020104020203" pitchFamily="34" charset="0"/>
                <a:sym typeface="Lucida Grande" charset="0"/>
              </a:rPr>
              <a:t>Every patient with a serious illness has </a:t>
            </a:r>
          </a:p>
          <a:p>
            <a:pPr algn="ctr">
              <a:spcBef>
                <a:spcPts val="6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Gill Sans MT" panose="020B0502020104020203" pitchFamily="34" charset="0"/>
                <a:sym typeface="Lucida Grande" charset="0"/>
              </a:rPr>
              <a:t>a loving and supportive community.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A68E-57D9-4C59-9169-2E50DA6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Spirituality Facilitates Grief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4BAFF-2A48-4B87-A7B4-56B6E7374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“Continuing bonds” (</a:t>
            </a:r>
            <a:r>
              <a:rPr lang="en-US" sz="2800" dirty="0" err="1"/>
              <a:t>Klass</a:t>
            </a:r>
            <a:r>
              <a:rPr lang="en-US" sz="2800" dirty="0"/>
              <a:t> et al., 1996)</a:t>
            </a:r>
          </a:p>
          <a:p>
            <a:r>
              <a:rPr lang="en-US" sz="2800" dirty="0"/>
              <a:t>Mourner’s Kaddish, veneration of elders, 40-day memorials, “Memory Eternal,” family altars…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Doka, Kenneth J. "Spirituality and Religion in the Lives of Elders." Social Isolation of Older Adults: Strategies to Bolster Health and Well-Being (2018): 124.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745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A68E-57D9-4C59-9169-2E50DA6B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Grief Ritual: </a:t>
            </a:r>
            <a:br>
              <a:rPr lang="en-US" dirty="0"/>
            </a:br>
            <a:r>
              <a:rPr lang="en-US" dirty="0"/>
              <a:t>MGH “Service of Remembrance and Hope”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4BAFF-2A48-4B87-A7B4-56B6E7374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“There is no more ridiculous custom than the one that makes you express sympathy once and for all on a given day to a person whose sorrow will endure as long as his life.  Such grief, felt in such a way, is always ‘present’; it is never too late to talk about it, never repetitious to mention it again.” – Marcel Proust</a:t>
            </a:r>
          </a:p>
        </p:txBody>
      </p:sp>
    </p:spTree>
    <p:extLst>
      <p:ext uri="{BB962C8B-B14F-4D97-AF65-F5344CB8AC3E}">
        <p14:creationId xmlns:p14="http://schemas.microsoft.com/office/powerpoint/2010/main" val="3529615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E891-15DD-48C0-A983-1FE250B87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Malcolm </a:t>
            </a:r>
            <a:r>
              <a:rPr lang="en-US" sz="2400" dirty="0" err="1"/>
              <a:t>Marler</a:t>
            </a:r>
            <a:r>
              <a:rPr lang="en-US" sz="2400" dirty="0"/>
              <a:t>, </a:t>
            </a:r>
            <a:r>
              <a:rPr lang="en-US" sz="2400" dirty="0" err="1"/>
              <a:t>DMin</a:t>
            </a:r>
            <a:r>
              <a:rPr lang="en-US" sz="2400" dirty="0"/>
              <a:t>, BCC</a:t>
            </a:r>
            <a:br>
              <a:rPr lang="en-US" sz="2400" dirty="0"/>
            </a:br>
            <a:r>
              <a:rPr lang="en-US" sz="2400" dirty="0"/>
              <a:t>M. Karen Ballard, MCM, RBCC</a:t>
            </a:r>
            <a:br>
              <a:rPr lang="en-US" sz="2400" dirty="0"/>
            </a:br>
            <a:r>
              <a:rPr lang="en-US" sz="2400" dirty="0"/>
              <a:t>Sarah Byrne-Martelli, </a:t>
            </a:r>
            <a:r>
              <a:rPr lang="en-US" sz="2400" dirty="0" err="1"/>
              <a:t>BCc</a:t>
            </a:r>
            <a:endParaRPr lang="en-US" sz="2400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74A54EBC-B547-456F-88DC-49A2897AA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4" b="806"/>
          <a:stretch/>
        </p:blipFill>
        <p:spPr>
          <a:xfrm>
            <a:off x="1343759" y="2227263"/>
            <a:ext cx="6464419" cy="363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29EA8A-26D8-4053-8709-76686500BCC1}"/>
              </a:ext>
            </a:extLst>
          </p:cNvPr>
          <p:cNvSpPr txBox="1"/>
          <p:nvPr/>
        </p:nvSpPr>
        <p:spPr>
          <a:xfrm>
            <a:off x="3438516" y="5992757"/>
            <a:ext cx="226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6228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B32DFF20-1FED-4FE7-9A4D-1BFCB9C44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Loneliness.jpg" descr="Loneliness.jpg">
            <a:extLst>
              <a:ext uri="{FF2B5EF4-FFF2-40B4-BE49-F238E27FC236}">
                <a16:creationId xmlns:a16="http://schemas.microsoft.com/office/drawing/2014/main" id="{F9CF224D-97AF-458E-A07E-9C49CA5B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70988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267" name="The epidemic of loneliness">
            <a:extLst>
              <a:ext uri="{FF2B5EF4-FFF2-40B4-BE49-F238E27FC236}">
                <a16:creationId xmlns:a16="http://schemas.microsoft.com/office/drawing/2014/main" id="{1CCDAEB9-AAC8-44D0-973C-9FA176C9D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775" y="566738"/>
            <a:ext cx="80232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/>
            <a:r>
              <a:rPr lang="en-US" altLang="en-US"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Loneliness is Our “Specialty” </a:t>
            </a:r>
          </a:p>
          <a:p>
            <a:endParaRPr lang="en-US" altLang="en-US" b="1">
              <a:solidFill>
                <a:srgbClr val="DDDDDD"/>
              </a:solidFill>
            </a:endParaRPr>
          </a:p>
        </p:txBody>
      </p:sp>
      <p:sp>
        <p:nvSpPr>
          <p:cNvPr id="11268" name="“Obesity increases your odds of a premature death by 20%, excessive drinking by 30%, and loneliness by 45%.”…">
            <a:extLst>
              <a:ext uri="{FF2B5EF4-FFF2-40B4-BE49-F238E27FC236}">
                <a16:creationId xmlns:a16="http://schemas.microsoft.com/office/drawing/2014/main" id="{BE4765F9-9B28-4890-9685-1CA39560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19838"/>
            <a:ext cx="868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/>
            <a:r>
              <a:rPr lang="en-US" altLang="en-US" sz="2400" dirty="0">
                <a:solidFill>
                  <a:srgbClr val="FFFFFF"/>
                </a:solidFill>
                <a:latin typeface="Gill Sans MT" panose="020B0502020104020203" pitchFamily="34" charset="0"/>
              </a:rPr>
              <a:t>John Cacioppo, MD, neuroscientist, Univ. of Chicago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F444F0-5E9B-F040-83DE-A9E184D15381}"/>
              </a:ext>
            </a:extLst>
          </p:cNvPr>
          <p:cNvSpPr/>
          <p:nvPr/>
        </p:nvSpPr>
        <p:spPr>
          <a:xfrm>
            <a:off x="914400" y="1841500"/>
            <a:ext cx="76200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rPr>
              <a:t>“Loneliness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  <a:ea typeface="ヒラギノ角ゴ ProN W3" panose="020B0300000000000000" pitchFamily="34" charset="-128"/>
                <a:sym typeface="Gill Sans" panose="020B0502020104020203" pitchFamily="34" charset="-79"/>
              </a:rPr>
              <a:t> is a state of mind characterized by a dissociation between what an individual wants or expects from a relationship, and what that individual experiences in that relationship.”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355CF02C-44EF-4B4E-AC44-D58F9F7F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D74A5C27-5A28-4F96-860B-1821C7EBD895}"/>
              </a:ext>
            </a:extLst>
          </p:cNvPr>
          <p:cNvSpPr>
            <a:spLocks/>
          </p:cNvSpPr>
          <p:nvPr/>
        </p:nvSpPr>
        <p:spPr bwMode="auto">
          <a:xfrm>
            <a:off x="12700" y="6477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Mortality Risk Factor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C11B8D8-9189-334F-8A6B-0009F80CBE27}"/>
              </a:ext>
            </a:extLst>
          </p:cNvPr>
          <p:cNvSpPr>
            <a:spLocks/>
          </p:cNvSpPr>
          <p:nvPr/>
        </p:nvSpPr>
        <p:spPr bwMode="auto">
          <a:xfrm>
            <a:off x="228600" y="1538288"/>
            <a:ext cx="883920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defRPr/>
            </a:pPr>
            <a:r>
              <a:rPr lang="en-US" sz="3200" dirty="0">
                <a:latin typeface="Gill Sans MT" panose="020B0502020104020203" pitchFamily="34" charset="0"/>
              </a:rPr>
              <a:t>Loneliness . . . lack of desired meaningful connections</a:t>
            </a:r>
          </a:p>
          <a:p>
            <a:pPr algn="l">
              <a:defRPr/>
            </a:pPr>
            <a:endParaRPr lang="en-US" sz="3200" dirty="0">
              <a:latin typeface="Gill Sans MT" panose="020B05020201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Gill Sans MT" panose="020B0502020104020203" pitchFamily="34" charset="0"/>
              </a:rPr>
              <a:t>Significant increase risk of cardiovascular disease.</a:t>
            </a:r>
            <a:r>
              <a:rPr lang="en-US" sz="2000" baseline="30000" dirty="0">
                <a:latin typeface="Gill Sans MT" panose="020B0502020104020203" pitchFamily="34" charset="0"/>
              </a:rPr>
              <a:t>1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Gill Sans MT" panose="020B0502020104020203" pitchFamily="34" charset="0"/>
              </a:rPr>
              <a:t>Suppresses the functioning of immune system.</a:t>
            </a:r>
            <a:r>
              <a:rPr lang="en-US" sz="2000" baseline="30000" dirty="0">
                <a:latin typeface="Gill Sans MT" panose="020B0502020104020203" pitchFamily="34" charset="0"/>
              </a:rPr>
              <a:t>2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Gill Sans MT" panose="020B0502020104020203" pitchFamily="34" charset="0"/>
              </a:rPr>
              <a:t>As dangerous as smoking 15 cigarettes per day.</a:t>
            </a:r>
            <a:r>
              <a:rPr lang="en-US" sz="2000" baseline="30000" dirty="0">
                <a:latin typeface="Gill Sans MT" panose="020B0502020104020203" pitchFamily="34" charset="0"/>
              </a:rPr>
              <a:t>3</a:t>
            </a:r>
            <a:endParaRPr lang="en-US" sz="2000" dirty="0">
              <a:latin typeface="Gill Sans MT" panose="020B05020201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Gill Sans MT" panose="020B0502020104020203" pitchFamily="34" charset="0"/>
              </a:rPr>
              <a:t>As dangerous as obesity.</a:t>
            </a:r>
            <a:r>
              <a:rPr lang="en-US" sz="2000" baseline="30000" dirty="0">
                <a:latin typeface="Gill Sans MT" panose="020B0502020104020203" pitchFamily="34" charset="0"/>
              </a:rPr>
              <a:t>4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Gill Sans MT" panose="020B0502020104020203" pitchFamily="34" charset="0"/>
            </a:endParaRPr>
          </a:p>
          <a:p>
            <a:pPr algn="l">
              <a:defRPr/>
            </a:pPr>
            <a:r>
              <a:rPr lang="en-US" sz="1600" baseline="30000" dirty="0">
                <a:latin typeface="Gill Sans MT" panose="020B0502020104020203" pitchFamily="34" charset="0"/>
              </a:rPr>
              <a:t>1 </a:t>
            </a:r>
            <a:r>
              <a:rPr lang="en-US" sz="1600" dirty="0">
                <a:latin typeface="Gill Sans MT" panose="020B0502020104020203" pitchFamily="34" charset="0"/>
              </a:rPr>
              <a:t>European Society of Cardiology. "Loneliness is bad for the heart." Science Daily, 9 June, 2018.</a:t>
            </a:r>
          </a:p>
          <a:p>
            <a:pPr algn="l">
              <a:defRPr/>
            </a:pPr>
            <a:r>
              <a:rPr lang="en-US" sz="1600" baseline="30000" dirty="0">
                <a:latin typeface="Gill Sans MT" panose="020B0502020104020203" pitchFamily="34" charset="0"/>
              </a:rPr>
              <a:t>2 </a:t>
            </a:r>
            <a:r>
              <a:rPr lang="en-US" sz="1600" dirty="0">
                <a:latin typeface="Gill Sans MT" panose="020B0502020104020203" pitchFamily="34" charset="0"/>
              </a:rPr>
              <a:t>NIH News in Health, “Care and Connection: Loneliness Affects All Ages,” August, 2018.</a:t>
            </a:r>
          </a:p>
          <a:p>
            <a:pPr algn="l">
              <a:defRPr/>
            </a:pPr>
            <a:r>
              <a:rPr lang="en-US" sz="1600" baseline="30000" dirty="0">
                <a:latin typeface="Gill Sans MT" panose="020B0502020104020203" pitchFamily="34" charset="0"/>
              </a:rPr>
              <a:t>3</a:t>
            </a:r>
            <a:r>
              <a:rPr lang="en-US" sz="1600" dirty="0">
                <a:latin typeface="Gill Sans MT" panose="020B0502020104020203" pitchFamily="34" charset="0"/>
              </a:rPr>
              <a:t> WebMD, “Loneliness Rivals Obesity, Smoking as Health Risk,” 4 May, 2018.</a:t>
            </a:r>
          </a:p>
          <a:p>
            <a:pPr algn="l">
              <a:defRPr/>
            </a:pPr>
            <a:r>
              <a:rPr lang="en-US" sz="1600" baseline="30000" dirty="0">
                <a:latin typeface="Gill Sans MT" panose="020B0502020104020203" pitchFamily="34" charset="0"/>
              </a:rPr>
              <a:t>4 </a:t>
            </a:r>
            <a:r>
              <a:rPr lang="en-US" sz="1600" dirty="0">
                <a:latin typeface="Gill Sans MT" panose="020B0502020104020203" pitchFamily="34" charset="0"/>
              </a:rPr>
              <a:t>Holt-</a:t>
            </a:r>
            <a:r>
              <a:rPr lang="en-US" sz="1600" dirty="0" err="1">
                <a:latin typeface="Gill Sans MT" panose="020B0502020104020203" pitchFamily="34" charset="0"/>
              </a:rPr>
              <a:t>Lunstad</a:t>
            </a:r>
            <a:r>
              <a:rPr lang="en-US" sz="1600" dirty="0">
                <a:latin typeface="Gill Sans MT" panose="020B0502020104020203" pitchFamily="34" charset="0"/>
              </a:rPr>
              <a:t>, Julianne.  American Psychological Association. 18 October, 2017.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A0F24219-9A9E-496F-8357-01C08973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59AC5E25-F8AF-4FD6-9228-CC5DE190C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EE6D8EF6-3D8D-43C3-A933-E96217EE12D6}"/>
              </a:ext>
            </a:extLst>
          </p:cNvPr>
          <p:cNvSpPr>
            <a:spLocks/>
          </p:cNvSpPr>
          <p:nvPr/>
        </p:nvSpPr>
        <p:spPr bwMode="auto">
          <a:xfrm>
            <a:off x="12700" y="647700"/>
            <a:ext cx="9055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340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Meaningful Connections Matter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6B36CBDF-6DF4-41C6-848D-F7C78BAF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3414713"/>
            <a:ext cx="41433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>
            <a:extLst>
              <a:ext uri="{FF2B5EF4-FFF2-40B4-BE49-F238E27FC236}">
                <a16:creationId xmlns:a16="http://schemas.microsoft.com/office/drawing/2014/main" id="{533B6B89-F0EC-41F9-A531-89DE4AA714B0}"/>
              </a:ext>
            </a:extLst>
          </p:cNvPr>
          <p:cNvSpPr>
            <a:spLocks/>
          </p:cNvSpPr>
          <p:nvPr/>
        </p:nvSpPr>
        <p:spPr bwMode="auto">
          <a:xfrm>
            <a:off x="590550" y="1524000"/>
            <a:ext cx="7962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altLang="en-US" sz="3200" dirty="0">
                <a:solidFill>
                  <a:schemeClr val="tx1"/>
                </a:solidFill>
                <a:latin typeface="Gill Sans MT" panose="020B0502020104020203" pitchFamily="34" charset="0"/>
              </a:rPr>
              <a:t>“Strong social relationships can increase the likelihood of survival by as much as 50% relative to individuals whose relationships are weaker.”</a:t>
            </a:r>
            <a:r>
              <a:rPr lang="en-US" altLang="en-US" sz="2400" baseline="30000" dirty="0">
                <a:solidFill>
                  <a:schemeClr val="tx1"/>
                </a:solidFill>
                <a:latin typeface="Gill Sans MT" panose="020B0502020104020203" pitchFamily="34" charset="0"/>
              </a:rPr>
              <a:t>1</a:t>
            </a:r>
          </a:p>
          <a:p>
            <a:pPr algn="ctr"/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15365" name="TextBox 4">
            <a:extLst>
              <a:ext uri="{FF2B5EF4-FFF2-40B4-BE49-F238E27FC236}">
                <a16:creationId xmlns:a16="http://schemas.microsoft.com/office/drawing/2014/main" id="{D6B431DE-B9DC-48FA-892B-FCDCD62F2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4743450"/>
            <a:ext cx="3676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altLang="en-US" sz="1800" baseline="30000" dirty="0"/>
              <a:t>1 </a:t>
            </a:r>
            <a:r>
              <a:rPr lang="en-US" altLang="en-US" sz="1800" dirty="0"/>
              <a:t>Holt-</a:t>
            </a:r>
            <a:r>
              <a:rPr lang="en-US" altLang="en-US" sz="1800" dirty="0" err="1"/>
              <a:t>Lunstad</a:t>
            </a:r>
            <a:r>
              <a:rPr lang="en-US" altLang="en-US" sz="1800" dirty="0"/>
              <a:t>, Julianne, Smith, Timothy B. , Layton, J. Bradley.  </a:t>
            </a:r>
            <a:r>
              <a:rPr lang="en-US" altLang="en-US" sz="1800" baseline="30000" dirty="0"/>
              <a:t>“</a:t>
            </a:r>
            <a:r>
              <a:rPr lang="en-US" altLang="en-US" sz="1800" dirty="0"/>
              <a:t>Social Relationships and Mortality Risk:  A Meta-analytic Review.”  27, July 2010.</a:t>
            </a:r>
            <a:endParaRPr lang="en-US" altLang="en-US" sz="1800" baseline="30000" dirty="0"/>
          </a:p>
        </p:txBody>
      </p:sp>
      <p:pic>
        <p:nvPicPr>
          <p:cNvPr id="15366" name="Picture 8">
            <a:extLst>
              <a:ext uri="{FF2B5EF4-FFF2-40B4-BE49-F238E27FC236}">
                <a16:creationId xmlns:a16="http://schemas.microsoft.com/office/drawing/2014/main" id="{4123886E-F101-4173-9D89-C8F2612F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6172200"/>
            <a:ext cx="29400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Master #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B8AA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2">
      <a:majorFont>
        <a:latin typeface="Lucida Grande"/>
        <a:ea typeface="ヒラギノ角ゴ ProN W6"/>
        <a:cs typeface=""/>
      </a:majorFont>
      <a:minorFont>
        <a:latin typeface="Lucida Grande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ヒラギノ角ゴ ProN W3" panose="020B0300000000000000" pitchFamily="34" charset="-128"/>
            <a:sym typeface="Gill Sans" panose="020B0502020104020203" pitchFamily="34" charset="-79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ヒラギノ角ゴ ProN W3" panose="020B0300000000000000" pitchFamily="34" charset="-128"/>
            <a:sym typeface="Gill Sans" panose="020B0502020104020203" pitchFamily="34" charset="-79"/>
          </a:defRPr>
        </a:defPPr>
      </a:lstStyle>
    </a:lnDef>
  </a:objectDefaults>
  <a:extraClrSchemeLst>
    <a:extraClrScheme>
      <a:clrScheme name="Master #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3049</Words>
  <Application>Microsoft Office PowerPoint</Application>
  <PresentationFormat>On-screen Show (4:3)</PresentationFormat>
  <Paragraphs>384</Paragraphs>
  <Slides>62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Arial</vt:lpstr>
      <vt:lpstr>Arial Black</vt:lpstr>
      <vt:lpstr>Arial Bold</vt:lpstr>
      <vt:lpstr>Calibri</vt:lpstr>
      <vt:lpstr>Gill Sans</vt:lpstr>
      <vt:lpstr>Gill Sans MT</vt:lpstr>
      <vt:lpstr>Lucida Grande</vt:lpstr>
      <vt:lpstr>Times New Roman</vt:lpstr>
      <vt:lpstr>Wingdings 2</vt:lpstr>
      <vt:lpstr>ヒラギノ角ゴ ProN W3</vt:lpstr>
      <vt:lpstr>ヒラギノ角ゴ ProN W6</vt:lpstr>
      <vt:lpstr>Master #2</vt:lpstr>
      <vt:lpstr>Dividend</vt:lpstr>
      <vt:lpstr>The role of the chaplain in Palliative CAre</vt:lpstr>
      <vt:lpstr>Guidelines for Excellence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NCP Guidelines:  Pediatric Palliative Care</vt:lpstr>
      <vt:lpstr>REFERENCES</vt:lpstr>
      <vt:lpstr>Key Concept</vt:lpstr>
      <vt:lpstr>Child Spirituality and Faith Development</vt:lpstr>
      <vt:lpstr>Child Spirituality and Faith Development, cont.</vt:lpstr>
      <vt:lpstr>Child Spirituality and Faith Development, cont.</vt:lpstr>
      <vt:lpstr>Chaplaincy must consider how best to…</vt:lpstr>
      <vt:lpstr>Family-Centered Care</vt:lpstr>
      <vt:lpstr>Plan of care is dictated by patient and family</vt:lpstr>
      <vt:lpstr>What is Pediatric Palliative Care?</vt:lpstr>
      <vt:lpstr>PowerPoint Presentation</vt:lpstr>
      <vt:lpstr>Guidelines of Note</vt:lpstr>
      <vt:lpstr>Guidelines of Note, cont.</vt:lpstr>
      <vt:lpstr>6.3.3</vt:lpstr>
      <vt:lpstr>6.3.3 cont.</vt:lpstr>
      <vt:lpstr>6.3.3 cont.</vt:lpstr>
      <vt:lpstr>8.2.3</vt:lpstr>
      <vt:lpstr>8.2.7</vt:lpstr>
      <vt:lpstr>Guidelines of Note</vt:lpstr>
      <vt:lpstr>Caring for the Team</vt:lpstr>
      <vt:lpstr>Caring for the Team, cont.</vt:lpstr>
      <vt:lpstr>NCP Guidelines: Chaplaincy and Bereavement</vt:lpstr>
      <vt:lpstr>NCP Change in terminology</vt:lpstr>
      <vt:lpstr>“Work your magic?”</vt:lpstr>
      <vt:lpstr>Everyone has the magic.</vt:lpstr>
      <vt:lpstr>Domain 7: Assessment and Plan</vt:lpstr>
      <vt:lpstr>Practice Example D7-A:  Large Children’s Hospital </vt:lpstr>
      <vt:lpstr>Domain 7: Cultural Care of the Body</vt:lpstr>
      <vt:lpstr>Practice Example D7-D:  Hospice expansion</vt:lpstr>
      <vt:lpstr>Practice Example D7-D:  Hospice expansion</vt:lpstr>
      <vt:lpstr>Domain 7.5: Bereavement Services</vt:lpstr>
      <vt:lpstr>Bereavement Follow-up at MGH</vt:lpstr>
      <vt:lpstr>Domain 7.5: Bereavement Services</vt:lpstr>
      <vt:lpstr>Practice Example D7-E:  Community Palliative Care</vt:lpstr>
      <vt:lpstr>The Takeaway</vt:lpstr>
      <vt:lpstr>The Takeaway for Chaplaincy</vt:lpstr>
      <vt:lpstr>Key Research Articles</vt:lpstr>
      <vt:lpstr>Key Research Articles</vt:lpstr>
      <vt:lpstr>Spirituality mediates Grief</vt:lpstr>
      <vt:lpstr>Spirituality Facilitates Grief</vt:lpstr>
      <vt:lpstr>Community Grief Ritual:  MGH “Service of Remembrance and Hope” </vt:lpstr>
      <vt:lpstr>Malcolm Marler, DMin, BCC M. Karen Ballard, MCM, RBCC Sarah Byrne-Martelli, BCc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the chaplain in Palliative CAre</dc:title>
  <dc:creator>Byrne-Martelli, Sarah E</dc:creator>
  <cp:lastModifiedBy>Byrne-Martelli, Sarah E</cp:lastModifiedBy>
  <cp:revision>12</cp:revision>
  <dcterms:created xsi:type="dcterms:W3CDTF">2019-05-13T16:37:07Z</dcterms:created>
  <dcterms:modified xsi:type="dcterms:W3CDTF">2019-05-14T16:22:44Z</dcterms:modified>
</cp:coreProperties>
</file>