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45"/>
  </p:notesMasterIdLst>
  <p:handoutMasterIdLst>
    <p:handoutMasterId r:id="rId46"/>
  </p:handoutMasterIdLst>
  <p:sldIdLst>
    <p:sldId id="317" r:id="rId2"/>
    <p:sldId id="256" r:id="rId3"/>
    <p:sldId id="311" r:id="rId4"/>
    <p:sldId id="258" r:id="rId5"/>
    <p:sldId id="257" r:id="rId6"/>
    <p:sldId id="259" r:id="rId7"/>
    <p:sldId id="315" r:id="rId8"/>
    <p:sldId id="261" r:id="rId9"/>
    <p:sldId id="316" r:id="rId10"/>
    <p:sldId id="312" r:id="rId11"/>
    <p:sldId id="262" r:id="rId12"/>
    <p:sldId id="264" r:id="rId13"/>
    <p:sldId id="265" r:id="rId14"/>
    <p:sldId id="266" r:id="rId15"/>
    <p:sldId id="267" r:id="rId16"/>
    <p:sldId id="268" r:id="rId17"/>
    <p:sldId id="269" r:id="rId18"/>
    <p:sldId id="271" r:id="rId19"/>
    <p:sldId id="313" r:id="rId20"/>
    <p:sldId id="272" r:id="rId21"/>
    <p:sldId id="273" r:id="rId22"/>
    <p:sldId id="274" r:id="rId23"/>
    <p:sldId id="314" r:id="rId24"/>
    <p:sldId id="275" r:id="rId25"/>
    <p:sldId id="276" r:id="rId26"/>
    <p:sldId id="277" r:id="rId27"/>
    <p:sldId id="279" r:id="rId28"/>
    <p:sldId id="281" r:id="rId29"/>
    <p:sldId id="282" r:id="rId30"/>
    <p:sldId id="283" r:id="rId31"/>
    <p:sldId id="284" r:id="rId32"/>
    <p:sldId id="285" r:id="rId33"/>
    <p:sldId id="286" r:id="rId34"/>
    <p:sldId id="287" r:id="rId35"/>
    <p:sldId id="288" r:id="rId36"/>
    <p:sldId id="289" r:id="rId37"/>
    <p:sldId id="291" r:id="rId38"/>
    <p:sldId id="292" r:id="rId39"/>
    <p:sldId id="293" r:id="rId40"/>
    <p:sldId id="294" r:id="rId41"/>
    <p:sldId id="290" r:id="rId42"/>
    <p:sldId id="296" r:id="rId43"/>
    <p:sldId id="310" r:id="rId4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0AB"/>
    <a:srgbClr val="637628"/>
    <a:srgbClr val="1E74C8"/>
    <a:srgbClr val="A5C249"/>
    <a:srgbClr val="74A9DD"/>
    <a:srgbClr val="1C69B6"/>
    <a:srgbClr val="1642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74" autoAdjust="0"/>
  </p:normalViewPr>
  <p:slideViewPr>
    <p:cSldViewPr snapToGrid="0" snapToObjects="1">
      <p:cViewPr varScale="1">
        <p:scale>
          <a:sx n="75" d="100"/>
          <a:sy n="75" d="100"/>
        </p:scale>
        <p:origin x="10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8" d="100"/>
          <a:sy n="58" d="100"/>
        </p:scale>
        <p:origin x="160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lIns="91157" tIns="45578" rIns="91157" bIns="45578" rtlCol="0"/>
          <a:lstStyle>
            <a:lvl1pPr algn="l">
              <a:defRPr sz="1200"/>
            </a:lvl1pPr>
          </a:lstStyle>
          <a:p>
            <a:endParaRPr lang="en-US" dirty="0"/>
          </a:p>
        </p:txBody>
      </p:sp>
      <p:sp>
        <p:nvSpPr>
          <p:cNvPr id="3" name="Date Placeholder 2"/>
          <p:cNvSpPr>
            <a:spLocks noGrp="1"/>
          </p:cNvSpPr>
          <p:nvPr>
            <p:ph type="dt" sz="quarter" idx="1"/>
          </p:nvPr>
        </p:nvSpPr>
        <p:spPr>
          <a:xfrm>
            <a:off x="4008339" y="0"/>
            <a:ext cx="3067155" cy="468629"/>
          </a:xfrm>
          <a:prstGeom prst="rect">
            <a:avLst/>
          </a:prstGeom>
        </p:spPr>
        <p:txBody>
          <a:bodyPr vert="horz" lIns="91157" tIns="45578" rIns="91157" bIns="45578" rtlCol="0"/>
          <a:lstStyle>
            <a:lvl1pPr algn="r">
              <a:defRPr sz="1200"/>
            </a:lvl1pPr>
          </a:lstStyle>
          <a:p>
            <a:fld id="{46049EA2-DDF1-49EC-B915-F60BB233B277}" type="datetimeFigureOut">
              <a:rPr lang="en-US" smtClean="0"/>
              <a:t>4/24/2018</a:t>
            </a:fld>
            <a:endParaRPr lang="en-US" dirty="0"/>
          </a:p>
        </p:txBody>
      </p:sp>
      <p:sp>
        <p:nvSpPr>
          <p:cNvPr id="4" name="Footer Placeholder 3"/>
          <p:cNvSpPr>
            <a:spLocks noGrp="1"/>
          </p:cNvSpPr>
          <p:nvPr>
            <p:ph type="ftr" sz="quarter" idx="2"/>
          </p:nvPr>
        </p:nvSpPr>
        <p:spPr>
          <a:xfrm>
            <a:off x="0" y="8894446"/>
            <a:ext cx="3067155" cy="468629"/>
          </a:xfrm>
          <a:prstGeom prst="rect">
            <a:avLst/>
          </a:prstGeom>
        </p:spPr>
        <p:txBody>
          <a:bodyPr vert="horz" lIns="91157" tIns="45578" rIns="91157" bIns="455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339" y="8894446"/>
            <a:ext cx="3067155" cy="468629"/>
          </a:xfrm>
          <a:prstGeom prst="rect">
            <a:avLst/>
          </a:prstGeom>
        </p:spPr>
        <p:txBody>
          <a:bodyPr vert="horz" lIns="91157" tIns="45578" rIns="91157" bIns="45578" rtlCol="0" anchor="b"/>
          <a:lstStyle>
            <a:lvl1pPr algn="r">
              <a:defRPr sz="1200"/>
            </a:lvl1pPr>
          </a:lstStyle>
          <a:p>
            <a:fld id="{98A441C9-B2F6-41D3-BE14-23013A5451D6}" type="slidenum">
              <a:rPr lang="en-US" smtClean="0"/>
              <a:t>‹#›</a:t>
            </a:fld>
            <a:endParaRPr lang="en-US" dirty="0"/>
          </a:p>
        </p:txBody>
      </p:sp>
    </p:spTree>
    <p:extLst>
      <p:ext uri="{BB962C8B-B14F-4D97-AF65-F5344CB8AC3E}">
        <p14:creationId xmlns:p14="http://schemas.microsoft.com/office/powerpoint/2010/main" val="3527077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lIns="91157" tIns="45578" rIns="91157" bIns="45578" rtlCol="0"/>
          <a:lstStyle>
            <a:lvl1pPr algn="l">
              <a:defRPr sz="1200"/>
            </a:lvl1pPr>
          </a:lstStyle>
          <a:p>
            <a:endParaRPr lang="en-US" dirty="0"/>
          </a:p>
        </p:txBody>
      </p:sp>
      <p:sp>
        <p:nvSpPr>
          <p:cNvPr id="3" name="Date Placeholder 2"/>
          <p:cNvSpPr>
            <a:spLocks noGrp="1"/>
          </p:cNvSpPr>
          <p:nvPr>
            <p:ph type="dt" idx="1"/>
          </p:nvPr>
        </p:nvSpPr>
        <p:spPr>
          <a:xfrm>
            <a:off x="4008339" y="0"/>
            <a:ext cx="3067155" cy="468629"/>
          </a:xfrm>
          <a:prstGeom prst="rect">
            <a:avLst/>
          </a:prstGeom>
        </p:spPr>
        <p:txBody>
          <a:bodyPr vert="horz" lIns="91157" tIns="45578" rIns="91157" bIns="45578" rtlCol="0"/>
          <a:lstStyle>
            <a:lvl1pPr algn="r">
              <a:defRPr sz="1200"/>
            </a:lvl1pPr>
          </a:lstStyle>
          <a:p>
            <a:fld id="{BB6ED338-072F-4593-B05C-EBFC413B2923}" type="datetimeFigureOut">
              <a:rPr lang="en-US" smtClean="0"/>
              <a:t>4/24/2018</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157" tIns="45578" rIns="91157" bIns="45578" rtlCol="0" anchor="ctr"/>
          <a:lstStyle/>
          <a:p>
            <a:endParaRPr lang="en-US" dirty="0"/>
          </a:p>
        </p:txBody>
      </p:sp>
      <p:sp>
        <p:nvSpPr>
          <p:cNvPr id="5" name="Notes Placeholder 4"/>
          <p:cNvSpPr>
            <a:spLocks noGrp="1"/>
          </p:cNvSpPr>
          <p:nvPr>
            <p:ph type="body" sz="quarter" idx="3"/>
          </p:nvPr>
        </p:nvSpPr>
        <p:spPr>
          <a:xfrm>
            <a:off x="707075" y="4505802"/>
            <a:ext cx="5662925" cy="3687285"/>
          </a:xfrm>
          <a:prstGeom prst="rect">
            <a:avLst/>
          </a:prstGeom>
        </p:spPr>
        <p:txBody>
          <a:bodyPr vert="horz" lIns="91157" tIns="45578" rIns="91157" bIns="455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4446"/>
            <a:ext cx="3067155" cy="468629"/>
          </a:xfrm>
          <a:prstGeom prst="rect">
            <a:avLst/>
          </a:prstGeom>
        </p:spPr>
        <p:txBody>
          <a:bodyPr vert="horz" lIns="91157" tIns="45578" rIns="91157" bIns="45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339" y="8894446"/>
            <a:ext cx="3067155" cy="468629"/>
          </a:xfrm>
          <a:prstGeom prst="rect">
            <a:avLst/>
          </a:prstGeom>
        </p:spPr>
        <p:txBody>
          <a:bodyPr vert="horz" lIns="91157" tIns="45578" rIns="91157" bIns="45578" rtlCol="0" anchor="b"/>
          <a:lstStyle>
            <a:lvl1pPr algn="r">
              <a:defRPr sz="1200"/>
            </a:lvl1pPr>
          </a:lstStyle>
          <a:p>
            <a:fld id="{D911A089-8486-4A7B-9A45-6E49F4D9FA3A}" type="slidenum">
              <a:rPr lang="en-US" smtClean="0"/>
              <a:t>‹#›</a:t>
            </a:fld>
            <a:endParaRPr lang="en-US" dirty="0"/>
          </a:p>
        </p:txBody>
      </p:sp>
    </p:spTree>
    <p:extLst>
      <p:ext uri="{BB962C8B-B14F-4D97-AF65-F5344CB8AC3E}">
        <p14:creationId xmlns:p14="http://schemas.microsoft.com/office/powerpoint/2010/main" val="2812776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1A089-8486-4A7B-9A45-6E49F4D9FA3A}" type="slidenum">
              <a:rPr lang="en-US" smtClean="0"/>
              <a:t>1</a:t>
            </a:fld>
            <a:endParaRPr lang="en-US" dirty="0"/>
          </a:p>
        </p:txBody>
      </p:sp>
    </p:spTree>
    <p:extLst>
      <p:ext uri="{BB962C8B-B14F-4D97-AF65-F5344CB8AC3E}">
        <p14:creationId xmlns:p14="http://schemas.microsoft.com/office/powerpoint/2010/main" val="3481881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imes New Roman" panose="02020603050405020304" pitchFamily="18" charset="0"/>
                <a:cs typeface="Times New Roman" panose="02020603050405020304" pitchFamily="18" charset="0"/>
              </a:rPr>
              <a:t>Spirituality refers to our inner belief system. It is a delicate ‘spirit-to-spirit’ relationship to oneself, and the God of one’s understanding. Everyone is a spiritual being.</a:t>
            </a:r>
          </a:p>
          <a:p>
            <a:endParaRPr lang="en-US" dirty="0"/>
          </a:p>
        </p:txBody>
      </p:sp>
      <p:sp>
        <p:nvSpPr>
          <p:cNvPr id="4" name="Slide Number Placeholder 3"/>
          <p:cNvSpPr>
            <a:spLocks noGrp="1"/>
          </p:cNvSpPr>
          <p:nvPr>
            <p:ph type="sldNum" sz="quarter" idx="10"/>
          </p:nvPr>
        </p:nvSpPr>
        <p:spPr/>
        <p:txBody>
          <a:bodyPr/>
          <a:lstStyle/>
          <a:p>
            <a:fld id="{D911A089-8486-4A7B-9A45-6E49F4D9FA3A}" type="slidenum">
              <a:rPr lang="en-US" smtClean="0"/>
              <a:t>5</a:t>
            </a:fld>
            <a:endParaRPr lang="en-US" dirty="0"/>
          </a:p>
        </p:txBody>
      </p:sp>
    </p:spTree>
    <p:extLst>
      <p:ext uri="{BB962C8B-B14F-4D97-AF65-F5344CB8AC3E}">
        <p14:creationId xmlns:p14="http://schemas.microsoft.com/office/powerpoint/2010/main" val="187782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Religion refers to the externals of our belief system:  community worship, prayers, traditions, rites, rituals, etc.  Not everyone is religious.  </a:t>
            </a:r>
          </a:p>
          <a:p>
            <a:endParaRPr lang="en-US" dirty="0"/>
          </a:p>
        </p:txBody>
      </p:sp>
      <p:sp>
        <p:nvSpPr>
          <p:cNvPr id="4" name="Slide Number Placeholder 3"/>
          <p:cNvSpPr>
            <a:spLocks noGrp="1"/>
          </p:cNvSpPr>
          <p:nvPr>
            <p:ph type="sldNum" sz="quarter" idx="10"/>
          </p:nvPr>
        </p:nvSpPr>
        <p:spPr/>
        <p:txBody>
          <a:bodyPr/>
          <a:lstStyle/>
          <a:p>
            <a:fld id="{D911A089-8486-4A7B-9A45-6E49F4D9FA3A}" type="slidenum">
              <a:rPr lang="en-US" smtClean="0"/>
              <a:t>6</a:t>
            </a:fld>
            <a:endParaRPr lang="en-US" dirty="0"/>
          </a:p>
        </p:txBody>
      </p:sp>
    </p:spTree>
    <p:extLst>
      <p:ext uri="{BB962C8B-B14F-4D97-AF65-F5344CB8AC3E}">
        <p14:creationId xmlns:p14="http://schemas.microsoft.com/office/powerpoint/2010/main" val="366899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imes New Roman" panose="02020603050405020304" pitchFamily="18" charset="0"/>
                <a:cs typeface="Times New Roman" panose="02020603050405020304" pitchFamily="18" charset="0"/>
              </a:rPr>
              <a:t>Chaplains do not superimpose or proselytize any specific religious or spiritual tradition.</a:t>
            </a:r>
          </a:p>
          <a:p>
            <a:endParaRPr lang="en-US" dirty="0"/>
          </a:p>
        </p:txBody>
      </p:sp>
      <p:sp>
        <p:nvSpPr>
          <p:cNvPr id="4" name="Slide Number Placeholder 3"/>
          <p:cNvSpPr>
            <a:spLocks noGrp="1"/>
          </p:cNvSpPr>
          <p:nvPr>
            <p:ph type="sldNum" sz="quarter" idx="10"/>
          </p:nvPr>
        </p:nvSpPr>
        <p:spPr/>
        <p:txBody>
          <a:bodyPr/>
          <a:lstStyle/>
          <a:p>
            <a:fld id="{D911A089-8486-4A7B-9A45-6E49F4D9FA3A}" type="slidenum">
              <a:rPr lang="en-US" smtClean="0"/>
              <a:t>10</a:t>
            </a:fld>
            <a:endParaRPr lang="en-US" dirty="0"/>
          </a:p>
        </p:txBody>
      </p:sp>
    </p:spTree>
    <p:extLst>
      <p:ext uri="{BB962C8B-B14F-4D97-AF65-F5344CB8AC3E}">
        <p14:creationId xmlns:p14="http://schemas.microsoft.com/office/powerpoint/2010/main" val="1444507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Research has demonstrated the positive impact of religious, spiritual and existential beliefs, values and practices on humans</a:t>
            </a:r>
          </a:p>
          <a:p>
            <a:endParaRPr lang="en-US" dirty="0"/>
          </a:p>
        </p:txBody>
      </p:sp>
      <p:sp>
        <p:nvSpPr>
          <p:cNvPr id="4" name="Slide Number Placeholder 3"/>
          <p:cNvSpPr>
            <a:spLocks noGrp="1"/>
          </p:cNvSpPr>
          <p:nvPr>
            <p:ph type="sldNum" sz="quarter" idx="10"/>
          </p:nvPr>
        </p:nvSpPr>
        <p:spPr/>
        <p:txBody>
          <a:bodyPr/>
          <a:lstStyle/>
          <a:p>
            <a:fld id="{D911A089-8486-4A7B-9A45-6E49F4D9FA3A}" type="slidenum">
              <a:rPr lang="en-US" smtClean="0"/>
              <a:t>11</a:t>
            </a:fld>
            <a:endParaRPr lang="en-US" dirty="0"/>
          </a:p>
        </p:txBody>
      </p:sp>
    </p:spTree>
    <p:extLst>
      <p:ext uri="{BB962C8B-B14F-4D97-AF65-F5344CB8AC3E}">
        <p14:creationId xmlns:p14="http://schemas.microsoft.com/office/powerpoint/2010/main" val="228454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360AB"/>
                </a:solidFill>
                <a:latin typeface="Times New Roman" panose="02020603050405020304" pitchFamily="18" charset="0"/>
                <a:cs typeface="Times New Roman" panose="02020603050405020304" pitchFamily="18" charset="0"/>
              </a:rPr>
              <a:t>Physical signs of spiritual pain and suffering might include emotional, behavioral and verbal cues</a:t>
            </a:r>
          </a:p>
          <a:p>
            <a:endParaRPr lang="en-US" dirty="0"/>
          </a:p>
        </p:txBody>
      </p:sp>
      <p:sp>
        <p:nvSpPr>
          <p:cNvPr id="4" name="Slide Number Placeholder 3"/>
          <p:cNvSpPr>
            <a:spLocks noGrp="1"/>
          </p:cNvSpPr>
          <p:nvPr>
            <p:ph type="sldNum" sz="quarter" idx="10"/>
          </p:nvPr>
        </p:nvSpPr>
        <p:spPr/>
        <p:txBody>
          <a:bodyPr/>
          <a:lstStyle/>
          <a:p>
            <a:fld id="{D911A089-8486-4A7B-9A45-6E49F4D9FA3A}" type="slidenum">
              <a:rPr lang="en-US" smtClean="0"/>
              <a:t>15</a:t>
            </a:fld>
            <a:endParaRPr lang="en-US" dirty="0"/>
          </a:p>
        </p:txBody>
      </p:sp>
    </p:spTree>
    <p:extLst>
      <p:ext uri="{BB962C8B-B14F-4D97-AF65-F5344CB8AC3E}">
        <p14:creationId xmlns:p14="http://schemas.microsoft.com/office/powerpoint/2010/main" val="99684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dirty="0">
                <a:solidFill>
                  <a:schemeClr val="tx1"/>
                </a:solidFill>
                <a:latin typeface="Times New Roman" panose="02020603050405020304" pitchFamily="18" charset="0"/>
                <a:cs typeface="Times New Roman" panose="02020603050405020304" pitchFamily="18" charset="0"/>
              </a:rPr>
              <a:t>The WI 2014 Foundations of Faith Community Nursing Course </a:t>
            </a:r>
          </a:p>
          <a:p>
            <a:pPr lvl="1"/>
            <a:r>
              <a:rPr lang="en-US" sz="2000" b="1" dirty="0">
                <a:solidFill>
                  <a:schemeClr val="tx1"/>
                </a:solidFill>
                <a:latin typeface="Times New Roman" panose="02020603050405020304" pitchFamily="18" charset="0"/>
                <a:cs typeface="Times New Roman" panose="02020603050405020304" pitchFamily="18" charset="0"/>
              </a:rPr>
              <a:t>IPNRC Foundations Course </a:t>
            </a:r>
            <a:r>
              <a:rPr lang="en-US" sz="2000" b="1" u="sng" dirty="0">
                <a:solidFill>
                  <a:schemeClr val="tx1"/>
                </a:solidFill>
                <a:latin typeface="Times New Roman" panose="02020603050405020304" pitchFamily="18" charset="0"/>
                <a:cs typeface="Times New Roman" panose="02020603050405020304" pitchFamily="18" charset="0"/>
              </a:rPr>
              <a:t>AND</a:t>
            </a:r>
            <a:r>
              <a:rPr lang="en-US" sz="2000" b="1" dirty="0">
                <a:solidFill>
                  <a:schemeClr val="tx1"/>
                </a:solidFill>
                <a:latin typeface="Times New Roman" panose="02020603050405020304" pitchFamily="18" charset="0"/>
                <a:cs typeface="Times New Roman" panose="02020603050405020304" pitchFamily="18" charset="0"/>
              </a:rPr>
              <a:t> a complete a current WI FCN Practice Update Webinar</a:t>
            </a:r>
          </a:p>
          <a:p>
            <a:pPr lvl="1"/>
            <a:r>
              <a:rPr lang="en-US" sz="2000" b="1" dirty="0">
                <a:solidFill>
                  <a:schemeClr val="tx1"/>
                </a:solidFill>
                <a:latin typeface="Times New Roman" panose="02020603050405020304" pitchFamily="18" charset="0"/>
                <a:cs typeface="Times New Roman" panose="02020603050405020304" pitchFamily="18" charset="0"/>
              </a:rPr>
              <a:t>Provide proof of attendance AND content outline of other FCN preparation course for review by the WI FCN Chaplain Committee AND complete a current WI FCN Practice Update Webinar </a:t>
            </a:r>
          </a:p>
          <a:p>
            <a:endParaRPr lang="en-US" dirty="0"/>
          </a:p>
        </p:txBody>
      </p:sp>
      <p:sp>
        <p:nvSpPr>
          <p:cNvPr id="4" name="Slide Number Placeholder 3"/>
          <p:cNvSpPr>
            <a:spLocks noGrp="1"/>
          </p:cNvSpPr>
          <p:nvPr>
            <p:ph type="sldNum" sz="quarter" idx="10"/>
          </p:nvPr>
        </p:nvSpPr>
        <p:spPr/>
        <p:txBody>
          <a:bodyPr/>
          <a:lstStyle/>
          <a:p>
            <a:fld id="{D911A089-8486-4A7B-9A45-6E49F4D9FA3A}" type="slidenum">
              <a:rPr lang="en-US" smtClean="0"/>
              <a:t>29</a:t>
            </a:fld>
            <a:endParaRPr lang="en-US" dirty="0"/>
          </a:p>
        </p:txBody>
      </p:sp>
    </p:spTree>
    <p:extLst>
      <p:ext uri="{BB962C8B-B14F-4D97-AF65-F5344CB8AC3E}">
        <p14:creationId xmlns:p14="http://schemas.microsoft.com/office/powerpoint/2010/main" val="1019309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2FC3495F-27FE-7F4C-B5F6-27ED40EC04EA}" type="datetimeFigureOut">
              <a:rPr lang="en-US" smtClean="0"/>
              <a:t>4/24/2018</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275757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169837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2870543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119464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63053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4234133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2644714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2FC3495F-27FE-7F4C-B5F6-27ED40EC04EA}" type="datetimeFigureOut">
              <a:rPr lang="en-US" smtClean="0"/>
              <a:t>4/24/2018</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3489760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404447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0" y="3581400"/>
            <a:ext cx="9144000" cy="32766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5" name="Rectangle 14"/>
          <p:cNvSpPr/>
          <p:nvPr userDrawn="1"/>
        </p:nvSpPr>
        <p:spPr>
          <a:xfrm>
            <a:off x="0" y="0"/>
            <a:ext cx="9144000" cy="3505200"/>
          </a:xfrm>
          <a:prstGeom prst="rect">
            <a:avLst/>
          </a:prstGeom>
          <a:solidFill>
            <a:srgbClr val="0260AA"/>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7" name="Picture 16" descr="tree_transparant.psd"/>
          <p:cNvPicPr>
            <a:picLocks noChangeAspect="1"/>
          </p:cNvPicPr>
          <p:nvPr userDrawn="1"/>
        </p:nvPicPr>
        <p:blipFill>
          <a:blip r:embed="rId2" cstate="print">
            <a:alphaModFix amt="61000"/>
            <a:extLst>
              <a:ext uri="{28A0092B-C50C-407E-A947-70E740481C1C}">
                <a14:useLocalDpi xmlns:a14="http://schemas.microsoft.com/office/drawing/2010/main" val="0"/>
              </a:ext>
            </a:extLst>
          </a:blip>
          <a:stretch>
            <a:fillRect/>
          </a:stretch>
        </p:blipFill>
        <p:spPr>
          <a:xfrm>
            <a:off x="685800" y="-838201"/>
            <a:ext cx="7625471" cy="7823457"/>
          </a:xfrm>
          <a:prstGeom prst="rect">
            <a:avLst/>
          </a:prstGeom>
        </p:spPr>
      </p:pic>
      <p:pic>
        <p:nvPicPr>
          <p:cNvPr id="18" name="Picture 17" descr="HCC-Network-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2200" y="3937000"/>
            <a:ext cx="2616200" cy="2616200"/>
          </a:xfrm>
          <a:prstGeom prst="rect">
            <a:avLst/>
          </a:prstGeom>
        </p:spPr>
      </p:pic>
      <p:sp>
        <p:nvSpPr>
          <p:cNvPr id="20" name="Rectangle 19"/>
          <p:cNvSpPr/>
          <p:nvPr userDrawn="1"/>
        </p:nvSpPr>
        <p:spPr>
          <a:xfrm>
            <a:off x="304800" y="5655862"/>
            <a:ext cx="5715000" cy="58477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ysClr val="window" lastClr="FFFFFF"/>
                </a:solidFill>
                <a:effectLst/>
                <a:uLnTx/>
                <a:uFillTx/>
                <a:latin typeface="Arial"/>
                <a:cs typeface="Arial"/>
              </a:rPr>
              <a:t>Caring for the Human Spirit</a:t>
            </a:r>
            <a:r>
              <a:rPr kumimoji="0" lang="en-US" sz="3200" b="0" i="1" u="none" strike="noStrike" kern="0" cap="none" spc="0" normalizeH="0" baseline="30000" noProof="0" dirty="0">
                <a:ln>
                  <a:noFill/>
                </a:ln>
                <a:solidFill>
                  <a:sysClr val="window" lastClr="FFFFFF"/>
                </a:solidFill>
                <a:effectLst/>
                <a:uLnTx/>
                <a:uFillTx/>
                <a:latin typeface="Arial"/>
                <a:cs typeface="Arial"/>
              </a:rPr>
              <a:t>™</a:t>
            </a:r>
          </a:p>
        </p:txBody>
      </p:sp>
      <p:sp>
        <p:nvSpPr>
          <p:cNvPr id="2" name="Title 1"/>
          <p:cNvSpPr>
            <a:spLocks noGrp="1"/>
          </p:cNvSpPr>
          <p:nvPr>
            <p:ph type="ctrTitle" hasCustomPrompt="1"/>
          </p:nvPr>
        </p:nvSpPr>
        <p:spPr>
          <a:xfrm>
            <a:off x="685800" y="683920"/>
            <a:ext cx="7772400" cy="2397625"/>
          </a:xfrm>
        </p:spPr>
        <p:txBody>
          <a:bodyPr>
            <a:noAutofit/>
          </a:bodyPr>
          <a:lstStyle>
            <a:lvl1pPr>
              <a:lnSpc>
                <a:spcPct val="80000"/>
              </a:lnSpc>
              <a:defRPr sz="5400" b="1">
                <a:solidFill>
                  <a:schemeClr val="bg1"/>
                </a:solidFill>
              </a:defRPr>
            </a:lvl1pPr>
          </a:lstStyle>
          <a:p>
            <a:r>
              <a:rPr lang="en-US" dirty="0"/>
              <a:t>This is a </a:t>
            </a:r>
            <a:br>
              <a:rPr lang="en-US" dirty="0"/>
            </a:br>
            <a:r>
              <a:rPr lang="en-US" dirty="0"/>
              <a:t>Title Page Headline Style</a:t>
            </a:r>
          </a:p>
        </p:txBody>
      </p:sp>
      <p:sp>
        <p:nvSpPr>
          <p:cNvPr id="21"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2FC3495F-27FE-7F4C-B5F6-27ED40EC04EA}" type="datetimeFigureOut">
              <a:rPr lang="en-US" smtClean="0"/>
              <a:pPr/>
              <a:t>4/24/2018</a:t>
            </a:fld>
            <a:endParaRPr lang="en-US" dirty="0"/>
          </a:p>
        </p:txBody>
      </p:sp>
    </p:spTree>
    <p:extLst>
      <p:ext uri="{BB962C8B-B14F-4D97-AF65-F5344CB8AC3E}">
        <p14:creationId xmlns:p14="http://schemas.microsoft.com/office/powerpoint/2010/main" val="1968727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lai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0D270D-290D-9845-9971-969DE126CE7F}" type="slidenum">
              <a:rPr lang="en-US" smtClean="0"/>
              <a:t>‹#›</a:t>
            </a:fld>
            <a:endParaRPr lang="en-US" dirty="0"/>
          </a:p>
        </p:txBody>
      </p:sp>
      <p:sp>
        <p:nvSpPr>
          <p:cNvPr id="12" name="Content Placeholder 2"/>
          <p:cNvSpPr>
            <a:spLocks noGrp="1"/>
          </p:cNvSpPr>
          <p:nvPr>
            <p:ph sz="half" idx="1" hasCustomPrompt="1"/>
          </p:nvPr>
        </p:nvSpPr>
        <p:spPr>
          <a:xfrm>
            <a:off x="457199" y="1915555"/>
            <a:ext cx="8443463" cy="4210608"/>
          </a:xfrm>
        </p:spPr>
        <p:txBody>
          <a:bodyPr/>
          <a:lstStyle>
            <a:lvl1pPr marL="342900" indent="-342900">
              <a:buClr>
                <a:srgbClr val="164282"/>
              </a:buClr>
              <a:buFont typeface="Lucida Grande"/>
              <a:buChar char="•"/>
              <a:defRPr sz="2400" b="1"/>
            </a:lvl1pPr>
            <a:lvl2pPr marL="742950" indent="-285750">
              <a:buFont typeface="Arial"/>
              <a:buChar cha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Bulleted Copy Style</a:t>
            </a:r>
          </a:p>
          <a:p>
            <a:pPr lvl="1"/>
            <a:r>
              <a:rPr lang="en-US" dirty="0"/>
              <a:t>More copy here</a:t>
            </a:r>
          </a:p>
          <a:p>
            <a:pPr lvl="2"/>
            <a:r>
              <a:rPr lang="en-US" dirty="0"/>
              <a:t>More copy here</a:t>
            </a:r>
          </a:p>
        </p:txBody>
      </p:sp>
      <p:sp>
        <p:nvSpPr>
          <p:cNvPr id="14" name="Rectangle 13"/>
          <p:cNvSpPr/>
          <p:nvPr userDrawn="1"/>
        </p:nvSpPr>
        <p:spPr>
          <a:xfrm>
            <a:off x="0" y="6477000"/>
            <a:ext cx="9144000" cy="3810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5" name="Picture 14" descr="HCC-Network-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70600"/>
            <a:ext cx="711200" cy="711200"/>
          </a:xfrm>
          <a:prstGeom prst="rect">
            <a:avLst/>
          </a:prstGeom>
        </p:spPr>
      </p:pic>
      <p:sp>
        <p:nvSpPr>
          <p:cNvPr id="16" name="Slide Number Placeholder 6"/>
          <p:cNvSpPr txBox="1">
            <a:spLocks/>
          </p:cNvSpPr>
          <p:nvPr userDrawn="1"/>
        </p:nvSpPr>
        <p:spPr>
          <a:xfrm>
            <a:off x="7010400" y="649996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0D270D-290D-9845-9971-969DE126CE7F}" type="slidenum">
              <a:rPr lang="en-US" smtClean="0"/>
              <a:pPr/>
              <a:t>‹#›</a:t>
            </a:fld>
            <a:endParaRPr lang="en-US" dirty="0"/>
          </a:p>
        </p:txBody>
      </p:sp>
      <p:sp>
        <p:nvSpPr>
          <p:cNvPr id="17" name="Rectangle 16"/>
          <p:cNvSpPr/>
          <p:nvPr userDrawn="1"/>
        </p:nvSpPr>
        <p:spPr>
          <a:xfrm>
            <a:off x="0" y="1219200"/>
            <a:ext cx="9144000" cy="1524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8" name="Title 1"/>
          <p:cNvSpPr>
            <a:spLocks noGrp="1"/>
          </p:cNvSpPr>
          <p:nvPr>
            <p:ph type="title" hasCustomPrompt="1"/>
          </p:nvPr>
        </p:nvSpPr>
        <p:spPr>
          <a:xfrm>
            <a:off x="457200" y="228600"/>
            <a:ext cx="8229600" cy="1143000"/>
          </a:xfrm>
        </p:spPr>
        <p:txBody>
          <a:bodyPr/>
          <a:lstStyle>
            <a:lvl1pPr algn="l">
              <a:defRPr b="1">
                <a:solidFill>
                  <a:srgbClr val="1E74C8"/>
                </a:solidFill>
              </a:defRPr>
            </a:lvl1pPr>
          </a:lstStyle>
          <a:p>
            <a:r>
              <a:rPr lang="en-US" dirty="0"/>
              <a:t>The Headline</a:t>
            </a:r>
          </a:p>
        </p:txBody>
      </p:sp>
    </p:spTree>
    <p:extLst>
      <p:ext uri="{BB962C8B-B14F-4D97-AF65-F5344CB8AC3E}">
        <p14:creationId xmlns:p14="http://schemas.microsoft.com/office/powerpoint/2010/main" val="118030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993E9-CEF0-47B7-AEA6-AFACC79966BA}" type="datetimeFigureOut">
              <a:rPr lang="en-US" dirty="0"/>
              <a:t>4/24/2018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10D270D-290D-9845-9971-969DE126CE7F}" type="slidenum">
              <a:rPr lang="en-US" smtClean="0"/>
              <a:t>‹#›</a:t>
            </a:fld>
            <a:endParaRPr lang="en-US" dirty="0"/>
          </a:p>
        </p:txBody>
      </p:sp>
      <p:grpSp>
        <p:nvGrpSpPr>
          <p:cNvPr id="7" name="Group 6">
            <a:extLst>
              <a:ext uri="{FF2B5EF4-FFF2-40B4-BE49-F238E27FC236}">
                <a16:creationId xmlns:a16="http://schemas.microsoft.com/office/drawing/2014/main" xmlns="" id="{93CB227F-32EE-47C6-8BD6-564B0DE22327}"/>
              </a:ext>
            </a:extLst>
          </p:cNvPr>
          <p:cNvGrpSpPr/>
          <p:nvPr userDrawn="1"/>
        </p:nvGrpSpPr>
        <p:grpSpPr>
          <a:xfrm>
            <a:off x="0" y="1"/>
            <a:ext cx="9144000" cy="1523999"/>
            <a:chOff x="0" y="1"/>
            <a:chExt cx="9144000" cy="1523999"/>
          </a:xfrm>
        </p:grpSpPr>
        <p:sp>
          <p:nvSpPr>
            <p:cNvPr id="8" name="Rectangle 7">
              <a:extLst>
                <a:ext uri="{FF2B5EF4-FFF2-40B4-BE49-F238E27FC236}">
                  <a16:creationId xmlns:a16="http://schemas.microsoft.com/office/drawing/2014/main" xmlns="" id="{73680C4E-C870-4DC4-80C9-A9B041FCBD89}"/>
                </a:ext>
              </a:extLst>
            </p:cNvPr>
            <p:cNvSpPr/>
            <p:nvPr/>
          </p:nvSpPr>
          <p:spPr>
            <a:xfrm>
              <a:off x="0" y="1"/>
              <a:ext cx="9144000" cy="1411966"/>
            </a:xfrm>
            <a:prstGeom prst="rect">
              <a:avLst/>
            </a:prstGeom>
            <a:solidFill>
              <a:srgbClr val="007B7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9" name="Rectangle 8">
              <a:extLst>
                <a:ext uri="{FF2B5EF4-FFF2-40B4-BE49-F238E27FC236}">
                  <a16:creationId xmlns:a16="http://schemas.microsoft.com/office/drawing/2014/main" xmlns="" id="{725045B8-CF30-442C-89A7-6FCA11DFCDD8}"/>
                </a:ext>
              </a:extLst>
            </p:cNvPr>
            <p:cNvSpPr/>
            <p:nvPr/>
          </p:nvSpPr>
          <p:spPr>
            <a:xfrm>
              <a:off x="0" y="1371600"/>
              <a:ext cx="9144000" cy="152400"/>
            </a:xfrm>
            <a:prstGeom prst="rect">
              <a:avLst/>
            </a:prstGeom>
            <a:solidFill>
              <a:srgbClr val="A5C249"/>
            </a:solidFill>
            <a:ln w="9525" cap="flat" cmpd="sng" algn="ctr">
              <a:noFill/>
              <a:prstDash val="solid"/>
            </a:ln>
            <a:effectLst>
              <a:outerShdw blurRad="57150" dist="38100" dir="5400000" algn="ctr" rotWithShape="0">
                <a:srgbClr val="0F6FC6">
                  <a:shade val="9000"/>
                  <a:satMod val="105000"/>
                  <a:alpha val="4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grpSp>
      <p:pic>
        <p:nvPicPr>
          <p:cNvPr id="10" name="Picture 9" descr="tree_transparant.psd">
            <a:extLst>
              <a:ext uri="{FF2B5EF4-FFF2-40B4-BE49-F238E27FC236}">
                <a16:creationId xmlns:a16="http://schemas.microsoft.com/office/drawing/2014/main" xmlns="" id="{E15BA8F7-CF20-47EB-8E64-F593DAAEC79A}"/>
              </a:ext>
            </a:extLst>
          </p:cNvPr>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r="28522" b="59235"/>
          <a:stretch/>
        </p:blipFill>
        <p:spPr>
          <a:xfrm>
            <a:off x="6248400" y="-304799"/>
            <a:ext cx="2895600" cy="1676399"/>
          </a:xfrm>
          <a:prstGeom prst="rect">
            <a:avLst/>
          </a:prstGeom>
        </p:spPr>
      </p:pic>
      <p:sp>
        <p:nvSpPr>
          <p:cNvPr id="11" name="Rectangle 10">
            <a:extLst>
              <a:ext uri="{FF2B5EF4-FFF2-40B4-BE49-F238E27FC236}">
                <a16:creationId xmlns:a16="http://schemas.microsoft.com/office/drawing/2014/main" xmlns="" id="{95947908-1CD3-4E5B-B2E7-C091C659F58F}"/>
              </a:ext>
            </a:extLst>
          </p:cNvPr>
          <p:cNvSpPr/>
          <p:nvPr userDrawn="1"/>
        </p:nvSpPr>
        <p:spPr>
          <a:xfrm>
            <a:off x="0" y="6477000"/>
            <a:ext cx="9144000" cy="3810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2" name="Picture 11" descr="HCC-Network-Logo_RGB.png">
            <a:extLst>
              <a:ext uri="{FF2B5EF4-FFF2-40B4-BE49-F238E27FC236}">
                <a16:creationId xmlns:a16="http://schemas.microsoft.com/office/drawing/2014/main" xmlns="" id="{A313D5A6-36CE-41D8-91D0-673B67BF06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070600"/>
            <a:ext cx="711200" cy="711200"/>
          </a:xfrm>
          <a:prstGeom prst="rect">
            <a:avLst/>
          </a:prstGeom>
        </p:spPr>
      </p:pic>
      <p:sp>
        <p:nvSpPr>
          <p:cNvPr id="13" name="Slide Number Placeholder 6">
            <a:extLst>
              <a:ext uri="{FF2B5EF4-FFF2-40B4-BE49-F238E27FC236}">
                <a16:creationId xmlns:a16="http://schemas.microsoft.com/office/drawing/2014/main" xmlns="" id="{E0DB46F9-7880-4EFB-97FA-90BA2895F155}"/>
              </a:ext>
            </a:extLst>
          </p:cNvPr>
          <p:cNvSpPr txBox="1">
            <a:spLocks/>
          </p:cNvSpPr>
          <p:nvPr userDrawn="1"/>
        </p:nvSpPr>
        <p:spPr>
          <a:xfrm>
            <a:off x="7010400" y="649996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0D270D-290D-9845-9971-969DE126CE7F}" type="slidenum">
              <a:rPr lang="en-US" smtClean="0"/>
              <a:pPr/>
              <a:t>‹#›</a:t>
            </a:fld>
            <a:endParaRPr lang="en-US" dirty="0"/>
          </a:p>
        </p:txBody>
      </p:sp>
    </p:spTree>
    <p:extLst>
      <p:ext uri="{BB962C8B-B14F-4D97-AF65-F5344CB8AC3E}">
        <p14:creationId xmlns:p14="http://schemas.microsoft.com/office/powerpoint/2010/main" val="2186615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p:cNvSpPr/>
          <p:nvPr userDrawn="1"/>
        </p:nvSpPr>
        <p:spPr>
          <a:xfrm>
            <a:off x="0" y="3581400"/>
            <a:ext cx="9144000" cy="32766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5" name="Rectangle 14"/>
          <p:cNvSpPr/>
          <p:nvPr userDrawn="1"/>
        </p:nvSpPr>
        <p:spPr>
          <a:xfrm>
            <a:off x="0" y="0"/>
            <a:ext cx="9144000" cy="3505200"/>
          </a:xfrm>
          <a:prstGeom prst="rect">
            <a:avLst/>
          </a:prstGeom>
          <a:solidFill>
            <a:srgbClr val="0260AA"/>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7" name="Picture 16" descr="tree_transparant.psd"/>
          <p:cNvPicPr>
            <a:picLocks noChangeAspect="1"/>
          </p:cNvPicPr>
          <p:nvPr userDrawn="1"/>
        </p:nvPicPr>
        <p:blipFill>
          <a:blip r:embed="rId2" cstate="print">
            <a:alphaModFix amt="61000"/>
            <a:extLst>
              <a:ext uri="{28A0092B-C50C-407E-A947-70E740481C1C}">
                <a14:useLocalDpi xmlns:a14="http://schemas.microsoft.com/office/drawing/2010/main" val="0"/>
              </a:ext>
            </a:extLst>
          </a:blip>
          <a:stretch>
            <a:fillRect/>
          </a:stretch>
        </p:blipFill>
        <p:spPr>
          <a:xfrm>
            <a:off x="685800" y="-838201"/>
            <a:ext cx="7625471" cy="7823457"/>
          </a:xfrm>
          <a:prstGeom prst="rect">
            <a:avLst/>
          </a:prstGeom>
        </p:spPr>
      </p:pic>
      <p:pic>
        <p:nvPicPr>
          <p:cNvPr id="18" name="Picture 17" descr="HCC-Network-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9200" y="5334000"/>
            <a:ext cx="1219200" cy="1219200"/>
          </a:xfrm>
          <a:prstGeom prst="rect">
            <a:avLst/>
          </a:prstGeom>
        </p:spPr>
      </p:pic>
      <p:sp>
        <p:nvSpPr>
          <p:cNvPr id="2" name="Title 1"/>
          <p:cNvSpPr>
            <a:spLocks noGrp="1"/>
          </p:cNvSpPr>
          <p:nvPr>
            <p:ph type="ctrTitle" hasCustomPrompt="1"/>
          </p:nvPr>
        </p:nvSpPr>
        <p:spPr>
          <a:xfrm>
            <a:off x="685800" y="683920"/>
            <a:ext cx="7772400" cy="2397625"/>
          </a:xfrm>
        </p:spPr>
        <p:txBody>
          <a:bodyPr>
            <a:noAutofit/>
          </a:bodyPr>
          <a:lstStyle>
            <a:lvl1pPr>
              <a:lnSpc>
                <a:spcPct val="80000"/>
              </a:lnSpc>
              <a:defRPr sz="5400" b="1">
                <a:solidFill>
                  <a:schemeClr val="bg1"/>
                </a:solidFill>
              </a:defRPr>
            </a:lvl1pPr>
          </a:lstStyle>
          <a:p>
            <a:r>
              <a:rPr lang="en-US" dirty="0"/>
              <a:t>This is a </a:t>
            </a:r>
            <a:br>
              <a:rPr lang="en-US" dirty="0"/>
            </a:br>
            <a:r>
              <a:rPr lang="en-US" dirty="0"/>
              <a:t>Title Page Headline Style</a:t>
            </a:r>
          </a:p>
        </p:txBody>
      </p:sp>
      <p:sp>
        <p:nvSpPr>
          <p:cNvPr id="9" name="Content Placeholder 2"/>
          <p:cNvSpPr>
            <a:spLocks noGrp="1"/>
          </p:cNvSpPr>
          <p:nvPr>
            <p:ph sz="half" idx="1" hasCustomPrompt="1"/>
          </p:nvPr>
        </p:nvSpPr>
        <p:spPr>
          <a:xfrm>
            <a:off x="685800" y="3863454"/>
            <a:ext cx="5042385" cy="871768"/>
          </a:xfrm>
        </p:spPr>
        <p:txBody>
          <a:bodyPr/>
          <a:lstStyle>
            <a:lvl1pPr marL="0" indent="0">
              <a:buClr>
                <a:srgbClr val="164282"/>
              </a:buClr>
              <a:buFontTx/>
              <a:buNone/>
              <a:defRPr sz="2400" b="1" baseline="0"/>
            </a:lvl1pPr>
            <a:lvl2pPr marL="742950" indent="-285750">
              <a:buFont typeface="Arial"/>
              <a:buChar cha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SPEAKER NAME</a:t>
            </a:r>
            <a:br>
              <a:rPr lang="en-US" dirty="0"/>
            </a:br>
            <a:r>
              <a:rPr lang="en-US" dirty="0"/>
              <a:t>Title</a:t>
            </a:r>
          </a:p>
        </p:txBody>
      </p:sp>
      <p:sp>
        <p:nvSpPr>
          <p:cNvPr id="11" name="Content Placeholder 2"/>
          <p:cNvSpPr>
            <a:spLocks noGrp="1"/>
          </p:cNvSpPr>
          <p:nvPr>
            <p:ph sz="half" idx="10" hasCustomPrompt="1"/>
          </p:nvPr>
        </p:nvSpPr>
        <p:spPr>
          <a:xfrm>
            <a:off x="685800" y="4584556"/>
            <a:ext cx="5042385" cy="871768"/>
          </a:xfrm>
        </p:spPr>
        <p:txBody>
          <a:bodyPr/>
          <a:lstStyle>
            <a:lvl1pPr marL="0" indent="0">
              <a:buClr>
                <a:srgbClr val="164282"/>
              </a:buClr>
              <a:buFontTx/>
              <a:buNone/>
              <a:defRPr sz="2400" b="0" i="1" baseline="0"/>
            </a:lvl1pPr>
            <a:lvl2pPr marL="742950" indent="-285750">
              <a:buFont typeface="Arial"/>
              <a:buChar cha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Company</a:t>
            </a:r>
          </a:p>
        </p:txBody>
      </p:sp>
    </p:spTree>
    <p:extLst>
      <p:ext uri="{BB962C8B-B14F-4D97-AF65-F5344CB8AC3E}">
        <p14:creationId xmlns:p14="http://schemas.microsoft.com/office/powerpoint/2010/main" val="308059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Rectangle 9"/>
          <p:cNvSpPr/>
          <p:nvPr userDrawn="1"/>
        </p:nvSpPr>
        <p:spPr>
          <a:xfrm>
            <a:off x="0" y="3584222"/>
            <a:ext cx="9144000" cy="3273778"/>
          </a:xfrm>
          <a:prstGeom prst="rect">
            <a:avLst/>
          </a:prstGeom>
          <a:solidFill>
            <a:srgbClr val="007B7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5" name="Rectangle 14"/>
          <p:cNvSpPr/>
          <p:nvPr userDrawn="1"/>
        </p:nvSpPr>
        <p:spPr>
          <a:xfrm>
            <a:off x="0" y="0"/>
            <a:ext cx="9144000" cy="3505200"/>
          </a:xfrm>
          <a:prstGeom prst="rect">
            <a:avLst/>
          </a:prstGeom>
          <a:solidFill>
            <a:schemeClr val="accent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7" name="Picture 16" descr="tree_transparant.psd"/>
          <p:cNvPicPr>
            <a:picLocks noChangeAspect="1"/>
          </p:cNvPicPr>
          <p:nvPr userDrawn="1"/>
        </p:nvPicPr>
        <p:blipFill>
          <a:blip r:embed="rId2" cstate="print">
            <a:alphaModFix amt="61000"/>
            <a:extLst>
              <a:ext uri="{28A0092B-C50C-407E-A947-70E740481C1C}">
                <a14:useLocalDpi xmlns:a14="http://schemas.microsoft.com/office/drawing/2010/main" val="0"/>
              </a:ext>
            </a:extLst>
          </a:blip>
          <a:stretch>
            <a:fillRect/>
          </a:stretch>
        </p:blipFill>
        <p:spPr>
          <a:xfrm>
            <a:off x="685800" y="-838201"/>
            <a:ext cx="7625471" cy="7823457"/>
          </a:xfrm>
          <a:prstGeom prst="rect">
            <a:avLst/>
          </a:prstGeom>
        </p:spPr>
      </p:pic>
      <p:pic>
        <p:nvPicPr>
          <p:cNvPr id="18" name="Picture 17" descr="HCC-Network-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9200" y="5334000"/>
            <a:ext cx="1219200" cy="1219200"/>
          </a:xfrm>
          <a:prstGeom prst="rect">
            <a:avLst/>
          </a:prstGeom>
        </p:spPr>
      </p:pic>
      <p:sp>
        <p:nvSpPr>
          <p:cNvPr id="2" name="Title 1"/>
          <p:cNvSpPr>
            <a:spLocks noGrp="1"/>
          </p:cNvSpPr>
          <p:nvPr>
            <p:ph type="ctrTitle" hasCustomPrompt="1"/>
          </p:nvPr>
        </p:nvSpPr>
        <p:spPr>
          <a:xfrm>
            <a:off x="685800" y="683920"/>
            <a:ext cx="7772400" cy="2397625"/>
          </a:xfrm>
        </p:spPr>
        <p:txBody>
          <a:bodyPr>
            <a:noAutofit/>
          </a:bodyPr>
          <a:lstStyle>
            <a:lvl1pPr>
              <a:lnSpc>
                <a:spcPct val="80000"/>
              </a:lnSpc>
              <a:defRPr sz="5400" b="1">
                <a:solidFill>
                  <a:schemeClr val="bg1"/>
                </a:solidFill>
              </a:defRPr>
            </a:lvl1pPr>
          </a:lstStyle>
          <a:p>
            <a:r>
              <a:rPr lang="en-US" dirty="0"/>
              <a:t>This is a </a:t>
            </a:r>
            <a:br>
              <a:rPr lang="en-US" dirty="0"/>
            </a:br>
            <a:r>
              <a:rPr lang="en-US" dirty="0"/>
              <a:t>Title Page Headline Style</a:t>
            </a:r>
          </a:p>
        </p:txBody>
      </p:sp>
      <p:sp>
        <p:nvSpPr>
          <p:cNvPr id="9" name="Content Placeholder 2"/>
          <p:cNvSpPr>
            <a:spLocks noGrp="1"/>
          </p:cNvSpPr>
          <p:nvPr>
            <p:ph sz="half" idx="1" hasCustomPrompt="1"/>
          </p:nvPr>
        </p:nvSpPr>
        <p:spPr>
          <a:xfrm>
            <a:off x="685800" y="3863454"/>
            <a:ext cx="5042385" cy="871768"/>
          </a:xfrm>
        </p:spPr>
        <p:txBody>
          <a:bodyPr/>
          <a:lstStyle>
            <a:lvl1pPr marL="0" indent="0">
              <a:buClr>
                <a:srgbClr val="164282"/>
              </a:buClr>
              <a:buFontTx/>
              <a:buNone/>
              <a:defRPr sz="2400" b="1" baseline="0">
                <a:solidFill>
                  <a:srgbClr val="FFFFFF"/>
                </a:solidFill>
              </a:defRPr>
            </a:lvl1pPr>
            <a:lvl2pPr marL="742950" indent="-285750">
              <a:buFont typeface="Arial"/>
              <a:buChar cha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SPEAKER NAME</a:t>
            </a:r>
            <a:br>
              <a:rPr lang="en-US" dirty="0"/>
            </a:br>
            <a:r>
              <a:rPr lang="en-US" dirty="0"/>
              <a:t>Title</a:t>
            </a:r>
          </a:p>
        </p:txBody>
      </p:sp>
      <p:sp>
        <p:nvSpPr>
          <p:cNvPr id="11" name="Content Placeholder 2"/>
          <p:cNvSpPr>
            <a:spLocks noGrp="1"/>
          </p:cNvSpPr>
          <p:nvPr>
            <p:ph sz="half" idx="10" hasCustomPrompt="1"/>
          </p:nvPr>
        </p:nvSpPr>
        <p:spPr>
          <a:xfrm>
            <a:off x="685800" y="4584556"/>
            <a:ext cx="5042385" cy="871768"/>
          </a:xfrm>
        </p:spPr>
        <p:txBody>
          <a:bodyPr/>
          <a:lstStyle>
            <a:lvl1pPr marL="0" indent="0">
              <a:buClr>
                <a:srgbClr val="164282"/>
              </a:buClr>
              <a:buFontTx/>
              <a:buNone/>
              <a:defRPr sz="2400" b="0" i="1" baseline="0">
                <a:solidFill>
                  <a:srgbClr val="FFFFFF"/>
                </a:solidFill>
              </a:defRPr>
            </a:lvl1pPr>
            <a:lvl2pPr marL="742950" indent="-285750">
              <a:buFont typeface="Arial"/>
              <a:buChar cha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Company</a:t>
            </a:r>
          </a:p>
        </p:txBody>
      </p:sp>
    </p:spTree>
    <p:extLst>
      <p:ext uri="{BB962C8B-B14F-4D97-AF65-F5344CB8AC3E}">
        <p14:creationId xmlns:p14="http://schemas.microsoft.com/office/powerpoint/2010/main" val="1101111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with photos">
    <p:spTree>
      <p:nvGrpSpPr>
        <p:cNvPr id="1" name=""/>
        <p:cNvGrpSpPr/>
        <p:nvPr/>
      </p:nvGrpSpPr>
      <p:grpSpPr>
        <a:xfrm>
          <a:off x="0" y="0"/>
          <a:ext cx="0" cy="0"/>
          <a:chOff x="0" y="0"/>
          <a:chExt cx="0" cy="0"/>
        </a:xfrm>
      </p:grpSpPr>
      <p:sp>
        <p:nvSpPr>
          <p:cNvPr id="13" name="Rectangle 12"/>
          <p:cNvSpPr/>
          <p:nvPr userDrawn="1"/>
        </p:nvSpPr>
        <p:spPr>
          <a:xfrm>
            <a:off x="4495800" y="3505200"/>
            <a:ext cx="4648200" cy="33528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4" name="Picture 13" descr="tree_transparant.psd"/>
          <p:cNvPicPr>
            <a:picLocks noChangeAspect="1"/>
          </p:cNvPicPr>
          <p:nvPr userDrawn="1"/>
        </p:nvPicPr>
        <p:blipFill>
          <a:blip r:embed="rId2" cstate="print">
            <a:alphaModFix amt="61000"/>
            <a:extLst>
              <a:ext uri="{28A0092B-C50C-407E-A947-70E740481C1C}">
                <a14:useLocalDpi xmlns:a14="http://schemas.microsoft.com/office/drawing/2010/main" val="0"/>
              </a:ext>
            </a:extLst>
          </a:blip>
          <a:stretch>
            <a:fillRect/>
          </a:stretch>
        </p:blipFill>
        <p:spPr>
          <a:xfrm>
            <a:off x="4114800" y="2743200"/>
            <a:ext cx="4926104" cy="5054004"/>
          </a:xfrm>
          <a:prstGeom prst="rect">
            <a:avLst/>
          </a:prstGeom>
        </p:spPr>
      </p:pic>
      <p:sp>
        <p:nvSpPr>
          <p:cNvPr id="15" name="Rectangle 14"/>
          <p:cNvSpPr/>
          <p:nvPr userDrawn="1"/>
        </p:nvSpPr>
        <p:spPr>
          <a:xfrm>
            <a:off x="0" y="0"/>
            <a:ext cx="4495800" cy="3505200"/>
          </a:xfrm>
          <a:prstGeom prst="rect">
            <a:avLst/>
          </a:prstGeom>
          <a:solidFill>
            <a:srgbClr val="007B7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cxnSp>
        <p:nvCxnSpPr>
          <p:cNvPr id="17" name="Straight Connector 16"/>
          <p:cNvCxnSpPr/>
          <p:nvPr userDrawn="1"/>
        </p:nvCxnSpPr>
        <p:spPr>
          <a:xfrm>
            <a:off x="381000" y="6248400"/>
            <a:ext cx="3377784" cy="0"/>
          </a:xfrm>
          <a:prstGeom prst="line">
            <a:avLst/>
          </a:prstGeom>
          <a:noFill/>
          <a:ln w="12700" cap="flat" cmpd="sng" algn="ctr">
            <a:solidFill>
              <a:sysClr val="window" lastClr="FFFFFF"/>
            </a:solidFill>
            <a:prstDash val="solid"/>
          </a:ln>
          <a:effectLst/>
        </p:spPr>
      </p:cxnSp>
      <p:pic>
        <p:nvPicPr>
          <p:cNvPr id="18" name="Picture 17" descr="HCC-Network-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0200" y="3657600"/>
            <a:ext cx="2997200" cy="2997200"/>
          </a:xfrm>
          <a:prstGeom prst="rect">
            <a:avLst/>
          </a:prstGeom>
        </p:spPr>
      </p:pic>
      <p:cxnSp>
        <p:nvCxnSpPr>
          <p:cNvPr id="19" name="Straight Connector 18"/>
          <p:cNvCxnSpPr/>
          <p:nvPr userDrawn="1"/>
        </p:nvCxnSpPr>
        <p:spPr>
          <a:xfrm>
            <a:off x="381000" y="6705600"/>
            <a:ext cx="3377784" cy="0"/>
          </a:xfrm>
          <a:prstGeom prst="line">
            <a:avLst/>
          </a:prstGeom>
          <a:noFill/>
          <a:ln w="12700" cap="flat" cmpd="sng" algn="ctr">
            <a:solidFill>
              <a:sysClr val="window" lastClr="FFFFFF"/>
            </a:solidFill>
            <a:prstDash val="solid"/>
          </a:ln>
          <a:effectLst/>
        </p:spPr>
      </p:cxnSp>
      <p:sp>
        <p:nvSpPr>
          <p:cNvPr id="2" name="Title 1"/>
          <p:cNvSpPr>
            <a:spLocks noGrp="1"/>
          </p:cNvSpPr>
          <p:nvPr>
            <p:ph type="title" hasCustomPrompt="1"/>
          </p:nvPr>
        </p:nvSpPr>
        <p:spPr>
          <a:xfrm>
            <a:off x="381000" y="596354"/>
            <a:ext cx="4114800" cy="2422727"/>
          </a:xfrm>
        </p:spPr>
        <p:txBody>
          <a:bodyPr/>
          <a:lstStyle>
            <a:lvl1pPr algn="l">
              <a:lnSpc>
                <a:spcPct val="80000"/>
              </a:lnSpc>
              <a:defRPr b="1" baseline="0">
                <a:solidFill>
                  <a:schemeClr val="bg1"/>
                </a:solidFill>
              </a:defRPr>
            </a:lvl1pPr>
          </a:lstStyle>
          <a:p>
            <a:r>
              <a:rPr lang="en-US" dirty="0"/>
              <a:t>This is a</a:t>
            </a:r>
            <a:br>
              <a:rPr lang="en-US" dirty="0"/>
            </a:br>
            <a:r>
              <a:rPr lang="en-US" dirty="0"/>
              <a:t>Title Page</a:t>
            </a:r>
            <a:br>
              <a:rPr lang="en-US" dirty="0"/>
            </a:br>
            <a:r>
              <a:rPr lang="en-US" dirty="0"/>
              <a:t>Headline </a:t>
            </a:r>
            <a:br>
              <a:rPr lang="en-US" dirty="0"/>
            </a:br>
            <a:r>
              <a:rPr lang="en-US" dirty="0"/>
              <a:t>Style</a:t>
            </a:r>
          </a:p>
        </p:txBody>
      </p:sp>
      <p:sp>
        <p:nvSpPr>
          <p:cNvPr id="20" name="Picture Placeholder 2"/>
          <p:cNvSpPr>
            <a:spLocks noGrp="1"/>
          </p:cNvSpPr>
          <p:nvPr>
            <p:ph type="pic" idx="13"/>
          </p:nvPr>
        </p:nvSpPr>
        <p:spPr>
          <a:xfrm>
            <a:off x="4495800" y="13359"/>
            <a:ext cx="4648200" cy="3491841"/>
          </a:xfrm>
          <a:solidFill>
            <a:srgbClr val="FFFFFF"/>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Picture Placeholder 2"/>
          <p:cNvSpPr>
            <a:spLocks noGrp="1"/>
          </p:cNvSpPr>
          <p:nvPr>
            <p:ph type="pic" idx="14"/>
          </p:nvPr>
        </p:nvSpPr>
        <p:spPr>
          <a:xfrm>
            <a:off x="0" y="3505201"/>
            <a:ext cx="4495800" cy="3352800"/>
          </a:xfrm>
          <a:solidFill>
            <a:srgbClr val="FFFFFF"/>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211966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0D270D-290D-9845-9971-969DE126CE7F}" type="slidenum">
              <a:rPr lang="en-US" smtClean="0"/>
              <a:t>‹#›</a:t>
            </a:fld>
            <a:endParaRPr lang="en-US" dirty="0"/>
          </a:p>
        </p:txBody>
      </p:sp>
      <p:grpSp>
        <p:nvGrpSpPr>
          <p:cNvPr id="7" name="Group 6"/>
          <p:cNvGrpSpPr/>
          <p:nvPr userDrawn="1"/>
        </p:nvGrpSpPr>
        <p:grpSpPr>
          <a:xfrm>
            <a:off x="0" y="1"/>
            <a:ext cx="9144000" cy="1523999"/>
            <a:chOff x="0" y="1"/>
            <a:chExt cx="9144000" cy="1523999"/>
          </a:xfrm>
        </p:grpSpPr>
        <p:sp>
          <p:nvSpPr>
            <p:cNvPr id="8" name="Rectangle 7"/>
            <p:cNvSpPr/>
            <p:nvPr/>
          </p:nvSpPr>
          <p:spPr>
            <a:xfrm>
              <a:off x="0" y="1"/>
              <a:ext cx="9144000" cy="1411966"/>
            </a:xfrm>
            <a:prstGeom prst="rect">
              <a:avLst/>
            </a:prstGeom>
            <a:solidFill>
              <a:srgbClr val="007B7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9" name="Rectangle 8"/>
            <p:cNvSpPr/>
            <p:nvPr/>
          </p:nvSpPr>
          <p:spPr>
            <a:xfrm>
              <a:off x="0" y="1371600"/>
              <a:ext cx="9144000" cy="152400"/>
            </a:xfrm>
            <a:prstGeom prst="rect">
              <a:avLst/>
            </a:prstGeom>
            <a:solidFill>
              <a:srgbClr val="A5C249"/>
            </a:solidFill>
            <a:ln w="9525" cap="flat" cmpd="sng" algn="ctr">
              <a:noFill/>
              <a:prstDash val="solid"/>
            </a:ln>
            <a:effectLst>
              <a:outerShdw blurRad="57150" dist="38100" dir="5400000" algn="ctr" rotWithShape="0">
                <a:srgbClr val="0F6FC6">
                  <a:shade val="9000"/>
                  <a:satMod val="105000"/>
                  <a:alpha val="4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grpSp>
      <p:pic>
        <p:nvPicPr>
          <p:cNvPr id="10" name="Picture 9" descr="tree_transparant.psd"/>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r="28522" b="59235"/>
          <a:stretch/>
        </p:blipFill>
        <p:spPr>
          <a:xfrm>
            <a:off x="6248400" y="-304799"/>
            <a:ext cx="2895600" cy="1676399"/>
          </a:xfrm>
          <a:prstGeom prst="rect">
            <a:avLst/>
          </a:prstGeom>
        </p:spPr>
      </p:pic>
      <p:sp>
        <p:nvSpPr>
          <p:cNvPr id="11" name="Title 1"/>
          <p:cNvSpPr>
            <a:spLocks noGrp="1"/>
          </p:cNvSpPr>
          <p:nvPr>
            <p:ph type="title" hasCustomPrompt="1"/>
          </p:nvPr>
        </p:nvSpPr>
        <p:spPr>
          <a:xfrm>
            <a:off x="457200" y="274638"/>
            <a:ext cx="8229600" cy="1143000"/>
          </a:xfrm>
        </p:spPr>
        <p:txBody>
          <a:bodyPr/>
          <a:lstStyle>
            <a:lvl1pPr algn="l">
              <a:defRPr b="1">
                <a:solidFill>
                  <a:schemeClr val="bg1"/>
                </a:solidFill>
              </a:defRPr>
            </a:lvl1pPr>
          </a:lstStyle>
          <a:p>
            <a:r>
              <a:rPr lang="en-US" dirty="0"/>
              <a:t>The Headline</a:t>
            </a:r>
          </a:p>
        </p:txBody>
      </p:sp>
      <p:sp>
        <p:nvSpPr>
          <p:cNvPr id="12" name="Content Placeholder 2"/>
          <p:cNvSpPr>
            <a:spLocks noGrp="1"/>
          </p:cNvSpPr>
          <p:nvPr>
            <p:ph sz="half" idx="1" hasCustomPrompt="1"/>
          </p:nvPr>
        </p:nvSpPr>
        <p:spPr>
          <a:xfrm>
            <a:off x="457199" y="1915555"/>
            <a:ext cx="8443463" cy="4210608"/>
          </a:xfrm>
        </p:spPr>
        <p:txBody>
          <a:bodyPr/>
          <a:lstStyle>
            <a:lvl1pPr marL="342900" indent="-342900">
              <a:buClr>
                <a:srgbClr val="164282"/>
              </a:buClr>
              <a:buFont typeface="Lucida Grande"/>
              <a:buChar char="•"/>
              <a:defRPr sz="2400" b="1"/>
            </a:lvl1pPr>
            <a:lvl2pPr marL="742950" indent="-285750">
              <a:buFont typeface="Arial"/>
              <a:buChar cha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Bulleted Copy Style</a:t>
            </a:r>
          </a:p>
          <a:p>
            <a:pPr lvl="1"/>
            <a:r>
              <a:rPr lang="en-US" dirty="0"/>
              <a:t>More copy here</a:t>
            </a:r>
          </a:p>
          <a:p>
            <a:pPr lvl="2"/>
            <a:r>
              <a:rPr lang="en-US" dirty="0"/>
              <a:t>More copy here</a:t>
            </a:r>
          </a:p>
        </p:txBody>
      </p:sp>
      <p:sp>
        <p:nvSpPr>
          <p:cNvPr id="14" name="Rectangle 13"/>
          <p:cNvSpPr/>
          <p:nvPr userDrawn="1"/>
        </p:nvSpPr>
        <p:spPr>
          <a:xfrm>
            <a:off x="0" y="6477000"/>
            <a:ext cx="9144000" cy="3810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5" name="Picture 14" descr="HCC-Network-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070600"/>
            <a:ext cx="711200" cy="711200"/>
          </a:xfrm>
          <a:prstGeom prst="rect">
            <a:avLst/>
          </a:prstGeom>
        </p:spPr>
      </p:pic>
      <p:sp>
        <p:nvSpPr>
          <p:cNvPr id="16" name="Slide Number Placeholder 6"/>
          <p:cNvSpPr txBox="1">
            <a:spLocks/>
          </p:cNvSpPr>
          <p:nvPr userDrawn="1"/>
        </p:nvSpPr>
        <p:spPr>
          <a:xfrm>
            <a:off x="7010400" y="649996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0D270D-290D-9845-9971-969DE126CE7F}" type="slidenum">
              <a:rPr lang="en-US" smtClean="0"/>
              <a:pPr/>
              <a:t>‹#›</a:t>
            </a:fld>
            <a:endParaRPr lang="en-US" dirty="0"/>
          </a:p>
        </p:txBody>
      </p:sp>
    </p:spTree>
    <p:extLst>
      <p:ext uri="{BB962C8B-B14F-4D97-AF65-F5344CB8AC3E}">
        <p14:creationId xmlns:p14="http://schemas.microsoft.com/office/powerpoint/2010/main" val="1732760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bg>
      <p:bgRef idx="1001">
        <a:schemeClr val="bg1"/>
      </p:bgRef>
    </p:bg>
    <p:spTree>
      <p:nvGrpSpPr>
        <p:cNvPr id="1" name=""/>
        <p:cNvGrpSpPr/>
        <p:nvPr/>
      </p:nvGrpSpPr>
      <p:grpSpPr>
        <a:xfrm>
          <a:off x="0" y="0"/>
          <a:ext cx="0" cy="0"/>
          <a:chOff x="0" y="0"/>
          <a:chExt cx="0" cy="0"/>
        </a:xfrm>
      </p:grpSpPr>
      <p:grpSp>
        <p:nvGrpSpPr>
          <p:cNvPr id="17" name="Group 16"/>
          <p:cNvGrpSpPr/>
          <p:nvPr userDrawn="1"/>
        </p:nvGrpSpPr>
        <p:grpSpPr>
          <a:xfrm>
            <a:off x="0" y="1"/>
            <a:ext cx="9144000" cy="1523999"/>
            <a:chOff x="0" y="1"/>
            <a:chExt cx="9144000" cy="1523999"/>
          </a:xfrm>
        </p:grpSpPr>
        <p:sp>
          <p:nvSpPr>
            <p:cNvPr id="18" name="Rectangle 17"/>
            <p:cNvSpPr/>
            <p:nvPr/>
          </p:nvSpPr>
          <p:spPr>
            <a:xfrm>
              <a:off x="0" y="1"/>
              <a:ext cx="9144000" cy="1411966"/>
            </a:xfrm>
            <a:prstGeom prst="rect">
              <a:avLst/>
            </a:prstGeom>
            <a:solidFill>
              <a:srgbClr val="007B7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9" name="Rectangle 18"/>
            <p:cNvSpPr/>
            <p:nvPr/>
          </p:nvSpPr>
          <p:spPr>
            <a:xfrm>
              <a:off x="0" y="1371600"/>
              <a:ext cx="9144000" cy="152400"/>
            </a:xfrm>
            <a:prstGeom prst="rect">
              <a:avLst/>
            </a:prstGeom>
            <a:solidFill>
              <a:srgbClr val="A5C249"/>
            </a:solidFill>
            <a:ln w="9525" cap="flat" cmpd="sng" algn="ctr">
              <a:noFill/>
              <a:prstDash val="solid"/>
            </a:ln>
            <a:effectLst>
              <a:outerShdw blurRad="57150" dist="38100" dir="5400000" algn="ctr" rotWithShape="0">
                <a:srgbClr val="0F6FC6">
                  <a:shade val="9000"/>
                  <a:satMod val="105000"/>
                  <a:alpha val="4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grpSp>
      <p:pic>
        <p:nvPicPr>
          <p:cNvPr id="20" name="Picture 19" descr="tree_transparant.psd"/>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r="28522" b="59235"/>
          <a:stretch/>
        </p:blipFill>
        <p:spPr>
          <a:xfrm>
            <a:off x="6248400" y="-304799"/>
            <a:ext cx="2895600" cy="1676399"/>
          </a:xfrm>
          <a:prstGeom prst="rect">
            <a:avLst/>
          </a:prstGeom>
        </p:spPr>
      </p:pic>
      <p:sp>
        <p:nvSpPr>
          <p:cNvPr id="2" name="Title 1"/>
          <p:cNvSpPr>
            <a:spLocks noGrp="1"/>
          </p:cNvSpPr>
          <p:nvPr>
            <p:ph type="title" hasCustomPrompt="1"/>
          </p:nvPr>
        </p:nvSpPr>
        <p:spPr/>
        <p:txBody>
          <a:bodyPr/>
          <a:lstStyle>
            <a:lvl1pPr algn="l">
              <a:defRPr b="1">
                <a:solidFill>
                  <a:schemeClr val="bg1"/>
                </a:solidFill>
              </a:defRPr>
            </a:lvl1pPr>
          </a:lstStyle>
          <a:p>
            <a:r>
              <a:rPr lang="en-US" dirty="0"/>
              <a:t>The Headline</a:t>
            </a:r>
          </a:p>
        </p:txBody>
      </p:sp>
      <p:sp>
        <p:nvSpPr>
          <p:cNvPr id="3" name="Content Placeholder 2"/>
          <p:cNvSpPr>
            <a:spLocks noGrp="1"/>
          </p:cNvSpPr>
          <p:nvPr>
            <p:ph sz="half" idx="1" hasCustomPrompt="1"/>
          </p:nvPr>
        </p:nvSpPr>
        <p:spPr>
          <a:xfrm>
            <a:off x="457200" y="1915555"/>
            <a:ext cx="4038600" cy="4210608"/>
          </a:xfrm>
        </p:spPr>
        <p:txBody>
          <a:bodyPr/>
          <a:lstStyle>
            <a:lvl1pPr marL="342900" indent="-342900">
              <a:buClr>
                <a:srgbClr val="164282"/>
              </a:buClr>
              <a:buFont typeface="Lucida Grande"/>
              <a:buChar char="•"/>
              <a:defRPr sz="2400" b="1"/>
            </a:lvl1pPr>
            <a:lvl2pPr marL="742950" indent="-285750">
              <a:buFont typeface="Arial"/>
              <a:buChar cha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Bulleted Copy Style</a:t>
            </a:r>
          </a:p>
          <a:p>
            <a:pPr lvl="1"/>
            <a:r>
              <a:rPr lang="en-US" dirty="0"/>
              <a:t>More copy here</a:t>
            </a:r>
          </a:p>
          <a:p>
            <a:pPr lvl="2"/>
            <a:r>
              <a:rPr lang="en-US" dirty="0"/>
              <a:t>More copy here</a:t>
            </a:r>
          </a:p>
        </p:txBody>
      </p:sp>
      <p:sp>
        <p:nvSpPr>
          <p:cNvPr id="8" name="Content Placeholder 2"/>
          <p:cNvSpPr>
            <a:spLocks noGrp="1"/>
          </p:cNvSpPr>
          <p:nvPr>
            <p:ph sz="half" idx="13" hasCustomPrompt="1"/>
          </p:nvPr>
        </p:nvSpPr>
        <p:spPr>
          <a:xfrm>
            <a:off x="4698873" y="1915555"/>
            <a:ext cx="4038600" cy="4210608"/>
          </a:xfrm>
        </p:spPr>
        <p:txBody>
          <a:bodyPr/>
          <a:lstStyle>
            <a:lvl1pPr marL="342900" indent="-342900">
              <a:buClr>
                <a:srgbClr val="164282"/>
              </a:buClr>
              <a:buFont typeface="Lucida Grande"/>
              <a:buChar char="•"/>
              <a:defRPr sz="2400" b="1"/>
            </a:lvl1pPr>
            <a:lvl2pPr marL="742950" indent="-285750">
              <a:buFont typeface="Arial"/>
              <a:buChar cha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Bulleted Copy Style</a:t>
            </a:r>
          </a:p>
          <a:p>
            <a:pPr lvl="1"/>
            <a:r>
              <a:rPr lang="en-US" dirty="0"/>
              <a:t>More copy here</a:t>
            </a:r>
          </a:p>
          <a:p>
            <a:pPr lvl="2"/>
            <a:r>
              <a:rPr lang="en-US" dirty="0"/>
              <a:t>More copy here</a:t>
            </a:r>
          </a:p>
        </p:txBody>
      </p:sp>
      <p:sp>
        <p:nvSpPr>
          <p:cNvPr id="11" name="Rectangle 10"/>
          <p:cNvSpPr/>
          <p:nvPr userDrawn="1"/>
        </p:nvSpPr>
        <p:spPr>
          <a:xfrm>
            <a:off x="0" y="6477000"/>
            <a:ext cx="9144000" cy="3810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2" name="Picture 11" descr="HCC-Network-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070600"/>
            <a:ext cx="711200" cy="711200"/>
          </a:xfrm>
          <a:prstGeom prst="rect">
            <a:avLst/>
          </a:prstGeom>
        </p:spPr>
      </p:pic>
      <p:sp>
        <p:nvSpPr>
          <p:cNvPr id="7" name="Slide Number Placeholder 6"/>
          <p:cNvSpPr>
            <a:spLocks noGrp="1"/>
          </p:cNvSpPr>
          <p:nvPr>
            <p:ph type="sldNum" sz="quarter" idx="12"/>
          </p:nvPr>
        </p:nvSpPr>
        <p:spPr>
          <a:xfrm>
            <a:off x="7010400" y="6499963"/>
            <a:ext cx="2133600" cy="365125"/>
          </a:xfrm>
        </p:spPr>
        <p:txBody>
          <a:bodyPr/>
          <a:lstStyle>
            <a:lvl1pPr>
              <a:defRPr>
                <a:solidFill>
                  <a:schemeClr val="tx1"/>
                </a:solidFill>
              </a:defRPr>
            </a:lvl1pPr>
          </a:lstStyle>
          <a:p>
            <a:fld id="{F10D270D-290D-9845-9971-969DE126CE7F}" type="slidenum">
              <a:rPr lang="en-US" smtClean="0"/>
              <a:pPr/>
              <a:t>‹#›</a:t>
            </a:fld>
            <a:endParaRPr lang="en-US" dirty="0"/>
          </a:p>
        </p:txBody>
      </p:sp>
    </p:spTree>
    <p:extLst>
      <p:ext uri="{BB962C8B-B14F-4D97-AF65-F5344CB8AC3E}">
        <p14:creationId xmlns:p14="http://schemas.microsoft.com/office/powerpoint/2010/main" val="56551954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2 column Plai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0D270D-290D-9845-9971-969DE126CE7F}" type="slidenum">
              <a:rPr lang="en-US" smtClean="0"/>
              <a:t>‹#›</a:t>
            </a:fld>
            <a:endParaRPr lang="en-US" dirty="0"/>
          </a:p>
        </p:txBody>
      </p:sp>
      <p:sp>
        <p:nvSpPr>
          <p:cNvPr id="14" name="Rectangle 13"/>
          <p:cNvSpPr/>
          <p:nvPr userDrawn="1"/>
        </p:nvSpPr>
        <p:spPr>
          <a:xfrm>
            <a:off x="0" y="6477000"/>
            <a:ext cx="9144000" cy="3810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5" name="Picture 14" descr="HCC-Network-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70600"/>
            <a:ext cx="711200" cy="711200"/>
          </a:xfrm>
          <a:prstGeom prst="rect">
            <a:avLst/>
          </a:prstGeom>
        </p:spPr>
      </p:pic>
      <p:sp>
        <p:nvSpPr>
          <p:cNvPr id="16" name="Slide Number Placeholder 6"/>
          <p:cNvSpPr txBox="1">
            <a:spLocks/>
          </p:cNvSpPr>
          <p:nvPr userDrawn="1"/>
        </p:nvSpPr>
        <p:spPr>
          <a:xfrm>
            <a:off x="7010400" y="649996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0D270D-290D-9845-9971-969DE126CE7F}" type="slidenum">
              <a:rPr lang="en-US" smtClean="0"/>
              <a:pPr/>
              <a:t>‹#›</a:t>
            </a:fld>
            <a:endParaRPr lang="en-US" dirty="0"/>
          </a:p>
        </p:txBody>
      </p:sp>
      <p:sp>
        <p:nvSpPr>
          <p:cNvPr id="17" name="Rectangle 16"/>
          <p:cNvSpPr/>
          <p:nvPr userDrawn="1"/>
        </p:nvSpPr>
        <p:spPr>
          <a:xfrm>
            <a:off x="0" y="1219200"/>
            <a:ext cx="9144000" cy="1524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8" name="Title 1"/>
          <p:cNvSpPr>
            <a:spLocks noGrp="1"/>
          </p:cNvSpPr>
          <p:nvPr>
            <p:ph type="title" hasCustomPrompt="1"/>
          </p:nvPr>
        </p:nvSpPr>
        <p:spPr>
          <a:xfrm>
            <a:off x="457200" y="228600"/>
            <a:ext cx="8229600" cy="1143000"/>
          </a:xfrm>
        </p:spPr>
        <p:txBody>
          <a:bodyPr/>
          <a:lstStyle>
            <a:lvl1pPr algn="l">
              <a:defRPr b="1">
                <a:solidFill>
                  <a:srgbClr val="1E74C8"/>
                </a:solidFill>
              </a:defRPr>
            </a:lvl1pPr>
          </a:lstStyle>
          <a:p>
            <a:r>
              <a:rPr lang="en-US" dirty="0"/>
              <a:t>The Headline</a:t>
            </a:r>
          </a:p>
        </p:txBody>
      </p:sp>
      <p:sp>
        <p:nvSpPr>
          <p:cNvPr id="9" name="Content Placeholder 2"/>
          <p:cNvSpPr>
            <a:spLocks noGrp="1"/>
          </p:cNvSpPr>
          <p:nvPr>
            <p:ph sz="half" idx="1" hasCustomPrompt="1"/>
          </p:nvPr>
        </p:nvSpPr>
        <p:spPr>
          <a:xfrm>
            <a:off x="457200" y="1915555"/>
            <a:ext cx="4038600" cy="4210608"/>
          </a:xfrm>
        </p:spPr>
        <p:txBody>
          <a:bodyPr/>
          <a:lstStyle>
            <a:lvl1pPr marL="342900" indent="-342900">
              <a:buClr>
                <a:srgbClr val="164282"/>
              </a:buClr>
              <a:buFont typeface="Lucida Grande"/>
              <a:buChar char="•"/>
              <a:defRPr sz="2400" b="1"/>
            </a:lvl1pPr>
            <a:lvl2pPr marL="742950" indent="-285750">
              <a:buFont typeface="Arial"/>
              <a:buChar cha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Bulleted Copy Style</a:t>
            </a:r>
          </a:p>
          <a:p>
            <a:pPr lvl="1"/>
            <a:r>
              <a:rPr lang="en-US" dirty="0"/>
              <a:t>More copy here</a:t>
            </a:r>
          </a:p>
          <a:p>
            <a:pPr lvl="2"/>
            <a:r>
              <a:rPr lang="en-US" dirty="0"/>
              <a:t>More copy here</a:t>
            </a:r>
          </a:p>
        </p:txBody>
      </p:sp>
      <p:sp>
        <p:nvSpPr>
          <p:cNvPr id="10" name="Content Placeholder 2"/>
          <p:cNvSpPr>
            <a:spLocks noGrp="1"/>
          </p:cNvSpPr>
          <p:nvPr>
            <p:ph sz="half" idx="13" hasCustomPrompt="1"/>
          </p:nvPr>
        </p:nvSpPr>
        <p:spPr>
          <a:xfrm>
            <a:off x="4698873" y="1915555"/>
            <a:ext cx="4038600" cy="4210608"/>
          </a:xfrm>
        </p:spPr>
        <p:txBody>
          <a:bodyPr/>
          <a:lstStyle>
            <a:lvl1pPr marL="342900" indent="-342900">
              <a:buClr>
                <a:srgbClr val="164282"/>
              </a:buClr>
              <a:buFont typeface="Lucida Grande"/>
              <a:buChar char="•"/>
              <a:defRPr sz="2400" b="1"/>
            </a:lvl1pPr>
            <a:lvl2pPr marL="742950" indent="-285750">
              <a:buFont typeface="Arial"/>
              <a:buChar cha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Bulleted Copy Style</a:t>
            </a:r>
          </a:p>
          <a:p>
            <a:pPr lvl="1"/>
            <a:r>
              <a:rPr lang="en-US" dirty="0"/>
              <a:t>More copy here</a:t>
            </a:r>
          </a:p>
          <a:p>
            <a:pPr lvl="2"/>
            <a:r>
              <a:rPr lang="en-US" dirty="0"/>
              <a:t>More copy here</a:t>
            </a:r>
          </a:p>
        </p:txBody>
      </p:sp>
    </p:spTree>
    <p:extLst>
      <p:ext uri="{BB962C8B-B14F-4D97-AF65-F5344CB8AC3E}">
        <p14:creationId xmlns:p14="http://schemas.microsoft.com/office/powerpoint/2010/main" val="2060738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p:cNvSpPr/>
          <p:nvPr userDrawn="1"/>
        </p:nvSpPr>
        <p:spPr>
          <a:xfrm>
            <a:off x="0" y="1524000"/>
            <a:ext cx="9144000" cy="4876800"/>
          </a:xfrm>
          <a:prstGeom prst="rect">
            <a:avLst/>
          </a:prstGeom>
          <a:solidFill>
            <a:srgbClr val="026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F10D270D-290D-9845-9971-969DE126CE7F}" type="slidenum">
              <a:rPr lang="en-US" smtClean="0"/>
              <a:t>‹#›</a:t>
            </a:fld>
            <a:endParaRPr lang="en-US" dirty="0"/>
          </a:p>
        </p:txBody>
      </p:sp>
      <p:grpSp>
        <p:nvGrpSpPr>
          <p:cNvPr id="7" name="Group 6"/>
          <p:cNvGrpSpPr/>
          <p:nvPr userDrawn="1"/>
        </p:nvGrpSpPr>
        <p:grpSpPr>
          <a:xfrm>
            <a:off x="0" y="1"/>
            <a:ext cx="9144000" cy="1523999"/>
            <a:chOff x="0" y="1"/>
            <a:chExt cx="9144000" cy="1523999"/>
          </a:xfrm>
        </p:grpSpPr>
        <p:sp>
          <p:nvSpPr>
            <p:cNvPr id="8" name="Rectangle 7"/>
            <p:cNvSpPr/>
            <p:nvPr/>
          </p:nvSpPr>
          <p:spPr>
            <a:xfrm>
              <a:off x="0" y="1"/>
              <a:ext cx="9144000" cy="1411966"/>
            </a:xfrm>
            <a:prstGeom prst="rect">
              <a:avLst/>
            </a:prstGeom>
            <a:solidFill>
              <a:srgbClr val="007B7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9" name="Rectangle 8"/>
            <p:cNvSpPr/>
            <p:nvPr/>
          </p:nvSpPr>
          <p:spPr>
            <a:xfrm>
              <a:off x="0" y="1371600"/>
              <a:ext cx="9144000" cy="152400"/>
            </a:xfrm>
            <a:prstGeom prst="rect">
              <a:avLst/>
            </a:prstGeom>
            <a:solidFill>
              <a:srgbClr val="A5C249"/>
            </a:solidFill>
            <a:ln w="9525" cap="flat" cmpd="sng" algn="ctr">
              <a:noFill/>
              <a:prstDash val="solid"/>
            </a:ln>
            <a:effectLst>
              <a:outerShdw blurRad="57150" dist="38100" dir="5400000" algn="ctr" rotWithShape="0">
                <a:srgbClr val="0F6FC6">
                  <a:shade val="9000"/>
                  <a:satMod val="105000"/>
                  <a:alpha val="4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grpSp>
      <p:pic>
        <p:nvPicPr>
          <p:cNvPr id="10" name="Picture 9" descr="tree_transparant.psd"/>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r="28522" b="59235"/>
          <a:stretch/>
        </p:blipFill>
        <p:spPr>
          <a:xfrm>
            <a:off x="6248400" y="-304799"/>
            <a:ext cx="2895600" cy="1676399"/>
          </a:xfrm>
          <a:prstGeom prst="rect">
            <a:avLst/>
          </a:prstGeom>
        </p:spPr>
      </p:pic>
      <p:sp>
        <p:nvSpPr>
          <p:cNvPr id="11" name="Title 1"/>
          <p:cNvSpPr>
            <a:spLocks noGrp="1"/>
          </p:cNvSpPr>
          <p:nvPr>
            <p:ph type="title" hasCustomPrompt="1"/>
          </p:nvPr>
        </p:nvSpPr>
        <p:spPr>
          <a:xfrm>
            <a:off x="457200" y="274638"/>
            <a:ext cx="8229600" cy="1143000"/>
          </a:xfrm>
        </p:spPr>
        <p:txBody>
          <a:bodyPr/>
          <a:lstStyle>
            <a:lvl1pPr algn="l">
              <a:defRPr b="1">
                <a:solidFill>
                  <a:schemeClr val="bg1"/>
                </a:solidFill>
              </a:defRPr>
            </a:lvl1pPr>
          </a:lstStyle>
          <a:p>
            <a:r>
              <a:rPr lang="en-US" dirty="0"/>
              <a:t>The Headline</a:t>
            </a:r>
          </a:p>
        </p:txBody>
      </p:sp>
      <p:sp>
        <p:nvSpPr>
          <p:cNvPr id="12" name="Content Placeholder 2"/>
          <p:cNvSpPr>
            <a:spLocks noGrp="1"/>
          </p:cNvSpPr>
          <p:nvPr>
            <p:ph sz="half" idx="1" hasCustomPrompt="1"/>
          </p:nvPr>
        </p:nvSpPr>
        <p:spPr>
          <a:xfrm>
            <a:off x="457199" y="1915555"/>
            <a:ext cx="8443463" cy="4210608"/>
          </a:xfrm>
        </p:spPr>
        <p:txBody>
          <a:bodyPr/>
          <a:lstStyle>
            <a:lvl1pPr marL="342900" indent="-342900">
              <a:buClrTx/>
              <a:buFont typeface="Lucida Grande"/>
              <a:buChar char="•"/>
              <a:defRPr sz="2400" b="1">
                <a:solidFill>
                  <a:srgbClr val="FFFFFF"/>
                </a:solidFill>
              </a:defRPr>
            </a:lvl1pPr>
            <a:lvl2pPr marL="742950" indent="-285750">
              <a:buFont typeface="Arial"/>
              <a:buChar char="–"/>
              <a:defRPr sz="2000">
                <a:solidFill>
                  <a:srgbClr val="FFFFFF"/>
                </a:solidFill>
              </a:defRPr>
            </a:lvl2pPr>
            <a:lvl3pPr>
              <a:defRPr sz="1600">
                <a:solidFill>
                  <a:srgbClr val="FFFFFF"/>
                </a:solidFill>
              </a:defRPr>
            </a:lvl3pPr>
            <a:lvl4pPr>
              <a:defRPr sz="1800"/>
            </a:lvl4pPr>
            <a:lvl5pPr>
              <a:defRPr sz="1800"/>
            </a:lvl5pPr>
            <a:lvl6pPr>
              <a:defRPr sz="1800"/>
            </a:lvl6pPr>
            <a:lvl7pPr>
              <a:defRPr sz="1800"/>
            </a:lvl7pPr>
            <a:lvl8pPr>
              <a:defRPr sz="1800"/>
            </a:lvl8pPr>
            <a:lvl9pPr>
              <a:defRPr sz="1800"/>
            </a:lvl9pPr>
          </a:lstStyle>
          <a:p>
            <a:pPr lvl="0"/>
            <a:r>
              <a:rPr lang="en-US" dirty="0"/>
              <a:t>Bulleted Copy Style</a:t>
            </a:r>
          </a:p>
          <a:p>
            <a:pPr lvl="1"/>
            <a:r>
              <a:rPr lang="en-US" dirty="0"/>
              <a:t>More copy here</a:t>
            </a:r>
          </a:p>
          <a:p>
            <a:pPr lvl="2"/>
            <a:r>
              <a:rPr lang="en-US" dirty="0"/>
              <a:t>More copy here</a:t>
            </a:r>
          </a:p>
        </p:txBody>
      </p:sp>
      <p:sp>
        <p:nvSpPr>
          <p:cNvPr id="14" name="Rectangle 13"/>
          <p:cNvSpPr/>
          <p:nvPr userDrawn="1"/>
        </p:nvSpPr>
        <p:spPr>
          <a:xfrm>
            <a:off x="0" y="6477000"/>
            <a:ext cx="9144000" cy="3810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5" name="Picture 14" descr="HCC-Network-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070600"/>
            <a:ext cx="711200" cy="711200"/>
          </a:xfrm>
          <a:prstGeom prst="rect">
            <a:avLst/>
          </a:prstGeom>
        </p:spPr>
      </p:pic>
      <p:sp>
        <p:nvSpPr>
          <p:cNvPr id="16" name="Slide Number Placeholder 6"/>
          <p:cNvSpPr txBox="1">
            <a:spLocks/>
          </p:cNvSpPr>
          <p:nvPr userDrawn="1"/>
        </p:nvSpPr>
        <p:spPr>
          <a:xfrm>
            <a:off x="7010400" y="649996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0D270D-290D-9845-9971-969DE126CE7F}" type="slidenum">
              <a:rPr lang="en-US" smtClean="0"/>
              <a:pPr/>
              <a:t>‹#›</a:t>
            </a:fld>
            <a:endParaRPr lang="en-US" dirty="0"/>
          </a:p>
        </p:txBody>
      </p:sp>
    </p:spTree>
    <p:extLst>
      <p:ext uri="{BB962C8B-B14F-4D97-AF65-F5344CB8AC3E}">
        <p14:creationId xmlns:p14="http://schemas.microsoft.com/office/powerpoint/2010/main" val="1517622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1524000"/>
            <a:ext cx="9144000" cy="4876800"/>
          </a:xfrm>
          <a:prstGeom prst="rect">
            <a:avLst/>
          </a:prstGeom>
          <a:solidFill>
            <a:srgbClr val="026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p:cNvGrpSpPr/>
          <p:nvPr userDrawn="1"/>
        </p:nvGrpSpPr>
        <p:grpSpPr>
          <a:xfrm>
            <a:off x="0" y="1"/>
            <a:ext cx="9144000" cy="1523999"/>
            <a:chOff x="0" y="1"/>
            <a:chExt cx="9144000" cy="1523999"/>
          </a:xfrm>
        </p:grpSpPr>
        <p:sp>
          <p:nvSpPr>
            <p:cNvPr id="18" name="Rectangle 17"/>
            <p:cNvSpPr/>
            <p:nvPr/>
          </p:nvSpPr>
          <p:spPr>
            <a:xfrm>
              <a:off x="0" y="1"/>
              <a:ext cx="9144000" cy="1411966"/>
            </a:xfrm>
            <a:prstGeom prst="rect">
              <a:avLst/>
            </a:prstGeom>
            <a:solidFill>
              <a:srgbClr val="007B7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9" name="Rectangle 18"/>
            <p:cNvSpPr/>
            <p:nvPr/>
          </p:nvSpPr>
          <p:spPr>
            <a:xfrm>
              <a:off x="0" y="1371600"/>
              <a:ext cx="9144000" cy="152400"/>
            </a:xfrm>
            <a:prstGeom prst="rect">
              <a:avLst/>
            </a:prstGeom>
            <a:solidFill>
              <a:srgbClr val="A5C249"/>
            </a:solidFill>
            <a:ln w="9525" cap="flat" cmpd="sng" algn="ctr">
              <a:noFill/>
              <a:prstDash val="solid"/>
            </a:ln>
            <a:effectLst>
              <a:outerShdw blurRad="57150" dist="38100" dir="5400000" algn="ctr" rotWithShape="0">
                <a:srgbClr val="0F6FC6">
                  <a:shade val="9000"/>
                  <a:satMod val="105000"/>
                  <a:alpha val="4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grpSp>
      <p:pic>
        <p:nvPicPr>
          <p:cNvPr id="20" name="Picture 19" descr="tree_transparant.psd"/>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r="28522" b="59235"/>
          <a:stretch/>
        </p:blipFill>
        <p:spPr>
          <a:xfrm>
            <a:off x="6248400" y="-304799"/>
            <a:ext cx="2895600" cy="1676399"/>
          </a:xfrm>
          <a:prstGeom prst="rect">
            <a:avLst/>
          </a:prstGeom>
        </p:spPr>
      </p:pic>
      <p:sp>
        <p:nvSpPr>
          <p:cNvPr id="2" name="Title 1"/>
          <p:cNvSpPr>
            <a:spLocks noGrp="1"/>
          </p:cNvSpPr>
          <p:nvPr>
            <p:ph type="title" hasCustomPrompt="1"/>
          </p:nvPr>
        </p:nvSpPr>
        <p:spPr/>
        <p:txBody>
          <a:bodyPr/>
          <a:lstStyle>
            <a:lvl1pPr algn="l">
              <a:defRPr b="1">
                <a:solidFill>
                  <a:schemeClr val="bg1"/>
                </a:solidFill>
              </a:defRPr>
            </a:lvl1pPr>
          </a:lstStyle>
          <a:p>
            <a:r>
              <a:rPr lang="en-US" dirty="0"/>
              <a:t>The Headline</a:t>
            </a:r>
          </a:p>
        </p:txBody>
      </p:sp>
      <p:sp>
        <p:nvSpPr>
          <p:cNvPr id="3" name="Content Placeholder 2"/>
          <p:cNvSpPr>
            <a:spLocks noGrp="1"/>
          </p:cNvSpPr>
          <p:nvPr>
            <p:ph sz="half" idx="1" hasCustomPrompt="1"/>
          </p:nvPr>
        </p:nvSpPr>
        <p:spPr>
          <a:xfrm>
            <a:off x="457200" y="1915555"/>
            <a:ext cx="4038600" cy="4210608"/>
          </a:xfrm>
        </p:spPr>
        <p:txBody>
          <a:bodyPr/>
          <a:lstStyle>
            <a:lvl1pPr marL="342900" indent="-342900">
              <a:buClr>
                <a:schemeClr val="bg1"/>
              </a:buClr>
              <a:buFont typeface="Lucida Grande"/>
              <a:buChar char="•"/>
              <a:defRPr sz="2400" b="1">
                <a:solidFill>
                  <a:schemeClr val="bg1"/>
                </a:solidFill>
              </a:defRPr>
            </a:lvl1pPr>
            <a:lvl2pPr marL="742950" indent="-285750">
              <a:buFont typeface="Arial"/>
              <a:buChar char="–"/>
              <a:defRPr sz="2000">
                <a:solidFill>
                  <a:schemeClr val="bg1"/>
                </a:solidFill>
              </a:defRPr>
            </a:lvl2pPr>
            <a:lvl3pPr>
              <a:defRPr sz="160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US" dirty="0"/>
              <a:t>Bulleted Copy Style</a:t>
            </a:r>
          </a:p>
          <a:p>
            <a:pPr lvl="1"/>
            <a:r>
              <a:rPr lang="en-US" dirty="0"/>
              <a:t>More copy here</a:t>
            </a:r>
          </a:p>
          <a:p>
            <a:pPr lvl="2"/>
            <a:r>
              <a:rPr lang="en-US" dirty="0"/>
              <a:t>More copy here</a:t>
            </a:r>
          </a:p>
        </p:txBody>
      </p:sp>
      <p:sp>
        <p:nvSpPr>
          <p:cNvPr id="8" name="Content Placeholder 2"/>
          <p:cNvSpPr>
            <a:spLocks noGrp="1"/>
          </p:cNvSpPr>
          <p:nvPr>
            <p:ph sz="half" idx="13" hasCustomPrompt="1"/>
          </p:nvPr>
        </p:nvSpPr>
        <p:spPr>
          <a:xfrm>
            <a:off x="4698873" y="1915555"/>
            <a:ext cx="4038600" cy="4210608"/>
          </a:xfrm>
        </p:spPr>
        <p:txBody>
          <a:bodyPr/>
          <a:lstStyle>
            <a:lvl1pPr marL="342900" indent="-342900">
              <a:buClr>
                <a:schemeClr val="bg1"/>
              </a:buClr>
              <a:buFont typeface="Lucida Grande"/>
              <a:buChar char="•"/>
              <a:defRPr sz="2400" b="1">
                <a:solidFill>
                  <a:srgbClr val="FFFFFF"/>
                </a:solidFill>
              </a:defRPr>
            </a:lvl1pPr>
            <a:lvl2pPr marL="742950" indent="-285750">
              <a:buFont typeface="Arial"/>
              <a:buChar char="–"/>
              <a:defRPr sz="2000">
                <a:solidFill>
                  <a:srgbClr val="FFFFFF"/>
                </a:solidFill>
              </a:defRPr>
            </a:lvl2pPr>
            <a:lvl3pPr>
              <a:defRPr sz="1600">
                <a:solidFill>
                  <a:srgbClr val="FFFFFF"/>
                </a:solidFill>
              </a:defRPr>
            </a:lvl3pPr>
            <a:lvl4pPr>
              <a:defRPr sz="1800"/>
            </a:lvl4pPr>
            <a:lvl5pPr>
              <a:defRPr sz="1800"/>
            </a:lvl5pPr>
            <a:lvl6pPr>
              <a:defRPr sz="1800"/>
            </a:lvl6pPr>
            <a:lvl7pPr>
              <a:defRPr sz="1800"/>
            </a:lvl7pPr>
            <a:lvl8pPr>
              <a:defRPr sz="1800"/>
            </a:lvl8pPr>
            <a:lvl9pPr>
              <a:defRPr sz="1800"/>
            </a:lvl9pPr>
          </a:lstStyle>
          <a:p>
            <a:pPr lvl="0"/>
            <a:r>
              <a:rPr lang="en-US" dirty="0"/>
              <a:t>Bulleted Copy Style</a:t>
            </a:r>
          </a:p>
          <a:p>
            <a:pPr lvl="1"/>
            <a:r>
              <a:rPr lang="en-US" dirty="0"/>
              <a:t>More copy here</a:t>
            </a:r>
          </a:p>
          <a:p>
            <a:pPr lvl="2"/>
            <a:r>
              <a:rPr lang="en-US" dirty="0"/>
              <a:t>More copy here</a:t>
            </a:r>
          </a:p>
        </p:txBody>
      </p:sp>
      <p:sp>
        <p:nvSpPr>
          <p:cNvPr id="11" name="Rectangle 10"/>
          <p:cNvSpPr/>
          <p:nvPr userDrawn="1"/>
        </p:nvSpPr>
        <p:spPr>
          <a:xfrm>
            <a:off x="0" y="6477000"/>
            <a:ext cx="9144000" cy="3810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2" name="Picture 11" descr="HCC-Network-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070600"/>
            <a:ext cx="711200" cy="711200"/>
          </a:xfrm>
          <a:prstGeom prst="rect">
            <a:avLst/>
          </a:prstGeom>
        </p:spPr>
      </p:pic>
      <p:sp>
        <p:nvSpPr>
          <p:cNvPr id="7" name="Slide Number Placeholder 6"/>
          <p:cNvSpPr>
            <a:spLocks noGrp="1"/>
          </p:cNvSpPr>
          <p:nvPr>
            <p:ph type="sldNum" sz="quarter" idx="12"/>
          </p:nvPr>
        </p:nvSpPr>
        <p:spPr>
          <a:xfrm>
            <a:off x="7010400" y="6499963"/>
            <a:ext cx="2133600" cy="365125"/>
          </a:xfrm>
        </p:spPr>
        <p:txBody>
          <a:bodyPr/>
          <a:lstStyle>
            <a:lvl1pPr>
              <a:defRPr>
                <a:solidFill>
                  <a:schemeClr val="tx1"/>
                </a:solidFill>
              </a:defRPr>
            </a:lvl1pPr>
          </a:lstStyle>
          <a:p>
            <a:fld id="{F10D270D-290D-9845-9971-969DE126CE7F}" type="slidenum">
              <a:rPr lang="en-US" smtClean="0"/>
              <a:pPr/>
              <a:t>‹#›</a:t>
            </a:fld>
            <a:endParaRPr lang="en-US" dirty="0"/>
          </a:p>
        </p:txBody>
      </p:sp>
    </p:spTree>
    <p:extLst>
      <p:ext uri="{BB962C8B-B14F-4D97-AF65-F5344CB8AC3E}">
        <p14:creationId xmlns:p14="http://schemas.microsoft.com/office/powerpoint/2010/main" val="252574875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Photo">
    <p:bg>
      <p:bgRef idx="1001">
        <a:schemeClr val="bg1"/>
      </p:bgRef>
    </p:bg>
    <p:spTree>
      <p:nvGrpSpPr>
        <p:cNvPr id="1" name=""/>
        <p:cNvGrpSpPr/>
        <p:nvPr/>
      </p:nvGrpSpPr>
      <p:grpSpPr>
        <a:xfrm>
          <a:off x="0" y="0"/>
          <a:ext cx="0" cy="0"/>
          <a:chOff x="0" y="0"/>
          <a:chExt cx="0" cy="0"/>
        </a:xfrm>
      </p:grpSpPr>
      <p:pic>
        <p:nvPicPr>
          <p:cNvPr id="20" name="Picture 19" descr="tree_transparant.psd"/>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r="28522" b="59235"/>
          <a:stretch/>
        </p:blipFill>
        <p:spPr>
          <a:xfrm>
            <a:off x="6248400" y="-304799"/>
            <a:ext cx="2895600" cy="1676399"/>
          </a:xfrm>
          <a:prstGeom prst="rect">
            <a:avLst/>
          </a:prstGeom>
        </p:spPr>
      </p:pic>
      <p:sp>
        <p:nvSpPr>
          <p:cNvPr id="2" name="Title 1"/>
          <p:cNvSpPr>
            <a:spLocks noGrp="1"/>
          </p:cNvSpPr>
          <p:nvPr>
            <p:ph type="title" hasCustomPrompt="1"/>
          </p:nvPr>
        </p:nvSpPr>
        <p:spPr>
          <a:xfrm>
            <a:off x="457200" y="228600"/>
            <a:ext cx="8229600" cy="1143000"/>
          </a:xfrm>
        </p:spPr>
        <p:txBody>
          <a:bodyPr/>
          <a:lstStyle>
            <a:lvl1pPr algn="l">
              <a:defRPr b="1">
                <a:solidFill>
                  <a:srgbClr val="1E74C8"/>
                </a:solidFill>
              </a:defRPr>
            </a:lvl1pPr>
          </a:lstStyle>
          <a:p>
            <a:r>
              <a:rPr lang="en-US" dirty="0"/>
              <a:t>The Headline</a:t>
            </a:r>
          </a:p>
        </p:txBody>
      </p:sp>
      <p:sp>
        <p:nvSpPr>
          <p:cNvPr id="3" name="Content Placeholder 2"/>
          <p:cNvSpPr>
            <a:spLocks noGrp="1"/>
          </p:cNvSpPr>
          <p:nvPr>
            <p:ph sz="half" idx="1" hasCustomPrompt="1"/>
          </p:nvPr>
        </p:nvSpPr>
        <p:spPr>
          <a:xfrm>
            <a:off x="457200" y="1915555"/>
            <a:ext cx="4038600" cy="635048"/>
          </a:xfrm>
        </p:spPr>
        <p:txBody>
          <a:bodyPr/>
          <a:lstStyle>
            <a:lvl1pPr marL="342900" indent="-342900">
              <a:buClr>
                <a:srgbClr val="164282"/>
              </a:buClr>
              <a:buFont typeface="Arial"/>
              <a:buChar char="•"/>
              <a:defRPr sz="2400" b="1">
                <a:solidFill>
                  <a:srgbClr val="1E74C8"/>
                </a:solidFill>
              </a:defRPr>
            </a:lvl1pPr>
            <a:lvl2pPr marL="742950" indent="-285750">
              <a:buFont typeface="Arial"/>
              <a:buChar char="–"/>
              <a:defRPr sz="2000">
                <a:solidFill>
                  <a:schemeClr val="tx1"/>
                </a:solidFill>
              </a:defRPr>
            </a:lvl2pPr>
            <a:lvl3pPr>
              <a:defRPr sz="16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a:t>Bulleted Copy Style</a:t>
            </a:r>
          </a:p>
        </p:txBody>
      </p:sp>
      <p:sp>
        <p:nvSpPr>
          <p:cNvPr id="11" name="Rectangle 10"/>
          <p:cNvSpPr/>
          <p:nvPr userDrawn="1"/>
        </p:nvSpPr>
        <p:spPr>
          <a:xfrm>
            <a:off x="0" y="6477000"/>
            <a:ext cx="9144000" cy="3810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2" name="Picture 11" descr="HCC-Network-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070600"/>
            <a:ext cx="711200" cy="711200"/>
          </a:xfrm>
          <a:prstGeom prst="rect">
            <a:avLst/>
          </a:prstGeom>
        </p:spPr>
      </p:pic>
      <p:sp>
        <p:nvSpPr>
          <p:cNvPr id="7" name="Slide Number Placeholder 6"/>
          <p:cNvSpPr>
            <a:spLocks noGrp="1"/>
          </p:cNvSpPr>
          <p:nvPr>
            <p:ph type="sldNum" sz="quarter" idx="12"/>
          </p:nvPr>
        </p:nvSpPr>
        <p:spPr>
          <a:xfrm>
            <a:off x="7010400" y="6499963"/>
            <a:ext cx="2133600" cy="365125"/>
          </a:xfrm>
        </p:spPr>
        <p:txBody>
          <a:bodyPr/>
          <a:lstStyle>
            <a:lvl1pPr>
              <a:defRPr>
                <a:solidFill>
                  <a:schemeClr val="tx1"/>
                </a:solidFill>
              </a:defRPr>
            </a:lvl1pPr>
          </a:lstStyle>
          <a:p>
            <a:fld id="{F10D270D-290D-9845-9971-969DE126CE7F}" type="slidenum">
              <a:rPr lang="en-US" smtClean="0"/>
              <a:pPr/>
              <a:t>‹#›</a:t>
            </a:fld>
            <a:endParaRPr lang="en-US" dirty="0"/>
          </a:p>
        </p:txBody>
      </p:sp>
      <p:sp>
        <p:nvSpPr>
          <p:cNvPr id="14" name="Picture Placeholder 2"/>
          <p:cNvSpPr>
            <a:spLocks noGrp="1"/>
          </p:cNvSpPr>
          <p:nvPr>
            <p:ph type="pic" idx="13"/>
          </p:nvPr>
        </p:nvSpPr>
        <p:spPr>
          <a:xfrm>
            <a:off x="4715790" y="1371600"/>
            <a:ext cx="4428210" cy="5105400"/>
          </a:xfrm>
          <a:solidFill>
            <a:srgbClr val="1E74C8"/>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Rectangle 9"/>
          <p:cNvSpPr/>
          <p:nvPr userDrawn="1"/>
        </p:nvSpPr>
        <p:spPr>
          <a:xfrm>
            <a:off x="0" y="1219200"/>
            <a:ext cx="9144000" cy="1524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3" name="Content Placeholder 3"/>
          <p:cNvSpPr>
            <a:spLocks noGrp="1"/>
          </p:cNvSpPr>
          <p:nvPr>
            <p:ph sz="half" idx="2" hasCustomPrompt="1"/>
          </p:nvPr>
        </p:nvSpPr>
        <p:spPr>
          <a:xfrm>
            <a:off x="457200" y="2495041"/>
            <a:ext cx="4040188" cy="35755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033104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photo">
    <p:bg>
      <p:bgRef idx="1001">
        <a:schemeClr val="bg1"/>
      </p:bgRef>
    </p:bg>
    <p:spTree>
      <p:nvGrpSpPr>
        <p:cNvPr id="1" name=""/>
        <p:cNvGrpSpPr/>
        <p:nvPr/>
      </p:nvGrpSpPr>
      <p:grpSpPr>
        <a:xfrm>
          <a:off x="0" y="0"/>
          <a:ext cx="0" cy="0"/>
          <a:chOff x="0" y="0"/>
          <a:chExt cx="0" cy="0"/>
        </a:xfrm>
      </p:grpSpPr>
      <p:sp>
        <p:nvSpPr>
          <p:cNvPr id="14" name="Picture Placeholder 2"/>
          <p:cNvSpPr>
            <a:spLocks noGrp="1"/>
          </p:cNvSpPr>
          <p:nvPr>
            <p:ph type="pic" idx="13"/>
          </p:nvPr>
        </p:nvSpPr>
        <p:spPr>
          <a:xfrm>
            <a:off x="0" y="1371600"/>
            <a:ext cx="9144000" cy="5105400"/>
          </a:xfrm>
          <a:solidFill>
            <a:srgbClr val="1E74C8"/>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20" name="Picture 19" descr="tree_transparant.psd"/>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r="28522" b="59235"/>
          <a:stretch/>
        </p:blipFill>
        <p:spPr>
          <a:xfrm>
            <a:off x="6248400" y="-304799"/>
            <a:ext cx="2895600" cy="1676399"/>
          </a:xfrm>
          <a:prstGeom prst="rect">
            <a:avLst/>
          </a:prstGeom>
        </p:spPr>
      </p:pic>
      <p:sp>
        <p:nvSpPr>
          <p:cNvPr id="2" name="Title 1"/>
          <p:cNvSpPr>
            <a:spLocks noGrp="1"/>
          </p:cNvSpPr>
          <p:nvPr>
            <p:ph type="title" hasCustomPrompt="1"/>
          </p:nvPr>
        </p:nvSpPr>
        <p:spPr>
          <a:xfrm>
            <a:off x="457200" y="228600"/>
            <a:ext cx="8229600" cy="1143000"/>
          </a:xfrm>
        </p:spPr>
        <p:txBody>
          <a:bodyPr/>
          <a:lstStyle>
            <a:lvl1pPr algn="l">
              <a:defRPr b="1">
                <a:solidFill>
                  <a:srgbClr val="1E74C8"/>
                </a:solidFill>
              </a:defRPr>
            </a:lvl1pPr>
          </a:lstStyle>
          <a:p>
            <a:r>
              <a:rPr lang="en-US" dirty="0"/>
              <a:t>The Headline</a:t>
            </a:r>
          </a:p>
        </p:txBody>
      </p:sp>
      <p:sp>
        <p:nvSpPr>
          <p:cNvPr id="11" name="Rectangle 10"/>
          <p:cNvSpPr/>
          <p:nvPr userDrawn="1"/>
        </p:nvSpPr>
        <p:spPr>
          <a:xfrm>
            <a:off x="0" y="6477000"/>
            <a:ext cx="9144000" cy="3810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2" name="Picture 11" descr="HCC-Network-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070600"/>
            <a:ext cx="711200" cy="711200"/>
          </a:xfrm>
          <a:prstGeom prst="rect">
            <a:avLst/>
          </a:prstGeom>
        </p:spPr>
      </p:pic>
      <p:sp>
        <p:nvSpPr>
          <p:cNvPr id="7" name="Slide Number Placeholder 6"/>
          <p:cNvSpPr>
            <a:spLocks noGrp="1"/>
          </p:cNvSpPr>
          <p:nvPr>
            <p:ph type="sldNum" sz="quarter" idx="12"/>
          </p:nvPr>
        </p:nvSpPr>
        <p:spPr>
          <a:xfrm>
            <a:off x="7010400" y="6499963"/>
            <a:ext cx="2133600" cy="365125"/>
          </a:xfrm>
        </p:spPr>
        <p:txBody>
          <a:bodyPr/>
          <a:lstStyle>
            <a:lvl1pPr>
              <a:defRPr>
                <a:solidFill>
                  <a:schemeClr val="tx1"/>
                </a:solidFill>
              </a:defRPr>
            </a:lvl1pPr>
          </a:lstStyle>
          <a:p>
            <a:fld id="{F10D270D-290D-9845-9971-969DE126CE7F}" type="slidenum">
              <a:rPr lang="en-US" smtClean="0"/>
              <a:pPr/>
              <a:t>‹#›</a:t>
            </a:fld>
            <a:endParaRPr lang="en-US" dirty="0"/>
          </a:p>
        </p:txBody>
      </p:sp>
      <p:sp>
        <p:nvSpPr>
          <p:cNvPr id="16" name="Rectangle 15"/>
          <p:cNvSpPr/>
          <p:nvPr userDrawn="1"/>
        </p:nvSpPr>
        <p:spPr>
          <a:xfrm>
            <a:off x="0" y="1219200"/>
            <a:ext cx="9144000" cy="1524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Tree>
    <p:extLst>
      <p:ext uri="{BB962C8B-B14F-4D97-AF65-F5344CB8AC3E}">
        <p14:creationId xmlns:p14="http://schemas.microsoft.com/office/powerpoint/2010/main" val="31342339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652151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Blue">
    <p:bg>
      <p:bgRef idx="1001">
        <a:schemeClr val="bg1"/>
      </p:bgRef>
    </p:bg>
    <p:spTree>
      <p:nvGrpSpPr>
        <p:cNvPr id="1" name=""/>
        <p:cNvGrpSpPr/>
        <p:nvPr/>
      </p:nvGrpSpPr>
      <p:grpSpPr>
        <a:xfrm>
          <a:off x="0" y="0"/>
          <a:ext cx="0" cy="0"/>
          <a:chOff x="0" y="0"/>
          <a:chExt cx="0" cy="0"/>
        </a:xfrm>
      </p:grpSpPr>
      <p:pic>
        <p:nvPicPr>
          <p:cNvPr id="20" name="Picture 19" descr="tree_transparant.psd"/>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r="28522" b="59235"/>
          <a:stretch/>
        </p:blipFill>
        <p:spPr>
          <a:xfrm>
            <a:off x="6248400" y="-304799"/>
            <a:ext cx="2895600" cy="1676399"/>
          </a:xfrm>
          <a:prstGeom prst="rect">
            <a:avLst/>
          </a:prstGeom>
        </p:spPr>
      </p:pic>
      <p:sp>
        <p:nvSpPr>
          <p:cNvPr id="3" name="Rectangle 2"/>
          <p:cNvSpPr/>
          <p:nvPr userDrawn="1"/>
        </p:nvSpPr>
        <p:spPr>
          <a:xfrm>
            <a:off x="0" y="0"/>
            <a:ext cx="9144000" cy="6858000"/>
          </a:xfrm>
          <a:prstGeom prst="rect">
            <a:avLst/>
          </a:prstGeom>
          <a:solidFill>
            <a:srgbClr val="1E74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a:xfrm>
            <a:off x="7010400" y="6499963"/>
            <a:ext cx="2133600" cy="365125"/>
          </a:xfrm>
        </p:spPr>
        <p:txBody>
          <a:bodyPr/>
          <a:lstStyle>
            <a:lvl1pPr>
              <a:defRPr>
                <a:solidFill>
                  <a:schemeClr val="tx1"/>
                </a:solidFill>
              </a:defRPr>
            </a:lvl1pPr>
          </a:lstStyle>
          <a:p>
            <a:fld id="{F10D270D-290D-9845-9971-969DE126CE7F}" type="slidenum">
              <a:rPr lang="en-US" smtClean="0"/>
              <a:pPr/>
              <a:t>‹#›</a:t>
            </a:fld>
            <a:endParaRPr lang="en-US" dirty="0"/>
          </a:p>
        </p:txBody>
      </p:sp>
    </p:spTree>
    <p:extLst>
      <p:ext uri="{BB962C8B-B14F-4D97-AF65-F5344CB8AC3E}">
        <p14:creationId xmlns:p14="http://schemas.microsoft.com/office/powerpoint/2010/main" val="210071402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Blue with text">
    <p:bg>
      <p:bgRef idx="1001">
        <a:schemeClr val="bg1"/>
      </p:bgRef>
    </p:bg>
    <p:spTree>
      <p:nvGrpSpPr>
        <p:cNvPr id="1" name=""/>
        <p:cNvGrpSpPr/>
        <p:nvPr/>
      </p:nvGrpSpPr>
      <p:grpSpPr>
        <a:xfrm>
          <a:off x="0" y="0"/>
          <a:ext cx="0" cy="0"/>
          <a:chOff x="0" y="0"/>
          <a:chExt cx="0" cy="0"/>
        </a:xfrm>
      </p:grpSpPr>
      <p:pic>
        <p:nvPicPr>
          <p:cNvPr id="20" name="Picture 19" descr="tree_transparant.psd"/>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r="28522" b="59235"/>
          <a:stretch/>
        </p:blipFill>
        <p:spPr>
          <a:xfrm>
            <a:off x="6248400" y="-304799"/>
            <a:ext cx="2895600" cy="1676399"/>
          </a:xfrm>
          <a:prstGeom prst="rect">
            <a:avLst/>
          </a:prstGeom>
        </p:spPr>
      </p:pic>
      <p:sp>
        <p:nvSpPr>
          <p:cNvPr id="3" name="Rectangle 2"/>
          <p:cNvSpPr/>
          <p:nvPr userDrawn="1"/>
        </p:nvSpPr>
        <p:spPr>
          <a:xfrm>
            <a:off x="0" y="0"/>
            <a:ext cx="9144000" cy="6858000"/>
          </a:xfrm>
          <a:prstGeom prst="rect">
            <a:avLst/>
          </a:prstGeom>
          <a:solidFill>
            <a:srgbClr val="1E74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a:xfrm>
            <a:off x="7010400" y="6499963"/>
            <a:ext cx="2133600" cy="365125"/>
          </a:xfrm>
        </p:spPr>
        <p:txBody>
          <a:bodyPr/>
          <a:lstStyle>
            <a:lvl1pPr>
              <a:defRPr>
                <a:solidFill>
                  <a:schemeClr val="tx1"/>
                </a:solidFill>
              </a:defRPr>
            </a:lvl1pPr>
          </a:lstStyle>
          <a:p>
            <a:fld id="{F10D270D-290D-9845-9971-969DE126CE7F}" type="slidenum">
              <a:rPr lang="en-US" smtClean="0"/>
              <a:pPr/>
              <a:t>‹#›</a:t>
            </a:fld>
            <a:endParaRPr lang="en-US" dirty="0"/>
          </a:p>
        </p:txBody>
      </p:sp>
      <p:sp>
        <p:nvSpPr>
          <p:cNvPr id="5" name="Content Placeholder 2"/>
          <p:cNvSpPr>
            <a:spLocks noGrp="1"/>
          </p:cNvSpPr>
          <p:nvPr>
            <p:ph sz="half" idx="1" hasCustomPrompt="1"/>
          </p:nvPr>
        </p:nvSpPr>
        <p:spPr>
          <a:xfrm>
            <a:off x="762000" y="1339822"/>
            <a:ext cx="7888110" cy="4210608"/>
          </a:xfrm>
        </p:spPr>
        <p:txBody>
          <a:bodyPr/>
          <a:lstStyle>
            <a:lvl1pPr marL="0" indent="0">
              <a:buClr>
                <a:schemeClr val="bg1"/>
              </a:buClr>
              <a:buFont typeface="Lucida Grande"/>
              <a:buNone/>
              <a:defRPr sz="2400" b="1">
                <a:solidFill>
                  <a:schemeClr val="bg1"/>
                </a:solidFill>
              </a:defRPr>
            </a:lvl1pPr>
            <a:lvl2pPr marL="742950" indent="-285750">
              <a:buFont typeface="Arial"/>
              <a:buChar char="–"/>
              <a:defRPr sz="2000">
                <a:solidFill>
                  <a:schemeClr val="bg1"/>
                </a:solidFill>
              </a:defRPr>
            </a:lvl2pPr>
            <a:lvl3pPr>
              <a:defRPr sz="160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US" dirty="0"/>
              <a:t>Copy Style</a:t>
            </a:r>
          </a:p>
          <a:p>
            <a:pPr lvl="1"/>
            <a:r>
              <a:rPr lang="en-US" dirty="0"/>
              <a:t>More copy here</a:t>
            </a:r>
          </a:p>
          <a:p>
            <a:pPr lvl="2"/>
            <a:r>
              <a:rPr lang="en-US" dirty="0"/>
              <a:t>More copy here</a:t>
            </a:r>
          </a:p>
        </p:txBody>
      </p:sp>
    </p:spTree>
    <p:extLst>
      <p:ext uri="{BB962C8B-B14F-4D97-AF65-F5344CB8AC3E}">
        <p14:creationId xmlns:p14="http://schemas.microsoft.com/office/powerpoint/2010/main" val="17268463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or call out">
    <p:bg>
      <p:bgRef idx="1001">
        <a:schemeClr val="bg1"/>
      </p:bgRef>
    </p:bg>
    <p:spTree>
      <p:nvGrpSpPr>
        <p:cNvPr id="1" name=""/>
        <p:cNvGrpSpPr/>
        <p:nvPr/>
      </p:nvGrpSpPr>
      <p:grpSpPr>
        <a:xfrm>
          <a:off x="0" y="0"/>
          <a:ext cx="0" cy="0"/>
          <a:chOff x="0" y="0"/>
          <a:chExt cx="0" cy="0"/>
        </a:xfrm>
      </p:grpSpPr>
      <p:grpSp>
        <p:nvGrpSpPr>
          <p:cNvPr id="17" name="Group 16"/>
          <p:cNvGrpSpPr/>
          <p:nvPr userDrawn="1"/>
        </p:nvGrpSpPr>
        <p:grpSpPr>
          <a:xfrm>
            <a:off x="0" y="1"/>
            <a:ext cx="9144000" cy="1523999"/>
            <a:chOff x="0" y="1"/>
            <a:chExt cx="9144000" cy="1523999"/>
          </a:xfrm>
        </p:grpSpPr>
        <p:sp>
          <p:nvSpPr>
            <p:cNvPr id="18" name="Rectangle 17"/>
            <p:cNvSpPr/>
            <p:nvPr/>
          </p:nvSpPr>
          <p:spPr>
            <a:xfrm>
              <a:off x="0" y="1"/>
              <a:ext cx="9144000" cy="1411966"/>
            </a:xfrm>
            <a:prstGeom prst="rect">
              <a:avLst/>
            </a:prstGeom>
            <a:solidFill>
              <a:srgbClr val="007B7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9" name="Rectangle 18"/>
            <p:cNvSpPr/>
            <p:nvPr/>
          </p:nvSpPr>
          <p:spPr>
            <a:xfrm>
              <a:off x="0" y="1371600"/>
              <a:ext cx="9144000" cy="152400"/>
            </a:xfrm>
            <a:prstGeom prst="rect">
              <a:avLst/>
            </a:prstGeom>
            <a:solidFill>
              <a:srgbClr val="A5C249"/>
            </a:solidFill>
            <a:ln w="9525" cap="flat" cmpd="sng" algn="ctr">
              <a:noFill/>
              <a:prstDash val="solid"/>
            </a:ln>
            <a:effectLst>
              <a:outerShdw blurRad="57150" dist="38100" dir="5400000" algn="ctr" rotWithShape="0">
                <a:srgbClr val="0F6FC6">
                  <a:shade val="9000"/>
                  <a:satMod val="105000"/>
                  <a:alpha val="4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grpSp>
      <p:pic>
        <p:nvPicPr>
          <p:cNvPr id="20" name="Picture 19" descr="tree_transparant.psd"/>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r="28522" b="59235"/>
          <a:stretch/>
        </p:blipFill>
        <p:spPr>
          <a:xfrm>
            <a:off x="6248400" y="-304799"/>
            <a:ext cx="2895600" cy="1676399"/>
          </a:xfrm>
          <a:prstGeom prst="rect">
            <a:avLst/>
          </a:prstGeom>
        </p:spPr>
      </p:pic>
      <p:sp>
        <p:nvSpPr>
          <p:cNvPr id="2" name="Title 1"/>
          <p:cNvSpPr>
            <a:spLocks noGrp="1"/>
          </p:cNvSpPr>
          <p:nvPr>
            <p:ph type="title" hasCustomPrompt="1"/>
          </p:nvPr>
        </p:nvSpPr>
        <p:spPr/>
        <p:txBody>
          <a:bodyPr/>
          <a:lstStyle>
            <a:lvl1pPr algn="l">
              <a:defRPr b="1">
                <a:solidFill>
                  <a:schemeClr val="bg1"/>
                </a:solidFill>
              </a:defRPr>
            </a:lvl1pPr>
          </a:lstStyle>
          <a:p>
            <a:r>
              <a:rPr lang="en-US" dirty="0"/>
              <a:t>The Headline</a:t>
            </a:r>
          </a:p>
        </p:txBody>
      </p:sp>
      <p:sp>
        <p:nvSpPr>
          <p:cNvPr id="11" name="Rectangle 10"/>
          <p:cNvSpPr/>
          <p:nvPr userDrawn="1"/>
        </p:nvSpPr>
        <p:spPr>
          <a:xfrm>
            <a:off x="0" y="6477000"/>
            <a:ext cx="9144000" cy="3810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2" name="Picture 11" descr="HCC-Network-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070600"/>
            <a:ext cx="711200" cy="711200"/>
          </a:xfrm>
          <a:prstGeom prst="rect">
            <a:avLst/>
          </a:prstGeom>
        </p:spPr>
      </p:pic>
      <p:sp>
        <p:nvSpPr>
          <p:cNvPr id="7" name="Slide Number Placeholder 6"/>
          <p:cNvSpPr>
            <a:spLocks noGrp="1"/>
          </p:cNvSpPr>
          <p:nvPr>
            <p:ph type="sldNum" sz="quarter" idx="12"/>
          </p:nvPr>
        </p:nvSpPr>
        <p:spPr>
          <a:xfrm>
            <a:off x="7010400" y="6499963"/>
            <a:ext cx="2133600" cy="365125"/>
          </a:xfrm>
        </p:spPr>
        <p:txBody>
          <a:bodyPr/>
          <a:lstStyle>
            <a:lvl1pPr>
              <a:defRPr>
                <a:solidFill>
                  <a:schemeClr val="tx1"/>
                </a:solidFill>
              </a:defRPr>
            </a:lvl1pPr>
          </a:lstStyle>
          <a:p>
            <a:fld id="{F10D270D-290D-9845-9971-969DE126CE7F}" type="slidenum">
              <a:rPr lang="en-US" smtClean="0"/>
              <a:pPr/>
              <a:t>‹#›</a:t>
            </a:fld>
            <a:endParaRPr lang="en-US" dirty="0"/>
          </a:p>
        </p:txBody>
      </p:sp>
      <p:sp>
        <p:nvSpPr>
          <p:cNvPr id="15" name="Subtitle 2"/>
          <p:cNvSpPr>
            <a:spLocks noGrp="1"/>
          </p:cNvSpPr>
          <p:nvPr>
            <p:ph type="subTitle" idx="1" hasCustomPrompt="1"/>
          </p:nvPr>
        </p:nvSpPr>
        <p:spPr>
          <a:xfrm>
            <a:off x="1371600" y="2886780"/>
            <a:ext cx="6400800"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b="1" baseline="0">
                <a:solidFill>
                  <a:srgbClr val="1E74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indent="0">
              <a:buNone/>
            </a:pPr>
            <a:r>
              <a:rPr lang="en-US" sz="3200" i="1" dirty="0">
                <a:latin typeface="+mn-lt"/>
                <a:cs typeface="Arial"/>
              </a:rPr>
              <a:t>This is a </a:t>
            </a:r>
            <a:r>
              <a:rPr lang="en-US" sz="3200" b="1" i="1" dirty="0">
                <a:solidFill>
                  <a:srgbClr val="003EA6"/>
                </a:solidFill>
                <a:latin typeface="+mn-lt"/>
                <a:cs typeface="Arial"/>
              </a:rPr>
              <a:t>“full large quote style” </a:t>
            </a:r>
          </a:p>
        </p:txBody>
      </p:sp>
    </p:spTree>
    <p:extLst>
      <p:ext uri="{BB962C8B-B14F-4D97-AF65-F5344CB8AC3E}">
        <p14:creationId xmlns:p14="http://schemas.microsoft.com/office/powerpoint/2010/main" val="32331194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62588-EC5C-453B-A942-AA1C7EFEEF33}" type="datetimeFigureOut">
              <a:rPr lang="en-US" dirty="0"/>
              <a:t>4/24/2018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10D270D-290D-9845-9971-969DE126CE7F}" type="slidenum">
              <a:rPr lang="en-US" smtClean="0"/>
              <a:pPr/>
              <a:t>‹#›</a:t>
            </a:fld>
            <a:endParaRPr lang="en-US" dirty="0"/>
          </a:p>
        </p:txBody>
      </p:sp>
      <p:grpSp>
        <p:nvGrpSpPr>
          <p:cNvPr id="8" name="Group 7">
            <a:extLst>
              <a:ext uri="{FF2B5EF4-FFF2-40B4-BE49-F238E27FC236}">
                <a16:creationId xmlns:a16="http://schemas.microsoft.com/office/drawing/2014/main" xmlns="" id="{1F2BC232-E1DD-4913-9910-764D610CB9A4}"/>
              </a:ext>
            </a:extLst>
          </p:cNvPr>
          <p:cNvGrpSpPr/>
          <p:nvPr userDrawn="1"/>
        </p:nvGrpSpPr>
        <p:grpSpPr>
          <a:xfrm>
            <a:off x="0" y="1"/>
            <a:ext cx="9144000" cy="1523999"/>
            <a:chOff x="0" y="1"/>
            <a:chExt cx="9144000" cy="1523999"/>
          </a:xfrm>
        </p:grpSpPr>
        <p:sp>
          <p:nvSpPr>
            <p:cNvPr id="9" name="Rectangle 8">
              <a:extLst>
                <a:ext uri="{FF2B5EF4-FFF2-40B4-BE49-F238E27FC236}">
                  <a16:creationId xmlns:a16="http://schemas.microsoft.com/office/drawing/2014/main" xmlns="" id="{03A1EF8F-9F30-490E-9C48-CA04E607D6C4}"/>
                </a:ext>
              </a:extLst>
            </p:cNvPr>
            <p:cNvSpPr/>
            <p:nvPr/>
          </p:nvSpPr>
          <p:spPr>
            <a:xfrm>
              <a:off x="0" y="1"/>
              <a:ext cx="9144000" cy="1411966"/>
            </a:xfrm>
            <a:prstGeom prst="rect">
              <a:avLst/>
            </a:prstGeom>
            <a:solidFill>
              <a:srgbClr val="007B7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0" name="Rectangle 9">
              <a:extLst>
                <a:ext uri="{FF2B5EF4-FFF2-40B4-BE49-F238E27FC236}">
                  <a16:creationId xmlns:a16="http://schemas.microsoft.com/office/drawing/2014/main" xmlns="" id="{29F626E3-A0B0-4C53-9B6D-1A93060EBA2F}"/>
                </a:ext>
              </a:extLst>
            </p:cNvPr>
            <p:cNvSpPr/>
            <p:nvPr/>
          </p:nvSpPr>
          <p:spPr>
            <a:xfrm>
              <a:off x="0" y="1371600"/>
              <a:ext cx="9144000" cy="152400"/>
            </a:xfrm>
            <a:prstGeom prst="rect">
              <a:avLst/>
            </a:prstGeom>
            <a:solidFill>
              <a:srgbClr val="A5C249"/>
            </a:solidFill>
            <a:ln w="9525" cap="flat" cmpd="sng" algn="ctr">
              <a:noFill/>
              <a:prstDash val="solid"/>
            </a:ln>
            <a:effectLst>
              <a:outerShdw blurRad="57150" dist="38100" dir="5400000" algn="ctr" rotWithShape="0">
                <a:srgbClr val="0F6FC6">
                  <a:shade val="9000"/>
                  <a:satMod val="105000"/>
                  <a:alpha val="4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grpSp>
      <p:pic>
        <p:nvPicPr>
          <p:cNvPr id="11" name="Picture 10" descr="tree_transparant.psd">
            <a:extLst>
              <a:ext uri="{FF2B5EF4-FFF2-40B4-BE49-F238E27FC236}">
                <a16:creationId xmlns:a16="http://schemas.microsoft.com/office/drawing/2014/main" xmlns="" id="{97CB243D-3E50-4CB4-9591-4D84E0856165}"/>
              </a:ext>
            </a:extLst>
          </p:cNvPr>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r="28522" b="59235"/>
          <a:stretch/>
        </p:blipFill>
        <p:spPr>
          <a:xfrm>
            <a:off x="6248400" y="-304799"/>
            <a:ext cx="2895600" cy="1676399"/>
          </a:xfrm>
          <a:prstGeom prst="rect">
            <a:avLst/>
          </a:prstGeom>
        </p:spPr>
      </p:pic>
      <p:sp>
        <p:nvSpPr>
          <p:cNvPr id="12" name="Rectangle 11">
            <a:extLst>
              <a:ext uri="{FF2B5EF4-FFF2-40B4-BE49-F238E27FC236}">
                <a16:creationId xmlns:a16="http://schemas.microsoft.com/office/drawing/2014/main" xmlns="" id="{96E2E67E-5EB0-4A6C-BD3E-C207084A0527}"/>
              </a:ext>
            </a:extLst>
          </p:cNvPr>
          <p:cNvSpPr/>
          <p:nvPr userDrawn="1"/>
        </p:nvSpPr>
        <p:spPr>
          <a:xfrm>
            <a:off x="0" y="6477000"/>
            <a:ext cx="9144000" cy="381000"/>
          </a:xfrm>
          <a:prstGeom prst="rect">
            <a:avLst/>
          </a:prstGeom>
          <a:solidFill>
            <a:srgbClr val="A5C2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nstantia"/>
              <a:ea typeface="+mn-ea"/>
              <a:cs typeface="+mn-cs"/>
            </a:endParaRPr>
          </a:p>
        </p:txBody>
      </p:sp>
      <p:pic>
        <p:nvPicPr>
          <p:cNvPr id="13" name="Picture 12" descr="HCC-Network-Logo_RGB.png">
            <a:extLst>
              <a:ext uri="{FF2B5EF4-FFF2-40B4-BE49-F238E27FC236}">
                <a16:creationId xmlns:a16="http://schemas.microsoft.com/office/drawing/2014/main" xmlns="" id="{680BB299-75EA-40F2-ACA9-6299746C84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070600"/>
            <a:ext cx="711200" cy="711200"/>
          </a:xfrm>
          <a:prstGeom prst="rect">
            <a:avLst/>
          </a:prstGeom>
        </p:spPr>
      </p:pic>
    </p:spTree>
    <p:extLst>
      <p:ext uri="{BB962C8B-B14F-4D97-AF65-F5344CB8AC3E}">
        <p14:creationId xmlns:p14="http://schemas.microsoft.com/office/powerpoint/2010/main" val="962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358744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187681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151413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167967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C3495F-27FE-7F4C-B5F6-27ED40EC04EA}"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8140611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34">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FC3495F-27FE-7F4C-B5F6-27ED40EC04EA}" type="datetimeFigureOut">
              <a:rPr lang="en-US" smtClean="0"/>
              <a:t>4/24/2018</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F10D270D-290D-9845-9971-969DE126CE7F}" type="slidenum">
              <a:rPr lang="en-US" smtClean="0"/>
              <a:t>‹#›</a:t>
            </a:fld>
            <a:endParaRPr lang="en-US" dirty="0"/>
          </a:p>
        </p:txBody>
      </p:sp>
    </p:spTree>
    <p:extLst>
      <p:ext uri="{BB962C8B-B14F-4D97-AF65-F5344CB8AC3E}">
        <p14:creationId xmlns:p14="http://schemas.microsoft.com/office/powerpoint/2010/main" val="21560954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67" r:id="rId20"/>
    <p:sldLayoutId id="2147483668" r:id="rId21"/>
    <p:sldLayoutId id="2147483654" r:id="rId22"/>
    <p:sldLayoutId id="2147483650" r:id="rId23"/>
    <p:sldLayoutId id="2147483652" r:id="rId24"/>
    <p:sldLayoutId id="2147483666" r:id="rId25"/>
    <p:sldLayoutId id="2147483662" r:id="rId26"/>
    <p:sldLayoutId id="2147483661" r:id="rId27"/>
    <p:sldLayoutId id="2147483664" r:id="rId28"/>
    <p:sldLayoutId id="2147483663" r:id="rId29"/>
    <p:sldLayoutId id="2147483669" r:id="rId30"/>
    <p:sldLayoutId id="2147483670" r:id="rId31"/>
    <p:sldLayoutId id="2147483660" r:id="rId32"/>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hintons@churchhealth.org"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jpg"/><Relationship Id="rId3" Type="http://schemas.openxmlformats.org/officeDocument/2006/relationships/image" Target="../media/image8.png"/><Relationship Id="rId7" Type="http://schemas.openxmlformats.org/officeDocument/2006/relationships/image" Target="../media/image11.jpeg"/><Relationship Id="rId12" Type="http://schemas.openxmlformats.org/officeDocument/2006/relationships/hyperlink" Target="https://en.wikipedia.org/wiki/File:Flag-map_of_Tennessee.svg"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hyperlink" Target="http://mrkhistoryper6.wikispaces.com/Bibliography" TargetMode="External"/><Relationship Id="rId10" Type="http://schemas.openxmlformats.org/officeDocument/2006/relationships/image" Target="../media/image14.jpeg"/><Relationship Id="rId4" Type="http://schemas.openxmlformats.org/officeDocument/2006/relationships/image" Target="../media/image9.jpg"/><Relationship Id="rId9" Type="http://schemas.openxmlformats.org/officeDocument/2006/relationships/image" Target="../media/image13.jpg"/><Relationship Id="rId14" Type="http://schemas.openxmlformats.org/officeDocument/2006/relationships/hyperlink" Target="http://lirc.rchk.edu.hk/academic-honesty.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ctrTitle"/>
          </p:nvPr>
        </p:nvSpPr>
        <p:spPr>
          <a:xfrm>
            <a:off x="704850" y="978168"/>
            <a:ext cx="7734300" cy="5201424"/>
          </a:xfrm>
          <a:prstGeom prst="rect">
            <a:avLst/>
          </a:prstGeom>
          <a:noFill/>
        </p:spPr>
        <p:txBody>
          <a:bodyPr wrap="square" rtlCol="0">
            <a:spAutoFit/>
          </a:bodyPr>
          <a:lstStyle/>
          <a:p>
            <a:pPr algn="ctr"/>
            <a:r>
              <a:rPr lang="en-US" sz="1400" b="1" dirty="0"/>
              <a:t>ACTIVITY DISCLOSURES </a:t>
            </a:r>
            <a:endParaRPr lang="en-US" sz="1400" dirty="0"/>
          </a:p>
          <a:p>
            <a:pPr algn="ctr"/>
            <a:r>
              <a:rPr lang="en-US" sz="1400" dirty="0"/>
              <a:t>Participants must review this information </a:t>
            </a:r>
            <a:r>
              <a:rPr lang="en-US" sz="1400" b="1" dirty="0"/>
              <a:t>prior to start</a:t>
            </a:r>
            <a:r>
              <a:rPr lang="en-US" sz="1400" dirty="0"/>
              <a:t> of educational activity</a:t>
            </a:r>
          </a:p>
          <a:p>
            <a:r>
              <a:rPr lang="en-US" sz="1400" dirty="0"/>
              <a:t> </a:t>
            </a:r>
          </a:p>
          <a:p>
            <a:pPr lvl="0"/>
            <a:r>
              <a:rPr lang="en-US" sz="1400" b="1" u="sng" dirty="0"/>
              <a:t>ANCC Accreditation Statement</a:t>
            </a:r>
            <a:endParaRPr lang="en-US" sz="1400" dirty="0"/>
          </a:p>
          <a:p>
            <a:r>
              <a:rPr lang="en-US" sz="1400" i="1" dirty="0"/>
              <a:t>The Maryland Nurses Association is an accredited approver of continuing nursing education by the American Nurses Credentialing Center’s Commission on Accreditation.</a:t>
            </a:r>
            <a:endParaRPr lang="en-US" sz="1400" dirty="0"/>
          </a:p>
          <a:p>
            <a:r>
              <a:rPr lang="en-US" sz="1400" b="1" dirty="0"/>
              <a:t> </a:t>
            </a:r>
            <a:endParaRPr lang="en-US" sz="1400" dirty="0"/>
          </a:p>
          <a:p>
            <a:pPr lvl="0"/>
            <a:r>
              <a:rPr lang="en-US" sz="1400" b="1" u="sng" dirty="0"/>
              <a:t>Criteria for Successful Completion</a:t>
            </a:r>
            <a:endParaRPr lang="en-US" sz="1400" dirty="0"/>
          </a:p>
          <a:p>
            <a:r>
              <a:rPr lang="en-US" sz="1400" dirty="0"/>
              <a:t>In order to successfully complete this activity and receive full contact-hour credit for this CNE activity, you must: </a:t>
            </a:r>
          </a:p>
          <a:p>
            <a:r>
              <a:rPr lang="en-US" sz="1400" dirty="0" smtClean="0"/>
              <a:t>Attend in person and fill out the evaluation form at the end of the session and hand it in. </a:t>
            </a:r>
            <a:endParaRPr lang="en-US" sz="1400" dirty="0"/>
          </a:p>
          <a:p>
            <a:r>
              <a:rPr lang="en-US" sz="1400" dirty="0"/>
              <a:t> </a:t>
            </a:r>
            <a:endParaRPr lang="en-US" sz="1400" dirty="0" smtClean="0"/>
          </a:p>
          <a:p>
            <a:r>
              <a:rPr lang="en-US" sz="1400" b="1" u="sng" dirty="0" smtClean="0"/>
              <a:t>Conflicts </a:t>
            </a:r>
            <a:r>
              <a:rPr lang="en-US" sz="1400" b="1" u="sng" dirty="0"/>
              <a:t>of Interest</a:t>
            </a:r>
            <a:endParaRPr lang="en-US" sz="1400" dirty="0"/>
          </a:p>
          <a:p>
            <a:r>
              <a:rPr lang="en-US" sz="1400" dirty="0"/>
              <a:t>Was a conflict of interest or potential bias found for any activity planners and/or presenters of this </a:t>
            </a:r>
            <a:r>
              <a:rPr lang="en-US" sz="1400" dirty="0" err="1" smtClean="0"/>
              <a:t>educatioal</a:t>
            </a:r>
            <a:r>
              <a:rPr lang="en-US" sz="1400" dirty="0" smtClean="0"/>
              <a:t> </a:t>
            </a:r>
            <a:r>
              <a:rPr lang="en-US" sz="1400" dirty="0"/>
              <a:t>activity?</a:t>
            </a:r>
          </a:p>
          <a:p>
            <a:r>
              <a:rPr lang="en-US" sz="1400" dirty="0" err="1">
                <a:latin typeface="Wingdings"/>
              </a:rPr>
              <a:t>þ</a:t>
            </a:r>
            <a:r>
              <a:rPr lang="en-US" sz="1400" dirty="0" err="1"/>
              <a:t>No</a:t>
            </a:r>
            <a:r>
              <a:rPr lang="en-US" sz="1400" dirty="0"/>
              <a:t>     </a:t>
            </a:r>
            <a:r>
              <a:rPr lang="en-US" sz="1400" dirty="0">
                <a:sym typeface="Wingdings"/>
              </a:rPr>
              <a:t></a:t>
            </a:r>
            <a:r>
              <a:rPr lang="en-US" sz="1400" dirty="0"/>
              <a:t>Yes </a:t>
            </a:r>
          </a:p>
          <a:p>
            <a:r>
              <a:rPr lang="en-US" sz="1400" b="1" dirty="0"/>
              <a:t>If yes,</a:t>
            </a:r>
            <a:r>
              <a:rPr lang="en-US" sz="1400" dirty="0"/>
              <a:t> identify the individuals and the conflict of interest </a:t>
            </a:r>
          </a:p>
          <a:p>
            <a:r>
              <a:rPr lang="en-US" sz="1400" dirty="0"/>
              <a:t> </a:t>
            </a:r>
          </a:p>
          <a:p>
            <a:pPr lvl="0"/>
            <a:r>
              <a:rPr lang="en-US" sz="1400" b="1" u="sng" dirty="0"/>
              <a:t>Commercial Support </a:t>
            </a:r>
            <a:endParaRPr lang="en-US" sz="1400" dirty="0"/>
          </a:p>
          <a:p>
            <a:r>
              <a:rPr lang="en-US" sz="1400" dirty="0"/>
              <a:t>	Is this activity </a:t>
            </a:r>
            <a:r>
              <a:rPr lang="en-US" sz="1400" dirty="0" smtClean="0"/>
              <a:t>support      </a:t>
            </a:r>
            <a:r>
              <a:rPr lang="en-US" sz="1400" dirty="0">
                <a:sym typeface="Wingdings"/>
              </a:rPr>
              <a:t></a:t>
            </a:r>
            <a:r>
              <a:rPr lang="en-US" sz="1400" dirty="0"/>
              <a:t>Yes     </a:t>
            </a:r>
          </a:p>
          <a:p>
            <a:r>
              <a:rPr lang="en-US" sz="1200" dirty="0"/>
              <a:t> </a:t>
            </a:r>
          </a:p>
          <a:p>
            <a:endParaRPr lang="en-US" sz="1200" dirty="0"/>
          </a:p>
        </p:txBody>
      </p:sp>
    </p:spTree>
    <p:extLst>
      <p:ext uri="{BB962C8B-B14F-4D97-AF65-F5344CB8AC3E}">
        <p14:creationId xmlns:p14="http://schemas.microsoft.com/office/powerpoint/2010/main" val="2888739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75860" y="2369976"/>
            <a:ext cx="8154955" cy="3632362"/>
          </a:xfrm>
        </p:spPr>
        <p:txBody>
          <a:bodyPr>
            <a:noAutofit/>
          </a:bodyPr>
          <a:lstStyle/>
          <a:p>
            <a:pPr marL="0" indent="0">
              <a:buNone/>
            </a:pPr>
            <a:r>
              <a:rPr lang="en-US" sz="2800" b="1" dirty="0">
                <a:solidFill>
                  <a:schemeClr val="tx1"/>
                </a:solidFill>
              </a:rPr>
              <a:t>Chaplaincy Care:  Spiritual care for persons  of ALL FAITH TRADITIONS AND NONE,  providing customized interventions that are sensitive to the unique spiritual, emotional, religious, and cultural needs of persons, identifying and contributing toward a   specific positive outcome.                       </a:t>
            </a:r>
          </a:p>
        </p:txBody>
      </p:sp>
      <p:sp>
        <p:nvSpPr>
          <p:cNvPr id="3" name="Title 2"/>
          <p:cNvSpPr>
            <a:spLocks noGrp="1"/>
          </p:cNvSpPr>
          <p:nvPr>
            <p:ph type="title" idx="4294967295"/>
          </p:nvPr>
        </p:nvSpPr>
        <p:spPr>
          <a:xfrm>
            <a:off x="401215" y="840565"/>
            <a:ext cx="8229600" cy="1143000"/>
          </a:xfrm>
        </p:spPr>
        <p:txBody>
          <a:bodyPr>
            <a:normAutofit/>
          </a:bodyPr>
          <a:lstStyle/>
          <a:p>
            <a:pPr algn="ctr"/>
            <a:r>
              <a:rPr lang="en-US" dirty="0"/>
              <a:t>Spiritual, Pastoral and Chaplaincy Care</a:t>
            </a:r>
          </a:p>
        </p:txBody>
      </p:sp>
    </p:spTree>
    <p:extLst>
      <p:ext uri="{BB962C8B-B14F-4D97-AF65-F5344CB8AC3E}">
        <p14:creationId xmlns:p14="http://schemas.microsoft.com/office/powerpoint/2010/main" val="1443218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pPr algn="ctr"/>
            <a:r>
              <a:rPr lang="en-US" b="1" dirty="0"/>
              <a:t>Benefits of Spirituality</a:t>
            </a:r>
            <a:r>
              <a:rPr lang="en-US" dirty="0"/>
              <a:t/>
            </a:r>
            <a:br>
              <a:rPr lang="en-US" dirty="0"/>
            </a:br>
            <a:r>
              <a:rPr lang="en-US" sz="4800" b="1" dirty="0"/>
              <a:t>ACTIVITY</a:t>
            </a:r>
          </a:p>
        </p:txBody>
      </p:sp>
      <p:sp>
        <p:nvSpPr>
          <p:cNvPr id="2" name="Content Placeholder 1"/>
          <p:cNvSpPr>
            <a:spLocks noGrp="1"/>
          </p:cNvSpPr>
          <p:nvPr>
            <p:ph type="body" sz="half" idx="2"/>
          </p:nvPr>
        </p:nvSpPr>
        <p:spPr>
          <a:xfrm>
            <a:off x="541176" y="3488023"/>
            <a:ext cx="8080310" cy="2536857"/>
          </a:xfrm>
        </p:spPr>
        <p:txBody>
          <a:bodyPr anchor="t">
            <a:normAutofit/>
          </a:bodyPr>
          <a:lstStyle/>
          <a:p>
            <a:r>
              <a:rPr lang="en-US" sz="4000" b="1" dirty="0">
                <a:solidFill>
                  <a:schemeClr val="tx1"/>
                </a:solidFill>
              </a:rPr>
              <a:t>With your partner, list the positive impacts that come to mind related to spirituality, religion, &amp; existential beliefs</a:t>
            </a:r>
          </a:p>
        </p:txBody>
      </p:sp>
    </p:spTree>
    <p:extLst>
      <p:ext uri="{BB962C8B-B14F-4D97-AF65-F5344CB8AC3E}">
        <p14:creationId xmlns:p14="http://schemas.microsoft.com/office/powerpoint/2010/main" val="2044357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94523" y="2453951"/>
            <a:ext cx="8229600" cy="4012163"/>
          </a:xfrm>
        </p:spPr>
        <p:txBody>
          <a:bodyPr>
            <a:normAutofit/>
          </a:bodyPr>
          <a:lstStyle/>
          <a:p>
            <a:pPr marL="0" indent="0">
              <a:buNone/>
            </a:pPr>
            <a:r>
              <a:rPr lang="en-US" sz="3600" b="1" dirty="0">
                <a:solidFill>
                  <a:schemeClr val="tx1"/>
                </a:solidFill>
              </a:rPr>
              <a:t>Defined as having a sense of connection and inner strength, comfort, love and peace that individuals derive from their relationship with self, others, nature, and the transcendent. </a:t>
            </a:r>
          </a:p>
        </p:txBody>
      </p:sp>
      <p:sp>
        <p:nvSpPr>
          <p:cNvPr id="3" name="Title 2"/>
          <p:cNvSpPr>
            <a:spLocks noGrp="1"/>
          </p:cNvSpPr>
          <p:nvPr>
            <p:ph type="title" idx="4294967295"/>
          </p:nvPr>
        </p:nvSpPr>
        <p:spPr>
          <a:xfrm>
            <a:off x="335902" y="800100"/>
            <a:ext cx="8229600" cy="1143000"/>
          </a:xfrm>
        </p:spPr>
        <p:txBody>
          <a:bodyPr/>
          <a:lstStyle/>
          <a:p>
            <a:pPr algn="ctr"/>
            <a:r>
              <a:rPr lang="en-US" b="1" dirty="0"/>
              <a:t>Spiritual Well-Being – Spiritual Health</a:t>
            </a:r>
          </a:p>
        </p:txBody>
      </p:sp>
    </p:spTree>
    <p:extLst>
      <p:ext uri="{BB962C8B-B14F-4D97-AF65-F5344CB8AC3E}">
        <p14:creationId xmlns:p14="http://schemas.microsoft.com/office/powerpoint/2010/main" val="1648943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22514" y="2185081"/>
            <a:ext cx="8126964" cy="4594225"/>
          </a:xfrm>
        </p:spPr>
        <p:txBody>
          <a:bodyPr>
            <a:noAutofit/>
          </a:bodyPr>
          <a:lstStyle/>
          <a:p>
            <a:pPr>
              <a:buFont typeface="Wingdings" panose="05000000000000000000" pitchFamily="2" charset="2"/>
              <a:buChar char="q"/>
            </a:pPr>
            <a:r>
              <a:rPr lang="en-US" sz="2800" b="1" dirty="0">
                <a:solidFill>
                  <a:schemeClr val="tx1"/>
                </a:solidFill>
              </a:rPr>
              <a:t>Nursing: “a state in which the individual is at risk of experiencing a disturbance in his/her system of belief or value that provides strength, hope, and meaning to life.” </a:t>
            </a:r>
          </a:p>
          <a:p>
            <a:pPr>
              <a:buFont typeface="Wingdings" panose="05000000000000000000" pitchFamily="2" charset="2"/>
              <a:buChar char="q"/>
            </a:pPr>
            <a:r>
              <a:rPr lang="en-US" sz="2800" b="1" dirty="0">
                <a:solidFill>
                  <a:schemeClr val="tx1"/>
                </a:solidFill>
              </a:rPr>
              <a:t>HCCN: “impaired ability to experience and integrate meaning and purpose in life through connectedness with self, others, art, music, literature, nature, and/or a power greater than oneself.” </a:t>
            </a:r>
          </a:p>
        </p:txBody>
      </p:sp>
      <p:sp>
        <p:nvSpPr>
          <p:cNvPr id="3" name="Title 2"/>
          <p:cNvSpPr>
            <a:spLocks noGrp="1"/>
          </p:cNvSpPr>
          <p:nvPr>
            <p:ph type="title" idx="4294967295"/>
          </p:nvPr>
        </p:nvSpPr>
        <p:spPr>
          <a:xfrm>
            <a:off x="251926" y="592494"/>
            <a:ext cx="8229600" cy="1143000"/>
          </a:xfrm>
        </p:spPr>
        <p:txBody>
          <a:bodyPr/>
          <a:lstStyle/>
          <a:p>
            <a:pPr algn="ctr"/>
            <a:r>
              <a:rPr lang="en-US" b="1" dirty="0"/>
              <a:t>Spiritual Distress</a:t>
            </a:r>
          </a:p>
        </p:txBody>
      </p:sp>
    </p:spTree>
    <p:extLst>
      <p:ext uri="{BB962C8B-B14F-4D97-AF65-F5344CB8AC3E}">
        <p14:creationId xmlns:p14="http://schemas.microsoft.com/office/powerpoint/2010/main" val="2089926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354563" y="2174033"/>
            <a:ext cx="8537510" cy="4572000"/>
          </a:xfrm>
        </p:spPr>
        <p:txBody>
          <a:bodyPr>
            <a:noAutofit/>
          </a:bodyPr>
          <a:lstStyle/>
          <a:p>
            <a:pPr>
              <a:buFont typeface="Wingdings" panose="05000000000000000000" pitchFamily="2" charset="2"/>
              <a:buChar char="q"/>
            </a:pPr>
            <a:r>
              <a:rPr lang="en-US" sz="3200" b="1" dirty="0">
                <a:solidFill>
                  <a:schemeClr val="tx1"/>
                </a:solidFill>
              </a:rPr>
              <a:t>Specific to the individual, so each causative factor must be understood in terms of its personal significance and meaning for that person</a:t>
            </a:r>
          </a:p>
          <a:p>
            <a:pPr>
              <a:buFont typeface="Wingdings" panose="05000000000000000000" pitchFamily="2" charset="2"/>
              <a:buChar char="q"/>
            </a:pPr>
            <a:r>
              <a:rPr lang="en-US" sz="3200" b="1" dirty="0">
                <a:solidFill>
                  <a:schemeClr val="tx1"/>
                </a:solidFill>
              </a:rPr>
              <a:t>In other words, we need to hear people’s stories—their personal life experiences, feelings, and intuition or sense of ‘inner knowing’.</a:t>
            </a:r>
            <a:r>
              <a:rPr lang="en-US" sz="2800" b="1" dirty="0">
                <a:solidFill>
                  <a:schemeClr val="tx1"/>
                </a:solidFill>
              </a:rPr>
              <a:t> </a:t>
            </a:r>
          </a:p>
        </p:txBody>
      </p:sp>
      <p:sp>
        <p:nvSpPr>
          <p:cNvPr id="3" name="Title 2"/>
          <p:cNvSpPr>
            <a:spLocks noGrp="1"/>
          </p:cNvSpPr>
          <p:nvPr>
            <p:ph type="title" idx="4294967295"/>
          </p:nvPr>
        </p:nvSpPr>
        <p:spPr>
          <a:xfrm>
            <a:off x="214312" y="648478"/>
            <a:ext cx="8229600" cy="1143000"/>
          </a:xfrm>
        </p:spPr>
        <p:txBody>
          <a:bodyPr/>
          <a:lstStyle/>
          <a:p>
            <a:pPr algn="ctr"/>
            <a:r>
              <a:rPr lang="en-US" b="1" dirty="0"/>
              <a:t>Spiritual Distress, Spiritual Pain</a:t>
            </a:r>
          </a:p>
        </p:txBody>
      </p:sp>
    </p:spTree>
    <p:extLst>
      <p:ext uri="{BB962C8B-B14F-4D97-AF65-F5344CB8AC3E}">
        <p14:creationId xmlns:p14="http://schemas.microsoft.com/office/powerpoint/2010/main" val="3239900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31846" y="2230015"/>
            <a:ext cx="8080310" cy="3896147"/>
          </a:xfrm>
        </p:spPr>
        <p:txBody>
          <a:bodyPr/>
          <a:lstStyle/>
          <a:p>
            <a:pPr>
              <a:buFont typeface="Wingdings" panose="05000000000000000000" pitchFamily="2" charset="2"/>
              <a:buChar char="q"/>
            </a:pPr>
            <a:r>
              <a:rPr lang="en-US" sz="3200" b="1" dirty="0">
                <a:solidFill>
                  <a:schemeClr val="tx1"/>
                </a:solidFill>
              </a:rPr>
              <a:t>Restlessness, agitation, anxiety</a:t>
            </a:r>
          </a:p>
          <a:p>
            <a:pPr>
              <a:buFont typeface="Wingdings" panose="05000000000000000000" pitchFamily="2" charset="2"/>
              <a:buChar char="q"/>
            </a:pPr>
            <a:r>
              <a:rPr lang="en-US" sz="3200" b="1" dirty="0">
                <a:solidFill>
                  <a:schemeClr val="tx1"/>
                </a:solidFill>
              </a:rPr>
              <a:t>Denial of illness or of reality of prognosis</a:t>
            </a:r>
          </a:p>
          <a:p>
            <a:pPr>
              <a:buFont typeface="Wingdings" panose="05000000000000000000" pitchFamily="2" charset="2"/>
              <a:buChar char="q"/>
            </a:pPr>
            <a:r>
              <a:rPr lang="en-US" sz="3200" b="1" dirty="0">
                <a:solidFill>
                  <a:schemeClr val="tx1"/>
                </a:solidFill>
              </a:rPr>
              <a:t>Powerlessness or loss of control</a:t>
            </a:r>
          </a:p>
          <a:p>
            <a:pPr>
              <a:buFont typeface="Wingdings" panose="05000000000000000000" pitchFamily="2" charset="2"/>
              <a:buChar char="q"/>
            </a:pPr>
            <a:r>
              <a:rPr lang="en-US" sz="3200" b="1" dirty="0">
                <a:solidFill>
                  <a:schemeClr val="tx1"/>
                </a:solidFill>
              </a:rPr>
              <a:t>Depression/flat affect</a:t>
            </a:r>
          </a:p>
          <a:p>
            <a:pPr>
              <a:buFont typeface="Wingdings" panose="05000000000000000000" pitchFamily="2" charset="2"/>
              <a:buChar char="q"/>
            </a:pPr>
            <a:r>
              <a:rPr lang="en-US" sz="3200" b="1" dirty="0">
                <a:solidFill>
                  <a:schemeClr val="tx1"/>
                </a:solidFill>
              </a:rPr>
              <a:t>Dreams or nightmares</a:t>
            </a:r>
          </a:p>
          <a:p>
            <a:pPr marL="0" indent="0">
              <a:buNone/>
            </a:pPr>
            <a:endParaRPr lang="en-US" dirty="0"/>
          </a:p>
        </p:txBody>
      </p:sp>
      <p:sp>
        <p:nvSpPr>
          <p:cNvPr id="3" name="Title 2"/>
          <p:cNvSpPr>
            <a:spLocks noGrp="1"/>
          </p:cNvSpPr>
          <p:nvPr>
            <p:ph type="title" idx="4294967295"/>
          </p:nvPr>
        </p:nvSpPr>
        <p:spPr>
          <a:xfrm>
            <a:off x="1166327" y="582547"/>
            <a:ext cx="6345238" cy="1199600"/>
          </a:xfrm>
        </p:spPr>
        <p:txBody>
          <a:bodyPr/>
          <a:lstStyle/>
          <a:p>
            <a:pPr algn="ctr"/>
            <a:r>
              <a:rPr lang="en-US" b="1" dirty="0"/>
              <a:t>Spiritual Distress</a:t>
            </a:r>
            <a:br>
              <a:rPr lang="en-US" b="1" dirty="0"/>
            </a:br>
            <a:r>
              <a:rPr lang="en-US" b="1" dirty="0"/>
              <a:t>Emotional</a:t>
            </a:r>
          </a:p>
        </p:txBody>
      </p:sp>
    </p:spTree>
    <p:extLst>
      <p:ext uri="{BB962C8B-B14F-4D97-AF65-F5344CB8AC3E}">
        <p14:creationId xmlns:p14="http://schemas.microsoft.com/office/powerpoint/2010/main" val="3189895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22514" y="2249584"/>
            <a:ext cx="8089641" cy="4210050"/>
          </a:xfrm>
        </p:spPr>
        <p:txBody>
          <a:bodyPr>
            <a:normAutofit/>
          </a:bodyPr>
          <a:lstStyle/>
          <a:p>
            <a:pPr>
              <a:buFont typeface="Wingdings" panose="05000000000000000000" pitchFamily="2" charset="2"/>
              <a:buChar char="q"/>
            </a:pPr>
            <a:r>
              <a:rPr lang="en-US" sz="2400" b="1" dirty="0">
                <a:solidFill>
                  <a:schemeClr val="tx1"/>
                </a:solidFill>
              </a:rPr>
              <a:t>Refusal to take medications</a:t>
            </a:r>
          </a:p>
          <a:p>
            <a:pPr>
              <a:buFont typeface="Wingdings" panose="05000000000000000000" pitchFamily="2" charset="2"/>
              <a:buChar char="q"/>
            </a:pPr>
            <a:r>
              <a:rPr lang="en-US" sz="2400" b="1" dirty="0">
                <a:solidFill>
                  <a:schemeClr val="tx1"/>
                </a:solidFill>
              </a:rPr>
              <a:t>Refusal with help with activities of daily living</a:t>
            </a:r>
          </a:p>
          <a:p>
            <a:pPr>
              <a:buFont typeface="Wingdings" panose="05000000000000000000" pitchFamily="2" charset="2"/>
              <a:buChar char="q"/>
            </a:pPr>
            <a:r>
              <a:rPr lang="en-US" sz="2400" b="1" dirty="0">
                <a:solidFill>
                  <a:schemeClr val="tx1"/>
                </a:solidFill>
              </a:rPr>
              <a:t>Power struggles with family members/care givers</a:t>
            </a:r>
          </a:p>
          <a:p>
            <a:pPr>
              <a:buFont typeface="Wingdings" panose="05000000000000000000" pitchFamily="2" charset="2"/>
              <a:buChar char="q"/>
            </a:pPr>
            <a:r>
              <a:rPr lang="en-US" sz="2400" b="1" dirty="0">
                <a:solidFill>
                  <a:schemeClr val="tx1"/>
                </a:solidFill>
              </a:rPr>
              <a:t>Frantically seeking advice from everyone</a:t>
            </a:r>
          </a:p>
          <a:p>
            <a:pPr>
              <a:buFont typeface="Wingdings" panose="05000000000000000000" pitchFamily="2" charset="2"/>
              <a:buChar char="q"/>
            </a:pPr>
            <a:r>
              <a:rPr lang="en-US" sz="2400" b="1" dirty="0">
                <a:solidFill>
                  <a:schemeClr val="tx1"/>
                </a:solidFill>
              </a:rPr>
              <a:t>Withdrawal/isolation</a:t>
            </a:r>
          </a:p>
          <a:p>
            <a:pPr>
              <a:buFont typeface="Wingdings" panose="05000000000000000000" pitchFamily="2" charset="2"/>
              <a:buChar char="q"/>
            </a:pPr>
            <a:r>
              <a:rPr lang="en-US" sz="2400" b="1" dirty="0">
                <a:solidFill>
                  <a:schemeClr val="tx1"/>
                </a:solidFill>
              </a:rPr>
              <a:t>Statements about not wanting to be a burden</a:t>
            </a:r>
          </a:p>
          <a:p>
            <a:pPr>
              <a:buFont typeface="Wingdings" panose="05000000000000000000" pitchFamily="2" charset="2"/>
              <a:buChar char="q"/>
            </a:pPr>
            <a:r>
              <a:rPr lang="en-US" sz="2400" b="1" dirty="0">
                <a:solidFill>
                  <a:schemeClr val="tx1"/>
                </a:solidFill>
              </a:rPr>
              <a:t>If active in a religious, spiritual, existential or cultural tradition, refusal to see leaders/members of the community, or stops practices</a:t>
            </a:r>
          </a:p>
          <a:p>
            <a:pPr marL="0" indent="0">
              <a:buNone/>
            </a:pPr>
            <a:endParaRPr lang="en-US" dirty="0"/>
          </a:p>
        </p:txBody>
      </p:sp>
      <p:sp>
        <p:nvSpPr>
          <p:cNvPr id="3" name="Title 2"/>
          <p:cNvSpPr>
            <a:spLocks noGrp="1"/>
          </p:cNvSpPr>
          <p:nvPr>
            <p:ph type="title" idx="4294967295"/>
          </p:nvPr>
        </p:nvSpPr>
        <p:spPr>
          <a:xfrm>
            <a:off x="214312" y="508000"/>
            <a:ext cx="8229600" cy="1143000"/>
          </a:xfrm>
        </p:spPr>
        <p:txBody>
          <a:bodyPr/>
          <a:lstStyle/>
          <a:p>
            <a:pPr algn="ctr"/>
            <a:r>
              <a:rPr lang="en-US" b="1" dirty="0"/>
              <a:t>Spiritual Distress</a:t>
            </a:r>
            <a:br>
              <a:rPr lang="en-US" b="1" dirty="0"/>
            </a:br>
            <a:r>
              <a:rPr lang="en-US" b="1" dirty="0"/>
              <a:t>Behavioral</a:t>
            </a:r>
          </a:p>
        </p:txBody>
      </p:sp>
    </p:spTree>
    <p:extLst>
      <p:ext uri="{BB962C8B-B14F-4D97-AF65-F5344CB8AC3E}">
        <p14:creationId xmlns:p14="http://schemas.microsoft.com/office/powerpoint/2010/main" val="2085674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03853" y="2230016"/>
            <a:ext cx="8042988" cy="4534678"/>
          </a:xfrm>
        </p:spPr>
        <p:txBody>
          <a:bodyPr>
            <a:normAutofit/>
          </a:bodyPr>
          <a:lstStyle/>
          <a:p>
            <a:pPr>
              <a:buFont typeface="Wingdings" panose="05000000000000000000" pitchFamily="2" charset="2"/>
              <a:buChar char="q"/>
            </a:pPr>
            <a:r>
              <a:rPr lang="en-US" dirty="0">
                <a:solidFill>
                  <a:srgbClr val="1360AB"/>
                </a:solidFill>
              </a:rPr>
              <a:t>•	</a:t>
            </a:r>
            <a:r>
              <a:rPr lang="en-US" sz="2000" b="1" dirty="0">
                <a:solidFill>
                  <a:schemeClr val="tx1"/>
                </a:solidFill>
              </a:rPr>
              <a:t>“Why me?” (unfairness)</a:t>
            </a:r>
          </a:p>
          <a:p>
            <a:pPr>
              <a:buFont typeface="Wingdings" panose="05000000000000000000" pitchFamily="2" charset="2"/>
              <a:buChar char="q"/>
            </a:pPr>
            <a:r>
              <a:rPr lang="en-US" sz="2000" b="1" dirty="0">
                <a:solidFill>
                  <a:schemeClr val="tx1"/>
                </a:solidFill>
              </a:rPr>
              <a:t>•	“I don’t want to be a burden?” (unworthiness)</a:t>
            </a:r>
          </a:p>
          <a:p>
            <a:pPr>
              <a:buFont typeface="Wingdings" panose="05000000000000000000" pitchFamily="2" charset="2"/>
              <a:buChar char="q"/>
            </a:pPr>
            <a:r>
              <a:rPr lang="en-US" sz="2000" b="1" dirty="0">
                <a:solidFill>
                  <a:schemeClr val="tx1"/>
                </a:solidFill>
              </a:rPr>
              <a:t>•	“What’s the point?” (hopelessness)</a:t>
            </a:r>
          </a:p>
          <a:p>
            <a:pPr>
              <a:buFont typeface="Wingdings" panose="05000000000000000000" pitchFamily="2" charset="2"/>
              <a:buChar char="q"/>
            </a:pPr>
            <a:r>
              <a:rPr lang="en-US" sz="2000" b="1" dirty="0">
                <a:solidFill>
                  <a:schemeClr val="tx1"/>
                </a:solidFill>
              </a:rPr>
              <a:t>•	“It’s a punishment!” (guilt)</a:t>
            </a:r>
          </a:p>
          <a:p>
            <a:pPr>
              <a:buFont typeface="Wingdings" panose="05000000000000000000" pitchFamily="2" charset="2"/>
              <a:buChar char="q"/>
            </a:pPr>
            <a:r>
              <a:rPr lang="en-US" sz="2000" b="1" dirty="0">
                <a:solidFill>
                  <a:schemeClr val="tx1"/>
                </a:solidFill>
              </a:rPr>
              <a:t>•	“No one really understands” (Isolation)</a:t>
            </a:r>
          </a:p>
          <a:p>
            <a:pPr>
              <a:buFont typeface="Wingdings" panose="05000000000000000000" pitchFamily="2" charset="2"/>
              <a:buChar char="q"/>
            </a:pPr>
            <a:r>
              <a:rPr lang="en-US" sz="2000" b="1" dirty="0">
                <a:solidFill>
                  <a:schemeClr val="tx1"/>
                </a:solidFill>
              </a:rPr>
              <a:t>•	I’m a coward” (vulnerability)</a:t>
            </a:r>
          </a:p>
          <a:p>
            <a:pPr>
              <a:buFont typeface="Wingdings" panose="05000000000000000000" pitchFamily="2" charset="2"/>
              <a:buChar char="q"/>
            </a:pPr>
            <a:r>
              <a:rPr lang="en-US" sz="2000" b="1" dirty="0">
                <a:solidFill>
                  <a:schemeClr val="tx1"/>
                </a:solidFill>
              </a:rPr>
              <a:t>•	“God doesn’t care” (abandonment)</a:t>
            </a:r>
          </a:p>
          <a:p>
            <a:pPr>
              <a:buFont typeface="Wingdings" panose="05000000000000000000" pitchFamily="2" charset="2"/>
              <a:buChar char="q"/>
            </a:pPr>
            <a:r>
              <a:rPr lang="en-US" sz="2000" b="1" dirty="0">
                <a:solidFill>
                  <a:schemeClr val="tx1"/>
                </a:solidFill>
              </a:rPr>
              <a:t>•	“But I’ve led a good life” (punishment)</a:t>
            </a:r>
          </a:p>
          <a:p>
            <a:pPr>
              <a:buFont typeface="Wingdings" panose="05000000000000000000" pitchFamily="2" charset="2"/>
              <a:buChar char="q"/>
            </a:pPr>
            <a:r>
              <a:rPr lang="en-US" sz="2000" b="1" dirty="0">
                <a:solidFill>
                  <a:schemeClr val="tx1"/>
                </a:solidFill>
              </a:rPr>
              <a:t>•	“Why does God allow suffering?” (confusion)</a:t>
            </a:r>
          </a:p>
          <a:p>
            <a:pPr>
              <a:buFont typeface="Wingdings" panose="05000000000000000000" pitchFamily="2" charset="2"/>
              <a:buChar char="q"/>
            </a:pPr>
            <a:r>
              <a:rPr lang="en-US" sz="2000" b="1" dirty="0">
                <a:solidFill>
                  <a:schemeClr val="tx1"/>
                </a:solidFill>
              </a:rPr>
              <a:t>•	“My life’s been wasted” (meaninglessness)</a:t>
            </a:r>
          </a:p>
        </p:txBody>
      </p:sp>
      <p:sp>
        <p:nvSpPr>
          <p:cNvPr id="3" name="Title 2"/>
          <p:cNvSpPr>
            <a:spLocks noGrp="1"/>
          </p:cNvSpPr>
          <p:nvPr>
            <p:ph type="title" idx="4294967295"/>
          </p:nvPr>
        </p:nvSpPr>
        <p:spPr>
          <a:xfrm>
            <a:off x="317241" y="514863"/>
            <a:ext cx="8229600" cy="1143000"/>
          </a:xfrm>
        </p:spPr>
        <p:txBody>
          <a:bodyPr/>
          <a:lstStyle/>
          <a:p>
            <a:pPr algn="ctr"/>
            <a:r>
              <a:rPr lang="en-US" b="1" dirty="0"/>
              <a:t>Spiritual Distress</a:t>
            </a:r>
            <a:br>
              <a:rPr lang="en-US" b="1" dirty="0"/>
            </a:br>
            <a:r>
              <a:rPr lang="en-US" b="1" dirty="0"/>
              <a:t>Verbal</a:t>
            </a:r>
          </a:p>
        </p:txBody>
      </p:sp>
    </p:spTree>
    <p:extLst>
      <p:ext uri="{BB962C8B-B14F-4D97-AF65-F5344CB8AC3E}">
        <p14:creationId xmlns:p14="http://schemas.microsoft.com/office/powerpoint/2010/main" val="3943563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22514" y="2202024"/>
            <a:ext cx="8145625" cy="4282752"/>
          </a:xfrm>
        </p:spPr>
        <p:txBody>
          <a:bodyPr>
            <a:normAutofit/>
          </a:bodyPr>
          <a:lstStyle/>
          <a:p>
            <a:pPr marL="0" indent="0">
              <a:buNone/>
            </a:pPr>
            <a:r>
              <a:rPr lang="en-US" sz="3200" b="1" dirty="0">
                <a:solidFill>
                  <a:schemeClr val="tx1"/>
                </a:solidFill>
              </a:rPr>
              <a:t>All members of a person’s health care team can learn to screen for spiritual strengths and spiritual distress and incorporate basic spiritual resources and interventions into the patient care plan including supporting the patient’s expression of their needs and beliefs. </a:t>
            </a:r>
          </a:p>
        </p:txBody>
      </p:sp>
      <p:sp>
        <p:nvSpPr>
          <p:cNvPr id="3" name="Title 2"/>
          <p:cNvSpPr>
            <a:spLocks noGrp="1"/>
          </p:cNvSpPr>
          <p:nvPr>
            <p:ph type="title" idx="4294967295"/>
          </p:nvPr>
        </p:nvSpPr>
        <p:spPr>
          <a:xfrm>
            <a:off x="251927" y="611156"/>
            <a:ext cx="8229600" cy="1143000"/>
          </a:xfrm>
        </p:spPr>
        <p:txBody>
          <a:bodyPr/>
          <a:lstStyle/>
          <a:p>
            <a:pPr algn="ctr"/>
            <a:r>
              <a:rPr lang="en-US" b="1" dirty="0"/>
              <a:t>Generalist Spiritual Care</a:t>
            </a:r>
          </a:p>
        </p:txBody>
      </p:sp>
    </p:spTree>
    <p:extLst>
      <p:ext uri="{BB962C8B-B14F-4D97-AF65-F5344CB8AC3E}">
        <p14:creationId xmlns:p14="http://schemas.microsoft.com/office/powerpoint/2010/main" val="2525835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13184" y="2166386"/>
            <a:ext cx="8154956" cy="4463013"/>
          </a:xfrm>
        </p:spPr>
        <p:txBody>
          <a:bodyPr/>
          <a:lstStyle/>
          <a:p>
            <a:pPr marL="0" indent="0">
              <a:buNone/>
            </a:pPr>
            <a:r>
              <a:rPr lang="en-US" sz="3600" b="1" dirty="0">
                <a:solidFill>
                  <a:schemeClr val="tx1"/>
                </a:solidFill>
              </a:rPr>
              <a:t>Many of the clinical skills that a professional health care provider already possesses—such as good listening, visual observation skills, and a compassionate presence—are essential ingredients of a generalist’s spiritual caregiving.</a:t>
            </a:r>
          </a:p>
        </p:txBody>
      </p:sp>
      <p:sp>
        <p:nvSpPr>
          <p:cNvPr id="3" name="Title 2"/>
          <p:cNvSpPr>
            <a:spLocks noGrp="1"/>
          </p:cNvSpPr>
          <p:nvPr>
            <p:ph type="title" idx="4294967295"/>
          </p:nvPr>
        </p:nvSpPr>
        <p:spPr>
          <a:xfrm>
            <a:off x="345233" y="639147"/>
            <a:ext cx="8229600" cy="1143000"/>
          </a:xfrm>
        </p:spPr>
        <p:txBody>
          <a:bodyPr/>
          <a:lstStyle/>
          <a:p>
            <a:pPr algn="ctr"/>
            <a:r>
              <a:rPr lang="en-US" b="1" dirty="0"/>
              <a:t>Generalist Spiritual Care</a:t>
            </a:r>
          </a:p>
        </p:txBody>
      </p:sp>
    </p:spTree>
    <p:extLst>
      <p:ext uri="{BB962C8B-B14F-4D97-AF65-F5344CB8AC3E}">
        <p14:creationId xmlns:p14="http://schemas.microsoft.com/office/powerpoint/2010/main" val="1594914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838201"/>
            <a:ext cx="7493789" cy="3314699"/>
          </a:xfrm>
        </p:spPr>
        <p:txBody>
          <a:bodyPr anchor="ctr"/>
          <a:lstStyle/>
          <a:p>
            <a:pPr algn="ctr"/>
            <a:r>
              <a:rPr lang="en-US" sz="4400" dirty="0"/>
              <a:t>Faith Community Nurses </a:t>
            </a:r>
            <a:br>
              <a:rPr lang="en-US" sz="4400" dirty="0"/>
            </a:br>
            <a:r>
              <a:rPr lang="en-US" sz="4400" dirty="0"/>
              <a:t>and Chaplains: Partners in Providing Spiritual Care</a:t>
            </a:r>
          </a:p>
        </p:txBody>
      </p:sp>
      <p:sp>
        <p:nvSpPr>
          <p:cNvPr id="4" name="Text Placeholder 3">
            <a:extLst>
              <a:ext uri="{FF2B5EF4-FFF2-40B4-BE49-F238E27FC236}">
                <a16:creationId xmlns:a16="http://schemas.microsoft.com/office/drawing/2014/main" xmlns="" id="{42F9FA9B-6AB3-431A-91FD-D0C68F1FE227}"/>
              </a:ext>
            </a:extLst>
          </p:cNvPr>
          <p:cNvSpPr>
            <a:spLocks noGrp="1"/>
          </p:cNvSpPr>
          <p:nvPr>
            <p:ph type="body" idx="1"/>
          </p:nvPr>
        </p:nvSpPr>
        <p:spPr>
          <a:xfrm>
            <a:off x="866441" y="5024908"/>
            <a:ext cx="7708392" cy="1833092"/>
          </a:xfrm>
        </p:spPr>
        <p:txBody>
          <a:bodyPr>
            <a:noAutofit/>
          </a:bodyPr>
          <a:lstStyle/>
          <a:p>
            <a:pPr algn="ctr"/>
            <a:r>
              <a:rPr lang="en-US" sz="2800" b="1" dirty="0">
                <a:solidFill>
                  <a:schemeClr val="tx1"/>
                </a:solidFill>
              </a:rPr>
              <a:t>Sharon T. Hinton D. Min, MSN, BSN, RN-BC</a:t>
            </a:r>
          </a:p>
          <a:p>
            <a:pPr algn="ctr"/>
            <a:r>
              <a:rPr lang="en-US" sz="2800" b="1" dirty="0">
                <a:solidFill>
                  <a:schemeClr val="tx1"/>
                </a:solidFill>
                <a:hlinkClick r:id="rId2"/>
              </a:rPr>
              <a:t>hintons@churchhealth.org</a:t>
            </a:r>
            <a:endParaRPr lang="en-US" sz="2800" b="1" dirty="0">
              <a:solidFill>
                <a:schemeClr val="tx1"/>
              </a:solidFill>
            </a:endParaRPr>
          </a:p>
          <a:p>
            <a:pPr algn="ctr"/>
            <a:r>
              <a:rPr lang="en-US" sz="2800" b="1" dirty="0">
                <a:solidFill>
                  <a:schemeClr val="tx1"/>
                </a:solidFill>
              </a:rPr>
              <a:t>WWW.WESTBERGINSTITUTE.ORG</a:t>
            </a:r>
          </a:p>
        </p:txBody>
      </p:sp>
    </p:spTree>
    <p:extLst>
      <p:ext uri="{BB962C8B-B14F-4D97-AF65-F5344CB8AC3E}">
        <p14:creationId xmlns:p14="http://schemas.microsoft.com/office/powerpoint/2010/main" val="1007281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31846" y="2207306"/>
            <a:ext cx="8136294" cy="4211637"/>
          </a:xfrm>
        </p:spPr>
        <p:txBody>
          <a:bodyPr>
            <a:normAutofit/>
          </a:bodyPr>
          <a:lstStyle/>
          <a:p>
            <a:pPr>
              <a:buFont typeface="Wingdings" panose="05000000000000000000" pitchFamily="2" charset="2"/>
              <a:buChar char="q"/>
            </a:pPr>
            <a:r>
              <a:rPr lang="en-US" sz="2400" b="1" dirty="0">
                <a:solidFill>
                  <a:schemeClr val="tx1"/>
                </a:solidFill>
              </a:rPr>
              <a:t>Ensures that spiritual and religious concerns are identified in every person’s care plan</a:t>
            </a:r>
          </a:p>
          <a:p>
            <a:pPr>
              <a:buFont typeface="Wingdings" panose="05000000000000000000" pitchFamily="2" charset="2"/>
              <a:buChar char="q"/>
            </a:pPr>
            <a:r>
              <a:rPr lang="en-US" sz="2400" b="1" dirty="0">
                <a:solidFill>
                  <a:schemeClr val="tx1"/>
                </a:solidFill>
              </a:rPr>
              <a:t>Identify person’s spiritual and religious resources that can be activated for support</a:t>
            </a:r>
          </a:p>
          <a:p>
            <a:pPr>
              <a:buFont typeface="Wingdings" panose="05000000000000000000" pitchFamily="2" charset="2"/>
              <a:buChar char="q"/>
            </a:pPr>
            <a:r>
              <a:rPr lang="en-US" sz="2400" b="1" dirty="0">
                <a:solidFill>
                  <a:schemeClr val="tx1"/>
                </a:solidFill>
              </a:rPr>
              <a:t>Screen for issues of distress</a:t>
            </a:r>
          </a:p>
          <a:p>
            <a:pPr>
              <a:buFont typeface="Wingdings" panose="05000000000000000000" pitchFamily="2" charset="2"/>
              <a:buChar char="q"/>
            </a:pPr>
            <a:r>
              <a:rPr lang="en-US" sz="2400" b="1" dirty="0">
                <a:solidFill>
                  <a:schemeClr val="tx1"/>
                </a:solidFill>
              </a:rPr>
              <a:t>Address simple issues by incorporating basic spiritual resources and interventions</a:t>
            </a:r>
          </a:p>
          <a:p>
            <a:pPr>
              <a:buFont typeface="Wingdings" panose="05000000000000000000" pitchFamily="2" charset="2"/>
              <a:buChar char="q"/>
            </a:pPr>
            <a:r>
              <a:rPr lang="en-US" sz="2400" b="1" dirty="0">
                <a:solidFill>
                  <a:schemeClr val="tx1"/>
                </a:solidFill>
              </a:rPr>
              <a:t>Provide for specialist care for complex issues</a:t>
            </a:r>
          </a:p>
        </p:txBody>
      </p:sp>
      <p:sp>
        <p:nvSpPr>
          <p:cNvPr id="3" name="Title 2"/>
          <p:cNvSpPr>
            <a:spLocks noGrp="1"/>
          </p:cNvSpPr>
          <p:nvPr>
            <p:ph type="title" idx="4294967295"/>
          </p:nvPr>
        </p:nvSpPr>
        <p:spPr>
          <a:xfrm>
            <a:off x="251926" y="676469"/>
            <a:ext cx="8229600" cy="1143000"/>
          </a:xfrm>
        </p:spPr>
        <p:txBody>
          <a:bodyPr>
            <a:normAutofit/>
          </a:bodyPr>
          <a:lstStyle/>
          <a:p>
            <a:pPr algn="ctr"/>
            <a:r>
              <a:rPr lang="en-US" b="1" dirty="0"/>
              <a:t>Generalist Spiritual Care</a:t>
            </a:r>
          </a:p>
        </p:txBody>
      </p:sp>
    </p:spTree>
    <p:extLst>
      <p:ext uri="{BB962C8B-B14F-4D97-AF65-F5344CB8AC3E}">
        <p14:creationId xmlns:p14="http://schemas.microsoft.com/office/powerpoint/2010/main" val="2271743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41468" y="2239056"/>
            <a:ext cx="8098679" cy="4210050"/>
          </a:xfrm>
        </p:spPr>
        <p:txBody>
          <a:bodyPr>
            <a:normAutofit/>
          </a:bodyPr>
          <a:lstStyle/>
          <a:p>
            <a:pPr>
              <a:buFont typeface="Wingdings" panose="05000000000000000000" pitchFamily="2" charset="2"/>
              <a:buChar char="q"/>
            </a:pPr>
            <a:r>
              <a:rPr lang="en-US" sz="2400" b="1" dirty="0">
                <a:solidFill>
                  <a:schemeClr val="tx1"/>
                </a:solidFill>
              </a:rPr>
              <a:t>Understand one’s own source of meaning and practices of spirituality: meaning and purpose, traditions and practices</a:t>
            </a:r>
          </a:p>
          <a:p>
            <a:pPr>
              <a:buFont typeface="Wingdings" panose="05000000000000000000" pitchFamily="2" charset="2"/>
              <a:buChar char="q"/>
            </a:pPr>
            <a:r>
              <a:rPr lang="en-US" sz="2400" b="1" dirty="0">
                <a:solidFill>
                  <a:schemeClr val="tx1"/>
                </a:solidFill>
              </a:rPr>
              <a:t>Identifying one’s biases or judgments about what others may or may not believe as well as the ways in which they find comfort and strength</a:t>
            </a:r>
          </a:p>
          <a:p>
            <a:pPr>
              <a:buFont typeface="Wingdings" panose="05000000000000000000" pitchFamily="2" charset="2"/>
              <a:buChar char="q"/>
            </a:pPr>
            <a:r>
              <a:rPr lang="en-US" sz="2400" b="1" dirty="0">
                <a:solidFill>
                  <a:schemeClr val="tx1"/>
                </a:solidFill>
              </a:rPr>
              <a:t>Hospitality and respect for all spiritual, religious, existential, and cultural traditions</a:t>
            </a:r>
          </a:p>
          <a:p>
            <a:pPr>
              <a:buFont typeface="Wingdings" panose="05000000000000000000" pitchFamily="2" charset="2"/>
              <a:buChar char="q"/>
            </a:pPr>
            <a:r>
              <a:rPr lang="en-US" sz="2400" b="1" dirty="0">
                <a:solidFill>
                  <a:schemeClr val="tx1"/>
                </a:solidFill>
              </a:rPr>
              <a:t>Emphasis on the person receiving care</a:t>
            </a:r>
          </a:p>
        </p:txBody>
      </p:sp>
      <p:sp>
        <p:nvSpPr>
          <p:cNvPr id="3" name="Title 2"/>
          <p:cNvSpPr>
            <a:spLocks noGrp="1"/>
          </p:cNvSpPr>
          <p:nvPr>
            <p:ph type="title" idx="4294967295"/>
          </p:nvPr>
        </p:nvSpPr>
        <p:spPr>
          <a:xfrm>
            <a:off x="410547" y="835770"/>
            <a:ext cx="8229600" cy="1143000"/>
          </a:xfrm>
        </p:spPr>
        <p:txBody>
          <a:bodyPr>
            <a:normAutofit/>
          </a:bodyPr>
          <a:lstStyle/>
          <a:p>
            <a:pPr algn="ctr"/>
            <a:r>
              <a:rPr lang="en-US" b="1" dirty="0"/>
              <a:t>Generalist Spiritual Care Training</a:t>
            </a:r>
          </a:p>
        </p:txBody>
      </p:sp>
    </p:spTree>
    <p:extLst>
      <p:ext uri="{BB962C8B-B14F-4D97-AF65-F5344CB8AC3E}">
        <p14:creationId xmlns:p14="http://schemas.microsoft.com/office/powerpoint/2010/main" val="3349085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22807" y="2063944"/>
            <a:ext cx="8126671" cy="4495476"/>
          </a:xfrm>
        </p:spPr>
        <p:txBody>
          <a:bodyPr>
            <a:normAutofit/>
          </a:bodyPr>
          <a:lstStyle/>
          <a:p>
            <a:pPr>
              <a:buFont typeface="Wingdings" panose="05000000000000000000" pitchFamily="2" charset="2"/>
              <a:buChar char="q"/>
            </a:pPr>
            <a:r>
              <a:rPr lang="en-US" sz="3200" b="1" dirty="0">
                <a:solidFill>
                  <a:schemeClr val="tx1"/>
                </a:solidFill>
              </a:rPr>
              <a:t>Board certified chaplains are uniquely trained to be the spiritual care specialists within health care</a:t>
            </a:r>
          </a:p>
          <a:p>
            <a:pPr>
              <a:buFont typeface="Wingdings" panose="05000000000000000000" pitchFamily="2" charset="2"/>
              <a:buChar char="q"/>
            </a:pPr>
            <a:r>
              <a:rPr lang="en-US" sz="3200" b="1" dirty="0">
                <a:solidFill>
                  <a:schemeClr val="tx1"/>
                </a:solidFill>
              </a:rPr>
              <a:t>Master’s degree, in-depth clinical training, review process for certification including standardized knowledge test and simulated patient encounter</a:t>
            </a:r>
          </a:p>
          <a:p>
            <a:pPr marL="0" indent="0">
              <a:buNone/>
            </a:pPr>
            <a:endParaRPr lang="en-US" dirty="0">
              <a:solidFill>
                <a:srgbClr val="1360AB"/>
              </a:solidFill>
            </a:endParaRPr>
          </a:p>
        </p:txBody>
      </p:sp>
      <p:sp>
        <p:nvSpPr>
          <p:cNvPr id="3" name="Title 2"/>
          <p:cNvSpPr>
            <a:spLocks noGrp="1"/>
          </p:cNvSpPr>
          <p:nvPr>
            <p:ph type="title" idx="4294967295"/>
          </p:nvPr>
        </p:nvSpPr>
        <p:spPr>
          <a:xfrm>
            <a:off x="419878" y="785651"/>
            <a:ext cx="8229600" cy="1143000"/>
          </a:xfrm>
        </p:spPr>
        <p:txBody>
          <a:bodyPr/>
          <a:lstStyle/>
          <a:p>
            <a:pPr algn="ctr"/>
            <a:r>
              <a:rPr lang="en-US" b="1" dirty="0"/>
              <a:t>Specialist Spiritual Care</a:t>
            </a:r>
          </a:p>
        </p:txBody>
      </p:sp>
    </p:spTree>
    <p:extLst>
      <p:ext uri="{BB962C8B-B14F-4D97-AF65-F5344CB8AC3E}">
        <p14:creationId xmlns:p14="http://schemas.microsoft.com/office/powerpoint/2010/main" val="1484639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57200" y="2150986"/>
            <a:ext cx="8229600" cy="4210050"/>
          </a:xfrm>
        </p:spPr>
        <p:txBody>
          <a:bodyPr>
            <a:normAutofit/>
          </a:bodyPr>
          <a:lstStyle/>
          <a:p>
            <a:pPr>
              <a:buFont typeface="Wingdings" panose="05000000000000000000" pitchFamily="2" charset="2"/>
              <a:buChar char="q"/>
            </a:pPr>
            <a:r>
              <a:rPr lang="en-US" dirty="0">
                <a:solidFill>
                  <a:srgbClr val="1360AB"/>
                </a:solidFill>
              </a:rPr>
              <a:t> </a:t>
            </a:r>
            <a:r>
              <a:rPr lang="en-US" sz="2800" b="1" dirty="0">
                <a:solidFill>
                  <a:schemeClr val="tx1"/>
                </a:solidFill>
              </a:rPr>
              <a:t>Quality Indicators– including the metrics that indicate quality care is present and evidence-based tools to measure that quality</a:t>
            </a:r>
          </a:p>
          <a:p>
            <a:pPr>
              <a:buFont typeface="Wingdings" panose="05000000000000000000" pitchFamily="2" charset="2"/>
              <a:buChar char="q"/>
            </a:pPr>
            <a:r>
              <a:rPr lang="en-US" sz="2800" b="1" dirty="0">
                <a:solidFill>
                  <a:schemeClr val="tx1"/>
                </a:solidFill>
              </a:rPr>
              <a:t>Scope of Practice – to effectively and reliably produce quality spiritual care and to establish what chaplains need to do to meet those indicators</a:t>
            </a:r>
          </a:p>
          <a:p>
            <a:pPr>
              <a:buFont typeface="Wingdings" panose="05000000000000000000" pitchFamily="2" charset="2"/>
              <a:buChar char="q"/>
            </a:pPr>
            <a:r>
              <a:rPr lang="en-US" sz="2800" b="1" dirty="0">
                <a:solidFill>
                  <a:schemeClr val="tx1"/>
                </a:solidFill>
              </a:rPr>
              <a:t>Professional Code of Ethics</a:t>
            </a:r>
          </a:p>
        </p:txBody>
      </p:sp>
      <p:sp>
        <p:nvSpPr>
          <p:cNvPr id="3" name="Title 2"/>
          <p:cNvSpPr>
            <a:spLocks noGrp="1"/>
          </p:cNvSpPr>
          <p:nvPr>
            <p:ph type="title" idx="4294967295"/>
          </p:nvPr>
        </p:nvSpPr>
        <p:spPr>
          <a:xfrm>
            <a:off x="289249" y="695130"/>
            <a:ext cx="8229600" cy="1143000"/>
          </a:xfrm>
        </p:spPr>
        <p:txBody>
          <a:bodyPr/>
          <a:lstStyle/>
          <a:p>
            <a:pPr algn="ctr"/>
            <a:r>
              <a:rPr lang="en-US" b="1" dirty="0"/>
              <a:t>Specialist Spiritual Care</a:t>
            </a:r>
          </a:p>
        </p:txBody>
      </p:sp>
    </p:spTree>
    <p:extLst>
      <p:ext uri="{BB962C8B-B14F-4D97-AF65-F5344CB8AC3E}">
        <p14:creationId xmlns:p14="http://schemas.microsoft.com/office/powerpoint/2010/main" val="1578513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57200" y="2170586"/>
            <a:ext cx="8229600" cy="4211638"/>
          </a:xfrm>
        </p:spPr>
        <p:txBody>
          <a:bodyPr>
            <a:normAutofit/>
          </a:bodyPr>
          <a:lstStyle/>
          <a:p>
            <a:pPr>
              <a:buFont typeface="Wingdings" panose="05000000000000000000" pitchFamily="2" charset="2"/>
              <a:buChar char="q"/>
            </a:pPr>
            <a:r>
              <a:rPr lang="en-US" sz="2000" b="1" dirty="0">
                <a:solidFill>
                  <a:schemeClr val="tx1"/>
                </a:solidFill>
              </a:rPr>
              <a:t>Provide spiritual care to persons of all spiritual, religious and existential traditions as well as those who have none</a:t>
            </a:r>
          </a:p>
          <a:p>
            <a:pPr>
              <a:buFont typeface="Wingdings" panose="05000000000000000000" pitchFamily="2" charset="2"/>
              <a:buChar char="q"/>
            </a:pPr>
            <a:endParaRPr lang="en-US" sz="2000" b="1" dirty="0">
              <a:solidFill>
                <a:schemeClr val="tx1"/>
              </a:solidFill>
            </a:endParaRPr>
          </a:p>
          <a:p>
            <a:pPr>
              <a:buFont typeface="Wingdings" panose="05000000000000000000" pitchFamily="2" charset="2"/>
              <a:buChar char="q"/>
            </a:pPr>
            <a:r>
              <a:rPr lang="en-US" sz="2000" b="1" dirty="0">
                <a:solidFill>
                  <a:schemeClr val="tx1"/>
                </a:solidFill>
              </a:rPr>
              <a:t>Complete spiritual assessments to identify a person’s spiritual, religious, existential, cultural and emotional beliefs and values within his or her personal context and narrative</a:t>
            </a:r>
          </a:p>
          <a:p>
            <a:pPr>
              <a:buFont typeface="Wingdings" panose="05000000000000000000" pitchFamily="2" charset="2"/>
              <a:buChar char="q"/>
            </a:pPr>
            <a:endParaRPr lang="en-US" sz="2000" b="1" dirty="0">
              <a:solidFill>
                <a:schemeClr val="tx1"/>
              </a:solidFill>
            </a:endParaRPr>
          </a:p>
          <a:p>
            <a:pPr>
              <a:buFont typeface="Wingdings" panose="05000000000000000000" pitchFamily="2" charset="2"/>
              <a:buChar char="q"/>
            </a:pPr>
            <a:r>
              <a:rPr lang="en-US" sz="2000" b="1" dirty="0">
                <a:solidFill>
                  <a:schemeClr val="tx1"/>
                </a:solidFill>
              </a:rPr>
              <a:t>Includes ascertaining a person’s sources of meaning, strength and coping as well as any issues of spiritual pain, suffering or distress. </a:t>
            </a:r>
          </a:p>
        </p:txBody>
      </p:sp>
      <p:sp>
        <p:nvSpPr>
          <p:cNvPr id="3" name="Title 2"/>
          <p:cNvSpPr>
            <a:spLocks noGrp="1"/>
          </p:cNvSpPr>
          <p:nvPr>
            <p:ph type="title" idx="4294967295"/>
          </p:nvPr>
        </p:nvSpPr>
        <p:spPr>
          <a:xfrm>
            <a:off x="298580" y="648477"/>
            <a:ext cx="8229600" cy="1143000"/>
          </a:xfrm>
        </p:spPr>
        <p:txBody>
          <a:bodyPr/>
          <a:lstStyle/>
          <a:p>
            <a:pPr algn="ctr"/>
            <a:r>
              <a:rPr lang="en-US" b="1" dirty="0"/>
              <a:t>Specialist Spiritual Care</a:t>
            </a:r>
          </a:p>
        </p:txBody>
      </p:sp>
    </p:spTree>
    <p:extLst>
      <p:ext uri="{BB962C8B-B14F-4D97-AF65-F5344CB8AC3E}">
        <p14:creationId xmlns:p14="http://schemas.microsoft.com/office/powerpoint/2010/main" val="214820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85484" y="2224023"/>
            <a:ext cx="8154663" cy="4210050"/>
          </a:xfrm>
        </p:spPr>
        <p:txBody>
          <a:bodyPr>
            <a:normAutofit/>
          </a:bodyPr>
          <a:lstStyle/>
          <a:p>
            <a:pPr>
              <a:buFont typeface="Wingdings" panose="05000000000000000000" pitchFamily="2" charset="2"/>
              <a:buChar char="q"/>
            </a:pPr>
            <a:r>
              <a:rPr lang="en-US" sz="2400" b="1" dirty="0">
                <a:solidFill>
                  <a:schemeClr val="tx1"/>
                </a:solidFill>
              </a:rPr>
              <a:t>From the assessment, the chaplain generates a spiritual care plan that describes the issues that have been addressed through his or her interventions and next steps to be taken throughout the patient’s care.</a:t>
            </a:r>
          </a:p>
          <a:p>
            <a:pPr>
              <a:buFont typeface="Wingdings" panose="05000000000000000000" pitchFamily="2" charset="2"/>
              <a:buChar char="q"/>
            </a:pPr>
            <a:endParaRPr lang="en-US" sz="2400" b="1" dirty="0">
              <a:solidFill>
                <a:schemeClr val="tx1"/>
              </a:solidFill>
            </a:endParaRPr>
          </a:p>
          <a:p>
            <a:pPr>
              <a:buFont typeface="Wingdings" panose="05000000000000000000" pitchFamily="2" charset="2"/>
              <a:buChar char="q"/>
            </a:pPr>
            <a:r>
              <a:rPr lang="en-US" sz="2400" b="1" dirty="0">
                <a:solidFill>
                  <a:schemeClr val="tx1"/>
                </a:solidFill>
              </a:rPr>
              <a:t>All these elements are documented in the patient medical record and shared with other members of the health care interdisciplinary team.</a:t>
            </a:r>
          </a:p>
        </p:txBody>
      </p:sp>
      <p:sp>
        <p:nvSpPr>
          <p:cNvPr id="3" name="Title 2"/>
          <p:cNvSpPr>
            <a:spLocks noGrp="1"/>
          </p:cNvSpPr>
          <p:nvPr>
            <p:ph type="title" idx="4294967295"/>
          </p:nvPr>
        </p:nvSpPr>
        <p:spPr>
          <a:xfrm>
            <a:off x="289249" y="713791"/>
            <a:ext cx="8229600" cy="1143000"/>
          </a:xfrm>
        </p:spPr>
        <p:txBody>
          <a:bodyPr/>
          <a:lstStyle/>
          <a:p>
            <a:pPr algn="ctr"/>
            <a:r>
              <a:rPr lang="en-US" b="1" dirty="0"/>
              <a:t>Specialist Spiritual Care</a:t>
            </a:r>
          </a:p>
        </p:txBody>
      </p:sp>
    </p:spTree>
    <p:extLst>
      <p:ext uri="{BB962C8B-B14F-4D97-AF65-F5344CB8AC3E}">
        <p14:creationId xmlns:p14="http://schemas.microsoft.com/office/powerpoint/2010/main" val="3400819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76154" y="2196032"/>
            <a:ext cx="8136001" cy="4540670"/>
          </a:xfrm>
        </p:spPr>
        <p:txBody>
          <a:bodyPr>
            <a:normAutofit/>
          </a:bodyPr>
          <a:lstStyle/>
          <a:p>
            <a:pPr>
              <a:buFont typeface="Wingdings" panose="05000000000000000000" pitchFamily="2" charset="2"/>
              <a:buChar char="q"/>
            </a:pPr>
            <a:r>
              <a:rPr lang="en-US" sz="2000" b="1" dirty="0">
                <a:solidFill>
                  <a:schemeClr val="tx1"/>
                </a:solidFill>
              </a:rPr>
              <a:t>Board certified chaplains have a wide range of interventions</a:t>
            </a:r>
          </a:p>
          <a:p>
            <a:pPr>
              <a:buFont typeface="Wingdings" panose="05000000000000000000" pitchFamily="2" charset="2"/>
              <a:buChar char="q"/>
            </a:pPr>
            <a:endParaRPr lang="en-US" sz="2000" b="1" dirty="0">
              <a:solidFill>
                <a:schemeClr val="tx1"/>
              </a:solidFill>
            </a:endParaRPr>
          </a:p>
          <a:p>
            <a:pPr>
              <a:buFont typeface="Wingdings" panose="05000000000000000000" pitchFamily="2" charset="2"/>
              <a:buChar char="q"/>
            </a:pPr>
            <a:r>
              <a:rPr lang="en-US" sz="2000" b="1" dirty="0">
                <a:solidFill>
                  <a:schemeClr val="tx1"/>
                </a:solidFill>
              </a:rPr>
              <a:t>Combine “doing”, “being”, “practical matters,” and “ultimate concerns” in ways that are unique to their scope of practice</a:t>
            </a:r>
          </a:p>
          <a:p>
            <a:pPr>
              <a:buFont typeface="Wingdings" panose="05000000000000000000" pitchFamily="2" charset="2"/>
              <a:buChar char="q"/>
            </a:pPr>
            <a:endParaRPr lang="en-US" sz="2000" b="1" dirty="0">
              <a:solidFill>
                <a:schemeClr val="tx1"/>
              </a:solidFill>
            </a:endParaRPr>
          </a:p>
          <a:p>
            <a:pPr>
              <a:buFont typeface="Wingdings" panose="05000000000000000000" pitchFamily="2" charset="2"/>
              <a:buChar char="q"/>
            </a:pPr>
            <a:r>
              <a:rPr lang="en-US" sz="2000" b="1" dirty="0">
                <a:solidFill>
                  <a:schemeClr val="tx1"/>
                </a:solidFill>
              </a:rPr>
              <a:t>Provide active spiritual and emotional support to other members of the interdisciplinary team, as well as education, coaching and mentoring for generalists to learn how and continue to effectively provide effective spiritual care to patients and families within their scope of practice</a:t>
            </a:r>
          </a:p>
        </p:txBody>
      </p:sp>
      <p:sp>
        <p:nvSpPr>
          <p:cNvPr id="3" name="Title 2"/>
          <p:cNvSpPr>
            <a:spLocks noGrp="1"/>
          </p:cNvSpPr>
          <p:nvPr>
            <p:ph type="title" idx="4294967295"/>
          </p:nvPr>
        </p:nvSpPr>
        <p:spPr>
          <a:xfrm>
            <a:off x="317241" y="723123"/>
            <a:ext cx="8229600" cy="1143000"/>
          </a:xfrm>
        </p:spPr>
        <p:txBody>
          <a:bodyPr/>
          <a:lstStyle/>
          <a:p>
            <a:pPr algn="ctr"/>
            <a:r>
              <a:rPr lang="en-US" b="1" dirty="0"/>
              <a:t>Specialist Spiritual Care</a:t>
            </a:r>
          </a:p>
        </p:txBody>
      </p:sp>
    </p:spTree>
    <p:extLst>
      <p:ext uri="{BB962C8B-B14F-4D97-AF65-F5344CB8AC3E}">
        <p14:creationId xmlns:p14="http://schemas.microsoft.com/office/powerpoint/2010/main" val="1876627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50507" y="2155080"/>
            <a:ext cx="8098972" cy="4210050"/>
          </a:xfrm>
        </p:spPr>
        <p:txBody>
          <a:bodyPr>
            <a:normAutofit/>
          </a:bodyPr>
          <a:lstStyle/>
          <a:p>
            <a:pPr>
              <a:buFont typeface="Wingdings" panose="05000000000000000000" pitchFamily="2" charset="2"/>
              <a:buChar char="q"/>
            </a:pPr>
            <a:r>
              <a:rPr lang="en-US" sz="2800" b="1" dirty="0">
                <a:solidFill>
                  <a:schemeClr val="tx1"/>
                </a:solidFill>
              </a:rPr>
              <a:t>Not every community or health care setting employs a board certified or credentialed chaplain</a:t>
            </a:r>
          </a:p>
          <a:p>
            <a:pPr>
              <a:buFont typeface="Wingdings" panose="05000000000000000000" pitchFamily="2" charset="2"/>
              <a:buChar char="q"/>
            </a:pPr>
            <a:endParaRPr lang="en-US" sz="2800" b="1" dirty="0">
              <a:solidFill>
                <a:schemeClr val="tx1"/>
              </a:solidFill>
            </a:endParaRPr>
          </a:p>
          <a:p>
            <a:pPr>
              <a:buFont typeface="Wingdings" panose="05000000000000000000" pitchFamily="2" charset="2"/>
              <a:buChar char="q"/>
            </a:pPr>
            <a:r>
              <a:rPr lang="en-US" sz="2800" b="1" dirty="0">
                <a:solidFill>
                  <a:schemeClr val="tx1"/>
                </a:solidFill>
              </a:rPr>
              <a:t>Some settings employ persons who have not received any training in spiritual care, professional boundaries, or the importance of focusing on the spirituality of the person rather than imposing beliefs upon them</a:t>
            </a:r>
          </a:p>
          <a:p>
            <a:pPr marL="0" indent="0">
              <a:buNone/>
            </a:pPr>
            <a:endParaRPr lang="en-US" dirty="0">
              <a:solidFill>
                <a:srgbClr val="1360AB"/>
              </a:solidFill>
            </a:endParaRPr>
          </a:p>
        </p:txBody>
      </p:sp>
      <p:sp>
        <p:nvSpPr>
          <p:cNvPr id="4" name="Title 3"/>
          <p:cNvSpPr>
            <a:spLocks noGrp="1"/>
          </p:cNvSpPr>
          <p:nvPr>
            <p:ph type="title" idx="4294967295"/>
          </p:nvPr>
        </p:nvSpPr>
        <p:spPr>
          <a:xfrm>
            <a:off x="298580" y="583163"/>
            <a:ext cx="8229600" cy="1143000"/>
          </a:xfrm>
        </p:spPr>
        <p:txBody>
          <a:bodyPr/>
          <a:lstStyle/>
          <a:p>
            <a:pPr algn="ctr"/>
            <a:r>
              <a:rPr lang="en-US" b="1" dirty="0"/>
              <a:t>Specialist Spiritual Care</a:t>
            </a:r>
            <a:br>
              <a:rPr lang="en-US" b="1" dirty="0"/>
            </a:br>
            <a:r>
              <a:rPr lang="en-US" b="1" dirty="0"/>
              <a:t>Challenges</a:t>
            </a:r>
          </a:p>
        </p:txBody>
      </p:sp>
    </p:spTree>
    <p:extLst>
      <p:ext uri="{BB962C8B-B14F-4D97-AF65-F5344CB8AC3E}">
        <p14:creationId xmlns:p14="http://schemas.microsoft.com/office/powerpoint/2010/main" val="1495142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52644" y="2183726"/>
            <a:ext cx="8229601" cy="4514850"/>
          </a:xfrm>
        </p:spPr>
        <p:txBody>
          <a:bodyPr>
            <a:normAutofit/>
          </a:bodyPr>
          <a:lstStyle/>
          <a:p>
            <a:pPr marL="0" indent="0">
              <a:buNone/>
            </a:pPr>
            <a:r>
              <a:rPr lang="en-US" sz="2800" b="1" dirty="0">
                <a:solidFill>
                  <a:schemeClr val="tx1"/>
                </a:solidFill>
              </a:rPr>
              <a:t>Effective April 2018, the Spiritual Care Association, an affiliate of HCCN, is offering FCNs affiliated with the Westberg Institute, the following three offerings:</a:t>
            </a:r>
          </a:p>
          <a:p>
            <a:pPr>
              <a:buFont typeface="Wingdings" panose="05000000000000000000" pitchFamily="2" charset="2"/>
              <a:buChar char="q"/>
            </a:pPr>
            <a:r>
              <a:rPr lang="en-US" sz="2800" b="1" dirty="0">
                <a:solidFill>
                  <a:schemeClr val="tx1"/>
                </a:solidFill>
              </a:rPr>
              <a:t>Spiritual Care Generalist Certificate</a:t>
            </a:r>
          </a:p>
          <a:p>
            <a:pPr>
              <a:buFont typeface="Wingdings" panose="05000000000000000000" pitchFamily="2" charset="2"/>
              <a:buChar char="q"/>
            </a:pPr>
            <a:r>
              <a:rPr lang="en-US" sz="2800" b="1" dirty="0">
                <a:solidFill>
                  <a:schemeClr val="tx1"/>
                </a:solidFill>
              </a:rPr>
              <a:t>Credentialed Chaplain (CC)</a:t>
            </a:r>
          </a:p>
          <a:p>
            <a:pPr>
              <a:buFont typeface="Wingdings" panose="05000000000000000000" pitchFamily="2" charset="2"/>
              <a:buChar char="q"/>
            </a:pPr>
            <a:r>
              <a:rPr lang="en-US" sz="2800" b="1" dirty="0">
                <a:solidFill>
                  <a:schemeClr val="tx1"/>
                </a:solidFill>
              </a:rPr>
              <a:t>Board Certified Chaplain (BCC)</a:t>
            </a:r>
          </a:p>
        </p:txBody>
      </p:sp>
      <p:sp>
        <p:nvSpPr>
          <p:cNvPr id="3" name="Title 2"/>
          <p:cNvSpPr>
            <a:spLocks noGrp="1"/>
          </p:cNvSpPr>
          <p:nvPr>
            <p:ph type="title" idx="4294967295"/>
          </p:nvPr>
        </p:nvSpPr>
        <p:spPr>
          <a:xfrm>
            <a:off x="83976" y="671804"/>
            <a:ext cx="8229600" cy="1143000"/>
          </a:xfrm>
        </p:spPr>
        <p:txBody>
          <a:bodyPr>
            <a:normAutofit/>
          </a:bodyPr>
          <a:lstStyle/>
          <a:p>
            <a:pPr algn="ctr"/>
            <a:r>
              <a:rPr lang="en-US" b="1" dirty="0"/>
              <a:t>Opportunities for                                  Faith Community Nurses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161" y="5867855"/>
            <a:ext cx="722941" cy="807540"/>
          </a:xfrm>
          <a:prstGeom prst="rect">
            <a:avLst/>
          </a:prstGeom>
        </p:spPr>
      </p:pic>
      <p:pic>
        <p:nvPicPr>
          <p:cNvPr id="5" name="Picture 4">
            <a:extLst>
              <a:ext uri="{FF2B5EF4-FFF2-40B4-BE49-F238E27FC236}">
                <a16:creationId xmlns:a16="http://schemas.microsoft.com/office/drawing/2014/main" xmlns="" id="{45314DB6-CC9C-4BDB-A441-D0249BF69DF0}"/>
              </a:ext>
            </a:extLst>
          </p:cNvPr>
          <p:cNvPicPr>
            <a:picLocks noChangeAspect="1"/>
          </p:cNvPicPr>
          <p:nvPr/>
        </p:nvPicPr>
        <p:blipFill>
          <a:blip r:embed="rId3"/>
          <a:stretch>
            <a:fillRect/>
          </a:stretch>
        </p:blipFill>
        <p:spPr>
          <a:xfrm>
            <a:off x="4572000" y="5859177"/>
            <a:ext cx="2636009" cy="839399"/>
          </a:xfrm>
          <a:prstGeom prst="rect">
            <a:avLst/>
          </a:prstGeom>
        </p:spPr>
      </p:pic>
    </p:spTree>
    <p:extLst>
      <p:ext uri="{BB962C8B-B14F-4D97-AF65-F5344CB8AC3E}">
        <p14:creationId xmlns:p14="http://schemas.microsoft.com/office/powerpoint/2010/main" val="2445894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50798" y="2161225"/>
            <a:ext cx="8443912" cy="4211637"/>
          </a:xfrm>
        </p:spPr>
        <p:txBody>
          <a:bodyPr>
            <a:normAutofit/>
          </a:bodyPr>
          <a:lstStyle/>
          <a:p>
            <a:pPr>
              <a:buFont typeface="Wingdings" panose="05000000000000000000" pitchFamily="2" charset="2"/>
              <a:buChar char="q"/>
            </a:pPr>
            <a:r>
              <a:rPr lang="en-US" sz="3200" b="1" dirty="0">
                <a:solidFill>
                  <a:schemeClr val="tx1"/>
                </a:solidFill>
              </a:rPr>
              <a:t>Be an affiliate of the Westberg Institute</a:t>
            </a:r>
          </a:p>
          <a:p>
            <a:pPr marL="402336" lvl="1" indent="0">
              <a:buNone/>
            </a:pPr>
            <a:r>
              <a:rPr lang="en-US" sz="3200" b="1" dirty="0">
                <a:solidFill>
                  <a:schemeClr val="tx1"/>
                </a:solidFill>
              </a:rPr>
              <a:t>     Knowledge Sharing Platform</a:t>
            </a:r>
          </a:p>
          <a:p>
            <a:pPr>
              <a:buFont typeface="Wingdings" panose="05000000000000000000" pitchFamily="2" charset="2"/>
              <a:buChar char="q"/>
            </a:pPr>
            <a:r>
              <a:rPr lang="en-US" sz="3200" b="1" dirty="0">
                <a:solidFill>
                  <a:schemeClr val="tx1"/>
                </a:solidFill>
              </a:rPr>
              <a:t>Have completed one of the following:</a:t>
            </a:r>
          </a:p>
          <a:p>
            <a:pPr marL="402336" lvl="1" indent="0">
              <a:buNone/>
            </a:pPr>
            <a:r>
              <a:rPr lang="en-US" sz="3200" b="1" dirty="0">
                <a:solidFill>
                  <a:schemeClr val="tx1"/>
                </a:solidFill>
              </a:rPr>
              <a:t>     WI 2014 Foundations of Faith  </a:t>
            </a:r>
          </a:p>
          <a:p>
            <a:pPr marL="402336" lvl="1" indent="0">
              <a:buNone/>
            </a:pPr>
            <a:r>
              <a:rPr lang="en-US" sz="3200" b="1" dirty="0">
                <a:solidFill>
                  <a:schemeClr val="tx1"/>
                </a:solidFill>
              </a:rPr>
              <a:t>     Community Nursing Course </a:t>
            </a:r>
          </a:p>
          <a:p>
            <a:pPr marL="402336" lvl="1" indent="0">
              <a:buNone/>
            </a:pPr>
            <a:r>
              <a:rPr lang="en-US" sz="3200" b="1" dirty="0">
                <a:solidFill>
                  <a:schemeClr val="tx1"/>
                </a:solidFill>
              </a:rPr>
              <a:t>     WI FCN Practice Update Webinar </a:t>
            </a:r>
          </a:p>
        </p:txBody>
      </p:sp>
      <p:sp>
        <p:nvSpPr>
          <p:cNvPr id="6" name="Title 2"/>
          <p:cNvSpPr>
            <a:spLocks noGrp="1"/>
          </p:cNvSpPr>
          <p:nvPr>
            <p:ph type="title" idx="4294967295"/>
          </p:nvPr>
        </p:nvSpPr>
        <p:spPr>
          <a:xfrm>
            <a:off x="382555" y="719699"/>
            <a:ext cx="8229600" cy="1143000"/>
          </a:xfrm>
        </p:spPr>
        <p:txBody>
          <a:bodyPr>
            <a:noAutofit/>
          </a:bodyPr>
          <a:lstStyle/>
          <a:p>
            <a:pPr algn="ctr"/>
            <a:r>
              <a:rPr lang="en-US" sz="3700" dirty="0"/>
              <a:t/>
            </a:r>
            <a:br>
              <a:rPr lang="en-US" sz="3700" dirty="0"/>
            </a:br>
            <a:r>
              <a:rPr lang="en-US" sz="3700" b="1" dirty="0"/>
              <a:t>To Qualify:</a:t>
            </a:r>
            <a:r>
              <a:rPr lang="en-US" sz="3700" dirty="0"/>
              <a:t/>
            </a:r>
            <a:br>
              <a:rPr lang="en-US" sz="3700" dirty="0"/>
            </a:br>
            <a:endParaRPr lang="en-US" sz="3700" dirty="0"/>
          </a:p>
        </p:txBody>
      </p:sp>
      <p:pic>
        <p:nvPicPr>
          <p:cNvPr id="4" name="Picture 3">
            <a:extLst>
              <a:ext uri="{FF2B5EF4-FFF2-40B4-BE49-F238E27FC236}">
                <a16:creationId xmlns:a16="http://schemas.microsoft.com/office/drawing/2014/main" xmlns="" id="{E4AD575F-3D0C-41CA-8FC5-71A33DB6DD9A}"/>
              </a:ext>
            </a:extLst>
          </p:cNvPr>
          <p:cNvPicPr>
            <a:picLocks noChangeAspect="1"/>
          </p:cNvPicPr>
          <p:nvPr/>
        </p:nvPicPr>
        <p:blipFill>
          <a:blip r:embed="rId3"/>
          <a:stretch>
            <a:fillRect/>
          </a:stretch>
        </p:blipFill>
        <p:spPr>
          <a:xfrm>
            <a:off x="3349883" y="5892578"/>
            <a:ext cx="2416435" cy="769479"/>
          </a:xfrm>
          <a:prstGeom prst="rect">
            <a:avLst/>
          </a:prstGeom>
        </p:spPr>
      </p:pic>
    </p:spTree>
    <p:extLst>
      <p:ext uri="{BB962C8B-B14F-4D97-AF65-F5344CB8AC3E}">
        <p14:creationId xmlns:p14="http://schemas.microsoft.com/office/powerpoint/2010/main" val="2449716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EF90631-8D9B-415A-B49F-C0F788A32EE9}"/>
              </a:ext>
            </a:extLst>
          </p:cNvPr>
          <p:cNvSpPr>
            <a:spLocks noGrp="1"/>
          </p:cNvSpPr>
          <p:nvPr>
            <p:ph type="title"/>
          </p:nvPr>
        </p:nvSpPr>
        <p:spPr/>
        <p:txBody>
          <a:bodyPr/>
          <a:lstStyle/>
          <a:p>
            <a:r>
              <a:rPr lang="en-US" dirty="0"/>
              <a:t>About your presenter…</a:t>
            </a:r>
          </a:p>
        </p:txBody>
      </p:sp>
      <p:pic>
        <p:nvPicPr>
          <p:cNvPr id="5" name="Picture Placeholder 4">
            <a:extLst>
              <a:ext uri="{FF2B5EF4-FFF2-40B4-BE49-F238E27FC236}">
                <a16:creationId xmlns:a16="http://schemas.microsoft.com/office/drawing/2014/main" xmlns="" id="{5355F578-952C-4EDD-9DC3-7BA9436F57E3}"/>
              </a:ext>
            </a:extLst>
          </p:cNvPr>
          <p:cNvPicPr>
            <a:picLocks noGrp="1" noChangeAspect="1"/>
          </p:cNvPicPr>
          <p:nvPr>
            <p:ph sz="half" idx="4294967295"/>
          </p:nvPr>
        </p:nvPicPr>
        <p:blipFill>
          <a:blip r:embed="rId2"/>
          <a:stretch>
            <a:fillRect/>
          </a:stretch>
        </p:blipFill>
        <p:spPr>
          <a:xfrm>
            <a:off x="607710" y="2233940"/>
            <a:ext cx="2554590" cy="1703060"/>
          </a:xfrm>
        </p:spPr>
      </p:pic>
      <p:pic>
        <p:nvPicPr>
          <p:cNvPr id="8" name="Picture 7">
            <a:extLst>
              <a:ext uri="{FF2B5EF4-FFF2-40B4-BE49-F238E27FC236}">
                <a16:creationId xmlns:a16="http://schemas.microsoft.com/office/drawing/2014/main" xmlns="" id="{913723C4-CD30-4D06-90A7-7D717ECB764E}"/>
              </a:ext>
            </a:extLst>
          </p:cNvPr>
          <p:cNvPicPr>
            <a:picLocks noChangeAspect="1"/>
          </p:cNvPicPr>
          <p:nvPr/>
        </p:nvPicPr>
        <p:blipFill>
          <a:blip r:embed="rId3"/>
          <a:stretch>
            <a:fillRect/>
          </a:stretch>
        </p:blipFill>
        <p:spPr>
          <a:xfrm>
            <a:off x="883267" y="4172507"/>
            <a:ext cx="1828800" cy="582355"/>
          </a:xfrm>
          <a:prstGeom prst="rect">
            <a:avLst/>
          </a:prstGeom>
        </p:spPr>
      </p:pic>
      <p:pic>
        <p:nvPicPr>
          <p:cNvPr id="7" name="Picture 6">
            <a:extLst>
              <a:ext uri="{FF2B5EF4-FFF2-40B4-BE49-F238E27FC236}">
                <a16:creationId xmlns:a16="http://schemas.microsoft.com/office/drawing/2014/main" xmlns="" id="{9600F3D6-F80D-44E0-9545-F0766A1C288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026896" y="2464772"/>
            <a:ext cx="1718124" cy="1700943"/>
          </a:xfrm>
          <a:prstGeom prst="rect">
            <a:avLst/>
          </a:prstGeom>
        </p:spPr>
      </p:pic>
      <p:pic>
        <p:nvPicPr>
          <p:cNvPr id="10" name="Picture 9">
            <a:extLst>
              <a:ext uri="{FF2B5EF4-FFF2-40B4-BE49-F238E27FC236}">
                <a16:creationId xmlns:a16="http://schemas.microsoft.com/office/drawing/2014/main" xmlns="" id="{1304BD58-37DD-4420-B673-5AA03A8DF2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653" y="4999699"/>
            <a:ext cx="2148391" cy="1611293"/>
          </a:xfrm>
          <a:prstGeom prst="rect">
            <a:avLst/>
          </a:prstGeom>
        </p:spPr>
      </p:pic>
      <p:pic>
        <p:nvPicPr>
          <p:cNvPr id="11" name="Picture 10">
            <a:extLst>
              <a:ext uri="{FF2B5EF4-FFF2-40B4-BE49-F238E27FC236}">
                <a16:creationId xmlns:a16="http://schemas.microsoft.com/office/drawing/2014/main" xmlns="" id="{FF9136C6-E57E-4F24-A481-E78824BE2D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2719" y="3635643"/>
            <a:ext cx="935280" cy="1671637"/>
          </a:xfrm>
          <a:prstGeom prst="rect">
            <a:avLst/>
          </a:prstGeom>
        </p:spPr>
      </p:pic>
      <p:pic>
        <p:nvPicPr>
          <p:cNvPr id="12" name="Picture 11">
            <a:extLst>
              <a:ext uri="{FF2B5EF4-FFF2-40B4-BE49-F238E27FC236}">
                <a16:creationId xmlns:a16="http://schemas.microsoft.com/office/drawing/2014/main" xmlns="" id="{BD0039D9-4130-4B7A-8C7A-7DA275E486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5995" y="3628100"/>
            <a:ext cx="1372905" cy="1371599"/>
          </a:xfrm>
          <a:prstGeom prst="rect">
            <a:avLst/>
          </a:prstGeom>
        </p:spPr>
      </p:pic>
      <p:pic>
        <p:nvPicPr>
          <p:cNvPr id="13" name="Picture 12">
            <a:extLst>
              <a:ext uri="{FF2B5EF4-FFF2-40B4-BE49-F238E27FC236}">
                <a16:creationId xmlns:a16="http://schemas.microsoft.com/office/drawing/2014/main" xmlns="" id="{15802A5D-7860-4FC3-8146-47E8739A2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82904" y="5448847"/>
            <a:ext cx="935280" cy="1091160"/>
          </a:xfrm>
          <a:prstGeom prst="rect">
            <a:avLst/>
          </a:prstGeom>
        </p:spPr>
      </p:pic>
      <p:pic>
        <p:nvPicPr>
          <p:cNvPr id="14" name="Content Placeholder 4">
            <a:extLst>
              <a:ext uri="{FF2B5EF4-FFF2-40B4-BE49-F238E27FC236}">
                <a16:creationId xmlns:a16="http://schemas.microsoft.com/office/drawing/2014/main" xmlns="" id="{A6DA6F66-B452-4914-BBA9-B45693AEE7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6952960" y="4715268"/>
            <a:ext cx="2116533" cy="1587400"/>
          </a:xfrm>
          <a:prstGeom prst="rect">
            <a:avLst/>
          </a:prstGeom>
        </p:spPr>
      </p:pic>
      <p:pic>
        <p:nvPicPr>
          <p:cNvPr id="4" name="Picture 3">
            <a:extLst>
              <a:ext uri="{FF2B5EF4-FFF2-40B4-BE49-F238E27FC236}">
                <a16:creationId xmlns:a16="http://schemas.microsoft.com/office/drawing/2014/main" xmlns="" id="{D18A8C52-A08F-42FF-A99B-80E0B16542C6}"/>
              </a:ext>
            </a:extLst>
          </p:cNvPr>
          <p:cNvPicPr>
            <a:picLocks noChangeAspect="1"/>
          </p:cNvPicPr>
          <p:nvPr/>
        </p:nvPicPr>
        <p:blipFill>
          <a:blip r:embed="rId11">
            <a:extLst>
              <a:ext uri="{837473B0-CC2E-450A-ABE3-18F120FF3D39}">
                <a1611:picAttrSrcUrl xmlns:a1611="http://schemas.microsoft.com/office/drawing/2016/11/main" xmlns="" r:id="rId12"/>
              </a:ext>
            </a:extLst>
          </a:blip>
          <a:stretch>
            <a:fillRect/>
          </a:stretch>
        </p:blipFill>
        <p:spPr>
          <a:xfrm>
            <a:off x="3464799" y="2472962"/>
            <a:ext cx="3242392" cy="866184"/>
          </a:xfrm>
          <a:prstGeom prst="rect">
            <a:avLst/>
          </a:prstGeom>
        </p:spPr>
      </p:pic>
      <p:pic>
        <p:nvPicPr>
          <p:cNvPr id="17" name="Picture 16">
            <a:extLst>
              <a:ext uri="{FF2B5EF4-FFF2-40B4-BE49-F238E27FC236}">
                <a16:creationId xmlns:a16="http://schemas.microsoft.com/office/drawing/2014/main" xmlns="" id="{FACC0182-E366-440E-BDF9-29CDBA00B20A}"/>
              </a:ext>
            </a:extLst>
          </p:cNvPr>
          <p:cNvPicPr>
            <a:picLocks noChangeAspect="1"/>
          </p:cNvPicPr>
          <p:nvPr/>
        </p:nvPicPr>
        <p:blipFill>
          <a:blip r:embed="rId13">
            <a:extLst>
              <a:ext uri="{837473B0-CC2E-450A-ABE3-18F120FF3D39}">
                <a1611:picAttrSrcUrl xmlns:a1611="http://schemas.microsoft.com/office/drawing/2016/11/main" xmlns="" r:id="rId14"/>
              </a:ext>
            </a:extLst>
          </a:blip>
          <a:stretch>
            <a:fillRect/>
          </a:stretch>
        </p:blipFill>
        <p:spPr>
          <a:xfrm>
            <a:off x="3162300" y="5518142"/>
            <a:ext cx="1983953" cy="1084685"/>
          </a:xfrm>
          <a:prstGeom prst="rect">
            <a:avLst/>
          </a:prstGeom>
        </p:spPr>
      </p:pic>
    </p:spTree>
    <p:extLst>
      <p:ext uri="{BB962C8B-B14F-4D97-AF65-F5344CB8AC3E}">
        <p14:creationId xmlns:p14="http://schemas.microsoft.com/office/powerpoint/2010/main" val="3957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85776" y="2245536"/>
            <a:ext cx="8443912" cy="4323216"/>
          </a:xfrm>
        </p:spPr>
        <p:txBody>
          <a:bodyPr>
            <a:normAutofit/>
          </a:bodyPr>
          <a:lstStyle/>
          <a:p>
            <a:pPr>
              <a:buFont typeface="Wingdings" panose="05000000000000000000" pitchFamily="2" charset="2"/>
              <a:buChar char="q"/>
            </a:pPr>
            <a:r>
              <a:rPr lang="en-US" sz="2000" b="1" dirty="0">
                <a:solidFill>
                  <a:schemeClr val="tx1"/>
                </a:solidFill>
              </a:rPr>
              <a:t>Complete the three online self-directed courses in the Spiritual Care Association Learning Center:</a:t>
            </a:r>
          </a:p>
          <a:p>
            <a:pPr marL="0" indent="0">
              <a:buNone/>
            </a:pPr>
            <a:r>
              <a:rPr lang="en-US" sz="2000" b="1" i="1" dirty="0">
                <a:solidFill>
                  <a:schemeClr val="tx1"/>
                </a:solidFill>
              </a:rPr>
              <a:t>What Every Health Care Professional Needs to Know about Spiritual Care</a:t>
            </a:r>
          </a:p>
          <a:p>
            <a:pPr marL="0" indent="0">
              <a:buNone/>
            </a:pPr>
            <a:r>
              <a:rPr lang="en-US" sz="2000" b="1" i="1" dirty="0">
                <a:solidFill>
                  <a:schemeClr val="tx1"/>
                </a:solidFill>
              </a:rPr>
              <a:t>When It’s Time to Say Goodbye:  Introduction to Spiritual Care at the End of Life</a:t>
            </a:r>
          </a:p>
          <a:p>
            <a:pPr marL="0" indent="0">
              <a:buNone/>
            </a:pPr>
            <a:r>
              <a:rPr lang="en-US" sz="2000" b="1" i="1" dirty="0">
                <a:solidFill>
                  <a:schemeClr val="tx1"/>
                </a:solidFill>
              </a:rPr>
              <a:t>Talking about What Matters:  Advance Directives and Planning</a:t>
            </a:r>
          </a:p>
          <a:p>
            <a:pPr>
              <a:buFont typeface="Wingdings" panose="05000000000000000000" pitchFamily="2" charset="2"/>
              <a:buChar char="q"/>
            </a:pPr>
            <a:r>
              <a:rPr lang="en-US" sz="2000" b="1" dirty="0">
                <a:solidFill>
                  <a:schemeClr val="tx1"/>
                </a:solidFill>
              </a:rPr>
              <a:t>Cost: $199 exclusive to Westberg affiliates only</a:t>
            </a:r>
          </a:p>
          <a:p>
            <a:pPr>
              <a:buFont typeface="Wingdings" panose="05000000000000000000" pitchFamily="2" charset="2"/>
              <a:buChar char="q"/>
            </a:pPr>
            <a:r>
              <a:rPr lang="en-US" sz="2000" b="1" dirty="0">
                <a:solidFill>
                  <a:schemeClr val="tx1"/>
                </a:solidFill>
              </a:rPr>
              <a:t>Timeline to complete:  6 months, Certificate valid for 2 years</a:t>
            </a:r>
          </a:p>
          <a:p>
            <a:pPr>
              <a:buFont typeface="Wingdings" panose="05000000000000000000" pitchFamily="2" charset="2"/>
              <a:buChar char="q"/>
            </a:pPr>
            <a:r>
              <a:rPr lang="en-US" sz="2000" b="1" dirty="0">
                <a:solidFill>
                  <a:schemeClr val="tx1"/>
                </a:solidFill>
              </a:rPr>
              <a:t>Renewal:  4 hours of continuing education CEUs and $49 fee</a:t>
            </a:r>
          </a:p>
          <a:p>
            <a:endParaRPr lang="en-US" dirty="0">
              <a:solidFill>
                <a:srgbClr val="1360AB"/>
              </a:solidFill>
            </a:endParaRPr>
          </a:p>
          <a:p>
            <a:pPr marL="0" indent="0">
              <a:buNone/>
            </a:pPr>
            <a:endParaRPr lang="en-US" dirty="0">
              <a:solidFill>
                <a:srgbClr val="1360AB"/>
              </a:solidFill>
            </a:endParaRPr>
          </a:p>
          <a:p>
            <a:pPr marL="0" indent="0">
              <a:buNone/>
            </a:pPr>
            <a:endParaRPr lang="en-US" dirty="0">
              <a:solidFill>
                <a:srgbClr val="1360AB"/>
              </a:solidFill>
            </a:endParaRPr>
          </a:p>
          <a:p>
            <a:endParaRPr lang="en-US" dirty="0">
              <a:solidFill>
                <a:srgbClr val="1360AB"/>
              </a:solidFill>
            </a:endParaRPr>
          </a:p>
        </p:txBody>
      </p:sp>
      <p:sp>
        <p:nvSpPr>
          <p:cNvPr id="3" name="Title 2"/>
          <p:cNvSpPr>
            <a:spLocks noGrp="1"/>
          </p:cNvSpPr>
          <p:nvPr>
            <p:ph type="title" idx="4294967295"/>
          </p:nvPr>
        </p:nvSpPr>
        <p:spPr>
          <a:xfrm>
            <a:off x="242596" y="707312"/>
            <a:ext cx="8229600" cy="1143000"/>
          </a:xfrm>
        </p:spPr>
        <p:txBody>
          <a:bodyPr>
            <a:normAutofit/>
          </a:bodyPr>
          <a:lstStyle/>
          <a:p>
            <a:pPr algn="ctr"/>
            <a:r>
              <a:rPr lang="en-US" b="1" dirty="0"/>
              <a:t>Spiritual Care Generalist</a:t>
            </a:r>
            <a:br>
              <a:rPr lang="en-US" b="1" dirty="0"/>
            </a:br>
            <a:r>
              <a:rPr lang="en-US" b="1" dirty="0"/>
              <a:t>Certificate</a:t>
            </a:r>
          </a:p>
        </p:txBody>
      </p:sp>
    </p:spTree>
    <p:extLst>
      <p:ext uri="{BB962C8B-B14F-4D97-AF65-F5344CB8AC3E}">
        <p14:creationId xmlns:p14="http://schemas.microsoft.com/office/powerpoint/2010/main" val="3527634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50798" y="2183072"/>
            <a:ext cx="8126671" cy="4516308"/>
          </a:xfrm>
        </p:spPr>
        <p:txBody>
          <a:bodyPr>
            <a:normAutofit/>
          </a:bodyPr>
          <a:lstStyle/>
          <a:p>
            <a:pPr>
              <a:buFont typeface="Wingdings" panose="05000000000000000000" pitchFamily="2" charset="2"/>
              <a:buChar char="q"/>
            </a:pPr>
            <a:r>
              <a:rPr lang="en-US" sz="2400" b="1" dirty="0">
                <a:solidFill>
                  <a:schemeClr val="tx1"/>
                </a:solidFill>
              </a:rPr>
              <a:t>An additional credential to add to one’s experience and CV</a:t>
            </a:r>
          </a:p>
          <a:p>
            <a:pPr>
              <a:buFont typeface="Wingdings" panose="05000000000000000000" pitchFamily="2" charset="2"/>
              <a:buChar char="q"/>
            </a:pPr>
            <a:r>
              <a:rPr lang="en-US" sz="2400" b="1" dirty="0">
                <a:solidFill>
                  <a:schemeClr val="tx1"/>
                </a:solidFill>
              </a:rPr>
              <a:t>Ability to work more intentionally with spiritual issues raised by persons and their families</a:t>
            </a:r>
          </a:p>
          <a:p>
            <a:pPr>
              <a:buFont typeface="Wingdings" panose="05000000000000000000" pitchFamily="2" charset="2"/>
              <a:buChar char="q"/>
            </a:pPr>
            <a:r>
              <a:rPr lang="en-US" sz="2400" b="1" dirty="0">
                <a:solidFill>
                  <a:schemeClr val="tx1"/>
                </a:solidFill>
              </a:rPr>
              <a:t>Raises effectiveness of use of spiritual care screening, intervention, and documentation tools</a:t>
            </a:r>
          </a:p>
          <a:p>
            <a:pPr>
              <a:buFont typeface="Wingdings" panose="05000000000000000000" pitchFamily="2" charset="2"/>
              <a:buChar char="q"/>
            </a:pPr>
            <a:r>
              <a:rPr lang="en-US" sz="2400" b="1" dirty="0">
                <a:solidFill>
                  <a:schemeClr val="tx1"/>
                </a:solidFill>
              </a:rPr>
              <a:t>Provides an additional level of care to complement that of community religious leaders</a:t>
            </a:r>
          </a:p>
          <a:p>
            <a:pPr>
              <a:buFont typeface="Wingdings" panose="05000000000000000000" pitchFamily="2" charset="2"/>
              <a:buChar char="q"/>
            </a:pPr>
            <a:r>
              <a:rPr lang="en-US" sz="2400" b="1" dirty="0">
                <a:solidFill>
                  <a:schemeClr val="tx1"/>
                </a:solidFill>
              </a:rPr>
              <a:t>Ensures ability to discuss and complete advance directives documents with persons</a:t>
            </a:r>
          </a:p>
          <a:p>
            <a:endParaRPr lang="en-US" dirty="0">
              <a:solidFill>
                <a:srgbClr val="1360AB"/>
              </a:solidFill>
            </a:endParaRPr>
          </a:p>
        </p:txBody>
      </p:sp>
      <p:sp>
        <p:nvSpPr>
          <p:cNvPr id="3" name="Title 2"/>
          <p:cNvSpPr>
            <a:spLocks noGrp="1"/>
          </p:cNvSpPr>
          <p:nvPr>
            <p:ph type="title" idx="4294967295"/>
          </p:nvPr>
        </p:nvSpPr>
        <p:spPr>
          <a:xfrm>
            <a:off x="205273" y="753966"/>
            <a:ext cx="8229600" cy="1143000"/>
          </a:xfrm>
        </p:spPr>
        <p:txBody>
          <a:bodyPr>
            <a:normAutofit fontScale="90000"/>
          </a:bodyPr>
          <a:lstStyle/>
          <a:p>
            <a:pPr algn="ctr"/>
            <a:r>
              <a:rPr lang="en-US" sz="3700" b="1" dirty="0"/>
              <a:t>Spiritual Care Generalist</a:t>
            </a:r>
            <a:br>
              <a:rPr lang="en-US" sz="3700" b="1" dirty="0"/>
            </a:br>
            <a:r>
              <a:rPr lang="en-US" sz="3700" b="1" dirty="0"/>
              <a:t>Certificate</a:t>
            </a:r>
          </a:p>
        </p:txBody>
      </p:sp>
    </p:spTree>
    <p:extLst>
      <p:ext uri="{BB962C8B-B14F-4D97-AF65-F5344CB8AC3E}">
        <p14:creationId xmlns:p14="http://schemas.microsoft.com/office/powerpoint/2010/main" val="2646271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326571" y="2180577"/>
            <a:ext cx="8649478" cy="4584117"/>
          </a:xfrm>
        </p:spPr>
        <p:txBody>
          <a:bodyPr>
            <a:normAutofit/>
          </a:bodyPr>
          <a:lstStyle/>
          <a:p>
            <a:pPr>
              <a:buFont typeface="Wingdings" panose="05000000000000000000" pitchFamily="2" charset="2"/>
              <a:buChar char="q"/>
            </a:pPr>
            <a:r>
              <a:rPr lang="en-US" sz="2000" b="1" dirty="0">
                <a:solidFill>
                  <a:schemeClr val="tx1"/>
                </a:solidFill>
              </a:rPr>
              <a:t>Letter from Westberg Institute affirming affiliate is qualified</a:t>
            </a:r>
          </a:p>
          <a:p>
            <a:pPr>
              <a:buFont typeface="Wingdings" panose="05000000000000000000" pitchFamily="2" charset="2"/>
              <a:buChar char="q"/>
            </a:pPr>
            <a:r>
              <a:rPr lang="en-US" sz="2000" b="1" dirty="0">
                <a:solidFill>
                  <a:schemeClr val="tx1"/>
                </a:solidFill>
              </a:rPr>
              <a:t>Official transcript of a Bachelor’s degree from a CHEA accredited (or international equivalent) institution</a:t>
            </a:r>
          </a:p>
          <a:p>
            <a:pPr>
              <a:buFont typeface="Wingdings" panose="05000000000000000000" pitchFamily="2" charset="2"/>
              <a:buChar char="q"/>
            </a:pPr>
            <a:r>
              <a:rPr lang="en-US" sz="2000" b="1" dirty="0">
                <a:solidFill>
                  <a:schemeClr val="tx1"/>
                </a:solidFill>
              </a:rPr>
              <a:t>Complete the online self-directed courses in the Spiritual Care Association Learning Center :</a:t>
            </a:r>
          </a:p>
          <a:p>
            <a:pPr marL="0" indent="0">
              <a:buNone/>
            </a:pPr>
            <a:r>
              <a:rPr lang="en-US" sz="1800" b="1" dirty="0">
                <a:solidFill>
                  <a:schemeClr val="tx1"/>
                </a:solidFill>
              </a:rPr>
              <a:t>What Every Health Care Professional Needs to Know About Spiritual Care</a:t>
            </a:r>
          </a:p>
          <a:p>
            <a:pPr marL="0" indent="0">
              <a:buNone/>
            </a:pPr>
            <a:r>
              <a:rPr lang="en-US" sz="1800" b="1" dirty="0">
                <a:solidFill>
                  <a:schemeClr val="tx1"/>
                </a:solidFill>
              </a:rPr>
              <a:t>When It's Time to say Goodbye – Introduction to Spiritual Care at the End of Life</a:t>
            </a:r>
          </a:p>
          <a:p>
            <a:pPr marL="0" indent="0">
              <a:buNone/>
            </a:pPr>
            <a:r>
              <a:rPr lang="en-US" sz="1800" b="1" dirty="0">
                <a:solidFill>
                  <a:schemeClr val="tx1"/>
                </a:solidFill>
              </a:rPr>
              <a:t>Talking about What Matters: Advanced Directives and Planning</a:t>
            </a:r>
          </a:p>
          <a:p>
            <a:pPr marL="0" indent="0">
              <a:buNone/>
            </a:pPr>
            <a:r>
              <a:rPr lang="en-US" sz="1800" b="1" dirty="0">
                <a:solidFill>
                  <a:schemeClr val="tx1"/>
                </a:solidFill>
              </a:rPr>
              <a:t>Preparation for Standardized Clinical Knowledge Test for Board Certified and Credentialed Chaplains</a:t>
            </a:r>
          </a:p>
          <a:p>
            <a:endParaRPr lang="en-US" dirty="0">
              <a:solidFill>
                <a:srgbClr val="1360AB"/>
              </a:solidFill>
            </a:endParaRPr>
          </a:p>
        </p:txBody>
      </p:sp>
      <p:sp>
        <p:nvSpPr>
          <p:cNvPr id="3" name="Title 2"/>
          <p:cNvSpPr>
            <a:spLocks noGrp="1"/>
          </p:cNvSpPr>
          <p:nvPr>
            <p:ph type="title" idx="4294967295"/>
          </p:nvPr>
        </p:nvSpPr>
        <p:spPr>
          <a:xfrm>
            <a:off x="326571" y="800100"/>
            <a:ext cx="8229600" cy="1143000"/>
          </a:xfrm>
        </p:spPr>
        <p:txBody>
          <a:bodyPr/>
          <a:lstStyle/>
          <a:p>
            <a:pPr algn="ctr"/>
            <a:r>
              <a:rPr lang="en-US" b="1" dirty="0"/>
              <a:t>Credentialed Chaplain (CC)</a:t>
            </a:r>
          </a:p>
        </p:txBody>
      </p:sp>
    </p:spTree>
    <p:extLst>
      <p:ext uri="{BB962C8B-B14F-4D97-AF65-F5344CB8AC3E}">
        <p14:creationId xmlns:p14="http://schemas.microsoft.com/office/powerpoint/2010/main" val="699005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32137" y="2248677"/>
            <a:ext cx="8443912" cy="4210050"/>
          </a:xfrm>
        </p:spPr>
        <p:txBody>
          <a:bodyPr>
            <a:normAutofit/>
          </a:bodyPr>
          <a:lstStyle/>
          <a:p>
            <a:pPr>
              <a:buFont typeface="Wingdings" panose="05000000000000000000" pitchFamily="2" charset="2"/>
              <a:buChar char="q"/>
            </a:pPr>
            <a:r>
              <a:rPr lang="en-US" sz="2400" b="1" dirty="0">
                <a:solidFill>
                  <a:schemeClr val="tx1"/>
                </a:solidFill>
              </a:rPr>
              <a:t>Submit employer letter(s) verifying proof of working a minimum of 1,000 hours as a chaplain since completion of clinical training, OR receive a Provisional CC status (which will be automatically transferred to CC status once the work hour requirement is fulfilled – within two years)</a:t>
            </a:r>
          </a:p>
          <a:p>
            <a:pPr>
              <a:buFont typeface="Wingdings" panose="05000000000000000000" pitchFamily="2" charset="2"/>
              <a:buChar char="q"/>
            </a:pPr>
            <a:r>
              <a:rPr lang="en-US" sz="2400" b="1" dirty="0">
                <a:solidFill>
                  <a:schemeClr val="tx1"/>
                </a:solidFill>
              </a:rPr>
              <a:t>Submit three (3) letters of recommendation</a:t>
            </a:r>
          </a:p>
          <a:p>
            <a:pPr>
              <a:buFont typeface="Wingdings" panose="05000000000000000000" pitchFamily="2" charset="2"/>
              <a:buChar char="q"/>
            </a:pPr>
            <a:r>
              <a:rPr lang="en-US" sz="2400" b="1" dirty="0">
                <a:solidFill>
                  <a:schemeClr val="tx1"/>
                </a:solidFill>
              </a:rPr>
              <a:t>Successfully pass the Standardized Patient Exam</a:t>
            </a:r>
          </a:p>
          <a:p>
            <a:pPr>
              <a:buFont typeface="Wingdings" panose="05000000000000000000" pitchFamily="2" charset="2"/>
              <a:buChar char="q"/>
            </a:pPr>
            <a:r>
              <a:rPr lang="en-US" sz="2400" b="1" dirty="0">
                <a:solidFill>
                  <a:schemeClr val="tx1"/>
                </a:solidFill>
              </a:rPr>
              <a:t>Successfully pass SCA’s Standardized Clinical Knowledge Test</a:t>
            </a:r>
          </a:p>
          <a:p>
            <a:endParaRPr lang="en-US" dirty="0"/>
          </a:p>
          <a:p>
            <a:pPr marL="0" indent="0">
              <a:buNone/>
            </a:pPr>
            <a:endParaRPr lang="en-US" dirty="0"/>
          </a:p>
        </p:txBody>
      </p:sp>
      <p:sp>
        <p:nvSpPr>
          <p:cNvPr id="3" name="Title 2"/>
          <p:cNvSpPr>
            <a:spLocks noGrp="1"/>
          </p:cNvSpPr>
          <p:nvPr>
            <p:ph type="title" idx="4294967295"/>
          </p:nvPr>
        </p:nvSpPr>
        <p:spPr>
          <a:xfrm>
            <a:off x="289249" y="800100"/>
            <a:ext cx="8229600" cy="1143000"/>
          </a:xfrm>
        </p:spPr>
        <p:txBody>
          <a:bodyPr/>
          <a:lstStyle/>
          <a:p>
            <a:pPr algn="ctr"/>
            <a:r>
              <a:rPr lang="en-US" b="1" dirty="0"/>
              <a:t>Credentialed Chaplain (CC)</a:t>
            </a:r>
          </a:p>
        </p:txBody>
      </p:sp>
    </p:spTree>
    <p:extLst>
      <p:ext uri="{BB962C8B-B14F-4D97-AF65-F5344CB8AC3E}">
        <p14:creationId xmlns:p14="http://schemas.microsoft.com/office/powerpoint/2010/main" val="724913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32137" y="2156279"/>
            <a:ext cx="8136002" cy="4210050"/>
          </a:xfrm>
        </p:spPr>
        <p:txBody>
          <a:bodyPr>
            <a:normAutofit/>
          </a:bodyPr>
          <a:lstStyle/>
          <a:p>
            <a:pPr>
              <a:buFont typeface="Wingdings" panose="05000000000000000000" pitchFamily="2" charset="2"/>
              <a:buChar char="q"/>
            </a:pPr>
            <a:r>
              <a:rPr lang="en-US" sz="2800" b="1" dirty="0">
                <a:solidFill>
                  <a:schemeClr val="tx1"/>
                </a:solidFill>
              </a:rPr>
              <a:t>Cost: $399 exclusive to Westberg affiliates only</a:t>
            </a:r>
          </a:p>
          <a:p>
            <a:pPr>
              <a:buFont typeface="Wingdings" panose="05000000000000000000" pitchFamily="2" charset="2"/>
              <a:buChar char="q"/>
            </a:pPr>
            <a:r>
              <a:rPr lang="en-US" sz="2800" b="1" dirty="0">
                <a:solidFill>
                  <a:schemeClr val="tx1"/>
                </a:solidFill>
              </a:rPr>
              <a:t>Timeline to complete:  up to 10 months</a:t>
            </a:r>
          </a:p>
          <a:p>
            <a:pPr>
              <a:buFont typeface="Wingdings" panose="05000000000000000000" pitchFamily="2" charset="2"/>
              <a:buChar char="q"/>
            </a:pPr>
            <a:r>
              <a:rPr lang="en-US" sz="2800" b="1" dirty="0">
                <a:solidFill>
                  <a:schemeClr val="tx1"/>
                </a:solidFill>
              </a:rPr>
              <a:t>Renewal:  24 hours of continuing education every two years; annual renewal of accountability of ethical conduct; SCA membership ($95) and annual maintenance fees ($150)</a:t>
            </a:r>
          </a:p>
        </p:txBody>
      </p:sp>
      <p:sp>
        <p:nvSpPr>
          <p:cNvPr id="3" name="Title 2"/>
          <p:cNvSpPr>
            <a:spLocks noGrp="1"/>
          </p:cNvSpPr>
          <p:nvPr>
            <p:ph type="title" idx="4294967295"/>
          </p:nvPr>
        </p:nvSpPr>
        <p:spPr>
          <a:xfrm>
            <a:off x="279918" y="800100"/>
            <a:ext cx="8229600" cy="1143000"/>
          </a:xfrm>
        </p:spPr>
        <p:txBody>
          <a:bodyPr/>
          <a:lstStyle/>
          <a:p>
            <a:pPr algn="ctr"/>
            <a:r>
              <a:rPr lang="en-US" b="1" dirty="0"/>
              <a:t>Credentialed Chaplain (CC)</a:t>
            </a:r>
          </a:p>
        </p:txBody>
      </p:sp>
    </p:spTree>
    <p:extLst>
      <p:ext uri="{BB962C8B-B14F-4D97-AF65-F5344CB8AC3E}">
        <p14:creationId xmlns:p14="http://schemas.microsoft.com/office/powerpoint/2010/main" val="2903128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298580" y="2164702"/>
            <a:ext cx="8565501" cy="4488025"/>
          </a:xfrm>
        </p:spPr>
        <p:txBody>
          <a:bodyPr>
            <a:normAutofit/>
          </a:bodyPr>
          <a:lstStyle/>
          <a:p>
            <a:pPr>
              <a:buFont typeface="Wingdings" panose="05000000000000000000" pitchFamily="2" charset="2"/>
              <a:buChar char="q"/>
            </a:pPr>
            <a:r>
              <a:rPr lang="en-US" sz="2000" b="1" dirty="0">
                <a:solidFill>
                  <a:schemeClr val="tx1"/>
                </a:solidFill>
              </a:rPr>
              <a:t>An additional credential to add to one’s experience and CV</a:t>
            </a:r>
          </a:p>
          <a:p>
            <a:pPr>
              <a:buFont typeface="Wingdings" panose="05000000000000000000" pitchFamily="2" charset="2"/>
              <a:buChar char="q"/>
            </a:pPr>
            <a:r>
              <a:rPr lang="en-US" sz="2000" b="1" dirty="0">
                <a:solidFill>
                  <a:schemeClr val="tx1"/>
                </a:solidFill>
              </a:rPr>
              <a:t>Provides an additional level of expert care in working alongside community religious leaders</a:t>
            </a:r>
          </a:p>
          <a:p>
            <a:pPr>
              <a:buFont typeface="Wingdings" panose="05000000000000000000" pitchFamily="2" charset="2"/>
              <a:buChar char="q"/>
            </a:pPr>
            <a:r>
              <a:rPr lang="en-US" sz="2000" b="1" dirty="0">
                <a:solidFill>
                  <a:schemeClr val="tx1"/>
                </a:solidFill>
              </a:rPr>
              <a:t>The title of Credentialed Chaplain (CC) attests to your level of competence in the profession, demonstrating the competencies to perform normal chaplaincy tasks in non-complex settings and under the supervision of a Board Certified Chaplain (BCC) in complex settings</a:t>
            </a:r>
          </a:p>
          <a:p>
            <a:pPr>
              <a:buFont typeface="Wingdings" panose="05000000000000000000" pitchFamily="2" charset="2"/>
              <a:buChar char="q"/>
            </a:pPr>
            <a:r>
              <a:rPr lang="en-US" sz="2000" b="1" dirty="0">
                <a:solidFill>
                  <a:schemeClr val="tx1"/>
                </a:solidFill>
              </a:rPr>
              <a:t>Increases professional opportunities to expand work into hospice, long-term care, hospital and other health care settings if desired</a:t>
            </a:r>
          </a:p>
        </p:txBody>
      </p:sp>
      <p:sp>
        <p:nvSpPr>
          <p:cNvPr id="3" name="Title 2"/>
          <p:cNvSpPr>
            <a:spLocks noGrp="1"/>
          </p:cNvSpPr>
          <p:nvPr>
            <p:ph type="title" idx="4294967295"/>
          </p:nvPr>
        </p:nvSpPr>
        <p:spPr>
          <a:xfrm>
            <a:off x="177282" y="800100"/>
            <a:ext cx="8229600" cy="1143000"/>
          </a:xfrm>
        </p:spPr>
        <p:txBody>
          <a:bodyPr/>
          <a:lstStyle/>
          <a:p>
            <a:pPr algn="ctr"/>
            <a:r>
              <a:rPr lang="en-US" b="1" dirty="0"/>
              <a:t>Credentialed Chaplain (CC)</a:t>
            </a:r>
          </a:p>
        </p:txBody>
      </p:sp>
    </p:spTree>
    <p:extLst>
      <p:ext uri="{BB962C8B-B14F-4D97-AF65-F5344CB8AC3E}">
        <p14:creationId xmlns:p14="http://schemas.microsoft.com/office/powerpoint/2010/main" val="3750629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41468" y="2205362"/>
            <a:ext cx="8117340" cy="4210050"/>
          </a:xfrm>
        </p:spPr>
        <p:txBody>
          <a:bodyPr>
            <a:normAutofit/>
          </a:bodyPr>
          <a:lstStyle/>
          <a:p>
            <a:pPr>
              <a:buFont typeface="Wingdings" panose="05000000000000000000" pitchFamily="2" charset="2"/>
              <a:buChar char="q"/>
            </a:pPr>
            <a:r>
              <a:rPr lang="en-US" sz="2400" b="1" dirty="0">
                <a:solidFill>
                  <a:schemeClr val="tx1"/>
                </a:solidFill>
              </a:rPr>
              <a:t>Letter from Westberg Institute affirming affiliate is qualified</a:t>
            </a:r>
          </a:p>
          <a:p>
            <a:pPr>
              <a:buFont typeface="Wingdings" panose="05000000000000000000" pitchFamily="2" charset="2"/>
              <a:buChar char="q"/>
            </a:pPr>
            <a:r>
              <a:rPr lang="en-US" sz="2400" b="1" dirty="0">
                <a:solidFill>
                  <a:schemeClr val="tx1"/>
                </a:solidFill>
              </a:rPr>
              <a:t>Providing official documentation of completion Master’s degree of at least 30 credits from a CHEA accredited (or international equivalent) institution</a:t>
            </a:r>
          </a:p>
          <a:p>
            <a:pPr>
              <a:buFont typeface="Wingdings" panose="05000000000000000000" pitchFamily="2" charset="2"/>
              <a:buChar char="q"/>
            </a:pPr>
            <a:r>
              <a:rPr lang="en-US" sz="2400" b="1" dirty="0">
                <a:solidFill>
                  <a:schemeClr val="tx1"/>
                </a:solidFill>
              </a:rPr>
              <a:t>Complete one unit (400 hours) of clinical training. SCA will offer a tailored CPE program for faith community nurses if there is interest.</a:t>
            </a:r>
          </a:p>
        </p:txBody>
      </p:sp>
      <p:sp>
        <p:nvSpPr>
          <p:cNvPr id="3" name="Title 2"/>
          <p:cNvSpPr>
            <a:spLocks noGrp="1"/>
          </p:cNvSpPr>
          <p:nvPr>
            <p:ph type="title" idx="4294967295"/>
          </p:nvPr>
        </p:nvSpPr>
        <p:spPr>
          <a:xfrm>
            <a:off x="149289" y="573833"/>
            <a:ext cx="8229600" cy="1143000"/>
          </a:xfrm>
        </p:spPr>
        <p:txBody>
          <a:bodyPr>
            <a:normAutofit/>
          </a:bodyPr>
          <a:lstStyle/>
          <a:p>
            <a:pPr algn="ctr"/>
            <a:r>
              <a:rPr lang="en-US" b="1" dirty="0"/>
              <a:t>Board Certified Chaplain (BCC)</a:t>
            </a:r>
          </a:p>
        </p:txBody>
      </p:sp>
    </p:spTree>
    <p:extLst>
      <p:ext uri="{BB962C8B-B14F-4D97-AF65-F5344CB8AC3E}">
        <p14:creationId xmlns:p14="http://schemas.microsoft.com/office/powerpoint/2010/main" val="278310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13476" y="2158709"/>
            <a:ext cx="8154663" cy="4210050"/>
          </a:xfrm>
        </p:spPr>
        <p:txBody>
          <a:bodyPr>
            <a:normAutofit/>
          </a:bodyPr>
          <a:lstStyle/>
          <a:p>
            <a:pPr>
              <a:buFont typeface="Wingdings" panose="05000000000000000000" pitchFamily="2" charset="2"/>
              <a:buChar char="q"/>
            </a:pPr>
            <a:r>
              <a:rPr lang="en-US" sz="2800" b="1" dirty="0">
                <a:solidFill>
                  <a:schemeClr val="tx1"/>
                </a:solidFill>
              </a:rPr>
              <a:t>Courses Required (two of these are part of a SCA CPE unit)</a:t>
            </a:r>
          </a:p>
          <a:p>
            <a:pPr marL="0" indent="0">
              <a:buNone/>
            </a:pPr>
            <a:r>
              <a:rPr lang="en-US" sz="1800" b="1" i="1" dirty="0">
                <a:solidFill>
                  <a:schemeClr val="tx1"/>
                </a:solidFill>
              </a:rPr>
              <a:t>What Every Health Care Professional Needs to Know About Spiritual Care</a:t>
            </a:r>
          </a:p>
          <a:p>
            <a:pPr marL="0" indent="0">
              <a:buNone/>
            </a:pPr>
            <a:r>
              <a:rPr lang="en-US" sz="1800" b="1" i="1" dirty="0">
                <a:solidFill>
                  <a:schemeClr val="tx1"/>
                </a:solidFill>
              </a:rPr>
              <a:t>What We Hear and Say: Spiritual Assessment and Documentation</a:t>
            </a:r>
          </a:p>
          <a:p>
            <a:pPr marL="0" indent="0">
              <a:buNone/>
            </a:pPr>
            <a:r>
              <a:rPr lang="en-US" sz="1800" b="1" i="1" dirty="0">
                <a:solidFill>
                  <a:schemeClr val="tx1"/>
                </a:solidFill>
              </a:rPr>
              <a:t>When It's Time to say Goodbye – Introduction to Spiritual Care at the End of Life</a:t>
            </a:r>
          </a:p>
          <a:p>
            <a:pPr marL="0" indent="0">
              <a:buNone/>
            </a:pPr>
            <a:r>
              <a:rPr lang="en-US" sz="1800" b="1" i="1" dirty="0">
                <a:solidFill>
                  <a:schemeClr val="tx1"/>
                </a:solidFill>
              </a:rPr>
              <a:t>Talking about What Matters: Advanced Directives and Planning</a:t>
            </a:r>
          </a:p>
          <a:p>
            <a:pPr marL="0" indent="0">
              <a:buNone/>
            </a:pPr>
            <a:r>
              <a:rPr lang="en-US" sz="1800" b="1" i="1" dirty="0">
                <a:solidFill>
                  <a:schemeClr val="tx1"/>
                </a:solidFill>
              </a:rPr>
              <a:t>More than Listening: Counseling Skills</a:t>
            </a:r>
          </a:p>
          <a:p>
            <a:pPr marL="0" indent="0">
              <a:buNone/>
            </a:pPr>
            <a:r>
              <a:rPr lang="en-US" sz="1800" b="1" i="1" dirty="0">
                <a:solidFill>
                  <a:schemeClr val="tx1"/>
                </a:solidFill>
              </a:rPr>
              <a:t>Preparation for Standardized Clinical Knowledge Test for Board Certified and Credentialed Chaplains</a:t>
            </a:r>
          </a:p>
        </p:txBody>
      </p:sp>
      <p:sp>
        <p:nvSpPr>
          <p:cNvPr id="3" name="Title 2"/>
          <p:cNvSpPr>
            <a:spLocks noGrp="1"/>
          </p:cNvSpPr>
          <p:nvPr>
            <p:ph type="title" idx="4294967295"/>
          </p:nvPr>
        </p:nvSpPr>
        <p:spPr>
          <a:xfrm>
            <a:off x="233265" y="685800"/>
            <a:ext cx="8229600" cy="1143000"/>
          </a:xfrm>
        </p:spPr>
        <p:txBody>
          <a:bodyPr>
            <a:normAutofit/>
          </a:bodyPr>
          <a:lstStyle/>
          <a:p>
            <a:pPr algn="ctr"/>
            <a:r>
              <a:rPr lang="en-US" b="1" dirty="0"/>
              <a:t>Board Certified Chaplain (BCC)</a:t>
            </a:r>
          </a:p>
        </p:txBody>
      </p:sp>
    </p:spTree>
    <p:extLst>
      <p:ext uri="{BB962C8B-B14F-4D97-AF65-F5344CB8AC3E}">
        <p14:creationId xmlns:p14="http://schemas.microsoft.com/office/powerpoint/2010/main" val="3682312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41467" y="2205362"/>
            <a:ext cx="8136002" cy="4210050"/>
          </a:xfrm>
        </p:spPr>
        <p:txBody>
          <a:bodyPr>
            <a:normAutofit/>
          </a:bodyPr>
          <a:lstStyle/>
          <a:p>
            <a:pPr>
              <a:buFont typeface="Wingdings" panose="05000000000000000000" pitchFamily="2" charset="2"/>
              <a:buChar char="q"/>
            </a:pPr>
            <a:r>
              <a:rPr lang="en-US" sz="2000" b="1" dirty="0">
                <a:solidFill>
                  <a:schemeClr val="tx1"/>
                </a:solidFill>
              </a:rPr>
              <a:t>Submit employer letter(s) verifying proof of working a minimum of 2,000 hours as a chaplain since completion of clinical training, OR receive a Provisional BCC status (which will be automatically transferred to BCC status once the work hour requirement is fulfilled – within two years)</a:t>
            </a:r>
          </a:p>
          <a:p>
            <a:pPr>
              <a:buFont typeface="Wingdings" panose="05000000000000000000" pitchFamily="2" charset="2"/>
              <a:buChar char="q"/>
            </a:pPr>
            <a:r>
              <a:rPr lang="en-US" sz="2000" b="1" dirty="0">
                <a:solidFill>
                  <a:schemeClr val="tx1"/>
                </a:solidFill>
              </a:rPr>
              <a:t>Submit three (3) letters of recommendation</a:t>
            </a:r>
          </a:p>
          <a:p>
            <a:pPr>
              <a:buFont typeface="Wingdings" panose="05000000000000000000" pitchFamily="2" charset="2"/>
              <a:buChar char="q"/>
            </a:pPr>
            <a:r>
              <a:rPr lang="en-US" sz="2000" b="1" dirty="0">
                <a:solidFill>
                  <a:schemeClr val="tx1"/>
                </a:solidFill>
              </a:rPr>
              <a:t>Successfully pass the Standardized Patient Exam</a:t>
            </a:r>
          </a:p>
          <a:p>
            <a:pPr>
              <a:buFont typeface="Wingdings" panose="05000000000000000000" pitchFamily="2" charset="2"/>
              <a:buChar char="q"/>
            </a:pPr>
            <a:r>
              <a:rPr lang="en-US" sz="2000" b="1" dirty="0">
                <a:solidFill>
                  <a:schemeClr val="tx1"/>
                </a:solidFill>
              </a:rPr>
              <a:t>Successfully pass SCA’s Standardized Clinical Knowledge Test</a:t>
            </a:r>
          </a:p>
          <a:p>
            <a:pPr>
              <a:buFont typeface="Wingdings" panose="05000000000000000000" pitchFamily="2" charset="2"/>
              <a:buChar char="q"/>
            </a:pPr>
            <a:r>
              <a:rPr lang="en-US" sz="2000" b="1" dirty="0">
                <a:solidFill>
                  <a:schemeClr val="tx1"/>
                </a:solidFill>
              </a:rPr>
              <a:t>Accountability for Ethical Conduct</a:t>
            </a:r>
          </a:p>
        </p:txBody>
      </p:sp>
      <p:sp>
        <p:nvSpPr>
          <p:cNvPr id="3" name="Title 2"/>
          <p:cNvSpPr>
            <a:spLocks noGrp="1"/>
          </p:cNvSpPr>
          <p:nvPr>
            <p:ph type="title" idx="4294967295"/>
          </p:nvPr>
        </p:nvSpPr>
        <p:spPr>
          <a:xfrm>
            <a:off x="261257" y="676469"/>
            <a:ext cx="8229600" cy="1143000"/>
          </a:xfrm>
        </p:spPr>
        <p:txBody>
          <a:bodyPr>
            <a:normAutofit/>
          </a:bodyPr>
          <a:lstStyle/>
          <a:p>
            <a:pPr algn="ctr"/>
            <a:r>
              <a:rPr lang="en-US" b="1" dirty="0"/>
              <a:t>Board Certified Chaplain (BCC)</a:t>
            </a:r>
          </a:p>
        </p:txBody>
      </p:sp>
    </p:spTree>
    <p:extLst>
      <p:ext uri="{BB962C8B-B14F-4D97-AF65-F5344CB8AC3E}">
        <p14:creationId xmlns:p14="http://schemas.microsoft.com/office/powerpoint/2010/main" val="2223155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32137" y="2168039"/>
            <a:ext cx="8126671" cy="4210050"/>
          </a:xfrm>
        </p:spPr>
        <p:txBody>
          <a:bodyPr/>
          <a:lstStyle/>
          <a:p>
            <a:pPr>
              <a:buFont typeface="Wingdings" panose="05000000000000000000" pitchFamily="2" charset="2"/>
              <a:buChar char="q"/>
            </a:pPr>
            <a:r>
              <a:rPr lang="en-US" sz="2800" b="1" dirty="0">
                <a:solidFill>
                  <a:schemeClr val="tx1"/>
                </a:solidFill>
              </a:rPr>
              <a:t>Cost to Participate: $1,299 exclusive to Westberg affiliates only</a:t>
            </a:r>
          </a:p>
          <a:p>
            <a:pPr>
              <a:buFont typeface="Wingdings" panose="05000000000000000000" pitchFamily="2" charset="2"/>
              <a:buChar char="q"/>
            </a:pPr>
            <a:r>
              <a:rPr lang="en-US" sz="2800" b="1" dirty="0">
                <a:solidFill>
                  <a:schemeClr val="tx1"/>
                </a:solidFill>
              </a:rPr>
              <a:t>Timeline to Complete: Up to 12 months</a:t>
            </a:r>
          </a:p>
          <a:p>
            <a:pPr>
              <a:buFont typeface="Wingdings" panose="05000000000000000000" pitchFamily="2" charset="2"/>
              <a:buChar char="q"/>
            </a:pPr>
            <a:r>
              <a:rPr lang="en-US" sz="2800" b="1" dirty="0">
                <a:solidFill>
                  <a:schemeClr val="tx1"/>
                </a:solidFill>
              </a:rPr>
              <a:t>To Renew: 48 hours of continuing education every two years; annual renewal of accountability of ethical conduct; SCA membership ($95) and annual maintenance fees ($150)</a:t>
            </a:r>
          </a:p>
          <a:p>
            <a:endParaRPr lang="en-US" dirty="0"/>
          </a:p>
        </p:txBody>
      </p:sp>
      <p:sp>
        <p:nvSpPr>
          <p:cNvPr id="3" name="Title 2"/>
          <p:cNvSpPr>
            <a:spLocks noGrp="1"/>
          </p:cNvSpPr>
          <p:nvPr>
            <p:ph type="title" idx="4294967295"/>
          </p:nvPr>
        </p:nvSpPr>
        <p:spPr>
          <a:xfrm>
            <a:off x="335902" y="676469"/>
            <a:ext cx="8229600" cy="1143000"/>
          </a:xfrm>
        </p:spPr>
        <p:txBody>
          <a:bodyPr>
            <a:normAutofit/>
          </a:bodyPr>
          <a:lstStyle/>
          <a:p>
            <a:pPr algn="ctr"/>
            <a:r>
              <a:rPr lang="en-US" b="1" dirty="0"/>
              <a:t>Board Certified Chaplain (BCC)</a:t>
            </a:r>
          </a:p>
        </p:txBody>
      </p:sp>
    </p:spTree>
    <p:extLst>
      <p:ext uri="{BB962C8B-B14F-4D97-AF65-F5344CB8AC3E}">
        <p14:creationId xmlns:p14="http://schemas.microsoft.com/office/powerpoint/2010/main" val="81160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229600" cy="1390650"/>
          </a:xfrm>
        </p:spPr>
        <p:txBody>
          <a:bodyPr/>
          <a:lstStyle/>
          <a:p>
            <a:pPr algn="ctr"/>
            <a:r>
              <a:rPr lang="en-US" sz="4000" b="1" dirty="0"/>
              <a:t>Introductions</a:t>
            </a:r>
          </a:p>
        </p:txBody>
      </p:sp>
      <p:sp>
        <p:nvSpPr>
          <p:cNvPr id="2" name="Content Placeholder 1"/>
          <p:cNvSpPr>
            <a:spLocks noGrp="1"/>
          </p:cNvSpPr>
          <p:nvPr>
            <p:ph sz="half" idx="4294967295"/>
          </p:nvPr>
        </p:nvSpPr>
        <p:spPr>
          <a:xfrm>
            <a:off x="700088" y="2248677"/>
            <a:ext cx="7986712" cy="4198775"/>
          </a:xfrm>
        </p:spPr>
        <p:txBody>
          <a:bodyPr>
            <a:normAutofit/>
          </a:bodyPr>
          <a:lstStyle/>
          <a:p>
            <a:pPr>
              <a:buFont typeface="Wingdings" panose="05000000000000000000" pitchFamily="2" charset="2"/>
              <a:buChar char="q"/>
            </a:pPr>
            <a:r>
              <a:rPr lang="en-US" sz="3200" b="1" dirty="0">
                <a:solidFill>
                  <a:schemeClr val="tx1"/>
                </a:solidFill>
              </a:rPr>
              <a:t>How long have you been a nurse, faith community nurse or chaplain?</a:t>
            </a:r>
          </a:p>
          <a:p>
            <a:pPr>
              <a:buFont typeface="Wingdings" panose="05000000000000000000" pitchFamily="2" charset="2"/>
              <a:buChar char="q"/>
            </a:pPr>
            <a:r>
              <a:rPr lang="en-US" sz="3200" b="1" dirty="0">
                <a:solidFill>
                  <a:schemeClr val="tx1"/>
                </a:solidFill>
              </a:rPr>
              <a:t>Your setting</a:t>
            </a:r>
          </a:p>
          <a:p>
            <a:pPr>
              <a:buFont typeface="Wingdings" panose="05000000000000000000" pitchFamily="2" charset="2"/>
              <a:buChar char="q"/>
            </a:pPr>
            <a:r>
              <a:rPr lang="en-US" sz="3200" b="1" dirty="0">
                <a:solidFill>
                  <a:schemeClr val="tx1"/>
                </a:solidFill>
              </a:rPr>
              <a:t>Where do you see the possibilities for working together between nurses, FCNs and Chaplains in your area of practice?</a:t>
            </a:r>
          </a:p>
          <a:p>
            <a:endParaRPr lang="en-US" dirty="0"/>
          </a:p>
          <a:p>
            <a:pPr marL="0" indent="0">
              <a:buNone/>
            </a:pPr>
            <a:endParaRPr lang="en-US" dirty="0"/>
          </a:p>
        </p:txBody>
      </p:sp>
    </p:spTree>
    <p:extLst>
      <p:ext uri="{BB962C8B-B14F-4D97-AF65-F5344CB8AC3E}">
        <p14:creationId xmlns:p14="http://schemas.microsoft.com/office/powerpoint/2010/main" val="1931499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04145" y="2233354"/>
            <a:ext cx="8126671" cy="4210050"/>
          </a:xfrm>
        </p:spPr>
        <p:txBody>
          <a:bodyPr>
            <a:normAutofit/>
          </a:bodyPr>
          <a:lstStyle/>
          <a:p>
            <a:pPr>
              <a:buFont typeface="Wingdings" panose="05000000000000000000" pitchFamily="2" charset="2"/>
              <a:buChar char="q"/>
            </a:pPr>
            <a:r>
              <a:rPr lang="en-US" sz="2000" b="1" dirty="0">
                <a:solidFill>
                  <a:schemeClr val="tx1"/>
                </a:solidFill>
              </a:rPr>
              <a:t>An additional credential to add to one’s experience and CV</a:t>
            </a:r>
          </a:p>
          <a:p>
            <a:pPr>
              <a:buFont typeface="Wingdings" panose="05000000000000000000" pitchFamily="2" charset="2"/>
              <a:buChar char="q"/>
            </a:pPr>
            <a:r>
              <a:rPr lang="en-US" sz="2000" b="1" dirty="0">
                <a:solidFill>
                  <a:schemeClr val="tx1"/>
                </a:solidFill>
              </a:rPr>
              <a:t>Provides an additional level of expert care in working alongside that of community religious leaders</a:t>
            </a:r>
          </a:p>
          <a:p>
            <a:pPr>
              <a:buFont typeface="Wingdings" panose="05000000000000000000" pitchFamily="2" charset="2"/>
              <a:buChar char="q"/>
            </a:pPr>
            <a:r>
              <a:rPr lang="en-US" sz="2000" b="1" dirty="0">
                <a:solidFill>
                  <a:schemeClr val="tx1"/>
                </a:solidFill>
              </a:rPr>
              <a:t>The title of Board Certified Chaplain (BCC) attests to your level of competence in the profession to perform all of the normal tasks within the scope of practice of chaplains in both complex and non-complex settings</a:t>
            </a:r>
          </a:p>
          <a:p>
            <a:pPr>
              <a:buFont typeface="Wingdings" panose="05000000000000000000" pitchFamily="2" charset="2"/>
              <a:buChar char="q"/>
            </a:pPr>
            <a:r>
              <a:rPr lang="en-US" sz="2000" b="1" dirty="0">
                <a:solidFill>
                  <a:schemeClr val="tx1"/>
                </a:solidFill>
              </a:rPr>
              <a:t>Increases professional opportunities to expand work into hospice, long-term care, hospital and other health care settings if desired</a:t>
            </a:r>
          </a:p>
          <a:p>
            <a:endParaRPr lang="en-US" dirty="0"/>
          </a:p>
        </p:txBody>
      </p:sp>
      <p:sp>
        <p:nvSpPr>
          <p:cNvPr id="3" name="Title 2"/>
          <p:cNvSpPr>
            <a:spLocks noGrp="1"/>
          </p:cNvSpPr>
          <p:nvPr>
            <p:ph type="title" idx="4294967295"/>
          </p:nvPr>
        </p:nvSpPr>
        <p:spPr>
          <a:xfrm>
            <a:off x="279918" y="723122"/>
            <a:ext cx="8229600" cy="1143000"/>
          </a:xfrm>
        </p:spPr>
        <p:txBody>
          <a:bodyPr>
            <a:normAutofit/>
          </a:bodyPr>
          <a:lstStyle/>
          <a:p>
            <a:pPr algn="ctr"/>
            <a:r>
              <a:rPr lang="en-US" b="1" dirty="0"/>
              <a:t>Board Certified Chaplain (BCC)</a:t>
            </a:r>
          </a:p>
        </p:txBody>
      </p:sp>
    </p:spTree>
    <p:extLst>
      <p:ext uri="{BB962C8B-B14F-4D97-AF65-F5344CB8AC3E}">
        <p14:creationId xmlns:p14="http://schemas.microsoft.com/office/powerpoint/2010/main" val="1963200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22806" y="2189097"/>
            <a:ext cx="8443912" cy="4627563"/>
          </a:xfrm>
        </p:spPr>
        <p:txBody>
          <a:bodyPr>
            <a:normAutofit fontScale="92500"/>
          </a:bodyPr>
          <a:lstStyle/>
          <a:p>
            <a:pPr>
              <a:buFont typeface="Wingdings" panose="05000000000000000000" pitchFamily="2" charset="2"/>
              <a:buChar char="q"/>
            </a:pPr>
            <a:r>
              <a:rPr lang="en-US" b="1" dirty="0">
                <a:solidFill>
                  <a:schemeClr val="tx1"/>
                </a:solidFill>
              </a:rPr>
              <a:t>Annual Benefits:  $95 Annual Membership Fee</a:t>
            </a:r>
          </a:p>
          <a:p>
            <a:pPr>
              <a:buFont typeface="Wingdings" panose="05000000000000000000" pitchFamily="2" charset="2"/>
              <a:buChar char="q"/>
            </a:pPr>
            <a:r>
              <a:rPr lang="en-US" b="1" dirty="0">
                <a:solidFill>
                  <a:schemeClr val="tx1"/>
                </a:solidFill>
              </a:rPr>
              <a:t>The Chaplain Connection – Online Resource Center &amp; Community</a:t>
            </a:r>
          </a:p>
          <a:p>
            <a:pPr>
              <a:buFont typeface="Wingdings" panose="05000000000000000000" pitchFamily="2" charset="2"/>
              <a:buChar char="q"/>
            </a:pPr>
            <a:r>
              <a:rPr lang="en-US" b="1" dirty="0">
                <a:solidFill>
                  <a:schemeClr val="tx1"/>
                </a:solidFill>
              </a:rPr>
              <a:t>Discounted Price for Online Professional Education Courses</a:t>
            </a:r>
          </a:p>
          <a:p>
            <a:pPr>
              <a:buFont typeface="Wingdings" panose="05000000000000000000" pitchFamily="2" charset="2"/>
              <a:buChar char="q"/>
            </a:pPr>
            <a:r>
              <a:rPr lang="en-US" b="1" dirty="0">
                <a:solidFill>
                  <a:schemeClr val="tx1"/>
                </a:solidFill>
              </a:rPr>
              <a:t>3 Free Spiritual Care Grand Rounds Webinars Annually</a:t>
            </a:r>
          </a:p>
          <a:p>
            <a:pPr>
              <a:buFont typeface="Wingdings" panose="05000000000000000000" pitchFamily="2" charset="2"/>
              <a:buChar char="q"/>
            </a:pPr>
            <a:r>
              <a:rPr lang="en-US" b="1" dirty="0">
                <a:solidFill>
                  <a:schemeClr val="tx1"/>
                </a:solidFill>
              </a:rPr>
              <a:t>Discounted Registration for Annual Caring for the Human Spirit® Conference</a:t>
            </a:r>
          </a:p>
          <a:p>
            <a:pPr>
              <a:buFont typeface="Wingdings" panose="05000000000000000000" pitchFamily="2" charset="2"/>
              <a:buChar char="q"/>
            </a:pPr>
            <a:r>
              <a:rPr lang="en-US" b="1" dirty="0">
                <a:solidFill>
                  <a:schemeClr val="tx1"/>
                </a:solidFill>
              </a:rPr>
              <a:t>Electronic Subscription to Journal of HealthCare Chaplaincy</a:t>
            </a:r>
          </a:p>
          <a:p>
            <a:pPr>
              <a:buFont typeface="Wingdings" panose="05000000000000000000" pitchFamily="2" charset="2"/>
              <a:buChar char="q"/>
            </a:pPr>
            <a:r>
              <a:rPr lang="en-US" b="1" dirty="0">
                <a:solidFill>
                  <a:schemeClr val="tx1"/>
                </a:solidFill>
              </a:rPr>
              <a:t>Subscription to Caring for the Human Spirit® Magazine</a:t>
            </a:r>
          </a:p>
          <a:p>
            <a:pPr>
              <a:buFont typeface="Wingdings" panose="05000000000000000000" pitchFamily="2" charset="2"/>
              <a:buChar char="q"/>
            </a:pPr>
            <a:r>
              <a:rPr lang="en-US" b="1" dirty="0">
                <a:solidFill>
                  <a:schemeClr val="tx1"/>
                </a:solidFill>
              </a:rPr>
              <a:t>Monthly Spiritual Care Updates</a:t>
            </a:r>
          </a:p>
          <a:p>
            <a:pPr>
              <a:buFont typeface="Wingdings" panose="05000000000000000000" pitchFamily="2" charset="2"/>
              <a:buChar char="q"/>
            </a:pPr>
            <a:r>
              <a:rPr lang="en-US" b="1" dirty="0">
                <a:solidFill>
                  <a:schemeClr val="tx1"/>
                </a:solidFill>
              </a:rPr>
              <a:t>Membership Directory</a:t>
            </a:r>
          </a:p>
          <a:p>
            <a:pPr>
              <a:buFont typeface="Wingdings" panose="05000000000000000000" pitchFamily="2" charset="2"/>
              <a:buChar char="q"/>
            </a:pPr>
            <a:r>
              <a:rPr lang="en-US" b="1" dirty="0">
                <a:solidFill>
                  <a:schemeClr val="tx1"/>
                </a:solidFill>
              </a:rPr>
              <a:t>Networking Opportunities</a:t>
            </a:r>
          </a:p>
          <a:p>
            <a:pPr>
              <a:buFont typeface="Wingdings" panose="05000000000000000000" pitchFamily="2" charset="2"/>
              <a:buChar char="q"/>
            </a:pPr>
            <a:r>
              <a:rPr lang="en-US" b="1" dirty="0">
                <a:solidFill>
                  <a:schemeClr val="tx1"/>
                </a:solidFill>
              </a:rPr>
              <a:t>Online Membership Dashboard</a:t>
            </a:r>
          </a:p>
          <a:p>
            <a:pPr>
              <a:buFont typeface="Wingdings" panose="05000000000000000000" pitchFamily="2" charset="2"/>
              <a:buChar char="q"/>
            </a:pPr>
            <a:r>
              <a:rPr lang="en-US" b="1" dirty="0">
                <a:solidFill>
                  <a:schemeClr val="tx1"/>
                </a:solidFill>
              </a:rPr>
              <a:t>A powerful voice for spiritual care advocacy</a:t>
            </a:r>
          </a:p>
        </p:txBody>
      </p:sp>
      <p:sp>
        <p:nvSpPr>
          <p:cNvPr id="3" name="Title 2"/>
          <p:cNvSpPr>
            <a:spLocks noGrp="1"/>
          </p:cNvSpPr>
          <p:nvPr>
            <p:ph type="title" idx="4294967295"/>
          </p:nvPr>
        </p:nvSpPr>
        <p:spPr>
          <a:xfrm>
            <a:off x="457200" y="802821"/>
            <a:ext cx="8229600" cy="1143000"/>
          </a:xfrm>
        </p:spPr>
        <p:txBody>
          <a:bodyPr>
            <a:normAutofit/>
          </a:bodyPr>
          <a:lstStyle/>
          <a:p>
            <a:pPr algn="ctr"/>
            <a:r>
              <a:rPr lang="en-US" b="1" dirty="0"/>
              <a:t>Spiritual Care Association Membership</a:t>
            </a:r>
          </a:p>
        </p:txBody>
      </p:sp>
    </p:spTree>
    <p:extLst>
      <p:ext uri="{BB962C8B-B14F-4D97-AF65-F5344CB8AC3E}">
        <p14:creationId xmlns:p14="http://schemas.microsoft.com/office/powerpoint/2010/main" val="4141333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60129" y="927069"/>
            <a:ext cx="8443912" cy="1088344"/>
          </a:xfrm>
        </p:spPr>
        <p:txBody>
          <a:bodyPr>
            <a:normAutofit/>
          </a:bodyPr>
          <a:lstStyle/>
          <a:p>
            <a:pPr marL="0" indent="0" algn="ctr">
              <a:buNone/>
            </a:pPr>
            <a:r>
              <a:rPr lang="en-US" sz="3200" b="1" dirty="0">
                <a:solidFill>
                  <a:schemeClr val="bg1"/>
                </a:solidFill>
              </a:rPr>
              <a:t>QUESTIONS???</a:t>
            </a:r>
          </a:p>
        </p:txBody>
      </p:sp>
    </p:spTree>
    <p:extLst>
      <p:ext uri="{BB962C8B-B14F-4D97-AF65-F5344CB8AC3E}">
        <p14:creationId xmlns:p14="http://schemas.microsoft.com/office/powerpoint/2010/main" val="2383629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350043" y="2114550"/>
            <a:ext cx="8443913" cy="4211638"/>
          </a:xfrm>
        </p:spPr>
        <p:txBody>
          <a:bodyPr>
            <a:normAutofit fontScale="25000" lnSpcReduction="20000"/>
          </a:bodyPr>
          <a:lstStyle/>
          <a:p>
            <a:pPr marL="457200" indent="-457200">
              <a:buFont typeface="+mj-lt"/>
              <a:buAutoNum type="arabicPeriod"/>
            </a:pPr>
            <a:r>
              <a:rPr lang="en-US" sz="4800" dirty="0">
                <a:solidFill>
                  <a:srgbClr val="1360AB"/>
                </a:solidFill>
              </a:rPr>
              <a:t>Anandarajah and Hight.  Spirituality and Medical Practice:  Using the HOPE Questions as a Practical Tool for Spiritual Assessment.  2001.</a:t>
            </a:r>
          </a:p>
          <a:p>
            <a:pPr marL="457200" indent="-457200">
              <a:buFont typeface="+mj-lt"/>
              <a:buAutoNum type="arabicPeriod"/>
            </a:pPr>
            <a:r>
              <a:rPr lang="en-US" sz="4800" dirty="0">
                <a:solidFill>
                  <a:srgbClr val="1360AB"/>
                </a:solidFill>
              </a:rPr>
              <a:t>Daaleman T.  A Health Services Framework of Spiritual Care.  2012.  J Nurs Manag.  20(8).</a:t>
            </a:r>
          </a:p>
          <a:p>
            <a:pPr marL="457200" indent="-457200">
              <a:buFont typeface="+mj-lt"/>
              <a:buAutoNum type="arabicPeriod"/>
            </a:pPr>
            <a:r>
              <a:rPr lang="en-US" sz="4800" dirty="0">
                <a:solidFill>
                  <a:srgbClr val="1360AB"/>
                </a:solidFill>
              </a:rPr>
              <a:t>Fitchett G and Risk J.  Screening for Spiritual Struggle.  J Pastoral Care and Counseling. 2009. 63(1-2):4-1-12.</a:t>
            </a:r>
          </a:p>
          <a:p>
            <a:pPr marL="457200" indent="-457200">
              <a:buFont typeface="+mj-lt"/>
              <a:buAutoNum type="arabicPeriod"/>
            </a:pPr>
            <a:r>
              <a:rPr lang="en-US" sz="4800" dirty="0">
                <a:solidFill>
                  <a:srgbClr val="1360AB"/>
                </a:solidFill>
              </a:rPr>
              <a:t>Handzo G.  “Generalist plus Specialist Spiritual Care. 2010.  Handzo Consulting. Blog Post.</a:t>
            </a:r>
          </a:p>
          <a:p>
            <a:pPr marL="457200" indent="-457200">
              <a:buFont typeface="+mj-lt"/>
              <a:buAutoNum type="arabicPeriod"/>
            </a:pPr>
            <a:r>
              <a:rPr lang="en-US" sz="4800" dirty="0">
                <a:solidFill>
                  <a:srgbClr val="1360AB"/>
                </a:solidFill>
              </a:rPr>
              <a:t>HealthCare Chaplaincy Network.  Spiritual Care:  What it Means, Why it Matters in Health Care.  2016. </a:t>
            </a:r>
          </a:p>
          <a:p>
            <a:pPr marL="457200" indent="-457200">
              <a:buFont typeface="+mj-lt"/>
              <a:buAutoNum type="arabicPeriod"/>
            </a:pPr>
            <a:r>
              <a:rPr lang="en-US" sz="4800" dirty="0">
                <a:solidFill>
                  <a:srgbClr val="1360AB"/>
                </a:solidFill>
              </a:rPr>
              <a:t>HealthCare Chaplaincy Network. Quality Indicators and Scope of Practice for Chaplains.  2016.  </a:t>
            </a:r>
          </a:p>
          <a:p>
            <a:pPr marL="457200" indent="-457200">
              <a:buFont typeface="+mj-lt"/>
              <a:buAutoNum type="arabicPeriod"/>
            </a:pPr>
            <a:r>
              <a:rPr lang="en-US" sz="4800" dirty="0">
                <a:solidFill>
                  <a:srgbClr val="1360AB"/>
                </a:solidFill>
              </a:rPr>
              <a:t>HealthCare Chaplaincy Network. Spiritual Care and Nursing:  A Nurse’s Contribution and Practice. 2017.  </a:t>
            </a:r>
          </a:p>
          <a:p>
            <a:pPr marL="457200" indent="-457200">
              <a:buFont typeface="+mj-lt"/>
              <a:buAutoNum type="arabicPeriod"/>
            </a:pPr>
            <a:r>
              <a:rPr lang="en-US" sz="4800" dirty="0">
                <a:solidFill>
                  <a:srgbClr val="1360AB"/>
                </a:solidFill>
              </a:rPr>
              <a:t>HealthCare Chaplaincy Network. The Evidence of the Positive Impact of Chaplaincy and Spiritual Care:  Summary of Key Findings on the Efficacy of Professional Chaplaincy.  2015.</a:t>
            </a:r>
          </a:p>
          <a:p>
            <a:pPr marL="457200" indent="-457200">
              <a:buFont typeface="+mj-lt"/>
              <a:buAutoNum type="arabicPeriod"/>
            </a:pPr>
            <a:r>
              <a:rPr lang="en-US" sz="4800" dirty="0">
                <a:solidFill>
                  <a:srgbClr val="1360AB"/>
                </a:solidFill>
              </a:rPr>
              <a:t>Monod S, et al.  The Spiritual Distress Assessment Tool:  An Instrument to Assess Spiritual Distress in Hospitalized Elderly Persons.  2010.  BMC Geriatrics.  10:88.</a:t>
            </a:r>
          </a:p>
          <a:p>
            <a:pPr marL="457200" indent="-457200">
              <a:buFont typeface="+mj-lt"/>
              <a:buAutoNum type="arabicPeriod"/>
            </a:pPr>
            <a:r>
              <a:rPr lang="en-US" sz="4800" dirty="0">
                <a:solidFill>
                  <a:srgbClr val="1360AB"/>
                </a:solidFill>
              </a:rPr>
              <a:t>Puchalski C and Ferrell B.  Making Health Care Whole. 2010. Templeton Press.  ISBN-10: 159947350X.</a:t>
            </a:r>
          </a:p>
          <a:p>
            <a:pPr marL="457200" indent="-457200">
              <a:buFont typeface="+mj-lt"/>
              <a:buAutoNum type="arabicPeriod"/>
            </a:pPr>
            <a:r>
              <a:rPr lang="en-US" sz="4800" dirty="0">
                <a:solidFill>
                  <a:srgbClr val="1360AB"/>
                </a:solidFill>
              </a:rPr>
              <a:t>Puchalski, C, Virani, R., Ferrell, B., Otis-Green, S., Baird, P., et al. Improving the Quality of Spiritual Care as a Dimension of Palliative Care. 2009. Journal of Palliative Medicine, 12(10).</a:t>
            </a:r>
          </a:p>
          <a:p>
            <a:pPr marL="457200" indent="-457200">
              <a:buFont typeface="+mj-lt"/>
              <a:buAutoNum type="arabicPeriod"/>
            </a:pPr>
            <a:r>
              <a:rPr lang="en-US" sz="4800" dirty="0">
                <a:solidFill>
                  <a:srgbClr val="1360AB"/>
                </a:solidFill>
              </a:rPr>
              <a:t>Robinson M, Thiel M, et al.  Efficacy of Training Interprofessional Spiritual Care Generalists.  2016.  Journal of Palliative Medicine.  19(8).</a:t>
            </a:r>
          </a:p>
          <a:p>
            <a:pPr marL="457200" indent="-457200">
              <a:buFont typeface="+mj-lt"/>
              <a:buAutoNum type="arabicPeriod"/>
            </a:pPr>
            <a:r>
              <a:rPr lang="en-US" sz="4800" dirty="0">
                <a:solidFill>
                  <a:srgbClr val="1360AB"/>
                </a:solidFill>
              </a:rPr>
              <a:t>Ziebarth D.  Evolutionary Conceptual Analysis:  Faith Community Nursing.  J Relig Health.  2014. 53:1817-1835.</a:t>
            </a:r>
          </a:p>
          <a:p>
            <a:endParaRPr lang="en-US" dirty="0"/>
          </a:p>
        </p:txBody>
      </p:sp>
      <p:sp>
        <p:nvSpPr>
          <p:cNvPr id="3" name="Title 2"/>
          <p:cNvSpPr>
            <a:spLocks noGrp="1"/>
          </p:cNvSpPr>
          <p:nvPr>
            <p:ph type="title" idx="4294967295"/>
          </p:nvPr>
        </p:nvSpPr>
        <p:spPr>
          <a:xfrm>
            <a:off x="3097762" y="593725"/>
            <a:ext cx="5253135" cy="1143000"/>
          </a:xfrm>
        </p:spPr>
        <p:txBody>
          <a:bodyPr/>
          <a:lstStyle/>
          <a:p>
            <a:r>
              <a:rPr lang="en-US" dirty="0"/>
              <a:t>References</a:t>
            </a:r>
          </a:p>
        </p:txBody>
      </p:sp>
    </p:spTree>
    <p:extLst>
      <p:ext uri="{BB962C8B-B14F-4D97-AF65-F5344CB8AC3E}">
        <p14:creationId xmlns:p14="http://schemas.microsoft.com/office/powerpoint/2010/main" val="180142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503853" y="2323322"/>
            <a:ext cx="8117633" cy="4273420"/>
          </a:xfrm>
        </p:spPr>
        <p:txBody>
          <a:bodyPr>
            <a:normAutofit/>
          </a:bodyPr>
          <a:lstStyle/>
          <a:p>
            <a:pPr marL="0" indent="0">
              <a:buNone/>
            </a:pPr>
            <a:r>
              <a:rPr lang="en-US" sz="2800" b="1" i="1" dirty="0">
                <a:solidFill>
                  <a:schemeClr val="tx1"/>
                </a:solidFill>
              </a:rPr>
              <a:t>A dynamic and intrinsic aspect of humanity through which persons seek ultimate meaning, purpose and transcendence, and experience relationship to self, family, others, community, society, nature, and the significant or sacred. </a:t>
            </a:r>
            <a:r>
              <a:rPr lang="en-US" sz="2800" b="1" i="1" u="sng" dirty="0">
                <a:solidFill>
                  <a:schemeClr val="tx1"/>
                </a:solidFill>
              </a:rPr>
              <a:t>Spirituality is expressed through beliefs, values, traditions and practices. </a:t>
            </a:r>
            <a:r>
              <a:rPr lang="en-US" sz="2000" i="1" dirty="0">
                <a:solidFill>
                  <a:schemeClr val="tx1"/>
                </a:solidFill>
              </a:rPr>
              <a:t>(Pulchalski, et al. 2014).</a:t>
            </a:r>
          </a:p>
          <a:p>
            <a:pPr marL="0" indent="0">
              <a:buNone/>
            </a:pPr>
            <a:endParaRPr lang="en-US" i="1" dirty="0">
              <a:solidFill>
                <a:schemeClr val="tx1"/>
              </a:solidFill>
            </a:endParaRPr>
          </a:p>
          <a:p>
            <a:pPr marL="0" indent="0">
              <a:buNone/>
            </a:pPr>
            <a:endParaRPr lang="en-US" i="1" dirty="0">
              <a:solidFill>
                <a:srgbClr val="1360AB"/>
              </a:solidFill>
            </a:endParaRPr>
          </a:p>
        </p:txBody>
      </p:sp>
      <p:sp>
        <p:nvSpPr>
          <p:cNvPr id="4" name="TextBox 3"/>
          <p:cNvSpPr txBox="1"/>
          <p:nvPr/>
        </p:nvSpPr>
        <p:spPr>
          <a:xfrm>
            <a:off x="1133340" y="604124"/>
            <a:ext cx="6877319" cy="769441"/>
          </a:xfrm>
          <a:prstGeom prst="rect">
            <a:avLst/>
          </a:prstGeom>
          <a:noFill/>
        </p:spPr>
        <p:txBody>
          <a:bodyPr wrap="square" rtlCol="0">
            <a:spAutoFit/>
          </a:bodyPr>
          <a:lstStyle/>
          <a:p>
            <a:pPr algn="ctr"/>
            <a:r>
              <a:rPr lang="en-US" sz="4400" b="1" dirty="0">
                <a:solidFill>
                  <a:schemeClr val="bg1"/>
                </a:solidFill>
              </a:rPr>
              <a:t>Spirituality</a:t>
            </a:r>
          </a:p>
        </p:txBody>
      </p:sp>
    </p:spTree>
    <p:extLst>
      <p:ext uri="{BB962C8B-B14F-4D97-AF65-F5344CB8AC3E}">
        <p14:creationId xmlns:p14="http://schemas.microsoft.com/office/powerpoint/2010/main" val="3975749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279918" y="2239347"/>
            <a:ext cx="8612155" cy="4497355"/>
          </a:xfrm>
        </p:spPr>
        <p:txBody>
          <a:bodyPr>
            <a:noAutofit/>
          </a:bodyPr>
          <a:lstStyle/>
          <a:p>
            <a:pPr marL="0" indent="0">
              <a:buNone/>
            </a:pPr>
            <a:r>
              <a:rPr lang="en-US" sz="2800" b="1" dirty="0">
                <a:solidFill>
                  <a:schemeClr val="tx1"/>
                </a:solidFill>
              </a:rPr>
              <a:t>Like spirituality, religion is also multidimensional. </a:t>
            </a:r>
          </a:p>
          <a:p>
            <a:pPr>
              <a:buFont typeface="Wingdings" panose="05000000000000000000" pitchFamily="2" charset="2"/>
              <a:buChar char="q"/>
            </a:pPr>
            <a:r>
              <a:rPr lang="en-US" sz="2800" b="1" dirty="0">
                <a:solidFill>
                  <a:schemeClr val="tx1"/>
                </a:solidFill>
              </a:rPr>
              <a:t>It is “man-made”</a:t>
            </a:r>
          </a:p>
          <a:p>
            <a:pPr>
              <a:buFont typeface="Wingdings" panose="05000000000000000000" pitchFamily="2" charset="2"/>
              <a:buChar char="q"/>
            </a:pPr>
            <a:r>
              <a:rPr lang="en-US" sz="2800" b="1" dirty="0">
                <a:solidFill>
                  <a:schemeClr val="tx1"/>
                </a:solidFill>
              </a:rPr>
              <a:t>Addresses life, death, and after death concerns</a:t>
            </a:r>
          </a:p>
          <a:p>
            <a:pPr>
              <a:buFont typeface="Wingdings" panose="05000000000000000000" pitchFamily="2" charset="2"/>
              <a:buChar char="q"/>
            </a:pPr>
            <a:r>
              <a:rPr lang="en-US" sz="2800" b="1" dirty="0">
                <a:solidFill>
                  <a:schemeClr val="tx1"/>
                </a:solidFill>
              </a:rPr>
              <a:t>Provides personal as well as social identity</a:t>
            </a:r>
          </a:p>
          <a:p>
            <a:pPr>
              <a:buFont typeface="Wingdings" panose="05000000000000000000" pitchFamily="2" charset="2"/>
              <a:buChar char="q"/>
            </a:pPr>
            <a:r>
              <a:rPr lang="en-US" sz="2800" b="1" dirty="0">
                <a:solidFill>
                  <a:schemeClr val="tx1"/>
                </a:solidFill>
              </a:rPr>
              <a:t>Defines and determines behavioral patterns</a:t>
            </a:r>
          </a:p>
          <a:p>
            <a:pPr>
              <a:buFont typeface="Wingdings" panose="05000000000000000000" pitchFamily="2" charset="2"/>
              <a:buChar char="q"/>
            </a:pPr>
            <a:r>
              <a:rPr lang="en-US" sz="2800" b="1" dirty="0">
                <a:solidFill>
                  <a:schemeClr val="tx1"/>
                </a:solidFill>
              </a:rPr>
              <a:t>Teaches ritual and traditional forms of religious expressions. </a:t>
            </a:r>
            <a:endParaRPr lang="en-US" sz="2800" dirty="0"/>
          </a:p>
        </p:txBody>
      </p:sp>
      <p:sp>
        <p:nvSpPr>
          <p:cNvPr id="3" name="Title 2"/>
          <p:cNvSpPr>
            <a:spLocks noGrp="1"/>
          </p:cNvSpPr>
          <p:nvPr>
            <p:ph type="title" idx="4294967295"/>
          </p:nvPr>
        </p:nvSpPr>
        <p:spPr>
          <a:xfrm>
            <a:off x="102637" y="533400"/>
            <a:ext cx="8229600" cy="1143000"/>
          </a:xfrm>
        </p:spPr>
        <p:txBody>
          <a:bodyPr/>
          <a:lstStyle/>
          <a:p>
            <a:pPr algn="ctr"/>
            <a:r>
              <a:rPr lang="en-US" sz="4000" b="1" dirty="0"/>
              <a:t>Religion</a:t>
            </a:r>
          </a:p>
        </p:txBody>
      </p:sp>
    </p:spTree>
    <p:extLst>
      <p:ext uri="{BB962C8B-B14F-4D97-AF65-F5344CB8AC3E}">
        <p14:creationId xmlns:p14="http://schemas.microsoft.com/office/powerpoint/2010/main" val="1342067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AE0DCC8-52B0-4961-82AF-BCBFCBA12F3D}"/>
              </a:ext>
            </a:extLst>
          </p:cNvPr>
          <p:cNvSpPr txBox="1"/>
          <p:nvPr/>
        </p:nvSpPr>
        <p:spPr>
          <a:xfrm>
            <a:off x="998375" y="1050248"/>
            <a:ext cx="6690049" cy="584775"/>
          </a:xfrm>
          <a:prstGeom prst="rect">
            <a:avLst/>
          </a:prstGeom>
          <a:noFill/>
        </p:spPr>
        <p:txBody>
          <a:bodyPr wrap="square" rtlCol="0">
            <a:spAutoFit/>
          </a:bodyPr>
          <a:lstStyle/>
          <a:p>
            <a:pPr algn="ctr"/>
            <a:r>
              <a:rPr lang="en-US" sz="3200" b="1" dirty="0">
                <a:solidFill>
                  <a:schemeClr val="bg1"/>
                </a:solidFill>
              </a:rPr>
              <a:t>Our focus as FCNs &amp; Chaplains</a:t>
            </a:r>
          </a:p>
        </p:txBody>
      </p:sp>
      <p:sp>
        <p:nvSpPr>
          <p:cNvPr id="11" name="Rectangle: Rounded Corners 10">
            <a:extLst>
              <a:ext uri="{FF2B5EF4-FFF2-40B4-BE49-F238E27FC236}">
                <a16:creationId xmlns:a16="http://schemas.microsoft.com/office/drawing/2014/main" xmlns="" id="{B45C6486-4E4E-46D0-B64F-A07575977AC0}"/>
              </a:ext>
            </a:extLst>
          </p:cNvPr>
          <p:cNvSpPr/>
          <p:nvPr/>
        </p:nvSpPr>
        <p:spPr>
          <a:xfrm>
            <a:off x="839756" y="2519267"/>
            <a:ext cx="2621902" cy="234198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xmlns="" id="{1F1E64E4-1096-4312-8848-C2560309FDB2}"/>
              </a:ext>
            </a:extLst>
          </p:cNvPr>
          <p:cNvSpPr/>
          <p:nvPr/>
        </p:nvSpPr>
        <p:spPr>
          <a:xfrm>
            <a:off x="5924938" y="3690258"/>
            <a:ext cx="2621901" cy="234198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Frame 12">
            <a:extLst>
              <a:ext uri="{FF2B5EF4-FFF2-40B4-BE49-F238E27FC236}">
                <a16:creationId xmlns:a16="http://schemas.microsoft.com/office/drawing/2014/main" xmlns="" id="{984D70A8-B70B-44E2-A8C1-EE7692839605}"/>
              </a:ext>
            </a:extLst>
          </p:cNvPr>
          <p:cNvSpPr/>
          <p:nvPr/>
        </p:nvSpPr>
        <p:spPr>
          <a:xfrm>
            <a:off x="3219063" y="3312369"/>
            <a:ext cx="2855168" cy="234198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xmlns="" id="{5A76B309-25B2-4105-83F1-09EFE0F0E8E7}"/>
              </a:ext>
            </a:extLst>
          </p:cNvPr>
          <p:cNvSpPr txBox="1"/>
          <p:nvPr/>
        </p:nvSpPr>
        <p:spPr>
          <a:xfrm>
            <a:off x="1175657" y="3222953"/>
            <a:ext cx="1894114" cy="461665"/>
          </a:xfrm>
          <a:prstGeom prst="rect">
            <a:avLst/>
          </a:prstGeom>
          <a:noFill/>
        </p:spPr>
        <p:txBody>
          <a:bodyPr wrap="square" rtlCol="0">
            <a:spAutoFit/>
          </a:bodyPr>
          <a:lstStyle/>
          <a:p>
            <a:r>
              <a:rPr lang="en-US" sz="2400" b="1" dirty="0"/>
              <a:t>Spirituality</a:t>
            </a:r>
          </a:p>
        </p:txBody>
      </p:sp>
      <p:sp>
        <p:nvSpPr>
          <p:cNvPr id="15" name="TextBox 14">
            <a:extLst>
              <a:ext uri="{FF2B5EF4-FFF2-40B4-BE49-F238E27FC236}">
                <a16:creationId xmlns:a16="http://schemas.microsoft.com/office/drawing/2014/main" xmlns="" id="{A6D6B101-815B-4F9C-AB01-2E7AA5862F17}"/>
              </a:ext>
            </a:extLst>
          </p:cNvPr>
          <p:cNvSpPr txBox="1"/>
          <p:nvPr/>
        </p:nvSpPr>
        <p:spPr>
          <a:xfrm>
            <a:off x="6316825" y="4491917"/>
            <a:ext cx="1556331" cy="461665"/>
          </a:xfrm>
          <a:prstGeom prst="rect">
            <a:avLst/>
          </a:prstGeom>
          <a:noFill/>
        </p:spPr>
        <p:txBody>
          <a:bodyPr wrap="square" rtlCol="0">
            <a:spAutoFit/>
          </a:bodyPr>
          <a:lstStyle/>
          <a:p>
            <a:pPr algn="ctr"/>
            <a:r>
              <a:rPr lang="en-US" sz="2400" b="1" dirty="0"/>
              <a:t>Religion</a:t>
            </a:r>
          </a:p>
        </p:txBody>
      </p:sp>
      <p:sp>
        <p:nvSpPr>
          <p:cNvPr id="16" name="TextBox 15">
            <a:extLst>
              <a:ext uri="{FF2B5EF4-FFF2-40B4-BE49-F238E27FC236}">
                <a16:creationId xmlns:a16="http://schemas.microsoft.com/office/drawing/2014/main" xmlns="" id="{405D812F-B71D-40EF-B0A7-40681FA93D76}"/>
              </a:ext>
            </a:extLst>
          </p:cNvPr>
          <p:cNvSpPr txBox="1"/>
          <p:nvPr/>
        </p:nvSpPr>
        <p:spPr>
          <a:xfrm>
            <a:off x="3610950" y="3788229"/>
            <a:ext cx="2032192" cy="1569660"/>
          </a:xfrm>
          <a:prstGeom prst="rect">
            <a:avLst/>
          </a:prstGeom>
          <a:noFill/>
        </p:spPr>
        <p:txBody>
          <a:bodyPr wrap="square" rtlCol="0">
            <a:spAutoFit/>
          </a:bodyPr>
          <a:lstStyle/>
          <a:p>
            <a:pPr algn="ctr"/>
            <a:r>
              <a:rPr lang="en-US" sz="2400" b="1" dirty="0"/>
              <a:t>FCN &amp; Chaplain focused care</a:t>
            </a:r>
          </a:p>
        </p:txBody>
      </p:sp>
    </p:spTree>
    <p:extLst>
      <p:ext uri="{BB962C8B-B14F-4D97-AF65-F5344CB8AC3E}">
        <p14:creationId xmlns:p14="http://schemas.microsoft.com/office/powerpoint/2010/main" val="591886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38539" y="2612571"/>
            <a:ext cx="8145624" cy="3389767"/>
          </a:xfrm>
        </p:spPr>
        <p:txBody>
          <a:bodyPr>
            <a:normAutofit/>
          </a:bodyPr>
          <a:lstStyle/>
          <a:p>
            <a:pPr marL="0" indent="0">
              <a:buNone/>
            </a:pPr>
            <a:r>
              <a:rPr lang="en-US" sz="3600" b="1" dirty="0">
                <a:solidFill>
                  <a:schemeClr val="tx1"/>
                </a:solidFill>
              </a:rPr>
              <a:t>Spiritual Care:  Person-centered care which seeks to help people (re)discover hope, resilience, and inner strength in times of illness, injury, transition, and loss</a:t>
            </a:r>
          </a:p>
          <a:p>
            <a:pPr marL="0" indent="0">
              <a:buNone/>
            </a:pPr>
            <a:r>
              <a:rPr lang="en-US" sz="2800" dirty="0"/>
              <a:t>	</a:t>
            </a:r>
          </a:p>
          <a:p>
            <a:pPr marL="0" indent="0">
              <a:buNone/>
            </a:pPr>
            <a:endParaRPr lang="en-US" sz="2800" dirty="0">
              <a:solidFill>
                <a:srgbClr val="1360AB"/>
              </a:solidFill>
            </a:endParaRPr>
          </a:p>
          <a:p>
            <a:pPr marL="0" indent="0">
              <a:buNone/>
            </a:pPr>
            <a:endParaRPr lang="en-US" dirty="0">
              <a:solidFill>
                <a:srgbClr val="1360AB"/>
              </a:solidFill>
            </a:endParaRPr>
          </a:p>
        </p:txBody>
      </p:sp>
      <p:sp>
        <p:nvSpPr>
          <p:cNvPr id="3" name="Title 2"/>
          <p:cNvSpPr>
            <a:spLocks noGrp="1"/>
          </p:cNvSpPr>
          <p:nvPr>
            <p:ph type="title" idx="4294967295"/>
          </p:nvPr>
        </p:nvSpPr>
        <p:spPr>
          <a:xfrm>
            <a:off x="396551" y="731352"/>
            <a:ext cx="8229600" cy="1143000"/>
          </a:xfrm>
        </p:spPr>
        <p:txBody>
          <a:bodyPr>
            <a:normAutofit/>
          </a:bodyPr>
          <a:lstStyle/>
          <a:p>
            <a:pPr algn="ctr"/>
            <a:r>
              <a:rPr lang="en-US" b="1" dirty="0"/>
              <a:t>Spiritual, Pastoral and Chaplaincy Care</a:t>
            </a:r>
          </a:p>
        </p:txBody>
      </p:sp>
    </p:spTree>
    <p:extLst>
      <p:ext uri="{BB962C8B-B14F-4D97-AF65-F5344CB8AC3E}">
        <p14:creationId xmlns:p14="http://schemas.microsoft.com/office/powerpoint/2010/main" val="430099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75860" y="2472612"/>
            <a:ext cx="8126963" cy="3529726"/>
          </a:xfrm>
        </p:spPr>
        <p:txBody>
          <a:bodyPr>
            <a:normAutofit fontScale="92500" lnSpcReduction="20000"/>
          </a:bodyPr>
          <a:lstStyle/>
          <a:p>
            <a:pPr marL="0" indent="0">
              <a:buNone/>
            </a:pPr>
            <a:r>
              <a:rPr lang="en-US" sz="2800" dirty="0"/>
              <a:t>	</a:t>
            </a:r>
          </a:p>
          <a:p>
            <a:pPr marL="0" indent="0">
              <a:buNone/>
            </a:pPr>
            <a:r>
              <a:rPr lang="en-US" sz="4000" b="1" dirty="0">
                <a:solidFill>
                  <a:schemeClr val="tx1"/>
                </a:solidFill>
              </a:rPr>
              <a:t>Pastoral Care:  A focused deliberate intention of caring within a person’s theological context and understanding, utilizing their tradition’s rites and practices</a:t>
            </a:r>
          </a:p>
          <a:p>
            <a:pPr marL="0" indent="0">
              <a:buNone/>
            </a:pPr>
            <a:endParaRPr lang="en-US" dirty="0">
              <a:solidFill>
                <a:srgbClr val="1360AB"/>
              </a:solidFill>
            </a:endParaRPr>
          </a:p>
        </p:txBody>
      </p:sp>
      <p:sp>
        <p:nvSpPr>
          <p:cNvPr id="3" name="Title 2"/>
          <p:cNvSpPr>
            <a:spLocks noGrp="1"/>
          </p:cNvSpPr>
          <p:nvPr>
            <p:ph type="title" idx="4294967295"/>
          </p:nvPr>
        </p:nvSpPr>
        <p:spPr>
          <a:xfrm>
            <a:off x="424541" y="731352"/>
            <a:ext cx="8229600" cy="1143000"/>
          </a:xfrm>
        </p:spPr>
        <p:txBody>
          <a:bodyPr>
            <a:normAutofit/>
          </a:bodyPr>
          <a:lstStyle/>
          <a:p>
            <a:pPr algn="ctr"/>
            <a:r>
              <a:rPr lang="en-US" b="1" dirty="0"/>
              <a:t>Spiritual, Pastoral and Chaplaincy Care</a:t>
            </a:r>
          </a:p>
        </p:txBody>
      </p:sp>
    </p:spTree>
    <p:extLst>
      <p:ext uri="{BB962C8B-B14F-4D97-AF65-F5344CB8AC3E}">
        <p14:creationId xmlns:p14="http://schemas.microsoft.com/office/powerpoint/2010/main" val="20335351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1558</TotalTime>
  <Words>2577</Words>
  <Application>Microsoft Office PowerPoint</Application>
  <PresentationFormat>On-screen Show (4:3)</PresentationFormat>
  <Paragraphs>245</Paragraphs>
  <Slides>43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Century Gothic</vt:lpstr>
      <vt:lpstr>Constantia</vt:lpstr>
      <vt:lpstr>Lucida Grande</vt:lpstr>
      <vt:lpstr>Times New Roman</vt:lpstr>
      <vt:lpstr>Wingdings</vt:lpstr>
      <vt:lpstr>Wingdings 3</vt:lpstr>
      <vt:lpstr>Ion Boardroom</vt:lpstr>
      <vt:lpstr>ACTIVITY DISCLOSURES  Participants must review this information prior to start of educational activity   ANCC Accreditation Statement The Maryland Nurses Association is an accredited approver of continuing nursing education by the American Nurses Credentialing Center’s Commission on Accreditation.   Criteria for Successful Completion In order to successfully complete this activity and receive full contact-hour credit for this CNE activity, you must:  Attend in person and fill out the evaluation form at the end of the session and hand it in.    Conflicts of Interest Was a conflict of interest or potential bias found for any activity planners and/or presenters of this educatioal activity? þNo     Yes  If yes, identify the individuals and the conflict of interest    Commercial Support   Is this activity support      Yes        </vt:lpstr>
      <vt:lpstr>Faith Community Nurses  and Chaplains: Partners in Providing Spiritual Care</vt:lpstr>
      <vt:lpstr>About your presenter…</vt:lpstr>
      <vt:lpstr>Introductions</vt:lpstr>
      <vt:lpstr>PowerPoint Presentation</vt:lpstr>
      <vt:lpstr>Religion</vt:lpstr>
      <vt:lpstr>PowerPoint Presentation</vt:lpstr>
      <vt:lpstr>Spiritual, Pastoral and Chaplaincy Care</vt:lpstr>
      <vt:lpstr>Spiritual, Pastoral and Chaplaincy Care</vt:lpstr>
      <vt:lpstr>Spiritual, Pastoral and Chaplaincy Care</vt:lpstr>
      <vt:lpstr>Benefits of Spirituality ACTIVITY</vt:lpstr>
      <vt:lpstr>Spiritual Well-Being – Spiritual Health</vt:lpstr>
      <vt:lpstr>Spiritual Distress</vt:lpstr>
      <vt:lpstr>Spiritual Distress, Spiritual Pain</vt:lpstr>
      <vt:lpstr>Spiritual Distress Emotional</vt:lpstr>
      <vt:lpstr>Spiritual Distress Behavioral</vt:lpstr>
      <vt:lpstr>Spiritual Distress Verbal</vt:lpstr>
      <vt:lpstr>Generalist Spiritual Care</vt:lpstr>
      <vt:lpstr>Generalist Spiritual Care</vt:lpstr>
      <vt:lpstr>Generalist Spiritual Care</vt:lpstr>
      <vt:lpstr>Generalist Spiritual Care Training</vt:lpstr>
      <vt:lpstr>Specialist Spiritual Care</vt:lpstr>
      <vt:lpstr>Specialist Spiritual Care</vt:lpstr>
      <vt:lpstr>Specialist Spiritual Care</vt:lpstr>
      <vt:lpstr>Specialist Spiritual Care</vt:lpstr>
      <vt:lpstr>Specialist Spiritual Care</vt:lpstr>
      <vt:lpstr>Specialist Spiritual Care Challenges</vt:lpstr>
      <vt:lpstr>Opportunities for                                  Faith Community Nurses</vt:lpstr>
      <vt:lpstr> To Qualify: </vt:lpstr>
      <vt:lpstr>Spiritual Care Generalist Certificate</vt:lpstr>
      <vt:lpstr>Spiritual Care Generalist Certificate</vt:lpstr>
      <vt:lpstr>Credentialed Chaplain (CC)</vt:lpstr>
      <vt:lpstr>Credentialed Chaplain (CC)</vt:lpstr>
      <vt:lpstr>Credentialed Chaplain (CC)</vt:lpstr>
      <vt:lpstr>Credentialed Chaplain (CC)</vt:lpstr>
      <vt:lpstr>Board Certified Chaplain (BCC)</vt:lpstr>
      <vt:lpstr>Board Certified Chaplain (BCC)</vt:lpstr>
      <vt:lpstr>Board Certified Chaplain (BCC)</vt:lpstr>
      <vt:lpstr>Board Certified Chaplain (BCC)</vt:lpstr>
      <vt:lpstr>Board Certified Chaplain (BCC)</vt:lpstr>
      <vt:lpstr>Spiritual Care Association Membership</vt:lpstr>
      <vt:lpstr>PowerPoint Presentation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Neon Noodles</dc:creator>
  <cp:lastModifiedBy>User</cp:lastModifiedBy>
  <cp:revision>180</cp:revision>
  <cp:lastPrinted>2018-04-11T09:45:26Z</cp:lastPrinted>
  <dcterms:created xsi:type="dcterms:W3CDTF">2014-02-17T19:57:41Z</dcterms:created>
  <dcterms:modified xsi:type="dcterms:W3CDTF">2018-04-24T20:37:05Z</dcterms:modified>
</cp:coreProperties>
</file>