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95" r:id="rId3"/>
    <p:sldId id="293" r:id="rId4"/>
    <p:sldId id="261" r:id="rId5"/>
    <p:sldId id="349" r:id="rId6"/>
    <p:sldId id="263" r:id="rId7"/>
    <p:sldId id="292" r:id="rId8"/>
    <p:sldId id="270" r:id="rId9"/>
    <p:sldId id="268" r:id="rId10"/>
    <p:sldId id="272" r:id="rId11"/>
    <p:sldId id="340" r:id="rId12"/>
    <p:sldId id="342" r:id="rId13"/>
    <p:sldId id="288" r:id="rId14"/>
    <p:sldId id="274" r:id="rId15"/>
    <p:sldId id="347" r:id="rId16"/>
    <p:sldId id="297" r:id="rId17"/>
    <p:sldId id="311" r:id="rId18"/>
    <p:sldId id="310" r:id="rId19"/>
    <p:sldId id="298" r:id="rId20"/>
    <p:sldId id="304" r:id="rId21"/>
    <p:sldId id="306" r:id="rId22"/>
    <p:sldId id="307" r:id="rId23"/>
    <p:sldId id="343" r:id="rId24"/>
    <p:sldId id="313" r:id="rId25"/>
    <p:sldId id="312" r:id="rId26"/>
    <p:sldId id="314" r:id="rId27"/>
    <p:sldId id="335" r:id="rId28"/>
    <p:sldId id="327" r:id="rId29"/>
    <p:sldId id="336" r:id="rId30"/>
    <p:sldId id="339" r:id="rId31"/>
    <p:sldId id="341" r:id="rId32"/>
    <p:sldId id="328" r:id="rId33"/>
    <p:sldId id="344" r:id="rId34"/>
    <p:sldId id="337" r:id="rId35"/>
    <p:sldId id="333" r:id="rId36"/>
    <p:sldId id="334" r:id="rId37"/>
    <p:sldId id="348" r:id="rId38"/>
    <p:sldId id="346" r:id="rId39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93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290" y="-3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ورقة1!$B$1</c:f>
              <c:strCache>
                <c:ptCount val="1"/>
                <c:pt idx="0">
                  <c:v>Counselor Time</c:v>
                </c:pt>
              </c:strCache>
            </c:strRef>
          </c:tx>
          <c:cat>
            <c:strRef>
              <c:f>ورقة1!$A$2:$A$3</c:f>
              <c:strCache>
                <c:ptCount val="2"/>
                <c:pt idx="0">
                  <c:v>Counselin</c:v>
                </c:pt>
                <c:pt idx="1">
                  <c:v>Education</c:v>
                </c:pt>
              </c:strCache>
            </c:strRef>
          </c:cat>
          <c:val>
            <c:numRef>
              <c:f>ورقة1!$B$2:$B$3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ar-SA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6905CA-DEF8-4D11-8E8E-35415FE5B980}" type="doc">
      <dgm:prSet loTypeId="urn:microsoft.com/office/officeart/2011/layout/RadialPictureList#2" loCatId="officeonlin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2FE3027-CD5C-42F2-91EB-86FAC3E4BE0B}">
      <dgm:prSet phldrT="[Text]" custT="1"/>
      <dgm:spPr>
        <a:xfrm>
          <a:off x="787991" y="657572"/>
          <a:ext cx="1433405" cy="1036336"/>
        </a:xfrm>
      </dgm:spPr>
      <dgm:t>
        <a:bodyPr/>
        <a:lstStyle/>
        <a:p>
          <a:r>
            <a:rPr lang="en-US" sz="1600" b="1" dirty="0" smtClean="0">
              <a:latin typeface="Century Gothic"/>
              <a:ea typeface="+mn-ea"/>
              <a:cs typeface="+mn-cs"/>
            </a:rPr>
            <a:t>Referral</a:t>
          </a:r>
          <a:endParaRPr lang="en-US" sz="1600" b="1" dirty="0">
            <a:latin typeface="Century Gothic"/>
            <a:ea typeface="+mn-ea"/>
            <a:cs typeface="+mn-cs"/>
          </a:endParaRPr>
        </a:p>
      </dgm:t>
    </dgm:pt>
    <dgm:pt modelId="{D970ABB7-5E37-4C46-AB28-EAAE4C62AF1F}" type="parTrans" cxnId="{2F708DD1-31DA-40F2-8F61-60D64D9DED0E}">
      <dgm:prSet/>
      <dgm:spPr/>
      <dgm:t>
        <a:bodyPr/>
        <a:lstStyle/>
        <a:p>
          <a:endParaRPr lang="en-US"/>
        </a:p>
      </dgm:t>
    </dgm:pt>
    <dgm:pt modelId="{3BD032F4-74D8-4DF5-A3F7-BE4B5F10D5BF}" type="sibTrans" cxnId="{2F708DD1-31DA-40F2-8F61-60D64D9DED0E}">
      <dgm:prSet/>
      <dgm:spPr/>
      <dgm:t>
        <a:bodyPr/>
        <a:lstStyle/>
        <a:p>
          <a:endParaRPr lang="en-US"/>
        </a:p>
      </dgm:t>
    </dgm:pt>
    <dgm:pt modelId="{960DD3F4-08B5-4717-B21F-9D7ADE4F9398}">
      <dgm:prSet phldrT="[Text]" custT="1"/>
      <dgm:spPr>
        <a:xfrm>
          <a:off x="0" y="1659669"/>
          <a:ext cx="1433405" cy="1036336"/>
        </a:xfrm>
      </dgm:spPr>
      <dgm:t>
        <a:bodyPr/>
        <a:lstStyle/>
        <a:p>
          <a:r>
            <a:rPr lang="en-US" sz="1600" b="1" dirty="0" smtClean="0">
              <a:latin typeface="Century Gothic"/>
              <a:ea typeface="+mn-ea"/>
              <a:cs typeface="+mn-cs"/>
            </a:rPr>
            <a:t>Contact RSC</a:t>
          </a:r>
          <a:endParaRPr lang="en-US" sz="1600" b="1" dirty="0">
            <a:latin typeface="Century Gothic"/>
            <a:ea typeface="+mn-ea"/>
            <a:cs typeface="+mn-cs"/>
          </a:endParaRPr>
        </a:p>
      </dgm:t>
    </dgm:pt>
    <dgm:pt modelId="{839A0E79-83CF-4D81-910F-C4D38D5DC2A9}" type="parTrans" cxnId="{F0B079DC-9100-43CB-83F4-47AC9676D6D6}">
      <dgm:prSet/>
      <dgm:spPr/>
      <dgm:t>
        <a:bodyPr/>
        <a:lstStyle/>
        <a:p>
          <a:endParaRPr lang="en-US"/>
        </a:p>
      </dgm:t>
    </dgm:pt>
    <dgm:pt modelId="{D3D2787D-6A77-4635-9E00-A1E2766D7996}" type="sibTrans" cxnId="{F0B079DC-9100-43CB-83F4-47AC9676D6D6}">
      <dgm:prSet/>
      <dgm:spPr/>
      <dgm:t>
        <a:bodyPr/>
        <a:lstStyle/>
        <a:p>
          <a:endParaRPr lang="en-US"/>
        </a:p>
      </dgm:t>
    </dgm:pt>
    <dgm:pt modelId="{C0C01B88-9CE1-468B-9CBF-591339763F40}">
      <dgm:prSet phldrT="[Text]" custT="1"/>
      <dgm:spPr>
        <a:xfrm>
          <a:off x="0" y="3124236"/>
          <a:ext cx="1433405" cy="1036336"/>
        </a:xfrm>
      </dgm:spPr>
      <dgm:t>
        <a:bodyPr/>
        <a:lstStyle/>
        <a:p>
          <a:pPr algn="l"/>
          <a:r>
            <a:rPr lang="en-US" sz="1600" b="1" dirty="0" smtClean="0">
              <a:latin typeface="Century Gothic"/>
              <a:ea typeface="+mn-ea"/>
              <a:cs typeface="+mn-cs"/>
            </a:rPr>
            <a:t>Assessment  &amp; Management</a:t>
          </a:r>
          <a:endParaRPr lang="en-US" sz="1600" b="1" dirty="0">
            <a:latin typeface="Century Gothic"/>
            <a:ea typeface="+mn-ea"/>
            <a:cs typeface="+mn-cs"/>
          </a:endParaRPr>
        </a:p>
      </dgm:t>
    </dgm:pt>
    <dgm:pt modelId="{DFE94F7E-D535-430A-8BB1-49AC9838F4B9}" type="parTrans" cxnId="{8D5FD78A-BE31-4FDE-A461-DA8AB34B38C6}">
      <dgm:prSet/>
      <dgm:spPr/>
      <dgm:t>
        <a:bodyPr/>
        <a:lstStyle/>
        <a:p>
          <a:endParaRPr lang="en-US"/>
        </a:p>
      </dgm:t>
    </dgm:pt>
    <dgm:pt modelId="{E322421D-E49C-4213-8E54-92B0A3C2AA0D}" type="sibTrans" cxnId="{8D5FD78A-BE31-4FDE-A461-DA8AB34B38C6}">
      <dgm:prSet/>
      <dgm:spPr/>
      <dgm:t>
        <a:bodyPr/>
        <a:lstStyle/>
        <a:p>
          <a:endParaRPr lang="en-US"/>
        </a:p>
      </dgm:t>
    </dgm:pt>
    <dgm:pt modelId="{2047DE55-99B8-4790-89E2-F50A652A554B}">
      <dgm:prSet phldrT="[Text]" custT="1"/>
      <dgm:spPr>
        <a:xfrm>
          <a:off x="787991" y="4160573"/>
          <a:ext cx="1433405" cy="1036336"/>
        </a:xfrm>
      </dgm:spPr>
      <dgm:t>
        <a:bodyPr/>
        <a:lstStyle/>
        <a:p>
          <a:r>
            <a:rPr lang="en-US" sz="1600" b="1" dirty="0" smtClean="0">
              <a:latin typeface="Century Gothic"/>
              <a:ea typeface="+mn-ea"/>
              <a:cs typeface="+mn-cs"/>
            </a:rPr>
            <a:t>Documentation</a:t>
          </a:r>
          <a:endParaRPr lang="en-US" sz="1600" b="1" dirty="0">
            <a:latin typeface="Century Gothic"/>
            <a:ea typeface="+mn-ea"/>
            <a:cs typeface="+mn-cs"/>
          </a:endParaRPr>
        </a:p>
      </dgm:t>
    </dgm:pt>
    <dgm:pt modelId="{C8D3E9CF-05DC-4FB6-BC89-86896EE18DEA}" type="parTrans" cxnId="{721A35C3-DBEA-42F4-A54D-DFAAD999BF91}">
      <dgm:prSet/>
      <dgm:spPr/>
      <dgm:t>
        <a:bodyPr/>
        <a:lstStyle/>
        <a:p>
          <a:endParaRPr lang="en-US"/>
        </a:p>
      </dgm:t>
    </dgm:pt>
    <dgm:pt modelId="{048493D6-4426-4618-8C32-1CBA84A9753C}" type="sibTrans" cxnId="{721A35C3-DBEA-42F4-A54D-DFAAD999BF91}">
      <dgm:prSet/>
      <dgm:spPr/>
      <dgm:t>
        <a:bodyPr/>
        <a:lstStyle/>
        <a:p>
          <a:endParaRPr lang="en-US"/>
        </a:p>
      </dgm:t>
    </dgm:pt>
    <dgm:pt modelId="{007470A2-B5D7-4887-B4FD-B6021A4D4CF7}">
      <dgm:prSet phldrT="[Text]" custT="1"/>
      <dgm:spPr>
        <a:xfrm>
          <a:off x="2838648" y="1919894"/>
          <a:ext cx="1998436" cy="1998257"/>
        </a:xfrm>
      </dgm:spPr>
      <dgm:t>
        <a:bodyPr/>
        <a:lstStyle/>
        <a:p>
          <a:endParaRPr lang="en-US" sz="2800" dirty="0">
            <a:latin typeface="Century Gothic"/>
            <a:ea typeface="+mn-ea"/>
            <a:cs typeface="+mn-cs"/>
          </a:endParaRPr>
        </a:p>
      </dgm:t>
    </dgm:pt>
    <dgm:pt modelId="{36A13DC7-7A59-4D72-A36F-54543C02182F}" type="sibTrans" cxnId="{A971AD42-BB12-4E5C-BD90-DB7621320F5D}">
      <dgm:prSet/>
      <dgm:spPr/>
      <dgm:t>
        <a:bodyPr/>
        <a:lstStyle/>
        <a:p>
          <a:endParaRPr lang="en-US"/>
        </a:p>
      </dgm:t>
    </dgm:pt>
    <dgm:pt modelId="{C7FB72E2-A81D-4936-94C5-846F95D01B10}" type="parTrans" cxnId="{A971AD42-BB12-4E5C-BD90-DB7621320F5D}">
      <dgm:prSet/>
      <dgm:spPr/>
      <dgm:t>
        <a:bodyPr/>
        <a:lstStyle/>
        <a:p>
          <a:endParaRPr lang="en-US"/>
        </a:p>
      </dgm:t>
    </dgm:pt>
    <dgm:pt modelId="{BCBA671E-8B0E-47E3-B726-8B2B073B000E}" type="pres">
      <dgm:prSet presAssocID="{E16905CA-DEF8-4D11-8E8E-35415FE5B980}" presName="Name0" presStyleCnt="0">
        <dgm:presLayoutVars>
          <dgm:chMax val="1"/>
          <dgm:chPref val="1"/>
          <dgm:dir val="rev"/>
          <dgm:resizeHandles/>
        </dgm:presLayoutVars>
      </dgm:prSet>
      <dgm:spPr/>
      <dgm:t>
        <a:bodyPr/>
        <a:lstStyle/>
        <a:p>
          <a:endParaRPr lang="en-US"/>
        </a:p>
      </dgm:t>
    </dgm:pt>
    <dgm:pt modelId="{05E59EE6-24A2-4651-996A-9AFB7B9FFC8F}" type="pres">
      <dgm:prSet presAssocID="{007470A2-B5D7-4887-B4FD-B6021A4D4CF7}" presName="Parent" presStyleLbl="node1" presStyleIdx="0" presStyleCnt="2">
        <dgm:presLayoutVars>
          <dgm:chMax val="4"/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EA0B330-A62A-423B-9436-56354426AF14}" type="pres">
      <dgm:prSet presAssocID="{D2FE3027-CD5C-42F2-91EB-86FAC3E4BE0B}" presName="Accent" presStyleLbl="node1" presStyleIdx="1" presStyleCnt="2"/>
      <dgm:spPr>
        <a:xfrm rot="10800000">
          <a:off x="1839429" y="808686"/>
          <a:ext cx="4027970" cy="4198761"/>
        </a:xfrm>
        <a:prstGeom prst="blockArc">
          <a:avLst>
            <a:gd name="adj1" fmla="val 16509444"/>
            <a:gd name="adj2" fmla="val 5088054"/>
            <a:gd name="adj3" fmla="val 5240"/>
          </a:avLst>
        </a:prstGeom>
      </dgm:spPr>
      <dgm:t>
        <a:bodyPr/>
        <a:lstStyle/>
        <a:p>
          <a:endParaRPr lang="en-US"/>
        </a:p>
      </dgm:t>
    </dgm:pt>
    <dgm:pt modelId="{A641F8A4-CF11-4116-B4E6-8425449904ED}" type="pres">
      <dgm:prSet presAssocID="{D2FE3027-CD5C-42F2-91EB-86FAC3E4BE0B}" presName="Image1" presStyleLbl="fgImgPlace1" presStyleIdx="0" presStyleCnt="4"/>
      <dgm:spPr>
        <a:xfrm>
          <a:off x="2302954" y="643876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up of hand holding pencil and sketching" title="Sample Picture"/>
        </a:ext>
      </dgm:extLst>
    </dgm:pt>
    <dgm:pt modelId="{4E1806DE-992B-4280-BAAA-DE6487DCDC77}" type="pres">
      <dgm:prSet presAssocID="{D2FE3027-CD5C-42F2-91EB-86FAC3E4BE0B}" presName="Child1" presStyleLbl="revTx" presStyleIdx="0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429B47F-46AD-4053-B6EC-4D08117EF235}" type="pres">
      <dgm:prSet presAssocID="{960DD3F4-08B5-4717-B21F-9D7ADE4F9398}" presName="Image2" presStyleCnt="0"/>
      <dgm:spPr/>
      <dgm:t>
        <a:bodyPr/>
        <a:lstStyle/>
        <a:p>
          <a:endParaRPr lang="en-US"/>
        </a:p>
      </dgm:t>
    </dgm:pt>
    <dgm:pt modelId="{7ACA9D6E-B4F2-44F7-ADFA-C71D9AD1611D}" type="pres">
      <dgm:prSet presAssocID="{960DD3F4-08B5-4717-B21F-9D7ADE4F9398}" presName="Image" presStyleLbl="fgImgPlace1" presStyleIdx="1" presStyleCnt="4"/>
      <dgm:spPr>
        <a:xfrm>
          <a:off x="1512028" y="1640951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up of hands holding magnifier and pen" title="Sample Picture"/>
        </a:ext>
      </dgm:extLst>
    </dgm:pt>
    <dgm:pt modelId="{63748CBD-72AB-475B-93BB-2E1E19EB7CDF}" type="pres">
      <dgm:prSet presAssocID="{960DD3F4-08B5-4717-B21F-9D7ADE4F9398}" presName="Child2" presStyleLbl="revTx" presStyleIdx="1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A3FBB46-60CA-4DCD-B01B-F2EAC10C3D89}" type="pres">
      <dgm:prSet presAssocID="{C0C01B88-9CE1-468B-9CBF-591339763F40}" presName="Image3" presStyleCnt="0"/>
      <dgm:spPr/>
      <dgm:t>
        <a:bodyPr/>
        <a:lstStyle/>
        <a:p>
          <a:endParaRPr lang="en-US"/>
        </a:p>
      </dgm:t>
    </dgm:pt>
    <dgm:pt modelId="{07F3DE25-1642-45C2-B4F6-1F381AF4B3C9}" type="pres">
      <dgm:prSet presAssocID="{C0C01B88-9CE1-468B-9CBF-591339763F40}" presName="Image" presStyleLbl="fgImgPlace1" presStyleIdx="2" presStyleCnt="4"/>
      <dgm:spPr>
        <a:xfrm>
          <a:off x="1516136" y="3106888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up of hand plugging cables into computer" title="Sample Picture"/>
        </a:ext>
      </dgm:extLst>
    </dgm:pt>
    <dgm:pt modelId="{24DAAE03-8AA3-4374-B236-819FD4BAD3C8}" type="pres">
      <dgm:prSet presAssocID="{C0C01B88-9CE1-468B-9CBF-591339763F40}" presName="Child3" presStyleLbl="revTx" presStyleIdx="2" presStyleCnt="4" custScaleX="141510" custLinFactNeighborX="25410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372EC7E2-032F-493E-9422-3E6BBF84C804}" type="pres">
      <dgm:prSet presAssocID="{2047DE55-99B8-4790-89E2-F50A652A554B}" presName="Image4" presStyleCnt="0"/>
      <dgm:spPr/>
      <dgm:t>
        <a:bodyPr/>
        <a:lstStyle/>
        <a:p>
          <a:endParaRPr lang="en-US"/>
        </a:p>
      </dgm:t>
    </dgm:pt>
    <dgm:pt modelId="{37E17C6F-ED68-448D-88C1-BFA2E9B6DD18}" type="pres">
      <dgm:prSet presAssocID="{2047DE55-99B8-4790-89E2-F50A652A554B}" presName="Image" presStyleLbl="fgImgPlace1" presStyleIdx="3" presStyleCnt="4"/>
      <dgm:spPr>
        <a:xfrm>
          <a:off x="2302954" y="4138659"/>
          <a:ext cx="1070800" cy="1070576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up of hand holding pen and pointing to data in column chart" title="Sample Picture"/>
        </a:ext>
      </dgm:extLst>
    </dgm:pt>
    <dgm:pt modelId="{9658C117-7785-4D2C-B987-9EA97BF9F6B2}" type="pres">
      <dgm:prSet presAssocID="{2047DE55-99B8-4790-89E2-F50A652A554B}" presName="Child4" presStyleLbl="revTx" presStyleIdx="3" presStyleCnt="4" custScaleX="152447" custLinFactNeighborX="-3042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47189601-5F35-41B6-8B4B-47FE89C5B632}" type="presOf" srcId="{960DD3F4-08B5-4717-B21F-9D7ADE4F9398}" destId="{63748CBD-72AB-475B-93BB-2E1E19EB7CDF}" srcOrd="0" destOrd="0" presId="urn:microsoft.com/office/officeart/2011/layout/RadialPictureList#2"/>
    <dgm:cxn modelId="{F0B079DC-9100-43CB-83F4-47AC9676D6D6}" srcId="{007470A2-B5D7-4887-B4FD-B6021A4D4CF7}" destId="{960DD3F4-08B5-4717-B21F-9D7ADE4F9398}" srcOrd="1" destOrd="0" parTransId="{839A0E79-83CF-4D81-910F-C4D38D5DC2A9}" sibTransId="{D3D2787D-6A77-4635-9E00-A1E2766D7996}"/>
    <dgm:cxn modelId="{3A49E7AD-35A7-4F0D-8049-6B3E974EE9AA}" type="presOf" srcId="{C0C01B88-9CE1-468B-9CBF-591339763F40}" destId="{24DAAE03-8AA3-4374-B236-819FD4BAD3C8}" srcOrd="0" destOrd="0" presId="urn:microsoft.com/office/officeart/2011/layout/RadialPictureList#2"/>
    <dgm:cxn modelId="{721A35C3-DBEA-42F4-A54D-DFAAD999BF91}" srcId="{007470A2-B5D7-4887-B4FD-B6021A4D4CF7}" destId="{2047DE55-99B8-4790-89E2-F50A652A554B}" srcOrd="3" destOrd="0" parTransId="{C8D3E9CF-05DC-4FB6-BC89-86896EE18DEA}" sibTransId="{048493D6-4426-4618-8C32-1CBA84A9753C}"/>
    <dgm:cxn modelId="{A971AD42-BB12-4E5C-BD90-DB7621320F5D}" srcId="{E16905CA-DEF8-4D11-8E8E-35415FE5B980}" destId="{007470A2-B5D7-4887-B4FD-B6021A4D4CF7}" srcOrd="0" destOrd="0" parTransId="{C7FB72E2-A81D-4936-94C5-846F95D01B10}" sibTransId="{36A13DC7-7A59-4D72-A36F-54543C02182F}"/>
    <dgm:cxn modelId="{973AA0CA-9C65-4D00-ABFD-622B021B4181}" type="presOf" srcId="{2047DE55-99B8-4790-89E2-F50A652A554B}" destId="{9658C117-7785-4D2C-B987-9EA97BF9F6B2}" srcOrd="0" destOrd="0" presId="urn:microsoft.com/office/officeart/2011/layout/RadialPictureList#2"/>
    <dgm:cxn modelId="{3DB1E284-748E-4CD9-B087-FD7E009FD29F}" type="presOf" srcId="{D2FE3027-CD5C-42F2-91EB-86FAC3E4BE0B}" destId="{4E1806DE-992B-4280-BAAA-DE6487DCDC77}" srcOrd="0" destOrd="0" presId="urn:microsoft.com/office/officeart/2011/layout/RadialPictureList#2"/>
    <dgm:cxn modelId="{8D5FD78A-BE31-4FDE-A461-DA8AB34B38C6}" srcId="{007470A2-B5D7-4887-B4FD-B6021A4D4CF7}" destId="{C0C01B88-9CE1-468B-9CBF-591339763F40}" srcOrd="2" destOrd="0" parTransId="{DFE94F7E-D535-430A-8BB1-49AC9838F4B9}" sibTransId="{E322421D-E49C-4213-8E54-92B0A3C2AA0D}"/>
    <dgm:cxn modelId="{36C815B8-0B03-4631-B29E-CCA662AD0128}" type="presOf" srcId="{E16905CA-DEF8-4D11-8E8E-35415FE5B980}" destId="{BCBA671E-8B0E-47E3-B726-8B2B073B000E}" srcOrd="0" destOrd="0" presId="urn:microsoft.com/office/officeart/2011/layout/RadialPictureList#2"/>
    <dgm:cxn modelId="{1ED58379-620F-40D3-848D-EA3F01366BE2}" type="presOf" srcId="{007470A2-B5D7-4887-B4FD-B6021A4D4CF7}" destId="{05E59EE6-24A2-4651-996A-9AFB7B9FFC8F}" srcOrd="0" destOrd="0" presId="urn:microsoft.com/office/officeart/2011/layout/RadialPictureList#2"/>
    <dgm:cxn modelId="{2F708DD1-31DA-40F2-8F61-60D64D9DED0E}" srcId="{007470A2-B5D7-4887-B4FD-B6021A4D4CF7}" destId="{D2FE3027-CD5C-42F2-91EB-86FAC3E4BE0B}" srcOrd="0" destOrd="0" parTransId="{D970ABB7-5E37-4C46-AB28-EAAE4C62AF1F}" sibTransId="{3BD032F4-74D8-4DF5-A3F7-BE4B5F10D5BF}"/>
    <dgm:cxn modelId="{824C5D5D-91F7-48EC-9B18-5F658C74FE0D}" type="presParOf" srcId="{BCBA671E-8B0E-47E3-B726-8B2B073B000E}" destId="{05E59EE6-24A2-4651-996A-9AFB7B9FFC8F}" srcOrd="0" destOrd="0" presId="urn:microsoft.com/office/officeart/2011/layout/RadialPictureList#2"/>
    <dgm:cxn modelId="{129324DE-5AF0-4F10-A365-C6F6EAF93F28}" type="presParOf" srcId="{BCBA671E-8B0E-47E3-B726-8B2B073B000E}" destId="{1EA0B330-A62A-423B-9436-56354426AF14}" srcOrd="1" destOrd="0" presId="urn:microsoft.com/office/officeart/2011/layout/RadialPictureList#2"/>
    <dgm:cxn modelId="{306E837B-3283-43E2-A892-6E7327F9D65A}" type="presParOf" srcId="{BCBA671E-8B0E-47E3-B726-8B2B073B000E}" destId="{A641F8A4-CF11-4116-B4E6-8425449904ED}" srcOrd="2" destOrd="0" presId="urn:microsoft.com/office/officeart/2011/layout/RadialPictureList#2"/>
    <dgm:cxn modelId="{A6837114-8C09-426A-A467-A0C14593805A}" type="presParOf" srcId="{BCBA671E-8B0E-47E3-B726-8B2B073B000E}" destId="{4E1806DE-992B-4280-BAAA-DE6487DCDC77}" srcOrd="3" destOrd="0" presId="urn:microsoft.com/office/officeart/2011/layout/RadialPictureList#2"/>
    <dgm:cxn modelId="{5231D530-52D0-4BF9-8AF8-314ADAD9BF45}" type="presParOf" srcId="{BCBA671E-8B0E-47E3-B726-8B2B073B000E}" destId="{9429B47F-46AD-4053-B6EC-4D08117EF235}" srcOrd="4" destOrd="0" presId="urn:microsoft.com/office/officeart/2011/layout/RadialPictureList#2"/>
    <dgm:cxn modelId="{C68315FD-D559-4F29-B176-2AC81B5DF57E}" type="presParOf" srcId="{9429B47F-46AD-4053-B6EC-4D08117EF235}" destId="{7ACA9D6E-B4F2-44F7-ADFA-C71D9AD1611D}" srcOrd="0" destOrd="0" presId="urn:microsoft.com/office/officeart/2011/layout/RadialPictureList#2"/>
    <dgm:cxn modelId="{B5477828-1394-4E6E-88B3-6024B2BCEB07}" type="presParOf" srcId="{BCBA671E-8B0E-47E3-B726-8B2B073B000E}" destId="{63748CBD-72AB-475B-93BB-2E1E19EB7CDF}" srcOrd="5" destOrd="0" presId="urn:microsoft.com/office/officeart/2011/layout/RadialPictureList#2"/>
    <dgm:cxn modelId="{C865EE51-FE75-4A7B-80D8-EA6C8D118E5E}" type="presParOf" srcId="{BCBA671E-8B0E-47E3-B726-8B2B073B000E}" destId="{EA3FBB46-60CA-4DCD-B01B-F2EAC10C3D89}" srcOrd="6" destOrd="0" presId="urn:microsoft.com/office/officeart/2011/layout/RadialPictureList#2"/>
    <dgm:cxn modelId="{3E64D4BF-1A0A-4803-AAAB-BECC80A5553E}" type="presParOf" srcId="{EA3FBB46-60CA-4DCD-B01B-F2EAC10C3D89}" destId="{07F3DE25-1642-45C2-B4F6-1F381AF4B3C9}" srcOrd="0" destOrd="0" presId="urn:microsoft.com/office/officeart/2011/layout/RadialPictureList#2"/>
    <dgm:cxn modelId="{9D9180EA-EEE9-48DC-B8BC-AFC919119BA6}" type="presParOf" srcId="{BCBA671E-8B0E-47E3-B726-8B2B073B000E}" destId="{24DAAE03-8AA3-4374-B236-819FD4BAD3C8}" srcOrd="7" destOrd="0" presId="urn:microsoft.com/office/officeart/2011/layout/RadialPictureList#2"/>
    <dgm:cxn modelId="{F21D41FD-1CCE-4D3E-B429-C7F2F4CA21C1}" type="presParOf" srcId="{BCBA671E-8B0E-47E3-B726-8B2B073B000E}" destId="{372EC7E2-032F-493E-9422-3E6BBF84C804}" srcOrd="8" destOrd="0" presId="urn:microsoft.com/office/officeart/2011/layout/RadialPictureList#2"/>
    <dgm:cxn modelId="{E0D7E3CD-155A-496B-9D1E-30230A2A1B54}" type="presParOf" srcId="{372EC7E2-032F-493E-9422-3E6BBF84C804}" destId="{37E17C6F-ED68-448D-88C1-BFA2E9B6DD18}" srcOrd="0" destOrd="0" presId="urn:microsoft.com/office/officeart/2011/layout/RadialPictureList#2"/>
    <dgm:cxn modelId="{72270E36-B2F3-4079-AC5B-D19EB323318F}" type="presParOf" srcId="{BCBA671E-8B0E-47E3-B726-8B2B073B000E}" destId="{9658C117-7785-4D2C-B987-9EA97BF9F6B2}" srcOrd="9" destOrd="0" presId="urn:microsoft.com/office/officeart/2011/layout/RadialPictureList#2"/>
  </dgm:cxnLst>
  <dgm:bg>
    <a:noFill/>
    <a:effectLst>
      <a:outerShdw blurRad="50800" dist="50800" dir="5400000" algn="ctr" rotWithShape="0">
        <a:srgbClr val="000000">
          <a:alpha val="0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59EE6-24A2-4651-996A-9AFB7B9FFC8F}">
      <dsp:nvSpPr>
        <dsp:cNvPr id="0" name=""/>
        <dsp:cNvSpPr/>
      </dsp:nvSpPr>
      <dsp:spPr>
        <a:xfrm>
          <a:off x="4013503" y="1624031"/>
          <a:ext cx="2543478" cy="254325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latin typeface="Century Gothic"/>
            <a:ea typeface="+mn-ea"/>
            <a:cs typeface="+mn-cs"/>
          </a:endParaRPr>
        </a:p>
      </dsp:txBody>
      <dsp:txXfrm>
        <a:off x="4385987" y="1996481"/>
        <a:ext cx="1798510" cy="1798351"/>
      </dsp:txXfrm>
    </dsp:sp>
    <dsp:sp modelId="{1EA0B330-A62A-423B-9436-56354426AF14}">
      <dsp:nvSpPr>
        <dsp:cNvPr id="0" name=""/>
        <dsp:cNvSpPr/>
      </dsp:nvSpPr>
      <dsp:spPr>
        <a:xfrm rot="10800000">
          <a:off x="2741764" y="209758"/>
          <a:ext cx="5126536" cy="534390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41F8A4-CF11-4116-B4E6-8425449904ED}">
      <dsp:nvSpPr>
        <dsp:cNvPr id="0" name=""/>
        <dsp:cNvSpPr/>
      </dsp:nvSpPr>
      <dsp:spPr>
        <a:xfrm>
          <a:off x="3331707" y="0"/>
          <a:ext cx="1362844" cy="1362559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1806DE-992B-4280-BAAA-DE6487DCDC77}">
      <dsp:nvSpPr>
        <dsp:cNvPr id="0" name=""/>
        <dsp:cNvSpPr/>
      </dsp:nvSpPr>
      <dsp:spPr>
        <a:xfrm>
          <a:off x="1403562" y="17431"/>
          <a:ext cx="1824344" cy="1318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b="1" kern="1200" dirty="0" smtClean="0">
              <a:latin typeface="Century Gothic"/>
              <a:ea typeface="+mn-ea"/>
              <a:cs typeface="+mn-cs"/>
            </a:rPr>
            <a:t>Referral</a:t>
          </a:r>
          <a:endParaRPr lang="en-US" sz="1600" b="1" kern="1200" dirty="0">
            <a:latin typeface="Century Gothic"/>
            <a:ea typeface="+mn-ea"/>
            <a:cs typeface="+mn-cs"/>
          </a:endParaRPr>
        </a:p>
      </dsp:txBody>
      <dsp:txXfrm>
        <a:off x="1403562" y="17431"/>
        <a:ext cx="1824344" cy="1318981"/>
      </dsp:txXfrm>
    </dsp:sp>
    <dsp:sp modelId="{7ACA9D6E-B4F2-44F7-ADFA-C71D9AD1611D}">
      <dsp:nvSpPr>
        <dsp:cNvPr id="0" name=""/>
        <dsp:cNvSpPr/>
      </dsp:nvSpPr>
      <dsp:spPr>
        <a:xfrm>
          <a:off x="2325069" y="1269011"/>
          <a:ext cx="1362844" cy="1362559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748CBD-72AB-475B-93BB-2E1E19EB7CDF}">
      <dsp:nvSpPr>
        <dsp:cNvPr id="0" name=""/>
        <dsp:cNvSpPr/>
      </dsp:nvSpPr>
      <dsp:spPr>
        <a:xfrm>
          <a:off x="400658" y="1292834"/>
          <a:ext cx="1824344" cy="1318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b="1" kern="1200" dirty="0" smtClean="0">
              <a:latin typeface="Century Gothic"/>
              <a:ea typeface="+mn-ea"/>
              <a:cs typeface="+mn-cs"/>
            </a:rPr>
            <a:t>Contact RSC</a:t>
          </a:r>
          <a:endParaRPr lang="en-US" sz="1600" b="1" kern="1200" dirty="0">
            <a:latin typeface="Century Gothic"/>
            <a:ea typeface="+mn-ea"/>
            <a:cs typeface="+mn-cs"/>
          </a:endParaRPr>
        </a:p>
      </dsp:txBody>
      <dsp:txXfrm>
        <a:off x="400658" y="1292834"/>
        <a:ext cx="1824344" cy="1318981"/>
      </dsp:txXfrm>
    </dsp:sp>
    <dsp:sp modelId="{07F3DE25-1642-45C2-B4F6-1F381AF4B3C9}">
      <dsp:nvSpPr>
        <dsp:cNvPr id="0" name=""/>
        <dsp:cNvSpPr/>
      </dsp:nvSpPr>
      <dsp:spPr>
        <a:xfrm>
          <a:off x="2330297" y="3134759"/>
          <a:ext cx="1362844" cy="1362559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DAAE03-8AA3-4374-B236-819FD4BAD3C8}">
      <dsp:nvSpPr>
        <dsp:cNvPr id="0" name=""/>
        <dsp:cNvSpPr/>
      </dsp:nvSpPr>
      <dsp:spPr>
        <a:xfrm>
          <a:off x="485581" y="3156839"/>
          <a:ext cx="2581630" cy="1318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b="1" kern="1200" dirty="0" smtClean="0">
              <a:latin typeface="Century Gothic"/>
              <a:ea typeface="+mn-ea"/>
              <a:cs typeface="+mn-cs"/>
            </a:rPr>
            <a:t>Assessment  &amp; Management</a:t>
          </a:r>
          <a:endParaRPr lang="en-US" sz="1600" b="1" kern="1200" dirty="0">
            <a:latin typeface="Century Gothic"/>
            <a:ea typeface="+mn-ea"/>
            <a:cs typeface="+mn-cs"/>
          </a:endParaRPr>
        </a:p>
      </dsp:txBody>
      <dsp:txXfrm>
        <a:off x="485581" y="3156839"/>
        <a:ext cx="2581630" cy="1318981"/>
      </dsp:txXfrm>
    </dsp:sp>
    <dsp:sp modelId="{37E17C6F-ED68-448D-88C1-BFA2E9B6DD18}">
      <dsp:nvSpPr>
        <dsp:cNvPr id="0" name=""/>
        <dsp:cNvSpPr/>
      </dsp:nvSpPr>
      <dsp:spPr>
        <a:xfrm>
          <a:off x="3331707" y="4447930"/>
          <a:ext cx="1362844" cy="1362559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duotone>
              <a:schemeClr val="dk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58C117-7785-4D2C-B987-9EA97BF9F6B2}">
      <dsp:nvSpPr>
        <dsp:cNvPr id="0" name=""/>
        <dsp:cNvSpPr/>
      </dsp:nvSpPr>
      <dsp:spPr>
        <a:xfrm>
          <a:off x="370117" y="4475820"/>
          <a:ext cx="2781159" cy="1318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1600" b="1" kern="1200" dirty="0" smtClean="0">
              <a:latin typeface="Century Gothic"/>
              <a:ea typeface="+mn-ea"/>
              <a:cs typeface="+mn-cs"/>
            </a:rPr>
            <a:t>Documentation</a:t>
          </a:r>
          <a:endParaRPr lang="en-US" sz="1600" b="1" kern="1200" dirty="0">
            <a:latin typeface="Century Gothic"/>
            <a:ea typeface="+mn-ea"/>
            <a:cs typeface="+mn-cs"/>
          </a:endParaRPr>
        </a:p>
      </dsp:txBody>
      <dsp:txXfrm>
        <a:off x="370117" y="4475820"/>
        <a:ext cx="2781159" cy="131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#2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62E16-E86B-422F-B307-0ECA88F32942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91705-5424-454D-B07C-9FBB6218C8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6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C8CCA-EC82-44E8-AA45-1363CE36521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55E-138B-4B23-807C-92A50DBABF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0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CA89-464D-4E1D-A25E-DF228F4FB1D2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22C6-0E4F-4191-B5E8-015165EB0F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3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C614-1076-4070-BCD1-72ACB84941CD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82961-E4C3-4501-9E3C-030D62300D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8CCA-EC82-44E8-AA45-1363CE36521C}" type="datetimeFigureOut">
              <a:rPr lang="en-US" smtClean="0"/>
              <a:pPr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C55E-138B-4B23-807C-92A50DBABF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8542" y="-1732814"/>
            <a:ext cx="7187877" cy="10167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88"/>
            <a:ext cx="9905999" cy="68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RSCCounseling@kfmc.med.s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WqgoBNgWVe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anas9652@hotmail.com" TargetMode="External"/><Relationship Id="rId2" Type="http://schemas.openxmlformats.org/officeDocument/2006/relationships/hyperlink" Target="mailto:aalshedokhi@kfmc.med.s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0293" y="2069420"/>
            <a:ext cx="84201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Technology on the Religious and Spiritual </a:t>
            </a:r>
            <a:r>
              <a:rPr lang="en-US" b="1" dirty="0" smtClean="0"/>
              <a:t>Counselling</a:t>
            </a:r>
            <a:r>
              <a:rPr lang="en-US" sz="4900" b="1" i="1" dirty="0" smtClean="0"/>
              <a:t/>
            </a:r>
            <a:br>
              <a:rPr lang="en-US" sz="4900" b="1" i="1" dirty="0" smtClean="0"/>
            </a:br>
            <a:r>
              <a:rPr lang="en-US" sz="4900" b="1" i="1" dirty="0" smtClean="0"/>
              <a:t>(</a:t>
            </a:r>
            <a:r>
              <a:rPr lang="en-US" sz="4900" b="1" i="1" dirty="0" err="1" smtClean="0"/>
              <a:t>Tahoor</a:t>
            </a:r>
            <a:r>
              <a:rPr lang="en-US" sz="4900" b="1" i="1" dirty="0" smtClean="0"/>
              <a:t> Application)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4707" y="4789713"/>
            <a:ext cx="7429500" cy="1256245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AlShedokhi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Chairperson,</a:t>
            </a:r>
          </a:p>
          <a:p>
            <a:r>
              <a:rPr lang="en-US" dirty="0" smtClean="0"/>
              <a:t> Religious &amp; Spiritual Counseling Department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7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 descr="Radial Picture Lis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788507"/>
              </p:ext>
            </p:extLst>
          </p:nvPr>
        </p:nvGraphicFramePr>
        <p:xfrm>
          <a:off x="489032" y="694482"/>
          <a:ext cx="7890316" cy="581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1" y="2362023"/>
            <a:ext cx="1727567" cy="245151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66927" y="577402"/>
            <a:ext cx="1432618" cy="1576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707896" y="1879334"/>
            <a:ext cx="1543470" cy="1576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62994" y="3723968"/>
            <a:ext cx="1432618" cy="1576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41631" y="5070764"/>
            <a:ext cx="1507263" cy="1527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52290" y="911392"/>
            <a:ext cx="8543925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refer Patient</a:t>
            </a:r>
            <a:endParaRPr lang="ar-SA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896442" y="2576944"/>
            <a:ext cx="5005594" cy="3671455"/>
          </a:xfrm>
        </p:spPr>
        <p:txBody>
          <a:bodyPr/>
          <a:lstStyle/>
          <a:p>
            <a:pPr algn="l" rtl="0"/>
            <a:r>
              <a:rPr lang="en-US" sz="2400" dirty="0" smtClean="0"/>
              <a:t>Fill in the form </a:t>
            </a:r>
            <a:endParaRPr lang="ar-SA" sz="2400" dirty="0" smtClean="0"/>
          </a:p>
          <a:p>
            <a:pPr algn="l" rtl="0"/>
            <a:r>
              <a:rPr lang="en-US" sz="2400" dirty="0" smtClean="0"/>
              <a:t>Contact RSC @ </a:t>
            </a:r>
            <a:r>
              <a:rPr lang="ar-SA" sz="2400" dirty="0" smtClean="0"/>
              <a:t>11444</a:t>
            </a:r>
          </a:p>
          <a:p>
            <a:pPr algn="l" rtl="0"/>
            <a:r>
              <a:rPr lang="en-US" sz="2400" dirty="0" smtClean="0"/>
              <a:t>or send email to </a:t>
            </a:r>
            <a:r>
              <a:rPr lang="en-US" sz="2400" dirty="0" smtClean="0">
                <a:hlinkClick r:id="rId2"/>
              </a:rPr>
              <a:t>RSCCounseling@kfmc.med.sa</a:t>
            </a:r>
            <a:endParaRPr lang="en-US" sz="2400" dirty="0" smtClean="0"/>
          </a:p>
        </p:txBody>
      </p:sp>
      <p:pic>
        <p:nvPicPr>
          <p:cNvPr id="7172" name="Picture 6"/>
          <p:cNvPicPr>
            <a:picLocks noChangeAspect="1"/>
          </p:cNvPicPr>
          <p:nvPr/>
        </p:nvPicPr>
        <p:blipFill>
          <a:blip r:embed="rId3" cstate="print"/>
          <a:srcRect l="26428" t="7777" r="35873" b="4604"/>
          <a:stretch>
            <a:fillRect/>
          </a:stretch>
        </p:blipFill>
        <p:spPr bwMode="auto">
          <a:xfrm>
            <a:off x="5128418" y="814119"/>
            <a:ext cx="3826896" cy="57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مجموعة 6"/>
          <p:cNvGrpSpPr/>
          <p:nvPr/>
        </p:nvGrpSpPr>
        <p:grpSpPr>
          <a:xfrm>
            <a:off x="72247" y="945354"/>
            <a:ext cx="9482168" cy="5201391"/>
            <a:chOff x="79494" y="1258785"/>
            <a:chExt cx="9482168" cy="5201391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 cstate="print"/>
            <a:srcRect l="29725" t="49575" r="38149" b="17903"/>
            <a:stretch>
              <a:fillRect/>
            </a:stretch>
          </p:blipFill>
          <p:spPr bwMode="auto">
            <a:xfrm>
              <a:off x="427512" y="1258785"/>
              <a:ext cx="9134150" cy="5201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سهم إلى اليمين 8"/>
            <p:cNvSpPr/>
            <p:nvPr/>
          </p:nvSpPr>
          <p:spPr>
            <a:xfrm>
              <a:off x="79494" y="3152633"/>
              <a:ext cx="696036" cy="354842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2453838" y="743860"/>
            <a:ext cx="4588028" cy="5604377"/>
            <a:chOff x="2090057" y="-174171"/>
            <a:chExt cx="5491121" cy="6707525"/>
          </a:xfrm>
        </p:grpSpPr>
        <p:pic>
          <p:nvPicPr>
            <p:cNvPr id="10" name="Picture 2079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05"/>
            <a:stretch/>
          </p:blipFill>
          <p:spPr bwMode="auto">
            <a:xfrm>
              <a:off x="2090057" y="-174171"/>
              <a:ext cx="5491121" cy="67075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مستطيل 1"/>
            <p:cNvSpPr/>
            <p:nvPr/>
          </p:nvSpPr>
          <p:spPr>
            <a:xfrm>
              <a:off x="2336801" y="2133602"/>
              <a:ext cx="362856" cy="200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3154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-246743" y="-246743"/>
            <a:ext cx="10152743" cy="725364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5441"/>
          <a:stretch/>
        </p:blipFill>
        <p:spPr>
          <a:xfrm>
            <a:off x="2322281" y="-246744"/>
            <a:ext cx="4949373" cy="725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6" y="1063891"/>
            <a:ext cx="7961586" cy="529215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 rot="783290">
            <a:off x="3876094" y="1387990"/>
            <a:ext cx="29365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/>
              <a:t>Patient Services</a:t>
            </a:r>
            <a:endParaRPr lang="ar-SA" sz="3200" dirty="0"/>
          </a:p>
        </p:txBody>
      </p:sp>
      <p:sp>
        <p:nvSpPr>
          <p:cNvPr id="5" name="مربع نص 4"/>
          <p:cNvSpPr txBox="1"/>
          <p:nvPr/>
        </p:nvSpPr>
        <p:spPr>
          <a:xfrm rot="18990913">
            <a:off x="5026891" y="3050045"/>
            <a:ext cx="209462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 smtClean="0"/>
              <a:t>Patient </a:t>
            </a:r>
          </a:p>
          <a:p>
            <a:pPr algn="ctr"/>
            <a:r>
              <a:rPr lang="en-US" sz="3200" dirty="0" smtClean="0"/>
              <a:t>Education</a:t>
            </a:r>
            <a:endParaRPr lang="ar-S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69163" y="947018"/>
            <a:ext cx="8543925" cy="1325563"/>
          </a:xfrm>
        </p:spPr>
        <p:txBody>
          <a:bodyPr>
            <a:normAutofit/>
          </a:bodyPr>
          <a:lstStyle/>
          <a:p>
            <a:pPr rtl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Opportunities:</a:t>
            </a:r>
            <a:endParaRPr lang="ar-S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558140" y="2280062"/>
            <a:ext cx="5668489" cy="4164281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Counseling session through proper dialogue &amp; answering questions 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Using educational materials </a:t>
            </a:r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Guidance to the resources (internal extension, </a:t>
            </a:r>
            <a:r>
              <a:rPr lang="en-US" dirty="0" err="1" smtClean="0"/>
              <a:t>Tahoor</a:t>
            </a:r>
            <a:r>
              <a:rPr lang="en-US" dirty="0" smtClean="0"/>
              <a:t> application)   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21" y="1734239"/>
            <a:ext cx="2047422" cy="1089585"/>
          </a:xfrm>
          <a:prstGeom prst="rect">
            <a:avLst/>
          </a:prstGeom>
        </p:spPr>
      </p:pic>
      <p:pic>
        <p:nvPicPr>
          <p:cNvPr id="1026" name="Picture 2" descr="D:\Shared Folder\03 RSC Programs\المطويات من إنتاج القسم\08 لطيف لما يشاء\مسودات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757" y="2917376"/>
            <a:ext cx="1408038" cy="19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327" y="5155079"/>
            <a:ext cx="1248757" cy="129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8" y="992878"/>
            <a:ext cx="8046352" cy="538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0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524"/>
            <a:ext cx="8543925" cy="9187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Challenges: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unified answer</a:t>
            </a:r>
          </a:p>
          <a:p>
            <a:r>
              <a:rPr lang="en-US" dirty="0"/>
              <a:t>Available for limited time (working hours).</a:t>
            </a:r>
          </a:p>
          <a:p>
            <a:r>
              <a:rPr lang="en-US" dirty="0" smtClean="0"/>
              <a:t>Space. </a:t>
            </a:r>
          </a:p>
          <a:p>
            <a:r>
              <a:rPr lang="en-US" dirty="0" smtClean="0"/>
              <a:t>Time consuming (average 40%)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مخطط 3"/>
          <p:cNvGraphicFramePr/>
          <p:nvPr>
            <p:extLst>
              <p:ext uri="{D42A27DB-BD31-4B8C-83A1-F6EECF244321}">
                <p14:modId xmlns:p14="http://schemas.microsoft.com/office/powerpoint/2010/main" val="158220988"/>
              </p:ext>
            </p:extLst>
          </p:nvPr>
        </p:nvGraphicFramePr>
        <p:xfrm>
          <a:off x="4412342" y="3091543"/>
          <a:ext cx="5065487" cy="3104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86695" y="5206010"/>
            <a:ext cx="8543925" cy="918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Any more challenge?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5" y="1200943"/>
            <a:ext cx="6591871" cy="4943904"/>
          </a:xfrm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96944" y="5128196"/>
            <a:ext cx="3331404" cy="76763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ar-S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9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524"/>
            <a:ext cx="8543925" cy="9187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of Technology on Spiritual Education: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attractive, </a:t>
            </a:r>
            <a:endParaRPr lang="en-US" dirty="0" smtClean="0"/>
          </a:p>
          <a:p>
            <a:r>
              <a:rPr lang="en-US" dirty="0" smtClean="0"/>
              <a:t>Easy </a:t>
            </a:r>
            <a:r>
              <a:rPr lang="en-US" dirty="0"/>
              <a:t>delivering the information </a:t>
            </a:r>
            <a:endParaRPr lang="en-US" dirty="0" smtClean="0"/>
          </a:p>
          <a:p>
            <a:r>
              <a:rPr lang="en-US" dirty="0" smtClean="0"/>
              <a:t>Saving </a:t>
            </a:r>
            <a:r>
              <a:rPr lang="en-US" dirty="0"/>
              <a:t>time. </a:t>
            </a:r>
            <a:endParaRPr lang="en-US" dirty="0" smtClean="0"/>
          </a:p>
          <a:p>
            <a:r>
              <a:rPr lang="en-US" dirty="0" smtClean="0"/>
              <a:t>Can be use any time.</a:t>
            </a:r>
          </a:p>
          <a:p>
            <a:r>
              <a:rPr lang="en-US" dirty="0" smtClean="0"/>
              <a:t>More population.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4214" b="10139"/>
          <a:stretch/>
        </p:blipFill>
        <p:spPr>
          <a:xfrm>
            <a:off x="5084424" y="3425588"/>
            <a:ext cx="4306372" cy="290697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6695" y="5206010"/>
            <a:ext cx="8543925" cy="918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Any more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impact?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524"/>
            <a:ext cx="8543925" cy="91879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outcome: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Unifying the answer between the counselor</a:t>
            </a:r>
          </a:p>
          <a:p>
            <a:r>
              <a:rPr lang="en-US" dirty="0" smtClean="0"/>
              <a:t>Availability for 24/7</a:t>
            </a:r>
          </a:p>
          <a:p>
            <a:r>
              <a:rPr lang="en-US" dirty="0" smtClean="0"/>
              <a:t>Maintain patient privacy </a:t>
            </a:r>
          </a:p>
          <a:p>
            <a:r>
              <a:rPr lang="en-US" dirty="0" smtClean="0"/>
              <a:t>Enhance accessibility 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Declaration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have nothing to declare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1134540"/>
            <a:ext cx="8543925" cy="91879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Religious Self Education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(answer machine):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1443" r="77809" b="90382"/>
          <a:stretch/>
        </p:blipFill>
        <p:spPr>
          <a:xfrm>
            <a:off x="7847463" y="-168381"/>
            <a:ext cx="1869744" cy="18911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552131"/>
            <a:ext cx="8543925" cy="3624832"/>
          </a:xfrm>
        </p:spPr>
        <p:txBody>
          <a:bodyPr>
            <a:normAutofit/>
          </a:bodyPr>
          <a:lstStyle/>
          <a:p>
            <a:r>
              <a:rPr lang="en-US" dirty="0" smtClean="0"/>
              <a:t>Collecting answers for most frequent questions (74)</a:t>
            </a:r>
          </a:p>
          <a:p>
            <a:r>
              <a:rPr lang="en-US" dirty="0" smtClean="0"/>
              <a:t>Recording all answer (Fatwa)</a:t>
            </a:r>
          </a:p>
          <a:p>
            <a:r>
              <a:rPr lang="en-US" dirty="0" smtClean="0"/>
              <a:t>Grouping the answer according to subject.</a:t>
            </a:r>
          </a:p>
          <a:p>
            <a:r>
              <a:rPr lang="en-US" dirty="0" smtClean="0"/>
              <a:t>Link it with internal phone extension </a:t>
            </a:r>
          </a:p>
          <a:p>
            <a:r>
              <a:rPr lang="en-US" dirty="0" smtClean="0"/>
              <a:t>The experience shared with many hospital now.</a:t>
            </a:r>
          </a:p>
          <a:p>
            <a:r>
              <a:rPr lang="en-US" dirty="0" smtClean="0"/>
              <a:t> Plan to translate it to another language.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64067" y="5665407"/>
            <a:ext cx="8543925" cy="918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Call Now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3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760557" y="-105134"/>
            <a:ext cx="4326344" cy="732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5" y="-215976"/>
            <a:ext cx="10138015" cy="675325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-68240" y="5387035"/>
            <a:ext cx="23610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14503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34" y="1123424"/>
            <a:ext cx="10183134" cy="47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-246743" y="-246743"/>
            <a:ext cx="10152743" cy="725364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" b="6035"/>
          <a:stretch/>
        </p:blipFill>
        <p:spPr>
          <a:xfrm>
            <a:off x="2670629" y="-246743"/>
            <a:ext cx="4470400" cy="725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1981" y="815503"/>
            <a:ext cx="854392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challenges:</a:t>
            </a:r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81038" y="2115403"/>
            <a:ext cx="8543925" cy="4061560"/>
          </a:xfrm>
        </p:spPr>
        <p:txBody>
          <a:bodyPr/>
          <a:lstStyle/>
          <a:p>
            <a:r>
              <a:rPr lang="en-US" dirty="0" smtClean="0"/>
              <a:t>Available for admitted patient </a:t>
            </a:r>
          </a:p>
          <a:p>
            <a:r>
              <a:rPr lang="en-US" dirty="0" smtClean="0"/>
              <a:t>Just Arabic language </a:t>
            </a:r>
          </a:p>
          <a:p>
            <a:r>
              <a:rPr lang="en-US" dirty="0" smtClean="0"/>
              <a:t>Only audio </a:t>
            </a:r>
          </a:p>
          <a:p>
            <a:r>
              <a:rPr lang="en-US" dirty="0" smtClean="0"/>
              <a:t>Phone not available next to all beds</a:t>
            </a:r>
          </a:p>
          <a:p>
            <a:endParaRPr lang="en-US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746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1038" y="750627"/>
            <a:ext cx="8543925" cy="940063"/>
          </a:xfrm>
        </p:spPr>
        <p:txBody>
          <a:bodyPr/>
          <a:lstStyle/>
          <a:p>
            <a:r>
              <a:rPr lang="en-US" dirty="0" smtClean="0"/>
              <a:t>Smart device application</a:t>
            </a:r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12" y="1472952"/>
            <a:ext cx="6458007" cy="481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t="10069" r="12337" b="68816"/>
          <a:stretch/>
        </p:blipFill>
        <p:spPr bwMode="auto">
          <a:xfrm>
            <a:off x="4285384" y="2241363"/>
            <a:ext cx="4924567" cy="24398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23056" r="23872" b="32639"/>
          <a:stretch>
            <a:fillRect/>
          </a:stretch>
        </p:blipFill>
        <p:spPr bwMode="auto">
          <a:xfrm>
            <a:off x="244067" y="1201002"/>
            <a:ext cx="3499331" cy="490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48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21731" y="842798"/>
            <a:ext cx="8543925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</a:t>
            </a:r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population: </a:t>
            </a:r>
            <a:endParaRPr lang="ar-S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89969" y="2224584"/>
            <a:ext cx="8543925" cy="4006969"/>
          </a:xfrm>
        </p:spPr>
        <p:txBody>
          <a:bodyPr/>
          <a:lstStyle/>
          <a:p>
            <a:r>
              <a:rPr lang="en-GB" dirty="0" smtClean="0"/>
              <a:t>Patients and their families </a:t>
            </a:r>
          </a:p>
          <a:p>
            <a:r>
              <a:rPr lang="en-GB" dirty="0" smtClean="0"/>
              <a:t>Bilingual </a:t>
            </a:r>
          </a:p>
          <a:p>
            <a:r>
              <a:rPr lang="en-GB" dirty="0" smtClean="0"/>
              <a:t>Healthcare providers </a:t>
            </a:r>
          </a:p>
          <a:p>
            <a:r>
              <a:rPr lang="en-GB" dirty="0" smtClean="0"/>
              <a:t>International </a:t>
            </a:r>
            <a:endParaRPr lang="ar-SA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4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97" y="1569777"/>
            <a:ext cx="516195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093085" y="5379777"/>
            <a:ext cx="5992716" cy="73866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Launched in July 2017</a:t>
            </a:r>
            <a:endParaRPr lang="ar-S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5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/>
          <a:stretch/>
        </p:blipFill>
        <p:spPr>
          <a:xfrm>
            <a:off x="111886" y="1047964"/>
            <a:ext cx="2988578" cy="518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44" y="1047964"/>
            <a:ext cx="2917209" cy="5186149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42" y="3602276"/>
            <a:ext cx="2040614" cy="79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42" y="2746115"/>
            <a:ext cx="2040614" cy="78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86" y="875766"/>
            <a:ext cx="8543925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410691"/>
            <a:ext cx="8543925" cy="37662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</a:t>
            </a:r>
            <a:r>
              <a:rPr lang="en-US" sz="3200" dirty="0"/>
              <a:t>identify the benefits of using technology in Religious </a:t>
            </a:r>
            <a:r>
              <a:rPr lang="en-US" sz="3200" dirty="0" smtClean="0"/>
              <a:t>&amp; Spiritual education programs.</a:t>
            </a:r>
          </a:p>
          <a:p>
            <a:r>
              <a:rPr lang="en-US" sz="3200" dirty="0" smtClean="0"/>
              <a:t>To introduce </a:t>
            </a:r>
            <a:r>
              <a:rPr lang="en-US" sz="3200" dirty="0" err="1" smtClean="0"/>
              <a:t>Tahoor</a:t>
            </a:r>
            <a:r>
              <a:rPr lang="en-US" sz="3200" dirty="0" smtClean="0"/>
              <a:t> Application.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41" y="1487604"/>
            <a:ext cx="2606225" cy="463328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82" y="1487604"/>
            <a:ext cx="2606225" cy="463328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12" y="1487603"/>
            <a:ext cx="2606225" cy="4633289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8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724581" y="2890613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Demo</a:t>
            </a:r>
            <a:endParaRPr lang="ar-SA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1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10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6488"/>
          <a:stretch>
            <a:fillRect/>
          </a:stretch>
        </p:blipFill>
        <p:spPr bwMode="auto">
          <a:xfrm>
            <a:off x="1367553" y="1330419"/>
            <a:ext cx="6902989" cy="421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0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-246743" y="-246743"/>
            <a:ext cx="10152743" cy="725364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5" b="9232"/>
          <a:stretch/>
        </p:blipFill>
        <p:spPr>
          <a:xfrm>
            <a:off x="2627085" y="-331812"/>
            <a:ext cx="4542970" cy="73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1038" y="846164"/>
            <a:ext cx="8543925" cy="102195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Benefit: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Internal:</a:t>
            </a:r>
          </a:p>
          <a:p>
            <a:pPr lvl="1"/>
            <a:r>
              <a:rPr lang="en-US" dirty="0" smtClean="0"/>
              <a:t>Improve patient experience</a:t>
            </a:r>
          </a:p>
          <a:p>
            <a:pPr lvl="1"/>
            <a:r>
              <a:rPr lang="en-US" dirty="0" smtClean="0"/>
              <a:t>Allocate more time for counseling/Education.</a:t>
            </a:r>
          </a:p>
          <a:p>
            <a:endParaRPr lang="en-US" dirty="0" smtClean="0"/>
          </a:p>
          <a:p>
            <a:r>
              <a:rPr lang="en-US" dirty="0" smtClean="0"/>
              <a:t>External: </a:t>
            </a:r>
          </a:p>
          <a:p>
            <a:pPr lvl="1"/>
            <a:r>
              <a:rPr lang="en-US" dirty="0"/>
              <a:t>Enhance </a:t>
            </a:r>
            <a:r>
              <a:rPr lang="en-US" dirty="0" smtClean="0"/>
              <a:t>KFMC reputation.</a:t>
            </a:r>
          </a:p>
          <a:p>
            <a:pPr lvl="1"/>
            <a:r>
              <a:rPr lang="en-US" dirty="0" smtClean="0"/>
              <a:t>Covering more patient worldwide.</a:t>
            </a:r>
            <a:endParaRPr lang="en-US" dirty="0"/>
          </a:p>
          <a:p>
            <a:pPr lvl="1"/>
            <a:endParaRPr lang="en-US" dirty="0" smtClean="0"/>
          </a:p>
          <a:p>
            <a:endParaRPr lang="ar-SA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13" y="-229974"/>
            <a:ext cx="1557687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5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146412" y="623888"/>
            <a:ext cx="8201087" cy="1281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Rating:</a:t>
            </a:r>
            <a:endParaRPr lang="ar-SA" alt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1" b="33185"/>
          <a:stretch/>
        </p:blipFill>
        <p:spPr>
          <a:xfrm>
            <a:off x="702635" y="3926860"/>
            <a:ext cx="8468660" cy="2152922"/>
          </a:xfrm>
        </p:spPr>
      </p:pic>
      <p:pic>
        <p:nvPicPr>
          <p:cNvPr id="378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5" b="12479"/>
          <a:stretch>
            <a:fillRect/>
          </a:stretch>
        </p:blipFill>
        <p:spPr bwMode="auto">
          <a:xfrm>
            <a:off x="702634" y="1564659"/>
            <a:ext cx="8468661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1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72957" y="874345"/>
            <a:ext cx="8242030" cy="1281112"/>
          </a:xfrm>
        </p:spPr>
        <p:txBody>
          <a:bodyPr>
            <a:normAutofit/>
          </a:bodyPr>
          <a:lstStyle/>
          <a:p>
            <a:r>
              <a:rPr lang="en-US" alt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comments:</a:t>
            </a:r>
            <a:endParaRPr lang="ar-SA" alt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076" y="2819400"/>
            <a:ext cx="3611563" cy="3778250"/>
          </a:xfrm>
        </p:spPr>
      </p:pic>
      <p:pic>
        <p:nvPicPr>
          <p:cNvPr id="389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65" y="1378857"/>
            <a:ext cx="4525104" cy="521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6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ctrTitle"/>
          </p:nvPr>
        </p:nvSpPr>
        <p:spPr>
          <a:xfrm>
            <a:off x="939007" y="1447800"/>
            <a:ext cx="7170242" cy="3328988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9007" y="4776788"/>
            <a:ext cx="7170242" cy="8620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ar-SA"/>
          </a:p>
        </p:txBody>
      </p:sp>
      <p:pic>
        <p:nvPicPr>
          <p:cNvPr id="20484" name="Picture 5"/>
          <p:cNvPicPr>
            <a:picLocks noChangeAspect="1"/>
          </p:cNvPicPr>
          <p:nvPr/>
        </p:nvPicPr>
        <p:blipFill>
          <a:blip r:embed="rId2" cstate="print"/>
          <a:srcRect l="5238" t="68179" b="-17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96884" y="5605153"/>
            <a:ext cx="9262753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Together we plead for the good and wipe off tears of mournful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Together we draw smiles and light up hope for the confused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6743" y="2519022"/>
            <a:ext cx="4591051" cy="918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0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033" y="523308"/>
            <a:ext cx="8543925" cy="918794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Us: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434510"/>
            <a:ext cx="8543925" cy="50969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 </a:t>
            </a:r>
            <a:r>
              <a:rPr lang="en-US" sz="3600" dirty="0" err="1" smtClean="0"/>
              <a:t>Anas</a:t>
            </a:r>
            <a:r>
              <a:rPr lang="en-US" sz="3600" dirty="0" smtClean="0"/>
              <a:t> </a:t>
            </a:r>
            <a:r>
              <a:rPr lang="en-US" sz="3600" dirty="0" err="1" smtClean="0"/>
              <a:t>AlShedokhi</a:t>
            </a:r>
            <a:endParaRPr lang="en-US" sz="3600" dirty="0" smtClean="0"/>
          </a:p>
          <a:p>
            <a:r>
              <a:rPr lang="en-US" sz="3600" dirty="0" smtClean="0"/>
              <a:t>F </a:t>
            </a:r>
            <a:r>
              <a:rPr lang="en-US" sz="3600" dirty="0" err="1" smtClean="0"/>
              <a:t>anas.s.alshedokhi</a:t>
            </a:r>
            <a:endParaRPr lang="en-US" sz="3600" dirty="0" smtClean="0"/>
          </a:p>
          <a:p>
            <a:endParaRPr lang="en-US" sz="3600" dirty="0" smtClean="0"/>
          </a:p>
          <a:p>
            <a:endParaRPr lang="en-US" sz="3600" dirty="0" smtClean="0"/>
          </a:p>
          <a:p>
            <a:r>
              <a:rPr lang="en-US" sz="3600" dirty="0" smtClean="0"/>
              <a:t>M +966 554 45 9652</a:t>
            </a:r>
          </a:p>
          <a:p>
            <a:r>
              <a:rPr lang="en-US" sz="3600" dirty="0" smtClean="0"/>
              <a:t>E </a:t>
            </a:r>
            <a:r>
              <a:rPr lang="en-US" sz="3600" dirty="0" smtClean="0">
                <a:hlinkClick r:id="rId2"/>
              </a:rPr>
              <a:t>aalshedokhi@kfmc.med.sa</a:t>
            </a:r>
            <a:endParaRPr lang="en-US" sz="3600" dirty="0" smtClean="0"/>
          </a:p>
          <a:p>
            <a:r>
              <a:rPr lang="en-US" sz="3600" dirty="0" smtClean="0"/>
              <a:t>E </a:t>
            </a:r>
            <a:r>
              <a:rPr lang="en-US" sz="3600" dirty="0" smtClean="0">
                <a:hlinkClick r:id="rId3"/>
              </a:rPr>
              <a:t>anas9652@hotmail.com</a:t>
            </a:r>
            <a:endParaRPr lang="en-US" sz="3600" dirty="0" smtClean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01" y="1307600"/>
            <a:ext cx="3557090" cy="364513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1" y="2010918"/>
            <a:ext cx="539632" cy="53963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0" y="1413074"/>
            <a:ext cx="539633" cy="5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653143"/>
            <a:ext cx="8543925" cy="10969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King Fahad Medical City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2778825"/>
            <a:ext cx="8543925" cy="3398137"/>
          </a:xfrm>
        </p:spPr>
        <p:txBody>
          <a:bodyPr/>
          <a:lstStyle/>
          <a:p>
            <a:r>
              <a:rPr lang="en-US" dirty="0" smtClean="0"/>
              <a:t>1200 beds </a:t>
            </a:r>
          </a:p>
          <a:p>
            <a:r>
              <a:rPr lang="en-US" dirty="0" smtClean="0"/>
              <a:t>Four Hospitals (women, children, rehabilitation, Main)</a:t>
            </a:r>
          </a:p>
          <a:p>
            <a:r>
              <a:rPr lang="en-US" dirty="0" smtClean="0"/>
              <a:t>Four Center of Excellences (Heart, Cancer, neurosciences, metabolic and obesity)</a:t>
            </a:r>
          </a:p>
          <a:p>
            <a:r>
              <a:rPr lang="en-US" dirty="0" smtClean="0"/>
              <a:t>Accredited national and international </a:t>
            </a:r>
          </a:p>
          <a:p>
            <a:endParaRPr lang="en-US" dirty="0"/>
          </a:p>
        </p:txBody>
      </p:sp>
      <p:pic>
        <p:nvPicPr>
          <p:cNvPr id="1028" name="Picture 4" descr="Image result for kfm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93" y="1275608"/>
            <a:ext cx="666750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653143"/>
            <a:ext cx="8543925" cy="10969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King Fahad Medical City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Image result for kfmc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866239" y="2262560"/>
            <a:ext cx="11436272" cy="3006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3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327" y="740719"/>
            <a:ext cx="8056669" cy="5695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3921" y="1222644"/>
            <a:ext cx="84201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eligious and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piritual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ounseling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ervices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08264" y="2612203"/>
            <a:ext cx="84201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8956" y="2920640"/>
            <a:ext cx="84201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RSCS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ctrTitle"/>
          </p:nvPr>
        </p:nvSpPr>
        <p:spPr>
          <a:xfrm>
            <a:off x="939007" y="1447800"/>
            <a:ext cx="7170242" cy="3328988"/>
          </a:xfrm>
        </p:spPr>
        <p:txBody>
          <a:bodyPr/>
          <a:lstStyle/>
          <a:p>
            <a:endParaRPr lang="ar-SA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39007" y="4776788"/>
            <a:ext cx="7170242" cy="8620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ar-SA"/>
          </a:p>
        </p:txBody>
      </p:sp>
      <p:pic>
        <p:nvPicPr>
          <p:cNvPr id="14340" name="Picture 5"/>
          <p:cNvPicPr>
            <a:picLocks noChangeAspect="1"/>
          </p:cNvPicPr>
          <p:nvPr/>
        </p:nvPicPr>
        <p:blipFill>
          <a:blip r:embed="rId2" cstate="print"/>
          <a:srcRect t="14583" b="30417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447381" y="3683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64669" y="6985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70881" y="16256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20044" y="291465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70881" y="41783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23394" y="51054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32548" y="54356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27836" y="5093494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49392" y="41656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23125" y="288925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03244" y="1663700"/>
            <a:ext cx="1021556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prayer carpe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7380" y="3137084"/>
            <a:ext cx="4034601" cy="181373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9" y="2660176"/>
            <a:ext cx="3123468" cy="242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1981" y="1316022"/>
            <a:ext cx="2317831" cy="463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</TotalTime>
  <Words>384</Words>
  <Application>Microsoft Office PowerPoint</Application>
  <PresentationFormat>A4 Paper (210x297 mm)</PresentationFormat>
  <Paragraphs>101</Paragraphs>
  <Slides>38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Office Theme</vt:lpstr>
      <vt:lpstr>Technology on the Religious and Spiritual Counselling (Tahoor Application)</vt:lpstr>
      <vt:lpstr>Declaration </vt:lpstr>
      <vt:lpstr>Objectives</vt:lpstr>
      <vt:lpstr>About King Fahad Medical City</vt:lpstr>
      <vt:lpstr>About King Fahad Medical City</vt:lpstr>
      <vt:lpstr>عرض تقديمي في PowerPoint</vt:lpstr>
      <vt:lpstr>Religious and Spiritual Counseling Services</vt:lpstr>
      <vt:lpstr>عرض تقديمي في PowerPoint</vt:lpstr>
      <vt:lpstr>عرض تقديمي في PowerPoint</vt:lpstr>
      <vt:lpstr>عرض تقديمي في PowerPoint</vt:lpstr>
      <vt:lpstr>How to refer Patient</vt:lpstr>
      <vt:lpstr>عرض تقديمي في PowerPoint</vt:lpstr>
      <vt:lpstr>عرض تقديمي في PowerPoint</vt:lpstr>
      <vt:lpstr>Educational Opportunities:</vt:lpstr>
      <vt:lpstr>عرض تقديمي في PowerPoint</vt:lpstr>
      <vt:lpstr>Educational Challenges:</vt:lpstr>
      <vt:lpstr>Technology</vt:lpstr>
      <vt:lpstr>Impact of Technology on Spiritual Education:</vt:lpstr>
      <vt:lpstr>Expected outcome: </vt:lpstr>
      <vt:lpstr>Religious Self Education  (answer machine):</vt:lpstr>
      <vt:lpstr>عرض تقديمي في PowerPoint</vt:lpstr>
      <vt:lpstr>عرض تقديمي في PowerPoint</vt:lpstr>
      <vt:lpstr>عرض تقديمي في PowerPoint</vt:lpstr>
      <vt:lpstr>New challenges:</vt:lpstr>
      <vt:lpstr>Smart device application</vt:lpstr>
      <vt:lpstr>عرض تقديمي في PowerPoint</vt:lpstr>
      <vt:lpstr>Target population: </vt:lpstr>
      <vt:lpstr>Launched in July 2017</vt:lpstr>
      <vt:lpstr>عرض تقديمي في PowerPoint</vt:lpstr>
      <vt:lpstr>عرض تقديمي في PowerPoint</vt:lpstr>
      <vt:lpstr>Live Demo</vt:lpstr>
      <vt:lpstr>عرض تقديمي في PowerPoint</vt:lpstr>
      <vt:lpstr>عرض تقديمي في PowerPoint</vt:lpstr>
      <vt:lpstr>Additional Benefit:</vt:lpstr>
      <vt:lpstr>Rating:</vt:lpstr>
      <vt:lpstr>Customer comments:</vt:lpstr>
      <vt:lpstr>عرض تقديمي في PowerPoint</vt:lpstr>
      <vt:lpstr>Contact Us:</vt:lpstr>
    </vt:vector>
  </TitlesOfParts>
  <Company>KFMC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Sundus Alorij</dc:creator>
  <cp:lastModifiedBy>AnasSaad</cp:lastModifiedBy>
  <cp:revision>90</cp:revision>
  <dcterms:created xsi:type="dcterms:W3CDTF">2018-01-29T05:27:49Z</dcterms:created>
  <dcterms:modified xsi:type="dcterms:W3CDTF">2018-04-24T17:00:24Z</dcterms:modified>
</cp:coreProperties>
</file>