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410" r:id="rId2"/>
    <p:sldId id="749" r:id="rId3"/>
    <p:sldId id="865" r:id="rId4"/>
    <p:sldId id="864" r:id="rId5"/>
    <p:sldId id="825" r:id="rId6"/>
    <p:sldId id="826" r:id="rId7"/>
    <p:sldId id="878" r:id="rId8"/>
    <p:sldId id="827" r:id="rId9"/>
    <p:sldId id="828" r:id="rId10"/>
    <p:sldId id="829" r:id="rId11"/>
    <p:sldId id="830" r:id="rId12"/>
    <p:sldId id="832" r:id="rId13"/>
    <p:sldId id="833" r:id="rId14"/>
    <p:sldId id="834" r:id="rId15"/>
    <p:sldId id="800" r:id="rId16"/>
    <p:sldId id="801" r:id="rId17"/>
    <p:sldId id="806" r:id="rId18"/>
    <p:sldId id="807" r:id="rId19"/>
    <p:sldId id="879" r:id="rId20"/>
    <p:sldId id="856" r:id="rId21"/>
    <p:sldId id="866" r:id="rId22"/>
    <p:sldId id="831" r:id="rId23"/>
    <p:sldId id="845" r:id="rId24"/>
    <p:sldId id="844" r:id="rId25"/>
    <p:sldId id="847" r:id="rId26"/>
    <p:sldId id="852" r:id="rId27"/>
    <p:sldId id="770" r:id="rId28"/>
    <p:sldId id="751" r:id="rId29"/>
    <p:sldId id="752" r:id="rId30"/>
    <p:sldId id="753" r:id="rId31"/>
    <p:sldId id="754" r:id="rId32"/>
    <p:sldId id="755" r:id="rId33"/>
    <p:sldId id="756" r:id="rId34"/>
    <p:sldId id="757" r:id="rId35"/>
    <p:sldId id="881" r:id="rId36"/>
    <p:sldId id="882" r:id="rId37"/>
    <p:sldId id="883" r:id="rId38"/>
    <p:sldId id="884" r:id="rId39"/>
    <p:sldId id="885" r:id="rId40"/>
    <p:sldId id="886" r:id="rId41"/>
    <p:sldId id="887" r:id="rId42"/>
    <p:sldId id="888" r:id="rId43"/>
    <p:sldId id="889" r:id="rId44"/>
    <p:sldId id="824" r:id="rId45"/>
    <p:sldId id="854" r:id="rId4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58C42864-7A90-C049-B568-FAA07EB6DA95}">
          <p14:sldIdLst/>
        </p14:section>
        <p14:section name="Untitled Section" id="{FD7C9165-3D6E-3443-BC56-6D52DD644A44}">
          <p14:sldIdLst>
            <p14:sldId id="410"/>
            <p14:sldId id="749"/>
            <p14:sldId id="865"/>
            <p14:sldId id="864"/>
            <p14:sldId id="825"/>
            <p14:sldId id="826"/>
            <p14:sldId id="878"/>
            <p14:sldId id="827"/>
            <p14:sldId id="828"/>
            <p14:sldId id="829"/>
            <p14:sldId id="830"/>
            <p14:sldId id="832"/>
            <p14:sldId id="833"/>
            <p14:sldId id="834"/>
            <p14:sldId id="800"/>
            <p14:sldId id="801"/>
            <p14:sldId id="806"/>
            <p14:sldId id="807"/>
            <p14:sldId id="879"/>
            <p14:sldId id="856"/>
            <p14:sldId id="866"/>
            <p14:sldId id="831"/>
            <p14:sldId id="845"/>
            <p14:sldId id="844"/>
            <p14:sldId id="847"/>
            <p14:sldId id="852"/>
            <p14:sldId id="770"/>
            <p14:sldId id="751"/>
            <p14:sldId id="752"/>
            <p14:sldId id="753"/>
            <p14:sldId id="754"/>
            <p14:sldId id="755"/>
            <p14:sldId id="756"/>
            <p14:sldId id="757"/>
          </p14:sldIdLst>
        </p14:section>
        <p14:section name="Section 1" id="{1BE1A0C1-9551-3E4D-91A1-FA76116B1E98}">
          <p14:sldIdLst>
            <p14:sldId id="881"/>
            <p14:sldId id="882"/>
            <p14:sldId id="883"/>
            <p14:sldId id="884"/>
            <p14:sldId id="885"/>
            <p14:sldId id="886"/>
            <p14:sldId id="887"/>
            <p14:sldId id="888"/>
            <p14:sldId id="889"/>
          </p14:sldIdLst>
        </p14:section>
        <p14:section name="Untitled Section" id="{415B9A43-F826-F24A-8624-29A4B7528CC7}">
          <p14:sldIdLst>
            <p14:sldId id="824"/>
            <p14:sldId id="854"/>
          </p14:sldIdLst>
        </p14:section>
        <p14:section name="Part 1" id="{FA59D46A-91DD-D047-8FBD-D295CB90FD21}">
          <p14:sldIdLst/>
        </p14:section>
        <p14:section name="part 3" id="{E9E32E94-799C-5E47-9478-D49A9919C00D}">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E8F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15620"/>
    <p:restoredTop sz="83840" autoAdjust="0"/>
  </p:normalViewPr>
  <p:slideViewPr>
    <p:cSldViewPr>
      <p:cViewPr>
        <p:scale>
          <a:sx n="100" d="100"/>
          <a:sy n="100" d="100"/>
        </p:scale>
        <p:origin x="-5784" y="-17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1331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21152AB2-06E0-2740-AB41-9DB4B4DC6789}" type="slidenum">
              <a:rPr lang="en-US"/>
              <a:pPr>
                <a:defRPr/>
              </a:pPr>
              <a:t>‹#›</a:t>
            </a:fld>
            <a:endParaRPr lang="en-US"/>
          </a:p>
        </p:txBody>
      </p:sp>
    </p:spTree>
    <p:extLst>
      <p:ext uri="{BB962C8B-B14F-4D97-AF65-F5344CB8AC3E}">
        <p14:creationId xmlns:p14="http://schemas.microsoft.com/office/powerpoint/2010/main" val="12128247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E0682CB-609F-564C-9934-61573CC66B29}" type="slidenum">
              <a:rPr lang="en-US"/>
              <a:pPr>
                <a:defRPr/>
              </a:pPr>
              <a:t>1</a:t>
            </a:fld>
            <a:endParaRPr lang="en-US"/>
          </a:p>
        </p:txBody>
      </p:sp>
      <p:sp>
        <p:nvSpPr>
          <p:cNvPr id="3051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051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F8ABFD0-4093-0249-AB13-BA330FC63575}" type="slidenum">
              <a:rPr lang="en-US"/>
              <a:pPr>
                <a:defRPr/>
              </a:pPr>
              <a:t>13</a:t>
            </a:fld>
            <a:endParaRPr lang="en-US"/>
          </a:p>
        </p:txBody>
      </p:sp>
      <p:sp>
        <p:nvSpPr>
          <p:cNvPr id="60825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60825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B37EF0D-D514-9840-8EB4-CC9B83DE2D41}" type="slidenum">
              <a:rPr lang="en-US"/>
              <a:pPr>
                <a:defRPr/>
              </a:pPr>
              <a:t>14</a:t>
            </a:fld>
            <a:endParaRPr lang="en-US"/>
          </a:p>
        </p:txBody>
      </p:sp>
      <p:sp>
        <p:nvSpPr>
          <p:cNvPr id="61030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61030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268637-A646-4F43-9BED-95996069A0B6}" type="slidenum">
              <a:rPr lang="en-US"/>
              <a:pPr/>
              <a:t>15</a:t>
            </a:fld>
            <a:endParaRPr lang="en-US"/>
          </a:p>
        </p:txBody>
      </p:sp>
      <p:sp>
        <p:nvSpPr>
          <p:cNvPr id="77721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7772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4CFBE2D-FF32-F24A-8A95-B5B474E0ED00}" type="slidenum">
              <a:rPr lang="en-US"/>
              <a:pPr/>
              <a:t>16</a:t>
            </a:fld>
            <a:endParaRPr lang="en-US"/>
          </a:p>
        </p:txBody>
      </p:sp>
      <p:sp>
        <p:nvSpPr>
          <p:cNvPr id="97792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charset="0"/>
                <a:ea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fontAlgn="base">
              <a:spcBef>
                <a:spcPct val="0"/>
              </a:spcBef>
              <a:spcAft>
                <a:spcPct val="0"/>
              </a:spcAft>
              <a:defRPr sz="2400">
                <a:solidFill>
                  <a:schemeClr val="tx1"/>
                </a:solidFill>
                <a:latin typeface="Times New Roman" charset="0"/>
                <a:ea typeface="ＭＳ Ｐゴシック" charset="0"/>
              </a:defRPr>
            </a:lvl6pPr>
            <a:lvl7pPr marL="914400" fontAlgn="base">
              <a:spcBef>
                <a:spcPct val="0"/>
              </a:spcBef>
              <a:spcAft>
                <a:spcPct val="0"/>
              </a:spcAft>
              <a:defRPr sz="2400">
                <a:solidFill>
                  <a:schemeClr val="tx1"/>
                </a:solidFill>
                <a:latin typeface="Times New Roman" charset="0"/>
                <a:ea typeface="ＭＳ Ｐゴシック" charset="0"/>
              </a:defRPr>
            </a:lvl7pPr>
            <a:lvl8pPr marL="1371600" fontAlgn="base">
              <a:spcBef>
                <a:spcPct val="0"/>
              </a:spcBef>
              <a:spcAft>
                <a:spcPct val="0"/>
              </a:spcAft>
              <a:defRPr sz="2400">
                <a:solidFill>
                  <a:schemeClr val="tx1"/>
                </a:solidFill>
                <a:latin typeface="Times New Roman" charset="0"/>
                <a:ea typeface="ＭＳ Ｐゴシック" charset="0"/>
              </a:defRPr>
            </a:lvl8pPr>
            <a:lvl9pPr marL="1828800" fontAlgn="base">
              <a:spcBef>
                <a:spcPct val="0"/>
              </a:spcBef>
              <a:spcAft>
                <a:spcPct val="0"/>
              </a:spcAft>
              <a:defRPr sz="2400">
                <a:solidFill>
                  <a:schemeClr val="tx1"/>
                </a:solidFill>
                <a:latin typeface="Times New Roman" charset="0"/>
                <a:ea typeface="ＭＳ Ｐゴシック" charset="0"/>
              </a:defRPr>
            </a:lvl9pPr>
          </a:lstStyle>
          <a:p>
            <a:pPr algn="r"/>
            <a:fld id="{9D8A8541-6802-5B49-A70A-5F22D3B920E7}" type="slidenum">
              <a:rPr lang="en-US" sz="1200">
                <a:cs typeface="ＭＳ Ｐゴシック" charset="0"/>
              </a:rPr>
              <a:pPr algn="r"/>
              <a:t>16</a:t>
            </a:fld>
            <a:endParaRPr lang="en-US" sz="1200">
              <a:cs typeface="ＭＳ Ｐゴシック" charset="0"/>
            </a:endParaRPr>
          </a:p>
        </p:txBody>
      </p:sp>
      <p:sp>
        <p:nvSpPr>
          <p:cNvPr id="97792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977924"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solidFill>
                  <a:srgbClr val="333333"/>
                </a:solidFill>
              </a:rPr>
              <a:t>Might an assumption</a:t>
            </a:r>
            <a:r>
              <a:rPr lang="en-US" baseline="30000">
                <a:solidFill>
                  <a:srgbClr val="333333"/>
                </a:solidFill>
              </a:rPr>
              <a:t> </a:t>
            </a:r>
            <a:r>
              <a:rPr lang="en-US">
                <a:solidFill>
                  <a:srgbClr val="333333"/>
                </a:solidFill>
              </a:rPr>
              <a:t>of poor quality of life in a patient with longstanding disabilities</a:t>
            </a:r>
            <a:r>
              <a:rPr lang="en-US" baseline="30000">
                <a:solidFill>
                  <a:srgbClr val="333333"/>
                </a:solidFill>
              </a:rPr>
              <a:t> </a:t>
            </a:r>
            <a:r>
              <a:rPr lang="en-US">
                <a:solidFill>
                  <a:srgbClr val="333333"/>
                </a:solidFill>
              </a:rPr>
              <a:t>lead to the withholding of life sustaining choices?</a:t>
            </a:r>
          </a:p>
          <a:p>
            <a:endParaRPr lang="en-US">
              <a:solidFill>
                <a:srgbClr val="333333"/>
              </a:solidFill>
            </a:endParaRPr>
          </a:p>
          <a:p>
            <a:r>
              <a:rPr lang="en-US">
                <a:solidFill>
                  <a:srgbClr val="333333"/>
                </a:solidFill>
              </a:rPr>
              <a:t>The end of this month will mark the 3rd anniversary of my sister Ellen</a:t>
            </a:r>
            <a:r>
              <a:rPr lang="ja-JP" altLang="en-US">
                <a:solidFill>
                  <a:srgbClr val="333333"/>
                </a:solidFill>
                <a:latin typeface="Arial"/>
              </a:rPr>
              <a:t>’</a:t>
            </a:r>
            <a:r>
              <a:rPr lang="en-US">
                <a:solidFill>
                  <a:srgbClr val="333333"/>
                </a:solidFill>
              </a:rPr>
              <a:t>s death</a:t>
            </a:r>
          </a:p>
          <a:p>
            <a:r>
              <a:rPr lang="en-US">
                <a:solidFill>
                  <a:srgbClr val="333333"/>
                </a:solidFill>
              </a:rPr>
              <a:t>Born with CP, she was a life long wheelchair user</a:t>
            </a:r>
          </a:p>
          <a:p>
            <a:r>
              <a:rPr lang="en-US">
                <a:solidFill>
                  <a:srgbClr val="333333"/>
                </a:solidFill>
              </a:rPr>
              <a:t>Several years before she died, respiratory fail</a:t>
            </a:r>
          </a:p>
          <a:p>
            <a:r>
              <a:rPr lang="en-US">
                <a:solidFill>
                  <a:srgbClr val="333333"/>
                </a:solidFill>
              </a:rPr>
              <a:t>Intensive care/delicate moment when a decision came to discuss if she might need intubation</a:t>
            </a:r>
          </a:p>
          <a:p>
            <a:endParaRPr lang="en-US">
              <a:solidFill>
                <a:srgbClr val="333333"/>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Elderspeak</a:t>
            </a:r>
            <a:r>
              <a:rPr lang="en-US" baseline="0" dirty="0" smtClean="0"/>
              <a:t> e.g. </a:t>
            </a:r>
            <a:r>
              <a:rPr lang="en-US" baseline="0" dirty="0" err="1" smtClean="0"/>
              <a:t>infantilization</a:t>
            </a:r>
            <a:r>
              <a:rPr lang="en-US" baseline="0" dirty="0" smtClean="0"/>
              <a:t>, intimate nominal references such as honey or good girl; collective pronouns that imply the person cannot </a:t>
            </a:r>
            <a:r>
              <a:rPr lang="en-US" baseline="0" smtClean="0"/>
              <a:t>act independently</a:t>
            </a:r>
            <a:endParaRPr lang="en-US" dirty="0"/>
          </a:p>
        </p:txBody>
      </p:sp>
      <p:sp>
        <p:nvSpPr>
          <p:cNvPr id="4" name="Slide Number Placeholder 3"/>
          <p:cNvSpPr>
            <a:spLocks noGrp="1"/>
          </p:cNvSpPr>
          <p:nvPr>
            <p:ph type="sldNum" sz="quarter" idx="10"/>
          </p:nvPr>
        </p:nvSpPr>
        <p:spPr/>
        <p:txBody>
          <a:bodyPr/>
          <a:lstStyle/>
          <a:p>
            <a:pPr>
              <a:defRPr/>
            </a:pPr>
            <a:fld id="{D6A9B671-B0E9-7541-A4F5-92B107A7E456}" type="slidenum">
              <a:rPr lang="en-US" smtClean="0"/>
              <a:pPr>
                <a:defRPr/>
              </a:pPr>
              <a:t>17</a:t>
            </a:fld>
            <a:endParaRPr lang="en-US"/>
          </a:p>
        </p:txBody>
      </p:sp>
    </p:spTree>
    <p:extLst>
      <p:ext uri="{BB962C8B-B14F-4D97-AF65-F5344CB8AC3E}">
        <p14:creationId xmlns:p14="http://schemas.microsoft.com/office/powerpoint/2010/main" val="1173420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Acknowledge the work of the Panel and our Executive Director</a:t>
            </a:r>
          </a:p>
          <a:p>
            <a:endParaRPr lang="en-US" dirty="0" smtClean="0"/>
          </a:p>
          <a:p>
            <a:r>
              <a:rPr lang="en-US" dirty="0" smtClean="0"/>
              <a:t>This was the educational experience</a:t>
            </a:r>
            <a:r>
              <a:rPr lang="en-US" baseline="0" dirty="0" smtClean="0"/>
              <a:t> of a lifetime</a:t>
            </a:r>
          </a:p>
          <a:p>
            <a:endParaRPr lang="en-US" baseline="0" dirty="0" smtClean="0"/>
          </a:p>
          <a:p>
            <a:r>
              <a:rPr lang="en-US" baseline="0" dirty="0" smtClean="0"/>
              <a:t>It was a honour to be chosen and an honour to serve Canada in this way</a:t>
            </a:r>
          </a:p>
          <a:p>
            <a:endParaRPr lang="en-US" baseline="0" dirty="0" smtClean="0"/>
          </a:p>
          <a:p>
            <a:r>
              <a:rPr lang="en-US" baseline="0" dirty="0" smtClean="0"/>
              <a:t>I hope the Panel Report helps guide the thinking of Parliamentarians as they take their next steps in finding a legislative response to Carter.</a:t>
            </a:r>
          </a:p>
          <a:p>
            <a:endParaRPr lang="en-US" baseline="0" dirty="0" smtClean="0"/>
          </a:p>
          <a:p>
            <a:r>
              <a:rPr lang="en-US" sz="1200" kern="1200" dirty="0" smtClean="0">
                <a:solidFill>
                  <a:schemeClr val="tx1"/>
                </a:solidFill>
                <a:latin typeface="+mn-lt"/>
                <a:ea typeface="+mn-ea"/>
                <a:cs typeface="+mn-cs"/>
              </a:rPr>
              <a:t>Respecting autonomy, it seems, commits us to grapple with vulnerability. And grappling with vulnerability, it seems, calls for us to tease apart the tangled roots of suffering in order to discern between an autonomous claim and a cry of unmet need.</a:t>
            </a:r>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352040A-6102-4349-AE5E-61B8D5621CAF}" type="slidenum">
              <a:rPr lang="en-US" smtClean="0"/>
              <a:t>20</a:t>
            </a:fld>
            <a:endParaRPr lang="en-US"/>
          </a:p>
        </p:txBody>
      </p:sp>
    </p:spTree>
    <p:extLst>
      <p:ext uri="{BB962C8B-B14F-4D97-AF65-F5344CB8AC3E}">
        <p14:creationId xmlns:p14="http://schemas.microsoft.com/office/powerpoint/2010/main" val="2263796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2B07322-F252-574E-864A-B1C9AA815C10}" type="slidenum">
              <a:rPr lang="en-US"/>
              <a:pPr>
                <a:defRPr/>
              </a:pPr>
              <a:t>23</a:t>
            </a:fld>
            <a:endParaRPr lang="en-US"/>
          </a:p>
        </p:txBody>
      </p:sp>
      <p:sp>
        <p:nvSpPr>
          <p:cNvPr id="325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56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15AD1EE-6189-A343-8FB1-01C5FD97A61B}" type="slidenum">
              <a:rPr lang="en-US"/>
              <a:pPr>
                <a:defRPr/>
              </a:pPr>
              <a:t>24</a:t>
            </a:fld>
            <a:endParaRPr lang="en-US"/>
          </a:p>
        </p:txBody>
      </p:sp>
      <p:sp>
        <p:nvSpPr>
          <p:cNvPr id="50381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5038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FD1962D-A02E-384C-8DB2-95204A6E2391}" type="slidenum">
              <a:rPr lang="en-US"/>
              <a:pPr>
                <a:defRPr/>
              </a:pPr>
              <a:t>25</a:t>
            </a:fld>
            <a:endParaRPr lang="en-US"/>
          </a:p>
        </p:txBody>
      </p:sp>
      <p:sp>
        <p:nvSpPr>
          <p:cNvPr id="43010" name="Rectangle 2"/>
          <p:cNvSpPr>
            <a:spLocks noGrp="1" noRot="1" noChangeAspect="1" noChangeArrowheads="1"/>
          </p:cNvSpPr>
          <p:nvPr>
            <p:ph type="sldImg"/>
          </p:nvPr>
        </p:nvSpPr>
        <p:spPr>
          <a:xfrm>
            <a:off x="1144588" y="687388"/>
            <a:ext cx="4568825" cy="3425825"/>
          </a:xfrm>
          <a:solidFill>
            <a:srgbClr val="FFFFFF"/>
          </a:solidFill>
          <a:ln w="12700" cap="flat"/>
          <a:extLst>
            <a:ext uri="{FAA26D3D-D897-4be2-8F04-BA451C77F1D7}">
              <ma14:placeholderFlag xmlns:ma14="http://schemas.microsoft.com/office/mac/drawingml/2011/main" xmlns="" val="1"/>
            </a:ext>
          </a:extLst>
        </p:spPr>
      </p:sp>
      <p:sp>
        <p:nvSpPr>
          <p:cNvPr id="43011"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lstStyle/>
          <a:p>
            <a:pPr eaLnBrk="1" hangingPunct="1">
              <a:defRPr/>
            </a:pPr>
            <a:endParaRPr lang="en-CA"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p:txBody>
          <a:bodyPr/>
          <a:lstStyle/>
          <a:p>
            <a:pPr>
              <a:defRPr/>
            </a:pPr>
            <a:fld id="{0EB34A23-DE15-744D-90C3-2BE2526490DC}" type="slidenum">
              <a:rPr lang="en-US"/>
              <a:pPr>
                <a:defRPr/>
              </a:pPr>
              <a:t>28</a:t>
            </a:fld>
            <a:endParaRPr lang="en-US"/>
          </a:p>
        </p:txBody>
      </p:sp>
      <p:sp>
        <p:nvSpPr>
          <p:cNvPr id="7" name="Rectangle 7"/>
          <p:cNvSpPr txBox="1">
            <a:spLocks noGrp="1" noChangeArrowheads="1"/>
          </p:cNvSpPr>
          <p:nvPr/>
        </p:nvSpPr>
        <p:spPr bwMode="auto">
          <a:xfrm>
            <a:off x="3884613" y="8685213"/>
            <a:ext cx="29718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nchor="b"/>
          <a:lstStyle/>
          <a:p>
            <a:pPr algn="r">
              <a:defRPr/>
            </a:pPr>
            <a:fld id="{EAB4D81F-A7AC-3D40-91E1-9BA0AAD7B53D}" type="slidenum">
              <a:rPr lang="en-US" sz="1200">
                <a:cs typeface="+mn-cs"/>
              </a:rPr>
              <a:pPr algn="r">
                <a:defRPr/>
              </a:pPr>
              <a:t>28</a:t>
            </a:fld>
            <a:endParaRPr lang="en-US" sz="1200">
              <a:cs typeface="+mn-cs"/>
            </a:endParaRPr>
          </a:p>
        </p:txBody>
      </p:sp>
      <p:sp>
        <p:nvSpPr>
          <p:cNvPr id="433154" name="Rectangle 2"/>
          <p:cNvSpPr>
            <a:spLocks noGrp="1" noRot="1" noChangeAspect="1" noChangeArrowheads="1" noTextEdit="1"/>
          </p:cNvSpPr>
          <p:nvPr>
            <p:ph type="sldImg"/>
          </p:nvPr>
        </p:nvSpPr>
        <p:spPr>
          <a:xfrm>
            <a:off x="0" y="0"/>
            <a:ext cx="0" cy="0"/>
          </a:xfrm>
          <a:solidFill>
            <a:srgbClr val="FFFFFF"/>
          </a:solidFill>
          <a:ln/>
          <a:extLst>
            <a:ext uri="{FAA26D3D-D897-4be2-8F04-BA451C77F1D7}">
              <ma14:placeholderFlag xmlns:ma14="http://schemas.microsoft.com/office/mac/drawingml/2011/main" xmlns="" val="1"/>
            </a:ext>
          </a:extLst>
        </p:spPr>
      </p:sp>
      <p:sp>
        <p:nvSpPr>
          <p:cNvPr id="43315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charset="0"/>
                <a:ea typeface="ＭＳ Ｐゴシック" charset="0"/>
                <a:cs typeface="ＭＳ Ｐゴシック" charset="0"/>
              </a:rPr>
              <a:t>As he was approaching his own death, Dr. Stuart Farber, a palliative care physician at the University of Washington, reflected on personhood and what he referred to as his </a:t>
            </a:r>
            <a:r>
              <a:rPr lang="en-US" sz="1200" i="1" kern="1200" dirty="0" smtClean="0">
                <a:solidFill>
                  <a:schemeClr val="tx1"/>
                </a:solidFill>
                <a:effectLst/>
                <a:latin typeface="Times New Roman" charset="0"/>
                <a:ea typeface="ＭＳ Ｐゴシック" charset="0"/>
                <a:cs typeface="ＭＳ Ｐゴシック" charset="0"/>
              </a:rPr>
              <a:t>thread</a:t>
            </a:r>
            <a:r>
              <a:rPr lang="en-US" sz="1200" kern="1200" dirty="0" smtClean="0">
                <a:solidFill>
                  <a:schemeClr val="tx1"/>
                </a:solidFill>
                <a:effectLst/>
                <a:latin typeface="Times New Roman" charset="0"/>
                <a:ea typeface="ＭＳ Ｐゴシック" charset="0"/>
                <a:cs typeface="ＭＳ Ｐゴシック" charset="0"/>
              </a:rPr>
              <a:t>.</a:t>
            </a:r>
            <a:r>
              <a:rPr lang="en-US" sz="1200" kern="1200" baseline="30000" dirty="0" smtClean="0">
                <a:solidFill>
                  <a:schemeClr val="tx1"/>
                </a:solidFill>
                <a:effectLst/>
                <a:latin typeface="Times New Roman" charset="0"/>
                <a:ea typeface="ＭＳ Ｐゴシック" charset="0"/>
                <a:cs typeface="ＭＳ Ｐゴシック" charset="0"/>
              </a:rPr>
              <a:t>3</a:t>
            </a:r>
            <a:r>
              <a:rPr lang="en-US" sz="1200" kern="1200" dirty="0" smtClean="0">
                <a:solidFill>
                  <a:schemeClr val="tx1"/>
                </a:solidFill>
                <a:effectLst/>
                <a:latin typeface="Times New Roman" charset="0"/>
                <a:ea typeface="ＭＳ Ｐゴシック" charset="0"/>
                <a:cs typeface="ＭＳ Ｐゴシック" charset="0"/>
              </a:rPr>
              <a:t> </a:t>
            </a:r>
            <a:endParaRPr lang="en-CA" sz="1200" kern="1200" dirty="0" smtClean="0">
              <a:solidFill>
                <a:schemeClr val="tx1"/>
              </a:solidFill>
              <a:effectLst/>
              <a:latin typeface="Times New Roman" charset="0"/>
              <a:ea typeface="ＭＳ Ｐゴシック" charset="0"/>
              <a:cs typeface="ＭＳ Ｐゴシック" charset="0"/>
            </a:endParaRPr>
          </a:p>
          <a:p>
            <a:r>
              <a:rPr lang="en-US" sz="1200" kern="1200" dirty="0" smtClean="0">
                <a:solidFill>
                  <a:schemeClr val="tx1"/>
                </a:solidFill>
                <a:effectLst/>
                <a:latin typeface="Times New Roman" charset="0"/>
                <a:ea typeface="ＭＳ Ｐゴシック" charset="0"/>
                <a:cs typeface="ＭＳ Ｐゴシック" charset="0"/>
              </a:rPr>
              <a:t>“With rare exception, the clinicians who treated me have good hearts, care deeply, but possess little or no knowledge of my thread. My thread is the narrative I use to make sense of my life. It is longitudinal, non-linear, emotional, filled with contradictions, and integrates my life experiences into a coherent whole. It is within the values and meanings of my story that treatment decisions are made. What contributes to meaning and quality is not about living longer but living a life that is consistent with my thread. Without knowing my thread, it is impossible for a clinician to provide respectful care. </a:t>
            </a:r>
            <a:endParaRPr lang="en-CA" sz="1200" kern="1200" dirty="0" smtClean="0">
              <a:solidFill>
                <a:schemeClr val="tx1"/>
              </a:solidFill>
              <a:effectLst/>
              <a:latin typeface="Times New Roman"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21152AB2-06E0-2740-AB41-9DB4B4DC6789}" type="slidenum">
              <a:rPr lang="en-US" smtClean="0"/>
              <a:pPr>
                <a:defRPr/>
              </a:pPr>
              <a:t>2</a:t>
            </a:fld>
            <a:endParaRPr lang="en-US"/>
          </a:p>
        </p:txBody>
      </p:sp>
    </p:spTree>
    <p:extLst>
      <p:ext uri="{BB962C8B-B14F-4D97-AF65-F5344CB8AC3E}">
        <p14:creationId xmlns:p14="http://schemas.microsoft.com/office/powerpoint/2010/main" val="1427512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p:txBody>
          <a:bodyPr/>
          <a:lstStyle/>
          <a:p>
            <a:pPr>
              <a:defRPr/>
            </a:pPr>
            <a:fld id="{710FA03D-3FDB-D44B-9332-EAAF85F43205}" type="slidenum">
              <a:rPr lang="en-US"/>
              <a:pPr>
                <a:defRPr/>
              </a:pPr>
              <a:t>29</a:t>
            </a:fld>
            <a:endParaRPr lang="en-US"/>
          </a:p>
        </p:txBody>
      </p:sp>
      <p:sp>
        <p:nvSpPr>
          <p:cNvPr id="7" name="Rectangle 7"/>
          <p:cNvSpPr txBox="1">
            <a:spLocks noGrp="1" noChangeArrowheads="1"/>
          </p:cNvSpPr>
          <p:nvPr/>
        </p:nvSpPr>
        <p:spPr bwMode="auto">
          <a:xfrm>
            <a:off x="3884613" y="8685213"/>
            <a:ext cx="29718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nchor="b"/>
          <a:lstStyle/>
          <a:p>
            <a:pPr algn="r">
              <a:defRPr/>
            </a:pPr>
            <a:fld id="{FABF451F-40E9-404F-8C08-7B6504E41571}" type="slidenum">
              <a:rPr lang="en-US" sz="1200">
                <a:cs typeface="+mn-cs"/>
              </a:rPr>
              <a:pPr algn="r">
                <a:defRPr/>
              </a:pPr>
              <a:t>29</a:t>
            </a:fld>
            <a:endParaRPr lang="en-US" sz="1200">
              <a:cs typeface="+mn-cs"/>
            </a:endParaRPr>
          </a:p>
        </p:txBody>
      </p:sp>
      <p:sp>
        <p:nvSpPr>
          <p:cNvPr id="435202" name="Rectangle 2"/>
          <p:cNvSpPr>
            <a:spLocks noGrp="1" noRot="1" noChangeAspect="1" noChangeArrowheads="1"/>
          </p:cNvSpPr>
          <p:nvPr>
            <p:ph type="sldImg"/>
          </p:nvPr>
        </p:nvSpPr>
        <p:spPr>
          <a:xfrm>
            <a:off x="0" y="0"/>
            <a:ext cx="0" cy="0"/>
          </a:xfrm>
          <a:solidFill>
            <a:srgbClr val="FFFFFF"/>
          </a:solidFill>
          <a:ln/>
          <a:extLst>
            <a:ext uri="{FAA26D3D-D897-4be2-8F04-BA451C77F1D7}">
              <ma14:placeholderFlag xmlns:ma14="http://schemas.microsoft.com/office/mac/drawingml/2011/main" xmlns="" val="1"/>
            </a:ext>
          </a:extLst>
        </p:spPr>
      </p:sp>
      <p:sp>
        <p:nvSpPr>
          <p:cNvPr id="43520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p:txBody>
          <a:bodyPr/>
          <a:lstStyle/>
          <a:p>
            <a:pPr>
              <a:defRPr/>
            </a:pPr>
            <a:fld id="{D878918E-17EE-9F45-B7F1-D0DFAB2C1C4A}" type="slidenum">
              <a:rPr lang="en-US"/>
              <a:pPr>
                <a:defRPr/>
              </a:pPr>
              <a:t>31</a:t>
            </a:fld>
            <a:endParaRPr lang="en-US"/>
          </a:p>
        </p:txBody>
      </p:sp>
      <p:sp>
        <p:nvSpPr>
          <p:cNvPr id="7" name="Rectangle 7"/>
          <p:cNvSpPr txBox="1">
            <a:spLocks noGrp="1" noChangeArrowheads="1"/>
          </p:cNvSpPr>
          <p:nvPr/>
        </p:nvSpPr>
        <p:spPr bwMode="auto">
          <a:xfrm>
            <a:off x="3884613" y="8685213"/>
            <a:ext cx="29718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nchor="b"/>
          <a:lstStyle/>
          <a:p>
            <a:pPr algn="r">
              <a:defRPr/>
            </a:pPr>
            <a:fld id="{C6361427-3534-E44A-9BD6-A31676402DFF}" type="slidenum">
              <a:rPr lang="en-US" sz="1200">
                <a:cs typeface="+mn-cs"/>
              </a:rPr>
              <a:pPr algn="r">
                <a:defRPr/>
              </a:pPr>
              <a:t>31</a:t>
            </a:fld>
            <a:endParaRPr lang="en-US" sz="1200">
              <a:cs typeface="+mn-cs"/>
            </a:endParaRPr>
          </a:p>
        </p:txBody>
      </p:sp>
      <p:sp>
        <p:nvSpPr>
          <p:cNvPr id="642050" name="Rectangle 2"/>
          <p:cNvSpPr>
            <a:spLocks noGrp="1" noRot="1" noChangeAspect="1" noChangeArrowheads="1"/>
          </p:cNvSpPr>
          <p:nvPr>
            <p:ph type="sldImg"/>
          </p:nvPr>
        </p:nvSpPr>
        <p:spPr>
          <a:xfrm>
            <a:off x="0" y="0"/>
            <a:ext cx="0" cy="0"/>
          </a:xfrm>
          <a:solidFill>
            <a:srgbClr val="FFFFFF"/>
          </a:solidFill>
          <a:ln/>
          <a:extLst>
            <a:ext uri="{FAA26D3D-D897-4be2-8F04-BA451C77F1D7}">
              <ma14:placeholderFlag xmlns:ma14="http://schemas.microsoft.com/office/mac/drawingml/2011/main" xmlns="" val="1"/>
            </a:ext>
          </a:extLst>
        </p:spPr>
      </p:sp>
      <p:sp>
        <p:nvSpPr>
          <p:cNvPr id="64205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p:txBody>
          <a:bodyPr/>
          <a:lstStyle/>
          <a:p>
            <a:pPr>
              <a:defRPr/>
            </a:pPr>
            <a:fld id="{FFD5C781-03A0-E840-9DD5-EB1FBCEE63A1}" type="slidenum">
              <a:rPr lang="en-US"/>
              <a:pPr>
                <a:defRPr/>
              </a:pPr>
              <a:t>32</a:t>
            </a:fld>
            <a:endParaRPr lang="en-US"/>
          </a:p>
        </p:txBody>
      </p:sp>
      <p:sp>
        <p:nvSpPr>
          <p:cNvPr id="7" name="Rectangle 7"/>
          <p:cNvSpPr txBox="1">
            <a:spLocks noGrp="1" noChangeArrowheads="1"/>
          </p:cNvSpPr>
          <p:nvPr/>
        </p:nvSpPr>
        <p:spPr bwMode="auto">
          <a:xfrm>
            <a:off x="3884613" y="8685213"/>
            <a:ext cx="29718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nchor="b"/>
          <a:lstStyle/>
          <a:p>
            <a:pPr algn="r">
              <a:defRPr/>
            </a:pPr>
            <a:fld id="{13A0FC8C-527C-2C43-BFCB-5C52A10C472C}" type="slidenum">
              <a:rPr lang="en-US" sz="1200">
                <a:cs typeface="+mn-cs"/>
              </a:rPr>
              <a:pPr algn="r">
                <a:defRPr/>
              </a:pPr>
              <a:t>32</a:t>
            </a:fld>
            <a:endParaRPr lang="en-US" sz="1200">
              <a:cs typeface="+mn-cs"/>
            </a:endParaRPr>
          </a:p>
        </p:txBody>
      </p:sp>
      <p:sp>
        <p:nvSpPr>
          <p:cNvPr id="644098" name="Rectangle 2"/>
          <p:cNvSpPr>
            <a:spLocks noGrp="1" noRot="1" noChangeAspect="1" noChangeArrowheads="1"/>
          </p:cNvSpPr>
          <p:nvPr>
            <p:ph type="sldImg"/>
          </p:nvPr>
        </p:nvSpPr>
        <p:spPr>
          <a:xfrm>
            <a:off x="0" y="0"/>
            <a:ext cx="0" cy="0"/>
          </a:xfrm>
          <a:solidFill>
            <a:srgbClr val="FFFFFF"/>
          </a:solidFill>
          <a:ln/>
          <a:extLst>
            <a:ext uri="{FAA26D3D-D897-4be2-8F04-BA451C77F1D7}">
              <ma14:placeholderFlag xmlns:ma14="http://schemas.microsoft.com/office/mac/drawingml/2011/main" xmlns="" val="1"/>
            </a:ext>
          </a:extLst>
        </p:spPr>
      </p:sp>
      <p:sp>
        <p:nvSpPr>
          <p:cNvPr id="64409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p:txBody>
          <a:bodyPr/>
          <a:lstStyle/>
          <a:p>
            <a:pPr>
              <a:defRPr/>
            </a:pPr>
            <a:fld id="{02420ECA-9B21-C24A-BC73-60AFC1E39B0A}" type="slidenum">
              <a:rPr lang="en-US"/>
              <a:pPr>
                <a:defRPr/>
              </a:pPr>
              <a:t>33</a:t>
            </a:fld>
            <a:endParaRPr lang="en-US"/>
          </a:p>
        </p:txBody>
      </p:sp>
      <p:sp>
        <p:nvSpPr>
          <p:cNvPr id="7" name="Rectangle 7"/>
          <p:cNvSpPr txBox="1">
            <a:spLocks noGrp="1" noChangeArrowheads="1"/>
          </p:cNvSpPr>
          <p:nvPr/>
        </p:nvSpPr>
        <p:spPr bwMode="auto">
          <a:xfrm>
            <a:off x="3884613" y="8685213"/>
            <a:ext cx="29718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nchor="b"/>
          <a:lstStyle/>
          <a:p>
            <a:pPr algn="r">
              <a:defRPr/>
            </a:pPr>
            <a:fld id="{B2BAFB59-8D94-C245-89D8-3B3F6734198C}" type="slidenum">
              <a:rPr lang="en-US" sz="1200">
                <a:cs typeface="+mn-cs"/>
              </a:rPr>
              <a:pPr algn="r">
                <a:defRPr/>
              </a:pPr>
              <a:t>33</a:t>
            </a:fld>
            <a:endParaRPr lang="en-US" sz="1200">
              <a:cs typeface="+mn-cs"/>
            </a:endParaRPr>
          </a:p>
        </p:txBody>
      </p:sp>
      <p:sp>
        <p:nvSpPr>
          <p:cNvPr id="650242" name="Rectangle 2"/>
          <p:cNvSpPr>
            <a:spLocks noGrp="1" noRot="1" noChangeAspect="1" noChangeArrowheads="1"/>
          </p:cNvSpPr>
          <p:nvPr>
            <p:ph type="sldImg"/>
          </p:nvPr>
        </p:nvSpPr>
        <p:spPr>
          <a:xfrm>
            <a:off x="0" y="0"/>
            <a:ext cx="0" cy="0"/>
          </a:xfrm>
          <a:solidFill>
            <a:srgbClr val="FFFFFF"/>
          </a:solidFill>
          <a:ln/>
          <a:extLst>
            <a:ext uri="{FAA26D3D-D897-4be2-8F04-BA451C77F1D7}">
              <ma14:placeholderFlag xmlns:ma14="http://schemas.microsoft.com/office/mac/drawingml/2011/main" xmlns="" val="1"/>
            </a:ext>
          </a:extLst>
        </p:spPr>
      </p:sp>
      <p:sp>
        <p:nvSpPr>
          <p:cNvPr id="65024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13667"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a:defRPr/>
            </a:pP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CDC738F0-C0AC-2841-8F73-5673F1545284}" type="slidenum">
              <a:rPr lang="en-US"/>
              <a:pPr>
                <a:defRPr/>
              </a:pPr>
              <a:t>44</a:t>
            </a:fld>
            <a:endParaRPr lang="en-US"/>
          </a:p>
        </p:txBody>
      </p:sp>
      <p:sp>
        <p:nvSpPr>
          <p:cNvPr id="2969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fld id="{913C71A8-C55D-DF46-AE20-DFDA92492BFB}" type="slidenum">
              <a:rPr lang="en-US" sz="1200"/>
              <a:pPr algn="r" eaLnBrk="1" hangingPunct="1"/>
              <a:t>44</a:t>
            </a:fld>
            <a:endParaRPr lang="en-US" sz="1200"/>
          </a:p>
        </p:txBody>
      </p:sp>
      <p:sp>
        <p:nvSpPr>
          <p:cNvPr id="536579"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53658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ea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eaLnBrk="1" hangingPunct="1"/>
            <a:fld id="{4FCED7A5-6ED3-9C42-85F4-36FBE65DED40}" type="slidenum">
              <a:rPr lang="en-US"/>
              <a:pPr eaLnBrk="1" hangingPunct="1"/>
              <a:t>45</a:t>
            </a:fld>
            <a:endParaRPr lang="en-US"/>
          </a:p>
        </p:txBody>
      </p:sp>
      <p:sp>
        <p:nvSpPr>
          <p:cNvPr id="103427" name="Rectangle 2"/>
          <p:cNvSpPr>
            <a:spLocks noGrp="1" noRot="1" noChangeAspect="1" noChangeArrowheads="1" noTextEdit="1"/>
          </p:cNvSpPr>
          <p:nvPr>
            <p:ph type="sldImg"/>
          </p:nvPr>
        </p:nvSpPr>
        <p:spPr>
          <a:xfrm>
            <a:off x="1144588" y="687388"/>
            <a:ext cx="4568825" cy="3425825"/>
          </a:xfrm>
          <a:ln w="12700" cap="flat"/>
        </p:spPr>
      </p:sp>
      <p:sp>
        <p:nvSpPr>
          <p:cNvPr id="10342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r>
              <a:rPr lang="en-US">
                <a:solidFill>
                  <a:srgbClr val="333333"/>
                </a:solidFill>
              </a:rPr>
              <a:t>Healthcare providers have a profound influence</a:t>
            </a:r>
            <a:r>
              <a:rPr lang="en-US" baseline="30000">
                <a:solidFill>
                  <a:srgbClr val="333333"/>
                </a:solidFill>
              </a:rPr>
              <a:t> </a:t>
            </a:r>
            <a:r>
              <a:rPr lang="en-US">
                <a:solidFill>
                  <a:srgbClr val="333333"/>
                </a:solidFill>
              </a:rPr>
              <a:t>on how patients experience illness and on their sense of dignity</a:t>
            </a:r>
          </a:p>
          <a:p>
            <a:pPr eaLnBrk="1" hangingPunct="1"/>
            <a:r>
              <a:rPr lang="en-US">
                <a:solidFill>
                  <a:srgbClr val="333333"/>
                </a:solidFill>
              </a:rPr>
              <a:t>Dignity</a:t>
            </a:r>
            <a:r>
              <a:rPr lang="en-US" baseline="30000">
                <a:solidFill>
                  <a:srgbClr val="333333"/>
                </a:solidFill>
              </a:rPr>
              <a:t> </a:t>
            </a:r>
            <a:r>
              <a:rPr lang="en-US">
                <a:solidFill>
                  <a:srgbClr val="333333"/>
                </a:solidFill>
              </a:rPr>
              <a:t>conserving care has an important effect on the experience of</a:t>
            </a:r>
            <a:r>
              <a:rPr lang="en-US" baseline="30000">
                <a:solidFill>
                  <a:srgbClr val="333333"/>
                </a:solidFill>
              </a:rPr>
              <a:t> </a:t>
            </a:r>
            <a:r>
              <a:rPr lang="en-US">
                <a:solidFill>
                  <a:srgbClr val="333333"/>
                </a:solidFill>
              </a:rPr>
              <a:t>patienthood</a:t>
            </a:r>
          </a:p>
          <a:p>
            <a:pPr eaLnBrk="1" hangingPunct="1"/>
            <a:r>
              <a:rPr lang="en-US">
                <a:solidFill>
                  <a:srgbClr val="333333"/>
                </a:solidFill>
              </a:rPr>
              <a:t>The A, B, C, and D of dignity conserving care</a:t>
            </a:r>
            <a:r>
              <a:rPr lang="ja-JP" altLang="en-US">
                <a:solidFill>
                  <a:srgbClr val="333333"/>
                </a:solidFill>
                <a:ea typeface="ヒラギノ角ゴ Pro W3" charset="0"/>
                <a:cs typeface="ヒラギノ角ゴ Pro W3" charset="0"/>
              </a:rPr>
              <a:t>ﾑ</a:t>
            </a:r>
            <a:r>
              <a:rPr lang="en-US">
                <a:solidFill>
                  <a:srgbClr val="333333"/>
                </a:solidFill>
              </a:rPr>
              <a:t>attitude,</a:t>
            </a:r>
            <a:r>
              <a:rPr lang="en-US" baseline="30000">
                <a:solidFill>
                  <a:srgbClr val="333333"/>
                </a:solidFill>
              </a:rPr>
              <a:t> </a:t>
            </a:r>
            <a:r>
              <a:rPr lang="en-US">
                <a:solidFill>
                  <a:srgbClr val="333333"/>
                </a:solidFill>
              </a:rPr>
              <a:t>behaviour, compassion, and dialogue</a:t>
            </a:r>
            <a:r>
              <a:rPr lang="ja-JP" altLang="en-US">
                <a:solidFill>
                  <a:srgbClr val="333333"/>
                </a:solidFill>
                <a:ea typeface="ヒラギノ角ゴ Pro W3" charset="0"/>
                <a:cs typeface="ヒラギノ角ゴ Pro W3" charset="0"/>
              </a:rPr>
              <a:t>ﾑ</a:t>
            </a:r>
            <a:r>
              <a:rPr lang="en-US">
                <a:solidFill>
                  <a:srgbClr val="333333"/>
                </a:solidFill>
              </a:rPr>
              <a:t>provide a framework</a:t>
            </a:r>
            <a:r>
              <a:rPr lang="en-US" baseline="30000">
                <a:solidFill>
                  <a:srgbClr val="333333"/>
                </a:solidFill>
              </a:rPr>
              <a:t> </a:t>
            </a:r>
            <a:r>
              <a:rPr lang="en-US">
                <a:solidFill>
                  <a:srgbClr val="333333"/>
                </a:solidFill>
              </a:rPr>
              <a:t>to guide healthcare practitioners towards maintaining patients'</a:t>
            </a:r>
            <a:r>
              <a:rPr lang="en-US" baseline="30000">
                <a:solidFill>
                  <a:srgbClr val="333333"/>
                </a:solidFill>
              </a:rPr>
              <a:t> </a:t>
            </a:r>
            <a:r>
              <a:rPr lang="en-US">
                <a:solidFill>
                  <a:srgbClr val="333333"/>
                </a:solidFill>
              </a:rPr>
              <a:t>dignity</a:t>
            </a:r>
          </a:p>
          <a:p>
            <a:pPr eaLnBrk="1" hangingPunct="1"/>
            <a:r>
              <a:rPr lang="en-US">
                <a:solidFill>
                  <a:srgbClr val="333333"/>
                </a:solidFill>
              </a:rPr>
              <a:t>This framework can be applied to teaching, clinical</a:t>
            </a:r>
            <a:r>
              <a:rPr lang="en-US" baseline="30000">
                <a:solidFill>
                  <a:srgbClr val="333333"/>
                </a:solidFill>
              </a:rPr>
              <a:t> </a:t>
            </a:r>
            <a:r>
              <a:rPr lang="en-US">
                <a:solidFill>
                  <a:srgbClr val="333333"/>
                </a:solidFill>
              </a:rPr>
              <a:t>practice, and standards at undergraduate and postgraduate levels</a:t>
            </a:r>
            <a:r>
              <a:rPr lang="en-US" baseline="30000">
                <a:solidFill>
                  <a:srgbClr val="333333"/>
                </a:solidFill>
              </a:rPr>
              <a:t> </a:t>
            </a:r>
            <a:r>
              <a:rPr lang="en-US">
                <a:solidFill>
                  <a:srgbClr val="333333"/>
                </a:solidFill>
              </a:rPr>
              <a:t>and across all medical subspecialties, multidisciplinary teams,</a:t>
            </a:r>
            <a:r>
              <a:rPr lang="en-US" baseline="30000">
                <a:solidFill>
                  <a:srgbClr val="333333"/>
                </a:solidFill>
              </a:rPr>
              <a:t> </a:t>
            </a:r>
            <a:r>
              <a:rPr lang="en-US">
                <a:solidFill>
                  <a:srgbClr val="333333"/>
                </a:solidFill>
              </a:rPr>
              <a:t>and allied health professions</a:t>
            </a:r>
            <a:endParaRPr lang="en-CA">
              <a:solidFill>
                <a:srgbClr val="333333"/>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B8B3C71-EFF9-7543-9F50-918682D49C73}" type="slidenum">
              <a:rPr lang="en-US"/>
              <a:pPr>
                <a:defRPr/>
              </a:pPr>
              <a:t>5</a:t>
            </a:fld>
            <a:endParaRPr lang="en-US"/>
          </a:p>
        </p:txBody>
      </p:sp>
      <p:sp>
        <p:nvSpPr>
          <p:cNvPr id="406530"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40653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AC95D5B-3848-5648-BF75-956CAB257661}" type="slidenum">
              <a:rPr lang="en-US"/>
              <a:pPr>
                <a:defRPr/>
              </a:pPr>
              <a:t>6</a:t>
            </a:fld>
            <a:endParaRPr lang="en-US"/>
          </a:p>
        </p:txBody>
      </p:sp>
      <p:sp>
        <p:nvSpPr>
          <p:cNvPr id="408578"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40857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p:txBody>
          <a:bodyPr/>
          <a:lstStyle/>
          <a:p>
            <a:pPr>
              <a:defRPr/>
            </a:pPr>
            <a:fld id="{7F545593-4CD3-B643-9FAF-B287B2ED2A7E}" type="slidenum">
              <a:rPr lang="en-US"/>
              <a:pPr>
                <a:defRPr/>
              </a:pPr>
              <a:t>8</a:t>
            </a:fld>
            <a:endParaRPr lang="en-US"/>
          </a:p>
        </p:txBody>
      </p:sp>
      <p:sp>
        <p:nvSpPr>
          <p:cNvPr id="9" name="Rectangle 7"/>
          <p:cNvSpPr txBox="1">
            <a:spLocks noGrp="1" noChangeArrowheads="1"/>
          </p:cNvSpPr>
          <p:nvPr/>
        </p:nvSpPr>
        <p:spPr bwMode="auto">
          <a:xfrm>
            <a:off x="3884613" y="8685213"/>
            <a:ext cx="29718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nchor="b"/>
          <a:lstStyle/>
          <a:p>
            <a:pPr algn="r">
              <a:defRPr/>
            </a:pPr>
            <a:fld id="{5356B216-C059-AD44-8FFC-FFD889BB8B9E}" type="slidenum">
              <a:rPr lang="en-US" sz="1200">
                <a:cs typeface="+mn-cs"/>
              </a:rPr>
              <a:pPr algn="r">
                <a:defRPr/>
              </a:pPr>
              <a:t>8</a:t>
            </a:fld>
            <a:endParaRPr lang="en-US" sz="1200">
              <a:cs typeface="+mn-cs"/>
            </a:endParaRPr>
          </a:p>
        </p:txBody>
      </p:sp>
      <p:sp>
        <p:nvSpPr>
          <p:cNvPr id="7" name="Rectangle 7"/>
          <p:cNvSpPr txBox="1">
            <a:spLocks noGrp="1" noChangeArrowheads="1"/>
          </p:cNvSpPr>
          <p:nvPr/>
        </p:nvSpPr>
        <p:spPr bwMode="auto">
          <a:xfrm>
            <a:off x="3886200" y="8686800"/>
            <a:ext cx="29718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nchor="b"/>
          <a:lstStyle/>
          <a:p>
            <a:pPr algn="r">
              <a:defRPr/>
            </a:pPr>
            <a:fld id="{A5E2E10C-86C2-2441-916E-DBBE067E6C8A}" type="slidenum">
              <a:rPr lang="en-US" sz="1200">
                <a:cs typeface="+mn-cs"/>
              </a:rPr>
              <a:pPr algn="r">
                <a:defRPr/>
              </a:pPr>
              <a:t>8</a:t>
            </a:fld>
            <a:endParaRPr lang="en-US" sz="1200">
              <a:cs typeface="+mn-cs"/>
            </a:endParaRPr>
          </a:p>
        </p:txBody>
      </p:sp>
      <p:sp>
        <p:nvSpPr>
          <p:cNvPr id="930818" name="Rectangle 2"/>
          <p:cNvSpPr>
            <a:spLocks noGrp="1" noRot="1" noChangeAspect="1" noChangeArrowheads="1"/>
          </p:cNvSpPr>
          <p:nvPr>
            <p:ph type="sldImg"/>
          </p:nvPr>
        </p:nvSpPr>
        <p:spPr>
          <a:xfrm>
            <a:off x="0" y="0"/>
            <a:ext cx="0" cy="0"/>
          </a:xfrm>
          <a:solidFill>
            <a:srgbClr val="FFFFFF"/>
          </a:solidFill>
          <a:ln/>
          <a:extLst>
            <a:ext uri="{FAA26D3D-D897-4be2-8F04-BA451C77F1D7}">
              <ma14:placeholderFlag xmlns:ma14="http://schemas.microsoft.com/office/mac/drawingml/2011/main" xmlns="" val="1"/>
            </a:ext>
          </a:extLst>
        </p:spPr>
      </p:sp>
      <p:sp>
        <p:nvSpPr>
          <p:cNvPr id="930819" name="Rectangle 3"/>
          <p:cNvSpPr>
            <a:spLocks noGrp="1" noChangeArrowheads="1"/>
          </p:cNvSpPr>
          <p:nvPr>
            <p:ph type="body" idx="1"/>
          </p:nvPr>
        </p:nvSpPr>
        <p:spPr>
          <a:xfrm>
            <a:off x="0" y="0"/>
            <a:ext cx="0" cy="0"/>
          </a:xfrm>
          <a:solidFill>
            <a:srgbClr val="FFFFFF"/>
          </a:solidFill>
          <a:ln>
            <a:solidFill>
              <a:srgbClr val="000000"/>
            </a:solidFill>
            <a:miter lim="800000"/>
            <a:headEnd/>
            <a:tailEnd/>
          </a:ln>
        </p:spPr>
        <p:txBody>
          <a:bodyPr/>
          <a:lstStyle/>
          <a:p>
            <a:pPr eaLnBrk="1" hangingPunct="1">
              <a:defRPr/>
            </a:pPr>
            <a:endParaRPr lang="en-US">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p:txBody>
          <a:bodyPr/>
          <a:lstStyle/>
          <a:p>
            <a:pPr>
              <a:defRPr/>
            </a:pPr>
            <a:fld id="{2FC9C7C7-BB21-F64A-8576-B94AA01C731A}" type="slidenum">
              <a:rPr lang="en-US"/>
              <a:pPr>
                <a:defRPr/>
              </a:pPr>
              <a:t>9</a:t>
            </a:fld>
            <a:endParaRPr lang="en-US"/>
          </a:p>
        </p:txBody>
      </p:sp>
      <p:sp>
        <p:nvSpPr>
          <p:cNvPr id="9" name="Rectangle 7"/>
          <p:cNvSpPr txBox="1">
            <a:spLocks noGrp="1" noChangeArrowheads="1"/>
          </p:cNvSpPr>
          <p:nvPr/>
        </p:nvSpPr>
        <p:spPr bwMode="auto">
          <a:xfrm>
            <a:off x="3884613" y="8685213"/>
            <a:ext cx="29718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nchor="b"/>
          <a:lstStyle/>
          <a:p>
            <a:pPr algn="r">
              <a:defRPr/>
            </a:pPr>
            <a:fld id="{7E3A593C-D065-154C-936C-B4B46251C361}" type="slidenum">
              <a:rPr lang="en-US" sz="1200">
                <a:cs typeface="+mn-cs"/>
              </a:rPr>
              <a:pPr algn="r">
                <a:defRPr/>
              </a:pPr>
              <a:t>9</a:t>
            </a:fld>
            <a:endParaRPr lang="en-US" sz="1200">
              <a:cs typeface="+mn-cs"/>
            </a:endParaRPr>
          </a:p>
        </p:txBody>
      </p:sp>
      <p:sp>
        <p:nvSpPr>
          <p:cNvPr id="7" name="Rectangle 7"/>
          <p:cNvSpPr txBox="1">
            <a:spLocks noGrp="1" noChangeArrowheads="1"/>
          </p:cNvSpPr>
          <p:nvPr/>
        </p:nvSpPr>
        <p:spPr bwMode="auto">
          <a:xfrm>
            <a:off x="3886200" y="8686800"/>
            <a:ext cx="29718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nchor="b"/>
          <a:lstStyle/>
          <a:p>
            <a:pPr algn="r">
              <a:defRPr/>
            </a:pPr>
            <a:fld id="{819972DE-AE45-AA40-8824-788DEDD4AF34}" type="slidenum">
              <a:rPr lang="en-US" sz="1200">
                <a:cs typeface="+mn-cs"/>
              </a:rPr>
              <a:pPr algn="r">
                <a:defRPr/>
              </a:pPr>
              <a:t>9</a:t>
            </a:fld>
            <a:endParaRPr lang="en-US" sz="1200">
              <a:cs typeface="+mn-cs"/>
            </a:endParaRPr>
          </a:p>
        </p:txBody>
      </p:sp>
      <p:sp>
        <p:nvSpPr>
          <p:cNvPr id="932866" name="Rectangle 2"/>
          <p:cNvSpPr>
            <a:spLocks noGrp="1" noRot="1" noChangeAspect="1" noChangeArrowheads="1"/>
          </p:cNvSpPr>
          <p:nvPr>
            <p:ph type="sldImg"/>
          </p:nvPr>
        </p:nvSpPr>
        <p:spPr>
          <a:xfrm>
            <a:off x="0" y="0"/>
            <a:ext cx="0" cy="0"/>
          </a:xfrm>
          <a:solidFill>
            <a:srgbClr val="FFFFFF"/>
          </a:solidFill>
          <a:ln/>
          <a:extLst>
            <a:ext uri="{FAA26D3D-D897-4be2-8F04-BA451C77F1D7}">
              <ma14:placeholderFlag xmlns:ma14="http://schemas.microsoft.com/office/mac/drawingml/2011/main" xmlns="" val="1"/>
            </a:ext>
          </a:extLst>
        </p:spPr>
      </p:sp>
      <p:sp>
        <p:nvSpPr>
          <p:cNvPr id="932867" name="Rectangle 3"/>
          <p:cNvSpPr>
            <a:spLocks noGrp="1" noChangeArrowheads="1"/>
          </p:cNvSpPr>
          <p:nvPr>
            <p:ph type="body" idx="1"/>
          </p:nvPr>
        </p:nvSpPr>
        <p:spPr>
          <a:xfrm>
            <a:off x="0" y="0"/>
            <a:ext cx="0" cy="0"/>
          </a:xfrm>
          <a:solidFill>
            <a:srgbClr val="FFFFFF"/>
          </a:solidFill>
          <a:ln>
            <a:solidFill>
              <a:srgbClr val="000000"/>
            </a:solidFill>
            <a:miter lim="800000"/>
            <a:headEnd/>
            <a:tailEnd/>
          </a:ln>
        </p:spPr>
        <p:txBody>
          <a:bodyPr/>
          <a:lstStyle/>
          <a:p>
            <a:pPr eaLnBrk="1" hangingPunct="1">
              <a:defRPr/>
            </a:pPr>
            <a:endParaRPr lang="en-US">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p:txBody>
          <a:bodyPr/>
          <a:lstStyle/>
          <a:p>
            <a:pPr>
              <a:defRPr/>
            </a:pPr>
            <a:fld id="{E23E13C1-6FD9-B741-A22D-A43FD3EA3AC1}" type="slidenum">
              <a:rPr lang="en-US"/>
              <a:pPr>
                <a:defRPr/>
              </a:pPr>
              <a:t>10</a:t>
            </a:fld>
            <a:endParaRPr lang="en-US"/>
          </a:p>
        </p:txBody>
      </p:sp>
      <p:sp>
        <p:nvSpPr>
          <p:cNvPr id="9" name="Rectangle 7"/>
          <p:cNvSpPr txBox="1">
            <a:spLocks noGrp="1" noChangeArrowheads="1"/>
          </p:cNvSpPr>
          <p:nvPr/>
        </p:nvSpPr>
        <p:spPr bwMode="auto">
          <a:xfrm>
            <a:off x="3884613" y="8685213"/>
            <a:ext cx="29718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nchor="b"/>
          <a:lstStyle/>
          <a:p>
            <a:pPr algn="r">
              <a:defRPr/>
            </a:pPr>
            <a:fld id="{6AD55023-2979-5443-BBA0-8DEA460535C4}" type="slidenum">
              <a:rPr lang="en-US" sz="1200">
                <a:cs typeface="+mn-cs"/>
              </a:rPr>
              <a:pPr algn="r">
                <a:defRPr/>
              </a:pPr>
              <a:t>10</a:t>
            </a:fld>
            <a:endParaRPr lang="en-US" sz="1200">
              <a:cs typeface="+mn-cs"/>
            </a:endParaRPr>
          </a:p>
        </p:txBody>
      </p:sp>
      <p:sp>
        <p:nvSpPr>
          <p:cNvPr id="7" name="Rectangle 7"/>
          <p:cNvSpPr txBox="1">
            <a:spLocks noGrp="1" noChangeArrowheads="1"/>
          </p:cNvSpPr>
          <p:nvPr/>
        </p:nvSpPr>
        <p:spPr bwMode="auto">
          <a:xfrm>
            <a:off x="3886200" y="8686800"/>
            <a:ext cx="29718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nchor="b"/>
          <a:lstStyle/>
          <a:p>
            <a:pPr algn="r">
              <a:defRPr/>
            </a:pPr>
            <a:fld id="{BDE4DFC3-5560-5544-879A-E30517BB5AB3}" type="slidenum">
              <a:rPr lang="en-US" sz="1200">
                <a:cs typeface="+mn-cs"/>
              </a:rPr>
              <a:pPr algn="r">
                <a:defRPr/>
              </a:pPr>
              <a:t>10</a:t>
            </a:fld>
            <a:endParaRPr lang="en-US" sz="1200">
              <a:cs typeface="+mn-cs"/>
            </a:endParaRPr>
          </a:p>
        </p:txBody>
      </p:sp>
      <p:sp>
        <p:nvSpPr>
          <p:cNvPr id="934914" name="Rectangle 2"/>
          <p:cNvSpPr>
            <a:spLocks noGrp="1" noRot="1" noChangeAspect="1" noChangeArrowheads="1"/>
          </p:cNvSpPr>
          <p:nvPr>
            <p:ph type="sldImg"/>
          </p:nvPr>
        </p:nvSpPr>
        <p:spPr>
          <a:xfrm>
            <a:off x="0" y="0"/>
            <a:ext cx="0" cy="0"/>
          </a:xfrm>
          <a:solidFill>
            <a:srgbClr val="FFFFFF"/>
          </a:solidFill>
          <a:ln/>
          <a:extLst>
            <a:ext uri="{FAA26D3D-D897-4be2-8F04-BA451C77F1D7}">
              <ma14:placeholderFlag xmlns:ma14="http://schemas.microsoft.com/office/mac/drawingml/2011/main" xmlns="" val="1"/>
            </a:ext>
          </a:extLst>
        </p:spPr>
      </p:sp>
      <p:sp>
        <p:nvSpPr>
          <p:cNvPr id="934915" name="Rectangle 3"/>
          <p:cNvSpPr>
            <a:spLocks noGrp="1" noChangeArrowheads="1"/>
          </p:cNvSpPr>
          <p:nvPr>
            <p:ph type="body" idx="1"/>
          </p:nvPr>
        </p:nvSpPr>
        <p:spPr>
          <a:xfrm>
            <a:off x="0" y="0"/>
            <a:ext cx="0" cy="0"/>
          </a:xfrm>
          <a:solidFill>
            <a:srgbClr val="FFFFFF"/>
          </a:solidFill>
          <a:ln>
            <a:solidFill>
              <a:srgbClr val="000000"/>
            </a:solidFill>
            <a:miter lim="800000"/>
            <a:headEnd/>
            <a:tailEnd/>
          </a:ln>
        </p:spPr>
        <p:txBody>
          <a:bodyPr/>
          <a:lstStyle/>
          <a:p>
            <a:pPr eaLnBrk="1" hangingPunct="1">
              <a:defRPr/>
            </a:pPr>
            <a:endParaRPr lang="en-US">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p:txBody>
          <a:bodyPr/>
          <a:lstStyle/>
          <a:p>
            <a:pPr>
              <a:defRPr/>
            </a:pPr>
            <a:fld id="{9E6C9DDE-6ED9-5540-A26B-327355606CA0}" type="slidenum">
              <a:rPr lang="en-US"/>
              <a:pPr>
                <a:defRPr/>
              </a:pPr>
              <a:t>11</a:t>
            </a:fld>
            <a:endParaRPr lang="en-US"/>
          </a:p>
        </p:txBody>
      </p:sp>
      <p:sp>
        <p:nvSpPr>
          <p:cNvPr id="7" name="Rectangle 7"/>
          <p:cNvSpPr txBox="1">
            <a:spLocks noGrp="1" noChangeArrowheads="1"/>
          </p:cNvSpPr>
          <p:nvPr/>
        </p:nvSpPr>
        <p:spPr bwMode="auto">
          <a:xfrm>
            <a:off x="3886200" y="8686800"/>
            <a:ext cx="29718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nchor="b"/>
          <a:lstStyle/>
          <a:p>
            <a:pPr algn="r">
              <a:defRPr/>
            </a:pPr>
            <a:fld id="{1106020B-6508-1043-BC3A-7F95FB53116A}" type="slidenum">
              <a:rPr lang="en-US" sz="1200">
                <a:cs typeface="+mn-cs"/>
              </a:rPr>
              <a:pPr algn="r">
                <a:defRPr/>
              </a:pPr>
              <a:t>11</a:t>
            </a:fld>
            <a:endParaRPr lang="en-US" sz="1200">
              <a:cs typeface="+mn-cs"/>
            </a:endParaRPr>
          </a:p>
        </p:txBody>
      </p:sp>
      <p:sp>
        <p:nvSpPr>
          <p:cNvPr id="975874" name="Rectangle 2"/>
          <p:cNvSpPr>
            <a:spLocks noGrp="1" noRot="1" noChangeAspect="1" noChangeArrowheads="1"/>
          </p:cNvSpPr>
          <p:nvPr>
            <p:ph type="sldImg"/>
          </p:nvPr>
        </p:nvSpPr>
        <p:spPr>
          <a:xfrm>
            <a:off x="0" y="0"/>
            <a:ext cx="0" cy="0"/>
          </a:xfrm>
          <a:solidFill>
            <a:srgbClr val="FFFFFF"/>
          </a:solidFill>
          <a:ln/>
          <a:extLst>
            <a:ext uri="{FAA26D3D-D897-4be2-8F04-BA451C77F1D7}">
              <ma14:placeholderFlag xmlns:ma14="http://schemas.microsoft.com/office/mac/drawingml/2011/main" xmlns="" val="1"/>
            </a:ext>
          </a:extLst>
        </p:spPr>
      </p:sp>
      <p:sp>
        <p:nvSpPr>
          <p:cNvPr id="975875" name="Rectangle 3"/>
          <p:cNvSpPr>
            <a:spLocks noGrp="1" noChangeArrowheads="1"/>
          </p:cNvSpPr>
          <p:nvPr>
            <p:ph type="body" idx="1"/>
          </p:nvPr>
        </p:nvSpPr>
        <p:spPr>
          <a:xfrm>
            <a:off x="0" y="0"/>
            <a:ext cx="0" cy="0"/>
          </a:xfrm>
          <a:solidFill>
            <a:srgbClr val="FFFFFF"/>
          </a:solidFill>
          <a:ln>
            <a:solidFill>
              <a:srgbClr val="000000"/>
            </a:solidFill>
            <a:miter lim="800000"/>
            <a:headEnd/>
            <a:tailEnd/>
          </a:ln>
        </p:spPr>
        <p:txBody>
          <a:bodyPr/>
          <a:lstStyle/>
          <a:p>
            <a:pPr eaLnBrk="1" hangingPunct="1">
              <a:defRPr/>
            </a:pPr>
            <a:r>
              <a:rPr lang="en-US">
                <a:cs typeface="+mn-cs"/>
              </a:rPr>
              <a:t>Seeing some for who they are</a:t>
            </a:r>
          </a:p>
          <a:p>
            <a:pPr eaLnBrk="1" hangingPunct="1">
              <a:defRPr/>
            </a:pPr>
            <a:endParaRPr lang="en-US">
              <a:cs typeface="+mn-cs"/>
            </a:endParaRPr>
          </a:p>
          <a:p>
            <a:pPr eaLnBrk="1" hangingPunct="1">
              <a:defRPr/>
            </a:pPr>
            <a:r>
              <a:rPr lang="en-US">
                <a:cs typeface="+mn-cs"/>
              </a:rPr>
              <a:t>Appreciate them for what they are or were</a:t>
            </a:r>
          </a:p>
          <a:p>
            <a:pPr eaLnBrk="1" hangingPunct="1">
              <a:defRPr/>
            </a:pPr>
            <a:endParaRPr lang="en-US">
              <a:cs typeface="+mn-cs"/>
            </a:endParaRPr>
          </a:p>
          <a:p>
            <a:pPr eaLnBrk="1" hangingPunct="1">
              <a:defRPr/>
            </a:pPr>
            <a:r>
              <a:rPr lang="en-US">
                <a:cs typeface="+mn-cs"/>
              </a:rPr>
              <a:t>Can</a:t>
            </a:r>
            <a:r>
              <a:rPr lang="ja-JP" altLang="en-US">
                <a:latin typeface="Arial"/>
                <a:cs typeface="+mn-cs"/>
              </a:rPr>
              <a:t>’</a:t>
            </a:r>
            <a:r>
              <a:rPr lang="en-US">
                <a:cs typeface="+mn-cs"/>
              </a:rPr>
              <a:t>t always enhance attributional dignity; but we can affirm intrinsic dignity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77A49CF-9877-E14E-9975-404322B83752}" type="slidenum">
              <a:rPr lang="en-US"/>
              <a:pPr>
                <a:defRPr/>
              </a:pPr>
              <a:t>12</a:t>
            </a:fld>
            <a:endParaRPr lang="en-US"/>
          </a:p>
        </p:txBody>
      </p:sp>
      <p:sp>
        <p:nvSpPr>
          <p:cNvPr id="606210"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6062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57595B-F2E5-5843-9CF5-F87E8087BB83}" type="slidenum">
              <a:rPr lang="en-US"/>
              <a:pPr>
                <a:defRPr/>
              </a:pPr>
              <a:t>‹#›</a:t>
            </a:fld>
            <a:endParaRPr lang="en-US"/>
          </a:p>
        </p:txBody>
      </p:sp>
    </p:spTree>
    <p:extLst>
      <p:ext uri="{BB962C8B-B14F-4D97-AF65-F5344CB8AC3E}">
        <p14:creationId xmlns:p14="http://schemas.microsoft.com/office/powerpoint/2010/main" val="2092066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A55E6B-D1B8-C540-854A-649070590BD5}" type="slidenum">
              <a:rPr lang="en-US"/>
              <a:pPr>
                <a:defRPr/>
              </a:pPr>
              <a:t>‹#›</a:t>
            </a:fld>
            <a:endParaRPr lang="en-US"/>
          </a:p>
        </p:txBody>
      </p:sp>
    </p:spTree>
    <p:extLst>
      <p:ext uri="{BB962C8B-B14F-4D97-AF65-F5344CB8AC3E}">
        <p14:creationId xmlns:p14="http://schemas.microsoft.com/office/powerpoint/2010/main" val="322305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F8984D-4A7F-924A-A395-5E9142778C98}" type="slidenum">
              <a:rPr lang="en-US"/>
              <a:pPr>
                <a:defRPr/>
              </a:pPr>
              <a:t>‹#›</a:t>
            </a:fld>
            <a:endParaRPr lang="en-US"/>
          </a:p>
        </p:txBody>
      </p:sp>
    </p:spTree>
    <p:extLst>
      <p:ext uri="{BB962C8B-B14F-4D97-AF65-F5344CB8AC3E}">
        <p14:creationId xmlns:p14="http://schemas.microsoft.com/office/powerpoint/2010/main" val="2547011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CA"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01297D-BB3D-FC45-9B8A-698BFA850643}" type="slidenum">
              <a:rPr lang="en-US"/>
              <a:pPr>
                <a:defRPr/>
              </a:pPr>
              <a:t>‹#›</a:t>
            </a:fld>
            <a:endParaRPr lang="en-US"/>
          </a:p>
        </p:txBody>
      </p:sp>
    </p:spTree>
    <p:extLst>
      <p:ext uri="{BB962C8B-B14F-4D97-AF65-F5344CB8AC3E}">
        <p14:creationId xmlns:p14="http://schemas.microsoft.com/office/powerpoint/2010/main" val="1099358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CA"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BDD326-D700-AB40-934A-D23D555235FC}" type="slidenum">
              <a:rPr lang="en-US"/>
              <a:pPr>
                <a:defRPr/>
              </a:pPr>
              <a:t>‹#›</a:t>
            </a:fld>
            <a:endParaRPr lang="en-US"/>
          </a:p>
        </p:txBody>
      </p:sp>
    </p:spTree>
    <p:extLst>
      <p:ext uri="{BB962C8B-B14F-4D97-AF65-F5344CB8AC3E}">
        <p14:creationId xmlns:p14="http://schemas.microsoft.com/office/powerpoint/2010/main" val="37079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CA"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DC5D98-6233-F047-BE31-63180BDD70B4}" type="slidenum">
              <a:rPr lang="en-US"/>
              <a:pPr>
                <a:defRPr/>
              </a:pPr>
              <a:t>‹#›</a:t>
            </a:fld>
            <a:endParaRPr lang="en-US"/>
          </a:p>
        </p:txBody>
      </p:sp>
    </p:spTree>
    <p:extLst>
      <p:ext uri="{BB962C8B-B14F-4D97-AF65-F5344CB8AC3E}">
        <p14:creationId xmlns:p14="http://schemas.microsoft.com/office/powerpoint/2010/main" val="1819010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87018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EE0A28-D233-E341-AA3F-F894967D039E}" type="slidenum">
              <a:rPr lang="en-US"/>
              <a:pPr>
                <a:defRPr/>
              </a:pPr>
              <a:t>‹#›</a:t>
            </a:fld>
            <a:endParaRPr lang="en-US"/>
          </a:p>
        </p:txBody>
      </p:sp>
    </p:spTree>
    <p:extLst>
      <p:ext uri="{BB962C8B-B14F-4D97-AF65-F5344CB8AC3E}">
        <p14:creationId xmlns:p14="http://schemas.microsoft.com/office/powerpoint/2010/main" val="2414917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008CB4-5135-124E-8E09-A7477C6EB34A}" type="slidenum">
              <a:rPr lang="en-US"/>
              <a:pPr>
                <a:defRPr/>
              </a:pPr>
              <a:t>‹#›</a:t>
            </a:fld>
            <a:endParaRPr lang="en-US"/>
          </a:p>
        </p:txBody>
      </p:sp>
    </p:spTree>
    <p:extLst>
      <p:ext uri="{BB962C8B-B14F-4D97-AF65-F5344CB8AC3E}">
        <p14:creationId xmlns:p14="http://schemas.microsoft.com/office/powerpoint/2010/main" val="2664336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D1E6DE-68CC-824B-8319-028416465B92}" type="slidenum">
              <a:rPr lang="en-US"/>
              <a:pPr>
                <a:defRPr/>
              </a:pPr>
              <a:t>‹#›</a:t>
            </a:fld>
            <a:endParaRPr lang="en-US"/>
          </a:p>
        </p:txBody>
      </p:sp>
    </p:spTree>
    <p:extLst>
      <p:ext uri="{BB962C8B-B14F-4D97-AF65-F5344CB8AC3E}">
        <p14:creationId xmlns:p14="http://schemas.microsoft.com/office/powerpoint/2010/main" val="2741816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D4E44AD-7FFB-5B4B-9103-4226203EBD1E}" type="slidenum">
              <a:rPr lang="en-US"/>
              <a:pPr>
                <a:defRPr/>
              </a:pPr>
              <a:t>‹#›</a:t>
            </a:fld>
            <a:endParaRPr lang="en-US"/>
          </a:p>
        </p:txBody>
      </p:sp>
    </p:spTree>
    <p:extLst>
      <p:ext uri="{BB962C8B-B14F-4D97-AF65-F5344CB8AC3E}">
        <p14:creationId xmlns:p14="http://schemas.microsoft.com/office/powerpoint/2010/main" val="508265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186588-499A-F844-809E-F4EAE3180EF0}" type="slidenum">
              <a:rPr lang="en-US"/>
              <a:pPr>
                <a:defRPr/>
              </a:pPr>
              <a:t>‹#›</a:t>
            </a:fld>
            <a:endParaRPr lang="en-US"/>
          </a:p>
        </p:txBody>
      </p:sp>
    </p:spTree>
    <p:extLst>
      <p:ext uri="{BB962C8B-B14F-4D97-AF65-F5344CB8AC3E}">
        <p14:creationId xmlns:p14="http://schemas.microsoft.com/office/powerpoint/2010/main" val="22628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A5BD864-7ECB-F741-BC23-078C4B2085B3}" type="slidenum">
              <a:rPr lang="en-US"/>
              <a:pPr>
                <a:defRPr/>
              </a:pPr>
              <a:t>‹#›</a:t>
            </a:fld>
            <a:endParaRPr lang="en-US"/>
          </a:p>
        </p:txBody>
      </p:sp>
    </p:spTree>
    <p:extLst>
      <p:ext uri="{BB962C8B-B14F-4D97-AF65-F5344CB8AC3E}">
        <p14:creationId xmlns:p14="http://schemas.microsoft.com/office/powerpoint/2010/main" val="3409494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0B030CC-4396-2945-B8D9-8BB6541FC90C}" type="slidenum">
              <a:rPr lang="en-US"/>
              <a:pPr>
                <a:defRPr/>
              </a:pPr>
              <a:t>‹#›</a:t>
            </a:fld>
            <a:endParaRPr lang="en-US"/>
          </a:p>
        </p:txBody>
      </p:sp>
    </p:spTree>
    <p:extLst>
      <p:ext uri="{BB962C8B-B14F-4D97-AF65-F5344CB8AC3E}">
        <p14:creationId xmlns:p14="http://schemas.microsoft.com/office/powerpoint/2010/main" val="2588872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019316-6D9D-3B40-BB36-7E9213BB1E36}" type="slidenum">
              <a:rPr lang="en-US"/>
              <a:pPr>
                <a:defRPr/>
              </a:pPr>
              <a:t>‹#›</a:t>
            </a:fld>
            <a:endParaRPr lang="en-US"/>
          </a:p>
        </p:txBody>
      </p:sp>
    </p:spTree>
    <p:extLst>
      <p:ext uri="{BB962C8B-B14F-4D97-AF65-F5344CB8AC3E}">
        <p14:creationId xmlns:p14="http://schemas.microsoft.com/office/powerpoint/2010/main" val="3850578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tx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B28D337-E1F6-CA43-9C93-6444CAF072A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etymonline.com/index.php?term=com-&amp;allowed_in_frame=0" TargetMode="External"/><Relationship Id="rId2" Type="http://schemas.openxmlformats.org/officeDocument/2006/relationships/hyperlink" Target="http://www.etymonline.com/index.php?term=compassion&amp;allowed_in_frame=0"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17.png"/><Relationship Id="rId5" Type="http://schemas.openxmlformats.org/officeDocument/2006/relationships/oleObject" Target="../embeddings/oleObject3.bin"/><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etymonline.com/index.php?term=-ness&amp;allowed_in_frame=0" TargetMode="External"/><Relationship Id="rId2" Type="http://schemas.openxmlformats.org/officeDocument/2006/relationships/hyperlink" Target="http://www.etymonline.com/index.php?term=wit&amp;allowed_in_frame=0"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22.png"/><Relationship Id="rId4" Type="http://schemas.openxmlformats.org/officeDocument/2006/relationships/package" Target="../embeddings/Microsoft_Word_Document1.docx"/></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jpg"/><Relationship Id="rId1" Type="http://schemas.openxmlformats.org/officeDocument/2006/relationships/slideLayout" Target="../slideLayouts/slideLayout1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3.jpg"/><Relationship Id="rId1" Type="http://schemas.openxmlformats.org/officeDocument/2006/relationships/slideLayout" Target="../slideLayouts/slideLayout1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3.jpg"/><Relationship Id="rId1" Type="http://schemas.openxmlformats.org/officeDocument/2006/relationships/slideLayout" Target="../slideLayouts/slideLayout15.xml"/><Relationship Id="rId6" Type="http://schemas.openxmlformats.org/officeDocument/2006/relationships/image" Target="../media/image33.png"/><Relationship Id="rId5" Type="http://schemas.openxmlformats.org/officeDocument/2006/relationships/image" Target="../media/image29.png"/><Relationship Id="rId4" Type="http://schemas.openxmlformats.org/officeDocument/2006/relationships/image" Target="../media/image31.png"/><Relationship Id="rId9" Type="http://schemas.openxmlformats.org/officeDocument/2006/relationships/image" Target="../media/image36.png"/></Relationships>
</file>

<file path=ppt/slides/_rels/slide3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1.png"/><Relationship Id="rId3" Type="http://schemas.openxmlformats.org/officeDocument/2006/relationships/image" Target="../media/image30.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image" Target="../media/image23.jpg"/><Relationship Id="rId1" Type="http://schemas.openxmlformats.org/officeDocument/2006/relationships/slideLayout" Target="../slideLayouts/slideLayout15.xml"/><Relationship Id="rId6" Type="http://schemas.openxmlformats.org/officeDocument/2006/relationships/image" Target="../media/image34.png"/><Relationship Id="rId11" Type="http://schemas.openxmlformats.org/officeDocument/2006/relationships/image" Target="../media/image29.png"/><Relationship Id="rId5" Type="http://schemas.openxmlformats.org/officeDocument/2006/relationships/image" Target="../media/image33.png"/><Relationship Id="rId10" Type="http://schemas.openxmlformats.org/officeDocument/2006/relationships/image" Target="../media/image39.png"/><Relationship Id="rId4" Type="http://schemas.openxmlformats.org/officeDocument/2006/relationships/image" Target="../media/image31.png"/><Relationship Id="rId9" Type="http://schemas.openxmlformats.org/officeDocument/2006/relationships/image" Target="../media/image38.png"/></Relationships>
</file>

<file path=ppt/slides/_rels/slide39.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0.png"/><Relationship Id="rId7" Type="http://schemas.openxmlformats.org/officeDocument/2006/relationships/image" Target="../media/image35.png"/><Relationship Id="rId12" Type="http://schemas.openxmlformats.org/officeDocument/2006/relationships/image" Target="../media/image41.png"/><Relationship Id="rId2" Type="http://schemas.openxmlformats.org/officeDocument/2006/relationships/image" Target="../media/image23.jpg"/><Relationship Id="rId16" Type="http://schemas.openxmlformats.org/officeDocument/2006/relationships/image" Target="../media/image45.png"/><Relationship Id="rId1" Type="http://schemas.openxmlformats.org/officeDocument/2006/relationships/slideLayout" Target="../slideLayouts/slideLayout15.xml"/><Relationship Id="rId6" Type="http://schemas.openxmlformats.org/officeDocument/2006/relationships/image" Target="../media/image34.png"/><Relationship Id="rId11" Type="http://schemas.openxmlformats.org/officeDocument/2006/relationships/image" Target="../media/image29.png"/><Relationship Id="rId5" Type="http://schemas.openxmlformats.org/officeDocument/2006/relationships/image" Target="../media/image33.png"/><Relationship Id="rId15" Type="http://schemas.openxmlformats.org/officeDocument/2006/relationships/image" Target="../media/image44.png"/><Relationship Id="rId10" Type="http://schemas.openxmlformats.org/officeDocument/2006/relationships/image" Target="../media/image39.png"/><Relationship Id="rId4" Type="http://schemas.openxmlformats.org/officeDocument/2006/relationships/image" Target="../media/image31.png"/><Relationship Id="rId9" Type="http://schemas.openxmlformats.org/officeDocument/2006/relationships/image" Target="../media/image38.png"/><Relationship Id="rId14" Type="http://schemas.openxmlformats.org/officeDocument/2006/relationships/image" Target="../media/image43.pn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18" Type="http://schemas.openxmlformats.org/officeDocument/2006/relationships/image" Target="../media/image45.png"/><Relationship Id="rId3" Type="http://schemas.openxmlformats.org/officeDocument/2006/relationships/image" Target="../media/image30.png"/><Relationship Id="rId7" Type="http://schemas.openxmlformats.org/officeDocument/2006/relationships/image" Target="../media/image35.png"/><Relationship Id="rId12" Type="http://schemas.openxmlformats.org/officeDocument/2006/relationships/image" Target="../media/image41.png"/><Relationship Id="rId17" Type="http://schemas.openxmlformats.org/officeDocument/2006/relationships/image" Target="../media/image48.png"/><Relationship Id="rId2" Type="http://schemas.openxmlformats.org/officeDocument/2006/relationships/image" Target="../media/image23.jpg"/><Relationship Id="rId16" Type="http://schemas.openxmlformats.org/officeDocument/2006/relationships/image" Target="../media/image47.png"/><Relationship Id="rId1" Type="http://schemas.openxmlformats.org/officeDocument/2006/relationships/slideLayout" Target="../slideLayouts/slideLayout15.xml"/><Relationship Id="rId6" Type="http://schemas.openxmlformats.org/officeDocument/2006/relationships/image" Target="../media/image34.png"/><Relationship Id="rId11" Type="http://schemas.openxmlformats.org/officeDocument/2006/relationships/image" Target="../media/image29.png"/><Relationship Id="rId5" Type="http://schemas.openxmlformats.org/officeDocument/2006/relationships/image" Target="../media/image33.png"/><Relationship Id="rId15" Type="http://schemas.openxmlformats.org/officeDocument/2006/relationships/image" Target="../media/image46.png"/><Relationship Id="rId10" Type="http://schemas.openxmlformats.org/officeDocument/2006/relationships/image" Target="../media/image39.png"/><Relationship Id="rId4" Type="http://schemas.openxmlformats.org/officeDocument/2006/relationships/image" Target="../media/image31.png"/><Relationship Id="rId9" Type="http://schemas.openxmlformats.org/officeDocument/2006/relationships/image" Target="../media/image38.png"/><Relationship Id="rId14" Type="http://schemas.openxmlformats.org/officeDocument/2006/relationships/image" Target="../media/image44.png"/></Relationships>
</file>

<file path=ppt/slides/_rels/slide41.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18" Type="http://schemas.openxmlformats.org/officeDocument/2006/relationships/image" Target="../media/image49.png"/><Relationship Id="rId3" Type="http://schemas.openxmlformats.org/officeDocument/2006/relationships/image" Target="../media/image30.png"/><Relationship Id="rId7" Type="http://schemas.openxmlformats.org/officeDocument/2006/relationships/image" Target="../media/image35.png"/><Relationship Id="rId12" Type="http://schemas.openxmlformats.org/officeDocument/2006/relationships/image" Target="../media/image41.png"/><Relationship Id="rId17" Type="http://schemas.openxmlformats.org/officeDocument/2006/relationships/image" Target="../media/image45.png"/><Relationship Id="rId2" Type="http://schemas.openxmlformats.org/officeDocument/2006/relationships/image" Target="../media/image23.jpg"/><Relationship Id="rId16" Type="http://schemas.openxmlformats.org/officeDocument/2006/relationships/image" Target="../media/image48.png"/><Relationship Id="rId20" Type="http://schemas.openxmlformats.org/officeDocument/2006/relationships/image" Target="../media/image51.png"/><Relationship Id="rId1" Type="http://schemas.openxmlformats.org/officeDocument/2006/relationships/slideLayout" Target="../slideLayouts/slideLayout15.xml"/><Relationship Id="rId6" Type="http://schemas.openxmlformats.org/officeDocument/2006/relationships/image" Target="../media/image34.png"/><Relationship Id="rId11" Type="http://schemas.openxmlformats.org/officeDocument/2006/relationships/image" Target="../media/image29.png"/><Relationship Id="rId5" Type="http://schemas.openxmlformats.org/officeDocument/2006/relationships/image" Target="../media/image33.png"/><Relationship Id="rId15" Type="http://schemas.openxmlformats.org/officeDocument/2006/relationships/image" Target="../media/image46.png"/><Relationship Id="rId10" Type="http://schemas.openxmlformats.org/officeDocument/2006/relationships/image" Target="../media/image39.png"/><Relationship Id="rId19" Type="http://schemas.openxmlformats.org/officeDocument/2006/relationships/image" Target="../media/image50.png"/><Relationship Id="rId4" Type="http://schemas.openxmlformats.org/officeDocument/2006/relationships/image" Target="../media/image31.png"/><Relationship Id="rId9" Type="http://schemas.openxmlformats.org/officeDocument/2006/relationships/image" Target="../media/image38.png"/><Relationship Id="rId14" Type="http://schemas.openxmlformats.org/officeDocument/2006/relationships/image" Target="../media/image44.png"/></Relationships>
</file>

<file path=ppt/slides/_rels/slide42.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6.png"/><Relationship Id="rId18" Type="http://schemas.openxmlformats.org/officeDocument/2006/relationships/image" Target="../media/image29.png"/><Relationship Id="rId3" Type="http://schemas.openxmlformats.org/officeDocument/2006/relationships/image" Target="../media/image30.png"/><Relationship Id="rId21" Type="http://schemas.openxmlformats.org/officeDocument/2006/relationships/image" Target="../media/image53.png"/><Relationship Id="rId7" Type="http://schemas.openxmlformats.org/officeDocument/2006/relationships/image" Target="../media/image35.png"/><Relationship Id="rId12" Type="http://schemas.openxmlformats.org/officeDocument/2006/relationships/image" Target="../media/image42.png"/><Relationship Id="rId17" Type="http://schemas.openxmlformats.org/officeDocument/2006/relationships/image" Target="../media/image51.png"/><Relationship Id="rId2" Type="http://schemas.openxmlformats.org/officeDocument/2006/relationships/image" Target="../media/image23.jpg"/><Relationship Id="rId16" Type="http://schemas.openxmlformats.org/officeDocument/2006/relationships/image" Target="../media/image50.png"/><Relationship Id="rId20" Type="http://schemas.openxmlformats.org/officeDocument/2006/relationships/image" Target="../media/image44.png"/><Relationship Id="rId1" Type="http://schemas.openxmlformats.org/officeDocument/2006/relationships/slideLayout" Target="../slideLayouts/slideLayout15.xml"/><Relationship Id="rId6" Type="http://schemas.openxmlformats.org/officeDocument/2006/relationships/image" Target="../media/image34.png"/><Relationship Id="rId11" Type="http://schemas.openxmlformats.org/officeDocument/2006/relationships/image" Target="../media/image41.png"/><Relationship Id="rId5" Type="http://schemas.openxmlformats.org/officeDocument/2006/relationships/image" Target="../media/image33.png"/><Relationship Id="rId15" Type="http://schemas.openxmlformats.org/officeDocument/2006/relationships/image" Target="../media/image45.png"/><Relationship Id="rId10" Type="http://schemas.openxmlformats.org/officeDocument/2006/relationships/image" Target="../media/image39.png"/><Relationship Id="rId19" Type="http://schemas.openxmlformats.org/officeDocument/2006/relationships/image" Target="../media/image52.png"/><Relationship Id="rId4" Type="http://schemas.openxmlformats.org/officeDocument/2006/relationships/image" Target="../media/image31.png"/><Relationship Id="rId9" Type="http://schemas.openxmlformats.org/officeDocument/2006/relationships/image" Target="../media/image38.png"/><Relationship Id="rId14" Type="http://schemas.openxmlformats.org/officeDocument/2006/relationships/image" Target="../media/image48.png"/></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3.jpg"/><Relationship Id="rId1" Type="http://schemas.openxmlformats.org/officeDocument/2006/relationships/slideLayout" Target="../slideLayouts/slideLayout15.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image" Target="../media/image4.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jpeg"/><Relationship Id="rId5" Type="http://schemas.openxmlformats.org/officeDocument/2006/relationships/image" Target="../media/image5.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ctrTitle"/>
          </p:nvPr>
        </p:nvSpPr>
        <p:spPr>
          <a:xfrm>
            <a:off x="179512" y="908720"/>
            <a:ext cx="8640960" cy="3168352"/>
          </a:xfrm>
        </p:spPr>
        <p:txBody>
          <a:bodyPr/>
          <a:lstStyle/>
          <a:p>
            <a:pPr eaLnBrk="1" hangingPunct="1">
              <a:defRPr/>
            </a:pPr>
            <a:r>
              <a:rPr lang="en-US" b="1" dirty="0" smtClean="0">
                <a:solidFill>
                  <a:srgbClr val="FFFF00"/>
                </a:solidFill>
                <a:effectLst>
                  <a:innerShdw blurRad="63500" dist="50800" dir="13500000">
                    <a:prstClr val="black">
                      <a:alpha val="50000"/>
                    </a:prstClr>
                  </a:innerShdw>
                </a:effectLst>
                <a:cs typeface="+mj-cs"/>
              </a:rPr>
              <a:t>Dignity, Personhood and Deconstructing Connectedness</a:t>
            </a:r>
          </a:p>
        </p:txBody>
      </p:sp>
      <p:sp>
        <p:nvSpPr>
          <p:cNvPr id="248835" name="Rectangle 3"/>
          <p:cNvSpPr>
            <a:spLocks noGrp="1" noChangeArrowheads="1"/>
          </p:cNvSpPr>
          <p:nvPr>
            <p:ph type="subTitle" idx="1"/>
          </p:nvPr>
        </p:nvSpPr>
        <p:spPr>
          <a:xfrm>
            <a:off x="1447800" y="4191000"/>
            <a:ext cx="6400800" cy="1752600"/>
          </a:xfrm>
        </p:spPr>
        <p:txBody>
          <a:bodyPr/>
          <a:lstStyle/>
          <a:p>
            <a:pPr>
              <a:spcBef>
                <a:spcPct val="0"/>
              </a:spcBef>
              <a:defRPr/>
            </a:pPr>
            <a:r>
              <a:rPr lang="en-US" sz="2400" b="1" dirty="0" smtClean="0">
                <a:solidFill>
                  <a:srgbClr val="FFFF00"/>
                </a:solidFill>
                <a:cs typeface="+mn-cs"/>
              </a:rPr>
              <a:t>Harvey Max Chochinov OC MD PhD FRSC </a:t>
            </a:r>
          </a:p>
          <a:p>
            <a:pPr>
              <a:spcBef>
                <a:spcPct val="0"/>
              </a:spcBef>
              <a:defRPr/>
            </a:pPr>
            <a:r>
              <a:rPr lang="en-US" sz="2400" dirty="0" smtClean="0">
                <a:solidFill>
                  <a:srgbClr val="FFFF00"/>
                </a:solidFill>
                <a:cs typeface="+mn-cs"/>
              </a:rPr>
              <a:t>Canada Research Chair in Palliative Care</a:t>
            </a:r>
          </a:p>
          <a:p>
            <a:pPr>
              <a:spcBef>
                <a:spcPct val="0"/>
              </a:spcBef>
              <a:defRPr/>
            </a:pPr>
            <a:r>
              <a:rPr lang="en-US" sz="2400" dirty="0" smtClean="0">
                <a:solidFill>
                  <a:srgbClr val="FFFF00"/>
                </a:solidFill>
                <a:cs typeface="+mn-cs"/>
              </a:rPr>
              <a:t>Director, Manitoba Palliative Care Research Unit</a:t>
            </a:r>
          </a:p>
          <a:p>
            <a:pPr>
              <a:spcBef>
                <a:spcPct val="0"/>
              </a:spcBef>
              <a:defRPr/>
            </a:pPr>
            <a:r>
              <a:rPr lang="en-US" sz="2400" dirty="0" smtClean="0">
                <a:solidFill>
                  <a:srgbClr val="FFFF00"/>
                </a:solidFill>
                <a:cs typeface="+mn-cs"/>
              </a:rPr>
              <a:t>Distinguished Professor, Department of Psychiatry</a:t>
            </a:r>
          </a:p>
          <a:p>
            <a:pPr>
              <a:spcBef>
                <a:spcPct val="0"/>
              </a:spcBef>
              <a:defRPr/>
            </a:pPr>
            <a:r>
              <a:rPr lang="en-US" sz="2400" dirty="0" smtClean="0">
                <a:solidFill>
                  <a:srgbClr val="FFFF00"/>
                </a:solidFill>
                <a:cs typeface="+mn-cs"/>
              </a:rPr>
              <a:t>University of Manitoba, CancerCare Manitoba</a:t>
            </a:r>
          </a:p>
          <a:p>
            <a:pPr eaLnBrk="1" hangingPunct="1">
              <a:defRPr/>
            </a:pPr>
            <a:endParaRPr lang="en-US" sz="2000" dirty="0" smtClean="0">
              <a:cs typeface="+mn-cs"/>
            </a:endParaRPr>
          </a:p>
        </p:txBody>
      </p:sp>
      <p:pic>
        <p:nvPicPr>
          <p:cNvPr id="4" name="Picture 1" descr="PAL 11517-DignityInCareLogo-F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188640"/>
            <a:ext cx="1368152" cy="927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1" name="Rectangle 3"/>
          <p:cNvSpPr>
            <a:spLocks noGrp="1" noChangeArrowheads="1"/>
          </p:cNvSpPr>
          <p:nvPr>
            <p:ph type="body" idx="4294967295"/>
          </p:nvPr>
        </p:nvSpPr>
        <p:spPr>
          <a:xfrm>
            <a:off x="4572000" y="1524000"/>
            <a:ext cx="4038600" cy="3200400"/>
          </a:xfrm>
        </p:spPr>
        <p:txBody>
          <a:bodyPr/>
          <a:lstStyle/>
          <a:p>
            <a:pPr eaLnBrk="1" hangingPunct="1">
              <a:defRPr/>
            </a:pPr>
            <a:r>
              <a:rPr lang="en-GB">
                <a:solidFill>
                  <a:srgbClr val="FFFF00"/>
                </a:solidFill>
                <a:cs typeface="Times New Roman" charset="0"/>
              </a:rPr>
              <a:t>Bathing </a:t>
            </a:r>
            <a:r>
              <a:rPr lang="en-GB" sz="2000">
                <a:solidFill>
                  <a:srgbClr val="FFFF00"/>
                </a:solidFill>
                <a:cs typeface="Times New Roman" charset="0"/>
              </a:rPr>
              <a:t>(OR = 8.45 [1.50 to 47.70]; p &lt; 0.016)</a:t>
            </a:r>
          </a:p>
          <a:p>
            <a:pPr eaLnBrk="1" hangingPunct="1">
              <a:defRPr/>
            </a:pPr>
            <a:r>
              <a:rPr lang="en-GB">
                <a:solidFill>
                  <a:srgbClr val="FFFF00"/>
                </a:solidFill>
                <a:cs typeface="Times New Roman" charset="0"/>
              </a:rPr>
              <a:t>Dressing </a:t>
            </a:r>
            <a:r>
              <a:rPr lang="en-GB" sz="2000">
                <a:solidFill>
                  <a:srgbClr val="FFFF00"/>
                </a:solidFill>
                <a:cs typeface="Times New Roman" charset="0"/>
              </a:rPr>
              <a:t>(OR = 2.79 [0.95 - 8.15]; p &lt; 0.061)</a:t>
            </a:r>
          </a:p>
          <a:p>
            <a:pPr eaLnBrk="1" hangingPunct="1">
              <a:defRPr/>
            </a:pPr>
            <a:r>
              <a:rPr lang="en-GB">
                <a:solidFill>
                  <a:srgbClr val="FFFF00"/>
                </a:solidFill>
                <a:cs typeface="Times New Roman" charset="0"/>
              </a:rPr>
              <a:t>Incontinence </a:t>
            </a:r>
            <a:r>
              <a:rPr lang="en-GB" sz="2000">
                <a:solidFill>
                  <a:srgbClr val="FFFF00"/>
                </a:solidFill>
                <a:cs typeface="Times New Roman" charset="0"/>
              </a:rPr>
              <a:t>(OR = 3.47 [1.27 - 9.51]; p &lt; 0.016) </a:t>
            </a:r>
            <a:endParaRPr lang="en-US" sz="2000">
              <a:solidFill>
                <a:srgbClr val="FFFF00"/>
              </a:solidFill>
              <a:cs typeface="Times New Roman" charset="0"/>
            </a:endParaRPr>
          </a:p>
        </p:txBody>
      </p:sp>
      <p:sp>
        <p:nvSpPr>
          <p:cNvPr id="933892" name="Rectangle 4"/>
          <p:cNvSpPr>
            <a:spLocks noChangeArrowheads="1"/>
          </p:cNvSpPr>
          <p:nvPr/>
        </p:nvSpPr>
        <p:spPr bwMode="auto">
          <a:xfrm>
            <a:off x="4648200" y="6324600"/>
            <a:ext cx="4114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a:solidFill>
                  <a:srgbClr val="FFFF00"/>
                </a:solidFill>
              </a:rPr>
              <a:t>Chochinov et al. Lancet. 2002;360:2026‐30.</a:t>
            </a:r>
          </a:p>
        </p:txBody>
      </p:sp>
      <p:pic>
        <p:nvPicPr>
          <p:cNvPr id="29699" name="Picture 4" descr="sl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2592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descr="PAL 11517-DignityInCareLogo-F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188640"/>
            <a:ext cx="1368152" cy="927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59248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Screen shot 2012-09-16 a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400"/>
            <a:ext cx="9144000" cy="680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1931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5186" name="Group 2"/>
          <p:cNvGraphicFramePr>
            <a:graphicFrameLocks noGrp="1"/>
          </p:cNvGraphicFramePr>
          <p:nvPr/>
        </p:nvGraphicFramePr>
        <p:xfrm>
          <a:off x="1524000" y="1397000"/>
          <a:ext cx="6096000" cy="4267200"/>
        </p:xfrm>
        <a:graphic>
          <a:graphicData uri="http://schemas.openxmlformats.org/drawingml/2006/table">
            <a:tbl>
              <a:tblPr/>
              <a:tblGrid>
                <a:gridCol w="685800"/>
                <a:gridCol w="3886200"/>
                <a:gridCol w="1524000"/>
              </a:tblGrid>
              <a:tr h="57912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FF00"/>
                          </a:solidFill>
                          <a:effectLst/>
                          <a:latin typeface="Times New Roman" charset="0"/>
                          <a:ea typeface="ＭＳ Ｐゴシック" charset="0"/>
                          <a:cs typeface="Arial Unicode MS" charset="0"/>
                        </a:rPr>
                        <a:t>#</a:t>
                      </a:r>
                      <a:endParaRPr kumimoji="0" lang="en-CA" sz="1800" b="1" i="0" u="none" strike="noStrike" cap="none" normalizeH="0" baseline="0">
                        <a:ln>
                          <a:noFill/>
                        </a:ln>
                        <a:solidFill>
                          <a:srgbClr val="FFFF00"/>
                        </a:solidFill>
                        <a:effectLst/>
                        <a:latin typeface="Times New Roman" charset="0"/>
                        <a:ea typeface="ＭＳ Ｐゴシック" charset="0"/>
                        <a:cs typeface="Arial Unicode M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FF00"/>
                          </a:solidFill>
                          <a:effectLst/>
                          <a:latin typeface="Times New Roman" charset="0"/>
                          <a:ea typeface="ＭＳ Ｐゴシック" charset="0"/>
                          <a:cs typeface="Arial Unicode MS" charset="0"/>
                        </a:rPr>
                        <a:t>Variable</a:t>
                      </a:r>
                      <a:endParaRPr kumimoji="0" lang="en-CA" sz="1800" b="1" i="0" u="none" strike="noStrike" cap="none" normalizeH="0" baseline="0">
                        <a:ln>
                          <a:noFill/>
                        </a:ln>
                        <a:solidFill>
                          <a:srgbClr val="FFFF00"/>
                        </a:solidFill>
                        <a:effectLst/>
                        <a:latin typeface="Times New Roman" charset="0"/>
                        <a:ea typeface="ＭＳ Ｐゴシック" charset="0"/>
                        <a:cs typeface="Arial Unicode M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FFFF00"/>
                          </a:solidFill>
                          <a:effectLst/>
                          <a:latin typeface="Times New Roman" charset="0"/>
                          <a:ea typeface="ＭＳ Ｐゴシック" charset="0"/>
                          <a:cs typeface="Arial Unicode MS" charset="0"/>
                        </a:rPr>
                        <a:t>% Agree or strongly agree</a:t>
                      </a:r>
                      <a:endParaRPr kumimoji="0" lang="en-CA" sz="1600" b="1" i="0" u="none" strike="noStrike" cap="none" normalizeH="0" baseline="0">
                        <a:ln>
                          <a:noFill/>
                        </a:ln>
                        <a:solidFill>
                          <a:srgbClr val="FFFF00"/>
                        </a:solidFill>
                        <a:effectLst/>
                        <a:latin typeface="Times New Roman" charset="0"/>
                        <a:ea typeface="ＭＳ Ｐゴシック" charset="0"/>
                        <a:cs typeface="Arial Unicode M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08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00"/>
                          </a:solidFill>
                          <a:effectLst/>
                          <a:latin typeface="Times New Roman" charset="0"/>
                          <a:ea typeface="ＭＳ Ｐゴシック" charset="0"/>
                          <a:cs typeface="Arial Unicode MS" charset="0"/>
                        </a:rPr>
                        <a:t>1</a:t>
                      </a:r>
                      <a:endParaRPr kumimoji="0" lang="en-CA" sz="1800" b="0" i="0" u="none" strike="noStrike" cap="none" normalizeH="0" baseline="0">
                        <a:ln>
                          <a:noFill/>
                        </a:ln>
                        <a:solidFill>
                          <a:srgbClr val="FFFF00"/>
                        </a:solidFill>
                        <a:effectLst/>
                        <a:latin typeface="Times New Roman" charset="0"/>
                        <a:ea typeface="ＭＳ Ｐゴシック" charset="0"/>
                        <a:cs typeface="Arial Unicode M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00"/>
                          </a:solidFill>
                          <a:effectLst/>
                          <a:latin typeface="Times New Roman" charset="0"/>
                          <a:ea typeface="ＭＳ Ｐゴシック" charset="0"/>
                          <a:cs typeface="Arial Unicode MS" charset="0"/>
                        </a:rPr>
                        <a:t>thinking how life might end</a:t>
                      </a:r>
                      <a:endParaRPr kumimoji="0" lang="en-CA" sz="1800" b="0" i="0" u="none" strike="noStrike" cap="none" normalizeH="0" baseline="0">
                        <a:ln>
                          <a:noFill/>
                        </a:ln>
                        <a:solidFill>
                          <a:srgbClr val="FFFF00"/>
                        </a:solidFill>
                        <a:effectLst/>
                        <a:latin typeface="Times New Roman" charset="0"/>
                        <a:ea typeface="ＭＳ Ｐゴシック" charset="0"/>
                        <a:cs typeface="Arial Unicode M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00"/>
                          </a:solidFill>
                          <a:effectLst/>
                          <a:latin typeface="Times New Roman" charset="0"/>
                          <a:ea typeface="ＭＳ Ｐゴシック" charset="0"/>
                          <a:cs typeface="Arial Unicode MS" charset="0"/>
                        </a:rPr>
                        <a:t>41.7%</a:t>
                      </a:r>
                      <a:endParaRPr kumimoji="0" lang="en-CA" sz="1800" b="0" i="0" u="none" strike="noStrike" cap="none" normalizeH="0" baseline="0">
                        <a:ln>
                          <a:noFill/>
                        </a:ln>
                        <a:solidFill>
                          <a:srgbClr val="FFFF00"/>
                        </a:solidFill>
                        <a:effectLst/>
                        <a:latin typeface="Times New Roman" charset="0"/>
                        <a:ea typeface="ＭＳ Ｐゴシック" charset="0"/>
                        <a:cs typeface="Arial Unicode M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08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00"/>
                          </a:solidFill>
                          <a:effectLst/>
                          <a:latin typeface="Times New Roman" charset="0"/>
                          <a:ea typeface="ＭＳ Ｐゴシック" charset="0"/>
                          <a:cs typeface="Arial Unicode MS" charset="0"/>
                        </a:rPr>
                        <a:t>2</a:t>
                      </a:r>
                      <a:endParaRPr kumimoji="0" lang="en-CA" sz="1800" b="0" i="0" u="none" strike="noStrike" cap="none" normalizeH="0" baseline="0">
                        <a:ln>
                          <a:noFill/>
                        </a:ln>
                        <a:solidFill>
                          <a:srgbClr val="FFFF00"/>
                        </a:solidFill>
                        <a:effectLst/>
                        <a:latin typeface="Times New Roman" charset="0"/>
                        <a:ea typeface="ＭＳ Ｐゴシック" charset="0"/>
                        <a:cs typeface="Arial Unicode M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00"/>
                          </a:solidFill>
                          <a:effectLst/>
                          <a:latin typeface="Times New Roman" charset="0"/>
                          <a:ea typeface="ＭＳ Ｐゴシック" charset="0"/>
                          <a:cs typeface="Arial Unicode MS" charset="0"/>
                        </a:rPr>
                        <a:t>distressing symptoms</a:t>
                      </a:r>
                      <a:endParaRPr kumimoji="0" lang="en-CA" sz="1800" b="0" i="0" u="none" strike="noStrike" cap="none" normalizeH="0" baseline="0">
                        <a:ln>
                          <a:noFill/>
                        </a:ln>
                        <a:solidFill>
                          <a:srgbClr val="FFFF00"/>
                        </a:solidFill>
                        <a:effectLst/>
                        <a:latin typeface="Times New Roman" charset="0"/>
                        <a:ea typeface="ＭＳ Ｐゴシック" charset="0"/>
                        <a:cs typeface="Arial Unicode M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00"/>
                          </a:solidFill>
                          <a:effectLst/>
                          <a:latin typeface="Times New Roman" charset="0"/>
                          <a:ea typeface="ＭＳ Ｐゴシック" charset="0"/>
                          <a:cs typeface="Arial Unicode MS" charset="0"/>
                        </a:rPr>
                        <a:t>53.1%</a:t>
                      </a:r>
                      <a:endParaRPr kumimoji="0" lang="en-CA" sz="1800" b="0" i="0" u="none" strike="noStrike" cap="none" normalizeH="0" baseline="0">
                        <a:ln>
                          <a:noFill/>
                        </a:ln>
                        <a:solidFill>
                          <a:srgbClr val="FFFF00"/>
                        </a:solidFill>
                        <a:effectLst/>
                        <a:latin typeface="Times New Roman" charset="0"/>
                        <a:ea typeface="ＭＳ Ｐゴシック" charset="0"/>
                        <a:cs typeface="Arial Unicode M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08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00"/>
                          </a:solidFill>
                          <a:effectLst/>
                          <a:latin typeface="Times New Roman" charset="0"/>
                          <a:ea typeface="ＭＳ Ｐゴシック" charset="0"/>
                          <a:cs typeface="Arial Unicode MS" charset="0"/>
                        </a:rPr>
                        <a:t>3</a:t>
                      </a:r>
                      <a:endParaRPr kumimoji="0" lang="en-CA" sz="1800" b="0" i="0" u="none" strike="noStrike" cap="none" normalizeH="0" baseline="0">
                        <a:ln>
                          <a:noFill/>
                        </a:ln>
                        <a:solidFill>
                          <a:srgbClr val="FFFF00"/>
                        </a:solidFill>
                        <a:effectLst/>
                        <a:latin typeface="Times New Roman" charset="0"/>
                        <a:ea typeface="ＭＳ Ｐゴシック" charset="0"/>
                        <a:cs typeface="Arial Unicode M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00"/>
                          </a:solidFill>
                          <a:effectLst/>
                          <a:latin typeface="Times New Roman" charset="0"/>
                          <a:ea typeface="ＭＳ Ｐゴシック" charset="0"/>
                          <a:cs typeface="Arial Unicode MS" charset="0"/>
                        </a:rPr>
                        <a:t>uncertainly regarding illness</a:t>
                      </a:r>
                      <a:endParaRPr kumimoji="0" lang="en-CA" sz="1800" b="0" i="0" u="none" strike="noStrike" cap="none" normalizeH="0" baseline="0">
                        <a:ln>
                          <a:noFill/>
                        </a:ln>
                        <a:solidFill>
                          <a:srgbClr val="FFFF00"/>
                        </a:solidFill>
                        <a:effectLst/>
                        <a:latin typeface="Times New Roman" charset="0"/>
                        <a:ea typeface="ＭＳ Ｐゴシック" charset="0"/>
                        <a:cs typeface="Arial Unicode M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00"/>
                          </a:solidFill>
                          <a:effectLst/>
                          <a:latin typeface="Times New Roman" charset="0"/>
                          <a:ea typeface="ＭＳ Ｐゴシック" charset="0"/>
                          <a:cs typeface="Arial Unicode MS" charset="0"/>
                        </a:rPr>
                        <a:t>59.2%</a:t>
                      </a:r>
                      <a:endParaRPr kumimoji="0" lang="en-CA" sz="1800" b="0" i="0" u="none" strike="noStrike" cap="none" normalizeH="0" baseline="0">
                        <a:ln>
                          <a:noFill/>
                        </a:ln>
                        <a:solidFill>
                          <a:srgbClr val="FFFF00"/>
                        </a:solidFill>
                        <a:effectLst/>
                        <a:latin typeface="Times New Roman" charset="0"/>
                        <a:ea typeface="ＭＳ Ｐゴシック" charset="0"/>
                        <a:cs typeface="Arial Unicode M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08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00"/>
                          </a:solidFill>
                          <a:effectLst/>
                          <a:latin typeface="Times New Roman" charset="0"/>
                          <a:ea typeface="ＭＳ Ｐゴシック" charset="0"/>
                          <a:cs typeface="Arial Unicode MS" charset="0"/>
                        </a:rPr>
                        <a:t>4</a:t>
                      </a:r>
                      <a:endParaRPr kumimoji="0" lang="en-CA" sz="1800" b="0" i="0" u="none" strike="noStrike" cap="none" normalizeH="0" baseline="0">
                        <a:ln>
                          <a:noFill/>
                        </a:ln>
                        <a:solidFill>
                          <a:srgbClr val="FFFF00"/>
                        </a:solidFill>
                        <a:effectLst/>
                        <a:latin typeface="Times New Roman" charset="0"/>
                        <a:ea typeface="ＭＳ Ｐゴシック" charset="0"/>
                        <a:cs typeface="Arial Unicode M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00"/>
                          </a:solidFill>
                          <a:effectLst/>
                          <a:latin typeface="Times New Roman" charset="0"/>
                          <a:ea typeface="ＭＳ Ｐゴシック" charset="0"/>
                          <a:cs typeface="Arial Unicode MS" charset="0"/>
                        </a:rPr>
                        <a:t>feeling depressed or anxious</a:t>
                      </a:r>
                      <a:endParaRPr kumimoji="0" lang="en-CA" sz="1800" b="0" i="0" u="none" strike="noStrike" cap="none" normalizeH="0" baseline="0">
                        <a:ln>
                          <a:noFill/>
                        </a:ln>
                        <a:solidFill>
                          <a:srgbClr val="FFFF00"/>
                        </a:solidFill>
                        <a:effectLst/>
                        <a:latin typeface="Times New Roman" charset="0"/>
                        <a:ea typeface="ＭＳ Ｐゴシック" charset="0"/>
                        <a:cs typeface="Arial Unicode M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00"/>
                          </a:solidFill>
                          <a:effectLst/>
                          <a:latin typeface="Times New Roman" charset="0"/>
                          <a:ea typeface="ＭＳ Ｐゴシック" charset="0"/>
                          <a:cs typeface="Arial Unicode MS" charset="0"/>
                        </a:rPr>
                        <a:t>59.7%</a:t>
                      </a:r>
                      <a:endParaRPr kumimoji="0" lang="en-CA" sz="1800" b="0" i="0" u="none" strike="noStrike" cap="none" normalizeH="0" baseline="0">
                        <a:ln>
                          <a:noFill/>
                        </a:ln>
                        <a:solidFill>
                          <a:srgbClr val="FFFF00"/>
                        </a:solidFill>
                        <a:effectLst/>
                        <a:latin typeface="Times New Roman" charset="0"/>
                        <a:ea typeface="ＭＳ Ｐゴシック" charset="0"/>
                        <a:cs typeface="Arial Unicode M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08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00"/>
                          </a:solidFill>
                          <a:effectLst/>
                          <a:latin typeface="Times New Roman" charset="0"/>
                          <a:ea typeface="ＭＳ Ｐゴシック" charset="0"/>
                          <a:cs typeface="Arial Unicode MS" charset="0"/>
                        </a:rPr>
                        <a:t>5</a:t>
                      </a:r>
                      <a:endParaRPr kumimoji="0" lang="en-CA" sz="1800" b="0" i="0" u="none" strike="noStrike" cap="none" normalizeH="0" baseline="0">
                        <a:ln>
                          <a:noFill/>
                        </a:ln>
                        <a:solidFill>
                          <a:srgbClr val="FFFF00"/>
                        </a:solidFill>
                        <a:effectLst/>
                        <a:latin typeface="Times New Roman" charset="0"/>
                        <a:ea typeface="ＭＳ Ｐゴシック" charset="0"/>
                        <a:cs typeface="Arial Unicode M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00"/>
                          </a:solidFill>
                          <a:effectLst/>
                          <a:latin typeface="Times New Roman" charset="0"/>
                          <a:ea typeface="ＭＳ Ｐゴシック" charset="0"/>
                          <a:cs typeface="Arial Unicode MS" charset="0"/>
                        </a:rPr>
                        <a:t>feeling your privacy has been reduced</a:t>
                      </a:r>
                      <a:endParaRPr kumimoji="0" lang="en-CA" sz="1800" b="0" i="0" u="none" strike="noStrike" cap="none" normalizeH="0" baseline="0">
                        <a:ln>
                          <a:noFill/>
                        </a:ln>
                        <a:solidFill>
                          <a:srgbClr val="FFFF00"/>
                        </a:solidFill>
                        <a:effectLst/>
                        <a:latin typeface="Times New Roman" charset="0"/>
                        <a:ea typeface="ＭＳ Ｐゴシック" charset="0"/>
                        <a:cs typeface="Arial Unicode M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00"/>
                          </a:solidFill>
                          <a:effectLst/>
                          <a:latin typeface="Times New Roman" charset="0"/>
                          <a:ea typeface="ＭＳ Ｐゴシック" charset="0"/>
                          <a:cs typeface="Arial Unicode MS" charset="0"/>
                        </a:rPr>
                        <a:t>65.9%</a:t>
                      </a:r>
                      <a:endParaRPr kumimoji="0" lang="en-CA" sz="1800" b="0" i="0" u="none" strike="noStrike" cap="none" normalizeH="0" baseline="0">
                        <a:ln>
                          <a:noFill/>
                        </a:ln>
                        <a:solidFill>
                          <a:srgbClr val="FFFF00"/>
                        </a:solidFill>
                        <a:effectLst/>
                        <a:latin typeface="Times New Roman" charset="0"/>
                        <a:ea typeface="ＭＳ Ｐゴシック" charset="0"/>
                        <a:cs typeface="Arial Unicode M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08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00"/>
                          </a:solidFill>
                          <a:effectLst/>
                          <a:latin typeface="Times New Roman" charset="0"/>
                          <a:ea typeface="ＭＳ Ｐゴシック" charset="0"/>
                          <a:cs typeface="Arial Unicode MS" charset="0"/>
                        </a:rPr>
                        <a:t>6</a:t>
                      </a:r>
                      <a:endParaRPr kumimoji="0" lang="en-CA" sz="1800" b="0" i="0" u="none" strike="noStrike" cap="none" normalizeH="0" baseline="0">
                        <a:ln>
                          <a:noFill/>
                        </a:ln>
                        <a:solidFill>
                          <a:srgbClr val="FFFF00"/>
                        </a:solidFill>
                        <a:effectLst/>
                        <a:latin typeface="Times New Roman" charset="0"/>
                        <a:ea typeface="ＭＳ Ｐゴシック" charset="0"/>
                        <a:cs typeface="Arial Unicode M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00"/>
                          </a:solidFill>
                          <a:effectLst/>
                          <a:latin typeface="Times New Roman" charset="0"/>
                          <a:ea typeface="ＭＳ Ｐゴシック" charset="0"/>
                          <a:cs typeface="Arial Unicode MS" charset="0"/>
                        </a:rPr>
                        <a:t>changes in physical appearance</a:t>
                      </a:r>
                      <a:endParaRPr kumimoji="0" lang="en-CA" sz="1800" b="0" i="0" u="none" strike="noStrike" cap="none" normalizeH="0" baseline="0">
                        <a:ln>
                          <a:noFill/>
                        </a:ln>
                        <a:solidFill>
                          <a:srgbClr val="FFFF00"/>
                        </a:solidFill>
                        <a:effectLst/>
                        <a:latin typeface="Times New Roman" charset="0"/>
                        <a:ea typeface="ＭＳ Ｐゴシック" charset="0"/>
                        <a:cs typeface="Arial Unicode M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00"/>
                          </a:solidFill>
                          <a:effectLst/>
                          <a:latin typeface="Times New Roman" charset="0"/>
                          <a:ea typeface="ＭＳ Ｐゴシック" charset="0"/>
                          <a:cs typeface="Arial Unicode MS" charset="0"/>
                        </a:rPr>
                        <a:t>66.4%</a:t>
                      </a:r>
                      <a:endParaRPr kumimoji="0" lang="en-CA" sz="1800" b="0" i="0" u="none" strike="noStrike" cap="none" normalizeH="0" baseline="0">
                        <a:ln>
                          <a:noFill/>
                        </a:ln>
                        <a:solidFill>
                          <a:srgbClr val="FFFF00"/>
                        </a:solidFill>
                        <a:effectLst/>
                        <a:latin typeface="Times New Roman" charset="0"/>
                        <a:ea typeface="ＭＳ Ｐゴシック" charset="0"/>
                        <a:cs typeface="Arial Unicode M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4008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00"/>
                          </a:solidFill>
                          <a:effectLst/>
                          <a:latin typeface="Times New Roman" charset="0"/>
                          <a:ea typeface="ＭＳ Ｐゴシック" charset="0"/>
                          <a:cs typeface="Arial Unicode MS" charset="0"/>
                        </a:rPr>
                        <a:t>7</a:t>
                      </a:r>
                      <a:endParaRPr kumimoji="0" lang="en-CA" sz="1800" b="0" i="0" u="none" strike="noStrike" cap="none" normalizeH="0" baseline="0">
                        <a:ln>
                          <a:noFill/>
                        </a:ln>
                        <a:solidFill>
                          <a:srgbClr val="FFFF00"/>
                        </a:solidFill>
                        <a:effectLst/>
                        <a:latin typeface="Times New Roman" charset="0"/>
                        <a:ea typeface="ＭＳ Ｐゴシック" charset="0"/>
                        <a:cs typeface="Arial Unicode M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00"/>
                          </a:solidFill>
                          <a:effectLst/>
                          <a:latin typeface="Times New Roman" charset="0"/>
                          <a:ea typeface="ＭＳ Ｐゴシック" charset="0"/>
                          <a:cs typeface="Arial Unicode MS" charset="0"/>
                        </a:rPr>
                        <a:t>not being able to accept things the way they are</a:t>
                      </a:r>
                      <a:endParaRPr kumimoji="0" lang="en-CA" sz="1800" b="0" i="0" u="none" strike="noStrike" cap="none" normalizeH="0" baseline="0">
                        <a:ln>
                          <a:noFill/>
                        </a:ln>
                        <a:solidFill>
                          <a:srgbClr val="FFFF00"/>
                        </a:solidFill>
                        <a:effectLst/>
                        <a:latin typeface="Times New Roman" charset="0"/>
                        <a:ea typeface="ＭＳ Ｐゴシック" charset="0"/>
                        <a:cs typeface="Arial Unicode M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00"/>
                          </a:solidFill>
                          <a:effectLst/>
                          <a:latin typeface="Times New Roman" charset="0"/>
                          <a:ea typeface="ＭＳ Ｐゴシック" charset="0"/>
                          <a:cs typeface="Arial Unicode MS" charset="0"/>
                        </a:rPr>
                        <a:t>71.6%</a:t>
                      </a:r>
                      <a:endParaRPr kumimoji="0" lang="en-CA" sz="1800" b="0" i="0" u="none" strike="noStrike" cap="none" normalizeH="0" baseline="0">
                        <a:ln>
                          <a:noFill/>
                        </a:ln>
                        <a:solidFill>
                          <a:srgbClr val="FFFF00"/>
                        </a:solidFill>
                        <a:effectLst/>
                        <a:latin typeface="Times New Roman" charset="0"/>
                        <a:ea typeface="ＭＳ Ｐゴシック" charset="0"/>
                        <a:cs typeface="Arial Unicode M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605224" name="Text Box 40"/>
          <p:cNvSpPr txBox="1">
            <a:spLocks noChangeArrowheads="1"/>
          </p:cNvSpPr>
          <p:nvPr/>
        </p:nvSpPr>
        <p:spPr bwMode="auto">
          <a:xfrm>
            <a:off x="1981200" y="425450"/>
            <a:ext cx="6096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600" dirty="0">
                <a:solidFill>
                  <a:srgbClr val="FFFF00"/>
                </a:solidFill>
                <a:effectLst>
                  <a:outerShdw blurRad="38100" dist="38100" dir="2700000" algn="tl">
                    <a:srgbClr val="000000"/>
                  </a:outerShdw>
                </a:effectLst>
                <a:latin typeface="Times New Roman"/>
                <a:cs typeface="Times New Roman"/>
              </a:rPr>
              <a:t>Dignity Model Questions</a:t>
            </a:r>
            <a:endParaRPr lang="en-CA" sz="3600" dirty="0">
              <a:solidFill>
                <a:srgbClr val="FFFF00"/>
              </a:solidFill>
              <a:effectLst>
                <a:outerShdw blurRad="38100" dist="38100" dir="2700000" algn="tl">
                  <a:srgbClr val="000000"/>
                </a:outerShdw>
              </a:effectLst>
              <a:latin typeface="Times New Roman"/>
              <a:cs typeface="Times New Roman"/>
            </a:endParaRPr>
          </a:p>
        </p:txBody>
      </p:sp>
      <p:sp>
        <p:nvSpPr>
          <p:cNvPr id="605225" name="Text Box 41"/>
          <p:cNvSpPr txBox="1">
            <a:spLocks noChangeArrowheads="1"/>
          </p:cNvSpPr>
          <p:nvPr/>
        </p:nvSpPr>
        <p:spPr bwMode="auto">
          <a:xfrm>
            <a:off x="6477000" y="990600"/>
            <a:ext cx="137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solidFill>
                  <a:srgbClr val="FFFF00"/>
                </a:solidFill>
                <a:cs typeface="+mn-cs"/>
              </a:rPr>
              <a:t>N=211</a:t>
            </a:r>
            <a:endParaRPr lang="en-CA" sz="1800">
              <a:solidFill>
                <a:srgbClr val="FFFF00"/>
              </a:solidFill>
              <a:cs typeface="+mn-cs"/>
            </a:endParaRPr>
          </a:p>
        </p:txBody>
      </p:sp>
      <p:sp>
        <p:nvSpPr>
          <p:cNvPr id="605226" name="Text Box 42"/>
          <p:cNvSpPr txBox="1">
            <a:spLocks noChangeArrowheads="1"/>
          </p:cNvSpPr>
          <p:nvPr/>
        </p:nvSpPr>
        <p:spPr bwMode="auto">
          <a:xfrm>
            <a:off x="304800" y="6172200"/>
            <a:ext cx="88392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a:solidFill>
                  <a:srgbClr val="FFFF00"/>
                </a:solidFill>
                <a:cs typeface="+mn-cs"/>
              </a:rPr>
              <a:t>Chochinov HM, Krisjanson LJ, Hack TF, Hassard T, McClement S, Harlos M. Dignity in the terminally ill: revisited. J Palliat Med. 2006;9:666-72. </a:t>
            </a:r>
            <a:br>
              <a:rPr lang="en-US" sz="1600">
                <a:solidFill>
                  <a:srgbClr val="FFFF00"/>
                </a:solidFill>
                <a:cs typeface="+mn-cs"/>
              </a:rPr>
            </a:br>
            <a:endParaRPr lang="en-US" sz="1600">
              <a:solidFill>
                <a:srgbClr val="FFFF00"/>
              </a:solidFill>
              <a:cs typeface="+mn-cs"/>
            </a:endParaRPr>
          </a:p>
        </p:txBody>
      </p:sp>
    </p:spTree>
    <p:extLst>
      <p:ext uri="{BB962C8B-B14F-4D97-AF65-F5344CB8AC3E}">
        <p14:creationId xmlns:p14="http://schemas.microsoft.com/office/powerpoint/2010/main" val="12627026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7234" name="Group 2"/>
          <p:cNvGraphicFramePr>
            <a:graphicFrameLocks noGrp="1"/>
          </p:cNvGraphicFramePr>
          <p:nvPr>
            <p:extLst>
              <p:ext uri="{D42A27DB-BD31-4B8C-83A1-F6EECF244321}">
                <p14:modId xmlns:p14="http://schemas.microsoft.com/office/powerpoint/2010/main" val="3989282760"/>
              </p:ext>
            </p:extLst>
          </p:nvPr>
        </p:nvGraphicFramePr>
        <p:xfrm>
          <a:off x="1524000" y="1727200"/>
          <a:ext cx="6096000" cy="4064000"/>
        </p:xfrm>
        <a:graphic>
          <a:graphicData uri="http://schemas.openxmlformats.org/drawingml/2006/table">
            <a:tbl>
              <a:tblPr/>
              <a:tblGrid>
                <a:gridCol w="762000"/>
                <a:gridCol w="4495800"/>
                <a:gridCol w="838200"/>
              </a:tblGrid>
              <a:tr h="508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00"/>
                          </a:solidFill>
                          <a:effectLst/>
                          <a:latin typeface="Times New Roman" charset="0"/>
                          <a:ea typeface="ＭＳ Ｐゴシック" charset="0"/>
                          <a:cs typeface="Arial Unicode MS" charset="0"/>
                        </a:rPr>
                        <a:t>8</a:t>
                      </a:r>
                      <a:endParaRPr kumimoji="0" lang="en-CA" sz="1800" b="0" i="0" u="none" strike="noStrike" cap="none" normalizeH="0" baseline="0">
                        <a:ln>
                          <a:noFill/>
                        </a:ln>
                        <a:solidFill>
                          <a:srgbClr val="FFFF00"/>
                        </a:solidFill>
                        <a:effectLst/>
                        <a:latin typeface="Times New Roman" charset="0"/>
                        <a:ea typeface="ＭＳ Ｐゴシック" charset="0"/>
                        <a:cs typeface="Arial Unicode M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00"/>
                          </a:solidFill>
                          <a:effectLst/>
                          <a:latin typeface="Times New Roman" charset="0"/>
                          <a:ea typeface="ＭＳ Ｐゴシック" charset="0"/>
                          <a:cs typeface="Arial Unicode MS" charset="0"/>
                        </a:rPr>
                        <a:t>not having a meaning spiritual life</a:t>
                      </a:r>
                      <a:endParaRPr kumimoji="0" lang="en-CA" sz="1800" b="0" i="0" u="none" strike="noStrike" cap="none" normalizeH="0" baseline="0">
                        <a:ln>
                          <a:noFill/>
                        </a:ln>
                        <a:solidFill>
                          <a:srgbClr val="FFFF00"/>
                        </a:solidFill>
                        <a:effectLst/>
                        <a:latin typeface="Times New Roman" charset="0"/>
                        <a:ea typeface="ＭＳ Ｐゴシック" charset="0"/>
                        <a:cs typeface="Arial Unicode M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00"/>
                          </a:solidFill>
                          <a:effectLst/>
                          <a:latin typeface="Times New Roman" charset="0"/>
                          <a:ea typeface="ＭＳ Ｐゴシック" charset="0"/>
                          <a:cs typeface="Arial Unicode MS" charset="0"/>
                        </a:rPr>
                        <a:t>73.7%</a:t>
                      </a:r>
                      <a:endParaRPr kumimoji="0" lang="en-CA" sz="1800" b="0" i="0" u="none" strike="noStrike" cap="none" normalizeH="0" baseline="0">
                        <a:ln>
                          <a:noFill/>
                        </a:ln>
                        <a:solidFill>
                          <a:srgbClr val="FFFF00"/>
                        </a:solidFill>
                        <a:effectLst/>
                        <a:latin typeface="Times New Roman" charset="0"/>
                        <a:ea typeface="ＭＳ Ｐゴシック" charset="0"/>
                        <a:cs typeface="Arial Unicode M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08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00"/>
                          </a:solidFill>
                          <a:effectLst/>
                          <a:latin typeface="Times New Roman" charset="0"/>
                          <a:ea typeface="ＭＳ Ｐゴシック" charset="0"/>
                          <a:cs typeface="Arial Unicode MS" charset="0"/>
                        </a:rPr>
                        <a:t>9</a:t>
                      </a:r>
                      <a:endParaRPr kumimoji="0" lang="en-CA" sz="1800" b="0" i="0" u="none" strike="noStrike" cap="none" normalizeH="0" baseline="0">
                        <a:ln>
                          <a:noFill/>
                        </a:ln>
                        <a:solidFill>
                          <a:srgbClr val="FFFF00"/>
                        </a:solidFill>
                        <a:effectLst/>
                        <a:latin typeface="Times New Roman" charset="0"/>
                        <a:ea typeface="ＭＳ Ｐゴシック" charset="0"/>
                        <a:cs typeface="Arial Unicode M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00"/>
                          </a:solidFill>
                          <a:effectLst/>
                          <a:latin typeface="Times New Roman" charset="0"/>
                          <a:ea typeface="ＭＳ Ｐゴシック" charset="0"/>
                          <a:cs typeface="Arial Unicode MS" charset="0"/>
                        </a:rPr>
                        <a:t>no longer feeling who you were</a:t>
                      </a:r>
                      <a:endParaRPr kumimoji="0" lang="en-CA" sz="1800" b="0" i="0" u="none" strike="noStrike" cap="none" normalizeH="0" baseline="0">
                        <a:ln>
                          <a:noFill/>
                        </a:ln>
                        <a:solidFill>
                          <a:srgbClr val="FFFF00"/>
                        </a:solidFill>
                        <a:effectLst/>
                        <a:latin typeface="Times New Roman" charset="0"/>
                        <a:ea typeface="ＭＳ Ｐゴシック" charset="0"/>
                        <a:cs typeface="Arial Unicode M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00"/>
                          </a:solidFill>
                          <a:effectLst/>
                          <a:latin typeface="Times New Roman" charset="0"/>
                          <a:ea typeface="ＭＳ Ｐゴシック" charset="0"/>
                          <a:cs typeface="Arial Unicode MS" charset="0"/>
                        </a:rPr>
                        <a:t>74.4%</a:t>
                      </a:r>
                      <a:endParaRPr kumimoji="0" lang="en-CA" sz="1800" b="0" i="0" u="none" strike="noStrike" cap="none" normalizeH="0" baseline="0">
                        <a:ln>
                          <a:noFill/>
                        </a:ln>
                        <a:solidFill>
                          <a:srgbClr val="FFFF00"/>
                        </a:solidFill>
                        <a:effectLst/>
                        <a:latin typeface="Times New Roman" charset="0"/>
                        <a:ea typeface="ＭＳ Ｐゴシック" charset="0"/>
                        <a:cs typeface="Arial Unicode M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08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00"/>
                          </a:solidFill>
                          <a:effectLst/>
                          <a:latin typeface="Times New Roman" charset="0"/>
                          <a:ea typeface="ＭＳ Ｐゴシック" charset="0"/>
                          <a:cs typeface="Arial Unicode MS" charset="0"/>
                        </a:rPr>
                        <a:t>10</a:t>
                      </a:r>
                      <a:endParaRPr kumimoji="0" lang="en-CA" sz="1800" b="0" i="0" u="none" strike="noStrike" cap="none" normalizeH="0" baseline="0">
                        <a:ln>
                          <a:noFill/>
                        </a:ln>
                        <a:solidFill>
                          <a:srgbClr val="FFFF00"/>
                        </a:solidFill>
                        <a:effectLst/>
                        <a:latin typeface="Times New Roman" charset="0"/>
                        <a:ea typeface="ＭＳ Ｐゴシック" charset="0"/>
                        <a:cs typeface="Arial Unicode M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00"/>
                          </a:solidFill>
                          <a:effectLst/>
                          <a:latin typeface="Times New Roman" charset="0"/>
                          <a:ea typeface="ＭＳ Ｐゴシック" charset="0"/>
                          <a:cs typeface="Arial Unicode MS" charset="0"/>
                        </a:rPr>
                        <a:t>not being able to mentally fight</a:t>
                      </a:r>
                      <a:endParaRPr kumimoji="0" lang="en-CA" sz="1800" b="0" i="0" u="none" strike="noStrike" cap="none" normalizeH="0" baseline="0">
                        <a:ln>
                          <a:noFill/>
                        </a:ln>
                        <a:solidFill>
                          <a:srgbClr val="FFFF00"/>
                        </a:solidFill>
                        <a:effectLst/>
                        <a:latin typeface="Times New Roman" charset="0"/>
                        <a:ea typeface="ＭＳ Ｐゴシック" charset="0"/>
                        <a:cs typeface="Arial Unicode M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00"/>
                          </a:solidFill>
                          <a:effectLst/>
                          <a:latin typeface="Times New Roman" charset="0"/>
                          <a:ea typeface="ＭＳ Ｐゴシック" charset="0"/>
                          <a:cs typeface="Arial Unicode MS" charset="0"/>
                        </a:rPr>
                        <a:t>74.5%</a:t>
                      </a:r>
                      <a:endParaRPr kumimoji="0" lang="en-CA" sz="1800" b="0" i="0" u="none" strike="noStrike" cap="none" normalizeH="0" baseline="0">
                        <a:ln>
                          <a:noFill/>
                        </a:ln>
                        <a:solidFill>
                          <a:srgbClr val="FFFF00"/>
                        </a:solidFill>
                        <a:effectLst/>
                        <a:latin typeface="Times New Roman" charset="0"/>
                        <a:ea typeface="ＭＳ Ｐゴシック" charset="0"/>
                        <a:cs typeface="Arial Unicode M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08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00"/>
                          </a:solidFill>
                          <a:effectLst/>
                          <a:latin typeface="Times New Roman" charset="0"/>
                          <a:ea typeface="ＭＳ Ｐゴシック" charset="0"/>
                          <a:cs typeface="Arial Unicode MS" charset="0"/>
                        </a:rPr>
                        <a:t>11</a:t>
                      </a:r>
                      <a:endParaRPr kumimoji="0" lang="en-CA" sz="1800" b="0" i="0" u="none" strike="noStrike" cap="none" normalizeH="0" baseline="0">
                        <a:ln>
                          <a:noFill/>
                        </a:ln>
                        <a:solidFill>
                          <a:srgbClr val="FFFF00"/>
                        </a:solidFill>
                        <a:effectLst/>
                        <a:latin typeface="Times New Roman" charset="0"/>
                        <a:ea typeface="ＭＳ Ｐゴシック" charset="0"/>
                        <a:cs typeface="Arial Unicode M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00"/>
                          </a:solidFill>
                          <a:effectLst/>
                          <a:latin typeface="Times New Roman" charset="0"/>
                          <a:ea typeface="ＭＳ Ｐゴシック" charset="0"/>
                          <a:cs typeface="Arial Unicode MS" charset="0"/>
                        </a:rPr>
                        <a:t>not being able to continue with usual routines</a:t>
                      </a:r>
                      <a:endParaRPr kumimoji="0" lang="en-CA" sz="1800" b="0" i="0" u="none" strike="noStrike" cap="none" normalizeH="0" baseline="0">
                        <a:ln>
                          <a:noFill/>
                        </a:ln>
                        <a:solidFill>
                          <a:srgbClr val="FFFF00"/>
                        </a:solidFill>
                        <a:effectLst/>
                        <a:latin typeface="Times New Roman" charset="0"/>
                        <a:ea typeface="ＭＳ Ｐゴシック" charset="0"/>
                        <a:cs typeface="Arial Unicode M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00"/>
                          </a:solidFill>
                          <a:effectLst/>
                          <a:latin typeface="Times New Roman" charset="0"/>
                          <a:ea typeface="ＭＳ Ｐゴシック" charset="0"/>
                          <a:cs typeface="Arial Unicode MS" charset="0"/>
                        </a:rPr>
                        <a:t>74.9%</a:t>
                      </a:r>
                      <a:endParaRPr kumimoji="0" lang="en-CA" sz="1800" b="0" i="0" u="none" strike="noStrike" cap="none" normalizeH="0" baseline="0">
                        <a:ln>
                          <a:noFill/>
                        </a:ln>
                        <a:solidFill>
                          <a:srgbClr val="FFFF00"/>
                        </a:solidFill>
                        <a:effectLst/>
                        <a:latin typeface="Times New Roman" charset="0"/>
                        <a:ea typeface="ＭＳ Ｐゴシック" charset="0"/>
                        <a:cs typeface="Arial Unicode M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08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00"/>
                          </a:solidFill>
                          <a:effectLst/>
                          <a:latin typeface="Times New Roman" charset="0"/>
                          <a:ea typeface="ＭＳ Ｐゴシック" charset="0"/>
                          <a:cs typeface="Arial Unicode MS" charset="0"/>
                        </a:rPr>
                        <a:t>12</a:t>
                      </a:r>
                      <a:endParaRPr kumimoji="0" lang="en-CA" sz="1800" b="0" i="0" u="none" strike="noStrike" cap="none" normalizeH="0" baseline="0">
                        <a:ln>
                          <a:noFill/>
                        </a:ln>
                        <a:solidFill>
                          <a:srgbClr val="FFFF00"/>
                        </a:solidFill>
                        <a:effectLst/>
                        <a:latin typeface="Times New Roman" charset="0"/>
                        <a:ea typeface="ＭＳ Ｐゴシック" charset="0"/>
                        <a:cs typeface="Arial Unicode M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00"/>
                          </a:solidFill>
                          <a:effectLst/>
                          <a:latin typeface="Times New Roman" charset="0"/>
                          <a:ea typeface="ＭＳ Ｐゴシック" charset="0"/>
                          <a:cs typeface="Arial Unicode MS" charset="0"/>
                        </a:rPr>
                        <a:t>feeling life no longer has meaning or purpose</a:t>
                      </a:r>
                      <a:endParaRPr kumimoji="0" lang="en-CA" sz="1800" b="0" i="0" u="none" strike="noStrike" cap="none" normalizeH="0" baseline="0">
                        <a:ln>
                          <a:noFill/>
                        </a:ln>
                        <a:solidFill>
                          <a:srgbClr val="FFFF00"/>
                        </a:solidFill>
                        <a:effectLst/>
                        <a:latin typeface="Times New Roman" charset="0"/>
                        <a:ea typeface="ＭＳ Ｐゴシック" charset="0"/>
                        <a:cs typeface="Arial Unicode M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00"/>
                          </a:solidFill>
                          <a:effectLst/>
                          <a:latin typeface="Times New Roman" charset="0"/>
                          <a:ea typeface="ＭＳ Ｐゴシック" charset="0"/>
                          <a:cs typeface="Arial Unicode MS" charset="0"/>
                        </a:rPr>
                        <a:t>75.1%</a:t>
                      </a:r>
                      <a:endParaRPr kumimoji="0" lang="en-CA" sz="1800" b="0" i="0" u="none" strike="noStrike" cap="none" normalizeH="0" baseline="0">
                        <a:ln>
                          <a:noFill/>
                        </a:ln>
                        <a:solidFill>
                          <a:srgbClr val="FFFF00"/>
                        </a:solidFill>
                        <a:effectLst/>
                        <a:latin typeface="Times New Roman" charset="0"/>
                        <a:ea typeface="ＭＳ Ｐゴシック" charset="0"/>
                        <a:cs typeface="Arial Unicode M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08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00"/>
                          </a:solidFill>
                          <a:effectLst/>
                          <a:latin typeface="Times New Roman" charset="0"/>
                          <a:ea typeface="ＭＳ Ｐゴシック" charset="0"/>
                          <a:cs typeface="Arial Unicode MS" charset="0"/>
                        </a:rPr>
                        <a:t>13</a:t>
                      </a:r>
                      <a:endParaRPr kumimoji="0" lang="en-CA" sz="1800" b="0" i="0" u="none" strike="noStrike" cap="none" normalizeH="0" baseline="0">
                        <a:ln>
                          <a:noFill/>
                        </a:ln>
                        <a:solidFill>
                          <a:srgbClr val="FFFF00"/>
                        </a:solidFill>
                        <a:effectLst/>
                        <a:latin typeface="Times New Roman" charset="0"/>
                        <a:ea typeface="ＭＳ Ｐゴシック" charset="0"/>
                        <a:cs typeface="Arial Unicode M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00"/>
                          </a:solidFill>
                          <a:effectLst/>
                          <a:latin typeface="Times New Roman" charset="0"/>
                          <a:ea typeface="ＭＳ Ｐゴシック" charset="0"/>
                          <a:cs typeface="Arial Unicode MS" charset="0"/>
                        </a:rPr>
                        <a:t>not being able to think clearly</a:t>
                      </a:r>
                      <a:endParaRPr kumimoji="0" lang="en-CA" sz="1800" b="0" i="0" u="none" strike="noStrike" cap="none" normalizeH="0" baseline="0">
                        <a:ln>
                          <a:noFill/>
                        </a:ln>
                        <a:solidFill>
                          <a:srgbClr val="FFFF00"/>
                        </a:solidFill>
                        <a:effectLst/>
                        <a:latin typeface="Times New Roman" charset="0"/>
                        <a:ea typeface="ＭＳ Ｐゴシック" charset="0"/>
                        <a:cs typeface="Arial Unicode M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00"/>
                          </a:solidFill>
                          <a:effectLst/>
                          <a:latin typeface="Times New Roman" charset="0"/>
                          <a:ea typeface="ＭＳ Ｐゴシック" charset="0"/>
                          <a:cs typeface="Arial Unicode MS" charset="0"/>
                        </a:rPr>
                        <a:t>77.3%</a:t>
                      </a:r>
                      <a:endParaRPr kumimoji="0" lang="en-CA" sz="1800" b="0" i="0" u="none" strike="noStrike" cap="none" normalizeH="0" baseline="0">
                        <a:ln>
                          <a:noFill/>
                        </a:ln>
                        <a:solidFill>
                          <a:srgbClr val="FFFF00"/>
                        </a:solidFill>
                        <a:effectLst/>
                        <a:latin typeface="Times New Roman" charset="0"/>
                        <a:ea typeface="ＭＳ Ｐゴシック" charset="0"/>
                        <a:cs typeface="Arial Unicode M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08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00"/>
                          </a:solidFill>
                          <a:effectLst/>
                          <a:latin typeface="Times New Roman" charset="0"/>
                          <a:ea typeface="ＭＳ Ｐゴシック" charset="0"/>
                          <a:cs typeface="Arial Unicode MS" charset="0"/>
                        </a:rPr>
                        <a:t>14</a:t>
                      </a:r>
                      <a:endParaRPr kumimoji="0" lang="en-CA" sz="1800" b="0" i="0" u="none" strike="noStrike" cap="none" normalizeH="0" baseline="0">
                        <a:ln>
                          <a:noFill/>
                        </a:ln>
                        <a:solidFill>
                          <a:srgbClr val="FFFF00"/>
                        </a:solidFill>
                        <a:effectLst/>
                        <a:latin typeface="Times New Roman" charset="0"/>
                        <a:ea typeface="ＭＳ Ｐゴシック" charset="0"/>
                        <a:cs typeface="Arial Unicode M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00"/>
                          </a:solidFill>
                          <a:effectLst/>
                          <a:latin typeface="Times New Roman" charset="0"/>
                          <a:ea typeface="ＭＳ Ｐゴシック" charset="0"/>
                          <a:cs typeface="Arial Unicode MS" charset="0"/>
                        </a:rPr>
                        <a:t>not being able to carry out important roles</a:t>
                      </a:r>
                      <a:endParaRPr kumimoji="0" lang="en-CA" sz="1800" b="0" i="0" u="none" strike="noStrike" cap="none" normalizeH="0" baseline="0">
                        <a:ln>
                          <a:noFill/>
                        </a:ln>
                        <a:solidFill>
                          <a:srgbClr val="FFFF00"/>
                        </a:solidFill>
                        <a:effectLst/>
                        <a:latin typeface="Times New Roman" charset="0"/>
                        <a:ea typeface="ＭＳ Ｐゴシック" charset="0"/>
                        <a:cs typeface="Arial Unicode M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00"/>
                          </a:solidFill>
                          <a:effectLst/>
                          <a:latin typeface="Times New Roman" charset="0"/>
                          <a:ea typeface="ＭＳ Ｐゴシック" charset="0"/>
                          <a:cs typeface="Arial Unicode MS" charset="0"/>
                        </a:rPr>
                        <a:t>78.5%</a:t>
                      </a:r>
                      <a:endParaRPr kumimoji="0" lang="en-CA" sz="1800" b="0" i="0" u="none" strike="noStrike" cap="none" normalizeH="0" baseline="0">
                        <a:ln>
                          <a:noFill/>
                        </a:ln>
                        <a:solidFill>
                          <a:srgbClr val="FFFF00"/>
                        </a:solidFill>
                        <a:effectLst/>
                        <a:latin typeface="Times New Roman" charset="0"/>
                        <a:ea typeface="ＭＳ Ｐゴシック" charset="0"/>
                        <a:cs typeface="Arial Unicode M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08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00"/>
                          </a:solidFill>
                          <a:effectLst/>
                          <a:latin typeface="Times New Roman" charset="0"/>
                          <a:ea typeface="ＭＳ Ｐゴシック" charset="0"/>
                          <a:cs typeface="Arial Unicode MS" charset="0"/>
                        </a:rPr>
                        <a:t>15</a:t>
                      </a:r>
                      <a:endParaRPr kumimoji="0" lang="en-CA" sz="1800" b="0" i="0" u="none" strike="noStrike" cap="none" normalizeH="0" baseline="0">
                        <a:ln>
                          <a:noFill/>
                        </a:ln>
                        <a:solidFill>
                          <a:srgbClr val="FFFF00"/>
                        </a:solidFill>
                        <a:effectLst/>
                        <a:latin typeface="Times New Roman" charset="0"/>
                        <a:ea typeface="ＭＳ Ｐゴシック" charset="0"/>
                        <a:cs typeface="Arial Unicode M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00"/>
                          </a:solidFill>
                          <a:effectLst/>
                          <a:latin typeface="Times New Roman" charset="0"/>
                          <a:ea typeface="ＭＳ Ｐゴシック" charset="0"/>
                          <a:cs typeface="Arial Unicode MS" charset="0"/>
                        </a:rPr>
                        <a:t>tasks of daily living</a:t>
                      </a:r>
                      <a:endParaRPr kumimoji="0" lang="en-CA" sz="1800" b="0" i="0" u="none" strike="noStrike" cap="none" normalizeH="0" baseline="0">
                        <a:ln>
                          <a:noFill/>
                        </a:ln>
                        <a:solidFill>
                          <a:srgbClr val="FFFF00"/>
                        </a:solidFill>
                        <a:effectLst/>
                        <a:latin typeface="Times New Roman" charset="0"/>
                        <a:ea typeface="ＭＳ Ｐゴシック" charset="0"/>
                        <a:cs typeface="Arial Unicode M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00"/>
                          </a:solidFill>
                          <a:effectLst/>
                          <a:latin typeface="Times New Roman" charset="0"/>
                          <a:ea typeface="ＭＳ Ｐゴシック" charset="0"/>
                          <a:cs typeface="Arial Unicode MS" charset="0"/>
                        </a:rPr>
                        <a:t>79.6%</a:t>
                      </a:r>
                      <a:endParaRPr kumimoji="0" lang="en-CA" sz="1800" b="0" i="0" u="none" strike="noStrike" cap="none" normalizeH="0" baseline="0">
                        <a:ln>
                          <a:noFill/>
                        </a:ln>
                        <a:solidFill>
                          <a:srgbClr val="FFFF00"/>
                        </a:solidFill>
                        <a:effectLst/>
                        <a:latin typeface="Times New Roman" charset="0"/>
                        <a:ea typeface="ＭＳ Ｐゴシック" charset="0"/>
                        <a:cs typeface="Arial Unicode M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607272" name="Rectangle 40"/>
          <p:cNvSpPr>
            <a:spLocks noChangeArrowheads="1"/>
          </p:cNvSpPr>
          <p:nvPr/>
        </p:nvSpPr>
        <p:spPr bwMode="auto">
          <a:xfrm>
            <a:off x="2155825" y="577850"/>
            <a:ext cx="4832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50000"/>
              </a:spcBef>
              <a:defRPr/>
            </a:pPr>
            <a:r>
              <a:rPr lang="en-US" sz="3600">
                <a:solidFill>
                  <a:srgbClr val="FFFF00"/>
                </a:solidFill>
                <a:effectLst>
                  <a:outerShdw blurRad="38100" dist="38100" dir="2700000" algn="tl">
                    <a:srgbClr val="000000"/>
                  </a:outerShdw>
                </a:effectLst>
                <a:latin typeface="Times New Roman"/>
                <a:cs typeface="Times New Roman"/>
              </a:rPr>
              <a:t>Dignity Model Questions</a:t>
            </a:r>
            <a:endParaRPr lang="en-CA" sz="3600">
              <a:solidFill>
                <a:srgbClr val="FFFF00"/>
              </a:solidFill>
              <a:effectLst>
                <a:outerShdw blurRad="38100" dist="38100" dir="2700000" algn="tl">
                  <a:srgbClr val="000000"/>
                </a:outerShdw>
              </a:effectLst>
              <a:latin typeface="Times New Roman"/>
              <a:cs typeface="Times New Roman"/>
            </a:endParaRPr>
          </a:p>
        </p:txBody>
      </p:sp>
    </p:spTree>
    <p:extLst>
      <p:ext uri="{BB962C8B-B14F-4D97-AF65-F5344CB8AC3E}">
        <p14:creationId xmlns:p14="http://schemas.microsoft.com/office/powerpoint/2010/main" val="27817314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9282" name="Group 2"/>
          <p:cNvGraphicFramePr>
            <a:graphicFrameLocks noGrp="1"/>
          </p:cNvGraphicFramePr>
          <p:nvPr>
            <p:extLst>
              <p:ext uri="{D42A27DB-BD31-4B8C-83A1-F6EECF244321}">
                <p14:modId xmlns:p14="http://schemas.microsoft.com/office/powerpoint/2010/main" val="1031195837"/>
              </p:ext>
            </p:extLst>
          </p:nvPr>
        </p:nvGraphicFramePr>
        <p:xfrm>
          <a:off x="1524000" y="1905000"/>
          <a:ext cx="6096000" cy="4064002"/>
        </p:xfrm>
        <a:graphic>
          <a:graphicData uri="http://schemas.openxmlformats.org/drawingml/2006/table">
            <a:tbl>
              <a:tblPr/>
              <a:tblGrid>
                <a:gridCol w="685800"/>
                <a:gridCol w="4572000"/>
                <a:gridCol w="838200"/>
              </a:tblGrid>
              <a:tr h="67786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00"/>
                          </a:solidFill>
                          <a:effectLst/>
                          <a:latin typeface="Times New Roman" charset="0"/>
                          <a:ea typeface="ＭＳ Ｐゴシック" charset="0"/>
                          <a:cs typeface="Arial Unicode MS" charset="0"/>
                        </a:rPr>
                        <a:t>17</a:t>
                      </a:r>
                      <a:endParaRPr kumimoji="0" lang="en-CA" sz="1800" b="0" i="0" u="none" strike="noStrike" cap="none" normalizeH="0" baseline="0">
                        <a:ln>
                          <a:noFill/>
                        </a:ln>
                        <a:solidFill>
                          <a:srgbClr val="FFFF00"/>
                        </a:solidFill>
                        <a:effectLst/>
                        <a:latin typeface="Times New Roman" charset="0"/>
                        <a:ea typeface="ＭＳ Ｐゴシック" charset="0"/>
                        <a:cs typeface="Arial Unicode M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00"/>
                          </a:solidFill>
                          <a:effectLst/>
                          <a:latin typeface="Times New Roman" charset="0"/>
                          <a:ea typeface="ＭＳ Ｐゴシック" charset="0"/>
                          <a:cs typeface="Arial Unicode MS" charset="0"/>
                        </a:rPr>
                        <a:t>not feeling worthwhile or valued</a:t>
                      </a:r>
                      <a:endParaRPr kumimoji="0" lang="en-CA" sz="1800" b="0" i="0" u="none" strike="noStrike" cap="none" normalizeH="0" baseline="0">
                        <a:ln>
                          <a:noFill/>
                        </a:ln>
                        <a:solidFill>
                          <a:srgbClr val="FFFF00"/>
                        </a:solidFill>
                        <a:effectLst/>
                        <a:latin typeface="Times New Roman" charset="0"/>
                        <a:ea typeface="ＭＳ Ｐゴシック" charset="0"/>
                        <a:cs typeface="Arial Unicode M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00"/>
                          </a:solidFill>
                          <a:effectLst/>
                          <a:latin typeface="Times New Roman" charset="0"/>
                          <a:ea typeface="ＭＳ Ｐゴシック" charset="0"/>
                          <a:cs typeface="Arial Unicode MS" charset="0"/>
                        </a:rPr>
                        <a:t>81.4%</a:t>
                      </a:r>
                      <a:endParaRPr kumimoji="0" lang="en-CA" sz="1800" b="0" i="0" u="none" strike="noStrike" cap="none" normalizeH="0" baseline="0">
                        <a:ln>
                          <a:noFill/>
                        </a:ln>
                        <a:solidFill>
                          <a:srgbClr val="FFFF00"/>
                        </a:solidFill>
                        <a:effectLst/>
                        <a:latin typeface="Times New Roman" charset="0"/>
                        <a:ea typeface="ＭＳ Ｐゴシック" charset="0"/>
                        <a:cs typeface="Arial Unicode M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7627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00"/>
                          </a:solidFill>
                          <a:effectLst/>
                          <a:latin typeface="Times New Roman" charset="0"/>
                          <a:ea typeface="ＭＳ Ｐゴシック" charset="0"/>
                          <a:cs typeface="Arial Unicode MS" charset="0"/>
                        </a:rPr>
                        <a:t>18</a:t>
                      </a:r>
                      <a:endParaRPr kumimoji="0" lang="en-CA" sz="1800" b="0" i="0" u="none" strike="noStrike" cap="none" normalizeH="0" baseline="0">
                        <a:ln>
                          <a:noFill/>
                        </a:ln>
                        <a:solidFill>
                          <a:srgbClr val="FFFF00"/>
                        </a:solidFill>
                        <a:effectLst/>
                        <a:latin typeface="Times New Roman" charset="0"/>
                        <a:ea typeface="ＭＳ Ｐゴシック" charset="0"/>
                        <a:cs typeface="Arial Unicode M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00"/>
                          </a:solidFill>
                          <a:effectLst/>
                          <a:latin typeface="Times New Roman" charset="0"/>
                          <a:ea typeface="ＭＳ Ｐゴシック" charset="0"/>
                          <a:cs typeface="Arial Unicode MS" charset="0"/>
                        </a:rPr>
                        <a:t>bodily functions</a:t>
                      </a:r>
                      <a:endParaRPr kumimoji="0" lang="en-CA" sz="1800" b="0" i="0" u="none" strike="noStrike" cap="none" normalizeH="0" baseline="0">
                        <a:ln>
                          <a:noFill/>
                        </a:ln>
                        <a:solidFill>
                          <a:srgbClr val="FFFF00"/>
                        </a:solidFill>
                        <a:effectLst/>
                        <a:latin typeface="Times New Roman" charset="0"/>
                        <a:ea typeface="ＭＳ Ｐゴシック" charset="0"/>
                        <a:cs typeface="Arial Unicode M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00"/>
                          </a:solidFill>
                          <a:effectLst/>
                          <a:latin typeface="Times New Roman" charset="0"/>
                          <a:ea typeface="ＭＳ Ｐゴシック" charset="0"/>
                          <a:cs typeface="Arial Unicode MS" charset="0"/>
                        </a:rPr>
                        <a:t>82.9%</a:t>
                      </a:r>
                      <a:endParaRPr kumimoji="0" lang="en-CA" sz="1800" b="0" i="0" u="none" strike="noStrike" cap="none" normalizeH="0" baseline="0">
                        <a:ln>
                          <a:noFill/>
                        </a:ln>
                        <a:solidFill>
                          <a:srgbClr val="FFFF00"/>
                        </a:solidFill>
                        <a:effectLst/>
                        <a:latin typeface="Times New Roman" charset="0"/>
                        <a:ea typeface="ＭＳ Ｐゴシック" charset="0"/>
                        <a:cs typeface="Arial Unicode M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7786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00"/>
                          </a:solidFill>
                          <a:effectLst/>
                          <a:latin typeface="Times New Roman" charset="0"/>
                          <a:ea typeface="ＭＳ Ｐゴシック" charset="0"/>
                          <a:cs typeface="Arial Unicode MS" charset="0"/>
                        </a:rPr>
                        <a:t>19</a:t>
                      </a:r>
                      <a:endParaRPr kumimoji="0" lang="en-CA" sz="1800" b="0" i="0" u="none" strike="noStrike" cap="none" normalizeH="0" baseline="0">
                        <a:ln>
                          <a:noFill/>
                        </a:ln>
                        <a:solidFill>
                          <a:srgbClr val="FFFF00"/>
                        </a:solidFill>
                        <a:effectLst/>
                        <a:latin typeface="Times New Roman" charset="0"/>
                        <a:ea typeface="ＭＳ Ｐゴシック" charset="0"/>
                        <a:cs typeface="Arial Unicode M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00"/>
                          </a:solidFill>
                          <a:effectLst/>
                          <a:latin typeface="Times New Roman" charset="0"/>
                          <a:ea typeface="ＭＳ Ｐゴシック" charset="0"/>
                          <a:cs typeface="Arial Unicode MS" charset="0"/>
                        </a:rPr>
                        <a:t>not feeling you made a meaning or lasting contribution</a:t>
                      </a:r>
                      <a:endParaRPr kumimoji="0" lang="en-CA" sz="1800" b="0" i="0" u="none" strike="noStrike" cap="none" normalizeH="0" baseline="0">
                        <a:ln>
                          <a:noFill/>
                        </a:ln>
                        <a:solidFill>
                          <a:srgbClr val="FFFF00"/>
                        </a:solidFill>
                        <a:effectLst/>
                        <a:latin typeface="Times New Roman" charset="0"/>
                        <a:ea typeface="ＭＳ Ｐゴシック" charset="0"/>
                        <a:cs typeface="Arial Unicode M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00"/>
                          </a:solidFill>
                          <a:effectLst/>
                          <a:latin typeface="Times New Roman" charset="0"/>
                          <a:ea typeface="ＭＳ Ｐゴシック" charset="0"/>
                          <a:cs typeface="Arial Unicode MS" charset="0"/>
                        </a:rPr>
                        <a:t>83.3%</a:t>
                      </a:r>
                      <a:endParaRPr kumimoji="0" lang="en-CA" sz="1800" b="0" i="0" u="none" strike="noStrike" cap="none" normalizeH="0" baseline="0">
                        <a:ln>
                          <a:noFill/>
                        </a:ln>
                        <a:solidFill>
                          <a:srgbClr val="FFFF00"/>
                        </a:solidFill>
                        <a:effectLst/>
                        <a:latin typeface="Times New Roman" charset="0"/>
                        <a:ea typeface="ＭＳ Ｐゴシック" charset="0"/>
                        <a:cs typeface="Arial Unicode M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7786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00"/>
                          </a:solidFill>
                          <a:effectLst/>
                          <a:latin typeface="Times New Roman" charset="0"/>
                          <a:ea typeface="ＭＳ Ｐゴシック" charset="0"/>
                          <a:cs typeface="Arial Unicode MS" charset="0"/>
                        </a:rPr>
                        <a:t>20</a:t>
                      </a:r>
                      <a:endParaRPr kumimoji="0" lang="en-CA" sz="1800" b="0" i="0" u="none" strike="noStrike" cap="none" normalizeH="0" baseline="0">
                        <a:ln>
                          <a:noFill/>
                        </a:ln>
                        <a:solidFill>
                          <a:srgbClr val="FFFF00"/>
                        </a:solidFill>
                        <a:effectLst/>
                        <a:latin typeface="Times New Roman" charset="0"/>
                        <a:ea typeface="ＭＳ Ｐゴシック" charset="0"/>
                        <a:cs typeface="Arial Unicode M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00"/>
                          </a:solidFill>
                          <a:effectLst/>
                          <a:latin typeface="Times New Roman" charset="0"/>
                          <a:ea typeface="ＭＳ Ｐゴシック" charset="0"/>
                          <a:cs typeface="Arial Unicode MS" charset="0"/>
                        </a:rPr>
                        <a:t>feeling you don't have control over your life</a:t>
                      </a:r>
                      <a:endParaRPr kumimoji="0" lang="en-CA" sz="1800" b="0" i="0" u="none" strike="noStrike" cap="none" normalizeH="0" baseline="0">
                        <a:ln>
                          <a:noFill/>
                        </a:ln>
                        <a:solidFill>
                          <a:srgbClr val="FFFF00"/>
                        </a:solidFill>
                        <a:effectLst/>
                        <a:latin typeface="Times New Roman" charset="0"/>
                        <a:ea typeface="ＭＳ Ｐゴシック" charset="0"/>
                        <a:cs typeface="Arial Unicode M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00"/>
                          </a:solidFill>
                          <a:effectLst/>
                          <a:latin typeface="Times New Roman" charset="0"/>
                          <a:ea typeface="ＭＳ Ｐゴシック" charset="0"/>
                          <a:cs typeface="Arial Unicode MS" charset="0"/>
                        </a:rPr>
                        <a:t>83.7%</a:t>
                      </a:r>
                      <a:endParaRPr kumimoji="0" lang="en-CA" sz="1800" b="0" i="0" u="none" strike="noStrike" cap="none" normalizeH="0" baseline="0">
                        <a:ln>
                          <a:noFill/>
                        </a:ln>
                        <a:solidFill>
                          <a:srgbClr val="FFFF00"/>
                        </a:solidFill>
                        <a:effectLst/>
                        <a:latin typeface="Times New Roman" charset="0"/>
                        <a:ea typeface="ＭＳ Ｐゴシック" charset="0"/>
                        <a:cs typeface="Arial Unicode M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7627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00"/>
                          </a:solidFill>
                          <a:effectLst/>
                          <a:latin typeface="Times New Roman" charset="0"/>
                          <a:ea typeface="ＭＳ Ｐゴシック" charset="0"/>
                          <a:cs typeface="Arial Unicode MS" charset="0"/>
                        </a:rPr>
                        <a:t>21</a:t>
                      </a:r>
                      <a:endParaRPr kumimoji="0" lang="en-CA" sz="1800" b="0" i="0" u="none" strike="noStrike" cap="none" normalizeH="0" baseline="0">
                        <a:ln>
                          <a:noFill/>
                        </a:ln>
                        <a:solidFill>
                          <a:srgbClr val="FFFF00"/>
                        </a:solidFill>
                        <a:effectLst/>
                        <a:latin typeface="Times New Roman" charset="0"/>
                        <a:ea typeface="ＭＳ Ｐゴシック" charset="0"/>
                        <a:cs typeface="Arial Unicode M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00"/>
                          </a:solidFill>
                          <a:effectLst/>
                          <a:latin typeface="Times New Roman" charset="0"/>
                          <a:ea typeface="ＭＳ Ｐゴシック" charset="0"/>
                          <a:cs typeface="Arial Unicode MS" charset="0"/>
                        </a:rPr>
                        <a:t>feeling a burden to others</a:t>
                      </a:r>
                      <a:endParaRPr kumimoji="0" lang="en-CA" sz="1800" b="0" i="0" u="none" strike="noStrike" cap="none" normalizeH="0" baseline="0">
                        <a:ln>
                          <a:noFill/>
                        </a:ln>
                        <a:solidFill>
                          <a:srgbClr val="FFFF00"/>
                        </a:solidFill>
                        <a:effectLst/>
                        <a:latin typeface="Times New Roman" charset="0"/>
                        <a:ea typeface="ＭＳ Ｐゴシック" charset="0"/>
                        <a:cs typeface="Arial Unicode M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00"/>
                          </a:solidFill>
                          <a:effectLst/>
                          <a:latin typeface="Times New Roman" charset="0"/>
                          <a:ea typeface="ＭＳ Ｐゴシック" charset="0"/>
                          <a:cs typeface="Arial Unicode MS" charset="0"/>
                        </a:rPr>
                        <a:t>87.1%</a:t>
                      </a:r>
                      <a:endParaRPr kumimoji="0" lang="en-CA" sz="1800" b="0" i="0" u="none" strike="noStrike" cap="none" normalizeH="0" baseline="0">
                        <a:ln>
                          <a:noFill/>
                        </a:ln>
                        <a:solidFill>
                          <a:srgbClr val="FFFF00"/>
                        </a:solidFill>
                        <a:effectLst/>
                        <a:latin typeface="Times New Roman" charset="0"/>
                        <a:ea typeface="ＭＳ Ｐゴシック" charset="0"/>
                        <a:cs typeface="Arial Unicode M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7786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00"/>
                          </a:solidFill>
                          <a:effectLst/>
                          <a:latin typeface="Times New Roman" charset="0"/>
                          <a:ea typeface="ＭＳ Ｐゴシック" charset="0"/>
                          <a:cs typeface="Arial Unicode MS" charset="0"/>
                        </a:rPr>
                        <a:t>22</a:t>
                      </a:r>
                      <a:endParaRPr kumimoji="0" lang="en-CA" sz="1800" b="0" i="0" u="none" strike="noStrike" cap="none" normalizeH="0" baseline="0">
                        <a:ln>
                          <a:noFill/>
                        </a:ln>
                        <a:solidFill>
                          <a:srgbClr val="FFFF00"/>
                        </a:solidFill>
                        <a:effectLst/>
                        <a:latin typeface="Times New Roman" charset="0"/>
                        <a:ea typeface="ＭＳ Ｐゴシック" charset="0"/>
                        <a:cs typeface="Arial Unicode M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00"/>
                          </a:solidFill>
                          <a:effectLst/>
                          <a:latin typeface="Times New Roman" charset="0"/>
                          <a:ea typeface="ＭＳ Ｐゴシック" charset="0"/>
                          <a:cs typeface="Arial Unicode MS" charset="0"/>
                        </a:rPr>
                        <a:t>not being treated with respect or understanding</a:t>
                      </a:r>
                      <a:endParaRPr kumimoji="0" lang="en-CA" sz="1800" b="0" i="0" u="none" strike="noStrike" cap="none" normalizeH="0" baseline="0">
                        <a:ln>
                          <a:noFill/>
                        </a:ln>
                        <a:solidFill>
                          <a:srgbClr val="FFFF00"/>
                        </a:solidFill>
                        <a:effectLst/>
                        <a:latin typeface="Times New Roman" charset="0"/>
                        <a:ea typeface="ＭＳ Ｐゴシック" charset="0"/>
                        <a:cs typeface="Arial Unicode M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00"/>
                          </a:solidFill>
                          <a:effectLst/>
                          <a:latin typeface="Times New Roman" charset="0"/>
                          <a:ea typeface="ＭＳ Ｐゴシック" charset="0"/>
                          <a:cs typeface="Arial Unicode MS" charset="0"/>
                        </a:rPr>
                        <a:t>87.1%</a:t>
                      </a:r>
                      <a:endParaRPr kumimoji="0" lang="en-CA" sz="1800" b="0" i="0" u="none" strike="noStrike" cap="none" normalizeH="0" baseline="0">
                        <a:ln>
                          <a:noFill/>
                        </a:ln>
                        <a:solidFill>
                          <a:srgbClr val="FFFF00"/>
                        </a:solidFill>
                        <a:effectLst/>
                        <a:latin typeface="Times New Roman" charset="0"/>
                        <a:ea typeface="ＭＳ Ｐゴシック" charset="0"/>
                        <a:cs typeface="Arial Unicode M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609312" name="Rectangle 32"/>
          <p:cNvSpPr>
            <a:spLocks noChangeArrowheads="1"/>
          </p:cNvSpPr>
          <p:nvPr/>
        </p:nvSpPr>
        <p:spPr bwMode="auto">
          <a:xfrm>
            <a:off x="2155825" y="654050"/>
            <a:ext cx="4832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50000"/>
              </a:spcBef>
              <a:defRPr/>
            </a:pPr>
            <a:r>
              <a:rPr lang="en-US" sz="3600">
                <a:solidFill>
                  <a:srgbClr val="FFFF00"/>
                </a:solidFill>
                <a:effectLst>
                  <a:outerShdw blurRad="38100" dist="38100" dir="2700000" algn="tl">
                    <a:srgbClr val="000000"/>
                  </a:outerShdw>
                </a:effectLst>
                <a:latin typeface="Times New Roman"/>
                <a:cs typeface="Times New Roman"/>
              </a:rPr>
              <a:t>Dignity Model Questions</a:t>
            </a:r>
            <a:endParaRPr lang="en-CA" sz="3600">
              <a:solidFill>
                <a:srgbClr val="FFFF00"/>
              </a:solidFill>
              <a:effectLst>
                <a:outerShdw blurRad="38100" dist="38100" dir="2700000" algn="tl">
                  <a:srgbClr val="000000"/>
                </a:outerShdw>
              </a:effectLst>
              <a:latin typeface="Times New Roman"/>
              <a:cs typeface="Times New Roman"/>
            </a:endParaRPr>
          </a:p>
        </p:txBody>
      </p:sp>
    </p:spTree>
    <p:extLst>
      <p:ext uri="{BB962C8B-B14F-4D97-AF65-F5344CB8AC3E}">
        <p14:creationId xmlns:p14="http://schemas.microsoft.com/office/powerpoint/2010/main" val="31043500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6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7313"/>
            <a:ext cx="8763000" cy="654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2088894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6898" name="Picture 2" descr="wheelcha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0"/>
            <a:ext cx="54260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4831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lderlyPaint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1196752"/>
            <a:ext cx="9036496" cy="4249977"/>
          </a:xfrm>
          <a:prstGeom prst="rect">
            <a:avLst/>
          </a:prstGeom>
        </p:spPr>
      </p:pic>
    </p:spTree>
    <p:extLst>
      <p:ext uri="{BB962C8B-B14F-4D97-AF65-F5344CB8AC3E}">
        <p14:creationId xmlns:p14="http://schemas.microsoft.com/office/powerpoint/2010/main" val="33514861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4-20 at 10.38.1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44624"/>
            <a:ext cx="8640960" cy="6730853"/>
          </a:xfrm>
          <a:prstGeom prst="rect">
            <a:avLst/>
          </a:prstGeom>
        </p:spPr>
      </p:pic>
      <p:sp>
        <p:nvSpPr>
          <p:cNvPr id="2" name="TextBox 1"/>
          <p:cNvSpPr txBox="1"/>
          <p:nvPr/>
        </p:nvSpPr>
        <p:spPr>
          <a:xfrm>
            <a:off x="683568" y="6290736"/>
            <a:ext cx="8064896" cy="738664"/>
          </a:xfrm>
          <a:prstGeom prst="rect">
            <a:avLst/>
          </a:prstGeom>
          <a:noFill/>
        </p:spPr>
        <p:txBody>
          <a:bodyPr wrap="square" rtlCol="0">
            <a:spAutoFit/>
          </a:bodyPr>
          <a:lstStyle/>
          <a:p>
            <a:r>
              <a:rPr lang="en-US" sz="1800" dirty="0"/>
              <a:t>Herman RE, Williams KN. </a:t>
            </a:r>
            <a:r>
              <a:rPr lang="en-US" sz="1800" dirty="0" smtClean="0"/>
              <a:t>Am </a:t>
            </a:r>
            <a:r>
              <a:rPr lang="en-US" sz="1800" dirty="0"/>
              <a:t>J </a:t>
            </a:r>
            <a:r>
              <a:rPr lang="en-US" sz="1800" dirty="0" err="1"/>
              <a:t>Alzheimers</a:t>
            </a:r>
            <a:r>
              <a:rPr lang="en-US" sz="1800" dirty="0"/>
              <a:t> Dis Other </a:t>
            </a:r>
            <a:r>
              <a:rPr lang="en-US" sz="1800" dirty="0" err="1"/>
              <a:t>Demen</a:t>
            </a:r>
            <a:r>
              <a:rPr lang="en-US" sz="1800" dirty="0"/>
              <a:t>. 2009;24:417-23</a:t>
            </a:r>
            <a:endParaRPr lang="en-CA" sz="1800" dirty="0"/>
          </a:p>
          <a:p>
            <a:endParaRPr lang="en-US" dirty="0"/>
          </a:p>
        </p:txBody>
      </p:sp>
    </p:spTree>
    <p:extLst>
      <p:ext uri="{BB962C8B-B14F-4D97-AF65-F5344CB8AC3E}">
        <p14:creationId xmlns:p14="http://schemas.microsoft.com/office/powerpoint/2010/main" val="3242546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ven clot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59702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r. Stu Farber teaching_28_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34938"/>
            <a:ext cx="8785225" cy="660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55429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anel_4-2.jpg"/>
          <p:cNvPicPr>
            <a:picLocks noChangeAspect="1"/>
          </p:cNvPicPr>
          <p:nvPr/>
        </p:nvPicPr>
        <p:blipFill rotWithShape="1">
          <a:blip r:embed="rId3">
            <a:extLst>
              <a:ext uri="{28A0092B-C50C-407E-A947-70E740481C1C}">
                <a14:useLocalDpi xmlns:a14="http://schemas.microsoft.com/office/drawing/2010/main" val="0"/>
              </a:ext>
            </a:extLst>
          </a:blip>
          <a:srcRect l="28082" t="24630" r="18928" b="-645"/>
          <a:stretch/>
        </p:blipFill>
        <p:spPr>
          <a:xfrm>
            <a:off x="1403648" y="116632"/>
            <a:ext cx="6912768" cy="6611095"/>
          </a:xfrm>
          <a:prstGeom prst="rect">
            <a:avLst/>
          </a:prstGeom>
        </p:spPr>
      </p:pic>
    </p:spTree>
    <p:extLst>
      <p:ext uri="{BB962C8B-B14F-4D97-AF65-F5344CB8AC3E}">
        <p14:creationId xmlns:p14="http://schemas.microsoft.com/office/powerpoint/2010/main" val="33819389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3568" y="764704"/>
            <a:ext cx="7344816" cy="5632312"/>
          </a:xfrm>
          <a:prstGeom prst="rect">
            <a:avLst/>
          </a:prstGeom>
        </p:spPr>
        <p:txBody>
          <a:bodyPr wrap="square">
            <a:spAutoFit/>
          </a:bodyPr>
          <a:lstStyle/>
          <a:p>
            <a:r>
              <a:rPr lang="en-US" sz="3600" b="1" dirty="0">
                <a:solidFill>
                  <a:srgbClr val="FFFF00"/>
                </a:solidFill>
                <a:hlinkClick r:id="rId2"/>
              </a:rPr>
              <a:t>compassion (n.) </a:t>
            </a:r>
          </a:p>
          <a:p>
            <a:r>
              <a:rPr lang="en-US" sz="3600" dirty="0">
                <a:solidFill>
                  <a:srgbClr val="FFFF00"/>
                </a:solidFill>
              </a:rPr>
              <a:t>mid-14c., from Old French </a:t>
            </a:r>
            <a:r>
              <a:rPr lang="en-US" sz="3600" i="1" dirty="0">
                <a:solidFill>
                  <a:srgbClr val="FFFF00"/>
                </a:solidFill>
              </a:rPr>
              <a:t>compassion</a:t>
            </a:r>
            <a:r>
              <a:rPr lang="en-US" sz="3600" dirty="0">
                <a:solidFill>
                  <a:srgbClr val="FFFF00"/>
                </a:solidFill>
              </a:rPr>
              <a:t> "sympathy, pity" (12c.), from Late Latin </a:t>
            </a:r>
            <a:r>
              <a:rPr lang="en-US" sz="3600" i="1" dirty="0" err="1">
                <a:solidFill>
                  <a:srgbClr val="FFFF00"/>
                </a:solidFill>
              </a:rPr>
              <a:t>compassionem</a:t>
            </a:r>
            <a:r>
              <a:rPr lang="en-US" sz="3600" dirty="0">
                <a:solidFill>
                  <a:srgbClr val="FFFF00"/>
                </a:solidFill>
              </a:rPr>
              <a:t> (nominative </a:t>
            </a:r>
            <a:r>
              <a:rPr lang="en-US" sz="3600" i="1" dirty="0" err="1">
                <a:solidFill>
                  <a:srgbClr val="FFFF00"/>
                </a:solidFill>
              </a:rPr>
              <a:t>compassio</a:t>
            </a:r>
            <a:r>
              <a:rPr lang="en-US" sz="3600" dirty="0">
                <a:solidFill>
                  <a:srgbClr val="FFFF00"/>
                </a:solidFill>
              </a:rPr>
              <a:t>) "sympathy," noun of state from past participle stem of </a:t>
            </a:r>
            <a:r>
              <a:rPr lang="en-US" sz="3600" i="1" dirty="0" err="1">
                <a:solidFill>
                  <a:srgbClr val="FFFF00"/>
                </a:solidFill>
              </a:rPr>
              <a:t>compati</a:t>
            </a:r>
            <a:r>
              <a:rPr lang="en-US" sz="3600" dirty="0">
                <a:solidFill>
                  <a:srgbClr val="FFFF00"/>
                </a:solidFill>
              </a:rPr>
              <a:t> "to feel pity," from </a:t>
            </a:r>
            <a:r>
              <a:rPr lang="en-US" sz="3600" i="1" dirty="0">
                <a:solidFill>
                  <a:srgbClr val="FFFF00"/>
                </a:solidFill>
              </a:rPr>
              <a:t>com-</a:t>
            </a:r>
            <a:r>
              <a:rPr lang="en-US" sz="3600" dirty="0">
                <a:solidFill>
                  <a:srgbClr val="FFFF00"/>
                </a:solidFill>
              </a:rPr>
              <a:t> "together" (</a:t>
            </a:r>
            <a:r>
              <a:rPr lang="en-US" sz="3600" dirty="0" smtClean="0">
                <a:solidFill>
                  <a:srgbClr val="FFFF00"/>
                </a:solidFill>
              </a:rPr>
              <a:t>see  </a:t>
            </a:r>
            <a:r>
              <a:rPr lang="en-US" sz="3600" b="1" i="1" dirty="0">
                <a:solidFill>
                  <a:srgbClr val="FFFF00"/>
                </a:solidFill>
                <a:hlinkClick r:id="rId3"/>
              </a:rPr>
              <a:t>com-</a:t>
            </a:r>
            <a:r>
              <a:rPr lang="en-US" sz="3600" b="1" dirty="0">
                <a:solidFill>
                  <a:srgbClr val="FFFF00"/>
                </a:solidFill>
                <a:hlinkClick r:id="rId3"/>
              </a:rPr>
              <a:t>) + </a:t>
            </a:r>
            <a:r>
              <a:rPr lang="en-US" sz="3600" b="1" i="1" dirty="0">
                <a:solidFill>
                  <a:srgbClr val="FFFF00"/>
                </a:solidFill>
                <a:hlinkClick r:id="rId3"/>
              </a:rPr>
              <a:t>pati</a:t>
            </a:r>
            <a:r>
              <a:rPr lang="en-US" sz="3600" b="1" dirty="0">
                <a:solidFill>
                  <a:srgbClr val="FFFF00"/>
                </a:solidFill>
                <a:hlinkClick r:id="rId3"/>
              </a:rPr>
              <a:t> "to suffer" (see </a:t>
            </a:r>
            <a:r>
              <a:rPr lang="en-US" sz="3600" b="1" i="1" dirty="0">
                <a:solidFill>
                  <a:srgbClr val="FFFF00"/>
                </a:solidFill>
              </a:rPr>
              <a:t>passion</a:t>
            </a:r>
            <a:r>
              <a:rPr lang="en-US" sz="3600" b="1" dirty="0">
                <a:solidFill>
                  <a:srgbClr val="FFFF00"/>
                </a:solidFill>
              </a:rPr>
              <a:t>)</a:t>
            </a:r>
            <a:r>
              <a:rPr lang="en-US" sz="3600" b="1" dirty="0" smtClean="0">
                <a:solidFill>
                  <a:srgbClr val="FFFF00"/>
                </a:solidFill>
              </a:rPr>
              <a:t>.  “to suffer with”</a:t>
            </a:r>
            <a:endParaRPr lang="en-US" sz="3600" dirty="0">
              <a:solidFill>
                <a:srgbClr val="FFFF00"/>
              </a:solidFill>
            </a:endParaRPr>
          </a:p>
        </p:txBody>
      </p:sp>
    </p:spTree>
    <p:extLst>
      <p:ext uri="{BB962C8B-B14F-4D97-AF65-F5344CB8AC3E}">
        <p14:creationId xmlns:p14="http://schemas.microsoft.com/office/powerpoint/2010/main" val="15054691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lf-awareness-involution-e142300127676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850" y="198193"/>
            <a:ext cx="8867757" cy="6473462"/>
          </a:xfrm>
          <a:prstGeom prst="rect">
            <a:avLst/>
          </a:prstGeom>
        </p:spPr>
      </p:pic>
    </p:spTree>
    <p:extLst>
      <p:ext uri="{BB962C8B-B14F-4D97-AF65-F5344CB8AC3E}">
        <p14:creationId xmlns:p14="http://schemas.microsoft.com/office/powerpoint/2010/main" val="27831643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Text Box 2"/>
          <p:cNvSpPr txBox="1">
            <a:spLocks noChangeArrowheads="1"/>
          </p:cNvSpPr>
          <p:nvPr/>
        </p:nvSpPr>
        <p:spPr bwMode="auto">
          <a:xfrm>
            <a:off x="304800" y="381000"/>
            <a:ext cx="861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endParaRPr lang="en-CA">
              <a:cs typeface="+mn-cs"/>
            </a:endParaRPr>
          </a:p>
        </p:txBody>
      </p:sp>
      <p:pic>
        <p:nvPicPr>
          <p:cNvPr id="645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88988"/>
            <a:ext cx="8610600" cy="531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1908" name="Text Box 4"/>
          <p:cNvSpPr txBox="1">
            <a:spLocks noChangeArrowheads="1"/>
          </p:cNvSpPr>
          <p:nvPr/>
        </p:nvSpPr>
        <p:spPr bwMode="auto">
          <a:xfrm>
            <a:off x="4267200" y="6324600"/>
            <a:ext cx="43830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solidFill>
                  <a:srgbClr val="FFFF00"/>
                </a:solidFill>
                <a:cs typeface="+mn-cs"/>
              </a:rPr>
              <a:t>Chochinov et al. Social Science and Medicine 2002</a:t>
            </a:r>
          </a:p>
        </p:txBody>
      </p:sp>
    </p:spTree>
    <p:extLst>
      <p:ext uri="{BB962C8B-B14F-4D97-AF65-F5344CB8AC3E}">
        <p14:creationId xmlns:p14="http://schemas.microsoft.com/office/powerpoint/2010/main" val="25327908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2" descr="Dignity-Therapy-Chochinov-Harvey-97801951762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52400"/>
            <a:ext cx="4189413"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8610" name="Object 3"/>
          <p:cNvGraphicFramePr>
            <a:graphicFrameLocks noChangeAspect="1"/>
          </p:cNvGraphicFramePr>
          <p:nvPr/>
        </p:nvGraphicFramePr>
        <p:xfrm>
          <a:off x="4343400" y="152400"/>
          <a:ext cx="4668838" cy="6248400"/>
        </p:xfrm>
        <a:graphic>
          <a:graphicData uri="http://schemas.openxmlformats.org/presentationml/2006/ole">
            <mc:AlternateContent xmlns:mc="http://schemas.openxmlformats.org/markup-compatibility/2006">
              <mc:Choice xmlns:v="urn:schemas-microsoft-com:vml" Requires="v">
                <p:oleObj spid="_x0000_s128020" name="Acrobat Document" r:id="rId5" imgW="7428571" imgH="9942857" progId="AcroExch.Document.7">
                  <p:embed/>
                </p:oleObj>
              </mc:Choice>
              <mc:Fallback>
                <p:oleObj name="Acrobat Document" r:id="rId5" imgW="7428571" imgH="9942857" progId="AcroExch.Document.7">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152400"/>
                        <a:ext cx="4668838"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6029736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3525" y="228600"/>
            <a:ext cx="6086475" cy="641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3531008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FFFF00"/>
                </a:solidFill>
                <a:cs typeface="+mj-cs"/>
              </a:rPr>
              <a:t>Dignity Therapy Data Overview</a:t>
            </a:r>
          </a:p>
        </p:txBody>
      </p:sp>
      <p:sp>
        <p:nvSpPr>
          <p:cNvPr id="3" name="Content Placeholder 2"/>
          <p:cNvSpPr>
            <a:spLocks noGrp="1"/>
          </p:cNvSpPr>
          <p:nvPr>
            <p:ph idx="1"/>
          </p:nvPr>
        </p:nvSpPr>
        <p:spPr/>
        <p:txBody>
          <a:bodyPr/>
          <a:lstStyle/>
          <a:p>
            <a:pPr eaLnBrk="1" hangingPunct="1">
              <a:defRPr/>
            </a:pPr>
            <a:r>
              <a:rPr lang="en-US" dirty="0" smtClean="0">
                <a:solidFill>
                  <a:srgbClr val="FFFF00"/>
                </a:solidFill>
                <a:cs typeface="+mn-cs"/>
              </a:rPr>
              <a:t>17 articles; 12 quantitative studies; establish high satisfaction; high acceptability</a:t>
            </a:r>
          </a:p>
          <a:p>
            <a:pPr eaLnBrk="1" hangingPunct="1">
              <a:defRPr/>
            </a:pPr>
            <a:r>
              <a:rPr lang="en-US" dirty="0" smtClean="0">
                <a:solidFill>
                  <a:srgbClr val="FFFF00"/>
                </a:solidFill>
                <a:cs typeface="+mn-cs"/>
              </a:rPr>
              <a:t>Benefits for themselves and their families</a:t>
            </a:r>
          </a:p>
          <a:p>
            <a:pPr eaLnBrk="1" hangingPunct="1">
              <a:defRPr/>
            </a:pPr>
            <a:r>
              <a:rPr lang="en-US" dirty="0" smtClean="0">
                <a:solidFill>
                  <a:srgbClr val="FFFF00"/>
                </a:solidFill>
                <a:cs typeface="+mn-cs"/>
              </a:rPr>
              <a:t>Increased sense of meaning and purpose.</a:t>
            </a:r>
          </a:p>
          <a:p>
            <a:pPr eaLnBrk="1" hangingPunct="1">
              <a:defRPr/>
            </a:pPr>
            <a:r>
              <a:rPr lang="en-US" dirty="0" smtClean="0">
                <a:solidFill>
                  <a:srgbClr val="FFFF00"/>
                </a:solidFill>
                <a:cs typeface="+mn-cs"/>
              </a:rPr>
              <a:t>Studies with higher base rates of distress indicate lower depression, anxiety; and increased hopefulness</a:t>
            </a:r>
            <a:endParaRPr lang="en-CA" dirty="0" smtClean="0">
              <a:solidFill>
                <a:srgbClr val="FFFF00"/>
              </a:solidFill>
              <a:cs typeface="+mn-cs"/>
            </a:endParaRPr>
          </a:p>
          <a:p>
            <a:pPr eaLnBrk="1" hangingPunct="1">
              <a:defRPr/>
            </a:pPr>
            <a:endParaRPr lang="en-US" dirty="0" smtClean="0">
              <a:cs typeface="+mn-cs"/>
            </a:endParaRPr>
          </a:p>
        </p:txBody>
      </p:sp>
    </p:spTree>
    <p:extLst>
      <p:ext uri="{BB962C8B-B14F-4D97-AF65-F5344CB8AC3E}">
        <p14:creationId xmlns:p14="http://schemas.microsoft.com/office/powerpoint/2010/main" val="23179676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hoosing le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15888"/>
            <a:ext cx="6697663" cy="669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13730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idx="4294967295"/>
          </p:nvPr>
        </p:nvSpPr>
        <p:spPr>
          <a:xfrm>
            <a:off x="228600" y="457200"/>
            <a:ext cx="5562600" cy="1249363"/>
          </a:xfrm>
        </p:spPr>
        <p:txBody>
          <a:bodyPr/>
          <a:lstStyle/>
          <a:p>
            <a:pPr eaLnBrk="1" hangingPunct="1">
              <a:defRPr/>
            </a:pPr>
            <a:r>
              <a:rPr lang="en-US" dirty="0">
                <a:solidFill>
                  <a:srgbClr val="FFFF00"/>
                </a:solidFill>
                <a:effectLst>
                  <a:outerShdw blurRad="38100" dist="38100" dir="2700000" algn="tl">
                    <a:srgbClr val="000000"/>
                  </a:outerShdw>
                </a:effectLst>
                <a:cs typeface="+mj-cs"/>
              </a:rPr>
              <a:t>Personhood on the Clinical Radar </a:t>
            </a:r>
          </a:p>
        </p:txBody>
      </p:sp>
      <p:sp>
        <p:nvSpPr>
          <p:cNvPr id="432131" name="Rectangle 3"/>
          <p:cNvSpPr>
            <a:spLocks noGrp="1" noChangeArrowheads="1"/>
          </p:cNvSpPr>
          <p:nvPr>
            <p:ph type="body" idx="4294967295"/>
          </p:nvPr>
        </p:nvSpPr>
        <p:spPr>
          <a:xfrm>
            <a:off x="76200" y="2743200"/>
            <a:ext cx="5715000" cy="2133600"/>
          </a:xfrm>
        </p:spPr>
        <p:txBody>
          <a:bodyPr/>
          <a:lstStyle/>
          <a:p>
            <a:pPr eaLnBrk="1" hangingPunct="1">
              <a:lnSpc>
                <a:spcPct val="90000"/>
              </a:lnSpc>
              <a:buFontTx/>
              <a:buNone/>
              <a:defRPr/>
            </a:pPr>
            <a:r>
              <a:rPr lang="en-US" altLang="ja-JP" smtClean="0">
                <a:solidFill>
                  <a:srgbClr val="FFFF00"/>
                </a:solidFill>
                <a:latin typeface="Arial" charset="0"/>
                <a:cs typeface="+mn-cs"/>
              </a:rPr>
              <a:t>  “</a:t>
            </a:r>
            <a:r>
              <a:rPr lang="en-US" altLang="ja-JP" smtClean="0">
                <a:solidFill>
                  <a:srgbClr val="FFFF00"/>
                </a:solidFill>
                <a:cs typeface="+mn-cs"/>
              </a:rPr>
              <a:t>What should I know about you as a person to help me take the best care of you that I can?</a:t>
            </a:r>
            <a:r>
              <a:rPr lang="ja-JP" altLang="en-US" smtClean="0">
                <a:solidFill>
                  <a:srgbClr val="FFFF00"/>
                </a:solidFill>
                <a:latin typeface="Arial" charset="0"/>
              </a:rPr>
              <a:t>”</a:t>
            </a:r>
            <a:endParaRPr lang="en-US" altLang="ja-JP" sz="2000" smtClean="0">
              <a:solidFill>
                <a:srgbClr val="FFFF00"/>
              </a:solidFill>
              <a:cs typeface="+mn-cs"/>
            </a:endParaRPr>
          </a:p>
          <a:p>
            <a:pPr eaLnBrk="1" hangingPunct="1">
              <a:lnSpc>
                <a:spcPct val="90000"/>
              </a:lnSpc>
              <a:buFontTx/>
              <a:buNone/>
              <a:defRPr/>
            </a:pPr>
            <a:endParaRPr lang="en-US" sz="2000" smtClean="0">
              <a:solidFill>
                <a:srgbClr val="FFFF00"/>
              </a:solidFill>
              <a:cs typeface="+mn-cs"/>
            </a:endParaRPr>
          </a:p>
        </p:txBody>
      </p:sp>
      <p:pic>
        <p:nvPicPr>
          <p:cNvPr id="4321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0288" y="304800"/>
            <a:ext cx="2652712" cy="619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53273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idx="4294967295"/>
          </p:nvPr>
        </p:nvSpPr>
        <p:spPr>
          <a:xfrm>
            <a:off x="1371600" y="381000"/>
            <a:ext cx="6934200" cy="1066800"/>
          </a:xfrm>
        </p:spPr>
        <p:txBody>
          <a:bodyPr/>
          <a:lstStyle/>
          <a:p>
            <a:pPr eaLnBrk="1" hangingPunct="1">
              <a:defRPr/>
            </a:pPr>
            <a:r>
              <a:rPr lang="en-US" sz="3600" smtClean="0">
                <a:solidFill>
                  <a:srgbClr val="FFFF00"/>
                </a:solidFill>
                <a:cs typeface="+mj-cs"/>
              </a:rPr>
              <a:t>Patient Dignity Question (PDQ)	</a:t>
            </a:r>
            <a:r>
              <a:rPr lang="en-US" sz="3200" smtClean="0">
                <a:solidFill>
                  <a:srgbClr val="FFFF00"/>
                </a:solidFill>
                <a:cs typeface="+mj-cs"/>
              </a:rPr>
              <a:t>	</a:t>
            </a:r>
          </a:p>
        </p:txBody>
      </p:sp>
      <p:sp>
        <p:nvSpPr>
          <p:cNvPr id="434179" name="Text Box 3"/>
          <p:cNvSpPr txBox="1">
            <a:spLocks noChangeArrowheads="1"/>
          </p:cNvSpPr>
          <p:nvPr/>
        </p:nvSpPr>
        <p:spPr bwMode="auto">
          <a:xfrm>
            <a:off x="914400" y="1216025"/>
            <a:ext cx="7696200" cy="521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a:solidFill>
                  <a:srgbClr val="FFFF00"/>
                </a:solidFill>
                <a:cs typeface="+mn-cs"/>
              </a:rPr>
              <a:t>Mrs. F. says that because of the residential school, she always had a hard time trusting people. She in fact moved 82 times so as not to let anyone get too close to her. While this has gotten better over time, she still struggles with being able to trust people. She wants to, but it is hard for her. She sometimes worries that she won</a:t>
            </a:r>
            <a:r>
              <a:rPr lang="ja-JP" altLang="en-US" sz="2800">
                <a:solidFill>
                  <a:srgbClr val="FFFF00"/>
                </a:solidFill>
                <a:latin typeface="Arial"/>
                <a:cs typeface="+mn-cs"/>
              </a:rPr>
              <a:t>’</a:t>
            </a:r>
            <a:r>
              <a:rPr lang="en-US" sz="2800">
                <a:solidFill>
                  <a:srgbClr val="FFFF00"/>
                </a:solidFill>
                <a:cs typeface="+mn-cs"/>
              </a:rPr>
              <a:t>t be told the whole truth, or that people will see her as not being deserving of the whole truth. She appreciates people being friendly towards her, but is frightened of authority figures. </a:t>
            </a:r>
            <a:r>
              <a:rPr lang="ja-JP" altLang="en-US" sz="2800">
                <a:solidFill>
                  <a:srgbClr val="FFFF00"/>
                </a:solidFill>
                <a:latin typeface="Arial"/>
                <a:cs typeface="+mn-cs"/>
              </a:rPr>
              <a:t>‘</a:t>
            </a:r>
            <a:r>
              <a:rPr lang="en-US" sz="2800">
                <a:solidFill>
                  <a:srgbClr val="FFFF00"/>
                </a:solidFill>
                <a:cs typeface="+mn-cs"/>
              </a:rPr>
              <a:t>Authority scares me, but I</a:t>
            </a:r>
            <a:r>
              <a:rPr lang="ja-JP" altLang="en-US" sz="2800">
                <a:solidFill>
                  <a:srgbClr val="FFFF00"/>
                </a:solidFill>
                <a:latin typeface="Arial"/>
                <a:cs typeface="+mn-cs"/>
              </a:rPr>
              <a:t>’</a:t>
            </a:r>
            <a:r>
              <a:rPr lang="en-US" sz="2800">
                <a:solidFill>
                  <a:srgbClr val="FFFF00"/>
                </a:solidFill>
                <a:cs typeface="+mn-cs"/>
              </a:rPr>
              <a:t>m not as bad as I used to be</a:t>
            </a:r>
            <a:r>
              <a:rPr lang="ja-JP" altLang="en-US" sz="2800">
                <a:solidFill>
                  <a:srgbClr val="FFFF00"/>
                </a:solidFill>
                <a:latin typeface="Arial"/>
                <a:cs typeface="+mn-cs"/>
              </a:rPr>
              <a:t>’</a:t>
            </a:r>
            <a:r>
              <a:rPr lang="en-US" sz="2800">
                <a:solidFill>
                  <a:srgbClr val="FFFF00"/>
                </a:solidFill>
                <a:cs typeface="+mn-cs"/>
              </a:rPr>
              <a:t>. </a:t>
            </a:r>
          </a:p>
        </p:txBody>
      </p:sp>
    </p:spTree>
    <p:extLst>
      <p:ext uri="{BB962C8B-B14F-4D97-AF65-F5344CB8AC3E}">
        <p14:creationId xmlns:p14="http://schemas.microsoft.com/office/powerpoint/2010/main" val="3059761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Etymology of Witness</a:t>
            </a:r>
            <a:endParaRPr lang="en-US" dirty="0">
              <a:solidFill>
                <a:srgbClr val="FFFF00"/>
              </a:solidFill>
            </a:endParaRPr>
          </a:p>
        </p:txBody>
      </p:sp>
      <p:sp>
        <p:nvSpPr>
          <p:cNvPr id="3" name="Content Placeholder 2"/>
          <p:cNvSpPr>
            <a:spLocks noGrp="1"/>
          </p:cNvSpPr>
          <p:nvPr>
            <p:ph idx="1"/>
          </p:nvPr>
        </p:nvSpPr>
        <p:spPr/>
        <p:txBody>
          <a:bodyPr/>
          <a:lstStyle/>
          <a:p>
            <a:pPr marL="0" indent="0">
              <a:buNone/>
            </a:pPr>
            <a:r>
              <a:rPr lang="en-US" dirty="0">
                <a:solidFill>
                  <a:srgbClr val="FFFF00"/>
                </a:solidFill>
              </a:rPr>
              <a:t>Old English </a:t>
            </a:r>
            <a:r>
              <a:rPr lang="en-US" i="1" dirty="0" err="1">
                <a:solidFill>
                  <a:srgbClr val="FFFF00"/>
                </a:solidFill>
              </a:rPr>
              <a:t>witnes</a:t>
            </a:r>
            <a:r>
              <a:rPr lang="en-US" dirty="0">
                <a:solidFill>
                  <a:srgbClr val="FFFF00"/>
                </a:solidFill>
              </a:rPr>
              <a:t> "attestation of fact, event, etc., from personal knowledge;" also "one who so testifies;" originally "knowledge, wit," formed from </a:t>
            </a:r>
            <a:r>
              <a:rPr lang="en-US" b="1" i="1" dirty="0">
                <a:solidFill>
                  <a:srgbClr val="FFFF00"/>
                </a:solidFill>
                <a:hlinkClick r:id="rId2"/>
              </a:rPr>
              <a:t>wit</a:t>
            </a:r>
            <a:r>
              <a:rPr lang="en-US" dirty="0">
                <a:solidFill>
                  <a:srgbClr val="FFFF00"/>
                </a:solidFill>
              </a:rPr>
              <a:t> (n.) + </a:t>
            </a:r>
            <a:r>
              <a:rPr lang="en-US" b="1" i="1" dirty="0">
                <a:solidFill>
                  <a:srgbClr val="FFFF00"/>
                </a:solidFill>
                <a:hlinkClick r:id="rId3"/>
              </a:rPr>
              <a:t>-ness</a:t>
            </a:r>
            <a:r>
              <a:rPr lang="en-US" dirty="0">
                <a:solidFill>
                  <a:srgbClr val="FFFF00"/>
                </a:solidFill>
              </a:rPr>
              <a:t>. Christian use (late 14c.) is as a literal translation of Greek </a:t>
            </a:r>
            <a:r>
              <a:rPr lang="en-US" i="1" dirty="0" err="1">
                <a:solidFill>
                  <a:srgbClr val="FFFF00"/>
                </a:solidFill>
              </a:rPr>
              <a:t>martys</a:t>
            </a:r>
            <a:r>
              <a:rPr lang="en-US" dirty="0">
                <a:solidFill>
                  <a:srgbClr val="FFFF00"/>
                </a:solidFill>
              </a:rPr>
              <a:t> </a:t>
            </a:r>
          </a:p>
        </p:txBody>
      </p:sp>
    </p:spTree>
    <p:extLst>
      <p:ext uri="{BB962C8B-B14F-4D97-AF65-F5344CB8AC3E}">
        <p14:creationId xmlns:p14="http://schemas.microsoft.com/office/powerpoint/2010/main" val="22519914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44624"/>
            <a:ext cx="8784976" cy="5693866"/>
          </a:xfrm>
          <a:prstGeom prst="rect">
            <a:avLst/>
          </a:prstGeom>
        </p:spPr>
        <p:txBody>
          <a:bodyPr wrap="square">
            <a:spAutoFit/>
          </a:bodyPr>
          <a:lstStyle/>
          <a:p>
            <a:endParaRPr lang="en-US" b="1" dirty="0" smtClean="0">
              <a:solidFill>
                <a:srgbClr val="FFFF00"/>
              </a:solidFill>
            </a:endParaRPr>
          </a:p>
          <a:p>
            <a:r>
              <a:rPr lang="en-US" b="1" dirty="0" smtClean="0">
                <a:solidFill>
                  <a:srgbClr val="FFFF00"/>
                </a:solidFill>
              </a:rPr>
              <a:t>Patient G: </a:t>
            </a:r>
            <a:r>
              <a:rPr lang="en-US" b="1" dirty="0">
                <a:solidFill>
                  <a:srgbClr val="FFFF00"/>
                </a:solidFill>
              </a:rPr>
              <a:t>64-Year-Old Married Woman With Pancreatic </a:t>
            </a:r>
            <a:r>
              <a:rPr lang="en-US" b="1" dirty="0" smtClean="0">
                <a:solidFill>
                  <a:srgbClr val="FFFF00"/>
                </a:solidFill>
              </a:rPr>
              <a:t>Cancer</a:t>
            </a:r>
          </a:p>
          <a:p>
            <a:endParaRPr lang="en-US" b="1" u="sng" dirty="0">
              <a:solidFill>
                <a:srgbClr val="FFFF00"/>
              </a:solidFill>
            </a:endParaRPr>
          </a:p>
          <a:p>
            <a:pPr algn="just"/>
            <a:r>
              <a:rPr lang="en-US" dirty="0">
                <a:solidFill>
                  <a:srgbClr val="FFFF00"/>
                </a:solidFill>
              </a:rPr>
              <a:t>G</a:t>
            </a:r>
            <a:r>
              <a:rPr lang="en-US" dirty="0" smtClean="0">
                <a:solidFill>
                  <a:srgbClr val="FFFF00"/>
                </a:solidFill>
              </a:rPr>
              <a:t>. </a:t>
            </a:r>
            <a:r>
              <a:rPr lang="en-US" dirty="0">
                <a:solidFill>
                  <a:srgbClr val="FFFF00"/>
                </a:solidFill>
              </a:rPr>
              <a:t>acknowledges that her tough exterior hides a really soft interior. </a:t>
            </a:r>
            <a:r>
              <a:rPr lang="en-US" dirty="0" smtClean="0">
                <a:solidFill>
                  <a:srgbClr val="FFFF00"/>
                </a:solidFill>
              </a:rPr>
              <a:t>‘</a:t>
            </a:r>
            <a:r>
              <a:rPr lang="en-US" dirty="0">
                <a:solidFill>
                  <a:srgbClr val="FFFF00"/>
                </a:solidFill>
              </a:rPr>
              <a:t>‘I am covering up so they cannot really see me.’</a:t>
            </a:r>
            <a:r>
              <a:rPr lang="en-US" dirty="0" smtClean="0">
                <a:solidFill>
                  <a:srgbClr val="FFFF00"/>
                </a:solidFill>
              </a:rPr>
              <a:t>’ </a:t>
            </a:r>
            <a:r>
              <a:rPr lang="en-US" dirty="0">
                <a:solidFill>
                  <a:srgbClr val="FFFF00"/>
                </a:solidFill>
              </a:rPr>
              <a:t>Sometimes she’s trying to hide the fact that she doesn’t remember things and doesn’t want to appear </a:t>
            </a:r>
            <a:r>
              <a:rPr lang="en-US" dirty="0" smtClean="0">
                <a:solidFill>
                  <a:srgbClr val="FFFF00"/>
                </a:solidFill>
              </a:rPr>
              <a:t>stupid.. She </a:t>
            </a:r>
            <a:r>
              <a:rPr lang="en-US" dirty="0">
                <a:solidFill>
                  <a:srgbClr val="FFFF00"/>
                </a:solidFill>
              </a:rPr>
              <a:t>calls everybody sweetheart, pumpkin, or honeybunch because she has a hard time remembering people’s names. </a:t>
            </a:r>
            <a:r>
              <a:rPr lang="en-US" dirty="0" smtClean="0">
                <a:solidFill>
                  <a:srgbClr val="FFFF00"/>
                </a:solidFill>
              </a:rPr>
              <a:t>G. </a:t>
            </a:r>
            <a:r>
              <a:rPr lang="en-US" dirty="0">
                <a:solidFill>
                  <a:srgbClr val="FFFF00"/>
                </a:solidFill>
              </a:rPr>
              <a:t>says she is scared. She lets everyone believe that she can handle it, that she’s a trooper. She pretends everything is fine but it’s not. It brings her to tears when she thinks about dying. She doesn’t want to die. </a:t>
            </a:r>
            <a:r>
              <a:rPr lang="en-US" dirty="0" smtClean="0">
                <a:solidFill>
                  <a:srgbClr val="FFFF00"/>
                </a:solidFill>
              </a:rPr>
              <a:t>G. says </a:t>
            </a:r>
            <a:r>
              <a:rPr lang="en-US" dirty="0">
                <a:solidFill>
                  <a:srgbClr val="FFFF00"/>
                </a:solidFill>
              </a:rPr>
              <a:t>she wants people to know she has these feelings, that although she tries to hide it, there is a storm brewing inside. She feels that if people know that’s how she really feels then she will not have to put up a front anymore</a:t>
            </a:r>
            <a:r>
              <a:rPr lang="en-US" sz="2800" dirty="0">
                <a:solidFill>
                  <a:srgbClr val="FFFF00"/>
                </a:solidFill>
              </a:rPr>
              <a:t>. </a:t>
            </a:r>
            <a:endParaRPr lang="en-CA" sz="2800" dirty="0">
              <a:solidFill>
                <a:srgbClr val="FFFF00"/>
              </a:solidFill>
            </a:endParaRPr>
          </a:p>
        </p:txBody>
      </p:sp>
    </p:spTree>
    <p:extLst>
      <p:ext uri="{BB962C8B-B14F-4D97-AF65-F5344CB8AC3E}">
        <p14:creationId xmlns:p14="http://schemas.microsoft.com/office/powerpoint/2010/main" val="21115813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65163" y="1268413"/>
          <a:ext cx="7847013" cy="939800"/>
        </p:xfrm>
        <a:graphic>
          <a:graphicData uri="http://schemas.openxmlformats.org/drawingml/2006/table">
            <a:tbl>
              <a:tblPr firstRow="1" bandRow="1">
                <a:tableStyleId>{21E4AEA4-8DFA-4A89-87EB-49C32662AFE0}</a:tableStyleId>
              </a:tblPr>
              <a:tblGrid>
                <a:gridCol w="2615671"/>
                <a:gridCol w="2615671"/>
                <a:gridCol w="2615671"/>
              </a:tblGrid>
              <a:tr h="469900">
                <a:tc>
                  <a:txBody>
                    <a:bodyPr/>
                    <a:lstStyle/>
                    <a:p>
                      <a:pPr>
                        <a:spcAft>
                          <a:spcPts val="0"/>
                        </a:spcAft>
                      </a:pPr>
                      <a:r>
                        <a:rPr lang="en-US" sz="1600" dirty="0">
                          <a:effectLst/>
                        </a:rPr>
                        <a:t>Patient completed interview</a:t>
                      </a:r>
                      <a:endParaRPr lang="en-US" sz="1600" dirty="0">
                        <a:effectLst/>
                        <a:latin typeface="Times New Roman"/>
                        <a:ea typeface="Times New Roman"/>
                      </a:endParaRPr>
                    </a:p>
                  </a:txBody>
                  <a:tcPr marL="68583" marR="68583" marT="0" marB="0"/>
                </a:tc>
                <a:tc>
                  <a:txBody>
                    <a:bodyPr/>
                    <a:lstStyle/>
                    <a:p>
                      <a:pPr algn="ctr">
                        <a:spcAft>
                          <a:spcPts val="0"/>
                        </a:spcAft>
                      </a:pPr>
                      <a:r>
                        <a:rPr lang="en-US" sz="1600" dirty="0">
                          <a:effectLst/>
                        </a:rPr>
                        <a:t>66</a:t>
                      </a:r>
                      <a:endParaRPr lang="en-US" sz="1600" dirty="0">
                        <a:effectLst/>
                        <a:latin typeface="Times New Roman"/>
                        <a:ea typeface="Times New Roman"/>
                      </a:endParaRPr>
                    </a:p>
                  </a:txBody>
                  <a:tcPr marL="68583" marR="68583" marT="0" marB="0"/>
                </a:tc>
                <a:tc>
                  <a:txBody>
                    <a:bodyPr/>
                    <a:lstStyle/>
                    <a:p>
                      <a:pPr algn="ctr">
                        <a:spcAft>
                          <a:spcPts val="0"/>
                        </a:spcAft>
                      </a:pPr>
                      <a:r>
                        <a:rPr lang="en-US" sz="1600" dirty="0">
                          <a:effectLst/>
                        </a:rPr>
                        <a:t>52%</a:t>
                      </a:r>
                      <a:endParaRPr lang="en-US" sz="1600" dirty="0">
                        <a:effectLst/>
                        <a:latin typeface="Times New Roman"/>
                        <a:ea typeface="Times New Roman"/>
                      </a:endParaRPr>
                    </a:p>
                  </a:txBody>
                  <a:tcPr marL="68583" marR="68583" marT="0" marB="0"/>
                </a:tc>
              </a:tr>
              <a:tr h="469900">
                <a:tc>
                  <a:txBody>
                    <a:bodyPr/>
                    <a:lstStyle/>
                    <a:p>
                      <a:pPr>
                        <a:spcAft>
                          <a:spcPts val="0"/>
                        </a:spcAft>
                      </a:pPr>
                      <a:r>
                        <a:rPr lang="en-US" sz="1600" dirty="0">
                          <a:effectLst/>
                        </a:rPr>
                        <a:t>Family completed interview</a:t>
                      </a:r>
                      <a:endParaRPr lang="en-US" sz="1600" dirty="0">
                        <a:effectLst/>
                        <a:latin typeface="Times New Roman"/>
                        <a:ea typeface="Times New Roman"/>
                      </a:endParaRPr>
                    </a:p>
                  </a:txBody>
                  <a:tcPr marL="68583" marR="68583" marT="0" marB="0"/>
                </a:tc>
                <a:tc>
                  <a:txBody>
                    <a:bodyPr/>
                    <a:lstStyle/>
                    <a:p>
                      <a:pPr algn="ctr">
                        <a:spcAft>
                          <a:spcPts val="0"/>
                        </a:spcAft>
                      </a:pPr>
                      <a:r>
                        <a:rPr lang="en-US" sz="1600" dirty="0">
                          <a:effectLst/>
                        </a:rPr>
                        <a:t>61</a:t>
                      </a:r>
                      <a:endParaRPr lang="en-US" sz="1600" dirty="0">
                        <a:effectLst/>
                        <a:latin typeface="Times New Roman"/>
                        <a:ea typeface="Times New Roman"/>
                      </a:endParaRPr>
                    </a:p>
                  </a:txBody>
                  <a:tcPr marL="68583" marR="68583" marT="0" marB="0"/>
                </a:tc>
                <a:tc>
                  <a:txBody>
                    <a:bodyPr/>
                    <a:lstStyle/>
                    <a:p>
                      <a:pPr algn="ctr">
                        <a:spcAft>
                          <a:spcPts val="0"/>
                        </a:spcAft>
                      </a:pPr>
                      <a:r>
                        <a:rPr lang="en-US" sz="1600" dirty="0">
                          <a:effectLst/>
                        </a:rPr>
                        <a:t>48%</a:t>
                      </a:r>
                      <a:endParaRPr lang="en-US" sz="1600" dirty="0">
                        <a:effectLst/>
                        <a:latin typeface="Times New Roman"/>
                        <a:ea typeface="Times New Roman"/>
                      </a:endParaRPr>
                    </a:p>
                  </a:txBody>
                  <a:tcPr marL="68583" marR="68583" marT="0" marB="0"/>
                </a:tc>
              </a:tr>
            </a:tbl>
          </a:graphicData>
        </a:graphic>
      </p:graphicFrame>
      <p:graphicFrame>
        <p:nvGraphicFramePr>
          <p:cNvPr id="641090" name="Group 66"/>
          <p:cNvGraphicFramePr>
            <a:graphicFrameLocks noGrp="1"/>
          </p:cNvGraphicFramePr>
          <p:nvPr/>
        </p:nvGraphicFramePr>
        <p:xfrm>
          <a:off x="665163" y="4165600"/>
          <a:ext cx="7885112" cy="2111376"/>
        </p:xfrm>
        <a:graphic>
          <a:graphicData uri="http://schemas.openxmlformats.org/drawingml/2006/table">
            <a:tbl>
              <a:tblPr/>
              <a:tblGrid>
                <a:gridCol w="2628900"/>
                <a:gridCol w="2627312"/>
                <a:gridCol w="2628900"/>
              </a:tblGrid>
              <a:tr h="36570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imes New Roman" charset="0"/>
                          <a:ea typeface="ＭＳ Ｐゴシック" charset="0"/>
                        </a:rPr>
                        <a:t>Relationship to Patient</a:t>
                      </a:r>
                    </a:p>
                  </a:txBody>
                  <a:tcPr marL="91448" marR="91448" marT="45693" marB="45693"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imes New Roman" charset="0"/>
                          <a:ea typeface="ＭＳ Ｐゴシック" charset="0"/>
                        </a:rPr>
                        <a:t>Number</a:t>
                      </a:r>
                    </a:p>
                  </a:txBody>
                  <a:tcPr marL="91448" marR="91448" marT="45693" marB="45693"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imes New Roman" charset="0"/>
                          <a:ea typeface="ＭＳ Ｐゴシック" charset="0"/>
                        </a:rPr>
                        <a:t>Percentage</a:t>
                      </a:r>
                    </a:p>
                  </a:txBody>
                  <a:tcPr marL="91448" marR="91448" marT="45693" marB="45693"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r>
              <a:tr h="349134">
                <a:tc>
                  <a:txBody>
                    <a:bodyPr/>
                    <a:lstStyle/>
                    <a:p>
                      <a:pPr marL="0" marR="0" lvl="0" indent="0" algn="l" defTabSz="4572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200" b="1" i="0" u="none" strike="noStrike" cap="none" normalizeH="0" baseline="0">
                          <a:ln>
                            <a:noFill/>
                          </a:ln>
                          <a:solidFill>
                            <a:srgbClr val="000000"/>
                          </a:solidFill>
                          <a:effectLst/>
                          <a:latin typeface="Times New Roman" charset="0"/>
                          <a:ea typeface="ＭＳ Ｐゴシック" charset="0"/>
                        </a:rPr>
                        <a:t>Spouse of partner</a:t>
                      </a:r>
                      <a:endParaRPr kumimoji="0" lang="en-US" sz="1200" b="1"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6" marR="68586" marT="0" marB="0"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200" b="0" i="0" u="none" strike="noStrike" cap="none" normalizeH="0" baseline="0">
                          <a:ln>
                            <a:noFill/>
                          </a:ln>
                          <a:solidFill>
                            <a:srgbClr val="000000"/>
                          </a:solidFill>
                          <a:effectLst/>
                          <a:latin typeface="Times New Roman" charset="0"/>
                          <a:ea typeface="ＭＳ Ｐゴシック" charset="0"/>
                        </a:rPr>
                        <a:t>27</a:t>
                      </a:r>
                      <a:endParaRPr kumimoji="0" lang="en-US" sz="12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6" marR="68586" marT="0" marB="0"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200" b="0" i="0" u="none" strike="noStrike" cap="none" normalizeH="0" baseline="0">
                          <a:ln>
                            <a:noFill/>
                          </a:ln>
                          <a:solidFill>
                            <a:srgbClr val="000000"/>
                          </a:solidFill>
                          <a:effectLst/>
                          <a:latin typeface="Times New Roman" charset="0"/>
                          <a:ea typeface="ＭＳ Ｐゴシック" charset="0"/>
                        </a:rPr>
                        <a:t>44%</a:t>
                      </a:r>
                      <a:endParaRPr kumimoji="0" lang="en-US" sz="12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6" marR="68586" marT="0" marB="0"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349134">
                <a:tc>
                  <a:txBody>
                    <a:bodyPr/>
                    <a:lstStyle/>
                    <a:p>
                      <a:pPr marL="0" marR="0" lvl="0" indent="0" algn="l" defTabSz="4572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200" b="1" i="0" u="none" strike="noStrike" cap="none" normalizeH="0" baseline="0">
                          <a:ln>
                            <a:noFill/>
                          </a:ln>
                          <a:solidFill>
                            <a:srgbClr val="000000"/>
                          </a:solidFill>
                          <a:effectLst/>
                          <a:latin typeface="Times New Roman" charset="0"/>
                          <a:ea typeface="ＭＳ Ｐゴシック" charset="0"/>
                        </a:rPr>
                        <a:t>Sibling</a:t>
                      </a:r>
                      <a:endParaRPr kumimoji="0" lang="en-US" sz="1200" b="1"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6" marR="68586" marT="0" marB="0"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200" b="0" i="0" u="none" strike="noStrike" cap="none" normalizeH="0" baseline="0">
                          <a:ln>
                            <a:noFill/>
                          </a:ln>
                          <a:solidFill>
                            <a:srgbClr val="000000"/>
                          </a:solidFill>
                          <a:effectLst/>
                          <a:latin typeface="Times New Roman" charset="0"/>
                          <a:ea typeface="ＭＳ Ｐゴシック" charset="0"/>
                        </a:rPr>
                        <a:t>5</a:t>
                      </a:r>
                      <a:endParaRPr kumimoji="0" lang="en-US" sz="12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6" marR="68586" marT="0" marB="0"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200" b="0" i="0" u="none" strike="noStrike" cap="none" normalizeH="0" baseline="0">
                          <a:ln>
                            <a:noFill/>
                          </a:ln>
                          <a:solidFill>
                            <a:srgbClr val="000000"/>
                          </a:solidFill>
                          <a:effectLst/>
                          <a:latin typeface="Times New Roman" charset="0"/>
                          <a:ea typeface="ＭＳ Ｐゴシック" charset="0"/>
                        </a:rPr>
                        <a:t>8%</a:t>
                      </a:r>
                      <a:endParaRPr kumimoji="0" lang="en-US" sz="12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6" marR="68586" marT="0" marB="0"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r>
              <a:tr h="349134">
                <a:tc>
                  <a:txBody>
                    <a:bodyPr/>
                    <a:lstStyle/>
                    <a:p>
                      <a:pPr marL="0" marR="0" lvl="0" indent="0" algn="l" defTabSz="4572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200" b="1" i="0" u="none" strike="noStrike" cap="none" normalizeH="0" baseline="0">
                          <a:ln>
                            <a:noFill/>
                          </a:ln>
                          <a:solidFill>
                            <a:srgbClr val="000000"/>
                          </a:solidFill>
                          <a:effectLst/>
                          <a:latin typeface="Times New Roman" charset="0"/>
                          <a:ea typeface="ＭＳ Ｐゴシック" charset="0"/>
                        </a:rPr>
                        <a:t>Adult child</a:t>
                      </a:r>
                      <a:endParaRPr kumimoji="0" lang="en-US" sz="1200" b="1"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6" marR="68586" marT="0" marB="0"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200" b="0" i="0" u="none" strike="noStrike" cap="none" normalizeH="0" baseline="0">
                          <a:ln>
                            <a:noFill/>
                          </a:ln>
                          <a:solidFill>
                            <a:srgbClr val="000000"/>
                          </a:solidFill>
                          <a:effectLst/>
                          <a:latin typeface="Times New Roman" charset="0"/>
                          <a:ea typeface="ＭＳ Ｐゴシック" charset="0"/>
                        </a:rPr>
                        <a:t>27</a:t>
                      </a:r>
                      <a:endParaRPr kumimoji="0" lang="en-US" sz="12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6" marR="68586" marT="0" marB="0"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200" b="0" i="0" u="none" strike="noStrike" cap="none" normalizeH="0" baseline="0">
                          <a:ln>
                            <a:noFill/>
                          </a:ln>
                          <a:solidFill>
                            <a:srgbClr val="000000"/>
                          </a:solidFill>
                          <a:effectLst/>
                          <a:latin typeface="Times New Roman" charset="0"/>
                          <a:ea typeface="ＭＳ Ｐゴシック" charset="0"/>
                        </a:rPr>
                        <a:t>44%</a:t>
                      </a:r>
                      <a:endParaRPr kumimoji="0" lang="en-US" sz="12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6" marR="68586" marT="0" marB="0"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349134">
                <a:tc>
                  <a:txBody>
                    <a:bodyPr/>
                    <a:lstStyle/>
                    <a:p>
                      <a:pPr marL="0" marR="0" lvl="0" indent="0" algn="l" defTabSz="4572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200" b="1" i="0" u="none" strike="noStrike" cap="none" normalizeH="0" baseline="0">
                          <a:ln>
                            <a:noFill/>
                          </a:ln>
                          <a:solidFill>
                            <a:srgbClr val="000000"/>
                          </a:solidFill>
                          <a:effectLst/>
                          <a:latin typeface="Times New Roman" charset="0"/>
                          <a:ea typeface="ＭＳ Ｐゴシック" charset="0"/>
                        </a:rPr>
                        <a:t>Other relative</a:t>
                      </a:r>
                      <a:endParaRPr kumimoji="0" lang="en-US" sz="1200" b="1"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6" marR="68586" marT="0" marB="0"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200" b="0" i="0" u="none" strike="noStrike" cap="none" normalizeH="0" baseline="0">
                          <a:ln>
                            <a:noFill/>
                          </a:ln>
                          <a:solidFill>
                            <a:srgbClr val="000000"/>
                          </a:solidFill>
                          <a:effectLst/>
                          <a:latin typeface="Times New Roman" charset="0"/>
                          <a:ea typeface="ＭＳ Ｐゴシック" charset="0"/>
                        </a:rPr>
                        <a:t>2</a:t>
                      </a:r>
                      <a:endParaRPr kumimoji="0" lang="en-US" sz="12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6" marR="68586" marT="0" marB="0"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200" b="0" i="0" u="none" strike="noStrike" cap="none" normalizeH="0" baseline="0">
                          <a:ln>
                            <a:noFill/>
                          </a:ln>
                          <a:solidFill>
                            <a:srgbClr val="000000"/>
                          </a:solidFill>
                          <a:effectLst/>
                          <a:latin typeface="Times New Roman" charset="0"/>
                          <a:ea typeface="ＭＳ Ｐゴシック" charset="0"/>
                        </a:rPr>
                        <a:t>3%</a:t>
                      </a:r>
                      <a:endParaRPr kumimoji="0" lang="en-US" sz="12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6" marR="68586" marT="0" marB="0"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r>
              <a:tr h="349134">
                <a:tc>
                  <a:txBody>
                    <a:bodyPr/>
                    <a:lstStyle/>
                    <a:p>
                      <a:pPr marL="0" marR="0" lvl="0" indent="0" algn="l" defTabSz="4572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200" b="1" i="0" u="none" strike="noStrike" cap="none" normalizeH="0" baseline="0">
                          <a:ln>
                            <a:noFill/>
                          </a:ln>
                          <a:solidFill>
                            <a:srgbClr val="000000"/>
                          </a:solidFill>
                          <a:effectLst/>
                          <a:latin typeface="Times New Roman" charset="0"/>
                          <a:ea typeface="ＭＳ Ｐゴシック" charset="0"/>
                        </a:rPr>
                        <a:t>Other</a:t>
                      </a:r>
                      <a:endParaRPr kumimoji="0" lang="en-US" sz="1200" b="1"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6" marR="68586" marT="0" marB="0"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200" b="0" i="0" u="none" strike="noStrike" cap="none" normalizeH="0" baseline="0">
                          <a:ln>
                            <a:noFill/>
                          </a:ln>
                          <a:solidFill>
                            <a:srgbClr val="000000"/>
                          </a:solidFill>
                          <a:effectLst/>
                          <a:latin typeface="Times New Roman" charset="0"/>
                          <a:ea typeface="ＭＳ Ｐゴシック" charset="0"/>
                        </a:rPr>
                        <a:t>1</a:t>
                      </a:r>
                      <a:endParaRPr kumimoji="0" lang="en-US" sz="12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6" marR="68586" marT="0" marB="0"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200" b="0" i="0" u="none" strike="noStrike" cap="none" normalizeH="0" baseline="0">
                          <a:ln>
                            <a:noFill/>
                          </a:ln>
                          <a:solidFill>
                            <a:srgbClr val="000000"/>
                          </a:solidFill>
                          <a:effectLst/>
                          <a:latin typeface="Times New Roman" charset="0"/>
                          <a:ea typeface="ＭＳ Ｐゴシック" charset="0"/>
                        </a:rPr>
                        <a:t>2%</a:t>
                      </a:r>
                      <a:endParaRPr kumimoji="0" lang="en-US" sz="12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6" marR="68586" marT="0" marB="0"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bl>
          </a:graphicData>
        </a:graphic>
      </p:graphicFrame>
      <p:graphicFrame>
        <p:nvGraphicFramePr>
          <p:cNvPr id="641089" name="Group 65"/>
          <p:cNvGraphicFramePr>
            <a:graphicFrameLocks noGrp="1"/>
          </p:cNvGraphicFramePr>
          <p:nvPr/>
        </p:nvGraphicFramePr>
        <p:xfrm>
          <a:off x="665163" y="2471738"/>
          <a:ext cx="7885112" cy="1422400"/>
        </p:xfrm>
        <a:graphic>
          <a:graphicData uri="http://schemas.openxmlformats.org/drawingml/2006/table">
            <a:tbl>
              <a:tblPr/>
              <a:tblGrid>
                <a:gridCol w="2628900"/>
                <a:gridCol w="2627312"/>
                <a:gridCol w="2628900"/>
              </a:tblGrid>
              <a:tr h="3556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imes New Roman" charset="0"/>
                          <a:ea typeface="ＭＳ Ｐゴシック" charset="0"/>
                        </a:rPr>
                        <a:t>Variable</a:t>
                      </a:r>
                      <a:endParaRPr kumimoji="0" lang="en-US" sz="1800" b="1" i="0" u="none" strike="noStrike" cap="none" normalizeH="0" baseline="0">
                        <a:ln>
                          <a:noFill/>
                        </a:ln>
                        <a:solidFill>
                          <a:srgbClr val="FFFFFF"/>
                        </a:solidFill>
                        <a:effectLst/>
                        <a:latin typeface="Times New Roman" charset="0"/>
                        <a:ea typeface="ＭＳ Ｐゴシック" charset="0"/>
                        <a:cs typeface="Times New Roman" charset="0"/>
                      </a:endParaRPr>
                    </a:p>
                  </a:txBody>
                  <a:tcPr marL="68586" marR="68586" marT="0" marB="0"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imes New Roman" charset="0"/>
                          <a:ea typeface="ＭＳ Ｐゴシック" charset="0"/>
                        </a:rPr>
                        <a:t>Years</a:t>
                      </a:r>
                      <a:endParaRPr kumimoji="0" lang="en-US" sz="1800" b="1" i="0" u="none" strike="noStrike" cap="none" normalizeH="0" baseline="0">
                        <a:ln>
                          <a:noFill/>
                        </a:ln>
                        <a:solidFill>
                          <a:srgbClr val="FFFFFF"/>
                        </a:solidFill>
                        <a:effectLst/>
                        <a:latin typeface="Times New Roman" charset="0"/>
                        <a:ea typeface="ＭＳ Ｐゴシック" charset="0"/>
                        <a:cs typeface="Times New Roman" charset="0"/>
                      </a:endParaRPr>
                    </a:p>
                  </a:txBody>
                  <a:tcPr marL="68586" marR="68586" marT="0" marB="0"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imes New Roman" charset="0"/>
                          <a:ea typeface="ＭＳ Ｐゴシック" charset="0"/>
                        </a:rPr>
                        <a:t>SD</a:t>
                      </a:r>
                      <a:endParaRPr kumimoji="0" lang="en-US" sz="1800" b="1" i="0" u="none" strike="noStrike" cap="none" normalizeH="0" baseline="0">
                        <a:ln>
                          <a:noFill/>
                        </a:ln>
                        <a:solidFill>
                          <a:srgbClr val="FFFFFF"/>
                        </a:solidFill>
                        <a:effectLst/>
                        <a:latin typeface="Times New Roman" charset="0"/>
                        <a:ea typeface="ＭＳ Ｐゴシック" charset="0"/>
                        <a:cs typeface="Times New Roman" charset="0"/>
                      </a:endParaRPr>
                    </a:p>
                  </a:txBody>
                  <a:tcPr marL="68586" marR="68586" marT="0" marB="0"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r>
              <a:tr h="3556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Times New Roman" charset="0"/>
                          <a:ea typeface="ＭＳ Ｐゴシック" charset="0"/>
                        </a:rPr>
                        <a:t>Patient Age</a:t>
                      </a:r>
                      <a:endParaRPr kumimoji="0" lang="en-US" sz="1200" b="1"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6" marR="68586" marT="0" marB="0"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rPr>
                        <a:t>73.5 </a:t>
                      </a:r>
                      <a:endParaRPr kumimoji="0" lang="en-US" sz="12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6" marR="68586" marT="0" marB="0"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rPr>
                        <a:t>12.6 </a:t>
                      </a:r>
                      <a:endParaRPr kumimoji="0" lang="en-US" sz="12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6" marR="68586" marT="0" marB="0"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3556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Times New Roman" charset="0"/>
                          <a:ea typeface="ＭＳ Ｐゴシック" charset="0"/>
                        </a:rPr>
                        <a:t>Family Age</a:t>
                      </a:r>
                      <a:endParaRPr kumimoji="0" lang="en-US" sz="1200" b="1"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6" marR="68586" marT="0" marB="0"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rPr>
                        <a:t>59.4</a:t>
                      </a:r>
                      <a:endParaRPr kumimoji="0" lang="en-US" sz="12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6" marR="68586" marT="0" marB="0"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rPr>
                        <a:t>14.1</a:t>
                      </a:r>
                      <a:endParaRPr kumimoji="0" lang="en-US" sz="12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6" marR="68586" marT="0" marB="0"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r>
              <a:tr h="3556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Times New Roman" charset="0"/>
                          <a:ea typeface="ＭＳ Ｐゴシック" charset="0"/>
                        </a:rPr>
                        <a:t>How long know patient</a:t>
                      </a:r>
                      <a:endParaRPr kumimoji="0" lang="en-US" sz="1200" b="1"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6" marR="68586" marT="0" marB="0"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rPr>
                        <a:t>49.3</a:t>
                      </a:r>
                      <a:endParaRPr kumimoji="0" lang="en-US" sz="12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6" marR="68586" marT="0" marB="0"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rPr>
                        <a:t>13.7</a:t>
                      </a:r>
                      <a:endParaRPr kumimoji="0" lang="en-US" sz="12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6" marR="68586" marT="0" marB="0"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bl>
          </a:graphicData>
        </a:graphic>
      </p:graphicFrame>
      <p:sp>
        <p:nvSpPr>
          <p:cNvPr id="523328" name="Text Box 64"/>
          <p:cNvSpPr txBox="1">
            <a:spLocks noChangeArrowheads="1"/>
          </p:cNvSpPr>
          <p:nvPr/>
        </p:nvSpPr>
        <p:spPr bwMode="auto">
          <a:xfrm>
            <a:off x="304800" y="304800"/>
            <a:ext cx="8839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600">
                <a:solidFill>
                  <a:srgbClr val="FFFF00"/>
                </a:solidFill>
              </a:rPr>
              <a:t>PDQ Study Patient and Family Characteristics</a:t>
            </a:r>
            <a:endParaRPr lang="en-US" sz="1600"/>
          </a:p>
        </p:txBody>
      </p:sp>
    </p:spTree>
    <p:extLst>
      <p:ext uri="{BB962C8B-B14F-4D97-AF65-F5344CB8AC3E}">
        <p14:creationId xmlns:p14="http://schemas.microsoft.com/office/powerpoint/2010/main" val="4179435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896938" y="2057400"/>
          <a:ext cx="7491412" cy="3729039"/>
        </p:xfrm>
        <a:graphic>
          <a:graphicData uri="http://schemas.openxmlformats.org/drawingml/2006/table">
            <a:tbl>
              <a:tblPr/>
              <a:tblGrid>
                <a:gridCol w="2497137"/>
                <a:gridCol w="2497138"/>
                <a:gridCol w="2497137"/>
              </a:tblGrid>
              <a:tr h="5334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Times New Roman" charset="0"/>
                          <a:ea typeface="ＭＳ Ｐゴシック" charset="0"/>
                        </a:rPr>
                        <a:t>Patient/Family Perception</a:t>
                      </a:r>
                      <a:endParaRPr kumimoji="0" lang="en-US" sz="1200" b="1" i="0" u="none" strike="noStrike" cap="none" normalizeH="0" baseline="0">
                        <a:ln>
                          <a:noFill/>
                        </a:ln>
                        <a:solidFill>
                          <a:srgbClr val="FFFFFF"/>
                        </a:solidFill>
                        <a:effectLst/>
                        <a:latin typeface="Times New Roman" charset="0"/>
                        <a:ea typeface="ＭＳ Ｐゴシック" charset="0"/>
                        <a:cs typeface="Times New Roman" charset="0"/>
                      </a:endParaRPr>
                    </a:p>
                  </a:txBody>
                  <a:tcPr marL="68581" marR="68581" marT="0" marB="0"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Times New Roman" charset="0"/>
                          <a:ea typeface="ＭＳ Ｐゴシック" charset="0"/>
                        </a:rPr>
                        <a:t>Number of PDQs</a:t>
                      </a:r>
                      <a:endParaRPr kumimoji="0" lang="en-US" sz="1200" b="1" i="0" u="none" strike="noStrike" cap="none" normalizeH="0" baseline="0">
                        <a:ln>
                          <a:noFill/>
                        </a:ln>
                        <a:solidFill>
                          <a:srgbClr val="FFFFFF"/>
                        </a:solidFill>
                        <a:effectLst/>
                        <a:latin typeface="Times New Roman" charset="0"/>
                        <a:ea typeface="ＭＳ Ｐゴシック" charset="0"/>
                        <a:cs typeface="Times New Roman" charset="0"/>
                      </a:endParaRPr>
                    </a:p>
                  </a:txBody>
                  <a:tcPr marL="68581" marR="68581" marT="0" marB="0"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Times New Roman" charset="0"/>
                          <a:ea typeface="ＭＳ Ｐゴシック" charset="0"/>
                        </a:rPr>
                        <a:t>Percentage</a:t>
                      </a:r>
                      <a:endParaRPr kumimoji="0" lang="en-US" sz="1200" b="1" i="0" u="none" strike="noStrike" cap="none" normalizeH="0" baseline="0">
                        <a:ln>
                          <a:noFill/>
                        </a:ln>
                        <a:solidFill>
                          <a:srgbClr val="FFFFFF"/>
                        </a:solidFill>
                        <a:effectLst/>
                        <a:latin typeface="Times New Roman" charset="0"/>
                        <a:ea typeface="ＭＳ Ｐゴシック" charset="0"/>
                        <a:cs typeface="Times New Roman" charset="0"/>
                      </a:endParaRPr>
                    </a:p>
                  </a:txBody>
                  <a:tcPr marL="68581" marR="68581" marT="0" marB="0"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r>
              <a:tr h="5318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Times New Roman" charset="0"/>
                          <a:ea typeface="ＭＳ Ｐゴシック" charset="0"/>
                        </a:rPr>
                        <a:t>The PDQ accurate</a:t>
                      </a:r>
                      <a:endParaRPr kumimoji="0" lang="en-US" sz="1200" b="1"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1" marR="68581" marT="0" marB="0"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rPr>
                        <a:t>121</a:t>
                      </a:r>
                      <a:endParaRPr kumimoji="0" lang="en-US" sz="12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1" marR="68581" marT="0" marB="0"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rPr>
                        <a:t>99%</a:t>
                      </a:r>
                      <a:endParaRPr kumimoji="0" lang="en-US" sz="12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1" marR="68581" marT="0" marB="0"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r>
              <a:tr h="5334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Times New Roman" charset="0"/>
                          <a:ea typeface="ＭＳ Ｐゴシック" charset="0"/>
                        </a:rPr>
                        <a:t>Permission to place on chart</a:t>
                      </a:r>
                      <a:endParaRPr kumimoji="0" lang="en-US" sz="1200" b="1"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1" marR="68581" marT="0" marB="0"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rPr>
                        <a:t>124</a:t>
                      </a:r>
                      <a:endParaRPr kumimoji="0" lang="en-US" sz="12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1" marR="68581" marT="0" marB="0"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rPr>
                        <a:t>97%</a:t>
                      </a:r>
                      <a:endParaRPr kumimoji="0" lang="en-US" sz="12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1" marR="68581" marT="0" marB="0"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r>
              <a:tr h="5318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Times New Roman" charset="0"/>
                          <a:ea typeface="ＭＳ Ｐゴシック" charset="0"/>
                        </a:rPr>
                        <a:t>Wanted a copy</a:t>
                      </a:r>
                      <a:endParaRPr kumimoji="0" lang="en-US" sz="1200" b="1"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1" marR="68581" marT="0" marB="0"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rPr>
                        <a:t>95</a:t>
                      </a:r>
                      <a:endParaRPr kumimoji="0" lang="en-US" sz="12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1" marR="68581" marT="0" marB="0"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rPr>
                        <a:t>76%</a:t>
                      </a:r>
                      <a:endParaRPr kumimoji="0" lang="en-US" sz="12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1" marR="68581" marT="0" marB="0"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r>
              <a:tr h="5334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Times New Roman" charset="0"/>
                          <a:ea typeface="ＭＳ Ｐゴシック" charset="0"/>
                        </a:rPr>
                        <a:t>Information Important for HCP</a:t>
                      </a:r>
                      <a:endParaRPr kumimoji="0" lang="en-US" sz="1200" b="1"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1" marR="68581" marT="0" marB="0"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rPr>
                        <a:t>107</a:t>
                      </a:r>
                      <a:endParaRPr kumimoji="0" lang="en-US" sz="12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1" marR="68581" marT="0" marB="0"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rPr>
                        <a:t>93%</a:t>
                      </a:r>
                      <a:endParaRPr kumimoji="0" lang="en-US" sz="12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1" marR="68581" marT="0" marB="0"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r>
              <a:tr h="5318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Times New Roman" charset="0"/>
                          <a:ea typeface="ＭＳ Ｐゴシック" charset="0"/>
                        </a:rPr>
                        <a:t>Could affect my care</a:t>
                      </a:r>
                      <a:endParaRPr kumimoji="0" lang="en-US" sz="1200" b="1"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1" marR="68581" marT="0" marB="0"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rPr>
                        <a:t>78</a:t>
                      </a:r>
                      <a:endParaRPr kumimoji="0" lang="en-US" sz="12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1" marR="68581" marT="0" marB="0"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rPr>
                        <a:t>81%</a:t>
                      </a:r>
                      <a:endParaRPr kumimoji="0" lang="en-US" sz="12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1" marR="68581" marT="0" marB="0"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r>
              <a:tr h="5334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Times New Roman" charset="0"/>
                          <a:ea typeface="ＭＳ Ｐゴシック" charset="0"/>
                        </a:rPr>
                        <a:t>Would recommend it for others</a:t>
                      </a:r>
                      <a:endParaRPr kumimoji="0" lang="en-US" sz="1200" b="1"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1" marR="68581" marT="0" marB="0"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rPr>
                        <a:t>117</a:t>
                      </a:r>
                      <a:endParaRPr kumimoji="0" lang="en-US" sz="12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1" marR="68581" marT="0" marB="0"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rPr>
                        <a:t>99%</a:t>
                      </a:r>
                      <a:endParaRPr kumimoji="0" lang="en-US" sz="12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1" marR="68581" marT="0" marB="0"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r>
            </a:tbl>
          </a:graphicData>
        </a:graphic>
      </p:graphicFrame>
      <p:sp>
        <p:nvSpPr>
          <p:cNvPr id="525346" name="Text Box 34"/>
          <p:cNvSpPr txBox="1">
            <a:spLocks noChangeArrowheads="1"/>
          </p:cNvSpPr>
          <p:nvPr/>
        </p:nvSpPr>
        <p:spPr bwMode="auto">
          <a:xfrm>
            <a:off x="990600" y="958850"/>
            <a:ext cx="7543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600">
                <a:solidFill>
                  <a:srgbClr val="FFFF00"/>
                </a:solidFill>
              </a:rPr>
              <a:t>Patient and Family Response to PDQ</a:t>
            </a:r>
            <a:endParaRPr lang="en-US" sz="1600"/>
          </a:p>
        </p:txBody>
      </p:sp>
    </p:spTree>
    <p:extLst>
      <p:ext uri="{BB962C8B-B14F-4D97-AF65-F5344CB8AC3E}">
        <p14:creationId xmlns:p14="http://schemas.microsoft.com/office/powerpoint/2010/main" val="2317226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9263" name="Group 47"/>
          <p:cNvGraphicFramePr>
            <a:graphicFrameLocks noGrp="1"/>
          </p:cNvGraphicFramePr>
          <p:nvPr>
            <p:extLst>
              <p:ext uri="{D42A27DB-BD31-4B8C-83A1-F6EECF244321}">
                <p14:modId xmlns:p14="http://schemas.microsoft.com/office/powerpoint/2010/main" val="3166055354"/>
              </p:ext>
            </p:extLst>
          </p:nvPr>
        </p:nvGraphicFramePr>
        <p:xfrm>
          <a:off x="611561" y="1744663"/>
          <a:ext cx="7991103" cy="4146550"/>
        </p:xfrm>
        <a:graphic>
          <a:graphicData uri="http://schemas.openxmlformats.org/drawingml/2006/table">
            <a:tbl>
              <a:tblPr/>
              <a:tblGrid>
                <a:gridCol w="2088231"/>
                <a:gridCol w="1959522"/>
                <a:gridCol w="1971675"/>
                <a:gridCol w="1971675"/>
              </a:tblGrid>
              <a:tr h="7239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Times New Roman" charset="0"/>
                          <a:ea typeface="ＭＳ Ｐゴシック" charset="0"/>
                        </a:rPr>
                        <a:t>Effect of PDQ on Health Care Provider</a:t>
                      </a:r>
                      <a:endParaRPr kumimoji="0" lang="en-US" sz="1200" b="1" i="0" u="none" strike="noStrike" cap="none" normalizeH="0" baseline="0">
                        <a:ln>
                          <a:noFill/>
                        </a:ln>
                        <a:solidFill>
                          <a:srgbClr val="FFFFFF"/>
                        </a:solidFill>
                        <a:effectLst/>
                        <a:latin typeface="Times New Roman" charset="0"/>
                        <a:ea typeface="ＭＳ Ｐゴシック" charset="0"/>
                        <a:cs typeface="Times New Roman" charset="0"/>
                      </a:endParaRPr>
                    </a:p>
                  </a:txBody>
                  <a:tcPr marL="68586" marR="68586" marT="0" marB="0"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Times New Roman" charset="0"/>
                          <a:ea typeface="ＭＳ Ｐゴシック" charset="0"/>
                        </a:rPr>
                        <a:t>Not Influenced</a:t>
                      </a:r>
                      <a:endParaRPr kumimoji="0" lang="en-US" sz="1200" b="1" i="0" u="none" strike="noStrike" cap="none" normalizeH="0" baseline="0" dirty="0">
                        <a:ln>
                          <a:noFill/>
                        </a:ln>
                        <a:solidFill>
                          <a:srgbClr val="FFFFFF"/>
                        </a:solidFill>
                        <a:effectLst/>
                        <a:latin typeface="Times New Roman" charset="0"/>
                        <a:ea typeface="ＭＳ Ｐゴシック" charset="0"/>
                        <a:cs typeface="Times New Roman" charset="0"/>
                      </a:endParaRPr>
                    </a:p>
                  </a:txBody>
                  <a:tcPr marL="68586" marR="68586" marT="0" marB="0"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Times New Roman" charset="0"/>
                          <a:ea typeface="ＭＳ Ｐゴシック" charset="0"/>
                        </a:rPr>
                        <a:t>Neutral</a:t>
                      </a:r>
                      <a:endParaRPr kumimoji="0" lang="en-US" sz="1200" b="1" i="0" u="none" strike="noStrike" cap="none" normalizeH="0" baseline="0">
                        <a:ln>
                          <a:noFill/>
                        </a:ln>
                        <a:solidFill>
                          <a:srgbClr val="FFFFFF"/>
                        </a:solidFill>
                        <a:effectLst/>
                        <a:latin typeface="Times New Roman" charset="0"/>
                        <a:ea typeface="ＭＳ Ｐゴシック" charset="0"/>
                        <a:cs typeface="Times New Roman" charset="0"/>
                      </a:endParaRPr>
                    </a:p>
                  </a:txBody>
                  <a:tcPr marL="68586" marR="68586" marT="0" marB="0"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Times New Roman" charset="0"/>
                          <a:ea typeface="ＭＳ Ｐゴシック" charset="0"/>
                        </a:rPr>
                        <a:t>Influenced</a:t>
                      </a:r>
                      <a:endParaRPr kumimoji="0" lang="en-US" sz="1200" b="1" i="0" u="none" strike="noStrike" cap="none" normalizeH="0" baseline="0" dirty="0">
                        <a:ln>
                          <a:noFill/>
                        </a:ln>
                        <a:solidFill>
                          <a:srgbClr val="FFFFFF"/>
                        </a:solidFill>
                        <a:effectLst/>
                        <a:latin typeface="Times New Roman" charset="0"/>
                        <a:ea typeface="ＭＳ Ｐゴシック" charset="0"/>
                        <a:cs typeface="Times New Roman" charset="0"/>
                      </a:endParaRPr>
                    </a:p>
                  </a:txBody>
                  <a:tcPr marL="68586" marR="68586" marT="0" marB="0"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r>
              <a:tr h="4889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Times New Roman" charset="0"/>
                          <a:ea typeface="ＭＳ Ｐゴシック" charset="0"/>
                        </a:rPr>
                        <a:t>Learn something new from PDQ</a:t>
                      </a:r>
                      <a:endParaRPr kumimoji="0" lang="en-US" sz="1200" b="1"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6" marR="68586" marT="0" marB="0"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rPr>
                        <a:t>24 (8.3%)</a:t>
                      </a:r>
                      <a:endParaRPr kumimoji="0" lang="en-US" sz="12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6" marR="68586" marT="0" marB="0"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rPr>
                        <a:t>4 (1.4%)</a:t>
                      </a:r>
                      <a:endParaRPr kumimoji="0" lang="en-US" sz="12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6" marR="68586" marT="0" marB="0"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rPr>
                        <a:t>262 (90%)</a:t>
                      </a:r>
                      <a:endParaRPr kumimoji="0" lang="en-US" sz="12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6" marR="68586" marT="0" marB="0"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4889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Times New Roman" charset="0"/>
                          <a:ea typeface="ＭＳ Ｐゴシック" charset="0"/>
                        </a:rPr>
                        <a:t>Was emotionally affected by PDQ</a:t>
                      </a:r>
                      <a:endParaRPr kumimoji="0" lang="en-US" sz="1200" b="1"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6" marR="68586" marT="0" marB="0"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rPr>
                        <a:t>40 (13.7%)</a:t>
                      </a:r>
                      <a:endParaRPr kumimoji="0" lang="en-US" sz="12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6" marR="68586" marT="0" marB="0"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rPr>
                        <a:t>66 (23.0%)</a:t>
                      </a:r>
                      <a:endParaRPr kumimoji="0" lang="en-US" sz="12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6" marR="68586" marT="0" marB="0"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rPr>
                        <a:t>187 (63.8%)</a:t>
                      </a:r>
                      <a:endParaRPr kumimoji="0" lang="en-US" sz="12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6" marR="68586" marT="0" marB="0"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r>
              <a:tr h="4889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Times New Roman" charset="0"/>
                          <a:ea typeface="ＭＳ Ｐゴシック" charset="0"/>
                        </a:rPr>
                        <a:t>PDQ influenced attitude</a:t>
                      </a:r>
                      <a:endParaRPr kumimoji="0" lang="en-US" sz="1200" b="1"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6" marR="68586" marT="0" marB="0"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rPr>
                        <a:t>56 (19.3%)</a:t>
                      </a:r>
                      <a:endParaRPr kumimoji="0" lang="en-US" sz="12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6" marR="68586" marT="0" marB="0"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rPr>
                        <a:t>73 (25.2%)</a:t>
                      </a:r>
                      <a:endParaRPr kumimoji="0" lang="en-US" sz="12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6" marR="68586" marT="0" marB="0"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rPr>
                        <a:t>161 (55.5%)</a:t>
                      </a:r>
                      <a:endParaRPr kumimoji="0" lang="en-US" sz="12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6" marR="68586" marT="0" marB="0"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4889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Times New Roman" charset="0"/>
                          <a:ea typeface="ＭＳ Ｐゴシック" charset="0"/>
                        </a:rPr>
                        <a:t>PDQ influenced care</a:t>
                      </a:r>
                      <a:endParaRPr kumimoji="0" lang="en-US" sz="1200" b="1"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6" marR="68586" marT="0" marB="0"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rPr>
                        <a:t>75 (26.6%)</a:t>
                      </a:r>
                      <a:endParaRPr kumimoji="0" lang="en-US" sz="12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6" marR="68586" marT="0" marB="0"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rPr>
                        <a:t>82 (29.1%)</a:t>
                      </a:r>
                      <a:endParaRPr kumimoji="0" lang="en-US" sz="12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6" marR="68586" marT="0" marB="0"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rPr>
                        <a:t>125 (44.3%)</a:t>
                      </a:r>
                      <a:endParaRPr kumimoji="0" lang="en-US" sz="12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6" marR="68586" marT="0" marB="0"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r>
              <a:tr h="4889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Times New Roman" charset="0"/>
                          <a:ea typeface="ＭＳ Ｐゴシック" charset="0"/>
                        </a:rPr>
                        <a:t>PDQ influence respect</a:t>
                      </a:r>
                      <a:endParaRPr kumimoji="0" lang="en-US" sz="1200" b="1"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6" marR="68586" marT="0" marB="0"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rPr>
                        <a:t>52 (18.3%)</a:t>
                      </a:r>
                      <a:endParaRPr kumimoji="0" lang="en-US" sz="12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6" marR="68586" marT="0" marB="0"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rPr>
                        <a:t>96 (33.8%)</a:t>
                      </a:r>
                      <a:endParaRPr kumimoji="0" lang="en-US" sz="12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6" marR="68586" marT="0" marB="0"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rPr>
                        <a:t>136 (47.9%)</a:t>
                      </a:r>
                      <a:endParaRPr kumimoji="0" lang="en-US" sz="12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6" marR="68586" marT="0" marB="0"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4889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Times New Roman" charset="0"/>
                          <a:ea typeface="ＭＳ Ｐゴシック" charset="0"/>
                        </a:rPr>
                        <a:t>PDQ influenced empathy</a:t>
                      </a:r>
                      <a:endParaRPr kumimoji="0" lang="en-US" sz="1200" b="1"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6" marR="68586" marT="0" marB="0"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rPr>
                        <a:t>37 (13.2%)</a:t>
                      </a:r>
                      <a:endParaRPr kumimoji="0" lang="en-US" sz="12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6" marR="68586" marT="0" marB="0"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rPr>
                        <a:t>78 (27.9%)</a:t>
                      </a:r>
                      <a:endParaRPr kumimoji="0" lang="en-US" sz="12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6" marR="68586" marT="0" marB="0"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rPr>
                        <a:t>165 (58.9%)</a:t>
                      </a:r>
                      <a:endParaRPr kumimoji="0" lang="en-US" sz="12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6" marR="68586" marT="0" marB="0"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r>
              <a:tr h="4889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Times New Roman" charset="0"/>
                          <a:ea typeface="ＭＳ Ｐゴシック" charset="0"/>
                        </a:rPr>
                        <a:t>PDQ affected connectedness</a:t>
                      </a:r>
                      <a:endParaRPr kumimoji="0" lang="en-US" sz="1200" b="1" i="0" u="none" strike="noStrike" cap="none" normalizeH="0" baseline="0" dirty="0">
                        <a:ln>
                          <a:noFill/>
                        </a:ln>
                        <a:solidFill>
                          <a:srgbClr val="000000"/>
                        </a:solidFill>
                        <a:effectLst/>
                        <a:latin typeface="Times New Roman" charset="0"/>
                        <a:ea typeface="ＭＳ Ｐゴシック" charset="0"/>
                        <a:cs typeface="Times New Roman" charset="0"/>
                      </a:endParaRPr>
                    </a:p>
                  </a:txBody>
                  <a:tcPr marL="68586" marR="68586" marT="0" marB="0"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rPr>
                        <a:t>29 (10.4%)</a:t>
                      </a:r>
                      <a:endParaRPr kumimoji="0" lang="en-US" sz="12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6" marR="68586" marT="0" marB="0"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rPr>
                        <a:t>74 (26.5%)</a:t>
                      </a:r>
                      <a:endParaRPr kumimoji="0" lang="en-US" sz="12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6" marR="68586" marT="0" marB="0"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Times New Roman" charset="0"/>
                          <a:ea typeface="ＭＳ Ｐゴシック" charset="0"/>
                        </a:rPr>
                        <a:t>176 (63.1%)</a:t>
                      </a:r>
                      <a:endParaRPr kumimoji="0" lang="en-US" sz="1200" b="0" i="0" u="none" strike="noStrike" cap="none" normalizeH="0" baseline="0" dirty="0">
                        <a:ln>
                          <a:noFill/>
                        </a:ln>
                        <a:solidFill>
                          <a:srgbClr val="000000"/>
                        </a:solidFill>
                        <a:effectLst/>
                        <a:latin typeface="Times New Roman" charset="0"/>
                        <a:ea typeface="ＭＳ Ｐゴシック" charset="0"/>
                        <a:cs typeface="Times New Roman" charset="0"/>
                      </a:endParaRPr>
                    </a:p>
                  </a:txBody>
                  <a:tcPr marL="68586" marR="68586" marT="0" marB="0"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bl>
          </a:graphicData>
        </a:graphic>
      </p:graphicFrame>
      <p:sp>
        <p:nvSpPr>
          <p:cNvPr id="5" name="TextBox 4"/>
          <p:cNvSpPr txBox="1"/>
          <p:nvPr/>
        </p:nvSpPr>
        <p:spPr>
          <a:xfrm>
            <a:off x="717550" y="438150"/>
            <a:ext cx="7885113" cy="641350"/>
          </a:xfrm>
          <a:prstGeom prst="rect">
            <a:avLst/>
          </a:prstGeom>
          <a:noFill/>
        </p:spPr>
        <p:txBody>
          <a:bodyPr>
            <a:spAutoFit/>
          </a:bodyPr>
          <a:lstStyle/>
          <a:p>
            <a:pPr algn="ctr">
              <a:defRPr/>
            </a:pPr>
            <a:r>
              <a:rPr lang="en-US" sz="3600" dirty="0">
                <a:solidFill>
                  <a:srgbClr val="FFFF00"/>
                </a:solidFill>
                <a:effectLst>
                  <a:outerShdw blurRad="50800" dist="38100" dir="2700000" algn="tl" rotWithShape="0">
                    <a:prstClr val="black">
                      <a:alpha val="40000"/>
                    </a:prstClr>
                  </a:outerShdw>
                </a:effectLst>
                <a:latin typeface="Times New Roman"/>
                <a:cs typeface="Times New Roman"/>
              </a:rPr>
              <a:t>Effect of PDQ on Health Care Provider</a:t>
            </a:r>
          </a:p>
        </p:txBody>
      </p:sp>
    </p:spTree>
    <p:extLst>
      <p:ext uri="{BB962C8B-B14F-4D97-AF65-F5344CB8AC3E}">
        <p14:creationId xmlns:p14="http://schemas.microsoft.com/office/powerpoint/2010/main" val="848104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17550" y="581779"/>
            <a:ext cx="7885113" cy="830997"/>
          </a:xfrm>
          <a:prstGeom prst="rect">
            <a:avLst/>
          </a:prstGeom>
          <a:noFill/>
        </p:spPr>
        <p:txBody>
          <a:bodyPr>
            <a:spAutoFit/>
          </a:bodyPr>
          <a:lstStyle/>
          <a:p>
            <a:pPr algn="ctr">
              <a:defRPr/>
            </a:pPr>
            <a:r>
              <a:rPr lang="en-US" sz="4800" dirty="0">
                <a:solidFill>
                  <a:srgbClr val="FFFF00"/>
                </a:solidFill>
                <a:effectLst>
                  <a:outerShdw blurRad="50800" dist="38100" dir="2700000" algn="tl" rotWithShape="0">
                    <a:prstClr val="black">
                      <a:alpha val="40000"/>
                    </a:prstClr>
                  </a:outerShdw>
                </a:effectLst>
                <a:latin typeface="Times New Roman"/>
                <a:cs typeface="Times New Roman"/>
              </a:rPr>
              <a:t>PDQ Response Score (PRS)</a:t>
            </a:r>
          </a:p>
        </p:txBody>
      </p:sp>
      <p:graphicFrame>
        <p:nvGraphicFramePr>
          <p:cNvPr id="7" name="Object 6"/>
          <p:cNvGraphicFramePr>
            <a:graphicFrameLocks noChangeAspect="1"/>
          </p:cNvGraphicFramePr>
          <p:nvPr>
            <p:extLst>
              <p:ext uri="{D42A27DB-BD31-4B8C-83A1-F6EECF244321}">
                <p14:modId xmlns:p14="http://schemas.microsoft.com/office/powerpoint/2010/main" val="2152285100"/>
              </p:ext>
            </p:extLst>
          </p:nvPr>
        </p:nvGraphicFramePr>
        <p:xfrm>
          <a:off x="428298" y="1844824"/>
          <a:ext cx="8320166" cy="3816424"/>
        </p:xfrm>
        <a:graphic>
          <a:graphicData uri="http://schemas.openxmlformats.org/presentationml/2006/ole">
            <mc:AlternateContent xmlns:mc="http://schemas.openxmlformats.org/markup-compatibility/2006">
              <mc:Choice xmlns:v="urn:schemas-microsoft-com:vml" Requires="v">
                <p:oleObj spid="_x0000_s121899" name="Document" r:id="rId4" imgW="5842000" imgH="2679700" progId="Word.Document.12">
                  <p:embed/>
                </p:oleObj>
              </mc:Choice>
              <mc:Fallback>
                <p:oleObj name="Document" r:id="rId4" imgW="5842000" imgH="2679700" progId="Word.Document.12">
                  <p:embed/>
                  <p:pic>
                    <p:nvPicPr>
                      <p:cNvPr id="0" name=""/>
                      <p:cNvPicPr/>
                      <p:nvPr/>
                    </p:nvPicPr>
                    <p:blipFill>
                      <a:blip r:embed="rId5"/>
                      <a:stretch>
                        <a:fillRect/>
                      </a:stretch>
                    </p:blipFill>
                    <p:spPr>
                      <a:xfrm>
                        <a:off x="428298" y="1844824"/>
                        <a:ext cx="8320166" cy="3816424"/>
                      </a:xfrm>
                      <a:prstGeom prst="rect">
                        <a:avLst/>
                      </a:prstGeom>
                    </p:spPr>
                  </p:pic>
                </p:oleObj>
              </mc:Fallback>
            </mc:AlternateContent>
          </a:graphicData>
        </a:graphic>
      </p:graphicFrame>
    </p:spTree>
    <p:extLst>
      <p:ext uri="{BB962C8B-B14F-4D97-AF65-F5344CB8AC3E}">
        <p14:creationId xmlns:p14="http://schemas.microsoft.com/office/powerpoint/2010/main" val="976821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7" name="Group 16" title="Title lines"/>
          <p:cNvGrpSpPr/>
          <p:nvPr/>
        </p:nvGrpSpPr>
        <p:grpSpPr>
          <a:xfrm>
            <a:off x="0" y="832104"/>
            <a:ext cx="6035040" cy="1963872"/>
            <a:chOff x="0" y="832104"/>
            <a:chExt cx="6035040" cy="1963872"/>
          </a:xfrm>
        </p:grpSpPr>
        <p:cxnSp>
          <p:nvCxnSpPr>
            <p:cNvPr id="6" name="Straight Connector 5"/>
            <p:cNvCxnSpPr/>
            <p:nvPr/>
          </p:nvCxnSpPr>
          <p:spPr>
            <a:xfrm>
              <a:off x="0" y="832104"/>
              <a:ext cx="6035040"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0" y="2795976"/>
              <a:ext cx="603504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a:off x="1234440" y="1028283"/>
            <a:ext cx="4081272" cy="2428356"/>
            <a:chOff x="1234440" y="1028283"/>
            <a:chExt cx="4081272" cy="2428356"/>
          </a:xfrm>
        </p:grpSpPr>
        <p:pic>
          <p:nvPicPr>
            <p:cNvPr id="4" name="Picture 3" descr="Tit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4440" y="1028283"/>
              <a:ext cx="4081272" cy="1548638"/>
            </a:xfrm>
            <a:prstGeom prst="rect">
              <a:avLst/>
            </a:prstGeom>
          </p:spPr>
        </p:pic>
        <p:pic>
          <p:nvPicPr>
            <p:cNvPr id="9" name="Picture 8" descr="MPCRU-mai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5875" y="3083513"/>
              <a:ext cx="2278380" cy="373126"/>
            </a:xfrm>
            <a:prstGeom prst="rect">
              <a:avLst/>
            </a:prstGeom>
          </p:spPr>
        </p:pic>
      </p:grpSp>
      <p:pic>
        <p:nvPicPr>
          <p:cNvPr id="10" name="Picture 9" descr="Icon-patien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3078" y="3462961"/>
            <a:ext cx="1855761" cy="3657600"/>
          </a:xfrm>
          <a:prstGeom prst="rect">
            <a:avLst/>
          </a:prstGeom>
        </p:spPr>
      </p:pic>
      <p:cxnSp>
        <p:nvCxnSpPr>
          <p:cNvPr id="11" name="Straight Connector 10"/>
          <p:cNvCxnSpPr/>
          <p:nvPr/>
        </p:nvCxnSpPr>
        <p:spPr>
          <a:xfrm>
            <a:off x="0" y="6201848"/>
            <a:ext cx="9144000" cy="0"/>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0" y="6633904"/>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36736" y="3207886"/>
            <a:ext cx="2217858" cy="4369181"/>
          </a:xfrm>
          <a:prstGeom prst="rect">
            <a:avLst/>
          </a:prstGeom>
        </p:spPr>
      </p:pic>
      <p:pic>
        <p:nvPicPr>
          <p:cNvPr id="28" name="Picture 27" descr="stethoscop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62383" y="4385779"/>
            <a:ext cx="1852912" cy="886968"/>
          </a:xfrm>
          <a:prstGeom prst="rect">
            <a:avLst/>
          </a:prstGeom>
        </p:spPr>
      </p:pic>
    </p:spTree>
    <p:extLst>
      <p:ext uri="{BB962C8B-B14F-4D97-AF65-F5344CB8AC3E}">
        <p14:creationId xmlns:p14="http://schemas.microsoft.com/office/powerpoint/2010/main" val="4603865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withEffect">
                                  <p:stCondLst>
                                    <p:cond delay="20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ID="10" presetClass="entr" presetSubtype="0"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childTnLst>
                                </p:cTn>
                              </p:par>
                            </p:childTnLst>
                          </p:cTn>
                        </p:par>
                        <p:par>
                          <p:cTn id="13" fill="hold">
                            <p:stCondLst>
                              <p:cond delay="4000"/>
                            </p:stCondLst>
                            <p:childTnLst>
                              <p:par>
                                <p:cTn id="14" presetID="10"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childTnLst>
                                </p:cTn>
                              </p:par>
                            </p:childTnLst>
                          </p:cTn>
                        </p:par>
                        <p:par>
                          <p:cTn id="17" fill="hold">
                            <p:stCondLst>
                              <p:cond delay="5000"/>
                            </p:stCondLst>
                            <p:childTnLst>
                              <p:par>
                                <p:cTn id="18" presetID="10"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childTnLst>
                                </p:cTn>
                              </p:par>
                              <p:par>
                                <p:cTn id="21" presetID="2" presetClass="entr" presetSubtype="8" accel="50000" decel="5000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0-#ppt_w/2"/>
                                          </p:val>
                                        </p:tav>
                                        <p:tav tm="100000">
                                          <p:val>
                                            <p:strVal val="#ppt_x"/>
                                          </p:val>
                                        </p:tav>
                                      </p:tavLst>
                                    </p:anim>
                                    <p:anim calcmode="lin" valueType="num">
                                      <p:cBhvr additive="base">
                                        <p:cTn id="24" dur="10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2" accel="50000" decel="5000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childTnLst>
                          </p:cTn>
                        </p:par>
                        <p:par>
                          <p:cTn id="29" fill="hold">
                            <p:stCondLst>
                              <p:cond delay="6000"/>
                            </p:stCondLst>
                            <p:childTnLst>
                              <p:par>
                                <p:cTn id="30" presetID="21" presetClass="entr" presetSubtype="1"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heel(1)">
                                      <p:cBhvr>
                                        <p:cTn id="32"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Oval 23"/>
          <p:cNvSpPr/>
          <p:nvPr/>
        </p:nvSpPr>
        <p:spPr>
          <a:xfrm>
            <a:off x="6197601" y="3207887"/>
            <a:ext cx="1098930" cy="1098930"/>
          </a:xfrm>
          <a:prstGeom prst="ellipse">
            <a:avLst/>
          </a:prstGeom>
          <a:solidFill>
            <a:srgbClr val="E300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descr="MPCRU-foo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5490" y="6334874"/>
            <a:ext cx="3547872" cy="143445"/>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0510" y="1911502"/>
            <a:ext cx="2632075" cy="2641600"/>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718555">
            <a:off x="2686858" y="2796043"/>
            <a:ext cx="1236634" cy="1409700"/>
          </a:xfrm>
          <a:prstGeom prst="rect">
            <a:avLst/>
          </a:prstGeom>
        </p:spPr>
      </p:pic>
      <p:cxnSp>
        <p:nvCxnSpPr>
          <p:cNvPr id="9" name="Straight Connector 8"/>
          <p:cNvCxnSpPr/>
          <p:nvPr/>
        </p:nvCxnSpPr>
        <p:spPr>
          <a:xfrm>
            <a:off x="0" y="6201848"/>
            <a:ext cx="9144000" cy="0"/>
          </a:xfrm>
          <a:prstGeom prst="line">
            <a:avLst/>
          </a:prstGeom>
          <a:ln w="50800">
            <a:solidFill>
              <a:srgbClr val="EC008C"/>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0" y="6633904"/>
            <a:ext cx="9144000" cy="0"/>
          </a:xfrm>
          <a:prstGeom prst="line">
            <a:avLst/>
          </a:prstGeom>
          <a:ln w="12700">
            <a:solidFill>
              <a:srgbClr val="EC008C"/>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5733288"/>
            <a:ext cx="3752849" cy="285750"/>
          </a:xfrm>
          <a:prstGeom prst="rect">
            <a:avLst/>
          </a:prstGeom>
        </p:spPr>
      </p:pic>
    </p:spTree>
    <p:extLst>
      <p:ext uri="{BB962C8B-B14F-4D97-AF65-F5344CB8AC3E}">
        <p14:creationId xmlns:p14="http://schemas.microsoft.com/office/powerpoint/2010/main" val="1316911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000" fill="hold"/>
                                        <p:tgtEl>
                                          <p:spTgt spid="21"/>
                                        </p:tgtEl>
                                        <p:attrNameLst>
                                          <p:attrName>ppt_x</p:attrName>
                                        </p:attrNameLst>
                                      </p:cBhvr>
                                      <p:tavLst>
                                        <p:tav tm="0">
                                          <p:val>
                                            <p:strVal val="1+#ppt_w/2"/>
                                          </p:val>
                                        </p:tav>
                                        <p:tav tm="100000">
                                          <p:val>
                                            <p:strVal val="#ppt_x"/>
                                          </p:val>
                                        </p:tav>
                                      </p:tavLst>
                                    </p:anim>
                                    <p:anim calcmode="lin" valueType="num">
                                      <p:cBhvr additive="base">
                                        <p:cTn id="12" dur="10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0" presetClass="path" presetSubtype="0" accel="50000" decel="50000" fill="hold" grpId="0" nodeType="afterEffect">
                                  <p:stCondLst>
                                    <p:cond delay="0"/>
                                  </p:stCondLst>
                                  <p:childTnLst>
                                    <p:animMotion origin="layout" path="M -5.38288E-8 -1.5887E-6 L -0.33392 -0.08731 " pathEditMode="relative" ptsTypes="AA">
                                      <p:cBhvr>
                                        <p:cTn id="15" dur="2000" fill="hold"/>
                                        <p:tgtEl>
                                          <p:spTgt spid="24"/>
                                        </p:tgtEl>
                                        <p:attrNameLst>
                                          <p:attrName>ppt_x</p:attrName>
                                          <p:attrName>ppt_y</p:attrName>
                                        </p:attrNameLst>
                                      </p:cBhvr>
                                    </p:animMotion>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fltVal val="0"/>
                                          </p:val>
                                        </p:tav>
                                        <p:tav tm="100000">
                                          <p:val>
                                            <p:strVal val="#ppt_w"/>
                                          </p:val>
                                        </p:tav>
                                      </p:tavLst>
                                    </p:anim>
                                    <p:anim calcmode="lin" valueType="num">
                                      <p:cBhvr>
                                        <p:cTn id="20" dur="1000" fill="hold"/>
                                        <p:tgtEl>
                                          <p:spTgt spid="15"/>
                                        </p:tgtEl>
                                        <p:attrNameLst>
                                          <p:attrName>ppt_h</p:attrName>
                                        </p:attrNameLst>
                                      </p:cBhvr>
                                      <p:tavLst>
                                        <p:tav tm="0">
                                          <p:val>
                                            <p:fltVal val="0"/>
                                          </p:val>
                                        </p:tav>
                                        <p:tav tm="100000">
                                          <p:val>
                                            <p:strVal val="#ppt_h"/>
                                          </p:val>
                                        </p:tav>
                                      </p:tavLst>
                                    </p:anim>
                                    <p:animEffect transition="in" filter="fade">
                                      <p:cBhvr>
                                        <p:cTn id="21" dur="1000"/>
                                        <p:tgtEl>
                                          <p:spTgt spid="15"/>
                                        </p:tgtEl>
                                      </p:cBhvr>
                                    </p:animEffect>
                                  </p:childTnLst>
                                </p:cTn>
                              </p:par>
                            </p:childTnLst>
                          </p:cTn>
                        </p:par>
                        <p:par>
                          <p:cTn id="22" fill="hold">
                            <p:stCondLst>
                              <p:cond delay="4000"/>
                            </p:stCondLst>
                            <p:childTnLst>
                              <p:par>
                                <p:cTn id="23" presetID="53" presetClass="entr" presetSubtype="16"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1000" fill="hold"/>
                                        <p:tgtEl>
                                          <p:spTgt spid="18"/>
                                        </p:tgtEl>
                                        <p:attrNameLst>
                                          <p:attrName>ppt_w</p:attrName>
                                        </p:attrNameLst>
                                      </p:cBhvr>
                                      <p:tavLst>
                                        <p:tav tm="0">
                                          <p:val>
                                            <p:fltVal val="0"/>
                                          </p:val>
                                        </p:tav>
                                        <p:tav tm="100000">
                                          <p:val>
                                            <p:strVal val="#ppt_w"/>
                                          </p:val>
                                        </p:tav>
                                      </p:tavLst>
                                    </p:anim>
                                    <p:anim calcmode="lin" valueType="num">
                                      <p:cBhvr>
                                        <p:cTn id="26" dur="1000" fill="hold"/>
                                        <p:tgtEl>
                                          <p:spTgt spid="18"/>
                                        </p:tgtEl>
                                        <p:attrNameLst>
                                          <p:attrName>ppt_h</p:attrName>
                                        </p:attrNameLst>
                                      </p:cBhvr>
                                      <p:tavLst>
                                        <p:tav tm="0">
                                          <p:val>
                                            <p:fltVal val="0"/>
                                          </p:val>
                                        </p:tav>
                                        <p:tav tm="100000">
                                          <p:val>
                                            <p:strVal val="#ppt_h"/>
                                          </p:val>
                                        </p:tav>
                                      </p:tavLst>
                                    </p:anim>
                                    <p:animEffect transition="in" filter="fade">
                                      <p:cBhvr>
                                        <p:cTn id="2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a:alphaModFix amt="21000"/>
            <a:extLst>
              <a:ext uri="{28A0092B-C50C-407E-A947-70E740481C1C}">
                <a14:useLocalDpi xmlns:a14="http://schemas.microsoft.com/office/drawing/2010/main" val="0"/>
              </a:ext>
            </a:extLst>
          </a:blip>
          <a:stretch>
            <a:fillRect/>
          </a:stretch>
        </p:blipFill>
        <p:spPr>
          <a:xfrm>
            <a:off x="2380510" y="1911502"/>
            <a:ext cx="2632075" cy="2641600"/>
          </a:xfrm>
          <a:prstGeom prst="rect">
            <a:avLst/>
          </a:prstGeom>
        </p:spPr>
      </p:pic>
      <p:pic>
        <p:nvPicPr>
          <p:cNvPr id="14" name="Picture 13"/>
          <p:cNvPicPr>
            <a:picLocks noChangeAspect="1"/>
          </p:cNvPicPr>
          <p:nvPr/>
        </p:nvPicPr>
        <p:blipFill>
          <a:blip r:embed="rId4">
            <a:alphaModFix amt="21000"/>
            <a:extLst>
              <a:ext uri="{28A0092B-C50C-407E-A947-70E740481C1C}">
                <a14:useLocalDpi xmlns:a14="http://schemas.microsoft.com/office/drawing/2010/main" val="0"/>
              </a:ext>
            </a:extLst>
          </a:blip>
          <a:stretch>
            <a:fillRect/>
          </a:stretch>
        </p:blipFill>
        <p:spPr>
          <a:xfrm rot="2718555">
            <a:off x="2686858" y="2796043"/>
            <a:ext cx="1236634" cy="1409700"/>
          </a:xfrm>
          <a:prstGeom prst="rect">
            <a:avLst/>
          </a:prstGeom>
        </p:spPr>
      </p:pic>
      <p:pic>
        <p:nvPicPr>
          <p:cNvPr id="6" name="Picture 5" descr="MPCRU-foot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5490" y="6334874"/>
            <a:ext cx="3547872" cy="143445"/>
          </a:xfrm>
          <a:prstGeom prst="rect">
            <a:avLst/>
          </a:prstGeom>
        </p:spPr>
      </p:pic>
      <p:grpSp>
        <p:nvGrpSpPr>
          <p:cNvPr id="15" name="Group 14"/>
          <p:cNvGrpSpPr/>
          <p:nvPr/>
        </p:nvGrpSpPr>
        <p:grpSpPr>
          <a:xfrm>
            <a:off x="4124398" y="1911502"/>
            <a:ext cx="2635939" cy="2641600"/>
            <a:chOff x="4124398" y="1911502"/>
            <a:chExt cx="2635939" cy="2641600"/>
          </a:xfrm>
        </p:grpSpPr>
        <p:pic>
          <p:nvPicPr>
            <p:cNvPr id="16" name="Picture 15" descr="Main-graphic-circle-blue.png"/>
            <p:cNvPicPr>
              <a:picLocks noChangeAspect="1"/>
            </p:cNvPicPr>
            <p:nvPr/>
          </p:nvPicPr>
          <p:blipFill>
            <a:blip r:embed="rId6">
              <a:alphaModFix/>
              <a:extLst>
                <a:ext uri="{28A0092B-C50C-407E-A947-70E740481C1C}">
                  <a14:useLocalDpi xmlns:a14="http://schemas.microsoft.com/office/drawing/2010/main" val="0"/>
                </a:ext>
              </a:extLst>
            </a:blip>
            <a:stretch>
              <a:fillRect/>
            </a:stretch>
          </p:blipFill>
          <p:spPr>
            <a:xfrm>
              <a:off x="4128262" y="1911502"/>
              <a:ext cx="2632075" cy="2641600"/>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24398" y="2243593"/>
              <a:ext cx="884403" cy="1974850"/>
            </a:xfrm>
            <a:prstGeom prst="rect">
              <a:avLst/>
            </a:prstGeom>
          </p:spPr>
        </p:pic>
      </p:grpSp>
      <p:pic>
        <p:nvPicPr>
          <p:cNvPr id="19" name="Picture 18" descr="Main-graphic-icon-creation.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66796" y="2890061"/>
            <a:ext cx="1355725" cy="1127125"/>
          </a:xfrm>
          <a:prstGeom prst="rect">
            <a:avLst/>
          </a:prstGeom>
        </p:spPr>
      </p:pic>
      <p:cxnSp>
        <p:nvCxnSpPr>
          <p:cNvPr id="20" name="Straight Connector 19"/>
          <p:cNvCxnSpPr/>
          <p:nvPr/>
        </p:nvCxnSpPr>
        <p:spPr>
          <a:xfrm>
            <a:off x="0" y="6201848"/>
            <a:ext cx="9144000" cy="0"/>
          </a:xfrm>
          <a:prstGeom prst="line">
            <a:avLst/>
          </a:prstGeom>
          <a:ln w="50800">
            <a:solidFill>
              <a:srgbClr val="00AEEF"/>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0" y="6633904"/>
            <a:ext cx="9144000" cy="0"/>
          </a:xfrm>
          <a:prstGeom prst="line">
            <a:avLst/>
          </a:prstGeom>
          <a:ln w="12700">
            <a:solidFill>
              <a:srgbClr val="00AEEF"/>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7200" y="5733288"/>
            <a:ext cx="3736975" cy="285750"/>
          </a:xfrm>
          <a:prstGeom prst="rect">
            <a:avLst/>
          </a:prstGeom>
        </p:spPr>
      </p:pic>
    </p:spTree>
    <p:extLst>
      <p:ext uri="{BB962C8B-B14F-4D97-AF65-F5344CB8AC3E}">
        <p14:creationId xmlns:p14="http://schemas.microsoft.com/office/powerpoint/2010/main" val="1973477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0-#ppt_w/2"/>
                                          </p:val>
                                        </p:tav>
                                        <p:tav tm="100000">
                                          <p:val>
                                            <p:strVal val="#ppt_x"/>
                                          </p:val>
                                        </p:tav>
                                      </p:tavLst>
                                    </p:anim>
                                    <p:anim calcmode="lin" valueType="num">
                                      <p:cBhvr additive="base">
                                        <p:cTn id="8" dur="1000" fill="hold"/>
                                        <p:tgtEl>
                                          <p:spTgt spid="22"/>
                                        </p:tgtEl>
                                        <p:attrNameLst>
                                          <p:attrName>ppt_y</p:attrName>
                                        </p:attrNameLst>
                                      </p:cBhvr>
                                      <p:tavLst>
                                        <p:tav tm="0">
                                          <p:val>
                                            <p:strVal val="#ppt_y"/>
                                          </p:val>
                                        </p:tav>
                                        <p:tav tm="100000">
                                          <p:val>
                                            <p:strVal val="#ppt_y"/>
                                          </p:val>
                                        </p:tav>
                                      </p:tavLst>
                                    </p:anim>
                                  </p:childTnLst>
                                </p:cTn>
                              </p:par>
                              <p:par>
                                <p:cTn id="9" presetID="21" presetClass="entr" presetSubtype="1"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heel(1)">
                                      <p:cBhvr>
                                        <p:cTn id="11" dur="1000"/>
                                        <p:tgtEl>
                                          <p:spTgt spid="15"/>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1000" fill="hold"/>
                                        <p:tgtEl>
                                          <p:spTgt spid="19"/>
                                        </p:tgtEl>
                                        <p:attrNameLst>
                                          <p:attrName>ppt_w</p:attrName>
                                        </p:attrNameLst>
                                      </p:cBhvr>
                                      <p:tavLst>
                                        <p:tav tm="0">
                                          <p:val>
                                            <p:fltVal val="0"/>
                                          </p:val>
                                        </p:tav>
                                        <p:tav tm="100000">
                                          <p:val>
                                            <p:strVal val="#ppt_w"/>
                                          </p:val>
                                        </p:tav>
                                      </p:tavLst>
                                    </p:anim>
                                    <p:anim calcmode="lin" valueType="num">
                                      <p:cBhvr>
                                        <p:cTn id="16" dur="1000" fill="hold"/>
                                        <p:tgtEl>
                                          <p:spTgt spid="19"/>
                                        </p:tgtEl>
                                        <p:attrNameLst>
                                          <p:attrName>ppt_h</p:attrName>
                                        </p:attrNameLst>
                                      </p:cBhvr>
                                      <p:tavLst>
                                        <p:tav tm="0">
                                          <p:val>
                                            <p:fltVal val="0"/>
                                          </p:val>
                                        </p:tav>
                                        <p:tav tm="100000">
                                          <p:val>
                                            <p:strVal val="#ppt_h"/>
                                          </p:val>
                                        </p:tav>
                                      </p:tavLst>
                                    </p:anim>
                                    <p:animEffect transition="in" filter="fade">
                                      <p:cBhvr>
                                        <p:cTn id="1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a:alphaModFix amt="21000"/>
            <a:extLst>
              <a:ext uri="{28A0092B-C50C-407E-A947-70E740481C1C}">
                <a14:useLocalDpi xmlns:a14="http://schemas.microsoft.com/office/drawing/2010/main" val="0"/>
              </a:ext>
            </a:extLst>
          </a:blip>
          <a:stretch>
            <a:fillRect/>
          </a:stretch>
        </p:blipFill>
        <p:spPr>
          <a:xfrm>
            <a:off x="2380510" y="1911502"/>
            <a:ext cx="2632075" cy="2641600"/>
          </a:xfrm>
          <a:prstGeom prst="rect">
            <a:avLst/>
          </a:prstGeom>
        </p:spPr>
      </p:pic>
      <p:pic>
        <p:nvPicPr>
          <p:cNvPr id="14" name="Picture 13"/>
          <p:cNvPicPr>
            <a:picLocks noChangeAspect="1"/>
          </p:cNvPicPr>
          <p:nvPr/>
        </p:nvPicPr>
        <p:blipFill>
          <a:blip r:embed="rId4">
            <a:alphaModFix amt="21000"/>
            <a:extLst>
              <a:ext uri="{28A0092B-C50C-407E-A947-70E740481C1C}">
                <a14:useLocalDpi xmlns:a14="http://schemas.microsoft.com/office/drawing/2010/main" val="0"/>
              </a:ext>
            </a:extLst>
          </a:blip>
          <a:stretch>
            <a:fillRect/>
          </a:stretch>
        </p:blipFill>
        <p:spPr>
          <a:xfrm rot="2718555">
            <a:off x="2686858" y="2796043"/>
            <a:ext cx="1236634" cy="1409700"/>
          </a:xfrm>
          <a:prstGeom prst="rect">
            <a:avLst/>
          </a:prstGeom>
        </p:spPr>
      </p:pic>
      <p:grpSp>
        <p:nvGrpSpPr>
          <p:cNvPr id="15" name="Group 14"/>
          <p:cNvGrpSpPr/>
          <p:nvPr/>
        </p:nvGrpSpPr>
        <p:grpSpPr>
          <a:xfrm>
            <a:off x="4124398" y="1911502"/>
            <a:ext cx="2635939" cy="2641600"/>
            <a:chOff x="4124398" y="1911502"/>
            <a:chExt cx="2635939" cy="2641600"/>
          </a:xfrm>
        </p:grpSpPr>
        <p:pic>
          <p:nvPicPr>
            <p:cNvPr id="16" name="Picture 15" descr="Main-graphic-circle-blue.png"/>
            <p:cNvPicPr>
              <a:picLocks noChangeAspect="1"/>
            </p:cNvPicPr>
            <p:nvPr/>
          </p:nvPicPr>
          <p:blipFill>
            <a:blip r:embed="rId5">
              <a:alphaModFix amt="21000"/>
              <a:extLst>
                <a:ext uri="{28A0092B-C50C-407E-A947-70E740481C1C}">
                  <a14:useLocalDpi xmlns:a14="http://schemas.microsoft.com/office/drawing/2010/main" val="0"/>
                </a:ext>
              </a:extLst>
            </a:blip>
            <a:stretch>
              <a:fillRect/>
            </a:stretch>
          </p:blipFill>
          <p:spPr>
            <a:xfrm>
              <a:off x="4128262" y="1911502"/>
              <a:ext cx="2632075" cy="2641600"/>
            </a:xfrm>
            <a:prstGeom prst="rect">
              <a:avLst/>
            </a:prstGeom>
          </p:spPr>
        </p:pic>
        <p:pic>
          <p:nvPicPr>
            <p:cNvPr id="18" name="Picture 17"/>
            <p:cNvPicPr>
              <a:picLocks noChangeAspect="1"/>
            </p:cNvPicPr>
            <p:nvPr/>
          </p:nvPicPr>
          <p:blipFill>
            <a:blip r:embed="rId6">
              <a:alphaModFix amt="21000"/>
              <a:extLst>
                <a:ext uri="{28A0092B-C50C-407E-A947-70E740481C1C}">
                  <a14:useLocalDpi xmlns:a14="http://schemas.microsoft.com/office/drawing/2010/main" val="0"/>
                </a:ext>
              </a:extLst>
            </a:blip>
            <a:stretch>
              <a:fillRect/>
            </a:stretch>
          </p:blipFill>
          <p:spPr>
            <a:xfrm>
              <a:off x="4124398" y="2243593"/>
              <a:ext cx="884403" cy="1974850"/>
            </a:xfrm>
            <a:prstGeom prst="rect">
              <a:avLst/>
            </a:prstGeom>
          </p:spPr>
        </p:pic>
      </p:grpSp>
      <p:pic>
        <p:nvPicPr>
          <p:cNvPr id="19" name="Picture 18" descr="Main-graphic-icon-creation.png"/>
          <p:cNvPicPr>
            <a:picLocks noChangeAspect="1"/>
          </p:cNvPicPr>
          <p:nvPr/>
        </p:nvPicPr>
        <p:blipFill>
          <a:blip r:embed="rId7">
            <a:alphaModFix amt="21000"/>
            <a:extLst>
              <a:ext uri="{28A0092B-C50C-407E-A947-70E740481C1C}">
                <a14:useLocalDpi xmlns:a14="http://schemas.microsoft.com/office/drawing/2010/main" val="0"/>
              </a:ext>
            </a:extLst>
          </a:blip>
          <a:stretch>
            <a:fillRect/>
          </a:stretch>
        </p:blipFill>
        <p:spPr>
          <a:xfrm>
            <a:off x="5166796" y="2890061"/>
            <a:ext cx="1355725" cy="1127125"/>
          </a:xfrm>
          <a:prstGeom prst="rect">
            <a:avLst/>
          </a:prstGeom>
        </p:spPr>
      </p:pic>
      <p:grpSp>
        <p:nvGrpSpPr>
          <p:cNvPr id="4" name="Group 3"/>
          <p:cNvGrpSpPr/>
          <p:nvPr/>
        </p:nvGrpSpPr>
        <p:grpSpPr>
          <a:xfrm>
            <a:off x="3247316" y="389796"/>
            <a:ext cx="2632075" cy="2646208"/>
            <a:chOff x="3247316" y="389796"/>
            <a:chExt cx="2632075" cy="2646208"/>
          </a:xfrm>
        </p:grpSpPr>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47316" y="389796"/>
              <a:ext cx="2632075" cy="2641600"/>
            </a:xfrm>
            <a:prstGeom prst="rect">
              <a:avLst/>
            </a:prstGeom>
          </p:spPr>
        </p:pic>
        <p:pic>
          <p:nvPicPr>
            <p:cNvPr id="26" name="Picture 25" descr="Main-graphic-overlap-red.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78247" y="1911502"/>
              <a:ext cx="1708150" cy="1117600"/>
            </a:xfrm>
            <a:prstGeom prst="rect">
              <a:avLst/>
            </a:prstGeom>
          </p:spPr>
        </p:pic>
        <p:pic>
          <p:nvPicPr>
            <p:cNvPr id="2" name="Picture 1" descr="Main-graphic-overlap-green-new.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54783" y="1918404"/>
              <a:ext cx="1695450" cy="1117600"/>
            </a:xfrm>
            <a:prstGeom prst="rect">
              <a:avLst/>
            </a:prstGeom>
          </p:spPr>
        </p:pic>
      </p:grpSp>
      <p:pic>
        <p:nvPicPr>
          <p:cNvPr id="6" name="Picture 5" descr="MPCRU-footer.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45490" y="6334874"/>
            <a:ext cx="3547872" cy="143445"/>
          </a:xfrm>
          <a:prstGeom prst="rect">
            <a:avLst/>
          </a:prstGeom>
        </p:spPr>
      </p:pic>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57199" y="5733288"/>
            <a:ext cx="4514850" cy="285750"/>
          </a:xfrm>
          <a:prstGeom prst="rect">
            <a:avLst/>
          </a:prstGeom>
        </p:spPr>
      </p:pic>
      <p:cxnSp>
        <p:nvCxnSpPr>
          <p:cNvPr id="17" name="Straight Connector 16"/>
          <p:cNvCxnSpPr/>
          <p:nvPr/>
        </p:nvCxnSpPr>
        <p:spPr>
          <a:xfrm>
            <a:off x="0" y="6201848"/>
            <a:ext cx="9144000" cy="0"/>
          </a:xfrm>
          <a:prstGeom prst="line">
            <a:avLst/>
          </a:prstGeom>
          <a:ln w="50800">
            <a:solidFill>
              <a:srgbClr val="F58220"/>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0" y="6633904"/>
            <a:ext cx="9144000" cy="0"/>
          </a:xfrm>
          <a:prstGeom prst="line">
            <a:avLst/>
          </a:prstGeom>
          <a:ln w="12700">
            <a:solidFill>
              <a:srgbClr val="F58220"/>
            </a:solidFill>
          </a:ln>
          <a:effectLst/>
        </p:spPr>
        <p:style>
          <a:lnRef idx="2">
            <a:schemeClr val="accent1"/>
          </a:lnRef>
          <a:fillRef idx="0">
            <a:schemeClr val="accent1"/>
          </a:fillRef>
          <a:effectRef idx="1">
            <a:schemeClr val="accent1"/>
          </a:effectRef>
          <a:fontRef idx="minor">
            <a:schemeClr val="tx1"/>
          </a:fontRef>
        </p:style>
      </p:cxnSp>
      <p:pic>
        <p:nvPicPr>
          <p:cNvPr id="27" name="Picture 2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8553923">
            <a:off x="3999579" y="632162"/>
            <a:ext cx="1247775" cy="1395496"/>
          </a:xfrm>
          <a:prstGeom prst="rect">
            <a:avLst/>
          </a:prstGeom>
        </p:spPr>
      </p:pic>
    </p:spTree>
    <p:extLst>
      <p:ext uri="{BB962C8B-B14F-4D97-AF65-F5344CB8AC3E}">
        <p14:creationId xmlns:p14="http://schemas.microsoft.com/office/powerpoint/2010/main" val="1272878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1" presetClass="entr" presetSubtype="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1000"/>
                                        <p:tgtEl>
                                          <p:spTgt spid="4"/>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p:cTn id="15" dur="1000" fill="hold"/>
                                        <p:tgtEl>
                                          <p:spTgt spid="27"/>
                                        </p:tgtEl>
                                        <p:attrNameLst>
                                          <p:attrName>ppt_w</p:attrName>
                                        </p:attrNameLst>
                                      </p:cBhvr>
                                      <p:tavLst>
                                        <p:tav tm="0">
                                          <p:val>
                                            <p:fltVal val="0"/>
                                          </p:val>
                                        </p:tav>
                                        <p:tav tm="100000">
                                          <p:val>
                                            <p:strVal val="#ppt_w"/>
                                          </p:val>
                                        </p:tav>
                                      </p:tavLst>
                                    </p:anim>
                                    <p:anim calcmode="lin" valueType="num">
                                      <p:cBhvr>
                                        <p:cTn id="16" dur="1000" fill="hold"/>
                                        <p:tgtEl>
                                          <p:spTgt spid="27"/>
                                        </p:tgtEl>
                                        <p:attrNameLst>
                                          <p:attrName>ppt_h</p:attrName>
                                        </p:attrNameLst>
                                      </p:cBhvr>
                                      <p:tavLst>
                                        <p:tav tm="0">
                                          <p:val>
                                            <p:fltVal val="0"/>
                                          </p:val>
                                        </p:tav>
                                        <p:tav tm="100000">
                                          <p:val>
                                            <p:strVal val="#ppt_h"/>
                                          </p:val>
                                        </p:tav>
                                      </p:tavLst>
                                    </p:anim>
                                    <p:animEffect transition="in" filter="fade">
                                      <p:cBhvr>
                                        <p:cTn id="1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a:alphaModFix amt="21000"/>
            <a:extLst>
              <a:ext uri="{28A0092B-C50C-407E-A947-70E740481C1C}">
                <a14:useLocalDpi xmlns:a14="http://schemas.microsoft.com/office/drawing/2010/main" val="0"/>
              </a:ext>
            </a:extLst>
          </a:blip>
          <a:stretch>
            <a:fillRect/>
          </a:stretch>
        </p:blipFill>
        <p:spPr>
          <a:xfrm>
            <a:off x="2380510" y="1911502"/>
            <a:ext cx="2632075" cy="2641600"/>
          </a:xfrm>
          <a:prstGeom prst="rect">
            <a:avLst/>
          </a:prstGeom>
        </p:spPr>
      </p:pic>
      <p:pic>
        <p:nvPicPr>
          <p:cNvPr id="14" name="Picture 13"/>
          <p:cNvPicPr>
            <a:picLocks noChangeAspect="1"/>
          </p:cNvPicPr>
          <p:nvPr/>
        </p:nvPicPr>
        <p:blipFill>
          <a:blip r:embed="rId4">
            <a:alphaModFix amt="21000"/>
            <a:extLst>
              <a:ext uri="{28A0092B-C50C-407E-A947-70E740481C1C}">
                <a14:useLocalDpi xmlns:a14="http://schemas.microsoft.com/office/drawing/2010/main" val="0"/>
              </a:ext>
            </a:extLst>
          </a:blip>
          <a:stretch>
            <a:fillRect/>
          </a:stretch>
        </p:blipFill>
        <p:spPr>
          <a:xfrm rot="2718555">
            <a:off x="2686858" y="2796043"/>
            <a:ext cx="1236634" cy="1409700"/>
          </a:xfrm>
          <a:prstGeom prst="rect">
            <a:avLst/>
          </a:prstGeom>
        </p:spPr>
      </p:pic>
      <p:grpSp>
        <p:nvGrpSpPr>
          <p:cNvPr id="15" name="Group 14"/>
          <p:cNvGrpSpPr/>
          <p:nvPr/>
        </p:nvGrpSpPr>
        <p:grpSpPr>
          <a:xfrm>
            <a:off x="4124398" y="1911502"/>
            <a:ext cx="2635939" cy="2641600"/>
            <a:chOff x="4124398" y="1911502"/>
            <a:chExt cx="2635939" cy="2641600"/>
          </a:xfrm>
        </p:grpSpPr>
        <p:pic>
          <p:nvPicPr>
            <p:cNvPr id="16" name="Picture 15" descr="Main-graphic-circle-blue.png"/>
            <p:cNvPicPr>
              <a:picLocks noChangeAspect="1"/>
            </p:cNvPicPr>
            <p:nvPr/>
          </p:nvPicPr>
          <p:blipFill>
            <a:blip r:embed="rId5">
              <a:alphaModFix amt="21000"/>
              <a:extLst>
                <a:ext uri="{28A0092B-C50C-407E-A947-70E740481C1C}">
                  <a14:useLocalDpi xmlns:a14="http://schemas.microsoft.com/office/drawing/2010/main" val="0"/>
                </a:ext>
              </a:extLst>
            </a:blip>
            <a:stretch>
              <a:fillRect/>
            </a:stretch>
          </p:blipFill>
          <p:spPr>
            <a:xfrm>
              <a:off x="4128262" y="1911502"/>
              <a:ext cx="2632075" cy="2641600"/>
            </a:xfrm>
            <a:prstGeom prst="rect">
              <a:avLst/>
            </a:prstGeom>
          </p:spPr>
        </p:pic>
        <p:pic>
          <p:nvPicPr>
            <p:cNvPr id="18" name="Picture 17"/>
            <p:cNvPicPr>
              <a:picLocks noChangeAspect="1"/>
            </p:cNvPicPr>
            <p:nvPr/>
          </p:nvPicPr>
          <p:blipFill>
            <a:blip r:embed="rId6">
              <a:alphaModFix amt="21000"/>
              <a:extLst>
                <a:ext uri="{28A0092B-C50C-407E-A947-70E740481C1C}">
                  <a14:useLocalDpi xmlns:a14="http://schemas.microsoft.com/office/drawing/2010/main" val="0"/>
                </a:ext>
              </a:extLst>
            </a:blip>
            <a:stretch>
              <a:fillRect/>
            </a:stretch>
          </p:blipFill>
          <p:spPr>
            <a:xfrm>
              <a:off x="4124398" y="2243593"/>
              <a:ext cx="884403" cy="1974850"/>
            </a:xfrm>
            <a:prstGeom prst="rect">
              <a:avLst/>
            </a:prstGeom>
          </p:spPr>
        </p:pic>
      </p:grpSp>
      <p:pic>
        <p:nvPicPr>
          <p:cNvPr id="19" name="Picture 18" descr="Main-graphic-icon-creation.png"/>
          <p:cNvPicPr>
            <a:picLocks noChangeAspect="1"/>
          </p:cNvPicPr>
          <p:nvPr/>
        </p:nvPicPr>
        <p:blipFill>
          <a:blip r:embed="rId7">
            <a:alphaModFix amt="21000"/>
            <a:extLst>
              <a:ext uri="{28A0092B-C50C-407E-A947-70E740481C1C}">
                <a14:useLocalDpi xmlns:a14="http://schemas.microsoft.com/office/drawing/2010/main" val="0"/>
              </a:ext>
            </a:extLst>
          </a:blip>
          <a:stretch>
            <a:fillRect/>
          </a:stretch>
        </p:blipFill>
        <p:spPr>
          <a:xfrm>
            <a:off x="5166796" y="2890061"/>
            <a:ext cx="1355725" cy="1127125"/>
          </a:xfrm>
          <a:prstGeom prst="rect">
            <a:avLst/>
          </a:prstGeom>
        </p:spPr>
      </p:pic>
      <p:grpSp>
        <p:nvGrpSpPr>
          <p:cNvPr id="4" name="Group 3"/>
          <p:cNvGrpSpPr/>
          <p:nvPr/>
        </p:nvGrpSpPr>
        <p:grpSpPr>
          <a:xfrm>
            <a:off x="3247316" y="389796"/>
            <a:ext cx="2632075" cy="2646208"/>
            <a:chOff x="3247316" y="389796"/>
            <a:chExt cx="2632075" cy="2646208"/>
          </a:xfrm>
        </p:grpSpPr>
        <p:pic>
          <p:nvPicPr>
            <p:cNvPr id="25" name="Picture 24"/>
            <p:cNvPicPr>
              <a:picLocks noChangeAspect="1"/>
            </p:cNvPicPr>
            <p:nvPr/>
          </p:nvPicPr>
          <p:blipFill>
            <a:blip r:embed="rId8">
              <a:alphaModFix amt="22000"/>
              <a:extLst>
                <a:ext uri="{28A0092B-C50C-407E-A947-70E740481C1C}">
                  <a14:useLocalDpi xmlns:a14="http://schemas.microsoft.com/office/drawing/2010/main" val="0"/>
                </a:ext>
              </a:extLst>
            </a:blip>
            <a:stretch>
              <a:fillRect/>
            </a:stretch>
          </p:blipFill>
          <p:spPr>
            <a:xfrm>
              <a:off x="3247316" y="389796"/>
              <a:ext cx="2632075" cy="2641600"/>
            </a:xfrm>
            <a:prstGeom prst="rect">
              <a:avLst/>
            </a:prstGeom>
          </p:spPr>
        </p:pic>
        <p:pic>
          <p:nvPicPr>
            <p:cNvPr id="26" name="Picture 25" descr="Main-graphic-overlap-red.png"/>
            <p:cNvPicPr>
              <a:picLocks noChangeAspect="1"/>
            </p:cNvPicPr>
            <p:nvPr/>
          </p:nvPicPr>
          <p:blipFill>
            <a:blip r:embed="rId9">
              <a:alphaModFix amt="22000"/>
              <a:extLst>
                <a:ext uri="{28A0092B-C50C-407E-A947-70E740481C1C}">
                  <a14:useLocalDpi xmlns:a14="http://schemas.microsoft.com/office/drawing/2010/main" val="0"/>
                </a:ext>
              </a:extLst>
            </a:blip>
            <a:stretch>
              <a:fillRect/>
            </a:stretch>
          </p:blipFill>
          <p:spPr>
            <a:xfrm>
              <a:off x="3278247" y="1911502"/>
              <a:ext cx="1708150" cy="1117600"/>
            </a:xfrm>
            <a:prstGeom prst="rect">
              <a:avLst/>
            </a:prstGeom>
          </p:spPr>
        </p:pic>
        <p:pic>
          <p:nvPicPr>
            <p:cNvPr id="2" name="Picture 1" descr="Main-graphic-overlap-green-new.png"/>
            <p:cNvPicPr>
              <a:picLocks noChangeAspect="1"/>
            </p:cNvPicPr>
            <p:nvPr/>
          </p:nvPicPr>
          <p:blipFill>
            <a:blip r:embed="rId10">
              <a:alphaModFix amt="22000"/>
              <a:extLst>
                <a:ext uri="{28A0092B-C50C-407E-A947-70E740481C1C}">
                  <a14:useLocalDpi xmlns:a14="http://schemas.microsoft.com/office/drawing/2010/main" val="0"/>
                </a:ext>
              </a:extLst>
            </a:blip>
            <a:stretch>
              <a:fillRect/>
            </a:stretch>
          </p:blipFill>
          <p:spPr>
            <a:xfrm>
              <a:off x="4154783" y="1918404"/>
              <a:ext cx="1695450" cy="1117600"/>
            </a:xfrm>
            <a:prstGeom prst="rect">
              <a:avLst/>
            </a:prstGeom>
          </p:spPr>
        </p:pic>
      </p:grpSp>
      <p:pic>
        <p:nvPicPr>
          <p:cNvPr id="6" name="Picture 5" descr="MPCRU-footer.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45490" y="6334874"/>
            <a:ext cx="3547872" cy="143445"/>
          </a:xfrm>
          <a:prstGeom prst="rect">
            <a:avLst/>
          </a:prstGeom>
        </p:spPr>
      </p:pic>
      <p:pic>
        <p:nvPicPr>
          <p:cNvPr id="27" name="Picture 26"/>
          <p:cNvPicPr>
            <a:picLocks noChangeAspect="1"/>
          </p:cNvPicPr>
          <p:nvPr/>
        </p:nvPicPr>
        <p:blipFill>
          <a:blip r:embed="rId12">
            <a:alphaModFix amt="22000"/>
            <a:extLst>
              <a:ext uri="{28A0092B-C50C-407E-A947-70E740481C1C}">
                <a14:useLocalDpi xmlns:a14="http://schemas.microsoft.com/office/drawing/2010/main" val="0"/>
              </a:ext>
            </a:extLst>
          </a:blip>
          <a:stretch>
            <a:fillRect/>
          </a:stretch>
        </p:blipFill>
        <p:spPr>
          <a:xfrm rot="18553923">
            <a:off x="3999579" y="632162"/>
            <a:ext cx="1247775" cy="1395496"/>
          </a:xfrm>
          <a:prstGeom prst="rect">
            <a:avLst/>
          </a:prstGeom>
        </p:spPr>
      </p:pic>
      <p:pic>
        <p:nvPicPr>
          <p:cNvPr id="20" name="Picture 1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133409" y="4463147"/>
            <a:ext cx="882650" cy="755650"/>
          </a:xfrm>
          <a:prstGeom prst="rect">
            <a:avLst/>
          </a:prstGeom>
        </p:spPr>
      </p:pic>
      <p:pic>
        <p:nvPicPr>
          <p:cNvPr id="21" name="Picture 2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57200" y="5733288"/>
            <a:ext cx="2943225" cy="285750"/>
          </a:xfrm>
          <a:prstGeom prst="rect">
            <a:avLst/>
          </a:prstGeom>
        </p:spPr>
      </p:pic>
      <p:cxnSp>
        <p:nvCxnSpPr>
          <p:cNvPr id="22" name="Straight Connector 21"/>
          <p:cNvCxnSpPr/>
          <p:nvPr/>
        </p:nvCxnSpPr>
        <p:spPr>
          <a:xfrm>
            <a:off x="0" y="6201848"/>
            <a:ext cx="9144000" cy="0"/>
          </a:xfrm>
          <a:prstGeom prst="line">
            <a:avLst/>
          </a:prstGeom>
          <a:ln w="50800">
            <a:solidFill>
              <a:srgbClr val="2E319C"/>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0" y="6633904"/>
            <a:ext cx="9144000" cy="0"/>
          </a:xfrm>
          <a:prstGeom prst="line">
            <a:avLst/>
          </a:prstGeom>
          <a:ln w="12700">
            <a:solidFill>
              <a:srgbClr val="2E319C"/>
            </a:solidFill>
          </a:ln>
          <a:effectLst/>
        </p:spPr>
        <p:style>
          <a:lnRef idx="2">
            <a:schemeClr val="accent1"/>
          </a:lnRef>
          <a:fillRef idx="0">
            <a:schemeClr val="accent1"/>
          </a:fillRef>
          <a:effectRef idx="1">
            <a:schemeClr val="accent1"/>
          </a:effectRef>
          <a:fontRef idx="minor">
            <a:schemeClr val="tx1"/>
          </a:fontRef>
        </p:style>
      </p:cxnSp>
      <p:pic>
        <p:nvPicPr>
          <p:cNvPr id="28" name="Picture 27" descr="Main-graphic-overlap-white.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156837" y="2248604"/>
            <a:ext cx="828675" cy="784225"/>
          </a:xfrm>
          <a:prstGeom prst="rect">
            <a:avLst/>
          </a:prstGeom>
        </p:spPr>
      </p:pic>
      <p:pic>
        <p:nvPicPr>
          <p:cNvPr id="29" name="Picture 2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131350" y="2961143"/>
            <a:ext cx="883593" cy="1257300"/>
          </a:xfrm>
          <a:prstGeom prst="rect">
            <a:avLst/>
          </a:prstGeom>
        </p:spPr>
      </p:pic>
    </p:spTree>
    <p:extLst>
      <p:ext uri="{BB962C8B-B14F-4D97-AF65-F5344CB8AC3E}">
        <p14:creationId xmlns:p14="http://schemas.microsoft.com/office/powerpoint/2010/main" val="3277564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31" presetClass="entr" presetSubtype="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fltVal val="0"/>
                                          </p:val>
                                        </p:tav>
                                        <p:tav tm="100000">
                                          <p:val>
                                            <p:strVal val="#ppt_w"/>
                                          </p:val>
                                        </p:tav>
                                      </p:tavLst>
                                    </p:anim>
                                    <p:anim calcmode="lin" valueType="num">
                                      <p:cBhvr>
                                        <p:cTn id="13" dur="1000" fill="hold"/>
                                        <p:tgtEl>
                                          <p:spTgt spid="20"/>
                                        </p:tgtEl>
                                        <p:attrNameLst>
                                          <p:attrName>ppt_h</p:attrName>
                                        </p:attrNameLst>
                                      </p:cBhvr>
                                      <p:tavLst>
                                        <p:tav tm="0">
                                          <p:val>
                                            <p:fltVal val="0"/>
                                          </p:val>
                                        </p:tav>
                                        <p:tav tm="100000">
                                          <p:val>
                                            <p:strVal val="#ppt_h"/>
                                          </p:val>
                                        </p:tav>
                                      </p:tavLst>
                                    </p:anim>
                                    <p:anim calcmode="lin" valueType="num">
                                      <p:cBhvr>
                                        <p:cTn id="14" dur="1000" fill="hold"/>
                                        <p:tgtEl>
                                          <p:spTgt spid="20"/>
                                        </p:tgtEl>
                                        <p:attrNameLst>
                                          <p:attrName>style.rotation</p:attrName>
                                        </p:attrNameLst>
                                      </p:cBhvr>
                                      <p:tavLst>
                                        <p:tav tm="0">
                                          <p:val>
                                            <p:fltVal val="90"/>
                                          </p:val>
                                        </p:tav>
                                        <p:tav tm="100000">
                                          <p:val>
                                            <p:fltVal val="0"/>
                                          </p:val>
                                        </p:tav>
                                      </p:tavLst>
                                    </p:anim>
                                    <p:animEffect transition="in" filter="fade">
                                      <p:cBhvr>
                                        <p:cTn id="15" dur="1000"/>
                                        <p:tgtEl>
                                          <p:spTgt spid="20"/>
                                        </p:tgtEl>
                                      </p:cBhvr>
                                    </p:animEffect>
                                  </p:childTnLst>
                                </p:cTn>
                              </p:par>
                            </p:childTnLst>
                          </p:cTn>
                        </p:par>
                        <p:par>
                          <p:cTn id="16" fill="hold">
                            <p:stCondLst>
                              <p:cond delay="2000"/>
                            </p:stCondLst>
                            <p:childTnLst>
                              <p:par>
                                <p:cTn id="17" presetID="26" presetClass="emph" presetSubtype="0" fill="hold" nodeType="afterEffect">
                                  <p:stCondLst>
                                    <p:cond delay="0"/>
                                  </p:stCondLst>
                                  <p:childTnLst>
                                    <p:animEffect transition="out" filter="fade">
                                      <p:cBhvr>
                                        <p:cTn id="18" dur="500" tmFilter="0, 0; .2, .5; .8, .5; 1, 0"/>
                                        <p:tgtEl>
                                          <p:spTgt spid="29"/>
                                        </p:tgtEl>
                                      </p:cBhvr>
                                    </p:animEffect>
                                    <p:animScale>
                                      <p:cBhvr>
                                        <p:cTn id="19" dur="250" autoRev="1" fill="hold"/>
                                        <p:tgtEl>
                                          <p:spTgt spid="2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int steph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185930"/>
            <a:ext cx="4320480" cy="6492523"/>
          </a:xfrm>
          <a:prstGeom prst="rect">
            <a:avLst/>
          </a:prstGeom>
        </p:spPr>
      </p:pic>
    </p:spTree>
    <p:extLst>
      <p:ext uri="{BB962C8B-B14F-4D97-AF65-F5344CB8AC3E}">
        <p14:creationId xmlns:p14="http://schemas.microsoft.com/office/powerpoint/2010/main" val="30447511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a:alphaModFix amt="21000"/>
            <a:extLst>
              <a:ext uri="{28A0092B-C50C-407E-A947-70E740481C1C}">
                <a14:useLocalDpi xmlns:a14="http://schemas.microsoft.com/office/drawing/2010/main" val="0"/>
              </a:ext>
            </a:extLst>
          </a:blip>
          <a:stretch>
            <a:fillRect/>
          </a:stretch>
        </p:blipFill>
        <p:spPr>
          <a:xfrm>
            <a:off x="2380510" y="1911502"/>
            <a:ext cx="2632075" cy="2641600"/>
          </a:xfrm>
          <a:prstGeom prst="rect">
            <a:avLst/>
          </a:prstGeom>
        </p:spPr>
      </p:pic>
      <p:pic>
        <p:nvPicPr>
          <p:cNvPr id="14" name="Picture 13"/>
          <p:cNvPicPr>
            <a:picLocks noChangeAspect="1"/>
          </p:cNvPicPr>
          <p:nvPr/>
        </p:nvPicPr>
        <p:blipFill>
          <a:blip r:embed="rId4">
            <a:alphaModFix amt="21000"/>
            <a:extLst>
              <a:ext uri="{28A0092B-C50C-407E-A947-70E740481C1C}">
                <a14:useLocalDpi xmlns:a14="http://schemas.microsoft.com/office/drawing/2010/main" val="0"/>
              </a:ext>
            </a:extLst>
          </a:blip>
          <a:stretch>
            <a:fillRect/>
          </a:stretch>
        </p:blipFill>
        <p:spPr>
          <a:xfrm rot="2718555">
            <a:off x="2686858" y="2796043"/>
            <a:ext cx="1236634" cy="1409700"/>
          </a:xfrm>
          <a:prstGeom prst="rect">
            <a:avLst/>
          </a:prstGeom>
        </p:spPr>
      </p:pic>
      <p:grpSp>
        <p:nvGrpSpPr>
          <p:cNvPr id="15" name="Group 14"/>
          <p:cNvGrpSpPr/>
          <p:nvPr/>
        </p:nvGrpSpPr>
        <p:grpSpPr>
          <a:xfrm>
            <a:off x="4124398" y="1911502"/>
            <a:ext cx="2635939" cy="2641600"/>
            <a:chOff x="4124398" y="1911502"/>
            <a:chExt cx="2635939" cy="2641600"/>
          </a:xfrm>
        </p:grpSpPr>
        <p:pic>
          <p:nvPicPr>
            <p:cNvPr id="16" name="Picture 15" descr="Main-graphic-circle-blue.png"/>
            <p:cNvPicPr>
              <a:picLocks noChangeAspect="1"/>
            </p:cNvPicPr>
            <p:nvPr/>
          </p:nvPicPr>
          <p:blipFill>
            <a:blip r:embed="rId5">
              <a:alphaModFix amt="21000"/>
              <a:extLst>
                <a:ext uri="{28A0092B-C50C-407E-A947-70E740481C1C}">
                  <a14:useLocalDpi xmlns:a14="http://schemas.microsoft.com/office/drawing/2010/main" val="0"/>
                </a:ext>
              </a:extLst>
            </a:blip>
            <a:stretch>
              <a:fillRect/>
            </a:stretch>
          </p:blipFill>
          <p:spPr>
            <a:xfrm>
              <a:off x="4128262" y="1911502"/>
              <a:ext cx="2632075" cy="2641600"/>
            </a:xfrm>
            <a:prstGeom prst="rect">
              <a:avLst/>
            </a:prstGeom>
          </p:spPr>
        </p:pic>
        <p:pic>
          <p:nvPicPr>
            <p:cNvPr id="18" name="Picture 17"/>
            <p:cNvPicPr>
              <a:picLocks noChangeAspect="1"/>
            </p:cNvPicPr>
            <p:nvPr/>
          </p:nvPicPr>
          <p:blipFill>
            <a:blip r:embed="rId6">
              <a:alphaModFix amt="21000"/>
              <a:extLst>
                <a:ext uri="{28A0092B-C50C-407E-A947-70E740481C1C}">
                  <a14:useLocalDpi xmlns:a14="http://schemas.microsoft.com/office/drawing/2010/main" val="0"/>
                </a:ext>
              </a:extLst>
            </a:blip>
            <a:stretch>
              <a:fillRect/>
            </a:stretch>
          </p:blipFill>
          <p:spPr>
            <a:xfrm>
              <a:off x="4124398" y="2243593"/>
              <a:ext cx="884403" cy="1974850"/>
            </a:xfrm>
            <a:prstGeom prst="rect">
              <a:avLst/>
            </a:prstGeom>
          </p:spPr>
        </p:pic>
      </p:grpSp>
      <p:pic>
        <p:nvPicPr>
          <p:cNvPr id="19" name="Picture 18" descr="Main-graphic-icon-creation.png"/>
          <p:cNvPicPr>
            <a:picLocks noChangeAspect="1"/>
          </p:cNvPicPr>
          <p:nvPr/>
        </p:nvPicPr>
        <p:blipFill>
          <a:blip r:embed="rId7">
            <a:alphaModFix amt="21000"/>
            <a:extLst>
              <a:ext uri="{28A0092B-C50C-407E-A947-70E740481C1C}">
                <a14:useLocalDpi xmlns:a14="http://schemas.microsoft.com/office/drawing/2010/main" val="0"/>
              </a:ext>
            </a:extLst>
          </a:blip>
          <a:stretch>
            <a:fillRect/>
          </a:stretch>
        </p:blipFill>
        <p:spPr>
          <a:xfrm>
            <a:off x="5166796" y="2890061"/>
            <a:ext cx="1355725" cy="1127125"/>
          </a:xfrm>
          <a:prstGeom prst="rect">
            <a:avLst/>
          </a:prstGeom>
        </p:spPr>
      </p:pic>
      <p:grpSp>
        <p:nvGrpSpPr>
          <p:cNvPr id="4" name="Group 3"/>
          <p:cNvGrpSpPr/>
          <p:nvPr/>
        </p:nvGrpSpPr>
        <p:grpSpPr>
          <a:xfrm>
            <a:off x="3247316" y="389796"/>
            <a:ext cx="2632075" cy="2646208"/>
            <a:chOff x="3247316" y="389796"/>
            <a:chExt cx="2632075" cy="2646208"/>
          </a:xfrm>
        </p:grpSpPr>
        <p:pic>
          <p:nvPicPr>
            <p:cNvPr id="25" name="Picture 24"/>
            <p:cNvPicPr>
              <a:picLocks noChangeAspect="1"/>
            </p:cNvPicPr>
            <p:nvPr/>
          </p:nvPicPr>
          <p:blipFill>
            <a:blip r:embed="rId8">
              <a:alphaModFix amt="22000"/>
              <a:extLst>
                <a:ext uri="{28A0092B-C50C-407E-A947-70E740481C1C}">
                  <a14:useLocalDpi xmlns:a14="http://schemas.microsoft.com/office/drawing/2010/main" val="0"/>
                </a:ext>
              </a:extLst>
            </a:blip>
            <a:stretch>
              <a:fillRect/>
            </a:stretch>
          </p:blipFill>
          <p:spPr>
            <a:xfrm>
              <a:off x="3247316" y="389796"/>
              <a:ext cx="2632075" cy="2641600"/>
            </a:xfrm>
            <a:prstGeom prst="rect">
              <a:avLst/>
            </a:prstGeom>
          </p:spPr>
        </p:pic>
        <p:pic>
          <p:nvPicPr>
            <p:cNvPr id="26" name="Picture 25" descr="Main-graphic-overlap-red.png"/>
            <p:cNvPicPr>
              <a:picLocks noChangeAspect="1"/>
            </p:cNvPicPr>
            <p:nvPr/>
          </p:nvPicPr>
          <p:blipFill>
            <a:blip r:embed="rId9">
              <a:alphaModFix amt="22000"/>
              <a:extLst>
                <a:ext uri="{28A0092B-C50C-407E-A947-70E740481C1C}">
                  <a14:useLocalDpi xmlns:a14="http://schemas.microsoft.com/office/drawing/2010/main" val="0"/>
                </a:ext>
              </a:extLst>
            </a:blip>
            <a:stretch>
              <a:fillRect/>
            </a:stretch>
          </p:blipFill>
          <p:spPr>
            <a:xfrm>
              <a:off x="3278247" y="1911502"/>
              <a:ext cx="1708150" cy="1117600"/>
            </a:xfrm>
            <a:prstGeom prst="rect">
              <a:avLst/>
            </a:prstGeom>
          </p:spPr>
        </p:pic>
        <p:pic>
          <p:nvPicPr>
            <p:cNvPr id="2" name="Picture 1" descr="Main-graphic-overlap-green-new.png"/>
            <p:cNvPicPr>
              <a:picLocks noChangeAspect="1"/>
            </p:cNvPicPr>
            <p:nvPr/>
          </p:nvPicPr>
          <p:blipFill>
            <a:blip r:embed="rId10">
              <a:alphaModFix amt="22000"/>
              <a:extLst>
                <a:ext uri="{28A0092B-C50C-407E-A947-70E740481C1C}">
                  <a14:useLocalDpi xmlns:a14="http://schemas.microsoft.com/office/drawing/2010/main" val="0"/>
                </a:ext>
              </a:extLst>
            </a:blip>
            <a:stretch>
              <a:fillRect/>
            </a:stretch>
          </p:blipFill>
          <p:spPr>
            <a:xfrm>
              <a:off x="4154783" y="1918404"/>
              <a:ext cx="1695450" cy="1117600"/>
            </a:xfrm>
            <a:prstGeom prst="rect">
              <a:avLst/>
            </a:prstGeom>
          </p:spPr>
        </p:pic>
      </p:grpSp>
      <p:pic>
        <p:nvPicPr>
          <p:cNvPr id="6" name="Picture 5" descr="MPCRU-footer.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45490" y="6334874"/>
            <a:ext cx="3547872" cy="143445"/>
          </a:xfrm>
          <a:prstGeom prst="rect">
            <a:avLst/>
          </a:prstGeom>
        </p:spPr>
      </p:pic>
      <p:pic>
        <p:nvPicPr>
          <p:cNvPr id="27" name="Picture 26"/>
          <p:cNvPicPr>
            <a:picLocks noChangeAspect="1"/>
          </p:cNvPicPr>
          <p:nvPr/>
        </p:nvPicPr>
        <p:blipFill>
          <a:blip r:embed="rId12">
            <a:alphaModFix amt="22000"/>
            <a:extLst>
              <a:ext uri="{28A0092B-C50C-407E-A947-70E740481C1C}">
                <a14:useLocalDpi xmlns:a14="http://schemas.microsoft.com/office/drawing/2010/main" val="0"/>
              </a:ext>
            </a:extLst>
          </a:blip>
          <a:stretch>
            <a:fillRect/>
          </a:stretch>
        </p:blipFill>
        <p:spPr>
          <a:xfrm rot="18553923">
            <a:off x="3999579" y="632162"/>
            <a:ext cx="1247775" cy="1395496"/>
          </a:xfrm>
          <a:prstGeom prst="rect">
            <a:avLst/>
          </a:prstGeom>
        </p:spPr>
      </p:pic>
      <p:pic>
        <p:nvPicPr>
          <p:cNvPr id="20" name="Picture 19"/>
          <p:cNvPicPr>
            <a:picLocks noChangeAspect="1"/>
          </p:cNvPicPr>
          <p:nvPr/>
        </p:nvPicPr>
        <p:blipFill>
          <a:blip r:embed="rId13">
            <a:alphaModFix amt="21000"/>
            <a:extLst>
              <a:ext uri="{28A0092B-C50C-407E-A947-70E740481C1C}">
                <a14:useLocalDpi xmlns:a14="http://schemas.microsoft.com/office/drawing/2010/main" val="0"/>
              </a:ext>
            </a:extLst>
          </a:blip>
          <a:stretch>
            <a:fillRect/>
          </a:stretch>
        </p:blipFill>
        <p:spPr>
          <a:xfrm>
            <a:off x="4133409" y="4463147"/>
            <a:ext cx="882650" cy="755650"/>
          </a:xfrm>
          <a:prstGeom prst="rect">
            <a:avLst/>
          </a:prstGeom>
        </p:spPr>
      </p:pic>
      <p:pic>
        <p:nvPicPr>
          <p:cNvPr id="28" name="Picture 27" descr="Main-graphic-overlap-white.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156837" y="2248604"/>
            <a:ext cx="828675" cy="784225"/>
          </a:xfrm>
          <a:prstGeom prst="rect">
            <a:avLst/>
          </a:prstGeom>
        </p:spPr>
      </p:pic>
      <p:pic>
        <p:nvPicPr>
          <p:cNvPr id="23" name="Picture 2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991326" y="1244561"/>
            <a:ext cx="844550" cy="844550"/>
          </a:xfrm>
          <a:prstGeom prst="rect">
            <a:avLst/>
          </a:prstGeom>
        </p:spPr>
      </p:pic>
      <p:cxnSp>
        <p:nvCxnSpPr>
          <p:cNvPr id="29" name="Straight Connector 28"/>
          <p:cNvCxnSpPr/>
          <p:nvPr/>
        </p:nvCxnSpPr>
        <p:spPr>
          <a:xfrm>
            <a:off x="0" y="6201848"/>
            <a:ext cx="9144000" cy="0"/>
          </a:xfrm>
          <a:prstGeom prst="line">
            <a:avLst/>
          </a:prstGeom>
          <a:ln w="50800">
            <a:solidFill>
              <a:srgbClr val="009A4F"/>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0" y="6633904"/>
            <a:ext cx="9144000" cy="0"/>
          </a:xfrm>
          <a:prstGeom prst="line">
            <a:avLst/>
          </a:prstGeom>
          <a:ln w="12700">
            <a:solidFill>
              <a:srgbClr val="009A4F"/>
            </a:solidFill>
          </a:ln>
          <a:effectLst/>
        </p:spPr>
        <p:style>
          <a:lnRef idx="2">
            <a:schemeClr val="accent1"/>
          </a:lnRef>
          <a:fillRef idx="0">
            <a:schemeClr val="accent1"/>
          </a:fillRef>
          <a:effectRef idx="1">
            <a:schemeClr val="accent1"/>
          </a:effectRef>
          <a:fontRef idx="minor">
            <a:schemeClr val="tx1"/>
          </a:fontRef>
        </p:style>
      </p:cxnSp>
      <p:pic>
        <p:nvPicPr>
          <p:cNvPr id="31" name="Picture 3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57200" y="5733288"/>
            <a:ext cx="3368675" cy="285750"/>
          </a:xfrm>
          <a:prstGeom prst="rect">
            <a:avLst/>
          </a:prstGeom>
        </p:spPr>
      </p:pic>
      <p:pic>
        <p:nvPicPr>
          <p:cNvPr id="32" name="Picture 3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566412" y="1916087"/>
            <a:ext cx="1285875" cy="1050925"/>
          </a:xfrm>
          <a:prstGeom prst="rect">
            <a:avLst/>
          </a:prstGeom>
        </p:spPr>
      </p:pic>
      <p:pic>
        <p:nvPicPr>
          <p:cNvPr id="33" name="Picture 32"/>
          <p:cNvPicPr>
            <a:picLocks noChangeAspect="1"/>
          </p:cNvPicPr>
          <p:nvPr/>
        </p:nvPicPr>
        <p:blipFill>
          <a:blip r:embed="rId18">
            <a:alphaModFix amt="20000"/>
            <a:extLst>
              <a:ext uri="{28A0092B-C50C-407E-A947-70E740481C1C}">
                <a14:useLocalDpi xmlns:a14="http://schemas.microsoft.com/office/drawing/2010/main" val="0"/>
              </a:ext>
            </a:extLst>
          </a:blip>
          <a:stretch>
            <a:fillRect/>
          </a:stretch>
        </p:blipFill>
        <p:spPr>
          <a:xfrm>
            <a:off x="4131350" y="2961143"/>
            <a:ext cx="883593" cy="1257300"/>
          </a:xfrm>
          <a:prstGeom prst="rect">
            <a:avLst/>
          </a:prstGeom>
        </p:spPr>
      </p:pic>
    </p:spTree>
    <p:extLst>
      <p:ext uri="{BB962C8B-B14F-4D97-AF65-F5344CB8AC3E}">
        <p14:creationId xmlns:p14="http://schemas.microsoft.com/office/powerpoint/2010/main" val="544722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0" fill="hold"/>
                                        <p:tgtEl>
                                          <p:spTgt spid="31"/>
                                        </p:tgtEl>
                                        <p:attrNameLst>
                                          <p:attrName>ppt_x</p:attrName>
                                        </p:attrNameLst>
                                      </p:cBhvr>
                                      <p:tavLst>
                                        <p:tav tm="0">
                                          <p:val>
                                            <p:strVal val="0-#ppt_w/2"/>
                                          </p:val>
                                        </p:tav>
                                        <p:tav tm="100000">
                                          <p:val>
                                            <p:strVal val="#ppt_x"/>
                                          </p:val>
                                        </p:tav>
                                      </p:tavLst>
                                    </p:anim>
                                    <p:anim calcmode="lin" valueType="num">
                                      <p:cBhvr additive="base">
                                        <p:cTn id="8" dur="10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31" presetClass="entr" presetSubtype="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1000" fill="hold"/>
                                        <p:tgtEl>
                                          <p:spTgt spid="23"/>
                                        </p:tgtEl>
                                        <p:attrNameLst>
                                          <p:attrName>ppt_w</p:attrName>
                                        </p:attrNameLst>
                                      </p:cBhvr>
                                      <p:tavLst>
                                        <p:tav tm="0">
                                          <p:val>
                                            <p:fltVal val="0"/>
                                          </p:val>
                                        </p:tav>
                                        <p:tav tm="100000">
                                          <p:val>
                                            <p:strVal val="#ppt_w"/>
                                          </p:val>
                                        </p:tav>
                                      </p:tavLst>
                                    </p:anim>
                                    <p:anim calcmode="lin" valueType="num">
                                      <p:cBhvr>
                                        <p:cTn id="13" dur="1000" fill="hold"/>
                                        <p:tgtEl>
                                          <p:spTgt spid="23"/>
                                        </p:tgtEl>
                                        <p:attrNameLst>
                                          <p:attrName>ppt_h</p:attrName>
                                        </p:attrNameLst>
                                      </p:cBhvr>
                                      <p:tavLst>
                                        <p:tav tm="0">
                                          <p:val>
                                            <p:fltVal val="0"/>
                                          </p:val>
                                        </p:tav>
                                        <p:tav tm="100000">
                                          <p:val>
                                            <p:strVal val="#ppt_h"/>
                                          </p:val>
                                        </p:tav>
                                      </p:tavLst>
                                    </p:anim>
                                    <p:anim calcmode="lin" valueType="num">
                                      <p:cBhvr>
                                        <p:cTn id="14" dur="1000" fill="hold"/>
                                        <p:tgtEl>
                                          <p:spTgt spid="23"/>
                                        </p:tgtEl>
                                        <p:attrNameLst>
                                          <p:attrName>style.rotation</p:attrName>
                                        </p:attrNameLst>
                                      </p:cBhvr>
                                      <p:tavLst>
                                        <p:tav tm="0">
                                          <p:val>
                                            <p:fltVal val="90"/>
                                          </p:val>
                                        </p:tav>
                                        <p:tav tm="100000">
                                          <p:val>
                                            <p:fltVal val="0"/>
                                          </p:val>
                                        </p:tav>
                                      </p:tavLst>
                                    </p:anim>
                                    <p:animEffect transition="in" filter="fade">
                                      <p:cBhvr>
                                        <p:cTn id="15" dur="1000"/>
                                        <p:tgtEl>
                                          <p:spTgt spid="23"/>
                                        </p:tgtEl>
                                      </p:cBhvr>
                                    </p:animEffect>
                                  </p:childTnLst>
                                </p:cTn>
                              </p:par>
                            </p:childTnLst>
                          </p:cTn>
                        </p:par>
                        <p:par>
                          <p:cTn id="16" fill="hold">
                            <p:stCondLst>
                              <p:cond delay="2000"/>
                            </p:stCondLst>
                            <p:childTnLst>
                              <p:par>
                                <p:cTn id="17" presetID="26" presetClass="emph" presetSubtype="0" fill="hold" nodeType="afterEffect">
                                  <p:stCondLst>
                                    <p:cond delay="0"/>
                                  </p:stCondLst>
                                  <p:childTnLst>
                                    <p:animEffect transition="out" filter="fade">
                                      <p:cBhvr>
                                        <p:cTn id="18" dur="500" tmFilter="0, 0; .2, .5; .8, .5; 1, 0"/>
                                        <p:tgtEl>
                                          <p:spTgt spid="32"/>
                                        </p:tgtEl>
                                      </p:cBhvr>
                                    </p:animEffect>
                                    <p:animScale>
                                      <p:cBhvr>
                                        <p:cTn id="19" dur="250" autoRev="1" fill="hold"/>
                                        <p:tgtEl>
                                          <p:spTgt spid="3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a:alphaModFix amt="21000"/>
            <a:extLst>
              <a:ext uri="{28A0092B-C50C-407E-A947-70E740481C1C}">
                <a14:useLocalDpi xmlns:a14="http://schemas.microsoft.com/office/drawing/2010/main" val="0"/>
              </a:ext>
            </a:extLst>
          </a:blip>
          <a:stretch>
            <a:fillRect/>
          </a:stretch>
        </p:blipFill>
        <p:spPr>
          <a:xfrm>
            <a:off x="2380510" y="1911502"/>
            <a:ext cx="2632075" cy="2641600"/>
          </a:xfrm>
          <a:prstGeom prst="rect">
            <a:avLst/>
          </a:prstGeom>
        </p:spPr>
      </p:pic>
      <p:pic>
        <p:nvPicPr>
          <p:cNvPr id="14" name="Picture 13"/>
          <p:cNvPicPr>
            <a:picLocks noChangeAspect="1"/>
          </p:cNvPicPr>
          <p:nvPr/>
        </p:nvPicPr>
        <p:blipFill>
          <a:blip r:embed="rId4">
            <a:alphaModFix amt="21000"/>
            <a:extLst>
              <a:ext uri="{28A0092B-C50C-407E-A947-70E740481C1C}">
                <a14:useLocalDpi xmlns:a14="http://schemas.microsoft.com/office/drawing/2010/main" val="0"/>
              </a:ext>
            </a:extLst>
          </a:blip>
          <a:stretch>
            <a:fillRect/>
          </a:stretch>
        </p:blipFill>
        <p:spPr>
          <a:xfrm rot="2718555">
            <a:off x="2686858" y="2796043"/>
            <a:ext cx="1236634" cy="1409700"/>
          </a:xfrm>
          <a:prstGeom prst="rect">
            <a:avLst/>
          </a:prstGeom>
        </p:spPr>
      </p:pic>
      <p:grpSp>
        <p:nvGrpSpPr>
          <p:cNvPr id="15" name="Group 14"/>
          <p:cNvGrpSpPr/>
          <p:nvPr/>
        </p:nvGrpSpPr>
        <p:grpSpPr>
          <a:xfrm>
            <a:off x="4124398" y="1911502"/>
            <a:ext cx="2635939" cy="2641600"/>
            <a:chOff x="4124398" y="1911502"/>
            <a:chExt cx="2635939" cy="2641600"/>
          </a:xfrm>
        </p:grpSpPr>
        <p:pic>
          <p:nvPicPr>
            <p:cNvPr id="16" name="Picture 15" descr="Main-graphic-circle-blue.png"/>
            <p:cNvPicPr>
              <a:picLocks noChangeAspect="1"/>
            </p:cNvPicPr>
            <p:nvPr/>
          </p:nvPicPr>
          <p:blipFill>
            <a:blip r:embed="rId5">
              <a:alphaModFix amt="21000"/>
              <a:extLst>
                <a:ext uri="{28A0092B-C50C-407E-A947-70E740481C1C}">
                  <a14:useLocalDpi xmlns:a14="http://schemas.microsoft.com/office/drawing/2010/main" val="0"/>
                </a:ext>
              </a:extLst>
            </a:blip>
            <a:stretch>
              <a:fillRect/>
            </a:stretch>
          </p:blipFill>
          <p:spPr>
            <a:xfrm>
              <a:off x="4128262" y="1911502"/>
              <a:ext cx="2632075" cy="2641600"/>
            </a:xfrm>
            <a:prstGeom prst="rect">
              <a:avLst/>
            </a:prstGeom>
          </p:spPr>
        </p:pic>
        <p:pic>
          <p:nvPicPr>
            <p:cNvPr id="18" name="Picture 17"/>
            <p:cNvPicPr>
              <a:picLocks noChangeAspect="1"/>
            </p:cNvPicPr>
            <p:nvPr/>
          </p:nvPicPr>
          <p:blipFill>
            <a:blip r:embed="rId6">
              <a:alphaModFix amt="21000"/>
              <a:extLst>
                <a:ext uri="{28A0092B-C50C-407E-A947-70E740481C1C}">
                  <a14:useLocalDpi xmlns:a14="http://schemas.microsoft.com/office/drawing/2010/main" val="0"/>
                </a:ext>
              </a:extLst>
            </a:blip>
            <a:stretch>
              <a:fillRect/>
            </a:stretch>
          </p:blipFill>
          <p:spPr>
            <a:xfrm>
              <a:off x="4124398" y="2243593"/>
              <a:ext cx="884403" cy="1974850"/>
            </a:xfrm>
            <a:prstGeom prst="rect">
              <a:avLst/>
            </a:prstGeom>
          </p:spPr>
        </p:pic>
      </p:grpSp>
      <p:pic>
        <p:nvPicPr>
          <p:cNvPr id="19" name="Picture 18" descr="Main-graphic-icon-creation.png"/>
          <p:cNvPicPr>
            <a:picLocks noChangeAspect="1"/>
          </p:cNvPicPr>
          <p:nvPr/>
        </p:nvPicPr>
        <p:blipFill>
          <a:blip r:embed="rId7">
            <a:alphaModFix amt="21000"/>
            <a:extLst>
              <a:ext uri="{28A0092B-C50C-407E-A947-70E740481C1C}">
                <a14:useLocalDpi xmlns:a14="http://schemas.microsoft.com/office/drawing/2010/main" val="0"/>
              </a:ext>
            </a:extLst>
          </a:blip>
          <a:stretch>
            <a:fillRect/>
          </a:stretch>
        </p:blipFill>
        <p:spPr>
          <a:xfrm>
            <a:off x="5166796" y="2890061"/>
            <a:ext cx="1355725" cy="1127125"/>
          </a:xfrm>
          <a:prstGeom prst="rect">
            <a:avLst/>
          </a:prstGeom>
        </p:spPr>
      </p:pic>
      <p:grpSp>
        <p:nvGrpSpPr>
          <p:cNvPr id="4" name="Group 3"/>
          <p:cNvGrpSpPr/>
          <p:nvPr/>
        </p:nvGrpSpPr>
        <p:grpSpPr>
          <a:xfrm>
            <a:off x="3247316" y="389796"/>
            <a:ext cx="2632075" cy="2646208"/>
            <a:chOff x="3247316" y="389796"/>
            <a:chExt cx="2632075" cy="2646208"/>
          </a:xfrm>
        </p:grpSpPr>
        <p:pic>
          <p:nvPicPr>
            <p:cNvPr id="25" name="Picture 24"/>
            <p:cNvPicPr>
              <a:picLocks noChangeAspect="1"/>
            </p:cNvPicPr>
            <p:nvPr/>
          </p:nvPicPr>
          <p:blipFill>
            <a:blip r:embed="rId8">
              <a:alphaModFix amt="22000"/>
              <a:extLst>
                <a:ext uri="{28A0092B-C50C-407E-A947-70E740481C1C}">
                  <a14:useLocalDpi xmlns:a14="http://schemas.microsoft.com/office/drawing/2010/main" val="0"/>
                </a:ext>
              </a:extLst>
            </a:blip>
            <a:stretch>
              <a:fillRect/>
            </a:stretch>
          </p:blipFill>
          <p:spPr>
            <a:xfrm>
              <a:off x="3247316" y="389796"/>
              <a:ext cx="2632075" cy="2641600"/>
            </a:xfrm>
            <a:prstGeom prst="rect">
              <a:avLst/>
            </a:prstGeom>
          </p:spPr>
        </p:pic>
        <p:pic>
          <p:nvPicPr>
            <p:cNvPr id="26" name="Picture 25" descr="Main-graphic-overlap-red.png"/>
            <p:cNvPicPr>
              <a:picLocks noChangeAspect="1"/>
            </p:cNvPicPr>
            <p:nvPr/>
          </p:nvPicPr>
          <p:blipFill>
            <a:blip r:embed="rId9">
              <a:alphaModFix amt="22000"/>
              <a:extLst>
                <a:ext uri="{28A0092B-C50C-407E-A947-70E740481C1C}">
                  <a14:useLocalDpi xmlns:a14="http://schemas.microsoft.com/office/drawing/2010/main" val="0"/>
                </a:ext>
              </a:extLst>
            </a:blip>
            <a:stretch>
              <a:fillRect/>
            </a:stretch>
          </p:blipFill>
          <p:spPr>
            <a:xfrm>
              <a:off x="3278247" y="1911502"/>
              <a:ext cx="1708150" cy="1117600"/>
            </a:xfrm>
            <a:prstGeom prst="rect">
              <a:avLst/>
            </a:prstGeom>
          </p:spPr>
        </p:pic>
        <p:pic>
          <p:nvPicPr>
            <p:cNvPr id="2" name="Picture 1" descr="Main-graphic-overlap-green-new.png"/>
            <p:cNvPicPr>
              <a:picLocks noChangeAspect="1"/>
            </p:cNvPicPr>
            <p:nvPr/>
          </p:nvPicPr>
          <p:blipFill>
            <a:blip r:embed="rId10">
              <a:alphaModFix amt="22000"/>
              <a:extLst>
                <a:ext uri="{28A0092B-C50C-407E-A947-70E740481C1C}">
                  <a14:useLocalDpi xmlns:a14="http://schemas.microsoft.com/office/drawing/2010/main" val="0"/>
                </a:ext>
              </a:extLst>
            </a:blip>
            <a:stretch>
              <a:fillRect/>
            </a:stretch>
          </p:blipFill>
          <p:spPr>
            <a:xfrm>
              <a:off x="4154783" y="1918404"/>
              <a:ext cx="1695450" cy="1117600"/>
            </a:xfrm>
            <a:prstGeom prst="rect">
              <a:avLst/>
            </a:prstGeom>
          </p:spPr>
        </p:pic>
      </p:grpSp>
      <p:pic>
        <p:nvPicPr>
          <p:cNvPr id="6" name="Picture 5" descr="MPCRU-footer.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45490" y="6334874"/>
            <a:ext cx="3547872" cy="143445"/>
          </a:xfrm>
          <a:prstGeom prst="rect">
            <a:avLst/>
          </a:prstGeom>
        </p:spPr>
      </p:pic>
      <p:pic>
        <p:nvPicPr>
          <p:cNvPr id="27" name="Picture 26"/>
          <p:cNvPicPr>
            <a:picLocks noChangeAspect="1"/>
          </p:cNvPicPr>
          <p:nvPr/>
        </p:nvPicPr>
        <p:blipFill>
          <a:blip r:embed="rId12">
            <a:alphaModFix amt="22000"/>
            <a:extLst>
              <a:ext uri="{28A0092B-C50C-407E-A947-70E740481C1C}">
                <a14:useLocalDpi xmlns:a14="http://schemas.microsoft.com/office/drawing/2010/main" val="0"/>
              </a:ext>
            </a:extLst>
          </a:blip>
          <a:stretch>
            <a:fillRect/>
          </a:stretch>
        </p:blipFill>
        <p:spPr>
          <a:xfrm rot="18553923">
            <a:off x="3999579" y="632162"/>
            <a:ext cx="1247775" cy="1395496"/>
          </a:xfrm>
          <a:prstGeom prst="rect">
            <a:avLst/>
          </a:prstGeom>
        </p:spPr>
      </p:pic>
      <p:pic>
        <p:nvPicPr>
          <p:cNvPr id="20" name="Picture 19"/>
          <p:cNvPicPr>
            <a:picLocks noChangeAspect="1"/>
          </p:cNvPicPr>
          <p:nvPr/>
        </p:nvPicPr>
        <p:blipFill>
          <a:blip r:embed="rId13">
            <a:alphaModFix amt="21000"/>
            <a:extLst>
              <a:ext uri="{28A0092B-C50C-407E-A947-70E740481C1C}">
                <a14:useLocalDpi xmlns:a14="http://schemas.microsoft.com/office/drawing/2010/main" val="0"/>
              </a:ext>
            </a:extLst>
          </a:blip>
          <a:stretch>
            <a:fillRect/>
          </a:stretch>
        </p:blipFill>
        <p:spPr>
          <a:xfrm>
            <a:off x="4133409" y="4463147"/>
            <a:ext cx="882650" cy="755650"/>
          </a:xfrm>
          <a:prstGeom prst="rect">
            <a:avLst/>
          </a:prstGeom>
        </p:spPr>
      </p:pic>
      <p:pic>
        <p:nvPicPr>
          <p:cNvPr id="28" name="Picture 27" descr="Main-graphic-overlap-white.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156837" y="2248604"/>
            <a:ext cx="828675" cy="784225"/>
          </a:xfrm>
          <a:prstGeom prst="rect">
            <a:avLst/>
          </a:prstGeom>
        </p:spPr>
      </p:pic>
      <p:pic>
        <p:nvPicPr>
          <p:cNvPr id="23" name="Picture 22"/>
          <p:cNvPicPr>
            <a:picLocks noChangeAspect="1"/>
          </p:cNvPicPr>
          <p:nvPr/>
        </p:nvPicPr>
        <p:blipFill>
          <a:blip r:embed="rId15">
            <a:alphaModFix amt="20000"/>
            <a:extLst>
              <a:ext uri="{28A0092B-C50C-407E-A947-70E740481C1C}">
                <a14:useLocalDpi xmlns:a14="http://schemas.microsoft.com/office/drawing/2010/main" val="0"/>
              </a:ext>
            </a:extLst>
          </a:blip>
          <a:stretch>
            <a:fillRect/>
          </a:stretch>
        </p:blipFill>
        <p:spPr>
          <a:xfrm>
            <a:off x="5991326" y="1244561"/>
            <a:ext cx="844550" cy="844550"/>
          </a:xfrm>
          <a:prstGeom prst="rect">
            <a:avLst/>
          </a:prstGeom>
        </p:spPr>
      </p:pic>
      <p:pic>
        <p:nvPicPr>
          <p:cNvPr id="32" name="Picture 31"/>
          <p:cNvPicPr>
            <a:picLocks noChangeAspect="1"/>
          </p:cNvPicPr>
          <p:nvPr/>
        </p:nvPicPr>
        <p:blipFill>
          <a:blip r:embed="rId16">
            <a:alphaModFix amt="20000"/>
            <a:extLst>
              <a:ext uri="{28A0092B-C50C-407E-A947-70E740481C1C}">
                <a14:useLocalDpi xmlns:a14="http://schemas.microsoft.com/office/drawing/2010/main" val="0"/>
              </a:ext>
            </a:extLst>
          </a:blip>
          <a:stretch>
            <a:fillRect/>
          </a:stretch>
        </p:blipFill>
        <p:spPr>
          <a:xfrm>
            <a:off x="4566412" y="1916087"/>
            <a:ext cx="1285875" cy="1050925"/>
          </a:xfrm>
          <a:prstGeom prst="rect">
            <a:avLst/>
          </a:prstGeom>
        </p:spPr>
      </p:pic>
      <p:pic>
        <p:nvPicPr>
          <p:cNvPr id="33" name="Picture 32"/>
          <p:cNvPicPr>
            <a:picLocks noChangeAspect="1"/>
          </p:cNvPicPr>
          <p:nvPr/>
        </p:nvPicPr>
        <p:blipFill>
          <a:blip r:embed="rId17">
            <a:alphaModFix amt="20000"/>
            <a:extLst>
              <a:ext uri="{28A0092B-C50C-407E-A947-70E740481C1C}">
                <a14:useLocalDpi xmlns:a14="http://schemas.microsoft.com/office/drawing/2010/main" val="0"/>
              </a:ext>
            </a:extLst>
          </a:blip>
          <a:stretch>
            <a:fillRect/>
          </a:stretch>
        </p:blipFill>
        <p:spPr>
          <a:xfrm>
            <a:off x="4131350" y="2961143"/>
            <a:ext cx="883593" cy="1257300"/>
          </a:xfrm>
          <a:prstGeom prst="rect">
            <a:avLst/>
          </a:prstGeom>
        </p:spPr>
      </p:pic>
      <p:cxnSp>
        <p:nvCxnSpPr>
          <p:cNvPr id="22" name="Straight Connector 21"/>
          <p:cNvCxnSpPr/>
          <p:nvPr/>
        </p:nvCxnSpPr>
        <p:spPr>
          <a:xfrm>
            <a:off x="0" y="6201848"/>
            <a:ext cx="9144000" cy="0"/>
          </a:xfrm>
          <a:prstGeom prst="line">
            <a:avLst/>
          </a:prstGeom>
          <a:ln w="50800">
            <a:solidFill>
              <a:srgbClr val="D2232A"/>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0" y="6633904"/>
            <a:ext cx="9144000" cy="0"/>
          </a:xfrm>
          <a:prstGeom prst="line">
            <a:avLst/>
          </a:prstGeom>
          <a:ln w="12700">
            <a:solidFill>
              <a:srgbClr val="D2232A"/>
            </a:solidFill>
          </a:ln>
          <a:effectLst/>
        </p:spPr>
        <p:style>
          <a:lnRef idx="2">
            <a:schemeClr val="accent1"/>
          </a:lnRef>
          <a:fillRef idx="0">
            <a:schemeClr val="accent1"/>
          </a:fillRef>
          <a:effectRef idx="1">
            <a:schemeClr val="accent1"/>
          </a:effectRef>
          <a:fontRef idx="minor">
            <a:schemeClr val="tx1"/>
          </a:fontRef>
        </p:style>
      </p:cxnSp>
      <p:pic>
        <p:nvPicPr>
          <p:cNvPr id="34" name="Picture 3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57200" y="5733288"/>
            <a:ext cx="3232150" cy="285750"/>
          </a:xfrm>
          <a:prstGeom prst="rect">
            <a:avLst/>
          </a:prstGeom>
        </p:spPr>
      </p:pic>
      <p:pic>
        <p:nvPicPr>
          <p:cNvPr id="35" name="Picture 34"/>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331936" y="1242975"/>
            <a:ext cx="800100" cy="844550"/>
          </a:xfrm>
          <a:prstGeom prst="rect">
            <a:avLst/>
          </a:prstGeom>
        </p:spPr>
      </p:pic>
      <p:pic>
        <p:nvPicPr>
          <p:cNvPr id="36" name="Picture 35" descr="Main-graphic-overlap-red.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276899" y="1911350"/>
            <a:ext cx="1289050" cy="1047750"/>
          </a:xfrm>
          <a:prstGeom prst="rect">
            <a:avLst/>
          </a:prstGeom>
        </p:spPr>
      </p:pic>
    </p:spTree>
    <p:extLst>
      <p:ext uri="{BB962C8B-B14F-4D97-AF65-F5344CB8AC3E}">
        <p14:creationId xmlns:p14="http://schemas.microsoft.com/office/powerpoint/2010/main" val="48896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000" fill="hold"/>
                                        <p:tgtEl>
                                          <p:spTgt spid="34"/>
                                        </p:tgtEl>
                                        <p:attrNameLst>
                                          <p:attrName>ppt_x</p:attrName>
                                        </p:attrNameLst>
                                      </p:cBhvr>
                                      <p:tavLst>
                                        <p:tav tm="0">
                                          <p:val>
                                            <p:strVal val="0-#ppt_w/2"/>
                                          </p:val>
                                        </p:tav>
                                        <p:tav tm="100000">
                                          <p:val>
                                            <p:strVal val="#ppt_x"/>
                                          </p:val>
                                        </p:tav>
                                      </p:tavLst>
                                    </p:anim>
                                    <p:anim calcmode="lin" valueType="num">
                                      <p:cBhvr additive="base">
                                        <p:cTn id="8" dur="1000" fill="hold"/>
                                        <p:tgtEl>
                                          <p:spTgt spid="3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31" presetClass="entr" presetSubtype="0"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1000" fill="hold"/>
                                        <p:tgtEl>
                                          <p:spTgt spid="35"/>
                                        </p:tgtEl>
                                        <p:attrNameLst>
                                          <p:attrName>ppt_w</p:attrName>
                                        </p:attrNameLst>
                                      </p:cBhvr>
                                      <p:tavLst>
                                        <p:tav tm="0">
                                          <p:val>
                                            <p:fltVal val="0"/>
                                          </p:val>
                                        </p:tav>
                                        <p:tav tm="100000">
                                          <p:val>
                                            <p:strVal val="#ppt_w"/>
                                          </p:val>
                                        </p:tav>
                                      </p:tavLst>
                                    </p:anim>
                                    <p:anim calcmode="lin" valueType="num">
                                      <p:cBhvr>
                                        <p:cTn id="13" dur="1000" fill="hold"/>
                                        <p:tgtEl>
                                          <p:spTgt spid="35"/>
                                        </p:tgtEl>
                                        <p:attrNameLst>
                                          <p:attrName>ppt_h</p:attrName>
                                        </p:attrNameLst>
                                      </p:cBhvr>
                                      <p:tavLst>
                                        <p:tav tm="0">
                                          <p:val>
                                            <p:fltVal val="0"/>
                                          </p:val>
                                        </p:tav>
                                        <p:tav tm="100000">
                                          <p:val>
                                            <p:strVal val="#ppt_h"/>
                                          </p:val>
                                        </p:tav>
                                      </p:tavLst>
                                    </p:anim>
                                    <p:anim calcmode="lin" valueType="num">
                                      <p:cBhvr>
                                        <p:cTn id="14" dur="1000" fill="hold"/>
                                        <p:tgtEl>
                                          <p:spTgt spid="35"/>
                                        </p:tgtEl>
                                        <p:attrNameLst>
                                          <p:attrName>style.rotation</p:attrName>
                                        </p:attrNameLst>
                                      </p:cBhvr>
                                      <p:tavLst>
                                        <p:tav tm="0">
                                          <p:val>
                                            <p:fltVal val="90"/>
                                          </p:val>
                                        </p:tav>
                                        <p:tav tm="100000">
                                          <p:val>
                                            <p:fltVal val="0"/>
                                          </p:val>
                                        </p:tav>
                                      </p:tavLst>
                                    </p:anim>
                                    <p:animEffect transition="in" filter="fade">
                                      <p:cBhvr>
                                        <p:cTn id="15" dur="1000"/>
                                        <p:tgtEl>
                                          <p:spTgt spid="35"/>
                                        </p:tgtEl>
                                      </p:cBhvr>
                                    </p:animEffect>
                                  </p:childTnLst>
                                </p:cTn>
                              </p:par>
                            </p:childTnLst>
                          </p:cTn>
                        </p:par>
                        <p:par>
                          <p:cTn id="16" fill="hold">
                            <p:stCondLst>
                              <p:cond delay="2000"/>
                            </p:stCondLst>
                            <p:childTnLst>
                              <p:par>
                                <p:cTn id="17" presetID="26" presetClass="emph" presetSubtype="0" fill="hold" nodeType="afterEffect">
                                  <p:stCondLst>
                                    <p:cond delay="0"/>
                                  </p:stCondLst>
                                  <p:childTnLst>
                                    <p:animEffect transition="out" filter="fade">
                                      <p:cBhvr>
                                        <p:cTn id="18" dur="500" tmFilter="0, 0; .2, .5; .8, .5; 1, 0"/>
                                        <p:tgtEl>
                                          <p:spTgt spid="36"/>
                                        </p:tgtEl>
                                      </p:cBhvr>
                                    </p:animEffect>
                                    <p:animScale>
                                      <p:cBhvr>
                                        <p:cTn id="19" dur="250" autoRev="1" fill="hold"/>
                                        <p:tgtEl>
                                          <p:spTgt spid="3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7" name="Picture 26"/>
          <p:cNvPicPr>
            <a:picLocks noChangeAspect="1"/>
          </p:cNvPicPr>
          <p:nvPr/>
        </p:nvPicPr>
        <p:blipFill>
          <a:blip r:embed="rId3">
            <a:alphaModFix amt="21000"/>
            <a:extLst>
              <a:ext uri="{28A0092B-C50C-407E-A947-70E740481C1C}">
                <a14:useLocalDpi xmlns:a14="http://schemas.microsoft.com/office/drawing/2010/main" val="0"/>
              </a:ext>
            </a:extLst>
          </a:blip>
          <a:stretch>
            <a:fillRect/>
          </a:stretch>
        </p:blipFill>
        <p:spPr>
          <a:xfrm>
            <a:off x="2380510" y="1911502"/>
            <a:ext cx="2632075" cy="2641600"/>
          </a:xfrm>
          <a:prstGeom prst="rect">
            <a:avLst/>
          </a:prstGeom>
        </p:spPr>
      </p:pic>
      <p:pic>
        <p:nvPicPr>
          <p:cNvPr id="28" name="Picture 27"/>
          <p:cNvPicPr>
            <a:picLocks noChangeAspect="1"/>
          </p:cNvPicPr>
          <p:nvPr/>
        </p:nvPicPr>
        <p:blipFill>
          <a:blip r:embed="rId4">
            <a:alphaModFix amt="21000"/>
            <a:extLst>
              <a:ext uri="{28A0092B-C50C-407E-A947-70E740481C1C}">
                <a14:useLocalDpi xmlns:a14="http://schemas.microsoft.com/office/drawing/2010/main" val="0"/>
              </a:ext>
            </a:extLst>
          </a:blip>
          <a:stretch>
            <a:fillRect/>
          </a:stretch>
        </p:blipFill>
        <p:spPr>
          <a:xfrm rot="2718555">
            <a:off x="2686858" y="2796043"/>
            <a:ext cx="1236634" cy="1409700"/>
          </a:xfrm>
          <a:prstGeom prst="rect">
            <a:avLst/>
          </a:prstGeom>
        </p:spPr>
      </p:pic>
      <p:grpSp>
        <p:nvGrpSpPr>
          <p:cNvPr id="29" name="Group 28"/>
          <p:cNvGrpSpPr/>
          <p:nvPr/>
        </p:nvGrpSpPr>
        <p:grpSpPr>
          <a:xfrm>
            <a:off x="4124398" y="1911502"/>
            <a:ext cx="2635939" cy="2641600"/>
            <a:chOff x="4124398" y="1911502"/>
            <a:chExt cx="2635939" cy="2641600"/>
          </a:xfrm>
        </p:grpSpPr>
        <p:pic>
          <p:nvPicPr>
            <p:cNvPr id="31" name="Picture 30" descr="Main-graphic-circle-blue.png"/>
            <p:cNvPicPr>
              <a:picLocks noChangeAspect="1"/>
            </p:cNvPicPr>
            <p:nvPr/>
          </p:nvPicPr>
          <p:blipFill>
            <a:blip r:embed="rId5">
              <a:alphaModFix amt="21000"/>
              <a:extLst>
                <a:ext uri="{28A0092B-C50C-407E-A947-70E740481C1C}">
                  <a14:useLocalDpi xmlns:a14="http://schemas.microsoft.com/office/drawing/2010/main" val="0"/>
                </a:ext>
              </a:extLst>
            </a:blip>
            <a:stretch>
              <a:fillRect/>
            </a:stretch>
          </p:blipFill>
          <p:spPr>
            <a:xfrm>
              <a:off x="4128262" y="1911502"/>
              <a:ext cx="2632075" cy="2641600"/>
            </a:xfrm>
            <a:prstGeom prst="rect">
              <a:avLst/>
            </a:prstGeom>
          </p:spPr>
        </p:pic>
        <p:pic>
          <p:nvPicPr>
            <p:cNvPr id="32" name="Picture 31"/>
            <p:cNvPicPr>
              <a:picLocks noChangeAspect="1"/>
            </p:cNvPicPr>
            <p:nvPr/>
          </p:nvPicPr>
          <p:blipFill>
            <a:blip r:embed="rId6">
              <a:alphaModFix amt="21000"/>
              <a:extLst>
                <a:ext uri="{28A0092B-C50C-407E-A947-70E740481C1C}">
                  <a14:useLocalDpi xmlns:a14="http://schemas.microsoft.com/office/drawing/2010/main" val="0"/>
                </a:ext>
              </a:extLst>
            </a:blip>
            <a:stretch>
              <a:fillRect/>
            </a:stretch>
          </p:blipFill>
          <p:spPr>
            <a:xfrm>
              <a:off x="4124398" y="2243593"/>
              <a:ext cx="884403" cy="1974850"/>
            </a:xfrm>
            <a:prstGeom prst="rect">
              <a:avLst/>
            </a:prstGeom>
          </p:spPr>
        </p:pic>
      </p:grpSp>
      <p:pic>
        <p:nvPicPr>
          <p:cNvPr id="33" name="Picture 32" descr="Main-graphic-icon-creation.png"/>
          <p:cNvPicPr>
            <a:picLocks noChangeAspect="1"/>
          </p:cNvPicPr>
          <p:nvPr/>
        </p:nvPicPr>
        <p:blipFill>
          <a:blip r:embed="rId7">
            <a:alphaModFix amt="21000"/>
            <a:extLst>
              <a:ext uri="{28A0092B-C50C-407E-A947-70E740481C1C}">
                <a14:useLocalDpi xmlns:a14="http://schemas.microsoft.com/office/drawing/2010/main" val="0"/>
              </a:ext>
            </a:extLst>
          </a:blip>
          <a:stretch>
            <a:fillRect/>
          </a:stretch>
        </p:blipFill>
        <p:spPr>
          <a:xfrm>
            <a:off x="5166796" y="2890061"/>
            <a:ext cx="1355725" cy="1127125"/>
          </a:xfrm>
          <a:prstGeom prst="rect">
            <a:avLst/>
          </a:prstGeom>
        </p:spPr>
      </p:pic>
      <p:grpSp>
        <p:nvGrpSpPr>
          <p:cNvPr id="34" name="Group 33"/>
          <p:cNvGrpSpPr/>
          <p:nvPr/>
        </p:nvGrpSpPr>
        <p:grpSpPr>
          <a:xfrm>
            <a:off x="3247316" y="389796"/>
            <a:ext cx="2632075" cy="2646208"/>
            <a:chOff x="3247316" y="389796"/>
            <a:chExt cx="2632075" cy="2646208"/>
          </a:xfrm>
        </p:grpSpPr>
        <p:pic>
          <p:nvPicPr>
            <p:cNvPr id="35" name="Picture 34"/>
            <p:cNvPicPr>
              <a:picLocks noChangeAspect="1"/>
            </p:cNvPicPr>
            <p:nvPr/>
          </p:nvPicPr>
          <p:blipFill>
            <a:blip r:embed="rId8">
              <a:alphaModFix amt="22000"/>
              <a:extLst>
                <a:ext uri="{28A0092B-C50C-407E-A947-70E740481C1C}">
                  <a14:useLocalDpi xmlns:a14="http://schemas.microsoft.com/office/drawing/2010/main" val="0"/>
                </a:ext>
              </a:extLst>
            </a:blip>
            <a:stretch>
              <a:fillRect/>
            </a:stretch>
          </p:blipFill>
          <p:spPr>
            <a:xfrm>
              <a:off x="3247316" y="389796"/>
              <a:ext cx="2632075" cy="2641600"/>
            </a:xfrm>
            <a:prstGeom prst="rect">
              <a:avLst/>
            </a:prstGeom>
          </p:spPr>
        </p:pic>
        <p:pic>
          <p:nvPicPr>
            <p:cNvPr id="36" name="Picture 35" descr="Main-graphic-overlap-red.png"/>
            <p:cNvPicPr>
              <a:picLocks noChangeAspect="1"/>
            </p:cNvPicPr>
            <p:nvPr/>
          </p:nvPicPr>
          <p:blipFill>
            <a:blip r:embed="rId9">
              <a:alphaModFix amt="22000"/>
              <a:extLst>
                <a:ext uri="{28A0092B-C50C-407E-A947-70E740481C1C}">
                  <a14:useLocalDpi xmlns:a14="http://schemas.microsoft.com/office/drawing/2010/main" val="0"/>
                </a:ext>
              </a:extLst>
            </a:blip>
            <a:stretch>
              <a:fillRect/>
            </a:stretch>
          </p:blipFill>
          <p:spPr>
            <a:xfrm>
              <a:off x="3278247" y="1911502"/>
              <a:ext cx="1708150" cy="1117600"/>
            </a:xfrm>
            <a:prstGeom prst="rect">
              <a:avLst/>
            </a:prstGeom>
          </p:spPr>
        </p:pic>
        <p:pic>
          <p:nvPicPr>
            <p:cNvPr id="37" name="Picture 36" descr="Main-graphic-overlap-green-new.png"/>
            <p:cNvPicPr>
              <a:picLocks noChangeAspect="1"/>
            </p:cNvPicPr>
            <p:nvPr/>
          </p:nvPicPr>
          <p:blipFill>
            <a:blip r:embed="rId10">
              <a:alphaModFix amt="22000"/>
              <a:extLst>
                <a:ext uri="{28A0092B-C50C-407E-A947-70E740481C1C}">
                  <a14:useLocalDpi xmlns:a14="http://schemas.microsoft.com/office/drawing/2010/main" val="0"/>
                </a:ext>
              </a:extLst>
            </a:blip>
            <a:stretch>
              <a:fillRect/>
            </a:stretch>
          </p:blipFill>
          <p:spPr>
            <a:xfrm>
              <a:off x="4154783" y="1918404"/>
              <a:ext cx="1695450" cy="1117600"/>
            </a:xfrm>
            <a:prstGeom prst="rect">
              <a:avLst/>
            </a:prstGeom>
          </p:spPr>
        </p:pic>
      </p:grpSp>
      <p:pic>
        <p:nvPicPr>
          <p:cNvPr id="38" name="Picture 37"/>
          <p:cNvPicPr>
            <a:picLocks noChangeAspect="1"/>
          </p:cNvPicPr>
          <p:nvPr/>
        </p:nvPicPr>
        <p:blipFill>
          <a:blip r:embed="rId11">
            <a:alphaModFix amt="22000"/>
            <a:extLst>
              <a:ext uri="{28A0092B-C50C-407E-A947-70E740481C1C}">
                <a14:useLocalDpi xmlns:a14="http://schemas.microsoft.com/office/drawing/2010/main" val="0"/>
              </a:ext>
            </a:extLst>
          </a:blip>
          <a:stretch>
            <a:fillRect/>
          </a:stretch>
        </p:blipFill>
        <p:spPr>
          <a:xfrm rot="18553923">
            <a:off x="3999579" y="632162"/>
            <a:ext cx="1247775" cy="1395496"/>
          </a:xfrm>
          <a:prstGeom prst="rect">
            <a:avLst/>
          </a:prstGeom>
        </p:spPr>
      </p:pic>
      <p:pic>
        <p:nvPicPr>
          <p:cNvPr id="39" name="Picture 38"/>
          <p:cNvPicPr>
            <a:picLocks noChangeAspect="1"/>
          </p:cNvPicPr>
          <p:nvPr/>
        </p:nvPicPr>
        <p:blipFill>
          <a:blip r:embed="rId12">
            <a:alphaModFix amt="21000"/>
            <a:extLst>
              <a:ext uri="{28A0092B-C50C-407E-A947-70E740481C1C}">
                <a14:useLocalDpi xmlns:a14="http://schemas.microsoft.com/office/drawing/2010/main" val="0"/>
              </a:ext>
            </a:extLst>
          </a:blip>
          <a:stretch>
            <a:fillRect/>
          </a:stretch>
        </p:blipFill>
        <p:spPr>
          <a:xfrm>
            <a:off x="4133409" y="4463147"/>
            <a:ext cx="882650" cy="755650"/>
          </a:xfrm>
          <a:prstGeom prst="rect">
            <a:avLst/>
          </a:prstGeom>
        </p:spPr>
      </p:pic>
      <p:pic>
        <p:nvPicPr>
          <p:cNvPr id="40" name="Picture 39"/>
          <p:cNvPicPr>
            <a:picLocks noChangeAspect="1"/>
          </p:cNvPicPr>
          <p:nvPr/>
        </p:nvPicPr>
        <p:blipFill>
          <a:blip r:embed="rId13">
            <a:alphaModFix amt="20000"/>
            <a:extLst>
              <a:ext uri="{28A0092B-C50C-407E-A947-70E740481C1C}">
                <a14:useLocalDpi xmlns:a14="http://schemas.microsoft.com/office/drawing/2010/main" val="0"/>
              </a:ext>
            </a:extLst>
          </a:blip>
          <a:stretch>
            <a:fillRect/>
          </a:stretch>
        </p:blipFill>
        <p:spPr>
          <a:xfrm>
            <a:off x="5991326" y="1244561"/>
            <a:ext cx="844550" cy="844550"/>
          </a:xfrm>
          <a:prstGeom prst="rect">
            <a:avLst/>
          </a:prstGeom>
        </p:spPr>
      </p:pic>
      <p:pic>
        <p:nvPicPr>
          <p:cNvPr id="41" name="Picture 40"/>
          <p:cNvPicPr>
            <a:picLocks noChangeAspect="1"/>
          </p:cNvPicPr>
          <p:nvPr/>
        </p:nvPicPr>
        <p:blipFill>
          <a:blip r:embed="rId14">
            <a:alphaModFix amt="20000"/>
            <a:extLst>
              <a:ext uri="{28A0092B-C50C-407E-A947-70E740481C1C}">
                <a14:useLocalDpi xmlns:a14="http://schemas.microsoft.com/office/drawing/2010/main" val="0"/>
              </a:ext>
            </a:extLst>
          </a:blip>
          <a:stretch>
            <a:fillRect/>
          </a:stretch>
        </p:blipFill>
        <p:spPr>
          <a:xfrm>
            <a:off x="4566412" y="1916087"/>
            <a:ext cx="1285875" cy="1050925"/>
          </a:xfrm>
          <a:prstGeom prst="rect">
            <a:avLst/>
          </a:prstGeom>
        </p:spPr>
      </p:pic>
      <p:pic>
        <p:nvPicPr>
          <p:cNvPr id="42" name="Picture 41"/>
          <p:cNvPicPr>
            <a:picLocks noChangeAspect="1"/>
          </p:cNvPicPr>
          <p:nvPr/>
        </p:nvPicPr>
        <p:blipFill>
          <a:blip r:embed="rId15">
            <a:alphaModFix amt="20000"/>
            <a:extLst>
              <a:ext uri="{28A0092B-C50C-407E-A947-70E740481C1C}">
                <a14:useLocalDpi xmlns:a14="http://schemas.microsoft.com/office/drawing/2010/main" val="0"/>
              </a:ext>
            </a:extLst>
          </a:blip>
          <a:stretch>
            <a:fillRect/>
          </a:stretch>
        </p:blipFill>
        <p:spPr>
          <a:xfrm>
            <a:off x="4131350" y="2961143"/>
            <a:ext cx="883593" cy="1257300"/>
          </a:xfrm>
          <a:prstGeom prst="rect">
            <a:avLst/>
          </a:prstGeom>
        </p:spPr>
      </p:pic>
      <p:pic>
        <p:nvPicPr>
          <p:cNvPr id="43" name="Picture 42"/>
          <p:cNvPicPr>
            <a:picLocks noChangeAspect="1"/>
          </p:cNvPicPr>
          <p:nvPr/>
        </p:nvPicPr>
        <p:blipFill>
          <a:blip r:embed="rId16">
            <a:alphaModFix amt="21000"/>
            <a:extLst>
              <a:ext uri="{28A0092B-C50C-407E-A947-70E740481C1C}">
                <a14:useLocalDpi xmlns:a14="http://schemas.microsoft.com/office/drawing/2010/main" val="0"/>
              </a:ext>
            </a:extLst>
          </a:blip>
          <a:stretch>
            <a:fillRect/>
          </a:stretch>
        </p:blipFill>
        <p:spPr>
          <a:xfrm>
            <a:off x="2331936" y="1242975"/>
            <a:ext cx="800100" cy="844550"/>
          </a:xfrm>
          <a:prstGeom prst="rect">
            <a:avLst/>
          </a:prstGeom>
        </p:spPr>
      </p:pic>
      <p:pic>
        <p:nvPicPr>
          <p:cNvPr id="44" name="Picture 43" descr="Main-graphic-overlap-red.png"/>
          <p:cNvPicPr>
            <a:picLocks noChangeAspect="1"/>
          </p:cNvPicPr>
          <p:nvPr/>
        </p:nvPicPr>
        <p:blipFill>
          <a:blip r:embed="rId17">
            <a:alphaModFix amt="21000"/>
            <a:extLst>
              <a:ext uri="{28A0092B-C50C-407E-A947-70E740481C1C}">
                <a14:useLocalDpi xmlns:a14="http://schemas.microsoft.com/office/drawing/2010/main" val="0"/>
              </a:ext>
            </a:extLst>
          </a:blip>
          <a:stretch>
            <a:fillRect/>
          </a:stretch>
        </p:blipFill>
        <p:spPr>
          <a:xfrm>
            <a:off x="3276899" y="1911350"/>
            <a:ext cx="1289050" cy="1047750"/>
          </a:xfrm>
          <a:prstGeom prst="rect">
            <a:avLst/>
          </a:prstGeom>
        </p:spPr>
      </p:pic>
      <p:cxnSp>
        <p:nvCxnSpPr>
          <p:cNvPr id="4" name="Straight Connector 3"/>
          <p:cNvCxnSpPr/>
          <p:nvPr/>
        </p:nvCxnSpPr>
        <p:spPr>
          <a:xfrm>
            <a:off x="0" y="6201848"/>
            <a:ext cx="9144000"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0" y="6633904"/>
            <a:ext cx="9144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6" name="Picture 5" descr="MPCRU-footer.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145490" y="6334874"/>
            <a:ext cx="3547872" cy="143445"/>
          </a:xfrm>
          <a:prstGeom prst="rect">
            <a:avLst/>
          </a:prstGeom>
        </p:spPr>
      </p:pic>
      <p:pic>
        <p:nvPicPr>
          <p:cNvPr id="26" name="Picture 25" descr="Headline-Optimal-therapeutic-potential.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57200" y="5733288"/>
            <a:ext cx="4648200" cy="285750"/>
          </a:xfrm>
          <a:prstGeom prst="rect">
            <a:avLst/>
          </a:prstGeom>
        </p:spPr>
      </p:pic>
      <p:pic>
        <p:nvPicPr>
          <p:cNvPr id="30" name="Picture 29" descr="Main-graphic-overlap-white.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151611" y="2243593"/>
            <a:ext cx="828675" cy="784225"/>
          </a:xfrm>
          <a:prstGeom prst="rect">
            <a:avLst/>
          </a:prstGeom>
        </p:spPr>
      </p:pic>
      <p:pic>
        <p:nvPicPr>
          <p:cNvPr id="2" name="Picture 1" descr="Main-graphic-overlap-white.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156837" y="2241702"/>
            <a:ext cx="828675" cy="784225"/>
          </a:xfrm>
          <a:prstGeom prst="rect">
            <a:avLst/>
          </a:prstGeom>
        </p:spPr>
      </p:pic>
      <p:pic>
        <p:nvPicPr>
          <p:cNvPr id="25" name="Picture 24"/>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034089" y="2215518"/>
            <a:ext cx="1077468" cy="890778"/>
          </a:xfrm>
          <a:prstGeom prst="rect">
            <a:avLst/>
          </a:prstGeom>
        </p:spPr>
      </p:pic>
    </p:spTree>
    <p:extLst>
      <p:ext uri="{BB962C8B-B14F-4D97-AF65-F5344CB8AC3E}">
        <p14:creationId xmlns:p14="http://schemas.microsoft.com/office/powerpoint/2010/main" val="2564853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0-#ppt_w/2"/>
                                          </p:val>
                                        </p:tav>
                                        <p:tav tm="100000">
                                          <p:val>
                                            <p:strVal val="#ppt_x"/>
                                          </p:val>
                                        </p:tav>
                                      </p:tavLst>
                                    </p:anim>
                                    <p:anim calcmode="lin" valueType="num">
                                      <p:cBhvr additive="base">
                                        <p:cTn id="8" dur="10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6" presetClass="emph" presetSubtype="0" fill="hold" nodeType="withEffect">
                                  <p:stCondLst>
                                    <p:cond delay="0"/>
                                  </p:stCondLst>
                                  <p:childTnLst>
                                    <p:animScale>
                                      <p:cBhvr>
                                        <p:cTn id="14" dur="2000" fill="hold"/>
                                        <p:tgtEl>
                                          <p:spTgt spid="25"/>
                                        </p:tgtEl>
                                      </p:cBhvr>
                                      <p:by x="50000" y="50000"/>
                                    </p:animScale>
                                  </p:childTnLst>
                                </p:cTn>
                              </p:par>
                            </p:childTnLst>
                          </p:cTn>
                        </p:par>
                        <p:par>
                          <p:cTn id="15" fill="hold">
                            <p:stCondLst>
                              <p:cond delay="3000"/>
                            </p:stCondLst>
                            <p:childTnLst>
                              <p:par>
                                <p:cTn id="16" presetID="26" presetClass="emph" presetSubtype="0" fill="hold" nodeType="afterEffect">
                                  <p:stCondLst>
                                    <p:cond delay="0"/>
                                  </p:stCondLst>
                                  <p:childTnLst>
                                    <p:animEffect transition="out" filter="fade">
                                      <p:cBhvr>
                                        <p:cTn id="17" dur="500" tmFilter="0, 0; .2, .5; .8, .5; 1, 0"/>
                                        <p:tgtEl>
                                          <p:spTgt spid="2"/>
                                        </p:tgtEl>
                                      </p:cBhvr>
                                    </p:animEffect>
                                    <p:animScale>
                                      <p:cBhvr>
                                        <p:cTn id="18"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2497" y="2446327"/>
            <a:ext cx="538734" cy="445389"/>
          </a:xfrm>
          <a:prstGeom prst="rect">
            <a:avLst/>
          </a:prstGeom>
        </p:spPr>
      </p:pic>
      <p:cxnSp>
        <p:nvCxnSpPr>
          <p:cNvPr id="4" name="Straight Connector 3"/>
          <p:cNvCxnSpPr/>
          <p:nvPr/>
        </p:nvCxnSpPr>
        <p:spPr>
          <a:xfrm>
            <a:off x="0" y="6201848"/>
            <a:ext cx="9144000"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0" y="6633904"/>
            <a:ext cx="9144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Picture 6" descr="MPCRU-foo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5490" y="6334874"/>
            <a:ext cx="3547872" cy="143445"/>
          </a:xfrm>
          <a:prstGeom prst="rect">
            <a:avLst/>
          </a:prstGeom>
        </p:spPr>
      </p:pic>
      <p:pic>
        <p:nvPicPr>
          <p:cNvPr id="16" name="Picture 15" descr="Paragraph-copy.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5262" y="2941938"/>
            <a:ext cx="5157216" cy="849461"/>
          </a:xfrm>
          <a:prstGeom prst="rect">
            <a:avLst/>
          </a:prstGeom>
        </p:spPr>
      </p:pic>
      <p:pic>
        <p:nvPicPr>
          <p:cNvPr id="17" name="Picture 16" descr="Headline-Optimal-therapeutic-potential-larg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78715" y="2324772"/>
            <a:ext cx="5364295" cy="324612"/>
          </a:xfrm>
          <a:prstGeom prst="rect">
            <a:avLst/>
          </a:prstGeom>
        </p:spPr>
      </p:pic>
      <p:grpSp>
        <p:nvGrpSpPr>
          <p:cNvPr id="22" name="Group 21"/>
          <p:cNvGrpSpPr/>
          <p:nvPr/>
        </p:nvGrpSpPr>
        <p:grpSpPr>
          <a:xfrm>
            <a:off x="2985262" y="2196480"/>
            <a:ext cx="5364295" cy="576979"/>
            <a:chOff x="2985262" y="2196480"/>
            <a:chExt cx="5364295" cy="576979"/>
          </a:xfrm>
        </p:grpSpPr>
        <p:cxnSp>
          <p:nvCxnSpPr>
            <p:cNvPr id="18" name="Straight Connector 17"/>
            <p:cNvCxnSpPr/>
            <p:nvPr/>
          </p:nvCxnSpPr>
          <p:spPr>
            <a:xfrm>
              <a:off x="2985262" y="2773459"/>
              <a:ext cx="536429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985262" y="2196480"/>
              <a:ext cx="536429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1" name="Oval 20"/>
          <p:cNvSpPr/>
          <p:nvPr/>
        </p:nvSpPr>
        <p:spPr>
          <a:xfrm>
            <a:off x="1283139" y="2697050"/>
            <a:ext cx="844515" cy="844515"/>
          </a:xfrm>
          <a:prstGeom prst="ellipse">
            <a:avLst/>
          </a:prstGeom>
          <a:solidFill>
            <a:srgbClr val="E2F4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Main-graphic-centre-icon-lar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007" y="2172438"/>
            <a:ext cx="1929383" cy="1595084"/>
          </a:xfrm>
          <a:prstGeom prst="rect">
            <a:avLst/>
          </a:prstGeom>
        </p:spPr>
      </p:pic>
    </p:spTree>
    <p:extLst>
      <p:ext uri="{BB962C8B-B14F-4D97-AF65-F5344CB8AC3E}">
        <p14:creationId xmlns:p14="http://schemas.microsoft.com/office/powerpoint/2010/main" val="3707802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5.80976E-6 -3.74364E-6 L -0.31417 0.05044 " pathEditMode="relative" ptsTypes="AA">
                                      <p:cBhvr>
                                        <p:cTn id="6" dur="2000" fill="hold"/>
                                        <p:tgtEl>
                                          <p:spTgt spid="13"/>
                                        </p:tgtEl>
                                        <p:attrNameLst>
                                          <p:attrName>ppt_x</p:attrName>
                                          <p:attrName>ppt_y</p:attrName>
                                        </p:attrNameLst>
                                      </p:cBhvr>
                                    </p:animMotion>
                                  </p:childTnLst>
                                </p:cTn>
                              </p:par>
                            </p:childTnLst>
                          </p:cTn>
                        </p:par>
                        <p:par>
                          <p:cTn id="7" fill="hold">
                            <p:stCondLst>
                              <p:cond delay="2000"/>
                            </p:stCondLst>
                            <p:childTnLst>
                              <p:par>
                                <p:cTn id="8" presetID="53" presetClass="entr" presetSubtype="16" fill="hold" nodeType="after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1000" fill="hold"/>
                                        <p:tgtEl>
                                          <p:spTgt spid="15"/>
                                        </p:tgtEl>
                                        <p:attrNameLst>
                                          <p:attrName>ppt_w</p:attrName>
                                        </p:attrNameLst>
                                      </p:cBhvr>
                                      <p:tavLst>
                                        <p:tav tm="0">
                                          <p:val>
                                            <p:fltVal val="0"/>
                                          </p:val>
                                        </p:tav>
                                        <p:tav tm="100000">
                                          <p:val>
                                            <p:strVal val="#ppt_w"/>
                                          </p:val>
                                        </p:tav>
                                      </p:tavLst>
                                    </p:anim>
                                    <p:anim calcmode="lin" valueType="num">
                                      <p:cBhvr>
                                        <p:cTn id="11" dur="1000" fill="hold"/>
                                        <p:tgtEl>
                                          <p:spTgt spid="15"/>
                                        </p:tgtEl>
                                        <p:attrNameLst>
                                          <p:attrName>ppt_h</p:attrName>
                                        </p:attrNameLst>
                                      </p:cBhvr>
                                      <p:tavLst>
                                        <p:tav tm="0">
                                          <p:val>
                                            <p:fltVal val="0"/>
                                          </p:val>
                                        </p:tav>
                                        <p:tav tm="100000">
                                          <p:val>
                                            <p:strVal val="#ppt_h"/>
                                          </p:val>
                                        </p:tav>
                                      </p:tavLst>
                                    </p:anim>
                                    <p:animEffect transition="in" filter="fade">
                                      <p:cBhvr>
                                        <p:cTn id="12" dur="10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3000"/>
                            </p:stCondLst>
                            <p:childTnLst>
                              <p:par>
                                <p:cTn id="17" presetID="2" presetClass="entr" presetSubtype="2" accel="50000" decel="5000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000" fill="hold"/>
                                        <p:tgtEl>
                                          <p:spTgt spid="22"/>
                                        </p:tgtEl>
                                        <p:attrNameLst>
                                          <p:attrName>ppt_x</p:attrName>
                                        </p:attrNameLst>
                                      </p:cBhvr>
                                      <p:tavLst>
                                        <p:tav tm="0">
                                          <p:val>
                                            <p:strVal val="1+#ppt_w/2"/>
                                          </p:val>
                                        </p:tav>
                                        <p:tav tm="100000">
                                          <p:val>
                                            <p:strVal val="#ppt_x"/>
                                          </p:val>
                                        </p:tav>
                                      </p:tavLst>
                                    </p:anim>
                                    <p:anim calcmode="lin" valueType="num">
                                      <p:cBhvr additive="base">
                                        <p:cTn id="20" dur="1000" fill="hold"/>
                                        <p:tgtEl>
                                          <p:spTgt spid="22"/>
                                        </p:tgtEl>
                                        <p:attrNameLst>
                                          <p:attrName>ppt_y</p:attrName>
                                        </p:attrNameLst>
                                      </p:cBhvr>
                                      <p:tavLst>
                                        <p:tav tm="0">
                                          <p:val>
                                            <p:strVal val="#ppt_y"/>
                                          </p:val>
                                        </p:tav>
                                        <p:tav tm="100000">
                                          <p:val>
                                            <p:strVal val="#ppt_y"/>
                                          </p:val>
                                        </p:tav>
                                      </p:tavLst>
                                    </p:anim>
                                  </p:childTnLst>
                                </p:cTn>
                              </p:par>
                            </p:childTnLst>
                          </p:cTn>
                        </p:par>
                        <p:par>
                          <p:cTn id="21" fill="hold">
                            <p:stCondLst>
                              <p:cond delay="4000"/>
                            </p:stCondLst>
                            <p:childTnLst>
                              <p:par>
                                <p:cTn id="22" presetID="10" presetClass="entr" presetSubtype="0"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childTnLst>
                                </p:cTn>
                              </p:par>
                              <p:par>
                                <p:cTn id="25" presetID="10"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115888"/>
            <a:ext cx="5905500"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0661" name="Text Box 5"/>
          <p:cNvSpPr txBox="1">
            <a:spLocks noChangeArrowheads="1"/>
          </p:cNvSpPr>
          <p:nvPr/>
        </p:nvSpPr>
        <p:spPr bwMode="auto">
          <a:xfrm>
            <a:off x="6156176" y="188640"/>
            <a:ext cx="3096344" cy="5909310"/>
          </a:xfrm>
          <a:prstGeom prst="rect">
            <a:avLst/>
          </a:prstGeom>
          <a:noFill/>
          <a:ln>
            <a:noFill/>
          </a:ln>
          <a:effectLst/>
          <a:extLst/>
        </p:spPr>
        <p:txBody>
          <a:bodyPr wrap="square">
            <a:spAutoFit/>
          </a:bodyPr>
          <a:lstStyle>
            <a:lvl1pPr>
              <a:defRPr sz="2400">
                <a:solidFill>
                  <a:schemeClr val="tx1"/>
                </a:solidFill>
                <a:latin typeface="Times New Roman" charset="0"/>
                <a:ea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fontAlgn="base">
              <a:spcBef>
                <a:spcPct val="0"/>
              </a:spcBef>
              <a:spcAft>
                <a:spcPct val="0"/>
              </a:spcAft>
              <a:defRPr sz="2400">
                <a:solidFill>
                  <a:schemeClr val="tx1"/>
                </a:solidFill>
                <a:latin typeface="Times New Roman" charset="0"/>
                <a:ea typeface="ＭＳ Ｐゴシック" charset="0"/>
              </a:defRPr>
            </a:lvl6pPr>
            <a:lvl7pPr marL="914400" fontAlgn="base">
              <a:spcBef>
                <a:spcPct val="0"/>
              </a:spcBef>
              <a:spcAft>
                <a:spcPct val="0"/>
              </a:spcAft>
              <a:defRPr sz="2400">
                <a:solidFill>
                  <a:schemeClr val="tx1"/>
                </a:solidFill>
                <a:latin typeface="Times New Roman" charset="0"/>
                <a:ea typeface="ＭＳ Ｐゴシック" charset="0"/>
              </a:defRPr>
            </a:lvl7pPr>
            <a:lvl8pPr marL="1371600" fontAlgn="base">
              <a:spcBef>
                <a:spcPct val="0"/>
              </a:spcBef>
              <a:spcAft>
                <a:spcPct val="0"/>
              </a:spcAft>
              <a:defRPr sz="2400">
                <a:solidFill>
                  <a:schemeClr val="tx1"/>
                </a:solidFill>
                <a:latin typeface="Times New Roman" charset="0"/>
                <a:ea typeface="ＭＳ Ｐゴシック" charset="0"/>
              </a:defRPr>
            </a:lvl8pPr>
            <a:lvl9pPr marL="1828800" fontAlgn="base">
              <a:spcBef>
                <a:spcPct val="0"/>
              </a:spcBef>
              <a:spcAft>
                <a:spcPct val="0"/>
              </a:spcAft>
              <a:defRPr sz="2400">
                <a:solidFill>
                  <a:schemeClr val="tx1"/>
                </a:solidFill>
                <a:latin typeface="Times New Roman" charset="0"/>
                <a:ea typeface="ＭＳ Ｐゴシック" charset="0"/>
              </a:defRPr>
            </a:lvl9pPr>
          </a:lstStyle>
          <a:p>
            <a:pPr>
              <a:spcBef>
                <a:spcPct val="50000"/>
              </a:spcBef>
              <a:defRPr/>
            </a:pPr>
            <a:r>
              <a:rPr lang="en-US" sz="4800" dirty="0" smtClean="0">
                <a:solidFill>
                  <a:srgbClr val="FFFF00"/>
                </a:solidFill>
                <a:effectLst>
                  <a:outerShdw blurRad="38100" dist="38100" dir="2700000" algn="tl">
                    <a:srgbClr val="000000"/>
                  </a:outerShdw>
                </a:effectLst>
              </a:rPr>
              <a:t>Healthcare</a:t>
            </a:r>
          </a:p>
          <a:p>
            <a:pPr>
              <a:spcBef>
                <a:spcPct val="50000"/>
              </a:spcBef>
              <a:buFontTx/>
              <a:buChar char="•"/>
              <a:defRPr/>
            </a:pPr>
            <a:r>
              <a:rPr lang="en-US" sz="2000" dirty="0" smtClean="0">
                <a:solidFill>
                  <a:srgbClr val="FFFF00"/>
                </a:solidFill>
              </a:rPr>
              <a:t> Cognitive/Knowledge</a:t>
            </a:r>
          </a:p>
          <a:p>
            <a:pPr>
              <a:spcBef>
                <a:spcPct val="50000"/>
              </a:spcBef>
              <a:defRPr/>
            </a:pPr>
            <a:r>
              <a:rPr lang="en-US" sz="2000" dirty="0" smtClean="0">
                <a:solidFill>
                  <a:srgbClr val="FFFF00"/>
                </a:solidFill>
              </a:rPr>
              <a:t>   based</a:t>
            </a:r>
          </a:p>
          <a:p>
            <a:pPr>
              <a:spcBef>
                <a:spcPct val="50000"/>
              </a:spcBef>
              <a:buFontTx/>
              <a:buChar char="•"/>
              <a:defRPr/>
            </a:pPr>
            <a:r>
              <a:rPr lang="en-US" sz="2000" dirty="0" smtClean="0">
                <a:solidFill>
                  <a:srgbClr val="FFFF00"/>
                </a:solidFill>
              </a:rPr>
              <a:t> Technical/procedural</a:t>
            </a:r>
          </a:p>
          <a:p>
            <a:pPr>
              <a:spcBef>
                <a:spcPct val="50000"/>
              </a:spcBef>
              <a:defRPr/>
            </a:pPr>
            <a:r>
              <a:rPr lang="en-US" sz="4000" i="1" dirty="0" smtClean="0">
                <a:solidFill>
                  <a:srgbClr val="FFFF00"/>
                </a:solidFill>
                <a:effectLst>
                  <a:outerShdw blurRad="38100" dist="38100" dir="2700000" algn="tl">
                    <a:srgbClr val="000000"/>
                  </a:outerShdw>
                </a:effectLst>
              </a:rPr>
              <a:t>Healthcaring</a:t>
            </a:r>
          </a:p>
          <a:p>
            <a:pPr>
              <a:spcBef>
                <a:spcPct val="50000"/>
              </a:spcBef>
              <a:buFontTx/>
              <a:buChar char="•"/>
              <a:defRPr/>
            </a:pPr>
            <a:r>
              <a:rPr lang="en-US" sz="1600" dirty="0" smtClean="0">
                <a:solidFill>
                  <a:srgbClr val="FFFF00"/>
                </a:solidFill>
              </a:rPr>
              <a:t> </a:t>
            </a:r>
            <a:r>
              <a:rPr lang="en-US" sz="2000" dirty="0" smtClean="0">
                <a:solidFill>
                  <a:srgbClr val="FFFF00"/>
                </a:solidFill>
              </a:rPr>
              <a:t>Patient and family</a:t>
            </a:r>
          </a:p>
          <a:p>
            <a:pPr>
              <a:spcBef>
                <a:spcPct val="50000"/>
              </a:spcBef>
              <a:defRPr/>
            </a:pPr>
            <a:r>
              <a:rPr lang="en-US" sz="2000" dirty="0" smtClean="0">
                <a:solidFill>
                  <a:srgbClr val="FFFF00"/>
                </a:solidFill>
              </a:rPr>
              <a:t>  satisfaction</a:t>
            </a:r>
          </a:p>
          <a:p>
            <a:pPr>
              <a:spcBef>
                <a:spcPct val="50000"/>
              </a:spcBef>
              <a:buFontTx/>
              <a:buChar char="•"/>
              <a:defRPr/>
            </a:pPr>
            <a:r>
              <a:rPr lang="en-US" sz="2000" dirty="0" smtClean="0">
                <a:solidFill>
                  <a:srgbClr val="FFFF00"/>
                </a:solidFill>
              </a:rPr>
              <a:t>Gateway to disclosure</a:t>
            </a:r>
          </a:p>
          <a:p>
            <a:pPr>
              <a:spcBef>
                <a:spcPct val="50000"/>
              </a:spcBef>
              <a:buFontTx/>
              <a:buChar char="•"/>
              <a:defRPr/>
            </a:pPr>
            <a:r>
              <a:rPr lang="en-US" sz="2000" dirty="0" smtClean="0">
                <a:solidFill>
                  <a:srgbClr val="FFFF00"/>
                </a:solidFill>
              </a:rPr>
              <a:t> Complaints/litigation</a:t>
            </a:r>
            <a:endParaRPr lang="en-US" sz="1200" dirty="0" smtClean="0"/>
          </a:p>
          <a:p>
            <a:pPr>
              <a:spcBef>
                <a:spcPct val="50000"/>
              </a:spcBef>
              <a:buFontTx/>
              <a:buChar char="•"/>
              <a:defRPr/>
            </a:pPr>
            <a:r>
              <a:rPr lang="en-US" sz="2000" dirty="0" smtClean="0">
                <a:solidFill>
                  <a:srgbClr val="FFFF00"/>
                </a:solidFill>
              </a:rPr>
              <a:t>Professional burnout</a:t>
            </a:r>
          </a:p>
          <a:p>
            <a:pPr>
              <a:spcBef>
                <a:spcPct val="50000"/>
              </a:spcBef>
              <a:buFontTx/>
              <a:buChar char="•"/>
              <a:defRPr/>
            </a:pPr>
            <a:endParaRPr lang="en-US" sz="2000" dirty="0" smtClean="0"/>
          </a:p>
        </p:txBody>
      </p:sp>
    </p:spTree>
    <p:extLst>
      <p:ext uri="{BB962C8B-B14F-4D97-AF65-F5344CB8AC3E}">
        <p14:creationId xmlns:p14="http://schemas.microsoft.com/office/powerpoint/2010/main" val="17060874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25" y="523875"/>
            <a:ext cx="8702675" cy="582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3090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ChangeArrowheads="1"/>
          </p:cNvSpPr>
          <p:nvPr/>
        </p:nvSpPr>
        <p:spPr bwMode="auto">
          <a:xfrm>
            <a:off x="406400" y="0"/>
            <a:ext cx="782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b="1">
                <a:solidFill>
                  <a:srgbClr val="FFFF00"/>
                </a:solidFill>
                <a:effectLst>
                  <a:outerShdw blurRad="38100" dist="38100" dir="2700000" algn="tl">
                    <a:srgbClr val="000000"/>
                  </a:outerShdw>
                </a:effectLst>
                <a:cs typeface="+mn-cs"/>
              </a:rPr>
              <a:t>Stability of Will to Live with Pain in an 80 Year-old </a:t>
            </a:r>
            <a:br>
              <a:rPr lang="en-US" b="1">
                <a:solidFill>
                  <a:srgbClr val="FFFF00"/>
                </a:solidFill>
                <a:effectLst>
                  <a:outerShdw blurRad="38100" dist="38100" dir="2700000" algn="tl">
                    <a:srgbClr val="000000"/>
                  </a:outerShdw>
                </a:effectLst>
                <a:cs typeface="+mn-cs"/>
              </a:rPr>
            </a:br>
            <a:r>
              <a:rPr lang="en-US" b="1">
                <a:solidFill>
                  <a:srgbClr val="FFFF00"/>
                </a:solidFill>
                <a:effectLst>
                  <a:outerShdw blurRad="38100" dist="38100" dir="2700000" algn="tl">
                    <a:srgbClr val="000000"/>
                  </a:outerShdw>
                </a:effectLst>
                <a:cs typeface="+mn-cs"/>
              </a:rPr>
              <a:t>Patient with Colorectal Cancer</a:t>
            </a:r>
            <a:endParaRPr lang="en-US">
              <a:solidFill>
                <a:schemeClr val="tx2"/>
              </a:solidFill>
              <a:effectLst>
                <a:outerShdw blurRad="38100" dist="38100" dir="2700000" algn="tl">
                  <a:srgbClr val="000000"/>
                </a:outerShdw>
              </a:effectLst>
              <a:cs typeface="+mn-cs"/>
            </a:endParaRPr>
          </a:p>
        </p:txBody>
      </p:sp>
      <p:graphicFrame>
        <p:nvGraphicFramePr>
          <p:cNvPr id="19458" name="Object 3"/>
          <p:cNvGraphicFramePr>
            <a:graphicFrameLocks noChangeAspect="1"/>
          </p:cNvGraphicFramePr>
          <p:nvPr>
            <p:extLst>
              <p:ext uri="{D42A27DB-BD31-4B8C-83A1-F6EECF244321}">
                <p14:modId xmlns:p14="http://schemas.microsoft.com/office/powerpoint/2010/main" val="2441102788"/>
              </p:ext>
            </p:extLst>
          </p:nvPr>
        </p:nvGraphicFramePr>
        <p:xfrm>
          <a:off x="609600" y="673100"/>
          <a:ext cx="7292975" cy="6184900"/>
        </p:xfrm>
        <a:graphic>
          <a:graphicData uri="http://schemas.openxmlformats.org/presentationml/2006/ole">
            <mc:AlternateContent xmlns:mc="http://schemas.openxmlformats.org/markup-compatibility/2006">
              <mc:Choice xmlns:v="urn:schemas-microsoft-com:vml" Requires="v">
                <p:oleObj spid="_x0000_s123924" name="Chart" r:id="rId4" imgW="7772400" imgH="5981700" progId="MSGraph.Chart.8">
                  <p:embed followColorScheme="full"/>
                </p:oleObj>
              </mc:Choice>
              <mc:Fallback>
                <p:oleObj name="Chart" r:id="rId4" imgW="7772400" imgH="5981700" progId="MSGraph.Chart.8">
                  <p:embed followColorScheme="full"/>
                  <p:pic>
                    <p:nvPicPr>
                      <p:cNvPr id="0" name=""/>
                      <p:cNvPicPr>
                        <a:picLocks noChangeAspect="1" noChangeArrowheads="1"/>
                      </p:cNvPicPr>
                      <p:nvPr/>
                    </p:nvPicPr>
                    <p:blipFill>
                      <a:blip r:embed="rId5"/>
                      <a:srcRect/>
                      <a:stretch>
                        <a:fillRect/>
                      </a:stretch>
                    </p:blipFill>
                    <p:spPr bwMode="auto">
                      <a:xfrm>
                        <a:off x="609600" y="673100"/>
                        <a:ext cx="7292975" cy="618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405508" name="Text Box 4"/>
          <p:cNvSpPr txBox="1">
            <a:spLocks noChangeArrowheads="1"/>
          </p:cNvSpPr>
          <p:nvPr/>
        </p:nvSpPr>
        <p:spPr bwMode="auto">
          <a:xfrm>
            <a:off x="2147483647" y="-2147483648"/>
            <a:ext cx="184150" cy="1944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defRPr/>
            </a:pPr>
            <a:r>
              <a:rPr lang="en-US">
                <a:cs typeface="+mn-cs"/>
              </a:rPr>
              <a:t>  </a:t>
            </a:r>
            <a:r>
              <a:rPr lang="en-US" b="1">
                <a:cs typeface="+mn-cs"/>
              </a:rPr>
              <a:t> </a:t>
            </a:r>
          </a:p>
        </p:txBody>
      </p:sp>
      <p:sp>
        <p:nvSpPr>
          <p:cNvPr id="405509" name="Text Box 5"/>
          <p:cNvSpPr txBox="1">
            <a:spLocks noChangeArrowheads="1"/>
          </p:cNvSpPr>
          <p:nvPr/>
        </p:nvSpPr>
        <p:spPr bwMode="auto">
          <a:xfrm>
            <a:off x="2506663" y="1295400"/>
            <a:ext cx="1963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a:solidFill>
                  <a:schemeClr val="accent1"/>
                </a:solidFill>
                <a:cs typeface="+mn-cs"/>
              </a:rPr>
              <a:t>--  </a:t>
            </a:r>
            <a:r>
              <a:rPr lang="en-US" sz="2000" b="1">
                <a:solidFill>
                  <a:srgbClr val="FFFF00"/>
                </a:solidFill>
                <a:cs typeface="+mn-cs"/>
              </a:rPr>
              <a:t>Will to Live</a:t>
            </a:r>
            <a:endParaRPr lang="en-US">
              <a:solidFill>
                <a:srgbClr val="FFFF00"/>
              </a:solidFill>
              <a:cs typeface="+mn-cs"/>
            </a:endParaRPr>
          </a:p>
        </p:txBody>
      </p:sp>
      <p:sp>
        <p:nvSpPr>
          <p:cNvPr id="405510" name="Text Box 6"/>
          <p:cNvSpPr txBox="1">
            <a:spLocks noChangeArrowheads="1"/>
          </p:cNvSpPr>
          <p:nvPr/>
        </p:nvSpPr>
        <p:spPr bwMode="auto">
          <a:xfrm>
            <a:off x="6477000" y="6400800"/>
            <a:ext cx="2438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a:solidFill>
                  <a:srgbClr val="FFFF00"/>
                </a:solidFill>
                <a:cs typeface="+mn-cs"/>
              </a:rPr>
              <a:t>Lancet. 1999;354:816-9. </a:t>
            </a:r>
            <a:br>
              <a:rPr lang="en-US" sz="1600">
                <a:solidFill>
                  <a:srgbClr val="FFFF00"/>
                </a:solidFill>
                <a:cs typeface="+mn-cs"/>
              </a:rPr>
            </a:br>
            <a:endParaRPr lang="en-US" sz="1600">
              <a:solidFill>
                <a:srgbClr val="FFFF00"/>
              </a:solidFill>
              <a:cs typeface="+mn-cs"/>
            </a:endParaRPr>
          </a:p>
        </p:txBody>
      </p:sp>
      <p:pic>
        <p:nvPicPr>
          <p:cNvPr id="7" name="Picture 1" descr="PAL 11517-DignityInCareLogo-F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72400" y="188640"/>
            <a:ext cx="792088" cy="537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4868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ChangeArrowheads="1"/>
          </p:cNvSpPr>
          <p:nvPr/>
        </p:nvSpPr>
        <p:spPr bwMode="auto">
          <a:xfrm>
            <a:off x="0" y="0"/>
            <a:ext cx="782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b="1">
                <a:solidFill>
                  <a:srgbClr val="FFFF00"/>
                </a:solidFill>
                <a:cs typeface="+mn-cs"/>
              </a:rPr>
              <a:t>Stability of Will to Live with Pain in an 80 Year-old</a:t>
            </a:r>
            <a:br>
              <a:rPr lang="en-US" b="1">
                <a:solidFill>
                  <a:srgbClr val="FFFF00"/>
                </a:solidFill>
                <a:cs typeface="+mn-cs"/>
              </a:rPr>
            </a:br>
            <a:r>
              <a:rPr lang="en-US" b="1">
                <a:solidFill>
                  <a:srgbClr val="FFFF00"/>
                </a:solidFill>
                <a:cs typeface="+mn-cs"/>
              </a:rPr>
              <a:t>Patient with Colorectal Cancer</a:t>
            </a:r>
            <a:endParaRPr lang="en-US">
              <a:solidFill>
                <a:schemeClr val="tx2"/>
              </a:solidFill>
              <a:cs typeface="+mn-cs"/>
            </a:endParaRPr>
          </a:p>
        </p:txBody>
      </p:sp>
      <p:graphicFrame>
        <p:nvGraphicFramePr>
          <p:cNvPr id="21506" name="Object 3"/>
          <p:cNvGraphicFramePr>
            <a:graphicFrameLocks noChangeAspect="1"/>
          </p:cNvGraphicFramePr>
          <p:nvPr>
            <p:extLst>
              <p:ext uri="{D42A27DB-BD31-4B8C-83A1-F6EECF244321}">
                <p14:modId xmlns:p14="http://schemas.microsoft.com/office/powerpoint/2010/main" val="2647829387"/>
              </p:ext>
            </p:extLst>
          </p:nvPr>
        </p:nvGraphicFramePr>
        <p:xfrm>
          <a:off x="609600" y="674688"/>
          <a:ext cx="7292975" cy="6181725"/>
        </p:xfrm>
        <a:graphic>
          <a:graphicData uri="http://schemas.openxmlformats.org/presentationml/2006/ole">
            <mc:AlternateContent xmlns:mc="http://schemas.openxmlformats.org/markup-compatibility/2006">
              <mc:Choice xmlns:v="urn:schemas-microsoft-com:vml" Requires="v">
                <p:oleObj spid="_x0000_s124948" name="Chart" r:id="rId4" imgW="7772400" imgH="5969000" progId="MSGraph.Chart.8">
                  <p:embed followColorScheme="full"/>
                </p:oleObj>
              </mc:Choice>
              <mc:Fallback>
                <p:oleObj name="Chart" r:id="rId4" imgW="7772400" imgH="5969000" progId="MSGraph.Chart.8">
                  <p:embed followColorScheme="full"/>
                  <p:pic>
                    <p:nvPicPr>
                      <p:cNvPr id="0" name=""/>
                      <p:cNvPicPr>
                        <a:picLocks noChangeAspect="1" noChangeArrowheads="1"/>
                      </p:cNvPicPr>
                      <p:nvPr/>
                    </p:nvPicPr>
                    <p:blipFill>
                      <a:blip r:embed="rId5"/>
                      <a:srcRect/>
                      <a:stretch>
                        <a:fillRect/>
                      </a:stretch>
                    </p:blipFill>
                    <p:spPr bwMode="auto">
                      <a:xfrm>
                        <a:off x="609600" y="674688"/>
                        <a:ext cx="7292975" cy="618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407556" name="Text Box 4"/>
          <p:cNvSpPr txBox="1">
            <a:spLocks noChangeArrowheads="1"/>
          </p:cNvSpPr>
          <p:nvPr/>
        </p:nvSpPr>
        <p:spPr bwMode="auto">
          <a:xfrm>
            <a:off x="2147483647" y="-2147483648"/>
            <a:ext cx="184150" cy="1944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defRPr/>
            </a:pPr>
            <a:r>
              <a:rPr lang="en-US">
                <a:cs typeface="+mn-cs"/>
              </a:rPr>
              <a:t>  </a:t>
            </a:r>
            <a:r>
              <a:rPr lang="en-US" b="1">
                <a:cs typeface="+mn-cs"/>
              </a:rPr>
              <a:t> </a:t>
            </a:r>
          </a:p>
        </p:txBody>
      </p:sp>
      <p:sp>
        <p:nvSpPr>
          <p:cNvPr id="407557" name="Text Box 5"/>
          <p:cNvSpPr txBox="1">
            <a:spLocks noChangeArrowheads="1"/>
          </p:cNvSpPr>
          <p:nvPr/>
        </p:nvSpPr>
        <p:spPr bwMode="auto">
          <a:xfrm>
            <a:off x="2979738" y="2182813"/>
            <a:ext cx="1089025" cy="4064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2000" b="1">
                <a:solidFill>
                  <a:srgbClr val="FF0000"/>
                </a:solidFill>
                <a:cs typeface="+mn-cs"/>
              </a:rPr>
              <a:t>---- Pain</a:t>
            </a:r>
            <a:endParaRPr lang="en-US">
              <a:cs typeface="+mn-cs"/>
            </a:endParaRPr>
          </a:p>
        </p:txBody>
      </p:sp>
      <p:sp>
        <p:nvSpPr>
          <p:cNvPr id="407558" name="Text Box 6"/>
          <p:cNvSpPr txBox="1">
            <a:spLocks noChangeArrowheads="1"/>
          </p:cNvSpPr>
          <p:nvPr/>
        </p:nvSpPr>
        <p:spPr bwMode="auto">
          <a:xfrm>
            <a:off x="6477000" y="6400800"/>
            <a:ext cx="2514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a:solidFill>
                  <a:srgbClr val="FFFF00"/>
                </a:solidFill>
                <a:cs typeface="+mn-cs"/>
              </a:rPr>
              <a:t>Lancet. 1999;354:816-9. </a:t>
            </a:r>
            <a:br>
              <a:rPr lang="en-US" sz="1600">
                <a:solidFill>
                  <a:srgbClr val="FFFF00"/>
                </a:solidFill>
                <a:cs typeface="+mn-cs"/>
              </a:rPr>
            </a:br>
            <a:endParaRPr lang="en-US" sz="1600">
              <a:solidFill>
                <a:srgbClr val="FFFF00"/>
              </a:solidFill>
              <a:cs typeface="+mn-cs"/>
            </a:endParaRPr>
          </a:p>
        </p:txBody>
      </p:sp>
      <p:pic>
        <p:nvPicPr>
          <p:cNvPr id="7" name="Picture 1" descr="PAL 11517-DignityInCareLogo-F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0392" y="188640"/>
            <a:ext cx="864096" cy="58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4607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NewsWeekCov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3900" y="0"/>
            <a:ext cx="5143500" cy="6858000"/>
          </a:xfrm>
          <a:prstGeom prst="rect">
            <a:avLst/>
          </a:prstGeom>
        </p:spPr>
      </p:pic>
    </p:spTree>
    <p:extLst>
      <p:ext uri="{BB962C8B-B14F-4D97-AF65-F5344CB8AC3E}">
        <p14:creationId xmlns:p14="http://schemas.microsoft.com/office/powerpoint/2010/main" val="24007985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5" name="Rectangle 3"/>
          <p:cNvSpPr>
            <a:spLocks noGrp="1" noChangeArrowheads="1"/>
          </p:cNvSpPr>
          <p:nvPr>
            <p:ph type="body" sz="half" idx="4294967295"/>
          </p:nvPr>
        </p:nvSpPr>
        <p:spPr>
          <a:xfrm>
            <a:off x="4419600" y="1981200"/>
            <a:ext cx="4724400" cy="4419600"/>
          </a:xfrm>
        </p:spPr>
        <p:txBody>
          <a:bodyPr/>
          <a:lstStyle/>
          <a:p>
            <a:pPr eaLnBrk="1" hangingPunct="1">
              <a:defRPr/>
            </a:pPr>
            <a:r>
              <a:rPr lang="en-GB" sz="2800">
                <a:solidFill>
                  <a:srgbClr val="FFFF00"/>
                </a:solidFill>
                <a:cs typeface="Times New Roman" charset="0"/>
              </a:rPr>
              <a:t>Desire for death</a:t>
            </a:r>
            <a:r>
              <a:rPr lang="en-GB" sz="2000">
                <a:solidFill>
                  <a:srgbClr val="FFFF00"/>
                </a:solidFill>
                <a:cs typeface="Times New Roman" charset="0"/>
              </a:rPr>
              <a:t> (p &lt; 0.0014)</a:t>
            </a:r>
          </a:p>
          <a:p>
            <a:pPr eaLnBrk="1" hangingPunct="1">
              <a:defRPr/>
            </a:pPr>
            <a:r>
              <a:rPr lang="en-GB" sz="2800">
                <a:solidFill>
                  <a:srgbClr val="FFFF00"/>
                </a:solidFill>
                <a:cs typeface="Times New Roman" charset="0"/>
              </a:rPr>
              <a:t>Loss of will to live </a:t>
            </a:r>
            <a:r>
              <a:rPr lang="en-GB" sz="2000">
                <a:solidFill>
                  <a:srgbClr val="FFFF00"/>
                </a:solidFill>
                <a:cs typeface="Times New Roman" charset="0"/>
              </a:rPr>
              <a:t>(p &lt; 0.013)</a:t>
            </a:r>
            <a:r>
              <a:rPr lang="en-US" sz="2800">
                <a:solidFill>
                  <a:srgbClr val="FFFF00"/>
                </a:solidFill>
                <a:cs typeface="+mn-cs"/>
              </a:rPr>
              <a:t> </a:t>
            </a:r>
          </a:p>
          <a:p>
            <a:pPr eaLnBrk="1" hangingPunct="1">
              <a:defRPr/>
            </a:pPr>
            <a:r>
              <a:rPr lang="en-GB" sz="2800">
                <a:solidFill>
                  <a:srgbClr val="FFFF00"/>
                </a:solidFill>
                <a:cs typeface="Times New Roman" charset="0"/>
              </a:rPr>
              <a:t>Depression </a:t>
            </a:r>
            <a:r>
              <a:rPr lang="en-GB" sz="2000">
                <a:solidFill>
                  <a:srgbClr val="FFFF00"/>
                </a:solidFill>
                <a:cs typeface="Times New Roman" charset="0"/>
              </a:rPr>
              <a:t>(p &lt; 0.0084)</a:t>
            </a:r>
          </a:p>
          <a:p>
            <a:pPr eaLnBrk="1" hangingPunct="1">
              <a:defRPr/>
            </a:pPr>
            <a:r>
              <a:rPr lang="en-GB" sz="2800">
                <a:solidFill>
                  <a:srgbClr val="FFFF00"/>
                </a:solidFill>
                <a:cs typeface="Times New Roman" charset="0"/>
              </a:rPr>
              <a:t>Hopelessness </a:t>
            </a:r>
            <a:r>
              <a:rPr lang="en-GB" sz="2000">
                <a:solidFill>
                  <a:srgbClr val="FFFF00"/>
                </a:solidFill>
                <a:cs typeface="Times New Roman" charset="0"/>
              </a:rPr>
              <a:t>(p &lt; 0.020)</a:t>
            </a:r>
          </a:p>
          <a:p>
            <a:pPr eaLnBrk="1" hangingPunct="1">
              <a:defRPr/>
            </a:pPr>
            <a:r>
              <a:rPr lang="en-GB" sz="2800">
                <a:solidFill>
                  <a:srgbClr val="FFFF00"/>
                </a:solidFill>
                <a:cs typeface="Times New Roman" charset="0"/>
              </a:rPr>
              <a:t>Anxiety </a:t>
            </a:r>
            <a:r>
              <a:rPr lang="en-GB" sz="2000">
                <a:solidFill>
                  <a:srgbClr val="FFFF00"/>
                </a:solidFill>
                <a:cs typeface="Times New Roman" charset="0"/>
              </a:rPr>
              <a:t>(p &lt; 0.003)</a:t>
            </a:r>
            <a:endParaRPr lang="en-US" sz="2800">
              <a:solidFill>
                <a:srgbClr val="FFFF00"/>
              </a:solidFill>
              <a:cs typeface="+mn-cs"/>
            </a:endParaRPr>
          </a:p>
        </p:txBody>
      </p:sp>
      <p:pic>
        <p:nvPicPr>
          <p:cNvPr id="25602" name="Picture 3" descr="sl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2592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45" name="Rectangle 5"/>
          <p:cNvSpPr>
            <a:spLocks noChangeArrowheads="1"/>
          </p:cNvSpPr>
          <p:nvPr/>
        </p:nvSpPr>
        <p:spPr bwMode="auto">
          <a:xfrm>
            <a:off x="4648200" y="6324600"/>
            <a:ext cx="4114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a:solidFill>
                  <a:srgbClr val="FFFF00"/>
                </a:solidFill>
              </a:rPr>
              <a:t>Chochinov et al. Lancet. 2002;360:2026‐30.</a:t>
            </a:r>
            <a:r>
              <a:rPr lang="en-US" sz="1400">
                <a:solidFill>
                  <a:srgbClr val="000000"/>
                </a:solidFill>
                <a:latin typeface="Calibri" charset="0"/>
              </a:rPr>
              <a:t> </a:t>
            </a:r>
          </a:p>
          <a:p>
            <a:pPr eaLnBrk="0" hangingPunct="0">
              <a:defRPr/>
            </a:pPr>
            <a:endParaRPr lang="en-US" sz="1600">
              <a:solidFill>
                <a:srgbClr val="FFFF00"/>
              </a:solidFill>
            </a:endParaRPr>
          </a:p>
        </p:txBody>
      </p:sp>
      <p:pic>
        <p:nvPicPr>
          <p:cNvPr id="5" name="Picture 1" descr="PAL 11517-DignityInCareLogo-F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188640"/>
            <a:ext cx="1368152" cy="927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26339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3" name="Rectangle 3"/>
          <p:cNvSpPr>
            <a:spLocks noGrp="1" noChangeArrowheads="1"/>
          </p:cNvSpPr>
          <p:nvPr>
            <p:ph type="body" sz="half" idx="4294967295"/>
          </p:nvPr>
        </p:nvSpPr>
        <p:spPr>
          <a:xfrm>
            <a:off x="4800600" y="1524000"/>
            <a:ext cx="3429000" cy="4114800"/>
          </a:xfrm>
        </p:spPr>
        <p:txBody>
          <a:bodyPr/>
          <a:lstStyle/>
          <a:p>
            <a:pPr algn="just" eaLnBrk="1" hangingPunct="1">
              <a:defRPr/>
            </a:pPr>
            <a:r>
              <a:rPr lang="en-GB" sz="2800">
                <a:solidFill>
                  <a:srgbClr val="FFFF00"/>
                </a:solidFill>
                <a:cs typeface="Times New Roman" charset="0"/>
              </a:rPr>
              <a:t>Pain </a:t>
            </a:r>
            <a:r>
              <a:rPr lang="en-GB" sz="2000">
                <a:solidFill>
                  <a:srgbClr val="FFFF00"/>
                </a:solidFill>
                <a:cs typeface="Times New Roman" charset="0"/>
              </a:rPr>
              <a:t>(p &lt; 0.048)</a:t>
            </a:r>
          </a:p>
          <a:p>
            <a:pPr algn="just" eaLnBrk="1" hangingPunct="1">
              <a:defRPr/>
            </a:pPr>
            <a:r>
              <a:rPr lang="en-GB" sz="2800">
                <a:solidFill>
                  <a:srgbClr val="FFFF00"/>
                </a:solidFill>
                <a:cs typeface="Times New Roman" charset="0"/>
              </a:rPr>
              <a:t>Difficulty with bowel functioning </a:t>
            </a:r>
            <a:r>
              <a:rPr lang="en-GB" sz="2000">
                <a:solidFill>
                  <a:srgbClr val="FFFF00"/>
                </a:solidFill>
                <a:cs typeface="Times New Roman" charset="0"/>
              </a:rPr>
              <a:t>(p &lt; 0.026)</a:t>
            </a:r>
          </a:p>
          <a:p>
            <a:pPr algn="just" eaLnBrk="1" hangingPunct="1">
              <a:defRPr/>
            </a:pPr>
            <a:r>
              <a:rPr lang="en-GB" sz="2800">
                <a:solidFill>
                  <a:srgbClr val="FFFF00"/>
                </a:solidFill>
                <a:cs typeface="Times New Roman" charset="0"/>
              </a:rPr>
              <a:t>Physical appearance </a:t>
            </a:r>
            <a:r>
              <a:rPr lang="en-GB" sz="2000">
                <a:solidFill>
                  <a:srgbClr val="FFFF00"/>
                </a:solidFill>
                <a:cs typeface="Times New Roman" charset="0"/>
              </a:rPr>
              <a:t>(p &lt;  0.002)</a:t>
            </a:r>
            <a:r>
              <a:rPr lang="en-GB" sz="2800">
                <a:solidFill>
                  <a:srgbClr val="FFFF00"/>
                </a:solidFill>
                <a:cs typeface="Times New Roman" charset="0"/>
              </a:rPr>
              <a:t> </a:t>
            </a:r>
            <a:endParaRPr lang="en-US" sz="2800">
              <a:solidFill>
                <a:srgbClr val="FFFF00"/>
              </a:solidFill>
              <a:cs typeface="Times New Roman" charset="0"/>
            </a:endParaRPr>
          </a:p>
          <a:p>
            <a:pPr eaLnBrk="1" hangingPunct="1">
              <a:defRPr/>
            </a:pPr>
            <a:endParaRPr lang="en-US" sz="2800">
              <a:solidFill>
                <a:srgbClr val="FFFF00"/>
              </a:solidFill>
              <a:cs typeface="+mn-cs"/>
            </a:endParaRPr>
          </a:p>
        </p:txBody>
      </p:sp>
      <p:sp>
        <p:nvSpPr>
          <p:cNvPr id="931845" name="Rectangle 5"/>
          <p:cNvSpPr>
            <a:spLocks noChangeArrowheads="1"/>
          </p:cNvSpPr>
          <p:nvPr/>
        </p:nvSpPr>
        <p:spPr bwMode="auto">
          <a:xfrm>
            <a:off x="4648200" y="6324600"/>
            <a:ext cx="4114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a:solidFill>
                  <a:srgbClr val="FFFF00"/>
                </a:solidFill>
              </a:rPr>
              <a:t>Chochinov et al. Lancet. 2002;360:2026‐30.</a:t>
            </a:r>
          </a:p>
        </p:txBody>
      </p:sp>
      <p:pic>
        <p:nvPicPr>
          <p:cNvPr id="27651" name="Picture 4" descr="sl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2592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descr="PAL 11517-DignityInCareLogo-F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188640"/>
            <a:ext cx="1368152" cy="927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843789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FFCC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100" b="0" i="0" u="none" strike="noStrike" cap="none" normalizeH="0" baseline="0">
            <a:ln>
              <a:noFill/>
            </a:ln>
            <a:solidFill>
              <a:srgbClr val="FFFF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100" b="0" i="0" u="none" strike="noStrike" cap="none" normalizeH="0" baseline="0">
            <a:ln>
              <a:noFill/>
            </a:ln>
            <a:solidFill>
              <a:srgbClr val="FFFF00"/>
            </a:solidFill>
            <a:effectLst/>
            <a:latin typeface="Times New Roman" charset="0"/>
            <a:ea typeface="ＭＳ Ｐゴシック"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33352</TotalTime>
  <Words>1752</Words>
  <Application>Microsoft Office PowerPoint</Application>
  <PresentationFormat>On-screen Show (4:3)</PresentationFormat>
  <Paragraphs>289</Paragraphs>
  <Slides>45</Slides>
  <Notes>26</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45</vt:i4>
      </vt:variant>
    </vt:vector>
  </HeadingPairs>
  <TitlesOfParts>
    <vt:vector size="49" baseType="lpstr">
      <vt:lpstr>Default Design</vt:lpstr>
      <vt:lpstr>Chart</vt:lpstr>
      <vt:lpstr>Acrobat Document</vt:lpstr>
      <vt:lpstr>Document</vt:lpstr>
      <vt:lpstr>Dignity, Personhood and Deconstructing Connectedness</vt:lpstr>
      <vt:lpstr>PowerPoint Presentation</vt:lpstr>
      <vt:lpstr>Etymology of Witness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Dignity Therapy Data Overview</vt:lpstr>
      <vt:lpstr>PowerPoint Presentation</vt:lpstr>
      <vt:lpstr>Personhood on the Clinical Radar </vt:lpstr>
      <vt:lpstr>Patient Dignity Question (PDQ)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Manitiba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HM Chochinov</dc:creator>
  <cp:lastModifiedBy>Angela Saj</cp:lastModifiedBy>
  <cp:revision>220</cp:revision>
  <cp:lastPrinted>2015-10-11T23:12:21Z</cp:lastPrinted>
  <dcterms:created xsi:type="dcterms:W3CDTF">2002-04-03T20:16:44Z</dcterms:created>
  <dcterms:modified xsi:type="dcterms:W3CDTF">2016-04-01T18:28:11Z</dcterms:modified>
</cp:coreProperties>
</file>