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9" r:id="rId2"/>
    <p:sldId id="265" r:id="rId3"/>
    <p:sldId id="266" r:id="rId4"/>
    <p:sldId id="303" r:id="rId5"/>
    <p:sldId id="302" r:id="rId6"/>
    <p:sldId id="367" r:id="rId7"/>
    <p:sldId id="295" r:id="rId8"/>
    <p:sldId id="311" r:id="rId9"/>
    <p:sldId id="329" r:id="rId10"/>
    <p:sldId id="294" r:id="rId11"/>
    <p:sldId id="368" r:id="rId12"/>
    <p:sldId id="270" r:id="rId13"/>
    <p:sldId id="272" r:id="rId14"/>
    <p:sldId id="273" r:id="rId15"/>
    <p:sldId id="274" r:id="rId16"/>
    <p:sldId id="275" r:id="rId17"/>
    <p:sldId id="298" r:id="rId18"/>
    <p:sldId id="332" r:id="rId19"/>
    <p:sldId id="370" r:id="rId20"/>
    <p:sldId id="334" r:id="rId21"/>
    <p:sldId id="331" r:id="rId22"/>
    <p:sldId id="335" r:id="rId23"/>
    <p:sldId id="336" r:id="rId24"/>
    <p:sldId id="320" r:id="rId25"/>
    <p:sldId id="337" r:id="rId26"/>
    <p:sldId id="325" r:id="rId27"/>
    <p:sldId id="376" r:id="rId28"/>
    <p:sldId id="299" r:id="rId29"/>
    <p:sldId id="338" r:id="rId30"/>
    <p:sldId id="341" r:id="rId31"/>
    <p:sldId id="373" r:id="rId32"/>
    <p:sldId id="343" r:id="rId33"/>
    <p:sldId id="374" r:id="rId34"/>
    <p:sldId id="366" r:id="rId35"/>
    <p:sldId id="346" r:id="rId36"/>
    <p:sldId id="375" r:id="rId37"/>
    <p:sldId id="348" r:id="rId38"/>
    <p:sldId id="378" r:id="rId39"/>
    <p:sldId id="360" r:id="rId40"/>
    <p:sldId id="379" r:id="rId41"/>
    <p:sldId id="391" r:id="rId42"/>
    <p:sldId id="401" r:id="rId43"/>
    <p:sldId id="393" r:id="rId44"/>
    <p:sldId id="402" r:id="rId45"/>
    <p:sldId id="394" r:id="rId46"/>
    <p:sldId id="403" r:id="rId47"/>
    <p:sldId id="395" r:id="rId48"/>
    <p:sldId id="404" r:id="rId49"/>
    <p:sldId id="387" r:id="rId50"/>
    <p:sldId id="26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0" autoAdjust="0"/>
    <p:restoredTop sz="93907" autoAdjust="0"/>
  </p:normalViewPr>
  <p:slideViewPr>
    <p:cSldViewPr snapToGrid="0">
      <p:cViewPr varScale="1">
        <p:scale>
          <a:sx n="64" d="100"/>
          <a:sy n="64" d="100"/>
        </p:scale>
        <p:origin x="7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75565944881893"/>
          <c:y val="4.0546872505728736E-3"/>
          <c:w val="0.54136368110236222"/>
          <c:h val="0.812045471699958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79-4684-AC58-44BE0EC94B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79-4684-AC58-44BE0EC94B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79-4684-AC58-44BE0EC94B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79-4684-AC58-44BE0EC94B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79-4684-AC58-44BE0EC94B38}"/>
              </c:ext>
            </c:extLst>
          </c:dPt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37.700000000000003</c:v>
                </c:pt>
                <c:pt idx="1">
                  <c:v>13.8</c:v>
                </c:pt>
                <c:pt idx="2">
                  <c:v>21.5</c:v>
                </c:pt>
                <c:pt idx="3">
                  <c:v>6.3</c:v>
                </c:pt>
                <c:pt idx="4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A-4BE2-A259-995ECEC45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0.5166</cdr:x>
      <cdr:y>0.12451</cdr:y>
    </cdr:from>
    <cdr:to>
      <cdr:x>0.68432</cdr:x>
      <cdr:y>0.3765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919DDB6-5A41-4853-B357-0EDF5D6275BB}"/>
            </a:ext>
          </a:extLst>
        </cdr:cNvPr>
        <cdr:cNvSpPr txBox="1"/>
      </cdr:nvSpPr>
      <cdr:spPr>
        <a:xfrm xmlns:a="http://schemas.openxmlformats.org/drawingml/2006/main">
          <a:off x="5152018" y="907101"/>
          <a:ext cx="1672654" cy="1835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b="1" dirty="0">
              <a:solidFill>
                <a:schemeClr val="bg1"/>
              </a:solidFill>
            </a:rPr>
            <a:t>Strongly Agree 37.7%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5870D-9BEA-43F7-A23B-2259F08ADE18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7BE27-162C-4517-96FC-056E12E1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3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hannel.nationalgeographic.com/the-story-of-god-with-morgan-freeman/articles/what-do-the-worlds-religions-say-about-miracle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U.S. belief in God down, belief in theory of evolution up. (2013). </a:t>
            </a:r>
            <a:r>
              <a:rPr lang="en-US" sz="1200" i="1" dirty="0"/>
              <a:t>UPI.com</a:t>
            </a:r>
            <a:r>
              <a:rPr lang="en-US" sz="1200" i="0" dirty="0"/>
              <a:t>. Retrieved from UPI.com website: http://www.upi.com/Health_News/2013/12/22/US-belief-in-God-down-belief-in-theory-of-evolution-up/24081387762886/</a:t>
            </a:r>
          </a:p>
          <a:p>
            <a:r>
              <a:rPr lang="en-US" sz="1200" dirty="0"/>
              <a:t>Briggs, D. (2012). Belief in miracles on the rise. </a:t>
            </a:r>
            <a:r>
              <a:rPr lang="en-US" sz="1200" i="1" dirty="0"/>
              <a:t>Huffington Post</a:t>
            </a:r>
            <a:r>
              <a:rPr lang="en-US" sz="1200" i="0" dirty="0"/>
              <a:t>. Retrieved from HuffingtonPost.com website: http://www.huffingtonpost.com/david-briggs/belief-in-miracles-on-the-rise-in-the-age-of-oprah_b_2039372.html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3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http://channel.nationalgeographic.com/the-story-of-god-with-morgan-freeman/articles/what-do-the-worlds-religions-say-about-miracles/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https://www.hinduismtoday.com/modules/smartsection/item.php?itemid=5102</a:t>
            </a:r>
          </a:p>
          <a:p>
            <a:r>
              <a:rPr lang="en-US" sz="1200" dirty="0"/>
              <a:t>Yü, C. (2007). Eye on religion: Miracles in the Chinese Buddhist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1243-1245.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http://channel.nationalgeographic.com/the-story-of-god-with-morgan-freeman/articles/what-do-the-worlds-religions-say-about-miracles/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http://www.patheos.com/blogs/americanbuddhist/2016/05/the-story-of-god-do-buddhists-believe-in-miracles.html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http://www.buddhanet.net/e-learning/dharmadata/fdd63.htm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18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Schoemperlen</a:t>
            </a:r>
            <a:r>
              <a:rPr lang="en-US" dirty="0"/>
              <a:t>, p. 298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19607-6C87-4C85-BBE4-878C416222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Balboni</a:t>
            </a:r>
            <a:r>
              <a:rPr lang="en-US" sz="1200" dirty="0"/>
              <a:t>, M. J., Sullivan, A., </a:t>
            </a:r>
            <a:r>
              <a:rPr lang="en-US" sz="1200" dirty="0" err="1"/>
              <a:t>Enzinger</a:t>
            </a:r>
            <a:r>
              <a:rPr lang="en-US" sz="1200" dirty="0"/>
              <a:t>, A. C., Smith, P. T., Mitchell, C., </a:t>
            </a:r>
            <a:r>
              <a:rPr lang="en-US" sz="1200" dirty="0" err="1"/>
              <a:t>Peteet</a:t>
            </a:r>
            <a:r>
              <a:rPr lang="en-US" sz="1200" dirty="0"/>
              <a:t>, J. R., . . . </a:t>
            </a:r>
            <a:r>
              <a:rPr lang="en-US" sz="1200" dirty="0" err="1"/>
              <a:t>Balboni</a:t>
            </a:r>
            <a:r>
              <a:rPr lang="en-US" sz="1200" dirty="0"/>
              <a:t>, T. A. (2017). United States clergy religious values and relationships to end-of-life discussions and care. </a:t>
            </a:r>
            <a:r>
              <a:rPr lang="en-US" sz="1200" i="1" dirty="0"/>
              <a:t>Journal of Pain and Symptom Management, in press</a:t>
            </a:r>
            <a:r>
              <a:rPr lang="en-US" sz="1200" i="0" dirty="0"/>
              <a:t>. </a:t>
            </a:r>
            <a:r>
              <a:rPr lang="en-US" sz="1200" i="0" dirty="0" err="1"/>
              <a:t>doi</a:t>
            </a:r>
            <a:r>
              <a:rPr lang="en-US" sz="1200" i="0" dirty="0"/>
              <a:t>: 10.1016/j.jpainsymman.2016.12.346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9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Balboni</a:t>
            </a:r>
            <a:r>
              <a:rPr lang="en-US" sz="1200" dirty="0"/>
              <a:t>, M. J., Sullivan, A., </a:t>
            </a:r>
            <a:r>
              <a:rPr lang="en-US" sz="1200" dirty="0" err="1"/>
              <a:t>Enzinger</a:t>
            </a:r>
            <a:r>
              <a:rPr lang="en-US" sz="1200" dirty="0"/>
              <a:t>, A. C., Smith, P. T., Mitchell, C., </a:t>
            </a:r>
            <a:r>
              <a:rPr lang="en-US" sz="1200" dirty="0" err="1"/>
              <a:t>Peteet</a:t>
            </a:r>
            <a:r>
              <a:rPr lang="en-US" sz="1200" dirty="0"/>
              <a:t>, J. R., . . . </a:t>
            </a:r>
            <a:r>
              <a:rPr lang="en-US" sz="1200" dirty="0" err="1"/>
              <a:t>Balboni</a:t>
            </a:r>
            <a:r>
              <a:rPr lang="en-US" sz="1200" dirty="0"/>
              <a:t>, T. A. (2017). United States clergy religious values and relationships to end-of-life discussions and care. </a:t>
            </a:r>
            <a:r>
              <a:rPr lang="en-US" sz="1200" i="1" dirty="0"/>
              <a:t>Journal of Pain and Symptom Management, in press</a:t>
            </a:r>
            <a:r>
              <a:rPr lang="en-US" sz="1200" i="0" dirty="0"/>
              <a:t>. </a:t>
            </a:r>
            <a:r>
              <a:rPr lang="en-US" sz="1200" i="0" dirty="0" err="1"/>
              <a:t>doi</a:t>
            </a:r>
            <a:r>
              <a:rPr lang="en-US" sz="1200" i="0" dirty="0"/>
              <a:t>: 10.1016/j.jpainsymman.2016.12.346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2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Balboni</a:t>
            </a:r>
            <a:r>
              <a:rPr lang="en-US" sz="1200" dirty="0"/>
              <a:t>, M. J., Sullivan, A., </a:t>
            </a:r>
            <a:r>
              <a:rPr lang="en-US" sz="1200" dirty="0" err="1"/>
              <a:t>Enzinger</a:t>
            </a:r>
            <a:r>
              <a:rPr lang="en-US" sz="1200" dirty="0"/>
              <a:t>, A. C., Smith, P. T., Mitchell, C., </a:t>
            </a:r>
            <a:r>
              <a:rPr lang="en-US" sz="1200" dirty="0" err="1"/>
              <a:t>Peteet</a:t>
            </a:r>
            <a:r>
              <a:rPr lang="en-US" sz="1200" dirty="0"/>
              <a:t>, J. R., . . . </a:t>
            </a:r>
            <a:r>
              <a:rPr lang="en-US" sz="1200" dirty="0" err="1"/>
              <a:t>Balboni</a:t>
            </a:r>
            <a:r>
              <a:rPr lang="en-US" sz="1200" dirty="0"/>
              <a:t>, T. A. (2017). United States clergy religious values and relationships to end-of-life discussions and care. </a:t>
            </a:r>
            <a:r>
              <a:rPr lang="en-US" sz="1200" i="1" dirty="0"/>
              <a:t>Journal of Pain and Symptom Management, in press</a:t>
            </a:r>
            <a:r>
              <a:rPr lang="en-US" sz="1200" i="0" dirty="0"/>
              <a:t>. </a:t>
            </a:r>
            <a:r>
              <a:rPr lang="en-US" sz="1200" i="0" dirty="0" err="1"/>
              <a:t>doi</a:t>
            </a:r>
            <a:r>
              <a:rPr lang="en-US" sz="1200" i="0" dirty="0"/>
              <a:t>: 10.1016/j.jpainsymman.2016.12.346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54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Boyd, E. A., Lo, B., Evans, L. R., </a:t>
            </a:r>
            <a:r>
              <a:rPr lang="en-US" sz="1200" dirty="0" err="1"/>
              <a:t>Malvar</a:t>
            </a:r>
            <a:r>
              <a:rPr lang="en-US" sz="1200" dirty="0"/>
              <a:t>, G., </a:t>
            </a:r>
            <a:r>
              <a:rPr lang="en-US" sz="1200" dirty="0" err="1"/>
              <a:t>Apatira</a:t>
            </a:r>
            <a:r>
              <a:rPr lang="en-US" sz="1200" dirty="0"/>
              <a:t>, L., </a:t>
            </a:r>
            <a:r>
              <a:rPr lang="en-US" sz="1200" dirty="0" err="1"/>
              <a:t>Luce</a:t>
            </a:r>
            <a:r>
              <a:rPr lang="en-US" sz="1200" dirty="0"/>
              <a:t>, J. M., &amp; White, D. B. (2010). "It's not just what the doctor tells me:" Factors that influence surrogate decision-makers' perceptions of prognosis. </a:t>
            </a:r>
            <a:r>
              <a:rPr lang="en-US" sz="1200" i="1" dirty="0"/>
              <a:t>Critical Care Medicine, 38</a:t>
            </a:r>
            <a:r>
              <a:rPr lang="en-US" sz="1200" i="0" dirty="0"/>
              <a:t>(5), 1270-1275. </a:t>
            </a:r>
            <a:r>
              <a:rPr lang="en-US" sz="1200" i="0" dirty="0" err="1"/>
              <a:t>doi</a:t>
            </a:r>
            <a:r>
              <a:rPr lang="en-US" sz="1200" i="0" dirty="0"/>
              <a:t>: 10.1097/CCM.0b013e3181d8a217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19607-6C87-4C85-BBE4-878C416222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43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http://artobserved.com/2010/03/ao-on-site-new-york-marina-abramovic-the-artist-is-present-at-moma-march-14-through-may-31-2010/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EDF15-C0F7-4CC8-911B-9F5605EB20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60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DeLisser</a:t>
            </a:r>
            <a:r>
              <a:rPr lang="en-US" sz="1200" dirty="0"/>
              <a:t> 2009</a:t>
            </a:r>
          </a:p>
          <a:p>
            <a:r>
              <a:rPr lang="en-US" sz="1200" dirty="0"/>
              <a:t>Polite, B. N., </a:t>
            </a:r>
            <a:r>
              <a:rPr lang="en-US" sz="1200" dirty="0" err="1"/>
              <a:t>Cipriano</a:t>
            </a:r>
            <a:r>
              <a:rPr lang="en-US" sz="1200" dirty="0"/>
              <a:t>-Steffens, T., </a:t>
            </a:r>
            <a:r>
              <a:rPr lang="en-US" sz="1200" dirty="0" err="1"/>
              <a:t>Hlubocky</a:t>
            </a:r>
            <a:r>
              <a:rPr lang="en-US" sz="1200" dirty="0"/>
              <a:t>, F., Dignam, J., Ray, M., Smith, D., . . . </a:t>
            </a:r>
            <a:r>
              <a:rPr lang="en-US" sz="1200" dirty="0" err="1"/>
              <a:t>Gehlert</a:t>
            </a:r>
            <a:r>
              <a:rPr lang="en-US" sz="1200" dirty="0"/>
              <a:t>, S. (2017). An evaluation of psychosocial and religious belief differences in a diverse racial and socioeconomic urban cancer population. Journal of Racial and Ethnic Health Disparities, 4(2), 140-148. </a:t>
            </a:r>
            <a:r>
              <a:rPr lang="en-US" sz="1200" dirty="0" err="1"/>
              <a:t>doi</a:t>
            </a:r>
            <a:r>
              <a:rPr lang="en-US" sz="1200" dirty="0"/>
              <a:t>: 10.1007/s40615-016-0211-6</a:t>
            </a:r>
          </a:p>
          <a:p>
            <a:r>
              <a:rPr lang="en-US" dirty="0"/>
              <a:t>Hayward, R. D., Krause, N., </a:t>
            </a:r>
            <a:r>
              <a:rPr lang="en-US" dirty="0" err="1"/>
              <a:t>Ironson</a:t>
            </a:r>
            <a:r>
              <a:rPr lang="en-US" dirty="0"/>
              <a:t>, G., &amp; Pargament, K. I. (2016). Externalizing religious health beliefs and health and well-being outcomes. </a:t>
            </a:r>
            <a:r>
              <a:rPr lang="en-US" i="1" dirty="0"/>
              <a:t>Journal of Behavioral Medicine, 39</a:t>
            </a:r>
            <a:r>
              <a:rPr lang="en-US" dirty="0"/>
              <a:t>, 887-895. </a:t>
            </a:r>
            <a:r>
              <a:rPr lang="en-US" dirty="0" err="1"/>
              <a:t>doi</a:t>
            </a:r>
            <a:r>
              <a:rPr lang="en-US" dirty="0"/>
              <a:t>: 10.1007/s10865-016-9761-7</a:t>
            </a:r>
          </a:p>
          <a:p>
            <a:r>
              <a:rPr lang="en-US" dirty="0"/>
              <a:t>Bandini </a:t>
            </a:r>
            <a:r>
              <a:rPr lang="en-US" dirty="0" err="1"/>
              <a:t>etal</a:t>
            </a:r>
            <a:r>
              <a:rPr lang="en-US" dirty="0"/>
              <a:t>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3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http://www.thearda.com/Archive/Files/Analysis/PALS2PAN/PALS2PAN_Var1586_1.asp Portraits of American Life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95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42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233C-AF3E-4E29-B64C-B03B77D25BD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7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233C-AF3E-4E29-B64C-B03B77D25B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6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5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18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54800-D16A-49A8-BFCE-36A0875D7D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32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Shaken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7BE27-162C-4517-96FC-056E12E110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5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DeLisser</a:t>
            </a:r>
            <a:r>
              <a:rPr lang="en-US" sz="1200" dirty="0"/>
              <a:t> 2009</a:t>
            </a:r>
          </a:p>
          <a:p>
            <a:r>
              <a:rPr lang="en-US" sz="1200" dirty="0"/>
              <a:t>Polite, B. N., </a:t>
            </a:r>
            <a:r>
              <a:rPr lang="en-US" sz="1200" dirty="0" err="1"/>
              <a:t>Cipriano</a:t>
            </a:r>
            <a:r>
              <a:rPr lang="en-US" sz="1200" dirty="0"/>
              <a:t>-Steffens, T., </a:t>
            </a:r>
            <a:r>
              <a:rPr lang="en-US" sz="1200" dirty="0" err="1"/>
              <a:t>Hlubocky</a:t>
            </a:r>
            <a:r>
              <a:rPr lang="en-US" sz="1200" dirty="0"/>
              <a:t>, F., Dignam, J., Ray, M., Smith, D., . . . </a:t>
            </a:r>
            <a:r>
              <a:rPr lang="en-US" sz="1200" dirty="0" err="1"/>
              <a:t>Gehlert</a:t>
            </a:r>
            <a:r>
              <a:rPr lang="en-US" sz="1200" dirty="0"/>
              <a:t>, S. (2017). An evaluation of psychosocial and religious belief differences in a diverse racial and socioeconomic urban cancer population. Journal of Racial and Ethnic Health Disparities, 4(2), 140-148. </a:t>
            </a:r>
            <a:r>
              <a:rPr lang="en-US" sz="1200" dirty="0" err="1"/>
              <a:t>doi</a:t>
            </a:r>
            <a:r>
              <a:rPr lang="en-US" sz="1200" dirty="0"/>
              <a:t>: 10.1007/s40615-016-0211-6</a:t>
            </a:r>
          </a:p>
          <a:p>
            <a:r>
              <a:rPr lang="en-US" dirty="0"/>
              <a:t>Hayward, R. D., Krause, N., </a:t>
            </a:r>
            <a:r>
              <a:rPr lang="en-US" dirty="0" err="1"/>
              <a:t>Ironson</a:t>
            </a:r>
            <a:r>
              <a:rPr lang="en-US" dirty="0"/>
              <a:t>, G., &amp; Pargament, K. I. (2016). Externalizing religious health beliefs and health and well-being outcomes. </a:t>
            </a:r>
            <a:r>
              <a:rPr lang="en-US" i="1" dirty="0"/>
              <a:t>Journal of Behavioral Medicine, 39</a:t>
            </a:r>
            <a:r>
              <a:rPr lang="en-US" dirty="0"/>
              <a:t>, 887-895. </a:t>
            </a:r>
            <a:r>
              <a:rPr lang="en-US" dirty="0" err="1"/>
              <a:t>doi</a:t>
            </a:r>
            <a:r>
              <a:rPr lang="en-US" dirty="0"/>
              <a:t>: 10.1007/s10865-016-9761-7</a:t>
            </a:r>
          </a:p>
          <a:p>
            <a:r>
              <a:rPr lang="en-US" dirty="0"/>
              <a:t>Bandini </a:t>
            </a:r>
            <a:r>
              <a:rPr lang="en-US" dirty="0" err="1"/>
              <a:t>etal</a:t>
            </a:r>
            <a:r>
              <a:rPr lang="en-US" dirty="0"/>
              <a:t>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1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Innocuous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7BE27-162C-4517-96FC-056E12E110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48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DeLisser</a:t>
            </a:r>
            <a:r>
              <a:rPr lang="en-US" sz="1200" dirty="0"/>
              <a:t> 2009</a:t>
            </a:r>
          </a:p>
          <a:p>
            <a:r>
              <a:rPr lang="en-US" sz="1200" dirty="0"/>
              <a:t>Polite, B. N., </a:t>
            </a:r>
            <a:r>
              <a:rPr lang="en-US" sz="1200" dirty="0" err="1"/>
              <a:t>Cipriano</a:t>
            </a:r>
            <a:r>
              <a:rPr lang="en-US" sz="1200" dirty="0"/>
              <a:t>-Steffens, T., </a:t>
            </a:r>
            <a:r>
              <a:rPr lang="en-US" sz="1200" dirty="0" err="1"/>
              <a:t>Hlubocky</a:t>
            </a:r>
            <a:r>
              <a:rPr lang="en-US" sz="1200" dirty="0"/>
              <a:t>, F., Dignam, J., Ray, M., Smith, D., . . . </a:t>
            </a:r>
            <a:r>
              <a:rPr lang="en-US" sz="1200" dirty="0" err="1"/>
              <a:t>Gehlert</a:t>
            </a:r>
            <a:r>
              <a:rPr lang="en-US" sz="1200" dirty="0"/>
              <a:t>, S. (2017). An evaluation of psychosocial and religious belief differences in a diverse racial and socioeconomic urban cancer population. Journal of Racial and Ethnic Health Disparities, 4(2), 140-148. </a:t>
            </a:r>
            <a:r>
              <a:rPr lang="en-US" sz="1200" dirty="0" err="1"/>
              <a:t>doi</a:t>
            </a:r>
            <a:r>
              <a:rPr lang="en-US" sz="1200" dirty="0"/>
              <a:t>: 10.1007/s40615-016-0211-6</a:t>
            </a:r>
          </a:p>
          <a:p>
            <a:r>
              <a:rPr lang="en-US" dirty="0"/>
              <a:t>Hayward, R. D., Krause, N., </a:t>
            </a:r>
            <a:r>
              <a:rPr lang="en-US" dirty="0" err="1"/>
              <a:t>Ironson</a:t>
            </a:r>
            <a:r>
              <a:rPr lang="en-US" dirty="0"/>
              <a:t>, G., &amp; Pargament, K. I. (2016). Externalizing religious health beliefs and health and well-being outcomes. </a:t>
            </a:r>
            <a:r>
              <a:rPr lang="en-US" i="1" dirty="0"/>
              <a:t>Journal of Behavioral Medicine, 39</a:t>
            </a:r>
            <a:r>
              <a:rPr lang="en-US" dirty="0"/>
              <a:t>, 887-895. </a:t>
            </a:r>
            <a:r>
              <a:rPr lang="en-US" dirty="0" err="1"/>
              <a:t>doi</a:t>
            </a:r>
            <a:r>
              <a:rPr lang="en-US" dirty="0"/>
              <a:t>: 10.1007/s10865-016-9761-7</a:t>
            </a:r>
          </a:p>
          <a:p>
            <a:r>
              <a:rPr lang="en-US" dirty="0"/>
              <a:t>Bandini </a:t>
            </a:r>
            <a:r>
              <a:rPr lang="en-US" dirty="0" err="1"/>
              <a:t>etal</a:t>
            </a:r>
            <a:r>
              <a:rPr lang="en-US" dirty="0"/>
              <a:t>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1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06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7BE27-162C-4517-96FC-056E12E110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7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DeLisser</a:t>
            </a:r>
            <a:r>
              <a:rPr lang="en-US" sz="1200" dirty="0"/>
              <a:t> 2009</a:t>
            </a:r>
          </a:p>
          <a:p>
            <a:r>
              <a:rPr lang="en-US" sz="1200" dirty="0"/>
              <a:t>Polite, B. N., </a:t>
            </a:r>
            <a:r>
              <a:rPr lang="en-US" sz="1200" dirty="0" err="1"/>
              <a:t>Cipriano</a:t>
            </a:r>
            <a:r>
              <a:rPr lang="en-US" sz="1200" dirty="0"/>
              <a:t>-Steffens, T., </a:t>
            </a:r>
            <a:r>
              <a:rPr lang="en-US" sz="1200" dirty="0" err="1"/>
              <a:t>Hlubocky</a:t>
            </a:r>
            <a:r>
              <a:rPr lang="en-US" sz="1200" dirty="0"/>
              <a:t>, F., Dignam, J., Ray, M., Smith, D., . . . </a:t>
            </a:r>
            <a:r>
              <a:rPr lang="en-US" sz="1200" dirty="0" err="1"/>
              <a:t>Gehlert</a:t>
            </a:r>
            <a:r>
              <a:rPr lang="en-US" sz="1200" dirty="0"/>
              <a:t>, S. (2017). An evaluation of psychosocial and religious belief differences in a diverse racial and socioeconomic urban cancer population. Journal of Racial and Ethnic Health Disparities, 4(2), 140-148. </a:t>
            </a:r>
            <a:r>
              <a:rPr lang="en-US" sz="1200" dirty="0" err="1"/>
              <a:t>doi</a:t>
            </a:r>
            <a:r>
              <a:rPr lang="en-US" sz="1200" dirty="0"/>
              <a:t>: 10.1007/s40615-016-0211-6</a:t>
            </a:r>
          </a:p>
          <a:p>
            <a:r>
              <a:rPr lang="en-US" dirty="0"/>
              <a:t>Hayward, R. D., Krause, N., </a:t>
            </a:r>
            <a:r>
              <a:rPr lang="en-US" dirty="0" err="1"/>
              <a:t>Ironson</a:t>
            </a:r>
            <a:r>
              <a:rPr lang="en-US" dirty="0"/>
              <a:t>, G., &amp; Pargament, K. I. (2016). Externalizing religious health beliefs and health and well-being outcomes. </a:t>
            </a:r>
            <a:r>
              <a:rPr lang="en-US" i="1" dirty="0"/>
              <a:t>Journal of Behavioral Medicine, 39</a:t>
            </a:r>
            <a:r>
              <a:rPr lang="en-US" dirty="0"/>
              <a:t>, 887-895. </a:t>
            </a:r>
            <a:r>
              <a:rPr lang="en-US" dirty="0" err="1"/>
              <a:t>doi</a:t>
            </a:r>
            <a:r>
              <a:rPr lang="en-US" dirty="0"/>
              <a:t>: 10.1007/s10865-016-9761-7</a:t>
            </a:r>
          </a:p>
          <a:p>
            <a:r>
              <a:rPr lang="en-US" dirty="0"/>
              <a:t>Bandini </a:t>
            </a:r>
            <a:r>
              <a:rPr lang="en-US" dirty="0" err="1"/>
              <a:t>etal</a:t>
            </a:r>
            <a:r>
              <a:rPr lang="en-US" dirty="0"/>
              <a:t>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58574-AF4C-4AC2-B8CB-D3E88F16CB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58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Strategic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7BE27-162C-4517-96FC-056E12E110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4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DeLisser</a:t>
            </a:r>
            <a:r>
              <a:rPr lang="en-US" sz="1200" dirty="0"/>
              <a:t> 2009</a:t>
            </a:r>
          </a:p>
          <a:p>
            <a:r>
              <a:rPr lang="en-US" sz="1200" dirty="0"/>
              <a:t>Polite, B. N., </a:t>
            </a:r>
            <a:r>
              <a:rPr lang="en-US" sz="1200" dirty="0" err="1"/>
              <a:t>Cipriano</a:t>
            </a:r>
            <a:r>
              <a:rPr lang="en-US" sz="1200" dirty="0"/>
              <a:t>-Steffens, T., </a:t>
            </a:r>
            <a:r>
              <a:rPr lang="en-US" sz="1200" dirty="0" err="1"/>
              <a:t>Hlubocky</a:t>
            </a:r>
            <a:r>
              <a:rPr lang="en-US" sz="1200" dirty="0"/>
              <a:t>, F., Dignam, J., Ray, M., Smith, D., . . . </a:t>
            </a:r>
            <a:r>
              <a:rPr lang="en-US" sz="1200" dirty="0" err="1"/>
              <a:t>Gehlert</a:t>
            </a:r>
            <a:r>
              <a:rPr lang="en-US" sz="1200" dirty="0"/>
              <a:t>, S. (2017). An evaluation of psychosocial and religious belief differences in a diverse racial and socioeconomic urban cancer population. Journal of Racial and Ethnic Health Disparities, 4(2), 140-148. </a:t>
            </a:r>
            <a:r>
              <a:rPr lang="en-US" sz="1200" dirty="0" err="1"/>
              <a:t>doi</a:t>
            </a:r>
            <a:r>
              <a:rPr lang="en-US" sz="1200" dirty="0"/>
              <a:t>: 10.1007/s40615-016-0211-6</a:t>
            </a:r>
          </a:p>
          <a:p>
            <a:r>
              <a:rPr lang="en-US" dirty="0"/>
              <a:t>Hayward, R. D., Krause, N., </a:t>
            </a:r>
            <a:r>
              <a:rPr lang="en-US" dirty="0" err="1"/>
              <a:t>Ironson</a:t>
            </a:r>
            <a:r>
              <a:rPr lang="en-US" dirty="0"/>
              <a:t>, G., &amp; Pargament, K. I. (2016). Externalizing religious health beliefs and health and well-being outcomes. </a:t>
            </a:r>
            <a:r>
              <a:rPr lang="en-US" i="1" dirty="0"/>
              <a:t>Journal of Behavioral Medicine, 39</a:t>
            </a:r>
            <a:r>
              <a:rPr lang="en-US" dirty="0"/>
              <a:t>, 887-895. </a:t>
            </a:r>
            <a:r>
              <a:rPr lang="en-US" dirty="0" err="1"/>
              <a:t>doi</a:t>
            </a:r>
            <a:r>
              <a:rPr lang="en-US" dirty="0"/>
              <a:t>: 10.1007/s10865-016-9761-7</a:t>
            </a:r>
          </a:p>
          <a:p>
            <a:r>
              <a:rPr lang="en-US" dirty="0"/>
              <a:t>Bandini </a:t>
            </a:r>
            <a:r>
              <a:rPr lang="en-US" dirty="0" err="1"/>
              <a:t>etal</a:t>
            </a:r>
            <a:r>
              <a:rPr lang="en-US" dirty="0"/>
              <a:t>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58574-AF4C-4AC2-B8CB-D3E88F16CB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36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</a:p>
          <a:p>
            <a:r>
              <a:rPr lang="en-US" sz="1200" i="0" dirty="0"/>
              <a:t>Cooper et al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Rushton, C The language of miracles: Ethical challenges  Pediatric Nursing 1996 Vol. 22, pp. 64-67</a:t>
            </a:r>
            <a:r>
              <a:rPr lang="en-US" dirty="0"/>
              <a:t>Orr, R. D. (2007). Responding to patient beliefs in miracles. Southern Medical Journal, 100(12), 1263-1267.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3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8B851-CE8D-40F1-8960-5CB79A1A8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73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8B851-CE8D-40F1-8960-5CB79A1A8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9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Jesus: http://mydailydevotionorg.blogspot.com/2012/02/your-faith-has-healed-you.html</a:t>
            </a:r>
          </a:p>
          <a:p>
            <a:r>
              <a:rPr lang="en-US" baseline="0" dirty="0"/>
              <a:t>Oral Roberts image: http://driftglass.blogspot.com/2009/12/rip-oral-roberts.html</a:t>
            </a:r>
          </a:p>
          <a:p>
            <a:r>
              <a:rPr lang="en-US" baseline="0" dirty="0"/>
              <a:t>Benny Hinn image: http://godinanutshell.com/nutshell-pages/voices-of-honor/benny-hinn.html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Christianity: Pinches, C. (2007). Miracles: A Christian theological overview. Southern Medical Journal, 100(12), 1236-1242.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E1DB6-9F98-431E-901F-1F764EBB6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5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https://schott.blogs.nytimes.com/2008/12/05/lambertini-criteria/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2008 CMIL “remarkable” medical vs. ecclesial authority: Dr. Patrick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Theillier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"The medical community isn't as sure of itself as it was 20 or 30 years ago… Back then, it was "much more triumphalist, and thought it knew everything."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19607-6C87-4C85-BBE4-878C416222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0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Mackler</a:t>
            </a:r>
            <a:r>
              <a:rPr lang="en-US" sz="1200" dirty="0"/>
              <a:t>, A. L. (2007). Eye on religion: A Jewish view on miracles of healing.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1252-1254.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Khan, F. (2007). Miraculous medical recoveries and the Islamic tradition. </a:t>
            </a:r>
            <a:r>
              <a:rPr lang="en-US" sz="1200" i="1" dirty="0"/>
              <a:t>Southern Medical Journal, 100</a:t>
            </a:r>
            <a:r>
              <a:rPr lang="en-US" sz="1200" i="0" dirty="0"/>
              <a:t>(12), 1246-1251.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58574-AF4C-4AC2-B8CB-D3E88F16CB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4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3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9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B3C00-5359-46F4-B934-94B0F48C57D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44710-0B26-43FE-8B47-ED78CFA666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9781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0422" y="735955"/>
            <a:ext cx="71135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Helvetica" panose="020B0504020202030204" pitchFamily="34" charset="0"/>
              </a:rPr>
              <a:t>Balancing Hope in Miracles with Biomedical Decision-Making at  </a:t>
            </a:r>
          </a:p>
          <a:p>
            <a:pPr algn="ctr"/>
            <a:r>
              <a:rPr lang="en-US" sz="4400" b="1" dirty="0">
                <a:latin typeface="Helvetica" panose="020B0504020202030204" pitchFamily="34" charset="0"/>
              </a:rPr>
              <a:t>    the End of Life</a:t>
            </a:r>
          </a:p>
          <a:p>
            <a:pPr algn="ctr"/>
            <a:r>
              <a:rPr lang="en-US" sz="3200" dirty="0">
                <a:latin typeface="Helvetica" panose="020B0504020202030204" pitchFamily="34" charset="0"/>
              </a:rPr>
              <a:t> 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Helvetica" panose="020B0504020202030204" pitchFamily="34" charset="0"/>
              </a:rPr>
              <a:t>Kelly Arora, PhD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  <a:latin typeface="Helvetica" panose="020B0504020202030204" pitchFamily="34" charset="0"/>
              </a:rPr>
              <a:t>Co-Director, Interprofessional Graduate Certificate &amp; Master of Science in Palliative Care, 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  <a:latin typeface="Helvetica" panose="020B0504020202030204" pitchFamily="34" charset="0"/>
              </a:rPr>
              <a:t>Allied Health Professionals</a:t>
            </a:r>
            <a:endParaRPr lang="en-US" sz="4800" dirty="0">
              <a:solidFill>
                <a:srgbClr val="0070C0"/>
              </a:solidFill>
              <a:latin typeface="Helvetica" panose="020B05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176074-7BC0-475F-8BB9-DA2D40BE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6" y="1757212"/>
            <a:ext cx="4442066" cy="2956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025D4-C906-4CEA-B7A6-06B6EBC63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31768"/>
          <a:stretch/>
        </p:blipFill>
        <p:spPr>
          <a:xfrm>
            <a:off x="6263173" y="1757213"/>
            <a:ext cx="5030243" cy="2956748"/>
          </a:xfrm>
          <a:prstGeom prst="rect">
            <a:avLst/>
          </a:prstGeom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A63E824F-0CCB-456A-A4A2-2DD9561D45BC}"/>
              </a:ext>
            </a:extLst>
          </p:cNvPr>
          <p:cNvSpPr/>
          <p:nvPr/>
        </p:nvSpPr>
        <p:spPr>
          <a:xfrm>
            <a:off x="7154753" y="1842364"/>
            <a:ext cx="3247082" cy="2815343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03BCF356-D2C7-4EF6-B9E9-BBE8C57CDB75}"/>
              </a:ext>
            </a:extLst>
          </p:cNvPr>
          <p:cNvSpPr/>
          <p:nvPr/>
        </p:nvSpPr>
        <p:spPr>
          <a:xfrm>
            <a:off x="1308353" y="3287278"/>
            <a:ext cx="4065271" cy="1470328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0E5A827F-AB41-4582-B93C-65FB960F0185}"/>
              </a:ext>
            </a:extLst>
          </p:cNvPr>
          <p:cNvSpPr/>
          <p:nvPr/>
        </p:nvSpPr>
        <p:spPr>
          <a:xfrm flipH="1" flipV="1">
            <a:off x="1221553" y="1672678"/>
            <a:ext cx="4065271" cy="1470328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290DBB-4612-40C2-9DE3-D4147DA48A28}"/>
              </a:ext>
            </a:extLst>
          </p:cNvPr>
          <p:cNvSpPr txBox="1"/>
          <p:nvPr/>
        </p:nvSpPr>
        <p:spPr>
          <a:xfrm>
            <a:off x="1446920" y="731346"/>
            <a:ext cx="361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Well-Being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FF70E-D83A-460A-B4E6-710A3A032A43}"/>
              </a:ext>
            </a:extLst>
          </p:cNvPr>
          <p:cNvSpPr txBox="1"/>
          <p:nvPr/>
        </p:nvSpPr>
        <p:spPr>
          <a:xfrm>
            <a:off x="6971026" y="727497"/>
            <a:ext cx="361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Moral Distress</a:t>
            </a:r>
          </a:p>
        </p:txBody>
      </p:sp>
    </p:spTree>
    <p:extLst>
      <p:ext uri="{BB962C8B-B14F-4D97-AF65-F5344CB8AC3E}">
        <p14:creationId xmlns:p14="http://schemas.microsoft.com/office/powerpoint/2010/main" val="40917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 animBg="1"/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5B5EEA95-64E7-4E82-9562-C5BA9F3A4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" b="-1"/>
          <a:stretch/>
        </p:blipFill>
        <p:spPr bwMode="auto">
          <a:xfrm>
            <a:off x="3756991" y="605814"/>
            <a:ext cx="4385383" cy="555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13B15-5341-42FF-B3E7-B75C5BADC2A1}"/>
              </a:ext>
            </a:extLst>
          </p:cNvPr>
          <p:cNvSpPr txBox="1"/>
          <p:nvPr/>
        </p:nvSpPr>
        <p:spPr>
          <a:xfrm>
            <a:off x="782726" y="3949736"/>
            <a:ext cx="2996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Values </a:t>
            </a:r>
            <a:r>
              <a:rPr lang="en-US" sz="2800" b="1" dirty="0"/>
              <a:t>&amp;</a:t>
            </a:r>
            <a:r>
              <a:rPr lang="en-US" sz="3200" b="1" dirty="0"/>
              <a:t> beliefs from childhood   and youth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CDD372-25CA-4FEB-A3BB-9EFFBE44AE13}"/>
              </a:ext>
            </a:extLst>
          </p:cNvPr>
          <p:cNvSpPr txBox="1"/>
          <p:nvPr/>
        </p:nvSpPr>
        <p:spPr>
          <a:xfrm>
            <a:off x="1008861" y="2347172"/>
            <a:ext cx="2544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Lived values </a:t>
            </a:r>
          </a:p>
          <a:p>
            <a:pPr algn="ctr"/>
            <a:r>
              <a:rPr lang="en-US" sz="3200" b="1" dirty="0"/>
              <a:t>&amp; beliefs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F1F08-395B-4DC1-B0BE-FB4B72CC2943}"/>
              </a:ext>
            </a:extLst>
          </p:cNvPr>
          <p:cNvCxnSpPr>
            <a:cxnSpLocks/>
          </p:cNvCxnSpPr>
          <p:nvPr/>
        </p:nvCxnSpPr>
        <p:spPr>
          <a:xfrm>
            <a:off x="665922" y="3701970"/>
            <a:ext cx="7185991" cy="0"/>
          </a:xfrm>
          <a:prstGeom prst="line">
            <a:avLst/>
          </a:prstGeom>
          <a:ln w="57150">
            <a:solidFill>
              <a:srgbClr val="00AA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8375DBF1-B6ED-4AC7-A24E-1582D9EDB1C4}"/>
              </a:ext>
            </a:extLst>
          </p:cNvPr>
          <p:cNvSpPr/>
          <p:nvPr/>
        </p:nvSpPr>
        <p:spPr>
          <a:xfrm>
            <a:off x="1088373" y="817243"/>
            <a:ext cx="2254920" cy="1547925"/>
          </a:xfrm>
          <a:prstGeom prst="irregularSeal1">
            <a:avLst/>
          </a:prstGeom>
          <a:solidFill>
            <a:srgbClr val="CD081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1570502-C32E-45DC-BA67-04A76B8523C8}"/>
              </a:ext>
            </a:extLst>
          </p:cNvPr>
          <p:cNvSpPr/>
          <p:nvPr/>
        </p:nvSpPr>
        <p:spPr>
          <a:xfrm rot="16200000">
            <a:off x="1251369" y="1895425"/>
            <a:ext cx="1928927" cy="1683774"/>
          </a:xfrm>
          <a:prstGeom prst="rightArrow">
            <a:avLst/>
          </a:prstGeom>
          <a:solidFill>
            <a:srgbClr val="00AA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6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b="7031"/>
          <a:stretch/>
        </p:blipFill>
        <p:spPr bwMode="auto">
          <a:xfrm>
            <a:off x="7981986" y="566057"/>
            <a:ext cx="3753147" cy="466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9406" y="522691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Benny Hinn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0259" y="522691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Oral Roberts</a:t>
            </a:r>
          </a:p>
        </p:txBody>
      </p:sp>
      <p:pic>
        <p:nvPicPr>
          <p:cNvPr id="8" name="Picture 2" descr="Jesus heals the blind Bartimae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867" y="566057"/>
            <a:ext cx="4131928" cy="31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benny hin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 bwMode="auto">
          <a:xfrm>
            <a:off x="3484678" y="2601082"/>
            <a:ext cx="4226057" cy="264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07731" y="3669678"/>
            <a:ext cx="172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Jesus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CE82C-EDBA-4D55-B026-551298378EF2}"/>
              </a:ext>
            </a:extLst>
          </p:cNvPr>
          <p:cNvSpPr/>
          <p:nvPr/>
        </p:nvSpPr>
        <p:spPr>
          <a:xfrm>
            <a:off x="4846182" y="844108"/>
            <a:ext cx="2858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</a:rPr>
              <a:t>Christianity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77000" y="533400"/>
            <a:ext cx="3962400" cy="5867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Serious, incurable, or very difficult to treat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Not at a stage to resolve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 medications with a  bearing on the 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Complete and permanent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Instantaneous cure (can occur over a few days)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10" name="Rounded Rectangle 3"/>
          <p:cNvSpPr/>
          <p:nvPr/>
        </p:nvSpPr>
        <p:spPr>
          <a:xfrm>
            <a:off x="1676400" y="1219200"/>
            <a:ext cx="4267200" cy="2362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Catholic Church</a:t>
            </a:r>
          </a:p>
          <a:p>
            <a:pPr algn="ctr"/>
            <a:r>
              <a:rPr lang="en-US" sz="3200" b="1" dirty="0"/>
              <a:t>1735 </a:t>
            </a:r>
          </a:p>
          <a:p>
            <a:pPr algn="ctr"/>
            <a:r>
              <a:rPr lang="en-US" sz="3200" b="1" dirty="0" err="1"/>
              <a:t>Lambertini’s</a:t>
            </a:r>
            <a:r>
              <a:rPr lang="en-US" sz="3200" b="1" dirty="0"/>
              <a:t> Criteria</a:t>
            </a:r>
          </a:p>
        </p:txBody>
      </p:sp>
      <p:sp>
        <p:nvSpPr>
          <p:cNvPr id="11" name="Rounded Rectangle 3"/>
          <p:cNvSpPr/>
          <p:nvPr/>
        </p:nvSpPr>
        <p:spPr>
          <a:xfrm>
            <a:off x="1676400" y="3924300"/>
            <a:ext cx="4245429" cy="14582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“Remarkable”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7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40" y="3148482"/>
            <a:ext cx="2997965" cy="2873830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859664"/>
            <a:ext cx="270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Mackler</a:t>
            </a:r>
            <a:r>
              <a:rPr lang="en-US" sz="2000" dirty="0"/>
              <a:t> 2007</a:t>
            </a:r>
          </a:p>
          <a:p>
            <a:r>
              <a:rPr lang="en-US" sz="2000" dirty="0" err="1"/>
              <a:t>DeLisser</a:t>
            </a:r>
            <a:r>
              <a:rPr lang="en-US" sz="2000" dirty="0"/>
              <a:t> 2009</a:t>
            </a:r>
          </a:p>
        </p:txBody>
      </p:sp>
      <p:sp>
        <p:nvSpPr>
          <p:cNvPr id="7" name="Rectangle 6"/>
          <p:cNvSpPr/>
          <p:nvPr/>
        </p:nvSpPr>
        <p:spPr>
          <a:xfrm>
            <a:off x="4367749" y="3113308"/>
            <a:ext cx="405765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 </a:t>
            </a:r>
          </a:p>
          <a:p>
            <a:pPr algn="r"/>
            <a:r>
              <a:rPr lang="en-US" sz="3200" b="1" dirty="0"/>
              <a:t>Wonders that </a:t>
            </a:r>
          </a:p>
          <a:p>
            <a:pPr algn="r"/>
            <a:r>
              <a:rPr lang="en-US" sz="3200" b="1" dirty="0"/>
              <a:t>manifest God’s power</a:t>
            </a:r>
          </a:p>
          <a:p>
            <a:pPr algn="r"/>
            <a:endParaRPr lang="en-US" sz="2400" b="1" dirty="0"/>
          </a:p>
          <a:p>
            <a:pPr algn="r"/>
            <a:r>
              <a:rPr lang="en-US" sz="3200" b="1" dirty="0"/>
              <a:t>Daily miracles</a:t>
            </a:r>
          </a:p>
        </p:txBody>
      </p:sp>
      <p:sp>
        <p:nvSpPr>
          <p:cNvPr id="8" name="Rectangle 7"/>
          <p:cNvSpPr/>
          <p:nvPr/>
        </p:nvSpPr>
        <p:spPr>
          <a:xfrm rot="20353714" flipV="1">
            <a:off x="-738775" y="3082836"/>
            <a:ext cx="13698018" cy="131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90087" y="2212196"/>
            <a:ext cx="2000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Judaism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418"/>
            <a:ext cx="3458586" cy="321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8943" y="3321789"/>
            <a:ext cx="14350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</a:rPr>
              <a:t>Islam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9586" y="1048588"/>
            <a:ext cx="388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Everything occurs by Allah’s design and intervention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51205" y="301557"/>
            <a:ext cx="163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Khan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97131" y="4012202"/>
            <a:ext cx="4742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“Supernormal” manifestations of power</a:t>
            </a:r>
          </a:p>
          <a:p>
            <a:pPr algn="r"/>
            <a:endParaRPr lang="en-US" sz="3200" b="1" dirty="0"/>
          </a:p>
          <a:p>
            <a:pPr algn="r"/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 rot="20353714">
            <a:off x="-818828" y="3047057"/>
            <a:ext cx="13747451" cy="50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82500" y="2212196"/>
            <a:ext cx="2416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Buddhism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1015" y="3204783"/>
            <a:ext cx="2210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</a:rPr>
              <a:t>Hinduism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9916" y="1072936"/>
            <a:ext cx="388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Direct appeals to </a:t>
            </a:r>
          </a:p>
          <a:p>
            <a:r>
              <a:rPr lang="en-US" sz="3200" b="1" dirty="0"/>
              <a:t>gods and goddesses for help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5" y="404643"/>
            <a:ext cx="2731303" cy="27504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52" y="2920082"/>
            <a:ext cx="3279162" cy="3276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8670" y="5786518"/>
            <a:ext cx="1067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Yü 2007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F77763D-1AA8-45A4-9D7F-5876D3B6357B}"/>
              </a:ext>
            </a:extLst>
          </p:cNvPr>
          <p:cNvSpPr/>
          <p:nvPr/>
        </p:nvSpPr>
        <p:spPr>
          <a:xfrm>
            <a:off x="5065830" y="2474843"/>
            <a:ext cx="2416046" cy="108388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667000"/>
            <a:ext cx="15289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Karma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5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2" grpId="0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Miracles are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not contrary to nature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or science or history.                  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They are only contrary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 to what we know   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(or think we know) </a:t>
            </a:r>
          </a:p>
          <a:p>
            <a:pPr marL="0" indent="0">
              <a:buNone/>
            </a:pPr>
            <a:r>
              <a:rPr lang="en-US" sz="3900" b="1" i="1" dirty="0">
                <a:solidFill>
                  <a:schemeClr val="bg1"/>
                </a:solidFill>
              </a:rPr>
              <a:t>of nature, science, and history.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1900" dirty="0">
                <a:solidFill>
                  <a:schemeClr val="bg1"/>
                </a:solidFill>
              </a:rPr>
              <a:t>Attributed to Augustine</a:t>
            </a:r>
          </a:p>
        </p:txBody>
      </p:sp>
      <p:pic>
        <p:nvPicPr>
          <p:cNvPr id="3074" name="Picture 2" descr="C:\Users\KellyArora\AppData\Local\Microsoft\Windows\Temporary Internet Files\Content.IE5\JMA2WAT7\MP90043874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4191000" cy="558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A62D0A7-988C-4FF8-AB99-AD1FE677DE9E}"/>
              </a:ext>
            </a:extLst>
          </p:cNvPr>
          <p:cNvSpPr txBox="1">
            <a:spLocks/>
          </p:cNvSpPr>
          <p:nvPr/>
        </p:nvSpPr>
        <p:spPr>
          <a:xfrm>
            <a:off x="5370922" y="556181"/>
            <a:ext cx="6553200" cy="5535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Miracles are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not contrary to nature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or science or history.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They are only contrary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 to what we know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(or think we know)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900" b="1" i="1" dirty="0">
                <a:solidFill>
                  <a:srgbClr val="C00000"/>
                </a:solidFill>
              </a:rPr>
              <a:t>of nature, science, and history.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solidFill>
                  <a:srgbClr val="C00000"/>
                </a:solidFill>
              </a:rPr>
              <a:t>Attributed to Augustine</a:t>
            </a:r>
          </a:p>
        </p:txBody>
      </p:sp>
    </p:spTree>
    <p:extLst>
      <p:ext uri="{BB962C8B-B14F-4D97-AF65-F5344CB8AC3E}">
        <p14:creationId xmlns:p14="http://schemas.microsoft.com/office/powerpoint/2010/main" val="34218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1CE2C-524F-456F-A03B-67F8A7FB4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513" y="586116"/>
            <a:ext cx="10829699" cy="56857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b="1" dirty="0"/>
              <a:t>When you hear “miracle” </a:t>
            </a:r>
          </a:p>
          <a:p>
            <a:pPr marL="0" indent="0" algn="r">
              <a:buNone/>
            </a:pPr>
            <a:r>
              <a:rPr lang="en-US" sz="6000" b="1" dirty="0"/>
              <a:t>in end-of-life care, </a:t>
            </a:r>
          </a:p>
          <a:p>
            <a:pPr marL="0" indent="0" algn="r">
              <a:buNone/>
            </a:pPr>
            <a:r>
              <a:rPr lang="en-US" sz="6000" b="1" dirty="0"/>
              <a:t>what personal and/or  </a:t>
            </a:r>
          </a:p>
          <a:p>
            <a:pPr marL="0" indent="0" algn="r">
              <a:buNone/>
            </a:pPr>
            <a:r>
              <a:rPr lang="en-US" sz="6000" b="1" dirty="0"/>
              <a:t>professional values </a:t>
            </a:r>
          </a:p>
          <a:p>
            <a:pPr marL="0" indent="0" algn="r">
              <a:buNone/>
            </a:pPr>
            <a:r>
              <a:rPr lang="en-US" sz="6000" b="1" dirty="0"/>
              <a:t>are at stake for you?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F74520-C8AD-4C5A-8C11-55DB07CE0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" b="-1"/>
          <a:stretch/>
        </p:blipFill>
        <p:spPr bwMode="auto">
          <a:xfrm>
            <a:off x="839788" y="1480961"/>
            <a:ext cx="2844802" cy="360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0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46082" y="986919"/>
            <a:ext cx="3624857" cy="119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Clergy Influence at the End of Life</a:t>
            </a:r>
          </a:p>
        </p:txBody>
      </p:sp>
      <p:sp>
        <p:nvSpPr>
          <p:cNvPr id="3" name="Rectangle 2"/>
          <p:cNvSpPr/>
          <p:nvPr/>
        </p:nvSpPr>
        <p:spPr>
          <a:xfrm>
            <a:off x="9356047" y="3759623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Balboni  2017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7112" y="744000"/>
            <a:ext cx="341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Terminally-ill patients</a:t>
            </a:r>
            <a:endParaRPr lang="en-US" sz="2000" b="1" dirty="0"/>
          </a:p>
        </p:txBody>
      </p:sp>
      <p:sp>
        <p:nvSpPr>
          <p:cNvPr id="21" name="Arrow: Right 20"/>
          <p:cNvSpPr/>
          <p:nvPr/>
        </p:nvSpPr>
        <p:spPr>
          <a:xfrm>
            <a:off x="3736901" y="2676113"/>
            <a:ext cx="1447800" cy="6733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9640" y="2346898"/>
            <a:ext cx="2745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/>
              <a:t>~3/4 say religion is important</a:t>
            </a:r>
          </a:p>
        </p:txBody>
      </p:sp>
      <p:sp>
        <p:nvSpPr>
          <p:cNvPr id="23" name="Arrow: Right 22"/>
          <p:cNvSpPr/>
          <p:nvPr/>
        </p:nvSpPr>
        <p:spPr>
          <a:xfrm rot="5400000">
            <a:off x="1668261" y="4532560"/>
            <a:ext cx="1447800" cy="7021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36228" y="5221318"/>
            <a:ext cx="44969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/>
              <a:t>~1/2 receive some EOL spiritual care from clergy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/>
          <a:stretch/>
        </p:blipFill>
        <p:spPr>
          <a:xfrm flipH="1">
            <a:off x="652553" y="1485124"/>
            <a:ext cx="3581400" cy="3083814"/>
          </a:xfrm>
          <a:prstGeom prst="round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821369" y="2434374"/>
            <a:ext cx="2674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1005 Clergy 98% Christian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3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227ADA-1C29-4C37-B3AA-B04C29F34649}"/>
              </a:ext>
            </a:extLst>
          </p:cNvPr>
          <p:cNvSpPr/>
          <p:nvPr/>
        </p:nvSpPr>
        <p:spPr>
          <a:xfrm>
            <a:off x="4113512" y="5364061"/>
            <a:ext cx="396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Use of hospice care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331549-0EC8-4963-BBEF-B5B6543E2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r="45969"/>
          <a:stretch/>
        </p:blipFill>
        <p:spPr>
          <a:xfrm>
            <a:off x="810847" y="3404359"/>
            <a:ext cx="2026977" cy="2769688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5E4CE-56FF-491E-8E51-68D959F12E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r="6319"/>
          <a:stretch/>
        </p:blipFill>
        <p:spPr>
          <a:xfrm>
            <a:off x="5421618" y="1918600"/>
            <a:ext cx="2042028" cy="3185984"/>
          </a:xfrm>
          <a:prstGeom prst="round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8552F8-0FEA-4334-A287-8097F74574F0}"/>
              </a:ext>
            </a:extLst>
          </p:cNvPr>
          <p:cNvSpPr/>
          <p:nvPr/>
        </p:nvSpPr>
        <p:spPr>
          <a:xfrm>
            <a:off x="520434" y="443446"/>
            <a:ext cx="6170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High level of spiritual support from healthcare team</a:t>
            </a:r>
            <a:endParaRPr lang="en-US" sz="28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324805A-9727-4B7E-8BE3-1E4FFF340533}"/>
              </a:ext>
            </a:extLst>
          </p:cNvPr>
          <p:cNvSpPr/>
          <p:nvPr/>
        </p:nvSpPr>
        <p:spPr>
          <a:xfrm rot="5400000">
            <a:off x="779303" y="2339427"/>
            <a:ext cx="1052092" cy="609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5002DB0-1B20-4AAB-948A-ECA1F98EB090}"/>
              </a:ext>
            </a:extLst>
          </p:cNvPr>
          <p:cNvSpPr/>
          <p:nvPr/>
        </p:nvSpPr>
        <p:spPr>
          <a:xfrm rot="16200000" flipV="1">
            <a:off x="3295441" y="5155647"/>
            <a:ext cx="1052090" cy="6096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1108C7-AF55-4850-A205-558AF3D021C9}"/>
              </a:ext>
            </a:extLst>
          </p:cNvPr>
          <p:cNvSpPr txBox="1"/>
          <p:nvPr/>
        </p:nvSpPr>
        <p:spPr>
          <a:xfrm>
            <a:off x="8346082" y="986919"/>
            <a:ext cx="3624857" cy="119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Clergy Influence at the End of Life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7B5A33-0115-4C8F-B5B4-F6ADA1E35731}"/>
              </a:ext>
            </a:extLst>
          </p:cNvPr>
          <p:cNvSpPr/>
          <p:nvPr/>
        </p:nvSpPr>
        <p:spPr>
          <a:xfrm>
            <a:off x="9356047" y="3759623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Balboni  2017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81A322-A740-44FA-9F4E-C25C6108F4FC}"/>
              </a:ext>
            </a:extLst>
          </p:cNvPr>
          <p:cNvSpPr/>
          <p:nvPr/>
        </p:nvSpPr>
        <p:spPr>
          <a:xfrm>
            <a:off x="8821369" y="2434374"/>
            <a:ext cx="2674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1005 Clergy 98% Christian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947CF8-C688-4B42-827E-5324D5E9525F}"/>
              </a:ext>
            </a:extLst>
          </p:cNvPr>
          <p:cNvSpPr/>
          <p:nvPr/>
        </p:nvSpPr>
        <p:spPr>
          <a:xfrm>
            <a:off x="1656474" y="2073435"/>
            <a:ext cx="396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Aggressive interventions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0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72DAB7-B1A2-4A0D-9FDF-979755055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" t="27126" r="-565" b="3179"/>
          <a:stretch/>
        </p:blipFill>
        <p:spPr>
          <a:xfrm>
            <a:off x="1051509" y="1958009"/>
            <a:ext cx="10327519" cy="3798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D4A52-6562-4572-AC89-C239B77FA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" t="-548" r="-674" b="71337"/>
          <a:stretch/>
        </p:blipFill>
        <p:spPr>
          <a:xfrm>
            <a:off x="1051509" y="336104"/>
            <a:ext cx="10327519" cy="15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261" y="382868"/>
            <a:ext cx="1803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Clergy Values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65658" y="5661423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Balboni 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7" r="10227" b="3333"/>
          <a:stretch/>
        </p:blipFill>
        <p:spPr>
          <a:xfrm flipH="1">
            <a:off x="603672" y="1914487"/>
            <a:ext cx="2328901" cy="3502210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5152" y="257291"/>
            <a:ext cx="891684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86% </a:t>
            </a:r>
            <a:r>
              <a:rPr lang="en-US" sz="3600" b="1" dirty="0"/>
              <a:t>God performs miracles</a:t>
            </a:r>
          </a:p>
          <a:p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    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60% </a:t>
            </a:r>
            <a:r>
              <a:rPr lang="en-US" sz="3600" b="1" dirty="0"/>
              <a:t>Prayer for physical healing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  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54% </a:t>
            </a:r>
            <a:r>
              <a:rPr lang="en-US" sz="3600" b="1" dirty="0"/>
              <a:t>Pursue treatment; life is sacred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    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27% </a:t>
            </a:r>
            <a:r>
              <a:rPr lang="en-US" sz="3600" b="1" dirty="0"/>
              <a:t>Redemptive suffering justifies painful        </a:t>
            </a:r>
          </a:p>
          <a:p>
            <a:r>
              <a:rPr lang="en-US" sz="3600" b="1" dirty="0"/>
              <a:t>         procedures</a:t>
            </a:r>
          </a:p>
          <a:p>
            <a:pPr algn="ctr"/>
            <a:r>
              <a:rPr lang="en-US" sz="2800" b="1" dirty="0"/>
              <a:t>   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16% </a:t>
            </a:r>
            <a:r>
              <a:rPr lang="en-US" sz="3600" b="1" dirty="0"/>
              <a:t>Doctors should “always extend life”</a:t>
            </a:r>
          </a:p>
        </p:txBody>
      </p:sp>
    </p:spTree>
    <p:extLst>
      <p:ext uri="{BB962C8B-B14F-4D97-AF65-F5344CB8AC3E}">
        <p14:creationId xmlns:p14="http://schemas.microsoft.com/office/powerpoint/2010/main" val="37191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65" y="1525654"/>
            <a:ext cx="2723161" cy="2241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946" y="371915"/>
            <a:ext cx="6524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Surrogate Decision-Making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554849" y="3337739"/>
            <a:ext cx="787510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en-US" sz="3600" b="1" dirty="0">
                <a:solidFill>
                  <a:srgbClr val="C00000"/>
                </a:solidFill>
              </a:rPr>
              <a:t>27% </a:t>
            </a:r>
            <a:r>
              <a:rPr lang="en-US" sz="3200" b="1" dirty="0"/>
              <a:t>Patient’s character/will to live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2676" y="2055575"/>
            <a:ext cx="787510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en-US" sz="3600" b="1" dirty="0">
                <a:solidFill>
                  <a:srgbClr val="C00000"/>
                </a:solidFill>
              </a:rPr>
              <a:t>64% </a:t>
            </a:r>
            <a:r>
              <a:rPr lang="en-US" sz="3200" b="1" dirty="0"/>
              <a:t>Patient’s physical appearance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12676" y="2698581"/>
            <a:ext cx="567521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en-US" sz="3600" b="1" dirty="0">
                <a:solidFill>
                  <a:srgbClr val="C00000"/>
                </a:solidFill>
              </a:rPr>
              <a:t>36% </a:t>
            </a:r>
            <a:r>
              <a:rPr lang="en-US" sz="3200" b="1" dirty="0"/>
              <a:t>Positive thinking 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05845" y="3984122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179 Surrogates</a:t>
            </a:r>
          </a:p>
          <a:p>
            <a:r>
              <a:rPr lang="en-US" sz="2000" dirty="0"/>
              <a:t>Boyd et al 2010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56946" y="1450459"/>
            <a:ext cx="6699291" cy="3678105"/>
            <a:chOff x="212832" y="3289539"/>
            <a:chExt cx="3111838" cy="1640741"/>
          </a:xfrm>
        </p:grpSpPr>
        <p:sp>
          <p:nvSpPr>
            <p:cNvPr id="12" name="Rectangle 11"/>
            <p:cNvSpPr/>
            <p:nvPr/>
          </p:nvSpPr>
          <p:spPr>
            <a:xfrm>
              <a:off x="212832" y="3289539"/>
              <a:ext cx="3111838" cy="1640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</a:rPr>
                <a:t>47% </a:t>
              </a:r>
              <a:r>
                <a:rPr lang="en-US" sz="4400" b="1" dirty="0">
                  <a:solidFill>
                    <a:schemeClr val="tx1"/>
                  </a:solidFill>
                </a:rPr>
                <a:t>consider physician input</a:t>
              </a:r>
            </a:p>
            <a:p>
              <a:pPr algn="ctr"/>
              <a:endParaRPr lang="en-US" sz="4400" b="1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en-US" sz="4800" b="1" dirty="0">
                  <a:solidFill>
                    <a:srgbClr val="C00000"/>
                  </a:solidFill>
                </a:rPr>
                <a:t>2% </a:t>
              </a:r>
              <a:r>
                <a:rPr lang="en-US" sz="4400" b="1" dirty="0">
                  <a:solidFill>
                    <a:schemeClr val="tx1"/>
                  </a:solidFill>
                </a:rPr>
                <a:t>Rely solely on it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12963" y="4284021"/>
              <a:ext cx="2743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4446495" y="1231809"/>
            <a:ext cx="6145071" cy="411540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20% </a:t>
            </a:r>
            <a:r>
              <a:rPr lang="en-US" sz="5400" b="1" dirty="0">
                <a:solidFill>
                  <a:srgbClr val="C00000"/>
                </a:solidFill>
              </a:rPr>
              <a:t>Faith in God overrides all other prognostic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3679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0DD96D-9643-4F0C-9EB2-F84895A221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53" y="191384"/>
            <a:ext cx="6054832" cy="523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FF960-831F-4E9C-8257-90B1B634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36" y="4548971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Ethics of                            “Medical Futility”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35A52-C7B5-4DB5-AF68-A30E13ECA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002" y="6000224"/>
            <a:ext cx="2080443" cy="500098"/>
          </a:xfrm>
        </p:spPr>
        <p:txBody>
          <a:bodyPr/>
          <a:lstStyle/>
          <a:p>
            <a:r>
              <a:rPr lang="en-US" b="0" dirty="0" err="1">
                <a:solidFill>
                  <a:schemeClr val="bg1"/>
                </a:solidFill>
              </a:rPr>
              <a:t>Blackler</a:t>
            </a:r>
            <a:r>
              <a:rPr lang="en-US" b="0" dirty="0">
                <a:solidFill>
                  <a:schemeClr val="bg1"/>
                </a:solidFill>
              </a:rPr>
              <a:t> 2017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28056-1B1E-495C-96D8-6EA9E069F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4602" y="1782249"/>
            <a:ext cx="5876485" cy="3293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Interventions unlikely to produce significant benefits (beneficence) and may do substantial harm (nonmaleficence)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877BD-42AD-4FFD-8073-3154ACE8C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70991" y="2017639"/>
            <a:ext cx="3372896" cy="5827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Patient Autonomy</a:t>
            </a:r>
          </a:p>
        </p:txBody>
      </p:sp>
    </p:spTree>
    <p:extLst>
      <p:ext uri="{BB962C8B-B14F-4D97-AF65-F5344CB8AC3E}">
        <p14:creationId xmlns:p14="http://schemas.microsoft.com/office/powerpoint/2010/main" val="24905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2" y="753076"/>
            <a:ext cx="4379091" cy="43790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75489" y="753076"/>
            <a:ext cx="59088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8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3F4AAF-4C0F-4AFF-AB57-9D3BB8203B31}"/>
              </a:ext>
            </a:extLst>
          </p:cNvPr>
          <p:cNvSpPr/>
          <p:nvPr/>
        </p:nvSpPr>
        <p:spPr>
          <a:xfrm>
            <a:off x="4427014" y="3429000"/>
            <a:ext cx="25643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endParaRPr lang="en-US"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8C12D7-5459-4BBA-AE9D-ECAE72D79FB8}"/>
              </a:ext>
            </a:extLst>
          </p:cNvPr>
          <p:cNvSpPr/>
          <p:nvPr/>
        </p:nvSpPr>
        <p:spPr>
          <a:xfrm>
            <a:off x="912272" y="158141"/>
            <a:ext cx="25643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A1777B-3B20-4873-8605-F8D8CBFFB72C}"/>
              </a:ext>
            </a:extLst>
          </p:cNvPr>
          <p:cNvSpPr/>
          <p:nvPr/>
        </p:nvSpPr>
        <p:spPr>
          <a:xfrm>
            <a:off x="8198660" y="204308"/>
            <a:ext cx="28080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91356-1D63-4E3C-9BC5-E45C41086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95" y="462666"/>
            <a:ext cx="2849019" cy="29663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9EFD3E-B625-47F0-9C63-CEF8429485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/>
          <a:stretch/>
        </p:blipFill>
        <p:spPr>
          <a:xfrm flipH="1">
            <a:off x="812487" y="1384179"/>
            <a:ext cx="2763949" cy="382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1AC92-AA02-4D07-B46C-33085F2CD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t="4155" r="20165"/>
          <a:stretch/>
        </p:blipFill>
        <p:spPr>
          <a:xfrm flipH="1">
            <a:off x="7841973" y="1356364"/>
            <a:ext cx="3470266" cy="38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2" y="753076"/>
            <a:ext cx="4379091" cy="43790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75489" y="753076"/>
            <a:ext cx="59088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8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8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4C21B61-8288-42BD-8E04-88EC317FD694}"/>
              </a:ext>
            </a:extLst>
          </p:cNvPr>
          <p:cNvGrpSpPr/>
          <p:nvPr/>
        </p:nvGrpSpPr>
        <p:grpSpPr>
          <a:xfrm>
            <a:off x="841028" y="489797"/>
            <a:ext cx="3373435" cy="2776417"/>
            <a:chOff x="525780" y="232808"/>
            <a:chExt cx="3373435" cy="3033407"/>
          </a:xfrm>
        </p:grpSpPr>
        <p:pic>
          <p:nvPicPr>
            <p:cNvPr id="6" name="Graphic 5" descr="Speech">
              <a:extLst>
                <a:ext uri="{FF2B5EF4-FFF2-40B4-BE49-F238E27FC236}">
                  <a16:creationId xmlns:a16="http://schemas.microsoft.com/office/drawing/2014/main" id="{7ADF0E84-9125-4BC3-A831-07521B971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253" t="13422" r="12711" b="19107"/>
            <a:stretch/>
          </p:blipFill>
          <p:spPr>
            <a:xfrm>
              <a:off x="525780" y="232808"/>
              <a:ext cx="3373435" cy="303340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84D3D5-602A-4797-8D38-7045F43E17E8}"/>
                </a:ext>
              </a:extLst>
            </p:cNvPr>
            <p:cNvSpPr/>
            <p:nvPr/>
          </p:nvSpPr>
          <p:spPr>
            <a:xfrm>
              <a:off x="745326" y="585136"/>
              <a:ext cx="270653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familiar with x. What does that mean to you?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A103A1-BD56-41D3-83A3-3684B9B9130A}"/>
              </a:ext>
            </a:extLst>
          </p:cNvPr>
          <p:cNvGrpSpPr/>
          <p:nvPr/>
        </p:nvGrpSpPr>
        <p:grpSpPr>
          <a:xfrm>
            <a:off x="841028" y="3429000"/>
            <a:ext cx="3373435" cy="2776417"/>
            <a:chOff x="525780" y="3622380"/>
            <a:chExt cx="3373435" cy="3033407"/>
          </a:xfrm>
        </p:grpSpPr>
        <p:pic>
          <p:nvPicPr>
            <p:cNvPr id="11" name="Graphic 10" descr="Speech">
              <a:extLst>
                <a:ext uri="{FF2B5EF4-FFF2-40B4-BE49-F238E27FC236}">
                  <a16:creationId xmlns:a16="http://schemas.microsoft.com/office/drawing/2014/main" id="{2F715008-5C81-49D1-B71E-CCE5C3277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253" t="13422" r="12711" b="19107"/>
            <a:stretch/>
          </p:blipFill>
          <p:spPr>
            <a:xfrm flipV="1">
              <a:off x="525780" y="3622380"/>
              <a:ext cx="3373435" cy="30334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515A80-2C17-4814-8384-886B3A9BD932}"/>
                </a:ext>
              </a:extLst>
            </p:cNvPr>
            <p:cNvSpPr/>
            <p:nvPr/>
          </p:nvSpPr>
          <p:spPr>
            <a:xfrm>
              <a:off x="824865" y="4624460"/>
              <a:ext cx="277526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know what you  mean by ...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D7DC14-601E-448D-AF0D-0B889A2B367A}"/>
              </a:ext>
            </a:extLst>
          </p:cNvPr>
          <p:cNvGrpSpPr/>
          <p:nvPr/>
        </p:nvGrpSpPr>
        <p:grpSpPr>
          <a:xfrm>
            <a:off x="7977539" y="489796"/>
            <a:ext cx="3373435" cy="2776417"/>
            <a:chOff x="8292785" y="232808"/>
            <a:chExt cx="3373435" cy="3033407"/>
          </a:xfrm>
        </p:grpSpPr>
        <p:pic>
          <p:nvPicPr>
            <p:cNvPr id="10" name="Graphic 9" descr="Speech">
              <a:extLst>
                <a:ext uri="{FF2B5EF4-FFF2-40B4-BE49-F238E27FC236}">
                  <a16:creationId xmlns:a16="http://schemas.microsoft.com/office/drawing/2014/main" id="{02501735-C8B5-4F38-89F1-B99612075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253" t="13422" r="12711" b="19107"/>
            <a:stretch/>
          </p:blipFill>
          <p:spPr>
            <a:xfrm flipH="1">
              <a:off x="8292785" y="232808"/>
              <a:ext cx="3373435" cy="303340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6A2030-96A2-4AD2-99DF-DE6180B14A24}"/>
                </a:ext>
              </a:extLst>
            </p:cNvPr>
            <p:cNvSpPr/>
            <p:nvPr/>
          </p:nvSpPr>
          <p:spPr>
            <a:xfrm>
              <a:off x="9009384" y="786806"/>
              <a:ext cx="2180586" cy="1412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Tell me more  about ...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AAE55B-70EE-416B-8733-EF906AC54472}"/>
              </a:ext>
            </a:extLst>
          </p:cNvPr>
          <p:cNvGrpSpPr/>
          <p:nvPr/>
        </p:nvGrpSpPr>
        <p:grpSpPr>
          <a:xfrm>
            <a:off x="7977539" y="3429000"/>
            <a:ext cx="3373435" cy="2776417"/>
            <a:chOff x="8292785" y="3591785"/>
            <a:chExt cx="3373435" cy="3033407"/>
          </a:xfrm>
        </p:grpSpPr>
        <p:pic>
          <p:nvPicPr>
            <p:cNvPr id="8" name="Graphic 7" descr="Speech">
              <a:extLst>
                <a:ext uri="{FF2B5EF4-FFF2-40B4-BE49-F238E27FC236}">
                  <a16:creationId xmlns:a16="http://schemas.microsoft.com/office/drawing/2014/main" id="{1C5D3CBF-8908-4CD5-945B-C34B2F19D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253" t="13422" r="12711" b="19107"/>
            <a:stretch/>
          </p:blipFill>
          <p:spPr>
            <a:xfrm flipH="1" flipV="1">
              <a:off x="8292785" y="3591785"/>
              <a:ext cx="3373435" cy="303340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1532909-060D-4BB1-A65C-DDA145568CF6}"/>
                </a:ext>
              </a:extLst>
            </p:cNvPr>
            <p:cNvSpPr txBox="1"/>
            <p:nvPr/>
          </p:nvSpPr>
          <p:spPr>
            <a:xfrm>
              <a:off x="8700294" y="4624461"/>
              <a:ext cx="2798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not sure. What do you think?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93FE267-98D2-41F6-823C-6041B5CBB6CC}"/>
              </a:ext>
            </a:extLst>
          </p:cNvPr>
          <p:cNvSpPr/>
          <p:nvPr/>
        </p:nvSpPr>
        <p:spPr>
          <a:xfrm>
            <a:off x="4396747" y="1504901"/>
            <a:ext cx="3314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Ask: </a:t>
            </a:r>
          </a:p>
          <a:p>
            <a:pPr algn="ctr"/>
            <a:r>
              <a:rPr lang="en-US" sz="3600" b="1" dirty="0"/>
              <a:t>Open-ended questions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6A3EB2-9388-4741-9C8B-55688453423B}"/>
              </a:ext>
            </a:extLst>
          </p:cNvPr>
          <p:cNvSpPr/>
          <p:nvPr/>
        </p:nvSpPr>
        <p:spPr>
          <a:xfrm>
            <a:off x="4354843" y="3697148"/>
            <a:ext cx="3314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Invite: </a:t>
            </a:r>
          </a:p>
          <a:p>
            <a:pPr algn="ctr"/>
            <a:r>
              <a:rPr lang="en-US" sz="3600" b="1" dirty="0"/>
              <a:t>“Could you say more about…” </a:t>
            </a:r>
          </a:p>
        </p:txBody>
      </p:sp>
    </p:spTree>
    <p:extLst>
      <p:ext uri="{BB962C8B-B14F-4D97-AF65-F5344CB8AC3E}">
        <p14:creationId xmlns:p14="http://schemas.microsoft.com/office/powerpoint/2010/main" val="39587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277" r="7728"/>
          <a:stretch/>
        </p:blipFill>
        <p:spPr>
          <a:xfrm>
            <a:off x="0" y="-28695"/>
            <a:ext cx="12192000" cy="69153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3668" y="313039"/>
            <a:ext cx="3632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chemeClr val="bg1"/>
                </a:solidFill>
              </a:rPr>
              <a:t>Miracle Talk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943600"/>
            <a:ext cx="2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Hayward, et al.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668" y="1357729"/>
            <a:ext cx="10141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Literal appeal 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   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Symbolic request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 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Expression of faith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  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F0647-FF06-40FD-B619-B3E5ADCE717E}"/>
              </a:ext>
            </a:extLst>
          </p:cNvPr>
          <p:cNvSpPr/>
          <p:nvPr/>
        </p:nvSpPr>
        <p:spPr>
          <a:xfrm>
            <a:off x="8022220" y="2019057"/>
            <a:ext cx="3846445" cy="11856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Innocuous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Hoped-for outcome without religious connotation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C2CD7-E52B-421C-BC0F-14D985C3748C}"/>
              </a:ext>
            </a:extLst>
          </p:cNvPr>
          <p:cNvSpPr/>
          <p:nvPr/>
        </p:nvSpPr>
        <p:spPr>
          <a:xfrm>
            <a:off x="5917362" y="3345710"/>
            <a:ext cx="3402777" cy="8836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Shaken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Spiritual distress/crisis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48A40-5203-4E0A-9DB8-5A338E9BD505}"/>
              </a:ext>
            </a:extLst>
          </p:cNvPr>
          <p:cNvSpPr/>
          <p:nvPr/>
        </p:nvSpPr>
        <p:spPr>
          <a:xfrm>
            <a:off x="5460558" y="593155"/>
            <a:ext cx="4329485" cy="1315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Integrated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Hope for divine intervention from religious worldview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023674-BABE-4BBD-9009-AF07A2E1DD49}"/>
              </a:ext>
            </a:extLst>
          </p:cNvPr>
          <p:cNvSpPr/>
          <p:nvPr/>
        </p:nvSpPr>
        <p:spPr>
          <a:xfrm>
            <a:off x="2945719" y="1451333"/>
            <a:ext cx="2462138" cy="446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AA6EC4-1E51-4D6E-A803-B13BFB49B7F7}"/>
              </a:ext>
            </a:extLst>
          </p:cNvPr>
          <p:cNvSpPr/>
          <p:nvPr/>
        </p:nvSpPr>
        <p:spPr>
          <a:xfrm>
            <a:off x="3563362" y="2416552"/>
            <a:ext cx="4458858" cy="43937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76A451-6BA4-4BFA-9648-823007754766}"/>
              </a:ext>
            </a:extLst>
          </p:cNvPr>
          <p:cNvSpPr/>
          <p:nvPr/>
        </p:nvSpPr>
        <p:spPr>
          <a:xfrm>
            <a:off x="3730921" y="3515548"/>
            <a:ext cx="2117961" cy="46707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C95CB-3BEC-4023-AC5A-0D793D2B11BF}"/>
              </a:ext>
            </a:extLst>
          </p:cNvPr>
          <p:cNvSpPr txBox="1"/>
          <p:nvPr/>
        </p:nvSpPr>
        <p:spPr>
          <a:xfrm>
            <a:off x="506801" y="6066710"/>
            <a:ext cx="410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Shinall</a:t>
            </a:r>
            <a:r>
              <a:rPr lang="en-US" sz="2000" dirty="0">
                <a:solidFill>
                  <a:schemeClr val="bg1"/>
                </a:solidFill>
              </a:rPr>
              <a:t>, Stahl &amp; </a:t>
            </a:r>
            <a:r>
              <a:rPr lang="en-US" sz="2000" dirty="0" err="1">
                <a:solidFill>
                  <a:schemeClr val="bg1"/>
                </a:solidFill>
              </a:rPr>
              <a:t>Bibler</a:t>
            </a:r>
            <a:r>
              <a:rPr lang="en-US" sz="2000" dirty="0">
                <a:solidFill>
                  <a:schemeClr val="bg1"/>
                </a:solidFill>
              </a:rPr>
              <a:t> 2017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3CC00D-0C5E-41CD-BEFF-0A2A9C2EAABB}"/>
              </a:ext>
            </a:extLst>
          </p:cNvPr>
          <p:cNvSpPr/>
          <p:nvPr/>
        </p:nvSpPr>
        <p:spPr>
          <a:xfrm>
            <a:off x="443668" y="4480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Control over providers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Denial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7B78B76-4AEA-48B2-9D46-DD5E309A5636}"/>
              </a:ext>
            </a:extLst>
          </p:cNvPr>
          <p:cNvSpPr/>
          <p:nvPr/>
        </p:nvSpPr>
        <p:spPr>
          <a:xfrm>
            <a:off x="4410208" y="4359467"/>
            <a:ext cx="1003852" cy="1562008"/>
          </a:xfrm>
          <a:prstGeom prst="rightBrace">
            <a:avLst>
              <a:gd name="adj1" fmla="val 8333"/>
              <a:gd name="adj2" fmla="val 50000"/>
            </a:avLst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8795D0-6978-4C21-BC53-0A8866243074}"/>
              </a:ext>
            </a:extLst>
          </p:cNvPr>
          <p:cNvSpPr/>
          <p:nvPr/>
        </p:nvSpPr>
        <p:spPr>
          <a:xfrm>
            <a:off x="8012584" y="4649929"/>
            <a:ext cx="3543855" cy="12659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Strategic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Asserting power, avoiding care discussions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268DEC5-5920-4517-A90D-4F4931401713}"/>
              </a:ext>
            </a:extLst>
          </p:cNvPr>
          <p:cNvSpPr/>
          <p:nvPr/>
        </p:nvSpPr>
        <p:spPr>
          <a:xfrm>
            <a:off x="5752288" y="4890704"/>
            <a:ext cx="2217490" cy="4852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9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12" grpId="0" animBg="1"/>
      <p:bldP spid="1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6990F0-CA5F-4EF9-A7F0-D58F91642507}"/>
              </a:ext>
            </a:extLst>
          </p:cNvPr>
          <p:cNvSpPr/>
          <p:nvPr/>
        </p:nvSpPr>
        <p:spPr>
          <a:xfrm>
            <a:off x="9501558" y="3421035"/>
            <a:ext cx="2194886" cy="14313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I’m scared of dying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91F6D-0D85-48E3-8D75-3D92356CE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7696" y="107664"/>
            <a:ext cx="9982183" cy="82391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Asking for “Everything”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F7498-94B3-419D-BC8E-EEE4E0387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63794" y="5049643"/>
            <a:ext cx="2934870" cy="622838"/>
          </a:xfrm>
        </p:spPr>
        <p:txBody>
          <a:bodyPr>
            <a:normAutofit/>
          </a:bodyPr>
          <a:lstStyle/>
          <a:p>
            <a:r>
              <a:rPr lang="en-US" sz="2000" b="0" dirty="0"/>
              <a:t>Quill, Arnold &amp; Back 2009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3DBD16-C3CF-4F80-9061-679ACA5228DD}"/>
              </a:ext>
            </a:extLst>
          </p:cNvPr>
          <p:cNvSpPr/>
          <p:nvPr/>
        </p:nvSpPr>
        <p:spPr>
          <a:xfrm>
            <a:off x="465038" y="920025"/>
            <a:ext cx="3135909" cy="14417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don’t want to give up on life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F938FE-61CC-4457-B87F-52744D1923F0}"/>
              </a:ext>
            </a:extLst>
          </p:cNvPr>
          <p:cNvSpPr/>
          <p:nvPr/>
        </p:nvSpPr>
        <p:spPr>
          <a:xfrm>
            <a:off x="2951269" y="2177870"/>
            <a:ext cx="3157098" cy="1862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Every moment matters, even if I suffer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646B5E-4863-4BAC-A258-80A84F552AA5}"/>
              </a:ext>
            </a:extLst>
          </p:cNvPr>
          <p:cNvSpPr/>
          <p:nvPr/>
        </p:nvSpPr>
        <p:spPr>
          <a:xfrm>
            <a:off x="973032" y="3477046"/>
            <a:ext cx="2497110" cy="1740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My family won’t let me go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09CEC8-71F8-469C-9DBB-2DF4670075D2}"/>
              </a:ext>
            </a:extLst>
          </p:cNvPr>
          <p:cNvSpPr/>
          <p:nvPr/>
        </p:nvSpPr>
        <p:spPr>
          <a:xfrm>
            <a:off x="4279660" y="1043206"/>
            <a:ext cx="3369035" cy="8239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Don’t leave 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00288-63CC-4D04-978D-E71860758A13}"/>
              </a:ext>
            </a:extLst>
          </p:cNvPr>
          <p:cNvSpPr/>
          <p:nvPr/>
        </p:nvSpPr>
        <p:spPr>
          <a:xfrm>
            <a:off x="5587312" y="3368829"/>
            <a:ext cx="2608144" cy="2001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It’s God’s decision when I die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1C0175-C4D7-4F2E-9A43-202AD8600614}"/>
              </a:ext>
            </a:extLst>
          </p:cNvPr>
          <p:cNvSpPr/>
          <p:nvPr/>
        </p:nvSpPr>
        <p:spPr>
          <a:xfrm>
            <a:off x="7331199" y="2056233"/>
            <a:ext cx="2865190" cy="1589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can’t leave my  family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F7DF67-C5DA-4E92-84E5-C0246824DCE7}"/>
              </a:ext>
            </a:extLst>
          </p:cNvPr>
          <p:cNvSpPr/>
          <p:nvPr/>
        </p:nvSpPr>
        <p:spPr>
          <a:xfrm>
            <a:off x="8327409" y="1033802"/>
            <a:ext cx="3369035" cy="12938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We must explore all options</a:t>
            </a:r>
          </a:p>
        </p:txBody>
      </p:sp>
    </p:spTree>
    <p:extLst>
      <p:ext uri="{BB962C8B-B14F-4D97-AF65-F5344CB8AC3E}">
        <p14:creationId xmlns:p14="http://schemas.microsoft.com/office/powerpoint/2010/main" val="2161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2" y="753076"/>
            <a:ext cx="4379091" cy="43790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75489" y="753076"/>
            <a:ext cx="59088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8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1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6034" y="311368"/>
            <a:ext cx="431859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Portraits of </a:t>
            </a:r>
          </a:p>
          <a:p>
            <a:pPr algn="ctr"/>
            <a:r>
              <a:rPr lang="en-US" sz="4000" b="1" dirty="0"/>
              <a:t>American Life</a:t>
            </a:r>
          </a:p>
          <a:p>
            <a:pPr algn="ctr"/>
            <a:r>
              <a:rPr lang="en-US" sz="2400" dirty="0"/>
              <a:t>Merged Dataset 2006-2012</a:t>
            </a:r>
          </a:p>
          <a:p>
            <a:pPr algn="ctr"/>
            <a:endParaRPr lang="en-US" sz="2400" dirty="0"/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I have experienced a supernatural miracle, an event that could not have happened without the intervention of God or a spiritual force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C503E-CE7C-41A3-8399-D83FA2729A6C}"/>
              </a:ext>
            </a:extLst>
          </p:cNvPr>
          <p:cNvSpPr txBox="1"/>
          <p:nvPr/>
        </p:nvSpPr>
        <p:spPr>
          <a:xfrm>
            <a:off x="8276735" y="1930884"/>
            <a:ext cx="1951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STRONGLY AGREE 37.7%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ABFB7B8-B537-4D3B-80CC-C2E5D3773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981150"/>
              </p:ext>
            </p:extLst>
          </p:nvPr>
        </p:nvGraphicFramePr>
        <p:xfrm>
          <a:off x="3071192" y="199962"/>
          <a:ext cx="9972923" cy="728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5BB61095-020A-4532-B7FA-98F455853E74}"/>
              </a:ext>
            </a:extLst>
          </p:cNvPr>
          <p:cNvSpPr txBox="1"/>
          <p:nvPr/>
        </p:nvSpPr>
        <p:spPr>
          <a:xfrm>
            <a:off x="6291043" y="1107063"/>
            <a:ext cx="1672654" cy="16873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chemeClr val="bg1"/>
                </a:solidFill>
              </a:rPr>
              <a:t>Strongly Disagree 20.8%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BB61095-020A-4532-B7FA-98F455853E74}"/>
              </a:ext>
            </a:extLst>
          </p:cNvPr>
          <p:cNvSpPr txBox="1"/>
          <p:nvPr/>
        </p:nvSpPr>
        <p:spPr>
          <a:xfrm>
            <a:off x="5846794" y="3699018"/>
            <a:ext cx="1672654" cy="10128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solidFill>
                  <a:schemeClr val="bg1"/>
                </a:solidFill>
              </a:rPr>
              <a:t>Neutral 21.5%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BB61095-020A-4532-B7FA-98F455853E74}"/>
              </a:ext>
            </a:extLst>
          </p:cNvPr>
          <p:cNvSpPr txBox="1"/>
          <p:nvPr/>
        </p:nvSpPr>
        <p:spPr>
          <a:xfrm>
            <a:off x="7864306" y="4482903"/>
            <a:ext cx="1672654" cy="11277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Somewhat Agree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13.8%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5BB61095-020A-4532-B7FA-98F455853E74}"/>
              </a:ext>
            </a:extLst>
          </p:cNvPr>
          <p:cNvSpPr txBox="1"/>
          <p:nvPr/>
        </p:nvSpPr>
        <p:spPr>
          <a:xfrm>
            <a:off x="5315369" y="2661456"/>
            <a:ext cx="1951348" cy="7675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Somewhat Disagree 6.3 %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2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ADCD5-87D6-4C73-9B70-0631F92D6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11578" r="28972"/>
          <a:stretch/>
        </p:blipFill>
        <p:spPr>
          <a:xfrm>
            <a:off x="409272" y="422291"/>
            <a:ext cx="5418878" cy="4106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0EFC87-9F03-416D-98FA-A98A9396A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4164"/>
            <a:ext cx="5686728" cy="37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ADCD5-87D6-4C73-9B70-0631F92D6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11578" r="28972"/>
          <a:stretch/>
        </p:blipFill>
        <p:spPr>
          <a:xfrm>
            <a:off x="571138" y="304797"/>
            <a:ext cx="6746271" cy="511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C662E5-3EDA-472F-AA51-377B5370F3C7}"/>
              </a:ext>
            </a:extLst>
          </p:cNvPr>
          <p:cNvSpPr/>
          <p:nvPr/>
        </p:nvSpPr>
        <p:spPr>
          <a:xfrm>
            <a:off x="8067843" y="1127301"/>
            <a:ext cx="32727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Notice differences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FDF66B-D745-45E9-BCFF-483DE92301AA}"/>
              </a:ext>
            </a:extLst>
          </p:cNvPr>
          <p:cNvSpPr/>
          <p:nvPr/>
        </p:nvSpPr>
        <p:spPr>
          <a:xfrm>
            <a:off x="3193144" y="754743"/>
            <a:ext cx="3415754" cy="231477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C5590F-2612-40D7-BC1F-AA6221032865}"/>
              </a:ext>
            </a:extLst>
          </p:cNvPr>
          <p:cNvSpPr/>
          <p:nvPr/>
        </p:nvSpPr>
        <p:spPr>
          <a:xfrm>
            <a:off x="2760435" y="3214662"/>
            <a:ext cx="1889759" cy="137148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4812531" y="3145824"/>
            <a:ext cx="3671177" cy="1133233"/>
          </a:xfrm>
          <a:prstGeom prst="ellipse">
            <a:avLst/>
          </a:prstGeom>
          <a:ln w="57150">
            <a:solidFill>
              <a:srgbClr val="00AA5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</a:p>
        </p:txBody>
      </p:sp>
      <p:sp>
        <p:nvSpPr>
          <p:cNvPr id="9" name="Oval 8"/>
          <p:cNvSpPr/>
          <p:nvPr/>
        </p:nvSpPr>
        <p:spPr>
          <a:xfrm>
            <a:off x="2672478" y="3976707"/>
            <a:ext cx="2321345" cy="1156731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</a:p>
        </p:txBody>
      </p:sp>
      <p:sp>
        <p:nvSpPr>
          <p:cNvPr id="11" name="Oval 10"/>
          <p:cNvSpPr/>
          <p:nvPr/>
        </p:nvSpPr>
        <p:spPr>
          <a:xfrm>
            <a:off x="4324294" y="5257050"/>
            <a:ext cx="1644287" cy="1200328"/>
          </a:xfrm>
          <a:prstGeom prst="ellipse">
            <a:avLst/>
          </a:prstGeom>
          <a:ln w="57150">
            <a:solidFill>
              <a:srgbClr val="7023B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2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</a:p>
        </p:txBody>
      </p:sp>
      <p:sp>
        <p:nvSpPr>
          <p:cNvPr id="13" name="Oval 12"/>
          <p:cNvSpPr/>
          <p:nvPr/>
        </p:nvSpPr>
        <p:spPr>
          <a:xfrm>
            <a:off x="3808808" y="450684"/>
            <a:ext cx="2428231" cy="1132004"/>
          </a:xfrm>
          <a:prstGeom prst="ellipse">
            <a:avLst/>
          </a:prstGeom>
          <a:ln w="57150">
            <a:solidFill>
              <a:srgbClr val="00AA5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Silence</a:t>
            </a:r>
          </a:p>
        </p:txBody>
      </p:sp>
      <p:sp>
        <p:nvSpPr>
          <p:cNvPr id="17" name="Oval 16"/>
          <p:cNvSpPr/>
          <p:nvPr/>
        </p:nvSpPr>
        <p:spPr>
          <a:xfrm>
            <a:off x="589686" y="2107777"/>
            <a:ext cx="2330190" cy="1156731"/>
          </a:xfrm>
          <a:prstGeom prst="ellipse">
            <a:avLst/>
          </a:prstGeom>
          <a:ln w="57150">
            <a:solidFill>
              <a:srgbClr val="7023B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2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Miracle</a:t>
            </a:r>
          </a:p>
        </p:txBody>
      </p:sp>
      <p:sp>
        <p:nvSpPr>
          <p:cNvPr id="19" name="Oval 18"/>
          <p:cNvSpPr/>
          <p:nvPr/>
        </p:nvSpPr>
        <p:spPr>
          <a:xfrm>
            <a:off x="465372" y="5198467"/>
            <a:ext cx="2665965" cy="1156731"/>
          </a:xfrm>
          <a:prstGeom prst="ellipse">
            <a:avLst/>
          </a:prstGeom>
          <a:ln w="57150">
            <a:solidFill>
              <a:srgbClr val="00AA5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</a:p>
        </p:txBody>
      </p:sp>
      <p:sp>
        <p:nvSpPr>
          <p:cNvPr id="14" name="Oval 13"/>
          <p:cNvSpPr/>
          <p:nvPr/>
        </p:nvSpPr>
        <p:spPr>
          <a:xfrm>
            <a:off x="2823550" y="4926803"/>
            <a:ext cx="1737710" cy="1303111"/>
          </a:xfrm>
          <a:prstGeom prst="ellipse">
            <a:avLst/>
          </a:prstGeom>
          <a:solidFill>
            <a:schemeClr val="bg1"/>
          </a:solidFill>
          <a:ln w="57150">
            <a:solidFill>
              <a:srgbClr val="CD0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D0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sp>
        <p:nvSpPr>
          <p:cNvPr id="15" name="Oval 14"/>
          <p:cNvSpPr/>
          <p:nvPr/>
        </p:nvSpPr>
        <p:spPr>
          <a:xfrm>
            <a:off x="6619286" y="4999992"/>
            <a:ext cx="1644286" cy="115673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Faith</a:t>
            </a:r>
          </a:p>
        </p:txBody>
      </p:sp>
      <p:sp>
        <p:nvSpPr>
          <p:cNvPr id="20" name="Oval 19"/>
          <p:cNvSpPr/>
          <p:nvPr/>
        </p:nvSpPr>
        <p:spPr>
          <a:xfrm>
            <a:off x="837084" y="702131"/>
            <a:ext cx="2431410" cy="1156731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Dignity</a:t>
            </a:r>
          </a:p>
        </p:txBody>
      </p:sp>
      <p:sp>
        <p:nvSpPr>
          <p:cNvPr id="18" name="Oval 17"/>
          <p:cNvSpPr/>
          <p:nvPr/>
        </p:nvSpPr>
        <p:spPr>
          <a:xfrm>
            <a:off x="5731615" y="4179751"/>
            <a:ext cx="1620386" cy="120032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D0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D0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</a:t>
            </a:r>
          </a:p>
        </p:txBody>
      </p:sp>
      <p:sp>
        <p:nvSpPr>
          <p:cNvPr id="8" name="Oval 7"/>
          <p:cNvSpPr/>
          <p:nvPr/>
        </p:nvSpPr>
        <p:spPr>
          <a:xfrm>
            <a:off x="811994" y="3659860"/>
            <a:ext cx="1580916" cy="123839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90601" y="1121806"/>
            <a:ext cx="2258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38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their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2672478" y="1279641"/>
            <a:ext cx="2193298" cy="123839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</a:p>
        </p:txBody>
      </p:sp>
      <p:sp>
        <p:nvSpPr>
          <p:cNvPr id="26" name="Oval 25"/>
          <p:cNvSpPr/>
          <p:nvPr/>
        </p:nvSpPr>
        <p:spPr>
          <a:xfrm>
            <a:off x="5835338" y="2167721"/>
            <a:ext cx="2428234" cy="1156731"/>
          </a:xfrm>
          <a:prstGeom prst="ellipse">
            <a:avLst/>
          </a:prstGeom>
          <a:ln w="57150">
            <a:solidFill>
              <a:srgbClr val="7023B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2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</a:t>
            </a:r>
          </a:p>
        </p:txBody>
      </p:sp>
      <p:sp>
        <p:nvSpPr>
          <p:cNvPr id="27" name="Oval 26"/>
          <p:cNvSpPr/>
          <p:nvPr/>
        </p:nvSpPr>
        <p:spPr>
          <a:xfrm>
            <a:off x="2142415" y="2761801"/>
            <a:ext cx="3253424" cy="987442"/>
          </a:xfrm>
          <a:prstGeom prst="ellipse">
            <a:avLst/>
          </a:prstGeom>
          <a:solidFill>
            <a:schemeClr val="bg1"/>
          </a:solidFill>
          <a:ln w="57150">
            <a:solidFill>
              <a:srgbClr val="CD0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D0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Forgiveness</a:t>
            </a:r>
          </a:p>
        </p:txBody>
      </p:sp>
      <p:sp>
        <p:nvSpPr>
          <p:cNvPr id="22" name="Oval 21"/>
          <p:cNvSpPr/>
          <p:nvPr/>
        </p:nvSpPr>
        <p:spPr>
          <a:xfrm>
            <a:off x="5783468" y="734086"/>
            <a:ext cx="2149680" cy="120032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D0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D0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8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65" y="2030924"/>
            <a:ext cx="3206576" cy="32065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75536" y="1927977"/>
            <a:ext cx="45512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0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54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0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54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0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54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0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23249-5D57-49B4-85F5-9A7DF202A2DE}"/>
              </a:ext>
            </a:extLst>
          </p:cNvPr>
          <p:cNvSpPr txBox="1"/>
          <p:nvPr/>
        </p:nvSpPr>
        <p:spPr>
          <a:xfrm>
            <a:off x="1048702" y="237980"/>
            <a:ext cx="10094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Which step of SNAP might be most challenging for you? Why?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1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8242" r="11150" b="2748"/>
          <a:stretch/>
        </p:blipFill>
        <p:spPr>
          <a:xfrm>
            <a:off x="5762486" y="679103"/>
            <a:ext cx="5703800" cy="44638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056" y="1187103"/>
            <a:ext cx="47933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/>
              <a:t>Strategy to </a:t>
            </a:r>
            <a:r>
              <a:rPr lang="en-US" sz="4000" b="1" dirty="0">
                <a:solidFill>
                  <a:prstClr val="black"/>
                </a:solidFill>
                <a:latin typeface="Helvetica" panose="020B0504020202030204" pitchFamily="34" charset="0"/>
              </a:rPr>
              <a:t>Balance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Helvetica" panose="020B0504020202030204" pitchFamily="34" charset="0"/>
              </a:rPr>
              <a:t>Hope in Miracles with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Helvetica" panose="020B0504020202030204" pitchFamily="34" charset="0"/>
              </a:rPr>
              <a:t>Biomedical Decision-Making</a:t>
            </a:r>
            <a:endParaRPr lang="en-US" sz="4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62BDC2-9014-44F0-95A8-62BE1BCF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/>
          <a:stretch/>
        </p:blipFill>
        <p:spPr>
          <a:xfrm flipH="1">
            <a:off x="6334213" y="1332187"/>
            <a:ext cx="5382982" cy="4450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130AA7-A37C-486A-BA79-D12FE5C27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8"/>
          <a:stretch/>
        </p:blipFill>
        <p:spPr>
          <a:xfrm flipH="1">
            <a:off x="474805" y="1332188"/>
            <a:ext cx="5621195" cy="4450079"/>
          </a:xfrm>
          <a:prstGeom prst="rect">
            <a:avLst/>
          </a:prstGeom>
        </p:spPr>
      </p:pic>
      <p:sp>
        <p:nvSpPr>
          <p:cNvPr id="18433" name="Rectangle 2"/>
          <p:cNvSpPr>
            <a:spLocks noGrp="1"/>
          </p:cNvSpPr>
          <p:nvPr>
            <p:ph type="ctrTitle"/>
          </p:nvPr>
        </p:nvSpPr>
        <p:spPr>
          <a:xfrm>
            <a:off x="1524000" y="159025"/>
            <a:ext cx="9144000" cy="101524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Hope</a:t>
            </a:r>
          </a:p>
        </p:txBody>
      </p:sp>
    </p:spTree>
    <p:extLst>
      <p:ext uri="{BB962C8B-B14F-4D97-AF65-F5344CB8AC3E}">
        <p14:creationId xmlns:p14="http://schemas.microsoft.com/office/powerpoint/2010/main" val="32530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0713A-0A1F-439F-A56B-46A9ECED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705014" y="2581991"/>
            <a:ext cx="2520131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+mn-lt"/>
              </a:rPr>
              <a:t>Hopes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9335B-026E-4A42-88C3-2369A63CFA09}"/>
              </a:ext>
            </a:extLst>
          </p:cNvPr>
          <p:cNvSpPr txBox="1"/>
          <p:nvPr/>
        </p:nvSpPr>
        <p:spPr>
          <a:xfrm>
            <a:off x="705015" y="3669710"/>
            <a:ext cx="5390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Diverse</a:t>
            </a:r>
          </a:p>
          <a:p>
            <a:r>
              <a:rPr lang="en-US" sz="4800" b="1" dirty="0"/>
              <a:t>Dynamic</a:t>
            </a:r>
          </a:p>
          <a:p>
            <a:r>
              <a:rPr lang="en-US" sz="4800" b="1" dirty="0"/>
              <a:t>Grounded in reality</a:t>
            </a:r>
          </a:p>
        </p:txBody>
      </p:sp>
    </p:spTree>
    <p:extLst>
      <p:ext uri="{BB962C8B-B14F-4D97-AF65-F5344CB8AC3E}">
        <p14:creationId xmlns:p14="http://schemas.microsoft.com/office/powerpoint/2010/main" val="30894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FE25AB-D16A-4758-9068-1986810EF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52" y="369529"/>
            <a:ext cx="3137464" cy="60360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676962" y="1217462"/>
            <a:ext cx="2922104" cy="235018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Breadth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of Hopes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sz="2000" dirty="0" err="1">
                <a:solidFill>
                  <a:schemeClr val="bg1"/>
                </a:solidFill>
                <a:latin typeface="+mn-lt"/>
              </a:rPr>
              <a:t>Feudtner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2009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48903A-4269-4DCA-8E4A-B7D676949C27}"/>
              </a:ext>
            </a:extLst>
          </p:cNvPr>
          <p:cNvSpPr/>
          <p:nvPr/>
        </p:nvSpPr>
        <p:spPr>
          <a:xfrm>
            <a:off x="11979" y="0"/>
            <a:ext cx="816935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108DBA-A930-4C67-9F21-830708D6E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6" r="28329"/>
          <a:stretch/>
        </p:blipFill>
        <p:spPr>
          <a:xfrm>
            <a:off x="1138744" y="369529"/>
            <a:ext cx="1386210" cy="21442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EE982E-96A7-4CDF-8810-DD1BC827C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6" r="28329"/>
          <a:stretch/>
        </p:blipFill>
        <p:spPr>
          <a:xfrm>
            <a:off x="1138744" y="3813700"/>
            <a:ext cx="1386210" cy="2144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12076C-9ABC-4699-B3C2-62E2CCCA6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6" r="28329"/>
          <a:stretch/>
        </p:blipFill>
        <p:spPr>
          <a:xfrm>
            <a:off x="3451621" y="2556119"/>
            <a:ext cx="1386210" cy="2144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08D74-0BB5-4BBD-A71E-45B7E7AA43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6" r="28329"/>
          <a:stretch/>
        </p:blipFill>
        <p:spPr>
          <a:xfrm>
            <a:off x="5678340" y="328270"/>
            <a:ext cx="1386210" cy="214422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64C3DD1-6706-4F62-8F67-F20922726FDF}"/>
              </a:ext>
            </a:extLst>
          </p:cNvPr>
          <p:cNvSpPr/>
          <p:nvPr/>
        </p:nvSpPr>
        <p:spPr>
          <a:xfrm>
            <a:off x="954269" y="5882315"/>
            <a:ext cx="1755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</a:rPr>
              <a:t>Pain Relief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AF60B-F92C-4B21-BD27-7BF7994D4536}"/>
              </a:ext>
            </a:extLst>
          </p:cNvPr>
          <p:cNvSpPr/>
          <p:nvPr/>
        </p:nvSpPr>
        <p:spPr>
          <a:xfrm>
            <a:off x="5291727" y="2392557"/>
            <a:ext cx="2159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</a:rPr>
              <a:t>Homecoming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063D5-5D34-4C7F-8E6B-EAAB4B19BDE6}"/>
              </a:ext>
            </a:extLst>
          </p:cNvPr>
          <p:cNvSpPr/>
          <p:nvPr/>
        </p:nvSpPr>
        <p:spPr>
          <a:xfrm>
            <a:off x="3204234" y="4628713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</a:rPr>
              <a:t>Connecting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FB2652-BA11-4202-84A4-5867D80999DE}"/>
              </a:ext>
            </a:extLst>
          </p:cNvPr>
          <p:cNvSpPr/>
          <p:nvPr/>
        </p:nvSpPr>
        <p:spPr>
          <a:xfrm>
            <a:off x="507608" y="2467773"/>
            <a:ext cx="2648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1"/>
                </a:solidFill>
              </a:rPr>
              <a:t>Finding meaning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B2634A-ECA5-47ED-9264-334049350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6" r="28329"/>
          <a:stretch/>
        </p:blipFill>
        <p:spPr>
          <a:xfrm>
            <a:off x="5678340" y="3813700"/>
            <a:ext cx="1386210" cy="21442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CCBDAF3-283A-49CA-8D97-1E54B195AEB9}"/>
              </a:ext>
            </a:extLst>
          </p:cNvPr>
          <p:cNvSpPr/>
          <p:nvPr/>
        </p:nvSpPr>
        <p:spPr>
          <a:xfrm>
            <a:off x="5408233" y="5877987"/>
            <a:ext cx="1926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</a:rPr>
              <a:t>Forgiveness</a:t>
            </a:r>
          </a:p>
        </p:txBody>
      </p:sp>
    </p:spTree>
    <p:extLst>
      <p:ext uri="{BB962C8B-B14F-4D97-AF65-F5344CB8AC3E}">
        <p14:creationId xmlns:p14="http://schemas.microsoft.com/office/powerpoint/2010/main" val="27244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21" grpId="0"/>
      <p:bldP spid="22" grpId="0"/>
      <p:bldP spid="24" grpId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BA17BB-E9F6-45F9-BFA7-5265F468B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8" y="623957"/>
            <a:ext cx="4777409" cy="47774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45B0C9-659A-4B12-BAF9-4C791BA80E3B}"/>
              </a:ext>
            </a:extLst>
          </p:cNvPr>
          <p:cNvSpPr/>
          <p:nvPr/>
        </p:nvSpPr>
        <p:spPr>
          <a:xfrm>
            <a:off x="197122" y="662950"/>
            <a:ext cx="34223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dirty="0">
                <a:solidFill>
                  <a:srgbClr val="C00000"/>
                </a:solidFill>
              </a:rPr>
              <a:t>A</a:t>
            </a:r>
            <a:r>
              <a:rPr lang="en-US" sz="3600" b="1" dirty="0">
                <a:solidFill>
                  <a:srgbClr val="C00000"/>
                </a:solidFill>
              </a:rPr>
              <a:t>ffirm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en-US" sz="3600" b="1" dirty="0">
                <a:solidFill>
                  <a:srgbClr val="0070C0"/>
                </a:solidFill>
              </a:rPr>
              <a:t>their values </a:t>
            </a:r>
          </a:p>
          <a:p>
            <a:pPr algn="r"/>
            <a:r>
              <a:rPr lang="en-US" sz="3600" b="1" dirty="0">
                <a:solidFill>
                  <a:srgbClr val="0070C0"/>
                </a:solidFill>
              </a:rPr>
              <a:t>and hopes </a:t>
            </a:r>
          </a:p>
          <a:p>
            <a:pPr algn="r"/>
            <a:endParaRPr lang="en-US" sz="3600" b="1" dirty="0">
              <a:solidFill>
                <a:srgbClr val="0070C0"/>
              </a:solidFill>
            </a:endParaRPr>
          </a:p>
          <a:p>
            <a:pPr algn="r"/>
            <a:r>
              <a:rPr lang="en-US" sz="5400" b="1" dirty="0">
                <a:solidFill>
                  <a:srgbClr val="C00000"/>
                </a:solidFill>
              </a:rPr>
              <a:t>M</a:t>
            </a:r>
            <a:r>
              <a:rPr lang="en-US" sz="3600" b="1" dirty="0">
                <a:solidFill>
                  <a:srgbClr val="C00000"/>
                </a:solidFill>
              </a:rPr>
              <a:t>eet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en-US" sz="3600" b="1" dirty="0">
                <a:solidFill>
                  <a:srgbClr val="0070C0"/>
                </a:solidFill>
              </a:rPr>
              <a:t>them where </a:t>
            </a:r>
          </a:p>
          <a:p>
            <a:pPr algn="r"/>
            <a:r>
              <a:rPr lang="en-US" sz="3600" b="1" dirty="0">
                <a:solidFill>
                  <a:srgbClr val="0070C0"/>
                </a:solidFill>
              </a:rPr>
              <a:t>they 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0442D-3369-45B4-A53A-E50EA112808C}"/>
              </a:ext>
            </a:extLst>
          </p:cNvPr>
          <p:cNvSpPr txBox="1"/>
          <p:nvPr/>
        </p:nvSpPr>
        <p:spPr>
          <a:xfrm>
            <a:off x="3795090" y="5933661"/>
            <a:ext cx="460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Cooper, Ferguson, </a:t>
            </a:r>
            <a:r>
              <a:rPr lang="en-US" sz="2000" b="1" dirty="0" err="1">
                <a:solidFill>
                  <a:schemeClr val="bg1"/>
                </a:solidFill>
              </a:rPr>
              <a:t>Bodurtha</a:t>
            </a:r>
            <a:r>
              <a:rPr lang="en-US" sz="2000" b="1" dirty="0">
                <a:solidFill>
                  <a:schemeClr val="bg1"/>
                </a:solidFill>
              </a:rPr>
              <a:t> &amp; Smith  AMEN 2014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B7BC5-43D0-4A0B-9573-4FFE4990D8A5}"/>
              </a:ext>
            </a:extLst>
          </p:cNvPr>
          <p:cNvSpPr/>
          <p:nvPr/>
        </p:nvSpPr>
        <p:spPr>
          <a:xfrm>
            <a:off x="8396907" y="678339"/>
            <a:ext cx="3422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E</a:t>
            </a:r>
            <a:r>
              <a:rPr lang="en-US" sz="3600" b="1" dirty="0">
                <a:solidFill>
                  <a:srgbClr val="C00000"/>
                </a:solidFill>
              </a:rPr>
              <a:t>ducate </a:t>
            </a:r>
            <a:r>
              <a:rPr lang="en-US" sz="3600" b="1" dirty="0">
                <a:solidFill>
                  <a:srgbClr val="0070C0"/>
                </a:solidFill>
              </a:rPr>
              <a:t>on biomedical issues</a:t>
            </a:r>
            <a:endParaRPr lang="en-US" sz="3600" b="1" dirty="0">
              <a:solidFill>
                <a:srgbClr val="C00000"/>
              </a:solidFill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5400" b="1" dirty="0">
                <a:solidFill>
                  <a:srgbClr val="C00000"/>
                </a:solidFill>
              </a:rPr>
              <a:t>N</a:t>
            </a:r>
            <a:r>
              <a:rPr lang="en-US" sz="3600" b="1" dirty="0">
                <a:solidFill>
                  <a:srgbClr val="C00000"/>
                </a:solidFill>
              </a:rPr>
              <a:t>o matter 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9458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A6FC47-AAC3-490C-8C6C-1D5BF1B3EB57}"/>
              </a:ext>
            </a:extLst>
          </p:cNvPr>
          <p:cNvSpPr/>
          <p:nvPr/>
        </p:nvSpPr>
        <p:spPr>
          <a:xfrm>
            <a:off x="4371559" y="2835188"/>
            <a:ext cx="3566866" cy="1538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I’m sorry the news today isn’t what you wanted to hear.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48A9BB-135F-4AF0-B65A-48D914C6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8242" r="11150" b="2748"/>
          <a:stretch/>
        </p:blipFill>
        <p:spPr>
          <a:xfrm>
            <a:off x="8382415" y="533948"/>
            <a:ext cx="3101009" cy="242687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2B103C-897D-4714-8422-E7E52598149C}"/>
              </a:ext>
            </a:extLst>
          </p:cNvPr>
          <p:cNvSpPr/>
          <p:nvPr/>
        </p:nvSpPr>
        <p:spPr>
          <a:xfrm>
            <a:off x="1397689" y="1984983"/>
            <a:ext cx="3260035" cy="1131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I/the team also hope for a miracle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06052C-5201-442C-8844-5FB8AC78D6F0}"/>
              </a:ext>
            </a:extLst>
          </p:cNvPr>
          <p:cNvSpPr/>
          <p:nvPr/>
        </p:nvSpPr>
        <p:spPr>
          <a:xfrm>
            <a:off x="708576" y="372462"/>
            <a:ext cx="3260035" cy="1131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I’m sorry things seem uncertain.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F8585A-7C4E-4338-AC82-65A471A27A5D}"/>
              </a:ext>
            </a:extLst>
          </p:cNvPr>
          <p:cNvSpPr/>
          <p:nvPr/>
        </p:nvSpPr>
        <p:spPr>
          <a:xfrm>
            <a:off x="4290565" y="636623"/>
            <a:ext cx="3260035" cy="19139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do you hope for from our team/the care we provide for you?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DB177E-8256-4FA8-9B10-9239173C1BDD}"/>
              </a:ext>
            </a:extLst>
          </p:cNvPr>
          <p:cNvSpPr/>
          <p:nvPr/>
        </p:nvSpPr>
        <p:spPr>
          <a:xfrm>
            <a:off x="708575" y="3436830"/>
            <a:ext cx="3260035" cy="1814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hopes do you have for the next week/month/year?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FBE5B8-13AF-4D18-B5F7-E2DA452111C5}"/>
              </a:ext>
            </a:extLst>
          </p:cNvPr>
          <p:cNvSpPr/>
          <p:nvPr/>
        </p:nvSpPr>
        <p:spPr>
          <a:xfrm>
            <a:off x="8200407" y="3460133"/>
            <a:ext cx="3448882" cy="1939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Tell me about your hopes so we can plan your goals of care together.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C7BB8E0-455E-4429-97E3-2BE89F1D42B0}"/>
              </a:ext>
            </a:extLst>
          </p:cNvPr>
          <p:cNvSpPr/>
          <p:nvPr/>
        </p:nvSpPr>
        <p:spPr>
          <a:xfrm>
            <a:off x="4371559" y="4745298"/>
            <a:ext cx="3448881" cy="1538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We’ll be with you regardless of what happens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3657A5-4F41-44A5-B478-34EEE67C30DB}"/>
              </a:ext>
            </a:extLst>
          </p:cNvPr>
          <p:cNvSpPr/>
          <p:nvPr/>
        </p:nvSpPr>
        <p:spPr>
          <a:xfrm>
            <a:off x="1546775" y="5702132"/>
            <a:ext cx="3260035" cy="8160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we </a:t>
            </a:r>
            <a:r>
              <a:rPr lang="en-US" sz="2800" b="1" i="1" dirty="0">
                <a:solidFill>
                  <a:schemeClr val="tx1"/>
                </a:solidFill>
              </a:rPr>
              <a:t>can</a:t>
            </a:r>
            <a:r>
              <a:rPr lang="en-US" sz="2800" b="1" dirty="0">
                <a:solidFill>
                  <a:schemeClr val="tx1"/>
                </a:solidFill>
              </a:rPr>
              <a:t> do is..</a:t>
            </a:r>
          </a:p>
        </p:txBody>
      </p:sp>
    </p:spTree>
    <p:extLst>
      <p:ext uri="{BB962C8B-B14F-4D97-AF65-F5344CB8AC3E}">
        <p14:creationId xmlns:p14="http://schemas.microsoft.com/office/powerpoint/2010/main" val="19867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6BA9-E9D1-4B03-B149-B9E1B884A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5069" y="176558"/>
            <a:ext cx="6569765" cy="160254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+mn-lt"/>
              </a:rPr>
              <a:t>Ethics Consults for </a:t>
            </a:r>
            <a:br>
              <a:rPr lang="en-US" sz="4000" b="1" dirty="0">
                <a:solidFill>
                  <a:srgbClr val="0070C0"/>
                </a:solidFill>
                <a:latin typeface="+mn-lt"/>
              </a:rPr>
            </a:br>
            <a:r>
              <a:rPr lang="en-US" sz="4000" b="1" dirty="0">
                <a:solidFill>
                  <a:srgbClr val="0070C0"/>
                </a:solidFill>
                <a:latin typeface="+mn-lt"/>
              </a:rPr>
              <a:t>Life-sustaining Treatment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5E2FA-BB53-474C-BE87-43B1F0A081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2152" y="2201050"/>
            <a:ext cx="7215600" cy="621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Chaplains involved in 68.4% of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A8EC2-1033-41F2-B226-635FE25ED6D0}"/>
              </a:ext>
            </a:extLst>
          </p:cNvPr>
          <p:cNvSpPr txBox="1"/>
          <p:nvPr/>
        </p:nvSpPr>
        <p:spPr>
          <a:xfrm>
            <a:off x="8577263" y="4780721"/>
            <a:ext cx="318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Bandini, </a:t>
            </a:r>
            <a:r>
              <a:rPr lang="en-US" dirty="0" err="1">
                <a:solidFill>
                  <a:schemeClr val="bg1"/>
                </a:solidFill>
              </a:rPr>
              <a:t>Courtwright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Zollfrank</a:t>
            </a:r>
            <a:r>
              <a:rPr lang="en-US" dirty="0">
                <a:solidFill>
                  <a:schemeClr val="bg1"/>
                </a:solidFill>
              </a:rPr>
              <a:t>, Robinson &amp; Cadge 2017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374B52-0C2B-43B8-AB14-6750CDF13DBB}"/>
              </a:ext>
            </a:extLst>
          </p:cNvPr>
          <p:cNvSpPr/>
          <p:nvPr/>
        </p:nvSpPr>
        <p:spPr>
          <a:xfrm>
            <a:off x="782000" y="3020839"/>
            <a:ext cx="2928937" cy="31876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26.3%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</a:rPr>
              <a:t>“In God’s hands”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82FA6B-4CB2-4091-8220-34E0D6734BB0}"/>
              </a:ext>
            </a:extLst>
          </p:cNvPr>
          <p:cNvSpPr/>
          <p:nvPr/>
        </p:nvSpPr>
        <p:spPr>
          <a:xfrm>
            <a:off x="4053407" y="3020840"/>
            <a:ext cx="3435626" cy="31876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18.9%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Hope for miraculous recovery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57B8B-C62D-48EC-B208-B80C51D32D4C}"/>
              </a:ext>
            </a:extLst>
          </p:cNvPr>
          <p:cNvSpPr/>
          <p:nvPr/>
        </p:nvSpPr>
        <p:spPr>
          <a:xfrm>
            <a:off x="0" y="1812862"/>
            <a:ext cx="8184770" cy="9544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0205A-AE76-4E9F-8848-A669382C4E1D}"/>
              </a:ext>
            </a:extLst>
          </p:cNvPr>
          <p:cNvSpPr/>
          <p:nvPr/>
        </p:nvSpPr>
        <p:spPr>
          <a:xfrm>
            <a:off x="8800130" y="1182231"/>
            <a:ext cx="2738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Massachusetts General Hospital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2014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95 cases</a:t>
            </a:r>
          </a:p>
        </p:txBody>
      </p:sp>
    </p:spTree>
    <p:extLst>
      <p:ext uri="{BB962C8B-B14F-4D97-AF65-F5344CB8AC3E}">
        <p14:creationId xmlns:p14="http://schemas.microsoft.com/office/powerpoint/2010/main" val="957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CDFD-CF3F-45F2-AC9A-551F38F7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867" y="185417"/>
            <a:ext cx="10515600" cy="94812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Dee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37C9-2610-49D3-9FBE-845F45114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9867" y="1133544"/>
            <a:ext cx="8594737" cy="2295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58-year-old woman</a:t>
            </a:r>
          </a:p>
          <a:p>
            <a:pPr marL="0" indent="0">
              <a:buNone/>
            </a:pPr>
            <a:r>
              <a:rPr lang="en-US" sz="4400" dirty="0"/>
              <a:t>Metastatic cancer</a:t>
            </a:r>
          </a:p>
          <a:p>
            <a:pPr marL="0" indent="0">
              <a:buNone/>
            </a:pPr>
            <a:r>
              <a:rPr lang="en-US" sz="4400" dirty="0"/>
              <a:t>Surgery, chemotherapy and radiation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A49515-BC7C-4528-BEF7-622EF6359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t="4648" r="55527" b="36022"/>
          <a:stretch/>
        </p:blipFill>
        <p:spPr>
          <a:xfrm>
            <a:off x="577396" y="423199"/>
            <a:ext cx="2327081" cy="27924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0451E8-2CB5-4F7D-AC8B-B83E06919871}"/>
              </a:ext>
            </a:extLst>
          </p:cNvPr>
          <p:cNvSpPr/>
          <p:nvPr/>
        </p:nvSpPr>
        <p:spPr>
          <a:xfrm>
            <a:off x="577396" y="3398465"/>
            <a:ext cx="10691191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400" dirty="0">
                <a:solidFill>
                  <a:prstClr val="black"/>
                </a:solidFill>
              </a:rPr>
              <a:t>Dee has been informed there are no feasible biomedical interventions left. The palliative care team needs to clarify goals of care.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B80A6E-19A6-4159-816C-004F6301E59B}"/>
              </a:ext>
            </a:extLst>
          </p:cNvPr>
          <p:cNvSpPr/>
          <p:nvPr/>
        </p:nvSpPr>
        <p:spPr>
          <a:xfrm>
            <a:off x="6600887" y="254854"/>
            <a:ext cx="1461053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VALUES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88C0EE-EA10-4956-B19B-422A1D898B50}"/>
              </a:ext>
            </a:extLst>
          </p:cNvPr>
          <p:cNvSpPr/>
          <p:nvPr/>
        </p:nvSpPr>
        <p:spPr>
          <a:xfrm>
            <a:off x="7666214" y="659480"/>
            <a:ext cx="1461053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WORDS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F0E239-AC25-4944-8A94-86C3A3B7A3D3}"/>
              </a:ext>
            </a:extLst>
          </p:cNvPr>
          <p:cNvSpPr/>
          <p:nvPr/>
        </p:nvSpPr>
        <p:spPr>
          <a:xfrm>
            <a:off x="8823581" y="892509"/>
            <a:ext cx="1828609" cy="11364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AREAS TO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A89ADD-2FE7-4438-B251-A390A008A04F}"/>
              </a:ext>
            </a:extLst>
          </p:cNvPr>
          <p:cNvSpPr/>
          <p:nvPr/>
        </p:nvSpPr>
        <p:spPr>
          <a:xfrm>
            <a:off x="10348504" y="1499839"/>
            <a:ext cx="1461053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41017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AAC2-B7BD-4D61-AB26-F3B00A9DC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6511" y="373645"/>
            <a:ext cx="5218042" cy="305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“I’ve hoped for a miracle since diagnosis. I’ve been praying every day that God would take the cancer away.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C38F1-4DF2-4796-89B2-D7882BAC8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5324" r="49646" b="46956"/>
          <a:stretch/>
        </p:blipFill>
        <p:spPr>
          <a:xfrm>
            <a:off x="485651" y="677813"/>
            <a:ext cx="2359746" cy="21582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CCED6E-349F-4F3D-AFDC-2BF16544103F}"/>
              </a:ext>
            </a:extLst>
          </p:cNvPr>
          <p:cNvSpPr/>
          <p:nvPr/>
        </p:nvSpPr>
        <p:spPr>
          <a:xfrm>
            <a:off x="10122791" y="2787802"/>
            <a:ext cx="1995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  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719EA-3A81-44CE-98C9-3B5F3E4D8881}"/>
              </a:ext>
            </a:extLst>
          </p:cNvPr>
          <p:cNvSpPr/>
          <p:nvPr/>
        </p:nvSpPr>
        <p:spPr>
          <a:xfrm>
            <a:off x="8514467" y="125970"/>
            <a:ext cx="3677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ffirm </a:t>
            </a:r>
            <a:r>
              <a:rPr lang="en-US" sz="2000" b="1" dirty="0">
                <a:solidFill>
                  <a:schemeClr val="bg1"/>
                </a:solidFill>
              </a:rPr>
              <a:t>values and hopes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eet </a:t>
            </a:r>
            <a:r>
              <a:rPr lang="en-US" sz="2000" b="1" dirty="0">
                <a:solidFill>
                  <a:schemeClr val="bg1"/>
                </a:solidFill>
              </a:rPr>
              <a:t>her where she is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ducate </a:t>
            </a:r>
            <a:r>
              <a:rPr lang="en-US" sz="2000" b="1" dirty="0">
                <a:solidFill>
                  <a:schemeClr val="bg1"/>
                </a:solidFill>
              </a:rPr>
              <a:t>on biomedical issues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N</a:t>
            </a:r>
            <a:r>
              <a:rPr lang="en-US" sz="2400" b="1" dirty="0">
                <a:solidFill>
                  <a:schemeClr val="bg1"/>
                </a:solidFill>
              </a:rPr>
              <a:t>o matter what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2C33A-7F13-45BF-9E62-046096EC8B3C}"/>
              </a:ext>
            </a:extLst>
          </p:cNvPr>
          <p:cNvSpPr/>
          <p:nvPr/>
        </p:nvSpPr>
        <p:spPr>
          <a:xfrm>
            <a:off x="377686" y="3140257"/>
            <a:ext cx="7523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But no matter how hard I pray, the cancer keeps growing. Other people get cured. Why is God punishing </a:t>
            </a:r>
            <a:r>
              <a:rPr lang="en-US" sz="4000" i="1" dirty="0">
                <a:solidFill>
                  <a:prstClr val="black"/>
                </a:solidFill>
              </a:rPr>
              <a:t>me</a:t>
            </a:r>
            <a:r>
              <a:rPr lang="en-US" sz="4000" dirty="0">
                <a:solidFill>
                  <a:prstClr val="black"/>
                </a:solidFill>
              </a:rPr>
              <a:t>? I’ve always done the right things. I’ve been faithful.”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FCA16-2721-4D90-887F-7318DA6D7291}"/>
              </a:ext>
            </a:extLst>
          </p:cNvPr>
          <p:cNvSpPr/>
          <p:nvPr/>
        </p:nvSpPr>
        <p:spPr>
          <a:xfrm>
            <a:off x="8514468" y="2499509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VALUES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A7D8BD-908E-4923-9AC4-221EFFAF610E}"/>
              </a:ext>
            </a:extLst>
          </p:cNvPr>
          <p:cNvSpPr/>
          <p:nvPr/>
        </p:nvSpPr>
        <p:spPr>
          <a:xfrm>
            <a:off x="8514468" y="3140257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WORDS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5991A6-47F2-4354-AD77-4C5A34ED9D6D}"/>
              </a:ext>
            </a:extLst>
          </p:cNvPr>
          <p:cNvSpPr/>
          <p:nvPr/>
        </p:nvSpPr>
        <p:spPr>
          <a:xfrm>
            <a:off x="8440831" y="3884509"/>
            <a:ext cx="1479732" cy="11364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AREAS 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5A5762-0F95-4A64-8407-260CC4AE3453}"/>
              </a:ext>
            </a:extLst>
          </p:cNvPr>
          <p:cNvSpPr/>
          <p:nvPr/>
        </p:nvSpPr>
        <p:spPr>
          <a:xfrm>
            <a:off x="8508579" y="4955972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38646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277" r="7728"/>
          <a:stretch/>
        </p:blipFill>
        <p:spPr>
          <a:xfrm>
            <a:off x="0" y="-28695"/>
            <a:ext cx="12192000" cy="69153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3668" y="313039"/>
            <a:ext cx="3632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chemeClr val="bg1"/>
                </a:solidFill>
              </a:rPr>
              <a:t>Miracle Talk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943600"/>
            <a:ext cx="2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Hayward, et al.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668" y="1357729"/>
            <a:ext cx="10141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Literal appeal  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Symbolic request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Expression of faith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 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Expression of emotion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C2CD7-E52B-421C-BC0F-14D985C3748C}"/>
              </a:ext>
            </a:extLst>
          </p:cNvPr>
          <p:cNvSpPr/>
          <p:nvPr/>
        </p:nvSpPr>
        <p:spPr>
          <a:xfrm>
            <a:off x="7958206" y="3258812"/>
            <a:ext cx="3846445" cy="8836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Shaken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Spiritual distress/crisis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76A451-6BA4-4BFA-9648-823007754766}"/>
              </a:ext>
            </a:extLst>
          </p:cNvPr>
          <p:cNvSpPr/>
          <p:nvPr/>
        </p:nvSpPr>
        <p:spPr>
          <a:xfrm>
            <a:off x="5840245" y="3458480"/>
            <a:ext cx="2117961" cy="48430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18E1E47-AC75-4BE1-9962-7FFBC7D4D760}"/>
              </a:ext>
            </a:extLst>
          </p:cNvPr>
          <p:cNvSpPr/>
          <p:nvPr/>
        </p:nvSpPr>
        <p:spPr>
          <a:xfrm>
            <a:off x="4392725" y="3020035"/>
            <a:ext cx="1003852" cy="1337599"/>
          </a:xfrm>
          <a:prstGeom prst="rightBrace">
            <a:avLst>
              <a:gd name="adj1" fmla="val 8333"/>
              <a:gd name="adj2" fmla="val 50000"/>
            </a:avLst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C95CB-3BEC-4023-AC5A-0D793D2B11BF}"/>
              </a:ext>
            </a:extLst>
          </p:cNvPr>
          <p:cNvSpPr txBox="1"/>
          <p:nvPr/>
        </p:nvSpPr>
        <p:spPr>
          <a:xfrm>
            <a:off x="506801" y="6066710"/>
            <a:ext cx="410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Shinall</a:t>
            </a:r>
            <a:r>
              <a:rPr lang="en-US" sz="2000" dirty="0">
                <a:solidFill>
                  <a:schemeClr val="bg1"/>
                </a:solidFill>
              </a:rPr>
              <a:t>, Stahl &amp; </a:t>
            </a:r>
            <a:r>
              <a:rPr lang="en-US" sz="2000" dirty="0" err="1">
                <a:solidFill>
                  <a:schemeClr val="bg1"/>
                </a:solidFill>
              </a:rPr>
              <a:t>Bibler</a:t>
            </a:r>
            <a:r>
              <a:rPr lang="en-US" sz="2000" dirty="0">
                <a:solidFill>
                  <a:schemeClr val="bg1"/>
                </a:solidFill>
              </a:rPr>
              <a:t>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F651C-CCAA-4655-97FB-32C4ACF81A1B}"/>
              </a:ext>
            </a:extLst>
          </p:cNvPr>
          <p:cNvSpPr/>
          <p:nvPr/>
        </p:nvSpPr>
        <p:spPr>
          <a:xfrm>
            <a:off x="443668" y="4480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Control over providers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Denial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3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AAC2-B7BD-4D61-AB26-F3B00A9DC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04467" y="521725"/>
            <a:ext cx="5170049" cy="342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“It all bad news now. Hey, maybe I’ll get a miracle cure today! You know, sometimes the universe gives gifts like that – if you believe in it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BE102-88BD-4FC7-AE17-8A5DA445D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2" t="7971" r="51579" b="12398"/>
          <a:stretch/>
        </p:blipFill>
        <p:spPr>
          <a:xfrm>
            <a:off x="493751" y="521725"/>
            <a:ext cx="2237079" cy="30961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21BAD0-9C71-49CD-B045-E4265477F068}"/>
              </a:ext>
            </a:extLst>
          </p:cNvPr>
          <p:cNvSpPr/>
          <p:nvPr/>
        </p:nvSpPr>
        <p:spPr>
          <a:xfrm>
            <a:off x="459768" y="3781730"/>
            <a:ext cx="77110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and call it to you. If I was stronger, I could have made this a reality by now and put an end to the stress that’s killing me and my family.”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3F796-64BC-4CD4-B446-CE2E4C1508A8}"/>
              </a:ext>
            </a:extLst>
          </p:cNvPr>
          <p:cNvSpPr/>
          <p:nvPr/>
        </p:nvSpPr>
        <p:spPr>
          <a:xfrm>
            <a:off x="10122791" y="2787802"/>
            <a:ext cx="1995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  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12844-6ADA-4ABF-8684-51C82DC77E6B}"/>
              </a:ext>
            </a:extLst>
          </p:cNvPr>
          <p:cNvSpPr/>
          <p:nvPr/>
        </p:nvSpPr>
        <p:spPr>
          <a:xfrm>
            <a:off x="8514467" y="125970"/>
            <a:ext cx="3677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ffirm </a:t>
            </a:r>
            <a:r>
              <a:rPr lang="en-US" sz="2000" b="1" dirty="0">
                <a:solidFill>
                  <a:schemeClr val="bg1"/>
                </a:solidFill>
              </a:rPr>
              <a:t>values and hopes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eet </a:t>
            </a:r>
            <a:r>
              <a:rPr lang="en-US" sz="2000" b="1" dirty="0">
                <a:solidFill>
                  <a:schemeClr val="bg1"/>
                </a:solidFill>
              </a:rPr>
              <a:t>her where she is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ducate </a:t>
            </a:r>
            <a:r>
              <a:rPr lang="en-US" sz="2000" b="1" dirty="0">
                <a:solidFill>
                  <a:schemeClr val="bg1"/>
                </a:solidFill>
              </a:rPr>
              <a:t>on biomedical issues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N</a:t>
            </a:r>
            <a:r>
              <a:rPr lang="en-US" sz="2400" b="1" dirty="0">
                <a:solidFill>
                  <a:schemeClr val="bg1"/>
                </a:solidFill>
              </a:rPr>
              <a:t>o matter what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046C96-DF36-4A42-8BFD-D1705A53B6AE}"/>
              </a:ext>
            </a:extLst>
          </p:cNvPr>
          <p:cNvSpPr/>
          <p:nvPr/>
        </p:nvSpPr>
        <p:spPr>
          <a:xfrm>
            <a:off x="8514468" y="2499509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VALUES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9F969A-71E3-45A1-A426-DC3C24A95372}"/>
              </a:ext>
            </a:extLst>
          </p:cNvPr>
          <p:cNvSpPr/>
          <p:nvPr/>
        </p:nvSpPr>
        <p:spPr>
          <a:xfrm>
            <a:off x="8514468" y="3140257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WORDS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1F1398-463F-4A96-80EC-F06381A59E4A}"/>
              </a:ext>
            </a:extLst>
          </p:cNvPr>
          <p:cNvSpPr/>
          <p:nvPr/>
        </p:nvSpPr>
        <p:spPr>
          <a:xfrm>
            <a:off x="8440831" y="3884509"/>
            <a:ext cx="1479732" cy="11364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AREAS 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37C946-8F32-469A-AFEF-B0919FDF5C67}"/>
              </a:ext>
            </a:extLst>
          </p:cNvPr>
          <p:cNvSpPr/>
          <p:nvPr/>
        </p:nvSpPr>
        <p:spPr>
          <a:xfrm>
            <a:off x="8508579" y="4955972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2204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277" r="7728"/>
          <a:stretch/>
        </p:blipFill>
        <p:spPr>
          <a:xfrm>
            <a:off x="0" y="-28695"/>
            <a:ext cx="12192000" cy="69153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3668" y="313039"/>
            <a:ext cx="3632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chemeClr val="bg1"/>
                </a:solidFill>
              </a:rPr>
              <a:t>Miracle Talk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943600"/>
            <a:ext cx="2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Hayward, et al.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668" y="1357729"/>
            <a:ext cx="10141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Literal appeal  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Symbolic request</a:t>
            </a:r>
          </a:p>
          <a:p>
            <a:r>
              <a:rPr lang="en-US" sz="2000" b="1" dirty="0">
                <a:solidFill>
                  <a:prstClr val="white"/>
                </a:solidFill>
              </a:rPr>
              <a:t>  </a:t>
            </a:r>
          </a:p>
          <a:p>
            <a:r>
              <a:rPr lang="en-US" sz="3200" b="1" dirty="0">
                <a:solidFill>
                  <a:prstClr val="white"/>
                </a:solidFill>
              </a:rPr>
              <a:t>Expression of faith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 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Expression of emotion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F0647-FF06-40FD-B619-B3E5ADCE717E}"/>
              </a:ext>
            </a:extLst>
          </p:cNvPr>
          <p:cNvSpPr/>
          <p:nvPr/>
        </p:nvSpPr>
        <p:spPr>
          <a:xfrm>
            <a:off x="8017354" y="1849393"/>
            <a:ext cx="3846445" cy="11856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Innocuous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Hoped-for outcome without religious connotation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AA6EC4-1E51-4D6E-A803-B13BFB49B7F7}"/>
              </a:ext>
            </a:extLst>
          </p:cNvPr>
          <p:cNvSpPr/>
          <p:nvPr/>
        </p:nvSpPr>
        <p:spPr>
          <a:xfrm>
            <a:off x="3558496" y="2200052"/>
            <a:ext cx="4458858" cy="48430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C95CB-3BEC-4023-AC5A-0D793D2B11BF}"/>
              </a:ext>
            </a:extLst>
          </p:cNvPr>
          <p:cNvSpPr txBox="1"/>
          <p:nvPr/>
        </p:nvSpPr>
        <p:spPr>
          <a:xfrm>
            <a:off x="506801" y="6066710"/>
            <a:ext cx="410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Shinall</a:t>
            </a:r>
            <a:r>
              <a:rPr lang="en-US" sz="2000" dirty="0">
                <a:solidFill>
                  <a:schemeClr val="bg1"/>
                </a:solidFill>
              </a:rPr>
              <a:t>, Stahl &amp; </a:t>
            </a:r>
            <a:r>
              <a:rPr lang="en-US" sz="2000" dirty="0" err="1">
                <a:solidFill>
                  <a:schemeClr val="bg1"/>
                </a:solidFill>
              </a:rPr>
              <a:t>Bibler</a:t>
            </a:r>
            <a:r>
              <a:rPr lang="en-US" sz="2000" dirty="0">
                <a:solidFill>
                  <a:schemeClr val="bg1"/>
                </a:solidFill>
              </a:rPr>
              <a:t>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F651C-CCAA-4655-97FB-32C4ACF81A1B}"/>
              </a:ext>
            </a:extLst>
          </p:cNvPr>
          <p:cNvSpPr/>
          <p:nvPr/>
        </p:nvSpPr>
        <p:spPr>
          <a:xfrm>
            <a:off x="443668" y="4480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Control over providers</a:t>
            </a:r>
          </a:p>
          <a:p>
            <a:pPr lvl="0"/>
            <a:r>
              <a:rPr lang="en-US" sz="2000" b="1" dirty="0">
                <a:solidFill>
                  <a:prstClr val="white"/>
                </a:solidFill>
              </a:rPr>
              <a:t> 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Denial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0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AAC2-B7BD-4D61-AB26-F3B00A9DC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5231" y="265701"/>
            <a:ext cx="5371063" cy="3676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“I hear you, but of course I still expect a miracle! As a Christian, I </a:t>
            </a:r>
            <a:r>
              <a:rPr lang="en-US" sz="4000" i="1" dirty="0">
                <a:solidFill>
                  <a:prstClr val="black"/>
                </a:solidFill>
              </a:rPr>
              <a:t>know</a:t>
            </a:r>
            <a:r>
              <a:rPr lang="en-US" sz="4000" dirty="0">
                <a:solidFill>
                  <a:prstClr val="black"/>
                </a:solidFill>
              </a:rPr>
              <a:t> God is in control. If God decides I’ll beat this cancer, I </a:t>
            </a:r>
            <a:r>
              <a:rPr lang="en-US" sz="4000" i="1" dirty="0">
                <a:solidFill>
                  <a:prstClr val="black"/>
                </a:solidFill>
              </a:rPr>
              <a:t>will</a:t>
            </a:r>
            <a:r>
              <a:rPr lang="en-US" sz="4000" dirty="0">
                <a:solidFill>
                  <a:prstClr val="black"/>
                </a:solidFill>
              </a:rPr>
              <a:t> be healed.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21BAD0-9C71-49CD-B045-E4265477F068}"/>
              </a:ext>
            </a:extLst>
          </p:cNvPr>
          <p:cNvSpPr/>
          <p:nvPr/>
        </p:nvSpPr>
        <p:spPr>
          <a:xfrm>
            <a:off x="428064" y="3511076"/>
            <a:ext cx="77556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My church prays for me, and the elders have laid hands on me for healing. I </a:t>
            </a:r>
            <a:r>
              <a:rPr lang="en-US" sz="4000" i="1" dirty="0">
                <a:solidFill>
                  <a:prstClr val="black"/>
                </a:solidFill>
              </a:rPr>
              <a:t>won’t</a:t>
            </a:r>
            <a:r>
              <a:rPr lang="en-US" sz="4000" dirty="0">
                <a:solidFill>
                  <a:prstClr val="black"/>
                </a:solidFill>
              </a:rPr>
              <a:t> give up on God, and I’m </a:t>
            </a:r>
            <a:r>
              <a:rPr lang="en-US" sz="4000" i="1" dirty="0">
                <a:solidFill>
                  <a:prstClr val="black"/>
                </a:solidFill>
              </a:rPr>
              <a:t>not</a:t>
            </a:r>
            <a:r>
              <a:rPr lang="en-US" sz="4000" dirty="0">
                <a:solidFill>
                  <a:prstClr val="black"/>
                </a:solidFill>
              </a:rPr>
              <a:t> afraid of suffering more if that’s what God asks of me.”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0A04B-AABD-4494-B988-E2B958E9D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11462" r="50308" b="15810"/>
          <a:stretch/>
        </p:blipFill>
        <p:spPr>
          <a:xfrm>
            <a:off x="493946" y="479882"/>
            <a:ext cx="2047648" cy="28542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AFBA26-B904-4C16-AD4D-2E685C8157B4}"/>
              </a:ext>
            </a:extLst>
          </p:cNvPr>
          <p:cNvSpPr/>
          <p:nvPr/>
        </p:nvSpPr>
        <p:spPr>
          <a:xfrm>
            <a:off x="10122791" y="2787802"/>
            <a:ext cx="1995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  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D99680-AC74-488F-B60A-468298547444}"/>
              </a:ext>
            </a:extLst>
          </p:cNvPr>
          <p:cNvSpPr/>
          <p:nvPr/>
        </p:nvSpPr>
        <p:spPr>
          <a:xfrm>
            <a:off x="8514467" y="125970"/>
            <a:ext cx="3677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ffirm </a:t>
            </a:r>
            <a:r>
              <a:rPr lang="en-US" sz="2000" b="1" dirty="0">
                <a:solidFill>
                  <a:schemeClr val="bg1"/>
                </a:solidFill>
              </a:rPr>
              <a:t>values and hopes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eet </a:t>
            </a:r>
            <a:r>
              <a:rPr lang="en-US" sz="2000" b="1" dirty="0">
                <a:solidFill>
                  <a:schemeClr val="bg1"/>
                </a:solidFill>
              </a:rPr>
              <a:t>her where she is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ducate </a:t>
            </a:r>
            <a:r>
              <a:rPr lang="en-US" sz="2000" b="1" dirty="0">
                <a:solidFill>
                  <a:schemeClr val="bg1"/>
                </a:solidFill>
              </a:rPr>
              <a:t>on biomedical issues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N</a:t>
            </a:r>
            <a:r>
              <a:rPr lang="en-US" sz="2400" b="1" dirty="0">
                <a:solidFill>
                  <a:schemeClr val="bg1"/>
                </a:solidFill>
              </a:rPr>
              <a:t>o matter what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3E34BA-F529-4A5A-A922-0CF8D7FC276C}"/>
              </a:ext>
            </a:extLst>
          </p:cNvPr>
          <p:cNvSpPr/>
          <p:nvPr/>
        </p:nvSpPr>
        <p:spPr>
          <a:xfrm>
            <a:off x="8514468" y="2499509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VALUES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32AE04-0A58-4AF8-B49A-F828E0F9B9AD}"/>
              </a:ext>
            </a:extLst>
          </p:cNvPr>
          <p:cNvSpPr/>
          <p:nvPr/>
        </p:nvSpPr>
        <p:spPr>
          <a:xfrm>
            <a:off x="8514468" y="3140257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WORDS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4D2D27-E30D-4895-90CB-04999A79A097}"/>
              </a:ext>
            </a:extLst>
          </p:cNvPr>
          <p:cNvSpPr/>
          <p:nvPr/>
        </p:nvSpPr>
        <p:spPr>
          <a:xfrm>
            <a:off x="8440831" y="3884509"/>
            <a:ext cx="1479732" cy="11364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AREAS 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DC1479-ED55-4054-AB5F-637D69356B1A}"/>
              </a:ext>
            </a:extLst>
          </p:cNvPr>
          <p:cNvSpPr/>
          <p:nvPr/>
        </p:nvSpPr>
        <p:spPr>
          <a:xfrm>
            <a:off x="8508579" y="4955972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17707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277" r="7728"/>
          <a:stretch/>
        </p:blipFill>
        <p:spPr>
          <a:xfrm>
            <a:off x="0" y="-28695"/>
            <a:ext cx="12192000" cy="69153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3668" y="313039"/>
            <a:ext cx="3632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Miracle Talk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943600"/>
            <a:ext cx="2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Hayward, et al.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668" y="1357729"/>
            <a:ext cx="10141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Literal appeal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Symbolic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faith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emotion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48A40-5203-4E0A-9DB8-5A338E9BD505}"/>
              </a:ext>
            </a:extLst>
          </p:cNvPr>
          <p:cNvSpPr/>
          <p:nvPr/>
        </p:nvSpPr>
        <p:spPr>
          <a:xfrm>
            <a:off x="8034957" y="949960"/>
            <a:ext cx="3846445" cy="1337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 for divine intervention from religious worldview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023674-BABE-4BBD-9009-AF07A2E1DD49}"/>
              </a:ext>
            </a:extLst>
          </p:cNvPr>
          <p:cNvSpPr/>
          <p:nvPr/>
        </p:nvSpPr>
        <p:spPr>
          <a:xfrm>
            <a:off x="2951922" y="1408971"/>
            <a:ext cx="5073096" cy="41957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C95CB-3BEC-4023-AC5A-0D793D2B11BF}"/>
              </a:ext>
            </a:extLst>
          </p:cNvPr>
          <p:cNvSpPr txBox="1"/>
          <p:nvPr/>
        </p:nvSpPr>
        <p:spPr>
          <a:xfrm>
            <a:off x="506801" y="6066710"/>
            <a:ext cx="410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Shinall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Stahl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F651C-CCAA-4655-97FB-32C4ACF81A1B}"/>
              </a:ext>
            </a:extLst>
          </p:cNvPr>
          <p:cNvSpPr/>
          <p:nvPr/>
        </p:nvSpPr>
        <p:spPr>
          <a:xfrm>
            <a:off x="443668" y="4480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over providers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3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AAC2-B7BD-4D61-AB26-F3B00A9DC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42579" y="309510"/>
            <a:ext cx="4791059" cy="2999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“I know why you’re here, and I’m </a:t>
            </a:r>
            <a:r>
              <a:rPr lang="en-US" sz="4000" i="1" dirty="0">
                <a:solidFill>
                  <a:prstClr val="black"/>
                </a:solidFill>
              </a:rPr>
              <a:t>not</a:t>
            </a:r>
            <a:r>
              <a:rPr lang="en-US" sz="4000" dirty="0">
                <a:solidFill>
                  <a:prstClr val="black"/>
                </a:solidFill>
              </a:rPr>
              <a:t> giving up hope for a miracle. You and the rest of the team are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21BAD0-9C71-49CD-B045-E4265477F068}"/>
              </a:ext>
            </a:extLst>
          </p:cNvPr>
          <p:cNvSpPr/>
          <p:nvPr/>
        </p:nvSpPr>
        <p:spPr>
          <a:xfrm>
            <a:off x="453441" y="3072348"/>
            <a:ext cx="7717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prstClr val="black"/>
                </a:solidFill>
              </a:rPr>
              <a:t>not</a:t>
            </a:r>
            <a:r>
              <a:rPr lang="en-US" sz="4000" dirty="0">
                <a:solidFill>
                  <a:prstClr val="black"/>
                </a:solidFill>
              </a:rPr>
              <a:t> the higher power here. You can’t tell me what can and can’t happen. I know you want me to give up, but I’m holding on for a miracle. You need to focus on doing your job to support me.” </a:t>
            </a:r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E2B5048-4B66-4600-BA85-C83300170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1443" r="18681"/>
          <a:stretch/>
        </p:blipFill>
        <p:spPr>
          <a:xfrm>
            <a:off x="509951" y="501479"/>
            <a:ext cx="2489071" cy="2638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4715C5-9D6B-4A38-B859-A3C9AE15AEF6}"/>
              </a:ext>
            </a:extLst>
          </p:cNvPr>
          <p:cNvSpPr/>
          <p:nvPr/>
        </p:nvSpPr>
        <p:spPr>
          <a:xfrm>
            <a:off x="10122791" y="2787802"/>
            <a:ext cx="1995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  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36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D3D53F-9E91-4BE0-899A-EA0116AF794C}"/>
              </a:ext>
            </a:extLst>
          </p:cNvPr>
          <p:cNvSpPr/>
          <p:nvPr/>
        </p:nvSpPr>
        <p:spPr>
          <a:xfrm>
            <a:off x="8514467" y="125970"/>
            <a:ext cx="3677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ffirm </a:t>
            </a:r>
            <a:r>
              <a:rPr lang="en-US" sz="2000" b="1" dirty="0">
                <a:solidFill>
                  <a:schemeClr val="bg1"/>
                </a:solidFill>
              </a:rPr>
              <a:t>values and hopes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eet </a:t>
            </a:r>
            <a:r>
              <a:rPr lang="en-US" sz="2000" b="1" dirty="0">
                <a:solidFill>
                  <a:schemeClr val="bg1"/>
                </a:solidFill>
              </a:rPr>
              <a:t>her where she is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ducate </a:t>
            </a:r>
            <a:r>
              <a:rPr lang="en-US" sz="2000" b="1" dirty="0">
                <a:solidFill>
                  <a:schemeClr val="bg1"/>
                </a:solidFill>
              </a:rPr>
              <a:t>on biomedical issues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N</a:t>
            </a:r>
            <a:r>
              <a:rPr lang="en-US" sz="2400" b="1" dirty="0">
                <a:solidFill>
                  <a:schemeClr val="bg1"/>
                </a:solidFill>
              </a:rPr>
              <a:t>o matter what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FD17C-E754-4D19-9FDE-E3DA80178688}"/>
              </a:ext>
            </a:extLst>
          </p:cNvPr>
          <p:cNvSpPr/>
          <p:nvPr/>
        </p:nvSpPr>
        <p:spPr>
          <a:xfrm>
            <a:off x="8514468" y="2499509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VALUES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E48A59-3D03-4861-9BE2-766CCE99C250}"/>
              </a:ext>
            </a:extLst>
          </p:cNvPr>
          <p:cNvSpPr/>
          <p:nvPr/>
        </p:nvSpPr>
        <p:spPr>
          <a:xfrm>
            <a:off x="8514468" y="3140257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WORDS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61EA5F-C53E-4306-B965-EE52D4C370D8}"/>
              </a:ext>
            </a:extLst>
          </p:cNvPr>
          <p:cNvSpPr/>
          <p:nvPr/>
        </p:nvSpPr>
        <p:spPr>
          <a:xfrm>
            <a:off x="8440831" y="3884509"/>
            <a:ext cx="1479732" cy="11364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AREAS 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EXPLORE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0F666F-D119-4040-8407-D025275408D0}"/>
              </a:ext>
            </a:extLst>
          </p:cNvPr>
          <p:cNvSpPr/>
          <p:nvPr/>
        </p:nvSpPr>
        <p:spPr>
          <a:xfrm>
            <a:off x="8508579" y="4955972"/>
            <a:ext cx="1344236" cy="8092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HOPES</a:t>
            </a:r>
          </a:p>
        </p:txBody>
      </p:sp>
    </p:spTree>
    <p:extLst>
      <p:ext uri="{BB962C8B-B14F-4D97-AF65-F5344CB8AC3E}">
        <p14:creationId xmlns:p14="http://schemas.microsoft.com/office/powerpoint/2010/main" val="14398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9277" r="7728"/>
          <a:stretch/>
        </p:blipFill>
        <p:spPr>
          <a:xfrm>
            <a:off x="0" y="-28695"/>
            <a:ext cx="12192000" cy="69153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3668" y="313039"/>
            <a:ext cx="36324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Miracle Talk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5943600"/>
            <a:ext cx="2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Hayward, et al.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668" y="1357729"/>
            <a:ext cx="1014122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Literal appeal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Symbolic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faith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emotion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C95CB-3BEC-4023-AC5A-0D793D2B11BF}"/>
              </a:ext>
            </a:extLst>
          </p:cNvPr>
          <p:cNvSpPr txBox="1"/>
          <p:nvPr/>
        </p:nvSpPr>
        <p:spPr>
          <a:xfrm>
            <a:off x="506801" y="6066710"/>
            <a:ext cx="410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Shinall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Stahl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F651C-CCAA-4655-97FB-32C4ACF81A1B}"/>
              </a:ext>
            </a:extLst>
          </p:cNvPr>
          <p:cNvSpPr/>
          <p:nvPr/>
        </p:nvSpPr>
        <p:spPr>
          <a:xfrm>
            <a:off x="443668" y="4480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over providers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7F692A-67B6-4BD0-9A88-3DEC76101542}"/>
              </a:ext>
            </a:extLst>
          </p:cNvPr>
          <p:cNvSpPr/>
          <p:nvPr/>
        </p:nvSpPr>
        <p:spPr>
          <a:xfrm>
            <a:off x="8005415" y="4524010"/>
            <a:ext cx="3846445" cy="14126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Asserting power, avoiding care discussions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9A623F-02AA-4E96-A224-AF95ADCE41DE}"/>
              </a:ext>
            </a:extLst>
          </p:cNvPr>
          <p:cNvSpPr/>
          <p:nvPr/>
        </p:nvSpPr>
        <p:spPr>
          <a:xfrm>
            <a:off x="5857728" y="4980283"/>
            <a:ext cx="2100478" cy="5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BD3E4CB-2DB3-4DE1-9310-AE6B00E4D678}"/>
              </a:ext>
            </a:extLst>
          </p:cNvPr>
          <p:cNvSpPr/>
          <p:nvPr/>
        </p:nvSpPr>
        <p:spPr>
          <a:xfrm>
            <a:off x="4410208" y="4508819"/>
            <a:ext cx="1003852" cy="1412655"/>
          </a:xfrm>
          <a:prstGeom prst="rightBrace">
            <a:avLst>
              <a:gd name="adj1" fmla="val 8333"/>
              <a:gd name="adj2" fmla="val 50000"/>
            </a:avLst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8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EF0B6C-84AC-46C2-BD09-13D4F2CB1359}"/>
              </a:ext>
            </a:extLst>
          </p:cNvPr>
          <p:cNvSpPr/>
          <p:nvPr/>
        </p:nvSpPr>
        <p:spPr>
          <a:xfrm>
            <a:off x="4964388" y="276548"/>
            <a:ext cx="45512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3600" b="1" spc="-5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3600" b="1" spc="-5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3600" b="1" spc="-5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40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3600" b="1" spc="-5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CA9EE0-C425-4E54-A4F1-D37505377457}"/>
              </a:ext>
            </a:extLst>
          </p:cNvPr>
          <p:cNvSpPr/>
          <p:nvPr/>
        </p:nvSpPr>
        <p:spPr>
          <a:xfrm>
            <a:off x="4964388" y="2787656"/>
            <a:ext cx="56241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</a:t>
            </a:r>
            <a:r>
              <a:rPr lang="en-US" sz="3600" b="1" dirty="0">
                <a:solidFill>
                  <a:srgbClr val="C00000"/>
                </a:solidFill>
              </a:rPr>
              <a:t>ffirm </a:t>
            </a:r>
            <a:r>
              <a:rPr lang="en-US" sz="3600" b="1" dirty="0"/>
              <a:t>values and hopes 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M</a:t>
            </a:r>
            <a:r>
              <a:rPr lang="en-US" sz="3600" b="1" dirty="0">
                <a:solidFill>
                  <a:srgbClr val="C00000"/>
                </a:solidFill>
              </a:rPr>
              <a:t>eet </a:t>
            </a:r>
            <a:r>
              <a:rPr lang="en-US" sz="3600" b="1" dirty="0"/>
              <a:t>them where they 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1440FE-42D4-4F9F-9B57-D983486016F6}"/>
              </a:ext>
            </a:extLst>
          </p:cNvPr>
          <p:cNvSpPr/>
          <p:nvPr/>
        </p:nvSpPr>
        <p:spPr>
          <a:xfrm>
            <a:off x="4964388" y="4118777"/>
            <a:ext cx="60706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</a:t>
            </a:r>
            <a:r>
              <a:rPr lang="en-US" sz="3600" b="1" dirty="0">
                <a:solidFill>
                  <a:srgbClr val="C00000"/>
                </a:solidFill>
              </a:rPr>
              <a:t>ducate </a:t>
            </a:r>
            <a:r>
              <a:rPr lang="en-US" sz="3600" b="1" dirty="0"/>
              <a:t>on biomedical issues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N</a:t>
            </a:r>
            <a:r>
              <a:rPr lang="en-US" sz="3600" b="1" dirty="0">
                <a:solidFill>
                  <a:srgbClr val="C00000"/>
                </a:solidFill>
              </a:rPr>
              <a:t>o matter what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BF2399-FEB3-4C76-8E83-7CF9A7AC344F}"/>
              </a:ext>
            </a:extLst>
          </p:cNvPr>
          <p:cNvSpPr/>
          <p:nvPr/>
        </p:nvSpPr>
        <p:spPr>
          <a:xfrm flipV="1">
            <a:off x="4964388" y="2787655"/>
            <a:ext cx="589908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1D98BB40-A832-4AC2-8B1A-656D589B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t="4647" r="52180" b="6151"/>
          <a:stretch/>
        </p:blipFill>
        <p:spPr>
          <a:xfrm>
            <a:off x="1601126" y="489373"/>
            <a:ext cx="2980813" cy="48822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652B38-82FD-486E-BE09-E6A5BA5B9EB6}"/>
              </a:ext>
            </a:extLst>
          </p:cNvPr>
          <p:cNvSpPr/>
          <p:nvPr/>
        </p:nvSpPr>
        <p:spPr>
          <a:xfrm rot="5400000" flipV="1">
            <a:off x="2461201" y="2868407"/>
            <a:ext cx="4960656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15" y="738561"/>
            <a:ext cx="4379091" cy="43790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83162" y="738561"/>
            <a:ext cx="45512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9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184EE-548B-4FBE-8441-BAB69B478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297-1980-44BB-8127-37A8C7134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Kelly Arora PhD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Kelly.Arora@UCDenver.edu</a:t>
            </a: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15" y="738561"/>
            <a:ext cx="4379091" cy="43790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83162" y="738561"/>
            <a:ext cx="45512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n-US" sz="4800" b="1" spc="-5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elf-aware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sk</a:t>
            </a:r>
          </a:p>
          <a:p>
            <a:r>
              <a:rPr lang="en-US" sz="66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</a:t>
            </a:r>
            <a:r>
              <a:rPr lang="en-US" sz="4800" b="1" spc="-5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erson guides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3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BCE838-0DDF-4C3B-A505-D79B7EA8DB00}"/>
              </a:ext>
            </a:extLst>
          </p:cNvPr>
          <p:cNvSpPr/>
          <p:nvPr/>
        </p:nvSpPr>
        <p:spPr>
          <a:xfrm>
            <a:off x="5773934" y="420914"/>
            <a:ext cx="6074887" cy="56533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23930E0B-62EA-462D-AE1E-8FE7E0385CC0}"/>
              </a:ext>
            </a:extLst>
          </p:cNvPr>
          <p:cNvSpPr/>
          <p:nvPr/>
        </p:nvSpPr>
        <p:spPr>
          <a:xfrm rot="888193" flipH="1">
            <a:off x="3102893" y="2302135"/>
            <a:ext cx="5200233" cy="1894787"/>
          </a:xfrm>
          <a:prstGeom prst="curved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87AFFC-C67B-44FB-AC67-F9AA2FDF344B}"/>
              </a:ext>
            </a:extLst>
          </p:cNvPr>
          <p:cNvSpPr/>
          <p:nvPr/>
        </p:nvSpPr>
        <p:spPr>
          <a:xfrm>
            <a:off x="7534937" y="3608471"/>
            <a:ext cx="2583107" cy="2275661"/>
          </a:xfrm>
          <a:prstGeom prst="ellipse">
            <a:avLst/>
          </a:prstGeom>
          <a:solidFill>
            <a:schemeClr val="bg1"/>
          </a:solidFill>
          <a:ln w="76200">
            <a:solidFill>
              <a:srgbClr val="CD0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CORE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73ADC-B925-4F5A-A1FD-10225F5FEE85}"/>
              </a:ext>
            </a:extLst>
          </p:cNvPr>
          <p:cNvSpPr txBox="1"/>
          <p:nvPr/>
        </p:nvSpPr>
        <p:spPr>
          <a:xfrm>
            <a:off x="7160795" y="1490008"/>
            <a:ext cx="3360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Values  Beliefs 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Relationships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Meanings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410821-6307-4729-A69E-9CAF1B78B3C6}"/>
              </a:ext>
            </a:extLst>
          </p:cNvPr>
          <p:cNvSpPr/>
          <p:nvPr/>
        </p:nvSpPr>
        <p:spPr>
          <a:xfrm>
            <a:off x="553453" y="3429000"/>
            <a:ext cx="507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/>
              <a:t>Beliefs and principles   of </a:t>
            </a:r>
            <a:r>
              <a:rPr lang="en-US" sz="4000" b="1" i="1" dirty="0"/>
              <a:t>ultimate</a:t>
            </a:r>
            <a:r>
              <a:rPr lang="en-US" sz="4000" b="1" dirty="0"/>
              <a:t> importance </a:t>
            </a:r>
          </a:p>
          <a:p>
            <a:pPr algn="r"/>
            <a:r>
              <a:rPr lang="en-US" sz="4000" b="1" dirty="0"/>
              <a:t>that guide decisions and behavior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6024D-05A7-4BDE-B69C-47C5D6E3EE24}"/>
              </a:ext>
            </a:extLst>
          </p:cNvPr>
          <p:cNvSpPr txBox="1"/>
          <p:nvPr/>
        </p:nvSpPr>
        <p:spPr>
          <a:xfrm>
            <a:off x="7160795" y="844431"/>
            <a:ext cx="336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SPIRITUALITY</a:t>
            </a:r>
          </a:p>
        </p:txBody>
      </p:sp>
    </p:spTree>
    <p:extLst>
      <p:ext uri="{BB962C8B-B14F-4D97-AF65-F5344CB8AC3E}">
        <p14:creationId xmlns:p14="http://schemas.microsoft.com/office/powerpoint/2010/main" val="23733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81840A-51ED-4B72-9028-50931684252B}"/>
              </a:ext>
            </a:extLst>
          </p:cNvPr>
          <p:cNvSpPr txBox="1"/>
          <p:nvPr/>
        </p:nvSpPr>
        <p:spPr>
          <a:xfrm>
            <a:off x="2478516" y="1312444"/>
            <a:ext cx="4037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Impose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8A3B5-47E7-4FF0-8F83-AC047AB7EAF0}"/>
              </a:ext>
            </a:extLst>
          </p:cNvPr>
          <p:cNvSpPr txBox="1"/>
          <p:nvPr/>
        </p:nvSpPr>
        <p:spPr>
          <a:xfrm>
            <a:off x="2478514" y="3005631"/>
            <a:ext cx="4037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Defend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D06BB-D2D0-4FEF-951B-9FEA25CB6B58}"/>
              </a:ext>
            </a:extLst>
          </p:cNvPr>
          <p:cNvSpPr txBox="1"/>
          <p:nvPr/>
        </p:nvSpPr>
        <p:spPr>
          <a:xfrm>
            <a:off x="7368568" y="1293037"/>
            <a:ext cx="3210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Judge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DF093-7832-4A37-8C25-DFA7EB0D1F18}"/>
              </a:ext>
            </a:extLst>
          </p:cNvPr>
          <p:cNvSpPr txBox="1"/>
          <p:nvPr/>
        </p:nvSpPr>
        <p:spPr>
          <a:xfrm>
            <a:off x="7368567" y="3005631"/>
            <a:ext cx="4693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Pull away</a:t>
            </a: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D1CADFB2-ED46-4915-B00A-36A6386DC556}"/>
              </a:ext>
            </a:extLst>
          </p:cNvPr>
          <p:cNvSpPr/>
          <p:nvPr/>
        </p:nvSpPr>
        <p:spPr>
          <a:xfrm>
            <a:off x="1327867" y="1200349"/>
            <a:ext cx="1150649" cy="1558709"/>
          </a:xfrm>
          <a:prstGeom prst="irregularSeal1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F6E178A-050E-4FED-B279-925C5F67BD88}"/>
              </a:ext>
            </a:extLst>
          </p:cNvPr>
          <p:cNvSpPr/>
          <p:nvPr/>
        </p:nvSpPr>
        <p:spPr>
          <a:xfrm>
            <a:off x="1327867" y="2893536"/>
            <a:ext cx="1150649" cy="1558709"/>
          </a:xfrm>
          <a:prstGeom prst="irregularSeal1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230F83E9-42BD-4EFE-B44A-10836A2E8A89}"/>
              </a:ext>
            </a:extLst>
          </p:cNvPr>
          <p:cNvSpPr/>
          <p:nvPr/>
        </p:nvSpPr>
        <p:spPr>
          <a:xfrm>
            <a:off x="6040228" y="1180942"/>
            <a:ext cx="1150649" cy="1558709"/>
          </a:xfrm>
          <a:prstGeom prst="irregularSeal1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FDAF3D3C-E0C4-456F-86AC-3BB1EA8BE5AF}"/>
              </a:ext>
            </a:extLst>
          </p:cNvPr>
          <p:cNvSpPr/>
          <p:nvPr/>
        </p:nvSpPr>
        <p:spPr>
          <a:xfrm>
            <a:off x="6020539" y="2893536"/>
            <a:ext cx="1150649" cy="1558709"/>
          </a:xfrm>
          <a:prstGeom prst="irregularSeal1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5B5EEA95-64E7-4E82-9562-C5BA9F3A4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" b="-1"/>
          <a:stretch/>
        </p:blipFill>
        <p:spPr bwMode="auto">
          <a:xfrm>
            <a:off x="3756991" y="605814"/>
            <a:ext cx="4385383" cy="555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13B15-5341-42FF-B3E7-B75C5BADC2A1}"/>
              </a:ext>
            </a:extLst>
          </p:cNvPr>
          <p:cNvSpPr txBox="1"/>
          <p:nvPr/>
        </p:nvSpPr>
        <p:spPr>
          <a:xfrm>
            <a:off x="782726" y="3949736"/>
            <a:ext cx="2996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 Values </a:t>
            </a:r>
            <a:r>
              <a:rPr lang="en-US" sz="2800" b="1" dirty="0"/>
              <a:t>&amp;</a:t>
            </a:r>
            <a:r>
              <a:rPr lang="en-US" sz="3200" b="1" dirty="0"/>
              <a:t> beliefs from childhood   and youth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CDD372-25CA-4FEB-A3BB-9EFFBE44AE13}"/>
              </a:ext>
            </a:extLst>
          </p:cNvPr>
          <p:cNvSpPr txBox="1"/>
          <p:nvPr/>
        </p:nvSpPr>
        <p:spPr>
          <a:xfrm>
            <a:off x="1008861" y="2347172"/>
            <a:ext cx="2544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Lived values </a:t>
            </a:r>
          </a:p>
          <a:p>
            <a:pPr algn="ctr"/>
            <a:r>
              <a:rPr lang="en-US" sz="3200" b="1" dirty="0"/>
              <a:t>&amp; beliefs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F1F08-395B-4DC1-B0BE-FB4B72CC2943}"/>
              </a:ext>
            </a:extLst>
          </p:cNvPr>
          <p:cNvCxnSpPr>
            <a:cxnSpLocks/>
          </p:cNvCxnSpPr>
          <p:nvPr/>
        </p:nvCxnSpPr>
        <p:spPr>
          <a:xfrm>
            <a:off x="665922" y="3701970"/>
            <a:ext cx="7185991" cy="0"/>
          </a:xfrm>
          <a:prstGeom prst="line">
            <a:avLst/>
          </a:prstGeom>
          <a:ln w="57150">
            <a:solidFill>
              <a:srgbClr val="00AA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649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5.5|6.9|15.6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5.5|6.9|15.6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11|20|10.4|2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9.7|37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11|20|10.4|2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11|20|10.4|2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11|20|10.4|2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11|20|10.4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2.1|3.7|16.1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2.1|3.7|16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9.6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7.8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5234CB7-BE2F-4684-9192-09FBEFCED94B}">
  <we:reference id="wa104381335" version="1.0.0.1" store="en-US" storeType="OMEX"/>
  <we:alternateReferences>
    <we:reference id="wa104381335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11538</TotalTime>
  <Words>3398</Words>
  <Application>Microsoft Office PowerPoint</Application>
  <PresentationFormat>Widescreen</PresentationFormat>
  <Paragraphs>512</Paragraphs>
  <Slides>50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Ethics Consults for  Life-sustaining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Ethics of                            “Medical Futility”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Hope</vt:lpstr>
      <vt:lpstr>Hopes</vt:lpstr>
      <vt:lpstr>Breadth  of Hopes  Feudtner 2009</vt:lpstr>
      <vt:lpstr>PowerPoint Presentation</vt:lpstr>
      <vt:lpstr>PowerPoint Presentation</vt:lpstr>
      <vt:lpstr>Dee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Rowe, Justin</dc:creator>
  <cp:lastModifiedBy>krarora@comcast.net</cp:lastModifiedBy>
  <cp:revision>288</cp:revision>
  <dcterms:created xsi:type="dcterms:W3CDTF">2017-10-04T22:04:17Z</dcterms:created>
  <dcterms:modified xsi:type="dcterms:W3CDTF">2018-04-11T17:44:24Z</dcterms:modified>
</cp:coreProperties>
</file>