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4"/>
  </p:notesMasterIdLst>
  <p:handoutMasterIdLst>
    <p:handoutMasterId r:id="rId65"/>
  </p:handoutMasterIdLst>
  <p:sldIdLst>
    <p:sldId id="256" r:id="rId5"/>
    <p:sldId id="258" r:id="rId6"/>
    <p:sldId id="257" r:id="rId7"/>
    <p:sldId id="264" r:id="rId8"/>
    <p:sldId id="260" r:id="rId9"/>
    <p:sldId id="313" r:id="rId10"/>
    <p:sldId id="265" r:id="rId11"/>
    <p:sldId id="314" r:id="rId12"/>
    <p:sldId id="321" r:id="rId13"/>
    <p:sldId id="261" r:id="rId14"/>
    <p:sldId id="315" r:id="rId15"/>
    <p:sldId id="295" r:id="rId16"/>
    <p:sldId id="279" r:id="rId17"/>
    <p:sldId id="266" r:id="rId18"/>
    <p:sldId id="267" r:id="rId19"/>
    <p:sldId id="268" r:id="rId20"/>
    <p:sldId id="269" r:id="rId21"/>
    <p:sldId id="299" r:id="rId22"/>
    <p:sldId id="270" r:id="rId23"/>
    <p:sldId id="271" r:id="rId24"/>
    <p:sldId id="300" r:id="rId25"/>
    <p:sldId id="272" r:id="rId26"/>
    <p:sldId id="275" r:id="rId27"/>
    <p:sldId id="307" r:id="rId28"/>
    <p:sldId id="273" r:id="rId29"/>
    <p:sldId id="274" r:id="rId30"/>
    <p:sldId id="276" r:id="rId31"/>
    <p:sldId id="277" r:id="rId32"/>
    <p:sldId id="278" r:id="rId33"/>
    <p:sldId id="285" r:id="rId34"/>
    <p:sldId id="284" r:id="rId35"/>
    <p:sldId id="301" r:id="rId36"/>
    <p:sldId id="302" r:id="rId37"/>
    <p:sldId id="303" r:id="rId38"/>
    <p:sldId id="319" r:id="rId39"/>
    <p:sldId id="320" r:id="rId40"/>
    <p:sldId id="287" r:id="rId41"/>
    <p:sldId id="288" r:id="rId42"/>
    <p:sldId id="289" r:id="rId43"/>
    <p:sldId id="290" r:id="rId44"/>
    <p:sldId id="292" r:id="rId45"/>
    <p:sldId id="306" r:id="rId46"/>
    <p:sldId id="280" r:id="rId47"/>
    <p:sldId id="293" r:id="rId48"/>
    <p:sldId id="317" r:id="rId49"/>
    <p:sldId id="297" r:id="rId50"/>
    <p:sldId id="298" r:id="rId51"/>
    <p:sldId id="304" r:id="rId52"/>
    <p:sldId id="305" r:id="rId53"/>
    <p:sldId id="312" r:id="rId54"/>
    <p:sldId id="310" r:id="rId55"/>
    <p:sldId id="311" r:id="rId56"/>
    <p:sldId id="308" r:id="rId57"/>
    <p:sldId id="281" r:id="rId58"/>
    <p:sldId id="322" r:id="rId59"/>
    <p:sldId id="324" r:id="rId60"/>
    <p:sldId id="318" r:id="rId61"/>
    <p:sldId id="296" r:id="rId62"/>
    <p:sldId id="282" r:id="rId63"/>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9E22CF2-0920-4E62-8F0D-08055A930320}">
          <p14:sldIdLst>
            <p14:sldId id="256"/>
            <p14:sldId id="258"/>
            <p14:sldId id="257"/>
            <p14:sldId id="264"/>
            <p14:sldId id="260"/>
            <p14:sldId id="313"/>
            <p14:sldId id="265"/>
            <p14:sldId id="314"/>
            <p14:sldId id="321"/>
            <p14:sldId id="261"/>
            <p14:sldId id="315"/>
            <p14:sldId id="295"/>
            <p14:sldId id="279"/>
            <p14:sldId id="266"/>
            <p14:sldId id="267"/>
            <p14:sldId id="268"/>
            <p14:sldId id="269"/>
            <p14:sldId id="299"/>
            <p14:sldId id="270"/>
            <p14:sldId id="271"/>
            <p14:sldId id="300"/>
            <p14:sldId id="272"/>
            <p14:sldId id="275"/>
            <p14:sldId id="307"/>
            <p14:sldId id="273"/>
            <p14:sldId id="274"/>
            <p14:sldId id="276"/>
            <p14:sldId id="277"/>
            <p14:sldId id="278"/>
            <p14:sldId id="285"/>
            <p14:sldId id="284"/>
            <p14:sldId id="301"/>
            <p14:sldId id="302"/>
            <p14:sldId id="303"/>
            <p14:sldId id="319"/>
            <p14:sldId id="320"/>
            <p14:sldId id="287"/>
            <p14:sldId id="288"/>
            <p14:sldId id="289"/>
            <p14:sldId id="290"/>
            <p14:sldId id="292"/>
            <p14:sldId id="306"/>
            <p14:sldId id="280"/>
            <p14:sldId id="293"/>
            <p14:sldId id="317"/>
            <p14:sldId id="297"/>
            <p14:sldId id="298"/>
            <p14:sldId id="304"/>
            <p14:sldId id="305"/>
            <p14:sldId id="312"/>
            <p14:sldId id="310"/>
            <p14:sldId id="311"/>
            <p14:sldId id="308"/>
            <p14:sldId id="281"/>
            <p14:sldId id="322"/>
            <p14:sldId id="324"/>
            <p14:sldId id="318"/>
            <p14:sldId id="296"/>
            <p14:sldId id="282"/>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7555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76" autoAdjust="0"/>
    <p:restoredTop sz="94637" autoAdjust="0"/>
  </p:normalViewPr>
  <p:slideViewPr>
    <p:cSldViewPr showGuides="1">
      <p:cViewPr>
        <p:scale>
          <a:sx n="120" d="100"/>
          <a:sy n="120" d="100"/>
        </p:scale>
        <p:origin x="-331" y="-331"/>
      </p:cViewPr>
      <p:guideLst>
        <p:guide orient="horz" pos="1620"/>
        <p:guide orient="horz" pos="52"/>
        <p:guide orient="horz" pos="420"/>
        <p:guide orient="horz" pos="564"/>
        <p:guide orient="horz" pos="708"/>
        <p:guide orient="horz" pos="2820"/>
        <p:guide orient="horz" pos="3129"/>
        <p:guide orient="horz" pos="1764"/>
        <p:guide pos="2880"/>
        <p:guide pos="144"/>
        <p:guide pos="576"/>
        <p:guide pos="5184"/>
        <p:guide pos="5616"/>
      </p:guideLst>
    </p:cSldViewPr>
  </p:slideViewPr>
  <p:outlineViewPr>
    <p:cViewPr>
      <p:scale>
        <a:sx n="33" d="100"/>
        <a:sy n="33" d="100"/>
      </p:scale>
      <p:origin x="0" y="8597"/>
    </p:cViewPr>
  </p:outlineViewPr>
  <p:notesTextViewPr>
    <p:cViewPr>
      <p:scale>
        <a:sx n="1" d="1"/>
        <a:sy n="1" d="1"/>
      </p:scale>
      <p:origin x="0" y="0"/>
    </p:cViewPr>
  </p:notesTextViewPr>
  <p:sorterViewPr>
    <p:cViewPr>
      <p:scale>
        <a:sx n="72" d="100"/>
        <a:sy n="72" d="100"/>
      </p:scale>
      <p:origin x="0" y="56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0B6220F9-99A6-4CC8-A5F5-953D71955595}" type="datetimeFigureOut">
              <a:rPr lang="en-US" smtClean="0"/>
              <a:t>4/20/2018</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4AB95D78-9FE8-48FC-9016-6582CE539E89}" type="slidenum">
              <a:rPr lang="en-US" smtClean="0"/>
              <a:t>‹#›</a:t>
            </a:fld>
            <a:endParaRPr lang="en-US"/>
          </a:p>
        </p:txBody>
      </p:sp>
    </p:spTree>
    <p:extLst>
      <p:ext uri="{BB962C8B-B14F-4D97-AF65-F5344CB8AC3E}">
        <p14:creationId xmlns:p14="http://schemas.microsoft.com/office/powerpoint/2010/main" val="1391903627"/>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5F1D3931-88F1-4207-87D5-DBA420C6183F}" type="datetimeFigureOut">
              <a:rPr lang="en-US" smtClean="0"/>
              <a:pPr/>
              <a:t>4/20/2018</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88B1C43C-0911-46D1-90CA-A4AD845FA9E8}" type="slidenum">
              <a:rPr lang="en-US" smtClean="0"/>
              <a:pPr/>
              <a:t>‹#›</a:t>
            </a:fld>
            <a:endParaRPr lang="en-US"/>
          </a:p>
        </p:txBody>
      </p:sp>
    </p:spTree>
    <p:extLst>
      <p:ext uri="{BB962C8B-B14F-4D97-AF65-F5344CB8AC3E}">
        <p14:creationId xmlns:p14="http://schemas.microsoft.com/office/powerpoint/2010/main" val="4081836951"/>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www.ncbi.nlm.nih.gov/pubmed/15256293" TargetMode="External"/><Relationship Id="rId2" Type="http://schemas.openxmlformats.org/officeDocument/2006/relationships/slide" Target="../slides/slide53.xml"/><Relationship Id="rId1" Type="http://schemas.openxmlformats.org/officeDocument/2006/relationships/notesMaster" Target="../notesMasters/notesMaster1.xml"/><Relationship Id="rId5" Type="http://schemas.openxmlformats.org/officeDocument/2006/relationships/hyperlink" Target="http://www.umassmed.edu/cfm/about-us/people/2-meet-our-faculty/kabat-zinn-profile/" TargetMode="External"/><Relationship Id="rId4" Type="http://schemas.openxmlformats.org/officeDocument/2006/relationships/hyperlink" Target="http://www.umassmed.edu/cfm/stress-reduction/" TargetMode="Externa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Noelle</a:t>
            </a:r>
            <a:r>
              <a:rPr lang="en-US" baseline="0" dirty="0" smtClean="0"/>
              <a:t> to start </a:t>
            </a:r>
          </a:p>
          <a:p>
            <a:r>
              <a:rPr lang="en-US" baseline="0" dirty="0" smtClean="0"/>
              <a:t>Individual brief introductions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8B1C43C-0911-46D1-90CA-A4AD845FA9E8}" type="slidenum">
              <a:rPr lang="en-US" smtClean="0"/>
              <a:pPr/>
              <a:t>1</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4093256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a:t>
            </a:r>
            <a:r>
              <a:rPr lang="en-US" baseline="0" dirty="0" smtClean="0"/>
              <a:t> was not necessarily a proud moment in my career, when as a person of faith, you end 3 out of 4 worship services.  Opportunity for change,  you consider our hospital culture, chronically, critical ill patients, we needed a shift.  Knowing that our patients are critically ill, staying longer, and we really don’t have a sense of what people are desiring.  </a:t>
            </a:r>
            <a:endParaRPr lang="en-US" dirty="0"/>
          </a:p>
        </p:txBody>
      </p:sp>
      <p:sp>
        <p:nvSpPr>
          <p:cNvPr id="4" name="Slide Number Placeholder 3"/>
          <p:cNvSpPr>
            <a:spLocks noGrp="1"/>
          </p:cNvSpPr>
          <p:nvPr>
            <p:ph type="sldNum" sz="quarter" idx="10"/>
          </p:nvPr>
        </p:nvSpPr>
        <p:spPr/>
        <p:txBody>
          <a:bodyPr/>
          <a:lstStyle/>
          <a:p>
            <a:fld id="{88B1C43C-0911-46D1-90CA-A4AD845FA9E8}" type="slidenum">
              <a:rPr lang="en-US" smtClean="0"/>
              <a:pPr/>
              <a:t>10</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516370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1C43C-0911-46D1-90CA-A4AD845FA9E8}" type="slidenum">
              <a:rPr lang="en-US" smtClean="0"/>
              <a:pPr/>
              <a:t>11</a:t>
            </a:fld>
            <a:endParaRPr lang="en-US"/>
          </a:p>
        </p:txBody>
      </p:sp>
    </p:spTree>
    <p:extLst>
      <p:ext uri="{BB962C8B-B14F-4D97-AF65-F5344CB8AC3E}">
        <p14:creationId xmlns:p14="http://schemas.microsoft.com/office/powerpoint/2010/main" val="17821651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Streaming</a:t>
            </a:r>
          </a:p>
          <a:p>
            <a:r>
              <a:rPr lang="en-US" smtClean="0"/>
              <a:t>As</a:t>
            </a:r>
            <a:r>
              <a:rPr lang="en-US" baseline="0" smtClean="0"/>
              <a:t> </a:t>
            </a:r>
            <a:r>
              <a:rPr lang="en-US" baseline="0" dirty="0" smtClean="0"/>
              <a:t>well as 80 local churches</a:t>
            </a:r>
            <a:endParaRPr lang="en-US" dirty="0"/>
          </a:p>
        </p:txBody>
      </p:sp>
      <p:sp>
        <p:nvSpPr>
          <p:cNvPr id="4" name="Slide Number Placeholder 3"/>
          <p:cNvSpPr>
            <a:spLocks noGrp="1"/>
          </p:cNvSpPr>
          <p:nvPr>
            <p:ph type="sldNum" sz="quarter" idx="10"/>
          </p:nvPr>
        </p:nvSpPr>
        <p:spPr/>
        <p:txBody>
          <a:bodyPr/>
          <a:lstStyle/>
          <a:p>
            <a:fld id="{88B1C43C-0911-46D1-90CA-A4AD845FA9E8}" type="slidenum">
              <a:rPr lang="en-US" smtClean="0"/>
              <a:pPr/>
              <a:t>12</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2306945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1C43C-0911-46D1-90CA-A4AD845FA9E8}" type="slidenum">
              <a:rPr lang="en-US" smtClean="0"/>
              <a:pPr/>
              <a:t>13</a:t>
            </a:fld>
            <a:endParaRPr lang="en-US"/>
          </a:p>
        </p:txBody>
      </p:sp>
    </p:spTree>
    <p:extLst>
      <p:ext uri="{BB962C8B-B14F-4D97-AF65-F5344CB8AC3E}">
        <p14:creationId xmlns:p14="http://schemas.microsoft.com/office/powerpoint/2010/main" val="17254189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1C43C-0911-46D1-90CA-A4AD845FA9E8}" type="slidenum">
              <a:rPr lang="en-US" smtClean="0"/>
              <a:pPr/>
              <a:t>14</a:t>
            </a:fld>
            <a:endParaRPr lang="en-US"/>
          </a:p>
        </p:txBody>
      </p:sp>
    </p:spTree>
    <p:extLst>
      <p:ext uri="{BB962C8B-B14F-4D97-AF65-F5344CB8AC3E}">
        <p14:creationId xmlns:p14="http://schemas.microsoft.com/office/powerpoint/2010/main" val="954562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Libby</a:t>
            </a:r>
          </a:p>
          <a:p>
            <a:r>
              <a:rPr lang="en-US" dirty="0" smtClean="0"/>
              <a:t>http://discovermagazine.com/2014/may/3-ask-discover</a:t>
            </a:r>
          </a:p>
          <a:p>
            <a:endParaRPr lang="en-US" dirty="0"/>
          </a:p>
        </p:txBody>
      </p:sp>
      <p:sp>
        <p:nvSpPr>
          <p:cNvPr id="4" name="Slide Number Placeholder 3"/>
          <p:cNvSpPr>
            <a:spLocks noGrp="1"/>
          </p:cNvSpPr>
          <p:nvPr>
            <p:ph type="sldNum" sz="quarter" idx="10"/>
          </p:nvPr>
        </p:nvSpPr>
        <p:spPr/>
        <p:txBody>
          <a:bodyPr/>
          <a:lstStyle/>
          <a:p>
            <a:fld id="{88B1C43C-0911-46D1-90CA-A4AD845FA9E8}" type="slidenum">
              <a:rPr lang="en-US" smtClean="0"/>
              <a:pPr/>
              <a:t>15</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Libby</a:t>
            </a:r>
            <a:endParaRPr lang="en-US" dirty="0"/>
          </a:p>
        </p:txBody>
      </p:sp>
      <p:sp>
        <p:nvSpPr>
          <p:cNvPr id="4" name="Slide Number Placeholder 3"/>
          <p:cNvSpPr>
            <a:spLocks noGrp="1"/>
          </p:cNvSpPr>
          <p:nvPr>
            <p:ph type="sldNum" sz="quarter" idx="10"/>
          </p:nvPr>
        </p:nvSpPr>
        <p:spPr/>
        <p:txBody>
          <a:bodyPr/>
          <a:lstStyle/>
          <a:p>
            <a:fld id="{88B1C43C-0911-46D1-90CA-A4AD845FA9E8}" type="slidenum">
              <a:rPr lang="en-US" smtClean="0"/>
              <a:pPr/>
              <a:t>16</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41856135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Libby</a:t>
            </a:r>
            <a:endParaRPr lang="en-US" dirty="0"/>
          </a:p>
        </p:txBody>
      </p:sp>
      <p:sp>
        <p:nvSpPr>
          <p:cNvPr id="4" name="Slide Number Placeholder 3"/>
          <p:cNvSpPr>
            <a:spLocks noGrp="1"/>
          </p:cNvSpPr>
          <p:nvPr>
            <p:ph type="sldNum" sz="quarter" idx="10"/>
          </p:nvPr>
        </p:nvSpPr>
        <p:spPr/>
        <p:txBody>
          <a:bodyPr/>
          <a:lstStyle/>
          <a:p>
            <a:fld id="{88B1C43C-0911-46D1-90CA-A4AD845FA9E8}" type="slidenum">
              <a:rPr lang="en-US" smtClean="0"/>
              <a:pPr/>
              <a:t>17</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9378173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Hurricane</a:t>
            </a:r>
            <a:r>
              <a:rPr lang="en-US" baseline="0" dirty="0" smtClean="0"/>
              <a:t> Irene</a:t>
            </a:r>
            <a:endParaRPr lang="en-US" dirty="0"/>
          </a:p>
        </p:txBody>
      </p:sp>
      <p:sp>
        <p:nvSpPr>
          <p:cNvPr id="4" name="Slide Number Placeholder 3"/>
          <p:cNvSpPr>
            <a:spLocks noGrp="1"/>
          </p:cNvSpPr>
          <p:nvPr>
            <p:ph type="sldNum" sz="quarter" idx="10"/>
          </p:nvPr>
        </p:nvSpPr>
        <p:spPr/>
        <p:txBody>
          <a:bodyPr/>
          <a:lstStyle/>
          <a:p>
            <a:fld id="{88B1C43C-0911-46D1-90CA-A4AD845FA9E8}" type="slidenum">
              <a:rPr lang="en-US" smtClean="0"/>
              <a:pPr/>
              <a:t>18</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30553968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1C43C-0911-46D1-90CA-A4AD845FA9E8}" type="slidenum">
              <a:rPr lang="en-US" smtClean="0"/>
              <a:pPr/>
              <a:t>19</a:t>
            </a:fld>
            <a:endParaRPr lang="en-US"/>
          </a:p>
        </p:txBody>
      </p:sp>
    </p:spTree>
    <p:extLst>
      <p:ext uri="{BB962C8B-B14F-4D97-AF65-F5344CB8AC3E}">
        <p14:creationId xmlns:p14="http://schemas.microsoft.com/office/powerpoint/2010/main" val="3586253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1C43C-0911-46D1-90CA-A4AD845FA9E8}" type="slidenum">
              <a:rPr lang="en-US" smtClean="0"/>
              <a:pPr/>
              <a:t>2</a:t>
            </a:fld>
            <a:endParaRPr lang="en-US"/>
          </a:p>
        </p:txBody>
      </p:sp>
    </p:spTree>
    <p:extLst>
      <p:ext uri="{BB962C8B-B14F-4D97-AF65-F5344CB8AC3E}">
        <p14:creationId xmlns:p14="http://schemas.microsoft.com/office/powerpoint/2010/main" val="16665585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1C43C-0911-46D1-90CA-A4AD845FA9E8}" type="slidenum">
              <a:rPr lang="en-US" smtClean="0"/>
              <a:pPr/>
              <a:t>20</a:t>
            </a:fld>
            <a:endParaRPr lang="en-US"/>
          </a:p>
        </p:txBody>
      </p:sp>
    </p:spTree>
    <p:extLst>
      <p:ext uri="{BB962C8B-B14F-4D97-AF65-F5344CB8AC3E}">
        <p14:creationId xmlns:p14="http://schemas.microsoft.com/office/powerpoint/2010/main" val="17035101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1C43C-0911-46D1-90CA-A4AD845FA9E8}" type="slidenum">
              <a:rPr lang="en-US" smtClean="0"/>
              <a:pPr/>
              <a:t>21</a:t>
            </a:fld>
            <a:endParaRPr lang="en-US"/>
          </a:p>
        </p:txBody>
      </p:sp>
    </p:spTree>
    <p:extLst>
      <p:ext uri="{BB962C8B-B14F-4D97-AF65-F5344CB8AC3E}">
        <p14:creationId xmlns:p14="http://schemas.microsoft.com/office/powerpoint/2010/main" val="41846109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White Sea Archipelago in Russia</a:t>
            </a:r>
          </a:p>
          <a:p>
            <a:r>
              <a:rPr lang="en-US" dirty="0" smtClean="0"/>
              <a:t>35 stone labyrinths total,</a:t>
            </a:r>
            <a:r>
              <a:rPr lang="en-US" baseline="0" dirty="0" smtClean="0"/>
              <a:t> 12 on one island</a:t>
            </a:r>
          </a:p>
          <a:p>
            <a:r>
              <a:rPr lang="en-US" baseline="0" dirty="0" smtClean="0"/>
              <a:t>Meaning is unknown- bones are found too</a:t>
            </a:r>
            <a:endParaRPr lang="en-US" dirty="0"/>
          </a:p>
        </p:txBody>
      </p:sp>
      <p:sp>
        <p:nvSpPr>
          <p:cNvPr id="4" name="Slide Number Placeholder 3"/>
          <p:cNvSpPr>
            <a:spLocks noGrp="1"/>
          </p:cNvSpPr>
          <p:nvPr>
            <p:ph type="sldNum" sz="quarter" idx="10"/>
          </p:nvPr>
        </p:nvSpPr>
        <p:spPr/>
        <p:txBody>
          <a:bodyPr/>
          <a:lstStyle/>
          <a:p>
            <a:fld id="{88B1C43C-0911-46D1-90CA-A4AD845FA9E8}" type="slidenum">
              <a:rPr lang="en-US" smtClean="0"/>
              <a:pPr/>
              <a:t>22</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same pattern was discovered in India off of an ancient trade route</a:t>
            </a:r>
            <a:r>
              <a:rPr lang="en-US" baseline="0" dirty="0" smtClean="0"/>
              <a:t> that is 56 feet  square.</a:t>
            </a:r>
          </a:p>
          <a:p>
            <a:r>
              <a:rPr lang="en-US" baseline="0" dirty="0" smtClean="0"/>
              <a:t>Estimated to be 2,000 years old. </a:t>
            </a:r>
            <a:r>
              <a:rPr lang="en-US" dirty="0"/>
              <a:t>Reverse of a clay tablet from Pylos bearing the motif of the Labyrinth. The tablet, the earliest datable representation of the 7-course classical labyrinth, was recovered from the remains of the Mycenaean palace of Pylos, destroyed by fire ca 1,200 B.C.</a:t>
            </a:r>
            <a:endParaRPr lang="en-US" baseline="0" dirty="0" smtClean="0"/>
          </a:p>
          <a:p>
            <a:r>
              <a:rPr lang="en-US" baseline="0" dirty="0" smtClean="0"/>
              <a:t>In present day India it is still customary to paint labyrinths on walls to </a:t>
            </a:r>
            <a:r>
              <a:rPr lang="en-US" baseline="0" dirty="0" err="1" smtClean="0"/>
              <a:t>progtect</a:t>
            </a:r>
            <a:r>
              <a:rPr lang="en-US" baseline="0" dirty="0" smtClean="0"/>
              <a:t> a home</a:t>
            </a:r>
            <a:endParaRPr lang="en-US" dirty="0"/>
          </a:p>
        </p:txBody>
      </p:sp>
      <p:sp>
        <p:nvSpPr>
          <p:cNvPr id="4" name="Slide Number Placeholder 3"/>
          <p:cNvSpPr>
            <a:spLocks noGrp="1"/>
          </p:cNvSpPr>
          <p:nvPr>
            <p:ph type="sldNum" sz="quarter" idx="10"/>
          </p:nvPr>
        </p:nvSpPr>
        <p:spPr/>
        <p:txBody>
          <a:bodyPr/>
          <a:lstStyle/>
          <a:p>
            <a:fld id="{88B1C43C-0911-46D1-90CA-A4AD845FA9E8}" type="slidenum">
              <a:rPr lang="en-US" smtClean="0"/>
              <a:pPr/>
              <a:t>23</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B1C43C-0911-46D1-90CA-A4AD845FA9E8}" type="slidenum">
              <a:rPr lang="en-US" smtClean="0"/>
              <a:pPr/>
              <a:t>24</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34632193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Chartres</a:t>
            </a:r>
            <a:r>
              <a:rPr lang="en-US" baseline="0" dirty="0" smtClean="0"/>
              <a:t> is the second Cathedral built on Druid ruins. Middle ages pilgrimage was a way to earn salvation. Two trips to a Cathedral with a relics could equal a trip to the Holy Land. Some pilgrims would walk on their knees. </a:t>
            </a:r>
            <a:endParaRPr lang="en-US" dirty="0"/>
          </a:p>
        </p:txBody>
      </p:sp>
      <p:sp>
        <p:nvSpPr>
          <p:cNvPr id="4" name="Slide Number Placeholder 3"/>
          <p:cNvSpPr>
            <a:spLocks noGrp="1"/>
          </p:cNvSpPr>
          <p:nvPr>
            <p:ph type="sldNum" sz="quarter" idx="10"/>
          </p:nvPr>
        </p:nvSpPr>
        <p:spPr/>
        <p:txBody>
          <a:bodyPr/>
          <a:lstStyle/>
          <a:p>
            <a:fld id="{88B1C43C-0911-46D1-90CA-A4AD845FA9E8}" type="slidenum">
              <a:rPr lang="en-US" smtClean="0"/>
              <a:pPr/>
              <a:t>25</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22592175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1C43C-0911-46D1-90CA-A4AD845FA9E8}" type="slidenum">
              <a:rPr lang="en-US" smtClean="0"/>
              <a:pPr/>
              <a:t>26</a:t>
            </a:fld>
            <a:endParaRPr lang="en-US"/>
          </a:p>
        </p:txBody>
      </p:sp>
    </p:spTree>
    <p:extLst>
      <p:ext uri="{BB962C8B-B14F-4D97-AF65-F5344CB8AC3E}">
        <p14:creationId xmlns:p14="http://schemas.microsoft.com/office/powerpoint/2010/main" val="30958602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i="1" dirty="0" smtClean="0"/>
              <a:t>Walking a Sacred Path: Rediscovering the Labyrinth as a Spiritual Tool</a:t>
            </a:r>
            <a:r>
              <a:rPr lang="en-US" dirty="0" smtClean="0"/>
              <a:t>,  has been helpful in suggesting ways to make the labyrinth relevant. Borrowing three steps described in the early Middle Ages, she applies them to the stages of walking the labyrinth. They are:</a:t>
            </a:r>
            <a:br>
              <a:rPr lang="en-US" dirty="0" smtClean="0"/>
            </a:br>
            <a:r>
              <a:rPr lang="en-US" dirty="0" smtClean="0"/>
              <a:t>1. Purgation: Releasing and shedding as we walk towards the center</a:t>
            </a:r>
            <a:br>
              <a:rPr lang="en-US" dirty="0" smtClean="0"/>
            </a:br>
            <a:r>
              <a:rPr lang="en-US" dirty="0" smtClean="0"/>
              <a:t>2. Illumination: Resting in the center to receive inspiration</a:t>
            </a:r>
            <a:br>
              <a:rPr lang="en-US" dirty="0" smtClean="0"/>
            </a:br>
            <a:r>
              <a:rPr lang="en-US" dirty="0" smtClean="0"/>
              <a:t>3. Union: Returning to our lives with a new awareness</a:t>
            </a:r>
          </a:p>
          <a:p>
            <a:endParaRPr lang="en-US" dirty="0"/>
          </a:p>
        </p:txBody>
      </p:sp>
      <p:sp>
        <p:nvSpPr>
          <p:cNvPr id="4" name="Slide Number Placeholder 3"/>
          <p:cNvSpPr>
            <a:spLocks noGrp="1"/>
          </p:cNvSpPr>
          <p:nvPr>
            <p:ph type="sldNum" sz="quarter" idx="10"/>
          </p:nvPr>
        </p:nvSpPr>
        <p:spPr/>
        <p:txBody>
          <a:bodyPr/>
          <a:lstStyle/>
          <a:p>
            <a:fld id="{88B1C43C-0911-46D1-90CA-A4AD845FA9E8}" type="slidenum">
              <a:rPr lang="en-US" smtClean="0"/>
              <a:pPr/>
              <a:t>27</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8B1C43C-0911-46D1-90CA-A4AD845FA9E8}" type="slidenum">
              <a:rPr lang="en-US" smtClean="0"/>
              <a:pPr/>
              <a:t>28</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1C43C-0911-46D1-90CA-A4AD845FA9E8}" type="slidenum">
              <a:rPr lang="en-US" smtClean="0"/>
              <a:pPr/>
              <a:t>29</a:t>
            </a:fld>
            <a:endParaRPr lang="en-US"/>
          </a:p>
        </p:txBody>
      </p:sp>
    </p:spTree>
    <p:extLst>
      <p:ext uri="{BB962C8B-B14F-4D97-AF65-F5344CB8AC3E}">
        <p14:creationId xmlns:p14="http://schemas.microsoft.com/office/powerpoint/2010/main" val="2125088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1C43C-0911-46D1-90CA-A4AD845FA9E8}" type="slidenum">
              <a:rPr lang="en-US" smtClean="0"/>
              <a:pPr/>
              <a:t>3</a:t>
            </a:fld>
            <a:endParaRPr lang="en-US"/>
          </a:p>
        </p:txBody>
      </p:sp>
    </p:spTree>
    <p:extLst>
      <p:ext uri="{BB962C8B-B14F-4D97-AF65-F5344CB8AC3E}">
        <p14:creationId xmlns:p14="http://schemas.microsoft.com/office/powerpoint/2010/main" val="31167090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Libby</a:t>
            </a:r>
            <a:endParaRPr lang="en-US" dirty="0"/>
          </a:p>
        </p:txBody>
      </p:sp>
      <p:sp>
        <p:nvSpPr>
          <p:cNvPr id="4" name="Slide Number Placeholder 3"/>
          <p:cNvSpPr>
            <a:spLocks noGrp="1"/>
          </p:cNvSpPr>
          <p:nvPr>
            <p:ph type="sldNum" sz="quarter" idx="10"/>
          </p:nvPr>
        </p:nvSpPr>
        <p:spPr/>
        <p:txBody>
          <a:bodyPr/>
          <a:lstStyle/>
          <a:p>
            <a:fld id="{88B1C43C-0911-46D1-90CA-A4AD845FA9E8}" type="slidenum">
              <a:rPr lang="en-US" smtClean="0"/>
              <a:pPr/>
              <a:t>30</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429089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Noelle</a:t>
            </a:r>
          </a:p>
          <a:p>
            <a:r>
              <a:rPr lang="en-US" dirty="0" smtClean="0"/>
              <a:t>Ritual –  has the ability and power</a:t>
            </a:r>
            <a:r>
              <a:rPr lang="en-US" baseline="0" dirty="0" smtClean="0"/>
              <a:t> to make meaning/structure in our lives through ceremony, the power to move us from one life stage to another, a vehicle which can be transformative</a:t>
            </a:r>
          </a:p>
          <a:p>
            <a:endParaRPr lang="en-US" baseline="0" dirty="0" smtClean="0"/>
          </a:p>
          <a:p>
            <a:r>
              <a:rPr lang="en-US" baseline="0" dirty="0" smtClean="0"/>
              <a:t>Our natural fear response is flight, fight, or freeze.  The energy from a traumatic response must be released by the body.  This energy is stored in our tissues.  </a:t>
            </a:r>
          </a:p>
          <a:p>
            <a:endParaRPr lang="en-US" dirty="0"/>
          </a:p>
        </p:txBody>
      </p:sp>
      <p:sp>
        <p:nvSpPr>
          <p:cNvPr id="4" name="Slide Number Placeholder 3"/>
          <p:cNvSpPr>
            <a:spLocks noGrp="1"/>
          </p:cNvSpPr>
          <p:nvPr>
            <p:ph type="sldNum" sz="quarter" idx="10"/>
          </p:nvPr>
        </p:nvSpPr>
        <p:spPr/>
        <p:txBody>
          <a:bodyPr/>
          <a:lstStyle/>
          <a:p>
            <a:fld id="{88B1C43C-0911-46D1-90CA-A4AD845FA9E8}" type="slidenum">
              <a:rPr lang="en-US" smtClean="0"/>
              <a:pPr/>
              <a:t>31</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36730912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1C43C-0911-46D1-90CA-A4AD845FA9E8}" type="slidenum">
              <a:rPr lang="en-US" smtClean="0"/>
              <a:pPr/>
              <a:t>32</a:t>
            </a:fld>
            <a:endParaRPr lang="en-US"/>
          </a:p>
        </p:txBody>
      </p:sp>
    </p:spTree>
    <p:extLst>
      <p:ext uri="{BB962C8B-B14F-4D97-AF65-F5344CB8AC3E}">
        <p14:creationId xmlns:p14="http://schemas.microsoft.com/office/powerpoint/2010/main" val="5424150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Heroes’ journey</a:t>
            </a:r>
            <a:endParaRPr lang="en-US" dirty="0"/>
          </a:p>
        </p:txBody>
      </p:sp>
      <p:sp>
        <p:nvSpPr>
          <p:cNvPr id="4" name="Slide Number Placeholder 3"/>
          <p:cNvSpPr>
            <a:spLocks noGrp="1"/>
          </p:cNvSpPr>
          <p:nvPr>
            <p:ph type="sldNum" sz="quarter" idx="10"/>
          </p:nvPr>
        </p:nvSpPr>
        <p:spPr/>
        <p:txBody>
          <a:bodyPr/>
          <a:lstStyle/>
          <a:p>
            <a:fld id="{88B1C43C-0911-46D1-90CA-A4AD845FA9E8}" type="slidenum">
              <a:rPr lang="en-US" smtClean="0"/>
              <a:pPr/>
              <a:t>33</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31901468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1C43C-0911-46D1-90CA-A4AD845FA9E8}" type="slidenum">
              <a:rPr lang="en-US" smtClean="0"/>
              <a:pPr/>
              <a:t>34</a:t>
            </a:fld>
            <a:endParaRPr lang="en-US"/>
          </a:p>
        </p:txBody>
      </p:sp>
    </p:spTree>
    <p:extLst>
      <p:ext uri="{BB962C8B-B14F-4D97-AF65-F5344CB8AC3E}">
        <p14:creationId xmlns:p14="http://schemas.microsoft.com/office/powerpoint/2010/main" val="3808555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1C43C-0911-46D1-90CA-A4AD845FA9E8}" type="slidenum">
              <a:rPr lang="en-US" smtClean="0"/>
              <a:pPr/>
              <a:t>35</a:t>
            </a:fld>
            <a:endParaRPr lang="en-US"/>
          </a:p>
        </p:txBody>
      </p:sp>
    </p:spTree>
    <p:extLst>
      <p:ext uri="{BB962C8B-B14F-4D97-AF65-F5344CB8AC3E}">
        <p14:creationId xmlns:p14="http://schemas.microsoft.com/office/powerpoint/2010/main" val="9688473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1C43C-0911-46D1-90CA-A4AD845FA9E8}" type="slidenum">
              <a:rPr lang="en-US" smtClean="0"/>
              <a:pPr/>
              <a:t>36</a:t>
            </a:fld>
            <a:endParaRPr lang="en-US"/>
          </a:p>
        </p:txBody>
      </p:sp>
    </p:spTree>
    <p:extLst>
      <p:ext uri="{BB962C8B-B14F-4D97-AF65-F5344CB8AC3E}">
        <p14:creationId xmlns:p14="http://schemas.microsoft.com/office/powerpoint/2010/main" val="41316985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1C43C-0911-46D1-90CA-A4AD845FA9E8}" type="slidenum">
              <a:rPr lang="en-US" smtClean="0"/>
              <a:pPr/>
              <a:t>37</a:t>
            </a:fld>
            <a:endParaRPr lang="en-US"/>
          </a:p>
        </p:txBody>
      </p:sp>
    </p:spTree>
    <p:extLst>
      <p:ext uri="{BB962C8B-B14F-4D97-AF65-F5344CB8AC3E}">
        <p14:creationId xmlns:p14="http://schemas.microsoft.com/office/powerpoint/2010/main" val="16823427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Libby</a:t>
            </a:r>
          </a:p>
          <a:p>
            <a:r>
              <a:rPr lang="en-US" dirty="0" smtClean="0"/>
              <a:t>What people bring to the center</a:t>
            </a:r>
            <a:endParaRPr lang="en-US" dirty="0"/>
          </a:p>
        </p:txBody>
      </p:sp>
      <p:sp>
        <p:nvSpPr>
          <p:cNvPr id="4" name="Slide Number Placeholder 3"/>
          <p:cNvSpPr>
            <a:spLocks noGrp="1"/>
          </p:cNvSpPr>
          <p:nvPr>
            <p:ph type="sldNum" sz="quarter" idx="10"/>
          </p:nvPr>
        </p:nvSpPr>
        <p:spPr/>
        <p:txBody>
          <a:bodyPr/>
          <a:lstStyle/>
          <a:p>
            <a:fld id="{88B1C43C-0911-46D1-90CA-A4AD845FA9E8}" type="slidenum">
              <a:rPr lang="en-US" smtClean="0"/>
              <a:pPr/>
              <a:t>38</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32760273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1C43C-0911-46D1-90CA-A4AD845FA9E8}" type="slidenum">
              <a:rPr lang="en-US" smtClean="0"/>
              <a:pPr/>
              <a:t>39</a:t>
            </a:fld>
            <a:endParaRPr lang="en-US"/>
          </a:p>
        </p:txBody>
      </p:sp>
    </p:spTree>
    <p:extLst>
      <p:ext uri="{BB962C8B-B14F-4D97-AF65-F5344CB8AC3E}">
        <p14:creationId xmlns:p14="http://schemas.microsoft.com/office/powerpoint/2010/main" val="52967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13,000 employees, students and volunteers</a:t>
            </a:r>
          </a:p>
          <a:p>
            <a:r>
              <a:rPr lang="en-US" dirty="0" smtClean="0"/>
              <a:t>811 bed hospitals</a:t>
            </a:r>
          </a:p>
          <a:p>
            <a:r>
              <a:rPr lang="en-US" dirty="0" smtClean="0"/>
              <a:t>190 beds at </a:t>
            </a:r>
            <a:r>
              <a:rPr lang="en-US" dirty="0" err="1" smtClean="0"/>
              <a:t>childrens</a:t>
            </a:r>
            <a:endParaRPr lang="en-US" dirty="0" smtClean="0"/>
          </a:p>
          <a:p>
            <a:r>
              <a:rPr lang="en-US" dirty="0" smtClean="0"/>
              <a:t>Level</a:t>
            </a:r>
            <a:r>
              <a:rPr lang="en-US" baseline="0" dirty="0" smtClean="0"/>
              <a:t> 1 trauma</a:t>
            </a:r>
          </a:p>
          <a:p>
            <a:r>
              <a:rPr lang="en-US" baseline="0" dirty="0" smtClean="0"/>
              <a:t>Only burn unit in the state of Iowa</a:t>
            </a:r>
          </a:p>
          <a:p>
            <a:r>
              <a:rPr lang="en-US" baseline="0" dirty="0" smtClean="0"/>
              <a:t>Extensive behavioral heal unit</a:t>
            </a:r>
          </a:p>
          <a:p>
            <a:r>
              <a:rPr lang="en-US" baseline="0" dirty="0" smtClean="0"/>
              <a:t>Somewhat diverse population </a:t>
            </a:r>
          </a:p>
          <a:p>
            <a:r>
              <a:rPr lang="en-US" baseline="0" dirty="0" smtClean="0"/>
              <a:t>Interpreting services – population </a:t>
            </a:r>
          </a:p>
          <a:p>
            <a:r>
              <a:rPr lang="en-US" baseline="0" dirty="0" smtClean="0"/>
              <a:t>Top 5 non </a:t>
            </a:r>
            <a:r>
              <a:rPr lang="en-US" baseline="0" dirty="0" err="1" smtClean="0"/>
              <a:t>english</a:t>
            </a:r>
            <a:r>
              <a:rPr lang="en-US" baseline="0" dirty="0" smtClean="0"/>
              <a:t> speaking languages</a:t>
            </a:r>
            <a:endParaRPr lang="en-US" dirty="0"/>
          </a:p>
        </p:txBody>
      </p:sp>
      <p:sp>
        <p:nvSpPr>
          <p:cNvPr id="4" name="Slide Number Placeholder 3"/>
          <p:cNvSpPr>
            <a:spLocks noGrp="1"/>
          </p:cNvSpPr>
          <p:nvPr>
            <p:ph type="sldNum" sz="quarter" idx="10"/>
          </p:nvPr>
        </p:nvSpPr>
        <p:spPr/>
        <p:txBody>
          <a:bodyPr/>
          <a:lstStyle/>
          <a:p>
            <a:fld id="{88B1C43C-0911-46D1-90CA-A4AD845FA9E8}" type="slidenum">
              <a:rPr lang="en-US" smtClean="0"/>
              <a:pPr/>
              <a:t>4</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6211021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1C43C-0911-46D1-90CA-A4AD845FA9E8}" type="slidenum">
              <a:rPr lang="en-US" smtClean="0"/>
              <a:pPr/>
              <a:t>40</a:t>
            </a:fld>
            <a:endParaRPr lang="en-US"/>
          </a:p>
        </p:txBody>
      </p:sp>
    </p:spTree>
    <p:extLst>
      <p:ext uri="{BB962C8B-B14F-4D97-AF65-F5344CB8AC3E}">
        <p14:creationId xmlns:p14="http://schemas.microsoft.com/office/powerpoint/2010/main" val="16160853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Libby</a:t>
            </a:r>
          </a:p>
          <a:p>
            <a:r>
              <a:rPr lang="en-US" dirty="0" smtClean="0"/>
              <a:t>Margalea</a:t>
            </a:r>
            <a:endParaRPr lang="en-US" dirty="0"/>
          </a:p>
        </p:txBody>
      </p:sp>
      <p:sp>
        <p:nvSpPr>
          <p:cNvPr id="4" name="Slide Number Placeholder 3"/>
          <p:cNvSpPr>
            <a:spLocks noGrp="1"/>
          </p:cNvSpPr>
          <p:nvPr>
            <p:ph type="sldNum" sz="quarter" idx="10"/>
          </p:nvPr>
        </p:nvSpPr>
        <p:spPr/>
        <p:txBody>
          <a:bodyPr/>
          <a:lstStyle/>
          <a:p>
            <a:fld id="{88B1C43C-0911-46D1-90CA-A4AD845FA9E8}" type="slidenum">
              <a:rPr lang="en-US" smtClean="0"/>
              <a:pPr/>
              <a:t>41</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23041577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Libby</a:t>
            </a:r>
          </a:p>
          <a:p>
            <a:r>
              <a:rPr lang="en-US" dirty="0" smtClean="0"/>
              <a:t>Kelly,</a:t>
            </a:r>
            <a:r>
              <a:rPr lang="en-US" baseline="0" dirty="0" smtClean="0"/>
              <a:t> quote in locker</a:t>
            </a:r>
          </a:p>
          <a:p>
            <a:endParaRPr lang="en-US" dirty="0"/>
          </a:p>
        </p:txBody>
      </p:sp>
      <p:sp>
        <p:nvSpPr>
          <p:cNvPr id="4" name="Slide Number Placeholder 3"/>
          <p:cNvSpPr>
            <a:spLocks noGrp="1"/>
          </p:cNvSpPr>
          <p:nvPr>
            <p:ph type="sldNum" sz="quarter" idx="10"/>
          </p:nvPr>
        </p:nvSpPr>
        <p:spPr/>
        <p:txBody>
          <a:bodyPr/>
          <a:lstStyle/>
          <a:p>
            <a:fld id="{88B1C43C-0911-46D1-90CA-A4AD845FA9E8}" type="slidenum">
              <a:rPr lang="en-US" smtClean="0"/>
              <a:pPr/>
              <a:t>42</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18199090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a:t>
            </a:r>
            <a:r>
              <a:rPr lang="en-US" baseline="0" dirty="0" smtClean="0"/>
              <a:t> it is safe to say everyone loves the concept of the grant, at times it can be very challenging.  We were certainly thrilled to receive the grant from Calvin College, it is an external grant from the institution.  So, it wasn’t until long after we signed on the dotted line did we learn about the challenges of getting people paid, and that we needed to collaborate with a grant department, of which neither of us knew existed.  </a:t>
            </a:r>
            <a:endParaRPr lang="en-US" dirty="0"/>
          </a:p>
        </p:txBody>
      </p:sp>
      <p:sp>
        <p:nvSpPr>
          <p:cNvPr id="4" name="Slide Number Placeholder 3"/>
          <p:cNvSpPr>
            <a:spLocks noGrp="1"/>
          </p:cNvSpPr>
          <p:nvPr>
            <p:ph type="sldNum" sz="quarter" idx="10"/>
          </p:nvPr>
        </p:nvSpPr>
        <p:spPr/>
        <p:txBody>
          <a:bodyPr/>
          <a:lstStyle/>
          <a:p>
            <a:fld id="{88B1C43C-0911-46D1-90CA-A4AD845FA9E8}" type="slidenum">
              <a:rPr lang="en-US" smtClean="0"/>
              <a:pPr/>
              <a:t>43</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29150250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1C43C-0911-46D1-90CA-A4AD845FA9E8}" type="slidenum">
              <a:rPr lang="en-US" smtClean="0"/>
              <a:pPr/>
              <a:t>44</a:t>
            </a:fld>
            <a:endParaRPr lang="en-US"/>
          </a:p>
        </p:txBody>
      </p:sp>
    </p:spTree>
    <p:extLst>
      <p:ext uri="{BB962C8B-B14F-4D97-AF65-F5344CB8AC3E}">
        <p14:creationId xmlns:p14="http://schemas.microsoft.com/office/powerpoint/2010/main" val="12576980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1C43C-0911-46D1-90CA-A4AD845FA9E8}" type="slidenum">
              <a:rPr lang="en-US" smtClean="0"/>
              <a:pPr/>
              <a:t>45</a:t>
            </a:fld>
            <a:endParaRPr lang="en-US"/>
          </a:p>
        </p:txBody>
      </p:sp>
    </p:spTree>
    <p:extLst>
      <p:ext uri="{BB962C8B-B14F-4D97-AF65-F5344CB8AC3E}">
        <p14:creationId xmlns:p14="http://schemas.microsoft.com/office/powerpoint/2010/main" val="22992495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UK has art in their</a:t>
            </a:r>
            <a:r>
              <a:rPr lang="en-US" baseline="0" dirty="0" smtClean="0"/>
              <a:t> subways and teaching packets that see labyrinths as art. </a:t>
            </a:r>
            <a:endParaRPr lang="en-US" dirty="0"/>
          </a:p>
        </p:txBody>
      </p:sp>
      <p:sp>
        <p:nvSpPr>
          <p:cNvPr id="4" name="Slide Number Placeholder 3"/>
          <p:cNvSpPr>
            <a:spLocks noGrp="1"/>
          </p:cNvSpPr>
          <p:nvPr>
            <p:ph type="sldNum" sz="quarter" idx="10"/>
          </p:nvPr>
        </p:nvSpPr>
        <p:spPr/>
        <p:txBody>
          <a:bodyPr/>
          <a:lstStyle/>
          <a:p>
            <a:fld id="{88B1C43C-0911-46D1-90CA-A4AD845FA9E8}" type="slidenum">
              <a:rPr lang="en-US" smtClean="0"/>
              <a:pPr/>
              <a:t>46</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33030558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put the labyrinth pattern underneath a piece of paper to</a:t>
            </a:r>
            <a:r>
              <a:rPr lang="en-US" baseline="0" dirty="0" smtClean="0"/>
              <a:t> copy a poem or write freely over the pattern</a:t>
            </a:r>
            <a:endParaRPr lang="en-US" dirty="0"/>
          </a:p>
        </p:txBody>
      </p:sp>
      <p:sp>
        <p:nvSpPr>
          <p:cNvPr id="4" name="Slide Number Placeholder 3"/>
          <p:cNvSpPr>
            <a:spLocks noGrp="1"/>
          </p:cNvSpPr>
          <p:nvPr>
            <p:ph type="sldNum" sz="quarter" idx="10"/>
          </p:nvPr>
        </p:nvSpPr>
        <p:spPr/>
        <p:txBody>
          <a:bodyPr/>
          <a:lstStyle/>
          <a:p>
            <a:fld id="{88B1C43C-0911-46D1-90CA-A4AD845FA9E8}" type="slidenum">
              <a:rPr lang="en-US" smtClean="0"/>
              <a:pPr/>
              <a:t>47</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21329760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Life story</a:t>
            </a:r>
            <a:r>
              <a:rPr lang="en-US" baseline="0" dirty="0" smtClean="0"/>
              <a:t> for individual or group</a:t>
            </a:r>
          </a:p>
          <a:p>
            <a:r>
              <a:rPr lang="en-US" baseline="0" dirty="0" smtClean="0"/>
              <a:t>Each type of stone is a category and each person adds to the story while placing a stone.</a:t>
            </a:r>
          </a:p>
          <a:p>
            <a:r>
              <a:rPr lang="en-US" baseline="0" dirty="0" smtClean="0"/>
              <a:t>From Turning Point.</a:t>
            </a:r>
            <a:endParaRPr lang="en-US" dirty="0"/>
          </a:p>
        </p:txBody>
      </p:sp>
      <p:sp>
        <p:nvSpPr>
          <p:cNvPr id="4" name="Slide Number Placeholder 3"/>
          <p:cNvSpPr>
            <a:spLocks noGrp="1"/>
          </p:cNvSpPr>
          <p:nvPr>
            <p:ph type="sldNum" sz="quarter" idx="10"/>
          </p:nvPr>
        </p:nvSpPr>
        <p:spPr/>
        <p:txBody>
          <a:bodyPr/>
          <a:lstStyle/>
          <a:p>
            <a:fld id="{88B1C43C-0911-46D1-90CA-A4AD845FA9E8}" type="slidenum">
              <a:rPr lang="en-US" smtClean="0"/>
              <a:pPr/>
              <a:t>48</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20161581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1C43C-0911-46D1-90CA-A4AD845FA9E8}" type="slidenum">
              <a:rPr lang="en-US" smtClean="0"/>
              <a:pPr/>
              <a:t>49</a:t>
            </a:fld>
            <a:endParaRPr lang="en-US"/>
          </a:p>
        </p:txBody>
      </p:sp>
    </p:spTree>
    <p:extLst>
      <p:ext uri="{BB962C8B-B14F-4D97-AF65-F5344CB8AC3E}">
        <p14:creationId xmlns:p14="http://schemas.microsoft.com/office/powerpoint/2010/main" val="1835323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1C43C-0911-46D1-90CA-A4AD845FA9E8}" type="slidenum">
              <a:rPr lang="en-US" smtClean="0"/>
              <a:pPr/>
              <a:t>5</a:t>
            </a:fld>
            <a:endParaRPr lang="en-US"/>
          </a:p>
        </p:txBody>
      </p:sp>
    </p:spTree>
    <p:extLst>
      <p:ext uri="{BB962C8B-B14F-4D97-AF65-F5344CB8AC3E}">
        <p14:creationId xmlns:p14="http://schemas.microsoft.com/office/powerpoint/2010/main" val="3247982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1C43C-0911-46D1-90CA-A4AD845FA9E8}" type="slidenum">
              <a:rPr lang="en-US" smtClean="0"/>
              <a:pPr/>
              <a:t>50</a:t>
            </a:fld>
            <a:endParaRPr lang="en-US"/>
          </a:p>
        </p:txBody>
      </p:sp>
    </p:spTree>
    <p:extLst>
      <p:ext uri="{BB962C8B-B14F-4D97-AF65-F5344CB8AC3E}">
        <p14:creationId xmlns:p14="http://schemas.microsoft.com/office/powerpoint/2010/main" val="31273388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1C43C-0911-46D1-90CA-A4AD845FA9E8}" type="slidenum">
              <a:rPr lang="en-US" smtClean="0"/>
              <a:pPr/>
              <a:t>51</a:t>
            </a:fld>
            <a:endParaRPr lang="en-US"/>
          </a:p>
        </p:txBody>
      </p:sp>
    </p:spTree>
    <p:extLst>
      <p:ext uri="{BB962C8B-B14F-4D97-AF65-F5344CB8AC3E}">
        <p14:creationId xmlns:p14="http://schemas.microsoft.com/office/powerpoint/2010/main" val="31288417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ELCA triennial,</a:t>
            </a:r>
            <a:r>
              <a:rPr lang="en-US" baseline="0" smtClean="0"/>
              <a:t> 5,000</a:t>
            </a:r>
            <a:endParaRPr lang="en-US"/>
          </a:p>
        </p:txBody>
      </p:sp>
      <p:sp>
        <p:nvSpPr>
          <p:cNvPr id="4" name="Slide Number Placeholder 3"/>
          <p:cNvSpPr>
            <a:spLocks noGrp="1"/>
          </p:cNvSpPr>
          <p:nvPr>
            <p:ph type="sldNum" sz="quarter" idx="10"/>
          </p:nvPr>
        </p:nvSpPr>
        <p:spPr/>
        <p:txBody>
          <a:bodyPr/>
          <a:lstStyle/>
          <a:p>
            <a:fld id="{88B1C43C-0911-46D1-90CA-A4AD845FA9E8}" type="slidenum">
              <a:rPr lang="en-US" smtClean="0"/>
              <a:pPr/>
              <a:t>52</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8524626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Evidence That It Works</a:t>
            </a:r>
          </a:p>
          <a:p>
            <a:r>
              <a:rPr lang="en-US" dirty="0" smtClean="0"/>
              <a:t>Grossman, P., Niemann, L., Schmidt, S., &amp; </a:t>
            </a:r>
            <a:r>
              <a:rPr lang="en-US" dirty="0" err="1" smtClean="0"/>
              <a:t>Walach</a:t>
            </a:r>
            <a:r>
              <a:rPr lang="en-US" dirty="0" smtClean="0"/>
              <a:t>, H. (2004). </a:t>
            </a:r>
            <a:r>
              <a:rPr lang="en-US" dirty="0" smtClean="0">
                <a:hlinkClick r:id="rId3"/>
              </a:rPr>
              <a:t>Mindfulness-based stress reduction and health benefits, A meta-analysis</a:t>
            </a:r>
            <a:r>
              <a:rPr lang="en-US" dirty="0" smtClean="0"/>
              <a:t>. </a:t>
            </a:r>
            <a:r>
              <a:rPr lang="en-US" i="1" dirty="0" smtClean="0"/>
              <a:t>Journal of Psychosomatic Research, 57</a:t>
            </a:r>
            <a:r>
              <a:rPr lang="en-US" dirty="0" smtClean="0"/>
              <a:t>(1)</a:t>
            </a:r>
            <a:r>
              <a:rPr lang="en-US" i="1" dirty="0" smtClean="0"/>
              <a:t>, 35-43.</a:t>
            </a:r>
            <a:endParaRPr lang="en-US" dirty="0" smtClean="0"/>
          </a:p>
          <a:p>
            <a:r>
              <a:rPr lang="en-US" dirty="0" smtClean="0"/>
              <a:t>A meta-analysis of 20 published studies concluded that the </a:t>
            </a:r>
            <a:r>
              <a:rPr lang="en-US" dirty="0" smtClean="0">
                <a:hlinkClick r:id="rId4"/>
              </a:rPr>
              <a:t>Mindfulness-Based Stress Reduction Program</a:t>
            </a:r>
            <a:r>
              <a:rPr lang="en-US" dirty="0" smtClean="0"/>
              <a:t> (MBSR), an eight-week training program that includes the walking meditation described above, is effective in improving physical symptoms and psychological well-being among individuals experiencing physical and mental illness (e.g., cancer, heart disease, depression) and among healthy but stressed individuals.</a:t>
            </a:r>
          </a:p>
          <a:p>
            <a:r>
              <a:rPr lang="en-US" dirty="0" smtClean="0"/>
              <a:t>Difficulty: </a:t>
            </a:r>
            <a:r>
              <a:rPr lang="en-US" b="1" dirty="0" smtClean="0"/>
              <a:t>Casual</a:t>
            </a:r>
            <a:r>
              <a:rPr lang="en-US" dirty="0" smtClean="0"/>
              <a:t> | Frequency: </a:t>
            </a:r>
            <a:r>
              <a:rPr lang="en-US" b="1" dirty="0" smtClean="0"/>
              <a:t>1x/day</a:t>
            </a:r>
            <a:r>
              <a:rPr lang="en-US" dirty="0" smtClean="0"/>
              <a:t> | Duration: </a:t>
            </a:r>
            <a:r>
              <a:rPr lang="en-US" b="1" dirty="0" smtClean="0"/>
              <a:t>10 mins</a:t>
            </a:r>
            <a:r>
              <a:rPr lang="en-US" dirty="0" smtClean="0"/>
              <a:t> </a:t>
            </a:r>
          </a:p>
          <a:p>
            <a:r>
              <a:rPr lang="en-US" dirty="0" smtClean="0"/>
              <a:t>(7 member ratings) </a:t>
            </a:r>
          </a:p>
          <a:p>
            <a:r>
              <a:rPr lang="en-US" b="1" dirty="0" smtClean="0"/>
              <a:t>Why It Works</a:t>
            </a:r>
          </a:p>
          <a:p>
            <a:r>
              <a:rPr lang="en-US" dirty="0" smtClean="0"/>
              <a:t>Walking meditation can help increase awareness both of our internal sensations and our external surroundings, tuning us into experiences that we often miss when we rush on autopilot from place to place. Paying closer attention to the process of walking can also increase our sense of appreciation and enjoyment of our physical bodies. By heightening awareness of mental and physical states, walking meditation—like mindfulness in general—can help us gain a greater sense of control over our thoughts, feelings, and actions, allowing us to respond in more constructive ways when we experience negative thoughts or emotions.</a:t>
            </a:r>
          </a:p>
          <a:p>
            <a:r>
              <a:rPr lang="en-US" dirty="0" smtClean="0"/>
              <a:t>Difficulty: </a:t>
            </a:r>
            <a:r>
              <a:rPr lang="en-US" b="1" dirty="0" smtClean="0"/>
              <a:t>Casual</a:t>
            </a:r>
            <a:r>
              <a:rPr lang="en-US" dirty="0" smtClean="0"/>
              <a:t> | Frequency: </a:t>
            </a:r>
            <a:r>
              <a:rPr lang="en-US" b="1" dirty="0" smtClean="0"/>
              <a:t>1x/day</a:t>
            </a:r>
            <a:r>
              <a:rPr lang="en-US" dirty="0" smtClean="0"/>
              <a:t> | Duration: </a:t>
            </a:r>
            <a:r>
              <a:rPr lang="en-US" b="1" dirty="0" smtClean="0"/>
              <a:t>10 mins</a:t>
            </a:r>
            <a:r>
              <a:rPr lang="en-US" dirty="0" smtClean="0"/>
              <a:t> </a:t>
            </a:r>
          </a:p>
          <a:p>
            <a:r>
              <a:rPr lang="en-US" dirty="0" smtClean="0"/>
              <a:t>(7 member ratings) </a:t>
            </a:r>
          </a:p>
          <a:p>
            <a:r>
              <a:rPr lang="en-US" b="1" dirty="0" smtClean="0"/>
              <a:t>Sources</a:t>
            </a:r>
          </a:p>
          <a:p>
            <a:r>
              <a:rPr lang="en-US" dirty="0" smtClean="0">
                <a:hlinkClick r:id="rId5"/>
              </a:rPr>
              <a:t>Jon Kabat-Zinn, Ph.D.</a:t>
            </a:r>
            <a:r>
              <a:rPr lang="en-US" dirty="0" smtClean="0"/>
              <a:t>, Center for Mindfulness at the University of Massachusetts Medical School</a:t>
            </a:r>
          </a:p>
          <a:p>
            <a:r>
              <a:rPr lang="en-US" dirty="0" smtClean="0"/>
              <a:t>Difficulty: </a:t>
            </a:r>
            <a:r>
              <a:rPr lang="en-US" b="1" dirty="0" smtClean="0"/>
              <a:t>Casual</a:t>
            </a:r>
            <a:r>
              <a:rPr lang="en-US" dirty="0" smtClean="0"/>
              <a:t> | Frequency: </a:t>
            </a:r>
            <a:r>
              <a:rPr lang="en-US" b="1" dirty="0" smtClean="0"/>
              <a:t>1x/day</a:t>
            </a:r>
            <a:r>
              <a:rPr lang="en-US" dirty="0" smtClean="0"/>
              <a:t> | Duration: </a:t>
            </a:r>
            <a:r>
              <a:rPr lang="en-US" b="1" dirty="0" smtClean="0"/>
              <a:t>10 mins</a:t>
            </a:r>
            <a:r>
              <a:rPr lang="en-US" dirty="0" smtClean="0"/>
              <a:t> </a:t>
            </a:r>
          </a:p>
          <a:p>
            <a:r>
              <a:rPr lang="en-US" dirty="0" smtClean="0"/>
              <a:t>(7 member ratings) </a:t>
            </a:r>
          </a:p>
          <a:p>
            <a:r>
              <a:rPr lang="en-US" b="1" dirty="0" smtClean="0"/>
              <a:t>For More</a:t>
            </a:r>
          </a:p>
          <a:p>
            <a:r>
              <a:rPr lang="en-US" dirty="0" smtClean="0"/>
              <a:t>Difficulty: </a:t>
            </a:r>
            <a:r>
              <a:rPr lang="en-US" b="1" dirty="0" smtClean="0"/>
              <a:t>Casual</a:t>
            </a:r>
            <a:r>
              <a:rPr lang="en-US" dirty="0" smtClean="0"/>
              <a:t> | Frequency: </a:t>
            </a:r>
            <a:r>
              <a:rPr lang="en-US" b="1" dirty="0" smtClean="0"/>
              <a:t>1x/day</a:t>
            </a:r>
            <a:r>
              <a:rPr lang="en-US" dirty="0" smtClean="0"/>
              <a:t> | Duration: </a:t>
            </a:r>
            <a:r>
              <a:rPr lang="en-US" b="1" dirty="0" smtClean="0"/>
              <a:t>10 mins</a:t>
            </a:r>
            <a:r>
              <a:rPr lang="en-US" dirty="0" smtClean="0"/>
              <a:t> </a:t>
            </a:r>
          </a:p>
          <a:p>
            <a:r>
              <a:rPr lang="en-US" dirty="0" smtClean="0"/>
              <a:t>(7 member ratings) </a:t>
            </a:r>
          </a:p>
          <a:p>
            <a:r>
              <a:rPr lang="en-US" dirty="0" smtClean="0"/>
              <a:t>By focusing your attention on the sensations of walking, the Walking Meditation can help you cultivate a calmer mind. Are you attuned to the present moment? Take our Mindfulness quiz to find out: </a:t>
            </a:r>
          </a:p>
          <a:p>
            <a:r>
              <a:rPr lang="en-US" b="1" dirty="0" smtClean="0"/>
              <a:t>Completion Status</a:t>
            </a:r>
          </a:p>
        </p:txBody>
      </p:sp>
      <p:sp>
        <p:nvSpPr>
          <p:cNvPr id="4" name="Slide Number Placeholder 3"/>
          <p:cNvSpPr>
            <a:spLocks noGrp="1"/>
          </p:cNvSpPr>
          <p:nvPr>
            <p:ph type="sldNum" sz="quarter" idx="10"/>
          </p:nvPr>
        </p:nvSpPr>
        <p:spPr/>
        <p:txBody>
          <a:bodyPr/>
          <a:lstStyle/>
          <a:p>
            <a:fld id="{88B1C43C-0911-46D1-90CA-A4AD845FA9E8}" type="slidenum">
              <a:rPr lang="en-US" smtClean="0"/>
              <a:pPr/>
              <a:t>53</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305188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Metaphor for worship.</a:t>
            </a:r>
          </a:p>
          <a:p>
            <a:pPr defTabSz="931774">
              <a:defRPr/>
            </a:pPr>
            <a:r>
              <a:rPr lang="en-US" i="1" dirty="0" smtClean="0"/>
              <a:t>Walking a Sacred Path: Rediscovering the Labyrinth as a Spiritual Tool</a:t>
            </a:r>
            <a:r>
              <a:rPr lang="en-US" dirty="0" smtClean="0"/>
              <a:t>,  has been helpful in suggesting ways to make the labyrinth relevant. Borrowing three steps described in the early Middle Ages, she applies them to the stages of walking the labyrinth. They are:</a:t>
            </a:r>
            <a:br>
              <a:rPr lang="en-US" dirty="0" smtClean="0"/>
            </a:br>
            <a:r>
              <a:rPr lang="en-US" dirty="0" smtClean="0"/>
              <a:t>1. Purgation: Releasing and shedding as we walk towards the center</a:t>
            </a:r>
            <a:br>
              <a:rPr lang="en-US" dirty="0" smtClean="0"/>
            </a:br>
            <a:r>
              <a:rPr lang="en-US" dirty="0" smtClean="0"/>
              <a:t>2. Illumination: Resting in the center to receive inspiration</a:t>
            </a:r>
            <a:br>
              <a:rPr lang="en-US" dirty="0" smtClean="0"/>
            </a:br>
            <a:r>
              <a:rPr lang="en-US" dirty="0" smtClean="0"/>
              <a:t>3. Union: Returning to our lives with a new awareness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88B1C43C-0911-46D1-90CA-A4AD845FA9E8}" type="slidenum">
              <a:rPr lang="en-US" smtClean="0"/>
              <a:pPr/>
              <a:t>54</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1C43C-0911-46D1-90CA-A4AD845FA9E8}" type="slidenum">
              <a:rPr lang="en-US" smtClean="0"/>
              <a:pPr/>
              <a:t>55</a:t>
            </a:fld>
            <a:endParaRPr lang="en-US"/>
          </a:p>
        </p:txBody>
      </p:sp>
    </p:spTree>
    <p:extLst>
      <p:ext uri="{BB962C8B-B14F-4D97-AF65-F5344CB8AC3E}">
        <p14:creationId xmlns:p14="http://schemas.microsoft.com/office/powerpoint/2010/main" val="39940608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1C43C-0911-46D1-90CA-A4AD845FA9E8}" type="slidenum">
              <a:rPr lang="en-US" smtClean="0"/>
              <a:pPr/>
              <a:t>56</a:t>
            </a:fld>
            <a:endParaRPr lang="en-US"/>
          </a:p>
        </p:txBody>
      </p:sp>
    </p:spTree>
    <p:extLst>
      <p:ext uri="{BB962C8B-B14F-4D97-AF65-F5344CB8AC3E}">
        <p14:creationId xmlns:p14="http://schemas.microsoft.com/office/powerpoint/2010/main" val="18953516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1C43C-0911-46D1-90CA-A4AD845FA9E8}" type="slidenum">
              <a:rPr lang="en-US" smtClean="0"/>
              <a:pPr/>
              <a:t>57</a:t>
            </a:fld>
            <a:endParaRPr lang="en-US"/>
          </a:p>
        </p:txBody>
      </p:sp>
    </p:spTree>
    <p:extLst>
      <p:ext uri="{BB962C8B-B14F-4D97-AF65-F5344CB8AC3E}">
        <p14:creationId xmlns:p14="http://schemas.microsoft.com/office/powerpoint/2010/main" val="10569940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1C43C-0911-46D1-90CA-A4AD845FA9E8}" type="slidenum">
              <a:rPr lang="en-US" smtClean="0"/>
              <a:pPr/>
              <a:t>58</a:t>
            </a:fld>
            <a:endParaRPr lang="en-US"/>
          </a:p>
        </p:txBody>
      </p:sp>
    </p:spTree>
    <p:extLst>
      <p:ext uri="{BB962C8B-B14F-4D97-AF65-F5344CB8AC3E}">
        <p14:creationId xmlns:p14="http://schemas.microsoft.com/office/powerpoint/2010/main" val="14246916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1C43C-0911-46D1-90CA-A4AD845FA9E8}" type="slidenum">
              <a:rPr lang="en-US" smtClean="0"/>
              <a:pPr/>
              <a:t>59</a:t>
            </a:fld>
            <a:endParaRPr lang="en-US"/>
          </a:p>
        </p:txBody>
      </p:sp>
    </p:spTree>
    <p:extLst>
      <p:ext uri="{BB962C8B-B14F-4D97-AF65-F5344CB8AC3E}">
        <p14:creationId xmlns:p14="http://schemas.microsoft.com/office/powerpoint/2010/main" val="1146669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1C43C-0911-46D1-90CA-A4AD845FA9E8}" type="slidenum">
              <a:rPr lang="en-US" smtClean="0"/>
              <a:pPr/>
              <a:t>6</a:t>
            </a:fld>
            <a:endParaRPr lang="en-US"/>
          </a:p>
        </p:txBody>
      </p:sp>
    </p:spTree>
    <p:extLst>
      <p:ext uri="{BB962C8B-B14F-4D97-AF65-F5344CB8AC3E}">
        <p14:creationId xmlns:p14="http://schemas.microsoft.com/office/powerpoint/2010/main" val="321118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10 years ago when I started, we offered 4 interfaith worship services every Sunday.  Med Psych, behavioral Health – locked unit, and then televised.  However one by one, these services ended.  This was due to poor attendance, lack of resources and support.  Even with the televised services we had no way of knowing if anyone was even watching.  When leading worship, Libby would even say if you are watching today, tell your nurse, I would love to come and visit you.  Unfortunately, there was little return on investment.  Therefore we currently offer 1 Mass on Sunday afternoons and Friday Muslim prayers, which are physician lead.   Average Mass attendance continues to be 35.  On any given day average Catholic census is 120.  </a:t>
            </a:r>
          </a:p>
          <a:p>
            <a:endParaRPr lang="en-US" dirty="0" smtClean="0"/>
          </a:p>
          <a:p>
            <a:r>
              <a:rPr lang="en-US" dirty="0" smtClean="0"/>
              <a:t>And then of course we have the None’s.  Am not sure how</a:t>
            </a:r>
            <a:r>
              <a:rPr lang="en-US" baseline="0" dirty="0" smtClean="0"/>
              <a:t> you discern what this means in your hospital, but I guess it is safe to say they are open to religion/spirituality, but may not have a denominational/doctrine which strongly guides their beliefs.  </a:t>
            </a:r>
            <a:endParaRPr lang="en-US" dirty="0"/>
          </a:p>
        </p:txBody>
      </p:sp>
      <p:sp>
        <p:nvSpPr>
          <p:cNvPr id="4" name="Slide Number Placeholder 3"/>
          <p:cNvSpPr>
            <a:spLocks noGrp="1"/>
          </p:cNvSpPr>
          <p:nvPr>
            <p:ph type="sldNum" sz="quarter" idx="10"/>
          </p:nvPr>
        </p:nvSpPr>
        <p:spPr/>
        <p:txBody>
          <a:bodyPr/>
          <a:lstStyle/>
          <a:p>
            <a:fld id="{88B1C43C-0911-46D1-90CA-A4AD845FA9E8}" type="slidenum">
              <a:rPr lang="en-US" smtClean="0"/>
              <a:pPr/>
              <a:t>7</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2086828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1C43C-0911-46D1-90CA-A4AD845FA9E8}" type="slidenum">
              <a:rPr lang="en-US" smtClean="0"/>
              <a:pPr/>
              <a:t>8</a:t>
            </a:fld>
            <a:endParaRPr lang="en-US"/>
          </a:p>
        </p:txBody>
      </p:sp>
    </p:spTree>
    <p:extLst>
      <p:ext uri="{BB962C8B-B14F-4D97-AF65-F5344CB8AC3E}">
        <p14:creationId xmlns:p14="http://schemas.microsoft.com/office/powerpoint/2010/main" val="4155768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1C43C-0911-46D1-90CA-A4AD845FA9E8}" type="slidenum">
              <a:rPr lang="en-US" smtClean="0"/>
              <a:pPr/>
              <a:t>9</a:t>
            </a:fld>
            <a:endParaRPr lang="en-US"/>
          </a:p>
        </p:txBody>
      </p:sp>
    </p:spTree>
    <p:extLst>
      <p:ext uri="{BB962C8B-B14F-4D97-AF65-F5344CB8AC3E}">
        <p14:creationId xmlns:p14="http://schemas.microsoft.com/office/powerpoint/2010/main" val="44499954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hdphoto" Target="../media/hdphoto1.wdp"/><Relationship Id="rId7"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62150"/>
            <a:ext cx="7315200" cy="381000"/>
          </a:xfrm>
        </p:spPr>
        <p:txBody>
          <a:bodyPr lIns="0" tIns="0" rIns="0" bIns="0">
            <a:noAutofit/>
          </a:bodyPr>
          <a:lstStyle>
            <a:lvl1pPr algn="l">
              <a:defRPr sz="2400" b="1">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914400" y="2512760"/>
            <a:ext cx="4572000" cy="1447800"/>
          </a:xfrm>
        </p:spPr>
        <p:txBody>
          <a:bodyPr anchor="ctr" anchorCtr="0">
            <a:normAutofit/>
          </a:bodyPr>
          <a:lstStyle>
            <a:lvl1pPr marL="0" indent="0" algn="l">
              <a:spcBef>
                <a:spcPts val="0"/>
              </a:spcBef>
              <a:buNone/>
              <a:defRPr sz="1600" b="1" i="1" baseline="0">
                <a:solidFill>
                  <a:schemeClr val="accent1"/>
                </a:solidFill>
                <a:latin typeface="Times New Roman" panose="02020603050405020304" pitchFamily="18" charset="0"/>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Speaker Name</a:t>
            </a:r>
          </a:p>
          <a:p>
            <a:r>
              <a:rPr lang="en-US" dirty="0" smtClean="0"/>
              <a:t>Speaker Title One</a:t>
            </a:r>
          </a:p>
          <a:p>
            <a:r>
              <a:rPr lang="en-US" dirty="0" smtClean="0"/>
              <a:t>Speaker Title Two</a:t>
            </a:r>
          </a:p>
          <a:p>
            <a:r>
              <a:rPr lang="en-US" dirty="0" smtClean="0"/>
              <a:t>Speaker Title Three</a:t>
            </a:r>
          </a:p>
          <a:p>
            <a:r>
              <a:rPr lang="en-US" dirty="0" smtClean="0"/>
              <a:t>Institution Name</a:t>
            </a:r>
            <a:endParaRPr lang="en-US" dirty="0"/>
          </a:p>
        </p:txBody>
      </p:sp>
      <p:cxnSp>
        <p:nvCxnSpPr>
          <p:cNvPr id="589" name="Straight Connector 588"/>
          <p:cNvCxnSpPr/>
          <p:nvPr userDrawn="1"/>
        </p:nvCxnSpPr>
        <p:spPr>
          <a:xfrm>
            <a:off x="5709028" y="2540227"/>
            <a:ext cx="0" cy="144780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590" name="Picture 2" descr="C:\Users\potterr\Desktop\Health[2c]_300.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96200" y="4620304"/>
            <a:ext cx="1219200" cy="351099"/>
          </a:xfrm>
          <a:prstGeom prst="rect">
            <a:avLst/>
          </a:prstGeom>
          <a:noFill/>
          <a:extLst>
            <a:ext uri="{909E8E84-426E-40DD-AFC4-6F175D3DCCD1}">
              <a14:hiddenFill xmlns:a14="http://schemas.microsoft.com/office/drawing/2010/main">
                <a:solidFill>
                  <a:srgbClr val="FFFFFF"/>
                </a:solidFill>
              </a14:hiddenFill>
            </a:ext>
          </a:extLst>
        </p:spPr>
      </p:pic>
      <p:pic>
        <p:nvPicPr>
          <p:cNvPr id="591" name="Picture 2" descr="S:\Creative Media Group\Design\ID-Identity\ID 17 jobs\ID 17-132 Branding; Advertising Rulebook\Ryan\ppt\uihc.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72872" y="4832719"/>
            <a:ext cx="589128" cy="194822"/>
          </a:xfrm>
          <a:prstGeom prst="rect">
            <a:avLst/>
          </a:prstGeom>
          <a:noFill/>
          <a:extLst>
            <a:ext uri="{909E8E84-426E-40DD-AFC4-6F175D3DCCD1}">
              <a14:hiddenFill xmlns:a14="http://schemas.microsoft.com/office/drawing/2010/main">
                <a:solidFill>
                  <a:srgbClr val="FFFFFF"/>
                </a:solidFill>
              </a14:hiddenFill>
            </a:ext>
          </a:extLst>
        </p:spPr>
      </p:pic>
      <p:sp>
        <p:nvSpPr>
          <p:cNvPr id="592" name="Rectangle 591"/>
          <p:cNvSpPr/>
          <p:nvPr userDrawn="1"/>
        </p:nvSpPr>
        <p:spPr>
          <a:xfrm>
            <a:off x="0" y="5068075"/>
            <a:ext cx="9144978" cy="76778"/>
          </a:xfrm>
          <a:prstGeom prst="rect">
            <a:avLst/>
          </a:prstGeom>
          <a:solidFill>
            <a:srgbClr val="EAA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3" name="Picture 2" descr="S:\Creative Media Group\Design\ID-Identity\ID 17 jobs\ID 17-132 Branding; Advertising Rulebook\Ryan\ppt\Hash_white.png"/>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2467" r="6096" b="73358"/>
          <a:stretch/>
        </p:blipFill>
        <p:spPr bwMode="auto">
          <a:xfrm>
            <a:off x="0" y="5067127"/>
            <a:ext cx="9144000" cy="77148"/>
          </a:xfrm>
          <a:prstGeom prst="rect">
            <a:avLst/>
          </a:prstGeom>
          <a:noFill/>
          <a:extLst>
            <a:ext uri="{909E8E84-426E-40DD-AFC4-6F175D3DCCD1}">
              <a14:hiddenFill xmlns:a14="http://schemas.microsoft.com/office/drawing/2010/main">
                <a:solidFill>
                  <a:srgbClr val="FFFFFF"/>
                </a:solidFill>
              </a14:hiddenFill>
            </a:ext>
          </a:extLst>
        </p:spPr>
      </p:pic>
      <p:sp>
        <p:nvSpPr>
          <p:cNvPr id="594" name="Slide Number Placeholder 5"/>
          <p:cNvSpPr txBox="1">
            <a:spLocks/>
          </p:cNvSpPr>
          <p:nvPr userDrawn="1"/>
        </p:nvSpPr>
        <p:spPr>
          <a:xfrm>
            <a:off x="4188578" y="4820830"/>
            <a:ext cx="762000" cy="228600"/>
          </a:xfrm>
          <a:prstGeom prst="rect">
            <a:avLst/>
          </a:prstGeom>
        </p:spPr>
        <p:txBody>
          <a:bodyPr vert="horz" lIns="0" tIns="0" rIns="0" bIns="0" rtlCol="0" anchor="ctr"/>
          <a:lstStyle>
            <a:defPPr>
              <a:defRPr lang="en-US"/>
            </a:defPPr>
            <a:lvl1pPr marL="0" algn="r" defTabSz="914400" rtl="0" eaLnBrk="1" latinLnBrk="0" hangingPunct="1">
              <a:defRPr sz="800" b="1" kern="1200">
                <a:solidFill>
                  <a:srgbClr val="776E64"/>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 b="1" dirty="0" smtClean="0">
                <a:solidFill>
                  <a:srgbClr val="C5C0BB"/>
                </a:solidFill>
              </a:rPr>
              <a:t>—</a:t>
            </a:r>
            <a:r>
              <a:rPr lang="en-US" sz="600" b="1" dirty="0" smtClean="0"/>
              <a:t>  </a:t>
            </a:r>
            <a:fld id="{76FD631B-EF3F-4A9C-A267-B2383C29B70F}" type="slidenum">
              <a:rPr lang="en-US" sz="600" b="1" smtClean="0"/>
              <a:pPr algn="ctr"/>
              <a:t>‹#›</a:t>
            </a:fld>
            <a:r>
              <a:rPr lang="en-US" sz="600" b="1" dirty="0" smtClean="0"/>
              <a:t>  </a:t>
            </a:r>
            <a:r>
              <a:rPr lang="en-US" sz="600" b="1" dirty="0" smtClean="0">
                <a:solidFill>
                  <a:srgbClr val="C5C0BB"/>
                </a:solidFill>
              </a:rPr>
              <a:t>—</a:t>
            </a:r>
            <a:endParaRPr lang="en-US" sz="600" b="1" dirty="0">
              <a:solidFill>
                <a:srgbClr val="C5C0BB"/>
              </a:solidFill>
            </a:endParaRPr>
          </a:p>
        </p:txBody>
      </p:sp>
      <p:sp>
        <p:nvSpPr>
          <p:cNvPr id="596" name="Text Placeholder 595"/>
          <p:cNvSpPr>
            <a:spLocks noGrp="1"/>
          </p:cNvSpPr>
          <p:nvPr>
            <p:ph type="body" sz="quarter" idx="10" hasCustomPrompt="1"/>
          </p:nvPr>
        </p:nvSpPr>
        <p:spPr>
          <a:xfrm>
            <a:off x="5943600" y="2523846"/>
            <a:ext cx="2286000" cy="1447800"/>
          </a:xfrm>
        </p:spPr>
        <p:txBody>
          <a:bodyPr anchor="ctr" anchorCtr="0">
            <a:normAutofit/>
          </a:bodyPr>
          <a:lstStyle>
            <a:lvl1pPr marL="0" indent="0">
              <a:buNone/>
              <a:defRPr sz="1400" baseline="0">
                <a:solidFill>
                  <a:schemeClr val="bg1">
                    <a:lumMod val="50000"/>
                  </a:schemeClr>
                </a:solidFill>
              </a:defRPr>
            </a:lvl1pPr>
          </a:lstStyle>
          <a:p>
            <a:pPr lvl="0"/>
            <a:r>
              <a:rPr lang="en-US" dirty="0" smtClean="0"/>
              <a:t>Meeting Name</a:t>
            </a:r>
          </a:p>
          <a:p>
            <a:pPr lvl="0"/>
            <a:r>
              <a:rPr lang="en-US" dirty="0" smtClean="0"/>
              <a:t>Presentation Date</a:t>
            </a:r>
            <a:endParaRPr lang="en-US" dirty="0"/>
          </a:p>
        </p:txBody>
      </p:sp>
      <p:pic>
        <p:nvPicPr>
          <p:cNvPr id="597" name="Picture 2" descr="C:\Users\potterr\Desktop\Hash_404.png"/>
          <p:cNvPicPr>
            <a:picLocks noChangeAspect="1" noChangeArrowheads="1"/>
          </p:cNvPicPr>
          <p:nvPr userDrawn="1"/>
        </p:nvPicPr>
        <p:blipFill rotWithShape="1">
          <a:blip r:embed="rId5">
            <a:extLst>
              <a:ext uri="{BEBA8EAE-BF5A-486C-A8C5-ECC9F3942E4B}">
                <a14:imgProps xmlns:a14="http://schemas.microsoft.com/office/drawing/2010/main">
                  <a14:imgLayer r:embed="rId6">
                    <a14:imgEffect>
                      <a14:brightnessContrast bright="25000"/>
                    </a14:imgEffect>
                  </a14:imgLayer>
                </a14:imgProps>
              </a:ext>
              <a:ext uri="{28A0092B-C50C-407E-A947-70E740481C1C}">
                <a14:useLocalDpi xmlns:a14="http://schemas.microsoft.com/office/drawing/2010/main" val="0"/>
              </a:ext>
            </a:extLst>
          </a:blip>
          <a:srcRect l="6806" t="-2" r="6323" b="72729"/>
          <a:stretch/>
        </p:blipFill>
        <p:spPr bwMode="auto">
          <a:xfrm>
            <a:off x="0" y="1"/>
            <a:ext cx="9144000" cy="8312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S:\Creative Media Group\Design\ID-Identity\ID 17 jobs\ID 17-132 Branding; Advertising Rulebook\Ryan\ppt\Corner_Roll_124.png"/>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b="19403"/>
          <a:stretch/>
        </p:blipFill>
        <p:spPr bwMode="auto">
          <a:xfrm>
            <a:off x="6948506" y="1"/>
            <a:ext cx="2196472" cy="112394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S:\Creative Media Group\Design\ID-Identity\ID 17 jobs\ID 17-132 Branding; Advertising Rulebook\Ryan\ppt\ChgMed_ChgLiv_white.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7989202" y="304801"/>
            <a:ext cx="1004149" cy="210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678011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9AD437E9-8F67-4B5B-A73A-80CFCF2D97E3}" type="slidenum">
              <a:rPr lang="en-US" smtClean="0"/>
              <a:pPr/>
              <a:t>‹#›</a:t>
            </a:fld>
            <a:endParaRPr lang="en-US"/>
          </a:p>
        </p:txBody>
      </p:sp>
    </p:spTree>
    <p:extLst>
      <p:ext uri="{BB962C8B-B14F-4D97-AF65-F5344CB8AC3E}">
        <p14:creationId xmlns:p14="http://schemas.microsoft.com/office/powerpoint/2010/main" val="872348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9AD437E9-8F67-4B5B-A73A-80CFCF2D97E3}" type="slidenum">
              <a:rPr lang="en-US" smtClean="0"/>
              <a:pPr/>
              <a:t>‹#›</a:t>
            </a:fld>
            <a:endParaRPr lang="en-US"/>
          </a:p>
        </p:txBody>
      </p:sp>
    </p:spTree>
    <p:extLst>
      <p:ext uri="{BB962C8B-B14F-4D97-AF65-F5344CB8AC3E}">
        <p14:creationId xmlns:p14="http://schemas.microsoft.com/office/powerpoint/2010/main" val="2766579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9" name="Straight Connector 8"/>
          <p:cNvCxnSpPr/>
          <p:nvPr userDrawn="1"/>
        </p:nvCxnSpPr>
        <p:spPr>
          <a:xfrm>
            <a:off x="0" y="668410"/>
            <a:ext cx="8458200" cy="0"/>
          </a:xfrm>
          <a:prstGeom prst="line">
            <a:avLst/>
          </a:prstGeom>
          <a:ln>
            <a:solidFill>
              <a:srgbClr val="EAAA00"/>
            </a:solidFill>
          </a:ln>
        </p:spPr>
        <p:style>
          <a:lnRef idx="1">
            <a:schemeClr val="accent1"/>
          </a:lnRef>
          <a:fillRef idx="0">
            <a:schemeClr val="accent1"/>
          </a:fillRef>
          <a:effectRef idx="0">
            <a:schemeClr val="accent1"/>
          </a:effectRef>
          <a:fontRef idx="minor">
            <a:schemeClr val="tx1"/>
          </a:fontRef>
        </p:style>
      </p:cxnSp>
      <p:pic>
        <p:nvPicPr>
          <p:cNvPr id="12" name="Picture 2" descr="C:\Users\potterr\Desktop\Hash_404.png"/>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val="0"/>
              </a:ext>
            </a:extLst>
          </a:blip>
          <a:srcRect l="6806" t="-2" r="6323" b="72729"/>
          <a:stretch/>
        </p:blipFill>
        <p:spPr bwMode="auto">
          <a:xfrm>
            <a:off x="0" y="1"/>
            <a:ext cx="9144000" cy="831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S:\Creative Media Group\Design\ID-Identity\ID 17 jobs\ID 17-132 Branding; Advertising Rulebook\Ryan\ppt\Corner_Roll_124.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b="19403"/>
          <a:stretch/>
        </p:blipFill>
        <p:spPr bwMode="auto">
          <a:xfrm>
            <a:off x="6948506" y="1"/>
            <a:ext cx="2196472" cy="112394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S:\Creative Media Group\Design\ID-Identity\ID 17 jobs\ID 17-132 Branding; Advertising Rulebook\Ryan\ppt\ChgMed_ChgLiv_white.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989202" y="304801"/>
            <a:ext cx="1004149" cy="210118"/>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2"/>
          <p:cNvSpPr>
            <a:spLocks noGrp="1"/>
          </p:cNvSpPr>
          <p:nvPr>
            <p:ph type="title" hasCustomPrompt="1"/>
          </p:nvPr>
        </p:nvSpPr>
        <p:spPr>
          <a:xfrm>
            <a:off x="228600" y="356250"/>
            <a:ext cx="7519988" cy="411162"/>
          </a:xfrm>
        </p:spPr>
        <p:txBody>
          <a:bodyPr lIns="0" tIns="0" rIns="0" bIns="0">
            <a:noAutofit/>
          </a:bodyPr>
          <a:lstStyle>
            <a:lvl1pPr algn="l">
              <a:defRPr sz="2200" b="1" baseline="0">
                <a:solidFill>
                  <a:srgbClr val="EAAA00"/>
                </a:solidFill>
                <a:latin typeface="Arial" panose="020B0604020202020204" pitchFamily="34" charset="0"/>
                <a:cs typeface="Arial" panose="020B0604020202020204" pitchFamily="34" charset="0"/>
              </a:defRPr>
            </a:lvl1pPr>
          </a:lstStyle>
          <a:p>
            <a:r>
              <a:rPr lang="en-US" dirty="0" smtClean="0"/>
              <a:t>Title here</a:t>
            </a:r>
            <a:endParaRPr lang="en-US" dirty="0"/>
          </a:p>
        </p:txBody>
      </p:sp>
      <p:sp>
        <p:nvSpPr>
          <p:cNvPr id="11" name="Text Placeholder 5"/>
          <p:cNvSpPr>
            <a:spLocks noGrp="1"/>
          </p:cNvSpPr>
          <p:nvPr>
            <p:ph type="body" sz="quarter" idx="13"/>
          </p:nvPr>
        </p:nvSpPr>
        <p:spPr>
          <a:xfrm>
            <a:off x="228600" y="761519"/>
            <a:ext cx="7519988" cy="218238"/>
          </a:xfrm>
        </p:spPr>
        <p:txBody>
          <a:bodyPr lIns="0">
            <a:noAutofit/>
          </a:bodyPr>
          <a:lstStyle>
            <a:lvl1pPr marL="0" indent="0">
              <a:buNone/>
              <a:defRPr sz="1100">
                <a:solidFill>
                  <a:srgbClr val="776E64"/>
                </a:solidFill>
                <a:latin typeface="Arial" panose="020B0604020202020204" pitchFamily="34" charset="0"/>
                <a:cs typeface="Arial" panose="020B0604020202020204" pitchFamily="34" charset="0"/>
              </a:defRPr>
            </a:lvl1pPr>
            <a:lvl2pPr marL="457200" indent="0">
              <a:buNone/>
              <a:defRPr sz="1300"/>
            </a:lvl2pPr>
            <a:lvl3pPr marL="914400" indent="0">
              <a:buNone/>
              <a:defRPr sz="1300"/>
            </a:lvl3pPr>
            <a:lvl4pPr marL="1371600" indent="0">
              <a:buNone/>
              <a:defRPr sz="1300"/>
            </a:lvl4pPr>
            <a:lvl5pPr marL="1828800" indent="0">
              <a:buNone/>
              <a:defRPr sz="1300"/>
            </a:lvl5pPr>
          </a:lstStyle>
          <a:p>
            <a:pPr lvl="0"/>
            <a:r>
              <a:rPr lang="en-US" dirty="0" smtClean="0"/>
              <a:t>Click to edit Master text styles</a:t>
            </a:r>
          </a:p>
        </p:txBody>
      </p:sp>
      <p:pic>
        <p:nvPicPr>
          <p:cNvPr id="13" name="Picture 2" descr="C:\Users\potterr\Desktop\Health[2c]_300.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696200" y="4620304"/>
            <a:ext cx="1219200" cy="3510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S:\Creative Media Group\Design\ID-Identity\ID 17 jobs\ID 17-132 Branding; Advertising Rulebook\Ryan\ppt\uihc.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72872" y="4832719"/>
            <a:ext cx="589128" cy="19482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0" y="5068075"/>
            <a:ext cx="9144978" cy="76778"/>
          </a:xfrm>
          <a:prstGeom prst="rect">
            <a:avLst/>
          </a:prstGeom>
          <a:solidFill>
            <a:srgbClr val="EAA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S:\Creative Media Group\Design\ID-Identity\ID 17 jobs\ID 17-132 Branding; Advertising Rulebook\Ryan\ppt\Hash_white.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l="2467" r="6096" b="73358"/>
          <a:stretch/>
        </p:blipFill>
        <p:spPr bwMode="auto">
          <a:xfrm>
            <a:off x="0" y="5067127"/>
            <a:ext cx="9144000" cy="77148"/>
          </a:xfrm>
          <a:prstGeom prst="rect">
            <a:avLst/>
          </a:prstGeom>
          <a:noFill/>
          <a:extLst>
            <a:ext uri="{909E8E84-426E-40DD-AFC4-6F175D3DCCD1}">
              <a14:hiddenFill xmlns:a14="http://schemas.microsoft.com/office/drawing/2010/main">
                <a:solidFill>
                  <a:srgbClr val="FFFFFF"/>
                </a:solidFill>
              </a14:hiddenFill>
            </a:ext>
          </a:extLst>
        </p:spPr>
      </p:pic>
      <p:sp>
        <p:nvSpPr>
          <p:cNvPr id="18" name="Text Placeholder 17"/>
          <p:cNvSpPr>
            <a:spLocks noGrp="1"/>
          </p:cNvSpPr>
          <p:nvPr>
            <p:ph type="body" sz="quarter" idx="14"/>
          </p:nvPr>
        </p:nvSpPr>
        <p:spPr>
          <a:xfrm>
            <a:off x="228600" y="1123950"/>
            <a:ext cx="8686800" cy="3352800"/>
          </a:xfrm>
        </p:spPr>
        <p:txBody>
          <a:bodyPr lIns="0" tIns="0" rIns="0" bIns="0"/>
          <a:lstStyle>
            <a:lvl1pPr>
              <a:defRPr sz="2000"/>
            </a:lvl1pPr>
            <a:lvl2pPr>
              <a:defRPr sz="1800"/>
            </a:lvl2pPr>
            <a:lvl3pPr>
              <a:defRPr sz="1600"/>
            </a:lvl3pPr>
            <a:lvl4pPr>
              <a:defRPr sz="1400"/>
            </a:lvl4pPr>
            <a:lvl5pP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Slide Number Placeholder 5"/>
          <p:cNvSpPr txBox="1">
            <a:spLocks/>
          </p:cNvSpPr>
          <p:nvPr userDrawn="1"/>
        </p:nvSpPr>
        <p:spPr>
          <a:xfrm>
            <a:off x="4188578" y="4820830"/>
            <a:ext cx="762000" cy="228600"/>
          </a:xfrm>
          <a:prstGeom prst="rect">
            <a:avLst/>
          </a:prstGeom>
        </p:spPr>
        <p:txBody>
          <a:bodyPr vert="horz" lIns="0" tIns="0" rIns="0" bIns="0" rtlCol="0" anchor="ctr"/>
          <a:lstStyle>
            <a:defPPr>
              <a:defRPr lang="en-US"/>
            </a:defPPr>
            <a:lvl1pPr marL="0" algn="r" defTabSz="914400" rtl="0" eaLnBrk="1" latinLnBrk="0" hangingPunct="1">
              <a:defRPr sz="800" b="1" kern="1200">
                <a:solidFill>
                  <a:srgbClr val="776E64"/>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 b="1" dirty="0" smtClean="0">
                <a:solidFill>
                  <a:srgbClr val="C5C0BB"/>
                </a:solidFill>
              </a:rPr>
              <a:t>—</a:t>
            </a:r>
            <a:r>
              <a:rPr lang="en-US" sz="600" b="1" dirty="0" smtClean="0"/>
              <a:t>  </a:t>
            </a:r>
            <a:fld id="{76FD631B-EF3F-4A9C-A267-B2383C29B70F}" type="slidenum">
              <a:rPr lang="en-US" sz="600" b="1" smtClean="0"/>
              <a:pPr algn="ctr"/>
              <a:t>‹#›</a:t>
            </a:fld>
            <a:r>
              <a:rPr lang="en-US" sz="600" b="1" dirty="0" smtClean="0"/>
              <a:t>  </a:t>
            </a:r>
            <a:r>
              <a:rPr lang="en-US" sz="600" b="1" dirty="0" smtClean="0">
                <a:solidFill>
                  <a:srgbClr val="C5C0BB"/>
                </a:solidFill>
              </a:rPr>
              <a:t>—</a:t>
            </a:r>
            <a:endParaRPr lang="en-US" sz="600" b="1" dirty="0">
              <a:solidFill>
                <a:srgbClr val="C5C0BB"/>
              </a:solidFill>
            </a:endParaRPr>
          </a:p>
        </p:txBody>
      </p:sp>
    </p:spTree>
    <p:extLst>
      <p:ext uri="{BB962C8B-B14F-4D97-AF65-F5344CB8AC3E}">
        <p14:creationId xmlns:p14="http://schemas.microsoft.com/office/powerpoint/2010/main" val="3128835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9AD437E9-8F67-4B5B-A73A-80CFCF2D97E3}" type="slidenum">
              <a:rPr lang="en-US" smtClean="0"/>
              <a:pPr/>
              <a:t>‹#›</a:t>
            </a:fld>
            <a:endParaRPr lang="en-US"/>
          </a:p>
        </p:txBody>
      </p:sp>
    </p:spTree>
    <p:extLst>
      <p:ext uri="{BB962C8B-B14F-4D97-AF65-F5344CB8AC3E}">
        <p14:creationId xmlns:p14="http://schemas.microsoft.com/office/powerpoint/2010/main" val="565069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1123950"/>
            <a:ext cx="4038600" cy="3352800"/>
          </a:xfrm>
        </p:spPr>
        <p:txBody>
          <a:bodyPr/>
          <a:lstStyle>
            <a:lvl1pPr>
              <a:defRPr sz="22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876800" y="1123950"/>
            <a:ext cx="4038600" cy="3352800"/>
          </a:xfrm>
        </p:spPr>
        <p:txBody>
          <a:bodyPr/>
          <a:lstStyle>
            <a:lvl1pPr>
              <a:defRPr sz="22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userDrawn="1"/>
        </p:nvCxnSpPr>
        <p:spPr>
          <a:xfrm>
            <a:off x="0" y="668410"/>
            <a:ext cx="8458200" cy="0"/>
          </a:xfrm>
          <a:prstGeom prst="line">
            <a:avLst/>
          </a:prstGeom>
          <a:ln>
            <a:solidFill>
              <a:srgbClr val="EAAA00"/>
            </a:solidFill>
          </a:ln>
        </p:spPr>
        <p:style>
          <a:lnRef idx="1">
            <a:schemeClr val="accent1"/>
          </a:lnRef>
          <a:fillRef idx="0">
            <a:schemeClr val="accent1"/>
          </a:fillRef>
          <a:effectRef idx="0">
            <a:schemeClr val="accent1"/>
          </a:effectRef>
          <a:fontRef idx="minor">
            <a:schemeClr val="tx1"/>
          </a:fontRef>
        </p:style>
      </p:cxnSp>
      <p:pic>
        <p:nvPicPr>
          <p:cNvPr id="9" name="Picture 2" descr="C:\Users\potterr\Desktop\Hash_404.png"/>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val="0"/>
              </a:ext>
            </a:extLst>
          </a:blip>
          <a:srcRect l="6806" t="-2" r="6323" b="72729"/>
          <a:stretch/>
        </p:blipFill>
        <p:spPr bwMode="auto">
          <a:xfrm>
            <a:off x="0" y="1"/>
            <a:ext cx="9144000" cy="8312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S:\Creative Media Group\Design\ID-Identity\ID 17 jobs\ID 17-132 Branding; Advertising Rulebook\Ryan\ppt\Corner_Roll_124.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b="19403"/>
          <a:stretch/>
        </p:blipFill>
        <p:spPr bwMode="auto">
          <a:xfrm>
            <a:off x="6948506" y="1"/>
            <a:ext cx="2196472" cy="1123949"/>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5"/>
          <p:cNvSpPr>
            <a:spLocks noGrp="1"/>
          </p:cNvSpPr>
          <p:nvPr>
            <p:ph type="body" sz="quarter" idx="13"/>
          </p:nvPr>
        </p:nvSpPr>
        <p:spPr>
          <a:xfrm>
            <a:off x="228600" y="755581"/>
            <a:ext cx="7519988" cy="218238"/>
          </a:xfrm>
        </p:spPr>
        <p:txBody>
          <a:bodyPr lIns="0">
            <a:noAutofit/>
          </a:bodyPr>
          <a:lstStyle>
            <a:lvl1pPr marL="0" indent="0">
              <a:buNone/>
              <a:defRPr sz="1100">
                <a:solidFill>
                  <a:srgbClr val="776E64"/>
                </a:solidFill>
                <a:latin typeface="Arial" panose="020B0604020202020204" pitchFamily="34" charset="0"/>
                <a:cs typeface="Arial" panose="020B0604020202020204" pitchFamily="34" charset="0"/>
              </a:defRPr>
            </a:lvl1pPr>
            <a:lvl2pPr marL="457200" indent="0">
              <a:buNone/>
              <a:defRPr sz="1300"/>
            </a:lvl2pPr>
            <a:lvl3pPr marL="914400" indent="0">
              <a:buNone/>
              <a:defRPr sz="1300"/>
            </a:lvl3pPr>
            <a:lvl4pPr marL="1371600" indent="0">
              <a:buNone/>
              <a:defRPr sz="1300"/>
            </a:lvl4pPr>
            <a:lvl5pPr marL="1828800" indent="0">
              <a:buNone/>
              <a:defRPr sz="1300"/>
            </a:lvl5pPr>
          </a:lstStyle>
          <a:p>
            <a:pPr lvl="0"/>
            <a:r>
              <a:rPr lang="en-US" dirty="0" smtClean="0"/>
              <a:t>Click to edit Master text styles</a:t>
            </a:r>
          </a:p>
        </p:txBody>
      </p:sp>
      <p:pic>
        <p:nvPicPr>
          <p:cNvPr id="13" name="Picture 2" descr="C:\Users\potterr\Desktop\Health[2c]_300.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696200" y="4620304"/>
            <a:ext cx="1219200" cy="3510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S:\Creative Media Group\Design\ID-Identity\ID 17 jobs\ID 17-132 Branding; Advertising Rulebook\Ryan\ppt\uihc.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72872" y="4832719"/>
            <a:ext cx="589128" cy="194822"/>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5"/>
          <p:cNvSpPr txBox="1">
            <a:spLocks/>
          </p:cNvSpPr>
          <p:nvPr userDrawn="1"/>
        </p:nvSpPr>
        <p:spPr>
          <a:xfrm>
            <a:off x="4188578" y="4820830"/>
            <a:ext cx="762000" cy="228600"/>
          </a:xfrm>
          <a:prstGeom prst="rect">
            <a:avLst/>
          </a:prstGeom>
        </p:spPr>
        <p:txBody>
          <a:bodyPr vert="horz" lIns="0" tIns="0" rIns="0" bIns="0" rtlCol="0" anchor="ctr"/>
          <a:lstStyle>
            <a:defPPr>
              <a:defRPr lang="en-US"/>
            </a:defPPr>
            <a:lvl1pPr marL="0" algn="r" defTabSz="914400" rtl="0" eaLnBrk="1" latinLnBrk="0" hangingPunct="1">
              <a:defRPr sz="800" b="1" kern="1200">
                <a:solidFill>
                  <a:srgbClr val="776E64"/>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 b="1" dirty="0" smtClean="0">
                <a:solidFill>
                  <a:srgbClr val="C5C0BB"/>
                </a:solidFill>
              </a:rPr>
              <a:t>—</a:t>
            </a:r>
            <a:r>
              <a:rPr lang="en-US" sz="600" b="1" dirty="0" smtClean="0"/>
              <a:t>  </a:t>
            </a:r>
            <a:fld id="{76FD631B-EF3F-4A9C-A267-B2383C29B70F}" type="slidenum">
              <a:rPr lang="en-US" sz="600" b="1" smtClean="0"/>
              <a:pPr algn="ctr"/>
              <a:t>‹#›</a:t>
            </a:fld>
            <a:r>
              <a:rPr lang="en-US" sz="600" b="1" dirty="0" smtClean="0"/>
              <a:t>  </a:t>
            </a:r>
            <a:r>
              <a:rPr lang="en-US" sz="600" b="1" dirty="0" smtClean="0">
                <a:solidFill>
                  <a:srgbClr val="C5C0BB"/>
                </a:solidFill>
              </a:rPr>
              <a:t>—</a:t>
            </a:r>
            <a:endParaRPr lang="en-US" sz="600" b="1" dirty="0">
              <a:solidFill>
                <a:srgbClr val="C5C0BB"/>
              </a:solidFill>
            </a:endParaRPr>
          </a:p>
        </p:txBody>
      </p:sp>
      <p:pic>
        <p:nvPicPr>
          <p:cNvPr id="16" name="Picture 2" descr="S:\Creative Media Group\Design\ID-Identity\ID 17 jobs\ID 17-132 Branding; Advertising Rulebook\Ryan\ppt\Hash_white.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l="2467" r="6096" b="73358"/>
          <a:stretch/>
        </p:blipFill>
        <p:spPr bwMode="auto">
          <a:xfrm>
            <a:off x="0" y="5067010"/>
            <a:ext cx="9144000" cy="77148"/>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p:cNvCxnSpPr/>
          <p:nvPr userDrawn="1"/>
        </p:nvCxnSpPr>
        <p:spPr>
          <a:xfrm>
            <a:off x="4569578" y="1123950"/>
            <a:ext cx="0" cy="335280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8" name="Picture 2" descr="S:\Creative Media Group\Design\ID-Identity\ID 17 jobs\ID 17-132 Branding; Advertising Rulebook\Ryan\ppt\ChgMed_ChgLiv_white.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7989202" y="304801"/>
            <a:ext cx="1004149" cy="210118"/>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2"/>
          <p:cNvSpPr>
            <a:spLocks noGrp="1"/>
          </p:cNvSpPr>
          <p:nvPr>
            <p:ph type="title" hasCustomPrompt="1"/>
          </p:nvPr>
        </p:nvSpPr>
        <p:spPr>
          <a:xfrm>
            <a:off x="228600" y="356250"/>
            <a:ext cx="7519988" cy="411162"/>
          </a:xfrm>
        </p:spPr>
        <p:txBody>
          <a:bodyPr lIns="0" tIns="0" rIns="0" bIns="0">
            <a:noAutofit/>
          </a:bodyPr>
          <a:lstStyle>
            <a:lvl1pPr algn="l">
              <a:defRPr sz="2200" b="1" baseline="0">
                <a:solidFill>
                  <a:srgbClr val="EAAA00"/>
                </a:solidFill>
                <a:latin typeface="Arial" panose="020B0604020202020204" pitchFamily="34" charset="0"/>
                <a:cs typeface="Arial" panose="020B0604020202020204" pitchFamily="34" charset="0"/>
              </a:defRPr>
            </a:lvl1pPr>
          </a:lstStyle>
          <a:p>
            <a:r>
              <a:rPr lang="en-US" dirty="0" smtClean="0"/>
              <a:t>Title here</a:t>
            </a:r>
            <a:endParaRPr lang="en-US" dirty="0"/>
          </a:p>
        </p:txBody>
      </p:sp>
    </p:spTree>
    <p:extLst>
      <p:ext uri="{BB962C8B-B14F-4D97-AF65-F5344CB8AC3E}">
        <p14:creationId xmlns:p14="http://schemas.microsoft.com/office/powerpoint/2010/main" val="2135728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1123950"/>
            <a:ext cx="4038600" cy="32742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228600" y="1631156"/>
            <a:ext cx="4038600" cy="2845594"/>
          </a:xfrm>
        </p:spPr>
        <p:txBody>
          <a:bodyPr/>
          <a:lstStyle>
            <a:lvl1pPr>
              <a:defRPr sz="18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873625" y="1123950"/>
            <a:ext cx="4041775" cy="32742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873625" y="1631156"/>
            <a:ext cx="4041775" cy="2845594"/>
          </a:xfrm>
        </p:spPr>
        <p:txBody>
          <a:bodyPr/>
          <a:lstStyle>
            <a:lvl1pPr>
              <a:defRPr sz="18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0" name="Straight Connector 9"/>
          <p:cNvCxnSpPr/>
          <p:nvPr userDrawn="1"/>
        </p:nvCxnSpPr>
        <p:spPr>
          <a:xfrm>
            <a:off x="0" y="668410"/>
            <a:ext cx="8458200" cy="0"/>
          </a:xfrm>
          <a:prstGeom prst="line">
            <a:avLst/>
          </a:prstGeom>
          <a:ln>
            <a:solidFill>
              <a:srgbClr val="EAAA00"/>
            </a:solidFill>
          </a:ln>
        </p:spPr>
        <p:style>
          <a:lnRef idx="1">
            <a:schemeClr val="accent1"/>
          </a:lnRef>
          <a:fillRef idx="0">
            <a:schemeClr val="accent1"/>
          </a:fillRef>
          <a:effectRef idx="0">
            <a:schemeClr val="accent1"/>
          </a:effectRef>
          <a:fontRef idx="minor">
            <a:schemeClr val="tx1"/>
          </a:fontRef>
        </p:style>
      </p:cxnSp>
      <p:pic>
        <p:nvPicPr>
          <p:cNvPr id="11" name="Picture 2" descr="C:\Users\potterr\Desktop\Hash_404.png"/>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val="0"/>
              </a:ext>
            </a:extLst>
          </a:blip>
          <a:srcRect l="6806" t="-2" r="6323" b="72729"/>
          <a:stretch/>
        </p:blipFill>
        <p:spPr bwMode="auto">
          <a:xfrm>
            <a:off x="0" y="1"/>
            <a:ext cx="9144000" cy="831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S:\Creative Media Group\Design\ID-Identity\ID 17 jobs\ID 17-132 Branding; Advertising Rulebook\Ryan\ppt\Corner_Roll_124.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b="19403"/>
          <a:stretch/>
        </p:blipFill>
        <p:spPr bwMode="auto">
          <a:xfrm>
            <a:off x="6948506" y="1"/>
            <a:ext cx="2196472" cy="1123949"/>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5"/>
          <p:cNvSpPr>
            <a:spLocks noGrp="1"/>
          </p:cNvSpPr>
          <p:nvPr>
            <p:ph type="body" sz="quarter" idx="13"/>
          </p:nvPr>
        </p:nvSpPr>
        <p:spPr>
          <a:xfrm>
            <a:off x="228600" y="755581"/>
            <a:ext cx="7519988" cy="218238"/>
          </a:xfrm>
        </p:spPr>
        <p:txBody>
          <a:bodyPr lIns="0">
            <a:noAutofit/>
          </a:bodyPr>
          <a:lstStyle>
            <a:lvl1pPr marL="0" indent="0">
              <a:buNone/>
              <a:defRPr sz="1100">
                <a:solidFill>
                  <a:srgbClr val="776E64"/>
                </a:solidFill>
                <a:latin typeface="Arial" panose="020B0604020202020204" pitchFamily="34" charset="0"/>
                <a:cs typeface="Arial" panose="020B0604020202020204" pitchFamily="34" charset="0"/>
              </a:defRPr>
            </a:lvl1pPr>
            <a:lvl2pPr marL="457200" indent="0">
              <a:buNone/>
              <a:defRPr sz="1300"/>
            </a:lvl2pPr>
            <a:lvl3pPr marL="914400" indent="0">
              <a:buNone/>
              <a:defRPr sz="1300"/>
            </a:lvl3pPr>
            <a:lvl4pPr marL="1371600" indent="0">
              <a:buNone/>
              <a:defRPr sz="1300"/>
            </a:lvl4pPr>
            <a:lvl5pPr marL="1828800" indent="0">
              <a:buNone/>
              <a:defRPr sz="1300"/>
            </a:lvl5pPr>
          </a:lstStyle>
          <a:p>
            <a:pPr lvl="0"/>
            <a:r>
              <a:rPr lang="en-US" dirty="0" smtClean="0"/>
              <a:t>Click to edit Master text styles</a:t>
            </a:r>
          </a:p>
        </p:txBody>
      </p:sp>
      <p:pic>
        <p:nvPicPr>
          <p:cNvPr id="15" name="Picture 2" descr="C:\Users\potterr\Desktop\Health[2c]_300.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696200" y="4620304"/>
            <a:ext cx="1219200" cy="35109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S:\Creative Media Group\Design\ID-Identity\ID 17 jobs\ID 17-132 Branding; Advertising Rulebook\Ryan\ppt\uihc.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72872" y="4832719"/>
            <a:ext cx="589128" cy="19482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Creative Media Group\Design\ID-Identity\ID 17 jobs\ID 17-132 Branding; Advertising Rulebook\Ryan\ppt\Hash_white.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l="2467" r="6096" b="73358"/>
          <a:stretch/>
        </p:blipFill>
        <p:spPr bwMode="auto">
          <a:xfrm>
            <a:off x="0" y="5067127"/>
            <a:ext cx="9144000" cy="77148"/>
          </a:xfrm>
          <a:prstGeom prst="rect">
            <a:avLst/>
          </a:prstGeom>
          <a:noFill/>
          <a:extLst>
            <a:ext uri="{909E8E84-426E-40DD-AFC4-6F175D3DCCD1}">
              <a14:hiddenFill xmlns:a14="http://schemas.microsoft.com/office/drawing/2010/main">
                <a:solidFill>
                  <a:srgbClr val="FFFFFF"/>
                </a:solidFill>
              </a14:hiddenFill>
            </a:ext>
          </a:extLst>
        </p:spPr>
      </p:pic>
      <p:sp>
        <p:nvSpPr>
          <p:cNvPr id="18" name="Slide Number Placeholder 5"/>
          <p:cNvSpPr txBox="1">
            <a:spLocks/>
          </p:cNvSpPr>
          <p:nvPr userDrawn="1"/>
        </p:nvSpPr>
        <p:spPr>
          <a:xfrm>
            <a:off x="4188578" y="4820830"/>
            <a:ext cx="762000" cy="228600"/>
          </a:xfrm>
          <a:prstGeom prst="rect">
            <a:avLst/>
          </a:prstGeom>
        </p:spPr>
        <p:txBody>
          <a:bodyPr vert="horz" lIns="0" tIns="0" rIns="0" bIns="0" rtlCol="0" anchor="ctr"/>
          <a:lstStyle>
            <a:defPPr>
              <a:defRPr lang="en-US"/>
            </a:defPPr>
            <a:lvl1pPr marL="0" algn="r" defTabSz="914400" rtl="0" eaLnBrk="1" latinLnBrk="0" hangingPunct="1">
              <a:defRPr sz="800" b="1" kern="1200">
                <a:solidFill>
                  <a:srgbClr val="776E64"/>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 b="1" dirty="0" smtClean="0">
                <a:solidFill>
                  <a:srgbClr val="C5C0BB"/>
                </a:solidFill>
              </a:rPr>
              <a:t>—</a:t>
            </a:r>
            <a:r>
              <a:rPr lang="en-US" sz="600" b="1" dirty="0" smtClean="0"/>
              <a:t>  </a:t>
            </a:r>
            <a:fld id="{76FD631B-EF3F-4A9C-A267-B2383C29B70F}" type="slidenum">
              <a:rPr lang="en-US" sz="600" b="1" smtClean="0"/>
              <a:pPr algn="ctr"/>
              <a:t>‹#›</a:t>
            </a:fld>
            <a:r>
              <a:rPr lang="en-US" sz="600" b="1" dirty="0" smtClean="0"/>
              <a:t>  </a:t>
            </a:r>
            <a:r>
              <a:rPr lang="en-US" sz="600" b="1" dirty="0" smtClean="0">
                <a:solidFill>
                  <a:srgbClr val="C5C0BB"/>
                </a:solidFill>
              </a:rPr>
              <a:t>—</a:t>
            </a:r>
            <a:endParaRPr lang="en-US" sz="600" b="1" dirty="0">
              <a:solidFill>
                <a:srgbClr val="C5C0BB"/>
              </a:solidFill>
            </a:endParaRPr>
          </a:p>
        </p:txBody>
      </p:sp>
      <p:cxnSp>
        <p:nvCxnSpPr>
          <p:cNvPr id="22" name="Straight Connector 21"/>
          <p:cNvCxnSpPr/>
          <p:nvPr userDrawn="1"/>
        </p:nvCxnSpPr>
        <p:spPr>
          <a:xfrm>
            <a:off x="4569578" y="1123950"/>
            <a:ext cx="0" cy="335280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4" name="Rectangle 23"/>
          <p:cNvSpPr/>
          <p:nvPr userDrawn="1"/>
        </p:nvSpPr>
        <p:spPr>
          <a:xfrm>
            <a:off x="0" y="5067958"/>
            <a:ext cx="9144978" cy="76778"/>
          </a:xfrm>
          <a:prstGeom prst="rect">
            <a:avLst/>
          </a:prstGeom>
          <a:solidFill>
            <a:srgbClr val="EAA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 descr="S:\Creative Media Group\Design\ID-Identity\ID 17 jobs\ID 17-132 Branding; Advertising Rulebook\Ryan\ppt\Hash_white.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l="2467" r="6096" b="73358"/>
          <a:stretch/>
        </p:blipFill>
        <p:spPr bwMode="auto">
          <a:xfrm>
            <a:off x="0" y="5067010"/>
            <a:ext cx="9144000" cy="7714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S:\Creative Media Group\Design\ID-Identity\ID 17 jobs\ID 17-132 Branding; Advertising Rulebook\Ryan\ppt\ChgMed_ChgLiv_white.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7989202" y="304801"/>
            <a:ext cx="1004149" cy="210118"/>
          </a:xfrm>
          <a:prstGeom prst="rect">
            <a:avLst/>
          </a:prstGeom>
          <a:noFill/>
          <a:extLst>
            <a:ext uri="{909E8E84-426E-40DD-AFC4-6F175D3DCCD1}">
              <a14:hiddenFill xmlns:a14="http://schemas.microsoft.com/office/drawing/2010/main">
                <a:solidFill>
                  <a:srgbClr val="FFFFFF"/>
                </a:solidFill>
              </a14:hiddenFill>
            </a:ext>
          </a:extLst>
        </p:spPr>
      </p:pic>
      <p:sp>
        <p:nvSpPr>
          <p:cNvPr id="27" name="Title 2"/>
          <p:cNvSpPr>
            <a:spLocks noGrp="1"/>
          </p:cNvSpPr>
          <p:nvPr>
            <p:ph type="title" hasCustomPrompt="1"/>
          </p:nvPr>
        </p:nvSpPr>
        <p:spPr>
          <a:xfrm>
            <a:off x="228600" y="356250"/>
            <a:ext cx="7519988" cy="411162"/>
          </a:xfrm>
        </p:spPr>
        <p:txBody>
          <a:bodyPr lIns="0" tIns="0" rIns="0" bIns="0">
            <a:noAutofit/>
          </a:bodyPr>
          <a:lstStyle>
            <a:lvl1pPr algn="l">
              <a:defRPr sz="2200" b="1" baseline="0">
                <a:solidFill>
                  <a:srgbClr val="EAAA00"/>
                </a:solidFill>
                <a:latin typeface="Arial" panose="020B0604020202020204" pitchFamily="34" charset="0"/>
                <a:cs typeface="Arial" panose="020B0604020202020204" pitchFamily="34" charset="0"/>
              </a:defRPr>
            </a:lvl1pPr>
          </a:lstStyle>
          <a:p>
            <a:r>
              <a:rPr lang="en-US" dirty="0" smtClean="0"/>
              <a:t>Title here</a:t>
            </a:r>
            <a:endParaRPr lang="en-US" dirty="0"/>
          </a:p>
        </p:txBody>
      </p:sp>
    </p:spTree>
    <p:extLst>
      <p:ext uri="{BB962C8B-B14F-4D97-AF65-F5344CB8AC3E}">
        <p14:creationId xmlns:p14="http://schemas.microsoft.com/office/powerpoint/2010/main" val="1616094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4767263"/>
            <a:ext cx="2133600" cy="273844"/>
          </a:xfrm>
          <a:prstGeom prst="rect">
            <a:avLst/>
          </a:prstGeom>
        </p:spPr>
        <p:txBody>
          <a:bodyPr/>
          <a:lstStyle/>
          <a:p>
            <a:endParaRPr lang="en-US"/>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4767263"/>
            <a:ext cx="2133600" cy="273844"/>
          </a:xfrm>
          <a:prstGeom prst="rect">
            <a:avLst/>
          </a:prstGeom>
        </p:spPr>
        <p:txBody>
          <a:bodyPr/>
          <a:lstStyle/>
          <a:p>
            <a:fld id="{9AD437E9-8F67-4B5B-A73A-80CFCF2D97E3}" type="slidenum">
              <a:rPr lang="en-US" smtClean="0"/>
              <a:pPr/>
              <a:t>‹#›</a:t>
            </a:fld>
            <a:endParaRPr lang="en-US"/>
          </a:p>
        </p:txBody>
      </p:sp>
    </p:spTree>
    <p:extLst>
      <p:ext uri="{BB962C8B-B14F-4D97-AF65-F5344CB8AC3E}">
        <p14:creationId xmlns:p14="http://schemas.microsoft.com/office/powerpoint/2010/main" val="1285651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endParaRPr lang="en-US"/>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p>
            <a:fld id="{9AD437E9-8F67-4B5B-A73A-80CFCF2D97E3}" type="slidenum">
              <a:rPr lang="en-US" smtClean="0"/>
              <a:pPr/>
              <a:t>‹#›</a:t>
            </a:fld>
            <a:endParaRPr lang="en-US"/>
          </a:p>
        </p:txBody>
      </p:sp>
    </p:spTree>
    <p:extLst>
      <p:ext uri="{BB962C8B-B14F-4D97-AF65-F5344CB8AC3E}">
        <p14:creationId xmlns:p14="http://schemas.microsoft.com/office/powerpoint/2010/main" val="3241963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9AD437E9-8F67-4B5B-A73A-80CFCF2D97E3}" type="slidenum">
              <a:rPr lang="en-US" smtClean="0"/>
              <a:pPr/>
              <a:t>‹#›</a:t>
            </a:fld>
            <a:endParaRPr lang="en-US"/>
          </a:p>
        </p:txBody>
      </p:sp>
    </p:spTree>
    <p:extLst>
      <p:ext uri="{BB962C8B-B14F-4D97-AF65-F5344CB8AC3E}">
        <p14:creationId xmlns:p14="http://schemas.microsoft.com/office/powerpoint/2010/main" val="3556367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9AD437E9-8F67-4B5B-A73A-80CFCF2D97E3}" type="slidenum">
              <a:rPr lang="en-US" smtClean="0"/>
              <a:pPr/>
              <a:t>‹#›</a:t>
            </a:fld>
            <a:endParaRPr lang="en-US"/>
          </a:p>
        </p:txBody>
      </p:sp>
    </p:spTree>
    <p:extLst>
      <p:ext uri="{BB962C8B-B14F-4D97-AF65-F5344CB8AC3E}">
        <p14:creationId xmlns:p14="http://schemas.microsoft.com/office/powerpoint/2010/main" val="3954960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809750"/>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2876549"/>
            <a:ext cx="8458200" cy="1718073"/>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62910523"/>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blog.al.com/living-times/2011/11/journey_into_prayer_labyrinths.html"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hyperlink" Target="http://www.pewresearch.org/fact--tank/2015/11/23/millennials-are-less-religious-than-older-americans-but-just-as-spiritual/" TargetMode="External"/><Relationship Id="rId4" Type="http://schemas.openxmlformats.org/officeDocument/2006/relationships/hyperlink" Target="http://www.sevensistersmysteryschool.com/docs/The%20Oldest%20Labyrinth%20in%20the%20World.pdf"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www.veriditas.org/?gclid=CNH7nMXNqdECFUQdaQodpt8LoQ" TargetMode="External"/><Relationship Id="rId7" Type="http://schemas.openxmlformats.org/officeDocument/2006/relationships/hyperlink" Target="https://labyrinthlocator.com/"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hyperlink" Target="https://www.veriditas.org/" TargetMode="External"/><Relationship Id="rId5" Type="http://schemas.openxmlformats.org/officeDocument/2006/relationships/hyperlink" Target="http://fumcboulder.org/service-and-community/labyrinth/" TargetMode="External"/><Relationship Id="rId4" Type="http://schemas.openxmlformats.org/officeDocument/2006/relationships/hyperlink" Target="http://www.ministrymatters.com/all/entry/4329/labyrinths-within-the" TargetMode="Externa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mailto:elizabeth-conley@iowa.edu"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hyperlink" Target="mailto:noelle-andrew@uiowa.edu"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57350"/>
            <a:ext cx="7315200" cy="685800"/>
          </a:xfrm>
        </p:spPr>
        <p:txBody>
          <a:bodyPr/>
          <a:lstStyle/>
          <a:p>
            <a:r>
              <a:rPr lang="en-US" dirty="0" smtClean="0"/>
              <a:t>Labyrinth Walks: Meeting Spiritual Needs in a Changing Culture </a:t>
            </a:r>
            <a:endParaRPr lang="en-US" dirty="0"/>
          </a:p>
        </p:txBody>
      </p:sp>
      <p:sp>
        <p:nvSpPr>
          <p:cNvPr id="3" name="Subtitle 2"/>
          <p:cNvSpPr>
            <a:spLocks noGrp="1"/>
          </p:cNvSpPr>
          <p:nvPr>
            <p:ph type="subTitle" idx="1"/>
          </p:nvPr>
        </p:nvSpPr>
        <p:spPr/>
        <p:txBody>
          <a:bodyPr/>
          <a:lstStyle/>
          <a:p>
            <a:r>
              <a:rPr lang="en-US" dirty="0" smtClean="0"/>
              <a:t>Libby Conley, </a:t>
            </a:r>
            <a:r>
              <a:rPr lang="en-US" dirty="0" err="1" smtClean="0"/>
              <a:t>MDiv</a:t>
            </a:r>
            <a:endParaRPr lang="en-US" dirty="0" smtClean="0"/>
          </a:p>
          <a:p>
            <a:r>
              <a:rPr lang="en-US" dirty="0" smtClean="0"/>
              <a:t>Noelle Andrew, </a:t>
            </a:r>
            <a:r>
              <a:rPr lang="en-US" dirty="0" err="1" smtClean="0"/>
              <a:t>MDiv</a:t>
            </a:r>
            <a:r>
              <a:rPr lang="en-US" dirty="0" smtClean="0"/>
              <a:t>, BCC</a:t>
            </a:r>
            <a:endParaRPr lang="en-US" dirty="0"/>
          </a:p>
        </p:txBody>
      </p:sp>
      <p:sp>
        <p:nvSpPr>
          <p:cNvPr id="4" name="Text Placeholder 3"/>
          <p:cNvSpPr>
            <a:spLocks noGrp="1"/>
          </p:cNvSpPr>
          <p:nvPr>
            <p:ph type="body" sz="quarter" idx="10"/>
          </p:nvPr>
        </p:nvSpPr>
        <p:spPr/>
        <p:txBody>
          <a:bodyPr/>
          <a:lstStyle/>
          <a:p>
            <a:r>
              <a:rPr lang="en-US" dirty="0" smtClean="0"/>
              <a:t>Caring for the Human Spirit</a:t>
            </a:r>
          </a:p>
          <a:p>
            <a:r>
              <a:rPr lang="en-US" dirty="0" smtClean="0"/>
              <a:t>April 2018</a:t>
            </a:r>
            <a:endParaRPr lang="en-US" dirty="0"/>
          </a:p>
        </p:txBody>
      </p:sp>
    </p:spTree>
    <p:extLst>
      <p:ext uri="{BB962C8B-B14F-4D97-AF65-F5344CB8AC3E}">
        <p14:creationId xmlns:p14="http://schemas.microsoft.com/office/powerpoint/2010/main" val="19409229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Now what? Shift in Culture</a:t>
            </a:r>
            <a:endParaRPr lang="en-US" dirty="0"/>
          </a:p>
        </p:txBody>
      </p:sp>
      <p:sp>
        <p:nvSpPr>
          <p:cNvPr id="3" name="Text Placeholder 2"/>
          <p:cNvSpPr>
            <a:spLocks noGrp="1"/>
          </p:cNvSpPr>
          <p:nvPr>
            <p:ph type="body" sz="quarter" idx="13"/>
          </p:nvPr>
        </p:nvSpPr>
        <p:spPr/>
        <p:txBody>
          <a:bodyPr/>
          <a:lstStyle/>
          <a:p>
            <a:endParaRPr lang="en-US"/>
          </a:p>
        </p:txBody>
      </p:sp>
      <p:sp>
        <p:nvSpPr>
          <p:cNvPr id="4" name="Text Placeholder 3"/>
          <p:cNvSpPr>
            <a:spLocks noGrp="1"/>
          </p:cNvSpPr>
          <p:nvPr>
            <p:ph type="body" sz="quarter" idx="14"/>
          </p:nvPr>
        </p:nvSpPr>
        <p:spPr/>
        <p:txBody>
          <a:bodyPr>
            <a:normAutofit/>
          </a:bodyPr>
          <a:lstStyle/>
          <a:p>
            <a:r>
              <a:rPr lang="en-US" dirty="0" smtClean="0"/>
              <a:t>Enhanced on line resources/Diversity Calendar </a:t>
            </a:r>
          </a:p>
          <a:p>
            <a:pPr marL="0" indent="0">
              <a:buNone/>
            </a:pPr>
            <a:endParaRPr lang="en-US" dirty="0" smtClean="0"/>
          </a:p>
          <a:p>
            <a:r>
              <a:rPr lang="en-US" dirty="0" smtClean="0"/>
              <a:t>Worship resources in Meditation rooms </a:t>
            </a:r>
          </a:p>
          <a:p>
            <a:pPr marL="0" indent="0">
              <a:buNone/>
            </a:pPr>
            <a:endParaRPr lang="en-US" dirty="0" smtClean="0"/>
          </a:p>
          <a:p>
            <a:r>
              <a:rPr lang="en-US" dirty="0" smtClean="0"/>
              <a:t>Midweek Meditations/Centering Prayer</a:t>
            </a:r>
          </a:p>
          <a:p>
            <a:pPr marL="0" indent="0">
              <a:buNone/>
            </a:pPr>
            <a:endParaRPr lang="en-US" dirty="0" smtClean="0"/>
          </a:p>
          <a:p>
            <a:r>
              <a:rPr lang="en-US" dirty="0" smtClean="0"/>
              <a:t>Labyrinth</a:t>
            </a:r>
          </a:p>
          <a:p>
            <a:pPr lvl="1"/>
            <a:r>
              <a:rPr lang="en-US" dirty="0" smtClean="0"/>
              <a:t>Focus on staff support/resilience/coping</a:t>
            </a:r>
          </a:p>
          <a:p>
            <a:pPr lvl="1"/>
            <a:r>
              <a:rPr lang="en-US" dirty="0" smtClean="0"/>
              <a:t>COPE team</a:t>
            </a:r>
          </a:p>
          <a:p>
            <a:pPr marL="457200" lvl="1" indent="0">
              <a:buNone/>
            </a:pPr>
            <a:endParaRPr lang="en-US" dirty="0"/>
          </a:p>
        </p:txBody>
      </p:sp>
    </p:spTree>
    <p:extLst>
      <p:ext uri="{BB962C8B-B14F-4D97-AF65-F5344CB8AC3E}">
        <p14:creationId xmlns:p14="http://schemas.microsoft.com/office/powerpoint/2010/main" val="34241958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Photo of Monthly Activities</a:t>
            </a:r>
            <a:endParaRPr lang="en-US" dirty="0"/>
          </a:p>
        </p:txBody>
      </p:sp>
      <p:sp>
        <p:nvSpPr>
          <p:cNvPr id="3" name="Text Placeholder 2"/>
          <p:cNvSpPr>
            <a:spLocks noGrp="1"/>
          </p:cNvSpPr>
          <p:nvPr>
            <p:ph type="body" sz="quarter" idx="13"/>
          </p:nvPr>
        </p:nvSpPr>
        <p:spPr/>
        <p:txBody>
          <a:bodyPr/>
          <a:lstStyle/>
          <a:p>
            <a:endParaRPr lang="en-US"/>
          </a:p>
        </p:txBody>
      </p:sp>
      <p:sp>
        <p:nvSpPr>
          <p:cNvPr id="4" name="Text Placeholder 3"/>
          <p:cNvSpPr>
            <a:spLocks noGrp="1"/>
          </p:cNvSpPr>
          <p:nvPr>
            <p:ph type="body" sz="quarter" idx="14"/>
          </p:nvPr>
        </p:nvSpPr>
        <p:spPr/>
        <p:txBody>
          <a:bodyPr/>
          <a:lstStyle/>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8940" y="742950"/>
            <a:ext cx="3246120" cy="3992880"/>
          </a:xfrm>
          <a:prstGeom prst="rect">
            <a:avLst/>
          </a:prstGeom>
        </p:spPr>
      </p:pic>
    </p:spTree>
    <p:extLst>
      <p:ext uri="{BB962C8B-B14F-4D97-AF65-F5344CB8AC3E}">
        <p14:creationId xmlns:p14="http://schemas.microsoft.com/office/powerpoint/2010/main" val="23937961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t>
            </a:r>
            <a:r>
              <a:rPr lang="en-US" dirty="0" smtClean="0"/>
              <a:t>esources from website</a:t>
            </a:r>
            <a:endParaRPr lang="en-US" dirty="0"/>
          </a:p>
        </p:txBody>
      </p:sp>
      <p:sp>
        <p:nvSpPr>
          <p:cNvPr id="3" name="Text Placeholder 2"/>
          <p:cNvSpPr>
            <a:spLocks noGrp="1"/>
          </p:cNvSpPr>
          <p:nvPr>
            <p:ph type="body" sz="quarter" idx="13"/>
          </p:nvPr>
        </p:nvSpPr>
        <p:spPr>
          <a:xfrm>
            <a:off x="228600" y="761518"/>
            <a:ext cx="7519988" cy="3639031"/>
          </a:xfrm>
        </p:spPr>
        <p:txBody>
          <a:bodyPr/>
          <a:lstStyle/>
          <a:p>
            <a:endParaRPr lang="en-US" dirty="0"/>
          </a:p>
          <a:p>
            <a:endParaRPr lang="en-US" dirty="0"/>
          </a:p>
          <a:p>
            <a:endParaRPr lang="en-US" dirty="0"/>
          </a:p>
        </p:txBody>
      </p:sp>
      <p:sp>
        <p:nvSpPr>
          <p:cNvPr id="4" name="Text Placeholder 3"/>
          <p:cNvSpPr>
            <a:spLocks noGrp="1"/>
          </p:cNvSpPr>
          <p:nvPr>
            <p:ph type="body" sz="quarter" idx="14"/>
          </p:nvPr>
        </p:nvSpPr>
        <p:spPr>
          <a:xfrm flipV="1">
            <a:off x="228600" y="4476749"/>
            <a:ext cx="45719" cy="45719"/>
          </a:xfrm>
        </p:spPr>
        <p:txBody>
          <a:bodyPr>
            <a:normAutofit fontScale="25000" lnSpcReduction="20000"/>
          </a:bodyPr>
          <a:lstStyle/>
          <a:p>
            <a:endParaRPr lang="en-US" dirty="0"/>
          </a:p>
          <a:p>
            <a:endParaRPr lang="en-US" dirty="0"/>
          </a:p>
          <a:p>
            <a:pPr marL="0" indent="0">
              <a:buNone/>
            </a:pPr>
            <a:endParaRPr lang="en-US" dirty="0">
              <a:latin typeface="Times New Roman"/>
            </a:endParaRPr>
          </a:p>
          <a:p>
            <a:pPr marR="1110" algn="r"/>
            <a:r>
              <a:rPr lang="en-US" sz="2800" dirty="0">
                <a:latin typeface="Constantia"/>
              </a:rPr>
              <a:t>,</a:t>
            </a:r>
          </a:p>
          <a:p>
            <a:endParaRPr lang="en-US" dirty="0"/>
          </a:p>
        </p:txBody>
      </p:sp>
      <p:pic>
        <p:nvPicPr>
          <p:cNvPr id="5" name="Picture 4" descr="Buddhist  Dalai Lama  Pema Chodron&#10;Thich Nhat Hanh; another Thich Nhat Hanh  Soka Gakkai International&#10;Methodist&#10;Marion First United Methodist (Marion, IA)  Hennepin Avenue United Methodist (Minneapolis MN)&#10;Teachings and Meditations:  https://www.youtube.com/user/numeditationmusic  http://www.enthusiasticbuddhist.com/youtube-videos/  https://www.ted.com/topics/buddhism&#10;Metropolitan Community Church&#10;Founders MCC (Los Angeles, CA)&#10;&#10;Roman Catholic&#10;Catholic TV Daily Mass&#10;Mormon&#10;Mormon Channel&#10;&#10;Christian and Missionary Alliance&#10;The Alliance&#10;Muslim&#10;Islamic Center of South Bay (Lomita, CA)&#10;&#10;Christian Science&#10;The Mother Church (Boston, MA)&#10;Non-Denominational&#10;New Life Church (Augusta, GA)  Crossroads Church (Denver, CO)  Amana Church Society (Amana, IA)&#10;&#10;"/>
          <p:cNvPicPr/>
          <p:nvPr/>
        </p:nvPicPr>
        <p:blipFill>
          <a:blip r:embed="rId3">
            <a:extLst>
              <a:ext uri="{28A0092B-C50C-407E-A947-70E740481C1C}">
                <a14:useLocalDpi xmlns:a14="http://schemas.microsoft.com/office/drawing/2010/main" val="0"/>
              </a:ext>
            </a:extLst>
          </a:blip>
          <a:srcRect/>
          <a:stretch>
            <a:fillRect/>
          </a:stretch>
        </p:blipFill>
        <p:spPr bwMode="auto">
          <a:xfrm>
            <a:off x="914400" y="971550"/>
            <a:ext cx="6400800" cy="3200400"/>
          </a:xfrm>
          <a:prstGeom prst="rect">
            <a:avLst/>
          </a:prstGeom>
          <a:noFill/>
          <a:ln>
            <a:noFill/>
          </a:ln>
        </p:spPr>
      </p:pic>
    </p:spTree>
    <p:extLst>
      <p:ext uri="{BB962C8B-B14F-4D97-AF65-F5344CB8AC3E}">
        <p14:creationId xmlns:p14="http://schemas.microsoft.com/office/powerpoint/2010/main" val="37538740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US" dirty="0"/>
          </a:p>
        </p:txBody>
      </p:sp>
      <p:sp>
        <p:nvSpPr>
          <p:cNvPr id="3" name="Text Placeholder 2"/>
          <p:cNvSpPr>
            <a:spLocks noGrp="1"/>
          </p:cNvSpPr>
          <p:nvPr>
            <p:ph type="body" sz="quarter" idx="13"/>
          </p:nvPr>
        </p:nvSpPr>
        <p:spPr/>
        <p:txBody>
          <a:bodyPr/>
          <a:lstStyle/>
          <a:p>
            <a:endParaRPr lang="en-US"/>
          </a:p>
        </p:txBody>
      </p:sp>
      <p:sp>
        <p:nvSpPr>
          <p:cNvPr id="4" name="Text Placeholder 3"/>
          <p:cNvSpPr>
            <a:spLocks noGrp="1"/>
          </p:cNvSpPr>
          <p:nvPr>
            <p:ph type="body" sz="quarter" idx="14"/>
          </p:nvPr>
        </p:nvSpPr>
        <p:spPr/>
        <p:txBody>
          <a:bodyPr>
            <a:normAutofit lnSpcReduction="10000"/>
          </a:bodyPr>
          <a:lstStyle/>
          <a:p>
            <a:r>
              <a:rPr lang="en-US" dirty="0" smtClean="0"/>
              <a:t>UIHC Volunteer Services grant to purchase labyrinth 2016, purchased early 2017</a:t>
            </a:r>
          </a:p>
          <a:p>
            <a:pPr lvl="1"/>
            <a:r>
              <a:rPr lang="en-US" dirty="0" smtClean="0"/>
              <a:t>22 ft. St Paul/Modified Chartres Canvas</a:t>
            </a:r>
          </a:p>
          <a:p>
            <a:pPr marL="457200" lvl="1" indent="0">
              <a:buNone/>
            </a:pPr>
            <a:endParaRPr lang="en-US" dirty="0" smtClean="0"/>
          </a:p>
          <a:p>
            <a:r>
              <a:rPr lang="en-US" dirty="0" smtClean="0"/>
              <a:t>Calvin College Vital Worship Grant 2017 for training, music etc…</a:t>
            </a:r>
          </a:p>
          <a:p>
            <a:pPr marL="0" indent="0">
              <a:buNone/>
            </a:pPr>
            <a:endParaRPr lang="en-US" dirty="0" smtClean="0"/>
          </a:p>
          <a:p>
            <a:r>
              <a:rPr lang="en-US" dirty="0" smtClean="0"/>
              <a:t>Dedicated and started labyrinth walks  April 2017</a:t>
            </a:r>
          </a:p>
          <a:p>
            <a:pPr marL="0" indent="0">
              <a:buNone/>
            </a:pPr>
            <a:endParaRPr lang="en-US" dirty="0" smtClean="0"/>
          </a:p>
          <a:p>
            <a:r>
              <a:rPr lang="en-US" dirty="0" smtClean="0"/>
              <a:t>Turning Point Consultants Training August 2017 </a:t>
            </a:r>
          </a:p>
          <a:p>
            <a:pPr>
              <a:buNone/>
            </a:pPr>
            <a:r>
              <a:rPr lang="en-US" dirty="0" smtClean="0"/>
              <a:t>		interdisciplinary including </a:t>
            </a:r>
            <a:r>
              <a:rPr lang="en-US" dirty="0" err="1" smtClean="0"/>
              <a:t>CopeTeam</a:t>
            </a:r>
            <a:endParaRPr lang="en-US" dirty="0" smtClean="0"/>
          </a:p>
          <a:p>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Collaborative Opportunities</a:t>
            </a:r>
            <a:endParaRPr lang="en-US" dirty="0"/>
          </a:p>
        </p:txBody>
      </p:sp>
      <p:sp>
        <p:nvSpPr>
          <p:cNvPr id="3" name="Text Placeholder 2"/>
          <p:cNvSpPr>
            <a:spLocks noGrp="1"/>
          </p:cNvSpPr>
          <p:nvPr>
            <p:ph type="body" sz="quarter" idx="13"/>
          </p:nvPr>
        </p:nvSpPr>
        <p:spPr/>
        <p:txBody>
          <a:bodyPr/>
          <a:lstStyle/>
          <a:p>
            <a:endParaRPr lang="en-US"/>
          </a:p>
        </p:txBody>
      </p:sp>
      <p:sp>
        <p:nvSpPr>
          <p:cNvPr id="4" name="Text Placeholder 3"/>
          <p:cNvSpPr>
            <a:spLocks noGrp="1"/>
          </p:cNvSpPr>
          <p:nvPr>
            <p:ph type="body" sz="quarter" idx="14"/>
          </p:nvPr>
        </p:nvSpPr>
        <p:spPr/>
        <p:txBody>
          <a:bodyPr/>
          <a:lstStyle/>
          <a:p>
            <a:r>
              <a:rPr lang="en-US" dirty="0"/>
              <a:t>COPE Team</a:t>
            </a:r>
          </a:p>
          <a:p>
            <a:pPr lvl="1"/>
            <a:r>
              <a:rPr lang="en-US" dirty="0"/>
              <a:t>To provide emotional support to staff who have had a work related </a:t>
            </a:r>
            <a:r>
              <a:rPr lang="en-US" dirty="0" err="1"/>
              <a:t>expereince</a:t>
            </a:r>
            <a:r>
              <a:rPr lang="en-US" dirty="0"/>
              <a:t> that might challenge their capacity to cope</a:t>
            </a:r>
          </a:p>
          <a:p>
            <a:pPr lvl="1"/>
            <a:r>
              <a:rPr lang="en-US" dirty="0"/>
              <a:t>Group/individual support</a:t>
            </a:r>
          </a:p>
          <a:p>
            <a:pPr lvl="1"/>
            <a:r>
              <a:rPr lang="en-US" dirty="0"/>
              <a:t>Labyrinth walks</a:t>
            </a:r>
          </a:p>
          <a:p>
            <a:endParaRPr lang="en-US" dirty="0"/>
          </a:p>
        </p:txBody>
      </p:sp>
    </p:spTree>
    <p:extLst>
      <p:ext uri="{BB962C8B-B14F-4D97-AF65-F5344CB8AC3E}">
        <p14:creationId xmlns:p14="http://schemas.microsoft.com/office/powerpoint/2010/main" val="12860728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Labyrinth?</a:t>
            </a:r>
            <a:endParaRPr lang="en-US" dirty="0"/>
          </a:p>
        </p:txBody>
      </p:sp>
      <p:sp>
        <p:nvSpPr>
          <p:cNvPr id="3" name="Text Placeholder 2"/>
          <p:cNvSpPr>
            <a:spLocks noGrp="1"/>
          </p:cNvSpPr>
          <p:nvPr>
            <p:ph type="body" sz="quarter" idx="13"/>
          </p:nvPr>
        </p:nvSpPr>
        <p:spPr/>
        <p:txBody>
          <a:bodyPr/>
          <a:lstStyle/>
          <a:p>
            <a:endParaRPr lang="en-US"/>
          </a:p>
        </p:txBody>
      </p:sp>
      <p:sp>
        <p:nvSpPr>
          <p:cNvPr id="4" name="Text Placeholder 3"/>
          <p:cNvSpPr>
            <a:spLocks noGrp="1"/>
          </p:cNvSpPr>
          <p:nvPr>
            <p:ph type="body" sz="quarter" idx="14"/>
          </p:nvPr>
        </p:nvSpPr>
        <p:spPr/>
        <p:txBody>
          <a:bodyPr/>
          <a:lstStyle/>
          <a:p>
            <a:r>
              <a:rPr lang="en-US" dirty="0" smtClean="0"/>
              <a:t>Based on spirals found in nature:</a:t>
            </a:r>
          </a:p>
          <a:p>
            <a:pPr>
              <a:buNone/>
            </a:pPr>
            <a:r>
              <a:rPr lang="en-US" dirty="0" smtClean="0"/>
              <a:t>	fingerprint whorls, cochlea, your hand in a fist, sea shells, ferns unfurling, elephant trunks, ocean waves, tornadoes, hurricanes, Milky Way</a:t>
            </a:r>
          </a:p>
          <a:p>
            <a:r>
              <a:rPr lang="en-US" dirty="0" smtClean="0"/>
              <a:t>A </a:t>
            </a:r>
            <a:r>
              <a:rPr lang="en-US" dirty="0" err="1" smtClean="0"/>
              <a:t>unicursal</a:t>
            </a:r>
            <a:r>
              <a:rPr lang="en-US" dirty="0" smtClean="0"/>
              <a:t> path, not a maze or puzzle to be solved</a:t>
            </a:r>
          </a:p>
          <a:p>
            <a:r>
              <a:rPr lang="en-US" dirty="0" smtClean="0"/>
              <a:t>Many different configurations</a:t>
            </a:r>
          </a:p>
          <a:p>
            <a:r>
              <a:rPr lang="en-US" dirty="0" smtClean="0"/>
              <a:t>Numbers of circuits vary, 7 is most popular</a:t>
            </a:r>
          </a:p>
          <a:p>
            <a:endParaRPr lang="en-US" dirty="0" smtClean="0"/>
          </a:p>
          <a:p>
            <a:endParaRPr lang="en-US" dirty="0"/>
          </a:p>
        </p:txBody>
      </p:sp>
      <p:pic>
        <p:nvPicPr>
          <p:cNvPr id="6" name="Picture 5" descr="whelk.jpg"/>
          <p:cNvPicPr>
            <a:picLocks noChangeAspect="1"/>
          </p:cNvPicPr>
          <p:nvPr/>
        </p:nvPicPr>
        <p:blipFill>
          <a:blip r:embed="rId3"/>
          <a:stretch>
            <a:fillRect/>
          </a:stretch>
        </p:blipFill>
        <p:spPr>
          <a:xfrm>
            <a:off x="5562600" y="2524215"/>
            <a:ext cx="3276600" cy="204397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Labyrinth?</a:t>
            </a:r>
            <a:endParaRPr lang="en-US" dirty="0"/>
          </a:p>
        </p:txBody>
      </p:sp>
      <p:sp>
        <p:nvSpPr>
          <p:cNvPr id="3" name="Text Placeholder 2"/>
          <p:cNvSpPr>
            <a:spLocks noGrp="1"/>
          </p:cNvSpPr>
          <p:nvPr>
            <p:ph type="body" sz="quarter" idx="13"/>
          </p:nvPr>
        </p:nvSpPr>
        <p:spPr/>
        <p:txBody>
          <a:bodyPr/>
          <a:lstStyle/>
          <a:p>
            <a:endParaRPr lang="en-US"/>
          </a:p>
        </p:txBody>
      </p:sp>
      <p:sp>
        <p:nvSpPr>
          <p:cNvPr id="4" name="Text Placeholder 3"/>
          <p:cNvSpPr>
            <a:spLocks noGrp="1"/>
          </p:cNvSpPr>
          <p:nvPr>
            <p:ph type="body" sz="quarter" idx="14"/>
          </p:nvPr>
        </p:nvSpPr>
        <p:spPr/>
        <p:txBody>
          <a:bodyPr/>
          <a:lstStyle/>
          <a:p>
            <a:r>
              <a:rPr lang="en-US" dirty="0" smtClean="0"/>
              <a:t>Fingerprint Whorl</a:t>
            </a:r>
            <a:endParaRPr lang="en-US" dirty="0"/>
          </a:p>
        </p:txBody>
      </p:sp>
      <p:pic>
        <p:nvPicPr>
          <p:cNvPr id="5" name="Picture 4" descr="whorl.jpg"/>
          <p:cNvPicPr>
            <a:picLocks noChangeAspect="1"/>
          </p:cNvPicPr>
          <p:nvPr/>
        </p:nvPicPr>
        <p:blipFill>
          <a:blip r:embed="rId3"/>
          <a:stretch>
            <a:fillRect/>
          </a:stretch>
        </p:blipFill>
        <p:spPr>
          <a:xfrm>
            <a:off x="2971800" y="1194692"/>
            <a:ext cx="4038600" cy="3475433"/>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Labyrinth?</a:t>
            </a:r>
            <a:endParaRPr lang="en-US" dirty="0"/>
          </a:p>
        </p:txBody>
      </p:sp>
      <p:sp>
        <p:nvSpPr>
          <p:cNvPr id="3" name="Text Placeholder 2"/>
          <p:cNvSpPr>
            <a:spLocks noGrp="1"/>
          </p:cNvSpPr>
          <p:nvPr>
            <p:ph type="body" sz="quarter" idx="13"/>
          </p:nvPr>
        </p:nvSpPr>
        <p:spPr/>
        <p:txBody>
          <a:bodyPr/>
          <a:lstStyle/>
          <a:p>
            <a:endParaRPr lang="en-US" dirty="0"/>
          </a:p>
        </p:txBody>
      </p:sp>
      <p:sp>
        <p:nvSpPr>
          <p:cNvPr id="4" name="Text Placeholder 3"/>
          <p:cNvSpPr>
            <a:spLocks noGrp="1"/>
          </p:cNvSpPr>
          <p:nvPr>
            <p:ph type="body" sz="quarter" idx="14"/>
          </p:nvPr>
        </p:nvSpPr>
        <p:spPr>
          <a:xfrm>
            <a:off x="228600" y="1504950"/>
            <a:ext cx="8686800" cy="2971800"/>
          </a:xfrm>
        </p:spPr>
        <p:txBody>
          <a:bodyPr/>
          <a:lstStyle/>
          <a:p>
            <a:r>
              <a:rPr lang="en-US" dirty="0" smtClean="0"/>
              <a:t>Spirals: </a:t>
            </a:r>
          </a:p>
          <a:p>
            <a:r>
              <a:rPr lang="en-US" dirty="0" smtClean="0"/>
              <a:t>outer and inner ear</a:t>
            </a:r>
            <a:endParaRPr lang="en-US" dirty="0"/>
          </a:p>
        </p:txBody>
      </p:sp>
      <p:pic>
        <p:nvPicPr>
          <p:cNvPr id="7" name="Picture 6" descr="pin350l.jpg"/>
          <p:cNvPicPr>
            <a:picLocks noChangeAspect="1"/>
          </p:cNvPicPr>
          <p:nvPr/>
        </p:nvPicPr>
        <p:blipFill>
          <a:blip r:embed="rId3"/>
          <a:stretch>
            <a:fillRect/>
          </a:stretch>
        </p:blipFill>
        <p:spPr>
          <a:xfrm>
            <a:off x="3276600" y="971550"/>
            <a:ext cx="4876800" cy="357187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Labyrinth?</a:t>
            </a:r>
            <a:endParaRPr lang="en-US" dirty="0"/>
          </a:p>
        </p:txBody>
      </p:sp>
      <p:sp>
        <p:nvSpPr>
          <p:cNvPr id="3" name="Text Placeholder 2"/>
          <p:cNvSpPr>
            <a:spLocks noGrp="1"/>
          </p:cNvSpPr>
          <p:nvPr>
            <p:ph type="body" sz="quarter" idx="13"/>
          </p:nvPr>
        </p:nvSpPr>
        <p:spPr/>
        <p:txBody>
          <a:bodyPr/>
          <a:lstStyle/>
          <a:p>
            <a:endParaRPr lang="en-US"/>
          </a:p>
        </p:txBody>
      </p:sp>
      <p:sp>
        <p:nvSpPr>
          <p:cNvPr id="4" name="Text Placeholder 3"/>
          <p:cNvSpPr>
            <a:spLocks noGrp="1"/>
          </p:cNvSpPr>
          <p:nvPr>
            <p:ph type="body" sz="quarter" idx="14"/>
          </p:nvPr>
        </p:nvSpPr>
        <p:spPr/>
        <p:txBody>
          <a:bodyPr/>
          <a:lstStyle/>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1190116"/>
            <a:ext cx="5257800" cy="3695065"/>
          </a:xfrm>
          <a:prstGeom prst="rect">
            <a:avLst/>
          </a:prstGeom>
        </p:spPr>
      </p:pic>
    </p:spTree>
    <p:extLst>
      <p:ext uri="{BB962C8B-B14F-4D97-AF65-F5344CB8AC3E}">
        <p14:creationId xmlns:p14="http://schemas.microsoft.com/office/powerpoint/2010/main" val="38572807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Labyrinth?</a:t>
            </a:r>
            <a:endParaRPr lang="en-US" dirty="0"/>
          </a:p>
        </p:txBody>
      </p:sp>
      <p:sp>
        <p:nvSpPr>
          <p:cNvPr id="3" name="Text Placeholder 2"/>
          <p:cNvSpPr>
            <a:spLocks noGrp="1"/>
          </p:cNvSpPr>
          <p:nvPr>
            <p:ph type="body" sz="quarter" idx="13"/>
          </p:nvPr>
        </p:nvSpPr>
        <p:spPr/>
        <p:txBody>
          <a:bodyPr/>
          <a:lstStyle/>
          <a:p>
            <a:endParaRPr lang="en-US" dirty="0"/>
          </a:p>
        </p:txBody>
      </p:sp>
      <p:sp>
        <p:nvSpPr>
          <p:cNvPr id="4" name="Text Placeholder 3"/>
          <p:cNvSpPr>
            <a:spLocks noGrp="1"/>
          </p:cNvSpPr>
          <p:nvPr>
            <p:ph type="body" sz="quarter" idx="14"/>
          </p:nvPr>
        </p:nvSpPr>
        <p:spPr/>
        <p:txBody>
          <a:bodyPr/>
          <a:lstStyle/>
          <a:p>
            <a:r>
              <a:rPr lang="en-US" dirty="0" smtClean="0"/>
              <a:t>Based on the Fibonacci sequence</a:t>
            </a:r>
          </a:p>
          <a:p>
            <a:endParaRPr lang="en-US" dirty="0"/>
          </a:p>
        </p:txBody>
      </p:sp>
      <p:pic>
        <p:nvPicPr>
          <p:cNvPr id="5" name="Picture 4" descr="images-1.png"/>
          <p:cNvPicPr>
            <a:picLocks noChangeAspect="1"/>
          </p:cNvPicPr>
          <p:nvPr/>
        </p:nvPicPr>
        <p:blipFill>
          <a:blip r:embed="rId3"/>
          <a:stretch>
            <a:fillRect/>
          </a:stretch>
        </p:blipFill>
        <p:spPr>
          <a:xfrm>
            <a:off x="2057400" y="1460500"/>
            <a:ext cx="4724400" cy="316865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Text Placeholder 2"/>
          <p:cNvSpPr>
            <a:spLocks noGrp="1"/>
          </p:cNvSpPr>
          <p:nvPr>
            <p:ph type="body" sz="quarter" idx="13"/>
          </p:nvPr>
        </p:nvSpPr>
        <p:spPr/>
        <p:txBody>
          <a:bodyPr/>
          <a:lstStyle/>
          <a:p>
            <a:endParaRPr lang="en-US"/>
          </a:p>
        </p:txBody>
      </p:sp>
      <p:sp>
        <p:nvSpPr>
          <p:cNvPr id="4" name="Text Placeholder 3"/>
          <p:cNvSpPr>
            <a:spLocks noGrp="1"/>
          </p:cNvSpPr>
          <p:nvPr>
            <p:ph type="body" sz="quarter" idx="14"/>
          </p:nvPr>
        </p:nvSpPr>
        <p:spPr/>
        <p:txBody>
          <a:bodyPr/>
          <a:lstStyle/>
          <a:p>
            <a:pPr marL="0" indent="0">
              <a:buNone/>
            </a:pPr>
            <a:r>
              <a:rPr lang="en-US" dirty="0" smtClean="0"/>
              <a:t>Participants will be able to define/describe use of a labyrinth.</a:t>
            </a:r>
          </a:p>
          <a:p>
            <a:pPr marL="0" indent="0">
              <a:buNone/>
            </a:pPr>
            <a:endParaRPr lang="en-US" dirty="0" smtClean="0"/>
          </a:p>
          <a:p>
            <a:pPr marL="0" indent="0">
              <a:buNone/>
            </a:pPr>
            <a:r>
              <a:rPr lang="en-US" dirty="0" smtClean="0"/>
              <a:t>Participants will be able to discuss benefits of using a labyrinth in an interfaith setting.</a:t>
            </a:r>
          </a:p>
          <a:p>
            <a:pPr marL="0" indent="0">
              <a:buNone/>
            </a:pPr>
            <a:endParaRPr lang="en-US" dirty="0" smtClean="0"/>
          </a:p>
          <a:p>
            <a:pPr marL="0" indent="0">
              <a:buNone/>
            </a:pPr>
            <a:r>
              <a:rPr lang="en-US" dirty="0" smtClean="0"/>
              <a:t>Participants will be able to understand the importance of collaborating to seek out innovative ways to meet spiritual needs</a:t>
            </a:r>
            <a:endParaRPr lang="en-US" dirty="0"/>
          </a:p>
        </p:txBody>
      </p:sp>
    </p:spTree>
    <p:extLst>
      <p:ext uri="{BB962C8B-B14F-4D97-AF65-F5344CB8AC3E}">
        <p14:creationId xmlns:p14="http://schemas.microsoft.com/office/powerpoint/2010/main" val="20503254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Labyrinth?</a:t>
            </a:r>
            <a:endParaRPr lang="en-US" dirty="0"/>
          </a:p>
        </p:txBody>
      </p:sp>
      <p:sp>
        <p:nvSpPr>
          <p:cNvPr id="3" name="Text Placeholder 2"/>
          <p:cNvSpPr>
            <a:spLocks noGrp="1"/>
          </p:cNvSpPr>
          <p:nvPr>
            <p:ph type="body" sz="quarter" idx="13"/>
          </p:nvPr>
        </p:nvSpPr>
        <p:spPr/>
        <p:txBody>
          <a:bodyPr/>
          <a:lstStyle/>
          <a:p>
            <a:endParaRPr lang="en-US"/>
          </a:p>
        </p:txBody>
      </p:sp>
      <p:sp>
        <p:nvSpPr>
          <p:cNvPr id="4" name="Text Placeholder 3"/>
          <p:cNvSpPr>
            <a:spLocks noGrp="1"/>
          </p:cNvSpPr>
          <p:nvPr>
            <p:ph type="body" sz="quarter" idx="14"/>
          </p:nvPr>
        </p:nvSpPr>
        <p:spPr>
          <a:xfrm>
            <a:off x="304800" y="1047750"/>
            <a:ext cx="8686800" cy="3886200"/>
          </a:xfrm>
        </p:spPr>
        <p:txBody>
          <a:bodyPr/>
          <a:lstStyle/>
          <a:p>
            <a:pPr>
              <a:buNone/>
            </a:pPr>
            <a:r>
              <a:rPr lang="en-US" dirty="0" smtClean="0"/>
              <a:t>More Fibonacci</a:t>
            </a:r>
          </a:p>
          <a:p>
            <a:pPr>
              <a:buNone/>
            </a:pPr>
            <a:endParaRPr lang="en-US" dirty="0" smtClean="0"/>
          </a:p>
          <a:p>
            <a:endParaRPr lang="en-US" dirty="0" smtClean="0"/>
          </a:p>
          <a:p>
            <a:endParaRPr lang="en-US" dirty="0"/>
          </a:p>
        </p:txBody>
      </p:sp>
      <p:pic>
        <p:nvPicPr>
          <p:cNvPr id="5" name="Picture 4" descr="55c70be996c73e09064d9351bf753f4e.jpg"/>
          <p:cNvPicPr>
            <a:picLocks noChangeAspect="1"/>
          </p:cNvPicPr>
          <p:nvPr/>
        </p:nvPicPr>
        <p:blipFill>
          <a:blip r:embed="rId3"/>
          <a:stretch>
            <a:fillRect/>
          </a:stretch>
        </p:blipFill>
        <p:spPr>
          <a:xfrm>
            <a:off x="1295400" y="1352550"/>
            <a:ext cx="6172200" cy="35052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Labyrinth Designs</a:t>
            </a:r>
            <a:endParaRPr lang="en-US" dirty="0"/>
          </a:p>
        </p:txBody>
      </p:sp>
      <p:sp>
        <p:nvSpPr>
          <p:cNvPr id="3" name="Text Placeholder 2"/>
          <p:cNvSpPr>
            <a:spLocks noGrp="1"/>
          </p:cNvSpPr>
          <p:nvPr>
            <p:ph type="body" sz="quarter" idx="13"/>
          </p:nvPr>
        </p:nvSpPr>
        <p:spPr/>
        <p:txBody>
          <a:bodyPr/>
          <a:lstStyle/>
          <a:p>
            <a:endParaRPr lang="en-US" dirty="0"/>
          </a:p>
        </p:txBody>
      </p:sp>
      <p:sp>
        <p:nvSpPr>
          <p:cNvPr id="4" name="Text Placeholder 3"/>
          <p:cNvSpPr>
            <a:spLocks noGrp="1"/>
          </p:cNvSpPr>
          <p:nvPr>
            <p:ph type="body" sz="quarter" idx="14"/>
          </p:nvPr>
        </p:nvSpPr>
        <p:spPr/>
        <p:txBody>
          <a:bodyPr>
            <a:normAutofit/>
          </a:bodyPr>
          <a:lstStyle/>
          <a:p>
            <a:endParaRPr lang="en-US" dirty="0"/>
          </a:p>
          <a:p>
            <a:endParaRPr lang="en-US" sz="8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0276" y="742950"/>
            <a:ext cx="3626793" cy="4268898"/>
          </a:xfrm>
          <a:prstGeom prst="rect">
            <a:avLst/>
          </a:prstGeom>
        </p:spPr>
      </p:pic>
    </p:spTree>
    <p:extLst>
      <p:ext uri="{BB962C8B-B14F-4D97-AF65-F5344CB8AC3E}">
        <p14:creationId xmlns:p14="http://schemas.microsoft.com/office/powerpoint/2010/main" val="16773308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Ancient Labyrinths</a:t>
            </a:r>
            <a:endParaRPr lang="en-US" dirty="0"/>
          </a:p>
        </p:txBody>
      </p:sp>
      <p:sp>
        <p:nvSpPr>
          <p:cNvPr id="3" name="Text Placeholder 2"/>
          <p:cNvSpPr>
            <a:spLocks noGrp="1"/>
          </p:cNvSpPr>
          <p:nvPr>
            <p:ph type="body" sz="quarter" idx="13"/>
          </p:nvPr>
        </p:nvSpPr>
        <p:spPr/>
        <p:txBody>
          <a:bodyPr/>
          <a:lstStyle/>
          <a:p>
            <a:endParaRPr lang="en-US"/>
          </a:p>
        </p:txBody>
      </p:sp>
      <p:sp>
        <p:nvSpPr>
          <p:cNvPr id="4" name="Text Placeholder 3"/>
          <p:cNvSpPr>
            <a:spLocks noGrp="1"/>
          </p:cNvSpPr>
          <p:nvPr>
            <p:ph type="body" sz="quarter" idx="14"/>
          </p:nvPr>
        </p:nvSpPr>
        <p:spPr/>
        <p:txBody>
          <a:bodyPr/>
          <a:lstStyle/>
          <a:p>
            <a:r>
              <a:rPr lang="en-US" dirty="0" smtClean="0"/>
              <a:t>Bolshoi </a:t>
            </a:r>
            <a:r>
              <a:rPr lang="en-US" dirty="0" err="1" smtClean="0"/>
              <a:t>Zayatsky</a:t>
            </a:r>
            <a:r>
              <a:rPr lang="en-US" dirty="0" smtClean="0"/>
              <a:t> Island</a:t>
            </a:r>
          </a:p>
          <a:p>
            <a:r>
              <a:rPr lang="en-US" dirty="0" smtClean="0"/>
              <a:t>2500 years old</a:t>
            </a:r>
          </a:p>
          <a:p>
            <a:endParaRPr lang="en-US" dirty="0"/>
          </a:p>
        </p:txBody>
      </p:sp>
      <p:pic>
        <p:nvPicPr>
          <p:cNvPr id="5" name="Picture 4" descr="RUS-2016-Bolshoi_Zayatsky_Island-Stone_labyrinth_01.jpg"/>
          <p:cNvPicPr>
            <a:picLocks noChangeAspect="1"/>
          </p:cNvPicPr>
          <p:nvPr/>
        </p:nvPicPr>
        <p:blipFill>
          <a:blip r:embed="rId3"/>
          <a:stretch>
            <a:fillRect/>
          </a:stretch>
        </p:blipFill>
        <p:spPr>
          <a:xfrm>
            <a:off x="533400" y="1885950"/>
            <a:ext cx="7543800" cy="3161316"/>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Ancient Labyrinths</a:t>
            </a:r>
            <a:endParaRPr lang="en-US" dirty="0"/>
          </a:p>
        </p:txBody>
      </p:sp>
      <p:sp>
        <p:nvSpPr>
          <p:cNvPr id="3" name="Text Placeholder 2"/>
          <p:cNvSpPr>
            <a:spLocks noGrp="1"/>
          </p:cNvSpPr>
          <p:nvPr>
            <p:ph type="body" sz="quarter" idx="13"/>
          </p:nvPr>
        </p:nvSpPr>
        <p:spPr/>
        <p:txBody>
          <a:bodyPr/>
          <a:lstStyle/>
          <a:p>
            <a:endParaRPr lang="en-US"/>
          </a:p>
        </p:txBody>
      </p:sp>
      <p:sp>
        <p:nvSpPr>
          <p:cNvPr id="4" name="Text Placeholder 3"/>
          <p:cNvSpPr>
            <a:spLocks noGrp="1"/>
          </p:cNvSpPr>
          <p:nvPr>
            <p:ph type="body" sz="quarter" idx="14"/>
          </p:nvPr>
        </p:nvSpPr>
        <p:spPr/>
        <p:txBody>
          <a:bodyPr/>
          <a:lstStyle/>
          <a:p>
            <a:r>
              <a:rPr lang="en-US" dirty="0" smtClean="0"/>
              <a:t>Greek clay 1200 years old</a:t>
            </a:r>
            <a:endParaRPr lang="en-US" dirty="0"/>
          </a:p>
        </p:txBody>
      </p:sp>
      <p:pic>
        <p:nvPicPr>
          <p:cNvPr id="5" name="Picture 4" descr="NAMA_Tablette_1287-1.jpg"/>
          <p:cNvPicPr>
            <a:picLocks noChangeAspect="1"/>
          </p:cNvPicPr>
          <p:nvPr/>
        </p:nvPicPr>
        <p:blipFill>
          <a:blip r:embed="rId3"/>
          <a:stretch>
            <a:fillRect/>
          </a:stretch>
        </p:blipFill>
        <p:spPr>
          <a:xfrm>
            <a:off x="4800600" y="819150"/>
            <a:ext cx="3840010" cy="38862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Ancient Labyrinths</a:t>
            </a:r>
            <a:endParaRPr lang="en-US" dirty="0"/>
          </a:p>
        </p:txBody>
      </p:sp>
      <p:sp>
        <p:nvSpPr>
          <p:cNvPr id="3" name="Text Placeholder 2"/>
          <p:cNvSpPr>
            <a:spLocks noGrp="1"/>
          </p:cNvSpPr>
          <p:nvPr>
            <p:ph type="body" sz="quarter" idx="13"/>
          </p:nvPr>
        </p:nvSpPr>
        <p:spPr/>
        <p:txBody>
          <a:bodyPr/>
          <a:lstStyle/>
          <a:p>
            <a:endParaRPr lang="en-US"/>
          </a:p>
        </p:txBody>
      </p:sp>
      <p:sp>
        <p:nvSpPr>
          <p:cNvPr id="4" name="Text Placeholder 3"/>
          <p:cNvSpPr>
            <a:spLocks noGrp="1"/>
          </p:cNvSpPr>
          <p:nvPr>
            <p:ph type="body" sz="quarter" idx="14"/>
          </p:nvPr>
        </p:nvSpPr>
        <p:spPr/>
        <p:txBody>
          <a:bodyPr/>
          <a:lstStyle/>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1047750"/>
            <a:ext cx="5262734" cy="3657600"/>
          </a:xfrm>
          <a:prstGeom prst="rect">
            <a:avLst/>
          </a:prstGeom>
        </p:spPr>
      </p:pic>
    </p:spTree>
    <p:extLst>
      <p:ext uri="{BB962C8B-B14F-4D97-AF65-F5344CB8AC3E}">
        <p14:creationId xmlns:p14="http://schemas.microsoft.com/office/powerpoint/2010/main" val="2071838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Labyrinths in the Middle Ages</a:t>
            </a:r>
            <a:endParaRPr lang="en-US" dirty="0"/>
          </a:p>
        </p:txBody>
      </p:sp>
      <p:sp>
        <p:nvSpPr>
          <p:cNvPr id="3" name="Text Placeholder 2"/>
          <p:cNvSpPr>
            <a:spLocks noGrp="1"/>
          </p:cNvSpPr>
          <p:nvPr>
            <p:ph type="body" sz="quarter" idx="13"/>
          </p:nvPr>
        </p:nvSpPr>
        <p:spPr/>
        <p:txBody>
          <a:bodyPr/>
          <a:lstStyle/>
          <a:p>
            <a:endParaRPr lang="en-US" dirty="0"/>
          </a:p>
        </p:txBody>
      </p:sp>
      <p:sp>
        <p:nvSpPr>
          <p:cNvPr id="4" name="Text Placeholder 3"/>
          <p:cNvSpPr>
            <a:spLocks noGrp="1"/>
          </p:cNvSpPr>
          <p:nvPr>
            <p:ph type="body" sz="quarter" idx="14"/>
          </p:nvPr>
        </p:nvSpPr>
        <p:spPr/>
        <p:txBody>
          <a:bodyPr/>
          <a:lstStyle/>
          <a:p>
            <a:r>
              <a:rPr lang="en-US" dirty="0" smtClean="0"/>
              <a:t>Chartres</a:t>
            </a:r>
          </a:p>
          <a:p>
            <a:endParaRPr lang="en-US" dirty="0"/>
          </a:p>
        </p:txBody>
      </p:sp>
      <p:pic>
        <p:nvPicPr>
          <p:cNvPr id="5" name="Picture 4" descr="42-25883041.jpg"/>
          <p:cNvPicPr>
            <a:picLocks noChangeAspect="1"/>
          </p:cNvPicPr>
          <p:nvPr/>
        </p:nvPicPr>
        <p:blipFill>
          <a:blip r:embed="rId3"/>
          <a:stretch>
            <a:fillRect/>
          </a:stretch>
        </p:blipFill>
        <p:spPr>
          <a:xfrm>
            <a:off x="2286000" y="1047750"/>
            <a:ext cx="4724400" cy="38481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Chartres in Plan</a:t>
            </a:r>
            <a:endParaRPr lang="en-US" dirty="0"/>
          </a:p>
        </p:txBody>
      </p:sp>
      <p:sp>
        <p:nvSpPr>
          <p:cNvPr id="3" name="Text Placeholder 2"/>
          <p:cNvSpPr>
            <a:spLocks noGrp="1"/>
          </p:cNvSpPr>
          <p:nvPr>
            <p:ph type="body" sz="quarter" idx="13"/>
          </p:nvPr>
        </p:nvSpPr>
        <p:spPr/>
        <p:txBody>
          <a:bodyPr/>
          <a:lstStyle/>
          <a:p>
            <a:endParaRPr lang="en-US"/>
          </a:p>
        </p:txBody>
      </p:sp>
      <p:sp>
        <p:nvSpPr>
          <p:cNvPr id="4" name="Text Placeholder 3"/>
          <p:cNvSpPr>
            <a:spLocks noGrp="1"/>
          </p:cNvSpPr>
          <p:nvPr>
            <p:ph type="body" sz="quarter" idx="14"/>
          </p:nvPr>
        </p:nvSpPr>
        <p:spPr/>
        <p:txBody>
          <a:bodyPr/>
          <a:lstStyle/>
          <a:p>
            <a:endParaRPr lang="en-US" dirty="0"/>
          </a:p>
        </p:txBody>
      </p:sp>
      <p:pic>
        <p:nvPicPr>
          <p:cNvPr id="5" name="Picture 4" descr="flat,800x800,075,f.jpg"/>
          <p:cNvPicPr>
            <a:picLocks noChangeAspect="1"/>
          </p:cNvPicPr>
          <p:nvPr/>
        </p:nvPicPr>
        <p:blipFill>
          <a:blip r:embed="rId3"/>
          <a:stretch>
            <a:fillRect/>
          </a:stretch>
        </p:blipFill>
        <p:spPr>
          <a:xfrm>
            <a:off x="2514600" y="730406"/>
            <a:ext cx="4476750" cy="4108293"/>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Classical Labyrinth</a:t>
            </a:r>
            <a:endParaRPr lang="en-US" dirty="0"/>
          </a:p>
        </p:txBody>
      </p:sp>
      <p:sp>
        <p:nvSpPr>
          <p:cNvPr id="3" name="Text Placeholder 2"/>
          <p:cNvSpPr>
            <a:spLocks noGrp="1"/>
          </p:cNvSpPr>
          <p:nvPr>
            <p:ph type="body" sz="quarter" idx="13"/>
          </p:nvPr>
        </p:nvSpPr>
        <p:spPr/>
        <p:txBody>
          <a:bodyPr/>
          <a:lstStyle/>
          <a:p>
            <a:endParaRPr lang="en-US" dirty="0"/>
          </a:p>
        </p:txBody>
      </p:sp>
      <p:sp>
        <p:nvSpPr>
          <p:cNvPr id="4" name="Text Placeholder 3"/>
          <p:cNvSpPr>
            <a:spLocks noGrp="1"/>
          </p:cNvSpPr>
          <p:nvPr>
            <p:ph type="body" sz="quarter" idx="14"/>
          </p:nvPr>
        </p:nvSpPr>
        <p:spPr/>
        <p:txBody>
          <a:bodyPr/>
          <a:lstStyle/>
          <a:p>
            <a:endParaRPr lang="en-US" dirty="0"/>
          </a:p>
        </p:txBody>
      </p:sp>
      <p:pic>
        <p:nvPicPr>
          <p:cNvPr id="6" name="Picture 5" descr="Classical-7-Circle-Labyrinth-Gallery-Purple.png"/>
          <p:cNvPicPr>
            <a:picLocks noChangeAspect="1"/>
          </p:cNvPicPr>
          <p:nvPr/>
        </p:nvPicPr>
        <p:blipFill>
          <a:blip r:embed="rId3"/>
          <a:stretch>
            <a:fillRect/>
          </a:stretch>
        </p:blipFill>
        <p:spPr>
          <a:xfrm>
            <a:off x="2514600" y="819150"/>
            <a:ext cx="3962400" cy="39624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Contemporary Renaissance</a:t>
            </a:r>
            <a:endParaRPr lang="en-US" dirty="0"/>
          </a:p>
        </p:txBody>
      </p:sp>
      <p:sp>
        <p:nvSpPr>
          <p:cNvPr id="3" name="Text Placeholder 2"/>
          <p:cNvSpPr>
            <a:spLocks noGrp="1"/>
          </p:cNvSpPr>
          <p:nvPr>
            <p:ph type="body" sz="quarter" idx="13"/>
          </p:nvPr>
        </p:nvSpPr>
        <p:spPr/>
        <p:txBody>
          <a:bodyPr/>
          <a:lstStyle/>
          <a:p>
            <a:endParaRPr lang="en-US"/>
          </a:p>
        </p:txBody>
      </p:sp>
      <p:sp>
        <p:nvSpPr>
          <p:cNvPr id="4" name="Text Placeholder 3"/>
          <p:cNvSpPr>
            <a:spLocks noGrp="1"/>
          </p:cNvSpPr>
          <p:nvPr>
            <p:ph type="body" sz="quarter" idx="14"/>
          </p:nvPr>
        </p:nvSpPr>
        <p:spPr/>
        <p:txBody>
          <a:bodyPr>
            <a:normAutofit/>
          </a:bodyPr>
          <a:lstStyle/>
          <a:p>
            <a:r>
              <a:rPr lang="en-US" dirty="0" smtClean="0"/>
              <a:t>Rev. Lauren Artress</a:t>
            </a:r>
            <a:r>
              <a:rPr lang="en-US" dirty="0"/>
              <a:t>,</a:t>
            </a:r>
            <a:r>
              <a:rPr lang="en-US" dirty="0" smtClean="0"/>
              <a:t>1990s</a:t>
            </a:r>
          </a:p>
          <a:p>
            <a:r>
              <a:rPr lang="en-US" i="1" dirty="0"/>
              <a:t>Walking a Sacred Path: Rediscovering the Labyrinth as a Spiritual Tool</a:t>
            </a:r>
            <a:r>
              <a:rPr lang="en-US" dirty="0"/>
              <a:t>, </a:t>
            </a:r>
            <a:r>
              <a:rPr lang="en-US" dirty="0" smtClean="0"/>
              <a:t>"</a:t>
            </a:r>
            <a:r>
              <a:rPr lang="en-US" dirty="0"/>
              <a:t>The labyrinth is truly a tool for our times. It can help us find our way through the bewildering multiplicity, to the unity of source. The labyrinth is an evocative experience. The labyrinth provides the sacred space where the inner and outer worlds can commune, where the thinking mind and imaginative heart can flow together. It can provide a space to listen to our inner voice of wisdom and come to grips with our role in humankind's next evolutionary step."</a:t>
            </a:r>
          </a:p>
          <a:p>
            <a:pPr lvl="1"/>
            <a:endParaRPr lang="en-US" dirty="0" smtClean="0"/>
          </a:p>
          <a:p>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Journey Toward Contemplation </a:t>
            </a:r>
            <a:endParaRPr lang="en-US" dirty="0"/>
          </a:p>
        </p:txBody>
      </p:sp>
      <p:sp>
        <p:nvSpPr>
          <p:cNvPr id="3" name="Text Placeholder 2"/>
          <p:cNvSpPr>
            <a:spLocks noGrp="1"/>
          </p:cNvSpPr>
          <p:nvPr>
            <p:ph type="body" sz="quarter" idx="13"/>
          </p:nvPr>
        </p:nvSpPr>
        <p:spPr/>
        <p:txBody>
          <a:bodyPr/>
          <a:lstStyle/>
          <a:p>
            <a:endParaRPr lang="en-US"/>
          </a:p>
        </p:txBody>
      </p:sp>
      <p:sp>
        <p:nvSpPr>
          <p:cNvPr id="4" name="Text Placeholder 3"/>
          <p:cNvSpPr>
            <a:spLocks noGrp="1"/>
          </p:cNvSpPr>
          <p:nvPr>
            <p:ph type="body" sz="quarter" idx="14"/>
          </p:nvPr>
        </p:nvSpPr>
        <p:spPr/>
        <p:txBody>
          <a:bodyPr>
            <a:normAutofit lnSpcReduction="10000"/>
          </a:bodyPr>
          <a:lstStyle/>
          <a:p>
            <a:r>
              <a:rPr lang="en-US" dirty="0" smtClean="0"/>
              <a:t>CPE 2002</a:t>
            </a:r>
          </a:p>
          <a:p>
            <a:endParaRPr lang="en-US" dirty="0" smtClean="0"/>
          </a:p>
          <a:p>
            <a:pPr lvl="1"/>
            <a:r>
              <a:rPr lang="en-US" dirty="0" smtClean="0"/>
              <a:t>Spirituality Groups 2005-2010</a:t>
            </a:r>
          </a:p>
          <a:p>
            <a:pPr lvl="1"/>
            <a:r>
              <a:rPr lang="en-US" dirty="0" smtClean="0"/>
              <a:t>Coloring Labyrinths</a:t>
            </a:r>
          </a:p>
          <a:p>
            <a:pPr lvl="1"/>
            <a:r>
              <a:rPr lang="en-US" dirty="0" err="1" smtClean="0"/>
              <a:t>Mandalas</a:t>
            </a:r>
            <a:endParaRPr lang="en-US" dirty="0" smtClean="0"/>
          </a:p>
          <a:p>
            <a:pPr lvl="1"/>
            <a:endParaRPr lang="en-US" dirty="0" smtClean="0"/>
          </a:p>
          <a:p>
            <a:r>
              <a:rPr lang="en-US" dirty="0" smtClean="0"/>
              <a:t>Centering Prayer/Class/Group 2010</a:t>
            </a:r>
          </a:p>
          <a:p>
            <a:r>
              <a:rPr lang="en-US" dirty="0" smtClean="0"/>
              <a:t>Mystic Group/Richard Rohr</a:t>
            </a:r>
          </a:p>
          <a:p>
            <a:endParaRPr lang="en-US" dirty="0" smtClean="0"/>
          </a:p>
          <a:p>
            <a:r>
              <a:rPr lang="en-US" dirty="0" smtClean="0"/>
              <a:t>University of Iowa Health Care 2015</a:t>
            </a:r>
          </a:p>
          <a:p>
            <a:pPr lvl="1"/>
            <a:endParaRPr lang="en-US" dirty="0" smtClean="0"/>
          </a:p>
          <a:p>
            <a:pPr lvl="1">
              <a:buNone/>
            </a:pPr>
            <a:endParaRPr lang="en-US" dirty="0" smtClean="0"/>
          </a:p>
          <a:p>
            <a:pPr lvl="1">
              <a:buNone/>
            </a:pPr>
            <a:endParaRPr lang="en-US" dirty="0" smtClean="0"/>
          </a:p>
          <a:p>
            <a:pPr lvl="1"/>
            <a:endParaRPr lang="en-US" dirty="0" smtClean="0"/>
          </a:p>
          <a:p>
            <a:endParaRPr lang="en-US" dirty="0" smtClean="0"/>
          </a:p>
          <a:p>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Disclosures </a:t>
            </a:r>
            <a:endParaRPr lang="en-US" dirty="0"/>
          </a:p>
        </p:txBody>
      </p:sp>
      <p:sp>
        <p:nvSpPr>
          <p:cNvPr id="3" name="Text Placeholder 2"/>
          <p:cNvSpPr>
            <a:spLocks noGrp="1"/>
          </p:cNvSpPr>
          <p:nvPr>
            <p:ph type="body" sz="quarter" idx="13"/>
          </p:nvPr>
        </p:nvSpPr>
        <p:spPr/>
        <p:txBody>
          <a:bodyPr/>
          <a:lstStyle/>
          <a:p>
            <a:endParaRPr lang="en-US"/>
          </a:p>
        </p:txBody>
      </p:sp>
      <p:sp>
        <p:nvSpPr>
          <p:cNvPr id="4" name="Text Placeholder 3"/>
          <p:cNvSpPr>
            <a:spLocks noGrp="1"/>
          </p:cNvSpPr>
          <p:nvPr>
            <p:ph type="body" sz="quarter" idx="14"/>
          </p:nvPr>
        </p:nvSpPr>
        <p:spPr/>
        <p:txBody>
          <a:bodyPr/>
          <a:lstStyle/>
          <a:p>
            <a:pPr marL="0" indent="0">
              <a:buNone/>
            </a:pPr>
            <a:r>
              <a:rPr lang="en-US" dirty="0" smtClean="0"/>
              <a:t>University of Iowa Hospitals and Clinics received a grant.  This grant  is administered by Calvin College Vital Worship Grants.  This grant is for education, training, equipment. </a:t>
            </a:r>
          </a:p>
          <a:p>
            <a:pPr marL="0" indent="0">
              <a:buNone/>
            </a:pPr>
            <a:endParaRPr lang="en-US" dirty="0"/>
          </a:p>
          <a:p>
            <a:pPr marL="0" indent="0">
              <a:buNone/>
            </a:pPr>
            <a:r>
              <a:rPr lang="en-US" dirty="0" smtClean="0"/>
              <a:t>Neither presenter or co-presenter receive any financial gains. </a:t>
            </a:r>
          </a:p>
          <a:p>
            <a:endParaRPr lang="en-US" dirty="0" smtClean="0"/>
          </a:p>
          <a:p>
            <a:pPr marL="0" indent="0">
              <a:buNone/>
            </a:pPr>
            <a:r>
              <a:rPr lang="en-US" dirty="0" smtClean="0"/>
              <a:t>The Spiritual Services Department at UIHC received an internal grant to purchase the labyrinth.</a:t>
            </a:r>
            <a:endParaRPr lang="en-US" dirty="0"/>
          </a:p>
        </p:txBody>
      </p:sp>
    </p:spTree>
    <p:extLst>
      <p:ext uri="{BB962C8B-B14F-4D97-AF65-F5344CB8AC3E}">
        <p14:creationId xmlns:p14="http://schemas.microsoft.com/office/powerpoint/2010/main" val="4416655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Turning Point Consultants</a:t>
            </a:r>
            <a:endParaRPr lang="en-US" dirty="0"/>
          </a:p>
        </p:txBody>
      </p:sp>
      <p:sp>
        <p:nvSpPr>
          <p:cNvPr id="6" name="Text Placeholder 5"/>
          <p:cNvSpPr>
            <a:spLocks noGrp="1"/>
          </p:cNvSpPr>
          <p:nvPr>
            <p:ph type="body" sz="quarter" idx="13"/>
          </p:nvPr>
        </p:nvSpPr>
        <p:spPr/>
        <p:txBody>
          <a:bodyPr/>
          <a:lstStyle/>
          <a:p>
            <a:endParaRPr lang="en-US"/>
          </a:p>
        </p:txBody>
      </p:sp>
      <p:sp>
        <p:nvSpPr>
          <p:cNvPr id="7" name="Text Placeholder 6"/>
          <p:cNvSpPr>
            <a:spLocks noGrp="1"/>
          </p:cNvSpPr>
          <p:nvPr>
            <p:ph type="body" sz="quarter" idx="14"/>
          </p:nvPr>
        </p:nvSpPr>
        <p:spPr/>
        <p:txBody>
          <a:bodyPr/>
          <a:lstStyle/>
          <a:p>
            <a:pPr marL="0" indent="0">
              <a:buNone/>
            </a:pPr>
            <a:r>
              <a:rPr lang="en-US" dirty="0" smtClean="0"/>
              <a:t>Zara Renander</a:t>
            </a:r>
          </a:p>
          <a:p>
            <a:pPr marL="0" indent="0">
              <a:buNone/>
            </a:pPr>
            <a:r>
              <a:rPr lang="en-US" dirty="0" smtClean="0"/>
              <a:t>Born in India </a:t>
            </a:r>
          </a:p>
          <a:p>
            <a:pPr marL="0" indent="0">
              <a:buNone/>
            </a:pPr>
            <a:r>
              <a:rPr lang="en-US" dirty="0" smtClean="0"/>
              <a:t>Raised in England</a:t>
            </a:r>
          </a:p>
          <a:p>
            <a:pPr marL="0" indent="0">
              <a:buNone/>
            </a:pPr>
            <a:r>
              <a:rPr lang="en-US" dirty="0" smtClean="0"/>
              <a:t>Raised Children in Montana</a:t>
            </a:r>
          </a:p>
          <a:p>
            <a:pPr marL="0" indent="0">
              <a:buNone/>
            </a:pPr>
            <a:r>
              <a:rPr lang="en-US" dirty="0" smtClean="0"/>
              <a:t>Nurse, flight attendant, </a:t>
            </a:r>
          </a:p>
          <a:p>
            <a:pPr marL="0" indent="0">
              <a:buNone/>
            </a:pPr>
            <a:r>
              <a:rPr lang="en-US" dirty="0" smtClean="0"/>
              <a:t>Pilgrimage leader</a:t>
            </a:r>
          </a:p>
          <a:p>
            <a:pPr marL="0" indent="0">
              <a:buNone/>
            </a:pPr>
            <a:r>
              <a:rPr lang="en-US" dirty="0" smtClean="0"/>
              <a:t>Turning Point Consultant</a:t>
            </a:r>
          </a:p>
          <a:p>
            <a:pPr marL="0" indent="0">
              <a:buNone/>
            </a:pPr>
            <a:endParaRPr lang="en-US" dirty="0" smtClean="0"/>
          </a:p>
        </p:txBody>
      </p:sp>
      <p:pic>
        <p:nvPicPr>
          <p:cNvPr id="5" name="Picture 2" descr="C:\Users\nkandrew\AppData\Local\Microsoft\Windows\Temporary Internet Files\Content.Outlook\VN5VO21C\IMG_004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819150"/>
            <a:ext cx="4197350" cy="3879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7994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Turning Point</a:t>
            </a:r>
            <a:endParaRPr lang="en-US" dirty="0"/>
          </a:p>
        </p:txBody>
      </p:sp>
      <p:sp>
        <p:nvSpPr>
          <p:cNvPr id="3" name="Text Placeholder 2"/>
          <p:cNvSpPr>
            <a:spLocks noGrp="1"/>
          </p:cNvSpPr>
          <p:nvPr>
            <p:ph type="body" sz="quarter" idx="13"/>
          </p:nvPr>
        </p:nvSpPr>
        <p:spPr/>
        <p:txBody>
          <a:bodyPr/>
          <a:lstStyle/>
          <a:p>
            <a:endParaRPr lang="en-US"/>
          </a:p>
        </p:txBody>
      </p:sp>
      <p:sp>
        <p:nvSpPr>
          <p:cNvPr id="4" name="Text Placeholder 3"/>
          <p:cNvSpPr>
            <a:spLocks noGrp="1"/>
          </p:cNvSpPr>
          <p:nvPr>
            <p:ph type="body" sz="quarter" idx="14"/>
          </p:nvPr>
        </p:nvSpPr>
        <p:spPr/>
        <p:txBody>
          <a:bodyPr/>
          <a:lstStyle/>
          <a:p>
            <a:endParaRPr lang="en-US" dirty="0" smtClean="0"/>
          </a:p>
          <a:p>
            <a:r>
              <a:rPr lang="en-US" dirty="0" smtClean="0"/>
              <a:t>Ritual </a:t>
            </a:r>
            <a:endParaRPr lang="en-US" dirty="0"/>
          </a:p>
          <a:p>
            <a:r>
              <a:rPr lang="en-US" dirty="0" smtClean="0"/>
              <a:t>Trauma </a:t>
            </a:r>
          </a:p>
          <a:p>
            <a:r>
              <a:rPr lang="en-US" dirty="0" smtClean="0"/>
              <a:t>Staff wellness</a:t>
            </a:r>
          </a:p>
          <a:p>
            <a:endParaRPr lang="en-US" dirty="0" smtClean="0"/>
          </a:p>
          <a:p>
            <a:endParaRPr lang="en-US" dirty="0"/>
          </a:p>
          <a:p>
            <a:endParaRPr lang="en-US" dirty="0"/>
          </a:p>
        </p:txBody>
      </p:sp>
    </p:spTree>
    <p:extLst>
      <p:ext uri="{BB962C8B-B14F-4D97-AF65-F5344CB8AC3E}">
        <p14:creationId xmlns:p14="http://schemas.microsoft.com/office/powerpoint/2010/main" val="33624764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Turning Point</a:t>
            </a:r>
            <a:endParaRPr lang="en-US" dirty="0"/>
          </a:p>
        </p:txBody>
      </p:sp>
      <p:sp>
        <p:nvSpPr>
          <p:cNvPr id="3" name="Text Placeholder 2"/>
          <p:cNvSpPr>
            <a:spLocks noGrp="1"/>
          </p:cNvSpPr>
          <p:nvPr>
            <p:ph type="body" sz="quarter" idx="13"/>
          </p:nvPr>
        </p:nvSpPr>
        <p:spPr/>
        <p:txBody>
          <a:bodyPr/>
          <a:lstStyle/>
          <a:p>
            <a:endParaRPr lang="en-US"/>
          </a:p>
        </p:txBody>
      </p:sp>
      <p:sp>
        <p:nvSpPr>
          <p:cNvPr id="4" name="Text Placeholder 3"/>
          <p:cNvSpPr>
            <a:spLocks noGrp="1"/>
          </p:cNvSpPr>
          <p:nvPr>
            <p:ph type="body" sz="quarter" idx="14"/>
          </p:nvPr>
        </p:nvSpPr>
        <p:spPr/>
        <p:txBody>
          <a:bodyPr/>
          <a:lstStyle/>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9400" y="234951"/>
            <a:ext cx="3505200" cy="4673600"/>
          </a:xfrm>
          <a:prstGeom prst="rect">
            <a:avLst/>
          </a:prstGeom>
        </p:spPr>
      </p:pic>
    </p:spTree>
    <p:extLst>
      <p:ext uri="{BB962C8B-B14F-4D97-AF65-F5344CB8AC3E}">
        <p14:creationId xmlns:p14="http://schemas.microsoft.com/office/powerpoint/2010/main" val="41697605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Turning Point</a:t>
            </a:r>
            <a:endParaRPr lang="en-US" dirty="0"/>
          </a:p>
        </p:txBody>
      </p:sp>
      <p:sp>
        <p:nvSpPr>
          <p:cNvPr id="3" name="Text Placeholder 2"/>
          <p:cNvSpPr>
            <a:spLocks noGrp="1"/>
          </p:cNvSpPr>
          <p:nvPr>
            <p:ph type="body" sz="quarter" idx="13"/>
          </p:nvPr>
        </p:nvSpPr>
        <p:spPr/>
        <p:txBody>
          <a:bodyPr/>
          <a:lstStyle/>
          <a:p>
            <a:endParaRPr lang="en-US"/>
          </a:p>
        </p:txBody>
      </p:sp>
      <p:sp>
        <p:nvSpPr>
          <p:cNvPr id="4" name="Text Placeholder 3"/>
          <p:cNvSpPr>
            <a:spLocks noGrp="1"/>
          </p:cNvSpPr>
          <p:nvPr>
            <p:ph type="body" sz="quarter" idx="14"/>
          </p:nvPr>
        </p:nvSpPr>
        <p:spPr/>
        <p:txBody>
          <a:bodyPr/>
          <a:lstStyle/>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800" y="133350"/>
            <a:ext cx="3276600" cy="4673601"/>
          </a:xfrm>
          <a:prstGeom prst="rect">
            <a:avLst/>
          </a:prstGeom>
        </p:spPr>
      </p:pic>
    </p:spTree>
    <p:extLst>
      <p:ext uri="{BB962C8B-B14F-4D97-AF65-F5344CB8AC3E}">
        <p14:creationId xmlns:p14="http://schemas.microsoft.com/office/powerpoint/2010/main" val="15758224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Turning Point</a:t>
            </a:r>
            <a:endParaRPr lang="en-US" dirty="0"/>
          </a:p>
        </p:txBody>
      </p:sp>
      <p:sp>
        <p:nvSpPr>
          <p:cNvPr id="3" name="Text Placeholder 2"/>
          <p:cNvSpPr>
            <a:spLocks noGrp="1"/>
          </p:cNvSpPr>
          <p:nvPr>
            <p:ph type="body" sz="quarter" idx="13"/>
          </p:nvPr>
        </p:nvSpPr>
        <p:spPr/>
        <p:txBody>
          <a:bodyPr/>
          <a:lstStyle/>
          <a:p>
            <a:endParaRPr lang="en-US"/>
          </a:p>
        </p:txBody>
      </p:sp>
      <p:sp>
        <p:nvSpPr>
          <p:cNvPr id="4" name="Text Placeholder 3"/>
          <p:cNvSpPr>
            <a:spLocks noGrp="1"/>
          </p:cNvSpPr>
          <p:nvPr>
            <p:ph type="body" sz="quarter" idx="14"/>
          </p:nvPr>
        </p:nvSpPr>
        <p:spPr/>
        <p:txBody>
          <a:bodyPr/>
          <a:lstStyle/>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800" y="438151"/>
            <a:ext cx="3352800" cy="4470400"/>
          </a:xfrm>
          <a:prstGeom prst="rect">
            <a:avLst/>
          </a:prstGeom>
        </p:spPr>
      </p:pic>
    </p:spTree>
    <p:extLst>
      <p:ext uri="{BB962C8B-B14F-4D97-AF65-F5344CB8AC3E}">
        <p14:creationId xmlns:p14="http://schemas.microsoft.com/office/powerpoint/2010/main" val="31212815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walks</a:t>
            </a:r>
            <a:endParaRPr lang="en-US" dirty="0"/>
          </a:p>
        </p:txBody>
      </p:sp>
      <p:sp>
        <p:nvSpPr>
          <p:cNvPr id="3" name="Text Placeholder 2"/>
          <p:cNvSpPr>
            <a:spLocks noGrp="1"/>
          </p:cNvSpPr>
          <p:nvPr>
            <p:ph type="body" sz="quarter" idx="13"/>
          </p:nvPr>
        </p:nvSpPr>
        <p:spPr/>
        <p:txBody>
          <a:bodyPr/>
          <a:lstStyle/>
          <a:p>
            <a:endParaRPr lang="en-US"/>
          </a:p>
        </p:txBody>
      </p:sp>
      <p:sp>
        <p:nvSpPr>
          <p:cNvPr id="4" name="Text Placeholder 3"/>
          <p:cNvSpPr>
            <a:spLocks noGrp="1"/>
          </p:cNvSpPr>
          <p:nvPr>
            <p:ph type="body" sz="quarter" idx="14"/>
          </p:nvPr>
        </p:nvSpPr>
        <p:spPr/>
        <p:txBody>
          <a:bodyPr/>
          <a:lstStyle/>
          <a:p>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0" y="31751"/>
            <a:ext cx="3733800" cy="4978400"/>
          </a:xfrm>
          <a:prstGeom prst="rect">
            <a:avLst/>
          </a:prstGeom>
        </p:spPr>
      </p:pic>
    </p:spTree>
    <p:extLst>
      <p:ext uri="{BB962C8B-B14F-4D97-AF65-F5344CB8AC3E}">
        <p14:creationId xmlns:p14="http://schemas.microsoft.com/office/powerpoint/2010/main" val="39241001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Walks</a:t>
            </a:r>
            <a:endParaRPr lang="en-US" dirty="0"/>
          </a:p>
        </p:txBody>
      </p:sp>
      <p:sp>
        <p:nvSpPr>
          <p:cNvPr id="3" name="Text Placeholder 2"/>
          <p:cNvSpPr>
            <a:spLocks noGrp="1"/>
          </p:cNvSpPr>
          <p:nvPr>
            <p:ph type="body" sz="quarter" idx="13"/>
          </p:nvPr>
        </p:nvSpPr>
        <p:spPr/>
        <p:txBody>
          <a:bodyPr/>
          <a:lstStyle/>
          <a:p>
            <a:endParaRPr lang="en-US"/>
          </a:p>
        </p:txBody>
      </p:sp>
      <p:sp>
        <p:nvSpPr>
          <p:cNvPr id="4" name="Text Placeholder 3"/>
          <p:cNvSpPr>
            <a:spLocks noGrp="1"/>
          </p:cNvSpPr>
          <p:nvPr>
            <p:ph type="body" sz="quarter" idx="14"/>
          </p:nvPr>
        </p:nvSpPr>
        <p:spPr/>
        <p:txBody>
          <a:bodyPr/>
          <a:lstStyle/>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600" y="457200"/>
            <a:ext cx="5664200" cy="4248150"/>
          </a:xfrm>
          <a:prstGeom prst="rect">
            <a:avLst/>
          </a:prstGeom>
        </p:spPr>
      </p:pic>
    </p:spTree>
    <p:extLst>
      <p:ext uri="{BB962C8B-B14F-4D97-AF65-F5344CB8AC3E}">
        <p14:creationId xmlns:p14="http://schemas.microsoft.com/office/powerpoint/2010/main" val="42235606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nkandrew\AppData\Local\Microsoft\Windows\Temporary Internet Files\Content.Outlook\VN5VO21C\IMG_008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742950"/>
            <a:ext cx="4064000" cy="3048000"/>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6428145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nkandrew\AppData\Local\Microsoft\Windows\Temporary Internet Files\Content.Outlook\VN5VO21C\IMG_008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0" y="1047750"/>
            <a:ext cx="4064000" cy="3048000"/>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034575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nkandrew\AppData\Local\Microsoft\Windows\Temporary Internet Files\Content.Outlook\VN5VO21C\IMG_007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0" y="1047750"/>
            <a:ext cx="4064000" cy="3048000"/>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3589946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UIHC at a Glance</a:t>
            </a:r>
            <a:endParaRPr lang="en-US" dirty="0"/>
          </a:p>
        </p:txBody>
      </p:sp>
      <p:sp>
        <p:nvSpPr>
          <p:cNvPr id="3" name="Text Placeholder 2"/>
          <p:cNvSpPr>
            <a:spLocks noGrp="1"/>
          </p:cNvSpPr>
          <p:nvPr>
            <p:ph type="body" sz="quarter" idx="4294967295"/>
          </p:nvPr>
        </p:nvSpPr>
        <p:spPr>
          <a:xfrm>
            <a:off x="228600" y="622878"/>
            <a:ext cx="7519988" cy="208359"/>
          </a:xfrm>
          <a:prstGeom prst="rect">
            <a:avLst/>
          </a:prstGeom>
        </p:spPr>
        <p:txBody>
          <a:bodyPr>
            <a:normAutofit fontScale="47500" lnSpcReduction="20000"/>
          </a:bodyPr>
          <a:lstStyle/>
          <a:p>
            <a:endParaRPr lang="en-US" dirty="0"/>
          </a:p>
        </p:txBody>
      </p:sp>
      <p:sp>
        <p:nvSpPr>
          <p:cNvPr id="5" name="Content Placeholder 7"/>
          <p:cNvSpPr txBox="1">
            <a:spLocks/>
          </p:cNvSpPr>
          <p:nvPr/>
        </p:nvSpPr>
        <p:spPr>
          <a:xfrm>
            <a:off x="1063625" y="2553542"/>
            <a:ext cx="1447800" cy="628650"/>
          </a:xfrm>
          <a:prstGeom prst="rect">
            <a:avLst/>
          </a:prstGeom>
        </p:spPr>
        <p:txBody>
          <a:bodyPr vert="horz" lIns="0" tIns="0" rIns="0" bIns="0" rtlCol="0">
            <a:noAutofit/>
          </a:bodyPr>
          <a:lstStyle>
            <a:lvl1pPr marL="342900" indent="-342900" algn="l" defTabSz="914400" rtl="0" eaLnBrk="1" latinLnBrk="0" hangingPunct="1">
              <a:spcBef>
                <a:spcPct val="200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b="1" dirty="0" smtClean="0"/>
              <a:t>36,019</a:t>
            </a:r>
          </a:p>
          <a:p>
            <a:pPr marL="0" indent="0" algn="ctr">
              <a:lnSpc>
                <a:spcPts val="1600"/>
              </a:lnSpc>
              <a:buFont typeface="Arial" panose="020B0604020202020204" pitchFamily="34" charset="0"/>
              <a:buNone/>
            </a:pPr>
            <a:r>
              <a:rPr lang="en-US" sz="1400" b="1" dirty="0" smtClean="0"/>
              <a:t>Acute</a:t>
            </a:r>
            <a:br>
              <a:rPr lang="en-US" sz="1400" b="1" dirty="0" smtClean="0"/>
            </a:br>
            <a:r>
              <a:rPr lang="en-US" sz="1400" b="1" dirty="0" smtClean="0"/>
              <a:t>Admissions</a:t>
            </a:r>
            <a:endParaRPr lang="en-US" sz="1400" b="1" dirty="0"/>
          </a:p>
        </p:txBody>
      </p:sp>
      <p:sp>
        <p:nvSpPr>
          <p:cNvPr id="6" name="Content Placeholder 7"/>
          <p:cNvSpPr txBox="1">
            <a:spLocks/>
          </p:cNvSpPr>
          <p:nvPr/>
        </p:nvSpPr>
        <p:spPr>
          <a:xfrm>
            <a:off x="2926596" y="2553542"/>
            <a:ext cx="1493004" cy="628650"/>
          </a:xfrm>
          <a:prstGeom prst="rect">
            <a:avLst/>
          </a:prstGeom>
        </p:spPr>
        <p:txBody>
          <a:bodyPr vert="horz" lIns="0" tIns="0" rIns="0" bIns="0" rtlCol="0">
            <a:noAutofit/>
          </a:bodyPr>
          <a:lstStyle>
            <a:lvl1pPr marL="342900" indent="-342900" algn="l" defTabSz="914400" rtl="0" eaLnBrk="1" latinLnBrk="0" hangingPunct="1">
              <a:spcBef>
                <a:spcPct val="200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b="1" dirty="0" smtClean="0"/>
              <a:t>226,721</a:t>
            </a:r>
          </a:p>
          <a:p>
            <a:pPr marL="0" indent="0" algn="ctr">
              <a:lnSpc>
                <a:spcPts val="1600"/>
              </a:lnSpc>
              <a:buFont typeface="Arial" panose="020B0604020202020204" pitchFamily="34" charset="0"/>
              <a:buNone/>
            </a:pPr>
            <a:r>
              <a:rPr lang="en-US" sz="1400" b="1" dirty="0" smtClean="0"/>
              <a:t>Acute Patient </a:t>
            </a:r>
            <a:br>
              <a:rPr lang="en-US" sz="1400" b="1" dirty="0" smtClean="0"/>
            </a:br>
            <a:r>
              <a:rPr lang="en-US" sz="1400" b="1" dirty="0" smtClean="0"/>
              <a:t>Days of Care</a:t>
            </a:r>
            <a:endParaRPr lang="en-US" sz="1400" b="1" dirty="0"/>
          </a:p>
        </p:txBody>
      </p:sp>
      <p:sp>
        <p:nvSpPr>
          <p:cNvPr id="7" name="Content Placeholder 7"/>
          <p:cNvSpPr txBox="1">
            <a:spLocks/>
          </p:cNvSpPr>
          <p:nvPr/>
        </p:nvSpPr>
        <p:spPr>
          <a:xfrm>
            <a:off x="4674735" y="2582117"/>
            <a:ext cx="1603375" cy="628650"/>
          </a:xfrm>
          <a:prstGeom prst="rect">
            <a:avLst/>
          </a:prstGeom>
        </p:spPr>
        <p:txBody>
          <a:bodyPr vert="horz" lIns="0" tIns="0" rIns="0" bIns="0" rtlCol="0">
            <a:noAutofit/>
          </a:bodyPr>
          <a:lstStyle>
            <a:lvl1pPr marL="342900" indent="-342900" algn="l" defTabSz="914400" rtl="0" eaLnBrk="1" latinLnBrk="0" hangingPunct="1">
              <a:spcBef>
                <a:spcPct val="200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b="1" dirty="0" smtClean="0"/>
              <a:t>934,073</a:t>
            </a:r>
          </a:p>
          <a:p>
            <a:pPr marL="0" indent="0" algn="ctr">
              <a:lnSpc>
                <a:spcPts val="1600"/>
              </a:lnSpc>
              <a:buFont typeface="Arial" panose="020B0604020202020204" pitchFamily="34" charset="0"/>
              <a:buNone/>
            </a:pPr>
            <a:r>
              <a:rPr lang="en-US" sz="1400" b="1" dirty="0" smtClean="0"/>
              <a:t>Clinic Visits</a:t>
            </a:r>
            <a:endParaRPr lang="en-US" sz="1400" b="1" dirty="0"/>
          </a:p>
        </p:txBody>
      </p:sp>
      <p:sp>
        <p:nvSpPr>
          <p:cNvPr id="8" name="Content Placeholder 7"/>
          <p:cNvSpPr txBox="1">
            <a:spLocks/>
          </p:cNvSpPr>
          <p:nvPr/>
        </p:nvSpPr>
        <p:spPr>
          <a:xfrm>
            <a:off x="6550024" y="2433916"/>
            <a:ext cx="1603376" cy="1009531"/>
          </a:xfrm>
          <a:prstGeom prst="rect">
            <a:avLst/>
          </a:prstGeom>
        </p:spPr>
        <p:txBody>
          <a:bodyPr vert="horz" lIns="0" tIns="0" rIns="0" bIns="0" rtlCol="0">
            <a:noAutofit/>
          </a:bodyPr>
          <a:lstStyle>
            <a:lvl1pPr marL="342900" indent="-342900" algn="l" defTabSz="914400" rtl="0" eaLnBrk="1" latinLnBrk="0" hangingPunct="1">
              <a:spcBef>
                <a:spcPct val="200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b="1" dirty="0" smtClean="0"/>
              <a:t>59,896</a:t>
            </a:r>
          </a:p>
          <a:p>
            <a:pPr marL="0" indent="0" algn="ctr">
              <a:lnSpc>
                <a:spcPts val="1600"/>
              </a:lnSpc>
              <a:buFont typeface="Arial" panose="020B0604020202020204" pitchFamily="34" charset="0"/>
              <a:buNone/>
            </a:pPr>
            <a:r>
              <a:rPr lang="en-US" sz="1400" b="1" dirty="0" smtClean="0"/>
              <a:t>Emergency-Trauma Center Visits</a:t>
            </a:r>
            <a:endParaRPr lang="en-US" sz="1400" b="1" dirty="0"/>
          </a:p>
        </p:txBody>
      </p:sp>
      <p:sp>
        <p:nvSpPr>
          <p:cNvPr id="9" name="Rectangle 8"/>
          <p:cNvSpPr/>
          <p:nvPr/>
        </p:nvSpPr>
        <p:spPr>
          <a:xfrm>
            <a:off x="987430" y="2113590"/>
            <a:ext cx="1603375" cy="1329858"/>
          </a:xfrm>
          <a:prstGeom prst="rect">
            <a:avLst/>
          </a:prstGeom>
          <a:noFill/>
          <a:ln w="12700">
            <a:solidFill>
              <a:srgbClr val="776E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C:\Users\potterr\Desktop\439\icon_admissions.pn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153"/>
          <a:stretch/>
        </p:blipFill>
        <p:spPr bwMode="auto">
          <a:xfrm>
            <a:off x="1211720" y="1805267"/>
            <a:ext cx="1150014" cy="628650"/>
          </a:xfrm>
          <a:prstGeom prst="rect">
            <a:avLst/>
          </a:prstGeom>
          <a:solidFill>
            <a:schemeClr val="bg1"/>
          </a:solidFill>
          <a:extLst/>
        </p:spPr>
      </p:pic>
      <p:sp>
        <p:nvSpPr>
          <p:cNvPr id="11" name="Rectangle 10"/>
          <p:cNvSpPr/>
          <p:nvPr/>
        </p:nvSpPr>
        <p:spPr>
          <a:xfrm>
            <a:off x="2861434" y="2113777"/>
            <a:ext cx="1603375" cy="1329858"/>
          </a:xfrm>
          <a:prstGeom prst="rect">
            <a:avLst/>
          </a:prstGeom>
          <a:noFill/>
          <a:ln w="12700">
            <a:solidFill>
              <a:srgbClr val="776E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3" descr="C:\Users\potterr\Desktop\439\icon_calendar.pn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175" r="110"/>
          <a:stretch/>
        </p:blipFill>
        <p:spPr bwMode="auto">
          <a:xfrm>
            <a:off x="3242476" y="1804726"/>
            <a:ext cx="841472" cy="624704"/>
          </a:xfrm>
          <a:prstGeom prst="rect">
            <a:avLst/>
          </a:prstGeom>
          <a:solidFill>
            <a:schemeClr val="bg1"/>
          </a:solidFill>
          <a:extLst/>
        </p:spPr>
      </p:pic>
      <p:sp>
        <p:nvSpPr>
          <p:cNvPr id="13" name="Rectangle 12"/>
          <p:cNvSpPr/>
          <p:nvPr/>
        </p:nvSpPr>
        <p:spPr>
          <a:xfrm>
            <a:off x="4674736" y="2113777"/>
            <a:ext cx="1603375" cy="1329858"/>
          </a:xfrm>
          <a:prstGeom prst="rect">
            <a:avLst/>
          </a:prstGeom>
          <a:noFill/>
          <a:ln w="12700">
            <a:solidFill>
              <a:srgbClr val="776E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4" descr="C:\Users\potterr\Desktop\439\icon_clinic.pn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r="-100"/>
          <a:stretch/>
        </p:blipFill>
        <p:spPr bwMode="auto">
          <a:xfrm>
            <a:off x="5088103" y="1805267"/>
            <a:ext cx="847082" cy="628650"/>
          </a:xfrm>
          <a:prstGeom prst="rect">
            <a:avLst/>
          </a:prstGeom>
          <a:solidFill>
            <a:schemeClr val="bg1"/>
          </a:solidFill>
          <a:extLst/>
        </p:spPr>
      </p:pic>
      <p:sp>
        <p:nvSpPr>
          <p:cNvPr id="15" name="Rectangle 14"/>
          <p:cNvSpPr/>
          <p:nvPr/>
        </p:nvSpPr>
        <p:spPr>
          <a:xfrm>
            <a:off x="6550030" y="2113777"/>
            <a:ext cx="1603375" cy="1329858"/>
          </a:xfrm>
          <a:prstGeom prst="rect">
            <a:avLst/>
          </a:prstGeom>
          <a:noFill/>
          <a:ln w="12700">
            <a:solidFill>
              <a:srgbClr val="776E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5" descr="C:\Users\potterr\Desktop\439\icon_ambulance.png"/>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l="-282" r="-129"/>
          <a:stretch/>
        </p:blipFill>
        <p:spPr bwMode="auto">
          <a:xfrm>
            <a:off x="6855199" y="1789092"/>
            <a:ext cx="992939" cy="671491"/>
          </a:xfrm>
          <a:prstGeom prst="rect">
            <a:avLst/>
          </a:prstGeom>
          <a:solidFill>
            <a:schemeClr val="bg1"/>
          </a:solidFill>
          <a:extLst/>
        </p:spPr>
      </p:pic>
    </p:spTree>
    <p:extLst>
      <p:ext uri="{BB962C8B-B14F-4D97-AF65-F5344CB8AC3E}">
        <p14:creationId xmlns:p14="http://schemas.microsoft.com/office/powerpoint/2010/main" val="362374730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nkandrew\AppData\Local\Microsoft\Windows\Temporary Internet Files\Content.Outlook\VN5VO21C\IMG_00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0" y="1047750"/>
            <a:ext cx="4064000" cy="3048000"/>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767916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nkandrew\AppData\Local\Microsoft\Windows\Temporary Internet Files\Content.Outlook\VN5VO21C\IMG_006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0" y="812800"/>
            <a:ext cx="4064000" cy="35179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495873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71450"/>
            <a:ext cx="6400800" cy="4800600"/>
          </a:xfrm>
          <a:prstGeom prst="rect">
            <a:avLst/>
          </a:prstGeom>
        </p:spPr>
      </p:pic>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9030906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Reflections so far…</a:t>
            </a:r>
            <a:endParaRPr lang="en-US" dirty="0"/>
          </a:p>
        </p:txBody>
      </p:sp>
      <p:sp>
        <p:nvSpPr>
          <p:cNvPr id="3" name="Text Placeholder 2"/>
          <p:cNvSpPr>
            <a:spLocks noGrp="1"/>
          </p:cNvSpPr>
          <p:nvPr>
            <p:ph type="body" sz="quarter" idx="13"/>
          </p:nvPr>
        </p:nvSpPr>
        <p:spPr/>
        <p:txBody>
          <a:bodyPr/>
          <a:lstStyle/>
          <a:p>
            <a:endParaRPr lang="en-US"/>
          </a:p>
        </p:txBody>
      </p:sp>
      <p:sp>
        <p:nvSpPr>
          <p:cNvPr id="4" name="Text Placeholder 3"/>
          <p:cNvSpPr>
            <a:spLocks noGrp="1"/>
          </p:cNvSpPr>
          <p:nvPr>
            <p:ph type="body" sz="quarter" idx="14"/>
          </p:nvPr>
        </p:nvSpPr>
        <p:spPr/>
        <p:txBody>
          <a:bodyPr/>
          <a:lstStyle/>
          <a:p>
            <a:r>
              <a:rPr lang="en-US" dirty="0" smtClean="0"/>
              <a:t>Paying vendors through the institution via the grant funds is an ongoing challenge.</a:t>
            </a:r>
          </a:p>
          <a:p>
            <a:pPr marL="0" indent="0">
              <a:buNone/>
            </a:pPr>
            <a:endParaRPr lang="en-US" dirty="0" smtClean="0"/>
          </a:p>
          <a:p>
            <a:r>
              <a:rPr lang="en-US" dirty="0" smtClean="0"/>
              <a:t>Communication, advertising, is also a struggle</a:t>
            </a:r>
          </a:p>
          <a:p>
            <a:pPr marL="0" indent="0">
              <a:buNone/>
            </a:pPr>
            <a:endParaRPr lang="en-US" dirty="0" smtClean="0"/>
          </a:p>
          <a:p>
            <a:r>
              <a:rPr lang="en-US" dirty="0" smtClean="0"/>
              <a:t>Small is beautiful</a:t>
            </a:r>
          </a:p>
          <a:p>
            <a:pPr marL="0" indent="0">
              <a:buNone/>
            </a:pPr>
            <a:endParaRPr lang="en-US" dirty="0" smtClean="0"/>
          </a:p>
          <a:p>
            <a:r>
              <a:rPr lang="en-US" dirty="0" smtClean="0"/>
              <a:t>Meaning is deep for those who come, collaborators</a:t>
            </a:r>
          </a:p>
          <a:p>
            <a:endParaRPr lang="en-US" dirty="0" smtClean="0"/>
          </a:p>
          <a:p>
            <a:endParaRPr lang="en-US" dirty="0" smtClean="0"/>
          </a:p>
          <a:p>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Further Reflections</a:t>
            </a:r>
            <a:endParaRPr lang="en-US" dirty="0"/>
          </a:p>
        </p:txBody>
      </p:sp>
      <p:sp>
        <p:nvSpPr>
          <p:cNvPr id="3" name="Text Placeholder 2"/>
          <p:cNvSpPr>
            <a:spLocks noGrp="1"/>
          </p:cNvSpPr>
          <p:nvPr>
            <p:ph type="body" sz="quarter" idx="13"/>
          </p:nvPr>
        </p:nvSpPr>
        <p:spPr/>
        <p:txBody>
          <a:bodyPr/>
          <a:lstStyle/>
          <a:p>
            <a:endParaRPr lang="en-US"/>
          </a:p>
        </p:txBody>
      </p:sp>
      <p:sp>
        <p:nvSpPr>
          <p:cNvPr id="4" name="Text Placeholder 3"/>
          <p:cNvSpPr>
            <a:spLocks noGrp="1"/>
          </p:cNvSpPr>
          <p:nvPr>
            <p:ph type="body" sz="quarter" idx="14"/>
          </p:nvPr>
        </p:nvSpPr>
        <p:spPr/>
        <p:txBody>
          <a:bodyPr/>
          <a:lstStyle/>
          <a:p>
            <a:r>
              <a:rPr lang="en-US" dirty="0"/>
              <a:t>We have found advocates in the </a:t>
            </a:r>
            <a:r>
              <a:rPr lang="en-US" dirty="0" smtClean="0"/>
              <a:t>system</a:t>
            </a:r>
          </a:p>
          <a:p>
            <a:pPr marL="0" indent="0">
              <a:buNone/>
            </a:pPr>
            <a:endParaRPr lang="en-US" dirty="0"/>
          </a:p>
          <a:p>
            <a:r>
              <a:rPr lang="en-US" dirty="0"/>
              <a:t>It takes more than one program for care outside the </a:t>
            </a:r>
            <a:r>
              <a:rPr lang="en-US" dirty="0" smtClean="0"/>
              <a:t>box.</a:t>
            </a:r>
          </a:p>
          <a:p>
            <a:pPr marL="0" indent="0">
              <a:buNone/>
            </a:pPr>
            <a:endParaRPr lang="en-US" dirty="0"/>
          </a:p>
          <a:p>
            <a:r>
              <a:rPr lang="en-US" dirty="0"/>
              <a:t>Is the processing of grief too deep for the workplace?</a:t>
            </a:r>
          </a:p>
          <a:p>
            <a:endParaRPr lang="en-US" dirty="0"/>
          </a:p>
        </p:txBody>
      </p:sp>
    </p:spTree>
    <p:extLst>
      <p:ext uri="{BB962C8B-B14F-4D97-AF65-F5344CB8AC3E}">
        <p14:creationId xmlns:p14="http://schemas.microsoft.com/office/powerpoint/2010/main" val="28853489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Future plans </a:t>
            </a:r>
            <a:endParaRPr lang="en-US"/>
          </a:p>
        </p:txBody>
      </p:sp>
      <p:sp>
        <p:nvSpPr>
          <p:cNvPr id="3" name="Text Placeholder 2"/>
          <p:cNvSpPr>
            <a:spLocks noGrp="1"/>
          </p:cNvSpPr>
          <p:nvPr>
            <p:ph type="body" sz="quarter" idx="13"/>
          </p:nvPr>
        </p:nvSpPr>
        <p:spPr/>
        <p:txBody>
          <a:bodyPr/>
          <a:lstStyle/>
          <a:p>
            <a:endParaRPr lang="en-US"/>
          </a:p>
        </p:txBody>
      </p:sp>
      <p:sp>
        <p:nvSpPr>
          <p:cNvPr id="4" name="Text Placeholder 3"/>
          <p:cNvSpPr>
            <a:spLocks noGrp="1"/>
          </p:cNvSpPr>
          <p:nvPr>
            <p:ph type="body" sz="quarter" idx="14"/>
          </p:nvPr>
        </p:nvSpPr>
        <p:spPr/>
        <p:txBody>
          <a:bodyPr/>
          <a:lstStyle/>
          <a:p>
            <a:r>
              <a:rPr lang="en-US" dirty="0"/>
              <a:t>Grant is ending</a:t>
            </a:r>
          </a:p>
          <a:p>
            <a:r>
              <a:rPr lang="en-US" dirty="0"/>
              <a:t>Staff retreats</a:t>
            </a:r>
          </a:p>
          <a:p>
            <a:r>
              <a:rPr lang="en-US" dirty="0"/>
              <a:t>Peer to Peer</a:t>
            </a:r>
          </a:p>
          <a:p>
            <a:r>
              <a:rPr lang="en-US" dirty="0"/>
              <a:t>Burn camp</a:t>
            </a:r>
          </a:p>
          <a:p>
            <a:r>
              <a:rPr lang="en-US"/>
              <a:t>Memorial Service/Walks</a:t>
            </a:r>
          </a:p>
          <a:p>
            <a:endParaRPr lang="en-US" dirty="0"/>
          </a:p>
        </p:txBody>
      </p:sp>
    </p:spTree>
    <p:extLst>
      <p:ext uri="{BB962C8B-B14F-4D97-AF65-F5344CB8AC3E}">
        <p14:creationId xmlns:p14="http://schemas.microsoft.com/office/powerpoint/2010/main" val="40921832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Smaller Labyrinth Meditations</a:t>
            </a:r>
            <a:endParaRPr lang="en-US" dirty="0"/>
          </a:p>
        </p:txBody>
      </p:sp>
      <p:sp>
        <p:nvSpPr>
          <p:cNvPr id="3" name="Text Placeholder 2"/>
          <p:cNvSpPr>
            <a:spLocks noGrp="1"/>
          </p:cNvSpPr>
          <p:nvPr>
            <p:ph type="body" sz="quarter" idx="13"/>
          </p:nvPr>
        </p:nvSpPr>
        <p:spPr/>
        <p:txBody>
          <a:bodyPr/>
          <a:lstStyle/>
          <a:p>
            <a:endParaRPr lang="en-US"/>
          </a:p>
        </p:txBody>
      </p:sp>
      <p:sp>
        <p:nvSpPr>
          <p:cNvPr id="4" name="Text Placeholder 3"/>
          <p:cNvSpPr>
            <a:spLocks noGrp="1"/>
          </p:cNvSpPr>
          <p:nvPr>
            <p:ph type="body" sz="quarter" idx="14"/>
          </p:nvPr>
        </p:nvSpPr>
        <p:spPr/>
        <p:txBody>
          <a:bodyPr>
            <a:normAutofit fontScale="85000" lnSpcReduction="20000"/>
          </a:bodyPr>
          <a:lstStyle/>
          <a:p>
            <a:endParaRPr lang="en-US" dirty="0" smtClean="0"/>
          </a:p>
          <a:p>
            <a:pPr marL="0" indent="0">
              <a:buNone/>
            </a:pPr>
            <a:r>
              <a:rPr lang="en-US" b="1" dirty="0"/>
              <a:t>Underground Labyrinth</a:t>
            </a:r>
          </a:p>
          <a:p>
            <a:pPr marL="0" indent="0">
              <a:buNone/>
            </a:pPr>
            <a:r>
              <a:rPr lang="en-US" i="1" dirty="0"/>
              <a:t>Lead me down the labyrinth lane</a:t>
            </a:r>
          </a:p>
          <a:p>
            <a:pPr marL="0" indent="0">
              <a:buNone/>
            </a:pPr>
            <a:r>
              <a:rPr lang="en-US" i="1" dirty="0"/>
              <a:t>Take me there and back again</a:t>
            </a:r>
          </a:p>
          <a:p>
            <a:pPr marL="0" indent="0">
              <a:buNone/>
            </a:pPr>
            <a:r>
              <a:rPr lang="en-US" i="1" dirty="0"/>
              <a:t>Silver train tracks weave your thread</a:t>
            </a:r>
          </a:p>
          <a:p>
            <a:pPr marL="0" indent="0">
              <a:buNone/>
            </a:pPr>
            <a:r>
              <a:rPr lang="en-US" i="1" dirty="0"/>
              <a:t>Underground not overhead</a:t>
            </a:r>
          </a:p>
          <a:p>
            <a:pPr marL="0" indent="0">
              <a:buNone/>
            </a:pPr>
            <a:r>
              <a:rPr lang="en-US" i="1" dirty="0"/>
              <a:t>Different </a:t>
            </a:r>
            <a:r>
              <a:rPr lang="en-US" i="1" dirty="0" err="1"/>
              <a:t>colours</a:t>
            </a:r>
            <a:r>
              <a:rPr lang="en-US" i="1" dirty="0"/>
              <a:t> mark the lines</a:t>
            </a:r>
          </a:p>
          <a:p>
            <a:pPr marL="0" indent="0">
              <a:buNone/>
            </a:pPr>
            <a:r>
              <a:rPr lang="en-US" i="1" dirty="0"/>
              <a:t>Patterns etched on all our minds</a:t>
            </a:r>
          </a:p>
          <a:p>
            <a:pPr marL="0" indent="0">
              <a:buNone/>
            </a:pPr>
            <a:r>
              <a:rPr lang="en-US" i="1" dirty="0"/>
              <a:t>Million journeys brisk and slack</a:t>
            </a:r>
          </a:p>
          <a:p>
            <a:pPr marL="0" indent="0">
              <a:buNone/>
            </a:pPr>
            <a:r>
              <a:rPr lang="en-US" i="1" dirty="0"/>
              <a:t>Doors are closing mind the gap!</a:t>
            </a:r>
          </a:p>
          <a:p>
            <a:pPr marL="0" indent="0">
              <a:buNone/>
            </a:pPr>
            <a:r>
              <a:rPr lang="en-US" i="1" dirty="0"/>
              <a:t>Lead me down the labyrinth lane</a:t>
            </a:r>
          </a:p>
          <a:p>
            <a:pPr marL="0" indent="0">
              <a:buNone/>
            </a:pPr>
            <a:r>
              <a:rPr lang="en-US" i="1" dirty="0"/>
              <a:t>Take me there and back again.</a:t>
            </a:r>
          </a:p>
          <a:p>
            <a:pPr marL="0" indent="0">
              <a:buNone/>
            </a:pPr>
            <a:r>
              <a:rPr lang="en-US" dirty="0"/>
              <a:t>By </a:t>
            </a:r>
            <a:r>
              <a:rPr lang="en-US" dirty="0" err="1"/>
              <a:t>D’Artagnan</a:t>
            </a:r>
            <a:r>
              <a:rPr lang="en-US" dirty="0"/>
              <a:t> </a:t>
            </a:r>
            <a:r>
              <a:rPr lang="en-US" dirty="0" err="1"/>
              <a:t>Arbuah</a:t>
            </a:r>
            <a:endParaRPr lang="en-US" dirty="0"/>
          </a:p>
        </p:txBody>
      </p:sp>
    </p:spTree>
    <p:extLst>
      <p:ext uri="{BB962C8B-B14F-4D97-AF65-F5344CB8AC3E}">
        <p14:creationId xmlns:p14="http://schemas.microsoft.com/office/powerpoint/2010/main" val="39895556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Smaller Labyrinth Meditations</a:t>
            </a:r>
            <a:endParaRPr lang="en-US" dirty="0"/>
          </a:p>
        </p:txBody>
      </p:sp>
      <p:sp>
        <p:nvSpPr>
          <p:cNvPr id="3" name="Text Placeholder 2"/>
          <p:cNvSpPr>
            <a:spLocks noGrp="1"/>
          </p:cNvSpPr>
          <p:nvPr>
            <p:ph type="body" sz="quarter" idx="13"/>
          </p:nvPr>
        </p:nvSpPr>
        <p:spPr/>
        <p:txBody>
          <a:bodyPr/>
          <a:lstStyle/>
          <a:p>
            <a:endParaRPr lang="en-US" dirty="0"/>
          </a:p>
        </p:txBody>
      </p:sp>
      <p:sp>
        <p:nvSpPr>
          <p:cNvPr id="4" name="Text Placeholder 3"/>
          <p:cNvSpPr>
            <a:spLocks noGrp="1"/>
          </p:cNvSpPr>
          <p:nvPr>
            <p:ph type="body" sz="quarter" idx="14"/>
          </p:nvPr>
        </p:nvSpPr>
        <p:spPr/>
        <p:txBody>
          <a:bodyPr/>
          <a:lstStyle/>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895350"/>
            <a:ext cx="3505200" cy="3600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00456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Smaller Labyrinth Meditations</a:t>
            </a:r>
            <a:endParaRPr lang="en-US" dirty="0"/>
          </a:p>
        </p:txBody>
      </p:sp>
      <p:sp>
        <p:nvSpPr>
          <p:cNvPr id="3" name="Text Placeholder 2"/>
          <p:cNvSpPr>
            <a:spLocks noGrp="1"/>
          </p:cNvSpPr>
          <p:nvPr>
            <p:ph type="body" sz="quarter" idx="13"/>
          </p:nvPr>
        </p:nvSpPr>
        <p:spPr/>
        <p:txBody>
          <a:bodyPr/>
          <a:lstStyle/>
          <a:p>
            <a:endParaRPr lang="en-US"/>
          </a:p>
        </p:txBody>
      </p:sp>
      <p:sp>
        <p:nvSpPr>
          <p:cNvPr id="4" name="Text Placeholder 3"/>
          <p:cNvSpPr>
            <a:spLocks noGrp="1"/>
          </p:cNvSpPr>
          <p:nvPr>
            <p:ph type="body" sz="quarter" idx="14"/>
          </p:nvPr>
        </p:nvSpPr>
        <p:spPr/>
        <p:txBody>
          <a:bodyPr/>
          <a:lstStyle/>
          <a:p>
            <a:endParaRPr lang="en-US" dirty="0"/>
          </a:p>
        </p:txBody>
      </p:sp>
      <p:pic>
        <p:nvPicPr>
          <p:cNvPr id="5" name="Picture 2" descr="C:\Users\nkandrew\Pictures\Labyrinth - Cop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0" y="1123950"/>
            <a:ext cx="4326732"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42725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Smaller Labyrinth Meditations</a:t>
            </a:r>
            <a:endParaRPr lang="en-US" dirty="0"/>
          </a:p>
        </p:txBody>
      </p:sp>
      <p:sp>
        <p:nvSpPr>
          <p:cNvPr id="3" name="Text Placeholder 2"/>
          <p:cNvSpPr>
            <a:spLocks noGrp="1"/>
          </p:cNvSpPr>
          <p:nvPr>
            <p:ph type="body" sz="quarter" idx="13"/>
          </p:nvPr>
        </p:nvSpPr>
        <p:spPr/>
        <p:txBody>
          <a:bodyPr/>
          <a:lstStyle/>
          <a:p>
            <a:endParaRPr lang="en-US"/>
          </a:p>
        </p:txBody>
      </p:sp>
      <p:sp>
        <p:nvSpPr>
          <p:cNvPr id="4" name="Text Placeholder 3"/>
          <p:cNvSpPr>
            <a:spLocks noGrp="1"/>
          </p:cNvSpPr>
          <p:nvPr>
            <p:ph type="body" sz="quarter" idx="14"/>
          </p:nvPr>
        </p:nvSpPr>
        <p:spPr/>
        <p:txBody>
          <a:bodyPr/>
          <a:lstStyle/>
          <a:p>
            <a:pPr marL="0" indent="0">
              <a:buNone/>
            </a:pPr>
            <a:r>
              <a:rPr lang="en-US" dirty="0" err="1" smtClean="0"/>
              <a:t>Craypas</a:t>
            </a:r>
            <a:r>
              <a:rPr lang="en-US" dirty="0" smtClean="0"/>
              <a:t> rubbing</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1267" y="895350"/>
            <a:ext cx="4074333" cy="3943350"/>
          </a:xfrm>
          <a:prstGeom prst="rect">
            <a:avLst/>
          </a:prstGeom>
        </p:spPr>
      </p:pic>
    </p:spTree>
    <p:extLst>
      <p:ext uri="{BB962C8B-B14F-4D97-AF65-F5344CB8AC3E}">
        <p14:creationId xmlns:p14="http://schemas.microsoft.com/office/powerpoint/2010/main" val="32398341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UIHC at a glance</a:t>
            </a:r>
            <a:endParaRPr lang="en-US" dirty="0"/>
          </a:p>
        </p:txBody>
      </p:sp>
      <p:sp>
        <p:nvSpPr>
          <p:cNvPr id="3" name="Text Placeholder 2"/>
          <p:cNvSpPr>
            <a:spLocks noGrp="1"/>
          </p:cNvSpPr>
          <p:nvPr>
            <p:ph type="body" sz="quarter" idx="13"/>
          </p:nvPr>
        </p:nvSpPr>
        <p:spPr/>
        <p:txBody>
          <a:bodyPr/>
          <a:lstStyle/>
          <a:p>
            <a:endParaRPr lang="en-US"/>
          </a:p>
        </p:txBody>
      </p:sp>
      <p:sp>
        <p:nvSpPr>
          <p:cNvPr id="4" name="Text Placeholder 3"/>
          <p:cNvSpPr>
            <a:spLocks noGrp="1"/>
          </p:cNvSpPr>
          <p:nvPr>
            <p:ph type="body" sz="quarter" idx="14"/>
          </p:nvPr>
        </p:nvSpPr>
        <p:spPr>
          <a:xfrm>
            <a:off x="228600" y="1123950"/>
            <a:ext cx="8686800" cy="3733800"/>
          </a:xfrm>
        </p:spPr>
        <p:txBody>
          <a:bodyPr>
            <a:normAutofit fontScale="92500" lnSpcReduction="20000"/>
          </a:bodyPr>
          <a:lstStyle/>
          <a:p>
            <a:pPr marL="0" indent="0">
              <a:buNone/>
            </a:pPr>
            <a:r>
              <a:rPr lang="en-US" b="1" i="1" dirty="0">
                <a:latin typeface="Times New Roman" panose="02020603050405020304" pitchFamily="18" charset="0"/>
                <a:cs typeface="Times New Roman" panose="02020603050405020304" pitchFamily="18" charset="0"/>
              </a:rPr>
              <a:t>UI Hospitals and Clinics was the first </a:t>
            </a:r>
            <a:r>
              <a:rPr lang="en-US" b="1" i="1" dirty="0" smtClean="0">
                <a:latin typeface="Times New Roman" panose="02020603050405020304" pitchFamily="18" charset="0"/>
                <a:cs typeface="Times New Roman" panose="02020603050405020304" pitchFamily="18" charset="0"/>
              </a:rPr>
              <a:t>hospital</a:t>
            </a:r>
          </a:p>
          <a:p>
            <a:pPr marL="0" indent="0">
              <a:buNone/>
            </a:pPr>
            <a:r>
              <a:rPr lang="en-US" b="1" i="1" dirty="0" smtClean="0">
                <a:latin typeface="Times New Roman" panose="02020603050405020304" pitchFamily="18" charset="0"/>
                <a:cs typeface="Times New Roman" panose="02020603050405020304" pitchFamily="18" charset="0"/>
              </a:rPr>
              <a:t> </a:t>
            </a:r>
            <a:r>
              <a:rPr lang="en-US" b="1" i="1" dirty="0">
                <a:latin typeface="Times New Roman" panose="02020603050405020304" pitchFamily="18" charset="0"/>
                <a:cs typeface="Times New Roman" panose="02020603050405020304" pitchFamily="18" charset="0"/>
              </a:rPr>
              <a:t>in Iowa to be named a Magnet Hospital (2004) </a:t>
            </a:r>
            <a:endParaRPr lang="en-US" b="1" i="1" dirty="0" smtClean="0">
              <a:latin typeface="Times New Roman" panose="02020603050405020304" pitchFamily="18" charset="0"/>
              <a:cs typeface="Times New Roman" panose="02020603050405020304" pitchFamily="18" charset="0"/>
            </a:endParaRPr>
          </a:p>
          <a:p>
            <a:pPr marL="0" indent="0">
              <a:buNone/>
            </a:pPr>
            <a:r>
              <a:rPr lang="en-US" b="1" i="1" dirty="0" smtClean="0">
                <a:latin typeface="Times New Roman" panose="02020603050405020304" pitchFamily="18" charset="0"/>
                <a:cs typeface="Times New Roman" panose="02020603050405020304" pitchFamily="18" charset="0"/>
              </a:rPr>
              <a:t>by </a:t>
            </a:r>
            <a:r>
              <a:rPr lang="en-US" b="1" i="1" dirty="0">
                <a:latin typeface="Times New Roman" panose="02020603050405020304" pitchFamily="18" charset="0"/>
                <a:cs typeface="Times New Roman" panose="02020603050405020304" pitchFamily="18" charset="0"/>
              </a:rPr>
              <a:t>the American Nurses Credentialing Center </a:t>
            </a:r>
            <a:endParaRPr lang="en-US" b="1" i="1" dirty="0" smtClean="0">
              <a:latin typeface="Times New Roman" panose="02020603050405020304" pitchFamily="18" charset="0"/>
              <a:cs typeface="Times New Roman" panose="02020603050405020304" pitchFamily="18" charset="0"/>
            </a:endParaRPr>
          </a:p>
          <a:p>
            <a:pPr marL="0" indent="0">
              <a:buNone/>
            </a:pPr>
            <a:r>
              <a:rPr lang="en-US" b="1" i="1" dirty="0" smtClean="0">
                <a:latin typeface="Times New Roman" panose="02020603050405020304" pitchFamily="18" charset="0"/>
                <a:cs typeface="Times New Roman" panose="02020603050405020304" pitchFamily="18" charset="0"/>
              </a:rPr>
              <a:t>(</a:t>
            </a:r>
            <a:r>
              <a:rPr lang="en-US" b="1" i="1" dirty="0">
                <a:latin typeface="Times New Roman" panose="02020603050405020304" pitchFamily="18" charset="0"/>
                <a:cs typeface="Times New Roman" panose="02020603050405020304" pitchFamily="18" charset="0"/>
              </a:rPr>
              <a:t>ANCC) and the first hospital in Iowa to be </a:t>
            </a:r>
            <a:endParaRPr lang="en-US" b="1" i="1" dirty="0" smtClean="0">
              <a:latin typeface="Times New Roman" panose="02020603050405020304" pitchFamily="18" charset="0"/>
              <a:cs typeface="Times New Roman" panose="02020603050405020304" pitchFamily="18" charset="0"/>
            </a:endParaRPr>
          </a:p>
          <a:p>
            <a:pPr marL="0" indent="0">
              <a:buNone/>
            </a:pPr>
            <a:r>
              <a:rPr lang="en-US" b="1" i="1" dirty="0" smtClean="0">
                <a:latin typeface="Times New Roman" panose="02020603050405020304" pitchFamily="18" charset="0"/>
                <a:cs typeface="Times New Roman" panose="02020603050405020304" pitchFamily="18" charset="0"/>
              </a:rPr>
              <a:t>re-designated </a:t>
            </a:r>
            <a:r>
              <a:rPr lang="en-US" b="1" i="1" dirty="0">
                <a:latin typeface="Times New Roman" panose="02020603050405020304" pitchFamily="18" charset="0"/>
                <a:cs typeface="Times New Roman" panose="02020603050405020304" pitchFamily="18" charset="0"/>
              </a:rPr>
              <a:t>twice (2008 and 2013). </a:t>
            </a:r>
            <a:endParaRPr lang="en-US" b="1" i="1" dirty="0" smtClean="0">
              <a:latin typeface="Times New Roman" panose="02020603050405020304" pitchFamily="18" charset="0"/>
              <a:cs typeface="Times New Roman" panose="02020603050405020304" pitchFamily="18" charset="0"/>
            </a:endParaRPr>
          </a:p>
          <a:p>
            <a:pPr marL="0" indent="0">
              <a:buNone/>
            </a:pPr>
            <a:r>
              <a:rPr lang="en-US" b="1" i="1" dirty="0" smtClean="0">
                <a:latin typeface="Times New Roman" panose="02020603050405020304" pitchFamily="18" charset="0"/>
                <a:cs typeface="Times New Roman" panose="02020603050405020304" pitchFamily="18" charset="0"/>
              </a:rPr>
              <a:t>Magnet  </a:t>
            </a:r>
            <a:r>
              <a:rPr lang="en-US" b="1" i="1" dirty="0">
                <a:latin typeface="Times New Roman" panose="02020603050405020304" pitchFamily="18" charset="0"/>
                <a:cs typeface="Times New Roman" panose="02020603050405020304" pitchFamily="18" charset="0"/>
              </a:rPr>
              <a:t>recognition is the highest award given for </a:t>
            </a:r>
            <a:endParaRPr lang="en-US" b="1" i="1" dirty="0" smtClean="0">
              <a:latin typeface="Times New Roman" panose="02020603050405020304" pitchFamily="18" charset="0"/>
              <a:cs typeface="Times New Roman" panose="02020603050405020304" pitchFamily="18" charset="0"/>
            </a:endParaRPr>
          </a:p>
          <a:p>
            <a:pPr marL="0" indent="0">
              <a:buNone/>
            </a:pPr>
            <a:r>
              <a:rPr lang="en-US" b="1" i="1" dirty="0" smtClean="0">
                <a:latin typeface="Times New Roman" panose="02020603050405020304" pitchFamily="18" charset="0"/>
                <a:cs typeface="Times New Roman" panose="02020603050405020304" pitchFamily="18" charset="0"/>
              </a:rPr>
              <a:t>excellence </a:t>
            </a:r>
            <a:r>
              <a:rPr lang="en-US" b="1" i="1" dirty="0">
                <a:latin typeface="Times New Roman" panose="02020603050405020304" pitchFamily="18" charset="0"/>
                <a:cs typeface="Times New Roman" panose="02020603050405020304" pitchFamily="18" charset="0"/>
              </a:rPr>
              <a:t>in nursing practice.</a:t>
            </a:r>
          </a:p>
          <a:p>
            <a:endParaRPr lang="en-US" b="1" i="1" dirty="0">
              <a:latin typeface="Times New Roman" panose="02020603050405020304" pitchFamily="18" charset="0"/>
              <a:cs typeface="Times New Roman" panose="02020603050405020304" pitchFamily="18" charset="0"/>
            </a:endParaRPr>
          </a:p>
          <a:p>
            <a:pPr marL="0" indent="0">
              <a:buNone/>
            </a:pPr>
            <a:r>
              <a:rPr lang="en-US" b="1" i="1" dirty="0">
                <a:latin typeface="Times New Roman" panose="02020603050405020304" pitchFamily="18" charset="0"/>
                <a:cs typeface="Times New Roman" panose="02020603050405020304" pitchFamily="18" charset="0"/>
              </a:rPr>
              <a:t>At a Magnet hospital, nurses are committed to </a:t>
            </a:r>
            <a:endParaRPr lang="en-US" b="1" i="1" dirty="0" smtClean="0">
              <a:latin typeface="Times New Roman" panose="02020603050405020304" pitchFamily="18" charset="0"/>
              <a:cs typeface="Times New Roman" panose="02020603050405020304" pitchFamily="18" charset="0"/>
            </a:endParaRPr>
          </a:p>
          <a:p>
            <a:pPr marL="0" indent="0">
              <a:buNone/>
            </a:pPr>
            <a:r>
              <a:rPr lang="en-US" b="1" i="1" dirty="0" smtClean="0">
                <a:latin typeface="Times New Roman" panose="02020603050405020304" pitchFamily="18" charset="0"/>
                <a:cs typeface="Times New Roman" panose="02020603050405020304" pitchFamily="18" charset="0"/>
              </a:rPr>
              <a:t>maintaining </a:t>
            </a:r>
            <a:r>
              <a:rPr lang="en-US" b="1" i="1" dirty="0">
                <a:latin typeface="Times New Roman" panose="02020603050405020304" pitchFamily="18" charset="0"/>
                <a:cs typeface="Times New Roman" panose="02020603050405020304" pitchFamily="18" charset="0"/>
              </a:rPr>
              <a:t>the highest standards of care in </a:t>
            </a:r>
            <a:endParaRPr lang="en-US" b="1" i="1" dirty="0" smtClean="0">
              <a:latin typeface="Times New Roman" panose="02020603050405020304" pitchFamily="18" charset="0"/>
              <a:cs typeface="Times New Roman" panose="02020603050405020304" pitchFamily="18" charset="0"/>
            </a:endParaRPr>
          </a:p>
          <a:p>
            <a:pPr marL="0" indent="0">
              <a:buNone/>
            </a:pPr>
            <a:r>
              <a:rPr lang="en-US" b="1" i="1" dirty="0" smtClean="0">
                <a:latin typeface="Times New Roman" panose="02020603050405020304" pitchFamily="18" charset="0"/>
                <a:cs typeface="Times New Roman" panose="02020603050405020304" pitchFamily="18" charset="0"/>
              </a:rPr>
              <a:t>an </a:t>
            </a:r>
            <a:r>
              <a:rPr lang="en-US" b="1" i="1" dirty="0">
                <a:latin typeface="Times New Roman" panose="02020603050405020304" pitchFamily="18" charset="0"/>
                <a:cs typeface="Times New Roman" panose="02020603050405020304" pitchFamily="18" charset="0"/>
              </a:rPr>
              <a:t>environment that values quality, safety, </a:t>
            </a:r>
            <a:endParaRPr lang="en-US" b="1" i="1" dirty="0" smtClean="0">
              <a:latin typeface="Times New Roman" panose="02020603050405020304" pitchFamily="18" charset="0"/>
              <a:cs typeface="Times New Roman" panose="02020603050405020304" pitchFamily="18" charset="0"/>
            </a:endParaRPr>
          </a:p>
          <a:p>
            <a:pPr marL="0" indent="0">
              <a:buNone/>
            </a:pPr>
            <a:r>
              <a:rPr lang="en-US" b="1" i="1" dirty="0" smtClean="0">
                <a:latin typeface="Times New Roman" panose="02020603050405020304" pitchFamily="18" charset="0"/>
                <a:cs typeface="Times New Roman" panose="02020603050405020304" pitchFamily="18" charset="0"/>
              </a:rPr>
              <a:t>satisfaction</a:t>
            </a:r>
            <a:r>
              <a:rPr lang="en-US" b="1" i="1" dirty="0">
                <a:latin typeface="Times New Roman" panose="02020603050405020304" pitchFamily="18" charset="0"/>
                <a:cs typeface="Times New Roman" panose="02020603050405020304" pitchFamily="18" charset="0"/>
              </a:rPr>
              <a:t>, and education.</a:t>
            </a:r>
          </a:p>
          <a:p>
            <a:endParaRPr lang="en-US" dirty="0"/>
          </a:p>
        </p:txBody>
      </p:sp>
      <p:pic>
        <p:nvPicPr>
          <p:cNvPr id="5" name="Picture 4" descr="Image result for magnet recognition progra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27645" y="2141870"/>
            <a:ext cx="2458941" cy="2054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245744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Smaller Labyrinth Meditations</a:t>
            </a:r>
            <a:endParaRPr lang="en-US" dirty="0"/>
          </a:p>
        </p:txBody>
      </p:sp>
      <p:sp>
        <p:nvSpPr>
          <p:cNvPr id="3" name="Text Placeholder 2"/>
          <p:cNvSpPr>
            <a:spLocks noGrp="1"/>
          </p:cNvSpPr>
          <p:nvPr>
            <p:ph type="body" sz="quarter" idx="13"/>
          </p:nvPr>
        </p:nvSpPr>
        <p:spPr/>
        <p:txBody>
          <a:bodyPr/>
          <a:lstStyle/>
          <a:p>
            <a:endParaRPr lang="en-US"/>
          </a:p>
        </p:txBody>
      </p:sp>
      <p:sp>
        <p:nvSpPr>
          <p:cNvPr id="4" name="Text Placeholder 3"/>
          <p:cNvSpPr>
            <a:spLocks noGrp="1"/>
          </p:cNvSpPr>
          <p:nvPr>
            <p:ph type="body" sz="quarter" idx="14"/>
          </p:nvPr>
        </p:nvSpPr>
        <p:spPr/>
        <p:txBody>
          <a:bodyPr/>
          <a:lstStyle/>
          <a:p>
            <a:r>
              <a:rPr lang="en-US" dirty="0" smtClean="0"/>
              <a:t>Joel’s </a:t>
            </a:r>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4529" y="971550"/>
            <a:ext cx="3854941" cy="3962400"/>
          </a:xfrm>
          <a:prstGeom prst="rect">
            <a:avLst/>
          </a:prstGeom>
        </p:spPr>
      </p:pic>
    </p:spTree>
    <p:extLst>
      <p:ext uri="{BB962C8B-B14F-4D97-AF65-F5344CB8AC3E}">
        <p14:creationId xmlns:p14="http://schemas.microsoft.com/office/powerpoint/2010/main" val="27903028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Smaller Labyrinth Meditations</a:t>
            </a:r>
            <a:endParaRPr lang="en-US" dirty="0"/>
          </a:p>
        </p:txBody>
      </p:sp>
      <p:sp>
        <p:nvSpPr>
          <p:cNvPr id="3" name="Text Placeholder 2"/>
          <p:cNvSpPr>
            <a:spLocks noGrp="1"/>
          </p:cNvSpPr>
          <p:nvPr>
            <p:ph type="body" sz="quarter" idx="13"/>
          </p:nvPr>
        </p:nvSpPr>
        <p:spPr/>
        <p:txBody>
          <a:bodyPr/>
          <a:lstStyle/>
          <a:p>
            <a:endParaRPr lang="en-US"/>
          </a:p>
        </p:txBody>
      </p:sp>
      <p:sp>
        <p:nvSpPr>
          <p:cNvPr id="4" name="Text Placeholder 3"/>
          <p:cNvSpPr>
            <a:spLocks noGrp="1"/>
          </p:cNvSpPr>
          <p:nvPr>
            <p:ph type="body" sz="quarter" idx="14"/>
          </p:nvPr>
        </p:nvSpPr>
        <p:spPr/>
        <p:txBody>
          <a:bodyPr/>
          <a:lstStyle/>
          <a:p>
            <a:pPr marL="0" indent="0">
              <a:buNone/>
            </a:pPr>
            <a:r>
              <a:rPr lang="en-US" dirty="0"/>
              <a:t>H</a:t>
            </a:r>
            <a:r>
              <a:rPr lang="en-US" dirty="0" smtClean="0"/>
              <a:t>ow to draw a labyrinth</a:t>
            </a:r>
          </a:p>
          <a:p>
            <a:pPr marL="0" indent="0">
              <a:buNone/>
            </a:pP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0" y="781050"/>
            <a:ext cx="3947160" cy="4170679"/>
          </a:xfrm>
          <a:prstGeom prst="rect">
            <a:avLst/>
          </a:prstGeom>
        </p:spPr>
      </p:pic>
    </p:spTree>
    <p:extLst>
      <p:ext uri="{BB962C8B-B14F-4D97-AF65-F5344CB8AC3E}">
        <p14:creationId xmlns:p14="http://schemas.microsoft.com/office/powerpoint/2010/main" val="21055612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Smaller Labyrinth Meditations</a:t>
            </a:r>
            <a:endParaRPr lang="en-US" dirty="0"/>
          </a:p>
        </p:txBody>
      </p:sp>
      <p:sp>
        <p:nvSpPr>
          <p:cNvPr id="3" name="Text Placeholder 2"/>
          <p:cNvSpPr>
            <a:spLocks noGrp="1"/>
          </p:cNvSpPr>
          <p:nvPr>
            <p:ph type="body" sz="quarter" idx="13"/>
          </p:nvPr>
        </p:nvSpPr>
        <p:spPr/>
        <p:txBody>
          <a:bodyPr/>
          <a:lstStyle/>
          <a:p>
            <a:endParaRPr lang="en-US"/>
          </a:p>
        </p:txBody>
      </p:sp>
      <p:sp>
        <p:nvSpPr>
          <p:cNvPr id="4" name="Text Placeholder 3"/>
          <p:cNvSpPr>
            <a:spLocks noGrp="1"/>
          </p:cNvSpPr>
          <p:nvPr>
            <p:ph type="body" sz="quarter" idx="14"/>
          </p:nvPr>
        </p:nvSpPr>
        <p:spPr/>
        <p:txBody>
          <a:bodyPr/>
          <a:lstStyle/>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1303020"/>
            <a:ext cx="3810000" cy="2537460"/>
          </a:xfrm>
          <a:prstGeom prst="rect">
            <a:avLst/>
          </a:prstGeom>
        </p:spPr>
      </p:pic>
    </p:spTree>
    <p:extLst>
      <p:ext uri="{BB962C8B-B14F-4D97-AF65-F5344CB8AC3E}">
        <p14:creationId xmlns:p14="http://schemas.microsoft.com/office/powerpoint/2010/main" val="38304934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Walking as Meditation</a:t>
            </a:r>
            <a:endParaRPr lang="en-US" dirty="0"/>
          </a:p>
        </p:txBody>
      </p:sp>
      <p:sp>
        <p:nvSpPr>
          <p:cNvPr id="3" name="Text Placeholder 2"/>
          <p:cNvSpPr>
            <a:spLocks noGrp="1"/>
          </p:cNvSpPr>
          <p:nvPr>
            <p:ph type="body" sz="quarter" idx="13"/>
          </p:nvPr>
        </p:nvSpPr>
        <p:spPr/>
        <p:txBody>
          <a:bodyPr/>
          <a:lstStyle/>
          <a:p>
            <a:endParaRPr lang="en-US"/>
          </a:p>
        </p:txBody>
      </p:sp>
      <p:sp>
        <p:nvSpPr>
          <p:cNvPr id="4" name="Text Placeholder 3"/>
          <p:cNvSpPr>
            <a:spLocks noGrp="1"/>
          </p:cNvSpPr>
          <p:nvPr>
            <p:ph type="body" sz="quarter" idx="14"/>
          </p:nvPr>
        </p:nvSpPr>
        <p:spPr>
          <a:xfrm>
            <a:off x="228600" y="1123950"/>
            <a:ext cx="8763000" cy="3657600"/>
          </a:xfrm>
        </p:spPr>
        <p:txBody>
          <a:bodyPr>
            <a:noAutofit/>
          </a:bodyPr>
          <a:lstStyle/>
          <a:p>
            <a:pPr marL="0" indent="0">
              <a:buNone/>
            </a:pPr>
            <a:r>
              <a:rPr lang="en-US" sz="1600" b="1" i="1" dirty="0" smtClean="0"/>
              <a:t>The </a:t>
            </a:r>
            <a:r>
              <a:rPr lang="en-US" sz="1600" b="1" i="1" dirty="0"/>
              <a:t>steps below are adapted from a guided walking meditation led by mindfulness expert Jon </a:t>
            </a:r>
            <a:r>
              <a:rPr lang="en-US" sz="1600" b="1" i="1" dirty="0" smtClean="0"/>
              <a:t>Kabat-Zinn.</a:t>
            </a:r>
          </a:p>
          <a:p>
            <a:pPr marL="0" indent="0">
              <a:buNone/>
            </a:pPr>
            <a:endParaRPr lang="en-US" sz="1200" b="1" dirty="0"/>
          </a:p>
          <a:p>
            <a:pPr marL="0" indent="0">
              <a:buNone/>
            </a:pPr>
            <a:r>
              <a:rPr lang="en-US" sz="1400" b="1" dirty="0" smtClean="0"/>
              <a:t>The </a:t>
            </a:r>
            <a:r>
              <a:rPr lang="en-US" sz="1400" b="1" dirty="0"/>
              <a:t>components of each step.</a:t>
            </a:r>
            <a:r>
              <a:rPr lang="en-US" sz="1400" dirty="0"/>
              <a:t> Walking meditation involves very deliberating thinking about and doing a series of actions that you normally do automatically. Breaking these steps down in your mind may feel awkward, even </a:t>
            </a:r>
            <a:r>
              <a:rPr lang="en-US" sz="1400" b="1" dirty="0"/>
              <a:t>ridiculous. </a:t>
            </a:r>
            <a:endParaRPr lang="en-US" sz="1400" b="1" dirty="0" smtClean="0"/>
          </a:p>
          <a:p>
            <a:pPr marL="0" indent="0">
              <a:buNone/>
            </a:pPr>
            <a:r>
              <a:rPr lang="en-US" sz="1400" dirty="0" smtClean="0"/>
              <a:t>	a</a:t>
            </a:r>
            <a:r>
              <a:rPr lang="en-US" sz="1400" dirty="0"/>
              <a:t>) the lifting of one foot;</a:t>
            </a:r>
            <a:br>
              <a:rPr lang="en-US" sz="1400" dirty="0"/>
            </a:br>
            <a:r>
              <a:rPr lang="en-US" sz="1400" dirty="0" smtClean="0"/>
              <a:t>	b</a:t>
            </a:r>
            <a:r>
              <a:rPr lang="en-US" sz="1400" dirty="0"/>
              <a:t>) the moving of the foot a bit forward of where you’re standing;</a:t>
            </a:r>
            <a:br>
              <a:rPr lang="en-US" sz="1400" dirty="0"/>
            </a:br>
            <a:r>
              <a:rPr lang="en-US" sz="1400" dirty="0" smtClean="0"/>
              <a:t>	c</a:t>
            </a:r>
            <a:r>
              <a:rPr lang="en-US" sz="1400" dirty="0"/>
              <a:t>) the placing of the foot on the floor, heal first;</a:t>
            </a:r>
            <a:br>
              <a:rPr lang="en-US" sz="1400" dirty="0"/>
            </a:br>
            <a:r>
              <a:rPr lang="en-US" sz="1400" dirty="0" smtClean="0"/>
              <a:t>	d</a:t>
            </a:r>
            <a:r>
              <a:rPr lang="en-US" sz="1400" dirty="0"/>
              <a:t>) the shifting of the weight of the body onto the forward leg as the back heel </a:t>
            </a:r>
            <a:r>
              <a:rPr lang="en-US" sz="1400" dirty="0" smtClean="0"/>
              <a:t>lifts</a:t>
            </a:r>
          </a:p>
          <a:p>
            <a:pPr marL="0" indent="0">
              <a:buNone/>
            </a:pPr>
            <a:r>
              <a:rPr lang="en-US" sz="1400" b="1" dirty="0" smtClean="0"/>
              <a:t>Focus </a:t>
            </a:r>
            <a:r>
              <a:rPr lang="en-US" sz="1400" b="1" dirty="0"/>
              <a:t>your attention.</a:t>
            </a:r>
            <a:r>
              <a:rPr lang="en-US" sz="1400" dirty="0"/>
              <a:t> </a:t>
            </a:r>
          </a:p>
          <a:p>
            <a:pPr marL="0" indent="0">
              <a:buNone/>
            </a:pPr>
            <a:r>
              <a:rPr lang="en-US" sz="1400" b="1" dirty="0" smtClean="0"/>
              <a:t>What </a:t>
            </a:r>
            <a:r>
              <a:rPr lang="en-US" sz="1400" b="1" dirty="0"/>
              <a:t>to do when your mind wanders.</a:t>
            </a:r>
            <a:r>
              <a:rPr lang="en-US" sz="1400" dirty="0"/>
              <a:t> No matter how much you try to fix your attention on any of these sensations, your mind will inevitably wander. That’s OK—it’s perfectly natural. </a:t>
            </a:r>
            <a:r>
              <a:rPr lang="en-US" sz="1200" dirty="0" smtClean="0"/>
              <a:t>Much </a:t>
            </a:r>
            <a:r>
              <a:rPr lang="en-US" sz="1200" dirty="0"/>
              <a:t>of our time is spent rushing from place to place, so preoccupied with our next activity that we don’t really notice what we’re doing now. We risk not really experiencing our life as we live it</a:t>
            </a:r>
            <a:r>
              <a:rPr lang="en-US" sz="1200" dirty="0" smtClean="0"/>
              <a:t>. </a:t>
            </a:r>
            <a:endParaRPr lang="en-US" sz="1200" dirty="0"/>
          </a:p>
        </p:txBody>
      </p:sp>
    </p:spTree>
    <p:extLst>
      <p:ext uri="{BB962C8B-B14F-4D97-AF65-F5344CB8AC3E}">
        <p14:creationId xmlns:p14="http://schemas.microsoft.com/office/powerpoint/2010/main" val="22607670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Meditation with Paper Labyrinth</a:t>
            </a:r>
            <a:endParaRPr lang="en-US" dirty="0"/>
          </a:p>
        </p:txBody>
      </p:sp>
      <p:sp>
        <p:nvSpPr>
          <p:cNvPr id="3" name="Text Placeholder 2"/>
          <p:cNvSpPr>
            <a:spLocks noGrp="1"/>
          </p:cNvSpPr>
          <p:nvPr>
            <p:ph type="body" sz="quarter" idx="13"/>
          </p:nvPr>
        </p:nvSpPr>
        <p:spPr/>
        <p:txBody>
          <a:bodyPr/>
          <a:lstStyle/>
          <a:p>
            <a:endParaRPr lang="en-US"/>
          </a:p>
        </p:txBody>
      </p:sp>
      <p:sp>
        <p:nvSpPr>
          <p:cNvPr id="4" name="Text Placeholder 3"/>
          <p:cNvSpPr>
            <a:spLocks noGrp="1"/>
          </p:cNvSpPr>
          <p:nvPr>
            <p:ph type="body" sz="quarter" idx="14"/>
          </p:nvPr>
        </p:nvSpPr>
        <p:spPr>
          <a:xfrm>
            <a:off x="228600" y="819150"/>
            <a:ext cx="8686800" cy="3657600"/>
          </a:xfrm>
        </p:spPr>
        <p:txBody>
          <a:bodyPr>
            <a:normAutofit fontScale="85000" lnSpcReduction="10000"/>
          </a:bodyPr>
          <a:lstStyle/>
          <a:p>
            <a:pPr marL="0" indent="0">
              <a:buNone/>
            </a:pPr>
            <a:endParaRPr lang="en-US" b="1" dirty="0" smtClean="0"/>
          </a:p>
          <a:p>
            <a:pPr marL="0" indent="0">
              <a:buNone/>
            </a:pPr>
            <a:r>
              <a:rPr lang="en-US" b="1" dirty="0" smtClean="0"/>
              <a:t>1.Retreat/Release</a:t>
            </a:r>
          </a:p>
          <a:p>
            <a:pPr marL="0" indent="0">
              <a:buNone/>
            </a:pPr>
            <a:r>
              <a:rPr lang="en-US" dirty="0" smtClean="0"/>
              <a:t>     Ask a question, desire to seek…</a:t>
            </a:r>
          </a:p>
          <a:p>
            <a:pPr marL="0" indent="0">
              <a:buNone/>
            </a:pPr>
            <a:r>
              <a:rPr lang="en-US" dirty="0"/>
              <a:t> </a:t>
            </a:r>
            <a:r>
              <a:rPr lang="en-US" dirty="0" smtClean="0"/>
              <a:t>    Ground yourself, take a few deep breaths</a:t>
            </a:r>
          </a:p>
          <a:p>
            <a:pPr marL="0" indent="0">
              <a:buNone/>
            </a:pPr>
            <a:r>
              <a:rPr lang="en-US" b="1" dirty="0" smtClean="0"/>
              <a:t>2.Receive/Reunite</a:t>
            </a:r>
          </a:p>
          <a:p>
            <a:pPr marL="0" indent="0">
              <a:buNone/>
            </a:pPr>
            <a:r>
              <a:rPr lang="en-US" dirty="0"/>
              <a:t> </a:t>
            </a:r>
            <a:r>
              <a:rPr lang="en-US" dirty="0" smtClean="0"/>
              <a:t>   As you reach the center, listen deeply. Take some notes. Draw. Write a</a:t>
            </a:r>
          </a:p>
          <a:p>
            <a:pPr marL="0" indent="0">
              <a:buNone/>
            </a:pPr>
            <a:r>
              <a:rPr lang="en-US" dirty="0" smtClean="0"/>
              <a:t>    prayer, poem or song.</a:t>
            </a:r>
          </a:p>
          <a:p>
            <a:pPr marL="0" indent="0">
              <a:buNone/>
            </a:pPr>
            <a:r>
              <a:rPr lang="en-US" dirty="0" smtClean="0"/>
              <a:t>    Don’t hurry.</a:t>
            </a:r>
          </a:p>
          <a:p>
            <a:pPr marL="0" indent="0">
              <a:buNone/>
            </a:pPr>
            <a:r>
              <a:rPr lang="en-US" b="1" dirty="0"/>
              <a:t>3. Return </a:t>
            </a:r>
          </a:p>
          <a:p>
            <a:pPr marL="0" indent="0">
              <a:buNone/>
            </a:pPr>
            <a:r>
              <a:rPr lang="en-US" dirty="0"/>
              <a:t>     Retrace your path slowly with your finger as you prepare to re enter your </a:t>
            </a:r>
          </a:p>
          <a:p>
            <a:pPr marL="0" indent="0">
              <a:buNone/>
            </a:pPr>
            <a:r>
              <a:rPr lang="en-US" dirty="0"/>
              <a:t>     current life.</a:t>
            </a:r>
          </a:p>
          <a:p>
            <a:pPr marL="0" indent="0">
              <a:buNone/>
            </a:pPr>
            <a:r>
              <a:rPr lang="en-US" dirty="0" smtClean="0"/>
              <a:t>     Stay </a:t>
            </a:r>
            <a:r>
              <a:rPr lang="en-US" dirty="0"/>
              <a:t>in the moment</a:t>
            </a:r>
          </a:p>
          <a:p>
            <a:pPr marL="0" indent="0">
              <a:buNone/>
            </a:pPr>
            <a:r>
              <a:rPr lang="en-US" dirty="0"/>
              <a:t>     Pause at the entrance as you finish your meditation.</a:t>
            </a:r>
          </a:p>
          <a:p>
            <a:endParaRPr lang="en-US" dirty="0"/>
          </a:p>
          <a:p>
            <a:pPr marL="0" indent="0">
              <a:buNone/>
            </a:pPr>
            <a:endParaRPr lang="en-US" dirty="0" smtClean="0"/>
          </a:p>
          <a:p>
            <a:pPr marL="0" indent="0">
              <a:buNone/>
            </a:pPr>
            <a:endParaRPr lang="en-US" dirty="0" smtClean="0"/>
          </a:p>
          <a:p>
            <a:endParaRPr lang="en-US" dirty="0" smtClean="0"/>
          </a:p>
          <a:p>
            <a:endParaRPr lang="en-US" dirty="0" smtClean="0"/>
          </a:p>
          <a:p>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Resources and References</a:t>
            </a:r>
          </a:p>
        </p:txBody>
      </p:sp>
      <p:sp>
        <p:nvSpPr>
          <p:cNvPr id="3" name="Text Placeholder 2"/>
          <p:cNvSpPr>
            <a:spLocks noGrp="1"/>
          </p:cNvSpPr>
          <p:nvPr>
            <p:ph type="body" sz="quarter" idx="13"/>
          </p:nvPr>
        </p:nvSpPr>
        <p:spPr/>
        <p:txBody>
          <a:bodyPr/>
          <a:lstStyle/>
          <a:p>
            <a:endParaRPr lang="en-US"/>
          </a:p>
        </p:txBody>
      </p:sp>
      <p:sp>
        <p:nvSpPr>
          <p:cNvPr id="4" name="Text Placeholder 3"/>
          <p:cNvSpPr>
            <a:spLocks noGrp="1"/>
          </p:cNvSpPr>
          <p:nvPr>
            <p:ph type="body" sz="quarter" idx="14"/>
          </p:nvPr>
        </p:nvSpPr>
        <p:spPr/>
        <p:txBody>
          <a:bodyPr>
            <a:normAutofit fontScale="70000" lnSpcReduction="20000"/>
          </a:bodyPr>
          <a:lstStyle/>
          <a:p>
            <a:pPr marL="0" indent="0">
              <a:buNone/>
            </a:pPr>
            <a:r>
              <a:rPr lang="en-US" dirty="0" smtClean="0"/>
              <a:t>The </a:t>
            </a:r>
            <a:r>
              <a:rPr lang="en-US" dirty="0"/>
              <a:t>Wounded Healer Henri J.M. </a:t>
            </a:r>
            <a:r>
              <a:rPr lang="en-US" dirty="0" err="1" smtClean="0"/>
              <a:t>Nouwen</a:t>
            </a:r>
            <a:endParaRPr lang="en-US" dirty="0"/>
          </a:p>
          <a:p>
            <a:pPr marL="0" indent="0">
              <a:buNone/>
            </a:pPr>
            <a:endParaRPr lang="en-US" dirty="0" smtClean="0"/>
          </a:p>
          <a:p>
            <a:pPr marL="0" indent="0">
              <a:buNone/>
            </a:pPr>
            <a:r>
              <a:rPr lang="en-US" dirty="0" smtClean="0"/>
              <a:t>Labyrinths: Journeys of Healing, Stories of Grace by Zara </a:t>
            </a:r>
            <a:r>
              <a:rPr lang="en-US" dirty="0" err="1" smtClean="0"/>
              <a:t>Renander</a:t>
            </a:r>
            <a:endParaRPr lang="en-US" dirty="0" smtClean="0"/>
          </a:p>
          <a:p>
            <a:pPr marL="0" indent="0">
              <a:buNone/>
            </a:pPr>
            <a:endParaRPr lang="en-US" dirty="0" smtClean="0"/>
          </a:p>
          <a:p>
            <a:pPr marL="0" indent="0">
              <a:buNone/>
            </a:pPr>
            <a:r>
              <a:rPr lang="en-US" dirty="0" smtClean="0"/>
              <a:t>Exploring </a:t>
            </a:r>
            <a:r>
              <a:rPr lang="en-US" dirty="0"/>
              <a:t>the Labyrinth A Guide for Healing and Spiritual Growth by Melissa Gayle </a:t>
            </a:r>
            <a:r>
              <a:rPr lang="en-US" dirty="0" smtClean="0"/>
              <a:t>West</a:t>
            </a:r>
          </a:p>
          <a:p>
            <a:pPr marL="0" indent="0">
              <a:buNone/>
            </a:pPr>
            <a:endParaRPr lang="en-US" dirty="0"/>
          </a:p>
          <a:p>
            <a:pPr marL="0" indent="0">
              <a:buNone/>
            </a:pPr>
            <a:r>
              <a:rPr lang="en-US" dirty="0" smtClean="0"/>
              <a:t>Journey </a:t>
            </a:r>
            <a:r>
              <a:rPr lang="en-US" dirty="0"/>
              <a:t>into Prayer by Kay </a:t>
            </a:r>
            <a:r>
              <a:rPr lang="en-US" u="sng" dirty="0">
                <a:hlinkClick r:id="rId3"/>
              </a:rPr>
              <a:t>http://</a:t>
            </a:r>
            <a:r>
              <a:rPr lang="en-US" u="sng" dirty="0" smtClean="0">
                <a:hlinkClick r:id="rId3"/>
              </a:rPr>
              <a:t>blog.al.com/living-times/2011/11/journey_into_prayer_labyrinths.html</a:t>
            </a:r>
            <a:endParaRPr lang="en-US" u="sng" dirty="0" smtClean="0"/>
          </a:p>
          <a:p>
            <a:pPr marL="0" indent="0">
              <a:buNone/>
            </a:pPr>
            <a:endParaRPr lang="en-US" dirty="0"/>
          </a:p>
          <a:p>
            <a:pPr marL="0" indent="0">
              <a:buNone/>
            </a:pPr>
            <a:r>
              <a:rPr lang="en-US" dirty="0" smtClean="0"/>
              <a:t>Oldest </a:t>
            </a:r>
            <a:r>
              <a:rPr lang="en-US" dirty="0"/>
              <a:t>Labyrinth in the </a:t>
            </a:r>
            <a:r>
              <a:rPr lang="en-US" dirty="0" smtClean="0"/>
              <a:t>World</a:t>
            </a:r>
          </a:p>
          <a:p>
            <a:pPr marL="0" indent="0">
              <a:buNone/>
            </a:pPr>
            <a:endParaRPr lang="en-US" dirty="0"/>
          </a:p>
          <a:p>
            <a:pPr marL="0" indent="0">
              <a:buNone/>
            </a:pPr>
            <a:r>
              <a:rPr lang="en-US" dirty="0">
                <a:hlinkClick r:id="rId4"/>
              </a:rPr>
              <a:t>http://</a:t>
            </a:r>
            <a:r>
              <a:rPr lang="en-US" dirty="0" smtClean="0">
                <a:hlinkClick r:id="rId4"/>
              </a:rPr>
              <a:t>www.sevensistersmysteryschool.com/docs/The%20Oldest%20Labyrinth%20in%20the%20World.pdf</a:t>
            </a:r>
            <a:endParaRPr lang="en-US" dirty="0" smtClean="0"/>
          </a:p>
          <a:p>
            <a:pPr marL="0" indent="0">
              <a:buNone/>
            </a:pPr>
            <a:endParaRPr lang="en-US" dirty="0"/>
          </a:p>
          <a:p>
            <a:pPr marL="0" indent="0">
              <a:buNone/>
            </a:pPr>
            <a:r>
              <a:rPr lang="en-US" dirty="0" err="1" smtClean="0"/>
              <a:t>Millenials</a:t>
            </a:r>
            <a:r>
              <a:rPr lang="en-US" dirty="0" smtClean="0"/>
              <a:t> </a:t>
            </a:r>
            <a:r>
              <a:rPr lang="en-US" dirty="0"/>
              <a:t>Are Less Religious than Older Americans but Just As Spiritual, by </a:t>
            </a:r>
            <a:r>
              <a:rPr lang="en-US" dirty="0" err="1"/>
              <a:t>Becka</a:t>
            </a:r>
            <a:r>
              <a:rPr lang="en-US" dirty="0"/>
              <a:t>  A. Alper </a:t>
            </a:r>
            <a:r>
              <a:rPr lang="en-US" u="sng" dirty="0">
                <a:hlinkClick r:id="rId5"/>
              </a:rPr>
              <a:t>http://www.pewresearch.org/fact--tank/2015/11/23/millennials-are-less-religious-than-older-americans-but-just-as-spiritual/</a:t>
            </a:r>
            <a:endParaRPr lang="en-US" dirty="0"/>
          </a:p>
          <a:p>
            <a:pPr marL="0" indent="0">
              <a:buNone/>
            </a:pPr>
            <a:endParaRPr lang="en-US" dirty="0"/>
          </a:p>
        </p:txBody>
      </p:sp>
    </p:spTree>
    <p:extLst>
      <p:ext uri="{BB962C8B-B14F-4D97-AF65-F5344CB8AC3E}">
        <p14:creationId xmlns:p14="http://schemas.microsoft.com/office/powerpoint/2010/main" val="23140881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sz="quarter" idx="13"/>
          </p:nvPr>
        </p:nvSpPr>
        <p:spPr/>
        <p:txBody>
          <a:bodyPr/>
          <a:lstStyle/>
          <a:p>
            <a:endParaRPr lang="en-US"/>
          </a:p>
        </p:txBody>
      </p:sp>
      <p:sp>
        <p:nvSpPr>
          <p:cNvPr id="4" name="Text Placeholder 3"/>
          <p:cNvSpPr>
            <a:spLocks noGrp="1"/>
          </p:cNvSpPr>
          <p:nvPr>
            <p:ph type="body" sz="quarter" idx="14"/>
          </p:nvPr>
        </p:nvSpPr>
        <p:spPr/>
        <p:txBody>
          <a:bodyPr>
            <a:normAutofit fontScale="70000" lnSpcReduction="20000"/>
          </a:bodyPr>
          <a:lstStyle/>
          <a:p>
            <a:pPr marL="0" indent="0">
              <a:buNone/>
            </a:pPr>
            <a:r>
              <a:rPr lang="en-US" dirty="0"/>
              <a:t>Out of the Mystery: Education Pulls Nurses Into Spiritual Screening By Jeremy Hudson, MA, </a:t>
            </a:r>
            <a:r>
              <a:rPr lang="en-US" dirty="0" smtClean="0"/>
              <a:t>BCC</a:t>
            </a:r>
          </a:p>
          <a:p>
            <a:pPr marL="0" indent="0">
              <a:buNone/>
            </a:pPr>
            <a:endParaRPr lang="en-US" dirty="0"/>
          </a:p>
          <a:p>
            <a:pPr marL="0" indent="0">
              <a:buNone/>
            </a:pPr>
            <a:r>
              <a:rPr lang="en-US" dirty="0" err="1" smtClean="0"/>
              <a:t>Veridas</a:t>
            </a:r>
            <a:r>
              <a:rPr lang="en-US" dirty="0" smtClean="0"/>
              <a:t> </a:t>
            </a:r>
            <a:r>
              <a:rPr lang="en-US" dirty="0"/>
              <a:t>website </a:t>
            </a:r>
            <a:r>
              <a:rPr lang="en-US" u="sng" dirty="0">
                <a:hlinkClick r:id="rId3"/>
              </a:rPr>
              <a:t>http://www.veriditas.org/?</a:t>
            </a:r>
            <a:r>
              <a:rPr lang="en-US" u="sng" dirty="0" smtClean="0">
                <a:hlinkClick r:id="rId3"/>
              </a:rPr>
              <a:t>gclid=CNH7nMXNqdECFUQdaQodpt8LoQ</a:t>
            </a:r>
            <a:endParaRPr lang="en-US" u="sng" dirty="0" smtClean="0"/>
          </a:p>
          <a:p>
            <a:pPr marL="0" indent="0">
              <a:buNone/>
            </a:pPr>
            <a:endParaRPr lang="en-US" dirty="0"/>
          </a:p>
          <a:p>
            <a:pPr marL="0" indent="0">
              <a:buNone/>
            </a:pPr>
            <a:r>
              <a:rPr lang="en-US" dirty="0" smtClean="0"/>
              <a:t>Labyrinth </a:t>
            </a:r>
            <a:r>
              <a:rPr lang="en-US" dirty="0"/>
              <a:t>Within the Christian Church Today </a:t>
            </a:r>
            <a:r>
              <a:rPr lang="en-US" u="sng" dirty="0">
                <a:hlinkClick r:id="rId4"/>
              </a:rPr>
              <a:t>http://www.ministrymatters.com/all/entry/4329/labyrinths-within-the</a:t>
            </a:r>
            <a:r>
              <a:rPr lang="en-US" dirty="0"/>
              <a:t> </a:t>
            </a:r>
            <a:r>
              <a:rPr lang="en-US" dirty="0" err="1" smtClean="0"/>
              <a:t>christian</a:t>
            </a:r>
            <a:r>
              <a:rPr lang="en-US" dirty="0" smtClean="0"/>
              <a:t>-church-today</a:t>
            </a:r>
          </a:p>
          <a:p>
            <a:pPr marL="0" indent="0">
              <a:buNone/>
            </a:pPr>
            <a:endParaRPr lang="en-US" dirty="0"/>
          </a:p>
          <a:p>
            <a:pPr marL="0" indent="0">
              <a:buNone/>
            </a:pPr>
            <a:r>
              <a:rPr lang="en-US" dirty="0"/>
              <a:t>How UMC of Boulder applies ministry of the labyrinth in a church and community context </a:t>
            </a:r>
            <a:r>
              <a:rPr lang="en-US" u="sng" dirty="0">
                <a:hlinkClick r:id="rId5"/>
              </a:rPr>
              <a:t>http://fumcboulder.org/service-and-community/labyrinth</a:t>
            </a:r>
            <a:r>
              <a:rPr lang="en-US" u="sng" dirty="0" smtClean="0">
                <a:hlinkClick r:id="rId5"/>
              </a:rPr>
              <a:t>/</a:t>
            </a:r>
            <a:endParaRPr lang="en-US" u="sng" dirty="0" smtClean="0"/>
          </a:p>
          <a:p>
            <a:pPr marL="0" indent="0">
              <a:buNone/>
            </a:pPr>
            <a:endParaRPr lang="en-US" dirty="0"/>
          </a:p>
          <a:p>
            <a:pPr marL="0" indent="0">
              <a:buNone/>
            </a:pPr>
            <a:r>
              <a:rPr lang="en-US" dirty="0"/>
              <a:t>Grace Cathedral </a:t>
            </a:r>
          </a:p>
          <a:p>
            <a:pPr lvl="1"/>
            <a:r>
              <a:rPr lang="en-US" dirty="0">
                <a:hlinkClick r:id="rId6"/>
              </a:rPr>
              <a:t>https://www.veriditas.org</a:t>
            </a:r>
            <a:r>
              <a:rPr lang="en-US" dirty="0"/>
              <a:t>	</a:t>
            </a:r>
            <a:endParaRPr lang="en-US" dirty="0" smtClean="0"/>
          </a:p>
          <a:p>
            <a:pPr lvl="1"/>
            <a:endParaRPr lang="en-US" dirty="0"/>
          </a:p>
          <a:p>
            <a:pPr marL="0" indent="0">
              <a:buNone/>
            </a:pPr>
            <a:r>
              <a:rPr lang="en-US" dirty="0"/>
              <a:t>Labyrinth Finder</a:t>
            </a:r>
          </a:p>
          <a:p>
            <a:pPr lvl="1"/>
            <a:r>
              <a:rPr lang="en-US" dirty="0">
                <a:hlinkClick r:id="rId7"/>
              </a:rPr>
              <a:t>https://labyrinthlocator.com</a:t>
            </a:r>
            <a:endParaRPr lang="en-US" dirty="0"/>
          </a:p>
          <a:p>
            <a:endParaRPr lang="en-US" dirty="0"/>
          </a:p>
        </p:txBody>
      </p:sp>
    </p:spTree>
    <p:extLst>
      <p:ext uri="{BB962C8B-B14F-4D97-AF65-F5344CB8AC3E}">
        <p14:creationId xmlns:p14="http://schemas.microsoft.com/office/powerpoint/2010/main" val="26501844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of Goals</a:t>
            </a:r>
            <a:endParaRPr lang="en-US" dirty="0"/>
          </a:p>
        </p:txBody>
      </p:sp>
      <p:sp>
        <p:nvSpPr>
          <p:cNvPr id="3" name="Text Placeholder 2"/>
          <p:cNvSpPr>
            <a:spLocks noGrp="1"/>
          </p:cNvSpPr>
          <p:nvPr>
            <p:ph type="body" sz="quarter" idx="13"/>
          </p:nvPr>
        </p:nvSpPr>
        <p:spPr/>
        <p:txBody>
          <a:bodyPr/>
          <a:lstStyle/>
          <a:p>
            <a:endParaRPr lang="en-US"/>
          </a:p>
        </p:txBody>
      </p:sp>
      <p:sp>
        <p:nvSpPr>
          <p:cNvPr id="4" name="Text Placeholder 3"/>
          <p:cNvSpPr>
            <a:spLocks noGrp="1"/>
          </p:cNvSpPr>
          <p:nvPr>
            <p:ph type="body" sz="quarter" idx="14"/>
          </p:nvPr>
        </p:nvSpPr>
        <p:spPr/>
        <p:txBody>
          <a:bodyPr/>
          <a:lstStyle/>
          <a:p>
            <a:r>
              <a:rPr lang="en-US" dirty="0" smtClean="0"/>
              <a:t>1. What is a labyrinth?</a:t>
            </a:r>
          </a:p>
          <a:p>
            <a:endParaRPr lang="en-US" dirty="0"/>
          </a:p>
          <a:p>
            <a:r>
              <a:rPr lang="en-US" dirty="0" smtClean="0"/>
              <a:t>2. How could you use a labyrinth in an interfaith setting?</a:t>
            </a:r>
          </a:p>
          <a:p>
            <a:endParaRPr lang="en-US" dirty="0"/>
          </a:p>
          <a:p>
            <a:r>
              <a:rPr lang="en-US" dirty="0" smtClean="0"/>
              <a:t>3. What new ways can you collaborate with other disciplines and offer innovation in your own ministry context?</a:t>
            </a:r>
            <a:endParaRPr lang="en-US" dirty="0"/>
          </a:p>
        </p:txBody>
      </p:sp>
    </p:spTree>
    <p:extLst>
      <p:ext uri="{BB962C8B-B14F-4D97-AF65-F5344CB8AC3E}">
        <p14:creationId xmlns:p14="http://schemas.microsoft.com/office/powerpoint/2010/main" val="550146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Questions???</a:t>
            </a:r>
            <a:endParaRPr lang="en-US" dirty="0"/>
          </a:p>
        </p:txBody>
      </p:sp>
      <p:sp>
        <p:nvSpPr>
          <p:cNvPr id="3" name="Text Placeholder 2"/>
          <p:cNvSpPr>
            <a:spLocks noGrp="1"/>
          </p:cNvSpPr>
          <p:nvPr>
            <p:ph type="body" sz="quarter" idx="13"/>
          </p:nvPr>
        </p:nvSpPr>
        <p:spPr/>
        <p:txBody>
          <a:bodyPr/>
          <a:lstStyle/>
          <a:p>
            <a:endParaRPr lang="en-US"/>
          </a:p>
        </p:txBody>
      </p:sp>
      <p:sp>
        <p:nvSpPr>
          <p:cNvPr id="4" name="Text Placeholder 3"/>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2152752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 Information </a:t>
            </a:r>
            <a:endParaRPr lang="en-US" dirty="0"/>
          </a:p>
        </p:txBody>
      </p:sp>
      <p:sp>
        <p:nvSpPr>
          <p:cNvPr id="3" name="Text Placeholder 2"/>
          <p:cNvSpPr>
            <a:spLocks noGrp="1"/>
          </p:cNvSpPr>
          <p:nvPr>
            <p:ph type="body" sz="quarter" idx="13"/>
          </p:nvPr>
        </p:nvSpPr>
        <p:spPr/>
        <p:txBody>
          <a:bodyPr/>
          <a:lstStyle/>
          <a:p>
            <a:endParaRPr lang="en-US"/>
          </a:p>
        </p:txBody>
      </p:sp>
      <p:sp>
        <p:nvSpPr>
          <p:cNvPr id="4" name="Text Placeholder 3"/>
          <p:cNvSpPr>
            <a:spLocks noGrp="1"/>
          </p:cNvSpPr>
          <p:nvPr>
            <p:ph type="body" sz="quarter" idx="14"/>
          </p:nvPr>
        </p:nvSpPr>
        <p:spPr/>
        <p:txBody>
          <a:bodyPr/>
          <a:lstStyle/>
          <a:p>
            <a:pPr marL="0" indent="0">
              <a:buNone/>
            </a:pPr>
            <a:r>
              <a:rPr lang="en-US" dirty="0"/>
              <a:t>Libby Conley</a:t>
            </a:r>
          </a:p>
          <a:p>
            <a:pPr marL="0" indent="0">
              <a:buNone/>
            </a:pPr>
            <a:r>
              <a:rPr lang="en-US" dirty="0">
                <a:hlinkClick r:id="rId3"/>
              </a:rPr>
              <a:t>elizabeth-conley@iowa.edu</a:t>
            </a:r>
            <a:endParaRPr lang="en-US" dirty="0"/>
          </a:p>
          <a:p>
            <a:pPr marL="0" indent="0">
              <a:buNone/>
            </a:pPr>
            <a:r>
              <a:rPr lang="en-US" dirty="0"/>
              <a:t>319-353-6928</a:t>
            </a:r>
          </a:p>
          <a:p>
            <a:pPr marL="0" indent="0">
              <a:buNone/>
            </a:pPr>
            <a:endParaRPr lang="en-US" dirty="0"/>
          </a:p>
          <a:p>
            <a:pPr marL="0" indent="0">
              <a:buNone/>
            </a:pPr>
            <a:r>
              <a:rPr lang="en-US" dirty="0"/>
              <a:t>Noelle Andrew</a:t>
            </a:r>
          </a:p>
          <a:p>
            <a:pPr marL="0" indent="0">
              <a:buNone/>
            </a:pPr>
            <a:r>
              <a:rPr lang="en-US" dirty="0">
                <a:hlinkClick r:id="rId4"/>
              </a:rPr>
              <a:t>noelle-andrew@uiowa.edu</a:t>
            </a:r>
            <a:endParaRPr lang="en-US" dirty="0"/>
          </a:p>
          <a:p>
            <a:pPr marL="0" indent="0">
              <a:buNone/>
            </a:pPr>
            <a:r>
              <a:rPr lang="en-US" dirty="0"/>
              <a:t>319-356-0470</a:t>
            </a:r>
          </a:p>
          <a:p>
            <a:endParaRPr lang="en-US" dirty="0"/>
          </a:p>
        </p:txBody>
      </p:sp>
    </p:spTree>
    <p:extLst>
      <p:ext uri="{BB962C8B-B14F-4D97-AF65-F5344CB8AC3E}">
        <p14:creationId xmlns:p14="http://schemas.microsoft.com/office/powerpoint/2010/main" val="4066692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Spiritual Services Department</a:t>
            </a:r>
            <a:endParaRPr lang="en-US" dirty="0"/>
          </a:p>
        </p:txBody>
      </p:sp>
      <p:sp>
        <p:nvSpPr>
          <p:cNvPr id="3" name="Text Placeholder 2"/>
          <p:cNvSpPr>
            <a:spLocks noGrp="1"/>
          </p:cNvSpPr>
          <p:nvPr>
            <p:ph type="body" sz="quarter" idx="13"/>
          </p:nvPr>
        </p:nvSpPr>
        <p:spPr/>
        <p:txBody>
          <a:bodyPr/>
          <a:lstStyle/>
          <a:p>
            <a:endParaRPr lang="en-US"/>
          </a:p>
        </p:txBody>
      </p:sp>
      <p:sp>
        <p:nvSpPr>
          <p:cNvPr id="4" name="Text Placeholder 3"/>
          <p:cNvSpPr>
            <a:spLocks noGrp="1"/>
          </p:cNvSpPr>
          <p:nvPr>
            <p:ph type="body" sz="quarter" idx="14"/>
          </p:nvPr>
        </p:nvSpPr>
        <p:spPr/>
        <p:txBody>
          <a:bodyPr/>
          <a:lstStyle/>
          <a:p>
            <a:r>
              <a:rPr lang="en-US" dirty="0" smtClean="0"/>
              <a:t>Brief History</a:t>
            </a:r>
          </a:p>
          <a:p>
            <a:r>
              <a:rPr lang="en-US" dirty="0" smtClean="0"/>
              <a:t>CPE</a:t>
            </a:r>
          </a:p>
          <a:p>
            <a:r>
              <a:rPr lang="en-US" dirty="0" smtClean="0"/>
              <a:t>Code Blue </a:t>
            </a:r>
            <a:endParaRPr lang="en-US" dirty="0"/>
          </a:p>
        </p:txBody>
      </p:sp>
    </p:spTree>
    <p:extLst>
      <p:ext uri="{BB962C8B-B14F-4D97-AF65-F5344CB8AC3E}">
        <p14:creationId xmlns:p14="http://schemas.microsoft.com/office/powerpoint/2010/main" val="14034209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Worship history and demographics </a:t>
            </a:r>
            <a:endParaRPr lang="en-US" dirty="0"/>
          </a:p>
        </p:txBody>
      </p:sp>
      <p:sp>
        <p:nvSpPr>
          <p:cNvPr id="3" name="Text Placeholder 2"/>
          <p:cNvSpPr>
            <a:spLocks noGrp="1"/>
          </p:cNvSpPr>
          <p:nvPr>
            <p:ph type="body" sz="quarter" idx="13"/>
          </p:nvPr>
        </p:nvSpPr>
        <p:spPr/>
        <p:txBody>
          <a:bodyPr/>
          <a:lstStyle/>
          <a:p>
            <a:endParaRPr lang="en-US" dirty="0"/>
          </a:p>
        </p:txBody>
      </p:sp>
      <p:sp>
        <p:nvSpPr>
          <p:cNvPr id="4" name="Text Placeholder 3"/>
          <p:cNvSpPr>
            <a:spLocks noGrp="1"/>
          </p:cNvSpPr>
          <p:nvPr>
            <p:ph type="body" sz="quarter" idx="14"/>
          </p:nvPr>
        </p:nvSpPr>
        <p:spPr/>
        <p:txBody>
          <a:bodyPr>
            <a:normAutofit lnSpcReduction="10000"/>
          </a:bodyPr>
          <a:lstStyle/>
          <a:p>
            <a:r>
              <a:rPr lang="en-US" dirty="0" smtClean="0"/>
              <a:t>Interfaith</a:t>
            </a:r>
          </a:p>
          <a:p>
            <a:pPr marL="0" indent="0">
              <a:buNone/>
            </a:pPr>
            <a:r>
              <a:rPr lang="en-US" dirty="0" smtClean="0"/>
              <a:t>	Broadcast</a:t>
            </a:r>
          </a:p>
          <a:p>
            <a:pPr marL="0" indent="0">
              <a:buNone/>
            </a:pPr>
            <a:r>
              <a:rPr lang="en-US" dirty="0"/>
              <a:t>	</a:t>
            </a:r>
            <a:r>
              <a:rPr lang="en-US" dirty="0" smtClean="0"/>
              <a:t>Behavioral Health</a:t>
            </a:r>
          </a:p>
          <a:p>
            <a:pPr marL="0" indent="0">
              <a:buNone/>
            </a:pPr>
            <a:endParaRPr lang="en-US" dirty="0"/>
          </a:p>
          <a:p>
            <a:r>
              <a:rPr lang="en-US" dirty="0" smtClean="0"/>
              <a:t>Mass</a:t>
            </a:r>
          </a:p>
          <a:p>
            <a:r>
              <a:rPr lang="en-US" dirty="0" smtClean="0"/>
              <a:t>Friday Prayers </a:t>
            </a:r>
          </a:p>
          <a:p>
            <a:endParaRPr lang="en-US" dirty="0"/>
          </a:p>
          <a:p>
            <a:r>
              <a:rPr lang="en-US" dirty="0" smtClean="0"/>
              <a:t>Religious Preferences </a:t>
            </a:r>
          </a:p>
          <a:p>
            <a:pPr marL="457200" lvl="1" indent="0">
              <a:buNone/>
            </a:pPr>
            <a:r>
              <a:rPr lang="en-US" dirty="0"/>
              <a:t>	</a:t>
            </a:r>
            <a:r>
              <a:rPr lang="en-US" dirty="0" smtClean="0"/>
              <a:t>Catholic</a:t>
            </a:r>
          </a:p>
          <a:p>
            <a:pPr marL="457200" lvl="1" indent="0">
              <a:buNone/>
            </a:pPr>
            <a:r>
              <a:rPr lang="en-US" dirty="0"/>
              <a:t>	</a:t>
            </a:r>
            <a:r>
              <a:rPr lang="en-US" dirty="0" smtClean="0"/>
              <a:t>None’s/No Preference </a:t>
            </a:r>
          </a:p>
        </p:txBody>
      </p:sp>
    </p:spTree>
    <p:extLst>
      <p:ext uri="{BB962C8B-B14F-4D97-AF65-F5344CB8AC3E}">
        <p14:creationId xmlns:p14="http://schemas.microsoft.com/office/powerpoint/2010/main" val="24742884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Religious Shift</a:t>
            </a:r>
            <a:endParaRPr lang="en-US" dirty="0"/>
          </a:p>
        </p:txBody>
      </p:sp>
      <p:sp>
        <p:nvSpPr>
          <p:cNvPr id="3" name="Text Placeholder 2"/>
          <p:cNvSpPr>
            <a:spLocks noGrp="1"/>
          </p:cNvSpPr>
          <p:nvPr>
            <p:ph type="body" sz="quarter" idx="13"/>
          </p:nvPr>
        </p:nvSpPr>
        <p:spPr/>
        <p:txBody>
          <a:bodyPr/>
          <a:lstStyle/>
          <a:p>
            <a:endParaRPr lang="en-US"/>
          </a:p>
        </p:txBody>
      </p:sp>
      <p:sp>
        <p:nvSpPr>
          <p:cNvPr id="4" name="Text Placeholder 3"/>
          <p:cNvSpPr>
            <a:spLocks noGrp="1"/>
          </p:cNvSpPr>
          <p:nvPr>
            <p:ph type="body" sz="quarter" idx="14"/>
          </p:nvPr>
        </p:nvSpPr>
        <p:spPr/>
        <p:txBody>
          <a:bodyPr/>
          <a:lstStyle/>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971550"/>
            <a:ext cx="8229600" cy="3505200"/>
          </a:xfrm>
          <a:prstGeom prst="rect">
            <a:avLst/>
          </a:prstGeom>
        </p:spPr>
      </p:pic>
    </p:spTree>
    <p:extLst>
      <p:ext uri="{BB962C8B-B14F-4D97-AF65-F5344CB8AC3E}">
        <p14:creationId xmlns:p14="http://schemas.microsoft.com/office/powerpoint/2010/main" val="3575476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Iowa</a:t>
            </a:r>
            <a:endParaRPr lang="en-US" dirty="0"/>
          </a:p>
        </p:txBody>
      </p:sp>
      <p:sp>
        <p:nvSpPr>
          <p:cNvPr id="3" name="Text Placeholder 2"/>
          <p:cNvSpPr>
            <a:spLocks noGrp="1"/>
          </p:cNvSpPr>
          <p:nvPr>
            <p:ph type="body" sz="quarter" idx="13"/>
          </p:nvPr>
        </p:nvSpPr>
        <p:spPr>
          <a:xfrm>
            <a:off x="228600" y="761519"/>
            <a:ext cx="7519988" cy="57631"/>
          </a:xfrm>
        </p:spPr>
        <p:txBody>
          <a:bodyPr/>
          <a:lstStyle/>
          <a:p>
            <a:endParaRPr lang="en-US" dirty="0"/>
          </a:p>
        </p:txBody>
      </p:sp>
      <p:sp>
        <p:nvSpPr>
          <p:cNvPr id="4" name="Text Placeholder 3"/>
          <p:cNvSpPr>
            <a:spLocks noGrp="1"/>
          </p:cNvSpPr>
          <p:nvPr>
            <p:ph type="body" sz="quarter" idx="14"/>
          </p:nvPr>
        </p:nvSpPr>
        <p:spPr/>
        <p:txBody>
          <a:bodyPr>
            <a:normAutofit/>
          </a:bodyPr>
          <a:lstStyle/>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22" y="895350"/>
            <a:ext cx="9011555" cy="4248150"/>
          </a:xfrm>
          <a:prstGeom prst="rect">
            <a:avLst/>
          </a:prstGeom>
        </p:spPr>
      </p:pic>
    </p:spTree>
    <p:extLst>
      <p:ext uri="{BB962C8B-B14F-4D97-AF65-F5344CB8AC3E}">
        <p14:creationId xmlns:p14="http://schemas.microsoft.com/office/powerpoint/2010/main" val="2423901210"/>
      </p:ext>
    </p:extLst>
  </p:cSld>
  <p:clrMapOvr>
    <a:masterClrMapping/>
  </p:clrMapOvr>
</p:sld>
</file>

<file path=ppt/theme/theme1.xml><?xml version="1.0" encoding="utf-8"?>
<a:theme xmlns:a="http://schemas.openxmlformats.org/drawingml/2006/main" name="Office Theme">
  <a:themeElements>
    <a:clrScheme name="UI Health Care">
      <a:dk1>
        <a:srgbClr val="FFFFFF"/>
      </a:dk1>
      <a:lt1>
        <a:srgbClr val="443736"/>
      </a:lt1>
      <a:dk2>
        <a:srgbClr val="EAAA00"/>
      </a:dk2>
      <a:lt2>
        <a:srgbClr val="D8292F"/>
      </a:lt2>
      <a:accent1>
        <a:srgbClr val="776E64"/>
      </a:accent1>
      <a:accent2>
        <a:srgbClr val="7665A0"/>
      </a:accent2>
      <a:accent3>
        <a:srgbClr val="B7BF10"/>
      </a:accent3>
      <a:accent4>
        <a:srgbClr val="EA7600"/>
      </a:accent4>
      <a:accent5>
        <a:srgbClr val="77C5D5"/>
      </a:accent5>
      <a:accent6>
        <a:srgbClr val="2C5697"/>
      </a:accent6>
      <a:hlink>
        <a:srgbClr val="2C5697"/>
      </a:hlink>
      <a:folHlink>
        <a:srgbClr val="7665A0"/>
      </a:folHlink>
    </a:clrScheme>
    <a:fontScheme name="UI Health Car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79CCDD9754E9B40B13882595ECD5F7A" ma:contentTypeVersion="0" ma:contentTypeDescription="Create a new document." ma:contentTypeScope="" ma:versionID="48ffdc5cb6ca8bf97cbe1bd0206e10b7">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94875E8-5937-454B-B4E5-BCA533DEDE59}">
  <ds:schemaRefs>
    <ds:schemaRef ds:uri="http://www.w3.org/XML/1998/namespace"/>
    <ds:schemaRef ds:uri="http://purl.org/dc/elements/1.1/"/>
    <ds:schemaRef ds:uri="http://schemas.openxmlformats.org/package/2006/metadata/core-properties"/>
    <ds:schemaRef ds:uri="http://purl.org/dc/dcmitype/"/>
    <ds:schemaRef ds:uri="http://schemas.microsoft.com/office/2006/documentManagement/types"/>
    <ds:schemaRef ds:uri="http://schemas.microsoft.com/office/infopath/2007/PartnerControls"/>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6E1901EE-A769-47F5-95C1-4CA7D4F005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4F2A7261-DEDA-4A4B-B09E-516D82835A7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1330</TotalTime>
  <Words>2000</Words>
  <Application>Microsoft Office PowerPoint</Application>
  <PresentationFormat>On-screen Show (16:9)</PresentationFormat>
  <Paragraphs>392</Paragraphs>
  <Slides>59</Slides>
  <Notes>59</Notes>
  <HiddenSlides>0</HiddenSlides>
  <MMClips>0</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Office Theme</vt:lpstr>
      <vt:lpstr>Labyrinth Walks: Meeting Spiritual Needs in a Changing Culture </vt:lpstr>
      <vt:lpstr>Objectives</vt:lpstr>
      <vt:lpstr>Disclosures </vt:lpstr>
      <vt:lpstr>UIHC at a Glance</vt:lpstr>
      <vt:lpstr>UIHC at a glance</vt:lpstr>
      <vt:lpstr>Spiritual Services Department</vt:lpstr>
      <vt:lpstr>Worship history and demographics </vt:lpstr>
      <vt:lpstr>Religious Shift</vt:lpstr>
      <vt:lpstr>Iowa</vt:lpstr>
      <vt:lpstr>Now what? Shift in Culture</vt:lpstr>
      <vt:lpstr>Photo of Monthly Activities</vt:lpstr>
      <vt:lpstr>Resources from website</vt:lpstr>
      <vt:lpstr>Next Steps</vt:lpstr>
      <vt:lpstr>Collaborative Opportunities</vt:lpstr>
      <vt:lpstr>What is a Labyrinth?</vt:lpstr>
      <vt:lpstr>What is a Labyrinth?</vt:lpstr>
      <vt:lpstr>What is a Labyrinth?</vt:lpstr>
      <vt:lpstr>What is a Labyrinth?</vt:lpstr>
      <vt:lpstr>What is a Labyrinth?</vt:lpstr>
      <vt:lpstr>What is a Labyrinth?</vt:lpstr>
      <vt:lpstr>Labyrinth Designs</vt:lpstr>
      <vt:lpstr>Ancient Labyrinths</vt:lpstr>
      <vt:lpstr>Ancient Labyrinths</vt:lpstr>
      <vt:lpstr>Ancient Labyrinths</vt:lpstr>
      <vt:lpstr>Labyrinths in the Middle Ages</vt:lpstr>
      <vt:lpstr>Chartres in Plan</vt:lpstr>
      <vt:lpstr>Classical Labyrinth</vt:lpstr>
      <vt:lpstr>Contemporary Renaissance</vt:lpstr>
      <vt:lpstr>My Journey Toward Contemplation </vt:lpstr>
      <vt:lpstr>Turning Point Consultants</vt:lpstr>
      <vt:lpstr>Turning Point</vt:lpstr>
      <vt:lpstr>Turning Point</vt:lpstr>
      <vt:lpstr>Turning Point</vt:lpstr>
      <vt:lpstr>Turning Point</vt:lpstr>
      <vt:lpstr>Our walks</vt:lpstr>
      <vt:lpstr>Our Walks</vt:lpstr>
      <vt:lpstr>PowerPoint Presentation</vt:lpstr>
      <vt:lpstr>PowerPoint Presentation</vt:lpstr>
      <vt:lpstr>PowerPoint Presentation</vt:lpstr>
      <vt:lpstr>PowerPoint Presentation</vt:lpstr>
      <vt:lpstr>PowerPoint Presentation</vt:lpstr>
      <vt:lpstr>PowerPoint Presentation</vt:lpstr>
      <vt:lpstr>Reflections so far…</vt:lpstr>
      <vt:lpstr>Further Reflections</vt:lpstr>
      <vt:lpstr>Future plans </vt:lpstr>
      <vt:lpstr>Smaller Labyrinth Meditations</vt:lpstr>
      <vt:lpstr>Smaller Labyrinth Meditations</vt:lpstr>
      <vt:lpstr>Smaller Labyrinth Meditations</vt:lpstr>
      <vt:lpstr>Smaller Labyrinth Meditations</vt:lpstr>
      <vt:lpstr>Smaller Labyrinth Meditations</vt:lpstr>
      <vt:lpstr>Smaller Labyrinth Meditations</vt:lpstr>
      <vt:lpstr>Smaller Labyrinth Meditations</vt:lpstr>
      <vt:lpstr>Walking as Meditation</vt:lpstr>
      <vt:lpstr>Meditation with Paper Labyrinth</vt:lpstr>
      <vt:lpstr>Some Resources and References</vt:lpstr>
      <vt:lpstr>PowerPoint Presentation</vt:lpstr>
      <vt:lpstr>Review of Goals</vt:lpstr>
      <vt:lpstr>Questions???</vt:lpstr>
      <vt:lpstr>Contact Information </vt:lpstr>
    </vt:vector>
  </TitlesOfParts>
  <Company>University of Iowa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Potter, Ryan M</dc:creator>
  <cp:lastModifiedBy>Conley, Elizabeth K</cp:lastModifiedBy>
  <cp:revision>149</cp:revision>
  <cp:lastPrinted>2018-04-20T20:15:45Z</cp:lastPrinted>
  <dcterms:created xsi:type="dcterms:W3CDTF">2018-04-09T03:47:07Z</dcterms:created>
  <dcterms:modified xsi:type="dcterms:W3CDTF">2018-04-20T20:15:56Z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0x010100579CCDD9754E9B40B13882595ECD5F7A</vt:lpwstr>
  </property>
</Properties>
</file>