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4" r:id="rId1"/>
  </p:sldMasterIdLst>
  <p:notesMasterIdLst>
    <p:notesMasterId r:id="rId36"/>
  </p:notesMasterIdLst>
  <p:handoutMasterIdLst>
    <p:handoutMasterId r:id="rId37"/>
  </p:handoutMasterIdLst>
  <p:sldIdLst>
    <p:sldId id="279" r:id="rId2"/>
    <p:sldId id="321" r:id="rId3"/>
    <p:sldId id="322" r:id="rId4"/>
    <p:sldId id="337" r:id="rId5"/>
    <p:sldId id="332" r:id="rId6"/>
    <p:sldId id="333" r:id="rId7"/>
    <p:sldId id="336" r:id="rId8"/>
    <p:sldId id="334" r:id="rId9"/>
    <p:sldId id="265" r:id="rId10"/>
    <p:sldId id="335" r:id="rId11"/>
    <p:sldId id="338" r:id="rId12"/>
    <p:sldId id="339" r:id="rId13"/>
    <p:sldId id="340" r:id="rId14"/>
    <p:sldId id="341" r:id="rId15"/>
    <p:sldId id="342" r:id="rId16"/>
    <p:sldId id="343" r:id="rId17"/>
    <p:sldId id="344" r:id="rId18"/>
    <p:sldId id="303" r:id="rId19"/>
    <p:sldId id="304" r:id="rId20"/>
    <p:sldId id="305" r:id="rId21"/>
    <p:sldId id="306" r:id="rId22"/>
    <p:sldId id="307" r:id="rId23"/>
    <p:sldId id="317" r:id="rId24"/>
    <p:sldId id="328" r:id="rId25"/>
    <p:sldId id="310" r:id="rId26"/>
    <p:sldId id="311" r:id="rId27"/>
    <p:sldId id="312" r:id="rId28"/>
    <p:sldId id="313" r:id="rId29"/>
    <p:sldId id="314" r:id="rId30"/>
    <p:sldId id="315" r:id="rId31"/>
    <p:sldId id="318" r:id="rId32"/>
    <p:sldId id="329" r:id="rId33"/>
    <p:sldId id="319" r:id="rId34"/>
    <p:sldId id="345" r:id="rId35"/>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a:srgbClr val="6DB9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779" autoAdjust="0"/>
  </p:normalViewPr>
  <p:slideViewPr>
    <p:cSldViewPr>
      <p:cViewPr varScale="1">
        <p:scale>
          <a:sx n="61" d="100"/>
          <a:sy n="61" d="100"/>
        </p:scale>
        <p:origin x="36" y="72"/>
      </p:cViewPr>
      <p:guideLst>
        <p:guide orient="horz" pos="2160"/>
        <p:guide pos="2880"/>
      </p:guideLst>
    </p:cSldViewPr>
  </p:slideViewPr>
  <p:notesTextViewPr>
    <p:cViewPr>
      <p:scale>
        <a:sx n="1" d="1"/>
        <a:sy n="1" d="1"/>
      </p:scale>
      <p:origin x="0" y="0"/>
    </p:cViewPr>
  </p:notesTextViewPr>
  <p:notesViewPr>
    <p:cSldViewPr>
      <p:cViewPr varScale="1">
        <p:scale>
          <a:sx n="86" d="100"/>
          <a:sy n="86"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021DFDE2-FD7D-41FB-BCBB-2014000B06DD}" type="slidenum">
              <a:rPr lang="en-US" smtClean="0"/>
              <a:t>‹#›</a:t>
            </a:fld>
            <a:endParaRPr lang="en-US"/>
          </a:p>
        </p:txBody>
      </p:sp>
    </p:spTree>
    <p:extLst>
      <p:ext uri="{BB962C8B-B14F-4D97-AF65-F5344CB8AC3E}">
        <p14:creationId xmlns:p14="http://schemas.microsoft.com/office/powerpoint/2010/main" val="111698576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D15B865-70A2-41D8-A260-F5CD60D408EE}" type="slidenum">
              <a:rPr lang="en-US" smtClean="0"/>
              <a:t>‹#›</a:t>
            </a:fld>
            <a:endParaRPr lang="en-US"/>
          </a:p>
        </p:txBody>
      </p:sp>
    </p:spTree>
    <p:extLst>
      <p:ext uri="{BB962C8B-B14F-4D97-AF65-F5344CB8AC3E}">
        <p14:creationId xmlns:p14="http://schemas.microsoft.com/office/powerpoint/2010/main" val="3063144018"/>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D15B865-70A2-41D8-A260-F5CD60D408EE}" type="slidenum">
              <a:rPr lang="en-US" smtClean="0"/>
              <a:t>1</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12789973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D15B865-70A2-41D8-A260-F5CD60D408EE}" type="slidenum">
              <a:rPr lang="en-US" smtClean="0"/>
              <a:t>10</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0271206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D15B865-70A2-41D8-A260-F5CD60D408EE}" type="slidenum">
              <a:rPr lang="en-US" smtClean="0"/>
              <a:t>11</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0271206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D15B865-70A2-41D8-A260-F5CD60D408EE}" type="slidenum">
              <a:rPr lang="en-US" smtClean="0"/>
              <a:t>12</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0271206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D15B865-70A2-41D8-A260-F5CD60D408EE}" type="slidenum">
              <a:rPr lang="en-US" smtClean="0"/>
              <a:t>13</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0271206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D15B865-70A2-41D8-A260-F5CD60D408EE}" type="slidenum">
              <a:rPr lang="en-US" smtClean="0"/>
              <a:t>14</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0271206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D15B865-70A2-41D8-A260-F5CD60D408EE}" type="slidenum">
              <a:rPr lang="en-US" smtClean="0"/>
              <a:t>15</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0271206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D15B865-70A2-41D8-A260-F5CD60D408EE}" type="slidenum">
              <a:rPr lang="en-US" smtClean="0"/>
              <a:t>16</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0271206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D15B865-70A2-41D8-A260-F5CD60D408EE}" type="slidenum">
              <a:rPr lang="en-US" smtClean="0"/>
              <a:t>17</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0271206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D15B865-70A2-41D8-A260-F5CD60D408EE}" type="slidenum">
              <a:rPr lang="en-US" smtClean="0"/>
              <a:t>18</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1425250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D15B865-70A2-41D8-A260-F5CD60D408EE}" type="slidenum">
              <a:rPr lang="en-US" smtClean="0"/>
              <a:t>19</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007692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D15B865-70A2-41D8-A260-F5CD60D408EE}" type="slidenum">
              <a:rPr lang="en-US" smtClean="0"/>
              <a:t>2</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0271206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D15B865-70A2-41D8-A260-F5CD60D408EE}" type="slidenum">
              <a:rPr lang="en-US" smtClean="0"/>
              <a:t>20</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10524556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D15B865-70A2-41D8-A260-F5CD60D408EE}" type="slidenum">
              <a:rPr lang="en-US" smtClean="0"/>
              <a:t>21</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42596104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D15B865-70A2-41D8-A260-F5CD60D408EE}" type="slidenum">
              <a:rPr lang="en-US" smtClean="0"/>
              <a:t>22</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946112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D15B865-70A2-41D8-A260-F5CD60D408EE}" type="slidenum">
              <a:rPr lang="en-US" smtClean="0"/>
              <a:t>25</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16221745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D15B865-70A2-41D8-A260-F5CD60D408EE}" type="slidenum">
              <a:rPr lang="en-US" smtClean="0"/>
              <a:t>26</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19399463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D15B865-70A2-41D8-A260-F5CD60D408EE}" type="slidenum">
              <a:rPr lang="en-US" smtClean="0"/>
              <a:t>27</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756263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D15B865-70A2-41D8-A260-F5CD60D408EE}" type="slidenum">
              <a:rPr lang="en-US" smtClean="0"/>
              <a:t>28</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870628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D15B865-70A2-41D8-A260-F5CD60D408EE}" type="slidenum">
              <a:rPr lang="en-US" smtClean="0"/>
              <a:t>29</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36548833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D15B865-70A2-41D8-A260-F5CD60D408EE}" type="slidenum">
              <a:rPr lang="en-US" smtClean="0"/>
              <a:t>30</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15437935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D15B865-70A2-41D8-A260-F5CD60D408EE}" type="slidenum">
              <a:rPr lang="en-US" smtClean="0"/>
              <a:t>3</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0271206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D15B865-70A2-41D8-A260-F5CD60D408EE}" type="slidenum">
              <a:rPr lang="en-US" smtClean="0"/>
              <a:t>4</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0271206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D15B865-70A2-41D8-A260-F5CD60D408EE}" type="slidenum">
              <a:rPr lang="en-US" smtClean="0"/>
              <a:t>5</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0271206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D15B865-70A2-41D8-A260-F5CD60D408EE}" type="slidenum">
              <a:rPr lang="en-US" smtClean="0"/>
              <a:t>6</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0271206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D15B865-70A2-41D8-A260-F5CD60D408EE}" type="slidenum">
              <a:rPr lang="en-US" smtClean="0"/>
              <a:t>7</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0271206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D15B865-70A2-41D8-A260-F5CD60D408EE}" type="slidenum">
              <a:rPr lang="en-US" smtClean="0"/>
              <a:t>8</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0271206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D15B865-70A2-41D8-A260-F5CD60D408EE}" type="slidenum">
              <a:rPr lang="en-US" smtClean="0"/>
              <a:t>9</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376328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C753C6E-9CD2-416F-AFCE-E0DB6DA6163C}" type="datetime1">
              <a:rPr lang="en-US" smtClean="0"/>
              <a:t>4/24/2018</a:t>
            </a:fld>
            <a:endParaRPr lang="en-US"/>
          </a:p>
        </p:txBody>
      </p:sp>
      <p:sp>
        <p:nvSpPr>
          <p:cNvPr id="5" name="Footer Placeholder 4"/>
          <p:cNvSpPr>
            <a:spLocks noGrp="1"/>
          </p:cNvSpPr>
          <p:nvPr>
            <p:ph type="ftr" sz="quarter" idx="11"/>
          </p:nvPr>
        </p:nvSpPr>
        <p:spPr/>
        <p:txBody>
          <a:bodyPr/>
          <a:lstStyle/>
          <a:p>
            <a:r>
              <a:rPr lang="en-US"/>
              <a:t>Institute for Life &amp; Care                      All Rights Reserved 2017                     www.lifeandcare.org</a:t>
            </a:r>
          </a:p>
        </p:txBody>
      </p:sp>
      <p:sp>
        <p:nvSpPr>
          <p:cNvPr id="6" name="Slide Number Placeholder 5"/>
          <p:cNvSpPr>
            <a:spLocks noGrp="1"/>
          </p:cNvSpPr>
          <p:nvPr>
            <p:ph type="sldNum" sz="quarter" idx="12"/>
          </p:nvPr>
        </p:nvSpPr>
        <p:spPr/>
        <p:txBody>
          <a:bodyPr/>
          <a:lstStyle/>
          <a:p>
            <a:fld id="{01E6542A-448A-45EB-8630-01D8F332455D}" type="slidenum">
              <a:rPr lang="en-US" smtClean="0"/>
              <a:t>‹#›</a:t>
            </a:fld>
            <a:endParaRPr lang="en-US"/>
          </a:p>
        </p:txBody>
      </p:sp>
    </p:spTree>
    <p:extLst>
      <p:ext uri="{BB962C8B-B14F-4D97-AF65-F5344CB8AC3E}">
        <p14:creationId xmlns:p14="http://schemas.microsoft.com/office/powerpoint/2010/main" val="1434829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46C6622A-837A-4085-A63D-E85DF401839E}" type="datetime1">
              <a:rPr lang="en-US" smtClean="0"/>
              <a:t>4/24/2018</a:t>
            </a:fld>
            <a:endParaRPr lang="en-US"/>
          </a:p>
        </p:txBody>
      </p:sp>
      <p:sp>
        <p:nvSpPr>
          <p:cNvPr id="4" name="Footer Placeholder 3"/>
          <p:cNvSpPr>
            <a:spLocks noGrp="1"/>
          </p:cNvSpPr>
          <p:nvPr>
            <p:ph type="ftr" sz="quarter" idx="11"/>
          </p:nvPr>
        </p:nvSpPr>
        <p:spPr/>
        <p:txBody>
          <a:bodyPr/>
          <a:lstStyle/>
          <a:p>
            <a:r>
              <a:rPr lang="en-US"/>
              <a:t>Institute for Life &amp; Care                      All Rights Reserved 2017                     www.lifeandcare.org</a:t>
            </a:r>
          </a:p>
        </p:txBody>
      </p:sp>
      <p:sp>
        <p:nvSpPr>
          <p:cNvPr id="5" name="Slide Number Placeholder 4"/>
          <p:cNvSpPr>
            <a:spLocks noGrp="1"/>
          </p:cNvSpPr>
          <p:nvPr>
            <p:ph type="sldNum" sz="quarter" idx="12"/>
          </p:nvPr>
        </p:nvSpPr>
        <p:spPr/>
        <p:txBody>
          <a:bodyPr/>
          <a:lstStyle/>
          <a:p>
            <a:fld id="{01E6542A-448A-45EB-8630-01D8F332455D}" type="slidenum">
              <a:rPr lang="en-US" smtClean="0"/>
              <a:t>‹#›</a:t>
            </a:fld>
            <a:endParaRPr lang="en-US"/>
          </a:p>
        </p:txBody>
      </p:sp>
    </p:spTree>
    <p:extLst>
      <p:ext uri="{BB962C8B-B14F-4D97-AF65-F5344CB8AC3E}">
        <p14:creationId xmlns:p14="http://schemas.microsoft.com/office/powerpoint/2010/main" val="903752111"/>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6C6622A-837A-4085-A63D-E85DF401839E}" type="datetime1">
              <a:rPr lang="en-US" smtClean="0"/>
              <a:t>4/24/2018</a:t>
            </a:fld>
            <a:endParaRPr lang="en-US"/>
          </a:p>
        </p:txBody>
      </p:sp>
      <p:sp>
        <p:nvSpPr>
          <p:cNvPr id="5" name="Footer Placeholder 4"/>
          <p:cNvSpPr>
            <a:spLocks noGrp="1"/>
          </p:cNvSpPr>
          <p:nvPr>
            <p:ph type="ftr" sz="quarter" idx="11"/>
          </p:nvPr>
        </p:nvSpPr>
        <p:spPr/>
        <p:txBody>
          <a:bodyPr/>
          <a:lstStyle/>
          <a:p>
            <a:r>
              <a:rPr lang="en-US"/>
              <a:t>Institute for Life &amp; Care                      All Rights Reserved 2017                     www.lifeandcare.org</a:t>
            </a:r>
          </a:p>
        </p:txBody>
      </p:sp>
      <p:sp>
        <p:nvSpPr>
          <p:cNvPr id="6" name="Slide Number Placeholder 5"/>
          <p:cNvSpPr>
            <a:spLocks noGrp="1"/>
          </p:cNvSpPr>
          <p:nvPr>
            <p:ph type="sldNum" sz="quarter" idx="12"/>
          </p:nvPr>
        </p:nvSpPr>
        <p:spPr/>
        <p:txBody>
          <a:bodyPr/>
          <a:lstStyle/>
          <a:p>
            <a:fld id="{01E6542A-448A-45EB-8630-01D8F332455D}" type="slidenum">
              <a:rPr lang="en-US" smtClean="0"/>
              <a:t>‹#›</a:t>
            </a:fld>
            <a:endParaRPr lang="en-US"/>
          </a:p>
        </p:txBody>
      </p:sp>
    </p:spTree>
    <p:extLst>
      <p:ext uri="{BB962C8B-B14F-4D97-AF65-F5344CB8AC3E}">
        <p14:creationId xmlns:p14="http://schemas.microsoft.com/office/powerpoint/2010/main" val="777518266"/>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6C6622A-837A-4085-A63D-E85DF401839E}" type="datetime1">
              <a:rPr lang="en-US" smtClean="0"/>
              <a:t>4/24/2018</a:t>
            </a:fld>
            <a:endParaRPr lang="en-US"/>
          </a:p>
        </p:txBody>
      </p:sp>
      <p:sp>
        <p:nvSpPr>
          <p:cNvPr id="5" name="Footer Placeholder 4"/>
          <p:cNvSpPr>
            <a:spLocks noGrp="1"/>
          </p:cNvSpPr>
          <p:nvPr>
            <p:ph type="ftr" sz="quarter" idx="11"/>
          </p:nvPr>
        </p:nvSpPr>
        <p:spPr/>
        <p:txBody>
          <a:bodyPr/>
          <a:lstStyle/>
          <a:p>
            <a:r>
              <a:rPr lang="en-US"/>
              <a:t>Institute for Life &amp; Care                      All Rights Reserved 2017                     www.lifeandcare.org</a:t>
            </a:r>
          </a:p>
        </p:txBody>
      </p:sp>
      <p:sp>
        <p:nvSpPr>
          <p:cNvPr id="6" name="Slide Number Placeholder 5"/>
          <p:cNvSpPr>
            <a:spLocks noGrp="1"/>
          </p:cNvSpPr>
          <p:nvPr>
            <p:ph type="sldNum" sz="quarter" idx="12"/>
          </p:nvPr>
        </p:nvSpPr>
        <p:spPr/>
        <p:txBody>
          <a:bodyPr/>
          <a:lstStyle/>
          <a:p>
            <a:fld id="{01E6542A-448A-45EB-8630-01D8F332455D}"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196912461"/>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6C6622A-837A-4085-A63D-E85DF401839E}" type="datetime1">
              <a:rPr lang="en-US" smtClean="0"/>
              <a:t>4/24/2018</a:t>
            </a:fld>
            <a:endParaRPr lang="en-US"/>
          </a:p>
        </p:txBody>
      </p:sp>
      <p:sp>
        <p:nvSpPr>
          <p:cNvPr id="5" name="Footer Placeholder 4"/>
          <p:cNvSpPr>
            <a:spLocks noGrp="1"/>
          </p:cNvSpPr>
          <p:nvPr>
            <p:ph type="ftr" sz="quarter" idx="11"/>
          </p:nvPr>
        </p:nvSpPr>
        <p:spPr/>
        <p:txBody>
          <a:bodyPr/>
          <a:lstStyle/>
          <a:p>
            <a:r>
              <a:rPr lang="en-US"/>
              <a:t>Institute for Life &amp; Care                      All Rights Reserved 2017                     www.lifeandcare.org</a:t>
            </a:r>
          </a:p>
        </p:txBody>
      </p:sp>
      <p:sp>
        <p:nvSpPr>
          <p:cNvPr id="6" name="Slide Number Placeholder 5"/>
          <p:cNvSpPr>
            <a:spLocks noGrp="1"/>
          </p:cNvSpPr>
          <p:nvPr>
            <p:ph type="sldNum" sz="quarter" idx="12"/>
          </p:nvPr>
        </p:nvSpPr>
        <p:spPr/>
        <p:txBody>
          <a:bodyPr/>
          <a:lstStyle/>
          <a:p>
            <a:fld id="{01E6542A-448A-45EB-8630-01D8F332455D}" type="slidenum">
              <a:rPr lang="en-US" smtClean="0"/>
              <a:t>‹#›</a:t>
            </a:fld>
            <a:endParaRPr lang="en-US"/>
          </a:p>
        </p:txBody>
      </p:sp>
    </p:spTree>
    <p:extLst>
      <p:ext uri="{BB962C8B-B14F-4D97-AF65-F5344CB8AC3E}">
        <p14:creationId xmlns:p14="http://schemas.microsoft.com/office/powerpoint/2010/main" val="2630667718"/>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6C6622A-837A-4085-A63D-E85DF401839E}" type="datetime1">
              <a:rPr lang="en-US" smtClean="0"/>
              <a:t>4/24/2018</a:t>
            </a:fld>
            <a:endParaRPr lang="en-US"/>
          </a:p>
        </p:txBody>
      </p:sp>
      <p:sp>
        <p:nvSpPr>
          <p:cNvPr id="5" name="Footer Placeholder 4"/>
          <p:cNvSpPr>
            <a:spLocks noGrp="1"/>
          </p:cNvSpPr>
          <p:nvPr>
            <p:ph type="ftr" sz="quarter" idx="11"/>
          </p:nvPr>
        </p:nvSpPr>
        <p:spPr/>
        <p:txBody>
          <a:bodyPr/>
          <a:lstStyle/>
          <a:p>
            <a:r>
              <a:rPr lang="en-US"/>
              <a:t>Institute for Life &amp; Care                      All Rights Reserved 2017                     www.lifeandcare.org</a:t>
            </a:r>
          </a:p>
        </p:txBody>
      </p:sp>
      <p:sp>
        <p:nvSpPr>
          <p:cNvPr id="6" name="Slide Number Placeholder 5"/>
          <p:cNvSpPr>
            <a:spLocks noGrp="1"/>
          </p:cNvSpPr>
          <p:nvPr>
            <p:ph type="sldNum" sz="quarter" idx="12"/>
          </p:nvPr>
        </p:nvSpPr>
        <p:spPr/>
        <p:txBody>
          <a:bodyPr/>
          <a:lstStyle/>
          <a:p>
            <a:fld id="{01E6542A-448A-45EB-8630-01D8F332455D}"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102862189"/>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6C6622A-837A-4085-A63D-E85DF401839E}" type="datetime1">
              <a:rPr lang="en-US" smtClean="0"/>
              <a:t>4/24/2018</a:t>
            </a:fld>
            <a:endParaRPr lang="en-US"/>
          </a:p>
        </p:txBody>
      </p:sp>
      <p:sp>
        <p:nvSpPr>
          <p:cNvPr id="5" name="Footer Placeholder 4"/>
          <p:cNvSpPr>
            <a:spLocks noGrp="1"/>
          </p:cNvSpPr>
          <p:nvPr>
            <p:ph type="ftr" sz="quarter" idx="11"/>
          </p:nvPr>
        </p:nvSpPr>
        <p:spPr/>
        <p:txBody>
          <a:bodyPr/>
          <a:lstStyle/>
          <a:p>
            <a:r>
              <a:rPr lang="en-US"/>
              <a:t>Institute for Life &amp; Care                      All Rights Reserved 2017                     www.lifeandcare.org</a:t>
            </a:r>
          </a:p>
        </p:txBody>
      </p:sp>
      <p:sp>
        <p:nvSpPr>
          <p:cNvPr id="6" name="Slide Number Placeholder 5"/>
          <p:cNvSpPr>
            <a:spLocks noGrp="1"/>
          </p:cNvSpPr>
          <p:nvPr>
            <p:ph type="sldNum" sz="quarter" idx="12"/>
          </p:nvPr>
        </p:nvSpPr>
        <p:spPr/>
        <p:txBody>
          <a:bodyPr/>
          <a:lstStyle/>
          <a:p>
            <a:fld id="{01E6542A-448A-45EB-8630-01D8F332455D}" type="slidenum">
              <a:rPr lang="en-US" smtClean="0"/>
              <a:t>‹#›</a:t>
            </a:fld>
            <a:endParaRPr lang="en-US"/>
          </a:p>
        </p:txBody>
      </p:sp>
    </p:spTree>
    <p:extLst>
      <p:ext uri="{BB962C8B-B14F-4D97-AF65-F5344CB8AC3E}">
        <p14:creationId xmlns:p14="http://schemas.microsoft.com/office/powerpoint/2010/main" val="2049434591"/>
      </p:ext>
    </p:extLst>
  </p:cSld>
  <p:clrMapOvr>
    <a:masterClrMapping/>
  </p:clrMapOvr>
  <p:hf sldNum="0"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03EC358-E6D4-46ED-895D-881B9DC6818E}" type="datetime1">
              <a:rPr lang="en-US" smtClean="0"/>
              <a:t>4/24/2018</a:t>
            </a:fld>
            <a:endParaRPr lang="en-US"/>
          </a:p>
        </p:txBody>
      </p:sp>
      <p:sp>
        <p:nvSpPr>
          <p:cNvPr id="5" name="Footer Placeholder 4"/>
          <p:cNvSpPr>
            <a:spLocks noGrp="1"/>
          </p:cNvSpPr>
          <p:nvPr>
            <p:ph type="ftr" sz="quarter" idx="11"/>
          </p:nvPr>
        </p:nvSpPr>
        <p:spPr/>
        <p:txBody>
          <a:bodyPr/>
          <a:lstStyle/>
          <a:p>
            <a:r>
              <a:rPr lang="en-US"/>
              <a:t>Institute for Life &amp; Care                      All Rights Reserved 2017                     www.lifeandcare.org</a:t>
            </a:r>
          </a:p>
        </p:txBody>
      </p:sp>
      <p:sp>
        <p:nvSpPr>
          <p:cNvPr id="6" name="Slide Number Placeholder 5"/>
          <p:cNvSpPr>
            <a:spLocks noGrp="1"/>
          </p:cNvSpPr>
          <p:nvPr>
            <p:ph type="sldNum" sz="quarter" idx="12"/>
          </p:nvPr>
        </p:nvSpPr>
        <p:spPr/>
        <p:txBody>
          <a:bodyPr/>
          <a:lstStyle/>
          <a:p>
            <a:fld id="{01E6542A-448A-45EB-8630-01D8F332455D}" type="slidenum">
              <a:rPr lang="en-US" smtClean="0"/>
              <a:t>‹#›</a:t>
            </a:fld>
            <a:endParaRPr lang="en-US"/>
          </a:p>
        </p:txBody>
      </p:sp>
    </p:spTree>
    <p:extLst>
      <p:ext uri="{BB962C8B-B14F-4D97-AF65-F5344CB8AC3E}">
        <p14:creationId xmlns:p14="http://schemas.microsoft.com/office/powerpoint/2010/main" val="8796120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B45D6E-431D-4865-8C08-BBEE026BF46F}" type="datetime1">
              <a:rPr lang="en-US" smtClean="0"/>
              <a:t>4/24/2018</a:t>
            </a:fld>
            <a:endParaRPr lang="en-US"/>
          </a:p>
        </p:txBody>
      </p:sp>
      <p:sp>
        <p:nvSpPr>
          <p:cNvPr id="5" name="Footer Placeholder 4"/>
          <p:cNvSpPr>
            <a:spLocks noGrp="1"/>
          </p:cNvSpPr>
          <p:nvPr>
            <p:ph type="ftr" sz="quarter" idx="11"/>
          </p:nvPr>
        </p:nvSpPr>
        <p:spPr/>
        <p:txBody>
          <a:bodyPr/>
          <a:lstStyle/>
          <a:p>
            <a:r>
              <a:rPr lang="en-US"/>
              <a:t>Institute for Life &amp; Care                      All Rights Reserved 2017                     www.lifeandcare.org</a:t>
            </a:r>
          </a:p>
        </p:txBody>
      </p:sp>
      <p:sp>
        <p:nvSpPr>
          <p:cNvPr id="6" name="Slide Number Placeholder 5"/>
          <p:cNvSpPr>
            <a:spLocks noGrp="1"/>
          </p:cNvSpPr>
          <p:nvPr>
            <p:ph type="sldNum" sz="quarter" idx="12"/>
          </p:nvPr>
        </p:nvSpPr>
        <p:spPr/>
        <p:txBody>
          <a:bodyPr/>
          <a:lstStyle/>
          <a:p>
            <a:fld id="{01E6542A-448A-45EB-8630-01D8F332455D}" type="slidenum">
              <a:rPr lang="en-US" smtClean="0"/>
              <a:t>‹#›</a:t>
            </a:fld>
            <a:endParaRPr lang="en-US"/>
          </a:p>
        </p:txBody>
      </p:sp>
    </p:spTree>
    <p:extLst>
      <p:ext uri="{BB962C8B-B14F-4D97-AF65-F5344CB8AC3E}">
        <p14:creationId xmlns:p14="http://schemas.microsoft.com/office/powerpoint/2010/main" val="2411061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02C600-348F-45FE-96D3-08EC3B33D07E}" type="datetime1">
              <a:rPr lang="en-US" smtClean="0"/>
              <a:t>4/24/2018</a:t>
            </a:fld>
            <a:endParaRPr lang="en-US"/>
          </a:p>
        </p:txBody>
      </p:sp>
      <p:sp>
        <p:nvSpPr>
          <p:cNvPr id="5" name="Footer Placeholder 4"/>
          <p:cNvSpPr>
            <a:spLocks noGrp="1"/>
          </p:cNvSpPr>
          <p:nvPr>
            <p:ph type="ftr" sz="quarter" idx="11"/>
          </p:nvPr>
        </p:nvSpPr>
        <p:spPr/>
        <p:txBody>
          <a:bodyPr/>
          <a:lstStyle/>
          <a:p>
            <a:r>
              <a:rPr lang="en-US"/>
              <a:t>Institute for Life &amp; Care                      All Rights Reserved 2017                     www.lifeandcare.org</a:t>
            </a:r>
          </a:p>
        </p:txBody>
      </p:sp>
      <p:sp>
        <p:nvSpPr>
          <p:cNvPr id="6" name="Slide Number Placeholder 5"/>
          <p:cNvSpPr>
            <a:spLocks noGrp="1"/>
          </p:cNvSpPr>
          <p:nvPr>
            <p:ph type="sldNum" sz="quarter" idx="12"/>
          </p:nvPr>
        </p:nvSpPr>
        <p:spPr/>
        <p:txBody>
          <a:bodyPr/>
          <a:lstStyle/>
          <a:p>
            <a:fld id="{01E6542A-448A-45EB-8630-01D8F332455D}" type="slidenum">
              <a:rPr lang="en-US" smtClean="0"/>
              <a:t>‹#›</a:t>
            </a:fld>
            <a:endParaRPr lang="en-US"/>
          </a:p>
        </p:txBody>
      </p:sp>
    </p:spTree>
    <p:extLst>
      <p:ext uri="{BB962C8B-B14F-4D97-AF65-F5344CB8AC3E}">
        <p14:creationId xmlns:p14="http://schemas.microsoft.com/office/powerpoint/2010/main" val="2795309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3B3ACB4-D92D-4E59-8917-E77808AB8B11}" type="datetime1">
              <a:rPr lang="en-US" smtClean="0"/>
              <a:t>4/24/2018</a:t>
            </a:fld>
            <a:endParaRPr lang="en-US"/>
          </a:p>
        </p:txBody>
      </p:sp>
      <p:sp>
        <p:nvSpPr>
          <p:cNvPr id="5" name="Footer Placeholder 4"/>
          <p:cNvSpPr>
            <a:spLocks noGrp="1"/>
          </p:cNvSpPr>
          <p:nvPr>
            <p:ph type="ftr" sz="quarter" idx="11"/>
          </p:nvPr>
        </p:nvSpPr>
        <p:spPr/>
        <p:txBody>
          <a:bodyPr/>
          <a:lstStyle/>
          <a:p>
            <a:r>
              <a:rPr lang="en-US"/>
              <a:t>Institute for Life &amp; Care                      All Rights Reserved 2017                     www.lifeandcare.org</a:t>
            </a:r>
          </a:p>
        </p:txBody>
      </p:sp>
      <p:sp>
        <p:nvSpPr>
          <p:cNvPr id="6" name="Slide Number Placeholder 5"/>
          <p:cNvSpPr>
            <a:spLocks noGrp="1"/>
          </p:cNvSpPr>
          <p:nvPr>
            <p:ph type="sldNum" sz="quarter" idx="12"/>
          </p:nvPr>
        </p:nvSpPr>
        <p:spPr/>
        <p:txBody>
          <a:bodyPr/>
          <a:lstStyle/>
          <a:p>
            <a:fld id="{01E6542A-448A-45EB-8630-01D8F332455D}" type="slidenum">
              <a:rPr lang="en-US" smtClean="0"/>
              <a:t>‹#›</a:t>
            </a:fld>
            <a:endParaRPr lang="en-US"/>
          </a:p>
        </p:txBody>
      </p:sp>
    </p:spTree>
    <p:extLst>
      <p:ext uri="{BB962C8B-B14F-4D97-AF65-F5344CB8AC3E}">
        <p14:creationId xmlns:p14="http://schemas.microsoft.com/office/powerpoint/2010/main" val="4213702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38D9A6D-6CF9-40D8-A31A-6DD7A87FEDDE}" type="datetime1">
              <a:rPr lang="en-US" smtClean="0"/>
              <a:t>4/24/2018</a:t>
            </a:fld>
            <a:endParaRPr lang="en-US"/>
          </a:p>
        </p:txBody>
      </p:sp>
      <p:sp>
        <p:nvSpPr>
          <p:cNvPr id="6" name="Footer Placeholder 5"/>
          <p:cNvSpPr>
            <a:spLocks noGrp="1"/>
          </p:cNvSpPr>
          <p:nvPr>
            <p:ph type="ftr" sz="quarter" idx="11"/>
          </p:nvPr>
        </p:nvSpPr>
        <p:spPr/>
        <p:txBody>
          <a:bodyPr/>
          <a:lstStyle/>
          <a:p>
            <a:r>
              <a:rPr lang="en-US"/>
              <a:t>Institute for Life &amp; Care                      All Rights Reserved 2017                     www.lifeandcare.org</a:t>
            </a:r>
          </a:p>
        </p:txBody>
      </p:sp>
      <p:sp>
        <p:nvSpPr>
          <p:cNvPr id="7" name="Slide Number Placeholder 6"/>
          <p:cNvSpPr>
            <a:spLocks noGrp="1"/>
          </p:cNvSpPr>
          <p:nvPr>
            <p:ph type="sldNum" sz="quarter" idx="12"/>
          </p:nvPr>
        </p:nvSpPr>
        <p:spPr/>
        <p:txBody>
          <a:bodyPr/>
          <a:lstStyle/>
          <a:p>
            <a:fld id="{01E6542A-448A-45EB-8630-01D8F332455D}" type="slidenum">
              <a:rPr lang="en-US" smtClean="0"/>
              <a:t>‹#›</a:t>
            </a:fld>
            <a:endParaRPr lang="en-US"/>
          </a:p>
        </p:txBody>
      </p:sp>
    </p:spTree>
    <p:extLst>
      <p:ext uri="{BB962C8B-B14F-4D97-AF65-F5344CB8AC3E}">
        <p14:creationId xmlns:p14="http://schemas.microsoft.com/office/powerpoint/2010/main" val="3450693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8439FF2-9C77-4BF2-AD2C-6F6DC6B4076E}" type="datetime1">
              <a:rPr lang="en-US" smtClean="0"/>
              <a:t>4/24/2018</a:t>
            </a:fld>
            <a:endParaRPr lang="en-US"/>
          </a:p>
        </p:txBody>
      </p:sp>
      <p:sp>
        <p:nvSpPr>
          <p:cNvPr id="8" name="Footer Placeholder 7"/>
          <p:cNvSpPr>
            <a:spLocks noGrp="1"/>
          </p:cNvSpPr>
          <p:nvPr>
            <p:ph type="ftr" sz="quarter" idx="11"/>
          </p:nvPr>
        </p:nvSpPr>
        <p:spPr/>
        <p:txBody>
          <a:bodyPr/>
          <a:lstStyle/>
          <a:p>
            <a:r>
              <a:rPr lang="en-US"/>
              <a:t>Institute for Life &amp; Care                      All Rights Reserved 2017                     www.lifeandcare.org</a:t>
            </a:r>
          </a:p>
        </p:txBody>
      </p:sp>
      <p:sp>
        <p:nvSpPr>
          <p:cNvPr id="9" name="Slide Number Placeholder 8"/>
          <p:cNvSpPr>
            <a:spLocks noGrp="1"/>
          </p:cNvSpPr>
          <p:nvPr>
            <p:ph type="sldNum" sz="quarter" idx="12"/>
          </p:nvPr>
        </p:nvSpPr>
        <p:spPr/>
        <p:txBody>
          <a:bodyPr/>
          <a:lstStyle/>
          <a:p>
            <a:fld id="{01E6542A-448A-45EB-8630-01D8F332455D}" type="slidenum">
              <a:rPr lang="en-US" smtClean="0"/>
              <a:t>‹#›</a:t>
            </a:fld>
            <a:endParaRPr lang="en-US"/>
          </a:p>
        </p:txBody>
      </p:sp>
    </p:spTree>
    <p:extLst>
      <p:ext uri="{BB962C8B-B14F-4D97-AF65-F5344CB8AC3E}">
        <p14:creationId xmlns:p14="http://schemas.microsoft.com/office/powerpoint/2010/main" val="1701389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59ABBD5-98B8-478B-99BD-B1B114784075}" type="datetime1">
              <a:rPr lang="en-US" smtClean="0"/>
              <a:t>4/24/2018</a:t>
            </a:fld>
            <a:endParaRPr lang="en-US"/>
          </a:p>
        </p:txBody>
      </p:sp>
      <p:sp>
        <p:nvSpPr>
          <p:cNvPr id="4" name="Footer Placeholder 3"/>
          <p:cNvSpPr>
            <a:spLocks noGrp="1"/>
          </p:cNvSpPr>
          <p:nvPr>
            <p:ph type="ftr" sz="quarter" idx="11"/>
          </p:nvPr>
        </p:nvSpPr>
        <p:spPr/>
        <p:txBody>
          <a:bodyPr/>
          <a:lstStyle/>
          <a:p>
            <a:r>
              <a:rPr lang="en-US"/>
              <a:t>Institute for Life &amp; Care                      All Rights Reserved 2017                     www.lifeandcare.org</a:t>
            </a:r>
          </a:p>
        </p:txBody>
      </p:sp>
      <p:sp>
        <p:nvSpPr>
          <p:cNvPr id="5" name="Slide Number Placeholder 4"/>
          <p:cNvSpPr>
            <a:spLocks noGrp="1"/>
          </p:cNvSpPr>
          <p:nvPr>
            <p:ph type="sldNum" sz="quarter" idx="12"/>
          </p:nvPr>
        </p:nvSpPr>
        <p:spPr/>
        <p:txBody>
          <a:bodyPr/>
          <a:lstStyle/>
          <a:p>
            <a:fld id="{01E6542A-448A-45EB-8630-01D8F332455D}" type="slidenum">
              <a:rPr lang="en-US" smtClean="0"/>
              <a:t>‹#›</a:t>
            </a:fld>
            <a:endParaRPr lang="en-US"/>
          </a:p>
        </p:txBody>
      </p:sp>
    </p:spTree>
    <p:extLst>
      <p:ext uri="{BB962C8B-B14F-4D97-AF65-F5344CB8AC3E}">
        <p14:creationId xmlns:p14="http://schemas.microsoft.com/office/powerpoint/2010/main" val="2809929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894DD1-4834-43EB-92ED-FDBCFA880347}" type="datetime1">
              <a:rPr lang="en-US" smtClean="0"/>
              <a:t>4/24/2018</a:t>
            </a:fld>
            <a:endParaRPr lang="en-US"/>
          </a:p>
        </p:txBody>
      </p:sp>
      <p:sp>
        <p:nvSpPr>
          <p:cNvPr id="3" name="Footer Placeholder 2"/>
          <p:cNvSpPr>
            <a:spLocks noGrp="1"/>
          </p:cNvSpPr>
          <p:nvPr>
            <p:ph type="ftr" sz="quarter" idx="11"/>
          </p:nvPr>
        </p:nvSpPr>
        <p:spPr/>
        <p:txBody>
          <a:bodyPr/>
          <a:lstStyle/>
          <a:p>
            <a:r>
              <a:rPr lang="en-US"/>
              <a:t>Institute for Life &amp; Care                      All Rights Reserved 2017                     www.lifeandcare.org</a:t>
            </a:r>
          </a:p>
        </p:txBody>
      </p:sp>
      <p:sp>
        <p:nvSpPr>
          <p:cNvPr id="4" name="Slide Number Placeholder 3"/>
          <p:cNvSpPr>
            <a:spLocks noGrp="1"/>
          </p:cNvSpPr>
          <p:nvPr>
            <p:ph type="sldNum" sz="quarter" idx="12"/>
          </p:nvPr>
        </p:nvSpPr>
        <p:spPr/>
        <p:txBody>
          <a:bodyPr/>
          <a:lstStyle/>
          <a:p>
            <a:fld id="{01E6542A-448A-45EB-8630-01D8F332455D}" type="slidenum">
              <a:rPr lang="en-US" smtClean="0"/>
              <a:t>‹#›</a:t>
            </a:fld>
            <a:endParaRPr lang="en-US"/>
          </a:p>
        </p:txBody>
      </p:sp>
    </p:spTree>
    <p:extLst>
      <p:ext uri="{BB962C8B-B14F-4D97-AF65-F5344CB8AC3E}">
        <p14:creationId xmlns:p14="http://schemas.microsoft.com/office/powerpoint/2010/main" val="963215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7A1CEC7-2173-45DB-A27F-C83D93B7E5E0}" type="datetime1">
              <a:rPr lang="en-US" smtClean="0"/>
              <a:t>4/24/2018</a:t>
            </a:fld>
            <a:endParaRPr lang="en-US"/>
          </a:p>
        </p:txBody>
      </p:sp>
      <p:sp>
        <p:nvSpPr>
          <p:cNvPr id="6" name="Footer Placeholder 5"/>
          <p:cNvSpPr>
            <a:spLocks noGrp="1"/>
          </p:cNvSpPr>
          <p:nvPr>
            <p:ph type="ftr" sz="quarter" idx="11"/>
          </p:nvPr>
        </p:nvSpPr>
        <p:spPr/>
        <p:txBody>
          <a:bodyPr/>
          <a:lstStyle/>
          <a:p>
            <a:r>
              <a:rPr lang="en-US"/>
              <a:t>Institute for Life &amp; Care                      All Rights Reserved 2017                     www.lifeandcare.org</a:t>
            </a:r>
          </a:p>
        </p:txBody>
      </p:sp>
      <p:sp>
        <p:nvSpPr>
          <p:cNvPr id="7" name="Slide Number Placeholder 6"/>
          <p:cNvSpPr>
            <a:spLocks noGrp="1"/>
          </p:cNvSpPr>
          <p:nvPr>
            <p:ph type="sldNum" sz="quarter" idx="12"/>
          </p:nvPr>
        </p:nvSpPr>
        <p:spPr/>
        <p:txBody>
          <a:bodyPr/>
          <a:lstStyle/>
          <a:p>
            <a:fld id="{01E6542A-448A-45EB-8630-01D8F332455D}" type="slidenum">
              <a:rPr lang="en-US" smtClean="0"/>
              <a:t>‹#›</a:t>
            </a:fld>
            <a:endParaRPr lang="en-US"/>
          </a:p>
        </p:txBody>
      </p:sp>
    </p:spTree>
    <p:extLst>
      <p:ext uri="{BB962C8B-B14F-4D97-AF65-F5344CB8AC3E}">
        <p14:creationId xmlns:p14="http://schemas.microsoft.com/office/powerpoint/2010/main" val="3981758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7BA4321-5229-439D-ABAA-F0597E53AB27}" type="datetime1">
              <a:rPr lang="en-US" smtClean="0"/>
              <a:t>4/24/2018</a:t>
            </a:fld>
            <a:endParaRPr lang="en-US"/>
          </a:p>
        </p:txBody>
      </p:sp>
      <p:sp>
        <p:nvSpPr>
          <p:cNvPr id="6" name="Footer Placeholder 5"/>
          <p:cNvSpPr>
            <a:spLocks noGrp="1"/>
          </p:cNvSpPr>
          <p:nvPr>
            <p:ph type="ftr" sz="quarter" idx="11"/>
          </p:nvPr>
        </p:nvSpPr>
        <p:spPr>
          <a:xfrm>
            <a:off x="533400" y="6172200"/>
            <a:ext cx="5811724" cy="365125"/>
          </a:xfrm>
        </p:spPr>
        <p:txBody>
          <a:bodyPr/>
          <a:lstStyle/>
          <a:p>
            <a:r>
              <a:rPr lang="en-US"/>
              <a:t>Institute for Life &amp; Care                      All Rights Reserved 2017                     www.lifeandcare.org</a:t>
            </a:r>
          </a:p>
        </p:txBody>
      </p:sp>
      <p:sp>
        <p:nvSpPr>
          <p:cNvPr id="7" name="Slide Number Placeholder 6"/>
          <p:cNvSpPr>
            <a:spLocks noGrp="1"/>
          </p:cNvSpPr>
          <p:nvPr>
            <p:ph type="sldNum" sz="quarter" idx="12"/>
          </p:nvPr>
        </p:nvSpPr>
        <p:spPr/>
        <p:txBody>
          <a:bodyPr/>
          <a:lstStyle/>
          <a:p>
            <a:fld id="{01E6542A-448A-45EB-8630-01D8F332455D}" type="slidenum">
              <a:rPr lang="en-US" smtClean="0"/>
              <a:t>‹#›</a:t>
            </a:fld>
            <a:endParaRPr lang="en-US"/>
          </a:p>
        </p:txBody>
      </p:sp>
    </p:spTree>
    <p:extLst>
      <p:ext uri="{BB962C8B-B14F-4D97-AF65-F5344CB8AC3E}">
        <p14:creationId xmlns:p14="http://schemas.microsoft.com/office/powerpoint/2010/main" val="1661390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1"/>
            </a:gs>
            <a:gs pos="88000">
              <a:srgbClr val="6DB9B9"/>
            </a:gs>
            <a:gs pos="100000">
              <a:schemeClr val="bg2">
                <a:shade val="96000"/>
                <a:satMod val="120000"/>
                <a:lumMod val="90000"/>
              </a:schemeClr>
            </a:gs>
          </a:gsLst>
          <a:lin ang="5400000" scaled="0"/>
          <a:tileRect/>
        </a:gradFill>
        <a:effectLst/>
      </p:bgPr>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46C6622A-837A-4085-A63D-E85DF401839E}" type="datetime1">
              <a:rPr lang="en-US" smtClean="0"/>
              <a:t>4/24/2018</a:t>
            </a:fld>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r>
              <a:rPr lang="en-US"/>
              <a:t>Institute for Life &amp; Care                      All Rights Reserved 2017                     www.lifeandcare.org</a:t>
            </a: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01E6542A-448A-45EB-8630-01D8F332455D}" type="slidenum">
              <a:rPr lang="en-US" smtClean="0"/>
              <a:t>‹#›</a:t>
            </a:fld>
            <a:endParaRPr lang="en-US"/>
          </a:p>
        </p:txBody>
      </p:sp>
    </p:spTree>
    <p:extLst>
      <p:ext uri="{BB962C8B-B14F-4D97-AF65-F5344CB8AC3E}">
        <p14:creationId xmlns:p14="http://schemas.microsoft.com/office/powerpoint/2010/main" val="1745269387"/>
      </p:ext>
    </p:extLst>
  </p:cSld>
  <p:clrMap bg1="dk1" tx1="lt1" bg2="dk2" tx2="lt2" accent1="accent1" accent2="accent2" accent3="accent3" accent4="accent4" accent5="accent5" accent6="accent6" hlink="hlink" folHlink="folHlink"/>
  <p:sldLayoutIdLst>
    <p:sldLayoutId id="2147483815" r:id="rId1"/>
    <p:sldLayoutId id="2147483816" r:id="rId2"/>
    <p:sldLayoutId id="2147483817" r:id="rId3"/>
    <p:sldLayoutId id="2147483818" r:id="rId4"/>
    <p:sldLayoutId id="2147483819" r:id="rId5"/>
    <p:sldLayoutId id="2147483820" r:id="rId6"/>
    <p:sldLayoutId id="2147483821" r:id="rId7"/>
    <p:sldLayoutId id="2147483822" r:id="rId8"/>
    <p:sldLayoutId id="2147483823" r:id="rId9"/>
    <p:sldLayoutId id="2147483824" r:id="rId10"/>
    <p:sldLayoutId id="2147483825" r:id="rId11"/>
    <p:sldLayoutId id="2147483826" r:id="rId12"/>
    <p:sldLayoutId id="2147483827" r:id="rId13"/>
    <p:sldLayoutId id="2147483828" r:id="rId14"/>
    <p:sldLayoutId id="2147483829" r:id="rId15"/>
    <p:sldLayoutId id="2147483830" r:id="rId16"/>
    <p:sldLayoutId id="2147483831" r:id="rId17"/>
  </p:sldLayoutIdLst>
  <p:hf sldNum="0" hd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3"/>
          <p:cNvSpPr txBox="1">
            <a:spLocks/>
          </p:cNvSpPr>
          <p:nvPr/>
        </p:nvSpPr>
        <p:spPr>
          <a:xfrm>
            <a:off x="609600" y="6356350"/>
            <a:ext cx="8001000" cy="365125"/>
          </a:xfrm>
          <a:prstGeom prst="rect">
            <a:avLst/>
          </a:prstGeom>
        </p:spPr>
        <p:txBody>
          <a:bodyPr vert="horz" lIns="91440" tIns="45720" rIns="91440" bIns="45720" rtlCol="0" anchor="t"/>
          <a:lstStyle>
            <a:defPPr>
              <a:defRPr lang="en-US"/>
            </a:defPPr>
            <a:lvl1pPr marL="0" algn="l" defTabSz="457200" rtl="0" eaLnBrk="1" latinLnBrk="0" hangingPunct="1">
              <a:defRPr sz="1000" b="0" i="0" kern="1200">
                <a:solidFill>
                  <a:schemeClr val="bg2">
                    <a:lumMod val="50000"/>
                  </a:schemeClr>
                </a:solidFill>
                <a:effectLst/>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00" dirty="0"/>
              <a:t>Institute for Life &amp; Care                                                              All Rights Reserved 2017                                                                www.lifeandcare.org</a:t>
            </a:r>
          </a:p>
        </p:txBody>
      </p:sp>
      <p:sp>
        <p:nvSpPr>
          <p:cNvPr id="5" name="Title 1"/>
          <p:cNvSpPr txBox="1">
            <a:spLocks/>
          </p:cNvSpPr>
          <p:nvPr/>
        </p:nvSpPr>
        <p:spPr>
          <a:xfrm>
            <a:off x="228600" y="1905000"/>
            <a:ext cx="8610600" cy="3733800"/>
          </a:xfrm>
          <a:prstGeom prst="rect">
            <a:avLst/>
          </a:prstGeom>
        </p:spPr>
        <p:txBody>
          <a:bodyPr>
            <a:normAutofit fontScale="90000" lnSpcReduction="10000"/>
          </a:bodyPr>
          <a:lst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1800" cap="none" dirty="0">
                <a:solidFill>
                  <a:schemeClr val="bg2">
                    <a:lumMod val="75000"/>
                  </a:schemeClr>
                </a:solidFill>
                <a:latin typeface="+mn-lt"/>
                <a:ea typeface="+mn-ea"/>
                <a:cs typeface="+mn-cs"/>
              </a:rPr>
              <a:t/>
            </a:r>
            <a:br>
              <a:rPr lang="en-US" sz="1800" cap="none" dirty="0">
                <a:solidFill>
                  <a:schemeClr val="bg2">
                    <a:lumMod val="75000"/>
                  </a:schemeClr>
                </a:solidFill>
                <a:latin typeface="+mn-lt"/>
                <a:ea typeface="+mn-ea"/>
                <a:cs typeface="+mn-cs"/>
              </a:rPr>
            </a:br>
            <a:r>
              <a:rPr lang="en-US" sz="1800" cap="none" dirty="0">
                <a:solidFill>
                  <a:schemeClr val="bg2">
                    <a:lumMod val="75000"/>
                  </a:schemeClr>
                </a:solidFill>
                <a:latin typeface="+mn-lt"/>
                <a:ea typeface="+mn-ea"/>
                <a:cs typeface="+mn-cs"/>
              </a:rPr>
              <a:t/>
            </a:r>
            <a:br>
              <a:rPr lang="en-US" sz="1800" cap="none" dirty="0">
                <a:solidFill>
                  <a:schemeClr val="bg2">
                    <a:lumMod val="75000"/>
                  </a:schemeClr>
                </a:solidFill>
                <a:latin typeface="+mn-lt"/>
                <a:ea typeface="+mn-ea"/>
                <a:cs typeface="+mn-cs"/>
              </a:rPr>
            </a:br>
            <a:r>
              <a:rPr lang="en-US" sz="4100" b="1" cap="none" dirty="0">
                <a:solidFill>
                  <a:schemeClr val="bg2">
                    <a:lumMod val="75000"/>
                  </a:schemeClr>
                </a:solidFill>
                <a:latin typeface="+mn-lt"/>
                <a:ea typeface="+mn-ea"/>
                <a:cs typeface="+mn-cs"/>
              </a:rPr>
              <a:t>Integrity </a:t>
            </a:r>
            <a:r>
              <a:rPr lang="en-US" sz="4100" b="1" cap="none" dirty="0" smtClean="0">
                <a:solidFill>
                  <a:schemeClr val="bg2">
                    <a:lumMod val="75000"/>
                  </a:schemeClr>
                </a:solidFill>
                <a:latin typeface="+mn-lt"/>
                <a:ea typeface="+mn-ea"/>
                <a:cs typeface="+mn-cs"/>
              </a:rPr>
              <a:t>Formation™</a:t>
            </a:r>
            <a:endParaRPr lang="en-US" sz="4100" b="1" cap="none" dirty="0">
              <a:solidFill>
                <a:schemeClr val="bg2">
                  <a:lumMod val="75000"/>
                </a:schemeClr>
              </a:solidFill>
              <a:latin typeface="+mn-lt"/>
              <a:ea typeface="+mn-ea"/>
              <a:cs typeface="+mn-cs"/>
            </a:endParaRPr>
          </a:p>
          <a:p>
            <a:pPr algn="ctr"/>
            <a:endParaRPr lang="en-US" sz="4100" b="1" cap="none" dirty="0">
              <a:solidFill>
                <a:schemeClr val="bg2">
                  <a:lumMod val="75000"/>
                </a:schemeClr>
              </a:solidFill>
              <a:latin typeface="+mn-lt"/>
              <a:ea typeface="+mn-ea"/>
              <a:cs typeface="+mn-cs"/>
            </a:endParaRPr>
          </a:p>
          <a:p>
            <a:pPr algn="ctr"/>
            <a:r>
              <a:rPr lang="en-US" sz="3300" cap="none" dirty="0">
                <a:solidFill>
                  <a:schemeClr val="bg2">
                    <a:lumMod val="75000"/>
                  </a:schemeClr>
                </a:solidFill>
                <a:latin typeface="+mn-lt"/>
                <a:ea typeface="+mn-ea"/>
                <a:cs typeface="+mn-cs"/>
              </a:rPr>
              <a:t> An Integrative Protocol Addressing Moral Distress for Interdisciplinary Professionals</a:t>
            </a:r>
            <a:r>
              <a:rPr lang="en-US" sz="1800" cap="none" dirty="0">
                <a:solidFill>
                  <a:schemeClr val="bg2">
                    <a:lumMod val="75000"/>
                  </a:schemeClr>
                </a:solidFill>
                <a:latin typeface="+mn-lt"/>
                <a:ea typeface="+mn-ea"/>
                <a:cs typeface="+mn-cs"/>
              </a:rPr>
              <a:t/>
            </a:r>
            <a:br>
              <a:rPr lang="en-US" sz="1800" cap="none" dirty="0">
                <a:solidFill>
                  <a:schemeClr val="bg2">
                    <a:lumMod val="75000"/>
                  </a:schemeClr>
                </a:solidFill>
                <a:latin typeface="+mn-lt"/>
                <a:ea typeface="+mn-ea"/>
                <a:cs typeface="+mn-cs"/>
              </a:rPr>
            </a:br>
            <a:endParaRPr lang="en-US" sz="1800" cap="none" dirty="0">
              <a:solidFill>
                <a:schemeClr val="bg2">
                  <a:lumMod val="75000"/>
                </a:schemeClr>
              </a:solidFill>
              <a:latin typeface="+mn-lt"/>
              <a:ea typeface="+mn-ea"/>
              <a:cs typeface="+mn-cs"/>
            </a:endParaRPr>
          </a:p>
          <a:p>
            <a:pPr algn="ctr"/>
            <a:endParaRPr lang="en-US" sz="1800" cap="none" dirty="0">
              <a:solidFill>
                <a:schemeClr val="bg2">
                  <a:lumMod val="75000"/>
                </a:schemeClr>
              </a:solidFill>
              <a:latin typeface="+mn-lt"/>
              <a:ea typeface="+mn-ea"/>
              <a:cs typeface="+mn-cs"/>
            </a:endParaRPr>
          </a:p>
          <a:p>
            <a:pPr algn="ctr"/>
            <a:r>
              <a:rPr lang="en-US" sz="1800" cap="none" dirty="0">
                <a:solidFill>
                  <a:schemeClr val="bg2">
                    <a:lumMod val="75000"/>
                  </a:schemeClr>
                </a:solidFill>
                <a:latin typeface="+mn-lt"/>
                <a:ea typeface="+mn-ea"/>
                <a:cs typeface="+mn-cs"/>
              </a:rPr>
              <a:t/>
            </a:r>
            <a:br>
              <a:rPr lang="en-US" sz="1800" cap="none" dirty="0">
                <a:solidFill>
                  <a:schemeClr val="bg2">
                    <a:lumMod val="75000"/>
                  </a:schemeClr>
                </a:solidFill>
                <a:latin typeface="+mn-lt"/>
                <a:ea typeface="+mn-ea"/>
                <a:cs typeface="+mn-cs"/>
              </a:rPr>
            </a:br>
            <a:endParaRPr lang="en-US" sz="1800" cap="none" dirty="0">
              <a:solidFill>
                <a:schemeClr val="bg2">
                  <a:lumMod val="75000"/>
                </a:schemeClr>
              </a:solidFill>
              <a:latin typeface="+mn-lt"/>
              <a:ea typeface="+mn-ea"/>
              <a:cs typeface="+mn-cs"/>
            </a:endParaRPr>
          </a:p>
          <a:p>
            <a:pPr algn="ctr"/>
            <a:r>
              <a:rPr lang="en-US" sz="1800" cap="none" dirty="0">
                <a:solidFill>
                  <a:schemeClr val="bg2">
                    <a:lumMod val="75000"/>
                  </a:schemeClr>
                </a:solidFill>
                <a:latin typeface="+mn-lt"/>
                <a:ea typeface="+mn-ea"/>
                <a:cs typeface="+mn-cs"/>
              </a:rPr>
              <a:t>Nancy Markham Bugbee, </a:t>
            </a:r>
            <a:r>
              <a:rPr lang="en-US" sz="1800" cap="none" dirty="0" err="1">
                <a:solidFill>
                  <a:schemeClr val="bg2">
                    <a:lumMod val="75000"/>
                  </a:schemeClr>
                </a:solidFill>
                <a:latin typeface="+mn-lt"/>
                <a:ea typeface="+mn-ea"/>
                <a:cs typeface="+mn-cs"/>
              </a:rPr>
              <a:t>PsyD</a:t>
            </a:r>
            <a:r>
              <a:rPr lang="en-US" sz="1800" cap="none" dirty="0">
                <a:solidFill>
                  <a:schemeClr val="bg2">
                    <a:lumMod val="75000"/>
                  </a:schemeClr>
                </a:solidFill>
                <a:latin typeface="+mn-lt"/>
                <a:ea typeface="+mn-ea"/>
                <a:cs typeface="+mn-cs"/>
              </a:rPr>
              <a:t>-c, MA, MBA, BCC</a:t>
            </a:r>
            <a:br>
              <a:rPr lang="en-US" sz="1800" cap="none" dirty="0">
                <a:solidFill>
                  <a:schemeClr val="bg2">
                    <a:lumMod val="75000"/>
                  </a:schemeClr>
                </a:solidFill>
                <a:latin typeface="+mn-lt"/>
                <a:ea typeface="+mn-ea"/>
                <a:cs typeface="+mn-cs"/>
              </a:rPr>
            </a:br>
            <a:r>
              <a:rPr lang="en-US" sz="1800" cap="none" dirty="0">
                <a:solidFill>
                  <a:schemeClr val="bg2">
                    <a:lumMod val="75000"/>
                  </a:schemeClr>
                </a:solidFill>
                <a:latin typeface="+mn-lt"/>
                <a:ea typeface="+mn-ea"/>
                <a:cs typeface="+mn-cs"/>
              </a:rPr>
              <a:t>Kate Hoffmann, MRE, MSW, LCSW</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57400" y="457200"/>
            <a:ext cx="4495800" cy="903078"/>
          </a:xfrm>
          <a:prstGeom prst="rect">
            <a:avLst/>
          </a:prstGeom>
        </p:spPr>
      </p:pic>
    </p:spTree>
    <p:extLst>
      <p:ext uri="{BB962C8B-B14F-4D97-AF65-F5344CB8AC3E}">
        <p14:creationId xmlns:p14="http://schemas.microsoft.com/office/powerpoint/2010/main" val="8347273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40625"/>
            <a:ext cx="914400" cy="649224"/>
          </a:xfrm>
          <a:prstGeom prst="rect">
            <a:avLst/>
          </a:prstGeom>
        </p:spPr>
      </p:pic>
      <p:sp>
        <p:nvSpPr>
          <p:cNvPr id="2" name="Title 1"/>
          <p:cNvSpPr>
            <a:spLocks noGrp="1"/>
          </p:cNvSpPr>
          <p:nvPr>
            <p:ph type="title"/>
          </p:nvPr>
        </p:nvSpPr>
        <p:spPr>
          <a:xfrm>
            <a:off x="533400" y="789849"/>
            <a:ext cx="8153400" cy="734151"/>
          </a:xfrm>
        </p:spPr>
        <p:txBody>
          <a:bodyPr>
            <a:noAutofit/>
          </a:bodyPr>
          <a:lstStyle/>
          <a:p>
            <a:pPr algn="ctr"/>
            <a:r>
              <a:rPr lang="en-US" sz="3600" b="1" dirty="0">
                <a:solidFill>
                  <a:srgbClr val="002060"/>
                </a:solidFill>
              </a:rPr>
              <a:t>THRIVING FROM WITHIN®</a:t>
            </a:r>
            <a:endParaRPr lang="en-US" sz="3600" b="1" cap="none" dirty="0">
              <a:solidFill>
                <a:srgbClr val="002060"/>
              </a:solidFill>
              <a:latin typeface="+mn-lt"/>
              <a:ea typeface="+mn-ea"/>
              <a:cs typeface="+mn-cs"/>
            </a:endParaRPr>
          </a:p>
        </p:txBody>
      </p:sp>
      <p:sp>
        <p:nvSpPr>
          <p:cNvPr id="4" name="Footer Placeholder 3"/>
          <p:cNvSpPr>
            <a:spLocks noGrp="1"/>
          </p:cNvSpPr>
          <p:nvPr>
            <p:ph type="ftr" sz="quarter" idx="11"/>
          </p:nvPr>
        </p:nvSpPr>
        <p:spPr>
          <a:xfrm>
            <a:off x="609600" y="6356350"/>
            <a:ext cx="8001000" cy="365125"/>
          </a:xfrm>
        </p:spPr>
        <p:txBody>
          <a:bodyPr/>
          <a:lstStyle/>
          <a:p>
            <a:r>
              <a:rPr lang="en-US" sz="900" dirty="0"/>
              <a:t>Institute for Life &amp; Care                                                              All Rights Reserved 2017                                                                www.lifeandcare.org</a:t>
            </a:r>
          </a:p>
        </p:txBody>
      </p:sp>
      <p:sp>
        <p:nvSpPr>
          <p:cNvPr id="6" name="Content Placeholder 5"/>
          <p:cNvSpPr>
            <a:spLocks noGrp="1"/>
          </p:cNvSpPr>
          <p:nvPr>
            <p:ph idx="1"/>
          </p:nvPr>
        </p:nvSpPr>
        <p:spPr>
          <a:xfrm>
            <a:off x="457200" y="1752600"/>
            <a:ext cx="8534400" cy="4495800"/>
          </a:xfrm>
        </p:spPr>
        <p:txBody>
          <a:bodyPr anchor="t">
            <a:normAutofit/>
          </a:bodyPr>
          <a:lstStyle/>
          <a:p>
            <a:r>
              <a:rPr lang="en-US" sz="2800" dirty="0" smtClean="0"/>
              <a:t>What is THRIVING FROM WITHIN®?</a:t>
            </a:r>
          </a:p>
          <a:p>
            <a:pPr lvl="1"/>
            <a:r>
              <a:rPr lang="en-US" sz="2400" dirty="0" smtClean="0"/>
              <a:t>A holistic, meaning-centered model of care, counseling, clinical pastoral education, and life coaching.</a:t>
            </a:r>
          </a:p>
          <a:p>
            <a:pPr lvl="1"/>
            <a:r>
              <a:rPr lang="en-US" sz="2400" dirty="0" smtClean="0"/>
              <a:t>Grounded in  Frankl’s </a:t>
            </a:r>
            <a:r>
              <a:rPr lang="en-US" sz="2400" dirty="0" err="1" smtClean="0"/>
              <a:t>Logotherapy</a:t>
            </a:r>
            <a:r>
              <a:rPr lang="en-US" sz="2400" dirty="0" smtClean="0"/>
              <a:t> (meaning-centered living).</a:t>
            </a:r>
          </a:p>
          <a:p>
            <a:pPr lvl="1"/>
            <a:endParaRPr lang="en-US" dirty="0" smtClean="0"/>
          </a:p>
          <a:p>
            <a:pPr lvl="1"/>
            <a:endParaRPr lang="en-US" i="1" dirty="0"/>
          </a:p>
          <a:p>
            <a:pPr marL="457200" lvl="1" indent="0">
              <a:buNone/>
            </a:pPr>
            <a:endParaRPr lang="en-US" dirty="0"/>
          </a:p>
        </p:txBody>
      </p:sp>
    </p:spTree>
    <p:extLst>
      <p:ext uri="{BB962C8B-B14F-4D97-AF65-F5344CB8AC3E}">
        <p14:creationId xmlns:p14="http://schemas.microsoft.com/office/powerpoint/2010/main" val="4586947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40625"/>
            <a:ext cx="914400" cy="649224"/>
          </a:xfrm>
          <a:prstGeom prst="rect">
            <a:avLst/>
          </a:prstGeom>
        </p:spPr>
      </p:pic>
      <p:sp>
        <p:nvSpPr>
          <p:cNvPr id="2" name="Title 1"/>
          <p:cNvSpPr>
            <a:spLocks noGrp="1"/>
          </p:cNvSpPr>
          <p:nvPr>
            <p:ph type="title"/>
          </p:nvPr>
        </p:nvSpPr>
        <p:spPr>
          <a:xfrm>
            <a:off x="533400" y="789849"/>
            <a:ext cx="8153400" cy="1219201"/>
          </a:xfrm>
        </p:spPr>
        <p:txBody>
          <a:bodyPr>
            <a:noAutofit/>
          </a:bodyPr>
          <a:lstStyle/>
          <a:p>
            <a:pPr algn="ctr"/>
            <a:r>
              <a:rPr lang="en-US" sz="3600" b="1" dirty="0">
                <a:solidFill>
                  <a:srgbClr val="002060"/>
                </a:solidFill>
              </a:rPr>
              <a:t>THRIVING FROM WITHIN®</a:t>
            </a:r>
            <a:endParaRPr lang="en-US" sz="3600" b="1" cap="none" dirty="0">
              <a:solidFill>
                <a:srgbClr val="002060"/>
              </a:solidFill>
              <a:latin typeface="+mn-lt"/>
              <a:ea typeface="+mn-ea"/>
              <a:cs typeface="+mn-cs"/>
            </a:endParaRPr>
          </a:p>
        </p:txBody>
      </p:sp>
      <p:sp>
        <p:nvSpPr>
          <p:cNvPr id="4" name="Footer Placeholder 3"/>
          <p:cNvSpPr>
            <a:spLocks noGrp="1"/>
          </p:cNvSpPr>
          <p:nvPr>
            <p:ph type="ftr" sz="quarter" idx="11"/>
          </p:nvPr>
        </p:nvSpPr>
        <p:spPr>
          <a:xfrm>
            <a:off x="609600" y="6356350"/>
            <a:ext cx="8001000" cy="365125"/>
          </a:xfrm>
        </p:spPr>
        <p:txBody>
          <a:bodyPr/>
          <a:lstStyle/>
          <a:p>
            <a:r>
              <a:rPr lang="en-US" sz="900" dirty="0"/>
              <a:t>Institute for Life &amp; Care                                                              All Rights Reserved 2017                                                                www.lifeandcare.org</a:t>
            </a:r>
          </a:p>
        </p:txBody>
      </p:sp>
      <p:sp>
        <p:nvSpPr>
          <p:cNvPr id="6" name="Content Placeholder 5"/>
          <p:cNvSpPr>
            <a:spLocks noGrp="1"/>
          </p:cNvSpPr>
          <p:nvPr>
            <p:ph idx="1"/>
          </p:nvPr>
        </p:nvSpPr>
        <p:spPr>
          <a:xfrm>
            <a:off x="685800" y="2009050"/>
            <a:ext cx="7848600" cy="3609250"/>
          </a:xfrm>
        </p:spPr>
        <p:txBody>
          <a:bodyPr anchor="t">
            <a:normAutofit lnSpcReduction="10000"/>
          </a:bodyPr>
          <a:lstStyle/>
          <a:p>
            <a:pPr lvl="1"/>
            <a:r>
              <a:rPr lang="en-US" sz="2400" dirty="0"/>
              <a:t>Frankl offers these three tenets of meaning-centered living:</a:t>
            </a:r>
          </a:p>
          <a:p>
            <a:pPr lvl="2"/>
            <a:r>
              <a:rPr lang="en-US" sz="2000" dirty="0"/>
              <a:t>Life has meaning under all circumstances.</a:t>
            </a:r>
          </a:p>
          <a:p>
            <a:pPr lvl="2"/>
            <a:r>
              <a:rPr lang="en-US" sz="2000" dirty="0"/>
              <a:t>Humans have a will to meaning.</a:t>
            </a:r>
          </a:p>
          <a:p>
            <a:pPr lvl="2"/>
            <a:r>
              <a:rPr lang="en-US" sz="2000" dirty="0"/>
              <a:t>We always retain our freedom to choose our response to our circumstances .</a:t>
            </a:r>
          </a:p>
          <a:p>
            <a:pPr lvl="3"/>
            <a:endParaRPr lang="en-US" dirty="0"/>
          </a:p>
          <a:p>
            <a:pPr lvl="1"/>
            <a:r>
              <a:rPr lang="en-US" sz="2400" dirty="0" smtClean="0"/>
              <a:t>Is comprehensive and is learned in four integrative levels.</a:t>
            </a:r>
          </a:p>
          <a:p>
            <a:pPr marL="457200" lvl="1" indent="0">
              <a:buNone/>
            </a:pPr>
            <a:endParaRPr lang="en-US" dirty="0" smtClean="0"/>
          </a:p>
          <a:p>
            <a:pPr lvl="3"/>
            <a:endParaRPr lang="en-US" dirty="0" smtClean="0"/>
          </a:p>
          <a:p>
            <a:pPr lvl="1"/>
            <a:endParaRPr lang="en-US" dirty="0" smtClean="0"/>
          </a:p>
          <a:p>
            <a:pPr lvl="1"/>
            <a:endParaRPr lang="en-US" i="1" dirty="0"/>
          </a:p>
          <a:p>
            <a:pPr marL="457200" lvl="1" indent="0">
              <a:buNone/>
            </a:pPr>
            <a:endParaRPr lang="en-US" dirty="0"/>
          </a:p>
        </p:txBody>
      </p:sp>
    </p:spTree>
    <p:extLst>
      <p:ext uri="{BB962C8B-B14F-4D97-AF65-F5344CB8AC3E}">
        <p14:creationId xmlns:p14="http://schemas.microsoft.com/office/powerpoint/2010/main" val="1670569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40625"/>
            <a:ext cx="914400" cy="649224"/>
          </a:xfrm>
          <a:prstGeom prst="rect">
            <a:avLst/>
          </a:prstGeom>
        </p:spPr>
      </p:pic>
      <p:sp>
        <p:nvSpPr>
          <p:cNvPr id="2" name="Title 1"/>
          <p:cNvSpPr>
            <a:spLocks noGrp="1"/>
          </p:cNvSpPr>
          <p:nvPr>
            <p:ph type="title"/>
          </p:nvPr>
        </p:nvSpPr>
        <p:spPr>
          <a:xfrm>
            <a:off x="533400" y="789849"/>
            <a:ext cx="8153400" cy="1219201"/>
          </a:xfrm>
        </p:spPr>
        <p:txBody>
          <a:bodyPr>
            <a:noAutofit/>
          </a:bodyPr>
          <a:lstStyle/>
          <a:p>
            <a:pPr algn="ctr"/>
            <a:r>
              <a:rPr lang="en-US" sz="3600" b="1" dirty="0" smtClean="0">
                <a:solidFill>
                  <a:srgbClr val="002060"/>
                </a:solidFill>
              </a:rPr>
              <a:t>THRIVING FROM WITHIN® </a:t>
            </a:r>
            <a:br>
              <a:rPr lang="en-US" sz="3600" b="1" dirty="0" smtClean="0">
                <a:solidFill>
                  <a:srgbClr val="002060"/>
                </a:solidFill>
              </a:rPr>
            </a:br>
            <a:r>
              <a:rPr lang="en-US" sz="3600" b="1" dirty="0" smtClean="0">
                <a:solidFill>
                  <a:srgbClr val="002060"/>
                </a:solidFill>
              </a:rPr>
              <a:t>Level I</a:t>
            </a:r>
            <a:endParaRPr lang="en-US" sz="3600" b="1" cap="none" dirty="0">
              <a:solidFill>
                <a:srgbClr val="002060"/>
              </a:solidFill>
              <a:latin typeface="+mn-lt"/>
              <a:ea typeface="+mn-ea"/>
              <a:cs typeface="+mn-cs"/>
            </a:endParaRPr>
          </a:p>
        </p:txBody>
      </p:sp>
      <p:sp>
        <p:nvSpPr>
          <p:cNvPr id="4" name="Footer Placeholder 3"/>
          <p:cNvSpPr>
            <a:spLocks noGrp="1"/>
          </p:cNvSpPr>
          <p:nvPr>
            <p:ph type="ftr" sz="quarter" idx="11"/>
          </p:nvPr>
        </p:nvSpPr>
        <p:spPr>
          <a:xfrm>
            <a:off x="609600" y="6356350"/>
            <a:ext cx="8001000" cy="365125"/>
          </a:xfrm>
        </p:spPr>
        <p:txBody>
          <a:bodyPr/>
          <a:lstStyle/>
          <a:p>
            <a:r>
              <a:rPr lang="en-US" sz="900" dirty="0"/>
              <a:t>Institute for Life &amp; Care                                                              All Rights Reserved 2017                                                                www.lifeandcare.org</a:t>
            </a:r>
          </a:p>
        </p:txBody>
      </p:sp>
      <p:sp>
        <p:nvSpPr>
          <p:cNvPr id="6" name="Content Placeholder 5"/>
          <p:cNvSpPr>
            <a:spLocks noGrp="1"/>
          </p:cNvSpPr>
          <p:nvPr>
            <p:ph idx="1"/>
          </p:nvPr>
        </p:nvSpPr>
        <p:spPr>
          <a:xfrm>
            <a:off x="685800" y="2209800"/>
            <a:ext cx="7848600" cy="3408500"/>
          </a:xfrm>
        </p:spPr>
        <p:txBody>
          <a:bodyPr anchor="t">
            <a:normAutofit/>
          </a:bodyPr>
          <a:lstStyle/>
          <a:p>
            <a:r>
              <a:rPr lang="en-US" sz="2800" dirty="0" smtClean="0"/>
              <a:t>Choosing a meaning-mindset by reflecting on eighteen fundamental themes of life.</a:t>
            </a:r>
          </a:p>
          <a:p>
            <a:r>
              <a:rPr lang="en-US" sz="2800" dirty="0" smtClean="0"/>
              <a:t>Who you are is as important as what you know and what you do.</a:t>
            </a:r>
          </a:p>
          <a:p>
            <a:pPr marL="457200" lvl="1" indent="0">
              <a:buNone/>
            </a:pPr>
            <a:endParaRPr lang="en-US" sz="3000" dirty="0" smtClean="0"/>
          </a:p>
          <a:p>
            <a:pPr marL="457200" lvl="1" indent="0">
              <a:buNone/>
            </a:pPr>
            <a:endParaRPr lang="en-US" dirty="0" smtClean="0"/>
          </a:p>
          <a:p>
            <a:pPr lvl="3"/>
            <a:endParaRPr lang="en-US" dirty="0" smtClean="0"/>
          </a:p>
          <a:p>
            <a:pPr lvl="1"/>
            <a:endParaRPr lang="en-US" dirty="0" smtClean="0"/>
          </a:p>
          <a:p>
            <a:pPr lvl="1"/>
            <a:endParaRPr lang="en-US" i="1" dirty="0"/>
          </a:p>
          <a:p>
            <a:pPr marL="457200" lvl="1" indent="0">
              <a:buNone/>
            </a:pPr>
            <a:endParaRPr lang="en-US" dirty="0"/>
          </a:p>
        </p:txBody>
      </p:sp>
    </p:spTree>
    <p:extLst>
      <p:ext uri="{BB962C8B-B14F-4D97-AF65-F5344CB8AC3E}">
        <p14:creationId xmlns:p14="http://schemas.microsoft.com/office/powerpoint/2010/main" val="41234935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40625"/>
            <a:ext cx="914400" cy="649224"/>
          </a:xfrm>
          <a:prstGeom prst="rect">
            <a:avLst/>
          </a:prstGeom>
        </p:spPr>
      </p:pic>
      <p:sp>
        <p:nvSpPr>
          <p:cNvPr id="2" name="Title 1"/>
          <p:cNvSpPr>
            <a:spLocks noGrp="1"/>
          </p:cNvSpPr>
          <p:nvPr>
            <p:ph type="title"/>
          </p:nvPr>
        </p:nvSpPr>
        <p:spPr>
          <a:xfrm>
            <a:off x="533400" y="789849"/>
            <a:ext cx="8153400" cy="1219201"/>
          </a:xfrm>
        </p:spPr>
        <p:txBody>
          <a:bodyPr>
            <a:noAutofit/>
          </a:bodyPr>
          <a:lstStyle/>
          <a:p>
            <a:pPr algn="ctr"/>
            <a:r>
              <a:rPr lang="en-US" sz="3600" b="1" dirty="0" smtClean="0">
                <a:solidFill>
                  <a:srgbClr val="002060"/>
                </a:solidFill>
              </a:rPr>
              <a:t>THRIVING FROM WITHIN®</a:t>
            </a:r>
            <a:br>
              <a:rPr lang="en-US" sz="3600" b="1" dirty="0" smtClean="0">
                <a:solidFill>
                  <a:srgbClr val="002060"/>
                </a:solidFill>
              </a:rPr>
            </a:br>
            <a:r>
              <a:rPr lang="en-US" sz="3600" b="1" dirty="0" smtClean="0">
                <a:solidFill>
                  <a:srgbClr val="002060"/>
                </a:solidFill>
              </a:rPr>
              <a:t>Level II</a:t>
            </a:r>
            <a:endParaRPr lang="en-US" sz="3600" b="1" cap="none" dirty="0">
              <a:solidFill>
                <a:srgbClr val="002060"/>
              </a:solidFill>
              <a:latin typeface="+mn-lt"/>
              <a:ea typeface="+mn-ea"/>
              <a:cs typeface="+mn-cs"/>
            </a:endParaRPr>
          </a:p>
        </p:txBody>
      </p:sp>
      <p:sp>
        <p:nvSpPr>
          <p:cNvPr id="4" name="Footer Placeholder 3"/>
          <p:cNvSpPr>
            <a:spLocks noGrp="1"/>
          </p:cNvSpPr>
          <p:nvPr>
            <p:ph type="ftr" sz="quarter" idx="11"/>
          </p:nvPr>
        </p:nvSpPr>
        <p:spPr>
          <a:xfrm>
            <a:off x="609600" y="6356350"/>
            <a:ext cx="8001000" cy="365125"/>
          </a:xfrm>
        </p:spPr>
        <p:txBody>
          <a:bodyPr/>
          <a:lstStyle/>
          <a:p>
            <a:r>
              <a:rPr lang="en-US" sz="900" dirty="0"/>
              <a:t>Institute for Life &amp; Care                                                              All Rights Reserved 2017                                                                www.lifeandcare.org</a:t>
            </a:r>
          </a:p>
        </p:txBody>
      </p:sp>
      <p:sp>
        <p:nvSpPr>
          <p:cNvPr id="6" name="Content Placeholder 5"/>
          <p:cNvSpPr>
            <a:spLocks noGrp="1"/>
          </p:cNvSpPr>
          <p:nvPr>
            <p:ph idx="1"/>
          </p:nvPr>
        </p:nvSpPr>
        <p:spPr>
          <a:xfrm>
            <a:off x="685800" y="2209800"/>
            <a:ext cx="7848600" cy="3408500"/>
          </a:xfrm>
        </p:spPr>
        <p:txBody>
          <a:bodyPr anchor="t">
            <a:normAutofit/>
          </a:bodyPr>
          <a:lstStyle/>
          <a:p>
            <a:r>
              <a:rPr lang="en-US" sz="2800" dirty="0" smtClean="0"/>
              <a:t>Growing in integrity.</a:t>
            </a:r>
          </a:p>
          <a:p>
            <a:r>
              <a:rPr lang="en-US" sz="2800" dirty="0" smtClean="0"/>
              <a:t>Overcoming barriers and discovering portals to growth.</a:t>
            </a:r>
          </a:p>
          <a:p>
            <a:pPr marL="457200" lvl="1" indent="0">
              <a:buNone/>
            </a:pPr>
            <a:endParaRPr lang="en-US" dirty="0" smtClean="0"/>
          </a:p>
          <a:p>
            <a:pPr lvl="3"/>
            <a:endParaRPr lang="en-US" dirty="0" smtClean="0"/>
          </a:p>
          <a:p>
            <a:pPr lvl="1"/>
            <a:endParaRPr lang="en-US" dirty="0" smtClean="0"/>
          </a:p>
          <a:p>
            <a:pPr lvl="1"/>
            <a:endParaRPr lang="en-US" i="1" dirty="0"/>
          </a:p>
          <a:p>
            <a:pPr marL="457200" lvl="1" indent="0">
              <a:buNone/>
            </a:pPr>
            <a:endParaRPr lang="en-US" dirty="0"/>
          </a:p>
        </p:txBody>
      </p:sp>
    </p:spTree>
    <p:extLst>
      <p:ext uri="{BB962C8B-B14F-4D97-AF65-F5344CB8AC3E}">
        <p14:creationId xmlns:p14="http://schemas.microsoft.com/office/powerpoint/2010/main" val="42595075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40625"/>
            <a:ext cx="914400" cy="649224"/>
          </a:xfrm>
          <a:prstGeom prst="rect">
            <a:avLst/>
          </a:prstGeom>
        </p:spPr>
      </p:pic>
      <p:sp>
        <p:nvSpPr>
          <p:cNvPr id="2" name="Title 1"/>
          <p:cNvSpPr>
            <a:spLocks noGrp="1"/>
          </p:cNvSpPr>
          <p:nvPr>
            <p:ph type="title"/>
          </p:nvPr>
        </p:nvSpPr>
        <p:spPr>
          <a:xfrm>
            <a:off x="533400" y="789849"/>
            <a:ext cx="8153400" cy="1219201"/>
          </a:xfrm>
        </p:spPr>
        <p:txBody>
          <a:bodyPr>
            <a:noAutofit/>
          </a:bodyPr>
          <a:lstStyle/>
          <a:p>
            <a:pPr algn="ctr"/>
            <a:r>
              <a:rPr lang="en-US" sz="3600" b="1" dirty="0" smtClean="0">
                <a:solidFill>
                  <a:srgbClr val="002060"/>
                </a:solidFill>
              </a:rPr>
              <a:t>THRIVING FROM WITHIN® </a:t>
            </a:r>
            <a:br>
              <a:rPr lang="en-US" sz="3600" b="1" dirty="0" smtClean="0">
                <a:solidFill>
                  <a:srgbClr val="002060"/>
                </a:solidFill>
              </a:rPr>
            </a:br>
            <a:r>
              <a:rPr lang="en-US" sz="3600" b="1" dirty="0" smtClean="0">
                <a:solidFill>
                  <a:srgbClr val="002060"/>
                </a:solidFill>
              </a:rPr>
              <a:t>Level III</a:t>
            </a:r>
            <a:endParaRPr lang="en-US" sz="3600" b="1" cap="none" dirty="0">
              <a:solidFill>
                <a:srgbClr val="002060"/>
              </a:solidFill>
              <a:latin typeface="+mn-lt"/>
              <a:ea typeface="+mn-ea"/>
              <a:cs typeface="+mn-cs"/>
            </a:endParaRPr>
          </a:p>
        </p:txBody>
      </p:sp>
      <p:sp>
        <p:nvSpPr>
          <p:cNvPr id="4" name="Footer Placeholder 3"/>
          <p:cNvSpPr>
            <a:spLocks noGrp="1"/>
          </p:cNvSpPr>
          <p:nvPr>
            <p:ph type="ftr" sz="quarter" idx="11"/>
          </p:nvPr>
        </p:nvSpPr>
        <p:spPr>
          <a:xfrm>
            <a:off x="609600" y="6356350"/>
            <a:ext cx="8001000" cy="365125"/>
          </a:xfrm>
        </p:spPr>
        <p:txBody>
          <a:bodyPr/>
          <a:lstStyle/>
          <a:p>
            <a:r>
              <a:rPr lang="en-US" sz="900" dirty="0"/>
              <a:t>Institute for Life &amp; Care                                                              All Rights Reserved 2017                                                                www.lifeandcare.org</a:t>
            </a:r>
          </a:p>
        </p:txBody>
      </p:sp>
      <p:sp>
        <p:nvSpPr>
          <p:cNvPr id="6" name="Content Placeholder 5"/>
          <p:cNvSpPr>
            <a:spLocks noGrp="1"/>
          </p:cNvSpPr>
          <p:nvPr>
            <p:ph idx="1"/>
          </p:nvPr>
        </p:nvSpPr>
        <p:spPr>
          <a:xfrm>
            <a:off x="685800" y="2286000"/>
            <a:ext cx="7848600" cy="3332300"/>
          </a:xfrm>
        </p:spPr>
        <p:txBody>
          <a:bodyPr anchor="t">
            <a:normAutofit/>
          </a:bodyPr>
          <a:lstStyle/>
          <a:p>
            <a:r>
              <a:rPr lang="en-US" sz="2800" dirty="0" smtClean="0"/>
              <a:t>Engaging paradox to gain spiritual strength.</a:t>
            </a:r>
          </a:p>
          <a:p>
            <a:r>
              <a:rPr lang="en-US" sz="2800" dirty="0" smtClean="0"/>
              <a:t>Widening perspective from </a:t>
            </a:r>
            <a:r>
              <a:rPr lang="en-US" sz="2800" i="1" dirty="0" smtClean="0"/>
              <a:t>either/or</a:t>
            </a:r>
            <a:r>
              <a:rPr lang="en-US" sz="2800" dirty="0" smtClean="0"/>
              <a:t> to </a:t>
            </a:r>
            <a:r>
              <a:rPr lang="en-US" sz="2800" i="1" dirty="0" smtClean="0"/>
              <a:t>both/and.</a:t>
            </a:r>
          </a:p>
          <a:p>
            <a:pPr marL="457200" lvl="1" indent="0">
              <a:buNone/>
            </a:pPr>
            <a:endParaRPr lang="en-US" dirty="0" smtClean="0"/>
          </a:p>
          <a:p>
            <a:pPr lvl="3"/>
            <a:endParaRPr lang="en-US" dirty="0" smtClean="0"/>
          </a:p>
          <a:p>
            <a:pPr lvl="1"/>
            <a:endParaRPr lang="en-US" dirty="0" smtClean="0"/>
          </a:p>
          <a:p>
            <a:pPr lvl="1"/>
            <a:endParaRPr lang="en-US" i="1" dirty="0"/>
          </a:p>
          <a:p>
            <a:pPr marL="457200" lvl="1" indent="0">
              <a:buNone/>
            </a:pPr>
            <a:endParaRPr lang="en-US" dirty="0"/>
          </a:p>
        </p:txBody>
      </p:sp>
    </p:spTree>
    <p:extLst>
      <p:ext uri="{BB962C8B-B14F-4D97-AF65-F5344CB8AC3E}">
        <p14:creationId xmlns:p14="http://schemas.microsoft.com/office/powerpoint/2010/main" val="42595075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40625"/>
            <a:ext cx="914400" cy="649224"/>
          </a:xfrm>
          <a:prstGeom prst="rect">
            <a:avLst/>
          </a:prstGeom>
        </p:spPr>
      </p:pic>
      <p:sp>
        <p:nvSpPr>
          <p:cNvPr id="2" name="Title 1"/>
          <p:cNvSpPr>
            <a:spLocks noGrp="1"/>
          </p:cNvSpPr>
          <p:nvPr>
            <p:ph type="title"/>
          </p:nvPr>
        </p:nvSpPr>
        <p:spPr>
          <a:xfrm>
            <a:off x="533400" y="789849"/>
            <a:ext cx="8153400" cy="1219201"/>
          </a:xfrm>
        </p:spPr>
        <p:txBody>
          <a:bodyPr>
            <a:noAutofit/>
          </a:bodyPr>
          <a:lstStyle/>
          <a:p>
            <a:pPr algn="ctr"/>
            <a:r>
              <a:rPr lang="en-US" sz="3600" b="1" dirty="0" smtClean="0">
                <a:solidFill>
                  <a:srgbClr val="002060"/>
                </a:solidFill>
              </a:rPr>
              <a:t>THRIVING FROM WITHIN® </a:t>
            </a:r>
            <a:br>
              <a:rPr lang="en-US" sz="3600" b="1" dirty="0" smtClean="0">
                <a:solidFill>
                  <a:srgbClr val="002060"/>
                </a:solidFill>
              </a:rPr>
            </a:br>
            <a:r>
              <a:rPr lang="en-US" sz="3600" b="1" dirty="0" smtClean="0">
                <a:solidFill>
                  <a:srgbClr val="002060"/>
                </a:solidFill>
              </a:rPr>
              <a:t>Level IV</a:t>
            </a:r>
            <a:endParaRPr lang="en-US" sz="3600" b="1" cap="none" dirty="0">
              <a:solidFill>
                <a:srgbClr val="002060"/>
              </a:solidFill>
              <a:latin typeface="+mn-lt"/>
              <a:ea typeface="+mn-ea"/>
              <a:cs typeface="+mn-cs"/>
            </a:endParaRPr>
          </a:p>
        </p:txBody>
      </p:sp>
      <p:sp>
        <p:nvSpPr>
          <p:cNvPr id="4" name="Footer Placeholder 3"/>
          <p:cNvSpPr>
            <a:spLocks noGrp="1"/>
          </p:cNvSpPr>
          <p:nvPr>
            <p:ph type="ftr" sz="quarter" idx="11"/>
          </p:nvPr>
        </p:nvSpPr>
        <p:spPr>
          <a:xfrm>
            <a:off x="609600" y="6356350"/>
            <a:ext cx="8001000" cy="365125"/>
          </a:xfrm>
        </p:spPr>
        <p:txBody>
          <a:bodyPr/>
          <a:lstStyle/>
          <a:p>
            <a:r>
              <a:rPr lang="en-US" sz="900" dirty="0"/>
              <a:t>Institute for Life &amp; Care                                                              All Rights Reserved 2017                                                                www.lifeandcare.org</a:t>
            </a:r>
          </a:p>
        </p:txBody>
      </p:sp>
      <p:sp>
        <p:nvSpPr>
          <p:cNvPr id="6" name="Content Placeholder 5"/>
          <p:cNvSpPr>
            <a:spLocks noGrp="1"/>
          </p:cNvSpPr>
          <p:nvPr>
            <p:ph idx="1"/>
          </p:nvPr>
        </p:nvSpPr>
        <p:spPr>
          <a:xfrm>
            <a:off x="685800" y="2286000"/>
            <a:ext cx="7848600" cy="3332300"/>
          </a:xfrm>
        </p:spPr>
        <p:txBody>
          <a:bodyPr anchor="t">
            <a:normAutofit/>
          </a:bodyPr>
          <a:lstStyle/>
          <a:p>
            <a:r>
              <a:rPr lang="en-US" sz="2800" dirty="0" smtClean="0"/>
              <a:t>Living a meaning-centered spiritual life. </a:t>
            </a:r>
          </a:p>
          <a:p>
            <a:r>
              <a:rPr lang="en-US" sz="2800" dirty="0" smtClean="0"/>
              <a:t>Experiencing and sharing wisdom.</a:t>
            </a:r>
          </a:p>
          <a:p>
            <a:pPr marL="457200" lvl="1" indent="0">
              <a:buNone/>
            </a:pPr>
            <a:endParaRPr lang="en-US" dirty="0" smtClean="0"/>
          </a:p>
          <a:p>
            <a:pPr lvl="3"/>
            <a:endParaRPr lang="en-US" dirty="0" smtClean="0"/>
          </a:p>
          <a:p>
            <a:pPr lvl="1"/>
            <a:endParaRPr lang="en-US" dirty="0" smtClean="0"/>
          </a:p>
          <a:p>
            <a:pPr lvl="1"/>
            <a:endParaRPr lang="en-US" i="1" dirty="0"/>
          </a:p>
          <a:p>
            <a:pPr marL="457200" lvl="1" indent="0">
              <a:buNone/>
            </a:pPr>
            <a:endParaRPr lang="en-US" dirty="0"/>
          </a:p>
        </p:txBody>
      </p:sp>
    </p:spTree>
    <p:extLst>
      <p:ext uri="{BB962C8B-B14F-4D97-AF65-F5344CB8AC3E}">
        <p14:creationId xmlns:p14="http://schemas.microsoft.com/office/powerpoint/2010/main" val="42595075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40625"/>
            <a:ext cx="914400" cy="649224"/>
          </a:xfrm>
          <a:prstGeom prst="rect">
            <a:avLst/>
          </a:prstGeom>
        </p:spPr>
      </p:pic>
      <p:sp>
        <p:nvSpPr>
          <p:cNvPr id="2" name="Title 1"/>
          <p:cNvSpPr>
            <a:spLocks noGrp="1"/>
          </p:cNvSpPr>
          <p:nvPr>
            <p:ph type="title"/>
          </p:nvPr>
        </p:nvSpPr>
        <p:spPr>
          <a:xfrm>
            <a:off x="533400" y="789849"/>
            <a:ext cx="8153400" cy="1219201"/>
          </a:xfrm>
        </p:spPr>
        <p:txBody>
          <a:bodyPr>
            <a:noAutofit/>
          </a:bodyPr>
          <a:lstStyle/>
          <a:p>
            <a:pPr algn="ctr"/>
            <a:r>
              <a:rPr lang="en-US" sz="3600" b="1" dirty="0" smtClean="0">
                <a:solidFill>
                  <a:srgbClr val="002060"/>
                </a:solidFill>
              </a:rPr>
              <a:t>What are the results of this journey?</a:t>
            </a:r>
            <a:endParaRPr lang="en-US" sz="3600" b="1" cap="none" dirty="0">
              <a:solidFill>
                <a:srgbClr val="002060"/>
              </a:solidFill>
              <a:latin typeface="+mn-lt"/>
              <a:ea typeface="+mn-ea"/>
              <a:cs typeface="+mn-cs"/>
            </a:endParaRPr>
          </a:p>
        </p:txBody>
      </p:sp>
      <p:sp>
        <p:nvSpPr>
          <p:cNvPr id="4" name="Footer Placeholder 3"/>
          <p:cNvSpPr>
            <a:spLocks noGrp="1"/>
          </p:cNvSpPr>
          <p:nvPr>
            <p:ph type="ftr" sz="quarter" idx="11"/>
          </p:nvPr>
        </p:nvSpPr>
        <p:spPr>
          <a:xfrm>
            <a:off x="609600" y="6356350"/>
            <a:ext cx="8001000" cy="365125"/>
          </a:xfrm>
        </p:spPr>
        <p:txBody>
          <a:bodyPr/>
          <a:lstStyle/>
          <a:p>
            <a:r>
              <a:rPr lang="en-US" sz="900" dirty="0"/>
              <a:t>Institute for Life &amp; Care                                                              All Rights Reserved 2017                                                                www.lifeandcare.org</a:t>
            </a:r>
          </a:p>
        </p:txBody>
      </p:sp>
      <p:sp>
        <p:nvSpPr>
          <p:cNvPr id="6" name="Content Placeholder 5"/>
          <p:cNvSpPr>
            <a:spLocks noGrp="1"/>
          </p:cNvSpPr>
          <p:nvPr>
            <p:ph idx="1"/>
          </p:nvPr>
        </p:nvSpPr>
        <p:spPr>
          <a:xfrm>
            <a:off x="685800" y="2286000"/>
            <a:ext cx="8001000" cy="3609250"/>
          </a:xfrm>
        </p:spPr>
        <p:txBody>
          <a:bodyPr anchor="t">
            <a:normAutofit fontScale="85000" lnSpcReduction="10000"/>
          </a:bodyPr>
          <a:lstStyle/>
          <a:p>
            <a:r>
              <a:rPr lang="en-US" sz="3300" dirty="0" smtClean="0"/>
              <a:t>Most importantly, it helps us live a life where we can experience peace, compassion and kindness, meaning, healing and forgiveness, gratitude and joy.</a:t>
            </a:r>
          </a:p>
          <a:p>
            <a:r>
              <a:rPr lang="en-US" sz="3300" dirty="0" smtClean="0"/>
              <a:t>It helps us build moral resilience.</a:t>
            </a:r>
          </a:p>
          <a:p>
            <a:r>
              <a:rPr lang="en-US" sz="3300" dirty="0" smtClean="0"/>
              <a:t>It helps increase our capacity to love and give compassionate presence to others.</a:t>
            </a:r>
          </a:p>
          <a:p>
            <a:pPr marL="457200" lvl="1" indent="0">
              <a:buNone/>
            </a:pPr>
            <a:endParaRPr lang="en-US" sz="3300" dirty="0" smtClean="0"/>
          </a:p>
          <a:p>
            <a:pPr lvl="3"/>
            <a:endParaRPr lang="en-US" sz="3300" dirty="0" smtClean="0"/>
          </a:p>
          <a:p>
            <a:pPr lvl="1"/>
            <a:endParaRPr lang="en-US" dirty="0" smtClean="0"/>
          </a:p>
          <a:p>
            <a:pPr lvl="1"/>
            <a:endParaRPr lang="en-US" i="1" dirty="0"/>
          </a:p>
          <a:p>
            <a:pPr marL="457200" lvl="1" indent="0">
              <a:buNone/>
            </a:pPr>
            <a:endParaRPr lang="en-US" dirty="0"/>
          </a:p>
        </p:txBody>
      </p:sp>
    </p:spTree>
    <p:extLst>
      <p:ext uri="{BB962C8B-B14F-4D97-AF65-F5344CB8AC3E}">
        <p14:creationId xmlns:p14="http://schemas.microsoft.com/office/powerpoint/2010/main" val="42595075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40625"/>
            <a:ext cx="914400" cy="649224"/>
          </a:xfrm>
          <a:prstGeom prst="rect">
            <a:avLst/>
          </a:prstGeom>
        </p:spPr>
      </p:pic>
      <p:sp>
        <p:nvSpPr>
          <p:cNvPr id="2" name="Title 1"/>
          <p:cNvSpPr>
            <a:spLocks noGrp="1"/>
          </p:cNvSpPr>
          <p:nvPr>
            <p:ph type="title"/>
          </p:nvPr>
        </p:nvSpPr>
        <p:spPr>
          <a:xfrm>
            <a:off x="533400" y="789849"/>
            <a:ext cx="8153400" cy="1219201"/>
          </a:xfrm>
        </p:spPr>
        <p:txBody>
          <a:bodyPr>
            <a:noAutofit/>
          </a:bodyPr>
          <a:lstStyle/>
          <a:p>
            <a:pPr algn="ctr"/>
            <a:r>
              <a:rPr lang="en-US" sz="3600" b="1" dirty="0" smtClean="0">
                <a:solidFill>
                  <a:srgbClr val="002060"/>
                </a:solidFill>
              </a:rPr>
              <a:t>What are the results of this journey? (c0nt.)</a:t>
            </a:r>
            <a:endParaRPr lang="en-US" sz="3600" b="1" cap="none" dirty="0">
              <a:solidFill>
                <a:srgbClr val="002060"/>
              </a:solidFill>
              <a:latin typeface="+mn-lt"/>
              <a:ea typeface="+mn-ea"/>
              <a:cs typeface="+mn-cs"/>
            </a:endParaRPr>
          </a:p>
        </p:txBody>
      </p:sp>
      <p:sp>
        <p:nvSpPr>
          <p:cNvPr id="4" name="Footer Placeholder 3"/>
          <p:cNvSpPr>
            <a:spLocks noGrp="1"/>
          </p:cNvSpPr>
          <p:nvPr>
            <p:ph type="ftr" sz="quarter" idx="11"/>
          </p:nvPr>
        </p:nvSpPr>
        <p:spPr>
          <a:xfrm>
            <a:off x="609600" y="6356350"/>
            <a:ext cx="8001000" cy="365125"/>
          </a:xfrm>
        </p:spPr>
        <p:txBody>
          <a:bodyPr/>
          <a:lstStyle/>
          <a:p>
            <a:r>
              <a:rPr lang="en-US" sz="900" dirty="0"/>
              <a:t>Institute for Life &amp; Care                                                              All Rights Reserved 2017                                                                www.lifeandcare.org</a:t>
            </a:r>
          </a:p>
        </p:txBody>
      </p:sp>
      <p:sp>
        <p:nvSpPr>
          <p:cNvPr id="6" name="Content Placeholder 5"/>
          <p:cNvSpPr>
            <a:spLocks noGrp="1"/>
          </p:cNvSpPr>
          <p:nvPr>
            <p:ph idx="1"/>
          </p:nvPr>
        </p:nvSpPr>
        <p:spPr>
          <a:xfrm>
            <a:off x="685800" y="2286000"/>
            <a:ext cx="8001000" cy="3609250"/>
          </a:xfrm>
        </p:spPr>
        <p:txBody>
          <a:bodyPr anchor="t">
            <a:normAutofit fontScale="92500"/>
          </a:bodyPr>
          <a:lstStyle/>
          <a:p>
            <a:r>
              <a:rPr lang="en-US" sz="3000" dirty="0" smtClean="0"/>
              <a:t>It reduces our fear of the unknown by continually drawing on our spiritual strength.</a:t>
            </a:r>
          </a:p>
          <a:p>
            <a:r>
              <a:rPr lang="en-US" sz="3000" dirty="0" smtClean="0"/>
              <a:t>Ultimately, this process results in a new way of living that helps us lower our stress by living congruently with our authentic self and the power of the healing spirit.</a:t>
            </a:r>
          </a:p>
          <a:p>
            <a:pPr marL="457200" lvl="1" indent="0">
              <a:buNone/>
            </a:pPr>
            <a:endParaRPr lang="en-US" sz="3300" dirty="0" smtClean="0"/>
          </a:p>
          <a:p>
            <a:pPr lvl="3"/>
            <a:endParaRPr lang="en-US" sz="3300" dirty="0" smtClean="0"/>
          </a:p>
          <a:p>
            <a:pPr lvl="1"/>
            <a:endParaRPr lang="en-US" dirty="0" smtClean="0"/>
          </a:p>
          <a:p>
            <a:pPr lvl="1"/>
            <a:endParaRPr lang="en-US" i="1" dirty="0"/>
          </a:p>
          <a:p>
            <a:pPr marL="457200" lvl="1" indent="0">
              <a:buNone/>
            </a:pPr>
            <a:endParaRPr lang="en-US" dirty="0"/>
          </a:p>
        </p:txBody>
      </p:sp>
    </p:spTree>
    <p:extLst>
      <p:ext uri="{BB962C8B-B14F-4D97-AF65-F5344CB8AC3E}">
        <p14:creationId xmlns:p14="http://schemas.microsoft.com/office/powerpoint/2010/main" val="27131545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40625"/>
            <a:ext cx="914400" cy="649224"/>
          </a:xfrm>
          <a:prstGeom prst="rect">
            <a:avLst/>
          </a:prstGeom>
        </p:spPr>
      </p:pic>
      <p:sp>
        <p:nvSpPr>
          <p:cNvPr id="2" name="Title 1"/>
          <p:cNvSpPr>
            <a:spLocks noGrp="1"/>
          </p:cNvSpPr>
          <p:nvPr>
            <p:ph type="title"/>
          </p:nvPr>
        </p:nvSpPr>
        <p:spPr>
          <a:xfrm>
            <a:off x="533400" y="789849"/>
            <a:ext cx="8153400" cy="897475"/>
          </a:xfrm>
        </p:spPr>
        <p:txBody>
          <a:bodyPr>
            <a:noAutofit/>
          </a:bodyPr>
          <a:lstStyle/>
          <a:p>
            <a:pPr algn="ctr"/>
            <a:r>
              <a:rPr lang="en-US" sz="3600" b="1" dirty="0">
                <a:solidFill>
                  <a:srgbClr val="002060"/>
                </a:solidFill>
              </a:rPr>
              <a:t>Meaning Triangle</a:t>
            </a:r>
            <a:endParaRPr lang="en-US" sz="2000" b="1" cap="none" dirty="0">
              <a:solidFill>
                <a:srgbClr val="002060"/>
              </a:solidFill>
              <a:latin typeface="+mn-lt"/>
              <a:ea typeface="+mn-ea"/>
              <a:cs typeface="+mn-cs"/>
            </a:endParaRPr>
          </a:p>
        </p:txBody>
      </p:sp>
      <p:sp>
        <p:nvSpPr>
          <p:cNvPr id="4" name="Footer Placeholder 3"/>
          <p:cNvSpPr>
            <a:spLocks noGrp="1"/>
          </p:cNvSpPr>
          <p:nvPr>
            <p:ph type="ftr" sz="quarter" idx="11"/>
          </p:nvPr>
        </p:nvSpPr>
        <p:spPr>
          <a:xfrm>
            <a:off x="609600" y="6019800"/>
            <a:ext cx="8001000" cy="701675"/>
          </a:xfrm>
        </p:spPr>
        <p:txBody>
          <a:bodyPr/>
          <a:lstStyle/>
          <a:p>
            <a:r>
              <a:rPr lang="en-US" sz="900" dirty="0"/>
              <a:t>Graber (2004)</a:t>
            </a:r>
          </a:p>
          <a:p>
            <a:endParaRPr lang="en-US" sz="900" dirty="0"/>
          </a:p>
          <a:p>
            <a:endParaRPr lang="en-US" sz="900" dirty="0"/>
          </a:p>
          <a:p>
            <a:r>
              <a:rPr lang="en-US" sz="900" dirty="0"/>
              <a:t>Institute for Life &amp; Care                                                              All Rights Reserved 2017                                                                www.lifeandcare.org</a:t>
            </a:r>
          </a:p>
        </p:txBody>
      </p:sp>
      <p:sp>
        <p:nvSpPr>
          <p:cNvPr id="8" name="Isosceles Triangle 7">
            <a:extLst>
              <a:ext uri="{FF2B5EF4-FFF2-40B4-BE49-F238E27FC236}">
                <a16:creationId xmlns:a16="http://schemas.microsoft.com/office/drawing/2014/main" xmlns="" id="{EE1B05A9-A6B1-432E-8F1A-10556441E7DE}"/>
              </a:ext>
            </a:extLst>
          </p:cNvPr>
          <p:cNvSpPr/>
          <p:nvPr/>
        </p:nvSpPr>
        <p:spPr>
          <a:xfrm>
            <a:off x="2743200" y="2133600"/>
            <a:ext cx="3352800" cy="3276600"/>
          </a:xfrm>
          <a:prstGeom prst="triangle">
            <a:avLst/>
          </a:prstGeom>
          <a:solidFill>
            <a:srgbClr val="CC99FF">
              <a:alpha val="71765"/>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9" name="TextBox 3">
            <a:extLst>
              <a:ext uri="{FF2B5EF4-FFF2-40B4-BE49-F238E27FC236}">
                <a16:creationId xmlns:a16="http://schemas.microsoft.com/office/drawing/2014/main" xmlns="" id="{8A36F88B-510B-472E-A479-02EB979B0A01}"/>
              </a:ext>
            </a:extLst>
          </p:cNvPr>
          <p:cNvSpPr txBox="1"/>
          <p:nvPr/>
        </p:nvSpPr>
        <p:spPr>
          <a:xfrm>
            <a:off x="3686175" y="1687324"/>
            <a:ext cx="1466850" cy="369332"/>
          </a:xfrm>
          <a:prstGeom prst="rect">
            <a:avLst/>
          </a:prstGeom>
          <a:noFill/>
        </p:spPr>
        <p:txBody>
          <a:bodyPr wrap="square" rtlCol="0" anchor="ct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002060"/>
                </a:solidFill>
              </a:rPr>
              <a:t> 3.Attitudes</a:t>
            </a:r>
          </a:p>
        </p:txBody>
      </p:sp>
      <p:sp>
        <p:nvSpPr>
          <p:cNvPr id="10" name="TextBox 4">
            <a:extLst>
              <a:ext uri="{FF2B5EF4-FFF2-40B4-BE49-F238E27FC236}">
                <a16:creationId xmlns:a16="http://schemas.microsoft.com/office/drawing/2014/main" xmlns="" id="{701685E6-584D-48FA-944A-30B34040ABB1}"/>
              </a:ext>
            </a:extLst>
          </p:cNvPr>
          <p:cNvSpPr txBox="1"/>
          <p:nvPr/>
        </p:nvSpPr>
        <p:spPr>
          <a:xfrm>
            <a:off x="6096000" y="5177065"/>
            <a:ext cx="2057400"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002060"/>
                </a:solidFill>
              </a:rPr>
              <a:t> 2. Experiences</a:t>
            </a:r>
          </a:p>
        </p:txBody>
      </p:sp>
      <p:sp>
        <p:nvSpPr>
          <p:cNvPr id="11" name="TextBox 5">
            <a:extLst>
              <a:ext uri="{FF2B5EF4-FFF2-40B4-BE49-F238E27FC236}">
                <a16:creationId xmlns:a16="http://schemas.microsoft.com/office/drawing/2014/main" xmlns="" id="{29FF8E15-C41A-49D2-9630-395023C12D39}"/>
              </a:ext>
            </a:extLst>
          </p:cNvPr>
          <p:cNvSpPr txBox="1"/>
          <p:nvPr/>
        </p:nvSpPr>
        <p:spPr>
          <a:xfrm>
            <a:off x="936586" y="5193407"/>
            <a:ext cx="1730414"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rgbClr val="002060"/>
                </a:solidFill>
              </a:rPr>
              <a:t> </a:t>
            </a:r>
            <a:r>
              <a:rPr lang="en-US" dirty="0" smtClean="0">
                <a:solidFill>
                  <a:srgbClr val="002060"/>
                </a:solidFill>
              </a:rPr>
              <a:t>  1</a:t>
            </a:r>
            <a:r>
              <a:rPr lang="en-US" dirty="0">
                <a:solidFill>
                  <a:srgbClr val="002060"/>
                </a:solidFill>
              </a:rPr>
              <a:t>. Creativity</a:t>
            </a:r>
          </a:p>
        </p:txBody>
      </p:sp>
      <p:sp>
        <p:nvSpPr>
          <p:cNvPr id="12" name="TextBox 6">
            <a:extLst>
              <a:ext uri="{FF2B5EF4-FFF2-40B4-BE49-F238E27FC236}">
                <a16:creationId xmlns:a16="http://schemas.microsoft.com/office/drawing/2014/main" xmlns="" id="{D554CE10-D32D-459C-9ED2-C20B0046FD64}"/>
              </a:ext>
            </a:extLst>
          </p:cNvPr>
          <p:cNvSpPr txBox="1"/>
          <p:nvPr/>
        </p:nvSpPr>
        <p:spPr>
          <a:xfrm>
            <a:off x="3757612" y="3581400"/>
            <a:ext cx="1323975" cy="92333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dirty="0">
                <a:solidFill>
                  <a:srgbClr val="002060"/>
                </a:solidFill>
              </a:rPr>
              <a:t> </a:t>
            </a:r>
            <a:r>
              <a:rPr lang="en-US" dirty="0">
                <a:solidFill>
                  <a:srgbClr val="002060"/>
                </a:solidFill>
              </a:rPr>
              <a:t>Meaning</a:t>
            </a:r>
          </a:p>
          <a:p>
            <a:r>
              <a:rPr lang="en-US" dirty="0">
                <a:solidFill>
                  <a:srgbClr val="002060"/>
                </a:solidFill>
              </a:rPr>
              <a:t>    in the   </a:t>
            </a:r>
          </a:p>
          <a:p>
            <a:r>
              <a:rPr lang="en-US" dirty="0">
                <a:solidFill>
                  <a:srgbClr val="002060"/>
                </a:solidFill>
              </a:rPr>
              <a:t> Moment</a:t>
            </a:r>
          </a:p>
        </p:txBody>
      </p:sp>
    </p:spTree>
    <p:extLst>
      <p:ext uri="{BB962C8B-B14F-4D97-AF65-F5344CB8AC3E}">
        <p14:creationId xmlns:p14="http://schemas.microsoft.com/office/powerpoint/2010/main" val="30831813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40625"/>
            <a:ext cx="914400" cy="649224"/>
          </a:xfrm>
          <a:prstGeom prst="rect">
            <a:avLst/>
          </a:prstGeom>
        </p:spPr>
      </p:pic>
      <p:sp>
        <p:nvSpPr>
          <p:cNvPr id="2" name="Title 1"/>
          <p:cNvSpPr>
            <a:spLocks noGrp="1"/>
          </p:cNvSpPr>
          <p:nvPr>
            <p:ph type="title"/>
          </p:nvPr>
        </p:nvSpPr>
        <p:spPr>
          <a:xfrm>
            <a:off x="533400" y="789849"/>
            <a:ext cx="8153400" cy="886551"/>
          </a:xfrm>
        </p:spPr>
        <p:txBody>
          <a:bodyPr>
            <a:noAutofit/>
          </a:bodyPr>
          <a:lstStyle/>
          <a:p>
            <a:pPr algn="ctr"/>
            <a:r>
              <a:rPr lang="en-US" sz="3600" b="1" dirty="0">
                <a:solidFill>
                  <a:srgbClr val="002060"/>
                </a:solidFill>
              </a:rPr>
              <a:t>creativity</a:t>
            </a:r>
            <a:endParaRPr lang="en-US" sz="2000" b="1" cap="none" dirty="0">
              <a:solidFill>
                <a:srgbClr val="002060"/>
              </a:solidFill>
              <a:latin typeface="+mn-lt"/>
              <a:ea typeface="+mn-ea"/>
              <a:cs typeface="+mn-cs"/>
            </a:endParaRPr>
          </a:p>
        </p:txBody>
      </p:sp>
      <p:sp>
        <p:nvSpPr>
          <p:cNvPr id="4" name="Footer Placeholder 3"/>
          <p:cNvSpPr>
            <a:spLocks noGrp="1"/>
          </p:cNvSpPr>
          <p:nvPr>
            <p:ph type="ftr" sz="quarter" idx="11"/>
          </p:nvPr>
        </p:nvSpPr>
        <p:spPr>
          <a:xfrm>
            <a:off x="609600" y="6356350"/>
            <a:ext cx="8001000" cy="365125"/>
          </a:xfrm>
        </p:spPr>
        <p:txBody>
          <a:bodyPr/>
          <a:lstStyle/>
          <a:p>
            <a:r>
              <a:rPr lang="en-US" sz="900" dirty="0"/>
              <a:t>Institute for Life &amp; Care                                                              All Rights Reserved 2017                                                                www.lifeandcare.org</a:t>
            </a:r>
          </a:p>
        </p:txBody>
      </p:sp>
      <p:sp>
        <p:nvSpPr>
          <p:cNvPr id="6" name="Content Placeholder 5"/>
          <p:cNvSpPr>
            <a:spLocks noGrp="1"/>
          </p:cNvSpPr>
          <p:nvPr>
            <p:ph idx="1"/>
          </p:nvPr>
        </p:nvSpPr>
        <p:spPr>
          <a:xfrm>
            <a:off x="685800" y="1788146"/>
            <a:ext cx="7848600" cy="4003054"/>
          </a:xfrm>
        </p:spPr>
        <p:txBody>
          <a:bodyPr anchor="t">
            <a:normAutofit/>
          </a:bodyPr>
          <a:lstStyle/>
          <a:p>
            <a:pPr>
              <a:buClr>
                <a:srgbClr val="002060"/>
              </a:buClr>
              <a:buFont typeface="Wingdings" panose="05000000000000000000" pitchFamily="2" charset="2"/>
              <a:buChar char="Ø"/>
            </a:pPr>
            <a:r>
              <a:rPr lang="en-US" sz="2800" dirty="0"/>
              <a:t>What I give to life through my </a:t>
            </a:r>
            <a:r>
              <a:rPr lang="en-US" sz="2800" dirty="0" smtClean="0"/>
              <a:t>creativity.</a:t>
            </a:r>
          </a:p>
          <a:p>
            <a:pPr>
              <a:buClr>
                <a:srgbClr val="002060"/>
              </a:buClr>
              <a:buFont typeface="Wingdings" panose="05000000000000000000" pitchFamily="2" charset="2"/>
              <a:buChar char="Ø"/>
            </a:pPr>
            <a:r>
              <a:rPr lang="en-US" sz="2800" dirty="0" smtClean="0"/>
              <a:t>Creating </a:t>
            </a:r>
            <a:r>
              <a:rPr lang="en-US" sz="2800" dirty="0"/>
              <a:t>a work or accomplishing a </a:t>
            </a:r>
            <a:r>
              <a:rPr lang="en-US" sz="2800" dirty="0" smtClean="0"/>
              <a:t>task.</a:t>
            </a:r>
          </a:p>
          <a:p>
            <a:pPr>
              <a:buClr>
                <a:srgbClr val="002060"/>
              </a:buClr>
              <a:buFont typeface="Wingdings" panose="05000000000000000000" pitchFamily="2" charset="2"/>
              <a:buChar char="Ø"/>
            </a:pPr>
            <a:r>
              <a:rPr lang="en-US" sz="2800" dirty="0" smtClean="0"/>
              <a:t>When </a:t>
            </a:r>
            <a:r>
              <a:rPr lang="en-US" sz="2800" dirty="0"/>
              <a:t>we engage in life using our talents and strengths, we experience fulfillment through the goals that we reach, the tasks that we master, and the jobs that we complete well.</a:t>
            </a:r>
          </a:p>
          <a:p>
            <a:pPr lvl="1"/>
            <a:endParaRPr lang="en-US" dirty="0"/>
          </a:p>
          <a:p>
            <a:pPr lvl="1">
              <a:buClr>
                <a:srgbClr val="002060"/>
              </a:buClr>
              <a:buFont typeface="Wingdings" panose="05000000000000000000" pitchFamily="2" charset="2"/>
              <a:buChar char="Ø"/>
            </a:pPr>
            <a:endParaRPr lang="en-US" sz="1700" dirty="0"/>
          </a:p>
        </p:txBody>
      </p:sp>
    </p:spTree>
    <p:extLst>
      <p:ext uri="{BB962C8B-B14F-4D97-AF65-F5344CB8AC3E}">
        <p14:creationId xmlns:p14="http://schemas.microsoft.com/office/powerpoint/2010/main" val="22989862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40625"/>
            <a:ext cx="914400" cy="649224"/>
          </a:xfrm>
          <a:prstGeom prst="rect">
            <a:avLst/>
          </a:prstGeom>
        </p:spPr>
      </p:pic>
      <p:sp>
        <p:nvSpPr>
          <p:cNvPr id="2" name="Title 1"/>
          <p:cNvSpPr>
            <a:spLocks noGrp="1"/>
          </p:cNvSpPr>
          <p:nvPr>
            <p:ph type="title"/>
          </p:nvPr>
        </p:nvSpPr>
        <p:spPr>
          <a:xfrm>
            <a:off x="533400" y="789849"/>
            <a:ext cx="8153400" cy="1219201"/>
          </a:xfrm>
        </p:spPr>
        <p:txBody>
          <a:bodyPr>
            <a:noAutofit/>
          </a:bodyPr>
          <a:lstStyle/>
          <a:p>
            <a:pPr algn="ctr"/>
            <a:r>
              <a:rPr lang="en-US" sz="3600" b="1" dirty="0">
                <a:solidFill>
                  <a:srgbClr val="002060"/>
                </a:solidFill>
              </a:rPr>
              <a:t>Moral distress</a:t>
            </a:r>
            <a:endParaRPr lang="en-US" sz="3600" b="1" cap="none" dirty="0">
              <a:solidFill>
                <a:srgbClr val="002060"/>
              </a:solidFill>
              <a:latin typeface="+mn-lt"/>
              <a:ea typeface="+mn-ea"/>
              <a:cs typeface="+mn-cs"/>
            </a:endParaRPr>
          </a:p>
        </p:txBody>
      </p:sp>
      <p:sp>
        <p:nvSpPr>
          <p:cNvPr id="4" name="Footer Placeholder 3"/>
          <p:cNvSpPr>
            <a:spLocks noGrp="1"/>
          </p:cNvSpPr>
          <p:nvPr>
            <p:ph type="ftr" sz="quarter" idx="11"/>
          </p:nvPr>
        </p:nvSpPr>
        <p:spPr>
          <a:xfrm>
            <a:off x="609600" y="6356350"/>
            <a:ext cx="8001000" cy="365125"/>
          </a:xfrm>
        </p:spPr>
        <p:txBody>
          <a:bodyPr/>
          <a:lstStyle/>
          <a:p>
            <a:r>
              <a:rPr lang="en-US" sz="900" dirty="0"/>
              <a:t>Institute for Life &amp; Care                                                              All Rights Reserved 2017                                                                www.lifeandcare.org</a:t>
            </a:r>
          </a:p>
        </p:txBody>
      </p:sp>
      <p:sp>
        <p:nvSpPr>
          <p:cNvPr id="6" name="Content Placeholder 5"/>
          <p:cNvSpPr>
            <a:spLocks noGrp="1"/>
          </p:cNvSpPr>
          <p:nvPr>
            <p:ph idx="1"/>
          </p:nvPr>
        </p:nvSpPr>
        <p:spPr>
          <a:xfrm>
            <a:off x="685800" y="2009050"/>
            <a:ext cx="7848600" cy="3609250"/>
          </a:xfrm>
        </p:spPr>
        <p:txBody>
          <a:bodyPr anchor="t">
            <a:normAutofit/>
          </a:bodyPr>
          <a:lstStyle/>
          <a:p>
            <a:pPr marL="0" indent="0">
              <a:buNone/>
            </a:pPr>
            <a:r>
              <a:rPr lang="en-US" sz="3000" dirty="0" smtClean="0"/>
              <a:t>“Moral </a:t>
            </a:r>
            <a:r>
              <a:rPr lang="en-US" sz="3000" dirty="0"/>
              <a:t>distress ensues when clinicians recognize ethical conflicts and their responsibility to respond to them but are unable to translate their moral choices into ethically grounded action that preserves integrity.” </a:t>
            </a:r>
            <a:r>
              <a:rPr lang="en-US" dirty="0" smtClean="0"/>
              <a:t>Rushton, C.(2016)</a:t>
            </a:r>
            <a:endParaRPr lang="en-US" dirty="0"/>
          </a:p>
          <a:p>
            <a:endParaRPr lang="en-US" sz="3200" dirty="0"/>
          </a:p>
        </p:txBody>
      </p:sp>
    </p:spTree>
    <p:extLst>
      <p:ext uri="{BB962C8B-B14F-4D97-AF65-F5344CB8AC3E}">
        <p14:creationId xmlns:p14="http://schemas.microsoft.com/office/powerpoint/2010/main" val="38361876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40625"/>
            <a:ext cx="914400" cy="649224"/>
          </a:xfrm>
          <a:prstGeom prst="rect">
            <a:avLst/>
          </a:prstGeom>
        </p:spPr>
      </p:pic>
      <p:sp>
        <p:nvSpPr>
          <p:cNvPr id="2" name="Title 1"/>
          <p:cNvSpPr>
            <a:spLocks noGrp="1"/>
          </p:cNvSpPr>
          <p:nvPr>
            <p:ph type="title"/>
          </p:nvPr>
        </p:nvSpPr>
        <p:spPr>
          <a:xfrm>
            <a:off x="533400" y="789849"/>
            <a:ext cx="8153400" cy="810351"/>
          </a:xfrm>
        </p:spPr>
        <p:txBody>
          <a:bodyPr>
            <a:noAutofit/>
          </a:bodyPr>
          <a:lstStyle/>
          <a:p>
            <a:pPr algn="ctr"/>
            <a:r>
              <a:rPr lang="en-US" sz="3600" b="1" dirty="0">
                <a:solidFill>
                  <a:srgbClr val="002060"/>
                </a:solidFill>
              </a:rPr>
              <a:t>Experiences</a:t>
            </a:r>
            <a:endParaRPr lang="en-US" sz="2000" b="1" cap="none" dirty="0">
              <a:solidFill>
                <a:srgbClr val="002060"/>
              </a:solidFill>
              <a:latin typeface="+mn-lt"/>
              <a:ea typeface="+mn-ea"/>
              <a:cs typeface="+mn-cs"/>
            </a:endParaRPr>
          </a:p>
        </p:txBody>
      </p:sp>
      <p:sp>
        <p:nvSpPr>
          <p:cNvPr id="4" name="Footer Placeholder 3"/>
          <p:cNvSpPr>
            <a:spLocks noGrp="1"/>
          </p:cNvSpPr>
          <p:nvPr>
            <p:ph type="ftr" sz="quarter" idx="11"/>
          </p:nvPr>
        </p:nvSpPr>
        <p:spPr>
          <a:xfrm>
            <a:off x="609600" y="6356350"/>
            <a:ext cx="8001000" cy="365125"/>
          </a:xfrm>
        </p:spPr>
        <p:txBody>
          <a:bodyPr/>
          <a:lstStyle/>
          <a:p>
            <a:r>
              <a:rPr lang="en-US" sz="900" dirty="0"/>
              <a:t>Institute for Life &amp; Care                                                              All Rights Reserved 2017                                                                www.lifeandcare.org</a:t>
            </a:r>
          </a:p>
        </p:txBody>
      </p:sp>
      <p:sp>
        <p:nvSpPr>
          <p:cNvPr id="6" name="Content Placeholder 5"/>
          <p:cNvSpPr>
            <a:spLocks noGrp="1"/>
          </p:cNvSpPr>
          <p:nvPr>
            <p:ph idx="1"/>
          </p:nvPr>
        </p:nvSpPr>
        <p:spPr>
          <a:xfrm>
            <a:off x="685800" y="1788146"/>
            <a:ext cx="7848600" cy="4155454"/>
          </a:xfrm>
        </p:spPr>
        <p:txBody>
          <a:bodyPr anchor="t">
            <a:normAutofit/>
          </a:bodyPr>
          <a:lstStyle/>
          <a:p>
            <a:pPr>
              <a:buClr>
                <a:srgbClr val="002060"/>
              </a:buClr>
              <a:buFont typeface="Wingdings" panose="05000000000000000000" pitchFamily="2" charset="2"/>
              <a:buChar char="Ø"/>
            </a:pPr>
            <a:r>
              <a:rPr lang="en-US" sz="2800" dirty="0"/>
              <a:t>What I receive from life through </a:t>
            </a:r>
            <a:r>
              <a:rPr lang="en-US" sz="2800" dirty="0" smtClean="0"/>
              <a:t>experiences.</a:t>
            </a:r>
            <a:endParaRPr lang="en-US" sz="2800" dirty="0"/>
          </a:p>
          <a:p>
            <a:pPr>
              <a:buClr>
                <a:srgbClr val="002060"/>
              </a:buClr>
              <a:buFont typeface="Wingdings" panose="05000000000000000000" pitchFamily="2" charset="2"/>
              <a:buChar char="Ø"/>
            </a:pPr>
            <a:r>
              <a:rPr lang="en-US" sz="2800" dirty="0"/>
              <a:t>These include:</a:t>
            </a:r>
          </a:p>
          <a:p>
            <a:pPr lvl="1">
              <a:buClr>
                <a:srgbClr val="002060"/>
              </a:buClr>
              <a:buFont typeface="Wingdings" panose="05000000000000000000" pitchFamily="2" charset="2"/>
              <a:buChar char="Ø"/>
            </a:pPr>
            <a:r>
              <a:rPr lang="en-US" sz="2400" dirty="0"/>
              <a:t>Encounters with others in relationships of all </a:t>
            </a:r>
            <a:r>
              <a:rPr lang="en-US" sz="2400" dirty="0" smtClean="0"/>
              <a:t>kinds.</a:t>
            </a:r>
            <a:endParaRPr lang="en-US" sz="2400" dirty="0"/>
          </a:p>
          <a:p>
            <a:pPr lvl="1">
              <a:buClr>
                <a:srgbClr val="002060"/>
              </a:buClr>
              <a:buFont typeface="Wingdings" panose="05000000000000000000" pitchFamily="2" charset="2"/>
              <a:buChar char="Ø"/>
            </a:pPr>
            <a:r>
              <a:rPr lang="en-US" sz="2400" dirty="0"/>
              <a:t>Experiences with nature, culture or </a:t>
            </a:r>
            <a:r>
              <a:rPr lang="en-US" sz="2400" dirty="0" smtClean="0"/>
              <a:t>religion.</a:t>
            </a:r>
            <a:endParaRPr lang="en-US" sz="2400" dirty="0"/>
          </a:p>
          <a:p>
            <a:pPr>
              <a:buClr>
                <a:srgbClr val="002060"/>
              </a:buClr>
              <a:buFont typeface="Wingdings" panose="05000000000000000000" pitchFamily="2" charset="2"/>
              <a:buChar char="Ø"/>
            </a:pPr>
            <a:r>
              <a:rPr lang="en-US" sz="2800" dirty="0" smtClean="0"/>
              <a:t>Experiences </a:t>
            </a:r>
            <a:r>
              <a:rPr lang="en-US" sz="2800" dirty="0"/>
              <a:t>can be just as valuable as what we create or what we achieve.</a:t>
            </a:r>
          </a:p>
        </p:txBody>
      </p:sp>
    </p:spTree>
    <p:extLst>
      <p:ext uri="{BB962C8B-B14F-4D97-AF65-F5344CB8AC3E}">
        <p14:creationId xmlns:p14="http://schemas.microsoft.com/office/powerpoint/2010/main" val="29019947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40625"/>
            <a:ext cx="914400" cy="649224"/>
          </a:xfrm>
          <a:prstGeom prst="rect">
            <a:avLst/>
          </a:prstGeom>
        </p:spPr>
      </p:pic>
      <p:sp>
        <p:nvSpPr>
          <p:cNvPr id="2" name="Title 1"/>
          <p:cNvSpPr>
            <a:spLocks noGrp="1"/>
          </p:cNvSpPr>
          <p:nvPr>
            <p:ph type="title"/>
          </p:nvPr>
        </p:nvSpPr>
        <p:spPr>
          <a:xfrm>
            <a:off x="533400" y="789849"/>
            <a:ext cx="8153400" cy="657951"/>
          </a:xfrm>
        </p:spPr>
        <p:txBody>
          <a:bodyPr>
            <a:noAutofit/>
          </a:bodyPr>
          <a:lstStyle/>
          <a:p>
            <a:pPr algn="ctr"/>
            <a:r>
              <a:rPr lang="en-US" sz="3600" b="1" dirty="0">
                <a:solidFill>
                  <a:srgbClr val="002060"/>
                </a:solidFill>
              </a:rPr>
              <a:t>attitude</a:t>
            </a:r>
            <a:endParaRPr lang="en-US" sz="2000" b="1" cap="none" dirty="0">
              <a:solidFill>
                <a:srgbClr val="002060"/>
              </a:solidFill>
              <a:latin typeface="+mn-lt"/>
              <a:ea typeface="+mn-ea"/>
              <a:cs typeface="+mn-cs"/>
            </a:endParaRPr>
          </a:p>
        </p:txBody>
      </p:sp>
      <p:sp>
        <p:nvSpPr>
          <p:cNvPr id="4" name="Footer Placeholder 3"/>
          <p:cNvSpPr>
            <a:spLocks noGrp="1"/>
          </p:cNvSpPr>
          <p:nvPr>
            <p:ph type="ftr" sz="quarter" idx="11"/>
          </p:nvPr>
        </p:nvSpPr>
        <p:spPr>
          <a:xfrm>
            <a:off x="609600" y="6356350"/>
            <a:ext cx="8001000" cy="365125"/>
          </a:xfrm>
        </p:spPr>
        <p:txBody>
          <a:bodyPr/>
          <a:lstStyle/>
          <a:p>
            <a:r>
              <a:rPr lang="en-US" sz="900" dirty="0"/>
              <a:t>Institute for Life &amp; Care                                                              All Rights Reserved 2017                                                                www.lifeandcare.org</a:t>
            </a:r>
          </a:p>
        </p:txBody>
      </p:sp>
      <p:sp>
        <p:nvSpPr>
          <p:cNvPr id="6" name="Content Placeholder 5"/>
          <p:cNvSpPr>
            <a:spLocks noGrp="1"/>
          </p:cNvSpPr>
          <p:nvPr>
            <p:ph idx="1"/>
          </p:nvPr>
        </p:nvSpPr>
        <p:spPr>
          <a:xfrm>
            <a:off x="304800" y="1600200"/>
            <a:ext cx="8610600" cy="4648200"/>
          </a:xfrm>
        </p:spPr>
        <p:txBody>
          <a:bodyPr anchor="t">
            <a:normAutofit fontScale="40000" lnSpcReduction="20000"/>
          </a:bodyPr>
          <a:lstStyle/>
          <a:p>
            <a:pPr>
              <a:buClr>
                <a:srgbClr val="002060"/>
              </a:buClr>
              <a:buFont typeface="Wingdings" panose="05000000000000000000" pitchFamily="2" charset="2"/>
              <a:buChar char="Ø"/>
            </a:pPr>
            <a:r>
              <a:rPr lang="en-US" sz="7000" dirty="0"/>
              <a:t>The stance I take toward life through my </a:t>
            </a:r>
            <a:r>
              <a:rPr lang="en-US" sz="7000" dirty="0" smtClean="0"/>
              <a:t>attitude.</a:t>
            </a:r>
            <a:endParaRPr lang="en-US" sz="7000" dirty="0"/>
          </a:p>
          <a:p>
            <a:pPr>
              <a:buClr>
                <a:srgbClr val="002060"/>
              </a:buClr>
              <a:buFont typeface="Wingdings" panose="05000000000000000000" pitchFamily="2" charset="2"/>
              <a:buChar char="Ø"/>
            </a:pPr>
            <a:r>
              <a:rPr lang="en-US" sz="7000" dirty="0"/>
              <a:t>The attitude one takes toward unavoidable suffering; </a:t>
            </a:r>
            <a:r>
              <a:rPr lang="en-US" sz="7000" dirty="0" err="1"/>
              <a:t>ie</a:t>
            </a:r>
            <a:r>
              <a:rPr lang="en-US" sz="7000" dirty="0"/>
              <a:t>, finding meaning in </a:t>
            </a:r>
            <a:r>
              <a:rPr lang="en-US" sz="7000" dirty="0" smtClean="0"/>
              <a:t>suffering.</a:t>
            </a:r>
            <a:endParaRPr lang="en-US" sz="7000" dirty="0"/>
          </a:p>
          <a:p>
            <a:pPr lvl="1">
              <a:buClr>
                <a:srgbClr val="002060"/>
              </a:buClr>
              <a:buFont typeface="Wingdings" panose="05000000000000000000" pitchFamily="2" charset="2"/>
              <a:buChar char="Ø"/>
            </a:pPr>
            <a:r>
              <a:rPr lang="en-US" sz="6000" dirty="0"/>
              <a:t>The noblest appreciation of meaning and the deepest possible </a:t>
            </a:r>
            <a:r>
              <a:rPr lang="en-US" sz="6000" dirty="0" smtClean="0"/>
              <a:t>meaning.</a:t>
            </a:r>
            <a:endParaRPr lang="en-US" sz="6000" dirty="0"/>
          </a:p>
          <a:p>
            <a:pPr>
              <a:buClr>
                <a:srgbClr val="002060"/>
              </a:buClr>
              <a:buFont typeface="Wingdings" panose="05000000000000000000" pitchFamily="2" charset="2"/>
              <a:buChar char="Ø"/>
            </a:pPr>
            <a:endParaRPr lang="en-US" sz="2800" dirty="0"/>
          </a:p>
          <a:p>
            <a:pPr>
              <a:buClr>
                <a:srgbClr val="002060"/>
              </a:buClr>
              <a:buFont typeface="Wingdings" panose="05000000000000000000" pitchFamily="2" charset="2"/>
              <a:buChar char="Ø"/>
            </a:pPr>
            <a:r>
              <a:rPr lang="en-US" sz="5900" dirty="0"/>
              <a:t>“</a:t>
            </a:r>
            <a:r>
              <a:rPr lang="en-US" sz="7000" dirty="0"/>
              <a:t>When we rise above the difficult circumstances of life and use the experience as an opportunity to grow, we transform our suffering into an achievement, a triumph of heroism.”</a:t>
            </a:r>
          </a:p>
          <a:p>
            <a:pPr lvl="1"/>
            <a:endParaRPr lang="en-US" sz="1700" dirty="0"/>
          </a:p>
          <a:p>
            <a:pPr lvl="1"/>
            <a:endParaRPr lang="en-US" sz="1700" dirty="0"/>
          </a:p>
        </p:txBody>
      </p:sp>
    </p:spTree>
    <p:extLst>
      <p:ext uri="{BB962C8B-B14F-4D97-AF65-F5344CB8AC3E}">
        <p14:creationId xmlns:p14="http://schemas.microsoft.com/office/powerpoint/2010/main" val="19148323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40625"/>
            <a:ext cx="914400" cy="649224"/>
          </a:xfrm>
          <a:prstGeom prst="rect">
            <a:avLst/>
          </a:prstGeom>
        </p:spPr>
      </p:pic>
      <p:sp>
        <p:nvSpPr>
          <p:cNvPr id="4" name="Footer Placeholder 3"/>
          <p:cNvSpPr>
            <a:spLocks noGrp="1"/>
          </p:cNvSpPr>
          <p:nvPr>
            <p:ph type="ftr" sz="quarter" idx="11"/>
          </p:nvPr>
        </p:nvSpPr>
        <p:spPr>
          <a:xfrm>
            <a:off x="609600" y="6356350"/>
            <a:ext cx="8001000" cy="365125"/>
          </a:xfrm>
        </p:spPr>
        <p:txBody>
          <a:bodyPr/>
          <a:lstStyle/>
          <a:p>
            <a:r>
              <a:rPr lang="en-US" sz="900" dirty="0"/>
              <a:t>Institute for Life &amp; Care                                                              All Rights Reserved 2017                                                                www.lifeandcare.org</a:t>
            </a:r>
          </a:p>
        </p:txBody>
      </p:sp>
      <p:sp>
        <p:nvSpPr>
          <p:cNvPr id="6" name="Content Placeholder 5"/>
          <p:cNvSpPr>
            <a:spLocks noGrp="1"/>
          </p:cNvSpPr>
          <p:nvPr>
            <p:ph idx="1"/>
          </p:nvPr>
        </p:nvSpPr>
        <p:spPr>
          <a:xfrm>
            <a:off x="647700" y="1313173"/>
            <a:ext cx="7848600" cy="4231654"/>
          </a:xfrm>
        </p:spPr>
        <p:txBody>
          <a:bodyPr anchor="t">
            <a:normAutofit/>
          </a:bodyPr>
          <a:lstStyle/>
          <a:p>
            <a:pPr marL="0" indent="0">
              <a:buClr>
                <a:srgbClr val="002060"/>
              </a:buClr>
              <a:buNone/>
            </a:pPr>
            <a:r>
              <a:rPr lang="en-US" sz="2800" dirty="0"/>
              <a:t>“Even when creative and experiential ways of finding meaning are limited, we can still find meaning in the midst of suffering by suffering with dignity; by bearing one’s suffering courageously rather than feeling degraded by it</a:t>
            </a:r>
            <a:r>
              <a:rPr lang="en-US" sz="2800" dirty="0" smtClean="0"/>
              <a:t>.”  </a:t>
            </a:r>
            <a:r>
              <a:rPr lang="en-US" sz="1600" dirty="0" smtClean="0"/>
              <a:t>Graber</a:t>
            </a:r>
            <a:r>
              <a:rPr lang="en-US" sz="1600" dirty="0"/>
              <a:t>, A.V.(</a:t>
            </a:r>
            <a:r>
              <a:rPr lang="en-US" sz="1600" dirty="0" smtClean="0"/>
              <a:t>2004)</a:t>
            </a:r>
            <a:endParaRPr lang="en-US" sz="1600" dirty="0"/>
          </a:p>
        </p:txBody>
      </p:sp>
    </p:spTree>
    <p:extLst>
      <p:ext uri="{BB962C8B-B14F-4D97-AF65-F5344CB8AC3E}">
        <p14:creationId xmlns:p14="http://schemas.microsoft.com/office/powerpoint/2010/main" val="766155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A5B12C0-9672-4664-B6C0-C5719CA11C67}"/>
              </a:ext>
            </a:extLst>
          </p:cNvPr>
          <p:cNvSpPr>
            <a:spLocks noGrp="1"/>
          </p:cNvSpPr>
          <p:nvPr>
            <p:ph idx="1"/>
          </p:nvPr>
        </p:nvSpPr>
        <p:spPr>
          <a:xfrm>
            <a:off x="533400" y="533400"/>
            <a:ext cx="7543800" cy="3767670"/>
          </a:xfrm>
        </p:spPr>
        <p:txBody>
          <a:bodyPr>
            <a:normAutofit/>
          </a:bodyPr>
          <a:lstStyle/>
          <a:p>
            <a:pPr marL="0" indent="0" algn="ctr">
              <a:buNone/>
            </a:pPr>
            <a:r>
              <a:rPr lang="en-US" sz="3600" dirty="0"/>
              <a:t>Meaning Triangle Self-Assessment</a:t>
            </a:r>
          </a:p>
        </p:txBody>
      </p:sp>
      <p:sp>
        <p:nvSpPr>
          <p:cNvPr id="4" name="Footer Placeholder 3">
            <a:extLst>
              <a:ext uri="{FF2B5EF4-FFF2-40B4-BE49-F238E27FC236}">
                <a16:creationId xmlns:a16="http://schemas.microsoft.com/office/drawing/2014/main" xmlns="" id="{798D69C9-1374-4649-AA47-1687E218B06E}"/>
              </a:ext>
            </a:extLst>
          </p:cNvPr>
          <p:cNvSpPr>
            <a:spLocks noGrp="1"/>
          </p:cNvSpPr>
          <p:nvPr>
            <p:ph type="ftr" sz="quarter" idx="11"/>
          </p:nvPr>
        </p:nvSpPr>
        <p:spPr/>
        <p:txBody>
          <a:bodyPr/>
          <a:lstStyle/>
          <a:p>
            <a:r>
              <a:rPr lang="en-US"/>
              <a:t>Institute for Life &amp; Care                      All Rights Reserved 2017                     www.lifeandcare.org</a:t>
            </a:r>
          </a:p>
        </p:txBody>
      </p:sp>
    </p:spTree>
    <p:extLst>
      <p:ext uri="{BB962C8B-B14F-4D97-AF65-F5344CB8AC3E}">
        <p14:creationId xmlns:p14="http://schemas.microsoft.com/office/powerpoint/2010/main" val="13792227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xmlns="" id="{2AC03AD3-898C-4ED7-A5AF-D28D814A9CA6}"/>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133600" y="246482"/>
            <a:ext cx="4520081" cy="5849518"/>
          </a:xfrm>
        </p:spPr>
      </p:pic>
      <p:sp>
        <p:nvSpPr>
          <p:cNvPr id="4" name="Footer Placeholder 3">
            <a:extLst>
              <a:ext uri="{FF2B5EF4-FFF2-40B4-BE49-F238E27FC236}">
                <a16:creationId xmlns:a16="http://schemas.microsoft.com/office/drawing/2014/main" xmlns="" id="{F8FD590B-E3FA-4F2E-81EF-C41B7DEB764B}"/>
              </a:ext>
            </a:extLst>
          </p:cNvPr>
          <p:cNvSpPr>
            <a:spLocks noGrp="1"/>
          </p:cNvSpPr>
          <p:nvPr>
            <p:ph type="ftr" sz="quarter" idx="11"/>
          </p:nvPr>
        </p:nvSpPr>
        <p:spPr/>
        <p:txBody>
          <a:bodyPr/>
          <a:lstStyle/>
          <a:p>
            <a:r>
              <a:rPr lang="en-US"/>
              <a:t>Institute for Life &amp; Care                      All Rights Reserved 2017                     www.lifeandcare.org</a:t>
            </a:r>
          </a:p>
        </p:txBody>
      </p:sp>
    </p:spTree>
    <p:extLst>
      <p:ext uri="{BB962C8B-B14F-4D97-AF65-F5344CB8AC3E}">
        <p14:creationId xmlns:p14="http://schemas.microsoft.com/office/powerpoint/2010/main" val="2005676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40625"/>
            <a:ext cx="914400" cy="649224"/>
          </a:xfrm>
          <a:prstGeom prst="rect">
            <a:avLst/>
          </a:prstGeom>
        </p:spPr>
      </p:pic>
      <p:sp>
        <p:nvSpPr>
          <p:cNvPr id="2" name="Title 1"/>
          <p:cNvSpPr>
            <a:spLocks noGrp="1"/>
          </p:cNvSpPr>
          <p:nvPr>
            <p:ph type="title"/>
          </p:nvPr>
        </p:nvSpPr>
        <p:spPr>
          <a:xfrm>
            <a:off x="533400" y="789849"/>
            <a:ext cx="8153400" cy="581751"/>
          </a:xfrm>
        </p:spPr>
        <p:txBody>
          <a:bodyPr>
            <a:noAutofit/>
          </a:bodyPr>
          <a:lstStyle/>
          <a:p>
            <a:pPr algn="ctr"/>
            <a:r>
              <a:rPr lang="en-US" sz="3600" b="1" dirty="0">
                <a:solidFill>
                  <a:srgbClr val="002060"/>
                </a:solidFill>
              </a:rPr>
              <a:t>self-distancing</a:t>
            </a:r>
            <a:endParaRPr lang="en-US" sz="3600" b="1" cap="none" dirty="0">
              <a:solidFill>
                <a:srgbClr val="002060"/>
              </a:solidFill>
              <a:latin typeface="+mn-lt"/>
              <a:ea typeface="+mn-ea"/>
              <a:cs typeface="+mn-cs"/>
            </a:endParaRPr>
          </a:p>
        </p:txBody>
      </p:sp>
      <p:sp>
        <p:nvSpPr>
          <p:cNvPr id="4" name="Footer Placeholder 3"/>
          <p:cNvSpPr>
            <a:spLocks noGrp="1"/>
          </p:cNvSpPr>
          <p:nvPr>
            <p:ph type="ftr" sz="quarter" idx="11"/>
          </p:nvPr>
        </p:nvSpPr>
        <p:spPr>
          <a:xfrm>
            <a:off x="609600" y="6356350"/>
            <a:ext cx="8001000" cy="365125"/>
          </a:xfrm>
        </p:spPr>
        <p:txBody>
          <a:bodyPr/>
          <a:lstStyle/>
          <a:p>
            <a:r>
              <a:rPr lang="en-US" sz="900" dirty="0"/>
              <a:t>Institute for Life &amp; Care                                                              All Rights Reserved 2017                                                                www.lifeandcare.org</a:t>
            </a:r>
          </a:p>
        </p:txBody>
      </p:sp>
      <p:sp>
        <p:nvSpPr>
          <p:cNvPr id="6" name="Content Placeholder 5"/>
          <p:cNvSpPr>
            <a:spLocks noGrp="1"/>
          </p:cNvSpPr>
          <p:nvPr>
            <p:ph idx="1"/>
          </p:nvPr>
        </p:nvSpPr>
        <p:spPr>
          <a:xfrm>
            <a:off x="442732" y="1447800"/>
            <a:ext cx="8305800" cy="4724400"/>
          </a:xfrm>
        </p:spPr>
        <p:txBody>
          <a:bodyPr anchor="t">
            <a:noAutofit/>
          </a:bodyPr>
          <a:lstStyle/>
          <a:p>
            <a:pPr>
              <a:buClr>
                <a:srgbClr val="002060"/>
              </a:buClr>
              <a:buFont typeface="Wingdings" panose="05000000000000000000" pitchFamily="2" charset="2"/>
              <a:buChar char="Ø"/>
            </a:pPr>
            <a:r>
              <a:rPr lang="en-US" sz="2800" dirty="0"/>
              <a:t>The uniquely human capacity to distance ourselves from a situation and look at it from “the outside” while remaining totally aware of our psychological integrity.</a:t>
            </a:r>
          </a:p>
          <a:p>
            <a:pPr lvl="1">
              <a:buClr>
                <a:srgbClr val="002060"/>
              </a:buClr>
              <a:buFont typeface="Wingdings" panose="05000000000000000000" pitchFamily="2" charset="2"/>
              <a:buChar char="Ø"/>
            </a:pPr>
            <a:r>
              <a:rPr lang="en-US" sz="2400" dirty="0" smtClean="0"/>
              <a:t>Allows </a:t>
            </a:r>
            <a:r>
              <a:rPr lang="en-US" sz="2400" dirty="0"/>
              <a:t>us to detach from anxiety related to self-interest, thus </a:t>
            </a:r>
            <a:r>
              <a:rPr lang="en-US" sz="2400" dirty="0" smtClean="0"/>
              <a:t>providing </a:t>
            </a:r>
            <a:r>
              <a:rPr lang="en-US" sz="2400" dirty="0"/>
              <a:t>a more accurate observation of our experiences.</a:t>
            </a:r>
          </a:p>
          <a:p>
            <a:pPr lvl="1">
              <a:buClr>
                <a:srgbClr val="002060"/>
              </a:buClr>
              <a:buFont typeface="Wingdings" panose="05000000000000000000" pitchFamily="2" charset="2"/>
              <a:buChar char="Ø"/>
            </a:pPr>
            <a:r>
              <a:rPr lang="en-US" sz="2400" dirty="0" smtClean="0"/>
              <a:t>Allows </a:t>
            </a:r>
            <a:r>
              <a:rPr lang="en-US" sz="2400" dirty="0"/>
              <a:t>the space and time to access our spiritual values (conscience, compassion, will to meaning, responsibility) and to choose to respond with the right attitude in accordance with these values.</a:t>
            </a:r>
          </a:p>
        </p:txBody>
      </p:sp>
    </p:spTree>
    <p:extLst>
      <p:ext uri="{BB962C8B-B14F-4D97-AF65-F5344CB8AC3E}">
        <p14:creationId xmlns:p14="http://schemas.microsoft.com/office/powerpoint/2010/main" val="23226913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40625"/>
            <a:ext cx="914400" cy="649224"/>
          </a:xfrm>
          <a:prstGeom prst="rect">
            <a:avLst/>
          </a:prstGeom>
        </p:spPr>
      </p:pic>
      <p:sp>
        <p:nvSpPr>
          <p:cNvPr id="2" name="Title 1"/>
          <p:cNvSpPr>
            <a:spLocks noGrp="1"/>
          </p:cNvSpPr>
          <p:nvPr>
            <p:ph type="title"/>
          </p:nvPr>
        </p:nvSpPr>
        <p:spPr>
          <a:xfrm>
            <a:off x="533400" y="789849"/>
            <a:ext cx="8153400" cy="810351"/>
          </a:xfrm>
        </p:spPr>
        <p:txBody>
          <a:bodyPr>
            <a:noAutofit/>
          </a:bodyPr>
          <a:lstStyle/>
          <a:p>
            <a:pPr algn="ctr"/>
            <a:r>
              <a:rPr lang="en-US" sz="3600" b="1" dirty="0">
                <a:solidFill>
                  <a:srgbClr val="002060"/>
                </a:solidFill>
              </a:rPr>
              <a:t>Self-distancing (cont.)</a:t>
            </a:r>
            <a:endParaRPr lang="en-US" sz="3600" b="1" cap="none" dirty="0">
              <a:solidFill>
                <a:srgbClr val="002060"/>
              </a:solidFill>
              <a:latin typeface="+mn-lt"/>
              <a:ea typeface="+mn-ea"/>
              <a:cs typeface="+mn-cs"/>
            </a:endParaRPr>
          </a:p>
        </p:txBody>
      </p:sp>
      <p:sp>
        <p:nvSpPr>
          <p:cNvPr id="4" name="Footer Placeholder 3"/>
          <p:cNvSpPr>
            <a:spLocks noGrp="1"/>
          </p:cNvSpPr>
          <p:nvPr>
            <p:ph type="ftr" sz="quarter" idx="11"/>
          </p:nvPr>
        </p:nvSpPr>
        <p:spPr>
          <a:xfrm>
            <a:off x="609600" y="6356350"/>
            <a:ext cx="8001000" cy="365125"/>
          </a:xfrm>
        </p:spPr>
        <p:txBody>
          <a:bodyPr/>
          <a:lstStyle/>
          <a:p>
            <a:r>
              <a:rPr lang="en-US" sz="900" dirty="0"/>
              <a:t>Institute for Life &amp; Care                                                              All Rights Reserved 2017                                                                www.lifeandcare.org</a:t>
            </a:r>
          </a:p>
        </p:txBody>
      </p:sp>
      <p:sp>
        <p:nvSpPr>
          <p:cNvPr id="6" name="Content Placeholder 5"/>
          <p:cNvSpPr>
            <a:spLocks noGrp="1"/>
          </p:cNvSpPr>
          <p:nvPr>
            <p:ph idx="1"/>
          </p:nvPr>
        </p:nvSpPr>
        <p:spPr>
          <a:xfrm>
            <a:off x="685800" y="1788146"/>
            <a:ext cx="8077200" cy="4384054"/>
          </a:xfrm>
        </p:spPr>
        <p:txBody>
          <a:bodyPr anchor="t">
            <a:normAutofit fontScale="77500" lnSpcReduction="20000"/>
          </a:bodyPr>
          <a:lstStyle/>
          <a:p>
            <a:pPr>
              <a:buClr>
                <a:srgbClr val="002060"/>
              </a:buClr>
              <a:buFont typeface="Wingdings" panose="05000000000000000000" pitchFamily="2" charset="2"/>
              <a:buChar char="Ø"/>
            </a:pPr>
            <a:r>
              <a:rPr lang="en-US" sz="3600" dirty="0"/>
              <a:t>Most commonly used with traumatic material.</a:t>
            </a:r>
          </a:p>
          <a:p>
            <a:pPr lvl="1">
              <a:buClr>
                <a:srgbClr val="002060"/>
              </a:buClr>
              <a:buFont typeface="Wingdings" panose="05000000000000000000" pitchFamily="2" charset="2"/>
              <a:buChar char="Ø"/>
            </a:pPr>
            <a:r>
              <a:rPr lang="en-US" sz="3100" dirty="0"/>
              <a:t>Provide psychological distance from </a:t>
            </a:r>
            <a:r>
              <a:rPr lang="en-US" sz="3100" dirty="0" smtClean="0"/>
              <a:t>event.</a:t>
            </a:r>
            <a:endParaRPr lang="en-US" sz="3100" dirty="0"/>
          </a:p>
          <a:p>
            <a:pPr lvl="1">
              <a:buClr>
                <a:srgbClr val="002060"/>
              </a:buClr>
              <a:buFont typeface="Wingdings" panose="05000000000000000000" pitchFamily="2" charset="2"/>
              <a:buChar char="Ø"/>
            </a:pPr>
            <a:r>
              <a:rPr lang="en-US" sz="3100" dirty="0"/>
              <a:t>Promote healthy resolution and post-traumatic </a:t>
            </a:r>
            <a:r>
              <a:rPr lang="en-US" sz="3100" dirty="0" smtClean="0"/>
              <a:t>growth.</a:t>
            </a:r>
            <a:endParaRPr lang="en-US" sz="3100" dirty="0"/>
          </a:p>
          <a:p>
            <a:pPr>
              <a:buClr>
                <a:srgbClr val="002060"/>
              </a:buClr>
              <a:buFont typeface="Wingdings" panose="05000000000000000000" pitchFamily="2" charset="2"/>
              <a:buChar char="Ø"/>
            </a:pPr>
            <a:r>
              <a:rPr lang="en-US" sz="3600" dirty="0" smtClean="0"/>
              <a:t>Can </a:t>
            </a:r>
            <a:r>
              <a:rPr lang="en-US" sz="3600" dirty="0"/>
              <a:t>also be used in everyday occurrences where we are faced with a situation in which we are tempted to react from self-interest, but wish to respond with a </a:t>
            </a:r>
            <a:r>
              <a:rPr lang="en-US" sz="3600" b="1" dirty="0"/>
              <a:t>growth-oriented attitude</a:t>
            </a:r>
            <a:r>
              <a:rPr lang="en-US" sz="3600" dirty="0" smtClean="0"/>
              <a:t>. </a:t>
            </a:r>
            <a:r>
              <a:rPr lang="en-US" sz="2100" dirty="0" smtClean="0"/>
              <a:t>Wong</a:t>
            </a:r>
            <a:r>
              <a:rPr lang="en-US" sz="2100" dirty="0"/>
              <a:t>, P.T.P.(2016). </a:t>
            </a:r>
          </a:p>
        </p:txBody>
      </p:sp>
    </p:spTree>
    <p:extLst>
      <p:ext uri="{BB962C8B-B14F-4D97-AF65-F5344CB8AC3E}">
        <p14:creationId xmlns:p14="http://schemas.microsoft.com/office/powerpoint/2010/main" val="7496347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40625"/>
            <a:ext cx="914400" cy="649224"/>
          </a:xfrm>
          <a:prstGeom prst="rect">
            <a:avLst/>
          </a:prstGeom>
        </p:spPr>
      </p:pic>
      <p:sp>
        <p:nvSpPr>
          <p:cNvPr id="2" name="Title 1"/>
          <p:cNvSpPr>
            <a:spLocks noGrp="1"/>
          </p:cNvSpPr>
          <p:nvPr>
            <p:ph type="title"/>
          </p:nvPr>
        </p:nvSpPr>
        <p:spPr>
          <a:xfrm>
            <a:off x="533400" y="789849"/>
            <a:ext cx="8153400" cy="810351"/>
          </a:xfrm>
        </p:spPr>
        <p:txBody>
          <a:bodyPr>
            <a:noAutofit/>
          </a:bodyPr>
          <a:lstStyle/>
          <a:p>
            <a:pPr algn="ctr"/>
            <a:r>
              <a:rPr lang="en-US" sz="3600" b="1" dirty="0">
                <a:solidFill>
                  <a:srgbClr val="002060"/>
                </a:solidFill>
              </a:rPr>
              <a:t>Stop light model</a:t>
            </a:r>
            <a:endParaRPr lang="en-US" sz="3600" b="1" cap="none" dirty="0">
              <a:solidFill>
                <a:srgbClr val="002060"/>
              </a:solidFill>
              <a:latin typeface="+mn-lt"/>
              <a:ea typeface="+mn-ea"/>
              <a:cs typeface="+mn-cs"/>
            </a:endParaRPr>
          </a:p>
        </p:txBody>
      </p:sp>
      <p:sp>
        <p:nvSpPr>
          <p:cNvPr id="4" name="Footer Placeholder 3"/>
          <p:cNvSpPr>
            <a:spLocks noGrp="1"/>
          </p:cNvSpPr>
          <p:nvPr>
            <p:ph type="ftr" sz="quarter" idx="11"/>
          </p:nvPr>
        </p:nvSpPr>
        <p:spPr>
          <a:xfrm>
            <a:off x="609600" y="6356350"/>
            <a:ext cx="8001000" cy="365125"/>
          </a:xfrm>
        </p:spPr>
        <p:txBody>
          <a:bodyPr/>
          <a:lstStyle/>
          <a:p>
            <a:r>
              <a:rPr lang="en-US" sz="900" dirty="0"/>
              <a:t>Institute for Life &amp; Care                                                              All Rights Reserved 2017                                                                www.lifeandcare.org</a:t>
            </a:r>
          </a:p>
        </p:txBody>
      </p:sp>
      <p:sp>
        <p:nvSpPr>
          <p:cNvPr id="8" name="AutoShape 2">
            <a:extLst>
              <a:ext uri="{FF2B5EF4-FFF2-40B4-BE49-F238E27FC236}">
                <a16:creationId xmlns:a16="http://schemas.microsoft.com/office/drawing/2014/main" xmlns="" id="{454DB8F1-E2CC-4B40-B98D-AF6B739ECE6B}"/>
              </a:ext>
            </a:extLst>
          </p:cNvPr>
          <p:cNvSpPr txBox="1">
            <a:spLocks noChangeArrowheads="1"/>
          </p:cNvSpPr>
          <p:nvPr/>
        </p:nvSpPr>
        <p:spPr bwMode="auto">
          <a:xfrm>
            <a:off x="3953150" y="1752600"/>
            <a:ext cx="1237699" cy="1165548"/>
          </a:xfrm>
          <a:prstGeom prst="flowChartConnector">
            <a:avLst/>
          </a:prstGeom>
          <a:solidFill>
            <a:srgbClr val="C00000"/>
          </a:solidFill>
          <a:ln w="9525">
            <a:solidFill>
              <a:srgbClr val="000000"/>
            </a:solidFill>
            <a:round/>
            <a:headEnd/>
            <a:tailEnd/>
          </a:ln>
        </p:spPr>
        <p:txBody>
          <a:bodyPr vert="horz" wrap="square" lIns="91440" tIns="45720" rIns="91440" bIns="45720" numCol="1" rtlCol="0" anchor="t" anchorCtr="0" compatLnSpc="1">
            <a:prstTxWarp prst="textNoShape">
              <a:avLst/>
            </a:prstTxWarp>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1100" b="1" dirty="0" smtClean="0">
              <a:solidFill>
                <a:schemeClr val="bg1"/>
              </a:solidFill>
            </a:endParaRPr>
          </a:p>
          <a:p>
            <a:pPr algn="ctr"/>
            <a:r>
              <a:rPr lang="en-US" sz="2400" b="1" dirty="0" smtClean="0">
                <a:solidFill>
                  <a:schemeClr val="bg1"/>
                </a:solidFill>
              </a:rPr>
              <a:t>STOP</a:t>
            </a:r>
            <a:endParaRPr lang="en-US" sz="2400" b="1" dirty="0">
              <a:solidFill>
                <a:schemeClr val="bg1"/>
              </a:solidFill>
            </a:endParaRPr>
          </a:p>
        </p:txBody>
      </p:sp>
      <p:sp>
        <p:nvSpPr>
          <p:cNvPr id="9" name="AutoShape 8">
            <a:extLst>
              <a:ext uri="{FF2B5EF4-FFF2-40B4-BE49-F238E27FC236}">
                <a16:creationId xmlns:a16="http://schemas.microsoft.com/office/drawing/2014/main" xmlns="" id="{DAEFC7F2-6D7A-4616-AC17-C6B321718D2F}"/>
              </a:ext>
            </a:extLst>
          </p:cNvPr>
          <p:cNvSpPr txBox="1">
            <a:spLocks noChangeArrowheads="1"/>
          </p:cNvSpPr>
          <p:nvPr/>
        </p:nvSpPr>
        <p:spPr bwMode="auto">
          <a:xfrm>
            <a:off x="3912934" y="3084103"/>
            <a:ext cx="1326367" cy="1219201"/>
          </a:xfrm>
          <a:prstGeom prst="flowChartConnector">
            <a:avLst/>
          </a:prstGeom>
          <a:solidFill>
            <a:srgbClr val="FFFF00"/>
          </a:solidFill>
          <a:ln w="9525">
            <a:solidFill>
              <a:srgbClr val="000000"/>
            </a:solidFill>
            <a:round/>
            <a:headEnd/>
            <a:tailEnd/>
          </a:ln>
        </p:spPr>
        <p:txBody>
          <a:bodyPr vert="horz" wrap="square" lIns="91440" tIns="45720" rIns="91440" bIns="45720" numCol="1" rtlCol="0" anchor="t" anchorCtr="0" compatLnSpc="1">
            <a:prstTxWarp prst="textNoShape">
              <a:avLst/>
            </a:prstTxWarp>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800" b="1" dirty="0" smtClean="0">
              <a:solidFill>
                <a:schemeClr val="bg1"/>
              </a:solidFill>
            </a:endParaRPr>
          </a:p>
          <a:p>
            <a:pPr algn="ctr"/>
            <a:r>
              <a:rPr lang="en-US" sz="1300" b="1" dirty="0" smtClean="0">
                <a:solidFill>
                  <a:schemeClr val="bg1"/>
                </a:solidFill>
              </a:rPr>
              <a:t>READ</a:t>
            </a:r>
            <a:r>
              <a:rPr lang="en-US" sz="1300" b="1" dirty="0">
                <a:solidFill>
                  <a:schemeClr val="bg1"/>
                </a:solidFill>
              </a:rPr>
              <a:t/>
            </a:r>
            <a:br>
              <a:rPr lang="en-US" sz="1300" b="1" dirty="0">
                <a:solidFill>
                  <a:schemeClr val="bg1"/>
                </a:solidFill>
              </a:rPr>
            </a:br>
            <a:r>
              <a:rPr lang="en-US" sz="1300" b="1" dirty="0">
                <a:solidFill>
                  <a:schemeClr val="bg1"/>
                </a:solidFill>
              </a:rPr>
              <a:t>REFLECT</a:t>
            </a:r>
            <a:br>
              <a:rPr lang="en-US" sz="1300" b="1" dirty="0">
                <a:solidFill>
                  <a:schemeClr val="bg1"/>
                </a:solidFill>
              </a:rPr>
            </a:br>
            <a:r>
              <a:rPr lang="en-US" sz="1300" b="1" dirty="0">
                <a:solidFill>
                  <a:schemeClr val="bg1"/>
                </a:solidFill>
              </a:rPr>
              <a:t>RESPOND</a:t>
            </a:r>
          </a:p>
        </p:txBody>
      </p:sp>
      <p:sp>
        <p:nvSpPr>
          <p:cNvPr id="10" name="AutoShape 8">
            <a:extLst>
              <a:ext uri="{FF2B5EF4-FFF2-40B4-BE49-F238E27FC236}">
                <a16:creationId xmlns:a16="http://schemas.microsoft.com/office/drawing/2014/main" xmlns="" id="{F6215F5C-5A81-441C-9E6F-C9CFD49FC563}"/>
              </a:ext>
            </a:extLst>
          </p:cNvPr>
          <p:cNvSpPr txBox="1">
            <a:spLocks noChangeArrowheads="1"/>
          </p:cNvSpPr>
          <p:nvPr/>
        </p:nvSpPr>
        <p:spPr bwMode="auto">
          <a:xfrm>
            <a:off x="3924416" y="4469259"/>
            <a:ext cx="1270218" cy="1161882"/>
          </a:xfrm>
          <a:prstGeom prst="flowChartConnector">
            <a:avLst/>
          </a:prstGeom>
          <a:solidFill>
            <a:srgbClr val="00B050"/>
          </a:solidFill>
          <a:ln w="9525">
            <a:solidFill>
              <a:srgbClr val="000000"/>
            </a:solidFill>
            <a:round/>
            <a:headEnd/>
            <a:tailEnd/>
          </a:ln>
        </p:spPr>
        <p:txBody>
          <a:bodyPr vert="horz" wrap="square" lIns="91440" tIns="45720" rIns="91440" bIns="45720" numCol="1" rtlCol="0" anchor="t" anchorCtr="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a:solidFill>
                  <a:schemeClr val="bg1"/>
                </a:solidFill>
              </a:rPr>
              <a:t>Let Go</a:t>
            </a:r>
          </a:p>
        </p:txBody>
      </p:sp>
    </p:spTree>
    <p:extLst>
      <p:ext uri="{BB962C8B-B14F-4D97-AF65-F5344CB8AC3E}">
        <p14:creationId xmlns:p14="http://schemas.microsoft.com/office/powerpoint/2010/main" val="36721692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40625"/>
            <a:ext cx="914400" cy="649224"/>
          </a:xfrm>
          <a:prstGeom prst="rect">
            <a:avLst/>
          </a:prstGeom>
        </p:spPr>
      </p:pic>
      <p:sp>
        <p:nvSpPr>
          <p:cNvPr id="4" name="Footer Placeholder 3"/>
          <p:cNvSpPr>
            <a:spLocks noGrp="1"/>
          </p:cNvSpPr>
          <p:nvPr>
            <p:ph type="ftr" sz="quarter" idx="11"/>
          </p:nvPr>
        </p:nvSpPr>
        <p:spPr>
          <a:xfrm>
            <a:off x="609600" y="6356350"/>
            <a:ext cx="8001000" cy="365125"/>
          </a:xfrm>
        </p:spPr>
        <p:txBody>
          <a:bodyPr/>
          <a:lstStyle/>
          <a:p>
            <a:r>
              <a:rPr lang="en-US" sz="900" dirty="0"/>
              <a:t>Institute for Life &amp; Care                                                              All Rights Reserved 2017                                                                www.lifeandcare.org</a:t>
            </a:r>
          </a:p>
        </p:txBody>
      </p:sp>
      <p:sp>
        <p:nvSpPr>
          <p:cNvPr id="8" name="AutoShape 2">
            <a:extLst>
              <a:ext uri="{FF2B5EF4-FFF2-40B4-BE49-F238E27FC236}">
                <a16:creationId xmlns:a16="http://schemas.microsoft.com/office/drawing/2014/main" xmlns="" id="{454DB8F1-E2CC-4B40-B98D-AF6B739ECE6B}"/>
              </a:ext>
            </a:extLst>
          </p:cNvPr>
          <p:cNvSpPr txBox="1">
            <a:spLocks noChangeArrowheads="1"/>
          </p:cNvSpPr>
          <p:nvPr/>
        </p:nvSpPr>
        <p:spPr bwMode="auto">
          <a:xfrm>
            <a:off x="3924416" y="609600"/>
            <a:ext cx="1237699" cy="1165548"/>
          </a:xfrm>
          <a:prstGeom prst="flowChartConnector">
            <a:avLst/>
          </a:prstGeom>
          <a:solidFill>
            <a:srgbClr val="C00000"/>
          </a:solidFill>
          <a:ln w="9525">
            <a:solidFill>
              <a:srgbClr val="000000"/>
            </a:solidFill>
            <a:round/>
            <a:headEnd/>
            <a:tailEnd/>
          </a:ln>
        </p:spPr>
        <p:txBody>
          <a:bodyPr vert="horz" wrap="square" lIns="91440" tIns="45720" rIns="91440" bIns="45720" numCol="1" rtlCol="0" anchor="t" anchorCtr="0" compatLnSpc="1">
            <a:prstTxWarp prst="textNoShape">
              <a:avLst/>
            </a:prstTxWarp>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1100" b="1" dirty="0" smtClean="0">
              <a:solidFill>
                <a:schemeClr val="bg1"/>
              </a:solidFill>
            </a:endParaRPr>
          </a:p>
          <a:p>
            <a:pPr algn="ctr"/>
            <a:r>
              <a:rPr lang="en-US" sz="2400" b="1" dirty="0" smtClean="0">
                <a:solidFill>
                  <a:schemeClr val="bg1"/>
                </a:solidFill>
              </a:rPr>
              <a:t>STOP</a:t>
            </a:r>
            <a:endParaRPr lang="en-US" sz="2400" b="1" dirty="0">
              <a:solidFill>
                <a:schemeClr val="bg1"/>
              </a:solidFill>
            </a:endParaRPr>
          </a:p>
        </p:txBody>
      </p:sp>
      <p:sp>
        <p:nvSpPr>
          <p:cNvPr id="6" name="Rectangle 5">
            <a:extLst>
              <a:ext uri="{FF2B5EF4-FFF2-40B4-BE49-F238E27FC236}">
                <a16:creationId xmlns:a16="http://schemas.microsoft.com/office/drawing/2014/main" xmlns="" id="{5F45BC75-B8CF-47E6-893E-621DC0D511DA}"/>
              </a:ext>
            </a:extLst>
          </p:cNvPr>
          <p:cNvSpPr/>
          <p:nvPr/>
        </p:nvSpPr>
        <p:spPr>
          <a:xfrm>
            <a:off x="466565" y="2286000"/>
            <a:ext cx="8153400" cy="3370153"/>
          </a:xfrm>
          <a:prstGeom prst="rect">
            <a:avLst/>
          </a:prstGeom>
        </p:spPr>
        <p:txBody>
          <a:bodyPr wrap="square">
            <a:spAutoFit/>
          </a:bodyPr>
          <a:lstStyle/>
          <a:p>
            <a:pPr marL="285750" indent="-285750">
              <a:buFont typeface="Wingdings" panose="05000000000000000000" pitchFamily="2" charset="2"/>
              <a:buChar char="Ø"/>
            </a:pPr>
            <a:r>
              <a:rPr lang="en-US" sz="2800" b="1" dirty="0">
                <a:solidFill>
                  <a:srgbClr val="002060"/>
                </a:solidFill>
              </a:rPr>
              <a:t>STOP!</a:t>
            </a:r>
          </a:p>
          <a:p>
            <a:endParaRPr lang="en-US" sz="2800" dirty="0">
              <a:solidFill>
                <a:srgbClr val="002060"/>
              </a:solidFill>
            </a:endParaRPr>
          </a:p>
          <a:p>
            <a:pPr marL="285750" indent="-285750">
              <a:buFont typeface="Wingdings" panose="05000000000000000000" pitchFamily="2" charset="2"/>
              <a:buChar char="Ø"/>
            </a:pPr>
            <a:r>
              <a:rPr lang="en-US" sz="2800" dirty="0">
                <a:solidFill>
                  <a:srgbClr val="002060"/>
                </a:solidFill>
              </a:rPr>
              <a:t>Interrupt your reactivity.</a:t>
            </a:r>
          </a:p>
          <a:p>
            <a:endParaRPr lang="en-US" sz="2800" dirty="0">
              <a:solidFill>
                <a:srgbClr val="002060"/>
              </a:solidFill>
            </a:endParaRPr>
          </a:p>
          <a:p>
            <a:pPr marL="285750" indent="-285750">
              <a:buFont typeface="Wingdings" panose="05000000000000000000" pitchFamily="2" charset="2"/>
              <a:buChar char="Ø"/>
            </a:pPr>
            <a:r>
              <a:rPr lang="en-US" sz="2800" dirty="0">
                <a:solidFill>
                  <a:srgbClr val="002060"/>
                </a:solidFill>
              </a:rPr>
              <a:t>Knowing you have the choice to stop empowers you to use your creative imagination.</a:t>
            </a:r>
          </a:p>
          <a:p>
            <a:endParaRPr lang="en-US" sz="1700" dirty="0"/>
          </a:p>
        </p:txBody>
      </p:sp>
    </p:spTree>
    <p:extLst>
      <p:ext uri="{BB962C8B-B14F-4D97-AF65-F5344CB8AC3E}">
        <p14:creationId xmlns:p14="http://schemas.microsoft.com/office/powerpoint/2010/main" val="27919393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8">
            <a:extLst>
              <a:ext uri="{FF2B5EF4-FFF2-40B4-BE49-F238E27FC236}">
                <a16:creationId xmlns:a16="http://schemas.microsoft.com/office/drawing/2014/main" xmlns="" id="{20C32349-051F-41EC-B6E1-CEF9C9CBE43A}"/>
              </a:ext>
            </a:extLst>
          </p:cNvPr>
          <p:cNvSpPr txBox="1">
            <a:spLocks noChangeArrowheads="1"/>
          </p:cNvSpPr>
          <p:nvPr/>
        </p:nvSpPr>
        <p:spPr bwMode="auto">
          <a:xfrm>
            <a:off x="3945310" y="465237"/>
            <a:ext cx="1388689" cy="1309911"/>
          </a:xfrm>
          <a:prstGeom prst="flowChartConnector">
            <a:avLst/>
          </a:prstGeom>
          <a:solidFill>
            <a:srgbClr val="FFFF00"/>
          </a:solidFill>
          <a:ln w="9525">
            <a:solidFill>
              <a:srgbClr val="000000"/>
            </a:solidFill>
            <a:round/>
            <a:headEnd/>
            <a:tailEnd/>
          </a:ln>
        </p:spPr>
        <p:txBody>
          <a:bodyPr vert="horz" wrap="square" lIns="91440" tIns="45720" rIns="91440" bIns="45720" numCol="1" rtlCol="0" anchor="t" anchorCtr="0" compatLnSpc="1">
            <a:prstTxWarp prst="textNoShape">
              <a:avLst/>
            </a:prstTxWarp>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900" b="1" dirty="0" smtClean="0">
              <a:solidFill>
                <a:schemeClr val="bg1"/>
              </a:solidFill>
            </a:endParaRPr>
          </a:p>
          <a:p>
            <a:pPr algn="ctr"/>
            <a:r>
              <a:rPr lang="en-US" sz="1300" b="1" dirty="0" smtClean="0">
                <a:solidFill>
                  <a:schemeClr val="bg1"/>
                </a:solidFill>
              </a:rPr>
              <a:t>READ</a:t>
            </a:r>
            <a:r>
              <a:rPr lang="en-US" sz="1300" b="1" dirty="0">
                <a:solidFill>
                  <a:schemeClr val="bg1"/>
                </a:solidFill>
              </a:rPr>
              <a:t/>
            </a:r>
            <a:br>
              <a:rPr lang="en-US" sz="1300" b="1" dirty="0">
                <a:solidFill>
                  <a:schemeClr val="bg1"/>
                </a:solidFill>
              </a:rPr>
            </a:br>
            <a:r>
              <a:rPr lang="en-US" sz="1300" b="1" dirty="0">
                <a:solidFill>
                  <a:schemeClr val="bg1"/>
                </a:solidFill>
              </a:rPr>
              <a:t>REFLECT</a:t>
            </a:r>
            <a:br>
              <a:rPr lang="en-US" sz="1300" b="1" dirty="0">
                <a:solidFill>
                  <a:schemeClr val="bg1"/>
                </a:solidFill>
              </a:rPr>
            </a:br>
            <a:r>
              <a:rPr lang="en-US" sz="1300" b="1" dirty="0">
                <a:solidFill>
                  <a:schemeClr val="bg1"/>
                </a:solidFill>
              </a:rPr>
              <a:t>RESPOND</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40625"/>
            <a:ext cx="914400" cy="649224"/>
          </a:xfrm>
          <a:prstGeom prst="rect">
            <a:avLst/>
          </a:prstGeom>
        </p:spPr>
      </p:pic>
      <p:sp>
        <p:nvSpPr>
          <p:cNvPr id="4" name="Footer Placeholder 3"/>
          <p:cNvSpPr>
            <a:spLocks noGrp="1"/>
          </p:cNvSpPr>
          <p:nvPr>
            <p:ph type="ftr" sz="quarter" idx="11"/>
          </p:nvPr>
        </p:nvSpPr>
        <p:spPr>
          <a:xfrm>
            <a:off x="609600" y="6356350"/>
            <a:ext cx="8001000" cy="365125"/>
          </a:xfrm>
        </p:spPr>
        <p:txBody>
          <a:bodyPr/>
          <a:lstStyle/>
          <a:p>
            <a:r>
              <a:rPr lang="en-US" sz="900" dirty="0"/>
              <a:t>Institute for Life &amp; Care                                                              All Rights Reserved 2017                                                                www.lifeandcare.org</a:t>
            </a:r>
          </a:p>
        </p:txBody>
      </p:sp>
      <p:sp>
        <p:nvSpPr>
          <p:cNvPr id="6" name="Rectangle 5">
            <a:extLst>
              <a:ext uri="{FF2B5EF4-FFF2-40B4-BE49-F238E27FC236}">
                <a16:creationId xmlns:a16="http://schemas.microsoft.com/office/drawing/2014/main" xmlns="" id="{5F45BC75-B8CF-47E6-893E-621DC0D511DA}"/>
              </a:ext>
            </a:extLst>
          </p:cNvPr>
          <p:cNvSpPr/>
          <p:nvPr/>
        </p:nvSpPr>
        <p:spPr>
          <a:xfrm>
            <a:off x="457200" y="2057400"/>
            <a:ext cx="8412790" cy="4047262"/>
          </a:xfrm>
          <a:prstGeom prst="rect">
            <a:avLst/>
          </a:prstGeom>
        </p:spPr>
        <p:txBody>
          <a:bodyPr wrap="square">
            <a:spAutoFit/>
          </a:bodyPr>
          <a:lstStyle/>
          <a:p>
            <a:pPr marL="342900" indent="-342900">
              <a:buFont typeface="Wingdings" panose="05000000000000000000" pitchFamily="2" charset="2"/>
              <a:buChar char="Ø"/>
            </a:pPr>
            <a:r>
              <a:rPr lang="en-US" sz="2800" b="1" dirty="0">
                <a:solidFill>
                  <a:srgbClr val="002060"/>
                </a:solidFill>
              </a:rPr>
              <a:t>Read</a:t>
            </a:r>
            <a:r>
              <a:rPr lang="en-US" sz="2800" dirty="0">
                <a:solidFill>
                  <a:srgbClr val="002060"/>
                </a:solidFill>
              </a:rPr>
              <a:t> the situation</a:t>
            </a:r>
            <a:r>
              <a:rPr lang="en-US" sz="2400" dirty="0">
                <a:solidFill>
                  <a:srgbClr val="002060"/>
                </a:solidFill>
              </a:rPr>
              <a:t>.</a:t>
            </a:r>
          </a:p>
          <a:p>
            <a:pPr marL="800100" lvl="1" indent="-342900">
              <a:buFont typeface="Wingdings" panose="05000000000000000000" pitchFamily="2" charset="2"/>
              <a:buChar char="Ø"/>
            </a:pPr>
            <a:r>
              <a:rPr lang="en-US" sz="1700" dirty="0">
                <a:solidFill>
                  <a:srgbClr val="002060"/>
                </a:solidFill>
              </a:rPr>
              <a:t>What is actually going on here?</a:t>
            </a:r>
          </a:p>
          <a:p>
            <a:pPr marL="800100" lvl="1" indent="-342900">
              <a:buFont typeface="Wingdings" panose="05000000000000000000" pitchFamily="2" charset="2"/>
              <a:buChar char="Ø"/>
            </a:pPr>
            <a:r>
              <a:rPr lang="en-US" sz="1700" dirty="0">
                <a:solidFill>
                  <a:srgbClr val="002060"/>
                </a:solidFill>
              </a:rPr>
              <a:t>What part am I playing?</a:t>
            </a:r>
          </a:p>
          <a:p>
            <a:pPr marL="800100" lvl="1" indent="-342900">
              <a:buFont typeface="Wingdings" panose="05000000000000000000" pitchFamily="2" charset="2"/>
              <a:buChar char="Ø"/>
            </a:pPr>
            <a:r>
              <a:rPr lang="en-US" sz="1700" dirty="0">
                <a:solidFill>
                  <a:srgbClr val="002060"/>
                </a:solidFill>
              </a:rPr>
              <a:t>Be honest!</a:t>
            </a:r>
          </a:p>
          <a:p>
            <a:pPr marL="742950" lvl="1" indent="-285750">
              <a:buFont typeface="Wingdings" panose="05000000000000000000" pitchFamily="2" charset="2"/>
              <a:buChar char="Ø"/>
            </a:pPr>
            <a:endParaRPr lang="en-US" sz="1700" dirty="0">
              <a:solidFill>
                <a:srgbClr val="002060"/>
              </a:solidFill>
            </a:endParaRPr>
          </a:p>
          <a:p>
            <a:pPr marL="342900" indent="-342900">
              <a:buFont typeface="Wingdings" panose="05000000000000000000" pitchFamily="2" charset="2"/>
              <a:buChar char="Ø"/>
            </a:pPr>
            <a:r>
              <a:rPr lang="en-US" sz="2800" b="1" dirty="0">
                <a:solidFill>
                  <a:srgbClr val="002060"/>
                </a:solidFill>
              </a:rPr>
              <a:t>Reflect</a:t>
            </a:r>
            <a:r>
              <a:rPr lang="en-US" sz="2800" dirty="0">
                <a:solidFill>
                  <a:srgbClr val="002060"/>
                </a:solidFill>
              </a:rPr>
              <a:t> on the situation.</a:t>
            </a:r>
          </a:p>
          <a:p>
            <a:pPr marL="800100" lvl="1" indent="-342900">
              <a:buFont typeface="Wingdings" panose="05000000000000000000" pitchFamily="2" charset="2"/>
              <a:buChar char="Ø"/>
            </a:pPr>
            <a:r>
              <a:rPr lang="en-US" sz="1700" dirty="0">
                <a:solidFill>
                  <a:srgbClr val="002060"/>
                </a:solidFill>
              </a:rPr>
              <a:t>Where am I coming from? Where is the other person coming from?</a:t>
            </a:r>
          </a:p>
          <a:p>
            <a:pPr marL="800100" lvl="1" indent="-342900">
              <a:buFont typeface="Wingdings" panose="05000000000000000000" pitchFamily="2" charset="2"/>
              <a:buChar char="Ø"/>
            </a:pPr>
            <a:r>
              <a:rPr lang="en-US" sz="1700" dirty="0">
                <a:solidFill>
                  <a:srgbClr val="002060"/>
                </a:solidFill>
              </a:rPr>
              <a:t>What are the conditions that prompted this interaction?</a:t>
            </a:r>
          </a:p>
          <a:p>
            <a:pPr marL="800100" lvl="1" indent="-342900">
              <a:buFont typeface="Wingdings" panose="05000000000000000000" pitchFamily="2" charset="2"/>
              <a:buChar char="Ø"/>
            </a:pPr>
            <a:r>
              <a:rPr lang="en-US" sz="1700" dirty="0">
                <a:solidFill>
                  <a:srgbClr val="002060"/>
                </a:solidFill>
              </a:rPr>
              <a:t>What choices are present that are in line with my spiritual values?</a:t>
            </a:r>
          </a:p>
          <a:p>
            <a:pPr marL="742950" lvl="1" indent="-285750">
              <a:buFont typeface="Wingdings" panose="05000000000000000000" pitchFamily="2" charset="2"/>
              <a:buChar char="Ø"/>
            </a:pPr>
            <a:endParaRPr lang="en-US" sz="2000" dirty="0">
              <a:solidFill>
                <a:srgbClr val="002060"/>
              </a:solidFill>
            </a:endParaRPr>
          </a:p>
          <a:p>
            <a:pPr marL="342900" indent="-342900">
              <a:buFont typeface="Wingdings" panose="05000000000000000000" pitchFamily="2" charset="2"/>
              <a:buChar char="Ø"/>
            </a:pPr>
            <a:r>
              <a:rPr lang="en-US" sz="2800" b="1" dirty="0">
                <a:solidFill>
                  <a:srgbClr val="002060"/>
                </a:solidFill>
              </a:rPr>
              <a:t>Respond.</a:t>
            </a:r>
          </a:p>
          <a:p>
            <a:pPr marL="800100" lvl="1" indent="-342900">
              <a:buFont typeface="Wingdings" panose="05000000000000000000" pitchFamily="2" charset="2"/>
              <a:buChar char="Ø"/>
            </a:pPr>
            <a:r>
              <a:rPr lang="en-US" sz="1700" dirty="0">
                <a:solidFill>
                  <a:srgbClr val="002060"/>
                </a:solidFill>
              </a:rPr>
              <a:t>Choose a response that is meaning-centered, positive and healing.</a:t>
            </a:r>
          </a:p>
          <a:p>
            <a:pPr lvl="1"/>
            <a:endParaRPr lang="en-US" sz="1700" dirty="0">
              <a:solidFill>
                <a:srgbClr val="002060"/>
              </a:solidFill>
            </a:endParaRPr>
          </a:p>
        </p:txBody>
      </p:sp>
    </p:spTree>
    <p:extLst>
      <p:ext uri="{BB962C8B-B14F-4D97-AF65-F5344CB8AC3E}">
        <p14:creationId xmlns:p14="http://schemas.microsoft.com/office/powerpoint/2010/main" val="32107663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40625"/>
            <a:ext cx="914400" cy="649224"/>
          </a:xfrm>
          <a:prstGeom prst="rect">
            <a:avLst/>
          </a:prstGeom>
        </p:spPr>
      </p:pic>
      <p:sp>
        <p:nvSpPr>
          <p:cNvPr id="2" name="Title 1"/>
          <p:cNvSpPr>
            <a:spLocks noGrp="1"/>
          </p:cNvSpPr>
          <p:nvPr>
            <p:ph type="title"/>
          </p:nvPr>
        </p:nvSpPr>
        <p:spPr>
          <a:xfrm>
            <a:off x="533400" y="789849"/>
            <a:ext cx="8153400" cy="1219201"/>
          </a:xfrm>
        </p:spPr>
        <p:txBody>
          <a:bodyPr>
            <a:noAutofit/>
          </a:bodyPr>
          <a:lstStyle/>
          <a:p>
            <a:pPr algn="ctr"/>
            <a:r>
              <a:rPr lang="en-US" sz="3600" b="1" dirty="0" smtClean="0">
                <a:solidFill>
                  <a:srgbClr val="002060"/>
                </a:solidFill>
              </a:rPr>
              <a:t>Integrity</a:t>
            </a:r>
            <a:endParaRPr lang="en-US" sz="3600" b="1" cap="none" dirty="0">
              <a:solidFill>
                <a:srgbClr val="002060"/>
              </a:solidFill>
              <a:latin typeface="+mn-lt"/>
              <a:ea typeface="+mn-ea"/>
              <a:cs typeface="+mn-cs"/>
            </a:endParaRPr>
          </a:p>
        </p:txBody>
      </p:sp>
      <p:sp>
        <p:nvSpPr>
          <p:cNvPr id="4" name="Footer Placeholder 3"/>
          <p:cNvSpPr>
            <a:spLocks noGrp="1"/>
          </p:cNvSpPr>
          <p:nvPr>
            <p:ph type="ftr" sz="quarter" idx="11"/>
          </p:nvPr>
        </p:nvSpPr>
        <p:spPr>
          <a:xfrm>
            <a:off x="609600" y="6356350"/>
            <a:ext cx="8001000" cy="365125"/>
          </a:xfrm>
        </p:spPr>
        <p:txBody>
          <a:bodyPr/>
          <a:lstStyle/>
          <a:p>
            <a:r>
              <a:rPr lang="en-US" sz="900" dirty="0"/>
              <a:t>Institute for Life &amp; Care                                                              All Rights Reserved 2017                                                                www.lifeandcare.org</a:t>
            </a:r>
          </a:p>
        </p:txBody>
      </p:sp>
      <p:sp>
        <p:nvSpPr>
          <p:cNvPr id="6" name="Content Placeholder 5"/>
          <p:cNvSpPr>
            <a:spLocks noGrp="1"/>
          </p:cNvSpPr>
          <p:nvPr>
            <p:ph idx="1"/>
          </p:nvPr>
        </p:nvSpPr>
        <p:spPr>
          <a:xfrm>
            <a:off x="685800" y="2009050"/>
            <a:ext cx="7848600" cy="3609250"/>
          </a:xfrm>
        </p:spPr>
        <p:txBody>
          <a:bodyPr anchor="t">
            <a:normAutofit fontScale="92500" lnSpcReduction="20000"/>
          </a:bodyPr>
          <a:lstStyle/>
          <a:p>
            <a:pPr lvl="2">
              <a:buClr>
                <a:srgbClr val="002060"/>
              </a:buClr>
              <a:buFont typeface="Wingdings" panose="05000000000000000000" pitchFamily="2" charset="2"/>
              <a:buChar char="Ø"/>
            </a:pPr>
            <a:endParaRPr lang="en-US" dirty="0"/>
          </a:p>
          <a:p>
            <a:r>
              <a:rPr lang="en-US" sz="3200" dirty="0" smtClean="0"/>
              <a:t>Wholeness</a:t>
            </a:r>
          </a:p>
          <a:p>
            <a:r>
              <a:rPr lang="en-US" sz="3200" dirty="0" smtClean="0"/>
              <a:t>Authenticity</a:t>
            </a:r>
          </a:p>
          <a:p>
            <a:r>
              <a:rPr lang="en-US" sz="3200" dirty="0" smtClean="0"/>
              <a:t>Courage</a:t>
            </a:r>
          </a:p>
          <a:p>
            <a:r>
              <a:rPr lang="en-US" sz="3200" dirty="0" smtClean="0"/>
              <a:t>Character</a:t>
            </a:r>
          </a:p>
          <a:p>
            <a:r>
              <a:rPr lang="en-US" sz="3200" dirty="0" smtClean="0"/>
              <a:t>Strength</a:t>
            </a:r>
          </a:p>
          <a:p>
            <a:r>
              <a:rPr lang="en-US" sz="3200" dirty="0" smtClean="0"/>
              <a:t>Resilience</a:t>
            </a:r>
            <a:endParaRPr lang="en-US" sz="3200" dirty="0"/>
          </a:p>
        </p:txBody>
      </p:sp>
    </p:spTree>
    <p:extLst>
      <p:ext uri="{BB962C8B-B14F-4D97-AF65-F5344CB8AC3E}">
        <p14:creationId xmlns:p14="http://schemas.microsoft.com/office/powerpoint/2010/main" val="22390982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utoShape 8">
            <a:extLst>
              <a:ext uri="{FF2B5EF4-FFF2-40B4-BE49-F238E27FC236}">
                <a16:creationId xmlns:a16="http://schemas.microsoft.com/office/drawing/2014/main" xmlns="" id="{A734B4B7-BD8E-4FC2-A394-7A7189DABEC9}"/>
              </a:ext>
            </a:extLst>
          </p:cNvPr>
          <p:cNvSpPr txBox="1">
            <a:spLocks noChangeArrowheads="1"/>
          </p:cNvSpPr>
          <p:nvPr/>
        </p:nvSpPr>
        <p:spPr bwMode="auto">
          <a:xfrm>
            <a:off x="3936891" y="609600"/>
            <a:ext cx="1270218" cy="1161882"/>
          </a:xfrm>
          <a:prstGeom prst="flowChartConnector">
            <a:avLst/>
          </a:prstGeom>
          <a:solidFill>
            <a:srgbClr val="00B050"/>
          </a:solidFill>
          <a:ln w="9525">
            <a:solidFill>
              <a:srgbClr val="000000"/>
            </a:solidFill>
            <a:round/>
            <a:headEnd/>
            <a:tailEnd/>
          </a:ln>
        </p:spPr>
        <p:txBody>
          <a:bodyPr vert="horz" wrap="square" lIns="91440" tIns="45720" rIns="91440" bIns="45720" numCol="1" rtlCol="0" anchor="t" anchorCtr="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a:solidFill>
                  <a:schemeClr val="bg1"/>
                </a:solidFill>
              </a:rPr>
              <a:t>Let Go</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40625"/>
            <a:ext cx="914400" cy="649224"/>
          </a:xfrm>
          <a:prstGeom prst="rect">
            <a:avLst/>
          </a:prstGeom>
        </p:spPr>
      </p:pic>
      <p:sp>
        <p:nvSpPr>
          <p:cNvPr id="4" name="Footer Placeholder 3"/>
          <p:cNvSpPr>
            <a:spLocks noGrp="1"/>
          </p:cNvSpPr>
          <p:nvPr>
            <p:ph type="ftr" sz="quarter" idx="11"/>
          </p:nvPr>
        </p:nvSpPr>
        <p:spPr>
          <a:xfrm>
            <a:off x="609600" y="6356350"/>
            <a:ext cx="8001000" cy="365125"/>
          </a:xfrm>
        </p:spPr>
        <p:txBody>
          <a:bodyPr/>
          <a:lstStyle/>
          <a:p>
            <a:r>
              <a:rPr lang="en-US" sz="900" dirty="0"/>
              <a:t>Institute for Life &amp; Care                                                              All Rights Reserved 2017                                                                www.lifeandcare.org</a:t>
            </a:r>
          </a:p>
        </p:txBody>
      </p:sp>
      <p:sp>
        <p:nvSpPr>
          <p:cNvPr id="6" name="Rectangle 5">
            <a:extLst>
              <a:ext uri="{FF2B5EF4-FFF2-40B4-BE49-F238E27FC236}">
                <a16:creationId xmlns:a16="http://schemas.microsoft.com/office/drawing/2014/main" xmlns="" id="{5F45BC75-B8CF-47E6-893E-621DC0D511DA}"/>
              </a:ext>
            </a:extLst>
          </p:cNvPr>
          <p:cNvSpPr/>
          <p:nvPr/>
        </p:nvSpPr>
        <p:spPr>
          <a:xfrm>
            <a:off x="322006" y="2133600"/>
            <a:ext cx="8534400" cy="3508653"/>
          </a:xfrm>
          <a:prstGeom prst="rect">
            <a:avLst/>
          </a:prstGeom>
        </p:spPr>
        <p:txBody>
          <a:bodyPr wrap="square">
            <a:spAutoFit/>
          </a:bodyPr>
          <a:lstStyle/>
          <a:p>
            <a:pPr marL="285750" indent="-285750">
              <a:buFont typeface="Wingdings" panose="05000000000000000000" pitchFamily="2" charset="2"/>
              <a:buChar char="Ø"/>
            </a:pPr>
            <a:r>
              <a:rPr lang="en-US" sz="2800" b="1" dirty="0">
                <a:solidFill>
                  <a:srgbClr val="002060"/>
                </a:solidFill>
              </a:rPr>
              <a:t>Let go</a:t>
            </a:r>
            <a:r>
              <a:rPr lang="en-US" sz="2800" dirty="0">
                <a:solidFill>
                  <a:srgbClr val="002060"/>
                </a:solidFill>
              </a:rPr>
              <a:t>, wish it well, move on.</a:t>
            </a:r>
          </a:p>
          <a:p>
            <a:pPr marL="285750" indent="-285750">
              <a:buFont typeface="Wingdings" panose="05000000000000000000" pitchFamily="2" charset="2"/>
              <a:buChar char="Ø"/>
            </a:pPr>
            <a:endParaRPr lang="en-US" sz="1700" dirty="0">
              <a:solidFill>
                <a:srgbClr val="002060"/>
              </a:solidFill>
            </a:endParaRPr>
          </a:p>
          <a:p>
            <a:pPr marL="285750" indent="-285750">
              <a:buFont typeface="Wingdings" panose="05000000000000000000" pitchFamily="2" charset="2"/>
              <a:buChar char="Ø"/>
            </a:pPr>
            <a:r>
              <a:rPr lang="en-US" sz="2000" dirty="0">
                <a:solidFill>
                  <a:srgbClr val="002060"/>
                </a:solidFill>
              </a:rPr>
              <a:t>The Stop Light Model has allowed you to move from reaction to response, activating your noetic dimension and incorporating your spiritual values</a:t>
            </a:r>
            <a:r>
              <a:rPr lang="en-US" sz="2000" dirty="0" smtClean="0">
                <a:solidFill>
                  <a:srgbClr val="002060"/>
                </a:solidFill>
              </a:rPr>
              <a:t>.</a:t>
            </a:r>
          </a:p>
          <a:p>
            <a:pPr marL="285750" indent="-285750">
              <a:buFont typeface="Wingdings" panose="05000000000000000000" pitchFamily="2" charset="2"/>
              <a:buChar char="Ø"/>
            </a:pPr>
            <a:r>
              <a:rPr lang="en-US" sz="2000" dirty="0" smtClean="0">
                <a:solidFill>
                  <a:srgbClr val="002060"/>
                </a:solidFill>
              </a:rPr>
              <a:t>Rumination </a:t>
            </a:r>
            <a:r>
              <a:rPr lang="en-US" sz="2000" dirty="0">
                <a:solidFill>
                  <a:srgbClr val="002060"/>
                </a:solidFill>
              </a:rPr>
              <a:t>puts you back in the reactive phase, decreasing your physical health.</a:t>
            </a:r>
          </a:p>
          <a:p>
            <a:pPr marL="285750" indent="-285750">
              <a:buFont typeface="Wingdings" panose="05000000000000000000" pitchFamily="2" charset="2"/>
              <a:buChar char="Ø"/>
            </a:pPr>
            <a:r>
              <a:rPr lang="en-US" sz="2000" dirty="0" smtClean="0">
                <a:solidFill>
                  <a:srgbClr val="002060"/>
                </a:solidFill>
              </a:rPr>
              <a:t>If </a:t>
            </a:r>
            <a:r>
              <a:rPr lang="en-US" sz="2000" dirty="0">
                <a:solidFill>
                  <a:srgbClr val="002060"/>
                </a:solidFill>
              </a:rPr>
              <a:t>you feel that there are unresolved issues regarding the situation, agree with yourself to let it go for now, and give yourself some additional time before looking at the situation again. </a:t>
            </a:r>
          </a:p>
          <a:p>
            <a:pPr lvl="1"/>
            <a:endParaRPr lang="en-US" sz="1700" dirty="0">
              <a:solidFill>
                <a:srgbClr val="002060"/>
              </a:solidFill>
            </a:endParaRPr>
          </a:p>
        </p:txBody>
      </p:sp>
    </p:spTree>
    <p:extLst>
      <p:ext uri="{BB962C8B-B14F-4D97-AF65-F5344CB8AC3E}">
        <p14:creationId xmlns:p14="http://schemas.microsoft.com/office/powerpoint/2010/main" val="37645900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974DF12-E122-4160-9F01-40A43E933B47}"/>
              </a:ext>
            </a:extLst>
          </p:cNvPr>
          <p:cNvSpPr>
            <a:spLocks noGrp="1"/>
          </p:cNvSpPr>
          <p:nvPr>
            <p:ph idx="1"/>
          </p:nvPr>
        </p:nvSpPr>
        <p:spPr>
          <a:xfrm>
            <a:off x="914400" y="533400"/>
            <a:ext cx="6554867" cy="3767670"/>
          </a:xfrm>
        </p:spPr>
        <p:txBody>
          <a:bodyPr>
            <a:normAutofit/>
          </a:bodyPr>
          <a:lstStyle/>
          <a:p>
            <a:pPr marL="0" indent="0" algn="ctr">
              <a:buNone/>
            </a:pPr>
            <a:r>
              <a:rPr lang="en-US" sz="3600" dirty="0"/>
              <a:t>Stop-Light Work Sheet Reflection</a:t>
            </a:r>
          </a:p>
        </p:txBody>
      </p:sp>
      <p:sp>
        <p:nvSpPr>
          <p:cNvPr id="4" name="Footer Placeholder 3">
            <a:extLst>
              <a:ext uri="{FF2B5EF4-FFF2-40B4-BE49-F238E27FC236}">
                <a16:creationId xmlns:a16="http://schemas.microsoft.com/office/drawing/2014/main" xmlns="" id="{822549FB-9377-4153-A537-14310485F24D}"/>
              </a:ext>
            </a:extLst>
          </p:cNvPr>
          <p:cNvSpPr>
            <a:spLocks noGrp="1"/>
          </p:cNvSpPr>
          <p:nvPr>
            <p:ph type="ftr" sz="quarter" idx="11"/>
          </p:nvPr>
        </p:nvSpPr>
        <p:spPr>
          <a:xfrm>
            <a:off x="533400" y="6172200"/>
            <a:ext cx="8305800" cy="365125"/>
          </a:xfrm>
        </p:spPr>
        <p:txBody>
          <a:bodyPr/>
          <a:lstStyle/>
          <a:p>
            <a:r>
              <a:rPr lang="en-US" dirty="0"/>
              <a:t>Institute for Life &amp; Care                   </a:t>
            </a:r>
            <a:r>
              <a:rPr lang="en-US" dirty="0" smtClean="0"/>
              <a:t>			   </a:t>
            </a:r>
            <a:r>
              <a:rPr lang="en-US" dirty="0"/>
              <a:t>All Rights Reserved 2017     </a:t>
            </a:r>
            <a:r>
              <a:rPr lang="en-US" dirty="0" smtClean="0"/>
              <a:t>  				   </a:t>
            </a:r>
            <a:r>
              <a:rPr lang="en-US" dirty="0"/>
              <a:t>www.lifeandcare.org</a:t>
            </a:r>
          </a:p>
        </p:txBody>
      </p:sp>
    </p:spTree>
    <p:extLst>
      <p:ext uri="{BB962C8B-B14F-4D97-AF65-F5344CB8AC3E}">
        <p14:creationId xmlns:p14="http://schemas.microsoft.com/office/powerpoint/2010/main" val="45032269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xmlns="" id="{095B1794-08BF-43A8-BC4B-C840D4B4D06D}"/>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057400" y="147870"/>
            <a:ext cx="4596281" cy="5948129"/>
          </a:xfrm>
        </p:spPr>
      </p:pic>
      <p:sp>
        <p:nvSpPr>
          <p:cNvPr id="4" name="Footer Placeholder 3">
            <a:extLst>
              <a:ext uri="{FF2B5EF4-FFF2-40B4-BE49-F238E27FC236}">
                <a16:creationId xmlns:a16="http://schemas.microsoft.com/office/drawing/2014/main" xmlns="" id="{8FDB813F-C0C8-45E1-9A38-42CE31A59286}"/>
              </a:ext>
            </a:extLst>
          </p:cNvPr>
          <p:cNvSpPr>
            <a:spLocks noGrp="1"/>
          </p:cNvSpPr>
          <p:nvPr>
            <p:ph type="ftr" sz="quarter" idx="11"/>
          </p:nvPr>
        </p:nvSpPr>
        <p:spPr/>
        <p:txBody>
          <a:bodyPr/>
          <a:lstStyle/>
          <a:p>
            <a:r>
              <a:rPr lang="en-US"/>
              <a:t>Institute for Life &amp; Care                      All Rights Reserved 2017                     www.lifeandcare.org</a:t>
            </a:r>
          </a:p>
        </p:txBody>
      </p:sp>
    </p:spTree>
    <p:extLst>
      <p:ext uri="{BB962C8B-B14F-4D97-AF65-F5344CB8AC3E}">
        <p14:creationId xmlns:p14="http://schemas.microsoft.com/office/powerpoint/2010/main" val="90821726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19E007D9-03AA-4FA2-A0C2-DDEDA8C0A869}"/>
              </a:ext>
            </a:extLst>
          </p:cNvPr>
          <p:cNvSpPr>
            <a:spLocks noGrp="1"/>
          </p:cNvSpPr>
          <p:nvPr>
            <p:ph type="title"/>
          </p:nvPr>
        </p:nvSpPr>
        <p:spPr>
          <a:xfrm>
            <a:off x="533400" y="533400"/>
            <a:ext cx="8077200" cy="838200"/>
          </a:xfrm>
        </p:spPr>
        <p:txBody>
          <a:bodyPr>
            <a:normAutofit/>
          </a:bodyPr>
          <a:lstStyle/>
          <a:p>
            <a:pPr algn="ctr"/>
            <a:r>
              <a:rPr lang="en-US" sz="3600" b="1" dirty="0">
                <a:solidFill>
                  <a:schemeClr val="bg1"/>
                </a:solidFill>
              </a:rPr>
              <a:t>summary</a:t>
            </a:r>
          </a:p>
        </p:txBody>
      </p:sp>
      <p:sp>
        <p:nvSpPr>
          <p:cNvPr id="6" name="Text Placeholder 5">
            <a:extLst>
              <a:ext uri="{FF2B5EF4-FFF2-40B4-BE49-F238E27FC236}">
                <a16:creationId xmlns:a16="http://schemas.microsoft.com/office/drawing/2014/main" xmlns="" id="{CE894F24-00FE-4611-AF7F-CED48A3F4385}"/>
              </a:ext>
            </a:extLst>
          </p:cNvPr>
          <p:cNvSpPr>
            <a:spLocks noGrp="1"/>
          </p:cNvSpPr>
          <p:nvPr>
            <p:ph type="body" idx="1"/>
          </p:nvPr>
        </p:nvSpPr>
        <p:spPr>
          <a:xfrm>
            <a:off x="533400" y="1524000"/>
            <a:ext cx="8153400" cy="4495800"/>
          </a:xfrm>
          <a:ln>
            <a:solidFill>
              <a:schemeClr val="accent1"/>
            </a:solidFill>
          </a:ln>
        </p:spPr>
        <p:txBody>
          <a:bodyPr/>
          <a:lstStyle/>
          <a:p>
            <a:pPr marL="285750" indent="-285750">
              <a:buFont typeface="Wingdings" panose="05000000000000000000" pitchFamily="2" charset="2"/>
              <a:buChar char="Ø"/>
            </a:pPr>
            <a:r>
              <a:rPr lang="en-US" sz="2000" dirty="0"/>
              <a:t>As professional caregivers, we may experience moral distress in response to situations that threaten our sense of integrity.</a:t>
            </a:r>
          </a:p>
          <a:p>
            <a:pPr marL="285750" indent="-285750">
              <a:buFont typeface="Wingdings" panose="05000000000000000000" pitchFamily="2" charset="2"/>
              <a:buChar char="Ø"/>
            </a:pPr>
            <a:r>
              <a:rPr lang="en-US" sz="2000" dirty="0"/>
              <a:t>The THRIVING FROM WITHIN® model is a meaning-centered protocol for integrity formation focusing on developing authenticity, wholeness, character, courage, strength and resilience.</a:t>
            </a:r>
          </a:p>
          <a:p>
            <a:pPr marL="285750" indent="-285750">
              <a:buFont typeface="Wingdings" panose="05000000000000000000" pitchFamily="2" charset="2"/>
              <a:buChar char="Ø"/>
            </a:pPr>
            <a:r>
              <a:rPr lang="en-US" sz="2000" dirty="0"/>
              <a:t>Three tools to use that enhance personal integrity and resilience as we face daily suffering and challenges:</a:t>
            </a:r>
          </a:p>
          <a:p>
            <a:pPr marL="742950" lvl="1" indent="-285750">
              <a:buFont typeface="Wingdings" panose="05000000000000000000" pitchFamily="2" charset="2"/>
              <a:buChar char="Ø"/>
            </a:pPr>
            <a:r>
              <a:rPr lang="en-US" dirty="0">
                <a:solidFill>
                  <a:schemeClr val="bg2">
                    <a:lumMod val="75000"/>
                  </a:schemeClr>
                </a:solidFill>
              </a:rPr>
              <a:t>The Meaning Triangle</a:t>
            </a:r>
          </a:p>
          <a:p>
            <a:pPr marL="742950" lvl="1" indent="-285750">
              <a:buFont typeface="Wingdings" panose="05000000000000000000" pitchFamily="2" charset="2"/>
              <a:buChar char="Ø"/>
            </a:pPr>
            <a:r>
              <a:rPr lang="en-US" dirty="0">
                <a:solidFill>
                  <a:schemeClr val="bg2">
                    <a:lumMod val="75000"/>
                  </a:schemeClr>
                </a:solidFill>
              </a:rPr>
              <a:t>Self-Distancing</a:t>
            </a:r>
          </a:p>
          <a:p>
            <a:pPr marL="742950" lvl="1" indent="-285750">
              <a:buFont typeface="Wingdings" panose="05000000000000000000" pitchFamily="2" charset="2"/>
              <a:buChar char="Ø"/>
            </a:pPr>
            <a:r>
              <a:rPr lang="en-US" dirty="0">
                <a:solidFill>
                  <a:schemeClr val="bg2">
                    <a:lumMod val="75000"/>
                  </a:schemeClr>
                </a:solidFill>
              </a:rPr>
              <a:t>The Stop Light Model</a:t>
            </a:r>
          </a:p>
          <a:p>
            <a:endParaRPr lang="en-US" dirty="0"/>
          </a:p>
        </p:txBody>
      </p:sp>
      <p:sp>
        <p:nvSpPr>
          <p:cNvPr id="4" name="Footer Placeholder 3">
            <a:extLst>
              <a:ext uri="{FF2B5EF4-FFF2-40B4-BE49-F238E27FC236}">
                <a16:creationId xmlns:a16="http://schemas.microsoft.com/office/drawing/2014/main" xmlns="" id="{22A6299A-0FFF-4745-BD19-9B1C90610041}"/>
              </a:ext>
            </a:extLst>
          </p:cNvPr>
          <p:cNvSpPr>
            <a:spLocks noGrp="1"/>
          </p:cNvSpPr>
          <p:nvPr>
            <p:ph type="ftr" sz="quarter" idx="11"/>
          </p:nvPr>
        </p:nvSpPr>
        <p:spPr/>
        <p:txBody>
          <a:bodyPr/>
          <a:lstStyle/>
          <a:p>
            <a:r>
              <a:rPr lang="en-US"/>
              <a:t>Institute for Life &amp; Care                      All Rights Reserved 2017                     www.lifeandcare.org</a:t>
            </a:r>
          </a:p>
        </p:txBody>
      </p:sp>
    </p:spTree>
    <p:extLst>
      <p:ext uri="{BB962C8B-B14F-4D97-AF65-F5344CB8AC3E}">
        <p14:creationId xmlns:p14="http://schemas.microsoft.com/office/powerpoint/2010/main" val="30819160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974DF12-E122-4160-9F01-40A43E933B47}"/>
              </a:ext>
            </a:extLst>
          </p:cNvPr>
          <p:cNvSpPr>
            <a:spLocks noGrp="1"/>
          </p:cNvSpPr>
          <p:nvPr>
            <p:ph idx="1"/>
          </p:nvPr>
        </p:nvSpPr>
        <p:spPr>
          <a:xfrm>
            <a:off x="914400" y="533400"/>
            <a:ext cx="7162800" cy="4114800"/>
          </a:xfrm>
        </p:spPr>
        <p:txBody>
          <a:bodyPr>
            <a:normAutofit fontScale="85000" lnSpcReduction="20000"/>
          </a:bodyPr>
          <a:lstStyle/>
          <a:p>
            <a:pPr marL="0" indent="0" algn="ctr">
              <a:buNone/>
            </a:pPr>
            <a:r>
              <a:rPr lang="en-US" sz="3000" b="1" dirty="0" smtClean="0"/>
              <a:t>Institute for Life &amp; Care</a:t>
            </a:r>
          </a:p>
          <a:p>
            <a:pPr marL="0" indent="0" algn="ctr">
              <a:buNone/>
            </a:pPr>
            <a:r>
              <a:rPr lang="en-US" sz="2100" dirty="0" smtClean="0"/>
              <a:t>7935 E. Prentice Avenue, Ste. 111</a:t>
            </a:r>
          </a:p>
          <a:p>
            <a:pPr marL="0" indent="0" algn="ctr">
              <a:buNone/>
            </a:pPr>
            <a:r>
              <a:rPr lang="en-US" sz="2100" dirty="0" smtClean="0"/>
              <a:t>Greenwood Village, CO 80111</a:t>
            </a:r>
          </a:p>
          <a:p>
            <a:pPr marL="0" indent="0" algn="ctr">
              <a:buNone/>
            </a:pPr>
            <a:r>
              <a:rPr lang="en-US" sz="2600" dirty="0" smtClean="0"/>
              <a:t>720-506-4210</a:t>
            </a:r>
            <a:endParaRPr lang="en-US" sz="2600" dirty="0"/>
          </a:p>
          <a:p>
            <a:pPr marL="0" indent="0" algn="ctr">
              <a:buNone/>
            </a:pPr>
            <a:endParaRPr lang="en-US" sz="3000" b="1" dirty="0" smtClean="0"/>
          </a:p>
          <a:p>
            <a:pPr marL="0" indent="0" algn="ctr">
              <a:buNone/>
            </a:pPr>
            <a:r>
              <a:rPr lang="en-US" sz="2800" dirty="0"/>
              <a:t>Nancy Markham </a:t>
            </a:r>
            <a:r>
              <a:rPr lang="en-US" sz="2800" dirty="0" err="1"/>
              <a:t>Bugbee</a:t>
            </a:r>
            <a:r>
              <a:rPr lang="en-US" sz="2600" dirty="0"/>
              <a:t>, </a:t>
            </a:r>
            <a:r>
              <a:rPr lang="en-US" sz="2400" dirty="0" err="1"/>
              <a:t>PsyD</a:t>
            </a:r>
            <a:r>
              <a:rPr lang="en-US" sz="2400" dirty="0"/>
              <a:t>-c, MA, MBA, </a:t>
            </a:r>
            <a:r>
              <a:rPr lang="en-US" sz="2400" dirty="0" smtClean="0"/>
              <a:t>BCC</a:t>
            </a:r>
          </a:p>
          <a:p>
            <a:pPr marL="0" indent="0" algn="ctr">
              <a:buNone/>
            </a:pPr>
            <a:r>
              <a:rPr lang="en-US" sz="2400" dirty="0"/>
              <a:t>nmarkhambugbee@lifeandcare.org</a:t>
            </a:r>
            <a:br>
              <a:rPr lang="en-US" sz="2400" dirty="0"/>
            </a:br>
            <a:endParaRPr lang="en-US" sz="2400" dirty="0" smtClean="0"/>
          </a:p>
          <a:p>
            <a:pPr marL="0" indent="0" algn="ctr">
              <a:buNone/>
            </a:pPr>
            <a:r>
              <a:rPr lang="en-US" sz="2800" dirty="0" smtClean="0"/>
              <a:t>Kate </a:t>
            </a:r>
            <a:r>
              <a:rPr lang="en-US" sz="2800" dirty="0"/>
              <a:t>Hoffmann, </a:t>
            </a:r>
            <a:r>
              <a:rPr lang="en-US" sz="2400" dirty="0"/>
              <a:t>MRE, MSW, LCSW</a:t>
            </a:r>
          </a:p>
          <a:p>
            <a:pPr marL="0" indent="0" algn="ctr">
              <a:buNone/>
            </a:pPr>
            <a:r>
              <a:rPr lang="en-US" sz="2400" dirty="0" smtClean="0"/>
              <a:t>khoffmann@lifeandcare.org</a:t>
            </a:r>
            <a:endParaRPr lang="en-US" sz="2400" dirty="0"/>
          </a:p>
        </p:txBody>
      </p:sp>
      <p:sp>
        <p:nvSpPr>
          <p:cNvPr id="4" name="Footer Placeholder 3">
            <a:extLst>
              <a:ext uri="{FF2B5EF4-FFF2-40B4-BE49-F238E27FC236}">
                <a16:creationId xmlns:a16="http://schemas.microsoft.com/office/drawing/2014/main" xmlns="" id="{822549FB-9377-4153-A537-14310485F24D}"/>
              </a:ext>
            </a:extLst>
          </p:cNvPr>
          <p:cNvSpPr>
            <a:spLocks noGrp="1"/>
          </p:cNvSpPr>
          <p:nvPr>
            <p:ph type="ftr" sz="quarter" idx="11"/>
          </p:nvPr>
        </p:nvSpPr>
        <p:spPr>
          <a:xfrm>
            <a:off x="533400" y="6172200"/>
            <a:ext cx="8305800" cy="365125"/>
          </a:xfrm>
        </p:spPr>
        <p:txBody>
          <a:bodyPr/>
          <a:lstStyle/>
          <a:p>
            <a:r>
              <a:rPr lang="en-US" dirty="0"/>
              <a:t>Institute for Life &amp; Care                   </a:t>
            </a:r>
            <a:r>
              <a:rPr lang="en-US" dirty="0" smtClean="0"/>
              <a:t>			   </a:t>
            </a:r>
            <a:r>
              <a:rPr lang="en-US" dirty="0"/>
              <a:t>All Rights Reserved 2017     </a:t>
            </a:r>
            <a:r>
              <a:rPr lang="en-US" dirty="0" smtClean="0"/>
              <a:t>  				   </a:t>
            </a:r>
            <a:r>
              <a:rPr lang="en-US" dirty="0"/>
              <a:t>www.lifeandcare.org</a:t>
            </a:r>
          </a:p>
        </p:txBody>
      </p:sp>
    </p:spTree>
    <p:extLst>
      <p:ext uri="{BB962C8B-B14F-4D97-AF65-F5344CB8AC3E}">
        <p14:creationId xmlns:p14="http://schemas.microsoft.com/office/powerpoint/2010/main" val="3726336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40625"/>
            <a:ext cx="914400" cy="649224"/>
          </a:xfrm>
          <a:prstGeom prst="rect">
            <a:avLst/>
          </a:prstGeom>
        </p:spPr>
      </p:pic>
      <p:sp>
        <p:nvSpPr>
          <p:cNvPr id="2" name="Title 1"/>
          <p:cNvSpPr>
            <a:spLocks noGrp="1"/>
          </p:cNvSpPr>
          <p:nvPr>
            <p:ph type="title"/>
          </p:nvPr>
        </p:nvSpPr>
        <p:spPr>
          <a:xfrm>
            <a:off x="533400" y="789849"/>
            <a:ext cx="8153400" cy="1219201"/>
          </a:xfrm>
        </p:spPr>
        <p:txBody>
          <a:bodyPr>
            <a:noAutofit/>
          </a:bodyPr>
          <a:lstStyle/>
          <a:p>
            <a:pPr algn="ctr"/>
            <a:r>
              <a:rPr lang="en-US" sz="3600" b="1" dirty="0" smtClean="0">
                <a:solidFill>
                  <a:srgbClr val="002060"/>
                </a:solidFill>
              </a:rPr>
              <a:t>Why is this important?</a:t>
            </a:r>
            <a:endParaRPr lang="en-US" sz="3600" b="1" cap="none" dirty="0">
              <a:solidFill>
                <a:srgbClr val="002060"/>
              </a:solidFill>
              <a:latin typeface="+mn-lt"/>
              <a:ea typeface="+mn-ea"/>
              <a:cs typeface="+mn-cs"/>
            </a:endParaRPr>
          </a:p>
        </p:txBody>
      </p:sp>
      <p:sp>
        <p:nvSpPr>
          <p:cNvPr id="4" name="Footer Placeholder 3"/>
          <p:cNvSpPr>
            <a:spLocks noGrp="1"/>
          </p:cNvSpPr>
          <p:nvPr>
            <p:ph type="ftr" sz="quarter" idx="11"/>
          </p:nvPr>
        </p:nvSpPr>
        <p:spPr>
          <a:xfrm>
            <a:off x="609600" y="6356350"/>
            <a:ext cx="8001000" cy="365125"/>
          </a:xfrm>
        </p:spPr>
        <p:txBody>
          <a:bodyPr/>
          <a:lstStyle/>
          <a:p>
            <a:r>
              <a:rPr lang="en-US" sz="900" dirty="0"/>
              <a:t>Institute for Life &amp; Care                                                              All Rights Reserved 2017                                                                www.lifeandcare.org</a:t>
            </a:r>
          </a:p>
        </p:txBody>
      </p:sp>
      <p:sp>
        <p:nvSpPr>
          <p:cNvPr id="6" name="Content Placeholder 5"/>
          <p:cNvSpPr>
            <a:spLocks noGrp="1"/>
          </p:cNvSpPr>
          <p:nvPr>
            <p:ph idx="1"/>
          </p:nvPr>
        </p:nvSpPr>
        <p:spPr>
          <a:xfrm>
            <a:off x="914400" y="1981200"/>
            <a:ext cx="7848600" cy="4267200"/>
          </a:xfrm>
        </p:spPr>
        <p:txBody>
          <a:bodyPr anchor="t">
            <a:normAutofit fontScale="25000" lnSpcReduction="20000"/>
          </a:bodyPr>
          <a:lstStyle/>
          <a:p>
            <a:pPr lvl="2">
              <a:buClr>
                <a:srgbClr val="002060"/>
              </a:buClr>
              <a:buFont typeface="Wingdings" panose="05000000000000000000" pitchFamily="2" charset="2"/>
              <a:buChar char="Ø"/>
            </a:pPr>
            <a:endParaRPr lang="en-US" dirty="0"/>
          </a:p>
          <a:p>
            <a:pPr marL="0" lvl="2" indent="0">
              <a:buNone/>
            </a:pPr>
            <a:r>
              <a:rPr lang="en-US" sz="11200" dirty="0"/>
              <a:t>How we transform moral distress into moral resilience has huge implications for three important aspects of our lives</a:t>
            </a:r>
            <a:r>
              <a:rPr lang="en-US" sz="11200" dirty="0" smtClean="0"/>
              <a:t>:</a:t>
            </a:r>
            <a:endParaRPr lang="en-US" sz="3200" dirty="0" smtClean="0"/>
          </a:p>
          <a:p>
            <a:r>
              <a:rPr lang="en-US" sz="9600" dirty="0" smtClean="0"/>
              <a:t>Our own wellness and quality of life; body, mind, heart and soul.</a:t>
            </a:r>
          </a:p>
          <a:p>
            <a:r>
              <a:rPr lang="en-US" sz="9600" dirty="0" smtClean="0"/>
              <a:t>Our ability to form a compassionate presence and therapeutic alliance with patients/clients.</a:t>
            </a:r>
          </a:p>
          <a:p>
            <a:r>
              <a:rPr lang="en-US" sz="9600" dirty="0" smtClean="0"/>
              <a:t>Our ability to stay engaged and fulfilled in the profession we have chosen.</a:t>
            </a:r>
          </a:p>
          <a:p>
            <a:endParaRPr lang="en-US" sz="9600" dirty="0" smtClean="0"/>
          </a:p>
          <a:p>
            <a:endParaRPr lang="en-US" sz="3200" dirty="0" smtClean="0"/>
          </a:p>
        </p:txBody>
      </p:sp>
    </p:spTree>
    <p:extLst>
      <p:ext uri="{BB962C8B-B14F-4D97-AF65-F5344CB8AC3E}">
        <p14:creationId xmlns:p14="http://schemas.microsoft.com/office/powerpoint/2010/main" val="24232405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40625"/>
            <a:ext cx="914400" cy="649224"/>
          </a:xfrm>
          <a:prstGeom prst="rect">
            <a:avLst/>
          </a:prstGeom>
        </p:spPr>
      </p:pic>
      <p:sp>
        <p:nvSpPr>
          <p:cNvPr id="2" name="Title 1"/>
          <p:cNvSpPr>
            <a:spLocks noGrp="1"/>
          </p:cNvSpPr>
          <p:nvPr>
            <p:ph type="title"/>
          </p:nvPr>
        </p:nvSpPr>
        <p:spPr>
          <a:xfrm>
            <a:off x="533400" y="789849"/>
            <a:ext cx="8153400" cy="886551"/>
          </a:xfrm>
        </p:spPr>
        <p:txBody>
          <a:bodyPr>
            <a:noAutofit/>
          </a:bodyPr>
          <a:lstStyle/>
          <a:p>
            <a:pPr algn="ctr"/>
            <a:r>
              <a:rPr lang="en-US" sz="3600" b="1" dirty="0" smtClean="0">
                <a:solidFill>
                  <a:srgbClr val="002060"/>
                </a:solidFill>
              </a:rPr>
              <a:t>What do we need to do?</a:t>
            </a:r>
            <a:endParaRPr lang="en-US" sz="3600" b="1" cap="none" dirty="0">
              <a:solidFill>
                <a:srgbClr val="002060"/>
              </a:solidFill>
              <a:latin typeface="+mn-lt"/>
              <a:ea typeface="+mn-ea"/>
              <a:cs typeface="+mn-cs"/>
            </a:endParaRPr>
          </a:p>
        </p:txBody>
      </p:sp>
      <p:sp>
        <p:nvSpPr>
          <p:cNvPr id="4" name="Footer Placeholder 3"/>
          <p:cNvSpPr>
            <a:spLocks noGrp="1"/>
          </p:cNvSpPr>
          <p:nvPr>
            <p:ph type="ftr" sz="quarter" idx="11"/>
          </p:nvPr>
        </p:nvSpPr>
        <p:spPr>
          <a:xfrm>
            <a:off x="609600" y="6356350"/>
            <a:ext cx="8001000" cy="365125"/>
          </a:xfrm>
        </p:spPr>
        <p:txBody>
          <a:bodyPr/>
          <a:lstStyle/>
          <a:p>
            <a:r>
              <a:rPr lang="en-US" sz="900" dirty="0"/>
              <a:t>Institute for Life &amp; Care                                                              All Rights Reserved 2017                                                                www.lifeandcare.org</a:t>
            </a:r>
          </a:p>
        </p:txBody>
      </p:sp>
      <p:sp>
        <p:nvSpPr>
          <p:cNvPr id="6" name="Content Placeholder 5"/>
          <p:cNvSpPr>
            <a:spLocks noGrp="1"/>
          </p:cNvSpPr>
          <p:nvPr>
            <p:ph idx="1"/>
          </p:nvPr>
        </p:nvSpPr>
        <p:spPr>
          <a:xfrm>
            <a:off x="685800" y="1600200"/>
            <a:ext cx="7848600" cy="4018100"/>
          </a:xfrm>
        </p:spPr>
        <p:txBody>
          <a:bodyPr anchor="t">
            <a:normAutofit/>
          </a:bodyPr>
          <a:lstStyle/>
          <a:p>
            <a:pPr lvl="2">
              <a:buClr>
                <a:srgbClr val="002060"/>
              </a:buClr>
              <a:buFont typeface="Wingdings" panose="05000000000000000000" pitchFamily="2" charset="2"/>
              <a:buChar char="Ø"/>
            </a:pPr>
            <a:endParaRPr lang="en-US" dirty="0"/>
          </a:p>
          <a:p>
            <a:r>
              <a:rPr lang="en-US" sz="2800" dirty="0" smtClean="0"/>
              <a:t>Examine our own life and pay attention to our own life narrative.</a:t>
            </a:r>
          </a:p>
          <a:p>
            <a:r>
              <a:rPr lang="en-US" sz="2800" dirty="0" smtClean="0"/>
              <a:t>Clarify our own philosophy of life, suffering, death, love, work and source of ultimate meaning.</a:t>
            </a:r>
          </a:p>
          <a:p>
            <a:r>
              <a:rPr lang="en-US" sz="2800" dirty="0" smtClean="0"/>
              <a:t>Enter a growth process that illuminates our blind spots, growing edges, judgments.</a:t>
            </a:r>
          </a:p>
          <a:p>
            <a:endParaRPr lang="en-US" sz="2800" dirty="0" smtClean="0"/>
          </a:p>
        </p:txBody>
      </p:sp>
    </p:spTree>
    <p:extLst>
      <p:ext uri="{BB962C8B-B14F-4D97-AF65-F5344CB8AC3E}">
        <p14:creationId xmlns:p14="http://schemas.microsoft.com/office/powerpoint/2010/main" val="1263291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40625"/>
            <a:ext cx="914400" cy="649224"/>
          </a:xfrm>
          <a:prstGeom prst="rect">
            <a:avLst/>
          </a:prstGeom>
        </p:spPr>
      </p:pic>
      <p:sp>
        <p:nvSpPr>
          <p:cNvPr id="2" name="Title 1"/>
          <p:cNvSpPr>
            <a:spLocks noGrp="1"/>
          </p:cNvSpPr>
          <p:nvPr>
            <p:ph type="title"/>
          </p:nvPr>
        </p:nvSpPr>
        <p:spPr>
          <a:xfrm>
            <a:off x="533400" y="789849"/>
            <a:ext cx="8153400" cy="962751"/>
          </a:xfrm>
        </p:spPr>
        <p:txBody>
          <a:bodyPr>
            <a:noAutofit/>
          </a:bodyPr>
          <a:lstStyle/>
          <a:p>
            <a:pPr algn="ctr"/>
            <a:r>
              <a:rPr lang="en-US" sz="3600" b="1" dirty="0" smtClean="0">
                <a:solidFill>
                  <a:srgbClr val="002060"/>
                </a:solidFill>
              </a:rPr>
              <a:t>What do we need to do? </a:t>
            </a:r>
            <a:endParaRPr lang="en-US" sz="3600" b="1" cap="none" dirty="0">
              <a:solidFill>
                <a:srgbClr val="002060"/>
              </a:solidFill>
              <a:latin typeface="+mn-lt"/>
              <a:ea typeface="+mn-ea"/>
              <a:cs typeface="+mn-cs"/>
            </a:endParaRPr>
          </a:p>
        </p:txBody>
      </p:sp>
      <p:sp>
        <p:nvSpPr>
          <p:cNvPr id="4" name="Footer Placeholder 3"/>
          <p:cNvSpPr>
            <a:spLocks noGrp="1"/>
          </p:cNvSpPr>
          <p:nvPr>
            <p:ph type="ftr" sz="quarter" idx="11"/>
          </p:nvPr>
        </p:nvSpPr>
        <p:spPr>
          <a:xfrm>
            <a:off x="609600" y="6356350"/>
            <a:ext cx="8001000" cy="365125"/>
          </a:xfrm>
        </p:spPr>
        <p:txBody>
          <a:bodyPr/>
          <a:lstStyle/>
          <a:p>
            <a:r>
              <a:rPr lang="en-US" sz="900" dirty="0"/>
              <a:t>Institute for Life &amp; Care                                                              All Rights Reserved 2017                                                                www.lifeandcare.org</a:t>
            </a:r>
          </a:p>
        </p:txBody>
      </p:sp>
      <p:sp>
        <p:nvSpPr>
          <p:cNvPr id="6" name="Content Placeholder 5"/>
          <p:cNvSpPr>
            <a:spLocks noGrp="1"/>
          </p:cNvSpPr>
          <p:nvPr>
            <p:ph idx="1"/>
          </p:nvPr>
        </p:nvSpPr>
        <p:spPr>
          <a:xfrm>
            <a:off x="685800" y="1905000"/>
            <a:ext cx="8229600" cy="4343400"/>
          </a:xfrm>
        </p:spPr>
        <p:txBody>
          <a:bodyPr anchor="t">
            <a:normAutofit/>
          </a:bodyPr>
          <a:lstStyle/>
          <a:p>
            <a:r>
              <a:rPr lang="en-US" sz="2800" dirty="0" smtClean="0"/>
              <a:t>Guard against common pitfalls in our work:</a:t>
            </a:r>
          </a:p>
          <a:p>
            <a:pPr lvl="1"/>
            <a:r>
              <a:rPr lang="en-US" sz="2400" dirty="0"/>
              <a:t>Self-criticism</a:t>
            </a:r>
          </a:p>
          <a:p>
            <a:pPr lvl="1"/>
            <a:r>
              <a:rPr lang="en-US" sz="2400" dirty="0"/>
              <a:t>Judgment of others</a:t>
            </a:r>
          </a:p>
          <a:p>
            <a:pPr lvl="1"/>
            <a:r>
              <a:rPr lang="en-US" sz="2400" dirty="0"/>
              <a:t>Building up of strong emotions</a:t>
            </a:r>
          </a:p>
          <a:p>
            <a:pPr lvl="1"/>
            <a:r>
              <a:rPr lang="en-US" sz="2400" dirty="0"/>
              <a:t>Losing sight of our purpose</a:t>
            </a:r>
          </a:p>
          <a:p>
            <a:pPr lvl="1"/>
            <a:r>
              <a:rPr lang="en-US" sz="2400" dirty="0"/>
              <a:t>Spiritual  emptiness</a:t>
            </a:r>
          </a:p>
          <a:p>
            <a:r>
              <a:rPr lang="en-US" sz="2800" dirty="0" smtClean="0"/>
              <a:t>Practice tools for mindfulness and presence and live in the power of now.</a:t>
            </a:r>
          </a:p>
          <a:p>
            <a:pPr marL="457200" lvl="1" indent="0">
              <a:buNone/>
            </a:pPr>
            <a:endParaRPr lang="en-US" sz="2400" dirty="0" smtClean="0"/>
          </a:p>
          <a:p>
            <a:pPr marL="457200" lvl="1" indent="0">
              <a:buNone/>
            </a:pPr>
            <a:endParaRPr lang="en-US" sz="2400" dirty="0" smtClean="0"/>
          </a:p>
          <a:p>
            <a:pPr lvl="1"/>
            <a:endParaRPr lang="en-US" sz="2600" dirty="0" smtClean="0"/>
          </a:p>
        </p:txBody>
      </p:sp>
    </p:spTree>
    <p:extLst>
      <p:ext uri="{BB962C8B-B14F-4D97-AF65-F5344CB8AC3E}">
        <p14:creationId xmlns:p14="http://schemas.microsoft.com/office/powerpoint/2010/main" val="1263291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40625"/>
            <a:ext cx="914400" cy="649224"/>
          </a:xfrm>
          <a:prstGeom prst="rect">
            <a:avLst/>
          </a:prstGeom>
        </p:spPr>
      </p:pic>
      <p:sp>
        <p:nvSpPr>
          <p:cNvPr id="2" name="Title 1"/>
          <p:cNvSpPr>
            <a:spLocks noGrp="1"/>
          </p:cNvSpPr>
          <p:nvPr>
            <p:ph type="title"/>
          </p:nvPr>
        </p:nvSpPr>
        <p:spPr>
          <a:xfrm>
            <a:off x="533400" y="789849"/>
            <a:ext cx="8153400" cy="886551"/>
          </a:xfrm>
        </p:spPr>
        <p:txBody>
          <a:bodyPr>
            <a:noAutofit/>
          </a:bodyPr>
          <a:lstStyle/>
          <a:p>
            <a:pPr algn="ctr"/>
            <a:r>
              <a:rPr lang="en-US" sz="3600" b="1" dirty="0" smtClean="0">
                <a:solidFill>
                  <a:srgbClr val="002060"/>
                </a:solidFill>
              </a:rPr>
              <a:t>What do we need to do?</a:t>
            </a:r>
            <a:endParaRPr lang="en-US" sz="3600" b="1" cap="none" dirty="0">
              <a:solidFill>
                <a:srgbClr val="002060"/>
              </a:solidFill>
              <a:latin typeface="+mn-lt"/>
              <a:ea typeface="+mn-ea"/>
              <a:cs typeface="+mn-cs"/>
            </a:endParaRPr>
          </a:p>
        </p:txBody>
      </p:sp>
      <p:sp>
        <p:nvSpPr>
          <p:cNvPr id="4" name="Footer Placeholder 3"/>
          <p:cNvSpPr>
            <a:spLocks noGrp="1"/>
          </p:cNvSpPr>
          <p:nvPr>
            <p:ph type="ftr" sz="quarter" idx="11"/>
          </p:nvPr>
        </p:nvSpPr>
        <p:spPr>
          <a:xfrm>
            <a:off x="609600" y="6356350"/>
            <a:ext cx="8001000" cy="365125"/>
          </a:xfrm>
        </p:spPr>
        <p:txBody>
          <a:bodyPr/>
          <a:lstStyle/>
          <a:p>
            <a:r>
              <a:rPr lang="en-US" sz="900" dirty="0"/>
              <a:t>Institute for Life &amp; Care                                                              All Rights Reserved 2017                                                                www.lifeandcare.org</a:t>
            </a:r>
          </a:p>
        </p:txBody>
      </p:sp>
      <p:sp>
        <p:nvSpPr>
          <p:cNvPr id="6" name="Content Placeholder 5"/>
          <p:cNvSpPr>
            <a:spLocks noGrp="1"/>
          </p:cNvSpPr>
          <p:nvPr>
            <p:ph idx="1"/>
          </p:nvPr>
        </p:nvSpPr>
        <p:spPr>
          <a:xfrm>
            <a:off x="685800" y="1600200"/>
            <a:ext cx="7848600" cy="4018100"/>
          </a:xfrm>
        </p:spPr>
        <p:txBody>
          <a:bodyPr anchor="t">
            <a:normAutofit/>
          </a:bodyPr>
          <a:lstStyle/>
          <a:p>
            <a:pPr lvl="2">
              <a:buClr>
                <a:srgbClr val="002060"/>
              </a:buClr>
              <a:buFont typeface="Wingdings" panose="05000000000000000000" pitchFamily="2" charset="2"/>
              <a:buChar char="Ø"/>
            </a:pPr>
            <a:endParaRPr lang="en-US" dirty="0"/>
          </a:p>
          <a:p>
            <a:r>
              <a:rPr lang="en-US" sz="3000" dirty="0" smtClean="0"/>
              <a:t>Engage in a process of integrity formation because  building these qualities is a way of living that is accomplished over time -                    not a quick fix.</a:t>
            </a:r>
          </a:p>
          <a:p>
            <a:pPr marL="0" indent="0">
              <a:buNone/>
            </a:pPr>
            <a:endParaRPr lang="en-US" sz="2800" dirty="0" smtClean="0"/>
          </a:p>
          <a:p>
            <a:endParaRPr lang="en-US" sz="2800" dirty="0" smtClean="0"/>
          </a:p>
        </p:txBody>
      </p:sp>
    </p:spTree>
    <p:extLst>
      <p:ext uri="{BB962C8B-B14F-4D97-AF65-F5344CB8AC3E}">
        <p14:creationId xmlns:p14="http://schemas.microsoft.com/office/powerpoint/2010/main" val="24792227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140625"/>
            <a:ext cx="914400" cy="649224"/>
          </a:xfrm>
          <a:prstGeom prst="rect">
            <a:avLst/>
          </a:prstGeom>
        </p:spPr>
      </p:pic>
      <p:sp>
        <p:nvSpPr>
          <p:cNvPr id="2" name="Title 1"/>
          <p:cNvSpPr>
            <a:spLocks noGrp="1"/>
          </p:cNvSpPr>
          <p:nvPr>
            <p:ph type="title"/>
          </p:nvPr>
        </p:nvSpPr>
        <p:spPr>
          <a:xfrm>
            <a:off x="533400" y="789849"/>
            <a:ext cx="8153400" cy="1219201"/>
          </a:xfrm>
        </p:spPr>
        <p:txBody>
          <a:bodyPr>
            <a:noAutofit/>
          </a:bodyPr>
          <a:lstStyle/>
          <a:p>
            <a:pPr algn="ctr"/>
            <a:r>
              <a:rPr lang="en-US" sz="3600" b="1" cap="none" dirty="0" smtClean="0">
                <a:solidFill>
                  <a:srgbClr val="002060"/>
                </a:solidFill>
                <a:latin typeface="+mn-lt"/>
                <a:ea typeface="+mn-ea"/>
                <a:cs typeface="+mn-cs"/>
              </a:rPr>
              <a:t>HOW DO WE ACCOMPLISH THIS?</a:t>
            </a:r>
            <a:endParaRPr lang="en-US" sz="3600" b="1" cap="none" dirty="0">
              <a:solidFill>
                <a:srgbClr val="002060"/>
              </a:solidFill>
              <a:latin typeface="+mn-lt"/>
              <a:ea typeface="+mn-ea"/>
              <a:cs typeface="+mn-cs"/>
            </a:endParaRPr>
          </a:p>
        </p:txBody>
      </p:sp>
      <p:sp>
        <p:nvSpPr>
          <p:cNvPr id="4" name="Footer Placeholder 3"/>
          <p:cNvSpPr>
            <a:spLocks noGrp="1"/>
          </p:cNvSpPr>
          <p:nvPr>
            <p:ph type="ftr" sz="quarter" idx="11"/>
          </p:nvPr>
        </p:nvSpPr>
        <p:spPr>
          <a:xfrm>
            <a:off x="609600" y="6356350"/>
            <a:ext cx="8001000" cy="365125"/>
          </a:xfrm>
        </p:spPr>
        <p:txBody>
          <a:bodyPr/>
          <a:lstStyle/>
          <a:p>
            <a:r>
              <a:rPr lang="en-US" sz="900" dirty="0"/>
              <a:t>Institute for Life &amp; Care                                                              All Rights Reserved 2017                                                                www.lifeandcare.org</a:t>
            </a:r>
          </a:p>
        </p:txBody>
      </p:sp>
      <p:sp>
        <p:nvSpPr>
          <p:cNvPr id="6" name="Content Placeholder 5"/>
          <p:cNvSpPr>
            <a:spLocks noGrp="1"/>
          </p:cNvSpPr>
          <p:nvPr>
            <p:ph idx="1"/>
          </p:nvPr>
        </p:nvSpPr>
        <p:spPr>
          <a:xfrm>
            <a:off x="685800" y="2009050"/>
            <a:ext cx="7848600" cy="3609250"/>
          </a:xfrm>
        </p:spPr>
        <p:txBody>
          <a:bodyPr anchor="t">
            <a:normAutofit/>
          </a:bodyPr>
          <a:lstStyle/>
          <a:p>
            <a:pPr marL="0" indent="0">
              <a:buNone/>
            </a:pPr>
            <a:r>
              <a:rPr lang="en-US" sz="3000" dirty="0" smtClean="0"/>
              <a:t>Viktor Frankl states that we may not be able to change our circumstances, but we always have the freedom to choose how we will respond to those circumstances.</a:t>
            </a:r>
            <a:endParaRPr lang="en-US" sz="3000" dirty="0"/>
          </a:p>
          <a:p>
            <a:pPr marL="457200" lvl="1" indent="0">
              <a:buNone/>
            </a:pPr>
            <a:endParaRPr lang="en-US" sz="3200" dirty="0"/>
          </a:p>
        </p:txBody>
      </p:sp>
    </p:spTree>
    <p:extLst>
      <p:ext uri="{BB962C8B-B14F-4D97-AF65-F5344CB8AC3E}">
        <p14:creationId xmlns:p14="http://schemas.microsoft.com/office/powerpoint/2010/main" val="38321630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2092224" y="304800"/>
            <a:ext cx="4994376" cy="5729999"/>
          </a:xfrm>
        </p:spPr>
      </p:pic>
      <p:sp>
        <p:nvSpPr>
          <p:cNvPr id="8" name="Footer Placeholder 3"/>
          <p:cNvSpPr>
            <a:spLocks noGrp="1"/>
          </p:cNvSpPr>
          <p:nvPr>
            <p:ph type="ftr" sz="quarter" idx="11"/>
          </p:nvPr>
        </p:nvSpPr>
        <p:spPr>
          <a:xfrm>
            <a:off x="609600" y="6356350"/>
            <a:ext cx="8001000" cy="365125"/>
          </a:xfrm>
        </p:spPr>
        <p:txBody>
          <a:bodyPr/>
          <a:lstStyle/>
          <a:p>
            <a:r>
              <a:rPr lang="en-US" sz="900" dirty="0"/>
              <a:t>Institute for Life &amp; Care                                                              All Rights Reserved 2017                                                                www.lifeandcare.org</a:t>
            </a:r>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 y="140625"/>
            <a:ext cx="914400" cy="649224"/>
          </a:xfrm>
          <a:prstGeom prst="rect">
            <a:avLst/>
          </a:prstGeom>
        </p:spPr>
      </p:pic>
    </p:spTree>
    <p:extLst>
      <p:ext uri="{BB962C8B-B14F-4D97-AF65-F5344CB8AC3E}">
        <p14:creationId xmlns:p14="http://schemas.microsoft.com/office/powerpoint/2010/main" val="498456351"/>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1586</TotalTime>
  <Words>1611</Words>
  <Application>Microsoft Office PowerPoint</Application>
  <PresentationFormat>On-screen Show (4:3)</PresentationFormat>
  <Paragraphs>243</Paragraphs>
  <Slides>34</Slides>
  <Notes>28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Calibri</vt:lpstr>
      <vt:lpstr>Century Gothic</vt:lpstr>
      <vt:lpstr>Wingdings</vt:lpstr>
      <vt:lpstr>Wingdings 3</vt:lpstr>
      <vt:lpstr>Slice</vt:lpstr>
      <vt:lpstr>PowerPoint Presentation</vt:lpstr>
      <vt:lpstr>Moral distress</vt:lpstr>
      <vt:lpstr>Integrity</vt:lpstr>
      <vt:lpstr>Why is this important?</vt:lpstr>
      <vt:lpstr>What do we need to do?</vt:lpstr>
      <vt:lpstr>What do we need to do? </vt:lpstr>
      <vt:lpstr>What do we need to do?</vt:lpstr>
      <vt:lpstr>HOW DO WE ACCOMPLISH THIS?</vt:lpstr>
      <vt:lpstr>PowerPoint Presentation</vt:lpstr>
      <vt:lpstr>THRIVING FROM WITHIN®</vt:lpstr>
      <vt:lpstr>THRIVING FROM WITHIN®</vt:lpstr>
      <vt:lpstr>THRIVING FROM WITHIN®  Level I</vt:lpstr>
      <vt:lpstr>THRIVING FROM WITHIN® Level II</vt:lpstr>
      <vt:lpstr>THRIVING FROM WITHIN®  Level III</vt:lpstr>
      <vt:lpstr>THRIVING FROM WITHIN®  Level IV</vt:lpstr>
      <vt:lpstr>What are the results of this journey?</vt:lpstr>
      <vt:lpstr>What are the results of this journey? (c0nt.)</vt:lpstr>
      <vt:lpstr>Meaning Triangle</vt:lpstr>
      <vt:lpstr>creativity</vt:lpstr>
      <vt:lpstr>Experiences</vt:lpstr>
      <vt:lpstr>attitude</vt:lpstr>
      <vt:lpstr>PowerPoint Presentation</vt:lpstr>
      <vt:lpstr>PowerPoint Presentation</vt:lpstr>
      <vt:lpstr>PowerPoint Presentation</vt:lpstr>
      <vt:lpstr>self-distancing</vt:lpstr>
      <vt:lpstr>Self-distancing (cont.)</vt:lpstr>
      <vt:lpstr>Stop light model</vt:lpstr>
      <vt:lpstr>PowerPoint Presentation</vt:lpstr>
      <vt:lpstr>PowerPoint Presentation</vt:lpstr>
      <vt:lpstr>PowerPoint Presentation</vt:lpstr>
      <vt:lpstr>PowerPoint Presentation</vt:lpstr>
      <vt:lpstr>PowerPoint Presentation</vt:lpstr>
      <vt:lpstr>summary</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Admin</cp:lastModifiedBy>
  <cp:revision>138</cp:revision>
  <cp:lastPrinted>2018-04-06T14:31:16Z</cp:lastPrinted>
  <dcterms:created xsi:type="dcterms:W3CDTF">2017-02-08T19:23:47Z</dcterms:created>
  <dcterms:modified xsi:type="dcterms:W3CDTF">2018-04-24T20:31:46Z</dcterms:modified>
</cp:coreProperties>
</file>