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5" r:id="rId1"/>
  </p:sldMasterIdLst>
  <p:notesMasterIdLst>
    <p:notesMasterId r:id="rId73"/>
  </p:notesMasterIdLst>
  <p:sldIdLst>
    <p:sldId id="256" r:id="rId2"/>
    <p:sldId id="258" r:id="rId3"/>
    <p:sldId id="261" r:id="rId4"/>
    <p:sldId id="274" r:id="rId5"/>
    <p:sldId id="279" r:id="rId6"/>
    <p:sldId id="275" r:id="rId7"/>
    <p:sldId id="278" r:id="rId8"/>
    <p:sldId id="276" r:id="rId9"/>
    <p:sldId id="257" r:id="rId10"/>
    <p:sldId id="282" r:id="rId11"/>
    <p:sldId id="277" r:id="rId12"/>
    <p:sldId id="281" r:id="rId13"/>
    <p:sldId id="283" r:id="rId14"/>
    <p:sldId id="280" r:id="rId15"/>
    <p:sldId id="287" r:id="rId16"/>
    <p:sldId id="311" r:id="rId17"/>
    <p:sldId id="294" r:id="rId18"/>
    <p:sldId id="286" r:id="rId19"/>
    <p:sldId id="290" r:id="rId20"/>
    <p:sldId id="293" r:id="rId21"/>
    <p:sldId id="299" r:id="rId22"/>
    <p:sldId id="310" r:id="rId23"/>
    <p:sldId id="300" r:id="rId24"/>
    <p:sldId id="301" r:id="rId25"/>
    <p:sldId id="329" r:id="rId26"/>
    <p:sldId id="327" r:id="rId27"/>
    <p:sldId id="323" r:id="rId28"/>
    <p:sldId id="318" r:id="rId29"/>
    <p:sldId id="285" r:id="rId30"/>
    <p:sldId id="325" r:id="rId31"/>
    <p:sldId id="288" r:id="rId32"/>
    <p:sldId id="330" r:id="rId33"/>
    <p:sldId id="328" r:id="rId34"/>
    <p:sldId id="344" r:id="rId35"/>
    <p:sldId id="289" r:id="rId36"/>
    <p:sldId id="337" r:id="rId37"/>
    <p:sldId id="338" r:id="rId38"/>
    <p:sldId id="339" r:id="rId39"/>
    <p:sldId id="340" r:id="rId40"/>
    <p:sldId id="303" r:id="rId41"/>
    <p:sldId id="308" r:id="rId42"/>
    <p:sldId id="314" r:id="rId43"/>
    <p:sldId id="316" r:id="rId44"/>
    <p:sldId id="317" r:id="rId45"/>
    <p:sldId id="313" r:id="rId46"/>
    <p:sldId id="312" r:id="rId47"/>
    <p:sldId id="321" r:id="rId48"/>
    <p:sldId id="284" r:id="rId49"/>
    <p:sldId id="331" r:id="rId50"/>
    <p:sldId id="262" r:id="rId51"/>
    <p:sldId id="263" r:id="rId52"/>
    <p:sldId id="306" r:id="rId53"/>
    <p:sldId id="319" r:id="rId54"/>
    <p:sldId id="320" r:id="rId55"/>
    <p:sldId id="264" r:id="rId56"/>
    <p:sldId id="326" r:id="rId57"/>
    <p:sldId id="304" r:id="rId58"/>
    <p:sldId id="307" r:id="rId59"/>
    <p:sldId id="305" r:id="rId60"/>
    <p:sldId id="322" r:id="rId61"/>
    <p:sldId id="260" r:id="rId62"/>
    <p:sldId id="265" r:id="rId63"/>
    <p:sldId id="266" r:id="rId64"/>
    <p:sldId id="332" r:id="rId65"/>
    <p:sldId id="333" r:id="rId66"/>
    <p:sldId id="334" r:id="rId67"/>
    <p:sldId id="268" r:id="rId68"/>
    <p:sldId id="335" r:id="rId69"/>
    <p:sldId id="341" r:id="rId70"/>
    <p:sldId id="342" r:id="rId71"/>
    <p:sldId id="343" r:id="rId7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9" autoAdjust="0"/>
    <p:restoredTop sz="94660"/>
  </p:normalViewPr>
  <p:slideViewPr>
    <p:cSldViewPr snapToGrid="0">
      <p:cViewPr varScale="1">
        <p:scale>
          <a:sx n="78" d="100"/>
          <a:sy n="78" d="100"/>
        </p:scale>
        <p:origin x="-90"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negative vs</a:t>
            </a:r>
            <a:r>
              <a:rPr lang="en-US" baseline="0"/>
              <a:t> positive experiences</a:t>
            </a:r>
            <a:endParaRPr lang="en-US"/>
          </a:p>
        </c:rich>
      </c:tx>
      <c:spPr>
        <a:noFill/>
        <a:ln>
          <a:noFill/>
        </a:ln>
        <a:effectLst/>
      </c:spPr>
    </c:title>
    <c:plotArea>
      <c:layout/>
      <c:barChart>
        <c:barDir val="col"/>
        <c:grouping val="clustered"/>
        <c:ser>
          <c:idx val="0"/>
          <c:order val="0"/>
          <c:tx>
            <c:strRef>
              <c:f>'full data'!$B$1</c:f>
              <c:strCache>
                <c:ptCount val="1"/>
                <c:pt idx="0">
                  <c:v>negative</c:v>
                </c:pt>
              </c:strCache>
            </c:strRef>
          </c:tx>
          <c:spPr>
            <a:solidFill>
              <a:schemeClr val="accent1"/>
            </a:solidFill>
            <a:ln>
              <a:noFill/>
            </a:ln>
            <a:effectLst/>
          </c:spPr>
          <c:cat>
            <c:numRef>
              <c:f>'full data'!$A$2:$A$21</c:f>
              <c:numCache>
                <c:formatCode>mmm\-yy</c:formatCode>
                <c:ptCount val="20"/>
                <c:pt idx="0">
                  <c:v>42064</c:v>
                </c:pt>
                <c:pt idx="1">
                  <c:v>42095</c:v>
                </c:pt>
                <c:pt idx="2">
                  <c:v>42125</c:v>
                </c:pt>
                <c:pt idx="3">
                  <c:v>42156</c:v>
                </c:pt>
                <c:pt idx="4">
                  <c:v>42370</c:v>
                </c:pt>
                <c:pt idx="5">
                  <c:v>42416</c:v>
                </c:pt>
                <c:pt idx="6">
                  <c:v>42430</c:v>
                </c:pt>
                <c:pt idx="7">
                  <c:v>42491</c:v>
                </c:pt>
                <c:pt idx="8">
                  <c:v>42795</c:v>
                </c:pt>
                <c:pt idx="9">
                  <c:v>42826</c:v>
                </c:pt>
                <c:pt idx="10">
                  <c:v>42856</c:v>
                </c:pt>
                <c:pt idx="11">
                  <c:v>42887</c:v>
                </c:pt>
                <c:pt idx="12">
                  <c:v>43101</c:v>
                </c:pt>
                <c:pt idx="13">
                  <c:v>43132</c:v>
                </c:pt>
                <c:pt idx="14">
                  <c:v>43160</c:v>
                </c:pt>
                <c:pt idx="15">
                  <c:v>43191</c:v>
                </c:pt>
                <c:pt idx="16">
                  <c:v>43221</c:v>
                </c:pt>
                <c:pt idx="17">
                  <c:v>43252</c:v>
                </c:pt>
                <c:pt idx="18">
                  <c:v>43282</c:v>
                </c:pt>
                <c:pt idx="19">
                  <c:v>43313</c:v>
                </c:pt>
              </c:numCache>
            </c:numRef>
          </c:cat>
          <c:val>
            <c:numRef>
              <c:f>'full data'!$B$2:$B$21</c:f>
              <c:numCache>
                <c:formatCode>General</c:formatCode>
                <c:ptCount val="20"/>
                <c:pt idx="0">
                  <c:v>0</c:v>
                </c:pt>
                <c:pt idx="1">
                  <c:v>0</c:v>
                </c:pt>
                <c:pt idx="2">
                  <c:v>0</c:v>
                </c:pt>
                <c:pt idx="3">
                  <c:v>0</c:v>
                </c:pt>
                <c:pt idx="4">
                  <c:v>1</c:v>
                </c:pt>
                <c:pt idx="5">
                  <c:v>1</c:v>
                </c:pt>
                <c:pt idx="6">
                  <c:v>2</c:v>
                </c:pt>
                <c:pt idx="7">
                  <c:v>2</c:v>
                </c:pt>
                <c:pt idx="8">
                  <c:v>0</c:v>
                </c:pt>
                <c:pt idx="9">
                  <c:v>1</c:v>
                </c:pt>
                <c:pt idx="10">
                  <c:v>1</c:v>
                </c:pt>
                <c:pt idx="11">
                  <c:v>0</c:v>
                </c:pt>
                <c:pt idx="12">
                  <c:v>1</c:v>
                </c:pt>
                <c:pt idx="13">
                  <c:v>0</c:v>
                </c:pt>
                <c:pt idx="14">
                  <c:v>0</c:v>
                </c:pt>
                <c:pt idx="15">
                  <c:v>1</c:v>
                </c:pt>
                <c:pt idx="16">
                  <c:v>1</c:v>
                </c:pt>
                <c:pt idx="17">
                  <c:v>2</c:v>
                </c:pt>
                <c:pt idx="18">
                  <c:v>2</c:v>
                </c:pt>
                <c:pt idx="19">
                  <c:v>0</c:v>
                </c:pt>
              </c:numCache>
            </c:numRef>
          </c:val>
          <c:extLst xmlns:c16r2="http://schemas.microsoft.com/office/drawing/2015/06/chart">
            <c:ext xmlns:c16="http://schemas.microsoft.com/office/drawing/2014/chart" uri="{C3380CC4-5D6E-409C-BE32-E72D297353CC}">
              <c16:uniqueId val="{00000000-2046-4494-8C4B-99939BEB8048}"/>
            </c:ext>
          </c:extLst>
        </c:ser>
        <c:ser>
          <c:idx val="1"/>
          <c:order val="1"/>
          <c:tx>
            <c:strRef>
              <c:f>'full data'!$C$1</c:f>
              <c:strCache>
                <c:ptCount val="1"/>
                <c:pt idx="0">
                  <c:v>positive</c:v>
                </c:pt>
              </c:strCache>
            </c:strRef>
          </c:tx>
          <c:spPr>
            <a:solidFill>
              <a:schemeClr val="accent2"/>
            </a:solidFill>
            <a:ln>
              <a:noFill/>
            </a:ln>
            <a:effectLst/>
          </c:spPr>
          <c:cat>
            <c:numRef>
              <c:f>'full data'!$A$2:$A$21</c:f>
              <c:numCache>
                <c:formatCode>mmm\-yy</c:formatCode>
                <c:ptCount val="20"/>
                <c:pt idx="0">
                  <c:v>42064</c:v>
                </c:pt>
                <c:pt idx="1">
                  <c:v>42095</c:v>
                </c:pt>
                <c:pt idx="2">
                  <c:v>42125</c:v>
                </c:pt>
                <c:pt idx="3">
                  <c:v>42156</c:v>
                </c:pt>
                <c:pt idx="4">
                  <c:v>42370</c:v>
                </c:pt>
                <c:pt idx="5">
                  <c:v>42416</c:v>
                </c:pt>
                <c:pt idx="6">
                  <c:v>42430</c:v>
                </c:pt>
                <c:pt idx="7">
                  <c:v>42491</c:v>
                </c:pt>
                <c:pt idx="8">
                  <c:v>42795</c:v>
                </c:pt>
                <c:pt idx="9">
                  <c:v>42826</c:v>
                </c:pt>
                <c:pt idx="10">
                  <c:v>42856</c:v>
                </c:pt>
                <c:pt idx="11">
                  <c:v>42887</c:v>
                </c:pt>
                <c:pt idx="12">
                  <c:v>43101</c:v>
                </c:pt>
                <c:pt idx="13">
                  <c:v>43132</c:v>
                </c:pt>
                <c:pt idx="14">
                  <c:v>43160</c:v>
                </c:pt>
                <c:pt idx="15">
                  <c:v>43191</c:v>
                </c:pt>
                <c:pt idx="16">
                  <c:v>43221</c:v>
                </c:pt>
                <c:pt idx="17">
                  <c:v>43252</c:v>
                </c:pt>
                <c:pt idx="18">
                  <c:v>43282</c:v>
                </c:pt>
                <c:pt idx="19">
                  <c:v>43313</c:v>
                </c:pt>
              </c:numCache>
            </c:numRef>
          </c:cat>
          <c:val>
            <c:numRef>
              <c:f>'full data'!$C$2:$C$21</c:f>
              <c:numCache>
                <c:formatCode>General</c:formatCode>
                <c:ptCount val="20"/>
                <c:pt idx="0">
                  <c:v>9</c:v>
                </c:pt>
                <c:pt idx="1">
                  <c:v>2</c:v>
                </c:pt>
                <c:pt idx="2">
                  <c:v>7</c:v>
                </c:pt>
                <c:pt idx="3">
                  <c:v>5</c:v>
                </c:pt>
                <c:pt idx="4">
                  <c:v>6</c:v>
                </c:pt>
                <c:pt idx="5">
                  <c:v>3</c:v>
                </c:pt>
                <c:pt idx="6">
                  <c:v>6</c:v>
                </c:pt>
                <c:pt idx="7">
                  <c:v>13</c:v>
                </c:pt>
                <c:pt idx="8">
                  <c:v>13</c:v>
                </c:pt>
                <c:pt idx="9">
                  <c:v>3</c:v>
                </c:pt>
                <c:pt idx="10">
                  <c:v>10</c:v>
                </c:pt>
                <c:pt idx="11">
                  <c:v>4</c:v>
                </c:pt>
                <c:pt idx="12">
                  <c:v>10</c:v>
                </c:pt>
                <c:pt idx="13">
                  <c:v>9</c:v>
                </c:pt>
                <c:pt idx="14">
                  <c:v>3</c:v>
                </c:pt>
                <c:pt idx="15">
                  <c:v>8</c:v>
                </c:pt>
                <c:pt idx="16">
                  <c:v>4</c:v>
                </c:pt>
                <c:pt idx="17">
                  <c:v>7</c:v>
                </c:pt>
                <c:pt idx="18">
                  <c:v>12</c:v>
                </c:pt>
                <c:pt idx="19">
                  <c:v>9</c:v>
                </c:pt>
              </c:numCache>
            </c:numRef>
          </c:val>
          <c:extLst xmlns:c16r2="http://schemas.microsoft.com/office/drawing/2015/06/chart">
            <c:ext xmlns:c16="http://schemas.microsoft.com/office/drawing/2014/chart" uri="{C3380CC4-5D6E-409C-BE32-E72D297353CC}">
              <c16:uniqueId val="{00000001-2046-4494-8C4B-99939BEB8048}"/>
            </c:ext>
          </c:extLst>
        </c:ser>
        <c:dLbls/>
        <c:gapWidth val="219"/>
        <c:overlap val="-27"/>
        <c:axId val="106217856"/>
        <c:axId val="106219392"/>
      </c:barChart>
      <c:dateAx>
        <c:axId val="106217856"/>
        <c:scaling>
          <c:orientation val="minMax"/>
          <c:min val="42339"/>
        </c:scaling>
        <c:axPos val="b"/>
        <c:numFmt formatCode="mmm\-yy"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19392"/>
        <c:crosses val="autoZero"/>
        <c:auto val="1"/>
        <c:lblOffset val="100"/>
        <c:baseTimeUnit val="months"/>
        <c:majorUnit val="3"/>
        <c:majorTimeUnit val="months"/>
      </c:dateAx>
      <c:valAx>
        <c:axId val="106219392"/>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17856"/>
        <c:crossesAt val="42064"/>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solidFill>
      <a:schemeClr val="bg1"/>
    </a:solidFill>
    <a:ln w="25400" cap="flat" cmpd="sng" algn="ctr">
      <a:solidFill>
        <a:schemeClr val="tx1">
          <a:lumMod val="15000"/>
          <a:lumOff val="85000"/>
        </a:schemeClr>
      </a:solid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15F8C4-CA74-4E7C-A87F-B254A6A814AF}" type="datetimeFigureOut">
              <a:rPr lang="en-US" smtClean="0"/>
              <a:pPr/>
              <a:t>5/11/2019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251770-CC41-439E-83C1-FD5B604FF0A9}" type="slidenum">
              <a:rPr lang="en-US" smtClean="0"/>
              <a:pPr/>
              <a:t>‹#›</a:t>
            </a:fld>
            <a:endParaRPr lang="en-US"/>
          </a:p>
        </p:txBody>
      </p:sp>
    </p:spTree>
    <p:extLst>
      <p:ext uri="{BB962C8B-B14F-4D97-AF65-F5344CB8AC3E}">
        <p14:creationId xmlns:p14="http://schemas.microsoft.com/office/powerpoint/2010/main" xmlns="" val="424564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96D8DF1-11AA-4BB9-B89C-64D8973D2D46}" type="datetime1">
              <a:rPr lang="en-US" smtClean="0"/>
              <a:pPr/>
              <a:t>5/11/2019</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2305654407"/>
      </p:ext>
    </p:extLst>
  </p:cSld>
  <p:clrMapOvr>
    <a:masterClrMapping/>
  </p:clrMapOvr>
  <p:extLst mod="1">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291864-4973-4881-AE3A-7490F1DB761F}" type="datetime1">
              <a:rPr lang="en-US" smtClean="0"/>
              <a:pPr/>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2494666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3DD99DE4-BB84-4F97-8D42-BA1B50613BA6}" type="datetime1">
              <a:rPr lang="en-US" smtClean="0"/>
              <a:pPr/>
              <a:t>5/11/2019</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176050018"/>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C67CBE-1883-4CC1-9BB8-F0B8B4FCAD5B}" type="datetime1">
              <a:rPr lang="en-US" smtClean="0"/>
              <a:pPr/>
              <a:t>5/11/2019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99097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FA4F301-E304-4129-9048-9038061232B3}" type="datetime1">
              <a:rPr lang="en-US" smtClean="0"/>
              <a:pPr/>
              <a:t>5/11/2019</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859083895"/>
      </p:ext>
    </p:extLst>
  </p:cSld>
  <p:clrMapOvr>
    <a:masterClrMapping/>
  </p:clrMapOvr>
  <p:extLst mod="1">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771227-6A72-43BF-B5FF-958F52FE7D75}" type="datetime1">
              <a:rPr lang="en-US" smtClean="0"/>
              <a:pPr/>
              <a:t>5/11/2019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3625093326"/>
      </p:ext>
    </p:extLst>
  </p:cSld>
  <p:clrMapOvr>
    <a:masterClrMapping/>
  </p:clrMapOvr>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13F46C-619B-426A-B0AB-DB385BA25F0F}" type="datetime1">
              <a:rPr lang="en-US" smtClean="0"/>
              <a:pPr/>
              <a:t>5/11/2019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4141686670"/>
      </p:ext>
    </p:extLst>
  </p:cSld>
  <p:clrMapOvr>
    <a:masterClrMapping/>
  </p:clrMapOvr>
  <p:extLst mod="1">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242820-4239-4E41-A142-75E11CC404DC}" type="datetime1">
              <a:rPr lang="en-US" smtClean="0"/>
              <a:pPr/>
              <a:t>5/11/2019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805573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BFBB0-B427-491F-9D0B-C005D2D6CA65}" type="datetime1">
              <a:rPr lang="en-US" smtClean="0"/>
              <a:pPr/>
              <a:t>5/11/2019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2051334593"/>
      </p:ext>
    </p:extLst>
  </p:cSld>
  <p:clrMapOvr>
    <a:masterClrMapping/>
  </p:clrMapOvr>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9DD2C43-15E8-4EEE-9D51-64723A76978D}" type="datetime1">
              <a:rPr lang="en-US" smtClean="0"/>
              <a:pPr/>
              <a:t>5/11/2019</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693447028"/>
      </p:ext>
    </p:extLst>
  </p:cSld>
  <p:clrMapOvr>
    <a:masterClrMapping/>
  </p:clrMapOvr>
  <p:extLst mod="1">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BAB5C78-F8CD-4367-A7CF-2AA2DB2F0F87}" type="datetime1">
              <a:rPr lang="en-US" smtClean="0"/>
              <a:pPr/>
              <a:t>5/11/2019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AA1309-ABB0-4E1A-87FD-AFD626B6133B}" type="slidenum">
              <a:rPr lang="en-US" smtClean="0"/>
              <a:pPr/>
              <a:t>‹#›</a:t>
            </a:fld>
            <a:endParaRPr lang="en-US"/>
          </a:p>
        </p:txBody>
      </p:sp>
    </p:spTree>
    <p:extLst>
      <p:ext uri="{BB962C8B-B14F-4D97-AF65-F5344CB8AC3E}">
        <p14:creationId xmlns:p14="http://schemas.microsoft.com/office/powerpoint/2010/main" xmlns="" val="1241935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6F14C20-80CD-44D0-BDA9-8FDEA2C836FB}" type="datetime1">
              <a:rPr lang="en-US" smtClean="0"/>
              <a:pPr/>
              <a:t>5/11/2019</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CAA1309-ABB0-4E1A-87FD-AFD626B6133B}"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1530981785"/>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pn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www.cms.gov/Outreachand-Education/Medicare-Learning-Network-MLN/MLN" TargetMode="External"/><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0.emf"/><Relationship Id="rId4" Type="http://schemas.openxmlformats.org/officeDocument/2006/relationships/image" Target="../media/image49.emf"/></Relationships>
</file>

<file path=ppt/slides/_rels/slide5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59.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Family Care</a:t>
            </a:r>
          </a:p>
        </p:txBody>
      </p:sp>
      <p:sp>
        <p:nvSpPr>
          <p:cNvPr id="3" name="Subtitle 2"/>
          <p:cNvSpPr>
            <a:spLocks noGrp="1"/>
          </p:cNvSpPr>
          <p:nvPr>
            <p:ph type="subTitle" idx="1"/>
          </p:nvPr>
        </p:nvSpPr>
        <p:spPr/>
        <p:txBody>
          <a:bodyPr>
            <a:normAutofit fontScale="92500" lnSpcReduction="20000"/>
          </a:bodyPr>
          <a:lstStyle/>
          <a:p>
            <a:r>
              <a:rPr lang="en-US" dirty="0"/>
              <a:t>ICU Bereavement Cart project</a:t>
            </a:r>
          </a:p>
          <a:p>
            <a:r>
              <a:rPr lang="en-US" dirty="0"/>
              <a:t>Combating Post-Intensive Care Syndrome for families when a loved one dies</a:t>
            </a: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72916" y="1757937"/>
            <a:ext cx="1296099" cy="972074"/>
          </a:xfrm>
          <a:prstGeom prst="rect">
            <a:avLst/>
          </a:prstGeom>
        </p:spPr>
      </p:pic>
    </p:spTree>
    <p:extLst>
      <p:ext uri="{BB962C8B-B14F-4D97-AF65-F5344CB8AC3E}">
        <p14:creationId xmlns:p14="http://schemas.microsoft.com/office/powerpoint/2010/main" xmlns="" val="3465768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are and aren’t talking about</a:t>
            </a:r>
          </a:p>
        </p:txBody>
      </p:sp>
      <p:sp>
        <p:nvSpPr>
          <p:cNvPr id="3" name="Content Placeholder 2"/>
          <p:cNvSpPr>
            <a:spLocks noGrp="1"/>
          </p:cNvSpPr>
          <p:nvPr>
            <p:ph idx="1"/>
          </p:nvPr>
        </p:nvSpPr>
        <p:spPr/>
        <p:txBody>
          <a:bodyPr>
            <a:normAutofit fontScale="92500" lnSpcReduction="10000"/>
          </a:bodyPr>
          <a:lstStyle/>
          <a:p>
            <a:pPr marL="0" indent="0">
              <a:spcBef>
                <a:spcPts val="0"/>
              </a:spcBef>
              <a:spcAft>
                <a:spcPts val="0"/>
              </a:spcAft>
              <a:buNone/>
            </a:pPr>
            <a:r>
              <a:rPr lang="en-US" u="sng" dirty="0"/>
              <a:t>Good Death</a:t>
            </a:r>
          </a:p>
          <a:p>
            <a:pPr>
              <a:spcBef>
                <a:spcPts val="0"/>
              </a:spcBef>
              <a:spcAft>
                <a:spcPts val="0"/>
              </a:spcAft>
            </a:pPr>
            <a:r>
              <a:rPr lang="en-US" dirty="0"/>
              <a:t>A term that reflects individual preferences for how a person wants to die. For many people, factors that constitute a good death include dying at home, with family and friends and without stressful physical symptoms (nausea and vomiting, pain, dyspnea, respiratory tract secretions, pain, and agitation). </a:t>
            </a:r>
          </a:p>
          <a:p>
            <a:pPr marL="0" indent="0">
              <a:spcBef>
                <a:spcPts val="0"/>
              </a:spcBef>
              <a:spcAft>
                <a:spcPts val="0"/>
              </a:spcAft>
              <a:buNone/>
            </a:pPr>
            <a:endParaRPr lang="en-US" dirty="0"/>
          </a:p>
          <a:p>
            <a:pPr>
              <a:spcBef>
                <a:spcPts val="0"/>
              </a:spcBef>
              <a:spcAft>
                <a:spcPts val="0"/>
              </a:spcAft>
            </a:pPr>
            <a:r>
              <a:rPr lang="en-US" dirty="0"/>
              <a:t>Any death that others view as a comforting and 'smooth' transition from a living to nonliving state</a:t>
            </a:r>
          </a:p>
          <a:p>
            <a:pPr>
              <a:spcBef>
                <a:spcPts val="0"/>
              </a:spcBef>
              <a:spcAft>
                <a:spcPts val="0"/>
              </a:spcAft>
            </a:pPr>
            <a:endParaRPr lang="en-US" dirty="0"/>
          </a:p>
          <a:p>
            <a:pPr marL="0" indent="0">
              <a:spcBef>
                <a:spcPts val="0"/>
              </a:spcBef>
              <a:spcAft>
                <a:spcPts val="0"/>
              </a:spcAft>
              <a:buNone/>
            </a:pPr>
            <a:endParaRPr lang="en-US" dirty="0"/>
          </a:p>
          <a:p>
            <a:pPr>
              <a:spcBef>
                <a:spcPts val="0"/>
              </a:spcBef>
              <a:spcAft>
                <a:spcPts val="0"/>
              </a:spcAft>
            </a:pPr>
            <a:r>
              <a:rPr lang="en-US" dirty="0"/>
              <a:t>AND-</a:t>
            </a:r>
            <a:r>
              <a:rPr lang="en-US" u="sng" dirty="0"/>
              <a:t>A</a:t>
            </a:r>
            <a:r>
              <a:rPr lang="en-US" dirty="0"/>
              <a:t>llow for </a:t>
            </a:r>
            <a:r>
              <a:rPr lang="en-US" u="sng" dirty="0"/>
              <a:t>N</a:t>
            </a:r>
            <a:r>
              <a:rPr lang="en-US" dirty="0"/>
              <a:t>atural </a:t>
            </a:r>
            <a:r>
              <a:rPr lang="en-US" u="sng" dirty="0"/>
              <a:t>D</a:t>
            </a:r>
            <a:r>
              <a:rPr lang="en-US" dirty="0"/>
              <a:t>eath</a:t>
            </a:r>
          </a:p>
          <a:p>
            <a:pPr marL="0" indent="0">
              <a:spcBef>
                <a:spcPts val="0"/>
              </a:spcBef>
              <a:spcAft>
                <a:spcPts val="0"/>
              </a:spcAft>
              <a:buNone/>
            </a:pPr>
            <a:endParaRPr lang="en-US" dirty="0"/>
          </a:p>
          <a:p>
            <a:pPr>
              <a:spcBef>
                <a:spcPts val="0"/>
              </a:spcBef>
              <a:spcAft>
                <a:spcPts val="0"/>
              </a:spcAft>
            </a:pPr>
            <a:r>
              <a:rPr lang="en-US" dirty="0"/>
              <a:t>Comfort Care</a:t>
            </a:r>
          </a:p>
          <a:p>
            <a:pPr>
              <a:spcBef>
                <a:spcPts val="0"/>
              </a:spcBef>
              <a:spcAft>
                <a:spcPts val="0"/>
              </a:spcAft>
            </a:pPr>
            <a:endParaRPr lang="en-US" sz="1050" dirty="0"/>
          </a:p>
          <a:p>
            <a:pPr marL="0" indent="0">
              <a:spcBef>
                <a:spcPts val="0"/>
              </a:spcBef>
              <a:spcAft>
                <a:spcPts val="0"/>
              </a:spcAft>
              <a:buNone/>
            </a:pPr>
            <a:endParaRPr lang="en-US" sz="1050" dirty="0"/>
          </a:p>
          <a:p>
            <a:pPr marL="0" indent="0">
              <a:spcBef>
                <a:spcPts val="0"/>
              </a:spcBef>
              <a:spcAft>
                <a:spcPts val="0"/>
              </a:spcAft>
              <a:buNone/>
            </a:pPr>
            <a:r>
              <a:rPr lang="en-US" dirty="0"/>
              <a:t>Not:</a:t>
            </a:r>
          </a:p>
          <a:p>
            <a:pPr marL="0" indent="0">
              <a:spcBef>
                <a:spcPts val="0"/>
              </a:spcBef>
              <a:spcAft>
                <a:spcPts val="0"/>
              </a:spcAft>
              <a:buNone/>
            </a:pPr>
            <a:r>
              <a:rPr lang="en-US" dirty="0"/>
              <a:t>Physician assisted suicide, Euthanasia, Brain Death, etc.</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10</a:t>
            </a:fld>
            <a:endParaRPr lang="en-US"/>
          </a:p>
        </p:txBody>
      </p:sp>
      <p:pic>
        <p:nvPicPr>
          <p:cNvPr id="6" name="Picture 5"/>
          <p:cNvPicPr>
            <a:picLocks noChangeAspect="1"/>
          </p:cNvPicPr>
          <p:nvPr/>
        </p:nvPicPr>
        <p:blipFill>
          <a:blip r:embed="rId3" cstate="print"/>
          <a:stretch>
            <a:fillRect/>
          </a:stretch>
        </p:blipFill>
        <p:spPr>
          <a:xfrm>
            <a:off x="1479578" y="3799803"/>
            <a:ext cx="9474005" cy="280440"/>
          </a:xfrm>
          <a:prstGeom prst="rect">
            <a:avLst/>
          </a:prstGeom>
        </p:spPr>
      </p:pic>
    </p:spTree>
    <p:extLst>
      <p:ext uri="{BB962C8B-B14F-4D97-AF65-F5344CB8AC3E}">
        <p14:creationId xmlns:p14="http://schemas.microsoft.com/office/powerpoint/2010/main" xmlns="" val="3410347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Death</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71340" y="1894788"/>
            <a:ext cx="11283885" cy="4571999"/>
          </a:xfrm>
        </p:spPr>
      </p:pic>
      <p:pic>
        <p:nvPicPr>
          <p:cNvPr id="4"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3" name="Slide Number Placeholder 2"/>
          <p:cNvSpPr>
            <a:spLocks noGrp="1"/>
          </p:cNvSpPr>
          <p:nvPr>
            <p:ph type="sldNum" sz="quarter" idx="12"/>
          </p:nvPr>
        </p:nvSpPr>
        <p:spPr/>
        <p:txBody>
          <a:bodyPr/>
          <a:lstStyle/>
          <a:p>
            <a:fld id="{1CAA1309-ABB0-4E1A-87FD-AFD626B6133B}" type="slidenum">
              <a:rPr lang="en-US" smtClean="0"/>
              <a:pPr/>
              <a:t>11</a:t>
            </a:fld>
            <a:endParaRPr lang="en-US"/>
          </a:p>
        </p:txBody>
      </p:sp>
    </p:spTree>
    <p:extLst>
      <p:ext uri="{BB962C8B-B14F-4D97-AF65-F5344CB8AC3E}">
        <p14:creationId xmlns:p14="http://schemas.microsoft.com/office/powerpoint/2010/main" xmlns="" val="102700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49840" y="702991"/>
            <a:ext cx="1727045" cy="301247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0579" y="703067"/>
            <a:ext cx="1851559" cy="301239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11285" y="702993"/>
            <a:ext cx="1887866" cy="3012472"/>
          </a:xfrm>
          <a:prstGeom prst="rect">
            <a:avLst/>
          </a:prstGeom>
        </p:spPr>
      </p:pic>
      <p:sp>
        <p:nvSpPr>
          <p:cNvPr id="10" name="AutoShape 2" descr="Bridge To Terabithia (Full Screen Editi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Bridge To Terabithia (Full Screen Edition)"/>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044864" y="3853369"/>
            <a:ext cx="1854448" cy="2878408"/>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842616" y="3853369"/>
            <a:ext cx="1876989" cy="287840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640982" y="3853369"/>
            <a:ext cx="1851559" cy="2878408"/>
          </a:xfrm>
          <a:prstGeom prst="rect">
            <a:avLst/>
          </a:prstGeom>
        </p:spPr>
      </p:pic>
      <p:sp>
        <p:nvSpPr>
          <p:cNvPr id="19" name="Rectangle 18"/>
          <p:cNvSpPr/>
          <p:nvPr/>
        </p:nvSpPr>
        <p:spPr>
          <a:xfrm>
            <a:off x="277602" y="996077"/>
            <a:ext cx="2391508" cy="5170646"/>
          </a:xfrm>
          <a:prstGeom prst="rect">
            <a:avLst/>
          </a:prstGeom>
        </p:spPr>
        <p:txBody>
          <a:bodyPr wrap="square">
            <a:spAutoFit/>
          </a:bodyPr>
          <a:lstStyle/>
          <a:p>
            <a:r>
              <a:rPr lang="en-US" sz="1000" dirty="0"/>
              <a:t>1.Steel Magnolias</a:t>
            </a:r>
          </a:p>
          <a:p>
            <a:r>
              <a:rPr lang="en-US" sz="1000" dirty="0"/>
              <a:t>2.Beaches</a:t>
            </a:r>
          </a:p>
          <a:p>
            <a:r>
              <a:rPr lang="en-US" sz="1000" dirty="0"/>
              <a:t>3.Tender Mercies</a:t>
            </a:r>
          </a:p>
          <a:p>
            <a:r>
              <a:rPr lang="en-US" sz="1000" dirty="0"/>
              <a:t>4.Bonneville</a:t>
            </a:r>
          </a:p>
          <a:p>
            <a:r>
              <a:rPr lang="en-US" sz="1000" dirty="0"/>
              <a:t>5.Terms of Endearment</a:t>
            </a:r>
          </a:p>
          <a:p>
            <a:r>
              <a:rPr lang="en-US" sz="1000" dirty="0"/>
              <a:t>6.Truly Madly Deeply</a:t>
            </a:r>
          </a:p>
          <a:p>
            <a:r>
              <a:rPr lang="en-US" sz="1000" dirty="0"/>
              <a:t>7.PS I love you</a:t>
            </a:r>
          </a:p>
          <a:p>
            <a:r>
              <a:rPr lang="en-US" sz="1000" dirty="0"/>
              <a:t>8.The Notebook</a:t>
            </a:r>
          </a:p>
          <a:p>
            <a:r>
              <a:rPr lang="en-US" sz="1000" dirty="0"/>
              <a:t>9.One True Thing</a:t>
            </a:r>
          </a:p>
          <a:p>
            <a:r>
              <a:rPr lang="en-US" sz="1000" dirty="0"/>
              <a:t>10.The Bucket List</a:t>
            </a:r>
          </a:p>
          <a:p>
            <a:r>
              <a:rPr lang="en-US" sz="1000" dirty="0"/>
              <a:t>11.Rabbit Hole</a:t>
            </a:r>
          </a:p>
          <a:p>
            <a:r>
              <a:rPr lang="en-US" sz="1000" dirty="0"/>
              <a:t>12.Ghost</a:t>
            </a:r>
          </a:p>
          <a:p>
            <a:r>
              <a:rPr lang="en-US" sz="1000" dirty="0"/>
              <a:t>13.The Other Woman</a:t>
            </a:r>
          </a:p>
          <a:p>
            <a:r>
              <a:rPr lang="en-US" sz="1000" dirty="0"/>
              <a:t>14.My Life</a:t>
            </a:r>
          </a:p>
          <a:p>
            <a:r>
              <a:rPr lang="en-US" sz="1000" dirty="0"/>
              <a:t>15.Philadelphia</a:t>
            </a:r>
          </a:p>
          <a:p>
            <a:r>
              <a:rPr lang="en-US" sz="1000" dirty="0"/>
              <a:t>16.What Dreams May Come</a:t>
            </a:r>
          </a:p>
          <a:p>
            <a:r>
              <a:rPr lang="en-US" sz="1000" dirty="0"/>
              <a:t>17.Ponette</a:t>
            </a:r>
          </a:p>
          <a:p>
            <a:r>
              <a:rPr lang="en-US" sz="1000" dirty="0"/>
              <a:t>18.Delores Claiborne</a:t>
            </a:r>
          </a:p>
          <a:p>
            <a:r>
              <a:rPr lang="en-US" sz="1000" dirty="0"/>
              <a:t>19.Wuthering Heights</a:t>
            </a:r>
          </a:p>
          <a:p>
            <a:r>
              <a:rPr lang="en-US" sz="1000" dirty="0"/>
              <a:t>20.Ordinary People</a:t>
            </a:r>
          </a:p>
          <a:p>
            <a:r>
              <a:rPr lang="en-US" sz="1000" dirty="0"/>
              <a:t>21.Out of Africa</a:t>
            </a:r>
          </a:p>
          <a:p>
            <a:r>
              <a:rPr lang="en-US" sz="1000" dirty="0"/>
              <a:t>22.Extremely Loud and Incredibly Close</a:t>
            </a:r>
          </a:p>
          <a:p>
            <a:r>
              <a:rPr lang="en-US" sz="1000" dirty="0"/>
              <a:t>23.Step Mom</a:t>
            </a:r>
          </a:p>
          <a:p>
            <a:r>
              <a:rPr lang="en-US" sz="1000" dirty="0"/>
              <a:t>24.The Kite Runner</a:t>
            </a:r>
          </a:p>
          <a:p>
            <a:r>
              <a:rPr lang="en-US" sz="1000" dirty="0"/>
              <a:t>25.Mystic River</a:t>
            </a:r>
          </a:p>
          <a:p>
            <a:r>
              <a:rPr lang="en-US" sz="1000" dirty="0"/>
              <a:t>26.The Descendants</a:t>
            </a:r>
          </a:p>
          <a:p>
            <a:r>
              <a:rPr lang="en-US" sz="1000" dirty="0"/>
              <a:t>27.Two Weeks</a:t>
            </a:r>
          </a:p>
          <a:p>
            <a:r>
              <a:rPr lang="en-US" sz="1000" dirty="0"/>
              <a:t>28.Miss Potter</a:t>
            </a:r>
          </a:p>
          <a:p>
            <a:r>
              <a:rPr lang="en-US" sz="1000" dirty="0"/>
              <a:t>29.The Lovely Bones</a:t>
            </a:r>
          </a:p>
          <a:p>
            <a:r>
              <a:rPr lang="en-US" sz="1000" dirty="0"/>
              <a:t>30.The Doctor</a:t>
            </a:r>
          </a:p>
          <a:p>
            <a:r>
              <a:rPr lang="en-US" sz="1000" dirty="0"/>
              <a:t>31.Alex, the Life of a Child</a:t>
            </a:r>
          </a:p>
          <a:p>
            <a:r>
              <a:rPr lang="en-US" sz="1000" dirty="0"/>
              <a:t>32.Love Story</a:t>
            </a:r>
          </a:p>
          <a:p>
            <a:endParaRPr lang="en-US" sz="1000" dirty="0"/>
          </a:p>
        </p:txBody>
      </p:sp>
      <p:sp>
        <p:nvSpPr>
          <p:cNvPr id="20" name="Rectangle 19"/>
          <p:cNvSpPr/>
          <p:nvPr/>
        </p:nvSpPr>
        <p:spPr>
          <a:xfrm>
            <a:off x="2547093" y="996077"/>
            <a:ext cx="2743200" cy="5324535"/>
          </a:xfrm>
          <a:prstGeom prst="rect">
            <a:avLst/>
          </a:prstGeom>
        </p:spPr>
        <p:txBody>
          <a:bodyPr wrap="square">
            <a:spAutoFit/>
          </a:bodyPr>
          <a:lstStyle/>
          <a:p>
            <a:pPr lvl="0"/>
            <a:r>
              <a:rPr lang="en-US" sz="1000" dirty="0">
                <a:solidFill>
                  <a:prstClr val="black"/>
                </a:solidFill>
              </a:rPr>
              <a:t>33.Patch Adams</a:t>
            </a:r>
          </a:p>
          <a:p>
            <a:pPr lvl="0"/>
            <a:r>
              <a:rPr lang="en-US" sz="1000" dirty="0">
                <a:solidFill>
                  <a:prstClr val="black"/>
                </a:solidFill>
              </a:rPr>
              <a:t>34.Up</a:t>
            </a:r>
          </a:p>
          <a:p>
            <a:pPr lvl="0"/>
            <a:r>
              <a:rPr lang="en-US" sz="1000" dirty="0">
                <a:solidFill>
                  <a:prstClr val="black"/>
                </a:solidFill>
              </a:rPr>
              <a:t>35.Burning Man</a:t>
            </a:r>
          </a:p>
          <a:p>
            <a:pPr lvl="0"/>
            <a:r>
              <a:rPr lang="en-US" sz="1000" dirty="0">
                <a:solidFill>
                  <a:prstClr val="black"/>
                </a:solidFill>
              </a:rPr>
              <a:t>36.The Sweet Hereafter</a:t>
            </a:r>
          </a:p>
          <a:p>
            <a:pPr lvl="0"/>
            <a:r>
              <a:rPr lang="en-US" sz="1000" dirty="0">
                <a:solidFill>
                  <a:prstClr val="black"/>
                </a:solidFill>
              </a:rPr>
              <a:t>37.Last Tango in Paris</a:t>
            </a:r>
          </a:p>
          <a:p>
            <a:pPr lvl="0"/>
            <a:r>
              <a:rPr lang="en-US" sz="1000" dirty="0">
                <a:solidFill>
                  <a:prstClr val="black"/>
                </a:solidFill>
              </a:rPr>
              <a:t>38.Seven Pounds</a:t>
            </a:r>
          </a:p>
          <a:p>
            <a:pPr lvl="0"/>
            <a:r>
              <a:rPr lang="en-US" sz="1000" dirty="0">
                <a:solidFill>
                  <a:prstClr val="black"/>
                </a:solidFill>
              </a:rPr>
              <a:t>39.Dear Zachary: A Letter to a Son About His Father</a:t>
            </a:r>
          </a:p>
          <a:p>
            <a:pPr lvl="0"/>
            <a:r>
              <a:rPr lang="en-US" sz="1000" dirty="0">
                <a:solidFill>
                  <a:prstClr val="black"/>
                </a:solidFill>
              </a:rPr>
              <a:t>40.My Sister’s Keeper</a:t>
            </a:r>
          </a:p>
          <a:p>
            <a:pPr lvl="0"/>
            <a:r>
              <a:rPr lang="en-US" sz="1000" dirty="0">
                <a:solidFill>
                  <a:prstClr val="black"/>
                </a:solidFill>
              </a:rPr>
              <a:t>41.Sophie’s Choice</a:t>
            </a:r>
          </a:p>
          <a:p>
            <a:pPr lvl="0"/>
            <a:r>
              <a:rPr lang="en-US" sz="1000" dirty="0">
                <a:solidFill>
                  <a:prstClr val="black"/>
                </a:solidFill>
              </a:rPr>
              <a:t>42.Catch and Release</a:t>
            </a:r>
          </a:p>
          <a:p>
            <a:pPr lvl="0"/>
            <a:r>
              <a:rPr lang="en-US" sz="1000" dirty="0">
                <a:solidFill>
                  <a:prstClr val="black"/>
                </a:solidFill>
              </a:rPr>
              <a:t>43.Moonlight Mile</a:t>
            </a:r>
          </a:p>
          <a:p>
            <a:pPr lvl="0"/>
            <a:r>
              <a:rPr lang="en-US" sz="1000" dirty="0">
                <a:solidFill>
                  <a:prstClr val="black"/>
                </a:solidFill>
              </a:rPr>
              <a:t>44.White Oleander</a:t>
            </a:r>
          </a:p>
          <a:p>
            <a:pPr lvl="0"/>
            <a:r>
              <a:rPr lang="en-US" sz="1000" dirty="0">
                <a:solidFill>
                  <a:prstClr val="black"/>
                </a:solidFill>
              </a:rPr>
              <a:t>45.Monster’s Ball</a:t>
            </a:r>
          </a:p>
          <a:p>
            <a:pPr lvl="0"/>
            <a:r>
              <a:rPr lang="en-US" sz="1000" dirty="0">
                <a:solidFill>
                  <a:prstClr val="black"/>
                </a:solidFill>
              </a:rPr>
              <a:t>46.Things We Lost In the Fire</a:t>
            </a:r>
          </a:p>
          <a:p>
            <a:pPr lvl="0"/>
            <a:r>
              <a:rPr lang="en-US" sz="1000" dirty="0">
                <a:solidFill>
                  <a:prstClr val="black"/>
                </a:solidFill>
              </a:rPr>
              <a:t>47.Reign Over Me</a:t>
            </a:r>
          </a:p>
          <a:p>
            <a:pPr lvl="0"/>
            <a:r>
              <a:rPr lang="en-US" sz="1000" dirty="0">
                <a:solidFill>
                  <a:prstClr val="black"/>
                </a:solidFill>
              </a:rPr>
              <a:t>48.In the Bedroom</a:t>
            </a:r>
          </a:p>
          <a:p>
            <a:pPr lvl="0"/>
            <a:r>
              <a:rPr lang="en-US" sz="1000" dirty="0">
                <a:solidFill>
                  <a:prstClr val="black"/>
                </a:solidFill>
              </a:rPr>
              <a:t>49.To Gillian on Her 37th Birthday</a:t>
            </a:r>
          </a:p>
          <a:p>
            <a:pPr lvl="0"/>
            <a:r>
              <a:rPr lang="en-US" sz="1000" dirty="0">
                <a:solidFill>
                  <a:prstClr val="black"/>
                </a:solidFill>
              </a:rPr>
              <a:t>50.The Big Chill</a:t>
            </a:r>
          </a:p>
          <a:p>
            <a:pPr lvl="0"/>
            <a:r>
              <a:rPr lang="en-US" sz="1000" dirty="0">
                <a:solidFill>
                  <a:prstClr val="black"/>
                </a:solidFill>
              </a:rPr>
              <a:t>51.About Schmidt</a:t>
            </a:r>
          </a:p>
          <a:p>
            <a:pPr lvl="0"/>
            <a:r>
              <a:rPr lang="en-US" sz="1000" dirty="0">
                <a:solidFill>
                  <a:prstClr val="black"/>
                </a:solidFill>
              </a:rPr>
              <a:t>52.Nights in </a:t>
            </a:r>
            <a:r>
              <a:rPr lang="en-US" sz="1000" dirty="0" err="1">
                <a:solidFill>
                  <a:prstClr val="black"/>
                </a:solidFill>
              </a:rPr>
              <a:t>Rodanthe</a:t>
            </a:r>
            <a:endParaRPr lang="en-US" sz="1000" dirty="0">
              <a:solidFill>
                <a:prstClr val="black"/>
              </a:solidFill>
            </a:endParaRPr>
          </a:p>
          <a:p>
            <a:pPr lvl="0"/>
            <a:r>
              <a:rPr lang="en-US" sz="1000" dirty="0">
                <a:solidFill>
                  <a:prstClr val="black"/>
                </a:solidFill>
              </a:rPr>
              <a:t>53.Taking Chance</a:t>
            </a:r>
          </a:p>
          <a:p>
            <a:pPr lvl="0"/>
            <a:r>
              <a:rPr lang="en-US" sz="1000" dirty="0">
                <a:solidFill>
                  <a:prstClr val="black"/>
                </a:solidFill>
              </a:rPr>
              <a:t>54.In the Gloaming</a:t>
            </a:r>
          </a:p>
          <a:p>
            <a:pPr lvl="0"/>
            <a:r>
              <a:rPr lang="en-US" sz="1000" dirty="0">
                <a:solidFill>
                  <a:prstClr val="black"/>
                </a:solidFill>
              </a:rPr>
              <a:t>55.Wit</a:t>
            </a:r>
          </a:p>
          <a:p>
            <a:pPr lvl="0"/>
            <a:r>
              <a:rPr lang="en-US" sz="1000" dirty="0">
                <a:solidFill>
                  <a:prstClr val="black"/>
                </a:solidFill>
              </a:rPr>
              <a:t>56.Message in a Bottle</a:t>
            </a:r>
          </a:p>
          <a:p>
            <a:pPr lvl="0"/>
            <a:r>
              <a:rPr lang="en-US" sz="1000" dirty="0">
                <a:solidFill>
                  <a:prstClr val="black"/>
                </a:solidFill>
              </a:rPr>
              <a:t>57.Lorenzo’s Oil</a:t>
            </a:r>
          </a:p>
          <a:p>
            <a:pPr lvl="0"/>
            <a:r>
              <a:rPr lang="en-US" sz="1000" dirty="0">
                <a:solidFill>
                  <a:prstClr val="black"/>
                </a:solidFill>
              </a:rPr>
              <a:t>58.We Bought a Zoo</a:t>
            </a:r>
          </a:p>
          <a:p>
            <a:pPr lvl="0"/>
            <a:r>
              <a:rPr lang="en-US" sz="1000" dirty="0">
                <a:solidFill>
                  <a:prstClr val="black"/>
                </a:solidFill>
              </a:rPr>
              <a:t>59.Beautiful Boy</a:t>
            </a:r>
          </a:p>
          <a:p>
            <a:pPr lvl="0"/>
            <a:r>
              <a:rPr lang="en-US" sz="1000" dirty="0">
                <a:solidFill>
                  <a:prstClr val="black"/>
                </a:solidFill>
              </a:rPr>
              <a:t>60.The Laramie Project</a:t>
            </a:r>
          </a:p>
          <a:p>
            <a:pPr lvl="0"/>
            <a:r>
              <a:rPr lang="en-US" sz="1000" dirty="0">
                <a:solidFill>
                  <a:prstClr val="black"/>
                </a:solidFill>
              </a:rPr>
              <a:t>61.Marley and Me</a:t>
            </a:r>
          </a:p>
          <a:p>
            <a:pPr lvl="0"/>
            <a:r>
              <a:rPr lang="en-US" sz="1000" dirty="0">
                <a:solidFill>
                  <a:prstClr val="black"/>
                </a:solidFill>
              </a:rPr>
              <a:t>62.The Broken Circle Breakdown</a:t>
            </a:r>
          </a:p>
          <a:p>
            <a:pPr lvl="0"/>
            <a:r>
              <a:rPr lang="en-US" sz="1000" dirty="0">
                <a:solidFill>
                  <a:prstClr val="black"/>
                </a:solidFill>
              </a:rPr>
              <a:t>63.August: Osage County</a:t>
            </a:r>
          </a:p>
          <a:p>
            <a:pPr lvl="0"/>
            <a:r>
              <a:rPr lang="en-US" sz="1000" dirty="0">
                <a:solidFill>
                  <a:prstClr val="black"/>
                </a:solidFill>
              </a:rPr>
              <a:t>64.The Family Stone</a:t>
            </a:r>
          </a:p>
          <a:p>
            <a:pPr lvl="0"/>
            <a:r>
              <a:rPr lang="en-US" sz="1000" dirty="0">
                <a:solidFill>
                  <a:prstClr val="black"/>
                </a:solidFill>
              </a:rPr>
              <a:t>More……………</a:t>
            </a:r>
          </a:p>
        </p:txBody>
      </p:sp>
      <p:sp>
        <p:nvSpPr>
          <p:cNvPr id="21" name="Rectangle 20"/>
          <p:cNvSpPr/>
          <p:nvPr/>
        </p:nvSpPr>
        <p:spPr>
          <a:xfrm>
            <a:off x="230499" y="5966668"/>
            <a:ext cx="2316594" cy="400110"/>
          </a:xfrm>
          <a:prstGeom prst="rect">
            <a:avLst/>
          </a:prstGeom>
        </p:spPr>
        <p:txBody>
          <a:bodyPr wrap="square">
            <a:spAutoFit/>
          </a:bodyPr>
          <a:lstStyle/>
          <a:p>
            <a:r>
              <a:rPr lang="en-US" sz="1000" dirty="0"/>
              <a:t>https://whatsyourgrief.com/64-movies-about-grief-and-loss/</a:t>
            </a:r>
          </a:p>
        </p:txBody>
      </p:sp>
      <p:sp>
        <p:nvSpPr>
          <p:cNvPr id="2" name="Slide Number Placeholder 1"/>
          <p:cNvSpPr>
            <a:spLocks noGrp="1"/>
          </p:cNvSpPr>
          <p:nvPr>
            <p:ph type="sldNum" sz="quarter" idx="12"/>
          </p:nvPr>
        </p:nvSpPr>
        <p:spPr/>
        <p:txBody>
          <a:bodyPr/>
          <a:lstStyle/>
          <a:p>
            <a:fld id="{1CAA1309-ABB0-4E1A-87FD-AFD626B6133B}" type="slidenum">
              <a:rPr lang="en-US" smtClean="0"/>
              <a:pPr/>
              <a:t>12</a:t>
            </a:fld>
            <a:endParaRPr lang="en-US"/>
          </a:p>
        </p:txBody>
      </p:sp>
    </p:spTree>
    <p:extLst>
      <p:ext uri="{BB962C8B-B14F-4D97-AF65-F5344CB8AC3E}">
        <p14:creationId xmlns:p14="http://schemas.microsoft.com/office/powerpoint/2010/main" xmlns="" val="88041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32143" y="1398669"/>
            <a:ext cx="2964175" cy="2370089"/>
          </a:xfrm>
          <a:prstGeom prst="rect">
            <a:avLst/>
          </a:prstGeom>
        </p:spPr>
      </p:pic>
      <p:pic>
        <p:nvPicPr>
          <p:cNvPr id="12" name="Picture 11"/>
          <p:cNvPicPr>
            <a:picLocks noChangeAspect="1"/>
          </p:cNvPicPr>
          <p:nvPr/>
        </p:nvPicPr>
        <p:blipFill>
          <a:blip r:embed="rId3" cstate="print"/>
          <a:stretch>
            <a:fillRect/>
          </a:stretch>
        </p:blipFill>
        <p:spPr>
          <a:xfrm>
            <a:off x="2902653" y="3736857"/>
            <a:ext cx="1847850" cy="1790700"/>
          </a:xfrm>
          <a:prstGeom prst="rect">
            <a:avLst/>
          </a:prstGeom>
        </p:spPr>
      </p:pic>
      <p:pic>
        <p:nvPicPr>
          <p:cNvPr id="3" name="Picture 2"/>
          <p:cNvPicPr>
            <a:picLocks noChangeAspect="1"/>
          </p:cNvPicPr>
          <p:nvPr/>
        </p:nvPicPr>
        <p:blipFill>
          <a:blip r:embed="rId4" cstate="print"/>
          <a:stretch>
            <a:fillRect/>
          </a:stretch>
        </p:blipFill>
        <p:spPr>
          <a:xfrm>
            <a:off x="5096318" y="747404"/>
            <a:ext cx="2908641" cy="2091708"/>
          </a:xfrm>
          <a:prstGeom prst="rect">
            <a:avLst/>
          </a:prstGeom>
        </p:spPr>
      </p:pic>
      <p:pic>
        <p:nvPicPr>
          <p:cNvPr id="4" name="Picture 3"/>
          <p:cNvPicPr>
            <a:picLocks noChangeAspect="1"/>
          </p:cNvPicPr>
          <p:nvPr/>
        </p:nvPicPr>
        <p:blipFill>
          <a:blip r:embed="rId5" cstate="print"/>
          <a:stretch>
            <a:fillRect/>
          </a:stretch>
        </p:blipFill>
        <p:spPr>
          <a:xfrm>
            <a:off x="8624681" y="700482"/>
            <a:ext cx="1933619" cy="2757340"/>
          </a:xfrm>
          <a:prstGeom prst="rect">
            <a:avLst/>
          </a:prstGeom>
        </p:spPr>
      </p:pic>
      <p:pic>
        <p:nvPicPr>
          <p:cNvPr id="5" name="Picture 4"/>
          <p:cNvPicPr>
            <a:picLocks noChangeAspect="1"/>
          </p:cNvPicPr>
          <p:nvPr/>
        </p:nvPicPr>
        <p:blipFill>
          <a:blip r:embed="rId6" cstate="print"/>
          <a:stretch>
            <a:fillRect/>
          </a:stretch>
        </p:blipFill>
        <p:spPr>
          <a:xfrm>
            <a:off x="1104014" y="3527999"/>
            <a:ext cx="1862095" cy="2757786"/>
          </a:xfrm>
          <a:prstGeom prst="rect">
            <a:avLst/>
          </a:prstGeom>
        </p:spPr>
      </p:pic>
      <p:pic>
        <p:nvPicPr>
          <p:cNvPr id="6" name="Picture 5"/>
          <p:cNvPicPr>
            <a:picLocks noChangeAspect="1"/>
          </p:cNvPicPr>
          <p:nvPr/>
        </p:nvPicPr>
        <p:blipFill>
          <a:blip r:embed="rId7" cstate="print"/>
          <a:stretch>
            <a:fillRect/>
          </a:stretch>
        </p:blipFill>
        <p:spPr>
          <a:xfrm>
            <a:off x="4996990" y="4027014"/>
            <a:ext cx="3648203" cy="2024214"/>
          </a:xfrm>
          <a:prstGeom prst="rect">
            <a:avLst/>
          </a:prstGeom>
        </p:spPr>
      </p:pic>
      <p:pic>
        <p:nvPicPr>
          <p:cNvPr id="7" name="Picture 6"/>
          <p:cNvPicPr>
            <a:picLocks noChangeAspect="1"/>
          </p:cNvPicPr>
          <p:nvPr/>
        </p:nvPicPr>
        <p:blipFill>
          <a:blip r:embed="rId8" cstate="print"/>
          <a:stretch>
            <a:fillRect/>
          </a:stretch>
        </p:blipFill>
        <p:spPr>
          <a:xfrm>
            <a:off x="8484954" y="3185705"/>
            <a:ext cx="3005168" cy="2505075"/>
          </a:xfrm>
          <a:prstGeom prst="rect">
            <a:avLst/>
          </a:prstGeom>
        </p:spPr>
      </p:pic>
      <p:sp>
        <p:nvSpPr>
          <p:cNvPr id="8" name="Slide Number Placeholder 7"/>
          <p:cNvSpPr>
            <a:spLocks noGrp="1"/>
          </p:cNvSpPr>
          <p:nvPr>
            <p:ph type="sldNum" sz="quarter" idx="12"/>
          </p:nvPr>
        </p:nvSpPr>
        <p:spPr/>
        <p:txBody>
          <a:bodyPr/>
          <a:lstStyle/>
          <a:p>
            <a:fld id="{1CAA1309-ABB0-4E1A-87FD-AFD626B6133B}" type="slidenum">
              <a:rPr lang="en-US" smtClean="0"/>
              <a:pPr/>
              <a:t>13</a:t>
            </a:fld>
            <a:endParaRPr lang="en-US"/>
          </a:p>
        </p:txBody>
      </p:sp>
      <p:pic>
        <p:nvPicPr>
          <p:cNvPr id="9" name="Picture 8"/>
          <p:cNvPicPr>
            <a:picLocks noChangeAspect="1"/>
          </p:cNvPicPr>
          <p:nvPr/>
        </p:nvPicPr>
        <p:blipFill>
          <a:blip r:embed="rId9" cstate="print"/>
          <a:stretch>
            <a:fillRect/>
          </a:stretch>
        </p:blipFill>
        <p:spPr>
          <a:xfrm>
            <a:off x="4444340" y="2372770"/>
            <a:ext cx="1929005" cy="2093409"/>
          </a:xfrm>
          <a:prstGeom prst="rect">
            <a:avLst/>
          </a:prstGeom>
        </p:spPr>
      </p:pic>
      <p:pic>
        <p:nvPicPr>
          <p:cNvPr id="10" name="Picture 9"/>
          <p:cNvPicPr>
            <a:picLocks noChangeAspect="1"/>
          </p:cNvPicPr>
          <p:nvPr/>
        </p:nvPicPr>
        <p:blipFill>
          <a:blip r:embed="rId10" cstate="print"/>
          <a:stretch>
            <a:fillRect/>
          </a:stretch>
        </p:blipFill>
        <p:spPr>
          <a:xfrm>
            <a:off x="6950164" y="1598140"/>
            <a:ext cx="1793311" cy="2481943"/>
          </a:xfrm>
          <a:prstGeom prst="rect">
            <a:avLst/>
          </a:prstGeom>
        </p:spPr>
      </p:pic>
      <p:pic>
        <p:nvPicPr>
          <p:cNvPr id="11" name="Picture 10"/>
          <p:cNvPicPr>
            <a:picLocks noChangeAspect="1"/>
          </p:cNvPicPr>
          <p:nvPr/>
        </p:nvPicPr>
        <p:blipFill>
          <a:blip r:embed="rId11" cstate="print"/>
          <a:stretch>
            <a:fillRect/>
          </a:stretch>
        </p:blipFill>
        <p:spPr>
          <a:xfrm>
            <a:off x="217618" y="1000787"/>
            <a:ext cx="1914525" cy="1838325"/>
          </a:xfrm>
          <a:prstGeom prst="rect">
            <a:avLst/>
          </a:prstGeom>
        </p:spPr>
      </p:pic>
      <p:pic>
        <p:nvPicPr>
          <p:cNvPr id="13" name="Picture 12"/>
          <p:cNvPicPr>
            <a:picLocks noChangeAspect="1"/>
          </p:cNvPicPr>
          <p:nvPr/>
        </p:nvPicPr>
        <p:blipFill>
          <a:blip r:embed="rId12" cstate="print"/>
          <a:stretch>
            <a:fillRect/>
          </a:stretch>
        </p:blipFill>
        <p:spPr>
          <a:xfrm>
            <a:off x="217618" y="3956479"/>
            <a:ext cx="1581150" cy="1885950"/>
          </a:xfrm>
          <a:prstGeom prst="rect">
            <a:avLst/>
          </a:prstGeom>
        </p:spPr>
      </p:pic>
      <p:pic>
        <p:nvPicPr>
          <p:cNvPr id="14" name="Picture 13"/>
          <p:cNvPicPr>
            <a:picLocks noChangeAspect="1"/>
          </p:cNvPicPr>
          <p:nvPr/>
        </p:nvPicPr>
        <p:blipFill>
          <a:blip r:embed="rId13" cstate="print"/>
          <a:stretch>
            <a:fillRect/>
          </a:stretch>
        </p:blipFill>
        <p:spPr>
          <a:xfrm>
            <a:off x="2625920" y="5346128"/>
            <a:ext cx="1190625" cy="1190625"/>
          </a:xfrm>
          <a:prstGeom prst="rect">
            <a:avLst/>
          </a:prstGeom>
        </p:spPr>
      </p:pic>
      <p:pic>
        <p:nvPicPr>
          <p:cNvPr id="15" name="Picture 14"/>
          <p:cNvPicPr>
            <a:picLocks noChangeAspect="1"/>
          </p:cNvPicPr>
          <p:nvPr/>
        </p:nvPicPr>
        <p:blipFill>
          <a:blip r:embed="rId14" cstate="print"/>
          <a:stretch>
            <a:fillRect/>
          </a:stretch>
        </p:blipFill>
        <p:spPr>
          <a:xfrm>
            <a:off x="10221807" y="1254915"/>
            <a:ext cx="1584197" cy="1584197"/>
          </a:xfrm>
          <a:prstGeom prst="rect">
            <a:avLst/>
          </a:prstGeom>
        </p:spPr>
      </p:pic>
      <p:pic>
        <p:nvPicPr>
          <p:cNvPr id="16" name="Picture 15"/>
          <p:cNvPicPr>
            <a:picLocks noChangeAspect="1"/>
          </p:cNvPicPr>
          <p:nvPr/>
        </p:nvPicPr>
        <p:blipFill>
          <a:blip r:embed="rId15" cstate="print"/>
          <a:stretch>
            <a:fillRect/>
          </a:stretch>
        </p:blipFill>
        <p:spPr>
          <a:xfrm>
            <a:off x="4283174" y="4956660"/>
            <a:ext cx="1427632" cy="1427632"/>
          </a:xfrm>
          <a:prstGeom prst="rect">
            <a:avLst/>
          </a:prstGeom>
        </p:spPr>
      </p:pic>
      <p:pic>
        <p:nvPicPr>
          <p:cNvPr id="17" name="Picture 16"/>
          <p:cNvPicPr>
            <a:picLocks noChangeAspect="1"/>
          </p:cNvPicPr>
          <p:nvPr/>
        </p:nvPicPr>
        <p:blipFill>
          <a:blip r:embed="rId16" cstate="print"/>
          <a:stretch>
            <a:fillRect/>
          </a:stretch>
        </p:blipFill>
        <p:spPr>
          <a:xfrm>
            <a:off x="8309613" y="5075058"/>
            <a:ext cx="1526531" cy="1526531"/>
          </a:xfrm>
          <a:prstGeom prst="rect">
            <a:avLst/>
          </a:prstGeom>
        </p:spPr>
      </p:pic>
      <p:pic>
        <p:nvPicPr>
          <p:cNvPr id="18" name="Picture 17"/>
          <p:cNvPicPr>
            <a:picLocks noChangeAspect="1"/>
          </p:cNvPicPr>
          <p:nvPr/>
        </p:nvPicPr>
        <p:blipFill>
          <a:blip r:embed="rId17" cstate="print"/>
          <a:stretch>
            <a:fillRect/>
          </a:stretch>
        </p:blipFill>
        <p:spPr>
          <a:xfrm>
            <a:off x="387990" y="2255132"/>
            <a:ext cx="1262511" cy="1262511"/>
          </a:xfrm>
          <a:prstGeom prst="rect">
            <a:avLst/>
          </a:prstGeom>
        </p:spPr>
      </p:pic>
      <p:pic>
        <p:nvPicPr>
          <p:cNvPr id="19" name="Picture 18"/>
          <p:cNvPicPr>
            <a:picLocks noChangeAspect="1"/>
          </p:cNvPicPr>
          <p:nvPr/>
        </p:nvPicPr>
        <p:blipFill>
          <a:blip r:embed="rId18" cstate="print"/>
          <a:stretch>
            <a:fillRect/>
          </a:stretch>
        </p:blipFill>
        <p:spPr>
          <a:xfrm>
            <a:off x="4192974" y="674229"/>
            <a:ext cx="1190625" cy="1190625"/>
          </a:xfrm>
          <a:prstGeom prst="rect">
            <a:avLst/>
          </a:prstGeom>
        </p:spPr>
      </p:pic>
      <p:pic>
        <p:nvPicPr>
          <p:cNvPr id="20" name="Picture 19"/>
          <p:cNvPicPr>
            <a:picLocks noChangeAspect="1"/>
          </p:cNvPicPr>
          <p:nvPr/>
        </p:nvPicPr>
        <p:blipFill>
          <a:blip r:embed="rId19" cstate="print"/>
          <a:stretch>
            <a:fillRect/>
          </a:stretch>
        </p:blipFill>
        <p:spPr>
          <a:xfrm>
            <a:off x="1826886" y="602633"/>
            <a:ext cx="1390151" cy="1390151"/>
          </a:xfrm>
          <a:prstGeom prst="rect">
            <a:avLst/>
          </a:prstGeom>
        </p:spPr>
      </p:pic>
    </p:spTree>
    <p:extLst>
      <p:ext uri="{BB962C8B-B14F-4D97-AF65-F5344CB8AC3E}">
        <p14:creationId xmlns:p14="http://schemas.microsoft.com/office/powerpoint/2010/main" xmlns="" val="139744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4294" y="564317"/>
            <a:ext cx="2009460" cy="274413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11141" y="724800"/>
            <a:ext cx="2010987" cy="2744139"/>
          </a:xfrm>
          <a:prstGeom prst="rect">
            <a:avLst/>
          </a:prstGeom>
        </p:spPr>
      </p:pic>
      <p:sp>
        <p:nvSpPr>
          <p:cNvPr id="7" name="TextBox 6"/>
          <p:cNvSpPr txBox="1"/>
          <p:nvPr/>
        </p:nvSpPr>
        <p:spPr>
          <a:xfrm>
            <a:off x="3110999" y="2639316"/>
            <a:ext cx="2590014" cy="646331"/>
          </a:xfrm>
          <a:prstGeom prst="rect">
            <a:avLst/>
          </a:prstGeom>
          <a:noFill/>
        </p:spPr>
        <p:txBody>
          <a:bodyPr wrap="square" rtlCol="0">
            <a:spAutoFit/>
          </a:bodyPr>
          <a:lstStyle/>
          <a:p>
            <a:pPr algn="ctr"/>
            <a:r>
              <a:rPr lang="en-US" dirty="0">
                <a:solidFill>
                  <a:srgbClr val="FF0000"/>
                </a:solidFill>
              </a:rPr>
              <a:t>Man’s Search for Meaning</a:t>
            </a:r>
          </a:p>
          <a:p>
            <a:pPr algn="ctr"/>
            <a:r>
              <a:rPr lang="en-US" dirty="0">
                <a:solidFill>
                  <a:srgbClr val="FF0000"/>
                </a:solidFill>
              </a:rPr>
              <a:t>Viktor E. Frankl</a:t>
            </a:r>
          </a:p>
        </p:txBody>
      </p:sp>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972563" y="766593"/>
            <a:ext cx="2095500" cy="27441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453459" y="3552377"/>
            <a:ext cx="1952547" cy="287830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0754" y="2876132"/>
            <a:ext cx="1941889" cy="287830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510655" y="3013805"/>
            <a:ext cx="2019163" cy="2878304"/>
          </a:xfrm>
          <a:prstGeom prst="rect">
            <a:avLst/>
          </a:prstGeom>
        </p:spPr>
      </p:pic>
      <p:pic>
        <p:nvPicPr>
          <p:cNvPr id="21" name="Picture 20"/>
          <p:cNvPicPr>
            <a:picLocks noChangeAspect="1"/>
          </p:cNvPicPr>
          <p:nvPr/>
        </p:nvPicPr>
        <p:blipFill>
          <a:blip r:embed="rId8" cstate="print"/>
          <a:stretch>
            <a:fillRect/>
          </a:stretch>
        </p:blipFill>
        <p:spPr>
          <a:xfrm>
            <a:off x="7986359" y="724800"/>
            <a:ext cx="1825502" cy="2752041"/>
          </a:xfrm>
          <a:prstGeom prst="rect">
            <a:avLst/>
          </a:prstGeom>
        </p:spPr>
      </p:pic>
      <p:sp>
        <p:nvSpPr>
          <p:cNvPr id="2" name="Slide Number Placeholder 1"/>
          <p:cNvSpPr>
            <a:spLocks noGrp="1"/>
          </p:cNvSpPr>
          <p:nvPr>
            <p:ph type="sldNum" sz="quarter" idx="12"/>
          </p:nvPr>
        </p:nvSpPr>
        <p:spPr/>
        <p:txBody>
          <a:bodyPr/>
          <a:lstStyle/>
          <a:p>
            <a:fld id="{1CAA1309-ABB0-4E1A-87FD-AFD626B6133B}" type="slidenum">
              <a:rPr lang="en-US" smtClean="0"/>
              <a:pPr/>
              <a:t>14</a:t>
            </a:fld>
            <a:endParaRPr lang="en-US"/>
          </a:p>
        </p:txBody>
      </p:sp>
      <p:pic>
        <p:nvPicPr>
          <p:cNvPr id="5" name="Picture 4"/>
          <p:cNvPicPr>
            <a:picLocks noChangeAspect="1"/>
          </p:cNvPicPr>
          <p:nvPr/>
        </p:nvPicPr>
        <p:blipFill>
          <a:blip r:embed="rId9" cstate="print"/>
          <a:stretch>
            <a:fillRect/>
          </a:stretch>
        </p:blipFill>
        <p:spPr>
          <a:xfrm>
            <a:off x="4442604" y="3285647"/>
            <a:ext cx="1910149" cy="2865224"/>
          </a:xfrm>
          <a:prstGeom prst="rect">
            <a:avLst/>
          </a:prstGeom>
        </p:spPr>
      </p:pic>
      <p:pic>
        <p:nvPicPr>
          <p:cNvPr id="8" name="Picture 7"/>
          <p:cNvPicPr>
            <a:picLocks noChangeAspect="1"/>
          </p:cNvPicPr>
          <p:nvPr/>
        </p:nvPicPr>
        <p:blipFill>
          <a:blip r:embed="rId10" cstate="print"/>
          <a:stretch>
            <a:fillRect/>
          </a:stretch>
        </p:blipFill>
        <p:spPr>
          <a:xfrm>
            <a:off x="9618864" y="625373"/>
            <a:ext cx="1465691" cy="2198536"/>
          </a:xfrm>
          <a:prstGeom prst="rect">
            <a:avLst/>
          </a:prstGeom>
        </p:spPr>
      </p:pic>
      <p:pic>
        <p:nvPicPr>
          <p:cNvPr id="13" name="Picture 12"/>
          <p:cNvPicPr>
            <a:picLocks noChangeAspect="1"/>
          </p:cNvPicPr>
          <p:nvPr/>
        </p:nvPicPr>
        <p:blipFill>
          <a:blip r:embed="rId11" cstate="print"/>
          <a:stretch>
            <a:fillRect/>
          </a:stretch>
        </p:blipFill>
        <p:spPr>
          <a:xfrm>
            <a:off x="1976102" y="1753010"/>
            <a:ext cx="1441871" cy="2162807"/>
          </a:xfrm>
          <a:prstGeom prst="rect">
            <a:avLst/>
          </a:prstGeom>
        </p:spPr>
      </p:pic>
      <p:pic>
        <p:nvPicPr>
          <p:cNvPr id="15" name="Picture 14"/>
          <p:cNvPicPr>
            <a:picLocks noChangeAspect="1"/>
          </p:cNvPicPr>
          <p:nvPr/>
        </p:nvPicPr>
        <p:blipFill>
          <a:blip r:embed="rId12" cstate="print"/>
          <a:stretch>
            <a:fillRect/>
          </a:stretch>
        </p:blipFill>
        <p:spPr>
          <a:xfrm>
            <a:off x="10072687" y="2394283"/>
            <a:ext cx="1731497" cy="2597246"/>
          </a:xfrm>
          <a:prstGeom prst="rect">
            <a:avLst/>
          </a:prstGeom>
        </p:spPr>
      </p:pic>
      <p:pic>
        <p:nvPicPr>
          <p:cNvPr id="12" name="Picture 11"/>
          <p:cNvPicPr>
            <a:picLocks noChangeAspect="1"/>
          </p:cNvPicPr>
          <p:nvPr/>
        </p:nvPicPr>
        <p:blipFill>
          <a:blip r:embed="rId13" cstate="print"/>
          <a:stretch>
            <a:fillRect/>
          </a:stretch>
        </p:blipFill>
        <p:spPr>
          <a:xfrm>
            <a:off x="8361588" y="3873925"/>
            <a:ext cx="1887896" cy="2893326"/>
          </a:xfrm>
          <a:prstGeom prst="rect">
            <a:avLst/>
          </a:prstGeom>
        </p:spPr>
      </p:pic>
      <p:pic>
        <p:nvPicPr>
          <p:cNvPr id="17" name="Picture 16"/>
          <p:cNvPicPr>
            <a:picLocks noChangeAspect="1"/>
          </p:cNvPicPr>
          <p:nvPr/>
        </p:nvPicPr>
        <p:blipFill>
          <a:blip r:embed="rId14" cstate="print"/>
          <a:stretch>
            <a:fillRect/>
          </a:stretch>
        </p:blipFill>
        <p:spPr>
          <a:xfrm>
            <a:off x="969368" y="4224509"/>
            <a:ext cx="1695161" cy="2542742"/>
          </a:xfrm>
          <a:prstGeom prst="rect">
            <a:avLst/>
          </a:prstGeom>
        </p:spPr>
      </p:pic>
    </p:spTree>
    <p:extLst>
      <p:ext uri="{BB962C8B-B14F-4D97-AF65-F5344CB8AC3E}">
        <p14:creationId xmlns:p14="http://schemas.microsoft.com/office/powerpoint/2010/main" xmlns="" val="266626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 obsessed with death</a:t>
            </a:r>
          </a:p>
        </p:txBody>
      </p:sp>
      <p:sp>
        <p:nvSpPr>
          <p:cNvPr id="3" name="Text Placeholder 2"/>
          <p:cNvSpPr>
            <a:spLocks noGrp="1"/>
          </p:cNvSpPr>
          <p:nvPr>
            <p:ph type="body" idx="1"/>
          </p:nvPr>
        </p:nvSpPr>
        <p:spPr/>
        <p:txBody>
          <a:bodyPr/>
          <a:lstStyle/>
          <a:p>
            <a:r>
              <a:rPr lang="en-US" dirty="0"/>
              <a:t>But no one wants to talk about it</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959233" y="5274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15</a:t>
            </a:fld>
            <a:endParaRPr lang="en-US"/>
          </a:p>
        </p:txBody>
      </p:sp>
    </p:spTree>
    <p:extLst>
      <p:ext uri="{BB962C8B-B14F-4D97-AF65-F5344CB8AC3E}">
        <p14:creationId xmlns:p14="http://schemas.microsoft.com/office/powerpoint/2010/main" xmlns="" val="4009174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Excuses for not talking about death</a:t>
            </a:r>
          </a:p>
        </p:txBody>
      </p:sp>
      <p:sp>
        <p:nvSpPr>
          <p:cNvPr id="3" name="Content Placeholder 2"/>
          <p:cNvSpPr>
            <a:spLocks noGrp="1"/>
          </p:cNvSpPr>
          <p:nvPr>
            <p:ph idx="1"/>
          </p:nvPr>
        </p:nvSpPr>
        <p:spPr>
          <a:xfrm>
            <a:off x="2664970" y="2074988"/>
            <a:ext cx="5248108" cy="3678303"/>
          </a:xfrm>
        </p:spPr>
        <p:txBody>
          <a:bodyPr/>
          <a:lstStyle/>
          <a:p>
            <a:r>
              <a:rPr lang="en-US" dirty="0"/>
              <a:t>I feel fine so we can think about it tomorrow</a:t>
            </a:r>
          </a:p>
          <a:p>
            <a:r>
              <a:rPr lang="en-US" dirty="0"/>
              <a:t>I’m young. People don’t die young</a:t>
            </a:r>
          </a:p>
          <a:p>
            <a:r>
              <a:rPr lang="en-US" dirty="0"/>
              <a:t>I eat healthy and work out so I’m not going to die</a:t>
            </a:r>
          </a:p>
          <a:p>
            <a:r>
              <a:rPr lang="en-US" dirty="0"/>
              <a:t>My loved ones know what I want</a:t>
            </a:r>
          </a:p>
          <a:p>
            <a:r>
              <a:rPr lang="en-US" dirty="0"/>
              <a:t>I don’t have time</a:t>
            </a:r>
          </a:p>
          <a:p>
            <a:r>
              <a:rPr lang="en-US" dirty="0"/>
              <a:t>We don’t talk about death (taboo subject)</a:t>
            </a:r>
          </a:p>
          <a:p>
            <a:r>
              <a:rPr lang="en-US" dirty="0"/>
              <a:t>If I fill out an Advance Directive I’ll die</a:t>
            </a:r>
          </a:p>
          <a:p>
            <a:r>
              <a:rPr lang="en-US" dirty="0"/>
              <a:t>Others?</a:t>
            </a:r>
          </a:p>
        </p:txBody>
      </p:sp>
      <p:sp>
        <p:nvSpPr>
          <p:cNvPr id="4" name="Slide Number Placeholder 3"/>
          <p:cNvSpPr>
            <a:spLocks noGrp="1"/>
          </p:cNvSpPr>
          <p:nvPr>
            <p:ph type="sldNum" sz="quarter" idx="12"/>
          </p:nvPr>
        </p:nvSpPr>
        <p:spPr/>
        <p:txBody>
          <a:bodyPr/>
          <a:lstStyle/>
          <a:p>
            <a:fld id="{1CAA1309-ABB0-4E1A-87FD-AFD626B6133B}" type="slidenum">
              <a:rPr lang="en-US" smtClean="0"/>
              <a:pPr/>
              <a:t>16</a:t>
            </a:fld>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10442" y="702156"/>
            <a:ext cx="1273626" cy="955220"/>
          </a:xfrm>
          <a:prstGeom prst="rect">
            <a:avLst/>
          </a:prstGeom>
        </p:spPr>
      </p:pic>
    </p:spTree>
    <p:extLst>
      <p:ext uri="{BB962C8B-B14F-4D97-AF65-F5344CB8AC3E}">
        <p14:creationId xmlns:p14="http://schemas.microsoft.com/office/powerpoint/2010/main" xmlns="" val="3019821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Effects of not talking about death</a:t>
            </a:r>
            <a:br>
              <a:rPr lang="en-US" dirty="0"/>
            </a:br>
            <a:endParaRPr lang="en-US" dirty="0"/>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17</a:t>
            </a:fld>
            <a:endParaRPr lang="en-US"/>
          </a:p>
        </p:txBody>
      </p:sp>
      <p:graphicFrame>
        <p:nvGraphicFramePr>
          <p:cNvPr id="6" name="Table 5"/>
          <p:cNvGraphicFramePr>
            <a:graphicFrameLocks noGrp="1"/>
          </p:cNvGraphicFramePr>
          <p:nvPr/>
        </p:nvGraphicFramePr>
        <p:xfrm>
          <a:off x="3127375" y="2466658"/>
          <a:ext cx="5937250" cy="3261360"/>
        </p:xfrm>
        <a:graphic>
          <a:graphicData uri="http://schemas.openxmlformats.org/drawingml/2006/table">
            <a:tbl>
              <a:tblPr firstRow="1" firstCol="1" bandRow="1">
                <a:tableStyleId>{5C22544A-7EE6-4342-B048-85BDC9FD1C3A}</a:tableStyleId>
              </a:tblPr>
              <a:tblGrid>
                <a:gridCol w="1978660">
                  <a:extLst>
                    <a:ext uri="{9D8B030D-6E8A-4147-A177-3AD203B41FA5}">
                      <a16:colId xmlns:a16="http://schemas.microsoft.com/office/drawing/2014/main" xmlns="" val="591933900"/>
                    </a:ext>
                  </a:extLst>
                </a:gridCol>
                <a:gridCol w="1979295">
                  <a:extLst>
                    <a:ext uri="{9D8B030D-6E8A-4147-A177-3AD203B41FA5}">
                      <a16:colId xmlns:a16="http://schemas.microsoft.com/office/drawing/2014/main" xmlns="" val="554806690"/>
                    </a:ext>
                  </a:extLst>
                </a:gridCol>
                <a:gridCol w="1979295">
                  <a:extLst>
                    <a:ext uri="{9D8B030D-6E8A-4147-A177-3AD203B41FA5}">
                      <a16:colId xmlns:a16="http://schemas.microsoft.com/office/drawing/2014/main" xmlns="" val="2124614445"/>
                    </a:ext>
                  </a:extLst>
                </a:gridCol>
              </a:tblGrid>
              <a:tr h="0">
                <a:tc>
                  <a:txBody>
                    <a:bodyPr/>
                    <a:lstStyle/>
                    <a:p>
                      <a:pPr marL="0" marR="0">
                        <a:lnSpc>
                          <a:spcPct val="107000"/>
                        </a:lnSpc>
                        <a:spcBef>
                          <a:spcPts val="0"/>
                        </a:spcBef>
                        <a:spcAft>
                          <a:spcPts val="0"/>
                        </a:spcAft>
                      </a:pPr>
                      <a:r>
                        <a:rPr lang="en-US" sz="2000">
                          <a:effectLst/>
                        </a:rPr>
                        <a:t>Days prior to death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Hospital cost </a:t>
                      </a:r>
                      <a:endParaRPr lang="en-US" sz="1100">
                        <a:effectLst/>
                      </a:endParaRPr>
                    </a:p>
                    <a:p>
                      <a:pPr marL="0" marR="0">
                        <a:lnSpc>
                          <a:spcPct val="107000"/>
                        </a:lnSpc>
                        <a:spcBef>
                          <a:spcPts val="0"/>
                        </a:spcBef>
                        <a:spcAft>
                          <a:spcPts val="0"/>
                        </a:spcAft>
                      </a:pPr>
                      <a:r>
                        <a:rPr lang="en-US" sz="2000">
                          <a:effectLst/>
                        </a:rPr>
                        <a:t>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Hospice cost </a:t>
                      </a:r>
                      <a:endParaRPr lang="en-US" sz="1100">
                        <a:effectLst/>
                      </a:endParaRPr>
                    </a:p>
                    <a:p>
                      <a:pPr marL="0" marR="0">
                        <a:lnSpc>
                          <a:spcPct val="107000"/>
                        </a:lnSpc>
                        <a:spcBef>
                          <a:spcPts val="0"/>
                        </a:spcBef>
                        <a:spcAft>
                          <a:spcPts val="0"/>
                        </a:spcAft>
                      </a:pPr>
                      <a:r>
                        <a:rPr lang="en-US" sz="2000">
                          <a:effectLst/>
                        </a:rPr>
                        <a:t>per day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261822569"/>
                  </a:ext>
                </a:extLst>
              </a:tr>
              <a:tr h="0">
                <a:tc>
                  <a:txBody>
                    <a:bodyPr/>
                    <a:lstStyle/>
                    <a:p>
                      <a:pPr marL="0" marR="0">
                        <a:lnSpc>
                          <a:spcPct val="107000"/>
                        </a:lnSpc>
                        <a:spcBef>
                          <a:spcPts val="0"/>
                        </a:spcBef>
                        <a:spcAft>
                          <a:spcPts val="0"/>
                        </a:spcAft>
                      </a:pPr>
                      <a:r>
                        <a:rPr lang="en-US" sz="20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$5,983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$230.74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19051634"/>
                  </a:ext>
                </a:extLst>
              </a:tr>
              <a:tr h="0">
                <a:tc>
                  <a:txBody>
                    <a:bodyPr/>
                    <a:lstStyle/>
                    <a:p>
                      <a:pPr marL="0" marR="0">
                        <a:lnSpc>
                          <a:spcPct val="107000"/>
                        </a:lnSpc>
                        <a:spcBef>
                          <a:spcPts val="0"/>
                        </a:spcBef>
                        <a:spcAft>
                          <a:spcPts val="0"/>
                        </a:spcAft>
                      </a:pPr>
                      <a:r>
                        <a:rPr lang="en-US" sz="2000">
                          <a:effectLst/>
                        </a:rPr>
                        <a:t>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$638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$230.74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245331649"/>
                  </a:ext>
                </a:extLst>
              </a:tr>
              <a:tr h="0">
                <a:tc>
                  <a:txBody>
                    <a:bodyPr/>
                    <a:lstStyle/>
                    <a:p>
                      <a:pPr marL="0" marR="0">
                        <a:lnSpc>
                          <a:spcPct val="107000"/>
                        </a:lnSpc>
                        <a:spcBef>
                          <a:spcPts val="0"/>
                        </a:spcBef>
                        <a:spcAft>
                          <a:spcPts val="0"/>
                        </a:spcAft>
                      </a:pPr>
                      <a:r>
                        <a:rPr lang="en-US" sz="2000">
                          <a:effectLst/>
                        </a:rPr>
                        <a:t>8-20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$493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99161342"/>
                  </a:ext>
                </a:extLst>
              </a:tr>
              <a:tr h="0">
                <a:tc>
                  <a:txBody>
                    <a:bodyPr/>
                    <a:lstStyle/>
                    <a:p>
                      <a:pPr marL="0" marR="0">
                        <a:lnSpc>
                          <a:spcPct val="107000"/>
                        </a:lnSpc>
                        <a:spcBef>
                          <a:spcPts val="0"/>
                        </a:spcBef>
                        <a:spcAft>
                          <a:spcPts val="0"/>
                        </a:spcAft>
                      </a:pPr>
                      <a:r>
                        <a:rPr lang="en-US" sz="2000">
                          <a:effectLst/>
                        </a:rPr>
                        <a:t>21-40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$349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600483160"/>
                  </a:ext>
                </a:extLst>
              </a:tr>
              <a:tr h="0">
                <a:tc>
                  <a:txBody>
                    <a:bodyPr/>
                    <a:lstStyle/>
                    <a:p>
                      <a:pPr marL="0" marR="0">
                        <a:lnSpc>
                          <a:spcPct val="107000"/>
                        </a:lnSpc>
                        <a:spcBef>
                          <a:spcPts val="0"/>
                        </a:spcBef>
                        <a:spcAft>
                          <a:spcPts val="0"/>
                        </a:spcAft>
                      </a:pPr>
                      <a:r>
                        <a:rPr lang="en-US" sz="2000">
                          <a:effectLst/>
                        </a:rPr>
                        <a:t>41-60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952195998"/>
                  </a:ext>
                </a:extLst>
              </a:tr>
              <a:tr h="0">
                <a:tc>
                  <a:txBody>
                    <a:bodyPr/>
                    <a:lstStyle/>
                    <a:p>
                      <a:pPr marL="0" marR="0">
                        <a:lnSpc>
                          <a:spcPct val="107000"/>
                        </a:lnSpc>
                        <a:spcBef>
                          <a:spcPts val="0"/>
                        </a:spcBef>
                        <a:spcAft>
                          <a:spcPts val="0"/>
                        </a:spcAft>
                      </a:pPr>
                      <a:r>
                        <a:rPr lang="en-US" sz="2000">
                          <a:effectLst/>
                        </a:rPr>
                        <a:t>60-90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201567585"/>
                  </a:ext>
                </a:extLst>
              </a:tr>
              <a:tr h="0">
                <a:tc>
                  <a:txBody>
                    <a:bodyPr/>
                    <a:lstStyle/>
                    <a:p>
                      <a:pPr marL="0" marR="0">
                        <a:lnSpc>
                          <a:spcPct val="107000"/>
                        </a:lnSpc>
                        <a:spcBef>
                          <a:spcPts val="0"/>
                        </a:spcBef>
                        <a:spcAft>
                          <a:spcPts val="0"/>
                        </a:spcAft>
                      </a:pPr>
                      <a:r>
                        <a:rPr lang="en-US" sz="2000">
                          <a:effectLst/>
                        </a:rPr>
                        <a:t>90-130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$190.55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4073326379"/>
                  </a:ext>
                </a:extLst>
              </a:tr>
              <a:tr h="0">
                <a:tc>
                  <a:txBody>
                    <a:bodyPr/>
                    <a:lstStyle/>
                    <a:p>
                      <a:pPr marL="0" marR="0">
                        <a:lnSpc>
                          <a:spcPct val="107000"/>
                        </a:lnSpc>
                        <a:spcBef>
                          <a:spcPts val="0"/>
                        </a:spcBef>
                        <a:spcAft>
                          <a:spcPts val="0"/>
                        </a:spcAft>
                      </a:pPr>
                      <a:r>
                        <a:rPr lang="en-US" sz="2000">
                          <a:effectLst/>
                        </a:rPr>
                        <a:t>130-180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$190.55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068415493"/>
                  </a:ext>
                </a:extLst>
              </a:tr>
            </a:tbl>
          </a:graphicData>
        </a:graphic>
      </p:graphicFrame>
      <p:sp>
        <p:nvSpPr>
          <p:cNvPr id="7" name="TextBox 6"/>
          <p:cNvSpPr txBox="1"/>
          <p:nvPr/>
        </p:nvSpPr>
        <p:spPr>
          <a:xfrm>
            <a:off x="690194" y="1331102"/>
            <a:ext cx="3818994" cy="369332"/>
          </a:xfrm>
          <a:prstGeom prst="rect">
            <a:avLst/>
          </a:prstGeom>
          <a:noFill/>
        </p:spPr>
        <p:txBody>
          <a:bodyPr wrap="none" rtlCol="0">
            <a:spAutoFit/>
          </a:bodyPr>
          <a:lstStyle/>
          <a:p>
            <a:r>
              <a:rPr lang="en-US" dirty="0">
                <a:solidFill>
                  <a:schemeClr val="bg1"/>
                </a:solidFill>
              </a:rPr>
              <a:t>Hospital cost at End of Life vs. Hospice</a:t>
            </a:r>
          </a:p>
        </p:txBody>
      </p:sp>
      <p:sp>
        <p:nvSpPr>
          <p:cNvPr id="8" name="Rectangle 7"/>
          <p:cNvSpPr/>
          <p:nvPr/>
        </p:nvSpPr>
        <p:spPr>
          <a:xfrm>
            <a:off x="3197469" y="5745704"/>
            <a:ext cx="6096000" cy="923330"/>
          </a:xfrm>
          <a:prstGeom prst="rect">
            <a:avLst/>
          </a:prstGeom>
        </p:spPr>
        <p:txBody>
          <a:bodyPr>
            <a:spAutoFit/>
          </a:bodyPr>
          <a:lstStyle/>
          <a:p>
            <a:r>
              <a:rPr lang="en-US"/>
              <a:t>Duncan, I., Ahmed, T., Dove, H., &amp; Maxwell, T. L. (2019). Medicare Cost at End of Life. </a:t>
            </a:r>
            <a:r>
              <a:rPr lang="en-US" i="1"/>
              <a:t>American Journal of Hospice and Palliative Medicine®</a:t>
            </a:r>
            <a:r>
              <a:rPr lang="en-US"/>
              <a:t>, 1049909119836204.</a:t>
            </a:r>
          </a:p>
        </p:txBody>
      </p:sp>
    </p:spTree>
    <p:extLst>
      <p:ext uri="{BB962C8B-B14F-4D97-AF65-F5344CB8AC3E}">
        <p14:creationId xmlns:p14="http://schemas.microsoft.com/office/powerpoint/2010/main" xmlns="" val="3255940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not talking about death</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6" name="Slide Number Placeholder 5"/>
          <p:cNvSpPr>
            <a:spLocks noGrp="1"/>
          </p:cNvSpPr>
          <p:nvPr>
            <p:ph type="sldNum" sz="quarter" idx="12"/>
          </p:nvPr>
        </p:nvSpPr>
        <p:spPr/>
        <p:txBody>
          <a:bodyPr/>
          <a:lstStyle/>
          <a:p>
            <a:fld id="{1CAA1309-ABB0-4E1A-87FD-AFD626B6133B}" type="slidenum">
              <a:rPr lang="en-US" smtClean="0"/>
              <a:pPr/>
              <a:t>18</a:t>
            </a:fld>
            <a:endParaRPr lang="en-US"/>
          </a:p>
        </p:txBody>
      </p:sp>
      <p:sp>
        <p:nvSpPr>
          <p:cNvPr id="7" name="Rectangle 6"/>
          <p:cNvSpPr/>
          <p:nvPr/>
        </p:nvSpPr>
        <p:spPr>
          <a:xfrm>
            <a:off x="2133599" y="4144044"/>
            <a:ext cx="6096000" cy="923330"/>
          </a:xfrm>
          <a:prstGeom prst="rect">
            <a:avLst/>
          </a:prstGeom>
        </p:spPr>
        <p:txBody>
          <a:bodyPr>
            <a:spAutoFit/>
          </a:bodyPr>
          <a:lstStyle/>
          <a:p>
            <a:r>
              <a:rPr lang="en-US" dirty="0"/>
              <a:t>Approximately US $205 billion is spent in the United States on patients in the last year of life or 13% of the annual total spending on health care</a:t>
            </a:r>
          </a:p>
        </p:txBody>
      </p:sp>
      <p:sp>
        <p:nvSpPr>
          <p:cNvPr id="8" name="Rectangle 7"/>
          <p:cNvSpPr/>
          <p:nvPr/>
        </p:nvSpPr>
        <p:spPr>
          <a:xfrm>
            <a:off x="4660306" y="5067374"/>
            <a:ext cx="4270049" cy="400110"/>
          </a:xfrm>
          <a:prstGeom prst="rect">
            <a:avLst/>
          </a:prstGeom>
        </p:spPr>
        <p:txBody>
          <a:bodyPr wrap="square">
            <a:spAutoFit/>
          </a:bodyPr>
          <a:lstStyle/>
          <a:p>
            <a:r>
              <a:rPr lang="en-US" sz="1000" dirty="0"/>
              <a:t>Aldridge MD, Kelley AS. The myth regarding the high cost of end-of-life care. Am J Public Health. 2015;105:2411–2415</a:t>
            </a:r>
          </a:p>
        </p:txBody>
      </p:sp>
      <p:sp>
        <p:nvSpPr>
          <p:cNvPr id="9" name="Rectangle 8"/>
          <p:cNvSpPr/>
          <p:nvPr/>
        </p:nvSpPr>
        <p:spPr>
          <a:xfrm>
            <a:off x="2133599" y="2113730"/>
            <a:ext cx="7010400" cy="923330"/>
          </a:xfrm>
          <a:prstGeom prst="rect">
            <a:avLst/>
          </a:prstGeom>
        </p:spPr>
        <p:txBody>
          <a:bodyPr wrap="square">
            <a:spAutoFit/>
          </a:bodyPr>
          <a:lstStyle/>
          <a:p>
            <a:r>
              <a:rPr lang="en-US" dirty="0"/>
              <a:t>Even at varying levels of exposure (e.g., 1 year vs a few months prior), care coordination and palliative supports can lower end-of-life costs and utilization.</a:t>
            </a:r>
          </a:p>
        </p:txBody>
      </p:sp>
      <p:sp>
        <p:nvSpPr>
          <p:cNvPr id="10" name="Rectangle 9"/>
          <p:cNvSpPr/>
          <p:nvPr/>
        </p:nvSpPr>
        <p:spPr>
          <a:xfrm>
            <a:off x="6001996" y="2838329"/>
            <a:ext cx="3848456" cy="707886"/>
          </a:xfrm>
          <a:prstGeom prst="rect">
            <a:avLst/>
          </a:prstGeom>
        </p:spPr>
        <p:txBody>
          <a:bodyPr wrap="square">
            <a:spAutoFit/>
          </a:bodyPr>
          <a:lstStyle/>
          <a:p>
            <a:r>
              <a:rPr lang="en-US" sz="1000" dirty="0"/>
              <a:t>Ruiz S, Snyder LP, </a:t>
            </a:r>
            <a:r>
              <a:rPr lang="en-US" sz="1000" dirty="0" err="1"/>
              <a:t>Giuriceo</a:t>
            </a:r>
            <a:r>
              <a:rPr lang="en-US" sz="1000" dirty="0"/>
              <a:t> K, et.al.  Innovative Models for High-Risk Patients Use Care Coordination and Palliative Supports to Reduce End-of-life Utilization and Spending. </a:t>
            </a:r>
            <a:r>
              <a:rPr lang="en-US" sz="1000" dirty="0" err="1"/>
              <a:t>Innov</a:t>
            </a:r>
            <a:r>
              <a:rPr lang="en-US" sz="1000" dirty="0"/>
              <a:t> Aging. 2017 Nov 20;1(2):igx021. </a:t>
            </a:r>
          </a:p>
        </p:txBody>
      </p:sp>
    </p:spTree>
    <p:extLst>
      <p:ext uri="{BB962C8B-B14F-4D97-AF65-F5344CB8AC3E}">
        <p14:creationId xmlns:p14="http://schemas.microsoft.com/office/powerpoint/2010/main" xmlns="" val="18124389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729658"/>
            <a:ext cx="11029616" cy="988332"/>
          </a:xfrm>
        </p:spPr>
        <p:txBody>
          <a:bodyPr>
            <a:normAutofit fontScale="90000"/>
          </a:bodyPr>
          <a:lstStyle/>
          <a:p>
            <a:pPr lvl="0">
              <a:spcBef>
                <a:spcPts val="0"/>
              </a:spcBef>
            </a:pPr>
            <a:r>
              <a:rPr lang="en-US" dirty="0"/>
              <a:t/>
            </a:r>
            <a:br>
              <a:rPr lang="en-US" dirty="0"/>
            </a:br>
            <a:r>
              <a:rPr lang="en-US" dirty="0"/>
              <a:t/>
            </a:r>
            <a:br>
              <a:rPr lang="en-US" dirty="0"/>
            </a:br>
            <a:r>
              <a:rPr lang="en-US" dirty="0"/>
              <a:t/>
            </a:r>
            <a:br>
              <a:rPr lang="en-US" dirty="0"/>
            </a:br>
            <a:r>
              <a:rPr lang="en-US" dirty="0"/>
              <a:t>Spiritual Effects of Not Talking about death</a:t>
            </a:r>
            <a:br>
              <a:rPr lang="en-US" dirty="0"/>
            </a:br>
            <a:r>
              <a:rPr lang="en-US" dirty="0"/>
              <a:t>Clergy and death: unusual findings</a:t>
            </a:r>
          </a:p>
        </p:txBody>
      </p:sp>
      <p:sp>
        <p:nvSpPr>
          <p:cNvPr id="3" name="TextBox 2"/>
          <p:cNvSpPr txBox="1"/>
          <p:nvPr/>
        </p:nvSpPr>
        <p:spPr>
          <a:xfrm>
            <a:off x="3358662" y="2287652"/>
            <a:ext cx="8396654" cy="218521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More aggressive care at end of life</a:t>
            </a:r>
          </a:p>
          <a:p>
            <a:pPr marL="285750" indent="-285750">
              <a:lnSpc>
                <a:spcPct val="200000"/>
              </a:lnSpc>
              <a:buFont typeface="Arial" panose="020B0604020202020204" pitchFamily="34" charset="0"/>
              <a:buChar char="•"/>
            </a:pPr>
            <a:r>
              <a:rPr lang="en-US" dirty="0"/>
              <a:t>Less likely to go into Hospice Care</a:t>
            </a:r>
          </a:p>
          <a:p>
            <a:pPr marL="285750" indent="-285750">
              <a:lnSpc>
                <a:spcPct val="200000"/>
              </a:lnSpc>
              <a:buFont typeface="Arial" panose="020B0604020202020204" pitchFamily="34" charset="0"/>
              <a:buChar char="•"/>
            </a:pPr>
            <a:r>
              <a:rPr lang="en-US" dirty="0"/>
              <a:t>More likely to die in Intensive Care</a:t>
            </a:r>
          </a:p>
          <a:p>
            <a:endParaRPr lang="en-US" dirty="0"/>
          </a:p>
          <a:p>
            <a:endParaRPr lang="en-US" sz="1000"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1884" y="762770"/>
            <a:ext cx="1273626" cy="955220"/>
          </a:xfrm>
          <a:prstGeom prst="rect">
            <a:avLst/>
          </a:prstGeom>
        </p:spPr>
      </p:pic>
      <p:sp>
        <p:nvSpPr>
          <p:cNvPr id="7" name="Slide Number Placeholder 6"/>
          <p:cNvSpPr>
            <a:spLocks noGrp="1"/>
          </p:cNvSpPr>
          <p:nvPr>
            <p:ph type="sldNum" sz="quarter" idx="12"/>
          </p:nvPr>
        </p:nvSpPr>
        <p:spPr/>
        <p:txBody>
          <a:bodyPr/>
          <a:lstStyle/>
          <a:p>
            <a:fld id="{1CAA1309-ABB0-4E1A-87FD-AFD626B6133B}" type="slidenum">
              <a:rPr lang="en-US" smtClean="0"/>
              <a:pPr/>
              <a:t>19</a:t>
            </a:fld>
            <a:endParaRPr lang="en-US"/>
          </a:p>
        </p:txBody>
      </p:sp>
      <p:sp>
        <p:nvSpPr>
          <p:cNvPr id="5" name="Rectangle 4"/>
          <p:cNvSpPr/>
          <p:nvPr/>
        </p:nvSpPr>
        <p:spPr>
          <a:xfrm>
            <a:off x="575894" y="4293868"/>
            <a:ext cx="11029616" cy="1785104"/>
          </a:xfrm>
          <a:prstGeom prst="rect">
            <a:avLst/>
          </a:prstGeom>
        </p:spPr>
        <p:txBody>
          <a:bodyPr wrap="square">
            <a:spAutoFit/>
          </a:bodyPr>
          <a:lstStyle/>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MJ, Sullivan A, </a:t>
            </a:r>
            <a:r>
              <a:rPr lang="en-US" sz="1000" dirty="0" err="1">
                <a:solidFill>
                  <a:prstClr val="black"/>
                </a:solidFill>
              </a:rPr>
              <a:t>Enzinger</a:t>
            </a:r>
            <a:r>
              <a:rPr lang="en-US" sz="1000" dirty="0">
                <a:solidFill>
                  <a:prstClr val="black"/>
                </a:solidFill>
              </a:rPr>
              <a:t> AC, Smith PT, Mitchell C, </a:t>
            </a:r>
            <a:r>
              <a:rPr lang="en-US" sz="1000" dirty="0" err="1">
                <a:solidFill>
                  <a:prstClr val="black"/>
                </a:solidFill>
              </a:rPr>
              <a:t>Peteet</a:t>
            </a:r>
            <a:r>
              <a:rPr lang="en-US" sz="1000" dirty="0">
                <a:solidFill>
                  <a:prstClr val="black"/>
                </a:solidFill>
              </a:rPr>
              <a:t> JR, </a:t>
            </a:r>
            <a:r>
              <a:rPr lang="en-US" sz="1000" dirty="0" err="1">
                <a:solidFill>
                  <a:prstClr val="black"/>
                </a:solidFill>
              </a:rPr>
              <a:t>Tulsky</a:t>
            </a:r>
            <a:r>
              <a:rPr lang="en-US" sz="1000" dirty="0">
                <a:solidFill>
                  <a:prstClr val="black"/>
                </a:solidFill>
              </a:rPr>
              <a:t> JA, </a:t>
            </a:r>
            <a:r>
              <a:rPr lang="en-US" sz="1000" dirty="0" err="1">
                <a:solidFill>
                  <a:prstClr val="black"/>
                </a:solidFill>
              </a:rPr>
              <a:t>VanderWeele</a:t>
            </a:r>
            <a:r>
              <a:rPr lang="en-US" sz="1000" dirty="0">
                <a:solidFill>
                  <a:prstClr val="black"/>
                </a:solidFill>
              </a:rPr>
              <a:t> T, </a:t>
            </a:r>
            <a:r>
              <a:rPr lang="en-US" sz="1000" dirty="0" err="1">
                <a:solidFill>
                  <a:prstClr val="black"/>
                </a:solidFill>
              </a:rPr>
              <a:t>Balboni</a:t>
            </a:r>
            <a:r>
              <a:rPr lang="en-US" sz="1000" dirty="0">
                <a:solidFill>
                  <a:prstClr val="black"/>
                </a:solidFill>
              </a:rPr>
              <a:t> TA. : U.S. Clergy Religious Values and Relationships to End-of-Life Discussions and Care J Pain Symptom Manage. 2017 Jun;53(6):999-1009. </a:t>
            </a:r>
            <a:r>
              <a:rPr lang="en-US" sz="1000" dirty="0" err="1">
                <a:solidFill>
                  <a:prstClr val="black"/>
                </a:solidFill>
              </a:rPr>
              <a:t>doi</a:t>
            </a:r>
            <a:r>
              <a:rPr lang="en-US" sz="1000" dirty="0">
                <a:solidFill>
                  <a:prstClr val="black"/>
                </a:solidFill>
              </a:rPr>
              <a:t>: 10.1016/j.jpainsymman.2016.12.346. </a:t>
            </a:r>
            <a:r>
              <a:rPr lang="en-US" sz="1000" dirty="0" err="1">
                <a:solidFill>
                  <a:prstClr val="black"/>
                </a:solidFill>
              </a:rPr>
              <a:t>Epub</a:t>
            </a:r>
            <a:r>
              <a:rPr lang="en-US" sz="1000" dirty="0">
                <a:solidFill>
                  <a:prstClr val="black"/>
                </a:solidFill>
              </a:rPr>
              <a:t> 2017 Feb 6. PMID: 28185893</a:t>
            </a:r>
          </a:p>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TA, </a:t>
            </a:r>
            <a:r>
              <a:rPr lang="en-US" sz="1000" dirty="0" err="1">
                <a:solidFill>
                  <a:prstClr val="black"/>
                </a:solidFill>
              </a:rPr>
              <a:t>Vanderwerker</a:t>
            </a:r>
            <a:r>
              <a:rPr lang="en-US" sz="1000" dirty="0">
                <a:solidFill>
                  <a:prstClr val="black"/>
                </a:solidFill>
              </a:rPr>
              <a:t> LC, Block SD, et al.: Religiousness and spiritual support among advanced cancer patients and associations with end-of-life treatment preferences and quality of life. J </a:t>
            </a:r>
            <a:r>
              <a:rPr lang="en-US" sz="1000" dirty="0" err="1">
                <a:solidFill>
                  <a:prstClr val="black"/>
                </a:solidFill>
              </a:rPr>
              <a:t>Clin</a:t>
            </a:r>
            <a:r>
              <a:rPr lang="en-US" sz="1000" dirty="0">
                <a:solidFill>
                  <a:prstClr val="black"/>
                </a:solidFill>
              </a:rPr>
              <a:t> </a:t>
            </a:r>
            <a:r>
              <a:rPr lang="en-US" sz="1000" dirty="0" err="1">
                <a:solidFill>
                  <a:prstClr val="black"/>
                </a:solidFill>
              </a:rPr>
              <a:t>Oncol</a:t>
            </a:r>
            <a:r>
              <a:rPr lang="en-US" sz="1000" dirty="0">
                <a:solidFill>
                  <a:prstClr val="black"/>
                </a:solidFill>
              </a:rPr>
              <a:t> 2007; 25:555-560</a:t>
            </a:r>
          </a:p>
          <a:p>
            <a:pPr marL="171450" lvl="0" indent="-171450">
              <a:buFont typeface="Arial" panose="020B0604020202020204" pitchFamily="34" charset="0"/>
              <a:buChar char="•"/>
            </a:pPr>
            <a:r>
              <a:rPr lang="en-US" sz="1000" dirty="0">
                <a:solidFill>
                  <a:prstClr val="black"/>
                </a:solidFill>
              </a:rPr>
              <a:t>Alcorn SR, </a:t>
            </a:r>
            <a:r>
              <a:rPr lang="en-US" sz="1000" dirty="0" err="1">
                <a:solidFill>
                  <a:prstClr val="black"/>
                </a:solidFill>
              </a:rPr>
              <a:t>Balboni</a:t>
            </a:r>
            <a:r>
              <a:rPr lang="en-US" sz="1000" dirty="0">
                <a:solidFill>
                  <a:prstClr val="black"/>
                </a:solidFill>
              </a:rPr>
              <a:t> MJ, </a:t>
            </a:r>
            <a:r>
              <a:rPr lang="en-US" sz="1000" dirty="0" err="1">
                <a:solidFill>
                  <a:prstClr val="black"/>
                </a:solidFill>
              </a:rPr>
              <a:t>Prigerson</a:t>
            </a:r>
            <a:r>
              <a:rPr lang="en-US" sz="1000" dirty="0">
                <a:solidFill>
                  <a:prstClr val="black"/>
                </a:solidFill>
              </a:rPr>
              <a:t> HG, et al.</a:t>
            </a:r>
          </a:p>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TA, Phelps AC, </a:t>
            </a:r>
            <a:r>
              <a:rPr lang="en-US" sz="1000" dirty="0" err="1">
                <a:solidFill>
                  <a:prstClr val="black"/>
                </a:solidFill>
              </a:rPr>
              <a:t>Gallivan</a:t>
            </a:r>
            <a:r>
              <a:rPr lang="en-US" sz="1000" dirty="0">
                <a:solidFill>
                  <a:prstClr val="black"/>
                </a:solidFill>
              </a:rPr>
              <a:t> K, et al. : Religious coping and use of intensive life-prolonging care near death in patients with advanced cancer. JAMA 2009; 301:1140-1147</a:t>
            </a:r>
          </a:p>
          <a:p>
            <a:pPr marL="171450" lvl="0" indent="-171450">
              <a:buFont typeface="Arial" panose="020B0604020202020204" pitchFamily="34" charset="0"/>
              <a:buChar char="•"/>
            </a:pPr>
            <a:r>
              <a:rPr lang="en-US" sz="1000" dirty="0">
                <a:solidFill>
                  <a:prstClr val="black"/>
                </a:solidFill>
              </a:rPr>
              <a:t>Phelps AC, </a:t>
            </a:r>
            <a:r>
              <a:rPr lang="en-US" sz="1000" dirty="0" err="1">
                <a:solidFill>
                  <a:prstClr val="black"/>
                </a:solidFill>
              </a:rPr>
              <a:t>Maciejewski</a:t>
            </a:r>
            <a:r>
              <a:rPr lang="en-US" sz="1000" dirty="0">
                <a:solidFill>
                  <a:prstClr val="black"/>
                </a:solidFill>
              </a:rPr>
              <a:t> PK, Nilsson M, et al. : Religious coping and use of intensive life-prolonging care near death in patients with advanced cancer. JAMA 2009; 301: 1140-1147</a:t>
            </a:r>
          </a:p>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TA, Phelps AC, </a:t>
            </a:r>
            <a:r>
              <a:rPr lang="en-US" sz="1000" dirty="0" err="1">
                <a:solidFill>
                  <a:prstClr val="black"/>
                </a:solidFill>
              </a:rPr>
              <a:t>Gallivan</a:t>
            </a:r>
            <a:r>
              <a:rPr lang="en-US" sz="1000" dirty="0">
                <a:solidFill>
                  <a:prstClr val="black"/>
                </a:solidFill>
              </a:rPr>
              <a:t> K, et al. : Provision of spiritual support to advanced cancer patients by religious communities and associations with medical care at the end of life. JAMA Intern Med 2013; 173:1109-1117.</a:t>
            </a:r>
          </a:p>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TA, Paulk ME, </a:t>
            </a:r>
            <a:r>
              <a:rPr lang="en-US" sz="1000" dirty="0" err="1">
                <a:solidFill>
                  <a:prstClr val="black"/>
                </a:solidFill>
              </a:rPr>
              <a:t>Balboni</a:t>
            </a:r>
            <a:r>
              <a:rPr lang="en-US" sz="1000" dirty="0">
                <a:solidFill>
                  <a:prstClr val="black"/>
                </a:solidFill>
              </a:rPr>
              <a:t> MJ, et al. : Provision of spiritual care to patients with advanced cancer: Associations with medical care and quality of life near death. J </a:t>
            </a:r>
            <a:r>
              <a:rPr lang="en-US" sz="1000" dirty="0" err="1">
                <a:solidFill>
                  <a:prstClr val="black"/>
                </a:solidFill>
              </a:rPr>
              <a:t>Clin</a:t>
            </a:r>
            <a:r>
              <a:rPr lang="en-US" sz="1000" dirty="0">
                <a:solidFill>
                  <a:prstClr val="black"/>
                </a:solidFill>
              </a:rPr>
              <a:t> </a:t>
            </a:r>
            <a:r>
              <a:rPr lang="en-US" sz="1000" dirty="0" err="1">
                <a:solidFill>
                  <a:prstClr val="black"/>
                </a:solidFill>
              </a:rPr>
              <a:t>Oncol</a:t>
            </a:r>
            <a:r>
              <a:rPr lang="en-US" sz="1000" dirty="0">
                <a:solidFill>
                  <a:prstClr val="black"/>
                </a:solidFill>
              </a:rPr>
              <a:t> 2010; 28: 445-452</a:t>
            </a:r>
          </a:p>
          <a:p>
            <a:pPr marL="171450" lvl="0" indent="-171450">
              <a:buFont typeface="Arial" panose="020B0604020202020204" pitchFamily="34" charset="0"/>
              <a:buChar char="•"/>
            </a:pPr>
            <a:r>
              <a:rPr lang="en-US" sz="1000" dirty="0" err="1">
                <a:solidFill>
                  <a:prstClr val="black"/>
                </a:solidFill>
              </a:rPr>
              <a:t>Balboni</a:t>
            </a:r>
            <a:r>
              <a:rPr lang="en-US" sz="1000" dirty="0">
                <a:solidFill>
                  <a:prstClr val="black"/>
                </a:solidFill>
              </a:rPr>
              <a:t> T, </a:t>
            </a:r>
            <a:r>
              <a:rPr lang="en-US" sz="1000" dirty="0" err="1">
                <a:solidFill>
                  <a:prstClr val="black"/>
                </a:solidFill>
              </a:rPr>
              <a:t>Balboni</a:t>
            </a:r>
            <a:r>
              <a:rPr lang="en-US" sz="1000" dirty="0">
                <a:solidFill>
                  <a:prstClr val="black"/>
                </a:solidFill>
              </a:rPr>
              <a:t> M, Paulk ME, et al.: Support of cancer patients’ spiritual needs and associations with medical care costs at the end of life. Cancer 2011; 117:5383-5391</a:t>
            </a:r>
          </a:p>
        </p:txBody>
      </p:sp>
      <p:sp>
        <p:nvSpPr>
          <p:cNvPr id="8" name="Rectangle 7"/>
          <p:cNvSpPr/>
          <p:nvPr/>
        </p:nvSpPr>
        <p:spPr>
          <a:xfrm>
            <a:off x="791307" y="2003866"/>
            <a:ext cx="9935307" cy="369332"/>
          </a:xfrm>
          <a:prstGeom prst="rect">
            <a:avLst/>
          </a:prstGeom>
        </p:spPr>
        <p:txBody>
          <a:bodyPr wrap="square">
            <a:spAutoFit/>
          </a:bodyPr>
          <a:lstStyle/>
          <a:p>
            <a:r>
              <a:rPr lang="en-US" dirty="0"/>
              <a:t> Multiple studies report that significant Spiritual support by local clergy (not clinically trained) led to:</a:t>
            </a:r>
          </a:p>
        </p:txBody>
      </p:sp>
    </p:spTree>
    <p:extLst>
      <p:ext uri="{BB962C8B-B14F-4D97-AF65-F5344CB8AC3E}">
        <p14:creationId xmlns:p14="http://schemas.microsoft.com/office/powerpoint/2010/main" xmlns="" val="511978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p:spPr>
      </p:pic>
      <p:sp>
        <p:nvSpPr>
          <p:cNvPr id="6" name="Slide Number Placeholder 5"/>
          <p:cNvSpPr>
            <a:spLocks noGrp="1"/>
          </p:cNvSpPr>
          <p:nvPr>
            <p:ph type="sldNum" sz="quarter" idx="12"/>
          </p:nvPr>
        </p:nvSpPr>
        <p:spPr/>
        <p:txBody>
          <a:bodyPr/>
          <a:lstStyle/>
          <a:p>
            <a:fld id="{1CAA1309-ABB0-4E1A-87FD-AFD626B6133B}" type="slidenum">
              <a:rPr lang="en-US" smtClean="0"/>
              <a:pPr/>
              <a:t>2</a:t>
            </a:fld>
            <a:endParaRPr lang="en-US"/>
          </a:p>
        </p:txBody>
      </p:sp>
      <p:sp>
        <p:nvSpPr>
          <p:cNvPr id="7" name="TextBox 6"/>
          <p:cNvSpPr txBox="1"/>
          <p:nvPr/>
        </p:nvSpPr>
        <p:spPr>
          <a:xfrm>
            <a:off x="692289" y="2169141"/>
            <a:ext cx="11029616" cy="4893647"/>
          </a:xfrm>
          <a:prstGeom prst="rect">
            <a:avLst/>
          </a:prstGeom>
          <a:noFill/>
        </p:spPr>
        <p:txBody>
          <a:bodyPr wrap="square" rtlCol="0">
            <a:spAutoFit/>
          </a:bodyPr>
          <a:lstStyle/>
          <a:p>
            <a:pPr marL="342900" indent="-342900">
              <a:buAutoNum type="arabicPeriod"/>
            </a:pPr>
            <a:r>
              <a:rPr lang="en-US" sz="2400" dirty="0"/>
              <a:t>Define a “Good Death”</a:t>
            </a:r>
          </a:p>
          <a:p>
            <a:pPr marL="342900" indent="-342900">
              <a:buAutoNum type="arabicPeriod"/>
            </a:pPr>
            <a:endParaRPr lang="en-US" sz="2400" dirty="0"/>
          </a:p>
          <a:p>
            <a:pPr marL="342900" indent="-342900">
              <a:buAutoNum type="arabicPeriod"/>
            </a:pPr>
            <a:r>
              <a:rPr lang="en-US" sz="2400" dirty="0"/>
              <a:t>Define and discuss possible causes for Post Intensive Care Syndrome.</a:t>
            </a:r>
          </a:p>
          <a:p>
            <a:pPr marL="342900" indent="-342900">
              <a:buAutoNum type="arabicPeriod"/>
            </a:pPr>
            <a:endParaRPr lang="en-US" sz="2400" dirty="0"/>
          </a:p>
          <a:p>
            <a:pPr marL="342900" indent="-342900">
              <a:buAutoNum type="arabicPeriod"/>
            </a:pPr>
            <a:r>
              <a:rPr lang="en-US" sz="2400" dirty="0"/>
              <a:t>Discuss ways to help families and patients have a “Good Death” in order to avoid development of Post Intensive Care Syndrome</a:t>
            </a:r>
          </a:p>
          <a:p>
            <a:pPr marL="342900" indent="-342900">
              <a:buAutoNum type="arabicPeriod"/>
            </a:pPr>
            <a:endParaRPr lang="en-US" sz="2400" dirty="0"/>
          </a:p>
          <a:p>
            <a:pPr marL="342900" indent="-342900">
              <a:buAutoNum type="arabicPeriod"/>
            </a:pPr>
            <a:r>
              <a:rPr lang="en-US" sz="2400" dirty="0"/>
              <a:t>Discuss the Cape Fear Valley Medical Center ICU Bereavement Care Project and its outcomes</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p:txBody>
      </p:sp>
    </p:spTree>
    <p:extLst>
      <p:ext uri="{BB962C8B-B14F-4D97-AF65-F5344CB8AC3E}">
        <p14:creationId xmlns:p14="http://schemas.microsoft.com/office/powerpoint/2010/main" xmlns="" val="59449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Clergy reasons for not talking about death</a:t>
            </a:r>
          </a:p>
        </p:txBody>
      </p:sp>
      <p:sp>
        <p:nvSpPr>
          <p:cNvPr id="3" name="Rectangle 2"/>
          <p:cNvSpPr/>
          <p:nvPr/>
        </p:nvSpPr>
        <p:spPr>
          <a:xfrm>
            <a:off x="501162" y="2247311"/>
            <a:ext cx="11104348" cy="3416320"/>
          </a:xfrm>
          <a:prstGeom prst="rect">
            <a:avLst/>
          </a:prstGeom>
        </p:spPr>
        <p:txBody>
          <a:bodyPr wrap="square">
            <a:spAutoFit/>
          </a:bodyPr>
          <a:lstStyle/>
          <a:p>
            <a:pPr marL="285750" indent="-285750">
              <a:buFont typeface="Arial" panose="020B0604020202020204" pitchFamily="34" charset="0"/>
              <a:buChar char="•"/>
            </a:pPr>
            <a:r>
              <a:rPr lang="en-US" dirty="0"/>
              <a:t>Some clergy reported that due to a theological belief in sanctity of life and miraculous healing they did not believe they should talk about it and chose instead to focus only on what a good life looks like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clergy reported being uncomfortable to talk about 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Many clergy did not believe in the idea of a “good” death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large number of clergy responded that they needed more training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Belief in miracles and hope and fear that the family/patient may lose their faith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20</a:t>
            </a:fld>
            <a:endParaRPr lang="en-US"/>
          </a:p>
        </p:txBody>
      </p:sp>
      <p:sp>
        <p:nvSpPr>
          <p:cNvPr id="6" name="TextBox 5"/>
          <p:cNvSpPr txBox="1"/>
          <p:nvPr/>
        </p:nvSpPr>
        <p:spPr>
          <a:xfrm>
            <a:off x="940778" y="5525250"/>
            <a:ext cx="10664732" cy="861774"/>
          </a:xfrm>
          <a:prstGeom prst="rect">
            <a:avLst/>
          </a:prstGeom>
          <a:noFill/>
        </p:spPr>
        <p:txBody>
          <a:bodyPr wrap="square" rtlCol="0">
            <a:spAutoFit/>
          </a:bodyPr>
          <a:lstStyle/>
          <a:p>
            <a:pPr marL="171450" indent="-171450">
              <a:buFont typeface="Arial" panose="020B0604020202020204" pitchFamily="34" charset="0"/>
              <a:buChar char="•"/>
            </a:pPr>
            <a:r>
              <a:rPr lang="en-US" sz="1000" dirty="0" err="1"/>
              <a:t>LeBaron</a:t>
            </a:r>
            <a:r>
              <a:rPr lang="en-US" sz="1000" dirty="0"/>
              <a:t>, V. T., Cooke, A., </a:t>
            </a:r>
            <a:r>
              <a:rPr lang="en-US" sz="1000" dirty="0" err="1"/>
              <a:t>Resmini</a:t>
            </a:r>
            <a:r>
              <a:rPr lang="en-US" sz="1000" dirty="0"/>
              <a:t>, J., </a:t>
            </a:r>
            <a:r>
              <a:rPr lang="en-US" sz="1000" dirty="0" err="1"/>
              <a:t>Garinther</a:t>
            </a:r>
            <a:r>
              <a:rPr lang="en-US" sz="1000" dirty="0"/>
              <a:t>, A., Chow, V., </a:t>
            </a:r>
            <a:r>
              <a:rPr lang="en-US" sz="1000" dirty="0" err="1"/>
              <a:t>Quiñones</a:t>
            </a:r>
            <a:r>
              <a:rPr lang="en-US" sz="1000" dirty="0"/>
              <a:t>, R., ... &amp; </a:t>
            </a:r>
            <a:r>
              <a:rPr lang="en-US" sz="1000" dirty="0" err="1"/>
              <a:t>Balboni</a:t>
            </a:r>
            <a:r>
              <a:rPr lang="en-US" sz="1000" dirty="0"/>
              <a:t>, T. A. (2015). Clergy views on a good versus a poor death: ministry to the terminally ill. Journal of palliative medicine, 18(12), 1000-1007.</a:t>
            </a:r>
          </a:p>
          <a:p>
            <a:pPr marL="171450" indent="-171450">
              <a:buFont typeface="Arial" panose="020B0604020202020204" pitchFamily="34" charset="0"/>
              <a:buChar char="•"/>
            </a:pPr>
            <a:r>
              <a:rPr lang="en-US" sz="1000" dirty="0"/>
              <a:t>Sanders, J. J., Chow, V., </a:t>
            </a:r>
            <a:r>
              <a:rPr lang="en-US" sz="1000" dirty="0" err="1"/>
              <a:t>Enzinger</a:t>
            </a:r>
            <a:r>
              <a:rPr lang="en-US" sz="1000" dirty="0"/>
              <a:t>, A. C., Lam, T. C., Smith, P. T., </a:t>
            </a:r>
            <a:r>
              <a:rPr lang="en-US" sz="1000" dirty="0" err="1"/>
              <a:t>Quiñones</a:t>
            </a:r>
            <a:r>
              <a:rPr lang="en-US" sz="1000" dirty="0"/>
              <a:t>, R., ... &amp; </a:t>
            </a:r>
            <a:r>
              <a:rPr lang="en-US" sz="1000" dirty="0" err="1"/>
              <a:t>Balboni</a:t>
            </a:r>
            <a:r>
              <a:rPr lang="en-US" sz="1000" dirty="0"/>
              <a:t>, T. A. (2017). Seeking and accepting: US clergy theological and moral perspectives informing decision making at the end of life. Journal of palliative medicine, 20(10), 1059-1067</a:t>
            </a:r>
          </a:p>
          <a:p>
            <a:endParaRPr lang="en-US" sz="1000" dirty="0"/>
          </a:p>
        </p:txBody>
      </p:sp>
    </p:spTree>
    <p:extLst>
      <p:ext uri="{BB962C8B-B14F-4D97-AF65-F5344CB8AC3E}">
        <p14:creationId xmlns:p14="http://schemas.microsoft.com/office/powerpoint/2010/main" xmlns="" val="1274586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team’s reasons for not talking about death</a:t>
            </a:r>
          </a:p>
        </p:txBody>
      </p:sp>
      <p:sp>
        <p:nvSpPr>
          <p:cNvPr id="3" name="Content Placeholder 2"/>
          <p:cNvSpPr>
            <a:spLocks noGrp="1"/>
          </p:cNvSpPr>
          <p:nvPr>
            <p:ph idx="1"/>
          </p:nvPr>
        </p:nvSpPr>
        <p:spPr>
          <a:xfrm>
            <a:off x="2954216" y="1996895"/>
            <a:ext cx="3965329" cy="3678303"/>
          </a:xfrm>
        </p:spPr>
        <p:txBody>
          <a:bodyPr/>
          <a:lstStyle/>
          <a:p>
            <a:r>
              <a:rPr lang="en-US" dirty="0"/>
              <a:t>Fear patient will “lose hope”</a:t>
            </a:r>
          </a:p>
          <a:p>
            <a:r>
              <a:rPr lang="en-US" dirty="0"/>
              <a:t>Don’t want to “give up”</a:t>
            </a:r>
          </a:p>
          <a:p>
            <a:r>
              <a:rPr lang="en-US" dirty="0"/>
              <a:t>Don’t know how to bring it up</a:t>
            </a:r>
          </a:p>
          <a:p>
            <a:r>
              <a:rPr lang="en-US" dirty="0"/>
              <a:t>Don’t know how to talk about it</a:t>
            </a:r>
          </a:p>
          <a:p>
            <a:r>
              <a:rPr lang="en-US" dirty="0"/>
              <a:t>Fear families/patients might get angry</a:t>
            </a:r>
          </a:p>
          <a:p>
            <a:r>
              <a:rPr lang="en-US" dirty="0"/>
              <a:t>No time</a:t>
            </a:r>
          </a:p>
          <a:p>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99476" y="835260"/>
            <a:ext cx="996789" cy="747592"/>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21</a:t>
            </a:fld>
            <a:endParaRPr lang="en-US"/>
          </a:p>
        </p:txBody>
      </p:sp>
      <p:sp>
        <p:nvSpPr>
          <p:cNvPr id="6" name="Content Placeholder 2"/>
          <p:cNvSpPr txBox="1">
            <a:spLocks/>
          </p:cNvSpPr>
          <p:nvPr/>
        </p:nvSpPr>
        <p:spPr>
          <a:xfrm>
            <a:off x="791309" y="5029200"/>
            <a:ext cx="11029615" cy="92693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dirty="0"/>
              <a:t>Center for Medicare and Medicaid Services (CMS) created provider billing options for ACP in January of 2016.</a:t>
            </a:r>
          </a:p>
          <a:p>
            <a:r>
              <a:rPr lang="en-US" sz="900" dirty="0"/>
              <a:t>Advance Care Planning: ICN 909289. August 2016 Report from: Center for Medicare and Medicaid Services (CMS), Department of Health and Human Services (HHS), Medicare Learning Network (MLN). </a:t>
            </a:r>
            <a:r>
              <a:rPr lang="en-US" sz="900" dirty="0">
                <a:hlinkClick r:id="rId3"/>
              </a:rPr>
              <a:t>www.cms.gov/Outreachand-Education/Medicare-Learning-Network-MLN/MLN</a:t>
            </a:r>
            <a:r>
              <a:rPr lang="en-US" sz="900" dirty="0"/>
              <a:t> Products/Downloads/AdvanceCarePlanningText-Only.PDF.</a:t>
            </a:r>
          </a:p>
        </p:txBody>
      </p:sp>
    </p:spTree>
    <p:extLst>
      <p:ext uri="{BB962C8B-B14F-4D97-AF65-F5344CB8AC3E}">
        <p14:creationId xmlns:p14="http://schemas.microsoft.com/office/powerpoint/2010/main" xmlns="" val="1403220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A1309-ABB0-4E1A-87FD-AFD626B6133B}" type="slidenum">
              <a:rPr lang="en-US" smtClean="0"/>
              <a:pPr/>
              <a:t>22</a:t>
            </a:fld>
            <a:endParaRPr lang="en-US"/>
          </a:p>
        </p:txBody>
      </p:sp>
      <p:sp>
        <p:nvSpPr>
          <p:cNvPr id="5" name="Title 1"/>
          <p:cNvSpPr>
            <a:spLocks noGrp="1"/>
          </p:cNvSpPr>
          <p:nvPr>
            <p:ph type="title"/>
          </p:nvPr>
        </p:nvSpPr>
        <p:spPr/>
        <p:txBody>
          <a:bodyPr/>
          <a:lstStyle/>
          <a:p>
            <a:r>
              <a:rPr lang="en-US" dirty="0"/>
              <a:t>The effects of not talking about death</a:t>
            </a:r>
          </a:p>
        </p:txBody>
      </p:sp>
      <p:sp>
        <p:nvSpPr>
          <p:cNvPr id="2" name="Content Placeholder 1"/>
          <p:cNvSpPr>
            <a:spLocks noGrp="1"/>
          </p:cNvSpPr>
          <p:nvPr>
            <p:ph idx="1"/>
          </p:nvPr>
        </p:nvSpPr>
        <p:spPr>
          <a:xfrm>
            <a:off x="3335399" y="2277834"/>
            <a:ext cx="6690946" cy="3678303"/>
          </a:xfrm>
        </p:spPr>
        <p:txBody>
          <a:bodyPr/>
          <a:lstStyle/>
          <a:p>
            <a:r>
              <a:rPr lang="en-US" dirty="0"/>
              <a:t>Death comes suddenly and unexpectedly </a:t>
            </a:r>
          </a:p>
          <a:p>
            <a:r>
              <a:rPr lang="en-US" dirty="0"/>
              <a:t>Guilt</a:t>
            </a:r>
          </a:p>
          <a:p>
            <a:r>
              <a:rPr lang="en-US" dirty="0"/>
              <a:t>Grief intensifies</a:t>
            </a:r>
          </a:p>
          <a:p>
            <a:r>
              <a:rPr lang="en-US" dirty="0"/>
              <a:t>Questioning</a:t>
            </a:r>
          </a:p>
          <a:p>
            <a:r>
              <a:rPr lang="en-US" dirty="0"/>
              <a:t>No time to say goodbye</a:t>
            </a:r>
          </a:p>
          <a:p>
            <a:r>
              <a:rPr lang="en-US" dirty="0"/>
              <a:t>Shock</a:t>
            </a:r>
          </a:p>
          <a:p>
            <a:r>
              <a:rPr lang="en-US" dirty="0"/>
              <a:t>Others?</a:t>
            </a:r>
          </a:p>
          <a:p>
            <a:endParaRPr lang="en-US" dirty="0"/>
          </a:p>
          <a:p>
            <a:endParaRPr lang="en-US"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665375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5" y="3553864"/>
            <a:ext cx="11029615" cy="1497507"/>
          </a:xfrm>
        </p:spPr>
        <p:txBody>
          <a:bodyPr/>
          <a:lstStyle/>
          <a:p>
            <a:r>
              <a:rPr lang="en-US" dirty="0"/>
              <a:t>Post-intensive care syndrome</a:t>
            </a:r>
            <a:br>
              <a:rPr lang="en-US" dirty="0"/>
            </a:br>
            <a:endParaRPr lang="en-US" dirty="0"/>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7184" y="5260697"/>
            <a:ext cx="1273626" cy="95522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23</a:t>
            </a:fld>
            <a:endParaRPr lang="en-US"/>
          </a:p>
        </p:txBody>
      </p:sp>
    </p:spTree>
    <p:extLst>
      <p:ext uri="{BB962C8B-B14F-4D97-AF65-F5344CB8AC3E}">
        <p14:creationId xmlns:p14="http://schemas.microsoft.com/office/powerpoint/2010/main" xmlns="" val="1281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Post-Intensive Care Syndrome: What is it?</a:t>
            </a:r>
          </a:p>
        </p:txBody>
      </p:sp>
      <p:sp>
        <p:nvSpPr>
          <p:cNvPr id="3" name="Content Placeholder 2"/>
          <p:cNvSpPr>
            <a:spLocks noGrp="1"/>
          </p:cNvSpPr>
          <p:nvPr>
            <p:ph idx="1"/>
          </p:nvPr>
        </p:nvSpPr>
        <p:spPr>
          <a:xfrm>
            <a:off x="581192" y="1930881"/>
            <a:ext cx="11029615" cy="4396150"/>
          </a:xfrm>
        </p:spPr>
        <p:txBody>
          <a:bodyPr>
            <a:normAutofit/>
          </a:bodyPr>
          <a:lstStyle/>
          <a:p>
            <a:r>
              <a:rPr lang="en-US" dirty="0"/>
              <a:t>What is PICS-Family?</a:t>
            </a:r>
          </a:p>
          <a:p>
            <a:r>
              <a:rPr lang="en-US" dirty="0"/>
              <a:t>PICS-Family is a group of symptoms that may affect family members of people who have recently left the ICU. It is common for family members to feel any or some of the following symptoms:</a:t>
            </a:r>
          </a:p>
          <a:p>
            <a:pPr lvl="1">
              <a:buFont typeface="Wingdings" panose="05000000000000000000" pitchFamily="2" charset="2"/>
              <a:buChar char="q"/>
            </a:pPr>
            <a:r>
              <a:rPr lang="en-US" sz="2000" dirty="0"/>
              <a:t>Stress</a:t>
            </a:r>
          </a:p>
          <a:p>
            <a:pPr lvl="1">
              <a:buFont typeface="Wingdings" panose="05000000000000000000" pitchFamily="2" charset="2"/>
              <a:buChar char="q"/>
            </a:pPr>
            <a:r>
              <a:rPr lang="en-US" sz="2000" dirty="0"/>
              <a:t>Sleepiness</a:t>
            </a:r>
          </a:p>
          <a:p>
            <a:pPr lvl="1">
              <a:buFont typeface="Wingdings" panose="05000000000000000000" pitchFamily="2" charset="2"/>
              <a:buChar char="q"/>
            </a:pPr>
            <a:r>
              <a:rPr lang="en-US" sz="2000" dirty="0"/>
              <a:t>Sadness</a:t>
            </a:r>
          </a:p>
          <a:p>
            <a:pPr lvl="1">
              <a:buFont typeface="Wingdings" panose="05000000000000000000" pitchFamily="2" charset="2"/>
              <a:buChar char="q"/>
            </a:pPr>
            <a:r>
              <a:rPr lang="en-US" sz="2000" dirty="0"/>
              <a:t>Grief</a:t>
            </a:r>
          </a:p>
          <a:p>
            <a:pPr lvl="1">
              <a:buFont typeface="Wingdings" panose="05000000000000000000" pitchFamily="2" charset="2"/>
              <a:buChar char="q"/>
            </a:pPr>
            <a:r>
              <a:rPr lang="en-US" sz="2000" dirty="0"/>
              <a:t>Post-traumatic stress disorder</a:t>
            </a:r>
          </a:p>
          <a:p>
            <a:pPr lvl="1">
              <a:buFont typeface="Wingdings" panose="05000000000000000000" pitchFamily="2" charset="2"/>
              <a:buChar char="q"/>
            </a:pPr>
            <a:r>
              <a:rPr lang="en-US" sz="2000" dirty="0"/>
              <a:t>Anxiety</a:t>
            </a:r>
          </a:p>
        </p:txBody>
      </p:sp>
      <p:sp>
        <p:nvSpPr>
          <p:cNvPr id="5" name="Rectangle 4"/>
          <p:cNvSpPr/>
          <p:nvPr/>
        </p:nvSpPr>
        <p:spPr>
          <a:xfrm>
            <a:off x="7227446" y="3861373"/>
            <a:ext cx="4072525" cy="923330"/>
          </a:xfrm>
          <a:prstGeom prst="rect">
            <a:avLst/>
          </a:prstGeom>
        </p:spPr>
        <p:txBody>
          <a:bodyPr wrap="square">
            <a:spAutoFit/>
          </a:bodyPr>
          <a:lstStyle/>
          <a:p>
            <a:r>
              <a:rPr lang="en-US" dirty="0"/>
              <a:t>Pulmonary and Critical Care Medicine</a:t>
            </a:r>
          </a:p>
          <a:p>
            <a:r>
              <a:rPr lang="en-US" dirty="0"/>
              <a:t>What You Need To Know About Post-Intensive Care Syndrome (PICS)</a:t>
            </a:r>
          </a:p>
        </p:txBody>
      </p:sp>
      <p:sp>
        <p:nvSpPr>
          <p:cNvPr id="6" name="Rectangle 5"/>
          <p:cNvSpPr/>
          <p:nvPr/>
        </p:nvSpPr>
        <p:spPr>
          <a:xfrm>
            <a:off x="7259417" y="4820858"/>
            <a:ext cx="4008582" cy="861774"/>
          </a:xfrm>
          <a:prstGeom prst="rect">
            <a:avLst/>
          </a:prstGeom>
        </p:spPr>
        <p:txBody>
          <a:bodyPr wrap="square">
            <a:spAutoFit/>
          </a:bodyPr>
          <a:lstStyle/>
          <a:p>
            <a:pPr algn="ctr"/>
            <a:r>
              <a:rPr lang="en-US" sz="1000" dirty="0"/>
              <a:t>Patient Education by University of Michigan Health System is licensed under a Creative Commons Attribution-</a:t>
            </a:r>
            <a:r>
              <a:rPr lang="en-US" sz="1000" dirty="0" err="1"/>
              <a:t>NonCommercial</a:t>
            </a:r>
            <a:r>
              <a:rPr lang="en-US" sz="1000" dirty="0"/>
              <a:t>-</a:t>
            </a:r>
            <a:r>
              <a:rPr lang="en-US" sz="1000" dirty="0" err="1"/>
              <a:t>ShareAlike</a:t>
            </a:r>
            <a:r>
              <a:rPr lang="en-US" sz="1000" dirty="0"/>
              <a:t> 3.0 </a:t>
            </a:r>
            <a:r>
              <a:rPr lang="en-US" sz="1000" dirty="0" err="1"/>
              <a:t>Unported</a:t>
            </a:r>
            <a:r>
              <a:rPr lang="en-US" sz="1000" dirty="0"/>
              <a:t> License. Last Revised 10/17/2014</a:t>
            </a:r>
          </a:p>
          <a:p>
            <a:pPr algn="ctr"/>
            <a:r>
              <a:rPr lang="en-US" sz="1000" dirty="0"/>
              <a:t>Adapted from: VA “What You Need To Know About PICS”</a:t>
            </a: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8" name="Slide Number Placeholder 7"/>
          <p:cNvSpPr>
            <a:spLocks noGrp="1"/>
          </p:cNvSpPr>
          <p:nvPr>
            <p:ph type="sldNum" sz="quarter" idx="12"/>
          </p:nvPr>
        </p:nvSpPr>
        <p:spPr/>
        <p:txBody>
          <a:bodyPr/>
          <a:lstStyle/>
          <a:p>
            <a:fld id="{1CAA1309-ABB0-4E1A-87FD-AFD626B6133B}" type="slidenum">
              <a:rPr lang="en-US" smtClean="0"/>
              <a:pPr/>
              <a:t>24</a:t>
            </a:fld>
            <a:endParaRPr lang="en-US"/>
          </a:p>
        </p:txBody>
      </p:sp>
    </p:spTree>
    <p:extLst>
      <p:ext uri="{BB962C8B-B14F-4D97-AF65-F5344CB8AC3E}">
        <p14:creationId xmlns:p14="http://schemas.microsoft.com/office/powerpoint/2010/main" xmlns="" val="2553322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Pics-f development diagnosable disorders</a:t>
            </a:r>
          </a:p>
        </p:txBody>
      </p:sp>
      <p:sp>
        <p:nvSpPr>
          <p:cNvPr id="3" name="Content Placeholder 2"/>
          <p:cNvSpPr>
            <a:spLocks noGrp="1"/>
          </p:cNvSpPr>
          <p:nvPr>
            <p:ph idx="1"/>
          </p:nvPr>
        </p:nvSpPr>
        <p:spPr>
          <a:xfrm>
            <a:off x="2220521" y="1936003"/>
            <a:ext cx="7750958" cy="3678303"/>
          </a:xfrm>
        </p:spPr>
        <p:txBody>
          <a:bodyPr/>
          <a:lstStyle/>
          <a:p>
            <a:r>
              <a:rPr lang="en-US" dirty="0"/>
              <a:t>From symptoms of anxiety to generalized anxiety disorder</a:t>
            </a:r>
          </a:p>
          <a:p>
            <a:r>
              <a:rPr lang="en-US" dirty="0"/>
              <a:t>From symptoms of depression to major depressive disorder</a:t>
            </a:r>
          </a:p>
          <a:p>
            <a:r>
              <a:rPr lang="en-US" dirty="0"/>
              <a:t>Panic disorder</a:t>
            </a:r>
          </a:p>
          <a:p>
            <a:r>
              <a:rPr lang="en-US" dirty="0"/>
              <a:t>Acute stress disorder and PTSD-related symptoms</a:t>
            </a:r>
          </a:p>
          <a:p>
            <a:r>
              <a:rPr lang="en-US" dirty="0"/>
              <a:t>Complicated grief</a:t>
            </a:r>
          </a:p>
        </p:txBody>
      </p:sp>
      <p:sp>
        <p:nvSpPr>
          <p:cNvPr id="4" name="Slide Number Placeholder 3"/>
          <p:cNvSpPr>
            <a:spLocks noGrp="1"/>
          </p:cNvSpPr>
          <p:nvPr>
            <p:ph type="sldNum" sz="quarter" idx="12"/>
          </p:nvPr>
        </p:nvSpPr>
        <p:spPr/>
        <p:txBody>
          <a:bodyPr/>
          <a:lstStyle/>
          <a:p>
            <a:fld id="{1CAA1309-ABB0-4E1A-87FD-AFD626B6133B}" type="slidenum">
              <a:rPr lang="en-US" smtClean="0"/>
              <a:pPr/>
              <a:t>25</a:t>
            </a:fld>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6" name="TextBox 5"/>
          <p:cNvSpPr txBox="1"/>
          <p:nvPr/>
        </p:nvSpPr>
        <p:spPr>
          <a:xfrm>
            <a:off x="5033472" y="5138992"/>
            <a:ext cx="5155166" cy="553998"/>
          </a:xfrm>
          <a:prstGeom prst="rect">
            <a:avLst/>
          </a:prstGeom>
          <a:noFill/>
        </p:spPr>
        <p:txBody>
          <a:bodyPr wrap="square" rtlCol="0">
            <a:spAutoFit/>
          </a:bodyPr>
          <a:lstStyle/>
          <a:p>
            <a:r>
              <a:rPr lang="en-US" sz="1000" dirty="0"/>
              <a:t>Taken from: Schmidt, M., &amp; </a:t>
            </a:r>
            <a:r>
              <a:rPr lang="en-US" sz="1000" dirty="0" err="1"/>
              <a:t>Azoulay</a:t>
            </a:r>
            <a:r>
              <a:rPr lang="en-US" sz="1000" dirty="0"/>
              <a:t>, E. (2012). Having a loved one in the ICU: the forgotten family. </a:t>
            </a:r>
            <a:r>
              <a:rPr lang="en-US" sz="1000" i="1" dirty="0"/>
              <a:t>Current opinion in critical care</a:t>
            </a:r>
            <a:r>
              <a:rPr lang="en-US" sz="1000" dirty="0"/>
              <a:t>, </a:t>
            </a:r>
            <a:r>
              <a:rPr lang="en-US" sz="1000" i="1" dirty="0"/>
              <a:t>18</a:t>
            </a:r>
            <a:r>
              <a:rPr lang="en-US" sz="1000" dirty="0"/>
              <a:t>(5), 540-547.</a:t>
            </a:r>
          </a:p>
          <a:p>
            <a:endParaRPr lang="en-US" sz="1000" dirty="0"/>
          </a:p>
        </p:txBody>
      </p:sp>
    </p:spTree>
    <p:extLst>
      <p:ext uri="{BB962C8B-B14F-4D97-AF65-F5344CB8AC3E}">
        <p14:creationId xmlns:p14="http://schemas.microsoft.com/office/powerpoint/2010/main" xmlns="" val="45866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PICS-F: Post Intensive Care Syndrome-family</a:t>
            </a:r>
          </a:p>
        </p:txBody>
      </p:sp>
      <p:sp>
        <p:nvSpPr>
          <p:cNvPr id="3" name="Content Placeholder 2"/>
          <p:cNvSpPr>
            <a:spLocks noGrp="1"/>
          </p:cNvSpPr>
          <p:nvPr>
            <p:ph idx="1"/>
          </p:nvPr>
        </p:nvSpPr>
        <p:spPr>
          <a:xfrm>
            <a:off x="581192" y="1996895"/>
            <a:ext cx="11029615" cy="2899845"/>
          </a:xfrm>
        </p:spPr>
        <p:txBody>
          <a:bodyPr/>
          <a:lstStyle/>
          <a:p>
            <a:r>
              <a:rPr lang="en-US" dirty="0"/>
              <a:t>Factors associated with a higher risk for PICS-F signs and symptoms include the patient’s severity of illness, death of the patient, sex of the family member, relationship between the family member and the patient, decision-making by the family member, and the family member’s psychological history. Additionally, avoidant coping after a stressful event has been associated with the development of adverse psychological signs and symptoms and has been predictive of later indications of PTSD in family members of ICU patients.</a:t>
            </a:r>
          </a:p>
        </p:txBody>
      </p:sp>
      <p:sp>
        <p:nvSpPr>
          <p:cNvPr id="4" name="Slide Number Placeholder 3"/>
          <p:cNvSpPr>
            <a:spLocks noGrp="1"/>
          </p:cNvSpPr>
          <p:nvPr>
            <p:ph type="sldNum" sz="quarter" idx="12"/>
          </p:nvPr>
        </p:nvSpPr>
        <p:spPr/>
        <p:txBody>
          <a:bodyPr/>
          <a:lstStyle/>
          <a:p>
            <a:fld id="{1CAA1309-ABB0-4E1A-87FD-AFD626B6133B}" type="slidenum">
              <a:rPr lang="en-US" smtClean="0"/>
              <a:pPr/>
              <a:t>26</a:t>
            </a:fld>
            <a:endParaRPr lang="en-US"/>
          </a:p>
        </p:txBody>
      </p:sp>
      <p:sp>
        <p:nvSpPr>
          <p:cNvPr id="6" name="Rectangle 5"/>
          <p:cNvSpPr/>
          <p:nvPr/>
        </p:nvSpPr>
        <p:spPr>
          <a:xfrm>
            <a:off x="3378079" y="4496630"/>
            <a:ext cx="6295760" cy="400110"/>
          </a:xfrm>
          <a:prstGeom prst="rect">
            <a:avLst/>
          </a:prstGeom>
        </p:spPr>
        <p:txBody>
          <a:bodyPr wrap="square">
            <a:spAutoFit/>
          </a:bodyPr>
          <a:lstStyle/>
          <a:p>
            <a:r>
              <a:rPr lang="en-US" sz="1000" dirty="0" err="1"/>
              <a:t>Petrinec</a:t>
            </a:r>
            <a:r>
              <a:rPr lang="en-US" sz="1000" dirty="0"/>
              <a:t> A. Post–Intensive Care Syndrome in Family Decision Makers of Long-term Acute Care Hospital Patients</a:t>
            </a:r>
          </a:p>
          <a:p>
            <a:r>
              <a:rPr lang="en-US" sz="1000" dirty="0"/>
              <a:t>Am J </a:t>
            </a:r>
            <a:r>
              <a:rPr lang="en-US" sz="1000" dirty="0" err="1"/>
              <a:t>Crit</a:t>
            </a:r>
            <a:r>
              <a:rPr lang="en-US" sz="1000" dirty="0"/>
              <a:t> Care September 2017  vol. 26  no. 5  416-422</a:t>
            </a:r>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185129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Complicated Grief</a:t>
            </a:r>
          </a:p>
        </p:txBody>
      </p:sp>
      <p:sp>
        <p:nvSpPr>
          <p:cNvPr id="3" name="Content Placeholder 2"/>
          <p:cNvSpPr>
            <a:spLocks noGrp="1"/>
          </p:cNvSpPr>
          <p:nvPr>
            <p:ph idx="1"/>
          </p:nvPr>
        </p:nvSpPr>
        <p:spPr>
          <a:xfrm>
            <a:off x="1823532" y="2097033"/>
            <a:ext cx="9161014" cy="1334229"/>
          </a:xfrm>
        </p:spPr>
        <p:txBody>
          <a:bodyPr/>
          <a:lstStyle/>
          <a:p>
            <a:pPr marL="0" indent="0">
              <a:buNone/>
            </a:pPr>
            <a:r>
              <a:rPr lang="en-US" dirty="0"/>
              <a:t>After a death in the ICU:</a:t>
            </a:r>
          </a:p>
          <a:p>
            <a:r>
              <a:rPr lang="en-US" dirty="0"/>
              <a:t>6 months: 52% of families present complicated grief symptoms </a:t>
            </a:r>
          </a:p>
          <a:p>
            <a:r>
              <a:rPr lang="en-US" dirty="0"/>
              <a:t>12 months: 53% of families present complicated grief symptoms</a:t>
            </a:r>
          </a:p>
          <a:p>
            <a:endParaRPr lang="en-US" dirty="0"/>
          </a:p>
        </p:txBody>
      </p:sp>
      <p:sp>
        <p:nvSpPr>
          <p:cNvPr id="4" name="Slide Number Placeholder 3"/>
          <p:cNvSpPr>
            <a:spLocks noGrp="1"/>
          </p:cNvSpPr>
          <p:nvPr>
            <p:ph type="sldNum" sz="quarter" idx="12"/>
          </p:nvPr>
        </p:nvSpPr>
        <p:spPr/>
        <p:txBody>
          <a:bodyPr/>
          <a:lstStyle/>
          <a:p>
            <a:fld id="{1CAA1309-ABB0-4E1A-87FD-AFD626B6133B}" type="slidenum">
              <a:rPr lang="en-US" smtClean="0"/>
              <a:pPr/>
              <a:t>27</a:t>
            </a:fld>
            <a:endParaRPr lang="en-US"/>
          </a:p>
        </p:txBody>
      </p:sp>
      <p:sp>
        <p:nvSpPr>
          <p:cNvPr id="5" name="TextBox 4"/>
          <p:cNvSpPr txBox="1"/>
          <p:nvPr/>
        </p:nvSpPr>
        <p:spPr>
          <a:xfrm>
            <a:off x="2590800" y="3151590"/>
            <a:ext cx="7010400" cy="430887"/>
          </a:xfrm>
          <a:prstGeom prst="rect">
            <a:avLst/>
          </a:prstGeom>
          <a:noFill/>
        </p:spPr>
        <p:txBody>
          <a:bodyPr wrap="square" rtlCol="0">
            <a:spAutoFit/>
          </a:bodyPr>
          <a:lstStyle/>
          <a:p>
            <a:r>
              <a:rPr lang="en-US" sz="1100" dirty="0"/>
              <a:t>Kentish-Barnes N, </a:t>
            </a:r>
            <a:r>
              <a:rPr lang="en-US" sz="1100" dirty="0" err="1"/>
              <a:t>Chaize</a:t>
            </a:r>
            <a:r>
              <a:rPr lang="en-US" sz="1100" dirty="0"/>
              <a:t> M, </a:t>
            </a:r>
            <a:r>
              <a:rPr lang="en-US" sz="1100" dirty="0" err="1"/>
              <a:t>Seegers</a:t>
            </a:r>
            <a:r>
              <a:rPr lang="en-US" sz="1100" dirty="0"/>
              <a:t> V, </a:t>
            </a:r>
            <a:r>
              <a:rPr lang="en-US" sz="1100" dirty="0" err="1"/>
              <a:t>Legriel</a:t>
            </a:r>
            <a:r>
              <a:rPr lang="en-US" sz="1100" dirty="0"/>
              <a:t> S, </a:t>
            </a:r>
            <a:r>
              <a:rPr lang="en-US" sz="1100" dirty="0" err="1"/>
              <a:t>Cariou</a:t>
            </a:r>
            <a:r>
              <a:rPr lang="en-US" sz="1100" dirty="0"/>
              <a:t> A, </a:t>
            </a:r>
            <a:r>
              <a:rPr lang="en-US" sz="1100" dirty="0" err="1"/>
              <a:t>Jaber</a:t>
            </a:r>
            <a:r>
              <a:rPr lang="en-US" sz="1100" dirty="0"/>
              <a:t> S, et al. Complicated grief after death of a relative in the Intensive Care unit. </a:t>
            </a:r>
            <a:r>
              <a:rPr lang="en-US" sz="1100" dirty="0" err="1"/>
              <a:t>Eur</a:t>
            </a:r>
            <a:r>
              <a:rPr lang="en-US" sz="1100" dirty="0"/>
              <a:t> </a:t>
            </a:r>
            <a:r>
              <a:rPr lang="en-US" sz="1100" dirty="0" err="1"/>
              <a:t>Respir</a:t>
            </a:r>
            <a:r>
              <a:rPr lang="en-US" sz="1100" dirty="0"/>
              <a:t> J. 2015 (5): 1341-52.</a:t>
            </a:r>
          </a:p>
        </p:txBody>
      </p:sp>
      <p:sp>
        <p:nvSpPr>
          <p:cNvPr id="6" name="Rectangle 5"/>
          <p:cNvSpPr/>
          <p:nvPr/>
        </p:nvSpPr>
        <p:spPr>
          <a:xfrm>
            <a:off x="1823532" y="4146654"/>
            <a:ext cx="7571573" cy="923330"/>
          </a:xfrm>
          <a:prstGeom prst="rect">
            <a:avLst/>
          </a:prstGeom>
        </p:spPr>
        <p:txBody>
          <a:bodyPr wrap="square">
            <a:spAutoFit/>
          </a:bodyPr>
          <a:lstStyle/>
          <a:p>
            <a:pPr algn="ctr"/>
            <a:r>
              <a:rPr lang="en-US" dirty="0"/>
              <a:t>People with this condition are caught up in rumination about the circumstances of the death, worry about its consequences, or excessive avoidance of reminders of the loss. </a:t>
            </a:r>
          </a:p>
        </p:txBody>
      </p:sp>
      <p:sp>
        <p:nvSpPr>
          <p:cNvPr id="7" name="TextBox 6"/>
          <p:cNvSpPr txBox="1"/>
          <p:nvPr/>
        </p:nvSpPr>
        <p:spPr>
          <a:xfrm>
            <a:off x="1965532" y="5221199"/>
            <a:ext cx="7287572" cy="246221"/>
          </a:xfrm>
          <a:prstGeom prst="rect">
            <a:avLst/>
          </a:prstGeom>
          <a:noFill/>
        </p:spPr>
        <p:txBody>
          <a:bodyPr wrap="none" rtlCol="0">
            <a:spAutoFit/>
          </a:bodyPr>
          <a:lstStyle/>
          <a:p>
            <a:r>
              <a:rPr lang="en-US" sz="1000" dirty="0"/>
              <a:t>Shear MK. Grief and mourning gone awry: pathway and course of complicated grief. </a:t>
            </a:r>
            <a:r>
              <a:rPr lang="fr-FR" sz="1000" dirty="0"/>
              <a:t>Dialogues Clin </a:t>
            </a:r>
            <a:r>
              <a:rPr lang="fr-FR" sz="1000" dirty="0" err="1"/>
              <a:t>Neurosci</a:t>
            </a:r>
            <a:r>
              <a:rPr lang="fr-FR" sz="1000" dirty="0"/>
              <a:t>. 2012 Jun; 14(2): 119–128. </a:t>
            </a:r>
            <a:endParaRPr lang="en-US" sz="1000" dirty="0"/>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989683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PTSD-Post Traumatic Stress Disorder</a:t>
            </a:r>
          </a:p>
        </p:txBody>
      </p:sp>
      <p:sp>
        <p:nvSpPr>
          <p:cNvPr id="3" name="Content Placeholder 2"/>
          <p:cNvSpPr>
            <a:spLocks noGrp="1"/>
          </p:cNvSpPr>
          <p:nvPr>
            <p:ph idx="1"/>
          </p:nvPr>
        </p:nvSpPr>
        <p:spPr>
          <a:xfrm>
            <a:off x="581193" y="2515675"/>
            <a:ext cx="11029615" cy="1639029"/>
          </a:xfrm>
        </p:spPr>
        <p:txBody>
          <a:bodyPr>
            <a:normAutofit lnSpcReduction="10000"/>
          </a:bodyPr>
          <a:lstStyle/>
          <a:p>
            <a:pPr marL="0" indent="0">
              <a:buNone/>
            </a:pPr>
            <a:r>
              <a:rPr lang="en-US" dirty="0"/>
              <a:t>Predictors for PTSD development in families</a:t>
            </a:r>
          </a:p>
          <a:p>
            <a:r>
              <a:rPr lang="en-US" dirty="0"/>
              <a:t>The quality of information and family satisfaction with the information (dissatisfaction with what the information is and dissatisfaction with presentation of information)</a:t>
            </a:r>
          </a:p>
          <a:p>
            <a:r>
              <a:rPr lang="en-US" dirty="0"/>
              <a:t>The more families feel responsible for the life and death decision-making process of their loved one (feelings of guilt, worry, uncertainty)</a:t>
            </a:r>
          </a:p>
        </p:txBody>
      </p:sp>
      <p:sp>
        <p:nvSpPr>
          <p:cNvPr id="4" name="Slide Number Placeholder 3"/>
          <p:cNvSpPr>
            <a:spLocks noGrp="1"/>
          </p:cNvSpPr>
          <p:nvPr>
            <p:ph type="sldNum" sz="quarter" idx="12"/>
          </p:nvPr>
        </p:nvSpPr>
        <p:spPr/>
        <p:txBody>
          <a:bodyPr/>
          <a:lstStyle/>
          <a:p>
            <a:fld id="{1CAA1309-ABB0-4E1A-87FD-AFD626B6133B}" type="slidenum">
              <a:rPr lang="en-US" smtClean="0"/>
              <a:pPr/>
              <a:t>28</a:t>
            </a:fld>
            <a:endParaRPr lang="en-US"/>
          </a:p>
        </p:txBody>
      </p:sp>
      <p:sp>
        <p:nvSpPr>
          <p:cNvPr id="5" name="TextBox 4"/>
          <p:cNvSpPr txBox="1"/>
          <p:nvPr/>
        </p:nvSpPr>
        <p:spPr>
          <a:xfrm>
            <a:off x="2544955" y="4954423"/>
            <a:ext cx="8601075" cy="461665"/>
          </a:xfrm>
          <a:prstGeom prst="rect">
            <a:avLst/>
          </a:prstGeom>
          <a:noFill/>
        </p:spPr>
        <p:txBody>
          <a:bodyPr wrap="square" rtlCol="0">
            <a:spAutoFit/>
          </a:bodyPr>
          <a:lstStyle/>
          <a:p>
            <a:r>
              <a:rPr lang="en-US" sz="1200" dirty="0" err="1"/>
              <a:t>Azoulay</a:t>
            </a:r>
            <a:r>
              <a:rPr lang="en-US" sz="1200" dirty="0"/>
              <a:t> E, </a:t>
            </a:r>
            <a:r>
              <a:rPr lang="en-US" sz="1200" dirty="0" err="1"/>
              <a:t>Chevret</a:t>
            </a:r>
            <a:r>
              <a:rPr lang="en-US" sz="1200" dirty="0"/>
              <a:t> S, </a:t>
            </a:r>
            <a:r>
              <a:rPr lang="en-US" sz="1200" dirty="0" err="1"/>
              <a:t>Leleu</a:t>
            </a:r>
            <a:r>
              <a:rPr lang="en-US" sz="1200" dirty="0"/>
              <a:t> G, Pochard F, </a:t>
            </a:r>
            <a:r>
              <a:rPr lang="en-US" sz="1200" dirty="0" err="1"/>
              <a:t>Barboteu</a:t>
            </a:r>
            <a:r>
              <a:rPr lang="en-US" sz="1200" dirty="0"/>
              <a:t> M, </a:t>
            </a:r>
            <a:r>
              <a:rPr lang="en-US" sz="1200" dirty="0" err="1"/>
              <a:t>Adrie</a:t>
            </a:r>
            <a:r>
              <a:rPr lang="en-US" sz="1200" dirty="0"/>
              <a:t> C, et al. Risk of post-traumatic stress symptoms in family members of intensive care unit patients. Am J </a:t>
            </a:r>
            <a:r>
              <a:rPr lang="en-US" sz="1200" dirty="0" err="1"/>
              <a:t>Respir</a:t>
            </a:r>
            <a:r>
              <a:rPr lang="en-US" sz="1200" dirty="0"/>
              <a:t> </a:t>
            </a:r>
            <a:r>
              <a:rPr lang="en-US" sz="1200" dirty="0" err="1"/>
              <a:t>Crit</a:t>
            </a:r>
            <a:r>
              <a:rPr lang="en-US" sz="1200" dirty="0"/>
              <a:t> Care Med. 2005; 171(9):987-94.</a:t>
            </a:r>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3127255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5" y="3573749"/>
            <a:ext cx="11029615" cy="1497507"/>
          </a:xfrm>
        </p:spPr>
        <p:txBody>
          <a:bodyPr/>
          <a:lstStyle/>
          <a:p>
            <a:r>
              <a:rPr lang="en-US" dirty="0"/>
              <a:t>Changing the culture of the icu</a:t>
            </a: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15233" y="5299323"/>
            <a:ext cx="1273626" cy="955220"/>
          </a:xfrm>
          <a:prstGeom prst="rect">
            <a:avLst/>
          </a:prstGeom>
        </p:spPr>
      </p:pic>
      <p:sp>
        <p:nvSpPr>
          <p:cNvPr id="6" name="Slide Number Placeholder 5"/>
          <p:cNvSpPr>
            <a:spLocks noGrp="1"/>
          </p:cNvSpPr>
          <p:nvPr>
            <p:ph type="sldNum" sz="quarter" idx="12"/>
          </p:nvPr>
        </p:nvSpPr>
        <p:spPr/>
        <p:txBody>
          <a:bodyPr/>
          <a:lstStyle/>
          <a:p>
            <a:fld id="{1CAA1309-ABB0-4E1A-87FD-AFD626B6133B}" type="slidenum">
              <a:rPr lang="en-US" smtClean="0"/>
              <a:pPr/>
              <a:t>29</a:t>
            </a:fld>
            <a:endParaRPr lang="en-US"/>
          </a:p>
        </p:txBody>
      </p:sp>
    </p:spTree>
    <p:extLst>
      <p:ext uri="{BB962C8B-B14F-4D97-AF65-F5344CB8AC3E}">
        <p14:creationId xmlns:p14="http://schemas.microsoft.com/office/powerpoint/2010/main" xmlns="" val="1488148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73197" y="1758689"/>
            <a:ext cx="11264534" cy="4191000"/>
          </a:xfrm>
        </p:spPr>
        <p:txBody>
          <a:bodyPr>
            <a:normAutofit/>
          </a:bodyPr>
          <a:lstStyle/>
          <a:p>
            <a:pPr marL="0" indent="0">
              <a:lnSpc>
                <a:spcPct val="200000"/>
              </a:lnSpc>
              <a:buNone/>
            </a:pPr>
            <a:r>
              <a:rPr lang="en-US" b="1" u="sng" dirty="0">
                <a:solidFill>
                  <a:schemeClr val="tx1"/>
                </a:solidFill>
              </a:rPr>
              <a:t>Patient</a:t>
            </a:r>
            <a:r>
              <a:rPr lang="en-US" dirty="0">
                <a:solidFill>
                  <a:schemeClr val="tx1"/>
                </a:solidFill>
              </a:rPr>
              <a:t>: 86 year old man found down at home by his wife for an unknown amount of time. EMS did CPR and got a pulse. They transported him to the hospital where he coded and was worked on for 20 minutes before the team got a pulse back. He was then stabilized and moved to the ICU. </a:t>
            </a:r>
          </a:p>
          <a:p>
            <a:pPr marL="0" indent="0">
              <a:buNone/>
            </a:pPr>
            <a:r>
              <a:rPr lang="en-US" b="1" u="sng" dirty="0">
                <a:solidFill>
                  <a:schemeClr val="tx1"/>
                </a:solidFill>
              </a:rPr>
              <a:t>HCPOA</a:t>
            </a:r>
            <a:r>
              <a:rPr lang="en-US" dirty="0">
                <a:solidFill>
                  <a:schemeClr val="tx1"/>
                </a:solidFill>
              </a:rPr>
              <a:t>: Spouse of 60 years. 80 year old woman with multiple health issues including diabetes and some cardiac issues. </a:t>
            </a:r>
          </a:p>
          <a:p>
            <a:pPr marL="0" indent="0">
              <a:buNone/>
            </a:pPr>
            <a:r>
              <a:rPr lang="en-US" b="1" u="sng" dirty="0">
                <a:solidFill>
                  <a:schemeClr val="tx1"/>
                </a:solidFill>
              </a:rPr>
              <a:t>Other relatives</a:t>
            </a:r>
            <a:r>
              <a:rPr lang="en-US" dirty="0">
                <a:solidFill>
                  <a:schemeClr val="tx1"/>
                </a:solidFill>
              </a:rPr>
              <a:t>: two sons who live in town, a daughter lives in another state; five grandchildren and two</a:t>
            </a:r>
          </a:p>
          <a:p>
            <a:pPr marL="0" indent="0">
              <a:buNone/>
            </a:pPr>
            <a:r>
              <a:rPr lang="en-US" dirty="0">
                <a:solidFill>
                  <a:schemeClr val="tx1"/>
                </a:solidFill>
              </a:rPr>
              <a:t>daughters-in-law</a:t>
            </a:r>
          </a:p>
          <a:p>
            <a:pPr marL="0" indent="0">
              <a:buNone/>
            </a:pPr>
            <a:r>
              <a:rPr lang="en-US" b="1" u="sng" dirty="0">
                <a:solidFill>
                  <a:schemeClr val="tx1"/>
                </a:solidFill>
              </a:rPr>
              <a:t>Other support persons</a:t>
            </a:r>
            <a:r>
              <a:rPr lang="en-US" dirty="0">
                <a:solidFill>
                  <a:schemeClr val="tx1"/>
                </a:solidFill>
              </a:rPr>
              <a:t>: Church of God pastor and other church members</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3</a:t>
            </a:fld>
            <a:endParaRPr lang="en-US"/>
          </a:p>
        </p:txBody>
      </p:sp>
      <p:sp>
        <p:nvSpPr>
          <p:cNvPr id="6" name="TextBox 5"/>
          <p:cNvSpPr txBox="1"/>
          <p:nvPr/>
        </p:nvSpPr>
        <p:spPr>
          <a:xfrm>
            <a:off x="3879111" y="5949689"/>
            <a:ext cx="4433778" cy="276999"/>
          </a:xfrm>
          <a:prstGeom prst="rect">
            <a:avLst/>
          </a:prstGeom>
          <a:noFill/>
        </p:spPr>
        <p:txBody>
          <a:bodyPr wrap="none" rtlCol="0">
            <a:spAutoFit/>
          </a:bodyPr>
          <a:lstStyle/>
          <a:p>
            <a:r>
              <a:rPr lang="en-US" sz="1200" dirty="0"/>
              <a:t>This is not a real case and does not require any special permissions. </a:t>
            </a:r>
          </a:p>
        </p:txBody>
      </p:sp>
    </p:spTree>
    <p:extLst>
      <p:ext uri="{BB962C8B-B14F-4D97-AF65-F5344CB8AC3E}">
        <p14:creationId xmlns:p14="http://schemas.microsoft.com/office/powerpoint/2010/main" xmlns="" val="251154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Ways to help the family</a:t>
            </a:r>
          </a:p>
        </p:txBody>
      </p:sp>
      <p:sp>
        <p:nvSpPr>
          <p:cNvPr id="3" name="Content Placeholder 2"/>
          <p:cNvSpPr>
            <a:spLocks noGrp="1"/>
          </p:cNvSpPr>
          <p:nvPr>
            <p:ph idx="1"/>
          </p:nvPr>
        </p:nvSpPr>
        <p:spPr>
          <a:xfrm>
            <a:off x="307727" y="2755849"/>
            <a:ext cx="11029615" cy="3678303"/>
          </a:xfrm>
        </p:spPr>
        <p:txBody>
          <a:bodyPr>
            <a:normAutofit lnSpcReduction="10000"/>
          </a:bodyPr>
          <a:lstStyle/>
          <a:p>
            <a:r>
              <a:rPr lang="en-US" dirty="0"/>
              <a:t>Establish trust early</a:t>
            </a:r>
          </a:p>
          <a:p>
            <a:r>
              <a:rPr lang="en-US" dirty="0"/>
              <a:t>Communicate early and often</a:t>
            </a:r>
          </a:p>
          <a:p>
            <a:r>
              <a:rPr lang="en-US" dirty="0"/>
              <a:t>Provide mental/spiritual evaluation and support</a:t>
            </a:r>
          </a:p>
          <a:p>
            <a:pPr marL="0" indent="0">
              <a:buNone/>
            </a:pPr>
            <a:endParaRPr lang="en-US" dirty="0"/>
          </a:p>
          <a:p>
            <a:r>
              <a:rPr lang="en-US" dirty="0"/>
              <a:t>Hold family meetings within the first 72 hours and weekly afterwards</a:t>
            </a:r>
          </a:p>
          <a:p>
            <a:pPr lvl="1"/>
            <a:r>
              <a:rPr lang="en-US" dirty="0"/>
              <a:t>Update family on </a:t>
            </a:r>
            <a:r>
              <a:rPr lang="en-US" dirty="0" err="1"/>
              <a:t>pt</a:t>
            </a:r>
            <a:r>
              <a:rPr lang="en-US" dirty="0"/>
              <a:t> medical condition and treatment options</a:t>
            </a:r>
          </a:p>
          <a:p>
            <a:pPr lvl="1"/>
            <a:r>
              <a:rPr lang="en-US" dirty="0"/>
              <a:t>Discuss the </a:t>
            </a:r>
            <a:r>
              <a:rPr lang="en-US" dirty="0" err="1"/>
              <a:t>pt</a:t>
            </a:r>
            <a:r>
              <a:rPr lang="en-US" dirty="0"/>
              <a:t> prognosis and gain understanding of the </a:t>
            </a:r>
            <a:r>
              <a:rPr lang="en-US" dirty="0" err="1"/>
              <a:t>pt</a:t>
            </a:r>
            <a:r>
              <a:rPr lang="en-US" dirty="0"/>
              <a:t> attitude towards death and dying</a:t>
            </a:r>
          </a:p>
          <a:p>
            <a:pPr lvl="1"/>
            <a:r>
              <a:rPr lang="en-US" dirty="0"/>
              <a:t>Obtain consensus from family about treatment plan</a:t>
            </a:r>
          </a:p>
          <a:p>
            <a:pPr lvl="1"/>
            <a:r>
              <a:rPr lang="en-US" dirty="0"/>
              <a:t>Establish clinical milestones that indicate success or failure of treatment plan</a:t>
            </a:r>
          </a:p>
          <a:p>
            <a:pPr lvl="1"/>
            <a:r>
              <a:rPr lang="en-US" dirty="0"/>
              <a:t>Establish the next family conference</a:t>
            </a:r>
          </a:p>
        </p:txBody>
      </p:sp>
      <p:sp>
        <p:nvSpPr>
          <p:cNvPr id="4" name="Slide Number Placeholder 3"/>
          <p:cNvSpPr>
            <a:spLocks noGrp="1"/>
          </p:cNvSpPr>
          <p:nvPr>
            <p:ph type="sldNum" sz="quarter" idx="12"/>
          </p:nvPr>
        </p:nvSpPr>
        <p:spPr/>
        <p:txBody>
          <a:bodyPr/>
          <a:lstStyle/>
          <a:p>
            <a:fld id="{1CAA1309-ABB0-4E1A-87FD-AFD626B6133B}" type="slidenum">
              <a:rPr lang="en-US" smtClean="0"/>
              <a:pPr/>
              <a:t>30</a:t>
            </a:fld>
            <a:endParaRPr lang="en-US"/>
          </a:p>
        </p:txBody>
      </p:sp>
      <p:sp>
        <p:nvSpPr>
          <p:cNvPr id="5" name="TextBox 4"/>
          <p:cNvSpPr txBox="1"/>
          <p:nvPr/>
        </p:nvSpPr>
        <p:spPr>
          <a:xfrm>
            <a:off x="7397732" y="4455307"/>
            <a:ext cx="4213076" cy="507831"/>
          </a:xfrm>
          <a:prstGeom prst="rect">
            <a:avLst/>
          </a:prstGeom>
          <a:noFill/>
        </p:spPr>
        <p:txBody>
          <a:bodyPr wrap="square" rtlCol="0">
            <a:spAutoFit/>
          </a:bodyPr>
          <a:lstStyle/>
          <a:p>
            <a:r>
              <a:rPr lang="en-US" sz="900" dirty="0"/>
              <a:t>Lilly C, De </a:t>
            </a:r>
            <a:r>
              <a:rPr lang="en-US" sz="900" dirty="0" err="1"/>
              <a:t>Meo</a:t>
            </a:r>
            <a:r>
              <a:rPr lang="en-US" sz="900" dirty="0"/>
              <a:t> D, </a:t>
            </a:r>
            <a:r>
              <a:rPr lang="en-US" sz="900" dirty="0" err="1"/>
              <a:t>Sonna</a:t>
            </a:r>
            <a:r>
              <a:rPr lang="en-US" sz="900" dirty="0"/>
              <a:t> L, Haley K, </a:t>
            </a:r>
            <a:r>
              <a:rPr lang="en-US" sz="900" dirty="0" err="1"/>
              <a:t>Massaro</a:t>
            </a:r>
            <a:r>
              <a:rPr lang="en-US" sz="900" dirty="0"/>
              <a:t> A, Wallace R, et al. An intensive communication intervention for the critically ill. American Journal of Medicine 2000;109:469-475</a:t>
            </a:r>
          </a:p>
        </p:txBody>
      </p:sp>
      <p:sp>
        <p:nvSpPr>
          <p:cNvPr id="6" name="TextBox 5"/>
          <p:cNvSpPr txBox="1"/>
          <p:nvPr/>
        </p:nvSpPr>
        <p:spPr>
          <a:xfrm>
            <a:off x="5479200" y="3122793"/>
            <a:ext cx="4700187" cy="369332"/>
          </a:xfrm>
          <a:prstGeom prst="rect">
            <a:avLst/>
          </a:prstGeom>
          <a:noFill/>
        </p:spPr>
        <p:txBody>
          <a:bodyPr wrap="square" rtlCol="0">
            <a:spAutoFit/>
          </a:bodyPr>
          <a:lstStyle/>
          <a:p>
            <a:r>
              <a:rPr lang="en-US" sz="900" dirty="0"/>
              <a:t>Hickman R and Douglas S. Impact of chronic critical illness on the psychological outcomes of family members. AACN </a:t>
            </a:r>
            <a:r>
              <a:rPr lang="en-US" sz="900" dirty="0" err="1"/>
              <a:t>Adv</a:t>
            </a:r>
            <a:r>
              <a:rPr lang="en-US" sz="900" dirty="0"/>
              <a:t> </a:t>
            </a:r>
            <a:r>
              <a:rPr lang="en-US" sz="900" dirty="0" err="1"/>
              <a:t>Crit</a:t>
            </a:r>
            <a:r>
              <a:rPr lang="en-US" sz="900" dirty="0"/>
              <a:t> Care. 2010; 21(1): 80-91.</a:t>
            </a:r>
          </a:p>
        </p:txBody>
      </p:sp>
      <p:sp>
        <p:nvSpPr>
          <p:cNvPr id="7" name="TextBox 6"/>
          <p:cNvSpPr txBox="1"/>
          <p:nvPr/>
        </p:nvSpPr>
        <p:spPr>
          <a:xfrm>
            <a:off x="1454131" y="1912737"/>
            <a:ext cx="7665577" cy="646331"/>
          </a:xfrm>
          <a:prstGeom prst="rect">
            <a:avLst/>
          </a:prstGeom>
          <a:noFill/>
          <a:ln>
            <a:solidFill>
              <a:schemeClr val="tx1"/>
            </a:solidFill>
          </a:ln>
        </p:spPr>
        <p:txBody>
          <a:bodyPr wrap="square" rtlCol="0">
            <a:spAutoFit/>
          </a:bodyPr>
          <a:lstStyle/>
          <a:p>
            <a:r>
              <a:rPr lang="en-US" dirty="0"/>
              <a:t>Research shows earlier conversations about death lead to better quality of life, better patient/family satisfaction, and a higher likelihood of having a good death.</a:t>
            </a:r>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4114681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conference and bereavement pamphlet</a:t>
            </a:r>
          </a:p>
        </p:txBody>
      </p:sp>
      <p:sp>
        <p:nvSpPr>
          <p:cNvPr id="3" name="Content Placeholder 2"/>
          <p:cNvSpPr>
            <a:spLocks noGrp="1"/>
          </p:cNvSpPr>
          <p:nvPr>
            <p:ph idx="1"/>
          </p:nvPr>
        </p:nvSpPr>
        <p:spPr>
          <a:xfrm>
            <a:off x="581192" y="2180497"/>
            <a:ext cx="11029615" cy="1314734"/>
          </a:xfrm>
        </p:spPr>
        <p:txBody>
          <a:bodyPr/>
          <a:lstStyle/>
          <a:p>
            <a:r>
              <a:rPr lang="en-US" dirty="0"/>
              <a:t>Among ICU patients expected to die within a few days, a proactive family conference and bereavement pamphlet resulted in improvements in family symptoms of depression, anxiety, and post-traumatic stress disorder. </a:t>
            </a:r>
          </a:p>
        </p:txBody>
      </p:sp>
      <p:sp>
        <p:nvSpPr>
          <p:cNvPr id="4" name="TextBox 3"/>
          <p:cNvSpPr txBox="1"/>
          <p:nvPr/>
        </p:nvSpPr>
        <p:spPr>
          <a:xfrm>
            <a:off x="1124983" y="3776752"/>
            <a:ext cx="9942032" cy="400110"/>
          </a:xfrm>
          <a:prstGeom prst="rect">
            <a:avLst/>
          </a:prstGeom>
          <a:noFill/>
        </p:spPr>
        <p:txBody>
          <a:bodyPr wrap="square" rtlCol="0">
            <a:spAutoFit/>
          </a:bodyPr>
          <a:lstStyle/>
          <a:p>
            <a:r>
              <a:rPr lang="en-US" sz="1000" dirty="0" err="1"/>
              <a:t>Lautrette</a:t>
            </a:r>
            <a:r>
              <a:rPr lang="en-US" sz="1000" dirty="0"/>
              <a:t> A, </a:t>
            </a:r>
            <a:r>
              <a:rPr lang="en-US" sz="1000" dirty="0" err="1"/>
              <a:t>Darmon</a:t>
            </a:r>
            <a:r>
              <a:rPr lang="en-US" sz="1000" dirty="0"/>
              <a:t> M, </a:t>
            </a:r>
            <a:r>
              <a:rPr lang="en-US" sz="1000" dirty="0" err="1"/>
              <a:t>Megarbane</a:t>
            </a:r>
            <a:r>
              <a:rPr lang="en-US" sz="1000" dirty="0"/>
              <a:t> B, Joly LM, </a:t>
            </a:r>
            <a:r>
              <a:rPr lang="en-US" sz="1000" dirty="0" err="1"/>
              <a:t>Chevret</a:t>
            </a:r>
            <a:r>
              <a:rPr lang="en-US" sz="1000" dirty="0"/>
              <a:t> S, </a:t>
            </a:r>
            <a:r>
              <a:rPr lang="en-US" sz="1000" dirty="0" err="1"/>
              <a:t>Adrie</a:t>
            </a:r>
            <a:r>
              <a:rPr lang="en-US" sz="1000" dirty="0"/>
              <a:t> C, </a:t>
            </a:r>
            <a:r>
              <a:rPr lang="en-US" sz="1000" dirty="0" err="1"/>
              <a:t>Barnoud</a:t>
            </a:r>
            <a:r>
              <a:rPr lang="en-US" sz="1000" dirty="0"/>
              <a:t> D, </a:t>
            </a:r>
            <a:r>
              <a:rPr lang="en-US" sz="1000" dirty="0" err="1"/>
              <a:t>Bleichner</a:t>
            </a:r>
            <a:r>
              <a:rPr lang="en-US" sz="1000" dirty="0"/>
              <a:t> G, </a:t>
            </a:r>
            <a:r>
              <a:rPr lang="en-US" sz="1000" dirty="0" err="1"/>
              <a:t>Bruel</a:t>
            </a:r>
            <a:r>
              <a:rPr lang="en-US" sz="1000" dirty="0"/>
              <a:t> C, </a:t>
            </a:r>
            <a:r>
              <a:rPr lang="en-US" sz="1000" dirty="0" err="1"/>
              <a:t>Choukroun</a:t>
            </a:r>
            <a:r>
              <a:rPr lang="en-US" sz="1000" dirty="0"/>
              <a:t> G, et al. A Communication strategy and brochure for relatives of patients dying in the ICU. N </a:t>
            </a:r>
            <a:r>
              <a:rPr lang="en-US" sz="1000" dirty="0" err="1"/>
              <a:t>Engl</a:t>
            </a:r>
            <a:r>
              <a:rPr lang="en-US" sz="1000" dirty="0"/>
              <a:t> J. Med 2007; 356:469=478</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p:spPr>
      </p:pic>
      <p:sp>
        <p:nvSpPr>
          <p:cNvPr id="6" name="Slide Number Placeholder 5"/>
          <p:cNvSpPr>
            <a:spLocks noGrp="1"/>
          </p:cNvSpPr>
          <p:nvPr>
            <p:ph type="sldNum" sz="quarter" idx="12"/>
          </p:nvPr>
        </p:nvSpPr>
        <p:spPr/>
        <p:txBody>
          <a:bodyPr/>
          <a:lstStyle/>
          <a:p>
            <a:fld id="{1CAA1309-ABB0-4E1A-87FD-AFD626B6133B}" type="slidenum">
              <a:rPr lang="en-US" smtClean="0"/>
              <a:pPr/>
              <a:t>31</a:t>
            </a:fld>
            <a:endParaRPr lang="en-US"/>
          </a:p>
        </p:txBody>
      </p:sp>
    </p:spTree>
    <p:extLst>
      <p:ext uri="{BB962C8B-B14F-4D97-AF65-F5344CB8AC3E}">
        <p14:creationId xmlns:p14="http://schemas.microsoft.com/office/powerpoint/2010/main" xmlns="" val="1913460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Ideas to help the family</a:t>
            </a:r>
          </a:p>
        </p:txBody>
      </p:sp>
      <p:sp>
        <p:nvSpPr>
          <p:cNvPr id="3" name="Content Placeholder 2"/>
          <p:cNvSpPr>
            <a:spLocks noGrp="1"/>
          </p:cNvSpPr>
          <p:nvPr>
            <p:ph idx="1"/>
          </p:nvPr>
        </p:nvSpPr>
        <p:spPr/>
        <p:txBody>
          <a:bodyPr/>
          <a:lstStyle/>
          <a:p>
            <a:r>
              <a:rPr lang="en-US" dirty="0"/>
              <a:t>Proactive and effective communication strategies</a:t>
            </a:r>
          </a:p>
          <a:p>
            <a:r>
              <a:rPr lang="en-US" dirty="0"/>
              <a:t>Printed information materials (information pamphlet, brochures)</a:t>
            </a:r>
          </a:p>
          <a:p>
            <a:r>
              <a:rPr lang="en-US" dirty="0"/>
              <a:t>ICU organization (regular nurse-physician meeting, unit staff level, open visiting hours)</a:t>
            </a:r>
          </a:p>
          <a:p>
            <a:r>
              <a:rPr lang="en-US" dirty="0"/>
              <a:t>Nurse family care specialist</a:t>
            </a:r>
          </a:p>
          <a:p>
            <a:r>
              <a:rPr lang="en-US" dirty="0"/>
              <a:t>Family participation in care </a:t>
            </a:r>
          </a:p>
          <a:p>
            <a:r>
              <a:rPr lang="en-US" dirty="0"/>
              <a:t>Psychological screening</a:t>
            </a:r>
          </a:p>
          <a:p>
            <a:r>
              <a:rPr lang="en-US" dirty="0"/>
              <a:t>Post-ICU interventions (family debriefing visit, family clinics, posthospital disease management program)</a:t>
            </a:r>
          </a:p>
        </p:txBody>
      </p:sp>
      <p:sp>
        <p:nvSpPr>
          <p:cNvPr id="4" name="Slide Number Placeholder 3"/>
          <p:cNvSpPr>
            <a:spLocks noGrp="1"/>
          </p:cNvSpPr>
          <p:nvPr>
            <p:ph type="sldNum" sz="quarter" idx="12"/>
          </p:nvPr>
        </p:nvSpPr>
        <p:spPr/>
        <p:txBody>
          <a:bodyPr/>
          <a:lstStyle/>
          <a:p>
            <a:fld id="{1CAA1309-ABB0-4E1A-87FD-AFD626B6133B}" type="slidenum">
              <a:rPr lang="en-US" smtClean="0"/>
              <a:pPr/>
              <a:t>32</a:t>
            </a:fld>
            <a:endParaRPr lang="en-US"/>
          </a:p>
        </p:txBody>
      </p:sp>
      <p:sp>
        <p:nvSpPr>
          <p:cNvPr id="5" name="TextBox 4"/>
          <p:cNvSpPr txBox="1"/>
          <p:nvPr/>
        </p:nvSpPr>
        <p:spPr>
          <a:xfrm>
            <a:off x="4811281" y="5630469"/>
            <a:ext cx="5155166" cy="553998"/>
          </a:xfrm>
          <a:prstGeom prst="rect">
            <a:avLst/>
          </a:prstGeom>
          <a:noFill/>
        </p:spPr>
        <p:txBody>
          <a:bodyPr wrap="square" rtlCol="0">
            <a:spAutoFit/>
          </a:bodyPr>
          <a:lstStyle/>
          <a:p>
            <a:r>
              <a:rPr lang="en-US" sz="1000" dirty="0"/>
              <a:t>Taken from: Schmidt, M., &amp; </a:t>
            </a:r>
            <a:r>
              <a:rPr lang="en-US" sz="1000" dirty="0" err="1"/>
              <a:t>Azoulay</a:t>
            </a:r>
            <a:r>
              <a:rPr lang="en-US" sz="1000" dirty="0"/>
              <a:t>, E. (2012). Having a loved one in the ICU: the forgotten family. </a:t>
            </a:r>
            <a:r>
              <a:rPr lang="en-US" sz="1000" i="1" dirty="0"/>
              <a:t>Current opinion in critical care</a:t>
            </a:r>
            <a:r>
              <a:rPr lang="en-US" sz="1000" dirty="0"/>
              <a:t>, </a:t>
            </a:r>
            <a:r>
              <a:rPr lang="en-US" sz="1000" i="1" dirty="0"/>
              <a:t>18</a:t>
            </a:r>
            <a:r>
              <a:rPr lang="en-US" sz="1000" dirty="0"/>
              <a:t>(5), 540-547.</a:t>
            </a:r>
          </a:p>
          <a:p>
            <a:endParaRPr lang="en-US" sz="1000" dirty="0"/>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84422" y="731446"/>
            <a:ext cx="1273626" cy="955220"/>
          </a:xfrm>
          <a:prstGeom prst="rect">
            <a:avLst/>
          </a:prstGeom>
        </p:spPr>
      </p:pic>
    </p:spTree>
    <p:extLst>
      <p:ext uri="{BB962C8B-B14F-4D97-AF65-F5344CB8AC3E}">
        <p14:creationId xmlns:p14="http://schemas.microsoft.com/office/powerpoint/2010/main" xmlns="" val="1128859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Family-centered critical care</a:t>
            </a:r>
          </a:p>
        </p:txBody>
      </p:sp>
      <p:sp>
        <p:nvSpPr>
          <p:cNvPr id="6" name="Content Placeholder 5"/>
          <p:cNvSpPr>
            <a:spLocks noGrp="1"/>
          </p:cNvSpPr>
          <p:nvPr>
            <p:ph idx="1"/>
          </p:nvPr>
        </p:nvSpPr>
        <p:spPr>
          <a:xfrm>
            <a:off x="581193" y="2165588"/>
            <a:ext cx="11029615" cy="2850679"/>
          </a:xfrm>
        </p:spPr>
        <p:txBody>
          <a:bodyPr/>
          <a:lstStyle/>
          <a:p>
            <a:r>
              <a:rPr lang="en-US" dirty="0"/>
              <a:t> The model of family-centered critical care reflects a philosophy of care that approaches the family as an extension of the critically ill, who also experience the process of care. This model is a departure from the traditional patient-centered care model</a:t>
            </a:r>
          </a:p>
          <a:p>
            <a:r>
              <a:rPr lang="en-US" dirty="0"/>
              <a:t>The severity of psychological distress among family members of the CCI is likely to interfere with their ability to comprehend vital medical information and formulate informed decisions regarding the patient’s medical care that has commonly guided the delivery of care in the ICU. </a:t>
            </a:r>
          </a:p>
        </p:txBody>
      </p:sp>
      <p:sp>
        <p:nvSpPr>
          <p:cNvPr id="4" name="Slide Number Placeholder 3"/>
          <p:cNvSpPr>
            <a:spLocks noGrp="1"/>
          </p:cNvSpPr>
          <p:nvPr>
            <p:ph type="sldNum" sz="quarter" idx="12"/>
          </p:nvPr>
        </p:nvSpPr>
        <p:spPr/>
        <p:txBody>
          <a:bodyPr/>
          <a:lstStyle/>
          <a:p>
            <a:fld id="{1CAA1309-ABB0-4E1A-87FD-AFD626B6133B}" type="slidenum">
              <a:rPr lang="en-US" smtClean="0"/>
              <a:pPr/>
              <a:t>33</a:t>
            </a:fld>
            <a:endParaRPr lang="en-US"/>
          </a:p>
        </p:txBody>
      </p:sp>
      <p:sp>
        <p:nvSpPr>
          <p:cNvPr id="7" name="Rectangle 6"/>
          <p:cNvSpPr/>
          <p:nvPr/>
        </p:nvSpPr>
        <p:spPr>
          <a:xfrm>
            <a:off x="6437565" y="4816212"/>
            <a:ext cx="4259499" cy="400110"/>
          </a:xfrm>
          <a:prstGeom prst="rect">
            <a:avLst/>
          </a:prstGeom>
        </p:spPr>
        <p:txBody>
          <a:bodyPr wrap="none">
            <a:spAutoFit/>
          </a:bodyPr>
          <a:lstStyle/>
          <a:p>
            <a:r>
              <a:rPr lang="en-US" sz="1000" dirty="0">
                <a:latin typeface="Times New Roman" panose="02020603050405020304" pitchFamily="18" charset="0"/>
              </a:rPr>
              <a:t>Hickman R, Douglas S. Impact of Chronic Critical Illness on the Psychological</a:t>
            </a:r>
          </a:p>
          <a:p>
            <a:r>
              <a:rPr lang="en-US" sz="1000" dirty="0">
                <a:latin typeface="Times New Roman" panose="02020603050405020304" pitchFamily="18" charset="0"/>
              </a:rPr>
              <a:t>Outcomes of Family Members AACN </a:t>
            </a:r>
            <a:r>
              <a:rPr lang="en-US" sz="1000" dirty="0" err="1">
                <a:latin typeface="Times New Roman" panose="02020603050405020304" pitchFamily="18" charset="0"/>
              </a:rPr>
              <a:t>Adv</a:t>
            </a:r>
            <a:r>
              <a:rPr lang="en-US" sz="1000" dirty="0">
                <a:latin typeface="Times New Roman" panose="02020603050405020304" pitchFamily="18" charset="0"/>
              </a:rPr>
              <a:t> </a:t>
            </a:r>
            <a:r>
              <a:rPr lang="en-US" sz="1000" dirty="0" err="1">
                <a:latin typeface="Times New Roman" panose="02020603050405020304" pitchFamily="18" charset="0"/>
              </a:rPr>
              <a:t>Crit</a:t>
            </a:r>
            <a:r>
              <a:rPr lang="en-US" sz="1000" dirty="0">
                <a:latin typeface="Times New Roman" panose="02020603050405020304" pitchFamily="18" charset="0"/>
              </a:rPr>
              <a:t> Care. 2010 ; 21(1): 80–91.</a:t>
            </a:r>
            <a:endParaRPr lang="en-US" sz="1000" dirty="0"/>
          </a:p>
        </p:txBody>
      </p:sp>
      <p:pic>
        <p:nvPicPr>
          <p:cNvPr id="8"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Tree>
    <p:extLst>
      <p:ext uri="{BB962C8B-B14F-4D97-AF65-F5344CB8AC3E}">
        <p14:creationId xmlns:p14="http://schemas.microsoft.com/office/powerpoint/2010/main" xmlns="" val="3672558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81195" y="3606618"/>
            <a:ext cx="11029615" cy="1497507"/>
          </a:xfrm>
        </p:spPr>
        <p:txBody>
          <a:bodyPr/>
          <a:lstStyle/>
          <a:p>
            <a:r>
              <a:rPr lang="en-US" dirty="0"/>
              <a:t>Chaplains in Critical care</a:t>
            </a:r>
          </a:p>
        </p:txBody>
      </p:sp>
      <p:sp>
        <p:nvSpPr>
          <p:cNvPr id="4" name="Slide Number Placeholder 3"/>
          <p:cNvSpPr>
            <a:spLocks noGrp="1"/>
          </p:cNvSpPr>
          <p:nvPr>
            <p:ph type="sldNum" sz="quarter" idx="12"/>
          </p:nvPr>
        </p:nvSpPr>
        <p:spPr/>
        <p:txBody>
          <a:bodyPr/>
          <a:lstStyle/>
          <a:p>
            <a:fld id="{1CAA1309-ABB0-4E1A-87FD-AFD626B6133B}" type="slidenum">
              <a:rPr lang="en-US" smtClean="0"/>
              <a:pPr/>
              <a:t>34</a:t>
            </a:fld>
            <a:endParaRPr lang="en-US"/>
          </a:p>
        </p:txBody>
      </p:sp>
      <p:pic>
        <p:nvPicPr>
          <p:cNvPr id="7" name="Picture 6"/>
          <p:cNvPicPr>
            <a:picLocks noChangeAspect="1"/>
          </p:cNvPicPr>
          <p:nvPr/>
        </p:nvPicPr>
        <p:blipFill>
          <a:blip r:embed="rId2" cstate="print"/>
          <a:stretch>
            <a:fillRect/>
          </a:stretch>
        </p:blipFill>
        <p:spPr>
          <a:xfrm>
            <a:off x="716091" y="5281640"/>
            <a:ext cx="1274174" cy="957155"/>
          </a:xfrm>
          <a:prstGeom prst="rect">
            <a:avLst/>
          </a:prstGeom>
        </p:spPr>
      </p:pic>
    </p:spTree>
    <p:extLst>
      <p:ext uri="{BB962C8B-B14F-4D97-AF65-F5344CB8AC3E}">
        <p14:creationId xmlns:p14="http://schemas.microsoft.com/office/powerpoint/2010/main" xmlns="" val="3312491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clinically trained Chaplains Help</a:t>
            </a:r>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35</a:t>
            </a:fld>
            <a:endParaRPr lang="en-US"/>
          </a:p>
        </p:txBody>
      </p:sp>
      <p:sp>
        <p:nvSpPr>
          <p:cNvPr id="5" name="TextBox 4"/>
          <p:cNvSpPr txBox="1"/>
          <p:nvPr/>
        </p:nvSpPr>
        <p:spPr>
          <a:xfrm>
            <a:off x="575894" y="2409914"/>
            <a:ext cx="1102961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“family members were more likely to be satisfied with their spiritual care if a pastor or spiritual care advisor was involved during the 24 </a:t>
            </a:r>
            <a:r>
              <a:rPr lang="en-US" dirty="0" err="1"/>
              <a:t>hrs</a:t>
            </a:r>
            <a:r>
              <a:rPr lang="en-US" dirty="0"/>
              <a:t> before the patient’s death.”</a:t>
            </a:r>
          </a:p>
          <a:p>
            <a:pPr marL="285750" indent="-285750">
              <a:buFont typeface="Arial" panose="020B0604020202020204" pitchFamily="34" charset="0"/>
              <a:buChar char="•"/>
            </a:pPr>
            <a:r>
              <a:rPr lang="en-US" dirty="0"/>
              <a:t>“families who were more satisfied with their spiritual care were also more satisfied with their total ICU experience.”</a:t>
            </a:r>
          </a:p>
        </p:txBody>
      </p:sp>
      <p:sp>
        <p:nvSpPr>
          <p:cNvPr id="6" name="Rectangle 5"/>
          <p:cNvSpPr/>
          <p:nvPr/>
        </p:nvSpPr>
        <p:spPr>
          <a:xfrm>
            <a:off x="5509510" y="3436954"/>
            <a:ext cx="6096000" cy="400110"/>
          </a:xfrm>
          <a:prstGeom prst="rect">
            <a:avLst/>
          </a:prstGeom>
        </p:spPr>
        <p:txBody>
          <a:bodyPr>
            <a:spAutoFit/>
          </a:bodyPr>
          <a:lstStyle/>
          <a:p>
            <a:r>
              <a:rPr lang="en-US" sz="1000" dirty="0">
                <a:latin typeface="Arial" panose="020B0604020202020204" pitchFamily="34" charset="0"/>
              </a:rPr>
              <a:t>Wall, R. J., </a:t>
            </a:r>
            <a:r>
              <a:rPr lang="en-US" sz="1000" dirty="0" err="1">
                <a:latin typeface="Arial" panose="020B0604020202020204" pitchFamily="34" charset="0"/>
              </a:rPr>
              <a:t>Engelberg</a:t>
            </a:r>
            <a:r>
              <a:rPr lang="en-US" sz="1000" dirty="0">
                <a:latin typeface="Arial" panose="020B0604020202020204" pitchFamily="34" charset="0"/>
              </a:rPr>
              <a:t>, R. A., </a:t>
            </a:r>
            <a:r>
              <a:rPr lang="en-US" sz="1000" dirty="0" err="1">
                <a:latin typeface="Arial" panose="020B0604020202020204" pitchFamily="34" charset="0"/>
              </a:rPr>
              <a:t>Gries</a:t>
            </a:r>
            <a:r>
              <a:rPr lang="en-US" sz="1000" dirty="0">
                <a:latin typeface="Arial" panose="020B0604020202020204" pitchFamily="34" charset="0"/>
              </a:rPr>
              <a:t>, C. J., </a:t>
            </a:r>
            <a:r>
              <a:rPr lang="en-US" sz="1000" dirty="0" err="1">
                <a:latin typeface="Arial" panose="020B0604020202020204" pitchFamily="34" charset="0"/>
              </a:rPr>
              <a:t>Glavan</a:t>
            </a:r>
            <a:r>
              <a:rPr lang="en-US" sz="1000" dirty="0">
                <a:latin typeface="Arial" panose="020B0604020202020204" pitchFamily="34" charset="0"/>
              </a:rPr>
              <a:t>, B., &amp; Curtis, J. R. (2007). Spiritual care of families in the intensive care unit. </a:t>
            </a:r>
            <a:r>
              <a:rPr lang="en-US" sz="1000" i="1" dirty="0">
                <a:latin typeface="Arial" panose="020B0604020202020204" pitchFamily="34" charset="0"/>
              </a:rPr>
              <a:t>Critical care medicine</a:t>
            </a:r>
            <a:r>
              <a:rPr lang="en-US" sz="1000" dirty="0">
                <a:latin typeface="Arial" panose="020B0604020202020204" pitchFamily="34" charset="0"/>
              </a:rPr>
              <a:t>, </a:t>
            </a:r>
            <a:r>
              <a:rPr lang="en-US" sz="1000" i="1" dirty="0">
                <a:latin typeface="Arial" panose="020B0604020202020204" pitchFamily="34" charset="0"/>
              </a:rPr>
              <a:t>35</a:t>
            </a:r>
            <a:r>
              <a:rPr lang="en-US" sz="1000" dirty="0">
                <a:latin typeface="Arial" panose="020B0604020202020204" pitchFamily="34" charset="0"/>
              </a:rPr>
              <a:t>(4), 1084-1090.</a:t>
            </a:r>
            <a:endParaRPr lang="en-US" sz="1000" dirty="0">
              <a:effectLst/>
              <a:latin typeface="Arial" panose="020B0604020202020204" pitchFamily="34" charset="0"/>
            </a:endParaRPr>
          </a:p>
        </p:txBody>
      </p:sp>
      <p:sp>
        <p:nvSpPr>
          <p:cNvPr id="7" name="TextBox 6"/>
          <p:cNvSpPr txBox="1"/>
          <p:nvPr/>
        </p:nvSpPr>
        <p:spPr>
          <a:xfrm>
            <a:off x="575894" y="3940774"/>
            <a:ext cx="10303462" cy="369332"/>
          </a:xfrm>
          <a:prstGeom prst="rect">
            <a:avLst/>
          </a:prstGeom>
          <a:noFill/>
        </p:spPr>
        <p:txBody>
          <a:bodyPr wrap="none" rtlCol="0">
            <a:spAutoFit/>
          </a:bodyPr>
          <a:lstStyle/>
          <a:p>
            <a:pPr marL="285750" indent="-285750">
              <a:buFont typeface="Arial" panose="020B0604020202020204" pitchFamily="34" charset="0"/>
              <a:buChar char="•"/>
            </a:pPr>
            <a:r>
              <a:rPr lang="en-US" dirty="0"/>
              <a:t>Families show more satisfaction with care in the ICU when spirituality was addressed in care conferences</a:t>
            </a:r>
          </a:p>
        </p:txBody>
      </p:sp>
      <p:sp>
        <p:nvSpPr>
          <p:cNvPr id="8" name="TextBox 7"/>
          <p:cNvSpPr txBox="1"/>
          <p:nvPr/>
        </p:nvSpPr>
        <p:spPr>
          <a:xfrm>
            <a:off x="6304989" y="4413816"/>
            <a:ext cx="5300521" cy="400110"/>
          </a:xfrm>
          <a:prstGeom prst="rect">
            <a:avLst/>
          </a:prstGeom>
          <a:noFill/>
        </p:spPr>
        <p:txBody>
          <a:bodyPr wrap="square" rtlCol="0">
            <a:spAutoFit/>
          </a:bodyPr>
          <a:lstStyle/>
          <a:p>
            <a:r>
              <a:rPr lang="en-US" sz="1000" dirty="0" err="1"/>
              <a:t>Gries</a:t>
            </a:r>
            <a:r>
              <a:rPr lang="en-US" sz="1000" dirty="0"/>
              <a:t> CJ, Curtis JR, Wall RJ, </a:t>
            </a:r>
            <a:r>
              <a:rPr lang="en-US" sz="1000" dirty="0" err="1"/>
              <a:t>Engelberg</a:t>
            </a:r>
            <a:r>
              <a:rPr lang="en-US" sz="1000" dirty="0"/>
              <a:t> RA. Family member satisfaction with end-of-life decision making in the ICU. Chest. 2008; 133:704-12.</a:t>
            </a:r>
          </a:p>
        </p:txBody>
      </p:sp>
      <p:sp>
        <p:nvSpPr>
          <p:cNvPr id="9" name="TextBox 8"/>
          <p:cNvSpPr txBox="1"/>
          <p:nvPr/>
        </p:nvSpPr>
        <p:spPr>
          <a:xfrm>
            <a:off x="575894" y="4917636"/>
            <a:ext cx="10605652"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Conversations with families about the patient as an individual, with specific reference to his or her wishes for end-of-life care, may be particularly useful for families. These families report Spiritual care providers questions about the patient helped families make decisions in the ICU</a:t>
            </a:r>
          </a:p>
        </p:txBody>
      </p:sp>
      <p:sp>
        <p:nvSpPr>
          <p:cNvPr id="10" name="Rectangle 9"/>
          <p:cNvSpPr/>
          <p:nvPr/>
        </p:nvSpPr>
        <p:spPr>
          <a:xfrm>
            <a:off x="5203971" y="5977417"/>
            <a:ext cx="6096000" cy="553998"/>
          </a:xfrm>
          <a:prstGeom prst="rect">
            <a:avLst/>
          </a:prstGeom>
        </p:spPr>
        <p:txBody>
          <a:bodyPr>
            <a:spAutoFit/>
          </a:bodyPr>
          <a:lstStyle/>
          <a:p>
            <a:r>
              <a:rPr lang="en-US" sz="1000" dirty="0">
                <a:latin typeface="Arial" panose="020B0604020202020204" pitchFamily="34" charset="0"/>
              </a:rPr>
              <a:t>Johnson, J. R., </a:t>
            </a:r>
            <a:r>
              <a:rPr lang="en-US" sz="1000" dirty="0" err="1">
                <a:latin typeface="Arial" panose="020B0604020202020204" pitchFamily="34" charset="0"/>
              </a:rPr>
              <a:t>Engelberg</a:t>
            </a:r>
            <a:r>
              <a:rPr lang="en-US" sz="1000" dirty="0">
                <a:latin typeface="Arial" panose="020B0604020202020204" pitchFamily="34" charset="0"/>
              </a:rPr>
              <a:t>, R. A., Nielsen, E. L., </a:t>
            </a:r>
            <a:r>
              <a:rPr lang="en-US" sz="1000" dirty="0" err="1">
                <a:latin typeface="Arial" panose="020B0604020202020204" pitchFamily="34" charset="0"/>
              </a:rPr>
              <a:t>Kross</a:t>
            </a:r>
            <a:r>
              <a:rPr lang="en-US" sz="1000" dirty="0">
                <a:latin typeface="Arial" panose="020B0604020202020204" pitchFamily="34" charset="0"/>
              </a:rPr>
              <a:t>, E. K., Smith, N. L., </a:t>
            </a:r>
            <a:r>
              <a:rPr lang="en-US" sz="1000" dirty="0" err="1">
                <a:latin typeface="Arial" panose="020B0604020202020204" pitchFamily="34" charset="0"/>
              </a:rPr>
              <a:t>Hanada</a:t>
            </a:r>
            <a:r>
              <a:rPr lang="en-US" sz="1000" dirty="0">
                <a:latin typeface="Arial" panose="020B0604020202020204" pitchFamily="34" charset="0"/>
              </a:rPr>
              <a:t>, J. C., ... &amp; Curtis, J. R. (2014). The association of spiritual care providers’ activities with family members’ satisfaction with care after a death in the ICU. </a:t>
            </a:r>
            <a:r>
              <a:rPr lang="en-US" sz="1000" i="1" dirty="0">
                <a:latin typeface="Arial" panose="020B0604020202020204" pitchFamily="34" charset="0"/>
              </a:rPr>
              <a:t>Critical care medicine</a:t>
            </a:r>
            <a:r>
              <a:rPr lang="en-US" sz="1000" dirty="0">
                <a:latin typeface="Arial" panose="020B0604020202020204" pitchFamily="34" charset="0"/>
              </a:rPr>
              <a:t>, </a:t>
            </a:r>
            <a:r>
              <a:rPr lang="en-US" sz="1000" i="1" dirty="0">
                <a:latin typeface="Arial" panose="020B0604020202020204" pitchFamily="34" charset="0"/>
              </a:rPr>
              <a:t>42</a:t>
            </a:r>
            <a:r>
              <a:rPr lang="en-US" sz="1000" dirty="0">
                <a:latin typeface="Arial" panose="020B0604020202020204" pitchFamily="34" charset="0"/>
              </a:rPr>
              <a:t>(9), 1991.</a:t>
            </a:r>
            <a:endParaRPr lang="en-US" sz="1000" dirty="0">
              <a:effectLst/>
              <a:latin typeface="Arial" panose="020B0604020202020204" pitchFamily="34" charset="0"/>
            </a:endParaRPr>
          </a:p>
        </p:txBody>
      </p:sp>
    </p:spTree>
    <p:extLst>
      <p:ext uri="{BB962C8B-B14F-4D97-AF65-F5344CB8AC3E}">
        <p14:creationId xmlns:p14="http://schemas.microsoft.com/office/powerpoint/2010/main" xmlns="" val="1282481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4885" y="2001245"/>
            <a:ext cx="10601702" cy="4678362"/>
          </a:xfrm>
          <a:prstGeom prst="rect">
            <a:avLst/>
          </a:prstGeom>
          <a:noFill/>
        </p:spPr>
        <p:txBody>
          <a:bodyPr wrap="square">
            <a:spAutoFit/>
          </a:bodyPr>
          <a:lstStyle/>
          <a:p>
            <a:pPr algn="ctr">
              <a:defRPr/>
            </a:pPr>
            <a:r>
              <a:rPr lang="en-US" sz="2000" b="1" dirty="0">
                <a:solidFill>
                  <a:srgbClr val="286271"/>
                </a:solidFill>
                <a:latin typeface="PTSans-Bold"/>
              </a:rPr>
              <a:t>What do patients want from chaplains?</a:t>
            </a:r>
          </a:p>
          <a:p>
            <a:pPr algn="ctr">
              <a:defRPr/>
            </a:pPr>
            <a:r>
              <a:rPr lang="en-US" dirty="0">
                <a:solidFill>
                  <a:srgbClr val="1A1A1A"/>
                </a:solidFill>
                <a:latin typeface="PTSans-Regular"/>
              </a:rPr>
              <a:t>In a 2010 survey</a:t>
            </a:r>
          </a:p>
          <a:p>
            <a:pP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70% of patients wanted at least one visit from a chaplain.</a:t>
            </a:r>
          </a:p>
          <a:p>
            <a:pPr marL="285750" indent="-285750">
              <a:buFont typeface="Arial" panose="020B0604020202020204" pitchFamily="34" charset="0"/>
              <a:buChar cha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78% of patients wanted chaplains to remind them of God’s care and presence.</a:t>
            </a:r>
          </a:p>
          <a:p>
            <a:pP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71% of patients wanted chaplains to offer support to their family and friends.</a:t>
            </a:r>
          </a:p>
          <a:p>
            <a:pPr marL="285750" indent="-285750">
              <a:buFont typeface="Arial" panose="020B0604020202020204" pitchFamily="34" charset="0"/>
              <a:buChar cha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69% of patients wanted chaplains to be with them during times of particular anxiety or</a:t>
            </a:r>
          </a:p>
          <a:p>
            <a:pPr>
              <a:defRPr/>
            </a:pPr>
            <a:r>
              <a:rPr lang="en-US" sz="1600" dirty="0">
                <a:solidFill>
                  <a:srgbClr val="000000"/>
                </a:solidFill>
                <a:latin typeface="PTSans-Regular"/>
              </a:rPr>
              <a:t>			uncertainty.</a:t>
            </a:r>
          </a:p>
          <a:p>
            <a:pPr marL="285750" indent="-285750">
              <a:buFont typeface="Arial" panose="020B0604020202020204" pitchFamily="34" charset="0"/>
              <a:buChar cha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62% of patients wanted chaplains to pray or read scriptures or sacred texts.</a:t>
            </a:r>
          </a:p>
          <a:p>
            <a:pPr marL="285750" indent="-285750">
              <a:buFont typeface="Arial" panose="020B0604020202020204" pitchFamily="34" charset="0"/>
              <a:buChar char="•"/>
              <a:defRPr/>
            </a:pPr>
            <a:endParaRPr lang="en-US" sz="1600" dirty="0">
              <a:solidFill>
                <a:srgbClr val="000000"/>
              </a:solidFill>
              <a:latin typeface="PTSans-Regular"/>
            </a:endParaRPr>
          </a:p>
          <a:p>
            <a:pPr marL="1200150" lvl="2" indent="-285750">
              <a:buFont typeface="Arial" panose="020B0604020202020204" pitchFamily="34" charset="0"/>
              <a:buChar char="•"/>
              <a:defRPr/>
            </a:pPr>
            <a:r>
              <a:rPr lang="en-US" sz="1600" dirty="0">
                <a:solidFill>
                  <a:srgbClr val="000000"/>
                </a:solidFill>
                <a:latin typeface="PTSans-Regular"/>
              </a:rPr>
              <a:t>39% of patients wanted chaplains to counsel them regarding moral or ethical concerns</a:t>
            </a:r>
          </a:p>
          <a:p>
            <a:pPr>
              <a:defRPr/>
            </a:pPr>
            <a:r>
              <a:rPr lang="en-US" sz="1600" dirty="0">
                <a:solidFill>
                  <a:srgbClr val="000000"/>
                </a:solidFill>
                <a:latin typeface="PTSans-Regular"/>
              </a:rPr>
              <a:t>			or decisions</a:t>
            </a:r>
          </a:p>
          <a:p>
            <a:pPr>
              <a:defRPr/>
            </a:pPr>
            <a:endParaRPr lang="en-US" sz="1400" dirty="0">
              <a:solidFill>
                <a:srgbClr val="000000"/>
              </a:solidFill>
              <a:latin typeface="PTSans-Regular"/>
            </a:endParaRPr>
          </a:p>
          <a:p>
            <a:pPr>
              <a:defRPr/>
            </a:pPr>
            <a:r>
              <a:rPr lang="en-US" sz="1100" dirty="0"/>
              <a:t>Piderman, K. M., Marek, D. V., Jenkins, S. M., Johnson, M. E., </a:t>
            </a:r>
            <a:r>
              <a:rPr lang="en-US" sz="1100" dirty="0" err="1"/>
              <a:t>Buryska</a:t>
            </a:r>
            <a:r>
              <a:rPr lang="en-US" sz="1100" dirty="0"/>
              <a:t>, J. F., </a:t>
            </a:r>
            <a:r>
              <a:rPr lang="en-US" sz="1100" dirty="0" err="1"/>
              <a:t>Shanafelt</a:t>
            </a:r>
            <a:r>
              <a:rPr lang="en-US" sz="1100" dirty="0"/>
              <a:t>, T. D., Mueller, P. S. (2010). Predicting patients’ expectations of hospital chaplains: A multisite survey. Mayo Clinic Proceedings, 85(1), 1002–1010.</a:t>
            </a:r>
          </a:p>
        </p:txBody>
      </p:sp>
      <p:sp>
        <p:nvSpPr>
          <p:cNvPr id="12291" name="TextBox 4"/>
          <p:cNvSpPr txBox="1">
            <a:spLocks noChangeArrowheads="1"/>
          </p:cNvSpPr>
          <p:nvPr/>
        </p:nvSpPr>
        <p:spPr bwMode="auto">
          <a:xfrm>
            <a:off x="1475642" y="693984"/>
            <a:ext cx="8713788" cy="1108075"/>
          </a:xfrm>
          <a:prstGeom prst="rect">
            <a:avLst/>
          </a:prstGeom>
          <a:noFill/>
          <a:ln w="31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chemeClr val="bg1"/>
                </a:solidFill>
              </a:rPr>
              <a:t>“The Impact of Professional Spiritual Care”</a:t>
            </a:r>
          </a:p>
          <a:p>
            <a:pPr algn="ctr"/>
            <a:r>
              <a:rPr lang="en-US" altLang="en-US" sz="1200">
                <a:solidFill>
                  <a:schemeClr val="bg1"/>
                </a:solidFill>
              </a:rPr>
              <a:t>A 2018 joint publication of </a:t>
            </a:r>
          </a:p>
          <a:p>
            <a:pPr algn="ctr"/>
            <a:r>
              <a:rPr lang="en-US" altLang="en-US" sz="1200">
                <a:solidFill>
                  <a:schemeClr val="bg1"/>
                </a:solidFill>
              </a:rPr>
              <a:t>ACPE: The Standard for Spiritual Care and Education; Association of Professional Chaplains; </a:t>
            </a:r>
          </a:p>
          <a:p>
            <a:pPr algn="ctr"/>
            <a:r>
              <a:rPr lang="en-US" altLang="en-US" sz="1200">
                <a:solidFill>
                  <a:schemeClr val="bg1"/>
                </a:solidFill>
              </a:rPr>
              <a:t>Canadian Association for Spiritual Care; National Association of Catholic Chaplains; Neshama: Association of Jewish Chaplains</a:t>
            </a:r>
          </a:p>
        </p:txBody>
      </p:sp>
      <p:pic>
        <p:nvPicPr>
          <p:cNvPr id="2" name="Picture 1"/>
          <p:cNvPicPr>
            <a:picLocks noChangeAspect="1"/>
          </p:cNvPicPr>
          <p:nvPr/>
        </p:nvPicPr>
        <p:blipFill>
          <a:blip r:embed="rId2" cstate="print"/>
          <a:stretch>
            <a:fillRect/>
          </a:stretch>
        </p:blipFill>
        <p:spPr>
          <a:xfrm>
            <a:off x="10342412" y="693984"/>
            <a:ext cx="1274174" cy="957155"/>
          </a:xfrm>
          <a:prstGeom prst="rect">
            <a:avLst/>
          </a:prstGeom>
        </p:spPr>
      </p:pic>
    </p:spTree>
    <p:extLst>
      <p:ext uri="{BB962C8B-B14F-4D97-AF65-F5344CB8AC3E}">
        <p14:creationId xmlns:p14="http://schemas.microsoft.com/office/powerpoint/2010/main" xmlns="" val="41032802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r>
              <a:rPr lang="en-US" altLang="en-US" sz="3600" dirty="0">
                <a:ea typeface="ＭＳ Ｐゴシック" panose="020B0600070205080204" pitchFamily="34" charset="-128"/>
              </a:rPr>
              <a:t/>
            </a:r>
            <a:br>
              <a:rPr lang="en-US" altLang="en-US" sz="3600" dirty="0">
                <a:ea typeface="ＭＳ Ｐゴシック" panose="020B0600070205080204" pitchFamily="34" charset="-128"/>
              </a:rPr>
            </a:br>
            <a:r>
              <a:rPr lang="en-US" altLang="en-US" sz="3600" dirty="0">
                <a:ea typeface="ＭＳ Ｐゴシック" panose="020B0600070205080204" pitchFamily="34" charset="-128"/>
              </a:rPr>
              <a:t>Patient Satisfaction</a:t>
            </a:r>
          </a:p>
        </p:txBody>
      </p:sp>
      <p:sp>
        <p:nvSpPr>
          <p:cNvPr id="13315" name="Content Placeholder 2"/>
          <p:cNvSpPr>
            <a:spLocks noGrp="1"/>
          </p:cNvSpPr>
          <p:nvPr>
            <p:ph idx="1"/>
          </p:nvPr>
        </p:nvSpPr>
        <p:spPr bwMode="auto">
          <a:xfrm>
            <a:off x="581192" y="2200154"/>
            <a:ext cx="11029615" cy="43656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en-US" sz="2400" dirty="0">
                <a:ea typeface="ＭＳ Ｐゴシック" panose="020B0600070205080204" pitchFamily="34" charset="-128"/>
              </a:rPr>
              <a:t>“A study of nearly 9,000 patients found that chaplaincy visits increase patients’ willingness to recommend the hospital and are more satisfied with their overall care, as measured by both Press Ganey (one of the most widely used patient satisfaction companies) and the Centers for Medicare and Medicaid Services’ survey, Hospital Consumer Assessment of Healthcare Providers and Systems (HCAHPS).*</a:t>
            </a:r>
            <a:r>
              <a:rPr lang="en-US" altLang="en-US" sz="2400" u="sng" dirty="0">
                <a:ea typeface="ＭＳ Ｐゴシック" panose="020B0600070205080204" pitchFamily="34" charset="-128"/>
              </a:rPr>
              <a:t>The Press Ganey survey specifically found that patients who have a chaplain visit are significantly more likely to endorse positive responses to questions regarding whether the “staff addressed my emotional needs” and “staff addressed my spiritual needs.””</a:t>
            </a:r>
          </a:p>
          <a:p>
            <a:pPr marL="0" indent="0">
              <a:buNone/>
            </a:pPr>
            <a:r>
              <a:rPr lang="en-US" altLang="en-US" dirty="0">
                <a:ea typeface="ＭＳ Ｐゴシック" panose="020B0600070205080204" pitchFamily="34" charset="-128"/>
              </a:rPr>
              <a:t>“Spiritual Care and Physicians: Understanding Spirituality in Medical Practice” HealthCare Chaplaincy, September 2017</a:t>
            </a:r>
            <a:endParaRPr lang="en-US" altLang="en-US" sz="1100" dirty="0">
              <a:ea typeface="ＭＳ Ｐゴシック" panose="020B0600070205080204" pitchFamily="34" charset="-128"/>
            </a:endParaRPr>
          </a:p>
          <a:p>
            <a:pPr marL="0" indent="0">
              <a:buNone/>
            </a:pPr>
            <a:r>
              <a:rPr lang="en-US" altLang="en-US" sz="1400" dirty="0">
                <a:ea typeface="ＭＳ Ｐゴシック" panose="020B0600070205080204" pitchFamily="34" charset="-128"/>
              </a:rPr>
              <a:t>*Marin DB, Sharma V, </a:t>
            </a:r>
            <a:r>
              <a:rPr lang="en-US" altLang="en-US" sz="1400" dirty="0" err="1">
                <a:ea typeface="ＭＳ Ｐゴシック" panose="020B0600070205080204" pitchFamily="34" charset="-128"/>
              </a:rPr>
              <a:t>Sosunov</a:t>
            </a:r>
            <a:r>
              <a:rPr lang="en-US" altLang="en-US" sz="1400" dirty="0">
                <a:ea typeface="ＭＳ Ｐゴシック" panose="020B0600070205080204" pitchFamily="34" charset="-128"/>
              </a:rPr>
              <a:t> E, </a:t>
            </a:r>
            <a:r>
              <a:rPr lang="en-US" altLang="en-US" sz="1400" dirty="0" err="1">
                <a:ea typeface="ＭＳ Ｐゴシック" panose="020B0600070205080204" pitchFamily="34" charset="-128"/>
              </a:rPr>
              <a:t>Egorova</a:t>
            </a:r>
            <a:r>
              <a:rPr lang="en-US" altLang="en-US" sz="1400" dirty="0">
                <a:ea typeface="ＭＳ Ｐゴシック" panose="020B0600070205080204" pitchFamily="34" charset="-128"/>
              </a:rPr>
              <a:t> N, Goldstein R, </a:t>
            </a:r>
            <a:r>
              <a:rPr lang="en-US" altLang="en-US" sz="1400" dirty="0" err="1">
                <a:ea typeface="ＭＳ Ｐゴシック" panose="020B0600070205080204" pitchFamily="34" charset="-128"/>
              </a:rPr>
              <a:t>Handzo</a:t>
            </a:r>
            <a:r>
              <a:rPr lang="en-US" altLang="en-US" sz="1400" dirty="0">
                <a:ea typeface="ＭＳ Ｐゴシック" panose="020B0600070205080204" pitchFamily="34" charset="-128"/>
              </a:rPr>
              <a:t> GF. Relationship between chaplain visits and patient satisfaction. J Health Care Chaplain. 2015;21(1):14-24.</a:t>
            </a:r>
          </a:p>
        </p:txBody>
      </p:sp>
      <p:pic>
        <p:nvPicPr>
          <p:cNvPr id="4" name="Picture 3"/>
          <p:cNvPicPr>
            <a:picLocks noChangeAspect="1"/>
          </p:cNvPicPr>
          <p:nvPr/>
        </p:nvPicPr>
        <p:blipFill>
          <a:blip r:embed="rId2" cstate="print"/>
          <a:stretch>
            <a:fillRect/>
          </a:stretch>
        </p:blipFill>
        <p:spPr>
          <a:xfrm>
            <a:off x="10342412" y="693984"/>
            <a:ext cx="1274174" cy="957155"/>
          </a:xfrm>
          <a:prstGeom prst="rect">
            <a:avLst/>
          </a:prstGeom>
        </p:spPr>
      </p:pic>
    </p:spTree>
    <p:extLst>
      <p:ext uri="{BB962C8B-B14F-4D97-AF65-F5344CB8AC3E}">
        <p14:creationId xmlns:p14="http://schemas.microsoft.com/office/powerpoint/2010/main" xmlns="" val="1791895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
          <p:cNvSpPr txBox="1">
            <a:spLocks noChangeArrowheads="1"/>
          </p:cNvSpPr>
          <p:nvPr/>
        </p:nvSpPr>
        <p:spPr bwMode="auto">
          <a:xfrm>
            <a:off x="1524000" y="2159734"/>
            <a:ext cx="9144000" cy="42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200" dirty="0"/>
              <a:t>Multidimensional 12-month intervention for palliative care outpatients. “Compared to the control group, patients who received the CCT intervention had improved scores on a measure of spiritual well-being. They also had reductions in shortness of breath, improvements in anxiety and sleep and reduced health care utilization.”</a:t>
            </a:r>
          </a:p>
          <a:p>
            <a:pPr algn="ctr"/>
            <a:endParaRPr lang="en-US" altLang="en-US" sz="1600" dirty="0"/>
          </a:p>
          <a:p>
            <a:pPr algn="ctr"/>
            <a:r>
              <a:rPr lang="en-US" altLang="en-US" sz="1600" dirty="0"/>
              <a:t>Fitchett G. </a:t>
            </a:r>
            <a:r>
              <a:rPr lang="en-US" altLang="en-US" sz="1600" i="1" dirty="0"/>
              <a:t>Recent progress in chaplaincy-related research. </a:t>
            </a:r>
            <a:r>
              <a:rPr lang="en-US" altLang="en-US" sz="1600" dirty="0"/>
              <a:t>Journal of Pastoral Care and Counseling. 2017 Sept; 71(3):163-175.</a:t>
            </a:r>
          </a:p>
        </p:txBody>
      </p:sp>
      <p:sp>
        <p:nvSpPr>
          <p:cNvPr id="14339" name="TextBox 3"/>
          <p:cNvSpPr txBox="1">
            <a:spLocks noChangeArrowheads="1"/>
          </p:cNvSpPr>
          <p:nvPr/>
        </p:nvSpPr>
        <p:spPr bwMode="auto">
          <a:xfrm>
            <a:off x="5594350" y="2806700"/>
            <a:ext cx="1841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
        <p:nvSpPr>
          <p:cNvPr id="4" name="Rectangle 3"/>
          <p:cNvSpPr/>
          <p:nvPr/>
        </p:nvSpPr>
        <p:spPr>
          <a:xfrm>
            <a:off x="559535" y="1151764"/>
            <a:ext cx="5647835" cy="584775"/>
          </a:xfrm>
          <a:prstGeom prst="rect">
            <a:avLst/>
          </a:prstGeom>
        </p:spPr>
        <p:txBody>
          <a:bodyPr wrap="square">
            <a:spAutoFit/>
          </a:bodyPr>
          <a:lstStyle/>
          <a:p>
            <a:r>
              <a:rPr lang="en-US" altLang="en-US" sz="3200" dirty="0">
                <a:solidFill>
                  <a:schemeClr val="bg1"/>
                </a:solidFill>
              </a:rPr>
              <a:t>SPIRITUAL WELL-BEING</a:t>
            </a:r>
            <a:endParaRPr lang="en-US" sz="3200" dirty="0">
              <a:solidFill>
                <a:schemeClr val="bg1"/>
              </a:solidFill>
            </a:endParaRPr>
          </a:p>
        </p:txBody>
      </p:sp>
      <p:pic>
        <p:nvPicPr>
          <p:cNvPr id="7" name="Picture 6"/>
          <p:cNvPicPr>
            <a:picLocks noChangeAspect="1"/>
          </p:cNvPicPr>
          <p:nvPr/>
        </p:nvPicPr>
        <p:blipFill>
          <a:blip r:embed="rId2" cstate="print"/>
          <a:stretch>
            <a:fillRect/>
          </a:stretch>
        </p:blipFill>
        <p:spPr>
          <a:xfrm>
            <a:off x="10342412" y="693984"/>
            <a:ext cx="1274174" cy="957155"/>
          </a:xfrm>
          <a:prstGeom prst="rect">
            <a:avLst/>
          </a:prstGeom>
        </p:spPr>
      </p:pic>
    </p:spTree>
    <p:extLst>
      <p:ext uri="{BB962C8B-B14F-4D97-AF65-F5344CB8AC3E}">
        <p14:creationId xmlns:p14="http://schemas.microsoft.com/office/powerpoint/2010/main" xmlns="" val="40904532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Spiritual Support</a:t>
            </a:r>
          </a:p>
        </p:txBody>
      </p:sp>
      <p:sp>
        <p:nvSpPr>
          <p:cNvPr id="15362" name="Subtitle 2"/>
          <p:cNvSpPr>
            <a:spLocks noGrp="1"/>
          </p:cNvSpPr>
          <p:nvPr>
            <p:ph idx="1"/>
          </p:nvPr>
        </p:nvSpPr>
        <p:spPr bwMode="auto">
          <a:xfrm>
            <a:off x="844063" y="2497015"/>
            <a:ext cx="10603522" cy="3361784"/>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marL="0" indent="0" algn="ctr">
              <a:buNone/>
            </a:pPr>
            <a:r>
              <a:rPr lang="en-US" altLang="en-US" sz="2800" dirty="0">
                <a:solidFill>
                  <a:schemeClr val="tx1"/>
                </a:solidFill>
                <a:ea typeface="ＭＳ Ｐゴシック" panose="020B0600070205080204" pitchFamily="34" charset="-128"/>
              </a:rPr>
              <a:t>“Those receiving a high level of spiritual support from the medical team were associated with higher rates of hospice use, fewer ICU deaths and fewer aggressive interventions.”</a:t>
            </a:r>
          </a:p>
        </p:txBody>
      </p:sp>
      <p:sp>
        <p:nvSpPr>
          <p:cNvPr id="3" name="Rectangle 2"/>
          <p:cNvSpPr/>
          <p:nvPr/>
        </p:nvSpPr>
        <p:spPr>
          <a:xfrm>
            <a:off x="3598984" y="3900908"/>
            <a:ext cx="4994031" cy="553998"/>
          </a:xfrm>
          <a:prstGeom prst="rect">
            <a:avLst/>
          </a:prstGeom>
        </p:spPr>
        <p:txBody>
          <a:bodyPr wrap="square">
            <a:spAutoFit/>
          </a:bodyPr>
          <a:lstStyle/>
          <a:p>
            <a:pPr algn="ctr"/>
            <a:r>
              <a:rPr lang="en-US" altLang="en-US" sz="1000" dirty="0">
                <a:ea typeface="ＭＳ Ｐゴシック" panose="020B0600070205080204" pitchFamily="34" charset="-128"/>
              </a:rPr>
              <a:t>TA </a:t>
            </a:r>
            <a:r>
              <a:rPr lang="en-US" altLang="en-US" sz="1000" dirty="0" err="1">
                <a:ea typeface="ＭＳ Ｐゴシック" panose="020B0600070205080204" pitchFamily="34" charset="-128"/>
              </a:rPr>
              <a:t>Balboni</a:t>
            </a:r>
            <a:r>
              <a:rPr lang="en-US" altLang="en-US" sz="1000" dirty="0">
                <a:ea typeface="ＭＳ Ｐゴシック" panose="020B0600070205080204" pitchFamily="34" charset="-128"/>
              </a:rPr>
              <a:t> TA, </a:t>
            </a:r>
            <a:r>
              <a:rPr lang="en-US" altLang="en-US" sz="1000" dirty="0" err="1">
                <a:ea typeface="ＭＳ Ｐゴシック" panose="020B0600070205080204" pitchFamily="34" charset="-128"/>
              </a:rPr>
              <a:t>Balboni</a:t>
            </a:r>
            <a:r>
              <a:rPr lang="en-US" altLang="en-US" sz="1000" dirty="0">
                <a:ea typeface="ＭＳ Ｐゴシック" panose="020B0600070205080204" pitchFamily="34" charset="-128"/>
              </a:rPr>
              <a:t> M, </a:t>
            </a:r>
            <a:r>
              <a:rPr lang="en-US" altLang="en-US" sz="1000" dirty="0" err="1">
                <a:ea typeface="ＭＳ Ｐゴシック" panose="020B0600070205080204" pitchFamily="34" charset="-128"/>
              </a:rPr>
              <a:t>Enzinger</a:t>
            </a:r>
            <a:r>
              <a:rPr lang="en-US" altLang="en-US" sz="1000" dirty="0">
                <a:ea typeface="ＭＳ Ｐゴシック" panose="020B0600070205080204" pitchFamily="34" charset="-128"/>
              </a:rPr>
              <a:t> AC, et al. Provision of spiritual support to patients with advanced cancer by religious communities and associations with medical care at the end of life. JAMA Intern Med. 2013; 173 (12):1109-1117</a:t>
            </a:r>
          </a:p>
        </p:txBody>
      </p:sp>
      <p:pic>
        <p:nvPicPr>
          <p:cNvPr id="5" name="Picture 4"/>
          <p:cNvPicPr>
            <a:picLocks noChangeAspect="1"/>
          </p:cNvPicPr>
          <p:nvPr/>
        </p:nvPicPr>
        <p:blipFill>
          <a:blip r:embed="rId2" cstate="print"/>
          <a:stretch>
            <a:fillRect/>
          </a:stretch>
        </p:blipFill>
        <p:spPr>
          <a:xfrm>
            <a:off x="10342412" y="693984"/>
            <a:ext cx="1274174" cy="957155"/>
          </a:xfrm>
          <a:prstGeom prst="rect">
            <a:avLst/>
          </a:prstGeom>
        </p:spPr>
      </p:pic>
    </p:spTree>
    <p:extLst>
      <p:ext uri="{BB962C8B-B14F-4D97-AF65-F5344CB8AC3E}">
        <p14:creationId xmlns:p14="http://schemas.microsoft.com/office/powerpoint/2010/main" xmlns="" val="3742848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Continued</a:t>
            </a:r>
          </a:p>
        </p:txBody>
      </p:sp>
      <p:sp>
        <p:nvSpPr>
          <p:cNvPr id="3" name="Content Placeholder 2"/>
          <p:cNvSpPr>
            <a:spLocks noGrp="1"/>
          </p:cNvSpPr>
          <p:nvPr>
            <p:ph idx="1"/>
          </p:nvPr>
        </p:nvSpPr>
        <p:spPr>
          <a:xfrm>
            <a:off x="473196" y="1863969"/>
            <a:ext cx="11290912" cy="4703885"/>
          </a:xfrm>
        </p:spPr>
        <p:txBody>
          <a:bodyPr>
            <a:normAutofit/>
          </a:bodyPr>
          <a:lstStyle/>
          <a:p>
            <a:pPr marL="0" indent="0">
              <a:lnSpc>
                <a:spcPct val="200000"/>
              </a:lnSpc>
              <a:buNone/>
            </a:pPr>
            <a:r>
              <a:rPr lang="en-US" sz="2000" dirty="0">
                <a:solidFill>
                  <a:schemeClr val="tx1"/>
                </a:solidFill>
              </a:rPr>
              <a:t>After the patient arrived in the ICU the nurses began to get him situated and prepared to code him again if necessary. The wife and one of their sons were shown to the waiting room. After an hour in the waiting room the son finally went to the ICU door and asked if they could come back. At this point the doctor came out and talked to them in the hallway asking the wife if his heart stops again would she want them to do CPR again. The wife stated that she wanted everything done that could be done and that she wanted to see her husband. </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4</a:t>
            </a:fld>
            <a:endParaRPr lang="en-US"/>
          </a:p>
        </p:txBody>
      </p:sp>
    </p:spTree>
    <p:extLst>
      <p:ext uri="{BB962C8B-B14F-4D97-AF65-F5344CB8AC3E}">
        <p14:creationId xmlns:p14="http://schemas.microsoft.com/office/powerpoint/2010/main" xmlns="" val="32782154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Bereavement project</a:t>
            </a:r>
          </a:p>
        </p:txBody>
      </p:sp>
      <p:sp>
        <p:nvSpPr>
          <p:cNvPr id="3" name="Text Placeholder 2"/>
          <p:cNvSpPr>
            <a:spLocks noGrp="1"/>
          </p:cNvSpPr>
          <p:nvPr>
            <p:ph type="body" idx="1"/>
          </p:nvPr>
        </p:nvSpPr>
        <p:spPr/>
        <p:txBody>
          <a:bodyPr>
            <a:normAutofit fontScale="85000" lnSpcReduction="20000"/>
          </a:bodyPr>
          <a:lstStyle/>
          <a:p>
            <a:r>
              <a:rPr lang="en-US" dirty="0"/>
              <a:t>Cape fear valley medical center’s intensive care unit</a:t>
            </a:r>
          </a:p>
          <a:p>
            <a:r>
              <a:rPr lang="en-US" dirty="0"/>
              <a:t>Family centered care</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16909" y="817013"/>
            <a:ext cx="4771755" cy="3578818"/>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40</a:t>
            </a:fld>
            <a:endParaRPr lang="en-US"/>
          </a:p>
        </p:txBody>
      </p:sp>
    </p:spTree>
    <p:extLst>
      <p:ext uri="{BB962C8B-B14F-4D97-AF65-F5344CB8AC3E}">
        <p14:creationId xmlns:p14="http://schemas.microsoft.com/office/powerpoint/2010/main" xmlns="" val="2790716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94" y="1615988"/>
            <a:ext cx="11029616" cy="988332"/>
          </a:xfrm>
        </p:spPr>
        <p:txBody>
          <a:bodyPr>
            <a:normAutofit fontScale="90000"/>
          </a:bodyPr>
          <a:lstStyle/>
          <a:p>
            <a:pPr lvl="0">
              <a:lnSpc>
                <a:spcPct val="200000"/>
              </a:lnSpc>
              <a:spcBef>
                <a:spcPts val="0"/>
              </a:spcBef>
            </a:pPr>
            <a:r>
              <a:rPr lang="en-US" dirty="0"/>
              <a:t>The team</a:t>
            </a:r>
            <a:br>
              <a:rPr lang="en-US" dirty="0"/>
            </a:br>
            <a:r>
              <a:rPr lang="en-US" sz="1800" b="1" i="1" cap="none" dirty="0">
                <a:ea typeface="+mn-ea"/>
                <a:cs typeface="+mn-cs"/>
              </a:rPr>
              <a:t>Cape Fear Valley Foundation funded project</a:t>
            </a:r>
            <a:br>
              <a:rPr lang="en-US" sz="1800" b="1" i="1" cap="none" dirty="0">
                <a:ea typeface="+mn-ea"/>
                <a:cs typeface="+mn-cs"/>
              </a:rPr>
            </a:br>
            <a:endParaRPr lang="en-US" dirty="0"/>
          </a:p>
        </p:txBody>
      </p:sp>
      <p:pic>
        <p:nvPicPr>
          <p:cNvPr id="3" name="Picture 2"/>
          <p:cNvPicPr>
            <a:picLocks noChangeAspect="1"/>
          </p:cNvPicPr>
          <p:nvPr/>
        </p:nvPicPr>
        <p:blipFill>
          <a:blip r:embed="rId2" cstate="print"/>
          <a:stretch>
            <a:fillRect/>
          </a:stretch>
        </p:blipFill>
        <p:spPr>
          <a:xfrm>
            <a:off x="10331336" y="760835"/>
            <a:ext cx="1274174" cy="957155"/>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41</a:t>
            </a:fld>
            <a:endParaRPr lang="en-US"/>
          </a:p>
        </p:txBody>
      </p:sp>
      <p:sp>
        <p:nvSpPr>
          <p:cNvPr id="5" name="TextBox 4"/>
          <p:cNvSpPr txBox="1"/>
          <p:nvPr/>
        </p:nvSpPr>
        <p:spPr>
          <a:xfrm>
            <a:off x="1407015" y="2238341"/>
            <a:ext cx="8607669" cy="5493812"/>
          </a:xfrm>
          <a:prstGeom prst="rect">
            <a:avLst/>
          </a:prstGeom>
          <a:noFill/>
        </p:spPr>
        <p:txBody>
          <a:bodyPr wrap="square" rtlCol="0">
            <a:spAutoFit/>
          </a:bodyPr>
          <a:lstStyle/>
          <a:p>
            <a:pPr>
              <a:lnSpc>
                <a:spcPct val="150000"/>
              </a:lnSpc>
            </a:pPr>
            <a:r>
              <a:rPr lang="en-US" u="sng" dirty="0"/>
              <a:t>Lead</a:t>
            </a:r>
            <a:r>
              <a:rPr lang="en-US" dirty="0"/>
              <a:t>: </a:t>
            </a:r>
            <a:r>
              <a:rPr lang="en-US" b="1" dirty="0"/>
              <a:t>Dr. Esteban Mery-Fernandez-</a:t>
            </a:r>
            <a:r>
              <a:rPr lang="en-US" dirty="0"/>
              <a:t>Critical Care Intensivist</a:t>
            </a:r>
            <a:endParaRPr lang="en-US" b="1" dirty="0"/>
          </a:p>
          <a:p>
            <a:pPr>
              <a:lnSpc>
                <a:spcPct val="150000"/>
              </a:lnSpc>
            </a:pPr>
            <a:r>
              <a:rPr lang="en-US" u="sng" dirty="0"/>
              <a:t>Co-lead</a:t>
            </a:r>
            <a:r>
              <a:rPr lang="en-US" dirty="0"/>
              <a:t>: </a:t>
            </a:r>
            <a:r>
              <a:rPr lang="en-US" b="1" dirty="0"/>
              <a:t>Robin Kivett</a:t>
            </a:r>
            <a:r>
              <a:rPr lang="en-US" dirty="0"/>
              <a:t>, </a:t>
            </a:r>
            <a:r>
              <a:rPr lang="en-US" b="1" dirty="0"/>
              <a:t>RN, BSN, MSN, CHPCN-</a:t>
            </a:r>
            <a:r>
              <a:rPr lang="en-US" dirty="0"/>
              <a:t>Palliative Care nurse</a:t>
            </a:r>
            <a:endParaRPr lang="en-US" b="1" dirty="0"/>
          </a:p>
          <a:p>
            <a:pPr>
              <a:lnSpc>
                <a:spcPct val="150000"/>
              </a:lnSpc>
            </a:pPr>
            <a:r>
              <a:rPr lang="en-US" b="1" dirty="0"/>
              <a:t>Melissa </a:t>
            </a:r>
            <a:r>
              <a:rPr lang="en-US" b="1" dirty="0" err="1"/>
              <a:t>Asycue</a:t>
            </a:r>
            <a:r>
              <a:rPr lang="en-US" b="1" dirty="0"/>
              <a:t>, RN-</a:t>
            </a:r>
            <a:r>
              <a:rPr lang="en-US" dirty="0"/>
              <a:t>Found literature and resources needed</a:t>
            </a:r>
            <a:endParaRPr lang="en-US" b="1" dirty="0"/>
          </a:p>
          <a:p>
            <a:pPr>
              <a:lnSpc>
                <a:spcPct val="150000"/>
              </a:lnSpc>
            </a:pPr>
            <a:r>
              <a:rPr lang="en-US" b="1" dirty="0"/>
              <a:t>Sue Halstead, NA</a:t>
            </a:r>
            <a:r>
              <a:rPr lang="en-US" dirty="0"/>
              <a:t>-maintains the cart and makes family follow up calls</a:t>
            </a:r>
          </a:p>
          <a:p>
            <a:pPr>
              <a:lnSpc>
                <a:spcPct val="150000"/>
              </a:lnSpc>
            </a:pPr>
            <a:r>
              <a:rPr lang="en-US" b="1" dirty="0"/>
              <a:t>Dr. Peggy Kirk, RN, BSN, MSN, PhD</a:t>
            </a:r>
            <a:r>
              <a:rPr lang="en-US" dirty="0"/>
              <a:t>- </a:t>
            </a:r>
            <a:r>
              <a:rPr lang="en-US" dirty="0" err="1"/>
              <a:t>Logo;Provided</a:t>
            </a:r>
            <a:r>
              <a:rPr lang="en-US" dirty="0"/>
              <a:t> stencils and embroidery for materials</a:t>
            </a:r>
          </a:p>
          <a:p>
            <a:pPr>
              <a:lnSpc>
                <a:spcPct val="150000"/>
              </a:lnSpc>
            </a:pPr>
            <a:r>
              <a:rPr lang="en-US" b="1" dirty="0"/>
              <a:t>Dr. Beth Langley, RN, BSN, MSN, PhD-</a:t>
            </a:r>
            <a:r>
              <a:rPr lang="en-US" dirty="0"/>
              <a:t>nursing administration</a:t>
            </a:r>
          </a:p>
          <a:p>
            <a:pPr>
              <a:lnSpc>
                <a:spcPct val="150000"/>
              </a:lnSpc>
            </a:pPr>
            <a:r>
              <a:rPr lang="en-US" b="1" dirty="0"/>
              <a:t>Felicia McGarry, RN, BSN</a:t>
            </a:r>
            <a:r>
              <a:rPr lang="en-US" dirty="0"/>
              <a:t>-Patient Care Manager for Intensive Care Units</a:t>
            </a:r>
          </a:p>
          <a:p>
            <a:pPr>
              <a:lnSpc>
                <a:spcPct val="150000"/>
              </a:lnSpc>
            </a:pPr>
            <a:r>
              <a:rPr lang="en-US" b="1" dirty="0"/>
              <a:t>Chaplain Melanie Swofford, MDiv, BCC-</a:t>
            </a:r>
            <a:r>
              <a:rPr lang="en-US" dirty="0"/>
              <a:t>Critical Care Chaplain</a:t>
            </a:r>
          </a:p>
          <a:p>
            <a:pPr>
              <a:lnSpc>
                <a:spcPct val="200000"/>
              </a:lnSpc>
            </a:pPr>
            <a:r>
              <a:rPr lang="en-US" b="1" dirty="0"/>
              <a:t>Demetria Ward, RN-</a:t>
            </a:r>
            <a:r>
              <a:rPr lang="en-US" dirty="0"/>
              <a:t>Nurse on Med/</a:t>
            </a:r>
            <a:r>
              <a:rPr lang="en-US" dirty="0" err="1"/>
              <a:t>surg</a:t>
            </a:r>
            <a:r>
              <a:rPr lang="en-US" dirty="0"/>
              <a:t> floor developed Purple dove</a:t>
            </a:r>
            <a:endParaRPr lang="en-US" b="1" dirty="0"/>
          </a:p>
          <a:p>
            <a:pPr>
              <a:lnSpc>
                <a:spcPct val="200000"/>
              </a:lnSpc>
            </a:pPr>
            <a:endParaRPr lang="en-US" dirty="0"/>
          </a:p>
          <a:p>
            <a:pPr>
              <a:lnSpc>
                <a:spcPct val="200000"/>
              </a:lnSpc>
            </a:pPr>
            <a:endParaRPr lang="en-US" dirty="0"/>
          </a:p>
        </p:txBody>
      </p:sp>
    </p:spTree>
    <p:extLst>
      <p:ext uri="{BB962C8B-B14F-4D97-AF65-F5344CB8AC3E}">
        <p14:creationId xmlns:p14="http://schemas.microsoft.com/office/powerpoint/2010/main" xmlns="" val="2112984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Fayetteville, </a:t>
            </a:r>
            <a:r>
              <a:rPr lang="en-US" dirty="0" err="1"/>
              <a:t>nc</a:t>
            </a:r>
            <a:endParaRPr lang="en-US" dirty="0"/>
          </a:p>
        </p:txBody>
      </p:sp>
      <p:sp>
        <p:nvSpPr>
          <p:cNvPr id="3" name="Slide Number Placeholder 2"/>
          <p:cNvSpPr>
            <a:spLocks noGrp="1"/>
          </p:cNvSpPr>
          <p:nvPr>
            <p:ph type="sldNum" sz="quarter" idx="12"/>
          </p:nvPr>
        </p:nvSpPr>
        <p:spPr/>
        <p:txBody>
          <a:bodyPr/>
          <a:lstStyle/>
          <a:p>
            <a:fld id="{1CAA1309-ABB0-4E1A-87FD-AFD626B6133B}" type="slidenum">
              <a:rPr lang="en-US" smtClean="0"/>
              <a:pPr/>
              <a:t>42</a:t>
            </a:fld>
            <a:endParaRPr lang="en-US"/>
          </a:p>
        </p:txBody>
      </p:sp>
      <p:sp>
        <p:nvSpPr>
          <p:cNvPr id="4" name="Rectangle 3"/>
          <p:cNvSpPr/>
          <p:nvPr/>
        </p:nvSpPr>
        <p:spPr>
          <a:xfrm>
            <a:off x="575894" y="1415205"/>
            <a:ext cx="10823331" cy="5078313"/>
          </a:xfrm>
          <a:prstGeom prst="rect">
            <a:avLst/>
          </a:prstGeom>
        </p:spPr>
        <p:txBody>
          <a:bodyPr wrap="square">
            <a:spAutoFit/>
          </a:bodyPr>
          <a:lstStyle/>
          <a:p>
            <a:pPr>
              <a:lnSpc>
                <a:spcPct val="200000"/>
              </a:lnSpc>
            </a:pPr>
            <a:endParaRPr lang="en-US" dirty="0"/>
          </a:p>
          <a:p>
            <a:pPr marL="285750" indent="-285750">
              <a:lnSpc>
                <a:spcPct val="200000"/>
              </a:lnSpc>
              <a:buFont typeface="Arial" panose="020B0604020202020204" pitchFamily="34" charset="0"/>
              <a:buChar char="•"/>
            </a:pPr>
            <a:r>
              <a:rPr lang="en-US" dirty="0"/>
              <a:t>County seat of Cumberland County</a:t>
            </a:r>
          </a:p>
          <a:p>
            <a:pPr marL="285750" indent="-285750">
              <a:lnSpc>
                <a:spcPct val="200000"/>
              </a:lnSpc>
              <a:buFont typeface="Arial" panose="020B0604020202020204" pitchFamily="34" charset="0"/>
              <a:buChar char="•"/>
            </a:pPr>
            <a:r>
              <a:rPr lang="en-US" dirty="0"/>
              <a:t>Home of Fort Bragg</a:t>
            </a:r>
          </a:p>
          <a:p>
            <a:pPr marL="285750" indent="-285750">
              <a:lnSpc>
                <a:spcPct val="200000"/>
              </a:lnSpc>
              <a:buFont typeface="Arial" panose="020B0604020202020204" pitchFamily="34" charset="0"/>
              <a:buChar char="•"/>
            </a:pPr>
            <a:r>
              <a:rPr lang="en-US" dirty="0"/>
              <a:t>6</a:t>
            </a:r>
            <a:r>
              <a:rPr lang="en-US" baseline="30000" dirty="0"/>
              <a:t>th</a:t>
            </a:r>
            <a:r>
              <a:rPr lang="en-US" dirty="0"/>
              <a:t> largest city in North Carolina</a:t>
            </a:r>
          </a:p>
          <a:p>
            <a:pPr marL="285750" indent="-285750">
              <a:lnSpc>
                <a:spcPct val="200000"/>
              </a:lnSpc>
              <a:buFont typeface="Arial" panose="020B0604020202020204" pitchFamily="34" charset="0"/>
              <a:buChar char="•"/>
            </a:pPr>
            <a:r>
              <a:rPr lang="en-US" dirty="0"/>
              <a:t>Population of 204,759 as of 2016 </a:t>
            </a:r>
          </a:p>
          <a:p>
            <a:pPr marL="285750" indent="-285750">
              <a:lnSpc>
                <a:spcPct val="200000"/>
              </a:lnSpc>
              <a:buFont typeface="Arial" panose="020B0604020202020204" pitchFamily="34" charset="0"/>
              <a:buChar char="•"/>
            </a:pPr>
            <a:r>
              <a:rPr lang="en-US" dirty="0"/>
              <a:t>Located in the </a:t>
            </a:r>
            <a:r>
              <a:rPr lang="en-US" dirty="0" err="1"/>
              <a:t>Sandhills</a:t>
            </a:r>
            <a:r>
              <a:rPr lang="en-US" dirty="0"/>
              <a:t> on the Cape Fear River in the Coastal Plains of North Carolina</a:t>
            </a:r>
          </a:p>
          <a:p>
            <a:pPr marL="285750" indent="-285750">
              <a:lnSpc>
                <a:spcPct val="200000"/>
              </a:lnSpc>
              <a:buFont typeface="Arial" panose="020B0604020202020204" pitchFamily="34" charset="0"/>
              <a:buChar char="•"/>
            </a:pPr>
            <a:r>
              <a:rPr lang="en-US" dirty="0"/>
              <a:t>Largest metropolitan area in Southeast North Carolina</a:t>
            </a:r>
          </a:p>
          <a:p>
            <a:pPr marL="285750" indent="-285750">
              <a:lnSpc>
                <a:spcPct val="200000"/>
              </a:lnSpc>
              <a:buFont typeface="Arial" panose="020B0604020202020204" pitchFamily="34" charset="0"/>
              <a:buChar char="•"/>
            </a:pPr>
            <a:r>
              <a:rPr lang="en-US" dirty="0"/>
              <a:t>Located right off of Interstate highway 95 </a:t>
            </a:r>
          </a:p>
          <a:p>
            <a:pPr marL="285750" indent="-285750">
              <a:lnSpc>
                <a:spcPct val="200000"/>
              </a:lnSpc>
              <a:buFont typeface="Arial" panose="020B0604020202020204" pitchFamily="34" charset="0"/>
              <a:buChar char="•"/>
            </a:pPr>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25599" y="729658"/>
            <a:ext cx="1273626" cy="955220"/>
          </a:xfrm>
          <a:prstGeom prst="rect">
            <a:avLst/>
          </a:prstGeom>
        </p:spPr>
      </p:pic>
    </p:spTree>
    <p:extLst>
      <p:ext uri="{BB962C8B-B14F-4D97-AF65-F5344CB8AC3E}">
        <p14:creationId xmlns:p14="http://schemas.microsoft.com/office/powerpoint/2010/main" xmlns="" val="3015982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AA1309-ABB0-4E1A-87FD-AFD626B6133B}" type="slidenum">
              <a:rPr lang="en-US" smtClean="0"/>
              <a:pPr/>
              <a:t>43</a:t>
            </a:fld>
            <a:endParaRPr lang="en-US"/>
          </a:p>
        </p:txBody>
      </p:sp>
      <p:pic>
        <p:nvPicPr>
          <p:cNvPr id="5" name="Picture 4"/>
          <p:cNvPicPr>
            <a:picLocks noChangeAspect="1"/>
          </p:cNvPicPr>
          <p:nvPr/>
        </p:nvPicPr>
        <p:blipFill>
          <a:blip r:embed="rId2" cstate="print"/>
          <a:stretch>
            <a:fillRect/>
          </a:stretch>
        </p:blipFill>
        <p:spPr>
          <a:xfrm>
            <a:off x="1577591" y="972946"/>
            <a:ext cx="8289890" cy="5348316"/>
          </a:xfrm>
          <a:prstGeom prst="rect">
            <a:avLst/>
          </a:prstGeom>
        </p:spPr>
      </p:pic>
      <p:sp>
        <p:nvSpPr>
          <p:cNvPr id="8" name="Rectangle 7"/>
          <p:cNvSpPr/>
          <p:nvPr/>
        </p:nvSpPr>
        <p:spPr>
          <a:xfrm>
            <a:off x="757146" y="6321262"/>
            <a:ext cx="4082464" cy="276999"/>
          </a:xfrm>
          <a:prstGeom prst="rect">
            <a:avLst/>
          </a:prstGeom>
        </p:spPr>
        <p:txBody>
          <a:bodyPr wrap="none">
            <a:spAutoFit/>
          </a:bodyPr>
          <a:lstStyle/>
          <a:p>
            <a:r>
              <a:rPr lang="en-US" sz="1200" dirty="0"/>
              <a:t>http://www.city-data.com/city/Fayetteville-North-Carolina.html</a:t>
            </a:r>
          </a:p>
        </p:txBody>
      </p:sp>
    </p:spTree>
    <p:extLst>
      <p:ext uri="{BB962C8B-B14F-4D97-AF65-F5344CB8AC3E}">
        <p14:creationId xmlns:p14="http://schemas.microsoft.com/office/powerpoint/2010/main" xmlns="" val="3337816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CAA1309-ABB0-4E1A-87FD-AFD626B6133B}" type="slidenum">
              <a:rPr lang="en-US" smtClean="0"/>
              <a:pPr/>
              <a:t>44</a:t>
            </a:fld>
            <a:endParaRPr lang="en-US"/>
          </a:p>
        </p:txBody>
      </p:sp>
      <p:pic>
        <p:nvPicPr>
          <p:cNvPr id="3" name="Picture 2"/>
          <p:cNvPicPr>
            <a:picLocks noChangeAspect="1"/>
          </p:cNvPicPr>
          <p:nvPr/>
        </p:nvPicPr>
        <p:blipFill>
          <a:blip r:embed="rId2" cstate="print"/>
          <a:stretch>
            <a:fillRect/>
          </a:stretch>
        </p:blipFill>
        <p:spPr>
          <a:xfrm>
            <a:off x="599134" y="1345416"/>
            <a:ext cx="3304651" cy="3694022"/>
          </a:xfrm>
          <a:prstGeom prst="rect">
            <a:avLst/>
          </a:prstGeom>
        </p:spPr>
      </p:pic>
      <p:sp>
        <p:nvSpPr>
          <p:cNvPr id="6" name="Rectangle 5"/>
          <p:cNvSpPr/>
          <p:nvPr/>
        </p:nvSpPr>
        <p:spPr>
          <a:xfrm>
            <a:off x="4793065" y="964766"/>
            <a:ext cx="7622931" cy="4524315"/>
          </a:xfrm>
          <a:prstGeom prst="rect">
            <a:avLst/>
          </a:prstGeom>
        </p:spPr>
        <p:txBody>
          <a:bodyPr wrap="square">
            <a:spAutoFit/>
          </a:bodyPr>
          <a:lstStyle/>
          <a:p>
            <a:pPr>
              <a:lnSpc>
                <a:spcPct val="200000"/>
              </a:lnSpc>
            </a:pPr>
            <a:r>
              <a:rPr lang="en-US" sz="1600" dirty="0">
                <a:latin typeface="Calibri" panose="020F0502020204030204" pitchFamily="34" charset="0"/>
                <a:ea typeface="Calibri" panose="020F0502020204030204" pitchFamily="34" charset="0"/>
                <a:cs typeface="Times New Roman" panose="02020603050405020304" pitchFamily="18" charset="0"/>
              </a:rPr>
              <a:t>Fayetteville statistics: race layout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86,560                 42.3%        </a:t>
            </a:r>
            <a:r>
              <a:rPr lang="en-US" sz="1600" dirty="0">
                <a:latin typeface="Calibri" panose="020F0502020204030204" pitchFamily="34" charset="0"/>
                <a:ea typeface="Times New Roman" panose="02020603050405020304" pitchFamily="18" charset="0"/>
                <a:cs typeface="Times New Roman" panose="02020603050405020304" pitchFamily="18" charset="0"/>
              </a:rPr>
              <a:t>Black alone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77,785                 38.0%        </a:t>
            </a:r>
            <a:r>
              <a:rPr lang="en-US" sz="1600" dirty="0">
                <a:latin typeface="Calibri" panose="020F0502020204030204" pitchFamily="34" charset="0"/>
                <a:ea typeface="Times New Roman" panose="02020603050405020304" pitchFamily="18" charset="0"/>
                <a:cs typeface="Times New Roman" panose="02020603050405020304" pitchFamily="18" charset="0"/>
              </a:rPr>
              <a:t>White alone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23,953                 11.7%        </a:t>
            </a:r>
            <a:r>
              <a:rPr lang="en-US" sz="1600" dirty="0">
                <a:latin typeface="Calibri" panose="020F0502020204030204" pitchFamily="34" charset="0"/>
                <a:ea typeface="Times New Roman" panose="02020603050405020304" pitchFamily="18" charset="0"/>
                <a:cs typeface="Times New Roman" panose="02020603050405020304" pitchFamily="18" charset="0"/>
              </a:rPr>
              <a:t>Hispanic</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8,825                   4.3%           </a:t>
            </a:r>
            <a:r>
              <a:rPr lang="en-US" sz="1600" dirty="0">
                <a:latin typeface="Calibri" panose="020F0502020204030204" pitchFamily="34" charset="0"/>
                <a:ea typeface="Times New Roman" panose="02020603050405020304" pitchFamily="18" charset="0"/>
                <a:cs typeface="Times New Roman" panose="02020603050405020304" pitchFamily="18" charset="0"/>
              </a:rPr>
              <a:t>Two or more races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4,98                     2.4%            </a:t>
            </a:r>
            <a:r>
              <a:rPr lang="en-US" sz="1600" dirty="0">
                <a:latin typeface="Calibri" panose="020F0502020204030204" pitchFamily="34" charset="0"/>
                <a:ea typeface="Times New Roman" panose="02020603050405020304" pitchFamily="18" charset="0"/>
                <a:cs typeface="Times New Roman" panose="02020603050405020304" pitchFamily="18" charset="0"/>
              </a:rPr>
              <a:t>Asian alone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1,869                   0.9%           </a:t>
            </a:r>
            <a:r>
              <a:rPr lang="en-US" sz="1600" dirty="0">
                <a:latin typeface="Calibri" panose="020F0502020204030204" pitchFamily="34" charset="0"/>
                <a:ea typeface="Times New Roman" panose="02020603050405020304" pitchFamily="18" charset="0"/>
                <a:cs typeface="Times New Roman" panose="02020603050405020304" pitchFamily="18" charset="0"/>
              </a:rPr>
              <a:t>American Indian alone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336                      0.2%           </a:t>
            </a:r>
            <a:r>
              <a:rPr lang="en-US" sz="1600" dirty="0">
                <a:latin typeface="Calibri" panose="020F0502020204030204" pitchFamily="34" charset="0"/>
                <a:ea typeface="Times New Roman" panose="02020603050405020304" pitchFamily="18" charset="0"/>
                <a:cs typeface="Times New Roman" panose="02020603050405020304" pitchFamily="18" charset="0"/>
              </a:rPr>
              <a:t>Native Hawaiian and Other Pacific Islander alone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200000"/>
              </a:lnSpc>
              <a:spcBef>
                <a:spcPts val="0"/>
              </a:spcBef>
              <a:spcAft>
                <a:spcPts val="0"/>
              </a:spcAft>
              <a:buSzPts val="1000"/>
              <a:buFont typeface="Courier New" panose="02070309020205020404" pitchFamily="49" charset="0"/>
              <a:buChar char="o"/>
              <a:tabLst>
                <a:tab pos="914400" algn="l"/>
              </a:tabLst>
            </a:pPr>
            <a:r>
              <a:rPr lang="en-US" sz="1600" b="1" dirty="0">
                <a:latin typeface="Calibri" panose="020F0502020204030204" pitchFamily="34" charset="0"/>
                <a:ea typeface="Times New Roman" panose="02020603050405020304" pitchFamily="18" charset="0"/>
                <a:cs typeface="Times New Roman" panose="02020603050405020304" pitchFamily="18" charset="0"/>
              </a:rPr>
              <a:t>467                      0.2%           </a:t>
            </a:r>
            <a:r>
              <a:rPr lang="en-US" sz="1600" dirty="0">
                <a:latin typeface="Calibri" panose="020F0502020204030204" pitchFamily="34" charset="0"/>
                <a:ea typeface="Times New Roman" panose="02020603050405020304" pitchFamily="18" charset="0"/>
                <a:cs typeface="Times New Roman" panose="02020603050405020304" pitchFamily="18" charset="0"/>
              </a:rPr>
              <a:t>Other race alone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704392" y="6138699"/>
            <a:ext cx="4082464" cy="276999"/>
          </a:xfrm>
          <a:prstGeom prst="rect">
            <a:avLst/>
          </a:prstGeom>
        </p:spPr>
        <p:txBody>
          <a:bodyPr wrap="none">
            <a:spAutoFit/>
          </a:bodyPr>
          <a:lstStyle/>
          <a:p>
            <a:r>
              <a:rPr lang="en-US" sz="1200" dirty="0"/>
              <a:t>http://www.city-data.com/city/Fayetteville-North-Carolina.html</a:t>
            </a:r>
          </a:p>
        </p:txBody>
      </p:sp>
    </p:spTree>
    <p:extLst>
      <p:ext uri="{BB962C8B-B14F-4D97-AF65-F5344CB8AC3E}">
        <p14:creationId xmlns:p14="http://schemas.microsoft.com/office/powerpoint/2010/main" xmlns="" val="2920889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Cape Fear Valley</a:t>
            </a:r>
          </a:p>
        </p:txBody>
      </p:sp>
      <p:sp>
        <p:nvSpPr>
          <p:cNvPr id="3" name="Slide Number Placeholder 2"/>
          <p:cNvSpPr>
            <a:spLocks noGrp="1"/>
          </p:cNvSpPr>
          <p:nvPr>
            <p:ph type="sldNum" sz="quarter" idx="12"/>
          </p:nvPr>
        </p:nvSpPr>
        <p:spPr/>
        <p:txBody>
          <a:bodyPr/>
          <a:lstStyle/>
          <a:p>
            <a:fld id="{1CAA1309-ABB0-4E1A-87FD-AFD626B6133B}" type="slidenum">
              <a:rPr lang="en-US" smtClean="0"/>
              <a:pPr/>
              <a:t>45</a:t>
            </a:fld>
            <a:endParaRPr lang="en-US"/>
          </a:p>
        </p:txBody>
      </p:sp>
      <p:sp>
        <p:nvSpPr>
          <p:cNvPr id="4" name="Rectangle 3"/>
          <p:cNvSpPr/>
          <p:nvPr/>
        </p:nvSpPr>
        <p:spPr>
          <a:xfrm>
            <a:off x="1105285" y="2166278"/>
            <a:ext cx="9979270" cy="4431983"/>
          </a:xfrm>
          <a:prstGeom prst="rect">
            <a:avLst/>
          </a:prstGeom>
        </p:spPr>
        <p:txBody>
          <a:bodyPr wrap="square">
            <a:spAutoFit/>
          </a:bodyPr>
          <a:lstStyle/>
          <a:p>
            <a:r>
              <a:rPr lang="en-US" dirty="0">
                <a:latin typeface="Calibri Light" panose="020F03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i="1" dirty="0">
                <a:latin typeface="Calibri Light" panose="020F0302020204030204" pitchFamily="34" charset="0"/>
                <a:ea typeface="Calibri" panose="020F0502020204030204" pitchFamily="34" charset="0"/>
                <a:cs typeface="Times New Roman" panose="02020603050405020304" pitchFamily="18" charset="0"/>
              </a:rPr>
              <a:t>Cape Fear Valley is a 950-bed, 8-hospital regional health system, the 8</a:t>
            </a:r>
            <a:r>
              <a:rPr lang="en-US" i="1" baseline="30000" dirty="0">
                <a:latin typeface="Calibri Light" panose="020F0302020204030204" pitchFamily="34" charset="0"/>
                <a:ea typeface="Calibri" panose="020F0502020204030204" pitchFamily="34" charset="0"/>
                <a:cs typeface="Times New Roman" panose="02020603050405020304" pitchFamily="18" charset="0"/>
              </a:rPr>
              <a:t>th</a:t>
            </a:r>
            <a:r>
              <a:rPr lang="en-US" i="1" dirty="0">
                <a:latin typeface="Calibri Light" panose="020F0302020204030204" pitchFamily="34" charset="0"/>
                <a:ea typeface="Calibri" panose="020F0502020204030204" pitchFamily="34" charset="0"/>
                <a:cs typeface="Times New Roman" panose="02020603050405020304" pitchFamily="18" charset="0"/>
              </a:rPr>
              <a:t> largest in North Carolina, with more than 1 million inpatient and outpatients annually. A private not-for-profit organization with 7,000 employees and 850 physicians </a:t>
            </a:r>
          </a:p>
          <a:p>
            <a:endParaRPr lang="en-US" i="1" dirty="0">
              <a:latin typeface="Calibri Light" panose="020F03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Cape Fear Valley Medical Center (Houses the busiest ED in the state and in the top 20 of the nation)</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Highsmith-Rainey Specialty Hospital</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Cape Fear Valley Rehabilitation Center </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Behavioral Health Care</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Bladen County Hospital </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Hoke Hospital</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Health Pavilion North </a:t>
            </a:r>
          </a:p>
          <a:p>
            <a:pPr marL="285750" indent="-285750">
              <a:buFont typeface="Arial" panose="020B0604020202020204" pitchFamily="34" charset="0"/>
              <a:buChar char="•"/>
            </a:pPr>
            <a:r>
              <a:rPr lang="en-US" i="1" dirty="0">
                <a:latin typeface="Calibri Light" panose="020F0302020204030204" pitchFamily="34" charset="0"/>
                <a:ea typeface="Calibri" panose="020F0502020204030204" pitchFamily="34" charset="0"/>
                <a:cs typeface="Times New Roman" panose="02020603050405020304" pitchFamily="18" charset="0"/>
              </a:rPr>
              <a:t>Health Pavilion Hoke Harnett Health</a:t>
            </a:r>
            <a:br>
              <a:rPr lang="en-US" i="1" dirty="0">
                <a:latin typeface="Calibri Light" panose="020F0302020204030204" pitchFamily="34" charset="0"/>
                <a:ea typeface="Calibri" panose="020F0502020204030204" pitchFamily="34" charset="0"/>
                <a:cs typeface="Times New Roman" panose="02020603050405020304" pitchFamily="18" charset="0"/>
              </a:rPr>
            </a:br>
            <a:r>
              <a:rPr lang="en-US" sz="1400" dirty="0">
                <a:latin typeface="Calibri Light" panose="020F0302020204030204" pitchFamily="34" charset="0"/>
                <a:ea typeface="Calibri" panose="020F0502020204030204" pitchFamily="34" charset="0"/>
                <a:cs typeface="Times New Roman" panose="02020603050405020304" pitchFamily="18" charset="0"/>
              </a:rPr>
              <a:t/>
            </a:r>
            <a:br>
              <a:rPr lang="en-US" sz="1400" dirty="0">
                <a:latin typeface="Calibri Light" panose="020F0302020204030204" pitchFamily="34" charset="0"/>
                <a:ea typeface="Calibri" panose="020F0502020204030204" pitchFamily="34" charset="0"/>
                <a:cs typeface="Times New Roman" panose="02020603050405020304" pitchFamily="18" charset="0"/>
              </a:rPr>
            </a:br>
            <a:r>
              <a:rPr lang="en-US" sz="1400" dirty="0">
                <a:latin typeface="Calibri Light" panose="020F0302020204030204" pitchFamily="34" charset="0"/>
                <a:ea typeface="Calibri" panose="020F0502020204030204" pitchFamily="34" charset="0"/>
                <a:cs typeface="Times New Roman" panose="02020603050405020304" pitchFamily="18" charset="0"/>
              </a:rPr>
              <a:t> </a:t>
            </a: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57457" y="762770"/>
            <a:ext cx="1273626" cy="955220"/>
          </a:xfrm>
          <a:prstGeom prst="rect">
            <a:avLst/>
          </a:prstGeom>
        </p:spPr>
      </p:pic>
    </p:spTree>
    <p:extLst>
      <p:ext uri="{BB962C8B-B14F-4D97-AF65-F5344CB8AC3E}">
        <p14:creationId xmlns:p14="http://schemas.microsoft.com/office/powerpoint/2010/main" xmlns="" val="939285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findings</a:t>
            </a:r>
          </a:p>
        </p:txBody>
      </p:sp>
      <p:sp>
        <p:nvSpPr>
          <p:cNvPr id="3" name="Slide Number Placeholder 2"/>
          <p:cNvSpPr>
            <a:spLocks noGrp="1"/>
          </p:cNvSpPr>
          <p:nvPr>
            <p:ph type="sldNum" sz="quarter" idx="12"/>
          </p:nvPr>
        </p:nvSpPr>
        <p:spPr/>
        <p:txBody>
          <a:bodyPr/>
          <a:lstStyle/>
          <a:p>
            <a:fld id="{1CAA1309-ABB0-4E1A-87FD-AFD626B6133B}" type="slidenum">
              <a:rPr lang="en-US" smtClean="0"/>
              <a:pPr/>
              <a:t>46</a:t>
            </a:fld>
            <a:endParaRPr lang="en-US"/>
          </a:p>
        </p:txBody>
      </p:sp>
      <p:sp>
        <p:nvSpPr>
          <p:cNvPr id="4" name="TextBox 3"/>
          <p:cNvSpPr txBox="1"/>
          <p:nvPr/>
        </p:nvSpPr>
        <p:spPr>
          <a:xfrm>
            <a:off x="575894" y="1969559"/>
            <a:ext cx="11016761"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Families do not like to leave the bedside of their loved one who is in the ICU</a:t>
            </a:r>
          </a:p>
          <a:p>
            <a:pPr marL="285750" indent="-285750">
              <a:lnSpc>
                <a:spcPct val="150000"/>
              </a:lnSpc>
              <a:buFont typeface="Arial" panose="020B0604020202020204" pitchFamily="34" charset="0"/>
              <a:buChar char="•"/>
            </a:pPr>
            <a:r>
              <a:rPr lang="en-US" dirty="0"/>
              <a:t>Outside food is not allowed in the ICU so families who would not leave at all would not be able to eat</a:t>
            </a:r>
          </a:p>
          <a:p>
            <a:pPr marL="285750" indent="-285750">
              <a:lnSpc>
                <a:spcPct val="150000"/>
              </a:lnSpc>
              <a:buFont typeface="Arial" panose="020B0604020202020204" pitchFamily="34" charset="0"/>
              <a:buChar char="•"/>
            </a:pPr>
            <a:r>
              <a:rPr lang="en-US" dirty="0"/>
              <a:t>Loved ones were sitting at the bedside for hours with nothing to drink</a:t>
            </a:r>
          </a:p>
          <a:p>
            <a:pPr marL="285750" indent="-285750">
              <a:lnSpc>
                <a:spcPct val="150000"/>
              </a:lnSpc>
              <a:buFont typeface="Arial" panose="020B0604020202020204" pitchFamily="34" charset="0"/>
              <a:buChar char="•"/>
            </a:pPr>
            <a:r>
              <a:rPr lang="en-US" dirty="0"/>
              <a:t>Some loved ones wouldn’t or couldn’t go home</a:t>
            </a:r>
          </a:p>
          <a:p>
            <a:pPr marL="285750" indent="-285750">
              <a:lnSpc>
                <a:spcPct val="150000"/>
              </a:lnSpc>
              <a:buFont typeface="Arial" panose="020B0604020202020204" pitchFamily="34" charset="0"/>
              <a:buChar char="•"/>
            </a:pPr>
            <a:r>
              <a:rPr lang="en-US" dirty="0"/>
              <a:t>Often family members would forget to take medicines </a:t>
            </a:r>
          </a:p>
          <a:p>
            <a:pPr marL="285750" indent="-285750">
              <a:buFont typeface="Arial" panose="020B0604020202020204" pitchFamily="34" charset="0"/>
              <a:buChar char="•"/>
            </a:pPr>
            <a:r>
              <a:rPr lang="en-US" dirty="0"/>
              <a:t>There was a coffee pot in the waiting room that was never stocked and no other snack or drink machines the families could access without leaving the floor</a:t>
            </a:r>
          </a:p>
          <a:p>
            <a:pPr marL="285750" indent="-285750">
              <a:lnSpc>
                <a:spcPct val="150000"/>
              </a:lnSpc>
              <a:buFont typeface="Arial" panose="020B0604020202020204" pitchFamily="34" charset="0"/>
              <a:buChar char="•"/>
            </a:pPr>
            <a:r>
              <a:rPr lang="en-US" dirty="0"/>
              <a:t>Clergy and Spiritual leaders were sometimes hours away and unable to offer support</a:t>
            </a:r>
          </a:p>
          <a:p>
            <a:pPr marL="285750" indent="-285750">
              <a:lnSpc>
                <a:spcPct val="150000"/>
              </a:lnSpc>
              <a:buFont typeface="Arial" panose="020B0604020202020204" pitchFamily="34" charset="0"/>
              <a:buChar char="•"/>
            </a:pPr>
            <a:r>
              <a:rPr lang="en-US" dirty="0"/>
              <a:t>Lots of interruptions from staff taking blood and doing unnecessary hourly testing</a:t>
            </a:r>
          </a:p>
          <a:p>
            <a:pPr marL="285750" indent="-285750">
              <a:buFont typeface="Arial" panose="020B0604020202020204" pitchFamily="34" charset="0"/>
              <a:buChar char="•"/>
            </a:pPr>
            <a:r>
              <a:rPr lang="en-US" dirty="0"/>
              <a:t>Staff going into the room as they normally would without realizing the patient was dying and showing the proper respect for the situation. </a:t>
            </a:r>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a:p>
            <a:pPr marL="285750" indent="-285750">
              <a:lnSpc>
                <a:spcPct val="150000"/>
              </a:lnSpc>
              <a:buFont typeface="Arial" panose="020B0604020202020204" pitchFamily="34" charset="0"/>
              <a:buChar char="•"/>
            </a:pPr>
            <a:endParaRPr lang="en-US" dirty="0"/>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7022" y="762770"/>
            <a:ext cx="1273626" cy="955220"/>
          </a:xfrm>
          <a:prstGeom prst="rect">
            <a:avLst/>
          </a:prstGeom>
        </p:spPr>
      </p:pic>
    </p:spTree>
    <p:extLst>
      <p:ext uri="{BB962C8B-B14F-4D97-AF65-F5344CB8AC3E}">
        <p14:creationId xmlns:p14="http://schemas.microsoft.com/office/powerpoint/2010/main" xmlns="" val="3371967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 for the project</a:t>
            </a:r>
          </a:p>
        </p:txBody>
      </p:sp>
      <p:sp>
        <p:nvSpPr>
          <p:cNvPr id="4" name="Slide Number Placeholder 3"/>
          <p:cNvSpPr>
            <a:spLocks noGrp="1"/>
          </p:cNvSpPr>
          <p:nvPr>
            <p:ph type="sldNum" sz="quarter" idx="12"/>
          </p:nvPr>
        </p:nvSpPr>
        <p:spPr/>
        <p:txBody>
          <a:bodyPr/>
          <a:lstStyle/>
          <a:p>
            <a:fld id="{1CAA1309-ABB0-4E1A-87FD-AFD626B6133B}" type="slidenum">
              <a:rPr lang="en-US" smtClean="0"/>
              <a:pPr/>
              <a:t>47</a:t>
            </a:fld>
            <a:endParaRPr lang="en-US"/>
          </a:p>
        </p:txBody>
      </p:sp>
      <p:pic>
        <p:nvPicPr>
          <p:cNvPr id="5" name="Picture 4"/>
          <p:cNvPicPr>
            <a:picLocks noChangeAspect="1"/>
          </p:cNvPicPr>
          <p:nvPr/>
        </p:nvPicPr>
        <p:blipFill>
          <a:blip r:embed="rId2" cstate="print"/>
          <a:stretch>
            <a:fillRect/>
          </a:stretch>
        </p:blipFill>
        <p:spPr>
          <a:xfrm>
            <a:off x="2793442" y="2058000"/>
            <a:ext cx="5777801" cy="4340264"/>
          </a:xfrm>
          <a:prstGeom prst="rect">
            <a:avLst/>
          </a:prstGeom>
        </p:spPr>
      </p:pic>
    </p:spTree>
    <p:extLst>
      <p:ext uri="{BB962C8B-B14F-4D97-AF65-F5344CB8AC3E}">
        <p14:creationId xmlns:p14="http://schemas.microsoft.com/office/powerpoint/2010/main" xmlns="" val="9349439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Taken</a:t>
            </a:r>
          </a:p>
        </p:txBody>
      </p:sp>
      <p:sp>
        <p:nvSpPr>
          <p:cNvPr id="3" name="Content Placeholder 2"/>
          <p:cNvSpPr>
            <a:spLocks noGrp="1"/>
          </p:cNvSpPr>
          <p:nvPr>
            <p:ph idx="1"/>
          </p:nvPr>
        </p:nvSpPr>
        <p:spPr>
          <a:xfrm>
            <a:off x="581192" y="3121524"/>
            <a:ext cx="11029615" cy="4133856"/>
          </a:xfrm>
        </p:spPr>
        <p:txBody>
          <a:bodyPr/>
          <a:lstStyle/>
          <a:p>
            <a:r>
              <a:rPr lang="en-US" dirty="0"/>
              <a:t>Created End of Life Care Policy</a:t>
            </a:r>
          </a:p>
          <a:p>
            <a:r>
              <a:rPr lang="en-US" dirty="0"/>
              <a:t>Created Comfort Care Order Set</a:t>
            </a:r>
          </a:p>
          <a:p>
            <a:r>
              <a:rPr lang="en-US" dirty="0"/>
              <a:t>Began family follow up calls</a:t>
            </a:r>
          </a:p>
          <a:p>
            <a:r>
              <a:rPr lang="en-US" dirty="0"/>
              <a:t>Bereavement Tray</a:t>
            </a:r>
          </a:p>
          <a:p>
            <a:r>
              <a:rPr lang="en-US" dirty="0"/>
              <a:t>Purple Dove</a:t>
            </a:r>
          </a:p>
          <a:p>
            <a:r>
              <a:rPr lang="en-US" dirty="0"/>
              <a:t>Comfort Care Brochure</a:t>
            </a:r>
          </a:p>
          <a:p>
            <a:r>
              <a:rPr lang="en-US" dirty="0"/>
              <a:t>ICU information Brochure</a:t>
            </a:r>
          </a:p>
          <a:p>
            <a:r>
              <a:rPr lang="en-US" dirty="0"/>
              <a:t>Comfort Care Cart</a:t>
            </a:r>
          </a:p>
          <a:p>
            <a:r>
              <a:rPr lang="en-US" dirty="0"/>
              <a:t>Extensive Education about </a:t>
            </a:r>
          </a:p>
          <a:p>
            <a:r>
              <a:rPr lang="en-US" dirty="0"/>
              <a:t>Most recent addition to improving family care: Coping with Loss Brochure</a:t>
            </a:r>
          </a:p>
          <a:p>
            <a:endParaRPr lang="en-US" dirty="0"/>
          </a:p>
          <a:p>
            <a:endParaRPr lang="en-US" dirty="0"/>
          </a:p>
          <a:p>
            <a:endParaRPr lang="en-US" dirty="0"/>
          </a:p>
          <a:p>
            <a:endParaRPr lang="en-US" dirty="0"/>
          </a:p>
          <a:p>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48</a:t>
            </a:fld>
            <a:endParaRPr lang="en-US"/>
          </a:p>
        </p:txBody>
      </p:sp>
    </p:spTree>
    <p:extLst>
      <p:ext uri="{BB962C8B-B14F-4D97-AF65-F5344CB8AC3E}">
        <p14:creationId xmlns:p14="http://schemas.microsoft.com/office/powerpoint/2010/main" xmlns="" val="1777497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ICU brochure</a:t>
            </a:r>
          </a:p>
        </p:txBody>
      </p:sp>
      <p:pic>
        <p:nvPicPr>
          <p:cNvPr id="5" name="Content Placeholder 4"/>
          <p:cNvPicPr>
            <a:picLocks noGrp="1" noChangeAspect="1"/>
          </p:cNvPicPr>
          <p:nvPr>
            <p:ph idx="1"/>
          </p:nvPr>
        </p:nvPicPr>
        <p:blipFill>
          <a:blip r:embed="rId2" cstate="print"/>
          <a:stretch>
            <a:fillRect/>
          </a:stretch>
        </p:blipFill>
        <p:spPr>
          <a:xfrm>
            <a:off x="1121951" y="2148210"/>
            <a:ext cx="2652994" cy="354330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49</a:t>
            </a:fld>
            <a:endParaRPr lang="en-US"/>
          </a:p>
        </p:txBody>
      </p:sp>
      <p:sp>
        <p:nvSpPr>
          <p:cNvPr id="6" name="TextBox 5"/>
          <p:cNvSpPr txBox="1"/>
          <p:nvPr/>
        </p:nvSpPr>
        <p:spPr>
          <a:xfrm>
            <a:off x="4722725" y="2421653"/>
            <a:ext cx="4975190" cy="2952027"/>
          </a:xfrm>
          <a:prstGeom prst="rect">
            <a:avLst/>
          </a:prstGeom>
          <a:noFill/>
        </p:spPr>
        <p:txBody>
          <a:bodyPr wrap="square" rtlCol="0">
            <a:spAutoFit/>
          </a:bodyPr>
          <a:lstStyle/>
          <a:p>
            <a:pPr>
              <a:lnSpc>
                <a:spcPct val="150000"/>
              </a:lnSpc>
            </a:pPr>
            <a:r>
              <a:rPr lang="en-US" dirty="0"/>
              <a:t>“Patients are admitted to the Intensive Care Unit (ICU) to receive specialized care due to a life threatening illness. We recognize that this is a difficult time for our patients and their families. This booklet is designed to tell you what to expect during an ICU stay, answer many of your questions, and make this difficult time a little easier for you.”</a:t>
            </a:r>
          </a:p>
        </p:txBody>
      </p:sp>
      <p:pic>
        <p:nvPicPr>
          <p:cNvPr id="7" name="Content Placeholder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97167" y="702156"/>
            <a:ext cx="1273626" cy="955220"/>
          </a:xfrm>
          <a:prstGeom prst="rect">
            <a:avLst/>
          </a:prstGeom>
        </p:spPr>
      </p:pic>
    </p:spTree>
    <p:extLst>
      <p:ext uri="{BB962C8B-B14F-4D97-AF65-F5344CB8AC3E}">
        <p14:creationId xmlns:p14="http://schemas.microsoft.com/office/powerpoint/2010/main" xmlns="" val="979350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577" y="1949276"/>
            <a:ext cx="11359662" cy="4524315"/>
          </a:xfrm>
          <a:prstGeom prst="rect">
            <a:avLst/>
          </a:prstGeom>
        </p:spPr>
        <p:txBody>
          <a:bodyPr wrap="square">
            <a:spAutoFit/>
          </a:bodyPr>
          <a:lstStyle/>
          <a:p>
            <a:pPr>
              <a:lnSpc>
                <a:spcPct val="200000"/>
              </a:lnSpc>
            </a:pPr>
            <a:r>
              <a:rPr lang="en-US" dirty="0"/>
              <a:t>The 80 year old spouse and the son went back into the patient’s room. He was hooked up to the vent and had multiple bags hanging with IVs running into his arms. There were several machines buzzing and numbers on the monitor. There were no chairs in the room and the husband was not responding to her voice. The son got the nurse and asked for a chair for his mother to sit in. She sat next to the bed for the rest of the day. The son could not get her to go anywhere so he asked if he could bring her something to eat and he was told there could not be any outside food. </a:t>
            </a:r>
          </a:p>
          <a:p>
            <a:pPr>
              <a:lnSpc>
                <a:spcPct val="200000"/>
              </a:lnSpc>
            </a:pPr>
            <a:r>
              <a:rPr lang="en-US" dirty="0"/>
              <a:t>Over the next few days the wife was asked multiple times if she would “make him a DNR”. She wouldn’t leave her husband’s side except for a few moments when her sons managed to get her to come out of the ICU to eat. She grew increasingly anxious and could be found having laid her head down on his bed and fallen asleep. </a:t>
            </a:r>
          </a:p>
        </p:txBody>
      </p:sp>
      <p:sp>
        <p:nvSpPr>
          <p:cNvPr id="3" name="Title 2"/>
          <p:cNvSpPr>
            <a:spLocks noGrp="1"/>
          </p:cNvSpPr>
          <p:nvPr>
            <p:ph type="title"/>
          </p:nvPr>
        </p:nvSpPr>
        <p:spPr/>
        <p:txBody>
          <a:bodyPr/>
          <a:lstStyle/>
          <a:p>
            <a:r>
              <a:rPr lang="en-US" dirty="0"/>
              <a:t>Case Study Continued</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5</a:t>
            </a:fld>
            <a:endParaRPr lang="en-US"/>
          </a:p>
        </p:txBody>
      </p:sp>
    </p:spTree>
    <p:extLst>
      <p:ext uri="{BB962C8B-B14F-4D97-AF65-F5344CB8AC3E}">
        <p14:creationId xmlns:p14="http://schemas.microsoft.com/office/powerpoint/2010/main" xmlns="" val="708424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 care policy: Procedural Guidelines</a:t>
            </a:r>
          </a:p>
        </p:txBody>
      </p:sp>
      <p:sp>
        <p:nvSpPr>
          <p:cNvPr id="3" name="Content Placeholder 2"/>
          <p:cNvSpPr>
            <a:spLocks noGrp="1"/>
          </p:cNvSpPr>
          <p:nvPr>
            <p:ph idx="1"/>
          </p:nvPr>
        </p:nvSpPr>
        <p:spPr>
          <a:xfrm>
            <a:off x="581192" y="1818947"/>
            <a:ext cx="11511107" cy="4889502"/>
          </a:xfrm>
        </p:spPr>
        <p:txBody>
          <a:bodyPr>
            <a:normAutofit lnSpcReduction="10000"/>
          </a:bodyPr>
          <a:lstStyle/>
          <a:p>
            <a:pPr marL="0" indent="0">
              <a:buNone/>
            </a:pPr>
            <a:r>
              <a:rPr lang="en-US" b="1" dirty="0">
                <a:solidFill>
                  <a:srgbClr val="000000"/>
                </a:solidFill>
                <a:latin typeface="Times New Roman" panose="02020603050405020304" pitchFamily="18" charset="0"/>
              </a:rPr>
              <a:t>1. </a:t>
            </a:r>
            <a:r>
              <a:rPr lang="en-US" dirty="0">
                <a:solidFill>
                  <a:srgbClr val="000000"/>
                </a:solidFill>
                <a:latin typeface="Times New Roman" panose="02020603050405020304" pitchFamily="18" charset="0"/>
              </a:rPr>
              <a:t>Acknowledge the patient’s right for end of life care.</a:t>
            </a:r>
          </a:p>
          <a:p>
            <a:pPr marL="0" indent="0">
              <a:buNone/>
            </a:pPr>
            <a:r>
              <a:rPr lang="en-US" b="1" dirty="0">
                <a:solidFill>
                  <a:srgbClr val="000000"/>
                </a:solidFill>
                <a:latin typeface="Times New Roman" panose="02020603050405020304" pitchFamily="18" charset="0"/>
              </a:rPr>
              <a:t>2</a:t>
            </a:r>
            <a:r>
              <a:rPr lang="en-US" dirty="0">
                <a:solidFill>
                  <a:srgbClr val="000000"/>
                </a:solidFill>
                <a:latin typeface="Times New Roman" panose="02020603050405020304" pitchFamily="18" charset="0"/>
              </a:rPr>
              <a:t>. Consider the patient and family members as the unit of care. Maintain dignity, respect and</a:t>
            </a:r>
          </a:p>
          <a:p>
            <a:pPr marL="0" indent="0">
              <a:buNone/>
            </a:pPr>
            <a:r>
              <a:rPr lang="en-US" dirty="0">
                <a:solidFill>
                  <a:srgbClr val="000000"/>
                </a:solidFill>
                <a:latin typeface="Times New Roman" panose="02020603050405020304" pitchFamily="18" charset="0"/>
              </a:rPr>
              <a:t>sensitivity at all times.</a:t>
            </a:r>
          </a:p>
          <a:p>
            <a:pPr marL="0" indent="0">
              <a:buNone/>
            </a:pPr>
            <a:r>
              <a:rPr lang="en-US" b="1" dirty="0">
                <a:solidFill>
                  <a:srgbClr val="000000"/>
                </a:solidFill>
                <a:latin typeface="Times New Roman" panose="02020603050405020304" pitchFamily="18" charset="0"/>
              </a:rPr>
              <a:t>3</a:t>
            </a:r>
            <a:r>
              <a:rPr lang="en-US" dirty="0">
                <a:solidFill>
                  <a:srgbClr val="000000"/>
                </a:solidFill>
                <a:latin typeface="Times New Roman" panose="02020603050405020304" pitchFamily="18" charset="0"/>
              </a:rPr>
              <a:t>. Assess patient’s needs. Inform patient and family about the options for care. Plan</a:t>
            </a:r>
          </a:p>
          <a:p>
            <a:pPr marL="0" indent="0">
              <a:buNone/>
            </a:pPr>
            <a:r>
              <a:rPr lang="en-US" dirty="0">
                <a:solidFill>
                  <a:srgbClr val="000000"/>
                </a:solidFill>
                <a:latin typeface="Times New Roman" panose="02020603050405020304" pitchFamily="18" charset="0"/>
              </a:rPr>
              <a:t>interventions based on the wishes of the patient and family. Consider their preferences</a:t>
            </a:r>
          </a:p>
          <a:p>
            <a:pPr marL="0" indent="0">
              <a:buNone/>
            </a:pPr>
            <a:r>
              <a:rPr lang="en-US" dirty="0">
                <a:solidFill>
                  <a:srgbClr val="000000"/>
                </a:solidFill>
                <a:latin typeface="Times New Roman" panose="02020603050405020304" pitchFamily="18" charset="0"/>
              </a:rPr>
              <a:t>regarding nutritional needs, pain management, and alternative therapies.</a:t>
            </a:r>
          </a:p>
          <a:p>
            <a:pPr marL="0" indent="0">
              <a:buNone/>
            </a:pPr>
            <a:r>
              <a:rPr lang="en-US" b="1" dirty="0">
                <a:solidFill>
                  <a:srgbClr val="000000"/>
                </a:solidFill>
                <a:latin typeface="Times New Roman" panose="02020603050405020304" pitchFamily="18" charset="0"/>
              </a:rPr>
              <a:t>4</a:t>
            </a:r>
            <a:r>
              <a:rPr lang="en-US" dirty="0">
                <a:solidFill>
                  <a:srgbClr val="000000"/>
                </a:solidFill>
                <a:latin typeface="Times New Roman" panose="02020603050405020304" pitchFamily="18" charset="0"/>
              </a:rPr>
              <a:t>. Review Advance Directive documents and Code Status</a:t>
            </a:r>
          </a:p>
          <a:p>
            <a:pPr marL="0" indent="0">
              <a:buNone/>
            </a:pPr>
            <a:r>
              <a:rPr lang="en-US" b="1" dirty="0">
                <a:solidFill>
                  <a:srgbClr val="000000"/>
                </a:solidFill>
                <a:latin typeface="Times New Roman" panose="02020603050405020304" pitchFamily="18" charset="0"/>
              </a:rPr>
              <a:t>5</a:t>
            </a:r>
            <a:r>
              <a:rPr lang="en-US" dirty="0">
                <a:solidFill>
                  <a:srgbClr val="000000"/>
                </a:solidFill>
                <a:latin typeface="Times New Roman" panose="02020603050405020304" pitchFamily="18" charset="0"/>
              </a:rPr>
              <a:t>. Assess the patient’s comfort/pain level. The patient’s subjective report of comfort and pain is accepted, interventions are implemented, and 	comfort/pain is reassessed after interventions to	determine if goals have been achieved.</a:t>
            </a:r>
          </a:p>
          <a:p>
            <a:pPr marL="0" indent="0">
              <a:buNone/>
            </a:pPr>
            <a:r>
              <a:rPr lang="en-US" b="1" dirty="0">
                <a:solidFill>
                  <a:srgbClr val="000000"/>
                </a:solidFill>
                <a:latin typeface="Times New Roman" panose="02020603050405020304" pitchFamily="18" charset="0"/>
              </a:rPr>
              <a:t>6</a:t>
            </a:r>
            <a:r>
              <a:rPr lang="en-US" dirty="0">
                <a:solidFill>
                  <a:srgbClr val="000000"/>
                </a:solidFill>
                <a:latin typeface="Times New Roman" panose="02020603050405020304" pitchFamily="18" charset="0"/>
              </a:rPr>
              <a:t>. Provide individualized, holistic, and culturally sensitive care throughout the end of life</a:t>
            </a:r>
          </a:p>
          <a:p>
            <a:pPr marL="0" indent="0">
              <a:buNone/>
            </a:pPr>
            <a:r>
              <a:rPr lang="en-US" dirty="0">
                <a:solidFill>
                  <a:srgbClr val="000000"/>
                </a:solidFill>
                <a:latin typeface="Times New Roman" panose="02020603050405020304" pitchFamily="18" charset="0"/>
              </a:rPr>
              <a:t>process. Refer to the Diversity Reference on Info-Web.</a:t>
            </a:r>
          </a:p>
          <a:p>
            <a:pPr marL="0" indent="0">
              <a:buNone/>
            </a:pPr>
            <a:r>
              <a:rPr lang="en-US" b="1" dirty="0">
                <a:solidFill>
                  <a:srgbClr val="000000"/>
                </a:solidFill>
                <a:latin typeface="Times New Roman" panose="02020603050405020304" pitchFamily="18" charset="0"/>
              </a:rPr>
              <a:t>7</a:t>
            </a:r>
            <a:r>
              <a:rPr lang="en-US" dirty="0">
                <a:solidFill>
                  <a:srgbClr val="000000"/>
                </a:solidFill>
                <a:latin typeface="Times New Roman" panose="02020603050405020304" pitchFamily="18" charset="0"/>
              </a:rPr>
              <a:t>. Offer a Bereavement Tray to the family</a:t>
            </a:r>
            <a:endParaRPr lang="en-US" sz="1600" dirty="0">
              <a:solidFill>
                <a:srgbClr val="0000FF"/>
              </a:solidFill>
              <a:latin typeface="Calibri" panose="020F0502020204030204" pitchFamily="34" charset="0"/>
            </a:endParaRPr>
          </a:p>
          <a:p>
            <a:pPr marL="0" indent="0">
              <a:buNone/>
            </a:pPr>
            <a:r>
              <a:rPr lang="en-US" b="1" dirty="0">
                <a:solidFill>
                  <a:srgbClr val="000000"/>
                </a:solidFill>
                <a:latin typeface="Times New Roman" panose="02020603050405020304" pitchFamily="18" charset="0"/>
              </a:rPr>
              <a:t>8</a:t>
            </a:r>
            <a:r>
              <a:rPr lang="en-US" dirty="0">
                <a:solidFill>
                  <a:srgbClr val="000000"/>
                </a:solidFill>
                <a:latin typeface="Times New Roman" panose="02020603050405020304" pitchFamily="18" charset="0"/>
              </a:rPr>
              <a:t>. Place comfort measures/end of life signage (purple dove) outside the patient’s room.</a:t>
            </a:r>
            <a:endParaRPr lang="en-US"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50</a:t>
            </a:fld>
            <a:endParaRPr lang="en-US"/>
          </a:p>
        </p:txBody>
      </p:sp>
    </p:spTree>
    <p:extLst>
      <p:ext uri="{BB962C8B-B14F-4D97-AF65-F5344CB8AC3E}">
        <p14:creationId xmlns:p14="http://schemas.microsoft.com/office/powerpoint/2010/main" xmlns="" val="520819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 care order set</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51</a:t>
            </a:fld>
            <a:endParaRPr lang="en-US"/>
          </a:p>
        </p:txBody>
      </p:sp>
      <p:pic>
        <p:nvPicPr>
          <p:cNvPr id="6" name="Picture 5"/>
          <p:cNvPicPr>
            <a:picLocks noChangeAspect="1"/>
          </p:cNvPicPr>
          <p:nvPr/>
        </p:nvPicPr>
        <p:blipFill>
          <a:blip r:embed="rId3" cstate="print"/>
          <a:stretch>
            <a:fillRect/>
          </a:stretch>
        </p:blipFill>
        <p:spPr>
          <a:xfrm>
            <a:off x="974477" y="2138972"/>
            <a:ext cx="3241813" cy="4182290"/>
          </a:xfrm>
          <a:prstGeom prst="rect">
            <a:avLst/>
          </a:prstGeom>
        </p:spPr>
      </p:pic>
      <p:pic>
        <p:nvPicPr>
          <p:cNvPr id="7" name="Picture 6"/>
          <p:cNvPicPr>
            <a:picLocks noChangeAspect="1"/>
          </p:cNvPicPr>
          <p:nvPr/>
        </p:nvPicPr>
        <p:blipFill>
          <a:blip r:embed="rId4" cstate="print"/>
          <a:stretch>
            <a:fillRect/>
          </a:stretch>
        </p:blipFill>
        <p:spPr>
          <a:xfrm>
            <a:off x="4616910" y="2141148"/>
            <a:ext cx="3018469" cy="4180114"/>
          </a:xfrm>
          <a:prstGeom prst="rect">
            <a:avLst/>
          </a:prstGeom>
        </p:spPr>
      </p:pic>
      <p:pic>
        <p:nvPicPr>
          <p:cNvPr id="8" name="Picture 7"/>
          <p:cNvPicPr>
            <a:picLocks noChangeAspect="1"/>
          </p:cNvPicPr>
          <p:nvPr/>
        </p:nvPicPr>
        <p:blipFill>
          <a:blip r:embed="rId5" cstate="print"/>
          <a:stretch>
            <a:fillRect/>
          </a:stretch>
        </p:blipFill>
        <p:spPr>
          <a:xfrm>
            <a:off x="8036906" y="2138972"/>
            <a:ext cx="3263065" cy="4149969"/>
          </a:xfrm>
          <a:prstGeom prst="rect">
            <a:avLst/>
          </a:prstGeom>
        </p:spPr>
      </p:pic>
    </p:spTree>
    <p:extLst>
      <p:ext uri="{BB962C8B-B14F-4D97-AF65-F5344CB8AC3E}">
        <p14:creationId xmlns:p14="http://schemas.microsoft.com/office/powerpoint/2010/main" xmlns="" val="3899230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Comfort care brochure</a:t>
            </a:r>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52</a:t>
            </a:fld>
            <a:endParaRPr lang="en-US"/>
          </a:p>
        </p:txBody>
      </p:sp>
      <p:pic>
        <p:nvPicPr>
          <p:cNvPr id="6" name="Picture 5"/>
          <p:cNvPicPr>
            <a:picLocks noChangeAspect="1"/>
          </p:cNvPicPr>
          <p:nvPr/>
        </p:nvPicPr>
        <p:blipFill>
          <a:blip r:embed="rId3" cstate="print"/>
          <a:stretch>
            <a:fillRect/>
          </a:stretch>
        </p:blipFill>
        <p:spPr>
          <a:xfrm>
            <a:off x="1029917" y="2008763"/>
            <a:ext cx="2957644" cy="4508500"/>
          </a:xfrm>
          <a:prstGeom prst="rect">
            <a:avLst/>
          </a:prstGeom>
        </p:spPr>
      </p:pic>
      <p:sp>
        <p:nvSpPr>
          <p:cNvPr id="7" name="TextBox 6"/>
          <p:cNvSpPr txBox="1"/>
          <p:nvPr/>
        </p:nvSpPr>
        <p:spPr>
          <a:xfrm>
            <a:off x="4497524" y="2008763"/>
            <a:ext cx="5901535" cy="4247317"/>
          </a:xfrm>
          <a:prstGeom prst="rect">
            <a:avLst/>
          </a:prstGeom>
          <a:noFill/>
        </p:spPr>
        <p:txBody>
          <a:bodyPr wrap="square" rtlCol="0">
            <a:spAutoFit/>
          </a:bodyPr>
          <a:lstStyle/>
          <a:p>
            <a:pPr>
              <a:lnSpc>
                <a:spcPct val="150000"/>
              </a:lnSpc>
            </a:pPr>
            <a:r>
              <a:rPr lang="en-US" dirty="0"/>
              <a:t>“Even with aggressive, intensive care and the use of life-sustaining medications and equipment, patients may not recover. The illness may not be able to be cured. The goal of comfort-focused or end-of-life care is to prevent suffering. If the family or patient chooses comfort care, all life-sustaining treatments will be discontinued. Stopping curative treatment does not mean discontinuing all care; instead, nursing and medical care change to focus on providing comfort to the patient and family, relieving suffering, and ensuring respect for the patient’s wishes”</a:t>
            </a:r>
          </a:p>
        </p:txBody>
      </p:sp>
    </p:spTree>
    <p:extLst>
      <p:ext uri="{BB962C8B-B14F-4D97-AF65-F5344CB8AC3E}">
        <p14:creationId xmlns:p14="http://schemas.microsoft.com/office/powerpoint/2010/main" xmlns="" val="39315693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Bereavement Tray</a:t>
            </a:r>
          </a:p>
        </p:txBody>
      </p:sp>
      <p:sp>
        <p:nvSpPr>
          <p:cNvPr id="3" name="Content Placeholder 2"/>
          <p:cNvSpPr>
            <a:spLocks noGrp="1"/>
          </p:cNvSpPr>
          <p:nvPr>
            <p:ph idx="1"/>
          </p:nvPr>
        </p:nvSpPr>
        <p:spPr>
          <a:xfrm>
            <a:off x="1812585" y="2143920"/>
            <a:ext cx="2625304" cy="3678303"/>
          </a:xfrm>
        </p:spPr>
        <p:txBody>
          <a:bodyPr/>
          <a:lstStyle/>
          <a:p>
            <a:r>
              <a:rPr lang="en-US" dirty="0" smtClean="0"/>
              <a:t>Fruit</a:t>
            </a:r>
          </a:p>
          <a:p>
            <a:r>
              <a:rPr lang="en-US" dirty="0" smtClean="0"/>
              <a:t>Water</a:t>
            </a:r>
          </a:p>
          <a:p>
            <a:r>
              <a:rPr lang="en-US" dirty="0" smtClean="0"/>
              <a:t>Soda</a:t>
            </a:r>
          </a:p>
          <a:p>
            <a:r>
              <a:rPr lang="en-US" dirty="0" smtClean="0"/>
              <a:t>Cookies</a:t>
            </a:r>
          </a:p>
          <a:p>
            <a:r>
              <a:rPr lang="en-US" dirty="0" smtClean="0"/>
              <a:t>Protein bars</a:t>
            </a:r>
          </a:p>
          <a:p>
            <a:r>
              <a:rPr lang="en-US" dirty="0" smtClean="0"/>
              <a:t>Potato chips</a:t>
            </a:r>
          </a:p>
          <a:p>
            <a:r>
              <a:rPr lang="en-US" dirty="0" smtClean="0"/>
              <a:t>Etc.</a:t>
            </a:r>
            <a:endParaRPr lang="en-US" dirty="0"/>
          </a:p>
        </p:txBody>
      </p:sp>
      <p:sp>
        <p:nvSpPr>
          <p:cNvPr id="4" name="Slide Number Placeholder 3"/>
          <p:cNvSpPr>
            <a:spLocks noGrp="1"/>
          </p:cNvSpPr>
          <p:nvPr>
            <p:ph type="sldNum" sz="quarter" idx="12"/>
          </p:nvPr>
        </p:nvSpPr>
        <p:spPr/>
        <p:txBody>
          <a:bodyPr/>
          <a:lstStyle/>
          <a:p>
            <a:fld id="{1CAA1309-ABB0-4E1A-87FD-AFD626B6133B}" type="slidenum">
              <a:rPr lang="en-US" smtClean="0"/>
              <a:pPr/>
              <a:t>53</a:t>
            </a:fld>
            <a:endParaRPr lang="en-US"/>
          </a:p>
        </p:txBody>
      </p:sp>
      <p:pic>
        <p:nvPicPr>
          <p:cNvPr id="5" name="Picture 4"/>
          <p:cNvPicPr>
            <a:picLocks noChangeAspect="1"/>
          </p:cNvPicPr>
          <p:nvPr/>
        </p:nvPicPr>
        <p:blipFill>
          <a:blip r:embed="rId2" cstate="print"/>
          <a:stretch>
            <a:fillRect/>
          </a:stretch>
        </p:blipFill>
        <p:spPr>
          <a:xfrm>
            <a:off x="10241929" y="730478"/>
            <a:ext cx="1274174" cy="957155"/>
          </a:xfrm>
          <a:prstGeom prst="rect">
            <a:avLst/>
          </a:prstGeom>
        </p:spPr>
      </p:pic>
      <p:sp>
        <p:nvSpPr>
          <p:cNvPr id="6" name="TextBox 5"/>
          <p:cNvSpPr txBox="1"/>
          <p:nvPr/>
        </p:nvSpPr>
        <p:spPr>
          <a:xfrm>
            <a:off x="5352288" y="2657856"/>
            <a:ext cx="4929363" cy="3332900"/>
          </a:xfrm>
          <a:prstGeom prst="rect">
            <a:avLst/>
          </a:prstGeom>
          <a:noFill/>
        </p:spPr>
        <p:txBody>
          <a:bodyPr wrap="none" rtlCol="0">
            <a:spAutoFit/>
          </a:bodyPr>
          <a:lstStyle/>
          <a:p>
            <a:pPr>
              <a:lnSpc>
                <a:spcPct val="200000"/>
              </a:lnSpc>
              <a:buFont typeface="Arial" pitchFamily="34" charset="0"/>
              <a:buChar char="•"/>
            </a:pPr>
            <a:r>
              <a:rPr lang="en-US" dirty="0" smtClean="0"/>
              <a:t>Bereavement tray is put together by food services</a:t>
            </a:r>
          </a:p>
          <a:p>
            <a:pPr>
              <a:lnSpc>
                <a:spcPct val="200000"/>
              </a:lnSpc>
              <a:buFont typeface="Arial" pitchFamily="34" charset="0"/>
              <a:buChar char="•"/>
            </a:pPr>
            <a:r>
              <a:rPr lang="en-US" dirty="0" smtClean="0"/>
              <a:t>Ordered when a patient is made comfort care</a:t>
            </a:r>
          </a:p>
          <a:p>
            <a:pPr>
              <a:lnSpc>
                <a:spcPct val="200000"/>
              </a:lnSpc>
              <a:buFont typeface="Arial" pitchFamily="34" charset="0"/>
              <a:buChar char="•"/>
            </a:pPr>
            <a:r>
              <a:rPr lang="en-US" dirty="0" smtClean="0"/>
              <a:t>Part of the comfort care order set</a:t>
            </a:r>
          </a:p>
          <a:p>
            <a:pPr>
              <a:lnSpc>
                <a:spcPct val="200000"/>
              </a:lnSpc>
              <a:buFont typeface="Arial" pitchFamily="34" charset="0"/>
              <a:buChar char="•"/>
            </a:pPr>
            <a:endParaRPr lang="en-US" dirty="0" smtClean="0"/>
          </a:p>
          <a:p>
            <a:pPr>
              <a:lnSpc>
                <a:spcPct val="200000"/>
              </a:lnSpc>
              <a:buFont typeface="Arial" pitchFamily="34" charset="0"/>
              <a:buChar char="•"/>
            </a:pPr>
            <a:endParaRPr lang="en-US" dirty="0" smtClean="0"/>
          </a:p>
          <a:p>
            <a:pPr>
              <a:lnSpc>
                <a:spcPct val="200000"/>
              </a:lnSpc>
              <a:buFont typeface="Arial" pitchFamily="34" charset="0"/>
              <a:buChar char="•"/>
            </a:pPr>
            <a:endParaRPr lang="en-US" dirty="0"/>
          </a:p>
        </p:txBody>
      </p:sp>
    </p:spTree>
    <p:extLst>
      <p:ext uri="{BB962C8B-B14F-4D97-AF65-F5344CB8AC3E}">
        <p14:creationId xmlns:p14="http://schemas.microsoft.com/office/powerpoint/2010/main" xmlns="" val="3133279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Purple Dove: sign to alert staff</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rot="20774287">
            <a:off x="594013" y="2242132"/>
            <a:ext cx="2273829" cy="2949832"/>
          </a:xfrm>
        </p:spPr>
      </p:pic>
      <p:sp>
        <p:nvSpPr>
          <p:cNvPr id="4" name="Slide Number Placeholder 3"/>
          <p:cNvSpPr>
            <a:spLocks noGrp="1"/>
          </p:cNvSpPr>
          <p:nvPr>
            <p:ph type="sldNum" sz="quarter" idx="12"/>
          </p:nvPr>
        </p:nvSpPr>
        <p:spPr/>
        <p:txBody>
          <a:bodyPr/>
          <a:lstStyle/>
          <a:p>
            <a:fld id="{1CAA1309-ABB0-4E1A-87FD-AFD626B6133B}" type="slidenum">
              <a:rPr lang="en-US" smtClean="0"/>
              <a:pPr/>
              <a:t>54</a:t>
            </a:fld>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56788" y="1787496"/>
            <a:ext cx="3751603" cy="5002138"/>
          </a:xfrm>
          <a:prstGeom prst="rect">
            <a:avLst/>
          </a:prstGeom>
        </p:spPr>
      </p:pic>
      <p:pic>
        <p:nvPicPr>
          <p:cNvPr id="9"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10" name="TextBox 9"/>
          <p:cNvSpPr txBox="1"/>
          <p:nvPr/>
        </p:nvSpPr>
        <p:spPr>
          <a:xfrm>
            <a:off x="7810085" y="2170485"/>
            <a:ext cx="3287204" cy="3785652"/>
          </a:xfrm>
          <a:prstGeom prst="rect">
            <a:avLst/>
          </a:prstGeom>
          <a:noFill/>
        </p:spPr>
        <p:txBody>
          <a:bodyPr wrap="square" rtlCol="0">
            <a:spAutoFit/>
          </a:bodyPr>
          <a:lstStyle/>
          <a:p>
            <a:pPr algn="ctr"/>
            <a:r>
              <a:rPr lang="en-US" sz="2400" dirty="0"/>
              <a:t>Developed by staff nurse on med/</a:t>
            </a:r>
            <a:r>
              <a:rPr lang="en-US" sz="2400" dirty="0" err="1"/>
              <a:t>surg</a:t>
            </a:r>
            <a:r>
              <a:rPr lang="en-US" sz="2400" dirty="0"/>
              <a:t> floor in response to an observed need for notice to staff that comfort care had been ordered (added privacy and cues staff to ask a nurse about anything they need to do or not do)</a:t>
            </a:r>
          </a:p>
        </p:txBody>
      </p:sp>
    </p:spTree>
    <p:extLst>
      <p:ext uri="{BB962C8B-B14F-4D97-AF65-F5344CB8AC3E}">
        <p14:creationId xmlns:p14="http://schemas.microsoft.com/office/powerpoint/2010/main" xmlns="" val="10005229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Bereavement cart</a:t>
            </a:r>
          </a:p>
        </p:txBody>
      </p:sp>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30053" y="1935643"/>
            <a:ext cx="5308600" cy="45974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40136" y="1935643"/>
            <a:ext cx="5921230" cy="4597400"/>
          </a:xfrm>
          <a:prstGeom prst="rect">
            <a:avLst/>
          </a:prstGeom>
        </p:spPr>
      </p:pic>
      <p:pic>
        <p:nvPicPr>
          <p:cNvPr id="13"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14" name="Slide Number Placeholder 13"/>
          <p:cNvSpPr>
            <a:spLocks noGrp="1"/>
          </p:cNvSpPr>
          <p:nvPr>
            <p:ph type="sldNum" sz="quarter" idx="12"/>
          </p:nvPr>
        </p:nvSpPr>
        <p:spPr/>
        <p:txBody>
          <a:bodyPr/>
          <a:lstStyle/>
          <a:p>
            <a:fld id="{1CAA1309-ABB0-4E1A-87FD-AFD626B6133B}" type="slidenum">
              <a:rPr lang="en-US" smtClean="0"/>
              <a:pPr/>
              <a:t>55</a:t>
            </a:fld>
            <a:endParaRPr lang="en-US"/>
          </a:p>
        </p:txBody>
      </p:sp>
    </p:spTree>
    <p:extLst>
      <p:ext uri="{BB962C8B-B14F-4D97-AF65-F5344CB8AC3E}">
        <p14:creationId xmlns:p14="http://schemas.microsoft.com/office/powerpoint/2010/main" xmlns="" val="19804764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Items in cart</a:t>
            </a:r>
          </a:p>
        </p:txBody>
      </p:sp>
      <p:sp>
        <p:nvSpPr>
          <p:cNvPr id="3" name="Slide Number Placeholder 2"/>
          <p:cNvSpPr>
            <a:spLocks noGrp="1"/>
          </p:cNvSpPr>
          <p:nvPr>
            <p:ph type="sldNum" sz="quarter" idx="12"/>
          </p:nvPr>
        </p:nvSpPr>
        <p:spPr/>
        <p:txBody>
          <a:bodyPr/>
          <a:lstStyle/>
          <a:p>
            <a:fld id="{1CAA1309-ABB0-4E1A-87FD-AFD626B6133B}" type="slidenum">
              <a:rPr lang="en-US" smtClean="0"/>
              <a:pPr/>
              <a:t>56</a:t>
            </a:fld>
            <a:endParaRPr lang="en-US"/>
          </a:p>
        </p:txBody>
      </p:sp>
      <p:sp>
        <p:nvSpPr>
          <p:cNvPr id="4" name="TextBox 3"/>
          <p:cNvSpPr txBox="1"/>
          <p:nvPr/>
        </p:nvSpPr>
        <p:spPr>
          <a:xfrm>
            <a:off x="1657802" y="1986348"/>
            <a:ext cx="2480166" cy="5078313"/>
          </a:xfrm>
          <a:prstGeom prst="rect">
            <a:avLst/>
          </a:prstGeom>
          <a:noFill/>
        </p:spPr>
        <p:txBody>
          <a:bodyPr wrap="none" rtlCol="0">
            <a:spAutoFit/>
          </a:bodyPr>
          <a:lstStyle/>
          <a:p>
            <a:r>
              <a:rPr lang="en-US" u="sng" dirty="0"/>
              <a:t>Comfort items:</a:t>
            </a:r>
          </a:p>
          <a:p>
            <a:r>
              <a:rPr lang="en-US" dirty="0"/>
              <a:t>Blankets</a:t>
            </a:r>
          </a:p>
          <a:p>
            <a:r>
              <a:rPr lang="en-US" dirty="0"/>
              <a:t>Special bags with symbol</a:t>
            </a:r>
          </a:p>
          <a:p>
            <a:r>
              <a:rPr lang="en-US" dirty="0"/>
              <a:t>Soap/body wash</a:t>
            </a:r>
          </a:p>
          <a:p>
            <a:r>
              <a:rPr lang="en-US" dirty="0"/>
              <a:t>Shampoo</a:t>
            </a:r>
          </a:p>
          <a:p>
            <a:r>
              <a:rPr lang="en-US" dirty="0"/>
              <a:t>Deodorant </a:t>
            </a:r>
          </a:p>
          <a:p>
            <a:r>
              <a:rPr lang="en-US" dirty="0"/>
              <a:t>Combs</a:t>
            </a:r>
          </a:p>
          <a:p>
            <a:r>
              <a:rPr lang="en-US" dirty="0"/>
              <a:t>Brushes</a:t>
            </a:r>
          </a:p>
          <a:p>
            <a:r>
              <a:rPr lang="en-US" dirty="0" err="1"/>
              <a:t>Chapstick</a:t>
            </a:r>
            <a:endParaRPr lang="en-US" dirty="0"/>
          </a:p>
          <a:p>
            <a:r>
              <a:rPr lang="en-US" dirty="0"/>
              <a:t>Antibiotic hand gel</a:t>
            </a:r>
          </a:p>
          <a:p>
            <a:r>
              <a:rPr lang="en-US" dirty="0"/>
              <a:t>Wipes</a:t>
            </a:r>
          </a:p>
          <a:p>
            <a:r>
              <a:rPr lang="en-US" dirty="0"/>
              <a:t>Lotion</a:t>
            </a:r>
          </a:p>
          <a:p>
            <a:r>
              <a:rPr lang="en-US" dirty="0"/>
              <a:t>Kleenex</a:t>
            </a:r>
          </a:p>
          <a:p>
            <a:r>
              <a:rPr lang="en-US" dirty="0"/>
              <a:t>Toothbrush kits</a:t>
            </a:r>
          </a:p>
          <a:p>
            <a:r>
              <a:rPr lang="en-US" dirty="0"/>
              <a:t>Shaving cream/razors</a:t>
            </a:r>
          </a:p>
          <a:p>
            <a:r>
              <a:rPr lang="en-US" dirty="0"/>
              <a:t>Hair ties</a:t>
            </a:r>
          </a:p>
          <a:p>
            <a:r>
              <a:rPr lang="en-US" dirty="0"/>
              <a:t>mouthwash</a:t>
            </a:r>
          </a:p>
          <a:p>
            <a:endParaRPr lang="en-US" dirty="0"/>
          </a:p>
        </p:txBody>
      </p:sp>
      <p:sp>
        <p:nvSpPr>
          <p:cNvPr id="5" name="TextBox 4"/>
          <p:cNvSpPr txBox="1"/>
          <p:nvPr/>
        </p:nvSpPr>
        <p:spPr>
          <a:xfrm>
            <a:off x="4532028" y="2504413"/>
            <a:ext cx="3744679" cy="2585323"/>
          </a:xfrm>
          <a:prstGeom prst="rect">
            <a:avLst/>
          </a:prstGeom>
          <a:noFill/>
        </p:spPr>
        <p:txBody>
          <a:bodyPr wrap="none" rtlCol="0">
            <a:spAutoFit/>
          </a:bodyPr>
          <a:lstStyle/>
          <a:p>
            <a:r>
              <a:rPr lang="en-US" u="sng" dirty="0"/>
              <a:t>Literature, etc.</a:t>
            </a:r>
          </a:p>
          <a:p>
            <a:r>
              <a:rPr lang="en-US" dirty="0"/>
              <a:t>Pens</a:t>
            </a:r>
          </a:p>
          <a:p>
            <a:r>
              <a:rPr lang="en-US" dirty="0"/>
              <a:t>Journals</a:t>
            </a:r>
          </a:p>
          <a:p>
            <a:r>
              <a:rPr lang="en-US" dirty="0"/>
              <a:t>Crayons</a:t>
            </a:r>
          </a:p>
          <a:p>
            <a:r>
              <a:rPr lang="en-US" dirty="0"/>
              <a:t>Coloring books</a:t>
            </a:r>
          </a:p>
          <a:p>
            <a:r>
              <a:rPr lang="en-US" dirty="0"/>
              <a:t>Care notes (English and Spanish) </a:t>
            </a:r>
          </a:p>
          <a:p>
            <a:r>
              <a:rPr lang="en-US" dirty="0"/>
              <a:t>Sesame street grief books for children</a:t>
            </a:r>
          </a:p>
          <a:p>
            <a:r>
              <a:rPr lang="en-US" dirty="0"/>
              <a:t>Comfort care brochures</a:t>
            </a:r>
          </a:p>
          <a:p>
            <a:r>
              <a:rPr lang="en-US" dirty="0"/>
              <a:t>ICU booklets</a:t>
            </a:r>
          </a:p>
        </p:txBody>
      </p:sp>
      <p:sp>
        <p:nvSpPr>
          <p:cNvPr id="6" name="TextBox 5"/>
          <p:cNvSpPr txBox="1"/>
          <p:nvPr/>
        </p:nvSpPr>
        <p:spPr>
          <a:xfrm>
            <a:off x="8670767" y="2504413"/>
            <a:ext cx="3023969" cy="3139321"/>
          </a:xfrm>
          <a:prstGeom prst="rect">
            <a:avLst/>
          </a:prstGeom>
          <a:noFill/>
        </p:spPr>
        <p:txBody>
          <a:bodyPr wrap="none" rtlCol="0">
            <a:spAutoFit/>
          </a:bodyPr>
          <a:lstStyle/>
          <a:p>
            <a:r>
              <a:rPr lang="en-US" u="sng" dirty="0"/>
              <a:t>Food items</a:t>
            </a:r>
            <a:r>
              <a:rPr lang="en-US" dirty="0"/>
              <a:t>:</a:t>
            </a:r>
          </a:p>
          <a:p>
            <a:r>
              <a:rPr lang="en-US" dirty="0"/>
              <a:t>Coffee</a:t>
            </a:r>
          </a:p>
          <a:p>
            <a:r>
              <a:rPr lang="en-US" dirty="0"/>
              <a:t>Sprite</a:t>
            </a:r>
          </a:p>
          <a:p>
            <a:r>
              <a:rPr lang="en-US" dirty="0"/>
              <a:t>Ginger ale</a:t>
            </a:r>
          </a:p>
          <a:p>
            <a:r>
              <a:rPr lang="en-US" dirty="0"/>
              <a:t>Juice</a:t>
            </a:r>
          </a:p>
          <a:p>
            <a:r>
              <a:rPr lang="en-US" dirty="0"/>
              <a:t>Candy (sugar free and regular)</a:t>
            </a:r>
          </a:p>
          <a:p>
            <a:r>
              <a:rPr lang="en-US" dirty="0"/>
              <a:t>Crackers</a:t>
            </a:r>
          </a:p>
          <a:p>
            <a:r>
              <a:rPr lang="en-US" dirty="0"/>
              <a:t>Snacks</a:t>
            </a:r>
          </a:p>
          <a:p>
            <a:r>
              <a:rPr lang="en-US" dirty="0"/>
              <a:t>Protein bars</a:t>
            </a:r>
          </a:p>
          <a:p>
            <a:endParaRPr lang="en-US" dirty="0"/>
          </a:p>
          <a:p>
            <a:endParaRPr lang="en-US" dirty="0"/>
          </a:p>
        </p:txBody>
      </p:sp>
      <p:pic>
        <p:nvPicPr>
          <p:cNvPr id="7" name="Picture 6"/>
          <p:cNvPicPr>
            <a:picLocks noChangeAspect="1"/>
          </p:cNvPicPr>
          <p:nvPr/>
        </p:nvPicPr>
        <p:blipFill>
          <a:blip r:embed="rId2" cstate="print"/>
          <a:stretch>
            <a:fillRect/>
          </a:stretch>
        </p:blipFill>
        <p:spPr>
          <a:xfrm>
            <a:off x="10331336" y="745246"/>
            <a:ext cx="1274174" cy="957155"/>
          </a:xfrm>
          <a:prstGeom prst="rect">
            <a:avLst/>
          </a:prstGeom>
        </p:spPr>
      </p:pic>
    </p:spTree>
    <p:extLst>
      <p:ext uri="{BB962C8B-B14F-4D97-AF65-F5344CB8AC3E}">
        <p14:creationId xmlns:p14="http://schemas.microsoft.com/office/powerpoint/2010/main" xmlns="" val="23361165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9106" y="1980850"/>
            <a:ext cx="5641596" cy="468420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70395" y="1980849"/>
            <a:ext cx="5674168" cy="4684203"/>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8" name="Slide Number Placeholder 7"/>
          <p:cNvSpPr>
            <a:spLocks noGrp="1"/>
          </p:cNvSpPr>
          <p:nvPr>
            <p:ph type="sldNum" sz="quarter" idx="12"/>
          </p:nvPr>
        </p:nvSpPr>
        <p:spPr/>
        <p:txBody>
          <a:bodyPr/>
          <a:lstStyle/>
          <a:p>
            <a:fld id="{1CAA1309-ABB0-4E1A-87FD-AFD626B6133B}" type="slidenum">
              <a:rPr lang="en-US" smtClean="0"/>
              <a:pPr/>
              <a:t>57</a:t>
            </a:fld>
            <a:endParaRPr lang="en-US"/>
          </a:p>
        </p:txBody>
      </p:sp>
    </p:spTree>
    <p:extLst>
      <p:ext uri="{BB962C8B-B14F-4D97-AF65-F5344CB8AC3E}">
        <p14:creationId xmlns:p14="http://schemas.microsoft.com/office/powerpoint/2010/main" xmlns="" val="11550166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Liturature</a:t>
            </a: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228741">
            <a:off x="1020316" y="2200904"/>
            <a:ext cx="3169022" cy="3975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56430" y="2527065"/>
            <a:ext cx="6083373" cy="3323156"/>
          </a:xfrm>
          <a:prstGeom prst="rect">
            <a:avLst/>
          </a:prstGeom>
        </p:spPr>
      </p:pic>
      <p:pic>
        <p:nvPicPr>
          <p:cNvPr id="7" name="Content Placeholder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8" name="Slide Number Placeholder 7"/>
          <p:cNvSpPr>
            <a:spLocks noGrp="1"/>
          </p:cNvSpPr>
          <p:nvPr>
            <p:ph type="sldNum" sz="quarter" idx="12"/>
          </p:nvPr>
        </p:nvSpPr>
        <p:spPr/>
        <p:txBody>
          <a:bodyPr/>
          <a:lstStyle/>
          <a:p>
            <a:fld id="{1CAA1309-ABB0-4E1A-87FD-AFD626B6133B}" type="slidenum">
              <a:rPr lang="en-US" smtClean="0"/>
              <a:pPr/>
              <a:t>58</a:t>
            </a:fld>
            <a:endParaRPr lang="en-US"/>
          </a:p>
        </p:txBody>
      </p:sp>
    </p:spTree>
    <p:extLst>
      <p:ext uri="{BB962C8B-B14F-4D97-AF65-F5344CB8AC3E}">
        <p14:creationId xmlns:p14="http://schemas.microsoft.com/office/powerpoint/2010/main" xmlns="" val="454431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Coping with loss </a:t>
            </a:r>
            <a:br>
              <a:rPr lang="en-US" dirty="0"/>
            </a:br>
            <a:r>
              <a:rPr lang="en-US" dirty="0"/>
              <a:t>brochure: outside</a:t>
            </a:r>
          </a:p>
        </p:txBody>
      </p:sp>
      <p:pic>
        <p:nvPicPr>
          <p:cNvPr id="3"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4" name="Slide Number Placeholder 3"/>
          <p:cNvSpPr>
            <a:spLocks noGrp="1"/>
          </p:cNvSpPr>
          <p:nvPr>
            <p:ph type="sldNum" sz="quarter" idx="12"/>
          </p:nvPr>
        </p:nvSpPr>
        <p:spPr/>
        <p:txBody>
          <a:bodyPr/>
          <a:lstStyle/>
          <a:p>
            <a:fld id="{1CAA1309-ABB0-4E1A-87FD-AFD626B6133B}" type="slidenum">
              <a:rPr lang="en-US" smtClean="0"/>
              <a:pPr/>
              <a:t>59</a:t>
            </a:fld>
            <a:endParaRPr lang="en-US"/>
          </a:p>
        </p:txBody>
      </p:sp>
      <p:pic>
        <p:nvPicPr>
          <p:cNvPr id="9" name="Picture 8"/>
          <p:cNvPicPr>
            <a:picLocks noChangeAspect="1"/>
          </p:cNvPicPr>
          <p:nvPr/>
        </p:nvPicPr>
        <p:blipFill>
          <a:blip r:embed="rId3" cstate="print"/>
          <a:stretch>
            <a:fillRect/>
          </a:stretch>
        </p:blipFill>
        <p:spPr>
          <a:xfrm>
            <a:off x="4286820" y="615297"/>
            <a:ext cx="7474009" cy="5909651"/>
          </a:xfrm>
          <a:prstGeom prst="rect">
            <a:avLst/>
          </a:prstGeom>
        </p:spPr>
      </p:pic>
      <p:sp>
        <p:nvSpPr>
          <p:cNvPr id="10" name="TextBox 9"/>
          <p:cNvSpPr txBox="1"/>
          <p:nvPr/>
        </p:nvSpPr>
        <p:spPr>
          <a:xfrm>
            <a:off x="197636" y="2213361"/>
            <a:ext cx="395562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Idea came from Pediatric ED </a:t>
            </a:r>
          </a:p>
          <a:p>
            <a:r>
              <a:rPr lang="en-US" dirty="0"/>
              <a:t>Patient Care Manager: Stacie Koonce </a:t>
            </a:r>
          </a:p>
          <a:p>
            <a:pPr marL="285750" indent="-285750">
              <a:buFont typeface="Arial" panose="020B0604020202020204" pitchFamily="34" charset="0"/>
              <a:buChar char="•"/>
            </a:pPr>
            <a:r>
              <a:rPr lang="en-US" dirty="0"/>
              <a:t>Utilized </a:t>
            </a:r>
          </a:p>
          <a:p>
            <a:pPr marL="742950" lvl="1" indent="-285750">
              <a:buFont typeface="Arial" panose="020B0604020202020204" pitchFamily="34" charset="0"/>
              <a:buChar char="•"/>
            </a:pPr>
            <a:r>
              <a:rPr lang="en-US" dirty="0"/>
              <a:t>Pastoral Care</a:t>
            </a:r>
          </a:p>
          <a:p>
            <a:pPr marL="742950" lvl="1" indent="-285750">
              <a:buFont typeface="Arial" panose="020B0604020202020204" pitchFamily="34" charset="0"/>
              <a:buChar char="•"/>
            </a:pPr>
            <a:r>
              <a:rPr lang="en-US" dirty="0"/>
              <a:t>Vital Statistics</a:t>
            </a:r>
          </a:p>
          <a:p>
            <a:pPr marL="742950" lvl="1" indent="-285750">
              <a:buFont typeface="Arial" panose="020B0604020202020204" pitchFamily="34" charset="0"/>
              <a:buChar char="•"/>
            </a:pPr>
            <a:r>
              <a:rPr lang="en-US" dirty="0"/>
              <a:t>Adult ED Patient Care Manager</a:t>
            </a:r>
          </a:p>
          <a:p>
            <a:pPr marL="742950" lvl="1" indent="-285750">
              <a:buFont typeface="Arial" panose="020B0604020202020204" pitchFamily="34" charset="0"/>
              <a:buChar char="•"/>
            </a:pPr>
            <a:r>
              <a:rPr lang="en-US" dirty="0"/>
              <a:t>Patient Relations</a:t>
            </a:r>
          </a:p>
          <a:p>
            <a:pPr marL="742950" lvl="1" indent="-285750">
              <a:buFont typeface="Arial" panose="020B0604020202020204" pitchFamily="34" charset="0"/>
              <a:buChar char="•"/>
            </a:pPr>
            <a:r>
              <a:rPr lang="en-US" dirty="0"/>
              <a:t>Marketing</a:t>
            </a:r>
          </a:p>
          <a:p>
            <a:pPr lvl="1"/>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Tree>
    <p:extLst>
      <p:ext uri="{BB962C8B-B14F-4D97-AF65-F5344CB8AC3E}">
        <p14:creationId xmlns:p14="http://schemas.microsoft.com/office/powerpoint/2010/main" xmlns="" val="2238063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continued</a:t>
            </a:r>
          </a:p>
        </p:txBody>
      </p:sp>
      <p:sp>
        <p:nvSpPr>
          <p:cNvPr id="3" name="Content Placeholder 2"/>
          <p:cNvSpPr>
            <a:spLocks noGrp="1"/>
          </p:cNvSpPr>
          <p:nvPr>
            <p:ph idx="1"/>
          </p:nvPr>
        </p:nvSpPr>
        <p:spPr>
          <a:xfrm>
            <a:off x="446942" y="1960685"/>
            <a:ext cx="11298115" cy="4897315"/>
          </a:xfrm>
        </p:spPr>
        <p:txBody>
          <a:bodyPr>
            <a:normAutofit/>
          </a:bodyPr>
          <a:lstStyle/>
          <a:p>
            <a:pPr marL="0" indent="0">
              <a:lnSpc>
                <a:spcPct val="200000"/>
              </a:lnSpc>
              <a:buNone/>
            </a:pPr>
            <a:r>
              <a:rPr lang="en-US" sz="2000" dirty="0"/>
              <a:t>Multiple times her pastor showed up and he was only allowed back if her children left so his visits were short and consisted of a simple prayer for a miracle. The staff appeared to give negative looks and laughed about a “miracle” happening when this man was so sick. The staff started acting frustrated when the woman continued to insist on doing everything and refused to “make him a DNR”. </a:t>
            </a:r>
          </a:p>
          <a:p>
            <a:pPr marL="0" indent="0">
              <a:lnSpc>
                <a:spcPct val="200000"/>
              </a:lnSpc>
              <a:buNone/>
            </a:pPr>
            <a:r>
              <a:rPr lang="en-US" sz="2000" dirty="0"/>
              <a:t>After two more days the patient coded again. The doctor said, “you need to make him a DNR. We are crushing his ribs and breaking every bone in his body and he is not coming back.” Among sobs the 80 year old woman started nearly falling over and one of her sons caught her. </a:t>
            </a:r>
          </a:p>
          <a:p>
            <a:pPr marL="0" indent="0">
              <a:lnSpc>
                <a:spcPct val="200000"/>
              </a:lnSpc>
              <a:buNone/>
            </a:pPr>
            <a:endParaRPr lang="en-US" sz="20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6</a:t>
            </a:fld>
            <a:endParaRPr lang="en-US"/>
          </a:p>
        </p:txBody>
      </p:sp>
    </p:spTree>
    <p:extLst>
      <p:ext uri="{BB962C8B-B14F-4D97-AF65-F5344CB8AC3E}">
        <p14:creationId xmlns:p14="http://schemas.microsoft.com/office/powerpoint/2010/main" xmlns="" val="1237224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Brochure</a:t>
            </a:r>
            <a:br>
              <a:rPr lang="en-US" dirty="0"/>
            </a:br>
            <a:r>
              <a:rPr lang="en-US" dirty="0"/>
              <a:t>Inside</a:t>
            </a:r>
          </a:p>
        </p:txBody>
      </p:sp>
      <p:sp>
        <p:nvSpPr>
          <p:cNvPr id="3" name="Slide Number Placeholder 2"/>
          <p:cNvSpPr>
            <a:spLocks noGrp="1"/>
          </p:cNvSpPr>
          <p:nvPr>
            <p:ph type="sldNum" sz="quarter" idx="12"/>
          </p:nvPr>
        </p:nvSpPr>
        <p:spPr/>
        <p:txBody>
          <a:bodyPr/>
          <a:lstStyle/>
          <a:p>
            <a:fld id="{1CAA1309-ABB0-4E1A-87FD-AFD626B6133B}" type="slidenum">
              <a:rPr lang="en-US" smtClean="0"/>
              <a:pPr/>
              <a:t>60</a:t>
            </a:fld>
            <a:endParaRPr lang="en-US"/>
          </a:p>
        </p:txBody>
      </p:sp>
      <p:pic>
        <p:nvPicPr>
          <p:cNvPr id="6" name="Picture 5"/>
          <p:cNvPicPr>
            <a:picLocks noChangeAspect="1"/>
          </p:cNvPicPr>
          <p:nvPr/>
        </p:nvPicPr>
        <p:blipFill>
          <a:blip r:embed="rId2" cstate="print"/>
          <a:stretch>
            <a:fillRect/>
          </a:stretch>
        </p:blipFill>
        <p:spPr>
          <a:xfrm>
            <a:off x="3547068" y="592853"/>
            <a:ext cx="8118532" cy="6142857"/>
          </a:xfrm>
          <a:prstGeom prst="rect">
            <a:avLst/>
          </a:prstGeom>
        </p:spPr>
      </p:pic>
    </p:spTree>
    <p:extLst>
      <p:ext uri="{BB962C8B-B14F-4D97-AF65-F5344CB8AC3E}">
        <p14:creationId xmlns:p14="http://schemas.microsoft.com/office/powerpoint/2010/main" xmlns="" val="24257596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survey	</a:t>
            </a:r>
          </a:p>
        </p:txBody>
      </p:sp>
      <p:sp>
        <p:nvSpPr>
          <p:cNvPr id="3" name="Content Placeholder 2"/>
          <p:cNvSpPr>
            <a:spLocks noGrp="1"/>
          </p:cNvSpPr>
          <p:nvPr>
            <p:ph idx="1"/>
          </p:nvPr>
        </p:nvSpPr>
        <p:spPr>
          <a:xfrm>
            <a:off x="581192" y="1951896"/>
            <a:ext cx="11029615" cy="4721466"/>
          </a:xfrm>
        </p:spPr>
        <p:txBody>
          <a:bodyPr>
            <a:normAutofit fontScale="92500" lnSpcReduction="20000"/>
          </a:bodyPr>
          <a:lstStyle/>
          <a:p>
            <a:r>
              <a:rPr lang="en-US" dirty="0"/>
              <a:t>Was your experience in the ICU?…positive or negative</a:t>
            </a:r>
          </a:p>
          <a:p>
            <a:r>
              <a:rPr lang="en-US" dirty="0"/>
              <a:t>Were you treated with dignity and respect?...yes or no</a:t>
            </a:r>
          </a:p>
          <a:p>
            <a:r>
              <a:rPr lang="en-US" dirty="0"/>
              <a:t>Did the staff honor and support your family’s wishes, spiritual beliefs, and valued traditions?…yes or no</a:t>
            </a:r>
          </a:p>
          <a:p>
            <a:r>
              <a:rPr lang="en-US" dirty="0"/>
              <a:t>Did you feel comforted by the staff?...yes or no</a:t>
            </a:r>
          </a:p>
          <a:p>
            <a:r>
              <a:rPr lang="en-US" dirty="0"/>
              <a:t>Did the staff keep you informed about your husband/wife’s status, including any changes in condition?...yes or no</a:t>
            </a:r>
          </a:p>
          <a:p>
            <a:r>
              <a:rPr lang="en-US" dirty="0"/>
              <a:t>Was everyone on the same page when sharing information about your husband/wife?...yes or no</a:t>
            </a:r>
          </a:p>
          <a:p>
            <a:r>
              <a:rPr lang="en-US" dirty="0"/>
              <a:t>Did you hear any comments from staff that you thought were inappropriate?...yes or no</a:t>
            </a:r>
          </a:p>
          <a:p>
            <a:r>
              <a:rPr lang="en-US" dirty="0"/>
              <a:t>Were you involved in making decisions about husband/wife’s care?...yes or no</a:t>
            </a:r>
          </a:p>
          <a:p>
            <a:r>
              <a:rPr lang="en-US" dirty="0"/>
              <a:t>Did you feel rushed in any decisions you were asked to make about his/her care?...yes or no</a:t>
            </a:r>
          </a:p>
          <a:p>
            <a:r>
              <a:rPr lang="en-US" dirty="0"/>
              <a:t>Do you feel your voice was heard when making those decisions?...yes or no</a:t>
            </a:r>
          </a:p>
          <a:p>
            <a:r>
              <a:rPr lang="en-US" dirty="0"/>
              <a:t>Were you supported in dealing with any feelings of being afraid, worried or sad?...yes or no</a:t>
            </a:r>
          </a:p>
          <a:p>
            <a:r>
              <a:rPr lang="en-US" dirty="0"/>
              <a:t>Were you comfortable with the amount of time you were allowed to stay with your loved one after his/her passing?...yes or no</a:t>
            </a:r>
          </a:p>
          <a:p>
            <a:r>
              <a:rPr lang="en-US" dirty="0"/>
              <a:t>If you were giving our ICU staff a grade…A, B, or C</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61</a:t>
            </a:fld>
            <a:endParaRPr lang="en-US"/>
          </a:p>
        </p:txBody>
      </p:sp>
    </p:spTree>
    <p:extLst>
      <p:ext uri="{BB962C8B-B14F-4D97-AF65-F5344CB8AC3E}">
        <p14:creationId xmlns:p14="http://schemas.microsoft.com/office/powerpoint/2010/main" xmlns="" val="11903015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 up calls: </a:t>
            </a:r>
            <a:br>
              <a:rPr lang="en-US" dirty="0"/>
            </a:br>
            <a:r>
              <a:rPr lang="en-US" dirty="0"/>
              <a:t>Overall negative vs positive responses</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62</a:t>
            </a:fld>
            <a:endParaRPr lang="en-US"/>
          </a:p>
        </p:txBody>
      </p:sp>
      <p:graphicFrame>
        <p:nvGraphicFramePr>
          <p:cNvPr id="6" name="Content Placeholder 5">
            <a:extLst>
              <a:ext uri="{FF2B5EF4-FFF2-40B4-BE49-F238E27FC236}">
                <a16:creationId xmlns:a16="http://schemas.microsoft.com/office/drawing/2014/main" xmlns="" id="{9777B976-10EB-4BCA-AEE0-8CFD8094CCEB}"/>
              </a:ext>
            </a:extLst>
          </p:cNvPr>
          <p:cNvGraphicFramePr>
            <a:graphicFrameLocks noGrp="1"/>
          </p:cNvGraphicFramePr>
          <p:nvPr>
            <p:ph idx="1"/>
            <p:extLst>
              <p:ext uri="{D42A27DB-BD31-4B8C-83A1-F6EECF244321}">
                <p14:modId xmlns:p14="http://schemas.microsoft.com/office/powerpoint/2010/main" xmlns="" val="1134718934"/>
              </p:ext>
            </p:extLst>
          </p:nvPr>
        </p:nvGraphicFramePr>
        <p:xfrm>
          <a:off x="581025" y="2181225"/>
          <a:ext cx="11029950" cy="36782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2659946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negative experiences</a:t>
            </a:r>
          </a:p>
        </p:txBody>
      </p:sp>
      <p:sp>
        <p:nvSpPr>
          <p:cNvPr id="5" name="TextBox 4"/>
          <p:cNvSpPr txBox="1"/>
          <p:nvPr/>
        </p:nvSpPr>
        <p:spPr>
          <a:xfrm>
            <a:off x="290146" y="1966241"/>
            <a:ext cx="11667392" cy="5078313"/>
          </a:xfrm>
          <a:prstGeom prst="rect">
            <a:avLst/>
          </a:prstGeom>
          <a:noFill/>
        </p:spPr>
        <p:txBody>
          <a:bodyPr wrap="square" rtlCol="0">
            <a:spAutoFit/>
          </a:bodyPr>
          <a:lstStyle/>
          <a:p>
            <a:pPr marL="285750" lvl="0" indent="-285750">
              <a:lnSpc>
                <a:spcPct val="150000"/>
              </a:lnSpc>
              <a:buFont typeface="Wingdings" panose="05000000000000000000" pitchFamily="2" charset="2"/>
              <a:buChar char="§"/>
            </a:pPr>
            <a:r>
              <a:rPr lang="en-US" dirty="0"/>
              <a:t>Felt rushed at times</a:t>
            </a:r>
          </a:p>
          <a:p>
            <a:pPr marL="285750" lvl="0" indent="-285750">
              <a:lnSpc>
                <a:spcPct val="150000"/>
              </a:lnSpc>
              <a:buFont typeface="Wingdings" panose="05000000000000000000" pitchFamily="2" charset="2"/>
              <a:buChar char="§"/>
            </a:pPr>
            <a:r>
              <a:rPr lang="en-US" dirty="0"/>
              <a:t>Doctor spoke in the hall instead of privately</a:t>
            </a:r>
          </a:p>
          <a:p>
            <a:pPr marL="285750" lvl="0" indent="-285750">
              <a:lnSpc>
                <a:spcPct val="150000"/>
              </a:lnSpc>
              <a:buFont typeface="Wingdings" panose="05000000000000000000" pitchFamily="2" charset="2"/>
              <a:buChar char="§"/>
            </a:pPr>
            <a:r>
              <a:rPr lang="en-US" dirty="0"/>
              <a:t>The doctor wouldn’t listen and kept telling her that she was making her mother suffer</a:t>
            </a:r>
          </a:p>
          <a:p>
            <a:pPr marL="285750" lvl="0" indent="-285750">
              <a:lnSpc>
                <a:spcPct val="150000"/>
              </a:lnSpc>
              <a:buFont typeface="Wingdings" panose="05000000000000000000" pitchFamily="2" charset="2"/>
              <a:buChar char="§"/>
            </a:pPr>
            <a:r>
              <a:rPr lang="en-US" dirty="0"/>
              <a:t>Nurse kept talking to us about her in front of her. We thought she should have talked to us outside of the room  </a:t>
            </a:r>
          </a:p>
          <a:p>
            <a:pPr marL="285750" lvl="0" indent="-285750">
              <a:lnSpc>
                <a:spcPct val="150000"/>
              </a:lnSpc>
              <a:buFont typeface="Wingdings" panose="05000000000000000000" pitchFamily="2" charset="2"/>
              <a:buChar char="§"/>
            </a:pPr>
            <a:r>
              <a:rPr lang="en-US" dirty="0"/>
              <a:t>Only problem was not being able to get the information since I was not the HCPOA, but my dad was confused and 	couldn’t share the info</a:t>
            </a:r>
          </a:p>
          <a:p>
            <a:pPr marL="285750" lvl="0" indent="-285750">
              <a:lnSpc>
                <a:spcPct val="150000"/>
              </a:lnSpc>
              <a:buFont typeface="Wingdings" panose="05000000000000000000" pitchFamily="2" charset="2"/>
              <a:buChar char="§"/>
            </a:pPr>
            <a:r>
              <a:rPr lang="en-US" dirty="0"/>
              <a:t>Everything was great except the donor services kept calling. </a:t>
            </a:r>
          </a:p>
          <a:p>
            <a:pPr marL="285750" lvl="0" indent="-285750">
              <a:lnSpc>
                <a:spcPct val="150000"/>
              </a:lnSpc>
              <a:buFont typeface="Wingdings" panose="05000000000000000000" pitchFamily="2" charset="2"/>
              <a:buChar char="§"/>
            </a:pPr>
            <a:r>
              <a:rPr lang="en-US" dirty="0"/>
              <a:t>The nurses were kind but the doctor kept talking in the room in front of the patient</a:t>
            </a:r>
          </a:p>
          <a:p>
            <a:pPr marL="285750" lvl="0" indent="-285750">
              <a:lnSpc>
                <a:spcPct val="150000"/>
              </a:lnSpc>
              <a:buFont typeface="Wingdings" panose="05000000000000000000" pitchFamily="2" charset="2"/>
              <a:buChar char="§"/>
            </a:pPr>
            <a:r>
              <a:rPr lang="en-US" dirty="0"/>
              <a:t>Felt pressured to make my brother a DNR and when I decided to reverse the decision because I knew my brother 	wouldn’t want that, the doctor seemed to get really upset with me</a:t>
            </a:r>
          </a:p>
          <a:p>
            <a:pPr marL="285750" lvl="0" indent="-285750">
              <a:lnSpc>
                <a:spcPct val="150000"/>
              </a:lnSpc>
              <a:buFont typeface="Wingdings" panose="05000000000000000000" pitchFamily="2" charset="2"/>
              <a:buChar char="§"/>
            </a:pPr>
            <a:r>
              <a:rPr lang="en-US" dirty="0"/>
              <a:t>It was difficult to get information. My daughter always had to hunt down the doctor for us to find out what was going on</a:t>
            </a:r>
          </a:p>
          <a:p>
            <a:pPr marL="285750" indent="-285750">
              <a:lnSpc>
                <a:spcPct val="150000"/>
              </a:lnSpc>
              <a:buFont typeface="Wingdings" panose="05000000000000000000" pitchFamily="2" charset="2"/>
              <a:buChar char="§"/>
            </a:pPr>
            <a:endParaRPr lang="en-US" dirty="0"/>
          </a:p>
        </p:txBody>
      </p:sp>
      <p:pic>
        <p:nvPicPr>
          <p:cNvPr id="4" name="Content Placeholder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p:spPr>
      </p:pic>
      <p:sp>
        <p:nvSpPr>
          <p:cNvPr id="3" name="Slide Number Placeholder 2"/>
          <p:cNvSpPr>
            <a:spLocks noGrp="1"/>
          </p:cNvSpPr>
          <p:nvPr>
            <p:ph type="sldNum" sz="quarter" idx="12"/>
          </p:nvPr>
        </p:nvSpPr>
        <p:spPr/>
        <p:txBody>
          <a:bodyPr/>
          <a:lstStyle/>
          <a:p>
            <a:fld id="{1CAA1309-ABB0-4E1A-87FD-AFD626B6133B}" type="slidenum">
              <a:rPr lang="en-US" smtClean="0"/>
              <a:pPr/>
              <a:t>63</a:t>
            </a:fld>
            <a:endParaRPr lang="en-US"/>
          </a:p>
        </p:txBody>
      </p:sp>
    </p:spTree>
    <p:extLst>
      <p:ext uri="{BB962C8B-B14F-4D97-AF65-F5344CB8AC3E}">
        <p14:creationId xmlns:p14="http://schemas.microsoft.com/office/powerpoint/2010/main" xmlns="" val="1161243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positive experiences</a:t>
            </a:r>
          </a:p>
        </p:txBody>
      </p:sp>
      <p:sp>
        <p:nvSpPr>
          <p:cNvPr id="3" name="Content Placeholder 2"/>
          <p:cNvSpPr>
            <a:spLocks noGrp="1"/>
          </p:cNvSpPr>
          <p:nvPr>
            <p:ph idx="1"/>
          </p:nvPr>
        </p:nvSpPr>
        <p:spPr/>
        <p:txBody>
          <a:bodyPr/>
          <a:lstStyle/>
          <a:p>
            <a:pPr lvl="0"/>
            <a:r>
              <a:rPr lang="en-US" dirty="0"/>
              <a:t>It was a difficult time, but everyone treated them kindly</a:t>
            </a:r>
          </a:p>
          <a:p>
            <a:pPr lvl="0"/>
            <a:r>
              <a:rPr lang="en-US" dirty="0"/>
              <a:t>Didn’t feel she could make the decisions she had to without the doctors kind and caring guidance</a:t>
            </a:r>
          </a:p>
          <a:p>
            <a:pPr lvl="0"/>
            <a:r>
              <a:rPr lang="en-US" dirty="0"/>
              <a:t>This was my second son who died and my other one is in Texas. I just need someone to talk to. Thank you for calling.</a:t>
            </a:r>
          </a:p>
          <a:p>
            <a:pPr lvl="0"/>
            <a:r>
              <a:rPr lang="en-US" dirty="0"/>
              <a:t>They were so nice how they provided snacks and drinks for us</a:t>
            </a:r>
          </a:p>
          <a:p>
            <a:pPr marL="0" lvl="0" indent="0">
              <a:buNone/>
            </a:pPr>
            <a:endParaRPr lang="en-US" dirty="0"/>
          </a:p>
          <a:p>
            <a:r>
              <a:rPr lang="en-US" dirty="0"/>
              <a:t>Multiple comments about how they appreciated the phone call and having the opportunity to talk to someone.</a:t>
            </a:r>
          </a:p>
        </p:txBody>
      </p:sp>
      <p:sp>
        <p:nvSpPr>
          <p:cNvPr id="4" name="Slide Number Placeholder 3"/>
          <p:cNvSpPr>
            <a:spLocks noGrp="1"/>
          </p:cNvSpPr>
          <p:nvPr>
            <p:ph type="sldNum" sz="quarter" idx="12"/>
          </p:nvPr>
        </p:nvSpPr>
        <p:spPr/>
        <p:txBody>
          <a:bodyPr/>
          <a:lstStyle/>
          <a:p>
            <a:fld id="{1CAA1309-ABB0-4E1A-87FD-AFD626B6133B}" type="slidenum">
              <a:rPr lang="en-US" smtClean="0"/>
              <a:pPr/>
              <a:t>64</a:t>
            </a:fld>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7181" y="731446"/>
            <a:ext cx="1273626" cy="955220"/>
          </a:xfrm>
          <a:prstGeom prst="rect">
            <a:avLst/>
          </a:prstGeom>
        </p:spPr>
      </p:pic>
    </p:spTree>
    <p:extLst>
      <p:ext uri="{BB962C8B-B14F-4D97-AF65-F5344CB8AC3E}">
        <p14:creationId xmlns:p14="http://schemas.microsoft.com/office/powerpoint/2010/main" xmlns="" val="3330541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positive experiences</a:t>
            </a:r>
          </a:p>
        </p:txBody>
      </p:sp>
      <p:sp>
        <p:nvSpPr>
          <p:cNvPr id="3" name="Content Placeholder 2"/>
          <p:cNvSpPr>
            <a:spLocks noGrp="1"/>
          </p:cNvSpPr>
          <p:nvPr>
            <p:ph idx="1"/>
          </p:nvPr>
        </p:nvSpPr>
        <p:spPr/>
        <p:txBody>
          <a:bodyPr>
            <a:noAutofit/>
          </a:bodyPr>
          <a:lstStyle/>
          <a:p>
            <a:pPr marL="0" indent="0" algn="ctr">
              <a:lnSpc>
                <a:spcPct val="250000"/>
              </a:lnSpc>
              <a:buNone/>
            </a:pPr>
            <a:r>
              <a:rPr lang="en-US" sz="2400" dirty="0"/>
              <a:t>The family member was now raising her grandson who was the son of the patient after their passing. They could not have asked for any better care for the patient. Everyone that they dealt with was awesome, they were called every time there was a condition change and there was no one with the patient. They were not rushed at all and allowed to stay with the patient as long as they wanted after their passing.</a:t>
            </a:r>
          </a:p>
        </p:txBody>
      </p:sp>
      <p:sp>
        <p:nvSpPr>
          <p:cNvPr id="4" name="Slide Number Placeholder 3"/>
          <p:cNvSpPr>
            <a:spLocks noGrp="1"/>
          </p:cNvSpPr>
          <p:nvPr>
            <p:ph type="sldNum" sz="quarter" idx="12"/>
          </p:nvPr>
        </p:nvSpPr>
        <p:spPr/>
        <p:txBody>
          <a:bodyPr/>
          <a:lstStyle/>
          <a:p>
            <a:fld id="{1CAA1309-ABB0-4E1A-87FD-AFD626B6133B}" type="slidenum">
              <a:rPr lang="en-US" smtClean="0"/>
              <a:pPr/>
              <a:t>65</a:t>
            </a:fld>
            <a:endParaRPr lang="en-US"/>
          </a:p>
        </p:txBody>
      </p:sp>
      <p:pic>
        <p:nvPicPr>
          <p:cNvPr id="5"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7181" y="731446"/>
            <a:ext cx="1273626" cy="955220"/>
          </a:xfrm>
          <a:prstGeom prst="rect">
            <a:avLst/>
          </a:prstGeom>
        </p:spPr>
      </p:pic>
    </p:spTree>
    <p:extLst>
      <p:ext uri="{BB962C8B-B14F-4D97-AF65-F5344CB8AC3E}">
        <p14:creationId xmlns:p14="http://schemas.microsoft.com/office/powerpoint/2010/main" xmlns="" val="3481268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positive experiences</a:t>
            </a:r>
          </a:p>
        </p:txBody>
      </p:sp>
      <p:sp>
        <p:nvSpPr>
          <p:cNvPr id="3" name="Content Placeholder 2"/>
          <p:cNvSpPr>
            <a:spLocks noGrp="1"/>
          </p:cNvSpPr>
          <p:nvPr>
            <p:ph idx="1"/>
          </p:nvPr>
        </p:nvSpPr>
        <p:spPr>
          <a:xfrm>
            <a:off x="581192" y="2460396"/>
            <a:ext cx="11029615" cy="3678303"/>
          </a:xfrm>
        </p:spPr>
        <p:txBody>
          <a:bodyPr>
            <a:noAutofit/>
          </a:bodyPr>
          <a:lstStyle/>
          <a:p>
            <a:pPr marL="0" indent="0" algn="ctr">
              <a:lnSpc>
                <a:spcPct val="150000"/>
              </a:lnSpc>
              <a:buNone/>
            </a:pPr>
            <a:r>
              <a:rPr lang="en-US" sz="2000" dirty="0"/>
              <a:t>I could not imagine that the employees could make the experience easier. Everyone was extremely helpful and understanding. If every family was treated like I was, I could not imagine any complaints from anyone. It is a very difficult time for anyone to endure, so perhaps some people are very emotional and take a very necessary conversation and explanation for the doctor as rude. Of course, no one wants to hear the dreaded news of no possibility of recovering. But these are things that adults have to deal with if they have a loved one who is suffering. I almost tossed this survey in the trash before filling it out because I know writing about this would probably make me cry and it just did. But it’s ok because I do not want what your employees helped me through go unnoticed. Thank you.</a:t>
            </a:r>
          </a:p>
          <a:p>
            <a:pPr>
              <a:lnSpc>
                <a:spcPct val="150000"/>
              </a:lnSpc>
            </a:pPr>
            <a:endParaRPr lang="en-US" sz="2000" dirty="0"/>
          </a:p>
        </p:txBody>
      </p:sp>
      <p:sp>
        <p:nvSpPr>
          <p:cNvPr id="4" name="Slide Number Placeholder 3"/>
          <p:cNvSpPr>
            <a:spLocks noGrp="1"/>
          </p:cNvSpPr>
          <p:nvPr>
            <p:ph type="sldNum" sz="quarter" idx="12"/>
          </p:nvPr>
        </p:nvSpPr>
        <p:spPr/>
        <p:txBody>
          <a:bodyPr/>
          <a:lstStyle/>
          <a:p>
            <a:fld id="{1CAA1309-ABB0-4E1A-87FD-AFD626B6133B}" type="slidenum">
              <a:rPr lang="en-US" smtClean="0"/>
              <a:pPr/>
              <a:t>66</a:t>
            </a:fld>
            <a:endParaRPr lang="en-US"/>
          </a:p>
        </p:txBody>
      </p:sp>
    </p:spTree>
    <p:extLst>
      <p:ext uri="{BB962C8B-B14F-4D97-AF65-F5344CB8AC3E}">
        <p14:creationId xmlns:p14="http://schemas.microsoft.com/office/powerpoint/2010/main" xmlns="" val="3667137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Websites that can help</a:t>
            </a:r>
          </a:p>
        </p:txBody>
      </p:sp>
      <p:sp>
        <p:nvSpPr>
          <p:cNvPr id="3" name="Content Placeholder 2"/>
          <p:cNvSpPr>
            <a:spLocks noGrp="1"/>
          </p:cNvSpPr>
          <p:nvPr>
            <p:ph idx="1"/>
          </p:nvPr>
        </p:nvSpPr>
        <p:spPr>
          <a:xfrm>
            <a:off x="651531" y="2795957"/>
            <a:ext cx="11029615" cy="3678303"/>
          </a:xfrm>
        </p:spPr>
        <p:txBody>
          <a:bodyPr>
            <a:noAutofit/>
          </a:bodyPr>
          <a:lstStyle/>
          <a:p>
            <a:r>
              <a:rPr lang="en-US" sz="2400" dirty="0"/>
              <a:t>www.dyingmatters.org – encouraging conversations about dying and advance planning</a:t>
            </a:r>
          </a:p>
          <a:p>
            <a:r>
              <a:rPr lang="en-US" sz="2400" dirty="0"/>
              <a:t>https://theconversationproject.org/ - The Conversation Project is dedicated to helping people talk about their wishes for end-of-life care.</a:t>
            </a:r>
          </a:p>
          <a:p>
            <a:pPr>
              <a:lnSpc>
                <a:spcPct val="200000"/>
              </a:lnSpc>
            </a:pPr>
            <a:r>
              <a:rPr lang="en-US" sz="2400" dirty="0"/>
              <a:t>https://agingwithdignity.org/ - Aging with Dignity</a:t>
            </a:r>
          </a:p>
          <a:p>
            <a:pPr>
              <a:lnSpc>
                <a:spcPct val="200000"/>
              </a:lnSpc>
            </a:pPr>
            <a:r>
              <a:rPr lang="en-US" sz="2400" dirty="0"/>
              <a:t>https://fivewishes.org/ - Five Wishes</a:t>
            </a:r>
          </a:p>
          <a:p>
            <a:pPr>
              <a:lnSpc>
                <a:spcPct val="200000"/>
              </a:lnSpc>
            </a:pPr>
            <a:endParaRPr lang="en-US" sz="24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67</a:t>
            </a:fld>
            <a:endParaRPr lang="en-US"/>
          </a:p>
        </p:txBody>
      </p:sp>
    </p:spTree>
    <p:extLst>
      <p:ext uri="{BB962C8B-B14F-4D97-AF65-F5344CB8AC3E}">
        <p14:creationId xmlns:p14="http://schemas.microsoft.com/office/powerpoint/2010/main" xmlns="" val="6505571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CAA1309-ABB0-4E1A-87FD-AFD626B6133B}" type="slidenum">
              <a:rPr lang="en-US" smtClean="0"/>
              <a:pPr/>
              <a:t>68</a:t>
            </a:fld>
            <a:endParaRPr lang="en-US"/>
          </a:p>
        </p:txBody>
      </p:sp>
      <p:sp>
        <p:nvSpPr>
          <p:cNvPr id="3" name="Content Placeholder 2"/>
          <p:cNvSpPr>
            <a:spLocks noGrp="1"/>
          </p:cNvSpPr>
          <p:nvPr>
            <p:ph idx="4294967295"/>
          </p:nvPr>
        </p:nvSpPr>
        <p:spPr>
          <a:xfrm>
            <a:off x="1539937" y="1205278"/>
            <a:ext cx="9213055" cy="3678238"/>
          </a:xfrm>
        </p:spPr>
        <p:txBody>
          <a:bodyPr/>
          <a:lstStyle/>
          <a:p>
            <a:pPr marL="0" indent="0" algn="ctr">
              <a:buNone/>
            </a:pPr>
            <a:r>
              <a:rPr lang="en-US" b="1" i="1" dirty="0"/>
              <a:t>Our words and ears can serve as mental and spiritual CPR, breathing life into others’ hopes and calm into fearful hearts</a:t>
            </a:r>
            <a:endParaRPr lang="en-US" dirty="0"/>
          </a:p>
        </p:txBody>
      </p:sp>
    </p:spTree>
    <p:extLst>
      <p:ext uri="{BB962C8B-B14F-4D97-AF65-F5344CB8AC3E}">
        <p14:creationId xmlns:p14="http://schemas.microsoft.com/office/powerpoint/2010/main" xmlns="" val="8901334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ChangeArrowheads="1"/>
          </p:cNvSpPr>
          <p:nvPr/>
        </p:nvSpPr>
        <p:spPr bwMode="auto">
          <a:xfrm>
            <a:off x="1532793" y="647091"/>
            <a:ext cx="9144000" cy="6340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References</a:t>
            </a:r>
          </a:p>
          <a:p>
            <a:pPr algn="ctr"/>
            <a:endParaRPr lang="en-US" altLang="en-US" sz="1400" dirty="0"/>
          </a:p>
          <a:p>
            <a:r>
              <a:rPr lang="en-US" altLang="en-US" sz="1400" dirty="0" err="1"/>
              <a:t>Balboni</a:t>
            </a:r>
            <a:r>
              <a:rPr lang="en-US" altLang="en-US" sz="1400" dirty="0"/>
              <a:t> TA, </a:t>
            </a:r>
            <a:r>
              <a:rPr lang="en-US" altLang="en-US" sz="1400" dirty="0" err="1"/>
              <a:t>Balboni</a:t>
            </a:r>
            <a:r>
              <a:rPr lang="en-US" altLang="en-US" sz="1400" dirty="0"/>
              <a:t> M, </a:t>
            </a:r>
            <a:r>
              <a:rPr lang="en-US" altLang="en-US" sz="1400" dirty="0" err="1"/>
              <a:t>Enzinger</a:t>
            </a:r>
            <a:r>
              <a:rPr lang="en-US" altLang="en-US" sz="1400" dirty="0"/>
              <a:t> AC, et al. Provision of Spiritual Support to Patients with Advanced Cancer by Religious Communities and Associations with Medical Care at the End of Life. JAMA Intern Med. 2013; 173 (12):1109-1117</a:t>
            </a:r>
          </a:p>
          <a:p>
            <a:endParaRPr lang="en-US" altLang="en-US" sz="1400" dirty="0"/>
          </a:p>
          <a:p>
            <a:r>
              <a:rPr lang="en-US" altLang="en-US" sz="1400" dirty="0"/>
              <a:t>Cadge Wendy, Paging God: Religion in the Halls of Medicine. The University of Chicago Press: Chicago, 2012. </a:t>
            </a:r>
          </a:p>
          <a:p>
            <a:endParaRPr lang="en-US" altLang="en-US" sz="1400" dirty="0"/>
          </a:p>
          <a:p>
            <a:r>
              <a:rPr lang="en-US" altLang="en-US" sz="1400" dirty="0"/>
              <a:t>Coble, Richard. The Chaplain’s Presence and Medical Power: Rethinking Loss in the Hospital System. Lexington Books: </a:t>
            </a:r>
            <a:r>
              <a:rPr lang="en-US" altLang="en-US" sz="1400" dirty="0" err="1"/>
              <a:t>Lantham</a:t>
            </a:r>
            <a:r>
              <a:rPr lang="en-US" altLang="en-US" sz="1400" dirty="0"/>
              <a:t>, 2018.</a:t>
            </a:r>
          </a:p>
          <a:p>
            <a:endParaRPr lang="en-US" altLang="en-US" sz="1400" dirty="0"/>
          </a:p>
          <a:p>
            <a:r>
              <a:rPr lang="en-US" altLang="en-US" sz="1400" dirty="0"/>
              <a:t>Field Guide: Religious Literacy Primer for Crises, Disasters, and Public Health Emergencies (2014) National Disaster Interfaith Network and Center for Religion and Civic Culture, Crcc.usc.edu</a:t>
            </a:r>
          </a:p>
          <a:p>
            <a:endParaRPr lang="en-US" altLang="en-US" sz="1400" dirty="0"/>
          </a:p>
          <a:p>
            <a:r>
              <a:rPr lang="en-US" altLang="en-US" sz="1400" dirty="0"/>
              <a:t>Fitchett G. Recent Progress in Chaplaincy-Related Research. Journal of Pastoral Care and Counseling. 2017 Sept; 71(3):163-175.</a:t>
            </a:r>
          </a:p>
          <a:p>
            <a:endParaRPr lang="en-US" altLang="en-US" sz="1400" dirty="0"/>
          </a:p>
          <a:p>
            <a:r>
              <a:rPr lang="en-US" altLang="en-US" sz="1400" dirty="0"/>
              <a:t>Fitchett G, Risk JL. Screening for spiritual struggle. J Pastoral Care Counsel. 2009; 63(1):1-12.</a:t>
            </a:r>
          </a:p>
          <a:p>
            <a:endParaRPr lang="en-US" altLang="en-US" sz="1400" dirty="0"/>
          </a:p>
          <a:p>
            <a:r>
              <a:rPr lang="en-US" altLang="en-US" sz="1400" dirty="0" err="1"/>
              <a:t>Gawande</a:t>
            </a:r>
            <a:r>
              <a:rPr lang="en-US" altLang="en-US" sz="1400" dirty="0"/>
              <a:t>, Atul, author. Being Mortal : Medicine and What Matters in the End. New York: Metropolitan Books, Henry Holt and Company, 2014. </a:t>
            </a:r>
          </a:p>
          <a:p>
            <a:endParaRPr lang="en-US" altLang="en-US" sz="1400" dirty="0"/>
          </a:p>
          <a:p>
            <a:r>
              <a:rPr lang="en-US" altLang="en-US" sz="1400" dirty="0"/>
              <a:t>HealthCare Chaplaincy Network; Spiritual Care Association. Spiritual Care and Nursing: A Nurse’s Contribution and Practice. Mar 2017. </a:t>
            </a:r>
          </a:p>
          <a:p>
            <a:endParaRPr lang="en-US" altLang="en-US" sz="1400" dirty="0"/>
          </a:p>
          <a:p>
            <a:r>
              <a:rPr lang="en-US" altLang="en-US" sz="1400" dirty="0"/>
              <a:t>HealthCare Chaplaincy Network “Spiritual Care and Physicians: Understanding Spirituality in Medical Practice.”  2017.</a:t>
            </a:r>
          </a:p>
          <a:p>
            <a:endParaRPr lang="en-US" altLang="en-US" sz="1400" dirty="0"/>
          </a:p>
          <a:p>
            <a:endParaRPr lang="en-US" altLang="en-US" sz="1400" dirty="0"/>
          </a:p>
        </p:txBody>
      </p:sp>
    </p:spTree>
    <p:extLst>
      <p:ext uri="{BB962C8B-B14F-4D97-AF65-F5344CB8AC3E}">
        <p14:creationId xmlns:p14="http://schemas.microsoft.com/office/powerpoint/2010/main" xmlns="" val="30233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0904" y="1920057"/>
            <a:ext cx="11210192" cy="4401205"/>
          </a:xfrm>
          <a:prstGeom prst="rect">
            <a:avLst/>
          </a:prstGeom>
        </p:spPr>
        <p:txBody>
          <a:bodyPr wrap="square">
            <a:spAutoFit/>
          </a:bodyPr>
          <a:lstStyle/>
          <a:p>
            <a:pPr>
              <a:lnSpc>
                <a:spcPct val="200000"/>
              </a:lnSpc>
            </a:pPr>
            <a:r>
              <a:rPr lang="en-US" sz="2000" dirty="0"/>
              <a:t>The son insisted the staff get her a chair and told the staff she hadn’t eaten and began raising his voice with them about how they were treating his mother. The staff called Security to take him out of the ICU and the staff continued to pressure the woman for a DNR so they could stop. Finally her second son told the staff to stop.  All the staff left and let the family go back into the room. The patient lay uncovered on the bed and the room was a mess with everything that had been thrown around during the code. After about a half hour the wife was told to sign the form for the morgue and given a tiny strip of paper that had been ripped off of one of a piece of paper with the number for Vital Statistics. Then the whole family left. </a:t>
            </a:r>
          </a:p>
        </p:txBody>
      </p:sp>
      <p:sp>
        <p:nvSpPr>
          <p:cNvPr id="3" name="Title 2"/>
          <p:cNvSpPr>
            <a:spLocks noGrp="1"/>
          </p:cNvSpPr>
          <p:nvPr>
            <p:ph type="title"/>
          </p:nvPr>
        </p:nvSpPr>
        <p:spPr/>
        <p:txBody>
          <a:bodyPr/>
          <a:lstStyle/>
          <a:p>
            <a:r>
              <a:rPr lang="en-US" dirty="0"/>
              <a:t>Case study continued</a:t>
            </a:r>
          </a:p>
        </p:txBody>
      </p:sp>
      <p:sp>
        <p:nvSpPr>
          <p:cNvPr id="4" name="Slide Number Placeholder 3"/>
          <p:cNvSpPr>
            <a:spLocks noGrp="1"/>
          </p:cNvSpPr>
          <p:nvPr>
            <p:ph type="sldNum" sz="quarter" idx="12"/>
          </p:nvPr>
        </p:nvSpPr>
        <p:spPr/>
        <p:txBody>
          <a:bodyPr/>
          <a:lstStyle/>
          <a:p>
            <a:fld id="{1CAA1309-ABB0-4E1A-87FD-AFD626B6133B}" type="slidenum">
              <a:rPr lang="en-US" smtClean="0"/>
              <a:pPr/>
              <a:t>7</a:t>
            </a:fld>
            <a:endParaRPr lang="en-US"/>
          </a:p>
        </p:txBody>
      </p:sp>
      <p:pic>
        <p:nvPicPr>
          <p:cNvPr id="6"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37182" y="702156"/>
            <a:ext cx="1273626" cy="955220"/>
          </a:xfrm>
          <a:prstGeom prst="rect">
            <a:avLst/>
          </a:prstGeom>
        </p:spPr>
      </p:pic>
    </p:spTree>
    <p:extLst>
      <p:ext uri="{BB962C8B-B14F-4D97-AF65-F5344CB8AC3E}">
        <p14:creationId xmlns:p14="http://schemas.microsoft.com/office/powerpoint/2010/main" xmlns="" val="26707040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524000" y="650876"/>
            <a:ext cx="9144000" cy="6124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a:solidFill>
                  <a:srgbClr val="000000"/>
                </a:solidFill>
              </a:rPr>
              <a:t>References Continued</a:t>
            </a:r>
          </a:p>
          <a:p>
            <a:pPr algn="ctr"/>
            <a:endParaRPr lang="en-US" altLang="en-US" sz="1400">
              <a:solidFill>
                <a:srgbClr val="000000"/>
              </a:solidFill>
            </a:endParaRPr>
          </a:p>
          <a:p>
            <a:r>
              <a:rPr lang="en-US" altLang="en-US" sz="1400">
                <a:solidFill>
                  <a:srgbClr val="000000"/>
                </a:solidFill>
              </a:rPr>
              <a:t>Impact of Professional Spiritual Care (2018) Joint Publication of ACPE, APC, CASC, NACC, NAJC.</a:t>
            </a:r>
          </a:p>
          <a:p>
            <a:endParaRPr lang="en-US" altLang="en-US" sz="1400">
              <a:solidFill>
                <a:srgbClr val="000000"/>
              </a:solidFill>
            </a:endParaRPr>
          </a:p>
          <a:p>
            <a:r>
              <a:rPr lang="en-US" altLang="en-US" sz="1400">
                <a:solidFill>
                  <a:srgbClr val="000000"/>
                </a:solidFill>
              </a:rPr>
              <a:t>Joint Commission, “Part 1. Body, Mind, Spirit: Hospital Chaplains contribute to Patient Satisfaction and Well-Being” The Source, January 2018, vol. 16, issue 1. </a:t>
            </a:r>
          </a:p>
          <a:p>
            <a:endParaRPr lang="en-US" altLang="en-US" sz="1400">
              <a:solidFill>
                <a:srgbClr val="000000"/>
              </a:solidFill>
            </a:endParaRPr>
          </a:p>
          <a:p>
            <a:r>
              <a:rPr lang="en-US" altLang="en-US" sz="1400">
                <a:solidFill>
                  <a:srgbClr val="000000"/>
                </a:solidFill>
              </a:rPr>
              <a:t>Joint Commission, “Part 2. Body, Mind, Spirit: Hospital Chaplains contribute to Patient Satisfaction and Well-Being” The Source, February, 2018, vol. 16, issue 2. </a:t>
            </a:r>
          </a:p>
          <a:p>
            <a:endParaRPr lang="en-US" altLang="en-US" sz="1400">
              <a:solidFill>
                <a:srgbClr val="000000"/>
              </a:solidFill>
            </a:endParaRPr>
          </a:p>
          <a:p>
            <a:r>
              <a:rPr lang="en-US" altLang="en-US" sz="1400">
                <a:solidFill>
                  <a:srgbClr val="000000"/>
                </a:solidFill>
              </a:rPr>
              <a:t>Marin DB, Sharma V, Sosunov E, Egorova N, Goldstein R, Handzo GF. Relationship Between Chaplain Visits and Patient Satisfaction. J Health Care Chaplain. 2015;21(1):14-24.</a:t>
            </a:r>
          </a:p>
          <a:p>
            <a:endParaRPr lang="en-US" altLang="en-US" sz="1400">
              <a:solidFill>
                <a:srgbClr val="000000"/>
              </a:solidFill>
            </a:endParaRPr>
          </a:p>
          <a:p>
            <a:r>
              <a:rPr lang="en-US" altLang="en-US" sz="1400">
                <a:solidFill>
                  <a:srgbClr val="000000"/>
                </a:solidFill>
              </a:rPr>
              <a:t>Matlins, Stuart and Magida, Arthur (editors) How to Be A Perfect Stranger (6th Edition): The Essential Religious Etiquette Handbook 6th Edition, Skylight Paths Publishing: Woodstock, VT 2015.</a:t>
            </a:r>
          </a:p>
          <a:p>
            <a:endParaRPr lang="en-US" altLang="en-US" sz="1400">
              <a:solidFill>
                <a:srgbClr val="000000"/>
              </a:solidFill>
            </a:endParaRPr>
          </a:p>
          <a:p>
            <a:r>
              <a:rPr lang="en-US" altLang="en-US" sz="1400">
                <a:solidFill>
                  <a:srgbClr val="000000"/>
                </a:solidFill>
              </a:rPr>
              <a:t>National Consensus Project for Quality Palliative Care (2013). Clinical Practice Guidelines for Quality Palliative Care. 3rd edition. www.nationalconsensusproject.org</a:t>
            </a:r>
          </a:p>
          <a:p>
            <a:endParaRPr lang="en-US" altLang="en-US" sz="1400">
              <a:solidFill>
                <a:srgbClr val="000000"/>
              </a:solidFill>
            </a:endParaRPr>
          </a:p>
          <a:p>
            <a:r>
              <a:rPr lang="en-US" altLang="en-US" sz="1400">
                <a:solidFill>
                  <a:srgbClr val="000000"/>
                </a:solidFill>
              </a:rPr>
              <a:t>Piderman, K. M., Marek, D. V., Jenkins, S. M., Johnson, M. E., Buryska, J. F., Shanafelt, T. D., Mueller, P. S. (2010). Predicting Patients’ Expectations of Hospital Chaplains: A Multisite Survey. Mayo Clinic Proceedings, 85(1), 1002–1010</a:t>
            </a:r>
          </a:p>
          <a:p>
            <a:endParaRPr lang="en-US" altLang="en-US" sz="1400">
              <a:solidFill>
                <a:srgbClr val="000000"/>
              </a:solidFill>
            </a:endParaRPr>
          </a:p>
          <a:p>
            <a:r>
              <a:rPr lang="en-US" altLang="en-US" sz="1400">
                <a:solidFill>
                  <a:srgbClr val="000000"/>
                </a:solidFill>
              </a:rPr>
              <a:t>Puchalski, C, Romer AL. Taking a Spiritual History Allows Clinicians to Understand Patients more fully. J Palliat Med. 2000:3(1):129-137</a:t>
            </a:r>
          </a:p>
          <a:p>
            <a:endParaRPr lang="en-US" altLang="en-US" sz="1400">
              <a:solidFill>
                <a:srgbClr val="000000"/>
              </a:solidFill>
            </a:endParaRPr>
          </a:p>
          <a:p>
            <a:endParaRPr lang="en-US" altLang="en-US" sz="1400">
              <a:solidFill>
                <a:srgbClr val="000000"/>
              </a:solidFill>
            </a:endParaRPr>
          </a:p>
          <a:p>
            <a:endParaRPr lang="en-US" altLang="en-US" sz="1400">
              <a:solidFill>
                <a:srgbClr val="000000"/>
              </a:solidFill>
            </a:endParaRPr>
          </a:p>
        </p:txBody>
      </p:sp>
    </p:spTree>
    <p:extLst>
      <p:ext uri="{BB962C8B-B14F-4D97-AF65-F5344CB8AC3E}">
        <p14:creationId xmlns:p14="http://schemas.microsoft.com/office/powerpoint/2010/main" xmlns="" val="3874315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1524000" y="1186841"/>
            <a:ext cx="9144000"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1400" dirty="0"/>
              <a:t>References Continued</a:t>
            </a:r>
          </a:p>
          <a:p>
            <a:endParaRPr lang="en-US" altLang="en-US" sz="1400" dirty="0"/>
          </a:p>
          <a:p>
            <a:r>
              <a:rPr lang="en-US" altLang="en-US" sz="1400" dirty="0" err="1"/>
              <a:t>Puchalski</a:t>
            </a:r>
            <a:r>
              <a:rPr lang="en-US" altLang="en-US" sz="1400" dirty="0"/>
              <a:t> C, Ferrell B. Making Health Care Whole: Integrating Spirituality into Patient Care. Templeton Press: 2010.</a:t>
            </a:r>
          </a:p>
          <a:p>
            <a:r>
              <a:rPr lang="en-US" altLang="en-US" sz="1400" dirty="0" err="1"/>
              <a:t>Remen</a:t>
            </a:r>
            <a:r>
              <a:rPr lang="en-US" altLang="en-US" sz="1400" dirty="0"/>
              <a:t> R, Kitchen Table Wisdom: Stories that Heal, Penguin Publishing </a:t>
            </a:r>
            <a:r>
              <a:rPr lang="en-US" altLang="en-US" sz="1400" dirty="0" err="1"/>
              <a:t>Grou</a:t>
            </a:r>
            <a:r>
              <a:rPr lang="en-US" altLang="en-US" sz="1400" dirty="0"/>
              <a:t>: 2006 </a:t>
            </a:r>
          </a:p>
          <a:p>
            <a:r>
              <a:rPr lang="en-US" altLang="en-US" sz="1400" dirty="0" err="1"/>
              <a:t>Sulmasy</a:t>
            </a:r>
            <a:r>
              <a:rPr lang="en-US" altLang="en-US" sz="1400" dirty="0"/>
              <a:t>, Daniel. The Kennedy Institute for Ethics: Georgetown University. Est. 1971.</a:t>
            </a:r>
          </a:p>
          <a:p>
            <a:endParaRPr lang="en-US" altLang="en-US" sz="1400" dirty="0"/>
          </a:p>
          <a:p>
            <a:r>
              <a:rPr lang="en-US" altLang="en-US" sz="1400" dirty="0" err="1"/>
              <a:t>Sulmasy</a:t>
            </a:r>
            <a:r>
              <a:rPr lang="en-US" altLang="en-US" sz="1400" dirty="0"/>
              <a:t> D. “Spirituality, Religion and Clinical Care”. Chest 2009;135;1634-1642.</a:t>
            </a:r>
          </a:p>
          <a:p>
            <a:endParaRPr lang="en-US" altLang="en-US" sz="1400" dirty="0"/>
          </a:p>
          <a:p>
            <a:r>
              <a:rPr lang="en-US" altLang="en-US" sz="1400" dirty="0"/>
              <a:t>Williams JA, Meltzer D, Arora V, Chung G, &amp;</a:t>
            </a:r>
            <a:r>
              <a:rPr lang="en-US" altLang="en-US" sz="1400" dirty="0" err="1"/>
              <a:t>Curlin</a:t>
            </a:r>
            <a:r>
              <a:rPr lang="en-US" altLang="en-US" sz="1400" dirty="0"/>
              <a:t> FA (2011). Attention to inpatients’ religious and spiritual concerns: predictors and Association with Patient Satisfaction. Journal of general internal medicine PMID: 21720904</a:t>
            </a:r>
          </a:p>
          <a:p>
            <a:endParaRPr lang="en-US" altLang="en-US" sz="1400" dirty="0"/>
          </a:p>
          <a:p>
            <a:r>
              <a:rPr lang="en-US" altLang="en-US" sz="1400" dirty="0" err="1"/>
              <a:t>Wintz</a:t>
            </a:r>
            <a:r>
              <a:rPr lang="en-US" altLang="en-US" sz="1400" dirty="0"/>
              <a:t> S, </a:t>
            </a:r>
            <a:r>
              <a:rPr lang="en-US" altLang="en-US" sz="1400" dirty="0" err="1"/>
              <a:t>Handzo</a:t>
            </a:r>
            <a:r>
              <a:rPr lang="en-US" altLang="en-US" sz="1400" dirty="0"/>
              <a:t> G. HealthCare Chaplaincy Network, Handbook of Patient’s Spiritual and Cultural Values for Health Care Professionals 2014.</a:t>
            </a:r>
          </a:p>
        </p:txBody>
      </p:sp>
    </p:spTree>
    <p:extLst>
      <p:ext uri="{BB962C8B-B14F-4D97-AF65-F5344CB8AC3E}">
        <p14:creationId xmlns:p14="http://schemas.microsoft.com/office/powerpoint/2010/main" xmlns="" val="2869891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7592" y="2145326"/>
            <a:ext cx="8656592" cy="3678303"/>
          </a:xfrm>
        </p:spPr>
        <p:txBody>
          <a:bodyPr>
            <a:normAutofit/>
          </a:bodyPr>
          <a:lstStyle/>
          <a:p>
            <a:r>
              <a:rPr lang="en-US" sz="3600" dirty="0"/>
              <a:t>What mistakes did the staff make?</a:t>
            </a:r>
          </a:p>
          <a:p>
            <a:r>
              <a:rPr lang="en-US" sz="3600" dirty="0"/>
              <a:t>What would you change in this case?</a:t>
            </a:r>
          </a:p>
          <a:p>
            <a:r>
              <a:rPr lang="en-US" sz="3600" dirty="0"/>
              <a:t>Was this a good death?</a:t>
            </a:r>
          </a:p>
          <a:p>
            <a:pPr marL="0" indent="0">
              <a:buNone/>
            </a:pPr>
            <a:endParaRPr lang="en-US" sz="36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2" name="Slide Number Placeholder 1"/>
          <p:cNvSpPr>
            <a:spLocks noGrp="1"/>
          </p:cNvSpPr>
          <p:nvPr>
            <p:ph type="sldNum" sz="quarter" idx="12"/>
          </p:nvPr>
        </p:nvSpPr>
        <p:spPr/>
        <p:txBody>
          <a:bodyPr/>
          <a:lstStyle/>
          <a:p>
            <a:fld id="{1CAA1309-ABB0-4E1A-87FD-AFD626B6133B}" type="slidenum">
              <a:rPr lang="en-US" smtClean="0"/>
              <a:pPr/>
              <a:t>8</a:t>
            </a:fld>
            <a:endParaRPr lang="en-US"/>
          </a:p>
        </p:txBody>
      </p:sp>
    </p:spTree>
    <p:extLst>
      <p:ext uri="{BB962C8B-B14F-4D97-AF65-F5344CB8AC3E}">
        <p14:creationId xmlns:p14="http://schemas.microsoft.com/office/powerpoint/2010/main" xmlns="" val="202314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Good Death</a:t>
            </a:r>
          </a:p>
        </p:txBody>
      </p:sp>
      <p:sp>
        <p:nvSpPr>
          <p:cNvPr id="3" name="Content Placeholder 2"/>
          <p:cNvSpPr>
            <a:spLocks noGrp="1"/>
          </p:cNvSpPr>
          <p:nvPr>
            <p:ph idx="1"/>
          </p:nvPr>
        </p:nvSpPr>
        <p:spPr>
          <a:xfrm>
            <a:off x="1582616" y="1943104"/>
            <a:ext cx="10028192" cy="3678303"/>
          </a:xfrm>
        </p:spPr>
        <p:txBody>
          <a:bodyPr>
            <a:normAutofit/>
          </a:bodyPr>
          <a:lstStyle/>
          <a:p>
            <a:r>
              <a:rPr lang="en-US" sz="3200" dirty="0">
                <a:solidFill>
                  <a:schemeClr val="tx1"/>
                </a:solidFill>
              </a:rPr>
              <a:t>What would you want your death to look like?</a:t>
            </a:r>
          </a:p>
          <a:p>
            <a:r>
              <a:rPr lang="en-US" sz="3200" dirty="0">
                <a:solidFill>
                  <a:schemeClr val="tx1"/>
                </a:solidFill>
              </a:rPr>
              <a:t>How would you want your family’s experience to be?</a:t>
            </a:r>
          </a:p>
          <a:p>
            <a:r>
              <a:rPr lang="en-US" sz="3200" dirty="0">
                <a:solidFill>
                  <a:schemeClr val="tx1"/>
                </a:solidFill>
              </a:rPr>
              <a:t>Have you experienced a “good death”?</a:t>
            </a:r>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26345" y="702156"/>
            <a:ext cx="1273626" cy="955220"/>
          </a:xfrm>
          <a:prstGeom prst="rect">
            <a:avLst/>
          </a:prstGeom>
        </p:spPr>
      </p:pic>
      <p:sp>
        <p:nvSpPr>
          <p:cNvPr id="5" name="Slide Number Placeholder 4"/>
          <p:cNvSpPr>
            <a:spLocks noGrp="1"/>
          </p:cNvSpPr>
          <p:nvPr>
            <p:ph type="sldNum" sz="quarter" idx="12"/>
          </p:nvPr>
        </p:nvSpPr>
        <p:spPr/>
        <p:txBody>
          <a:bodyPr/>
          <a:lstStyle/>
          <a:p>
            <a:fld id="{1CAA1309-ABB0-4E1A-87FD-AFD626B6133B}" type="slidenum">
              <a:rPr lang="en-US" smtClean="0"/>
              <a:pPr/>
              <a:t>9</a:t>
            </a:fld>
            <a:endParaRPr lang="en-US"/>
          </a:p>
        </p:txBody>
      </p:sp>
    </p:spTree>
    <p:extLst>
      <p:ext uri="{BB962C8B-B14F-4D97-AF65-F5344CB8AC3E}">
        <p14:creationId xmlns:p14="http://schemas.microsoft.com/office/powerpoint/2010/main" xmlns="" val="12780216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36976</TotalTime>
  <Words>6159</Words>
  <Application>Microsoft Office PowerPoint</Application>
  <PresentationFormat>Custom</PresentationFormat>
  <Paragraphs>628</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Dividend</vt:lpstr>
      <vt:lpstr>Family Care</vt:lpstr>
      <vt:lpstr>Objectives</vt:lpstr>
      <vt:lpstr>Case study</vt:lpstr>
      <vt:lpstr>Case Study Continued</vt:lpstr>
      <vt:lpstr>Case Study Continued</vt:lpstr>
      <vt:lpstr>Case Study continued</vt:lpstr>
      <vt:lpstr>Case study continued</vt:lpstr>
      <vt:lpstr>Slide 8</vt:lpstr>
      <vt:lpstr>A Good Death</vt:lpstr>
      <vt:lpstr>What we are and aren’t talking about</vt:lpstr>
      <vt:lpstr>Good Death</vt:lpstr>
      <vt:lpstr>Slide 12</vt:lpstr>
      <vt:lpstr>Slide 13</vt:lpstr>
      <vt:lpstr>Slide 14</vt:lpstr>
      <vt:lpstr>We are obsessed with death</vt:lpstr>
      <vt:lpstr>Excuses for not talking about death</vt:lpstr>
      <vt:lpstr>Monetary Effects of not talking about death </vt:lpstr>
      <vt:lpstr>The effects of not talking about death</vt:lpstr>
      <vt:lpstr>   Spiritual Effects of Not Talking about death Clergy and death: unusual findings</vt:lpstr>
      <vt:lpstr>Clergy reasons for not talking about death</vt:lpstr>
      <vt:lpstr>Medical team’s reasons for not talking about death</vt:lpstr>
      <vt:lpstr>The effects of not talking about death</vt:lpstr>
      <vt:lpstr>Post-intensive care syndrome </vt:lpstr>
      <vt:lpstr>Post-Intensive Care Syndrome: What is it?</vt:lpstr>
      <vt:lpstr>Pics-f development diagnosable disorders</vt:lpstr>
      <vt:lpstr>PICS-F: Post Intensive Care Syndrome-family</vt:lpstr>
      <vt:lpstr>Complicated Grief</vt:lpstr>
      <vt:lpstr>PTSD-Post Traumatic Stress Disorder</vt:lpstr>
      <vt:lpstr>Changing the culture of the icu</vt:lpstr>
      <vt:lpstr>Ways to help the family</vt:lpstr>
      <vt:lpstr>Family conference and bereavement pamphlet</vt:lpstr>
      <vt:lpstr>Ideas to help the family</vt:lpstr>
      <vt:lpstr>Family-centered critical care</vt:lpstr>
      <vt:lpstr>Chaplains in Critical care</vt:lpstr>
      <vt:lpstr>How clinically trained Chaplains Help</vt:lpstr>
      <vt:lpstr>Slide 36</vt:lpstr>
      <vt:lpstr> Patient Satisfaction</vt:lpstr>
      <vt:lpstr>Slide 38</vt:lpstr>
      <vt:lpstr>Spiritual Support</vt:lpstr>
      <vt:lpstr>Bereavement project</vt:lpstr>
      <vt:lpstr>The team Cape Fear Valley Foundation funded project </vt:lpstr>
      <vt:lpstr>Fayetteville, nc</vt:lpstr>
      <vt:lpstr>Slide 43</vt:lpstr>
      <vt:lpstr>Slide 44</vt:lpstr>
      <vt:lpstr>Cape Fear Valley</vt:lpstr>
      <vt:lpstr>Initial findings</vt:lpstr>
      <vt:lpstr>Symbol for the project</vt:lpstr>
      <vt:lpstr>Steps Taken</vt:lpstr>
      <vt:lpstr>ICU brochure</vt:lpstr>
      <vt:lpstr>Comfort care policy: Procedural Guidelines</vt:lpstr>
      <vt:lpstr>Comfort care order set</vt:lpstr>
      <vt:lpstr>Comfort care brochure</vt:lpstr>
      <vt:lpstr>Bereavement Tray</vt:lpstr>
      <vt:lpstr>Purple Dove: sign to alert staff</vt:lpstr>
      <vt:lpstr>Bereavement cart</vt:lpstr>
      <vt:lpstr>Items in cart</vt:lpstr>
      <vt:lpstr>Inside</vt:lpstr>
      <vt:lpstr>Liturature </vt:lpstr>
      <vt:lpstr>Coping with loss  brochure: outside</vt:lpstr>
      <vt:lpstr>Brochure Inside</vt:lpstr>
      <vt:lpstr>Family survey </vt:lpstr>
      <vt:lpstr>Follow up calls:  Overall negative vs positive responses</vt:lpstr>
      <vt:lpstr>Comments: negative experiences</vt:lpstr>
      <vt:lpstr>Comments: positive experiences</vt:lpstr>
      <vt:lpstr>Comments: positive experiences</vt:lpstr>
      <vt:lpstr>Comments: positive experiences</vt:lpstr>
      <vt:lpstr>Websites that can help</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Care</dc:title>
  <dc:creator>Melanie Swofford</dc:creator>
  <cp:lastModifiedBy>mendyswoffo</cp:lastModifiedBy>
  <cp:revision>151</cp:revision>
  <cp:lastPrinted>2019-05-09T16:50:27Z</cp:lastPrinted>
  <dcterms:created xsi:type="dcterms:W3CDTF">2019-02-06T17:45:36Z</dcterms:created>
  <dcterms:modified xsi:type="dcterms:W3CDTF">2019-05-11T14:16:30Z</dcterms:modified>
</cp:coreProperties>
</file>