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57" r:id="rId5"/>
    <p:sldId id="273" r:id="rId6"/>
    <p:sldId id="271" r:id="rId7"/>
    <p:sldId id="275" r:id="rId8"/>
    <p:sldId id="272" r:id="rId9"/>
    <p:sldId id="278" r:id="rId10"/>
    <p:sldId id="279" r:id="rId11"/>
    <p:sldId id="258" r:id="rId12"/>
    <p:sldId id="259" r:id="rId13"/>
    <p:sldId id="260" r:id="rId14"/>
    <p:sldId id="280" r:id="rId15"/>
    <p:sldId id="281" r:id="rId16"/>
    <p:sldId id="262" r:id="rId17"/>
    <p:sldId id="282" r:id="rId18"/>
    <p:sldId id="267" r:id="rId19"/>
    <p:sldId id="283" r:id="rId20"/>
    <p:sldId id="264" r:id="rId21"/>
    <p:sldId id="265" r:id="rId22"/>
    <p:sldId id="285" r:id="rId23"/>
    <p:sldId id="287"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75" d="100"/>
          <a:sy n="75"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690649D-969F-45ED-B7AC-E2D49D2661C4}" type="datetimeFigureOut">
              <a:rPr lang="en-US" smtClean="0"/>
              <a:t>5/9/2019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414550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0649D-969F-45ED-B7AC-E2D49D2661C4}"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417141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90649D-969F-45ED-B7AC-E2D49D2661C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256886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90649D-969F-45ED-B7AC-E2D49D2661C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3624117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0649D-969F-45ED-B7AC-E2D49D2661C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546913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90649D-969F-45ED-B7AC-E2D49D2661C4}" type="datetimeFigureOut">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2534342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90649D-969F-45ED-B7AC-E2D49D2661C4}" type="datetimeFigureOut">
              <a:rPr lang="en-US" smtClean="0"/>
              <a:t>5/9/2019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1124888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690649D-969F-45ED-B7AC-E2D49D2661C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1340901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690649D-969F-45ED-B7AC-E2D49D2661C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76380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90649D-969F-45ED-B7AC-E2D49D2661C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321268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0649D-969F-45ED-B7AC-E2D49D2661C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68828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90649D-969F-45ED-B7AC-E2D49D2661C4}"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36864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90649D-969F-45ED-B7AC-E2D49D2661C4}" type="datetimeFigureOut">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172673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90649D-969F-45ED-B7AC-E2D49D2661C4}"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105142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0649D-969F-45ED-B7AC-E2D49D2661C4}"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175069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0649D-969F-45ED-B7AC-E2D49D2661C4}"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47984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0649D-969F-45ED-B7AC-E2D49D2661C4}"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5C147E0-F326-4FDB-9479-7E2EBE0765E5}" type="slidenum">
              <a:rPr lang="en-US" smtClean="0"/>
              <a:t>‹#›</a:t>
            </a:fld>
            <a:endParaRPr lang="en-US"/>
          </a:p>
        </p:txBody>
      </p:sp>
    </p:spTree>
    <p:extLst>
      <p:ext uri="{BB962C8B-B14F-4D97-AF65-F5344CB8AC3E}">
        <p14:creationId xmlns:p14="http://schemas.microsoft.com/office/powerpoint/2010/main" val="305676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690649D-969F-45ED-B7AC-E2D49D2661C4}" type="datetimeFigureOut">
              <a:rPr lang="en-US" smtClean="0"/>
              <a:t>5/9/2019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5C147E0-F326-4FDB-9479-7E2EBE0765E5}" type="slidenum">
              <a:rPr lang="en-US" smtClean="0"/>
              <a:t>‹#›</a:t>
            </a:fld>
            <a:endParaRPr lang="en-US"/>
          </a:p>
        </p:txBody>
      </p:sp>
    </p:spTree>
    <p:extLst>
      <p:ext uri="{BB962C8B-B14F-4D97-AF65-F5344CB8AC3E}">
        <p14:creationId xmlns:p14="http://schemas.microsoft.com/office/powerpoint/2010/main" val="3661340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ashbyfamilyblog.blogspot.com/2013/01/part-1-documenting-year-paper-pictures.html" TargetMode="External"/><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tter.com/jaysondemers" TargetMode="External"/><Relationship Id="rId2" Type="http://schemas.openxmlformats.org/officeDocument/2006/relationships/hyperlink" Target="https://www.inc.com/author/jayson-demer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Staying Fresh – The Art of Personal/Profession Revival</a:t>
            </a:r>
          </a:p>
        </p:txBody>
      </p:sp>
      <p:sp>
        <p:nvSpPr>
          <p:cNvPr id="3" name="Subtitle 2"/>
          <p:cNvSpPr>
            <a:spLocks noGrp="1"/>
          </p:cNvSpPr>
          <p:nvPr>
            <p:ph type="subTitle" idx="1"/>
          </p:nvPr>
        </p:nvSpPr>
        <p:spPr/>
        <p:txBody>
          <a:bodyPr/>
          <a:lstStyle/>
          <a:p>
            <a:r>
              <a:rPr lang="en-US" dirty="0"/>
              <a:t>Rev. James A. Kraft, MTh.</a:t>
            </a:r>
          </a:p>
          <a:p>
            <a:r>
              <a:rPr lang="en-US" dirty="0"/>
              <a:t>Director, Advance Care Planning &amp; Collaborative Care</a:t>
            </a:r>
          </a:p>
        </p:txBody>
      </p:sp>
    </p:spTree>
    <p:extLst>
      <p:ext uri="{BB962C8B-B14F-4D97-AF65-F5344CB8AC3E}">
        <p14:creationId xmlns:p14="http://schemas.microsoft.com/office/powerpoint/2010/main" val="21297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C928-2119-479C-B15C-4CD0B555F8C8}"/>
              </a:ext>
            </a:extLst>
          </p:cNvPr>
          <p:cNvSpPr>
            <a:spLocks noGrp="1"/>
          </p:cNvSpPr>
          <p:nvPr>
            <p:ph type="title"/>
          </p:nvPr>
        </p:nvSpPr>
        <p:spPr/>
        <p:txBody>
          <a:bodyPr/>
          <a:lstStyle/>
          <a:p>
            <a:r>
              <a:rPr lang="en-US" dirty="0"/>
              <a:t>Self Check</a:t>
            </a:r>
          </a:p>
        </p:txBody>
      </p:sp>
      <p:sp>
        <p:nvSpPr>
          <p:cNvPr id="3" name="Content Placeholder 2">
            <a:extLst>
              <a:ext uri="{FF2B5EF4-FFF2-40B4-BE49-F238E27FC236}">
                <a16:creationId xmlns:a16="http://schemas.microsoft.com/office/drawing/2014/main" id="{DC525BB3-156E-4F53-9A17-6A5707505D1D}"/>
              </a:ext>
            </a:extLst>
          </p:cNvPr>
          <p:cNvSpPr>
            <a:spLocks noGrp="1"/>
          </p:cNvSpPr>
          <p:nvPr>
            <p:ph sz="half" idx="1"/>
          </p:nvPr>
        </p:nvSpPr>
        <p:spPr>
          <a:xfrm>
            <a:off x="1154954" y="2306972"/>
            <a:ext cx="4825158" cy="4551028"/>
          </a:xfrm>
        </p:spPr>
        <p:txBody>
          <a:bodyPr>
            <a:normAutofit fontScale="77500" lnSpcReduction="20000"/>
          </a:bodyPr>
          <a:lstStyle/>
          <a:p>
            <a:pPr marL="0" indent="0">
              <a:buNone/>
            </a:pPr>
            <a:r>
              <a:rPr lang="en-US" b="1" dirty="0"/>
              <a:t>6. Loss of enjoyment in daily activities</a:t>
            </a:r>
            <a:endParaRPr lang="en-US" dirty="0"/>
          </a:p>
          <a:p>
            <a:pPr marL="0" indent="0">
              <a:buNone/>
            </a:pPr>
            <a:r>
              <a:rPr lang="en-US" dirty="0"/>
              <a:t>Another symptom commonly associated with depression as well as burnout is a loss of enjoyment in daily activities. While you may have enjoyed your work in the past, you may now feel apathetic or even fearful about it. You may also find you no longer feel satisfied with your personal life, and that activities you once enjoyed no longer hold any appeal to you.</a:t>
            </a:r>
          </a:p>
          <a:p>
            <a:pPr marL="0" indent="0">
              <a:buNone/>
            </a:pPr>
            <a:r>
              <a:rPr lang="en-US" b="1" dirty="0"/>
              <a:t>7. Increased irritability at work or home</a:t>
            </a:r>
            <a:endParaRPr lang="en-US" dirty="0"/>
          </a:p>
          <a:p>
            <a:pPr marL="0" indent="0">
              <a:buNone/>
            </a:pPr>
            <a:r>
              <a:rPr lang="en-US" dirty="0"/>
              <a:t>If you're feeling out of control, it's easy to take these feelings out on those around you. You may be so overwhelmed by your own issues and exhaustion that minor annoyances lead to intense feelings of anger and irritability.</a:t>
            </a:r>
          </a:p>
          <a:p>
            <a:pPr marL="0" indent="0">
              <a:buNone/>
            </a:pPr>
            <a:r>
              <a:rPr lang="en-US" b="1" dirty="0"/>
              <a:t>8. Persistent cynicism at work</a:t>
            </a:r>
            <a:endParaRPr lang="en-US" dirty="0"/>
          </a:p>
          <a:p>
            <a:pPr marL="0" indent="0">
              <a:buNone/>
            </a:pPr>
            <a:r>
              <a:rPr lang="en-US" dirty="0"/>
              <a:t>Workplace cynicism may be characterized by frequent isolation, frustration and pessimism while at work. You may be distrustful of your boss and colleagues, and may be wary or suspicious of their motivations.</a:t>
            </a:r>
          </a:p>
        </p:txBody>
      </p:sp>
      <p:sp>
        <p:nvSpPr>
          <p:cNvPr id="4" name="Content Placeholder 3">
            <a:extLst>
              <a:ext uri="{FF2B5EF4-FFF2-40B4-BE49-F238E27FC236}">
                <a16:creationId xmlns:a16="http://schemas.microsoft.com/office/drawing/2014/main" id="{392852E8-3EE5-4A79-927E-34A72DD2A80B}"/>
              </a:ext>
            </a:extLst>
          </p:cNvPr>
          <p:cNvSpPr>
            <a:spLocks noGrp="1"/>
          </p:cNvSpPr>
          <p:nvPr>
            <p:ph sz="half" idx="2"/>
          </p:nvPr>
        </p:nvSpPr>
        <p:spPr>
          <a:xfrm>
            <a:off x="6208712" y="2306972"/>
            <a:ext cx="4825159" cy="4551028"/>
          </a:xfrm>
        </p:spPr>
        <p:txBody>
          <a:bodyPr>
            <a:normAutofit fontScale="77500" lnSpcReduction="20000"/>
          </a:bodyPr>
          <a:lstStyle/>
          <a:p>
            <a:pPr marL="0" indent="0">
              <a:buNone/>
            </a:pPr>
            <a:r>
              <a:rPr lang="en-US" b="1" dirty="0"/>
              <a:t>9. Frequently missing work</a:t>
            </a:r>
            <a:endParaRPr lang="en-US" dirty="0"/>
          </a:p>
          <a:p>
            <a:pPr marL="0" indent="0">
              <a:buNone/>
            </a:pPr>
            <a:r>
              <a:rPr lang="en-US" dirty="0"/>
              <a:t>Research has shown that people suffering from burnout are more likely to be chronically late for or absent from work. You may find yourself looking for excuses to miss work, or may lack the motivation to show up on time.</a:t>
            </a:r>
          </a:p>
          <a:p>
            <a:pPr marL="0" indent="0">
              <a:buNone/>
            </a:pPr>
            <a:r>
              <a:rPr lang="en-US" b="1" dirty="0"/>
              <a:t>10. Poor job performance</a:t>
            </a:r>
            <a:endParaRPr lang="en-US" dirty="0"/>
          </a:p>
          <a:p>
            <a:pPr marL="0" indent="0">
              <a:buNone/>
            </a:pPr>
            <a:r>
              <a:rPr lang="en-US" dirty="0"/>
              <a:t>Whereas you once excelled at your job, you may find yourself performing poorly and relying on those around you to pick up the slack. Research into chronic job burnout and daily functioning suggests that an individual's burnout may actually impact the performance of the workplace as a whole: "Individual performance is compromised because burned-out workers need to invest extra time and effort in performing their job. Additionally, collective performance may suffer because healthy employees spend time in helping their sick colleagues, at risk of also damaging their own health."</a:t>
            </a:r>
          </a:p>
          <a:p>
            <a:endParaRPr lang="en-US" dirty="0"/>
          </a:p>
        </p:txBody>
      </p:sp>
    </p:spTree>
    <p:extLst>
      <p:ext uri="{BB962C8B-B14F-4D97-AF65-F5344CB8AC3E}">
        <p14:creationId xmlns:p14="http://schemas.microsoft.com/office/powerpoint/2010/main" val="394355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098" y="3403022"/>
            <a:ext cx="4333007" cy="32497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74467"/>
            <a:ext cx="4691496" cy="32840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496" y="74467"/>
            <a:ext cx="6314212" cy="31571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323" y="3403022"/>
            <a:ext cx="3454978" cy="3454978"/>
          </a:xfrm>
          <a:prstGeom prst="rect">
            <a:avLst/>
          </a:prstGeom>
        </p:spPr>
      </p:pic>
    </p:spTree>
    <p:extLst>
      <p:ext uri="{BB962C8B-B14F-4D97-AF65-F5344CB8AC3E}">
        <p14:creationId xmlns:p14="http://schemas.microsoft.com/office/powerpoint/2010/main" val="186082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Three R’s to Revival </a:t>
            </a:r>
            <a:br>
              <a:rPr lang="en-US" dirty="0">
                <a:solidFill>
                  <a:schemeClr val="bg1"/>
                </a:solidFill>
              </a:rPr>
            </a:br>
            <a:r>
              <a:rPr lang="en-US" dirty="0">
                <a:solidFill>
                  <a:schemeClr val="bg1"/>
                </a:solidFill>
              </a:rPr>
              <a:t>(OK, Four)</a:t>
            </a:r>
          </a:p>
        </p:txBody>
      </p:sp>
      <p:sp>
        <p:nvSpPr>
          <p:cNvPr id="3" name="Subtitle 2"/>
          <p:cNvSpPr>
            <a:spLocks noGrp="1"/>
          </p:cNvSpPr>
          <p:nvPr>
            <p:ph type="subTitle" idx="1"/>
          </p:nvPr>
        </p:nvSpPr>
        <p:spPr>
          <a:xfrm>
            <a:off x="1154955" y="5151453"/>
            <a:ext cx="9817845" cy="861420"/>
          </a:xfrm>
        </p:spPr>
        <p:txBody>
          <a:bodyPr>
            <a:normAutofit/>
          </a:bodyPr>
          <a:lstStyle/>
          <a:p>
            <a:r>
              <a:rPr lang="en-US" sz="2400" dirty="0">
                <a:solidFill>
                  <a:schemeClr val="bg1"/>
                </a:solidFill>
              </a:rPr>
              <a:t>Remember			Return			Refresh			Reframe</a:t>
            </a:r>
          </a:p>
        </p:txBody>
      </p:sp>
    </p:spTree>
    <p:extLst>
      <p:ext uri="{BB962C8B-B14F-4D97-AF65-F5344CB8AC3E}">
        <p14:creationId xmlns:p14="http://schemas.microsoft.com/office/powerpoint/2010/main" val="242217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chemeClr val="bg1"/>
                </a:solidFill>
              </a:rPr>
              <a:t>Remember</a:t>
            </a:r>
            <a:r>
              <a:rPr lang="en-US" sz="6600" dirty="0">
                <a:solidFill>
                  <a:srgbClr val="7030A0"/>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729" y="2696440"/>
            <a:ext cx="5548746" cy="41615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46" y="2317173"/>
            <a:ext cx="5136573" cy="4680960"/>
          </a:xfrm>
          <a:prstGeom prst="rect">
            <a:avLst/>
          </a:prstGeom>
        </p:spPr>
      </p:pic>
      <p:sp>
        <p:nvSpPr>
          <p:cNvPr id="7" name="Rectangle 6"/>
          <p:cNvSpPr/>
          <p:nvPr/>
        </p:nvSpPr>
        <p:spPr>
          <a:xfrm>
            <a:off x="6355729" y="0"/>
            <a:ext cx="5548746" cy="2452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69284" y="204644"/>
            <a:ext cx="4302664" cy="2580120"/>
          </a:xfrm>
        </p:spPr>
      </p:pic>
    </p:spTree>
    <p:extLst>
      <p:ext uri="{BB962C8B-B14F-4D97-AF65-F5344CB8AC3E}">
        <p14:creationId xmlns:p14="http://schemas.microsoft.com/office/powerpoint/2010/main" val="115736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1966-4FF1-479B-A8B2-BE4F90C01627}"/>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CF972C10-2C97-4671-B4B6-81E9C569E54F}"/>
              </a:ext>
            </a:extLst>
          </p:cNvPr>
          <p:cNvSpPr>
            <a:spLocks noGrp="1"/>
          </p:cNvSpPr>
          <p:nvPr>
            <p:ph idx="1"/>
          </p:nvPr>
        </p:nvSpPr>
        <p:spPr>
          <a:xfrm>
            <a:off x="1442906" y="2406838"/>
            <a:ext cx="8364133" cy="1081333"/>
          </a:xfrm>
        </p:spPr>
        <p:txBody>
          <a:bodyPr/>
          <a:lstStyle/>
          <a:p>
            <a:r>
              <a:rPr lang="en-US" sz="2400" dirty="0"/>
              <a:t>In groups of 3, share how you entered into your work.</a:t>
            </a:r>
          </a:p>
          <a:p>
            <a:pPr lvl="1"/>
            <a:r>
              <a:rPr lang="en-US" sz="2200" dirty="0"/>
              <a:t>Did your calling find you, or did you find your calling?</a:t>
            </a:r>
          </a:p>
          <a:p>
            <a:endParaRPr lang="en-US" sz="2400" dirty="0"/>
          </a:p>
          <a:p>
            <a:endParaRPr lang="en-US" dirty="0"/>
          </a:p>
          <a:p>
            <a:endParaRPr lang="en-US" dirty="0"/>
          </a:p>
        </p:txBody>
      </p:sp>
      <p:pic>
        <p:nvPicPr>
          <p:cNvPr id="5" name="Picture 4">
            <a:extLst>
              <a:ext uri="{FF2B5EF4-FFF2-40B4-BE49-F238E27FC236}">
                <a16:creationId xmlns:a16="http://schemas.microsoft.com/office/drawing/2014/main" id="{E8EDCBF6-C3D3-459A-8C1B-1075EF854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904" y="3647562"/>
            <a:ext cx="2949286" cy="3032700"/>
          </a:xfrm>
          <a:prstGeom prst="rect">
            <a:avLst/>
          </a:prstGeom>
        </p:spPr>
      </p:pic>
      <p:sp>
        <p:nvSpPr>
          <p:cNvPr id="6" name="TextBox 5">
            <a:extLst>
              <a:ext uri="{FF2B5EF4-FFF2-40B4-BE49-F238E27FC236}">
                <a16:creationId xmlns:a16="http://schemas.microsoft.com/office/drawing/2014/main" id="{F1BE090C-4521-4747-B49B-7869A6C2990F}"/>
              </a:ext>
            </a:extLst>
          </p:cNvPr>
          <p:cNvSpPr txBox="1"/>
          <p:nvPr/>
        </p:nvSpPr>
        <p:spPr>
          <a:xfrm>
            <a:off x="5111693" y="4906606"/>
            <a:ext cx="5761626" cy="707886"/>
          </a:xfrm>
          <a:prstGeom prst="rect">
            <a:avLst/>
          </a:prstGeom>
          <a:noFill/>
        </p:spPr>
        <p:txBody>
          <a:bodyPr wrap="square" rtlCol="0">
            <a:spAutoFit/>
          </a:bodyPr>
          <a:lstStyle/>
          <a:p>
            <a:r>
              <a:rPr lang="en-US" sz="4000" dirty="0"/>
              <a:t>You have 15 minutes</a:t>
            </a:r>
          </a:p>
        </p:txBody>
      </p:sp>
    </p:spTree>
    <p:extLst>
      <p:ext uri="{BB962C8B-B14F-4D97-AF65-F5344CB8AC3E}">
        <p14:creationId xmlns:p14="http://schemas.microsoft.com/office/powerpoint/2010/main" val="227847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DAE0-0694-4FC0-9C08-9F38759CD5C0}"/>
              </a:ext>
            </a:extLst>
          </p:cNvPr>
          <p:cNvSpPr>
            <a:spLocks noGrp="1"/>
          </p:cNvSpPr>
          <p:nvPr>
            <p:ph type="title"/>
          </p:nvPr>
        </p:nvSpPr>
        <p:spPr/>
        <p:txBody>
          <a:bodyPr/>
          <a:lstStyle/>
          <a:p>
            <a:r>
              <a:rPr lang="en-US" dirty="0"/>
              <a:t>Where R U Working From???</a:t>
            </a:r>
          </a:p>
        </p:txBody>
      </p:sp>
      <p:sp>
        <p:nvSpPr>
          <p:cNvPr id="3" name="Content Placeholder 2">
            <a:extLst>
              <a:ext uri="{FF2B5EF4-FFF2-40B4-BE49-F238E27FC236}">
                <a16:creationId xmlns:a16="http://schemas.microsoft.com/office/drawing/2014/main" id="{29632EDC-25B4-4C54-B857-834E240822E7}"/>
              </a:ext>
            </a:extLst>
          </p:cNvPr>
          <p:cNvSpPr>
            <a:spLocks noGrp="1"/>
          </p:cNvSpPr>
          <p:nvPr>
            <p:ph idx="1"/>
          </p:nvPr>
        </p:nvSpPr>
        <p:spPr>
          <a:xfrm>
            <a:off x="1154954" y="2645445"/>
            <a:ext cx="8825659" cy="1431605"/>
          </a:xfrm>
        </p:spPr>
        <p:txBody>
          <a:bodyPr>
            <a:noAutofit/>
          </a:bodyPr>
          <a:lstStyle/>
          <a:p>
            <a:r>
              <a:rPr lang="en-US" sz="2400" dirty="0"/>
              <a:t>Calling </a:t>
            </a:r>
          </a:p>
          <a:p>
            <a:r>
              <a:rPr lang="en-US" sz="2400" dirty="0"/>
              <a:t>Occupation</a:t>
            </a:r>
          </a:p>
          <a:p>
            <a:r>
              <a:rPr lang="en-US" sz="2400" dirty="0"/>
              <a:t>Job</a:t>
            </a:r>
          </a:p>
        </p:txBody>
      </p:sp>
      <p:sp>
        <p:nvSpPr>
          <p:cNvPr id="4" name="TextBox 3">
            <a:extLst>
              <a:ext uri="{FF2B5EF4-FFF2-40B4-BE49-F238E27FC236}">
                <a16:creationId xmlns:a16="http://schemas.microsoft.com/office/drawing/2014/main" id="{069B859B-67E5-4741-B7A2-5371DC9D7E99}"/>
              </a:ext>
            </a:extLst>
          </p:cNvPr>
          <p:cNvSpPr txBox="1"/>
          <p:nvPr/>
        </p:nvSpPr>
        <p:spPr>
          <a:xfrm>
            <a:off x="2698458" y="5184396"/>
            <a:ext cx="6795083" cy="830997"/>
          </a:xfrm>
          <a:prstGeom prst="rect">
            <a:avLst/>
          </a:prstGeom>
          <a:noFill/>
        </p:spPr>
        <p:txBody>
          <a:bodyPr wrap="square" rtlCol="0">
            <a:spAutoFit/>
          </a:bodyPr>
          <a:lstStyle/>
          <a:p>
            <a:pPr algn="ctr"/>
            <a:r>
              <a:rPr lang="en-US" sz="2400" b="1" dirty="0"/>
              <a:t>Which best describes your perception right now????</a:t>
            </a:r>
          </a:p>
        </p:txBody>
      </p:sp>
    </p:spTree>
    <p:extLst>
      <p:ext uri="{BB962C8B-B14F-4D97-AF65-F5344CB8AC3E}">
        <p14:creationId xmlns:p14="http://schemas.microsoft.com/office/powerpoint/2010/main" val="269538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solidFill>
                  <a:schemeClr val="bg1"/>
                </a:solidFill>
              </a:rPr>
              <a:t>Return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729" y="3190010"/>
            <a:ext cx="5548746" cy="31038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90" y="2743201"/>
            <a:ext cx="5136573" cy="3788677"/>
          </a:xfrm>
          <a:prstGeom prst="rect">
            <a:avLst/>
          </a:prstGeom>
        </p:spPr>
      </p:pic>
      <p:sp>
        <p:nvSpPr>
          <p:cNvPr id="3" name="Rectangle 2"/>
          <p:cNvSpPr/>
          <p:nvPr/>
        </p:nvSpPr>
        <p:spPr>
          <a:xfrm>
            <a:off x="9424555" y="446809"/>
            <a:ext cx="1974272" cy="249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30102" y="0"/>
            <a:ext cx="2622016" cy="227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69226" y="163081"/>
            <a:ext cx="3326178" cy="2580120"/>
          </a:xfrm>
        </p:spPr>
      </p:pic>
    </p:spTree>
    <p:extLst>
      <p:ext uri="{BB962C8B-B14F-4D97-AF65-F5344CB8AC3E}">
        <p14:creationId xmlns:p14="http://schemas.microsoft.com/office/powerpoint/2010/main" val="282538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2E5A-6730-4D4A-9BF2-5992ECEF0AF1}"/>
              </a:ext>
            </a:extLst>
          </p:cNvPr>
          <p:cNvSpPr>
            <a:spLocks noGrp="1"/>
          </p:cNvSpPr>
          <p:nvPr>
            <p:ph type="title"/>
          </p:nvPr>
        </p:nvSpPr>
        <p:spPr/>
        <p:txBody>
          <a:bodyPr/>
          <a:lstStyle/>
          <a:p>
            <a:r>
              <a:rPr lang="en-US" dirty="0"/>
              <a:t>Do the Things You Did At First</a:t>
            </a:r>
          </a:p>
        </p:txBody>
      </p:sp>
      <p:sp>
        <p:nvSpPr>
          <p:cNvPr id="3" name="Content Placeholder 2">
            <a:extLst>
              <a:ext uri="{FF2B5EF4-FFF2-40B4-BE49-F238E27FC236}">
                <a16:creationId xmlns:a16="http://schemas.microsoft.com/office/drawing/2014/main" id="{05B107AD-7975-46E9-912A-633F6BC0C722}"/>
              </a:ext>
            </a:extLst>
          </p:cNvPr>
          <p:cNvSpPr>
            <a:spLocks noGrp="1"/>
          </p:cNvSpPr>
          <p:nvPr>
            <p:ph idx="1"/>
          </p:nvPr>
        </p:nvSpPr>
        <p:spPr/>
        <p:txBody>
          <a:bodyPr/>
          <a:lstStyle/>
          <a:p>
            <a:r>
              <a:rPr lang="en-US" dirty="0"/>
              <a:t>What was your attitude like?</a:t>
            </a:r>
          </a:p>
          <a:p>
            <a:r>
              <a:rPr lang="en-US" dirty="0"/>
              <a:t>What activities supported those attitudes?</a:t>
            </a:r>
          </a:p>
          <a:p>
            <a:r>
              <a:rPr lang="en-US" dirty="0"/>
              <a:t>Who were you connecting with?</a:t>
            </a:r>
          </a:p>
          <a:p>
            <a:pPr lvl="1"/>
            <a:r>
              <a:rPr lang="en-US" dirty="0"/>
              <a:t>Support &amp; encouragement</a:t>
            </a:r>
          </a:p>
          <a:p>
            <a:r>
              <a:rPr lang="en-US" dirty="0"/>
              <a:t>What were you doing that enabled you to grow?</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60985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Rose</a:t>
            </a:r>
          </a:p>
        </p:txBody>
      </p:sp>
      <p:sp>
        <p:nvSpPr>
          <p:cNvPr id="3" name="Rectangle 2"/>
          <p:cNvSpPr/>
          <p:nvPr/>
        </p:nvSpPr>
        <p:spPr>
          <a:xfrm>
            <a:off x="3699164" y="0"/>
            <a:ext cx="8115300" cy="2296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0499" y="1235578"/>
            <a:ext cx="5839691" cy="5839691"/>
          </a:xfrm>
        </p:spPr>
      </p:pic>
    </p:spTree>
    <p:extLst>
      <p:ext uri="{BB962C8B-B14F-4D97-AF65-F5344CB8AC3E}">
        <p14:creationId xmlns:p14="http://schemas.microsoft.com/office/powerpoint/2010/main" val="3031917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18BC-4177-4F7A-B771-846D004BD173}"/>
              </a:ext>
            </a:extLst>
          </p:cNvPr>
          <p:cNvSpPr>
            <a:spLocks noGrp="1"/>
          </p:cNvSpPr>
          <p:nvPr>
            <p:ph type="title"/>
          </p:nvPr>
        </p:nvSpPr>
        <p:spPr/>
        <p:txBody>
          <a:bodyPr/>
          <a:lstStyle/>
          <a:p>
            <a:r>
              <a:rPr lang="en-US" dirty="0"/>
              <a:t>Who Is Your Rose?</a:t>
            </a:r>
          </a:p>
        </p:txBody>
      </p:sp>
      <p:pic>
        <p:nvPicPr>
          <p:cNvPr id="4" name="Picture 3">
            <a:extLst>
              <a:ext uri="{FF2B5EF4-FFF2-40B4-BE49-F238E27FC236}">
                <a16:creationId xmlns:a16="http://schemas.microsoft.com/office/drawing/2014/main" id="{67FE0BD8-71A6-4FAF-BF90-891D860AB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904" y="3647562"/>
            <a:ext cx="2949286" cy="3032700"/>
          </a:xfrm>
          <a:prstGeom prst="rect">
            <a:avLst/>
          </a:prstGeom>
        </p:spPr>
      </p:pic>
      <p:sp>
        <p:nvSpPr>
          <p:cNvPr id="5" name="TextBox 4">
            <a:extLst>
              <a:ext uri="{FF2B5EF4-FFF2-40B4-BE49-F238E27FC236}">
                <a16:creationId xmlns:a16="http://schemas.microsoft.com/office/drawing/2014/main" id="{6B84CA8F-D2F7-427F-A1D3-A4C73DB6231A}"/>
              </a:ext>
            </a:extLst>
          </p:cNvPr>
          <p:cNvSpPr txBox="1"/>
          <p:nvPr/>
        </p:nvSpPr>
        <p:spPr>
          <a:xfrm>
            <a:off x="5111693" y="4906606"/>
            <a:ext cx="5761626" cy="707886"/>
          </a:xfrm>
          <a:prstGeom prst="rect">
            <a:avLst/>
          </a:prstGeom>
          <a:noFill/>
        </p:spPr>
        <p:txBody>
          <a:bodyPr wrap="square" rtlCol="0">
            <a:spAutoFit/>
          </a:bodyPr>
          <a:lstStyle/>
          <a:p>
            <a:r>
              <a:rPr lang="en-US" sz="4000" dirty="0"/>
              <a:t>You have 15 minutes</a:t>
            </a:r>
          </a:p>
        </p:txBody>
      </p:sp>
      <p:sp>
        <p:nvSpPr>
          <p:cNvPr id="6" name="Rectangle 5">
            <a:extLst>
              <a:ext uri="{FF2B5EF4-FFF2-40B4-BE49-F238E27FC236}">
                <a16:creationId xmlns:a16="http://schemas.microsoft.com/office/drawing/2014/main" id="{53B7ACAA-B30C-4539-95EF-762DFC8B31D6}"/>
              </a:ext>
            </a:extLst>
          </p:cNvPr>
          <p:cNvSpPr/>
          <p:nvPr/>
        </p:nvSpPr>
        <p:spPr>
          <a:xfrm>
            <a:off x="536895" y="2490282"/>
            <a:ext cx="11216081" cy="1200329"/>
          </a:xfrm>
          <a:prstGeom prst="rect">
            <a:avLst/>
          </a:prstGeom>
        </p:spPr>
        <p:txBody>
          <a:bodyPr wrap="square">
            <a:spAutoFit/>
          </a:bodyPr>
          <a:lstStyle/>
          <a:p>
            <a:pPr algn="ctr"/>
            <a:r>
              <a:rPr lang="en-US" sz="2400" dirty="0"/>
              <a:t>In groups of 3, share a story about a person or family that touch you in profound way.  Why was that?</a:t>
            </a:r>
            <a:endParaRPr lang="en-US" sz="2200" dirty="0"/>
          </a:p>
          <a:p>
            <a:endParaRPr lang="en-US" sz="2400" dirty="0"/>
          </a:p>
        </p:txBody>
      </p:sp>
    </p:spTree>
    <p:extLst>
      <p:ext uri="{BB962C8B-B14F-4D97-AF65-F5344CB8AC3E}">
        <p14:creationId xmlns:p14="http://schemas.microsoft.com/office/powerpoint/2010/main" val="125737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Disclaimers:</a:t>
            </a:r>
          </a:p>
        </p:txBody>
      </p:sp>
      <p:sp>
        <p:nvSpPr>
          <p:cNvPr id="3" name="Content Placeholder 2"/>
          <p:cNvSpPr>
            <a:spLocks noGrp="1"/>
          </p:cNvSpPr>
          <p:nvPr>
            <p:ph idx="1"/>
          </p:nvPr>
        </p:nvSpPr>
        <p:spPr/>
        <p:txBody>
          <a:bodyPr/>
          <a:lstStyle/>
          <a:p>
            <a:r>
              <a:rPr lang="en-US" dirty="0"/>
              <a:t>Conflict of Interest</a:t>
            </a:r>
          </a:p>
          <a:p>
            <a:pPr lvl="1"/>
            <a:r>
              <a:rPr lang="en-US" dirty="0"/>
              <a:t>No conflict to report</a:t>
            </a:r>
          </a:p>
          <a:p>
            <a:r>
              <a:rPr lang="en-US" dirty="0"/>
              <a:t>Off Label Use</a:t>
            </a:r>
          </a:p>
          <a:p>
            <a:pPr lvl="1"/>
            <a:r>
              <a:rPr lang="en-US" dirty="0"/>
              <a:t>Off-label use of any products will not be discussed</a:t>
            </a:r>
          </a:p>
          <a:p>
            <a:r>
              <a:rPr lang="en-US" dirty="0"/>
              <a:t>Commercial Support</a:t>
            </a:r>
          </a:p>
          <a:p>
            <a:pPr lvl="1"/>
            <a:r>
              <a:rPr lang="en-US" dirty="0"/>
              <a:t>There is no commercial support for this program</a:t>
            </a:r>
          </a:p>
        </p:txBody>
      </p:sp>
    </p:spTree>
    <p:extLst>
      <p:ext uri="{BB962C8B-B14F-4D97-AF65-F5344CB8AC3E}">
        <p14:creationId xmlns:p14="http://schemas.microsoft.com/office/powerpoint/2010/main" val="2877538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solidFill>
                  <a:schemeClr val="bg1"/>
                </a:solidFill>
              </a:rPr>
              <a:t>Refresh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4" y="2774499"/>
            <a:ext cx="3936837" cy="3788677"/>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46835" y="479425"/>
            <a:ext cx="3326178" cy="221918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2467" y="2094947"/>
            <a:ext cx="4744447" cy="4763053"/>
          </a:xfrm>
          <a:prstGeom prst="rect">
            <a:avLst/>
          </a:prstGeom>
        </p:spPr>
      </p:pic>
      <p:sp>
        <p:nvSpPr>
          <p:cNvPr id="3" name="Rectangle 2"/>
          <p:cNvSpPr/>
          <p:nvPr/>
        </p:nvSpPr>
        <p:spPr>
          <a:xfrm>
            <a:off x="8198427" y="0"/>
            <a:ext cx="3740728" cy="2088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72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69" y="2378220"/>
            <a:ext cx="4468091" cy="4075854"/>
          </a:xfrm>
          <a:prstGeom prst="rect">
            <a:avLst/>
          </a:prstGeom>
        </p:spPr>
      </p:pic>
      <p:sp>
        <p:nvSpPr>
          <p:cNvPr id="17" name="Rectangle 16"/>
          <p:cNvSpPr/>
          <p:nvPr/>
        </p:nvSpPr>
        <p:spPr>
          <a:xfrm>
            <a:off x="5268191" y="1931411"/>
            <a:ext cx="6761019" cy="480189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sz="2400" b="1" dirty="0"/>
          </a:p>
          <a:p>
            <a:endParaRPr lang="en-US" sz="2400" b="1" dirty="0"/>
          </a:p>
          <a:p>
            <a:endParaRPr lang="en-US" sz="2400" b="1" dirty="0"/>
          </a:p>
          <a:p>
            <a:r>
              <a:rPr lang="en-US" sz="2800" dirty="0">
                <a:latin typeface="Agency FB" panose="020B0503020202020204" pitchFamily="34" charset="0"/>
              </a:rPr>
              <a:t>“You can learn more from the lows than the highs. The highs are great but the lows make you really look at things in a different way and want to improve. Every player will have both in their careers and I have, but what you get is that experience which is so important to perform at your best.” – Wayne Rooney</a:t>
            </a:r>
          </a:p>
          <a:p>
            <a:br>
              <a:rPr lang="en-US" dirty="0">
                <a:latin typeface="Agency FB" panose="020B0503020202020204" pitchFamily="34" charset="0"/>
              </a:rPr>
            </a:br>
            <a:br>
              <a:rPr lang="en-US" dirty="0">
                <a:latin typeface="Agency FB" panose="020B0503020202020204" pitchFamily="34" charset="0"/>
              </a:rPr>
            </a:br>
            <a:br>
              <a:rPr lang="en-US" dirty="0"/>
            </a:br>
            <a:endParaRPr lang="en-US" dirty="0">
              <a:solidFill>
                <a:srgbClr val="7030A0"/>
              </a:solidFill>
            </a:endParaRPr>
          </a:p>
        </p:txBody>
      </p:sp>
      <p:sp>
        <p:nvSpPr>
          <p:cNvPr id="2" name="Title 1"/>
          <p:cNvSpPr>
            <a:spLocks noGrp="1"/>
          </p:cNvSpPr>
          <p:nvPr>
            <p:ph type="title"/>
          </p:nvPr>
        </p:nvSpPr>
        <p:spPr/>
        <p:txBody>
          <a:bodyPr/>
          <a:lstStyle/>
          <a:p>
            <a:r>
              <a:rPr lang="en-US" sz="7200" dirty="0">
                <a:solidFill>
                  <a:schemeClr val="bg1"/>
                </a:solidFill>
              </a:rPr>
              <a:t>Re-Frame</a:t>
            </a:r>
          </a:p>
        </p:txBody>
      </p:sp>
      <p:pic>
        <p:nvPicPr>
          <p:cNvPr id="1028" name="Picture 4" descr="http://www.searchquotes.com/images/thumbs_u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3589338"/>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searchquotes.com/images/thumbs_dow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3589338"/>
            <a:ext cx="180975" cy="1809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096000" y="2153456"/>
            <a:ext cx="5933210" cy="1815882"/>
          </a:xfrm>
          <a:prstGeom prst="rect">
            <a:avLst/>
          </a:prstGeom>
          <a:noFill/>
        </p:spPr>
        <p:txBody>
          <a:bodyPr wrap="square" rtlCol="0">
            <a:spAutoFit/>
          </a:bodyPr>
          <a:lstStyle/>
          <a:p>
            <a:r>
              <a:rPr lang="en-US" sz="2800" dirty="0">
                <a:solidFill>
                  <a:schemeClr val="bg1"/>
                </a:solidFill>
                <a:latin typeface="Agency FB" panose="020B0503020202020204" pitchFamily="34" charset="0"/>
              </a:rPr>
              <a:t>“We must think differently, look at things in a different way.  Peace requires a world of new concepts, new definitions”…</a:t>
            </a:r>
            <a:r>
              <a:rPr lang="en-US" sz="2800" dirty="0" err="1">
                <a:solidFill>
                  <a:schemeClr val="bg1"/>
                </a:solidFill>
                <a:latin typeface="Agency FB" panose="020B0503020202020204" pitchFamily="34" charset="0"/>
              </a:rPr>
              <a:t>Yatzik</a:t>
            </a:r>
            <a:r>
              <a:rPr lang="en-US" sz="2800" dirty="0">
                <a:solidFill>
                  <a:schemeClr val="bg1"/>
                </a:solidFill>
                <a:latin typeface="Agency FB" panose="020B0503020202020204" pitchFamily="34" charset="0"/>
              </a:rPr>
              <a:t> Rabin</a:t>
            </a:r>
          </a:p>
          <a:p>
            <a:endParaRPr lang="en-US" sz="2800" dirty="0">
              <a:solidFill>
                <a:schemeClr val="bg1"/>
              </a:solidFill>
            </a:endParaRPr>
          </a:p>
        </p:txBody>
      </p:sp>
      <p:sp>
        <p:nvSpPr>
          <p:cNvPr id="19" name="Rectangle 18"/>
          <p:cNvSpPr/>
          <p:nvPr/>
        </p:nvSpPr>
        <p:spPr>
          <a:xfrm>
            <a:off x="6203373" y="0"/>
            <a:ext cx="5825837" cy="1931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thumbs_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umbs_do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2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93B13F-88FF-4F40-8189-18EBA77D7A30}"/>
              </a:ext>
            </a:extLst>
          </p:cNvPr>
          <p:cNvSpPr txBox="1"/>
          <p:nvPr/>
        </p:nvSpPr>
        <p:spPr>
          <a:xfrm>
            <a:off x="1795244" y="1905506"/>
            <a:ext cx="6610525" cy="3046988"/>
          </a:xfrm>
          <a:prstGeom prst="rect">
            <a:avLst/>
          </a:prstGeom>
          <a:noFill/>
        </p:spPr>
        <p:txBody>
          <a:bodyPr wrap="square" rtlCol="0">
            <a:spAutoFit/>
          </a:bodyPr>
          <a:lstStyle/>
          <a:p>
            <a:r>
              <a:rPr lang="en-US" sz="9600" dirty="0">
                <a:latin typeface="Agency FB" panose="020B0503020202020204" pitchFamily="34" charset="0"/>
                <a:cs typeface="Aharoni" panose="020B0604020202020204" pitchFamily="2" charset="-79"/>
              </a:rPr>
              <a:t>What’s Your Why?</a:t>
            </a:r>
          </a:p>
        </p:txBody>
      </p:sp>
    </p:spTree>
    <p:extLst>
      <p:ext uri="{BB962C8B-B14F-4D97-AF65-F5344CB8AC3E}">
        <p14:creationId xmlns:p14="http://schemas.microsoft.com/office/powerpoint/2010/main" val="2081760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A255-B147-4E0C-B97F-7E406752AA10}"/>
              </a:ext>
            </a:extLst>
          </p:cNvPr>
          <p:cNvSpPr>
            <a:spLocks noGrp="1"/>
          </p:cNvSpPr>
          <p:nvPr>
            <p:ph type="title" idx="4294967295"/>
          </p:nvPr>
        </p:nvSpPr>
        <p:spPr>
          <a:xfrm>
            <a:off x="0" y="0"/>
            <a:ext cx="12192000" cy="1028700"/>
          </a:xfrm>
          <a:solidFill>
            <a:schemeClr val="accent1">
              <a:lumMod val="75000"/>
            </a:schemeClr>
          </a:solidFill>
        </p:spPr>
        <p:txBody>
          <a:bodyPr/>
          <a:lstStyle/>
          <a:p>
            <a:pPr algn="ctr"/>
            <a:r>
              <a:rPr lang="en-US" dirty="0">
                <a:solidFill>
                  <a:schemeClr val="bg1"/>
                </a:solidFill>
                <a:latin typeface="Arial" panose="020B0604020202020204" pitchFamily="34" charset="0"/>
                <a:cs typeface="Arial" panose="020B0604020202020204" pitchFamily="34" charset="0"/>
              </a:rPr>
              <a:t>WHAT’S YOUR WHY (YOUR PURPOSE)?</a:t>
            </a:r>
          </a:p>
        </p:txBody>
      </p:sp>
      <p:sp>
        <p:nvSpPr>
          <p:cNvPr id="3" name="TextBox 2">
            <a:extLst>
              <a:ext uri="{FF2B5EF4-FFF2-40B4-BE49-F238E27FC236}">
                <a16:creationId xmlns:a16="http://schemas.microsoft.com/office/drawing/2014/main" id="{6B2683C8-6E56-4726-8973-391807288AE9}"/>
              </a:ext>
            </a:extLst>
          </p:cNvPr>
          <p:cNvSpPr txBox="1"/>
          <p:nvPr/>
        </p:nvSpPr>
        <p:spPr>
          <a:xfrm>
            <a:off x="95250" y="1245870"/>
            <a:ext cx="12001500" cy="525785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Your WHY is what sets you apart from everyone else. </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WHY did you get out of bed this morning?</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WHY does this connect you to others?</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Your WHY = Your CALLING</a:t>
            </a:r>
          </a:p>
          <a:p>
            <a:pPr algn="ctr"/>
            <a:endParaRPr lang="en-US"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lnSpc>
                <a:spcPct val="150000"/>
              </a:lnSpc>
            </a:pPr>
            <a:r>
              <a:rPr lang="en-US" b="1" dirty="0">
                <a:latin typeface="Arial" panose="020B0604020202020204" pitchFamily="34" charset="0"/>
                <a:cs typeface="Arial" panose="020B0604020202020204" pitchFamily="34" charset="0"/>
              </a:rPr>
              <a:t>Your WHY statement should be:</a:t>
            </a:r>
          </a:p>
          <a:p>
            <a:pPr algn="ctr">
              <a:lnSpc>
                <a:spcPct val="150000"/>
              </a:lnSpc>
            </a:pPr>
            <a:r>
              <a:rPr lang="en-US" dirty="0">
                <a:latin typeface="Arial" panose="020B0604020202020204" pitchFamily="34" charset="0"/>
                <a:cs typeface="Arial" panose="020B0604020202020204" pitchFamily="34" charset="0"/>
              </a:rPr>
              <a:t>Simple and clear</a:t>
            </a:r>
          </a:p>
          <a:p>
            <a:pPr algn="ctr">
              <a:lnSpc>
                <a:spcPct val="150000"/>
              </a:lnSpc>
            </a:pPr>
            <a:r>
              <a:rPr lang="en-US" dirty="0">
                <a:latin typeface="Arial" panose="020B0604020202020204" pitchFamily="34" charset="0"/>
                <a:cs typeface="Arial" panose="020B0604020202020204" pitchFamily="34" charset="0"/>
              </a:rPr>
              <a:t>Actionable</a:t>
            </a:r>
          </a:p>
          <a:p>
            <a:pPr algn="ctr">
              <a:lnSpc>
                <a:spcPct val="150000"/>
              </a:lnSpc>
            </a:pPr>
            <a:r>
              <a:rPr lang="en-US" dirty="0">
                <a:latin typeface="Arial" panose="020B0604020202020204" pitchFamily="34" charset="0"/>
                <a:cs typeface="Arial" panose="020B0604020202020204" pitchFamily="34" charset="0"/>
              </a:rPr>
              <a:t>Focused on how you’ll contribute to others</a:t>
            </a:r>
          </a:p>
          <a:p>
            <a:pPr algn="ctr">
              <a:lnSpc>
                <a:spcPct val="150000"/>
              </a:lnSpc>
            </a:pPr>
            <a:r>
              <a:rPr lang="en-US" dirty="0">
                <a:latin typeface="Arial" panose="020B0604020202020204" pitchFamily="34" charset="0"/>
                <a:cs typeface="Arial" panose="020B0604020202020204" pitchFamily="34" charset="0"/>
              </a:rPr>
              <a:t>Expressed in affirmative language that resonates with you</a:t>
            </a:r>
          </a:p>
        </p:txBody>
      </p:sp>
    </p:spTree>
    <p:extLst>
      <p:ext uri="{BB962C8B-B14F-4D97-AF65-F5344CB8AC3E}">
        <p14:creationId xmlns:p14="http://schemas.microsoft.com/office/powerpoint/2010/main" val="248740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B8549A-D715-41AD-9B51-194510EC29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05890" y="3105626"/>
            <a:ext cx="8881110" cy="3657600"/>
          </a:xfrm>
          <a:prstGeom prst="rect">
            <a:avLst/>
          </a:prstGeom>
        </p:spPr>
      </p:pic>
      <p:sp>
        <p:nvSpPr>
          <p:cNvPr id="2" name="Title 1">
            <a:extLst>
              <a:ext uri="{FF2B5EF4-FFF2-40B4-BE49-F238E27FC236}">
                <a16:creationId xmlns:a16="http://schemas.microsoft.com/office/drawing/2014/main" id="{CDAFA255-B147-4E0C-B97F-7E406752AA10}"/>
              </a:ext>
            </a:extLst>
          </p:cNvPr>
          <p:cNvSpPr>
            <a:spLocks noGrp="1"/>
          </p:cNvSpPr>
          <p:nvPr>
            <p:ph type="title" idx="4294967295"/>
          </p:nvPr>
        </p:nvSpPr>
        <p:spPr>
          <a:xfrm>
            <a:off x="0" y="0"/>
            <a:ext cx="12192000" cy="1028700"/>
          </a:xfrm>
          <a:solidFill>
            <a:schemeClr val="accent1">
              <a:lumMod val="75000"/>
            </a:schemeClr>
          </a:solidFill>
        </p:spPr>
        <p:txBody>
          <a:bodyPr/>
          <a:lstStyle/>
          <a:p>
            <a:pPr algn="ctr"/>
            <a:r>
              <a:rPr lang="en-US" dirty="0">
                <a:solidFill>
                  <a:schemeClr val="bg1"/>
                </a:solidFill>
                <a:latin typeface="Arial" panose="020B0604020202020204" pitchFamily="34" charset="0"/>
                <a:cs typeface="Arial" panose="020B0604020202020204" pitchFamily="34" charset="0"/>
              </a:rPr>
              <a:t>WHAT’S Your WHY (YOUR PURPOSE)?</a:t>
            </a:r>
          </a:p>
        </p:txBody>
      </p:sp>
      <p:sp>
        <p:nvSpPr>
          <p:cNvPr id="3" name="TextBox 2">
            <a:extLst>
              <a:ext uri="{FF2B5EF4-FFF2-40B4-BE49-F238E27FC236}">
                <a16:creationId xmlns:a16="http://schemas.microsoft.com/office/drawing/2014/main" id="{6B2683C8-6E56-4726-8973-391807288AE9}"/>
              </a:ext>
            </a:extLst>
          </p:cNvPr>
          <p:cNvSpPr txBox="1"/>
          <p:nvPr/>
        </p:nvSpPr>
        <p:spPr>
          <a:xfrm>
            <a:off x="95250" y="1154430"/>
            <a:ext cx="12001500"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To________________, so that ________________.</a:t>
            </a:r>
          </a:p>
        </p:txBody>
      </p:sp>
      <p:sp>
        <p:nvSpPr>
          <p:cNvPr id="7" name="TextBox 6">
            <a:extLst>
              <a:ext uri="{FF2B5EF4-FFF2-40B4-BE49-F238E27FC236}">
                <a16:creationId xmlns:a16="http://schemas.microsoft.com/office/drawing/2014/main" id="{0593CF81-B5D1-4C46-9E92-4D4252C4CF47}"/>
              </a:ext>
            </a:extLst>
          </p:cNvPr>
          <p:cNvSpPr txBox="1"/>
          <p:nvPr/>
        </p:nvSpPr>
        <p:spPr>
          <a:xfrm>
            <a:off x="1558290" y="1853029"/>
            <a:ext cx="9075420"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“To inspire people to do the things that inspire them so that, together, we can change our world.”-Simon Sinek’s WHY</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“To organize the playing field so that others can hit home runs.”- Consultant</a:t>
            </a:r>
          </a:p>
        </p:txBody>
      </p:sp>
      <p:sp>
        <p:nvSpPr>
          <p:cNvPr id="13" name="TextBox 12">
            <a:extLst>
              <a:ext uri="{FF2B5EF4-FFF2-40B4-BE49-F238E27FC236}">
                <a16:creationId xmlns:a16="http://schemas.microsoft.com/office/drawing/2014/main" id="{FD4B2C51-CAE0-489D-A3E4-8F338AC91328}"/>
              </a:ext>
            </a:extLst>
          </p:cNvPr>
          <p:cNvSpPr txBox="1"/>
          <p:nvPr/>
        </p:nvSpPr>
        <p:spPr>
          <a:xfrm>
            <a:off x="3903726" y="7612380"/>
            <a:ext cx="3081528" cy="230832"/>
          </a:xfrm>
          <a:prstGeom prst="rect">
            <a:avLst/>
          </a:prstGeom>
          <a:noFill/>
        </p:spPr>
        <p:txBody>
          <a:bodyPr wrap="square" rtlCol="0">
            <a:spAutoFit/>
          </a:bodyPr>
          <a:lstStyle/>
          <a:p>
            <a:r>
              <a:rPr lang="en-US" sz="900">
                <a:hlinkClick r:id="rId3" tooltip="http://ashbyfamilyblog.blogspot.com/2013/01/part-1-documenting-year-paper-pictures.html"/>
              </a:rPr>
              <a:t>This Photo</a:t>
            </a:r>
            <a:r>
              <a:rPr lang="en-US" sz="900"/>
              <a:t> by Unknown Author is licensed under </a:t>
            </a:r>
            <a:r>
              <a:rPr lang="en-US" sz="900">
                <a:hlinkClick r:id="rId4" tooltip="https://creativecommons.org/licenses/by-nc/3.0/"/>
              </a:rPr>
              <a:t>CC BY-NC</a:t>
            </a:r>
            <a:endParaRPr lang="en-US" sz="900"/>
          </a:p>
        </p:txBody>
      </p:sp>
      <p:sp>
        <p:nvSpPr>
          <p:cNvPr id="16" name="TextBox 15">
            <a:extLst>
              <a:ext uri="{FF2B5EF4-FFF2-40B4-BE49-F238E27FC236}">
                <a16:creationId xmlns:a16="http://schemas.microsoft.com/office/drawing/2014/main" id="{D7F5B044-D9F8-4813-BCBA-CB8707275BD0}"/>
              </a:ext>
            </a:extLst>
          </p:cNvPr>
          <p:cNvSpPr txBox="1"/>
          <p:nvPr/>
        </p:nvSpPr>
        <p:spPr>
          <a:xfrm>
            <a:off x="3238500" y="3247102"/>
            <a:ext cx="5715000" cy="461665"/>
          </a:xfrm>
          <a:prstGeom prst="rect">
            <a:avLst/>
          </a:prstGeom>
          <a:noFill/>
        </p:spPr>
        <p:txBody>
          <a:bodyPr wrap="square" rtlCol="0">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What’s Your Why?</a:t>
            </a:r>
          </a:p>
        </p:txBody>
      </p:sp>
      <p:sp>
        <p:nvSpPr>
          <p:cNvPr id="17" name="TextBox 16">
            <a:extLst>
              <a:ext uri="{FF2B5EF4-FFF2-40B4-BE49-F238E27FC236}">
                <a16:creationId xmlns:a16="http://schemas.microsoft.com/office/drawing/2014/main" id="{1A791990-3629-45A9-9BB3-BD515B466176}"/>
              </a:ext>
            </a:extLst>
          </p:cNvPr>
          <p:cNvSpPr txBox="1"/>
          <p:nvPr/>
        </p:nvSpPr>
        <p:spPr>
          <a:xfrm>
            <a:off x="3063240" y="3477934"/>
            <a:ext cx="6572250" cy="3139321"/>
          </a:xfrm>
          <a:prstGeom prst="rect">
            <a:avLst/>
          </a:prstGeom>
          <a:noFill/>
        </p:spPr>
        <p:txBody>
          <a:bodyPr wrap="square" rtlCol="0">
            <a:spAutoFit/>
          </a:bodyPr>
          <a:lstStyle/>
          <a:p>
            <a:r>
              <a:rPr lang="en-US" dirty="0">
                <a:solidFill>
                  <a:schemeClr val="bg1"/>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263B5D36-8191-444F-A9EB-E26BDC41673C}"/>
              </a:ext>
            </a:extLst>
          </p:cNvPr>
          <p:cNvSpPr txBox="1"/>
          <p:nvPr/>
        </p:nvSpPr>
        <p:spPr>
          <a:xfrm>
            <a:off x="247650" y="1306830"/>
            <a:ext cx="120015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To________________, so that ________________.</a:t>
            </a:r>
          </a:p>
        </p:txBody>
      </p:sp>
    </p:spTree>
    <p:extLst>
      <p:ext uri="{BB962C8B-B14F-4D97-AF65-F5344CB8AC3E}">
        <p14:creationId xmlns:p14="http://schemas.microsoft.com/office/powerpoint/2010/main" val="73253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Identify the causes of burn-out or compassion fatigue</a:t>
            </a:r>
          </a:p>
          <a:p>
            <a:r>
              <a:rPr lang="en-US" dirty="0"/>
              <a:t>Through self-assessment, identify personal level of fatigue</a:t>
            </a:r>
          </a:p>
          <a:p>
            <a:r>
              <a:rPr lang="en-US" dirty="0"/>
              <a:t>Discover interventions that will prevent and or recover from compassion fatigue or burnout</a:t>
            </a:r>
          </a:p>
          <a:p>
            <a:endParaRPr lang="en-US" dirty="0"/>
          </a:p>
        </p:txBody>
      </p:sp>
    </p:spTree>
    <p:extLst>
      <p:ext uri="{BB962C8B-B14F-4D97-AF65-F5344CB8AC3E}">
        <p14:creationId xmlns:p14="http://schemas.microsoft.com/office/powerpoint/2010/main" val="196214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From Star Struck to Curmudgeon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319" y="2277643"/>
            <a:ext cx="2873392" cy="45803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303" y="2277643"/>
            <a:ext cx="2427589" cy="4580357"/>
          </a:xfrm>
          <a:prstGeom prst="rect">
            <a:avLst/>
          </a:prstGeom>
        </p:spPr>
      </p:pic>
    </p:spTree>
    <p:extLst>
      <p:ext uri="{BB962C8B-B14F-4D97-AF65-F5344CB8AC3E}">
        <p14:creationId xmlns:p14="http://schemas.microsoft.com/office/powerpoint/2010/main" val="208070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Five Signs You Might Be Heading Towards Compassion Fatigue. If…</a:t>
            </a:r>
          </a:p>
        </p:txBody>
      </p:sp>
      <p:sp>
        <p:nvSpPr>
          <p:cNvPr id="5" name="Content Placeholder 4"/>
          <p:cNvSpPr>
            <a:spLocks noGrp="1"/>
          </p:cNvSpPr>
          <p:nvPr>
            <p:ph idx="1"/>
          </p:nvPr>
        </p:nvSpPr>
        <p:spPr>
          <a:xfrm>
            <a:off x="1097284" y="7452425"/>
            <a:ext cx="8825659" cy="3416300"/>
          </a:xfrm>
        </p:spPr>
        <p:txBody>
          <a:bodyPr>
            <a:normAutofit/>
          </a:bodyPr>
          <a:lstStyle/>
          <a:p>
            <a:endParaRPr lang="en-US" dirty="0"/>
          </a:p>
        </p:txBody>
      </p:sp>
      <p:sp>
        <p:nvSpPr>
          <p:cNvPr id="6" name="TextBox 5"/>
          <p:cNvSpPr txBox="1"/>
          <p:nvPr/>
        </p:nvSpPr>
        <p:spPr>
          <a:xfrm>
            <a:off x="2181736" y="5738935"/>
            <a:ext cx="10443921" cy="369332"/>
          </a:xfrm>
          <a:prstGeom prst="rect">
            <a:avLst/>
          </a:prstGeom>
          <a:noFill/>
        </p:spPr>
        <p:txBody>
          <a:bodyPr wrap="square" rtlCol="0">
            <a:spAutoFit/>
          </a:bodyPr>
          <a:lstStyle/>
          <a:p>
            <a:r>
              <a:rPr lang="en-US" b="1" dirty="0"/>
              <a:t>1. You're so tired, you now answer the phone with "Go to Hell."</a:t>
            </a:r>
          </a:p>
        </p:txBody>
      </p:sp>
      <p:sp>
        <p:nvSpPr>
          <p:cNvPr id="7" name="TextBox 6"/>
          <p:cNvSpPr txBox="1"/>
          <p:nvPr/>
        </p:nvSpPr>
        <p:spPr>
          <a:xfrm>
            <a:off x="1097279" y="4567746"/>
            <a:ext cx="10443921" cy="646331"/>
          </a:xfrm>
          <a:prstGeom prst="rect">
            <a:avLst/>
          </a:prstGeom>
          <a:noFill/>
        </p:spPr>
        <p:txBody>
          <a:bodyPr wrap="square" rtlCol="0">
            <a:spAutoFit/>
          </a:bodyPr>
          <a:lstStyle/>
          <a:p>
            <a:r>
              <a:rPr lang="en-US" dirty="0"/>
              <a:t>2. Your friends call to ask how you've been, and you immediately scream, "Stop asking me all these questions!"</a:t>
            </a:r>
          </a:p>
        </p:txBody>
      </p:sp>
      <p:sp>
        <p:nvSpPr>
          <p:cNvPr id="9" name="TextBox 8"/>
          <p:cNvSpPr txBox="1"/>
          <p:nvPr/>
        </p:nvSpPr>
        <p:spPr>
          <a:xfrm>
            <a:off x="1097282" y="3055338"/>
            <a:ext cx="10443921" cy="646331"/>
          </a:xfrm>
          <a:prstGeom prst="rect">
            <a:avLst/>
          </a:prstGeom>
          <a:noFill/>
        </p:spPr>
        <p:txBody>
          <a:bodyPr wrap="square" rtlCol="0">
            <a:spAutoFit/>
          </a:bodyPr>
          <a:lstStyle/>
          <a:p>
            <a:r>
              <a:rPr lang="en-US" dirty="0"/>
              <a:t>4. You wake up to discover your house is on fire, but go back to sleep because you just don't care.</a:t>
            </a:r>
          </a:p>
        </p:txBody>
      </p:sp>
      <p:sp>
        <p:nvSpPr>
          <p:cNvPr id="10" name="TextBox 9"/>
          <p:cNvSpPr txBox="1"/>
          <p:nvPr/>
        </p:nvSpPr>
        <p:spPr>
          <a:xfrm>
            <a:off x="1097284" y="2501843"/>
            <a:ext cx="10443921" cy="369332"/>
          </a:xfrm>
          <a:prstGeom prst="rect">
            <a:avLst/>
          </a:prstGeom>
          <a:noFill/>
        </p:spPr>
        <p:txBody>
          <a:bodyPr wrap="square" rtlCol="0">
            <a:spAutoFit/>
          </a:bodyPr>
          <a:lstStyle/>
          <a:p>
            <a:r>
              <a:rPr lang="en-US" dirty="0"/>
              <a:t>5. You consider a 40 hour week a vacation.</a:t>
            </a:r>
          </a:p>
        </p:txBody>
      </p:sp>
      <p:sp>
        <p:nvSpPr>
          <p:cNvPr id="12" name="TextBox 11"/>
          <p:cNvSpPr txBox="1"/>
          <p:nvPr/>
        </p:nvSpPr>
        <p:spPr>
          <a:xfrm>
            <a:off x="1097279" y="3811542"/>
            <a:ext cx="10443921" cy="646331"/>
          </a:xfrm>
          <a:prstGeom prst="rect">
            <a:avLst/>
          </a:prstGeom>
          <a:noFill/>
        </p:spPr>
        <p:txBody>
          <a:bodyPr wrap="square" rtlCol="0">
            <a:spAutoFit/>
          </a:bodyPr>
          <a:lstStyle/>
          <a:p>
            <a:r>
              <a:rPr lang="en-US" dirty="0"/>
              <a:t>3. You don't set your alarm anymore because you know your pager will go off before your alarm does.</a:t>
            </a:r>
          </a:p>
        </p:txBody>
      </p:sp>
    </p:spTree>
    <p:extLst>
      <p:ext uri="{BB962C8B-B14F-4D97-AF65-F5344CB8AC3E}">
        <p14:creationId xmlns:p14="http://schemas.microsoft.com/office/powerpoint/2010/main" val="198025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Compassion Fatigue???</a:t>
            </a:r>
          </a:p>
        </p:txBody>
      </p:sp>
      <p:sp>
        <p:nvSpPr>
          <p:cNvPr id="6" name="Content Placeholder 5"/>
          <p:cNvSpPr>
            <a:spLocks noGrp="1"/>
          </p:cNvSpPr>
          <p:nvPr>
            <p:ph idx="1"/>
          </p:nvPr>
        </p:nvSpPr>
        <p:spPr/>
        <p:txBody>
          <a:bodyPr>
            <a:normAutofit fontScale="85000" lnSpcReduction="10000"/>
          </a:bodyPr>
          <a:lstStyle/>
          <a:p>
            <a:r>
              <a:rPr lang="en-US" dirty="0"/>
              <a:t>Often described as “burnout”, compassion fatigue also known as secondary traumatic stress  (STS) </a:t>
            </a:r>
            <a:r>
              <a:rPr lang="en-ZA" dirty="0"/>
              <a:t>is a condition characterized by a gradual lessening of compassion</a:t>
            </a:r>
            <a:r>
              <a:rPr lang="en-ZA" b="1" dirty="0"/>
              <a:t> </a:t>
            </a:r>
            <a:r>
              <a:rPr lang="en-ZA" dirty="0"/>
              <a:t>over time.</a:t>
            </a:r>
          </a:p>
          <a:p>
            <a:r>
              <a:rPr lang="en-US" dirty="0"/>
              <a:t>Compassion fatigue is a </a:t>
            </a:r>
            <a:r>
              <a:rPr lang="en-US" b="1" dirty="0"/>
              <a:t>holistic</a:t>
            </a:r>
            <a:r>
              <a:rPr lang="en-US" dirty="0"/>
              <a:t> depletion, meaning a person is physically, emotionally, and spiritually depleted, while still trying to provide care to patients in emotional and physical distress.</a:t>
            </a:r>
            <a:endParaRPr lang="en-ZA" dirty="0"/>
          </a:p>
          <a:p>
            <a:endParaRPr lang="en-US" dirty="0"/>
          </a:p>
          <a:p>
            <a:pPr lvl="1"/>
            <a:r>
              <a:rPr lang="en-US" dirty="0"/>
              <a:t>Common in healthcare professions, particularly those who work closely with the chronically and terminally ill such as those in palliative and hospice care or advance care planning may find it difficult to continue doing their jobs for an extended number of years. Those with a better ability to empathize and be compassionate are at a higher risk of developing compassion fatigue.  </a:t>
            </a:r>
          </a:p>
          <a:p>
            <a:pPr marL="457200" lvl="1" indent="0">
              <a:buNone/>
            </a:pPr>
            <a:endParaRPr lang="en-US" dirty="0"/>
          </a:p>
          <a:p>
            <a:pPr marL="457200" lvl="1" indent="0">
              <a:buNone/>
            </a:pPr>
            <a:r>
              <a:rPr lang="en-US" dirty="0"/>
              <a:t>									Compassion Fatigue Awareness Project ©</a:t>
            </a:r>
            <a:endParaRPr lang="en-ZA" dirty="0"/>
          </a:p>
        </p:txBody>
      </p:sp>
    </p:spTree>
    <p:extLst>
      <p:ext uri="{BB962C8B-B14F-4D97-AF65-F5344CB8AC3E}">
        <p14:creationId xmlns:p14="http://schemas.microsoft.com/office/powerpoint/2010/main" val="123277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Compassion Fatigue/Burnout</a:t>
            </a:r>
          </a:p>
        </p:txBody>
      </p:sp>
      <p:sp>
        <p:nvSpPr>
          <p:cNvPr id="3" name="Content Placeholder 2"/>
          <p:cNvSpPr>
            <a:spLocks noGrp="1"/>
          </p:cNvSpPr>
          <p:nvPr>
            <p:ph sz="half" idx="1"/>
          </p:nvPr>
        </p:nvSpPr>
        <p:spPr/>
        <p:txBody>
          <a:bodyPr>
            <a:normAutofit/>
          </a:bodyPr>
          <a:lstStyle/>
          <a:p>
            <a:pPr marL="0" indent="0" algn="ctr">
              <a:buNone/>
            </a:pPr>
            <a:r>
              <a:rPr lang="en-US" dirty="0"/>
              <a:t>Burnout</a:t>
            </a:r>
          </a:p>
          <a:p>
            <a:r>
              <a:rPr lang="en-US" dirty="0"/>
              <a:t>Work related</a:t>
            </a:r>
          </a:p>
          <a:p>
            <a:pPr lvl="1"/>
            <a:r>
              <a:rPr lang="en-US" dirty="0"/>
              <a:t>Unmet Goals</a:t>
            </a:r>
          </a:p>
          <a:p>
            <a:pPr lvl="1"/>
            <a:r>
              <a:rPr lang="en-US" dirty="0"/>
              <a:t>Stress</a:t>
            </a:r>
          </a:p>
          <a:p>
            <a:r>
              <a:rPr lang="en-US" dirty="0"/>
              <a:t>Organizational Effect</a:t>
            </a:r>
          </a:p>
          <a:p>
            <a:pPr lvl="1"/>
            <a:r>
              <a:rPr lang="en-US" dirty="0"/>
              <a:t>Low quality of care, </a:t>
            </a:r>
          </a:p>
          <a:p>
            <a:pPr lvl="1"/>
            <a:r>
              <a:rPr lang="en-US" dirty="0"/>
              <a:t>Disengaged employees</a:t>
            </a:r>
          </a:p>
          <a:p>
            <a:pPr lvl="1"/>
            <a:r>
              <a:rPr lang="en-US" dirty="0"/>
              <a:t>High turnover rates</a:t>
            </a:r>
          </a:p>
        </p:txBody>
      </p:sp>
      <p:sp>
        <p:nvSpPr>
          <p:cNvPr id="5" name="Content Placeholder 4"/>
          <p:cNvSpPr>
            <a:spLocks noGrp="1"/>
          </p:cNvSpPr>
          <p:nvPr>
            <p:ph sz="half" idx="2"/>
          </p:nvPr>
        </p:nvSpPr>
        <p:spPr/>
        <p:txBody>
          <a:bodyPr>
            <a:normAutofit/>
          </a:bodyPr>
          <a:lstStyle/>
          <a:p>
            <a:pPr marL="0" indent="0" algn="ctr">
              <a:buNone/>
            </a:pPr>
            <a:r>
              <a:rPr lang="en-US" dirty="0"/>
              <a:t>Compassion Fatigue</a:t>
            </a:r>
          </a:p>
          <a:p>
            <a:r>
              <a:rPr lang="en-US" dirty="0"/>
              <a:t>Personal/Relational</a:t>
            </a:r>
          </a:p>
          <a:p>
            <a:pPr lvl="1"/>
            <a:r>
              <a:rPr lang="en-US" dirty="0"/>
              <a:t>Powerless to relieve suffering</a:t>
            </a:r>
          </a:p>
          <a:p>
            <a:pPr lvl="1"/>
            <a:r>
              <a:rPr lang="en-US" dirty="0"/>
              <a:t>Failure</a:t>
            </a:r>
          </a:p>
          <a:p>
            <a:r>
              <a:rPr lang="en-US" dirty="0"/>
              <a:t>Personal Effect</a:t>
            </a:r>
          </a:p>
          <a:p>
            <a:pPr lvl="1"/>
            <a:r>
              <a:rPr lang="en-US" dirty="0"/>
              <a:t>Guilt</a:t>
            </a:r>
          </a:p>
          <a:p>
            <a:pPr lvl="1"/>
            <a:r>
              <a:rPr lang="en-US" dirty="0"/>
              <a:t>Frustration</a:t>
            </a:r>
          </a:p>
          <a:p>
            <a:pPr lvl="1"/>
            <a:r>
              <a:rPr lang="en-US" dirty="0"/>
              <a:t>Feeling of being depleted</a:t>
            </a:r>
          </a:p>
          <a:p>
            <a:pPr marL="0" indent="0">
              <a:buNone/>
            </a:pPr>
            <a:endParaRPr lang="en-US" dirty="0"/>
          </a:p>
          <a:p>
            <a:pPr marL="0" indent="0">
              <a:buNone/>
            </a:pPr>
            <a:endParaRPr lang="en-US" dirty="0"/>
          </a:p>
          <a:p>
            <a:pPr marL="0" indent="0" algn="ctr">
              <a:buNone/>
            </a:pPr>
            <a:endParaRPr lang="en-US" b="1" dirty="0"/>
          </a:p>
          <a:p>
            <a:endParaRPr lang="en-US" dirty="0"/>
          </a:p>
        </p:txBody>
      </p:sp>
      <p:sp>
        <p:nvSpPr>
          <p:cNvPr id="6" name="TextBox 5"/>
          <p:cNvSpPr txBox="1"/>
          <p:nvPr/>
        </p:nvSpPr>
        <p:spPr>
          <a:xfrm>
            <a:off x="8579544" y="5896689"/>
            <a:ext cx="4110681" cy="246221"/>
          </a:xfrm>
          <a:prstGeom prst="rect">
            <a:avLst/>
          </a:prstGeom>
          <a:noFill/>
        </p:spPr>
        <p:txBody>
          <a:bodyPr wrap="square" rtlCol="0">
            <a:spAutoFit/>
          </a:bodyPr>
          <a:lstStyle/>
          <a:p>
            <a:r>
              <a:rPr lang="en-US" sz="1000" dirty="0"/>
              <a:t>Study.com</a:t>
            </a:r>
          </a:p>
        </p:txBody>
      </p:sp>
    </p:spTree>
    <p:extLst>
      <p:ext uri="{BB962C8B-B14F-4D97-AF65-F5344CB8AC3E}">
        <p14:creationId xmlns:p14="http://schemas.microsoft.com/office/powerpoint/2010/main" val="148318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Compassion Fatigue</a:t>
            </a:r>
          </a:p>
        </p:txBody>
      </p:sp>
      <p:sp>
        <p:nvSpPr>
          <p:cNvPr id="3" name="Content Placeholder 2"/>
          <p:cNvSpPr>
            <a:spLocks noGrp="1"/>
          </p:cNvSpPr>
          <p:nvPr>
            <p:ph sz="half" idx="1"/>
          </p:nvPr>
        </p:nvSpPr>
        <p:spPr/>
        <p:txBody>
          <a:bodyPr>
            <a:normAutofit fontScale="70000" lnSpcReduction="20000"/>
          </a:bodyPr>
          <a:lstStyle/>
          <a:p>
            <a:r>
              <a:rPr lang="en-US" dirty="0"/>
              <a:t>Excessive blaming</a:t>
            </a:r>
          </a:p>
          <a:p>
            <a:r>
              <a:rPr lang="en-US" dirty="0"/>
              <a:t>Bottled up emotions</a:t>
            </a:r>
            <a:br>
              <a:rPr lang="en-US" dirty="0"/>
            </a:br>
            <a:endParaRPr lang="en-US" dirty="0"/>
          </a:p>
          <a:p>
            <a:r>
              <a:rPr lang="en-US" dirty="0"/>
              <a:t>Isolation from others</a:t>
            </a:r>
          </a:p>
          <a:p>
            <a:r>
              <a:rPr lang="en-US" dirty="0"/>
              <a:t>Receives unusual amount of complaints from others</a:t>
            </a:r>
          </a:p>
          <a:p>
            <a:r>
              <a:rPr lang="en-US" dirty="0"/>
              <a:t>Voices excessive complaints about administrative functions</a:t>
            </a:r>
          </a:p>
          <a:p>
            <a:r>
              <a:rPr lang="en-US" dirty="0"/>
              <a:t>Substance abuse used to mask feelings </a:t>
            </a:r>
          </a:p>
          <a:p>
            <a:r>
              <a:rPr lang="en-US" dirty="0"/>
              <a:t>Compulsive behaviors such as overspending, overeating, gambling, sexual addictions</a:t>
            </a:r>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Poor self-care (i.e., hygiene, appearance)</a:t>
            </a:r>
          </a:p>
          <a:p>
            <a:r>
              <a:rPr lang="en-US" dirty="0"/>
              <a:t>Legal problems, indebtedness</a:t>
            </a:r>
          </a:p>
          <a:p>
            <a:r>
              <a:rPr lang="en-US" dirty="0"/>
              <a:t>Reoccurrence of nightmares and flashbacks to traumatic event</a:t>
            </a:r>
          </a:p>
          <a:p>
            <a:r>
              <a:rPr lang="en-US" dirty="0"/>
              <a:t>Chronic physical ailments such as gastrointestinal problems and recurrent colds</a:t>
            </a:r>
          </a:p>
          <a:p>
            <a:r>
              <a:rPr lang="en-US" dirty="0"/>
              <a:t>Apathy, sad, no longer finds activities pleasurable</a:t>
            </a:r>
          </a:p>
          <a:p>
            <a:r>
              <a:rPr lang="en-US" dirty="0"/>
              <a:t>Difficulty concentrating</a:t>
            </a:r>
          </a:p>
          <a:p>
            <a:r>
              <a:rPr lang="en-US" dirty="0"/>
              <a:t>Mentally and physically tired</a:t>
            </a:r>
          </a:p>
          <a:p>
            <a:r>
              <a:rPr lang="en-US" dirty="0"/>
              <a:t>Preoccupied</a:t>
            </a:r>
          </a:p>
          <a:p>
            <a:r>
              <a:rPr lang="en-US" dirty="0"/>
              <a:t>In denial about problems</a:t>
            </a:r>
          </a:p>
          <a:p>
            <a:endParaRPr lang="en-US" dirty="0"/>
          </a:p>
          <a:p>
            <a:pPr marL="1828800" lvl="4" indent="0">
              <a:buNone/>
            </a:pPr>
            <a:r>
              <a:rPr lang="en-US" sz="1400" dirty="0"/>
              <a:t>Compassion Fatigue Awareness Project ©</a:t>
            </a:r>
          </a:p>
        </p:txBody>
      </p:sp>
    </p:spTree>
    <p:extLst>
      <p:ext uri="{BB962C8B-B14F-4D97-AF65-F5344CB8AC3E}">
        <p14:creationId xmlns:p14="http://schemas.microsoft.com/office/powerpoint/2010/main" val="3273540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F902F0-09AF-4608-BD93-737B0633B68E}"/>
              </a:ext>
            </a:extLst>
          </p:cNvPr>
          <p:cNvSpPr>
            <a:spLocks noGrp="1"/>
          </p:cNvSpPr>
          <p:nvPr>
            <p:ph type="title"/>
          </p:nvPr>
        </p:nvSpPr>
        <p:spPr/>
        <p:txBody>
          <a:bodyPr/>
          <a:lstStyle/>
          <a:p>
            <a:r>
              <a:rPr lang="en-US" dirty="0"/>
              <a:t>Self Check</a:t>
            </a:r>
          </a:p>
        </p:txBody>
      </p:sp>
      <p:sp>
        <p:nvSpPr>
          <p:cNvPr id="10" name="Content Placeholder 9">
            <a:extLst>
              <a:ext uri="{FF2B5EF4-FFF2-40B4-BE49-F238E27FC236}">
                <a16:creationId xmlns:a16="http://schemas.microsoft.com/office/drawing/2014/main" id="{5C30C16F-667D-4396-B316-6AC2F83BDB63}"/>
              </a:ext>
            </a:extLst>
          </p:cNvPr>
          <p:cNvSpPr>
            <a:spLocks noGrp="1"/>
          </p:cNvSpPr>
          <p:nvPr>
            <p:ph sz="half" idx="1"/>
          </p:nvPr>
        </p:nvSpPr>
        <p:spPr>
          <a:xfrm>
            <a:off x="1154954" y="2290194"/>
            <a:ext cx="4825158" cy="4567804"/>
          </a:xfrm>
        </p:spPr>
        <p:txBody>
          <a:bodyPr>
            <a:normAutofit fontScale="77500" lnSpcReduction="20000"/>
          </a:bodyPr>
          <a:lstStyle/>
          <a:p>
            <a:pPr marL="0" indent="0">
              <a:buNone/>
            </a:pPr>
            <a:r>
              <a:rPr lang="en-US" b="1" dirty="0"/>
              <a:t>1. Perpetual exhaustion</a:t>
            </a:r>
            <a:endParaRPr lang="en-US" dirty="0"/>
          </a:p>
          <a:p>
            <a:pPr marL="0" indent="0">
              <a:buNone/>
            </a:pPr>
            <a:r>
              <a:rPr lang="en-US" dirty="0"/>
              <a:t>Do you feel like you can never get enough sleep? Do you wake up exhausted every day? Do you feel perpetually tired and at the end of your resources, both emotionally and physically? These can be symptoms of a health problem, but also commonly accompany personal and professional burnout.</a:t>
            </a:r>
          </a:p>
          <a:p>
            <a:pPr marL="0" indent="0">
              <a:buNone/>
            </a:pPr>
            <a:r>
              <a:rPr lang="en-US" b="1" dirty="0"/>
              <a:t>2. Unhealthy lifestyle choices</a:t>
            </a:r>
            <a:endParaRPr lang="en-US" dirty="0"/>
          </a:p>
          <a:p>
            <a:pPr marL="0" indent="0">
              <a:buNone/>
            </a:pPr>
            <a:r>
              <a:rPr lang="en-US" dirty="0"/>
              <a:t>People who are suffering from burnout often don't have the energy or drive to make healthy lifestyle choices. They may eat too much (or too little), choose unhealthy foods or stop exercising. Research also suggests they are more likely to use and abuse alcohol as a way to escape their anxious or depressive feelings.</a:t>
            </a:r>
          </a:p>
          <a:p>
            <a:pPr marL="0" indent="0">
              <a:buNone/>
            </a:pPr>
            <a:r>
              <a:rPr lang="en-US" b="1" dirty="0"/>
              <a:t>3. Inability to stop thinking about work</a:t>
            </a:r>
            <a:endParaRPr lang="en-US" dirty="0"/>
          </a:p>
          <a:p>
            <a:pPr marL="0" indent="0">
              <a:buNone/>
            </a:pPr>
            <a:r>
              <a:rPr lang="en-US" dirty="0"/>
              <a:t>It's normal to think about work in your free time. But if these thoughts are accompanied by feelings of dread, or if they start to interfere with your day-to-day activities, it may be a sign you're on the path to burnout.</a:t>
            </a:r>
          </a:p>
          <a:p>
            <a:endParaRPr lang="en-US" dirty="0"/>
          </a:p>
        </p:txBody>
      </p:sp>
      <p:sp>
        <p:nvSpPr>
          <p:cNvPr id="11" name="Content Placeholder 10">
            <a:extLst>
              <a:ext uri="{FF2B5EF4-FFF2-40B4-BE49-F238E27FC236}">
                <a16:creationId xmlns:a16="http://schemas.microsoft.com/office/drawing/2014/main" id="{CCF4A4A1-293C-4BBD-BF64-4F662044B4FC}"/>
              </a:ext>
            </a:extLst>
          </p:cNvPr>
          <p:cNvSpPr>
            <a:spLocks noGrp="1"/>
          </p:cNvSpPr>
          <p:nvPr>
            <p:ph sz="half" idx="2"/>
          </p:nvPr>
        </p:nvSpPr>
        <p:spPr>
          <a:xfrm>
            <a:off x="6208712" y="2290193"/>
            <a:ext cx="4825159" cy="4567805"/>
          </a:xfrm>
        </p:spPr>
        <p:txBody>
          <a:bodyPr>
            <a:normAutofit fontScale="77500" lnSpcReduction="20000"/>
          </a:bodyPr>
          <a:lstStyle/>
          <a:p>
            <a:pPr marL="0" indent="0">
              <a:buNone/>
            </a:pPr>
            <a:r>
              <a:rPr lang="en-US" b="1" dirty="0"/>
              <a:t>4. Stress-related health problems</a:t>
            </a:r>
            <a:endParaRPr lang="en-US" dirty="0"/>
          </a:p>
          <a:p>
            <a:pPr marL="0" indent="0">
              <a:buNone/>
            </a:pPr>
            <a:r>
              <a:rPr lang="en-US" dirty="0"/>
              <a:t>People suffering from burnout often experience health issues commonly associated with depression and anxiety. These can include gastrointestinal problems, back pain, frequent headaches and low energy levels.</a:t>
            </a:r>
          </a:p>
          <a:p>
            <a:pPr marL="0" indent="0">
              <a:buNone/>
            </a:pPr>
            <a:r>
              <a:rPr lang="en-US" b="1" dirty="0"/>
              <a:t>5. Difficulty sleeping</a:t>
            </a:r>
          </a:p>
          <a:p>
            <a:pPr marL="0" indent="0">
              <a:buNone/>
            </a:pPr>
            <a:r>
              <a:rPr lang="en-US" dirty="0"/>
              <a:t>Occasional insomnia is common, but the frequent inability to fall or stay asleep--particularly if accompanied by thoughts of work--can signal burnout. There is also some evidence that insomnia may predict the onset of burnout; meaning if you're struggling with sleep, it's important to work towards good sleep hygiene sooner rather than later.</a:t>
            </a:r>
          </a:p>
          <a:p>
            <a:endParaRPr lang="en-US" dirty="0"/>
          </a:p>
        </p:txBody>
      </p:sp>
      <p:sp>
        <p:nvSpPr>
          <p:cNvPr id="3" name="Content Placeholder 3">
            <a:extLst>
              <a:ext uri="{FF2B5EF4-FFF2-40B4-BE49-F238E27FC236}">
                <a16:creationId xmlns:a16="http://schemas.microsoft.com/office/drawing/2014/main" id="{45620235-E51A-4276-9F84-3F0D8AD7F067}"/>
              </a:ext>
            </a:extLst>
          </p:cNvPr>
          <p:cNvSpPr txBox="1">
            <a:spLocks/>
          </p:cNvSpPr>
          <p:nvPr/>
        </p:nvSpPr>
        <p:spPr>
          <a:xfrm>
            <a:off x="6208712" y="2290193"/>
            <a:ext cx="4825159" cy="456780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endParaRPr lang="en-US" dirty="0"/>
          </a:p>
          <a:p>
            <a:endParaRPr lang="en-US" dirty="0"/>
          </a:p>
        </p:txBody>
      </p:sp>
      <p:sp>
        <p:nvSpPr>
          <p:cNvPr id="2" name="Rectangle 1">
            <a:extLst>
              <a:ext uri="{FF2B5EF4-FFF2-40B4-BE49-F238E27FC236}">
                <a16:creationId xmlns:a16="http://schemas.microsoft.com/office/drawing/2014/main" id="{3A57B222-880C-45A9-BCA6-08BEF11DA550}"/>
              </a:ext>
            </a:extLst>
          </p:cNvPr>
          <p:cNvSpPr/>
          <p:nvPr/>
        </p:nvSpPr>
        <p:spPr>
          <a:xfrm>
            <a:off x="6743700" y="1315293"/>
            <a:ext cx="6096000" cy="670120"/>
          </a:xfrm>
          <a:prstGeom prst="rect">
            <a:avLst/>
          </a:prstGeom>
        </p:spPr>
        <p:txBody>
          <a:bodyPr>
            <a:spAutoFit/>
          </a:bodyPr>
          <a:lstStyle/>
          <a:p>
            <a:pPr>
              <a:lnSpc>
                <a:spcPct val="107000"/>
              </a:lnSpc>
              <a:spcAft>
                <a:spcPts val="800"/>
              </a:spcAft>
            </a:pP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hlinkClick r:id="rId2"/>
              </a:rPr>
              <a:t>By Jayson </a:t>
            </a:r>
            <a:r>
              <a:rPr lang="en-US" b="1" dirty="0" err="1">
                <a:solidFill>
                  <a:srgbClr val="000000"/>
                </a:solidFill>
                <a:latin typeface="Arial" panose="020B0604020202020204" pitchFamily="34" charset="0"/>
                <a:ea typeface="Calibri" panose="020F0502020204030204" pitchFamily="34" charset="0"/>
                <a:cs typeface="Times New Roman" panose="02020603050405020304" pitchFamily="18" charset="0"/>
                <a:hlinkClick r:id="rId2"/>
              </a:rPr>
              <a:t>DeMers</a:t>
            </a:r>
            <a:r>
              <a:rPr lang="en-US" i="1" dirty="0" err="1">
                <a:solidFill>
                  <a:srgbClr val="757575"/>
                </a:solidFill>
                <a:latin typeface="Arial" panose="020B0604020202020204" pitchFamily="34" charset="0"/>
                <a:ea typeface="Calibri" panose="020F0502020204030204" pitchFamily="34" charset="0"/>
                <a:cs typeface="Times New Roman" panose="02020603050405020304" pitchFamily="18" charset="0"/>
              </a:rPr>
              <a:t>Founder</a:t>
            </a:r>
            <a:r>
              <a:rPr lang="en-US" i="1" dirty="0">
                <a:solidFill>
                  <a:srgbClr val="757575"/>
                </a:solidFill>
                <a:latin typeface="Arial" panose="020B0604020202020204" pitchFamily="34" charset="0"/>
                <a:ea typeface="Calibri" panose="020F0502020204030204" pitchFamily="34" charset="0"/>
                <a:cs typeface="Times New Roman" panose="02020603050405020304" pitchFamily="18" charset="0"/>
              </a:rPr>
              <a:t> and CEO, </a:t>
            </a:r>
            <a:r>
              <a:rPr lang="en-US" i="1" dirty="0" err="1">
                <a:solidFill>
                  <a:srgbClr val="757575"/>
                </a:solidFill>
                <a:latin typeface="Arial" panose="020B0604020202020204" pitchFamily="34" charset="0"/>
                <a:ea typeface="Calibri" panose="020F0502020204030204" pitchFamily="34" charset="0"/>
                <a:cs typeface="Times New Roman" panose="02020603050405020304" pitchFamily="18" charset="0"/>
              </a:rPr>
              <a:t>AudienceBloom</a:t>
            </a:r>
            <a:r>
              <a:rPr lang="en-US" b="1" dirty="0" err="1">
                <a:solidFill>
                  <a:srgbClr val="000000"/>
                </a:solidFill>
                <a:latin typeface="Arial" panose="020B0604020202020204" pitchFamily="34" charset="0"/>
                <a:ea typeface="Calibri" panose="020F0502020204030204" pitchFamily="34" charset="0"/>
                <a:cs typeface="Times New Roman" panose="02020603050405020304" pitchFamily="18" charset="0"/>
                <a:hlinkClick r:id="rId3"/>
              </a:rPr>
              <a:t>@jaysondemers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326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312</TotalTime>
  <Words>1321</Words>
  <Application>Microsoft Office PowerPoint</Application>
  <PresentationFormat>Widescreen</PresentationFormat>
  <Paragraphs>154</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Agency FB</vt:lpstr>
      <vt:lpstr>Aharoni</vt:lpstr>
      <vt:lpstr>Arial</vt:lpstr>
      <vt:lpstr>Calibri</vt:lpstr>
      <vt:lpstr>Century Gothic</vt:lpstr>
      <vt:lpstr>Times New Roman</vt:lpstr>
      <vt:lpstr>Wingdings 3</vt:lpstr>
      <vt:lpstr>Ion Boardroom</vt:lpstr>
      <vt:lpstr>Staying Fresh – The Art of Personal/Profession Revival</vt:lpstr>
      <vt:lpstr>Disclaimers:</vt:lpstr>
      <vt:lpstr>Learning Objectives</vt:lpstr>
      <vt:lpstr>From Star Struck to Curmudgeon</vt:lpstr>
      <vt:lpstr>Top Five Signs You Might Be Heading Towards Compassion Fatigue. If…</vt:lpstr>
      <vt:lpstr>What is Compassion Fatigue???</vt:lpstr>
      <vt:lpstr>Effects of Compassion Fatigue/Burnout</vt:lpstr>
      <vt:lpstr>Signs of Compassion Fatigue</vt:lpstr>
      <vt:lpstr>Self Check</vt:lpstr>
      <vt:lpstr>Self Check</vt:lpstr>
      <vt:lpstr>PowerPoint Presentation</vt:lpstr>
      <vt:lpstr>Three R’s to Revival  (OK, Four)</vt:lpstr>
      <vt:lpstr>Remember </vt:lpstr>
      <vt:lpstr>Exercise</vt:lpstr>
      <vt:lpstr>Where R U Working From???</vt:lpstr>
      <vt:lpstr>Return</vt:lpstr>
      <vt:lpstr>Do the Things You Did At First</vt:lpstr>
      <vt:lpstr>Rose</vt:lpstr>
      <vt:lpstr>Who Is Your Rose?</vt:lpstr>
      <vt:lpstr>Refresh</vt:lpstr>
      <vt:lpstr>Re-Frame</vt:lpstr>
      <vt:lpstr>PowerPoint Presentation</vt:lpstr>
      <vt:lpstr>WHAT’S YOUR WHY (YOUR PURPOSE)?</vt:lpstr>
      <vt:lpstr>WHAT’S Your WHY (YOUR PURPOSE)?</vt:lpstr>
    </vt:vector>
  </TitlesOfParts>
  <Company>HFHS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Kraft, James</dc:creator>
  <cp:lastModifiedBy>Kraft, James</cp:lastModifiedBy>
  <cp:revision>39</cp:revision>
  <dcterms:created xsi:type="dcterms:W3CDTF">2017-11-02T16:55:43Z</dcterms:created>
  <dcterms:modified xsi:type="dcterms:W3CDTF">2019-05-09T14:33:08Z</dcterms:modified>
</cp:coreProperties>
</file>