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83" r:id="rId2"/>
    <p:sldId id="662" r:id="rId3"/>
    <p:sldId id="663" r:id="rId4"/>
    <p:sldId id="664" r:id="rId5"/>
    <p:sldId id="570" r:id="rId6"/>
    <p:sldId id="635" r:id="rId7"/>
    <p:sldId id="667" r:id="rId8"/>
    <p:sldId id="660" r:id="rId9"/>
    <p:sldId id="666" r:id="rId10"/>
    <p:sldId id="651" r:id="rId11"/>
    <p:sldId id="637" r:id="rId12"/>
    <p:sldId id="650" r:id="rId13"/>
    <p:sldId id="593" r:id="rId14"/>
    <p:sldId id="659" r:id="rId15"/>
    <p:sldId id="638" r:id="rId16"/>
    <p:sldId id="656" r:id="rId17"/>
    <p:sldId id="657" r:id="rId18"/>
    <p:sldId id="589" r:id="rId19"/>
    <p:sldId id="639" r:id="rId20"/>
    <p:sldId id="640" r:id="rId21"/>
    <p:sldId id="641" r:id="rId22"/>
    <p:sldId id="642" r:id="rId23"/>
    <p:sldId id="643" r:id="rId24"/>
    <p:sldId id="652" r:id="rId25"/>
    <p:sldId id="571" r:id="rId26"/>
    <p:sldId id="582" r:id="rId27"/>
    <p:sldId id="591" r:id="rId28"/>
    <p:sldId id="574" r:id="rId29"/>
    <p:sldId id="576" r:id="rId30"/>
    <p:sldId id="594" r:id="rId31"/>
    <p:sldId id="595" r:id="rId32"/>
    <p:sldId id="645" r:id="rId33"/>
    <p:sldId id="597" r:id="rId34"/>
    <p:sldId id="598" r:id="rId35"/>
    <p:sldId id="665" r:id="rId36"/>
    <p:sldId id="647" r:id="rId37"/>
    <p:sldId id="649" r:id="rId38"/>
    <p:sldId id="551" r:id="rId39"/>
    <p:sldId id="669" r:id="rId40"/>
    <p:sldId id="653" r:id="rId41"/>
    <p:sldId id="658" r:id="rId42"/>
    <p:sldId id="661" r:id="rId4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772" autoAdjust="0"/>
  </p:normalViewPr>
  <p:slideViewPr>
    <p:cSldViewPr>
      <p:cViewPr varScale="1">
        <p:scale>
          <a:sx n="76" d="100"/>
          <a:sy n="76" d="100"/>
        </p:scale>
        <p:origin x="-135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0CCCDAE4-F511-4FF0-8142-688E801AF018}" type="datetimeFigureOut">
              <a:rPr lang="en-US" smtClean="0"/>
              <a:t>1/21/2020</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CDC1131B-D850-4E5B-9B04-0DC09BCFE999}" type="slidenum">
              <a:rPr lang="en-US" smtClean="0"/>
              <a:t>‹#›</a:t>
            </a:fld>
            <a:endParaRPr lang="en-US"/>
          </a:p>
        </p:txBody>
      </p:sp>
    </p:spTree>
    <p:extLst>
      <p:ext uri="{BB962C8B-B14F-4D97-AF65-F5344CB8AC3E}">
        <p14:creationId xmlns:p14="http://schemas.microsoft.com/office/powerpoint/2010/main" val="182235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6F6A802-2F73-4787-8570-D133F6964FEF}" type="datetimeFigureOut">
              <a:rPr lang="en-US" smtClean="0"/>
              <a:t>1/21/2020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051BD20-D8B9-4E75-8F3B-7D66059265C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6F6A802-2F73-4787-8570-D133F6964FE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6F6A802-2F73-4787-8570-D133F6964FE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6F6A802-2F73-4787-8570-D133F6964FE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6F6A802-2F73-4787-8570-D133F6964FE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1BD20-D8B9-4E75-8F3B-7D66059265C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6F6A802-2F73-4787-8570-D133F6964FE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6F6A802-2F73-4787-8570-D133F6964FEF}"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6F6A802-2F73-4787-8570-D133F6964FEF}"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6A802-2F73-4787-8570-D133F6964FEF}"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6F6A802-2F73-4787-8570-D133F6964FE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1BD20-D8B9-4E75-8F3B-7D66059265C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6F6A802-2F73-4787-8570-D133F6964FE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051BD20-D8B9-4E75-8F3B-7D66059265C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F6A802-2F73-4787-8570-D133F6964FEF}" type="datetimeFigureOut">
              <a:rPr lang="en-US" smtClean="0"/>
              <a:t>1/21/2020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51BD20-D8B9-4E75-8F3B-7D66059265C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dgiddens@aol.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a:t>Quantitative-based Spiritual Care</a:t>
            </a:r>
            <a:endParaRPr lang="en-US" sz="3600" u="sng" dirty="0"/>
          </a:p>
        </p:txBody>
      </p:sp>
      <p:sp>
        <p:nvSpPr>
          <p:cNvPr id="3" name="Content Placeholder 2"/>
          <p:cNvSpPr>
            <a:spLocks noGrp="1"/>
          </p:cNvSpPr>
          <p:nvPr>
            <p:ph idx="1"/>
          </p:nvPr>
        </p:nvSpPr>
        <p:spPr/>
        <p:txBody>
          <a:bodyPr>
            <a:normAutofit fontScale="92500" lnSpcReduction="20000"/>
          </a:bodyPr>
          <a:lstStyle/>
          <a:p>
            <a:pPr marL="0" indent="0" algn="ctr">
              <a:buNone/>
            </a:pPr>
            <a:endParaRPr lang="en-US" sz="2800" b="1" i="1" dirty="0"/>
          </a:p>
          <a:p>
            <a:pPr marL="0" indent="0" algn="ctr">
              <a:buNone/>
            </a:pPr>
            <a:r>
              <a:rPr lang="en-US" sz="2800" b="1" i="1" dirty="0"/>
              <a:t>Creating A Palliative Care Spiritual Care Community: Introducing the Religious Comfort Index (RCI)</a:t>
            </a:r>
          </a:p>
          <a:p>
            <a:pPr marL="0" indent="0" algn="ctr">
              <a:buNone/>
            </a:pPr>
            <a:r>
              <a:rPr lang="en-US" sz="1600" dirty="0"/>
              <a:t> </a:t>
            </a:r>
          </a:p>
          <a:p>
            <a:pPr marL="0" indent="0" algn="ctr">
              <a:buNone/>
            </a:pPr>
            <a:endParaRPr lang="en-US" sz="1600" dirty="0"/>
          </a:p>
          <a:p>
            <a:pPr marL="0" indent="0" algn="ctr">
              <a:buNone/>
            </a:pPr>
            <a:r>
              <a:rPr lang="en-US" sz="1900" dirty="0"/>
              <a:t>Dr. Jack D. Giddens, DMIN, BCC, CTP</a:t>
            </a:r>
          </a:p>
          <a:p>
            <a:pPr marL="0" indent="0" algn="ctr">
              <a:buNone/>
            </a:pPr>
            <a:endParaRPr lang="en-US" sz="1200" dirty="0"/>
          </a:p>
          <a:p>
            <a:pPr marL="0" indent="0" algn="ctr">
              <a:buNone/>
            </a:pPr>
            <a:r>
              <a:rPr lang="en-US" sz="1200" dirty="0"/>
              <a:t>Director, RCI Health Metrics, LLC</a:t>
            </a:r>
          </a:p>
          <a:p>
            <a:pPr marL="0" indent="0" algn="ctr">
              <a:buNone/>
            </a:pPr>
            <a:r>
              <a:rPr lang="en-US" sz="1200" dirty="0"/>
              <a:t>Professor of Philosophy (Religion), University of West Florida</a:t>
            </a:r>
          </a:p>
          <a:p>
            <a:pPr marL="0" indent="0" algn="ctr">
              <a:buNone/>
            </a:pPr>
            <a:endParaRPr lang="en-US" sz="1200" dirty="0"/>
          </a:p>
          <a:p>
            <a:pPr marL="0" indent="0" algn="ctr">
              <a:buNone/>
            </a:pPr>
            <a:endParaRPr lang="en-US" sz="1200" dirty="0"/>
          </a:p>
          <a:p>
            <a:pPr marL="0" indent="0" algn="ctr">
              <a:buNone/>
            </a:pPr>
            <a:r>
              <a:rPr lang="en-US" sz="1200" dirty="0"/>
              <a:t>May 2019</a:t>
            </a:r>
          </a:p>
          <a:p>
            <a:pPr marL="0" indent="0" algn="ctr">
              <a:buNone/>
            </a:pPr>
            <a:endParaRPr lang="en-US" sz="1200" dirty="0"/>
          </a:p>
          <a:p>
            <a:pPr marL="0" indent="0" algn="ctr">
              <a:buNone/>
            </a:pPr>
            <a:endParaRPr lang="en-US" sz="1200" dirty="0"/>
          </a:p>
          <a:p>
            <a:pPr marL="0" indent="0">
              <a:buNone/>
            </a:pPr>
            <a:endParaRPr lang="en-US" sz="1000" dirty="0"/>
          </a:p>
          <a:p>
            <a:pPr marL="0" indent="0">
              <a:buNone/>
            </a:pPr>
            <a:endParaRPr lang="en-US" sz="1000" dirty="0"/>
          </a:p>
          <a:p>
            <a:pPr marL="0" indent="0" algn="ctr">
              <a:buNone/>
            </a:pPr>
            <a:r>
              <a:rPr lang="en-US" sz="900" dirty="0"/>
              <a:t>Copyright © RCI Health Metrics, LLC, Inc., 2019, ALL RIGHTS RESERVED</a:t>
            </a:r>
          </a:p>
          <a:p>
            <a:pPr marL="0" indent="0" algn="ctr">
              <a:buNone/>
            </a:pPr>
            <a:endParaRPr lang="en-US" sz="900" dirty="0"/>
          </a:p>
          <a:p>
            <a:pPr marL="0" indent="0" algn="ctr">
              <a:buNone/>
            </a:pPr>
            <a:endParaRPr lang="en-US" sz="900" dirty="0"/>
          </a:p>
          <a:p>
            <a:pPr marL="0" indent="0" algn="ctr">
              <a:buNone/>
            </a:pPr>
            <a:r>
              <a:rPr lang="en-US" sz="800" dirty="0"/>
              <a:t>This presentation is sponsored by and is the sole property of RCI Health Metrics, LLC and is not affiliated, sponsored-by</a:t>
            </a:r>
          </a:p>
          <a:p>
            <a:pPr marL="0" indent="0" algn="ctr">
              <a:buNone/>
            </a:pPr>
            <a:r>
              <a:rPr lang="en-US" sz="800" dirty="0"/>
              <a:t> or in any way associated with any other organization </a:t>
            </a:r>
          </a:p>
          <a:p>
            <a:pPr marL="0" indent="0">
              <a:buNone/>
            </a:pPr>
            <a:endParaRPr lang="en-US" dirty="0"/>
          </a:p>
        </p:txBody>
      </p:sp>
    </p:spTree>
    <p:extLst>
      <p:ext uri="{BB962C8B-B14F-4D97-AF65-F5344CB8AC3E}">
        <p14:creationId xmlns:p14="http://schemas.microsoft.com/office/powerpoint/2010/main" val="368396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F86BD3-2712-4CE0-87EF-2953CF71DA12}"/>
              </a:ext>
            </a:extLst>
          </p:cNvPr>
          <p:cNvSpPr>
            <a:spLocks noGrp="1"/>
          </p:cNvSpPr>
          <p:nvPr>
            <p:ph type="title"/>
          </p:nvPr>
        </p:nvSpPr>
        <p:spPr/>
        <p:txBody>
          <a:bodyPr/>
          <a:lstStyle/>
          <a:p>
            <a:pPr algn="ctr"/>
            <a:r>
              <a:rPr lang="en-US" b="1" u="sng" dirty="0"/>
              <a:t>Invention and Development</a:t>
            </a:r>
          </a:p>
        </p:txBody>
      </p:sp>
      <p:sp>
        <p:nvSpPr>
          <p:cNvPr id="3" name="Content Placeholder 2">
            <a:extLst>
              <a:ext uri="{FF2B5EF4-FFF2-40B4-BE49-F238E27FC236}">
                <a16:creationId xmlns:a16="http://schemas.microsoft.com/office/drawing/2014/main" xmlns="" id="{58108ABB-DAAA-4E47-8BFF-ECF60D877E92}"/>
              </a:ext>
            </a:extLst>
          </p:cNvPr>
          <p:cNvSpPr>
            <a:spLocks noGrp="1"/>
          </p:cNvSpPr>
          <p:nvPr>
            <p:ph idx="1"/>
          </p:nvPr>
        </p:nvSpPr>
        <p:spPr/>
        <p:txBody>
          <a:bodyPr>
            <a:normAutofit fontScale="92500"/>
          </a:bodyPr>
          <a:lstStyle/>
          <a:p>
            <a:r>
              <a:rPr lang="en-US" dirty="0"/>
              <a:t>Co-invention finalized in 2011 by Dr. Jack D. Giddens, DMIN, board certified chaplain, transpersonal psychotherapist, and professor of philosophy (religion) at the University of West Florida, and Dr. Harold G. Koenig, MD, Psychiatrist, Professor and Director of the Duke University Medical School Center for Spirituality, Theology and Health while Dr. Giddens was a John Templeton summer fellow at the Center</a:t>
            </a:r>
          </a:p>
          <a:p>
            <a:r>
              <a:rPr lang="en-US" dirty="0"/>
              <a:t>Dr. Koenig is the world’s leading spirituality/medicine integration researcher (53 books/755 published articles)</a:t>
            </a:r>
          </a:p>
          <a:p>
            <a:r>
              <a:rPr lang="en-US" dirty="0"/>
              <a:t>Developed over the past 8 years through use in hospitals</a:t>
            </a:r>
          </a:p>
        </p:txBody>
      </p:sp>
    </p:spTree>
    <p:extLst>
      <p:ext uri="{BB962C8B-B14F-4D97-AF65-F5344CB8AC3E}">
        <p14:creationId xmlns:p14="http://schemas.microsoft.com/office/powerpoint/2010/main" val="2530500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1C58C9-50F4-4D48-94E9-F9D7149A345A}"/>
              </a:ext>
            </a:extLst>
          </p:cNvPr>
          <p:cNvSpPr>
            <a:spLocks noGrp="1"/>
          </p:cNvSpPr>
          <p:nvPr>
            <p:ph type="title"/>
          </p:nvPr>
        </p:nvSpPr>
        <p:spPr/>
        <p:txBody>
          <a:bodyPr>
            <a:normAutofit/>
          </a:bodyPr>
          <a:lstStyle/>
          <a:p>
            <a:pPr algn="ctr"/>
            <a:r>
              <a:rPr lang="en-US" sz="4000" b="1" u="sng" dirty="0"/>
              <a:t>Feedback from Directors and Chaplains</a:t>
            </a:r>
          </a:p>
        </p:txBody>
      </p:sp>
      <p:sp>
        <p:nvSpPr>
          <p:cNvPr id="3" name="Content Placeholder 2">
            <a:extLst>
              <a:ext uri="{FF2B5EF4-FFF2-40B4-BE49-F238E27FC236}">
                <a16:creationId xmlns:a16="http://schemas.microsoft.com/office/drawing/2014/main" xmlns="" id="{AB01431F-1301-4D70-AF48-675EB109025E}"/>
              </a:ext>
            </a:extLst>
          </p:cNvPr>
          <p:cNvSpPr>
            <a:spLocks noGrp="1"/>
          </p:cNvSpPr>
          <p:nvPr>
            <p:ph idx="1"/>
          </p:nvPr>
        </p:nvSpPr>
        <p:spPr/>
        <p:txBody>
          <a:bodyPr>
            <a:normAutofit fontScale="40000" lnSpcReduction="20000"/>
          </a:bodyPr>
          <a:lstStyle/>
          <a:p>
            <a:pPr marL="0" indent="0">
              <a:buNone/>
            </a:pPr>
            <a:r>
              <a:rPr lang="en-US" sz="5500" dirty="0"/>
              <a:t>Chaplaincy Directors and Chaplains report the following feedback from current RCI use:</a:t>
            </a:r>
          </a:p>
          <a:p>
            <a:pPr marL="0" indent="0">
              <a:buNone/>
            </a:pPr>
            <a:r>
              <a:rPr lang="en-US" sz="5500" dirty="0"/>
              <a:t>	1.  </a:t>
            </a:r>
            <a:r>
              <a:rPr lang="en-US" sz="5500" b="1" dirty="0"/>
              <a:t>Greater breadth and depth of spiritual care—</a:t>
            </a:r>
          </a:p>
          <a:p>
            <a:pPr marL="0" indent="0">
              <a:buNone/>
            </a:pPr>
            <a:r>
              <a:rPr lang="en-US" sz="5500" b="1" dirty="0"/>
              <a:t>                   overall higher quality patient spiritual care</a:t>
            </a:r>
          </a:p>
          <a:p>
            <a:pPr marL="0" indent="0">
              <a:buNone/>
            </a:pPr>
            <a:r>
              <a:rPr lang="en-US" sz="5500" b="1" dirty="0"/>
              <a:t>	2.  Greater departmental unity, collaboration, and</a:t>
            </a:r>
          </a:p>
          <a:p>
            <a:pPr marL="0" indent="0">
              <a:buNone/>
            </a:pPr>
            <a:r>
              <a:rPr lang="en-US" sz="5500" b="1" dirty="0"/>
              <a:t>	      strategic functioning among chaplains</a:t>
            </a:r>
          </a:p>
          <a:p>
            <a:pPr marL="0" indent="0">
              <a:buNone/>
            </a:pPr>
            <a:r>
              <a:rPr lang="en-US" sz="5500" b="1" dirty="0"/>
              <a:t>	3.  Greater interest in professional development</a:t>
            </a:r>
          </a:p>
          <a:p>
            <a:pPr marL="0" indent="0">
              <a:buNone/>
            </a:pPr>
            <a:r>
              <a:rPr lang="en-US" sz="5500" b="1" dirty="0"/>
              <a:t>                   and clinical professionalism among chaplains</a:t>
            </a:r>
          </a:p>
          <a:p>
            <a:pPr marL="0" indent="0">
              <a:buNone/>
            </a:pPr>
            <a:r>
              <a:rPr lang="en-US" sz="5500" b="1" dirty="0"/>
              <a:t>	4.  Consistency and alignment with clinical pastoral</a:t>
            </a:r>
          </a:p>
          <a:p>
            <a:pPr marL="0" indent="0">
              <a:buNone/>
            </a:pPr>
            <a:r>
              <a:rPr lang="en-US" sz="5500" b="1" dirty="0"/>
              <a:t>                   education (CPE) training</a:t>
            </a:r>
          </a:p>
          <a:p>
            <a:pPr marL="0" indent="0">
              <a:buNone/>
            </a:pPr>
            <a:r>
              <a:rPr lang="en-US" sz="5500" b="1" dirty="0"/>
              <a:t>	5.  Ease of implementation and use with increased </a:t>
            </a:r>
          </a:p>
          <a:p>
            <a:pPr marL="0" indent="0">
              <a:buNone/>
            </a:pPr>
            <a:r>
              <a:rPr lang="en-US" sz="5500" b="1" dirty="0"/>
              <a:t>	     ability to prioritize patient needs and visits</a:t>
            </a:r>
          </a:p>
          <a:p>
            <a:pPr marL="0" indent="0">
              <a:buNone/>
            </a:pPr>
            <a:r>
              <a:rPr lang="en-US" dirty="0"/>
              <a:t>  </a:t>
            </a:r>
          </a:p>
        </p:txBody>
      </p:sp>
    </p:spTree>
    <p:extLst>
      <p:ext uri="{BB962C8B-B14F-4D97-AF65-F5344CB8AC3E}">
        <p14:creationId xmlns:p14="http://schemas.microsoft.com/office/powerpoint/2010/main" val="974782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8B15F2-EEA5-40C2-9099-02C1F3A81A9E}"/>
              </a:ext>
            </a:extLst>
          </p:cNvPr>
          <p:cNvSpPr>
            <a:spLocks noGrp="1"/>
          </p:cNvSpPr>
          <p:nvPr>
            <p:ph type="title"/>
          </p:nvPr>
        </p:nvSpPr>
        <p:spPr/>
        <p:txBody>
          <a:bodyPr/>
          <a:lstStyle/>
          <a:p>
            <a:pPr algn="ctr"/>
            <a:r>
              <a:rPr lang="en-US" b="1" u="sng" dirty="0"/>
              <a:t>Current Use and Future Goals</a:t>
            </a:r>
          </a:p>
        </p:txBody>
      </p:sp>
      <p:sp>
        <p:nvSpPr>
          <p:cNvPr id="3" name="Content Placeholder 2">
            <a:extLst>
              <a:ext uri="{FF2B5EF4-FFF2-40B4-BE49-F238E27FC236}">
                <a16:creationId xmlns:a16="http://schemas.microsoft.com/office/drawing/2014/main" xmlns="" id="{24E47F81-375B-4FCE-AB83-510E36025E97}"/>
              </a:ext>
            </a:extLst>
          </p:cNvPr>
          <p:cNvSpPr>
            <a:spLocks noGrp="1"/>
          </p:cNvSpPr>
          <p:nvPr>
            <p:ph idx="1"/>
          </p:nvPr>
        </p:nvSpPr>
        <p:spPr/>
        <p:txBody>
          <a:bodyPr>
            <a:normAutofit fontScale="92500"/>
          </a:bodyPr>
          <a:lstStyle/>
          <a:p>
            <a:endParaRPr lang="en-US" dirty="0"/>
          </a:p>
          <a:p>
            <a:r>
              <a:rPr lang="en-US" dirty="0"/>
              <a:t>1) Current trial use by two large hospitals</a:t>
            </a:r>
          </a:p>
          <a:p>
            <a:r>
              <a:rPr lang="en-US" dirty="0"/>
              <a:t>2) Negotiating agreement for use by a 5-hospital system </a:t>
            </a:r>
          </a:p>
          <a:p>
            <a:r>
              <a:rPr lang="en-US" dirty="0"/>
              <a:t>3) Goal is to reach hospitals, hospices, nursing home/ALF/SNF, urgent care centers, and other health care systems and organizations </a:t>
            </a:r>
          </a:p>
          <a:p>
            <a:r>
              <a:rPr lang="en-US" dirty="0"/>
              <a:t>4) Seeking to make the RCI the suffering health statistic</a:t>
            </a:r>
          </a:p>
          <a:p>
            <a:r>
              <a:rPr lang="en-US" dirty="0"/>
              <a:t>5) Transformation: bring spiritual care (chaplaincy) into the value v. volume, palliative-oriented, ACA healthcare world</a:t>
            </a:r>
          </a:p>
        </p:txBody>
      </p:sp>
    </p:spTree>
    <p:extLst>
      <p:ext uri="{BB962C8B-B14F-4D97-AF65-F5344CB8AC3E}">
        <p14:creationId xmlns:p14="http://schemas.microsoft.com/office/powerpoint/2010/main" val="818237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8A715E-B85D-4442-912F-7277D21DC7CC}"/>
              </a:ext>
            </a:extLst>
          </p:cNvPr>
          <p:cNvSpPr>
            <a:spLocks noGrp="1"/>
          </p:cNvSpPr>
          <p:nvPr>
            <p:ph type="title"/>
          </p:nvPr>
        </p:nvSpPr>
        <p:spPr/>
        <p:txBody>
          <a:bodyPr>
            <a:normAutofit fontScale="90000"/>
          </a:bodyPr>
          <a:lstStyle/>
          <a:p>
            <a:pPr algn="ctr"/>
            <a:r>
              <a:rPr lang="en-US" b="1" u="sng" dirty="0"/>
              <a:t>What Is the RCI By How It Works?</a:t>
            </a:r>
          </a:p>
        </p:txBody>
      </p:sp>
      <p:sp>
        <p:nvSpPr>
          <p:cNvPr id="3" name="Content Placeholder 2">
            <a:extLst>
              <a:ext uri="{FF2B5EF4-FFF2-40B4-BE49-F238E27FC236}">
                <a16:creationId xmlns:a16="http://schemas.microsoft.com/office/drawing/2014/main" xmlns="" id="{2F1A0B41-3BD9-4002-BE56-76A44DAE4B8D}"/>
              </a:ext>
            </a:extLst>
          </p:cNvPr>
          <p:cNvSpPr>
            <a:spLocks noGrp="1"/>
          </p:cNvSpPr>
          <p:nvPr>
            <p:ph idx="1"/>
          </p:nvPr>
        </p:nvSpPr>
        <p:spPr/>
        <p:txBody>
          <a:bodyPr>
            <a:normAutofit fontScale="92500" lnSpcReduction="20000"/>
          </a:bodyPr>
          <a:lstStyle/>
          <a:p>
            <a:pPr marL="0" indent="0">
              <a:buNone/>
            </a:pPr>
            <a:endParaRPr lang="en-US" dirty="0"/>
          </a:p>
          <a:p>
            <a:r>
              <a:rPr lang="en-US" dirty="0"/>
              <a:t>1) A chaplain receives an admit and makes a Pretest visit</a:t>
            </a:r>
          </a:p>
          <a:p>
            <a:r>
              <a:rPr lang="en-US" dirty="0"/>
              <a:t>2) After completing the Pretest visit the chaplain’s results are sent to a database administrator signaling need for an intervention</a:t>
            </a:r>
          </a:p>
          <a:p>
            <a:r>
              <a:rPr lang="en-US" dirty="0"/>
              <a:t>3) The interventionist chaplain completes an intervention and the results are sent signaling need for a Posttest visit</a:t>
            </a:r>
          </a:p>
          <a:p>
            <a:r>
              <a:rPr lang="en-US" dirty="0"/>
              <a:t>4) A chaplain completes a posttest visit and the results are sent to the data administrator</a:t>
            </a:r>
          </a:p>
          <a:p>
            <a:r>
              <a:rPr lang="en-US" dirty="0"/>
              <a:t>5) The data administrator compiles the results for weekly, monthly, quarterly, yearly reports to the director</a:t>
            </a:r>
          </a:p>
          <a:p>
            <a:r>
              <a:rPr lang="en-US" dirty="0"/>
              <a:t>6) Chaplains may alternate the visits, or, one chaplain can do all three visits</a:t>
            </a:r>
          </a:p>
          <a:p>
            <a:pPr marL="0" indent="0">
              <a:buNone/>
            </a:pPr>
            <a:endParaRPr lang="en-US" dirty="0"/>
          </a:p>
        </p:txBody>
      </p:sp>
    </p:spTree>
    <p:extLst>
      <p:ext uri="{BB962C8B-B14F-4D97-AF65-F5344CB8AC3E}">
        <p14:creationId xmlns:p14="http://schemas.microsoft.com/office/powerpoint/2010/main" val="2182321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4E35DF-A5B4-45C6-AADB-4C7684B91C9D}"/>
              </a:ext>
            </a:extLst>
          </p:cNvPr>
          <p:cNvSpPr>
            <a:spLocks noGrp="1"/>
          </p:cNvSpPr>
          <p:nvPr>
            <p:ph type="title"/>
          </p:nvPr>
        </p:nvSpPr>
        <p:spPr/>
        <p:txBody>
          <a:bodyPr>
            <a:normAutofit fontScale="90000"/>
          </a:bodyPr>
          <a:lstStyle/>
          <a:p>
            <a:pPr algn="ctr"/>
            <a:r>
              <a:rPr lang="en-US" b="1" u="sng" dirty="0"/>
              <a:t>What is the RCI by How It Works</a:t>
            </a:r>
          </a:p>
        </p:txBody>
      </p:sp>
      <p:sp>
        <p:nvSpPr>
          <p:cNvPr id="3" name="Content Placeholder 2">
            <a:extLst>
              <a:ext uri="{FF2B5EF4-FFF2-40B4-BE49-F238E27FC236}">
                <a16:creationId xmlns:a16="http://schemas.microsoft.com/office/drawing/2014/main" xmlns="" id="{B2B85CB2-D481-4903-AFD7-B2CFACAB8610}"/>
              </a:ext>
            </a:extLst>
          </p:cNvPr>
          <p:cNvSpPr>
            <a:spLocks noGrp="1"/>
          </p:cNvSpPr>
          <p:nvPr>
            <p:ph idx="1"/>
          </p:nvPr>
        </p:nvSpPr>
        <p:spPr/>
        <p:txBody>
          <a:bodyPr/>
          <a:lstStyle/>
          <a:p>
            <a:r>
              <a:rPr lang="en-US" dirty="0"/>
              <a:t>1) Can also be used as a stand-alone assessment tool—no absolute need for separation of Pretest, Intervention, and Posttest visits</a:t>
            </a:r>
          </a:p>
          <a:p>
            <a:r>
              <a:rPr lang="en-US" dirty="0"/>
              <a:t>2) Can be integrated into the EMR so physicians, nurses, and others can see the statistic and use it as part of care plans</a:t>
            </a:r>
          </a:p>
          <a:p>
            <a:r>
              <a:rPr lang="en-US" dirty="0"/>
              <a:t>3) Can be used to integrate spiritual care into the mainstream of patient care and as central to care plans</a:t>
            </a:r>
          </a:p>
          <a:p>
            <a:r>
              <a:rPr lang="en-US" dirty="0"/>
              <a:t>4) Can be used in all health settings: hospital, hospice, ALF, SNF, Urgent Care Centers, home care, etc.</a:t>
            </a:r>
          </a:p>
        </p:txBody>
      </p:sp>
    </p:spTree>
    <p:extLst>
      <p:ext uri="{BB962C8B-B14F-4D97-AF65-F5344CB8AC3E}">
        <p14:creationId xmlns:p14="http://schemas.microsoft.com/office/powerpoint/2010/main" val="1116800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D492A8-57B4-4E96-AC26-684A59C30DFF}"/>
              </a:ext>
            </a:extLst>
          </p:cNvPr>
          <p:cNvSpPr>
            <a:spLocks noGrp="1"/>
          </p:cNvSpPr>
          <p:nvPr>
            <p:ph type="title"/>
          </p:nvPr>
        </p:nvSpPr>
        <p:spPr/>
        <p:txBody>
          <a:bodyPr/>
          <a:lstStyle/>
          <a:p>
            <a:pPr algn="ctr"/>
            <a:r>
              <a:rPr lang="en-US" b="1" u="sng" dirty="0"/>
              <a:t>Data and Results</a:t>
            </a:r>
          </a:p>
        </p:txBody>
      </p:sp>
      <p:sp>
        <p:nvSpPr>
          <p:cNvPr id="3" name="Content Placeholder 2">
            <a:extLst>
              <a:ext uri="{FF2B5EF4-FFF2-40B4-BE49-F238E27FC236}">
                <a16:creationId xmlns:a16="http://schemas.microsoft.com/office/drawing/2014/main" xmlns="" id="{969FF823-A5BF-487C-8568-A2149FAFDC26}"/>
              </a:ext>
            </a:extLst>
          </p:cNvPr>
          <p:cNvSpPr>
            <a:spLocks noGrp="1"/>
          </p:cNvSpPr>
          <p:nvPr>
            <p:ph idx="1"/>
          </p:nvPr>
        </p:nvSpPr>
        <p:spPr/>
        <p:txBody>
          <a:bodyPr>
            <a:normAutofit fontScale="92500" lnSpcReduction="20000"/>
          </a:bodyPr>
          <a:lstStyle/>
          <a:p>
            <a:endParaRPr lang="en-US" dirty="0"/>
          </a:p>
          <a:p>
            <a:r>
              <a:rPr lang="en-US" dirty="0"/>
              <a:t>1) Weekly, monthly, quarterly, and yearly results compiled</a:t>
            </a:r>
          </a:p>
          <a:p>
            <a:r>
              <a:rPr lang="en-US" dirty="0"/>
              <a:t>2) Summary departmental and individual chaplain performance results compiled; industry-results compiled</a:t>
            </a:r>
          </a:p>
          <a:p>
            <a:r>
              <a:rPr lang="en-US" dirty="0"/>
              <a:t>3) Departments and chaplains can assess how much they’re “moving the needle” from Pretest to Posttest in transitioning a patient from relative suffering to satisfaction and which can be correlated with HCAHPS scores</a:t>
            </a:r>
          </a:p>
          <a:p>
            <a:r>
              <a:rPr lang="en-US" dirty="0"/>
              <a:t>4) Trends can be discovered that reveal professional development needs and opportunities</a:t>
            </a:r>
          </a:p>
          <a:p>
            <a:r>
              <a:rPr lang="en-US" dirty="0"/>
              <a:t>5) Overall departmental performance can be assessed, </a:t>
            </a:r>
          </a:p>
          <a:p>
            <a:pPr marL="0" indent="0">
              <a:buNone/>
            </a:pPr>
            <a:r>
              <a:rPr lang="en-US" dirty="0"/>
              <a:t>    compared and contrasted across health system facilities</a:t>
            </a:r>
          </a:p>
        </p:txBody>
      </p:sp>
    </p:spTree>
    <p:extLst>
      <p:ext uri="{BB962C8B-B14F-4D97-AF65-F5344CB8AC3E}">
        <p14:creationId xmlns:p14="http://schemas.microsoft.com/office/powerpoint/2010/main" val="489613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EA1A64-62D4-4BC5-A216-52721BB5A06B}"/>
              </a:ext>
            </a:extLst>
          </p:cNvPr>
          <p:cNvSpPr>
            <a:spLocks noGrp="1"/>
          </p:cNvSpPr>
          <p:nvPr>
            <p:ph type="title"/>
          </p:nvPr>
        </p:nvSpPr>
        <p:spPr/>
        <p:txBody>
          <a:bodyPr/>
          <a:lstStyle/>
          <a:p>
            <a:pPr algn="ctr"/>
            <a:r>
              <a:rPr lang="en-US" b="1" u="sng" dirty="0"/>
              <a:t>Sample Report: Weekly</a:t>
            </a:r>
          </a:p>
        </p:txBody>
      </p:sp>
      <p:sp>
        <p:nvSpPr>
          <p:cNvPr id="3" name="Content Placeholder 2">
            <a:extLst>
              <a:ext uri="{FF2B5EF4-FFF2-40B4-BE49-F238E27FC236}">
                <a16:creationId xmlns:a16="http://schemas.microsoft.com/office/drawing/2014/main" xmlns="" id="{C5D84865-D0B5-43EC-B203-FACF3E45E30E}"/>
              </a:ext>
            </a:extLst>
          </p:cNvPr>
          <p:cNvSpPr>
            <a:spLocks noGrp="1"/>
          </p:cNvSpPr>
          <p:nvPr>
            <p:ph idx="1"/>
          </p:nvPr>
        </p:nvSpPr>
        <p:spPr/>
        <p:txBody>
          <a:bodyPr>
            <a:normAutofit fontScale="25000" lnSpcReduction="20000"/>
          </a:bodyPr>
          <a:lstStyle/>
          <a:p>
            <a:r>
              <a:rPr lang="en-US" b="1" u="sng" dirty="0"/>
              <a:t>RCI</a:t>
            </a:r>
            <a:r>
              <a:rPr lang="en-US" b="1" dirty="0"/>
              <a:t> 							</a:t>
            </a:r>
            <a:endParaRPr lang="en-US" dirty="0"/>
          </a:p>
          <a:p>
            <a:r>
              <a:rPr lang="en-US" dirty="0"/>
              <a:t>Health Metrics, LLC</a:t>
            </a:r>
          </a:p>
          <a:p>
            <a:r>
              <a:rPr lang="en-US" dirty="0"/>
              <a:t>www.rcihealthmetricsllc.org</a:t>
            </a:r>
          </a:p>
          <a:p>
            <a:r>
              <a:rPr lang="en-US" u="sng" dirty="0">
                <a:hlinkClick r:id="rId2"/>
              </a:rPr>
              <a:t>jdgiddens@aol.com</a:t>
            </a:r>
            <a:endParaRPr lang="en-US" dirty="0"/>
          </a:p>
          <a:p>
            <a:r>
              <a:rPr lang="en-US" dirty="0"/>
              <a:t>850-207-0848</a:t>
            </a:r>
          </a:p>
          <a:p>
            <a:r>
              <a:rPr lang="en-US" dirty="0"/>
              <a:t>______________________________________________________________________________</a:t>
            </a:r>
          </a:p>
          <a:p>
            <a:r>
              <a:rPr lang="en-US" dirty="0"/>
              <a:t> </a:t>
            </a:r>
          </a:p>
          <a:p>
            <a:r>
              <a:rPr lang="en-US" dirty="0"/>
              <a:t>___________________________________HEALTHCARE</a:t>
            </a:r>
          </a:p>
          <a:p>
            <a:r>
              <a:rPr lang="en-US" dirty="0"/>
              <a:t>Department of Pastoral Services</a:t>
            </a:r>
          </a:p>
          <a:p>
            <a:r>
              <a:rPr lang="en-US" b="1" dirty="0"/>
              <a:t> </a:t>
            </a:r>
            <a:endParaRPr lang="en-US" dirty="0"/>
          </a:p>
          <a:p>
            <a:r>
              <a:rPr lang="en-US" b="1" u="sng" dirty="0"/>
              <a:t>WEEKLY RCI REPORT</a:t>
            </a:r>
            <a:endParaRPr lang="en-US" dirty="0"/>
          </a:p>
          <a:p>
            <a:r>
              <a:rPr lang="en-US" b="1" dirty="0"/>
              <a:t>Submitted Monday, March 18, 2019</a:t>
            </a:r>
            <a:endParaRPr lang="en-US" dirty="0"/>
          </a:p>
          <a:p>
            <a:r>
              <a:rPr lang="en-US" dirty="0"/>
              <a:t>Dates for Information Included in this Report: 3/1/19-3/15/19</a:t>
            </a:r>
          </a:p>
          <a:p>
            <a:r>
              <a:rPr lang="en-US" dirty="0"/>
              <a:t> </a:t>
            </a:r>
          </a:p>
          <a:p>
            <a:r>
              <a:rPr lang="en-US" dirty="0"/>
              <a:t> </a:t>
            </a:r>
          </a:p>
          <a:p>
            <a:r>
              <a:rPr lang="en-US" b="1" u="sng" dirty="0"/>
              <a:t>I. Summary</a:t>
            </a:r>
            <a:endParaRPr lang="en-US" dirty="0"/>
          </a:p>
          <a:p>
            <a:r>
              <a:rPr lang="en-US" dirty="0"/>
              <a:t>This initial Weekly RCI Report covers RCI results from the initial two-week period from Friday, 3/1/19 through Friday, 3/15/19.  The rationale for including two weeks for this initial report was to allow enough data for providing a report.  Over the period, there were 13 Pretests and 3 Posttests completed.  As explained below, the initial results are highly positive.</a:t>
            </a:r>
          </a:p>
          <a:p>
            <a:r>
              <a:rPr lang="en-US" dirty="0"/>
              <a:t> </a:t>
            </a:r>
          </a:p>
          <a:p>
            <a:r>
              <a:rPr lang="en-US" b="1" u="sng" dirty="0"/>
              <a:t>II.  Results</a:t>
            </a:r>
            <a:endParaRPr lang="en-US" dirty="0"/>
          </a:p>
          <a:p>
            <a:r>
              <a:rPr lang="en-US" dirty="0"/>
              <a:t>Following are key results from the period:</a:t>
            </a:r>
          </a:p>
          <a:p>
            <a:r>
              <a:rPr lang="en-US" dirty="0"/>
              <a:t>1.  The summary average RCI score for the department was .89+, which is .59+ standard deviations above the estimated norm of .30.  This number reflects high success in testing and intervention.</a:t>
            </a:r>
          </a:p>
          <a:p>
            <a:r>
              <a:rPr lang="en-US" dirty="0"/>
              <a:t>2.  The average RCI Posttest score was 1.75+, which is .75+ above the goal of 1.0 on the Posttest.  This indicates that the average patient transitioned successfully from relative suffering to satisfaction.</a:t>
            </a:r>
          </a:p>
          <a:p>
            <a:r>
              <a:rPr lang="en-US" dirty="0"/>
              <a:t>3.  Overall, these results suggest success in helping transition a patient from relative suffering to satisfaction.</a:t>
            </a:r>
          </a:p>
          <a:p>
            <a:r>
              <a:rPr lang="en-US" dirty="0"/>
              <a:t> </a:t>
            </a:r>
          </a:p>
          <a:p>
            <a:r>
              <a:rPr lang="en-US" b="1" u="sng" dirty="0"/>
              <a:t>III.  Discussion</a:t>
            </a:r>
            <a:endParaRPr lang="en-US" dirty="0"/>
          </a:p>
          <a:p>
            <a:r>
              <a:rPr lang="en-US" dirty="0"/>
              <a:t>1.  The .89+ average change from Pretest to Posttest (1.75-.84+) indicates successful testing and interventions by chaplains.  This is based on only three completed test cases, however.  It is questionable whether this level of change can be sustained over a long time period.</a:t>
            </a:r>
          </a:p>
          <a:p>
            <a:r>
              <a:rPr lang="en-US" dirty="0"/>
              <a:t>2.  The 1.75+ average Posttest score indicates high coping behavior after initial testing.  This indicates that patients have increased their S-R coping from Pretest to Posttest.</a:t>
            </a:r>
          </a:p>
          <a:p>
            <a:r>
              <a:rPr lang="en-US" dirty="0"/>
              <a:t>3.  Given the data aggregation concept, there is no opportunity to assess individual chaplain performance.  Only overall departmental performance assessment is obtainable.</a:t>
            </a:r>
          </a:p>
          <a:p>
            <a:r>
              <a:rPr lang="en-US" dirty="0"/>
              <a:t>4.  These results are not yet correlated to institutional HCAHPS performance.</a:t>
            </a:r>
          </a:p>
          <a:p>
            <a:r>
              <a:rPr lang="en-US" dirty="0"/>
              <a:t>5.  These results do not address individual chaplain performance on interventions.</a:t>
            </a:r>
          </a:p>
          <a:p>
            <a:r>
              <a:rPr lang="en-US" dirty="0"/>
              <a:t> </a:t>
            </a:r>
          </a:p>
          <a:p>
            <a:r>
              <a:rPr lang="en-US" b="1" u="sng" dirty="0"/>
              <a:t>IV.  Recommendations</a:t>
            </a:r>
            <a:endParaRPr lang="en-US" dirty="0"/>
          </a:p>
          <a:p>
            <a:r>
              <a:rPr lang="en-US" dirty="0"/>
              <a:t>1.  Pretests: Focus more attention on the Mental Health domain suffering issues on the Pretest.</a:t>
            </a:r>
          </a:p>
          <a:p>
            <a:r>
              <a:rPr lang="en-US" dirty="0"/>
              <a:t>2.  Interventions: Focus more on addressing Mental Health domain suffering issues during interventions.</a:t>
            </a:r>
          </a:p>
          <a:p>
            <a:r>
              <a:rPr lang="en-US" dirty="0"/>
              <a:t>3.  Posttests: no recommendations at this time.</a:t>
            </a:r>
          </a:p>
          <a:p>
            <a:pPr marL="0" indent="0">
              <a:buNone/>
            </a:pPr>
            <a:endParaRPr lang="en-US" dirty="0"/>
          </a:p>
        </p:txBody>
      </p:sp>
    </p:spTree>
    <p:extLst>
      <p:ext uri="{BB962C8B-B14F-4D97-AF65-F5344CB8AC3E}">
        <p14:creationId xmlns:p14="http://schemas.microsoft.com/office/powerpoint/2010/main" val="3878940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BA371-BC9C-4C6E-85DD-7D90B7B295DD}"/>
              </a:ext>
            </a:extLst>
          </p:cNvPr>
          <p:cNvSpPr>
            <a:spLocks noGrp="1"/>
          </p:cNvSpPr>
          <p:nvPr>
            <p:ph type="title"/>
          </p:nvPr>
        </p:nvSpPr>
        <p:spPr/>
        <p:txBody>
          <a:bodyPr/>
          <a:lstStyle/>
          <a:p>
            <a:pPr algn="ctr"/>
            <a:r>
              <a:rPr lang="en-US" b="1" u="sng" dirty="0"/>
              <a:t>Sample Report: Weekly</a:t>
            </a:r>
          </a:p>
        </p:txBody>
      </p:sp>
      <p:sp>
        <p:nvSpPr>
          <p:cNvPr id="3" name="Content Placeholder 2">
            <a:extLst>
              <a:ext uri="{FF2B5EF4-FFF2-40B4-BE49-F238E27FC236}">
                <a16:creationId xmlns:a16="http://schemas.microsoft.com/office/drawing/2014/main" xmlns="" id="{714D0297-6501-4A84-AA21-D50BFBBE3A23}"/>
              </a:ext>
            </a:extLst>
          </p:cNvPr>
          <p:cNvSpPr>
            <a:spLocks noGrp="1"/>
          </p:cNvSpPr>
          <p:nvPr>
            <p:ph idx="1"/>
          </p:nvPr>
        </p:nvSpPr>
        <p:spPr/>
        <p:txBody>
          <a:bodyPr>
            <a:normAutofit fontScale="25000" lnSpcReduction="20000"/>
          </a:bodyPr>
          <a:lstStyle/>
          <a:p>
            <a:r>
              <a:rPr lang="en-US" dirty="0"/>
              <a:t>4.  Overall: provide more emphasis on the Mental Health domain throughout all visits.</a:t>
            </a:r>
          </a:p>
          <a:p>
            <a:r>
              <a:rPr lang="en-US" dirty="0"/>
              <a:t> </a:t>
            </a:r>
          </a:p>
          <a:p>
            <a:r>
              <a:rPr lang="en-US" b="1" u="sng" dirty="0"/>
              <a:t>V.  RCI Scores – Analysis</a:t>
            </a:r>
            <a:endParaRPr lang="en-US" dirty="0"/>
          </a:p>
          <a:p>
            <a:r>
              <a:rPr lang="en-US" dirty="0"/>
              <a:t> </a:t>
            </a:r>
          </a:p>
          <a:p>
            <a:r>
              <a:rPr lang="en-US" u="sng" dirty="0"/>
              <a:t>PH/Pre</a:t>
            </a:r>
            <a:r>
              <a:rPr lang="en-US" dirty="0"/>
              <a:t>   </a:t>
            </a:r>
            <a:r>
              <a:rPr lang="en-US" u="sng" dirty="0"/>
              <a:t>EH/Pre</a:t>
            </a:r>
            <a:r>
              <a:rPr lang="en-US" dirty="0"/>
              <a:t>   </a:t>
            </a:r>
            <a:r>
              <a:rPr lang="en-US" u="sng" dirty="0"/>
              <a:t>MH/Pre</a:t>
            </a:r>
            <a:r>
              <a:rPr lang="en-US" dirty="0"/>
              <a:t>   </a:t>
            </a:r>
            <a:r>
              <a:rPr lang="en-US" u="sng" dirty="0"/>
              <a:t>Pretest</a:t>
            </a:r>
            <a:endParaRPr lang="en-US" dirty="0"/>
          </a:p>
          <a:p>
            <a:r>
              <a:rPr lang="en-US" dirty="0"/>
              <a:t>.68          .61             1.21          .84</a:t>
            </a:r>
          </a:p>
          <a:p>
            <a:r>
              <a:rPr lang="en-US" dirty="0"/>
              <a:t> </a:t>
            </a:r>
          </a:p>
          <a:p>
            <a:r>
              <a:rPr lang="en-US" u="sng" dirty="0"/>
              <a:t>PH/Pos</a:t>
            </a:r>
            <a:r>
              <a:rPr lang="en-US" dirty="0"/>
              <a:t>   </a:t>
            </a:r>
            <a:r>
              <a:rPr lang="en-US" u="sng" dirty="0"/>
              <a:t>EH/Pos</a:t>
            </a:r>
            <a:r>
              <a:rPr lang="en-US" dirty="0"/>
              <a:t>   </a:t>
            </a:r>
            <a:r>
              <a:rPr lang="en-US" u="sng" dirty="0"/>
              <a:t>MH/Pos</a:t>
            </a:r>
            <a:r>
              <a:rPr lang="en-US" dirty="0"/>
              <a:t>   </a:t>
            </a:r>
            <a:r>
              <a:rPr lang="en-US" u="sng" dirty="0"/>
              <a:t>Posttest</a:t>
            </a:r>
            <a:r>
              <a:rPr lang="en-US" dirty="0"/>
              <a:t>   </a:t>
            </a:r>
            <a:r>
              <a:rPr lang="en-US" u="sng" dirty="0"/>
              <a:t>RCI</a:t>
            </a:r>
            <a:endParaRPr lang="en-US" dirty="0"/>
          </a:p>
          <a:p>
            <a:r>
              <a:rPr lang="en-US" dirty="0"/>
              <a:t>1.58           1.83         1.83           1.75          </a:t>
            </a:r>
            <a:r>
              <a:rPr lang="en-US" b="1" dirty="0"/>
              <a:t>.89</a:t>
            </a:r>
            <a:endParaRPr lang="en-US" dirty="0"/>
          </a:p>
          <a:p>
            <a:r>
              <a:rPr lang="en-US" dirty="0"/>
              <a:t> </a:t>
            </a:r>
          </a:p>
          <a:p>
            <a:r>
              <a:rPr lang="en-US" dirty="0"/>
              <a:t>As indicated above, the average RCI score for the period was .89.  This indicates that the average change from Pretest to Posttest was .89+ standard deviations.  The anticipated average standard deviation for a department is estimated at .30.  The department achieved .59+ standard deviations above the estimated norm.</a:t>
            </a:r>
          </a:p>
          <a:p>
            <a:r>
              <a:rPr lang="en-US" dirty="0"/>
              <a:t> </a:t>
            </a:r>
          </a:p>
          <a:p>
            <a:r>
              <a:rPr lang="en-US" b="1" u="sng" dirty="0"/>
              <a:t>VI.  Pretest Scores – Analysis</a:t>
            </a:r>
            <a:endParaRPr lang="en-US" dirty="0"/>
          </a:p>
          <a:p>
            <a:r>
              <a:rPr lang="en-US" b="1" dirty="0"/>
              <a:t> </a:t>
            </a:r>
            <a:endParaRPr lang="en-US" dirty="0"/>
          </a:p>
          <a:p>
            <a:r>
              <a:rPr lang="en-US" u="sng" dirty="0"/>
              <a:t>PH/Pre</a:t>
            </a:r>
            <a:r>
              <a:rPr lang="en-US" dirty="0"/>
              <a:t>   </a:t>
            </a:r>
            <a:r>
              <a:rPr lang="en-US" u="sng" dirty="0"/>
              <a:t>EH/Pre</a:t>
            </a:r>
            <a:r>
              <a:rPr lang="en-US" dirty="0"/>
              <a:t>   </a:t>
            </a:r>
            <a:r>
              <a:rPr lang="en-US" u="sng" dirty="0"/>
              <a:t>MH/Pre</a:t>
            </a:r>
            <a:r>
              <a:rPr lang="en-US" dirty="0"/>
              <a:t>   </a:t>
            </a:r>
            <a:r>
              <a:rPr lang="en-US" u="sng" dirty="0"/>
              <a:t>Pretest</a:t>
            </a:r>
            <a:endParaRPr lang="en-US" dirty="0"/>
          </a:p>
          <a:p>
            <a:r>
              <a:rPr lang="en-US" dirty="0"/>
              <a:t>.68          .61            1.21            .84</a:t>
            </a:r>
          </a:p>
          <a:p>
            <a:r>
              <a:rPr lang="en-US" dirty="0"/>
              <a:t> </a:t>
            </a:r>
          </a:p>
          <a:p>
            <a:r>
              <a:rPr lang="en-US" dirty="0"/>
              <a:t>As indicated above, the average RCI Pretest score was .84.  The average Pretest scores for physical and emotional domain issues were similar (.68, .61), however, the average Pretest score for the mental health domain was 1.21.  This latter score is significant compared to the previous two.  This indicated that patients experienced greater suffering per religious-spiritual coping in physical and emotional health issues, but lesser on mental health issues. </a:t>
            </a:r>
          </a:p>
          <a:p>
            <a:r>
              <a:rPr lang="en-US" dirty="0"/>
              <a:t> </a:t>
            </a:r>
          </a:p>
          <a:p>
            <a:r>
              <a:rPr lang="en-US" b="1" u="sng" dirty="0"/>
              <a:t>VII.  Posttest Scores - Analysis</a:t>
            </a:r>
            <a:endParaRPr lang="en-US" dirty="0"/>
          </a:p>
          <a:p>
            <a:r>
              <a:rPr lang="en-US" dirty="0"/>
              <a:t> </a:t>
            </a:r>
          </a:p>
          <a:p>
            <a:r>
              <a:rPr lang="en-US" u="sng" dirty="0"/>
              <a:t>PH/Pre</a:t>
            </a:r>
            <a:r>
              <a:rPr lang="en-US" dirty="0"/>
              <a:t>   </a:t>
            </a:r>
            <a:r>
              <a:rPr lang="en-US" u="sng" dirty="0"/>
              <a:t>EH/Pre</a:t>
            </a:r>
            <a:r>
              <a:rPr lang="en-US" dirty="0"/>
              <a:t>   </a:t>
            </a:r>
            <a:r>
              <a:rPr lang="en-US" u="sng" dirty="0"/>
              <a:t>MH/Pre</a:t>
            </a:r>
            <a:r>
              <a:rPr lang="en-US" dirty="0"/>
              <a:t>   </a:t>
            </a:r>
            <a:r>
              <a:rPr lang="en-US" u="sng" dirty="0"/>
              <a:t>Pretest</a:t>
            </a:r>
            <a:endParaRPr lang="en-US" dirty="0"/>
          </a:p>
          <a:p>
            <a:r>
              <a:rPr lang="en-US" dirty="0"/>
              <a:t>1.58        1.83            1.83          1.75        </a:t>
            </a:r>
          </a:p>
          <a:p>
            <a:r>
              <a:rPr lang="en-US" dirty="0"/>
              <a:t> </a:t>
            </a:r>
          </a:p>
          <a:p>
            <a:r>
              <a:rPr lang="en-US" dirty="0"/>
              <a:t>As indicated above, the average RCI Posttest score was 1.75.  The average Posttest scores for the Emotional and Mental Health domains was similar (equal), however, the average Posttest score for the Physical Health domain was 1.58.  This score is significant compared to the other two.  This indicated that change from Pretest to Posttest was greater for Emotional and Mental Health, but less so for Physical Health.</a:t>
            </a:r>
          </a:p>
          <a:p>
            <a:r>
              <a:rPr lang="en-US" dirty="0"/>
              <a:t> </a:t>
            </a:r>
          </a:p>
          <a:p>
            <a:r>
              <a:rPr lang="en-US" b="1" u="sng" dirty="0"/>
              <a:t>VIII.  Domain Scores – Analysis</a:t>
            </a:r>
            <a:endParaRPr lang="en-US" dirty="0"/>
          </a:p>
          <a:p>
            <a:r>
              <a:rPr lang="en-US" dirty="0"/>
              <a:t> </a:t>
            </a:r>
          </a:p>
          <a:p>
            <a:r>
              <a:rPr lang="en-US" u="sng" dirty="0"/>
              <a:t>PH/RCI</a:t>
            </a:r>
            <a:r>
              <a:rPr lang="en-US" dirty="0"/>
              <a:t>                 </a:t>
            </a:r>
            <a:r>
              <a:rPr lang="en-US" u="sng" dirty="0"/>
              <a:t>EH/RCI</a:t>
            </a:r>
            <a:r>
              <a:rPr lang="en-US" dirty="0"/>
              <a:t>                 </a:t>
            </a:r>
            <a:r>
              <a:rPr lang="en-US" u="sng" dirty="0"/>
              <a:t>MH/RCI</a:t>
            </a:r>
            <a:endParaRPr lang="en-US" dirty="0"/>
          </a:p>
          <a:p>
            <a:r>
              <a:rPr lang="en-US" dirty="0"/>
              <a:t>.90/.89 (1.01)        1.22/.89 (1.37)       .62/.89 (.69)</a:t>
            </a:r>
          </a:p>
          <a:p>
            <a:r>
              <a:rPr lang="en-US" dirty="0"/>
              <a:t> </a:t>
            </a:r>
          </a:p>
          <a:p>
            <a:r>
              <a:rPr lang="en-US" dirty="0"/>
              <a:t>As indicated, the greatest change from Pretest to Posttest occurred in the Emotional Health domain, and the least in the Mental Health domain.  The Mental Health domain score is significant compared to the other two scores.  This may suggest emphasizing the Mental Health domain from Pretest to Posttest is important.</a:t>
            </a:r>
          </a:p>
          <a:p>
            <a:pPr marL="0" indent="0">
              <a:buNone/>
            </a:pPr>
            <a:endParaRPr lang="en-US" dirty="0"/>
          </a:p>
        </p:txBody>
      </p:sp>
    </p:spTree>
    <p:extLst>
      <p:ext uri="{BB962C8B-B14F-4D97-AF65-F5344CB8AC3E}">
        <p14:creationId xmlns:p14="http://schemas.microsoft.com/office/powerpoint/2010/main" val="3203602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D1AD1-D3C7-440B-BD3F-13B435C960AE}"/>
              </a:ext>
            </a:extLst>
          </p:cNvPr>
          <p:cNvSpPr>
            <a:spLocks noGrp="1"/>
          </p:cNvSpPr>
          <p:nvPr>
            <p:ph type="title"/>
          </p:nvPr>
        </p:nvSpPr>
        <p:spPr/>
        <p:txBody>
          <a:bodyPr/>
          <a:lstStyle/>
          <a:p>
            <a:pPr algn="ctr"/>
            <a:r>
              <a:rPr lang="en-US" b="1" u="sng" dirty="0"/>
              <a:t>What Is the RCI?: Domains</a:t>
            </a:r>
          </a:p>
        </p:txBody>
      </p:sp>
      <p:sp>
        <p:nvSpPr>
          <p:cNvPr id="3" name="Content Placeholder 2">
            <a:extLst>
              <a:ext uri="{FF2B5EF4-FFF2-40B4-BE49-F238E27FC236}">
                <a16:creationId xmlns:a16="http://schemas.microsoft.com/office/drawing/2014/main" xmlns="" id="{E6661AE4-1E72-42E0-ABE2-AC9D78F99A53}"/>
              </a:ext>
            </a:extLst>
          </p:cNvPr>
          <p:cNvSpPr>
            <a:spLocks noGrp="1"/>
          </p:cNvSpPr>
          <p:nvPr>
            <p:ph idx="1"/>
          </p:nvPr>
        </p:nvSpPr>
        <p:spPr/>
        <p:txBody>
          <a:bodyPr/>
          <a:lstStyle/>
          <a:p>
            <a:pPr marL="0" indent="0" algn="ctr">
              <a:buNone/>
            </a:pPr>
            <a:r>
              <a:rPr lang="en-US" i="1" dirty="0"/>
              <a:t>There are 3 health domains that make up the RCI:</a:t>
            </a:r>
          </a:p>
          <a:p>
            <a:pPr marL="0" indent="0">
              <a:buNone/>
            </a:pPr>
            <a:endParaRPr lang="en-US" dirty="0"/>
          </a:p>
          <a:p>
            <a:pPr marL="0" indent="0">
              <a:buNone/>
            </a:pPr>
            <a:r>
              <a:rPr lang="en-US" dirty="0"/>
              <a:t>	1)  </a:t>
            </a:r>
            <a:r>
              <a:rPr lang="en-US" b="1" dirty="0"/>
              <a:t>Physical</a:t>
            </a:r>
            <a:r>
              <a:rPr lang="en-US" dirty="0"/>
              <a:t> – the patient’s physical health</a:t>
            </a:r>
          </a:p>
          <a:p>
            <a:pPr marL="0" indent="0">
              <a:buNone/>
            </a:pPr>
            <a:r>
              <a:rPr lang="en-US" dirty="0"/>
              <a:t>	2) </a:t>
            </a:r>
            <a:r>
              <a:rPr lang="en-US" b="1" dirty="0"/>
              <a:t>Mental</a:t>
            </a:r>
            <a:r>
              <a:rPr lang="en-US" dirty="0"/>
              <a:t> – the patient’s mental health</a:t>
            </a:r>
          </a:p>
          <a:p>
            <a:pPr marL="0" indent="0">
              <a:buNone/>
            </a:pPr>
            <a:r>
              <a:rPr lang="en-US" dirty="0"/>
              <a:t>	3) </a:t>
            </a:r>
            <a:r>
              <a:rPr lang="en-US" b="1" dirty="0"/>
              <a:t>Emotional</a:t>
            </a:r>
            <a:r>
              <a:rPr lang="en-US" dirty="0"/>
              <a:t> – the patient’s emotional health</a:t>
            </a:r>
          </a:p>
          <a:p>
            <a:pPr marL="0" indent="0">
              <a:buNone/>
            </a:pPr>
            <a:endParaRPr lang="en-US" dirty="0"/>
          </a:p>
          <a:p>
            <a:pPr marL="0" indent="0">
              <a:buNone/>
            </a:pPr>
            <a:r>
              <a:rPr lang="en-US" dirty="0"/>
              <a:t>* Designation of these three based on a 3,700+ patient case study conducted from 2007-2010</a:t>
            </a:r>
          </a:p>
        </p:txBody>
      </p:sp>
    </p:spTree>
    <p:extLst>
      <p:ext uri="{BB962C8B-B14F-4D97-AF65-F5344CB8AC3E}">
        <p14:creationId xmlns:p14="http://schemas.microsoft.com/office/powerpoint/2010/main" val="3274086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F82DF2-30D5-4B3A-AE27-65FA0627F833}"/>
              </a:ext>
            </a:extLst>
          </p:cNvPr>
          <p:cNvSpPr>
            <a:spLocks noGrp="1"/>
          </p:cNvSpPr>
          <p:nvPr>
            <p:ph type="title"/>
          </p:nvPr>
        </p:nvSpPr>
        <p:spPr/>
        <p:txBody>
          <a:bodyPr/>
          <a:lstStyle/>
          <a:p>
            <a:pPr algn="ctr"/>
            <a:r>
              <a:rPr lang="en-US" b="1" u="sng" dirty="0"/>
              <a:t>What is the RCI?: Prompts</a:t>
            </a:r>
          </a:p>
        </p:txBody>
      </p:sp>
      <p:sp>
        <p:nvSpPr>
          <p:cNvPr id="3" name="Content Placeholder 2">
            <a:extLst>
              <a:ext uri="{FF2B5EF4-FFF2-40B4-BE49-F238E27FC236}">
                <a16:creationId xmlns:a16="http://schemas.microsoft.com/office/drawing/2014/main" xmlns="" id="{00AAA6A6-134F-44C6-9B54-E0D80B61F1EA}"/>
              </a:ext>
            </a:extLst>
          </p:cNvPr>
          <p:cNvSpPr>
            <a:spLocks noGrp="1"/>
          </p:cNvSpPr>
          <p:nvPr>
            <p:ph idx="1"/>
          </p:nvPr>
        </p:nvSpPr>
        <p:spPr/>
        <p:txBody>
          <a:bodyPr>
            <a:normAutofit fontScale="92500" lnSpcReduction="20000"/>
          </a:bodyPr>
          <a:lstStyle/>
          <a:p>
            <a:pPr marL="0" indent="0" algn="ctr">
              <a:buNone/>
            </a:pPr>
            <a:r>
              <a:rPr lang="en-US" i="1" dirty="0"/>
              <a:t>There are two prompts within the three domains that address the patient’s health relevant to the domain:</a:t>
            </a:r>
          </a:p>
          <a:p>
            <a:pPr marL="0" indent="0" algn="ctr">
              <a:buNone/>
            </a:pPr>
            <a:endParaRPr lang="en-US" u="sng" dirty="0"/>
          </a:p>
          <a:p>
            <a:pPr marL="0" indent="0">
              <a:buNone/>
            </a:pPr>
            <a:r>
              <a:rPr lang="en-US" b="1" u="sng" dirty="0"/>
              <a:t>Physical</a:t>
            </a:r>
            <a:r>
              <a:rPr lang="en-US" dirty="0"/>
              <a:t>: 1) How much are you suffering because of condition 1 at this time (event)?; 2) How much are you suffering because of condition 2 at this time (process)?</a:t>
            </a:r>
          </a:p>
          <a:p>
            <a:pPr marL="0" indent="0">
              <a:buNone/>
            </a:pPr>
            <a:r>
              <a:rPr lang="en-US" b="1" u="sng" dirty="0"/>
              <a:t>Mental</a:t>
            </a:r>
            <a:r>
              <a:rPr lang="en-US" dirty="0"/>
              <a:t>: 1) How much are you suffering because of fears at this time (event)?; 2) How much are you suffering because of anxieties at this time (process)</a:t>
            </a:r>
          </a:p>
          <a:p>
            <a:pPr marL="0" indent="0">
              <a:buNone/>
            </a:pPr>
            <a:r>
              <a:rPr lang="en-US" b="1" u="sng" dirty="0"/>
              <a:t>Emotional</a:t>
            </a:r>
            <a:r>
              <a:rPr lang="en-US" dirty="0"/>
              <a:t>: 1) How much are you suffering because of feelings about your caregivers at this time (event)?  How much are you suffering because of feelings about your overall care at this time (process)?</a:t>
            </a:r>
            <a:endParaRPr lang="en-US" b="1" dirty="0"/>
          </a:p>
        </p:txBody>
      </p:sp>
    </p:spTree>
    <p:extLst>
      <p:ext uri="{BB962C8B-B14F-4D97-AF65-F5344CB8AC3E}">
        <p14:creationId xmlns:p14="http://schemas.microsoft.com/office/powerpoint/2010/main" val="260125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AD4F39-CCC9-4DDD-8D98-092E6897F122}"/>
              </a:ext>
            </a:extLst>
          </p:cNvPr>
          <p:cNvSpPr>
            <a:spLocks noGrp="1"/>
          </p:cNvSpPr>
          <p:nvPr>
            <p:ph type="title"/>
          </p:nvPr>
        </p:nvSpPr>
        <p:spPr/>
        <p:txBody>
          <a:bodyPr>
            <a:normAutofit fontScale="90000"/>
          </a:bodyPr>
          <a:lstStyle/>
          <a:p>
            <a:pPr algn="ctr"/>
            <a:r>
              <a:rPr lang="en-US" b="1" u="sng" dirty="0"/>
              <a:t>What is Palliative Spiritual Care?</a:t>
            </a:r>
          </a:p>
        </p:txBody>
      </p:sp>
      <p:sp>
        <p:nvSpPr>
          <p:cNvPr id="3" name="Content Placeholder 2">
            <a:extLst>
              <a:ext uri="{FF2B5EF4-FFF2-40B4-BE49-F238E27FC236}">
                <a16:creationId xmlns:a16="http://schemas.microsoft.com/office/drawing/2014/main" xmlns="" id="{A42576DA-E530-49DE-92BF-3281A3C40051}"/>
              </a:ext>
            </a:extLst>
          </p:cNvPr>
          <p:cNvSpPr>
            <a:spLocks noGrp="1"/>
          </p:cNvSpPr>
          <p:nvPr>
            <p:ph idx="1"/>
          </p:nvPr>
        </p:nvSpPr>
        <p:spPr/>
        <p:txBody>
          <a:bodyPr/>
          <a:lstStyle/>
          <a:p>
            <a:r>
              <a:rPr lang="en-US" dirty="0"/>
              <a:t>First, what is palliative care?  Care that focuses on relieving the patient from </a:t>
            </a:r>
            <a:r>
              <a:rPr lang="en-US" b="1" u="sng" dirty="0"/>
              <a:t>suffering (distress)</a:t>
            </a:r>
            <a:r>
              <a:rPr lang="en-US" dirty="0"/>
              <a:t> at any stage of illness</a:t>
            </a:r>
          </a:p>
          <a:p>
            <a:r>
              <a:rPr lang="en-US" dirty="0"/>
              <a:t>What is palliative spiritual care?  Spiritual care that focuses on treating the patient’s EXPERIENCE of suffering</a:t>
            </a:r>
          </a:p>
          <a:p>
            <a:r>
              <a:rPr lang="en-US" dirty="0"/>
              <a:t>What is a palliative spiritual care community?  A community of chaplains/spiritual care practitioners who focus on treating the patient’s SUFFERING as key to their practice </a:t>
            </a:r>
          </a:p>
        </p:txBody>
      </p:sp>
    </p:spTree>
    <p:extLst>
      <p:ext uri="{BB962C8B-B14F-4D97-AF65-F5344CB8AC3E}">
        <p14:creationId xmlns:p14="http://schemas.microsoft.com/office/powerpoint/2010/main" val="1236340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22B331-29F8-4389-BFD3-D95A268CE7FA}"/>
              </a:ext>
            </a:extLst>
          </p:cNvPr>
          <p:cNvSpPr>
            <a:spLocks noGrp="1"/>
          </p:cNvSpPr>
          <p:nvPr>
            <p:ph type="title"/>
          </p:nvPr>
        </p:nvSpPr>
        <p:spPr/>
        <p:txBody>
          <a:bodyPr/>
          <a:lstStyle/>
          <a:p>
            <a:pPr algn="ctr"/>
            <a:r>
              <a:rPr lang="en-US" b="1" u="sng" dirty="0"/>
              <a:t>What Is the RCI?: Prompts</a:t>
            </a:r>
          </a:p>
        </p:txBody>
      </p:sp>
      <p:sp>
        <p:nvSpPr>
          <p:cNvPr id="3" name="Content Placeholder 2">
            <a:extLst>
              <a:ext uri="{FF2B5EF4-FFF2-40B4-BE49-F238E27FC236}">
                <a16:creationId xmlns:a16="http://schemas.microsoft.com/office/drawing/2014/main" xmlns="" id="{F5C42DD3-D2B1-497A-B650-66E91552BB4A}"/>
              </a:ext>
            </a:extLst>
          </p:cNvPr>
          <p:cNvSpPr>
            <a:spLocks noGrp="1"/>
          </p:cNvSpPr>
          <p:nvPr>
            <p:ph idx="1"/>
          </p:nvPr>
        </p:nvSpPr>
        <p:spPr/>
        <p:txBody>
          <a:bodyPr/>
          <a:lstStyle/>
          <a:p>
            <a:pPr marL="0" indent="0">
              <a:buNone/>
            </a:pPr>
            <a:r>
              <a:rPr lang="en-US" i="1" dirty="0"/>
              <a:t>There is one prompt within each of the domains—the third prompt—that addresses the patient’s coping level relevant to the domain:</a:t>
            </a:r>
          </a:p>
          <a:p>
            <a:pPr marL="0" indent="0">
              <a:buNone/>
            </a:pPr>
            <a:endParaRPr lang="en-US" u="sng" dirty="0"/>
          </a:p>
          <a:p>
            <a:pPr marL="0" indent="0" algn="ctr">
              <a:buNone/>
            </a:pPr>
            <a:r>
              <a:rPr lang="en-US" sz="3600" b="1" dirty="0"/>
              <a:t>How much do spiritual or religious beliefs or practices help you cope with these?</a:t>
            </a:r>
          </a:p>
        </p:txBody>
      </p:sp>
    </p:spTree>
    <p:extLst>
      <p:ext uri="{BB962C8B-B14F-4D97-AF65-F5344CB8AC3E}">
        <p14:creationId xmlns:p14="http://schemas.microsoft.com/office/powerpoint/2010/main" val="3854751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31D8F5-F849-49FE-BF02-9DCD218D80E8}"/>
              </a:ext>
            </a:extLst>
          </p:cNvPr>
          <p:cNvSpPr>
            <a:spLocks noGrp="1"/>
          </p:cNvSpPr>
          <p:nvPr>
            <p:ph type="title"/>
          </p:nvPr>
        </p:nvSpPr>
        <p:spPr/>
        <p:txBody>
          <a:bodyPr/>
          <a:lstStyle/>
          <a:p>
            <a:pPr algn="ctr"/>
            <a:r>
              <a:rPr lang="en-US" b="1" u="sng" dirty="0"/>
              <a:t>Scoring-Domains </a:t>
            </a:r>
          </a:p>
        </p:txBody>
      </p:sp>
      <p:sp>
        <p:nvSpPr>
          <p:cNvPr id="3" name="Content Placeholder 2">
            <a:extLst>
              <a:ext uri="{FF2B5EF4-FFF2-40B4-BE49-F238E27FC236}">
                <a16:creationId xmlns:a16="http://schemas.microsoft.com/office/drawing/2014/main" xmlns="" id="{DB6E09F6-8B3F-4EBE-A038-E4714CC74D80}"/>
              </a:ext>
            </a:extLst>
          </p:cNvPr>
          <p:cNvSpPr>
            <a:spLocks noGrp="1"/>
          </p:cNvSpPr>
          <p:nvPr>
            <p:ph idx="1"/>
          </p:nvPr>
        </p:nvSpPr>
        <p:spPr/>
        <p:txBody>
          <a:bodyPr/>
          <a:lstStyle/>
          <a:p>
            <a:pPr marL="0" indent="0">
              <a:buNone/>
            </a:pPr>
            <a:r>
              <a:rPr lang="en-US" dirty="0"/>
              <a:t>The third prompt within each domain is divided by the average of the first two prompts within the domain to determine the patient’s relative coping/suffering level relevant to the domain.  This is expressed by the following equation with </a:t>
            </a:r>
            <a:r>
              <a:rPr lang="en-US" dirty="0" err="1"/>
              <a:t>PSu</a:t>
            </a:r>
            <a:r>
              <a:rPr lang="en-US" dirty="0"/>
              <a:t>=patient suffering, RSC=religious or spiritual coping, and P1=Prompt one and P2=Prompt 2:</a:t>
            </a:r>
          </a:p>
          <a:p>
            <a:pPr marL="0" indent="0" algn="ctr">
              <a:buNone/>
            </a:pPr>
            <a:endParaRPr lang="en-US" dirty="0"/>
          </a:p>
          <a:p>
            <a:pPr marL="0" indent="0" algn="ctr">
              <a:buNone/>
            </a:pPr>
            <a:r>
              <a:rPr lang="en-US" b="1" dirty="0" err="1"/>
              <a:t>PSu</a:t>
            </a:r>
            <a:r>
              <a:rPr lang="en-US" b="1" dirty="0"/>
              <a:t>=RSC/(P1+P2)/2</a:t>
            </a:r>
          </a:p>
          <a:p>
            <a:pPr marL="0" indent="0" algn="ctr">
              <a:buNone/>
            </a:pPr>
            <a:endParaRPr lang="en-US" dirty="0"/>
          </a:p>
        </p:txBody>
      </p:sp>
    </p:spTree>
    <p:extLst>
      <p:ext uri="{BB962C8B-B14F-4D97-AF65-F5344CB8AC3E}">
        <p14:creationId xmlns:p14="http://schemas.microsoft.com/office/powerpoint/2010/main" val="1587498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50AE7E-DB2B-4566-AA0D-8EB126FBBE89}"/>
              </a:ext>
            </a:extLst>
          </p:cNvPr>
          <p:cNvSpPr>
            <a:spLocks noGrp="1"/>
          </p:cNvSpPr>
          <p:nvPr>
            <p:ph type="title"/>
          </p:nvPr>
        </p:nvSpPr>
        <p:spPr/>
        <p:txBody>
          <a:bodyPr/>
          <a:lstStyle/>
          <a:p>
            <a:pPr algn="ctr"/>
            <a:r>
              <a:rPr lang="en-US" b="1" u="sng" dirty="0"/>
              <a:t>Scoring: Overall</a:t>
            </a:r>
          </a:p>
        </p:txBody>
      </p:sp>
      <p:sp>
        <p:nvSpPr>
          <p:cNvPr id="3" name="Content Placeholder 2">
            <a:extLst>
              <a:ext uri="{FF2B5EF4-FFF2-40B4-BE49-F238E27FC236}">
                <a16:creationId xmlns:a16="http://schemas.microsoft.com/office/drawing/2014/main" xmlns="" id="{6A0D6E7D-247E-4225-AE05-1326D57029A1}"/>
              </a:ext>
            </a:extLst>
          </p:cNvPr>
          <p:cNvSpPr>
            <a:spLocks noGrp="1"/>
          </p:cNvSpPr>
          <p:nvPr>
            <p:ph idx="1"/>
          </p:nvPr>
        </p:nvSpPr>
        <p:spPr/>
        <p:txBody>
          <a:bodyPr>
            <a:normAutofit fontScale="92500"/>
          </a:bodyPr>
          <a:lstStyle/>
          <a:p>
            <a:pPr marL="0" indent="0">
              <a:buNone/>
            </a:pPr>
            <a:r>
              <a:rPr lang="en-US" dirty="0"/>
              <a:t>1) The RCI Score for each domain </a:t>
            </a:r>
            <a:r>
              <a:rPr lang="en-US" dirty="0" err="1"/>
              <a:t>PSu</a:t>
            </a:r>
            <a:r>
              <a:rPr lang="en-US" dirty="0"/>
              <a:t>=RSC/(P1+P2)/2</a:t>
            </a:r>
          </a:p>
          <a:p>
            <a:pPr marL="0" indent="0">
              <a:buNone/>
            </a:pPr>
            <a:r>
              <a:rPr lang="en-US" dirty="0"/>
              <a:t>is averaged to arrive at the RCI score for the patient.</a:t>
            </a:r>
          </a:p>
          <a:p>
            <a:pPr marL="0" indent="0">
              <a:buNone/>
            </a:pPr>
            <a:r>
              <a:rPr lang="en-US" dirty="0"/>
              <a:t>2) The Pretest RCI score is subtracted from the Posttest RCI Score to assess the change in patient suffering/satisfaction from Pretest to Posttest: </a:t>
            </a:r>
            <a:r>
              <a:rPr lang="en-US" dirty="0" err="1"/>
              <a:t>PosT</a:t>
            </a:r>
            <a:r>
              <a:rPr lang="en-US" dirty="0"/>
              <a:t> – </a:t>
            </a:r>
            <a:r>
              <a:rPr lang="en-US" dirty="0" err="1"/>
              <a:t>PreT</a:t>
            </a:r>
            <a:r>
              <a:rPr lang="en-US" dirty="0"/>
              <a:t> = RCI score</a:t>
            </a:r>
          </a:p>
          <a:p>
            <a:pPr marL="0" indent="0">
              <a:buNone/>
            </a:pPr>
            <a:r>
              <a:rPr lang="en-US" dirty="0"/>
              <a:t>3) Each patient domain score can be assessed individually for each patient</a:t>
            </a:r>
          </a:p>
          <a:p>
            <a:pPr marL="0" indent="0">
              <a:buNone/>
            </a:pPr>
            <a:r>
              <a:rPr lang="en-US" dirty="0"/>
              <a:t>4) Trends in Pretest and Posttest scoring can be assessed</a:t>
            </a:r>
          </a:p>
          <a:p>
            <a:pPr marL="0" indent="0">
              <a:buNone/>
            </a:pPr>
            <a:r>
              <a:rPr lang="en-US" dirty="0"/>
              <a:t>5) Overall departmental and chaplain performance can be assessed by domain and by total scores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427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9A55CD-5D02-47F1-9D68-F97EF66A802B}"/>
              </a:ext>
            </a:extLst>
          </p:cNvPr>
          <p:cNvSpPr>
            <a:spLocks noGrp="1"/>
          </p:cNvSpPr>
          <p:nvPr>
            <p:ph type="title"/>
          </p:nvPr>
        </p:nvSpPr>
        <p:spPr/>
        <p:txBody>
          <a:bodyPr/>
          <a:lstStyle/>
          <a:p>
            <a:pPr algn="ctr"/>
            <a:r>
              <a:rPr lang="en-US" b="1" u="sng" dirty="0"/>
              <a:t>The App</a:t>
            </a:r>
          </a:p>
        </p:txBody>
      </p:sp>
      <p:sp>
        <p:nvSpPr>
          <p:cNvPr id="3" name="Content Placeholder 2">
            <a:extLst>
              <a:ext uri="{FF2B5EF4-FFF2-40B4-BE49-F238E27FC236}">
                <a16:creationId xmlns:a16="http://schemas.microsoft.com/office/drawing/2014/main" xmlns="" id="{2FE002E4-3F8E-4E06-995A-158A37CE73F8}"/>
              </a:ext>
            </a:extLst>
          </p:cNvPr>
          <p:cNvSpPr>
            <a:spLocks noGrp="1"/>
          </p:cNvSpPr>
          <p:nvPr>
            <p:ph idx="1"/>
          </p:nvPr>
        </p:nvSpPr>
        <p:spPr/>
        <p:txBody>
          <a:bodyPr/>
          <a:lstStyle/>
          <a:p>
            <a:r>
              <a:rPr lang="en-US" dirty="0"/>
              <a:t>1) The RCI is on an app a chaplain can use on their smart phone</a:t>
            </a:r>
          </a:p>
          <a:p>
            <a:r>
              <a:rPr lang="en-US" dirty="0"/>
              <a:t>2) The app is easy to score and sends the results automatically</a:t>
            </a:r>
          </a:p>
          <a:p>
            <a:r>
              <a:rPr lang="en-US" dirty="0"/>
              <a:t>3) The chaplain conducts the assessment AFTER the patient visit</a:t>
            </a:r>
          </a:p>
          <a:p>
            <a:r>
              <a:rPr lang="en-US" dirty="0"/>
              <a:t>4) The app automatically compiles the summary data</a:t>
            </a:r>
          </a:p>
          <a:p>
            <a:r>
              <a:rPr lang="en-US" dirty="0"/>
              <a:t>5) No charting necessary!  Scoring the app takes about 2 minutes</a:t>
            </a:r>
          </a:p>
          <a:p>
            <a:endParaRPr lang="en-US" dirty="0"/>
          </a:p>
        </p:txBody>
      </p:sp>
    </p:spTree>
    <p:extLst>
      <p:ext uri="{BB962C8B-B14F-4D97-AF65-F5344CB8AC3E}">
        <p14:creationId xmlns:p14="http://schemas.microsoft.com/office/powerpoint/2010/main" val="3919024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4C4F8D-37DF-4EEA-A740-7E9204B7D85C}"/>
              </a:ext>
            </a:extLst>
          </p:cNvPr>
          <p:cNvSpPr>
            <a:spLocks noGrp="1"/>
          </p:cNvSpPr>
          <p:nvPr>
            <p:ph type="title"/>
          </p:nvPr>
        </p:nvSpPr>
        <p:spPr/>
        <p:txBody>
          <a:bodyPr/>
          <a:lstStyle/>
          <a:p>
            <a:pPr algn="ctr"/>
            <a:r>
              <a:rPr lang="en-US" b="1" u="sng" dirty="0"/>
              <a:t>What the App Looks Like</a:t>
            </a:r>
          </a:p>
        </p:txBody>
      </p:sp>
      <p:sp>
        <p:nvSpPr>
          <p:cNvPr id="3" name="Content Placeholder 2">
            <a:extLst>
              <a:ext uri="{FF2B5EF4-FFF2-40B4-BE49-F238E27FC236}">
                <a16:creationId xmlns:a16="http://schemas.microsoft.com/office/drawing/2014/main" xmlns="" id="{03A705A9-88D6-4FF9-84CF-2FAC9436C4E9}"/>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4800" b="1" dirty="0"/>
              <a:t>Screen Shot of the App</a:t>
            </a:r>
          </a:p>
        </p:txBody>
      </p:sp>
    </p:spTree>
    <p:extLst>
      <p:ext uri="{BB962C8B-B14F-4D97-AF65-F5344CB8AC3E}">
        <p14:creationId xmlns:p14="http://schemas.microsoft.com/office/powerpoint/2010/main" val="2485069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69A6A9-AB07-4D94-B9A2-9955D66492CD}"/>
              </a:ext>
            </a:extLst>
          </p:cNvPr>
          <p:cNvSpPr>
            <a:spLocks noGrp="1"/>
          </p:cNvSpPr>
          <p:nvPr>
            <p:ph type="title"/>
          </p:nvPr>
        </p:nvSpPr>
        <p:spPr>
          <a:xfrm flipV="1">
            <a:off x="457200" y="1295399"/>
            <a:ext cx="8229600" cy="45719"/>
          </a:xfrm>
        </p:spPr>
        <p:txBody>
          <a:bodyPr>
            <a:normAutofit fontScale="90000"/>
          </a:bodyPr>
          <a:lstStyle/>
          <a:p>
            <a:pPr algn="ctr"/>
            <a:endParaRPr lang="en-US" b="1" u="sng" dirty="0"/>
          </a:p>
        </p:txBody>
      </p:sp>
      <p:pic>
        <p:nvPicPr>
          <p:cNvPr id="4" name="Content Placeholder 3">
            <a:extLst>
              <a:ext uri="{FF2B5EF4-FFF2-40B4-BE49-F238E27FC236}">
                <a16:creationId xmlns:a16="http://schemas.microsoft.com/office/drawing/2014/main" xmlns="" id="{E779A170-79BE-481C-9158-3D3E3DB2D493}"/>
              </a:ext>
            </a:extLst>
          </p:cNvPr>
          <p:cNvPicPr>
            <a:picLocks noGrp="1" noChangeAspect="1"/>
          </p:cNvPicPr>
          <p:nvPr>
            <p:ph idx="1"/>
          </p:nvPr>
        </p:nvPicPr>
        <p:blipFill>
          <a:blip r:embed="rId2"/>
          <a:stretch>
            <a:fillRect/>
          </a:stretch>
        </p:blipFill>
        <p:spPr>
          <a:xfrm>
            <a:off x="0" y="-1371600"/>
            <a:ext cx="9144000" cy="8991600"/>
          </a:xfrm>
          <a:prstGeom prst="rect">
            <a:avLst/>
          </a:prstGeom>
        </p:spPr>
      </p:pic>
    </p:spTree>
    <p:extLst>
      <p:ext uri="{BB962C8B-B14F-4D97-AF65-F5344CB8AC3E}">
        <p14:creationId xmlns:p14="http://schemas.microsoft.com/office/powerpoint/2010/main" val="843209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CI Screen Design for Chris - Word">
            <a:extLst>
              <a:ext uri="{FF2B5EF4-FFF2-40B4-BE49-F238E27FC236}">
                <a16:creationId xmlns:a16="http://schemas.microsoft.com/office/drawing/2014/main" xmlns="" id="{B7FE9D49-A753-426A-86BE-34E513265E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829800" cy="6857999"/>
          </a:xfrm>
          <a:prstGeom prst="rect">
            <a:avLst/>
          </a:prstGeom>
        </p:spPr>
      </p:pic>
    </p:spTree>
    <p:extLst>
      <p:ext uri="{BB962C8B-B14F-4D97-AF65-F5344CB8AC3E}">
        <p14:creationId xmlns:p14="http://schemas.microsoft.com/office/powerpoint/2010/main" val="1379258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CI Screen Design for Chris - Word">
            <a:extLst>
              <a:ext uri="{FF2B5EF4-FFF2-40B4-BE49-F238E27FC236}">
                <a16:creationId xmlns:a16="http://schemas.microsoft.com/office/drawing/2014/main" xmlns="" id="{9841EA2D-7B29-492C-9791-936B9374AA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43141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7BD9FC-2905-4EE9-A24A-07325F09275B}"/>
              </a:ext>
            </a:extLst>
          </p:cNvPr>
          <p:cNvSpPr>
            <a:spLocks noGrp="1"/>
          </p:cNvSpPr>
          <p:nvPr>
            <p:ph type="title"/>
          </p:nvPr>
        </p:nvSpPr>
        <p:spPr/>
        <p:txBody>
          <a:bodyPr/>
          <a:lstStyle/>
          <a:p>
            <a:pPr algn="ctr"/>
            <a:r>
              <a:rPr lang="en-US" b="1" u="sng" dirty="0"/>
              <a:t>What Is the RCI?: Tests</a:t>
            </a:r>
          </a:p>
        </p:txBody>
      </p:sp>
      <p:sp>
        <p:nvSpPr>
          <p:cNvPr id="3" name="Content Placeholder 2">
            <a:extLst>
              <a:ext uri="{FF2B5EF4-FFF2-40B4-BE49-F238E27FC236}">
                <a16:creationId xmlns:a16="http://schemas.microsoft.com/office/drawing/2014/main" xmlns="" id="{86603F32-FBA3-4FA4-8C56-C7706AD643B2}"/>
              </a:ext>
            </a:extLst>
          </p:cNvPr>
          <p:cNvSpPr>
            <a:spLocks noGrp="1"/>
          </p:cNvSpPr>
          <p:nvPr>
            <p:ph idx="1"/>
          </p:nvPr>
        </p:nvSpPr>
        <p:spPr/>
        <p:txBody>
          <a:bodyPr>
            <a:normAutofit/>
          </a:bodyPr>
          <a:lstStyle/>
          <a:p>
            <a:endParaRPr lang="en-US" dirty="0"/>
          </a:p>
          <a:p>
            <a:r>
              <a:rPr lang="en-US" dirty="0"/>
              <a:t>1) Patients receive a Pretest and a Posttest visit</a:t>
            </a:r>
          </a:p>
          <a:p>
            <a:r>
              <a:rPr lang="en-US" dirty="0"/>
              <a:t>2) Tests typically take 10-15 minutes</a:t>
            </a:r>
          </a:p>
          <a:p>
            <a:r>
              <a:rPr lang="en-US" dirty="0"/>
              <a:t>3) Chaplains may, but are not required to use the prompts; they only need to get answers to them</a:t>
            </a:r>
          </a:p>
          <a:p>
            <a:r>
              <a:rPr lang="en-US" dirty="0"/>
              <a:t>4) Tests make use of both didactic (direct/instructive) and rhetorical (indirect/expressive) communication</a:t>
            </a:r>
          </a:p>
          <a:p>
            <a:r>
              <a:rPr lang="en-US" dirty="0"/>
              <a:t>5) Scoring is up to the chaplain’s perception and interpretation of what the patient is saying </a:t>
            </a:r>
          </a:p>
        </p:txBody>
      </p:sp>
    </p:spTree>
    <p:extLst>
      <p:ext uri="{BB962C8B-B14F-4D97-AF65-F5344CB8AC3E}">
        <p14:creationId xmlns:p14="http://schemas.microsoft.com/office/powerpoint/2010/main" val="448248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A4D7CA-A26B-406E-B06D-A27C6603A136}"/>
              </a:ext>
            </a:extLst>
          </p:cNvPr>
          <p:cNvSpPr>
            <a:spLocks noGrp="1"/>
          </p:cNvSpPr>
          <p:nvPr>
            <p:ph type="title"/>
          </p:nvPr>
        </p:nvSpPr>
        <p:spPr/>
        <p:txBody>
          <a:bodyPr/>
          <a:lstStyle/>
          <a:p>
            <a:pPr algn="ctr"/>
            <a:r>
              <a:rPr lang="en-US" b="1" u="sng" dirty="0"/>
              <a:t>What Is the RCI?: Interventions</a:t>
            </a:r>
          </a:p>
        </p:txBody>
      </p:sp>
      <p:sp>
        <p:nvSpPr>
          <p:cNvPr id="3" name="Content Placeholder 2">
            <a:extLst>
              <a:ext uri="{FF2B5EF4-FFF2-40B4-BE49-F238E27FC236}">
                <a16:creationId xmlns:a16="http://schemas.microsoft.com/office/drawing/2014/main" xmlns="" id="{C0587447-9DED-4424-A48A-EC764DA67E16}"/>
              </a:ext>
            </a:extLst>
          </p:cNvPr>
          <p:cNvSpPr>
            <a:spLocks noGrp="1"/>
          </p:cNvSpPr>
          <p:nvPr>
            <p:ph idx="1"/>
          </p:nvPr>
        </p:nvSpPr>
        <p:spPr/>
        <p:txBody>
          <a:bodyPr>
            <a:normAutofit lnSpcReduction="10000"/>
          </a:bodyPr>
          <a:lstStyle/>
          <a:p>
            <a:endParaRPr lang="en-US" dirty="0"/>
          </a:p>
          <a:p>
            <a:r>
              <a:rPr lang="en-US" dirty="0"/>
              <a:t>1) Interventionist reviews the Pretest scoring</a:t>
            </a:r>
          </a:p>
          <a:p>
            <a:pPr marL="0" indent="0">
              <a:buNone/>
            </a:pPr>
            <a:endParaRPr lang="en-US" dirty="0"/>
          </a:p>
          <a:p>
            <a:r>
              <a:rPr lang="en-US" dirty="0"/>
              <a:t>2) Interventionist devises an intervention</a:t>
            </a:r>
          </a:p>
          <a:p>
            <a:pPr marL="0" indent="0">
              <a:buNone/>
            </a:pPr>
            <a:endParaRPr lang="en-US" dirty="0"/>
          </a:p>
          <a:p>
            <a:r>
              <a:rPr lang="en-US" dirty="0"/>
              <a:t>3) Interventionist makes 1-3 intervention visits</a:t>
            </a:r>
          </a:p>
          <a:p>
            <a:pPr marL="0" indent="0">
              <a:buNone/>
            </a:pPr>
            <a:endParaRPr lang="en-US" dirty="0"/>
          </a:p>
          <a:p>
            <a:r>
              <a:rPr lang="en-US" dirty="0"/>
              <a:t>4) Interventionist pri0ritizes domain scores</a:t>
            </a:r>
          </a:p>
          <a:p>
            <a:pPr marL="0" indent="0">
              <a:buNone/>
            </a:pPr>
            <a:endParaRPr lang="en-US" dirty="0"/>
          </a:p>
          <a:p>
            <a:r>
              <a:rPr lang="en-US" dirty="0"/>
              <a:t>5) Interventions typically take 15-20 minutes </a:t>
            </a:r>
          </a:p>
          <a:p>
            <a:endParaRPr lang="en-US" dirty="0"/>
          </a:p>
        </p:txBody>
      </p:sp>
    </p:spTree>
    <p:extLst>
      <p:ext uri="{BB962C8B-B14F-4D97-AF65-F5344CB8AC3E}">
        <p14:creationId xmlns:p14="http://schemas.microsoft.com/office/powerpoint/2010/main" val="1694570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D2375-1C81-46CC-9BD3-ABFD0EF1818D}"/>
              </a:ext>
            </a:extLst>
          </p:cNvPr>
          <p:cNvSpPr>
            <a:spLocks noGrp="1"/>
          </p:cNvSpPr>
          <p:nvPr>
            <p:ph type="title"/>
          </p:nvPr>
        </p:nvSpPr>
        <p:spPr/>
        <p:txBody>
          <a:bodyPr/>
          <a:lstStyle/>
          <a:p>
            <a:pPr algn="ctr"/>
            <a:r>
              <a:rPr lang="en-US" b="1" u="sng" dirty="0"/>
              <a:t>Why Focus on Suffering?</a:t>
            </a:r>
          </a:p>
        </p:txBody>
      </p:sp>
      <p:sp>
        <p:nvSpPr>
          <p:cNvPr id="3" name="Content Placeholder 2">
            <a:extLst>
              <a:ext uri="{FF2B5EF4-FFF2-40B4-BE49-F238E27FC236}">
                <a16:creationId xmlns:a16="http://schemas.microsoft.com/office/drawing/2014/main" xmlns="" id="{AB3C10F9-52C3-4FB1-AF96-6311A428220A}"/>
              </a:ext>
            </a:extLst>
          </p:cNvPr>
          <p:cNvSpPr>
            <a:spLocks noGrp="1"/>
          </p:cNvSpPr>
          <p:nvPr>
            <p:ph idx="1"/>
          </p:nvPr>
        </p:nvSpPr>
        <p:spPr/>
        <p:txBody>
          <a:bodyPr>
            <a:normAutofit lnSpcReduction="10000"/>
          </a:bodyPr>
          <a:lstStyle/>
          <a:p>
            <a:r>
              <a:rPr lang="en-US" dirty="0"/>
              <a:t>1) It provides chaplains with a CLINICAL HEALTH SPECIALTY that transcends religion-spirituality</a:t>
            </a:r>
          </a:p>
          <a:p>
            <a:r>
              <a:rPr lang="en-US" dirty="0"/>
              <a:t>2) It focuses on PATIENT EXPERIENCE which is what health institutions/healthcare is now focused on</a:t>
            </a:r>
          </a:p>
          <a:p>
            <a:r>
              <a:rPr lang="en-US" dirty="0"/>
              <a:t>3) It focuses on addressing the most intense/acute NEED(S) of the patient</a:t>
            </a:r>
          </a:p>
          <a:p>
            <a:r>
              <a:rPr lang="en-US" dirty="0"/>
              <a:t>4) It provides context for addressing PATIENT SPIRITUAL-RELIGIOUS ISSUES which are best elicited indirectly</a:t>
            </a:r>
          </a:p>
          <a:p>
            <a:r>
              <a:rPr lang="en-US" dirty="0"/>
              <a:t>5) It makes the chaplain NECESSARY instead of merely HELPFUL to the clinical team</a:t>
            </a:r>
          </a:p>
        </p:txBody>
      </p:sp>
    </p:spTree>
    <p:extLst>
      <p:ext uri="{BB962C8B-B14F-4D97-AF65-F5344CB8AC3E}">
        <p14:creationId xmlns:p14="http://schemas.microsoft.com/office/powerpoint/2010/main" val="3794315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FBC478-8705-4110-9777-60E62DCC4147}"/>
              </a:ext>
            </a:extLst>
          </p:cNvPr>
          <p:cNvSpPr>
            <a:spLocks noGrp="1"/>
          </p:cNvSpPr>
          <p:nvPr>
            <p:ph type="title"/>
          </p:nvPr>
        </p:nvSpPr>
        <p:spPr/>
        <p:txBody>
          <a:bodyPr/>
          <a:lstStyle/>
          <a:p>
            <a:pPr algn="ctr"/>
            <a:r>
              <a:rPr lang="en-US" b="1" u="sng" dirty="0"/>
              <a:t>How to Score a Test Visit</a:t>
            </a:r>
          </a:p>
        </p:txBody>
      </p:sp>
      <p:sp>
        <p:nvSpPr>
          <p:cNvPr id="3" name="Content Placeholder 2">
            <a:extLst>
              <a:ext uri="{FF2B5EF4-FFF2-40B4-BE49-F238E27FC236}">
                <a16:creationId xmlns:a16="http://schemas.microsoft.com/office/drawing/2014/main" xmlns="" id="{45157C9F-70CE-4DD1-8864-0FDB83A2A928}"/>
              </a:ext>
            </a:extLst>
          </p:cNvPr>
          <p:cNvSpPr>
            <a:spLocks noGrp="1"/>
          </p:cNvSpPr>
          <p:nvPr>
            <p:ph idx="1"/>
          </p:nvPr>
        </p:nvSpPr>
        <p:spPr/>
        <p:txBody>
          <a:bodyPr>
            <a:normAutofit/>
          </a:bodyPr>
          <a:lstStyle/>
          <a:p>
            <a:endParaRPr lang="en-US" dirty="0"/>
          </a:p>
          <a:p>
            <a:r>
              <a:rPr lang="en-US" dirty="0"/>
              <a:t>Score the first two questions within each domain (suffering level) and the third question within each domain (coping level) on a 1-10 scale</a:t>
            </a:r>
          </a:p>
          <a:p>
            <a:r>
              <a:rPr lang="en-US" dirty="0"/>
              <a:t>0 is not a valid score; for patients who report no issues, record a 1 (for the fact that they’re in the hospital!)</a:t>
            </a:r>
          </a:p>
          <a:p>
            <a:r>
              <a:rPr lang="en-US" dirty="0"/>
              <a:t>For each 1-10 rating, distinguish between an issue, and a supporting point to an issue</a:t>
            </a:r>
          </a:p>
          <a:p>
            <a:r>
              <a:rPr lang="en-US" dirty="0"/>
              <a:t>Use either an Inductive or Deductive approach to scoring, or better yet, an Abductive approach</a:t>
            </a:r>
          </a:p>
          <a:p>
            <a:endParaRPr lang="en-US" dirty="0"/>
          </a:p>
        </p:txBody>
      </p:sp>
    </p:spTree>
    <p:extLst>
      <p:ext uri="{BB962C8B-B14F-4D97-AF65-F5344CB8AC3E}">
        <p14:creationId xmlns:p14="http://schemas.microsoft.com/office/powerpoint/2010/main" val="479527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E9E839-1F30-4CC0-9CAC-CA957D9BF539}"/>
              </a:ext>
            </a:extLst>
          </p:cNvPr>
          <p:cNvSpPr>
            <a:spLocks noGrp="1"/>
          </p:cNvSpPr>
          <p:nvPr>
            <p:ph type="title"/>
          </p:nvPr>
        </p:nvSpPr>
        <p:spPr/>
        <p:txBody>
          <a:bodyPr/>
          <a:lstStyle/>
          <a:p>
            <a:pPr algn="ctr"/>
            <a:r>
              <a:rPr lang="en-US" b="1" u="sng" dirty="0"/>
              <a:t>How to Score a Test Visit</a:t>
            </a:r>
          </a:p>
        </p:txBody>
      </p:sp>
      <p:sp>
        <p:nvSpPr>
          <p:cNvPr id="3" name="Content Placeholder 2">
            <a:extLst>
              <a:ext uri="{FF2B5EF4-FFF2-40B4-BE49-F238E27FC236}">
                <a16:creationId xmlns:a16="http://schemas.microsoft.com/office/drawing/2014/main" xmlns="" id="{0BEB4D79-72A8-4C5B-85F8-5A3124C9D60D}"/>
              </a:ext>
            </a:extLst>
          </p:cNvPr>
          <p:cNvSpPr>
            <a:spLocks noGrp="1"/>
          </p:cNvSpPr>
          <p:nvPr>
            <p:ph idx="1"/>
          </p:nvPr>
        </p:nvSpPr>
        <p:spPr/>
        <p:txBody>
          <a:bodyPr>
            <a:normAutofit fontScale="92500" lnSpcReduction="10000"/>
          </a:bodyPr>
          <a:lstStyle/>
          <a:p>
            <a:r>
              <a:rPr lang="en-US" dirty="0"/>
              <a:t>For every third supporting point, increase the number of issues by 1</a:t>
            </a:r>
          </a:p>
          <a:p>
            <a:pPr marL="0" indent="0">
              <a:buNone/>
            </a:pPr>
            <a:endParaRPr lang="en-US" dirty="0"/>
          </a:p>
          <a:p>
            <a:pPr marL="0" indent="0">
              <a:buNone/>
            </a:pPr>
            <a:r>
              <a:rPr lang="en-US" dirty="0"/>
              <a:t>	- Example: 1 issue and three supporting points is 2 	issues; another three supporting points raises the</a:t>
            </a:r>
          </a:p>
          <a:p>
            <a:pPr marL="0" indent="0">
              <a:buNone/>
            </a:pPr>
            <a:r>
              <a:rPr lang="en-US" dirty="0"/>
              <a:t>	number of issues to 3, etc.</a:t>
            </a:r>
          </a:p>
          <a:p>
            <a:pPr marL="0" indent="0">
              <a:buNone/>
            </a:pPr>
            <a:r>
              <a:rPr lang="en-US" dirty="0"/>
              <a:t>	- Patients may express 2 issues, and no</a:t>
            </a:r>
          </a:p>
          <a:p>
            <a:pPr marL="0" indent="0">
              <a:buNone/>
            </a:pPr>
            <a:r>
              <a:rPr lang="en-US" dirty="0"/>
              <a:t>	supporting points; score these as 2 issues, etc.</a:t>
            </a:r>
          </a:p>
          <a:p>
            <a:pPr marL="0" indent="0">
              <a:buNone/>
            </a:pPr>
            <a:endParaRPr lang="en-US" dirty="0"/>
          </a:p>
          <a:p>
            <a:pPr marL="0" indent="0">
              <a:buNone/>
            </a:pPr>
            <a:r>
              <a:rPr lang="en-US" dirty="0"/>
              <a:t>*** The Key is to distinguish between an issue, and a supporting point to an issue***</a:t>
            </a:r>
          </a:p>
        </p:txBody>
      </p:sp>
    </p:spTree>
    <p:extLst>
      <p:ext uri="{BB962C8B-B14F-4D97-AF65-F5344CB8AC3E}">
        <p14:creationId xmlns:p14="http://schemas.microsoft.com/office/powerpoint/2010/main" val="1808102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54CA85-FCEE-4209-8136-CEFD65638667}"/>
              </a:ext>
            </a:extLst>
          </p:cNvPr>
          <p:cNvSpPr>
            <a:spLocks noGrp="1"/>
          </p:cNvSpPr>
          <p:nvPr>
            <p:ph type="title"/>
          </p:nvPr>
        </p:nvSpPr>
        <p:spPr/>
        <p:txBody>
          <a:bodyPr/>
          <a:lstStyle/>
          <a:p>
            <a:pPr algn="ctr"/>
            <a:r>
              <a:rPr lang="en-US" b="1" u="sng" dirty="0"/>
              <a:t>Calculating the Score: Chart</a:t>
            </a:r>
          </a:p>
        </p:txBody>
      </p:sp>
      <p:graphicFrame>
        <p:nvGraphicFramePr>
          <p:cNvPr id="4" name="Content Placeholder 3">
            <a:extLst>
              <a:ext uri="{FF2B5EF4-FFF2-40B4-BE49-F238E27FC236}">
                <a16:creationId xmlns:a16="http://schemas.microsoft.com/office/drawing/2014/main" xmlns="" id="{4EA25F0E-BCC5-4F8E-B0EB-859A7D7F6CE8}"/>
              </a:ext>
            </a:extLst>
          </p:cNvPr>
          <p:cNvGraphicFramePr>
            <a:graphicFrameLocks noGrp="1"/>
          </p:cNvGraphicFramePr>
          <p:nvPr>
            <p:ph idx="1"/>
          </p:nvPr>
        </p:nvGraphicFramePr>
        <p:xfrm>
          <a:off x="1447800" y="2239962"/>
          <a:ext cx="6324600" cy="4465633"/>
        </p:xfrm>
        <a:graphic>
          <a:graphicData uri="http://schemas.openxmlformats.org/drawingml/2006/table">
            <a:tbl>
              <a:tblPr firstRow="1" firstCol="1" bandRow="1">
                <a:tableStyleId>{5C22544A-7EE6-4342-B048-85BDC9FD1C3A}</a:tableStyleId>
              </a:tblPr>
              <a:tblGrid>
                <a:gridCol w="2108200">
                  <a:extLst>
                    <a:ext uri="{9D8B030D-6E8A-4147-A177-3AD203B41FA5}">
                      <a16:colId xmlns:a16="http://schemas.microsoft.com/office/drawing/2014/main" xmlns="" val="133556851"/>
                    </a:ext>
                  </a:extLst>
                </a:gridCol>
                <a:gridCol w="2108200">
                  <a:extLst>
                    <a:ext uri="{9D8B030D-6E8A-4147-A177-3AD203B41FA5}">
                      <a16:colId xmlns:a16="http://schemas.microsoft.com/office/drawing/2014/main" xmlns="" val="1127752124"/>
                    </a:ext>
                  </a:extLst>
                </a:gridCol>
                <a:gridCol w="2108200">
                  <a:extLst>
                    <a:ext uri="{9D8B030D-6E8A-4147-A177-3AD203B41FA5}">
                      <a16:colId xmlns:a16="http://schemas.microsoft.com/office/drawing/2014/main" xmlns="" val="1317511228"/>
                    </a:ext>
                  </a:extLst>
                </a:gridCol>
              </a:tblGrid>
              <a:tr h="414493">
                <a:tc>
                  <a:txBody>
                    <a:bodyPr/>
                    <a:lstStyle/>
                    <a:p>
                      <a:pPr marL="0" marR="0">
                        <a:lnSpc>
                          <a:spcPct val="107000"/>
                        </a:lnSpc>
                        <a:spcBef>
                          <a:spcPts val="0"/>
                        </a:spcBef>
                        <a:spcAft>
                          <a:spcPts val="0"/>
                        </a:spcAft>
                      </a:pPr>
                      <a:r>
                        <a:rPr lang="en-US" sz="1100" u="sng">
                          <a:effectLst/>
                        </a:rPr>
                        <a:t>Issues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u="sng">
                          <a:effectLst/>
                        </a:rPr>
                        <a:t>Supporting 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u="sng">
                          <a:effectLst/>
                        </a:rPr>
                        <a:t>Score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17124459"/>
                  </a:ext>
                </a:extLst>
              </a:tr>
              <a:tr h="202557">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77443401"/>
                  </a:ext>
                </a:extLst>
              </a:tr>
              <a:tr h="202557">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02160108"/>
                  </a:ext>
                </a:extLst>
              </a:tr>
              <a:tr h="202557">
                <a:tc>
                  <a:txBody>
                    <a:bodyPr/>
                    <a:lstStyle/>
                    <a:p>
                      <a:pPr marL="0" marR="0">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84697263"/>
                  </a:ext>
                </a:extLst>
              </a:tr>
              <a:tr h="202557">
                <a:tc>
                  <a:txBody>
                    <a:bodyPr/>
                    <a:lstStyle/>
                    <a:p>
                      <a:pPr marL="0" marR="0">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9184988"/>
                  </a:ext>
                </a:extLst>
              </a:tr>
              <a:tr h="202557">
                <a:tc>
                  <a:txBody>
                    <a:bodyPr/>
                    <a:lstStyle/>
                    <a:p>
                      <a:pPr marL="0" marR="0">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17183020"/>
                  </a:ext>
                </a:extLst>
              </a:tr>
              <a:tr h="202557">
                <a:tc>
                  <a:txBody>
                    <a:bodyPr/>
                    <a:lstStyle/>
                    <a:p>
                      <a:pPr marL="0" marR="0">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03710570"/>
                  </a:ext>
                </a:extLst>
              </a:tr>
              <a:tr h="202557">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84740638"/>
                  </a:ext>
                </a:extLst>
              </a:tr>
              <a:tr h="202557">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01838238"/>
                  </a:ext>
                </a:extLst>
              </a:tr>
              <a:tr h="202557">
                <a:tc>
                  <a:txBody>
                    <a:bodyPr/>
                    <a:lstStyle/>
                    <a:p>
                      <a:pPr marL="0" marR="0">
                        <a:lnSpc>
                          <a:spcPct val="107000"/>
                        </a:lnSpc>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94181987"/>
                  </a:ext>
                </a:extLst>
              </a:tr>
              <a:tr h="202557">
                <a:tc>
                  <a:txBody>
                    <a:bodyPr/>
                    <a:lstStyle/>
                    <a:p>
                      <a:pPr marL="0" marR="0">
                        <a:lnSpc>
                          <a:spcPct val="107000"/>
                        </a:lnSpc>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74266960"/>
                  </a:ext>
                </a:extLst>
              </a:tr>
              <a:tr h="202557">
                <a:tc>
                  <a:txBody>
                    <a:bodyPr/>
                    <a:lstStyle/>
                    <a:p>
                      <a:pPr marL="0" marR="0">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24922582"/>
                  </a:ext>
                </a:extLst>
              </a:tr>
              <a:tr h="202557">
                <a:tc>
                  <a:txBody>
                    <a:bodyPr/>
                    <a:lstStyle/>
                    <a:p>
                      <a:pPr marL="0" marR="0">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50391795"/>
                  </a:ext>
                </a:extLst>
              </a:tr>
              <a:tr h="202557">
                <a:tc>
                  <a:txBody>
                    <a:bodyPr/>
                    <a:lstStyle/>
                    <a:p>
                      <a:pPr marL="0" marR="0">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36521328"/>
                  </a:ext>
                </a:extLst>
              </a:tr>
              <a:tr h="202557">
                <a:tc>
                  <a:txBody>
                    <a:bodyPr/>
                    <a:lstStyle/>
                    <a:p>
                      <a:pPr marL="0" marR="0">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664224294"/>
                  </a:ext>
                </a:extLst>
              </a:tr>
              <a:tr h="202557">
                <a:tc>
                  <a:txBody>
                    <a:bodyPr/>
                    <a:lstStyle/>
                    <a:p>
                      <a:pPr marL="0" marR="0">
                        <a:lnSpc>
                          <a:spcPct val="107000"/>
                        </a:lnSpc>
                        <a:spcBef>
                          <a:spcPts val="0"/>
                        </a:spcBef>
                        <a:spcAft>
                          <a:spcPts val="0"/>
                        </a:spcAft>
                      </a:pPr>
                      <a:r>
                        <a:rPr lang="en-US"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41761694"/>
                  </a:ext>
                </a:extLst>
              </a:tr>
              <a:tr h="202557">
                <a:tc>
                  <a:txBody>
                    <a:bodyPr/>
                    <a:lstStyle/>
                    <a:p>
                      <a:pPr marL="0" marR="0">
                        <a:lnSpc>
                          <a:spcPct val="107000"/>
                        </a:lnSpc>
                        <a:spcBef>
                          <a:spcPts val="0"/>
                        </a:spcBef>
                        <a:spcAft>
                          <a:spcPts val="0"/>
                        </a:spcAft>
                      </a:pPr>
                      <a:r>
                        <a:rPr lang="en-US"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43234820"/>
                  </a:ext>
                </a:extLst>
              </a:tr>
              <a:tr h="202557">
                <a:tc>
                  <a:txBody>
                    <a:bodyPr/>
                    <a:lstStyle/>
                    <a:p>
                      <a:pPr marL="0" marR="0">
                        <a:lnSpc>
                          <a:spcPct val="107000"/>
                        </a:lnSpc>
                        <a:spcBef>
                          <a:spcPts val="0"/>
                        </a:spcBef>
                        <a:spcAft>
                          <a:spcPts val="0"/>
                        </a:spcAft>
                      </a:pPr>
                      <a:r>
                        <a:rPr lang="en-US" sz="11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49228795"/>
                  </a:ext>
                </a:extLst>
              </a:tr>
              <a:tr h="202557">
                <a:tc>
                  <a:txBody>
                    <a:bodyPr/>
                    <a:lstStyle/>
                    <a:p>
                      <a:pPr marL="0" marR="0">
                        <a:lnSpc>
                          <a:spcPct val="107000"/>
                        </a:lnSpc>
                        <a:spcBef>
                          <a:spcPts val="0"/>
                        </a:spcBef>
                        <a:spcAft>
                          <a:spcPts val="0"/>
                        </a:spcAft>
                      </a:pPr>
                      <a:r>
                        <a:rPr lang="en-US" sz="11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53689150"/>
                  </a:ext>
                </a:extLst>
              </a:tr>
              <a:tr h="202557">
                <a:tc>
                  <a:txBody>
                    <a:bodyPr/>
                    <a:lstStyle/>
                    <a:p>
                      <a:pPr marL="0" marR="0">
                        <a:lnSpc>
                          <a:spcPct val="107000"/>
                        </a:lnSpc>
                        <a:spcBef>
                          <a:spcPts val="0"/>
                        </a:spcBef>
                        <a:spcAft>
                          <a:spcPts val="0"/>
                        </a:spcAft>
                      </a:pPr>
                      <a:r>
                        <a:rPr lang="en-US" sz="11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607665296"/>
                  </a:ext>
                </a:extLst>
              </a:tr>
              <a:tr h="202557">
                <a:tc>
                  <a:txBody>
                    <a:bodyPr/>
                    <a:lstStyle/>
                    <a:p>
                      <a:pPr marL="0" marR="0">
                        <a:lnSpc>
                          <a:spcPct val="107000"/>
                        </a:lnSpc>
                        <a:spcBef>
                          <a:spcPts val="0"/>
                        </a:spcBef>
                        <a:spcAft>
                          <a:spcPts val="0"/>
                        </a:spcAft>
                      </a:pPr>
                      <a:r>
                        <a:rPr lang="en-US" sz="11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49292787"/>
                  </a:ext>
                </a:extLst>
              </a:tr>
            </a:tbl>
          </a:graphicData>
        </a:graphic>
      </p:graphicFrame>
    </p:spTree>
    <p:extLst>
      <p:ext uri="{BB962C8B-B14F-4D97-AF65-F5344CB8AC3E}">
        <p14:creationId xmlns:p14="http://schemas.microsoft.com/office/powerpoint/2010/main" val="1410176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439B24-6891-4F36-BD51-A1D84D0099A5}"/>
              </a:ext>
            </a:extLst>
          </p:cNvPr>
          <p:cNvSpPr>
            <a:spLocks noGrp="1"/>
          </p:cNvSpPr>
          <p:nvPr>
            <p:ph type="title"/>
          </p:nvPr>
        </p:nvSpPr>
        <p:spPr/>
        <p:txBody>
          <a:bodyPr/>
          <a:lstStyle/>
          <a:p>
            <a:pPr algn="ctr"/>
            <a:r>
              <a:rPr lang="en-US" b="1" u="sng" dirty="0"/>
              <a:t>What Is the RCI?: Scoring</a:t>
            </a:r>
          </a:p>
        </p:txBody>
      </p:sp>
      <p:sp>
        <p:nvSpPr>
          <p:cNvPr id="3" name="Content Placeholder 2">
            <a:extLst>
              <a:ext uri="{FF2B5EF4-FFF2-40B4-BE49-F238E27FC236}">
                <a16:creationId xmlns:a16="http://schemas.microsoft.com/office/drawing/2014/main" xmlns="" id="{C070BCFD-D53A-4A2B-A1EB-9AE341085BF8}"/>
              </a:ext>
            </a:extLst>
          </p:cNvPr>
          <p:cNvSpPr>
            <a:spLocks noGrp="1"/>
          </p:cNvSpPr>
          <p:nvPr>
            <p:ph idx="1"/>
          </p:nvPr>
        </p:nvSpPr>
        <p:spPr/>
        <p:txBody>
          <a:bodyPr>
            <a:normAutofit lnSpcReduction="10000"/>
          </a:bodyPr>
          <a:lstStyle/>
          <a:p>
            <a:r>
              <a:rPr lang="en-US" dirty="0"/>
              <a:t>An RCI score of .25, for example, indicates that coping to suffering is 25%, or that the patient’s coping level is less than (1/4) of the patient’s suffering level</a:t>
            </a:r>
          </a:p>
          <a:p>
            <a:r>
              <a:rPr lang="en-US" dirty="0"/>
              <a:t>RCI scores of &lt; 1 are considered low—the suffering level for the patient is significant</a:t>
            </a:r>
          </a:p>
          <a:p>
            <a:r>
              <a:rPr lang="en-US" dirty="0"/>
              <a:t>The goal is 1.0 or &gt;, which means the patient’s coping level is greater than the patient’s suffering level</a:t>
            </a:r>
          </a:p>
          <a:p>
            <a:r>
              <a:rPr lang="en-US" dirty="0"/>
              <a:t>RCI scores &lt; 1 indicate the patient is in a state of dissatisfaction (suffering); RCI scores = to or &gt; 1 indicate the patient is in a state of satisfaction (lack of suffering)</a:t>
            </a:r>
          </a:p>
        </p:txBody>
      </p:sp>
    </p:spTree>
    <p:extLst>
      <p:ext uri="{BB962C8B-B14F-4D97-AF65-F5344CB8AC3E}">
        <p14:creationId xmlns:p14="http://schemas.microsoft.com/office/powerpoint/2010/main" val="39143757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B3082B-6DE0-4923-B02B-DCB7387650F3}"/>
              </a:ext>
            </a:extLst>
          </p:cNvPr>
          <p:cNvSpPr>
            <a:spLocks noGrp="1"/>
          </p:cNvSpPr>
          <p:nvPr>
            <p:ph type="title"/>
          </p:nvPr>
        </p:nvSpPr>
        <p:spPr/>
        <p:txBody>
          <a:bodyPr/>
          <a:lstStyle/>
          <a:p>
            <a:pPr algn="ctr"/>
            <a:r>
              <a:rPr lang="en-US" b="1" u="sng" dirty="0"/>
              <a:t>A Word About Scoring</a:t>
            </a:r>
          </a:p>
        </p:txBody>
      </p:sp>
      <p:sp>
        <p:nvSpPr>
          <p:cNvPr id="3" name="Content Placeholder 2">
            <a:extLst>
              <a:ext uri="{FF2B5EF4-FFF2-40B4-BE49-F238E27FC236}">
                <a16:creationId xmlns:a16="http://schemas.microsoft.com/office/drawing/2014/main" xmlns="" id="{766A0682-9BD5-4D9D-AC8C-7AFE40AB01B8}"/>
              </a:ext>
            </a:extLst>
          </p:cNvPr>
          <p:cNvSpPr>
            <a:spLocks noGrp="1"/>
          </p:cNvSpPr>
          <p:nvPr>
            <p:ph idx="1"/>
          </p:nvPr>
        </p:nvSpPr>
        <p:spPr/>
        <p:txBody>
          <a:bodyPr>
            <a:normAutofit lnSpcReduction="10000"/>
          </a:bodyPr>
          <a:lstStyle/>
          <a:p>
            <a:r>
              <a:rPr lang="en-US" dirty="0"/>
              <a:t>Most patients will not score 1.0 or greater</a:t>
            </a:r>
          </a:p>
          <a:p>
            <a:r>
              <a:rPr lang="en-US" dirty="0"/>
              <a:t>The average patient improvement from Pretest to Posttest is approximately 3-4 standard deviations</a:t>
            </a:r>
          </a:p>
          <a:p>
            <a:r>
              <a:rPr lang="en-US" dirty="0"/>
              <a:t>The goal for each intervention is to achieve a 3-standard deviation change (1/domain) from Pretest to Posttest</a:t>
            </a:r>
          </a:p>
          <a:p>
            <a:pPr marL="0" indent="0">
              <a:buNone/>
            </a:pPr>
            <a:r>
              <a:rPr lang="en-US" dirty="0"/>
              <a:t>	- Example: If the patient scores .25 on the Pretest, </a:t>
            </a:r>
          </a:p>
          <a:p>
            <a:pPr marL="0" indent="0">
              <a:buNone/>
            </a:pPr>
            <a:r>
              <a:rPr lang="en-US" dirty="0"/>
              <a:t>	the goal is for the patient to score .55 on the </a:t>
            </a:r>
          </a:p>
          <a:p>
            <a:pPr marL="0" indent="0">
              <a:buNone/>
            </a:pPr>
            <a:r>
              <a:rPr lang="en-US" dirty="0"/>
              <a:t>	Posttest: </a:t>
            </a:r>
            <a:r>
              <a:rPr lang="en-US" i="1" dirty="0"/>
              <a:t>although the ultimate goal is always for 	every patient to achieve 1.0+ on the posttest</a:t>
            </a:r>
          </a:p>
          <a:p>
            <a:endParaRPr lang="en-US" dirty="0"/>
          </a:p>
        </p:txBody>
      </p:sp>
    </p:spTree>
    <p:extLst>
      <p:ext uri="{BB962C8B-B14F-4D97-AF65-F5344CB8AC3E}">
        <p14:creationId xmlns:p14="http://schemas.microsoft.com/office/powerpoint/2010/main" val="3387266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6CC59-29E1-4B03-998A-D8970B326E68}"/>
              </a:ext>
            </a:extLst>
          </p:cNvPr>
          <p:cNvSpPr>
            <a:spLocks noGrp="1"/>
          </p:cNvSpPr>
          <p:nvPr>
            <p:ph type="title"/>
          </p:nvPr>
        </p:nvSpPr>
        <p:spPr/>
        <p:txBody>
          <a:bodyPr>
            <a:noAutofit/>
          </a:bodyPr>
          <a:lstStyle/>
          <a:p>
            <a:pPr algn="ctr"/>
            <a:r>
              <a:rPr lang="en-US" sz="4000" b="1" u="sng" dirty="0"/>
              <a:t>Results from Current Use (6 months)</a:t>
            </a:r>
          </a:p>
        </p:txBody>
      </p:sp>
      <p:sp>
        <p:nvSpPr>
          <p:cNvPr id="3" name="Content Placeholder 2">
            <a:extLst>
              <a:ext uri="{FF2B5EF4-FFF2-40B4-BE49-F238E27FC236}">
                <a16:creationId xmlns:a16="http://schemas.microsoft.com/office/drawing/2014/main" xmlns="" id="{D9F78EC2-817B-4445-BBCA-1E3AECC42E74}"/>
              </a:ext>
            </a:extLst>
          </p:cNvPr>
          <p:cNvSpPr>
            <a:spLocks noGrp="1"/>
          </p:cNvSpPr>
          <p:nvPr>
            <p:ph idx="1"/>
          </p:nvPr>
        </p:nvSpPr>
        <p:spPr/>
        <p:txBody>
          <a:bodyPr/>
          <a:lstStyle/>
          <a:p>
            <a:endParaRPr lang="en-US" dirty="0"/>
          </a:p>
          <a:p>
            <a:r>
              <a:rPr lang="en-US" dirty="0"/>
              <a:t>Total Pretests Completed: 148</a:t>
            </a:r>
          </a:p>
          <a:p>
            <a:r>
              <a:rPr lang="en-US" dirty="0"/>
              <a:t>Total RCI’s Completed: 44 (29%)</a:t>
            </a:r>
          </a:p>
          <a:p>
            <a:r>
              <a:rPr lang="en-US" dirty="0"/>
              <a:t>RCI Score Total Completed cases: 2.05</a:t>
            </a:r>
          </a:p>
          <a:p>
            <a:r>
              <a:rPr lang="en-US" dirty="0"/>
              <a:t>RCI Score Removing Outliers (39 cases): .34</a:t>
            </a:r>
          </a:p>
          <a:p>
            <a:r>
              <a:rPr lang="en-US" dirty="0"/>
              <a:t>RCI Score for Suffering Patients Only (32 cases): .27</a:t>
            </a:r>
          </a:p>
          <a:p>
            <a:r>
              <a:rPr lang="en-US" dirty="0"/>
              <a:t>Goal (.30)</a:t>
            </a:r>
          </a:p>
        </p:txBody>
      </p:sp>
    </p:spTree>
    <p:extLst>
      <p:ext uri="{BB962C8B-B14F-4D97-AF65-F5344CB8AC3E}">
        <p14:creationId xmlns:p14="http://schemas.microsoft.com/office/powerpoint/2010/main" val="3674015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BE5BDD-E9DD-4420-81B4-86A88EAA7DCA}"/>
              </a:ext>
            </a:extLst>
          </p:cNvPr>
          <p:cNvSpPr>
            <a:spLocks noGrp="1"/>
          </p:cNvSpPr>
          <p:nvPr>
            <p:ph type="title"/>
          </p:nvPr>
        </p:nvSpPr>
        <p:spPr/>
        <p:txBody>
          <a:bodyPr>
            <a:normAutofit/>
          </a:bodyPr>
          <a:lstStyle/>
          <a:p>
            <a:pPr algn="ctr"/>
            <a:r>
              <a:rPr lang="en-US" sz="4000" b="1" u="sng" dirty="0"/>
              <a:t>A Word About Communication Style</a:t>
            </a:r>
          </a:p>
        </p:txBody>
      </p:sp>
      <p:sp>
        <p:nvSpPr>
          <p:cNvPr id="3" name="Content Placeholder 2">
            <a:extLst>
              <a:ext uri="{FF2B5EF4-FFF2-40B4-BE49-F238E27FC236}">
                <a16:creationId xmlns:a16="http://schemas.microsoft.com/office/drawing/2014/main" xmlns="" id="{9F15CD1E-36EE-4988-88F0-58AD97D6E7A9}"/>
              </a:ext>
            </a:extLst>
          </p:cNvPr>
          <p:cNvSpPr>
            <a:spLocks noGrp="1"/>
          </p:cNvSpPr>
          <p:nvPr>
            <p:ph idx="1"/>
          </p:nvPr>
        </p:nvSpPr>
        <p:spPr/>
        <p:txBody>
          <a:bodyPr>
            <a:normAutofit fontScale="92500" lnSpcReduction="20000"/>
          </a:bodyPr>
          <a:lstStyle/>
          <a:p>
            <a:endParaRPr lang="en-US" dirty="0"/>
          </a:p>
          <a:p>
            <a:r>
              <a:rPr lang="en-US" b="1" u="sng" dirty="0"/>
              <a:t>Didactic v. Rhetorical </a:t>
            </a:r>
            <a:r>
              <a:rPr lang="en-US" dirty="0"/>
              <a:t>– some people communicate directly and explicitly by explaining; other people communicate indirectly and by action by expressing</a:t>
            </a:r>
          </a:p>
          <a:p>
            <a:r>
              <a:rPr lang="en-US" b="1" u="sng" dirty="0"/>
              <a:t>Didactic</a:t>
            </a:r>
            <a:r>
              <a:rPr lang="en-US" dirty="0"/>
              <a:t>: “My chest hurts right here and I feel like I’m having a heart attack”</a:t>
            </a:r>
          </a:p>
          <a:p>
            <a:r>
              <a:rPr lang="en-US" b="1" u="sng" dirty="0"/>
              <a:t>Rhetorical</a:t>
            </a:r>
            <a:r>
              <a:rPr lang="en-US" dirty="0"/>
              <a:t>: “Can I get this shirt off because it’s getting too tight and it’s too hot in here”</a:t>
            </a:r>
          </a:p>
          <a:p>
            <a:r>
              <a:rPr lang="en-US" b="1" u="sng" dirty="0"/>
              <a:t>Challenge</a:t>
            </a:r>
            <a:r>
              <a:rPr lang="en-US" dirty="0"/>
              <a:t>: to comprehend what a patient is communicating, whether didactically or rhetorically, or to some degree both</a:t>
            </a:r>
          </a:p>
          <a:p>
            <a:r>
              <a:rPr lang="en-US" dirty="0"/>
              <a:t>David: rhetorical communicator (Psalms)</a:t>
            </a:r>
          </a:p>
          <a:p>
            <a:r>
              <a:rPr lang="en-US" dirty="0"/>
              <a:t>Solomon: didactic communicator (Proverbs)</a:t>
            </a:r>
          </a:p>
        </p:txBody>
      </p:sp>
    </p:spTree>
    <p:extLst>
      <p:ext uri="{BB962C8B-B14F-4D97-AF65-F5344CB8AC3E}">
        <p14:creationId xmlns:p14="http://schemas.microsoft.com/office/powerpoint/2010/main" val="20135921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80EA58-1A1B-461B-AF2F-61ED0BE4F5F3}"/>
              </a:ext>
            </a:extLst>
          </p:cNvPr>
          <p:cNvSpPr>
            <a:spLocks noGrp="1"/>
          </p:cNvSpPr>
          <p:nvPr>
            <p:ph type="title"/>
          </p:nvPr>
        </p:nvSpPr>
        <p:spPr/>
        <p:txBody>
          <a:bodyPr/>
          <a:lstStyle/>
          <a:p>
            <a:pPr algn="ctr"/>
            <a:r>
              <a:rPr lang="en-US" b="1" u="sng" dirty="0"/>
              <a:t>RCI Skills</a:t>
            </a:r>
          </a:p>
        </p:txBody>
      </p:sp>
      <p:sp>
        <p:nvSpPr>
          <p:cNvPr id="3" name="Content Placeholder 2">
            <a:extLst>
              <a:ext uri="{FF2B5EF4-FFF2-40B4-BE49-F238E27FC236}">
                <a16:creationId xmlns:a16="http://schemas.microsoft.com/office/drawing/2014/main" xmlns="" id="{CD7273AF-3377-47C6-990B-7A739FF99625}"/>
              </a:ext>
            </a:extLst>
          </p:cNvPr>
          <p:cNvSpPr>
            <a:spLocks noGrp="1"/>
          </p:cNvSpPr>
          <p:nvPr>
            <p:ph idx="1"/>
          </p:nvPr>
        </p:nvSpPr>
        <p:spPr/>
        <p:txBody>
          <a:bodyPr>
            <a:normAutofit fontScale="77500" lnSpcReduction="20000"/>
          </a:bodyPr>
          <a:lstStyle/>
          <a:p>
            <a:r>
              <a:rPr lang="en-US" dirty="0"/>
              <a:t>1) </a:t>
            </a:r>
            <a:r>
              <a:rPr lang="en-US" b="1" u="sng" dirty="0"/>
              <a:t>Non-Verbal Message </a:t>
            </a:r>
            <a:r>
              <a:rPr lang="en-US" dirty="0"/>
              <a:t>– communicate the non-verbal message that you are there for more than a mere social interaction; no “popcorn” visit; pull up a chair and take your time</a:t>
            </a:r>
          </a:p>
          <a:p>
            <a:r>
              <a:rPr lang="en-US" dirty="0"/>
              <a:t>2) </a:t>
            </a:r>
            <a:r>
              <a:rPr lang="en-US" b="1" u="sng" dirty="0"/>
              <a:t>Pace, Mood &amp; Tone </a:t>
            </a:r>
            <a:r>
              <a:rPr lang="en-US" dirty="0"/>
              <a:t>– the pace should be slow, the mood should be sublime, and the tone should be solemn; don’t forget that they’re a patient in a hospital; manage the mood toward the sublime</a:t>
            </a:r>
          </a:p>
          <a:p>
            <a:r>
              <a:rPr lang="en-US" dirty="0"/>
              <a:t>3) </a:t>
            </a:r>
            <a:r>
              <a:rPr lang="en-US" b="1" u="sng" dirty="0"/>
              <a:t>Listen, listen, listen </a:t>
            </a:r>
            <a:r>
              <a:rPr lang="en-US" dirty="0"/>
              <a:t>– the key skill is listening; listen (and perceive) on many different levels; great listening is more difficult than great speaking; great listening is great leadership</a:t>
            </a:r>
          </a:p>
          <a:p>
            <a:r>
              <a:rPr lang="en-US" dirty="0"/>
              <a:t>4) </a:t>
            </a:r>
            <a:r>
              <a:rPr lang="en-US" b="1" u="sng" dirty="0"/>
              <a:t>Timing</a:t>
            </a:r>
            <a:r>
              <a:rPr lang="en-US" dirty="0"/>
              <a:t> – it is imperative to use the prompts at the right time; the timing is more important than the style of communication or the words used</a:t>
            </a:r>
          </a:p>
          <a:p>
            <a:r>
              <a:rPr lang="en-US" dirty="0"/>
              <a:t>5) </a:t>
            </a:r>
            <a:r>
              <a:rPr lang="en-US" b="1" u="sng" dirty="0"/>
              <a:t>Mental Noting</a:t>
            </a:r>
            <a:r>
              <a:rPr lang="en-US" b="1" dirty="0"/>
              <a:t> </a:t>
            </a:r>
            <a:r>
              <a:rPr lang="en-US" dirty="0"/>
              <a:t>– develop the skill of counting up the number of patient issues in your head while listening to the patient and while you continue to demonstrate sympathetic, interactive dialogue.  This is hard to do but is a great skill to develop</a:t>
            </a:r>
          </a:p>
        </p:txBody>
      </p:sp>
    </p:spTree>
    <p:extLst>
      <p:ext uri="{BB962C8B-B14F-4D97-AF65-F5344CB8AC3E}">
        <p14:creationId xmlns:p14="http://schemas.microsoft.com/office/powerpoint/2010/main" val="15955923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2AF574-B04D-40F6-A2A5-C56C712AA417}"/>
              </a:ext>
            </a:extLst>
          </p:cNvPr>
          <p:cNvSpPr>
            <a:spLocks noGrp="1"/>
          </p:cNvSpPr>
          <p:nvPr>
            <p:ph type="title"/>
          </p:nvPr>
        </p:nvSpPr>
        <p:spPr/>
        <p:txBody>
          <a:bodyPr/>
          <a:lstStyle/>
          <a:p>
            <a:pPr algn="ctr"/>
            <a:r>
              <a:rPr lang="en-US" b="1" u="sng" dirty="0"/>
              <a:t>Where Does the Data Go?</a:t>
            </a:r>
          </a:p>
        </p:txBody>
      </p:sp>
      <p:sp>
        <p:nvSpPr>
          <p:cNvPr id="3" name="Content Placeholder 2">
            <a:extLst>
              <a:ext uri="{FF2B5EF4-FFF2-40B4-BE49-F238E27FC236}">
                <a16:creationId xmlns:a16="http://schemas.microsoft.com/office/drawing/2014/main" xmlns="" id="{5E03EB5A-D619-4481-8A52-D72335E35DFC}"/>
              </a:ext>
            </a:extLst>
          </p:cNvPr>
          <p:cNvSpPr>
            <a:spLocks noGrp="1"/>
          </p:cNvSpPr>
          <p:nvPr>
            <p:ph idx="1"/>
          </p:nvPr>
        </p:nvSpPr>
        <p:spPr/>
        <p:txBody>
          <a:bodyPr>
            <a:normAutofit fontScale="77500" lnSpcReduction="20000"/>
          </a:bodyPr>
          <a:lstStyle/>
          <a:p>
            <a:endParaRPr lang="en-US" dirty="0"/>
          </a:p>
          <a:p>
            <a:r>
              <a:rPr lang="en-US" dirty="0"/>
              <a:t>1) The data goes directly into a database that automatically compiles both individual and summary departmental data</a:t>
            </a:r>
          </a:p>
          <a:p>
            <a:r>
              <a:rPr lang="en-US" dirty="0"/>
              <a:t>2) The Director of Pastoral Services receives a weekly, monthly, quarterly, and yearly report showing how well the department is performing individually and collectively</a:t>
            </a:r>
          </a:p>
          <a:p>
            <a:r>
              <a:rPr lang="en-US" dirty="0"/>
              <a:t>3) The monthly data is correlated with the institution’s quarterly HCAHPS scoring to determine either the correlative or causative relationship between departmental performance and institutional scoring based on which concept the institution decides on</a:t>
            </a:r>
          </a:p>
          <a:p>
            <a:r>
              <a:rPr lang="en-US" dirty="0"/>
              <a:t>4) The quarterly and yearly department data can be correlated to institutional and VBP results to determine the dollar value the department is ensuring for the institution</a:t>
            </a:r>
          </a:p>
          <a:p>
            <a:r>
              <a:rPr lang="en-US" dirty="0"/>
              <a:t>5) RCI Health Metrics, LLC provides the data aggregation, reporting, and consulting</a:t>
            </a:r>
          </a:p>
        </p:txBody>
      </p:sp>
    </p:spTree>
    <p:extLst>
      <p:ext uri="{BB962C8B-B14F-4D97-AF65-F5344CB8AC3E}">
        <p14:creationId xmlns:p14="http://schemas.microsoft.com/office/powerpoint/2010/main" val="7737413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8707BF-EF99-4C5A-BAD7-7CB209E7A332}"/>
              </a:ext>
            </a:extLst>
          </p:cNvPr>
          <p:cNvSpPr>
            <a:spLocks noGrp="1"/>
          </p:cNvSpPr>
          <p:nvPr>
            <p:ph type="title"/>
          </p:nvPr>
        </p:nvSpPr>
        <p:spPr/>
        <p:txBody>
          <a:bodyPr/>
          <a:lstStyle/>
          <a:p>
            <a:pPr algn="ctr"/>
            <a:r>
              <a:rPr lang="en-US" b="1" u="sng" dirty="0"/>
              <a:t>Database </a:t>
            </a:r>
          </a:p>
        </p:txBody>
      </p:sp>
      <p:sp>
        <p:nvSpPr>
          <p:cNvPr id="3" name="Content Placeholder 2">
            <a:extLst>
              <a:ext uri="{FF2B5EF4-FFF2-40B4-BE49-F238E27FC236}">
                <a16:creationId xmlns:a16="http://schemas.microsoft.com/office/drawing/2014/main" xmlns="" id="{027007F8-F857-4DF9-AC76-B6F58F992166}"/>
              </a:ext>
            </a:extLst>
          </p:cNvPr>
          <p:cNvSpPr>
            <a:spLocks noGrp="1"/>
          </p:cNvSpPr>
          <p:nvPr>
            <p:ph idx="1"/>
          </p:nvPr>
        </p:nvSpPr>
        <p:spPr/>
        <p:txBody>
          <a:bodyPr/>
          <a:lstStyle/>
          <a:p>
            <a:endParaRPr lang="en-US" dirty="0"/>
          </a:p>
          <a:p>
            <a:r>
              <a:rPr lang="en-US" dirty="0"/>
              <a:t>1) Controls for total results, total results minus outliers, and total results for suffering patients only</a:t>
            </a:r>
          </a:p>
          <a:p>
            <a:r>
              <a:rPr lang="en-US" dirty="0"/>
              <a:t>2) Controls for both departmental and individual chaplain patient and domain results for pretests, interventions, and posttests</a:t>
            </a:r>
          </a:p>
          <a:p>
            <a:r>
              <a:rPr lang="en-US" dirty="0"/>
              <a:t>3) Controls for patient age and diagnosis</a:t>
            </a:r>
          </a:p>
        </p:txBody>
      </p:sp>
    </p:spTree>
    <p:extLst>
      <p:ext uri="{BB962C8B-B14F-4D97-AF65-F5344CB8AC3E}">
        <p14:creationId xmlns:p14="http://schemas.microsoft.com/office/powerpoint/2010/main" val="4268527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9368A-C583-48AB-B2A0-C975BB545BB2}"/>
              </a:ext>
            </a:extLst>
          </p:cNvPr>
          <p:cNvSpPr>
            <a:spLocks noGrp="1"/>
          </p:cNvSpPr>
          <p:nvPr>
            <p:ph type="title"/>
          </p:nvPr>
        </p:nvSpPr>
        <p:spPr/>
        <p:txBody>
          <a:bodyPr>
            <a:normAutofit/>
          </a:bodyPr>
          <a:lstStyle/>
          <a:p>
            <a:pPr algn="ctr"/>
            <a:r>
              <a:rPr lang="en-US" sz="3200" b="1" u="sng" dirty="0"/>
              <a:t>Difference between a Palliative Spiritual Care Community and Traditional Spiritual Care</a:t>
            </a:r>
          </a:p>
        </p:txBody>
      </p:sp>
      <p:sp>
        <p:nvSpPr>
          <p:cNvPr id="3" name="Content Placeholder 2">
            <a:extLst>
              <a:ext uri="{FF2B5EF4-FFF2-40B4-BE49-F238E27FC236}">
                <a16:creationId xmlns:a16="http://schemas.microsoft.com/office/drawing/2014/main" xmlns="" id="{72E90514-B72C-4470-AEEE-A7B897D42E0B}"/>
              </a:ext>
            </a:extLst>
          </p:cNvPr>
          <p:cNvSpPr>
            <a:spLocks noGrp="1"/>
          </p:cNvSpPr>
          <p:nvPr>
            <p:ph idx="1"/>
          </p:nvPr>
        </p:nvSpPr>
        <p:spPr/>
        <p:txBody>
          <a:bodyPr/>
          <a:lstStyle/>
          <a:p>
            <a:r>
              <a:rPr lang="en-US" dirty="0"/>
              <a:t>1) PSC community is more strategic, focused, and effective overall in providing patient spiritual care</a:t>
            </a:r>
          </a:p>
          <a:p>
            <a:r>
              <a:rPr lang="en-US" dirty="0"/>
              <a:t>2) PSC community is more unified and collaborative as a staff in providing patient spiritual care</a:t>
            </a:r>
          </a:p>
          <a:p>
            <a:r>
              <a:rPr lang="en-US" dirty="0"/>
              <a:t>3) PSC community has a greater impact on the overall health institutional environment </a:t>
            </a:r>
          </a:p>
          <a:p>
            <a:r>
              <a:rPr lang="en-US" dirty="0"/>
              <a:t>4) PSC community develops a higher level of spiritual care skill than a traditional one</a:t>
            </a:r>
          </a:p>
          <a:p>
            <a:r>
              <a:rPr lang="en-US" dirty="0"/>
              <a:t>5) PSC community realizes greater opportunity for professional development than a traditional one</a:t>
            </a:r>
          </a:p>
        </p:txBody>
      </p:sp>
    </p:spTree>
    <p:extLst>
      <p:ext uri="{BB962C8B-B14F-4D97-AF65-F5344CB8AC3E}">
        <p14:creationId xmlns:p14="http://schemas.microsoft.com/office/powerpoint/2010/main" val="25829378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446C7D-5303-47AD-9B21-AB7C77FC177F}"/>
              </a:ext>
            </a:extLst>
          </p:cNvPr>
          <p:cNvSpPr>
            <a:spLocks noGrp="1"/>
          </p:cNvSpPr>
          <p:nvPr>
            <p:ph type="title"/>
          </p:nvPr>
        </p:nvSpPr>
        <p:spPr/>
        <p:txBody>
          <a:bodyPr/>
          <a:lstStyle/>
          <a:p>
            <a:pPr algn="ctr"/>
            <a:r>
              <a:rPr lang="en-US" b="1" u="sng" dirty="0"/>
              <a:t>Conclusions</a:t>
            </a:r>
          </a:p>
        </p:txBody>
      </p:sp>
      <p:sp>
        <p:nvSpPr>
          <p:cNvPr id="3" name="Content Placeholder 2">
            <a:extLst>
              <a:ext uri="{FF2B5EF4-FFF2-40B4-BE49-F238E27FC236}">
                <a16:creationId xmlns:a16="http://schemas.microsoft.com/office/drawing/2014/main" xmlns="" id="{7CEC6A0C-9E3A-45BE-AF96-08D2F599501B}"/>
              </a:ext>
            </a:extLst>
          </p:cNvPr>
          <p:cNvSpPr>
            <a:spLocks noGrp="1"/>
          </p:cNvSpPr>
          <p:nvPr>
            <p:ph idx="1"/>
          </p:nvPr>
        </p:nvSpPr>
        <p:spPr/>
        <p:txBody>
          <a:bodyPr>
            <a:normAutofit fontScale="85000" lnSpcReduction="20000"/>
          </a:bodyPr>
          <a:lstStyle/>
          <a:p>
            <a:endParaRPr lang="en-US" dirty="0"/>
          </a:p>
          <a:p>
            <a:r>
              <a:rPr lang="en-US" dirty="0"/>
              <a:t>The RCI platform is an approach to spiritual care that facilitates and measures the results chaplains achieve in providing patient spiritual care from a palliative care approach </a:t>
            </a:r>
          </a:p>
          <a:p>
            <a:r>
              <a:rPr lang="en-US" dirty="0"/>
              <a:t>The RCI has demonstrated significantly positive change in overall increases in quality spiritual care</a:t>
            </a:r>
          </a:p>
          <a:p>
            <a:r>
              <a:rPr lang="en-US" dirty="0"/>
              <a:t>The RCI is available on an easy-to-use smart phone app that automatically generates statistical data for performance assessment</a:t>
            </a:r>
          </a:p>
          <a:p>
            <a:r>
              <a:rPr lang="en-US" dirty="0"/>
              <a:t>The RCI gets pastoral care staffs “on the same page” in providing unity, collaboration, accountability, professionalism, and overall strategic functioning</a:t>
            </a:r>
          </a:p>
          <a:p>
            <a:r>
              <a:rPr lang="en-US" dirty="0"/>
              <a:t>The RCI is consistent with the new consumer-oriented, results-oriented, value over volume approach to healthcare</a:t>
            </a:r>
          </a:p>
        </p:txBody>
      </p:sp>
    </p:spTree>
    <p:extLst>
      <p:ext uri="{BB962C8B-B14F-4D97-AF65-F5344CB8AC3E}">
        <p14:creationId xmlns:p14="http://schemas.microsoft.com/office/powerpoint/2010/main" val="31678568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2ECA16-B45B-4890-9C63-88269B9A1B3B}"/>
              </a:ext>
            </a:extLst>
          </p:cNvPr>
          <p:cNvSpPr>
            <a:spLocks noGrp="1"/>
          </p:cNvSpPr>
          <p:nvPr>
            <p:ph type="title"/>
          </p:nvPr>
        </p:nvSpPr>
        <p:spPr/>
        <p:txBody>
          <a:bodyPr/>
          <a:lstStyle/>
          <a:p>
            <a:pPr algn="ctr"/>
            <a:r>
              <a:rPr lang="en-US" b="1" u="sng" dirty="0"/>
              <a:t>Potential Next Steps</a:t>
            </a:r>
          </a:p>
        </p:txBody>
      </p:sp>
      <p:sp>
        <p:nvSpPr>
          <p:cNvPr id="3" name="Content Placeholder 2">
            <a:extLst>
              <a:ext uri="{FF2B5EF4-FFF2-40B4-BE49-F238E27FC236}">
                <a16:creationId xmlns:a16="http://schemas.microsoft.com/office/drawing/2014/main" xmlns="" id="{10BBFDE9-C285-4C39-8406-31990E996A55}"/>
              </a:ext>
            </a:extLst>
          </p:cNvPr>
          <p:cNvSpPr>
            <a:spLocks noGrp="1"/>
          </p:cNvSpPr>
          <p:nvPr>
            <p:ph idx="1"/>
          </p:nvPr>
        </p:nvSpPr>
        <p:spPr/>
        <p:txBody>
          <a:bodyPr/>
          <a:lstStyle/>
          <a:p>
            <a:endParaRPr lang="en-US" dirty="0"/>
          </a:p>
          <a:p>
            <a:r>
              <a:rPr lang="en-US" dirty="0"/>
              <a:t>1) Institutional presentation and discussion</a:t>
            </a:r>
          </a:p>
          <a:p>
            <a:r>
              <a:rPr lang="en-US" dirty="0"/>
              <a:t>2) Discussion about trial period use</a:t>
            </a:r>
          </a:p>
          <a:p>
            <a:r>
              <a:rPr lang="en-US" dirty="0"/>
              <a:t>3) Discussion about facility or system-wide implementation, training, and consulting services</a:t>
            </a:r>
          </a:p>
        </p:txBody>
      </p:sp>
    </p:spTree>
    <p:extLst>
      <p:ext uri="{BB962C8B-B14F-4D97-AF65-F5344CB8AC3E}">
        <p14:creationId xmlns:p14="http://schemas.microsoft.com/office/powerpoint/2010/main" val="299251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B53BE-BE2D-490B-A3FE-5FAE063B1EA9}"/>
              </a:ext>
            </a:extLst>
          </p:cNvPr>
          <p:cNvSpPr>
            <a:spLocks noGrp="1"/>
          </p:cNvSpPr>
          <p:nvPr>
            <p:ph type="title"/>
          </p:nvPr>
        </p:nvSpPr>
        <p:spPr>
          <a:xfrm>
            <a:off x="457200" y="704088"/>
            <a:ext cx="8305800" cy="4553712"/>
          </a:xfrm>
        </p:spPr>
        <p:txBody>
          <a:bodyPr>
            <a:noAutofit/>
          </a:bodyPr>
          <a:lstStyle/>
          <a:p>
            <a:pPr algn="ctr"/>
            <a:r>
              <a:rPr lang="en-US" sz="9600" b="1" dirty="0">
                <a:solidFill>
                  <a:schemeClr val="tx1"/>
                </a:solidFill>
              </a:rPr>
              <a:t>Thank you for your attention!</a:t>
            </a:r>
          </a:p>
        </p:txBody>
      </p:sp>
    </p:spTree>
    <p:extLst>
      <p:ext uri="{BB962C8B-B14F-4D97-AF65-F5344CB8AC3E}">
        <p14:creationId xmlns:p14="http://schemas.microsoft.com/office/powerpoint/2010/main" val="874756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ED265-32D0-4A55-98D7-53530ECB7BBD}"/>
              </a:ext>
            </a:extLst>
          </p:cNvPr>
          <p:cNvSpPr>
            <a:spLocks noGrp="1"/>
          </p:cNvSpPr>
          <p:nvPr>
            <p:ph type="title"/>
          </p:nvPr>
        </p:nvSpPr>
        <p:spPr>
          <a:xfrm>
            <a:off x="457200" y="704088"/>
            <a:ext cx="8229600" cy="1429512"/>
          </a:xfrm>
        </p:spPr>
        <p:txBody>
          <a:bodyPr>
            <a:noAutofit/>
          </a:bodyPr>
          <a:lstStyle/>
          <a:p>
            <a:pPr algn="ctr"/>
            <a:r>
              <a:rPr lang="en-US" sz="3600" b="1" u="sng" dirty="0"/>
              <a:t>What Is the Religious Comfort Index (RCI)?</a:t>
            </a:r>
          </a:p>
        </p:txBody>
      </p:sp>
      <p:sp>
        <p:nvSpPr>
          <p:cNvPr id="3" name="Content Placeholder 2">
            <a:extLst>
              <a:ext uri="{FF2B5EF4-FFF2-40B4-BE49-F238E27FC236}">
                <a16:creationId xmlns:a16="http://schemas.microsoft.com/office/drawing/2014/main" xmlns="" id="{0A68F295-3B70-40F7-99CF-7EE852A5BEFA}"/>
              </a:ext>
            </a:extLst>
          </p:cNvPr>
          <p:cNvSpPr>
            <a:spLocks noGrp="1"/>
          </p:cNvSpPr>
          <p:nvPr>
            <p:ph idx="1"/>
          </p:nvPr>
        </p:nvSpPr>
        <p:spPr/>
        <p:txBody>
          <a:bodyPr/>
          <a:lstStyle/>
          <a:p>
            <a:endParaRPr lang="en-US" dirty="0"/>
          </a:p>
          <a:p>
            <a:r>
              <a:rPr lang="en-US" dirty="0"/>
              <a:t>1) A platform for conducting palliative spiritual care </a:t>
            </a:r>
          </a:p>
          <a:p>
            <a:r>
              <a:rPr lang="en-US" dirty="0"/>
              <a:t>2) A measurement of patient suffering and coping </a:t>
            </a:r>
          </a:p>
          <a:p>
            <a:r>
              <a:rPr lang="en-US" dirty="0"/>
              <a:t>3) A methodology for addressing patient satisfaction  </a:t>
            </a:r>
          </a:p>
          <a:p>
            <a:r>
              <a:rPr lang="en-US" dirty="0"/>
              <a:t>4) A process for accessing suffering and coping levels</a:t>
            </a:r>
          </a:p>
          <a:p>
            <a:r>
              <a:rPr lang="en-US" dirty="0"/>
              <a:t>5) An accounting system for performance results</a:t>
            </a:r>
          </a:p>
          <a:p>
            <a:r>
              <a:rPr lang="en-US" dirty="0"/>
              <a:t>6) A quantification of patient coping/suffering level</a:t>
            </a:r>
          </a:p>
          <a:p>
            <a:r>
              <a:rPr lang="en-US" dirty="0"/>
              <a:t>7) A health statistic indicating patient suffering level</a:t>
            </a:r>
          </a:p>
        </p:txBody>
      </p:sp>
    </p:spTree>
    <p:extLst>
      <p:ext uri="{BB962C8B-B14F-4D97-AF65-F5344CB8AC3E}">
        <p14:creationId xmlns:p14="http://schemas.microsoft.com/office/powerpoint/2010/main" val="71723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88FA7D-64B3-491A-962D-EC5AD1688DFC}"/>
              </a:ext>
            </a:extLst>
          </p:cNvPr>
          <p:cNvSpPr>
            <a:spLocks noGrp="1"/>
          </p:cNvSpPr>
          <p:nvPr>
            <p:ph type="title"/>
          </p:nvPr>
        </p:nvSpPr>
        <p:spPr/>
        <p:txBody>
          <a:bodyPr>
            <a:normAutofit/>
          </a:bodyPr>
          <a:lstStyle/>
          <a:p>
            <a:pPr algn="ctr"/>
            <a:r>
              <a:rPr lang="en-US" sz="4000" b="1" u="sng" dirty="0"/>
              <a:t>What Is the RCI?: Phenomenologically</a:t>
            </a:r>
          </a:p>
        </p:txBody>
      </p:sp>
      <p:sp>
        <p:nvSpPr>
          <p:cNvPr id="3" name="Content Placeholder 2">
            <a:extLst>
              <a:ext uri="{FF2B5EF4-FFF2-40B4-BE49-F238E27FC236}">
                <a16:creationId xmlns:a16="http://schemas.microsoft.com/office/drawing/2014/main" xmlns="" id="{03ADF419-CFCB-4CF6-BF02-C89E92C36F1B}"/>
              </a:ext>
            </a:extLst>
          </p:cNvPr>
          <p:cNvSpPr>
            <a:spLocks noGrp="1"/>
          </p:cNvSpPr>
          <p:nvPr>
            <p:ph idx="1"/>
          </p:nvPr>
        </p:nvSpPr>
        <p:spPr/>
        <p:txBody>
          <a:bodyPr>
            <a:normAutofit fontScale="92500"/>
          </a:bodyPr>
          <a:lstStyle/>
          <a:p>
            <a:endParaRPr lang="en-US" dirty="0"/>
          </a:p>
          <a:p>
            <a:pPr marL="0" indent="0">
              <a:buNone/>
            </a:pPr>
            <a:r>
              <a:rPr lang="en-US" sz="4400" b="1" dirty="0"/>
              <a:t>The RCI is an approach to practicing spiritual care that focuses on facilitating and measuring the </a:t>
            </a:r>
            <a:r>
              <a:rPr lang="en-US" sz="4400" b="1" u="sng" dirty="0"/>
              <a:t>RESULTS</a:t>
            </a:r>
            <a:r>
              <a:rPr lang="en-US" sz="4400" b="1" dirty="0"/>
              <a:t> chaplains achieve in providing palliative patient spiritual care</a:t>
            </a:r>
            <a:r>
              <a:rPr lang="en-US" dirty="0"/>
              <a:t>  </a:t>
            </a:r>
          </a:p>
        </p:txBody>
      </p:sp>
    </p:spTree>
    <p:extLst>
      <p:ext uri="{BB962C8B-B14F-4D97-AF65-F5344CB8AC3E}">
        <p14:creationId xmlns:p14="http://schemas.microsoft.com/office/powerpoint/2010/main" val="1476710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97FFDD-074D-4AFE-8E7B-6459DCE7E587}"/>
              </a:ext>
            </a:extLst>
          </p:cNvPr>
          <p:cNvSpPr>
            <a:spLocks noGrp="1"/>
          </p:cNvSpPr>
          <p:nvPr>
            <p:ph type="title"/>
          </p:nvPr>
        </p:nvSpPr>
        <p:spPr/>
        <p:txBody>
          <a:bodyPr>
            <a:normAutofit/>
          </a:bodyPr>
          <a:lstStyle/>
          <a:p>
            <a:pPr algn="ctr"/>
            <a:r>
              <a:rPr lang="en-US" sz="3600" b="1" u="sng" dirty="0"/>
              <a:t>Need For A Results-Oriented Approach?</a:t>
            </a:r>
          </a:p>
        </p:txBody>
      </p:sp>
      <p:sp>
        <p:nvSpPr>
          <p:cNvPr id="3" name="Content Placeholder 2">
            <a:extLst>
              <a:ext uri="{FF2B5EF4-FFF2-40B4-BE49-F238E27FC236}">
                <a16:creationId xmlns:a16="http://schemas.microsoft.com/office/drawing/2014/main" xmlns="" id="{2483972E-A01C-443B-9312-1C17868DDA6F}"/>
              </a:ext>
            </a:extLst>
          </p:cNvPr>
          <p:cNvSpPr>
            <a:spLocks noGrp="1"/>
          </p:cNvSpPr>
          <p:nvPr>
            <p:ph idx="1"/>
          </p:nvPr>
        </p:nvSpPr>
        <p:spPr/>
        <p:txBody>
          <a:bodyPr>
            <a:normAutofit fontScale="92500" lnSpcReduction="10000"/>
          </a:bodyPr>
          <a:lstStyle/>
          <a:p>
            <a:endParaRPr lang="en-US" dirty="0"/>
          </a:p>
          <a:p>
            <a:r>
              <a:rPr lang="en-US" dirty="0"/>
              <a:t>1) Healthcare chaplaincy (like research, and like charting) is perceived as HELPFUL, but not NECESSARY—chaplains can do their jobs without research and clinicians can treat patients without chaplain charting.  We may be helpful, but we’re not yet perceived as necessary to the healthcare milieu</a:t>
            </a:r>
          </a:p>
          <a:p>
            <a:r>
              <a:rPr lang="en-US" dirty="0"/>
              <a:t>2) Healthcare chaplaincy has not yet demonstrated a DIRECT connection to either clinical patient care or institutional healthcare performance.  We remain vulnerable and disempowered as professionals and as a profession.   </a:t>
            </a:r>
          </a:p>
        </p:txBody>
      </p:sp>
    </p:spTree>
    <p:extLst>
      <p:ext uri="{BB962C8B-B14F-4D97-AF65-F5344CB8AC3E}">
        <p14:creationId xmlns:p14="http://schemas.microsoft.com/office/powerpoint/2010/main" val="16689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0B2643-1BEC-4C9A-9D25-DFA4A383C706}"/>
              </a:ext>
            </a:extLst>
          </p:cNvPr>
          <p:cNvSpPr>
            <a:spLocks noGrp="1"/>
          </p:cNvSpPr>
          <p:nvPr>
            <p:ph type="title"/>
          </p:nvPr>
        </p:nvSpPr>
        <p:spPr/>
        <p:txBody>
          <a:bodyPr>
            <a:normAutofit fontScale="90000"/>
          </a:bodyPr>
          <a:lstStyle/>
          <a:p>
            <a:pPr algn="ctr"/>
            <a:r>
              <a:rPr lang="en-US" b="1" u="sng" dirty="0"/>
              <a:t>What is the RCI?: Philosophically</a:t>
            </a:r>
          </a:p>
        </p:txBody>
      </p:sp>
      <p:sp>
        <p:nvSpPr>
          <p:cNvPr id="3" name="Content Placeholder 2">
            <a:extLst>
              <a:ext uri="{FF2B5EF4-FFF2-40B4-BE49-F238E27FC236}">
                <a16:creationId xmlns:a16="http://schemas.microsoft.com/office/drawing/2014/main" xmlns="" id="{F1E6E423-3C47-42AC-82FB-7AFBFFB021DD}"/>
              </a:ext>
            </a:extLst>
          </p:cNvPr>
          <p:cNvSpPr>
            <a:spLocks noGrp="1"/>
          </p:cNvSpPr>
          <p:nvPr>
            <p:ph idx="1"/>
          </p:nvPr>
        </p:nvSpPr>
        <p:spPr/>
        <p:txBody>
          <a:bodyPr>
            <a:normAutofit lnSpcReduction="10000"/>
          </a:bodyPr>
          <a:lstStyle/>
          <a:p>
            <a:r>
              <a:rPr lang="en-US" dirty="0"/>
              <a:t>1) The RCI is philosophically consistent with the three new emphases of healthcare: patient satisfaction (experience), health outcomes, and cost containment</a:t>
            </a:r>
          </a:p>
          <a:p>
            <a:r>
              <a:rPr lang="en-US" dirty="0"/>
              <a:t>2) The RCI is philosophically consistent with the new palliative care direction of healthcare reflected in the National Consensus Project for Quality Palliative Care (2002): focus on wholistic and preventive interventional care across the spectrum of care</a:t>
            </a:r>
          </a:p>
          <a:p>
            <a:r>
              <a:rPr lang="en-US" dirty="0"/>
              <a:t>3) The RCI is outcomes/dynamic v. descriptive/static; this reflects shift in spiritual care from identity-focused to health results-focused</a:t>
            </a:r>
          </a:p>
        </p:txBody>
      </p:sp>
    </p:spTree>
    <p:extLst>
      <p:ext uri="{BB962C8B-B14F-4D97-AF65-F5344CB8AC3E}">
        <p14:creationId xmlns:p14="http://schemas.microsoft.com/office/powerpoint/2010/main" val="3069283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574618-F97C-40F0-BF05-F54774114D5A}"/>
              </a:ext>
            </a:extLst>
          </p:cNvPr>
          <p:cNvSpPr>
            <a:spLocks noGrp="1"/>
          </p:cNvSpPr>
          <p:nvPr>
            <p:ph type="title"/>
          </p:nvPr>
        </p:nvSpPr>
        <p:spPr/>
        <p:txBody>
          <a:bodyPr/>
          <a:lstStyle/>
          <a:p>
            <a:pPr algn="ctr"/>
            <a:r>
              <a:rPr lang="en-US" b="1" u="sng" dirty="0"/>
              <a:t>What is the RCI: Initial Results</a:t>
            </a:r>
          </a:p>
        </p:txBody>
      </p:sp>
      <p:sp>
        <p:nvSpPr>
          <p:cNvPr id="3" name="Content Placeholder 2">
            <a:extLst>
              <a:ext uri="{FF2B5EF4-FFF2-40B4-BE49-F238E27FC236}">
                <a16:creationId xmlns:a16="http://schemas.microsoft.com/office/drawing/2014/main" xmlns="" id="{5E09C3AE-D550-4B26-B338-3F77D075C871}"/>
              </a:ext>
            </a:extLst>
          </p:cNvPr>
          <p:cNvSpPr>
            <a:spLocks noGrp="1"/>
          </p:cNvSpPr>
          <p:nvPr>
            <p:ph idx="1"/>
          </p:nvPr>
        </p:nvSpPr>
        <p:spPr/>
        <p:txBody>
          <a:bodyPr>
            <a:normAutofit lnSpcReduction="10000"/>
          </a:bodyPr>
          <a:lstStyle/>
          <a:p>
            <a:endParaRPr lang="en-US" dirty="0"/>
          </a:p>
          <a:p>
            <a:r>
              <a:rPr lang="en-US" dirty="0"/>
              <a:t>1) HCAHPS scores were 15.5% higher for patients treated using the RCI platform than patients who were not based on evaluation of 9-month period (127 completed RCI test cases for quarter compared to previous and subsequent quarters when RCI not used on selected patient population)</a:t>
            </a:r>
          </a:p>
          <a:p>
            <a:pPr marL="0" indent="0">
              <a:buNone/>
            </a:pPr>
            <a:endParaRPr lang="en-US" dirty="0"/>
          </a:p>
          <a:p>
            <a:r>
              <a:rPr lang="en-US" dirty="0"/>
              <a:t>2) Current results reveal consistent performance with pervious use results although not testing for estimated HCAHPS impact</a:t>
            </a:r>
          </a:p>
          <a:p>
            <a:pPr marL="0" indent="0">
              <a:buNone/>
            </a:pPr>
            <a:endParaRPr lang="en-US" dirty="0"/>
          </a:p>
        </p:txBody>
      </p:sp>
    </p:spTree>
    <p:extLst>
      <p:ext uri="{BB962C8B-B14F-4D97-AF65-F5344CB8AC3E}">
        <p14:creationId xmlns:p14="http://schemas.microsoft.com/office/powerpoint/2010/main" val="2031169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7361</TotalTime>
  <Words>2788</Words>
  <Application>Microsoft Office PowerPoint</Application>
  <PresentationFormat>On-screen Show (4:3)</PresentationFormat>
  <Paragraphs>372</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Quantitative-based Spiritual Care</vt:lpstr>
      <vt:lpstr>What is Palliative Spiritual Care?</vt:lpstr>
      <vt:lpstr>Why Focus on Suffering?</vt:lpstr>
      <vt:lpstr>Difference between a Palliative Spiritual Care Community and Traditional Spiritual Care</vt:lpstr>
      <vt:lpstr>What Is the Religious Comfort Index (RCI)?</vt:lpstr>
      <vt:lpstr>What Is the RCI?: Phenomenologically</vt:lpstr>
      <vt:lpstr>Need For A Results-Oriented Approach?</vt:lpstr>
      <vt:lpstr>What is the RCI?: Philosophically</vt:lpstr>
      <vt:lpstr>What is the RCI: Initial Results</vt:lpstr>
      <vt:lpstr>Invention and Development</vt:lpstr>
      <vt:lpstr>Feedback from Directors and Chaplains</vt:lpstr>
      <vt:lpstr>Current Use and Future Goals</vt:lpstr>
      <vt:lpstr>What Is the RCI By How It Works?</vt:lpstr>
      <vt:lpstr>What is the RCI by How It Works</vt:lpstr>
      <vt:lpstr>Data and Results</vt:lpstr>
      <vt:lpstr>Sample Report: Weekly</vt:lpstr>
      <vt:lpstr>Sample Report: Weekly</vt:lpstr>
      <vt:lpstr>What Is the RCI?: Domains</vt:lpstr>
      <vt:lpstr>What is the RCI?: Prompts</vt:lpstr>
      <vt:lpstr>What Is the RCI?: Prompts</vt:lpstr>
      <vt:lpstr>Scoring-Domains </vt:lpstr>
      <vt:lpstr>Scoring: Overall</vt:lpstr>
      <vt:lpstr>The App</vt:lpstr>
      <vt:lpstr>What the App Looks Like</vt:lpstr>
      <vt:lpstr>PowerPoint Presentation</vt:lpstr>
      <vt:lpstr>PowerPoint Presentation</vt:lpstr>
      <vt:lpstr>PowerPoint Presentation</vt:lpstr>
      <vt:lpstr>What Is the RCI?: Tests</vt:lpstr>
      <vt:lpstr>What Is the RCI?: Interventions</vt:lpstr>
      <vt:lpstr>How to Score a Test Visit</vt:lpstr>
      <vt:lpstr>How to Score a Test Visit</vt:lpstr>
      <vt:lpstr>Calculating the Score: Chart</vt:lpstr>
      <vt:lpstr>What Is the RCI?: Scoring</vt:lpstr>
      <vt:lpstr>A Word About Scoring</vt:lpstr>
      <vt:lpstr>Results from Current Use (6 months)</vt:lpstr>
      <vt:lpstr>A Word About Communication Style</vt:lpstr>
      <vt:lpstr>RCI Skills</vt:lpstr>
      <vt:lpstr>Where Does the Data Go?</vt:lpstr>
      <vt:lpstr>Database </vt:lpstr>
      <vt:lpstr>Conclusions</vt:lpstr>
      <vt:lpstr>Potential Next Steps</vt:lpstr>
      <vt:lpstr>Thank you for your attention!</vt:lpstr>
    </vt:vector>
  </TitlesOfParts>
  <Company>AHIS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Religious Comfort Index (RCI)</dc:title>
  <dc:creator>Giddens, Jack</dc:creator>
  <cp:lastModifiedBy>Franklin</cp:lastModifiedBy>
  <cp:revision>531</cp:revision>
  <cp:lastPrinted>2019-02-17T17:25:13Z</cp:lastPrinted>
  <dcterms:created xsi:type="dcterms:W3CDTF">2017-02-02T20:15:56Z</dcterms:created>
  <dcterms:modified xsi:type="dcterms:W3CDTF">2020-01-21T21:02:58Z</dcterms:modified>
</cp:coreProperties>
</file>