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8.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85" r:id="rId2"/>
    <p:sldId id="257" r:id="rId3"/>
    <p:sldId id="258" r:id="rId4"/>
    <p:sldId id="262" r:id="rId5"/>
    <p:sldId id="270" r:id="rId6"/>
    <p:sldId id="260" r:id="rId7"/>
    <p:sldId id="271" r:id="rId8"/>
    <p:sldId id="263" r:id="rId9"/>
    <p:sldId id="264" r:id="rId10"/>
    <p:sldId id="269" r:id="rId11"/>
    <p:sldId id="272" r:id="rId12"/>
    <p:sldId id="276" r:id="rId13"/>
    <p:sldId id="273" r:id="rId14"/>
    <p:sldId id="275" r:id="rId15"/>
    <p:sldId id="279" r:id="rId16"/>
    <p:sldId id="277" r:id="rId17"/>
    <p:sldId id="284" r:id="rId18"/>
    <p:sldId id="283" r:id="rId19"/>
    <p:sldId id="281" r:id="rId20"/>
    <p:sldId id="282" r:id="rId2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 Joshua" initials="BJ" lastIdx="1" clrIdx="0">
    <p:extLst>
      <p:ext uri="{19B8F6BF-5375-455C-9EA6-DF929625EA0E}">
        <p15:presenceInfo xmlns:p15="http://schemas.microsoft.com/office/powerpoint/2012/main" userId="S::jberg@meadville.edu::e62d64c0-1757-4590-aeb0-890e4634e5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4"/>
    <p:restoredTop sz="78582"/>
  </p:normalViewPr>
  <p:slideViewPr>
    <p:cSldViewPr snapToGrid="0" snapToObjects="1">
      <p:cViewPr varScale="1">
        <p:scale>
          <a:sx n="87" d="100"/>
          <a:sy n="87" d="100"/>
        </p:scale>
        <p:origin x="1592"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6" d="100"/>
          <a:sy n="116" d="100"/>
        </p:scale>
        <p:origin x="2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71B436F-4F50-A948-AD24-3D9C54F88FA2}" type="datetimeFigureOut">
              <a:rPr lang="en-US" smtClean="0"/>
              <a:t>4/29/19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3E2DB69-4AA5-3940-BCB0-702F789FD6A8}" type="slidenum">
              <a:rPr lang="en-US" smtClean="0"/>
              <a:t>‹#›</a:t>
            </a:fld>
            <a:endParaRPr lang="en-US"/>
          </a:p>
        </p:txBody>
      </p:sp>
    </p:spTree>
    <p:extLst>
      <p:ext uri="{BB962C8B-B14F-4D97-AF65-F5344CB8AC3E}">
        <p14:creationId xmlns:p14="http://schemas.microsoft.com/office/powerpoint/2010/main" val="114952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may get uncomfortable.</a:t>
            </a:r>
          </a:p>
          <a:p>
            <a:r>
              <a:rPr lang="en-US" sz="1200" b="0" i="0" kern="1200" dirty="0">
                <a:solidFill>
                  <a:schemeClr val="tx1"/>
                </a:solidFill>
                <a:effectLst/>
                <a:latin typeface="+mn-lt"/>
                <a:ea typeface="+mn-ea"/>
                <a:cs typeface="+mn-cs"/>
              </a:rPr>
              <a:t>How many atheists does it take to screw in a lightbulb?  You won’t need a lightbulb when you are burning in the fires of eternal damnation!</a:t>
            </a:r>
          </a:p>
        </p:txBody>
      </p:sp>
      <p:sp>
        <p:nvSpPr>
          <p:cNvPr id="4" name="Slide Number Placeholder 3"/>
          <p:cNvSpPr>
            <a:spLocks noGrp="1"/>
          </p:cNvSpPr>
          <p:nvPr>
            <p:ph type="sldNum" sz="quarter" idx="5"/>
          </p:nvPr>
        </p:nvSpPr>
        <p:spPr/>
        <p:txBody>
          <a:bodyPr/>
          <a:lstStyle/>
          <a:p>
            <a:fld id="{53E2DB69-4AA5-3940-BCB0-702F789FD6A8}" type="slidenum">
              <a:rPr lang="en-US" smtClean="0"/>
              <a:t>2</a:t>
            </a:fld>
            <a:endParaRPr lang="en-US"/>
          </a:p>
        </p:txBody>
      </p:sp>
    </p:spTree>
    <p:extLst>
      <p:ext uri="{BB962C8B-B14F-4D97-AF65-F5344CB8AC3E}">
        <p14:creationId xmlns:p14="http://schemas.microsoft.com/office/powerpoint/2010/main" val="202400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ffectLst/>
            </a:endParaRPr>
          </a:p>
          <a:p>
            <a:pPr lvl="1" rtl="0" fontAlgn="base"/>
            <a:r>
              <a:rPr lang="en-US" sz="1200" b="0" i="0" u="none" strike="noStrike" kern="1200" dirty="0">
                <a:solidFill>
                  <a:schemeClr val="tx1"/>
                </a:solidFill>
                <a:effectLst/>
                <a:latin typeface="+mn-lt"/>
                <a:ea typeface="+mn-ea"/>
                <a:cs typeface="+mn-cs"/>
              </a:rPr>
              <a:t>Secular PRR (Peaceful, Rational, Real) - UU</a:t>
            </a:r>
          </a:p>
          <a:p>
            <a:pPr lvl="2" rtl="0" fontAlgn="base"/>
            <a:r>
              <a:rPr lang="en-US" sz="1200" b="0" i="0" u="none" strike="noStrike" kern="1200" dirty="0">
                <a:solidFill>
                  <a:schemeClr val="tx1"/>
                </a:solidFill>
                <a:effectLst/>
                <a:latin typeface="+mn-lt"/>
                <a:ea typeface="+mn-ea"/>
                <a:cs typeface="+mn-cs"/>
              </a:rPr>
              <a:t>Shine! by Mary </a:t>
            </a:r>
            <a:r>
              <a:rPr lang="en-US" sz="1200" b="0" i="0" u="none" strike="noStrike" kern="1200" dirty="0" err="1">
                <a:solidFill>
                  <a:schemeClr val="tx1"/>
                </a:solidFill>
                <a:effectLst/>
                <a:latin typeface="+mn-lt"/>
                <a:ea typeface="+mn-ea"/>
                <a:cs typeface="+mn-cs"/>
              </a:rPr>
              <a:t>Edes</a:t>
            </a:r>
            <a:r>
              <a:rPr lang="en-US" sz="1200" b="0" i="0" u="none" strike="noStrike" kern="1200" dirty="0">
                <a:solidFill>
                  <a:schemeClr val="tx1"/>
                </a:solidFill>
                <a:effectLst/>
                <a:latin typeface="+mn-lt"/>
                <a:ea typeface="+mn-ea"/>
                <a:cs typeface="+mn-cs"/>
              </a:rPr>
              <a:t> - Like the cosmic dust following after a great </a:t>
            </a:r>
            <a:r>
              <a:rPr lang="en-US" sz="1200" b="0" i="0" u="none" strike="noStrike" kern="1200" dirty="0" err="1">
                <a:solidFill>
                  <a:schemeClr val="tx1"/>
                </a:solidFill>
                <a:effectLst/>
                <a:latin typeface="+mn-lt"/>
                <a:ea typeface="+mn-ea"/>
                <a:cs typeface="+mn-cs"/>
              </a:rPr>
              <a:t>Perseid</a:t>
            </a:r>
            <a:r>
              <a:rPr lang="en-US" sz="1200" b="0" i="0" u="none" strike="noStrike" kern="1200" dirty="0">
                <a:solidFill>
                  <a:schemeClr val="tx1"/>
                </a:solidFill>
                <a:effectLst/>
                <a:latin typeface="+mn-lt"/>
                <a:ea typeface="+mn-ea"/>
                <a:cs typeface="+mn-cs"/>
              </a:rPr>
              <a:t> meteor, we are the living remnants of time and all that has come to pass in its wake—briefly shining lights on the way to eternity. We are only visible to the naked eye for an instant. Take this moment to shine like the stardust you are. May the light of our time on earth shine to bless the world and each other. Shine. Shine. Shine.</a:t>
            </a:r>
          </a:p>
        </p:txBody>
      </p:sp>
      <p:sp>
        <p:nvSpPr>
          <p:cNvPr id="4" name="Slide Number Placeholder 3"/>
          <p:cNvSpPr>
            <a:spLocks noGrp="1"/>
          </p:cNvSpPr>
          <p:nvPr>
            <p:ph type="sldNum" sz="quarter" idx="5"/>
          </p:nvPr>
        </p:nvSpPr>
        <p:spPr/>
        <p:txBody>
          <a:bodyPr/>
          <a:lstStyle/>
          <a:p>
            <a:fld id="{53E2DB69-4AA5-3940-BCB0-702F789FD6A8}" type="slidenum">
              <a:rPr lang="en-US" smtClean="0"/>
              <a:t>14</a:t>
            </a:fld>
            <a:endParaRPr lang="en-US"/>
          </a:p>
        </p:txBody>
      </p:sp>
    </p:spTree>
    <p:extLst>
      <p:ext uri="{BB962C8B-B14F-4D97-AF65-F5344CB8AC3E}">
        <p14:creationId xmlns:p14="http://schemas.microsoft.com/office/powerpoint/2010/main" val="118589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2DB69-4AA5-3940-BCB0-702F789FD6A8}" type="slidenum">
              <a:rPr lang="en-US" smtClean="0"/>
              <a:t>17</a:t>
            </a:fld>
            <a:endParaRPr lang="en-US"/>
          </a:p>
        </p:txBody>
      </p:sp>
    </p:spTree>
    <p:extLst>
      <p:ext uri="{BB962C8B-B14F-4D97-AF65-F5344CB8AC3E}">
        <p14:creationId xmlns:p14="http://schemas.microsoft.com/office/powerpoint/2010/main" val="187025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2DB69-4AA5-3940-BCB0-702F789FD6A8}" type="slidenum">
              <a:rPr lang="en-US" smtClean="0"/>
              <a:t>18</a:t>
            </a:fld>
            <a:endParaRPr lang="en-US"/>
          </a:p>
        </p:txBody>
      </p:sp>
    </p:spTree>
    <p:extLst>
      <p:ext uri="{BB962C8B-B14F-4D97-AF65-F5344CB8AC3E}">
        <p14:creationId xmlns:p14="http://schemas.microsoft.com/office/powerpoint/2010/main" val="206084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3E2DB69-4AA5-3940-BCB0-702F789FD6A8}" type="slidenum">
              <a:rPr lang="en-US" smtClean="0"/>
              <a:t>19</a:t>
            </a:fld>
            <a:endParaRPr lang="en-US"/>
          </a:p>
        </p:txBody>
      </p:sp>
    </p:spTree>
    <p:extLst>
      <p:ext uri="{BB962C8B-B14F-4D97-AF65-F5344CB8AC3E}">
        <p14:creationId xmlns:p14="http://schemas.microsoft.com/office/powerpoint/2010/main" val="192573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pointed but functional distinctions: </a:t>
            </a:r>
            <a:r>
              <a:rPr lang="en-US" sz="1200" b="0" dirty="0" err="1"/>
              <a:t>Nontheist</a:t>
            </a:r>
            <a:r>
              <a:rPr lang="en-US" sz="1200" b="0" dirty="0"/>
              <a:t> means not a believer in gods. Naturalistic means no supernatural either, i.e. science-based reality. Atheist just means ‘not a believer’ (not anti-religious) but tends to offend believers. Agnostic also serves primarily to make believers feel better. </a:t>
            </a:r>
            <a:r>
              <a:rPr lang="en-US" sz="1200" dirty="0"/>
              <a:t>Humanism is what we do believe.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3E2DB69-4AA5-3940-BCB0-702F789FD6A8}" type="slidenum">
              <a:rPr lang="en-US" smtClean="0"/>
              <a:t>3</a:t>
            </a:fld>
            <a:endParaRPr lang="en-US"/>
          </a:p>
        </p:txBody>
      </p:sp>
    </p:spTree>
    <p:extLst>
      <p:ext uri="{BB962C8B-B14F-4D97-AF65-F5344CB8AC3E}">
        <p14:creationId xmlns:p14="http://schemas.microsoft.com/office/powerpoint/2010/main" val="147916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Diversity is not a challenge to manage, but a strength to leverage. “If you talk to a man in a language he understands, that goes to his head. If you talk to him in his language, that goes to his heart.” -- Nelson Mandela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view of reality disclosed through the natural sciences evokes for me feelings of awe incomparably greater than anything religious or mystical writings of any tradition can inspire.” - Stephen </a:t>
            </a:r>
            <a:r>
              <a:rPr lang="en-US" sz="1200" kern="1200" dirty="0" err="1">
                <a:solidFill>
                  <a:schemeClr val="tx1"/>
                </a:solidFill>
                <a:effectLst/>
                <a:latin typeface="+mn-lt"/>
                <a:ea typeface="+mn-ea"/>
                <a:cs typeface="+mn-cs"/>
              </a:rPr>
              <a:t>Batchelor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Negative beliefs are important to understand, right or wrong, we have to understand the mindset of the patient as best possible and attempt to validate them without compromising our own beliefs and values. It is all about perspective and knowing the patient’s perspective can facilitate spiritual treatment.</a:t>
            </a:r>
          </a:p>
        </p:txBody>
      </p:sp>
      <p:sp>
        <p:nvSpPr>
          <p:cNvPr id="4" name="Slide Number Placeholder 3"/>
          <p:cNvSpPr>
            <a:spLocks noGrp="1"/>
          </p:cNvSpPr>
          <p:nvPr>
            <p:ph type="sldNum" sz="quarter" idx="5"/>
          </p:nvPr>
        </p:nvSpPr>
        <p:spPr/>
        <p:txBody>
          <a:bodyPr/>
          <a:lstStyle/>
          <a:p>
            <a:fld id="{53E2DB69-4AA5-3940-BCB0-702F789FD6A8}" type="slidenum">
              <a:rPr lang="en-US" smtClean="0"/>
              <a:t>4</a:t>
            </a:fld>
            <a:endParaRPr lang="en-US"/>
          </a:p>
        </p:txBody>
      </p:sp>
    </p:spTree>
    <p:extLst>
      <p:ext uri="{BB962C8B-B14F-4D97-AF65-F5344CB8AC3E}">
        <p14:creationId xmlns:p14="http://schemas.microsoft.com/office/powerpoint/2010/main" val="365777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2DB69-4AA5-3940-BCB0-702F789FD6A8}" type="slidenum">
              <a:rPr lang="en-US" smtClean="0"/>
              <a:t>5</a:t>
            </a:fld>
            <a:endParaRPr lang="en-US"/>
          </a:p>
        </p:txBody>
      </p:sp>
    </p:spTree>
    <p:extLst>
      <p:ext uri="{BB962C8B-B14F-4D97-AF65-F5344CB8AC3E}">
        <p14:creationId xmlns:p14="http://schemas.microsoft.com/office/powerpoint/2010/main" val="80551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 quick note about the Military Association of Atheists &amp; Freethinkers. MAAF (rhymes with math) is essentially a military ministry for humanists, atheists in foxholes, and other </a:t>
            </a:r>
            <a:r>
              <a:rPr lang="en-US" dirty="0" err="1"/>
              <a:t>nontheists</a:t>
            </a:r>
            <a:r>
              <a:rPr lang="en-US" dirty="0"/>
              <a:t>. We provide to chaplains the resources they need to best serve our constituency. Unfortunately much of our service is directly to service members and on their behalf in the form of advocacy. This is because military chaplains are in the vast majority and at the highest levels entirely hostile to the nontheistic perspective. This is unfortunate and makes me that much more appreciative of your welcoming me here today.</a:t>
            </a:r>
          </a:p>
        </p:txBody>
      </p:sp>
      <p:sp>
        <p:nvSpPr>
          <p:cNvPr id="4" name="Slide Number Placeholder 3"/>
          <p:cNvSpPr>
            <a:spLocks noGrp="1"/>
          </p:cNvSpPr>
          <p:nvPr>
            <p:ph type="sldNum" sz="quarter" idx="5"/>
          </p:nvPr>
        </p:nvSpPr>
        <p:spPr/>
        <p:txBody>
          <a:bodyPr/>
          <a:lstStyle/>
          <a:p>
            <a:fld id="{53E2DB69-4AA5-3940-BCB0-702F789FD6A8}" type="slidenum">
              <a:rPr lang="en-US" smtClean="0"/>
              <a:t>6</a:t>
            </a:fld>
            <a:endParaRPr lang="en-US"/>
          </a:p>
        </p:txBody>
      </p:sp>
    </p:spTree>
    <p:extLst>
      <p:ext uri="{BB962C8B-B14F-4D97-AF65-F5344CB8AC3E}">
        <p14:creationId xmlns:p14="http://schemas.microsoft.com/office/powerpoint/2010/main" val="49781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"God" means different things to different people. -- According to writer and literary and cultural critic, Maria Popova, some words have been vacated of meaning from overuse or misuse. It also depends on perspective, what the word means to the speaker vs. how it’s received. </a:t>
            </a:r>
          </a:p>
        </p:txBody>
      </p:sp>
      <p:sp>
        <p:nvSpPr>
          <p:cNvPr id="4" name="Slide Number Placeholder 3"/>
          <p:cNvSpPr>
            <a:spLocks noGrp="1"/>
          </p:cNvSpPr>
          <p:nvPr>
            <p:ph type="sldNum" sz="quarter" idx="5"/>
          </p:nvPr>
        </p:nvSpPr>
        <p:spPr/>
        <p:txBody>
          <a:bodyPr/>
          <a:lstStyle/>
          <a:p>
            <a:fld id="{53E2DB69-4AA5-3940-BCB0-702F789FD6A8}" type="slidenum">
              <a:rPr lang="en-US" smtClean="0"/>
              <a:t>7</a:t>
            </a:fld>
            <a:endParaRPr lang="en-US"/>
          </a:p>
        </p:txBody>
      </p:sp>
    </p:spTree>
    <p:extLst>
      <p:ext uri="{BB962C8B-B14F-4D97-AF65-F5344CB8AC3E}">
        <p14:creationId xmlns:p14="http://schemas.microsoft.com/office/powerpoint/2010/main" val="181763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1" u="none" strike="noStrike" kern="1200" dirty="0">
                <a:solidFill>
                  <a:schemeClr val="tx1"/>
                </a:solidFill>
                <a:effectLst/>
                <a:latin typeface="+mn-lt"/>
                <a:ea typeface="+mn-ea"/>
                <a:cs typeface="+mn-cs"/>
              </a:rPr>
              <a:t>You Want a Physicist to Speak at Your Funeral</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by NPR commentator Aaron Freeman</a:t>
            </a:r>
            <a:endParaRPr lang="en-US" b="0" dirty="0">
              <a:effectLst/>
            </a:endParaRPr>
          </a:p>
          <a:p>
            <a:pPr rtl="0"/>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You want a physicist to speak at your funeral. You want the physicist to talk to your grieving family about the conservation of energy, so they will understand that your energy has not died. You want the physicist to remind your sobbing mother about the first law of thermodynamics; that no energy gets created in the universe, and none is destroyed. You want your mother to know that all your energy, every vibration, every BTU of heat, every wave of every particle that was her beloved child remains with her in this world. You want the physicist to tell your weeping father that amid energies of the cosmos, you gave as good as you got.</a:t>
            </a:r>
            <a:endParaRPr lang="en-US" b="0" dirty="0">
              <a:effectLst/>
            </a:endParaRPr>
          </a:p>
          <a:p>
            <a:pPr rtl="0"/>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And at one point you'd hope that the physicist would step down from the pulpit and walk to your brokenhearted spouse there in the pew and tell him/her that all the photons that ever bounced off your face, all the particles whose paths were interrupted by your smile, by the touch of your hair, hundreds of trillions of particles, have raced off like children, their ways forever changed by you. And as your widow rocks in the arms of a loving family, may the physicist let him/her know that all the photons that bounced from you were gathered in the particle detectors that are her/his eyes, that those photons created within her/him constellations of electromagnetically charged neurons whose energy will go on forever.</a:t>
            </a:r>
            <a:endParaRPr lang="en-US" b="0" dirty="0">
              <a:effectLst/>
            </a:endParaRPr>
          </a:p>
          <a:p>
            <a:pPr rtl="0"/>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And the physicist will remind the congregation of how much of all our energy is given off as heat. There may be a few fanning themselves with their programs as he says it. And he will tell them that the warmth that flowed through you in life is still here, still part of all that we are, even as we who mourn continue the heat of our own lives.</a:t>
            </a:r>
            <a:endParaRPr lang="en-US" b="0" dirty="0">
              <a:effectLst/>
            </a:endParaRPr>
          </a:p>
          <a:p>
            <a:pPr rtl="0"/>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And you'll want the physicist to explain to those who loved you that they need not have faith; indeed, they should not have faith. Let them know that they can measure, that scientists have measured precisely the conservation of energy and found it accurate, verifiable and consistent across space and time. You can hope your family will examine the evidence and satisfy themselves that the science is sound and that they'll be comforted to know your energy's still around. According to the law of the conservation of energy, not a bit of you is gone; you're just less orderly.</a:t>
            </a:r>
          </a:p>
          <a:p>
            <a:pPr rtl="0"/>
            <a:endParaRPr lang="en-US" sz="1200" b="0" i="1" u="none" strike="noStrike" kern="1200" dirty="0">
              <a:solidFill>
                <a:schemeClr val="tx1"/>
              </a:solidFill>
              <a:effectLst/>
              <a:latin typeface="+mn-lt"/>
              <a:ea typeface="+mn-ea"/>
              <a:cs typeface="+mn-cs"/>
            </a:endParaRPr>
          </a:p>
          <a:p>
            <a:endParaRPr lang="en-US" b="0" dirty="0">
              <a:effectLst/>
            </a:endParaRPr>
          </a:p>
          <a:p>
            <a:pPr lvl="2" rtl="0" fontAlgn="base"/>
            <a:r>
              <a:rPr lang="en-US" sz="1200" b="0" i="0" u="none" strike="noStrike" kern="1200" dirty="0">
                <a:solidFill>
                  <a:schemeClr val="tx1"/>
                </a:solidFill>
                <a:effectLst/>
                <a:latin typeface="+mn-lt"/>
                <a:ea typeface="+mn-ea"/>
                <a:cs typeface="+mn-cs"/>
              </a:rPr>
              <a:t>There is nothing after death. Our existence is purely corporeal.</a:t>
            </a:r>
          </a:p>
          <a:p>
            <a:pPr lvl="2" rtl="0" fontAlgn="base"/>
            <a:r>
              <a:rPr lang="en-US" sz="1200" b="0" i="0" u="none" strike="noStrike" kern="1200" dirty="0">
                <a:solidFill>
                  <a:schemeClr val="tx1"/>
                </a:solidFill>
                <a:effectLst/>
                <a:latin typeface="+mn-lt"/>
                <a:ea typeface="+mn-ea"/>
                <a:cs typeface="+mn-cs"/>
              </a:rPr>
              <a:t>Acceptance: Death is a part of life, and we cannot predict when we will died, so accept its inevitably and move on.</a:t>
            </a:r>
          </a:p>
          <a:p>
            <a:pPr lvl="3" rtl="0" fontAlgn="base"/>
            <a:r>
              <a:rPr lang="en-US" sz="1200" b="0" i="0" u="none" strike="noStrike" kern="1200" dirty="0">
                <a:solidFill>
                  <a:schemeClr val="tx1"/>
                </a:solidFill>
                <a:effectLst/>
                <a:latin typeface="+mn-lt"/>
                <a:ea typeface="+mn-ea"/>
                <a:cs typeface="+mn-cs"/>
              </a:rPr>
              <a:t>No anxiety from questioning what will happen.</a:t>
            </a:r>
          </a:p>
          <a:p>
            <a:pPr lvl="3" rtl="0" fontAlgn="base"/>
            <a:r>
              <a:rPr lang="en-US" sz="1200" b="0" i="0" u="none" strike="noStrike" kern="1200" dirty="0">
                <a:solidFill>
                  <a:schemeClr val="tx1"/>
                </a:solidFill>
                <a:effectLst/>
                <a:latin typeface="+mn-lt"/>
                <a:ea typeface="+mn-ea"/>
                <a:cs typeface="+mn-cs"/>
              </a:rPr>
              <a:t>No anxiety about punishment, reward</a:t>
            </a:r>
          </a:p>
          <a:p>
            <a:pPr lvl="3" rtl="0" fontAlgn="base"/>
            <a:r>
              <a:rPr lang="en-US" sz="1200" b="0" i="0" u="none" strike="noStrike" kern="1200" dirty="0">
                <a:solidFill>
                  <a:schemeClr val="tx1"/>
                </a:solidFill>
                <a:effectLst/>
                <a:latin typeface="+mn-lt"/>
                <a:ea typeface="+mn-ea"/>
                <a:cs typeface="+mn-cs"/>
              </a:rPr>
              <a:t>Avoid the pain of unnecessary, aggressive medical care.</a:t>
            </a:r>
          </a:p>
          <a:p>
            <a:pPr lvl="3" rtl="0" fontAlgn="base"/>
            <a:r>
              <a:rPr lang="en-US" sz="1200" b="0" i="0" u="none" strike="noStrike" kern="1200" dirty="0">
                <a:solidFill>
                  <a:schemeClr val="tx1"/>
                </a:solidFill>
                <a:effectLst/>
                <a:latin typeface="+mn-lt"/>
                <a:ea typeface="+mn-ea"/>
                <a:cs typeface="+mn-cs"/>
              </a:rPr>
              <a:t>Prepared for death</a:t>
            </a:r>
          </a:p>
          <a:p>
            <a:pPr lvl="3" rtl="0" fontAlgn="base"/>
            <a:r>
              <a:rPr lang="en-US" sz="1200" b="0" i="0" u="none" strike="noStrike" kern="1200" dirty="0">
                <a:solidFill>
                  <a:schemeClr val="tx1"/>
                </a:solidFill>
                <a:effectLst/>
                <a:latin typeface="+mn-lt"/>
                <a:ea typeface="+mn-ea"/>
                <a:cs typeface="+mn-cs"/>
              </a:rPr>
              <a:t>No </a:t>
            </a:r>
            <a:r>
              <a:rPr lang="en-US" sz="1200" b="0" i="0" u="none" strike="noStrike" kern="1200" dirty="0" err="1">
                <a:solidFill>
                  <a:schemeClr val="tx1"/>
                </a:solidFill>
                <a:effectLst/>
                <a:latin typeface="+mn-lt"/>
                <a:ea typeface="+mn-ea"/>
                <a:cs typeface="+mn-cs"/>
              </a:rPr>
              <a:t>bandaids</a:t>
            </a:r>
            <a:r>
              <a:rPr lang="en-US" sz="1200" b="0" i="0" u="none" strike="noStrike" kern="1200" dirty="0">
                <a:solidFill>
                  <a:schemeClr val="tx1"/>
                </a:solidFill>
                <a:effectLst/>
                <a:latin typeface="+mn-lt"/>
                <a:ea typeface="+mn-ea"/>
                <a:cs typeface="+mn-cs"/>
              </a:rPr>
              <a:t>, no cognitive dissonance</a:t>
            </a:r>
          </a:p>
          <a:p>
            <a:pPr lvl="3" rtl="0" fontAlgn="base"/>
            <a:r>
              <a:rPr lang="en-US" sz="1200" b="0" i="0" u="none" strike="noStrike" kern="1200" dirty="0">
                <a:solidFill>
                  <a:schemeClr val="tx1"/>
                </a:solidFill>
                <a:effectLst/>
                <a:latin typeface="+mn-lt"/>
                <a:ea typeface="+mn-ea"/>
                <a:cs typeface="+mn-cs"/>
              </a:rPr>
              <a:t>No deceit</a:t>
            </a:r>
          </a:p>
          <a:p>
            <a:pPr lvl="3" rtl="0" fontAlgn="base"/>
            <a:r>
              <a:rPr lang="en-US" sz="1200" b="0" i="0" u="none" strike="noStrike" kern="1200" dirty="0">
                <a:solidFill>
                  <a:schemeClr val="tx1"/>
                </a:solidFill>
                <a:effectLst/>
                <a:latin typeface="+mn-lt"/>
                <a:ea typeface="+mn-ea"/>
                <a:cs typeface="+mn-cs"/>
              </a:rPr>
              <a:t>Face grief</a:t>
            </a:r>
          </a:p>
          <a:p>
            <a:pPr lvl="3" rtl="0" fontAlgn="base"/>
            <a:r>
              <a:rPr lang="en-US" sz="1200" b="0" i="0" u="none" strike="noStrike" kern="1200" dirty="0">
                <a:solidFill>
                  <a:schemeClr val="tx1"/>
                </a:solidFill>
                <a:effectLst/>
                <a:latin typeface="+mn-lt"/>
                <a:ea typeface="+mn-ea"/>
                <a:cs typeface="+mn-cs"/>
              </a:rPr>
              <a:t>Family can deal with death.</a:t>
            </a:r>
          </a:p>
          <a:p>
            <a:pPr lvl="2" rtl="0" fontAlgn="base"/>
            <a:r>
              <a:rPr lang="en-US" sz="1200" b="0" i="0" u="none" strike="noStrike" kern="1200" dirty="0">
                <a:solidFill>
                  <a:schemeClr val="tx1"/>
                </a:solidFill>
                <a:effectLst/>
                <a:latin typeface="+mn-lt"/>
                <a:ea typeface="+mn-ea"/>
                <a:cs typeface="+mn-cs"/>
              </a:rPr>
              <a:t>Don’t put someone in a position of making a terrible choice, agree with what you don’t believe, or defend your belief. You wouldn’t tell a Jew that their loved one was with Jesus. Why would you tell non-believer, their loved one was in heaven?</a:t>
            </a:r>
          </a:p>
          <a:p>
            <a:pPr lvl="2" rtl="0" fontAlgn="base"/>
            <a:r>
              <a:rPr lang="en-US" sz="1200" b="0" i="0" u="none" strike="noStrike" kern="1200" dirty="0">
                <a:solidFill>
                  <a:schemeClr val="tx1"/>
                </a:solidFill>
                <a:effectLst/>
                <a:latin typeface="+mn-lt"/>
                <a:ea typeface="+mn-ea"/>
                <a:cs typeface="+mn-cs"/>
              </a:rPr>
              <a:t>The lie of atheists in foxholes. It is religion that is usually questioned as we die, not atheistic conviction. Would you tell a Muslim that they will reject their belief system when they die and turn to Jesus?</a:t>
            </a:r>
          </a:p>
          <a:p>
            <a:pPr lvl="2" rtl="0" fontAlgn="base"/>
            <a:r>
              <a:rPr lang="en-US" sz="1200" b="0" i="0" u="none" strike="noStrike" kern="1200" dirty="0">
                <a:solidFill>
                  <a:schemeClr val="tx1"/>
                </a:solidFill>
                <a:effectLst/>
                <a:latin typeface="+mn-lt"/>
                <a:ea typeface="+mn-ea"/>
                <a:cs typeface="+mn-cs"/>
              </a:rPr>
              <a:t>Comforting thoughts</a:t>
            </a:r>
          </a:p>
          <a:p>
            <a:pPr lvl="3" rtl="0" fontAlgn="base"/>
            <a:r>
              <a:rPr lang="en-US" sz="1200" b="0" i="0" u="none" strike="noStrike" kern="1200" dirty="0">
                <a:solidFill>
                  <a:schemeClr val="tx1"/>
                </a:solidFill>
                <a:effectLst/>
                <a:latin typeface="+mn-lt"/>
                <a:ea typeface="+mn-ea"/>
                <a:cs typeface="+mn-cs"/>
              </a:rPr>
              <a:t>The positive energy you put into the world is passed on, even if the specifics of your deeds or body are eventually forgotten.</a:t>
            </a:r>
          </a:p>
          <a:p>
            <a:pPr lvl="3" rtl="0" fontAlgn="base"/>
            <a:r>
              <a:rPr lang="en-US" sz="1200" b="0" i="0" u="none" strike="noStrike" kern="1200" dirty="0">
                <a:solidFill>
                  <a:schemeClr val="tx1"/>
                </a:solidFill>
                <a:effectLst/>
                <a:latin typeface="+mn-lt"/>
                <a:ea typeface="+mn-ea"/>
                <a:cs typeface="+mn-cs"/>
              </a:rPr>
              <a:t>Your genes or your ideas will also live on.</a:t>
            </a:r>
          </a:p>
          <a:p>
            <a:pPr lvl="3" rtl="0" fontAlgn="base"/>
            <a:r>
              <a:rPr lang="en-US" sz="1200" b="0" i="0" u="none" strike="noStrike" kern="1200" dirty="0">
                <a:solidFill>
                  <a:schemeClr val="tx1"/>
                </a:solidFill>
                <a:effectLst/>
                <a:latin typeface="+mn-lt"/>
                <a:ea typeface="+mn-ea"/>
                <a:cs typeface="+mn-cs"/>
              </a:rPr>
              <a:t>Loss, including death, is necessary for life and change to be possible.</a:t>
            </a:r>
          </a:p>
          <a:p>
            <a:pPr lvl="3" rtl="0" fontAlgn="base"/>
            <a:r>
              <a:rPr lang="en-US" sz="1200" b="0" i="0" u="none" strike="noStrike" kern="1200" dirty="0">
                <a:solidFill>
                  <a:schemeClr val="tx1"/>
                </a:solidFill>
                <a:effectLst/>
                <a:latin typeface="+mn-lt"/>
                <a:ea typeface="+mn-ea"/>
                <a:cs typeface="+mn-cs"/>
              </a:rPr>
              <a:t>Death is necessary to focus our lives and make us treasure the people and experiences we have.</a:t>
            </a:r>
          </a:p>
          <a:p>
            <a:pPr lvl="3" rtl="0" fontAlgn="base"/>
            <a:r>
              <a:rPr lang="en-US" sz="1200" b="0" i="0" u="none" strike="noStrike" kern="1200" dirty="0">
                <a:solidFill>
                  <a:schemeClr val="tx1"/>
                </a:solidFill>
                <a:effectLst/>
                <a:latin typeface="+mn-lt"/>
                <a:ea typeface="+mn-ea"/>
                <a:cs typeface="+mn-cs"/>
              </a:rPr>
              <a:t>Death is a deadline, which motivates us to do something valuable with the time we have.</a:t>
            </a:r>
          </a:p>
          <a:p>
            <a:pPr lvl="3" rtl="0" fontAlgn="base"/>
            <a:r>
              <a:rPr lang="en-US" sz="1200" b="0" i="0" u="none" strike="noStrike" kern="1200" dirty="0">
                <a:solidFill>
                  <a:schemeClr val="tx1"/>
                </a:solidFill>
                <a:effectLst/>
                <a:latin typeface="+mn-lt"/>
                <a:ea typeface="+mn-ea"/>
                <a:cs typeface="+mn-cs"/>
              </a:rPr>
              <a:t>Death is unpredictable, which motivates us to make the most of each moment.</a:t>
            </a:r>
          </a:p>
          <a:p>
            <a:pPr lvl="3" rtl="0" fontAlgn="base"/>
            <a:r>
              <a:rPr lang="en-US" sz="1200" b="0" i="0" u="none" strike="noStrike" kern="1200" dirty="0">
                <a:solidFill>
                  <a:schemeClr val="tx1"/>
                </a:solidFill>
                <a:effectLst/>
                <a:latin typeface="+mn-lt"/>
                <a:ea typeface="+mn-ea"/>
                <a:cs typeface="+mn-cs"/>
              </a:rPr>
              <a:t>Things don’t have to be permanent to be valuable and meaningful. Your life will always have existed.  The end of life doesn’t negate or eradicate the time you were alive.</a:t>
            </a:r>
          </a:p>
          <a:p>
            <a:pPr lvl="3" rtl="0" fontAlgn="base"/>
            <a:r>
              <a:rPr lang="en-US" sz="1200" b="0" i="0" u="none" strike="noStrike" kern="1200" dirty="0">
                <a:solidFill>
                  <a:schemeClr val="tx1"/>
                </a:solidFill>
                <a:effectLst/>
                <a:latin typeface="+mn-lt"/>
                <a:ea typeface="+mn-ea"/>
                <a:cs typeface="+mn-cs"/>
              </a:rPr>
              <a:t>Death is a natural, physical process that connects us intimately with nature and the universe.</a:t>
            </a:r>
          </a:p>
          <a:p>
            <a:pPr lvl="3" rtl="0" fontAlgn="base"/>
            <a:r>
              <a:rPr lang="en-US" sz="1200" b="0" i="0" u="none" strike="noStrike" kern="1200" dirty="0">
                <a:solidFill>
                  <a:schemeClr val="tx1"/>
                </a:solidFill>
                <a:effectLst/>
                <a:latin typeface="+mn-lt"/>
                <a:ea typeface="+mn-ea"/>
                <a:cs typeface="+mn-cs"/>
              </a:rPr>
              <a:t>We were each astronomically lucky to have been born, so complaining that our lives aren’t infinite it like winning the lottery, winning a million dollars, and complaining that we didn’t get a hundred million.</a:t>
            </a:r>
          </a:p>
          <a:p>
            <a:pPr lvl="3" rtl="0" fontAlgn="base"/>
            <a:r>
              <a:rPr lang="en-US" sz="1200" b="0" i="0" u="none" strike="noStrike" kern="1200" dirty="0">
                <a:solidFill>
                  <a:schemeClr val="tx1"/>
                </a:solidFill>
                <a:effectLst/>
                <a:latin typeface="+mn-lt"/>
                <a:ea typeface="+mn-ea"/>
                <a:cs typeface="+mn-cs"/>
              </a:rPr>
              <a:t>We didn’t exist for billions of years, and that was not a painful or bad experience so, being dead won't be any different than not having been born. </a:t>
            </a:r>
          </a:p>
          <a:p>
            <a:pPr rtl="0"/>
            <a:br>
              <a:rPr lang="en-US" b="0" dirty="0">
                <a:effectLst/>
              </a:rPr>
            </a:br>
            <a:r>
              <a:rPr lang="en-US" sz="1200" b="0" i="1" u="none" strike="noStrike" kern="1200" dirty="0">
                <a:solidFill>
                  <a:schemeClr val="tx1"/>
                </a:solidFill>
                <a:effectLst/>
                <a:latin typeface="+mn-lt"/>
                <a:ea typeface="+mn-ea"/>
                <a:cs typeface="+mn-cs"/>
              </a:rPr>
              <a:t>“Atheism offers us the comfort of knowing that we can shape our own lives, and don’t have to rest our fate in the hands of a god whose ways can at best be described as “mysterious.” It offers the comfort of not having to wonder what we did wrong, or why we’re being punished or tested, every time something bad happens. It offers the comfort of experiencing the world as shaped by a stable and potentially comprehensible set of physical laws, rather than by the capricious whim of a creator who is theoretically loving but in practice is moody, short-tempered, and wildly unpredictable. It offers the comfort of being intimately connected to the rest of the universe, rather than somehow set apart from it. It offers the comfort of being able to make our own moral judgements, based on our own instincts and experiences, rather than trying to reconcile the outdated and self-contradictory teaching of a centuries-old religious text -- or trying to second-guess the wishes of an invisible and imprecise deity. And it offers the comfort of being able to see the world as it is, to the best of our abilities, without having to ignore or rationalize every experience that contradicts our faith.” -- Greta Christina</a:t>
            </a:r>
            <a:endParaRPr lang="en-US" b="0" dirty="0">
              <a:effectLst/>
            </a:endParaRPr>
          </a:p>
        </p:txBody>
      </p:sp>
      <p:sp>
        <p:nvSpPr>
          <p:cNvPr id="4" name="Slide Number Placeholder 3"/>
          <p:cNvSpPr>
            <a:spLocks noGrp="1"/>
          </p:cNvSpPr>
          <p:nvPr>
            <p:ph type="sldNum" sz="quarter" idx="5"/>
          </p:nvPr>
        </p:nvSpPr>
        <p:spPr/>
        <p:txBody>
          <a:bodyPr/>
          <a:lstStyle/>
          <a:p>
            <a:fld id="{53E2DB69-4AA5-3940-BCB0-702F789FD6A8}" type="slidenum">
              <a:rPr lang="en-US" smtClean="0"/>
              <a:t>10</a:t>
            </a:fld>
            <a:endParaRPr lang="en-US"/>
          </a:p>
        </p:txBody>
      </p:sp>
    </p:spTree>
    <p:extLst>
      <p:ext uri="{BB962C8B-B14F-4D97-AF65-F5344CB8AC3E}">
        <p14:creationId xmlns:p14="http://schemas.microsoft.com/office/powerpoint/2010/main" val="405636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Through the Threshold</a:t>
            </a:r>
          </a:p>
          <a:p>
            <a:pPr lvl="1" rtl="0" fontAlgn="base"/>
            <a:r>
              <a:rPr lang="en-US" sz="1200" b="0" i="0" u="none" strike="noStrike" kern="1200" dirty="0">
                <a:solidFill>
                  <a:schemeClr val="tx1"/>
                </a:solidFill>
                <a:effectLst/>
                <a:latin typeface="+mn-lt"/>
                <a:ea typeface="+mn-ea"/>
                <a:cs typeface="+mn-cs"/>
              </a:rPr>
              <a:t>Relationships with and education of the IDT</a:t>
            </a:r>
          </a:p>
          <a:p>
            <a:pPr lvl="2" rtl="0" fontAlgn="base"/>
            <a:r>
              <a:rPr lang="en-US" sz="1200" b="0" i="0" u="none" strike="noStrike" kern="1200" dirty="0">
                <a:solidFill>
                  <a:schemeClr val="tx1"/>
                </a:solidFill>
                <a:effectLst/>
                <a:latin typeface="+mn-lt"/>
                <a:ea typeface="+mn-ea"/>
                <a:cs typeface="+mn-cs"/>
              </a:rPr>
              <a:t>“The chaplain is here to pray with you”</a:t>
            </a:r>
          </a:p>
          <a:p>
            <a:pPr lvl="2" rtl="0" fontAlgn="base"/>
            <a:r>
              <a:rPr lang="en-US" sz="1200" b="0" i="0" u="none" strike="noStrike" kern="1200" dirty="0">
                <a:solidFill>
                  <a:schemeClr val="tx1"/>
                </a:solidFill>
                <a:effectLst/>
                <a:latin typeface="+mn-lt"/>
                <a:ea typeface="+mn-ea"/>
                <a:cs typeface="+mn-cs"/>
              </a:rPr>
              <a:t>“Do you need a chaplain (what do they do)”</a:t>
            </a:r>
          </a:p>
          <a:p>
            <a:pPr lvl="1" rtl="0" fontAlgn="base"/>
            <a:r>
              <a:rPr lang="en-US" sz="1200" b="0" i="0" u="none" strike="noStrike" kern="1200" dirty="0">
                <a:solidFill>
                  <a:schemeClr val="tx1"/>
                </a:solidFill>
                <a:effectLst/>
                <a:latin typeface="+mn-lt"/>
                <a:ea typeface="+mn-ea"/>
                <a:cs typeface="+mn-cs"/>
              </a:rPr>
              <a:t>Relationship with other chaplains</a:t>
            </a:r>
          </a:p>
          <a:p>
            <a:pPr lvl="2" rtl="0" fontAlgn="base"/>
            <a:r>
              <a:rPr lang="en-US" sz="1200" b="0" i="0" u="none" strike="noStrike" kern="1200" dirty="0">
                <a:solidFill>
                  <a:schemeClr val="tx1"/>
                </a:solidFill>
                <a:effectLst/>
                <a:latin typeface="+mn-lt"/>
                <a:ea typeface="+mn-ea"/>
                <a:cs typeface="+mn-cs"/>
              </a:rPr>
              <a:t>respect</a:t>
            </a:r>
          </a:p>
          <a:p>
            <a:pPr lvl="2" rtl="0" fontAlgn="base"/>
            <a:r>
              <a:rPr lang="en-US" sz="1200" b="0" i="0" u="none" strike="noStrike" kern="1200" dirty="0">
                <a:solidFill>
                  <a:schemeClr val="tx1"/>
                </a:solidFill>
                <a:effectLst/>
                <a:latin typeface="+mn-lt"/>
                <a:ea typeface="+mn-ea"/>
                <a:cs typeface="+mn-cs"/>
              </a:rPr>
              <a:t>Don’t question their belief unless it’s an honest, respectable exchange</a:t>
            </a:r>
          </a:p>
          <a:p>
            <a:pPr lvl="1" rtl="0" fontAlgn="base"/>
            <a:r>
              <a:rPr lang="en-US" sz="1200" b="0" i="0" u="none" strike="noStrike" kern="1200" dirty="0">
                <a:solidFill>
                  <a:schemeClr val="tx1"/>
                </a:solidFill>
                <a:effectLst/>
                <a:latin typeface="+mn-lt"/>
                <a:ea typeface="+mn-ea"/>
                <a:cs typeface="+mn-cs"/>
              </a:rPr>
              <a:t>Check/explore your own biases - “A religion charged with bringing God’s truth to the world faces the question of how to deal with people who refuse to accept it.” Is the value of religious faith equal to the value of peace in a secular society?</a:t>
            </a:r>
          </a:p>
        </p:txBody>
      </p:sp>
      <p:sp>
        <p:nvSpPr>
          <p:cNvPr id="4" name="Slide Number Placeholder 3"/>
          <p:cNvSpPr>
            <a:spLocks noGrp="1"/>
          </p:cNvSpPr>
          <p:nvPr>
            <p:ph type="sldNum" sz="quarter" idx="5"/>
          </p:nvPr>
        </p:nvSpPr>
        <p:spPr/>
        <p:txBody>
          <a:bodyPr/>
          <a:lstStyle/>
          <a:p>
            <a:fld id="{53E2DB69-4AA5-3940-BCB0-702F789FD6A8}" type="slidenum">
              <a:rPr lang="en-US" smtClean="0"/>
              <a:t>12</a:t>
            </a:fld>
            <a:endParaRPr lang="en-US"/>
          </a:p>
        </p:txBody>
      </p:sp>
    </p:spTree>
    <p:extLst>
      <p:ext uri="{BB962C8B-B14F-4D97-AF65-F5344CB8AC3E}">
        <p14:creationId xmlns:p14="http://schemas.microsoft.com/office/powerpoint/2010/main" val="359916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about what we feel is right or wrong.</a:t>
            </a:r>
          </a:p>
          <a:p>
            <a:r>
              <a:rPr lang="en-US" dirty="0"/>
              <a:t>We are not out in public where things are different. We are tasked with calming and reassuring people so even if we believe saying “have a blessed day” or the like is harmless, they may not. </a:t>
            </a:r>
          </a:p>
        </p:txBody>
      </p:sp>
      <p:sp>
        <p:nvSpPr>
          <p:cNvPr id="4" name="Slide Number Placeholder 3"/>
          <p:cNvSpPr>
            <a:spLocks noGrp="1"/>
          </p:cNvSpPr>
          <p:nvPr>
            <p:ph type="sldNum" sz="quarter" idx="5"/>
          </p:nvPr>
        </p:nvSpPr>
        <p:spPr/>
        <p:txBody>
          <a:bodyPr/>
          <a:lstStyle/>
          <a:p>
            <a:fld id="{53E2DB69-4AA5-3940-BCB0-702F789FD6A8}" type="slidenum">
              <a:rPr lang="en-US" smtClean="0"/>
              <a:t>13</a:t>
            </a:fld>
            <a:endParaRPr lang="en-US"/>
          </a:p>
        </p:txBody>
      </p:sp>
    </p:spTree>
    <p:extLst>
      <p:ext uri="{BB962C8B-B14F-4D97-AF65-F5344CB8AC3E}">
        <p14:creationId xmlns:p14="http://schemas.microsoft.com/office/powerpoint/2010/main" val="1745197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4/29/19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4/29/19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alphaModFix amt="18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4/29/19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video" Target="https://www.youtube.com/embed/Y-JvgwPTlv4?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xhere.com/en/photo/1437797"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www.aahumanism.net/" TargetMode="External"/><Relationship Id="rId13" Type="http://schemas.openxmlformats.org/officeDocument/2006/relationships/hyperlink" Target="http://lgbthumanists.org/" TargetMode="External"/><Relationship Id="rId18" Type="http://schemas.openxmlformats.org/officeDocument/2006/relationships/hyperlink" Target="http://www.iheu.org/" TargetMode="External"/><Relationship Id="rId26" Type="http://schemas.openxmlformats.org/officeDocument/2006/relationships/hyperlink" Target="http://www.humanisthub.org/" TargetMode="External"/><Relationship Id="rId3" Type="http://schemas.openxmlformats.org/officeDocument/2006/relationships/hyperlink" Target="https://americanhumanist.org/what-is-humanism/manifesto3/" TargetMode="External"/><Relationship Id="rId21" Type="http://schemas.openxmlformats.org/officeDocument/2006/relationships/hyperlink" Target="http://www.secularstudents.org/" TargetMode="External"/><Relationship Id="rId7" Type="http://schemas.openxmlformats.org/officeDocument/2006/relationships/hyperlink" Target="http://griefbeyondbelief.org/" TargetMode="External"/><Relationship Id="rId12" Type="http://schemas.openxmlformats.org/officeDocument/2006/relationships/hyperlink" Target="http://www.blackhumanists.org/" TargetMode="External"/><Relationship Id="rId17" Type="http://schemas.openxmlformats.org/officeDocument/2006/relationships/hyperlink" Target="http://www.huumanists.org/" TargetMode="External"/><Relationship Id="rId25" Type="http://schemas.openxmlformats.org/officeDocument/2006/relationships/hyperlink" Target="https://unitedcor.org/" TargetMode="External"/><Relationship Id="rId2" Type="http://schemas.openxmlformats.org/officeDocument/2006/relationships/notesSlide" Target="../notesSlides/notesSlide13.xml"/><Relationship Id="rId16" Type="http://schemas.openxmlformats.org/officeDocument/2006/relationships/hyperlink" Target="https://foundationbeyondbelief.org/" TargetMode="External"/><Relationship Id="rId20" Type="http://schemas.openxmlformats.org/officeDocument/2006/relationships/hyperlink" Target="http://www.secular.org/" TargetMode="External"/><Relationship Id="rId1" Type="http://schemas.openxmlformats.org/officeDocument/2006/relationships/slideLayout" Target="../slideLayouts/slideLayout5.xml"/><Relationship Id="rId6" Type="http://schemas.openxmlformats.org/officeDocument/2006/relationships/hyperlink" Target="https://www.thehumanistsociety.org/" TargetMode="External"/><Relationship Id="rId11" Type="http://schemas.openxmlformats.org/officeDocument/2006/relationships/hyperlink" Target="http://www.americanhumanist.org/" TargetMode="External"/><Relationship Id="rId24" Type="http://schemas.openxmlformats.org/officeDocument/2006/relationships/hyperlink" Target="https://humanism.org.uk/" TargetMode="External"/><Relationship Id="rId5" Type="http://schemas.openxmlformats.org/officeDocument/2006/relationships/hyperlink" Target="http://cohe.humanistinstitute.org/" TargetMode="External"/><Relationship Id="rId15" Type="http://schemas.openxmlformats.org/officeDocument/2006/relationships/hyperlink" Target="http://www.secularhumanism.org/" TargetMode="External"/><Relationship Id="rId23" Type="http://schemas.openxmlformats.org/officeDocument/2006/relationships/hyperlink" Target="http://www.iishj.org/" TargetMode="External"/><Relationship Id="rId28" Type="http://schemas.openxmlformats.org/officeDocument/2006/relationships/hyperlink" Target="http://www.meadville.edu/library-and-archives/special-collections-2/humanist-special-collection/" TargetMode="External"/><Relationship Id="rId10" Type="http://schemas.openxmlformats.org/officeDocument/2006/relationships/hyperlink" Target="http://www.aeu.org/" TargetMode="External"/><Relationship Id="rId19" Type="http://schemas.openxmlformats.org/officeDocument/2006/relationships/hyperlink" Target="http://www.militaryatheists.org/" TargetMode="External"/><Relationship Id="rId4" Type="http://schemas.openxmlformats.org/officeDocument/2006/relationships/hyperlink" Target="https://americanhumanist.org/" TargetMode="External"/><Relationship Id="rId9" Type="http://schemas.openxmlformats.org/officeDocument/2006/relationships/hyperlink" Target="http://www.atheists.org/" TargetMode="External"/><Relationship Id="rId14" Type="http://schemas.openxmlformats.org/officeDocument/2006/relationships/hyperlink" Target="http://www.centerforinquiry.net/" TargetMode="External"/><Relationship Id="rId22" Type="http://schemas.openxmlformats.org/officeDocument/2006/relationships/hyperlink" Target="http://www.shj.org/" TargetMode="External"/><Relationship Id="rId27" Type="http://schemas.openxmlformats.org/officeDocument/2006/relationships/hyperlink" Target="https://www.homefuneralallianc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mericanhumanist.org/what-is-humanism/manifesto3/"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www.centerforinquiry.net/oncampus/blog/entry/live_blogging_the_cfi_student_leadership_conference_James_Croft/" TargetMode="External"/><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jp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en.wikipedia.org/wiki/American_Humanist_Association" TargetMode="External"/><Relationship Id="rId11" Type="http://schemas.openxmlformats.org/officeDocument/2006/relationships/hyperlink" Target="https://en.wikipedia.org/wiki/Secular_Student_Alliance" TargetMode="External"/><Relationship Id="rId5" Type="http://schemas.openxmlformats.org/officeDocument/2006/relationships/image" Target="../media/image6.jpg"/><Relationship Id="rId15" Type="http://schemas.openxmlformats.org/officeDocument/2006/relationships/image" Target="../media/image12.jpg"/><Relationship Id="rId10" Type="http://schemas.openxmlformats.org/officeDocument/2006/relationships/image" Target="../media/image9.jpg"/><Relationship Id="rId4" Type="http://schemas.openxmlformats.org/officeDocument/2006/relationships/hyperlink" Target="https://en.wikipedia.org/wiki/American_Atheists" TargetMode="External"/><Relationship Id="rId9" Type="http://schemas.openxmlformats.org/officeDocument/2006/relationships/image" Target="../media/image8.jpg"/><Relationship Id="rId14" Type="http://schemas.openxmlformats.org/officeDocument/2006/relationships/hyperlink" Target="https://en.wikipedia.org/wiki/Humanistic_Judais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6644-5425-434B-A5BA-03BA001170B1}"/>
              </a:ext>
            </a:extLst>
          </p:cNvPr>
          <p:cNvSpPr>
            <a:spLocks noGrp="1"/>
          </p:cNvSpPr>
          <p:nvPr>
            <p:ph type="ctrTitle"/>
          </p:nvPr>
        </p:nvSpPr>
        <p:spPr/>
        <p:txBody>
          <a:bodyPr/>
          <a:lstStyle/>
          <a:p>
            <a:r>
              <a:rPr lang="en-US" sz="4800" dirty="0"/>
              <a:t>Spiritual Care for the “None”</a:t>
            </a:r>
          </a:p>
        </p:txBody>
      </p:sp>
      <p:sp>
        <p:nvSpPr>
          <p:cNvPr id="3" name="Subtitle 2">
            <a:extLst>
              <a:ext uri="{FF2B5EF4-FFF2-40B4-BE49-F238E27FC236}">
                <a16:creationId xmlns:a16="http://schemas.microsoft.com/office/drawing/2014/main" id="{8B6AB692-852B-6A43-AE57-EC9B562E2AD5}"/>
              </a:ext>
            </a:extLst>
          </p:cNvPr>
          <p:cNvSpPr>
            <a:spLocks noGrp="1"/>
          </p:cNvSpPr>
          <p:nvPr>
            <p:ph type="subTitle" idx="1"/>
          </p:nvPr>
        </p:nvSpPr>
        <p:spPr/>
        <p:txBody>
          <a:bodyPr>
            <a:normAutofit fontScale="77500" lnSpcReduction="20000"/>
          </a:bodyPr>
          <a:lstStyle/>
          <a:p>
            <a:r>
              <a:rPr lang="en-US" dirty="0"/>
              <a:t>Curated by Joshua berg</a:t>
            </a:r>
          </a:p>
          <a:p>
            <a:r>
              <a:rPr lang="en-US" dirty="0"/>
              <a:t>With material from</a:t>
            </a:r>
          </a:p>
          <a:p>
            <a:r>
              <a:rPr lang="en-US" dirty="0"/>
              <a:t>Joshua Berg, Greta Christina, Chaplain Ben </a:t>
            </a:r>
            <a:r>
              <a:rPr lang="en-US" dirty="0" err="1"/>
              <a:t>iten</a:t>
            </a:r>
            <a:r>
              <a:rPr lang="en-US" dirty="0"/>
              <a:t>, Jason </a:t>
            </a:r>
            <a:r>
              <a:rPr lang="en-US" dirty="0" err="1"/>
              <a:t>torpy</a:t>
            </a:r>
            <a:endParaRPr lang="en-US" dirty="0"/>
          </a:p>
        </p:txBody>
      </p:sp>
      <p:pic>
        <p:nvPicPr>
          <p:cNvPr id="4" name="Picture 3">
            <a:extLst>
              <a:ext uri="{FF2B5EF4-FFF2-40B4-BE49-F238E27FC236}">
                <a16:creationId xmlns:a16="http://schemas.microsoft.com/office/drawing/2014/main" id="{E2184A75-A861-4A47-AEA6-C9A5BEF5D2DC}"/>
              </a:ext>
            </a:extLst>
          </p:cNvPr>
          <p:cNvPicPr>
            <a:picLocks noChangeAspect="1"/>
          </p:cNvPicPr>
          <p:nvPr/>
        </p:nvPicPr>
        <p:blipFill>
          <a:blip r:embed="rId2"/>
          <a:stretch>
            <a:fillRect/>
          </a:stretch>
        </p:blipFill>
        <p:spPr>
          <a:xfrm>
            <a:off x="10116820" y="4841970"/>
            <a:ext cx="1416050" cy="1416050"/>
          </a:xfrm>
          <a:prstGeom prst="rect">
            <a:avLst/>
          </a:prstGeom>
        </p:spPr>
      </p:pic>
    </p:spTree>
    <p:extLst>
      <p:ext uri="{BB962C8B-B14F-4D97-AF65-F5344CB8AC3E}">
        <p14:creationId xmlns:p14="http://schemas.microsoft.com/office/powerpoint/2010/main" val="199875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C315-B8E8-4048-B45F-AEE4E4D7DA1A}"/>
              </a:ext>
            </a:extLst>
          </p:cNvPr>
          <p:cNvSpPr>
            <a:spLocks noGrp="1"/>
          </p:cNvSpPr>
          <p:nvPr>
            <p:ph type="title"/>
          </p:nvPr>
        </p:nvSpPr>
        <p:spPr/>
        <p:txBody>
          <a:bodyPr/>
          <a:lstStyle/>
          <a:p>
            <a:r>
              <a:rPr lang="en-US" dirty="0"/>
              <a:t>Coping without God</a:t>
            </a:r>
          </a:p>
        </p:txBody>
      </p:sp>
      <p:sp>
        <p:nvSpPr>
          <p:cNvPr id="3" name="Text Placeholder 2">
            <a:extLst>
              <a:ext uri="{FF2B5EF4-FFF2-40B4-BE49-F238E27FC236}">
                <a16:creationId xmlns:a16="http://schemas.microsoft.com/office/drawing/2014/main" id="{263FE12D-54B2-514C-AACD-A8541179CEC5}"/>
              </a:ext>
            </a:extLst>
          </p:cNvPr>
          <p:cNvSpPr>
            <a:spLocks noGrp="1"/>
          </p:cNvSpPr>
          <p:nvPr>
            <p:ph type="body" idx="1"/>
          </p:nvPr>
        </p:nvSpPr>
        <p:spPr>
          <a:xfrm>
            <a:off x="1154954" y="2247039"/>
            <a:ext cx="4825157" cy="576262"/>
          </a:xfrm>
        </p:spPr>
        <p:txBody>
          <a:bodyPr/>
          <a:lstStyle/>
          <a:p>
            <a:r>
              <a:rPr lang="en-US" b="1" i="1" dirty="0"/>
              <a:t>DEATH</a:t>
            </a:r>
          </a:p>
        </p:txBody>
      </p:sp>
      <p:sp>
        <p:nvSpPr>
          <p:cNvPr id="4" name="Content Placeholder 3">
            <a:extLst>
              <a:ext uri="{FF2B5EF4-FFF2-40B4-BE49-F238E27FC236}">
                <a16:creationId xmlns:a16="http://schemas.microsoft.com/office/drawing/2014/main" id="{2DF7523A-D89D-A349-8142-C7BE234D0C64}"/>
              </a:ext>
            </a:extLst>
          </p:cNvPr>
          <p:cNvSpPr>
            <a:spLocks noGrp="1"/>
          </p:cNvSpPr>
          <p:nvPr>
            <p:ph sz="half" idx="2"/>
          </p:nvPr>
        </p:nvSpPr>
        <p:spPr>
          <a:xfrm>
            <a:off x="1154954" y="2823301"/>
            <a:ext cx="5053758" cy="3515450"/>
          </a:xfrm>
        </p:spPr>
        <p:txBody>
          <a:bodyPr wrap="square">
            <a:spAutoFit/>
          </a:bodyPr>
          <a:lstStyle/>
          <a:p>
            <a:pPr>
              <a:lnSpc>
                <a:spcPct val="120000"/>
              </a:lnSpc>
              <a:spcBef>
                <a:spcPts val="0"/>
              </a:spcBef>
            </a:pPr>
            <a:r>
              <a:rPr lang="en-US" sz="1700" dirty="0"/>
              <a:t>There is nothing after death</a:t>
            </a:r>
          </a:p>
          <a:p>
            <a:pPr>
              <a:lnSpc>
                <a:spcPct val="120000"/>
              </a:lnSpc>
              <a:spcBef>
                <a:spcPts val="0"/>
              </a:spcBef>
            </a:pPr>
            <a:r>
              <a:rPr lang="en-US" sz="1700" dirty="0"/>
              <a:t>Death is a part of life</a:t>
            </a:r>
          </a:p>
          <a:p>
            <a:pPr>
              <a:lnSpc>
                <a:spcPct val="120000"/>
              </a:lnSpc>
              <a:spcBef>
                <a:spcPts val="0"/>
              </a:spcBef>
            </a:pPr>
            <a:r>
              <a:rPr lang="en-US" sz="1700" dirty="0"/>
              <a:t>Genes, ideas, and positive energy live on</a:t>
            </a:r>
          </a:p>
          <a:p>
            <a:pPr>
              <a:lnSpc>
                <a:spcPct val="120000"/>
              </a:lnSpc>
              <a:spcBef>
                <a:spcPts val="0"/>
              </a:spcBef>
            </a:pPr>
            <a:r>
              <a:rPr lang="en-US" sz="1700" dirty="0"/>
              <a:t>Loss is necessary for life and change</a:t>
            </a:r>
          </a:p>
          <a:p>
            <a:pPr>
              <a:lnSpc>
                <a:spcPct val="120000"/>
              </a:lnSpc>
              <a:spcBef>
                <a:spcPts val="0"/>
              </a:spcBef>
            </a:pPr>
            <a:r>
              <a:rPr lang="en-US" sz="1700" dirty="0"/>
              <a:t>Death is necessary to treasure what we have.</a:t>
            </a:r>
          </a:p>
          <a:p>
            <a:pPr>
              <a:lnSpc>
                <a:spcPct val="120000"/>
              </a:lnSpc>
              <a:spcBef>
                <a:spcPts val="0"/>
              </a:spcBef>
            </a:pPr>
            <a:r>
              <a:rPr lang="en-US" sz="1700" dirty="0"/>
              <a:t>Death is motivating</a:t>
            </a:r>
          </a:p>
          <a:p>
            <a:pPr>
              <a:lnSpc>
                <a:spcPct val="120000"/>
              </a:lnSpc>
              <a:spcBef>
                <a:spcPts val="0"/>
              </a:spcBef>
            </a:pPr>
            <a:r>
              <a:rPr lang="en-US" sz="1700" dirty="0"/>
              <a:t>Permanence ≠ value and meaning</a:t>
            </a:r>
          </a:p>
          <a:p>
            <a:pPr>
              <a:lnSpc>
                <a:spcPct val="120000"/>
              </a:lnSpc>
              <a:spcBef>
                <a:spcPts val="0"/>
              </a:spcBef>
            </a:pPr>
            <a:r>
              <a:rPr lang="en-US" sz="1700" dirty="0"/>
              <a:t>We won, so why complain we didn’t win more?</a:t>
            </a:r>
          </a:p>
          <a:p>
            <a:pPr>
              <a:lnSpc>
                <a:spcPct val="120000"/>
              </a:lnSpc>
              <a:spcBef>
                <a:spcPts val="0"/>
              </a:spcBef>
            </a:pPr>
            <a:r>
              <a:rPr lang="en-US" sz="1700" dirty="0"/>
              <a:t>After death is the same as before birth. </a:t>
            </a:r>
          </a:p>
        </p:txBody>
      </p:sp>
      <p:sp>
        <p:nvSpPr>
          <p:cNvPr id="5" name="Text Placeholder 4">
            <a:extLst>
              <a:ext uri="{FF2B5EF4-FFF2-40B4-BE49-F238E27FC236}">
                <a16:creationId xmlns:a16="http://schemas.microsoft.com/office/drawing/2014/main" id="{BABB3A72-CF18-7F49-82B5-82BEA618F937}"/>
              </a:ext>
            </a:extLst>
          </p:cNvPr>
          <p:cNvSpPr>
            <a:spLocks noGrp="1"/>
          </p:cNvSpPr>
          <p:nvPr>
            <p:ph type="body" sz="quarter" idx="3"/>
          </p:nvPr>
        </p:nvSpPr>
        <p:spPr>
          <a:xfrm>
            <a:off x="6208712" y="2247039"/>
            <a:ext cx="4825159" cy="576262"/>
          </a:xfrm>
        </p:spPr>
        <p:txBody>
          <a:bodyPr/>
          <a:lstStyle/>
          <a:p>
            <a:r>
              <a:rPr lang="en-US" b="1" i="1" dirty="0"/>
              <a:t>PAIN</a:t>
            </a:r>
          </a:p>
        </p:txBody>
      </p:sp>
      <p:sp>
        <p:nvSpPr>
          <p:cNvPr id="6" name="Content Placeholder 5">
            <a:extLst>
              <a:ext uri="{FF2B5EF4-FFF2-40B4-BE49-F238E27FC236}">
                <a16:creationId xmlns:a16="http://schemas.microsoft.com/office/drawing/2014/main" id="{4F2730C4-971A-2D4C-A17F-7D1834596FE3}"/>
              </a:ext>
            </a:extLst>
          </p:cNvPr>
          <p:cNvSpPr>
            <a:spLocks noGrp="1"/>
          </p:cNvSpPr>
          <p:nvPr>
            <p:ph sz="quarter" idx="4"/>
          </p:nvPr>
        </p:nvSpPr>
        <p:spPr>
          <a:xfrm>
            <a:off x="6208712" y="2823301"/>
            <a:ext cx="4825159" cy="2887970"/>
          </a:xfrm>
        </p:spPr>
        <p:txBody>
          <a:bodyPr>
            <a:spAutoFit/>
          </a:bodyPr>
          <a:lstStyle/>
          <a:p>
            <a:r>
              <a:rPr lang="en-US" sz="2000" dirty="0"/>
              <a:t>Suffering is unavoidable </a:t>
            </a:r>
          </a:p>
          <a:p>
            <a:r>
              <a:rPr lang="en-US" sz="2000" dirty="0"/>
              <a:t>Without pain, there is no pleasure</a:t>
            </a:r>
          </a:p>
          <a:p>
            <a:r>
              <a:rPr lang="en-US" sz="2000" dirty="0"/>
              <a:t>We are not being punished</a:t>
            </a:r>
          </a:p>
          <a:p>
            <a:r>
              <a:rPr lang="en-US" sz="2000" dirty="0"/>
              <a:t>Learning and teaching opportunity</a:t>
            </a:r>
          </a:p>
          <a:p>
            <a:r>
              <a:rPr lang="en-US" sz="2000" dirty="0"/>
              <a:t>Hurt increases strength</a:t>
            </a:r>
          </a:p>
          <a:p>
            <a:r>
              <a:rPr lang="en-US" sz="2000" dirty="0"/>
              <a:t>Deciding to end pain is an option</a:t>
            </a:r>
          </a:p>
        </p:txBody>
      </p:sp>
      <p:sp>
        <p:nvSpPr>
          <p:cNvPr id="7" name="TextBox 6">
            <a:extLst>
              <a:ext uri="{FF2B5EF4-FFF2-40B4-BE49-F238E27FC236}">
                <a16:creationId xmlns:a16="http://schemas.microsoft.com/office/drawing/2014/main" id="{3CF10B43-B86F-8E42-A59F-D3CCAB53E293}"/>
              </a:ext>
            </a:extLst>
          </p:cNvPr>
          <p:cNvSpPr txBox="1"/>
          <p:nvPr/>
        </p:nvSpPr>
        <p:spPr>
          <a:xfrm>
            <a:off x="1441342" y="-4649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502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C7DE-1847-5140-8D76-07AE56FD7079}"/>
              </a:ext>
            </a:extLst>
          </p:cNvPr>
          <p:cNvSpPr>
            <a:spLocks noGrp="1"/>
          </p:cNvSpPr>
          <p:nvPr>
            <p:ph type="title"/>
          </p:nvPr>
        </p:nvSpPr>
        <p:spPr/>
        <p:txBody>
          <a:bodyPr/>
          <a:lstStyle/>
          <a:p>
            <a:r>
              <a:rPr lang="en-US" dirty="0"/>
              <a:t>Clinical Practice</a:t>
            </a:r>
          </a:p>
        </p:txBody>
      </p:sp>
      <p:pic>
        <p:nvPicPr>
          <p:cNvPr id="5" name="Picture 4" descr="A picture containing vector graphics&#13;&#10;&#13;&#10;Description automatically generated">
            <a:extLst>
              <a:ext uri="{FF2B5EF4-FFF2-40B4-BE49-F238E27FC236}">
                <a16:creationId xmlns:a16="http://schemas.microsoft.com/office/drawing/2014/main" id="{3E8F1BAA-2266-4E43-9925-AA582687B056}"/>
              </a:ext>
            </a:extLst>
          </p:cNvPr>
          <p:cNvPicPr>
            <a:picLocks noChangeAspect="1"/>
          </p:cNvPicPr>
          <p:nvPr/>
        </p:nvPicPr>
        <p:blipFill>
          <a:blip r:embed="rId2"/>
          <a:stretch>
            <a:fillRect/>
          </a:stretch>
        </p:blipFill>
        <p:spPr>
          <a:xfrm>
            <a:off x="7701971" y="2010235"/>
            <a:ext cx="3140199" cy="2837529"/>
          </a:xfrm>
          <a:prstGeom prst="rect">
            <a:avLst/>
          </a:prstGeom>
        </p:spPr>
      </p:pic>
    </p:spTree>
    <p:extLst>
      <p:ext uri="{BB962C8B-B14F-4D97-AF65-F5344CB8AC3E}">
        <p14:creationId xmlns:p14="http://schemas.microsoft.com/office/powerpoint/2010/main" val="104532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D9B6-E489-5D4C-B60E-4DB7B28FDBE7}"/>
              </a:ext>
            </a:extLst>
          </p:cNvPr>
          <p:cNvSpPr>
            <a:spLocks noGrp="1"/>
          </p:cNvSpPr>
          <p:nvPr>
            <p:ph type="title"/>
          </p:nvPr>
        </p:nvSpPr>
        <p:spPr/>
        <p:txBody>
          <a:bodyPr/>
          <a:lstStyle/>
          <a:p>
            <a:r>
              <a:rPr lang="en-US" dirty="0"/>
              <a:t>Through the Threshold</a:t>
            </a:r>
          </a:p>
        </p:txBody>
      </p:sp>
      <p:sp>
        <p:nvSpPr>
          <p:cNvPr id="3" name="Text Placeholder 2">
            <a:extLst>
              <a:ext uri="{FF2B5EF4-FFF2-40B4-BE49-F238E27FC236}">
                <a16:creationId xmlns:a16="http://schemas.microsoft.com/office/drawing/2014/main" id="{1DA49F7F-CD51-F449-91E5-B0E43ABDC965}"/>
              </a:ext>
            </a:extLst>
          </p:cNvPr>
          <p:cNvSpPr>
            <a:spLocks noGrp="1"/>
          </p:cNvSpPr>
          <p:nvPr>
            <p:ph type="body" idx="1"/>
          </p:nvPr>
        </p:nvSpPr>
        <p:spPr>
          <a:xfrm>
            <a:off x="1154954" y="2603500"/>
            <a:ext cx="9878917" cy="576262"/>
          </a:xfrm>
        </p:spPr>
        <p:txBody>
          <a:bodyPr/>
          <a:lstStyle/>
          <a:p>
            <a:r>
              <a:rPr lang="en-US" b="1" i="1" dirty="0"/>
              <a:t>BEFORE ENTERING THE ROOM</a:t>
            </a:r>
          </a:p>
        </p:txBody>
      </p:sp>
      <p:sp>
        <p:nvSpPr>
          <p:cNvPr id="4" name="Content Placeholder 3">
            <a:extLst>
              <a:ext uri="{FF2B5EF4-FFF2-40B4-BE49-F238E27FC236}">
                <a16:creationId xmlns:a16="http://schemas.microsoft.com/office/drawing/2014/main" id="{12D017AD-3E74-4F4E-8E08-7F9BE635C818}"/>
              </a:ext>
            </a:extLst>
          </p:cNvPr>
          <p:cNvSpPr>
            <a:spLocks noGrp="1"/>
          </p:cNvSpPr>
          <p:nvPr>
            <p:ph sz="half" idx="2"/>
          </p:nvPr>
        </p:nvSpPr>
        <p:spPr/>
        <p:txBody>
          <a:bodyPr>
            <a:normAutofit lnSpcReduction="10000"/>
          </a:bodyPr>
          <a:lstStyle/>
          <a:p>
            <a:r>
              <a:rPr lang="en-US" sz="2000" dirty="0"/>
              <a:t>Relationships with and education of the IDT (Inter-Disciplinary Team)</a:t>
            </a:r>
          </a:p>
          <a:p>
            <a:r>
              <a:rPr lang="en-US" sz="2000" dirty="0"/>
              <a:t>Relationships with the other chaplains</a:t>
            </a:r>
          </a:p>
          <a:p>
            <a:r>
              <a:rPr lang="en-US" sz="2000" dirty="0"/>
              <a:t>Check/explore your own biases </a:t>
            </a:r>
          </a:p>
          <a:p>
            <a:r>
              <a:rPr lang="en-US" sz="2000" dirty="0"/>
              <a:t>Plan possible responses but go in without preconception and open to hearing your heart</a:t>
            </a:r>
          </a:p>
        </p:txBody>
      </p:sp>
      <p:sp>
        <p:nvSpPr>
          <p:cNvPr id="6" name="Content Placeholder 5">
            <a:extLst>
              <a:ext uri="{FF2B5EF4-FFF2-40B4-BE49-F238E27FC236}">
                <a16:creationId xmlns:a16="http://schemas.microsoft.com/office/drawing/2014/main" id="{785BC568-85B5-344C-B222-35DF6DA18FD9}"/>
              </a:ext>
            </a:extLst>
          </p:cNvPr>
          <p:cNvSpPr>
            <a:spLocks noGrp="1"/>
          </p:cNvSpPr>
          <p:nvPr>
            <p:ph sz="quarter" idx="4"/>
          </p:nvPr>
        </p:nvSpPr>
        <p:spPr/>
        <p:txBody>
          <a:bodyPr>
            <a:normAutofit lnSpcReduction="10000"/>
          </a:bodyPr>
          <a:lstStyle/>
          <a:p>
            <a:r>
              <a:rPr lang="en-US" sz="2000" dirty="0"/>
              <a:t>Use your resources</a:t>
            </a:r>
          </a:p>
          <a:p>
            <a:r>
              <a:rPr lang="en-US" sz="2000" dirty="0"/>
              <a:t>Many paths to truth. Their truth is theirs.</a:t>
            </a:r>
          </a:p>
          <a:p>
            <a:r>
              <a:rPr lang="en-US" sz="2000" dirty="0"/>
              <a:t>Be prepared for anger, fear, and even hatred</a:t>
            </a:r>
          </a:p>
          <a:p>
            <a:r>
              <a:rPr lang="en-US" sz="2000" dirty="0"/>
              <a:t>Don't enter if you feel you can't, don't push interaction, and know if you should leave</a:t>
            </a:r>
          </a:p>
        </p:txBody>
      </p:sp>
    </p:spTree>
    <p:extLst>
      <p:ext uri="{BB962C8B-B14F-4D97-AF65-F5344CB8AC3E}">
        <p14:creationId xmlns:p14="http://schemas.microsoft.com/office/powerpoint/2010/main" val="308967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C315-B8E8-4048-B45F-AEE4E4D7DA1A}"/>
              </a:ext>
            </a:extLst>
          </p:cNvPr>
          <p:cNvSpPr>
            <a:spLocks noGrp="1"/>
          </p:cNvSpPr>
          <p:nvPr>
            <p:ph type="title"/>
          </p:nvPr>
        </p:nvSpPr>
        <p:spPr/>
        <p:txBody>
          <a:bodyPr/>
          <a:lstStyle/>
          <a:p>
            <a:r>
              <a:rPr lang="en-US" dirty="0"/>
              <a:t>What Can I Say?</a:t>
            </a:r>
          </a:p>
        </p:txBody>
      </p:sp>
      <p:sp>
        <p:nvSpPr>
          <p:cNvPr id="3" name="Text Placeholder 2">
            <a:extLst>
              <a:ext uri="{FF2B5EF4-FFF2-40B4-BE49-F238E27FC236}">
                <a16:creationId xmlns:a16="http://schemas.microsoft.com/office/drawing/2014/main" id="{263FE12D-54B2-514C-AACD-A8541179CEC5}"/>
              </a:ext>
            </a:extLst>
          </p:cNvPr>
          <p:cNvSpPr>
            <a:spLocks noGrp="1"/>
          </p:cNvSpPr>
          <p:nvPr>
            <p:ph type="body" idx="1"/>
          </p:nvPr>
        </p:nvSpPr>
        <p:spPr>
          <a:xfrm>
            <a:off x="1154954" y="2674550"/>
            <a:ext cx="4825157" cy="576262"/>
          </a:xfrm>
        </p:spPr>
        <p:txBody>
          <a:bodyPr/>
          <a:lstStyle/>
          <a:p>
            <a:pPr>
              <a:lnSpc>
                <a:spcPct val="120000"/>
              </a:lnSpc>
              <a:spcBef>
                <a:spcPts val="0"/>
              </a:spcBef>
            </a:pPr>
            <a:r>
              <a:rPr lang="en-US" b="1" i="1" dirty="0"/>
              <a:t>STATEMENTS THAT CAN BE DISTRESSING</a:t>
            </a:r>
          </a:p>
        </p:txBody>
      </p:sp>
      <p:sp>
        <p:nvSpPr>
          <p:cNvPr id="4" name="Content Placeholder 3">
            <a:extLst>
              <a:ext uri="{FF2B5EF4-FFF2-40B4-BE49-F238E27FC236}">
                <a16:creationId xmlns:a16="http://schemas.microsoft.com/office/drawing/2014/main" id="{2DF7523A-D89D-A349-8142-C7BE234D0C64}"/>
              </a:ext>
            </a:extLst>
          </p:cNvPr>
          <p:cNvSpPr>
            <a:spLocks noGrp="1"/>
          </p:cNvSpPr>
          <p:nvPr>
            <p:ph sz="half" idx="2"/>
          </p:nvPr>
        </p:nvSpPr>
        <p:spPr>
          <a:xfrm>
            <a:off x="1154954" y="3250812"/>
            <a:ext cx="5053758" cy="3201517"/>
          </a:xfrm>
        </p:spPr>
        <p:txBody>
          <a:bodyPr wrap="square">
            <a:normAutofit lnSpcReduction="10000"/>
          </a:bodyPr>
          <a:lstStyle/>
          <a:p>
            <a:pPr>
              <a:lnSpc>
                <a:spcPct val="120000"/>
              </a:lnSpc>
              <a:spcBef>
                <a:spcPts val="0"/>
              </a:spcBef>
            </a:pPr>
            <a:r>
              <a:rPr lang="en-US" sz="1900" dirty="0"/>
              <a:t>Can I pray for you?/I'm praying for you</a:t>
            </a:r>
          </a:p>
          <a:p>
            <a:pPr>
              <a:lnSpc>
                <a:spcPct val="120000"/>
              </a:lnSpc>
              <a:spcBef>
                <a:spcPts val="0"/>
              </a:spcBef>
            </a:pPr>
            <a:r>
              <a:rPr lang="en-US" sz="1900" dirty="0"/>
              <a:t>Have a blessed day</a:t>
            </a:r>
          </a:p>
          <a:p>
            <a:pPr>
              <a:lnSpc>
                <a:spcPct val="120000"/>
              </a:lnSpc>
              <a:spcBef>
                <a:spcPts val="0"/>
              </a:spcBef>
            </a:pPr>
            <a:r>
              <a:rPr lang="en-US" sz="1900" dirty="0"/>
              <a:t>They will be with god</a:t>
            </a:r>
          </a:p>
          <a:p>
            <a:pPr>
              <a:lnSpc>
                <a:spcPct val="120000"/>
              </a:lnSpc>
              <a:spcBef>
                <a:spcPts val="0"/>
              </a:spcBef>
            </a:pPr>
            <a:r>
              <a:rPr lang="en-US" sz="1900" dirty="0"/>
              <a:t>They will be with their [loved one(s)]</a:t>
            </a:r>
          </a:p>
          <a:p>
            <a:pPr>
              <a:lnSpc>
                <a:spcPct val="120000"/>
              </a:lnSpc>
              <a:spcBef>
                <a:spcPts val="0"/>
              </a:spcBef>
            </a:pPr>
            <a:r>
              <a:rPr lang="en-US" sz="1900" dirty="0"/>
              <a:t>God bless you</a:t>
            </a:r>
          </a:p>
          <a:p>
            <a:pPr>
              <a:lnSpc>
                <a:spcPct val="120000"/>
              </a:lnSpc>
              <a:spcBef>
                <a:spcPts val="0"/>
              </a:spcBef>
            </a:pPr>
            <a:r>
              <a:rPr lang="en-US" sz="1900" dirty="0"/>
              <a:t>Jesus would have...</a:t>
            </a:r>
          </a:p>
          <a:p>
            <a:pPr>
              <a:lnSpc>
                <a:spcPct val="120000"/>
              </a:lnSpc>
              <a:spcBef>
                <a:spcPts val="0"/>
              </a:spcBef>
            </a:pPr>
            <a:r>
              <a:rPr lang="en-US" sz="1900" dirty="0"/>
              <a:t>The bible says that...</a:t>
            </a:r>
          </a:p>
          <a:p>
            <a:pPr>
              <a:lnSpc>
                <a:spcPct val="120000"/>
              </a:lnSpc>
              <a:spcBef>
                <a:spcPts val="0"/>
              </a:spcBef>
            </a:pPr>
            <a:r>
              <a:rPr lang="en-US" sz="1900" dirty="0"/>
              <a:t>Only god knows</a:t>
            </a:r>
          </a:p>
          <a:p>
            <a:pPr>
              <a:lnSpc>
                <a:spcPct val="120000"/>
              </a:lnSpc>
              <a:spcBef>
                <a:spcPts val="0"/>
              </a:spcBef>
            </a:pPr>
            <a:r>
              <a:rPr lang="en-US" sz="1900" dirty="0"/>
              <a:t>It's up to god</a:t>
            </a:r>
            <a:endParaRPr lang="en-US" sz="1700" dirty="0"/>
          </a:p>
        </p:txBody>
      </p:sp>
      <p:sp>
        <p:nvSpPr>
          <p:cNvPr id="5" name="Text Placeholder 4">
            <a:extLst>
              <a:ext uri="{FF2B5EF4-FFF2-40B4-BE49-F238E27FC236}">
                <a16:creationId xmlns:a16="http://schemas.microsoft.com/office/drawing/2014/main" id="{BABB3A72-CF18-7F49-82B5-82BEA618F937}"/>
              </a:ext>
            </a:extLst>
          </p:cNvPr>
          <p:cNvSpPr>
            <a:spLocks noGrp="1"/>
          </p:cNvSpPr>
          <p:nvPr>
            <p:ph type="body" sz="quarter" idx="3"/>
          </p:nvPr>
        </p:nvSpPr>
        <p:spPr>
          <a:xfrm>
            <a:off x="6208710" y="2674548"/>
            <a:ext cx="4825159" cy="576262"/>
          </a:xfrm>
        </p:spPr>
        <p:txBody>
          <a:bodyPr/>
          <a:lstStyle/>
          <a:p>
            <a:r>
              <a:rPr lang="en-US" b="1" i="1" dirty="0"/>
              <a:t>CONSIDER INSTEAD</a:t>
            </a:r>
          </a:p>
        </p:txBody>
      </p:sp>
      <p:sp>
        <p:nvSpPr>
          <p:cNvPr id="6" name="Content Placeholder 5">
            <a:extLst>
              <a:ext uri="{FF2B5EF4-FFF2-40B4-BE49-F238E27FC236}">
                <a16:creationId xmlns:a16="http://schemas.microsoft.com/office/drawing/2014/main" id="{4F2730C4-971A-2D4C-A17F-7D1834596FE3}"/>
              </a:ext>
            </a:extLst>
          </p:cNvPr>
          <p:cNvSpPr>
            <a:spLocks noGrp="1"/>
          </p:cNvSpPr>
          <p:nvPr>
            <p:ph sz="quarter" idx="4"/>
          </p:nvPr>
        </p:nvSpPr>
        <p:spPr>
          <a:xfrm>
            <a:off x="6208712" y="3250811"/>
            <a:ext cx="4825157" cy="3201517"/>
          </a:xfrm>
        </p:spPr>
        <p:txBody>
          <a:bodyPr>
            <a:normAutofit lnSpcReduction="10000"/>
          </a:bodyPr>
          <a:lstStyle/>
          <a:p>
            <a:r>
              <a:rPr lang="en-US" dirty="0"/>
              <a:t>Can I offer some words of encouragement?</a:t>
            </a:r>
          </a:p>
          <a:p>
            <a:r>
              <a:rPr lang="en-US" dirty="0"/>
              <a:t>Have a peaceful day</a:t>
            </a:r>
          </a:p>
          <a:p>
            <a:r>
              <a:rPr lang="en-US" dirty="0"/>
              <a:t>They will remain in your heart and the heart of all those they touched</a:t>
            </a:r>
          </a:p>
          <a:p>
            <a:r>
              <a:rPr lang="en-US" dirty="0"/>
              <a:t>May you have a full recovery</a:t>
            </a:r>
          </a:p>
          <a:p>
            <a:r>
              <a:rPr lang="en-US" dirty="0"/>
              <a:t>I wish you peace and happiness</a:t>
            </a:r>
          </a:p>
          <a:p>
            <a:r>
              <a:rPr lang="en-US" dirty="0"/>
              <a:t>An appropriate quote or a joke</a:t>
            </a:r>
          </a:p>
          <a:p>
            <a:r>
              <a:rPr lang="en-US" dirty="0"/>
              <a:t>Stay strong</a:t>
            </a:r>
          </a:p>
        </p:txBody>
      </p:sp>
      <p:sp>
        <p:nvSpPr>
          <p:cNvPr id="7" name="TextBox 6">
            <a:extLst>
              <a:ext uri="{FF2B5EF4-FFF2-40B4-BE49-F238E27FC236}">
                <a16:creationId xmlns:a16="http://schemas.microsoft.com/office/drawing/2014/main" id="{3CF10B43-B86F-8E42-A59F-D3CCAB53E293}"/>
              </a:ext>
            </a:extLst>
          </p:cNvPr>
          <p:cNvSpPr txBox="1"/>
          <p:nvPr/>
        </p:nvSpPr>
        <p:spPr>
          <a:xfrm>
            <a:off x="1441342" y="-4649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2147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D9B6-E489-5D4C-B60E-4DB7B28FDBE7}"/>
              </a:ext>
            </a:extLst>
          </p:cNvPr>
          <p:cNvSpPr>
            <a:spLocks noGrp="1"/>
          </p:cNvSpPr>
          <p:nvPr>
            <p:ph type="title"/>
          </p:nvPr>
        </p:nvSpPr>
        <p:spPr/>
        <p:txBody>
          <a:bodyPr/>
          <a:lstStyle/>
          <a:p>
            <a:r>
              <a:rPr lang="en-US" dirty="0"/>
              <a:t>What Can I Do?</a:t>
            </a:r>
          </a:p>
        </p:txBody>
      </p:sp>
      <p:sp>
        <p:nvSpPr>
          <p:cNvPr id="3" name="Text Placeholder 2">
            <a:extLst>
              <a:ext uri="{FF2B5EF4-FFF2-40B4-BE49-F238E27FC236}">
                <a16:creationId xmlns:a16="http://schemas.microsoft.com/office/drawing/2014/main" id="{1DA49F7F-CD51-F449-91E5-B0E43ABDC965}"/>
              </a:ext>
            </a:extLst>
          </p:cNvPr>
          <p:cNvSpPr>
            <a:spLocks noGrp="1"/>
          </p:cNvSpPr>
          <p:nvPr>
            <p:ph type="body" idx="1"/>
          </p:nvPr>
        </p:nvSpPr>
        <p:spPr>
          <a:xfrm>
            <a:off x="1154954" y="2603500"/>
            <a:ext cx="9878917" cy="576262"/>
          </a:xfrm>
        </p:spPr>
        <p:txBody>
          <a:bodyPr/>
          <a:lstStyle/>
          <a:p>
            <a:r>
              <a:rPr lang="en-US" b="1" i="1" dirty="0"/>
              <a:t>THE PRACTICAL AND CLINICAL</a:t>
            </a:r>
          </a:p>
        </p:txBody>
      </p:sp>
      <p:sp>
        <p:nvSpPr>
          <p:cNvPr id="4" name="Content Placeholder 3">
            <a:extLst>
              <a:ext uri="{FF2B5EF4-FFF2-40B4-BE49-F238E27FC236}">
                <a16:creationId xmlns:a16="http://schemas.microsoft.com/office/drawing/2014/main" id="{12D017AD-3E74-4F4E-8E08-7F9BE635C818}"/>
              </a:ext>
            </a:extLst>
          </p:cNvPr>
          <p:cNvSpPr>
            <a:spLocks noGrp="1"/>
          </p:cNvSpPr>
          <p:nvPr>
            <p:ph sz="half" idx="2"/>
          </p:nvPr>
        </p:nvSpPr>
        <p:spPr/>
        <p:txBody>
          <a:bodyPr>
            <a:normAutofit fontScale="77500" lnSpcReduction="20000"/>
          </a:bodyPr>
          <a:lstStyle/>
          <a:p>
            <a:r>
              <a:rPr lang="en-US" sz="2000" dirty="0"/>
              <a:t>presence, companionship, witness, respect, deference</a:t>
            </a:r>
          </a:p>
          <a:p>
            <a:r>
              <a:rPr lang="en-US" sz="2000" dirty="0"/>
              <a:t>sincerity</a:t>
            </a:r>
          </a:p>
          <a:p>
            <a:r>
              <a:rPr lang="en-US" sz="2000" dirty="0"/>
              <a:t>laughter</a:t>
            </a:r>
          </a:p>
          <a:p>
            <a:r>
              <a:rPr lang="en-US" sz="2000" dirty="0"/>
              <a:t>mindfulness</a:t>
            </a:r>
          </a:p>
          <a:p>
            <a:r>
              <a:rPr lang="en-US" sz="2000" dirty="0"/>
              <a:t>stretching and relaxation exercises</a:t>
            </a:r>
          </a:p>
          <a:p>
            <a:r>
              <a:rPr lang="en-US" sz="2000" dirty="0"/>
              <a:t>Finding vs. making meaning</a:t>
            </a:r>
          </a:p>
          <a:p>
            <a:r>
              <a:rPr lang="en-US" sz="2000" dirty="0"/>
              <a:t>Helping others – social service</a:t>
            </a:r>
          </a:p>
          <a:p>
            <a:r>
              <a:rPr lang="en-US" sz="2000" dirty="0"/>
              <a:t>Call a humanist</a:t>
            </a:r>
          </a:p>
        </p:txBody>
      </p:sp>
      <p:sp>
        <p:nvSpPr>
          <p:cNvPr id="6" name="Content Placeholder 5">
            <a:extLst>
              <a:ext uri="{FF2B5EF4-FFF2-40B4-BE49-F238E27FC236}">
                <a16:creationId xmlns:a16="http://schemas.microsoft.com/office/drawing/2014/main" id="{785BC568-85B5-344C-B222-35DF6DA18FD9}"/>
              </a:ext>
            </a:extLst>
          </p:cNvPr>
          <p:cNvSpPr>
            <a:spLocks noGrp="1"/>
          </p:cNvSpPr>
          <p:nvPr>
            <p:ph sz="quarter" idx="4"/>
          </p:nvPr>
        </p:nvSpPr>
        <p:spPr/>
        <p:txBody>
          <a:bodyPr>
            <a:normAutofit fontScale="77500" lnSpcReduction="20000"/>
          </a:bodyPr>
          <a:lstStyle/>
          <a:p>
            <a:r>
              <a:rPr lang="en-US" sz="2000" dirty="0"/>
              <a:t>distraction</a:t>
            </a:r>
          </a:p>
          <a:p>
            <a:r>
              <a:rPr lang="en-US" sz="2000" dirty="0"/>
              <a:t>Music, art, poetry</a:t>
            </a:r>
          </a:p>
          <a:p>
            <a:r>
              <a:rPr lang="en-US" sz="2000" dirty="0"/>
              <a:t>learn their language. listen and repeat.</a:t>
            </a:r>
          </a:p>
          <a:p>
            <a:r>
              <a:rPr lang="en-US" sz="2000" dirty="0"/>
              <a:t>PRR (Peaceful, Rational, Real)</a:t>
            </a:r>
          </a:p>
          <a:p>
            <a:r>
              <a:rPr lang="en-US" sz="2000" dirty="0"/>
              <a:t>confront and accept pain</a:t>
            </a:r>
          </a:p>
          <a:p>
            <a:r>
              <a:rPr lang="en-US" sz="2000" dirty="0"/>
              <a:t>Milestones and celebrations</a:t>
            </a:r>
          </a:p>
          <a:p>
            <a:r>
              <a:rPr lang="en-US" sz="2000" dirty="0"/>
              <a:t>Education</a:t>
            </a:r>
          </a:p>
          <a:p>
            <a:r>
              <a:rPr lang="en-US" sz="2000" dirty="0"/>
              <a:t>Provide informational resources</a:t>
            </a:r>
          </a:p>
        </p:txBody>
      </p:sp>
    </p:spTree>
    <p:extLst>
      <p:ext uri="{BB962C8B-B14F-4D97-AF65-F5344CB8AC3E}">
        <p14:creationId xmlns:p14="http://schemas.microsoft.com/office/powerpoint/2010/main" val="316654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A522-D0BF-5B4E-AA13-F5FD600EF08E}"/>
              </a:ext>
            </a:extLst>
          </p:cNvPr>
          <p:cNvSpPr>
            <a:spLocks noGrp="1"/>
          </p:cNvSpPr>
          <p:nvPr>
            <p:ph type="title"/>
          </p:nvPr>
        </p:nvSpPr>
        <p:spPr/>
        <p:txBody>
          <a:bodyPr/>
          <a:lstStyle/>
          <a:p>
            <a:r>
              <a:rPr lang="en-US" dirty="0"/>
              <a:t>Let’s Treat an Atheist</a:t>
            </a:r>
          </a:p>
        </p:txBody>
      </p:sp>
      <p:sp>
        <p:nvSpPr>
          <p:cNvPr id="3" name="Picture Placeholder 2">
            <a:extLst>
              <a:ext uri="{FF2B5EF4-FFF2-40B4-BE49-F238E27FC236}">
                <a16:creationId xmlns:a16="http://schemas.microsoft.com/office/drawing/2014/main" id="{D260FAD0-AB03-5C41-99D3-992EA52F0775}"/>
              </a:ext>
            </a:extLst>
          </p:cNvPr>
          <p:cNvSpPr>
            <a:spLocks noGrp="1"/>
          </p:cNvSpPr>
          <p:nvPr>
            <p:ph type="pic" idx="1"/>
          </p:nvPr>
        </p:nvSpPr>
        <p:spPr/>
      </p:sp>
      <p:sp>
        <p:nvSpPr>
          <p:cNvPr id="4" name="Text Placeholder 3">
            <a:extLst>
              <a:ext uri="{FF2B5EF4-FFF2-40B4-BE49-F238E27FC236}">
                <a16:creationId xmlns:a16="http://schemas.microsoft.com/office/drawing/2014/main" id="{469E4FB4-B3F2-064F-9D63-2098BD8919CA}"/>
              </a:ext>
            </a:extLst>
          </p:cNvPr>
          <p:cNvSpPr>
            <a:spLocks noGrp="1"/>
          </p:cNvSpPr>
          <p:nvPr>
            <p:ph type="body" sz="half" idx="2"/>
          </p:nvPr>
        </p:nvSpPr>
        <p:spPr/>
        <p:txBody>
          <a:bodyPr>
            <a:normAutofit/>
          </a:bodyPr>
          <a:lstStyle/>
          <a:p>
            <a:r>
              <a:rPr lang="en-US" dirty="0"/>
              <a:t>Christopher Hitchens, God And Cancer.</a:t>
            </a:r>
          </a:p>
        </p:txBody>
      </p:sp>
      <p:pic>
        <p:nvPicPr>
          <p:cNvPr id="5" name="Christopher Hitchens, God And Cancer.">
            <a:hlinkClick r:id="" action="ppaction://media"/>
            <a:extLst>
              <a:ext uri="{FF2B5EF4-FFF2-40B4-BE49-F238E27FC236}">
                <a16:creationId xmlns:a16="http://schemas.microsoft.com/office/drawing/2014/main" id="{D921F8E9-CF4D-C641-9E04-BD97FA168E7A}"/>
              </a:ext>
            </a:extLst>
          </p:cNvPr>
          <p:cNvPicPr>
            <a:picLocks noRot="1" noChangeAspect="1"/>
          </p:cNvPicPr>
          <p:nvPr>
            <a:videoFile r:link="rId1"/>
          </p:nvPr>
        </p:nvPicPr>
        <p:blipFill>
          <a:blip r:embed="rId3"/>
          <a:stretch>
            <a:fillRect/>
          </a:stretch>
        </p:blipFill>
        <p:spPr>
          <a:xfrm>
            <a:off x="2519783" y="685800"/>
            <a:ext cx="6096000" cy="3429000"/>
          </a:xfrm>
          <a:prstGeom prst="rect">
            <a:avLst/>
          </a:prstGeom>
        </p:spPr>
      </p:pic>
    </p:spTree>
    <p:extLst>
      <p:ext uri="{BB962C8B-B14F-4D97-AF65-F5344CB8AC3E}">
        <p14:creationId xmlns:p14="http://schemas.microsoft.com/office/powerpoint/2010/main" val="65650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9F1A-E570-3B42-87E9-98AA3A29797F}"/>
              </a:ext>
            </a:extLst>
          </p:cNvPr>
          <p:cNvSpPr>
            <a:spLocks noGrp="1"/>
          </p:cNvSpPr>
          <p:nvPr>
            <p:ph type="title"/>
          </p:nvPr>
        </p:nvSpPr>
        <p:spPr/>
        <p:txBody>
          <a:bodyPr/>
          <a:lstStyle/>
          <a:p>
            <a:r>
              <a:rPr lang="en-US" dirty="0"/>
              <a:t>Changing the Culture</a:t>
            </a:r>
          </a:p>
        </p:txBody>
      </p:sp>
      <p:sp>
        <p:nvSpPr>
          <p:cNvPr id="3" name="Text Placeholder 2">
            <a:extLst>
              <a:ext uri="{FF2B5EF4-FFF2-40B4-BE49-F238E27FC236}">
                <a16:creationId xmlns:a16="http://schemas.microsoft.com/office/drawing/2014/main" id="{D1913C66-6D10-8540-8002-9B4603C60A3A}"/>
              </a:ext>
            </a:extLst>
          </p:cNvPr>
          <p:cNvSpPr>
            <a:spLocks noGrp="1"/>
          </p:cNvSpPr>
          <p:nvPr>
            <p:ph type="body" idx="1"/>
          </p:nvPr>
        </p:nvSpPr>
        <p:spPr/>
        <p:txBody>
          <a:bodyPr/>
          <a:lstStyle/>
          <a:p>
            <a:endParaRPr lang="en-US" dirty="0"/>
          </a:p>
        </p:txBody>
      </p:sp>
      <p:pic>
        <p:nvPicPr>
          <p:cNvPr id="5" name="Picture 4" descr="A close up of a street sign&#13;&#10;&#13;&#10;Description automatically generated">
            <a:extLst>
              <a:ext uri="{FF2B5EF4-FFF2-40B4-BE49-F238E27FC236}">
                <a16:creationId xmlns:a16="http://schemas.microsoft.com/office/drawing/2014/main" id="{A947BD72-DB95-0140-9538-9EC588A9E53C}"/>
              </a:ext>
            </a:extLst>
          </p:cNvPr>
          <p:cNvPicPr>
            <a:picLocks noChangeAspect="1"/>
          </p:cNvPicPr>
          <p:nvPr/>
        </p:nvPicPr>
        <p:blipFill>
          <a:blip r:embed="rId2"/>
          <a:stretch>
            <a:fillRect/>
          </a:stretch>
        </p:blipFill>
        <p:spPr>
          <a:xfrm>
            <a:off x="6346253" y="1789514"/>
            <a:ext cx="5743027" cy="3820871"/>
          </a:xfrm>
          <a:prstGeom prst="rect">
            <a:avLst/>
          </a:prstGeom>
        </p:spPr>
      </p:pic>
    </p:spTree>
    <p:extLst>
      <p:ext uri="{BB962C8B-B14F-4D97-AF65-F5344CB8AC3E}">
        <p14:creationId xmlns:p14="http://schemas.microsoft.com/office/powerpoint/2010/main" val="78996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628F-26B1-3746-B883-461D0AD1BA90}"/>
              </a:ext>
            </a:extLst>
          </p:cNvPr>
          <p:cNvSpPr>
            <a:spLocks noGrp="1"/>
          </p:cNvSpPr>
          <p:nvPr>
            <p:ph type="title"/>
          </p:nvPr>
        </p:nvSpPr>
        <p:spPr/>
        <p:txBody>
          <a:bodyPr/>
          <a:lstStyle/>
          <a:p>
            <a:r>
              <a:rPr lang="en-US" dirty="0"/>
              <a:t>Materials We Provide</a:t>
            </a:r>
          </a:p>
        </p:txBody>
      </p:sp>
      <p:pic>
        <p:nvPicPr>
          <p:cNvPr id="3" name="Picture 2" descr="site screenshot">
            <a:extLst>
              <a:ext uri="{FF2B5EF4-FFF2-40B4-BE49-F238E27FC236}">
                <a16:creationId xmlns:a16="http://schemas.microsoft.com/office/drawing/2014/main" id="{A0490AC4-270A-FA46-9E45-5D8A0FC3EF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93"/>
          <a:stretch/>
        </p:blipFill>
        <p:spPr bwMode="auto">
          <a:xfrm>
            <a:off x="4716651" y="2344003"/>
            <a:ext cx="3928033" cy="30384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ite screenshot">
            <a:extLst>
              <a:ext uri="{FF2B5EF4-FFF2-40B4-BE49-F238E27FC236}">
                <a16:creationId xmlns:a16="http://schemas.microsoft.com/office/drawing/2014/main" id="{9E6598CD-008F-0F4A-A219-6A9149424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493"/>
          <a:stretch/>
        </p:blipFill>
        <p:spPr bwMode="auto">
          <a:xfrm>
            <a:off x="545353" y="2344003"/>
            <a:ext cx="3928033" cy="3038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a:extLst>
              <a:ext uri="{FF2B5EF4-FFF2-40B4-BE49-F238E27FC236}">
                <a16:creationId xmlns:a16="http://schemas.microsoft.com/office/drawing/2014/main" id="{235035A9-E6F6-D140-B89C-68BFB53737E2}"/>
              </a:ext>
            </a:extLst>
          </p:cNvPr>
          <p:cNvSpPr/>
          <p:nvPr/>
        </p:nvSpPr>
        <p:spPr bwMode="auto">
          <a:xfrm>
            <a:off x="1154954" y="4087678"/>
            <a:ext cx="3318432" cy="2589602"/>
          </a:xfrm>
          <a:prstGeom prst="wedgeRectCallout">
            <a:avLst>
              <a:gd name="adj1" fmla="val -35474"/>
              <a:gd name="adj2" fmla="val -82305"/>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dirty="0">
                <a:ln>
                  <a:noFill/>
                </a:ln>
                <a:solidFill>
                  <a:schemeClr val="tx1"/>
                </a:solidFill>
                <a:effectLst/>
                <a:latin typeface="Arial" charset="0"/>
                <a:cs typeface="Arial" charset="0"/>
              </a:rPr>
              <a:t>Ignorance</a:t>
            </a:r>
            <a:r>
              <a:rPr kumimoji="0" lang="en-US" sz="1800" b="1" i="0" u="none" strike="noStrike" cap="none" normalizeH="0" dirty="0">
                <a:ln>
                  <a:noFill/>
                </a:ln>
                <a:solidFill>
                  <a:schemeClr val="tx1"/>
                </a:solidFill>
                <a:effectLst/>
                <a:latin typeface="Arial" charset="0"/>
                <a:cs typeface="Arial" charset="0"/>
              </a:rPr>
              <a:t> and disparagement of humanists</a:t>
            </a:r>
            <a:endParaRPr kumimoji="0" lang="en-US" sz="1800" b="1" i="0" u="none" strike="noStrike" cap="none" normalizeH="0" baseline="0" dirty="0">
              <a:ln>
                <a:noFill/>
              </a:ln>
              <a:solidFill>
                <a:schemeClr val="tx1"/>
              </a:solidFill>
              <a:effectLst/>
              <a:latin typeface="Arial" charset="0"/>
              <a:cs typeface="Arial" charset="0"/>
            </a:endParaRPr>
          </a:p>
          <a:p>
            <a: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dirty="0">
                <a:ln>
                  <a:noFill/>
                </a:ln>
                <a:solidFill>
                  <a:schemeClr val="tx1"/>
                </a:solidFill>
                <a:effectLst/>
                <a:latin typeface="Arial" charset="0"/>
                <a:cs typeface="Arial" charset="0"/>
              </a:rPr>
              <a:t>Hundreds of evangelical Christian links</a:t>
            </a:r>
          </a:p>
          <a:p>
            <a: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pPr>
            <a:r>
              <a:rPr lang="en-US" dirty="0">
                <a:solidFill>
                  <a:schemeClr val="tx1"/>
                </a:solidFill>
                <a:latin typeface="Arial" charset="0"/>
                <a:cs typeface="Arial" charset="0"/>
              </a:rPr>
              <a:t>Direct phone number to Focus on the Family</a:t>
            </a:r>
          </a:p>
          <a:p>
            <a: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pPr>
            <a:r>
              <a:rPr lang="en-US" dirty="0">
                <a:solidFill>
                  <a:schemeClr val="tx1"/>
                </a:solidFill>
                <a:latin typeface="Arial" charset="0"/>
                <a:cs typeface="Arial" charset="0"/>
              </a:rPr>
              <a:t>Months of delays with no action</a:t>
            </a:r>
            <a:endParaRPr kumimoji="0" lang="en-US" sz="1800" b="1" i="0" u="none" strike="noStrike" cap="none" normalizeH="0" baseline="0" dirty="0">
              <a:ln>
                <a:noFill/>
              </a:ln>
              <a:solidFill>
                <a:schemeClr val="tx1"/>
              </a:solidFill>
              <a:effectLst/>
              <a:latin typeface="Arial" charset="0"/>
              <a:cs typeface="Arial" charset="0"/>
            </a:endParaRPr>
          </a:p>
        </p:txBody>
      </p:sp>
      <p:sp>
        <p:nvSpPr>
          <p:cNvPr id="6" name="Rectangular Callout 5">
            <a:extLst>
              <a:ext uri="{FF2B5EF4-FFF2-40B4-BE49-F238E27FC236}">
                <a16:creationId xmlns:a16="http://schemas.microsoft.com/office/drawing/2014/main" id="{6912A272-4F96-124E-9789-F44DAF547933}"/>
              </a:ext>
            </a:extLst>
          </p:cNvPr>
          <p:cNvSpPr/>
          <p:nvPr/>
        </p:nvSpPr>
        <p:spPr bwMode="auto">
          <a:xfrm>
            <a:off x="5370199" y="4087678"/>
            <a:ext cx="3318432" cy="2589602"/>
          </a:xfrm>
          <a:prstGeom prst="wedgeRectCallout">
            <a:avLst>
              <a:gd name="adj1" fmla="val -36219"/>
              <a:gd name="adj2" fmla="val -79442"/>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dirty="0">
                <a:ln>
                  <a:noFill/>
                </a:ln>
                <a:solidFill>
                  <a:schemeClr val="tx1"/>
                </a:solidFill>
                <a:effectLst/>
                <a:latin typeface="Arial" charset="0"/>
                <a:cs typeface="Arial" charset="0"/>
              </a:rPr>
              <a:t>MAAF-generated replacement</a:t>
            </a:r>
          </a:p>
          <a:p>
            <a: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pPr>
            <a:r>
              <a:rPr lang="en-US" dirty="0">
                <a:solidFill>
                  <a:schemeClr val="tx1"/>
                </a:solidFill>
                <a:latin typeface="Arial" charset="0"/>
                <a:cs typeface="Arial" charset="0"/>
              </a:rPr>
              <a:t>Equal treatment of all beliefs and philosophies</a:t>
            </a:r>
          </a:p>
          <a:p>
            <a: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dirty="0">
                <a:ln>
                  <a:noFill/>
                </a:ln>
                <a:solidFill>
                  <a:schemeClr val="tx1"/>
                </a:solidFill>
                <a:effectLst/>
                <a:latin typeface="Arial" charset="0"/>
                <a:cs typeface="Arial" charset="0"/>
              </a:rPr>
              <a:t>Improved content for all perspectives</a:t>
            </a:r>
          </a:p>
          <a:p>
            <a: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pPr>
            <a:r>
              <a:rPr lang="en-US" dirty="0">
                <a:solidFill>
                  <a:schemeClr val="tx1"/>
                </a:solidFill>
                <a:latin typeface="Arial" charset="0"/>
                <a:cs typeface="Arial" charset="0"/>
              </a:rPr>
              <a:t>Sectarian services retained, but only under sectarian areas</a:t>
            </a:r>
            <a:endParaRPr kumimoji="0" lang="en-US" sz="1800" b="1" i="0" u="none" strike="noStrike" cap="none" normalizeH="0" baseline="0" dirty="0">
              <a:ln>
                <a:noFill/>
              </a:ln>
              <a:solidFill>
                <a:schemeClr val="tx1"/>
              </a:solidFill>
              <a:effectLst/>
              <a:latin typeface="Arial" charset="0"/>
              <a:cs typeface="Arial" charset="0"/>
            </a:endParaRPr>
          </a:p>
        </p:txBody>
      </p:sp>
      <p:pic>
        <p:nvPicPr>
          <p:cNvPr id="9" name="Picture 8">
            <a:extLst>
              <a:ext uri="{FF2B5EF4-FFF2-40B4-BE49-F238E27FC236}">
                <a16:creationId xmlns:a16="http://schemas.microsoft.com/office/drawing/2014/main" id="{62978D14-EE16-2A4D-AE68-39CC1048131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6200000">
            <a:off x="8208066" y="3075716"/>
            <a:ext cx="4325394" cy="2877734"/>
          </a:xfrm>
          <a:prstGeom prst="rect">
            <a:avLst/>
          </a:prstGeom>
        </p:spPr>
      </p:pic>
      <p:sp>
        <p:nvSpPr>
          <p:cNvPr id="7" name="TextBox 6">
            <a:extLst>
              <a:ext uri="{FF2B5EF4-FFF2-40B4-BE49-F238E27FC236}">
                <a16:creationId xmlns:a16="http://schemas.microsoft.com/office/drawing/2014/main" id="{726C30CA-3C0F-B34C-A714-DBD5561D6EBE}"/>
              </a:ext>
            </a:extLst>
          </p:cNvPr>
          <p:cNvSpPr txBox="1"/>
          <p:nvPr/>
        </p:nvSpPr>
        <p:spPr>
          <a:xfrm>
            <a:off x="8887949" y="2612490"/>
            <a:ext cx="2937258" cy="3416320"/>
          </a:xfrm>
          <a:prstGeom prst="rect">
            <a:avLst/>
          </a:prstGeom>
          <a:noFill/>
        </p:spPr>
        <p:txBody>
          <a:bodyPr wrap="square" rtlCol="0">
            <a:spAutoFit/>
          </a:bodyPr>
          <a:lstStyle/>
          <a:p>
            <a:r>
              <a:rPr lang="en-US" i="1" dirty="0">
                <a:latin typeface="Apple Chancery" panose="03020702040506060504" pitchFamily="66" charset="-79"/>
                <a:cs typeface="Apple Chancery" panose="03020702040506060504" pitchFamily="66" charset="-79"/>
              </a:rPr>
              <a:t>		A chaplain visited.</a:t>
            </a:r>
          </a:p>
          <a:p>
            <a:endParaRPr lang="en-US" i="1" dirty="0">
              <a:latin typeface="Apple Chancery" panose="03020702040506060504" pitchFamily="66" charset="-79"/>
              <a:cs typeface="Apple Chancery" panose="03020702040506060504" pitchFamily="66" charset="-79"/>
            </a:endParaRPr>
          </a:p>
          <a:p>
            <a:endParaRPr lang="en-US" i="1" dirty="0">
              <a:latin typeface="Apple Chancery" panose="03020702040506060504" pitchFamily="66" charset="-79"/>
              <a:cs typeface="Apple Chancery" panose="03020702040506060504" pitchFamily="66" charset="-79"/>
            </a:endParaRPr>
          </a:p>
          <a:p>
            <a:r>
              <a:rPr lang="en-US" i="1" dirty="0">
                <a:latin typeface="Apple Chancery" panose="03020702040506060504" pitchFamily="66" charset="-79"/>
                <a:cs typeface="Apple Chancery" panose="03020702040506060504" pitchFamily="66" charset="-79"/>
              </a:rPr>
              <a:t>We are sorry we missed you.</a:t>
            </a:r>
          </a:p>
          <a:p>
            <a:r>
              <a:rPr lang="en-US" i="1" dirty="0">
                <a:latin typeface="Apple Chancery" panose="03020702040506060504" pitchFamily="66" charset="-79"/>
                <a:cs typeface="Apple Chancery" panose="03020702040506060504" pitchFamily="66" charset="-79"/>
              </a:rPr>
              <a:t>If you need the services </a:t>
            </a:r>
          </a:p>
          <a:p>
            <a:r>
              <a:rPr lang="en-US" i="1" dirty="0">
                <a:latin typeface="Apple Chancery" panose="03020702040506060504" pitchFamily="66" charset="-79"/>
                <a:cs typeface="Apple Chancery" panose="03020702040506060504" pitchFamily="66" charset="-79"/>
              </a:rPr>
              <a:t>of the spiritual care</a:t>
            </a:r>
          </a:p>
          <a:p>
            <a:r>
              <a:rPr lang="en-US" i="1" dirty="0">
                <a:latin typeface="Apple Chancery" panose="03020702040506060504" pitchFamily="66" charset="-79"/>
                <a:cs typeface="Apple Chancery" panose="03020702040506060504" pitchFamily="66" charset="-79"/>
              </a:rPr>
              <a:t>department, please ask a nurse.</a:t>
            </a:r>
          </a:p>
          <a:p>
            <a:endParaRPr lang="en-US" sz="2400" dirty="0">
              <a:latin typeface="Apple Chancery" panose="03020702040506060504" pitchFamily="66" charset="-79"/>
              <a:cs typeface="Apple Chancery" panose="03020702040506060504" pitchFamily="66" charset="-79"/>
            </a:endParaRPr>
          </a:p>
          <a:p>
            <a:r>
              <a:rPr lang="en-US" sz="2400" dirty="0">
                <a:latin typeface="Apple Chancery" panose="03020702040506060504" pitchFamily="66" charset="-79"/>
                <a:cs typeface="Apple Chancery" panose="03020702040506060504" pitchFamily="66" charset="-79"/>
              </a:rPr>
              <a:t>Well wishes.</a:t>
            </a:r>
          </a:p>
          <a:p>
            <a:r>
              <a:rPr lang="en-US" sz="2400" strike="sngStrike" dirty="0">
                <a:latin typeface="Apple Chancery" panose="03020702040506060504" pitchFamily="66" charset="-79"/>
                <a:cs typeface="Apple Chancery" panose="03020702040506060504" pitchFamily="66" charset="-79"/>
              </a:rPr>
              <a:t>God bless you.</a:t>
            </a:r>
          </a:p>
        </p:txBody>
      </p:sp>
    </p:spTree>
    <p:extLst>
      <p:ext uri="{BB962C8B-B14F-4D97-AF65-F5344CB8AC3E}">
        <p14:creationId xmlns:p14="http://schemas.microsoft.com/office/powerpoint/2010/main" val="268184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29F5-2095-2244-B160-2BBF3BB9D97A}"/>
              </a:ext>
            </a:extLst>
          </p:cNvPr>
          <p:cNvSpPr>
            <a:spLocks noGrp="1"/>
          </p:cNvSpPr>
          <p:nvPr>
            <p:ph type="title"/>
          </p:nvPr>
        </p:nvSpPr>
        <p:spPr/>
        <p:txBody>
          <a:bodyPr/>
          <a:lstStyle/>
          <a:p>
            <a:r>
              <a:rPr lang="en-US" dirty="0"/>
              <a:t>CPE and Spiritual Care Reform</a:t>
            </a:r>
          </a:p>
        </p:txBody>
      </p:sp>
      <p:sp>
        <p:nvSpPr>
          <p:cNvPr id="9" name="Content Placeholder 8">
            <a:extLst>
              <a:ext uri="{FF2B5EF4-FFF2-40B4-BE49-F238E27FC236}">
                <a16:creationId xmlns:a16="http://schemas.microsoft.com/office/drawing/2014/main" id="{790D1AD8-C650-E546-A42F-835D5BBC6100}"/>
              </a:ext>
            </a:extLst>
          </p:cNvPr>
          <p:cNvSpPr>
            <a:spLocks noGrp="1"/>
          </p:cNvSpPr>
          <p:nvPr>
            <p:ph sz="half" idx="1"/>
          </p:nvPr>
        </p:nvSpPr>
        <p:spPr/>
        <p:txBody>
          <a:bodyPr>
            <a:normAutofit fontScale="85000" lnSpcReduction="10000"/>
          </a:bodyPr>
          <a:lstStyle/>
          <a:p>
            <a:r>
              <a:rPr lang="en-US" dirty="0"/>
              <a:t>Chaplaincy must be reformed to include the full scope of belief, rather than just theistic belief</a:t>
            </a:r>
          </a:p>
          <a:p>
            <a:r>
              <a:rPr lang="en-US" dirty="0"/>
              <a:t>Chaplains must work to educate colleagues, patients, and the greater public</a:t>
            </a:r>
          </a:p>
          <a:p>
            <a:r>
              <a:rPr lang="en-US" dirty="0"/>
              <a:t>A belief in god(s) is not a unifying factor</a:t>
            </a:r>
          </a:p>
          <a:p>
            <a:r>
              <a:rPr lang="en-US" dirty="0"/>
              <a:t>Theological – not just </a:t>
            </a:r>
            <a:r>
              <a:rPr lang="en-US" i="1" dirty="0" err="1"/>
              <a:t>theos</a:t>
            </a:r>
            <a:r>
              <a:rPr lang="en-US" dirty="0"/>
              <a:t> anymore</a:t>
            </a:r>
          </a:p>
          <a:p>
            <a:r>
              <a:rPr lang="en-US" dirty="0"/>
              <a:t>Provide resources for all</a:t>
            </a:r>
          </a:p>
          <a:p>
            <a:r>
              <a:rPr lang="en-US" dirty="0"/>
              <a:t>Can you explain the diversity of belief in your care?</a:t>
            </a:r>
          </a:p>
          <a:p>
            <a:r>
              <a:rPr lang="en-US" dirty="0"/>
              <a:t>Do you invite minority identification (</a:t>
            </a:r>
            <a:r>
              <a:rPr lang="en-US" dirty="0" err="1"/>
              <a:t>eg.</a:t>
            </a:r>
            <a:r>
              <a:rPr lang="en-US" dirty="0"/>
              <a:t>, “atheist/humanist”)?</a:t>
            </a:r>
          </a:p>
        </p:txBody>
      </p:sp>
      <p:sp>
        <p:nvSpPr>
          <p:cNvPr id="11" name="Content Placeholder 10">
            <a:extLst>
              <a:ext uri="{FF2B5EF4-FFF2-40B4-BE49-F238E27FC236}">
                <a16:creationId xmlns:a16="http://schemas.microsoft.com/office/drawing/2014/main" id="{DE3A6FC9-78B4-AD4B-B894-24FACA08282D}"/>
              </a:ext>
            </a:extLst>
          </p:cNvPr>
          <p:cNvSpPr>
            <a:spLocks noGrp="1"/>
          </p:cNvSpPr>
          <p:nvPr>
            <p:ph sz="half" idx="2"/>
          </p:nvPr>
        </p:nvSpPr>
        <p:spPr/>
        <p:txBody>
          <a:bodyPr>
            <a:normAutofit fontScale="85000" lnSpcReduction="10000"/>
          </a:bodyPr>
          <a:lstStyle/>
          <a:p>
            <a:r>
              <a:rPr lang="en-US" dirty="0"/>
              <a:t>Try asking this. “Do you have a religious preference that you’d like to list?” alternatively, ”What can our spiritual care team do for you?”</a:t>
            </a:r>
          </a:p>
          <a:p>
            <a:r>
              <a:rPr lang="en-US" dirty="0"/>
              <a:t>Do you have open ended questions (e.g., “what can the chaplains do for you?”)?</a:t>
            </a:r>
          </a:p>
          <a:p>
            <a:r>
              <a:rPr lang="en-US" dirty="0"/>
              <a:t>Do you have a “catalog” card with various services showing your support for diversity?</a:t>
            </a:r>
          </a:p>
          <a:p>
            <a:r>
              <a:rPr lang="en-US" dirty="0"/>
              <a:t>Do you have diversity events scheduled just in case (and to demonstrate you </a:t>
            </a:r>
            <a:r>
              <a:rPr lang="en-US" dirty="0" err="1"/>
              <a:t>commtiment</a:t>
            </a:r>
            <a:r>
              <a:rPr lang="en-US" dirty="0"/>
              <a:t>)?</a:t>
            </a:r>
          </a:p>
        </p:txBody>
      </p:sp>
      <p:sp>
        <p:nvSpPr>
          <p:cNvPr id="6" name="Content Placeholder 1">
            <a:extLst>
              <a:ext uri="{FF2B5EF4-FFF2-40B4-BE49-F238E27FC236}">
                <a16:creationId xmlns:a16="http://schemas.microsoft.com/office/drawing/2014/main" id="{C1DBC087-BF0F-FF47-86B9-0DBC6C746D2D}"/>
              </a:ext>
            </a:extLst>
          </p:cNvPr>
          <p:cNvSpPr txBox="1">
            <a:spLocks/>
          </p:cNvSpPr>
          <p:nvPr/>
        </p:nvSpPr>
        <p:spPr>
          <a:xfrm>
            <a:off x="1443491" y="2015733"/>
            <a:ext cx="5871709" cy="34506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49117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D9B6-E489-5D4C-B60E-4DB7B28FDBE7}"/>
              </a:ext>
            </a:extLst>
          </p:cNvPr>
          <p:cNvSpPr>
            <a:spLocks noGrp="1"/>
          </p:cNvSpPr>
          <p:nvPr>
            <p:ph type="title"/>
          </p:nvPr>
        </p:nvSpPr>
        <p:spPr/>
        <p:txBody>
          <a:bodyPr/>
          <a:lstStyle/>
          <a:p>
            <a:r>
              <a:rPr lang="en-US" dirty="0"/>
              <a:t>Online Resources</a:t>
            </a:r>
          </a:p>
        </p:txBody>
      </p:sp>
      <p:sp>
        <p:nvSpPr>
          <p:cNvPr id="4" name="Content Placeholder 3">
            <a:extLst>
              <a:ext uri="{FF2B5EF4-FFF2-40B4-BE49-F238E27FC236}">
                <a16:creationId xmlns:a16="http://schemas.microsoft.com/office/drawing/2014/main" id="{12D017AD-3E74-4F4E-8E08-7F9BE635C818}"/>
              </a:ext>
            </a:extLst>
          </p:cNvPr>
          <p:cNvSpPr>
            <a:spLocks noGrp="1"/>
          </p:cNvSpPr>
          <p:nvPr>
            <p:ph sz="half" idx="2"/>
          </p:nvPr>
        </p:nvSpPr>
        <p:spPr>
          <a:xfrm>
            <a:off x="1154954" y="2433484"/>
            <a:ext cx="4825158" cy="4274923"/>
          </a:xfrm>
        </p:spPr>
        <p:txBody>
          <a:bodyPr>
            <a:normAutofit fontScale="70000" lnSpcReduction="20000"/>
          </a:bodyPr>
          <a:lstStyle/>
          <a:p>
            <a:r>
              <a:rPr lang="en-US" u="sng" dirty="0">
                <a:hlinkClick r:id="rId3"/>
              </a:rPr>
              <a:t>Humanism and Its Aspirations (The Humanist Manifesto III)</a:t>
            </a:r>
            <a:endParaRPr lang="en-US" dirty="0"/>
          </a:p>
          <a:p>
            <a:r>
              <a:rPr lang="en-US" u="sng" dirty="0">
                <a:hlinkClick r:id="rId4"/>
              </a:rPr>
              <a:t>American Humanist Association</a:t>
            </a:r>
            <a:endParaRPr lang="en-US" u="sng" dirty="0"/>
          </a:p>
          <a:p>
            <a:r>
              <a:rPr lang="en-US" u="sng" dirty="0">
                <a:hlinkClick r:id="rId5"/>
              </a:rPr>
              <a:t>AHA Center for Education</a:t>
            </a:r>
            <a:endParaRPr lang="en-US" u="sng" dirty="0"/>
          </a:p>
          <a:p>
            <a:r>
              <a:rPr lang="en-US" dirty="0">
                <a:hlinkClick r:id="rId6"/>
              </a:rPr>
              <a:t>The Humanist Society</a:t>
            </a:r>
            <a:endParaRPr lang="en-US" dirty="0"/>
          </a:p>
          <a:p>
            <a:r>
              <a:rPr lang="en-US" u="sng" dirty="0">
                <a:hlinkClick r:id="rId7"/>
              </a:rPr>
              <a:t>GriefBeyondBelief.org</a:t>
            </a:r>
            <a:endParaRPr lang="en-US" dirty="0"/>
          </a:p>
          <a:p>
            <a:r>
              <a:rPr lang="en-US" u="sng" dirty="0">
                <a:hlinkClick r:id="rId5"/>
              </a:rPr>
              <a:t>AHA Center for Humanist Education</a:t>
            </a:r>
            <a:endParaRPr lang="en-US" dirty="0"/>
          </a:p>
          <a:p>
            <a:r>
              <a:rPr lang="en-US" u="sng" dirty="0">
                <a:hlinkClick r:id="rId8"/>
              </a:rPr>
              <a:t>African-American Humanists</a:t>
            </a:r>
            <a:endParaRPr lang="en-US" dirty="0"/>
          </a:p>
          <a:p>
            <a:r>
              <a:rPr lang="en-US" u="sng" dirty="0">
                <a:hlinkClick r:id="rId9"/>
              </a:rPr>
              <a:t>American Atheists</a:t>
            </a:r>
            <a:endParaRPr lang="en-US" dirty="0"/>
          </a:p>
          <a:p>
            <a:r>
              <a:rPr lang="en-US" u="sng" dirty="0">
                <a:hlinkClick r:id="rId10"/>
              </a:rPr>
              <a:t>American Ethical Union</a:t>
            </a:r>
            <a:endParaRPr lang="en-US" dirty="0"/>
          </a:p>
          <a:p>
            <a:r>
              <a:rPr lang="en-US" u="sng" dirty="0">
                <a:hlinkClick r:id="rId11"/>
              </a:rPr>
              <a:t>American Humanist Association</a:t>
            </a:r>
            <a:endParaRPr lang="en-US" dirty="0"/>
          </a:p>
          <a:p>
            <a:r>
              <a:rPr lang="en-US" u="sng" dirty="0">
                <a:hlinkClick r:id="rId12"/>
              </a:rPr>
              <a:t>The Black Humanist Alliance</a:t>
            </a:r>
            <a:endParaRPr lang="en-US" u="sng" dirty="0"/>
          </a:p>
          <a:p>
            <a:r>
              <a:rPr lang="en-US" u="sng" dirty="0">
                <a:hlinkClick r:id="rId13"/>
              </a:rPr>
              <a:t>The LGBTQ Humanist Alliance</a:t>
            </a:r>
            <a:endParaRPr lang="en-US" dirty="0"/>
          </a:p>
          <a:p>
            <a:r>
              <a:rPr lang="en-US" u="sng" dirty="0">
                <a:hlinkClick r:id="rId14"/>
              </a:rPr>
              <a:t>Center For Inquiry</a:t>
            </a:r>
            <a:endParaRPr lang="en-US" u="sng" dirty="0"/>
          </a:p>
        </p:txBody>
      </p:sp>
      <p:sp>
        <p:nvSpPr>
          <p:cNvPr id="6" name="Content Placeholder 5">
            <a:extLst>
              <a:ext uri="{FF2B5EF4-FFF2-40B4-BE49-F238E27FC236}">
                <a16:creationId xmlns:a16="http://schemas.microsoft.com/office/drawing/2014/main" id="{785BC568-85B5-344C-B222-35DF6DA18FD9}"/>
              </a:ext>
            </a:extLst>
          </p:cNvPr>
          <p:cNvSpPr>
            <a:spLocks noGrp="1"/>
          </p:cNvSpPr>
          <p:nvPr>
            <p:ph sz="quarter" idx="4"/>
          </p:nvPr>
        </p:nvSpPr>
        <p:spPr>
          <a:xfrm>
            <a:off x="6208712" y="2433484"/>
            <a:ext cx="4825159" cy="4274923"/>
          </a:xfrm>
        </p:spPr>
        <p:txBody>
          <a:bodyPr>
            <a:normAutofit fontScale="70000" lnSpcReduction="20000"/>
          </a:bodyPr>
          <a:lstStyle/>
          <a:p>
            <a:r>
              <a:rPr lang="en-US" u="sng" dirty="0">
                <a:hlinkClick r:id="rId15"/>
              </a:rPr>
              <a:t>Council for Secular Humanism</a:t>
            </a:r>
            <a:endParaRPr lang="en-US" u="sng" dirty="0"/>
          </a:p>
          <a:p>
            <a:r>
              <a:rPr lang="en-US" dirty="0">
                <a:hlinkClick r:id="rId16"/>
              </a:rPr>
              <a:t>Foundation Beyond Belief</a:t>
            </a:r>
            <a:endParaRPr lang="en-US" dirty="0"/>
          </a:p>
          <a:p>
            <a:r>
              <a:rPr lang="en-US" u="sng" dirty="0">
                <a:hlinkClick r:id="rId17"/>
              </a:rPr>
              <a:t>Unitarian Universalist Humanist Association</a:t>
            </a:r>
            <a:endParaRPr lang="en-US" dirty="0"/>
          </a:p>
          <a:p>
            <a:r>
              <a:rPr lang="en-US" u="sng" dirty="0">
                <a:hlinkClick r:id="rId18"/>
              </a:rPr>
              <a:t>International Humanist &amp; Ethical Union</a:t>
            </a:r>
            <a:endParaRPr lang="en-US" dirty="0"/>
          </a:p>
          <a:p>
            <a:r>
              <a:rPr lang="en-US" u="sng" dirty="0">
                <a:hlinkClick r:id="rId19"/>
              </a:rPr>
              <a:t>Military Association of Atheists &amp; Freethinkers</a:t>
            </a:r>
            <a:endParaRPr lang="en-US" dirty="0"/>
          </a:p>
          <a:p>
            <a:r>
              <a:rPr lang="en-US" u="sng" dirty="0">
                <a:hlinkClick r:id="rId20"/>
              </a:rPr>
              <a:t>Secular Coalition for America</a:t>
            </a:r>
            <a:endParaRPr lang="en-US" dirty="0"/>
          </a:p>
          <a:p>
            <a:r>
              <a:rPr lang="en-US" u="sng" dirty="0">
                <a:hlinkClick r:id="rId21"/>
              </a:rPr>
              <a:t>Secular Student Alliance</a:t>
            </a:r>
            <a:endParaRPr lang="en-US" dirty="0"/>
          </a:p>
          <a:p>
            <a:r>
              <a:rPr lang="en-US" u="sng" dirty="0">
                <a:hlinkClick r:id="rId22"/>
              </a:rPr>
              <a:t>Society for Humanistic Judaism</a:t>
            </a:r>
            <a:endParaRPr lang="en-US" dirty="0"/>
          </a:p>
          <a:p>
            <a:r>
              <a:rPr lang="en-US" u="sng" dirty="0">
                <a:hlinkClick r:id="rId23"/>
              </a:rPr>
              <a:t>International Institute for Secular Humanistic Judaism</a:t>
            </a:r>
            <a:endParaRPr lang="en-US" dirty="0"/>
          </a:p>
          <a:p>
            <a:r>
              <a:rPr lang="en-US" u="sng" dirty="0">
                <a:hlinkClick r:id="rId24"/>
              </a:rPr>
              <a:t>Humanists UK</a:t>
            </a:r>
            <a:endParaRPr lang="en-US" u="sng" dirty="0"/>
          </a:p>
          <a:p>
            <a:r>
              <a:rPr lang="en-US" dirty="0">
                <a:hlinkClick r:id="rId25"/>
              </a:rPr>
              <a:t>United Coalition of Reason</a:t>
            </a:r>
            <a:endParaRPr lang="en-US" dirty="0"/>
          </a:p>
          <a:p>
            <a:r>
              <a:rPr lang="en-US" u="sng" dirty="0">
                <a:hlinkClick r:id="rId26"/>
              </a:rPr>
              <a:t>The Humanist Hub</a:t>
            </a:r>
            <a:endParaRPr lang="en-US" dirty="0"/>
          </a:p>
          <a:p>
            <a:r>
              <a:rPr lang="en-US" u="sng" dirty="0">
                <a:hlinkClick r:id="rId27"/>
              </a:rPr>
              <a:t>The National Home Funeral Alliance</a:t>
            </a:r>
            <a:endParaRPr lang="en-US" dirty="0"/>
          </a:p>
          <a:p>
            <a:r>
              <a:rPr lang="en-US" u="sng" dirty="0">
                <a:hlinkClick r:id="rId28"/>
              </a:rPr>
              <a:t>Meadville Lombard Humanist Special Collection</a:t>
            </a:r>
            <a:endParaRPr lang="en-US" dirty="0"/>
          </a:p>
        </p:txBody>
      </p:sp>
    </p:spTree>
    <p:extLst>
      <p:ext uri="{BB962C8B-B14F-4D97-AF65-F5344CB8AC3E}">
        <p14:creationId xmlns:p14="http://schemas.microsoft.com/office/powerpoint/2010/main" val="322469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C7DE-1847-5140-8D76-07AE56FD7079}"/>
              </a:ext>
            </a:extLst>
          </p:cNvPr>
          <p:cNvSpPr>
            <a:spLocks noGrp="1"/>
          </p:cNvSpPr>
          <p:nvPr>
            <p:ph type="title"/>
          </p:nvPr>
        </p:nvSpPr>
        <p:spPr/>
        <p:txBody>
          <a:bodyPr/>
          <a:lstStyle/>
          <a:p>
            <a:r>
              <a:rPr lang="en-US" dirty="0"/>
              <a:t>What is Nonbelief?</a:t>
            </a:r>
          </a:p>
        </p:txBody>
      </p:sp>
      <p:sp>
        <p:nvSpPr>
          <p:cNvPr id="3" name="Text Placeholder 2">
            <a:extLst>
              <a:ext uri="{FF2B5EF4-FFF2-40B4-BE49-F238E27FC236}">
                <a16:creationId xmlns:a16="http://schemas.microsoft.com/office/drawing/2014/main" id="{A2222959-CDEA-FD4D-8775-7FA9B1D44933}"/>
              </a:ext>
            </a:extLst>
          </p:cNvPr>
          <p:cNvSpPr>
            <a:spLocks noGrp="1"/>
          </p:cNvSpPr>
          <p:nvPr>
            <p:ph type="body" idx="1"/>
          </p:nvPr>
        </p:nvSpPr>
        <p:spPr>
          <a:xfrm>
            <a:off x="8253992" y="3041691"/>
            <a:ext cx="2342534" cy="1270860"/>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GOD</a:t>
            </a:r>
          </a:p>
        </p:txBody>
      </p:sp>
      <p:sp>
        <p:nvSpPr>
          <p:cNvPr id="13" name="&quot;No&quot; Symbol 12">
            <a:extLst>
              <a:ext uri="{FF2B5EF4-FFF2-40B4-BE49-F238E27FC236}">
                <a16:creationId xmlns:a16="http://schemas.microsoft.com/office/drawing/2014/main" id="{14A25FA8-3926-9F41-BF0D-F7B31B23A022}"/>
              </a:ext>
            </a:extLst>
          </p:cNvPr>
          <p:cNvSpPr/>
          <p:nvPr/>
        </p:nvSpPr>
        <p:spPr>
          <a:xfrm>
            <a:off x="8061408" y="2313271"/>
            <a:ext cx="2727701" cy="2727701"/>
          </a:xfrm>
          <a:prstGeom prst="noSmoking">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4069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4FBF-8940-3943-95D3-D5F53E2E42FC}"/>
              </a:ext>
            </a:extLst>
          </p:cNvPr>
          <p:cNvSpPr>
            <a:spLocks noGrp="1"/>
          </p:cNvSpPr>
          <p:nvPr>
            <p:ph type="title"/>
          </p:nvPr>
        </p:nvSpPr>
        <p:spPr>
          <a:xfrm>
            <a:off x="1154954" y="973668"/>
            <a:ext cx="8761413" cy="706964"/>
          </a:xfrm>
        </p:spPr>
        <p:txBody>
          <a:bodyPr>
            <a:normAutofit/>
          </a:bodyPr>
          <a:lstStyle/>
          <a:p>
            <a:r>
              <a:rPr lang="en-US">
                <a:solidFill>
                  <a:srgbClr val="EBEBEB"/>
                </a:solidFill>
              </a:rPr>
              <a:t>Print Resources</a:t>
            </a:r>
          </a:p>
        </p:txBody>
      </p:sp>
      <p:sp>
        <p:nvSpPr>
          <p:cNvPr id="3" name="Content Placeholder 2">
            <a:extLst>
              <a:ext uri="{FF2B5EF4-FFF2-40B4-BE49-F238E27FC236}">
                <a16:creationId xmlns:a16="http://schemas.microsoft.com/office/drawing/2014/main" id="{9D6B436F-4905-514A-8A5E-7B4DF1A98EC8}"/>
              </a:ext>
            </a:extLst>
          </p:cNvPr>
          <p:cNvSpPr>
            <a:spLocks noGrp="1"/>
          </p:cNvSpPr>
          <p:nvPr>
            <p:ph idx="1"/>
          </p:nvPr>
        </p:nvSpPr>
        <p:spPr>
          <a:xfrm>
            <a:off x="495946" y="2247253"/>
            <a:ext cx="4140063" cy="4432515"/>
          </a:xfrm>
        </p:spPr>
        <p:txBody>
          <a:bodyPr anchor="ctr">
            <a:normAutofit/>
          </a:bodyPr>
          <a:lstStyle/>
          <a:p>
            <a:pPr>
              <a:lnSpc>
                <a:spcPct val="90000"/>
              </a:lnSpc>
            </a:pPr>
            <a:r>
              <a:rPr lang="en-US" sz="1100" dirty="0"/>
              <a:t>The Little Book of Atheist Spirituality, Andre </a:t>
            </a:r>
            <a:r>
              <a:rPr lang="en-US" sz="1100" dirty="0" err="1"/>
              <a:t>Compte-Sponville</a:t>
            </a:r>
            <a:endParaRPr lang="en-US" sz="1100" dirty="0"/>
          </a:p>
          <a:p>
            <a:pPr>
              <a:lnSpc>
                <a:spcPct val="90000"/>
              </a:lnSpc>
            </a:pPr>
            <a:r>
              <a:rPr lang="en-US" sz="1100" dirty="0"/>
              <a:t>Waking Up: A Guide to Spirituality Without Religion, Sam Harris</a:t>
            </a:r>
          </a:p>
          <a:p>
            <a:pPr>
              <a:lnSpc>
                <a:spcPct val="90000"/>
              </a:lnSpc>
            </a:pPr>
            <a:r>
              <a:rPr lang="en-US" sz="1100" dirty="0"/>
              <a:t>Comforting Thoughts About Death That Have Nothing to Do with God, Greta Christina</a:t>
            </a:r>
          </a:p>
          <a:p>
            <a:pPr>
              <a:lnSpc>
                <a:spcPct val="90000"/>
              </a:lnSpc>
            </a:pPr>
            <a:r>
              <a:rPr lang="en-US" sz="1100" dirty="0"/>
              <a:t>Mortality, Christopher Hitchens</a:t>
            </a:r>
          </a:p>
          <a:p>
            <a:pPr>
              <a:lnSpc>
                <a:spcPct val="90000"/>
              </a:lnSpc>
            </a:pPr>
            <a:r>
              <a:rPr lang="en-US" sz="1100" dirty="0"/>
              <a:t>Judaism in a Secular Age, edited by </a:t>
            </a:r>
            <a:r>
              <a:rPr lang="en-US" sz="1100" dirty="0" err="1"/>
              <a:t>Kogel</a:t>
            </a:r>
            <a:r>
              <a:rPr lang="en-US" sz="1100" dirty="0"/>
              <a:t> and Katz</a:t>
            </a:r>
          </a:p>
          <a:p>
            <a:pPr>
              <a:lnSpc>
                <a:spcPct val="90000"/>
              </a:lnSpc>
            </a:pPr>
            <a:r>
              <a:rPr lang="en-US" sz="1100" dirty="0"/>
              <a:t>Confessions of a Buddhist Atheist by Stephen </a:t>
            </a:r>
            <a:r>
              <a:rPr lang="en-US" sz="1100" dirty="0" err="1"/>
              <a:t>Batchelor</a:t>
            </a:r>
            <a:endParaRPr lang="en-US" sz="1100" dirty="0"/>
          </a:p>
          <a:p>
            <a:pPr>
              <a:lnSpc>
                <a:spcPct val="90000"/>
              </a:lnSpc>
            </a:pPr>
            <a:r>
              <a:rPr lang="en-US" sz="1100" dirty="0"/>
              <a:t>Happiness: A Guide to Developing Life's Most Important Skill by Matthieu Ricard </a:t>
            </a:r>
          </a:p>
          <a:p>
            <a:pPr>
              <a:lnSpc>
                <a:spcPct val="90000"/>
              </a:lnSpc>
            </a:pPr>
            <a:r>
              <a:rPr lang="en-US" sz="1100" dirty="0"/>
              <a:t>The Humanist Ceremonies Handbook: Writing and Performing Humanist Weddings, Memorials, And Other Life-cycle Ceremonies by Autumn Reinhardt-Simpson</a:t>
            </a:r>
          </a:p>
        </p:txBody>
      </p:sp>
      <p:pic>
        <p:nvPicPr>
          <p:cNvPr id="18" name="Picture 17" descr="A screenshot of a cell phone&#10;&#10;Description automatically generated">
            <a:extLst>
              <a:ext uri="{FF2B5EF4-FFF2-40B4-BE49-F238E27FC236}">
                <a16:creationId xmlns:a16="http://schemas.microsoft.com/office/drawing/2014/main" id="{D2954157-2B52-A24F-8665-9A5DF9DEA71C}"/>
              </a:ext>
            </a:extLst>
          </p:cNvPr>
          <p:cNvPicPr>
            <a:picLocks noChangeAspect="1"/>
          </p:cNvPicPr>
          <p:nvPr/>
        </p:nvPicPr>
        <p:blipFill rotWithShape="1">
          <a:blip r:embed="rId2"/>
          <a:srcRect r="77766"/>
          <a:stretch/>
        </p:blipFill>
        <p:spPr>
          <a:xfrm>
            <a:off x="5189658" y="3057160"/>
            <a:ext cx="1812684" cy="2812697"/>
          </a:xfrm>
          <a:prstGeom prst="roundRect">
            <a:avLst>
              <a:gd name="adj" fmla="val 1858"/>
            </a:avLst>
          </a:prstGeom>
          <a:effectLst>
            <a:outerShdw blurRad="50800" dist="50800" dir="5400000" algn="tl" rotWithShape="0">
              <a:srgbClr val="000000">
                <a:alpha val="43000"/>
              </a:srgbClr>
            </a:outerShdw>
          </a:effectLst>
        </p:spPr>
      </p:pic>
      <p:pic>
        <p:nvPicPr>
          <p:cNvPr id="20" name="Picture 19" descr="A close up of a sign&#13;&#10;&#13;&#10;Description automatically generated">
            <a:extLst>
              <a:ext uri="{FF2B5EF4-FFF2-40B4-BE49-F238E27FC236}">
                <a16:creationId xmlns:a16="http://schemas.microsoft.com/office/drawing/2014/main" id="{A2D08A29-FA35-AE41-B097-CE4895458B39}"/>
              </a:ext>
            </a:extLst>
          </p:cNvPr>
          <p:cNvPicPr>
            <a:picLocks noChangeAspect="1"/>
          </p:cNvPicPr>
          <p:nvPr/>
        </p:nvPicPr>
        <p:blipFill>
          <a:blip r:embed="rId3"/>
          <a:stretch>
            <a:fillRect/>
          </a:stretch>
        </p:blipFill>
        <p:spPr>
          <a:xfrm>
            <a:off x="7517754" y="2501359"/>
            <a:ext cx="4178300" cy="3924300"/>
          </a:xfrm>
          <a:prstGeom prst="rect">
            <a:avLst/>
          </a:prstGeom>
        </p:spPr>
      </p:pic>
    </p:spTree>
    <p:extLst>
      <p:ext uri="{BB962C8B-B14F-4D97-AF65-F5344CB8AC3E}">
        <p14:creationId xmlns:p14="http://schemas.microsoft.com/office/powerpoint/2010/main" val="360013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1D11-5459-EC43-98BE-B46370DEFDD8}"/>
              </a:ext>
            </a:extLst>
          </p:cNvPr>
          <p:cNvSpPr>
            <a:spLocks noGrp="1"/>
          </p:cNvSpPr>
          <p:nvPr>
            <p:ph type="title"/>
          </p:nvPr>
        </p:nvSpPr>
        <p:spPr/>
        <p:txBody>
          <a:bodyPr/>
          <a:lstStyle/>
          <a:p>
            <a:r>
              <a:rPr lang="en-US" dirty="0"/>
              <a:t>Atheism and Humanism</a:t>
            </a:r>
          </a:p>
        </p:txBody>
      </p:sp>
      <p:sp>
        <p:nvSpPr>
          <p:cNvPr id="3" name="Content Placeholder 2">
            <a:extLst>
              <a:ext uri="{FF2B5EF4-FFF2-40B4-BE49-F238E27FC236}">
                <a16:creationId xmlns:a16="http://schemas.microsoft.com/office/drawing/2014/main" id="{E5D05129-BBA1-2E4E-A23D-A924047685B3}"/>
              </a:ext>
            </a:extLst>
          </p:cNvPr>
          <p:cNvSpPr>
            <a:spLocks noGrp="1"/>
          </p:cNvSpPr>
          <p:nvPr>
            <p:ph sz="half" idx="1"/>
          </p:nvPr>
        </p:nvSpPr>
        <p:spPr/>
        <p:txBody>
          <a:bodyPr>
            <a:normAutofit/>
          </a:bodyPr>
          <a:lstStyle/>
          <a:p>
            <a:r>
              <a:rPr lang="en-US" sz="2400" b="1" dirty="0"/>
              <a:t>Atheism</a:t>
            </a:r>
            <a:r>
              <a:rPr lang="en-US" sz="2400" dirty="0"/>
              <a:t> is a lack of belief in gods. Atheism is not a philosophy of life and does not attempt to answer any other question about what a person believes. It is also not anti-religion. It is simply a rejection of the assertion that there are gods. </a:t>
            </a:r>
          </a:p>
        </p:txBody>
      </p:sp>
      <p:sp>
        <p:nvSpPr>
          <p:cNvPr id="4" name="Content Placeholder 3">
            <a:extLst>
              <a:ext uri="{FF2B5EF4-FFF2-40B4-BE49-F238E27FC236}">
                <a16:creationId xmlns:a16="http://schemas.microsoft.com/office/drawing/2014/main" id="{7BC709E6-B95E-084B-BA2F-FAB04FA6F0C8}"/>
              </a:ext>
            </a:extLst>
          </p:cNvPr>
          <p:cNvSpPr>
            <a:spLocks noGrp="1"/>
          </p:cNvSpPr>
          <p:nvPr>
            <p:ph sz="half" idx="2"/>
          </p:nvPr>
        </p:nvSpPr>
        <p:spPr/>
        <p:txBody>
          <a:bodyPr>
            <a:normAutofit/>
          </a:bodyPr>
          <a:lstStyle/>
          <a:p>
            <a:r>
              <a:rPr lang="en-US" sz="2400" b="1" dirty="0"/>
              <a:t>Humanism</a:t>
            </a:r>
            <a:r>
              <a:rPr lang="en-US" sz="2400" dirty="0"/>
              <a:t> is what we do believe. It is a progressive philosophy of life that, without supernaturalism, affirms our ability and responsibility to lead ethical lives of personal fulfillment that aspire to the greater good of humanity. (</a:t>
            </a:r>
            <a:r>
              <a:rPr lang="en-US" sz="2400" dirty="0">
                <a:hlinkClick r:id="rId3"/>
              </a:rPr>
              <a:t>HMIII</a:t>
            </a:r>
            <a:r>
              <a:rPr lang="en-US" sz="2400" dirty="0"/>
              <a:t>)</a:t>
            </a:r>
          </a:p>
        </p:txBody>
      </p:sp>
    </p:spTree>
    <p:extLst>
      <p:ext uri="{BB962C8B-B14F-4D97-AF65-F5344CB8AC3E}">
        <p14:creationId xmlns:p14="http://schemas.microsoft.com/office/powerpoint/2010/main" val="240391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02BD-9E66-3548-AB63-CEB8D3D250DD}"/>
              </a:ext>
            </a:extLst>
          </p:cNvPr>
          <p:cNvSpPr>
            <a:spLocks noGrp="1"/>
          </p:cNvSpPr>
          <p:nvPr>
            <p:ph type="title"/>
          </p:nvPr>
        </p:nvSpPr>
        <p:spPr/>
        <p:txBody>
          <a:bodyPr/>
          <a:lstStyle/>
          <a:p>
            <a:r>
              <a:rPr lang="en-US" dirty="0"/>
              <a:t>Some ”None” Beliefs</a:t>
            </a:r>
          </a:p>
        </p:txBody>
      </p:sp>
      <p:sp>
        <p:nvSpPr>
          <p:cNvPr id="3" name="Text Placeholder 2">
            <a:extLst>
              <a:ext uri="{FF2B5EF4-FFF2-40B4-BE49-F238E27FC236}">
                <a16:creationId xmlns:a16="http://schemas.microsoft.com/office/drawing/2014/main" id="{E8BADB1D-0FD0-6A4F-8A62-1F9667EAB8FC}"/>
              </a:ext>
            </a:extLst>
          </p:cNvPr>
          <p:cNvSpPr>
            <a:spLocks noGrp="1"/>
          </p:cNvSpPr>
          <p:nvPr>
            <p:ph type="body" idx="1"/>
          </p:nvPr>
        </p:nvSpPr>
        <p:spPr/>
        <p:txBody>
          <a:bodyPr/>
          <a:lstStyle/>
          <a:p>
            <a:r>
              <a:rPr lang="en-US" b="1" i="1" dirty="0">
                <a:solidFill>
                  <a:schemeClr val="accent1"/>
                </a:solidFill>
              </a:rPr>
              <a:t>Humanity and Life</a:t>
            </a:r>
          </a:p>
        </p:txBody>
      </p:sp>
      <p:sp>
        <p:nvSpPr>
          <p:cNvPr id="4" name="Text Placeholder 3">
            <a:extLst>
              <a:ext uri="{FF2B5EF4-FFF2-40B4-BE49-F238E27FC236}">
                <a16:creationId xmlns:a16="http://schemas.microsoft.com/office/drawing/2014/main" id="{700B9FEE-65F7-5043-8DF2-C0084591808E}"/>
              </a:ext>
            </a:extLst>
          </p:cNvPr>
          <p:cNvSpPr>
            <a:spLocks noGrp="1"/>
          </p:cNvSpPr>
          <p:nvPr>
            <p:ph type="body" sz="half" idx="15"/>
          </p:nvPr>
        </p:nvSpPr>
        <p:spPr>
          <a:xfrm>
            <a:off x="1154953" y="3179764"/>
            <a:ext cx="3141879" cy="3376019"/>
          </a:xfrm>
        </p:spPr>
        <p:txBody>
          <a:bodyPr>
            <a:normAutofit/>
          </a:bodyPr>
          <a:lstStyle/>
          <a:p>
            <a:r>
              <a:rPr lang="en-US" dirty="0"/>
              <a:t>The human spirit</a:t>
            </a:r>
          </a:p>
          <a:p>
            <a:r>
              <a:rPr lang="en-US" dirty="0"/>
              <a:t>Human relationships are important</a:t>
            </a:r>
          </a:p>
          <a:p>
            <a:r>
              <a:rPr lang="en-US" dirty="0"/>
              <a:t>Respect for the individual, humanity</a:t>
            </a:r>
          </a:p>
          <a:p>
            <a:r>
              <a:rPr lang="en-US" dirty="0"/>
              <a:t>Cooperation, kindness, &amp; compassion</a:t>
            </a:r>
          </a:p>
          <a:p>
            <a:r>
              <a:rPr lang="en-US" dirty="0"/>
              <a:t>Ethical and humane behavior</a:t>
            </a:r>
          </a:p>
          <a:p>
            <a:r>
              <a:rPr lang="en-US" dirty="0"/>
              <a:t>Find meaning in life</a:t>
            </a:r>
          </a:p>
          <a:p>
            <a:r>
              <a:rPr lang="en-US" dirty="0"/>
              <a:t>Personal fulfillment</a:t>
            </a:r>
          </a:p>
          <a:p>
            <a:r>
              <a:rPr lang="en-US" dirty="0"/>
              <a:t>Perspective and place in a natural world; ultimate concern</a:t>
            </a:r>
          </a:p>
        </p:txBody>
      </p:sp>
      <p:sp>
        <p:nvSpPr>
          <p:cNvPr id="5" name="Text Placeholder 4">
            <a:extLst>
              <a:ext uri="{FF2B5EF4-FFF2-40B4-BE49-F238E27FC236}">
                <a16:creationId xmlns:a16="http://schemas.microsoft.com/office/drawing/2014/main" id="{3DA4B173-5553-7947-8E45-BBA050F48CF7}"/>
              </a:ext>
            </a:extLst>
          </p:cNvPr>
          <p:cNvSpPr>
            <a:spLocks noGrp="1"/>
          </p:cNvSpPr>
          <p:nvPr>
            <p:ph type="body" sz="quarter" idx="3"/>
          </p:nvPr>
        </p:nvSpPr>
        <p:spPr/>
        <p:txBody>
          <a:bodyPr/>
          <a:lstStyle/>
          <a:p>
            <a:r>
              <a:rPr lang="en-US" b="1" i="1" dirty="0">
                <a:solidFill>
                  <a:schemeClr val="accent1"/>
                </a:solidFill>
              </a:rPr>
              <a:t>Nature, Science, and Reason</a:t>
            </a:r>
          </a:p>
        </p:txBody>
      </p:sp>
      <p:sp>
        <p:nvSpPr>
          <p:cNvPr id="6" name="Text Placeholder 5">
            <a:extLst>
              <a:ext uri="{FF2B5EF4-FFF2-40B4-BE49-F238E27FC236}">
                <a16:creationId xmlns:a16="http://schemas.microsoft.com/office/drawing/2014/main" id="{11028E79-8027-474B-A8FB-F44CEDDE3381}"/>
              </a:ext>
            </a:extLst>
          </p:cNvPr>
          <p:cNvSpPr>
            <a:spLocks noGrp="1"/>
          </p:cNvSpPr>
          <p:nvPr>
            <p:ph type="body" sz="half" idx="16"/>
          </p:nvPr>
        </p:nvSpPr>
        <p:spPr/>
        <p:txBody>
          <a:bodyPr>
            <a:normAutofit fontScale="92500" lnSpcReduction="20000"/>
          </a:bodyPr>
          <a:lstStyle/>
          <a:p>
            <a:r>
              <a:rPr lang="en-US" dirty="0"/>
              <a:t>Connection to and reverence for  nature and the environment</a:t>
            </a:r>
          </a:p>
          <a:p>
            <a:r>
              <a:rPr lang="en-US" dirty="0"/>
              <a:t>Deference to reason &amp; science</a:t>
            </a:r>
          </a:p>
          <a:p>
            <a:r>
              <a:rPr lang="en-US" dirty="0"/>
              <a:t>Critical thought - It’s OK to say “I don’t know” until we can know.</a:t>
            </a:r>
          </a:p>
          <a:p>
            <a:r>
              <a:rPr lang="en-US" dirty="0"/>
              <a:t>You CAN be "good without god”</a:t>
            </a:r>
          </a:p>
          <a:p>
            <a:r>
              <a:rPr lang="en-US" dirty="0"/>
              <a:t>This is the ONLY life we know we have</a:t>
            </a:r>
          </a:p>
          <a:p>
            <a:r>
              <a:rPr lang="en-US" dirty="0"/>
              <a:t>Ethical Benchmarks – evolution, philosophy, humanist documents</a:t>
            </a:r>
          </a:p>
          <a:p>
            <a:r>
              <a:rPr lang="en-US" dirty="0"/>
              <a:t>Choosing ethical action – reason, intuition, experience, efficacy</a:t>
            </a:r>
          </a:p>
        </p:txBody>
      </p:sp>
      <p:sp>
        <p:nvSpPr>
          <p:cNvPr id="7" name="Text Placeholder 6">
            <a:extLst>
              <a:ext uri="{FF2B5EF4-FFF2-40B4-BE49-F238E27FC236}">
                <a16:creationId xmlns:a16="http://schemas.microsoft.com/office/drawing/2014/main" id="{523175AE-9B0A-1644-9DEC-C2CFE6BA6CE8}"/>
              </a:ext>
            </a:extLst>
          </p:cNvPr>
          <p:cNvSpPr>
            <a:spLocks noGrp="1"/>
          </p:cNvSpPr>
          <p:nvPr>
            <p:ph type="body" sz="quarter" idx="13"/>
          </p:nvPr>
        </p:nvSpPr>
        <p:spPr/>
        <p:txBody>
          <a:bodyPr/>
          <a:lstStyle/>
          <a:p>
            <a:r>
              <a:rPr lang="en-US" b="1" i="1" dirty="0">
                <a:solidFill>
                  <a:schemeClr val="accent1"/>
                </a:solidFill>
              </a:rPr>
              <a:t>Negative Beliefs</a:t>
            </a:r>
          </a:p>
        </p:txBody>
      </p:sp>
      <p:sp>
        <p:nvSpPr>
          <p:cNvPr id="8" name="Text Placeholder 7">
            <a:extLst>
              <a:ext uri="{FF2B5EF4-FFF2-40B4-BE49-F238E27FC236}">
                <a16:creationId xmlns:a16="http://schemas.microsoft.com/office/drawing/2014/main" id="{3FB1D0C2-FEDC-944B-BBEB-E7A834C60DD5}"/>
              </a:ext>
            </a:extLst>
          </p:cNvPr>
          <p:cNvSpPr>
            <a:spLocks noGrp="1"/>
          </p:cNvSpPr>
          <p:nvPr>
            <p:ph type="body" sz="half" idx="17"/>
          </p:nvPr>
        </p:nvSpPr>
        <p:spPr/>
        <p:txBody>
          <a:bodyPr/>
          <a:lstStyle/>
          <a:p>
            <a:r>
              <a:rPr lang="en-US" dirty="0"/>
              <a:t>Religion is/can be harmful</a:t>
            </a:r>
          </a:p>
          <a:p>
            <a:r>
              <a:rPr lang="en-US" dirty="0"/>
              <a:t>Religious people are delusional or brainwashed</a:t>
            </a:r>
          </a:p>
          <a:p>
            <a:r>
              <a:rPr lang="en-US" dirty="0"/>
              <a:t>The world would be better without religion</a:t>
            </a:r>
          </a:p>
          <a:p>
            <a:r>
              <a:rPr lang="en-US" dirty="0"/>
              <a:t>Most of the conflict in the world is the result of religion</a:t>
            </a:r>
          </a:p>
        </p:txBody>
      </p:sp>
    </p:spTree>
    <p:extLst>
      <p:ext uri="{BB962C8B-B14F-4D97-AF65-F5344CB8AC3E}">
        <p14:creationId xmlns:p14="http://schemas.microsoft.com/office/powerpoint/2010/main" val="234887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C7DE-1847-5140-8D76-07AE56FD7079}"/>
              </a:ext>
            </a:extLst>
          </p:cNvPr>
          <p:cNvSpPr>
            <a:spLocks noGrp="1"/>
          </p:cNvSpPr>
          <p:nvPr>
            <p:ph type="title"/>
          </p:nvPr>
        </p:nvSpPr>
        <p:spPr/>
        <p:txBody>
          <a:bodyPr/>
          <a:lstStyle/>
          <a:p>
            <a:r>
              <a:rPr lang="en-US" dirty="0"/>
              <a:t>Who are the  </a:t>
            </a:r>
            <a:r>
              <a:rPr lang="en-US" dirty="0" err="1"/>
              <a:t>Nones</a:t>
            </a:r>
            <a:r>
              <a:rPr lang="en-US" dirty="0"/>
              <a:t>?</a:t>
            </a:r>
          </a:p>
        </p:txBody>
      </p:sp>
      <p:sp>
        <p:nvSpPr>
          <p:cNvPr id="5" name="Text Placeholder 4">
            <a:extLst>
              <a:ext uri="{FF2B5EF4-FFF2-40B4-BE49-F238E27FC236}">
                <a16:creationId xmlns:a16="http://schemas.microsoft.com/office/drawing/2014/main" id="{CD31E90D-6375-244E-B9DA-EC2B074D0555}"/>
              </a:ext>
            </a:extLst>
          </p:cNvPr>
          <p:cNvSpPr>
            <a:spLocks noGrp="1"/>
          </p:cNvSpPr>
          <p:nvPr>
            <p:ph type="body" idx="1"/>
          </p:nvPr>
        </p:nvSpPr>
        <p:spPr/>
        <p:txBody>
          <a:bodyPr/>
          <a:lstStyle/>
          <a:p>
            <a:endParaRPr lang="en-US"/>
          </a:p>
        </p:txBody>
      </p:sp>
      <p:pic>
        <p:nvPicPr>
          <p:cNvPr id="9" name="Picture 8">
            <a:extLst>
              <a:ext uri="{FF2B5EF4-FFF2-40B4-BE49-F238E27FC236}">
                <a16:creationId xmlns:a16="http://schemas.microsoft.com/office/drawing/2014/main" id="{00365A7F-83C2-6A46-BC28-669CC1B01872}"/>
              </a:ext>
            </a:extLst>
          </p:cNvPr>
          <p:cNvPicPr>
            <a:picLocks noChangeAspect="1"/>
          </p:cNvPicPr>
          <p:nvPr/>
        </p:nvPicPr>
        <p:blipFill>
          <a:blip r:embed="rId3">
            <a:alphaModFix/>
          </a:blip>
          <a:stretch>
            <a:fillRect/>
          </a:stretch>
        </p:blipFill>
        <p:spPr>
          <a:xfrm>
            <a:off x="6686023" y="2362235"/>
            <a:ext cx="5181586" cy="2914642"/>
          </a:xfrm>
          <a:prstGeom prst="rect">
            <a:avLst/>
          </a:prstGeom>
        </p:spPr>
      </p:pic>
    </p:spTree>
    <p:extLst>
      <p:ext uri="{BB962C8B-B14F-4D97-AF65-F5344CB8AC3E}">
        <p14:creationId xmlns:p14="http://schemas.microsoft.com/office/powerpoint/2010/main" val="25742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D9B6-E489-5D4C-B60E-4DB7B28FDBE7}"/>
              </a:ext>
            </a:extLst>
          </p:cNvPr>
          <p:cNvSpPr>
            <a:spLocks noGrp="1"/>
          </p:cNvSpPr>
          <p:nvPr>
            <p:ph type="title"/>
          </p:nvPr>
        </p:nvSpPr>
        <p:spPr/>
        <p:txBody>
          <a:bodyPr/>
          <a:lstStyle/>
          <a:p>
            <a:r>
              <a:rPr lang="en-US" dirty="0"/>
              <a:t>Some other “</a:t>
            </a:r>
            <a:r>
              <a:rPr lang="en-US" dirty="0" err="1"/>
              <a:t>Nones</a:t>
            </a:r>
            <a:r>
              <a:rPr lang="en-US" dirty="0"/>
              <a:t>”</a:t>
            </a:r>
          </a:p>
        </p:txBody>
      </p:sp>
      <p:sp>
        <p:nvSpPr>
          <p:cNvPr id="3" name="Text Placeholder 2">
            <a:extLst>
              <a:ext uri="{FF2B5EF4-FFF2-40B4-BE49-F238E27FC236}">
                <a16:creationId xmlns:a16="http://schemas.microsoft.com/office/drawing/2014/main" id="{1DA49F7F-CD51-F449-91E5-B0E43ABDC965}"/>
              </a:ext>
            </a:extLst>
          </p:cNvPr>
          <p:cNvSpPr>
            <a:spLocks noGrp="1"/>
          </p:cNvSpPr>
          <p:nvPr>
            <p:ph type="body" idx="1"/>
          </p:nvPr>
        </p:nvSpPr>
        <p:spPr>
          <a:xfrm>
            <a:off x="1154954" y="2603500"/>
            <a:ext cx="9878917" cy="576262"/>
          </a:xfrm>
        </p:spPr>
        <p:txBody>
          <a:bodyPr/>
          <a:lstStyle/>
          <a:p>
            <a:r>
              <a:rPr lang="en-US" b="1" i="1" dirty="0"/>
              <a:t>LABELS AND GROUPS</a:t>
            </a:r>
          </a:p>
        </p:txBody>
      </p:sp>
      <p:sp>
        <p:nvSpPr>
          <p:cNvPr id="4" name="Content Placeholder 3">
            <a:extLst>
              <a:ext uri="{FF2B5EF4-FFF2-40B4-BE49-F238E27FC236}">
                <a16:creationId xmlns:a16="http://schemas.microsoft.com/office/drawing/2014/main" id="{12D017AD-3E74-4F4E-8E08-7F9BE635C818}"/>
              </a:ext>
            </a:extLst>
          </p:cNvPr>
          <p:cNvSpPr>
            <a:spLocks noGrp="1"/>
          </p:cNvSpPr>
          <p:nvPr>
            <p:ph sz="half" idx="2"/>
          </p:nvPr>
        </p:nvSpPr>
        <p:spPr>
          <a:xfrm>
            <a:off x="1154954" y="3179762"/>
            <a:ext cx="4825158" cy="3314028"/>
          </a:xfrm>
        </p:spPr>
        <p:txBody>
          <a:bodyPr>
            <a:normAutofit fontScale="92500" lnSpcReduction="20000"/>
          </a:bodyPr>
          <a:lstStyle/>
          <a:p>
            <a:r>
              <a:rPr lang="en-US" sz="2100" dirty="0"/>
              <a:t>Agnostics</a:t>
            </a:r>
          </a:p>
          <a:p>
            <a:r>
              <a:rPr lang="en-US" sz="2100" dirty="0"/>
              <a:t>American Ethical Union</a:t>
            </a:r>
          </a:p>
          <a:p>
            <a:r>
              <a:rPr lang="en-US" sz="2100" dirty="0"/>
              <a:t>American Humanist Association</a:t>
            </a:r>
          </a:p>
          <a:p>
            <a:r>
              <a:rPr lang="en-US" sz="2100" dirty="0"/>
              <a:t>Atheists United</a:t>
            </a:r>
          </a:p>
          <a:p>
            <a:r>
              <a:rPr lang="en-US" sz="2100" dirty="0"/>
              <a:t>Freethinkers</a:t>
            </a:r>
          </a:p>
          <a:p>
            <a:r>
              <a:rPr lang="en-US" sz="2100" dirty="0"/>
              <a:t>Center for Inquiry</a:t>
            </a:r>
          </a:p>
          <a:p>
            <a:r>
              <a:rPr lang="en-US" sz="2100" dirty="0"/>
              <a:t>Foundation Beyond Belief</a:t>
            </a:r>
          </a:p>
          <a:p>
            <a:r>
              <a:rPr lang="en-US" sz="2100" dirty="0"/>
              <a:t>Military Associations of Atheists and Freethinkers</a:t>
            </a:r>
          </a:p>
          <a:p>
            <a:endParaRPr lang="en-US" dirty="0"/>
          </a:p>
        </p:txBody>
      </p:sp>
      <p:sp>
        <p:nvSpPr>
          <p:cNvPr id="6" name="Content Placeholder 5">
            <a:extLst>
              <a:ext uri="{FF2B5EF4-FFF2-40B4-BE49-F238E27FC236}">
                <a16:creationId xmlns:a16="http://schemas.microsoft.com/office/drawing/2014/main" id="{785BC568-85B5-344C-B222-35DF6DA18FD9}"/>
              </a:ext>
            </a:extLst>
          </p:cNvPr>
          <p:cNvSpPr>
            <a:spLocks noGrp="1"/>
          </p:cNvSpPr>
          <p:nvPr>
            <p:ph sz="quarter" idx="4"/>
          </p:nvPr>
        </p:nvSpPr>
        <p:spPr>
          <a:xfrm>
            <a:off x="6208712" y="3179762"/>
            <a:ext cx="4825159" cy="3314028"/>
          </a:xfrm>
        </p:spPr>
        <p:txBody>
          <a:bodyPr>
            <a:normAutofit fontScale="92500" lnSpcReduction="20000"/>
          </a:bodyPr>
          <a:lstStyle/>
          <a:p>
            <a:r>
              <a:rPr lang="en-US" sz="1900" dirty="0"/>
              <a:t>Naturalists (also Religious Naturalists)</a:t>
            </a:r>
          </a:p>
          <a:p>
            <a:r>
              <a:rPr lang="en-US" sz="1900" dirty="0" err="1"/>
              <a:t>Nontheists</a:t>
            </a:r>
            <a:endParaRPr lang="en-US" sz="1900" dirty="0"/>
          </a:p>
          <a:p>
            <a:r>
              <a:rPr lang="en-US" sz="1900" dirty="0"/>
              <a:t>Secular Student alliance</a:t>
            </a:r>
          </a:p>
          <a:p>
            <a:r>
              <a:rPr lang="en-US" sz="1900" dirty="0"/>
              <a:t>Sunday Assembly</a:t>
            </a:r>
          </a:p>
          <a:p>
            <a:r>
              <a:rPr lang="en-US" sz="1900" dirty="0"/>
              <a:t>Secular Humanistic Jews</a:t>
            </a:r>
          </a:p>
          <a:p>
            <a:r>
              <a:rPr lang="en-US" sz="1900" dirty="0"/>
              <a:t>Undeclared/uncommitted</a:t>
            </a:r>
          </a:p>
          <a:p>
            <a:r>
              <a:rPr lang="en-US" sz="1900" dirty="0"/>
              <a:t>Unitarian Universalist Humanists</a:t>
            </a:r>
          </a:p>
          <a:p>
            <a:r>
              <a:rPr lang="en-US" sz="1900" dirty="0"/>
              <a:t>Buddhists, Taoists, ….</a:t>
            </a:r>
          </a:p>
        </p:txBody>
      </p:sp>
      <p:pic>
        <p:nvPicPr>
          <p:cNvPr id="7" name="Picture 6">
            <a:extLst>
              <a:ext uri="{FF2B5EF4-FFF2-40B4-BE49-F238E27FC236}">
                <a16:creationId xmlns:a16="http://schemas.microsoft.com/office/drawing/2014/main" id="{770CF427-1227-9C49-8894-5A3A2309D816}"/>
              </a:ext>
            </a:extLst>
          </p:cNvPr>
          <p:cNvPicPr>
            <a:picLocks noChangeAspect="1"/>
          </p:cNvPicPr>
          <p:nvPr/>
        </p:nvPicPr>
        <p:blipFill>
          <a:blip r:embed="rId3">
            <a:alphaModFix amt="10000"/>
            <a:extLst>
              <a:ext uri="{837473B0-CC2E-450A-ABE3-18F120FF3D39}">
                <a1611:picAttrSrcUrl xmlns:a1611="http://schemas.microsoft.com/office/drawing/2016/11/main" r:id="rId4"/>
              </a:ext>
            </a:extLst>
          </a:blip>
          <a:stretch>
            <a:fillRect/>
          </a:stretch>
        </p:blipFill>
        <p:spPr>
          <a:xfrm>
            <a:off x="102051" y="4805004"/>
            <a:ext cx="2105806" cy="2052996"/>
          </a:xfrm>
          <a:prstGeom prst="rect">
            <a:avLst/>
          </a:prstGeom>
        </p:spPr>
      </p:pic>
      <p:pic>
        <p:nvPicPr>
          <p:cNvPr id="10" name="Picture 9" descr="A close up of a logo&#13;&#10;&#13;&#10;Description automatically generated">
            <a:extLst>
              <a:ext uri="{FF2B5EF4-FFF2-40B4-BE49-F238E27FC236}">
                <a16:creationId xmlns:a16="http://schemas.microsoft.com/office/drawing/2014/main" id="{C95A5FD9-EF2D-B347-A6D8-D4639468E9F2}"/>
              </a:ext>
            </a:extLst>
          </p:cNvPr>
          <p:cNvPicPr>
            <a:picLocks noChangeAspect="1"/>
          </p:cNvPicPr>
          <p:nvPr/>
        </p:nvPicPr>
        <p:blipFill>
          <a:blip r:embed="rId5">
            <a:alphaModFix amt="25000"/>
            <a:extLst>
              <a:ext uri="{837473B0-CC2E-450A-ABE3-18F120FF3D39}">
                <a1611:picAttrSrcUrl xmlns:a1611="http://schemas.microsoft.com/office/drawing/2016/11/main" r:id="rId6"/>
              </a:ext>
            </a:extLst>
          </a:blip>
          <a:stretch>
            <a:fillRect/>
          </a:stretch>
        </p:blipFill>
        <p:spPr>
          <a:xfrm>
            <a:off x="8967234" y="835374"/>
            <a:ext cx="3224766" cy="1860442"/>
          </a:xfrm>
          <a:prstGeom prst="rect">
            <a:avLst/>
          </a:prstGeom>
        </p:spPr>
      </p:pic>
      <p:pic>
        <p:nvPicPr>
          <p:cNvPr id="13" name="Picture 12" descr="A picture containing clipart&#13;&#10;&#13;&#10;Description automatically generated">
            <a:extLst>
              <a:ext uri="{FF2B5EF4-FFF2-40B4-BE49-F238E27FC236}">
                <a16:creationId xmlns:a16="http://schemas.microsoft.com/office/drawing/2014/main" id="{88A902A4-7C4A-094D-AC05-67E1A1A61F91}"/>
              </a:ext>
            </a:extLst>
          </p:cNvPr>
          <p:cNvPicPr>
            <a:picLocks noChangeAspect="1"/>
          </p:cNvPicPr>
          <p:nvPr/>
        </p:nvPicPr>
        <p:blipFill>
          <a:blip r:embed="rId7">
            <a:alphaModFix amt="10000"/>
            <a:extLst>
              <a:ext uri="{837473B0-CC2E-450A-ABE3-18F120FF3D39}">
                <a1611:picAttrSrcUrl xmlns:a1611="http://schemas.microsoft.com/office/drawing/2016/11/main" r:id="rId8"/>
              </a:ext>
            </a:extLst>
          </a:blip>
          <a:stretch>
            <a:fillRect/>
          </a:stretch>
        </p:blipFill>
        <p:spPr>
          <a:xfrm>
            <a:off x="5662933" y="4714929"/>
            <a:ext cx="2105806" cy="2105806"/>
          </a:xfrm>
          <a:prstGeom prst="rect">
            <a:avLst/>
          </a:prstGeom>
        </p:spPr>
      </p:pic>
      <p:pic>
        <p:nvPicPr>
          <p:cNvPr id="19" name="Picture 18" descr="A close up of a card&#13;&#10;&#13;&#10;Description automatically generated">
            <a:extLst>
              <a:ext uri="{FF2B5EF4-FFF2-40B4-BE49-F238E27FC236}">
                <a16:creationId xmlns:a16="http://schemas.microsoft.com/office/drawing/2014/main" id="{B8635C53-3C62-754F-AE58-25D6747D484B}"/>
              </a:ext>
            </a:extLst>
          </p:cNvPr>
          <p:cNvPicPr>
            <a:picLocks noChangeAspect="1"/>
          </p:cNvPicPr>
          <p:nvPr/>
        </p:nvPicPr>
        <p:blipFill>
          <a:blip r:embed="rId9">
            <a:alphaModFix amt="20000"/>
          </a:blip>
          <a:stretch>
            <a:fillRect/>
          </a:stretch>
        </p:blipFill>
        <p:spPr>
          <a:xfrm>
            <a:off x="3780543" y="2256894"/>
            <a:ext cx="2828871" cy="2828871"/>
          </a:xfrm>
          <a:prstGeom prst="rect">
            <a:avLst/>
          </a:prstGeom>
        </p:spPr>
      </p:pic>
      <p:pic>
        <p:nvPicPr>
          <p:cNvPr id="21" name="Picture 20">
            <a:extLst>
              <a:ext uri="{FF2B5EF4-FFF2-40B4-BE49-F238E27FC236}">
                <a16:creationId xmlns:a16="http://schemas.microsoft.com/office/drawing/2014/main" id="{56EAF00D-4742-2448-985E-E0CD254E697C}"/>
              </a:ext>
            </a:extLst>
          </p:cNvPr>
          <p:cNvPicPr>
            <a:picLocks noChangeAspect="1"/>
          </p:cNvPicPr>
          <p:nvPr/>
        </p:nvPicPr>
        <p:blipFill>
          <a:blip r:embed="rId10">
            <a:alphaModFix amt="10000"/>
            <a:extLst>
              <a:ext uri="{837473B0-CC2E-450A-ABE3-18F120FF3D39}">
                <a1611:picAttrSrcUrl xmlns:a1611="http://schemas.microsoft.com/office/drawing/2016/11/main" r:id="rId11"/>
              </a:ext>
            </a:extLst>
          </a:blip>
          <a:stretch>
            <a:fillRect/>
          </a:stretch>
        </p:blipFill>
        <p:spPr>
          <a:xfrm>
            <a:off x="9094511" y="3634712"/>
            <a:ext cx="2970212" cy="1881134"/>
          </a:xfrm>
          <a:prstGeom prst="rect">
            <a:avLst/>
          </a:prstGeom>
        </p:spPr>
      </p:pic>
      <p:pic>
        <p:nvPicPr>
          <p:cNvPr id="24" name="Picture 23">
            <a:extLst>
              <a:ext uri="{FF2B5EF4-FFF2-40B4-BE49-F238E27FC236}">
                <a16:creationId xmlns:a16="http://schemas.microsoft.com/office/drawing/2014/main" id="{EC91C347-116C-0349-BCED-20ECEF42D6C6}"/>
              </a:ext>
            </a:extLst>
          </p:cNvPr>
          <p:cNvPicPr>
            <a:picLocks noChangeAspect="1"/>
          </p:cNvPicPr>
          <p:nvPr/>
        </p:nvPicPr>
        <p:blipFill>
          <a:blip r:embed="rId12">
            <a:alphaModFix amt="20000"/>
          </a:blip>
          <a:stretch>
            <a:fillRect/>
          </a:stretch>
        </p:blipFill>
        <p:spPr>
          <a:xfrm>
            <a:off x="6320638" y="240402"/>
            <a:ext cx="1901664" cy="1901664"/>
          </a:xfrm>
          <a:prstGeom prst="rect">
            <a:avLst/>
          </a:prstGeom>
        </p:spPr>
      </p:pic>
      <p:pic>
        <p:nvPicPr>
          <p:cNvPr id="26" name="Picture 25" descr="A close up of a logo&#13;&#10;&#13;&#10;Description automatically generated">
            <a:extLst>
              <a:ext uri="{FF2B5EF4-FFF2-40B4-BE49-F238E27FC236}">
                <a16:creationId xmlns:a16="http://schemas.microsoft.com/office/drawing/2014/main" id="{89BAAD44-0A75-4047-A2AB-55C0FA8CEDA5}"/>
              </a:ext>
            </a:extLst>
          </p:cNvPr>
          <p:cNvPicPr>
            <a:picLocks noChangeAspect="1"/>
          </p:cNvPicPr>
          <p:nvPr/>
        </p:nvPicPr>
        <p:blipFill>
          <a:blip r:embed="rId13">
            <a:alphaModFix amt="10000"/>
            <a:extLst>
              <a:ext uri="{837473B0-CC2E-450A-ABE3-18F120FF3D39}">
                <a1611:picAttrSrcUrl xmlns:a1611="http://schemas.microsoft.com/office/drawing/2016/11/main" r:id="rId14"/>
              </a:ext>
            </a:extLst>
          </a:blip>
          <a:stretch>
            <a:fillRect/>
          </a:stretch>
        </p:blipFill>
        <p:spPr>
          <a:xfrm>
            <a:off x="588101" y="2083698"/>
            <a:ext cx="1619756" cy="1754736"/>
          </a:xfrm>
          <a:prstGeom prst="rect">
            <a:avLst/>
          </a:prstGeom>
        </p:spPr>
      </p:pic>
      <p:pic>
        <p:nvPicPr>
          <p:cNvPr id="32" name="Picture 31">
            <a:extLst>
              <a:ext uri="{FF2B5EF4-FFF2-40B4-BE49-F238E27FC236}">
                <a16:creationId xmlns:a16="http://schemas.microsoft.com/office/drawing/2014/main" id="{96ECAB14-4DDA-734F-86B4-D7E01A95C945}"/>
              </a:ext>
            </a:extLst>
          </p:cNvPr>
          <p:cNvPicPr>
            <a:picLocks noChangeAspect="1"/>
          </p:cNvPicPr>
          <p:nvPr/>
        </p:nvPicPr>
        <p:blipFill>
          <a:blip r:embed="rId15">
            <a:alphaModFix amt="10000"/>
          </a:blip>
          <a:stretch>
            <a:fillRect/>
          </a:stretch>
        </p:blipFill>
        <p:spPr>
          <a:xfrm>
            <a:off x="1498552" y="203655"/>
            <a:ext cx="1418609" cy="1418609"/>
          </a:xfrm>
          <a:prstGeom prst="rect">
            <a:avLst/>
          </a:prstGeom>
        </p:spPr>
      </p:pic>
    </p:spTree>
    <p:extLst>
      <p:ext uri="{BB962C8B-B14F-4D97-AF65-F5344CB8AC3E}">
        <p14:creationId xmlns:p14="http://schemas.microsoft.com/office/powerpoint/2010/main" val="190867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29F5-2095-2244-B160-2BBF3BB9D97A}"/>
              </a:ext>
            </a:extLst>
          </p:cNvPr>
          <p:cNvSpPr>
            <a:spLocks noGrp="1"/>
          </p:cNvSpPr>
          <p:nvPr>
            <p:ph type="title"/>
          </p:nvPr>
        </p:nvSpPr>
        <p:spPr/>
        <p:txBody>
          <a:bodyPr/>
          <a:lstStyle/>
          <a:p>
            <a:r>
              <a:rPr lang="en-US" dirty="0"/>
              <a:t>They Could be Anybody</a:t>
            </a:r>
          </a:p>
        </p:txBody>
      </p:sp>
      <p:sp>
        <p:nvSpPr>
          <p:cNvPr id="3" name="Content Placeholder 2">
            <a:extLst>
              <a:ext uri="{FF2B5EF4-FFF2-40B4-BE49-F238E27FC236}">
                <a16:creationId xmlns:a16="http://schemas.microsoft.com/office/drawing/2014/main" id="{AB0AD3EB-D0D3-1548-943E-2202EFA18B01}"/>
              </a:ext>
            </a:extLst>
          </p:cNvPr>
          <p:cNvSpPr>
            <a:spLocks noGrp="1"/>
          </p:cNvSpPr>
          <p:nvPr>
            <p:ph idx="1"/>
          </p:nvPr>
        </p:nvSpPr>
        <p:spPr/>
        <p:txBody>
          <a:bodyPr>
            <a:normAutofit/>
          </a:bodyPr>
          <a:lstStyle/>
          <a:p>
            <a:r>
              <a:rPr lang="en-US" sz="3200" dirty="0"/>
              <a:t>The hospital census does NOT tell the whole story</a:t>
            </a:r>
          </a:p>
          <a:p>
            <a:r>
              <a:rPr lang="en-US" sz="3200" dirty="0"/>
              <a:t>Family, friends, visitors</a:t>
            </a:r>
          </a:p>
          <a:p>
            <a:r>
              <a:rPr lang="en-US" sz="3200" dirty="0"/>
              <a:t>There are degrees of belief</a:t>
            </a:r>
          </a:p>
          <a:p>
            <a:r>
              <a:rPr lang="en-US" sz="3200" dirty="0"/>
              <a:t>"God" means different things to different people</a:t>
            </a:r>
          </a:p>
        </p:txBody>
      </p:sp>
    </p:spTree>
    <p:extLst>
      <p:ext uri="{BB962C8B-B14F-4D97-AF65-F5344CB8AC3E}">
        <p14:creationId xmlns:p14="http://schemas.microsoft.com/office/powerpoint/2010/main" val="377102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C7DE-1847-5140-8D76-07AE56FD7079}"/>
              </a:ext>
            </a:extLst>
          </p:cNvPr>
          <p:cNvSpPr>
            <a:spLocks noGrp="1"/>
          </p:cNvSpPr>
          <p:nvPr>
            <p:ph type="title"/>
          </p:nvPr>
        </p:nvSpPr>
        <p:spPr/>
        <p:txBody>
          <a:bodyPr/>
          <a:lstStyle/>
          <a:p>
            <a:r>
              <a:rPr lang="en-US" dirty="0"/>
              <a:t>Finding Meaning</a:t>
            </a:r>
          </a:p>
        </p:txBody>
      </p:sp>
      <p:pic>
        <p:nvPicPr>
          <p:cNvPr id="14" name="Picture 13" descr="A close up of an animal&#13;&#10;&#13;&#10;Description automatically generated">
            <a:extLst>
              <a:ext uri="{FF2B5EF4-FFF2-40B4-BE49-F238E27FC236}">
                <a16:creationId xmlns:a16="http://schemas.microsoft.com/office/drawing/2014/main" id="{1DD0ED70-391D-C84E-A95B-95CA78977E98}"/>
              </a:ext>
            </a:extLst>
          </p:cNvPr>
          <p:cNvPicPr>
            <a:picLocks noChangeAspect="1"/>
          </p:cNvPicPr>
          <p:nvPr/>
        </p:nvPicPr>
        <p:blipFill>
          <a:blip r:embed="rId2"/>
          <a:stretch>
            <a:fillRect/>
          </a:stretch>
        </p:blipFill>
        <p:spPr>
          <a:xfrm>
            <a:off x="8004229" y="1992178"/>
            <a:ext cx="2366390" cy="3654758"/>
          </a:xfrm>
          <a:prstGeom prst="rect">
            <a:avLst/>
          </a:prstGeom>
        </p:spPr>
      </p:pic>
    </p:spTree>
    <p:extLst>
      <p:ext uri="{BB962C8B-B14F-4D97-AF65-F5344CB8AC3E}">
        <p14:creationId xmlns:p14="http://schemas.microsoft.com/office/powerpoint/2010/main" val="326847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C315-B8E8-4048-B45F-AEE4E4D7DA1A}"/>
              </a:ext>
            </a:extLst>
          </p:cNvPr>
          <p:cNvSpPr>
            <a:spLocks noGrp="1"/>
          </p:cNvSpPr>
          <p:nvPr>
            <p:ph type="title"/>
          </p:nvPr>
        </p:nvSpPr>
        <p:spPr/>
        <p:txBody>
          <a:bodyPr/>
          <a:lstStyle/>
          <a:p>
            <a:r>
              <a:rPr lang="en-US" dirty="0"/>
              <a:t>The Good without God</a:t>
            </a:r>
          </a:p>
        </p:txBody>
      </p:sp>
      <p:sp>
        <p:nvSpPr>
          <p:cNvPr id="3" name="Text Placeholder 2">
            <a:extLst>
              <a:ext uri="{FF2B5EF4-FFF2-40B4-BE49-F238E27FC236}">
                <a16:creationId xmlns:a16="http://schemas.microsoft.com/office/drawing/2014/main" id="{263FE12D-54B2-514C-AACD-A8541179CEC5}"/>
              </a:ext>
            </a:extLst>
          </p:cNvPr>
          <p:cNvSpPr>
            <a:spLocks noGrp="1"/>
          </p:cNvSpPr>
          <p:nvPr>
            <p:ph type="body" idx="1"/>
          </p:nvPr>
        </p:nvSpPr>
        <p:spPr/>
        <p:txBody>
          <a:bodyPr/>
          <a:lstStyle/>
          <a:p>
            <a:r>
              <a:rPr lang="en-US" b="1" i="1" dirty="0"/>
              <a:t>LIFE</a:t>
            </a:r>
          </a:p>
        </p:txBody>
      </p:sp>
      <p:sp>
        <p:nvSpPr>
          <p:cNvPr id="4" name="Content Placeholder 3">
            <a:extLst>
              <a:ext uri="{FF2B5EF4-FFF2-40B4-BE49-F238E27FC236}">
                <a16:creationId xmlns:a16="http://schemas.microsoft.com/office/drawing/2014/main" id="{2DF7523A-D89D-A349-8142-C7BE234D0C64}"/>
              </a:ext>
            </a:extLst>
          </p:cNvPr>
          <p:cNvSpPr>
            <a:spLocks noGrp="1"/>
          </p:cNvSpPr>
          <p:nvPr>
            <p:ph sz="half" idx="2"/>
          </p:nvPr>
        </p:nvSpPr>
        <p:spPr/>
        <p:txBody>
          <a:bodyPr>
            <a:normAutofit lnSpcReduction="10000"/>
          </a:bodyPr>
          <a:lstStyle/>
          <a:p>
            <a:r>
              <a:rPr lang="en-US" sz="2400" dirty="0"/>
              <a:t>This is the one life/moment we have</a:t>
            </a:r>
          </a:p>
          <a:p>
            <a:r>
              <a:rPr lang="en-US" sz="2400" dirty="0"/>
              <a:t>Relationships and intimacy</a:t>
            </a:r>
          </a:p>
          <a:p>
            <a:r>
              <a:rPr lang="en-US" sz="2400" dirty="0"/>
              <a:t>Loving-kindness</a:t>
            </a:r>
          </a:p>
          <a:p>
            <a:r>
              <a:rPr lang="en-US" sz="2400" dirty="0"/>
              <a:t>Self: satisfaction &amp; pride</a:t>
            </a:r>
          </a:p>
          <a:p>
            <a:r>
              <a:rPr lang="en-US" sz="2400" dirty="0"/>
              <a:t>Connection to the environment</a:t>
            </a:r>
          </a:p>
        </p:txBody>
      </p:sp>
      <p:sp>
        <p:nvSpPr>
          <p:cNvPr id="5" name="Text Placeholder 4">
            <a:extLst>
              <a:ext uri="{FF2B5EF4-FFF2-40B4-BE49-F238E27FC236}">
                <a16:creationId xmlns:a16="http://schemas.microsoft.com/office/drawing/2014/main" id="{BABB3A72-CF18-7F49-82B5-82BEA618F937}"/>
              </a:ext>
            </a:extLst>
          </p:cNvPr>
          <p:cNvSpPr>
            <a:spLocks noGrp="1"/>
          </p:cNvSpPr>
          <p:nvPr>
            <p:ph type="body" sz="quarter" idx="3"/>
          </p:nvPr>
        </p:nvSpPr>
        <p:spPr/>
        <p:txBody>
          <a:bodyPr/>
          <a:lstStyle/>
          <a:p>
            <a:r>
              <a:rPr lang="en-US" b="1" i="1" dirty="0"/>
              <a:t>JOY</a:t>
            </a:r>
          </a:p>
        </p:txBody>
      </p:sp>
      <p:pic>
        <p:nvPicPr>
          <p:cNvPr id="9" name="Picture 8" descr="A person sitting in a field&#13;&#10;&#13;&#10;Description automatically generated">
            <a:extLst>
              <a:ext uri="{FF2B5EF4-FFF2-40B4-BE49-F238E27FC236}">
                <a16:creationId xmlns:a16="http://schemas.microsoft.com/office/drawing/2014/main" id="{390219F7-C349-3643-A893-99BAF408AF69}"/>
              </a:ext>
            </a:extLst>
          </p:cNvPr>
          <p:cNvPicPr>
            <a:picLocks noChangeAspect="1"/>
          </p:cNvPicPr>
          <p:nvPr/>
        </p:nvPicPr>
        <p:blipFill>
          <a:blip r:embed="rId2"/>
          <a:stretch>
            <a:fillRect/>
          </a:stretch>
        </p:blipFill>
        <p:spPr>
          <a:xfrm>
            <a:off x="10004741" y="4820921"/>
            <a:ext cx="1198880" cy="1198880"/>
          </a:xfrm>
          <a:prstGeom prst="rect">
            <a:avLst/>
          </a:prstGeom>
          <a:ln>
            <a:solidFill>
              <a:schemeClr val="tx1"/>
            </a:solidFill>
          </a:ln>
        </p:spPr>
      </p:pic>
      <p:sp>
        <p:nvSpPr>
          <p:cNvPr id="6" name="Content Placeholder 5">
            <a:extLst>
              <a:ext uri="{FF2B5EF4-FFF2-40B4-BE49-F238E27FC236}">
                <a16:creationId xmlns:a16="http://schemas.microsoft.com/office/drawing/2014/main" id="{4F2730C4-971A-2D4C-A17F-7D1834596FE3}"/>
              </a:ext>
            </a:extLst>
          </p:cNvPr>
          <p:cNvSpPr>
            <a:spLocks noGrp="1"/>
          </p:cNvSpPr>
          <p:nvPr>
            <p:ph sz="quarter" idx="4"/>
          </p:nvPr>
        </p:nvSpPr>
        <p:spPr/>
        <p:txBody>
          <a:bodyPr>
            <a:normAutofit lnSpcReduction="10000"/>
          </a:bodyPr>
          <a:lstStyle/>
          <a:p>
            <a:r>
              <a:rPr lang="en-US" dirty="0"/>
              <a:t>Happiness is “connecting with durable well-being even in the midst of the negative.” – Sam Harris</a:t>
            </a:r>
          </a:p>
          <a:p>
            <a:r>
              <a:rPr lang="en-US" dirty="0"/>
              <a:t>"Happiness does not depend on what you have or who you are. It solely relies  on what you think.”</a:t>
            </a:r>
            <a:br>
              <a:rPr lang="en-US" dirty="0"/>
            </a:br>
            <a:r>
              <a:rPr lang="en-US" dirty="0"/>
              <a:t>– Matthieu Ricard</a:t>
            </a:r>
          </a:p>
          <a:p>
            <a:r>
              <a:rPr lang="en-US" dirty="0"/>
              <a:t>There is no path to happiness. Happiness is the path.</a:t>
            </a:r>
            <a:br>
              <a:rPr lang="en-US" dirty="0"/>
            </a:br>
            <a:r>
              <a:rPr lang="en-US" dirty="0"/>
              <a:t>-Buddhism</a:t>
            </a:r>
          </a:p>
        </p:txBody>
      </p:sp>
    </p:spTree>
    <p:extLst>
      <p:ext uri="{BB962C8B-B14F-4D97-AF65-F5344CB8AC3E}">
        <p14:creationId xmlns:p14="http://schemas.microsoft.com/office/powerpoint/2010/main" val="1927295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1863</Words>
  <Application>Microsoft Macintosh PowerPoint</Application>
  <PresentationFormat>Widescreen</PresentationFormat>
  <Paragraphs>274</Paragraphs>
  <Slides>20</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 Chancery</vt:lpstr>
      <vt:lpstr>Arial</vt:lpstr>
      <vt:lpstr>Calibri</vt:lpstr>
      <vt:lpstr>Century Gothic</vt:lpstr>
      <vt:lpstr>Wingdings 3</vt:lpstr>
      <vt:lpstr>Ion Boardroom</vt:lpstr>
      <vt:lpstr>Spiritual Care for the “None”</vt:lpstr>
      <vt:lpstr>What is Nonbelief?</vt:lpstr>
      <vt:lpstr>Atheism and Humanism</vt:lpstr>
      <vt:lpstr>Some ”None” Beliefs</vt:lpstr>
      <vt:lpstr>Who are the  Nones?</vt:lpstr>
      <vt:lpstr>Some other “Nones”</vt:lpstr>
      <vt:lpstr>They Could be Anybody</vt:lpstr>
      <vt:lpstr>Finding Meaning</vt:lpstr>
      <vt:lpstr>The Good without God</vt:lpstr>
      <vt:lpstr>Coping without God</vt:lpstr>
      <vt:lpstr>Clinical Practice</vt:lpstr>
      <vt:lpstr>Through the Threshold</vt:lpstr>
      <vt:lpstr>What Can I Say?</vt:lpstr>
      <vt:lpstr>What Can I Do?</vt:lpstr>
      <vt:lpstr>Let’s Treat an Atheist</vt:lpstr>
      <vt:lpstr>Changing the Culture</vt:lpstr>
      <vt:lpstr>Materials We Provide</vt:lpstr>
      <vt:lpstr>CPE and Spiritual Care Reform</vt:lpstr>
      <vt:lpstr>Online Resources</vt:lpstr>
      <vt:lpstr>Print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Care for the "None"</dc:title>
  <dc:subject/>
  <dc:creator>Berg, Joshua</dc:creator>
  <cp:keywords/>
  <dc:description/>
  <cp:lastModifiedBy>Berg, Joshua</cp:lastModifiedBy>
  <cp:revision>15</cp:revision>
  <dcterms:created xsi:type="dcterms:W3CDTF">2019-01-28T19:15:00Z</dcterms:created>
  <dcterms:modified xsi:type="dcterms:W3CDTF">2019-04-29T19:18:05Z</dcterms:modified>
  <cp:category/>
</cp:coreProperties>
</file>