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78"/>
  </p:notesMasterIdLst>
  <p:sldIdLst>
    <p:sldId id="315" r:id="rId2"/>
    <p:sldId id="350" r:id="rId3"/>
    <p:sldId id="336" r:id="rId4"/>
    <p:sldId id="339" r:id="rId5"/>
    <p:sldId id="342" r:id="rId6"/>
    <p:sldId id="340" r:id="rId7"/>
    <p:sldId id="343" r:id="rId8"/>
    <p:sldId id="344" r:id="rId9"/>
    <p:sldId id="345" r:id="rId10"/>
    <p:sldId id="346" r:id="rId11"/>
    <p:sldId id="267" r:id="rId12"/>
    <p:sldId id="320" r:id="rId13"/>
    <p:sldId id="258" r:id="rId14"/>
    <p:sldId id="295" r:id="rId15"/>
    <p:sldId id="269" r:id="rId16"/>
    <p:sldId id="294" r:id="rId17"/>
    <p:sldId id="280" r:id="rId18"/>
    <p:sldId id="305" r:id="rId19"/>
    <p:sldId id="296" r:id="rId20"/>
    <p:sldId id="297" r:id="rId21"/>
    <p:sldId id="316" r:id="rId22"/>
    <p:sldId id="298" r:id="rId23"/>
    <p:sldId id="306" r:id="rId24"/>
    <p:sldId id="307" r:id="rId25"/>
    <p:sldId id="300" r:id="rId26"/>
    <p:sldId id="308" r:id="rId27"/>
    <p:sldId id="302" r:id="rId28"/>
    <p:sldId id="317" r:id="rId29"/>
    <p:sldId id="313" r:id="rId30"/>
    <p:sldId id="303" r:id="rId31"/>
    <p:sldId id="304" r:id="rId32"/>
    <p:sldId id="299" r:id="rId33"/>
    <p:sldId id="301" r:id="rId34"/>
    <p:sldId id="270" r:id="rId35"/>
    <p:sldId id="257" r:id="rId36"/>
    <p:sldId id="272" r:id="rId37"/>
    <p:sldId id="271" r:id="rId38"/>
    <p:sldId id="275" r:id="rId39"/>
    <p:sldId id="290" r:id="rId40"/>
    <p:sldId id="287" r:id="rId41"/>
    <p:sldId id="318" r:id="rId42"/>
    <p:sldId id="319" r:id="rId43"/>
    <p:sldId id="259" r:id="rId44"/>
    <p:sldId id="324" r:id="rId45"/>
    <p:sldId id="321" r:id="rId46"/>
    <p:sldId id="323" r:id="rId47"/>
    <p:sldId id="322" r:id="rId48"/>
    <p:sldId id="325" r:id="rId49"/>
    <p:sldId id="260" r:id="rId50"/>
    <p:sldId id="326" r:id="rId51"/>
    <p:sldId id="261" r:id="rId52"/>
    <p:sldId id="327" r:id="rId53"/>
    <p:sldId id="263" r:id="rId54"/>
    <p:sldId id="328" r:id="rId55"/>
    <p:sldId id="264" r:id="rId56"/>
    <p:sldId id="329" r:id="rId57"/>
    <p:sldId id="265" r:id="rId58"/>
    <p:sldId id="332" r:id="rId59"/>
    <p:sldId id="330" r:id="rId60"/>
    <p:sldId id="331" r:id="rId61"/>
    <p:sldId id="278" r:id="rId62"/>
    <p:sldId id="276" r:id="rId63"/>
    <p:sldId id="274" r:id="rId64"/>
    <p:sldId id="333" r:id="rId65"/>
    <p:sldId id="266" r:id="rId66"/>
    <p:sldId id="262" r:id="rId67"/>
    <p:sldId id="311" r:id="rId68"/>
    <p:sldId id="312" r:id="rId69"/>
    <p:sldId id="334" r:id="rId70"/>
    <p:sldId id="335" r:id="rId71"/>
    <p:sldId id="347" r:id="rId72"/>
    <p:sldId id="348" r:id="rId73"/>
    <p:sldId id="268" r:id="rId74"/>
    <p:sldId id="292" r:id="rId75"/>
    <p:sldId id="293" r:id="rId76"/>
    <p:sldId id="349" r:id="rId7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B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varScale="1">
        <p:scale>
          <a:sx n="83" d="100"/>
          <a:sy n="83" d="100"/>
        </p:scale>
        <p:origin x="1450" y="62"/>
      </p:cViewPr>
      <p:guideLst>
        <p:guide orient="horz" pos="2160"/>
        <p:guide pos="2880"/>
      </p:guideLst>
    </p:cSldViewPr>
  </p:slideViewPr>
  <p:notesTextViewPr>
    <p:cViewPr>
      <p:scale>
        <a:sx n="1" d="1"/>
        <a:sy n="1" d="1"/>
      </p:scale>
      <p:origin x="0" y="0"/>
    </p:cViewPr>
  </p:notesTextViewPr>
  <p:sorterViewPr>
    <p:cViewPr>
      <p:scale>
        <a:sx n="100" d="100"/>
        <a:sy n="100" d="100"/>
      </p:scale>
      <p:origin x="0" y="76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5F6785-734E-44BB-9AD2-E711316FB2CA}" type="datetimeFigureOut">
              <a:rPr lang="en-US" smtClean="0"/>
              <a:t>4/17/2019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D3C201-2A12-48D4-95A1-41B4BF48E6CE}" type="slidenum">
              <a:rPr lang="en-US" smtClean="0"/>
              <a:t>‹#›</a:t>
            </a:fld>
            <a:endParaRPr lang="en-US" dirty="0"/>
          </a:p>
        </p:txBody>
      </p:sp>
    </p:spTree>
    <p:extLst>
      <p:ext uri="{BB962C8B-B14F-4D97-AF65-F5344CB8AC3E}">
        <p14:creationId xmlns:p14="http://schemas.microsoft.com/office/powerpoint/2010/main" val="313191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Uncertainty</a:t>
            </a:r>
            <a:r>
              <a:rPr lang="en-US" baseline="0" dirty="0" smtClean="0"/>
              <a:t> is a part of medical practice.  How do we manage our insecurity about uncertainty.  Are we willing to be vulnerable with our patients and admit we don’t know something?</a:t>
            </a:r>
            <a:endParaRPr lang="en-US" dirty="0"/>
          </a:p>
        </p:txBody>
      </p:sp>
      <p:sp>
        <p:nvSpPr>
          <p:cNvPr id="4" name="Slide Number Placeholder 3"/>
          <p:cNvSpPr>
            <a:spLocks noGrp="1"/>
          </p:cNvSpPr>
          <p:nvPr>
            <p:ph type="sldNum" sz="quarter" idx="10"/>
          </p:nvPr>
        </p:nvSpPr>
        <p:spPr/>
        <p:txBody>
          <a:bodyPr/>
          <a:lstStyle/>
          <a:p>
            <a:fld id="{F2D3C201-2A12-48D4-95A1-41B4BF48E6CE}" type="slidenum">
              <a:rPr lang="en-US" smtClean="0"/>
              <a:t>37</a:t>
            </a:fld>
            <a:endParaRPr lang="en-US" dirty="0"/>
          </a:p>
        </p:txBody>
      </p:sp>
    </p:spTree>
    <p:extLst>
      <p:ext uri="{BB962C8B-B14F-4D97-AF65-F5344CB8AC3E}">
        <p14:creationId xmlns:p14="http://schemas.microsoft.com/office/powerpoint/2010/main" val="5930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6194D8A-6A72-49A2-9115-C346E6F39332}" type="datetimeFigureOut">
              <a:rPr lang="en-US" smtClean="0"/>
              <a:t>4/17/2019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B0367C0-BF57-4398-B426-297A024A6867}"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94D8A-6A72-49A2-9115-C346E6F39332}"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0367C0-BF57-4398-B426-297A024A686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94D8A-6A72-49A2-9115-C346E6F39332}"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0367C0-BF57-4398-B426-297A024A686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194D8A-6A72-49A2-9115-C346E6F39332}"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0367C0-BF57-4398-B426-297A024A686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94D8A-6A72-49A2-9115-C346E6F39332}" type="datetimeFigureOut">
              <a:rPr lang="en-US" smtClean="0"/>
              <a:t>4/17/2019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0367C0-BF57-4398-B426-297A024A686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6194D8A-6A72-49A2-9115-C346E6F39332}" type="datetimeFigureOut">
              <a:rPr lang="en-US" smtClean="0"/>
              <a:t>4/17/2019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0367C0-BF57-4398-B426-297A024A6867}"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194D8A-6A72-49A2-9115-C346E6F39332}" type="datetimeFigureOut">
              <a:rPr lang="en-US" smtClean="0"/>
              <a:t>4/17/2019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0367C0-BF57-4398-B426-297A024A686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194D8A-6A72-49A2-9115-C346E6F39332}" type="datetimeFigureOut">
              <a:rPr lang="en-US" smtClean="0"/>
              <a:t>4/17/2019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0367C0-BF57-4398-B426-297A024A686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94D8A-6A72-49A2-9115-C346E6F39332}" type="datetimeFigureOut">
              <a:rPr lang="en-US" smtClean="0"/>
              <a:t>4/17/2019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0367C0-BF57-4398-B426-297A024A686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6194D8A-6A72-49A2-9115-C346E6F39332}" type="datetimeFigureOut">
              <a:rPr lang="en-US" smtClean="0"/>
              <a:t>4/17/2019</a:t>
            </a:fld>
            <a:endParaRPr lang="en-US" dirty="0"/>
          </a:p>
        </p:txBody>
      </p:sp>
      <p:sp>
        <p:nvSpPr>
          <p:cNvPr id="7" name="Slide Number Placeholder 6"/>
          <p:cNvSpPr>
            <a:spLocks noGrp="1"/>
          </p:cNvSpPr>
          <p:nvPr>
            <p:ph type="sldNum" sz="quarter" idx="12"/>
          </p:nvPr>
        </p:nvSpPr>
        <p:spPr/>
        <p:txBody>
          <a:bodyPr/>
          <a:lstStyle/>
          <a:p>
            <a:fld id="{0B0367C0-BF57-4398-B426-297A024A6867}"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94D8A-6A72-49A2-9115-C346E6F39332}" type="datetimeFigureOut">
              <a:rPr lang="en-US" smtClean="0"/>
              <a:t>4/17/2019</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0B0367C0-BF57-4398-B426-297A024A686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6194D8A-6A72-49A2-9115-C346E6F39332}" type="datetimeFigureOut">
              <a:rPr lang="en-US" smtClean="0"/>
              <a:t>4/17/2019</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B0367C0-BF57-4398-B426-297A024A686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depts.washington.edu/eolcare/instruments/index.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715536"/>
          </a:xfrm>
        </p:spPr>
        <p:txBody>
          <a:bodyPr>
            <a:normAutofit fontScale="90000"/>
          </a:bodyPr>
          <a:lstStyle/>
          <a:p>
            <a:pPr algn="ctr"/>
            <a:r>
              <a:rPr lang="en-US" dirty="0" smtClean="0"/>
              <a:t/>
            </a:r>
            <a:br>
              <a:rPr lang="en-US" dirty="0" smtClean="0"/>
            </a:br>
            <a:r>
              <a:rPr lang="en-US" dirty="0" smtClean="0"/>
              <a:t>Engaging </a:t>
            </a:r>
            <a:r>
              <a:rPr lang="en-US" dirty="0"/>
              <a:t>the Religious Aspects of End of Life </a:t>
            </a:r>
            <a:r>
              <a:rPr lang="en-US" dirty="0" smtClean="0"/>
              <a:t>Care</a:t>
            </a:r>
            <a:br>
              <a:rPr lang="en-US" dirty="0" smtClean="0"/>
            </a:br>
            <a:r>
              <a:rPr lang="en-US" sz="2200" dirty="0"/>
              <a:t>Chaplain Rebekah </a:t>
            </a:r>
            <a:r>
              <a:rPr lang="en-US" sz="2200" dirty="0" smtClean="0"/>
              <a:t>Wagner, MA, BCC, APBCC</a:t>
            </a:r>
            <a:r>
              <a:rPr lang="en-US" sz="2200" dirty="0"/>
              <a:t/>
            </a:r>
            <a:br>
              <a:rPr lang="en-US" sz="2200" dirty="0"/>
            </a:br>
            <a:r>
              <a:rPr lang="en-US" sz="2200" dirty="0"/>
              <a:t>Manager of Spiritual Services</a:t>
            </a:r>
            <a:br>
              <a:rPr lang="en-US" sz="2200" dirty="0"/>
            </a:br>
            <a:endParaRPr lang="en-US" sz="22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28800" y="2590800"/>
            <a:ext cx="494538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descr="http://intranet.froedtert.com/upload/images/images_preUpgrade/res0B1D1273ACBF4F1789B1629E5FFE07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867400"/>
            <a:ext cx="20637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3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803483"/>
            <a:ext cx="6934200" cy="5193956"/>
          </a:xfrm>
          <a:prstGeom prst="rect">
            <a:avLst/>
          </a:prstGeom>
        </p:spPr>
      </p:pic>
    </p:spTree>
    <p:extLst>
      <p:ext uri="{BB962C8B-B14F-4D97-AF65-F5344CB8AC3E}">
        <p14:creationId xmlns:p14="http://schemas.microsoft.com/office/powerpoint/2010/main" val="1201336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Why Health Care Professionals other than Chaplains </a:t>
            </a:r>
            <a:r>
              <a:rPr lang="en-US" sz="2800" dirty="0"/>
              <a:t>N</a:t>
            </a:r>
            <a:r>
              <a:rPr lang="en-US" sz="2800" dirty="0" smtClean="0"/>
              <a:t>eed to Address </a:t>
            </a:r>
            <a:r>
              <a:rPr lang="en-US" sz="2800" dirty="0"/>
              <a:t>S</a:t>
            </a:r>
            <a:r>
              <a:rPr lang="en-US" sz="2800" dirty="0" smtClean="0"/>
              <a:t>pirituality</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There are </a:t>
            </a:r>
            <a:r>
              <a:rPr lang="en-US" b="1" i="1" dirty="0" smtClean="0"/>
              <a:t>many reasons why health care professionals need to assess and address the religious and spiritual needs of patients </a:t>
            </a:r>
            <a:r>
              <a:rPr lang="en-US" dirty="0" smtClean="0"/>
              <a:t>and cannot leave this entirely up to chaplains and other clergy.  The patient is a unique person with physical, psychological, social and spiritual needs that must be addressed </a:t>
            </a:r>
            <a:r>
              <a:rPr lang="en-US" b="1" i="1" dirty="0" smtClean="0"/>
              <a:t>if health care is to be maximized and the whole person treated. </a:t>
            </a:r>
          </a:p>
          <a:p>
            <a:pPr marL="0" indent="0">
              <a:buNone/>
            </a:pPr>
            <a:r>
              <a:rPr lang="en-US" dirty="0" smtClean="0"/>
              <a:t>–Harold Koenig, MD</a:t>
            </a:r>
          </a:p>
          <a:p>
            <a:pPr marL="0" indent="0">
              <a:buNone/>
            </a:pPr>
            <a:r>
              <a:rPr lang="en-US" sz="1200" dirty="0" smtClean="0"/>
              <a:t>(Bolded text by presenter)</a:t>
            </a:r>
            <a:endParaRPr lang="en-US" sz="1200" dirty="0"/>
          </a:p>
        </p:txBody>
      </p:sp>
    </p:spTree>
    <p:extLst>
      <p:ext uri="{BB962C8B-B14F-4D97-AF65-F5344CB8AC3E}">
        <p14:creationId xmlns:p14="http://schemas.microsoft.com/office/powerpoint/2010/main" val="3831271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6019800"/>
            <a:ext cx="5105399" cy="261610"/>
          </a:xfrm>
          <a:prstGeom prst="rect">
            <a:avLst/>
          </a:prstGeom>
          <a:noFill/>
        </p:spPr>
        <p:txBody>
          <a:bodyPr wrap="square" rtlCol="0">
            <a:spAutoFit/>
          </a:bodyPr>
          <a:lstStyle/>
          <a:p>
            <a:pPr algn="ctr"/>
            <a:r>
              <a:rPr lang="en-US" sz="1100" dirty="0" smtClean="0"/>
              <a:t>Graphic found in: Cultural Issues in End-Of-Life Decision Making, p. 6</a:t>
            </a:r>
            <a:endParaRPr lang="en-US" sz="11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1999"/>
            <a:ext cx="5988050" cy="525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945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Religious Aspects of Serious Illness and Facing Death</a:t>
            </a:r>
            <a:endParaRPr lang="en-US" dirty="0"/>
          </a:p>
        </p:txBody>
      </p:sp>
      <p:sp>
        <p:nvSpPr>
          <p:cNvPr id="3" name="Content Placeholder 2"/>
          <p:cNvSpPr>
            <a:spLocks noGrp="1"/>
          </p:cNvSpPr>
          <p:nvPr>
            <p:ph idx="1"/>
          </p:nvPr>
        </p:nvSpPr>
        <p:spPr/>
        <p:txBody>
          <a:bodyPr>
            <a:normAutofit lnSpcReduction="10000"/>
          </a:bodyPr>
          <a:lstStyle/>
          <a:p>
            <a:r>
              <a:rPr lang="en-US" dirty="0" smtClean="0"/>
              <a:t>These beliefs influence how patients and families respond to illness and how they regard death and dying.</a:t>
            </a:r>
          </a:p>
          <a:p>
            <a:r>
              <a:rPr lang="en-US" dirty="0" smtClean="0"/>
              <a:t>Often religious beliefs become more important to people as they face death</a:t>
            </a:r>
          </a:p>
          <a:p>
            <a:r>
              <a:rPr lang="en-US" dirty="0" smtClean="0"/>
              <a:t>Humans in general hunger for rituals at times of transition</a:t>
            </a:r>
          </a:p>
          <a:p>
            <a:r>
              <a:rPr lang="en-US" dirty="0" smtClean="0"/>
              <a:t>What we do can impact not only a person’s body but also their soul</a:t>
            </a:r>
            <a:endParaRPr lang="en-US" dirty="0"/>
          </a:p>
        </p:txBody>
      </p:sp>
    </p:spTree>
    <p:extLst>
      <p:ext uri="{BB962C8B-B14F-4D97-AF65-F5344CB8AC3E}">
        <p14:creationId xmlns:p14="http://schemas.microsoft.com/office/powerpoint/2010/main" val="78437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Illness and Death </a:t>
            </a:r>
            <a:r>
              <a:rPr lang="en-US" sz="3200" dirty="0"/>
              <a:t>T</a:t>
            </a:r>
            <a:r>
              <a:rPr lang="en-US" sz="3200" dirty="0" smtClean="0"/>
              <a:t>end to Bring </a:t>
            </a:r>
            <a:r>
              <a:rPr lang="en-US" sz="3200" dirty="0"/>
              <a:t>U</a:t>
            </a:r>
            <a:r>
              <a:rPr lang="en-US" sz="3200" dirty="0" smtClean="0"/>
              <a:t>p </a:t>
            </a:r>
            <a:r>
              <a:rPr lang="en-US" sz="3200" dirty="0"/>
              <a:t>S</a:t>
            </a:r>
            <a:r>
              <a:rPr lang="en-US" sz="3200" dirty="0" smtClean="0"/>
              <a:t>piritual and Religious </a:t>
            </a:r>
            <a:r>
              <a:rPr lang="en-US" sz="3200" dirty="0"/>
              <a:t>Q</a:t>
            </a:r>
            <a:r>
              <a:rPr lang="en-US" sz="3200" dirty="0" smtClean="0"/>
              <a:t>uestions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Why me?</a:t>
            </a:r>
          </a:p>
          <a:p>
            <a:r>
              <a:rPr lang="en-US" dirty="0" smtClean="0"/>
              <a:t>Do I still have worth when I can’t do the things I used to do?</a:t>
            </a:r>
          </a:p>
          <a:p>
            <a:r>
              <a:rPr lang="en-US" dirty="0" smtClean="0"/>
              <a:t>Do I need forgiveness for something I have done?</a:t>
            </a:r>
          </a:p>
          <a:p>
            <a:r>
              <a:rPr lang="en-US" dirty="0" smtClean="0"/>
              <a:t>Is there anything undone or are there relationships that are yet to be reconciled?</a:t>
            </a:r>
          </a:p>
          <a:p>
            <a:r>
              <a:rPr lang="en-US" dirty="0" smtClean="0"/>
              <a:t>Who will be with me as I go through this?</a:t>
            </a:r>
            <a:endParaRPr lang="en-US" dirty="0"/>
          </a:p>
        </p:txBody>
      </p:sp>
    </p:spTree>
    <p:extLst>
      <p:ext uri="{BB962C8B-B14F-4D97-AF65-F5344CB8AC3E}">
        <p14:creationId xmlns:p14="http://schemas.microsoft.com/office/powerpoint/2010/main" val="369449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Yet research shows…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Patient’s desire to be asked about their spiritual needs exceeds the practice of being asked</a:t>
            </a:r>
          </a:p>
          <a:p>
            <a:r>
              <a:rPr lang="en-US" dirty="0" smtClean="0"/>
              <a:t>Patients often experience spiritual distress at end of life, yet they are often not screened for spiritual distress or seen by a chaplain</a:t>
            </a:r>
          </a:p>
          <a:p>
            <a:r>
              <a:rPr lang="en-US" dirty="0" smtClean="0"/>
              <a:t>Patients and family members who bring up spiritual or religious issues in family meetings are not feeling heard</a:t>
            </a:r>
          </a:p>
          <a:p>
            <a:r>
              <a:rPr lang="en-US" dirty="0" smtClean="0"/>
              <a:t>Most doctors and nurses do not feel comfortable addressing spiritual or religious needs</a:t>
            </a:r>
          </a:p>
          <a:p>
            <a:pPr marL="68580" indent="0">
              <a:buNone/>
            </a:pPr>
            <a:r>
              <a:rPr lang="en-US" dirty="0" smtClean="0"/>
              <a:t>(Koenig)</a:t>
            </a:r>
            <a:endParaRPr lang="en-US" dirty="0"/>
          </a:p>
        </p:txBody>
      </p:sp>
    </p:spTree>
    <p:extLst>
      <p:ext uri="{BB962C8B-B14F-4D97-AF65-F5344CB8AC3E}">
        <p14:creationId xmlns:p14="http://schemas.microsoft.com/office/powerpoint/2010/main" val="52197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Religion is the Oldest </a:t>
            </a:r>
            <a:r>
              <a:rPr lang="en-US" dirty="0"/>
              <a:t>F</a:t>
            </a:r>
            <a:r>
              <a:rPr lang="en-US" dirty="0" smtClean="0"/>
              <a:t>orm of </a:t>
            </a:r>
            <a:r>
              <a:rPr lang="en-US" dirty="0"/>
              <a:t>M</a:t>
            </a:r>
            <a:r>
              <a:rPr lang="en-US" dirty="0" smtClean="0"/>
              <a:t>edicine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Now, in western culture, we separate the body and soul/spirit</a:t>
            </a:r>
          </a:p>
          <a:p>
            <a:r>
              <a:rPr lang="en-US" dirty="0" smtClean="0"/>
              <a:t>In Eastern culture and medicine, integration of body and spirit remain. </a:t>
            </a:r>
          </a:p>
          <a:p>
            <a:r>
              <a:rPr lang="en-US" dirty="0"/>
              <a:t>(in Christian, Muslim and Jewish </a:t>
            </a:r>
            <a:r>
              <a:rPr lang="en-US" dirty="0" smtClean="0"/>
              <a:t>religions)patients often see the medical system and medical professionals as an extension of God’s healing power</a:t>
            </a:r>
          </a:p>
          <a:p>
            <a:r>
              <a:rPr lang="en-US" dirty="0" smtClean="0"/>
              <a:t>So…it is a complicated mix of old and new beliefs that don’t always make sense to health care professionals</a:t>
            </a:r>
          </a:p>
          <a:p>
            <a:pPr marL="68580" indent="0">
              <a:buNone/>
            </a:pPr>
            <a:endParaRPr lang="en-US" dirty="0"/>
          </a:p>
        </p:txBody>
      </p:sp>
    </p:spTree>
    <p:extLst>
      <p:ext uri="{BB962C8B-B14F-4D97-AF65-F5344CB8AC3E}">
        <p14:creationId xmlns:p14="http://schemas.microsoft.com/office/powerpoint/2010/main" val="2824323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Palliative Care sets the bar for interdisciplinary collaboration!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43200" y="2209800"/>
            <a:ext cx="3346989"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5638800"/>
            <a:ext cx="8153400" cy="923330"/>
          </a:xfrm>
          <a:prstGeom prst="rect">
            <a:avLst/>
          </a:prstGeom>
          <a:noFill/>
        </p:spPr>
        <p:txBody>
          <a:bodyPr wrap="square" rtlCol="0">
            <a:spAutoFit/>
          </a:bodyPr>
          <a:lstStyle/>
          <a:p>
            <a:pPr algn="ctr"/>
            <a:r>
              <a:rPr lang="en-US" dirty="0" smtClean="0"/>
              <a:t>Some leaders in health care reform, including </a:t>
            </a:r>
            <a:r>
              <a:rPr lang="en-US" dirty="0"/>
              <a:t>Shirley </a:t>
            </a:r>
            <a:r>
              <a:rPr lang="en-US" dirty="0" smtClean="0"/>
              <a:t>Otis-Green,</a:t>
            </a:r>
            <a:endParaRPr lang="en-US" dirty="0"/>
          </a:p>
          <a:p>
            <a:pPr algn="ctr"/>
            <a:r>
              <a:rPr lang="en-US" dirty="0" smtClean="0"/>
              <a:t>advocate that all care should be based on palliative care guidelines.  Palliative care=best medical practice</a:t>
            </a:r>
          </a:p>
        </p:txBody>
      </p:sp>
    </p:spTree>
    <p:extLst>
      <p:ext uri="{BB962C8B-B14F-4D97-AF65-F5344CB8AC3E}">
        <p14:creationId xmlns:p14="http://schemas.microsoft.com/office/powerpoint/2010/main" val="8262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Ok, so we just refer chaplains more often…</a:t>
            </a:r>
            <a:endParaRPr lang="en-US" dirty="0"/>
          </a:p>
        </p:txBody>
      </p:sp>
      <p:sp>
        <p:nvSpPr>
          <p:cNvPr id="3" name="Content Placeholder 2"/>
          <p:cNvSpPr>
            <a:spLocks noGrp="1"/>
          </p:cNvSpPr>
          <p:nvPr>
            <p:ph idx="1"/>
          </p:nvPr>
        </p:nvSpPr>
        <p:spPr/>
        <p:txBody>
          <a:bodyPr/>
          <a:lstStyle/>
          <a:p>
            <a:r>
              <a:rPr lang="en-US" dirty="0" smtClean="0"/>
              <a:t>Why this simple solution won’t 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2819400"/>
            <a:ext cx="3700359" cy="3429000"/>
          </a:xfrm>
          <a:prstGeom prst="rect">
            <a:avLst/>
          </a:prstGeom>
        </p:spPr>
      </p:pic>
    </p:spTree>
    <p:extLst>
      <p:ext uri="{BB962C8B-B14F-4D97-AF65-F5344CB8AC3E}">
        <p14:creationId xmlns:p14="http://schemas.microsoft.com/office/powerpoint/2010/main" val="11418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1981200"/>
          </a:xfrm>
        </p:spPr>
        <p:txBody>
          <a:bodyPr>
            <a:noAutofit/>
          </a:bodyPr>
          <a:lstStyle/>
          <a:p>
            <a:pPr algn="ctr"/>
            <a:r>
              <a:rPr lang="en-US" sz="3200" dirty="0" smtClean="0"/>
              <a:t>Why Don’t </a:t>
            </a:r>
            <a:r>
              <a:rPr lang="en-US" sz="3200" dirty="0"/>
              <a:t>P</a:t>
            </a:r>
            <a:r>
              <a:rPr lang="en-US" sz="3200" dirty="0" smtClean="0"/>
              <a:t>atients </a:t>
            </a:r>
            <a:r>
              <a:rPr lang="en-US" sz="3200" dirty="0"/>
              <a:t>A</a:t>
            </a:r>
            <a:r>
              <a:rPr lang="en-US" sz="3200" dirty="0" smtClean="0"/>
              <a:t>sk for a Chaplain </a:t>
            </a:r>
            <a:r>
              <a:rPr lang="en-US" sz="3200" dirty="0"/>
              <a:t>M</a:t>
            </a:r>
            <a:r>
              <a:rPr lang="en-US" sz="3200" dirty="0" smtClean="0"/>
              <a:t>ore </a:t>
            </a:r>
            <a:r>
              <a:rPr lang="en-US" sz="3200" dirty="0"/>
              <a:t>O</a:t>
            </a:r>
            <a:r>
              <a:rPr lang="en-US" sz="3200" dirty="0" smtClean="0"/>
              <a:t>ften?</a:t>
            </a:r>
            <a:br>
              <a:rPr lang="en-US" sz="3200" dirty="0" smtClean="0"/>
            </a:br>
            <a:r>
              <a:rPr lang="en-US" sz="3200" dirty="0" smtClean="0"/>
              <a:t>(Or Say </a:t>
            </a:r>
            <a:r>
              <a:rPr lang="en-US" sz="3200" dirty="0"/>
              <a:t>N</a:t>
            </a:r>
            <a:r>
              <a:rPr lang="en-US" sz="3200" dirty="0" smtClean="0"/>
              <a:t>o </a:t>
            </a:r>
            <a:r>
              <a:rPr lang="en-US" sz="3200" dirty="0"/>
              <a:t>W</a:t>
            </a:r>
            <a:r>
              <a:rPr lang="en-US" sz="3200" dirty="0" smtClean="0"/>
              <a:t>hen </a:t>
            </a:r>
            <a:r>
              <a:rPr lang="en-US" sz="3200" dirty="0"/>
              <a:t>Y</a:t>
            </a:r>
            <a:r>
              <a:rPr lang="en-US" sz="3200" dirty="0" smtClean="0"/>
              <a:t>ou </a:t>
            </a:r>
            <a:r>
              <a:rPr lang="en-US" sz="3200" dirty="0"/>
              <a:t>A</a:t>
            </a:r>
            <a:r>
              <a:rPr lang="en-US" sz="3200" dirty="0" smtClean="0"/>
              <a:t>sk if They </a:t>
            </a:r>
            <a:r>
              <a:rPr lang="en-US" sz="3200" dirty="0"/>
              <a:t>W</a:t>
            </a:r>
            <a:r>
              <a:rPr lang="en-US" sz="3200" dirty="0" smtClean="0"/>
              <a:t>ant to See a Chaplain)</a:t>
            </a:r>
            <a:endParaRPr lang="en-US" sz="3200" dirty="0"/>
          </a:p>
        </p:txBody>
      </p:sp>
      <p:sp>
        <p:nvSpPr>
          <p:cNvPr id="3" name="Content Placeholder 2"/>
          <p:cNvSpPr>
            <a:spLocks noGrp="1"/>
          </p:cNvSpPr>
          <p:nvPr>
            <p:ph idx="1"/>
          </p:nvPr>
        </p:nvSpPr>
        <p:spPr>
          <a:xfrm>
            <a:off x="1043493" y="3352800"/>
            <a:ext cx="4061907" cy="2895600"/>
          </a:xfrm>
        </p:spPr>
        <p:txBody>
          <a:bodyPr>
            <a:normAutofit fontScale="92500"/>
          </a:bodyPr>
          <a:lstStyle/>
          <a:p>
            <a:r>
              <a:rPr lang="en-US" dirty="0" smtClean="0"/>
              <a:t>I’m not religious</a:t>
            </a:r>
          </a:p>
          <a:p>
            <a:r>
              <a:rPr lang="en-US" dirty="0" smtClean="0"/>
              <a:t>I’m not dying’</a:t>
            </a:r>
          </a:p>
          <a:p>
            <a:r>
              <a:rPr lang="en-US" dirty="0" smtClean="0"/>
              <a:t>I have my own…</a:t>
            </a:r>
          </a:p>
          <a:p>
            <a:pPr marL="68580" indent="0">
              <a:buNone/>
            </a:pPr>
            <a:r>
              <a:rPr lang="en-US" dirty="0" smtClean="0"/>
              <a:t>(Pastor/Rabbi/Imam/Monk)</a:t>
            </a:r>
          </a:p>
          <a:p>
            <a:r>
              <a:rPr lang="en-US" dirty="0" smtClean="0"/>
              <a:t>I’m doing fine, why do you think I need to talk to someone?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542" y="3276600"/>
            <a:ext cx="3619500" cy="1905000"/>
          </a:xfrm>
          <a:prstGeom prst="rect">
            <a:avLst/>
          </a:prstGeom>
        </p:spPr>
      </p:pic>
    </p:spTree>
    <p:extLst>
      <p:ext uri="{BB962C8B-B14F-4D97-AF65-F5344CB8AC3E}">
        <p14:creationId xmlns:p14="http://schemas.microsoft.com/office/powerpoint/2010/main" val="101898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No conflicts of interest to </a:t>
            </a:r>
            <a:r>
              <a:rPr lang="en-US" sz="3600" dirty="0" smtClean="0"/>
              <a:t>disclose</a:t>
            </a:r>
            <a:r>
              <a:rPr lang="en-US" dirty="0" smtClean="0"/>
              <a:t>.</a:t>
            </a:r>
            <a:r>
              <a:rPr lang="en-US" dirty="0"/>
              <a:t/>
            </a:r>
            <a:br>
              <a:rPr lang="en-US" dirty="0"/>
            </a:br>
            <a:endParaRPr lang="en-US" dirty="0"/>
          </a:p>
        </p:txBody>
      </p:sp>
      <p:sp>
        <p:nvSpPr>
          <p:cNvPr id="3" name="Content Placeholder 2"/>
          <p:cNvSpPr>
            <a:spLocks noGrp="1"/>
          </p:cNvSpPr>
          <p:nvPr>
            <p:ph idx="1"/>
          </p:nvPr>
        </p:nvSpPr>
        <p:spPr/>
        <p:txBody>
          <a:bodyPr/>
          <a:lstStyle/>
          <a:p>
            <a:pPr marL="68580" indent="0" algn="ctr">
              <a:buNone/>
            </a:pPr>
            <a:endParaRPr lang="en-US" dirty="0"/>
          </a:p>
        </p:txBody>
      </p:sp>
    </p:spTree>
    <p:extLst>
      <p:ext uri="{BB962C8B-B14F-4D97-AF65-F5344CB8AC3E}">
        <p14:creationId xmlns:p14="http://schemas.microsoft.com/office/powerpoint/2010/main" val="2716987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990600"/>
          </a:xfrm>
        </p:spPr>
        <p:txBody>
          <a:bodyPr>
            <a:noAutofit/>
          </a:bodyPr>
          <a:lstStyle/>
          <a:p>
            <a:pPr algn="ctr"/>
            <a:r>
              <a:rPr lang="en-US" sz="2800" dirty="0" smtClean="0"/>
              <a:t>Why Health </a:t>
            </a:r>
            <a:r>
              <a:rPr lang="en-US" sz="2800" dirty="0"/>
              <a:t>C</a:t>
            </a:r>
            <a:r>
              <a:rPr lang="en-US" sz="2800" dirty="0" smtClean="0"/>
              <a:t>are </a:t>
            </a:r>
            <a:r>
              <a:rPr lang="en-US" sz="2800" dirty="0"/>
              <a:t>P</a:t>
            </a:r>
            <a:r>
              <a:rPr lang="en-US" sz="2800" dirty="0" smtClean="0"/>
              <a:t>rofessionals </a:t>
            </a:r>
            <a:r>
              <a:rPr lang="en-US" sz="2800" dirty="0"/>
              <a:t>D</a:t>
            </a:r>
            <a:r>
              <a:rPr lang="en-US" sz="2800" dirty="0" smtClean="0"/>
              <a:t>on’t </a:t>
            </a:r>
            <a:r>
              <a:rPr lang="en-US" sz="2800" dirty="0"/>
              <a:t>W</a:t>
            </a:r>
            <a:r>
              <a:rPr lang="en-US" sz="2800" dirty="0" smtClean="0"/>
              <a:t>ant to Talk about Religion?</a:t>
            </a:r>
            <a:endParaRPr lang="en-US" sz="2800" dirty="0"/>
          </a:p>
        </p:txBody>
      </p:sp>
      <p:sp>
        <p:nvSpPr>
          <p:cNvPr id="3" name="Content Placeholder 2"/>
          <p:cNvSpPr>
            <a:spLocks noGrp="1"/>
          </p:cNvSpPr>
          <p:nvPr>
            <p:ph idx="1"/>
          </p:nvPr>
        </p:nvSpPr>
        <p:spPr/>
        <p:txBody>
          <a:bodyPr/>
          <a:lstStyle/>
          <a:p>
            <a:r>
              <a:rPr lang="en-US" dirty="0" smtClean="0"/>
              <a:t>That’s not my area. That’s what chaplains are for.</a:t>
            </a:r>
          </a:p>
          <a:p>
            <a:r>
              <a:rPr lang="en-US" dirty="0" smtClean="0"/>
              <a:t>That is a private subject. I don’t want to offend someone.</a:t>
            </a:r>
          </a:p>
          <a:p>
            <a:r>
              <a:rPr lang="en-US" dirty="0" smtClean="0"/>
              <a:t>What if they want to pray with me?</a:t>
            </a:r>
          </a:p>
          <a:p>
            <a:r>
              <a:rPr lang="en-US" dirty="0" smtClean="0"/>
              <a:t>I don’t want them to ask about my religious preferences.</a:t>
            </a:r>
          </a:p>
          <a:p>
            <a:endParaRPr lang="en-US" dirty="0"/>
          </a:p>
        </p:txBody>
      </p:sp>
    </p:spTree>
    <p:extLst>
      <p:ext uri="{BB962C8B-B14F-4D97-AF65-F5344CB8AC3E}">
        <p14:creationId xmlns:p14="http://schemas.microsoft.com/office/powerpoint/2010/main" val="1244092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295400"/>
          </a:xfrm>
        </p:spPr>
        <p:txBody>
          <a:bodyPr>
            <a:noAutofit/>
          </a:bodyPr>
          <a:lstStyle/>
          <a:p>
            <a:pPr algn="ctr"/>
            <a:r>
              <a:rPr lang="en-US" sz="3200" dirty="0" smtClean="0"/>
              <a:t>“Keep all the life </a:t>
            </a:r>
            <a:r>
              <a:rPr lang="en-US" sz="3200" dirty="0"/>
              <a:t>s</a:t>
            </a:r>
            <a:r>
              <a:rPr lang="en-US" sz="3200" dirty="0" smtClean="0"/>
              <a:t>upport going. We’re waiting for a miracle”</a:t>
            </a:r>
            <a:endParaRPr lang="en-US" sz="3200" dirty="0"/>
          </a:p>
        </p:txBody>
      </p:sp>
      <p:sp>
        <p:nvSpPr>
          <p:cNvPr id="3" name="Content Placeholder 2"/>
          <p:cNvSpPr>
            <a:spLocks noGrp="1"/>
          </p:cNvSpPr>
          <p:nvPr>
            <p:ph idx="1"/>
          </p:nvPr>
        </p:nvSpPr>
        <p:spPr>
          <a:xfrm>
            <a:off x="609601" y="1981200"/>
            <a:ext cx="6477000" cy="3851429"/>
          </a:xfrm>
        </p:spPr>
        <p:txBody>
          <a:bodyPr>
            <a:normAutofit/>
          </a:bodyPr>
          <a:lstStyle/>
          <a:p>
            <a:r>
              <a:rPr lang="en-US" dirty="0" smtClean="0"/>
              <a:t>This can mean a variety of things…</a:t>
            </a:r>
          </a:p>
          <a:p>
            <a:r>
              <a:rPr lang="en-US" dirty="0" smtClean="0"/>
              <a:t>“I believe that everything is possible with God so the physicians prognosis doesn’t mean anything to me.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962400"/>
            <a:ext cx="3810000" cy="2535382"/>
          </a:xfrm>
          <a:prstGeom prst="rect">
            <a:avLst/>
          </a:prstGeom>
        </p:spPr>
      </p:pic>
    </p:spTree>
    <p:extLst>
      <p:ext uri="{BB962C8B-B14F-4D97-AF65-F5344CB8AC3E}">
        <p14:creationId xmlns:p14="http://schemas.microsoft.com/office/powerpoint/2010/main" val="16624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639336"/>
          </a:xfrm>
        </p:spPr>
        <p:txBody>
          <a:bodyPr>
            <a:normAutofit fontScale="90000"/>
          </a:bodyPr>
          <a:lstStyle/>
          <a:p>
            <a:pPr algn="ctr"/>
            <a:r>
              <a:rPr lang="en-US" dirty="0" smtClean="0"/>
              <a:t>The Theology </a:t>
            </a:r>
            <a:r>
              <a:rPr lang="en-US" dirty="0"/>
              <a:t>B</a:t>
            </a:r>
            <a:r>
              <a:rPr lang="en-US" dirty="0" smtClean="0"/>
              <a:t>ehind many of These </a:t>
            </a:r>
            <a:r>
              <a:rPr lang="en-US" dirty="0"/>
              <a:t>D</a:t>
            </a:r>
            <a:r>
              <a:rPr lang="en-US" dirty="0" smtClean="0"/>
              <a:t>emands for Care often are Very </a:t>
            </a:r>
            <a:r>
              <a:rPr lang="en-US" dirty="0"/>
              <a:t>C</a:t>
            </a:r>
            <a:r>
              <a:rPr lang="en-US" dirty="0" smtClean="0"/>
              <a:t>omplicated</a:t>
            </a:r>
            <a:endParaRPr lang="en-US" dirty="0"/>
          </a:p>
        </p:txBody>
      </p:sp>
      <p:sp>
        <p:nvSpPr>
          <p:cNvPr id="3" name="Content Placeholder 2"/>
          <p:cNvSpPr>
            <a:spLocks noGrp="1"/>
          </p:cNvSpPr>
          <p:nvPr>
            <p:ph idx="1"/>
          </p:nvPr>
        </p:nvSpPr>
        <p:spPr>
          <a:xfrm>
            <a:off x="1043492" y="2743200"/>
            <a:ext cx="6777317" cy="3089429"/>
          </a:xfrm>
        </p:spPr>
        <p:txBody>
          <a:bodyPr/>
          <a:lstStyle/>
          <a:p>
            <a:r>
              <a:rPr lang="en-US" dirty="0" smtClean="0"/>
              <a:t>Is this truly what the community believes or their individual interpretation?</a:t>
            </a:r>
          </a:p>
          <a:p>
            <a:r>
              <a:rPr lang="en-US" dirty="0" smtClean="0"/>
              <a:t>Has this been an important part of their lives or is this an example of “foxhole” religion?</a:t>
            </a:r>
          </a:p>
          <a:p>
            <a:r>
              <a:rPr lang="en-US" dirty="0" smtClean="0"/>
              <a:t>What exactly do they mean? How do they understand what they are asking for?</a:t>
            </a:r>
          </a:p>
          <a:p>
            <a:endParaRPr lang="en-US" dirty="0"/>
          </a:p>
        </p:txBody>
      </p:sp>
    </p:spTree>
    <p:extLst>
      <p:ext uri="{BB962C8B-B14F-4D97-AF65-F5344CB8AC3E}">
        <p14:creationId xmlns:p14="http://schemas.microsoft.com/office/powerpoint/2010/main" val="2019928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90600"/>
            <a:ext cx="7024744" cy="1219200"/>
          </a:xfrm>
        </p:spPr>
        <p:txBody>
          <a:bodyPr>
            <a:noAutofit/>
          </a:bodyPr>
          <a:lstStyle/>
          <a:p>
            <a:pPr algn="ctr"/>
            <a:r>
              <a:rPr lang="en-US" sz="3200" dirty="0" smtClean="0"/>
              <a:t>“Keep all the life </a:t>
            </a:r>
            <a:r>
              <a:rPr lang="en-US" sz="3200" dirty="0"/>
              <a:t>s</a:t>
            </a:r>
            <a:r>
              <a:rPr lang="en-US" sz="3200" dirty="0" smtClean="0"/>
              <a:t>upport going. We’re waiting for a miracle”</a:t>
            </a:r>
            <a:endParaRPr lang="en-US" sz="3200" dirty="0"/>
          </a:p>
        </p:txBody>
      </p:sp>
      <p:sp>
        <p:nvSpPr>
          <p:cNvPr id="3" name="Content Placeholder 2"/>
          <p:cNvSpPr>
            <a:spLocks noGrp="1"/>
          </p:cNvSpPr>
          <p:nvPr>
            <p:ph idx="1"/>
          </p:nvPr>
        </p:nvSpPr>
        <p:spPr>
          <a:xfrm>
            <a:off x="609600" y="2438400"/>
            <a:ext cx="7696199" cy="3394229"/>
          </a:xfrm>
        </p:spPr>
        <p:txBody>
          <a:bodyPr>
            <a:normAutofit/>
          </a:bodyPr>
          <a:lstStyle/>
          <a:p>
            <a:r>
              <a:rPr lang="en-US" dirty="0" smtClean="0"/>
              <a:t>“I hope that you’re wrong and I refuse to give up or think negatively.” </a:t>
            </a:r>
          </a:p>
          <a:p>
            <a:r>
              <a:rPr lang="en-US" dirty="0" smtClean="0"/>
              <a:t>“I’m not willing to (or just can’t) receive this information.”</a:t>
            </a:r>
          </a:p>
          <a:p>
            <a:r>
              <a:rPr lang="en-US" dirty="0" smtClean="0"/>
              <a:t>“I’m angry about the medical care so why would I believe you. I have to fight to get all the care I deserve/need.”  </a:t>
            </a:r>
          </a:p>
          <a:p>
            <a:endParaRPr lang="en-US" dirty="0"/>
          </a:p>
        </p:txBody>
      </p:sp>
    </p:spTree>
    <p:extLst>
      <p:ext uri="{BB962C8B-B14F-4D97-AF65-F5344CB8AC3E}">
        <p14:creationId xmlns:p14="http://schemas.microsoft.com/office/powerpoint/2010/main" val="188647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Public/Health </a:t>
            </a:r>
            <a:r>
              <a:rPr lang="en-US" dirty="0"/>
              <a:t>C</a:t>
            </a:r>
            <a:r>
              <a:rPr lang="en-US" dirty="0" smtClean="0"/>
              <a:t>are </a:t>
            </a:r>
            <a:r>
              <a:rPr lang="en-US" dirty="0"/>
              <a:t>W</a:t>
            </a:r>
            <a:r>
              <a:rPr lang="en-US" dirty="0" smtClean="0"/>
              <a:t>orker </a:t>
            </a:r>
            <a:r>
              <a:rPr lang="en-US" dirty="0"/>
              <a:t>D</a:t>
            </a:r>
            <a:r>
              <a:rPr lang="en-US" dirty="0" smtClean="0"/>
              <a:t>ivide</a:t>
            </a:r>
            <a:endParaRPr lang="en-US" dirty="0"/>
          </a:p>
        </p:txBody>
      </p:sp>
      <p:sp>
        <p:nvSpPr>
          <p:cNvPr id="3" name="Content Placeholder 2"/>
          <p:cNvSpPr>
            <a:spLocks noGrp="1"/>
          </p:cNvSpPr>
          <p:nvPr>
            <p:ph idx="1"/>
          </p:nvPr>
        </p:nvSpPr>
        <p:spPr/>
        <p:txBody>
          <a:bodyPr>
            <a:normAutofit/>
          </a:bodyPr>
          <a:lstStyle/>
          <a:p>
            <a:r>
              <a:rPr lang="en-US" dirty="0" smtClean="0"/>
              <a:t>When asked if “miracles still occur today as in ancient times?” 79% of the 35,000+ people asked said “yes.”  This data was not predicated on a certain religion or even whether they were religious.  </a:t>
            </a:r>
          </a:p>
          <a:p>
            <a:r>
              <a:rPr lang="en-US" dirty="0" smtClean="0"/>
              <a:t>The only group whose answers differed significantly were Jehovah’s Witnesses.  Only 30% agreed.  </a:t>
            </a:r>
          </a:p>
          <a:p>
            <a:r>
              <a:rPr lang="en-US" sz="1200" dirty="0" smtClean="0"/>
              <a:t>(2007 survey by Pew Forum of Religion and Public Life)</a:t>
            </a:r>
            <a:endParaRPr lang="en-US" sz="1200" dirty="0"/>
          </a:p>
        </p:txBody>
      </p:sp>
    </p:spTree>
    <p:extLst>
      <p:ext uri="{BB962C8B-B14F-4D97-AF65-F5344CB8AC3E}">
        <p14:creationId xmlns:p14="http://schemas.microsoft.com/office/powerpoint/2010/main" val="3304529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639336"/>
          </a:xfrm>
        </p:spPr>
        <p:txBody>
          <a:bodyPr>
            <a:normAutofit fontScale="90000"/>
          </a:bodyPr>
          <a:lstStyle/>
          <a:p>
            <a:pPr algn="ctr"/>
            <a:r>
              <a:rPr lang="en-US" dirty="0" smtClean="0"/>
              <a:t>Differences in Religiosity of Health </a:t>
            </a:r>
            <a:r>
              <a:rPr lang="en-US" dirty="0"/>
              <a:t>C</a:t>
            </a:r>
            <a:r>
              <a:rPr lang="en-US" dirty="0" smtClean="0"/>
              <a:t>are </a:t>
            </a:r>
            <a:r>
              <a:rPr lang="en-US" dirty="0"/>
              <a:t>P</a:t>
            </a:r>
            <a:r>
              <a:rPr lang="en-US" dirty="0" smtClean="0"/>
              <a:t>rofessionals versus Patients/Families</a:t>
            </a:r>
            <a:endParaRPr lang="en-US" dirty="0"/>
          </a:p>
        </p:txBody>
      </p:sp>
      <p:sp>
        <p:nvSpPr>
          <p:cNvPr id="3" name="Content Placeholder 2"/>
          <p:cNvSpPr>
            <a:spLocks noGrp="1"/>
          </p:cNvSpPr>
          <p:nvPr>
            <p:ph idx="1"/>
          </p:nvPr>
        </p:nvSpPr>
        <p:spPr>
          <a:xfrm>
            <a:off x="1043492" y="2667000"/>
            <a:ext cx="6777317" cy="3165629"/>
          </a:xfrm>
        </p:spPr>
        <p:txBody>
          <a:bodyPr/>
          <a:lstStyle/>
          <a:p>
            <a:r>
              <a:rPr lang="en-US" dirty="0" smtClean="0"/>
              <a:t>One study found that 50% of the public believes that a miracle could save a patient even when physicians say there is no hope (Jacobs et al. 2008)</a:t>
            </a:r>
          </a:p>
          <a:p>
            <a:r>
              <a:rPr lang="en-US" dirty="0" smtClean="0"/>
              <a:t>Cancer patients and families rank faith in God as second most important factor in medical decision making after physician recommendations</a:t>
            </a:r>
          </a:p>
          <a:p>
            <a:endParaRPr lang="en-US" dirty="0"/>
          </a:p>
        </p:txBody>
      </p:sp>
    </p:spTree>
    <p:extLst>
      <p:ext uri="{BB962C8B-B14F-4D97-AF65-F5344CB8AC3E}">
        <p14:creationId xmlns:p14="http://schemas.microsoft.com/office/powerpoint/2010/main" val="3661708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In comparison…</a:t>
            </a:r>
            <a:endParaRPr lang="en-US" dirty="0"/>
          </a:p>
        </p:txBody>
      </p:sp>
      <p:sp>
        <p:nvSpPr>
          <p:cNvPr id="3" name="Content Placeholder 2"/>
          <p:cNvSpPr>
            <a:spLocks noGrp="1"/>
          </p:cNvSpPr>
          <p:nvPr>
            <p:ph idx="1"/>
          </p:nvPr>
        </p:nvSpPr>
        <p:spPr/>
        <p:txBody>
          <a:bodyPr/>
          <a:lstStyle/>
          <a:p>
            <a:r>
              <a:rPr lang="en-US" dirty="0" smtClean="0"/>
              <a:t>Of nearly 1000 trauma professionals surveyed by Jacobs and Burns in 2008, only 20% believe in miracles.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3581400"/>
            <a:ext cx="4846955" cy="2726412"/>
          </a:xfrm>
          <a:prstGeom prst="rect">
            <a:avLst/>
          </a:prstGeom>
        </p:spPr>
      </p:pic>
    </p:spTree>
    <p:extLst>
      <p:ext uri="{BB962C8B-B14F-4D97-AF65-F5344CB8AC3E}">
        <p14:creationId xmlns:p14="http://schemas.microsoft.com/office/powerpoint/2010/main" val="19680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639336"/>
          </a:xfrm>
        </p:spPr>
        <p:txBody>
          <a:bodyPr>
            <a:normAutofit fontScale="90000"/>
          </a:bodyPr>
          <a:lstStyle/>
          <a:p>
            <a:pPr algn="ctr"/>
            <a:r>
              <a:rPr lang="en-US" dirty="0" smtClean="0"/>
              <a:t>Differences in religiosity of health care professionals versus patients/families</a:t>
            </a:r>
            <a:endParaRPr lang="en-US" dirty="0"/>
          </a:p>
        </p:txBody>
      </p:sp>
      <p:sp>
        <p:nvSpPr>
          <p:cNvPr id="3" name="Content Placeholder 2"/>
          <p:cNvSpPr>
            <a:spLocks noGrp="1"/>
          </p:cNvSpPr>
          <p:nvPr>
            <p:ph idx="1"/>
          </p:nvPr>
        </p:nvSpPr>
        <p:spPr>
          <a:xfrm>
            <a:off x="1043492" y="2667000"/>
            <a:ext cx="6777317" cy="3165629"/>
          </a:xfrm>
        </p:spPr>
        <p:txBody>
          <a:bodyPr/>
          <a:lstStyle/>
          <a:p>
            <a:r>
              <a:rPr lang="en-US" dirty="0" smtClean="0"/>
              <a:t>91% of patients reported faith in God versus 64% of physicians. </a:t>
            </a:r>
            <a:r>
              <a:rPr lang="en-US" sz="1050" dirty="0" smtClean="0"/>
              <a:t>(Maugans &amp; Wadland, 1991)</a:t>
            </a:r>
            <a:endParaRPr lang="en-US" sz="105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886200"/>
            <a:ext cx="4419600" cy="2079264"/>
          </a:xfrm>
          <a:prstGeom prst="rect">
            <a:avLst/>
          </a:prstGeom>
        </p:spPr>
      </p:pic>
    </p:spTree>
    <p:extLst>
      <p:ext uri="{BB962C8B-B14F-4D97-AF65-F5344CB8AC3E}">
        <p14:creationId xmlns:p14="http://schemas.microsoft.com/office/powerpoint/2010/main" val="125586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Religious Coping is not the same…</a:t>
            </a:r>
            <a:endParaRPr lang="en-US" dirty="0"/>
          </a:p>
        </p:txBody>
      </p:sp>
      <p:sp>
        <p:nvSpPr>
          <p:cNvPr id="3" name="Content Placeholder 2"/>
          <p:cNvSpPr>
            <a:spLocks noGrp="1"/>
          </p:cNvSpPr>
          <p:nvPr>
            <p:ph idx="1"/>
          </p:nvPr>
        </p:nvSpPr>
        <p:spPr/>
        <p:txBody>
          <a:bodyPr/>
          <a:lstStyle/>
          <a:p>
            <a:r>
              <a:rPr lang="en-US" dirty="0" smtClean="0"/>
              <a:t>Research shows that people with negative religious coping…</a:t>
            </a:r>
          </a:p>
          <a:p>
            <a:r>
              <a:rPr lang="en-US" dirty="0" smtClean="0"/>
              <a:t> have 19-28% increased mortality</a:t>
            </a:r>
          </a:p>
          <a:p>
            <a:r>
              <a:rPr lang="en-US" dirty="0" smtClean="0"/>
              <a:t>Poor outcomes for BMT</a:t>
            </a:r>
          </a:p>
          <a:p>
            <a:r>
              <a:rPr lang="en-US" dirty="0" smtClean="0"/>
              <a:t>Overall poorer quality of life and end of life outcomes</a:t>
            </a:r>
          </a:p>
          <a:p>
            <a:endParaRPr lang="en-US" dirty="0"/>
          </a:p>
        </p:txBody>
      </p:sp>
    </p:spTree>
    <p:extLst>
      <p:ext uri="{BB962C8B-B14F-4D97-AF65-F5344CB8AC3E}">
        <p14:creationId xmlns:p14="http://schemas.microsoft.com/office/powerpoint/2010/main" val="2103877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R-COPE</a:t>
            </a:r>
            <a:endParaRPr lang="en-US" dirty="0"/>
          </a:p>
        </p:txBody>
      </p:sp>
      <p:sp>
        <p:nvSpPr>
          <p:cNvPr id="6" name="Content Placeholder 5"/>
          <p:cNvSpPr>
            <a:spLocks noGrp="1"/>
          </p:cNvSpPr>
          <p:nvPr>
            <p:ph idx="1"/>
          </p:nvPr>
        </p:nvSpPr>
        <p:spPr/>
        <p:txBody>
          <a:bodyPr/>
          <a:lstStyle/>
          <a:p>
            <a:r>
              <a:rPr lang="en-US" dirty="0"/>
              <a:t>The Brief RCOPE is a 14-item measure of religious coping with major life stressors. As the most commonly used measure of religious coping in the literature, it has helped contribute to the growth of knowledge about the roles religion serves in the process of dealing with crisis, trauma, and </a:t>
            </a:r>
            <a:r>
              <a:rPr lang="en-US" dirty="0" smtClean="0"/>
              <a:t>transition</a:t>
            </a:r>
          </a:p>
          <a:p>
            <a:r>
              <a:rPr lang="en-US" sz="1100" dirty="0" smtClean="0"/>
              <a:t>(Pargament, Feuille</a:t>
            </a:r>
            <a:r>
              <a:rPr lang="en-US" sz="1100" dirty="0"/>
              <a:t> </a:t>
            </a:r>
            <a:r>
              <a:rPr lang="en-US" sz="1100" dirty="0" smtClean="0"/>
              <a:t>&amp; Budzy 2011)</a:t>
            </a:r>
            <a:endParaRPr lang="en-US" sz="1100" dirty="0"/>
          </a:p>
        </p:txBody>
      </p:sp>
    </p:spTree>
    <p:extLst>
      <p:ext uri="{BB962C8B-B14F-4D97-AF65-F5344CB8AC3E}">
        <p14:creationId xmlns:p14="http://schemas.microsoft.com/office/powerpoint/2010/main" val="2689745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800"/>
            <a:ext cx="7790280" cy="4572000"/>
          </a:xfrm>
          <a:prstGeom prst="rect">
            <a:avLst/>
          </a:prstGeom>
        </p:spPr>
      </p:pic>
    </p:spTree>
    <p:extLst>
      <p:ext uri="{BB962C8B-B14F-4D97-AF65-F5344CB8AC3E}">
        <p14:creationId xmlns:p14="http://schemas.microsoft.com/office/powerpoint/2010/main" val="462944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Coping (+)</a:t>
            </a:r>
            <a:endParaRPr lang="en-US" dirty="0"/>
          </a:p>
        </p:txBody>
      </p:sp>
      <p:sp>
        <p:nvSpPr>
          <p:cNvPr id="3" name="Content Placeholder 2"/>
          <p:cNvSpPr>
            <a:spLocks noGrp="1"/>
          </p:cNvSpPr>
          <p:nvPr>
            <p:ph idx="1"/>
          </p:nvPr>
        </p:nvSpPr>
        <p:spPr/>
        <p:txBody>
          <a:bodyPr>
            <a:normAutofit fontScale="85000" lnSpcReduction="20000"/>
          </a:bodyPr>
          <a:lstStyle/>
          <a:p>
            <a:pPr marL="68580" indent="0">
              <a:buNone/>
            </a:pPr>
            <a:endParaRPr lang="en-US" dirty="0" smtClean="0"/>
          </a:p>
          <a:p>
            <a:r>
              <a:rPr lang="en-US" dirty="0" smtClean="0"/>
              <a:t>Looked for a stronger relationship with God</a:t>
            </a:r>
          </a:p>
          <a:p>
            <a:r>
              <a:rPr lang="en-US" dirty="0" smtClean="0"/>
              <a:t>Sought God’s love and care</a:t>
            </a:r>
          </a:p>
          <a:p>
            <a:r>
              <a:rPr lang="en-US" dirty="0" smtClean="0"/>
              <a:t>Sought help from God in letting go of my anger</a:t>
            </a:r>
          </a:p>
          <a:p>
            <a:r>
              <a:rPr lang="en-US" dirty="0" smtClean="0"/>
              <a:t>Tried to put my plans into actions together with God</a:t>
            </a:r>
          </a:p>
          <a:p>
            <a:r>
              <a:rPr lang="en-US" dirty="0" smtClean="0"/>
              <a:t>Tried to see how God might be trying to strengthen me in this situation</a:t>
            </a:r>
          </a:p>
          <a:p>
            <a:r>
              <a:rPr lang="en-US" dirty="0" smtClean="0"/>
              <a:t>Asked forgiveness for my sins</a:t>
            </a:r>
          </a:p>
          <a:p>
            <a:r>
              <a:rPr lang="en-US" dirty="0" smtClean="0"/>
              <a:t>Focused on religion to stop worrying about my problems</a:t>
            </a:r>
          </a:p>
          <a:p>
            <a:r>
              <a:rPr lang="en-US" sz="1300" dirty="0" smtClean="0"/>
              <a:t>(Paragament brief R-COPE)</a:t>
            </a:r>
          </a:p>
          <a:p>
            <a:endParaRPr lang="en-US" dirty="0"/>
          </a:p>
        </p:txBody>
      </p:sp>
    </p:spTree>
    <p:extLst>
      <p:ext uri="{BB962C8B-B14F-4D97-AF65-F5344CB8AC3E}">
        <p14:creationId xmlns:p14="http://schemas.microsoft.com/office/powerpoint/2010/main" val="2680922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Coping (-)</a:t>
            </a:r>
            <a:endParaRPr lang="en-US" dirty="0"/>
          </a:p>
        </p:txBody>
      </p:sp>
      <p:sp>
        <p:nvSpPr>
          <p:cNvPr id="3" name="Content Placeholder 2"/>
          <p:cNvSpPr>
            <a:spLocks noGrp="1"/>
          </p:cNvSpPr>
          <p:nvPr>
            <p:ph idx="1"/>
          </p:nvPr>
        </p:nvSpPr>
        <p:spPr/>
        <p:txBody>
          <a:bodyPr>
            <a:normAutofit fontScale="92500"/>
          </a:bodyPr>
          <a:lstStyle/>
          <a:p>
            <a:r>
              <a:rPr lang="en-US" dirty="0" smtClean="0"/>
              <a:t>Wondered whether God had abandoned me</a:t>
            </a:r>
          </a:p>
          <a:p>
            <a:r>
              <a:rPr lang="en-US" dirty="0" smtClean="0"/>
              <a:t>Felt punished by God for my lack of devotion</a:t>
            </a:r>
          </a:p>
          <a:p>
            <a:r>
              <a:rPr lang="en-US" dirty="0" smtClean="0"/>
              <a:t>Wondered what I did for God to punish me</a:t>
            </a:r>
          </a:p>
          <a:p>
            <a:r>
              <a:rPr lang="en-US" dirty="0" smtClean="0"/>
              <a:t>Questioned God’s love for me</a:t>
            </a:r>
          </a:p>
          <a:p>
            <a:r>
              <a:rPr lang="en-US" dirty="0" smtClean="0"/>
              <a:t>Wondered whether my church had abandoned me</a:t>
            </a:r>
          </a:p>
          <a:p>
            <a:r>
              <a:rPr lang="en-US" dirty="0" smtClean="0"/>
              <a:t>Decided the devil made this happen</a:t>
            </a:r>
          </a:p>
          <a:p>
            <a:r>
              <a:rPr lang="en-US" dirty="0" smtClean="0"/>
              <a:t>Questioned the power of God</a:t>
            </a:r>
          </a:p>
          <a:p>
            <a:r>
              <a:rPr lang="en-US" sz="1200" dirty="0" smtClean="0"/>
              <a:t>(Pargament brief R-COPE)</a:t>
            </a:r>
          </a:p>
          <a:p>
            <a:endParaRPr lang="en-US" dirty="0"/>
          </a:p>
        </p:txBody>
      </p:sp>
    </p:spTree>
    <p:extLst>
      <p:ext uri="{BB962C8B-B14F-4D97-AF65-F5344CB8AC3E}">
        <p14:creationId xmlns:p14="http://schemas.microsoft.com/office/powerpoint/2010/main" val="3969948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Medical Decisions Most </a:t>
            </a:r>
            <a:r>
              <a:rPr lang="en-US" dirty="0"/>
              <a:t>A</a:t>
            </a:r>
            <a:r>
              <a:rPr lang="en-US" dirty="0" smtClean="0"/>
              <a:t>ffected by Religious </a:t>
            </a:r>
            <a:r>
              <a:rPr lang="en-US" dirty="0"/>
              <a:t>B</a:t>
            </a:r>
            <a:r>
              <a:rPr lang="en-US" dirty="0" smtClean="0"/>
              <a:t>eliefs</a:t>
            </a:r>
            <a:endParaRPr lang="en-US" dirty="0"/>
          </a:p>
        </p:txBody>
      </p:sp>
      <p:sp>
        <p:nvSpPr>
          <p:cNvPr id="3" name="Content Placeholder 2"/>
          <p:cNvSpPr>
            <a:spLocks noGrp="1"/>
          </p:cNvSpPr>
          <p:nvPr>
            <p:ph idx="1"/>
          </p:nvPr>
        </p:nvSpPr>
        <p:spPr>
          <a:xfrm>
            <a:off x="1043492" y="2743200"/>
            <a:ext cx="6777317" cy="3089429"/>
          </a:xfrm>
        </p:spPr>
        <p:txBody>
          <a:bodyPr/>
          <a:lstStyle/>
          <a:p>
            <a:r>
              <a:rPr lang="en-US" dirty="0" smtClean="0"/>
              <a:t>Use of advanced directive</a:t>
            </a:r>
          </a:p>
          <a:p>
            <a:r>
              <a:rPr lang="en-US" dirty="0" smtClean="0"/>
              <a:t>DNR</a:t>
            </a:r>
          </a:p>
          <a:p>
            <a:r>
              <a:rPr lang="en-US" dirty="0" smtClean="0"/>
              <a:t>Approach to artificial nutrition</a:t>
            </a:r>
          </a:p>
          <a:p>
            <a:r>
              <a:rPr lang="en-US" dirty="0" smtClean="0"/>
              <a:t>Advance life support</a:t>
            </a:r>
          </a:p>
          <a:p>
            <a:endParaRPr lang="en-US" dirty="0"/>
          </a:p>
        </p:txBody>
      </p:sp>
    </p:spTree>
    <p:extLst>
      <p:ext uri="{BB962C8B-B14F-4D97-AF65-F5344CB8AC3E}">
        <p14:creationId xmlns:p14="http://schemas.microsoft.com/office/powerpoint/2010/main" val="1799212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Engage in This if it is </a:t>
            </a:r>
            <a:r>
              <a:rPr lang="en-US" dirty="0"/>
              <a:t>s</a:t>
            </a:r>
            <a:r>
              <a:rPr lang="en-US" dirty="0" smtClean="0"/>
              <a:t>o </a:t>
            </a:r>
            <a:r>
              <a:rPr lang="en-US" dirty="0"/>
              <a:t>C</a:t>
            </a:r>
            <a:r>
              <a:rPr lang="en-US" dirty="0" smtClean="0"/>
              <a:t>omplicated?</a:t>
            </a:r>
            <a:endParaRPr lang="en-US" dirty="0"/>
          </a:p>
        </p:txBody>
      </p:sp>
      <p:sp>
        <p:nvSpPr>
          <p:cNvPr id="3" name="Content Placeholder 2"/>
          <p:cNvSpPr>
            <a:spLocks noGrp="1"/>
          </p:cNvSpPr>
          <p:nvPr>
            <p:ph idx="1"/>
          </p:nvPr>
        </p:nvSpPr>
        <p:spPr/>
        <p:txBody>
          <a:bodyPr/>
          <a:lstStyle/>
          <a:p>
            <a:r>
              <a:rPr lang="en-US" dirty="0" smtClean="0"/>
              <a:t>Increased patient satisfaction</a:t>
            </a:r>
          </a:p>
          <a:p>
            <a:r>
              <a:rPr lang="en-US" dirty="0" smtClean="0"/>
              <a:t>Less adversarial relationships</a:t>
            </a:r>
          </a:p>
          <a:p>
            <a:r>
              <a:rPr lang="en-US" dirty="0" smtClean="0"/>
              <a:t>More satisfaction of health care professionals in dealing with difficult situations</a:t>
            </a:r>
          </a:p>
          <a:p>
            <a:r>
              <a:rPr lang="en-US" dirty="0" smtClean="0"/>
              <a:t>Most patients want to be asked about their spiritual or religious needs.</a:t>
            </a:r>
            <a:endParaRPr lang="en-US" dirty="0"/>
          </a:p>
        </p:txBody>
      </p:sp>
    </p:spTree>
    <p:extLst>
      <p:ext uri="{BB962C8B-B14F-4D97-AF65-F5344CB8AC3E}">
        <p14:creationId xmlns:p14="http://schemas.microsoft.com/office/powerpoint/2010/main" val="4231153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it is so complicated…</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b="1" i="1" dirty="0" smtClean="0"/>
              <a:t>Every life is different from any that has gone before it, and so is every death.  The uniqueness of each of us extends even to the way we die.” </a:t>
            </a:r>
            <a:r>
              <a:rPr lang="en-US" sz="1100" dirty="0" smtClean="0"/>
              <a:t>(Nuland, 1994)</a:t>
            </a:r>
          </a:p>
          <a:p>
            <a:endParaRPr lang="en-US" dirty="0"/>
          </a:p>
          <a:p>
            <a:pPr marL="0" indent="0" algn="ctr">
              <a:buNone/>
            </a:pPr>
            <a:r>
              <a:rPr lang="en-US" dirty="0" smtClean="0"/>
              <a:t> “</a:t>
            </a:r>
            <a:r>
              <a:rPr lang="en-US" b="1" i="1" dirty="0" smtClean="0"/>
              <a:t>Individual personalities, experiences and situations often have more influence on behavior and choice than does native culture or religion.” </a:t>
            </a:r>
            <a:r>
              <a:rPr lang="en-US" sz="1100" dirty="0" smtClean="0"/>
              <a:t>(Hallenbeck, 1996)</a:t>
            </a:r>
          </a:p>
          <a:p>
            <a:pPr marL="557784" lvl="2" indent="0" algn="ctr">
              <a:buNone/>
            </a:pPr>
            <a:r>
              <a:rPr lang="en-US" sz="1300" dirty="0" smtClean="0"/>
              <a:t>(Cultural Issues in End of Life Decision Making, Ed. Braun et al. p. 64 &amp;321)</a:t>
            </a:r>
            <a:endParaRPr lang="en-US" sz="1300" dirty="0"/>
          </a:p>
        </p:txBody>
      </p:sp>
    </p:spTree>
    <p:extLst>
      <p:ext uri="{BB962C8B-B14F-4D97-AF65-F5344CB8AC3E}">
        <p14:creationId xmlns:p14="http://schemas.microsoft.com/office/powerpoint/2010/main" val="1592613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6777317" cy="4613429"/>
          </a:xfrm>
        </p:spPr>
        <p:txBody>
          <a:bodyPr>
            <a:normAutofit/>
          </a:bodyPr>
          <a:lstStyle/>
          <a:p>
            <a:pPr marL="68580" indent="0" algn="ctr">
              <a:buNone/>
            </a:pPr>
            <a:r>
              <a:rPr lang="en-US" altLang="en-US" sz="4000" b="1" i="1" dirty="0" smtClean="0"/>
              <a:t>“Every person is …</a:t>
            </a:r>
          </a:p>
          <a:p>
            <a:pPr marL="68580" indent="0" algn="ctr">
              <a:buNone/>
            </a:pPr>
            <a:r>
              <a:rPr lang="en-US" altLang="en-US" sz="4000" b="1" i="1" dirty="0" smtClean="0"/>
              <a:t>Like all others,</a:t>
            </a:r>
          </a:p>
          <a:p>
            <a:pPr marL="68580" indent="0" algn="ctr">
              <a:buNone/>
            </a:pPr>
            <a:r>
              <a:rPr lang="en-US" altLang="en-US" sz="4000" b="1" i="1" dirty="0" smtClean="0"/>
              <a:t>Like some others, </a:t>
            </a:r>
          </a:p>
          <a:p>
            <a:pPr marL="68580" indent="0" algn="ctr">
              <a:buNone/>
            </a:pPr>
            <a:r>
              <a:rPr lang="en-US" altLang="en-US" sz="4000" b="1" i="1" dirty="0" smtClean="0"/>
              <a:t>Like no other.”</a:t>
            </a:r>
          </a:p>
          <a:p>
            <a:pPr marL="68580" indent="0" algn="ctr">
              <a:buNone/>
            </a:pPr>
            <a:endParaRPr lang="en-US" altLang="en-US" sz="4000" b="1" i="1" dirty="0" smtClean="0"/>
          </a:p>
          <a:p>
            <a:pPr marL="68580" indent="0" algn="ctr">
              <a:buNone/>
            </a:pPr>
            <a:r>
              <a:rPr lang="en-US" altLang="en-US" sz="1800" b="1" i="1" dirty="0" smtClean="0"/>
              <a:t>Kluckhohn &amp; Murray 1953</a:t>
            </a:r>
          </a:p>
          <a:p>
            <a:endParaRPr lang="en-US" sz="4000" b="1" dirty="0"/>
          </a:p>
        </p:txBody>
      </p:sp>
    </p:spTree>
    <p:extLst>
      <p:ext uri="{BB962C8B-B14F-4D97-AF65-F5344CB8AC3E}">
        <p14:creationId xmlns:p14="http://schemas.microsoft.com/office/powerpoint/2010/main" val="2329982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382000" cy="13716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600" dirty="0" smtClean="0"/>
              <a:t>Did you hear about the </a:t>
            </a:r>
            <a:r>
              <a:rPr lang="en-US" sz="3600" dirty="0"/>
              <a:t>time when the </a:t>
            </a:r>
            <a:r>
              <a:rPr lang="en-US" sz="3600" dirty="0" smtClean="0"/>
              <a:t>Priest</a:t>
            </a:r>
            <a:r>
              <a:rPr lang="en-US" sz="3600" dirty="0"/>
              <a:t>, the R</a:t>
            </a:r>
            <a:r>
              <a:rPr lang="en-US" sz="3600" dirty="0" smtClean="0"/>
              <a:t>abbi </a:t>
            </a:r>
            <a:r>
              <a:rPr lang="en-US" sz="3600" dirty="0"/>
              <a:t>and the </a:t>
            </a:r>
            <a:r>
              <a:rPr lang="en-US" sz="3600" dirty="0" smtClean="0"/>
              <a:t>Pastor went fishing</a:t>
            </a:r>
            <a:r>
              <a:rPr lang="en-US" dirty="0" smtClean="0"/>
              <a:t>…</a:t>
            </a:r>
            <a:endParaRPr lang="en-US" dirty="0"/>
          </a:p>
        </p:txBody>
      </p:sp>
      <p:sp>
        <p:nvSpPr>
          <p:cNvPr id="3" name="Content Placeholder 2"/>
          <p:cNvSpPr>
            <a:spLocks noGrp="1"/>
          </p:cNvSpPr>
          <p:nvPr>
            <p:ph idx="1"/>
          </p:nvPr>
        </p:nvSpPr>
        <p:spPr>
          <a:xfrm>
            <a:off x="457200" y="3124200"/>
            <a:ext cx="8229600" cy="3001963"/>
          </a:xfrm>
        </p:spPr>
        <p:txBody>
          <a:bodyPr>
            <a:normAutofit/>
          </a:bodyPr>
          <a:lstStyle/>
          <a:p>
            <a:r>
              <a:rPr lang="en-US" dirty="0" smtClean="0"/>
              <a:t>Sounds like one of those typical jokes </a:t>
            </a:r>
          </a:p>
          <a:p>
            <a:r>
              <a:rPr lang="en-US" dirty="0" smtClean="0"/>
              <a:t>These jokes are so funny because they play on stereotypes that everyone understands.  But when you’re one of the characters, it is easy to be offended that you are being portrayed in a certain way that might or might not fit you. </a:t>
            </a:r>
            <a:endParaRPr lang="en-US" dirty="0"/>
          </a:p>
        </p:txBody>
      </p:sp>
    </p:spTree>
    <p:extLst>
      <p:ext uri="{BB962C8B-B14F-4D97-AF65-F5344CB8AC3E}">
        <p14:creationId xmlns:p14="http://schemas.microsoft.com/office/powerpoint/2010/main" val="824019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fontScale="90000"/>
          </a:bodyPr>
          <a:lstStyle/>
          <a:p>
            <a:pPr algn="ctr"/>
            <a:r>
              <a:rPr lang="en-US" dirty="0" smtClean="0"/>
              <a:t>Concept of </a:t>
            </a:r>
            <a:r>
              <a:rPr lang="en-US" dirty="0"/>
              <a:t>C</a:t>
            </a:r>
            <a:r>
              <a:rPr lang="en-US" dirty="0" smtClean="0"/>
              <a:t>ultural Humility</a:t>
            </a:r>
            <a:endParaRPr lang="en-US" dirty="0"/>
          </a:p>
        </p:txBody>
      </p:sp>
      <p:sp>
        <p:nvSpPr>
          <p:cNvPr id="3" name="Content Placeholder 2"/>
          <p:cNvSpPr>
            <a:spLocks noGrp="1"/>
          </p:cNvSpPr>
          <p:nvPr>
            <p:ph idx="1"/>
          </p:nvPr>
        </p:nvSpPr>
        <p:spPr/>
        <p:txBody>
          <a:bodyPr>
            <a:normAutofit lnSpcReduction="10000"/>
          </a:bodyPr>
          <a:lstStyle/>
          <a:p>
            <a:r>
              <a:rPr lang="en-US" dirty="0" smtClean="0"/>
              <a:t>Will serve us better than cultural competence.</a:t>
            </a:r>
          </a:p>
          <a:p>
            <a:r>
              <a:rPr lang="en-US" dirty="0" smtClean="0"/>
              <a:t>Cultural competence infers that we can master the topic</a:t>
            </a:r>
          </a:p>
          <a:p>
            <a:r>
              <a:rPr lang="en-US" dirty="0" smtClean="0"/>
              <a:t>Instead we need to come to the patient and family curious to know more about how they feel and how cultural and religious beliefs are influencing them personally</a:t>
            </a:r>
            <a:endParaRPr lang="en-US" dirty="0"/>
          </a:p>
        </p:txBody>
      </p:sp>
      <p:pic>
        <p:nvPicPr>
          <p:cNvPr id="1029" name="Picture 5" descr="C:\Users\dqxz0053\AppData\Local\Microsoft\Windows\Temporary Internet Files\Content.IE5\7KHTH2E0\Curious-George-hits-season-fou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257800"/>
            <a:ext cx="2590800" cy="128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330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So if the Point is Don’t </a:t>
            </a:r>
            <a:r>
              <a:rPr lang="en-US" dirty="0"/>
              <a:t>A</a:t>
            </a:r>
            <a:r>
              <a:rPr lang="en-US" dirty="0" smtClean="0"/>
              <a:t>ssume </a:t>
            </a:r>
            <a:r>
              <a:rPr lang="en-US" dirty="0"/>
              <a:t>Y</a:t>
            </a:r>
            <a:r>
              <a:rPr lang="en-US" dirty="0" smtClean="0"/>
              <a:t>ou </a:t>
            </a:r>
            <a:r>
              <a:rPr lang="en-US" dirty="0"/>
              <a:t>K</a:t>
            </a:r>
            <a:r>
              <a:rPr lang="en-US" dirty="0" smtClean="0"/>
              <a:t>now </a:t>
            </a:r>
            <a:r>
              <a:rPr lang="en-US" dirty="0"/>
              <a:t>A</a:t>
            </a:r>
            <a:r>
              <a:rPr lang="en-US" dirty="0" smtClean="0"/>
              <a:t>nything…</a:t>
            </a:r>
            <a:endParaRPr lang="en-US" dirty="0"/>
          </a:p>
        </p:txBody>
      </p:sp>
      <p:sp>
        <p:nvSpPr>
          <p:cNvPr id="3" name="Content Placeholder 2"/>
          <p:cNvSpPr>
            <a:spLocks noGrp="1"/>
          </p:cNvSpPr>
          <p:nvPr>
            <p:ph idx="1"/>
          </p:nvPr>
        </p:nvSpPr>
        <p:spPr/>
        <p:txBody>
          <a:bodyPr/>
          <a:lstStyle/>
          <a:p>
            <a:r>
              <a:rPr lang="en-US" dirty="0" smtClean="0"/>
              <a:t>What am I going to talk about today?</a:t>
            </a:r>
          </a:p>
          <a:p>
            <a:r>
              <a:rPr lang="en-US" dirty="0" smtClean="0"/>
              <a:t>In order to be respectful and to spot potential issues, it is helpful to have a basic understanding of what might be a concern and then be able to check it out for accuracy. </a:t>
            </a:r>
            <a:endParaRPr lang="en-US" dirty="0"/>
          </a:p>
        </p:txBody>
      </p:sp>
    </p:spTree>
    <p:extLst>
      <p:ext uri="{BB962C8B-B14F-4D97-AF65-F5344CB8AC3E}">
        <p14:creationId xmlns:p14="http://schemas.microsoft.com/office/powerpoint/2010/main" val="1163435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And use your resources- Chaplain as Spiritual Specialist</a:t>
            </a:r>
            <a:endParaRPr lang="en-US" dirty="0"/>
          </a:p>
        </p:txBody>
      </p:sp>
      <p:sp>
        <p:nvSpPr>
          <p:cNvPr id="3" name="Content Placeholder 2"/>
          <p:cNvSpPr>
            <a:spLocks noGrp="1"/>
          </p:cNvSpPr>
          <p:nvPr>
            <p:ph idx="1"/>
          </p:nvPr>
        </p:nvSpPr>
        <p:spPr/>
        <p:txBody>
          <a:bodyPr>
            <a:normAutofit fontScale="92500"/>
          </a:bodyPr>
          <a:lstStyle/>
          <a:p>
            <a:r>
              <a:rPr lang="en-US" dirty="0"/>
              <a:t>Whether in an outpatient or an inpatient setting, the chaplain should be </a:t>
            </a:r>
            <a:r>
              <a:rPr lang="en-US" b="1" dirty="0"/>
              <a:t>fully integrated into the healthcare team</a:t>
            </a:r>
            <a:r>
              <a:rPr lang="en-US" dirty="0"/>
              <a:t>. As I indicated before, the chaplain or pastoral counselor is at the core of the spiritual care team because he or she is the only person fully trained to address spiritual needs. Consequently, the chaplain should be actively involved in hospital rounds and in discussions involving patients in the clinic </a:t>
            </a:r>
          </a:p>
        </p:txBody>
      </p:sp>
    </p:spTree>
    <p:extLst>
      <p:ext uri="{BB962C8B-B14F-4D97-AF65-F5344CB8AC3E}">
        <p14:creationId xmlns:p14="http://schemas.microsoft.com/office/powerpoint/2010/main" val="4134570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685800"/>
            <a:ext cx="7384104" cy="5715297"/>
          </a:xfrm>
        </p:spPr>
      </p:pic>
    </p:spTree>
    <p:extLst>
      <p:ext uri="{BB962C8B-B14F-4D97-AF65-F5344CB8AC3E}">
        <p14:creationId xmlns:p14="http://schemas.microsoft.com/office/powerpoint/2010/main" val="3581689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Chaplain Visits Desired versus Patients that saw a Chaplain</a:t>
            </a:r>
            <a:br>
              <a:rPr lang="en-US" sz="3200" dirty="0" smtClean="0"/>
            </a:br>
            <a:r>
              <a:rPr lang="en-US" sz="3200" dirty="0" smtClean="0"/>
              <a:t>(Need for Spiritual </a:t>
            </a:r>
            <a:r>
              <a:rPr lang="en-US" sz="3200" dirty="0"/>
              <a:t>G</a:t>
            </a:r>
            <a:r>
              <a:rPr lang="en-US" sz="3200" dirty="0" smtClean="0"/>
              <a:t>eneralists)</a:t>
            </a:r>
            <a:endParaRPr lang="en-US" sz="3200" dirty="0"/>
          </a:p>
        </p:txBody>
      </p:sp>
      <p:sp>
        <p:nvSpPr>
          <p:cNvPr id="3" name="Content Placeholder 2"/>
          <p:cNvSpPr>
            <a:spLocks noGrp="1"/>
          </p:cNvSpPr>
          <p:nvPr>
            <p:ph idx="1"/>
          </p:nvPr>
        </p:nvSpPr>
        <p:spPr/>
        <p:txBody>
          <a:bodyPr>
            <a:normAutofit fontScale="92500"/>
          </a:bodyPr>
          <a:lstStyle/>
          <a:p>
            <a:r>
              <a:rPr lang="en-US" dirty="0"/>
              <a:t>In a survey of 1591 patients at the Mayo Clinic, researchers found that 70% of hospitalized patients wanted to see a chaplain, but only 43% were visited by a chaplain, which is over double the national rate, which is about 20%. The proportion of OUTPATIENTS seen by a chaplain or pastoral counselor is probably in the single digits </a:t>
            </a:r>
            <a:endParaRPr lang="en-US" dirty="0" smtClean="0"/>
          </a:p>
          <a:p>
            <a:r>
              <a:rPr lang="en-US" sz="1300" dirty="0"/>
              <a:t>Piderman KM, Marek DV, Jenkins SM, et al. Predicting Patients’ Expectations of Hospital Chaplains: A Multisite Survey. </a:t>
            </a:r>
            <a:r>
              <a:rPr lang="en-US" sz="1300" i="1" dirty="0"/>
              <a:t>Mayo Clinic Proceedings</a:t>
            </a:r>
            <a:r>
              <a:rPr lang="en-US" sz="1300" dirty="0"/>
              <a:t>. 2010;85(11):1002-1010. doi:10.4065/mcp.2010.0168.</a:t>
            </a:r>
          </a:p>
          <a:p>
            <a:endParaRPr lang="en-US" dirty="0"/>
          </a:p>
        </p:txBody>
      </p:sp>
    </p:spTree>
    <p:extLst>
      <p:ext uri="{BB962C8B-B14F-4D97-AF65-F5344CB8AC3E}">
        <p14:creationId xmlns:p14="http://schemas.microsoft.com/office/powerpoint/2010/main" val="3048538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258336"/>
          </a:xfrm>
        </p:spPr>
        <p:txBody>
          <a:bodyPr>
            <a:normAutofit fontScale="90000"/>
          </a:bodyPr>
          <a:lstStyle/>
          <a:p>
            <a:pPr algn="ctr"/>
            <a:r>
              <a:rPr lang="en-US" sz="3600" dirty="0" smtClean="0"/>
              <a:t>So between the resistance to seeing a chaplain, and limited chaplain resources</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need your help!</a:t>
            </a:r>
          </a:p>
          <a:p>
            <a:r>
              <a:rPr lang="en-US" dirty="0" smtClean="0"/>
              <a:t>And the patients and families want to engage in respectful dialogue about how their beliefs influence their choices at end of life</a:t>
            </a:r>
          </a:p>
          <a:p>
            <a:r>
              <a:rPr lang="en-US" dirty="0" smtClean="0"/>
              <a:t>“ Patients and families who feel that they have had a chance to share their stories, concerns, and hopes will be more likely to trust the practitioners and to feel comfortable with the advice and guidance offered.” </a:t>
            </a:r>
          </a:p>
          <a:p>
            <a:r>
              <a:rPr lang="en-US" sz="1200" dirty="0" smtClean="0"/>
              <a:t>(Cultural Issues in End-of-Life Decision Making, p. 310)</a:t>
            </a:r>
            <a:endParaRPr lang="en-US" sz="1200" dirty="0"/>
          </a:p>
        </p:txBody>
      </p:sp>
    </p:spTree>
    <p:extLst>
      <p:ext uri="{BB962C8B-B14F-4D97-AF65-F5344CB8AC3E}">
        <p14:creationId xmlns:p14="http://schemas.microsoft.com/office/powerpoint/2010/main" val="3088207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 few overview slides about the most common religions</a:t>
            </a:r>
            <a:endParaRPr lang="en-US" dirty="0"/>
          </a:p>
        </p:txBody>
      </p:sp>
      <p:sp>
        <p:nvSpPr>
          <p:cNvPr id="3" name="Content Placeholder 2"/>
          <p:cNvSpPr>
            <a:spLocks noGrp="1"/>
          </p:cNvSpPr>
          <p:nvPr>
            <p:ph idx="1"/>
          </p:nvPr>
        </p:nvSpPr>
        <p:spPr>
          <a:xfrm>
            <a:off x="990600" y="2667000"/>
            <a:ext cx="6777317" cy="3508977"/>
          </a:xfrm>
        </p:spPr>
        <p:txBody>
          <a:bodyPr/>
          <a:lstStyle/>
          <a:p>
            <a:r>
              <a:rPr lang="en-US" dirty="0" smtClean="0"/>
              <a:t>This is true for the Midwest region.</a:t>
            </a:r>
          </a:p>
          <a:p>
            <a:r>
              <a:rPr lang="en-US" dirty="0" smtClean="0"/>
              <a:t>If you are from out of this region, your mix of religions encountered may be different</a:t>
            </a:r>
          </a:p>
          <a:p>
            <a:r>
              <a:rPr lang="en-US" dirty="0" smtClean="0"/>
              <a:t>Even the major religions have regional nuances.</a:t>
            </a:r>
          </a:p>
          <a:p>
            <a:r>
              <a:rPr lang="en-US" dirty="0" smtClean="0"/>
              <a:t>Again, when in doubt, ask, be curious!</a:t>
            </a:r>
            <a:endParaRPr lang="en-US" dirty="0"/>
          </a:p>
        </p:txBody>
      </p:sp>
    </p:spTree>
    <p:extLst>
      <p:ext uri="{BB962C8B-B14F-4D97-AF65-F5344CB8AC3E}">
        <p14:creationId xmlns:p14="http://schemas.microsoft.com/office/powerpoint/2010/main" val="41516663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Caucasian Christian </a:t>
            </a:r>
            <a:br>
              <a:rPr lang="en-US" dirty="0" smtClean="0"/>
            </a:br>
            <a:r>
              <a:rPr lang="en-US" dirty="0" smtClean="0"/>
              <a:t>(Mainline </a:t>
            </a:r>
            <a:r>
              <a:rPr lang="en-US" dirty="0"/>
              <a:t>P</a:t>
            </a:r>
            <a:r>
              <a:rPr lang="en-US" dirty="0" smtClean="0"/>
              <a:t>rotestant)</a:t>
            </a:r>
            <a:endParaRPr lang="en-US" dirty="0"/>
          </a:p>
        </p:txBody>
      </p:sp>
      <p:sp>
        <p:nvSpPr>
          <p:cNvPr id="3" name="Content Placeholder 2"/>
          <p:cNvSpPr>
            <a:spLocks noGrp="1"/>
          </p:cNvSpPr>
          <p:nvPr>
            <p:ph idx="1"/>
          </p:nvPr>
        </p:nvSpPr>
        <p:spPr/>
        <p:txBody>
          <a:bodyPr>
            <a:normAutofit/>
          </a:bodyPr>
          <a:lstStyle/>
          <a:p>
            <a:r>
              <a:rPr lang="en-US" dirty="0" smtClean="0"/>
              <a:t>Trust that they will go to heaven after death</a:t>
            </a:r>
          </a:p>
          <a:p>
            <a:r>
              <a:rPr lang="en-US" dirty="0" smtClean="0"/>
              <a:t>Often want prayer during illness and especially at the time of death for final ritual</a:t>
            </a:r>
          </a:p>
          <a:p>
            <a:r>
              <a:rPr lang="en-US" dirty="0" smtClean="0"/>
              <a:t>Value quality of life, autonomy</a:t>
            </a:r>
          </a:p>
          <a:p>
            <a:endParaRPr lang="en-US" dirty="0" smtClean="0"/>
          </a:p>
          <a:p>
            <a:endParaRPr lang="en-US" dirty="0"/>
          </a:p>
        </p:txBody>
      </p:sp>
    </p:spTree>
    <p:extLst>
      <p:ext uri="{BB962C8B-B14F-4D97-AF65-F5344CB8AC3E}">
        <p14:creationId xmlns:p14="http://schemas.microsoft.com/office/powerpoint/2010/main" val="34734112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Take-aways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Religion, even when important, is less likely to be primary driver of end of life decisions</a:t>
            </a:r>
          </a:p>
          <a:p>
            <a:r>
              <a:rPr lang="en-US" dirty="0" smtClean="0"/>
              <a:t>Least likely to invoke miracle language or primary religious influence on medical decision making</a:t>
            </a:r>
          </a:p>
          <a:p>
            <a:r>
              <a:rPr lang="en-US" dirty="0" smtClean="0"/>
              <a:t>Individual(s) make decision rather than group</a:t>
            </a:r>
          </a:p>
          <a:p>
            <a:endParaRPr lang="en-US" dirty="0"/>
          </a:p>
        </p:txBody>
      </p:sp>
    </p:spTree>
    <p:extLst>
      <p:ext uri="{BB962C8B-B14F-4D97-AF65-F5344CB8AC3E}">
        <p14:creationId xmlns:p14="http://schemas.microsoft.com/office/powerpoint/2010/main" val="487392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00"/>
            <a:ext cx="7024744" cy="11430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br>
              <a:rPr lang="en-US" dirty="0" smtClean="0"/>
            </a:br>
            <a:r>
              <a:rPr lang="en-US" dirty="0" smtClean="0"/>
              <a:t>Evangelical Christians</a:t>
            </a:r>
            <a:br>
              <a:rPr lang="en-US" dirty="0" smtClean="0"/>
            </a:br>
            <a:r>
              <a:rPr lang="en-US" dirty="0" smtClean="0"/>
              <a:t>(esp. African American)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Religion plays a greater role than for mainline protestants</a:t>
            </a:r>
          </a:p>
          <a:p>
            <a:r>
              <a:rPr lang="en-US" dirty="0" smtClean="0"/>
              <a:t>Prayer as primary way to cope with stress</a:t>
            </a:r>
          </a:p>
          <a:p>
            <a:r>
              <a:rPr lang="en-US" dirty="0" smtClean="0"/>
              <a:t>Believe in faith healing</a:t>
            </a:r>
          </a:p>
          <a:p>
            <a:r>
              <a:rPr lang="en-US" dirty="0" smtClean="0"/>
              <a:t>Have trust issues with medical establishment-less likely to have HCPOA, DNR or Hospice</a:t>
            </a:r>
          </a:p>
          <a:p>
            <a:r>
              <a:rPr lang="en-US" dirty="0" smtClean="0"/>
              <a:t>Aggressive end of life care may be reflection of trust issues, test of faith or allowing for God’s miracle to occur</a:t>
            </a:r>
          </a:p>
          <a:p>
            <a:r>
              <a:rPr lang="en-US" dirty="0" smtClean="0"/>
              <a:t>Quality of life is not a primary value</a:t>
            </a:r>
            <a:endParaRPr lang="en-US" dirty="0"/>
          </a:p>
        </p:txBody>
      </p:sp>
    </p:spTree>
    <p:extLst>
      <p:ext uri="{BB962C8B-B14F-4D97-AF65-F5344CB8AC3E}">
        <p14:creationId xmlns:p14="http://schemas.microsoft.com/office/powerpoint/2010/main" val="2937643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Take-aways</a:t>
            </a:r>
            <a:endParaRPr lang="en-US" dirty="0"/>
          </a:p>
        </p:txBody>
      </p:sp>
      <p:sp>
        <p:nvSpPr>
          <p:cNvPr id="3" name="Content Placeholder 2"/>
          <p:cNvSpPr>
            <a:spLocks noGrp="1"/>
          </p:cNvSpPr>
          <p:nvPr>
            <p:ph idx="1"/>
          </p:nvPr>
        </p:nvSpPr>
        <p:spPr/>
        <p:txBody>
          <a:bodyPr/>
          <a:lstStyle/>
          <a:p>
            <a:r>
              <a:rPr lang="en-US" dirty="0" smtClean="0"/>
              <a:t>Need high level of patient-doctor communication</a:t>
            </a:r>
          </a:p>
          <a:p>
            <a:r>
              <a:rPr lang="en-US" dirty="0" smtClean="0"/>
              <a:t>Tend to make decisions as a group- need to allow time for this to occur</a:t>
            </a:r>
          </a:p>
          <a:p>
            <a:r>
              <a:rPr lang="en-US" dirty="0" smtClean="0"/>
              <a:t>Perceived pressure to change treatment preferences often results in communication breakdown</a:t>
            </a:r>
            <a:endParaRPr lang="en-US" dirty="0"/>
          </a:p>
        </p:txBody>
      </p:sp>
    </p:spTree>
    <p:extLst>
      <p:ext uri="{BB962C8B-B14F-4D97-AF65-F5344CB8AC3E}">
        <p14:creationId xmlns:p14="http://schemas.microsoft.com/office/powerpoint/2010/main" val="187461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Hispanic Christians</a:t>
            </a:r>
            <a:br>
              <a:rPr lang="en-US" dirty="0" smtClean="0"/>
            </a:br>
            <a:r>
              <a:rPr lang="en-US" dirty="0" smtClean="0"/>
              <a:t>(predominantly Catholic)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Many different subgroups-difficult to generalize</a:t>
            </a:r>
          </a:p>
          <a:p>
            <a:r>
              <a:rPr lang="en-US" dirty="0" smtClean="0"/>
              <a:t>Some general principles are emphasis on family rather than individual (familioso)</a:t>
            </a:r>
          </a:p>
          <a:p>
            <a:r>
              <a:rPr lang="en-US" dirty="0" smtClean="0"/>
              <a:t>Respect for hierarchy (jerarquisimo)</a:t>
            </a:r>
          </a:p>
          <a:p>
            <a:r>
              <a:rPr lang="en-US" dirty="0" smtClean="0"/>
              <a:t>Need to develop trust over time (personalismo)</a:t>
            </a:r>
          </a:p>
          <a:p>
            <a:r>
              <a:rPr lang="en-US" dirty="0" smtClean="0"/>
              <a:t>Belief that spirits, good and bad, influence health (espirito)</a:t>
            </a:r>
          </a:p>
          <a:p>
            <a:r>
              <a:rPr lang="en-US" dirty="0" smtClean="0"/>
              <a:t>Emphasis on present (presentisimo)</a:t>
            </a:r>
          </a:p>
          <a:p>
            <a:endParaRPr lang="en-US" dirty="0"/>
          </a:p>
        </p:txBody>
      </p:sp>
    </p:spTree>
    <p:extLst>
      <p:ext uri="{BB962C8B-B14F-4D97-AF65-F5344CB8AC3E}">
        <p14:creationId xmlns:p14="http://schemas.microsoft.com/office/powerpoint/2010/main" val="13847095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Hispanic Christians cont.</a:t>
            </a:r>
            <a:endParaRPr lang="en-US" dirty="0"/>
          </a:p>
        </p:txBody>
      </p:sp>
      <p:sp>
        <p:nvSpPr>
          <p:cNvPr id="3" name="Content Placeholder 2"/>
          <p:cNvSpPr>
            <a:spLocks noGrp="1"/>
          </p:cNvSpPr>
          <p:nvPr>
            <p:ph idx="1"/>
          </p:nvPr>
        </p:nvSpPr>
        <p:spPr/>
        <p:txBody>
          <a:bodyPr/>
          <a:lstStyle/>
          <a:p>
            <a:r>
              <a:rPr lang="en-US" dirty="0" smtClean="0"/>
              <a:t>Acceptance of death as a part of life (Dia de los Muertos)</a:t>
            </a:r>
          </a:p>
          <a:p>
            <a:r>
              <a:rPr lang="en-US" dirty="0" smtClean="0"/>
              <a:t>But least likely to have DNR</a:t>
            </a:r>
          </a:p>
          <a:p>
            <a:r>
              <a:rPr lang="en-US" dirty="0" smtClean="0"/>
              <a:t>Likely to want aggressive end of life care</a:t>
            </a:r>
          </a:p>
          <a:p>
            <a:r>
              <a:rPr lang="en-US" dirty="0" smtClean="0"/>
              <a:t>Low use of Hospice</a:t>
            </a:r>
          </a:p>
          <a:p>
            <a:r>
              <a:rPr lang="en-US" dirty="0" smtClean="0"/>
              <a:t>Against Autopsy (understanding that the body needs to be whole for reunion with God)</a:t>
            </a:r>
            <a:endParaRPr lang="en-US" dirty="0"/>
          </a:p>
        </p:txBody>
      </p:sp>
    </p:spTree>
    <p:extLst>
      <p:ext uri="{BB962C8B-B14F-4D97-AF65-F5344CB8AC3E}">
        <p14:creationId xmlns:p14="http://schemas.microsoft.com/office/powerpoint/2010/main" val="5994562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Roman Catholic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Believe that there is an afterlife and that they will meet their creator for a time of judgment</a:t>
            </a:r>
          </a:p>
          <a:p>
            <a:r>
              <a:rPr lang="en-US" dirty="0" smtClean="0"/>
              <a:t>Place high importance on Sacraments-especially anointing, confession and communion at end of life</a:t>
            </a:r>
          </a:p>
          <a:p>
            <a:r>
              <a:rPr lang="en-US" dirty="0" smtClean="0"/>
              <a:t>Pray for their loved one through the intercession of the saints</a:t>
            </a:r>
          </a:p>
          <a:p>
            <a:r>
              <a:rPr lang="en-US" dirty="0" smtClean="0"/>
              <a:t>Many ask for Priest advice on whether forgoing or withdrawing life support or nutrition is allowed or is considered Euthanasia</a:t>
            </a:r>
          </a:p>
          <a:p>
            <a:endParaRPr lang="en-US" dirty="0" smtClean="0"/>
          </a:p>
          <a:p>
            <a:endParaRPr lang="en-US" dirty="0"/>
          </a:p>
        </p:txBody>
      </p:sp>
    </p:spTree>
    <p:extLst>
      <p:ext uri="{BB962C8B-B14F-4D97-AF65-F5344CB8AC3E}">
        <p14:creationId xmlns:p14="http://schemas.microsoft.com/office/powerpoint/2010/main" val="3377670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975167"/>
            <a:ext cx="5334000" cy="4771342"/>
          </a:xfrm>
          <a:prstGeom prst="rect">
            <a:avLst/>
          </a:prstGeom>
        </p:spPr>
      </p:pic>
    </p:spTree>
    <p:extLst>
      <p:ext uri="{BB962C8B-B14F-4D97-AF65-F5344CB8AC3E}">
        <p14:creationId xmlns:p14="http://schemas.microsoft.com/office/powerpoint/2010/main" val="13766687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Take-aways</a:t>
            </a:r>
            <a:endParaRPr lang="en-US" dirty="0"/>
          </a:p>
        </p:txBody>
      </p:sp>
      <p:sp>
        <p:nvSpPr>
          <p:cNvPr id="3" name="Content Placeholder 2"/>
          <p:cNvSpPr>
            <a:spLocks noGrp="1"/>
          </p:cNvSpPr>
          <p:nvPr>
            <p:ph idx="1"/>
          </p:nvPr>
        </p:nvSpPr>
        <p:spPr/>
        <p:txBody>
          <a:bodyPr/>
          <a:lstStyle/>
          <a:p>
            <a:r>
              <a:rPr lang="en-US" dirty="0" smtClean="0"/>
              <a:t>Issues are likely to revolve around forgoing or with-holding nutrition/hydration and ventilator</a:t>
            </a:r>
          </a:p>
          <a:p>
            <a:r>
              <a:rPr lang="en-US" dirty="0" smtClean="0"/>
              <a:t>Sacramental care is very important, schedule extubations etc. around Priest</a:t>
            </a:r>
          </a:p>
          <a:p>
            <a:r>
              <a:rPr lang="en-US" dirty="0" smtClean="0"/>
              <a:t>Concerned with being right with God at time of death</a:t>
            </a:r>
          </a:p>
          <a:p>
            <a:endParaRPr lang="en-US" dirty="0"/>
          </a:p>
        </p:txBody>
      </p:sp>
    </p:spTree>
    <p:extLst>
      <p:ext uri="{BB962C8B-B14F-4D97-AF65-F5344CB8AC3E}">
        <p14:creationId xmlns:p14="http://schemas.microsoft.com/office/powerpoint/2010/main" val="1239969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Jewish</a:t>
            </a:r>
            <a:endParaRPr lang="en-US" dirty="0"/>
          </a:p>
        </p:txBody>
      </p:sp>
      <p:sp>
        <p:nvSpPr>
          <p:cNvPr id="3" name="Content Placeholder 2"/>
          <p:cNvSpPr>
            <a:spLocks noGrp="1"/>
          </p:cNvSpPr>
          <p:nvPr>
            <p:ph idx="1"/>
          </p:nvPr>
        </p:nvSpPr>
        <p:spPr/>
        <p:txBody>
          <a:bodyPr>
            <a:normAutofit/>
          </a:bodyPr>
          <a:lstStyle/>
          <a:p>
            <a:r>
              <a:rPr lang="en-US" dirty="0" smtClean="0"/>
              <a:t>Pikuah Nefesh (saving life) is highest value</a:t>
            </a:r>
          </a:p>
          <a:p>
            <a:r>
              <a:rPr lang="en-US" dirty="0" smtClean="0"/>
              <a:t>Death is seen as a part of life but our duty is to embrace life until the end</a:t>
            </a:r>
          </a:p>
          <a:p>
            <a:r>
              <a:rPr lang="en-US" dirty="0" smtClean="0"/>
              <a:t>Dying person should never be left alone</a:t>
            </a:r>
          </a:p>
          <a:p>
            <a:r>
              <a:rPr lang="en-US" dirty="0" smtClean="0"/>
              <a:t>Likely want Rabbi to advise them on medical treatment (particularly Orthodox or Conservative)</a:t>
            </a:r>
          </a:p>
          <a:p>
            <a:endParaRPr lang="en-US" dirty="0" smtClean="0"/>
          </a:p>
          <a:p>
            <a:endParaRPr lang="en-US" dirty="0"/>
          </a:p>
        </p:txBody>
      </p:sp>
    </p:spTree>
    <p:extLst>
      <p:ext uri="{BB962C8B-B14F-4D97-AF65-F5344CB8AC3E}">
        <p14:creationId xmlns:p14="http://schemas.microsoft.com/office/powerpoint/2010/main" val="4204600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Take-aways</a:t>
            </a:r>
            <a:endParaRPr lang="en-US" dirty="0"/>
          </a:p>
        </p:txBody>
      </p:sp>
      <p:sp>
        <p:nvSpPr>
          <p:cNvPr id="3" name="Content Placeholder 2"/>
          <p:cNvSpPr>
            <a:spLocks noGrp="1"/>
          </p:cNvSpPr>
          <p:nvPr>
            <p:ph idx="1"/>
          </p:nvPr>
        </p:nvSpPr>
        <p:spPr/>
        <p:txBody>
          <a:bodyPr/>
          <a:lstStyle/>
          <a:p>
            <a:r>
              <a:rPr lang="en-US" dirty="0" smtClean="0"/>
              <a:t>Often surrounded by and advised by community</a:t>
            </a:r>
          </a:p>
          <a:p>
            <a:r>
              <a:rPr lang="en-US" dirty="0" smtClean="0"/>
              <a:t>Life is considered sacred, quality of life does not enter consideration</a:t>
            </a:r>
          </a:p>
          <a:p>
            <a:r>
              <a:rPr lang="en-US" dirty="0" smtClean="0"/>
              <a:t>Death can be allowed but never hastened</a:t>
            </a:r>
          </a:p>
          <a:p>
            <a:r>
              <a:rPr lang="en-US" dirty="0" smtClean="0"/>
              <a:t>Decisions likely to involve Rabbi</a:t>
            </a:r>
            <a:endParaRPr lang="en-US" dirty="0"/>
          </a:p>
        </p:txBody>
      </p:sp>
    </p:spTree>
    <p:extLst>
      <p:ext uri="{BB962C8B-B14F-4D97-AF65-F5344CB8AC3E}">
        <p14:creationId xmlns:p14="http://schemas.microsoft.com/office/powerpoint/2010/main" val="5667948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Muslim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Different sects and ethnicities influence views</a:t>
            </a:r>
          </a:p>
          <a:p>
            <a:r>
              <a:rPr lang="en-US" dirty="0" smtClean="0"/>
              <a:t>Believe that everything, including illness and death come from Allah (God)</a:t>
            </a:r>
          </a:p>
          <a:p>
            <a:r>
              <a:rPr lang="en-US" dirty="0" smtClean="0"/>
              <a:t>Focus in life is in living a life worthy of meeting Allah in the next life</a:t>
            </a:r>
          </a:p>
          <a:p>
            <a:r>
              <a:rPr lang="en-US" dirty="0" smtClean="0"/>
              <a:t>Part of the religious practice is to pray daily prayers so that they are ready for death at any time</a:t>
            </a:r>
          </a:p>
          <a:p>
            <a:r>
              <a:rPr lang="en-US" dirty="0" smtClean="0"/>
              <a:t>Gender issues- will prefer same sex caregivers</a:t>
            </a:r>
          </a:p>
          <a:p>
            <a:r>
              <a:rPr lang="en-US" dirty="0" smtClean="0"/>
              <a:t>All forms of treatment are considered voluntary</a:t>
            </a:r>
          </a:p>
          <a:p>
            <a:r>
              <a:rPr lang="en-US" dirty="0" smtClean="0"/>
              <a:t>Suicide though is forbidden so can not choose death, just can allow death</a:t>
            </a:r>
          </a:p>
        </p:txBody>
      </p:sp>
    </p:spTree>
    <p:extLst>
      <p:ext uri="{BB962C8B-B14F-4D97-AF65-F5344CB8AC3E}">
        <p14:creationId xmlns:p14="http://schemas.microsoft.com/office/powerpoint/2010/main" val="2455935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Take-aways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Assign same sex health care professionals whenever possible</a:t>
            </a:r>
          </a:p>
          <a:p>
            <a:r>
              <a:rPr lang="en-US" dirty="0" smtClean="0"/>
              <a:t>Provide for modesty and privacy</a:t>
            </a:r>
          </a:p>
          <a:p>
            <a:r>
              <a:rPr lang="en-US" dirty="0" smtClean="0"/>
              <a:t>Allow for prayer and fasting as able</a:t>
            </a:r>
          </a:p>
          <a:p>
            <a:r>
              <a:rPr lang="en-US" dirty="0" smtClean="0"/>
              <a:t>If patient/family feel something is forbidden by faith, ask about that rather than challenge it</a:t>
            </a:r>
          </a:p>
          <a:p>
            <a:r>
              <a:rPr lang="en-US" dirty="0" smtClean="0"/>
              <a:t>Allow Imam to visit and advise </a:t>
            </a:r>
          </a:p>
          <a:p>
            <a:r>
              <a:rPr lang="en-US" dirty="0" smtClean="0"/>
              <a:t>Allow for death rituals and do not allow non-Muslim to touch dead body without gloves. </a:t>
            </a:r>
          </a:p>
          <a:p>
            <a:endParaRPr lang="en-US" dirty="0"/>
          </a:p>
        </p:txBody>
      </p:sp>
    </p:spTree>
    <p:extLst>
      <p:ext uri="{BB962C8B-B14F-4D97-AF65-F5344CB8AC3E}">
        <p14:creationId xmlns:p14="http://schemas.microsoft.com/office/powerpoint/2010/main" val="37849149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Jehovah’s Witness</a:t>
            </a:r>
            <a:endParaRPr lang="en-US" dirty="0"/>
          </a:p>
        </p:txBody>
      </p:sp>
      <p:sp>
        <p:nvSpPr>
          <p:cNvPr id="3" name="Content Placeholder 2"/>
          <p:cNvSpPr>
            <a:spLocks noGrp="1"/>
          </p:cNvSpPr>
          <p:nvPr>
            <p:ph idx="1"/>
          </p:nvPr>
        </p:nvSpPr>
        <p:spPr/>
        <p:txBody>
          <a:bodyPr>
            <a:normAutofit lnSpcReduction="10000"/>
          </a:bodyPr>
          <a:lstStyle/>
          <a:p>
            <a:r>
              <a:rPr lang="en-US" dirty="0" smtClean="0"/>
              <a:t>Believe that they will “sleep” until God resurrects them from the dead then some will go to Heaven and others to a paradise on Earth</a:t>
            </a:r>
          </a:p>
          <a:p>
            <a:r>
              <a:rPr lang="en-US" dirty="0" smtClean="0"/>
              <a:t>Prefer only to pray with people from their religion</a:t>
            </a:r>
          </a:p>
          <a:p>
            <a:r>
              <a:rPr lang="en-US" dirty="0" smtClean="0"/>
              <a:t>Medical treatments with whole blood products prohibited (some fractions of blood products allowed)</a:t>
            </a:r>
          </a:p>
          <a:p>
            <a:endParaRPr lang="en-US" dirty="0"/>
          </a:p>
        </p:txBody>
      </p:sp>
    </p:spTree>
    <p:extLst>
      <p:ext uri="{BB962C8B-B14F-4D97-AF65-F5344CB8AC3E}">
        <p14:creationId xmlns:p14="http://schemas.microsoft.com/office/powerpoint/2010/main" val="32415440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Take-aways</a:t>
            </a:r>
            <a:endParaRPr lang="en-US" dirty="0"/>
          </a:p>
        </p:txBody>
      </p:sp>
      <p:sp>
        <p:nvSpPr>
          <p:cNvPr id="3" name="Content Placeholder 2"/>
          <p:cNvSpPr>
            <a:spLocks noGrp="1"/>
          </p:cNvSpPr>
          <p:nvPr>
            <p:ph idx="1"/>
          </p:nvPr>
        </p:nvSpPr>
        <p:spPr/>
        <p:txBody>
          <a:bodyPr>
            <a:normAutofit fontScale="92500"/>
          </a:bodyPr>
          <a:lstStyle/>
          <a:p>
            <a:r>
              <a:rPr lang="en-US" dirty="0" smtClean="0"/>
              <a:t>Tend to not talk about religion with others not in their community unless about medical treatments that are allowed or not</a:t>
            </a:r>
          </a:p>
          <a:p>
            <a:r>
              <a:rPr lang="en-US" dirty="0" smtClean="0"/>
              <a:t>Allow for Elders in the church to visit and minister to them for spiritual/religious support</a:t>
            </a:r>
          </a:p>
          <a:p>
            <a:r>
              <a:rPr lang="en-US" dirty="0" smtClean="0"/>
              <a:t>Most hospitals have Jehovah’s Witness </a:t>
            </a:r>
            <a:r>
              <a:rPr lang="en-US" dirty="0" smtClean="0"/>
              <a:t>liaison </a:t>
            </a:r>
            <a:r>
              <a:rPr lang="en-US" dirty="0" smtClean="0"/>
              <a:t>committee and volunteers to visit their patients</a:t>
            </a:r>
            <a:endParaRPr lang="en-US" dirty="0"/>
          </a:p>
        </p:txBody>
      </p:sp>
    </p:spTree>
    <p:extLst>
      <p:ext uri="{BB962C8B-B14F-4D97-AF65-F5344CB8AC3E}">
        <p14:creationId xmlns:p14="http://schemas.microsoft.com/office/powerpoint/2010/main" val="22668020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Hindu</a:t>
            </a:r>
            <a:endParaRPr lang="en-US" dirty="0"/>
          </a:p>
        </p:txBody>
      </p:sp>
      <p:sp>
        <p:nvSpPr>
          <p:cNvPr id="3" name="Content Placeholder 2"/>
          <p:cNvSpPr>
            <a:spLocks noGrp="1"/>
          </p:cNvSpPr>
          <p:nvPr>
            <p:ph idx="1"/>
          </p:nvPr>
        </p:nvSpPr>
        <p:spPr>
          <a:xfrm>
            <a:off x="1043492" y="2323652"/>
            <a:ext cx="6777317" cy="4000948"/>
          </a:xfrm>
        </p:spPr>
        <p:txBody>
          <a:bodyPr>
            <a:normAutofit fontScale="92500" lnSpcReduction="20000"/>
          </a:bodyPr>
          <a:lstStyle/>
          <a:p>
            <a:r>
              <a:rPr lang="en-US" dirty="0" smtClean="0"/>
              <a:t>Illness is seen as a disruption of homeostasis.</a:t>
            </a:r>
          </a:p>
          <a:p>
            <a:r>
              <a:rPr lang="en-US" dirty="0" smtClean="0"/>
              <a:t>Believe in re-incarnation-soul moves to another body until achievement of Nirvana</a:t>
            </a:r>
          </a:p>
          <a:p>
            <a:r>
              <a:rPr lang="en-US" dirty="0" smtClean="0"/>
              <a:t>Healthcare decisions made by eldest son</a:t>
            </a:r>
          </a:p>
          <a:p>
            <a:r>
              <a:rPr lang="en-US" dirty="0" smtClean="0"/>
              <a:t>End of life rituals can include tying of a thread around the neck and wrist of the dying patient, sprinkling with water from the Ganges or placing a basil leaf on the tongue.</a:t>
            </a:r>
          </a:p>
          <a:p>
            <a:r>
              <a:rPr lang="en-US" dirty="0" smtClean="0"/>
              <a:t>Sacred threads or other Holy objects should not be removed from the body after death.</a:t>
            </a:r>
          </a:p>
          <a:p>
            <a:r>
              <a:rPr lang="en-US" dirty="0" smtClean="0"/>
              <a:t>Body is cremated as they believe that burning releases the spirit</a:t>
            </a:r>
          </a:p>
          <a:p>
            <a:endParaRPr lang="en-US" dirty="0"/>
          </a:p>
        </p:txBody>
      </p:sp>
    </p:spTree>
    <p:extLst>
      <p:ext uri="{BB962C8B-B14F-4D97-AF65-F5344CB8AC3E}">
        <p14:creationId xmlns:p14="http://schemas.microsoft.com/office/powerpoint/2010/main" val="33919549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Take-aways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May refuse medication as they want to be alert and may feel that suffering may help their spiritual growth</a:t>
            </a:r>
          </a:p>
          <a:p>
            <a:r>
              <a:rPr lang="en-US" dirty="0"/>
              <a:t>There is a notion of good death, how to die and a bad death is greatly feared. Good karma leads to good birth and bad karma to bad rebirth. </a:t>
            </a:r>
            <a:endParaRPr lang="en-US" dirty="0" smtClean="0"/>
          </a:p>
          <a:p>
            <a:r>
              <a:rPr lang="en-US" dirty="0"/>
              <a:t>Because death is viewed as a transition rather than a final conclusion, Hindu attitudes on end-of-life care options may radically differ from perspectives shaped by the Western tradition of bioethics </a:t>
            </a:r>
          </a:p>
        </p:txBody>
      </p:sp>
    </p:spTree>
    <p:extLst>
      <p:ext uri="{BB962C8B-B14F-4D97-AF65-F5344CB8AC3E}">
        <p14:creationId xmlns:p14="http://schemas.microsoft.com/office/powerpoint/2010/main" val="32657100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Buddhism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 existences are mutually related and mutually dependent</a:t>
            </a:r>
          </a:p>
          <a:p>
            <a:r>
              <a:rPr lang="en-US" dirty="0" smtClean="0"/>
              <a:t>Interwoven reality- no one event has a single cause</a:t>
            </a:r>
          </a:p>
          <a:p>
            <a:r>
              <a:rPr lang="en-US" dirty="0" smtClean="0"/>
              <a:t>Suffering comes from clinging to false beliefs such as “life continues forever.”</a:t>
            </a:r>
          </a:p>
          <a:p>
            <a:r>
              <a:rPr lang="en-US" dirty="0" smtClean="0"/>
              <a:t>Karma- deeds committed in the present life have influence on the next life</a:t>
            </a:r>
          </a:p>
          <a:p>
            <a:r>
              <a:rPr lang="en-US" dirty="0" smtClean="0"/>
              <a:t>Object to brain death criterion, only stopping of the heart is considered death</a:t>
            </a:r>
          </a:p>
          <a:p>
            <a:r>
              <a:rPr lang="en-US" dirty="0" smtClean="0"/>
              <a:t>Because life is transient, should not resist death with aggressive measures</a:t>
            </a:r>
            <a:endParaRPr lang="en-US" dirty="0"/>
          </a:p>
        </p:txBody>
      </p:sp>
    </p:spTree>
    <p:extLst>
      <p:ext uri="{BB962C8B-B14F-4D97-AF65-F5344CB8AC3E}">
        <p14:creationId xmlns:p14="http://schemas.microsoft.com/office/powerpoint/2010/main" val="2220494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685800"/>
            <a:ext cx="4267200" cy="5695785"/>
          </a:xfrm>
        </p:spPr>
      </p:pic>
    </p:spTree>
    <p:extLst>
      <p:ext uri="{BB962C8B-B14F-4D97-AF65-F5344CB8AC3E}">
        <p14:creationId xmlns:p14="http://schemas.microsoft.com/office/powerpoint/2010/main" val="7041764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Take-aways</a:t>
            </a:r>
            <a:br>
              <a:rPr lang="en-US" dirty="0" smtClean="0"/>
            </a:br>
            <a:endParaRPr lang="en-US" dirty="0"/>
          </a:p>
        </p:txBody>
      </p:sp>
      <p:sp>
        <p:nvSpPr>
          <p:cNvPr id="3" name="Content Placeholder 2"/>
          <p:cNvSpPr>
            <a:spLocks noGrp="1"/>
          </p:cNvSpPr>
          <p:nvPr>
            <p:ph idx="1"/>
          </p:nvPr>
        </p:nvSpPr>
        <p:spPr/>
        <p:txBody>
          <a:bodyPr/>
          <a:lstStyle/>
          <a:p>
            <a:r>
              <a:rPr lang="en-US" dirty="0" smtClean="0"/>
              <a:t>Decision on end of life usually made by family consensus as we live interdependent not independent lives</a:t>
            </a:r>
          </a:p>
          <a:p>
            <a:r>
              <a:rPr lang="en-US" dirty="0" smtClean="0"/>
              <a:t>Do not allow autopsy or organ donation or accept organ donation as our bodies are not ours to give away nor should we take another life to save ours</a:t>
            </a:r>
          </a:p>
          <a:p>
            <a:endParaRPr lang="en-US" dirty="0"/>
          </a:p>
        </p:txBody>
      </p:sp>
    </p:spTree>
    <p:extLst>
      <p:ext uri="{BB962C8B-B14F-4D97-AF65-F5344CB8AC3E}">
        <p14:creationId xmlns:p14="http://schemas.microsoft.com/office/powerpoint/2010/main" val="37769978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077736"/>
          </a:xfrm>
        </p:spPr>
        <p:txBody>
          <a:bodyPr>
            <a:normAutofit/>
          </a:bodyPr>
          <a:lstStyle/>
          <a:p>
            <a:pPr algn="ctr"/>
            <a:r>
              <a:rPr lang="en-US" dirty="0"/>
              <a:t>Research indicates that only about 10% of physicians conduct a spiritual assessment. Why is this so</a:t>
            </a:r>
            <a:r>
              <a:rPr lang="en-US" dirty="0" smtClean="0"/>
              <a:t>?</a:t>
            </a:r>
            <a:endParaRPr lang="en-US" dirty="0"/>
          </a:p>
        </p:txBody>
      </p:sp>
    </p:spTree>
    <p:extLst>
      <p:ext uri="{BB962C8B-B14F-4D97-AF65-F5344CB8AC3E}">
        <p14:creationId xmlns:p14="http://schemas.microsoft.com/office/powerpoint/2010/main" val="23804639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362200"/>
            <a:ext cx="7620000" cy="2308324"/>
          </a:xfrm>
          <a:prstGeom prst="rect">
            <a:avLst/>
          </a:prstGeom>
        </p:spPr>
        <p:txBody>
          <a:bodyPr wrap="square">
            <a:spAutoFit/>
          </a:bodyPr>
          <a:lstStyle/>
          <a:p>
            <a:r>
              <a:rPr lang="en-US" dirty="0"/>
              <a:t>So, </a:t>
            </a:r>
            <a:r>
              <a:rPr lang="en-US" dirty="0" smtClean="0"/>
              <a:t>what is a reasonable expectation for how a  health care professionals could address religious/spiritual needs?</a:t>
            </a:r>
          </a:p>
          <a:p>
            <a:endParaRPr lang="en-US" dirty="0"/>
          </a:p>
          <a:p>
            <a:r>
              <a:rPr lang="en-US" dirty="0" smtClean="0"/>
              <a:t>1. Conduct a basic spiritual screening regarding coping,</a:t>
            </a:r>
          </a:p>
          <a:p>
            <a:r>
              <a:rPr lang="en-US" dirty="0" smtClean="0"/>
              <a:t>2</a:t>
            </a:r>
            <a:r>
              <a:rPr lang="en-US" dirty="0"/>
              <a:t>. Document patients’ responses in the EMR</a:t>
            </a:r>
          </a:p>
          <a:p>
            <a:r>
              <a:rPr lang="en-US" dirty="0"/>
              <a:t>3. Alert the spiritual care team if spiritual needs are identified, and…</a:t>
            </a:r>
          </a:p>
          <a:p>
            <a:r>
              <a:rPr lang="en-US" dirty="0"/>
              <a:t>4. Follow-up to ensure that spiritual needs are </a:t>
            </a:r>
            <a:r>
              <a:rPr lang="en-US" dirty="0" smtClean="0"/>
              <a:t>met</a:t>
            </a:r>
            <a:endParaRPr lang="en-US" dirty="0"/>
          </a:p>
        </p:txBody>
      </p:sp>
      <p:sp>
        <p:nvSpPr>
          <p:cNvPr id="4" name="Title 3"/>
          <p:cNvSpPr>
            <a:spLocks noGrp="1"/>
          </p:cNvSpPr>
          <p:nvPr>
            <p:ph type="title"/>
          </p:nvPr>
        </p:nvSpPr>
        <p:spPr>
          <a:xfrm>
            <a:off x="1043490" y="762000"/>
            <a:ext cx="7024744" cy="1600200"/>
          </a:xfrm>
        </p:spPr>
        <p:txBody>
          <a:bodyPr>
            <a:normAutofit/>
          </a:bodyPr>
          <a:lstStyle/>
          <a:p>
            <a:pPr algn="ctr"/>
            <a:r>
              <a:rPr lang="en-US" dirty="0" smtClean="0"/>
              <a:t>So What is the Role of a Spiritual Generalist</a:t>
            </a:r>
            <a:endParaRPr lang="en-US" dirty="0"/>
          </a:p>
        </p:txBody>
      </p:sp>
    </p:spTree>
    <p:extLst>
      <p:ext uri="{BB962C8B-B14F-4D97-AF65-F5344CB8AC3E}">
        <p14:creationId xmlns:p14="http://schemas.microsoft.com/office/powerpoint/2010/main" val="13948316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05000"/>
            <a:ext cx="6705600" cy="3785652"/>
          </a:xfrm>
          <a:prstGeom prst="rect">
            <a:avLst/>
          </a:prstGeom>
        </p:spPr>
        <p:txBody>
          <a:bodyPr wrap="square">
            <a:spAutoFit/>
          </a:bodyPr>
          <a:lstStyle/>
          <a:p>
            <a:pPr marL="342900" indent="-342900">
              <a:buFont typeface="Arial" panose="020B0604020202020204" pitchFamily="34" charset="0"/>
              <a:buChar char="•"/>
            </a:pPr>
            <a:r>
              <a:rPr lang="en-US" sz="2400" u="sng" dirty="0" smtClean="0"/>
              <a:t>My favorite</a:t>
            </a:r>
            <a:r>
              <a:rPr lang="en-US" sz="2400" dirty="0" smtClean="0"/>
              <a:t>:  </a:t>
            </a:r>
            <a:r>
              <a:rPr lang="en-US" sz="2400" b="1" dirty="0" smtClean="0"/>
              <a:t>“People often find spirituality or religion helpful when dealing with serious illness.  Is this true for you?”</a:t>
            </a:r>
          </a:p>
          <a:p>
            <a:pPr marL="342900" indent="-342900">
              <a:buFont typeface="Arial" panose="020B0604020202020204" pitchFamily="34" charset="0"/>
              <a:buChar char="•"/>
            </a:pPr>
            <a:r>
              <a:rPr lang="en-US" sz="2400" b="1" dirty="0" smtClean="0"/>
              <a:t>If yes</a:t>
            </a:r>
            <a:r>
              <a:rPr lang="en-US" sz="2400" dirty="0" smtClean="0"/>
              <a:t>, Would you please tell me more about that.  How might your beliefs affect your medical care?</a:t>
            </a:r>
          </a:p>
          <a:p>
            <a:pPr marL="342900" indent="-342900">
              <a:buFont typeface="Arial" panose="020B0604020202020204" pitchFamily="34" charset="0"/>
              <a:buChar char="•"/>
            </a:pPr>
            <a:r>
              <a:rPr lang="en-US" sz="2400" b="1" dirty="0" smtClean="0"/>
              <a:t>If no</a:t>
            </a:r>
            <a:r>
              <a:rPr lang="en-US" sz="2400" dirty="0" smtClean="0"/>
              <a:t>, “What does help you maintain hope in the midst of difficult times?  Are there ways this might affect your medical care that I should be aware of?”</a:t>
            </a:r>
            <a:endParaRPr lang="en-US" sz="2400" dirty="0"/>
          </a:p>
        </p:txBody>
      </p:sp>
      <p:sp>
        <p:nvSpPr>
          <p:cNvPr id="3" name="Title 2"/>
          <p:cNvSpPr>
            <a:spLocks noGrp="1"/>
          </p:cNvSpPr>
          <p:nvPr>
            <p:ph type="title"/>
          </p:nvPr>
        </p:nvSpPr>
        <p:spPr>
          <a:xfrm>
            <a:off x="1043490" y="1027664"/>
            <a:ext cx="7024744" cy="724936"/>
          </a:xfrm>
        </p:spPr>
        <p:txBody>
          <a:bodyPr>
            <a:normAutofit/>
          </a:bodyPr>
          <a:lstStyle/>
          <a:p>
            <a:pPr algn="ctr"/>
            <a:r>
              <a:rPr lang="en-US" dirty="0" smtClean="0"/>
              <a:t>Basic screening questions</a:t>
            </a:r>
            <a:endParaRPr lang="en-US" dirty="0"/>
          </a:p>
        </p:txBody>
      </p:sp>
    </p:spTree>
    <p:extLst>
      <p:ext uri="{BB962C8B-B14F-4D97-AF65-F5344CB8AC3E}">
        <p14:creationId xmlns:p14="http://schemas.microsoft.com/office/powerpoint/2010/main" val="16274465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a:t>
            </a:r>
            <a:endParaRPr lang="en-US" dirty="0"/>
          </a:p>
        </p:txBody>
      </p:sp>
      <p:sp>
        <p:nvSpPr>
          <p:cNvPr id="3" name="Content Placeholder 2"/>
          <p:cNvSpPr>
            <a:spLocks noGrp="1"/>
          </p:cNvSpPr>
          <p:nvPr>
            <p:ph idx="1"/>
          </p:nvPr>
        </p:nvSpPr>
        <p:spPr/>
        <p:txBody>
          <a:bodyPr/>
          <a:lstStyle/>
          <a:p>
            <a:r>
              <a:rPr lang="en-US" dirty="0" smtClean="0"/>
              <a:t>I am a Christian and I believe that God is going to heal me from this illness. I don’t want to talk about anything that might be negative.</a:t>
            </a:r>
          </a:p>
          <a:p>
            <a:r>
              <a:rPr lang="en-US" dirty="0" smtClean="0"/>
              <a:t>I like to be in nature.  Being inside makes me feel restless and anxious. Do you think we could arrange for me to get outside?</a:t>
            </a:r>
            <a:endParaRPr lang="en-US" dirty="0"/>
          </a:p>
        </p:txBody>
      </p:sp>
    </p:spTree>
    <p:extLst>
      <p:ext uri="{BB962C8B-B14F-4D97-AF65-F5344CB8AC3E}">
        <p14:creationId xmlns:p14="http://schemas.microsoft.com/office/powerpoint/2010/main" val="3002603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VALUE model family meetings</a:t>
            </a:r>
            <a:endParaRPr lang="en-US" dirty="0"/>
          </a:p>
        </p:txBody>
      </p:sp>
      <p:sp>
        <p:nvSpPr>
          <p:cNvPr id="3" name="Content Placeholder 2"/>
          <p:cNvSpPr>
            <a:spLocks noGrp="1"/>
          </p:cNvSpPr>
          <p:nvPr>
            <p:ph idx="1"/>
          </p:nvPr>
        </p:nvSpPr>
        <p:spPr>
          <a:xfrm>
            <a:off x="1043492" y="2133600"/>
            <a:ext cx="6777317" cy="3699029"/>
          </a:xfrm>
        </p:spPr>
        <p:txBody>
          <a:bodyPr>
            <a:normAutofit lnSpcReduction="10000"/>
          </a:bodyPr>
          <a:lstStyle/>
          <a:p>
            <a:pPr marL="273050" indent="-273050">
              <a:lnSpc>
                <a:spcPct val="90000"/>
              </a:lnSpc>
            </a:pPr>
            <a:r>
              <a:rPr lang="en-US" altLang="en-US" sz="3000" b="1" dirty="0" smtClean="0">
                <a:solidFill>
                  <a:srgbClr val="CC3300"/>
                </a:solidFill>
              </a:rPr>
              <a:t>V</a:t>
            </a:r>
            <a:r>
              <a:rPr lang="en-US" altLang="en-US" sz="3000" dirty="0" smtClean="0"/>
              <a:t>alue and appreciate family comments</a:t>
            </a:r>
          </a:p>
          <a:p>
            <a:pPr marL="273050" indent="-273050">
              <a:lnSpc>
                <a:spcPct val="90000"/>
              </a:lnSpc>
            </a:pPr>
            <a:r>
              <a:rPr lang="en-US" altLang="en-US" sz="3000" b="1" dirty="0" smtClean="0">
                <a:solidFill>
                  <a:srgbClr val="CC3300"/>
                </a:solidFill>
              </a:rPr>
              <a:t>A</a:t>
            </a:r>
            <a:r>
              <a:rPr lang="en-US" altLang="en-US" sz="3000" dirty="0" smtClean="0"/>
              <a:t>cknowledge / address emotions</a:t>
            </a:r>
          </a:p>
          <a:p>
            <a:pPr marL="273050" indent="-273050">
              <a:lnSpc>
                <a:spcPct val="90000"/>
              </a:lnSpc>
            </a:pPr>
            <a:r>
              <a:rPr lang="en-US" altLang="en-US" sz="3000" b="1" dirty="0" smtClean="0">
                <a:solidFill>
                  <a:srgbClr val="CC3300"/>
                </a:solidFill>
              </a:rPr>
              <a:t>L</a:t>
            </a:r>
            <a:r>
              <a:rPr lang="en-US" altLang="en-US" sz="3000" dirty="0" smtClean="0"/>
              <a:t>isten actively</a:t>
            </a:r>
          </a:p>
          <a:p>
            <a:pPr marL="273050" indent="-273050">
              <a:lnSpc>
                <a:spcPct val="90000"/>
              </a:lnSpc>
            </a:pPr>
            <a:r>
              <a:rPr lang="en-US" altLang="en-US" sz="3000" b="1" dirty="0" smtClean="0">
                <a:solidFill>
                  <a:srgbClr val="CC3300"/>
                </a:solidFill>
              </a:rPr>
              <a:t>U</a:t>
            </a:r>
            <a:r>
              <a:rPr lang="en-US" altLang="en-US" sz="3000" dirty="0" smtClean="0"/>
              <a:t>nderstand the patient as person</a:t>
            </a:r>
          </a:p>
          <a:p>
            <a:pPr marL="273050" indent="-273050">
              <a:lnSpc>
                <a:spcPct val="90000"/>
              </a:lnSpc>
            </a:pPr>
            <a:r>
              <a:rPr lang="en-US" altLang="en-US" sz="3000" b="1" dirty="0" smtClean="0">
                <a:solidFill>
                  <a:srgbClr val="CC3300"/>
                </a:solidFill>
              </a:rPr>
              <a:t>E</a:t>
            </a:r>
            <a:r>
              <a:rPr lang="en-US" altLang="en-US" sz="3000" dirty="0" smtClean="0"/>
              <a:t>licit family questions</a:t>
            </a:r>
            <a:r>
              <a:rPr lang="en-US" altLang="en-US" sz="3600" dirty="0" smtClean="0"/>
              <a:t>   </a:t>
            </a:r>
            <a:endParaRPr lang="en-US" altLang="en-US" sz="1050" dirty="0" smtClean="0"/>
          </a:p>
          <a:p>
            <a:pPr marL="273050" indent="-273050">
              <a:lnSpc>
                <a:spcPct val="90000"/>
              </a:lnSpc>
              <a:buNone/>
            </a:pPr>
            <a:r>
              <a:rPr lang="en-US" altLang="en-US" dirty="0" smtClean="0"/>
              <a:t> </a:t>
            </a:r>
          </a:p>
          <a:p>
            <a:pPr marL="0" indent="0">
              <a:buNone/>
            </a:pPr>
            <a:r>
              <a:rPr lang="en-US" altLang="en-US" sz="1400" dirty="0" smtClean="0"/>
              <a:t>Lautrette A, et al. </a:t>
            </a:r>
            <a:r>
              <a:rPr lang="en-US" altLang="en-US" sz="1400" i="1" dirty="0" smtClean="0"/>
              <a:t>N Engl J Med</a:t>
            </a:r>
            <a:r>
              <a:rPr lang="en-US" altLang="en-US" sz="1400" dirty="0" smtClean="0"/>
              <a:t> 2007; 356:469-478. </a:t>
            </a:r>
            <a:r>
              <a:rPr lang="en-US" altLang="en-US" sz="1400" dirty="0" smtClean="0">
                <a:hlinkClick r:id="rId2"/>
              </a:rPr>
              <a:t>http://depts.washington.edu/eolcare/instruments/index.html</a:t>
            </a:r>
            <a:r>
              <a:rPr lang="en-US" altLang="en-US" sz="1400" dirty="0" smtClean="0"/>
              <a:t> </a:t>
            </a:r>
            <a:endParaRPr lang="en-US" sz="1400" dirty="0"/>
          </a:p>
        </p:txBody>
      </p:sp>
    </p:spTree>
    <p:extLst>
      <p:ext uri="{BB962C8B-B14F-4D97-AF65-F5344CB8AC3E}">
        <p14:creationId xmlns:p14="http://schemas.microsoft.com/office/powerpoint/2010/main" val="62487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LEARN model of family meetings</a:t>
            </a:r>
            <a:endParaRPr lang="en-US" dirty="0"/>
          </a:p>
        </p:txBody>
      </p:sp>
      <p:sp>
        <p:nvSpPr>
          <p:cNvPr id="4" name="Content Placeholder 2"/>
          <p:cNvSpPr>
            <a:spLocks noGrp="1"/>
          </p:cNvSpPr>
          <p:nvPr>
            <p:ph idx="1"/>
          </p:nvPr>
        </p:nvSpPr>
        <p:spPr/>
        <p:txBody>
          <a:bodyPr>
            <a:normAutofit fontScale="77500" lnSpcReduction="20000"/>
          </a:bodyPr>
          <a:lstStyle/>
          <a:p>
            <a:pPr marL="0" indent="0">
              <a:buNone/>
            </a:pPr>
            <a:r>
              <a:rPr lang="en-US" b="1" dirty="0" smtClean="0">
                <a:effectLst>
                  <a:outerShdw blurRad="38100" dist="38100" dir="2700000" algn="tl">
                    <a:srgbClr val="000000">
                      <a:alpha val="43137"/>
                    </a:srgbClr>
                  </a:outerShdw>
                </a:effectLst>
              </a:rPr>
              <a:t>L</a:t>
            </a:r>
            <a:r>
              <a:rPr lang="en-US" dirty="0" smtClean="0"/>
              <a:t>-Listen to the patient’s perspective</a:t>
            </a:r>
          </a:p>
          <a:p>
            <a:pPr marL="0" indent="0">
              <a:buNone/>
            </a:pPr>
            <a:endParaRPr lang="en-US" dirty="0" smtClean="0"/>
          </a:p>
          <a:p>
            <a:pPr marL="0" indent="0">
              <a:buNone/>
            </a:pPr>
            <a:r>
              <a:rPr lang="en-US" b="1" dirty="0" smtClean="0">
                <a:effectLst>
                  <a:outerShdw blurRad="38100" dist="38100" dir="2700000" algn="tl">
                    <a:srgbClr val="000000">
                      <a:alpha val="43137"/>
                    </a:srgbClr>
                  </a:outerShdw>
                </a:effectLst>
              </a:rPr>
              <a:t>E</a:t>
            </a:r>
            <a:r>
              <a:rPr lang="en-US" dirty="0" smtClean="0"/>
              <a:t>-Explain and share one’s perspective</a:t>
            </a:r>
          </a:p>
          <a:p>
            <a:pPr marL="0" indent="0">
              <a:buNone/>
            </a:pPr>
            <a:endParaRPr lang="en-US" dirty="0" smtClean="0"/>
          </a:p>
          <a:p>
            <a:pPr marL="0" indent="0">
              <a:buNone/>
            </a:pPr>
            <a:r>
              <a:rPr lang="en-US" b="1" dirty="0" smtClean="0">
                <a:effectLst>
                  <a:outerShdw blurRad="38100" dist="38100" dir="2700000" algn="tl">
                    <a:srgbClr val="000000">
                      <a:alpha val="43137"/>
                    </a:srgbClr>
                  </a:outerShdw>
                </a:effectLst>
              </a:rPr>
              <a:t>A</a:t>
            </a:r>
            <a:r>
              <a:rPr lang="en-US" dirty="0" smtClean="0"/>
              <a:t>-Acknowledge difference and similarities between the two perspectives</a:t>
            </a:r>
          </a:p>
          <a:p>
            <a:pPr marL="0" indent="0">
              <a:buNone/>
            </a:pPr>
            <a:endParaRPr lang="en-US" dirty="0" smtClean="0"/>
          </a:p>
          <a:p>
            <a:pPr marL="0" indent="0">
              <a:buNone/>
            </a:pPr>
            <a:r>
              <a:rPr lang="en-US" b="1" dirty="0" smtClean="0">
                <a:effectLst>
                  <a:outerShdw blurRad="38100" dist="38100" dir="2700000" algn="tl">
                    <a:srgbClr val="000000">
                      <a:alpha val="43137"/>
                    </a:srgbClr>
                  </a:outerShdw>
                </a:effectLst>
              </a:rPr>
              <a:t>R</a:t>
            </a:r>
            <a:r>
              <a:rPr lang="en-US" dirty="0" smtClean="0"/>
              <a:t>-Recommend treatment</a:t>
            </a:r>
          </a:p>
          <a:p>
            <a:pPr marL="0" indent="0">
              <a:buNone/>
            </a:pPr>
            <a:endParaRPr lang="en-US" dirty="0" smtClean="0"/>
          </a:p>
          <a:p>
            <a:pPr marL="0" indent="0">
              <a:buNone/>
            </a:pPr>
            <a:r>
              <a:rPr lang="en-US" b="1" dirty="0" smtClean="0">
                <a:effectLst>
                  <a:outerShdw blurRad="38100" dist="38100" dir="2700000" algn="tl">
                    <a:srgbClr val="000000">
                      <a:alpha val="43137"/>
                    </a:srgbClr>
                  </a:outerShdw>
                </a:effectLst>
              </a:rPr>
              <a:t>N</a:t>
            </a:r>
            <a:r>
              <a:rPr lang="en-US" dirty="0" smtClean="0"/>
              <a:t>-Negotiate mutually agreed upon plan</a:t>
            </a:r>
          </a:p>
          <a:p>
            <a:pPr marL="0" indent="0">
              <a:buNone/>
            </a:pPr>
            <a:endParaRPr lang="en-US" dirty="0" smtClean="0"/>
          </a:p>
          <a:p>
            <a:pPr marL="0" indent="0" algn="ctr">
              <a:buNone/>
            </a:pPr>
            <a:r>
              <a:rPr lang="en-US" sz="1200" dirty="0" smtClean="0"/>
              <a:t>Berlin, EA, Fowkes, WC. A teaching framework for cross-cultural health care. </a:t>
            </a:r>
          </a:p>
          <a:p>
            <a:pPr marL="0" indent="0" algn="ctr">
              <a:buNone/>
            </a:pPr>
            <a:r>
              <a:rPr lang="en-US" sz="1200" dirty="0" smtClean="0"/>
              <a:t>West J Med. 1983:139.</a:t>
            </a:r>
          </a:p>
        </p:txBody>
      </p:sp>
    </p:spTree>
    <p:extLst>
      <p:ext uri="{BB962C8B-B14F-4D97-AF65-F5344CB8AC3E}">
        <p14:creationId xmlns:p14="http://schemas.microsoft.com/office/powerpoint/2010/main" val="326779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AMEN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09800"/>
            <a:ext cx="7164807" cy="3748383"/>
          </a:xfrm>
        </p:spPr>
      </p:pic>
    </p:spTree>
    <p:extLst>
      <p:ext uri="{BB962C8B-B14F-4D97-AF65-F5344CB8AC3E}">
        <p14:creationId xmlns:p14="http://schemas.microsoft.com/office/powerpoint/2010/main" val="17701657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So how do we know when we are successful?</a:t>
            </a:r>
            <a:endParaRPr lang="en-US" dirty="0"/>
          </a:p>
        </p:txBody>
      </p:sp>
      <p:sp>
        <p:nvSpPr>
          <p:cNvPr id="3" name="Content Placeholder 2"/>
          <p:cNvSpPr>
            <a:spLocks noGrp="1"/>
          </p:cNvSpPr>
          <p:nvPr>
            <p:ph idx="1"/>
          </p:nvPr>
        </p:nvSpPr>
        <p:spPr/>
        <p:txBody>
          <a:bodyPr/>
          <a:lstStyle/>
          <a:p>
            <a:r>
              <a:rPr lang="en-US" dirty="0"/>
              <a:t>A successful outcome, according to the AMEN protocol's developers, is one where </a:t>
            </a:r>
            <a:r>
              <a:rPr lang="en-US" b="1" i="1" dirty="0"/>
              <a:t>the clinician joins with and is actively engaging with the patient or family, allowing ongoing conversation in an atmosphere of openness and collaboration</a:t>
            </a:r>
          </a:p>
        </p:txBody>
      </p:sp>
    </p:spTree>
    <p:extLst>
      <p:ext uri="{BB962C8B-B14F-4D97-AF65-F5344CB8AC3E}">
        <p14:creationId xmlns:p14="http://schemas.microsoft.com/office/powerpoint/2010/main" val="39147107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 1</a:t>
            </a:r>
            <a:endParaRPr lang="en-US" dirty="0"/>
          </a:p>
        </p:txBody>
      </p:sp>
      <p:sp>
        <p:nvSpPr>
          <p:cNvPr id="3" name="Content Placeholder 2"/>
          <p:cNvSpPr>
            <a:spLocks noGrp="1"/>
          </p:cNvSpPr>
          <p:nvPr>
            <p:ph idx="1"/>
          </p:nvPr>
        </p:nvSpPr>
        <p:spPr/>
        <p:txBody>
          <a:bodyPr/>
          <a:lstStyle/>
          <a:p>
            <a:r>
              <a:rPr lang="en-US" dirty="0" smtClean="0"/>
              <a:t>55 y.o. AA male with C5-6 quadriplegia secondary to a traumatic fall 5 years ago.  Now has stage 4 decubiti with staph, respiratory failure, end stage kidney and heart failure.  Patient/family are Pentecostal Christians and refuse to talk about any limits to care.</a:t>
            </a:r>
          </a:p>
          <a:p>
            <a:r>
              <a:rPr lang="en-US" dirty="0" smtClean="0"/>
              <a:t>How might you handle this?</a:t>
            </a:r>
            <a:endParaRPr lang="en-US" dirty="0"/>
          </a:p>
        </p:txBody>
      </p:sp>
    </p:spTree>
    <p:extLst>
      <p:ext uri="{BB962C8B-B14F-4D97-AF65-F5344CB8AC3E}">
        <p14:creationId xmlns:p14="http://schemas.microsoft.com/office/powerpoint/2010/main" val="2385255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54563"/>
            <a:ext cx="6934200" cy="5206084"/>
          </a:xfrm>
          <a:prstGeom prst="rect">
            <a:avLst/>
          </a:prstGeom>
        </p:spPr>
      </p:pic>
    </p:spTree>
    <p:extLst>
      <p:ext uri="{BB962C8B-B14F-4D97-AF65-F5344CB8AC3E}">
        <p14:creationId xmlns:p14="http://schemas.microsoft.com/office/powerpoint/2010/main" val="4560334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 2</a:t>
            </a:r>
            <a:endParaRPr lang="en-US" dirty="0"/>
          </a:p>
        </p:txBody>
      </p:sp>
      <p:sp>
        <p:nvSpPr>
          <p:cNvPr id="3" name="Content Placeholder 2"/>
          <p:cNvSpPr>
            <a:spLocks noGrp="1"/>
          </p:cNvSpPr>
          <p:nvPr>
            <p:ph idx="1"/>
          </p:nvPr>
        </p:nvSpPr>
        <p:spPr/>
        <p:txBody>
          <a:bodyPr/>
          <a:lstStyle/>
          <a:p>
            <a:r>
              <a:rPr lang="en-US" dirty="0" smtClean="0"/>
              <a:t>Patient is a 65 y.o. Asian female who is Buddhist.  Pt. has stage 4 endometrial cancer that has spread to multiple boney sites.  Patient appears to be in pain but refuses all pain medications other than tylenol.</a:t>
            </a:r>
          </a:p>
          <a:p>
            <a:r>
              <a:rPr lang="en-US" dirty="0" smtClean="0"/>
              <a:t>How might you address this?</a:t>
            </a:r>
            <a:endParaRPr lang="en-US" dirty="0"/>
          </a:p>
        </p:txBody>
      </p:sp>
    </p:spTree>
    <p:extLst>
      <p:ext uri="{BB962C8B-B14F-4D97-AF65-F5344CB8AC3E}">
        <p14:creationId xmlns:p14="http://schemas.microsoft.com/office/powerpoint/2010/main" val="9655816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Questions Do You Have?</a:t>
            </a:r>
            <a:endParaRPr lang="en-US" dirty="0"/>
          </a:p>
        </p:txBody>
      </p:sp>
      <p:pic>
        <p:nvPicPr>
          <p:cNvPr id="1027" name="Picture 3" descr="C:\Users\dqxz0053\AppData\Local\Microsoft\Windows\Temporary Internet Files\Content.IE5\GQF3PBWO\Man-With-Question-0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2860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419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normAutofit/>
          </a:bodyPr>
          <a:lstStyle/>
          <a:p>
            <a:pPr marL="68580" indent="0" algn="ctr">
              <a:buNone/>
            </a:pPr>
            <a:r>
              <a:rPr lang="en-US" dirty="0" smtClean="0"/>
              <a:t>Chaplain Rebekah Wagner, MA, BCC</a:t>
            </a:r>
          </a:p>
          <a:p>
            <a:pPr marL="68580" indent="0" algn="ctr">
              <a:buNone/>
            </a:pPr>
            <a:r>
              <a:rPr lang="en-US" dirty="0" smtClean="0"/>
              <a:t>Froedtert Hospital</a:t>
            </a:r>
          </a:p>
          <a:p>
            <a:pPr marL="68580" indent="0" algn="ctr">
              <a:buNone/>
            </a:pPr>
            <a:r>
              <a:rPr lang="en-US" dirty="0"/>
              <a:t>Spiritual Services </a:t>
            </a:r>
            <a:r>
              <a:rPr lang="en-US" dirty="0" smtClean="0"/>
              <a:t>Department</a:t>
            </a:r>
          </a:p>
          <a:p>
            <a:pPr marL="68580" indent="0" algn="ctr">
              <a:buNone/>
            </a:pPr>
            <a:r>
              <a:rPr lang="en-US" dirty="0" smtClean="0"/>
              <a:t>9200 W Wisconsin Ave</a:t>
            </a:r>
          </a:p>
          <a:p>
            <a:pPr marL="68580" indent="0" algn="ctr">
              <a:buNone/>
            </a:pPr>
            <a:r>
              <a:rPr lang="en-US" dirty="0" smtClean="0"/>
              <a:t>Milwaukee, WI 53226</a:t>
            </a:r>
          </a:p>
          <a:p>
            <a:pPr marL="68580" indent="0" algn="ctr">
              <a:buNone/>
            </a:pPr>
            <a:r>
              <a:rPr lang="en-US" dirty="0" smtClean="0"/>
              <a:t>414-805-4660</a:t>
            </a:r>
          </a:p>
          <a:p>
            <a:pPr marL="68580" indent="0" algn="ctr">
              <a:buNone/>
            </a:pPr>
            <a:r>
              <a:rPr lang="en-US" dirty="0" smtClean="0"/>
              <a:t>Rebekah.wagner@Froedtert.com</a:t>
            </a:r>
            <a:endParaRPr lang="en-US" dirty="0"/>
          </a:p>
        </p:txBody>
      </p:sp>
    </p:spTree>
    <p:extLst>
      <p:ext uri="{BB962C8B-B14F-4D97-AF65-F5344CB8AC3E}">
        <p14:creationId xmlns:p14="http://schemas.microsoft.com/office/powerpoint/2010/main" val="2060412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762000"/>
          </a:xfrm>
        </p:spPr>
        <p:txBody>
          <a:bodyPr>
            <a:normAutofit/>
          </a:bodyPr>
          <a:lstStyle/>
          <a:p>
            <a:pPr algn="ctr"/>
            <a:r>
              <a:rPr lang="en-US" dirty="0"/>
              <a:t>R</a:t>
            </a:r>
            <a:r>
              <a:rPr lang="en-US" dirty="0" smtClean="0"/>
              <a:t>eferences</a:t>
            </a:r>
            <a:endParaRPr lang="en-US" dirty="0"/>
          </a:p>
        </p:txBody>
      </p:sp>
      <p:sp>
        <p:nvSpPr>
          <p:cNvPr id="3" name="Content Placeholder 2"/>
          <p:cNvSpPr>
            <a:spLocks noGrp="1"/>
          </p:cNvSpPr>
          <p:nvPr>
            <p:ph idx="1"/>
          </p:nvPr>
        </p:nvSpPr>
        <p:spPr>
          <a:xfrm>
            <a:off x="1043492" y="1752600"/>
            <a:ext cx="6777317" cy="4267200"/>
          </a:xfrm>
        </p:spPr>
        <p:txBody>
          <a:bodyPr>
            <a:normAutofit fontScale="70000" lnSpcReduction="20000"/>
          </a:bodyPr>
          <a:lstStyle/>
          <a:p>
            <a:pPr lvl="0"/>
            <a:r>
              <a:rPr lang="en-US" sz="2200" dirty="0"/>
              <a:t>Balboni, T., Balboni, M., Paulk, M., Phelps, A., Wright, A., Peteet, J., Block, S., Lathan, C., VanderWeele, T. and Prigerson, H. (2011). Support of cancer patients' spiritual needs and associations with medical care costs at the end of life. </a:t>
            </a:r>
            <a:r>
              <a:rPr lang="en-US" sz="2200" i="1" dirty="0"/>
              <a:t>Cancer</a:t>
            </a:r>
            <a:r>
              <a:rPr lang="en-US" sz="2200" dirty="0"/>
              <a:t>, 117(23), pp.5383-5391. </a:t>
            </a:r>
            <a:endParaRPr lang="en-US" sz="2200" dirty="0" smtClean="0"/>
          </a:p>
          <a:p>
            <a:pPr lvl="0"/>
            <a:endParaRPr lang="en-US" sz="2200" dirty="0"/>
          </a:p>
          <a:p>
            <a:pPr lvl="0"/>
            <a:r>
              <a:rPr lang="en-US" sz="2200" dirty="0"/>
              <a:t>Balboni, T., Fitchett, G., Handzo, G., Johnson, K., Koenig, H., Pargament, K., Puchalski, C., Sinclair, S., Taylor, E. and Steinhauser, K. (2017). State of the Science of Spirituality and Palliative Care Research Part II: Screening, Assessment, and Interventions. </a:t>
            </a:r>
            <a:r>
              <a:rPr lang="en-US" sz="2200" i="1" dirty="0"/>
              <a:t>Journal of Pain and Symptom Management</a:t>
            </a:r>
            <a:r>
              <a:rPr lang="en-US" sz="2200" dirty="0"/>
              <a:t>, 54(3), pp.441-453. </a:t>
            </a:r>
            <a:endParaRPr lang="en-US" sz="2200" dirty="0" smtClean="0"/>
          </a:p>
          <a:p>
            <a:pPr lvl="0"/>
            <a:endParaRPr lang="en-US" sz="2200" dirty="0"/>
          </a:p>
          <a:p>
            <a:r>
              <a:rPr lang="en-US" sz="2200" dirty="0"/>
              <a:t>Braun, K. (2010). </a:t>
            </a:r>
            <a:r>
              <a:rPr lang="en-US" sz="2200" i="1" dirty="0"/>
              <a:t>Cultural issues in end-of-life decision making</a:t>
            </a:r>
            <a:r>
              <a:rPr lang="en-US" sz="2200" dirty="0"/>
              <a:t>. Thousand Oaks, Calif: Sage Publications</a:t>
            </a:r>
            <a:r>
              <a:rPr lang="en-US" sz="2200" dirty="0" smtClean="0"/>
              <a:t>.</a:t>
            </a:r>
            <a:endParaRPr lang="en-US" sz="2200" dirty="0"/>
          </a:p>
          <a:p>
            <a:pPr lvl="0"/>
            <a:endParaRPr lang="en-US" sz="2200" dirty="0"/>
          </a:p>
          <a:p>
            <a:pPr lvl="0"/>
            <a:r>
              <a:rPr lang="en-US" sz="2200" dirty="0"/>
              <a:t>Cooper, R., Ferguson, A., Bodurtha, J. and Smith, T. (2014). AMEN in Challenging Conversations: Bridging the Gaps Between Faith, Hope, and Medicine. </a:t>
            </a:r>
            <a:r>
              <a:rPr lang="en-US" sz="2200" i="1" dirty="0"/>
              <a:t>Journal of Oncology Practice</a:t>
            </a:r>
            <a:r>
              <a:rPr lang="en-US" sz="2200" dirty="0"/>
              <a:t>, 10(4), pp.e191-e195</a:t>
            </a:r>
            <a:r>
              <a:rPr lang="en-US" sz="2200" dirty="0" smtClean="0"/>
              <a:t>.</a:t>
            </a:r>
          </a:p>
          <a:p>
            <a:pPr lvl="0"/>
            <a:endParaRPr lang="en-US" sz="2200" dirty="0"/>
          </a:p>
          <a:p>
            <a:endParaRPr lang="en-US" dirty="0"/>
          </a:p>
        </p:txBody>
      </p:sp>
    </p:spTree>
    <p:extLst>
      <p:ext uri="{BB962C8B-B14F-4D97-AF65-F5344CB8AC3E}">
        <p14:creationId xmlns:p14="http://schemas.microsoft.com/office/powerpoint/2010/main" val="2772002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801136"/>
          </a:xfrm>
        </p:spPr>
        <p:txBody>
          <a:bodyPr/>
          <a:lstStyle/>
          <a:p>
            <a:pPr algn="ctr"/>
            <a:r>
              <a:rPr lang="en-US" dirty="0" smtClean="0"/>
              <a:t>References</a:t>
            </a:r>
            <a:endParaRPr lang="en-US" dirty="0"/>
          </a:p>
        </p:txBody>
      </p:sp>
      <p:sp>
        <p:nvSpPr>
          <p:cNvPr id="3" name="Content Placeholder 2"/>
          <p:cNvSpPr>
            <a:spLocks noGrp="1"/>
          </p:cNvSpPr>
          <p:nvPr>
            <p:ph idx="1"/>
          </p:nvPr>
        </p:nvSpPr>
        <p:spPr>
          <a:xfrm>
            <a:off x="1043492" y="1981200"/>
            <a:ext cx="7338508" cy="4495800"/>
          </a:xfrm>
        </p:spPr>
        <p:txBody>
          <a:bodyPr>
            <a:noAutofit/>
          </a:bodyPr>
          <a:lstStyle/>
          <a:p>
            <a:r>
              <a:rPr lang="en-US" sz="1400" dirty="0"/>
              <a:t>Edwards, A., Pang, N., Shiu, V. and Chan, C. (2010). Review: The understanding of spirituality and the potential role of spiritual care in end-of-life and palliative care: a meta-study of qualitative research. </a:t>
            </a:r>
            <a:r>
              <a:rPr lang="en-US" sz="1400" i="1" dirty="0"/>
              <a:t>Palliative Medicine</a:t>
            </a:r>
            <a:r>
              <a:rPr lang="en-US" sz="1400" dirty="0"/>
              <a:t>, 24(8), pp.753-770</a:t>
            </a:r>
          </a:p>
          <a:p>
            <a:pPr lvl="0"/>
            <a:r>
              <a:rPr lang="en-US" sz="1400" dirty="0" smtClean="0"/>
              <a:t>Handzo, G. and Koenig, H. (2004). Spiritual Care: Whose Job Is It Anyway?. </a:t>
            </a:r>
            <a:r>
              <a:rPr lang="en-US" sz="1400" i="1" dirty="0" smtClean="0"/>
              <a:t>Southern Medical Journal</a:t>
            </a:r>
            <a:r>
              <a:rPr lang="en-US" sz="1400" dirty="0" smtClean="0"/>
              <a:t>, 97(12), pp.1242-1244. </a:t>
            </a:r>
          </a:p>
          <a:p>
            <a:pPr lvl="0"/>
            <a:endParaRPr lang="en-US" sz="1400" dirty="0" smtClean="0"/>
          </a:p>
          <a:p>
            <a:pPr lvl="0"/>
            <a:r>
              <a:rPr lang="en-US" sz="1400" dirty="0"/>
              <a:t>Heilig, S. (1994). CQ Interview with Sherwin Nuland on How We Die. </a:t>
            </a:r>
            <a:r>
              <a:rPr lang="en-US" sz="1400" i="1" dirty="0"/>
              <a:t>Cambridge Quarterly of Healthcare Ethics</a:t>
            </a:r>
            <a:r>
              <a:rPr lang="en-US" sz="1400" dirty="0"/>
              <a:t>, 3(04), p.624. </a:t>
            </a:r>
            <a:endParaRPr lang="en-US" sz="1400" dirty="0" smtClean="0"/>
          </a:p>
          <a:p>
            <a:pPr lvl="0"/>
            <a:endParaRPr lang="en-US" sz="1400" dirty="0"/>
          </a:p>
          <a:p>
            <a:pPr lvl="0"/>
            <a:r>
              <a:rPr lang="en-US" sz="1400" dirty="0"/>
              <a:t>Jeuland, J., Fitchett, G., Schulman-Green, D. and Kapo, J. (2017). Chaplains Working in Palliative Care: Who They Are and What They Do. </a:t>
            </a:r>
            <a:r>
              <a:rPr lang="en-US" sz="1400" i="1" dirty="0"/>
              <a:t>Journal of Palliative Medicine</a:t>
            </a:r>
            <a:r>
              <a:rPr lang="en-US" sz="1400" dirty="0"/>
              <a:t>, 20(5), pp.502-508. </a:t>
            </a:r>
            <a:endParaRPr lang="en-US" sz="1400" dirty="0" smtClean="0"/>
          </a:p>
          <a:p>
            <a:pPr lvl="0"/>
            <a:endParaRPr lang="en-US" sz="1400" dirty="0"/>
          </a:p>
          <a:p>
            <a:pPr lvl="0"/>
            <a:endParaRPr lang="en-US" sz="1200" dirty="0"/>
          </a:p>
        </p:txBody>
      </p:sp>
    </p:spTree>
    <p:extLst>
      <p:ext uri="{BB962C8B-B14F-4D97-AF65-F5344CB8AC3E}">
        <p14:creationId xmlns:p14="http://schemas.microsoft.com/office/powerpoint/2010/main" val="31840583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762000"/>
          </a:xfrm>
        </p:spPr>
        <p:txBody>
          <a:bodyPr>
            <a:normAutofit/>
          </a:bodyPr>
          <a:lstStyle/>
          <a:p>
            <a:pPr algn="ctr"/>
            <a:r>
              <a:rPr lang="en-US" dirty="0" smtClean="0"/>
              <a:t>References</a:t>
            </a:r>
            <a:endParaRPr lang="en-US" dirty="0"/>
          </a:p>
        </p:txBody>
      </p:sp>
      <p:sp>
        <p:nvSpPr>
          <p:cNvPr id="3" name="Content Placeholder 2"/>
          <p:cNvSpPr>
            <a:spLocks noGrp="1"/>
          </p:cNvSpPr>
          <p:nvPr>
            <p:ph idx="1"/>
          </p:nvPr>
        </p:nvSpPr>
        <p:spPr>
          <a:xfrm>
            <a:off x="990600" y="1600200"/>
            <a:ext cx="6830209" cy="4648200"/>
          </a:xfrm>
        </p:spPr>
        <p:txBody>
          <a:bodyPr>
            <a:normAutofit fontScale="25000" lnSpcReduction="20000"/>
          </a:bodyPr>
          <a:lstStyle/>
          <a:p>
            <a:pPr marL="68580" lvl="0" indent="0">
              <a:buNone/>
            </a:pPr>
            <a:r>
              <a:rPr lang="en-US" dirty="0"/>
              <a:t> </a:t>
            </a:r>
            <a:endParaRPr lang="en-US" sz="3500" dirty="0"/>
          </a:p>
          <a:p>
            <a:pPr lvl="0"/>
            <a:r>
              <a:rPr lang="en-US" sz="6000" dirty="0"/>
              <a:t>Koenig, H. (2008). </a:t>
            </a:r>
            <a:r>
              <a:rPr lang="en-US" sz="6000" i="1" dirty="0"/>
              <a:t>Medicine, religion, and health</a:t>
            </a:r>
            <a:r>
              <a:rPr lang="en-US" sz="6000" dirty="0"/>
              <a:t>. West Conshohocken, Pa.: Templeton Foundation Press </a:t>
            </a:r>
          </a:p>
          <a:p>
            <a:pPr lvl="0"/>
            <a:endParaRPr lang="en-US" sz="6000" dirty="0"/>
          </a:p>
          <a:p>
            <a:pPr lvl="0"/>
            <a:r>
              <a:rPr lang="en-US" sz="6000" dirty="0"/>
              <a:t>Koenig, H., Perno, K., Erkanli, A. and Hamilton, T. (2017). Effects of a 12-Month Educational Intervention on Clinicians’ Attitudes/Practices Regarding the Screening Spiritual History. </a:t>
            </a:r>
            <a:r>
              <a:rPr lang="en-US" sz="6000" i="1" dirty="0"/>
              <a:t>Southern Medical Journal</a:t>
            </a:r>
            <a:r>
              <a:rPr lang="en-US" sz="6000" dirty="0"/>
              <a:t>, 110(6), pp.412-418. </a:t>
            </a:r>
          </a:p>
          <a:p>
            <a:pPr lvl="0"/>
            <a:endParaRPr lang="en-US" sz="6000" dirty="0"/>
          </a:p>
          <a:p>
            <a:pPr lvl="0"/>
            <a:r>
              <a:rPr lang="en-US" sz="6000" dirty="0"/>
              <a:t>Koenig, H., Perno, K. and Hamilton, T. (2017). Integrating Spirituality Into Outpatient Practice in the Adventist Health System. </a:t>
            </a:r>
            <a:r>
              <a:rPr lang="en-US" sz="6000" i="1" dirty="0"/>
              <a:t>Southern Medical Journal</a:t>
            </a:r>
            <a:r>
              <a:rPr lang="en-US" sz="6000" dirty="0"/>
              <a:t>, 110(1), pp.1-7.</a:t>
            </a:r>
          </a:p>
          <a:p>
            <a:pPr lvl="0"/>
            <a:endParaRPr lang="en-US" sz="5400" dirty="0"/>
          </a:p>
          <a:p>
            <a:r>
              <a:rPr lang="en-US" sz="5600" dirty="0" smtClean="0"/>
              <a:t>Koenig, H., Perno, K. and Hamilton, T. (2017). The spiritual history in outpatient practice: attitudes and practices of health professionals in the Adventist Health System. </a:t>
            </a:r>
            <a:r>
              <a:rPr lang="en-US" sz="5600" i="1" dirty="0" smtClean="0"/>
              <a:t>BMC Medical Education</a:t>
            </a:r>
            <a:r>
              <a:rPr lang="en-US" sz="5600" dirty="0" smtClean="0"/>
              <a:t>, 17(1).</a:t>
            </a:r>
          </a:p>
          <a:p>
            <a:endParaRPr lang="en-US" sz="5600" dirty="0" smtClean="0"/>
          </a:p>
          <a:p>
            <a:r>
              <a:rPr lang="en-US" sz="5600" dirty="0"/>
              <a:t>The medical manual for religio-cultural competence. (2009). Tanenbaum Center for Interreligious Understanding.</a:t>
            </a:r>
          </a:p>
          <a:p>
            <a:endParaRPr lang="en-US" sz="5600" dirty="0" smtClean="0"/>
          </a:p>
          <a:p>
            <a:endParaRPr lang="en-US" sz="5600" dirty="0" smtClean="0"/>
          </a:p>
          <a:p>
            <a:pPr lvl="0"/>
            <a:endParaRPr lang="en-US" sz="5600" dirty="0"/>
          </a:p>
          <a:p>
            <a:pPr lvl="0"/>
            <a:endParaRPr lang="en-US" sz="5600" dirty="0" smtClean="0"/>
          </a:p>
          <a:p>
            <a:endParaRPr lang="en-US" dirty="0"/>
          </a:p>
        </p:txBody>
      </p:sp>
    </p:spTree>
    <p:extLst>
      <p:ext uri="{BB962C8B-B14F-4D97-AF65-F5344CB8AC3E}">
        <p14:creationId xmlns:p14="http://schemas.microsoft.com/office/powerpoint/2010/main" val="40365686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pPr algn="ctr"/>
            <a:r>
              <a:rPr lang="en-US" dirty="0" smtClean="0"/>
              <a:t>References</a:t>
            </a:r>
            <a:endParaRPr lang="en-US" dirty="0"/>
          </a:p>
        </p:txBody>
      </p:sp>
      <p:sp>
        <p:nvSpPr>
          <p:cNvPr id="3" name="Content Placeholder 2"/>
          <p:cNvSpPr>
            <a:spLocks noGrp="1"/>
          </p:cNvSpPr>
          <p:nvPr>
            <p:ph idx="1"/>
          </p:nvPr>
        </p:nvSpPr>
        <p:spPr>
          <a:xfrm>
            <a:off x="1066800" y="2057400"/>
            <a:ext cx="6777317" cy="3737577"/>
          </a:xfrm>
        </p:spPr>
        <p:txBody>
          <a:bodyPr>
            <a:normAutofit fontScale="25000" lnSpcReduction="20000"/>
          </a:bodyPr>
          <a:lstStyle/>
          <a:p>
            <a:pPr lvl="0"/>
            <a:endParaRPr lang="en-US" dirty="0"/>
          </a:p>
          <a:p>
            <a:pPr lvl="0"/>
            <a:r>
              <a:rPr lang="en-US" sz="5600" dirty="0"/>
              <a:t>Otis-Green, S., Ferrell, B., Borneman, T., Puchalski, C., Uman, G. and Garcia, A. (2012). Integrating Spiritual Care within Palliative Care: An Overview of Nine Demonstration Projects. </a:t>
            </a:r>
            <a:r>
              <a:rPr lang="en-US" sz="5600" i="1" dirty="0"/>
              <a:t>Journal of Palliative Medicine</a:t>
            </a:r>
            <a:r>
              <a:rPr lang="en-US" sz="5600" dirty="0"/>
              <a:t>, 15(2), pp.154-162. </a:t>
            </a:r>
          </a:p>
          <a:p>
            <a:pPr lvl="0"/>
            <a:endParaRPr lang="en-US" sz="5600" dirty="0"/>
          </a:p>
          <a:p>
            <a:pPr lvl="0"/>
            <a:r>
              <a:rPr lang="en-US" sz="5600" dirty="0"/>
              <a:t>Pargament, K., Feuille, M. and Burdzy, D. (2011). The Brief RCOPE: Current Psychometric Status of a Short Measure of Religious Coping. </a:t>
            </a:r>
            <a:r>
              <a:rPr lang="en-US" sz="5600" i="1" dirty="0"/>
              <a:t>Religions</a:t>
            </a:r>
            <a:r>
              <a:rPr lang="en-US" sz="5600" dirty="0"/>
              <a:t>, 2(4), pp.51-76</a:t>
            </a:r>
          </a:p>
          <a:p>
            <a:pPr lvl="0"/>
            <a:r>
              <a:rPr lang="en-US" sz="5600" dirty="0" smtClean="0"/>
              <a:t>Puchalski, C., Ferrell, B., Virani, R., Otis-Green, S., Baird, P., Bull, J., Chochinov, H., Handzo, G., Nelson-Becker, H., Prince-Paul, M., Pugliese, K. and Sulmasy, D. (2009). Improving the Quality of Spiritual Care as a Dimension of Palliative Care: The Report of the Consensus Conference. </a:t>
            </a:r>
            <a:r>
              <a:rPr lang="en-US" sz="5600" i="1" dirty="0" smtClean="0"/>
              <a:t>Journal of Palliative Medicine</a:t>
            </a:r>
            <a:r>
              <a:rPr lang="en-US" sz="5600" dirty="0" smtClean="0"/>
              <a:t>, 12(10), pp.885-904. </a:t>
            </a:r>
          </a:p>
          <a:p>
            <a:pPr lvl="0"/>
            <a:endParaRPr lang="en-US" sz="5600" dirty="0" smtClean="0"/>
          </a:p>
          <a:p>
            <a:pPr lvl="0"/>
            <a:r>
              <a:rPr lang="en-US" sz="5600" dirty="0"/>
              <a:t>Schmidt R. The Role of Chaplaincy in Caring for the Seriously Ill #347. </a:t>
            </a:r>
            <a:r>
              <a:rPr lang="en-US" sz="5600" i="1" dirty="0"/>
              <a:t>The Role of Chaplaincy in Caring for the Seriously Ill #347</a:t>
            </a:r>
            <a:r>
              <a:rPr lang="en-US" sz="5600" dirty="0"/>
              <a:t>. 2018;21(3):2018 21:3, </a:t>
            </a:r>
            <a:r>
              <a:rPr lang="en-US" sz="5600" dirty="0" smtClean="0"/>
              <a:t>389-390 . </a:t>
            </a:r>
            <a:endParaRPr lang="en-US" sz="5600" dirty="0"/>
          </a:p>
          <a:p>
            <a:pPr marL="68580" indent="0">
              <a:buNone/>
            </a:pPr>
            <a:r>
              <a:rPr lang="en-US" sz="5600" dirty="0"/>
              <a:t> </a:t>
            </a:r>
          </a:p>
          <a:p>
            <a:pPr lvl="0"/>
            <a:r>
              <a:rPr lang="en-US" sz="5600" dirty="0"/>
              <a:t>Widera, E., Rosenfeld, K., Fromme, E., Sulmasy, D. and Arnold, R. (2011). Approaching Patients and Family Members Who Hope for a Miracle. </a:t>
            </a:r>
            <a:r>
              <a:rPr lang="en-US" sz="5600" i="1" dirty="0"/>
              <a:t>Journal of Pain and Symptom Management</a:t>
            </a:r>
            <a:r>
              <a:rPr lang="en-US" sz="5600" dirty="0"/>
              <a:t>, 42(1), pp.119-125.</a:t>
            </a:r>
          </a:p>
          <a:p>
            <a:endParaRPr lang="en-US" dirty="0"/>
          </a:p>
        </p:txBody>
      </p:sp>
      <p:sp>
        <p:nvSpPr>
          <p:cNvPr id="4" name="Rectangle 3"/>
          <p:cNvSpPr/>
          <p:nvPr/>
        </p:nvSpPr>
        <p:spPr>
          <a:xfrm>
            <a:off x="1143000" y="2828836"/>
            <a:ext cx="67818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144587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262" y="1143000"/>
            <a:ext cx="7181538" cy="4761672"/>
          </a:xfrm>
          <a:prstGeom prst="rect">
            <a:avLst/>
          </a:prstGeom>
        </p:spPr>
      </p:pic>
    </p:spTree>
    <p:extLst>
      <p:ext uri="{BB962C8B-B14F-4D97-AF65-F5344CB8AC3E}">
        <p14:creationId xmlns:p14="http://schemas.microsoft.com/office/powerpoint/2010/main" val="2339040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5289"/>
            <a:ext cx="7436768" cy="4948311"/>
          </a:xfrm>
          <a:prstGeom prst="rect">
            <a:avLst/>
          </a:prstGeom>
        </p:spPr>
      </p:pic>
    </p:spTree>
    <p:extLst>
      <p:ext uri="{BB962C8B-B14F-4D97-AF65-F5344CB8AC3E}">
        <p14:creationId xmlns:p14="http://schemas.microsoft.com/office/powerpoint/2010/main" val="27739691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7248</TotalTime>
  <Words>3889</Words>
  <Application>Microsoft Office PowerPoint</Application>
  <PresentationFormat>On-screen Show (4:3)</PresentationFormat>
  <Paragraphs>331</Paragraphs>
  <Slides>76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Century Gothic</vt:lpstr>
      <vt:lpstr>Wingdings 2</vt:lpstr>
      <vt:lpstr>Austin</vt:lpstr>
      <vt:lpstr> Engaging the Religious Aspects of End of Life Care Chaplain Rebekah Wagner, MA, BCC, APBCC Manager of Spiritual Services </vt:lpstr>
      <vt:lpstr>No conflicts of interest to disclose.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Health Care Professionals other than Chaplains Need to Address Spirituality</vt:lpstr>
      <vt:lpstr>PowerPoint Presentation</vt:lpstr>
      <vt:lpstr>Religious Aspects of Serious Illness and Facing Death</vt:lpstr>
      <vt:lpstr>Illness and Death Tend to Bring Up Spiritual and Religious Questions</vt:lpstr>
      <vt:lpstr>Yet research shows…</vt:lpstr>
      <vt:lpstr>Religion is the Oldest Form of Medicine</vt:lpstr>
      <vt:lpstr>Palliative Care sets the bar for interdisciplinary collaboration!</vt:lpstr>
      <vt:lpstr>Ok, so we just refer chaplains more often…</vt:lpstr>
      <vt:lpstr>Why Don’t Patients Ask for a Chaplain More Often? (Or Say No When You Ask if They Want to See a Chaplain)</vt:lpstr>
      <vt:lpstr>Why Health Care Professionals Don’t Want to Talk about Religion?</vt:lpstr>
      <vt:lpstr>“Keep all the life support going. We’re waiting for a miracle”</vt:lpstr>
      <vt:lpstr>The Theology Behind many of These Demands for Care often are Very Complicated</vt:lpstr>
      <vt:lpstr>“Keep all the life support going. We’re waiting for a miracle”</vt:lpstr>
      <vt:lpstr>Public/Health Care Worker Divide</vt:lpstr>
      <vt:lpstr>Differences in Religiosity of Health Care Professionals versus Patients/Families</vt:lpstr>
      <vt:lpstr>In comparison…</vt:lpstr>
      <vt:lpstr>Differences in religiosity of health care professionals versus patients/families</vt:lpstr>
      <vt:lpstr>All Religious Coping is not the same…</vt:lpstr>
      <vt:lpstr>R-COPE</vt:lpstr>
      <vt:lpstr>Religious Coping (+)</vt:lpstr>
      <vt:lpstr>Religious Coping (-)</vt:lpstr>
      <vt:lpstr>Medical Decisions Most Affected by Religious Beliefs</vt:lpstr>
      <vt:lpstr>Why Engage in This if it is so Complicated?</vt:lpstr>
      <vt:lpstr>Why it is so complicated…</vt:lpstr>
      <vt:lpstr>PowerPoint Presentation</vt:lpstr>
      <vt:lpstr>     Did you hear about the time when the Priest, the Rabbi and the Pastor went fishing…</vt:lpstr>
      <vt:lpstr>Concept of Cultural Humility</vt:lpstr>
      <vt:lpstr>So if the Point is Don’t Assume You Know Anything…</vt:lpstr>
      <vt:lpstr>And use your resources- Chaplain as Spiritual Specialist</vt:lpstr>
      <vt:lpstr>Chaplain Visits Desired versus Patients that saw a Chaplain (Need for Spiritual Generalists)</vt:lpstr>
      <vt:lpstr>So between the resistance to seeing a chaplain, and limited chaplain resources…</vt:lpstr>
      <vt:lpstr>A few overview slides about the most common religions</vt:lpstr>
      <vt:lpstr>Caucasian Christian  (Mainline Protestant)</vt:lpstr>
      <vt:lpstr>Take-aways</vt:lpstr>
      <vt:lpstr>                                                                                     Evangelical Christians (esp. African American)  </vt:lpstr>
      <vt:lpstr>Take-aways</vt:lpstr>
      <vt:lpstr>Hispanic Christians (predominantly Catholic)</vt:lpstr>
      <vt:lpstr>Hispanic Christians cont.</vt:lpstr>
      <vt:lpstr>Roman Catholic</vt:lpstr>
      <vt:lpstr>Take-aways</vt:lpstr>
      <vt:lpstr>Jewish</vt:lpstr>
      <vt:lpstr>Take-aways</vt:lpstr>
      <vt:lpstr>Muslim</vt:lpstr>
      <vt:lpstr>Take-aways</vt:lpstr>
      <vt:lpstr>Jehovah’s Witness</vt:lpstr>
      <vt:lpstr>Take-aways</vt:lpstr>
      <vt:lpstr>Hindu</vt:lpstr>
      <vt:lpstr>Take-aways</vt:lpstr>
      <vt:lpstr>Buddhism</vt:lpstr>
      <vt:lpstr>Take-aways </vt:lpstr>
      <vt:lpstr>Research indicates that only about 10% of physicians conduct a spiritual assessment. Why is this so?</vt:lpstr>
      <vt:lpstr>So What is the Role of a Spiritual Generalist</vt:lpstr>
      <vt:lpstr>Basic screening questions</vt:lpstr>
      <vt:lpstr>Examples</vt:lpstr>
      <vt:lpstr>VALUE model family meetings</vt:lpstr>
      <vt:lpstr>LEARN model of family meetings</vt:lpstr>
      <vt:lpstr>AMEN</vt:lpstr>
      <vt:lpstr>So how do we know when we are successful?</vt:lpstr>
      <vt:lpstr>Case study 1</vt:lpstr>
      <vt:lpstr>Case Study 2</vt:lpstr>
      <vt:lpstr>What Questions Do You Have?</vt:lpstr>
      <vt:lpstr>Contact Information</vt:lpstr>
      <vt:lpstr>References</vt:lpstr>
      <vt:lpstr>References</vt:lpstr>
      <vt:lpstr>References</vt:lpstr>
      <vt:lpstr>References</vt:lpstr>
    </vt:vector>
  </TitlesOfParts>
  <Company>Froedtert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the Religious Aspects of End of Life Care</dc:title>
  <dc:creator>Admin</dc:creator>
  <cp:lastModifiedBy>Wagner, Rebekah</cp:lastModifiedBy>
  <cp:revision>92</cp:revision>
  <cp:lastPrinted>2018-03-13T15:36:06Z</cp:lastPrinted>
  <dcterms:created xsi:type="dcterms:W3CDTF">2017-10-03T20:07:57Z</dcterms:created>
  <dcterms:modified xsi:type="dcterms:W3CDTF">2019-04-17T18:20:39Z</dcterms:modified>
</cp:coreProperties>
</file>