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71" r:id="rId2"/>
    <p:sldId id="283" r:id="rId3"/>
    <p:sldId id="562" r:id="rId4"/>
    <p:sldId id="500" r:id="rId5"/>
    <p:sldId id="506" r:id="rId6"/>
    <p:sldId id="503" r:id="rId7"/>
    <p:sldId id="501" r:id="rId8"/>
    <p:sldId id="502" r:id="rId9"/>
    <p:sldId id="257" r:id="rId10"/>
    <p:sldId id="499" r:id="rId11"/>
    <p:sldId id="290" r:id="rId12"/>
    <p:sldId id="504" r:id="rId13"/>
    <p:sldId id="333" r:id="rId14"/>
    <p:sldId id="272" r:id="rId15"/>
    <p:sldId id="274" r:id="rId16"/>
    <p:sldId id="259" r:id="rId17"/>
    <p:sldId id="494" r:id="rId18"/>
    <p:sldId id="279" r:id="rId19"/>
    <p:sldId id="275" r:id="rId20"/>
    <p:sldId id="278" r:id="rId21"/>
    <p:sldId id="458" r:id="rId22"/>
    <p:sldId id="497" r:id="rId23"/>
    <p:sldId id="484" r:id="rId24"/>
    <p:sldId id="461" r:id="rId25"/>
    <p:sldId id="495" r:id="rId26"/>
    <p:sldId id="336" r:id="rId27"/>
    <p:sldId id="337" r:id="rId28"/>
    <p:sldId id="338" r:id="rId29"/>
    <p:sldId id="364" r:id="rId30"/>
    <p:sldId id="339" r:id="rId31"/>
    <p:sldId id="340" r:id="rId32"/>
    <p:sldId id="342" r:id="rId33"/>
    <p:sldId id="344" r:id="rId34"/>
    <p:sldId id="345" r:id="rId35"/>
    <p:sldId id="346" r:id="rId36"/>
    <p:sldId id="293" r:id="rId37"/>
    <p:sldId id="349" r:id="rId38"/>
    <p:sldId id="350" r:id="rId39"/>
    <p:sldId id="352" r:id="rId40"/>
    <p:sldId id="496" r:id="rId41"/>
    <p:sldId id="450" r:id="rId42"/>
    <p:sldId id="472" r:id="rId43"/>
    <p:sldId id="463" r:id="rId44"/>
    <p:sldId id="483" r:id="rId45"/>
    <p:sldId id="498" r:id="rId46"/>
    <p:sldId id="469" r:id="rId47"/>
    <p:sldId id="470" r:id="rId48"/>
    <p:sldId id="449" r:id="rId49"/>
    <p:sldId id="269" r:id="rId50"/>
    <p:sldId id="268" r:id="rId51"/>
    <p:sldId id="260" r:id="rId52"/>
    <p:sldId id="561" r:id="rId53"/>
    <p:sldId id="505" r:id="rId54"/>
    <p:sldId id="508" r:id="rId55"/>
    <p:sldId id="515" r:id="rId56"/>
    <p:sldId id="560" r:id="rId57"/>
    <p:sldId id="542" r:id="rId58"/>
    <p:sldId id="555" r:id="rId59"/>
    <p:sldId id="509" r:id="rId60"/>
    <p:sldId id="493" r:id="rId61"/>
    <p:sldId id="511" r:id="rId62"/>
    <p:sldId id="510" r:id="rId63"/>
    <p:sldId id="491" r:id="rId64"/>
    <p:sldId id="492" r:id="rId65"/>
    <p:sldId id="514" r:id="rId66"/>
    <p:sldId id="512" r:id="rId67"/>
    <p:sldId id="513" r:id="rId68"/>
    <p:sldId id="485" r:id="rId6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2081" autoAdjust="0"/>
  </p:normalViewPr>
  <p:slideViewPr>
    <p:cSldViewPr snapToGrid="0">
      <p:cViewPr varScale="1">
        <p:scale>
          <a:sx n="63" d="100"/>
          <a:sy n="63" d="100"/>
        </p:scale>
        <p:origin x="1572" y="72"/>
      </p:cViewPr>
      <p:guideLst>
        <p:guide orient="horz" pos="2160"/>
        <p:guide pos="2880"/>
      </p:guideLst>
    </p:cSldViewPr>
  </p:slideViewPr>
  <p:notesTextViewPr>
    <p:cViewPr>
      <p:scale>
        <a:sx n="1" d="1"/>
        <a:sy n="1" d="1"/>
      </p:scale>
      <p:origin x="0" y="0"/>
    </p:cViewPr>
  </p:notesTextViewPr>
  <p:notesViewPr>
    <p:cSldViewPr snapToGrid="0">
      <p:cViewPr varScale="1">
        <p:scale>
          <a:sx n="97" d="100"/>
          <a:sy n="97" d="100"/>
        </p:scale>
        <p:origin x="339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ifs1.rams.adp.vcu.edu\massey\users\jbcassel\Brian\Partnership%20pre-post%20with%20monthly%20trends%20%2010-13-2016.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Kerr\Desktop\001%20Final%20Full%20Data.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BrianPC\AppData\Local\Microsoft\Windows\INetCache\Content.Outlook\BJYQCW5L\Full%20IDT_2017%20Summary%20Data.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rianPC\AppData\Local\Microsoft\Windows\INetCache\Content.Outlook\BJYQCW5L\Full%20IDT_2017%20Summary%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hospitals with palliative care</c:v>
                </c:pt>
              </c:strCache>
            </c:strRef>
          </c:tx>
          <c:spPr>
            <a:solidFill>
              <a:schemeClr val="accent1"/>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Sheet1!$B$2:$B$10</c:f>
              <c:numCache>
                <c:formatCode>General</c:formatCode>
                <c:ptCount val="9"/>
                <c:pt idx="0">
                  <c:v>658</c:v>
                </c:pt>
                <c:pt idx="1">
                  <c:v>946</c:v>
                </c:pt>
                <c:pt idx="2">
                  <c:v>1150</c:v>
                </c:pt>
                <c:pt idx="3">
                  <c:v>1357</c:v>
                </c:pt>
                <c:pt idx="4">
                  <c:v>1544</c:v>
                </c:pt>
                <c:pt idx="5">
                  <c:v>1595</c:v>
                </c:pt>
                <c:pt idx="6">
                  <c:v>1676</c:v>
                </c:pt>
                <c:pt idx="7">
                  <c:v>1714</c:v>
                </c:pt>
                <c:pt idx="8">
                  <c:v>1831</c:v>
                </c:pt>
              </c:numCache>
            </c:numRef>
          </c:val>
          <c:extLst>
            <c:ext xmlns:c16="http://schemas.microsoft.com/office/drawing/2014/chart" uri="{C3380CC4-5D6E-409C-BE32-E72D297353CC}">
              <c16:uniqueId val="{00000000-31EA-4820-B0FD-14C6DADE07EE}"/>
            </c:ext>
          </c:extLst>
        </c:ser>
        <c:dLbls>
          <c:showLegendKey val="0"/>
          <c:showVal val="0"/>
          <c:showCatName val="0"/>
          <c:showSerName val="0"/>
          <c:showPercent val="0"/>
          <c:showBubbleSize val="0"/>
        </c:dLbls>
        <c:gapWidth val="219"/>
        <c:overlap val="-27"/>
        <c:axId val="167551424"/>
        <c:axId val="167551816"/>
      </c:barChart>
      <c:lineChart>
        <c:grouping val="standard"/>
        <c:varyColors val="0"/>
        <c:ser>
          <c:idx val="1"/>
          <c:order val="1"/>
          <c:tx>
            <c:strRef>
              <c:f>Sheet1!$C$1</c:f>
              <c:strCache>
                <c:ptCount val="1"/>
                <c:pt idx="0">
                  <c:v>% of hospitals with palliative care</c:v>
                </c:pt>
              </c:strCache>
            </c:strRef>
          </c:tx>
          <c:spPr>
            <a:ln w="28575" cap="rnd">
              <a:solidFill>
                <a:schemeClr val="accent2"/>
              </a:solidFill>
              <a:round/>
            </a:ln>
            <a:effectLst/>
          </c:spPr>
          <c:marker>
            <c:symbol val="none"/>
          </c:marker>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Sheet1!$C$2:$C$10</c:f>
              <c:numCache>
                <c:formatCode>0.0%</c:formatCode>
                <c:ptCount val="9"/>
                <c:pt idx="0">
                  <c:v>0.245</c:v>
                </c:pt>
                <c:pt idx="1">
                  <c:v>0.35599999999999998</c:v>
                </c:pt>
                <c:pt idx="2">
                  <c:v>0.44800000000000001</c:v>
                </c:pt>
                <c:pt idx="3">
                  <c:v>0.55300000000000005</c:v>
                </c:pt>
                <c:pt idx="4">
                  <c:v>0.59599999999999997</c:v>
                </c:pt>
                <c:pt idx="5">
                  <c:v>0.64100000000000001</c:v>
                </c:pt>
                <c:pt idx="6">
                  <c:v>0.69599999999999995</c:v>
                </c:pt>
                <c:pt idx="7">
                  <c:v>0.73099999999999998</c:v>
                </c:pt>
                <c:pt idx="8">
                  <c:v>0.755</c:v>
                </c:pt>
              </c:numCache>
            </c:numRef>
          </c:val>
          <c:smooth val="0"/>
          <c:extLst>
            <c:ext xmlns:c16="http://schemas.microsoft.com/office/drawing/2014/chart" uri="{C3380CC4-5D6E-409C-BE32-E72D297353CC}">
              <c16:uniqueId val="{00000001-31EA-4820-B0FD-14C6DADE07EE}"/>
            </c:ext>
          </c:extLst>
        </c:ser>
        <c:dLbls>
          <c:showLegendKey val="0"/>
          <c:showVal val="0"/>
          <c:showCatName val="0"/>
          <c:showSerName val="0"/>
          <c:showPercent val="0"/>
          <c:showBubbleSize val="0"/>
        </c:dLbls>
        <c:marker val="1"/>
        <c:smooth val="0"/>
        <c:axId val="167552600"/>
        <c:axId val="167552208"/>
      </c:lineChart>
      <c:catAx>
        <c:axId val="16755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551816"/>
        <c:crosses val="autoZero"/>
        <c:auto val="1"/>
        <c:lblAlgn val="ctr"/>
        <c:lblOffset val="100"/>
        <c:noMultiLvlLbl val="0"/>
      </c:catAx>
      <c:valAx>
        <c:axId val="167551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167551424"/>
        <c:crosses val="autoZero"/>
        <c:crossBetween val="between"/>
      </c:valAx>
      <c:valAx>
        <c:axId val="167552208"/>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C00000"/>
                </a:solidFill>
                <a:latin typeface="+mn-lt"/>
                <a:ea typeface="+mn-ea"/>
                <a:cs typeface="+mn-cs"/>
              </a:defRPr>
            </a:pPr>
            <a:endParaRPr lang="en-US"/>
          </a:p>
        </c:txPr>
        <c:crossAx val="167552600"/>
        <c:crosses val="max"/>
        <c:crossBetween val="between"/>
        <c:majorUnit val="0.2"/>
      </c:valAx>
      <c:catAx>
        <c:axId val="167552600"/>
        <c:scaling>
          <c:orientation val="minMax"/>
        </c:scaling>
        <c:delete val="1"/>
        <c:axPos val="b"/>
        <c:numFmt formatCode="General" sourceLinked="1"/>
        <c:majorTickMark val="out"/>
        <c:minorTickMark val="none"/>
        <c:tickLblPos val="nextTo"/>
        <c:crossAx val="1675522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92753623188406"/>
          <c:y val="6.5510597302504803E-2"/>
          <c:w val="0.56993751354475186"/>
          <c:h val="0.80732177263969163"/>
        </c:manualLayout>
      </c:layout>
      <c:lineChart>
        <c:grouping val="standard"/>
        <c:varyColors val="0"/>
        <c:ser>
          <c:idx val="0"/>
          <c:order val="0"/>
          <c:tx>
            <c:strRef>
              <c:f>Sheet1!$A$2</c:f>
              <c:strCache>
                <c:ptCount val="1"/>
                <c:pt idx="0">
                  <c:v>Pain</c:v>
                </c:pt>
              </c:strCache>
            </c:strRef>
          </c:tx>
          <c:spPr>
            <a:ln w="40404">
              <a:solidFill>
                <a:srgbClr val="FF0000"/>
              </a:solidFill>
              <a:prstDash val="solid"/>
            </a:ln>
          </c:spPr>
          <c:marker>
            <c:symbol val="none"/>
          </c:marker>
          <c:cat>
            <c:strRef>
              <c:f>Sheet1!$B$1:$C$1</c:f>
              <c:strCache>
                <c:ptCount val="2"/>
                <c:pt idx="0">
                  <c:v>1st day</c:v>
                </c:pt>
                <c:pt idx="1">
                  <c:v>Comparison Day</c:v>
                </c:pt>
              </c:strCache>
            </c:strRef>
          </c:cat>
          <c:val>
            <c:numRef>
              <c:f>Sheet1!$B$2:$C$2</c:f>
              <c:numCache>
                <c:formatCode>General</c:formatCode>
                <c:ptCount val="2"/>
                <c:pt idx="0">
                  <c:v>1.9</c:v>
                </c:pt>
                <c:pt idx="1">
                  <c:v>0.8</c:v>
                </c:pt>
              </c:numCache>
            </c:numRef>
          </c:val>
          <c:smooth val="0"/>
          <c:extLst>
            <c:ext xmlns:c16="http://schemas.microsoft.com/office/drawing/2014/chart" uri="{C3380CC4-5D6E-409C-BE32-E72D297353CC}">
              <c16:uniqueId val="{00000000-69B1-4407-9399-C53BF2FD2B44}"/>
            </c:ext>
          </c:extLst>
        </c:ser>
        <c:ser>
          <c:idx val="1"/>
          <c:order val="1"/>
          <c:tx>
            <c:strRef>
              <c:f>Sheet1!$A$3</c:f>
              <c:strCache>
                <c:ptCount val="1"/>
                <c:pt idx="0">
                  <c:v>Nausea</c:v>
                </c:pt>
              </c:strCache>
            </c:strRef>
          </c:tx>
          <c:spPr>
            <a:ln w="40404">
              <a:solidFill>
                <a:srgbClr val="FFFF00"/>
              </a:solidFill>
              <a:prstDash val="solid"/>
            </a:ln>
          </c:spPr>
          <c:marker>
            <c:symbol val="square"/>
            <c:size val="9"/>
            <c:spPr>
              <a:solidFill>
                <a:srgbClr val="FFFF00"/>
              </a:solidFill>
              <a:ln>
                <a:solidFill>
                  <a:srgbClr val="FFFF00"/>
                </a:solidFill>
                <a:prstDash val="solid"/>
              </a:ln>
            </c:spPr>
          </c:marker>
          <c:cat>
            <c:strRef>
              <c:f>Sheet1!$B$1:$C$1</c:f>
              <c:strCache>
                <c:ptCount val="2"/>
                <c:pt idx="0">
                  <c:v>1st day</c:v>
                </c:pt>
                <c:pt idx="1">
                  <c:v>Comparison Day</c:v>
                </c:pt>
              </c:strCache>
            </c:strRef>
          </c:cat>
          <c:val>
            <c:numRef>
              <c:f>Sheet1!$B$3:$C$3</c:f>
              <c:numCache>
                <c:formatCode>General</c:formatCode>
                <c:ptCount val="2"/>
                <c:pt idx="0">
                  <c:v>1.3</c:v>
                </c:pt>
                <c:pt idx="1">
                  <c:v>0.3</c:v>
                </c:pt>
              </c:numCache>
            </c:numRef>
          </c:val>
          <c:smooth val="0"/>
          <c:extLst>
            <c:ext xmlns:c16="http://schemas.microsoft.com/office/drawing/2014/chart" uri="{C3380CC4-5D6E-409C-BE32-E72D297353CC}">
              <c16:uniqueId val="{00000001-69B1-4407-9399-C53BF2FD2B44}"/>
            </c:ext>
          </c:extLst>
        </c:ser>
        <c:ser>
          <c:idx val="2"/>
          <c:order val="2"/>
          <c:tx>
            <c:strRef>
              <c:f>Sheet1!$A$4</c:f>
              <c:strCache>
                <c:ptCount val="1"/>
                <c:pt idx="0">
                  <c:v>Depression</c:v>
                </c:pt>
              </c:strCache>
            </c:strRef>
          </c:tx>
          <c:spPr>
            <a:ln w="40404">
              <a:solidFill>
                <a:srgbClr val="00FF00"/>
              </a:solidFill>
              <a:prstDash val="solid"/>
            </a:ln>
          </c:spPr>
          <c:marker>
            <c:symbol val="none"/>
          </c:marker>
          <c:cat>
            <c:strRef>
              <c:f>Sheet1!$B$1:$C$1</c:f>
              <c:strCache>
                <c:ptCount val="2"/>
                <c:pt idx="0">
                  <c:v>1st day</c:v>
                </c:pt>
                <c:pt idx="1">
                  <c:v>Comparison Day</c:v>
                </c:pt>
              </c:strCache>
            </c:strRef>
          </c:cat>
          <c:val>
            <c:numRef>
              <c:f>Sheet1!$B$4:$C$4</c:f>
              <c:numCache>
                <c:formatCode>General</c:formatCode>
                <c:ptCount val="2"/>
                <c:pt idx="0">
                  <c:v>2</c:v>
                </c:pt>
                <c:pt idx="1">
                  <c:v>0.5</c:v>
                </c:pt>
              </c:numCache>
            </c:numRef>
          </c:val>
          <c:smooth val="0"/>
          <c:extLst>
            <c:ext xmlns:c16="http://schemas.microsoft.com/office/drawing/2014/chart" uri="{C3380CC4-5D6E-409C-BE32-E72D297353CC}">
              <c16:uniqueId val="{00000002-69B1-4407-9399-C53BF2FD2B44}"/>
            </c:ext>
          </c:extLst>
        </c:ser>
        <c:ser>
          <c:idx val="3"/>
          <c:order val="3"/>
          <c:tx>
            <c:strRef>
              <c:f>Sheet1!$A$5</c:f>
              <c:strCache>
                <c:ptCount val="1"/>
                <c:pt idx="0">
                  <c:v>Anxious</c:v>
                </c:pt>
              </c:strCache>
            </c:strRef>
          </c:tx>
          <c:spPr>
            <a:ln w="40404">
              <a:solidFill>
                <a:srgbClr val="00FFFF"/>
              </a:solidFill>
              <a:prstDash val="solid"/>
            </a:ln>
          </c:spPr>
          <c:marker>
            <c:symbol val="x"/>
            <c:size val="9"/>
            <c:spPr>
              <a:noFill/>
              <a:ln>
                <a:solidFill>
                  <a:srgbClr val="00FFFF"/>
                </a:solidFill>
                <a:prstDash val="solid"/>
              </a:ln>
            </c:spPr>
          </c:marker>
          <c:cat>
            <c:strRef>
              <c:f>Sheet1!$B$1:$C$1</c:f>
              <c:strCache>
                <c:ptCount val="2"/>
                <c:pt idx="0">
                  <c:v>1st day</c:v>
                </c:pt>
                <c:pt idx="1">
                  <c:v>Comparison Day</c:v>
                </c:pt>
              </c:strCache>
            </c:strRef>
          </c:cat>
          <c:val>
            <c:numRef>
              <c:f>Sheet1!$B$5:$C$5</c:f>
              <c:numCache>
                <c:formatCode>General</c:formatCode>
                <c:ptCount val="2"/>
                <c:pt idx="0">
                  <c:v>1.4</c:v>
                </c:pt>
                <c:pt idx="1">
                  <c:v>0.3</c:v>
                </c:pt>
              </c:numCache>
            </c:numRef>
          </c:val>
          <c:smooth val="0"/>
          <c:extLst>
            <c:ext xmlns:c16="http://schemas.microsoft.com/office/drawing/2014/chart" uri="{C3380CC4-5D6E-409C-BE32-E72D297353CC}">
              <c16:uniqueId val="{00000003-69B1-4407-9399-C53BF2FD2B44}"/>
            </c:ext>
          </c:extLst>
        </c:ser>
        <c:ser>
          <c:idx val="4"/>
          <c:order val="4"/>
          <c:tx>
            <c:strRef>
              <c:f>Sheet1!$A$6</c:f>
              <c:strCache>
                <c:ptCount val="1"/>
                <c:pt idx="0">
                  <c:v>Shortness of Breath</c:v>
                </c:pt>
              </c:strCache>
            </c:strRef>
          </c:tx>
          <c:spPr>
            <a:ln w="40404">
              <a:solidFill>
                <a:srgbClr val="0000FF"/>
              </a:solidFill>
              <a:prstDash val="solid"/>
            </a:ln>
          </c:spPr>
          <c:marker>
            <c:symbol val="none"/>
          </c:marker>
          <c:cat>
            <c:strRef>
              <c:f>Sheet1!$B$1:$C$1</c:f>
              <c:strCache>
                <c:ptCount val="2"/>
                <c:pt idx="0">
                  <c:v>1st day</c:v>
                </c:pt>
                <c:pt idx="1">
                  <c:v>Comparison Day</c:v>
                </c:pt>
              </c:strCache>
            </c:strRef>
          </c:cat>
          <c:val>
            <c:numRef>
              <c:f>Sheet1!$B$6:$C$6</c:f>
              <c:numCache>
                <c:formatCode>General</c:formatCode>
                <c:ptCount val="2"/>
                <c:pt idx="0">
                  <c:v>1.4</c:v>
                </c:pt>
                <c:pt idx="1">
                  <c:v>0.4</c:v>
                </c:pt>
              </c:numCache>
            </c:numRef>
          </c:val>
          <c:smooth val="0"/>
          <c:extLst>
            <c:ext xmlns:c16="http://schemas.microsoft.com/office/drawing/2014/chart" uri="{C3380CC4-5D6E-409C-BE32-E72D297353CC}">
              <c16:uniqueId val="{00000004-69B1-4407-9399-C53BF2FD2B44}"/>
            </c:ext>
          </c:extLst>
        </c:ser>
        <c:ser>
          <c:idx val="5"/>
          <c:order val="5"/>
          <c:tx>
            <c:strRef>
              <c:f>Sheet1!$A$7</c:f>
              <c:strCache>
                <c:ptCount val="1"/>
                <c:pt idx="0">
                  <c:v>Drowsy</c:v>
                </c:pt>
              </c:strCache>
            </c:strRef>
          </c:tx>
          <c:spPr>
            <a:ln w="40404">
              <a:solidFill>
                <a:srgbClr val="FF00FF"/>
              </a:solidFill>
              <a:prstDash val="solid"/>
            </a:ln>
          </c:spPr>
          <c:marker>
            <c:symbol val="none"/>
          </c:marker>
          <c:cat>
            <c:strRef>
              <c:f>Sheet1!$B$1:$C$1</c:f>
              <c:strCache>
                <c:ptCount val="2"/>
                <c:pt idx="0">
                  <c:v>1st day</c:v>
                </c:pt>
                <c:pt idx="1">
                  <c:v>Comparison Day</c:v>
                </c:pt>
              </c:strCache>
            </c:strRef>
          </c:cat>
          <c:val>
            <c:numRef>
              <c:f>Sheet1!$B$7:$C$7</c:f>
              <c:numCache>
                <c:formatCode>General</c:formatCode>
                <c:ptCount val="2"/>
                <c:pt idx="0">
                  <c:v>2.2000000000000002</c:v>
                </c:pt>
                <c:pt idx="1">
                  <c:v>1.5</c:v>
                </c:pt>
              </c:numCache>
            </c:numRef>
          </c:val>
          <c:smooth val="0"/>
          <c:extLst>
            <c:ext xmlns:c16="http://schemas.microsoft.com/office/drawing/2014/chart" uri="{C3380CC4-5D6E-409C-BE32-E72D297353CC}">
              <c16:uniqueId val="{00000005-69B1-4407-9399-C53BF2FD2B44}"/>
            </c:ext>
          </c:extLst>
        </c:ser>
        <c:ser>
          <c:idx val="6"/>
          <c:order val="6"/>
          <c:tx>
            <c:strRef>
              <c:f>Sheet1!$A$8</c:f>
              <c:strCache>
                <c:ptCount val="1"/>
                <c:pt idx="0">
                  <c:v>Appetite</c:v>
                </c:pt>
              </c:strCache>
            </c:strRef>
          </c:tx>
          <c:spPr>
            <a:ln w="40404">
              <a:solidFill>
                <a:srgbClr val="008080"/>
              </a:solidFill>
              <a:prstDash val="solid"/>
            </a:ln>
          </c:spPr>
          <c:marker>
            <c:symbol val="none"/>
          </c:marker>
          <c:cat>
            <c:strRef>
              <c:f>Sheet1!$B$1:$C$1</c:f>
              <c:strCache>
                <c:ptCount val="2"/>
                <c:pt idx="0">
                  <c:v>1st day</c:v>
                </c:pt>
                <c:pt idx="1">
                  <c:v>Comparison Day</c:v>
                </c:pt>
              </c:strCache>
            </c:strRef>
          </c:cat>
          <c:val>
            <c:numRef>
              <c:f>Sheet1!$B$8:$C$8</c:f>
              <c:numCache>
                <c:formatCode>General</c:formatCode>
                <c:ptCount val="2"/>
                <c:pt idx="0">
                  <c:v>2.1</c:v>
                </c:pt>
                <c:pt idx="1">
                  <c:v>1.5</c:v>
                </c:pt>
              </c:numCache>
            </c:numRef>
          </c:val>
          <c:smooth val="0"/>
          <c:extLst>
            <c:ext xmlns:c16="http://schemas.microsoft.com/office/drawing/2014/chart" uri="{C3380CC4-5D6E-409C-BE32-E72D297353CC}">
              <c16:uniqueId val="{00000006-69B1-4407-9399-C53BF2FD2B44}"/>
            </c:ext>
          </c:extLst>
        </c:ser>
        <c:ser>
          <c:idx val="7"/>
          <c:order val="7"/>
          <c:tx>
            <c:strRef>
              <c:f>Sheet1!$A$9</c:f>
              <c:strCache>
                <c:ptCount val="1"/>
                <c:pt idx="0">
                  <c:v>Fatigue/Activity</c:v>
                </c:pt>
              </c:strCache>
            </c:strRef>
          </c:tx>
          <c:spPr>
            <a:ln w="40404">
              <a:solidFill>
                <a:srgbClr val="0000FF"/>
              </a:solidFill>
              <a:prstDash val="solid"/>
            </a:ln>
          </c:spPr>
          <c:marker>
            <c:symbol val="none"/>
          </c:marker>
          <c:cat>
            <c:strRef>
              <c:f>Sheet1!$B$1:$C$1</c:f>
              <c:strCache>
                <c:ptCount val="2"/>
                <c:pt idx="0">
                  <c:v>1st day</c:v>
                </c:pt>
                <c:pt idx="1">
                  <c:v>Comparison Day</c:v>
                </c:pt>
              </c:strCache>
            </c:strRef>
          </c:cat>
          <c:val>
            <c:numRef>
              <c:f>Sheet1!$B$9:$C$9</c:f>
              <c:numCache>
                <c:formatCode>General</c:formatCode>
                <c:ptCount val="2"/>
                <c:pt idx="0">
                  <c:v>1.8</c:v>
                </c:pt>
                <c:pt idx="1">
                  <c:v>1.3</c:v>
                </c:pt>
              </c:numCache>
            </c:numRef>
          </c:val>
          <c:smooth val="0"/>
          <c:extLst>
            <c:ext xmlns:c16="http://schemas.microsoft.com/office/drawing/2014/chart" uri="{C3380CC4-5D6E-409C-BE32-E72D297353CC}">
              <c16:uniqueId val="{00000007-69B1-4407-9399-C53BF2FD2B44}"/>
            </c:ext>
          </c:extLst>
        </c:ser>
        <c:dLbls>
          <c:showLegendKey val="0"/>
          <c:showVal val="0"/>
          <c:showCatName val="0"/>
          <c:showSerName val="0"/>
          <c:showPercent val="0"/>
          <c:showBubbleSize val="0"/>
        </c:dLbls>
        <c:smooth val="0"/>
        <c:axId val="165265776"/>
        <c:axId val="123125688"/>
      </c:lineChart>
      <c:catAx>
        <c:axId val="165265776"/>
        <c:scaling>
          <c:orientation val="minMax"/>
        </c:scaling>
        <c:delete val="0"/>
        <c:axPos val="b"/>
        <c:numFmt formatCode="General" sourceLinked="1"/>
        <c:majorTickMark val="out"/>
        <c:minorTickMark val="none"/>
        <c:tickLblPos val="nextTo"/>
        <c:spPr>
          <a:ln w="3367">
            <a:solidFill>
              <a:schemeClr val="tx1"/>
            </a:solidFill>
            <a:prstDash val="solid"/>
          </a:ln>
        </c:spPr>
        <c:txPr>
          <a:bodyPr rot="0" vert="horz"/>
          <a:lstStyle/>
          <a:p>
            <a:pPr>
              <a:defRPr sz="1485" b="1" i="0" u="none" strike="noStrike" baseline="0">
                <a:solidFill>
                  <a:schemeClr val="tx1"/>
                </a:solidFill>
                <a:latin typeface="Arial"/>
                <a:ea typeface="Arial"/>
                <a:cs typeface="Arial"/>
              </a:defRPr>
            </a:pPr>
            <a:endParaRPr lang="en-US"/>
          </a:p>
        </c:txPr>
        <c:crossAx val="123125688"/>
        <c:crosses val="autoZero"/>
        <c:auto val="1"/>
        <c:lblAlgn val="ctr"/>
        <c:lblOffset val="100"/>
        <c:tickLblSkip val="1"/>
        <c:tickMarkSkip val="1"/>
        <c:noMultiLvlLbl val="0"/>
      </c:catAx>
      <c:valAx>
        <c:axId val="123125688"/>
        <c:scaling>
          <c:orientation val="minMax"/>
          <c:max val="3"/>
        </c:scaling>
        <c:delete val="0"/>
        <c:axPos val="l"/>
        <c:majorGridlines>
          <c:spPr>
            <a:ln w="3367">
              <a:solidFill>
                <a:schemeClr val="tx1"/>
              </a:solidFill>
              <a:prstDash val="solid"/>
            </a:ln>
          </c:spPr>
        </c:majorGridlines>
        <c:title>
          <c:tx>
            <c:rich>
              <a:bodyPr/>
              <a:lstStyle/>
              <a:p>
                <a:pPr>
                  <a:defRPr sz="1909" b="1" i="0" u="none" strike="noStrike" baseline="0">
                    <a:solidFill>
                      <a:schemeClr val="tx1"/>
                    </a:solidFill>
                    <a:latin typeface="Times New Roman"/>
                    <a:ea typeface="Times New Roman"/>
                    <a:cs typeface="Times New Roman"/>
                  </a:defRPr>
                </a:pPr>
                <a:r>
                  <a:rPr lang="en-US" dirty="0"/>
                  <a:t>ESAS 0-3</a:t>
                </a:r>
              </a:p>
            </c:rich>
          </c:tx>
          <c:layout>
            <c:manualLayout>
              <c:xMode val="edge"/>
              <c:yMode val="edge"/>
              <c:x val="1.570048309178744E-2"/>
              <c:y val="0.34104046242774566"/>
            </c:manualLayout>
          </c:layout>
          <c:overlay val="0"/>
          <c:spPr>
            <a:noFill/>
            <a:ln w="26936">
              <a:noFill/>
            </a:ln>
          </c:spPr>
        </c:title>
        <c:numFmt formatCode="General" sourceLinked="1"/>
        <c:majorTickMark val="out"/>
        <c:minorTickMark val="none"/>
        <c:tickLblPos val="nextTo"/>
        <c:spPr>
          <a:ln w="3367">
            <a:solidFill>
              <a:schemeClr val="tx1"/>
            </a:solidFill>
            <a:prstDash val="solid"/>
          </a:ln>
        </c:spPr>
        <c:txPr>
          <a:bodyPr rot="0" vert="horz"/>
          <a:lstStyle/>
          <a:p>
            <a:pPr>
              <a:defRPr sz="1485" b="1" i="0" u="none" strike="noStrike" baseline="0">
                <a:solidFill>
                  <a:schemeClr val="tx1"/>
                </a:solidFill>
                <a:latin typeface="Arial"/>
                <a:ea typeface="Arial"/>
                <a:cs typeface="Arial"/>
              </a:defRPr>
            </a:pPr>
            <a:endParaRPr lang="en-US"/>
          </a:p>
        </c:txPr>
        <c:crossAx val="165265776"/>
        <c:crosses val="autoZero"/>
        <c:crossBetween val="between"/>
      </c:valAx>
      <c:spPr>
        <a:noFill/>
        <a:ln w="13468">
          <a:solidFill>
            <a:schemeClr val="tx1"/>
          </a:solidFill>
          <a:prstDash val="solid"/>
        </a:ln>
      </c:spPr>
    </c:plotArea>
    <c:legend>
      <c:legendPos val="r"/>
      <c:overlay val="0"/>
      <c:spPr>
        <a:noFill/>
        <a:ln w="3367">
          <a:solidFill>
            <a:schemeClr val="tx1"/>
          </a:solidFill>
          <a:prstDash val="solid"/>
        </a:ln>
      </c:spPr>
      <c:txPr>
        <a:bodyPr/>
        <a:lstStyle/>
        <a:p>
          <a:pPr>
            <a:defRPr sz="1363" b="0" i="0" u="none" strike="noStrike" baseline="0">
              <a:solidFill>
                <a:schemeClr val="tx1"/>
              </a:solidFill>
              <a:latin typeface="Arial"/>
              <a:ea typeface="Arial"/>
              <a:cs typeface="Arial"/>
            </a:defRPr>
          </a:pPr>
          <a:endParaRPr lang="en-US"/>
        </a:p>
      </c:txPr>
    </c:legend>
    <c:plotVisOnly val="1"/>
    <c:dispBlanksAs val="gap"/>
    <c:showDLblsOverMax val="0"/>
  </c:chart>
  <c:spPr>
    <a:solidFill>
      <a:schemeClr val="bg1"/>
    </a:solidFill>
    <a:ln w="9525" cap="flat" cmpd="sng" algn="ctr">
      <a:solidFill>
        <a:schemeClr val="tx1"/>
      </a:solidFill>
      <a:prstDash val="solid"/>
      <a:miter lim="800000"/>
      <a:headEnd type="none" w="med" len="med"/>
      <a:tailEnd type="none" w="med" len="med"/>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 Responding “Very good”</a:t>
            </a:r>
          </a:p>
        </c:rich>
      </c:tx>
      <c:layout>
        <c:manualLayout>
          <c:xMode val="edge"/>
          <c:yMode val="edge"/>
          <c:x val="0.64895485622776072"/>
          <c:y val="8.1632792844307384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5785967726256445"/>
          <c:y val="0.15315412186379929"/>
          <c:w val="0.29544497909983475"/>
          <c:h val="0.7439542234640025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Taught to manage meds &amp; symptoms</c:v>
                </c:pt>
                <c:pt idx="1">
                  <c:v>Taught to contact Transitions team re: symptoms</c:v>
                </c:pt>
                <c:pt idx="2">
                  <c:v>Assisted with care planning and advance directives</c:v>
                </c:pt>
                <c:pt idx="3">
                  <c:v>Improvement in quality of life</c:v>
                </c:pt>
                <c:pt idx="4">
                  <c:v>Effective reducing hospitalizations and ER visits</c:v>
                </c:pt>
                <c:pt idx="5">
                  <c:v>Assistance received when problems occurred</c:v>
                </c:pt>
                <c:pt idx="6">
                  <c:v>Would recommend Transitions to others</c:v>
                </c:pt>
              </c:strCache>
            </c:strRef>
          </c:cat>
          <c:val>
            <c:numRef>
              <c:f>Sheet1!$B$2:$B$8</c:f>
              <c:numCache>
                <c:formatCode>0%</c:formatCode>
                <c:ptCount val="7"/>
                <c:pt idx="0">
                  <c:v>0.83</c:v>
                </c:pt>
                <c:pt idx="1">
                  <c:v>0.87</c:v>
                </c:pt>
                <c:pt idx="2">
                  <c:v>0.84</c:v>
                </c:pt>
                <c:pt idx="3">
                  <c:v>0.74</c:v>
                </c:pt>
                <c:pt idx="4">
                  <c:v>0.84</c:v>
                </c:pt>
                <c:pt idx="5">
                  <c:v>0.86</c:v>
                </c:pt>
                <c:pt idx="6">
                  <c:v>0.88</c:v>
                </c:pt>
              </c:numCache>
            </c:numRef>
          </c:val>
          <c:extLst>
            <c:ext xmlns:c16="http://schemas.microsoft.com/office/drawing/2014/chart" uri="{C3380CC4-5D6E-409C-BE32-E72D297353CC}">
              <c16:uniqueId val="{00000000-B545-4E4E-9AFD-44DB5C073D9D}"/>
            </c:ext>
          </c:extLst>
        </c:ser>
        <c:ser>
          <c:idx val="1"/>
          <c:order val="1"/>
          <c:tx>
            <c:strRef>
              <c:f>Sheet1!$C$1</c:f>
              <c:strCache>
                <c:ptCount val="1"/>
                <c:pt idx="0">
                  <c:v>Column1</c:v>
                </c:pt>
              </c:strCache>
            </c:strRef>
          </c:tx>
          <c:spPr>
            <a:solidFill>
              <a:schemeClr val="accent2"/>
            </a:solidFill>
            <a:ln>
              <a:noFill/>
            </a:ln>
            <a:effectLst/>
          </c:spPr>
          <c:invertIfNegative val="0"/>
          <c:cat>
            <c:strRef>
              <c:f>Sheet1!$A$2:$A$8</c:f>
              <c:strCache>
                <c:ptCount val="7"/>
                <c:pt idx="0">
                  <c:v>Taught to manage meds &amp; symptoms</c:v>
                </c:pt>
                <c:pt idx="1">
                  <c:v>Taught to contact Transitions team re: symptoms</c:v>
                </c:pt>
                <c:pt idx="2">
                  <c:v>Assisted with care planning and advance directives</c:v>
                </c:pt>
                <c:pt idx="3">
                  <c:v>Improvement in quality of life</c:v>
                </c:pt>
                <c:pt idx="4">
                  <c:v>Effective reducing hospitalizations and ER visits</c:v>
                </c:pt>
                <c:pt idx="5">
                  <c:v>Assistance received when problems occurred</c:v>
                </c:pt>
                <c:pt idx="6">
                  <c:v>Would recommend Transitions to others</c:v>
                </c:pt>
              </c:strCache>
            </c:strRef>
          </c:cat>
          <c:val>
            <c:numRef>
              <c:f>Sheet1!$C$2:$C$8</c:f>
              <c:numCache>
                <c:formatCode>General</c:formatCode>
                <c:ptCount val="7"/>
              </c:numCache>
            </c:numRef>
          </c:val>
          <c:extLst>
            <c:ext xmlns:c16="http://schemas.microsoft.com/office/drawing/2014/chart" uri="{C3380CC4-5D6E-409C-BE32-E72D297353CC}">
              <c16:uniqueId val="{00000001-B545-4E4E-9AFD-44DB5C073D9D}"/>
            </c:ext>
          </c:extLst>
        </c:ser>
        <c:ser>
          <c:idx val="2"/>
          <c:order val="2"/>
          <c:tx>
            <c:strRef>
              <c:f>Sheet1!$D$1</c:f>
              <c:strCache>
                <c:ptCount val="1"/>
                <c:pt idx="0">
                  <c:v>Column2</c:v>
                </c:pt>
              </c:strCache>
            </c:strRef>
          </c:tx>
          <c:spPr>
            <a:solidFill>
              <a:schemeClr val="accent3"/>
            </a:solidFill>
            <a:ln>
              <a:noFill/>
            </a:ln>
            <a:effectLst/>
          </c:spPr>
          <c:invertIfNegative val="0"/>
          <c:cat>
            <c:strRef>
              <c:f>Sheet1!$A$2:$A$8</c:f>
              <c:strCache>
                <c:ptCount val="7"/>
                <c:pt idx="0">
                  <c:v>Taught to manage meds &amp; symptoms</c:v>
                </c:pt>
                <c:pt idx="1">
                  <c:v>Taught to contact Transitions team re: symptoms</c:v>
                </c:pt>
                <c:pt idx="2">
                  <c:v>Assisted with care planning and advance directives</c:v>
                </c:pt>
                <c:pt idx="3">
                  <c:v>Improvement in quality of life</c:v>
                </c:pt>
                <c:pt idx="4">
                  <c:v>Effective reducing hospitalizations and ER visits</c:v>
                </c:pt>
                <c:pt idx="5">
                  <c:v>Assistance received when problems occurred</c:v>
                </c:pt>
                <c:pt idx="6">
                  <c:v>Would recommend Transitions to others</c:v>
                </c:pt>
              </c:strCache>
            </c:strRef>
          </c:cat>
          <c:val>
            <c:numRef>
              <c:f>Sheet1!$D$2:$D$8</c:f>
              <c:numCache>
                <c:formatCode>General</c:formatCode>
                <c:ptCount val="7"/>
              </c:numCache>
            </c:numRef>
          </c:val>
          <c:extLst>
            <c:ext xmlns:c16="http://schemas.microsoft.com/office/drawing/2014/chart" uri="{C3380CC4-5D6E-409C-BE32-E72D297353CC}">
              <c16:uniqueId val="{00000002-B545-4E4E-9AFD-44DB5C073D9D}"/>
            </c:ext>
          </c:extLst>
        </c:ser>
        <c:dLbls>
          <c:showLegendKey val="0"/>
          <c:showVal val="0"/>
          <c:showCatName val="0"/>
          <c:showSerName val="0"/>
          <c:showPercent val="0"/>
          <c:showBubbleSize val="0"/>
        </c:dLbls>
        <c:gapWidth val="124"/>
        <c:overlap val="100"/>
        <c:axId val="363227520"/>
        <c:axId val="363227912"/>
      </c:barChart>
      <c:catAx>
        <c:axId val="36322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3227912"/>
        <c:crosses val="autoZero"/>
        <c:auto val="1"/>
        <c:lblAlgn val="ctr"/>
        <c:lblOffset val="100"/>
        <c:noMultiLvlLbl val="0"/>
      </c:catAx>
      <c:valAx>
        <c:axId val="363227912"/>
        <c:scaling>
          <c:orientation val="minMax"/>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32275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4.3285238623751388E-2"/>
          <c:y val="9.4537815126050626E-2"/>
          <c:w val="0.9578246392896792"/>
          <c:h val="0.66163778039847343"/>
        </c:manualLayout>
      </c:layout>
      <c:barChart>
        <c:barDir val="col"/>
        <c:grouping val="clustered"/>
        <c:varyColors val="0"/>
        <c:ser>
          <c:idx val="0"/>
          <c:order val="0"/>
          <c:tx>
            <c:strRef>
              <c:f>Sheet1!$A$2</c:f>
              <c:strCache>
                <c:ptCount val="1"/>
                <c:pt idx="0">
                  <c:v>Usual Medicare home care</c:v>
                </c:pt>
              </c:strCache>
            </c:strRef>
          </c:tx>
          <c:spPr>
            <a:solidFill>
              <a:schemeClr val="accent2"/>
            </a:solidFill>
          </c:spPr>
          <c:invertIfNegative val="0"/>
          <c:dLbls>
            <c:numFmt formatCode="0.0" sourceLinked="0"/>
            <c:spPr>
              <a:noFill/>
              <a:ln>
                <a:noFill/>
              </a:ln>
              <a:effectLst/>
            </c:spPr>
            <c:txPr>
              <a:bodyPr wrap="square" lIns="38100" tIns="19050" rIns="38100" bIns="19050" anchor="ctr">
                <a:spAutoFit/>
              </a:bodyPr>
              <a:lstStyle/>
              <a:p>
                <a:pPr>
                  <a:defRPr sz="1800">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Home health
visits</c:v>
                </c:pt>
                <c:pt idx="1">
                  <c:v>Office
visits</c:v>
                </c:pt>
                <c:pt idx="2">
                  <c:v>ER
visits</c:v>
                </c:pt>
                <c:pt idx="3">
                  <c:v>Hospital
days</c:v>
                </c:pt>
                <c:pt idx="4">
                  <c:v>SNF
days</c:v>
                </c:pt>
              </c:strCache>
            </c:strRef>
          </c:cat>
          <c:val>
            <c:numRef>
              <c:f>Sheet1!$B$2:$F$2</c:f>
              <c:numCache>
                <c:formatCode>General</c:formatCode>
                <c:ptCount val="5"/>
                <c:pt idx="0">
                  <c:v>13.2</c:v>
                </c:pt>
                <c:pt idx="1">
                  <c:v>11.1</c:v>
                </c:pt>
                <c:pt idx="2">
                  <c:v>2.2999999999999998</c:v>
                </c:pt>
                <c:pt idx="3">
                  <c:v>9.4</c:v>
                </c:pt>
                <c:pt idx="4">
                  <c:v>4.5999999999999996</c:v>
                </c:pt>
              </c:numCache>
            </c:numRef>
          </c:val>
          <c:extLst>
            <c:ext xmlns:c16="http://schemas.microsoft.com/office/drawing/2014/chart" uri="{C3380CC4-5D6E-409C-BE32-E72D297353CC}">
              <c16:uniqueId val="{00000000-B59E-4441-B964-38CC4D683FD4}"/>
            </c:ext>
          </c:extLst>
        </c:ser>
        <c:ser>
          <c:idx val="1"/>
          <c:order val="1"/>
          <c:tx>
            <c:strRef>
              <c:f>Sheet1!$A$3</c:f>
              <c:strCache>
                <c:ptCount val="1"/>
                <c:pt idx="0">
                  <c:v>Palliative care intervention</c:v>
                </c:pt>
              </c:strCache>
            </c:strRef>
          </c:tx>
          <c:spPr>
            <a:solidFill>
              <a:schemeClr val="accent5"/>
            </a:solidFill>
          </c:spPr>
          <c:invertIfNegative val="0"/>
          <c:dLbls>
            <c:numFmt formatCode="0.0" sourceLinked="0"/>
            <c:spPr>
              <a:noFill/>
              <a:ln>
                <a:noFill/>
              </a:ln>
              <a:effectLst/>
            </c:spPr>
            <c:txPr>
              <a:bodyPr wrap="square" lIns="38100" tIns="19050" rIns="38100" bIns="19050" anchor="ctr">
                <a:spAutoFit/>
              </a:bodyPr>
              <a:lstStyle/>
              <a:p>
                <a:pPr>
                  <a:defRPr sz="1800">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Home health
visits</c:v>
                </c:pt>
                <c:pt idx="1">
                  <c:v>Office
visits</c:v>
                </c:pt>
                <c:pt idx="2">
                  <c:v>ER
visits</c:v>
                </c:pt>
                <c:pt idx="3">
                  <c:v>Hospital
days</c:v>
                </c:pt>
                <c:pt idx="4">
                  <c:v>SNF
days</c:v>
                </c:pt>
              </c:strCache>
            </c:strRef>
          </c:cat>
          <c:val>
            <c:numRef>
              <c:f>Sheet1!$B$3:$F$3</c:f>
              <c:numCache>
                <c:formatCode>General</c:formatCode>
                <c:ptCount val="5"/>
                <c:pt idx="0">
                  <c:v>35</c:v>
                </c:pt>
                <c:pt idx="1">
                  <c:v>5.3</c:v>
                </c:pt>
                <c:pt idx="2">
                  <c:v>0.9</c:v>
                </c:pt>
                <c:pt idx="3">
                  <c:v>2.4</c:v>
                </c:pt>
                <c:pt idx="4">
                  <c:v>0.9</c:v>
                </c:pt>
              </c:numCache>
            </c:numRef>
          </c:val>
          <c:extLst>
            <c:ext xmlns:c16="http://schemas.microsoft.com/office/drawing/2014/chart" uri="{C3380CC4-5D6E-409C-BE32-E72D297353CC}">
              <c16:uniqueId val="{00000001-B59E-4441-B964-38CC4D683FD4}"/>
            </c:ext>
          </c:extLst>
        </c:ser>
        <c:dLbls>
          <c:showLegendKey val="0"/>
          <c:showVal val="1"/>
          <c:showCatName val="0"/>
          <c:showSerName val="0"/>
          <c:showPercent val="0"/>
          <c:showBubbleSize val="0"/>
        </c:dLbls>
        <c:gapWidth val="150"/>
        <c:axId val="62782120"/>
        <c:axId val="62782512"/>
      </c:barChart>
      <c:catAx>
        <c:axId val="62782120"/>
        <c:scaling>
          <c:orientation val="minMax"/>
        </c:scaling>
        <c:delete val="0"/>
        <c:axPos val="b"/>
        <c:numFmt formatCode="General" sourceLinked="1"/>
        <c:majorTickMark val="out"/>
        <c:minorTickMark val="none"/>
        <c:tickLblPos val="nextTo"/>
        <c:txPr>
          <a:bodyPr rot="0" vert="horz"/>
          <a:lstStyle/>
          <a:p>
            <a:pPr>
              <a:defRPr sz="2000">
                <a:solidFill>
                  <a:srgbClr val="002060"/>
                </a:solidFill>
              </a:defRPr>
            </a:pPr>
            <a:endParaRPr lang="en-US"/>
          </a:p>
        </c:txPr>
        <c:crossAx val="62782512"/>
        <c:crosses val="autoZero"/>
        <c:auto val="1"/>
        <c:lblAlgn val="ctr"/>
        <c:lblOffset val="100"/>
        <c:tickLblSkip val="1"/>
        <c:tickMarkSkip val="1"/>
        <c:noMultiLvlLbl val="0"/>
      </c:catAx>
      <c:valAx>
        <c:axId val="62782512"/>
        <c:scaling>
          <c:orientation val="minMax"/>
          <c:max val="40"/>
        </c:scaling>
        <c:delete val="0"/>
        <c:axPos val="l"/>
        <c:numFmt formatCode="General" sourceLinked="1"/>
        <c:majorTickMark val="out"/>
        <c:minorTickMark val="none"/>
        <c:tickLblPos val="nextTo"/>
        <c:txPr>
          <a:bodyPr rot="0" vert="horz"/>
          <a:lstStyle/>
          <a:p>
            <a:pPr>
              <a:defRPr sz="1600"/>
            </a:pPr>
            <a:endParaRPr lang="en-US"/>
          </a:p>
        </c:txPr>
        <c:crossAx val="62782120"/>
        <c:crosses val="autoZero"/>
        <c:crossBetween val="between"/>
        <c:majorUnit val="10"/>
      </c:valAx>
      <c:spPr>
        <a:noFill/>
      </c:spPr>
    </c:plotArea>
    <c:legend>
      <c:legendPos val="r"/>
      <c:layout>
        <c:manualLayout>
          <c:xMode val="edge"/>
          <c:yMode val="edge"/>
          <c:x val="8.8790233074361818E-2"/>
          <c:y val="0"/>
          <c:w val="0.82907880133185363"/>
          <c:h val="9.9698249016237486E-2"/>
        </c:manualLayout>
      </c:layout>
      <c:overlay val="0"/>
      <c:txPr>
        <a:bodyPr/>
        <a:lstStyle/>
        <a:p>
          <a:pPr>
            <a:defRPr sz="1800">
              <a:solidFill>
                <a:srgbClr val="002060"/>
              </a:solidFill>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Costs per month, before and after palliative pilot enrollment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734837693586"/>
          <c:y val="0.10273464060303004"/>
          <c:w val="0.8631847904840656"/>
          <c:h val="0.69578033480019108"/>
        </c:manualLayout>
      </c:layout>
      <c:barChart>
        <c:barDir val="col"/>
        <c:grouping val="stacked"/>
        <c:varyColors val="0"/>
        <c:ser>
          <c:idx val="0"/>
          <c:order val="0"/>
          <c:tx>
            <c:strRef>
              <c:f>'51 pilot pts 90 days pre post'!$A$13</c:f>
              <c:strCache>
                <c:ptCount val="1"/>
                <c:pt idx="0">
                  <c:v>Hospital costs</c:v>
                </c:pt>
              </c:strCache>
            </c:strRef>
          </c:tx>
          <c:spPr>
            <a:solidFill>
              <a:schemeClr val="accent1"/>
            </a:solidFill>
            <a:ln>
              <a:noFill/>
            </a:ln>
            <a:effectLst/>
          </c:spPr>
          <c:invertIfNegative val="0"/>
          <c:cat>
            <c:strRef>
              <c:f>'51 pilot pts 90 days pre post'!$B$12:$G$12</c:f>
              <c:strCache>
                <c:ptCount val="6"/>
                <c:pt idx="0">
                  <c:v>3 months
prior</c:v>
                </c:pt>
                <c:pt idx="1">
                  <c:v>2 months
prior</c:v>
                </c:pt>
                <c:pt idx="2">
                  <c:v>1 month
prior</c:v>
                </c:pt>
                <c:pt idx="3">
                  <c:v>1 month
after</c:v>
                </c:pt>
                <c:pt idx="4">
                  <c:v>2 months
after</c:v>
                </c:pt>
                <c:pt idx="5">
                  <c:v>3 months
after</c:v>
                </c:pt>
              </c:strCache>
            </c:strRef>
          </c:cat>
          <c:val>
            <c:numRef>
              <c:f>'51 pilot pts 90 days pre post'!$B$13:$G$13</c:f>
              <c:numCache>
                <c:formatCode>_("$"* #,##0_);_("$"* \(#,##0\);_("$"* "-"??_);_(@_)</c:formatCode>
                <c:ptCount val="6"/>
                <c:pt idx="0">
                  <c:v>7370.1</c:v>
                </c:pt>
                <c:pt idx="1">
                  <c:v>7901.96</c:v>
                </c:pt>
                <c:pt idx="2">
                  <c:v>9345.59</c:v>
                </c:pt>
                <c:pt idx="3">
                  <c:v>3950.98</c:v>
                </c:pt>
                <c:pt idx="4">
                  <c:v>987.74509799999998</c:v>
                </c:pt>
                <c:pt idx="5">
                  <c:v>1823.53</c:v>
                </c:pt>
              </c:numCache>
            </c:numRef>
          </c:val>
          <c:extLst>
            <c:ext xmlns:c16="http://schemas.microsoft.com/office/drawing/2014/chart" uri="{C3380CC4-5D6E-409C-BE32-E72D297353CC}">
              <c16:uniqueId val="{00000000-E4F9-489C-ACB7-8C305BB42E80}"/>
            </c:ext>
          </c:extLst>
        </c:ser>
        <c:ser>
          <c:idx val="1"/>
          <c:order val="1"/>
          <c:tx>
            <c:strRef>
              <c:f>'51 pilot pts 90 days pre post'!$A$14</c:f>
              <c:strCache>
                <c:ptCount val="1"/>
                <c:pt idx="0">
                  <c:v>All other costs</c:v>
                </c:pt>
              </c:strCache>
            </c:strRef>
          </c:tx>
          <c:spPr>
            <a:solidFill>
              <a:schemeClr val="accent2"/>
            </a:solidFill>
            <a:ln>
              <a:noFill/>
            </a:ln>
            <a:effectLst/>
          </c:spPr>
          <c:invertIfNegative val="0"/>
          <c:cat>
            <c:strRef>
              <c:f>'51 pilot pts 90 days pre post'!$B$12:$G$12</c:f>
              <c:strCache>
                <c:ptCount val="6"/>
                <c:pt idx="0">
                  <c:v>3 months
prior</c:v>
                </c:pt>
                <c:pt idx="1">
                  <c:v>2 months
prior</c:v>
                </c:pt>
                <c:pt idx="2">
                  <c:v>1 month
prior</c:v>
                </c:pt>
                <c:pt idx="3">
                  <c:v>1 month
after</c:v>
                </c:pt>
                <c:pt idx="4">
                  <c:v>2 months
after</c:v>
                </c:pt>
                <c:pt idx="5">
                  <c:v>3 months
after</c:v>
                </c:pt>
              </c:strCache>
            </c:strRef>
          </c:cat>
          <c:val>
            <c:numRef>
              <c:f>'51 pilot pts 90 days pre post'!$B$14:$G$14</c:f>
              <c:numCache>
                <c:formatCode>_("$"* #,##0_);_("$"* \(#,##0\);_("$"* "-"??_);_(@_)</c:formatCode>
                <c:ptCount val="6"/>
                <c:pt idx="0">
                  <c:v>5219.07</c:v>
                </c:pt>
                <c:pt idx="1">
                  <c:v>5107.3900000000003</c:v>
                </c:pt>
                <c:pt idx="2">
                  <c:v>6070.93</c:v>
                </c:pt>
                <c:pt idx="3">
                  <c:v>4887.0400000000009</c:v>
                </c:pt>
                <c:pt idx="4">
                  <c:v>4210.9949019999995</c:v>
                </c:pt>
                <c:pt idx="5">
                  <c:v>3421.92</c:v>
                </c:pt>
              </c:numCache>
            </c:numRef>
          </c:val>
          <c:extLst>
            <c:ext xmlns:c16="http://schemas.microsoft.com/office/drawing/2014/chart" uri="{C3380CC4-5D6E-409C-BE32-E72D297353CC}">
              <c16:uniqueId val="{00000001-E4F9-489C-ACB7-8C305BB42E80}"/>
            </c:ext>
          </c:extLst>
        </c:ser>
        <c:ser>
          <c:idx val="2"/>
          <c:order val="2"/>
          <c:tx>
            <c:strRef>
              <c:f>'51 pilot pts 90 days pre post'!$A$15</c:f>
              <c:strCache>
                <c:ptCount val="1"/>
                <c:pt idx="0">
                  <c:v>Program  costs</c:v>
                </c:pt>
              </c:strCache>
            </c:strRef>
          </c:tx>
          <c:spPr>
            <a:solidFill>
              <a:schemeClr val="accent3"/>
            </a:solidFill>
            <a:ln>
              <a:noFill/>
            </a:ln>
            <a:effectLst/>
          </c:spPr>
          <c:invertIfNegative val="0"/>
          <c:val>
            <c:numRef>
              <c:f>'51 pilot pts 90 days pre post'!$B$15:$G$15</c:f>
              <c:numCache>
                <c:formatCode>_("$"* #,##0_);_("$"* \(#,##0\);_("$"* "-"??_);_(@_)</c:formatCode>
                <c:ptCount val="6"/>
                <c:pt idx="0">
                  <c:v>0</c:v>
                </c:pt>
                <c:pt idx="1">
                  <c:v>0</c:v>
                </c:pt>
                <c:pt idx="2">
                  <c:v>0</c:v>
                </c:pt>
                <c:pt idx="3">
                  <c:v>1666</c:v>
                </c:pt>
                <c:pt idx="4">
                  <c:v>1666</c:v>
                </c:pt>
                <c:pt idx="5">
                  <c:v>1666</c:v>
                </c:pt>
              </c:numCache>
            </c:numRef>
          </c:val>
          <c:extLst>
            <c:ext xmlns:c16="http://schemas.microsoft.com/office/drawing/2014/chart" uri="{C3380CC4-5D6E-409C-BE32-E72D297353CC}">
              <c16:uniqueId val="{00000002-E4F9-489C-ACB7-8C305BB42E80}"/>
            </c:ext>
          </c:extLst>
        </c:ser>
        <c:dLbls>
          <c:showLegendKey val="0"/>
          <c:showVal val="0"/>
          <c:showCatName val="0"/>
          <c:showSerName val="0"/>
          <c:showPercent val="0"/>
          <c:showBubbleSize val="0"/>
        </c:dLbls>
        <c:gapWidth val="150"/>
        <c:overlap val="100"/>
        <c:axId val="555594944"/>
        <c:axId val="555598080"/>
      </c:barChart>
      <c:catAx>
        <c:axId val="55559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5598080"/>
        <c:crosses val="autoZero"/>
        <c:auto val="1"/>
        <c:lblAlgn val="ctr"/>
        <c:lblOffset val="100"/>
        <c:noMultiLvlLbl val="0"/>
      </c:catAx>
      <c:valAx>
        <c:axId val="55559808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5594944"/>
        <c:crosses val="autoZero"/>
        <c:crossBetween val="between"/>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40094126165263E-2"/>
          <c:y val="4.2294921468149817E-2"/>
          <c:w val="0.88726513711648114"/>
          <c:h val="0.73587509894596503"/>
        </c:manualLayout>
      </c:layout>
      <c:barChart>
        <c:barDir val="col"/>
        <c:grouping val="clustered"/>
        <c:varyColors val="0"/>
        <c:ser>
          <c:idx val="0"/>
          <c:order val="0"/>
          <c:tx>
            <c:strRef>
              <c:f>quality!$C$28</c:f>
              <c:strCache>
                <c:ptCount val="1"/>
                <c:pt idx="0">
                  <c:v>Early-PC</c:v>
                </c:pt>
              </c:strCache>
            </c:strRef>
          </c:tx>
          <c:invertIfNegative val="0"/>
          <c:dLbls>
            <c:dLbl>
              <c:idx val="0"/>
              <c:layout>
                <c:manualLayout>
                  <c:x val="-2.873563218390831E-3"/>
                  <c:y val="6.0504786771105212E-2"/>
                </c:manualLayout>
              </c:layout>
              <c:spPr>
                <a:solidFill>
                  <a:schemeClr val="bg1"/>
                </a:solidFill>
              </c:spPr>
              <c:txPr>
                <a:bodyPr/>
                <a:lstStyle/>
                <a:p>
                  <a:pPr>
                    <a:defRPr sz="12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32-49A0-BD91-60A17C8C34E8}"/>
                </c:ext>
              </c:extLst>
            </c:dLbl>
            <c:dLbl>
              <c:idx val="1"/>
              <c:layout>
                <c:manualLayout>
                  <c:x val="0"/>
                  <c:y val="5.7857340149987134E-2"/>
                </c:manualLayout>
              </c:layout>
              <c:spPr>
                <a:solidFill>
                  <a:schemeClr val="bg1"/>
                </a:solidFill>
              </c:spPr>
              <c:txPr>
                <a:bodyPr/>
                <a:lstStyle/>
                <a:p>
                  <a:pPr>
                    <a:defRPr sz="12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32-49A0-BD91-60A17C8C34E8}"/>
                </c:ext>
              </c:extLst>
            </c:dLbl>
            <c:spPr>
              <a:solidFill>
                <a:schemeClr val="bg1"/>
              </a:solidFill>
            </c:spPr>
            <c:txPr>
              <a:bodyPr/>
              <a:lstStyle/>
              <a:p>
                <a:pPr>
                  <a:defRPr sz="1400" b="1">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quality!$B$29:$B$33</c:f>
              <c:strCache>
                <c:ptCount val="5"/>
                <c:pt idx="0">
                  <c:v>&gt;1 ED visit final 30 days of life*</c:v>
                </c:pt>
                <c:pt idx="1">
                  <c:v>ICU stay in the final 30-days of life*</c:v>
                </c:pt>
                <c:pt idx="2">
                  <c:v>Death w/i 3 days hospice DC*</c:v>
                </c:pt>
                <c:pt idx="3">
                  <c:v>Inpatient death</c:v>
                </c:pt>
                <c:pt idx="4">
                  <c:v>30-day mortality case</c:v>
                </c:pt>
              </c:strCache>
            </c:strRef>
          </c:cat>
          <c:val>
            <c:numRef>
              <c:f>quality!$C$29:$C$33</c:f>
              <c:numCache>
                <c:formatCode>0%</c:formatCode>
                <c:ptCount val="5"/>
                <c:pt idx="0">
                  <c:v>0.05</c:v>
                </c:pt>
                <c:pt idx="1">
                  <c:v>0.05</c:v>
                </c:pt>
                <c:pt idx="2">
                  <c:v>7.0000000000000007E-2</c:v>
                </c:pt>
                <c:pt idx="3">
                  <c:v>0.15</c:v>
                </c:pt>
                <c:pt idx="4">
                  <c:v>0.33</c:v>
                </c:pt>
              </c:numCache>
            </c:numRef>
          </c:val>
          <c:extLst>
            <c:ext xmlns:c16="http://schemas.microsoft.com/office/drawing/2014/chart" uri="{C3380CC4-5D6E-409C-BE32-E72D297353CC}">
              <c16:uniqueId val="{00000002-6332-49A0-BD91-60A17C8C34E8}"/>
            </c:ext>
          </c:extLst>
        </c:ser>
        <c:ser>
          <c:idx val="1"/>
          <c:order val="1"/>
          <c:tx>
            <c:strRef>
              <c:f>quality!$D$28</c:f>
              <c:strCache>
                <c:ptCount val="1"/>
                <c:pt idx="0">
                  <c:v>Late-PC</c:v>
                </c:pt>
              </c:strCache>
            </c:strRef>
          </c:tx>
          <c:invertIfNegative val="0"/>
          <c:dLbls>
            <c:spPr>
              <a:solidFill>
                <a:schemeClr val="bg1"/>
              </a:solidFill>
            </c:spPr>
            <c:txPr>
              <a:bodyPr/>
              <a:lstStyle/>
              <a:p>
                <a:pPr>
                  <a:defRPr sz="14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quality!$B$29:$B$33</c:f>
              <c:strCache>
                <c:ptCount val="5"/>
                <c:pt idx="0">
                  <c:v>&gt;1 ED visit final 30 days of life*</c:v>
                </c:pt>
                <c:pt idx="1">
                  <c:v>ICU stay in the final 30-days of life*</c:v>
                </c:pt>
                <c:pt idx="2">
                  <c:v>Death w/i 3 days hospice DC*</c:v>
                </c:pt>
                <c:pt idx="3">
                  <c:v>Inpatient death</c:v>
                </c:pt>
                <c:pt idx="4">
                  <c:v>30-day mortality case</c:v>
                </c:pt>
              </c:strCache>
            </c:strRef>
          </c:cat>
          <c:val>
            <c:numRef>
              <c:f>quality!$D$29:$D$33</c:f>
              <c:numCache>
                <c:formatCode>0%</c:formatCode>
                <c:ptCount val="5"/>
                <c:pt idx="0">
                  <c:v>0.14000000000000001</c:v>
                </c:pt>
                <c:pt idx="1">
                  <c:v>0.2</c:v>
                </c:pt>
                <c:pt idx="2">
                  <c:v>0.2</c:v>
                </c:pt>
                <c:pt idx="3">
                  <c:v>0.34</c:v>
                </c:pt>
                <c:pt idx="4">
                  <c:v>0.66</c:v>
                </c:pt>
              </c:numCache>
            </c:numRef>
          </c:val>
          <c:extLst>
            <c:ext xmlns:c16="http://schemas.microsoft.com/office/drawing/2014/chart" uri="{C3380CC4-5D6E-409C-BE32-E72D297353CC}">
              <c16:uniqueId val="{00000003-6332-49A0-BD91-60A17C8C34E8}"/>
            </c:ext>
          </c:extLst>
        </c:ser>
        <c:dLbls>
          <c:showLegendKey val="0"/>
          <c:showVal val="0"/>
          <c:showCatName val="0"/>
          <c:showSerName val="0"/>
          <c:showPercent val="0"/>
          <c:showBubbleSize val="0"/>
        </c:dLbls>
        <c:gapWidth val="150"/>
        <c:axId val="351897344"/>
        <c:axId val="351897736"/>
      </c:barChart>
      <c:catAx>
        <c:axId val="351897344"/>
        <c:scaling>
          <c:orientation val="minMax"/>
        </c:scaling>
        <c:delete val="0"/>
        <c:axPos val="b"/>
        <c:numFmt formatCode="General" sourceLinked="0"/>
        <c:majorTickMark val="out"/>
        <c:minorTickMark val="none"/>
        <c:tickLblPos val="nextTo"/>
        <c:txPr>
          <a:bodyPr/>
          <a:lstStyle/>
          <a:p>
            <a:pPr>
              <a:defRPr sz="1400">
                <a:solidFill>
                  <a:srgbClr val="002060"/>
                </a:solidFill>
              </a:defRPr>
            </a:pPr>
            <a:endParaRPr lang="en-US"/>
          </a:p>
        </c:txPr>
        <c:crossAx val="351897736"/>
        <c:crosses val="autoZero"/>
        <c:auto val="1"/>
        <c:lblAlgn val="ctr"/>
        <c:lblOffset val="100"/>
        <c:noMultiLvlLbl val="0"/>
      </c:catAx>
      <c:valAx>
        <c:axId val="351897736"/>
        <c:scaling>
          <c:orientation val="minMax"/>
        </c:scaling>
        <c:delete val="0"/>
        <c:axPos val="l"/>
        <c:numFmt formatCode="0%" sourceLinked="1"/>
        <c:majorTickMark val="out"/>
        <c:minorTickMark val="none"/>
        <c:tickLblPos val="nextTo"/>
        <c:txPr>
          <a:bodyPr/>
          <a:lstStyle/>
          <a:p>
            <a:pPr>
              <a:defRPr sz="1600">
                <a:solidFill>
                  <a:srgbClr val="002060"/>
                </a:solidFill>
              </a:defRPr>
            </a:pPr>
            <a:endParaRPr lang="en-US"/>
          </a:p>
        </c:txPr>
        <c:crossAx val="351897344"/>
        <c:crosses val="autoZero"/>
        <c:crossBetween val="between"/>
      </c:valAx>
    </c:plotArea>
    <c:legend>
      <c:legendPos val="r"/>
      <c:layout>
        <c:manualLayout>
          <c:xMode val="edge"/>
          <c:yMode val="edge"/>
          <c:x val="0.11042017377138202"/>
          <c:y val="6.7045101753999053E-2"/>
          <c:w val="0.34396201013666394"/>
          <c:h val="0.18420455993537382"/>
        </c:manualLayout>
      </c:layout>
      <c:overlay val="0"/>
      <c:spPr>
        <a:solidFill>
          <a:schemeClr val="bg1"/>
        </a:solidFill>
        <a:ln>
          <a:noFill/>
        </a:ln>
      </c:spPr>
      <c:txPr>
        <a:bodyPr/>
        <a:lstStyle/>
        <a:p>
          <a:pPr>
            <a:defRPr sz="2400"/>
          </a:pPr>
          <a:endParaRPr lang="en-US"/>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20287741810053E-2"/>
          <c:y val="0.14500297024452266"/>
          <c:w val="0.88628341596189364"/>
          <c:h val="0.63363738417049065"/>
        </c:manualLayout>
      </c:layout>
      <c:barChart>
        <c:barDir val="col"/>
        <c:grouping val="clustered"/>
        <c:varyColors val="0"/>
        <c:ser>
          <c:idx val="0"/>
          <c:order val="0"/>
          <c:tx>
            <c:strRef>
              <c:f>Sheet1!$B$1</c:f>
              <c:strCache>
                <c:ptCount val="1"/>
                <c:pt idx="0">
                  <c:v>Early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Any ED visit 
last 30 days</c:v>
                </c:pt>
                <c:pt idx="1">
                  <c:v>2+ ED visits 
last 30 days</c:v>
                </c:pt>
                <c:pt idx="2">
                  <c:v>Hospital admit
last 30 days</c:v>
                </c:pt>
                <c:pt idx="3">
                  <c:v>Death in 
hospital</c:v>
                </c:pt>
              </c:strCache>
            </c:strRef>
          </c:cat>
          <c:val>
            <c:numRef>
              <c:f>Sheet1!$B$2:$B$5</c:f>
              <c:numCache>
                <c:formatCode>0%</c:formatCode>
                <c:ptCount val="4"/>
                <c:pt idx="0">
                  <c:v>0.39</c:v>
                </c:pt>
                <c:pt idx="1">
                  <c:v>0.1</c:v>
                </c:pt>
                <c:pt idx="2">
                  <c:v>0.48</c:v>
                </c:pt>
                <c:pt idx="3">
                  <c:v>0.17</c:v>
                </c:pt>
              </c:numCache>
            </c:numRef>
          </c:val>
          <c:extLst>
            <c:ext xmlns:c16="http://schemas.microsoft.com/office/drawing/2014/chart" uri="{C3380CC4-5D6E-409C-BE32-E72D297353CC}">
              <c16:uniqueId val="{00000000-8CB3-42B9-B122-FDAB3A1C8506}"/>
            </c:ext>
          </c:extLst>
        </c:ser>
        <c:ser>
          <c:idx val="1"/>
          <c:order val="1"/>
          <c:tx>
            <c:strRef>
              <c:f>Sheet1!$C$1</c:f>
              <c:strCache>
                <c:ptCount val="1"/>
                <c:pt idx="0">
                  <c:v>Late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Any ED visit 
last 30 days</c:v>
                </c:pt>
                <c:pt idx="1">
                  <c:v>2+ ED visits 
last 30 days</c:v>
                </c:pt>
                <c:pt idx="2">
                  <c:v>Hospital admit
last 30 days</c:v>
                </c:pt>
                <c:pt idx="3">
                  <c:v>Death in 
hospital</c:v>
                </c:pt>
              </c:strCache>
            </c:strRef>
          </c:cat>
          <c:val>
            <c:numRef>
              <c:f>Sheet1!$C$2:$C$5</c:f>
              <c:numCache>
                <c:formatCode>0%</c:formatCode>
                <c:ptCount val="4"/>
                <c:pt idx="0">
                  <c:v>0.68</c:v>
                </c:pt>
                <c:pt idx="1">
                  <c:v>0.23</c:v>
                </c:pt>
                <c:pt idx="2">
                  <c:v>0.81</c:v>
                </c:pt>
                <c:pt idx="3">
                  <c:v>0.31</c:v>
                </c:pt>
              </c:numCache>
            </c:numRef>
          </c:val>
          <c:extLst>
            <c:ext xmlns:c16="http://schemas.microsoft.com/office/drawing/2014/chart" uri="{C3380CC4-5D6E-409C-BE32-E72D297353CC}">
              <c16:uniqueId val="{00000001-8CB3-42B9-B122-FDAB3A1C8506}"/>
            </c:ext>
          </c:extLst>
        </c:ser>
        <c:dLbls>
          <c:showLegendKey val="0"/>
          <c:showVal val="0"/>
          <c:showCatName val="0"/>
          <c:showSerName val="0"/>
          <c:showPercent val="0"/>
          <c:showBubbleSize val="0"/>
        </c:dLbls>
        <c:gapWidth val="219"/>
        <c:overlap val="-27"/>
        <c:axId val="349608752"/>
        <c:axId val="349609144"/>
      </c:barChart>
      <c:catAx>
        <c:axId val="34960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349609144"/>
        <c:crosses val="autoZero"/>
        <c:auto val="1"/>
        <c:lblAlgn val="ctr"/>
        <c:lblOffset val="100"/>
        <c:noMultiLvlLbl val="0"/>
      </c:catAx>
      <c:valAx>
        <c:axId val="3496091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349608752"/>
        <c:crosses val="autoZero"/>
        <c:crossBetween val="between"/>
      </c:valAx>
      <c:spPr>
        <a:noFill/>
        <a:ln>
          <a:noFill/>
        </a:ln>
        <a:effectLst/>
      </c:spPr>
    </c:plotArea>
    <c:legend>
      <c:legendPos val="b"/>
      <c:layout>
        <c:manualLayout>
          <c:xMode val="edge"/>
          <c:yMode val="edge"/>
          <c:x val="0.71789190246725254"/>
          <c:y val="3.3484187949119851E-2"/>
          <c:w val="0.27035791718085966"/>
          <c:h val="0.14666294034233845"/>
        </c:manualLayout>
      </c:layout>
      <c:overlay val="0"/>
      <c:spPr>
        <a:noFill/>
        <a:ln>
          <a:solidFill>
            <a:schemeClr val="tx1"/>
          </a:solidFill>
        </a:ln>
        <a:effectLst/>
      </c:spPr>
      <c:txPr>
        <a:bodyPr rot="0" spcFirstLastPara="1" vertOverflow="ellipsis" vert="horz" wrap="square" anchor="ctr" anchorCtr="1"/>
        <a:lstStyle/>
        <a:p>
          <a:pPr>
            <a:defRPr sz="24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&lt;150</a:t>
            </a:r>
            <a:r>
              <a:rPr lang="en-US" sz="2000" baseline="0" dirty="0"/>
              <a:t> beds</a:t>
            </a:r>
            <a:r>
              <a:rPr lang="en-US" sz="2000" dirty="0"/>
              <a:t>: 2.2 FTEs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AC-446E-926B-35EF538CC3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AC-446E-926B-35EF538CC3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AC-446E-926B-35EF538CC3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AC-446E-926B-35EF538CC35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AC-446E-926B-35EF538CC358}"/>
              </c:ext>
            </c:extLst>
          </c:dPt>
          <c:dLbls>
            <c:dLbl>
              <c:idx val="4"/>
              <c:layout>
                <c:manualLayout>
                  <c:x val="-6.8888890897897112E-2"/>
                  <c:y val="1.775487093933053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21AC-446E-926B-35EF538CC35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Sheet1!$A$12:$A$18</c:f>
              <c:strCache>
                <c:ptCount val="5"/>
                <c:pt idx="0">
                  <c:v>Physician</c:v>
                </c:pt>
                <c:pt idx="1">
                  <c:v>APP</c:v>
                </c:pt>
                <c:pt idx="2">
                  <c:v>RN</c:v>
                </c:pt>
                <c:pt idx="3">
                  <c:v>SW</c:v>
                </c:pt>
                <c:pt idx="4">
                  <c:v>Chaplain</c:v>
                </c:pt>
              </c:strCache>
            </c:strRef>
          </c:cat>
          <c:val>
            <c:numRef>
              <c:f>Sheet1!$B$12:$B$18</c:f>
              <c:numCache>
                <c:formatCode>0.0</c:formatCode>
                <c:ptCount val="5"/>
                <c:pt idx="0">
                  <c:v>0.5</c:v>
                </c:pt>
                <c:pt idx="1">
                  <c:v>0.8</c:v>
                </c:pt>
                <c:pt idx="2">
                  <c:v>0.2</c:v>
                </c:pt>
                <c:pt idx="3">
                  <c:v>0.4</c:v>
                </c:pt>
                <c:pt idx="4">
                  <c:v>0.3</c:v>
                </c:pt>
              </c:numCache>
            </c:numRef>
          </c:val>
          <c:extLst>
            <c:ext xmlns:c16="http://schemas.microsoft.com/office/drawing/2014/chart" uri="{C3380CC4-5D6E-409C-BE32-E72D297353CC}">
              <c16:uniqueId val="{0000000A-21AC-446E-926B-35EF538CC35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&gt;=500 beds:  8.1 FTEs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77-4148-8B92-F8986AC425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77-4148-8B92-F8986AC425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77-4148-8B92-F8986AC425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77-4148-8B92-F8986AC425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C77-4148-8B92-F8986AC42539}"/>
              </c:ext>
            </c:extLst>
          </c:dPt>
          <c:dLbls>
            <c:dLbl>
              <c:idx val="4"/>
              <c:layout>
                <c:manualLayout>
                  <c:x val="-8.4138232720909881E-2"/>
                  <c:y val="3.436803155525438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219860927458548"/>
                      <c:h val="0.12567699183089534"/>
                    </c:manualLayout>
                  </c15:layout>
                </c:ext>
                <c:ext xmlns:c16="http://schemas.microsoft.com/office/drawing/2014/chart" uri="{C3380CC4-5D6E-409C-BE32-E72D297353CC}">
                  <c16:uniqueId val="{00000009-BC77-4148-8B92-F8986AC4253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Sheet1!$A$12:$A$18</c:f>
              <c:strCache>
                <c:ptCount val="5"/>
                <c:pt idx="0">
                  <c:v>Physician</c:v>
                </c:pt>
                <c:pt idx="1">
                  <c:v>APP</c:v>
                </c:pt>
                <c:pt idx="2">
                  <c:v>RN</c:v>
                </c:pt>
                <c:pt idx="3">
                  <c:v>SW</c:v>
                </c:pt>
                <c:pt idx="4">
                  <c:v>Chaplain</c:v>
                </c:pt>
              </c:strCache>
            </c:strRef>
          </c:cat>
          <c:val>
            <c:numRef>
              <c:f>Sheet1!$E$12:$E$18</c:f>
              <c:numCache>
                <c:formatCode>0.0</c:formatCode>
                <c:ptCount val="5"/>
                <c:pt idx="0">
                  <c:v>2.4</c:v>
                </c:pt>
                <c:pt idx="1">
                  <c:v>2.4000000000000004</c:v>
                </c:pt>
                <c:pt idx="2">
                  <c:v>0.8</c:v>
                </c:pt>
                <c:pt idx="3">
                  <c:v>1.5</c:v>
                </c:pt>
                <c:pt idx="4">
                  <c:v>1</c:v>
                </c:pt>
              </c:numCache>
            </c:numRef>
          </c:val>
          <c:extLst>
            <c:ext xmlns:c16="http://schemas.microsoft.com/office/drawing/2014/chart" uri="{C3380CC4-5D6E-409C-BE32-E72D297353CC}">
              <c16:uniqueId val="{0000000A-BC77-4148-8B92-F8986AC4253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0.12516</cdr:x>
      <cdr:y>0.23022</cdr:y>
    </cdr:from>
    <cdr:to>
      <cdr:x>0.25436</cdr:x>
      <cdr:y>0.29907</cdr:y>
    </cdr:to>
    <cdr:sp macro="" textlink="">
      <cdr:nvSpPr>
        <cdr:cNvPr id="2" name="TextBox 1"/>
        <cdr:cNvSpPr txBox="1"/>
      </cdr:nvSpPr>
      <cdr:spPr>
        <a:xfrm xmlns:a="http://schemas.openxmlformats.org/drawingml/2006/main">
          <a:off x="904841" y="1141376"/>
          <a:ext cx="934027" cy="34134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dirty="0"/>
            <a:t>$12,589</a:t>
          </a:r>
        </a:p>
      </cdr:txBody>
    </cdr:sp>
  </cdr:relSizeAnchor>
  <cdr:relSizeAnchor xmlns:cdr="http://schemas.openxmlformats.org/drawingml/2006/chartDrawing">
    <cdr:from>
      <cdr:x>0.27273</cdr:x>
      <cdr:y>0.21485</cdr:y>
    </cdr:from>
    <cdr:to>
      <cdr:x>0.39289</cdr:x>
      <cdr:y>0.28571</cdr:y>
    </cdr:to>
    <cdr:sp macro="" textlink="">
      <cdr:nvSpPr>
        <cdr:cNvPr id="3" name="TextBox 1"/>
        <cdr:cNvSpPr txBox="1"/>
      </cdr:nvSpPr>
      <cdr:spPr>
        <a:xfrm xmlns:a="http://schemas.openxmlformats.org/drawingml/2006/main">
          <a:off x="1971694" y="1065175"/>
          <a:ext cx="868660" cy="35130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$13,009</a:t>
          </a:r>
        </a:p>
      </cdr:txBody>
    </cdr:sp>
  </cdr:relSizeAnchor>
  <cdr:relSizeAnchor xmlns:cdr="http://schemas.openxmlformats.org/drawingml/2006/chartDrawing">
    <cdr:from>
      <cdr:x>0.40975</cdr:x>
      <cdr:y>0.138</cdr:y>
    </cdr:from>
    <cdr:to>
      <cdr:x>0.53262</cdr:x>
      <cdr:y>0.20005</cdr:y>
    </cdr:to>
    <cdr:sp macro="" textlink="">
      <cdr:nvSpPr>
        <cdr:cNvPr id="4" name="TextBox 1"/>
        <cdr:cNvSpPr txBox="1"/>
      </cdr:nvSpPr>
      <cdr:spPr>
        <a:xfrm xmlns:a="http://schemas.openxmlformats.org/drawingml/2006/main">
          <a:off x="2962277" y="684171"/>
          <a:ext cx="888271" cy="30762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$15,417</a:t>
          </a:r>
        </a:p>
      </cdr:txBody>
    </cdr:sp>
  </cdr:relSizeAnchor>
  <cdr:relSizeAnchor xmlns:cdr="http://schemas.openxmlformats.org/drawingml/2006/chartDrawing">
    <cdr:from>
      <cdr:x>0.55731</cdr:x>
      <cdr:y>0.32244</cdr:y>
    </cdr:from>
    <cdr:to>
      <cdr:x>0.68078</cdr:x>
      <cdr:y>0.39031</cdr:y>
    </cdr:to>
    <cdr:sp macro="" textlink="">
      <cdr:nvSpPr>
        <cdr:cNvPr id="5" name="TextBox 1"/>
        <cdr:cNvSpPr txBox="1"/>
      </cdr:nvSpPr>
      <cdr:spPr>
        <a:xfrm xmlns:a="http://schemas.openxmlformats.org/drawingml/2006/main">
          <a:off x="4029058" y="1598581"/>
          <a:ext cx="892645" cy="33648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$10,504</a:t>
          </a:r>
        </a:p>
      </cdr:txBody>
    </cdr:sp>
  </cdr:relSizeAnchor>
  <cdr:relSizeAnchor xmlns:cdr="http://schemas.openxmlformats.org/drawingml/2006/chartDrawing">
    <cdr:from>
      <cdr:x>0.70158</cdr:x>
      <cdr:y>0.47322</cdr:y>
    </cdr:from>
    <cdr:to>
      <cdr:x>0.81841</cdr:x>
      <cdr:y>0.53662</cdr:y>
    </cdr:to>
    <cdr:sp macro="" textlink="">
      <cdr:nvSpPr>
        <cdr:cNvPr id="6" name="TextBox 1"/>
        <cdr:cNvSpPr txBox="1"/>
      </cdr:nvSpPr>
      <cdr:spPr>
        <a:xfrm xmlns:a="http://schemas.openxmlformats.org/drawingml/2006/main">
          <a:off x="5072053" y="2346131"/>
          <a:ext cx="844619" cy="31432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$6,865</a:t>
          </a:r>
        </a:p>
      </cdr:txBody>
    </cdr:sp>
  </cdr:relSizeAnchor>
  <cdr:relSizeAnchor xmlns:cdr="http://schemas.openxmlformats.org/drawingml/2006/chartDrawing">
    <cdr:from>
      <cdr:x>0.84973</cdr:x>
      <cdr:y>0.4683</cdr:y>
    </cdr:from>
    <cdr:to>
      <cdr:x>0.96406</cdr:x>
      <cdr:y>0.5317</cdr:y>
    </cdr:to>
    <cdr:sp macro="" textlink="">
      <cdr:nvSpPr>
        <cdr:cNvPr id="7" name="TextBox 1"/>
        <cdr:cNvSpPr txBox="1"/>
      </cdr:nvSpPr>
      <cdr:spPr>
        <a:xfrm xmlns:a="http://schemas.openxmlformats.org/drawingml/2006/main">
          <a:off x="6143124" y="2321720"/>
          <a:ext cx="826546" cy="31432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$6,911</a:t>
          </a:r>
        </a:p>
      </cdr:txBody>
    </cdr:sp>
  </cdr:relSizeAnchor>
</c:userShapes>
</file>

<file path=ppt/drawings/drawing2.xml><?xml version="1.0" encoding="utf-8"?>
<c:userShapes xmlns:c="http://schemas.openxmlformats.org/drawingml/2006/chart">
  <cdr:relSizeAnchor xmlns:cdr="http://schemas.openxmlformats.org/drawingml/2006/chartDrawing">
    <cdr:from>
      <cdr:x>0.30172</cdr:x>
      <cdr:y>0.38311</cdr:y>
    </cdr:from>
    <cdr:to>
      <cdr:x>0.40517</cdr:x>
      <cdr:y>0.44049</cdr:y>
    </cdr:to>
    <cdr:sp macro="" textlink="">
      <cdr:nvSpPr>
        <cdr:cNvPr id="3" name="TextBox 2"/>
        <cdr:cNvSpPr txBox="1"/>
      </cdr:nvSpPr>
      <cdr:spPr>
        <a:xfrm xmlns:a="http://schemas.openxmlformats.org/drawingml/2006/main">
          <a:off x="2667000" y="1674555"/>
          <a:ext cx="914415" cy="250807"/>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600" dirty="0">
              <a:solidFill>
                <a:srgbClr val="002060"/>
              </a:solidFill>
            </a:rPr>
            <a:t>P=0.01</a:t>
          </a:r>
        </a:p>
      </cdr:txBody>
    </cdr:sp>
  </cdr:relSizeAnchor>
  <cdr:relSizeAnchor xmlns:cdr="http://schemas.openxmlformats.org/drawingml/2006/chartDrawing">
    <cdr:from>
      <cdr:x>0.11207</cdr:x>
      <cdr:y>0.42453</cdr:y>
    </cdr:from>
    <cdr:to>
      <cdr:x>0.21552</cdr:x>
      <cdr:y>0.4819</cdr:y>
    </cdr:to>
    <cdr:sp macro="" textlink="">
      <cdr:nvSpPr>
        <cdr:cNvPr id="4" name="TextBox 1"/>
        <cdr:cNvSpPr txBox="1"/>
      </cdr:nvSpPr>
      <cdr:spPr>
        <a:xfrm xmlns:a="http://schemas.openxmlformats.org/drawingml/2006/main">
          <a:off x="990600" y="1855624"/>
          <a:ext cx="914415" cy="250764"/>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002060"/>
              </a:solidFill>
            </a:rPr>
            <a:t>P=0.01</a:t>
          </a:r>
        </a:p>
      </cdr:txBody>
    </cdr:sp>
  </cdr:relSizeAnchor>
  <cdr:relSizeAnchor xmlns:cdr="http://schemas.openxmlformats.org/drawingml/2006/chartDrawing">
    <cdr:from>
      <cdr:x>0.47414</cdr:x>
      <cdr:y>0.36365</cdr:y>
    </cdr:from>
    <cdr:to>
      <cdr:x>0.57759</cdr:x>
      <cdr:y>0.42103</cdr:y>
    </cdr:to>
    <cdr:sp macro="" textlink="">
      <cdr:nvSpPr>
        <cdr:cNvPr id="7" name="TextBox 1"/>
        <cdr:cNvSpPr txBox="1"/>
      </cdr:nvSpPr>
      <cdr:spPr>
        <a:xfrm xmlns:a="http://schemas.openxmlformats.org/drawingml/2006/main">
          <a:off x="4191000" y="1589501"/>
          <a:ext cx="914416" cy="250807"/>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002060"/>
              </a:solidFill>
            </a:rPr>
            <a:t>P&lt;0.001</a:t>
          </a:r>
        </a:p>
      </cdr:txBody>
    </cdr:sp>
  </cdr:relSizeAnchor>
  <cdr:relSizeAnchor xmlns:cdr="http://schemas.openxmlformats.org/drawingml/2006/chartDrawing">
    <cdr:from>
      <cdr:x>0.65575</cdr:x>
      <cdr:y>0.24941</cdr:y>
    </cdr:from>
    <cdr:to>
      <cdr:x>0.7592</cdr:x>
      <cdr:y>0.30679</cdr:y>
    </cdr:to>
    <cdr:sp macro="" textlink="">
      <cdr:nvSpPr>
        <cdr:cNvPr id="8" name="TextBox 1"/>
        <cdr:cNvSpPr txBox="1"/>
      </cdr:nvSpPr>
      <cdr:spPr>
        <a:xfrm xmlns:a="http://schemas.openxmlformats.org/drawingml/2006/main">
          <a:off x="5796263" y="1090151"/>
          <a:ext cx="914415" cy="250807"/>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002060"/>
              </a:solidFill>
            </a:rPr>
            <a:t>P&lt;0.001</a:t>
          </a:r>
        </a:p>
      </cdr:txBody>
    </cdr:sp>
  </cdr:relSizeAnchor>
  <cdr:relSizeAnchor xmlns:cdr="http://schemas.openxmlformats.org/drawingml/2006/chartDrawing">
    <cdr:from>
      <cdr:x>0.84698</cdr:x>
      <cdr:y>0</cdr:y>
    </cdr:from>
    <cdr:to>
      <cdr:x>0.95043</cdr:x>
      <cdr:y>0.05738</cdr:y>
    </cdr:to>
    <cdr:sp macro="" textlink="">
      <cdr:nvSpPr>
        <cdr:cNvPr id="9" name="TextBox 1"/>
        <cdr:cNvSpPr txBox="1"/>
      </cdr:nvSpPr>
      <cdr:spPr>
        <a:xfrm xmlns:a="http://schemas.openxmlformats.org/drawingml/2006/main">
          <a:off x="7486628" y="-2029816"/>
          <a:ext cx="914415" cy="250807"/>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002060"/>
              </a:solidFill>
            </a:rPr>
            <a:t>P&lt;0.001</a:t>
          </a:r>
        </a:p>
      </cdr:txBody>
    </cdr:sp>
  </cdr:relSizeAnchor>
</c:userShapes>
</file>

<file path=ppt/drawings/drawing3.xml><?xml version="1.0" encoding="utf-8"?>
<c:userShapes xmlns:c="http://schemas.openxmlformats.org/drawingml/2006/chart">
  <cdr:relSizeAnchor xmlns:cdr="http://schemas.openxmlformats.org/drawingml/2006/chartDrawing">
    <cdr:from>
      <cdr:x>0.15534</cdr:x>
      <cdr:y>0.44747</cdr:y>
    </cdr:from>
    <cdr:to>
      <cdr:x>0.26214</cdr:x>
      <cdr:y>0.50736</cdr:y>
    </cdr:to>
    <cdr:sp macro="" textlink="">
      <cdr:nvSpPr>
        <cdr:cNvPr id="2" name="TextBox 1"/>
        <cdr:cNvSpPr txBox="1"/>
      </cdr:nvSpPr>
      <cdr:spPr>
        <a:xfrm xmlns:a="http://schemas.openxmlformats.org/drawingml/2006/main">
          <a:off x="1219200" y="1707919"/>
          <a:ext cx="838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0.10821</cdr:x>
      <cdr:y>0.1207</cdr:y>
    </cdr:from>
    <cdr:to>
      <cdr:x>0.22471</cdr:x>
      <cdr:y>0.18034</cdr:y>
    </cdr:to>
    <cdr:sp macro="" textlink="">
      <cdr:nvSpPr>
        <cdr:cNvPr id="4" name="TextBox 1"/>
        <cdr:cNvSpPr txBox="1"/>
      </cdr:nvSpPr>
      <cdr:spPr>
        <a:xfrm xmlns:a="http://schemas.openxmlformats.org/drawingml/2006/main">
          <a:off x="1188795" y="541671"/>
          <a:ext cx="1279861" cy="267655"/>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002060"/>
              </a:solidFill>
            </a:rPr>
            <a:t>P&lt;0.001</a:t>
          </a:r>
        </a:p>
      </cdr:txBody>
    </cdr:sp>
  </cdr:relSizeAnchor>
  <cdr:relSizeAnchor xmlns:cdr="http://schemas.openxmlformats.org/drawingml/2006/chartDrawing">
    <cdr:from>
      <cdr:x>0.34122</cdr:x>
      <cdr:y>0.40721</cdr:y>
    </cdr:from>
    <cdr:to>
      <cdr:x>0.45772</cdr:x>
      <cdr:y>0.46685</cdr:y>
    </cdr:to>
    <cdr:sp macro="" textlink="">
      <cdr:nvSpPr>
        <cdr:cNvPr id="5" name="TextBox 1"/>
        <cdr:cNvSpPr txBox="1"/>
      </cdr:nvSpPr>
      <cdr:spPr>
        <a:xfrm xmlns:a="http://schemas.openxmlformats.org/drawingml/2006/main">
          <a:off x="3748628" y="1827503"/>
          <a:ext cx="1279860" cy="267655"/>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002060"/>
              </a:solidFill>
            </a:rPr>
            <a:t>P=0.003</a:t>
          </a:r>
        </a:p>
      </cdr:txBody>
    </cdr:sp>
  </cdr:relSizeAnchor>
  <cdr:relSizeAnchor xmlns:cdr="http://schemas.openxmlformats.org/drawingml/2006/chartDrawing">
    <cdr:from>
      <cdr:x>0.57423</cdr:x>
      <cdr:y>0.0591</cdr:y>
    </cdr:from>
    <cdr:to>
      <cdr:x>0.69073</cdr:x>
      <cdr:y>0.11873</cdr:y>
    </cdr:to>
    <cdr:sp macro="" textlink="">
      <cdr:nvSpPr>
        <cdr:cNvPr id="6" name="TextBox 1"/>
        <cdr:cNvSpPr txBox="1"/>
      </cdr:nvSpPr>
      <cdr:spPr>
        <a:xfrm xmlns:a="http://schemas.openxmlformats.org/drawingml/2006/main">
          <a:off x="6308459" y="265220"/>
          <a:ext cx="1279861" cy="267610"/>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002060"/>
              </a:solidFill>
            </a:rPr>
            <a:t>P&lt;0.001</a:t>
          </a:r>
        </a:p>
      </cdr:txBody>
    </cdr:sp>
  </cdr:relSizeAnchor>
  <cdr:relSizeAnchor xmlns:cdr="http://schemas.openxmlformats.org/drawingml/2006/chartDrawing">
    <cdr:from>
      <cdr:x>0.79161</cdr:x>
      <cdr:y>0.35065</cdr:y>
    </cdr:from>
    <cdr:to>
      <cdr:x>0.90811</cdr:x>
      <cdr:y>0.41029</cdr:y>
    </cdr:to>
    <cdr:sp macro="" textlink="">
      <cdr:nvSpPr>
        <cdr:cNvPr id="7" name="TextBox 1"/>
        <cdr:cNvSpPr txBox="1"/>
      </cdr:nvSpPr>
      <cdr:spPr>
        <a:xfrm xmlns:a="http://schemas.openxmlformats.org/drawingml/2006/main">
          <a:off x="8696538" y="1573670"/>
          <a:ext cx="1279860" cy="267655"/>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002060"/>
              </a:solidFill>
            </a:rPr>
            <a:t>P=0.004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479D3C6-DDDB-4866-9E29-F6957B162BE3}" type="slidenum">
              <a:rPr lang="en-US" smtClean="0"/>
              <a:t>‹#›</a:t>
            </a:fld>
            <a:endParaRPr lang="en-US"/>
          </a:p>
        </p:txBody>
      </p:sp>
    </p:spTree>
    <p:extLst>
      <p:ext uri="{BB962C8B-B14F-4D97-AF65-F5344CB8AC3E}">
        <p14:creationId xmlns:p14="http://schemas.microsoft.com/office/powerpoint/2010/main" val="1866942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88FE6EE-B344-4D9E-A297-F7CC143C5907}" type="datetimeFigureOut">
              <a:rPr lang="en-US" smtClean="0"/>
              <a:t>5/20/2019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6DAB195-917C-462F-93E5-0CD83ED7BA71}" type="slidenum">
              <a:rPr lang="en-US" smtClean="0"/>
              <a:t>‹#›</a:t>
            </a:fld>
            <a:endParaRPr lang="en-US" dirty="0"/>
          </a:p>
        </p:txBody>
      </p:sp>
    </p:spTree>
    <p:extLst>
      <p:ext uri="{BB962C8B-B14F-4D97-AF65-F5344CB8AC3E}">
        <p14:creationId xmlns:p14="http://schemas.microsoft.com/office/powerpoint/2010/main" val="6489238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723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xfrm>
            <a:off x="1214438" y="731838"/>
            <a:ext cx="4886325" cy="3665537"/>
          </a:xfrm>
          <a:noFill/>
          <a:ln>
            <a:solidFill>
              <a:srgbClr val="000000"/>
            </a:solidFill>
            <a:miter lim="800000"/>
            <a:headEnd/>
            <a:tailEnd/>
          </a:ln>
        </p:spPr>
      </p:sp>
      <p:sp>
        <p:nvSpPr>
          <p:cNvPr id="20484" name="Rectangle 3"/>
          <p:cNvSpPr>
            <a:spLocks noGrp="1" noChangeArrowheads="1"/>
          </p:cNvSpPr>
          <p:nvPr>
            <p:ph type="body" idx="1"/>
          </p:nvPr>
        </p:nvSpPr>
        <p:spPr bwMode="auto">
          <a:xfrm>
            <a:off x="733215" y="4646988"/>
            <a:ext cx="5848773" cy="4400800"/>
          </a:xfrm>
          <a:noFill/>
        </p:spPr>
        <p:txBody>
          <a:bodyPr wrap="square" numCol="1" anchor="t" anchorCtr="0" compatLnSpc="1">
            <a:prstTxWarp prst="textNoShape">
              <a:avLst/>
            </a:prstTxWarp>
          </a:bodyPr>
          <a:lstStyle/>
          <a:p>
            <a:pPr eaLnBrk="1" hangingPunct="1">
              <a:spcBef>
                <a:spcPct val="50000"/>
              </a:spcBef>
            </a:pPr>
            <a:r>
              <a:rPr lang="en-US" dirty="0"/>
              <a:t>Purposefully does not use “structure” and “process jargon”</a:t>
            </a:r>
          </a:p>
          <a:p>
            <a:pPr eaLnBrk="1" hangingPunct="1">
              <a:spcBef>
                <a:spcPct val="50000"/>
              </a:spcBef>
            </a:pPr>
            <a:r>
              <a:rPr lang="en-US" dirty="0"/>
              <a:t>Co-created by and first presented with Kathleen Kerr at University of Illinois</a:t>
            </a:r>
            <a:r>
              <a:rPr lang="en-US" baseline="0" dirty="0"/>
              <a:t> at Chicago, “nuts and bolts” conference, 2007</a:t>
            </a:r>
          </a:p>
          <a:p>
            <a:pPr eaLnBrk="1" hangingPunct="1">
              <a:spcBef>
                <a:spcPct val="50000"/>
              </a:spcBef>
            </a:pPr>
            <a:r>
              <a:rPr lang="en-US" dirty="0"/>
              <a:t>This incorporates Triple Aim (not Quadruple Aim!  Read Derek Feeley (IHI) and others on this.  IHI endorses the value of process goals such as readiness, equity, and joy in work, without moving those into the realm of outcomes.)</a:t>
            </a:r>
          </a:p>
        </p:txBody>
      </p:sp>
    </p:spTree>
    <p:extLst>
      <p:ext uri="{BB962C8B-B14F-4D97-AF65-F5344CB8AC3E}">
        <p14:creationId xmlns:p14="http://schemas.microsoft.com/office/powerpoint/2010/main" val="55213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Excludes Non-Alliance</a:t>
            </a:r>
            <a:r>
              <a:rPr lang="en-US" baseline="0" dirty="0"/>
              <a:t> Sites</a:t>
            </a:r>
            <a:endParaRPr lang="en-US" dirty="0"/>
          </a:p>
        </p:txBody>
      </p:sp>
      <p:sp>
        <p:nvSpPr>
          <p:cNvPr id="4" name="Slide Number Placeholder 3"/>
          <p:cNvSpPr>
            <a:spLocks noGrp="1"/>
          </p:cNvSpPr>
          <p:nvPr>
            <p:ph type="sldNum" sz="quarter" idx="10"/>
          </p:nvPr>
        </p:nvSpPr>
        <p:spPr/>
        <p:txBody>
          <a:bodyPr/>
          <a:lstStyle/>
          <a:p>
            <a:fld id="{21F623DA-43E7-0945-90B8-59DC1A90D8E2}" type="slidenum">
              <a:rPr lang="en-US" smtClean="0"/>
              <a:t>56</a:t>
            </a:fld>
            <a:endParaRPr lang="en-US"/>
          </a:p>
        </p:txBody>
      </p:sp>
    </p:spTree>
    <p:extLst>
      <p:ext uri="{BB962C8B-B14F-4D97-AF65-F5344CB8AC3E}">
        <p14:creationId xmlns:p14="http://schemas.microsoft.com/office/powerpoint/2010/main" val="211151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xfrm>
            <a:off x="1214438" y="731838"/>
            <a:ext cx="4886325" cy="3665537"/>
          </a:xfrm>
          <a:noFill/>
          <a:ln>
            <a:solidFill>
              <a:srgbClr val="000000"/>
            </a:solidFill>
            <a:miter lim="800000"/>
            <a:headEnd/>
            <a:tailEnd/>
          </a:ln>
        </p:spPr>
      </p:sp>
      <p:sp>
        <p:nvSpPr>
          <p:cNvPr id="20484" name="Rectangle 3"/>
          <p:cNvSpPr>
            <a:spLocks noGrp="1" noChangeArrowheads="1"/>
          </p:cNvSpPr>
          <p:nvPr>
            <p:ph type="body" idx="1"/>
          </p:nvPr>
        </p:nvSpPr>
        <p:spPr bwMode="auto">
          <a:xfrm>
            <a:off x="733215" y="4646988"/>
            <a:ext cx="5848773" cy="4400800"/>
          </a:xfrm>
          <a:noFill/>
        </p:spPr>
        <p:txBody>
          <a:bodyPr wrap="square" numCol="1" anchor="t" anchorCtr="0" compatLnSpc="1">
            <a:prstTxWarp prst="textNoShape">
              <a:avLst/>
            </a:prstTxWarp>
          </a:bodyPr>
          <a:lstStyle/>
          <a:p>
            <a:pPr eaLnBrk="1" hangingPunct="1">
              <a:spcBef>
                <a:spcPct val="50000"/>
              </a:spcBef>
            </a:pPr>
            <a:r>
              <a:rPr lang="en-US" dirty="0"/>
              <a:t>Purposefully does not use “structure” and “process jargon”</a:t>
            </a:r>
          </a:p>
          <a:p>
            <a:pPr eaLnBrk="1" hangingPunct="1">
              <a:spcBef>
                <a:spcPct val="50000"/>
              </a:spcBef>
            </a:pPr>
            <a:r>
              <a:rPr lang="en-US" dirty="0"/>
              <a:t>Co-created by and first presented with Kathleen Kerr at University of Illinois</a:t>
            </a:r>
            <a:r>
              <a:rPr lang="en-US" baseline="0" dirty="0"/>
              <a:t> at Chicago, “nuts and bolts” conference, 2007</a:t>
            </a:r>
          </a:p>
          <a:p>
            <a:pPr eaLnBrk="1" hangingPunct="1">
              <a:spcBef>
                <a:spcPct val="50000"/>
              </a:spcBef>
            </a:pPr>
            <a:r>
              <a:rPr lang="en-US" dirty="0"/>
              <a:t>This incorporates Triple Aim (not Quadruple Aim!  Read Derek Feeley (IHI) and others on this.  IHI endorses the value of process goals such as readiness, equity, and joy in work, without moving those into the realm of outcomes.)</a:t>
            </a:r>
          </a:p>
        </p:txBody>
      </p:sp>
    </p:spTree>
    <p:extLst>
      <p:ext uri="{BB962C8B-B14F-4D97-AF65-F5344CB8AC3E}">
        <p14:creationId xmlns:p14="http://schemas.microsoft.com/office/powerpoint/2010/main" val="130910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2 clinic-based,</a:t>
            </a:r>
            <a:r>
              <a:rPr lang="en-US" baseline="0" dirty="0"/>
              <a:t> 4 home-based, and 1 tele</a:t>
            </a:r>
          </a:p>
          <a:p>
            <a:r>
              <a:rPr lang="en-US" baseline="0" dirty="0"/>
              <a:t>If you’re designing &amp; implementing a clinic-based service, it makes sense to look at the clinic-based papers for descriptions of staffing, timing, frequency of encounters, duration of services etc.</a:t>
            </a:r>
          </a:p>
          <a:p>
            <a:r>
              <a:rPr lang="en-US" baseline="0" dirty="0"/>
              <a:t>Look at the details of what was measured and how.  Not just what effects were achieved – but also what effects were null (not shown here) – some have quite a few non-effects.  </a:t>
            </a:r>
          </a:p>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pPr/>
              <a:t>22</a:t>
            </a:fld>
            <a:endParaRPr lang="en-US" dirty="0"/>
          </a:p>
        </p:txBody>
      </p:sp>
    </p:spTree>
    <p:extLst>
      <p:ext uri="{BB962C8B-B14F-4D97-AF65-F5344CB8AC3E}">
        <p14:creationId xmlns:p14="http://schemas.microsoft.com/office/powerpoint/2010/main" val="103305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Rot="1" noChangeAspect="1" noChangeArrowheads="1" noTextEdit="1"/>
          </p:cNvSpPr>
          <p:nvPr>
            <p:ph type="sldImg"/>
          </p:nvPr>
        </p:nvSpPr>
        <p:spPr>
          <a:xfrm>
            <a:off x="1258888" y="720725"/>
            <a:ext cx="4800600" cy="3600450"/>
          </a:xfrm>
          <a:ln/>
        </p:spPr>
      </p:sp>
      <p:sp>
        <p:nvSpPr>
          <p:cNvPr id="115716" name="Rectangle 3"/>
          <p:cNvSpPr>
            <a:spLocks noGrp="1" noChangeArrowheads="1"/>
          </p:cNvSpPr>
          <p:nvPr>
            <p:ph type="body" idx="1"/>
          </p:nvPr>
        </p:nvSpPr>
        <p:spPr>
          <a:xfrm>
            <a:off x="975821" y="4561922"/>
            <a:ext cx="5363561" cy="4319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612">
              <a:defRPr/>
            </a:pPr>
            <a:r>
              <a:rPr lang="en-US" dirty="0"/>
              <a:t>Cassel / Kerr slides</a:t>
            </a:r>
          </a:p>
          <a:p>
            <a:pPr eaLnBrk="1" hangingPunct="1"/>
            <a:endParaRPr lang="en-US" altLang="en-US" dirty="0"/>
          </a:p>
        </p:txBody>
      </p:sp>
    </p:spTree>
    <p:extLst>
      <p:ext uri="{BB962C8B-B14F-4D97-AF65-F5344CB8AC3E}">
        <p14:creationId xmlns:p14="http://schemas.microsoft.com/office/powerpoint/2010/main" val="190484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Triple Aim of healthcare.  Included as an outcome in the SPC Measurement Model.</a:t>
            </a:r>
          </a:p>
        </p:txBody>
      </p:sp>
      <p:sp>
        <p:nvSpPr>
          <p:cNvPr id="4" name="Slide Number Placeholder 3"/>
          <p:cNvSpPr>
            <a:spLocks noGrp="1"/>
          </p:cNvSpPr>
          <p:nvPr>
            <p:ph type="sldNum" sz="quarter" idx="10"/>
          </p:nvPr>
        </p:nvSpPr>
        <p:spPr/>
        <p:txBody>
          <a:bodyPr/>
          <a:lstStyle/>
          <a:p>
            <a:fld id="{4F7223A5-CA98-634F-8283-D38C8A151996}" type="slidenum">
              <a:rPr lang="en-US" smtClean="0"/>
              <a:pPr/>
              <a:t>24</a:t>
            </a:fld>
            <a:endParaRPr lang="en-US" dirty="0"/>
          </a:p>
        </p:txBody>
      </p:sp>
    </p:spTree>
    <p:extLst>
      <p:ext uri="{BB962C8B-B14F-4D97-AF65-F5344CB8AC3E}">
        <p14:creationId xmlns:p14="http://schemas.microsoft.com/office/powerpoint/2010/main" val="191427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285AC-A12A-4AA1-9710-8D00A176E6E6}" type="slidenum">
              <a:rPr lang="en-US" smtClean="0"/>
              <a:pPr/>
              <a:t>42</a:t>
            </a:fld>
            <a:endParaRPr lang="en-US" dirty="0"/>
          </a:p>
        </p:txBody>
      </p:sp>
    </p:spTree>
    <p:extLst>
      <p:ext uri="{BB962C8B-B14F-4D97-AF65-F5344CB8AC3E}">
        <p14:creationId xmlns:p14="http://schemas.microsoft.com/office/powerpoint/2010/main" val="203569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pPr/>
              <a:t>43</a:t>
            </a:fld>
            <a:endParaRPr lang="en-US" dirty="0"/>
          </a:p>
        </p:txBody>
      </p:sp>
    </p:spTree>
    <p:extLst>
      <p:ext uri="{BB962C8B-B14F-4D97-AF65-F5344CB8AC3E}">
        <p14:creationId xmlns:p14="http://schemas.microsoft.com/office/powerpoint/2010/main" val="189184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Payer / sponsor perspective.  Pre-post</a:t>
            </a:r>
            <a:r>
              <a:rPr lang="en-US" baseline="0" dirty="0"/>
              <a:t> comparison is good </a:t>
            </a:r>
            <a:r>
              <a:rPr lang="en-US" dirty="0"/>
              <a:t>design because you</a:t>
            </a:r>
            <a:r>
              <a:rPr lang="en-US" baseline="0" dirty="0"/>
              <a:t> don’t need comparison group and because you (usually) have plenty of “post” time to measure effects (not too close to death).  This is also inclusive of what the payer paid the providers (not providers costs per se).  </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pPr/>
              <a:t>45</a:t>
            </a:fld>
            <a:endParaRPr lang="en-US" dirty="0"/>
          </a:p>
        </p:txBody>
      </p:sp>
    </p:spTree>
    <p:extLst>
      <p:ext uri="{BB962C8B-B14F-4D97-AF65-F5344CB8AC3E}">
        <p14:creationId xmlns:p14="http://schemas.microsoft.com/office/powerpoint/2010/main" val="277533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Balboni</a:t>
            </a:r>
            <a:r>
              <a:rPr lang="en-US" dirty="0"/>
              <a:t> study:</a:t>
            </a:r>
          </a:p>
          <a:p>
            <a:r>
              <a:rPr lang="en-US" sz="1200" b="0" i="0" kern="1200" dirty="0">
                <a:solidFill>
                  <a:schemeClr val="tx1"/>
                </a:solidFill>
                <a:effectLst/>
                <a:latin typeface="+mn-lt"/>
                <a:ea typeface="+mn-ea"/>
                <a:cs typeface="+mn-cs"/>
              </a:rPr>
              <a:t>Prospective, multi-site study of 339 advanced cancer patients accrued September 2002–August 2007 from an outpatient setting and followed until death. Spiritual care was measured by patients' reports that the healthcare team supported their religious/spiritual needs. EOL costs in the last week were compared among patients reporting their spiritual needs were inadequately supported versus those well-supported. Analyses adjusted for confounders (e.g., EOL discussions).</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Patients reporting their R/S needs were inadequately-supported by clinic staff were less likely to receive a week or more of hospice (54% vs. 72.8%;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=.01) and more likely to die in an ICU (5.1% vs. 1.0%,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=.03). Among minorities and high religious coping patients, those reporting poorly supported R/S needs received more ICU care (11.3% vs. 1.2%,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=.03 and 13.1% vs. 1.6%,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=.02, respectively), less hospice (43.% vs. 75.3% ≥ a week of hospice,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=.01 and 45.3% vs. 73.1%,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=.007, respectively) and had increased ICU deaths (11.2% vs. 1.2%,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=.03 and 7.7% vs. 0.6%,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=.009, respectively). EOL costs were higher when patients reported their spiritual needs were inadequately supported ($4947 vs. $2833,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=.03), particularly among minorities ($6533 vs. $2276,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=.02) and high religious copers ($6344 vs. $2431,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=.005).</a:t>
            </a:r>
          </a:p>
          <a:p>
            <a:endParaRPr lang="en-US" dirty="0"/>
          </a:p>
        </p:txBody>
      </p:sp>
    </p:spTree>
    <p:extLst>
      <p:ext uri="{BB962C8B-B14F-4D97-AF65-F5344CB8AC3E}">
        <p14:creationId xmlns:p14="http://schemas.microsoft.com/office/powerpoint/2010/main" val="258014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983C1-8E2F-4B92-BAF0-69BB3AB4EFDA}" type="datetime1">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182083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A7CCB-9543-44AC-99D4-AD5B02D8F688}" type="datetime1">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327128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521D4D-EABE-45AD-AE2D-5567D0545645}" type="datetime1">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58247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6"/>
            <a:ext cx="7308098" cy="4451427"/>
          </a:xfrm>
          <a:prstGeom prst="rect">
            <a:avLst/>
          </a:prstGeom>
        </p:spPr>
        <p:txBody>
          <a:bodyPr/>
          <a:lstStyle>
            <a:lvl1pPr marL="257175" indent="-257175">
              <a:buClr>
                <a:srgbClr val="991111"/>
              </a:buClr>
              <a:buSzPct val="80000"/>
              <a:buFont typeface="Wingdings" charset="2"/>
              <a:buChar char="■"/>
              <a:defRPr sz="2100">
                <a:latin typeface="+mn-lt"/>
              </a:defRPr>
            </a:lvl1pPr>
            <a:lvl2pPr marL="557213" indent="-214313">
              <a:buClr>
                <a:srgbClr val="991111"/>
              </a:buClr>
              <a:buSzPct val="80000"/>
              <a:buFont typeface="Wingdings" charset="2"/>
              <a:buChar char="u"/>
              <a:defRPr sz="1800">
                <a:latin typeface="+mn-lt"/>
              </a:defRPr>
            </a:lvl2pPr>
            <a:lvl3pPr marL="857250" indent="-171450">
              <a:buClr>
                <a:schemeClr val="accent3"/>
              </a:buClr>
              <a:buSzPct val="100000"/>
              <a:buFont typeface="Lucida Grande"/>
              <a:buChar char="●"/>
              <a:defRPr>
                <a:latin typeface="+mn-lt"/>
              </a:defRPr>
            </a:lvl3pPr>
            <a:lvl4pPr marL="1200150" indent="-171450">
              <a:buClr>
                <a:schemeClr val="accent3"/>
              </a:buClr>
              <a:buSzPct val="110000"/>
              <a:buFont typeface="Courier New"/>
              <a:buChar char="o"/>
              <a:defRPr>
                <a:latin typeface="+mn-lt"/>
              </a:defRPr>
            </a:lvl4pPr>
            <a:lvl5pPr marL="1543050" indent="-171450">
              <a:buClr>
                <a:schemeClr val="accent3"/>
              </a:buClr>
              <a:buSzPct val="100000"/>
              <a:buFont typeface="Lucida Grande"/>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412636" y="437162"/>
            <a:ext cx="7308098" cy="1470025"/>
          </a:xfrm>
          <a:prstGeom prst="rect">
            <a:avLst/>
          </a:prstGeom>
        </p:spPr>
        <p:txBody>
          <a:bodyPr/>
          <a:lstStyle>
            <a:lvl1pPr>
              <a:defRPr sz="2100">
                <a:latin typeface="+mn-lt"/>
              </a:defRPr>
            </a:lvl1pPr>
          </a:lstStyle>
          <a:p>
            <a:r>
              <a:rPr lang="en-US" dirty="0"/>
              <a:t>Click to edit Master title style</a:t>
            </a:r>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1500">
                <a:solidFill>
                  <a:srgbClr val="99111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6205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4B79D1-8548-4319-9CE3-4F00BBA794C5}" type="datetime1">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3ABD2A76-F175-40F5-A1EE-D1AA5DC307D0}" type="slidenum">
              <a:rPr lang="en-US" smtClean="0"/>
              <a:pPr/>
              <a:t>‹#›</a:t>
            </a:fld>
            <a:endParaRPr lang="en-US" dirty="0"/>
          </a:p>
        </p:txBody>
      </p:sp>
    </p:spTree>
    <p:extLst>
      <p:ext uri="{BB962C8B-B14F-4D97-AF65-F5344CB8AC3E}">
        <p14:creationId xmlns:p14="http://schemas.microsoft.com/office/powerpoint/2010/main" val="202484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D01CD-EE25-4663-BC5F-89E77929D260}" type="datetime1">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185690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90F949-F17E-4944-8440-6D6E6088C9CB}" type="datetime1">
              <a:rPr lang="en-US" smtClean="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421652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F514C2-F890-449A-9638-F6C496A32C13}" type="datetime1">
              <a:rPr lang="en-US" smtClean="0"/>
              <a:t>5/20/2019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164116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401E1E-45B0-4C2C-A14E-D3B8D10A86B1}" type="datetime1">
              <a:rPr lang="en-US" smtClean="0"/>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403062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2ACC2-8C06-489B-BB20-5AFD7158D220}" type="datetime1">
              <a:rPr lang="en-US" smtClean="0"/>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6866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1F989B-CA56-4ABB-936F-D3AA43039CAD}" type="datetime1">
              <a:rPr lang="en-US" smtClean="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185245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13E1D-8C3C-4643-8220-D8D0653C98C8}" type="datetime1">
              <a:rPr lang="en-US" smtClean="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E6E27-AB61-417C-BC98-0BD0766A9B8B}" type="slidenum">
              <a:rPr lang="en-US" smtClean="0"/>
              <a:t>‹#›</a:t>
            </a:fld>
            <a:endParaRPr lang="en-US" dirty="0"/>
          </a:p>
        </p:txBody>
      </p:sp>
    </p:spTree>
    <p:extLst>
      <p:ext uri="{BB962C8B-B14F-4D97-AF65-F5344CB8AC3E}">
        <p14:creationId xmlns:p14="http://schemas.microsoft.com/office/powerpoint/2010/main" val="121385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AD3E5-627E-4C4C-9D67-89D5F9FC919F}" type="datetime1">
              <a:rPr lang="en-US" smtClean="0"/>
              <a:t>5/20/2019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E6E27-AB61-417C-BC98-0BD0766A9B8B}" type="slidenum">
              <a:rPr lang="en-US" smtClean="0"/>
              <a:t>‹#›</a:t>
            </a:fld>
            <a:endParaRPr lang="en-US" dirty="0"/>
          </a:p>
        </p:txBody>
      </p:sp>
    </p:spTree>
    <p:extLst>
      <p:ext uri="{BB962C8B-B14F-4D97-AF65-F5344CB8AC3E}">
        <p14:creationId xmlns:p14="http://schemas.microsoft.com/office/powerpoint/2010/main" val="3756322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ian.Cassel@VCUheal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vestrong.org/livestrong-cancer-institutes"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uthealthaustin.org/clinics/cancer/calm-concep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chart" Target="../charts/char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artnershiphp.org/Providers/Quality/Documents/Strategic%20Initiatives%202017/PHC%20Palliative%20Care%20Program%20Summary_3_23_17.pdf" TargetMode="External"/></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commonwealthfund.org/usr_doc/berwick_escapefire_563.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onoringchoices-va.org/events/ambassador-2/"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facs.org/quality-programs/cancer/coc/standards" TargetMode="External"/><Relationship Id="rId3" Type="http://schemas.openxmlformats.org/officeDocument/2006/relationships/hyperlink" Target="https://coalitionccc.org/public-policy/california-advanced-illness-collaborative-caic/" TargetMode="External"/><Relationship Id="rId7" Type="http://schemas.openxmlformats.org/officeDocument/2006/relationships/hyperlink" Target="https://www.blueshieldca.com/" TargetMode="External"/><Relationship Id="rId2" Type="http://schemas.openxmlformats.org/officeDocument/2006/relationships/hyperlink" Target="https://www.dhcs.ca.gov/formsandpubs/Documents/MMCDAPLsandPolicyLetters/APL2018/APL18-020.pdf" TargetMode="External"/><Relationship Id="rId1" Type="http://schemas.openxmlformats.org/officeDocument/2006/relationships/slideLayout" Target="../slideLayouts/slideLayout2.xml"/><Relationship Id="rId6" Type="http://schemas.openxmlformats.org/officeDocument/2006/relationships/hyperlink" Target="https://registry.capc.org/metrics-resources/" TargetMode="External"/><Relationship Id="rId5" Type="http://schemas.openxmlformats.org/officeDocument/2006/relationships/hyperlink" Target="https://www.capc.org/jobs/palliative-care-certification/" TargetMode="External"/><Relationship Id="rId4" Type="http://schemas.openxmlformats.org/officeDocument/2006/relationships/hyperlink" Target="http://www.qualityforum.org/Publications/2006/12/A_National_Framework_and_Preferred_Practices_for_Palliative_and_Hospice_Care_Quality.aspx"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blueshieldca.com/bsca/bsc/public/common/PortalComponents/member/StreamDocumentServlet?fileName=BSCA_palliative-care-infographic.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registry.capc.org/wp-content/uploads/2017/02/How-We-Work-Trends-and-Insights-in-Hospital-Palliative-Care-2009-2015.pdf?utm_source=Trends+and+Insights+in+Hospital+Palliative+Care+-+Registry&amp;utm_campaign=7+Years+of+Trends+and+Insights&amp;utm_m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oJmqKjzTZpo" TargetMode="External"/><Relationship Id="rId2" Type="http://schemas.openxmlformats.org/officeDocument/2006/relationships/hyperlink" Target="https://academic.oup.com/qjmed/article/106/12/1071/1633982" TargetMode="External"/><Relationship Id="rId1" Type="http://schemas.openxmlformats.org/officeDocument/2006/relationships/slideLayout" Target="../slideLayouts/slideLayout2.xml"/><Relationship Id="rId4" Type="http://schemas.openxmlformats.org/officeDocument/2006/relationships/hyperlink" Target="http://apm.amegroups.com/article/view/19240/19356"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catalyst.nejm.org/what-is-lean-healthcare/"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98625"/>
            <a:ext cx="9144000" cy="2411490"/>
          </a:xfrm>
          <a:solidFill>
            <a:schemeClr val="accent4">
              <a:lumMod val="20000"/>
              <a:lumOff val="80000"/>
            </a:schemeClr>
          </a:solidFill>
        </p:spPr>
        <p:txBody>
          <a:bodyPr anchor="ctr">
            <a:normAutofit/>
          </a:bodyPr>
          <a:lstStyle/>
          <a:p>
            <a:r>
              <a:rPr lang="en-US" sz="4800" b="1" dirty="0">
                <a:solidFill>
                  <a:srgbClr val="002060"/>
                </a:solidFill>
              </a:rPr>
              <a:t>Blending humanistic and economic outcomes to make the case for spiritual care</a:t>
            </a:r>
          </a:p>
        </p:txBody>
      </p:sp>
      <p:sp>
        <p:nvSpPr>
          <p:cNvPr id="3" name="Subtitle 2"/>
          <p:cNvSpPr>
            <a:spLocks noGrp="1"/>
          </p:cNvSpPr>
          <p:nvPr>
            <p:ph type="subTitle" idx="1"/>
          </p:nvPr>
        </p:nvSpPr>
        <p:spPr>
          <a:xfrm>
            <a:off x="1143000" y="4804032"/>
            <a:ext cx="6858000" cy="1655762"/>
          </a:xfrm>
        </p:spPr>
        <p:txBody>
          <a:bodyPr>
            <a:noAutofit/>
          </a:bodyPr>
          <a:lstStyle/>
          <a:p>
            <a:pPr>
              <a:lnSpc>
                <a:spcPct val="100000"/>
              </a:lnSpc>
              <a:spcBef>
                <a:spcPts val="0"/>
              </a:spcBef>
            </a:pPr>
            <a:r>
              <a:rPr lang="en-US" sz="1800" dirty="0"/>
              <a:t>J. Brian Cassel, PhD</a:t>
            </a:r>
          </a:p>
          <a:p>
            <a:pPr>
              <a:lnSpc>
                <a:spcPct val="100000"/>
              </a:lnSpc>
              <a:spcBef>
                <a:spcPts val="0"/>
              </a:spcBef>
            </a:pPr>
            <a:r>
              <a:rPr lang="en-US" sz="1800" dirty="0"/>
              <a:t>Palliative Care Research Director</a:t>
            </a:r>
          </a:p>
          <a:p>
            <a:pPr>
              <a:lnSpc>
                <a:spcPct val="100000"/>
              </a:lnSpc>
              <a:spcBef>
                <a:spcPts val="0"/>
              </a:spcBef>
            </a:pPr>
            <a:r>
              <a:rPr lang="en-US" sz="1800" dirty="0"/>
              <a:t>Associate Professor of Medicine</a:t>
            </a:r>
          </a:p>
          <a:p>
            <a:pPr>
              <a:lnSpc>
                <a:spcPct val="100000"/>
              </a:lnSpc>
              <a:spcBef>
                <a:spcPts val="0"/>
              </a:spcBef>
            </a:pPr>
            <a:r>
              <a:rPr lang="en-US" sz="1800" dirty="0"/>
              <a:t>Virginia Commonwealth University</a:t>
            </a:r>
          </a:p>
          <a:p>
            <a:pPr>
              <a:lnSpc>
                <a:spcPct val="100000"/>
              </a:lnSpc>
              <a:spcBef>
                <a:spcPts val="0"/>
              </a:spcBef>
            </a:pPr>
            <a:r>
              <a:rPr lang="en-US" sz="1800" dirty="0">
                <a:hlinkClick r:id="rId3"/>
              </a:rPr>
              <a:t>Brian.Cassel@VCUhealth.org</a:t>
            </a:r>
            <a:endParaRPr lang="en-US" sz="1800" dirty="0"/>
          </a:p>
        </p:txBody>
      </p:sp>
    </p:spTree>
    <p:extLst>
      <p:ext uri="{BB962C8B-B14F-4D97-AF65-F5344CB8AC3E}">
        <p14:creationId xmlns:p14="http://schemas.microsoft.com/office/powerpoint/2010/main" val="2483854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A9408E-F649-465D-A82A-48C75BDA3F86}"/>
              </a:ext>
            </a:extLst>
          </p:cNvPr>
          <p:cNvSpPr>
            <a:spLocks noGrp="1"/>
          </p:cNvSpPr>
          <p:nvPr>
            <p:ph type="sldNum" sz="quarter" idx="12"/>
          </p:nvPr>
        </p:nvSpPr>
        <p:spPr/>
        <p:txBody>
          <a:bodyPr/>
          <a:lstStyle/>
          <a:p>
            <a:r>
              <a:rPr lang="en-US"/>
              <a:t>Slide </a:t>
            </a:r>
            <a:fld id="{3ABD2A76-F175-40F5-A1EE-D1AA5DC307D0}" type="slidenum">
              <a:rPr lang="en-US" smtClean="0"/>
              <a:pPr/>
              <a:t>10</a:t>
            </a:fld>
            <a:endParaRPr lang="en-US" dirty="0"/>
          </a:p>
        </p:txBody>
      </p:sp>
      <p:pic>
        <p:nvPicPr>
          <p:cNvPr id="5" name="Picture 4">
            <a:extLst>
              <a:ext uri="{FF2B5EF4-FFF2-40B4-BE49-F238E27FC236}">
                <a16:creationId xmlns:a16="http://schemas.microsoft.com/office/drawing/2014/main" id="{F6A3E1C9-6614-4B21-A766-681206CC5766}"/>
              </a:ext>
            </a:extLst>
          </p:cNvPr>
          <p:cNvPicPr>
            <a:picLocks noChangeAspect="1"/>
          </p:cNvPicPr>
          <p:nvPr/>
        </p:nvPicPr>
        <p:blipFill rotWithShape="1">
          <a:blip r:embed="rId2"/>
          <a:srcRect l="21291" t="20308" r="22419" b="9120"/>
          <a:stretch/>
        </p:blipFill>
        <p:spPr>
          <a:xfrm>
            <a:off x="15646" y="-294953"/>
            <a:ext cx="9143101" cy="6444707"/>
          </a:xfrm>
          <a:prstGeom prst="rect">
            <a:avLst/>
          </a:prstGeom>
        </p:spPr>
      </p:pic>
      <p:sp>
        <p:nvSpPr>
          <p:cNvPr id="6" name="Rectangle 5">
            <a:extLst>
              <a:ext uri="{FF2B5EF4-FFF2-40B4-BE49-F238E27FC236}">
                <a16:creationId xmlns:a16="http://schemas.microsoft.com/office/drawing/2014/main" id="{42F3C928-9AF1-4D26-A53F-D3BEF56117FB}"/>
              </a:ext>
            </a:extLst>
          </p:cNvPr>
          <p:cNvSpPr/>
          <p:nvPr/>
        </p:nvSpPr>
        <p:spPr>
          <a:xfrm>
            <a:off x="414798" y="6094741"/>
            <a:ext cx="6384207" cy="523220"/>
          </a:xfrm>
          <a:prstGeom prst="rect">
            <a:avLst/>
          </a:prstGeom>
        </p:spPr>
        <p:txBody>
          <a:bodyPr wrap="square">
            <a:spAutoFit/>
          </a:bodyPr>
          <a:lstStyle/>
          <a:p>
            <a:r>
              <a:rPr lang="en-US" sz="1400" dirty="0">
                <a:hlinkClick r:id="rId3"/>
              </a:rPr>
              <a:t>https://www.livestrong.org/livestrong-cancer-institutes</a:t>
            </a:r>
            <a:r>
              <a:rPr lang="en-US" sz="1400" dirty="0"/>
              <a:t> </a:t>
            </a:r>
          </a:p>
          <a:p>
            <a:r>
              <a:rPr lang="en-US" sz="1400" dirty="0">
                <a:hlinkClick r:id="rId4"/>
              </a:rPr>
              <a:t>https://uthealthaustin.org/clinics/cancer/calm-concept</a:t>
            </a:r>
            <a:endParaRPr lang="en-US" sz="1400" dirty="0"/>
          </a:p>
        </p:txBody>
      </p:sp>
      <p:sp>
        <p:nvSpPr>
          <p:cNvPr id="8" name="TextBox 7">
            <a:extLst>
              <a:ext uri="{FF2B5EF4-FFF2-40B4-BE49-F238E27FC236}">
                <a16:creationId xmlns:a16="http://schemas.microsoft.com/office/drawing/2014/main" id="{B1951052-EB96-476D-8A22-3DCCA5ACAA94}"/>
              </a:ext>
            </a:extLst>
          </p:cNvPr>
          <p:cNvSpPr txBox="1"/>
          <p:nvPr/>
        </p:nvSpPr>
        <p:spPr>
          <a:xfrm>
            <a:off x="2079522" y="3665252"/>
            <a:ext cx="6076336" cy="1077218"/>
          </a:xfrm>
          <a:prstGeom prst="rect">
            <a:avLst/>
          </a:prstGeom>
          <a:solidFill>
            <a:schemeClr val="accent4">
              <a:lumMod val="20000"/>
              <a:lumOff val="80000"/>
            </a:schemeClr>
          </a:solidFill>
          <a:ln w="28575">
            <a:solidFill>
              <a:srgbClr val="C00000"/>
            </a:solidFill>
          </a:ln>
        </p:spPr>
        <p:txBody>
          <a:bodyPr wrap="square" rtlCol="0">
            <a:spAutoFit/>
          </a:bodyPr>
          <a:lstStyle/>
          <a:p>
            <a:r>
              <a:rPr lang="en-US" sz="3200" dirty="0">
                <a:solidFill>
                  <a:srgbClr val="002060"/>
                </a:solidFill>
              </a:rPr>
              <a:t>Super awesome.  How will we sustain funding for all of that?</a:t>
            </a:r>
          </a:p>
        </p:txBody>
      </p:sp>
      <p:sp>
        <p:nvSpPr>
          <p:cNvPr id="2" name="Oval 1">
            <a:extLst>
              <a:ext uri="{FF2B5EF4-FFF2-40B4-BE49-F238E27FC236}">
                <a16:creationId xmlns:a16="http://schemas.microsoft.com/office/drawing/2014/main" id="{991E7B7B-20AB-4F91-91BA-7329C95D32FB}"/>
              </a:ext>
            </a:extLst>
          </p:cNvPr>
          <p:cNvSpPr/>
          <p:nvPr/>
        </p:nvSpPr>
        <p:spPr>
          <a:xfrm>
            <a:off x="2286000" y="0"/>
            <a:ext cx="1725561" cy="159282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52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E770-D5A9-4D9B-ABBD-2C9EB692DA4E}"/>
              </a:ext>
            </a:extLst>
          </p:cNvPr>
          <p:cNvSpPr>
            <a:spLocks noGrp="1"/>
          </p:cNvSpPr>
          <p:nvPr>
            <p:ph type="title"/>
          </p:nvPr>
        </p:nvSpPr>
        <p:spPr>
          <a:xfrm>
            <a:off x="0" y="18256"/>
            <a:ext cx="9144000" cy="950736"/>
          </a:xfrm>
          <a:solidFill>
            <a:schemeClr val="accent4">
              <a:lumMod val="20000"/>
              <a:lumOff val="80000"/>
            </a:schemeClr>
          </a:solidFill>
        </p:spPr>
        <p:txBody>
          <a:bodyPr>
            <a:normAutofit/>
          </a:bodyPr>
          <a:lstStyle/>
          <a:p>
            <a:r>
              <a:rPr lang="en-US" sz="3600" b="1" dirty="0">
                <a:solidFill>
                  <a:srgbClr val="002060"/>
                </a:solidFill>
              </a:rPr>
              <a:t>Palliative care field: useful template</a:t>
            </a:r>
          </a:p>
        </p:txBody>
      </p:sp>
      <p:sp>
        <p:nvSpPr>
          <p:cNvPr id="3" name="Content Placeholder 2">
            <a:extLst>
              <a:ext uri="{FF2B5EF4-FFF2-40B4-BE49-F238E27FC236}">
                <a16:creationId xmlns:a16="http://schemas.microsoft.com/office/drawing/2014/main" id="{18DD4C13-9B2E-4772-A72E-9477DC194C8C}"/>
              </a:ext>
            </a:extLst>
          </p:cNvPr>
          <p:cNvSpPr>
            <a:spLocks noGrp="1"/>
          </p:cNvSpPr>
          <p:nvPr>
            <p:ph idx="1"/>
          </p:nvPr>
        </p:nvSpPr>
        <p:spPr>
          <a:xfrm>
            <a:off x="329565" y="1459864"/>
            <a:ext cx="8484870" cy="5047616"/>
          </a:xfrm>
        </p:spPr>
        <p:txBody>
          <a:bodyPr>
            <a:normAutofit fontScale="92500" lnSpcReduction="20000"/>
          </a:bodyPr>
          <a:lstStyle/>
          <a:p>
            <a:pPr>
              <a:lnSpc>
                <a:spcPct val="110000"/>
              </a:lnSpc>
            </a:pPr>
            <a:r>
              <a:rPr lang="en-US" dirty="0">
                <a:solidFill>
                  <a:srgbClr val="002060"/>
                </a:solidFill>
              </a:rPr>
              <a:t>Complex intervention (clinical, educational, cultural)</a:t>
            </a:r>
          </a:p>
          <a:p>
            <a:pPr>
              <a:lnSpc>
                <a:spcPct val="110000"/>
              </a:lnSpc>
            </a:pPr>
            <a:r>
              <a:rPr lang="en-US" dirty="0">
                <a:solidFill>
                  <a:srgbClr val="002060"/>
                </a:solidFill>
              </a:rPr>
              <a:t>Bio-psycho-social-</a:t>
            </a:r>
            <a:r>
              <a:rPr lang="en-US" u="sng" dirty="0">
                <a:solidFill>
                  <a:srgbClr val="002060"/>
                </a:solidFill>
              </a:rPr>
              <a:t>spiritual</a:t>
            </a:r>
            <a:r>
              <a:rPr lang="en-US" dirty="0">
                <a:solidFill>
                  <a:srgbClr val="002060"/>
                </a:solidFill>
              </a:rPr>
              <a:t> domains</a:t>
            </a:r>
          </a:p>
          <a:p>
            <a:pPr>
              <a:lnSpc>
                <a:spcPct val="110000"/>
              </a:lnSpc>
            </a:pPr>
            <a:r>
              <a:rPr lang="en-US" dirty="0">
                <a:solidFill>
                  <a:srgbClr val="002060"/>
                </a:solidFill>
              </a:rPr>
              <a:t>Inter-disciplinary team a core tenet</a:t>
            </a:r>
          </a:p>
          <a:p>
            <a:pPr>
              <a:lnSpc>
                <a:spcPct val="110000"/>
              </a:lnSpc>
            </a:pPr>
            <a:r>
              <a:rPr lang="en-US" dirty="0">
                <a:solidFill>
                  <a:srgbClr val="002060"/>
                </a:solidFill>
              </a:rPr>
              <a:t>Insufficient reimbursement in fee-for-service context</a:t>
            </a:r>
          </a:p>
          <a:p>
            <a:pPr>
              <a:lnSpc>
                <a:spcPct val="110000"/>
              </a:lnSpc>
            </a:pPr>
            <a:r>
              <a:rPr lang="en-US" dirty="0">
                <a:solidFill>
                  <a:srgbClr val="002060"/>
                </a:solidFill>
              </a:rPr>
              <a:t>Goes against tide of medical culture</a:t>
            </a:r>
          </a:p>
          <a:p>
            <a:pPr lvl="1">
              <a:lnSpc>
                <a:spcPct val="110000"/>
              </a:lnSpc>
            </a:pPr>
            <a:r>
              <a:rPr lang="en-US" dirty="0">
                <a:solidFill>
                  <a:srgbClr val="002060"/>
                </a:solidFill>
              </a:rPr>
              <a:t>Holistic rather than reductionistic</a:t>
            </a:r>
          </a:p>
          <a:p>
            <a:pPr lvl="1">
              <a:lnSpc>
                <a:spcPct val="110000"/>
              </a:lnSpc>
            </a:pPr>
            <a:r>
              <a:rPr lang="en-US" dirty="0">
                <a:solidFill>
                  <a:srgbClr val="002060"/>
                </a:solidFill>
              </a:rPr>
              <a:t>Death seen as natural event, not as medical failure</a:t>
            </a:r>
          </a:p>
          <a:p>
            <a:pPr lvl="1">
              <a:lnSpc>
                <a:spcPct val="110000"/>
              </a:lnSpc>
            </a:pPr>
            <a:r>
              <a:rPr lang="en-US" dirty="0">
                <a:solidFill>
                  <a:srgbClr val="002060"/>
                </a:solidFill>
              </a:rPr>
              <a:t>Shared decision-making, not “doctor knows best”</a:t>
            </a:r>
          </a:p>
          <a:p>
            <a:pPr>
              <a:lnSpc>
                <a:spcPct val="110000"/>
              </a:lnSpc>
            </a:pPr>
            <a:r>
              <a:rPr lang="en-US" dirty="0">
                <a:solidFill>
                  <a:srgbClr val="002060"/>
                </a:solidFill>
              </a:rPr>
              <a:t>Misconceptions abound</a:t>
            </a:r>
          </a:p>
          <a:p>
            <a:pPr>
              <a:lnSpc>
                <a:spcPct val="110000"/>
              </a:lnSpc>
            </a:pPr>
            <a:r>
              <a:rPr lang="en-US" dirty="0">
                <a:solidFill>
                  <a:srgbClr val="002060"/>
                </a:solidFill>
              </a:rPr>
              <a:t>Positive outcomes, but are they compelling enough to get sustained funding?</a:t>
            </a:r>
          </a:p>
          <a:p>
            <a:pPr>
              <a:lnSpc>
                <a:spcPct val="110000"/>
              </a:lnSpc>
            </a:pPr>
            <a:endParaRPr lang="en-US" dirty="0">
              <a:solidFill>
                <a:srgbClr val="002060"/>
              </a:solidFill>
            </a:endParaRPr>
          </a:p>
        </p:txBody>
      </p:sp>
      <p:sp>
        <p:nvSpPr>
          <p:cNvPr id="4" name="Slide Number Placeholder 3">
            <a:extLst>
              <a:ext uri="{FF2B5EF4-FFF2-40B4-BE49-F238E27FC236}">
                <a16:creationId xmlns:a16="http://schemas.microsoft.com/office/drawing/2014/main" id="{D1C2D8A7-DE21-4BC9-9A7E-225311224223}"/>
              </a:ext>
            </a:extLst>
          </p:cNvPr>
          <p:cNvSpPr>
            <a:spLocks noGrp="1"/>
          </p:cNvSpPr>
          <p:nvPr>
            <p:ph type="sldNum" sz="quarter" idx="12"/>
          </p:nvPr>
        </p:nvSpPr>
        <p:spPr/>
        <p:txBody>
          <a:bodyPr/>
          <a:lstStyle/>
          <a:p>
            <a:r>
              <a:rPr lang="en-US" dirty="0"/>
              <a:t>Slide </a:t>
            </a:r>
            <a:fld id="{3ABD2A76-F175-40F5-A1EE-D1AA5DC307D0}" type="slidenum">
              <a:rPr lang="en-US" smtClean="0"/>
              <a:pPr/>
              <a:t>11</a:t>
            </a:fld>
            <a:endParaRPr lang="en-US" dirty="0"/>
          </a:p>
        </p:txBody>
      </p:sp>
    </p:spTree>
    <p:extLst>
      <p:ext uri="{BB962C8B-B14F-4D97-AF65-F5344CB8AC3E}">
        <p14:creationId xmlns:p14="http://schemas.microsoft.com/office/powerpoint/2010/main" val="243840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FFCF-A963-4D11-82AD-4A3BEF739B99}"/>
              </a:ext>
            </a:extLst>
          </p:cNvPr>
          <p:cNvSpPr>
            <a:spLocks noGrp="1"/>
          </p:cNvSpPr>
          <p:nvPr>
            <p:ph type="title"/>
          </p:nvPr>
        </p:nvSpPr>
        <p:spPr>
          <a:xfrm>
            <a:off x="628650" y="2103437"/>
            <a:ext cx="7886700" cy="1325563"/>
          </a:xfrm>
          <a:solidFill>
            <a:schemeClr val="accent4">
              <a:lumMod val="20000"/>
              <a:lumOff val="80000"/>
            </a:schemeClr>
          </a:solidFill>
        </p:spPr>
        <p:txBody>
          <a:bodyPr/>
          <a:lstStyle/>
          <a:p>
            <a:pPr algn="ctr"/>
            <a:r>
              <a:rPr lang="en-US" b="1" dirty="0">
                <a:solidFill>
                  <a:srgbClr val="002060"/>
                </a:solidFill>
              </a:rPr>
              <a:t>3. Brief history</a:t>
            </a:r>
          </a:p>
        </p:txBody>
      </p:sp>
      <p:sp>
        <p:nvSpPr>
          <p:cNvPr id="4" name="Slide Number Placeholder 3">
            <a:extLst>
              <a:ext uri="{FF2B5EF4-FFF2-40B4-BE49-F238E27FC236}">
                <a16:creationId xmlns:a16="http://schemas.microsoft.com/office/drawing/2014/main" id="{FEC5B57F-BEB7-493B-94B3-D599D0A52219}"/>
              </a:ext>
            </a:extLst>
          </p:cNvPr>
          <p:cNvSpPr>
            <a:spLocks noGrp="1"/>
          </p:cNvSpPr>
          <p:nvPr>
            <p:ph type="sldNum" sz="quarter" idx="12"/>
          </p:nvPr>
        </p:nvSpPr>
        <p:spPr/>
        <p:txBody>
          <a:bodyPr/>
          <a:lstStyle/>
          <a:p>
            <a:r>
              <a:rPr lang="en-US"/>
              <a:t>Slide </a:t>
            </a:r>
            <a:fld id="{3ABD2A76-F175-40F5-A1EE-D1AA5DC307D0}" type="slidenum">
              <a:rPr lang="en-US" smtClean="0"/>
              <a:pPr/>
              <a:t>12</a:t>
            </a:fld>
            <a:endParaRPr lang="en-US" dirty="0"/>
          </a:p>
        </p:txBody>
      </p:sp>
    </p:spTree>
    <p:extLst>
      <p:ext uri="{BB962C8B-B14F-4D97-AF65-F5344CB8AC3E}">
        <p14:creationId xmlns:p14="http://schemas.microsoft.com/office/powerpoint/2010/main" val="46550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457488"/>
            <a:ext cx="9144001" cy="6358550"/>
          </a:xfrm>
          <a:prstGeom prst="rect">
            <a:avLst/>
          </a:prstGeom>
        </p:spPr>
      </p:pic>
      <p:sp>
        <p:nvSpPr>
          <p:cNvPr id="2" name="TextBox 1">
            <a:extLst>
              <a:ext uri="{FF2B5EF4-FFF2-40B4-BE49-F238E27FC236}">
                <a16:creationId xmlns:a16="http://schemas.microsoft.com/office/drawing/2014/main" id="{88CE26B4-826F-4A39-A04D-76432115A544}"/>
              </a:ext>
            </a:extLst>
          </p:cNvPr>
          <p:cNvSpPr txBox="1"/>
          <p:nvPr/>
        </p:nvSpPr>
        <p:spPr>
          <a:xfrm>
            <a:off x="-58995" y="-14744"/>
            <a:ext cx="9276739" cy="461665"/>
          </a:xfrm>
          <a:prstGeom prst="rect">
            <a:avLst/>
          </a:prstGeom>
          <a:solidFill>
            <a:schemeClr val="accent4">
              <a:lumMod val="20000"/>
              <a:lumOff val="80000"/>
            </a:schemeClr>
          </a:solidFill>
        </p:spPr>
        <p:txBody>
          <a:bodyPr wrap="square" rtlCol="0">
            <a:spAutoFit/>
          </a:bodyPr>
          <a:lstStyle/>
          <a:p>
            <a:r>
              <a:rPr lang="en-US" sz="2400" b="1" dirty="0">
                <a:solidFill>
                  <a:srgbClr val="002060"/>
                </a:solidFill>
                <a:latin typeface="+mj-lt"/>
              </a:rPr>
              <a:t>Milestones in Advance Care Planning, Hospice, &amp; Palliative Care 1967-2017</a:t>
            </a:r>
          </a:p>
        </p:txBody>
      </p:sp>
    </p:spTree>
    <p:extLst>
      <p:ext uri="{BB962C8B-B14F-4D97-AF65-F5344CB8AC3E}">
        <p14:creationId xmlns:p14="http://schemas.microsoft.com/office/powerpoint/2010/main" val="297467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Arrow Connector 58"/>
          <p:cNvCxnSpPr>
            <a:cxnSpLocks/>
            <a:endCxn id="46" idx="3"/>
          </p:cNvCxnSpPr>
          <p:nvPr/>
        </p:nvCxnSpPr>
        <p:spPr>
          <a:xfrm flipH="1">
            <a:off x="3773240" y="3513378"/>
            <a:ext cx="1595082" cy="71450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 idx="2"/>
          </p:cNvCxnSpPr>
          <p:nvPr/>
        </p:nvCxnSpPr>
        <p:spPr>
          <a:xfrm>
            <a:off x="4572000" y="791839"/>
            <a:ext cx="14288" cy="58518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1"/>
            <a:ext cx="9144000" cy="791838"/>
          </a:xfrm>
          <a:solidFill>
            <a:schemeClr val="accent4">
              <a:lumMod val="20000"/>
              <a:lumOff val="80000"/>
            </a:schemeClr>
          </a:solidFill>
        </p:spPr>
        <p:txBody>
          <a:bodyPr>
            <a:normAutofit/>
          </a:bodyPr>
          <a:lstStyle/>
          <a:p>
            <a:r>
              <a:rPr lang="en-US" sz="3600" b="1" dirty="0">
                <a:solidFill>
                  <a:srgbClr val="002060"/>
                </a:solidFill>
              </a:rPr>
              <a:t>Hospice:  From innovations to CMS benefit</a:t>
            </a:r>
          </a:p>
        </p:txBody>
      </p:sp>
      <p:grpSp>
        <p:nvGrpSpPr>
          <p:cNvPr id="15" name="Group 14"/>
          <p:cNvGrpSpPr/>
          <p:nvPr/>
        </p:nvGrpSpPr>
        <p:grpSpPr>
          <a:xfrm>
            <a:off x="1805285" y="1043187"/>
            <a:ext cx="1894282" cy="747999"/>
            <a:chOff x="921544" y="1608207"/>
            <a:chExt cx="1535906" cy="618005"/>
          </a:xfrm>
        </p:grpSpPr>
        <p:sp>
          <p:nvSpPr>
            <p:cNvPr id="13" name="Rectangular Callout 12"/>
            <p:cNvSpPr/>
            <p:nvPr/>
          </p:nvSpPr>
          <p:spPr>
            <a:xfrm>
              <a:off x="921544" y="1608207"/>
              <a:ext cx="1535906" cy="615226"/>
            </a:xfrm>
            <a:prstGeom prst="wedgeRectCallout">
              <a:avLst>
                <a:gd name="adj1" fmla="val 80714"/>
                <a:gd name="adj2" fmla="val 4029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 name="TextBox 11"/>
            <p:cNvSpPr txBox="1"/>
            <p:nvPr/>
          </p:nvSpPr>
          <p:spPr>
            <a:xfrm>
              <a:off x="921544" y="1692206"/>
              <a:ext cx="1535906" cy="534006"/>
            </a:xfrm>
            <a:prstGeom prst="rect">
              <a:avLst/>
            </a:prstGeom>
            <a:noFill/>
          </p:spPr>
          <p:txBody>
            <a:bodyPr wrap="square" rtlCol="0">
              <a:spAutoFit/>
            </a:bodyPr>
            <a:lstStyle/>
            <a:p>
              <a:pPr algn="r"/>
              <a:r>
                <a:rPr lang="en-US" dirty="0"/>
                <a:t>1967 First hospice (Saunders in UK)</a:t>
              </a:r>
            </a:p>
          </p:txBody>
        </p:sp>
      </p:grpSp>
      <p:grpSp>
        <p:nvGrpSpPr>
          <p:cNvPr id="19" name="Group 18"/>
          <p:cNvGrpSpPr/>
          <p:nvPr/>
        </p:nvGrpSpPr>
        <p:grpSpPr>
          <a:xfrm>
            <a:off x="5382604" y="1300073"/>
            <a:ext cx="2560320" cy="818529"/>
            <a:chOff x="921543" y="1608207"/>
            <a:chExt cx="1535907" cy="615226"/>
          </a:xfrm>
        </p:grpSpPr>
        <p:sp>
          <p:nvSpPr>
            <p:cNvPr id="20" name="Rectangular Callout 19"/>
            <p:cNvSpPr/>
            <p:nvPr/>
          </p:nvSpPr>
          <p:spPr>
            <a:xfrm>
              <a:off x="921543" y="1608207"/>
              <a:ext cx="1507337" cy="615226"/>
            </a:xfrm>
            <a:prstGeom prst="wedgeRectCallout">
              <a:avLst>
                <a:gd name="adj1" fmla="val -72727"/>
                <a:gd name="adj2" fmla="val 32069"/>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dirty="0"/>
            </a:p>
          </p:txBody>
        </p:sp>
        <p:sp>
          <p:nvSpPr>
            <p:cNvPr id="21" name="TextBox 20"/>
            <p:cNvSpPr txBox="1"/>
            <p:nvPr/>
          </p:nvSpPr>
          <p:spPr>
            <a:xfrm>
              <a:off x="921544" y="1647076"/>
              <a:ext cx="1535906" cy="485798"/>
            </a:xfrm>
            <a:prstGeom prst="rect">
              <a:avLst/>
            </a:prstGeom>
            <a:noFill/>
          </p:spPr>
          <p:txBody>
            <a:bodyPr wrap="square" rtlCol="0">
              <a:spAutoFit/>
            </a:bodyPr>
            <a:lstStyle/>
            <a:p>
              <a:r>
                <a:rPr lang="en-US" dirty="0"/>
                <a:t>1974 First hospice in US (Wald in CT)</a:t>
              </a:r>
            </a:p>
          </p:txBody>
        </p:sp>
      </p:grpSp>
      <p:grpSp>
        <p:nvGrpSpPr>
          <p:cNvPr id="24" name="Group 23"/>
          <p:cNvGrpSpPr/>
          <p:nvPr/>
        </p:nvGrpSpPr>
        <p:grpSpPr>
          <a:xfrm>
            <a:off x="5458721" y="3034318"/>
            <a:ext cx="2599809" cy="1188720"/>
            <a:chOff x="921543" y="1608207"/>
            <a:chExt cx="2108598" cy="1007329"/>
          </a:xfrm>
        </p:grpSpPr>
        <p:sp>
          <p:nvSpPr>
            <p:cNvPr id="25" name="Rectangular Callout 24"/>
            <p:cNvSpPr/>
            <p:nvPr/>
          </p:nvSpPr>
          <p:spPr>
            <a:xfrm>
              <a:off x="921544" y="1608207"/>
              <a:ext cx="1937146" cy="615226"/>
            </a:xfrm>
            <a:prstGeom prst="wedgeRectCallout">
              <a:avLst>
                <a:gd name="adj1" fmla="val -79657"/>
                <a:gd name="adj2" fmla="val -5757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6" name="TextBox 25"/>
            <p:cNvSpPr txBox="1"/>
            <p:nvPr/>
          </p:nvSpPr>
          <p:spPr>
            <a:xfrm>
              <a:off x="921543" y="1692206"/>
              <a:ext cx="2108598" cy="923330"/>
            </a:xfrm>
            <a:prstGeom prst="rect">
              <a:avLst/>
            </a:prstGeom>
            <a:noFill/>
          </p:spPr>
          <p:txBody>
            <a:bodyPr wrap="square" rtlCol="0">
              <a:spAutoFit/>
            </a:bodyPr>
            <a:lstStyle/>
            <a:p>
              <a:r>
                <a:rPr lang="en-US" dirty="0"/>
                <a:t>1982 Medicare Hospice Benefit created</a:t>
              </a:r>
            </a:p>
          </p:txBody>
        </p:sp>
      </p:grpSp>
      <p:grpSp>
        <p:nvGrpSpPr>
          <p:cNvPr id="30" name="Group 29"/>
          <p:cNvGrpSpPr/>
          <p:nvPr/>
        </p:nvGrpSpPr>
        <p:grpSpPr>
          <a:xfrm>
            <a:off x="5407411" y="2192156"/>
            <a:ext cx="2861689" cy="1188720"/>
            <a:chOff x="837006" y="1620279"/>
            <a:chExt cx="2060617" cy="996052"/>
          </a:xfrm>
        </p:grpSpPr>
        <p:sp>
          <p:nvSpPr>
            <p:cNvPr id="31" name="Rectangular Callout 30"/>
            <p:cNvSpPr/>
            <p:nvPr/>
          </p:nvSpPr>
          <p:spPr>
            <a:xfrm>
              <a:off x="837006" y="1620279"/>
              <a:ext cx="1957387" cy="615226"/>
            </a:xfrm>
            <a:prstGeom prst="wedgeRectCallout">
              <a:avLst>
                <a:gd name="adj1" fmla="val -73188"/>
                <a:gd name="adj2" fmla="val 2153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2" name="TextBox 31"/>
            <p:cNvSpPr txBox="1"/>
            <p:nvPr/>
          </p:nvSpPr>
          <p:spPr>
            <a:xfrm>
              <a:off x="840224" y="1693001"/>
              <a:ext cx="2057399" cy="923330"/>
            </a:xfrm>
            <a:prstGeom prst="rect">
              <a:avLst/>
            </a:prstGeom>
            <a:noFill/>
          </p:spPr>
          <p:txBody>
            <a:bodyPr wrap="square" rtlCol="0">
              <a:spAutoFit/>
            </a:bodyPr>
            <a:lstStyle/>
            <a:p>
              <a:r>
                <a:rPr lang="en-US" dirty="0"/>
                <a:t>1979 HCFA hospice demonstration projects</a:t>
              </a:r>
            </a:p>
          </p:txBody>
        </p:sp>
      </p:grpSp>
      <p:grpSp>
        <p:nvGrpSpPr>
          <p:cNvPr id="37" name="Group 36"/>
          <p:cNvGrpSpPr/>
          <p:nvPr/>
        </p:nvGrpSpPr>
        <p:grpSpPr>
          <a:xfrm>
            <a:off x="4229099" y="1116081"/>
            <a:ext cx="707231" cy="5441110"/>
            <a:chOff x="4229099" y="830328"/>
            <a:chExt cx="707231" cy="5441110"/>
          </a:xfrm>
        </p:grpSpPr>
        <p:sp>
          <p:nvSpPr>
            <p:cNvPr id="16" name="TextBox 15"/>
            <p:cNvSpPr txBox="1"/>
            <p:nvPr/>
          </p:nvSpPr>
          <p:spPr>
            <a:xfrm>
              <a:off x="4229099" y="830328"/>
              <a:ext cx="707231" cy="369332"/>
            </a:xfrm>
            <a:prstGeom prst="rect">
              <a:avLst/>
            </a:prstGeom>
            <a:solidFill>
              <a:schemeClr val="bg1"/>
            </a:solidFill>
          </p:spPr>
          <p:txBody>
            <a:bodyPr wrap="square" rtlCol="0">
              <a:spAutoFit/>
            </a:bodyPr>
            <a:lstStyle/>
            <a:p>
              <a:r>
                <a:rPr lang="en-US" dirty="0"/>
                <a:t>1965</a:t>
              </a:r>
            </a:p>
          </p:txBody>
        </p:sp>
        <p:sp>
          <p:nvSpPr>
            <p:cNvPr id="22" name="TextBox 21"/>
            <p:cNvSpPr txBox="1"/>
            <p:nvPr/>
          </p:nvSpPr>
          <p:spPr>
            <a:xfrm>
              <a:off x="4229099" y="1844684"/>
              <a:ext cx="707231" cy="369332"/>
            </a:xfrm>
            <a:prstGeom prst="rect">
              <a:avLst/>
            </a:prstGeom>
            <a:solidFill>
              <a:schemeClr val="bg1"/>
            </a:solidFill>
          </p:spPr>
          <p:txBody>
            <a:bodyPr wrap="square" rtlCol="0">
              <a:spAutoFit/>
            </a:bodyPr>
            <a:lstStyle/>
            <a:p>
              <a:r>
                <a:rPr lang="en-US" dirty="0"/>
                <a:t>1975</a:t>
              </a:r>
            </a:p>
          </p:txBody>
        </p:sp>
        <p:sp>
          <p:nvSpPr>
            <p:cNvPr id="33" name="TextBox 32"/>
            <p:cNvSpPr txBox="1"/>
            <p:nvPr/>
          </p:nvSpPr>
          <p:spPr>
            <a:xfrm>
              <a:off x="4229099" y="2859040"/>
              <a:ext cx="707231" cy="369332"/>
            </a:xfrm>
            <a:prstGeom prst="rect">
              <a:avLst/>
            </a:prstGeom>
            <a:solidFill>
              <a:schemeClr val="bg1"/>
            </a:solidFill>
          </p:spPr>
          <p:txBody>
            <a:bodyPr wrap="square" rtlCol="0">
              <a:spAutoFit/>
            </a:bodyPr>
            <a:lstStyle/>
            <a:p>
              <a:r>
                <a:rPr lang="en-US" dirty="0"/>
                <a:t>1985</a:t>
              </a:r>
            </a:p>
          </p:txBody>
        </p:sp>
        <p:sp>
          <p:nvSpPr>
            <p:cNvPr id="34" name="TextBox 33"/>
            <p:cNvSpPr txBox="1"/>
            <p:nvPr/>
          </p:nvSpPr>
          <p:spPr>
            <a:xfrm>
              <a:off x="4229099" y="3873396"/>
              <a:ext cx="707231" cy="369332"/>
            </a:xfrm>
            <a:prstGeom prst="rect">
              <a:avLst/>
            </a:prstGeom>
            <a:solidFill>
              <a:schemeClr val="bg1"/>
            </a:solidFill>
          </p:spPr>
          <p:txBody>
            <a:bodyPr wrap="square" rtlCol="0">
              <a:spAutoFit/>
            </a:bodyPr>
            <a:lstStyle/>
            <a:p>
              <a:r>
                <a:rPr lang="en-US" dirty="0"/>
                <a:t>1995</a:t>
              </a:r>
            </a:p>
          </p:txBody>
        </p:sp>
        <p:sp>
          <p:nvSpPr>
            <p:cNvPr id="35" name="TextBox 34"/>
            <p:cNvSpPr txBox="1"/>
            <p:nvPr/>
          </p:nvSpPr>
          <p:spPr>
            <a:xfrm>
              <a:off x="4229099" y="4887752"/>
              <a:ext cx="707231" cy="369332"/>
            </a:xfrm>
            <a:prstGeom prst="rect">
              <a:avLst/>
            </a:prstGeom>
            <a:solidFill>
              <a:schemeClr val="bg1"/>
            </a:solidFill>
          </p:spPr>
          <p:txBody>
            <a:bodyPr wrap="square" rtlCol="0">
              <a:spAutoFit/>
            </a:bodyPr>
            <a:lstStyle/>
            <a:p>
              <a:r>
                <a:rPr lang="en-US" dirty="0"/>
                <a:t>2005</a:t>
              </a:r>
            </a:p>
          </p:txBody>
        </p:sp>
        <p:sp>
          <p:nvSpPr>
            <p:cNvPr id="36" name="TextBox 35"/>
            <p:cNvSpPr txBox="1"/>
            <p:nvPr/>
          </p:nvSpPr>
          <p:spPr>
            <a:xfrm>
              <a:off x="4229099" y="5902106"/>
              <a:ext cx="707231" cy="369332"/>
            </a:xfrm>
            <a:prstGeom prst="rect">
              <a:avLst/>
            </a:prstGeom>
            <a:solidFill>
              <a:schemeClr val="bg1"/>
            </a:solidFill>
          </p:spPr>
          <p:txBody>
            <a:bodyPr wrap="square" rtlCol="0">
              <a:spAutoFit/>
            </a:bodyPr>
            <a:lstStyle/>
            <a:p>
              <a:r>
                <a:rPr lang="en-US" dirty="0"/>
                <a:t>2015</a:t>
              </a:r>
            </a:p>
          </p:txBody>
        </p:sp>
      </p:grpSp>
      <p:grpSp>
        <p:nvGrpSpPr>
          <p:cNvPr id="38" name="Group 37"/>
          <p:cNvGrpSpPr/>
          <p:nvPr/>
        </p:nvGrpSpPr>
        <p:grpSpPr>
          <a:xfrm>
            <a:off x="1215362" y="2063399"/>
            <a:ext cx="2560320" cy="1554480"/>
            <a:chOff x="557212" y="1608207"/>
            <a:chExt cx="1900238" cy="1284328"/>
          </a:xfrm>
        </p:grpSpPr>
        <p:sp>
          <p:nvSpPr>
            <p:cNvPr id="39" name="Rectangular Callout 38"/>
            <p:cNvSpPr/>
            <p:nvPr/>
          </p:nvSpPr>
          <p:spPr>
            <a:xfrm>
              <a:off x="757237" y="1608207"/>
              <a:ext cx="1671643" cy="615226"/>
            </a:xfrm>
            <a:prstGeom prst="wedgeRectCallout">
              <a:avLst>
                <a:gd name="adj1" fmla="val 75412"/>
                <a:gd name="adj2" fmla="val 23020"/>
              </a:avLst>
            </a:prstGeom>
          </p:spPr>
          <p:style>
            <a:lnRef idx="1">
              <a:schemeClr val="accent4"/>
            </a:lnRef>
            <a:fillRef idx="2">
              <a:schemeClr val="accent4"/>
            </a:fillRef>
            <a:effectRef idx="1">
              <a:schemeClr val="accent4"/>
            </a:effectRef>
            <a:fontRef idx="minor">
              <a:schemeClr val="dk1"/>
            </a:fontRef>
          </p:style>
          <p:txBody>
            <a:bodyPr rtlCol="0" anchor="ctr"/>
            <a:lstStyle/>
            <a:p>
              <a:pPr algn="r"/>
              <a:endParaRPr lang="en-US" dirty="0"/>
            </a:p>
          </p:txBody>
        </p:sp>
        <p:sp>
          <p:nvSpPr>
            <p:cNvPr id="40" name="TextBox 39"/>
            <p:cNvSpPr txBox="1"/>
            <p:nvPr/>
          </p:nvSpPr>
          <p:spPr>
            <a:xfrm>
              <a:off x="557212" y="1692206"/>
              <a:ext cx="1900238" cy="1200329"/>
            </a:xfrm>
            <a:prstGeom prst="rect">
              <a:avLst/>
            </a:prstGeom>
            <a:noFill/>
          </p:spPr>
          <p:txBody>
            <a:bodyPr wrap="square" rtlCol="0">
              <a:spAutoFit/>
            </a:bodyPr>
            <a:lstStyle/>
            <a:p>
              <a:pPr algn="r"/>
              <a:r>
                <a:rPr lang="en-US" dirty="0"/>
                <a:t>1978 Nat’l Hospice Organization founded</a:t>
              </a:r>
            </a:p>
          </p:txBody>
        </p:sp>
      </p:grpSp>
      <p:grpSp>
        <p:nvGrpSpPr>
          <p:cNvPr id="41" name="Group 40"/>
          <p:cNvGrpSpPr/>
          <p:nvPr/>
        </p:nvGrpSpPr>
        <p:grpSpPr>
          <a:xfrm>
            <a:off x="1136780" y="2912152"/>
            <a:ext cx="2560320" cy="1318893"/>
            <a:chOff x="471488" y="1608207"/>
            <a:chExt cx="1985962" cy="1007329"/>
          </a:xfrm>
        </p:grpSpPr>
        <p:sp>
          <p:nvSpPr>
            <p:cNvPr id="42" name="Rectangular Callout 41"/>
            <p:cNvSpPr/>
            <p:nvPr/>
          </p:nvSpPr>
          <p:spPr>
            <a:xfrm>
              <a:off x="550070" y="1608207"/>
              <a:ext cx="1871668" cy="615226"/>
            </a:xfrm>
            <a:prstGeom prst="wedgeRectCallout">
              <a:avLst>
                <a:gd name="adj1" fmla="val 75841"/>
                <a:gd name="adj2" fmla="val -27937"/>
              </a:avLst>
            </a:prstGeom>
          </p:spPr>
          <p:style>
            <a:lnRef idx="1">
              <a:schemeClr val="accent4"/>
            </a:lnRef>
            <a:fillRef idx="2">
              <a:schemeClr val="accent4"/>
            </a:fillRef>
            <a:effectRef idx="1">
              <a:schemeClr val="accent4"/>
            </a:effectRef>
            <a:fontRef idx="minor">
              <a:schemeClr val="dk1"/>
            </a:fontRef>
          </p:style>
          <p:txBody>
            <a:bodyPr rtlCol="0" anchor="ctr"/>
            <a:lstStyle/>
            <a:p>
              <a:pPr algn="r"/>
              <a:endParaRPr lang="en-US" dirty="0"/>
            </a:p>
          </p:txBody>
        </p:sp>
        <p:sp>
          <p:nvSpPr>
            <p:cNvPr id="43" name="TextBox 42"/>
            <p:cNvSpPr txBox="1"/>
            <p:nvPr/>
          </p:nvSpPr>
          <p:spPr>
            <a:xfrm>
              <a:off x="471488" y="1692206"/>
              <a:ext cx="1985962" cy="923330"/>
            </a:xfrm>
            <a:prstGeom prst="rect">
              <a:avLst/>
            </a:prstGeom>
            <a:noFill/>
          </p:spPr>
          <p:txBody>
            <a:bodyPr wrap="square" rtlCol="0">
              <a:spAutoFit/>
            </a:bodyPr>
            <a:lstStyle/>
            <a:p>
              <a:pPr algn="r"/>
              <a:r>
                <a:rPr lang="en-US" dirty="0"/>
                <a:t>1983 Hospice accreditation standards</a:t>
              </a:r>
            </a:p>
          </p:txBody>
        </p:sp>
      </p:grpSp>
      <p:grpSp>
        <p:nvGrpSpPr>
          <p:cNvPr id="44" name="Group 43"/>
          <p:cNvGrpSpPr/>
          <p:nvPr/>
        </p:nvGrpSpPr>
        <p:grpSpPr>
          <a:xfrm>
            <a:off x="941513" y="3799527"/>
            <a:ext cx="2831727" cy="782899"/>
            <a:chOff x="399562" y="1608207"/>
            <a:chExt cx="1985962" cy="615226"/>
          </a:xfrm>
        </p:grpSpPr>
        <p:sp>
          <p:nvSpPr>
            <p:cNvPr id="45" name="Rectangular Callout 44"/>
            <p:cNvSpPr/>
            <p:nvPr/>
          </p:nvSpPr>
          <p:spPr>
            <a:xfrm>
              <a:off x="400051" y="1608207"/>
              <a:ext cx="1943099" cy="615226"/>
            </a:xfrm>
            <a:prstGeom prst="wedgeRectCallout">
              <a:avLst>
                <a:gd name="adj1" fmla="val 68036"/>
                <a:gd name="adj2" fmla="val -64522"/>
              </a:avLst>
            </a:prstGeom>
          </p:spPr>
          <p:style>
            <a:lnRef idx="1">
              <a:schemeClr val="accent4"/>
            </a:lnRef>
            <a:fillRef idx="2">
              <a:schemeClr val="accent4"/>
            </a:fillRef>
            <a:effectRef idx="1">
              <a:schemeClr val="accent4"/>
            </a:effectRef>
            <a:fontRef idx="minor">
              <a:schemeClr val="dk1"/>
            </a:fontRef>
          </p:style>
          <p:txBody>
            <a:bodyPr rtlCol="0" anchor="ctr"/>
            <a:lstStyle/>
            <a:p>
              <a:pPr algn="r"/>
              <a:endParaRPr lang="en-US" dirty="0"/>
            </a:p>
          </p:txBody>
        </p:sp>
        <p:sp>
          <p:nvSpPr>
            <p:cNvPr id="46" name="TextBox 45"/>
            <p:cNvSpPr txBox="1"/>
            <p:nvPr/>
          </p:nvSpPr>
          <p:spPr>
            <a:xfrm>
              <a:off x="399562" y="1690866"/>
              <a:ext cx="1985962" cy="507907"/>
            </a:xfrm>
            <a:prstGeom prst="rect">
              <a:avLst/>
            </a:prstGeom>
            <a:noFill/>
          </p:spPr>
          <p:txBody>
            <a:bodyPr wrap="square" rtlCol="0">
              <a:spAutoFit/>
            </a:bodyPr>
            <a:lstStyle/>
            <a:p>
              <a:pPr algn="r"/>
              <a:r>
                <a:rPr lang="en-US" dirty="0"/>
                <a:t>1986 Medicare Hospice Benefit made permanent</a:t>
              </a:r>
            </a:p>
          </p:txBody>
        </p:sp>
      </p:grpSp>
      <p:grpSp>
        <p:nvGrpSpPr>
          <p:cNvPr id="47" name="Group 46"/>
          <p:cNvGrpSpPr/>
          <p:nvPr/>
        </p:nvGrpSpPr>
        <p:grpSpPr>
          <a:xfrm>
            <a:off x="5467486" y="4046090"/>
            <a:ext cx="2732636" cy="837630"/>
            <a:chOff x="370883" y="1608207"/>
            <a:chExt cx="2046532" cy="615226"/>
          </a:xfrm>
        </p:grpSpPr>
        <p:sp>
          <p:nvSpPr>
            <p:cNvPr id="48" name="Rectangular Callout 47"/>
            <p:cNvSpPr/>
            <p:nvPr/>
          </p:nvSpPr>
          <p:spPr>
            <a:xfrm>
              <a:off x="370883" y="1608207"/>
              <a:ext cx="1598731" cy="615226"/>
            </a:xfrm>
            <a:prstGeom prst="wedgeRectCallout">
              <a:avLst>
                <a:gd name="adj1" fmla="val -77706"/>
                <a:gd name="adj2" fmla="val -52236"/>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dirty="0"/>
            </a:p>
          </p:txBody>
        </p:sp>
        <p:sp>
          <p:nvSpPr>
            <p:cNvPr id="49" name="TextBox 48"/>
            <p:cNvSpPr txBox="1"/>
            <p:nvPr/>
          </p:nvSpPr>
          <p:spPr>
            <a:xfrm>
              <a:off x="431453" y="1700213"/>
              <a:ext cx="1985962" cy="474720"/>
            </a:xfrm>
            <a:prstGeom prst="rect">
              <a:avLst/>
            </a:prstGeom>
            <a:noFill/>
          </p:spPr>
          <p:txBody>
            <a:bodyPr wrap="square" rtlCol="0">
              <a:spAutoFit/>
            </a:bodyPr>
            <a:lstStyle/>
            <a:p>
              <a:r>
                <a:rPr lang="en-US" dirty="0"/>
                <a:t>1993 Hospice RN certification</a:t>
              </a:r>
            </a:p>
          </p:txBody>
        </p:sp>
      </p:grpSp>
      <p:grpSp>
        <p:nvGrpSpPr>
          <p:cNvPr id="50" name="Group 49"/>
          <p:cNvGrpSpPr/>
          <p:nvPr/>
        </p:nvGrpSpPr>
        <p:grpSpPr>
          <a:xfrm>
            <a:off x="5422239" y="5499257"/>
            <a:ext cx="3078823" cy="1280160"/>
            <a:chOff x="393451" y="1608207"/>
            <a:chExt cx="2342613" cy="1014459"/>
          </a:xfrm>
        </p:grpSpPr>
        <p:sp>
          <p:nvSpPr>
            <p:cNvPr id="51" name="Rectangular Callout 50"/>
            <p:cNvSpPr/>
            <p:nvPr/>
          </p:nvSpPr>
          <p:spPr>
            <a:xfrm>
              <a:off x="400051" y="1608207"/>
              <a:ext cx="2336013" cy="615226"/>
            </a:xfrm>
            <a:prstGeom prst="wedgeRectCallout">
              <a:avLst>
                <a:gd name="adj1" fmla="val -71204"/>
                <a:gd name="adj2" fmla="val 1489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2" name="TextBox 51"/>
            <p:cNvSpPr txBox="1"/>
            <p:nvPr/>
          </p:nvSpPr>
          <p:spPr>
            <a:xfrm>
              <a:off x="393451" y="1699336"/>
              <a:ext cx="2264576" cy="923330"/>
            </a:xfrm>
            <a:prstGeom prst="rect">
              <a:avLst/>
            </a:prstGeom>
            <a:noFill/>
          </p:spPr>
          <p:txBody>
            <a:bodyPr wrap="square" rtlCol="0">
              <a:spAutoFit/>
            </a:bodyPr>
            <a:lstStyle/>
            <a:p>
              <a:r>
                <a:rPr lang="en-US" dirty="0"/>
                <a:t>2010 ACA allows concurrent hospice for children</a:t>
              </a:r>
            </a:p>
          </p:txBody>
        </p:sp>
      </p:grpSp>
      <p:grpSp>
        <p:nvGrpSpPr>
          <p:cNvPr id="53" name="Group 52"/>
          <p:cNvGrpSpPr/>
          <p:nvPr/>
        </p:nvGrpSpPr>
        <p:grpSpPr>
          <a:xfrm>
            <a:off x="1176069" y="5333429"/>
            <a:ext cx="2560320" cy="1645920"/>
            <a:chOff x="471488" y="1608207"/>
            <a:chExt cx="1985962" cy="1007329"/>
          </a:xfrm>
        </p:grpSpPr>
        <p:sp>
          <p:nvSpPr>
            <p:cNvPr id="54" name="Rectangular Callout 53"/>
            <p:cNvSpPr/>
            <p:nvPr/>
          </p:nvSpPr>
          <p:spPr>
            <a:xfrm>
              <a:off x="810817" y="1608207"/>
              <a:ext cx="1593059" cy="615226"/>
            </a:xfrm>
            <a:prstGeom prst="wedgeRectCallout">
              <a:avLst>
                <a:gd name="adj1" fmla="val 81830"/>
                <a:gd name="adj2" fmla="val -29052"/>
              </a:avLst>
            </a:prstGeom>
          </p:spPr>
          <p:style>
            <a:lnRef idx="1">
              <a:schemeClr val="accent4"/>
            </a:lnRef>
            <a:fillRef idx="2">
              <a:schemeClr val="accent4"/>
            </a:fillRef>
            <a:effectRef idx="1">
              <a:schemeClr val="accent4"/>
            </a:effectRef>
            <a:fontRef idx="minor">
              <a:schemeClr val="dk1"/>
            </a:fontRef>
          </p:style>
          <p:txBody>
            <a:bodyPr rtlCol="0" anchor="ctr"/>
            <a:lstStyle/>
            <a:p>
              <a:pPr algn="r"/>
              <a:endParaRPr lang="en-US" dirty="0"/>
            </a:p>
          </p:txBody>
        </p:sp>
        <p:sp>
          <p:nvSpPr>
            <p:cNvPr id="55" name="TextBox 54"/>
            <p:cNvSpPr txBox="1"/>
            <p:nvPr/>
          </p:nvSpPr>
          <p:spPr>
            <a:xfrm>
              <a:off x="471488" y="1692206"/>
              <a:ext cx="1985962" cy="923330"/>
            </a:xfrm>
            <a:prstGeom prst="rect">
              <a:avLst/>
            </a:prstGeom>
            <a:noFill/>
          </p:spPr>
          <p:txBody>
            <a:bodyPr wrap="square" rtlCol="0">
              <a:spAutoFit/>
            </a:bodyPr>
            <a:lstStyle/>
            <a:p>
              <a:pPr algn="r"/>
              <a:r>
                <a:rPr lang="en-US" dirty="0"/>
                <a:t>2006 ABMS HPM subspecialty created</a:t>
              </a:r>
            </a:p>
          </p:txBody>
        </p:sp>
      </p:grpSp>
      <p:sp>
        <p:nvSpPr>
          <p:cNvPr id="3" name="Slide Number Placeholder 2">
            <a:extLst>
              <a:ext uri="{FF2B5EF4-FFF2-40B4-BE49-F238E27FC236}">
                <a16:creationId xmlns:a16="http://schemas.microsoft.com/office/drawing/2014/main" id="{C3936351-D4B4-44E0-8222-F0EBF206910C}"/>
              </a:ext>
            </a:extLst>
          </p:cNvPr>
          <p:cNvSpPr>
            <a:spLocks noGrp="1"/>
          </p:cNvSpPr>
          <p:nvPr>
            <p:ph type="sldNum" sz="quarter" idx="12"/>
          </p:nvPr>
        </p:nvSpPr>
        <p:spPr/>
        <p:txBody>
          <a:bodyPr/>
          <a:lstStyle/>
          <a:p>
            <a:r>
              <a:rPr lang="en-US" dirty="0"/>
              <a:t>Slide </a:t>
            </a:r>
            <a:fld id="{3ABD2A76-F175-40F5-A1EE-D1AA5DC307D0}" type="slidenum">
              <a:rPr lang="en-US" smtClean="0"/>
              <a:pPr/>
              <a:t>14</a:t>
            </a:fld>
            <a:endParaRPr lang="en-US" dirty="0"/>
          </a:p>
        </p:txBody>
      </p:sp>
      <p:sp>
        <p:nvSpPr>
          <p:cNvPr id="60" name="TextBox 59"/>
          <p:cNvSpPr txBox="1"/>
          <p:nvPr/>
        </p:nvSpPr>
        <p:spPr>
          <a:xfrm>
            <a:off x="4072798" y="2559271"/>
            <a:ext cx="1099646" cy="954107"/>
          </a:xfrm>
          <a:prstGeom prst="rect">
            <a:avLst/>
          </a:prstGeom>
          <a:solidFill>
            <a:schemeClr val="bg1"/>
          </a:solidFill>
        </p:spPr>
        <p:txBody>
          <a:bodyPr wrap="square" rtlCol="0">
            <a:spAutoFit/>
          </a:bodyPr>
          <a:lstStyle/>
          <a:p>
            <a:pPr algn="ctr"/>
            <a:r>
              <a:rPr lang="en-US" sz="2800" b="1" dirty="0">
                <a:solidFill>
                  <a:srgbClr val="FF0000"/>
                </a:solidFill>
              </a:rPr>
              <a:t>8-12 years</a:t>
            </a:r>
          </a:p>
        </p:txBody>
      </p:sp>
      <p:cxnSp>
        <p:nvCxnSpPr>
          <p:cNvPr id="56" name="Straight Arrow Connector 55">
            <a:extLst>
              <a:ext uri="{FF2B5EF4-FFF2-40B4-BE49-F238E27FC236}">
                <a16:creationId xmlns:a16="http://schemas.microsoft.com/office/drawing/2014/main" id="{20B9AC21-3971-42A8-B1E6-285BBCCD3BD6}"/>
              </a:ext>
            </a:extLst>
          </p:cNvPr>
          <p:cNvCxnSpPr>
            <a:cxnSpLocks/>
          </p:cNvCxnSpPr>
          <p:nvPr/>
        </p:nvCxnSpPr>
        <p:spPr>
          <a:xfrm>
            <a:off x="5987846" y="2063399"/>
            <a:ext cx="176980" cy="119599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03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a:off x="4572000" y="791839"/>
            <a:ext cx="14288" cy="585184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206464" y="1550931"/>
            <a:ext cx="2400614" cy="1463040"/>
            <a:chOff x="921544" y="1608207"/>
            <a:chExt cx="1757366" cy="1099662"/>
          </a:xfrm>
        </p:grpSpPr>
        <p:sp>
          <p:nvSpPr>
            <p:cNvPr id="13" name="Rectangular Callout 12"/>
            <p:cNvSpPr/>
            <p:nvPr/>
          </p:nvSpPr>
          <p:spPr>
            <a:xfrm>
              <a:off x="921544" y="1608207"/>
              <a:ext cx="1757366" cy="615226"/>
            </a:xfrm>
            <a:prstGeom prst="wedgeRectCallout">
              <a:avLst>
                <a:gd name="adj1" fmla="val -71886"/>
                <a:gd name="adj2" fmla="val -2110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a:p>
          </p:txBody>
        </p:sp>
        <p:sp>
          <p:nvSpPr>
            <p:cNvPr id="12" name="TextBox 11"/>
            <p:cNvSpPr txBox="1"/>
            <p:nvPr/>
          </p:nvSpPr>
          <p:spPr>
            <a:xfrm>
              <a:off x="921544" y="1692206"/>
              <a:ext cx="1757366" cy="1015663"/>
            </a:xfrm>
            <a:prstGeom prst="rect">
              <a:avLst/>
            </a:prstGeom>
            <a:noFill/>
          </p:spPr>
          <p:txBody>
            <a:bodyPr wrap="square" rtlCol="0">
              <a:spAutoFit/>
            </a:bodyPr>
            <a:lstStyle/>
            <a:p>
              <a:r>
                <a:rPr lang="en-US" sz="2000" dirty="0"/>
                <a:t>1969 Kübler-Ross  “On death &amp; dying”</a:t>
              </a:r>
            </a:p>
          </p:txBody>
        </p:sp>
      </p:grpSp>
      <p:grpSp>
        <p:nvGrpSpPr>
          <p:cNvPr id="30" name="Group 29"/>
          <p:cNvGrpSpPr/>
          <p:nvPr/>
        </p:nvGrpSpPr>
        <p:grpSpPr>
          <a:xfrm>
            <a:off x="5300836" y="3110715"/>
            <a:ext cx="3930106" cy="829722"/>
            <a:chOff x="837005" y="1620279"/>
            <a:chExt cx="2847313" cy="615226"/>
          </a:xfrm>
        </p:grpSpPr>
        <p:sp>
          <p:nvSpPr>
            <p:cNvPr id="31" name="Rectangular Callout 30"/>
            <p:cNvSpPr/>
            <p:nvPr/>
          </p:nvSpPr>
          <p:spPr>
            <a:xfrm>
              <a:off x="837005" y="1620279"/>
              <a:ext cx="2847313" cy="615226"/>
            </a:xfrm>
            <a:prstGeom prst="wedgeRectCallout">
              <a:avLst>
                <a:gd name="adj1" fmla="val -66431"/>
                <a:gd name="adj2" fmla="val 3463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a:p>
          </p:txBody>
        </p:sp>
        <p:sp>
          <p:nvSpPr>
            <p:cNvPr id="32" name="TextBox 31"/>
            <p:cNvSpPr txBox="1"/>
            <p:nvPr/>
          </p:nvSpPr>
          <p:spPr>
            <a:xfrm>
              <a:off x="837682" y="1689438"/>
              <a:ext cx="2765369" cy="524887"/>
            </a:xfrm>
            <a:prstGeom prst="rect">
              <a:avLst/>
            </a:prstGeom>
            <a:noFill/>
          </p:spPr>
          <p:txBody>
            <a:bodyPr wrap="square" rtlCol="0">
              <a:spAutoFit/>
            </a:bodyPr>
            <a:lstStyle/>
            <a:p>
              <a:r>
                <a:rPr lang="en-US" sz="2000" dirty="0"/>
                <a:t>1990 Cruzan case (Supreme Court); Patient Self-Determination Act</a:t>
              </a:r>
            </a:p>
          </p:txBody>
        </p:sp>
      </p:grpSp>
      <p:grpSp>
        <p:nvGrpSpPr>
          <p:cNvPr id="37" name="Group 36"/>
          <p:cNvGrpSpPr/>
          <p:nvPr/>
        </p:nvGrpSpPr>
        <p:grpSpPr>
          <a:xfrm>
            <a:off x="4229099" y="1116081"/>
            <a:ext cx="707231" cy="5441110"/>
            <a:chOff x="4229099" y="830328"/>
            <a:chExt cx="707231" cy="5441110"/>
          </a:xfrm>
        </p:grpSpPr>
        <p:sp>
          <p:nvSpPr>
            <p:cNvPr id="16" name="TextBox 15"/>
            <p:cNvSpPr txBox="1"/>
            <p:nvPr/>
          </p:nvSpPr>
          <p:spPr>
            <a:xfrm>
              <a:off x="4229099" y="830328"/>
              <a:ext cx="707231" cy="369332"/>
            </a:xfrm>
            <a:prstGeom prst="rect">
              <a:avLst/>
            </a:prstGeom>
            <a:solidFill>
              <a:schemeClr val="bg1"/>
            </a:solidFill>
          </p:spPr>
          <p:txBody>
            <a:bodyPr wrap="square" rtlCol="0">
              <a:spAutoFit/>
            </a:bodyPr>
            <a:lstStyle/>
            <a:p>
              <a:r>
                <a:rPr lang="en-US" dirty="0"/>
                <a:t>1965</a:t>
              </a:r>
            </a:p>
          </p:txBody>
        </p:sp>
        <p:sp>
          <p:nvSpPr>
            <p:cNvPr id="22" name="TextBox 21"/>
            <p:cNvSpPr txBox="1"/>
            <p:nvPr/>
          </p:nvSpPr>
          <p:spPr>
            <a:xfrm>
              <a:off x="4229099" y="1844684"/>
              <a:ext cx="707231" cy="369332"/>
            </a:xfrm>
            <a:prstGeom prst="rect">
              <a:avLst/>
            </a:prstGeom>
            <a:solidFill>
              <a:schemeClr val="bg1"/>
            </a:solidFill>
          </p:spPr>
          <p:txBody>
            <a:bodyPr wrap="square" rtlCol="0">
              <a:spAutoFit/>
            </a:bodyPr>
            <a:lstStyle/>
            <a:p>
              <a:r>
                <a:rPr lang="en-US" dirty="0"/>
                <a:t>1975</a:t>
              </a:r>
            </a:p>
          </p:txBody>
        </p:sp>
        <p:sp>
          <p:nvSpPr>
            <p:cNvPr id="33" name="TextBox 32"/>
            <p:cNvSpPr txBox="1"/>
            <p:nvPr/>
          </p:nvSpPr>
          <p:spPr>
            <a:xfrm>
              <a:off x="4229099" y="2859040"/>
              <a:ext cx="707231" cy="369332"/>
            </a:xfrm>
            <a:prstGeom prst="rect">
              <a:avLst/>
            </a:prstGeom>
            <a:solidFill>
              <a:schemeClr val="bg1"/>
            </a:solidFill>
          </p:spPr>
          <p:txBody>
            <a:bodyPr wrap="square" rtlCol="0">
              <a:spAutoFit/>
            </a:bodyPr>
            <a:lstStyle/>
            <a:p>
              <a:r>
                <a:rPr lang="en-US" dirty="0"/>
                <a:t>1985</a:t>
              </a:r>
            </a:p>
          </p:txBody>
        </p:sp>
        <p:sp>
          <p:nvSpPr>
            <p:cNvPr id="34" name="TextBox 33"/>
            <p:cNvSpPr txBox="1"/>
            <p:nvPr/>
          </p:nvSpPr>
          <p:spPr>
            <a:xfrm>
              <a:off x="4229099" y="3873396"/>
              <a:ext cx="707231" cy="369332"/>
            </a:xfrm>
            <a:prstGeom prst="rect">
              <a:avLst/>
            </a:prstGeom>
            <a:solidFill>
              <a:schemeClr val="bg1"/>
            </a:solidFill>
          </p:spPr>
          <p:txBody>
            <a:bodyPr wrap="square" rtlCol="0">
              <a:spAutoFit/>
            </a:bodyPr>
            <a:lstStyle/>
            <a:p>
              <a:r>
                <a:rPr lang="en-US" dirty="0"/>
                <a:t>1995</a:t>
              </a:r>
            </a:p>
          </p:txBody>
        </p:sp>
        <p:sp>
          <p:nvSpPr>
            <p:cNvPr id="35" name="TextBox 34"/>
            <p:cNvSpPr txBox="1"/>
            <p:nvPr/>
          </p:nvSpPr>
          <p:spPr>
            <a:xfrm>
              <a:off x="4229099" y="4887752"/>
              <a:ext cx="707231" cy="369332"/>
            </a:xfrm>
            <a:prstGeom prst="rect">
              <a:avLst/>
            </a:prstGeom>
            <a:solidFill>
              <a:schemeClr val="bg1"/>
            </a:solidFill>
          </p:spPr>
          <p:txBody>
            <a:bodyPr wrap="square" rtlCol="0">
              <a:spAutoFit/>
            </a:bodyPr>
            <a:lstStyle/>
            <a:p>
              <a:r>
                <a:rPr lang="en-US" dirty="0"/>
                <a:t>2005</a:t>
              </a:r>
            </a:p>
          </p:txBody>
        </p:sp>
        <p:sp>
          <p:nvSpPr>
            <p:cNvPr id="36" name="TextBox 35"/>
            <p:cNvSpPr txBox="1"/>
            <p:nvPr/>
          </p:nvSpPr>
          <p:spPr>
            <a:xfrm>
              <a:off x="4229099" y="5902106"/>
              <a:ext cx="707231" cy="369332"/>
            </a:xfrm>
            <a:prstGeom prst="rect">
              <a:avLst/>
            </a:prstGeom>
            <a:solidFill>
              <a:schemeClr val="bg1"/>
            </a:solidFill>
          </p:spPr>
          <p:txBody>
            <a:bodyPr wrap="square" rtlCol="0">
              <a:spAutoFit/>
            </a:bodyPr>
            <a:lstStyle/>
            <a:p>
              <a:r>
                <a:rPr lang="en-US" dirty="0"/>
                <a:t>2015</a:t>
              </a:r>
            </a:p>
          </p:txBody>
        </p:sp>
      </p:grpSp>
      <p:grpSp>
        <p:nvGrpSpPr>
          <p:cNvPr id="44" name="Group 43"/>
          <p:cNvGrpSpPr/>
          <p:nvPr/>
        </p:nvGrpSpPr>
        <p:grpSpPr>
          <a:xfrm>
            <a:off x="5300837" y="5203004"/>
            <a:ext cx="3023335" cy="484109"/>
            <a:chOff x="400051" y="1608207"/>
            <a:chExt cx="2057399" cy="484109"/>
          </a:xfrm>
        </p:grpSpPr>
        <p:sp>
          <p:nvSpPr>
            <p:cNvPr id="45" name="Rectangular Callout 44"/>
            <p:cNvSpPr/>
            <p:nvPr/>
          </p:nvSpPr>
          <p:spPr>
            <a:xfrm>
              <a:off x="400051" y="1608207"/>
              <a:ext cx="1682461" cy="483423"/>
            </a:xfrm>
            <a:prstGeom prst="wedgeRectCallout">
              <a:avLst>
                <a:gd name="adj1" fmla="val -65873"/>
                <a:gd name="adj2" fmla="val -149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a:p>
          </p:txBody>
        </p:sp>
        <p:sp>
          <p:nvSpPr>
            <p:cNvPr id="46" name="TextBox 45"/>
            <p:cNvSpPr txBox="1"/>
            <p:nvPr/>
          </p:nvSpPr>
          <p:spPr>
            <a:xfrm>
              <a:off x="471488" y="1692206"/>
              <a:ext cx="1985962" cy="400110"/>
            </a:xfrm>
            <a:prstGeom prst="rect">
              <a:avLst/>
            </a:prstGeom>
            <a:noFill/>
          </p:spPr>
          <p:txBody>
            <a:bodyPr wrap="square" rtlCol="0">
              <a:spAutoFit/>
            </a:bodyPr>
            <a:lstStyle/>
            <a:p>
              <a:r>
                <a:rPr lang="en-US" sz="2000" dirty="0"/>
                <a:t>2005 Schiavo case</a:t>
              </a:r>
            </a:p>
          </p:txBody>
        </p:sp>
      </p:grpSp>
      <p:grpSp>
        <p:nvGrpSpPr>
          <p:cNvPr id="47" name="Group 46"/>
          <p:cNvGrpSpPr/>
          <p:nvPr/>
        </p:nvGrpSpPr>
        <p:grpSpPr>
          <a:xfrm>
            <a:off x="986103" y="3442572"/>
            <a:ext cx="2772567" cy="1463040"/>
            <a:chOff x="485777" y="1608207"/>
            <a:chExt cx="1985962" cy="1033175"/>
          </a:xfrm>
        </p:grpSpPr>
        <p:sp>
          <p:nvSpPr>
            <p:cNvPr id="48" name="Rectangular Callout 47"/>
            <p:cNvSpPr/>
            <p:nvPr/>
          </p:nvSpPr>
          <p:spPr>
            <a:xfrm>
              <a:off x="485777" y="1608207"/>
              <a:ext cx="1971673" cy="540732"/>
            </a:xfrm>
            <a:prstGeom prst="wedgeRectCallout">
              <a:avLst>
                <a:gd name="adj1" fmla="val 70458"/>
                <a:gd name="adj2" fmla="val 2674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a:p>
          </p:txBody>
        </p:sp>
        <p:sp>
          <p:nvSpPr>
            <p:cNvPr id="49" name="TextBox 48"/>
            <p:cNvSpPr txBox="1"/>
            <p:nvPr/>
          </p:nvSpPr>
          <p:spPr>
            <a:xfrm>
              <a:off x="485777" y="1625719"/>
              <a:ext cx="1985962" cy="1015663"/>
            </a:xfrm>
            <a:prstGeom prst="rect">
              <a:avLst/>
            </a:prstGeom>
            <a:noFill/>
          </p:spPr>
          <p:txBody>
            <a:bodyPr wrap="square" rtlCol="0">
              <a:spAutoFit/>
            </a:bodyPr>
            <a:lstStyle/>
            <a:p>
              <a:pPr algn="r"/>
              <a:r>
                <a:rPr lang="en-US" sz="2000" dirty="0"/>
                <a:t>1993 Respecting Choices and Oregon POLST</a:t>
              </a:r>
            </a:p>
          </p:txBody>
        </p:sp>
      </p:grpSp>
      <p:grpSp>
        <p:nvGrpSpPr>
          <p:cNvPr id="50" name="Group 49"/>
          <p:cNvGrpSpPr/>
          <p:nvPr/>
        </p:nvGrpSpPr>
        <p:grpSpPr>
          <a:xfrm>
            <a:off x="5302910" y="5951891"/>
            <a:ext cx="3444724" cy="1554480"/>
            <a:chOff x="400052" y="1608207"/>
            <a:chExt cx="2053826" cy="1099662"/>
          </a:xfrm>
        </p:grpSpPr>
        <p:sp>
          <p:nvSpPr>
            <p:cNvPr id="51" name="Rectangular Callout 50"/>
            <p:cNvSpPr/>
            <p:nvPr/>
          </p:nvSpPr>
          <p:spPr>
            <a:xfrm>
              <a:off x="400052" y="1608207"/>
              <a:ext cx="2053826" cy="615226"/>
            </a:xfrm>
            <a:prstGeom prst="wedgeRectCallout">
              <a:avLst>
                <a:gd name="adj1" fmla="val -67350"/>
                <a:gd name="adj2" fmla="val 2652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a:p>
          </p:txBody>
        </p:sp>
        <p:sp>
          <p:nvSpPr>
            <p:cNvPr id="52" name="TextBox 51"/>
            <p:cNvSpPr txBox="1"/>
            <p:nvPr/>
          </p:nvSpPr>
          <p:spPr>
            <a:xfrm>
              <a:off x="471488" y="1692206"/>
              <a:ext cx="1982390" cy="1015663"/>
            </a:xfrm>
            <a:prstGeom prst="rect">
              <a:avLst/>
            </a:prstGeom>
            <a:noFill/>
          </p:spPr>
          <p:txBody>
            <a:bodyPr wrap="square" rtlCol="0">
              <a:spAutoFit/>
            </a:bodyPr>
            <a:lstStyle/>
            <a:p>
              <a:r>
                <a:rPr lang="en-US" sz="2000" dirty="0"/>
                <a:t>2016 CMS begins paying providers for ACP</a:t>
              </a:r>
            </a:p>
          </p:txBody>
        </p:sp>
      </p:grpSp>
      <p:grpSp>
        <p:nvGrpSpPr>
          <p:cNvPr id="53" name="Group 52"/>
          <p:cNvGrpSpPr/>
          <p:nvPr/>
        </p:nvGrpSpPr>
        <p:grpSpPr>
          <a:xfrm>
            <a:off x="791628" y="4961950"/>
            <a:ext cx="3017520" cy="1097280"/>
            <a:chOff x="471488" y="1608207"/>
            <a:chExt cx="1985962" cy="791885"/>
          </a:xfrm>
        </p:grpSpPr>
        <p:sp>
          <p:nvSpPr>
            <p:cNvPr id="54" name="Rectangular Callout 53"/>
            <p:cNvSpPr/>
            <p:nvPr/>
          </p:nvSpPr>
          <p:spPr>
            <a:xfrm>
              <a:off x="817962" y="1608207"/>
              <a:ext cx="1601990" cy="615226"/>
            </a:xfrm>
            <a:prstGeom prst="wedgeRectCallout">
              <a:avLst>
                <a:gd name="adj1" fmla="val 70340"/>
                <a:gd name="adj2" fmla="val -18782"/>
              </a:avLst>
            </a:prstGeom>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sz="2000" dirty="0"/>
            </a:p>
          </p:txBody>
        </p:sp>
        <p:sp>
          <p:nvSpPr>
            <p:cNvPr id="55" name="TextBox 54"/>
            <p:cNvSpPr txBox="1"/>
            <p:nvPr/>
          </p:nvSpPr>
          <p:spPr>
            <a:xfrm>
              <a:off x="471488" y="1692206"/>
              <a:ext cx="1985962" cy="707886"/>
            </a:xfrm>
            <a:prstGeom prst="rect">
              <a:avLst/>
            </a:prstGeom>
            <a:noFill/>
          </p:spPr>
          <p:txBody>
            <a:bodyPr wrap="square" rtlCol="0">
              <a:spAutoFit/>
            </a:bodyPr>
            <a:lstStyle/>
            <a:p>
              <a:pPr algn="r"/>
              <a:r>
                <a:rPr lang="en-US" sz="2000" dirty="0"/>
                <a:t>2004 National POLST standards</a:t>
              </a:r>
            </a:p>
          </p:txBody>
        </p:sp>
      </p:grpSp>
      <p:sp>
        <p:nvSpPr>
          <p:cNvPr id="56" name="Title 1"/>
          <p:cNvSpPr>
            <a:spLocks noGrp="1"/>
          </p:cNvSpPr>
          <p:nvPr>
            <p:ph type="title"/>
          </p:nvPr>
        </p:nvSpPr>
        <p:spPr>
          <a:xfrm>
            <a:off x="0" y="4717"/>
            <a:ext cx="9144000" cy="901189"/>
          </a:xfrm>
          <a:solidFill>
            <a:schemeClr val="accent4">
              <a:lumMod val="20000"/>
              <a:lumOff val="80000"/>
            </a:schemeClr>
          </a:solidFill>
        </p:spPr>
        <p:txBody>
          <a:bodyPr>
            <a:normAutofit fontScale="90000"/>
          </a:bodyPr>
          <a:lstStyle/>
          <a:p>
            <a:r>
              <a:rPr lang="en-US" sz="3600" b="1" dirty="0">
                <a:solidFill>
                  <a:srgbClr val="002060"/>
                </a:solidFill>
              </a:rPr>
              <a:t>Advance care planning:</a:t>
            </a:r>
            <a:br>
              <a:rPr lang="en-US" sz="3600" b="1" dirty="0">
                <a:solidFill>
                  <a:srgbClr val="002060"/>
                </a:solidFill>
              </a:rPr>
            </a:br>
            <a:r>
              <a:rPr lang="en-US" sz="3600" b="1" dirty="0">
                <a:solidFill>
                  <a:srgbClr val="002060"/>
                </a:solidFill>
              </a:rPr>
              <a:t>From legal cases to innovations to payment</a:t>
            </a:r>
          </a:p>
        </p:txBody>
      </p:sp>
      <p:grpSp>
        <p:nvGrpSpPr>
          <p:cNvPr id="58" name="Group 57"/>
          <p:cNvGrpSpPr/>
          <p:nvPr/>
        </p:nvGrpSpPr>
        <p:grpSpPr>
          <a:xfrm>
            <a:off x="5300837" y="4206458"/>
            <a:ext cx="2857060" cy="914400"/>
            <a:chOff x="471487" y="1608207"/>
            <a:chExt cx="1985963" cy="791885"/>
          </a:xfrm>
        </p:grpSpPr>
        <p:sp>
          <p:nvSpPr>
            <p:cNvPr id="59" name="Rectangular Callout 58"/>
            <p:cNvSpPr/>
            <p:nvPr/>
          </p:nvSpPr>
          <p:spPr>
            <a:xfrm>
              <a:off x="471487" y="1608207"/>
              <a:ext cx="1985963" cy="454770"/>
            </a:xfrm>
            <a:prstGeom prst="wedgeRectCallout">
              <a:avLst>
                <a:gd name="adj1" fmla="val -64870"/>
                <a:gd name="adj2" fmla="val -2573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a:p>
          </p:txBody>
        </p:sp>
        <p:sp>
          <p:nvSpPr>
            <p:cNvPr id="60" name="TextBox 59"/>
            <p:cNvSpPr txBox="1"/>
            <p:nvPr/>
          </p:nvSpPr>
          <p:spPr>
            <a:xfrm>
              <a:off x="471488" y="1692206"/>
              <a:ext cx="1985962" cy="707886"/>
            </a:xfrm>
            <a:prstGeom prst="rect">
              <a:avLst/>
            </a:prstGeom>
            <a:noFill/>
          </p:spPr>
          <p:txBody>
            <a:bodyPr wrap="square" rtlCol="0">
              <a:spAutoFit/>
            </a:bodyPr>
            <a:lstStyle/>
            <a:p>
              <a:r>
                <a:rPr lang="en-US" sz="2000" dirty="0"/>
                <a:t>1995 Last Acts campaign</a:t>
              </a:r>
            </a:p>
          </p:txBody>
        </p:sp>
      </p:grpSp>
      <p:grpSp>
        <p:nvGrpSpPr>
          <p:cNvPr id="19" name="Group 18"/>
          <p:cNvGrpSpPr/>
          <p:nvPr/>
        </p:nvGrpSpPr>
        <p:grpSpPr>
          <a:xfrm>
            <a:off x="913483" y="1966197"/>
            <a:ext cx="2830898" cy="1554480"/>
            <a:chOff x="478630" y="1608207"/>
            <a:chExt cx="2020452" cy="1099662"/>
          </a:xfrm>
        </p:grpSpPr>
        <p:sp>
          <p:nvSpPr>
            <p:cNvPr id="20" name="Rectangular Callout 19"/>
            <p:cNvSpPr/>
            <p:nvPr/>
          </p:nvSpPr>
          <p:spPr>
            <a:xfrm>
              <a:off x="623233" y="1608207"/>
              <a:ext cx="1875849" cy="615226"/>
            </a:xfrm>
            <a:prstGeom prst="wedgeRectCallout">
              <a:avLst>
                <a:gd name="adj1" fmla="val 72838"/>
                <a:gd name="adj2" fmla="val 392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a:p>
          </p:txBody>
        </p:sp>
        <p:sp>
          <p:nvSpPr>
            <p:cNvPr id="21" name="TextBox 20"/>
            <p:cNvSpPr txBox="1"/>
            <p:nvPr/>
          </p:nvSpPr>
          <p:spPr>
            <a:xfrm>
              <a:off x="478630" y="1692206"/>
              <a:ext cx="1978820" cy="1015663"/>
            </a:xfrm>
            <a:prstGeom prst="rect">
              <a:avLst/>
            </a:prstGeom>
            <a:noFill/>
          </p:spPr>
          <p:txBody>
            <a:bodyPr wrap="square" rtlCol="0">
              <a:spAutoFit/>
            </a:bodyPr>
            <a:lstStyle/>
            <a:p>
              <a:pPr algn="r"/>
              <a:r>
                <a:rPr lang="en-US" sz="2000" dirty="0"/>
                <a:t>1976 Quinlan case (US Supreme Court)</a:t>
              </a:r>
            </a:p>
          </p:txBody>
        </p:sp>
      </p:grpSp>
      <p:cxnSp>
        <p:nvCxnSpPr>
          <p:cNvPr id="5" name="Straight Arrow Connector 4"/>
          <p:cNvCxnSpPr/>
          <p:nvPr/>
        </p:nvCxnSpPr>
        <p:spPr>
          <a:xfrm>
            <a:off x="4083590" y="4130785"/>
            <a:ext cx="1205780" cy="206748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02194" y="4359671"/>
            <a:ext cx="1754097" cy="523220"/>
          </a:xfrm>
          <a:prstGeom prst="rect">
            <a:avLst/>
          </a:prstGeom>
          <a:noFill/>
        </p:spPr>
        <p:txBody>
          <a:bodyPr wrap="square" rtlCol="0">
            <a:spAutoFit/>
          </a:bodyPr>
          <a:lstStyle/>
          <a:p>
            <a:r>
              <a:rPr lang="en-US" sz="2800" b="1" dirty="0">
                <a:solidFill>
                  <a:srgbClr val="FF0000"/>
                </a:solidFill>
              </a:rPr>
              <a:t>23 years</a:t>
            </a:r>
          </a:p>
        </p:txBody>
      </p:sp>
      <p:sp>
        <p:nvSpPr>
          <p:cNvPr id="2" name="Slide Number Placeholder 1">
            <a:extLst>
              <a:ext uri="{FF2B5EF4-FFF2-40B4-BE49-F238E27FC236}">
                <a16:creationId xmlns:a16="http://schemas.microsoft.com/office/drawing/2014/main" id="{85B6C288-5C01-4DEE-8096-A39E8FB63E4C}"/>
              </a:ext>
            </a:extLst>
          </p:cNvPr>
          <p:cNvSpPr>
            <a:spLocks noGrp="1"/>
          </p:cNvSpPr>
          <p:nvPr>
            <p:ph type="sldNum" sz="quarter" idx="12"/>
          </p:nvPr>
        </p:nvSpPr>
        <p:spPr>
          <a:xfrm>
            <a:off x="7025272" y="6386732"/>
            <a:ext cx="2057400" cy="365125"/>
          </a:xfrm>
        </p:spPr>
        <p:txBody>
          <a:bodyPr/>
          <a:lstStyle/>
          <a:p>
            <a:r>
              <a:rPr lang="en-US" dirty="0"/>
              <a:t>Slide </a:t>
            </a:r>
            <a:fld id="{3ABD2A76-F175-40F5-A1EE-D1AA5DC307D0}" type="slidenum">
              <a:rPr lang="en-US" smtClean="0"/>
              <a:pPr/>
              <a:t>15</a:t>
            </a:fld>
            <a:endParaRPr lang="en-US" dirty="0"/>
          </a:p>
        </p:txBody>
      </p:sp>
    </p:spTree>
    <p:extLst>
      <p:ext uri="{BB962C8B-B14F-4D97-AF65-F5344CB8AC3E}">
        <p14:creationId xmlns:p14="http://schemas.microsoft.com/office/powerpoint/2010/main" val="390263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6" y="0"/>
            <a:ext cx="9152965" cy="686429"/>
          </a:xfrm>
          <a:solidFill>
            <a:schemeClr val="accent4">
              <a:lumMod val="20000"/>
              <a:lumOff val="80000"/>
            </a:schemeClr>
          </a:solidFill>
        </p:spPr>
        <p:txBody>
          <a:bodyPr>
            <a:normAutofit/>
          </a:bodyPr>
          <a:lstStyle/>
          <a:p>
            <a:r>
              <a:rPr lang="en-US" sz="3600" b="1" dirty="0">
                <a:solidFill>
                  <a:srgbClr val="002060"/>
                </a:solidFill>
              </a:rPr>
              <a:t>Palliative Care milestones (1975-2006)</a:t>
            </a:r>
          </a:p>
        </p:txBody>
      </p:sp>
      <p:graphicFrame>
        <p:nvGraphicFramePr>
          <p:cNvPr id="5" name="Table 4"/>
          <p:cNvGraphicFramePr>
            <a:graphicFrameLocks noGrp="1"/>
          </p:cNvGraphicFramePr>
          <p:nvPr>
            <p:extLst/>
          </p:nvPr>
        </p:nvGraphicFramePr>
        <p:xfrm>
          <a:off x="263235" y="1080658"/>
          <a:ext cx="8617527" cy="5362331"/>
        </p:xfrm>
        <a:graphic>
          <a:graphicData uri="http://schemas.openxmlformats.org/drawingml/2006/table">
            <a:tbl>
              <a:tblPr firstRow="1" firstCol="1" bandRow="1">
                <a:tableStyleId>{B301B821-A1FF-4177-AEE7-76D212191A09}</a:tableStyleId>
              </a:tblPr>
              <a:tblGrid>
                <a:gridCol w="643475">
                  <a:extLst>
                    <a:ext uri="{9D8B030D-6E8A-4147-A177-3AD203B41FA5}">
                      <a16:colId xmlns:a16="http://schemas.microsoft.com/office/drawing/2014/main" val="20000"/>
                    </a:ext>
                  </a:extLst>
                </a:gridCol>
                <a:gridCol w="6077594">
                  <a:extLst>
                    <a:ext uri="{9D8B030D-6E8A-4147-A177-3AD203B41FA5}">
                      <a16:colId xmlns:a16="http://schemas.microsoft.com/office/drawing/2014/main" val="20001"/>
                    </a:ext>
                  </a:extLst>
                </a:gridCol>
                <a:gridCol w="1896458">
                  <a:extLst>
                    <a:ext uri="{9D8B030D-6E8A-4147-A177-3AD203B41FA5}">
                      <a16:colId xmlns:a16="http://schemas.microsoft.com/office/drawing/2014/main" val="20002"/>
                    </a:ext>
                  </a:extLst>
                </a:gridCol>
              </a:tblGrid>
              <a:tr h="237672">
                <a:tc>
                  <a:txBody>
                    <a:bodyPr/>
                    <a:lstStyle/>
                    <a:p>
                      <a:pPr marL="0" marR="0">
                        <a:lnSpc>
                          <a:spcPct val="107000"/>
                        </a:lnSpc>
                        <a:spcBef>
                          <a:spcPts val="0"/>
                        </a:spcBef>
                        <a:spcAft>
                          <a:spcPts val="0"/>
                        </a:spcAft>
                      </a:pPr>
                      <a:r>
                        <a:rPr lang="en-US" sz="1600" dirty="0">
                          <a:effectLst/>
                          <a:latin typeface="+mn-lt"/>
                        </a:rPr>
                        <a:t>Year</a:t>
                      </a:r>
                      <a:endParaRPr lang="en-US" sz="1600" dirty="0">
                        <a:effectLst/>
                        <a:latin typeface="+mn-lt"/>
                        <a:ea typeface="Calibri" panose="020F0502020204030204" pitchFamily="34" charset="0"/>
                        <a:cs typeface="Times New Roman" panose="02020603050405020304" pitchFamily="18" charset="0"/>
                      </a:endParaRPr>
                    </a:p>
                  </a:txBody>
                  <a:tcPr marL="45720" marR="0" marT="0" marB="0"/>
                </a:tc>
                <a:tc>
                  <a:txBody>
                    <a:bodyPr/>
                    <a:lstStyle/>
                    <a:p>
                      <a:pPr marL="0" marR="0">
                        <a:lnSpc>
                          <a:spcPct val="107000"/>
                        </a:lnSpc>
                        <a:spcBef>
                          <a:spcPts val="0"/>
                        </a:spcBef>
                        <a:spcAft>
                          <a:spcPts val="0"/>
                        </a:spcAft>
                      </a:pPr>
                      <a:r>
                        <a:rPr lang="en-US" sz="1600" dirty="0">
                          <a:effectLst/>
                          <a:latin typeface="+mn-lt"/>
                        </a:rPr>
                        <a:t>Milestone</a:t>
                      </a:r>
                      <a:endParaRPr lang="en-US" sz="1600" dirty="0">
                        <a:effectLst/>
                        <a:latin typeface="+mn-lt"/>
                        <a:ea typeface="Calibri" panose="020F0502020204030204" pitchFamily="34" charset="0"/>
                        <a:cs typeface="Times New Roman" panose="02020603050405020304" pitchFamily="18" charset="0"/>
                      </a:endParaRPr>
                    </a:p>
                  </a:txBody>
                  <a:tcPr marL="45720" marR="0" marT="0" marB="0"/>
                </a:tc>
                <a:tc>
                  <a:txBody>
                    <a:bodyPr/>
                    <a:lstStyle/>
                    <a:p>
                      <a:pPr marL="0" marR="0">
                        <a:lnSpc>
                          <a:spcPct val="107000"/>
                        </a:lnSpc>
                        <a:spcBef>
                          <a:spcPts val="0"/>
                        </a:spcBef>
                        <a:spcAft>
                          <a:spcPts val="0"/>
                        </a:spcAft>
                      </a:pPr>
                      <a:r>
                        <a:rPr lang="en-US" sz="1600" dirty="0">
                          <a:effectLst/>
                          <a:latin typeface="+mn-lt"/>
                        </a:rPr>
                        <a:t>Category</a:t>
                      </a:r>
                      <a:endParaRPr lang="en-US" sz="16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0"/>
                  </a:ext>
                </a:extLst>
              </a:tr>
              <a:tr h="303908">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1975</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Dr. Balfour Mount establishes first palliative medicine program, Montreal Canada</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Innovation</a:t>
                      </a:r>
                    </a:p>
                  </a:txBody>
                  <a:tcPr marL="45720" marR="0" marT="0" marB="0" anchor="ctr"/>
                </a:tc>
                <a:extLst>
                  <a:ext uri="{0D108BD9-81ED-4DB2-BD59-A6C34878D82A}">
                    <a16:rowId xmlns:a16="http://schemas.microsoft.com/office/drawing/2014/main" val="10001"/>
                  </a:ext>
                </a:extLst>
              </a:tr>
              <a:tr h="342172">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1986</a:t>
                      </a:r>
                    </a:p>
                  </a:txBody>
                  <a:tcPr marL="45720" marR="0" marT="0" marB="0" anchor="ct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Journal of Pain and Symptom Management begins publishing</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Dissemination</a:t>
                      </a:r>
                    </a:p>
                  </a:txBody>
                  <a:tcPr marL="45720" marR="0" marT="0" marB="0" anchor="ctr"/>
                </a:tc>
                <a:extLst>
                  <a:ext uri="{0D108BD9-81ED-4DB2-BD59-A6C34878D82A}">
                    <a16:rowId xmlns:a16="http://schemas.microsoft.com/office/drawing/2014/main" val="10002"/>
                  </a:ext>
                </a:extLst>
              </a:tr>
              <a:tr h="342172">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1987</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Palliative Medicine (journal) begins publishing</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Dissemination</a:t>
                      </a:r>
                    </a:p>
                  </a:txBody>
                  <a:tcPr marL="45720" marR="0" marT="0" marB="0" anchor="ctr"/>
                </a:tc>
                <a:extLst>
                  <a:ext uri="{0D108BD9-81ED-4DB2-BD59-A6C34878D82A}">
                    <a16:rowId xmlns:a16="http://schemas.microsoft.com/office/drawing/2014/main" val="10003"/>
                  </a:ext>
                </a:extLst>
              </a:tr>
              <a:tr h="360886">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1988</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Dr. Walsh establishes comprehensive program in the US at the Cleveland Clinic</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Innovation</a:t>
                      </a:r>
                    </a:p>
                  </a:txBody>
                  <a:tcPr marL="45720" marR="0" marT="0" marB="0" anchor="ctr"/>
                </a:tc>
                <a:extLst>
                  <a:ext uri="{0D108BD9-81ED-4DB2-BD59-A6C34878D82A}">
                    <a16:rowId xmlns:a16="http://schemas.microsoft.com/office/drawing/2014/main" val="10004"/>
                  </a:ext>
                </a:extLst>
              </a:tr>
              <a:tr h="342172">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1988</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Academy of Hospice Physicians (now AAHPM) founded</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Professionalization</a:t>
                      </a:r>
                    </a:p>
                  </a:txBody>
                  <a:tcPr marL="45720" marR="0" marT="0" marB="0" anchor="ctr"/>
                </a:tc>
                <a:extLst>
                  <a:ext uri="{0D108BD9-81ED-4DB2-BD59-A6C34878D82A}">
                    <a16:rowId xmlns:a16="http://schemas.microsoft.com/office/drawing/2014/main" val="10005"/>
                  </a:ext>
                </a:extLst>
              </a:tr>
              <a:tr h="342172">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1988</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Palliative medicine recognized as subspecialty in the United Kingdom</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Professionalization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6"/>
                  </a:ext>
                </a:extLst>
              </a:tr>
              <a:tr h="342172">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1993</a:t>
                      </a:r>
                    </a:p>
                  </a:txBody>
                  <a:tcPr marL="45720" marR="0" marT="0" marB="0" anchor="ct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Oxford Textbook of Palliative Medicine published </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Professionalization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7"/>
                  </a:ext>
                </a:extLst>
              </a:tr>
              <a:tr h="342172">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1994</a:t>
                      </a:r>
                    </a:p>
                  </a:txBody>
                  <a:tcPr marL="45720" marR="0" marT="0" marB="0" anchor="ct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Cleveland Clinic opens first acute palliative care unit</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Innovation</a:t>
                      </a:r>
                    </a:p>
                  </a:txBody>
                  <a:tcPr marL="45720" marR="0" marT="0" marB="0" anchor="ctr"/>
                </a:tc>
                <a:extLst>
                  <a:ext uri="{0D108BD9-81ED-4DB2-BD59-A6C34878D82A}">
                    <a16:rowId xmlns:a16="http://schemas.microsoft.com/office/drawing/2014/main" val="10008"/>
                  </a:ext>
                </a:extLst>
              </a:tr>
              <a:tr h="342172">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1996</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RWJF “Promoting Excellence in EOL Care” begins ($15 million, 22 projects)</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Innovation</a:t>
                      </a:r>
                    </a:p>
                  </a:txBody>
                  <a:tcPr marL="45720" marR="0" marT="0" marB="0" anchor="ctr"/>
                </a:tc>
                <a:extLst>
                  <a:ext uri="{0D108BD9-81ED-4DB2-BD59-A6C34878D82A}">
                    <a16:rowId xmlns:a16="http://schemas.microsoft.com/office/drawing/2014/main" val="10009"/>
                  </a:ext>
                </a:extLst>
              </a:tr>
              <a:tr h="342172">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1999</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Center to Advance Palliative Care founded at Mt Sinai / Icahn School of Medicine</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Dissemination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0"/>
                  </a:ext>
                </a:extLst>
              </a:tr>
              <a:tr h="342172">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2001</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Oxford textbook of palliative nursing published</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Professionalization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1"/>
                  </a:ext>
                </a:extLst>
              </a:tr>
              <a:tr h="342172">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2004</a:t>
                      </a:r>
                    </a:p>
                  </a:txBody>
                  <a:tcPr marL="45720" marR="0" marT="0" marB="0" anchor="ctr"/>
                </a:tc>
                <a:tc>
                  <a:txBody>
                    <a:bodyPr/>
                    <a:lstStyle/>
                    <a:p>
                      <a:pPr marL="0" marR="0">
                        <a:lnSpc>
                          <a:spcPct val="107000"/>
                        </a:lnSpc>
                        <a:spcBef>
                          <a:spcPts val="0"/>
                        </a:spcBef>
                        <a:spcAft>
                          <a:spcPts val="0"/>
                        </a:spcAft>
                      </a:pPr>
                      <a:r>
                        <a:rPr lang="en-US" sz="1400" i="1" dirty="0">
                          <a:effectLst/>
                          <a:latin typeface="+mn-lt"/>
                          <a:ea typeface="Calibri" panose="020F0502020204030204" pitchFamily="34" charset="0"/>
                          <a:cs typeface="Times New Roman" panose="02020603050405020304" pitchFamily="18" charset="0"/>
                        </a:rPr>
                        <a:t>Wall Street Journal</a:t>
                      </a:r>
                      <a:r>
                        <a:rPr lang="en-US" sz="1400" dirty="0">
                          <a:effectLst/>
                          <a:latin typeface="+mn-lt"/>
                          <a:ea typeface="Calibri" panose="020F0502020204030204" pitchFamily="34" charset="0"/>
                          <a:cs typeface="Times New Roman" panose="02020603050405020304" pitchFamily="18" charset="0"/>
                        </a:rPr>
                        <a:t> story on palliative care’s positive financial effects </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Attention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2"/>
                  </a:ext>
                </a:extLst>
              </a:tr>
              <a:tr h="342172">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2004</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First national conference on Pediatric Palliative Care, NHPCO</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Dissemination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3"/>
                  </a:ext>
                </a:extLst>
              </a:tr>
              <a:tr h="342172">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2004</a:t>
                      </a:r>
                    </a:p>
                  </a:txBody>
                  <a:tcPr marL="45720" marR="0" marT="0" marB="0" anchor="ct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National Consensus Project publishes first guidelines for palliative care</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Standardization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4"/>
                  </a:ext>
                </a:extLst>
              </a:tr>
              <a:tr h="342172">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2006</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National Palliative Care Research Center (NPRCRC) established</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Innovation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5"/>
                  </a:ext>
                </a:extLst>
              </a:tr>
            </a:tbl>
          </a:graphicData>
        </a:graphic>
      </p:graphicFrame>
      <p:sp>
        <p:nvSpPr>
          <p:cNvPr id="3" name="TextBox 2">
            <a:extLst>
              <a:ext uri="{FF2B5EF4-FFF2-40B4-BE49-F238E27FC236}">
                <a16:creationId xmlns:a16="http://schemas.microsoft.com/office/drawing/2014/main" id="{32E60BE4-F034-4AA7-B2C1-B502A8276B1B}"/>
              </a:ext>
            </a:extLst>
          </p:cNvPr>
          <p:cNvSpPr txBox="1"/>
          <p:nvPr/>
        </p:nvSpPr>
        <p:spPr>
          <a:xfrm>
            <a:off x="769457" y="2732099"/>
            <a:ext cx="5410815"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a:t>Innovation</a:t>
            </a:r>
            <a:r>
              <a:rPr lang="en-US" sz="2400" dirty="0"/>
              <a:t> – new clinical models, demonstration projects, research studies</a:t>
            </a:r>
          </a:p>
        </p:txBody>
      </p:sp>
      <p:sp>
        <p:nvSpPr>
          <p:cNvPr id="8" name="Rectangle 7">
            <a:extLst>
              <a:ext uri="{FF2B5EF4-FFF2-40B4-BE49-F238E27FC236}">
                <a16:creationId xmlns:a16="http://schemas.microsoft.com/office/drawing/2014/main" id="{590AE53D-740E-46EB-A111-7E38E12EBC21}"/>
              </a:ext>
            </a:extLst>
          </p:cNvPr>
          <p:cNvSpPr/>
          <p:nvPr/>
        </p:nvSpPr>
        <p:spPr>
          <a:xfrm>
            <a:off x="117987" y="1283110"/>
            <a:ext cx="8893278" cy="471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DF45A5-F142-45C7-9A55-0FB0E5687A77}"/>
              </a:ext>
            </a:extLst>
          </p:cNvPr>
          <p:cNvSpPr/>
          <p:nvPr/>
        </p:nvSpPr>
        <p:spPr>
          <a:xfrm>
            <a:off x="137654" y="2261413"/>
            <a:ext cx="8893278" cy="471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8FC9AF-1675-4B26-9D25-905DC305B9FB}"/>
              </a:ext>
            </a:extLst>
          </p:cNvPr>
          <p:cNvSpPr/>
          <p:nvPr/>
        </p:nvSpPr>
        <p:spPr>
          <a:xfrm>
            <a:off x="122902" y="3647770"/>
            <a:ext cx="8893278" cy="866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302575-1F7B-4151-B40A-67D8E96A4C3B}"/>
              </a:ext>
            </a:extLst>
          </p:cNvPr>
          <p:cNvSpPr/>
          <p:nvPr/>
        </p:nvSpPr>
        <p:spPr>
          <a:xfrm>
            <a:off x="167150" y="6051748"/>
            <a:ext cx="8893278" cy="471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3BA81C-9AAB-49EF-88AE-371F28B552ED}"/>
              </a:ext>
            </a:extLst>
          </p:cNvPr>
          <p:cNvSpPr txBox="1"/>
          <p:nvPr/>
        </p:nvSpPr>
        <p:spPr>
          <a:xfrm>
            <a:off x="829790" y="1499419"/>
            <a:ext cx="6411667"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b="1" dirty="0"/>
              <a:t>Professionalization</a:t>
            </a:r>
            <a:r>
              <a:rPr lang="en-US" sz="2400" dirty="0"/>
              <a:t> – education and certification for healthcare providers by discipline</a:t>
            </a:r>
          </a:p>
        </p:txBody>
      </p:sp>
      <p:sp>
        <p:nvSpPr>
          <p:cNvPr id="13" name="Rectangle 12">
            <a:extLst>
              <a:ext uri="{FF2B5EF4-FFF2-40B4-BE49-F238E27FC236}">
                <a16:creationId xmlns:a16="http://schemas.microsoft.com/office/drawing/2014/main" id="{1ACB4994-3802-4CAB-A8F7-F696DB29C2C0}"/>
              </a:ext>
            </a:extLst>
          </p:cNvPr>
          <p:cNvSpPr/>
          <p:nvPr/>
        </p:nvSpPr>
        <p:spPr>
          <a:xfrm>
            <a:off x="88488" y="2581137"/>
            <a:ext cx="9006346" cy="117970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05925E-AFC4-482E-A8D3-97F76B6A6E36}"/>
              </a:ext>
            </a:extLst>
          </p:cNvPr>
          <p:cNvSpPr/>
          <p:nvPr/>
        </p:nvSpPr>
        <p:spPr>
          <a:xfrm>
            <a:off x="63914" y="4669546"/>
            <a:ext cx="9006346" cy="47194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2E0752F-7FE3-46B7-AC88-FD92BF7B0278}"/>
              </a:ext>
            </a:extLst>
          </p:cNvPr>
          <p:cNvSpPr txBox="1"/>
          <p:nvPr/>
        </p:nvSpPr>
        <p:spPr>
          <a:xfrm>
            <a:off x="1199535" y="2925097"/>
            <a:ext cx="5410815"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a:t>Dissemination</a:t>
            </a:r>
            <a:r>
              <a:rPr lang="en-US" sz="2400" dirty="0"/>
              <a:t> – widespread sharing of innovations and guidance for implementation; technical assistance</a:t>
            </a:r>
          </a:p>
        </p:txBody>
      </p:sp>
      <p:sp>
        <p:nvSpPr>
          <p:cNvPr id="16" name="Rectangle 15">
            <a:extLst>
              <a:ext uri="{FF2B5EF4-FFF2-40B4-BE49-F238E27FC236}">
                <a16:creationId xmlns:a16="http://schemas.microsoft.com/office/drawing/2014/main" id="{467ABCAA-F737-47CC-9A95-7FB51FF6B817}"/>
              </a:ext>
            </a:extLst>
          </p:cNvPr>
          <p:cNvSpPr/>
          <p:nvPr/>
        </p:nvSpPr>
        <p:spPr>
          <a:xfrm>
            <a:off x="167150" y="1659664"/>
            <a:ext cx="8893278" cy="670752"/>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61EF1B-F081-4687-8739-FD8AEBD214E9}"/>
              </a:ext>
            </a:extLst>
          </p:cNvPr>
          <p:cNvSpPr/>
          <p:nvPr/>
        </p:nvSpPr>
        <p:spPr>
          <a:xfrm>
            <a:off x="93410" y="5358581"/>
            <a:ext cx="8893278" cy="471948"/>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21FD62-F983-4E35-90C2-9813676419A4}"/>
              </a:ext>
            </a:extLst>
          </p:cNvPr>
          <p:cNvSpPr/>
          <p:nvPr/>
        </p:nvSpPr>
        <p:spPr>
          <a:xfrm>
            <a:off x="137654" y="4317162"/>
            <a:ext cx="8893278" cy="471948"/>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
            <a:extLst>
              <a:ext uri="{FF2B5EF4-FFF2-40B4-BE49-F238E27FC236}">
                <a16:creationId xmlns:a16="http://schemas.microsoft.com/office/drawing/2014/main" id="{5940AB9B-5901-49B0-8610-4F179099D205}"/>
              </a:ext>
            </a:extLst>
          </p:cNvPr>
          <p:cNvSpPr>
            <a:spLocks noGrp="1"/>
          </p:cNvSpPr>
          <p:nvPr>
            <p:ph type="sldNum" sz="quarter" idx="12"/>
          </p:nvPr>
        </p:nvSpPr>
        <p:spPr>
          <a:xfrm>
            <a:off x="6915150" y="6474335"/>
            <a:ext cx="2057400" cy="365125"/>
          </a:xfrm>
        </p:spPr>
        <p:txBody>
          <a:bodyPr/>
          <a:lstStyle/>
          <a:p>
            <a:r>
              <a:rPr lang="en-US" dirty="0"/>
              <a:t>Slide </a:t>
            </a:r>
            <a:fld id="{3ABD2A76-F175-40F5-A1EE-D1AA5DC307D0}" type="slidenum">
              <a:rPr lang="en-US" smtClean="0"/>
              <a:pPr/>
              <a:t>16</a:t>
            </a:fld>
            <a:endParaRPr lang="en-US" dirty="0"/>
          </a:p>
        </p:txBody>
      </p:sp>
    </p:spTree>
    <p:extLst>
      <p:ext uri="{BB962C8B-B14F-4D97-AF65-F5344CB8AC3E}">
        <p14:creationId xmlns:p14="http://schemas.microsoft.com/office/powerpoint/2010/main" val="283150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xit" presetSubtype="0" fill="hold" grpId="1"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xit" presetSubtype="0" fill="hold" grpId="1" nodeType="with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6" y="0"/>
            <a:ext cx="9152965" cy="609600"/>
          </a:xfrm>
          <a:solidFill>
            <a:schemeClr val="accent4">
              <a:lumMod val="20000"/>
              <a:lumOff val="80000"/>
            </a:schemeClr>
          </a:solidFill>
        </p:spPr>
        <p:txBody>
          <a:bodyPr>
            <a:normAutofit fontScale="90000"/>
          </a:bodyPr>
          <a:lstStyle/>
          <a:p>
            <a:r>
              <a:rPr lang="en-US" sz="4000" b="1" dirty="0">
                <a:solidFill>
                  <a:srgbClr val="002060"/>
                </a:solidFill>
              </a:rPr>
              <a:t>Palliative Care milestones (2008-2017)</a:t>
            </a:r>
          </a:p>
        </p:txBody>
      </p:sp>
      <p:sp>
        <p:nvSpPr>
          <p:cNvPr id="4" name="Slide Number Placeholder 3"/>
          <p:cNvSpPr>
            <a:spLocks noGrp="1"/>
          </p:cNvSpPr>
          <p:nvPr>
            <p:ph type="sldNum" sz="quarter" idx="12"/>
          </p:nvPr>
        </p:nvSpPr>
        <p:spPr/>
        <p:txBody>
          <a:bodyPr/>
          <a:lstStyle/>
          <a:p>
            <a:fld id="{93772FE2-E512-4BA1-93CD-955194A76255}" type="slidenum">
              <a:rPr lang="en-US" smtClean="0"/>
              <a:t>17</a:t>
            </a:fld>
            <a:endParaRPr lang="en-US" dirty="0"/>
          </a:p>
        </p:txBody>
      </p:sp>
      <p:graphicFrame>
        <p:nvGraphicFramePr>
          <p:cNvPr id="5" name="Table 4"/>
          <p:cNvGraphicFramePr>
            <a:graphicFrameLocks noGrp="1"/>
          </p:cNvGraphicFramePr>
          <p:nvPr>
            <p:extLst/>
          </p:nvPr>
        </p:nvGraphicFramePr>
        <p:xfrm>
          <a:off x="290945" y="831274"/>
          <a:ext cx="8451273" cy="5890202"/>
        </p:xfrm>
        <a:graphic>
          <a:graphicData uri="http://schemas.openxmlformats.org/drawingml/2006/table">
            <a:tbl>
              <a:tblPr firstRow="1" firstCol="1" bandRow="1">
                <a:tableStyleId>{B301B821-A1FF-4177-AEE7-76D212191A09}</a:tableStyleId>
              </a:tblPr>
              <a:tblGrid>
                <a:gridCol w="631061">
                  <a:extLst>
                    <a:ext uri="{9D8B030D-6E8A-4147-A177-3AD203B41FA5}">
                      <a16:colId xmlns:a16="http://schemas.microsoft.com/office/drawing/2014/main" val="20000"/>
                    </a:ext>
                  </a:extLst>
                </a:gridCol>
                <a:gridCol w="5960342">
                  <a:extLst>
                    <a:ext uri="{9D8B030D-6E8A-4147-A177-3AD203B41FA5}">
                      <a16:colId xmlns:a16="http://schemas.microsoft.com/office/drawing/2014/main" val="20001"/>
                    </a:ext>
                  </a:extLst>
                </a:gridCol>
                <a:gridCol w="1859870">
                  <a:extLst>
                    <a:ext uri="{9D8B030D-6E8A-4147-A177-3AD203B41FA5}">
                      <a16:colId xmlns:a16="http://schemas.microsoft.com/office/drawing/2014/main" val="20002"/>
                    </a:ext>
                  </a:extLst>
                </a:gridCol>
              </a:tblGrid>
              <a:tr h="250095">
                <a:tc>
                  <a:txBody>
                    <a:bodyPr/>
                    <a:lstStyle/>
                    <a:p>
                      <a:pPr marL="0" marR="0">
                        <a:lnSpc>
                          <a:spcPct val="107000"/>
                        </a:lnSpc>
                        <a:spcBef>
                          <a:spcPts val="0"/>
                        </a:spcBef>
                        <a:spcAft>
                          <a:spcPts val="0"/>
                        </a:spcAft>
                      </a:pPr>
                      <a:r>
                        <a:rPr lang="en-US" sz="1400" dirty="0">
                          <a:effectLst/>
                          <a:latin typeface="+mn-lt"/>
                        </a:rPr>
                        <a:t>Year</a:t>
                      </a:r>
                      <a:endParaRPr lang="en-US" sz="1400" dirty="0">
                        <a:effectLst/>
                        <a:latin typeface="+mn-lt"/>
                        <a:ea typeface="Calibri" panose="020F0502020204030204" pitchFamily="34" charset="0"/>
                        <a:cs typeface="Times New Roman" panose="02020603050405020304" pitchFamily="18" charset="0"/>
                      </a:endParaRPr>
                    </a:p>
                  </a:txBody>
                  <a:tcPr marL="45720" marR="0" marT="0" marB="0"/>
                </a:tc>
                <a:tc>
                  <a:txBody>
                    <a:bodyPr/>
                    <a:lstStyle/>
                    <a:p>
                      <a:pPr marL="0" marR="0">
                        <a:lnSpc>
                          <a:spcPct val="107000"/>
                        </a:lnSpc>
                        <a:spcBef>
                          <a:spcPts val="0"/>
                        </a:spcBef>
                        <a:spcAft>
                          <a:spcPts val="0"/>
                        </a:spcAft>
                      </a:pPr>
                      <a:r>
                        <a:rPr lang="en-US" sz="1400" dirty="0">
                          <a:effectLst/>
                          <a:latin typeface="+mn-lt"/>
                        </a:rPr>
                        <a:t>Milestone</a:t>
                      </a:r>
                      <a:endParaRPr lang="en-US" sz="1400" dirty="0">
                        <a:effectLst/>
                        <a:latin typeface="+mn-lt"/>
                        <a:ea typeface="Calibri" panose="020F0502020204030204" pitchFamily="34" charset="0"/>
                        <a:cs typeface="Times New Roman" panose="02020603050405020304" pitchFamily="18" charset="0"/>
                      </a:endParaRPr>
                    </a:p>
                  </a:txBody>
                  <a:tcPr marL="45720" marR="0" marT="0" marB="0"/>
                </a:tc>
                <a:tc>
                  <a:txBody>
                    <a:bodyPr/>
                    <a:lstStyle/>
                    <a:p>
                      <a:pPr marL="0" marR="0">
                        <a:lnSpc>
                          <a:spcPct val="107000"/>
                        </a:lnSpc>
                        <a:spcBef>
                          <a:spcPts val="0"/>
                        </a:spcBef>
                        <a:spcAft>
                          <a:spcPts val="0"/>
                        </a:spcAft>
                      </a:pPr>
                      <a:r>
                        <a:rPr lang="en-US" sz="1400" dirty="0">
                          <a:effectLst/>
                          <a:latin typeface="+mn-lt"/>
                        </a:rPr>
                        <a:t>Category</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0"/>
                  </a:ext>
                </a:extLst>
              </a:tr>
              <a:tr h="319793">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2008</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First ABMS-recognized HPM board-certifying exam for physicians</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Professionalization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3673153025"/>
                  </a:ext>
                </a:extLst>
              </a:tr>
              <a:tr h="319793">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2008</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ACGME approves fellowship program requirements for physicians</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Professionalization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3622862225"/>
                  </a:ext>
                </a:extLst>
              </a:tr>
              <a:tr h="319793">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2008</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Morrison, PCLC centers publish 8-hospital PC-cost savings study</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Innovation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1"/>
                  </a:ext>
                </a:extLst>
              </a:tr>
              <a:tr h="360056">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2009</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NASW begins certification program for social work, CHP-SW</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Professionalization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2"/>
                  </a:ext>
                </a:extLst>
              </a:tr>
              <a:tr h="360056">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2010</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NEJM article from </a:t>
                      </a:r>
                      <a:r>
                        <a:rPr lang="en-US" sz="1400" dirty="0" err="1">
                          <a:effectLst/>
                          <a:latin typeface="+mn-lt"/>
                          <a:ea typeface="Calibri" panose="020F0502020204030204" pitchFamily="34" charset="0"/>
                          <a:cs typeface="Times New Roman" panose="02020603050405020304" pitchFamily="18" charset="0"/>
                        </a:rPr>
                        <a:t>Temel</a:t>
                      </a:r>
                      <a:r>
                        <a:rPr lang="en-US" sz="1400" dirty="0">
                          <a:effectLst/>
                          <a:latin typeface="+mn-lt"/>
                          <a:ea typeface="Calibri" panose="020F0502020204030204" pitchFamily="34" charset="0"/>
                          <a:cs typeface="Times New Roman" panose="02020603050405020304" pitchFamily="18" charset="0"/>
                        </a:rPr>
                        <a:t> RCT: early PC improved QOL, increased survival </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Dissemination</a:t>
                      </a:r>
                    </a:p>
                  </a:txBody>
                  <a:tcPr marL="45720" marR="0" marT="0" marB="0" anchor="ctr"/>
                </a:tc>
                <a:extLst>
                  <a:ext uri="{0D108BD9-81ED-4DB2-BD59-A6C34878D82A}">
                    <a16:rowId xmlns:a16="http://schemas.microsoft.com/office/drawing/2014/main" val="10003"/>
                  </a:ext>
                </a:extLst>
              </a:tr>
              <a:tr h="360056">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2010</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PC Research Cooperative Group established (funded by NIH/NINR)</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Innovation</a:t>
                      </a:r>
                    </a:p>
                  </a:txBody>
                  <a:tcPr marL="45720" marR="0" marT="0" marB="0" anchor="ctr"/>
                </a:tc>
                <a:extLst>
                  <a:ext uri="{0D108BD9-81ED-4DB2-BD59-A6C34878D82A}">
                    <a16:rowId xmlns:a16="http://schemas.microsoft.com/office/drawing/2014/main" val="10004"/>
                  </a:ext>
                </a:extLst>
              </a:tr>
              <a:tr h="360056">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2011</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Oxford Textbook of Palliative Social Work published</a:t>
                      </a:r>
                    </a:p>
                  </a:txBody>
                  <a:tcPr marL="45720" marR="0" marT="0" marB="0" anchor="ct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Professionalization</a:t>
                      </a:r>
                    </a:p>
                  </a:txBody>
                  <a:tcPr marL="45720" marR="0" marT="0" marB="0" anchor="ctr"/>
                </a:tc>
                <a:extLst>
                  <a:ext uri="{0D108BD9-81ED-4DB2-BD59-A6C34878D82A}">
                    <a16:rowId xmlns:a16="http://schemas.microsoft.com/office/drawing/2014/main" val="10005"/>
                  </a:ext>
                </a:extLst>
              </a:tr>
              <a:tr h="360056">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2011</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Joint Commission Advanced Certification in PC begins for US hospitals</a:t>
                      </a:r>
                    </a:p>
                  </a:txBody>
                  <a:tcPr marL="45720" marR="0" marT="0" marB="0" anchor="ctr"/>
                </a:tc>
                <a:tc>
                  <a:txBody>
                    <a:bodyPr/>
                    <a:lstStyle/>
                    <a:p>
                      <a:pPr marL="0" marR="0">
                        <a:lnSpc>
                          <a:spcPct val="107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Standardization</a:t>
                      </a:r>
                      <a:endParaRPr lang="en-US" sz="140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6"/>
                  </a:ext>
                </a:extLst>
              </a:tr>
              <a:tr h="360056">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2012</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California State University founds CSU Palliative Care Institute</a:t>
                      </a:r>
                    </a:p>
                  </a:txBody>
                  <a:tcPr marL="45720" marR="0" marT="0" marB="0" anchor="ctr"/>
                </a:tc>
                <a:tc>
                  <a:txBody>
                    <a:bodyPr/>
                    <a:lstStyle/>
                    <a:p>
                      <a:pPr marL="0" marR="0">
                        <a:lnSpc>
                          <a:spcPct val="107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Dissemination</a:t>
                      </a:r>
                      <a:endParaRPr lang="en-US" sz="140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7"/>
                  </a:ext>
                </a:extLst>
              </a:tr>
              <a:tr h="360056">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2013</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CAPC launches community-based palliative care initiative</a:t>
                      </a:r>
                    </a:p>
                  </a:txBody>
                  <a:tcPr marL="45720" marR="0" marT="0" marB="0" anchor="ctr"/>
                </a:tc>
                <a:tc>
                  <a:txBody>
                    <a:bodyPr/>
                    <a:lstStyle/>
                    <a:p>
                      <a:pPr marL="0" marR="0">
                        <a:lnSpc>
                          <a:spcPct val="107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Dissemination</a:t>
                      </a:r>
                      <a:endParaRPr lang="en-US" sz="140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8"/>
                  </a:ext>
                </a:extLst>
              </a:tr>
              <a:tr h="360056">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2013</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Chaplaincy certification in palliative care from APC / BCCI</a:t>
                      </a:r>
                    </a:p>
                  </a:txBody>
                  <a:tcPr marL="45720" marR="0" marT="0" marB="0" anchor="ctr"/>
                </a:tc>
                <a:tc>
                  <a:txBody>
                    <a:bodyPr/>
                    <a:lstStyle/>
                    <a:p>
                      <a:pPr marL="0" marR="0">
                        <a:lnSpc>
                          <a:spcPct val="107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Professionalization</a:t>
                      </a:r>
                      <a:endParaRPr lang="en-US" sz="140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09"/>
                  </a:ext>
                </a:extLst>
              </a:tr>
              <a:tr h="360056">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2013</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Dr. Frist founds Aspire health, a health-IT driven home-based PC company</a:t>
                      </a:r>
                    </a:p>
                  </a:txBody>
                  <a:tcPr marL="45720" marR="0" marT="0" marB="0" anchor="ctr"/>
                </a:tc>
                <a:tc>
                  <a:txBody>
                    <a:bodyPr/>
                    <a:lstStyle/>
                    <a:p>
                      <a:pPr marL="0" marR="0">
                        <a:lnSpc>
                          <a:spcPct val="107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Innovation</a:t>
                      </a:r>
                      <a:endParaRPr lang="en-US" sz="140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0"/>
                  </a:ext>
                </a:extLst>
              </a:tr>
              <a:tr h="360056">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2014</a:t>
                      </a:r>
                    </a:p>
                  </a:txBody>
                  <a:tcPr marL="45720" marR="0" marT="0" marB="0" anchor="ctr"/>
                </a:tc>
                <a:tc>
                  <a:txBody>
                    <a:bodyPr/>
                    <a:lstStyle/>
                    <a:p>
                      <a:pPr marL="0" marR="0">
                        <a:lnSpc>
                          <a:spcPct val="107000"/>
                        </a:lnSpc>
                        <a:spcBef>
                          <a:spcPts val="0"/>
                        </a:spcBef>
                        <a:spcAft>
                          <a:spcPts val="0"/>
                        </a:spcAft>
                      </a:pPr>
                      <a:r>
                        <a:rPr lang="en-US" sz="1400" dirty="0" err="1">
                          <a:effectLst/>
                          <a:latin typeface="+mn-lt"/>
                          <a:ea typeface="Calibri" panose="020F0502020204030204" pitchFamily="34" charset="0"/>
                          <a:cs typeface="Times New Roman" panose="02020603050405020304" pitchFamily="18" charset="0"/>
                        </a:rPr>
                        <a:t>PallOnc</a:t>
                      </a:r>
                      <a:r>
                        <a:rPr lang="en-US" sz="1400" dirty="0">
                          <a:effectLst/>
                          <a:latin typeface="+mn-lt"/>
                          <a:ea typeface="Calibri" panose="020F0502020204030204" pitchFamily="34" charset="0"/>
                          <a:cs typeface="Times New Roman" panose="02020603050405020304" pitchFamily="18" charset="0"/>
                        </a:rPr>
                        <a:t>: AAHPM, ASCO sponsor “palliative care in oncology” symposium</a:t>
                      </a:r>
                    </a:p>
                  </a:txBody>
                  <a:tcPr marL="45720" marR="0" marT="0" marB="0" anchor="ctr"/>
                </a:tc>
                <a:tc>
                  <a:txBody>
                    <a:bodyPr/>
                    <a:lstStyle/>
                    <a:p>
                      <a:pPr marL="0" marR="0">
                        <a:lnSpc>
                          <a:spcPct val="107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Dissemination</a:t>
                      </a:r>
                      <a:endParaRPr lang="en-US" sz="140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1"/>
                  </a:ext>
                </a:extLst>
              </a:tr>
              <a:tr h="360056">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2014</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World Health Organization global resolution on PC access (WHA67.19)</a:t>
                      </a:r>
                    </a:p>
                  </a:txBody>
                  <a:tcPr marL="45720" marR="0" marT="0" marB="0" anchor="ctr"/>
                </a:tc>
                <a:tc>
                  <a:txBody>
                    <a:bodyPr/>
                    <a:lstStyle/>
                    <a:p>
                      <a:pPr marL="0" marR="0">
                        <a:lnSpc>
                          <a:spcPct val="107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Codification</a:t>
                      </a:r>
                      <a:endParaRPr lang="en-US" sz="140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3"/>
                  </a:ext>
                </a:extLst>
              </a:tr>
              <a:tr h="360056">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2016</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AAHPM/HPNA publish “Measuring What Matters” recommendations</a:t>
                      </a:r>
                    </a:p>
                  </a:txBody>
                  <a:tcPr marL="45720" marR="0" marT="0" marB="0" anchor="ctr"/>
                </a:tc>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Standardization</a:t>
                      </a:r>
                      <a:endParaRPr lang="en-US" sz="1400" dirty="0">
                        <a:effectLst/>
                        <a:latin typeface="+mn-lt"/>
                        <a:ea typeface="Calibri" panose="020F0502020204030204" pitchFamily="34" charset="0"/>
                        <a:cs typeface="Times New Roman" panose="02020603050405020304" pitchFamily="18" charset="0"/>
                      </a:endParaRPr>
                    </a:p>
                  </a:txBody>
                  <a:tcPr marL="45720" marR="0" marT="0" marB="0" anchor="ctr"/>
                </a:tc>
                <a:extLst>
                  <a:ext uri="{0D108BD9-81ED-4DB2-BD59-A6C34878D82A}">
                    <a16:rowId xmlns:a16="http://schemas.microsoft.com/office/drawing/2014/main" val="10015"/>
                  </a:ext>
                </a:extLst>
              </a:tr>
              <a:tr h="360056">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2018</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California mandate (access to CBPC for Medicaid managed care) begins</a:t>
                      </a:r>
                    </a:p>
                  </a:txBody>
                  <a:tcPr marL="45720" marR="0" marT="0" marB="0" anchor="ct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Codification</a:t>
                      </a:r>
                    </a:p>
                  </a:txBody>
                  <a:tcPr marL="45720" marR="0" marT="0" marB="0" anchor="ctr"/>
                </a:tc>
                <a:extLst>
                  <a:ext uri="{0D108BD9-81ED-4DB2-BD59-A6C34878D82A}">
                    <a16:rowId xmlns:a16="http://schemas.microsoft.com/office/drawing/2014/main" val="4023577950"/>
                  </a:ext>
                </a:extLst>
              </a:tr>
            </a:tbl>
          </a:graphicData>
        </a:graphic>
      </p:graphicFrame>
      <p:sp>
        <p:nvSpPr>
          <p:cNvPr id="6" name="TextBox 5">
            <a:extLst>
              <a:ext uri="{FF2B5EF4-FFF2-40B4-BE49-F238E27FC236}">
                <a16:creationId xmlns:a16="http://schemas.microsoft.com/office/drawing/2014/main" id="{7131762A-A966-47E7-A742-42E1DD1DC6F6}"/>
              </a:ext>
            </a:extLst>
          </p:cNvPr>
          <p:cNvSpPr txBox="1"/>
          <p:nvPr/>
        </p:nvSpPr>
        <p:spPr>
          <a:xfrm>
            <a:off x="401782" y="1130845"/>
            <a:ext cx="6474542"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a:t>Standardization</a:t>
            </a:r>
            <a:r>
              <a:rPr lang="en-US" sz="2400" dirty="0"/>
              <a:t> – consensus statements, guidelines and accreditation criteria for programs </a:t>
            </a:r>
          </a:p>
        </p:txBody>
      </p:sp>
      <p:sp>
        <p:nvSpPr>
          <p:cNvPr id="7" name="Rectangle 6">
            <a:extLst>
              <a:ext uri="{FF2B5EF4-FFF2-40B4-BE49-F238E27FC236}">
                <a16:creationId xmlns:a16="http://schemas.microsoft.com/office/drawing/2014/main" id="{BE3DF919-A4F0-4B56-8F01-20BFA5F160DA}"/>
              </a:ext>
            </a:extLst>
          </p:cNvPr>
          <p:cNvSpPr/>
          <p:nvPr/>
        </p:nvSpPr>
        <p:spPr>
          <a:xfrm>
            <a:off x="69942" y="3429000"/>
            <a:ext cx="8893278" cy="471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F6C8BD-5C64-4F77-96C4-8231CE4129D2}"/>
              </a:ext>
            </a:extLst>
          </p:cNvPr>
          <p:cNvSpPr/>
          <p:nvPr/>
        </p:nvSpPr>
        <p:spPr>
          <a:xfrm>
            <a:off x="120877" y="5980715"/>
            <a:ext cx="8893278" cy="375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FDC847-47EE-41EE-90CF-AB66A9FCF753}"/>
              </a:ext>
            </a:extLst>
          </p:cNvPr>
          <p:cNvSpPr txBox="1"/>
          <p:nvPr/>
        </p:nvSpPr>
        <p:spPr>
          <a:xfrm>
            <a:off x="716414" y="2159242"/>
            <a:ext cx="6474542"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a:t>Codification – </a:t>
            </a:r>
            <a:r>
              <a:rPr lang="en-US" sz="2400" dirty="0"/>
              <a:t>policies and laws regulating what can (or not) be done, and what will be paid for </a:t>
            </a:r>
          </a:p>
        </p:txBody>
      </p:sp>
      <p:sp>
        <p:nvSpPr>
          <p:cNvPr id="10" name="Rectangle 9">
            <a:extLst>
              <a:ext uri="{FF2B5EF4-FFF2-40B4-BE49-F238E27FC236}">
                <a16:creationId xmlns:a16="http://schemas.microsoft.com/office/drawing/2014/main" id="{B4B700F3-3509-4D44-9C55-B79DD7A564BB}"/>
              </a:ext>
            </a:extLst>
          </p:cNvPr>
          <p:cNvSpPr/>
          <p:nvPr/>
        </p:nvSpPr>
        <p:spPr>
          <a:xfrm>
            <a:off x="-8966" y="5573665"/>
            <a:ext cx="8893278" cy="47194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31FB2C-32A7-46B2-B5A1-D1E4A6E45448}"/>
              </a:ext>
            </a:extLst>
          </p:cNvPr>
          <p:cNvSpPr/>
          <p:nvPr/>
        </p:nvSpPr>
        <p:spPr>
          <a:xfrm>
            <a:off x="191728" y="6302939"/>
            <a:ext cx="8893278" cy="47194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EF7AAEAB-BDF3-4D1F-9C71-963DAD92AA4F}"/>
              </a:ext>
            </a:extLst>
          </p:cNvPr>
          <p:cNvSpPr txBox="1">
            <a:spLocks/>
          </p:cNvSpPr>
          <p:nvPr/>
        </p:nvSpPr>
        <p:spPr>
          <a:xfrm>
            <a:off x="6915150" y="64300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Slide </a:t>
            </a:r>
            <a:fld id="{3ABD2A76-F175-40F5-A1EE-D1AA5DC307D0}" type="slidenum">
              <a:rPr lang="en-US" smtClean="0"/>
              <a:pPr/>
              <a:t>17</a:t>
            </a:fld>
            <a:endParaRPr lang="en-US" dirty="0"/>
          </a:p>
        </p:txBody>
      </p:sp>
    </p:spTree>
    <p:extLst>
      <p:ext uri="{BB962C8B-B14F-4D97-AF65-F5344CB8AC3E}">
        <p14:creationId xmlns:p14="http://schemas.microsoft.com/office/powerpoint/2010/main" val="240294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802310683"/>
              </p:ext>
            </p:extLst>
          </p:nvPr>
        </p:nvGraphicFramePr>
        <p:xfrm>
          <a:off x="294969" y="929158"/>
          <a:ext cx="8568812" cy="525042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1" y="0"/>
            <a:ext cx="9144001" cy="914400"/>
          </a:xfrm>
          <a:solidFill>
            <a:schemeClr val="accent4">
              <a:lumMod val="20000"/>
              <a:lumOff val="80000"/>
            </a:schemeClr>
          </a:solidFill>
        </p:spPr>
        <p:txBody>
          <a:bodyPr>
            <a:noAutofit/>
          </a:bodyPr>
          <a:lstStyle/>
          <a:p>
            <a:pPr algn="l"/>
            <a:r>
              <a:rPr lang="en-US" sz="3600" b="1" dirty="0">
                <a:solidFill>
                  <a:srgbClr val="002060"/>
                </a:solidFill>
              </a:rPr>
              <a:t>Rapid, sustained adoption of palliative care</a:t>
            </a:r>
          </a:p>
        </p:txBody>
      </p:sp>
      <p:sp>
        <p:nvSpPr>
          <p:cNvPr id="2" name="Slide Number Placeholder 1">
            <a:extLst>
              <a:ext uri="{FF2B5EF4-FFF2-40B4-BE49-F238E27FC236}">
                <a16:creationId xmlns:a16="http://schemas.microsoft.com/office/drawing/2014/main" id="{083C717F-3472-42D5-AC13-6182993A2519}"/>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18</a:t>
            </a:fld>
            <a:endParaRPr lang="en-US" dirty="0"/>
          </a:p>
        </p:txBody>
      </p:sp>
      <p:sp>
        <p:nvSpPr>
          <p:cNvPr id="3" name="TextBox 2">
            <a:extLst>
              <a:ext uri="{FF2B5EF4-FFF2-40B4-BE49-F238E27FC236}">
                <a16:creationId xmlns:a16="http://schemas.microsoft.com/office/drawing/2014/main" id="{15366E2B-B7D2-4D82-A6E4-81581763E85F}"/>
              </a:ext>
            </a:extLst>
          </p:cNvPr>
          <p:cNvSpPr txBox="1"/>
          <p:nvPr/>
        </p:nvSpPr>
        <p:spPr>
          <a:xfrm>
            <a:off x="191729" y="6209071"/>
            <a:ext cx="8568812" cy="523220"/>
          </a:xfrm>
          <a:prstGeom prst="rect">
            <a:avLst/>
          </a:prstGeom>
          <a:noFill/>
        </p:spPr>
        <p:txBody>
          <a:bodyPr wrap="square" rtlCol="0">
            <a:spAutoFit/>
          </a:bodyPr>
          <a:lstStyle/>
          <a:p>
            <a:r>
              <a:rPr lang="en-US" sz="1400" dirty="0"/>
              <a:t>Cassel JB, Bowman B, Rogers M, Spragens LH, Meier DE and the Palliative Care Leadership Centers.  Palliative Care Leadership Centers are key to the diffusion of palliative care innovation.  Health Affairs 2018 37(2), 231-239</a:t>
            </a:r>
          </a:p>
        </p:txBody>
      </p:sp>
    </p:spTree>
    <p:extLst>
      <p:ext uri="{BB962C8B-B14F-4D97-AF65-F5344CB8AC3E}">
        <p14:creationId xmlns:p14="http://schemas.microsoft.com/office/powerpoint/2010/main" val="240955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a:off x="4572000" y="791839"/>
            <a:ext cx="14288" cy="585184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48008" y="3207240"/>
            <a:ext cx="3108960" cy="1463040"/>
            <a:chOff x="478630" y="1608207"/>
            <a:chExt cx="1978820" cy="1099662"/>
          </a:xfrm>
        </p:grpSpPr>
        <p:sp>
          <p:nvSpPr>
            <p:cNvPr id="20" name="Rectangular Callout 19"/>
            <p:cNvSpPr/>
            <p:nvPr/>
          </p:nvSpPr>
          <p:spPr>
            <a:xfrm>
              <a:off x="585619" y="1608207"/>
              <a:ext cx="1871830" cy="615226"/>
            </a:xfrm>
            <a:prstGeom prst="wedgeRectCallout">
              <a:avLst>
                <a:gd name="adj1" fmla="val 72838"/>
                <a:gd name="adj2" fmla="val 39276"/>
              </a:avLst>
            </a:prstGeom>
          </p:spPr>
          <p:style>
            <a:lnRef idx="1">
              <a:schemeClr val="accent6"/>
            </a:lnRef>
            <a:fillRef idx="2">
              <a:schemeClr val="accent6"/>
            </a:fillRef>
            <a:effectRef idx="1">
              <a:schemeClr val="accent6"/>
            </a:effectRef>
            <a:fontRef idx="minor">
              <a:schemeClr val="dk1"/>
            </a:fontRef>
          </p:style>
          <p:txBody>
            <a:bodyPr rtlCol="0" anchor="ctr"/>
            <a:lstStyle/>
            <a:p>
              <a:pPr algn="r"/>
              <a:endParaRPr lang="en-US" sz="2000" dirty="0"/>
            </a:p>
          </p:txBody>
        </p:sp>
        <p:sp>
          <p:nvSpPr>
            <p:cNvPr id="21" name="TextBox 20"/>
            <p:cNvSpPr txBox="1"/>
            <p:nvPr/>
          </p:nvSpPr>
          <p:spPr>
            <a:xfrm>
              <a:off x="478630" y="1692206"/>
              <a:ext cx="1978820" cy="1015663"/>
            </a:xfrm>
            <a:prstGeom prst="rect">
              <a:avLst/>
            </a:prstGeom>
            <a:noFill/>
          </p:spPr>
          <p:txBody>
            <a:bodyPr wrap="square" rtlCol="0">
              <a:spAutoFit/>
            </a:bodyPr>
            <a:lstStyle/>
            <a:p>
              <a:pPr algn="r"/>
              <a:r>
                <a:rPr lang="en-US" sz="2000" dirty="0"/>
                <a:t>1988 First comprehensive program US</a:t>
              </a:r>
            </a:p>
          </p:txBody>
        </p:sp>
      </p:grpSp>
      <p:grpSp>
        <p:nvGrpSpPr>
          <p:cNvPr id="37" name="Group 36"/>
          <p:cNvGrpSpPr/>
          <p:nvPr/>
        </p:nvGrpSpPr>
        <p:grpSpPr>
          <a:xfrm>
            <a:off x="4229099" y="1116081"/>
            <a:ext cx="707231" cy="5441110"/>
            <a:chOff x="4229099" y="830328"/>
            <a:chExt cx="707231" cy="5441110"/>
          </a:xfrm>
        </p:grpSpPr>
        <p:sp>
          <p:nvSpPr>
            <p:cNvPr id="16" name="TextBox 15"/>
            <p:cNvSpPr txBox="1"/>
            <p:nvPr/>
          </p:nvSpPr>
          <p:spPr>
            <a:xfrm>
              <a:off x="4229099" y="830328"/>
              <a:ext cx="707231" cy="369332"/>
            </a:xfrm>
            <a:prstGeom prst="rect">
              <a:avLst/>
            </a:prstGeom>
            <a:solidFill>
              <a:schemeClr val="bg1"/>
            </a:solidFill>
          </p:spPr>
          <p:txBody>
            <a:bodyPr wrap="square" rtlCol="0">
              <a:spAutoFit/>
            </a:bodyPr>
            <a:lstStyle/>
            <a:p>
              <a:r>
                <a:rPr lang="en-US" dirty="0"/>
                <a:t>1965</a:t>
              </a:r>
            </a:p>
          </p:txBody>
        </p:sp>
        <p:sp>
          <p:nvSpPr>
            <p:cNvPr id="22" name="TextBox 21"/>
            <p:cNvSpPr txBox="1"/>
            <p:nvPr/>
          </p:nvSpPr>
          <p:spPr>
            <a:xfrm>
              <a:off x="4229099" y="1844684"/>
              <a:ext cx="707231" cy="369332"/>
            </a:xfrm>
            <a:prstGeom prst="rect">
              <a:avLst/>
            </a:prstGeom>
            <a:solidFill>
              <a:schemeClr val="bg1"/>
            </a:solidFill>
          </p:spPr>
          <p:txBody>
            <a:bodyPr wrap="square" rtlCol="0">
              <a:spAutoFit/>
            </a:bodyPr>
            <a:lstStyle/>
            <a:p>
              <a:r>
                <a:rPr lang="en-US" dirty="0"/>
                <a:t>1975</a:t>
              </a:r>
            </a:p>
          </p:txBody>
        </p:sp>
        <p:sp>
          <p:nvSpPr>
            <p:cNvPr id="33" name="TextBox 32"/>
            <p:cNvSpPr txBox="1"/>
            <p:nvPr/>
          </p:nvSpPr>
          <p:spPr>
            <a:xfrm>
              <a:off x="4229099" y="2859040"/>
              <a:ext cx="707231" cy="369332"/>
            </a:xfrm>
            <a:prstGeom prst="rect">
              <a:avLst/>
            </a:prstGeom>
            <a:solidFill>
              <a:schemeClr val="bg1"/>
            </a:solidFill>
          </p:spPr>
          <p:txBody>
            <a:bodyPr wrap="square" rtlCol="0">
              <a:spAutoFit/>
            </a:bodyPr>
            <a:lstStyle/>
            <a:p>
              <a:r>
                <a:rPr lang="en-US" dirty="0"/>
                <a:t>1985</a:t>
              </a:r>
            </a:p>
          </p:txBody>
        </p:sp>
        <p:sp>
          <p:nvSpPr>
            <p:cNvPr id="34" name="TextBox 33"/>
            <p:cNvSpPr txBox="1"/>
            <p:nvPr/>
          </p:nvSpPr>
          <p:spPr>
            <a:xfrm>
              <a:off x="4229099" y="3873396"/>
              <a:ext cx="707231" cy="369332"/>
            </a:xfrm>
            <a:prstGeom prst="rect">
              <a:avLst/>
            </a:prstGeom>
            <a:solidFill>
              <a:schemeClr val="bg1"/>
            </a:solidFill>
          </p:spPr>
          <p:txBody>
            <a:bodyPr wrap="square" rtlCol="0">
              <a:spAutoFit/>
            </a:bodyPr>
            <a:lstStyle/>
            <a:p>
              <a:r>
                <a:rPr lang="en-US" dirty="0"/>
                <a:t>1995</a:t>
              </a:r>
            </a:p>
          </p:txBody>
        </p:sp>
        <p:sp>
          <p:nvSpPr>
            <p:cNvPr id="35" name="TextBox 34"/>
            <p:cNvSpPr txBox="1"/>
            <p:nvPr/>
          </p:nvSpPr>
          <p:spPr>
            <a:xfrm>
              <a:off x="4229099" y="4887752"/>
              <a:ext cx="707231" cy="369332"/>
            </a:xfrm>
            <a:prstGeom prst="rect">
              <a:avLst/>
            </a:prstGeom>
            <a:solidFill>
              <a:schemeClr val="bg1"/>
            </a:solidFill>
          </p:spPr>
          <p:txBody>
            <a:bodyPr wrap="square" rtlCol="0">
              <a:spAutoFit/>
            </a:bodyPr>
            <a:lstStyle/>
            <a:p>
              <a:r>
                <a:rPr lang="en-US" dirty="0"/>
                <a:t>2005</a:t>
              </a:r>
            </a:p>
          </p:txBody>
        </p:sp>
        <p:sp>
          <p:nvSpPr>
            <p:cNvPr id="36" name="TextBox 35"/>
            <p:cNvSpPr txBox="1"/>
            <p:nvPr/>
          </p:nvSpPr>
          <p:spPr>
            <a:xfrm>
              <a:off x="4229099" y="5902106"/>
              <a:ext cx="707231" cy="369332"/>
            </a:xfrm>
            <a:prstGeom prst="rect">
              <a:avLst/>
            </a:prstGeom>
            <a:solidFill>
              <a:schemeClr val="bg1"/>
            </a:solidFill>
          </p:spPr>
          <p:txBody>
            <a:bodyPr wrap="square" rtlCol="0">
              <a:spAutoFit/>
            </a:bodyPr>
            <a:lstStyle/>
            <a:p>
              <a:r>
                <a:rPr lang="en-US" dirty="0"/>
                <a:t>2015</a:t>
              </a:r>
            </a:p>
          </p:txBody>
        </p:sp>
      </p:grpSp>
      <p:grpSp>
        <p:nvGrpSpPr>
          <p:cNvPr id="47" name="Group 46"/>
          <p:cNvGrpSpPr/>
          <p:nvPr/>
        </p:nvGrpSpPr>
        <p:grpSpPr>
          <a:xfrm>
            <a:off x="5387423" y="6277083"/>
            <a:ext cx="3913767" cy="775113"/>
            <a:chOff x="633997" y="1608207"/>
            <a:chExt cx="1823454" cy="775113"/>
          </a:xfrm>
        </p:grpSpPr>
        <p:sp>
          <p:nvSpPr>
            <p:cNvPr id="48" name="Rectangular Callout 47"/>
            <p:cNvSpPr/>
            <p:nvPr/>
          </p:nvSpPr>
          <p:spPr>
            <a:xfrm>
              <a:off x="633997" y="1608207"/>
              <a:ext cx="1823454" cy="457631"/>
            </a:xfrm>
            <a:prstGeom prst="wedgeRectCallout">
              <a:avLst>
                <a:gd name="adj1" fmla="val -63809"/>
                <a:gd name="adj2" fmla="val -6218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dirty="0"/>
            </a:p>
          </p:txBody>
        </p:sp>
        <p:sp>
          <p:nvSpPr>
            <p:cNvPr id="49" name="TextBox 48"/>
            <p:cNvSpPr txBox="1"/>
            <p:nvPr/>
          </p:nvSpPr>
          <p:spPr>
            <a:xfrm>
              <a:off x="633997" y="1675434"/>
              <a:ext cx="1767756" cy="707886"/>
            </a:xfrm>
            <a:prstGeom prst="rect">
              <a:avLst/>
            </a:prstGeom>
            <a:noFill/>
          </p:spPr>
          <p:txBody>
            <a:bodyPr wrap="square" rtlCol="0">
              <a:spAutoFit/>
            </a:bodyPr>
            <a:lstStyle/>
            <a:p>
              <a:r>
                <a:rPr lang="en-US" sz="2000" dirty="0"/>
                <a:t>2014: Calif Medicaid PC mandate</a:t>
              </a:r>
            </a:p>
          </p:txBody>
        </p:sp>
      </p:grpSp>
      <p:grpSp>
        <p:nvGrpSpPr>
          <p:cNvPr id="53" name="Group 52"/>
          <p:cNvGrpSpPr/>
          <p:nvPr/>
        </p:nvGrpSpPr>
        <p:grpSpPr>
          <a:xfrm>
            <a:off x="1124564" y="5810333"/>
            <a:ext cx="2744386" cy="1097280"/>
            <a:chOff x="471488" y="1608207"/>
            <a:chExt cx="1985962" cy="791885"/>
          </a:xfrm>
        </p:grpSpPr>
        <p:sp>
          <p:nvSpPr>
            <p:cNvPr id="54" name="Rectangular Callout 53"/>
            <p:cNvSpPr/>
            <p:nvPr/>
          </p:nvSpPr>
          <p:spPr>
            <a:xfrm>
              <a:off x="817962" y="1608207"/>
              <a:ext cx="1601990" cy="615226"/>
            </a:xfrm>
            <a:prstGeom prst="wedgeRectCallout">
              <a:avLst>
                <a:gd name="adj1" fmla="val 73735"/>
                <a:gd name="adj2" fmla="val -50751"/>
              </a:avLst>
            </a:prstGeom>
          </p:spPr>
          <p:style>
            <a:lnRef idx="1">
              <a:schemeClr val="accent6"/>
            </a:lnRef>
            <a:fillRef idx="2">
              <a:schemeClr val="accent6"/>
            </a:fillRef>
            <a:effectRef idx="1">
              <a:schemeClr val="accent6"/>
            </a:effectRef>
            <a:fontRef idx="minor">
              <a:schemeClr val="dk1"/>
            </a:fontRef>
          </p:style>
          <p:txBody>
            <a:bodyPr rtlCol="0" anchor="ctr"/>
            <a:lstStyle/>
            <a:p>
              <a:pPr algn="r"/>
              <a:endParaRPr lang="en-US" sz="2000" dirty="0"/>
            </a:p>
          </p:txBody>
        </p:sp>
        <p:sp>
          <p:nvSpPr>
            <p:cNvPr id="55" name="TextBox 54"/>
            <p:cNvSpPr txBox="1"/>
            <p:nvPr/>
          </p:nvSpPr>
          <p:spPr>
            <a:xfrm>
              <a:off x="471488" y="1692206"/>
              <a:ext cx="1985962" cy="707886"/>
            </a:xfrm>
            <a:prstGeom prst="rect">
              <a:avLst/>
            </a:prstGeom>
            <a:noFill/>
          </p:spPr>
          <p:txBody>
            <a:bodyPr wrap="square" rtlCol="0">
              <a:spAutoFit/>
            </a:bodyPr>
            <a:lstStyle/>
            <a:p>
              <a:pPr algn="r"/>
              <a:r>
                <a:rPr lang="en-US" sz="2000" dirty="0"/>
                <a:t>2008 ACGME HPM Fellowships</a:t>
              </a:r>
            </a:p>
          </p:txBody>
        </p:sp>
      </p:grpSp>
      <p:sp>
        <p:nvSpPr>
          <p:cNvPr id="56" name="Title 1"/>
          <p:cNvSpPr>
            <a:spLocks noGrp="1"/>
          </p:cNvSpPr>
          <p:nvPr>
            <p:ph type="title"/>
          </p:nvPr>
        </p:nvSpPr>
        <p:spPr>
          <a:xfrm>
            <a:off x="0" y="0"/>
            <a:ext cx="9144000" cy="886420"/>
          </a:xfrm>
          <a:solidFill>
            <a:schemeClr val="accent4">
              <a:lumMod val="20000"/>
              <a:lumOff val="80000"/>
            </a:schemeClr>
          </a:solidFill>
        </p:spPr>
        <p:txBody>
          <a:bodyPr>
            <a:normAutofit/>
          </a:bodyPr>
          <a:lstStyle/>
          <a:p>
            <a:r>
              <a:rPr lang="en-US" sz="3600" b="1" dirty="0">
                <a:solidFill>
                  <a:srgbClr val="002060"/>
                </a:solidFill>
              </a:rPr>
              <a:t>Palliative Care:  From innovations to… </a:t>
            </a:r>
          </a:p>
        </p:txBody>
      </p:sp>
      <p:grpSp>
        <p:nvGrpSpPr>
          <p:cNvPr id="38" name="Group 37"/>
          <p:cNvGrpSpPr/>
          <p:nvPr/>
        </p:nvGrpSpPr>
        <p:grpSpPr>
          <a:xfrm>
            <a:off x="949975" y="4883140"/>
            <a:ext cx="2926080" cy="1463040"/>
            <a:chOff x="471488" y="1608207"/>
            <a:chExt cx="1985962" cy="1099662"/>
          </a:xfrm>
        </p:grpSpPr>
        <p:sp>
          <p:nvSpPr>
            <p:cNvPr id="39" name="Rectangular Callout 38"/>
            <p:cNvSpPr/>
            <p:nvPr/>
          </p:nvSpPr>
          <p:spPr>
            <a:xfrm>
              <a:off x="810817" y="1608207"/>
              <a:ext cx="1593059" cy="615226"/>
            </a:xfrm>
            <a:prstGeom prst="wedgeRectCallout">
              <a:avLst>
                <a:gd name="adj1" fmla="val 74376"/>
                <a:gd name="adj2" fmla="val 24181"/>
              </a:avLst>
            </a:prstGeom>
          </p:spPr>
          <p:style>
            <a:lnRef idx="1">
              <a:schemeClr val="accent6"/>
            </a:lnRef>
            <a:fillRef idx="2">
              <a:schemeClr val="accent6"/>
            </a:fillRef>
            <a:effectRef idx="1">
              <a:schemeClr val="accent6"/>
            </a:effectRef>
            <a:fontRef idx="minor">
              <a:schemeClr val="dk1"/>
            </a:fontRef>
          </p:style>
          <p:txBody>
            <a:bodyPr rtlCol="0" anchor="ctr"/>
            <a:lstStyle/>
            <a:p>
              <a:pPr algn="r"/>
              <a:endParaRPr lang="en-US" sz="2000" dirty="0"/>
            </a:p>
          </p:txBody>
        </p:sp>
        <p:sp>
          <p:nvSpPr>
            <p:cNvPr id="40" name="TextBox 39"/>
            <p:cNvSpPr txBox="1"/>
            <p:nvPr/>
          </p:nvSpPr>
          <p:spPr>
            <a:xfrm>
              <a:off x="471488" y="1692206"/>
              <a:ext cx="1985962" cy="1015663"/>
            </a:xfrm>
            <a:prstGeom prst="rect">
              <a:avLst/>
            </a:prstGeom>
            <a:noFill/>
          </p:spPr>
          <p:txBody>
            <a:bodyPr wrap="square" rtlCol="0">
              <a:spAutoFit/>
            </a:bodyPr>
            <a:lstStyle/>
            <a:p>
              <a:pPr algn="r"/>
              <a:r>
                <a:rPr lang="en-US" sz="2000" dirty="0"/>
                <a:t>2006 ABMS HPM subspecialty created</a:t>
              </a:r>
            </a:p>
          </p:txBody>
        </p:sp>
      </p:grpSp>
      <p:grpSp>
        <p:nvGrpSpPr>
          <p:cNvPr id="15" name="Group 14"/>
          <p:cNvGrpSpPr/>
          <p:nvPr/>
        </p:nvGrpSpPr>
        <p:grpSpPr>
          <a:xfrm>
            <a:off x="5387423" y="2158063"/>
            <a:ext cx="3017520" cy="2011680"/>
            <a:chOff x="921543" y="1608207"/>
            <a:chExt cx="1885953" cy="1407438"/>
          </a:xfrm>
        </p:grpSpPr>
        <p:sp>
          <p:nvSpPr>
            <p:cNvPr id="13" name="Rectangular Callout 12"/>
            <p:cNvSpPr/>
            <p:nvPr/>
          </p:nvSpPr>
          <p:spPr>
            <a:xfrm>
              <a:off x="921544" y="1608207"/>
              <a:ext cx="1757366" cy="615226"/>
            </a:xfrm>
            <a:prstGeom prst="wedgeRectCallout">
              <a:avLst>
                <a:gd name="adj1" fmla="val -71886"/>
                <a:gd name="adj2" fmla="val -2110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dirty="0"/>
            </a:p>
          </p:txBody>
        </p:sp>
        <p:sp>
          <p:nvSpPr>
            <p:cNvPr id="12" name="TextBox 11"/>
            <p:cNvSpPr txBox="1"/>
            <p:nvPr/>
          </p:nvSpPr>
          <p:spPr>
            <a:xfrm>
              <a:off x="921543" y="1692206"/>
              <a:ext cx="1885953" cy="1323439"/>
            </a:xfrm>
            <a:prstGeom prst="rect">
              <a:avLst/>
            </a:prstGeom>
            <a:noFill/>
          </p:spPr>
          <p:txBody>
            <a:bodyPr wrap="square" rtlCol="0">
              <a:spAutoFit/>
            </a:bodyPr>
            <a:lstStyle/>
            <a:p>
              <a:r>
                <a:rPr lang="en-US" sz="2000" dirty="0"/>
                <a:t>1975 First palliative care program, Canada</a:t>
              </a:r>
            </a:p>
          </p:txBody>
        </p:sp>
      </p:grpSp>
      <p:grpSp>
        <p:nvGrpSpPr>
          <p:cNvPr id="30" name="Group 29"/>
          <p:cNvGrpSpPr/>
          <p:nvPr/>
        </p:nvGrpSpPr>
        <p:grpSpPr>
          <a:xfrm>
            <a:off x="5387423" y="3095965"/>
            <a:ext cx="3316800" cy="1371600"/>
            <a:chOff x="833407" y="1620279"/>
            <a:chExt cx="2339605" cy="1078601"/>
          </a:xfrm>
        </p:grpSpPr>
        <p:sp>
          <p:nvSpPr>
            <p:cNvPr id="31" name="Rectangular Callout 30"/>
            <p:cNvSpPr/>
            <p:nvPr/>
          </p:nvSpPr>
          <p:spPr>
            <a:xfrm>
              <a:off x="837006" y="1620279"/>
              <a:ext cx="2336006" cy="615226"/>
            </a:xfrm>
            <a:prstGeom prst="wedgeRectCallout">
              <a:avLst>
                <a:gd name="adj1" fmla="val -69183"/>
                <a:gd name="adj2" fmla="val 1256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dirty="0"/>
            </a:p>
          </p:txBody>
        </p:sp>
        <p:sp>
          <p:nvSpPr>
            <p:cNvPr id="32" name="TextBox 31"/>
            <p:cNvSpPr txBox="1"/>
            <p:nvPr/>
          </p:nvSpPr>
          <p:spPr>
            <a:xfrm>
              <a:off x="833407" y="1683217"/>
              <a:ext cx="2251469" cy="1015663"/>
            </a:xfrm>
            <a:prstGeom prst="rect">
              <a:avLst/>
            </a:prstGeom>
            <a:noFill/>
          </p:spPr>
          <p:txBody>
            <a:bodyPr wrap="square" rtlCol="0">
              <a:spAutoFit/>
            </a:bodyPr>
            <a:lstStyle/>
            <a:p>
              <a:r>
                <a:rPr lang="en-US" sz="2000" dirty="0"/>
                <a:t>1986-1988 First journals, palliative medicine textbook</a:t>
              </a:r>
            </a:p>
          </p:txBody>
        </p:sp>
      </p:grpSp>
      <p:grpSp>
        <p:nvGrpSpPr>
          <p:cNvPr id="44" name="Group 43"/>
          <p:cNvGrpSpPr/>
          <p:nvPr/>
        </p:nvGrpSpPr>
        <p:grpSpPr>
          <a:xfrm>
            <a:off x="5387423" y="5022101"/>
            <a:ext cx="3202532" cy="483423"/>
            <a:chOff x="450886" y="1679880"/>
            <a:chExt cx="2006564" cy="483423"/>
          </a:xfrm>
        </p:grpSpPr>
        <p:sp>
          <p:nvSpPr>
            <p:cNvPr id="45" name="Rectangular Callout 44"/>
            <p:cNvSpPr/>
            <p:nvPr/>
          </p:nvSpPr>
          <p:spPr>
            <a:xfrm>
              <a:off x="450886" y="1679880"/>
              <a:ext cx="1835413" cy="483423"/>
            </a:xfrm>
            <a:prstGeom prst="wedgeRectCallout">
              <a:avLst>
                <a:gd name="adj1" fmla="val -71555"/>
                <a:gd name="adj2" fmla="val -1646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dirty="0"/>
            </a:p>
          </p:txBody>
        </p:sp>
        <p:sp>
          <p:nvSpPr>
            <p:cNvPr id="46" name="TextBox 45"/>
            <p:cNvSpPr txBox="1"/>
            <p:nvPr/>
          </p:nvSpPr>
          <p:spPr>
            <a:xfrm>
              <a:off x="471488" y="1692206"/>
              <a:ext cx="1985962" cy="400110"/>
            </a:xfrm>
            <a:prstGeom prst="rect">
              <a:avLst/>
            </a:prstGeom>
            <a:noFill/>
          </p:spPr>
          <p:txBody>
            <a:bodyPr wrap="square" rtlCol="0">
              <a:spAutoFit/>
            </a:bodyPr>
            <a:lstStyle/>
            <a:p>
              <a:r>
                <a:rPr lang="en-US" sz="2000" dirty="0"/>
                <a:t>2004 NCP Guidelines</a:t>
              </a:r>
            </a:p>
          </p:txBody>
        </p:sp>
      </p:grpSp>
      <p:grpSp>
        <p:nvGrpSpPr>
          <p:cNvPr id="50" name="Group 49"/>
          <p:cNvGrpSpPr/>
          <p:nvPr/>
        </p:nvGrpSpPr>
        <p:grpSpPr>
          <a:xfrm>
            <a:off x="5387423" y="5599208"/>
            <a:ext cx="3491106" cy="787966"/>
            <a:chOff x="400052" y="1608207"/>
            <a:chExt cx="2053826" cy="787966"/>
          </a:xfrm>
        </p:grpSpPr>
        <p:sp>
          <p:nvSpPr>
            <p:cNvPr id="51" name="Rectangular Callout 50"/>
            <p:cNvSpPr/>
            <p:nvPr/>
          </p:nvSpPr>
          <p:spPr>
            <a:xfrm>
              <a:off x="400052" y="1608207"/>
              <a:ext cx="2053826" cy="615226"/>
            </a:xfrm>
            <a:prstGeom prst="wedgeRectCallout">
              <a:avLst>
                <a:gd name="adj1" fmla="val -66557"/>
                <a:gd name="adj2" fmla="val 1489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dirty="0"/>
            </a:p>
          </p:txBody>
        </p:sp>
        <p:sp>
          <p:nvSpPr>
            <p:cNvPr id="52" name="TextBox 51"/>
            <p:cNvSpPr txBox="1"/>
            <p:nvPr/>
          </p:nvSpPr>
          <p:spPr>
            <a:xfrm>
              <a:off x="419651" y="1688287"/>
              <a:ext cx="1982390" cy="707886"/>
            </a:xfrm>
            <a:prstGeom prst="rect">
              <a:avLst/>
            </a:prstGeom>
            <a:noFill/>
          </p:spPr>
          <p:txBody>
            <a:bodyPr wrap="square" rtlCol="0">
              <a:spAutoFit/>
            </a:bodyPr>
            <a:lstStyle/>
            <a:p>
              <a:r>
                <a:rPr lang="en-US" sz="2000" dirty="0"/>
                <a:t>2011 TJC accreditation begins</a:t>
              </a:r>
            </a:p>
          </p:txBody>
        </p:sp>
      </p:grpSp>
      <p:grpSp>
        <p:nvGrpSpPr>
          <p:cNvPr id="24" name="Group 23"/>
          <p:cNvGrpSpPr/>
          <p:nvPr/>
        </p:nvGrpSpPr>
        <p:grpSpPr>
          <a:xfrm>
            <a:off x="5387423" y="4078034"/>
            <a:ext cx="3134700" cy="1554480"/>
            <a:chOff x="921543" y="1608207"/>
            <a:chExt cx="2108598" cy="1099662"/>
          </a:xfrm>
        </p:grpSpPr>
        <p:sp>
          <p:nvSpPr>
            <p:cNvPr id="25" name="Rectangular Callout 24"/>
            <p:cNvSpPr/>
            <p:nvPr/>
          </p:nvSpPr>
          <p:spPr>
            <a:xfrm>
              <a:off x="921544" y="1608207"/>
              <a:ext cx="1937146" cy="615226"/>
            </a:xfrm>
            <a:prstGeom prst="wedgeRectCallout">
              <a:avLst>
                <a:gd name="adj1" fmla="val -70848"/>
                <a:gd name="adj2" fmla="val -338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dirty="0"/>
            </a:p>
          </p:txBody>
        </p:sp>
        <p:sp>
          <p:nvSpPr>
            <p:cNvPr id="26" name="TextBox 25"/>
            <p:cNvSpPr txBox="1"/>
            <p:nvPr/>
          </p:nvSpPr>
          <p:spPr>
            <a:xfrm>
              <a:off x="921543" y="1692206"/>
              <a:ext cx="2108598" cy="1015663"/>
            </a:xfrm>
            <a:prstGeom prst="rect">
              <a:avLst/>
            </a:prstGeom>
            <a:noFill/>
          </p:spPr>
          <p:txBody>
            <a:bodyPr wrap="square" rtlCol="0">
              <a:spAutoFit/>
            </a:bodyPr>
            <a:lstStyle/>
            <a:p>
              <a:r>
                <a:rPr lang="en-US" sz="2000" dirty="0"/>
                <a:t>1994 First palliative care unit in hospital</a:t>
              </a:r>
            </a:p>
          </p:txBody>
        </p:sp>
      </p:grpSp>
      <p:sp>
        <p:nvSpPr>
          <p:cNvPr id="2" name="Slide Number Placeholder 1">
            <a:extLst>
              <a:ext uri="{FF2B5EF4-FFF2-40B4-BE49-F238E27FC236}">
                <a16:creationId xmlns:a16="http://schemas.microsoft.com/office/drawing/2014/main" id="{31774513-D94E-40FB-80C8-BD6E263E8BE1}"/>
              </a:ext>
            </a:extLst>
          </p:cNvPr>
          <p:cNvSpPr>
            <a:spLocks noGrp="1"/>
          </p:cNvSpPr>
          <p:nvPr>
            <p:ph type="sldNum" sz="quarter" idx="12"/>
          </p:nvPr>
        </p:nvSpPr>
        <p:spPr>
          <a:xfrm>
            <a:off x="-1143001" y="6417170"/>
            <a:ext cx="2057400" cy="365125"/>
          </a:xfrm>
        </p:spPr>
        <p:txBody>
          <a:bodyPr/>
          <a:lstStyle/>
          <a:p>
            <a:r>
              <a:rPr lang="en-US" dirty="0"/>
              <a:t>Slide </a:t>
            </a:r>
            <a:fld id="{3ABD2A76-F175-40F5-A1EE-D1AA5DC307D0}" type="slidenum">
              <a:rPr lang="en-US" smtClean="0"/>
              <a:pPr/>
              <a:t>19</a:t>
            </a:fld>
            <a:endParaRPr lang="en-US" dirty="0"/>
          </a:p>
        </p:txBody>
      </p:sp>
      <p:cxnSp>
        <p:nvCxnSpPr>
          <p:cNvPr id="4" name="Straight Connector 3">
            <a:extLst>
              <a:ext uri="{FF2B5EF4-FFF2-40B4-BE49-F238E27FC236}">
                <a16:creationId xmlns:a16="http://schemas.microsoft.com/office/drawing/2014/main" id="{B957DC5A-E09C-4A04-820F-161367D9E72F}"/>
              </a:ext>
            </a:extLst>
          </p:cNvPr>
          <p:cNvCxnSpPr>
            <a:cxnSpLocks/>
          </p:cNvCxnSpPr>
          <p:nvPr/>
        </p:nvCxnSpPr>
        <p:spPr>
          <a:xfrm>
            <a:off x="3992353" y="3822466"/>
            <a:ext cx="1295805" cy="4083284"/>
          </a:xfrm>
          <a:prstGeom prst="line">
            <a:avLst/>
          </a:prstGeom>
          <a:ln w="6350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570298" y="4347335"/>
            <a:ext cx="1743069" cy="523220"/>
          </a:xfrm>
          <a:prstGeom prst="rect">
            <a:avLst/>
          </a:prstGeom>
          <a:noFill/>
        </p:spPr>
        <p:txBody>
          <a:bodyPr wrap="square" rtlCol="0">
            <a:spAutoFit/>
          </a:bodyPr>
          <a:lstStyle/>
          <a:p>
            <a:r>
              <a:rPr lang="en-US" sz="2800" b="1" dirty="0">
                <a:solidFill>
                  <a:srgbClr val="FF0000"/>
                </a:solidFill>
              </a:rPr>
              <a:t>30+ years</a:t>
            </a:r>
          </a:p>
        </p:txBody>
      </p:sp>
      <p:cxnSp>
        <p:nvCxnSpPr>
          <p:cNvPr id="42" name="Straight Arrow Connector 41">
            <a:extLst>
              <a:ext uri="{FF2B5EF4-FFF2-40B4-BE49-F238E27FC236}">
                <a16:creationId xmlns:a16="http://schemas.microsoft.com/office/drawing/2014/main" id="{6ED9B3C0-08C1-49B7-A4E8-63FB995D1E32}"/>
              </a:ext>
            </a:extLst>
          </p:cNvPr>
          <p:cNvCxnSpPr>
            <a:cxnSpLocks/>
          </p:cNvCxnSpPr>
          <p:nvPr/>
        </p:nvCxnSpPr>
        <p:spPr>
          <a:xfrm>
            <a:off x="1755266" y="3798901"/>
            <a:ext cx="176980" cy="119599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7861828-DD47-4DBD-89E4-5586E8A542E2}"/>
              </a:ext>
            </a:extLst>
          </p:cNvPr>
          <p:cNvSpPr txBox="1"/>
          <p:nvPr/>
        </p:nvSpPr>
        <p:spPr>
          <a:xfrm>
            <a:off x="200030" y="4175568"/>
            <a:ext cx="1743069" cy="523220"/>
          </a:xfrm>
          <a:prstGeom prst="rect">
            <a:avLst/>
          </a:prstGeom>
          <a:noFill/>
        </p:spPr>
        <p:txBody>
          <a:bodyPr wrap="square" rtlCol="0">
            <a:spAutoFit/>
          </a:bodyPr>
          <a:lstStyle/>
          <a:p>
            <a:r>
              <a:rPr lang="en-US" sz="2800" b="1" dirty="0">
                <a:solidFill>
                  <a:srgbClr val="FF0000"/>
                </a:solidFill>
              </a:rPr>
              <a:t>18 years</a:t>
            </a:r>
          </a:p>
        </p:txBody>
      </p:sp>
    </p:spTree>
    <p:extLst>
      <p:ext uri="{BB962C8B-B14F-4D97-AF65-F5344CB8AC3E}">
        <p14:creationId xmlns:p14="http://schemas.microsoft.com/office/powerpoint/2010/main" val="346620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35844"/>
          </a:xfrm>
          <a:solidFill>
            <a:schemeClr val="accent4">
              <a:lumMod val="20000"/>
              <a:lumOff val="80000"/>
            </a:schemeClr>
          </a:solidFill>
        </p:spPr>
        <p:txBody>
          <a:bodyPr>
            <a:normAutofit/>
          </a:bodyPr>
          <a:lstStyle/>
          <a:p>
            <a:r>
              <a:rPr lang="en-US" sz="4000" b="1" dirty="0">
                <a:solidFill>
                  <a:srgbClr val="002060"/>
                </a:solidFill>
              </a:rPr>
              <a:t>Objectives</a:t>
            </a:r>
          </a:p>
        </p:txBody>
      </p:sp>
      <p:sp>
        <p:nvSpPr>
          <p:cNvPr id="3" name="Content Placeholder 2"/>
          <p:cNvSpPr>
            <a:spLocks noGrp="1"/>
          </p:cNvSpPr>
          <p:nvPr>
            <p:ph idx="1"/>
          </p:nvPr>
        </p:nvSpPr>
        <p:spPr>
          <a:xfrm>
            <a:off x="510206" y="1238688"/>
            <a:ext cx="7886700" cy="2522153"/>
          </a:xfrm>
        </p:spPr>
        <p:txBody>
          <a:bodyPr>
            <a:normAutofit fontScale="92500"/>
          </a:bodyPr>
          <a:lstStyle/>
          <a:p>
            <a:pPr marL="398463" indent="-398463">
              <a:lnSpc>
                <a:spcPct val="110000"/>
              </a:lnSpc>
              <a:spcAft>
                <a:spcPts val="1200"/>
              </a:spcAft>
              <a:buFont typeface="Wingdings" panose="05000000000000000000" pitchFamily="2" charset="2"/>
              <a:buChar char="Ø"/>
            </a:pPr>
            <a:r>
              <a:rPr lang="en-US" dirty="0">
                <a:solidFill>
                  <a:srgbClr val="002060"/>
                </a:solidFill>
              </a:rPr>
              <a:t>Discover relevance of economic outcomes</a:t>
            </a:r>
          </a:p>
          <a:p>
            <a:pPr marL="398463" indent="-398463">
              <a:lnSpc>
                <a:spcPct val="110000"/>
              </a:lnSpc>
              <a:spcAft>
                <a:spcPts val="1200"/>
              </a:spcAft>
              <a:buFont typeface="Wingdings" panose="05000000000000000000" pitchFamily="2" charset="2"/>
              <a:buChar char="Ø"/>
            </a:pPr>
            <a:r>
              <a:rPr lang="en-US" dirty="0">
                <a:solidFill>
                  <a:srgbClr val="002060"/>
                </a:solidFill>
              </a:rPr>
              <a:t>Integrate economic, clinical and spiritual outcomes</a:t>
            </a:r>
          </a:p>
          <a:p>
            <a:pPr marL="398463" indent="-398463">
              <a:lnSpc>
                <a:spcPct val="110000"/>
              </a:lnSpc>
              <a:spcAft>
                <a:spcPts val="1200"/>
              </a:spcAft>
              <a:buFont typeface="Wingdings" panose="05000000000000000000" pitchFamily="2" charset="2"/>
              <a:buChar char="Ø"/>
            </a:pPr>
            <a:r>
              <a:rPr lang="en-US" dirty="0">
                <a:solidFill>
                  <a:srgbClr val="002060"/>
                </a:solidFill>
              </a:rPr>
              <a:t>Translate evidence from health services research into strategic planning</a:t>
            </a:r>
          </a:p>
        </p:txBody>
      </p:sp>
      <p:sp>
        <p:nvSpPr>
          <p:cNvPr id="5" name="Slide Number Placeholder 4">
            <a:extLst>
              <a:ext uri="{FF2B5EF4-FFF2-40B4-BE49-F238E27FC236}">
                <a16:creationId xmlns:a16="http://schemas.microsoft.com/office/drawing/2014/main" id="{628A575E-561D-403B-A0DD-A1A5A054FCA9}"/>
              </a:ext>
            </a:extLst>
          </p:cNvPr>
          <p:cNvSpPr>
            <a:spLocks noGrp="1"/>
          </p:cNvSpPr>
          <p:nvPr>
            <p:ph type="sldNum" sz="quarter" idx="12"/>
          </p:nvPr>
        </p:nvSpPr>
        <p:spPr/>
        <p:txBody>
          <a:bodyPr/>
          <a:lstStyle/>
          <a:p>
            <a:r>
              <a:rPr lang="en-US" dirty="0"/>
              <a:t>Slide </a:t>
            </a:r>
            <a:fld id="{3ABD2A76-F175-40F5-A1EE-D1AA5DC307D0}" type="slidenum">
              <a:rPr lang="en-US" smtClean="0"/>
              <a:pPr/>
              <a:t>2</a:t>
            </a:fld>
            <a:endParaRPr lang="en-US" dirty="0"/>
          </a:p>
        </p:txBody>
      </p:sp>
      <p:sp>
        <p:nvSpPr>
          <p:cNvPr id="6" name="Rectangle 5">
            <a:extLst>
              <a:ext uri="{FF2B5EF4-FFF2-40B4-BE49-F238E27FC236}">
                <a16:creationId xmlns:a16="http://schemas.microsoft.com/office/drawing/2014/main" id="{23273D40-A013-48AC-9BC6-4B92F84A0418}"/>
              </a:ext>
            </a:extLst>
          </p:cNvPr>
          <p:cNvSpPr/>
          <p:nvPr/>
        </p:nvSpPr>
        <p:spPr>
          <a:xfrm>
            <a:off x="761844" y="4048432"/>
            <a:ext cx="7040051" cy="2260619"/>
          </a:xfrm>
          <a:prstGeom prst="rect">
            <a:avLst/>
          </a:prstGeom>
        </p:spPr>
        <p:txBody>
          <a:bodyPr wrap="square">
            <a:spAutoFit/>
          </a:bodyPr>
          <a:lstStyle/>
          <a:p>
            <a:r>
              <a:rPr lang="en-US" sz="2400" b="1" dirty="0">
                <a:solidFill>
                  <a:srgbClr val="002060"/>
                </a:solidFill>
              </a:rPr>
              <a:t>Tensions and paradoxes</a:t>
            </a:r>
          </a:p>
          <a:p>
            <a:pPr marL="285750" indent="-285750">
              <a:lnSpc>
                <a:spcPct val="150000"/>
              </a:lnSpc>
              <a:buFont typeface="Arial" panose="020B0604020202020204" pitchFamily="34" charset="0"/>
              <a:buChar char="•"/>
            </a:pPr>
            <a:r>
              <a:rPr lang="en-US" sz="2000" dirty="0">
                <a:solidFill>
                  <a:srgbClr val="002060"/>
                </a:solidFill>
              </a:rPr>
              <a:t>Outcomes of inter-disciplinary team and </a:t>
            </a:r>
            <a:r>
              <a:rPr lang="en-US" sz="2000" dirty="0" err="1">
                <a:solidFill>
                  <a:srgbClr val="002060"/>
                </a:solidFill>
              </a:rPr>
              <a:t>uni</a:t>
            </a:r>
            <a:r>
              <a:rPr lang="en-US" sz="2000" dirty="0">
                <a:solidFill>
                  <a:srgbClr val="002060"/>
                </a:solidFill>
              </a:rPr>
              <a:t>-disciplinary role</a:t>
            </a:r>
          </a:p>
          <a:p>
            <a:pPr marL="285750" indent="-285750">
              <a:lnSpc>
                <a:spcPct val="150000"/>
              </a:lnSpc>
              <a:buFont typeface="Arial" panose="020B0604020202020204" pitchFamily="34" charset="0"/>
              <a:buChar char="•"/>
            </a:pPr>
            <a:r>
              <a:rPr lang="en-US" sz="2000" dirty="0">
                <a:solidFill>
                  <a:srgbClr val="002060"/>
                </a:solidFill>
              </a:rPr>
              <a:t>Required but seemingly optional role of chaplains</a:t>
            </a:r>
          </a:p>
          <a:p>
            <a:pPr marL="285750" indent="-285750">
              <a:lnSpc>
                <a:spcPct val="150000"/>
              </a:lnSpc>
              <a:buFont typeface="Arial" panose="020B0604020202020204" pitchFamily="34" charset="0"/>
              <a:buChar char="•"/>
            </a:pPr>
            <a:r>
              <a:rPr lang="en-US" sz="2000" dirty="0">
                <a:solidFill>
                  <a:srgbClr val="002060"/>
                </a:solidFill>
              </a:rPr>
              <a:t>Efficiency without industrialization or commodification</a:t>
            </a:r>
          </a:p>
          <a:p>
            <a:pPr marL="285750" indent="-285750">
              <a:lnSpc>
                <a:spcPct val="150000"/>
              </a:lnSpc>
              <a:buFont typeface="Arial" panose="020B0604020202020204" pitchFamily="34" charset="0"/>
              <a:buChar char="•"/>
            </a:pPr>
            <a:r>
              <a:rPr lang="en-US" sz="2000" dirty="0">
                <a:solidFill>
                  <a:srgbClr val="002060"/>
                </a:solidFill>
              </a:rPr>
              <a:t>Standardization in context of continual change and evolution</a:t>
            </a:r>
          </a:p>
        </p:txBody>
      </p:sp>
    </p:spTree>
    <p:extLst>
      <p:ext uri="{BB962C8B-B14F-4D97-AF65-F5344CB8AC3E}">
        <p14:creationId xmlns:p14="http://schemas.microsoft.com/office/powerpoint/2010/main" val="59921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92994"/>
          </a:xfrm>
          <a:solidFill>
            <a:schemeClr val="accent4">
              <a:lumMod val="20000"/>
              <a:lumOff val="80000"/>
            </a:schemeClr>
          </a:solidFill>
        </p:spPr>
        <p:txBody>
          <a:bodyPr>
            <a:normAutofit/>
          </a:bodyPr>
          <a:lstStyle/>
          <a:p>
            <a:r>
              <a:rPr lang="en-US" sz="3600" b="1" dirty="0">
                <a:solidFill>
                  <a:srgbClr val="002060"/>
                </a:solidFill>
              </a:rPr>
              <a:t>Achieving widespread adoption without a “palliative care benefit” or payment from CMS</a:t>
            </a:r>
          </a:p>
        </p:txBody>
      </p:sp>
      <p:sp>
        <p:nvSpPr>
          <p:cNvPr id="3" name="Content Placeholder 2"/>
          <p:cNvSpPr>
            <a:spLocks noGrp="1"/>
          </p:cNvSpPr>
          <p:nvPr>
            <p:ph idx="1"/>
          </p:nvPr>
        </p:nvSpPr>
        <p:spPr>
          <a:xfrm>
            <a:off x="231496" y="1391414"/>
            <a:ext cx="8546744" cy="5245606"/>
          </a:xfrm>
        </p:spPr>
        <p:txBody>
          <a:bodyPr>
            <a:normAutofit fontScale="85000" lnSpcReduction="20000"/>
          </a:bodyPr>
          <a:lstStyle/>
          <a:p>
            <a:pPr>
              <a:lnSpc>
                <a:spcPct val="120000"/>
              </a:lnSpc>
            </a:pPr>
            <a:r>
              <a:rPr lang="en-US" dirty="0">
                <a:solidFill>
                  <a:srgbClr val="002060"/>
                </a:solidFill>
              </a:rPr>
              <a:t>Hundreds of innovations (RWJF, OSI, CHCF, Cambia, local)</a:t>
            </a:r>
          </a:p>
          <a:p>
            <a:pPr>
              <a:lnSpc>
                <a:spcPct val="120000"/>
              </a:lnSpc>
            </a:pPr>
            <a:r>
              <a:rPr lang="en-US" dirty="0">
                <a:solidFill>
                  <a:srgbClr val="002060"/>
                </a:solidFill>
              </a:rPr>
              <a:t>Professionalization (ABMS, CHPN, A/CHP-SW, BCC-PCHAC, CPSP…)</a:t>
            </a:r>
          </a:p>
          <a:p>
            <a:pPr>
              <a:lnSpc>
                <a:spcPct val="120000"/>
              </a:lnSpc>
            </a:pPr>
            <a:r>
              <a:rPr lang="en-US" dirty="0">
                <a:solidFill>
                  <a:srgbClr val="002060"/>
                </a:solidFill>
              </a:rPr>
              <a:t>Standardization (NCP, TJC, CAPC, CAIC…)</a:t>
            </a:r>
          </a:p>
          <a:p>
            <a:pPr>
              <a:lnSpc>
                <a:spcPct val="120000"/>
              </a:lnSpc>
            </a:pPr>
            <a:r>
              <a:rPr lang="en-US" dirty="0">
                <a:solidFill>
                  <a:srgbClr val="002060"/>
                </a:solidFill>
              </a:rPr>
              <a:t>Increasingly rigorous research </a:t>
            </a:r>
          </a:p>
          <a:p>
            <a:pPr lvl="1" defTabSz="1085850">
              <a:lnSpc>
                <a:spcPct val="120000"/>
              </a:lnSpc>
            </a:pPr>
            <a:r>
              <a:rPr lang="en-US" dirty="0">
                <a:solidFill>
                  <a:srgbClr val="002060"/>
                </a:solidFill>
              </a:rPr>
              <a:t>Journals: 	JPM, JPSM, PM, JAMA, NEJM…</a:t>
            </a:r>
          </a:p>
          <a:p>
            <a:pPr lvl="1" defTabSz="1085850">
              <a:lnSpc>
                <a:spcPct val="120000"/>
              </a:lnSpc>
            </a:pPr>
            <a:r>
              <a:rPr lang="en-US" dirty="0">
                <a:solidFill>
                  <a:srgbClr val="002060"/>
                </a:solidFill>
              </a:rPr>
              <a:t>Funders:	ACS, NIH, PCORI…</a:t>
            </a:r>
          </a:p>
          <a:p>
            <a:pPr lvl="1" defTabSz="1085850">
              <a:lnSpc>
                <a:spcPct val="120000"/>
              </a:lnSpc>
            </a:pPr>
            <a:r>
              <a:rPr lang="en-US" dirty="0">
                <a:solidFill>
                  <a:srgbClr val="002060"/>
                </a:solidFill>
              </a:rPr>
              <a:t>Resources:  	NPCRC, PCRC…</a:t>
            </a:r>
          </a:p>
          <a:p>
            <a:pPr>
              <a:lnSpc>
                <a:spcPct val="120000"/>
              </a:lnSpc>
            </a:pPr>
            <a:r>
              <a:rPr lang="en-US" dirty="0">
                <a:solidFill>
                  <a:srgbClr val="002060"/>
                </a:solidFill>
              </a:rPr>
              <a:t>Diverse positive outcomes demonstrated locally and nationally and translated into clinical &amp; business case</a:t>
            </a:r>
          </a:p>
          <a:p>
            <a:pPr lvl="1">
              <a:lnSpc>
                <a:spcPct val="120000"/>
              </a:lnSpc>
            </a:pPr>
            <a:r>
              <a:rPr lang="en-US" dirty="0">
                <a:solidFill>
                  <a:srgbClr val="002060"/>
                </a:solidFill>
              </a:rPr>
              <a:t>Hospitals subsidize inpatient services</a:t>
            </a:r>
          </a:p>
          <a:p>
            <a:pPr lvl="1">
              <a:lnSpc>
                <a:spcPct val="120000"/>
              </a:lnSpc>
            </a:pPr>
            <a:r>
              <a:rPr lang="en-US" dirty="0">
                <a:solidFill>
                  <a:srgbClr val="002060"/>
                </a:solidFill>
              </a:rPr>
              <a:t>Health plans (Medicare Advantage plans, Medicaid managed care plans, ACOs, etc.) are now creating contracts for non-hospital services</a:t>
            </a:r>
          </a:p>
        </p:txBody>
      </p:sp>
      <p:sp>
        <p:nvSpPr>
          <p:cNvPr id="4" name="Slide Number Placeholder 3">
            <a:extLst>
              <a:ext uri="{FF2B5EF4-FFF2-40B4-BE49-F238E27FC236}">
                <a16:creationId xmlns:a16="http://schemas.microsoft.com/office/drawing/2014/main" id="{7AC5891F-B454-4F9B-A1A2-589E6BDF3D94}"/>
              </a:ext>
            </a:extLst>
          </p:cNvPr>
          <p:cNvSpPr>
            <a:spLocks noGrp="1"/>
          </p:cNvSpPr>
          <p:nvPr>
            <p:ph type="sldNum" sz="quarter" idx="12"/>
          </p:nvPr>
        </p:nvSpPr>
        <p:spPr/>
        <p:txBody>
          <a:bodyPr/>
          <a:lstStyle/>
          <a:p>
            <a:r>
              <a:rPr lang="en-US" dirty="0"/>
              <a:t>Slide </a:t>
            </a:r>
            <a:fld id="{3ABD2A76-F175-40F5-A1EE-D1AA5DC307D0}" type="slidenum">
              <a:rPr lang="en-US" smtClean="0"/>
              <a:pPr/>
              <a:t>20</a:t>
            </a:fld>
            <a:endParaRPr lang="en-US" dirty="0"/>
          </a:p>
        </p:txBody>
      </p:sp>
    </p:spTree>
    <p:extLst>
      <p:ext uri="{BB962C8B-B14F-4D97-AF65-F5344CB8AC3E}">
        <p14:creationId xmlns:p14="http://schemas.microsoft.com/office/powerpoint/2010/main" val="376605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Oval 4"/>
          <p:cNvSpPr>
            <a:spLocks noChangeArrowheads="1"/>
          </p:cNvSpPr>
          <p:nvPr/>
        </p:nvSpPr>
        <p:spPr bwMode="auto">
          <a:xfrm>
            <a:off x="228600" y="2755900"/>
            <a:ext cx="3382963" cy="3382962"/>
          </a:xfrm>
          <a:prstGeom prst="ellipse">
            <a:avLst/>
          </a:prstGeom>
          <a:solidFill>
            <a:srgbClr val="FFFF99"/>
          </a:solidFill>
          <a:ln w="9525">
            <a:noFill/>
            <a:round/>
            <a:headEnd/>
            <a:tailEnd/>
          </a:ln>
        </p:spPr>
        <p:txBody>
          <a:bodyPr wrap="none" anchor="ctr"/>
          <a:lstStyle/>
          <a:p>
            <a:endParaRPr lang="en-US" dirty="0">
              <a:latin typeface="Calibri" pitchFamily="34" charset="0"/>
            </a:endParaRPr>
          </a:p>
        </p:txBody>
      </p:sp>
      <p:sp>
        <p:nvSpPr>
          <p:cNvPr id="6148" name="Text Box 16"/>
          <p:cNvSpPr txBox="1">
            <a:spLocks noChangeArrowheads="1"/>
          </p:cNvSpPr>
          <p:nvPr/>
        </p:nvSpPr>
        <p:spPr bwMode="auto">
          <a:xfrm>
            <a:off x="3960019" y="2846387"/>
            <a:ext cx="5016500" cy="430887"/>
          </a:xfrm>
          <a:prstGeom prst="rect">
            <a:avLst/>
          </a:prstGeom>
          <a:noFill/>
          <a:ln w="9525">
            <a:noFill/>
            <a:miter lim="800000"/>
            <a:headEnd/>
            <a:tailEnd/>
          </a:ln>
        </p:spPr>
        <p:txBody>
          <a:bodyPr wrap="square">
            <a:spAutoFit/>
          </a:bodyPr>
          <a:lstStyle/>
          <a:p>
            <a:pPr algn="ctr">
              <a:spcBef>
                <a:spcPct val="50000"/>
              </a:spcBef>
            </a:pPr>
            <a:r>
              <a:rPr lang="en-US" sz="2200" b="1" dirty="0">
                <a:solidFill>
                  <a:srgbClr val="A50021"/>
                </a:solidFill>
                <a:latin typeface="Calibri" pitchFamily="34" charset="0"/>
              </a:rPr>
              <a:t>Evaluate SPC Outcomes</a:t>
            </a:r>
          </a:p>
        </p:txBody>
      </p:sp>
      <p:sp>
        <p:nvSpPr>
          <p:cNvPr id="6150" name="Text Box 2"/>
          <p:cNvSpPr txBox="1">
            <a:spLocks noChangeArrowheads="1"/>
          </p:cNvSpPr>
          <p:nvPr/>
        </p:nvSpPr>
        <p:spPr bwMode="auto">
          <a:xfrm>
            <a:off x="4093792" y="1141806"/>
            <a:ext cx="4823620" cy="1569660"/>
          </a:xfrm>
          <a:prstGeom prst="rect">
            <a:avLst/>
          </a:prstGeom>
          <a:solidFill>
            <a:schemeClr val="bg1"/>
          </a:solidFill>
          <a:ln w="9525">
            <a:solidFill>
              <a:schemeClr val="tx1"/>
            </a:solidFill>
            <a:miter lim="800000"/>
            <a:headEnd/>
            <a:tailEnd/>
          </a:ln>
        </p:spPr>
        <p:txBody>
          <a:bodyPr wrap="square">
            <a:spAutoFit/>
          </a:bodyPr>
          <a:lstStyle/>
          <a:p>
            <a:pPr marL="342900" indent="-342900">
              <a:tabLst>
                <a:tab pos="1089025" algn="l"/>
              </a:tabLst>
            </a:pPr>
            <a:r>
              <a:rPr lang="en-US" sz="1600" b="1" dirty="0">
                <a:latin typeface="Calibri" pitchFamily="34" charset="0"/>
              </a:rPr>
              <a:t>Who:</a:t>
            </a:r>
            <a:r>
              <a:rPr lang="en-US" sz="1600" dirty="0">
                <a:latin typeface="Calibri" pitchFamily="34" charset="0"/>
              </a:rPr>
              <a:t> </a:t>
            </a:r>
            <a:r>
              <a:rPr lang="en-US" sz="1400" dirty="0">
                <a:latin typeface="Calibri" pitchFamily="34" charset="0"/>
              </a:rPr>
              <a:t>	Referring providers, IDT &amp; patient characteristics</a:t>
            </a:r>
          </a:p>
          <a:p>
            <a:pPr marL="342900" indent="-342900">
              <a:tabLst>
                <a:tab pos="1089025" algn="l"/>
              </a:tabLst>
            </a:pPr>
            <a:r>
              <a:rPr lang="en-US" sz="1600" b="1" dirty="0">
                <a:latin typeface="Calibri" pitchFamily="34" charset="0"/>
              </a:rPr>
              <a:t>When:</a:t>
            </a:r>
            <a:r>
              <a:rPr lang="en-US" sz="1600" dirty="0">
                <a:latin typeface="Calibri" pitchFamily="34" charset="0"/>
              </a:rPr>
              <a:t> </a:t>
            </a:r>
            <a:r>
              <a:rPr lang="en-US" sz="1400" dirty="0">
                <a:latin typeface="Calibri" pitchFamily="34" charset="0"/>
              </a:rPr>
              <a:t>	Timing of PC relative to other events</a:t>
            </a:r>
          </a:p>
          <a:p>
            <a:pPr marL="342900" indent="-342900">
              <a:tabLst>
                <a:tab pos="1089025" algn="l"/>
              </a:tabLst>
            </a:pPr>
            <a:r>
              <a:rPr lang="en-US" sz="1600" b="1" dirty="0">
                <a:latin typeface="Calibri" pitchFamily="34" charset="0"/>
              </a:rPr>
              <a:t>Where:</a:t>
            </a:r>
            <a:r>
              <a:rPr lang="en-US" sz="1600" dirty="0">
                <a:latin typeface="Calibri" pitchFamily="34" charset="0"/>
              </a:rPr>
              <a:t>  </a:t>
            </a:r>
            <a:r>
              <a:rPr lang="en-US" sz="1400" dirty="0">
                <a:latin typeface="Calibri" pitchFamily="34" charset="0"/>
              </a:rPr>
              <a:t>	Locations, settings</a:t>
            </a:r>
          </a:p>
          <a:p>
            <a:pPr marL="342900" indent="-342900">
              <a:tabLst>
                <a:tab pos="1089025" algn="l"/>
              </a:tabLst>
            </a:pPr>
            <a:r>
              <a:rPr lang="en-US" sz="1600" b="1" dirty="0">
                <a:latin typeface="Calibri" pitchFamily="34" charset="0"/>
              </a:rPr>
              <a:t>How:  </a:t>
            </a:r>
            <a:r>
              <a:rPr lang="en-US" sz="1400" dirty="0">
                <a:latin typeface="Calibri" pitchFamily="34" charset="0"/>
              </a:rPr>
              <a:t>	Expertise, techniques, time spent; costs</a:t>
            </a:r>
          </a:p>
          <a:p>
            <a:pPr marL="342900" indent="-342900">
              <a:tabLst>
                <a:tab pos="1089025" algn="l"/>
              </a:tabLst>
            </a:pPr>
            <a:r>
              <a:rPr lang="en-US" sz="1600" b="1" dirty="0">
                <a:latin typeface="Calibri" pitchFamily="34" charset="0"/>
              </a:rPr>
              <a:t>How much:</a:t>
            </a:r>
            <a:r>
              <a:rPr lang="en-US" sz="1400" dirty="0">
                <a:latin typeface="Calibri" pitchFamily="34" charset="0"/>
              </a:rPr>
              <a:t>	Frequency, duration, intensity, breadth; costs</a:t>
            </a:r>
          </a:p>
          <a:p>
            <a:pPr marL="342900" indent="-342900">
              <a:tabLst>
                <a:tab pos="1089025" algn="l"/>
              </a:tabLst>
            </a:pPr>
            <a:r>
              <a:rPr lang="en-US" sz="1600" b="1" dirty="0">
                <a:latin typeface="Calibri" pitchFamily="34" charset="0"/>
              </a:rPr>
              <a:t>How well:</a:t>
            </a:r>
            <a:r>
              <a:rPr lang="en-US" sz="1600" dirty="0">
                <a:latin typeface="Calibri" pitchFamily="34" charset="0"/>
              </a:rPr>
              <a:t>	</a:t>
            </a:r>
            <a:r>
              <a:rPr lang="en-US" sz="1400" dirty="0">
                <a:latin typeface="Calibri" pitchFamily="34" charset="0"/>
              </a:rPr>
              <a:t>Standards met? Gaps in quality? Sustainable?</a:t>
            </a:r>
          </a:p>
        </p:txBody>
      </p:sp>
      <p:sp>
        <p:nvSpPr>
          <p:cNvPr id="6151" name="Text Box 16"/>
          <p:cNvSpPr txBox="1">
            <a:spLocks noChangeArrowheads="1"/>
          </p:cNvSpPr>
          <p:nvPr/>
        </p:nvSpPr>
        <p:spPr bwMode="auto">
          <a:xfrm>
            <a:off x="4040612" y="702679"/>
            <a:ext cx="4876800" cy="430887"/>
          </a:xfrm>
          <a:prstGeom prst="rect">
            <a:avLst/>
          </a:prstGeom>
          <a:noFill/>
          <a:ln w="9525">
            <a:noFill/>
            <a:miter lim="800000"/>
            <a:headEnd/>
            <a:tailEnd/>
          </a:ln>
        </p:spPr>
        <p:txBody>
          <a:bodyPr wrap="square">
            <a:spAutoFit/>
          </a:bodyPr>
          <a:lstStyle/>
          <a:p>
            <a:pPr algn="ctr">
              <a:spcBef>
                <a:spcPct val="50000"/>
              </a:spcBef>
            </a:pPr>
            <a:r>
              <a:rPr lang="en-US" sz="2200" b="1" dirty="0">
                <a:solidFill>
                  <a:srgbClr val="A50021"/>
                </a:solidFill>
                <a:latin typeface="Calibri" pitchFamily="34" charset="0"/>
              </a:rPr>
              <a:t>Evaluate SPC Delivery</a:t>
            </a:r>
          </a:p>
        </p:txBody>
      </p:sp>
      <p:grpSp>
        <p:nvGrpSpPr>
          <p:cNvPr id="2" name="Group 35"/>
          <p:cNvGrpSpPr>
            <a:grpSpLocks/>
          </p:cNvGrpSpPr>
          <p:nvPr/>
        </p:nvGrpSpPr>
        <p:grpSpPr bwMode="auto">
          <a:xfrm>
            <a:off x="814388" y="3419475"/>
            <a:ext cx="2209800" cy="2057400"/>
            <a:chOff x="967581" y="3147426"/>
            <a:chExt cx="2209800" cy="2057400"/>
          </a:xfrm>
        </p:grpSpPr>
        <p:sp>
          <p:nvSpPr>
            <p:cNvPr id="6177" name="Oval 6"/>
            <p:cNvSpPr>
              <a:spLocks noChangeArrowheads="1"/>
            </p:cNvSpPr>
            <p:nvPr/>
          </p:nvSpPr>
          <p:spPr bwMode="auto">
            <a:xfrm>
              <a:off x="967581" y="3147426"/>
              <a:ext cx="2209800" cy="2057400"/>
            </a:xfrm>
            <a:prstGeom prst="ellipse">
              <a:avLst/>
            </a:prstGeom>
            <a:solidFill>
              <a:schemeClr val="bg1"/>
            </a:solidFill>
            <a:ln w="9525">
              <a:noFill/>
              <a:round/>
              <a:headEnd/>
              <a:tailEnd/>
            </a:ln>
          </p:spPr>
          <p:txBody>
            <a:bodyPr wrap="none" anchor="ctr"/>
            <a:lstStyle/>
            <a:p>
              <a:endParaRPr lang="en-US" dirty="0">
                <a:latin typeface="Calibri" pitchFamily="34" charset="0"/>
              </a:endParaRPr>
            </a:p>
          </p:txBody>
        </p:sp>
        <p:sp>
          <p:nvSpPr>
            <p:cNvPr id="6178" name="Oval 5"/>
            <p:cNvSpPr>
              <a:spLocks noChangeArrowheads="1"/>
            </p:cNvSpPr>
            <p:nvPr/>
          </p:nvSpPr>
          <p:spPr bwMode="auto">
            <a:xfrm>
              <a:off x="1066800" y="3215639"/>
              <a:ext cx="2011363" cy="1920974"/>
            </a:xfrm>
            <a:prstGeom prst="ellipse">
              <a:avLst/>
            </a:prstGeom>
            <a:solidFill>
              <a:srgbClr val="CCFFCC"/>
            </a:solidFill>
            <a:ln w="9525">
              <a:noFill/>
              <a:round/>
              <a:headEnd/>
              <a:tailEnd/>
            </a:ln>
          </p:spPr>
          <p:txBody>
            <a:bodyPr wrap="none" anchor="ctr"/>
            <a:lstStyle/>
            <a:p>
              <a:endParaRPr lang="en-US" dirty="0">
                <a:latin typeface="Calibri" pitchFamily="34" charset="0"/>
              </a:endParaRPr>
            </a:p>
          </p:txBody>
        </p:sp>
      </p:grpSp>
      <p:grpSp>
        <p:nvGrpSpPr>
          <p:cNvPr id="3" name="Group 22"/>
          <p:cNvGrpSpPr>
            <a:grpSpLocks/>
          </p:cNvGrpSpPr>
          <p:nvPr/>
        </p:nvGrpSpPr>
        <p:grpSpPr bwMode="auto">
          <a:xfrm>
            <a:off x="1357313" y="3944937"/>
            <a:ext cx="1127125" cy="1006475"/>
            <a:chOff x="1524000" y="3581400"/>
            <a:chExt cx="1127125" cy="1006475"/>
          </a:xfrm>
        </p:grpSpPr>
        <p:sp>
          <p:nvSpPr>
            <p:cNvPr id="6175" name="Oval 6"/>
            <p:cNvSpPr>
              <a:spLocks noChangeArrowheads="1"/>
            </p:cNvSpPr>
            <p:nvPr/>
          </p:nvSpPr>
          <p:spPr bwMode="auto">
            <a:xfrm>
              <a:off x="1524000" y="3581400"/>
              <a:ext cx="1127125" cy="1006475"/>
            </a:xfrm>
            <a:prstGeom prst="ellipse">
              <a:avLst/>
            </a:prstGeom>
            <a:solidFill>
              <a:schemeClr val="bg1"/>
            </a:solidFill>
            <a:ln w="9525">
              <a:noFill/>
              <a:round/>
              <a:headEnd/>
              <a:tailEnd/>
            </a:ln>
          </p:spPr>
          <p:txBody>
            <a:bodyPr wrap="none" anchor="ctr"/>
            <a:lstStyle/>
            <a:p>
              <a:endParaRPr lang="en-US" dirty="0">
                <a:latin typeface="Calibri" pitchFamily="34" charset="0"/>
              </a:endParaRPr>
            </a:p>
          </p:txBody>
        </p:sp>
        <p:sp>
          <p:nvSpPr>
            <p:cNvPr id="15366" name="Oval 6"/>
            <p:cNvSpPr>
              <a:spLocks noChangeArrowheads="1"/>
            </p:cNvSpPr>
            <p:nvPr/>
          </p:nvSpPr>
          <p:spPr bwMode="auto">
            <a:xfrm>
              <a:off x="1676400" y="3719513"/>
              <a:ext cx="822325" cy="730250"/>
            </a:xfrm>
            <a:prstGeom prst="ellipse">
              <a:avLst/>
            </a:prstGeom>
            <a:solidFill>
              <a:schemeClr val="accent6">
                <a:lumMod val="40000"/>
                <a:lumOff val="60000"/>
              </a:schemeClr>
            </a:solidFill>
            <a:ln w="9525">
              <a:solidFill>
                <a:schemeClr val="accent6">
                  <a:lumMod val="40000"/>
                  <a:lumOff val="6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grpSp>
      <p:cxnSp>
        <p:nvCxnSpPr>
          <p:cNvPr id="15" name="Straight Arrow Connector 14"/>
          <p:cNvCxnSpPr/>
          <p:nvPr/>
        </p:nvCxnSpPr>
        <p:spPr bwMode="auto">
          <a:xfrm>
            <a:off x="1910556" y="1566862"/>
            <a:ext cx="0" cy="2514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5" name="TextBox 14"/>
          <p:cNvSpPr txBox="1">
            <a:spLocks noChangeArrowheads="1"/>
          </p:cNvSpPr>
          <p:nvPr/>
        </p:nvSpPr>
        <p:spPr bwMode="auto">
          <a:xfrm>
            <a:off x="274240" y="1338471"/>
            <a:ext cx="3291682" cy="1169551"/>
          </a:xfrm>
          <a:prstGeom prst="rect">
            <a:avLst/>
          </a:prstGeom>
          <a:solidFill>
            <a:schemeClr val="bg1"/>
          </a:solidFill>
          <a:ln w="9525">
            <a:solidFill>
              <a:schemeClr val="tx1"/>
            </a:solidFill>
            <a:miter lim="800000"/>
            <a:headEnd/>
            <a:tailEnd/>
          </a:ln>
        </p:spPr>
        <p:txBody>
          <a:bodyPr wrap="square">
            <a:spAutoFit/>
          </a:bodyPr>
          <a:lstStyle/>
          <a:p>
            <a:pPr marL="285750" indent="-285750">
              <a:buFont typeface="Wingdings" panose="05000000000000000000" pitchFamily="2" charset="2"/>
              <a:buChar char="ü"/>
            </a:pPr>
            <a:r>
              <a:rPr lang="en-US" sz="1400" dirty="0">
                <a:latin typeface="Calibri" pitchFamily="34" charset="0"/>
              </a:rPr>
              <a:t>Patient-centered, family-oriented</a:t>
            </a:r>
          </a:p>
          <a:p>
            <a:pPr marL="285750" indent="-285750">
              <a:buFont typeface="Wingdings" panose="05000000000000000000" pitchFamily="2" charset="2"/>
              <a:buChar char="ü"/>
            </a:pPr>
            <a:r>
              <a:rPr lang="en-US" sz="1400" dirty="0">
                <a:latin typeface="Calibri" pitchFamily="34" charset="0"/>
              </a:rPr>
              <a:t>IDT: bio-psycho-social-spiritual needs </a:t>
            </a:r>
          </a:p>
          <a:p>
            <a:pPr marL="285750" indent="-285750">
              <a:buFont typeface="Wingdings" panose="05000000000000000000" pitchFamily="2" charset="2"/>
              <a:buChar char="ü"/>
            </a:pPr>
            <a:r>
              <a:rPr lang="en-US" sz="1400" dirty="0">
                <a:latin typeface="Calibri" pitchFamily="34" charset="0"/>
              </a:rPr>
              <a:t>Assess and manage symptoms </a:t>
            </a:r>
          </a:p>
          <a:p>
            <a:pPr marL="285750" indent="-285750">
              <a:buFont typeface="Wingdings" panose="05000000000000000000" pitchFamily="2" charset="2"/>
              <a:buChar char="ü"/>
            </a:pPr>
            <a:r>
              <a:rPr lang="en-US" sz="1400" dirty="0">
                <a:latin typeface="Calibri" pitchFamily="34" charset="0"/>
              </a:rPr>
              <a:t>Elicit goals and evaluate options</a:t>
            </a:r>
          </a:p>
          <a:p>
            <a:pPr marL="285750" indent="-285750">
              <a:buFont typeface="Wingdings" panose="05000000000000000000" pitchFamily="2" charset="2"/>
              <a:buChar char="ü"/>
            </a:pPr>
            <a:r>
              <a:rPr lang="en-US" sz="1400" dirty="0">
                <a:latin typeface="Calibri" pitchFamily="34" charset="0"/>
              </a:rPr>
              <a:t>Excellent communication, navigation</a:t>
            </a:r>
          </a:p>
        </p:txBody>
      </p:sp>
      <p:sp>
        <p:nvSpPr>
          <p:cNvPr id="6159" name="Line 7"/>
          <p:cNvSpPr>
            <a:spLocks noChangeShapeType="1"/>
          </p:cNvSpPr>
          <p:nvPr/>
        </p:nvSpPr>
        <p:spPr bwMode="auto">
          <a:xfrm flipH="1" flipV="1">
            <a:off x="1323180" y="4014837"/>
            <a:ext cx="277018" cy="193675"/>
          </a:xfrm>
          <a:prstGeom prst="line">
            <a:avLst/>
          </a:prstGeom>
          <a:noFill/>
          <a:ln w="38100">
            <a:solidFill>
              <a:schemeClr val="tx1"/>
            </a:solidFill>
            <a:round/>
            <a:headEnd/>
            <a:tailEnd type="triangle" w="med" len="med"/>
          </a:ln>
        </p:spPr>
        <p:txBody>
          <a:bodyPr/>
          <a:lstStyle/>
          <a:p>
            <a:endParaRPr lang="en-US" dirty="0"/>
          </a:p>
        </p:txBody>
      </p:sp>
      <p:sp>
        <p:nvSpPr>
          <p:cNvPr id="33" name="Line 8"/>
          <p:cNvSpPr>
            <a:spLocks noChangeShapeType="1"/>
          </p:cNvSpPr>
          <p:nvPr/>
        </p:nvSpPr>
        <p:spPr bwMode="auto">
          <a:xfrm flipH="1">
            <a:off x="914400" y="4691062"/>
            <a:ext cx="685800" cy="533400"/>
          </a:xfrm>
          <a:prstGeom prst="line">
            <a:avLst/>
          </a:prstGeom>
          <a:noFill/>
          <a:ln w="38100">
            <a:solidFill>
              <a:schemeClr val="tx1"/>
            </a:solidFill>
            <a:round/>
            <a:headEnd/>
            <a:tailEnd type="triangle" w="med" len="med"/>
          </a:ln>
        </p:spPr>
        <p:txBody>
          <a:bodyPr/>
          <a:lstStyle/>
          <a:p>
            <a:pPr fontAlgn="auto">
              <a:spcBef>
                <a:spcPts val="0"/>
              </a:spcBef>
              <a:spcAft>
                <a:spcPts val="0"/>
              </a:spcAft>
              <a:defRPr/>
            </a:pPr>
            <a:endParaRPr lang="en-US" dirty="0">
              <a:latin typeface="Arial" charset="0"/>
              <a:cs typeface="Arial" charset="0"/>
            </a:endParaRPr>
          </a:p>
        </p:txBody>
      </p:sp>
      <p:sp>
        <p:nvSpPr>
          <p:cNvPr id="37" name="Rectangle 36"/>
          <p:cNvSpPr/>
          <p:nvPr/>
        </p:nvSpPr>
        <p:spPr>
          <a:xfrm>
            <a:off x="3799930" y="3240542"/>
            <a:ext cx="5290889" cy="349118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TextBox 40"/>
          <p:cNvSpPr txBox="1"/>
          <p:nvPr/>
        </p:nvSpPr>
        <p:spPr>
          <a:xfrm>
            <a:off x="1409715" y="4251558"/>
            <a:ext cx="1041400" cy="400110"/>
          </a:xfrm>
          <a:prstGeom prst="rect">
            <a:avLst/>
          </a:prstGeom>
          <a:noFill/>
        </p:spPr>
        <p:txBody>
          <a:bodyPr>
            <a:spAutoFit/>
          </a:bodyPr>
          <a:lstStyle/>
          <a:p>
            <a:pPr fontAlgn="auto">
              <a:spcBef>
                <a:spcPts val="0"/>
              </a:spcBef>
              <a:spcAft>
                <a:spcPts val="0"/>
              </a:spcAft>
              <a:defRPr/>
            </a:pPr>
            <a:r>
              <a:rPr lang="en-US" sz="2000" b="1" dirty="0">
                <a:solidFill>
                  <a:schemeClr val="accent2">
                    <a:lumMod val="75000"/>
                  </a:schemeClr>
                </a:solidFill>
                <a:cs typeface="Arial" charset="0"/>
              </a:rPr>
              <a:t>Patient</a:t>
            </a:r>
          </a:p>
        </p:txBody>
      </p:sp>
      <p:sp>
        <p:nvSpPr>
          <p:cNvPr id="6171" name="TextBox 43"/>
          <p:cNvSpPr txBox="1">
            <a:spLocks noChangeArrowheads="1"/>
          </p:cNvSpPr>
          <p:nvPr/>
        </p:nvSpPr>
        <p:spPr bwMode="auto">
          <a:xfrm>
            <a:off x="406415" y="5551704"/>
            <a:ext cx="3048000" cy="400110"/>
          </a:xfrm>
          <a:prstGeom prst="rect">
            <a:avLst/>
          </a:prstGeom>
          <a:noFill/>
          <a:ln w="9525">
            <a:noFill/>
            <a:miter lim="800000"/>
            <a:headEnd/>
            <a:tailEnd/>
          </a:ln>
        </p:spPr>
        <p:txBody>
          <a:bodyPr>
            <a:spAutoFit/>
          </a:bodyPr>
          <a:lstStyle/>
          <a:p>
            <a:pPr algn="ctr">
              <a:defRPr/>
            </a:pPr>
            <a:r>
              <a:rPr lang="en-US" sz="2000" b="1" dirty="0">
                <a:solidFill>
                  <a:schemeClr val="accent6">
                    <a:lumMod val="50000"/>
                  </a:schemeClr>
                </a:solidFill>
                <a:cs typeface="Arial" charset="0"/>
              </a:rPr>
              <a:t>Institutional </a:t>
            </a:r>
          </a:p>
        </p:txBody>
      </p:sp>
      <p:sp>
        <p:nvSpPr>
          <p:cNvPr id="6174" name="TextBox 35"/>
          <p:cNvSpPr txBox="1">
            <a:spLocks noChangeArrowheads="1"/>
          </p:cNvSpPr>
          <p:nvPr/>
        </p:nvSpPr>
        <p:spPr bwMode="auto">
          <a:xfrm>
            <a:off x="76200" y="6604084"/>
            <a:ext cx="3537544" cy="253916"/>
          </a:xfrm>
          <a:prstGeom prst="rect">
            <a:avLst/>
          </a:prstGeom>
          <a:noFill/>
          <a:ln w="9525">
            <a:noFill/>
            <a:miter lim="800000"/>
            <a:headEnd/>
            <a:tailEnd/>
          </a:ln>
        </p:spPr>
        <p:txBody>
          <a:bodyPr wrap="square">
            <a:spAutoFit/>
          </a:bodyPr>
          <a:lstStyle/>
          <a:p>
            <a:pPr>
              <a:spcBef>
                <a:spcPts val="400"/>
              </a:spcBef>
              <a:defRPr/>
            </a:pPr>
            <a:r>
              <a:rPr lang="en-US" sz="1050" dirty="0">
                <a:latin typeface="Arial" charset="0"/>
                <a:cs typeface="Arial" charset="0"/>
              </a:rPr>
              <a:t>Adapted from Cassel, Palliat Med 2013 27(2) 103-104.</a:t>
            </a:r>
          </a:p>
        </p:txBody>
      </p:sp>
      <p:sp>
        <p:nvSpPr>
          <p:cNvPr id="43" name="TextBox 42"/>
          <p:cNvSpPr txBox="1">
            <a:spLocks noChangeArrowheads="1"/>
          </p:cNvSpPr>
          <p:nvPr/>
        </p:nvSpPr>
        <p:spPr bwMode="auto">
          <a:xfrm>
            <a:off x="1244615" y="4931008"/>
            <a:ext cx="1371600" cy="400050"/>
          </a:xfrm>
          <a:prstGeom prst="rect">
            <a:avLst/>
          </a:prstGeom>
          <a:noFill/>
          <a:ln w="9525">
            <a:noFill/>
            <a:miter lim="800000"/>
            <a:headEnd/>
            <a:tailEnd/>
          </a:ln>
        </p:spPr>
        <p:txBody>
          <a:bodyPr>
            <a:spAutoFit/>
          </a:bodyPr>
          <a:lstStyle/>
          <a:p>
            <a:pPr algn="ctr"/>
            <a:r>
              <a:rPr lang="en-US" sz="2000" b="1" dirty="0">
                <a:solidFill>
                  <a:schemeClr val="accent6">
                    <a:lumMod val="50000"/>
                  </a:schemeClr>
                </a:solidFill>
              </a:rPr>
              <a:t>Social</a:t>
            </a:r>
          </a:p>
        </p:txBody>
      </p:sp>
      <p:sp>
        <p:nvSpPr>
          <p:cNvPr id="36" name="Title 1"/>
          <p:cNvSpPr>
            <a:spLocks noGrp="1"/>
          </p:cNvSpPr>
          <p:nvPr>
            <p:ph type="title"/>
          </p:nvPr>
        </p:nvSpPr>
        <p:spPr>
          <a:xfrm>
            <a:off x="0" y="0"/>
            <a:ext cx="9144000" cy="623093"/>
          </a:xfrm>
          <a:solidFill>
            <a:schemeClr val="accent4">
              <a:lumMod val="20000"/>
              <a:lumOff val="80000"/>
            </a:schemeClr>
          </a:solidFill>
        </p:spPr>
        <p:txBody>
          <a:bodyPr>
            <a:noAutofit/>
          </a:bodyPr>
          <a:lstStyle/>
          <a:p>
            <a:r>
              <a:rPr lang="en-US" sz="3200" b="1" dirty="0">
                <a:solidFill>
                  <a:srgbClr val="002060"/>
                </a:solidFill>
              </a:rPr>
              <a:t>4.  The Specialist Palliative Care Evaluation Model</a:t>
            </a:r>
          </a:p>
        </p:txBody>
      </p:sp>
      <p:sp>
        <p:nvSpPr>
          <p:cNvPr id="4" name="TextBox 3"/>
          <p:cNvSpPr txBox="1"/>
          <p:nvPr/>
        </p:nvSpPr>
        <p:spPr>
          <a:xfrm>
            <a:off x="230781" y="915342"/>
            <a:ext cx="3382963" cy="430887"/>
          </a:xfrm>
          <a:prstGeom prst="rect">
            <a:avLst/>
          </a:prstGeom>
          <a:noFill/>
        </p:spPr>
        <p:txBody>
          <a:bodyPr wrap="square" rtlCol="0">
            <a:spAutoFit/>
          </a:bodyPr>
          <a:lstStyle/>
          <a:p>
            <a:pPr algn="ctr"/>
            <a:r>
              <a:rPr lang="en-US" sz="2200" b="1" dirty="0">
                <a:solidFill>
                  <a:srgbClr val="A50021"/>
                </a:solidFill>
                <a:latin typeface="Calibri" pitchFamily="34" charset="0"/>
              </a:rPr>
              <a:t>Design and Deliver SPC</a:t>
            </a:r>
            <a:endParaRPr lang="en-US" sz="2200" dirty="0"/>
          </a:p>
        </p:txBody>
      </p:sp>
      <p:cxnSp>
        <p:nvCxnSpPr>
          <p:cNvPr id="6" name="Straight Connector 5"/>
          <p:cNvCxnSpPr>
            <a:stCxn id="6150" idx="1"/>
            <a:endCxn id="6155" idx="3"/>
          </p:cNvCxnSpPr>
          <p:nvPr/>
        </p:nvCxnSpPr>
        <p:spPr>
          <a:xfrm flipH="1" flipV="1">
            <a:off x="3565922" y="1923247"/>
            <a:ext cx="527870" cy="3389"/>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sp>
        <p:nvSpPr>
          <p:cNvPr id="15363" name="Text Box 2"/>
          <p:cNvSpPr txBox="1">
            <a:spLocks noChangeArrowheads="1"/>
          </p:cNvSpPr>
          <p:nvPr/>
        </p:nvSpPr>
        <p:spPr bwMode="auto">
          <a:xfrm>
            <a:off x="3899744" y="3335382"/>
            <a:ext cx="5083146" cy="1384995"/>
          </a:xfrm>
          <a:prstGeom prst="rect">
            <a:avLst/>
          </a:prstGeom>
          <a:solidFill>
            <a:schemeClr val="accent6">
              <a:lumMod val="20000"/>
              <a:lumOff val="80000"/>
            </a:schemeClr>
          </a:solidFill>
          <a:ln w="9525">
            <a:noFill/>
            <a:miter lim="800000"/>
            <a:headEnd/>
            <a:tailEnd/>
          </a:ln>
        </p:spPr>
        <p:txBody>
          <a:bodyPr wrap="square">
            <a:spAutoFit/>
          </a:bodyPr>
          <a:lstStyle/>
          <a:p>
            <a:pPr marL="342900" indent="-342900" fontAlgn="auto">
              <a:spcBef>
                <a:spcPct val="50000"/>
              </a:spcBef>
              <a:spcAft>
                <a:spcPts val="0"/>
              </a:spcAft>
              <a:defRPr/>
            </a:pPr>
            <a:r>
              <a:rPr lang="en-US" b="1" dirty="0">
                <a:latin typeface="Calibri" panose="020F0502020204030204" pitchFamily="34" charset="0"/>
              </a:rPr>
              <a:t>Evaluate impact on your </a:t>
            </a:r>
            <a:r>
              <a:rPr lang="en-US" b="1" u="sng" dirty="0">
                <a:latin typeface="Calibri" panose="020F0502020204030204" pitchFamily="34" charset="0"/>
              </a:rPr>
              <a:t>patients</a:t>
            </a:r>
          </a:p>
          <a:p>
            <a:pPr marL="168275" indent="-168275" fontAlgn="auto">
              <a:spcBef>
                <a:spcPts val="300"/>
              </a:spcBef>
              <a:spcAft>
                <a:spcPts val="0"/>
              </a:spcAft>
              <a:buFont typeface="Arial" panose="020B0604020202020204" pitchFamily="34" charset="0"/>
              <a:buChar char="•"/>
              <a:defRPr/>
            </a:pPr>
            <a:r>
              <a:rPr lang="en-US" sz="1400" dirty="0">
                <a:latin typeface="Calibri" panose="020F0502020204030204" pitchFamily="34" charset="0"/>
              </a:rPr>
              <a:t>Biological, psychological, social, spiritual needs addressed?</a:t>
            </a:r>
          </a:p>
          <a:p>
            <a:pPr marL="168275" indent="-168275">
              <a:spcBef>
                <a:spcPts val="300"/>
              </a:spcBef>
              <a:buFont typeface="Arial" panose="020B0604020202020204" pitchFamily="34" charset="0"/>
              <a:buChar char="•"/>
              <a:defRPr/>
            </a:pPr>
            <a:r>
              <a:rPr lang="en-US" sz="1400" dirty="0">
                <a:latin typeface="Calibri" panose="020F0502020204030204" pitchFamily="34" charset="0"/>
              </a:rPr>
              <a:t>Pain, other symptoms, distress are prevented and reduced?</a:t>
            </a:r>
          </a:p>
          <a:p>
            <a:pPr marL="168275" indent="-168275" fontAlgn="auto">
              <a:spcBef>
                <a:spcPts val="300"/>
              </a:spcBef>
              <a:spcAft>
                <a:spcPts val="0"/>
              </a:spcAft>
              <a:buFont typeface="Arial" panose="020B0604020202020204" pitchFamily="34" charset="0"/>
              <a:buChar char="•"/>
              <a:defRPr/>
            </a:pPr>
            <a:r>
              <a:rPr lang="en-US" sz="1400" dirty="0">
                <a:latin typeface="Calibri" panose="020F0502020204030204" pitchFamily="34" charset="0"/>
              </a:rPr>
              <a:t>Subsequent care is effective, goal-concordant, not burdensome?</a:t>
            </a:r>
          </a:p>
          <a:p>
            <a:pPr marL="168275" indent="-168275" fontAlgn="auto">
              <a:spcBef>
                <a:spcPts val="300"/>
              </a:spcBef>
              <a:spcAft>
                <a:spcPts val="0"/>
              </a:spcAft>
              <a:buFont typeface="Arial" panose="020B0604020202020204" pitchFamily="34" charset="0"/>
              <a:buChar char="•"/>
              <a:defRPr/>
            </a:pPr>
            <a:r>
              <a:rPr lang="en-US" sz="1400" dirty="0">
                <a:latin typeface="Calibri" panose="020F0502020204030204" pitchFamily="34" charset="0"/>
              </a:rPr>
              <a:t>Patient experience is positive?</a:t>
            </a:r>
          </a:p>
        </p:txBody>
      </p:sp>
      <p:sp>
        <p:nvSpPr>
          <p:cNvPr id="18" name="Text Box 3"/>
          <p:cNvSpPr txBox="1">
            <a:spLocks noChangeArrowheads="1"/>
          </p:cNvSpPr>
          <p:nvPr/>
        </p:nvSpPr>
        <p:spPr bwMode="auto">
          <a:xfrm>
            <a:off x="4010897" y="4792144"/>
            <a:ext cx="4971993" cy="877163"/>
          </a:xfrm>
          <a:prstGeom prst="rect">
            <a:avLst/>
          </a:prstGeom>
          <a:solidFill>
            <a:srgbClr val="CCFFCC"/>
          </a:solidFill>
          <a:ln w="31750">
            <a:noFill/>
            <a:miter lim="800000"/>
            <a:headEnd/>
            <a:tailEnd/>
          </a:ln>
        </p:spPr>
        <p:txBody>
          <a:bodyPr wrap="square">
            <a:spAutoFit/>
          </a:bodyPr>
          <a:lstStyle/>
          <a:p>
            <a:pPr marL="342900" indent="-342900" fontAlgn="auto">
              <a:spcBef>
                <a:spcPct val="50000"/>
              </a:spcBef>
              <a:spcAft>
                <a:spcPts val="0"/>
              </a:spcAft>
              <a:defRPr/>
            </a:pPr>
            <a:r>
              <a:rPr lang="en-US" b="1" dirty="0">
                <a:latin typeface="Calibri" panose="020F0502020204030204" pitchFamily="34" charset="0"/>
                <a:cs typeface="Arial" charset="0"/>
              </a:rPr>
              <a:t>Evaluate impact on </a:t>
            </a:r>
            <a:r>
              <a:rPr lang="en-US" b="1" u="sng" dirty="0">
                <a:latin typeface="Calibri" panose="020F0502020204030204" pitchFamily="34" charset="0"/>
                <a:cs typeface="Arial" charset="0"/>
              </a:rPr>
              <a:t>families &amp; referring providers</a:t>
            </a:r>
          </a:p>
          <a:p>
            <a:pPr marL="176022" indent="-171450" fontAlgn="auto">
              <a:spcBef>
                <a:spcPts val="300"/>
              </a:spcBef>
              <a:spcAft>
                <a:spcPts val="0"/>
              </a:spcAft>
              <a:buFont typeface="Arial" panose="020B0604020202020204" pitchFamily="34" charset="0"/>
              <a:buChar char="•"/>
              <a:defRPr/>
            </a:pPr>
            <a:r>
              <a:rPr lang="en-US" sz="1400" u="sng" dirty="0">
                <a:latin typeface="Calibri" panose="020F0502020204030204" pitchFamily="34" charset="0"/>
                <a:cs typeface="Arial" charset="0"/>
              </a:rPr>
              <a:t>Family</a:t>
            </a:r>
            <a:r>
              <a:rPr lang="en-US" sz="1400" dirty="0">
                <a:latin typeface="Calibri" panose="020F0502020204030204" pitchFamily="34" charset="0"/>
                <a:cs typeface="Arial" charset="0"/>
              </a:rPr>
              <a:t> – less confused, less distress; positive experience?</a:t>
            </a:r>
          </a:p>
          <a:p>
            <a:pPr marL="176022" indent="-171450" fontAlgn="auto">
              <a:spcBef>
                <a:spcPts val="300"/>
              </a:spcBef>
              <a:spcAft>
                <a:spcPts val="0"/>
              </a:spcAft>
              <a:buFont typeface="Arial" panose="020B0604020202020204" pitchFamily="34" charset="0"/>
              <a:buChar char="•"/>
              <a:defRPr/>
            </a:pPr>
            <a:r>
              <a:rPr lang="en-US" sz="1400" u="sng" dirty="0">
                <a:latin typeface="Calibri" panose="020F0502020204030204" pitchFamily="34" charset="0"/>
                <a:cs typeface="Arial" charset="0"/>
              </a:rPr>
              <a:t>Nurses, doctors</a:t>
            </a:r>
            <a:r>
              <a:rPr lang="en-US" sz="1400" dirty="0">
                <a:latin typeface="Calibri" panose="020F0502020204030204" pitchFamily="34" charset="0"/>
                <a:cs typeface="Arial" charset="0"/>
              </a:rPr>
              <a:t> – appreciate specialist help, less distress?</a:t>
            </a:r>
          </a:p>
        </p:txBody>
      </p:sp>
      <p:sp>
        <p:nvSpPr>
          <p:cNvPr id="15370" name="Text Box 10"/>
          <p:cNvSpPr txBox="1">
            <a:spLocks noChangeArrowheads="1"/>
          </p:cNvSpPr>
          <p:nvPr/>
        </p:nvSpPr>
        <p:spPr bwMode="auto">
          <a:xfrm>
            <a:off x="4197351" y="5754462"/>
            <a:ext cx="4779168" cy="877163"/>
          </a:xfrm>
          <a:prstGeom prst="rect">
            <a:avLst/>
          </a:prstGeom>
          <a:solidFill>
            <a:srgbClr val="FFFF99"/>
          </a:solidFill>
          <a:ln w="9525">
            <a:noFill/>
            <a:miter lim="800000"/>
            <a:headEnd/>
            <a:tailEnd/>
          </a:ln>
        </p:spPr>
        <p:txBody>
          <a:bodyPr wrap="square">
            <a:spAutoFit/>
          </a:bodyPr>
          <a:lstStyle/>
          <a:p>
            <a:pPr marL="342900" indent="-342900" fontAlgn="auto">
              <a:spcBef>
                <a:spcPct val="50000"/>
              </a:spcBef>
              <a:spcAft>
                <a:spcPts val="0"/>
              </a:spcAft>
              <a:defRPr/>
            </a:pPr>
            <a:r>
              <a:rPr lang="en-US" b="1" dirty="0">
                <a:latin typeface="Calibri" panose="020F0502020204030204" pitchFamily="34" charset="0"/>
              </a:rPr>
              <a:t>Evaluate impact on </a:t>
            </a:r>
            <a:r>
              <a:rPr lang="en-US" b="1" u="sng" dirty="0">
                <a:latin typeface="Calibri" panose="020F0502020204030204" pitchFamily="34" charset="0"/>
                <a:cs typeface="Arial" charset="0"/>
              </a:rPr>
              <a:t>payers, systems, sponsors</a:t>
            </a:r>
            <a:endParaRPr lang="en-US" b="1" u="sng" dirty="0">
              <a:latin typeface="Calibri" panose="020F0502020204030204" pitchFamily="34" charset="0"/>
            </a:endParaRPr>
          </a:p>
          <a:p>
            <a:pPr marL="176022" indent="-171450" fontAlgn="auto">
              <a:spcBef>
                <a:spcPts val="300"/>
              </a:spcBef>
              <a:spcAft>
                <a:spcPts val="0"/>
              </a:spcAft>
              <a:buFont typeface="Arial" panose="020B0604020202020204" pitchFamily="34" charset="0"/>
              <a:buChar char="•"/>
              <a:defRPr/>
            </a:pPr>
            <a:r>
              <a:rPr lang="en-US" sz="1400" dirty="0">
                <a:latin typeface="Calibri" panose="020F0502020204030204" pitchFamily="34" charset="0"/>
                <a:cs typeface="Arial" charset="0"/>
              </a:rPr>
              <a:t>Shift and reduce costs?</a:t>
            </a:r>
          </a:p>
          <a:p>
            <a:pPr marL="176022" indent="-171450" fontAlgn="auto">
              <a:spcBef>
                <a:spcPts val="300"/>
              </a:spcBef>
              <a:spcAft>
                <a:spcPts val="0"/>
              </a:spcAft>
              <a:buFont typeface="Arial" panose="020B0604020202020204" pitchFamily="34" charset="0"/>
              <a:buChar char="•"/>
              <a:defRPr/>
            </a:pPr>
            <a:r>
              <a:rPr lang="en-US" sz="1400" dirty="0">
                <a:latin typeface="Calibri" panose="020F0502020204030204" pitchFamily="34" charset="0"/>
              </a:rPr>
              <a:t>Improve institutional quality &amp; performance metrics?</a:t>
            </a:r>
            <a:endParaRPr lang="en-US" sz="1200" dirty="0">
              <a:latin typeface="Calibri" panose="020F0502020204030204" pitchFamily="34" charset="0"/>
            </a:endParaRPr>
          </a:p>
        </p:txBody>
      </p:sp>
      <p:cxnSp>
        <p:nvCxnSpPr>
          <p:cNvPr id="8" name="Straight Connector 7"/>
          <p:cNvCxnSpPr>
            <a:stCxn id="18" idx="1"/>
          </p:cNvCxnSpPr>
          <p:nvPr/>
        </p:nvCxnSpPr>
        <p:spPr>
          <a:xfrm flipH="1" flipV="1">
            <a:off x="2720205" y="4644870"/>
            <a:ext cx="1290692" cy="585856"/>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5363" idx="1"/>
          </p:cNvCxnSpPr>
          <p:nvPr/>
        </p:nvCxnSpPr>
        <p:spPr>
          <a:xfrm flipH="1">
            <a:off x="2072640" y="4027880"/>
            <a:ext cx="1827104" cy="178409"/>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5370" idx="1"/>
          </p:cNvCxnSpPr>
          <p:nvPr/>
        </p:nvCxnSpPr>
        <p:spPr>
          <a:xfrm flipH="1" flipV="1">
            <a:off x="2924971" y="5590094"/>
            <a:ext cx="1272380" cy="602950"/>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sp>
        <p:nvSpPr>
          <p:cNvPr id="30" name="Slide Number Placeholder 1">
            <a:extLst>
              <a:ext uri="{FF2B5EF4-FFF2-40B4-BE49-F238E27FC236}">
                <a16:creationId xmlns:a16="http://schemas.microsoft.com/office/drawing/2014/main" id="{CBA68C1B-D85D-48A0-B120-3486F291351E}"/>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21</a:t>
            </a:fld>
            <a:endParaRPr lang="en-US" dirty="0"/>
          </a:p>
        </p:txBody>
      </p:sp>
    </p:spTree>
    <p:custDataLst>
      <p:tags r:id="rId1"/>
    </p:custDataLst>
    <p:extLst>
      <p:ext uri="{BB962C8B-B14F-4D97-AF65-F5344CB8AC3E}">
        <p14:creationId xmlns:p14="http://schemas.microsoft.com/office/powerpoint/2010/main" val="19012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59"/>
                                        </p:tgtEl>
                                        <p:attrNameLst>
                                          <p:attrName>style.visibility</p:attrName>
                                        </p:attrNameLst>
                                      </p:cBhvr>
                                      <p:to>
                                        <p:strVal val="visible"/>
                                      </p:to>
                                    </p:set>
                                    <p:animEffect transition="in" filter="fade">
                                      <p:cBhvr>
                                        <p:cTn id="21" dur="500"/>
                                        <p:tgtEl>
                                          <p:spTgt spid="61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147"/>
                                        </p:tgtEl>
                                        <p:attrNameLst>
                                          <p:attrName>style.visibility</p:attrName>
                                        </p:attrNameLst>
                                      </p:cBhvr>
                                      <p:to>
                                        <p:strVal val="visible"/>
                                      </p:to>
                                    </p:set>
                                    <p:animEffect transition="in" filter="fade">
                                      <p:cBhvr>
                                        <p:cTn id="29" dur="500"/>
                                        <p:tgtEl>
                                          <p:spTgt spid="614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171"/>
                                        </p:tgtEl>
                                        <p:attrNameLst>
                                          <p:attrName>style.visibility</p:attrName>
                                        </p:attrNameLst>
                                      </p:cBhvr>
                                      <p:to>
                                        <p:strVal val="visible"/>
                                      </p:to>
                                    </p:set>
                                    <p:animEffect transition="in" filter="fade">
                                      <p:cBhvr>
                                        <p:cTn id="35" dur="500"/>
                                        <p:tgtEl>
                                          <p:spTgt spid="617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50"/>
                                        </p:tgtEl>
                                        <p:attrNameLst>
                                          <p:attrName>style.visibility</p:attrName>
                                        </p:attrNameLst>
                                      </p:cBhvr>
                                      <p:to>
                                        <p:strVal val="visible"/>
                                      </p:to>
                                    </p:set>
                                    <p:animEffect transition="in" filter="fade">
                                      <p:cBhvr>
                                        <p:cTn id="43" dur="500"/>
                                        <p:tgtEl>
                                          <p:spTgt spid="61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51"/>
                                        </p:tgtEl>
                                        <p:attrNameLst>
                                          <p:attrName>style.visibility</p:attrName>
                                        </p:attrNameLst>
                                      </p:cBhvr>
                                      <p:to>
                                        <p:strVal val="visible"/>
                                      </p:to>
                                    </p:set>
                                    <p:animEffect transition="in" filter="fade">
                                      <p:cBhvr>
                                        <p:cTn id="46" dur="500"/>
                                        <p:tgtEl>
                                          <p:spTgt spid="615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48"/>
                                        </p:tgtEl>
                                        <p:attrNameLst>
                                          <p:attrName>style.visibility</p:attrName>
                                        </p:attrNameLst>
                                      </p:cBhvr>
                                      <p:to>
                                        <p:strVal val="visible"/>
                                      </p:to>
                                    </p:set>
                                    <p:animEffect transition="in" filter="fade">
                                      <p:cBhvr>
                                        <p:cTn id="51" dur="500"/>
                                        <p:tgtEl>
                                          <p:spTgt spid="614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363"/>
                                        </p:tgtEl>
                                        <p:attrNameLst>
                                          <p:attrName>style.visibility</p:attrName>
                                        </p:attrNameLst>
                                      </p:cBhvr>
                                      <p:to>
                                        <p:strVal val="visible"/>
                                      </p:to>
                                    </p:set>
                                    <p:animEffect transition="in" filter="fade">
                                      <p:cBhvr>
                                        <p:cTn id="57" dur="500"/>
                                        <p:tgtEl>
                                          <p:spTgt spid="15363"/>
                                        </p:tgtEl>
                                      </p:cBhvr>
                                    </p:animEffect>
                                  </p:childTnLst>
                                </p:cTn>
                              </p:par>
                              <p:par>
                                <p:cTn id="58" presetID="10"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370"/>
                                        </p:tgtEl>
                                        <p:attrNameLst>
                                          <p:attrName>style.visibility</p:attrName>
                                        </p:attrNameLst>
                                      </p:cBhvr>
                                      <p:to>
                                        <p:strVal val="visible"/>
                                      </p:to>
                                    </p:set>
                                    <p:animEffect transition="in" filter="fade">
                                      <p:cBhvr>
                                        <p:cTn id="73" dur="500"/>
                                        <p:tgtEl>
                                          <p:spTgt spid="15370"/>
                                        </p:tgtEl>
                                      </p:cBhvr>
                                    </p:animEffect>
                                  </p:childTnLst>
                                </p:cTn>
                              </p:par>
                              <p:par>
                                <p:cTn id="74" presetID="10"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p:bldP spid="6150" grpId="0" animBg="1"/>
      <p:bldP spid="6151" grpId="0"/>
      <p:bldP spid="6159" grpId="0" animBg="1"/>
      <p:bldP spid="33" grpId="0" animBg="1"/>
      <p:bldP spid="37" grpId="0" animBg="1"/>
      <p:bldP spid="41" grpId="0"/>
      <p:bldP spid="6171" grpId="0"/>
      <p:bldP spid="43" grpId="0"/>
      <p:bldP spid="15363" grpId="0" animBg="1"/>
      <p:bldP spid="18" grpId="0" animBg="1"/>
      <p:bldP spid="153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30"/>
            <a:ext cx="9144000" cy="767334"/>
          </a:xfrm>
          <a:solidFill>
            <a:schemeClr val="accent4">
              <a:lumMod val="20000"/>
              <a:lumOff val="80000"/>
            </a:schemeClr>
          </a:solidFill>
        </p:spPr>
        <p:txBody>
          <a:bodyPr>
            <a:normAutofit/>
          </a:bodyPr>
          <a:lstStyle/>
          <a:p>
            <a:r>
              <a:rPr lang="en-US" sz="3600" b="1" dirty="0">
                <a:solidFill>
                  <a:srgbClr val="002060"/>
                </a:solidFill>
                <a:cs typeface="Calibri"/>
              </a:rPr>
              <a:t>Diverse outcomes</a:t>
            </a:r>
            <a:endParaRPr lang="en-US" sz="3600" b="1"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93670197"/>
              </p:ext>
            </p:extLst>
          </p:nvPr>
        </p:nvGraphicFramePr>
        <p:xfrm>
          <a:off x="242421" y="954391"/>
          <a:ext cx="8574408" cy="5534008"/>
        </p:xfrm>
        <a:graphic>
          <a:graphicData uri="http://schemas.openxmlformats.org/drawingml/2006/table">
            <a:tbl>
              <a:tblPr firstRow="1" bandRow="1">
                <a:tableStyleId>{5C22544A-7EE6-4342-B048-85BDC9FD1C3A}</a:tableStyleId>
              </a:tblPr>
              <a:tblGrid>
                <a:gridCol w="2945602">
                  <a:extLst>
                    <a:ext uri="{9D8B030D-6E8A-4147-A177-3AD203B41FA5}">
                      <a16:colId xmlns:a16="http://schemas.microsoft.com/office/drawing/2014/main" val="20000"/>
                    </a:ext>
                  </a:extLst>
                </a:gridCol>
                <a:gridCol w="3775110">
                  <a:extLst>
                    <a:ext uri="{9D8B030D-6E8A-4147-A177-3AD203B41FA5}">
                      <a16:colId xmlns:a16="http://schemas.microsoft.com/office/drawing/2014/main" val="20001"/>
                    </a:ext>
                  </a:extLst>
                </a:gridCol>
                <a:gridCol w="1853696">
                  <a:extLst>
                    <a:ext uri="{9D8B030D-6E8A-4147-A177-3AD203B41FA5}">
                      <a16:colId xmlns:a16="http://schemas.microsoft.com/office/drawing/2014/main" val="20002"/>
                    </a:ext>
                  </a:extLst>
                </a:gridCol>
              </a:tblGrid>
              <a:tr h="442959">
                <a:tc>
                  <a:txBody>
                    <a:bodyPr/>
                    <a:lstStyle/>
                    <a:p>
                      <a:r>
                        <a:rPr lang="en-US" sz="2000" dirty="0"/>
                        <a:t>Program / population</a:t>
                      </a:r>
                    </a:p>
                  </a:txBody>
                  <a:tcPr/>
                </a:tc>
                <a:tc>
                  <a:txBody>
                    <a:bodyPr/>
                    <a:lstStyle/>
                    <a:p>
                      <a:r>
                        <a:rPr lang="en-US" sz="2000" dirty="0"/>
                        <a:t>Positive effects</a:t>
                      </a:r>
                    </a:p>
                  </a:txBody>
                  <a:tcPr/>
                </a:tc>
                <a:tc>
                  <a:txBody>
                    <a:bodyPr/>
                    <a:lstStyle/>
                    <a:p>
                      <a:r>
                        <a:rPr lang="en-US" sz="2000" dirty="0"/>
                        <a:t>Source</a:t>
                      </a:r>
                    </a:p>
                  </a:txBody>
                  <a:tcPr/>
                </a:tc>
                <a:extLst>
                  <a:ext uri="{0D108BD9-81ED-4DB2-BD59-A6C34878D82A}">
                    <a16:rowId xmlns:a16="http://schemas.microsoft.com/office/drawing/2014/main" val="10000"/>
                  </a:ext>
                </a:extLst>
              </a:tr>
              <a:tr h="756163">
                <a:tc>
                  <a:txBody>
                    <a:bodyPr/>
                    <a:lstStyle/>
                    <a:p>
                      <a:r>
                        <a:rPr lang="en-US" sz="1800" dirty="0"/>
                        <a:t>PC in primary care clinic</a:t>
                      </a:r>
                      <a:r>
                        <a:rPr lang="en-US" sz="1800" baseline="0" dirty="0"/>
                        <a:t> for </a:t>
                      </a:r>
                      <a:r>
                        <a:rPr lang="en-US" sz="1800" dirty="0"/>
                        <a:t>adv </a:t>
                      </a:r>
                      <a:r>
                        <a:rPr lang="en-US" sz="1800" baseline="0" dirty="0"/>
                        <a:t>CHF, COPD, cancer</a:t>
                      </a:r>
                      <a:endParaRPr lang="en-US" sz="1800" dirty="0"/>
                    </a:p>
                  </a:txBody>
                  <a:tcPr/>
                </a:tc>
                <a:tc>
                  <a:txBody>
                    <a:bodyPr/>
                    <a:lstStyle/>
                    <a:p>
                      <a:r>
                        <a:rPr lang="en-US" sz="1800" dirty="0"/>
                        <a:t>Dyspnea, anxiety, spiritual well-being, sleep quality, satisfaction with care</a:t>
                      </a:r>
                    </a:p>
                  </a:txBody>
                  <a:tcPr/>
                </a:tc>
                <a:tc>
                  <a:txBody>
                    <a:bodyPr/>
                    <a:lstStyle/>
                    <a:p>
                      <a:r>
                        <a:rPr lang="sv-SE" sz="1800" dirty="0"/>
                        <a:t>Rabow: Arch IM 2004, JPSM 2003</a:t>
                      </a:r>
                      <a:endParaRPr lang="en-US" sz="1800" dirty="0"/>
                    </a:p>
                  </a:txBody>
                  <a:tcPr/>
                </a:tc>
                <a:extLst>
                  <a:ext uri="{0D108BD9-81ED-4DB2-BD59-A6C34878D82A}">
                    <a16:rowId xmlns:a16="http://schemas.microsoft.com/office/drawing/2014/main" val="10001"/>
                  </a:ext>
                </a:extLst>
              </a:tr>
              <a:tr h="691744">
                <a:tc>
                  <a:txBody>
                    <a:bodyPr/>
                    <a:lstStyle/>
                    <a:p>
                      <a:r>
                        <a:rPr lang="en-US" sz="1800" dirty="0">
                          <a:solidFill>
                            <a:srgbClr val="002060"/>
                          </a:solidFill>
                        </a:rPr>
                        <a:t>Outpatient PC for adv NSC lung cancer</a:t>
                      </a:r>
                    </a:p>
                  </a:txBody>
                  <a:tcPr/>
                </a:tc>
                <a:tc>
                  <a:txBody>
                    <a:bodyPr/>
                    <a:lstStyle/>
                    <a:p>
                      <a:r>
                        <a:rPr lang="en-US" sz="1800" dirty="0">
                          <a:solidFill>
                            <a:srgbClr val="002060"/>
                          </a:solidFill>
                        </a:rPr>
                        <a:t>Survival, quality of life, depressive symptoms</a:t>
                      </a:r>
                    </a:p>
                  </a:txBody>
                  <a:tcPr/>
                </a:tc>
                <a:tc>
                  <a:txBody>
                    <a:bodyPr/>
                    <a:lstStyle/>
                    <a:p>
                      <a:r>
                        <a:rPr lang="da-DK" sz="1800" dirty="0">
                          <a:solidFill>
                            <a:srgbClr val="002060"/>
                          </a:solidFill>
                        </a:rPr>
                        <a:t>Temel NEJM 2010 / JPM 2016</a:t>
                      </a:r>
                    </a:p>
                  </a:txBody>
                  <a:tcPr/>
                </a:tc>
                <a:extLst>
                  <a:ext uri="{0D108BD9-81ED-4DB2-BD59-A6C34878D82A}">
                    <a16:rowId xmlns:a16="http://schemas.microsoft.com/office/drawing/2014/main" val="10002"/>
                  </a:ext>
                </a:extLst>
              </a:tr>
              <a:tr h="697586">
                <a:tc>
                  <a:txBody>
                    <a:bodyPr/>
                    <a:lstStyle/>
                    <a:p>
                      <a:r>
                        <a:rPr lang="en-US" sz="1800" dirty="0"/>
                        <a:t>Home-based PC for home-bound Ca, CHF, COPD</a:t>
                      </a:r>
                    </a:p>
                  </a:txBody>
                  <a:tcPr/>
                </a:tc>
                <a:tc>
                  <a:txBody>
                    <a:bodyPr/>
                    <a:lstStyle/>
                    <a:p>
                      <a:r>
                        <a:rPr lang="en-US" sz="1800" dirty="0"/>
                        <a:t>Satisfaction, more at-home deaths, fewer ED visits and hospitalizations</a:t>
                      </a:r>
                    </a:p>
                  </a:txBody>
                  <a:tcPr/>
                </a:tc>
                <a:tc>
                  <a:txBody>
                    <a:bodyPr/>
                    <a:lstStyle/>
                    <a:p>
                      <a:r>
                        <a:rPr lang="en-US" sz="1800" dirty="0"/>
                        <a:t>Brumley JAGS 2007</a:t>
                      </a:r>
                    </a:p>
                  </a:txBody>
                  <a:tcPr/>
                </a:tc>
                <a:extLst>
                  <a:ext uri="{0D108BD9-81ED-4DB2-BD59-A6C34878D82A}">
                    <a16:rowId xmlns:a16="http://schemas.microsoft.com/office/drawing/2014/main" val="10003"/>
                  </a:ext>
                </a:extLst>
              </a:tr>
              <a:tr h="904705">
                <a:tc>
                  <a:txBody>
                    <a:bodyPr/>
                    <a:lstStyle/>
                    <a:p>
                      <a:r>
                        <a:rPr lang="en-US" sz="1800" dirty="0">
                          <a:solidFill>
                            <a:srgbClr val="002060"/>
                          </a:solidFill>
                        </a:rPr>
                        <a:t>Home-based</a:t>
                      </a:r>
                      <a:r>
                        <a:rPr lang="en-US" sz="1800" baseline="0" dirty="0">
                          <a:solidFill>
                            <a:srgbClr val="002060"/>
                          </a:solidFill>
                        </a:rPr>
                        <a:t> PC for all conditions (cancer, CV, respiratory, etc.)</a:t>
                      </a:r>
                      <a:endParaRPr lang="en-US" sz="1800" dirty="0">
                        <a:solidFill>
                          <a:srgbClr val="002060"/>
                        </a:solidFill>
                      </a:endParaRPr>
                    </a:p>
                  </a:txBody>
                  <a:tcPr/>
                </a:tc>
                <a:tc>
                  <a:txBody>
                    <a:bodyPr/>
                    <a:lstStyle/>
                    <a:p>
                      <a:r>
                        <a:rPr lang="en-US" sz="1800" dirty="0">
                          <a:solidFill>
                            <a:srgbClr val="002060"/>
                          </a:solidFill>
                        </a:rPr>
                        <a:t>Anxiety, appetite, dyspnea, well-being, depression, nausea; hospice use; </a:t>
                      </a:r>
                      <a:r>
                        <a:rPr lang="en-US" sz="1800" baseline="0" dirty="0">
                          <a:solidFill>
                            <a:srgbClr val="002060"/>
                          </a:solidFill>
                        </a:rPr>
                        <a:t>lower healthcare costs</a:t>
                      </a:r>
                      <a:endParaRPr lang="en-US" sz="1800" dirty="0">
                        <a:solidFill>
                          <a:srgbClr val="002060"/>
                        </a:solidFill>
                      </a:endParaRPr>
                    </a:p>
                  </a:txBody>
                  <a:tcPr/>
                </a:tc>
                <a:tc>
                  <a:txBody>
                    <a:bodyPr/>
                    <a:lstStyle/>
                    <a:p>
                      <a:r>
                        <a:rPr lang="en-US" sz="1800" dirty="0">
                          <a:solidFill>
                            <a:srgbClr val="002060"/>
                          </a:solidFill>
                        </a:rPr>
                        <a:t>Kerr JPM 2014, JPSM 2014</a:t>
                      </a:r>
                    </a:p>
                  </a:txBody>
                  <a:tcPr/>
                </a:tc>
                <a:extLst>
                  <a:ext uri="{0D108BD9-81ED-4DB2-BD59-A6C34878D82A}">
                    <a16:rowId xmlns:a16="http://schemas.microsoft.com/office/drawing/2014/main" val="10004"/>
                  </a:ext>
                </a:extLst>
              </a:tr>
              <a:tr h="691744">
                <a:tc>
                  <a:txBody>
                    <a:bodyPr/>
                    <a:lstStyle/>
                    <a:p>
                      <a:r>
                        <a:rPr lang="en-US" sz="1800" dirty="0"/>
                        <a:t>Home-based PC for MSSP (ACO) beneficiaries</a:t>
                      </a:r>
                    </a:p>
                  </a:txBody>
                  <a:tcPr/>
                </a:tc>
                <a:tc>
                  <a:txBody>
                    <a:bodyPr/>
                    <a:lstStyle/>
                    <a:p>
                      <a:r>
                        <a:rPr lang="en-US" sz="1800" dirty="0"/>
                        <a:t>Increased hospice enrollment &amp; length; less</a:t>
                      </a:r>
                      <a:r>
                        <a:rPr lang="en-US" sz="1800" baseline="0" dirty="0"/>
                        <a:t> </a:t>
                      </a:r>
                      <a:r>
                        <a:rPr lang="en-US" sz="1800" dirty="0"/>
                        <a:t>hospital use &amp; lower</a:t>
                      </a:r>
                      <a:r>
                        <a:rPr lang="en-US" sz="1800" baseline="0" dirty="0"/>
                        <a:t> </a:t>
                      </a:r>
                      <a:r>
                        <a:rPr lang="en-US" sz="1800" dirty="0"/>
                        <a:t>costs</a:t>
                      </a:r>
                    </a:p>
                  </a:txBody>
                  <a:tcPr/>
                </a:tc>
                <a:tc>
                  <a:txBody>
                    <a:bodyPr/>
                    <a:lstStyle/>
                    <a:p>
                      <a:r>
                        <a:rPr lang="en-US" sz="1800" dirty="0"/>
                        <a:t>Lustbader JPM 2017</a:t>
                      </a:r>
                    </a:p>
                  </a:txBody>
                  <a:tcPr/>
                </a:tc>
                <a:extLst>
                  <a:ext uri="{0D108BD9-81ED-4DB2-BD59-A6C34878D82A}">
                    <a16:rowId xmlns:a16="http://schemas.microsoft.com/office/drawing/2014/main" val="10005"/>
                  </a:ext>
                </a:extLst>
              </a:tr>
              <a:tr h="669706">
                <a:tc>
                  <a:txBody>
                    <a:bodyPr/>
                    <a:lstStyle/>
                    <a:p>
                      <a:r>
                        <a:rPr lang="en-US" sz="1800" dirty="0">
                          <a:solidFill>
                            <a:srgbClr val="002060"/>
                          </a:solidFill>
                        </a:rPr>
                        <a:t>Home-based PC for</a:t>
                      </a:r>
                      <a:r>
                        <a:rPr lang="en-US" sz="1800" baseline="0" dirty="0">
                          <a:solidFill>
                            <a:srgbClr val="002060"/>
                          </a:solidFill>
                        </a:rPr>
                        <a:t> MA; CHF, Cancer, COPD, dementia</a:t>
                      </a:r>
                      <a:endParaRPr lang="en-US" sz="1800" dirty="0">
                        <a:solidFill>
                          <a:srgbClr val="002060"/>
                        </a:solidFill>
                      </a:endParaRPr>
                    </a:p>
                  </a:txBody>
                  <a:tcPr/>
                </a:tc>
                <a:tc>
                  <a:txBody>
                    <a:bodyPr/>
                    <a:lstStyle/>
                    <a:p>
                      <a:r>
                        <a:rPr lang="en-US" sz="1800" dirty="0">
                          <a:solidFill>
                            <a:srgbClr val="002060"/>
                          </a:solidFill>
                        </a:rPr>
                        <a:t>Less hospital use and lower</a:t>
                      </a:r>
                      <a:r>
                        <a:rPr lang="en-US" sz="1800" baseline="0" dirty="0">
                          <a:solidFill>
                            <a:srgbClr val="002060"/>
                          </a:solidFill>
                        </a:rPr>
                        <a:t> healthcare </a:t>
                      </a:r>
                      <a:r>
                        <a:rPr lang="en-US" sz="1800" dirty="0">
                          <a:solidFill>
                            <a:srgbClr val="002060"/>
                          </a:solidFill>
                        </a:rPr>
                        <a:t>costs; patient</a:t>
                      </a:r>
                      <a:r>
                        <a:rPr lang="en-US" sz="1800" baseline="0" dirty="0">
                          <a:solidFill>
                            <a:srgbClr val="002060"/>
                          </a:solidFill>
                        </a:rPr>
                        <a:t> experience high</a:t>
                      </a:r>
                      <a:endParaRPr lang="en-US" sz="1800" dirty="0">
                        <a:solidFill>
                          <a:srgbClr val="002060"/>
                        </a:solidFill>
                      </a:endParaRPr>
                    </a:p>
                  </a:txBody>
                  <a:tcPr/>
                </a:tc>
                <a:tc>
                  <a:txBody>
                    <a:bodyPr/>
                    <a:lstStyle/>
                    <a:p>
                      <a:r>
                        <a:rPr lang="en-US" sz="1800" dirty="0">
                          <a:solidFill>
                            <a:srgbClr val="002060"/>
                          </a:solidFill>
                        </a:rPr>
                        <a:t>Cassel </a:t>
                      </a:r>
                      <a:r>
                        <a:rPr lang="en-US" sz="1800" baseline="0" dirty="0">
                          <a:solidFill>
                            <a:srgbClr val="002060"/>
                          </a:solidFill>
                        </a:rPr>
                        <a:t>JAGS 2016</a:t>
                      </a:r>
                      <a:endParaRPr lang="en-US" sz="1800" dirty="0">
                        <a:solidFill>
                          <a:srgbClr val="002060"/>
                        </a:solidFill>
                      </a:endParaRPr>
                    </a:p>
                  </a:txBody>
                  <a:tcPr/>
                </a:tc>
                <a:extLst>
                  <a:ext uri="{0D108BD9-81ED-4DB2-BD59-A6C34878D82A}">
                    <a16:rowId xmlns:a16="http://schemas.microsoft.com/office/drawing/2014/main" val="10006"/>
                  </a:ext>
                </a:extLst>
              </a:tr>
              <a:tr h="669706">
                <a:tc>
                  <a:txBody>
                    <a:bodyPr/>
                    <a:lstStyle/>
                    <a:p>
                      <a:r>
                        <a:rPr lang="en-US" sz="1800" dirty="0"/>
                        <a:t>Psycho-educ</a:t>
                      </a:r>
                      <a:r>
                        <a:rPr lang="en-US" sz="1800" baseline="0" dirty="0"/>
                        <a:t> </a:t>
                      </a:r>
                      <a:r>
                        <a:rPr lang="en-US" sz="1800" dirty="0"/>
                        <a:t>telehealth for adv</a:t>
                      </a:r>
                      <a:r>
                        <a:rPr lang="en-US" sz="1800" baseline="0" dirty="0"/>
                        <a:t> cancer &amp; care-givers</a:t>
                      </a:r>
                      <a:endParaRPr lang="en-US" sz="1800" dirty="0"/>
                    </a:p>
                  </a:txBody>
                  <a:tcPr/>
                </a:tc>
                <a:tc>
                  <a:txBody>
                    <a:bodyPr/>
                    <a:lstStyle/>
                    <a:p>
                      <a:r>
                        <a:rPr lang="en-US" sz="1800" dirty="0"/>
                        <a:t>Patient survival, caregiver depression</a:t>
                      </a:r>
                    </a:p>
                  </a:txBody>
                  <a:tcPr/>
                </a:tc>
                <a:tc>
                  <a:txBody>
                    <a:bodyPr/>
                    <a:lstStyle/>
                    <a:p>
                      <a:r>
                        <a:rPr lang="en-US" sz="1800" dirty="0"/>
                        <a:t>Bakitas &amp; Dionne-Odom JCO 2015</a:t>
                      </a:r>
                    </a:p>
                  </a:txBody>
                  <a:tcPr/>
                </a:tc>
                <a:extLst>
                  <a:ext uri="{0D108BD9-81ED-4DB2-BD59-A6C34878D82A}">
                    <a16:rowId xmlns:a16="http://schemas.microsoft.com/office/drawing/2014/main" val="10007"/>
                  </a:ext>
                </a:extLst>
              </a:tr>
            </a:tbl>
          </a:graphicData>
        </a:graphic>
      </p:graphicFrame>
      <p:sp>
        <p:nvSpPr>
          <p:cNvPr id="6" name="Slide Number Placeholder 1">
            <a:extLst>
              <a:ext uri="{FF2B5EF4-FFF2-40B4-BE49-F238E27FC236}">
                <a16:creationId xmlns:a16="http://schemas.microsoft.com/office/drawing/2014/main" id="{0F9F8D1E-4032-4A07-AECB-B53A628FF1D6}"/>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22</a:t>
            </a:fld>
            <a:endParaRPr lang="en-US" dirty="0"/>
          </a:p>
        </p:txBody>
      </p:sp>
    </p:spTree>
    <p:extLst>
      <p:ext uri="{BB962C8B-B14F-4D97-AF65-F5344CB8AC3E}">
        <p14:creationId xmlns:p14="http://schemas.microsoft.com/office/powerpoint/2010/main" val="386853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altLang="en-US" sz="1200" dirty="0">
                <a:solidFill>
                  <a:schemeClr val="bg1">
                    <a:lumMod val="50000"/>
                  </a:schemeClr>
                </a:solidFill>
                <a:latin typeface="+mn-lt"/>
              </a:rPr>
              <a:t>Slide </a:t>
            </a:r>
            <a:fld id="{F15D5AD3-4DB3-429B-B96D-491113200D34}" type="slidenum">
              <a:rPr lang="en-US" altLang="en-US" sz="1200" smtClean="0">
                <a:solidFill>
                  <a:schemeClr val="bg1">
                    <a:lumMod val="50000"/>
                  </a:schemeClr>
                </a:solidFill>
                <a:latin typeface="+mn-lt"/>
              </a:rPr>
              <a:pPr eaLnBrk="1" hangingPunct="1"/>
              <a:t>23</a:t>
            </a:fld>
            <a:endParaRPr lang="en-US" altLang="en-US" sz="1200" dirty="0">
              <a:solidFill>
                <a:schemeClr val="bg1">
                  <a:lumMod val="50000"/>
                </a:schemeClr>
              </a:solidFill>
              <a:latin typeface="+mn-lt"/>
            </a:endParaRPr>
          </a:p>
        </p:txBody>
      </p:sp>
      <p:sp>
        <p:nvSpPr>
          <p:cNvPr id="2052" name="Rectangle 4"/>
          <p:cNvSpPr>
            <a:spLocks noChangeArrowheads="1"/>
          </p:cNvSpPr>
          <p:nvPr/>
        </p:nvSpPr>
        <p:spPr bwMode="auto">
          <a:xfrm>
            <a:off x="91440" y="5867400"/>
            <a:ext cx="79095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altLang="en-US" dirty="0">
                <a:latin typeface="+mn-lt"/>
              </a:rPr>
              <a:t>Khatcheressian J, Cassel JB, Lyckholm L, Coyne P, Hagenmueller A, Smith TJ. Improving palliative and supportive care in cancer patients. Oncology (Williston Park). 2005 Sep;19(10):1365-76; discussion 1377-8, 1381-2, 1384 passim. PMID: 16285228</a:t>
            </a:r>
          </a:p>
        </p:txBody>
      </p:sp>
      <p:sp>
        <p:nvSpPr>
          <p:cNvPr id="2053" name="TextBox 5"/>
          <p:cNvSpPr txBox="1">
            <a:spLocks noChangeArrowheads="1"/>
          </p:cNvSpPr>
          <p:nvPr/>
        </p:nvSpPr>
        <p:spPr bwMode="auto">
          <a:xfrm>
            <a:off x="0" y="9478"/>
            <a:ext cx="9144000" cy="646331"/>
          </a:xfrm>
          <a:prstGeom prst="rect">
            <a:avLst/>
          </a:prstGeom>
          <a:solidFill>
            <a:schemeClr val="accent4">
              <a:lumMod val="20000"/>
              <a:lumOff val="80000"/>
            </a:schemeClr>
          </a:solidFill>
          <a:ln>
            <a:noFill/>
          </a:ln>
          <a:extLst/>
        </p:spPr>
        <p:txBody>
          <a:bodyPr anchor="ct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altLang="en-US" sz="3600" b="1" dirty="0">
                <a:solidFill>
                  <a:srgbClr val="002060"/>
                </a:solidFill>
                <a:latin typeface="+mj-lt"/>
              </a:rPr>
              <a:t>Primary outcome: clinical impact on patient</a:t>
            </a:r>
          </a:p>
        </p:txBody>
      </p:sp>
      <p:grpSp>
        <p:nvGrpSpPr>
          <p:cNvPr id="3" name="Group 2"/>
          <p:cNvGrpSpPr/>
          <p:nvPr/>
        </p:nvGrpSpPr>
        <p:grpSpPr>
          <a:xfrm>
            <a:off x="457200" y="1295432"/>
            <a:ext cx="8305800" cy="4313174"/>
            <a:chOff x="698532" y="1628807"/>
            <a:chExt cx="7454836" cy="4313174"/>
          </a:xfrm>
        </p:grpSpPr>
        <p:graphicFrame>
          <p:nvGraphicFramePr>
            <p:cNvPr id="5" name="Object 3"/>
            <p:cNvGraphicFramePr>
              <a:graphicFrameLocks noChangeAspect="1"/>
            </p:cNvGraphicFramePr>
            <p:nvPr>
              <p:extLst/>
            </p:nvPr>
          </p:nvGraphicFramePr>
          <p:xfrm>
            <a:off x="698532" y="1628807"/>
            <a:ext cx="7454836" cy="431317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61383" y="3427214"/>
              <a:ext cx="1828800" cy="369332"/>
            </a:xfrm>
            <a:prstGeom prst="rect">
              <a:avLst/>
            </a:prstGeom>
            <a:solidFill>
              <a:schemeClr val="bg1"/>
            </a:solidFill>
          </p:spPr>
          <p:txBody>
            <a:bodyPr wrap="square" rtlCol="0">
              <a:spAutoFit/>
            </a:bodyPr>
            <a:lstStyle/>
            <a:p>
              <a:r>
                <a:rPr lang="en-US" dirty="0"/>
                <a:t>Modified  MSAS</a:t>
              </a:r>
            </a:p>
          </p:txBody>
        </p:sp>
      </p:grpSp>
    </p:spTree>
    <p:extLst>
      <p:ext uri="{BB962C8B-B14F-4D97-AF65-F5344CB8AC3E}">
        <p14:creationId xmlns:p14="http://schemas.microsoft.com/office/powerpoint/2010/main" val="32864550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48"/>
            <a:ext cx="9144000" cy="895112"/>
          </a:xfrm>
          <a:solidFill>
            <a:schemeClr val="accent4">
              <a:lumMod val="20000"/>
              <a:lumOff val="80000"/>
            </a:schemeClr>
          </a:solidFill>
        </p:spPr>
        <p:txBody>
          <a:bodyPr anchor="ctr">
            <a:noAutofit/>
          </a:bodyPr>
          <a:lstStyle/>
          <a:p>
            <a:r>
              <a:rPr lang="en-US" sz="3600" b="1" dirty="0">
                <a:solidFill>
                  <a:srgbClr val="002060"/>
                </a:solidFill>
              </a:rPr>
              <a:t>Patient / family experience</a:t>
            </a:r>
          </a:p>
        </p:txBody>
      </p:sp>
      <p:graphicFrame>
        <p:nvGraphicFramePr>
          <p:cNvPr id="5" name="Content Placeholder 5"/>
          <p:cNvGraphicFramePr>
            <a:graphicFrameLocks noGrp="1"/>
          </p:cNvGraphicFramePr>
          <p:nvPr>
            <p:ph idx="1"/>
            <p:extLst/>
          </p:nvPr>
        </p:nvGraphicFramePr>
        <p:xfrm>
          <a:off x="-1723603" y="1524000"/>
          <a:ext cx="11014609"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80087" y="6441485"/>
            <a:ext cx="4322495" cy="307777"/>
          </a:xfrm>
          <a:prstGeom prst="rect">
            <a:avLst/>
          </a:prstGeom>
          <a:noFill/>
        </p:spPr>
        <p:txBody>
          <a:bodyPr wrap="square" rtlCol="0">
            <a:spAutoFit/>
          </a:bodyPr>
          <a:lstStyle/>
          <a:p>
            <a:r>
              <a:rPr lang="en-US" sz="1400" dirty="0"/>
              <a:t>Cassel et al. JAGS 2016; 64(11): 2288–2295. </a:t>
            </a:r>
          </a:p>
        </p:txBody>
      </p:sp>
      <p:sp>
        <p:nvSpPr>
          <p:cNvPr id="3" name="TextBox 2"/>
          <p:cNvSpPr txBox="1"/>
          <p:nvPr/>
        </p:nvSpPr>
        <p:spPr>
          <a:xfrm>
            <a:off x="987228" y="1151767"/>
            <a:ext cx="697533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t>Sharp “Transitions” home-based palliative care program </a:t>
            </a:r>
          </a:p>
        </p:txBody>
      </p:sp>
      <p:sp>
        <p:nvSpPr>
          <p:cNvPr id="7" name="Slide Number Placeholder 1">
            <a:extLst>
              <a:ext uri="{FF2B5EF4-FFF2-40B4-BE49-F238E27FC236}">
                <a16:creationId xmlns:a16="http://schemas.microsoft.com/office/drawing/2014/main" id="{9AA6151E-0F1C-45B6-B9AA-3094B1A486B0}"/>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24</a:t>
            </a:fld>
            <a:endParaRPr lang="en-US" dirty="0"/>
          </a:p>
        </p:txBody>
      </p:sp>
    </p:spTree>
    <p:extLst>
      <p:ext uri="{BB962C8B-B14F-4D97-AF65-F5344CB8AC3E}">
        <p14:creationId xmlns:p14="http://schemas.microsoft.com/office/powerpoint/2010/main" val="1599461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BC15-2E84-404D-B308-9C856C94F473}"/>
              </a:ext>
            </a:extLst>
          </p:cNvPr>
          <p:cNvSpPr>
            <a:spLocks noGrp="1"/>
          </p:cNvSpPr>
          <p:nvPr>
            <p:ph type="title"/>
          </p:nvPr>
        </p:nvSpPr>
        <p:spPr>
          <a:xfrm>
            <a:off x="628650" y="2326661"/>
            <a:ext cx="7886700" cy="1325563"/>
          </a:xfrm>
          <a:solidFill>
            <a:schemeClr val="accent4">
              <a:lumMod val="20000"/>
              <a:lumOff val="80000"/>
            </a:schemeClr>
          </a:solidFill>
        </p:spPr>
        <p:txBody>
          <a:bodyPr/>
          <a:lstStyle/>
          <a:p>
            <a:r>
              <a:rPr lang="en-US" b="1" dirty="0">
                <a:solidFill>
                  <a:srgbClr val="002060"/>
                </a:solidFill>
              </a:rPr>
              <a:t>5a. Economic studies of Hospital-based palliative care</a:t>
            </a:r>
          </a:p>
        </p:txBody>
      </p:sp>
      <p:sp>
        <p:nvSpPr>
          <p:cNvPr id="4" name="Slide Number Placeholder 3">
            <a:extLst>
              <a:ext uri="{FF2B5EF4-FFF2-40B4-BE49-F238E27FC236}">
                <a16:creationId xmlns:a16="http://schemas.microsoft.com/office/drawing/2014/main" id="{FB8B57B0-304E-4898-B348-37F83C6A33F3}"/>
              </a:ext>
            </a:extLst>
          </p:cNvPr>
          <p:cNvSpPr>
            <a:spLocks noGrp="1"/>
          </p:cNvSpPr>
          <p:nvPr>
            <p:ph type="sldNum" sz="quarter" idx="12"/>
          </p:nvPr>
        </p:nvSpPr>
        <p:spPr/>
        <p:txBody>
          <a:bodyPr/>
          <a:lstStyle/>
          <a:p>
            <a:r>
              <a:rPr lang="en-US"/>
              <a:t>Slide </a:t>
            </a:r>
            <a:fld id="{3ABD2A76-F175-40F5-A1EE-D1AA5DC307D0}" type="slidenum">
              <a:rPr lang="en-US" smtClean="0"/>
              <a:pPr/>
              <a:t>25</a:t>
            </a:fld>
            <a:endParaRPr lang="en-US" dirty="0"/>
          </a:p>
        </p:txBody>
      </p:sp>
    </p:spTree>
    <p:extLst>
      <p:ext uri="{BB962C8B-B14F-4D97-AF65-F5344CB8AC3E}">
        <p14:creationId xmlns:p14="http://schemas.microsoft.com/office/powerpoint/2010/main" val="910316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CC46-EC7B-42C3-8ED0-262C01B74B05}"/>
              </a:ext>
            </a:extLst>
          </p:cNvPr>
          <p:cNvSpPr>
            <a:spLocks noGrp="1"/>
          </p:cNvSpPr>
          <p:nvPr>
            <p:ph type="title"/>
          </p:nvPr>
        </p:nvSpPr>
        <p:spPr>
          <a:xfrm>
            <a:off x="0" y="1"/>
            <a:ext cx="9144000" cy="825910"/>
          </a:xfrm>
          <a:solidFill>
            <a:schemeClr val="accent4">
              <a:lumMod val="20000"/>
              <a:lumOff val="80000"/>
            </a:schemeClr>
          </a:solidFill>
        </p:spPr>
        <p:txBody>
          <a:bodyPr>
            <a:normAutofit/>
          </a:bodyPr>
          <a:lstStyle/>
          <a:p>
            <a:pPr>
              <a:defRPr/>
            </a:pPr>
            <a:r>
              <a:rPr lang="en-US" sz="3600" b="1" dirty="0">
                <a:solidFill>
                  <a:srgbClr val="002060"/>
                </a:solidFill>
              </a:rPr>
              <a:t>PCLCs 8-hospital study</a:t>
            </a:r>
          </a:p>
        </p:txBody>
      </p:sp>
      <p:sp>
        <p:nvSpPr>
          <p:cNvPr id="10243" name="Content Placeholder 2">
            <a:extLst>
              <a:ext uri="{FF2B5EF4-FFF2-40B4-BE49-F238E27FC236}">
                <a16:creationId xmlns:a16="http://schemas.microsoft.com/office/drawing/2014/main" id="{E88460F2-0572-4C0D-9051-BC645222DEC6}"/>
              </a:ext>
            </a:extLst>
          </p:cNvPr>
          <p:cNvSpPr>
            <a:spLocks noGrp="1"/>
          </p:cNvSpPr>
          <p:nvPr>
            <p:ph idx="1"/>
          </p:nvPr>
        </p:nvSpPr>
        <p:spPr>
          <a:xfrm>
            <a:off x="457200" y="1176594"/>
            <a:ext cx="8229600" cy="4205288"/>
          </a:xfrm>
        </p:spPr>
        <p:txBody>
          <a:bodyPr>
            <a:normAutofit/>
          </a:bodyPr>
          <a:lstStyle/>
          <a:p>
            <a:pPr>
              <a:lnSpc>
                <a:spcPct val="100000"/>
              </a:lnSpc>
            </a:pPr>
            <a:r>
              <a:rPr lang="en-US" altLang="en-US" sz="2400">
                <a:solidFill>
                  <a:srgbClr val="002060"/>
                </a:solidFill>
              </a:rPr>
              <a:t>7 PCLC hospitals + Mt Sinai = mix of academic and community hospitals</a:t>
            </a:r>
          </a:p>
          <a:p>
            <a:pPr>
              <a:lnSpc>
                <a:spcPct val="100000"/>
              </a:lnSpc>
            </a:pPr>
            <a:r>
              <a:rPr lang="en-US" altLang="en-US" sz="2400">
                <a:solidFill>
                  <a:srgbClr val="002060"/>
                </a:solidFill>
              </a:rPr>
              <a:t>Adult hospitalizations 2002-2004, all diseases and conditions</a:t>
            </a:r>
          </a:p>
          <a:p>
            <a:pPr>
              <a:lnSpc>
                <a:spcPct val="100000"/>
              </a:lnSpc>
            </a:pPr>
            <a:r>
              <a:rPr lang="en-US" altLang="en-US" sz="2400">
                <a:solidFill>
                  <a:srgbClr val="002060"/>
                </a:solidFill>
              </a:rPr>
              <a:t>Day-by-day cost analysis for palliative care consult patients and usual-care patients</a:t>
            </a:r>
          </a:p>
          <a:p>
            <a:pPr>
              <a:lnSpc>
                <a:spcPct val="100000"/>
              </a:lnSpc>
            </a:pPr>
            <a:r>
              <a:rPr lang="en-US" altLang="en-US" sz="2400">
                <a:solidFill>
                  <a:srgbClr val="002060"/>
                </a:solidFill>
              </a:rPr>
              <a:t>Propensity score used to construct usual-care group</a:t>
            </a:r>
          </a:p>
          <a:p>
            <a:pPr>
              <a:lnSpc>
                <a:spcPct val="100000"/>
              </a:lnSpc>
            </a:pPr>
            <a:r>
              <a:rPr lang="en-US" altLang="en-US" sz="2400">
                <a:solidFill>
                  <a:srgbClr val="002060"/>
                </a:solidFill>
              </a:rPr>
              <a:t>Return-on-investment estimated </a:t>
            </a:r>
          </a:p>
          <a:p>
            <a:pPr>
              <a:lnSpc>
                <a:spcPct val="100000"/>
              </a:lnSpc>
            </a:pPr>
            <a:r>
              <a:rPr lang="en-US" altLang="en-US" sz="2400">
                <a:solidFill>
                  <a:srgbClr val="002060"/>
                </a:solidFill>
              </a:rPr>
              <a:t>Data re-analyzed in meta-analysis published 2018</a:t>
            </a:r>
          </a:p>
          <a:p>
            <a:pPr>
              <a:lnSpc>
                <a:spcPct val="100000"/>
              </a:lnSpc>
            </a:pPr>
            <a:endParaRPr lang="en-US" altLang="en-US" sz="3200">
              <a:solidFill>
                <a:srgbClr val="002060"/>
              </a:solidFill>
            </a:endParaRPr>
          </a:p>
        </p:txBody>
      </p:sp>
      <p:sp>
        <p:nvSpPr>
          <p:cNvPr id="4" name="TextBox 3">
            <a:extLst>
              <a:ext uri="{FF2B5EF4-FFF2-40B4-BE49-F238E27FC236}">
                <a16:creationId xmlns:a16="http://schemas.microsoft.com/office/drawing/2014/main" id="{D7EA6670-1870-4F53-9068-6AC652DB430B}"/>
              </a:ext>
            </a:extLst>
          </p:cNvPr>
          <p:cNvSpPr txBox="1"/>
          <p:nvPr/>
        </p:nvSpPr>
        <p:spPr>
          <a:xfrm>
            <a:off x="977900" y="5638132"/>
            <a:ext cx="7188200" cy="7397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altLang="en-US" sz="1400" dirty="0"/>
              <a:t>Morrison, Penrod, Cassel et al. (2008).  Cost savings associated with US hospital palliative care consultation programs.  Archives of Internal Medicine 168 (16), 1783-1790. </a:t>
            </a:r>
          </a:p>
          <a:p>
            <a:pPr>
              <a:defRPr/>
            </a:pPr>
            <a:endParaRPr lang="en-US" sz="1400" dirty="0"/>
          </a:p>
        </p:txBody>
      </p:sp>
      <p:sp>
        <p:nvSpPr>
          <p:cNvPr id="5" name="Slide Number Placeholder 1">
            <a:extLst>
              <a:ext uri="{FF2B5EF4-FFF2-40B4-BE49-F238E27FC236}">
                <a16:creationId xmlns:a16="http://schemas.microsoft.com/office/drawing/2014/main" id="{A527AF1D-8367-417C-AF18-5714CC8901B6}"/>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70AFD2B9-FE69-407B-B131-E4D94BE42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682" t="26563" r="24480" b="6250"/>
          <a:stretch>
            <a:fillRect/>
          </a:stretch>
        </p:blipFill>
        <p:spPr bwMode="auto">
          <a:xfrm>
            <a:off x="0" y="127000"/>
            <a:ext cx="8961438"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a:extLst>
              <a:ext uri="{FF2B5EF4-FFF2-40B4-BE49-F238E27FC236}">
                <a16:creationId xmlns:a16="http://schemas.microsoft.com/office/drawing/2014/main" id="{A5CE8086-B533-437E-B4F6-CD2132A4D981}"/>
              </a:ext>
            </a:extLst>
          </p:cNvPr>
          <p:cNvSpPr>
            <a:spLocks noChangeArrowheads="1"/>
          </p:cNvSpPr>
          <p:nvPr/>
        </p:nvSpPr>
        <p:spPr bwMode="auto">
          <a:xfrm>
            <a:off x="857250" y="5608638"/>
            <a:ext cx="7450138" cy="522287"/>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400"/>
              <a:t>Morrison, Penrod, Cassel et al. (2008).  Cost savings associated with US hospital palliative care consultation programs.  Archives of Internal Medicine 168 (16), 1783-1790.</a:t>
            </a:r>
          </a:p>
        </p:txBody>
      </p:sp>
      <p:sp>
        <p:nvSpPr>
          <p:cNvPr id="4" name="Slide Number Placeholder 1">
            <a:extLst>
              <a:ext uri="{FF2B5EF4-FFF2-40B4-BE49-F238E27FC236}">
                <a16:creationId xmlns:a16="http://schemas.microsoft.com/office/drawing/2014/main" id="{3A23D81A-AA93-4A12-8639-9C0A3FEF2E83}"/>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782B463B-8947-4C04-A9E9-CF1DD787D2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 y="1193800"/>
            <a:ext cx="734218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E0AA07B-D27A-4C86-81F0-2F0E4B81286C}"/>
              </a:ext>
            </a:extLst>
          </p:cNvPr>
          <p:cNvSpPr>
            <a:spLocks noGrp="1"/>
          </p:cNvSpPr>
          <p:nvPr>
            <p:ph type="title"/>
          </p:nvPr>
        </p:nvSpPr>
        <p:spPr>
          <a:xfrm>
            <a:off x="0" y="0"/>
            <a:ext cx="9144000" cy="919162"/>
          </a:xfrm>
          <a:solidFill>
            <a:schemeClr val="accent4">
              <a:lumMod val="20000"/>
              <a:lumOff val="80000"/>
            </a:schemeClr>
          </a:solidFill>
        </p:spPr>
        <p:txBody>
          <a:bodyPr>
            <a:normAutofit fontScale="90000"/>
          </a:bodyPr>
          <a:lstStyle/>
          <a:p>
            <a:pPr>
              <a:defRPr/>
            </a:pPr>
            <a:r>
              <a:rPr lang="en-US" sz="3200" b="1" dirty="0">
                <a:solidFill>
                  <a:srgbClr val="002060"/>
                </a:solidFill>
              </a:rPr>
              <a:t>Day-by-day costs in relation to palliative care involvement</a:t>
            </a:r>
          </a:p>
        </p:txBody>
      </p:sp>
      <p:sp>
        <p:nvSpPr>
          <p:cNvPr id="12292" name="Rectangle 5">
            <a:extLst>
              <a:ext uri="{FF2B5EF4-FFF2-40B4-BE49-F238E27FC236}">
                <a16:creationId xmlns:a16="http://schemas.microsoft.com/office/drawing/2014/main" id="{0C730472-A68B-4CD1-A2AB-DBBA6AF96A83}"/>
              </a:ext>
            </a:extLst>
          </p:cNvPr>
          <p:cNvSpPr>
            <a:spLocks noChangeArrowheads="1"/>
          </p:cNvSpPr>
          <p:nvPr/>
        </p:nvSpPr>
        <p:spPr bwMode="auto">
          <a:xfrm>
            <a:off x="857250" y="5608638"/>
            <a:ext cx="7450138" cy="522287"/>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400"/>
              <a:t>Morrison, Penrod, Cassel et al. (2008).  Cost savings associated with US hospital palliative care consultation programs.  Archives of Internal Medicine 168 (16), 1783-1790.</a:t>
            </a:r>
          </a:p>
        </p:txBody>
      </p:sp>
      <p:sp>
        <p:nvSpPr>
          <p:cNvPr id="12293" name="Line 4">
            <a:extLst>
              <a:ext uri="{FF2B5EF4-FFF2-40B4-BE49-F238E27FC236}">
                <a16:creationId xmlns:a16="http://schemas.microsoft.com/office/drawing/2014/main" id="{D701D97E-BEE9-485B-B450-F0074EE24CD0}"/>
              </a:ext>
            </a:extLst>
          </p:cNvPr>
          <p:cNvSpPr>
            <a:spLocks noChangeShapeType="1"/>
          </p:cNvSpPr>
          <p:nvPr/>
        </p:nvSpPr>
        <p:spPr bwMode="auto">
          <a:xfrm flipV="1">
            <a:off x="5280025" y="3275013"/>
            <a:ext cx="0" cy="661987"/>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4" name="Line 5">
            <a:extLst>
              <a:ext uri="{FF2B5EF4-FFF2-40B4-BE49-F238E27FC236}">
                <a16:creationId xmlns:a16="http://schemas.microsoft.com/office/drawing/2014/main" id="{907AE9F7-C94B-4240-BD57-D7F2682A98B9}"/>
              </a:ext>
            </a:extLst>
          </p:cNvPr>
          <p:cNvSpPr>
            <a:spLocks noChangeShapeType="1"/>
          </p:cNvSpPr>
          <p:nvPr/>
        </p:nvSpPr>
        <p:spPr bwMode="auto">
          <a:xfrm flipV="1">
            <a:off x="4646613" y="3344863"/>
            <a:ext cx="0" cy="685800"/>
          </a:xfrm>
          <a:prstGeom prst="line">
            <a:avLst/>
          </a:prstGeom>
          <a:noFill/>
          <a:ln w="5715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5" name="Text Box 7">
            <a:extLst>
              <a:ext uri="{FF2B5EF4-FFF2-40B4-BE49-F238E27FC236}">
                <a16:creationId xmlns:a16="http://schemas.microsoft.com/office/drawing/2014/main" id="{E81151CF-5065-4E69-BBB8-3C2C130333B4}"/>
              </a:ext>
            </a:extLst>
          </p:cNvPr>
          <p:cNvSpPr txBox="1">
            <a:spLocks noChangeArrowheads="1"/>
          </p:cNvSpPr>
          <p:nvPr/>
        </p:nvSpPr>
        <p:spPr bwMode="auto">
          <a:xfrm>
            <a:off x="2890838" y="3228975"/>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a:lnSpc>
                <a:spcPct val="100000"/>
              </a:lnSpc>
              <a:spcBef>
                <a:spcPct val="50000"/>
              </a:spcBef>
              <a:buClrTx/>
              <a:buSzTx/>
              <a:buFontTx/>
              <a:buNone/>
            </a:pPr>
            <a:r>
              <a:rPr lang="en-US" altLang="en-US" sz="1800" b="1">
                <a:solidFill>
                  <a:srgbClr val="FF3399"/>
                </a:solidFill>
                <a:latin typeface="Verdana" panose="020B0604030504040204" pitchFamily="34" charset="0"/>
              </a:rPr>
              <a:t>PC consult day 10-11</a:t>
            </a:r>
          </a:p>
        </p:txBody>
      </p:sp>
      <p:sp>
        <p:nvSpPr>
          <p:cNvPr id="12296" name="Text Box 8">
            <a:extLst>
              <a:ext uri="{FF2B5EF4-FFF2-40B4-BE49-F238E27FC236}">
                <a16:creationId xmlns:a16="http://schemas.microsoft.com/office/drawing/2014/main" id="{39D82B1B-942C-4697-B516-699B62BE0EF8}"/>
              </a:ext>
            </a:extLst>
          </p:cNvPr>
          <p:cNvSpPr txBox="1">
            <a:spLocks noChangeArrowheads="1"/>
          </p:cNvSpPr>
          <p:nvPr/>
        </p:nvSpPr>
        <p:spPr bwMode="auto">
          <a:xfrm>
            <a:off x="5591175" y="3163888"/>
            <a:ext cx="1816100" cy="646112"/>
          </a:xfrm>
          <a:prstGeom prst="rect">
            <a:avLst/>
          </a:prstGeom>
          <a:solidFill>
            <a:schemeClr val="bg1">
              <a:alpha val="49019"/>
            </a:schemeClr>
          </a:solidFill>
          <a:ln>
            <a:noFill/>
          </a:ln>
          <a:extLs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50000"/>
              </a:spcBef>
              <a:buClrTx/>
              <a:buSzTx/>
              <a:buFontTx/>
              <a:buNone/>
            </a:pPr>
            <a:r>
              <a:rPr lang="en-US" altLang="en-US" sz="1800" b="1">
                <a:solidFill>
                  <a:srgbClr val="006600"/>
                </a:solidFill>
                <a:latin typeface="Verdana" panose="020B0604030504040204" pitchFamily="34" charset="0"/>
              </a:rPr>
              <a:t>PC consult day 12-13</a:t>
            </a:r>
          </a:p>
        </p:txBody>
      </p:sp>
      <p:sp>
        <p:nvSpPr>
          <p:cNvPr id="12297" name="Text Box 9">
            <a:extLst>
              <a:ext uri="{FF2B5EF4-FFF2-40B4-BE49-F238E27FC236}">
                <a16:creationId xmlns:a16="http://schemas.microsoft.com/office/drawing/2014/main" id="{F80A4FD6-8E9F-4EC1-9ACC-9BEC385233D7}"/>
              </a:ext>
            </a:extLst>
          </p:cNvPr>
          <p:cNvSpPr txBox="1">
            <a:spLocks noChangeArrowheads="1"/>
          </p:cNvSpPr>
          <p:nvPr/>
        </p:nvSpPr>
        <p:spPr bwMode="auto">
          <a:xfrm>
            <a:off x="4722813" y="1812925"/>
            <a:ext cx="1524000" cy="336550"/>
          </a:xfrm>
          <a:prstGeom prst="rect">
            <a:avLst/>
          </a:prstGeom>
          <a:solidFill>
            <a:schemeClr val="bg1">
              <a:alpha val="49019"/>
            </a:schemeClr>
          </a:solidFill>
          <a:ln>
            <a:noFill/>
          </a:ln>
          <a:extLs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a:lnSpc>
                <a:spcPct val="100000"/>
              </a:lnSpc>
              <a:spcBef>
                <a:spcPct val="50000"/>
              </a:spcBef>
              <a:buClrTx/>
              <a:buSzTx/>
              <a:buFontTx/>
              <a:buNone/>
            </a:pPr>
            <a:r>
              <a:rPr lang="en-US" altLang="en-US" sz="1800" b="1">
                <a:solidFill>
                  <a:srgbClr val="CC0000"/>
                </a:solidFill>
                <a:latin typeface="Verdana" panose="020B0604030504040204" pitchFamily="34" charset="0"/>
              </a:rPr>
              <a:t>Usual Care</a:t>
            </a:r>
          </a:p>
        </p:txBody>
      </p:sp>
      <p:sp>
        <p:nvSpPr>
          <p:cNvPr id="10" name="Slide Number Placeholder 1">
            <a:extLst>
              <a:ext uri="{FF2B5EF4-FFF2-40B4-BE49-F238E27FC236}">
                <a16:creationId xmlns:a16="http://schemas.microsoft.com/office/drawing/2014/main" id="{49DF6CEA-9DB5-46DE-A52E-D25AF14B835F}"/>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479C-0D67-43EC-81B5-5F4D92D9258B}"/>
              </a:ext>
            </a:extLst>
          </p:cNvPr>
          <p:cNvSpPr>
            <a:spLocks noGrp="1"/>
          </p:cNvSpPr>
          <p:nvPr>
            <p:ph type="title"/>
          </p:nvPr>
        </p:nvSpPr>
        <p:spPr>
          <a:xfrm>
            <a:off x="0" y="0"/>
            <a:ext cx="9144000" cy="958645"/>
          </a:xfrm>
          <a:solidFill>
            <a:schemeClr val="accent4">
              <a:lumMod val="20000"/>
              <a:lumOff val="80000"/>
            </a:schemeClr>
          </a:solidFill>
        </p:spPr>
        <p:txBody>
          <a:bodyPr>
            <a:normAutofit/>
          </a:bodyPr>
          <a:lstStyle/>
          <a:p>
            <a:pPr>
              <a:defRPr/>
            </a:pPr>
            <a:r>
              <a:rPr lang="en-US" sz="3600" b="1" dirty="0">
                <a:solidFill>
                  <a:srgbClr val="002060"/>
                </a:solidFill>
              </a:rPr>
              <a:t>Palliative care recipients’ costs per day</a:t>
            </a:r>
          </a:p>
        </p:txBody>
      </p:sp>
      <p:sp>
        <p:nvSpPr>
          <p:cNvPr id="13315" name="Rectangle 3">
            <a:extLst>
              <a:ext uri="{FF2B5EF4-FFF2-40B4-BE49-F238E27FC236}">
                <a16:creationId xmlns:a16="http://schemas.microsoft.com/office/drawing/2014/main" id="{11EFA7E5-62D6-405C-837C-C4C88FBA895F}"/>
              </a:ext>
            </a:extLst>
          </p:cNvPr>
          <p:cNvSpPr>
            <a:spLocks noChangeArrowheads="1"/>
          </p:cNvSpPr>
          <p:nvPr/>
        </p:nvSpPr>
        <p:spPr bwMode="auto">
          <a:xfrm>
            <a:off x="846931" y="6036341"/>
            <a:ext cx="7450138" cy="522287"/>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400"/>
              <a:t>Morrison, Penrod, Cassel et al. (2008).  Cost savings associated with US hospital palliative care consultation programs.  Archives of Internal Medicine 168 (16), 1783-1790.</a:t>
            </a:r>
          </a:p>
        </p:txBody>
      </p:sp>
      <p:graphicFrame>
        <p:nvGraphicFramePr>
          <p:cNvPr id="5" name="Group 32">
            <a:extLst>
              <a:ext uri="{FF2B5EF4-FFF2-40B4-BE49-F238E27FC236}">
                <a16:creationId xmlns:a16="http://schemas.microsoft.com/office/drawing/2014/main" id="{009A903E-C315-4E4A-90A4-C1590AEEC6F8}"/>
              </a:ext>
            </a:extLst>
          </p:cNvPr>
          <p:cNvGraphicFramePr>
            <a:graphicFrameLocks/>
          </p:cNvGraphicFramePr>
          <p:nvPr>
            <p:extLst>
              <p:ext uri="{D42A27DB-BD31-4B8C-83A1-F6EECF244321}">
                <p14:modId xmlns:p14="http://schemas.microsoft.com/office/powerpoint/2010/main" val="3250601527"/>
              </p:ext>
            </p:extLst>
          </p:nvPr>
        </p:nvGraphicFramePr>
        <p:xfrm>
          <a:off x="663676" y="1606550"/>
          <a:ext cx="7329948" cy="4015152"/>
        </p:xfrm>
        <a:graphic>
          <a:graphicData uri="http://schemas.openxmlformats.org/drawingml/2006/table">
            <a:tbl>
              <a:tblPr/>
              <a:tblGrid>
                <a:gridCol w="2418282">
                  <a:extLst>
                    <a:ext uri="{9D8B030D-6E8A-4147-A177-3AD203B41FA5}">
                      <a16:colId xmlns:a16="http://schemas.microsoft.com/office/drawing/2014/main" val="20000"/>
                    </a:ext>
                  </a:extLst>
                </a:gridCol>
                <a:gridCol w="2418282">
                  <a:extLst>
                    <a:ext uri="{9D8B030D-6E8A-4147-A177-3AD203B41FA5}">
                      <a16:colId xmlns:a16="http://schemas.microsoft.com/office/drawing/2014/main" val="20001"/>
                    </a:ext>
                  </a:extLst>
                </a:gridCol>
                <a:gridCol w="2493384">
                  <a:extLst>
                    <a:ext uri="{9D8B030D-6E8A-4147-A177-3AD203B41FA5}">
                      <a16:colId xmlns:a16="http://schemas.microsoft.com/office/drawing/2014/main" val="20002"/>
                    </a:ext>
                  </a:extLst>
                </a:gridCol>
              </a:tblGrid>
              <a:tr h="8098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Direct cost per day</a:t>
                      </a:r>
                    </a:p>
                  </a:txBody>
                  <a:tcPr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a:t>Survivors</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a:t>Decedents</a:t>
                      </a: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106406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lang="en-US" sz="2400" dirty="0"/>
                        <a:t>48 hours before pall</a:t>
                      </a:r>
                      <a:r>
                        <a:rPr lang="en-US" sz="2400" baseline="0" dirty="0"/>
                        <a:t> care</a:t>
                      </a:r>
                      <a:endParaRPr lang="en-US" sz="2400" dirty="0"/>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a:t>$843</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a:t>$1,163</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06406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lang="en-US" sz="2400" dirty="0"/>
                        <a:t>48 hours after pall care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$605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a:t>$589</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106406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lang="en-US" sz="2400" b="1" dirty="0"/>
                        <a:t>Difference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$238   </a:t>
                      </a:r>
                    </a:p>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(28%)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$574   </a:t>
                      </a:r>
                    </a:p>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(49%)</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6" name="Slide Number Placeholder 1">
            <a:extLst>
              <a:ext uri="{FF2B5EF4-FFF2-40B4-BE49-F238E27FC236}">
                <a16:creationId xmlns:a16="http://schemas.microsoft.com/office/drawing/2014/main" id="{8FDADAE0-7FF8-46B4-B01C-D63630DDF757}"/>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1450-5B67-417A-8FE5-4617CC72206E}"/>
              </a:ext>
            </a:extLst>
          </p:cNvPr>
          <p:cNvSpPr>
            <a:spLocks noGrp="1"/>
          </p:cNvSpPr>
          <p:nvPr>
            <p:ph type="title"/>
          </p:nvPr>
        </p:nvSpPr>
        <p:spPr>
          <a:xfrm>
            <a:off x="0" y="18255"/>
            <a:ext cx="9144000" cy="822403"/>
          </a:xfrm>
          <a:solidFill>
            <a:schemeClr val="accent4">
              <a:lumMod val="20000"/>
              <a:lumOff val="80000"/>
            </a:schemeClr>
          </a:solidFill>
        </p:spPr>
        <p:txBody>
          <a:bodyPr>
            <a:normAutofit/>
          </a:bodyPr>
          <a:lstStyle/>
          <a:p>
            <a:r>
              <a:rPr lang="en-US" sz="3600" b="1" dirty="0">
                <a:solidFill>
                  <a:srgbClr val="002060"/>
                </a:solidFill>
              </a:rPr>
              <a:t>Outline</a:t>
            </a:r>
          </a:p>
        </p:txBody>
      </p:sp>
      <p:sp>
        <p:nvSpPr>
          <p:cNvPr id="4" name="Slide Number Placeholder 3">
            <a:extLst>
              <a:ext uri="{FF2B5EF4-FFF2-40B4-BE49-F238E27FC236}">
                <a16:creationId xmlns:a16="http://schemas.microsoft.com/office/drawing/2014/main" id="{FDB8472C-9054-4E23-BBAF-366DAF9362FE}"/>
              </a:ext>
            </a:extLst>
          </p:cNvPr>
          <p:cNvSpPr>
            <a:spLocks noGrp="1"/>
          </p:cNvSpPr>
          <p:nvPr>
            <p:ph type="sldNum" sz="quarter" idx="12"/>
          </p:nvPr>
        </p:nvSpPr>
        <p:spPr/>
        <p:txBody>
          <a:bodyPr/>
          <a:lstStyle/>
          <a:p>
            <a:r>
              <a:rPr lang="en-US"/>
              <a:t>Slide </a:t>
            </a:r>
            <a:fld id="{3ABD2A76-F175-40F5-A1EE-D1AA5DC307D0}" type="slidenum">
              <a:rPr lang="en-US" smtClean="0"/>
              <a:pPr/>
              <a:t>3</a:t>
            </a:fld>
            <a:endParaRPr lang="en-US" dirty="0"/>
          </a:p>
        </p:txBody>
      </p:sp>
      <p:sp>
        <p:nvSpPr>
          <p:cNvPr id="5" name="Content Placeholder 4">
            <a:extLst>
              <a:ext uri="{FF2B5EF4-FFF2-40B4-BE49-F238E27FC236}">
                <a16:creationId xmlns:a16="http://schemas.microsoft.com/office/drawing/2014/main" id="{075536B6-9FB3-4F51-9574-56A8979AA796}"/>
              </a:ext>
            </a:extLst>
          </p:cNvPr>
          <p:cNvSpPr txBox="1">
            <a:spLocks noGrp="1"/>
          </p:cNvSpPr>
          <p:nvPr>
            <p:ph idx="1"/>
          </p:nvPr>
        </p:nvSpPr>
        <p:spPr>
          <a:xfrm>
            <a:off x="171452" y="1628346"/>
            <a:ext cx="8780820" cy="4535601"/>
          </a:xfrm>
          <a:prstGeom prst="rect">
            <a:avLst/>
          </a:prstGeom>
          <a:noFill/>
        </p:spPr>
        <p:txBody>
          <a:bodyPr wrap="square" rtlCol="0">
            <a:spAutoFit/>
          </a:bodyPr>
          <a:lstStyle/>
          <a:p>
            <a:pPr marL="514350" indent="-514350">
              <a:buFont typeface="+mj-lt"/>
              <a:buAutoNum type="arabicPeriod"/>
            </a:pPr>
            <a:r>
              <a:rPr lang="en-US" sz="3200" dirty="0">
                <a:solidFill>
                  <a:srgbClr val="002060"/>
                </a:solidFill>
              </a:rPr>
              <a:t>Value of chaplains in healthcare</a:t>
            </a:r>
          </a:p>
          <a:p>
            <a:pPr marL="514350" indent="-514350">
              <a:buFont typeface="+mj-lt"/>
              <a:buAutoNum type="arabicPeriod"/>
            </a:pPr>
            <a:r>
              <a:rPr lang="en-US" sz="3200" dirty="0">
                <a:solidFill>
                  <a:srgbClr val="002060"/>
                </a:solidFill>
              </a:rPr>
              <a:t>Broad range of patient-centered services</a:t>
            </a:r>
          </a:p>
          <a:p>
            <a:pPr marL="514350" indent="-514350">
              <a:buFont typeface="+mj-lt"/>
              <a:buAutoNum type="arabicPeriod"/>
            </a:pPr>
            <a:r>
              <a:rPr lang="en-US" sz="3200" dirty="0">
                <a:solidFill>
                  <a:srgbClr val="002060"/>
                </a:solidFill>
              </a:rPr>
              <a:t>Brief history of ACP, hospice, palliative care</a:t>
            </a:r>
          </a:p>
          <a:p>
            <a:pPr marL="514350" indent="-514350">
              <a:buFont typeface="+mj-lt"/>
              <a:buAutoNum type="arabicPeriod"/>
            </a:pPr>
            <a:r>
              <a:rPr lang="en-US" sz="3200" dirty="0">
                <a:solidFill>
                  <a:srgbClr val="002060"/>
                </a:solidFill>
              </a:rPr>
              <a:t>Evaluation model and diverse outcomes</a:t>
            </a:r>
          </a:p>
          <a:p>
            <a:pPr marL="514350" indent="-514350">
              <a:buFont typeface="+mj-lt"/>
              <a:buAutoNum type="arabicPeriod"/>
            </a:pPr>
            <a:r>
              <a:rPr lang="en-US" sz="3200" dirty="0">
                <a:solidFill>
                  <a:srgbClr val="002060"/>
                </a:solidFill>
              </a:rPr>
              <a:t>Examples of financial outcomes in palliative care</a:t>
            </a:r>
          </a:p>
          <a:p>
            <a:pPr marL="514350" indent="-514350">
              <a:buFont typeface="+mj-lt"/>
              <a:buAutoNum type="arabicPeriod"/>
            </a:pPr>
            <a:r>
              <a:rPr lang="en-US" sz="3200" dirty="0">
                <a:solidFill>
                  <a:srgbClr val="002060"/>
                </a:solidFill>
              </a:rPr>
              <a:t>Principles of making the business case </a:t>
            </a:r>
          </a:p>
          <a:p>
            <a:pPr marL="514350" indent="-514350">
              <a:buFont typeface="+mj-lt"/>
              <a:buAutoNum type="arabicPeriod"/>
            </a:pPr>
            <a:r>
              <a:rPr lang="en-US" sz="3200" dirty="0">
                <a:solidFill>
                  <a:srgbClr val="002060"/>
                </a:solidFill>
              </a:rPr>
              <a:t>Evaluation (measurement) practices </a:t>
            </a:r>
          </a:p>
          <a:p>
            <a:pPr marL="514350" indent="-514350">
              <a:buFont typeface="+mj-lt"/>
              <a:buAutoNum type="arabicPeriod"/>
            </a:pPr>
            <a:r>
              <a:rPr lang="en-US" sz="3200" dirty="0">
                <a:solidFill>
                  <a:srgbClr val="002060"/>
                </a:solidFill>
              </a:rPr>
              <a:t>Requirements and realities</a:t>
            </a:r>
          </a:p>
        </p:txBody>
      </p:sp>
    </p:spTree>
    <p:extLst>
      <p:ext uri="{BB962C8B-B14F-4D97-AF65-F5344CB8AC3E}">
        <p14:creationId xmlns:p14="http://schemas.microsoft.com/office/powerpoint/2010/main" val="63386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4D00-16F7-4991-A92F-0BAA2FB43150}"/>
              </a:ext>
            </a:extLst>
          </p:cNvPr>
          <p:cNvSpPr>
            <a:spLocks noGrp="1"/>
          </p:cNvSpPr>
          <p:nvPr>
            <p:ph type="title"/>
          </p:nvPr>
        </p:nvSpPr>
        <p:spPr>
          <a:xfrm>
            <a:off x="0" y="0"/>
            <a:ext cx="9144000" cy="884903"/>
          </a:xfrm>
          <a:solidFill>
            <a:schemeClr val="accent4">
              <a:lumMod val="20000"/>
              <a:lumOff val="80000"/>
            </a:schemeClr>
          </a:solidFill>
        </p:spPr>
        <p:txBody>
          <a:bodyPr>
            <a:normAutofit/>
          </a:bodyPr>
          <a:lstStyle/>
          <a:p>
            <a:pPr>
              <a:defRPr/>
            </a:pPr>
            <a:r>
              <a:rPr lang="en-US" sz="3600" b="1" dirty="0">
                <a:solidFill>
                  <a:srgbClr val="002060"/>
                </a:solidFill>
              </a:rPr>
              <a:t>Direct costs per case reduced</a:t>
            </a:r>
          </a:p>
        </p:txBody>
      </p:sp>
      <p:graphicFrame>
        <p:nvGraphicFramePr>
          <p:cNvPr id="14339" name="Content Placeholder 10">
            <a:extLst>
              <a:ext uri="{FF2B5EF4-FFF2-40B4-BE49-F238E27FC236}">
                <a16:creationId xmlns:a16="http://schemas.microsoft.com/office/drawing/2014/main" id="{86D355B5-9D50-4BA8-B1D0-F7452FFFBF4A}"/>
              </a:ext>
            </a:extLst>
          </p:cNvPr>
          <p:cNvGraphicFramePr>
            <a:graphicFrameLocks noGrp="1"/>
          </p:cNvGraphicFramePr>
          <p:nvPr>
            <p:ph idx="1"/>
          </p:nvPr>
        </p:nvGraphicFramePr>
        <p:xfrm>
          <a:off x="682625" y="1139825"/>
          <a:ext cx="7988300" cy="4452938"/>
        </p:xfrm>
        <a:graphic>
          <a:graphicData uri="http://schemas.openxmlformats.org/presentationml/2006/ole">
            <mc:AlternateContent xmlns:mc="http://schemas.openxmlformats.org/markup-compatibility/2006">
              <mc:Choice xmlns:v="urn:schemas-microsoft-com:vml" Requires="v">
                <p:oleObj spid="_x0000_s1090" name="Chart" r:id="rId3" imgW="7998645" imgH="4462659" progId="Excel.Chart.8">
                  <p:embed/>
                </p:oleObj>
              </mc:Choice>
              <mc:Fallback>
                <p:oleObj name="Chart" r:id="rId3" imgW="7998645" imgH="4462659" progId="Excel.Chart.8">
                  <p:embed/>
                  <p:pic>
                    <p:nvPicPr>
                      <p:cNvPr id="14339" name="Content Placeholder 10">
                        <a:extLst>
                          <a:ext uri="{FF2B5EF4-FFF2-40B4-BE49-F238E27FC236}">
                            <a16:creationId xmlns:a16="http://schemas.microsoft.com/office/drawing/2014/main" id="{86D355B5-9D50-4BA8-B1D0-F7452FFFBF4A}"/>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139825"/>
                        <a:ext cx="798830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Rectangle 4">
            <a:extLst>
              <a:ext uri="{FF2B5EF4-FFF2-40B4-BE49-F238E27FC236}">
                <a16:creationId xmlns:a16="http://schemas.microsoft.com/office/drawing/2014/main" id="{BF35428A-AAD0-4E1C-85E9-BC46995313C5}"/>
              </a:ext>
            </a:extLst>
          </p:cNvPr>
          <p:cNvSpPr>
            <a:spLocks noChangeArrowheads="1"/>
          </p:cNvSpPr>
          <p:nvPr/>
        </p:nvSpPr>
        <p:spPr bwMode="auto">
          <a:xfrm>
            <a:off x="857250" y="5608638"/>
            <a:ext cx="7450138" cy="522287"/>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400"/>
              <a:t>Morrison, Penrod, Cassel et al. (2008).  Cost savings associated with US hospital palliative care consultation programs.  Archives of Internal Medicine 168 (16), 1783-1790.</a:t>
            </a:r>
          </a:p>
        </p:txBody>
      </p:sp>
      <p:sp>
        <p:nvSpPr>
          <p:cNvPr id="5" name="Slide Number Placeholder 1">
            <a:extLst>
              <a:ext uri="{FF2B5EF4-FFF2-40B4-BE49-F238E27FC236}">
                <a16:creationId xmlns:a16="http://schemas.microsoft.com/office/drawing/2014/main" id="{5608C32E-D99F-4F65-8774-18532E451F4D}"/>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9E85-F43F-4F1E-945D-6E0098E90569}"/>
              </a:ext>
            </a:extLst>
          </p:cNvPr>
          <p:cNvSpPr>
            <a:spLocks noGrp="1"/>
          </p:cNvSpPr>
          <p:nvPr>
            <p:ph type="title"/>
          </p:nvPr>
        </p:nvSpPr>
        <p:spPr>
          <a:xfrm>
            <a:off x="0" y="1"/>
            <a:ext cx="9144000" cy="935038"/>
          </a:xfrm>
          <a:solidFill>
            <a:schemeClr val="accent4">
              <a:lumMod val="20000"/>
              <a:lumOff val="80000"/>
            </a:schemeClr>
          </a:solidFill>
        </p:spPr>
        <p:txBody>
          <a:bodyPr>
            <a:normAutofit/>
          </a:bodyPr>
          <a:lstStyle/>
          <a:p>
            <a:pPr>
              <a:defRPr/>
            </a:pPr>
            <a:r>
              <a:rPr lang="en-US" sz="3600" b="1" dirty="0">
                <a:solidFill>
                  <a:srgbClr val="002060"/>
                </a:solidFill>
              </a:rPr>
              <a:t>Positive return-on-investment</a:t>
            </a:r>
          </a:p>
        </p:txBody>
      </p:sp>
      <p:sp>
        <p:nvSpPr>
          <p:cNvPr id="3" name="Content Placeholder 2">
            <a:extLst>
              <a:ext uri="{FF2B5EF4-FFF2-40B4-BE49-F238E27FC236}">
                <a16:creationId xmlns:a16="http://schemas.microsoft.com/office/drawing/2014/main" id="{C8796C6C-48E3-44E6-ADAE-31B185438EE3}"/>
              </a:ext>
            </a:extLst>
          </p:cNvPr>
          <p:cNvSpPr>
            <a:spLocks noGrp="1"/>
          </p:cNvSpPr>
          <p:nvPr>
            <p:ph idx="1"/>
          </p:nvPr>
        </p:nvSpPr>
        <p:spPr>
          <a:xfrm>
            <a:off x="396875" y="1419831"/>
            <a:ext cx="8229600" cy="4875213"/>
          </a:xfrm>
        </p:spPr>
        <p:txBody>
          <a:bodyPr/>
          <a:lstStyle/>
          <a:p>
            <a:pPr lvl="1">
              <a:lnSpc>
                <a:spcPct val="100000"/>
              </a:lnSpc>
              <a:buFont typeface="Wingdings" panose="05000000000000000000" pitchFamily="2" charset="2"/>
              <a:buChar char="q"/>
              <a:defRPr/>
            </a:pPr>
            <a:r>
              <a:rPr lang="en-US" sz="2000" dirty="0"/>
              <a:t>Palliative care team seeing 500 patients per year</a:t>
            </a:r>
          </a:p>
          <a:p>
            <a:pPr lvl="1">
              <a:lnSpc>
                <a:spcPct val="100000"/>
              </a:lnSpc>
              <a:buFont typeface="Wingdings" panose="05000000000000000000" pitchFamily="2" charset="2"/>
              <a:buChar char="q"/>
              <a:defRPr/>
            </a:pPr>
            <a:r>
              <a:rPr lang="en-US" sz="2000" dirty="0">
                <a:solidFill>
                  <a:schemeClr val="accent5"/>
                </a:solidFill>
              </a:rPr>
              <a:t>$418,000 personnel costs for palliative IDT</a:t>
            </a:r>
          </a:p>
          <a:p>
            <a:pPr lvl="1">
              <a:lnSpc>
                <a:spcPct val="100000"/>
              </a:lnSpc>
              <a:buFont typeface="Wingdings" panose="05000000000000000000" pitchFamily="2" charset="2"/>
              <a:buChar char="q"/>
              <a:defRPr/>
            </a:pPr>
            <a:r>
              <a:rPr lang="en-US" sz="2000" dirty="0">
                <a:solidFill>
                  <a:schemeClr val="accent5"/>
                </a:solidFill>
              </a:rPr>
              <a:t>$240,000 revenue generated by IDT providers</a:t>
            </a:r>
          </a:p>
          <a:p>
            <a:pPr lvl="1">
              <a:lnSpc>
                <a:spcPct val="100000"/>
              </a:lnSpc>
              <a:buFont typeface="Wingdings" panose="05000000000000000000" pitchFamily="2" charset="2"/>
              <a:buChar char="q"/>
              <a:defRPr/>
            </a:pPr>
            <a:r>
              <a:rPr lang="en-US" sz="2000" dirty="0">
                <a:solidFill>
                  <a:schemeClr val="accent5"/>
                </a:solidFill>
              </a:rPr>
              <a:t>$178,000 hospital subsidy required for IDT</a:t>
            </a:r>
          </a:p>
          <a:p>
            <a:pPr lvl="1">
              <a:lnSpc>
                <a:spcPct val="100000"/>
              </a:lnSpc>
              <a:buFont typeface="Wingdings" panose="05000000000000000000" pitchFamily="2" charset="2"/>
              <a:buChar char="q"/>
              <a:defRPr/>
            </a:pPr>
            <a:r>
              <a:rPr lang="en-US" sz="2000" dirty="0">
                <a:solidFill>
                  <a:schemeClr val="accent6"/>
                </a:solidFill>
              </a:rPr>
              <a:t>$508,800 costs saved for 300 live discharges</a:t>
            </a:r>
          </a:p>
          <a:p>
            <a:pPr lvl="1">
              <a:lnSpc>
                <a:spcPct val="100000"/>
              </a:lnSpc>
              <a:buFont typeface="Wingdings" panose="05000000000000000000" pitchFamily="2" charset="2"/>
              <a:buChar char="q"/>
              <a:defRPr/>
            </a:pPr>
            <a:r>
              <a:rPr lang="en-US" sz="2000" dirty="0">
                <a:solidFill>
                  <a:schemeClr val="accent6"/>
                </a:solidFill>
              </a:rPr>
              <a:t>$981,600 costs saved for 200 deaths</a:t>
            </a:r>
          </a:p>
          <a:p>
            <a:pPr lvl="1">
              <a:lnSpc>
                <a:spcPct val="100000"/>
              </a:lnSpc>
              <a:buFont typeface="Wingdings" panose="05000000000000000000" pitchFamily="2" charset="2"/>
              <a:buChar char="q"/>
              <a:defRPr/>
            </a:pPr>
            <a:r>
              <a:rPr lang="en-US" sz="2000" dirty="0">
                <a:solidFill>
                  <a:schemeClr val="accent2">
                    <a:lumMod val="75000"/>
                  </a:schemeClr>
                </a:solidFill>
              </a:rPr>
              <a:t>$1,490,400 hospital costs saved minus $178,000 invested</a:t>
            </a:r>
          </a:p>
          <a:p>
            <a:pPr lvl="1">
              <a:lnSpc>
                <a:spcPct val="100000"/>
              </a:lnSpc>
              <a:buFont typeface="Wingdings" panose="05000000000000000000" pitchFamily="2" charset="2"/>
              <a:buChar char="q"/>
              <a:defRPr/>
            </a:pPr>
            <a:r>
              <a:rPr lang="en-US" sz="2000" dirty="0">
                <a:solidFill>
                  <a:schemeClr val="accent2">
                    <a:lumMod val="75000"/>
                  </a:schemeClr>
                </a:solidFill>
              </a:rPr>
              <a:t>$1,312,400 positive financial impact (assumes all cases were paid at some kind of fixed rate such as per diem or per case)</a:t>
            </a:r>
          </a:p>
          <a:p>
            <a:pPr lvl="1">
              <a:lnSpc>
                <a:spcPct val="100000"/>
              </a:lnSpc>
              <a:buFont typeface="Wingdings" panose="05000000000000000000" pitchFamily="2" charset="2"/>
              <a:buChar char="q"/>
              <a:defRPr/>
            </a:pPr>
            <a:r>
              <a:rPr lang="en-US" sz="2000" dirty="0">
                <a:solidFill>
                  <a:schemeClr val="accent2">
                    <a:lumMod val="75000"/>
                  </a:schemeClr>
                </a:solidFill>
              </a:rPr>
              <a:t>7:1 return-on-investment for the hospital (net impact [$1.3 million] divided by investment [$178,000])</a:t>
            </a:r>
            <a:endParaRPr lang="en-US" dirty="0"/>
          </a:p>
        </p:txBody>
      </p:sp>
      <p:sp>
        <p:nvSpPr>
          <p:cNvPr id="15364" name="Rectangle 3">
            <a:extLst>
              <a:ext uri="{FF2B5EF4-FFF2-40B4-BE49-F238E27FC236}">
                <a16:creationId xmlns:a16="http://schemas.microsoft.com/office/drawing/2014/main" id="{DED2A627-B3E7-4E98-A842-CD266D1C11F1}"/>
              </a:ext>
            </a:extLst>
          </p:cNvPr>
          <p:cNvSpPr>
            <a:spLocks noChangeArrowheads="1"/>
          </p:cNvSpPr>
          <p:nvPr/>
        </p:nvSpPr>
        <p:spPr bwMode="auto">
          <a:xfrm>
            <a:off x="857250" y="5815110"/>
            <a:ext cx="7450138" cy="522287"/>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400"/>
              <a:t>Morrison, Penrod, Cassel et al. (2008).  Cost savings associated with US hospital palliative care consultation programs.  Archives of Internal Medicine 168 (16), 1783-1790.</a:t>
            </a:r>
          </a:p>
        </p:txBody>
      </p:sp>
      <p:sp>
        <p:nvSpPr>
          <p:cNvPr id="5" name="Slide Number Placeholder 1">
            <a:extLst>
              <a:ext uri="{FF2B5EF4-FFF2-40B4-BE49-F238E27FC236}">
                <a16:creationId xmlns:a16="http://schemas.microsoft.com/office/drawing/2014/main" id="{748B980E-B0B6-4626-89EB-81DE6E23BCAB}"/>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308F-1CB5-49C8-A6BE-E8A2BA704E67}"/>
              </a:ext>
            </a:extLst>
          </p:cNvPr>
          <p:cNvSpPr>
            <a:spLocks noGrp="1"/>
          </p:cNvSpPr>
          <p:nvPr>
            <p:ph type="title"/>
          </p:nvPr>
        </p:nvSpPr>
        <p:spPr>
          <a:xfrm>
            <a:off x="0" y="-302"/>
            <a:ext cx="9144000" cy="782638"/>
          </a:xfrm>
          <a:solidFill>
            <a:schemeClr val="accent4">
              <a:lumMod val="20000"/>
              <a:lumOff val="80000"/>
            </a:schemeClr>
          </a:solidFill>
        </p:spPr>
        <p:txBody>
          <a:bodyPr>
            <a:normAutofit/>
          </a:bodyPr>
          <a:lstStyle/>
          <a:p>
            <a:pPr>
              <a:defRPr/>
            </a:pPr>
            <a:r>
              <a:rPr lang="en-US" sz="3600" b="1" dirty="0">
                <a:solidFill>
                  <a:srgbClr val="002060"/>
                </a:solidFill>
              </a:rPr>
              <a:t>“Palliative Care For Cancer” Study</a:t>
            </a:r>
          </a:p>
        </p:txBody>
      </p:sp>
      <p:sp>
        <p:nvSpPr>
          <p:cNvPr id="17411" name="Content Placeholder 2">
            <a:extLst>
              <a:ext uri="{FF2B5EF4-FFF2-40B4-BE49-F238E27FC236}">
                <a16:creationId xmlns:a16="http://schemas.microsoft.com/office/drawing/2014/main" id="{4D77C26C-B56F-4770-BC68-69FEB271B73A}"/>
              </a:ext>
            </a:extLst>
          </p:cNvPr>
          <p:cNvSpPr>
            <a:spLocks noGrp="1"/>
          </p:cNvSpPr>
          <p:nvPr>
            <p:ph idx="1"/>
          </p:nvPr>
        </p:nvSpPr>
        <p:spPr>
          <a:xfrm>
            <a:off x="457200" y="988807"/>
            <a:ext cx="8229600" cy="3813175"/>
          </a:xfrm>
        </p:spPr>
        <p:txBody>
          <a:bodyPr>
            <a:normAutofit/>
          </a:bodyPr>
          <a:lstStyle/>
          <a:p>
            <a:r>
              <a:rPr lang="en-US" altLang="en-US" sz="2000" dirty="0">
                <a:solidFill>
                  <a:srgbClr val="002060"/>
                </a:solidFill>
              </a:rPr>
              <a:t>NCI funded R01, five sites (DE Meier, PI)</a:t>
            </a:r>
          </a:p>
          <a:p>
            <a:r>
              <a:rPr lang="en-US" altLang="en-US" sz="2000" dirty="0">
                <a:solidFill>
                  <a:srgbClr val="002060"/>
                </a:solidFill>
              </a:rPr>
              <a:t>Cancer patients hospitalized 2007-2011</a:t>
            </a:r>
          </a:p>
          <a:p>
            <a:r>
              <a:rPr lang="en-US" altLang="en-US" sz="2000" dirty="0">
                <a:solidFill>
                  <a:srgbClr val="002060"/>
                </a:solidFill>
              </a:rPr>
              <a:t>3,096 cancer patients enrolled at admission, then observed prospectively</a:t>
            </a:r>
          </a:p>
          <a:p>
            <a:r>
              <a:rPr lang="en-US" altLang="en-US" sz="2000" dirty="0">
                <a:solidFill>
                  <a:srgbClr val="002060"/>
                </a:solidFill>
              </a:rPr>
              <a:t>Naturally occurring palliative care referrals</a:t>
            </a:r>
          </a:p>
          <a:p>
            <a:r>
              <a:rPr lang="en-US" altLang="en-US" sz="2000" dirty="0">
                <a:solidFill>
                  <a:srgbClr val="002060"/>
                </a:solidFill>
              </a:rPr>
              <a:t>Propensity-based matching with 30+ variables to lasso comparison group</a:t>
            </a:r>
          </a:p>
          <a:p>
            <a:r>
              <a:rPr lang="en-US" altLang="en-US" sz="2000" dirty="0">
                <a:solidFill>
                  <a:srgbClr val="002060"/>
                </a:solidFill>
              </a:rPr>
              <a:t>Economics papers published 2015-2017</a:t>
            </a:r>
          </a:p>
          <a:p>
            <a:endParaRPr lang="en-US" altLang="en-US" sz="3600" dirty="0">
              <a:solidFill>
                <a:srgbClr val="002060"/>
              </a:solidFill>
            </a:endParaRPr>
          </a:p>
        </p:txBody>
      </p:sp>
      <p:graphicFrame>
        <p:nvGraphicFramePr>
          <p:cNvPr id="4" name="Table 3">
            <a:extLst>
              <a:ext uri="{FF2B5EF4-FFF2-40B4-BE49-F238E27FC236}">
                <a16:creationId xmlns:a16="http://schemas.microsoft.com/office/drawing/2014/main" id="{FCFD8B96-0AFD-4D0A-AD46-6F8C665D7CA8}"/>
              </a:ext>
            </a:extLst>
          </p:cNvPr>
          <p:cNvGraphicFramePr>
            <a:graphicFrameLocks noGrp="1"/>
          </p:cNvGraphicFramePr>
          <p:nvPr>
            <p:extLst>
              <p:ext uri="{D42A27DB-BD31-4B8C-83A1-F6EECF244321}">
                <p14:modId xmlns:p14="http://schemas.microsoft.com/office/powerpoint/2010/main" val="479735080"/>
              </p:ext>
            </p:extLst>
          </p:nvPr>
        </p:nvGraphicFramePr>
        <p:xfrm>
          <a:off x="382745" y="3470021"/>
          <a:ext cx="8239126" cy="2960168"/>
        </p:xfrm>
        <a:graphic>
          <a:graphicData uri="http://schemas.openxmlformats.org/drawingml/2006/table">
            <a:tbl>
              <a:tblPr firstRow="1" firstCol="1" bandRow="1">
                <a:tableStyleId>{5FD0F851-EC5A-4D38-B0AD-8093EC10F338}</a:tableStyleId>
              </a:tblPr>
              <a:tblGrid>
                <a:gridCol w="3876248">
                  <a:extLst>
                    <a:ext uri="{9D8B030D-6E8A-4147-A177-3AD203B41FA5}">
                      <a16:colId xmlns:a16="http://schemas.microsoft.com/office/drawing/2014/main" val="20000"/>
                    </a:ext>
                  </a:extLst>
                </a:gridCol>
                <a:gridCol w="1342422">
                  <a:extLst>
                    <a:ext uri="{9D8B030D-6E8A-4147-A177-3AD203B41FA5}">
                      <a16:colId xmlns:a16="http://schemas.microsoft.com/office/drawing/2014/main" val="20001"/>
                    </a:ext>
                  </a:extLst>
                </a:gridCol>
                <a:gridCol w="1510228">
                  <a:extLst>
                    <a:ext uri="{9D8B030D-6E8A-4147-A177-3AD203B41FA5}">
                      <a16:colId xmlns:a16="http://schemas.microsoft.com/office/drawing/2014/main" val="20002"/>
                    </a:ext>
                  </a:extLst>
                </a:gridCol>
                <a:gridCol w="1510228">
                  <a:extLst>
                    <a:ext uri="{9D8B030D-6E8A-4147-A177-3AD203B41FA5}">
                      <a16:colId xmlns:a16="http://schemas.microsoft.com/office/drawing/2014/main" val="20003"/>
                    </a:ext>
                  </a:extLst>
                </a:gridCol>
              </a:tblGrid>
              <a:tr h="512044">
                <a:tc>
                  <a:txBody>
                    <a:bodyPr/>
                    <a:lstStyle/>
                    <a:p>
                      <a:pPr marL="0" marR="0">
                        <a:lnSpc>
                          <a:spcPct val="115000"/>
                        </a:lnSpc>
                        <a:spcBef>
                          <a:spcPts val="0"/>
                        </a:spcBef>
                        <a:spcAft>
                          <a:spcPts val="0"/>
                        </a:spcAft>
                      </a:pPr>
                      <a:r>
                        <a:rPr lang="en-US" sz="1800" dirty="0">
                          <a:effectLst/>
                        </a:rPr>
                        <a:t>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Total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PC</a:t>
                      </a:r>
                      <a:r>
                        <a:rPr lang="en-US" sz="1800" baseline="0" dirty="0">
                          <a:effectLst/>
                        </a:rPr>
                        <a:t> </a:t>
                      </a:r>
                      <a:r>
                        <a:rPr lang="en-US" sz="1800" dirty="0">
                          <a:effectLst/>
                        </a:rPr>
                        <a:t>N (Row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Control 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extLst>
                  <a:ext uri="{0D108BD9-81ED-4DB2-BD59-A6C34878D82A}">
                    <a16:rowId xmlns:a16="http://schemas.microsoft.com/office/drawing/2014/main" val="10000"/>
                  </a:ext>
                </a:extLst>
              </a:tr>
              <a:tr h="364800">
                <a:tc>
                  <a:txBody>
                    <a:bodyPr/>
                    <a:lstStyle/>
                    <a:p>
                      <a:pPr marL="0" marR="0">
                        <a:lnSpc>
                          <a:spcPct val="115000"/>
                        </a:lnSpc>
                        <a:spcBef>
                          <a:spcPts val="0"/>
                        </a:spcBef>
                        <a:spcAft>
                          <a:spcPts val="0"/>
                        </a:spcAft>
                      </a:pPr>
                      <a:r>
                        <a:rPr lang="en-GB" sz="1800" dirty="0">
                          <a:effectLst/>
                        </a:rPr>
                        <a:t>Mount Sinai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614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68 (11.1%)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546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extLst>
                  <a:ext uri="{0D108BD9-81ED-4DB2-BD59-A6C34878D82A}">
                    <a16:rowId xmlns:a16="http://schemas.microsoft.com/office/drawing/2014/main" val="10001"/>
                  </a:ext>
                </a:extLst>
              </a:tr>
              <a:tr h="364800">
                <a:tc>
                  <a:txBody>
                    <a:bodyPr/>
                    <a:lstStyle/>
                    <a:p>
                      <a:pPr marL="0" marR="0">
                        <a:lnSpc>
                          <a:spcPct val="115000"/>
                        </a:lnSpc>
                        <a:spcBef>
                          <a:spcPts val="0"/>
                        </a:spcBef>
                        <a:spcAft>
                          <a:spcPts val="0"/>
                        </a:spcAft>
                      </a:pPr>
                      <a:r>
                        <a:rPr lang="en-GB" sz="1800" dirty="0">
                          <a:effectLst/>
                        </a:rPr>
                        <a:t>Medical College of Wisconsin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313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44 (14.1%)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269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extLst>
                  <a:ext uri="{0D108BD9-81ED-4DB2-BD59-A6C34878D82A}">
                    <a16:rowId xmlns:a16="http://schemas.microsoft.com/office/drawing/2014/main" val="10002"/>
                  </a:ext>
                </a:extLst>
              </a:tr>
              <a:tr h="364800">
                <a:tc>
                  <a:txBody>
                    <a:bodyPr/>
                    <a:lstStyle/>
                    <a:p>
                      <a:pPr marL="0" marR="0">
                        <a:lnSpc>
                          <a:spcPct val="115000"/>
                        </a:lnSpc>
                        <a:spcBef>
                          <a:spcPts val="0"/>
                        </a:spcBef>
                        <a:spcAft>
                          <a:spcPts val="0"/>
                        </a:spcAft>
                      </a:pPr>
                      <a:r>
                        <a:rPr lang="en-GB" sz="1800" dirty="0">
                          <a:effectLst/>
                        </a:rPr>
                        <a:t>Mount Carmel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204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58 (28.4%)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extLst>
                  <a:ext uri="{0D108BD9-81ED-4DB2-BD59-A6C34878D82A}">
                    <a16:rowId xmlns:a16="http://schemas.microsoft.com/office/drawing/2014/main" val="10003"/>
                  </a:ext>
                </a:extLst>
              </a:tr>
              <a:tr h="364800">
                <a:tc>
                  <a:txBody>
                    <a:bodyPr/>
                    <a:lstStyle/>
                    <a:p>
                      <a:pPr marL="0" marR="0">
                        <a:lnSpc>
                          <a:spcPct val="115000"/>
                        </a:lnSpc>
                        <a:spcBef>
                          <a:spcPts val="0"/>
                        </a:spcBef>
                        <a:spcAft>
                          <a:spcPts val="0"/>
                        </a:spcAft>
                      </a:pPr>
                      <a:r>
                        <a:rPr lang="en-GB" sz="1800" dirty="0">
                          <a:effectLst/>
                        </a:rPr>
                        <a:t>University of Pittsburgh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1182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161 (13.6%)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1021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extLst>
                  <a:ext uri="{0D108BD9-81ED-4DB2-BD59-A6C34878D82A}">
                    <a16:rowId xmlns:a16="http://schemas.microsoft.com/office/drawing/2014/main" val="10004"/>
                  </a:ext>
                </a:extLst>
              </a:tr>
              <a:tr h="364800">
                <a:tc>
                  <a:txBody>
                    <a:bodyPr/>
                    <a:lstStyle/>
                    <a:p>
                      <a:pPr marL="0" marR="0">
                        <a:lnSpc>
                          <a:spcPct val="115000"/>
                        </a:lnSpc>
                        <a:spcBef>
                          <a:spcPts val="0"/>
                        </a:spcBef>
                        <a:spcAft>
                          <a:spcPts val="0"/>
                        </a:spcAft>
                      </a:pPr>
                      <a:r>
                        <a:rPr lang="en-GB" sz="1800" dirty="0">
                          <a:effectLst/>
                        </a:rPr>
                        <a:t>Virginia Commonwealth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783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263 (33.6%)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520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extLst>
                  <a:ext uri="{0D108BD9-81ED-4DB2-BD59-A6C34878D82A}">
                    <a16:rowId xmlns:a16="http://schemas.microsoft.com/office/drawing/2014/main" val="10006"/>
                  </a:ext>
                </a:extLst>
              </a:tr>
              <a:tr h="327198">
                <a:tc>
                  <a:txBody>
                    <a:bodyPr/>
                    <a:lstStyle/>
                    <a:p>
                      <a:pPr marL="0" marR="0">
                        <a:lnSpc>
                          <a:spcPct val="115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3096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594 (19.2%)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tc>
                  <a:txBody>
                    <a:bodyPr/>
                    <a:lstStyle/>
                    <a:p>
                      <a:pPr marL="0" marR="0" algn="ctr">
                        <a:lnSpc>
                          <a:spcPct val="115000"/>
                        </a:lnSpc>
                        <a:spcBef>
                          <a:spcPts val="0"/>
                        </a:spcBef>
                        <a:spcAft>
                          <a:spcPts val="0"/>
                        </a:spcAft>
                      </a:pPr>
                      <a:r>
                        <a:rPr lang="en-US" sz="1800" dirty="0">
                          <a:effectLst/>
                        </a:rPr>
                        <a:t>2502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tc>
                <a:extLst>
                  <a:ext uri="{0D108BD9-81ED-4DB2-BD59-A6C34878D82A}">
                    <a16:rowId xmlns:a16="http://schemas.microsoft.com/office/drawing/2014/main" val="10007"/>
                  </a:ext>
                </a:extLst>
              </a:tr>
            </a:tbl>
          </a:graphicData>
        </a:graphic>
      </p:graphicFrame>
      <p:sp>
        <p:nvSpPr>
          <p:cNvPr id="5" name="Slide Number Placeholder 1">
            <a:extLst>
              <a:ext uri="{FF2B5EF4-FFF2-40B4-BE49-F238E27FC236}">
                <a16:creationId xmlns:a16="http://schemas.microsoft.com/office/drawing/2014/main" id="{05CC0F89-DA21-4456-976C-A7067511497A}"/>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82F5-BC88-4269-AB66-A1E4D02B1F9F}"/>
              </a:ext>
            </a:extLst>
          </p:cNvPr>
          <p:cNvSpPr>
            <a:spLocks noGrp="1"/>
          </p:cNvSpPr>
          <p:nvPr>
            <p:ph type="title"/>
          </p:nvPr>
        </p:nvSpPr>
        <p:spPr>
          <a:xfrm>
            <a:off x="0" y="1"/>
            <a:ext cx="9091613" cy="899652"/>
          </a:xfrm>
          <a:solidFill>
            <a:schemeClr val="accent4">
              <a:lumMod val="20000"/>
              <a:lumOff val="80000"/>
            </a:schemeClr>
          </a:solidFill>
        </p:spPr>
        <p:txBody>
          <a:bodyPr>
            <a:normAutofit/>
          </a:bodyPr>
          <a:lstStyle/>
          <a:p>
            <a:pPr>
              <a:defRPr/>
            </a:pPr>
            <a:r>
              <a:rPr lang="en-US" sz="3200" b="1" dirty="0">
                <a:solidFill>
                  <a:srgbClr val="002060"/>
                </a:solidFill>
              </a:rPr>
              <a:t>Consult early in stay reduces length and cost of stay</a:t>
            </a:r>
          </a:p>
        </p:txBody>
      </p:sp>
      <p:pic>
        <p:nvPicPr>
          <p:cNvPr id="19459" name="Picture 3">
            <a:extLst>
              <a:ext uri="{FF2B5EF4-FFF2-40B4-BE49-F238E27FC236}">
                <a16:creationId xmlns:a16="http://schemas.microsoft.com/office/drawing/2014/main" id="{FB128752-9CAB-40BF-B392-AB5B7C64D032}"/>
              </a:ext>
            </a:extLst>
          </p:cNvPr>
          <p:cNvPicPr>
            <a:picLocks noChangeAspect="1"/>
          </p:cNvPicPr>
          <p:nvPr/>
        </p:nvPicPr>
        <p:blipFill>
          <a:blip r:embed="rId2">
            <a:extLst>
              <a:ext uri="{28A0092B-C50C-407E-A947-70E740481C1C}">
                <a14:useLocalDpi xmlns:a14="http://schemas.microsoft.com/office/drawing/2010/main" val="0"/>
              </a:ext>
            </a:extLst>
          </a:blip>
          <a:srcRect l="3751" t="22665" r="53333" b="39999"/>
          <a:stretch>
            <a:fillRect/>
          </a:stretch>
        </p:blipFill>
        <p:spPr bwMode="auto">
          <a:xfrm>
            <a:off x="60325" y="1036638"/>
            <a:ext cx="908367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FA32974F-9634-426F-BD75-0ED72F8E527B}"/>
              </a:ext>
            </a:extLst>
          </p:cNvPr>
          <p:cNvPicPr>
            <a:picLocks noChangeAspect="1"/>
          </p:cNvPicPr>
          <p:nvPr/>
        </p:nvPicPr>
        <p:blipFill>
          <a:blip r:embed="rId3">
            <a:extLst>
              <a:ext uri="{28A0092B-C50C-407E-A947-70E740481C1C}">
                <a14:useLocalDpi xmlns:a14="http://schemas.microsoft.com/office/drawing/2010/main" val="0"/>
              </a:ext>
            </a:extLst>
          </a:blip>
          <a:srcRect l="3960" t="48553" r="53871" b="17332"/>
          <a:stretch>
            <a:fillRect/>
          </a:stretch>
        </p:blipFill>
        <p:spPr bwMode="auto">
          <a:xfrm>
            <a:off x="112713" y="3308350"/>
            <a:ext cx="89789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5">
            <a:extLst>
              <a:ext uri="{FF2B5EF4-FFF2-40B4-BE49-F238E27FC236}">
                <a16:creationId xmlns:a16="http://schemas.microsoft.com/office/drawing/2014/main" id="{FDAAFCE8-6D4A-4E5B-824E-998FA3CC5207}"/>
              </a:ext>
            </a:extLst>
          </p:cNvPr>
          <p:cNvSpPr txBox="1">
            <a:spLocks noChangeArrowheads="1"/>
          </p:cNvSpPr>
          <p:nvPr/>
        </p:nvSpPr>
        <p:spPr bwMode="auto">
          <a:xfrm>
            <a:off x="323850" y="5938838"/>
            <a:ext cx="8375650" cy="479425"/>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100"/>
              <a:t>May P, Garrido MM, Cassel JB, et al. Prospective cohort study of hospital palliative care teams for inpatients with advanced cancer: earlier consultation is associated with larger cost-saving effect. J Clin Oncol. 2015 Sep 1;33(25):2745-52. </a:t>
            </a:r>
          </a:p>
        </p:txBody>
      </p:sp>
      <p:sp>
        <p:nvSpPr>
          <p:cNvPr id="7" name="Rectangle 6">
            <a:extLst>
              <a:ext uri="{FF2B5EF4-FFF2-40B4-BE49-F238E27FC236}">
                <a16:creationId xmlns:a16="http://schemas.microsoft.com/office/drawing/2014/main" id="{F30B1F4B-3ACA-4DCE-8164-BBF51933CC79}"/>
              </a:ext>
            </a:extLst>
          </p:cNvPr>
          <p:cNvSpPr/>
          <p:nvPr/>
        </p:nvSpPr>
        <p:spPr>
          <a:xfrm>
            <a:off x="7308850" y="2484438"/>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0AD7392B-6361-4D11-91B1-BAE19CD8B200}"/>
              </a:ext>
            </a:extLst>
          </p:cNvPr>
          <p:cNvSpPr/>
          <p:nvPr/>
        </p:nvSpPr>
        <p:spPr>
          <a:xfrm>
            <a:off x="6981825" y="5272088"/>
            <a:ext cx="404813" cy="231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62032696-493C-4B61-87CE-0B1EDFBA08C2}"/>
              </a:ext>
            </a:extLst>
          </p:cNvPr>
          <p:cNvSpPr/>
          <p:nvPr/>
        </p:nvSpPr>
        <p:spPr>
          <a:xfrm>
            <a:off x="8166100" y="2484438"/>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37CB312E-209C-4C5D-9FB8-88AEE121334D}"/>
              </a:ext>
            </a:extLst>
          </p:cNvPr>
          <p:cNvSpPr/>
          <p:nvPr/>
        </p:nvSpPr>
        <p:spPr>
          <a:xfrm>
            <a:off x="8042275" y="5265738"/>
            <a:ext cx="404813" cy="231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
            <a:extLst>
              <a:ext uri="{FF2B5EF4-FFF2-40B4-BE49-F238E27FC236}">
                <a16:creationId xmlns:a16="http://schemas.microsoft.com/office/drawing/2014/main" id="{4F9AEE6F-52C7-4C95-9412-D0A15BC37A65}"/>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33</a:t>
            </a:fld>
            <a:endParaRPr lang="en-US" dirty="0"/>
          </a:p>
        </p:txBody>
      </p:sp>
      <p:sp>
        <p:nvSpPr>
          <p:cNvPr id="3" name="TextBox 2">
            <a:extLst>
              <a:ext uri="{FF2B5EF4-FFF2-40B4-BE49-F238E27FC236}">
                <a16:creationId xmlns:a16="http://schemas.microsoft.com/office/drawing/2014/main" id="{096AE5DB-D394-44C1-9A17-EDA78A1EEABD}"/>
              </a:ext>
            </a:extLst>
          </p:cNvPr>
          <p:cNvSpPr txBox="1"/>
          <p:nvPr/>
        </p:nvSpPr>
        <p:spPr>
          <a:xfrm>
            <a:off x="575187" y="3170903"/>
            <a:ext cx="8124313" cy="830997"/>
          </a:xfrm>
          <a:prstGeom prst="rect">
            <a:avLst/>
          </a:prstGeom>
          <a:solidFill>
            <a:schemeClr val="accent4">
              <a:lumMod val="40000"/>
              <a:lumOff val="60000"/>
            </a:schemeClr>
          </a:solidFill>
        </p:spPr>
        <p:txBody>
          <a:bodyPr wrap="square" rtlCol="0">
            <a:spAutoFit/>
          </a:bodyPr>
          <a:lstStyle/>
          <a:p>
            <a:r>
              <a:rPr lang="en-US" sz="2400" dirty="0">
                <a:solidFill>
                  <a:srgbClr val="C00000"/>
                </a:solidFill>
              </a:rPr>
              <a:t>Palliative care consult within 2 days of admit: 24% lower cost (p&lt;.01) and 13% shorter LOS (p&lt;.01)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A5CB-606E-4BEF-96B2-310551117C2D}"/>
              </a:ext>
            </a:extLst>
          </p:cNvPr>
          <p:cNvSpPr>
            <a:spLocks noGrp="1"/>
          </p:cNvSpPr>
          <p:nvPr>
            <p:ph type="title"/>
          </p:nvPr>
        </p:nvSpPr>
        <p:spPr>
          <a:xfrm>
            <a:off x="0" y="3174"/>
            <a:ext cx="9144000" cy="1014465"/>
          </a:xfrm>
          <a:solidFill>
            <a:schemeClr val="accent4">
              <a:lumMod val="20000"/>
              <a:lumOff val="80000"/>
            </a:schemeClr>
          </a:solidFill>
        </p:spPr>
        <p:txBody>
          <a:bodyPr>
            <a:normAutofit fontScale="90000"/>
          </a:bodyPr>
          <a:lstStyle/>
          <a:p>
            <a:pPr>
              <a:defRPr/>
            </a:pPr>
            <a:r>
              <a:rPr lang="en-US" sz="3600" b="1" dirty="0">
                <a:solidFill>
                  <a:srgbClr val="002060"/>
                </a:solidFill>
              </a:rPr>
              <a:t>Greater impact on patients with more comorbidities</a:t>
            </a:r>
          </a:p>
        </p:txBody>
      </p:sp>
      <p:sp>
        <p:nvSpPr>
          <p:cNvPr id="20483" name="TextBox 4">
            <a:extLst>
              <a:ext uri="{FF2B5EF4-FFF2-40B4-BE49-F238E27FC236}">
                <a16:creationId xmlns:a16="http://schemas.microsoft.com/office/drawing/2014/main" id="{E292F15C-36FC-4969-9501-905067D7C615}"/>
              </a:ext>
            </a:extLst>
          </p:cNvPr>
          <p:cNvSpPr txBox="1">
            <a:spLocks noChangeArrowheads="1"/>
          </p:cNvSpPr>
          <p:nvPr/>
        </p:nvSpPr>
        <p:spPr bwMode="auto">
          <a:xfrm>
            <a:off x="371475" y="5815013"/>
            <a:ext cx="8515350" cy="515937"/>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a:t>May P, Garrido MM, Cassel JB, et al.  Palliative care teams' cost-saving effect is larger for cancer patients with higher numbers of comorbidities. Health Aff (Millwood). 2016 Jan 1;35(1):44-53. </a:t>
            </a:r>
          </a:p>
        </p:txBody>
      </p:sp>
      <p:pic>
        <p:nvPicPr>
          <p:cNvPr id="20484" name="Picture 5">
            <a:extLst>
              <a:ext uri="{FF2B5EF4-FFF2-40B4-BE49-F238E27FC236}">
                <a16:creationId xmlns:a16="http://schemas.microsoft.com/office/drawing/2014/main" id="{71BAE4EA-AC29-4503-BEF9-AC91C70E5881}"/>
              </a:ext>
            </a:extLst>
          </p:cNvPr>
          <p:cNvPicPr>
            <a:picLocks noChangeAspect="1"/>
          </p:cNvPicPr>
          <p:nvPr/>
        </p:nvPicPr>
        <p:blipFill>
          <a:blip r:embed="rId2">
            <a:extLst>
              <a:ext uri="{28A0092B-C50C-407E-A947-70E740481C1C}">
                <a14:useLocalDpi xmlns:a14="http://schemas.microsoft.com/office/drawing/2010/main" val="0"/>
              </a:ext>
            </a:extLst>
          </a:blip>
          <a:srcRect l="3542" t="15334" r="52083" b="42667"/>
          <a:stretch>
            <a:fillRect/>
          </a:stretch>
        </p:blipFill>
        <p:spPr bwMode="auto">
          <a:xfrm>
            <a:off x="106363" y="1137115"/>
            <a:ext cx="88582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6">
            <a:extLst>
              <a:ext uri="{FF2B5EF4-FFF2-40B4-BE49-F238E27FC236}">
                <a16:creationId xmlns:a16="http://schemas.microsoft.com/office/drawing/2014/main" id="{9FCEA10A-A845-4AA4-A391-0E592732C92F}"/>
              </a:ext>
            </a:extLst>
          </p:cNvPr>
          <p:cNvSpPr txBox="1">
            <a:spLocks noChangeArrowheads="1"/>
          </p:cNvSpPr>
          <p:nvPr/>
        </p:nvSpPr>
        <p:spPr bwMode="auto">
          <a:xfrm>
            <a:off x="257175" y="3831666"/>
            <a:ext cx="8396288" cy="1200329"/>
          </a:xfrm>
          <a:prstGeom prst="rect">
            <a:avLst/>
          </a:prstGeom>
          <a:solidFill>
            <a:schemeClr val="accent4">
              <a:lumMod val="40000"/>
              <a:lumOff val="60000"/>
            </a:schemeClr>
          </a:solidFill>
          <a:ln>
            <a:noFill/>
          </a:ln>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defRPr/>
            </a:pPr>
            <a:r>
              <a:rPr lang="en-US" altLang="en-US" sz="2400" i="1" dirty="0">
                <a:solidFill>
                  <a:srgbClr val="C00000"/>
                </a:solidFill>
              </a:rPr>
              <a:t>For those with 2-3 comorbidities, PC cost savings of $2,321 (or 22%). For those with 4+ comorbidities, PC cost savings of $3,515 (32%).  </a:t>
            </a:r>
          </a:p>
        </p:txBody>
      </p:sp>
      <p:sp>
        <p:nvSpPr>
          <p:cNvPr id="6" name="Slide Number Placeholder 1">
            <a:extLst>
              <a:ext uri="{FF2B5EF4-FFF2-40B4-BE49-F238E27FC236}">
                <a16:creationId xmlns:a16="http://schemas.microsoft.com/office/drawing/2014/main" id="{5C95B955-38D7-4CD8-B8A2-66A80A4DDB58}"/>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4E11-ED44-441D-BF7E-588EB01ADB22}"/>
              </a:ext>
            </a:extLst>
          </p:cNvPr>
          <p:cNvSpPr>
            <a:spLocks noGrp="1"/>
          </p:cNvSpPr>
          <p:nvPr>
            <p:ph type="title"/>
          </p:nvPr>
        </p:nvSpPr>
        <p:spPr>
          <a:xfrm>
            <a:off x="0" y="0"/>
            <a:ext cx="9144000" cy="1017639"/>
          </a:xfrm>
          <a:solidFill>
            <a:schemeClr val="accent4">
              <a:lumMod val="20000"/>
              <a:lumOff val="80000"/>
            </a:schemeClr>
          </a:solidFill>
        </p:spPr>
        <p:txBody>
          <a:bodyPr/>
          <a:lstStyle/>
          <a:p>
            <a:pPr>
              <a:defRPr/>
            </a:pPr>
            <a:r>
              <a:rPr lang="en-US" sz="3200" b="1" dirty="0">
                <a:solidFill>
                  <a:srgbClr val="002060"/>
                </a:solidFill>
              </a:rPr>
              <a:t>Impact on cost: shorter LOS and reduced cost per day</a:t>
            </a:r>
          </a:p>
        </p:txBody>
      </p:sp>
      <p:pic>
        <p:nvPicPr>
          <p:cNvPr id="21507" name="Picture 3">
            <a:extLst>
              <a:ext uri="{FF2B5EF4-FFF2-40B4-BE49-F238E27FC236}">
                <a16:creationId xmlns:a16="http://schemas.microsoft.com/office/drawing/2014/main" id="{4805F809-903A-425F-9537-A04F44DD37FE}"/>
              </a:ext>
            </a:extLst>
          </p:cNvPr>
          <p:cNvPicPr>
            <a:picLocks noChangeAspect="1"/>
          </p:cNvPicPr>
          <p:nvPr/>
        </p:nvPicPr>
        <p:blipFill>
          <a:blip r:embed="rId2">
            <a:extLst>
              <a:ext uri="{28A0092B-C50C-407E-A947-70E740481C1C}">
                <a14:useLocalDpi xmlns:a14="http://schemas.microsoft.com/office/drawing/2010/main" val="0"/>
              </a:ext>
            </a:extLst>
          </a:blip>
          <a:srcRect l="12500" t="40668" r="62083" b="35333"/>
          <a:stretch>
            <a:fillRect/>
          </a:stretch>
        </p:blipFill>
        <p:spPr bwMode="auto">
          <a:xfrm>
            <a:off x="287338" y="1158875"/>
            <a:ext cx="85090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a:extLst>
              <a:ext uri="{FF2B5EF4-FFF2-40B4-BE49-F238E27FC236}">
                <a16:creationId xmlns:a16="http://schemas.microsoft.com/office/drawing/2014/main" id="{F60AC36E-AD53-4B63-8C46-E39BD8E279C3}"/>
              </a:ext>
            </a:extLst>
          </p:cNvPr>
          <p:cNvSpPr>
            <a:spLocks noChangeArrowheads="1"/>
          </p:cNvSpPr>
          <p:nvPr/>
        </p:nvSpPr>
        <p:spPr bwMode="auto">
          <a:xfrm>
            <a:off x="139700" y="3668713"/>
            <a:ext cx="8874125" cy="1200329"/>
          </a:xfrm>
          <a:prstGeom prst="rect">
            <a:avLst/>
          </a:prstGeom>
          <a:solidFill>
            <a:schemeClr val="accent4">
              <a:lumMod val="40000"/>
              <a:lumOff val="60000"/>
            </a:schemeClr>
          </a:solidFill>
          <a:ln>
            <a:noFill/>
          </a:ln>
        </p:spPr>
        <p:txBody>
          <a:bodyPr>
            <a:spAutoFit/>
          </a:bodyPr>
          <a:lstStyle>
            <a:lvl1pPr marL="285750" indent="-285750">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marL="0" indent="0">
              <a:lnSpc>
                <a:spcPct val="100000"/>
              </a:lnSpc>
              <a:spcBef>
                <a:spcPct val="0"/>
              </a:spcBef>
              <a:buClrTx/>
              <a:buSzTx/>
              <a:buNone/>
              <a:defRPr/>
            </a:pPr>
            <a:r>
              <a:rPr lang="en-US" altLang="en-US" sz="2400" i="1" dirty="0">
                <a:solidFill>
                  <a:srgbClr val="C00000"/>
                </a:solidFill>
              </a:rPr>
              <a:t>Lower hospital costs per stay are realized by lower intensity and reduced LOS. The reduced LOS is associated with 63% of the overall cost-saving estimate.  </a:t>
            </a:r>
          </a:p>
        </p:txBody>
      </p:sp>
      <p:sp>
        <p:nvSpPr>
          <p:cNvPr id="21509" name="Rectangle 6">
            <a:extLst>
              <a:ext uri="{FF2B5EF4-FFF2-40B4-BE49-F238E27FC236}">
                <a16:creationId xmlns:a16="http://schemas.microsoft.com/office/drawing/2014/main" id="{37A7D0A8-2624-4561-AC56-D3CD0F0DFDED}"/>
              </a:ext>
            </a:extLst>
          </p:cNvPr>
          <p:cNvSpPr>
            <a:spLocks noChangeArrowheads="1"/>
          </p:cNvSpPr>
          <p:nvPr/>
        </p:nvSpPr>
        <p:spPr bwMode="auto">
          <a:xfrm>
            <a:off x="128075" y="6027174"/>
            <a:ext cx="8335962" cy="515938"/>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a:t>May P, Garrido MM, Cassel JB, et al. Cost analysis of a prospective multi-site cohort study of palliative care consultation teams for adults with advanced cancer: where do cost-savings come from?  Palliative Medicine 2017 Apr;31(4):378-386.</a:t>
            </a:r>
          </a:p>
        </p:txBody>
      </p:sp>
      <p:sp>
        <p:nvSpPr>
          <p:cNvPr id="6" name="Slide Number Placeholder 1">
            <a:extLst>
              <a:ext uri="{FF2B5EF4-FFF2-40B4-BE49-F238E27FC236}">
                <a16:creationId xmlns:a16="http://schemas.microsoft.com/office/drawing/2014/main" id="{D0EDCCBB-8157-4326-ACEA-E4E1AB46E574}"/>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922" t="16598" r="67823" b="3499"/>
          <a:stretch/>
        </p:blipFill>
        <p:spPr>
          <a:xfrm>
            <a:off x="304799" y="55796"/>
            <a:ext cx="8343901" cy="11595321"/>
          </a:xfrm>
          <a:prstGeom prst="rect">
            <a:avLst/>
          </a:prstGeom>
        </p:spPr>
      </p:pic>
      <p:sp>
        <p:nvSpPr>
          <p:cNvPr id="2" name="Slide Number Placeholder 1">
            <a:extLst>
              <a:ext uri="{FF2B5EF4-FFF2-40B4-BE49-F238E27FC236}">
                <a16:creationId xmlns:a16="http://schemas.microsoft.com/office/drawing/2014/main" id="{52E4FB88-29F6-4D70-9946-1DC2BE0F649B}"/>
              </a:ext>
            </a:extLst>
          </p:cNvPr>
          <p:cNvSpPr>
            <a:spLocks noGrp="1"/>
          </p:cNvSpPr>
          <p:nvPr>
            <p:ph type="sldNum" sz="quarter" idx="12"/>
          </p:nvPr>
        </p:nvSpPr>
        <p:spPr/>
        <p:txBody>
          <a:bodyPr/>
          <a:lstStyle/>
          <a:p>
            <a:r>
              <a:rPr lang="en-US" dirty="0"/>
              <a:t>Slide </a:t>
            </a:r>
            <a:fld id="{3ABD2A76-F175-40F5-A1EE-D1AA5DC307D0}" type="slidenum">
              <a:rPr lang="en-US" smtClean="0"/>
              <a:pPr/>
              <a:t>36</a:t>
            </a:fld>
            <a:endParaRPr lang="en-US" dirty="0"/>
          </a:p>
        </p:txBody>
      </p:sp>
    </p:spTree>
    <p:extLst>
      <p:ext uri="{BB962C8B-B14F-4D97-AF65-F5344CB8AC3E}">
        <p14:creationId xmlns:p14="http://schemas.microsoft.com/office/powerpoint/2010/main" val="3333057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F327-2B67-4DA1-9816-70CF2253B9E3}"/>
              </a:ext>
            </a:extLst>
          </p:cNvPr>
          <p:cNvSpPr>
            <a:spLocks noGrp="1"/>
          </p:cNvSpPr>
          <p:nvPr>
            <p:ph type="title"/>
          </p:nvPr>
        </p:nvSpPr>
        <p:spPr>
          <a:xfrm>
            <a:off x="0" y="1"/>
            <a:ext cx="9144000" cy="738188"/>
          </a:xfrm>
          <a:solidFill>
            <a:schemeClr val="accent4">
              <a:lumMod val="20000"/>
              <a:lumOff val="80000"/>
            </a:schemeClr>
          </a:solidFill>
        </p:spPr>
        <p:txBody>
          <a:bodyPr>
            <a:normAutofit/>
          </a:bodyPr>
          <a:lstStyle/>
          <a:p>
            <a:pPr>
              <a:defRPr/>
            </a:pPr>
            <a:r>
              <a:rPr lang="en-US" sz="3600" b="1" dirty="0">
                <a:solidFill>
                  <a:srgbClr val="002060"/>
                </a:solidFill>
              </a:rPr>
              <a:t>Meta-analysis study</a:t>
            </a:r>
          </a:p>
        </p:txBody>
      </p:sp>
      <p:sp>
        <p:nvSpPr>
          <p:cNvPr id="24579" name="Content Placeholder 2">
            <a:extLst>
              <a:ext uri="{FF2B5EF4-FFF2-40B4-BE49-F238E27FC236}">
                <a16:creationId xmlns:a16="http://schemas.microsoft.com/office/drawing/2014/main" id="{5F624CB0-0DFF-4DA7-BBDB-89E244B135BE}"/>
              </a:ext>
            </a:extLst>
          </p:cNvPr>
          <p:cNvSpPr>
            <a:spLocks noGrp="1"/>
          </p:cNvSpPr>
          <p:nvPr>
            <p:ph idx="1"/>
          </p:nvPr>
        </p:nvSpPr>
        <p:spPr>
          <a:xfrm>
            <a:off x="250722" y="949376"/>
            <a:ext cx="8436077" cy="4920481"/>
          </a:xfrm>
        </p:spPr>
        <p:txBody>
          <a:bodyPr>
            <a:normAutofit fontScale="92500"/>
          </a:bodyPr>
          <a:lstStyle/>
          <a:p>
            <a:pPr>
              <a:lnSpc>
                <a:spcPct val="100000"/>
              </a:lnSpc>
            </a:pPr>
            <a:r>
              <a:rPr lang="en-US" altLang="en-US" sz="2400" dirty="0">
                <a:solidFill>
                  <a:srgbClr val="002060"/>
                </a:solidFill>
              </a:rPr>
              <a:t>Incorporates data from 6 studies:</a:t>
            </a:r>
          </a:p>
          <a:p>
            <a:pPr lvl="1">
              <a:lnSpc>
                <a:spcPct val="100000"/>
              </a:lnSpc>
            </a:pPr>
            <a:r>
              <a:rPr lang="en-US" altLang="en-US" dirty="0">
                <a:solidFill>
                  <a:srgbClr val="002060"/>
                </a:solidFill>
              </a:rPr>
              <a:t>PCLC / Mt Sinai study (8 sites) (Morrison 2008)</a:t>
            </a:r>
          </a:p>
          <a:p>
            <a:pPr lvl="1">
              <a:lnSpc>
                <a:spcPct val="100000"/>
              </a:lnSpc>
            </a:pPr>
            <a:r>
              <a:rPr lang="en-US" altLang="en-US" dirty="0">
                <a:solidFill>
                  <a:srgbClr val="002060"/>
                </a:solidFill>
              </a:rPr>
              <a:t>Veterans Administration study (5 sites) (Penrod 2010)</a:t>
            </a:r>
          </a:p>
          <a:p>
            <a:pPr lvl="1">
              <a:lnSpc>
                <a:spcPct val="100000"/>
              </a:lnSpc>
            </a:pPr>
            <a:r>
              <a:rPr lang="en-US" altLang="en-US" dirty="0">
                <a:solidFill>
                  <a:srgbClr val="002060"/>
                </a:solidFill>
              </a:rPr>
              <a:t>Medicaid patients in NYS (4 sites) (Morrison 2011)</a:t>
            </a:r>
          </a:p>
          <a:p>
            <a:pPr lvl="1">
              <a:lnSpc>
                <a:spcPct val="100000"/>
              </a:lnSpc>
            </a:pPr>
            <a:r>
              <a:rPr lang="en-US" altLang="en-US" dirty="0">
                <a:solidFill>
                  <a:srgbClr val="002060"/>
                </a:solidFill>
              </a:rPr>
              <a:t>Palliative Care For Cancer (prospective) (5 sites) (May 2015)</a:t>
            </a:r>
          </a:p>
          <a:p>
            <a:pPr lvl="1">
              <a:lnSpc>
                <a:spcPct val="100000"/>
              </a:lnSpc>
            </a:pPr>
            <a:r>
              <a:rPr lang="en-US" altLang="en-US" dirty="0">
                <a:solidFill>
                  <a:srgbClr val="002060"/>
                </a:solidFill>
              </a:rPr>
              <a:t>Baylor / Scott &amp; White study (5 sites) (McCarthy 2015)</a:t>
            </a:r>
          </a:p>
          <a:p>
            <a:pPr lvl="1">
              <a:lnSpc>
                <a:spcPct val="100000"/>
              </a:lnSpc>
            </a:pPr>
            <a:r>
              <a:rPr lang="en-US" altLang="en-US" dirty="0">
                <a:solidFill>
                  <a:srgbClr val="002060"/>
                </a:solidFill>
              </a:rPr>
              <a:t>VCU study (1 site) (May 2017)</a:t>
            </a:r>
          </a:p>
          <a:p>
            <a:pPr>
              <a:lnSpc>
                <a:spcPct val="100000"/>
              </a:lnSpc>
            </a:pPr>
            <a:r>
              <a:rPr lang="en-US" altLang="en-US" sz="2400" dirty="0">
                <a:solidFill>
                  <a:srgbClr val="002060"/>
                </a:solidFill>
              </a:rPr>
              <a:t>10 community hospitals, 5 Veterans, 11 academic</a:t>
            </a:r>
          </a:p>
          <a:p>
            <a:pPr>
              <a:lnSpc>
                <a:spcPct val="100000"/>
              </a:lnSpc>
            </a:pPr>
            <a:r>
              <a:rPr lang="en-US" altLang="en-US" sz="2400" dirty="0">
                <a:solidFill>
                  <a:srgbClr val="002060"/>
                </a:solidFill>
              </a:rPr>
              <a:t>Re-analyzes data from each study using latest methods at 2015 $. </a:t>
            </a:r>
          </a:p>
          <a:p>
            <a:pPr>
              <a:lnSpc>
                <a:spcPct val="100000"/>
              </a:lnSpc>
            </a:pPr>
            <a:r>
              <a:rPr lang="en-US" altLang="en-US" sz="2400" dirty="0">
                <a:solidFill>
                  <a:srgbClr val="002060"/>
                </a:solidFill>
              </a:rPr>
              <a:t>Pooled analysis of 133,118 admissions (4,726 had PC) from 2001-2015</a:t>
            </a:r>
          </a:p>
          <a:p>
            <a:pPr>
              <a:lnSpc>
                <a:spcPct val="100000"/>
              </a:lnSpc>
            </a:pPr>
            <a:r>
              <a:rPr lang="en-US" altLang="en-US" sz="2400" dirty="0">
                <a:solidFill>
                  <a:srgbClr val="002060"/>
                </a:solidFill>
              </a:rPr>
              <a:t>Consult within 3 days of admit defined as the intervention observed </a:t>
            </a:r>
          </a:p>
          <a:p>
            <a:endParaRPr lang="en-US" altLang="en-US" sz="2400" dirty="0">
              <a:solidFill>
                <a:srgbClr val="002060"/>
              </a:solidFill>
            </a:endParaRPr>
          </a:p>
        </p:txBody>
      </p:sp>
      <p:sp>
        <p:nvSpPr>
          <p:cNvPr id="24580" name="Rectangle 4">
            <a:extLst>
              <a:ext uri="{FF2B5EF4-FFF2-40B4-BE49-F238E27FC236}">
                <a16:creationId xmlns:a16="http://schemas.microsoft.com/office/drawing/2014/main" id="{97141AFC-5076-4302-A261-C3F010A1DC47}"/>
              </a:ext>
            </a:extLst>
          </p:cNvPr>
          <p:cNvSpPr>
            <a:spLocks noChangeArrowheads="1"/>
          </p:cNvSpPr>
          <p:nvPr/>
        </p:nvSpPr>
        <p:spPr bwMode="auto">
          <a:xfrm>
            <a:off x="522288" y="6018213"/>
            <a:ext cx="8164512" cy="738187"/>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400"/>
              <a:t>May P, Normand C, Cassel JB, Del Fabbro E, Fine RL, Menz R, Morrison CA, Penrod JD, Robinson C, Morrison RS.  Economics of palliative care for hospitalized adults: a meta-analysis. JAMA Intern Med. 2018 Jun 1;178(6):820-829. doi: 10.1001/jamainternmed.2018.0750. </a:t>
            </a:r>
          </a:p>
        </p:txBody>
      </p:sp>
      <p:sp>
        <p:nvSpPr>
          <p:cNvPr id="5" name="Slide Number Placeholder 1">
            <a:extLst>
              <a:ext uri="{FF2B5EF4-FFF2-40B4-BE49-F238E27FC236}">
                <a16:creationId xmlns:a16="http://schemas.microsoft.com/office/drawing/2014/main" id="{B177671B-7CE2-42CA-9C59-0A50A7988F84}"/>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8348-2EB2-4A67-8EC0-22EBDEC99CCB}"/>
              </a:ext>
            </a:extLst>
          </p:cNvPr>
          <p:cNvSpPr>
            <a:spLocks noGrp="1"/>
          </p:cNvSpPr>
          <p:nvPr>
            <p:ph type="title"/>
          </p:nvPr>
        </p:nvSpPr>
        <p:spPr>
          <a:xfrm>
            <a:off x="0" y="1"/>
            <a:ext cx="9144000" cy="787400"/>
          </a:xfrm>
          <a:solidFill>
            <a:schemeClr val="accent4">
              <a:lumMod val="20000"/>
              <a:lumOff val="80000"/>
            </a:schemeClr>
          </a:solidFill>
        </p:spPr>
        <p:txBody>
          <a:bodyPr/>
          <a:lstStyle/>
          <a:p>
            <a:pPr>
              <a:defRPr/>
            </a:pPr>
            <a:r>
              <a:rPr lang="en-US" sz="4000" b="1" dirty="0">
                <a:solidFill>
                  <a:srgbClr val="002060"/>
                </a:solidFill>
              </a:rPr>
              <a:t>Cost per stay $3,237 lower with PC</a:t>
            </a:r>
          </a:p>
        </p:txBody>
      </p:sp>
      <p:graphicFrame>
        <p:nvGraphicFramePr>
          <p:cNvPr id="25603" name="Content Placeholder 5">
            <a:extLst>
              <a:ext uri="{FF2B5EF4-FFF2-40B4-BE49-F238E27FC236}">
                <a16:creationId xmlns:a16="http://schemas.microsoft.com/office/drawing/2014/main" id="{CEFB7177-037B-48A9-A816-A0E25F1D8A16}"/>
              </a:ext>
            </a:extLst>
          </p:cNvPr>
          <p:cNvGraphicFramePr>
            <a:graphicFrameLocks noGrp="1"/>
          </p:cNvGraphicFramePr>
          <p:nvPr>
            <p:ph idx="1"/>
          </p:nvPr>
        </p:nvGraphicFramePr>
        <p:xfrm>
          <a:off x="369888" y="787400"/>
          <a:ext cx="8458200" cy="4610100"/>
        </p:xfrm>
        <a:graphic>
          <a:graphicData uri="http://schemas.openxmlformats.org/presentationml/2006/ole">
            <mc:AlternateContent xmlns:mc="http://schemas.openxmlformats.org/markup-compatibility/2006">
              <mc:Choice xmlns:v="urn:schemas-microsoft-com:vml" Requires="v">
                <p:oleObj spid="_x0000_s2114" name="Chart" r:id="rId3" imgW="8468078" imgH="4615072" progId="Excel.Chart.8">
                  <p:embed/>
                </p:oleObj>
              </mc:Choice>
              <mc:Fallback>
                <p:oleObj name="Chart" r:id="rId3" imgW="8468078" imgH="4615072" progId="Excel.Chart.8">
                  <p:embed/>
                  <p:pic>
                    <p:nvPicPr>
                      <p:cNvPr id="25603" name="Content Placeholder 5">
                        <a:extLst>
                          <a:ext uri="{FF2B5EF4-FFF2-40B4-BE49-F238E27FC236}">
                            <a16:creationId xmlns:a16="http://schemas.microsoft.com/office/drawing/2014/main" id="{CEFB7177-037B-48A9-A816-A0E25F1D8A16}"/>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8" y="787400"/>
                        <a:ext cx="8458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a:extLst>
              <a:ext uri="{FF2B5EF4-FFF2-40B4-BE49-F238E27FC236}">
                <a16:creationId xmlns:a16="http://schemas.microsoft.com/office/drawing/2014/main" id="{C4710174-12A1-4D40-B4E4-BDF610FA73B3}"/>
              </a:ext>
            </a:extLst>
          </p:cNvPr>
          <p:cNvSpPr>
            <a:spLocks noChangeArrowheads="1"/>
          </p:cNvSpPr>
          <p:nvPr/>
        </p:nvSpPr>
        <p:spPr bwMode="auto">
          <a:xfrm>
            <a:off x="522288" y="5561013"/>
            <a:ext cx="8164512" cy="738187"/>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400"/>
              <a:t>May P, Normand C, Cassel JB, Del Fabbro E, Fine RL, Menz R, Morrison CA, Penrod JD, Robinson C, Morrison RS.  Economics of palliative care for hospitalized adults: a meta-analysis. JAMA Intern Med. 2018 Jun 1;178(6):820-829. doi: 10.1001/jamainternmed.2018.0750. </a:t>
            </a:r>
          </a:p>
        </p:txBody>
      </p:sp>
      <p:sp>
        <p:nvSpPr>
          <p:cNvPr id="5" name="Slide Number Placeholder 1">
            <a:extLst>
              <a:ext uri="{FF2B5EF4-FFF2-40B4-BE49-F238E27FC236}">
                <a16:creationId xmlns:a16="http://schemas.microsoft.com/office/drawing/2014/main" id="{4AD02BE1-F418-4E70-8FF7-D62CB4937F28}"/>
              </a:ext>
            </a:extLst>
          </p:cNvPr>
          <p:cNvSpPr>
            <a:spLocks noGrp="1"/>
          </p:cNvSpPr>
          <p:nvPr>
            <p:ph type="sldNum" sz="quarter" idx="12"/>
          </p:nvPr>
        </p:nvSpPr>
        <p:spPr>
          <a:xfrm>
            <a:off x="6915150" y="6430091"/>
            <a:ext cx="2057400" cy="365125"/>
          </a:xfrm>
        </p:spPr>
        <p:txBody>
          <a:bodyPr/>
          <a:lstStyle/>
          <a:p>
            <a:r>
              <a:rPr lang="en-US" dirty="0"/>
              <a:t>Slide </a:t>
            </a:r>
            <a:fld id="{3ABD2A76-F175-40F5-A1EE-D1AA5DC307D0}" type="slidenum">
              <a:rPr lang="en-US" smtClean="0"/>
              <a:pPr/>
              <a:t>38</a:t>
            </a:fld>
            <a:endParaRPr lang="en-US" dirty="0"/>
          </a:p>
        </p:txBody>
      </p:sp>
      <p:sp>
        <p:nvSpPr>
          <p:cNvPr id="3" name="Rectangle 2">
            <a:extLst>
              <a:ext uri="{FF2B5EF4-FFF2-40B4-BE49-F238E27FC236}">
                <a16:creationId xmlns:a16="http://schemas.microsoft.com/office/drawing/2014/main" id="{9DA65F71-1619-451E-9E3E-F712BC2CF588}"/>
              </a:ext>
            </a:extLst>
          </p:cNvPr>
          <p:cNvSpPr/>
          <p:nvPr/>
        </p:nvSpPr>
        <p:spPr>
          <a:xfrm>
            <a:off x="7624916" y="2890684"/>
            <a:ext cx="1061884" cy="20057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533C-AF6E-4464-A968-AA43DD4A682C}"/>
              </a:ext>
            </a:extLst>
          </p:cNvPr>
          <p:cNvSpPr>
            <a:spLocks noGrp="1"/>
          </p:cNvSpPr>
          <p:nvPr>
            <p:ph type="title"/>
          </p:nvPr>
        </p:nvSpPr>
        <p:spPr>
          <a:xfrm>
            <a:off x="0" y="11164"/>
            <a:ext cx="9144000" cy="1014361"/>
          </a:xfrm>
          <a:solidFill>
            <a:schemeClr val="accent4">
              <a:lumMod val="20000"/>
              <a:lumOff val="80000"/>
            </a:schemeClr>
          </a:solidFill>
        </p:spPr>
        <p:txBody>
          <a:bodyPr>
            <a:normAutofit/>
          </a:bodyPr>
          <a:lstStyle/>
          <a:p>
            <a:pPr>
              <a:defRPr/>
            </a:pPr>
            <a:r>
              <a:rPr lang="en-US" sz="3600" b="1" dirty="0">
                <a:solidFill>
                  <a:srgbClr val="002060"/>
                </a:solidFill>
              </a:rPr>
              <a:t>Indirect financial contributions of hospital PC</a:t>
            </a:r>
          </a:p>
        </p:txBody>
      </p:sp>
      <p:sp>
        <p:nvSpPr>
          <p:cNvPr id="27651" name="Content Placeholder 2">
            <a:extLst>
              <a:ext uri="{FF2B5EF4-FFF2-40B4-BE49-F238E27FC236}">
                <a16:creationId xmlns:a16="http://schemas.microsoft.com/office/drawing/2014/main" id="{2CA8B22F-A788-4DE1-8D97-A2E88118A977}"/>
              </a:ext>
            </a:extLst>
          </p:cNvPr>
          <p:cNvSpPr>
            <a:spLocks noGrp="1"/>
          </p:cNvSpPr>
          <p:nvPr>
            <p:ph idx="1"/>
          </p:nvPr>
        </p:nvSpPr>
        <p:spPr>
          <a:xfrm>
            <a:off x="265472" y="1208139"/>
            <a:ext cx="8421328" cy="4396247"/>
          </a:xfrm>
        </p:spPr>
        <p:txBody>
          <a:bodyPr>
            <a:normAutofit/>
          </a:bodyPr>
          <a:lstStyle/>
          <a:p>
            <a:pPr>
              <a:lnSpc>
                <a:spcPct val="110000"/>
              </a:lnSpc>
            </a:pPr>
            <a:r>
              <a:rPr lang="en-US" altLang="en-US" sz="2400" dirty="0">
                <a:solidFill>
                  <a:srgbClr val="002060"/>
                </a:solidFill>
              </a:rPr>
              <a:t>Payers are increasingly linking various factors to reimbursement including patient experience, 30-day mortality, and 30-day re-admissions. </a:t>
            </a:r>
          </a:p>
          <a:p>
            <a:pPr>
              <a:lnSpc>
                <a:spcPct val="110000"/>
              </a:lnSpc>
            </a:pPr>
            <a:r>
              <a:rPr lang="en-US" altLang="en-US" sz="2400" b="1" u="sng" dirty="0">
                <a:solidFill>
                  <a:srgbClr val="002060"/>
                </a:solidFill>
              </a:rPr>
              <a:t>Re-admissions</a:t>
            </a:r>
            <a:r>
              <a:rPr lang="en-US" altLang="en-US" sz="2400" dirty="0">
                <a:solidFill>
                  <a:srgbClr val="002060"/>
                </a:solidFill>
              </a:rPr>
              <a:t>.  </a:t>
            </a:r>
          </a:p>
          <a:p>
            <a:pPr lvl="1">
              <a:lnSpc>
                <a:spcPct val="110000"/>
              </a:lnSpc>
            </a:pPr>
            <a:r>
              <a:rPr lang="en-US" altLang="en-US" sz="2000" dirty="0">
                <a:solidFill>
                  <a:srgbClr val="002060"/>
                </a:solidFill>
              </a:rPr>
              <a:t>A quasi-experiment (Adelson 2017) found a significant reduction in re-admissions (</a:t>
            </a:r>
            <a:r>
              <a:rPr lang="en-US" altLang="en-US" sz="2000" b="1" dirty="0">
                <a:solidFill>
                  <a:srgbClr val="002060"/>
                </a:solidFill>
              </a:rPr>
              <a:t>reduced from 35% to 18%</a:t>
            </a:r>
            <a:r>
              <a:rPr lang="en-US" altLang="en-US" sz="2000" dirty="0">
                <a:solidFill>
                  <a:srgbClr val="002060"/>
                </a:solidFill>
              </a:rPr>
              <a:t>) when palliative care was involved proactively in the hospital stay for solid tumor cancer patients. </a:t>
            </a:r>
          </a:p>
          <a:p>
            <a:pPr lvl="1">
              <a:lnSpc>
                <a:spcPct val="110000"/>
              </a:lnSpc>
            </a:pPr>
            <a:r>
              <a:rPr lang="en-US" altLang="en-US" sz="2000" dirty="0">
                <a:solidFill>
                  <a:srgbClr val="002060"/>
                </a:solidFill>
              </a:rPr>
              <a:t>A retrospective study (May 2019) found a reduction in re-admission (</a:t>
            </a:r>
            <a:r>
              <a:rPr lang="en-US" altLang="en-US" sz="2000" b="1" dirty="0">
                <a:solidFill>
                  <a:srgbClr val="002060"/>
                </a:solidFill>
              </a:rPr>
              <a:t>26% with usual care, 19% with palliative care</a:t>
            </a:r>
            <a:r>
              <a:rPr lang="en-US" altLang="en-US" sz="2000" dirty="0">
                <a:solidFill>
                  <a:srgbClr val="002060"/>
                </a:solidFill>
              </a:rPr>
              <a:t>), while accounting for mortality. </a:t>
            </a:r>
          </a:p>
        </p:txBody>
      </p:sp>
      <p:sp>
        <p:nvSpPr>
          <p:cNvPr id="27652" name="Rectangle 3">
            <a:extLst>
              <a:ext uri="{FF2B5EF4-FFF2-40B4-BE49-F238E27FC236}">
                <a16:creationId xmlns:a16="http://schemas.microsoft.com/office/drawing/2014/main" id="{DB838DA0-A51C-4CFB-8F34-93BE1931C2F4}"/>
              </a:ext>
            </a:extLst>
          </p:cNvPr>
          <p:cNvSpPr>
            <a:spLocks noChangeArrowheads="1"/>
          </p:cNvSpPr>
          <p:nvPr/>
        </p:nvSpPr>
        <p:spPr bwMode="auto">
          <a:xfrm>
            <a:off x="457200" y="5425409"/>
            <a:ext cx="8374063" cy="1016000"/>
          </a:xfrm>
          <a:prstGeom prst="rect">
            <a:avLst/>
          </a:prstGeom>
          <a:noFill/>
          <a:ln w="9525">
            <a:solidFill>
              <a:srgbClr val="73B94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20000"/>
              </a:spcBef>
              <a:buClr>
                <a:srgbClr val="55824B"/>
              </a:buClr>
              <a:buSzPct val="80000"/>
              <a:buFont typeface="Lucida Grande" pitchFamily="1"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20000"/>
              </a:lnSpc>
              <a:spcBef>
                <a:spcPct val="20000"/>
              </a:spcBef>
              <a:buClr>
                <a:srgbClr val="55824B"/>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20000"/>
              </a:lnSpc>
              <a:spcBef>
                <a:spcPct val="20000"/>
              </a:spcBef>
              <a:buClr>
                <a:srgbClr val="55824B"/>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20000"/>
              </a:lnSpc>
              <a:spcBef>
                <a:spcPct val="20000"/>
              </a:spcBef>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20000"/>
              </a:lnSpc>
              <a:spcBef>
                <a:spcPct val="20000"/>
              </a:spcBef>
              <a:spcAft>
                <a:spcPct val="0"/>
              </a:spcAft>
              <a:buClr>
                <a:srgbClr val="55824B"/>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200"/>
              <a:t>Adelson K, Paris J, Horton JR, et al.  Standardized Criteria for Palliative Care Consultation on a Solid Tumor Oncology Service Reduces Downstream Health Care Use. J Oncol Pract. 2017 May;13(5):e431-e440. </a:t>
            </a:r>
          </a:p>
          <a:p>
            <a:pPr>
              <a:lnSpc>
                <a:spcPct val="100000"/>
              </a:lnSpc>
              <a:spcBef>
                <a:spcPct val="0"/>
              </a:spcBef>
              <a:buClrTx/>
              <a:buSzTx/>
              <a:buFontTx/>
              <a:buNone/>
            </a:pPr>
            <a:endParaRPr lang="en-US" altLang="en-US" sz="1200"/>
          </a:p>
          <a:p>
            <a:pPr>
              <a:lnSpc>
                <a:spcPct val="100000"/>
              </a:lnSpc>
              <a:spcBef>
                <a:spcPct val="0"/>
              </a:spcBef>
              <a:buClrTx/>
              <a:buSzTx/>
              <a:buFontTx/>
              <a:buNone/>
            </a:pPr>
            <a:r>
              <a:rPr lang="en-US" altLang="en-US" sz="1200"/>
              <a:t>May P, Garrido MM, Del Fabbro E, et al.  Evaluating Hospital Readmissions for Persons With Serious and Complex Illness: A Competing Risks Approach. Med Care Res Rev. 2019  doi: 10.1177/1077558718823919. </a:t>
            </a:r>
          </a:p>
        </p:txBody>
      </p:sp>
      <p:sp>
        <p:nvSpPr>
          <p:cNvPr id="5" name="Slide Number Placeholder 1">
            <a:extLst>
              <a:ext uri="{FF2B5EF4-FFF2-40B4-BE49-F238E27FC236}">
                <a16:creationId xmlns:a16="http://schemas.microsoft.com/office/drawing/2014/main" id="{823D0456-4A20-4A1A-9DA0-4D2D78F29432}"/>
              </a:ext>
            </a:extLst>
          </p:cNvPr>
          <p:cNvSpPr>
            <a:spLocks noGrp="1"/>
          </p:cNvSpPr>
          <p:nvPr>
            <p:ph type="sldNum" sz="quarter" idx="12"/>
          </p:nvPr>
        </p:nvSpPr>
        <p:spPr>
          <a:xfrm>
            <a:off x="7062630" y="6430091"/>
            <a:ext cx="2057400" cy="365125"/>
          </a:xfrm>
        </p:spPr>
        <p:txBody>
          <a:bodyPr/>
          <a:lstStyle/>
          <a:p>
            <a:r>
              <a:rPr lang="en-US" dirty="0"/>
              <a:t>Slide </a:t>
            </a:r>
            <a:fld id="{3ABD2A76-F175-40F5-A1EE-D1AA5DC307D0}"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EA47-F1E3-424A-B856-8ED0DCA312A4}"/>
              </a:ext>
            </a:extLst>
          </p:cNvPr>
          <p:cNvSpPr>
            <a:spLocks noGrp="1"/>
          </p:cNvSpPr>
          <p:nvPr>
            <p:ph type="title"/>
          </p:nvPr>
        </p:nvSpPr>
        <p:spPr>
          <a:xfrm>
            <a:off x="0" y="18256"/>
            <a:ext cx="9144000" cy="925642"/>
          </a:xfrm>
          <a:solidFill>
            <a:schemeClr val="accent4">
              <a:lumMod val="20000"/>
              <a:lumOff val="80000"/>
            </a:schemeClr>
          </a:solidFill>
        </p:spPr>
        <p:txBody>
          <a:bodyPr>
            <a:normAutofit/>
          </a:bodyPr>
          <a:lstStyle/>
          <a:p>
            <a:r>
              <a:rPr lang="en-US" sz="3600" b="1" dirty="0">
                <a:solidFill>
                  <a:srgbClr val="002060"/>
                </a:solidFill>
              </a:rPr>
              <a:t>1.  The tremendous value of chaplains</a:t>
            </a:r>
          </a:p>
        </p:txBody>
      </p:sp>
      <p:sp>
        <p:nvSpPr>
          <p:cNvPr id="3" name="Content Placeholder 2">
            <a:extLst>
              <a:ext uri="{FF2B5EF4-FFF2-40B4-BE49-F238E27FC236}">
                <a16:creationId xmlns:a16="http://schemas.microsoft.com/office/drawing/2014/main" id="{7E0FEEDB-714D-4307-BE99-03A7F6511E50}"/>
              </a:ext>
            </a:extLst>
          </p:cNvPr>
          <p:cNvSpPr>
            <a:spLocks noGrp="1"/>
          </p:cNvSpPr>
          <p:nvPr>
            <p:ph idx="1"/>
          </p:nvPr>
        </p:nvSpPr>
        <p:spPr>
          <a:xfrm>
            <a:off x="200949" y="1206195"/>
            <a:ext cx="8662831" cy="5312592"/>
          </a:xfrm>
        </p:spPr>
        <p:txBody>
          <a:bodyPr>
            <a:normAutofit fontScale="92500" lnSpcReduction="10000"/>
          </a:bodyPr>
          <a:lstStyle/>
          <a:p>
            <a:pPr>
              <a:lnSpc>
                <a:spcPct val="100000"/>
              </a:lnSpc>
            </a:pPr>
            <a:r>
              <a:rPr lang="en-US" dirty="0">
                <a:solidFill>
                  <a:srgbClr val="002060"/>
                </a:solidFill>
              </a:rPr>
              <a:t>Willing, able to take the time needed for listening</a:t>
            </a:r>
          </a:p>
          <a:p>
            <a:pPr>
              <a:lnSpc>
                <a:spcPct val="100000"/>
              </a:lnSpc>
            </a:pPr>
            <a:r>
              <a:rPr lang="en-US" dirty="0">
                <a:solidFill>
                  <a:srgbClr val="002060"/>
                </a:solidFill>
              </a:rPr>
              <a:t>Preserving dignity; supporting expressions of forgiveness, gratitude, love; promoting wisdom; reducing distress; helping with coping, grieving, capturing legacy</a:t>
            </a:r>
          </a:p>
          <a:p>
            <a:pPr>
              <a:lnSpc>
                <a:spcPct val="100000"/>
              </a:lnSpc>
            </a:pPr>
            <a:r>
              <a:rPr lang="en-US" dirty="0">
                <a:solidFill>
                  <a:srgbClr val="002060"/>
                </a:solidFill>
              </a:rPr>
              <a:t>Providing team-based, personalized, precision medicine!</a:t>
            </a:r>
          </a:p>
          <a:p>
            <a:pPr>
              <a:lnSpc>
                <a:spcPct val="100000"/>
              </a:lnSpc>
            </a:pPr>
            <a:r>
              <a:rPr lang="en-US" dirty="0">
                <a:solidFill>
                  <a:srgbClr val="002060"/>
                </a:solidFill>
              </a:rPr>
              <a:t>Bridging gaps – science and religion; hopes and fears; alienation; incoherence</a:t>
            </a:r>
          </a:p>
          <a:p>
            <a:pPr>
              <a:lnSpc>
                <a:spcPct val="100000"/>
              </a:lnSpc>
            </a:pPr>
            <a:r>
              <a:rPr lang="en-US" dirty="0">
                <a:solidFill>
                  <a:srgbClr val="002060"/>
                </a:solidFill>
              </a:rPr>
              <a:t>Supporting healthcare teams – hospice, palliative care, trauma, pediatric oncology, transplant, ICUs</a:t>
            </a:r>
          </a:p>
          <a:p>
            <a:pPr>
              <a:lnSpc>
                <a:spcPct val="100000"/>
              </a:lnSpc>
            </a:pPr>
            <a:r>
              <a:rPr lang="en-US" dirty="0">
                <a:solidFill>
                  <a:srgbClr val="002060"/>
                </a:solidFill>
              </a:rPr>
              <a:t>Re-affirming the need for non-industrial models of quality</a:t>
            </a:r>
          </a:p>
          <a:p>
            <a:pPr>
              <a:lnSpc>
                <a:spcPct val="100000"/>
              </a:lnSpc>
            </a:pPr>
            <a:r>
              <a:rPr lang="en-US" dirty="0">
                <a:solidFill>
                  <a:srgbClr val="002060"/>
                </a:solidFill>
              </a:rPr>
              <a:t>Community engagement – overcoming distrust, denial, misconceptions</a:t>
            </a:r>
          </a:p>
          <a:p>
            <a:pPr>
              <a:lnSpc>
                <a:spcPct val="100000"/>
              </a:lnSpc>
            </a:pPr>
            <a:endParaRPr lang="en-US" dirty="0">
              <a:solidFill>
                <a:srgbClr val="002060"/>
              </a:solidFill>
            </a:endParaRPr>
          </a:p>
        </p:txBody>
      </p:sp>
      <p:sp>
        <p:nvSpPr>
          <p:cNvPr id="4" name="Slide Number Placeholder 3">
            <a:extLst>
              <a:ext uri="{FF2B5EF4-FFF2-40B4-BE49-F238E27FC236}">
                <a16:creationId xmlns:a16="http://schemas.microsoft.com/office/drawing/2014/main" id="{79E50F80-E239-430F-80C6-9EB7976BA1B3}"/>
              </a:ext>
            </a:extLst>
          </p:cNvPr>
          <p:cNvSpPr>
            <a:spLocks noGrp="1"/>
          </p:cNvSpPr>
          <p:nvPr>
            <p:ph type="sldNum" sz="quarter" idx="12"/>
          </p:nvPr>
        </p:nvSpPr>
        <p:spPr/>
        <p:txBody>
          <a:bodyPr/>
          <a:lstStyle/>
          <a:p>
            <a:r>
              <a:rPr lang="en-US"/>
              <a:t>Slide </a:t>
            </a:r>
            <a:fld id="{3ABD2A76-F175-40F5-A1EE-D1AA5DC307D0}" type="slidenum">
              <a:rPr lang="en-US" smtClean="0"/>
              <a:pPr/>
              <a:t>4</a:t>
            </a:fld>
            <a:endParaRPr lang="en-US" dirty="0"/>
          </a:p>
        </p:txBody>
      </p:sp>
    </p:spTree>
    <p:extLst>
      <p:ext uri="{BB962C8B-B14F-4D97-AF65-F5344CB8AC3E}">
        <p14:creationId xmlns:p14="http://schemas.microsoft.com/office/powerpoint/2010/main" val="2617544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BC15-2E84-404D-B308-9C856C94F473}"/>
              </a:ext>
            </a:extLst>
          </p:cNvPr>
          <p:cNvSpPr>
            <a:spLocks noGrp="1"/>
          </p:cNvSpPr>
          <p:nvPr>
            <p:ph type="title"/>
          </p:nvPr>
        </p:nvSpPr>
        <p:spPr>
          <a:xfrm>
            <a:off x="628650" y="2326661"/>
            <a:ext cx="7886700" cy="1325563"/>
          </a:xfrm>
          <a:solidFill>
            <a:schemeClr val="accent4">
              <a:lumMod val="20000"/>
              <a:lumOff val="80000"/>
            </a:schemeClr>
          </a:solidFill>
        </p:spPr>
        <p:txBody>
          <a:bodyPr>
            <a:normAutofit fontScale="90000"/>
          </a:bodyPr>
          <a:lstStyle/>
          <a:p>
            <a:r>
              <a:rPr lang="en-US" b="1" dirty="0">
                <a:solidFill>
                  <a:srgbClr val="002060"/>
                </a:solidFill>
              </a:rPr>
              <a:t>5b. Economic studies of </a:t>
            </a:r>
            <a:br>
              <a:rPr lang="en-US" b="1" dirty="0">
                <a:solidFill>
                  <a:srgbClr val="002060"/>
                </a:solidFill>
              </a:rPr>
            </a:br>
            <a:r>
              <a:rPr lang="en-US" b="1" dirty="0">
                <a:solidFill>
                  <a:srgbClr val="002060"/>
                </a:solidFill>
              </a:rPr>
              <a:t>Home- and clinic-based palliative care</a:t>
            </a:r>
          </a:p>
        </p:txBody>
      </p:sp>
      <p:sp>
        <p:nvSpPr>
          <p:cNvPr id="4" name="Slide Number Placeholder 3">
            <a:extLst>
              <a:ext uri="{FF2B5EF4-FFF2-40B4-BE49-F238E27FC236}">
                <a16:creationId xmlns:a16="http://schemas.microsoft.com/office/drawing/2014/main" id="{FB8B57B0-304E-4898-B348-37F83C6A33F3}"/>
              </a:ext>
            </a:extLst>
          </p:cNvPr>
          <p:cNvSpPr>
            <a:spLocks noGrp="1"/>
          </p:cNvSpPr>
          <p:nvPr>
            <p:ph type="sldNum" sz="quarter" idx="12"/>
          </p:nvPr>
        </p:nvSpPr>
        <p:spPr/>
        <p:txBody>
          <a:bodyPr/>
          <a:lstStyle/>
          <a:p>
            <a:r>
              <a:rPr lang="en-US"/>
              <a:t>Slide </a:t>
            </a:r>
            <a:fld id="{3ABD2A76-F175-40F5-A1EE-D1AA5DC307D0}" type="slidenum">
              <a:rPr lang="en-US" smtClean="0"/>
              <a:pPr/>
              <a:t>40</a:t>
            </a:fld>
            <a:endParaRPr lang="en-US" dirty="0"/>
          </a:p>
        </p:txBody>
      </p:sp>
    </p:spTree>
    <p:extLst>
      <p:ext uri="{BB962C8B-B14F-4D97-AF65-F5344CB8AC3E}">
        <p14:creationId xmlns:p14="http://schemas.microsoft.com/office/powerpoint/2010/main" val="4158441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64"/>
            <a:ext cx="9144000" cy="857250"/>
          </a:xfrm>
          <a:solidFill>
            <a:schemeClr val="accent4">
              <a:lumMod val="20000"/>
              <a:lumOff val="80000"/>
            </a:schemeClr>
          </a:solidFill>
        </p:spPr>
        <p:txBody>
          <a:bodyPr anchor="b">
            <a:normAutofit/>
          </a:bodyPr>
          <a:lstStyle/>
          <a:p>
            <a:r>
              <a:rPr lang="en-US" sz="3600" b="1" dirty="0">
                <a:solidFill>
                  <a:srgbClr val="002060"/>
                </a:solidFill>
              </a:rPr>
              <a:t>Key RCTs of CBPC measuring cost impact</a:t>
            </a:r>
          </a:p>
        </p:txBody>
      </p:sp>
      <p:sp>
        <p:nvSpPr>
          <p:cNvPr id="4" name="Content Placeholder 3"/>
          <p:cNvSpPr>
            <a:spLocks noGrp="1"/>
          </p:cNvSpPr>
          <p:nvPr>
            <p:ph idx="1"/>
          </p:nvPr>
        </p:nvSpPr>
        <p:spPr>
          <a:xfrm>
            <a:off x="304800" y="1485900"/>
            <a:ext cx="8686800" cy="4044556"/>
          </a:xfrm>
        </p:spPr>
        <p:txBody>
          <a:bodyPr>
            <a:noAutofit/>
          </a:bodyPr>
          <a:lstStyle/>
          <a:p>
            <a:pPr>
              <a:spcAft>
                <a:spcPts val="450"/>
              </a:spcAft>
            </a:pPr>
            <a:r>
              <a:rPr lang="en-US" sz="1800" b="1" dirty="0">
                <a:solidFill>
                  <a:srgbClr val="002060"/>
                </a:solidFill>
              </a:rPr>
              <a:t>Brumley (2007)</a:t>
            </a:r>
            <a:r>
              <a:rPr lang="en-US" sz="1800" dirty="0">
                <a:solidFill>
                  <a:srgbClr val="002060"/>
                </a:solidFill>
              </a:rPr>
              <a:t> compared palliative home care (n=145 for average of 196 days) to usual home care (n=152 for average of 242 days) for home-bound patients with COPD, CHF, or cancer.  PC patients had greater satisfaction, were more likely to die at home, and had lower healthcare costs (net difference of $7,552 per patient) due to fewer ED visits and hospitalizations.  </a:t>
            </a:r>
          </a:p>
          <a:p>
            <a:pPr>
              <a:spcAft>
                <a:spcPts val="450"/>
              </a:spcAft>
            </a:pPr>
            <a:r>
              <a:rPr lang="en-US" sz="1800" b="1" dirty="0">
                <a:solidFill>
                  <a:srgbClr val="002060"/>
                </a:solidFill>
              </a:rPr>
              <a:t>Higginson (2009)</a:t>
            </a:r>
            <a:r>
              <a:rPr lang="en-US" sz="1800" dirty="0">
                <a:solidFill>
                  <a:srgbClr val="002060"/>
                </a:solidFill>
              </a:rPr>
              <a:t> compared fast-tracked PC (n=25) to PC delivered after a delay of 3 months (n=21) for patients with severe multiple sclerosis.  PC was delivered in both home and community settings.  PC patients’ caregivers had lower ratings of burden, and lower total costs of care (net difference of £1,789 per patient) after 12 weeks; included costs of healthcare and caregiving.</a:t>
            </a:r>
          </a:p>
          <a:p>
            <a:pPr>
              <a:spcAft>
                <a:spcPts val="450"/>
              </a:spcAft>
            </a:pPr>
            <a:r>
              <a:rPr lang="en-US" sz="1800" b="1" dirty="0">
                <a:solidFill>
                  <a:srgbClr val="002060"/>
                </a:solidFill>
              </a:rPr>
              <a:t>Greer &amp; Temel (2016) </a:t>
            </a:r>
            <a:r>
              <a:rPr lang="en-US" sz="1800" dirty="0">
                <a:solidFill>
                  <a:srgbClr val="002060"/>
                </a:solidFill>
              </a:rPr>
              <a:t>compared early outpatient PC (n=68) and usual care (70) patients who had non-small cell lung cancer diagnosed at advanced stage, enrolled 2006-2009 and died by 2013. No significant differences in total costs of care nor in final 30 days of life (e.g., $2,527 lower costs in final 30 days of life for PC group was not statistically significant) (secondary analysis, under-powered).  </a:t>
            </a:r>
          </a:p>
          <a:p>
            <a:pPr marL="0" indent="0">
              <a:buNone/>
            </a:pPr>
            <a:endParaRPr lang="en-US" sz="1500" i="1" dirty="0">
              <a:solidFill>
                <a:srgbClr val="002060"/>
              </a:solidFill>
            </a:endParaRPr>
          </a:p>
        </p:txBody>
      </p:sp>
      <p:sp>
        <p:nvSpPr>
          <p:cNvPr id="6" name="Slide Number Placeholder 1">
            <a:extLst>
              <a:ext uri="{FF2B5EF4-FFF2-40B4-BE49-F238E27FC236}">
                <a16:creationId xmlns:a16="http://schemas.microsoft.com/office/drawing/2014/main" id="{336CDC18-BD6D-41E8-8136-1D0187C2594B}"/>
              </a:ext>
            </a:extLst>
          </p:cNvPr>
          <p:cNvSpPr>
            <a:spLocks noGrp="1"/>
          </p:cNvSpPr>
          <p:nvPr>
            <p:ph type="sldNum" sz="quarter" idx="12"/>
          </p:nvPr>
        </p:nvSpPr>
        <p:spPr>
          <a:xfrm>
            <a:off x="7062630" y="6430091"/>
            <a:ext cx="2057400" cy="365125"/>
          </a:xfrm>
        </p:spPr>
        <p:txBody>
          <a:bodyPr/>
          <a:lstStyle/>
          <a:p>
            <a:r>
              <a:rPr lang="en-US" dirty="0"/>
              <a:t>Slide </a:t>
            </a:r>
            <a:fld id="{3ABD2A76-F175-40F5-A1EE-D1AA5DC307D0}" type="slidenum">
              <a:rPr lang="en-US" smtClean="0"/>
              <a:pPr/>
              <a:t>41</a:t>
            </a:fld>
            <a:endParaRPr lang="en-US" dirty="0"/>
          </a:p>
        </p:txBody>
      </p:sp>
    </p:spTree>
    <p:extLst>
      <p:ext uri="{BB962C8B-B14F-4D97-AF65-F5344CB8AC3E}">
        <p14:creationId xmlns:p14="http://schemas.microsoft.com/office/powerpoint/2010/main" val="2520978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4989"/>
            <a:ext cx="9144000" cy="685800"/>
          </a:xfrm>
          <a:prstGeom prst="rect">
            <a:avLst/>
          </a:prstGeom>
          <a:solidFill>
            <a:schemeClr val="accent4">
              <a:lumMod val="20000"/>
              <a:lumOff val="80000"/>
            </a:schemeClr>
          </a:solidFill>
        </p:spPr>
        <p:txBody>
          <a:bodyPr vert="horz" lIns="68580" tIns="34290" rIns="68580" bIns="34290" rtlCol="0" anchor="ctr">
            <a:normAutofit fontScale="97500"/>
          </a:bodyPr>
          <a:lstStyle>
            <a:lvl1pPr algn="ctr" defTabSz="914400" rtl="0" eaLnBrk="1" latinLnBrk="0" hangingPunct="1">
              <a:spcBef>
                <a:spcPct val="0"/>
              </a:spcBef>
              <a:buNone/>
              <a:defRPr sz="2800" kern="1200">
                <a:solidFill>
                  <a:schemeClr val="tx1"/>
                </a:solidFill>
                <a:latin typeface="+mn-lt"/>
                <a:ea typeface="+mj-ea"/>
                <a:cs typeface="+mj-cs"/>
              </a:defRPr>
            </a:lvl1pPr>
          </a:lstStyle>
          <a:p>
            <a:pPr algn="l"/>
            <a:r>
              <a:rPr lang="en-US" sz="3300" b="1" dirty="0">
                <a:solidFill>
                  <a:srgbClr val="002060"/>
                </a:solidFill>
                <a:latin typeface="+mj-lt"/>
                <a:sym typeface="Arial" pitchFamily="34" charset="0"/>
              </a:rPr>
              <a:t>RCT: Palliative Care at Home</a:t>
            </a:r>
            <a:endParaRPr lang="en-US" sz="3300" b="1" dirty="0">
              <a:solidFill>
                <a:srgbClr val="002060"/>
              </a:solidFill>
              <a:latin typeface="+mj-lt"/>
            </a:endParaRPr>
          </a:p>
        </p:txBody>
      </p:sp>
      <p:sp>
        <p:nvSpPr>
          <p:cNvPr id="10" name="Rectangle 9"/>
          <p:cNvSpPr/>
          <p:nvPr/>
        </p:nvSpPr>
        <p:spPr>
          <a:xfrm>
            <a:off x="6405871" y="5118384"/>
            <a:ext cx="2529700" cy="685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228600" y="6396335"/>
            <a:ext cx="7811168" cy="461665"/>
          </a:xfrm>
          <a:prstGeom prst="rect">
            <a:avLst/>
          </a:prstGeom>
          <a:noFill/>
        </p:spPr>
        <p:txBody>
          <a:bodyPr wrap="square" rtlCol="0">
            <a:spAutoFit/>
          </a:bodyPr>
          <a:lstStyle/>
          <a:p>
            <a:r>
              <a:rPr lang="en-US" sz="1200" dirty="0" err="1"/>
              <a:t>Brumley</a:t>
            </a:r>
            <a:r>
              <a:rPr lang="en-US" sz="1200" dirty="0"/>
              <a:t>, </a:t>
            </a:r>
            <a:r>
              <a:rPr lang="en-US" sz="1200" dirty="0" err="1"/>
              <a:t>Enguidanos</a:t>
            </a:r>
            <a:r>
              <a:rPr lang="en-US" sz="1200" dirty="0"/>
              <a:t> et al, Increased Satisfaction with Care and Lower Costs: Results of a Randomized Trial of In-Home Palliative Care. J Am Geriatr Soc. 2007 Jul;55(7):993-1000</a:t>
            </a:r>
          </a:p>
        </p:txBody>
      </p:sp>
      <p:graphicFrame>
        <p:nvGraphicFramePr>
          <p:cNvPr id="2" name="Object 7"/>
          <p:cNvGraphicFramePr>
            <a:graphicFrameLocks noGrp="1" noChangeAspect="1"/>
          </p:cNvGraphicFramePr>
          <p:nvPr>
            <p:extLst/>
          </p:nvPr>
        </p:nvGraphicFramePr>
        <p:xfrm>
          <a:off x="438150" y="1066800"/>
          <a:ext cx="8267700" cy="47375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852081" y="1820841"/>
            <a:ext cx="2767379" cy="923330"/>
          </a:xfrm>
          <a:prstGeom prst="rect">
            <a:avLst/>
          </a:prstGeom>
          <a:noFill/>
        </p:spPr>
        <p:txBody>
          <a:bodyPr wrap="square" rtlCol="0">
            <a:spAutoFit/>
          </a:bodyPr>
          <a:lstStyle/>
          <a:p>
            <a:r>
              <a:rPr lang="en-US" u="sng" dirty="0">
                <a:solidFill>
                  <a:srgbClr val="002060"/>
                </a:solidFill>
              </a:rPr>
              <a:t>Mean cost of care</a:t>
            </a:r>
          </a:p>
          <a:p>
            <a:r>
              <a:rPr lang="en-US" b="1" dirty="0">
                <a:solidFill>
                  <a:srgbClr val="002060"/>
                </a:solidFill>
              </a:rPr>
              <a:t>Usual care</a:t>
            </a:r>
            <a:r>
              <a:rPr lang="en-US" dirty="0">
                <a:solidFill>
                  <a:srgbClr val="002060"/>
                </a:solidFill>
              </a:rPr>
              <a:t>: $20,222</a:t>
            </a:r>
          </a:p>
          <a:p>
            <a:r>
              <a:rPr lang="en-US" b="1" dirty="0">
                <a:solidFill>
                  <a:srgbClr val="002060"/>
                </a:solidFill>
              </a:rPr>
              <a:t>Home PC</a:t>
            </a:r>
            <a:r>
              <a:rPr lang="en-US" dirty="0">
                <a:solidFill>
                  <a:srgbClr val="002060"/>
                </a:solidFill>
              </a:rPr>
              <a:t>:   $12,670</a:t>
            </a:r>
          </a:p>
        </p:txBody>
      </p:sp>
      <p:sp>
        <p:nvSpPr>
          <p:cNvPr id="11" name="Slide Number Placeholder 1">
            <a:extLst>
              <a:ext uri="{FF2B5EF4-FFF2-40B4-BE49-F238E27FC236}">
                <a16:creationId xmlns:a16="http://schemas.microsoft.com/office/drawing/2014/main" id="{3DC67A27-C846-49FD-9DEB-2125A3B4BF24}"/>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42</a:t>
            </a:fld>
            <a:endParaRPr lang="en-US" sz="1200" dirty="0"/>
          </a:p>
        </p:txBody>
      </p:sp>
    </p:spTree>
    <p:custDataLst>
      <p:tags r:id="rId1"/>
    </p:custDataLst>
    <p:extLst>
      <p:ext uri="{BB962C8B-B14F-4D97-AF65-F5344CB8AC3E}">
        <p14:creationId xmlns:p14="http://schemas.microsoft.com/office/powerpoint/2010/main" val="268197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b="32467"/>
          <a:stretch/>
        </p:blipFill>
        <p:spPr>
          <a:xfrm>
            <a:off x="-64687" y="944374"/>
            <a:ext cx="3798487" cy="4882327"/>
          </a:xfrm>
          <a:prstGeom prst="rect">
            <a:avLst/>
          </a:prstGeom>
        </p:spPr>
      </p:pic>
      <p:sp>
        <p:nvSpPr>
          <p:cNvPr id="2" name="Title 1"/>
          <p:cNvSpPr>
            <a:spLocks noGrp="1"/>
          </p:cNvSpPr>
          <p:nvPr>
            <p:ph type="title"/>
          </p:nvPr>
        </p:nvSpPr>
        <p:spPr>
          <a:xfrm>
            <a:off x="0" y="0"/>
            <a:ext cx="9144000" cy="839866"/>
          </a:xfrm>
          <a:solidFill>
            <a:schemeClr val="accent4">
              <a:lumMod val="20000"/>
              <a:lumOff val="80000"/>
            </a:schemeClr>
          </a:solidFill>
        </p:spPr>
        <p:txBody>
          <a:bodyPr anchor="ctr">
            <a:normAutofit fontScale="90000"/>
          </a:bodyPr>
          <a:lstStyle/>
          <a:p>
            <a:r>
              <a:rPr lang="en-US" sz="3600" b="1" dirty="0">
                <a:solidFill>
                  <a:srgbClr val="002060"/>
                </a:solidFill>
              </a:rPr>
              <a:t>“Home Connections”: Symptoms &amp; costs controlled</a:t>
            </a:r>
          </a:p>
        </p:txBody>
      </p:sp>
      <p:pic>
        <p:nvPicPr>
          <p:cNvPr id="9" name="Picture 8"/>
          <p:cNvPicPr>
            <a:picLocks noChangeAspect="1"/>
          </p:cNvPicPr>
          <p:nvPr/>
        </p:nvPicPr>
        <p:blipFill>
          <a:blip r:embed="rId4"/>
          <a:stretch>
            <a:fillRect/>
          </a:stretch>
        </p:blipFill>
        <p:spPr>
          <a:xfrm>
            <a:off x="3886200" y="1524000"/>
            <a:ext cx="5046578" cy="3666004"/>
          </a:xfrm>
          <a:prstGeom prst="rect">
            <a:avLst/>
          </a:prstGeom>
          <a:ln>
            <a:solidFill>
              <a:schemeClr val="tx1"/>
            </a:solidFill>
          </a:ln>
        </p:spPr>
      </p:pic>
      <p:sp>
        <p:nvSpPr>
          <p:cNvPr id="16" name="Rectangle 15"/>
          <p:cNvSpPr/>
          <p:nvPr/>
        </p:nvSpPr>
        <p:spPr>
          <a:xfrm>
            <a:off x="152401" y="5809283"/>
            <a:ext cx="5029200" cy="738664"/>
          </a:xfrm>
          <a:prstGeom prst="rect">
            <a:avLst/>
          </a:prstGeom>
        </p:spPr>
        <p:txBody>
          <a:bodyPr wrap="square">
            <a:spAutoFit/>
          </a:bodyPr>
          <a:lstStyle/>
          <a:p>
            <a:r>
              <a:rPr lang="en-US" sz="1050" dirty="0">
                <a:latin typeface="AdvPSA33E"/>
              </a:rPr>
              <a:t>Mean ESAS item scores ( </a:t>
            </a:r>
            <a:r>
              <a:rPr lang="en-US" sz="1050" dirty="0">
                <a:latin typeface="AdvPSA33F"/>
              </a:rPr>
              <a:t>y</a:t>
            </a:r>
            <a:r>
              <a:rPr lang="en-US" sz="1050" dirty="0">
                <a:latin typeface="AdvPSA33E"/>
              </a:rPr>
              <a:t>-axis) as a function of the week of enrollment (</a:t>
            </a:r>
            <a:r>
              <a:rPr lang="en-US" sz="1050" dirty="0">
                <a:latin typeface="AdvPSA33F"/>
              </a:rPr>
              <a:t>x</a:t>
            </a:r>
            <a:r>
              <a:rPr lang="en-US" sz="1050" dirty="0">
                <a:latin typeface="AdvPSA33E"/>
              </a:rPr>
              <a:t>-axis) within groups categorized by the score at enrollment: good scores (0-2) on onset are represented by the gray line and moderate (4-6) and/or poor (7-10) scores at onset are represented by a black solid line (</a:t>
            </a:r>
            <a:r>
              <a:rPr lang="en-US" sz="1050" dirty="0">
                <a:latin typeface="AdvPSA33F"/>
              </a:rPr>
              <a:t>n=</a:t>
            </a:r>
            <a:r>
              <a:rPr lang="en-US" sz="1050" dirty="0">
                <a:latin typeface="AdvPSA33E"/>
              </a:rPr>
              <a:t>428). </a:t>
            </a:r>
            <a:endParaRPr lang="en-US" sz="1050" dirty="0"/>
          </a:p>
        </p:txBody>
      </p:sp>
      <p:sp>
        <p:nvSpPr>
          <p:cNvPr id="17" name="TextBox 16"/>
          <p:cNvSpPr txBox="1"/>
          <p:nvPr/>
        </p:nvSpPr>
        <p:spPr>
          <a:xfrm>
            <a:off x="5181600" y="5748320"/>
            <a:ext cx="3849111" cy="1031051"/>
          </a:xfrm>
          <a:prstGeom prst="rect">
            <a:avLst/>
          </a:prstGeom>
          <a:solidFill>
            <a:schemeClr val="bg1"/>
          </a:solid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1764A7"/>
                </a:solidFill>
              </a:rPr>
              <a:t>Kerr, Donohue, Tangeman et al. [Cost outcomes] JPM 2014 Dec;17(12):1328-35. </a:t>
            </a:r>
          </a:p>
          <a:p>
            <a:pPr marL="285750" indent="-285750">
              <a:spcAft>
                <a:spcPts val="600"/>
              </a:spcAft>
              <a:buFont typeface="Arial" panose="020B0604020202020204" pitchFamily="34" charset="0"/>
              <a:buChar char="•"/>
            </a:pPr>
            <a:r>
              <a:rPr lang="en-US" sz="1400" dirty="0">
                <a:solidFill>
                  <a:srgbClr val="1764A7"/>
                </a:solidFill>
              </a:rPr>
              <a:t>Kerr, Tangeman, Rudra et al. [Clinical outcomes] JPSM. 2014 Nov;48(5):883-92.</a:t>
            </a:r>
          </a:p>
        </p:txBody>
      </p:sp>
      <p:sp>
        <p:nvSpPr>
          <p:cNvPr id="7" name="Slide Number Placeholder 2"/>
          <p:cNvSpPr>
            <a:spLocks noGrp="1"/>
          </p:cNvSpPr>
          <p:nvPr>
            <p:ph type="sldNum" sz="quarter" idx="10"/>
          </p:nvPr>
        </p:nvSpPr>
        <p:spPr>
          <a:xfrm>
            <a:off x="152401" y="6445980"/>
            <a:ext cx="473347" cy="384035"/>
          </a:xfrm>
        </p:spPr>
        <p:txBody>
          <a:bodyPr/>
          <a:lstStyle/>
          <a:p>
            <a:pPr algn="l"/>
            <a:fld id="{67EEBBF8-E597-4665-9D94-D1521CCBCC5B}" type="slidenum">
              <a:rPr lang="en-US" smtClean="0"/>
              <a:t>43</a:t>
            </a:fld>
            <a:endParaRPr lang="en-US" dirty="0"/>
          </a:p>
        </p:txBody>
      </p:sp>
      <p:sp>
        <p:nvSpPr>
          <p:cNvPr id="3" name="TextBox 2"/>
          <p:cNvSpPr txBox="1"/>
          <p:nvPr/>
        </p:nvSpPr>
        <p:spPr>
          <a:xfrm>
            <a:off x="2464486" y="759708"/>
            <a:ext cx="464166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rgbClr val="002060"/>
                </a:solidFill>
              </a:rPr>
              <a:t>“Home Connections” (Buffalo NY)</a:t>
            </a:r>
            <a:endParaRPr lang="en-US" dirty="0"/>
          </a:p>
        </p:txBody>
      </p:sp>
      <p:sp>
        <p:nvSpPr>
          <p:cNvPr id="10" name="Slide Number Placeholder 1">
            <a:extLst>
              <a:ext uri="{FF2B5EF4-FFF2-40B4-BE49-F238E27FC236}">
                <a16:creationId xmlns:a16="http://schemas.microsoft.com/office/drawing/2014/main" id="{047A6606-65B6-4DDA-83AF-2C8984D80DE1}"/>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43</a:t>
            </a:fld>
            <a:endParaRPr lang="en-US" sz="1200" dirty="0"/>
          </a:p>
        </p:txBody>
      </p:sp>
    </p:spTree>
    <p:extLst>
      <p:ext uri="{BB962C8B-B14F-4D97-AF65-F5344CB8AC3E}">
        <p14:creationId xmlns:p14="http://schemas.microsoft.com/office/powerpoint/2010/main" val="390490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7307" y="108975"/>
            <a:ext cx="8661893" cy="6040380"/>
          </a:xfrm>
          <a:prstGeom prst="rect">
            <a:avLst/>
          </a:prstGeom>
        </p:spPr>
      </p:pic>
      <p:sp>
        <p:nvSpPr>
          <p:cNvPr id="2" name="Title 1"/>
          <p:cNvSpPr>
            <a:spLocks noGrp="1"/>
          </p:cNvSpPr>
          <p:nvPr>
            <p:ph type="title"/>
          </p:nvPr>
        </p:nvSpPr>
        <p:spPr>
          <a:xfrm>
            <a:off x="0" y="-10319"/>
            <a:ext cx="9144000" cy="1265238"/>
          </a:xfrm>
          <a:solidFill>
            <a:schemeClr val="accent4">
              <a:lumMod val="20000"/>
              <a:lumOff val="80000"/>
            </a:schemeClr>
          </a:solidFill>
        </p:spPr>
        <p:txBody>
          <a:bodyPr>
            <a:normAutofit fontScale="90000"/>
          </a:bodyPr>
          <a:lstStyle/>
          <a:p>
            <a:r>
              <a:rPr lang="en-US" sz="4000" b="1" dirty="0">
                <a:solidFill>
                  <a:srgbClr val="002060"/>
                </a:solidFill>
              </a:rPr>
              <a:t>Mean healthcare costs per patient per month</a:t>
            </a:r>
            <a:br>
              <a:rPr lang="en-US" dirty="0">
                <a:solidFill>
                  <a:srgbClr val="002060"/>
                </a:solidFill>
              </a:rPr>
            </a:br>
            <a:r>
              <a:rPr lang="en-US" sz="2200" i="1" dirty="0">
                <a:solidFill>
                  <a:srgbClr val="002060"/>
                </a:solidFill>
              </a:rPr>
              <a:t>178 Transitions pts enrolled for at least six months prior to death and 515 matched comparison patients. Does not include hospice or Transitions program costs.</a:t>
            </a:r>
          </a:p>
        </p:txBody>
      </p:sp>
      <p:sp>
        <p:nvSpPr>
          <p:cNvPr id="6" name="Oval 5"/>
          <p:cNvSpPr/>
          <p:nvPr/>
        </p:nvSpPr>
        <p:spPr>
          <a:xfrm>
            <a:off x="6299200" y="5150876"/>
            <a:ext cx="1117600" cy="40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Oval 6"/>
          <p:cNvSpPr/>
          <p:nvPr/>
        </p:nvSpPr>
        <p:spPr>
          <a:xfrm>
            <a:off x="7569200" y="5150876"/>
            <a:ext cx="1117600" cy="40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Slide Number Placeholder 2">
            <a:extLst>
              <a:ext uri="{FF2B5EF4-FFF2-40B4-BE49-F238E27FC236}">
                <a16:creationId xmlns:a16="http://schemas.microsoft.com/office/drawing/2014/main" id="{6E9FA7EA-7DC9-49F0-9A86-64EE2F7EFB3F}"/>
              </a:ext>
            </a:extLst>
          </p:cNvPr>
          <p:cNvSpPr>
            <a:spLocks noGrp="1"/>
          </p:cNvSpPr>
          <p:nvPr>
            <p:ph type="sldNum" sz="quarter" idx="12"/>
          </p:nvPr>
        </p:nvSpPr>
        <p:spPr>
          <a:xfrm>
            <a:off x="6929896" y="6503833"/>
            <a:ext cx="2057400" cy="365125"/>
          </a:xfrm>
        </p:spPr>
        <p:txBody>
          <a:bodyPr/>
          <a:lstStyle/>
          <a:p>
            <a:r>
              <a:rPr lang="en-US" dirty="0"/>
              <a:t>Slide </a:t>
            </a:r>
            <a:fld id="{3ABD2A76-F175-40F5-A1EE-D1AA5DC307D0}" type="slidenum">
              <a:rPr lang="en-US" smtClean="0"/>
              <a:pPr/>
              <a:t>44</a:t>
            </a:fld>
            <a:endParaRPr lang="en-US" dirty="0"/>
          </a:p>
        </p:txBody>
      </p:sp>
      <p:sp>
        <p:nvSpPr>
          <p:cNvPr id="4" name="Rectangle 3">
            <a:extLst>
              <a:ext uri="{FF2B5EF4-FFF2-40B4-BE49-F238E27FC236}">
                <a16:creationId xmlns:a16="http://schemas.microsoft.com/office/drawing/2014/main" id="{CE5EF693-1C82-4A24-99E4-BCB275DEAA02}"/>
              </a:ext>
            </a:extLst>
          </p:cNvPr>
          <p:cNvSpPr/>
          <p:nvPr/>
        </p:nvSpPr>
        <p:spPr>
          <a:xfrm>
            <a:off x="304800" y="6194685"/>
            <a:ext cx="8534400" cy="461665"/>
          </a:xfrm>
          <a:prstGeom prst="rect">
            <a:avLst/>
          </a:prstGeom>
        </p:spPr>
        <p:txBody>
          <a:bodyPr wrap="square">
            <a:spAutoFit/>
          </a:bodyPr>
          <a:lstStyle/>
          <a:p>
            <a:r>
              <a:rPr lang="en-US" sz="1200" b="1" dirty="0">
                <a:latin typeface="Tahoma" panose="020B0604030504040204" pitchFamily="34" charset="0"/>
                <a:ea typeface="Times New Roman" panose="02020603050405020304" pitchFamily="18" charset="0"/>
              </a:rPr>
              <a:t>Cassel JB</a:t>
            </a:r>
            <a:r>
              <a:rPr lang="en-US" sz="1200" dirty="0">
                <a:latin typeface="Tahoma" panose="020B0604030504040204" pitchFamily="34" charset="0"/>
                <a:ea typeface="Times New Roman" panose="02020603050405020304" pitchFamily="18" charset="0"/>
              </a:rPr>
              <a:t>, Kerr KM, McClish DK, Skoro N, Johnson S, </a:t>
            </a:r>
            <a:r>
              <a:rPr lang="en-US" sz="1200" dirty="0" err="1">
                <a:latin typeface="Tahoma" panose="020B0604030504040204" pitchFamily="34" charset="0"/>
                <a:ea typeface="Times New Roman" panose="02020603050405020304" pitchFamily="18" charset="0"/>
              </a:rPr>
              <a:t>Wanke</a:t>
            </a:r>
            <a:r>
              <a:rPr lang="en-US" sz="1200" dirty="0">
                <a:latin typeface="Tahoma" panose="020B0604030504040204" pitchFamily="34" charset="0"/>
                <a:ea typeface="Times New Roman" panose="02020603050405020304" pitchFamily="18" charset="0"/>
              </a:rPr>
              <a:t> C, </a:t>
            </a:r>
            <a:r>
              <a:rPr lang="en-US" sz="1200" dirty="0" err="1">
                <a:latin typeface="Tahoma" panose="020B0604030504040204" pitchFamily="34" charset="0"/>
                <a:ea typeface="Times New Roman" panose="02020603050405020304" pitchFamily="18" charset="0"/>
              </a:rPr>
              <a:t>Hoefer</a:t>
            </a:r>
            <a:r>
              <a:rPr lang="en-US" sz="1200" dirty="0">
                <a:latin typeface="Tahoma" panose="020B0604030504040204" pitchFamily="34" charset="0"/>
                <a:ea typeface="Times New Roman" panose="02020603050405020304" pitchFamily="18" charset="0"/>
              </a:rPr>
              <a:t> D.  Impact of a home-based palliative care program on healthcare utilization and costs.  </a:t>
            </a:r>
            <a:r>
              <a:rPr lang="en-US" sz="1200" i="1" dirty="0">
                <a:latin typeface="Tahoma" panose="020B0604030504040204" pitchFamily="34" charset="0"/>
                <a:ea typeface="Times New Roman" panose="02020603050405020304" pitchFamily="18" charset="0"/>
              </a:rPr>
              <a:t>Journal of the American Geriatrics Society 2016</a:t>
            </a:r>
            <a:r>
              <a:rPr lang="en-US" sz="1200" dirty="0">
                <a:latin typeface="Tahoma" panose="020B0604030504040204" pitchFamily="34" charset="0"/>
                <a:ea typeface="Times New Roman" panose="02020603050405020304" pitchFamily="18" charset="0"/>
              </a:rPr>
              <a:t> November; 64(11): 2288–2295. </a:t>
            </a:r>
            <a:endParaRPr lang="en-US" sz="1200" dirty="0"/>
          </a:p>
        </p:txBody>
      </p:sp>
    </p:spTree>
    <p:extLst>
      <p:ext uri="{BB962C8B-B14F-4D97-AF65-F5344CB8AC3E}">
        <p14:creationId xmlns:p14="http://schemas.microsoft.com/office/powerpoint/2010/main" val="3293998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000126" y="1358537"/>
          <a:ext cx="7229474" cy="445864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4952390" y="1942011"/>
            <a:ext cx="0" cy="303929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0312" y="5937311"/>
            <a:ext cx="8655974" cy="830997"/>
          </a:xfrm>
          <a:prstGeom prst="rect">
            <a:avLst/>
          </a:prstGeom>
          <a:solidFill>
            <a:schemeClr val="bg1"/>
          </a:solidFill>
        </p:spPr>
        <p:txBody>
          <a:bodyPr wrap="square" rtlCol="0">
            <a:spAutoFit/>
          </a:bodyPr>
          <a:lstStyle/>
          <a:p>
            <a:r>
              <a:rPr lang="en-US" sz="1200" dirty="0">
                <a:solidFill>
                  <a:srgbClr val="002060"/>
                </a:solidFill>
              </a:rPr>
              <a:t>N=51 pilot patients with &gt;=90 days PHC Medi-Cal coverage prior to pilot enrollment, and enrolled for 90+ days. Program costs tallied as maximum PMPM global, quality, and outcome payments. Excludes start-up costs.  </a:t>
            </a:r>
            <a:r>
              <a:rPr lang="en-US" sz="1200" dirty="0">
                <a:solidFill>
                  <a:srgbClr val="002060"/>
                </a:solidFill>
                <a:hlinkClick r:id="rId4"/>
              </a:rPr>
              <a:t>http://www.partnershiphp.org/Providers/Quality/Documents/Strategic%20Initiatives%202017/PHC%20Palliative%20Care%20Program%20Summary_3_23_17.pdf</a:t>
            </a:r>
            <a:r>
              <a:rPr lang="en-US" sz="1200" dirty="0">
                <a:solidFill>
                  <a:srgbClr val="002060"/>
                </a:solidFill>
              </a:rPr>
              <a:t> </a:t>
            </a:r>
          </a:p>
        </p:txBody>
      </p:sp>
      <p:sp>
        <p:nvSpPr>
          <p:cNvPr id="5" name="Title 4"/>
          <p:cNvSpPr>
            <a:spLocks noGrp="1"/>
          </p:cNvSpPr>
          <p:nvPr>
            <p:ph type="title"/>
          </p:nvPr>
        </p:nvSpPr>
        <p:spPr>
          <a:xfrm>
            <a:off x="-1" y="0"/>
            <a:ext cx="9144001" cy="788102"/>
          </a:xfrm>
          <a:solidFill>
            <a:schemeClr val="accent4">
              <a:lumMod val="20000"/>
              <a:lumOff val="80000"/>
            </a:schemeClr>
          </a:solidFill>
        </p:spPr>
        <p:txBody>
          <a:bodyPr>
            <a:noAutofit/>
          </a:bodyPr>
          <a:lstStyle/>
          <a:p>
            <a:r>
              <a:rPr lang="en-US" sz="3600" b="1" dirty="0">
                <a:solidFill>
                  <a:srgbClr val="002060"/>
                </a:solidFill>
              </a:rPr>
              <a:t>Medicaid CBPC pilot</a:t>
            </a:r>
          </a:p>
        </p:txBody>
      </p:sp>
      <p:sp>
        <p:nvSpPr>
          <p:cNvPr id="3" name="TextBox 2"/>
          <p:cNvSpPr txBox="1"/>
          <p:nvPr/>
        </p:nvSpPr>
        <p:spPr>
          <a:xfrm>
            <a:off x="1614760" y="836707"/>
            <a:ext cx="600020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Partnership Health Plan – Medicaid beneficiary pilot</a:t>
            </a:r>
          </a:p>
        </p:txBody>
      </p:sp>
      <p:sp>
        <p:nvSpPr>
          <p:cNvPr id="9" name="Slide Number Placeholder 1">
            <a:extLst>
              <a:ext uri="{FF2B5EF4-FFF2-40B4-BE49-F238E27FC236}">
                <a16:creationId xmlns:a16="http://schemas.microsoft.com/office/drawing/2014/main" id="{89555C67-1952-4311-8001-FABE22C48CB9}"/>
              </a:ext>
            </a:extLst>
          </p:cNvPr>
          <p:cNvSpPr txBox="1">
            <a:spLocks/>
          </p:cNvSpPr>
          <p:nvPr/>
        </p:nvSpPr>
        <p:spPr>
          <a:xfrm>
            <a:off x="7062630" y="653332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45</a:t>
            </a:fld>
            <a:endParaRPr lang="en-US" sz="1200" dirty="0"/>
          </a:p>
        </p:txBody>
      </p:sp>
    </p:spTree>
    <p:extLst>
      <p:ext uri="{BB962C8B-B14F-4D97-AF65-F5344CB8AC3E}">
        <p14:creationId xmlns:p14="http://schemas.microsoft.com/office/powerpoint/2010/main" val="3693949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4">
              <a:lumMod val="20000"/>
              <a:lumOff val="80000"/>
            </a:schemeClr>
          </a:solidFill>
        </p:spPr>
        <p:txBody>
          <a:bodyPr>
            <a:normAutofit/>
          </a:bodyPr>
          <a:lstStyle/>
          <a:p>
            <a:r>
              <a:rPr lang="en-US" sz="3600" b="1" dirty="0">
                <a:solidFill>
                  <a:srgbClr val="002060"/>
                </a:solidFill>
              </a:rPr>
              <a:t>UCSF Symptom Management Service</a:t>
            </a:r>
            <a:endParaRPr lang="en-US" sz="2000" b="1" dirty="0">
              <a:solidFill>
                <a:srgbClr val="002060"/>
              </a:solidFill>
            </a:endParaRPr>
          </a:p>
        </p:txBody>
      </p:sp>
      <p:sp>
        <p:nvSpPr>
          <p:cNvPr id="5" name="TextBox 4"/>
          <p:cNvSpPr txBox="1"/>
          <p:nvPr/>
        </p:nvSpPr>
        <p:spPr>
          <a:xfrm>
            <a:off x="252545" y="5939878"/>
            <a:ext cx="1676400" cy="276999"/>
          </a:xfrm>
          <a:prstGeom prst="rect">
            <a:avLst/>
          </a:prstGeom>
          <a:noFill/>
        </p:spPr>
        <p:txBody>
          <a:bodyPr wrap="square" rtlCol="0">
            <a:spAutoFit/>
          </a:bodyPr>
          <a:lstStyle/>
          <a:p>
            <a:r>
              <a:rPr lang="en-US" sz="1200" dirty="0">
                <a:solidFill>
                  <a:srgbClr val="002060"/>
                </a:solidFill>
              </a:rPr>
              <a:t>*NQF measures</a:t>
            </a:r>
          </a:p>
        </p:txBody>
      </p:sp>
      <p:sp>
        <p:nvSpPr>
          <p:cNvPr id="9" name="TextBox 8"/>
          <p:cNvSpPr txBox="1"/>
          <p:nvPr/>
        </p:nvSpPr>
        <p:spPr>
          <a:xfrm>
            <a:off x="114300" y="990600"/>
            <a:ext cx="8915400" cy="553998"/>
          </a:xfrm>
          <a:prstGeom prst="rect">
            <a:avLst/>
          </a:prstGeom>
          <a:noFill/>
        </p:spPr>
        <p:txBody>
          <a:bodyPr>
            <a:spAutoFit/>
          </a:bodyPr>
          <a:lstStyle/>
          <a:p>
            <a:pPr algn="ctr">
              <a:defRPr/>
            </a:pPr>
            <a:r>
              <a:rPr lang="en-US" sz="1500" b="1" dirty="0">
                <a:solidFill>
                  <a:srgbClr val="002060"/>
                </a:solidFill>
              </a:rPr>
              <a:t>297 cancer patients, 204 with Late-PC: first PC within 90 days of death</a:t>
            </a:r>
          </a:p>
          <a:p>
            <a:pPr algn="ctr">
              <a:defRPr/>
            </a:pPr>
            <a:r>
              <a:rPr lang="en-US" sz="1500" b="1" dirty="0">
                <a:solidFill>
                  <a:srgbClr val="002060"/>
                </a:solidFill>
              </a:rPr>
              <a:t>93 with Early-PC: first PC &gt;90 days preceding death</a:t>
            </a:r>
          </a:p>
        </p:txBody>
      </p:sp>
      <p:sp>
        <p:nvSpPr>
          <p:cNvPr id="12" name="Rectangle 11"/>
          <p:cNvSpPr/>
          <p:nvPr/>
        </p:nvSpPr>
        <p:spPr>
          <a:xfrm>
            <a:off x="6405871" y="5118384"/>
            <a:ext cx="2529700" cy="685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4"/>
          <p:cNvSpPr txBox="1">
            <a:spLocks noChangeArrowheads="1"/>
          </p:cNvSpPr>
          <p:nvPr/>
        </p:nvSpPr>
        <p:spPr bwMode="auto">
          <a:xfrm>
            <a:off x="252545" y="6115873"/>
            <a:ext cx="8563431" cy="415498"/>
          </a:xfrm>
          <a:prstGeom prst="rect">
            <a:avLst/>
          </a:prstGeom>
          <a:noFill/>
          <a:ln w="9525">
            <a:noFill/>
            <a:miter lim="800000"/>
            <a:headEnd/>
            <a:tailEnd/>
          </a:ln>
        </p:spPr>
        <p:txBody>
          <a:bodyPr wrap="square">
            <a:prstTxWarp prst="textNoShape">
              <a:avLst/>
            </a:prstTxWarp>
            <a:spAutoFit/>
          </a:bodyPr>
          <a:lstStyle/>
          <a:p>
            <a:r>
              <a:rPr lang="en-US" sz="1050" dirty="0">
                <a:solidFill>
                  <a:srgbClr val="002060"/>
                </a:solidFill>
                <a:latin typeface="Calibri" pitchFamily="127" charset="0"/>
              </a:rPr>
              <a:t>Scibetta C, Kerr K, Mcguire J, Rabow MW. </a:t>
            </a:r>
            <a:r>
              <a:rPr lang="en-US" sz="1050" i="1" dirty="0">
                <a:solidFill>
                  <a:srgbClr val="002060"/>
                </a:solidFill>
                <a:latin typeface="Calibri" pitchFamily="127" charset="0"/>
              </a:rPr>
              <a:t>The Costs of Waiting: Implications of the Timing of Palliative Care Consultation among a Cohort of Decedents at a Comprehensive Cancer Center</a:t>
            </a:r>
            <a:r>
              <a:rPr lang="en-US" sz="1050" dirty="0">
                <a:solidFill>
                  <a:srgbClr val="002060"/>
                </a:solidFill>
                <a:latin typeface="Calibri" pitchFamily="127" charset="0"/>
              </a:rPr>
              <a:t>. J Palliat Med. 2016 Jan;19(1):69-75.</a:t>
            </a:r>
          </a:p>
        </p:txBody>
      </p:sp>
      <p:graphicFrame>
        <p:nvGraphicFramePr>
          <p:cNvPr id="4" name="Content Placeholder 3"/>
          <p:cNvGraphicFramePr>
            <a:graphicFrameLocks noGrp="1"/>
          </p:cNvGraphicFramePr>
          <p:nvPr>
            <p:ph idx="1"/>
            <p:extLst/>
          </p:nvPr>
        </p:nvGraphicFramePr>
        <p:xfrm>
          <a:off x="152400" y="1603724"/>
          <a:ext cx="8839200" cy="4797075"/>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1">
            <a:extLst>
              <a:ext uri="{FF2B5EF4-FFF2-40B4-BE49-F238E27FC236}">
                <a16:creationId xmlns:a16="http://schemas.microsoft.com/office/drawing/2014/main" id="{96761F73-0772-4EF2-8349-E9755F302510}"/>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46</a:t>
            </a:fld>
            <a:endParaRPr lang="en-US" sz="1200" dirty="0"/>
          </a:p>
        </p:txBody>
      </p:sp>
    </p:spTree>
    <p:extLst>
      <p:ext uri="{BB962C8B-B14F-4D97-AF65-F5344CB8AC3E}">
        <p14:creationId xmlns:p14="http://schemas.microsoft.com/office/powerpoint/2010/main" val="3727554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4">
              <a:lumMod val="20000"/>
              <a:lumOff val="80000"/>
            </a:schemeClr>
          </a:solidFill>
        </p:spPr>
        <p:txBody>
          <a:bodyPr>
            <a:normAutofit/>
          </a:bodyPr>
          <a:lstStyle/>
          <a:p>
            <a:r>
              <a:rPr lang="en-US" sz="3600" b="1" dirty="0">
                <a:solidFill>
                  <a:srgbClr val="002060"/>
                </a:solidFill>
              </a:rPr>
              <a:t>MD Anderson</a:t>
            </a:r>
            <a:endParaRPr lang="en-US" sz="2000" b="1" dirty="0">
              <a:solidFill>
                <a:srgbClr val="002060"/>
              </a:solidFill>
            </a:endParaRPr>
          </a:p>
        </p:txBody>
      </p:sp>
      <p:sp>
        <p:nvSpPr>
          <p:cNvPr id="9" name="TextBox 8"/>
          <p:cNvSpPr txBox="1"/>
          <p:nvPr/>
        </p:nvSpPr>
        <p:spPr>
          <a:xfrm>
            <a:off x="152400" y="914400"/>
            <a:ext cx="8915400" cy="553998"/>
          </a:xfrm>
          <a:prstGeom prst="rect">
            <a:avLst/>
          </a:prstGeom>
          <a:noFill/>
        </p:spPr>
        <p:txBody>
          <a:bodyPr>
            <a:spAutoFit/>
          </a:bodyPr>
          <a:lstStyle/>
          <a:p>
            <a:pPr algn="ctr">
              <a:defRPr/>
            </a:pPr>
            <a:r>
              <a:rPr lang="en-US" sz="1500" b="1" dirty="0">
                <a:solidFill>
                  <a:srgbClr val="002060"/>
                </a:solidFill>
              </a:rPr>
              <a:t>366 cancer patients, 246 with Late-PC: first PC within 90 days of death</a:t>
            </a:r>
          </a:p>
          <a:p>
            <a:pPr algn="ctr">
              <a:defRPr/>
            </a:pPr>
            <a:r>
              <a:rPr lang="en-US" sz="1500" b="1" dirty="0">
                <a:solidFill>
                  <a:srgbClr val="002060"/>
                </a:solidFill>
              </a:rPr>
              <a:t>120 with Early-PC: first PC &gt;90 days preceding death</a:t>
            </a:r>
          </a:p>
        </p:txBody>
      </p:sp>
      <p:sp>
        <p:nvSpPr>
          <p:cNvPr id="7" name="TextBox 1"/>
          <p:cNvSpPr txBox="1"/>
          <p:nvPr/>
        </p:nvSpPr>
        <p:spPr>
          <a:xfrm>
            <a:off x="6395767" y="5072332"/>
            <a:ext cx="2672033" cy="6858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825" dirty="0"/>
          </a:p>
        </p:txBody>
      </p:sp>
      <p:sp>
        <p:nvSpPr>
          <p:cNvPr id="8" name="TextBox 4"/>
          <p:cNvSpPr txBox="1">
            <a:spLocks noChangeArrowheads="1"/>
          </p:cNvSpPr>
          <p:nvPr/>
        </p:nvSpPr>
        <p:spPr bwMode="auto">
          <a:xfrm>
            <a:off x="195712" y="6172200"/>
            <a:ext cx="8820752" cy="253916"/>
          </a:xfrm>
          <a:prstGeom prst="rect">
            <a:avLst/>
          </a:prstGeom>
          <a:noFill/>
          <a:ln w="9525">
            <a:noFill/>
            <a:miter lim="800000"/>
            <a:headEnd/>
            <a:tailEnd/>
          </a:ln>
        </p:spPr>
        <p:txBody>
          <a:bodyPr wrap="square">
            <a:prstTxWarp prst="textNoShape">
              <a:avLst/>
            </a:prstTxWarp>
            <a:spAutoFit/>
          </a:bodyPr>
          <a:lstStyle/>
          <a:p>
            <a:r>
              <a:rPr lang="en-US" sz="1050" dirty="0">
                <a:solidFill>
                  <a:srgbClr val="002060"/>
                </a:solidFill>
              </a:rPr>
              <a:t>Hui D et al., Impact of timing and setting of palliative care referral on quality of end-of-life care in cancer patients. Cancer. 2014 Jun 1;120(11):1743-9.</a:t>
            </a:r>
          </a:p>
        </p:txBody>
      </p:sp>
      <p:graphicFrame>
        <p:nvGraphicFramePr>
          <p:cNvPr id="11" name="Content Placeholder 10"/>
          <p:cNvGraphicFramePr>
            <a:graphicFrameLocks noGrp="1"/>
          </p:cNvGraphicFramePr>
          <p:nvPr>
            <p:ph idx="1"/>
            <p:extLst/>
          </p:nvPr>
        </p:nvGraphicFramePr>
        <p:xfrm>
          <a:off x="466725" y="1696999"/>
          <a:ext cx="8239448" cy="4551402"/>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1">
            <a:extLst>
              <a:ext uri="{FF2B5EF4-FFF2-40B4-BE49-F238E27FC236}">
                <a16:creationId xmlns:a16="http://schemas.microsoft.com/office/drawing/2014/main" id="{07299ABE-B1D1-4695-85E1-EE262F2EB755}"/>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47</a:t>
            </a:fld>
            <a:endParaRPr lang="en-US" sz="1200" dirty="0"/>
          </a:p>
        </p:txBody>
      </p:sp>
    </p:spTree>
    <p:extLst>
      <p:ext uri="{BB962C8B-B14F-4D97-AF65-F5344CB8AC3E}">
        <p14:creationId xmlns:p14="http://schemas.microsoft.com/office/powerpoint/2010/main" val="195390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477000"/>
            <a:ext cx="7543800" cy="381000"/>
          </a:xfrm>
          <a:prstGeom prst="rect">
            <a:avLst/>
          </a:prstGeom>
          <a:noFill/>
        </p:spPr>
        <p:txBody>
          <a:bodyPr wrap="square" rtlCol="0">
            <a:spAutoFit/>
          </a:bodyPr>
          <a:lstStyle/>
          <a:p>
            <a:r>
              <a:rPr lang="en-US" dirty="0"/>
              <a:t>Cassel et al., MASCC 2017.</a:t>
            </a:r>
          </a:p>
        </p:txBody>
      </p:sp>
      <p:pic>
        <p:nvPicPr>
          <p:cNvPr id="3" name="Picture 2"/>
          <p:cNvPicPr>
            <a:picLocks noChangeAspect="1"/>
          </p:cNvPicPr>
          <p:nvPr/>
        </p:nvPicPr>
        <p:blipFill>
          <a:blip r:embed="rId2"/>
          <a:stretch>
            <a:fillRect/>
          </a:stretch>
        </p:blipFill>
        <p:spPr>
          <a:xfrm>
            <a:off x="0" y="655638"/>
            <a:ext cx="9164065" cy="5915025"/>
          </a:xfrm>
          <a:prstGeom prst="rect">
            <a:avLst/>
          </a:prstGeom>
        </p:spPr>
      </p:pic>
      <p:sp>
        <p:nvSpPr>
          <p:cNvPr id="5" name="Title 1"/>
          <p:cNvSpPr txBox="1">
            <a:spLocks/>
          </p:cNvSpPr>
          <p:nvPr/>
        </p:nvSpPr>
        <p:spPr>
          <a:xfrm>
            <a:off x="0" y="0"/>
            <a:ext cx="9144000" cy="655638"/>
          </a:xfrm>
          <a:prstGeom prst="rect">
            <a:avLst/>
          </a:prstGeom>
          <a:solidFill>
            <a:schemeClr val="accent4">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2060"/>
                </a:solidFill>
              </a:rPr>
              <a:t>Virginia Commonwealth</a:t>
            </a:r>
          </a:p>
        </p:txBody>
      </p:sp>
      <p:sp>
        <p:nvSpPr>
          <p:cNvPr id="2" name="Rectangle 1"/>
          <p:cNvSpPr/>
          <p:nvPr/>
        </p:nvSpPr>
        <p:spPr>
          <a:xfrm>
            <a:off x="2819400" y="658485"/>
            <a:ext cx="3150286" cy="397032"/>
          </a:xfrm>
          <a:prstGeom prst="rect">
            <a:avLst/>
          </a:prstGeom>
        </p:spPr>
        <p:txBody>
          <a:bodyPr wrap="none">
            <a:spAutoFit/>
          </a:bodyPr>
          <a:lstStyle/>
          <a:p>
            <a:pPr>
              <a:lnSpc>
                <a:spcPct val="110000"/>
              </a:lnSpc>
            </a:pPr>
            <a:r>
              <a:rPr lang="en-US" dirty="0">
                <a:solidFill>
                  <a:srgbClr val="002060"/>
                </a:solidFill>
              </a:rPr>
              <a:t>433 pairs solids, 50 pairs </a:t>
            </a:r>
            <a:r>
              <a:rPr lang="en-US" dirty="0" err="1">
                <a:solidFill>
                  <a:srgbClr val="002060"/>
                </a:solidFill>
              </a:rPr>
              <a:t>hemes</a:t>
            </a:r>
            <a:endParaRPr lang="en-US" dirty="0">
              <a:solidFill>
                <a:srgbClr val="002060"/>
              </a:solidFill>
            </a:endParaRPr>
          </a:p>
        </p:txBody>
      </p:sp>
      <p:sp>
        <p:nvSpPr>
          <p:cNvPr id="8" name="Slide Number Placeholder 1">
            <a:extLst>
              <a:ext uri="{FF2B5EF4-FFF2-40B4-BE49-F238E27FC236}">
                <a16:creationId xmlns:a16="http://schemas.microsoft.com/office/drawing/2014/main" id="{54C7B730-915E-4787-9817-22A41D4F06D2}"/>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48</a:t>
            </a:fld>
            <a:endParaRPr lang="en-US" sz="1200" dirty="0"/>
          </a:p>
        </p:txBody>
      </p:sp>
    </p:spTree>
    <p:extLst>
      <p:ext uri="{BB962C8B-B14F-4D97-AF65-F5344CB8AC3E}">
        <p14:creationId xmlns:p14="http://schemas.microsoft.com/office/powerpoint/2010/main" val="3711893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a:solidFill>
            <a:schemeClr val="accent4">
              <a:lumMod val="20000"/>
              <a:lumOff val="80000"/>
            </a:schemeClr>
          </a:solidFill>
        </p:spPr>
        <p:txBody>
          <a:bodyPr>
            <a:normAutofit/>
          </a:bodyPr>
          <a:lstStyle/>
          <a:p>
            <a:r>
              <a:rPr lang="en-US" sz="4000" b="1" dirty="0">
                <a:solidFill>
                  <a:srgbClr val="002060"/>
                </a:solidFill>
              </a:rPr>
              <a:t>6.  The principles of the business case for PC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167083"/>
              </p:ext>
            </p:extLst>
          </p:nvPr>
        </p:nvGraphicFramePr>
        <p:xfrm>
          <a:off x="174425" y="808950"/>
          <a:ext cx="8690605" cy="5191270"/>
        </p:xfrm>
        <a:graphic>
          <a:graphicData uri="http://schemas.openxmlformats.org/drawingml/2006/table">
            <a:tbl>
              <a:tblPr firstRow="1" bandRow="1">
                <a:tableStyleId>{69012ECD-51FC-41F1-AA8D-1B2483CD663E}</a:tableStyleId>
              </a:tblPr>
              <a:tblGrid>
                <a:gridCol w="8690605">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dirty="0"/>
                    </a:p>
                  </a:txBody>
                  <a:tcPr/>
                </a:tc>
                <a:extLst>
                  <a:ext uri="{0D108BD9-81ED-4DB2-BD59-A6C34878D82A}">
                    <a16:rowId xmlns:a16="http://schemas.microsoft.com/office/drawing/2014/main" val="10000"/>
                  </a:ext>
                </a:extLst>
              </a:tr>
              <a:tr h="50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1. Palliative care reduces</a:t>
                      </a:r>
                      <a:r>
                        <a:rPr lang="en-US" sz="2400" baseline="0" dirty="0"/>
                        <a:t> suffering and distress</a:t>
                      </a:r>
                      <a:endParaRPr lang="en-US" sz="2400" b="0" dirty="0"/>
                    </a:p>
                  </a:txBody>
                  <a:tcPr/>
                </a:tc>
                <a:extLst>
                  <a:ext uri="{0D108BD9-81ED-4DB2-BD59-A6C34878D82A}">
                    <a16:rowId xmlns:a16="http://schemas.microsoft.com/office/drawing/2014/main" val="10001"/>
                  </a:ext>
                </a:extLst>
              </a:tr>
              <a:tr h="500839">
                <a:tc>
                  <a:txBody>
                    <a:bodyPr/>
                    <a:lstStyle/>
                    <a:p>
                      <a:pPr algn="l"/>
                      <a:r>
                        <a:rPr lang="en-US" sz="2400" dirty="0"/>
                        <a:t>2. Hospital</a:t>
                      </a:r>
                      <a:r>
                        <a:rPr lang="en-US" sz="2400" baseline="0" dirty="0"/>
                        <a:t> u</a:t>
                      </a:r>
                      <a:r>
                        <a:rPr lang="en-US" sz="2400" dirty="0"/>
                        <a:t>tilization spikes</a:t>
                      </a:r>
                      <a:r>
                        <a:rPr lang="en-US" sz="2400" baseline="0" dirty="0"/>
                        <a:t> at EOL</a:t>
                      </a:r>
                      <a:endParaRPr lang="en-US" sz="2400" dirty="0"/>
                    </a:p>
                  </a:txBody>
                  <a:tcPr/>
                </a:tc>
                <a:extLst>
                  <a:ext uri="{0D108BD9-81ED-4DB2-BD59-A6C34878D82A}">
                    <a16:rowId xmlns:a16="http://schemas.microsoft.com/office/drawing/2014/main" val="10002"/>
                  </a:ext>
                </a:extLst>
              </a:tr>
              <a:tr h="500839">
                <a:tc>
                  <a:txBody>
                    <a:bodyPr/>
                    <a:lstStyle/>
                    <a:p>
                      <a:pPr algn="l"/>
                      <a:r>
                        <a:rPr lang="en-US" sz="2400" dirty="0"/>
                        <a:t>3. EOL hospitalizations result in</a:t>
                      </a:r>
                      <a:r>
                        <a:rPr lang="en-US" sz="2400" baseline="0" dirty="0"/>
                        <a:t> </a:t>
                      </a:r>
                      <a:r>
                        <a:rPr lang="en-US" sz="2400" dirty="0"/>
                        <a:t>poor financial</a:t>
                      </a:r>
                      <a:r>
                        <a:rPr lang="en-US" sz="2400" baseline="0" dirty="0"/>
                        <a:t> outcomes…</a:t>
                      </a:r>
                      <a:endParaRPr lang="en-US" sz="2400" dirty="0"/>
                    </a:p>
                  </a:txBody>
                  <a:tcPr/>
                </a:tc>
                <a:extLst>
                  <a:ext uri="{0D108BD9-81ED-4DB2-BD59-A6C34878D82A}">
                    <a16:rowId xmlns:a16="http://schemas.microsoft.com/office/drawing/2014/main" val="10003"/>
                  </a:ext>
                </a:extLst>
              </a:tr>
              <a:tr h="500839">
                <a:tc>
                  <a:txBody>
                    <a:bodyPr/>
                    <a:lstStyle/>
                    <a:p>
                      <a:pPr algn="l"/>
                      <a:r>
                        <a:rPr lang="en-US" sz="2400" dirty="0"/>
                        <a:t>4.</a:t>
                      </a:r>
                      <a:r>
                        <a:rPr lang="en-US" sz="2400" baseline="0" dirty="0"/>
                        <a:t> … and value-based metrics such as 30-day re-admissions</a:t>
                      </a:r>
                      <a:endParaRPr lang="en-US" sz="2400" dirty="0"/>
                    </a:p>
                  </a:txBody>
                  <a:tcPr/>
                </a:tc>
                <a:extLst>
                  <a:ext uri="{0D108BD9-81ED-4DB2-BD59-A6C34878D82A}">
                    <a16:rowId xmlns:a16="http://schemas.microsoft.com/office/drawing/2014/main" val="10004"/>
                  </a:ext>
                </a:extLst>
              </a:tr>
              <a:tr h="50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5.</a:t>
                      </a:r>
                      <a:r>
                        <a:rPr lang="en-US" sz="2400" baseline="0" dirty="0"/>
                        <a:t> </a:t>
                      </a:r>
                      <a:r>
                        <a:rPr lang="en-US" sz="2400" dirty="0"/>
                        <a:t>Community-based</a:t>
                      </a:r>
                      <a:r>
                        <a:rPr lang="en-US" sz="2400" baseline="0" dirty="0"/>
                        <a:t> </a:t>
                      </a:r>
                      <a:r>
                        <a:rPr lang="en-US" sz="2400" dirty="0"/>
                        <a:t>PC can help avoid some hospitalizations</a:t>
                      </a:r>
                      <a:endParaRPr lang="en-US" sz="2400" b="0" dirty="0"/>
                    </a:p>
                  </a:txBody>
                  <a:tcPr/>
                </a:tc>
                <a:extLst>
                  <a:ext uri="{0D108BD9-81ED-4DB2-BD59-A6C34878D82A}">
                    <a16:rowId xmlns:a16="http://schemas.microsoft.com/office/drawing/2014/main" val="10005"/>
                  </a:ext>
                </a:extLst>
              </a:tr>
              <a:tr h="50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6.</a:t>
                      </a:r>
                      <a:r>
                        <a:rPr lang="en-US" sz="2400" baseline="0" dirty="0"/>
                        <a:t> </a:t>
                      </a:r>
                      <a:r>
                        <a:rPr lang="en-US" sz="2400" dirty="0"/>
                        <a:t>Inpatient PC can make hospitalizations less costly</a:t>
                      </a:r>
                      <a:endParaRPr lang="en-US" sz="2400" b="0" dirty="0"/>
                    </a:p>
                  </a:txBody>
                  <a:tcPr/>
                </a:tc>
                <a:extLst>
                  <a:ext uri="{0D108BD9-81ED-4DB2-BD59-A6C34878D82A}">
                    <a16:rowId xmlns:a16="http://schemas.microsoft.com/office/drawing/2014/main" val="10006"/>
                  </a:ext>
                </a:extLst>
              </a:tr>
              <a:tr h="50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7. Clinical revenue</a:t>
                      </a:r>
                      <a:r>
                        <a:rPr lang="en-US" sz="2400" baseline="0" dirty="0"/>
                        <a:t> insufficient for </a:t>
                      </a:r>
                      <a:r>
                        <a:rPr lang="en-US" sz="2400" dirty="0"/>
                        <a:t>PC teams</a:t>
                      </a:r>
                    </a:p>
                  </a:txBody>
                  <a:tcPr/>
                </a:tc>
                <a:extLst>
                  <a:ext uri="{0D108BD9-81ED-4DB2-BD59-A6C34878D82A}">
                    <a16:rowId xmlns:a16="http://schemas.microsoft.com/office/drawing/2014/main" val="10007"/>
                  </a:ext>
                </a:extLst>
              </a:tr>
              <a:tr h="500839">
                <a:tc>
                  <a:txBody>
                    <a:bodyPr/>
                    <a:lstStyle/>
                    <a:p>
                      <a:pPr algn="l"/>
                      <a:r>
                        <a:rPr lang="en-US" sz="2400" dirty="0"/>
                        <a:t>8. Hospitals see positive “return</a:t>
                      </a:r>
                      <a:r>
                        <a:rPr lang="en-US" sz="2400" baseline="0" dirty="0"/>
                        <a:t> on investment” with inpatient PC</a:t>
                      </a:r>
                      <a:endParaRPr lang="en-US" sz="2400" b="0" dirty="0"/>
                    </a:p>
                  </a:txBody>
                  <a:tcPr/>
                </a:tc>
                <a:extLst>
                  <a:ext uri="{0D108BD9-81ED-4DB2-BD59-A6C34878D82A}">
                    <a16:rowId xmlns:a16="http://schemas.microsoft.com/office/drawing/2014/main" val="10008"/>
                  </a:ext>
                </a:extLst>
              </a:tr>
              <a:tr h="500839">
                <a:tc>
                  <a:txBody>
                    <a:bodyPr/>
                    <a:lstStyle/>
                    <a:p>
                      <a:pPr marL="233363" indent="-233363" algn="l"/>
                      <a:r>
                        <a:rPr lang="en-US" sz="2400" dirty="0"/>
                        <a:t>9.</a:t>
                      </a:r>
                      <a:r>
                        <a:rPr lang="en-US" sz="2400" baseline="0" dirty="0"/>
                        <a:t> Payers, at-risk providers (ACOs) recoup investment in CBPC</a:t>
                      </a:r>
                      <a:endParaRPr lang="en-US" sz="2400" b="0" dirty="0"/>
                    </a:p>
                  </a:txBody>
                  <a:tcPr/>
                </a:tc>
                <a:extLst>
                  <a:ext uri="{0D108BD9-81ED-4DB2-BD59-A6C34878D82A}">
                    <a16:rowId xmlns:a16="http://schemas.microsoft.com/office/drawing/2014/main" val="10009"/>
                  </a:ext>
                </a:extLst>
              </a:tr>
              <a:tr h="50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10. Evaluation of outcomes </a:t>
                      </a:r>
                      <a:r>
                        <a:rPr lang="en-US" sz="2400" baseline="0" dirty="0"/>
                        <a:t>can be done by all</a:t>
                      </a:r>
                      <a:endParaRPr lang="en-US" sz="2400" dirty="0"/>
                    </a:p>
                  </a:txBody>
                  <a:tcPr/>
                </a:tc>
                <a:extLst>
                  <a:ext uri="{0D108BD9-81ED-4DB2-BD59-A6C34878D82A}">
                    <a16:rowId xmlns:a16="http://schemas.microsoft.com/office/drawing/2014/main" val="10010"/>
                  </a:ext>
                </a:extLst>
              </a:tr>
            </a:tbl>
          </a:graphicData>
        </a:graphic>
      </p:graphicFrame>
      <p:sp>
        <p:nvSpPr>
          <p:cNvPr id="3" name="Rectangle 2"/>
          <p:cNvSpPr/>
          <p:nvPr/>
        </p:nvSpPr>
        <p:spPr>
          <a:xfrm>
            <a:off x="174426" y="6225189"/>
            <a:ext cx="8237220" cy="58477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i="1" dirty="0">
                <a:solidFill>
                  <a:srgbClr val="002060"/>
                </a:solidFill>
              </a:rPr>
              <a:t>Cassel, Kerr, Kalman &amp; Smith. The Business Case for Palliative Care: Translating Research Into Program Development in the U.S.  J Pain Symptom Manage. 2015 Dec;50(6):741-9.  </a:t>
            </a:r>
          </a:p>
        </p:txBody>
      </p:sp>
      <p:sp>
        <p:nvSpPr>
          <p:cNvPr id="6" name="Slide Number Placeholder 5">
            <a:extLst>
              <a:ext uri="{FF2B5EF4-FFF2-40B4-BE49-F238E27FC236}">
                <a16:creationId xmlns:a16="http://schemas.microsoft.com/office/drawing/2014/main" id="{0E301BC6-1498-41C8-BBC2-6F1BE96BEB5A}"/>
              </a:ext>
            </a:extLst>
          </p:cNvPr>
          <p:cNvSpPr>
            <a:spLocks noGrp="1"/>
          </p:cNvSpPr>
          <p:nvPr>
            <p:ph type="sldNum" sz="quarter" idx="12"/>
          </p:nvPr>
        </p:nvSpPr>
        <p:spPr>
          <a:xfrm>
            <a:off x="7047888" y="6444839"/>
            <a:ext cx="2057400" cy="365125"/>
          </a:xfrm>
        </p:spPr>
        <p:txBody>
          <a:bodyPr/>
          <a:lstStyle/>
          <a:p>
            <a:r>
              <a:rPr lang="en-US" dirty="0"/>
              <a:t>Slide </a:t>
            </a:r>
            <a:fld id="{3ABD2A76-F175-40F5-A1EE-D1AA5DC307D0}" type="slidenum">
              <a:rPr lang="en-US" smtClean="0"/>
              <a:pPr/>
              <a:t>49</a:t>
            </a:fld>
            <a:endParaRPr lang="en-US" dirty="0"/>
          </a:p>
        </p:txBody>
      </p:sp>
      <p:sp>
        <p:nvSpPr>
          <p:cNvPr id="5" name="TextBox 4">
            <a:extLst>
              <a:ext uri="{FF2B5EF4-FFF2-40B4-BE49-F238E27FC236}">
                <a16:creationId xmlns:a16="http://schemas.microsoft.com/office/drawing/2014/main" id="{3BFEA37D-03A7-4BD2-AE34-0E2F359FC2AD}"/>
              </a:ext>
            </a:extLst>
          </p:cNvPr>
          <p:cNvSpPr txBox="1"/>
          <p:nvPr/>
        </p:nvSpPr>
        <p:spPr>
          <a:xfrm>
            <a:off x="9586451" y="2925495"/>
            <a:ext cx="6548284" cy="1920240"/>
          </a:xfrm>
          <a:prstGeom prst="rect">
            <a:avLst/>
          </a:prstGeom>
          <a:solidFill>
            <a:schemeClr val="accent4">
              <a:lumMod val="20000"/>
              <a:lumOff val="80000"/>
            </a:schemeClr>
          </a:solidFill>
        </p:spPr>
        <p:txBody>
          <a:bodyPr wrap="square" rtlCol="0" anchor="ctr">
            <a:spAutoFit/>
          </a:bodyPr>
          <a:lstStyle/>
          <a:p>
            <a:pPr algn="ctr">
              <a:lnSpc>
                <a:spcPct val="150000"/>
              </a:lnSpc>
            </a:pPr>
            <a:r>
              <a:rPr lang="en-US" sz="3600" dirty="0">
                <a:solidFill>
                  <a:srgbClr val="C00000"/>
                </a:solidFill>
              </a:rPr>
              <a:t>Data + Alignment </a:t>
            </a:r>
          </a:p>
          <a:p>
            <a:pPr algn="ctr">
              <a:lnSpc>
                <a:spcPct val="150000"/>
              </a:lnSpc>
            </a:pPr>
            <a:r>
              <a:rPr lang="en-US" sz="3600" dirty="0">
                <a:solidFill>
                  <a:srgbClr val="C00000"/>
                </a:solidFill>
              </a:rPr>
              <a:t>Data + Relationships</a:t>
            </a:r>
          </a:p>
        </p:txBody>
      </p:sp>
    </p:spTree>
    <p:extLst>
      <p:ext uri="{BB962C8B-B14F-4D97-AF65-F5344CB8AC3E}">
        <p14:creationId xmlns:p14="http://schemas.microsoft.com/office/powerpoint/2010/main" val="20315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0F4DC7-B405-4804-BDA9-303DA65B4292}"/>
              </a:ext>
            </a:extLst>
          </p:cNvPr>
          <p:cNvSpPr>
            <a:spLocks noGrp="1"/>
          </p:cNvSpPr>
          <p:nvPr>
            <p:ph type="sldNum" sz="quarter" idx="12"/>
          </p:nvPr>
        </p:nvSpPr>
        <p:spPr/>
        <p:txBody>
          <a:bodyPr/>
          <a:lstStyle/>
          <a:p>
            <a:r>
              <a:rPr lang="en-US"/>
              <a:t>Slide </a:t>
            </a:r>
            <a:fld id="{3ABD2A76-F175-40F5-A1EE-D1AA5DC307D0}" type="slidenum">
              <a:rPr lang="en-US" smtClean="0"/>
              <a:pPr/>
              <a:t>5</a:t>
            </a:fld>
            <a:endParaRPr lang="en-US" dirty="0"/>
          </a:p>
        </p:txBody>
      </p:sp>
      <p:pic>
        <p:nvPicPr>
          <p:cNvPr id="5" name="Picture 4">
            <a:extLst>
              <a:ext uri="{FF2B5EF4-FFF2-40B4-BE49-F238E27FC236}">
                <a16:creationId xmlns:a16="http://schemas.microsoft.com/office/drawing/2014/main" id="{D79EFC1A-5415-4E60-9D25-A0BB66A17548}"/>
              </a:ext>
            </a:extLst>
          </p:cNvPr>
          <p:cNvPicPr>
            <a:picLocks noChangeAspect="1"/>
          </p:cNvPicPr>
          <p:nvPr/>
        </p:nvPicPr>
        <p:blipFill rotWithShape="1">
          <a:blip r:embed="rId2"/>
          <a:srcRect l="12298" t="27679" r="15727" b="18479"/>
          <a:stretch/>
        </p:blipFill>
        <p:spPr>
          <a:xfrm>
            <a:off x="309716" y="261885"/>
            <a:ext cx="7530234" cy="3167115"/>
          </a:xfrm>
          <a:prstGeom prst="rect">
            <a:avLst/>
          </a:prstGeom>
          <a:ln>
            <a:solidFill>
              <a:srgbClr val="FF0000"/>
            </a:solidFill>
          </a:ln>
        </p:spPr>
      </p:pic>
      <p:pic>
        <p:nvPicPr>
          <p:cNvPr id="6" name="Picture 5">
            <a:extLst>
              <a:ext uri="{FF2B5EF4-FFF2-40B4-BE49-F238E27FC236}">
                <a16:creationId xmlns:a16="http://schemas.microsoft.com/office/drawing/2014/main" id="{912169A2-8DBE-4774-AA85-B54F86741AD3}"/>
              </a:ext>
            </a:extLst>
          </p:cNvPr>
          <p:cNvPicPr>
            <a:picLocks noChangeAspect="1"/>
          </p:cNvPicPr>
          <p:nvPr/>
        </p:nvPicPr>
        <p:blipFill rotWithShape="1">
          <a:blip r:embed="rId3"/>
          <a:srcRect l="7743" t="28055" r="10000" b="13996"/>
          <a:stretch/>
        </p:blipFill>
        <p:spPr>
          <a:xfrm>
            <a:off x="1135626" y="3616939"/>
            <a:ext cx="7521678" cy="2979176"/>
          </a:xfrm>
          <a:prstGeom prst="rect">
            <a:avLst/>
          </a:prstGeom>
          <a:ln>
            <a:solidFill>
              <a:srgbClr val="FF0000"/>
            </a:solidFill>
          </a:ln>
        </p:spPr>
      </p:pic>
      <p:sp>
        <p:nvSpPr>
          <p:cNvPr id="7" name="Slide Number Placeholder 1">
            <a:extLst>
              <a:ext uri="{FF2B5EF4-FFF2-40B4-BE49-F238E27FC236}">
                <a16:creationId xmlns:a16="http://schemas.microsoft.com/office/drawing/2014/main" id="{7B4D9ED0-B997-49B8-87D9-3B6581356926}"/>
              </a:ext>
            </a:extLst>
          </p:cNvPr>
          <p:cNvSpPr txBox="1">
            <a:spLocks/>
          </p:cNvSpPr>
          <p:nvPr/>
        </p:nvSpPr>
        <p:spPr>
          <a:xfrm>
            <a:off x="6974142" y="6518579"/>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Slide </a:t>
            </a:r>
            <a:fld id="{3ABD2A76-F175-40F5-A1EE-D1AA5DC307D0}" type="slidenum">
              <a:rPr lang="en-US" smtClean="0"/>
              <a:pPr/>
              <a:t>5</a:t>
            </a:fld>
            <a:endParaRPr lang="en-US" dirty="0"/>
          </a:p>
        </p:txBody>
      </p:sp>
    </p:spTree>
    <p:extLst>
      <p:ext uri="{BB962C8B-B14F-4D97-AF65-F5344CB8AC3E}">
        <p14:creationId xmlns:p14="http://schemas.microsoft.com/office/powerpoint/2010/main" val="565434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a:solidFill>
            <a:schemeClr val="accent4">
              <a:lumMod val="20000"/>
              <a:lumOff val="80000"/>
            </a:schemeClr>
          </a:solidFill>
        </p:spPr>
        <p:txBody>
          <a:bodyPr anchor="ctr">
            <a:noAutofit/>
          </a:bodyPr>
          <a:lstStyle/>
          <a:p>
            <a:r>
              <a:rPr lang="en-US" sz="3200" b="1" dirty="0">
                <a:solidFill>
                  <a:srgbClr val="002060"/>
                </a:solidFill>
              </a:rPr>
              <a:t>Dr. Donald Berwick on sustained solutions</a:t>
            </a:r>
          </a:p>
        </p:txBody>
      </p:sp>
      <p:sp>
        <p:nvSpPr>
          <p:cNvPr id="9" name="Rectangle 8"/>
          <p:cNvSpPr/>
          <p:nvPr/>
        </p:nvSpPr>
        <p:spPr>
          <a:xfrm>
            <a:off x="6405871" y="5118384"/>
            <a:ext cx="2529700" cy="685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a:xfrm>
            <a:off x="228600" y="1005662"/>
            <a:ext cx="8686800" cy="4972050"/>
          </a:xfrm>
        </p:spPr>
        <p:txBody>
          <a:bodyPr>
            <a:noAutofit/>
          </a:bodyPr>
          <a:lstStyle/>
          <a:p>
            <a:pPr marL="0" indent="0">
              <a:buNone/>
            </a:pPr>
            <a:r>
              <a:rPr lang="en-US" sz="2000" dirty="0">
                <a:solidFill>
                  <a:srgbClr val="002060"/>
                </a:solidFill>
              </a:rPr>
              <a:t>“Healthcare’s disintegration is not yet every man for himself, but it is every discipline for itself, every guild for itself. As a result, we tend to assume today that one guild’s solution cannot be another’s. We assume that either we will preserve quality or cut costs; that patients will get what they ask for or that science will prevail; that managers will run the show or that doctors will be in control; that the bottom line is financial or moral.  </a:t>
            </a:r>
          </a:p>
          <a:p>
            <a:pPr marL="0" indent="0">
              <a:buNone/>
            </a:pPr>
            <a:r>
              <a:rPr lang="en-US" sz="2000" dirty="0">
                <a:solidFill>
                  <a:srgbClr val="002060"/>
                </a:solidFill>
              </a:rPr>
              <a:t>“No comprehensive solution is possible if it fails to make sense to any of the key stakeholders. At least four parts of our crew [health system] need to share in the solution—a common answer—or the crew will fall apart. Whatever "escape fire" [revolutionary innovation] we create has to make sense in the world of science and professionalism, in the world of the patient and family, in the world of the business and finance of health care, and in the world of the good, kind people who do the work of caring. </a:t>
            </a:r>
          </a:p>
          <a:p>
            <a:pPr marL="0" indent="0">
              <a:buNone/>
            </a:pPr>
            <a:r>
              <a:rPr lang="en-US" sz="2000" dirty="0">
                <a:solidFill>
                  <a:srgbClr val="002060"/>
                </a:solidFill>
              </a:rPr>
              <a:t>“I think the </a:t>
            </a:r>
            <a:r>
              <a:rPr lang="en-US" sz="2000" b="1" dirty="0">
                <a:solidFill>
                  <a:srgbClr val="C00000"/>
                </a:solidFill>
              </a:rPr>
              <a:t>toughest part of this may be in terms of the business and financing of care</a:t>
            </a:r>
            <a:r>
              <a:rPr lang="en-US" sz="2000" dirty="0">
                <a:solidFill>
                  <a:srgbClr val="002060"/>
                </a:solidFill>
              </a:rPr>
              <a:t>. There is a tendency to assume that financial success—e.g., thriving organizations—and great care are mutually exclusive. However, </a:t>
            </a:r>
            <a:r>
              <a:rPr lang="en-US" sz="2000" b="1" dirty="0">
                <a:solidFill>
                  <a:srgbClr val="C00000"/>
                </a:solidFill>
              </a:rPr>
              <a:t>we will not make progress unless and until these goals become aligned with each other</a:t>
            </a:r>
            <a:r>
              <a:rPr lang="en-US" sz="2000" dirty="0">
                <a:solidFill>
                  <a:srgbClr val="002060"/>
                </a:solidFill>
              </a:rPr>
              <a:t>.”</a:t>
            </a:r>
          </a:p>
          <a:p>
            <a:pPr marL="0" indent="0">
              <a:spcBef>
                <a:spcPts val="600"/>
              </a:spcBef>
              <a:buNone/>
            </a:pPr>
            <a:endParaRPr lang="en-US" sz="2000" dirty="0">
              <a:solidFill>
                <a:srgbClr val="002060"/>
              </a:solidFill>
            </a:endParaRPr>
          </a:p>
          <a:p>
            <a:pPr marL="0" indent="0">
              <a:buNone/>
            </a:pPr>
            <a:r>
              <a:rPr lang="en-US" sz="1600" dirty="0">
                <a:solidFill>
                  <a:srgbClr val="002060"/>
                </a:solidFill>
                <a:hlinkClick r:id="rId2"/>
              </a:rPr>
              <a:t>http://www.commonwealthfund.org/usr_doc/berwick_escapefire_563.pdf</a:t>
            </a:r>
            <a:r>
              <a:rPr lang="en-US" sz="1600" dirty="0">
                <a:solidFill>
                  <a:srgbClr val="002060"/>
                </a:solidFill>
              </a:rPr>
              <a:t> </a:t>
            </a:r>
          </a:p>
        </p:txBody>
      </p:sp>
      <p:sp>
        <p:nvSpPr>
          <p:cNvPr id="5" name="Slide Number Placeholder 4">
            <a:extLst>
              <a:ext uri="{FF2B5EF4-FFF2-40B4-BE49-F238E27FC236}">
                <a16:creationId xmlns:a16="http://schemas.microsoft.com/office/drawing/2014/main" id="{13EC3A27-ACE6-4742-9B01-C6E17AF9B42C}"/>
              </a:ext>
            </a:extLst>
          </p:cNvPr>
          <p:cNvSpPr>
            <a:spLocks noGrp="1"/>
          </p:cNvSpPr>
          <p:nvPr>
            <p:ph type="sldNum" sz="quarter" idx="12"/>
          </p:nvPr>
        </p:nvSpPr>
        <p:spPr/>
        <p:txBody>
          <a:bodyPr/>
          <a:lstStyle/>
          <a:p>
            <a:r>
              <a:rPr lang="en-US" dirty="0"/>
              <a:t>Slide </a:t>
            </a:r>
            <a:fld id="{3ABD2A76-F175-40F5-A1EE-D1AA5DC307D0}" type="slidenum">
              <a:rPr lang="en-US" smtClean="0"/>
              <a:pPr/>
              <a:t>50</a:t>
            </a:fld>
            <a:endParaRPr lang="en-US" dirty="0"/>
          </a:p>
        </p:txBody>
      </p:sp>
    </p:spTree>
    <p:extLst>
      <p:ext uri="{BB962C8B-B14F-4D97-AF65-F5344CB8AC3E}">
        <p14:creationId xmlns:p14="http://schemas.microsoft.com/office/powerpoint/2010/main" val="547352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1449"/>
          </a:xfrm>
          <a:solidFill>
            <a:schemeClr val="accent4">
              <a:lumMod val="20000"/>
              <a:lumOff val="80000"/>
            </a:schemeClr>
          </a:solidFill>
        </p:spPr>
        <p:txBody>
          <a:bodyPr>
            <a:normAutofit/>
          </a:bodyPr>
          <a:lstStyle/>
          <a:p>
            <a:r>
              <a:rPr lang="en-US" sz="3600" b="1" dirty="0">
                <a:solidFill>
                  <a:srgbClr val="002060"/>
                </a:solidFill>
              </a:rPr>
              <a:t>Translating outcomes into hospital finances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6002925"/>
              </p:ext>
            </p:extLst>
          </p:nvPr>
        </p:nvGraphicFramePr>
        <p:xfrm>
          <a:off x="339811" y="976405"/>
          <a:ext cx="8464378" cy="4942840"/>
        </p:xfrm>
        <a:graphic>
          <a:graphicData uri="http://schemas.openxmlformats.org/drawingml/2006/table">
            <a:tbl>
              <a:tblPr firstRow="1" bandRow="1">
                <a:tableStyleId>{5C22544A-7EE6-4342-B048-85BDC9FD1C3A}</a:tableStyleId>
              </a:tblPr>
              <a:tblGrid>
                <a:gridCol w="2458205">
                  <a:extLst>
                    <a:ext uri="{9D8B030D-6E8A-4147-A177-3AD203B41FA5}">
                      <a16:colId xmlns:a16="http://schemas.microsoft.com/office/drawing/2014/main" val="20000"/>
                    </a:ext>
                  </a:extLst>
                </a:gridCol>
                <a:gridCol w="457534">
                  <a:extLst>
                    <a:ext uri="{9D8B030D-6E8A-4147-A177-3AD203B41FA5}">
                      <a16:colId xmlns:a16="http://schemas.microsoft.com/office/drawing/2014/main" val="20001"/>
                    </a:ext>
                  </a:extLst>
                </a:gridCol>
                <a:gridCol w="5548639">
                  <a:extLst>
                    <a:ext uri="{9D8B030D-6E8A-4147-A177-3AD203B41FA5}">
                      <a16:colId xmlns:a16="http://schemas.microsoft.com/office/drawing/2014/main" val="20002"/>
                    </a:ext>
                  </a:extLst>
                </a:gridCol>
              </a:tblGrid>
              <a:tr h="370840">
                <a:tc>
                  <a:txBody>
                    <a:bodyPr/>
                    <a:lstStyle/>
                    <a:p>
                      <a:r>
                        <a:rPr lang="en-US" dirty="0"/>
                        <a:t>Intermediate outcome </a:t>
                      </a:r>
                    </a:p>
                  </a:txBody>
                  <a:tcPr/>
                </a:tc>
                <a:tc>
                  <a:txBody>
                    <a:bodyPr/>
                    <a:lstStyle/>
                    <a:p>
                      <a:pPr algn="ctr"/>
                      <a:endParaRPr lang="en-US" dirty="0"/>
                    </a:p>
                  </a:txBody>
                  <a:tcPr/>
                </a:tc>
                <a:tc>
                  <a:txBody>
                    <a:bodyPr/>
                    <a:lstStyle/>
                    <a:p>
                      <a:r>
                        <a:rPr lang="en-US" dirty="0"/>
                        <a:t>Ultimate financial outcomes</a:t>
                      </a:r>
                    </a:p>
                  </a:txBody>
                  <a:tcPr/>
                </a:tc>
                <a:extLst>
                  <a:ext uri="{0D108BD9-81ED-4DB2-BD59-A6C34878D82A}">
                    <a16:rowId xmlns:a16="http://schemas.microsoft.com/office/drawing/2014/main" val="10000"/>
                  </a:ext>
                </a:extLst>
              </a:tr>
              <a:tr h="370840">
                <a:tc>
                  <a:txBody>
                    <a:bodyPr/>
                    <a:lstStyle/>
                    <a:p>
                      <a:r>
                        <a:rPr lang="en-US" dirty="0"/>
                        <a:t>Improved patient experience</a:t>
                      </a:r>
                    </a:p>
                  </a:txBody>
                  <a:tcPr/>
                </a:tc>
                <a:tc>
                  <a:txBody>
                    <a:bodyPr/>
                    <a:lstStyle/>
                    <a:p>
                      <a:pPr algn="ctr"/>
                      <a:r>
                        <a:rPr lang="en-US" sz="2400" b="1" dirty="0">
                          <a:sym typeface="Wingdings" pitchFamily="2" charset="2"/>
                        </a:rPr>
                        <a:t></a:t>
                      </a:r>
                      <a:endParaRPr lang="en-US" b="1" dirty="0"/>
                    </a:p>
                  </a:txBody>
                  <a:tcPr/>
                </a:tc>
                <a:tc>
                  <a:txBody>
                    <a:bodyPr/>
                    <a:lstStyle/>
                    <a:p>
                      <a:pPr marL="166688" indent="-166688">
                        <a:buFont typeface="Arial" pitchFamily="34" charset="0"/>
                        <a:buChar char="•"/>
                      </a:pPr>
                      <a:r>
                        <a:rPr lang="en-US" dirty="0"/>
                        <a:t>HCAHPS scores</a:t>
                      </a:r>
                      <a:r>
                        <a:rPr lang="en-US" baseline="0" dirty="0"/>
                        <a:t> </a:t>
                      </a:r>
                      <a:r>
                        <a:rPr lang="en-US" baseline="0" dirty="0">
                          <a:sym typeface="Wingdings" pitchFamily="2" charset="2"/>
                        </a:rPr>
                        <a:t> VBP score  reimbursement</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HCAHPS scores</a:t>
                      </a:r>
                      <a:r>
                        <a:rPr lang="en-US" baseline="0" dirty="0"/>
                        <a:t> </a:t>
                      </a:r>
                      <a:r>
                        <a:rPr lang="en-US" baseline="0" dirty="0">
                          <a:sym typeface="Wingdings" pitchFamily="2" charset="2"/>
                        </a:rPr>
                        <a:t> Star ratings  volume </a:t>
                      </a:r>
                      <a:endParaRPr lang="en-US" dirty="0"/>
                    </a:p>
                  </a:txBody>
                  <a:tcPr/>
                </a:tc>
                <a:extLst>
                  <a:ext uri="{0D108BD9-81ED-4DB2-BD59-A6C34878D82A}">
                    <a16:rowId xmlns:a16="http://schemas.microsoft.com/office/drawing/2014/main" val="10001"/>
                  </a:ext>
                </a:extLst>
              </a:tr>
              <a:tr h="370840">
                <a:tc>
                  <a:txBody>
                    <a:bodyPr/>
                    <a:lstStyle/>
                    <a:p>
                      <a:r>
                        <a:rPr lang="en-US" dirty="0"/>
                        <a:t>Reduced</a:t>
                      </a:r>
                      <a:r>
                        <a:rPr lang="en-US" baseline="0" dirty="0"/>
                        <a:t> length of stay per admit</a:t>
                      </a:r>
                      <a:endParaRPr lang="en-US" dirty="0"/>
                    </a:p>
                  </a:txBody>
                  <a:tcPr/>
                </a:tc>
                <a:tc>
                  <a:txBody>
                    <a:bodyPr/>
                    <a:lstStyle/>
                    <a:p>
                      <a:pPr algn="ctr"/>
                      <a:r>
                        <a:rPr lang="en-US" sz="2400" b="1" dirty="0">
                          <a:sym typeface="Wingdings" pitchFamily="2" charset="2"/>
                        </a:rPr>
                        <a:t></a:t>
                      </a:r>
                      <a:endParaRPr lang="en-US" sz="2400" dirty="0"/>
                    </a:p>
                  </a:txBody>
                  <a:tcPr/>
                </a:tc>
                <a:tc>
                  <a:txBody>
                    <a:bodyPr/>
                    <a:lstStyle/>
                    <a:p>
                      <a:pPr marL="166688" indent="-166688">
                        <a:buFont typeface="Arial" pitchFamily="34" charset="0"/>
                        <a:buChar char="•"/>
                      </a:pPr>
                      <a:r>
                        <a:rPr lang="en-US" dirty="0"/>
                        <a:t>More capacity</a:t>
                      </a:r>
                      <a:r>
                        <a:rPr lang="en-US" baseline="0" dirty="0"/>
                        <a:t> </a:t>
                      </a:r>
                      <a:r>
                        <a:rPr lang="en-US" dirty="0">
                          <a:sym typeface="Wingdings" pitchFamily="2" charset="2"/>
                        </a:rPr>
                        <a:t> other admissions  new revenue</a:t>
                      </a:r>
                    </a:p>
                    <a:p>
                      <a:pPr marL="166688" marR="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Greater profitability *</a:t>
                      </a:r>
                    </a:p>
                  </a:txBody>
                  <a:tcPr/>
                </a:tc>
                <a:extLst>
                  <a:ext uri="{0D108BD9-81ED-4DB2-BD59-A6C34878D82A}">
                    <a16:rowId xmlns:a16="http://schemas.microsoft.com/office/drawing/2014/main" val="10002"/>
                  </a:ext>
                </a:extLst>
              </a:tr>
              <a:tr h="370840">
                <a:tc>
                  <a:txBody>
                    <a:bodyPr/>
                    <a:lstStyle/>
                    <a:p>
                      <a:r>
                        <a:rPr lang="en-US" dirty="0"/>
                        <a:t>Avoid (make unnecessary)</a:t>
                      </a:r>
                      <a:r>
                        <a:rPr lang="en-US" baseline="0" dirty="0"/>
                        <a:t> some hospitalizations</a:t>
                      </a:r>
                      <a:endParaRPr lang="en-US" dirty="0"/>
                    </a:p>
                  </a:txBody>
                  <a:tcPr/>
                </a:tc>
                <a:tc>
                  <a:txBody>
                    <a:bodyPr/>
                    <a:lstStyle/>
                    <a:p>
                      <a:pPr algn="ctr"/>
                      <a:r>
                        <a:rPr lang="en-US" sz="2400" b="1" dirty="0">
                          <a:sym typeface="Wingdings" pitchFamily="2" charset="2"/>
                        </a:rPr>
                        <a:t></a:t>
                      </a:r>
                      <a:endParaRPr lang="en-US" sz="2400" dirty="0"/>
                    </a:p>
                  </a:txBody>
                  <a:tcPr/>
                </a:tc>
                <a:tc>
                  <a:txBody>
                    <a:bodyPr/>
                    <a:lstStyle/>
                    <a:p>
                      <a:pPr marL="166688" indent="-166688">
                        <a:buFont typeface="Arial" pitchFamily="34" charset="0"/>
                        <a:buChar char="•"/>
                      </a:pPr>
                      <a:r>
                        <a:rPr lang="en-US" dirty="0"/>
                        <a:t>Capacity </a:t>
                      </a:r>
                      <a:r>
                        <a:rPr lang="en-US" dirty="0">
                          <a:sym typeface="Wingdings" pitchFamily="2" charset="2"/>
                        </a:rPr>
                        <a:t> other admissions  replace</a:t>
                      </a:r>
                      <a:r>
                        <a:rPr lang="en-US" baseline="0" dirty="0">
                          <a:sym typeface="Wingdings" pitchFamily="2" charset="2"/>
                        </a:rPr>
                        <a:t> </a:t>
                      </a:r>
                      <a:r>
                        <a:rPr lang="en-US" dirty="0">
                          <a:sym typeface="Wingdings" pitchFamily="2" charset="2"/>
                        </a:rPr>
                        <a:t>revenue</a:t>
                      </a:r>
                    </a:p>
                    <a:p>
                      <a:pPr marL="166688" indent="-166688">
                        <a:buFont typeface="Arial" pitchFamily="34" charset="0"/>
                        <a:buChar char="•"/>
                      </a:pPr>
                      <a:r>
                        <a:rPr lang="en-US" dirty="0"/>
                        <a:t>Avoid</a:t>
                      </a:r>
                      <a:r>
                        <a:rPr lang="en-US" baseline="0" dirty="0"/>
                        <a:t> re-admission penalty </a:t>
                      </a:r>
                      <a:r>
                        <a:rPr lang="en-US" baseline="0" dirty="0">
                          <a:sym typeface="Wingdings" panose="05000000000000000000" pitchFamily="2" charset="2"/>
                        </a:rPr>
                        <a:t> protect revenue</a:t>
                      </a:r>
                      <a:endParaRPr lang="en-US" baseline="0" dirty="0"/>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Avoid 30-day mortality </a:t>
                      </a:r>
                      <a:r>
                        <a:rPr lang="en-US" baseline="0" dirty="0">
                          <a:sym typeface="Wingdings" pitchFamily="2" charset="2"/>
                        </a:rPr>
                        <a:t> VBP score  reimbursement</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sym typeface="Wingdings" pitchFamily="2" charset="2"/>
                        </a:rPr>
                        <a:t>Re-admissions &amp; mortality  Star ratings  volume</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sym typeface="Wingdings" pitchFamily="2" charset="2"/>
                        </a:rPr>
                        <a:t>ACO and BPCI-A performance</a:t>
                      </a:r>
                      <a:endParaRPr lang="en-US" dirty="0"/>
                    </a:p>
                  </a:txBody>
                  <a:tcPr/>
                </a:tc>
                <a:extLst>
                  <a:ext uri="{0D108BD9-81ED-4DB2-BD59-A6C34878D82A}">
                    <a16:rowId xmlns:a16="http://schemas.microsoft.com/office/drawing/2014/main" val="10004"/>
                  </a:ext>
                </a:extLst>
              </a:tr>
              <a:tr h="370840">
                <a:tc>
                  <a:txBody>
                    <a:bodyPr/>
                    <a:lstStyle/>
                    <a:p>
                      <a:r>
                        <a:rPr lang="en-US" dirty="0"/>
                        <a:t>Survival</a:t>
                      </a:r>
                      <a:r>
                        <a:rPr lang="en-US" baseline="0" dirty="0"/>
                        <a:t>, safety, quality </a:t>
                      </a:r>
                      <a:endParaRPr lang="en-US" dirty="0"/>
                    </a:p>
                  </a:txBody>
                  <a:tcPr/>
                </a:tc>
                <a:tc>
                  <a:txBody>
                    <a:bodyPr/>
                    <a:lstStyle/>
                    <a:p>
                      <a:pPr algn="ctr"/>
                      <a:r>
                        <a:rPr lang="en-US" sz="2400" b="1" dirty="0">
                          <a:sym typeface="Wingdings" pitchFamily="2" charset="2"/>
                        </a:rPr>
                        <a:t></a:t>
                      </a:r>
                      <a:endParaRPr lang="en-US" sz="2400" dirty="0"/>
                    </a:p>
                  </a:txBody>
                  <a:tcPr/>
                </a:tc>
                <a:tc>
                  <a:txBody>
                    <a:bodyPr/>
                    <a:lstStyle/>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Avoid 30-day mortality </a:t>
                      </a:r>
                      <a:r>
                        <a:rPr lang="en-US" baseline="0" dirty="0">
                          <a:sym typeface="Wingdings" pitchFamily="2" charset="2"/>
                        </a:rPr>
                        <a:t> VBP score  reimbursement</a:t>
                      </a:r>
                    </a:p>
                    <a:p>
                      <a:pPr marL="166688" indent="-166688">
                        <a:buFont typeface="Arial" pitchFamily="34" charset="0"/>
                        <a:buChar char="•"/>
                      </a:pPr>
                      <a:r>
                        <a:rPr lang="en-US" dirty="0"/>
                        <a:t>Reputation </a:t>
                      </a:r>
                      <a:r>
                        <a:rPr lang="en-US" dirty="0">
                          <a:sym typeface="Wingdings" pitchFamily="2" charset="2"/>
                        </a:rPr>
                        <a:t> referrals</a:t>
                      </a:r>
                    </a:p>
                    <a:p>
                      <a:pPr marL="166688" indent="-166688">
                        <a:buFont typeface="Arial" pitchFamily="34" charset="0"/>
                        <a:buChar char="•"/>
                      </a:pPr>
                      <a:r>
                        <a:rPr lang="en-US" dirty="0">
                          <a:sym typeface="Wingdings" pitchFamily="2" charset="2"/>
                        </a:rPr>
                        <a:t>Managed care contracting</a:t>
                      </a:r>
                      <a:r>
                        <a:rPr lang="en-US" baseline="0" dirty="0">
                          <a:sym typeface="Wingdings" pitchFamily="2" charset="2"/>
                        </a:rPr>
                        <a:t>  reimbursement</a:t>
                      </a:r>
                    </a:p>
                    <a:p>
                      <a:pPr marL="166688" indent="-166688">
                        <a:buFont typeface="Arial" pitchFamily="34" charset="0"/>
                        <a:buChar char="•"/>
                      </a:pPr>
                      <a:r>
                        <a:rPr lang="en-US" baseline="0" dirty="0">
                          <a:sym typeface="Wingdings" pitchFamily="2" charset="2"/>
                        </a:rPr>
                        <a:t>Patient, family, community, staff loyalty</a:t>
                      </a:r>
                      <a:endParaRPr lang="en-US" dirty="0"/>
                    </a:p>
                  </a:txBody>
                  <a:tcPr/>
                </a:tc>
                <a:extLst>
                  <a:ext uri="{0D108BD9-81ED-4DB2-BD59-A6C34878D82A}">
                    <a16:rowId xmlns:a16="http://schemas.microsoft.com/office/drawing/2014/main" val="10005"/>
                  </a:ext>
                </a:extLst>
              </a:tr>
              <a:tr h="370840">
                <a:tc>
                  <a:txBody>
                    <a:bodyPr/>
                    <a:lstStyle/>
                    <a:p>
                      <a:r>
                        <a:rPr lang="en-US" dirty="0"/>
                        <a:t>Reduce overall cost per patient over time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ym typeface="Wingdings" pitchFamily="2" charset="2"/>
                        </a:rPr>
                        <a:t></a:t>
                      </a:r>
                      <a:endParaRPr lang="en-US" sz="2400" dirty="0"/>
                    </a:p>
                  </a:txBody>
                  <a:tcPr/>
                </a:tc>
                <a:tc>
                  <a:txBody>
                    <a:bodyPr/>
                    <a:lstStyle/>
                    <a:p>
                      <a:pPr marL="166688" indent="-166688">
                        <a:buFont typeface="Arial" pitchFamily="34" charset="0"/>
                        <a:buChar char="•"/>
                      </a:pPr>
                      <a:r>
                        <a:rPr lang="en-US" dirty="0"/>
                        <a:t>Achieved</a:t>
                      </a:r>
                      <a:r>
                        <a:rPr lang="en-US" baseline="0" dirty="0"/>
                        <a:t> shared savings in ACO</a:t>
                      </a:r>
                    </a:p>
                    <a:p>
                      <a:pPr marL="166688" indent="-166688">
                        <a:buFont typeface="Arial" pitchFamily="34" charset="0"/>
                        <a:buChar char="•"/>
                      </a:pPr>
                      <a:r>
                        <a:rPr lang="en-US" baseline="0" dirty="0"/>
                        <a:t>BPCI-A performance</a:t>
                      </a:r>
                      <a:endParaRPr lang="en-US"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864973" y="5971361"/>
            <a:ext cx="7232822" cy="369332"/>
          </a:xfrm>
          <a:prstGeom prst="rect">
            <a:avLst/>
          </a:prstGeom>
          <a:noFill/>
        </p:spPr>
        <p:txBody>
          <a:bodyPr wrap="square" rtlCol="0">
            <a:spAutoFit/>
          </a:bodyPr>
          <a:lstStyle/>
          <a:p>
            <a:r>
              <a:rPr lang="en-US" dirty="0"/>
              <a:t>* When reimbursement held constant (MS-DRGs, per diem)</a:t>
            </a:r>
          </a:p>
        </p:txBody>
      </p:sp>
      <p:sp>
        <p:nvSpPr>
          <p:cNvPr id="5" name="TextBox 4">
            <a:extLst>
              <a:ext uri="{FF2B5EF4-FFF2-40B4-BE49-F238E27FC236}">
                <a16:creationId xmlns:a16="http://schemas.microsoft.com/office/drawing/2014/main" id="{1089188B-E033-4874-8F77-4E8F769355C4}"/>
              </a:ext>
            </a:extLst>
          </p:cNvPr>
          <p:cNvSpPr txBox="1"/>
          <p:nvPr/>
        </p:nvSpPr>
        <p:spPr>
          <a:xfrm>
            <a:off x="312514" y="6373506"/>
            <a:ext cx="870865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You can do similar mapping with interests of other types of funding partners (e.g., payers)</a:t>
            </a:r>
          </a:p>
        </p:txBody>
      </p:sp>
      <p:sp>
        <p:nvSpPr>
          <p:cNvPr id="7" name="Slide Number Placeholder 6">
            <a:extLst>
              <a:ext uri="{FF2B5EF4-FFF2-40B4-BE49-F238E27FC236}">
                <a16:creationId xmlns:a16="http://schemas.microsoft.com/office/drawing/2014/main" id="{4F183E50-D104-4950-81F9-E06B95E8F5D7}"/>
              </a:ext>
            </a:extLst>
          </p:cNvPr>
          <p:cNvSpPr>
            <a:spLocks noGrp="1"/>
          </p:cNvSpPr>
          <p:nvPr>
            <p:ph type="sldNum" sz="quarter" idx="12"/>
          </p:nvPr>
        </p:nvSpPr>
        <p:spPr>
          <a:xfrm>
            <a:off x="6778790" y="6035511"/>
            <a:ext cx="2057400" cy="365125"/>
          </a:xfrm>
        </p:spPr>
        <p:txBody>
          <a:bodyPr/>
          <a:lstStyle/>
          <a:p>
            <a:r>
              <a:rPr lang="en-US" dirty="0"/>
              <a:t>Slide </a:t>
            </a:r>
            <a:fld id="{3ABD2A76-F175-40F5-A1EE-D1AA5DC307D0}" type="slidenum">
              <a:rPr lang="en-US" smtClean="0"/>
              <a:pPr/>
              <a:t>51</a:t>
            </a:fld>
            <a:endParaRPr lang="en-US" dirty="0"/>
          </a:p>
        </p:txBody>
      </p:sp>
    </p:spTree>
    <p:extLst>
      <p:ext uri="{BB962C8B-B14F-4D97-AF65-F5344CB8AC3E}">
        <p14:creationId xmlns:p14="http://schemas.microsoft.com/office/powerpoint/2010/main" val="149861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5A64-B7B2-4F11-9533-A2FCC43AC200}"/>
              </a:ext>
            </a:extLst>
          </p:cNvPr>
          <p:cNvSpPr>
            <a:spLocks noGrp="1"/>
          </p:cNvSpPr>
          <p:nvPr>
            <p:ph type="title"/>
          </p:nvPr>
        </p:nvSpPr>
        <p:spPr>
          <a:xfrm>
            <a:off x="628650" y="2238170"/>
            <a:ext cx="7886700" cy="1325563"/>
          </a:xfrm>
          <a:solidFill>
            <a:schemeClr val="accent4">
              <a:lumMod val="20000"/>
              <a:lumOff val="80000"/>
            </a:schemeClr>
          </a:solidFill>
        </p:spPr>
        <p:txBody>
          <a:bodyPr>
            <a:normAutofit/>
          </a:bodyPr>
          <a:lstStyle/>
          <a:p>
            <a:r>
              <a:rPr lang="en-US" sz="3600" b="1" dirty="0">
                <a:solidFill>
                  <a:srgbClr val="002060"/>
                </a:solidFill>
              </a:rPr>
              <a:t>7. Chaplains and program evaluation</a:t>
            </a:r>
          </a:p>
        </p:txBody>
      </p:sp>
      <p:sp>
        <p:nvSpPr>
          <p:cNvPr id="4" name="Slide Number Placeholder 3">
            <a:extLst>
              <a:ext uri="{FF2B5EF4-FFF2-40B4-BE49-F238E27FC236}">
                <a16:creationId xmlns:a16="http://schemas.microsoft.com/office/drawing/2014/main" id="{3949847C-6699-45F1-A432-BC8AABBA35F1}"/>
              </a:ext>
            </a:extLst>
          </p:cNvPr>
          <p:cNvSpPr>
            <a:spLocks noGrp="1"/>
          </p:cNvSpPr>
          <p:nvPr>
            <p:ph type="sldNum" sz="quarter" idx="12"/>
          </p:nvPr>
        </p:nvSpPr>
        <p:spPr/>
        <p:txBody>
          <a:bodyPr/>
          <a:lstStyle/>
          <a:p>
            <a:r>
              <a:rPr lang="en-US"/>
              <a:t>Slide </a:t>
            </a:r>
            <a:fld id="{3ABD2A76-F175-40F5-A1EE-D1AA5DC307D0}" type="slidenum">
              <a:rPr lang="en-US" smtClean="0"/>
              <a:pPr/>
              <a:t>52</a:t>
            </a:fld>
            <a:endParaRPr lang="en-US" dirty="0"/>
          </a:p>
        </p:txBody>
      </p:sp>
    </p:spTree>
    <p:extLst>
      <p:ext uri="{BB962C8B-B14F-4D97-AF65-F5344CB8AC3E}">
        <p14:creationId xmlns:p14="http://schemas.microsoft.com/office/powerpoint/2010/main" val="3813475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E3F3-8C29-4D5A-B9CE-FF686229A075}"/>
              </a:ext>
            </a:extLst>
          </p:cNvPr>
          <p:cNvSpPr>
            <a:spLocks noGrp="1"/>
          </p:cNvSpPr>
          <p:nvPr>
            <p:ph type="title"/>
          </p:nvPr>
        </p:nvSpPr>
        <p:spPr>
          <a:xfrm>
            <a:off x="0" y="1"/>
            <a:ext cx="9144000" cy="943896"/>
          </a:xfrm>
          <a:solidFill>
            <a:schemeClr val="accent4">
              <a:lumMod val="20000"/>
              <a:lumOff val="80000"/>
            </a:schemeClr>
          </a:solidFill>
        </p:spPr>
        <p:txBody>
          <a:bodyPr>
            <a:normAutofit/>
          </a:bodyPr>
          <a:lstStyle/>
          <a:p>
            <a:r>
              <a:rPr lang="en-US" sz="3600" b="1" dirty="0">
                <a:solidFill>
                  <a:srgbClr val="002060"/>
                </a:solidFill>
              </a:rPr>
              <a:t>Where are IDTs and chaplains in outcomes?</a:t>
            </a:r>
          </a:p>
        </p:txBody>
      </p:sp>
      <p:sp>
        <p:nvSpPr>
          <p:cNvPr id="3" name="Content Placeholder 2">
            <a:extLst>
              <a:ext uri="{FF2B5EF4-FFF2-40B4-BE49-F238E27FC236}">
                <a16:creationId xmlns:a16="http://schemas.microsoft.com/office/drawing/2014/main" id="{485A4CE5-52CC-4A8F-9079-71DABCFA7F72}"/>
              </a:ext>
            </a:extLst>
          </p:cNvPr>
          <p:cNvSpPr>
            <a:spLocks noGrp="1"/>
          </p:cNvSpPr>
          <p:nvPr>
            <p:ph idx="1"/>
          </p:nvPr>
        </p:nvSpPr>
        <p:spPr>
          <a:xfrm>
            <a:off x="215696" y="1150095"/>
            <a:ext cx="8721827" cy="5353946"/>
          </a:xfrm>
        </p:spPr>
        <p:txBody>
          <a:bodyPr>
            <a:normAutofit fontScale="92500" lnSpcReduction="20000"/>
          </a:bodyPr>
          <a:lstStyle/>
          <a:p>
            <a:pPr>
              <a:lnSpc>
                <a:spcPct val="110000"/>
              </a:lnSpc>
            </a:pPr>
            <a:r>
              <a:rPr lang="en-US" dirty="0">
                <a:solidFill>
                  <a:srgbClr val="002060"/>
                </a:solidFill>
              </a:rPr>
              <a:t>Some economic studies do describe IDT staffing</a:t>
            </a:r>
          </a:p>
          <a:p>
            <a:pPr>
              <a:lnSpc>
                <a:spcPct val="110000"/>
              </a:lnSpc>
            </a:pPr>
            <a:r>
              <a:rPr lang="en-US" dirty="0">
                <a:solidFill>
                  <a:srgbClr val="002060"/>
                </a:solidFill>
              </a:rPr>
              <a:t>Large-scale health services research studies using claims data can’t easily discern specialist palliative care encounters, much less specific staff involved</a:t>
            </a:r>
          </a:p>
          <a:p>
            <a:pPr>
              <a:lnSpc>
                <a:spcPct val="110000"/>
              </a:lnSpc>
            </a:pPr>
            <a:r>
              <a:rPr lang="en-US" dirty="0">
                <a:solidFill>
                  <a:srgbClr val="002060"/>
                </a:solidFill>
              </a:rPr>
              <a:t>Several ways to approach this in research</a:t>
            </a:r>
          </a:p>
          <a:p>
            <a:pPr lvl="1">
              <a:lnSpc>
                <a:spcPct val="110000"/>
              </a:lnSpc>
            </a:pPr>
            <a:r>
              <a:rPr lang="en-US" dirty="0">
                <a:solidFill>
                  <a:srgbClr val="002060"/>
                </a:solidFill>
              </a:rPr>
              <a:t>What immediate and longer term effects do spiritual care interventions have on patients, caregivers, healthcare teams, utilization, costs?  (</a:t>
            </a:r>
            <a:r>
              <a:rPr lang="en-US" dirty="0" err="1">
                <a:solidFill>
                  <a:srgbClr val="002060"/>
                </a:solidFill>
              </a:rPr>
              <a:t>Balboni</a:t>
            </a:r>
            <a:r>
              <a:rPr lang="en-US" dirty="0">
                <a:solidFill>
                  <a:srgbClr val="002060"/>
                </a:solidFill>
              </a:rPr>
              <a:t> Cancer. 2011 Dec 1; 117(23): 5383–91)</a:t>
            </a:r>
          </a:p>
          <a:p>
            <a:pPr lvl="1">
              <a:lnSpc>
                <a:spcPct val="110000"/>
              </a:lnSpc>
            </a:pPr>
            <a:r>
              <a:rPr lang="en-US" dirty="0">
                <a:solidFill>
                  <a:srgbClr val="002060"/>
                </a:solidFill>
              </a:rPr>
              <a:t>What are the outcomes of palliative care programs with complete vs. incomplete teams?</a:t>
            </a:r>
          </a:p>
          <a:p>
            <a:pPr lvl="1">
              <a:lnSpc>
                <a:spcPct val="110000"/>
              </a:lnSpc>
            </a:pPr>
            <a:r>
              <a:rPr lang="en-US" dirty="0">
                <a:solidFill>
                  <a:srgbClr val="002060"/>
                </a:solidFill>
              </a:rPr>
              <a:t>Social-political goals versus scientific goals:  What if your research shows that spiritual care is “nice” but doesn’t translate into lower costs, higher revenue, other outcomes that sponsor-funders want?</a:t>
            </a:r>
          </a:p>
          <a:p>
            <a:pPr>
              <a:lnSpc>
                <a:spcPct val="110000"/>
              </a:lnSpc>
            </a:pPr>
            <a:r>
              <a:rPr lang="en-US" dirty="0">
                <a:solidFill>
                  <a:srgbClr val="002060"/>
                </a:solidFill>
              </a:rPr>
              <a:t>The imperative for involving chaplains in program evaluation</a:t>
            </a:r>
          </a:p>
          <a:p>
            <a:pPr lvl="1">
              <a:lnSpc>
                <a:spcPct val="110000"/>
              </a:lnSpc>
            </a:pPr>
            <a:endParaRPr lang="en-US" dirty="0">
              <a:solidFill>
                <a:srgbClr val="002060"/>
              </a:solidFill>
            </a:endParaRPr>
          </a:p>
          <a:p>
            <a:pPr>
              <a:lnSpc>
                <a:spcPct val="110000"/>
              </a:lnSpc>
            </a:pPr>
            <a:endParaRPr lang="en-US" dirty="0">
              <a:solidFill>
                <a:srgbClr val="002060"/>
              </a:solidFill>
            </a:endParaRPr>
          </a:p>
        </p:txBody>
      </p:sp>
      <p:sp>
        <p:nvSpPr>
          <p:cNvPr id="4" name="Slide Number Placeholder 3">
            <a:extLst>
              <a:ext uri="{FF2B5EF4-FFF2-40B4-BE49-F238E27FC236}">
                <a16:creationId xmlns:a16="http://schemas.microsoft.com/office/drawing/2014/main" id="{4CEE3569-6E5B-4519-AC62-509B3128BCFC}"/>
              </a:ext>
            </a:extLst>
          </p:cNvPr>
          <p:cNvSpPr>
            <a:spLocks noGrp="1"/>
          </p:cNvSpPr>
          <p:nvPr>
            <p:ph type="sldNum" sz="quarter" idx="12"/>
          </p:nvPr>
        </p:nvSpPr>
        <p:spPr/>
        <p:txBody>
          <a:bodyPr/>
          <a:lstStyle/>
          <a:p>
            <a:r>
              <a:rPr lang="en-US"/>
              <a:t>Slide </a:t>
            </a:r>
            <a:fld id="{3ABD2A76-F175-40F5-A1EE-D1AA5DC307D0}" type="slidenum">
              <a:rPr lang="en-US" smtClean="0"/>
              <a:pPr/>
              <a:t>53</a:t>
            </a:fld>
            <a:endParaRPr lang="en-US" dirty="0"/>
          </a:p>
        </p:txBody>
      </p:sp>
    </p:spTree>
    <p:extLst>
      <p:ext uri="{BB962C8B-B14F-4D97-AF65-F5344CB8AC3E}">
        <p14:creationId xmlns:p14="http://schemas.microsoft.com/office/powerpoint/2010/main" val="4166362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Oval 4"/>
          <p:cNvSpPr>
            <a:spLocks noChangeArrowheads="1"/>
          </p:cNvSpPr>
          <p:nvPr/>
        </p:nvSpPr>
        <p:spPr bwMode="auto">
          <a:xfrm>
            <a:off x="228600" y="2755900"/>
            <a:ext cx="3382963" cy="3382962"/>
          </a:xfrm>
          <a:prstGeom prst="ellipse">
            <a:avLst/>
          </a:prstGeom>
          <a:solidFill>
            <a:srgbClr val="FFFF99"/>
          </a:solidFill>
          <a:ln w="9525">
            <a:noFill/>
            <a:round/>
            <a:headEnd/>
            <a:tailEnd/>
          </a:ln>
        </p:spPr>
        <p:txBody>
          <a:bodyPr wrap="none" anchor="ctr"/>
          <a:lstStyle/>
          <a:p>
            <a:endParaRPr lang="en-US" dirty="0">
              <a:latin typeface="Calibri" pitchFamily="34" charset="0"/>
            </a:endParaRPr>
          </a:p>
        </p:txBody>
      </p:sp>
      <p:sp>
        <p:nvSpPr>
          <p:cNvPr id="6148" name="Text Box 16"/>
          <p:cNvSpPr txBox="1">
            <a:spLocks noChangeArrowheads="1"/>
          </p:cNvSpPr>
          <p:nvPr/>
        </p:nvSpPr>
        <p:spPr bwMode="auto">
          <a:xfrm>
            <a:off x="3960019" y="2846387"/>
            <a:ext cx="5016500" cy="430887"/>
          </a:xfrm>
          <a:prstGeom prst="rect">
            <a:avLst/>
          </a:prstGeom>
          <a:noFill/>
          <a:ln w="9525">
            <a:noFill/>
            <a:miter lim="800000"/>
            <a:headEnd/>
            <a:tailEnd/>
          </a:ln>
        </p:spPr>
        <p:txBody>
          <a:bodyPr wrap="square">
            <a:spAutoFit/>
          </a:bodyPr>
          <a:lstStyle/>
          <a:p>
            <a:pPr algn="ctr">
              <a:spcBef>
                <a:spcPct val="50000"/>
              </a:spcBef>
            </a:pPr>
            <a:r>
              <a:rPr lang="en-US" sz="2200" b="1" dirty="0">
                <a:solidFill>
                  <a:srgbClr val="A50021"/>
                </a:solidFill>
                <a:latin typeface="Calibri" pitchFamily="34" charset="0"/>
              </a:rPr>
              <a:t>Evaluate SPC Outcomes</a:t>
            </a:r>
          </a:p>
        </p:txBody>
      </p:sp>
      <p:sp>
        <p:nvSpPr>
          <p:cNvPr id="6150" name="Text Box 2"/>
          <p:cNvSpPr txBox="1">
            <a:spLocks noChangeArrowheads="1"/>
          </p:cNvSpPr>
          <p:nvPr/>
        </p:nvSpPr>
        <p:spPr bwMode="auto">
          <a:xfrm>
            <a:off x="4093792" y="1141806"/>
            <a:ext cx="4823620" cy="1569660"/>
          </a:xfrm>
          <a:prstGeom prst="rect">
            <a:avLst/>
          </a:prstGeom>
          <a:solidFill>
            <a:schemeClr val="bg1"/>
          </a:solidFill>
          <a:ln w="9525">
            <a:solidFill>
              <a:schemeClr val="tx1"/>
            </a:solidFill>
            <a:miter lim="800000"/>
            <a:headEnd/>
            <a:tailEnd/>
          </a:ln>
        </p:spPr>
        <p:txBody>
          <a:bodyPr wrap="square">
            <a:spAutoFit/>
          </a:bodyPr>
          <a:lstStyle/>
          <a:p>
            <a:pPr marL="342900" indent="-342900">
              <a:tabLst>
                <a:tab pos="1089025" algn="l"/>
              </a:tabLst>
            </a:pPr>
            <a:r>
              <a:rPr lang="en-US" sz="1600" b="1" dirty="0">
                <a:latin typeface="Calibri" pitchFamily="34" charset="0"/>
              </a:rPr>
              <a:t>Who:</a:t>
            </a:r>
            <a:r>
              <a:rPr lang="en-US" sz="1600" dirty="0">
                <a:latin typeface="Calibri" pitchFamily="34" charset="0"/>
              </a:rPr>
              <a:t> </a:t>
            </a:r>
            <a:r>
              <a:rPr lang="en-US" sz="1400" dirty="0">
                <a:latin typeface="Calibri" pitchFamily="34" charset="0"/>
              </a:rPr>
              <a:t>	Referring providers, IDT &amp; patient characteristics</a:t>
            </a:r>
          </a:p>
          <a:p>
            <a:pPr marL="342900" indent="-342900">
              <a:tabLst>
                <a:tab pos="1089025" algn="l"/>
              </a:tabLst>
            </a:pPr>
            <a:r>
              <a:rPr lang="en-US" sz="1600" b="1" dirty="0">
                <a:latin typeface="Calibri" pitchFamily="34" charset="0"/>
              </a:rPr>
              <a:t>When:</a:t>
            </a:r>
            <a:r>
              <a:rPr lang="en-US" sz="1600" dirty="0">
                <a:latin typeface="Calibri" pitchFamily="34" charset="0"/>
              </a:rPr>
              <a:t> </a:t>
            </a:r>
            <a:r>
              <a:rPr lang="en-US" sz="1400" dirty="0">
                <a:latin typeface="Calibri" pitchFamily="34" charset="0"/>
              </a:rPr>
              <a:t>	Timing of PC relative to other events</a:t>
            </a:r>
          </a:p>
          <a:p>
            <a:pPr marL="342900" indent="-342900">
              <a:tabLst>
                <a:tab pos="1089025" algn="l"/>
              </a:tabLst>
            </a:pPr>
            <a:r>
              <a:rPr lang="en-US" sz="1600" b="1" dirty="0">
                <a:latin typeface="Calibri" pitchFamily="34" charset="0"/>
              </a:rPr>
              <a:t>Where:</a:t>
            </a:r>
            <a:r>
              <a:rPr lang="en-US" sz="1600" dirty="0">
                <a:latin typeface="Calibri" pitchFamily="34" charset="0"/>
              </a:rPr>
              <a:t>  </a:t>
            </a:r>
            <a:r>
              <a:rPr lang="en-US" sz="1400" dirty="0">
                <a:latin typeface="Calibri" pitchFamily="34" charset="0"/>
              </a:rPr>
              <a:t>	Locations, settings</a:t>
            </a:r>
          </a:p>
          <a:p>
            <a:pPr marL="342900" indent="-342900">
              <a:tabLst>
                <a:tab pos="1089025" algn="l"/>
              </a:tabLst>
            </a:pPr>
            <a:r>
              <a:rPr lang="en-US" sz="1600" b="1" dirty="0">
                <a:latin typeface="Calibri" pitchFamily="34" charset="0"/>
              </a:rPr>
              <a:t>How:  </a:t>
            </a:r>
            <a:r>
              <a:rPr lang="en-US" sz="1400" dirty="0">
                <a:latin typeface="Calibri" pitchFamily="34" charset="0"/>
              </a:rPr>
              <a:t>	Expertise, techniques, time spent; costs</a:t>
            </a:r>
          </a:p>
          <a:p>
            <a:pPr marL="342900" indent="-342900">
              <a:tabLst>
                <a:tab pos="1089025" algn="l"/>
              </a:tabLst>
            </a:pPr>
            <a:r>
              <a:rPr lang="en-US" sz="1600" b="1" dirty="0">
                <a:latin typeface="Calibri" pitchFamily="34" charset="0"/>
              </a:rPr>
              <a:t>How much:</a:t>
            </a:r>
            <a:r>
              <a:rPr lang="en-US" sz="1400" dirty="0">
                <a:latin typeface="Calibri" pitchFamily="34" charset="0"/>
              </a:rPr>
              <a:t>	Frequency, duration, intensity, breadth; costs</a:t>
            </a:r>
          </a:p>
          <a:p>
            <a:pPr marL="342900" indent="-342900">
              <a:tabLst>
                <a:tab pos="1089025" algn="l"/>
              </a:tabLst>
            </a:pPr>
            <a:r>
              <a:rPr lang="en-US" sz="1600" b="1" dirty="0">
                <a:latin typeface="Calibri" pitchFamily="34" charset="0"/>
              </a:rPr>
              <a:t>How well:</a:t>
            </a:r>
            <a:r>
              <a:rPr lang="en-US" sz="1600" dirty="0">
                <a:latin typeface="Calibri" pitchFamily="34" charset="0"/>
              </a:rPr>
              <a:t>	</a:t>
            </a:r>
            <a:r>
              <a:rPr lang="en-US" sz="1400" dirty="0">
                <a:latin typeface="Calibri" pitchFamily="34" charset="0"/>
              </a:rPr>
              <a:t>Standards met? Gaps in quality? Sustainable?</a:t>
            </a:r>
          </a:p>
        </p:txBody>
      </p:sp>
      <p:sp>
        <p:nvSpPr>
          <p:cNvPr id="6151" name="Text Box 16"/>
          <p:cNvSpPr txBox="1">
            <a:spLocks noChangeArrowheads="1"/>
          </p:cNvSpPr>
          <p:nvPr/>
        </p:nvSpPr>
        <p:spPr bwMode="auto">
          <a:xfrm>
            <a:off x="4040612" y="702679"/>
            <a:ext cx="4876800" cy="430887"/>
          </a:xfrm>
          <a:prstGeom prst="rect">
            <a:avLst/>
          </a:prstGeom>
          <a:noFill/>
          <a:ln w="9525">
            <a:noFill/>
            <a:miter lim="800000"/>
            <a:headEnd/>
            <a:tailEnd/>
          </a:ln>
        </p:spPr>
        <p:txBody>
          <a:bodyPr wrap="square">
            <a:spAutoFit/>
          </a:bodyPr>
          <a:lstStyle/>
          <a:p>
            <a:pPr algn="ctr">
              <a:spcBef>
                <a:spcPct val="50000"/>
              </a:spcBef>
            </a:pPr>
            <a:r>
              <a:rPr lang="en-US" sz="2200" b="1" dirty="0">
                <a:solidFill>
                  <a:srgbClr val="A50021"/>
                </a:solidFill>
                <a:latin typeface="Calibri" pitchFamily="34" charset="0"/>
              </a:rPr>
              <a:t>Evaluate SPC Delivery</a:t>
            </a:r>
          </a:p>
        </p:txBody>
      </p:sp>
      <p:grpSp>
        <p:nvGrpSpPr>
          <p:cNvPr id="2" name="Group 35"/>
          <p:cNvGrpSpPr>
            <a:grpSpLocks/>
          </p:cNvGrpSpPr>
          <p:nvPr/>
        </p:nvGrpSpPr>
        <p:grpSpPr bwMode="auto">
          <a:xfrm>
            <a:off x="814388" y="3419475"/>
            <a:ext cx="2209800" cy="2057400"/>
            <a:chOff x="967581" y="3147426"/>
            <a:chExt cx="2209800" cy="2057400"/>
          </a:xfrm>
        </p:grpSpPr>
        <p:sp>
          <p:nvSpPr>
            <p:cNvPr id="6177" name="Oval 6"/>
            <p:cNvSpPr>
              <a:spLocks noChangeArrowheads="1"/>
            </p:cNvSpPr>
            <p:nvPr/>
          </p:nvSpPr>
          <p:spPr bwMode="auto">
            <a:xfrm>
              <a:off x="967581" y="3147426"/>
              <a:ext cx="2209800" cy="2057400"/>
            </a:xfrm>
            <a:prstGeom prst="ellipse">
              <a:avLst/>
            </a:prstGeom>
            <a:solidFill>
              <a:schemeClr val="bg1"/>
            </a:solidFill>
            <a:ln w="9525">
              <a:noFill/>
              <a:round/>
              <a:headEnd/>
              <a:tailEnd/>
            </a:ln>
          </p:spPr>
          <p:txBody>
            <a:bodyPr wrap="none" anchor="ctr"/>
            <a:lstStyle/>
            <a:p>
              <a:endParaRPr lang="en-US" dirty="0">
                <a:latin typeface="Calibri" pitchFamily="34" charset="0"/>
              </a:endParaRPr>
            </a:p>
          </p:txBody>
        </p:sp>
        <p:sp>
          <p:nvSpPr>
            <p:cNvPr id="6178" name="Oval 5"/>
            <p:cNvSpPr>
              <a:spLocks noChangeArrowheads="1"/>
            </p:cNvSpPr>
            <p:nvPr/>
          </p:nvSpPr>
          <p:spPr bwMode="auto">
            <a:xfrm>
              <a:off x="1066800" y="3215639"/>
              <a:ext cx="2011363" cy="1920974"/>
            </a:xfrm>
            <a:prstGeom prst="ellipse">
              <a:avLst/>
            </a:prstGeom>
            <a:solidFill>
              <a:srgbClr val="CCFFCC"/>
            </a:solidFill>
            <a:ln w="9525">
              <a:noFill/>
              <a:round/>
              <a:headEnd/>
              <a:tailEnd/>
            </a:ln>
          </p:spPr>
          <p:txBody>
            <a:bodyPr wrap="none" anchor="ctr"/>
            <a:lstStyle/>
            <a:p>
              <a:endParaRPr lang="en-US" dirty="0">
                <a:latin typeface="Calibri" pitchFamily="34" charset="0"/>
              </a:endParaRPr>
            </a:p>
          </p:txBody>
        </p:sp>
      </p:grpSp>
      <p:grpSp>
        <p:nvGrpSpPr>
          <p:cNvPr id="3" name="Group 22"/>
          <p:cNvGrpSpPr>
            <a:grpSpLocks/>
          </p:cNvGrpSpPr>
          <p:nvPr/>
        </p:nvGrpSpPr>
        <p:grpSpPr bwMode="auto">
          <a:xfrm>
            <a:off x="1357313" y="3944937"/>
            <a:ext cx="1127125" cy="1006475"/>
            <a:chOff x="1524000" y="3581400"/>
            <a:chExt cx="1127125" cy="1006475"/>
          </a:xfrm>
        </p:grpSpPr>
        <p:sp>
          <p:nvSpPr>
            <p:cNvPr id="6175" name="Oval 6"/>
            <p:cNvSpPr>
              <a:spLocks noChangeArrowheads="1"/>
            </p:cNvSpPr>
            <p:nvPr/>
          </p:nvSpPr>
          <p:spPr bwMode="auto">
            <a:xfrm>
              <a:off x="1524000" y="3581400"/>
              <a:ext cx="1127125" cy="1006475"/>
            </a:xfrm>
            <a:prstGeom prst="ellipse">
              <a:avLst/>
            </a:prstGeom>
            <a:solidFill>
              <a:schemeClr val="bg1"/>
            </a:solidFill>
            <a:ln w="9525">
              <a:noFill/>
              <a:round/>
              <a:headEnd/>
              <a:tailEnd/>
            </a:ln>
          </p:spPr>
          <p:txBody>
            <a:bodyPr wrap="none" anchor="ctr"/>
            <a:lstStyle/>
            <a:p>
              <a:endParaRPr lang="en-US" dirty="0">
                <a:latin typeface="Calibri" pitchFamily="34" charset="0"/>
              </a:endParaRPr>
            </a:p>
          </p:txBody>
        </p:sp>
        <p:sp>
          <p:nvSpPr>
            <p:cNvPr id="15366" name="Oval 6"/>
            <p:cNvSpPr>
              <a:spLocks noChangeArrowheads="1"/>
            </p:cNvSpPr>
            <p:nvPr/>
          </p:nvSpPr>
          <p:spPr bwMode="auto">
            <a:xfrm>
              <a:off x="1676400" y="3719513"/>
              <a:ext cx="822325" cy="730250"/>
            </a:xfrm>
            <a:prstGeom prst="ellipse">
              <a:avLst/>
            </a:prstGeom>
            <a:solidFill>
              <a:schemeClr val="accent6">
                <a:lumMod val="40000"/>
                <a:lumOff val="60000"/>
              </a:schemeClr>
            </a:solidFill>
            <a:ln w="9525">
              <a:solidFill>
                <a:schemeClr val="accent6">
                  <a:lumMod val="40000"/>
                  <a:lumOff val="60000"/>
                </a:schemeClr>
              </a:solidFill>
              <a:round/>
              <a:headEnd/>
              <a:tailEnd/>
            </a:ln>
          </p:spPr>
          <p:txBody>
            <a:bodyPr wrap="none" anchor="ctr"/>
            <a:lstStyle/>
            <a:p>
              <a:pPr fontAlgn="auto">
                <a:spcBef>
                  <a:spcPts val="0"/>
                </a:spcBef>
                <a:spcAft>
                  <a:spcPts val="0"/>
                </a:spcAft>
                <a:defRPr/>
              </a:pPr>
              <a:endParaRPr lang="en-US" dirty="0">
                <a:latin typeface="+mn-lt"/>
                <a:cs typeface="+mn-cs"/>
              </a:endParaRPr>
            </a:p>
          </p:txBody>
        </p:sp>
      </p:grpSp>
      <p:cxnSp>
        <p:nvCxnSpPr>
          <p:cNvPr id="15" name="Straight Arrow Connector 14"/>
          <p:cNvCxnSpPr/>
          <p:nvPr/>
        </p:nvCxnSpPr>
        <p:spPr bwMode="auto">
          <a:xfrm>
            <a:off x="1910556" y="1566862"/>
            <a:ext cx="0" cy="2514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5" name="TextBox 14"/>
          <p:cNvSpPr txBox="1">
            <a:spLocks noChangeArrowheads="1"/>
          </p:cNvSpPr>
          <p:nvPr/>
        </p:nvSpPr>
        <p:spPr bwMode="auto">
          <a:xfrm>
            <a:off x="274240" y="1338471"/>
            <a:ext cx="3291682" cy="1169551"/>
          </a:xfrm>
          <a:prstGeom prst="rect">
            <a:avLst/>
          </a:prstGeom>
          <a:solidFill>
            <a:schemeClr val="bg1"/>
          </a:solidFill>
          <a:ln w="9525">
            <a:solidFill>
              <a:schemeClr val="tx1"/>
            </a:solidFill>
            <a:miter lim="800000"/>
            <a:headEnd/>
            <a:tailEnd/>
          </a:ln>
        </p:spPr>
        <p:txBody>
          <a:bodyPr wrap="square">
            <a:spAutoFit/>
          </a:bodyPr>
          <a:lstStyle/>
          <a:p>
            <a:pPr marL="285750" indent="-285750">
              <a:buFont typeface="Wingdings" panose="05000000000000000000" pitchFamily="2" charset="2"/>
              <a:buChar char="ü"/>
            </a:pPr>
            <a:r>
              <a:rPr lang="en-US" sz="1400" dirty="0">
                <a:latin typeface="Calibri" pitchFamily="34" charset="0"/>
              </a:rPr>
              <a:t>Patient-centered, family-oriented</a:t>
            </a:r>
          </a:p>
          <a:p>
            <a:pPr marL="285750" indent="-285750">
              <a:buFont typeface="Wingdings" panose="05000000000000000000" pitchFamily="2" charset="2"/>
              <a:buChar char="ü"/>
            </a:pPr>
            <a:r>
              <a:rPr lang="en-US" sz="1400" dirty="0">
                <a:latin typeface="Calibri" pitchFamily="34" charset="0"/>
              </a:rPr>
              <a:t>IDT: bio-psycho-social-spiritual needs </a:t>
            </a:r>
          </a:p>
          <a:p>
            <a:pPr marL="285750" indent="-285750">
              <a:buFont typeface="Wingdings" panose="05000000000000000000" pitchFamily="2" charset="2"/>
              <a:buChar char="ü"/>
            </a:pPr>
            <a:r>
              <a:rPr lang="en-US" sz="1400" dirty="0">
                <a:latin typeface="Calibri" pitchFamily="34" charset="0"/>
              </a:rPr>
              <a:t>Assess and manage symptoms </a:t>
            </a:r>
          </a:p>
          <a:p>
            <a:pPr marL="285750" indent="-285750">
              <a:buFont typeface="Wingdings" panose="05000000000000000000" pitchFamily="2" charset="2"/>
              <a:buChar char="ü"/>
            </a:pPr>
            <a:r>
              <a:rPr lang="en-US" sz="1400" dirty="0">
                <a:latin typeface="Calibri" pitchFamily="34" charset="0"/>
              </a:rPr>
              <a:t>Elicit goals and evaluate options</a:t>
            </a:r>
          </a:p>
          <a:p>
            <a:pPr marL="285750" indent="-285750">
              <a:buFont typeface="Wingdings" panose="05000000000000000000" pitchFamily="2" charset="2"/>
              <a:buChar char="ü"/>
            </a:pPr>
            <a:r>
              <a:rPr lang="en-US" sz="1400" dirty="0">
                <a:latin typeface="Calibri" pitchFamily="34" charset="0"/>
              </a:rPr>
              <a:t>Excellent communication, navigation</a:t>
            </a:r>
          </a:p>
        </p:txBody>
      </p:sp>
      <p:sp>
        <p:nvSpPr>
          <p:cNvPr id="6159" name="Line 7"/>
          <p:cNvSpPr>
            <a:spLocks noChangeShapeType="1"/>
          </p:cNvSpPr>
          <p:nvPr/>
        </p:nvSpPr>
        <p:spPr bwMode="auto">
          <a:xfrm flipH="1" flipV="1">
            <a:off x="1323180" y="4014837"/>
            <a:ext cx="277018" cy="193675"/>
          </a:xfrm>
          <a:prstGeom prst="line">
            <a:avLst/>
          </a:prstGeom>
          <a:noFill/>
          <a:ln w="38100">
            <a:solidFill>
              <a:schemeClr val="tx1"/>
            </a:solidFill>
            <a:round/>
            <a:headEnd/>
            <a:tailEnd type="triangle" w="med" len="med"/>
          </a:ln>
        </p:spPr>
        <p:txBody>
          <a:bodyPr/>
          <a:lstStyle/>
          <a:p>
            <a:endParaRPr lang="en-US" dirty="0"/>
          </a:p>
        </p:txBody>
      </p:sp>
      <p:sp>
        <p:nvSpPr>
          <p:cNvPr id="33" name="Line 8"/>
          <p:cNvSpPr>
            <a:spLocks noChangeShapeType="1"/>
          </p:cNvSpPr>
          <p:nvPr/>
        </p:nvSpPr>
        <p:spPr bwMode="auto">
          <a:xfrm flipH="1">
            <a:off x="914400" y="4691062"/>
            <a:ext cx="685800" cy="533400"/>
          </a:xfrm>
          <a:prstGeom prst="line">
            <a:avLst/>
          </a:prstGeom>
          <a:noFill/>
          <a:ln w="38100">
            <a:solidFill>
              <a:schemeClr val="tx1"/>
            </a:solidFill>
            <a:round/>
            <a:headEnd/>
            <a:tailEnd type="triangle" w="med" len="med"/>
          </a:ln>
        </p:spPr>
        <p:txBody>
          <a:bodyPr/>
          <a:lstStyle/>
          <a:p>
            <a:pPr fontAlgn="auto">
              <a:spcBef>
                <a:spcPts val="0"/>
              </a:spcBef>
              <a:spcAft>
                <a:spcPts val="0"/>
              </a:spcAft>
              <a:defRPr/>
            </a:pPr>
            <a:endParaRPr lang="en-US" dirty="0">
              <a:latin typeface="Arial" charset="0"/>
              <a:cs typeface="Arial" charset="0"/>
            </a:endParaRPr>
          </a:p>
        </p:txBody>
      </p:sp>
      <p:sp>
        <p:nvSpPr>
          <p:cNvPr id="37" name="Rectangle 36"/>
          <p:cNvSpPr/>
          <p:nvPr/>
        </p:nvSpPr>
        <p:spPr>
          <a:xfrm>
            <a:off x="3799930" y="3240542"/>
            <a:ext cx="5290889" cy="349118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TextBox 40"/>
          <p:cNvSpPr txBox="1"/>
          <p:nvPr/>
        </p:nvSpPr>
        <p:spPr>
          <a:xfrm>
            <a:off x="1409715" y="4251558"/>
            <a:ext cx="1041400" cy="400110"/>
          </a:xfrm>
          <a:prstGeom prst="rect">
            <a:avLst/>
          </a:prstGeom>
          <a:noFill/>
        </p:spPr>
        <p:txBody>
          <a:bodyPr>
            <a:spAutoFit/>
          </a:bodyPr>
          <a:lstStyle/>
          <a:p>
            <a:pPr fontAlgn="auto">
              <a:spcBef>
                <a:spcPts val="0"/>
              </a:spcBef>
              <a:spcAft>
                <a:spcPts val="0"/>
              </a:spcAft>
              <a:defRPr/>
            </a:pPr>
            <a:r>
              <a:rPr lang="en-US" sz="2000" b="1" dirty="0">
                <a:solidFill>
                  <a:schemeClr val="accent2">
                    <a:lumMod val="75000"/>
                  </a:schemeClr>
                </a:solidFill>
                <a:cs typeface="Arial" charset="0"/>
              </a:rPr>
              <a:t>Patient</a:t>
            </a:r>
          </a:p>
        </p:txBody>
      </p:sp>
      <p:sp>
        <p:nvSpPr>
          <p:cNvPr id="6171" name="TextBox 43"/>
          <p:cNvSpPr txBox="1">
            <a:spLocks noChangeArrowheads="1"/>
          </p:cNvSpPr>
          <p:nvPr/>
        </p:nvSpPr>
        <p:spPr bwMode="auto">
          <a:xfrm>
            <a:off x="406415" y="5551704"/>
            <a:ext cx="3048000" cy="400110"/>
          </a:xfrm>
          <a:prstGeom prst="rect">
            <a:avLst/>
          </a:prstGeom>
          <a:noFill/>
          <a:ln w="9525">
            <a:noFill/>
            <a:miter lim="800000"/>
            <a:headEnd/>
            <a:tailEnd/>
          </a:ln>
        </p:spPr>
        <p:txBody>
          <a:bodyPr>
            <a:spAutoFit/>
          </a:bodyPr>
          <a:lstStyle/>
          <a:p>
            <a:pPr algn="ctr">
              <a:defRPr/>
            </a:pPr>
            <a:r>
              <a:rPr lang="en-US" sz="2000" b="1" dirty="0">
                <a:solidFill>
                  <a:schemeClr val="accent6">
                    <a:lumMod val="50000"/>
                  </a:schemeClr>
                </a:solidFill>
                <a:cs typeface="Arial" charset="0"/>
              </a:rPr>
              <a:t>Institutional </a:t>
            </a:r>
          </a:p>
        </p:txBody>
      </p:sp>
      <p:sp>
        <p:nvSpPr>
          <p:cNvPr id="6174" name="TextBox 35"/>
          <p:cNvSpPr txBox="1">
            <a:spLocks noChangeArrowheads="1"/>
          </p:cNvSpPr>
          <p:nvPr/>
        </p:nvSpPr>
        <p:spPr bwMode="auto">
          <a:xfrm>
            <a:off x="76200" y="6604084"/>
            <a:ext cx="3537544" cy="253916"/>
          </a:xfrm>
          <a:prstGeom prst="rect">
            <a:avLst/>
          </a:prstGeom>
          <a:noFill/>
          <a:ln w="9525">
            <a:noFill/>
            <a:miter lim="800000"/>
            <a:headEnd/>
            <a:tailEnd/>
          </a:ln>
        </p:spPr>
        <p:txBody>
          <a:bodyPr wrap="square">
            <a:spAutoFit/>
          </a:bodyPr>
          <a:lstStyle/>
          <a:p>
            <a:pPr>
              <a:spcBef>
                <a:spcPts val="400"/>
              </a:spcBef>
              <a:defRPr/>
            </a:pPr>
            <a:r>
              <a:rPr lang="en-US" sz="1050" dirty="0">
                <a:latin typeface="Arial" charset="0"/>
                <a:cs typeface="Arial" charset="0"/>
              </a:rPr>
              <a:t>Adapted from Cassel, Palliat Med 2013 27(2) 103-104.</a:t>
            </a:r>
          </a:p>
        </p:txBody>
      </p:sp>
      <p:sp>
        <p:nvSpPr>
          <p:cNvPr id="43" name="TextBox 42"/>
          <p:cNvSpPr txBox="1">
            <a:spLocks noChangeArrowheads="1"/>
          </p:cNvSpPr>
          <p:nvPr/>
        </p:nvSpPr>
        <p:spPr bwMode="auto">
          <a:xfrm>
            <a:off x="1244615" y="4931008"/>
            <a:ext cx="1371600" cy="400050"/>
          </a:xfrm>
          <a:prstGeom prst="rect">
            <a:avLst/>
          </a:prstGeom>
          <a:noFill/>
          <a:ln w="9525">
            <a:noFill/>
            <a:miter lim="800000"/>
            <a:headEnd/>
            <a:tailEnd/>
          </a:ln>
        </p:spPr>
        <p:txBody>
          <a:bodyPr>
            <a:spAutoFit/>
          </a:bodyPr>
          <a:lstStyle/>
          <a:p>
            <a:pPr algn="ctr"/>
            <a:r>
              <a:rPr lang="en-US" sz="2000" b="1" dirty="0">
                <a:solidFill>
                  <a:schemeClr val="accent6">
                    <a:lumMod val="50000"/>
                  </a:schemeClr>
                </a:solidFill>
              </a:rPr>
              <a:t>Social</a:t>
            </a:r>
          </a:p>
        </p:txBody>
      </p:sp>
      <p:sp>
        <p:nvSpPr>
          <p:cNvPr id="36" name="Title 1"/>
          <p:cNvSpPr>
            <a:spLocks noGrp="1"/>
          </p:cNvSpPr>
          <p:nvPr>
            <p:ph type="title"/>
          </p:nvPr>
        </p:nvSpPr>
        <p:spPr>
          <a:xfrm>
            <a:off x="0" y="0"/>
            <a:ext cx="9144000" cy="623093"/>
          </a:xfrm>
          <a:solidFill>
            <a:schemeClr val="accent4">
              <a:lumMod val="20000"/>
              <a:lumOff val="80000"/>
            </a:schemeClr>
          </a:solidFill>
        </p:spPr>
        <p:txBody>
          <a:bodyPr>
            <a:noAutofit/>
          </a:bodyPr>
          <a:lstStyle/>
          <a:p>
            <a:r>
              <a:rPr lang="en-US" sz="3200" b="1" dirty="0">
                <a:solidFill>
                  <a:srgbClr val="002060"/>
                </a:solidFill>
              </a:rPr>
              <a:t>Reminder:  Framework for evaluation</a:t>
            </a:r>
          </a:p>
        </p:txBody>
      </p:sp>
      <p:sp>
        <p:nvSpPr>
          <p:cNvPr id="4" name="TextBox 3"/>
          <p:cNvSpPr txBox="1"/>
          <p:nvPr/>
        </p:nvSpPr>
        <p:spPr>
          <a:xfrm>
            <a:off x="230781" y="915342"/>
            <a:ext cx="3382963" cy="430887"/>
          </a:xfrm>
          <a:prstGeom prst="rect">
            <a:avLst/>
          </a:prstGeom>
          <a:noFill/>
        </p:spPr>
        <p:txBody>
          <a:bodyPr wrap="square" rtlCol="0">
            <a:spAutoFit/>
          </a:bodyPr>
          <a:lstStyle/>
          <a:p>
            <a:pPr algn="ctr"/>
            <a:r>
              <a:rPr lang="en-US" sz="2200" b="1" dirty="0">
                <a:solidFill>
                  <a:srgbClr val="A50021"/>
                </a:solidFill>
                <a:latin typeface="Calibri" pitchFamily="34" charset="0"/>
              </a:rPr>
              <a:t>Design and Deliver SPC</a:t>
            </a:r>
            <a:endParaRPr lang="en-US" sz="2200" dirty="0"/>
          </a:p>
        </p:txBody>
      </p:sp>
      <p:cxnSp>
        <p:nvCxnSpPr>
          <p:cNvPr id="6" name="Straight Connector 5"/>
          <p:cNvCxnSpPr>
            <a:stCxn id="6150" idx="1"/>
            <a:endCxn id="6155" idx="3"/>
          </p:cNvCxnSpPr>
          <p:nvPr/>
        </p:nvCxnSpPr>
        <p:spPr>
          <a:xfrm flipH="1" flipV="1">
            <a:off x="3565922" y="1923247"/>
            <a:ext cx="527870" cy="3389"/>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sp>
        <p:nvSpPr>
          <p:cNvPr id="15363" name="Text Box 2"/>
          <p:cNvSpPr txBox="1">
            <a:spLocks noChangeArrowheads="1"/>
          </p:cNvSpPr>
          <p:nvPr/>
        </p:nvSpPr>
        <p:spPr bwMode="auto">
          <a:xfrm>
            <a:off x="3899744" y="3335382"/>
            <a:ext cx="5083146" cy="1384995"/>
          </a:xfrm>
          <a:prstGeom prst="rect">
            <a:avLst/>
          </a:prstGeom>
          <a:solidFill>
            <a:schemeClr val="accent6">
              <a:lumMod val="20000"/>
              <a:lumOff val="80000"/>
            </a:schemeClr>
          </a:solidFill>
          <a:ln w="9525">
            <a:noFill/>
            <a:miter lim="800000"/>
            <a:headEnd/>
            <a:tailEnd/>
          </a:ln>
        </p:spPr>
        <p:txBody>
          <a:bodyPr wrap="square">
            <a:spAutoFit/>
          </a:bodyPr>
          <a:lstStyle/>
          <a:p>
            <a:pPr marL="342900" indent="-342900" fontAlgn="auto">
              <a:spcBef>
                <a:spcPct val="50000"/>
              </a:spcBef>
              <a:spcAft>
                <a:spcPts val="0"/>
              </a:spcAft>
              <a:defRPr/>
            </a:pPr>
            <a:r>
              <a:rPr lang="en-US" b="1" dirty="0">
                <a:latin typeface="Calibri" panose="020F0502020204030204" pitchFamily="34" charset="0"/>
              </a:rPr>
              <a:t>Evaluate impact on your </a:t>
            </a:r>
            <a:r>
              <a:rPr lang="en-US" b="1" u="sng" dirty="0">
                <a:latin typeface="Calibri" panose="020F0502020204030204" pitchFamily="34" charset="0"/>
              </a:rPr>
              <a:t>patients</a:t>
            </a:r>
          </a:p>
          <a:p>
            <a:pPr marL="168275" indent="-168275" fontAlgn="auto">
              <a:spcBef>
                <a:spcPts val="300"/>
              </a:spcBef>
              <a:spcAft>
                <a:spcPts val="0"/>
              </a:spcAft>
              <a:buFont typeface="Arial" panose="020B0604020202020204" pitchFamily="34" charset="0"/>
              <a:buChar char="•"/>
              <a:defRPr/>
            </a:pPr>
            <a:r>
              <a:rPr lang="en-US" sz="1400" dirty="0">
                <a:latin typeface="Calibri" panose="020F0502020204030204" pitchFamily="34" charset="0"/>
              </a:rPr>
              <a:t>Biological, psychological, social, spiritual needs addressed?</a:t>
            </a:r>
          </a:p>
          <a:p>
            <a:pPr marL="168275" indent="-168275">
              <a:spcBef>
                <a:spcPts val="300"/>
              </a:spcBef>
              <a:buFont typeface="Arial" panose="020B0604020202020204" pitchFamily="34" charset="0"/>
              <a:buChar char="•"/>
              <a:defRPr/>
            </a:pPr>
            <a:r>
              <a:rPr lang="en-US" sz="1400" dirty="0">
                <a:latin typeface="Calibri" panose="020F0502020204030204" pitchFamily="34" charset="0"/>
              </a:rPr>
              <a:t>Pain, other symptoms, distress are prevented and reduced?</a:t>
            </a:r>
          </a:p>
          <a:p>
            <a:pPr marL="168275" indent="-168275" fontAlgn="auto">
              <a:spcBef>
                <a:spcPts val="300"/>
              </a:spcBef>
              <a:spcAft>
                <a:spcPts val="0"/>
              </a:spcAft>
              <a:buFont typeface="Arial" panose="020B0604020202020204" pitchFamily="34" charset="0"/>
              <a:buChar char="•"/>
              <a:defRPr/>
            </a:pPr>
            <a:r>
              <a:rPr lang="en-US" sz="1400" dirty="0">
                <a:latin typeface="Calibri" panose="020F0502020204030204" pitchFamily="34" charset="0"/>
              </a:rPr>
              <a:t>Subsequent care is effective, goal-concordant, not burdensome?</a:t>
            </a:r>
          </a:p>
          <a:p>
            <a:pPr marL="168275" indent="-168275" fontAlgn="auto">
              <a:spcBef>
                <a:spcPts val="300"/>
              </a:spcBef>
              <a:spcAft>
                <a:spcPts val="0"/>
              </a:spcAft>
              <a:buFont typeface="Arial" panose="020B0604020202020204" pitchFamily="34" charset="0"/>
              <a:buChar char="•"/>
              <a:defRPr/>
            </a:pPr>
            <a:r>
              <a:rPr lang="en-US" sz="1400" dirty="0">
                <a:latin typeface="Calibri" panose="020F0502020204030204" pitchFamily="34" charset="0"/>
              </a:rPr>
              <a:t>Patient experience is positive?</a:t>
            </a:r>
          </a:p>
        </p:txBody>
      </p:sp>
      <p:sp>
        <p:nvSpPr>
          <p:cNvPr id="18" name="Text Box 3"/>
          <p:cNvSpPr txBox="1">
            <a:spLocks noChangeArrowheads="1"/>
          </p:cNvSpPr>
          <p:nvPr/>
        </p:nvSpPr>
        <p:spPr bwMode="auto">
          <a:xfrm>
            <a:off x="4010897" y="4792144"/>
            <a:ext cx="4971993" cy="877163"/>
          </a:xfrm>
          <a:prstGeom prst="rect">
            <a:avLst/>
          </a:prstGeom>
          <a:solidFill>
            <a:srgbClr val="CCFFCC"/>
          </a:solidFill>
          <a:ln w="31750">
            <a:noFill/>
            <a:miter lim="800000"/>
            <a:headEnd/>
            <a:tailEnd/>
          </a:ln>
        </p:spPr>
        <p:txBody>
          <a:bodyPr wrap="square">
            <a:spAutoFit/>
          </a:bodyPr>
          <a:lstStyle/>
          <a:p>
            <a:pPr marL="342900" indent="-342900" fontAlgn="auto">
              <a:spcBef>
                <a:spcPct val="50000"/>
              </a:spcBef>
              <a:spcAft>
                <a:spcPts val="0"/>
              </a:spcAft>
              <a:defRPr/>
            </a:pPr>
            <a:r>
              <a:rPr lang="en-US" b="1" dirty="0">
                <a:latin typeface="Calibri" panose="020F0502020204030204" pitchFamily="34" charset="0"/>
                <a:cs typeface="Arial" charset="0"/>
              </a:rPr>
              <a:t>Evaluate impact on </a:t>
            </a:r>
            <a:r>
              <a:rPr lang="en-US" b="1" u="sng" dirty="0">
                <a:latin typeface="Calibri" panose="020F0502020204030204" pitchFamily="34" charset="0"/>
                <a:cs typeface="Arial" charset="0"/>
              </a:rPr>
              <a:t>families &amp; referring providers</a:t>
            </a:r>
          </a:p>
          <a:p>
            <a:pPr marL="176022" indent="-171450" fontAlgn="auto">
              <a:spcBef>
                <a:spcPts val="300"/>
              </a:spcBef>
              <a:spcAft>
                <a:spcPts val="0"/>
              </a:spcAft>
              <a:buFont typeface="Arial" panose="020B0604020202020204" pitchFamily="34" charset="0"/>
              <a:buChar char="•"/>
              <a:defRPr/>
            </a:pPr>
            <a:r>
              <a:rPr lang="en-US" sz="1400" u="sng" dirty="0">
                <a:latin typeface="Calibri" panose="020F0502020204030204" pitchFamily="34" charset="0"/>
                <a:cs typeface="Arial" charset="0"/>
              </a:rPr>
              <a:t>Family</a:t>
            </a:r>
            <a:r>
              <a:rPr lang="en-US" sz="1400" dirty="0">
                <a:latin typeface="Calibri" panose="020F0502020204030204" pitchFamily="34" charset="0"/>
                <a:cs typeface="Arial" charset="0"/>
              </a:rPr>
              <a:t> – less confused, less distress; positive experience?</a:t>
            </a:r>
          </a:p>
          <a:p>
            <a:pPr marL="176022" indent="-171450" fontAlgn="auto">
              <a:spcBef>
                <a:spcPts val="300"/>
              </a:spcBef>
              <a:spcAft>
                <a:spcPts val="0"/>
              </a:spcAft>
              <a:buFont typeface="Arial" panose="020B0604020202020204" pitchFamily="34" charset="0"/>
              <a:buChar char="•"/>
              <a:defRPr/>
            </a:pPr>
            <a:r>
              <a:rPr lang="en-US" sz="1400" u="sng" dirty="0">
                <a:latin typeface="Calibri" panose="020F0502020204030204" pitchFamily="34" charset="0"/>
                <a:cs typeface="Arial" charset="0"/>
              </a:rPr>
              <a:t>Nurses, doctors</a:t>
            </a:r>
            <a:r>
              <a:rPr lang="en-US" sz="1400" dirty="0">
                <a:latin typeface="Calibri" panose="020F0502020204030204" pitchFamily="34" charset="0"/>
                <a:cs typeface="Arial" charset="0"/>
              </a:rPr>
              <a:t> – appreciate specialist help, less distress?</a:t>
            </a:r>
          </a:p>
        </p:txBody>
      </p:sp>
      <p:sp>
        <p:nvSpPr>
          <p:cNvPr id="15370" name="Text Box 10"/>
          <p:cNvSpPr txBox="1">
            <a:spLocks noChangeArrowheads="1"/>
          </p:cNvSpPr>
          <p:nvPr/>
        </p:nvSpPr>
        <p:spPr bwMode="auto">
          <a:xfrm>
            <a:off x="4197351" y="5754462"/>
            <a:ext cx="4779168" cy="877163"/>
          </a:xfrm>
          <a:prstGeom prst="rect">
            <a:avLst/>
          </a:prstGeom>
          <a:solidFill>
            <a:srgbClr val="FFFF99"/>
          </a:solidFill>
          <a:ln w="9525">
            <a:noFill/>
            <a:miter lim="800000"/>
            <a:headEnd/>
            <a:tailEnd/>
          </a:ln>
        </p:spPr>
        <p:txBody>
          <a:bodyPr wrap="square">
            <a:spAutoFit/>
          </a:bodyPr>
          <a:lstStyle/>
          <a:p>
            <a:pPr marL="342900" indent="-342900" fontAlgn="auto">
              <a:spcBef>
                <a:spcPct val="50000"/>
              </a:spcBef>
              <a:spcAft>
                <a:spcPts val="0"/>
              </a:spcAft>
              <a:defRPr/>
            </a:pPr>
            <a:r>
              <a:rPr lang="en-US" b="1" dirty="0">
                <a:latin typeface="Calibri" panose="020F0502020204030204" pitchFamily="34" charset="0"/>
              </a:rPr>
              <a:t>Evaluate impact on </a:t>
            </a:r>
            <a:r>
              <a:rPr lang="en-US" b="1" u="sng" dirty="0">
                <a:latin typeface="Calibri" panose="020F0502020204030204" pitchFamily="34" charset="0"/>
                <a:cs typeface="Arial" charset="0"/>
              </a:rPr>
              <a:t>payers, systems, sponsors</a:t>
            </a:r>
            <a:endParaRPr lang="en-US" b="1" u="sng" dirty="0">
              <a:latin typeface="Calibri" panose="020F0502020204030204" pitchFamily="34" charset="0"/>
            </a:endParaRPr>
          </a:p>
          <a:p>
            <a:pPr marL="176022" indent="-171450" fontAlgn="auto">
              <a:spcBef>
                <a:spcPts val="300"/>
              </a:spcBef>
              <a:spcAft>
                <a:spcPts val="0"/>
              </a:spcAft>
              <a:buFont typeface="Arial" panose="020B0604020202020204" pitchFamily="34" charset="0"/>
              <a:buChar char="•"/>
              <a:defRPr/>
            </a:pPr>
            <a:r>
              <a:rPr lang="en-US" sz="1400" dirty="0">
                <a:latin typeface="Calibri" panose="020F0502020204030204" pitchFamily="34" charset="0"/>
                <a:cs typeface="Arial" charset="0"/>
              </a:rPr>
              <a:t>Shift and reduce costs?</a:t>
            </a:r>
          </a:p>
          <a:p>
            <a:pPr marL="176022" indent="-171450" fontAlgn="auto">
              <a:spcBef>
                <a:spcPts val="300"/>
              </a:spcBef>
              <a:spcAft>
                <a:spcPts val="0"/>
              </a:spcAft>
              <a:buFont typeface="Arial" panose="020B0604020202020204" pitchFamily="34" charset="0"/>
              <a:buChar char="•"/>
              <a:defRPr/>
            </a:pPr>
            <a:r>
              <a:rPr lang="en-US" sz="1400" dirty="0">
                <a:latin typeface="Calibri" panose="020F0502020204030204" pitchFamily="34" charset="0"/>
              </a:rPr>
              <a:t>Improve institutional quality &amp; performance metrics?</a:t>
            </a:r>
            <a:endParaRPr lang="en-US" sz="1200" dirty="0">
              <a:latin typeface="Calibri" panose="020F0502020204030204" pitchFamily="34" charset="0"/>
            </a:endParaRPr>
          </a:p>
        </p:txBody>
      </p:sp>
      <p:cxnSp>
        <p:nvCxnSpPr>
          <p:cNvPr id="8" name="Straight Connector 7"/>
          <p:cNvCxnSpPr>
            <a:stCxn id="18" idx="1"/>
          </p:cNvCxnSpPr>
          <p:nvPr/>
        </p:nvCxnSpPr>
        <p:spPr>
          <a:xfrm flipH="1" flipV="1">
            <a:off x="2720205" y="4644870"/>
            <a:ext cx="1290692" cy="585856"/>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5363" idx="1"/>
          </p:cNvCxnSpPr>
          <p:nvPr/>
        </p:nvCxnSpPr>
        <p:spPr>
          <a:xfrm flipH="1">
            <a:off x="2072640" y="4027880"/>
            <a:ext cx="1827104" cy="178409"/>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5370" idx="1"/>
          </p:cNvCxnSpPr>
          <p:nvPr/>
        </p:nvCxnSpPr>
        <p:spPr>
          <a:xfrm flipH="1" flipV="1">
            <a:off x="2924971" y="5590094"/>
            <a:ext cx="1272380" cy="602950"/>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sp>
        <p:nvSpPr>
          <p:cNvPr id="30" name="Slide Number Placeholder 1">
            <a:extLst>
              <a:ext uri="{FF2B5EF4-FFF2-40B4-BE49-F238E27FC236}">
                <a16:creationId xmlns:a16="http://schemas.microsoft.com/office/drawing/2014/main" id="{20EDB497-ED43-4358-AF2A-F2EB4DB60659}"/>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54</a:t>
            </a:fld>
            <a:endParaRPr lang="en-US" sz="1200" dirty="0"/>
          </a:p>
        </p:txBody>
      </p:sp>
    </p:spTree>
    <p:custDataLst>
      <p:tags r:id="rId1"/>
    </p:custDataLst>
    <p:extLst>
      <p:ext uri="{BB962C8B-B14F-4D97-AF65-F5344CB8AC3E}">
        <p14:creationId xmlns:p14="http://schemas.microsoft.com/office/powerpoint/2010/main" val="771595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BF4B0-60A6-4944-ADCE-E02F42795D9C}"/>
              </a:ext>
            </a:extLst>
          </p:cNvPr>
          <p:cNvSpPr>
            <a:spLocks noGrp="1"/>
          </p:cNvSpPr>
          <p:nvPr>
            <p:ph type="title"/>
          </p:nvPr>
        </p:nvSpPr>
        <p:spPr>
          <a:xfrm>
            <a:off x="12031" y="21608"/>
            <a:ext cx="9131969" cy="822960"/>
          </a:xfrm>
          <a:solidFill>
            <a:schemeClr val="accent4">
              <a:lumMod val="20000"/>
              <a:lumOff val="80000"/>
            </a:schemeClr>
          </a:solidFill>
        </p:spPr>
        <p:txBody>
          <a:bodyPr>
            <a:normAutofit/>
          </a:bodyPr>
          <a:lstStyle/>
          <a:p>
            <a:r>
              <a:rPr lang="en-US" sz="3600" b="1" dirty="0">
                <a:solidFill>
                  <a:srgbClr val="002060"/>
                </a:solidFill>
              </a:rPr>
              <a:t>Not just “measurement” or “all good here”</a:t>
            </a:r>
          </a:p>
        </p:txBody>
      </p:sp>
      <p:sp>
        <p:nvSpPr>
          <p:cNvPr id="5" name="TextBox 4">
            <a:extLst>
              <a:ext uri="{FF2B5EF4-FFF2-40B4-BE49-F238E27FC236}">
                <a16:creationId xmlns:a16="http://schemas.microsoft.com/office/drawing/2014/main" id="{CF054455-7EC2-493A-8A60-2A14B0D245D7}"/>
              </a:ext>
            </a:extLst>
          </p:cNvPr>
          <p:cNvSpPr txBox="1"/>
          <p:nvPr/>
        </p:nvSpPr>
        <p:spPr>
          <a:xfrm>
            <a:off x="6795995" y="2387660"/>
            <a:ext cx="2227663" cy="3170099"/>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en-US" sz="2000" dirty="0"/>
              <a:t>Uh-oh, we might be under-serving some of our more complex patients.  </a:t>
            </a:r>
          </a:p>
          <a:p>
            <a:endParaRPr lang="en-US" sz="2000" dirty="0">
              <a:sym typeface="Wingdings" panose="05000000000000000000" pitchFamily="2" charset="2"/>
            </a:endParaRPr>
          </a:p>
          <a:p>
            <a:r>
              <a:rPr lang="en-US" sz="2000" dirty="0">
                <a:sym typeface="Wingdings" panose="05000000000000000000" pitchFamily="2" charset="2"/>
              </a:rPr>
              <a:t>Let’s increase services to that population f</a:t>
            </a:r>
            <a:r>
              <a:rPr lang="en-US" sz="2000" dirty="0"/>
              <a:t>or 6 months and re-assess.</a:t>
            </a:r>
          </a:p>
        </p:txBody>
      </p:sp>
      <p:sp>
        <p:nvSpPr>
          <p:cNvPr id="6" name="TextBox 5">
            <a:extLst>
              <a:ext uri="{FF2B5EF4-FFF2-40B4-BE49-F238E27FC236}">
                <a16:creationId xmlns:a16="http://schemas.microsoft.com/office/drawing/2014/main" id="{6C9EB893-9254-4436-86BF-80DF0B26FA01}"/>
              </a:ext>
            </a:extLst>
          </p:cNvPr>
          <p:cNvSpPr txBox="1"/>
          <p:nvPr/>
        </p:nvSpPr>
        <p:spPr>
          <a:xfrm>
            <a:off x="6795994" y="1065686"/>
            <a:ext cx="2227663" cy="822960"/>
          </a:xfrm>
          <a:prstGeom prst="rect">
            <a:avLst/>
          </a:prstGeom>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en-US" sz="2400" dirty="0"/>
              <a:t>Insights</a:t>
            </a:r>
          </a:p>
        </p:txBody>
      </p:sp>
      <p:sp>
        <p:nvSpPr>
          <p:cNvPr id="7" name="TextBox 6">
            <a:extLst>
              <a:ext uri="{FF2B5EF4-FFF2-40B4-BE49-F238E27FC236}">
                <a16:creationId xmlns:a16="http://schemas.microsoft.com/office/drawing/2014/main" id="{1855FC9A-9104-4D62-A937-230989B3E6C5}"/>
              </a:ext>
            </a:extLst>
          </p:cNvPr>
          <p:cNvSpPr txBox="1"/>
          <p:nvPr/>
        </p:nvSpPr>
        <p:spPr>
          <a:xfrm>
            <a:off x="3568599" y="2056641"/>
            <a:ext cx="27432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Our dual-eligible patients have 2 more co-morbidities than other patients we serve!?</a:t>
            </a:r>
          </a:p>
        </p:txBody>
      </p:sp>
      <p:sp>
        <p:nvSpPr>
          <p:cNvPr id="8" name="TextBox 7">
            <a:extLst>
              <a:ext uri="{FF2B5EF4-FFF2-40B4-BE49-F238E27FC236}">
                <a16:creationId xmlns:a16="http://schemas.microsoft.com/office/drawing/2014/main" id="{0AA60BBC-4E32-45F9-90C8-46138389ADFD}"/>
              </a:ext>
            </a:extLst>
          </p:cNvPr>
          <p:cNvSpPr txBox="1"/>
          <p:nvPr/>
        </p:nvSpPr>
        <p:spPr>
          <a:xfrm>
            <a:off x="3568599" y="3501687"/>
            <a:ext cx="2743200" cy="11887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Our dual-eligible patients and families have lower scores on experience &amp; satisfaction!?</a:t>
            </a:r>
          </a:p>
        </p:txBody>
      </p:sp>
      <p:sp>
        <p:nvSpPr>
          <p:cNvPr id="9" name="TextBox 8">
            <a:extLst>
              <a:ext uri="{FF2B5EF4-FFF2-40B4-BE49-F238E27FC236}">
                <a16:creationId xmlns:a16="http://schemas.microsoft.com/office/drawing/2014/main" id="{8FC317DC-C93C-4878-A1E2-6EF0A137F1AE}"/>
              </a:ext>
            </a:extLst>
          </p:cNvPr>
          <p:cNvSpPr txBox="1"/>
          <p:nvPr/>
        </p:nvSpPr>
        <p:spPr>
          <a:xfrm>
            <a:off x="3568599" y="4878628"/>
            <a:ext cx="27432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Our dual-eligible patients are still using the ED and hospital frequently even with our service!?</a:t>
            </a:r>
          </a:p>
        </p:txBody>
      </p:sp>
      <p:sp>
        <p:nvSpPr>
          <p:cNvPr id="10" name="TextBox 9">
            <a:extLst>
              <a:ext uri="{FF2B5EF4-FFF2-40B4-BE49-F238E27FC236}">
                <a16:creationId xmlns:a16="http://schemas.microsoft.com/office/drawing/2014/main" id="{F90E1817-187A-4AA7-9342-D5796104195C}"/>
              </a:ext>
            </a:extLst>
          </p:cNvPr>
          <p:cNvSpPr txBox="1"/>
          <p:nvPr/>
        </p:nvSpPr>
        <p:spPr>
          <a:xfrm>
            <a:off x="93090" y="2056641"/>
            <a:ext cx="2945081"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Comprehensive assessment of patients at time of enrollment; analyze for patterns semi-annually</a:t>
            </a:r>
          </a:p>
        </p:txBody>
      </p:sp>
      <p:sp>
        <p:nvSpPr>
          <p:cNvPr id="11" name="TextBox 10">
            <a:extLst>
              <a:ext uri="{FF2B5EF4-FFF2-40B4-BE49-F238E27FC236}">
                <a16:creationId xmlns:a16="http://schemas.microsoft.com/office/drawing/2014/main" id="{3EDB3212-73D7-4652-A6D8-165367414C99}"/>
              </a:ext>
            </a:extLst>
          </p:cNvPr>
          <p:cNvSpPr txBox="1"/>
          <p:nvPr/>
        </p:nvSpPr>
        <p:spPr>
          <a:xfrm>
            <a:off x="93090" y="3634382"/>
            <a:ext cx="294508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Assess and record patient/family experience; analyze quarterly</a:t>
            </a:r>
          </a:p>
        </p:txBody>
      </p:sp>
      <p:sp>
        <p:nvSpPr>
          <p:cNvPr id="12" name="TextBox 11">
            <a:extLst>
              <a:ext uri="{FF2B5EF4-FFF2-40B4-BE49-F238E27FC236}">
                <a16:creationId xmlns:a16="http://schemas.microsoft.com/office/drawing/2014/main" id="{162A60E5-A47D-498C-84D7-CE2629F887D5}"/>
              </a:ext>
            </a:extLst>
          </p:cNvPr>
          <p:cNvSpPr txBox="1"/>
          <p:nvPr/>
        </p:nvSpPr>
        <p:spPr>
          <a:xfrm>
            <a:off x="93090" y="4878628"/>
            <a:ext cx="2945081"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Acquire data about patients’ health care utilization in the 6 months following enrollment; analyze</a:t>
            </a:r>
          </a:p>
        </p:txBody>
      </p:sp>
      <p:sp>
        <p:nvSpPr>
          <p:cNvPr id="13" name="TextBox 12">
            <a:extLst>
              <a:ext uri="{FF2B5EF4-FFF2-40B4-BE49-F238E27FC236}">
                <a16:creationId xmlns:a16="http://schemas.microsoft.com/office/drawing/2014/main" id="{FB35FB99-C2AD-4EBF-A8C5-8CDDE568E27B}"/>
              </a:ext>
            </a:extLst>
          </p:cNvPr>
          <p:cNvSpPr txBox="1"/>
          <p:nvPr/>
        </p:nvSpPr>
        <p:spPr>
          <a:xfrm>
            <a:off x="206868" y="1065686"/>
            <a:ext cx="2625731" cy="82296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en-US" sz="2400" dirty="0"/>
              <a:t>Measure / acquire data, analyze *</a:t>
            </a:r>
          </a:p>
        </p:txBody>
      </p:sp>
      <p:sp>
        <p:nvSpPr>
          <p:cNvPr id="14" name="TextBox 13">
            <a:extLst>
              <a:ext uri="{FF2B5EF4-FFF2-40B4-BE49-F238E27FC236}">
                <a16:creationId xmlns:a16="http://schemas.microsoft.com/office/drawing/2014/main" id="{A99A97A5-E1BB-46EE-9C71-B029401ABA8D}"/>
              </a:ext>
            </a:extLst>
          </p:cNvPr>
          <p:cNvSpPr txBox="1"/>
          <p:nvPr/>
        </p:nvSpPr>
        <p:spPr>
          <a:xfrm>
            <a:off x="3568599" y="1065686"/>
            <a:ext cx="2625731" cy="822960"/>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en-US" sz="2400" dirty="0"/>
              <a:t>Findings </a:t>
            </a:r>
          </a:p>
        </p:txBody>
      </p:sp>
      <p:cxnSp>
        <p:nvCxnSpPr>
          <p:cNvPr id="15" name="Straight Arrow Connector 14">
            <a:extLst>
              <a:ext uri="{FF2B5EF4-FFF2-40B4-BE49-F238E27FC236}">
                <a16:creationId xmlns:a16="http://schemas.microsoft.com/office/drawing/2014/main" id="{3456EBAE-B914-41FF-9BE5-160DB6111E25}"/>
              </a:ext>
            </a:extLst>
          </p:cNvPr>
          <p:cNvCxnSpPr>
            <a:cxnSpLocks/>
            <a:stCxn id="10" idx="3"/>
            <a:endCxn id="7" idx="1"/>
          </p:cNvCxnSpPr>
          <p:nvPr/>
        </p:nvCxnSpPr>
        <p:spPr>
          <a:xfrm>
            <a:off x="3038171" y="2656806"/>
            <a:ext cx="5304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D3D89EF-065D-453D-936D-31A1A5C271F1}"/>
              </a:ext>
            </a:extLst>
          </p:cNvPr>
          <p:cNvCxnSpPr>
            <a:cxnSpLocks/>
            <a:stCxn id="11" idx="3"/>
            <a:endCxn id="8" idx="1"/>
          </p:cNvCxnSpPr>
          <p:nvPr/>
        </p:nvCxnSpPr>
        <p:spPr>
          <a:xfrm>
            <a:off x="3038171" y="4096047"/>
            <a:ext cx="5304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771411-7596-437E-AA17-9D5FAB6240C1}"/>
              </a:ext>
            </a:extLst>
          </p:cNvPr>
          <p:cNvCxnSpPr>
            <a:cxnSpLocks/>
            <a:stCxn id="12" idx="3"/>
            <a:endCxn id="9" idx="1"/>
          </p:cNvCxnSpPr>
          <p:nvPr/>
        </p:nvCxnSpPr>
        <p:spPr>
          <a:xfrm>
            <a:off x="3038171" y="5478793"/>
            <a:ext cx="5304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B64CC15-E9CA-4C0B-ACCC-2E73F3A0E2E2}"/>
              </a:ext>
            </a:extLst>
          </p:cNvPr>
          <p:cNvCxnSpPr>
            <a:cxnSpLocks/>
          </p:cNvCxnSpPr>
          <p:nvPr/>
        </p:nvCxnSpPr>
        <p:spPr>
          <a:xfrm>
            <a:off x="6318184" y="2658135"/>
            <a:ext cx="457199" cy="1251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84F97D-6CB8-4806-9FC3-469332A8F826}"/>
              </a:ext>
            </a:extLst>
          </p:cNvPr>
          <p:cNvCxnSpPr>
            <a:cxnSpLocks/>
          </p:cNvCxnSpPr>
          <p:nvPr/>
        </p:nvCxnSpPr>
        <p:spPr>
          <a:xfrm>
            <a:off x="6332412" y="4118039"/>
            <a:ext cx="4429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EFAB21-9545-41CF-AC83-77B998EA5648}"/>
              </a:ext>
            </a:extLst>
          </p:cNvPr>
          <p:cNvCxnSpPr>
            <a:cxnSpLocks/>
          </p:cNvCxnSpPr>
          <p:nvPr/>
        </p:nvCxnSpPr>
        <p:spPr>
          <a:xfrm flipV="1">
            <a:off x="6345955" y="5332702"/>
            <a:ext cx="429428" cy="1251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C2DE4DB-7C78-4335-BB61-82DAEE5889B0}"/>
              </a:ext>
            </a:extLst>
          </p:cNvPr>
          <p:cNvSpPr txBox="1"/>
          <p:nvPr/>
        </p:nvSpPr>
        <p:spPr>
          <a:xfrm>
            <a:off x="165671" y="6298707"/>
            <a:ext cx="6252807"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i="1" dirty="0"/>
              <a:t>* Slice &amp; dice by patient characteristics to look for differences</a:t>
            </a:r>
          </a:p>
        </p:txBody>
      </p:sp>
      <p:sp>
        <p:nvSpPr>
          <p:cNvPr id="22" name="Slide Number Placeholder 1">
            <a:extLst>
              <a:ext uri="{FF2B5EF4-FFF2-40B4-BE49-F238E27FC236}">
                <a16:creationId xmlns:a16="http://schemas.microsoft.com/office/drawing/2014/main" id="{75EB905A-2008-4BEF-9D26-BAA6A216D406}"/>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55</a:t>
            </a:fld>
            <a:endParaRPr lang="en-US" sz="1200" dirty="0"/>
          </a:p>
        </p:txBody>
      </p:sp>
    </p:spTree>
    <p:extLst>
      <p:ext uri="{BB962C8B-B14F-4D97-AF65-F5344CB8AC3E}">
        <p14:creationId xmlns:p14="http://schemas.microsoft.com/office/powerpoint/2010/main" val="2273325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5777"/>
          </a:xfrm>
          <a:solidFill>
            <a:schemeClr val="accent4">
              <a:lumMod val="20000"/>
              <a:lumOff val="80000"/>
            </a:schemeClr>
          </a:solidFill>
        </p:spPr>
        <p:txBody>
          <a:bodyPr anchor="ctr">
            <a:noAutofit/>
          </a:bodyPr>
          <a:lstStyle/>
          <a:p>
            <a:pPr algn="l">
              <a:lnSpc>
                <a:spcPct val="100000"/>
              </a:lnSpc>
            </a:pPr>
            <a:r>
              <a:rPr lang="en-US" sz="2800" dirty="0">
                <a:solidFill>
                  <a:srgbClr val="002060"/>
                </a:solidFill>
                <a:latin typeface="Avenir Roman"/>
                <a:ea typeface="Futura Medium" charset="0"/>
                <a:cs typeface="Avenir Roman"/>
              </a:rPr>
              <a:t>GPCQA/QDACT Measuring What Matters Report </a:t>
            </a:r>
            <a:r>
              <a:rPr lang="en-US" sz="1600" dirty="0">
                <a:solidFill>
                  <a:srgbClr val="002060"/>
                </a:solidFill>
                <a:latin typeface="Avenir Roman"/>
                <a:ea typeface="Futura Medium" charset="0"/>
                <a:cs typeface="Avenir Roman"/>
              </a:rPr>
              <a:t>4/15/14 - 5/30/16</a:t>
            </a:r>
            <a:endParaRPr lang="en-US" sz="2800" dirty="0">
              <a:solidFill>
                <a:srgbClr val="002060"/>
              </a:solidFill>
              <a:latin typeface="Avenir Roman"/>
              <a:ea typeface="Futura Medium" charset="0"/>
              <a:cs typeface="Avenir Roman"/>
            </a:endParaRPr>
          </a:p>
        </p:txBody>
      </p:sp>
      <p:graphicFrame>
        <p:nvGraphicFramePr>
          <p:cNvPr id="6" name="Content Placeholder 5"/>
          <p:cNvGraphicFramePr>
            <a:graphicFrameLocks noGrp="1"/>
          </p:cNvGraphicFramePr>
          <p:nvPr>
            <p:ph idx="1"/>
            <p:extLst/>
          </p:nvPr>
        </p:nvGraphicFramePr>
        <p:xfrm>
          <a:off x="216310" y="853295"/>
          <a:ext cx="8632722" cy="5409539"/>
        </p:xfrm>
        <a:graphic>
          <a:graphicData uri="http://schemas.openxmlformats.org/drawingml/2006/table">
            <a:tbl>
              <a:tblPr>
                <a:tableStyleId>{3C2FFA5D-87B4-456A-9821-1D502468CF0F}</a:tableStyleId>
              </a:tblPr>
              <a:tblGrid>
                <a:gridCol w="6262918">
                  <a:extLst>
                    <a:ext uri="{9D8B030D-6E8A-4147-A177-3AD203B41FA5}">
                      <a16:colId xmlns:a16="http://schemas.microsoft.com/office/drawing/2014/main" val="20000"/>
                    </a:ext>
                  </a:extLst>
                </a:gridCol>
                <a:gridCol w="1279921">
                  <a:extLst>
                    <a:ext uri="{9D8B030D-6E8A-4147-A177-3AD203B41FA5}">
                      <a16:colId xmlns:a16="http://schemas.microsoft.com/office/drawing/2014/main" val="20001"/>
                    </a:ext>
                  </a:extLst>
                </a:gridCol>
                <a:gridCol w="1089883">
                  <a:extLst>
                    <a:ext uri="{9D8B030D-6E8A-4147-A177-3AD203B41FA5}">
                      <a16:colId xmlns:a16="http://schemas.microsoft.com/office/drawing/2014/main" val="20004"/>
                    </a:ext>
                  </a:extLst>
                </a:gridCol>
              </a:tblGrid>
              <a:tr h="442376">
                <a:tc>
                  <a:txBody>
                    <a:bodyPr/>
                    <a:lstStyle/>
                    <a:p>
                      <a:pPr algn="ctr" fontAlgn="b"/>
                      <a:r>
                        <a:rPr lang="en-US" sz="1800" b="0" i="0" u="none" strike="noStrike" dirty="0">
                          <a:solidFill>
                            <a:schemeClr val="bg1"/>
                          </a:solidFill>
                          <a:effectLst/>
                          <a:latin typeface="Avenir Roman"/>
                          <a:ea typeface="Futura Medium" charset="0"/>
                          <a:cs typeface="Avenir Roman"/>
                        </a:rPr>
                        <a:t>Measure</a:t>
                      </a:r>
                    </a:p>
                  </a:txBody>
                  <a:tcPr marL="9525" marR="9525" marT="12700" marB="0" anchor="ctr">
                    <a:solidFill>
                      <a:schemeClr val="accent1">
                        <a:lumMod val="75000"/>
                      </a:schemeClr>
                    </a:solidFill>
                  </a:tcPr>
                </a:tc>
                <a:tc>
                  <a:txBody>
                    <a:bodyPr/>
                    <a:lstStyle/>
                    <a:p>
                      <a:pPr algn="ctr" fontAlgn="b"/>
                      <a:r>
                        <a:rPr lang="en-US" sz="1800" b="0" i="0" u="none" strike="noStrike" dirty="0">
                          <a:solidFill>
                            <a:schemeClr val="bg1"/>
                          </a:solidFill>
                          <a:effectLst/>
                          <a:latin typeface="Avenir Roman"/>
                          <a:ea typeface="Futura Medium" charset="0"/>
                          <a:cs typeface="Avenir Roman"/>
                        </a:rPr>
                        <a:t>Timing</a:t>
                      </a:r>
                    </a:p>
                  </a:txBody>
                  <a:tcPr marL="9525" marR="9525" marT="12700" marB="0" anchor="ctr">
                    <a:solidFill>
                      <a:schemeClr val="accent1">
                        <a:lumMod val="75000"/>
                      </a:schemeClr>
                    </a:solidFill>
                  </a:tcPr>
                </a:tc>
                <a:tc>
                  <a:txBody>
                    <a:bodyPr/>
                    <a:lstStyle/>
                    <a:p>
                      <a:pPr algn="ctr" fontAlgn="b"/>
                      <a:r>
                        <a:rPr lang="en-US" sz="1800" b="0" i="0" u="none" strike="noStrike" dirty="0">
                          <a:solidFill>
                            <a:schemeClr val="bg1"/>
                          </a:solidFill>
                          <a:effectLst/>
                          <a:latin typeface="Avenir Roman"/>
                          <a:ea typeface="Futura Medium" charset="0"/>
                          <a:cs typeface="Avenir Roman"/>
                        </a:rPr>
                        <a:t>% </a:t>
                      </a:r>
                      <a:endParaRPr lang="hr-HR" sz="1800" b="0" i="0" u="none" strike="noStrike" dirty="0">
                        <a:solidFill>
                          <a:schemeClr val="bg1"/>
                        </a:solidFill>
                        <a:effectLst/>
                        <a:latin typeface="Avenir Roman"/>
                        <a:ea typeface="Futura Medium" charset="0"/>
                        <a:cs typeface="Avenir Roman"/>
                      </a:endParaRPr>
                    </a:p>
                  </a:txBody>
                  <a:tcPr marL="9525" marR="9525" marT="12700" marB="0" anchor="ctr">
                    <a:solidFill>
                      <a:schemeClr val="accent1">
                        <a:lumMod val="75000"/>
                      </a:schemeClr>
                    </a:solidFill>
                  </a:tcPr>
                </a:tc>
                <a:extLst>
                  <a:ext uri="{0D108BD9-81ED-4DB2-BD59-A6C34878D82A}">
                    <a16:rowId xmlns:a16="http://schemas.microsoft.com/office/drawing/2014/main" val="10000"/>
                  </a:ext>
                </a:extLst>
              </a:tr>
              <a:tr h="321702">
                <a:tc rowSpan="2">
                  <a:txBody>
                    <a:bodyPr/>
                    <a:lstStyle/>
                    <a:p>
                      <a:pPr algn="l" fontAlgn="b"/>
                      <a:r>
                        <a:rPr lang="en-US" sz="1600" b="0" i="0" u="none" strike="noStrike" dirty="0">
                          <a:effectLst/>
                          <a:latin typeface="Avenir Roman"/>
                          <a:ea typeface="Futura Medium" charset="0"/>
                          <a:cs typeface="Avenir Roman"/>
                        </a:rPr>
                        <a:t>Palliative care and hospice patients receive a comprehensive assessment (physical, psychological, social, spiritual &amp; functional) soon after admission  </a:t>
                      </a:r>
                      <a:endParaRPr lang="en-US" sz="16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tc>
                  <a:txBody>
                    <a:bodyPr/>
                    <a:lstStyle/>
                    <a:p>
                      <a:pPr algn="l" fontAlgn="b"/>
                      <a:r>
                        <a:rPr lang="en-US" sz="1400" b="0" i="0" u="none" strike="noStrike" dirty="0">
                          <a:effectLst/>
                          <a:latin typeface="Avenir Roman"/>
                          <a:ea typeface="Futura Medium" charset="0"/>
                          <a:cs typeface="Avenir Roman"/>
                        </a:rPr>
                        <a:t>First Visit</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tc>
                  <a:txBody>
                    <a:bodyPr/>
                    <a:lstStyle/>
                    <a:p>
                      <a:pPr algn="ctr" fontAlgn="b"/>
                      <a:r>
                        <a:rPr lang="hr-HR" sz="1800" b="0" i="0" u="none" strike="noStrike" dirty="0">
                          <a:effectLst/>
                          <a:latin typeface="Avenir Roman"/>
                          <a:ea typeface="Futura Medium" charset="0"/>
                          <a:cs typeface="Avenir Roman"/>
                        </a:rPr>
                        <a:t>28.6%</a:t>
                      </a:r>
                      <a:endParaRPr lang="hr-HR" sz="18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extLst>
                  <a:ext uri="{0D108BD9-81ED-4DB2-BD59-A6C34878D82A}">
                    <a16:rowId xmlns:a16="http://schemas.microsoft.com/office/drawing/2014/main" val="10001"/>
                  </a:ext>
                </a:extLst>
              </a:tr>
              <a:tr h="321702">
                <a:tc vMerge="1">
                  <a:txBody>
                    <a:bodyPr/>
                    <a:lstStyle/>
                    <a:p>
                      <a:endParaRPr lang="en-US"/>
                    </a:p>
                  </a:txBody>
                  <a:tcPr/>
                </a:tc>
                <a:tc>
                  <a:txBody>
                    <a:bodyPr/>
                    <a:lstStyle/>
                    <a:p>
                      <a:pPr algn="l" fontAlgn="b"/>
                      <a:r>
                        <a:rPr lang="en-US" sz="1400" b="0" i="0" u="none" strike="noStrike" dirty="0">
                          <a:effectLst/>
                          <a:latin typeface="Avenir Roman"/>
                          <a:ea typeface="Futura Medium" charset="0"/>
                          <a:cs typeface="Avenir Roman"/>
                        </a:rPr>
                        <a:t>Within 3 Visits</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tc>
                  <a:txBody>
                    <a:bodyPr/>
                    <a:lstStyle/>
                    <a:p>
                      <a:pPr algn="ctr" fontAlgn="b"/>
                      <a:r>
                        <a:rPr lang="hr-HR" sz="1800" b="0" i="0" u="none" strike="noStrike" dirty="0">
                          <a:effectLst/>
                          <a:latin typeface="Avenir Roman"/>
                          <a:ea typeface="Futura Medium" charset="0"/>
                          <a:cs typeface="Avenir Roman"/>
                        </a:rPr>
                        <a:t>34.4%</a:t>
                      </a:r>
                      <a:endParaRPr lang="hr-HR" sz="18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extLst>
                  <a:ext uri="{0D108BD9-81ED-4DB2-BD59-A6C34878D82A}">
                    <a16:rowId xmlns:a16="http://schemas.microsoft.com/office/drawing/2014/main" val="10002"/>
                  </a:ext>
                </a:extLst>
              </a:tr>
              <a:tr h="269419">
                <a:tc rowSpan="2">
                  <a:txBody>
                    <a:bodyPr/>
                    <a:lstStyle/>
                    <a:p>
                      <a:pPr algn="l" fontAlgn="b"/>
                      <a:r>
                        <a:rPr lang="en-US" sz="1600" b="0" i="0" u="none" strike="noStrike" dirty="0">
                          <a:effectLst/>
                          <a:latin typeface="Avenir Roman"/>
                          <a:ea typeface="Futura Medium" charset="0"/>
                          <a:cs typeface="Avenir Roman"/>
                        </a:rPr>
                        <a:t>Seriously ill palliative care and hospice patients are screened for pain, shortness of breath, nausea and constipation during the admission visit </a:t>
                      </a:r>
                      <a:endParaRPr lang="en-US" sz="16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20000"/>
                        <a:lumOff val="80000"/>
                      </a:schemeClr>
                    </a:solidFill>
                  </a:tcPr>
                </a:tc>
                <a:tc>
                  <a:txBody>
                    <a:bodyPr/>
                    <a:lstStyle/>
                    <a:p>
                      <a:pPr algn="l" fontAlgn="b"/>
                      <a:r>
                        <a:rPr lang="en-US" sz="1400" b="0" i="0" u="none" strike="noStrike" dirty="0">
                          <a:effectLst/>
                          <a:latin typeface="Avenir Roman"/>
                          <a:ea typeface="Futura Medium" charset="0"/>
                          <a:cs typeface="Avenir Roman"/>
                        </a:rPr>
                        <a:t>First Visit</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tc>
                  <a:txBody>
                    <a:bodyPr/>
                    <a:lstStyle/>
                    <a:p>
                      <a:pPr algn="ctr" fontAlgn="b"/>
                      <a:r>
                        <a:rPr lang="pt-BR" sz="1400" b="0" i="0" u="none" strike="noStrike" dirty="0">
                          <a:effectLst/>
                          <a:latin typeface="Avenir Roman"/>
                          <a:ea typeface="Futura Medium" charset="0"/>
                          <a:cs typeface="Avenir Roman"/>
                        </a:rPr>
                        <a:t>82.9%</a:t>
                      </a:r>
                      <a:endParaRPr lang="pt-BR"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extLst>
                  <a:ext uri="{0D108BD9-81ED-4DB2-BD59-A6C34878D82A}">
                    <a16:rowId xmlns:a16="http://schemas.microsoft.com/office/drawing/2014/main" val="10003"/>
                  </a:ext>
                </a:extLst>
              </a:tr>
              <a:tr h="269419">
                <a:tc vMerge="1">
                  <a:txBody>
                    <a:bodyPr/>
                    <a:lstStyle/>
                    <a:p>
                      <a:endParaRPr lang="en-US"/>
                    </a:p>
                  </a:txBody>
                  <a:tcPr/>
                </a:tc>
                <a:tc>
                  <a:txBody>
                    <a:bodyPr/>
                    <a:lstStyle/>
                    <a:p>
                      <a:pPr algn="l" fontAlgn="b"/>
                      <a:r>
                        <a:rPr lang="en-US" sz="1400" b="0" i="0" u="none" strike="noStrike" dirty="0">
                          <a:effectLst/>
                          <a:latin typeface="Avenir Roman"/>
                          <a:ea typeface="Futura Medium" charset="0"/>
                          <a:cs typeface="Avenir Roman"/>
                        </a:rPr>
                        <a:t>Within 3 Visits</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tc>
                <a:tc>
                  <a:txBody>
                    <a:bodyPr/>
                    <a:lstStyle/>
                    <a:p>
                      <a:pPr algn="ctr" fontAlgn="b"/>
                      <a:r>
                        <a:rPr lang="hr-HR" sz="1400" b="0" i="0" u="none" strike="noStrike" dirty="0">
                          <a:effectLst/>
                          <a:latin typeface="Avenir Roman"/>
                          <a:ea typeface="Futura Medium" charset="0"/>
                          <a:cs typeface="Avenir Roman"/>
                        </a:rPr>
                        <a:t>86.0%</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tc>
                <a:extLst>
                  <a:ext uri="{0D108BD9-81ED-4DB2-BD59-A6C34878D82A}">
                    <a16:rowId xmlns:a16="http://schemas.microsoft.com/office/drawing/2014/main" val="10004"/>
                  </a:ext>
                </a:extLst>
              </a:tr>
              <a:tr h="269419">
                <a:tc rowSpan="2">
                  <a:txBody>
                    <a:bodyPr/>
                    <a:lstStyle/>
                    <a:p>
                      <a:pPr algn="l" fontAlgn="b"/>
                      <a:r>
                        <a:rPr lang="en-US" sz="1600" b="0" i="0" u="none" strike="noStrike" dirty="0">
                          <a:effectLst/>
                          <a:latin typeface="Avenir Roman"/>
                          <a:ea typeface="Futura Medium" charset="0"/>
                          <a:cs typeface="Avenir Roman"/>
                        </a:rPr>
                        <a:t>Seriously ill palliative care and hospice patients who screen positive for at least moderate pain receive treatment (medication or other) within 24 </a:t>
                      </a:r>
                      <a:r>
                        <a:rPr lang="en-US" sz="1600" b="0" i="0" u="none" strike="noStrike" dirty="0" err="1">
                          <a:effectLst/>
                          <a:latin typeface="Avenir Roman"/>
                          <a:ea typeface="Futura Medium" charset="0"/>
                          <a:cs typeface="Avenir Roman"/>
                        </a:rPr>
                        <a:t>hrs</a:t>
                      </a:r>
                      <a:r>
                        <a:rPr lang="en-US" sz="1600" b="0" i="0" u="none" strike="noStrike" dirty="0">
                          <a:effectLst/>
                          <a:latin typeface="Avenir Roman"/>
                          <a:ea typeface="Futura Medium" charset="0"/>
                          <a:cs typeface="Avenir Roman"/>
                        </a:rPr>
                        <a:t> </a:t>
                      </a:r>
                      <a:endParaRPr lang="en-US" sz="16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20000"/>
                        <a:lumOff val="80000"/>
                      </a:schemeClr>
                    </a:solidFill>
                  </a:tcPr>
                </a:tc>
                <a:tc>
                  <a:txBody>
                    <a:bodyPr/>
                    <a:lstStyle/>
                    <a:p>
                      <a:pPr algn="l" fontAlgn="b"/>
                      <a:r>
                        <a:rPr lang="en-US" sz="1400" b="0" i="0" u="none" strike="noStrike" dirty="0">
                          <a:effectLst/>
                          <a:latin typeface="Avenir Roman"/>
                          <a:ea typeface="Futura Medium" charset="0"/>
                          <a:cs typeface="Avenir Roman"/>
                        </a:rPr>
                        <a:t>First Visit</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tc>
                  <a:txBody>
                    <a:bodyPr/>
                    <a:lstStyle/>
                    <a:p>
                      <a:pPr algn="ctr" fontAlgn="b"/>
                      <a:r>
                        <a:rPr lang="hr-HR" sz="1400" b="0" i="0" u="none" strike="noStrike" dirty="0">
                          <a:effectLst/>
                          <a:latin typeface="Avenir Roman"/>
                          <a:ea typeface="Futura Medium" charset="0"/>
                          <a:cs typeface="Avenir Roman"/>
                        </a:rPr>
                        <a:t>94.4%</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extLst>
                  <a:ext uri="{0D108BD9-81ED-4DB2-BD59-A6C34878D82A}">
                    <a16:rowId xmlns:a16="http://schemas.microsoft.com/office/drawing/2014/main" val="10005"/>
                  </a:ext>
                </a:extLst>
              </a:tr>
              <a:tr h="253367">
                <a:tc vMerge="1">
                  <a:txBody>
                    <a:bodyPr/>
                    <a:lstStyle/>
                    <a:p>
                      <a:endParaRPr lang="en-US"/>
                    </a:p>
                  </a:txBody>
                  <a:tcPr/>
                </a:tc>
                <a:tc>
                  <a:txBody>
                    <a:bodyPr/>
                    <a:lstStyle/>
                    <a:p>
                      <a:pPr algn="l" fontAlgn="b"/>
                      <a:r>
                        <a:rPr lang="en-US" sz="1400" b="0" i="0" u="none" strike="noStrike" dirty="0">
                          <a:effectLst/>
                          <a:latin typeface="Avenir Roman"/>
                          <a:ea typeface="Futura Medium" charset="0"/>
                          <a:cs typeface="Avenir Roman"/>
                        </a:rPr>
                        <a:t>Within 3 Visits</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tc>
                <a:tc>
                  <a:txBody>
                    <a:bodyPr/>
                    <a:lstStyle/>
                    <a:p>
                      <a:pPr algn="ctr" fontAlgn="b"/>
                      <a:r>
                        <a:rPr lang="it-IT" sz="1400" b="0" i="0" u="none" strike="noStrike">
                          <a:effectLst/>
                          <a:latin typeface="Avenir Roman"/>
                          <a:ea typeface="Futura Medium" charset="0"/>
                          <a:cs typeface="Avenir Roman"/>
                        </a:rPr>
                        <a:t>94.9%</a:t>
                      </a:r>
                      <a:endParaRPr lang="it-IT" sz="1400" b="0" i="0" u="none" strike="noStrike">
                        <a:solidFill>
                          <a:srgbClr val="000000"/>
                        </a:solidFill>
                        <a:effectLst/>
                        <a:latin typeface="Avenir Roman"/>
                        <a:ea typeface="Futura Medium" charset="0"/>
                        <a:cs typeface="Avenir Roman"/>
                      </a:endParaRPr>
                    </a:p>
                  </a:txBody>
                  <a:tcPr marL="9525" marR="9525" marT="12700" marB="0" anchor="b"/>
                </a:tc>
                <a:extLst>
                  <a:ext uri="{0D108BD9-81ED-4DB2-BD59-A6C34878D82A}">
                    <a16:rowId xmlns:a16="http://schemas.microsoft.com/office/drawing/2014/main" val="10006"/>
                  </a:ext>
                </a:extLst>
              </a:tr>
              <a:tr h="269419">
                <a:tc rowSpan="2">
                  <a:txBody>
                    <a:bodyPr/>
                    <a:lstStyle/>
                    <a:p>
                      <a:pPr algn="l" fontAlgn="b"/>
                      <a:r>
                        <a:rPr lang="en-US" sz="1600" b="0" i="0" u="none" strike="noStrike" dirty="0">
                          <a:effectLst/>
                          <a:latin typeface="Avenir Roman"/>
                          <a:ea typeface="Futura Medium" charset="0"/>
                          <a:cs typeface="Avenir Roman"/>
                        </a:rPr>
                        <a:t>Patients with advanced or life ­threatening illness are screened for sob and, if positive to at least a moderate degree, have a plan to manage it </a:t>
                      </a:r>
                      <a:endParaRPr lang="en-US" sz="16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20000"/>
                        <a:lumOff val="80000"/>
                      </a:schemeClr>
                    </a:solidFill>
                  </a:tcPr>
                </a:tc>
                <a:tc>
                  <a:txBody>
                    <a:bodyPr/>
                    <a:lstStyle/>
                    <a:p>
                      <a:pPr algn="l" fontAlgn="b"/>
                      <a:r>
                        <a:rPr lang="en-US" sz="1400" b="0" i="0" u="none" strike="noStrike" dirty="0">
                          <a:effectLst/>
                          <a:latin typeface="Avenir Roman"/>
                          <a:ea typeface="Futura Medium" charset="0"/>
                          <a:cs typeface="Avenir Roman"/>
                        </a:rPr>
                        <a:t>First Visit</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tc>
                  <a:txBody>
                    <a:bodyPr/>
                    <a:lstStyle/>
                    <a:p>
                      <a:pPr algn="ctr" fontAlgn="b"/>
                      <a:r>
                        <a:rPr lang="hr-HR" sz="1400" b="0" i="0" u="none" strike="noStrike" dirty="0">
                          <a:effectLst/>
                          <a:latin typeface="Avenir Roman"/>
                          <a:ea typeface="Futura Medium" charset="0"/>
                          <a:cs typeface="Avenir Roman"/>
                        </a:rPr>
                        <a:t>89.8%</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extLst>
                  <a:ext uri="{0D108BD9-81ED-4DB2-BD59-A6C34878D82A}">
                    <a16:rowId xmlns:a16="http://schemas.microsoft.com/office/drawing/2014/main" val="10007"/>
                  </a:ext>
                </a:extLst>
              </a:tr>
              <a:tr h="281279">
                <a:tc vMerge="1">
                  <a:txBody>
                    <a:bodyPr/>
                    <a:lstStyle/>
                    <a:p>
                      <a:endParaRPr lang="en-US"/>
                    </a:p>
                  </a:txBody>
                  <a:tcPr/>
                </a:tc>
                <a:tc>
                  <a:txBody>
                    <a:bodyPr/>
                    <a:lstStyle/>
                    <a:p>
                      <a:pPr algn="l" fontAlgn="b"/>
                      <a:r>
                        <a:rPr lang="en-US" sz="1400" b="0" i="0" u="none" strike="noStrike" dirty="0">
                          <a:effectLst/>
                          <a:latin typeface="Avenir Roman"/>
                          <a:ea typeface="Futura Medium" charset="0"/>
                          <a:cs typeface="Avenir Roman"/>
                        </a:rPr>
                        <a:t>Within 3 Visits</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tc>
                <a:tc>
                  <a:txBody>
                    <a:bodyPr/>
                    <a:lstStyle/>
                    <a:p>
                      <a:pPr algn="ctr" fontAlgn="b"/>
                      <a:r>
                        <a:rPr lang="hr-HR" sz="1400" b="0" i="0" u="none" strike="noStrike" dirty="0">
                          <a:effectLst/>
                          <a:latin typeface="Avenir Roman"/>
                          <a:ea typeface="Futura Medium" charset="0"/>
                          <a:cs typeface="Avenir Roman"/>
                        </a:rPr>
                        <a:t>91.2%</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tc>
                <a:extLst>
                  <a:ext uri="{0D108BD9-81ED-4DB2-BD59-A6C34878D82A}">
                    <a16:rowId xmlns:a16="http://schemas.microsoft.com/office/drawing/2014/main" val="10008"/>
                  </a:ext>
                </a:extLst>
              </a:tr>
              <a:tr h="269419">
                <a:tc rowSpan="2">
                  <a:txBody>
                    <a:bodyPr/>
                    <a:lstStyle/>
                    <a:p>
                      <a:pPr algn="l" fontAlgn="b"/>
                      <a:r>
                        <a:rPr lang="en-US" sz="1600" b="0" i="0" u="none" strike="noStrike" dirty="0">
                          <a:effectLst/>
                          <a:latin typeface="Avenir Roman"/>
                          <a:ea typeface="Futura Medium" charset="0"/>
                          <a:cs typeface="Avenir Roman"/>
                        </a:rPr>
                        <a:t>Seriously ill palliative care and hospice patients have a documented discussion regarding emotional needs </a:t>
                      </a:r>
                      <a:endParaRPr lang="en-US" sz="16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20000"/>
                        <a:lumOff val="80000"/>
                      </a:schemeClr>
                    </a:solidFill>
                  </a:tcPr>
                </a:tc>
                <a:tc>
                  <a:txBody>
                    <a:bodyPr/>
                    <a:lstStyle/>
                    <a:p>
                      <a:pPr algn="l" fontAlgn="b"/>
                      <a:r>
                        <a:rPr lang="en-US" sz="1400" b="0" i="0" u="none" strike="noStrike" dirty="0">
                          <a:effectLst/>
                          <a:latin typeface="Avenir Roman"/>
                          <a:ea typeface="Futura Medium" charset="0"/>
                          <a:cs typeface="Avenir Roman"/>
                        </a:rPr>
                        <a:t>First Visit</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tc>
                  <a:txBody>
                    <a:bodyPr/>
                    <a:lstStyle/>
                    <a:p>
                      <a:pPr algn="ctr" fontAlgn="b"/>
                      <a:r>
                        <a:rPr lang="hr-HR" sz="1400" b="0" i="0" u="none" strike="noStrike" dirty="0">
                          <a:effectLst/>
                          <a:latin typeface="Avenir Roman"/>
                          <a:ea typeface="Futura Medium" charset="0"/>
                          <a:cs typeface="Avenir Roman"/>
                        </a:rPr>
                        <a:t>86.2%</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extLst>
                  <a:ext uri="{0D108BD9-81ED-4DB2-BD59-A6C34878D82A}">
                    <a16:rowId xmlns:a16="http://schemas.microsoft.com/office/drawing/2014/main" val="10009"/>
                  </a:ext>
                </a:extLst>
              </a:tr>
              <a:tr h="256845">
                <a:tc vMerge="1">
                  <a:txBody>
                    <a:bodyPr/>
                    <a:lstStyle/>
                    <a:p>
                      <a:endParaRPr lang="en-US"/>
                    </a:p>
                  </a:txBody>
                  <a:tcPr/>
                </a:tc>
                <a:tc>
                  <a:txBody>
                    <a:bodyPr/>
                    <a:lstStyle/>
                    <a:p>
                      <a:pPr algn="l" fontAlgn="b"/>
                      <a:r>
                        <a:rPr lang="en-US" sz="1400" b="0" i="0" u="none" strike="noStrike">
                          <a:effectLst/>
                          <a:latin typeface="Avenir Roman"/>
                          <a:ea typeface="Futura Medium" charset="0"/>
                          <a:cs typeface="Avenir Roman"/>
                        </a:rPr>
                        <a:t>Within 3 Visits</a:t>
                      </a:r>
                      <a:endParaRPr lang="en-US" sz="1400" b="0" i="0" u="none" strike="noStrike">
                        <a:solidFill>
                          <a:srgbClr val="000000"/>
                        </a:solidFill>
                        <a:effectLst/>
                        <a:latin typeface="Avenir Roman"/>
                        <a:ea typeface="Futura Medium" charset="0"/>
                        <a:cs typeface="Avenir Roman"/>
                      </a:endParaRPr>
                    </a:p>
                  </a:txBody>
                  <a:tcPr marL="9525" marR="9525" marT="12700" marB="0" anchor="b"/>
                </a:tc>
                <a:tc>
                  <a:txBody>
                    <a:bodyPr/>
                    <a:lstStyle/>
                    <a:p>
                      <a:pPr algn="ctr" fontAlgn="b"/>
                      <a:r>
                        <a:rPr lang="hr-HR" sz="1400" b="0" i="0" u="none" strike="noStrike" dirty="0">
                          <a:effectLst/>
                          <a:latin typeface="Avenir Roman"/>
                          <a:ea typeface="Futura Medium" charset="0"/>
                          <a:cs typeface="Avenir Roman"/>
                        </a:rPr>
                        <a:t>88.2%</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tc>
                <a:extLst>
                  <a:ext uri="{0D108BD9-81ED-4DB2-BD59-A6C34878D82A}">
                    <a16:rowId xmlns:a16="http://schemas.microsoft.com/office/drawing/2014/main" val="10010"/>
                  </a:ext>
                </a:extLst>
              </a:tr>
              <a:tr h="282161">
                <a:tc rowSpan="2">
                  <a:txBody>
                    <a:bodyPr/>
                    <a:lstStyle/>
                    <a:p>
                      <a:pPr algn="l" fontAlgn="b"/>
                      <a:r>
                        <a:rPr lang="en-US" sz="1600" b="0" i="0" u="none" strike="noStrike" dirty="0">
                          <a:effectLst/>
                          <a:latin typeface="Avenir Roman"/>
                          <a:ea typeface="Futura Medium" charset="0"/>
                          <a:cs typeface="Avenir Roman"/>
                        </a:rPr>
                        <a:t>Hospice patients have a documented discussion of spiritual concerns or preference not to discuss them </a:t>
                      </a:r>
                      <a:endParaRPr lang="en-US" sz="16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tc>
                  <a:txBody>
                    <a:bodyPr/>
                    <a:lstStyle/>
                    <a:p>
                      <a:pPr algn="l" fontAlgn="b"/>
                      <a:r>
                        <a:rPr lang="en-US" sz="1400" b="0" i="0" u="none" strike="noStrike" dirty="0">
                          <a:effectLst/>
                          <a:latin typeface="Avenir Roman"/>
                          <a:ea typeface="Futura Medium" charset="0"/>
                          <a:cs typeface="Avenir Roman"/>
                        </a:rPr>
                        <a:t>First Visit</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tc>
                  <a:txBody>
                    <a:bodyPr/>
                    <a:lstStyle/>
                    <a:p>
                      <a:pPr algn="ctr" fontAlgn="b"/>
                      <a:r>
                        <a:rPr lang="hr-HR" sz="1800" b="0" i="0" u="none" strike="noStrike" dirty="0">
                          <a:effectLst/>
                          <a:latin typeface="Avenir Roman"/>
                          <a:ea typeface="Futura Medium" charset="0"/>
                          <a:cs typeface="Avenir Roman"/>
                        </a:rPr>
                        <a:t>33.7%</a:t>
                      </a:r>
                      <a:endParaRPr lang="hr-HR" sz="18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extLst>
                  <a:ext uri="{0D108BD9-81ED-4DB2-BD59-A6C34878D82A}">
                    <a16:rowId xmlns:a16="http://schemas.microsoft.com/office/drawing/2014/main" val="10011"/>
                  </a:ext>
                </a:extLst>
              </a:tr>
              <a:tr h="282161">
                <a:tc vMerge="1">
                  <a:txBody>
                    <a:bodyPr/>
                    <a:lstStyle/>
                    <a:p>
                      <a:endParaRPr lang="en-US"/>
                    </a:p>
                  </a:txBody>
                  <a:tcPr/>
                </a:tc>
                <a:tc>
                  <a:txBody>
                    <a:bodyPr/>
                    <a:lstStyle/>
                    <a:p>
                      <a:pPr algn="l" fontAlgn="b"/>
                      <a:r>
                        <a:rPr lang="en-US" sz="1400" b="0" i="0" u="none" strike="noStrike" dirty="0">
                          <a:effectLst/>
                          <a:latin typeface="Avenir Roman"/>
                          <a:ea typeface="Futura Medium" charset="0"/>
                          <a:cs typeface="Avenir Roman"/>
                        </a:rPr>
                        <a:t>Within 3 Visits</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tc>
                  <a:txBody>
                    <a:bodyPr/>
                    <a:lstStyle/>
                    <a:p>
                      <a:pPr algn="ctr" fontAlgn="b"/>
                      <a:r>
                        <a:rPr lang="hr-HR" sz="1800" b="0" i="0" u="none" strike="noStrike" dirty="0">
                          <a:effectLst/>
                          <a:latin typeface="Avenir Roman"/>
                          <a:ea typeface="Futura Medium" charset="0"/>
                          <a:cs typeface="Avenir Roman"/>
                        </a:rPr>
                        <a:t>39.3%</a:t>
                      </a:r>
                      <a:endParaRPr lang="hr-HR" sz="1800" b="0" i="0" u="none" strike="noStrike" dirty="0">
                        <a:solidFill>
                          <a:srgbClr val="000000"/>
                        </a:solidFill>
                        <a:effectLst/>
                        <a:latin typeface="Avenir Roman"/>
                        <a:ea typeface="Futura Medium" charset="0"/>
                        <a:cs typeface="Avenir Roman"/>
                      </a:endParaRPr>
                    </a:p>
                  </a:txBody>
                  <a:tcPr marL="9525" marR="9525" marT="12700" marB="0" anchor="b">
                    <a:solidFill>
                      <a:schemeClr val="accent4">
                        <a:lumMod val="40000"/>
                        <a:lumOff val="60000"/>
                      </a:schemeClr>
                    </a:solidFill>
                  </a:tcPr>
                </a:tc>
                <a:extLst>
                  <a:ext uri="{0D108BD9-81ED-4DB2-BD59-A6C34878D82A}">
                    <a16:rowId xmlns:a16="http://schemas.microsoft.com/office/drawing/2014/main" val="10012"/>
                  </a:ext>
                </a:extLst>
              </a:tr>
              <a:tr h="269419">
                <a:tc rowSpan="2">
                  <a:txBody>
                    <a:bodyPr/>
                    <a:lstStyle/>
                    <a:p>
                      <a:pPr algn="l" fontAlgn="b"/>
                      <a:r>
                        <a:rPr lang="en-US" sz="1600" b="0" i="0" u="none" strike="noStrike" dirty="0">
                          <a:effectLst/>
                          <a:latin typeface="Avenir Roman"/>
                          <a:ea typeface="Futura Medium" charset="0"/>
                          <a:cs typeface="Avenir Roman"/>
                        </a:rPr>
                        <a:t>Seriously ill palliative care and hospice patients have documentation of the surrogate decision-­maker's name and contact information (or absence ) </a:t>
                      </a:r>
                      <a:endParaRPr lang="en-US" sz="16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20000"/>
                        <a:lumOff val="80000"/>
                      </a:schemeClr>
                    </a:solidFill>
                  </a:tcPr>
                </a:tc>
                <a:tc>
                  <a:txBody>
                    <a:bodyPr/>
                    <a:lstStyle/>
                    <a:p>
                      <a:pPr algn="l" fontAlgn="b"/>
                      <a:r>
                        <a:rPr lang="en-US" sz="1400" b="0" i="0" u="none" strike="noStrike" dirty="0">
                          <a:effectLst/>
                          <a:latin typeface="Avenir Roman"/>
                          <a:ea typeface="Futura Medium" charset="0"/>
                          <a:cs typeface="Avenir Roman"/>
                        </a:rPr>
                        <a:t>First Visit</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tc>
                  <a:txBody>
                    <a:bodyPr/>
                    <a:lstStyle/>
                    <a:p>
                      <a:pPr algn="ctr" fontAlgn="b"/>
                      <a:r>
                        <a:rPr lang="hr-HR" sz="1400" b="0" i="0" u="none" strike="noStrike" dirty="0">
                          <a:effectLst/>
                          <a:latin typeface="Avenir Roman"/>
                          <a:ea typeface="Futura Medium" charset="0"/>
                          <a:cs typeface="Avenir Roman"/>
                        </a:rPr>
                        <a:t>91.5%</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extLst>
                  <a:ext uri="{0D108BD9-81ED-4DB2-BD59-A6C34878D82A}">
                    <a16:rowId xmlns:a16="http://schemas.microsoft.com/office/drawing/2014/main" val="10013"/>
                  </a:ext>
                </a:extLst>
              </a:tr>
              <a:tr h="264038">
                <a:tc vMerge="1">
                  <a:txBody>
                    <a:bodyPr/>
                    <a:lstStyle/>
                    <a:p>
                      <a:endParaRPr lang="en-US"/>
                    </a:p>
                  </a:txBody>
                  <a:tcPr/>
                </a:tc>
                <a:tc>
                  <a:txBody>
                    <a:bodyPr/>
                    <a:lstStyle/>
                    <a:p>
                      <a:pPr algn="l" fontAlgn="b"/>
                      <a:r>
                        <a:rPr lang="en-US" sz="1400" b="0" i="0" u="none" strike="noStrike">
                          <a:effectLst/>
                          <a:latin typeface="Avenir Roman"/>
                          <a:ea typeface="Futura Medium" charset="0"/>
                          <a:cs typeface="Avenir Roman"/>
                        </a:rPr>
                        <a:t>Within 3 Visits</a:t>
                      </a:r>
                      <a:endParaRPr lang="en-US" sz="1400" b="0" i="0" u="none" strike="noStrike">
                        <a:solidFill>
                          <a:srgbClr val="000000"/>
                        </a:solidFill>
                        <a:effectLst/>
                        <a:latin typeface="Avenir Roman"/>
                        <a:ea typeface="Futura Medium" charset="0"/>
                        <a:cs typeface="Avenir Roman"/>
                      </a:endParaRPr>
                    </a:p>
                  </a:txBody>
                  <a:tcPr marL="9525" marR="9525" marT="12700" marB="0" anchor="b"/>
                </a:tc>
                <a:tc>
                  <a:txBody>
                    <a:bodyPr/>
                    <a:lstStyle/>
                    <a:p>
                      <a:pPr algn="ctr" fontAlgn="b"/>
                      <a:r>
                        <a:rPr lang="hr-HR" sz="1400" b="0" i="0" u="none" strike="noStrike" dirty="0">
                          <a:effectLst/>
                          <a:latin typeface="Avenir Roman"/>
                          <a:ea typeface="Futura Medium" charset="0"/>
                          <a:cs typeface="Avenir Roman"/>
                        </a:rPr>
                        <a:t>93.6%</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tc>
                <a:extLst>
                  <a:ext uri="{0D108BD9-81ED-4DB2-BD59-A6C34878D82A}">
                    <a16:rowId xmlns:a16="http://schemas.microsoft.com/office/drawing/2014/main" val="10014"/>
                  </a:ext>
                </a:extLst>
              </a:tr>
              <a:tr h="269419">
                <a:tc rowSpan="2">
                  <a:txBody>
                    <a:bodyPr/>
                    <a:lstStyle/>
                    <a:p>
                      <a:pPr algn="l" fontAlgn="b"/>
                      <a:r>
                        <a:rPr lang="en-US" sz="1600" b="0" i="0" u="none" strike="noStrike" dirty="0">
                          <a:effectLst/>
                          <a:latin typeface="Avenir Roman"/>
                          <a:ea typeface="Futura Medium" charset="0"/>
                          <a:cs typeface="Avenir Roman"/>
                        </a:rPr>
                        <a:t>Seriously ill palliative care and hospice patients have documentation of their preferences for life­ sustaining treatments </a:t>
                      </a:r>
                      <a:endParaRPr lang="en-US" sz="16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20000"/>
                        <a:lumOff val="80000"/>
                      </a:schemeClr>
                    </a:solidFill>
                  </a:tcPr>
                </a:tc>
                <a:tc>
                  <a:txBody>
                    <a:bodyPr/>
                    <a:lstStyle/>
                    <a:p>
                      <a:pPr algn="l" fontAlgn="b"/>
                      <a:r>
                        <a:rPr lang="en-US" sz="1400" b="0" i="0" u="none" strike="noStrike" dirty="0">
                          <a:effectLst/>
                          <a:latin typeface="Avenir Roman"/>
                          <a:ea typeface="Futura Medium" charset="0"/>
                          <a:cs typeface="Avenir Roman"/>
                        </a:rPr>
                        <a:t>First Visit</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tc>
                  <a:txBody>
                    <a:bodyPr/>
                    <a:lstStyle/>
                    <a:p>
                      <a:pPr algn="ctr" fontAlgn="b"/>
                      <a:r>
                        <a:rPr lang="hr-HR" sz="1400" b="0" i="0" u="none" strike="noStrike" dirty="0">
                          <a:effectLst/>
                          <a:latin typeface="Avenir Roman"/>
                          <a:ea typeface="Futura Medium" charset="0"/>
                          <a:cs typeface="Avenir Roman"/>
                        </a:rPr>
                        <a:t>93.0%</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extLst>
                  <a:ext uri="{0D108BD9-81ED-4DB2-BD59-A6C34878D82A}">
                    <a16:rowId xmlns:a16="http://schemas.microsoft.com/office/drawing/2014/main" val="10015"/>
                  </a:ext>
                </a:extLst>
              </a:tr>
              <a:tr h="269419">
                <a:tc vMerge="1">
                  <a:txBody>
                    <a:bodyPr/>
                    <a:lstStyle/>
                    <a:p>
                      <a:endParaRPr lang="en-US"/>
                    </a:p>
                  </a:txBody>
                  <a:tcPr/>
                </a:tc>
                <a:tc>
                  <a:txBody>
                    <a:bodyPr/>
                    <a:lstStyle/>
                    <a:p>
                      <a:pPr algn="l" fontAlgn="b"/>
                      <a:r>
                        <a:rPr lang="en-US" sz="1400" b="0" i="0" u="none" strike="noStrike">
                          <a:effectLst/>
                          <a:latin typeface="Avenir Roman"/>
                          <a:ea typeface="Futura Medium" charset="0"/>
                          <a:cs typeface="Avenir Roman"/>
                        </a:rPr>
                        <a:t>Within 3 Visits</a:t>
                      </a:r>
                      <a:endParaRPr lang="en-US" sz="1400" b="0" i="0" u="none" strike="noStrike">
                        <a:solidFill>
                          <a:srgbClr val="000000"/>
                        </a:solidFill>
                        <a:effectLst/>
                        <a:latin typeface="Avenir Roman"/>
                        <a:ea typeface="Futura Medium" charset="0"/>
                        <a:cs typeface="Avenir Roman"/>
                      </a:endParaRPr>
                    </a:p>
                  </a:txBody>
                  <a:tcPr marL="9525" marR="9525" marT="12700" marB="0" anchor="b"/>
                </a:tc>
                <a:tc>
                  <a:txBody>
                    <a:bodyPr/>
                    <a:lstStyle/>
                    <a:p>
                      <a:pPr algn="ctr" fontAlgn="b"/>
                      <a:r>
                        <a:rPr lang="hr-HR" sz="1400" b="0" i="0" u="none" strike="noStrike" dirty="0">
                          <a:effectLst/>
                          <a:latin typeface="Avenir Roman"/>
                          <a:ea typeface="Futura Medium" charset="0"/>
                          <a:cs typeface="Avenir Roman"/>
                        </a:rPr>
                        <a:t>95.4%</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tc>
                <a:extLst>
                  <a:ext uri="{0D108BD9-81ED-4DB2-BD59-A6C34878D82A}">
                    <a16:rowId xmlns:a16="http://schemas.microsoft.com/office/drawing/2014/main" val="10016"/>
                  </a:ext>
                </a:extLst>
              </a:tr>
              <a:tr h="269419">
                <a:tc rowSpan="2">
                  <a:txBody>
                    <a:bodyPr/>
                    <a:lstStyle/>
                    <a:p>
                      <a:pPr algn="l" fontAlgn="b"/>
                      <a:r>
                        <a:rPr lang="en-US" sz="1600" b="0" i="0" u="none" strike="noStrike" dirty="0">
                          <a:effectLst/>
                          <a:latin typeface="Avenir Roman"/>
                          <a:ea typeface="Futura Medium" charset="0"/>
                          <a:cs typeface="Avenir Roman"/>
                        </a:rPr>
                        <a:t>Vulnerable elders with documented preferences to withhold or withdraw life­ sustaining treatments have their preferences followed </a:t>
                      </a:r>
                      <a:endParaRPr lang="en-US" sz="16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20000"/>
                        <a:lumOff val="80000"/>
                      </a:schemeClr>
                    </a:solidFill>
                  </a:tcPr>
                </a:tc>
                <a:tc>
                  <a:txBody>
                    <a:bodyPr/>
                    <a:lstStyle/>
                    <a:p>
                      <a:pPr algn="l" fontAlgn="b"/>
                      <a:r>
                        <a:rPr lang="en-US" sz="1400" b="0" i="0" u="none" strike="noStrike" dirty="0">
                          <a:effectLst/>
                          <a:latin typeface="Avenir Roman"/>
                          <a:ea typeface="Futura Medium" charset="0"/>
                          <a:cs typeface="Avenir Roman"/>
                        </a:rPr>
                        <a:t>First Visit</a:t>
                      </a:r>
                      <a:endParaRPr lang="en-US"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tc>
                  <a:txBody>
                    <a:bodyPr/>
                    <a:lstStyle/>
                    <a:p>
                      <a:pPr algn="ctr" fontAlgn="b"/>
                      <a:r>
                        <a:rPr lang="hr-HR" sz="1400" b="0" i="0" u="none" strike="noStrike" dirty="0">
                          <a:effectLst/>
                          <a:latin typeface="Avenir Roman"/>
                          <a:ea typeface="Futura Medium" charset="0"/>
                          <a:cs typeface="Avenir Roman"/>
                        </a:rPr>
                        <a:t>94.7%</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solidFill>
                      <a:schemeClr val="accent1">
                        <a:lumMod val="40000"/>
                        <a:lumOff val="60000"/>
                      </a:schemeClr>
                    </a:solidFill>
                  </a:tcPr>
                </a:tc>
                <a:extLst>
                  <a:ext uri="{0D108BD9-81ED-4DB2-BD59-A6C34878D82A}">
                    <a16:rowId xmlns:a16="http://schemas.microsoft.com/office/drawing/2014/main" val="10017"/>
                  </a:ext>
                </a:extLst>
              </a:tr>
              <a:tr h="269419">
                <a:tc vMerge="1">
                  <a:txBody>
                    <a:bodyPr/>
                    <a:lstStyle/>
                    <a:p>
                      <a:endParaRPr lang="en-US"/>
                    </a:p>
                  </a:txBody>
                  <a:tcPr/>
                </a:tc>
                <a:tc>
                  <a:txBody>
                    <a:bodyPr/>
                    <a:lstStyle/>
                    <a:p>
                      <a:pPr algn="l" fontAlgn="b"/>
                      <a:r>
                        <a:rPr lang="en-US" sz="1400" b="0" i="0" u="none" strike="noStrike">
                          <a:effectLst/>
                          <a:latin typeface="Avenir Roman"/>
                          <a:ea typeface="Futura Medium" charset="0"/>
                          <a:cs typeface="Avenir Roman"/>
                        </a:rPr>
                        <a:t>Within 3 Visits</a:t>
                      </a:r>
                      <a:endParaRPr lang="en-US" sz="1400" b="0" i="0" u="none" strike="noStrike">
                        <a:solidFill>
                          <a:srgbClr val="000000"/>
                        </a:solidFill>
                        <a:effectLst/>
                        <a:latin typeface="Avenir Roman"/>
                        <a:ea typeface="Futura Medium" charset="0"/>
                        <a:cs typeface="Avenir Roman"/>
                      </a:endParaRPr>
                    </a:p>
                  </a:txBody>
                  <a:tcPr marL="9525" marR="9525" marT="12700" marB="0" anchor="b"/>
                </a:tc>
                <a:tc>
                  <a:txBody>
                    <a:bodyPr/>
                    <a:lstStyle/>
                    <a:p>
                      <a:pPr algn="ctr" fontAlgn="b"/>
                      <a:r>
                        <a:rPr lang="hr-HR" sz="1400" b="0" i="0" u="none" strike="noStrike" dirty="0">
                          <a:effectLst/>
                          <a:latin typeface="Avenir Roman"/>
                          <a:ea typeface="Futura Medium" charset="0"/>
                          <a:cs typeface="Avenir Roman"/>
                        </a:rPr>
                        <a:t>96.7%</a:t>
                      </a:r>
                      <a:endParaRPr lang="hr-HR" sz="1400" b="0" i="0" u="none" strike="noStrike" dirty="0">
                        <a:solidFill>
                          <a:srgbClr val="000000"/>
                        </a:solidFill>
                        <a:effectLst/>
                        <a:latin typeface="Avenir Roman"/>
                        <a:ea typeface="Futura Medium" charset="0"/>
                        <a:cs typeface="Avenir Roman"/>
                      </a:endParaRPr>
                    </a:p>
                  </a:txBody>
                  <a:tcPr marL="9525" marR="9525" marT="12700" marB="0" anchor="b"/>
                </a:tc>
                <a:extLst>
                  <a:ext uri="{0D108BD9-81ED-4DB2-BD59-A6C34878D82A}">
                    <a16:rowId xmlns:a16="http://schemas.microsoft.com/office/drawing/2014/main" val="10018"/>
                  </a:ext>
                </a:extLst>
              </a:tr>
            </a:tbl>
          </a:graphicData>
        </a:graphic>
      </p:graphicFrame>
      <p:sp>
        <p:nvSpPr>
          <p:cNvPr id="3" name="TextBox 2">
            <a:extLst>
              <a:ext uri="{FF2B5EF4-FFF2-40B4-BE49-F238E27FC236}">
                <a16:creationId xmlns:a16="http://schemas.microsoft.com/office/drawing/2014/main" id="{FC04E185-894F-40D4-A768-73E39A497F44}"/>
              </a:ext>
            </a:extLst>
          </p:cNvPr>
          <p:cNvSpPr txBox="1"/>
          <p:nvPr/>
        </p:nvSpPr>
        <p:spPr>
          <a:xfrm>
            <a:off x="250724" y="6400795"/>
            <a:ext cx="6223819" cy="369332"/>
          </a:xfrm>
          <a:prstGeom prst="rect">
            <a:avLst/>
          </a:prstGeom>
          <a:noFill/>
        </p:spPr>
        <p:txBody>
          <a:bodyPr wrap="square" rtlCol="0">
            <a:spAutoFit/>
          </a:bodyPr>
          <a:lstStyle/>
          <a:p>
            <a:r>
              <a:rPr lang="en-US" dirty="0"/>
              <a:t>GPCQA alliance sites only.  Courtesy of </a:t>
            </a:r>
            <a:r>
              <a:rPr lang="en-US" dirty="0" err="1"/>
              <a:t>Arif</a:t>
            </a:r>
            <a:r>
              <a:rPr lang="en-US" dirty="0"/>
              <a:t> Kamal. </a:t>
            </a:r>
          </a:p>
        </p:txBody>
      </p:sp>
      <p:sp>
        <p:nvSpPr>
          <p:cNvPr id="7" name="Slide Number Placeholder 1">
            <a:extLst>
              <a:ext uri="{FF2B5EF4-FFF2-40B4-BE49-F238E27FC236}">
                <a16:creationId xmlns:a16="http://schemas.microsoft.com/office/drawing/2014/main" id="{2135DAC1-D4B9-48F9-BC34-4C5993F8BB91}"/>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56</a:t>
            </a:fld>
            <a:endParaRPr lang="en-US" sz="1200" dirty="0"/>
          </a:p>
        </p:txBody>
      </p:sp>
    </p:spTree>
    <p:extLst>
      <p:ext uri="{BB962C8B-B14F-4D97-AF65-F5344CB8AC3E}">
        <p14:creationId xmlns:p14="http://schemas.microsoft.com/office/powerpoint/2010/main" val="1548807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6129"/>
          </a:xfrm>
          <a:solidFill>
            <a:schemeClr val="accent4">
              <a:lumMod val="20000"/>
              <a:lumOff val="80000"/>
            </a:schemeClr>
          </a:solidFill>
        </p:spPr>
        <p:txBody>
          <a:bodyPr>
            <a:normAutofit/>
          </a:bodyPr>
          <a:lstStyle/>
          <a:p>
            <a:r>
              <a:rPr lang="en-US" sz="3600" b="1" dirty="0">
                <a:solidFill>
                  <a:srgbClr val="002060"/>
                </a:solidFill>
              </a:rPr>
              <a:t>The importance of qualitative data</a:t>
            </a:r>
          </a:p>
        </p:txBody>
      </p:sp>
      <p:sp>
        <p:nvSpPr>
          <p:cNvPr id="3" name="Content Placeholder 2"/>
          <p:cNvSpPr>
            <a:spLocks noGrp="1"/>
          </p:cNvSpPr>
          <p:nvPr>
            <p:ph idx="1"/>
          </p:nvPr>
        </p:nvSpPr>
        <p:spPr>
          <a:xfrm>
            <a:off x="293493" y="1653294"/>
            <a:ext cx="8465574" cy="3664973"/>
          </a:xfrm>
        </p:spPr>
        <p:txBody>
          <a:bodyPr>
            <a:normAutofit fontScale="92500" lnSpcReduction="10000"/>
          </a:bodyPr>
          <a:lstStyle/>
          <a:p>
            <a:pPr marL="0" indent="0">
              <a:lnSpc>
                <a:spcPct val="110000"/>
              </a:lnSpc>
              <a:buNone/>
            </a:pPr>
            <a:r>
              <a:rPr lang="en-US" dirty="0">
                <a:solidFill>
                  <a:srgbClr val="002060"/>
                </a:solidFill>
              </a:rPr>
              <a:t>When in doubt, remember the measurement serenity prayer:</a:t>
            </a:r>
          </a:p>
          <a:p>
            <a:pPr marL="0" indent="0">
              <a:lnSpc>
                <a:spcPct val="110000"/>
              </a:lnSpc>
              <a:buNone/>
            </a:pPr>
            <a:endParaRPr lang="en-US" dirty="0">
              <a:solidFill>
                <a:srgbClr val="002060"/>
              </a:solidFill>
            </a:endParaRPr>
          </a:p>
          <a:p>
            <a:pPr marL="339725" lvl="1" indent="-222250">
              <a:lnSpc>
                <a:spcPct val="110000"/>
              </a:lnSpc>
              <a:buNone/>
            </a:pPr>
            <a:r>
              <a:rPr lang="en-US" sz="3200" i="1" dirty="0">
                <a:solidFill>
                  <a:srgbClr val="C00000"/>
                </a:solidFill>
              </a:rPr>
              <a:t>God, grant me the serenity to accept qualitative information for things I cannot quantify,</a:t>
            </a:r>
          </a:p>
          <a:p>
            <a:pPr marL="339725" lvl="1" indent="-222250">
              <a:lnSpc>
                <a:spcPct val="110000"/>
              </a:lnSpc>
              <a:buNone/>
            </a:pPr>
            <a:r>
              <a:rPr lang="en-US" sz="3200" i="1" dirty="0">
                <a:solidFill>
                  <a:srgbClr val="C00000"/>
                </a:solidFill>
              </a:rPr>
              <a:t>courage (and data) to quantify the outcomes that I can, </a:t>
            </a:r>
          </a:p>
          <a:p>
            <a:pPr marL="339725" lvl="1" indent="-222250">
              <a:lnSpc>
                <a:spcPct val="110000"/>
              </a:lnSpc>
              <a:buNone/>
            </a:pPr>
            <a:r>
              <a:rPr lang="en-US" sz="3200" i="1" dirty="0">
                <a:solidFill>
                  <a:srgbClr val="C00000"/>
                </a:solidFill>
              </a:rPr>
              <a:t>and wisdom to know the difference.</a:t>
            </a:r>
          </a:p>
          <a:p>
            <a:pPr lvl="1">
              <a:lnSpc>
                <a:spcPct val="110000"/>
              </a:lnSpc>
            </a:pPr>
            <a:endParaRPr lang="en-US" dirty="0">
              <a:solidFill>
                <a:srgbClr val="002060"/>
              </a:solidFill>
            </a:endParaRPr>
          </a:p>
        </p:txBody>
      </p:sp>
      <p:sp>
        <p:nvSpPr>
          <p:cNvPr id="5" name="TextBox 4">
            <a:extLst>
              <a:ext uri="{FF2B5EF4-FFF2-40B4-BE49-F238E27FC236}">
                <a16:creationId xmlns:a16="http://schemas.microsoft.com/office/drawing/2014/main" id="{CCB691CC-5B33-4B6E-A80E-7712085B4A19}"/>
              </a:ext>
            </a:extLst>
          </p:cNvPr>
          <p:cNvSpPr txBox="1"/>
          <p:nvPr/>
        </p:nvSpPr>
        <p:spPr>
          <a:xfrm>
            <a:off x="634181" y="5796116"/>
            <a:ext cx="4778477" cy="369332"/>
          </a:xfrm>
          <a:prstGeom prst="rect">
            <a:avLst/>
          </a:prstGeom>
          <a:noFill/>
        </p:spPr>
        <p:txBody>
          <a:bodyPr wrap="square" rtlCol="0">
            <a:spAutoFit/>
          </a:bodyPr>
          <a:lstStyle/>
          <a:p>
            <a:r>
              <a:rPr lang="en-US" dirty="0"/>
              <a:t>With apologies to Reinhold Niebuhr</a:t>
            </a:r>
          </a:p>
        </p:txBody>
      </p:sp>
      <p:sp>
        <p:nvSpPr>
          <p:cNvPr id="6" name="Slide Number Placeholder 1">
            <a:extLst>
              <a:ext uri="{FF2B5EF4-FFF2-40B4-BE49-F238E27FC236}">
                <a16:creationId xmlns:a16="http://schemas.microsoft.com/office/drawing/2014/main" id="{96569963-3881-4971-8F04-D0C669D26885}"/>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57</a:t>
            </a:fld>
            <a:endParaRPr lang="en-US" sz="1200" dirty="0"/>
          </a:p>
        </p:txBody>
      </p:sp>
    </p:spTree>
    <p:extLst>
      <p:ext uri="{BB962C8B-B14F-4D97-AF65-F5344CB8AC3E}">
        <p14:creationId xmlns:p14="http://schemas.microsoft.com/office/powerpoint/2010/main" val="12222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7616"/>
          </a:xfrm>
          <a:solidFill>
            <a:schemeClr val="accent4">
              <a:lumMod val="20000"/>
              <a:lumOff val="80000"/>
            </a:schemeClr>
          </a:solidFill>
        </p:spPr>
        <p:txBody>
          <a:bodyPr anchor="b">
            <a:normAutofit/>
          </a:bodyPr>
          <a:lstStyle/>
          <a:p>
            <a:pPr algn="l"/>
            <a:r>
              <a:rPr lang="en-US" sz="3600" b="1" dirty="0">
                <a:solidFill>
                  <a:srgbClr val="002060"/>
                </a:solidFill>
              </a:rPr>
              <a:t>3-year evaluation plan that includes chaplains</a:t>
            </a:r>
          </a:p>
        </p:txBody>
      </p:sp>
      <p:sp>
        <p:nvSpPr>
          <p:cNvPr id="7" name="TextBox 6"/>
          <p:cNvSpPr txBox="1"/>
          <p:nvPr/>
        </p:nvSpPr>
        <p:spPr>
          <a:xfrm>
            <a:off x="52800" y="725628"/>
            <a:ext cx="3048000" cy="400110"/>
          </a:xfrm>
          <a:prstGeom prst="rect">
            <a:avLst/>
          </a:prstGeom>
          <a:noFill/>
        </p:spPr>
        <p:txBody>
          <a:bodyPr wrap="square" rtlCol="0">
            <a:spAutoFit/>
          </a:bodyPr>
          <a:lstStyle/>
          <a:p>
            <a:r>
              <a:rPr lang="en-US" sz="2000" i="1" dirty="0"/>
              <a:t>Hypothetical PC program…</a:t>
            </a:r>
          </a:p>
        </p:txBody>
      </p:sp>
      <p:sp>
        <p:nvSpPr>
          <p:cNvPr id="3" name="Content Placeholder 2"/>
          <p:cNvSpPr>
            <a:spLocks noGrp="1"/>
          </p:cNvSpPr>
          <p:nvPr>
            <p:ph idx="1"/>
          </p:nvPr>
        </p:nvSpPr>
        <p:spPr>
          <a:xfrm>
            <a:off x="252390" y="2022451"/>
            <a:ext cx="4343400" cy="3425428"/>
          </a:xfrm>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sz="2000" u="sng" dirty="0">
                <a:solidFill>
                  <a:schemeClr val="accent3">
                    <a:lumMod val="50000"/>
                  </a:schemeClr>
                </a:solidFill>
              </a:rPr>
              <a:t>Year 1: Pilot program </a:t>
            </a:r>
          </a:p>
          <a:p>
            <a:r>
              <a:rPr lang="en-US" sz="2000" dirty="0">
                <a:solidFill>
                  <a:schemeClr val="accent3">
                    <a:lumMod val="50000"/>
                  </a:schemeClr>
                </a:solidFill>
              </a:rPr>
              <a:t>Operational stuff </a:t>
            </a:r>
          </a:p>
          <a:p>
            <a:pPr lvl="1"/>
            <a:r>
              <a:rPr lang="en-US" sz="1800" dirty="0">
                <a:solidFill>
                  <a:schemeClr val="accent3">
                    <a:lumMod val="50000"/>
                  </a:schemeClr>
                </a:solidFill>
                <a:highlight>
                  <a:srgbClr val="FFFF00"/>
                </a:highlight>
              </a:rPr>
              <a:t>Who, what, where, how much…</a:t>
            </a:r>
          </a:p>
          <a:p>
            <a:r>
              <a:rPr lang="en-US" sz="2000" dirty="0">
                <a:solidFill>
                  <a:schemeClr val="accent3">
                    <a:lumMod val="50000"/>
                  </a:schemeClr>
                </a:solidFill>
              </a:rPr>
              <a:t>Process measures</a:t>
            </a:r>
          </a:p>
          <a:p>
            <a:pPr lvl="1"/>
            <a:r>
              <a:rPr lang="en-US" sz="1800" dirty="0">
                <a:solidFill>
                  <a:schemeClr val="accent3">
                    <a:lumMod val="50000"/>
                  </a:schemeClr>
                </a:solidFill>
              </a:rPr>
              <a:t>Symptoms, distress assessed</a:t>
            </a:r>
          </a:p>
          <a:p>
            <a:pPr lvl="1"/>
            <a:r>
              <a:rPr lang="en-US" sz="1800" dirty="0">
                <a:solidFill>
                  <a:schemeClr val="accent3">
                    <a:lumMod val="50000"/>
                  </a:schemeClr>
                </a:solidFill>
              </a:rPr>
              <a:t>Proactive follow-up calls</a:t>
            </a:r>
          </a:p>
          <a:p>
            <a:r>
              <a:rPr lang="en-US" sz="2000" dirty="0">
                <a:solidFill>
                  <a:schemeClr val="accent3">
                    <a:lumMod val="50000"/>
                  </a:schemeClr>
                </a:solidFill>
              </a:rPr>
              <a:t>Outcomes</a:t>
            </a:r>
          </a:p>
          <a:p>
            <a:pPr lvl="1"/>
            <a:r>
              <a:rPr lang="en-US" sz="1800" dirty="0">
                <a:solidFill>
                  <a:schemeClr val="accent3">
                    <a:lumMod val="50000"/>
                  </a:schemeClr>
                </a:solidFill>
              </a:rPr>
              <a:t>Patient experience</a:t>
            </a:r>
          </a:p>
          <a:p>
            <a:r>
              <a:rPr lang="en-US" sz="2000" dirty="0">
                <a:solidFill>
                  <a:schemeClr val="accent3">
                    <a:lumMod val="50000"/>
                  </a:schemeClr>
                </a:solidFill>
                <a:highlight>
                  <a:srgbClr val="FFFF00"/>
                </a:highlight>
              </a:rPr>
              <a:t>3+ compelling vignettes</a:t>
            </a:r>
          </a:p>
          <a:p>
            <a:endParaRPr lang="en-US" sz="2000" dirty="0">
              <a:solidFill>
                <a:schemeClr val="accent3">
                  <a:lumMod val="50000"/>
                </a:schemeClr>
              </a:solidFill>
            </a:endParaRPr>
          </a:p>
        </p:txBody>
      </p:sp>
      <p:sp>
        <p:nvSpPr>
          <p:cNvPr id="6" name="Content Placeholder 2"/>
          <p:cNvSpPr txBox="1">
            <a:spLocks/>
          </p:cNvSpPr>
          <p:nvPr/>
        </p:nvSpPr>
        <p:spPr>
          <a:xfrm>
            <a:off x="1335183" y="1376038"/>
            <a:ext cx="5284311" cy="4645456"/>
          </a:xfrm>
          <a:prstGeom prst="rect">
            <a:avLst/>
          </a:prstGeom>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nSpc>
                <a:spcPct val="110000"/>
              </a:lnSpc>
              <a:buFont typeface="Arial" panose="020B0604020202020204" pitchFamily="34" charset="0"/>
              <a:buNone/>
            </a:pPr>
            <a:r>
              <a:rPr lang="en-US" sz="2000" u="sng" dirty="0">
                <a:solidFill>
                  <a:srgbClr val="002060"/>
                </a:solidFill>
              </a:rPr>
              <a:t>Year 2: Refine and begin contract(s)</a:t>
            </a:r>
          </a:p>
          <a:p>
            <a:pPr>
              <a:lnSpc>
                <a:spcPct val="110000"/>
              </a:lnSpc>
            </a:pPr>
            <a:r>
              <a:rPr lang="en-US" sz="2000" dirty="0">
                <a:solidFill>
                  <a:srgbClr val="002060"/>
                </a:solidFill>
              </a:rPr>
              <a:t>Operational stuff </a:t>
            </a:r>
          </a:p>
          <a:p>
            <a:pPr lvl="1">
              <a:lnSpc>
                <a:spcPct val="110000"/>
              </a:lnSpc>
            </a:pPr>
            <a:r>
              <a:rPr lang="en-US" sz="1800" dirty="0">
                <a:solidFill>
                  <a:srgbClr val="002060"/>
                </a:solidFill>
                <a:highlight>
                  <a:srgbClr val="FFFF00"/>
                </a:highlight>
              </a:rPr>
              <a:t>Who, what, where, how much…</a:t>
            </a:r>
          </a:p>
          <a:p>
            <a:pPr lvl="1">
              <a:lnSpc>
                <a:spcPct val="110000"/>
              </a:lnSpc>
            </a:pPr>
            <a:r>
              <a:rPr lang="en-US" sz="1800" dirty="0">
                <a:solidFill>
                  <a:srgbClr val="002060"/>
                </a:solidFill>
              </a:rPr>
              <a:t>Cost per patient per month</a:t>
            </a:r>
          </a:p>
          <a:p>
            <a:pPr>
              <a:lnSpc>
                <a:spcPct val="110000"/>
              </a:lnSpc>
            </a:pPr>
            <a:r>
              <a:rPr lang="en-US" sz="2000" dirty="0">
                <a:solidFill>
                  <a:srgbClr val="002060"/>
                </a:solidFill>
              </a:rPr>
              <a:t>Process measures</a:t>
            </a:r>
          </a:p>
          <a:p>
            <a:pPr lvl="1">
              <a:lnSpc>
                <a:spcPct val="110000"/>
              </a:lnSpc>
            </a:pPr>
            <a:r>
              <a:rPr lang="en-US" sz="1800" dirty="0">
                <a:solidFill>
                  <a:srgbClr val="002060"/>
                </a:solidFill>
              </a:rPr>
              <a:t>Full </a:t>
            </a:r>
            <a:r>
              <a:rPr lang="en-US" sz="1800" dirty="0">
                <a:solidFill>
                  <a:srgbClr val="002060"/>
                </a:solidFill>
                <a:highlight>
                  <a:srgbClr val="FFFF00"/>
                </a:highlight>
              </a:rPr>
              <a:t>bio-psycho-social-spiritual needs </a:t>
            </a:r>
            <a:r>
              <a:rPr lang="en-US" sz="1800" dirty="0">
                <a:solidFill>
                  <a:srgbClr val="002060"/>
                </a:solidFill>
              </a:rPr>
              <a:t>assessed</a:t>
            </a:r>
          </a:p>
          <a:p>
            <a:pPr lvl="1">
              <a:lnSpc>
                <a:spcPct val="110000"/>
              </a:lnSpc>
            </a:pPr>
            <a:r>
              <a:rPr lang="en-US" sz="1800" dirty="0">
                <a:solidFill>
                  <a:srgbClr val="002060"/>
                </a:solidFill>
              </a:rPr>
              <a:t>POLST where appropriate?</a:t>
            </a:r>
          </a:p>
          <a:p>
            <a:pPr>
              <a:lnSpc>
                <a:spcPct val="110000"/>
              </a:lnSpc>
            </a:pPr>
            <a:r>
              <a:rPr lang="en-US" sz="2000" dirty="0">
                <a:solidFill>
                  <a:srgbClr val="002060"/>
                </a:solidFill>
              </a:rPr>
              <a:t>Outcomes</a:t>
            </a:r>
          </a:p>
          <a:p>
            <a:pPr lvl="1">
              <a:lnSpc>
                <a:spcPct val="110000"/>
              </a:lnSpc>
            </a:pPr>
            <a:r>
              <a:rPr lang="en-US" sz="1800" dirty="0">
                <a:solidFill>
                  <a:srgbClr val="002060"/>
                </a:solidFill>
              </a:rPr>
              <a:t>Pain control</a:t>
            </a:r>
          </a:p>
          <a:p>
            <a:pPr lvl="1">
              <a:lnSpc>
                <a:spcPct val="110000"/>
              </a:lnSpc>
            </a:pPr>
            <a:r>
              <a:rPr lang="en-US" sz="1800" dirty="0">
                <a:solidFill>
                  <a:srgbClr val="002060"/>
                </a:solidFill>
              </a:rPr>
              <a:t>Patient experience</a:t>
            </a:r>
          </a:p>
          <a:p>
            <a:pPr lvl="1">
              <a:lnSpc>
                <a:spcPct val="110000"/>
              </a:lnSpc>
            </a:pPr>
            <a:r>
              <a:rPr lang="en-US" sz="1800" dirty="0">
                <a:solidFill>
                  <a:srgbClr val="002060"/>
                </a:solidFill>
              </a:rPr>
              <a:t>Hospitalizations avoided</a:t>
            </a:r>
          </a:p>
          <a:p>
            <a:pPr>
              <a:lnSpc>
                <a:spcPct val="110000"/>
              </a:lnSpc>
            </a:pPr>
            <a:r>
              <a:rPr lang="en-US" sz="2000" dirty="0">
                <a:solidFill>
                  <a:srgbClr val="002060"/>
                </a:solidFill>
                <a:highlight>
                  <a:srgbClr val="FFFF00"/>
                </a:highlight>
              </a:rPr>
              <a:t>3+ additional vignettes</a:t>
            </a:r>
          </a:p>
          <a:p>
            <a:pPr>
              <a:lnSpc>
                <a:spcPct val="110000"/>
              </a:lnSpc>
            </a:pPr>
            <a:endParaRPr lang="en-US" sz="2000" dirty="0">
              <a:solidFill>
                <a:srgbClr val="002060"/>
              </a:solidFill>
            </a:endParaRPr>
          </a:p>
        </p:txBody>
      </p:sp>
      <p:sp>
        <p:nvSpPr>
          <p:cNvPr id="8" name="Content Placeholder 2"/>
          <p:cNvSpPr txBox="1">
            <a:spLocks/>
          </p:cNvSpPr>
          <p:nvPr/>
        </p:nvSpPr>
        <p:spPr>
          <a:xfrm>
            <a:off x="2738787" y="1084505"/>
            <a:ext cx="6324600" cy="5255970"/>
          </a:xfrm>
          <a:prstGeom prst="rect">
            <a:avLst/>
          </a:prstGeom>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Font typeface="Arial" panose="020B0604020202020204" pitchFamily="34" charset="0"/>
              <a:buNone/>
            </a:pPr>
            <a:r>
              <a:rPr lang="en-US" sz="2000" u="sng" dirty="0">
                <a:solidFill>
                  <a:schemeClr val="accent2">
                    <a:lumMod val="75000"/>
                  </a:schemeClr>
                </a:solidFill>
              </a:rPr>
              <a:t>Year 3: Refine, scale-up</a:t>
            </a:r>
          </a:p>
          <a:p>
            <a:r>
              <a:rPr lang="en-US" sz="2000" dirty="0">
                <a:solidFill>
                  <a:schemeClr val="accent2">
                    <a:lumMod val="75000"/>
                  </a:schemeClr>
                </a:solidFill>
              </a:rPr>
              <a:t>Operational stuff </a:t>
            </a:r>
          </a:p>
          <a:p>
            <a:pPr lvl="1"/>
            <a:r>
              <a:rPr lang="en-US" sz="1800" dirty="0">
                <a:solidFill>
                  <a:schemeClr val="accent2">
                    <a:lumMod val="75000"/>
                  </a:schemeClr>
                </a:solidFill>
                <a:highlight>
                  <a:srgbClr val="FFFF00"/>
                </a:highlight>
              </a:rPr>
              <a:t>Who, what, where, how much…</a:t>
            </a:r>
          </a:p>
          <a:p>
            <a:pPr lvl="1"/>
            <a:r>
              <a:rPr lang="en-US" sz="1800" dirty="0">
                <a:solidFill>
                  <a:schemeClr val="accent2">
                    <a:lumMod val="75000"/>
                  </a:schemeClr>
                </a:solidFill>
              </a:rPr>
              <a:t>Costs and income of program</a:t>
            </a:r>
            <a:endParaRPr lang="en-US" sz="1600" dirty="0">
              <a:solidFill>
                <a:schemeClr val="accent2">
                  <a:lumMod val="75000"/>
                </a:schemeClr>
              </a:solidFill>
            </a:endParaRPr>
          </a:p>
          <a:p>
            <a:r>
              <a:rPr lang="en-US" sz="2000" dirty="0">
                <a:solidFill>
                  <a:schemeClr val="accent2">
                    <a:lumMod val="75000"/>
                  </a:schemeClr>
                </a:solidFill>
              </a:rPr>
              <a:t>Process measures</a:t>
            </a:r>
          </a:p>
          <a:p>
            <a:pPr lvl="1"/>
            <a:r>
              <a:rPr lang="en-US" sz="1800" dirty="0">
                <a:solidFill>
                  <a:schemeClr val="accent2">
                    <a:lumMod val="75000"/>
                  </a:schemeClr>
                </a:solidFill>
              </a:rPr>
              <a:t>Add assessment of opioid risks (CAGE, UDS, PMP)</a:t>
            </a:r>
          </a:p>
          <a:p>
            <a:pPr lvl="1"/>
            <a:r>
              <a:rPr lang="en-US" sz="1800" dirty="0">
                <a:solidFill>
                  <a:schemeClr val="accent2">
                    <a:lumMod val="75000"/>
                  </a:schemeClr>
                </a:solidFill>
              </a:rPr>
              <a:t>Earlier referrals triggered?</a:t>
            </a:r>
          </a:p>
          <a:p>
            <a:pPr lvl="1"/>
            <a:r>
              <a:rPr lang="en-US" sz="1800" dirty="0">
                <a:solidFill>
                  <a:schemeClr val="accent2">
                    <a:lumMod val="75000"/>
                  </a:schemeClr>
                </a:solidFill>
                <a:highlight>
                  <a:srgbClr val="FFFF00"/>
                </a:highlight>
              </a:rPr>
              <a:t>How is staff experience?</a:t>
            </a:r>
          </a:p>
          <a:p>
            <a:pPr lvl="1"/>
            <a:r>
              <a:rPr lang="en-US" sz="1800" dirty="0">
                <a:solidFill>
                  <a:schemeClr val="accent2">
                    <a:lumMod val="75000"/>
                  </a:schemeClr>
                </a:solidFill>
              </a:rPr>
              <a:t>Any inequities related to key demographics?</a:t>
            </a:r>
          </a:p>
          <a:p>
            <a:r>
              <a:rPr lang="en-US" sz="2000" dirty="0">
                <a:solidFill>
                  <a:schemeClr val="accent2">
                    <a:lumMod val="75000"/>
                  </a:schemeClr>
                </a:solidFill>
              </a:rPr>
              <a:t>Outcomes</a:t>
            </a:r>
          </a:p>
          <a:p>
            <a:pPr lvl="1"/>
            <a:r>
              <a:rPr lang="en-US" sz="1800" dirty="0">
                <a:solidFill>
                  <a:schemeClr val="accent2">
                    <a:lumMod val="75000"/>
                  </a:schemeClr>
                </a:solidFill>
              </a:rPr>
              <a:t>Multiple symptoms controlled</a:t>
            </a:r>
          </a:p>
          <a:p>
            <a:pPr lvl="1"/>
            <a:r>
              <a:rPr lang="en-US" sz="1800" dirty="0">
                <a:solidFill>
                  <a:schemeClr val="accent2">
                    <a:lumMod val="75000"/>
                  </a:schemeClr>
                </a:solidFill>
              </a:rPr>
              <a:t>Pt + </a:t>
            </a:r>
            <a:r>
              <a:rPr lang="en-US" sz="1800" dirty="0">
                <a:solidFill>
                  <a:schemeClr val="accent2">
                    <a:lumMod val="75000"/>
                  </a:schemeClr>
                </a:solidFill>
                <a:highlight>
                  <a:srgbClr val="FFFF00"/>
                </a:highlight>
              </a:rPr>
              <a:t>bereaved family </a:t>
            </a:r>
            <a:r>
              <a:rPr lang="en-US" sz="1800" dirty="0">
                <a:solidFill>
                  <a:schemeClr val="accent2">
                    <a:lumMod val="75000"/>
                  </a:schemeClr>
                </a:solidFill>
              </a:rPr>
              <a:t>+ referring provider experiences</a:t>
            </a:r>
          </a:p>
          <a:p>
            <a:pPr lvl="1"/>
            <a:r>
              <a:rPr lang="en-US" sz="1800" dirty="0">
                <a:solidFill>
                  <a:schemeClr val="accent2">
                    <a:lumMod val="75000"/>
                  </a:schemeClr>
                </a:solidFill>
              </a:rPr>
              <a:t>Payer partner comparison of CBPC to usual care beneficiaries including hospital and hospice use</a:t>
            </a:r>
            <a:endParaRPr lang="en-US" sz="1600" dirty="0">
              <a:solidFill>
                <a:schemeClr val="accent2">
                  <a:lumMod val="75000"/>
                </a:schemeClr>
              </a:solidFill>
            </a:endParaRPr>
          </a:p>
          <a:p>
            <a:r>
              <a:rPr lang="en-US" sz="2000" dirty="0">
                <a:solidFill>
                  <a:schemeClr val="accent2">
                    <a:lumMod val="75000"/>
                  </a:schemeClr>
                </a:solidFill>
                <a:highlight>
                  <a:srgbClr val="FFFF00"/>
                </a:highlight>
              </a:rPr>
              <a:t>3+ additional vignettes</a:t>
            </a:r>
          </a:p>
        </p:txBody>
      </p:sp>
      <p:grpSp>
        <p:nvGrpSpPr>
          <p:cNvPr id="11" name="Group 10"/>
          <p:cNvGrpSpPr/>
          <p:nvPr/>
        </p:nvGrpSpPr>
        <p:grpSpPr>
          <a:xfrm>
            <a:off x="762000" y="6102414"/>
            <a:ext cx="7543800" cy="758718"/>
            <a:chOff x="609600" y="6238939"/>
            <a:chExt cx="7543800" cy="758718"/>
          </a:xfrm>
          <a:solidFill>
            <a:schemeClr val="bg1"/>
          </a:solidFill>
          <a:effectLst>
            <a:outerShdw blurRad="50800" dist="38100" dir="8100000" algn="tr" rotWithShape="0">
              <a:prstClr val="black">
                <a:alpha val="40000"/>
              </a:prstClr>
            </a:outerShdw>
          </a:effectLst>
        </p:grpSpPr>
        <p:sp>
          <p:nvSpPr>
            <p:cNvPr id="10" name="TextBox 9"/>
            <p:cNvSpPr txBox="1"/>
            <p:nvPr/>
          </p:nvSpPr>
          <p:spPr>
            <a:xfrm>
              <a:off x="762000" y="6535992"/>
              <a:ext cx="7391400" cy="461665"/>
            </a:xfrm>
            <a:prstGeom prst="rect">
              <a:avLst/>
            </a:prstGeom>
            <a:grpFill/>
          </p:spPr>
          <p:txBody>
            <a:bodyPr wrap="square" rtlCol="0">
              <a:spAutoFit/>
            </a:bodyPr>
            <a:lstStyle/>
            <a:p>
              <a:r>
                <a:rPr lang="en-US" sz="2400" i="1" dirty="0"/>
                <a:t>Measurement process becomes more efficient, automated</a:t>
              </a:r>
            </a:p>
          </p:txBody>
        </p:sp>
        <p:sp>
          <p:nvSpPr>
            <p:cNvPr id="9" name="Right Arrow 8"/>
            <p:cNvSpPr/>
            <p:nvPr/>
          </p:nvSpPr>
          <p:spPr>
            <a:xfrm>
              <a:off x="609600" y="6238939"/>
              <a:ext cx="7391400" cy="350837"/>
            </a:xfrm>
            <a:prstGeom prst="rightArrow">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1">
            <a:extLst>
              <a:ext uri="{FF2B5EF4-FFF2-40B4-BE49-F238E27FC236}">
                <a16:creationId xmlns:a16="http://schemas.microsoft.com/office/drawing/2014/main" id="{F0235F31-99DA-4924-9729-AA70C337FB9B}"/>
              </a:ext>
            </a:extLst>
          </p:cNvPr>
          <p:cNvSpPr txBox="1">
            <a:spLocks/>
          </p:cNvSpPr>
          <p:nvPr/>
        </p:nvSpPr>
        <p:spPr>
          <a:xfrm>
            <a:off x="7062630" y="643009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Slide </a:t>
            </a:r>
            <a:fld id="{3ABD2A76-F175-40F5-A1EE-D1AA5DC307D0}" type="slidenum">
              <a:rPr lang="en-US" sz="1200" smtClean="0"/>
              <a:pPr algn="r"/>
              <a:t>58</a:t>
            </a:fld>
            <a:endParaRPr lang="en-US" sz="1200" dirty="0"/>
          </a:p>
        </p:txBody>
      </p:sp>
    </p:spTree>
    <p:extLst>
      <p:ext uri="{BB962C8B-B14F-4D97-AF65-F5344CB8AC3E}">
        <p14:creationId xmlns:p14="http://schemas.microsoft.com/office/powerpoint/2010/main" val="42500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389A-1618-48B4-8905-3B9DF2315D41}"/>
              </a:ext>
            </a:extLst>
          </p:cNvPr>
          <p:cNvSpPr>
            <a:spLocks noGrp="1"/>
          </p:cNvSpPr>
          <p:nvPr>
            <p:ph type="title"/>
          </p:nvPr>
        </p:nvSpPr>
        <p:spPr>
          <a:xfrm>
            <a:off x="658147" y="2385655"/>
            <a:ext cx="7886700" cy="1325563"/>
          </a:xfrm>
          <a:solidFill>
            <a:schemeClr val="accent4">
              <a:lumMod val="20000"/>
              <a:lumOff val="80000"/>
            </a:schemeClr>
          </a:solidFill>
        </p:spPr>
        <p:txBody>
          <a:bodyPr>
            <a:normAutofit/>
          </a:bodyPr>
          <a:lstStyle/>
          <a:p>
            <a:r>
              <a:rPr lang="en-US" sz="4800" b="1" dirty="0">
                <a:solidFill>
                  <a:srgbClr val="002060"/>
                </a:solidFill>
              </a:rPr>
              <a:t>8. Requirements and realities</a:t>
            </a:r>
          </a:p>
        </p:txBody>
      </p:sp>
      <p:sp>
        <p:nvSpPr>
          <p:cNvPr id="4" name="Slide Number Placeholder 3">
            <a:extLst>
              <a:ext uri="{FF2B5EF4-FFF2-40B4-BE49-F238E27FC236}">
                <a16:creationId xmlns:a16="http://schemas.microsoft.com/office/drawing/2014/main" id="{307DD14A-E0F2-4281-AE74-97D088E2A85B}"/>
              </a:ext>
            </a:extLst>
          </p:cNvPr>
          <p:cNvSpPr>
            <a:spLocks noGrp="1"/>
          </p:cNvSpPr>
          <p:nvPr>
            <p:ph type="sldNum" sz="quarter" idx="12"/>
          </p:nvPr>
        </p:nvSpPr>
        <p:spPr/>
        <p:txBody>
          <a:bodyPr/>
          <a:lstStyle/>
          <a:p>
            <a:r>
              <a:rPr lang="en-US"/>
              <a:t>Slide </a:t>
            </a:r>
            <a:fld id="{3ABD2A76-F175-40F5-A1EE-D1AA5DC307D0}" type="slidenum">
              <a:rPr lang="en-US" smtClean="0"/>
              <a:pPr/>
              <a:t>59</a:t>
            </a:fld>
            <a:endParaRPr lang="en-US" dirty="0"/>
          </a:p>
        </p:txBody>
      </p:sp>
    </p:spTree>
    <p:extLst>
      <p:ext uri="{BB962C8B-B14F-4D97-AF65-F5344CB8AC3E}">
        <p14:creationId xmlns:p14="http://schemas.microsoft.com/office/powerpoint/2010/main" val="19453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CB7385-7965-41A5-A830-1AB70B6A9A2F}"/>
              </a:ext>
            </a:extLst>
          </p:cNvPr>
          <p:cNvSpPr>
            <a:spLocks noGrp="1"/>
          </p:cNvSpPr>
          <p:nvPr>
            <p:ph type="sldNum" sz="quarter" idx="12"/>
          </p:nvPr>
        </p:nvSpPr>
        <p:spPr/>
        <p:txBody>
          <a:bodyPr/>
          <a:lstStyle/>
          <a:p>
            <a:r>
              <a:rPr lang="en-US"/>
              <a:t>Slide </a:t>
            </a:r>
            <a:fld id="{3ABD2A76-F175-40F5-A1EE-D1AA5DC307D0}" type="slidenum">
              <a:rPr lang="en-US" smtClean="0"/>
              <a:pPr/>
              <a:t>6</a:t>
            </a:fld>
            <a:endParaRPr lang="en-US" dirty="0"/>
          </a:p>
        </p:txBody>
      </p:sp>
      <p:pic>
        <p:nvPicPr>
          <p:cNvPr id="3074" name="Picture 2" descr="Image result for honoring choices VCU chaplains">
            <a:extLst>
              <a:ext uri="{FF2B5EF4-FFF2-40B4-BE49-F238E27FC236}">
                <a16:creationId xmlns:a16="http://schemas.microsoft.com/office/drawing/2014/main" id="{20E5DE99-D7B1-4383-837C-4DBADD52C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025" y="541236"/>
            <a:ext cx="6667500"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817CE1-A400-476C-8858-87F645CAB05D}"/>
              </a:ext>
            </a:extLst>
          </p:cNvPr>
          <p:cNvSpPr txBox="1"/>
          <p:nvPr/>
        </p:nvSpPr>
        <p:spPr>
          <a:xfrm>
            <a:off x="471948" y="5242529"/>
            <a:ext cx="8200103" cy="923330"/>
          </a:xfrm>
          <a:prstGeom prst="rect">
            <a:avLst/>
          </a:prstGeom>
          <a:noFill/>
        </p:spPr>
        <p:txBody>
          <a:bodyPr wrap="square" rtlCol="0">
            <a:spAutoFit/>
          </a:bodyPr>
          <a:lstStyle/>
          <a:p>
            <a:r>
              <a:rPr lang="en-US" dirty="0">
                <a:solidFill>
                  <a:srgbClr val="002060"/>
                </a:solidFill>
              </a:rPr>
              <a:t>Current and former VCU Health System palliative care chaplains at a community engagement event in Richmond VA about advance care planning.  Jason Callahan (foreground), Tim Ford (background).  </a:t>
            </a:r>
          </a:p>
        </p:txBody>
      </p:sp>
      <p:sp>
        <p:nvSpPr>
          <p:cNvPr id="6" name="Rectangle 5">
            <a:extLst>
              <a:ext uri="{FF2B5EF4-FFF2-40B4-BE49-F238E27FC236}">
                <a16:creationId xmlns:a16="http://schemas.microsoft.com/office/drawing/2014/main" id="{89EE32FC-D87D-4194-BF69-3625D53A65BA}"/>
              </a:ext>
            </a:extLst>
          </p:cNvPr>
          <p:cNvSpPr/>
          <p:nvPr/>
        </p:nvSpPr>
        <p:spPr>
          <a:xfrm>
            <a:off x="400051" y="6357646"/>
            <a:ext cx="6811910" cy="338554"/>
          </a:xfrm>
          <a:prstGeom prst="rect">
            <a:avLst/>
          </a:prstGeom>
        </p:spPr>
        <p:txBody>
          <a:bodyPr wrap="square">
            <a:spAutoFit/>
          </a:bodyPr>
          <a:lstStyle/>
          <a:p>
            <a:r>
              <a:rPr lang="en-US" sz="1600" dirty="0">
                <a:hlinkClick r:id="rId3"/>
              </a:rPr>
              <a:t>https://honoringchoices-va.org/events/ambassador-2/</a:t>
            </a:r>
            <a:endParaRPr lang="en-US" sz="1600" dirty="0"/>
          </a:p>
        </p:txBody>
      </p:sp>
    </p:spTree>
    <p:extLst>
      <p:ext uri="{BB962C8B-B14F-4D97-AF65-F5344CB8AC3E}">
        <p14:creationId xmlns:p14="http://schemas.microsoft.com/office/powerpoint/2010/main" val="2823543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766C-7CC1-4301-B3C2-FF43294CC8D0}"/>
              </a:ext>
            </a:extLst>
          </p:cNvPr>
          <p:cNvSpPr>
            <a:spLocks noGrp="1"/>
          </p:cNvSpPr>
          <p:nvPr>
            <p:ph type="title"/>
          </p:nvPr>
        </p:nvSpPr>
        <p:spPr>
          <a:xfrm>
            <a:off x="0" y="18255"/>
            <a:ext cx="9144000" cy="1043629"/>
          </a:xfrm>
          <a:solidFill>
            <a:schemeClr val="accent4">
              <a:lumMod val="20000"/>
              <a:lumOff val="80000"/>
            </a:schemeClr>
          </a:solidFill>
        </p:spPr>
        <p:txBody>
          <a:bodyPr>
            <a:normAutofit/>
          </a:bodyPr>
          <a:lstStyle/>
          <a:p>
            <a:r>
              <a:rPr lang="en-US" sz="3600" b="1" dirty="0">
                <a:solidFill>
                  <a:srgbClr val="002060"/>
                </a:solidFill>
              </a:rPr>
              <a:t>Chaplains required in palliative care?</a:t>
            </a:r>
          </a:p>
        </p:txBody>
      </p:sp>
      <p:sp>
        <p:nvSpPr>
          <p:cNvPr id="3" name="Content Placeholder 2">
            <a:extLst>
              <a:ext uri="{FF2B5EF4-FFF2-40B4-BE49-F238E27FC236}">
                <a16:creationId xmlns:a16="http://schemas.microsoft.com/office/drawing/2014/main" id="{2FA15B20-64E0-499A-B01A-4F580EBD1F7B}"/>
              </a:ext>
            </a:extLst>
          </p:cNvPr>
          <p:cNvSpPr>
            <a:spLocks noGrp="1"/>
          </p:cNvSpPr>
          <p:nvPr>
            <p:ph idx="1"/>
          </p:nvPr>
        </p:nvSpPr>
        <p:spPr>
          <a:xfrm>
            <a:off x="304187" y="1298271"/>
            <a:ext cx="8485852" cy="5014043"/>
          </a:xfrm>
        </p:spPr>
        <p:txBody>
          <a:bodyPr>
            <a:normAutofit fontScale="77500" lnSpcReduction="20000"/>
          </a:bodyPr>
          <a:lstStyle/>
          <a:p>
            <a:pPr>
              <a:lnSpc>
                <a:spcPct val="120000"/>
              </a:lnSpc>
            </a:pPr>
            <a:r>
              <a:rPr lang="en-US" dirty="0">
                <a:solidFill>
                  <a:srgbClr val="002060"/>
                </a:solidFill>
              </a:rPr>
              <a:t>Nat’l Quality Forum preferred practices – core element</a:t>
            </a:r>
          </a:p>
          <a:p>
            <a:pPr>
              <a:lnSpc>
                <a:spcPct val="120000"/>
              </a:lnSpc>
            </a:pPr>
            <a:r>
              <a:rPr lang="en-US" dirty="0">
                <a:solidFill>
                  <a:srgbClr val="002060"/>
                </a:solidFill>
              </a:rPr>
              <a:t>The Joint Commission – required for advanced certification</a:t>
            </a:r>
          </a:p>
          <a:p>
            <a:pPr>
              <a:lnSpc>
                <a:spcPct val="120000"/>
              </a:lnSpc>
            </a:pPr>
            <a:r>
              <a:rPr lang="en-US" dirty="0">
                <a:solidFill>
                  <a:srgbClr val="002060"/>
                </a:solidFill>
              </a:rPr>
              <a:t>Center to Advance Palliative Care – “must have”</a:t>
            </a:r>
          </a:p>
          <a:p>
            <a:pPr>
              <a:lnSpc>
                <a:spcPct val="120000"/>
              </a:lnSpc>
            </a:pPr>
            <a:r>
              <a:rPr lang="en-US" dirty="0">
                <a:solidFill>
                  <a:srgbClr val="002060"/>
                </a:solidFill>
              </a:rPr>
              <a:t>Calif Advanced Illness Collaborative – considered part of core IDT</a:t>
            </a:r>
          </a:p>
          <a:p>
            <a:pPr>
              <a:lnSpc>
                <a:spcPct val="120000"/>
              </a:lnSpc>
            </a:pPr>
            <a:r>
              <a:rPr lang="en-US" dirty="0">
                <a:solidFill>
                  <a:srgbClr val="002060"/>
                </a:solidFill>
              </a:rPr>
              <a:t>Blue Shield Calif – ditto</a:t>
            </a:r>
          </a:p>
          <a:p>
            <a:pPr>
              <a:lnSpc>
                <a:spcPct val="120000"/>
              </a:lnSpc>
            </a:pPr>
            <a:r>
              <a:rPr lang="en-US" dirty="0">
                <a:solidFill>
                  <a:srgbClr val="002060"/>
                </a:solidFill>
              </a:rPr>
              <a:t>Anthem Q-HIP – ditto </a:t>
            </a:r>
          </a:p>
          <a:p>
            <a:pPr>
              <a:lnSpc>
                <a:spcPct val="120000"/>
              </a:lnSpc>
            </a:pPr>
            <a:r>
              <a:rPr lang="en-US" dirty="0">
                <a:solidFill>
                  <a:srgbClr val="002060"/>
                </a:solidFill>
              </a:rPr>
              <a:t>Calif SB1004 (Medicaid mandate) – chaplains encouraged but not reimbursed (62% of plans require spiritual care capability)</a:t>
            </a:r>
          </a:p>
          <a:p>
            <a:pPr>
              <a:lnSpc>
                <a:spcPct val="120000"/>
              </a:lnSpc>
            </a:pPr>
            <a:r>
              <a:rPr lang="en-US" dirty="0">
                <a:solidFill>
                  <a:srgbClr val="002060"/>
                </a:solidFill>
              </a:rPr>
              <a:t>Am College of Surgeons Commission on Cancer standards:  </a:t>
            </a:r>
          </a:p>
          <a:p>
            <a:pPr lvl="1">
              <a:lnSpc>
                <a:spcPct val="120000"/>
              </a:lnSpc>
            </a:pPr>
            <a:r>
              <a:rPr lang="en-US" dirty="0">
                <a:solidFill>
                  <a:srgbClr val="002060"/>
                </a:solidFill>
              </a:rPr>
              <a:t>requires process for screening patients for distress; lists spiritual distress</a:t>
            </a:r>
          </a:p>
          <a:p>
            <a:pPr lvl="1">
              <a:lnSpc>
                <a:spcPct val="120000"/>
              </a:lnSpc>
            </a:pPr>
            <a:r>
              <a:rPr lang="en-US" dirty="0">
                <a:solidFill>
                  <a:srgbClr val="002060"/>
                </a:solidFill>
              </a:rPr>
              <a:t>requires access to palliative care; chaplains among others on multi-d team</a:t>
            </a:r>
          </a:p>
          <a:p>
            <a:pPr>
              <a:lnSpc>
                <a:spcPct val="120000"/>
              </a:lnSpc>
            </a:pPr>
            <a:endParaRPr lang="en-US" dirty="0">
              <a:solidFill>
                <a:srgbClr val="002060"/>
              </a:solidFill>
            </a:endParaRPr>
          </a:p>
        </p:txBody>
      </p:sp>
      <p:sp>
        <p:nvSpPr>
          <p:cNvPr id="4" name="Slide Number Placeholder 3">
            <a:extLst>
              <a:ext uri="{FF2B5EF4-FFF2-40B4-BE49-F238E27FC236}">
                <a16:creationId xmlns:a16="http://schemas.microsoft.com/office/drawing/2014/main" id="{352F2A32-9E83-4267-84FC-37F5CF1A2174}"/>
              </a:ext>
            </a:extLst>
          </p:cNvPr>
          <p:cNvSpPr>
            <a:spLocks noGrp="1"/>
          </p:cNvSpPr>
          <p:nvPr>
            <p:ph type="sldNum" sz="quarter" idx="12"/>
          </p:nvPr>
        </p:nvSpPr>
        <p:spPr/>
        <p:txBody>
          <a:bodyPr/>
          <a:lstStyle/>
          <a:p>
            <a:r>
              <a:rPr lang="en-US"/>
              <a:t>Slide </a:t>
            </a:r>
            <a:fld id="{3ABD2A76-F175-40F5-A1EE-D1AA5DC307D0}" type="slidenum">
              <a:rPr lang="en-US" smtClean="0"/>
              <a:pPr/>
              <a:t>60</a:t>
            </a:fld>
            <a:endParaRPr lang="en-US" dirty="0"/>
          </a:p>
        </p:txBody>
      </p:sp>
    </p:spTree>
    <p:extLst>
      <p:ext uri="{BB962C8B-B14F-4D97-AF65-F5344CB8AC3E}">
        <p14:creationId xmlns:p14="http://schemas.microsoft.com/office/powerpoint/2010/main" val="3242291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5A7A0B-3B4D-46CB-94CF-3D9C0B813954}"/>
              </a:ext>
            </a:extLst>
          </p:cNvPr>
          <p:cNvSpPr>
            <a:spLocks noGrp="1"/>
          </p:cNvSpPr>
          <p:nvPr>
            <p:ph type="title"/>
          </p:nvPr>
        </p:nvSpPr>
        <p:spPr>
          <a:xfrm>
            <a:off x="0" y="0"/>
            <a:ext cx="9144000" cy="884903"/>
          </a:xfrm>
          <a:solidFill>
            <a:schemeClr val="accent4">
              <a:lumMod val="20000"/>
              <a:lumOff val="80000"/>
            </a:schemeClr>
          </a:solidFill>
        </p:spPr>
        <p:txBody>
          <a:bodyPr>
            <a:normAutofit/>
          </a:bodyPr>
          <a:lstStyle/>
          <a:p>
            <a:r>
              <a:rPr lang="en-US" sz="3600" b="1" dirty="0">
                <a:solidFill>
                  <a:srgbClr val="002060"/>
                </a:solidFill>
              </a:rPr>
              <a:t>References for those</a:t>
            </a:r>
          </a:p>
        </p:txBody>
      </p:sp>
      <p:sp>
        <p:nvSpPr>
          <p:cNvPr id="3" name="Content Placeholder 2">
            <a:extLst>
              <a:ext uri="{FF2B5EF4-FFF2-40B4-BE49-F238E27FC236}">
                <a16:creationId xmlns:a16="http://schemas.microsoft.com/office/drawing/2014/main" id="{D8E30D0D-F5C8-40A1-B935-82D89FAA6D0C}"/>
              </a:ext>
            </a:extLst>
          </p:cNvPr>
          <p:cNvSpPr>
            <a:spLocks noGrp="1"/>
          </p:cNvSpPr>
          <p:nvPr>
            <p:ph idx="1"/>
          </p:nvPr>
        </p:nvSpPr>
        <p:spPr>
          <a:xfrm>
            <a:off x="628650" y="1176695"/>
            <a:ext cx="7886700" cy="5179655"/>
          </a:xfrm>
        </p:spPr>
        <p:txBody>
          <a:bodyPr>
            <a:normAutofit fontScale="85000" lnSpcReduction="20000"/>
          </a:bodyPr>
          <a:lstStyle/>
          <a:p>
            <a:pPr>
              <a:lnSpc>
                <a:spcPct val="110000"/>
              </a:lnSpc>
            </a:pPr>
            <a:r>
              <a:rPr lang="en-US" dirty="0"/>
              <a:t>Calif Medicaid mandate “SB1004”:  </a:t>
            </a:r>
            <a:r>
              <a:rPr lang="en-US" sz="1800" dirty="0">
                <a:hlinkClick r:id="rId2"/>
              </a:rPr>
              <a:t>https://www.dhcs.ca.gov/formsandpubs/Documents/MMCDAPLsandPolicyLetters/APL2018/APL18-020.pdf</a:t>
            </a:r>
            <a:endParaRPr lang="en-US" sz="1800" dirty="0"/>
          </a:p>
          <a:p>
            <a:pPr>
              <a:lnSpc>
                <a:spcPct val="110000"/>
              </a:lnSpc>
            </a:pPr>
            <a:r>
              <a:rPr lang="en-US" dirty="0"/>
              <a:t>Calif Adv Illness Collaborative (CAIC standards): </a:t>
            </a:r>
            <a:r>
              <a:rPr lang="en-US" sz="1800" dirty="0">
                <a:hlinkClick r:id="rId3"/>
              </a:rPr>
              <a:t>https://coalitionccc.org/public-policy/california-advanced-illness-collaborative-caic/</a:t>
            </a:r>
            <a:r>
              <a:rPr lang="en-US" sz="1800" dirty="0"/>
              <a:t> </a:t>
            </a:r>
          </a:p>
          <a:p>
            <a:pPr>
              <a:lnSpc>
                <a:spcPct val="110000"/>
              </a:lnSpc>
            </a:pPr>
            <a:r>
              <a:rPr lang="en-US" dirty="0"/>
              <a:t>National Quality Forum:  </a:t>
            </a:r>
            <a:r>
              <a:rPr lang="en-US" sz="1800" dirty="0">
                <a:hlinkClick r:id="rId4"/>
              </a:rPr>
              <a:t>http://www.qualityforum.org/Publications/2006/12/A_National_Framework_and_Preferred_Practices_for_Palliative_and_Hospice_Care_Quality.aspx</a:t>
            </a:r>
            <a:r>
              <a:rPr lang="en-US" sz="1800" dirty="0"/>
              <a:t> </a:t>
            </a:r>
          </a:p>
          <a:p>
            <a:pPr>
              <a:lnSpc>
                <a:spcPct val="110000"/>
              </a:lnSpc>
            </a:pPr>
            <a:r>
              <a:rPr lang="en-US" dirty="0"/>
              <a:t>Individual and program-level certification: </a:t>
            </a:r>
            <a:r>
              <a:rPr lang="en-US" sz="1800" dirty="0">
                <a:hlinkClick r:id="rId5"/>
              </a:rPr>
              <a:t>https://www.capc.org/jobs/palliative-care-certification/</a:t>
            </a:r>
            <a:r>
              <a:rPr lang="en-US" sz="1800" dirty="0"/>
              <a:t> </a:t>
            </a:r>
            <a:endParaRPr lang="en-US" dirty="0"/>
          </a:p>
          <a:p>
            <a:pPr>
              <a:lnSpc>
                <a:spcPct val="110000"/>
              </a:lnSpc>
            </a:pPr>
            <a:r>
              <a:rPr lang="en-US" dirty="0"/>
              <a:t>Center to Advance Palliative Care Registry data:  </a:t>
            </a:r>
            <a:r>
              <a:rPr lang="en-US" sz="1800" dirty="0">
                <a:hlinkClick r:id="rId6"/>
              </a:rPr>
              <a:t>https://registry.capc.org/metrics-resources/</a:t>
            </a:r>
            <a:r>
              <a:rPr lang="en-US" sz="1800" dirty="0"/>
              <a:t> </a:t>
            </a:r>
          </a:p>
          <a:p>
            <a:pPr>
              <a:lnSpc>
                <a:spcPct val="110000"/>
              </a:lnSpc>
            </a:pPr>
            <a:r>
              <a:rPr lang="en-US" dirty="0"/>
              <a:t>Blue Shield California: </a:t>
            </a:r>
            <a:r>
              <a:rPr lang="en-US" sz="2100" dirty="0">
                <a:hlinkClick r:id="rId7"/>
              </a:rPr>
              <a:t>https://www.blueshieldca.com</a:t>
            </a:r>
            <a:r>
              <a:rPr lang="en-US" sz="2100" dirty="0"/>
              <a:t> </a:t>
            </a:r>
            <a:endParaRPr lang="en-US" dirty="0"/>
          </a:p>
          <a:p>
            <a:pPr>
              <a:lnSpc>
                <a:spcPct val="110000"/>
              </a:lnSpc>
            </a:pPr>
            <a:r>
              <a:rPr lang="en-US" dirty="0"/>
              <a:t>Am College of Surgeons Commission on Cancer: </a:t>
            </a:r>
            <a:r>
              <a:rPr lang="en-US" sz="1800" dirty="0">
                <a:hlinkClick r:id="rId8"/>
              </a:rPr>
              <a:t>https://www.facs.org/quality-programs/cancer/coc/standards</a:t>
            </a:r>
            <a:r>
              <a:rPr lang="en-US" sz="1800" dirty="0"/>
              <a:t> </a:t>
            </a:r>
            <a:endParaRPr lang="en-US" dirty="0"/>
          </a:p>
          <a:p>
            <a:pPr>
              <a:lnSpc>
                <a:spcPct val="110000"/>
              </a:lnSpc>
            </a:pPr>
            <a:endParaRPr lang="en-US" dirty="0"/>
          </a:p>
          <a:p>
            <a:pPr>
              <a:lnSpc>
                <a:spcPct val="110000"/>
              </a:lnSpc>
            </a:pPr>
            <a:endParaRPr lang="en-US" dirty="0"/>
          </a:p>
        </p:txBody>
      </p:sp>
      <p:sp>
        <p:nvSpPr>
          <p:cNvPr id="4" name="Slide Number Placeholder 3">
            <a:extLst>
              <a:ext uri="{FF2B5EF4-FFF2-40B4-BE49-F238E27FC236}">
                <a16:creationId xmlns:a16="http://schemas.microsoft.com/office/drawing/2014/main" id="{F5D6AEA9-304A-4373-921C-01617334E9EB}"/>
              </a:ext>
            </a:extLst>
          </p:cNvPr>
          <p:cNvSpPr>
            <a:spLocks noGrp="1"/>
          </p:cNvSpPr>
          <p:nvPr>
            <p:ph type="sldNum" sz="quarter" idx="12"/>
          </p:nvPr>
        </p:nvSpPr>
        <p:spPr/>
        <p:txBody>
          <a:bodyPr/>
          <a:lstStyle/>
          <a:p>
            <a:r>
              <a:rPr lang="en-US"/>
              <a:t>Slide </a:t>
            </a:r>
            <a:fld id="{3ABD2A76-F175-40F5-A1EE-D1AA5DC307D0}" type="slidenum">
              <a:rPr lang="en-US" smtClean="0"/>
              <a:pPr/>
              <a:t>61</a:t>
            </a:fld>
            <a:endParaRPr lang="en-US" dirty="0"/>
          </a:p>
        </p:txBody>
      </p:sp>
    </p:spTree>
    <p:extLst>
      <p:ext uri="{BB962C8B-B14F-4D97-AF65-F5344CB8AC3E}">
        <p14:creationId xmlns:p14="http://schemas.microsoft.com/office/powerpoint/2010/main" val="580033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08346-E77F-473C-A08C-07D3D4EEA9ED}"/>
              </a:ext>
            </a:extLst>
          </p:cNvPr>
          <p:cNvSpPr>
            <a:spLocks noGrp="1"/>
          </p:cNvSpPr>
          <p:nvPr>
            <p:ph type="sldNum" sz="quarter" idx="12"/>
          </p:nvPr>
        </p:nvSpPr>
        <p:spPr>
          <a:xfrm>
            <a:off x="6915150" y="6356351"/>
            <a:ext cx="2057400" cy="365125"/>
          </a:xfrm>
        </p:spPr>
        <p:txBody>
          <a:bodyPr/>
          <a:lstStyle/>
          <a:p>
            <a:r>
              <a:rPr lang="en-US"/>
              <a:t>Slide </a:t>
            </a:r>
            <a:fld id="{3ABD2A76-F175-40F5-A1EE-D1AA5DC307D0}" type="slidenum">
              <a:rPr lang="en-US" smtClean="0"/>
              <a:pPr/>
              <a:t>62</a:t>
            </a:fld>
            <a:endParaRPr lang="en-US" dirty="0"/>
          </a:p>
        </p:txBody>
      </p:sp>
      <p:pic>
        <p:nvPicPr>
          <p:cNvPr id="5" name="Picture 4">
            <a:extLst>
              <a:ext uri="{FF2B5EF4-FFF2-40B4-BE49-F238E27FC236}">
                <a16:creationId xmlns:a16="http://schemas.microsoft.com/office/drawing/2014/main" id="{E6195B9B-7C4B-47F4-9789-B09E10FB3FBB}"/>
              </a:ext>
            </a:extLst>
          </p:cNvPr>
          <p:cNvPicPr>
            <a:picLocks noChangeAspect="1"/>
          </p:cNvPicPr>
          <p:nvPr/>
        </p:nvPicPr>
        <p:blipFill rotWithShape="1">
          <a:blip r:embed="rId2"/>
          <a:srcRect l="20806" r="20484"/>
          <a:stretch/>
        </p:blipFill>
        <p:spPr>
          <a:xfrm>
            <a:off x="1006059" y="0"/>
            <a:ext cx="7120301" cy="6355743"/>
          </a:xfrm>
          <a:prstGeom prst="rect">
            <a:avLst/>
          </a:prstGeom>
        </p:spPr>
      </p:pic>
      <p:sp>
        <p:nvSpPr>
          <p:cNvPr id="6" name="Rectangle 5">
            <a:extLst>
              <a:ext uri="{FF2B5EF4-FFF2-40B4-BE49-F238E27FC236}">
                <a16:creationId xmlns:a16="http://schemas.microsoft.com/office/drawing/2014/main" id="{246CA610-F005-4D2B-B78A-4C8905ED74E2}"/>
              </a:ext>
            </a:extLst>
          </p:cNvPr>
          <p:cNvSpPr/>
          <p:nvPr/>
        </p:nvSpPr>
        <p:spPr>
          <a:xfrm>
            <a:off x="147484" y="6355743"/>
            <a:ext cx="8155858" cy="461665"/>
          </a:xfrm>
          <a:prstGeom prst="rect">
            <a:avLst/>
          </a:prstGeom>
        </p:spPr>
        <p:txBody>
          <a:bodyPr wrap="square">
            <a:spAutoFit/>
          </a:bodyPr>
          <a:lstStyle/>
          <a:p>
            <a:r>
              <a:rPr lang="en-US" sz="1200" dirty="0">
                <a:hlinkClick r:id="rId3">
                  <a:extLst>
                    <a:ext uri="{A12FA001-AC4F-418D-AE19-62706E023703}">
                      <ahyp:hlinkClr xmlns:ahyp="http://schemas.microsoft.com/office/drawing/2018/hyperlinkcolor" val="tx"/>
                    </a:ext>
                  </a:extLst>
                </a:hlinkClick>
              </a:rPr>
              <a:t>https://www.blueshieldca.com/bsca/bsc/public/common/PortalComponents/member/StreamDocumentServlet?fileName=BSCA_palliative-care-infographic.pdf</a:t>
            </a:r>
            <a:endParaRPr lang="en-US" sz="1200" dirty="0"/>
          </a:p>
        </p:txBody>
      </p:sp>
      <p:sp>
        <p:nvSpPr>
          <p:cNvPr id="2" name="Oval 1">
            <a:extLst>
              <a:ext uri="{FF2B5EF4-FFF2-40B4-BE49-F238E27FC236}">
                <a16:creationId xmlns:a16="http://schemas.microsoft.com/office/drawing/2014/main" id="{381D0844-0271-4277-B494-09F0B4374B88}"/>
              </a:ext>
            </a:extLst>
          </p:cNvPr>
          <p:cNvSpPr/>
          <p:nvPr/>
        </p:nvSpPr>
        <p:spPr>
          <a:xfrm>
            <a:off x="3377380" y="4247535"/>
            <a:ext cx="2551471" cy="18582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139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2B877E-815C-4A4F-B47C-52E60B1CF750}"/>
              </a:ext>
            </a:extLst>
          </p:cNvPr>
          <p:cNvSpPr>
            <a:spLocks noGrp="1"/>
          </p:cNvSpPr>
          <p:nvPr>
            <p:ph type="sldNum" sz="quarter" idx="12"/>
          </p:nvPr>
        </p:nvSpPr>
        <p:spPr/>
        <p:txBody>
          <a:bodyPr/>
          <a:lstStyle/>
          <a:p>
            <a:r>
              <a:rPr lang="en-US"/>
              <a:t>Slide </a:t>
            </a:r>
            <a:fld id="{3ABD2A76-F175-40F5-A1EE-D1AA5DC307D0}" type="slidenum">
              <a:rPr lang="en-US" smtClean="0"/>
              <a:pPr/>
              <a:t>63</a:t>
            </a:fld>
            <a:endParaRPr lang="en-US" dirty="0"/>
          </a:p>
        </p:txBody>
      </p:sp>
      <p:sp>
        <p:nvSpPr>
          <p:cNvPr id="6" name="TextBox 5">
            <a:extLst>
              <a:ext uri="{FF2B5EF4-FFF2-40B4-BE49-F238E27FC236}">
                <a16:creationId xmlns:a16="http://schemas.microsoft.com/office/drawing/2014/main" id="{2FDB7915-3292-40E0-866C-461AA71528B8}"/>
              </a:ext>
            </a:extLst>
          </p:cNvPr>
          <p:cNvSpPr txBox="1"/>
          <p:nvPr/>
        </p:nvSpPr>
        <p:spPr>
          <a:xfrm>
            <a:off x="191729" y="6105837"/>
            <a:ext cx="7359446" cy="584775"/>
          </a:xfrm>
          <a:prstGeom prst="rect">
            <a:avLst/>
          </a:prstGeom>
          <a:noFill/>
        </p:spPr>
        <p:txBody>
          <a:bodyPr wrap="square" rtlCol="0">
            <a:spAutoFit/>
          </a:bodyPr>
          <a:lstStyle/>
          <a:p>
            <a:r>
              <a:rPr lang="en-US" sz="1600" dirty="0">
                <a:hlinkClick r:id="rId2"/>
              </a:rPr>
              <a:t>https://registry.capc.org/wp-content/uploads/2017/02/How-We-Work-Trends-and-Insights-in-Hospital-Palliative-Care-2009-2015.pdf</a:t>
            </a:r>
            <a:endParaRPr lang="en-US" sz="1600" dirty="0"/>
          </a:p>
        </p:txBody>
      </p:sp>
      <p:pic>
        <p:nvPicPr>
          <p:cNvPr id="7" name="Picture 6">
            <a:extLst>
              <a:ext uri="{FF2B5EF4-FFF2-40B4-BE49-F238E27FC236}">
                <a16:creationId xmlns:a16="http://schemas.microsoft.com/office/drawing/2014/main" id="{DE278DF3-AA85-49F7-B034-04E402864783}"/>
              </a:ext>
            </a:extLst>
          </p:cNvPr>
          <p:cNvPicPr>
            <a:picLocks noChangeAspect="1"/>
          </p:cNvPicPr>
          <p:nvPr/>
        </p:nvPicPr>
        <p:blipFill>
          <a:blip r:embed="rId3"/>
          <a:stretch>
            <a:fillRect/>
          </a:stretch>
        </p:blipFill>
        <p:spPr>
          <a:xfrm>
            <a:off x="0" y="858505"/>
            <a:ext cx="9144000" cy="5140990"/>
          </a:xfrm>
          <a:prstGeom prst="rect">
            <a:avLst/>
          </a:prstGeom>
        </p:spPr>
      </p:pic>
      <p:sp>
        <p:nvSpPr>
          <p:cNvPr id="8" name="Title 1">
            <a:extLst>
              <a:ext uri="{FF2B5EF4-FFF2-40B4-BE49-F238E27FC236}">
                <a16:creationId xmlns:a16="http://schemas.microsoft.com/office/drawing/2014/main" id="{CD43FF5B-F45F-4A27-967E-38C343919591}"/>
              </a:ext>
            </a:extLst>
          </p:cNvPr>
          <p:cNvSpPr>
            <a:spLocks noGrp="1"/>
          </p:cNvSpPr>
          <p:nvPr>
            <p:ph type="title"/>
          </p:nvPr>
        </p:nvSpPr>
        <p:spPr>
          <a:xfrm>
            <a:off x="0" y="1"/>
            <a:ext cx="9144000" cy="929639"/>
          </a:xfrm>
          <a:solidFill>
            <a:schemeClr val="accent4">
              <a:lumMod val="20000"/>
              <a:lumOff val="80000"/>
            </a:schemeClr>
          </a:solidFill>
        </p:spPr>
        <p:txBody>
          <a:bodyPr>
            <a:normAutofit/>
          </a:bodyPr>
          <a:lstStyle/>
          <a:p>
            <a:r>
              <a:rPr lang="en-US" sz="3600" b="1" dirty="0">
                <a:solidFill>
                  <a:srgbClr val="002060"/>
                </a:solidFill>
              </a:rPr>
              <a:t>Palliative care program staffing (2015)</a:t>
            </a:r>
          </a:p>
        </p:txBody>
      </p:sp>
    </p:spTree>
    <p:extLst>
      <p:ext uri="{BB962C8B-B14F-4D97-AF65-F5344CB8AC3E}">
        <p14:creationId xmlns:p14="http://schemas.microsoft.com/office/powerpoint/2010/main" val="2735884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C97E-508B-45E6-AB5E-453D2758BC06}"/>
              </a:ext>
            </a:extLst>
          </p:cNvPr>
          <p:cNvSpPr>
            <a:spLocks noGrp="1"/>
          </p:cNvSpPr>
          <p:nvPr>
            <p:ph type="title"/>
          </p:nvPr>
        </p:nvSpPr>
        <p:spPr>
          <a:xfrm>
            <a:off x="0" y="1"/>
            <a:ext cx="9144000" cy="825910"/>
          </a:xfrm>
          <a:solidFill>
            <a:schemeClr val="accent4">
              <a:lumMod val="20000"/>
              <a:lumOff val="80000"/>
            </a:schemeClr>
          </a:solidFill>
        </p:spPr>
        <p:txBody>
          <a:bodyPr>
            <a:normAutofit/>
          </a:bodyPr>
          <a:lstStyle/>
          <a:p>
            <a:r>
              <a:rPr lang="en-US" sz="2800" b="1" dirty="0">
                <a:solidFill>
                  <a:srgbClr val="002060"/>
                </a:solidFill>
              </a:rPr>
              <a:t>Staff composition (clinical FTEs) among “complete” teams</a:t>
            </a:r>
          </a:p>
        </p:txBody>
      </p:sp>
      <p:sp>
        <p:nvSpPr>
          <p:cNvPr id="4" name="Slide Number Placeholder 3">
            <a:extLst>
              <a:ext uri="{FF2B5EF4-FFF2-40B4-BE49-F238E27FC236}">
                <a16:creationId xmlns:a16="http://schemas.microsoft.com/office/drawing/2014/main" id="{F2196158-3521-4732-A92D-33D3A0D18972}"/>
              </a:ext>
            </a:extLst>
          </p:cNvPr>
          <p:cNvSpPr>
            <a:spLocks noGrp="1"/>
          </p:cNvSpPr>
          <p:nvPr>
            <p:ph type="sldNum" sz="quarter" idx="12"/>
          </p:nvPr>
        </p:nvSpPr>
        <p:spPr/>
        <p:txBody>
          <a:bodyPr/>
          <a:lstStyle/>
          <a:p>
            <a:r>
              <a:rPr lang="en-US"/>
              <a:t>Slide </a:t>
            </a:r>
            <a:fld id="{3ABD2A76-F175-40F5-A1EE-D1AA5DC307D0}" type="slidenum">
              <a:rPr lang="en-US" smtClean="0"/>
              <a:pPr/>
              <a:t>64</a:t>
            </a:fld>
            <a:endParaRPr lang="en-US" dirty="0"/>
          </a:p>
        </p:txBody>
      </p:sp>
      <p:graphicFrame>
        <p:nvGraphicFramePr>
          <p:cNvPr id="5" name="Chart 4">
            <a:extLst>
              <a:ext uri="{FF2B5EF4-FFF2-40B4-BE49-F238E27FC236}">
                <a16:creationId xmlns:a16="http://schemas.microsoft.com/office/drawing/2014/main" id="{8D32FC3A-FD3D-4121-A354-B1AC9751BBC9}"/>
              </a:ext>
            </a:extLst>
          </p:cNvPr>
          <p:cNvGraphicFramePr>
            <a:graphicFrameLocks/>
          </p:cNvGraphicFramePr>
          <p:nvPr>
            <p:extLst>
              <p:ext uri="{D42A27DB-BD31-4B8C-83A1-F6EECF244321}">
                <p14:modId xmlns:p14="http://schemas.microsoft.com/office/powerpoint/2010/main" val="3749968590"/>
              </p:ext>
            </p:extLst>
          </p:nvPr>
        </p:nvGraphicFramePr>
        <p:xfrm>
          <a:off x="0" y="1135626"/>
          <a:ext cx="4837471" cy="45867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98156D6-DBB3-4E52-9784-0C311EB654AE}"/>
              </a:ext>
            </a:extLst>
          </p:cNvPr>
          <p:cNvGraphicFramePr>
            <a:graphicFrameLocks/>
          </p:cNvGraphicFramePr>
          <p:nvPr>
            <p:extLst>
              <p:ext uri="{D42A27DB-BD31-4B8C-83A1-F6EECF244321}">
                <p14:modId xmlns:p14="http://schemas.microsoft.com/office/powerpoint/2010/main" val="997654793"/>
              </p:ext>
            </p:extLst>
          </p:nvPr>
        </p:nvGraphicFramePr>
        <p:xfrm>
          <a:off x="4572001" y="1135627"/>
          <a:ext cx="4572000" cy="45867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A43CCC4-2171-4193-8710-0795A00B27DA}"/>
              </a:ext>
            </a:extLst>
          </p:cNvPr>
          <p:cNvSpPr txBox="1"/>
          <p:nvPr/>
        </p:nvSpPr>
        <p:spPr>
          <a:xfrm>
            <a:off x="294968" y="6297555"/>
            <a:ext cx="6961238" cy="369332"/>
          </a:xfrm>
          <a:prstGeom prst="rect">
            <a:avLst/>
          </a:prstGeom>
          <a:noFill/>
        </p:spPr>
        <p:txBody>
          <a:bodyPr wrap="square" rtlCol="0">
            <a:spAutoFit/>
          </a:bodyPr>
          <a:lstStyle/>
          <a:p>
            <a:r>
              <a:rPr lang="en-US" dirty="0"/>
              <a:t>CAPC research department custom analysis. 2017 National Registry data.</a:t>
            </a:r>
          </a:p>
        </p:txBody>
      </p:sp>
    </p:spTree>
    <p:extLst>
      <p:ext uri="{BB962C8B-B14F-4D97-AF65-F5344CB8AC3E}">
        <p14:creationId xmlns:p14="http://schemas.microsoft.com/office/powerpoint/2010/main" val="17966609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187C2-E09B-4F02-8189-E4473E9E46A4}"/>
              </a:ext>
            </a:extLst>
          </p:cNvPr>
          <p:cNvSpPr>
            <a:spLocks noGrp="1"/>
          </p:cNvSpPr>
          <p:nvPr>
            <p:ph type="title"/>
          </p:nvPr>
        </p:nvSpPr>
        <p:spPr>
          <a:xfrm>
            <a:off x="628650" y="2370907"/>
            <a:ext cx="7886700" cy="1325563"/>
          </a:xfrm>
          <a:solidFill>
            <a:schemeClr val="accent4">
              <a:lumMod val="20000"/>
              <a:lumOff val="80000"/>
            </a:schemeClr>
          </a:solidFill>
        </p:spPr>
        <p:txBody>
          <a:bodyPr/>
          <a:lstStyle/>
          <a:p>
            <a:pPr algn="ctr"/>
            <a:r>
              <a:rPr lang="en-US" dirty="0">
                <a:solidFill>
                  <a:srgbClr val="002060"/>
                </a:solidFill>
              </a:rPr>
              <a:t>IMHO</a:t>
            </a:r>
          </a:p>
        </p:txBody>
      </p:sp>
      <p:sp>
        <p:nvSpPr>
          <p:cNvPr id="4" name="Slide Number Placeholder 3">
            <a:extLst>
              <a:ext uri="{FF2B5EF4-FFF2-40B4-BE49-F238E27FC236}">
                <a16:creationId xmlns:a16="http://schemas.microsoft.com/office/drawing/2014/main" id="{A1BC4B0D-79E4-46BA-9B42-7605E7B11A85}"/>
              </a:ext>
            </a:extLst>
          </p:cNvPr>
          <p:cNvSpPr>
            <a:spLocks noGrp="1"/>
          </p:cNvSpPr>
          <p:nvPr>
            <p:ph type="sldNum" sz="quarter" idx="12"/>
          </p:nvPr>
        </p:nvSpPr>
        <p:spPr/>
        <p:txBody>
          <a:bodyPr/>
          <a:lstStyle/>
          <a:p>
            <a:r>
              <a:rPr lang="en-US"/>
              <a:t>Slide </a:t>
            </a:r>
            <a:fld id="{3ABD2A76-F175-40F5-A1EE-D1AA5DC307D0}" type="slidenum">
              <a:rPr lang="en-US" smtClean="0"/>
              <a:pPr/>
              <a:t>65</a:t>
            </a:fld>
            <a:endParaRPr lang="en-US" dirty="0"/>
          </a:p>
        </p:txBody>
      </p:sp>
    </p:spTree>
    <p:extLst>
      <p:ext uri="{BB962C8B-B14F-4D97-AF65-F5344CB8AC3E}">
        <p14:creationId xmlns:p14="http://schemas.microsoft.com/office/powerpoint/2010/main" val="2543247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FDD3-A61C-480C-9B89-DB8D1BEBFA52}"/>
              </a:ext>
            </a:extLst>
          </p:cNvPr>
          <p:cNvSpPr>
            <a:spLocks noGrp="1"/>
          </p:cNvSpPr>
          <p:nvPr>
            <p:ph type="title"/>
          </p:nvPr>
        </p:nvSpPr>
        <p:spPr>
          <a:xfrm>
            <a:off x="0" y="18255"/>
            <a:ext cx="9144000" cy="1058377"/>
          </a:xfrm>
          <a:solidFill>
            <a:schemeClr val="accent4">
              <a:lumMod val="20000"/>
              <a:lumOff val="80000"/>
            </a:schemeClr>
          </a:solidFill>
        </p:spPr>
        <p:txBody>
          <a:bodyPr>
            <a:normAutofit/>
          </a:bodyPr>
          <a:lstStyle/>
          <a:p>
            <a:r>
              <a:rPr lang="en-US" sz="3600" b="1" dirty="0">
                <a:solidFill>
                  <a:srgbClr val="002060"/>
                </a:solidFill>
              </a:rPr>
              <a:t>Take it to the next level: Community engagement</a:t>
            </a:r>
          </a:p>
        </p:txBody>
      </p:sp>
      <p:sp>
        <p:nvSpPr>
          <p:cNvPr id="3" name="Content Placeholder 2">
            <a:extLst>
              <a:ext uri="{FF2B5EF4-FFF2-40B4-BE49-F238E27FC236}">
                <a16:creationId xmlns:a16="http://schemas.microsoft.com/office/drawing/2014/main" id="{8E4DE713-DABF-4A47-BCB5-0F92287FE923}"/>
              </a:ext>
            </a:extLst>
          </p:cNvPr>
          <p:cNvSpPr>
            <a:spLocks noGrp="1"/>
          </p:cNvSpPr>
          <p:nvPr>
            <p:ph idx="1"/>
          </p:nvPr>
        </p:nvSpPr>
        <p:spPr/>
        <p:txBody>
          <a:bodyPr>
            <a:normAutofit lnSpcReduction="10000"/>
          </a:bodyPr>
          <a:lstStyle/>
          <a:p>
            <a:r>
              <a:rPr lang="en-US" dirty="0"/>
              <a:t>Allan Kellehear “Compassionate communities: end-of-life care as everyone’s responsibility” </a:t>
            </a:r>
            <a:r>
              <a:rPr lang="en-US" dirty="0">
                <a:hlinkClick r:id="rId2"/>
              </a:rPr>
              <a:t>https://academic.oup.com/qjmed/article/106/12/1071/1633982</a:t>
            </a:r>
            <a:r>
              <a:rPr lang="en-US" dirty="0"/>
              <a:t>  4 minutes: </a:t>
            </a:r>
            <a:r>
              <a:rPr lang="en-US" dirty="0">
                <a:hlinkClick r:id="rId3"/>
              </a:rPr>
              <a:t>https://www.youtube.com/watch?v=oJmqKjzTZpo</a:t>
            </a:r>
            <a:r>
              <a:rPr lang="en-US" dirty="0"/>
              <a:t> </a:t>
            </a:r>
          </a:p>
          <a:p>
            <a:r>
              <a:rPr lang="en-US" dirty="0"/>
              <a:t>Bonnie Tompkins “Compassionate Communities in Canada: it is everyone’s responsibility” </a:t>
            </a:r>
            <a:r>
              <a:rPr lang="en-US" dirty="0">
                <a:hlinkClick r:id="rId4"/>
              </a:rPr>
              <a:t>http://apm.amegroups.com/article/view/19240/19356</a:t>
            </a:r>
            <a:r>
              <a:rPr lang="en-US" dirty="0"/>
              <a:t> </a:t>
            </a:r>
          </a:p>
          <a:p>
            <a:r>
              <a:rPr lang="en-US" dirty="0"/>
              <a:t>Workplaces, schools, faith communities, civic government, public spaces… </a:t>
            </a:r>
          </a:p>
        </p:txBody>
      </p:sp>
      <p:sp>
        <p:nvSpPr>
          <p:cNvPr id="4" name="Slide Number Placeholder 3">
            <a:extLst>
              <a:ext uri="{FF2B5EF4-FFF2-40B4-BE49-F238E27FC236}">
                <a16:creationId xmlns:a16="http://schemas.microsoft.com/office/drawing/2014/main" id="{526FD8A0-9238-4EEC-8911-B623D064CE3F}"/>
              </a:ext>
            </a:extLst>
          </p:cNvPr>
          <p:cNvSpPr>
            <a:spLocks noGrp="1"/>
          </p:cNvSpPr>
          <p:nvPr>
            <p:ph type="sldNum" sz="quarter" idx="12"/>
          </p:nvPr>
        </p:nvSpPr>
        <p:spPr/>
        <p:txBody>
          <a:bodyPr/>
          <a:lstStyle/>
          <a:p>
            <a:r>
              <a:rPr lang="en-US"/>
              <a:t>Slide </a:t>
            </a:r>
            <a:fld id="{3ABD2A76-F175-40F5-A1EE-D1AA5DC307D0}" type="slidenum">
              <a:rPr lang="en-US" smtClean="0"/>
              <a:pPr/>
              <a:t>66</a:t>
            </a:fld>
            <a:endParaRPr lang="en-US" dirty="0"/>
          </a:p>
        </p:txBody>
      </p:sp>
    </p:spTree>
    <p:extLst>
      <p:ext uri="{BB962C8B-B14F-4D97-AF65-F5344CB8AC3E}">
        <p14:creationId xmlns:p14="http://schemas.microsoft.com/office/powerpoint/2010/main" val="2733478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AF5E-3DA0-4121-8D04-34F1D9EA3740}"/>
              </a:ext>
            </a:extLst>
          </p:cNvPr>
          <p:cNvSpPr>
            <a:spLocks noGrp="1"/>
          </p:cNvSpPr>
          <p:nvPr>
            <p:ph type="title"/>
          </p:nvPr>
        </p:nvSpPr>
        <p:spPr>
          <a:xfrm>
            <a:off x="0" y="18255"/>
            <a:ext cx="9144000" cy="881397"/>
          </a:xfrm>
          <a:solidFill>
            <a:schemeClr val="accent4">
              <a:lumMod val="20000"/>
              <a:lumOff val="80000"/>
            </a:schemeClr>
          </a:solidFill>
        </p:spPr>
        <p:txBody>
          <a:bodyPr>
            <a:normAutofit/>
          </a:bodyPr>
          <a:lstStyle/>
          <a:p>
            <a:r>
              <a:rPr lang="en-US" sz="3600" b="1" dirty="0">
                <a:solidFill>
                  <a:srgbClr val="002060"/>
                </a:solidFill>
              </a:rPr>
              <a:t>Resist and leverage the assembly line culture</a:t>
            </a:r>
          </a:p>
        </p:txBody>
      </p:sp>
      <p:sp>
        <p:nvSpPr>
          <p:cNvPr id="4" name="Slide Number Placeholder 3">
            <a:extLst>
              <a:ext uri="{FF2B5EF4-FFF2-40B4-BE49-F238E27FC236}">
                <a16:creationId xmlns:a16="http://schemas.microsoft.com/office/drawing/2014/main" id="{E967B6F7-FB2F-4362-A4A4-D46188BA044F}"/>
              </a:ext>
            </a:extLst>
          </p:cNvPr>
          <p:cNvSpPr>
            <a:spLocks noGrp="1"/>
          </p:cNvSpPr>
          <p:nvPr>
            <p:ph type="sldNum" sz="quarter" idx="12"/>
          </p:nvPr>
        </p:nvSpPr>
        <p:spPr>
          <a:xfrm>
            <a:off x="6811907" y="6474335"/>
            <a:ext cx="2057400" cy="365125"/>
          </a:xfrm>
        </p:spPr>
        <p:txBody>
          <a:bodyPr/>
          <a:lstStyle/>
          <a:p>
            <a:r>
              <a:rPr lang="en-US"/>
              <a:t>Slide </a:t>
            </a:r>
            <a:fld id="{3ABD2A76-F175-40F5-A1EE-D1AA5DC307D0}" type="slidenum">
              <a:rPr lang="en-US" smtClean="0"/>
              <a:pPr/>
              <a:t>67</a:t>
            </a:fld>
            <a:endParaRPr lang="en-US" dirty="0"/>
          </a:p>
        </p:txBody>
      </p:sp>
      <p:pic>
        <p:nvPicPr>
          <p:cNvPr id="15362" name="Picture 2" descr="Lean Healthcare 8 Wastes: Waiting/Inventory/Defects/Transport/Motion, Overproduction/Over-Processing/Untapped Human Potential">
            <a:extLst>
              <a:ext uri="{FF2B5EF4-FFF2-40B4-BE49-F238E27FC236}">
                <a16:creationId xmlns:a16="http://schemas.microsoft.com/office/drawing/2014/main" id="{45CFC32A-E98F-4669-8AB1-E71A7A6CC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057" y="899652"/>
            <a:ext cx="7376293" cy="56760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FECC653-03B9-48A7-A9C5-A742D373E59D}"/>
              </a:ext>
            </a:extLst>
          </p:cNvPr>
          <p:cNvSpPr/>
          <p:nvPr/>
        </p:nvSpPr>
        <p:spPr>
          <a:xfrm>
            <a:off x="1512503" y="6414359"/>
            <a:ext cx="5979677" cy="369332"/>
          </a:xfrm>
          <a:prstGeom prst="rect">
            <a:avLst/>
          </a:prstGeom>
        </p:spPr>
        <p:txBody>
          <a:bodyPr wrap="square">
            <a:spAutoFit/>
          </a:bodyPr>
          <a:lstStyle/>
          <a:p>
            <a:r>
              <a:rPr lang="en-US" dirty="0">
                <a:hlinkClick r:id="rId3"/>
              </a:rPr>
              <a:t>https://catalyst.nejm.org/what-is-lean-healthcare/</a:t>
            </a:r>
            <a:endParaRPr lang="en-US" dirty="0"/>
          </a:p>
        </p:txBody>
      </p:sp>
    </p:spTree>
    <p:extLst>
      <p:ext uri="{BB962C8B-B14F-4D97-AF65-F5344CB8AC3E}">
        <p14:creationId xmlns:p14="http://schemas.microsoft.com/office/powerpoint/2010/main" val="3208788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35844"/>
          </a:xfrm>
          <a:solidFill>
            <a:schemeClr val="accent4">
              <a:lumMod val="20000"/>
              <a:lumOff val="80000"/>
            </a:schemeClr>
          </a:solidFill>
        </p:spPr>
        <p:txBody>
          <a:bodyPr>
            <a:normAutofit/>
          </a:bodyPr>
          <a:lstStyle/>
          <a:p>
            <a:r>
              <a:rPr lang="en-US" sz="3600" b="1" dirty="0">
                <a:solidFill>
                  <a:srgbClr val="002060"/>
                </a:solidFill>
              </a:rPr>
              <a:t>All set!</a:t>
            </a:r>
          </a:p>
        </p:txBody>
      </p:sp>
      <p:sp>
        <p:nvSpPr>
          <p:cNvPr id="3" name="Content Placeholder 2"/>
          <p:cNvSpPr>
            <a:spLocks noGrp="1"/>
          </p:cNvSpPr>
          <p:nvPr>
            <p:ph idx="1"/>
          </p:nvPr>
        </p:nvSpPr>
        <p:spPr>
          <a:xfrm>
            <a:off x="642938" y="1757985"/>
            <a:ext cx="8039400" cy="3993886"/>
          </a:xfrm>
        </p:spPr>
        <p:txBody>
          <a:bodyPr>
            <a:normAutofit/>
          </a:bodyPr>
          <a:lstStyle/>
          <a:p>
            <a:pPr marL="339725" indent="-339725">
              <a:lnSpc>
                <a:spcPct val="100000"/>
              </a:lnSpc>
              <a:buFont typeface="Wingdings" panose="05000000000000000000" pitchFamily="2" charset="2"/>
              <a:buChar char="Ø"/>
            </a:pPr>
            <a:r>
              <a:rPr lang="en-US" sz="2400" u="sng" dirty="0">
                <a:solidFill>
                  <a:srgbClr val="002060"/>
                </a:solidFill>
              </a:rPr>
              <a:t>Evaluate and describe</a:t>
            </a:r>
            <a:r>
              <a:rPr lang="en-US" sz="2400" dirty="0">
                <a:solidFill>
                  <a:srgbClr val="002060"/>
                </a:solidFill>
              </a:rPr>
              <a:t> your value within and beyond palliative care and hospice </a:t>
            </a:r>
          </a:p>
          <a:p>
            <a:pPr marL="339725" indent="-339725">
              <a:lnSpc>
                <a:spcPct val="100000"/>
              </a:lnSpc>
              <a:buFont typeface="Wingdings" panose="05000000000000000000" pitchFamily="2" charset="2"/>
              <a:buChar char="Ø"/>
            </a:pPr>
            <a:r>
              <a:rPr lang="en-US" sz="2400" u="sng" dirty="0">
                <a:solidFill>
                  <a:srgbClr val="002060"/>
                </a:solidFill>
              </a:rPr>
              <a:t>Emulate strategies</a:t>
            </a:r>
            <a:r>
              <a:rPr lang="en-US" sz="2400" dirty="0">
                <a:solidFill>
                  <a:srgbClr val="002060"/>
                </a:solidFill>
              </a:rPr>
              <a:t> used in palliative care field to acquire sustained funding and widespread adoption </a:t>
            </a:r>
          </a:p>
          <a:p>
            <a:pPr marL="339725" indent="-339725">
              <a:lnSpc>
                <a:spcPct val="100000"/>
              </a:lnSpc>
              <a:buFont typeface="Wingdings" panose="05000000000000000000" pitchFamily="2" charset="2"/>
              <a:buChar char="Ø"/>
            </a:pPr>
            <a:r>
              <a:rPr lang="en-US" sz="2400" u="sng" dirty="0">
                <a:solidFill>
                  <a:srgbClr val="002060"/>
                </a:solidFill>
              </a:rPr>
              <a:t>Align</a:t>
            </a:r>
            <a:r>
              <a:rPr lang="en-US" sz="2400" dirty="0">
                <a:solidFill>
                  <a:srgbClr val="002060"/>
                </a:solidFill>
              </a:rPr>
              <a:t> patient-centered outcomes with the business interests of funding partners </a:t>
            </a:r>
          </a:p>
          <a:p>
            <a:pPr marL="339725" indent="-339725">
              <a:lnSpc>
                <a:spcPct val="100000"/>
              </a:lnSpc>
              <a:buFont typeface="Wingdings" panose="05000000000000000000" pitchFamily="2" charset="2"/>
              <a:buChar char="Ø"/>
            </a:pPr>
            <a:r>
              <a:rPr lang="en-US" sz="2400" dirty="0">
                <a:solidFill>
                  <a:srgbClr val="002060"/>
                </a:solidFill>
              </a:rPr>
              <a:t>In your spare time, </a:t>
            </a:r>
            <a:r>
              <a:rPr lang="en-US" sz="2400" u="sng" dirty="0">
                <a:solidFill>
                  <a:srgbClr val="002060"/>
                </a:solidFill>
              </a:rPr>
              <a:t>transform the culture of healthcare and US society</a:t>
            </a:r>
            <a:r>
              <a:rPr lang="en-US" sz="2400" dirty="0">
                <a:solidFill>
                  <a:srgbClr val="002060"/>
                </a:solidFill>
              </a:rPr>
              <a:t> to be humanized rather than industrialized</a:t>
            </a:r>
          </a:p>
        </p:txBody>
      </p:sp>
      <p:sp>
        <p:nvSpPr>
          <p:cNvPr id="5" name="Slide Number Placeholder 4">
            <a:extLst>
              <a:ext uri="{FF2B5EF4-FFF2-40B4-BE49-F238E27FC236}">
                <a16:creationId xmlns:a16="http://schemas.microsoft.com/office/drawing/2014/main" id="{7B03CEC4-A179-4B31-AD69-1233E4E0B9B3}"/>
              </a:ext>
            </a:extLst>
          </p:cNvPr>
          <p:cNvSpPr>
            <a:spLocks noGrp="1"/>
          </p:cNvSpPr>
          <p:nvPr>
            <p:ph type="sldNum" sz="quarter" idx="12"/>
          </p:nvPr>
        </p:nvSpPr>
        <p:spPr/>
        <p:txBody>
          <a:bodyPr/>
          <a:lstStyle/>
          <a:p>
            <a:r>
              <a:rPr lang="en-US" dirty="0"/>
              <a:t>Slide </a:t>
            </a:r>
            <a:fld id="{3ABD2A76-F175-40F5-A1EE-D1AA5DC307D0}" type="slidenum">
              <a:rPr lang="en-US" smtClean="0"/>
              <a:pPr/>
              <a:t>68</a:t>
            </a:fld>
            <a:endParaRPr lang="en-US" dirty="0"/>
          </a:p>
        </p:txBody>
      </p:sp>
    </p:spTree>
    <p:extLst>
      <p:ext uri="{BB962C8B-B14F-4D97-AF65-F5344CB8AC3E}">
        <p14:creationId xmlns:p14="http://schemas.microsoft.com/office/powerpoint/2010/main" val="9571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C37F-0539-4C16-BD5F-9D0AA6D4F90F}"/>
              </a:ext>
            </a:extLst>
          </p:cNvPr>
          <p:cNvSpPr>
            <a:spLocks noGrp="1"/>
          </p:cNvSpPr>
          <p:nvPr>
            <p:ph type="title"/>
          </p:nvPr>
        </p:nvSpPr>
        <p:spPr>
          <a:xfrm>
            <a:off x="0" y="18255"/>
            <a:ext cx="9144000" cy="881397"/>
          </a:xfrm>
          <a:solidFill>
            <a:schemeClr val="accent4">
              <a:lumMod val="20000"/>
              <a:lumOff val="80000"/>
            </a:schemeClr>
          </a:solidFill>
        </p:spPr>
        <p:txBody>
          <a:bodyPr>
            <a:normAutofit/>
          </a:bodyPr>
          <a:lstStyle/>
          <a:p>
            <a:r>
              <a:rPr lang="en-US" sz="3600" b="1" dirty="0">
                <a:solidFill>
                  <a:srgbClr val="002060"/>
                </a:solidFill>
              </a:rPr>
              <a:t>Case example:  Interdisciplinary Teamwork</a:t>
            </a:r>
          </a:p>
        </p:txBody>
      </p:sp>
      <p:sp>
        <p:nvSpPr>
          <p:cNvPr id="3" name="Content Placeholder 2">
            <a:extLst>
              <a:ext uri="{FF2B5EF4-FFF2-40B4-BE49-F238E27FC236}">
                <a16:creationId xmlns:a16="http://schemas.microsoft.com/office/drawing/2014/main" id="{501B9744-181E-4D0E-8600-56AEBF704C61}"/>
              </a:ext>
            </a:extLst>
          </p:cNvPr>
          <p:cNvSpPr>
            <a:spLocks noGrp="1"/>
          </p:cNvSpPr>
          <p:nvPr>
            <p:ph idx="1"/>
          </p:nvPr>
        </p:nvSpPr>
        <p:spPr>
          <a:xfrm>
            <a:off x="324465" y="1135626"/>
            <a:ext cx="8539316" cy="5585850"/>
          </a:xfrm>
        </p:spPr>
        <p:txBody>
          <a:bodyPr>
            <a:normAutofit/>
          </a:bodyPr>
          <a:lstStyle/>
          <a:p>
            <a:pPr>
              <a:lnSpc>
                <a:spcPct val="110000"/>
              </a:lnSpc>
            </a:pPr>
            <a:r>
              <a:rPr lang="en-US" sz="2000" dirty="0">
                <a:solidFill>
                  <a:srgbClr val="002060"/>
                </a:solidFill>
              </a:rPr>
              <a:t>A 43 year old Mexican immigrant was found to have extensive, metastatic lung cancer. He had been given two types of chemotherapy regimens, neither of which was effective in keeping the cancer at bay. He lived in Richmond with his wife. His three children lived in a small village just outside of Mexico City, with his brother and other members of his family. </a:t>
            </a:r>
          </a:p>
          <a:p>
            <a:pPr>
              <a:lnSpc>
                <a:spcPct val="110000"/>
              </a:lnSpc>
            </a:pPr>
            <a:r>
              <a:rPr lang="en-US" sz="2000" dirty="0">
                <a:solidFill>
                  <a:srgbClr val="002060"/>
                </a:solidFill>
              </a:rPr>
              <a:t>He had severe bone pain secondary to cancer invading his left front ribcage. He was told of his prognosis, which was poor, by his oncologist. The oncologist planned to try a third type of chemotherapy, that had a 10-15% chance of shrinking the cancer.</a:t>
            </a:r>
          </a:p>
          <a:p>
            <a:pPr>
              <a:lnSpc>
                <a:spcPct val="110000"/>
              </a:lnSpc>
            </a:pPr>
            <a:r>
              <a:rPr lang="en-US" sz="2000" dirty="0">
                <a:solidFill>
                  <a:srgbClr val="002060"/>
                </a:solidFill>
                <a:highlight>
                  <a:srgbClr val="FFFF00"/>
                </a:highlight>
              </a:rPr>
              <a:t>The Palliative Care </a:t>
            </a:r>
            <a:r>
              <a:rPr lang="en-US" sz="2000" u="sng" dirty="0">
                <a:solidFill>
                  <a:srgbClr val="002060"/>
                </a:solidFill>
                <a:highlight>
                  <a:srgbClr val="FFFF00"/>
                </a:highlight>
              </a:rPr>
              <a:t>nurse, physician, and chaplain </a:t>
            </a:r>
            <a:r>
              <a:rPr lang="en-US" sz="2000" dirty="0">
                <a:solidFill>
                  <a:srgbClr val="002060"/>
                </a:solidFill>
                <a:highlight>
                  <a:srgbClr val="FFFF00"/>
                </a:highlight>
              </a:rPr>
              <a:t>had 2 extensive discussions by </a:t>
            </a:r>
            <a:r>
              <a:rPr lang="en-US" sz="2000" u="sng" dirty="0">
                <a:solidFill>
                  <a:srgbClr val="002060"/>
                </a:solidFill>
                <a:highlight>
                  <a:srgbClr val="FFFF00"/>
                </a:highlight>
              </a:rPr>
              <a:t>translator telephone</a:t>
            </a:r>
            <a:r>
              <a:rPr lang="en-US" sz="2000" dirty="0">
                <a:solidFill>
                  <a:srgbClr val="002060"/>
                </a:solidFill>
                <a:highlight>
                  <a:srgbClr val="FFFF00"/>
                </a:highlight>
              </a:rPr>
              <a:t>, first with the patient, and then with the patient and his wife.</a:t>
            </a:r>
            <a:r>
              <a:rPr lang="en-US" sz="2000" dirty="0">
                <a:solidFill>
                  <a:srgbClr val="002060"/>
                </a:solidFill>
              </a:rPr>
              <a:t>  They elicited from the patient that his family was the most important thing in his life. He wanted to see them again. There would probably not be any chance for more chemotherapy in the Mexican village where he lived.</a:t>
            </a:r>
          </a:p>
        </p:txBody>
      </p:sp>
      <p:sp>
        <p:nvSpPr>
          <p:cNvPr id="4" name="Slide Number Placeholder 3">
            <a:extLst>
              <a:ext uri="{FF2B5EF4-FFF2-40B4-BE49-F238E27FC236}">
                <a16:creationId xmlns:a16="http://schemas.microsoft.com/office/drawing/2014/main" id="{2D25238A-B813-43C5-9F84-0AFDCB8D45F8}"/>
              </a:ext>
            </a:extLst>
          </p:cNvPr>
          <p:cNvSpPr>
            <a:spLocks noGrp="1"/>
          </p:cNvSpPr>
          <p:nvPr>
            <p:ph type="sldNum" sz="quarter" idx="12"/>
          </p:nvPr>
        </p:nvSpPr>
        <p:spPr/>
        <p:txBody>
          <a:bodyPr/>
          <a:lstStyle/>
          <a:p>
            <a:r>
              <a:rPr lang="en-US"/>
              <a:t>Slide </a:t>
            </a:r>
            <a:fld id="{3ABD2A76-F175-40F5-A1EE-D1AA5DC307D0}" type="slidenum">
              <a:rPr lang="en-US" smtClean="0"/>
              <a:pPr/>
              <a:t>7</a:t>
            </a:fld>
            <a:endParaRPr lang="en-US" dirty="0"/>
          </a:p>
        </p:txBody>
      </p:sp>
    </p:spTree>
    <p:extLst>
      <p:ext uri="{BB962C8B-B14F-4D97-AF65-F5344CB8AC3E}">
        <p14:creationId xmlns:p14="http://schemas.microsoft.com/office/powerpoint/2010/main" val="1614721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4F726-3178-43E9-B813-70CE916B3BAA}"/>
              </a:ext>
            </a:extLst>
          </p:cNvPr>
          <p:cNvSpPr>
            <a:spLocks noGrp="1"/>
          </p:cNvSpPr>
          <p:nvPr>
            <p:ph idx="1"/>
          </p:nvPr>
        </p:nvSpPr>
        <p:spPr>
          <a:xfrm>
            <a:off x="407424" y="368709"/>
            <a:ext cx="8107926" cy="5987641"/>
          </a:xfrm>
        </p:spPr>
        <p:txBody>
          <a:bodyPr>
            <a:normAutofit fontScale="92500" lnSpcReduction="20000"/>
          </a:bodyPr>
          <a:lstStyle/>
          <a:p>
            <a:pPr>
              <a:lnSpc>
                <a:spcPct val="120000"/>
              </a:lnSpc>
            </a:pPr>
            <a:r>
              <a:rPr lang="en-US" sz="2000" dirty="0">
                <a:solidFill>
                  <a:srgbClr val="002060"/>
                </a:solidFill>
              </a:rPr>
              <a:t>Frank discussion with the patient and his wife confirmed for them that using another chemotherapy regimen could weaken him and hasten his death, as well as prevent him from returning home. </a:t>
            </a:r>
            <a:r>
              <a:rPr lang="en-US" sz="2000" dirty="0">
                <a:solidFill>
                  <a:srgbClr val="002060"/>
                </a:solidFill>
                <a:highlight>
                  <a:srgbClr val="FFFF00"/>
                </a:highlight>
              </a:rPr>
              <a:t>The </a:t>
            </a:r>
            <a:r>
              <a:rPr lang="en-US" sz="2000" u="sng" dirty="0">
                <a:solidFill>
                  <a:srgbClr val="002060"/>
                </a:solidFill>
                <a:highlight>
                  <a:srgbClr val="FFFF00"/>
                </a:highlight>
              </a:rPr>
              <a:t>chaplain</a:t>
            </a:r>
            <a:r>
              <a:rPr lang="en-US" sz="2000" dirty="0">
                <a:solidFill>
                  <a:srgbClr val="002060"/>
                </a:solidFill>
                <a:highlight>
                  <a:srgbClr val="FFFF00"/>
                </a:highlight>
              </a:rPr>
              <a:t> confirmed that the patient valued seeing his family again above anything else, including extending his life. The chaplain also learned that it was extremely important to the patient to die at home and to be buried in his village.</a:t>
            </a:r>
          </a:p>
          <a:p>
            <a:pPr>
              <a:lnSpc>
                <a:spcPct val="120000"/>
              </a:lnSpc>
            </a:pPr>
            <a:r>
              <a:rPr lang="en-US" sz="2000" dirty="0">
                <a:solidFill>
                  <a:srgbClr val="002060"/>
                </a:solidFill>
              </a:rPr>
              <a:t>The patient was initially unable to travel because of weakness and rib pain. Over the course of the next several days, the team optimized and simplified his oral pain regimen, and arranged for a short but intensive course of radiation to the ribs. The </a:t>
            </a:r>
            <a:r>
              <a:rPr lang="en-US" sz="2000" u="sng" dirty="0">
                <a:solidFill>
                  <a:srgbClr val="002060"/>
                </a:solidFill>
              </a:rPr>
              <a:t>physical and occupational therapists</a:t>
            </a:r>
            <a:r>
              <a:rPr lang="en-US" sz="2000" dirty="0">
                <a:solidFill>
                  <a:srgbClr val="002060"/>
                </a:solidFill>
              </a:rPr>
              <a:t> assisted him with walking and strengthening exercises, and energy conservation so that he could endure the long trip to Mexico City. They were also able to secure a walker for him to take with him on the plane. The </a:t>
            </a:r>
            <a:r>
              <a:rPr lang="en-US" sz="2000" u="sng" dirty="0">
                <a:solidFill>
                  <a:srgbClr val="002060"/>
                </a:solidFill>
              </a:rPr>
              <a:t>social worker</a:t>
            </a:r>
            <a:r>
              <a:rPr lang="en-US" sz="2000" dirty="0">
                <a:solidFill>
                  <a:srgbClr val="002060"/>
                </a:solidFill>
              </a:rPr>
              <a:t> assisted his wife in obtaining tickets and papers to travel home, and made the necessary phone calls to the family so that they could meet the patient at the airport. </a:t>
            </a:r>
          </a:p>
          <a:p>
            <a:pPr>
              <a:lnSpc>
                <a:spcPct val="120000"/>
              </a:lnSpc>
            </a:pPr>
            <a:r>
              <a:rPr lang="en-US" sz="2000" u="sng" dirty="0">
                <a:solidFill>
                  <a:srgbClr val="002060"/>
                </a:solidFill>
              </a:rPr>
              <a:t>Volunteers</a:t>
            </a:r>
            <a:r>
              <a:rPr lang="en-US" sz="2000" dirty="0">
                <a:solidFill>
                  <a:srgbClr val="002060"/>
                </a:solidFill>
              </a:rPr>
              <a:t> contacted a </a:t>
            </a:r>
            <a:r>
              <a:rPr lang="en-US" sz="2000" u="sng" dirty="0">
                <a:solidFill>
                  <a:srgbClr val="002060"/>
                </a:solidFill>
              </a:rPr>
              <a:t>local Hispanic group</a:t>
            </a:r>
            <a:r>
              <a:rPr lang="en-US" sz="2000" dirty="0">
                <a:solidFill>
                  <a:srgbClr val="002060"/>
                </a:solidFill>
              </a:rPr>
              <a:t> who were able to </a:t>
            </a:r>
            <a:r>
              <a:rPr lang="en-US" sz="2000" dirty="0" err="1">
                <a:solidFill>
                  <a:srgbClr val="002060"/>
                </a:solidFill>
              </a:rPr>
              <a:t>povide</a:t>
            </a:r>
            <a:r>
              <a:rPr lang="en-US" sz="2000" dirty="0">
                <a:solidFill>
                  <a:srgbClr val="002060"/>
                </a:solidFill>
              </a:rPr>
              <a:t> further financial as well as psychological and translational support. One of the members drove the family to the airport and in fact, traveled to Mexico with them.</a:t>
            </a:r>
          </a:p>
          <a:p>
            <a:pPr>
              <a:lnSpc>
                <a:spcPct val="120000"/>
              </a:lnSpc>
            </a:pPr>
            <a:endParaRPr lang="en-US" sz="2000" dirty="0">
              <a:solidFill>
                <a:srgbClr val="002060"/>
              </a:solidFill>
            </a:endParaRPr>
          </a:p>
        </p:txBody>
      </p:sp>
      <p:sp>
        <p:nvSpPr>
          <p:cNvPr id="4" name="Slide Number Placeholder 3">
            <a:extLst>
              <a:ext uri="{FF2B5EF4-FFF2-40B4-BE49-F238E27FC236}">
                <a16:creationId xmlns:a16="http://schemas.microsoft.com/office/drawing/2014/main" id="{DF3962EC-13A3-4466-BCA4-315B9DEF6E35}"/>
              </a:ext>
            </a:extLst>
          </p:cNvPr>
          <p:cNvSpPr>
            <a:spLocks noGrp="1"/>
          </p:cNvSpPr>
          <p:nvPr>
            <p:ph type="sldNum" sz="quarter" idx="12"/>
          </p:nvPr>
        </p:nvSpPr>
        <p:spPr/>
        <p:txBody>
          <a:bodyPr/>
          <a:lstStyle/>
          <a:p>
            <a:r>
              <a:rPr lang="en-US"/>
              <a:t>Slide </a:t>
            </a:r>
            <a:fld id="{3ABD2A76-F175-40F5-A1EE-D1AA5DC307D0}" type="slidenum">
              <a:rPr lang="en-US" smtClean="0"/>
              <a:pPr/>
              <a:t>8</a:t>
            </a:fld>
            <a:endParaRPr lang="en-US" dirty="0"/>
          </a:p>
        </p:txBody>
      </p:sp>
    </p:spTree>
    <p:extLst>
      <p:ext uri="{BB962C8B-B14F-4D97-AF65-F5344CB8AC3E}">
        <p14:creationId xmlns:p14="http://schemas.microsoft.com/office/powerpoint/2010/main" val="119543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9"/>
            <a:ext cx="9144000" cy="850618"/>
          </a:xfrm>
          <a:solidFill>
            <a:schemeClr val="accent4">
              <a:lumMod val="20000"/>
              <a:lumOff val="80000"/>
            </a:schemeClr>
          </a:solidFill>
        </p:spPr>
        <p:txBody>
          <a:bodyPr>
            <a:normAutofit/>
          </a:bodyPr>
          <a:lstStyle/>
          <a:p>
            <a:r>
              <a:rPr lang="en-US" sz="3600" b="1" dirty="0">
                <a:solidFill>
                  <a:srgbClr val="002060"/>
                </a:solidFill>
              </a:rPr>
              <a:t>2. Patient-centered care / services</a:t>
            </a:r>
          </a:p>
        </p:txBody>
      </p:sp>
      <p:sp>
        <p:nvSpPr>
          <p:cNvPr id="3" name="Content Placeholder 2"/>
          <p:cNvSpPr>
            <a:spLocks noGrp="1"/>
          </p:cNvSpPr>
          <p:nvPr>
            <p:ph idx="1"/>
          </p:nvPr>
        </p:nvSpPr>
        <p:spPr>
          <a:xfrm>
            <a:off x="381000" y="1146964"/>
            <a:ext cx="8382000" cy="5131916"/>
          </a:xfrm>
        </p:spPr>
        <p:txBody>
          <a:bodyPr numCol="2">
            <a:normAutofit/>
          </a:bodyPr>
          <a:lstStyle/>
          <a:p>
            <a:pPr lvl="0">
              <a:lnSpc>
                <a:spcPct val="100000"/>
              </a:lnSpc>
            </a:pPr>
            <a:r>
              <a:rPr lang="en-US" sz="2400" dirty="0">
                <a:solidFill>
                  <a:srgbClr val="002060"/>
                </a:solidFill>
              </a:rPr>
              <a:t>Nutritional counseling</a:t>
            </a:r>
          </a:p>
          <a:p>
            <a:pPr lvl="0">
              <a:lnSpc>
                <a:spcPct val="100000"/>
              </a:lnSpc>
            </a:pPr>
            <a:r>
              <a:rPr lang="en-US" sz="2400" dirty="0">
                <a:solidFill>
                  <a:srgbClr val="002060"/>
                </a:solidFill>
              </a:rPr>
              <a:t>Survivorship</a:t>
            </a:r>
          </a:p>
          <a:p>
            <a:pPr lvl="0">
              <a:lnSpc>
                <a:spcPct val="100000"/>
              </a:lnSpc>
            </a:pPr>
            <a:r>
              <a:rPr lang="en-US" sz="2400" dirty="0">
                <a:solidFill>
                  <a:srgbClr val="002060"/>
                </a:solidFill>
              </a:rPr>
              <a:t>Navigators</a:t>
            </a:r>
          </a:p>
          <a:p>
            <a:pPr lvl="0">
              <a:lnSpc>
                <a:spcPct val="100000"/>
              </a:lnSpc>
            </a:pPr>
            <a:r>
              <a:rPr lang="en-US" sz="2400" dirty="0">
                <a:solidFill>
                  <a:srgbClr val="002060"/>
                </a:solidFill>
              </a:rPr>
              <a:t>Psycho-social, mental health services</a:t>
            </a:r>
          </a:p>
          <a:p>
            <a:pPr lvl="0">
              <a:lnSpc>
                <a:spcPct val="100000"/>
              </a:lnSpc>
            </a:pPr>
            <a:r>
              <a:rPr lang="en-US" sz="2400" dirty="0">
                <a:solidFill>
                  <a:srgbClr val="002060"/>
                </a:solidFill>
              </a:rPr>
              <a:t>Caregiver and family supports</a:t>
            </a:r>
          </a:p>
          <a:p>
            <a:pPr lvl="0">
              <a:lnSpc>
                <a:spcPct val="100000"/>
              </a:lnSpc>
            </a:pPr>
            <a:r>
              <a:rPr lang="en-US" sz="2400" dirty="0">
                <a:solidFill>
                  <a:srgbClr val="002060"/>
                </a:solidFill>
              </a:rPr>
              <a:t>Pastoral care / chaplaincy</a:t>
            </a:r>
          </a:p>
          <a:p>
            <a:pPr marL="0" indent="0">
              <a:lnSpc>
                <a:spcPct val="100000"/>
              </a:lnSpc>
              <a:buNone/>
            </a:pPr>
            <a:endParaRPr lang="en-US" sz="2400" dirty="0">
              <a:solidFill>
                <a:srgbClr val="002060"/>
              </a:solidFill>
            </a:endParaRPr>
          </a:p>
          <a:p>
            <a:pPr marL="0" indent="0">
              <a:lnSpc>
                <a:spcPct val="100000"/>
              </a:lnSpc>
              <a:buNone/>
            </a:pPr>
            <a:endParaRPr lang="en-US" sz="2400" dirty="0">
              <a:solidFill>
                <a:srgbClr val="002060"/>
              </a:solidFill>
            </a:endParaRPr>
          </a:p>
          <a:p>
            <a:pPr marL="0" indent="0">
              <a:lnSpc>
                <a:spcPct val="100000"/>
              </a:lnSpc>
              <a:buNone/>
            </a:pPr>
            <a:r>
              <a:rPr lang="en-US" sz="2400" b="1" dirty="0">
                <a:solidFill>
                  <a:srgbClr val="002060"/>
                </a:solidFill>
              </a:rPr>
              <a:t>Other patient-centered efforts:</a:t>
            </a:r>
          </a:p>
          <a:p>
            <a:pPr>
              <a:lnSpc>
                <a:spcPct val="100000"/>
              </a:lnSpc>
            </a:pPr>
            <a:r>
              <a:rPr lang="en-US" sz="2400" dirty="0">
                <a:solidFill>
                  <a:srgbClr val="002060"/>
                </a:solidFill>
              </a:rPr>
              <a:t>Medical-legal partnerships</a:t>
            </a:r>
          </a:p>
          <a:p>
            <a:pPr>
              <a:lnSpc>
                <a:spcPct val="100000"/>
              </a:lnSpc>
            </a:pPr>
            <a:r>
              <a:rPr lang="en-US" sz="2400" dirty="0">
                <a:solidFill>
                  <a:srgbClr val="002060"/>
                </a:solidFill>
              </a:rPr>
              <a:t>Advanced care planning / POLST paradigm / Serious illness conversations</a:t>
            </a:r>
          </a:p>
          <a:p>
            <a:pPr>
              <a:lnSpc>
                <a:spcPct val="100000"/>
              </a:lnSpc>
            </a:pPr>
            <a:r>
              <a:rPr lang="en-US" sz="2400" dirty="0">
                <a:solidFill>
                  <a:srgbClr val="002060"/>
                </a:solidFill>
              </a:rPr>
              <a:t>Palliative care</a:t>
            </a:r>
          </a:p>
          <a:p>
            <a:pPr>
              <a:lnSpc>
                <a:spcPct val="100000"/>
              </a:lnSpc>
            </a:pPr>
            <a:r>
              <a:rPr lang="en-US" sz="2400" dirty="0">
                <a:solidFill>
                  <a:srgbClr val="002060"/>
                </a:solidFill>
              </a:rPr>
              <a:t>Hospice</a:t>
            </a:r>
          </a:p>
          <a:p>
            <a:pPr>
              <a:lnSpc>
                <a:spcPct val="100000"/>
              </a:lnSpc>
            </a:pPr>
            <a:r>
              <a:rPr lang="en-US" sz="2400" dirty="0">
                <a:solidFill>
                  <a:srgbClr val="002060"/>
                </a:solidFill>
              </a:rPr>
              <a:t>Integrative health</a:t>
            </a:r>
          </a:p>
        </p:txBody>
      </p:sp>
      <p:sp>
        <p:nvSpPr>
          <p:cNvPr id="4" name="TextBox 3">
            <a:extLst>
              <a:ext uri="{FF2B5EF4-FFF2-40B4-BE49-F238E27FC236}">
                <a16:creationId xmlns:a16="http://schemas.microsoft.com/office/drawing/2014/main" id="{2F96EA3E-DE8E-4EA6-96B7-61557CFC80F5}"/>
              </a:ext>
            </a:extLst>
          </p:cNvPr>
          <p:cNvSpPr txBox="1"/>
          <p:nvPr/>
        </p:nvSpPr>
        <p:spPr>
          <a:xfrm>
            <a:off x="268176" y="4680355"/>
            <a:ext cx="8694420" cy="156966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Commonalities:  Patient-centered, family-oriented. Not purely biomedical. Often seen as “nice”. Much more than amenities. Some require complex interventions or system change. Not adequately reimbursed if at all. How do you make the case?</a:t>
            </a:r>
          </a:p>
        </p:txBody>
      </p:sp>
      <p:sp>
        <p:nvSpPr>
          <p:cNvPr id="5" name="Slide Number Placeholder 4">
            <a:extLst>
              <a:ext uri="{FF2B5EF4-FFF2-40B4-BE49-F238E27FC236}">
                <a16:creationId xmlns:a16="http://schemas.microsoft.com/office/drawing/2014/main" id="{833AFD9D-1FC0-4D72-8C55-14F69B5AED6D}"/>
              </a:ext>
            </a:extLst>
          </p:cNvPr>
          <p:cNvSpPr>
            <a:spLocks noGrp="1"/>
          </p:cNvSpPr>
          <p:nvPr>
            <p:ph type="sldNum" sz="quarter" idx="12"/>
          </p:nvPr>
        </p:nvSpPr>
        <p:spPr/>
        <p:txBody>
          <a:bodyPr/>
          <a:lstStyle/>
          <a:p>
            <a:r>
              <a:rPr lang="en-US" dirty="0"/>
              <a:t>Slide </a:t>
            </a:r>
            <a:fld id="{3ABD2A76-F175-40F5-A1EE-D1AA5DC307D0}" type="slidenum">
              <a:rPr lang="en-US" smtClean="0"/>
              <a:pPr/>
              <a:t>9</a:t>
            </a:fld>
            <a:endParaRPr lang="en-US" dirty="0"/>
          </a:p>
        </p:txBody>
      </p:sp>
    </p:spTree>
    <p:extLst>
      <p:ext uri="{BB962C8B-B14F-4D97-AF65-F5344CB8AC3E}">
        <p14:creationId xmlns:p14="http://schemas.microsoft.com/office/powerpoint/2010/main" val="3100995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3|22.6|4.3|5.7|10.8|19.6|6.5|13.8|19.8"/>
</p:tagLst>
</file>

<file path=ppt/tags/tag2.xml><?xml version="1.0" encoding="utf-8"?>
<p:tagLst xmlns:a="http://schemas.openxmlformats.org/drawingml/2006/main" xmlns:r="http://schemas.openxmlformats.org/officeDocument/2006/relationships" xmlns:p="http://schemas.openxmlformats.org/presentationml/2006/main">
  <p:tag name="TIMING" val="|37.9"/>
</p:tagLst>
</file>

<file path=ppt/tags/tag3.xml><?xml version="1.0" encoding="utf-8"?>
<p:tagLst xmlns:a="http://schemas.openxmlformats.org/drawingml/2006/main" xmlns:r="http://schemas.openxmlformats.org/officeDocument/2006/relationships" xmlns:p="http://schemas.openxmlformats.org/presentationml/2006/main">
  <p:tag name="TIMING" val="|22.3|22.6|4.3|5.7|10.8|19.6|6.5|13.8|19.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5474</TotalTime>
  <Words>6730</Words>
  <Application>Microsoft Office PowerPoint</Application>
  <PresentationFormat>On-screen Show (4:3)</PresentationFormat>
  <Paragraphs>803</Paragraphs>
  <Slides>68</Slides>
  <Notes>11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82" baseType="lpstr">
      <vt:lpstr>AdvPSA33E</vt:lpstr>
      <vt:lpstr>AdvPSA33F</vt:lpstr>
      <vt:lpstr>Arial</vt:lpstr>
      <vt:lpstr>Avenir Roman</vt:lpstr>
      <vt:lpstr>Calibri</vt:lpstr>
      <vt:lpstr>Calibri Light</vt:lpstr>
      <vt:lpstr>Courier New</vt:lpstr>
      <vt:lpstr>Lucida Grande</vt:lpstr>
      <vt:lpstr>Tahoma</vt:lpstr>
      <vt:lpstr>Times New Roman</vt:lpstr>
      <vt:lpstr>Verdana</vt:lpstr>
      <vt:lpstr>Wingdings</vt:lpstr>
      <vt:lpstr>Office Theme</vt:lpstr>
      <vt:lpstr>Chart</vt:lpstr>
      <vt:lpstr>Blending humanistic and economic outcomes to make the case for spiritual care</vt:lpstr>
      <vt:lpstr>Objectives</vt:lpstr>
      <vt:lpstr>Outline</vt:lpstr>
      <vt:lpstr>1.  The tremendous value of chaplains</vt:lpstr>
      <vt:lpstr>PowerPoint Presentation</vt:lpstr>
      <vt:lpstr>PowerPoint Presentation</vt:lpstr>
      <vt:lpstr>Case example:  Interdisciplinary Teamwork</vt:lpstr>
      <vt:lpstr>PowerPoint Presentation</vt:lpstr>
      <vt:lpstr>2. Patient-centered care / services</vt:lpstr>
      <vt:lpstr>PowerPoint Presentation</vt:lpstr>
      <vt:lpstr>Palliative care field: useful template</vt:lpstr>
      <vt:lpstr>3. Brief history</vt:lpstr>
      <vt:lpstr>PowerPoint Presentation</vt:lpstr>
      <vt:lpstr>Hospice:  From innovations to CMS benefit</vt:lpstr>
      <vt:lpstr>Advance care planning: From legal cases to innovations to payment</vt:lpstr>
      <vt:lpstr>Palliative Care milestones (1975-2006)</vt:lpstr>
      <vt:lpstr>Palliative Care milestones (2008-2017)</vt:lpstr>
      <vt:lpstr>Rapid, sustained adoption of palliative care</vt:lpstr>
      <vt:lpstr>Palliative Care:  From innovations to… </vt:lpstr>
      <vt:lpstr>Achieving widespread adoption without a “palliative care benefit” or payment from CMS</vt:lpstr>
      <vt:lpstr>4.  The Specialist Palliative Care Evaluation Model</vt:lpstr>
      <vt:lpstr>Diverse outcomes</vt:lpstr>
      <vt:lpstr>PowerPoint Presentation</vt:lpstr>
      <vt:lpstr>Patient / family experience</vt:lpstr>
      <vt:lpstr>5a. Economic studies of Hospital-based palliative care</vt:lpstr>
      <vt:lpstr>PCLCs 8-hospital study</vt:lpstr>
      <vt:lpstr>PowerPoint Presentation</vt:lpstr>
      <vt:lpstr>Day-by-day costs in relation to palliative care involvement</vt:lpstr>
      <vt:lpstr>Palliative care recipients’ costs per day</vt:lpstr>
      <vt:lpstr>Direct costs per case reduced</vt:lpstr>
      <vt:lpstr>Positive return-on-investment</vt:lpstr>
      <vt:lpstr>“Palliative Care For Cancer” Study</vt:lpstr>
      <vt:lpstr>Consult early in stay reduces length and cost of stay</vt:lpstr>
      <vt:lpstr>Greater impact on patients with more comorbidities</vt:lpstr>
      <vt:lpstr>Impact on cost: shorter LOS and reduced cost per day</vt:lpstr>
      <vt:lpstr>PowerPoint Presentation</vt:lpstr>
      <vt:lpstr>Meta-analysis study</vt:lpstr>
      <vt:lpstr>Cost per stay $3,237 lower with PC</vt:lpstr>
      <vt:lpstr>Indirect financial contributions of hospital PC</vt:lpstr>
      <vt:lpstr>5b. Economic studies of  Home- and clinic-based palliative care</vt:lpstr>
      <vt:lpstr>Key RCTs of CBPC measuring cost impact</vt:lpstr>
      <vt:lpstr>PowerPoint Presentation</vt:lpstr>
      <vt:lpstr>“Home Connections”: Symptoms &amp; costs controlled</vt:lpstr>
      <vt:lpstr>Mean healthcare costs per patient per month 178 Transitions pts enrolled for at least six months prior to death and 515 matched comparison patients. Does not include hospice or Transitions program costs.</vt:lpstr>
      <vt:lpstr>Medicaid CBPC pilot</vt:lpstr>
      <vt:lpstr>UCSF Symptom Management Service</vt:lpstr>
      <vt:lpstr>MD Anderson</vt:lpstr>
      <vt:lpstr>PowerPoint Presentation</vt:lpstr>
      <vt:lpstr>6.  The principles of the business case for PC</vt:lpstr>
      <vt:lpstr>Dr. Donald Berwick on sustained solutions</vt:lpstr>
      <vt:lpstr>Translating outcomes into hospital finances</vt:lpstr>
      <vt:lpstr>7. Chaplains and program evaluation</vt:lpstr>
      <vt:lpstr>Where are IDTs and chaplains in outcomes?</vt:lpstr>
      <vt:lpstr>Reminder:  Framework for evaluation</vt:lpstr>
      <vt:lpstr>Not just “measurement” or “all good here”</vt:lpstr>
      <vt:lpstr>GPCQA/QDACT Measuring What Matters Report 4/15/14 - 5/30/16</vt:lpstr>
      <vt:lpstr>The importance of qualitative data</vt:lpstr>
      <vt:lpstr>3-year evaluation plan that includes chaplains</vt:lpstr>
      <vt:lpstr>8. Requirements and realities</vt:lpstr>
      <vt:lpstr>Chaplains required in palliative care?</vt:lpstr>
      <vt:lpstr>References for those</vt:lpstr>
      <vt:lpstr>PowerPoint Presentation</vt:lpstr>
      <vt:lpstr>Palliative care program staffing (2015)</vt:lpstr>
      <vt:lpstr>Staff composition (clinical FTEs) among “complete” teams</vt:lpstr>
      <vt:lpstr>IMHO</vt:lpstr>
      <vt:lpstr>Take it to the next level: Community engagement</vt:lpstr>
      <vt:lpstr>Resist and leverage the assembly line culture</vt:lpstr>
      <vt:lpstr>All set!</vt:lpstr>
    </vt:vector>
  </TitlesOfParts>
  <Company>Virginia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Above-and-beyond components of cancer care</dc:title>
  <dc:creator>JBCassel</dc:creator>
  <cp:lastModifiedBy>Brian Cassel</cp:lastModifiedBy>
  <cp:revision>169</cp:revision>
  <dcterms:created xsi:type="dcterms:W3CDTF">2019-01-25T19:04:55Z</dcterms:created>
  <dcterms:modified xsi:type="dcterms:W3CDTF">2019-05-21T11:17:26Z</dcterms:modified>
</cp:coreProperties>
</file>