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256" r:id="rId2"/>
    <p:sldId id="331" r:id="rId3"/>
    <p:sldId id="324" r:id="rId4"/>
    <p:sldId id="388" r:id="rId5"/>
    <p:sldId id="336" r:id="rId6"/>
    <p:sldId id="259" r:id="rId7"/>
    <p:sldId id="330" r:id="rId8"/>
    <p:sldId id="323" r:id="rId9"/>
    <p:sldId id="326" r:id="rId10"/>
    <p:sldId id="363" r:id="rId11"/>
    <p:sldId id="360" r:id="rId12"/>
    <p:sldId id="384" r:id="rId13"/>
    <p:sldId id="385" r:id="rId14"/>
    <p:sldId id="327" r:id="rId15"/>
    <p:sldId id="328" r:id="rId16"/>
    <p:sldId id="366" r:id="rId17"/>
    <p:sldId id="339" r:id="rId18"/>
    <p:sldId id="389" r:id="rId19"/>
    <p:sldId id="292" r:id="rId20"/>
    <p:sldId id="294" r:id="rId21"/>
    <p:sldId id="295" r:id="rId22"/>
    <p:sldId id="296" r:id="rId23"/>
    <p:sldId id="297" r:id="rId24"/>
    <p:sldId id="298" r:id="rId25"/>
    <p:sldId id="301" r:id="rId26"/>
    <p:sldId id="303" r:id="rId27"/>
    <p:sldId id="305" r:id="rId28"/>
    <p:sldId id="306" r:id="rId29"/>
    <p:sldId id="309" r:id="rId30"/>
    <p:sldId id="311" r:id="rId31"/>
    <p:sldId id="337" r:id="rId32"/>
    <p:sldId id="313" r:id="rId33"/>
    <p:sldId id="338" r:id="rId34"/>
    <p:sldId id="340" r:id="rId35"/>
    <p:sldId id="341" r:id="rId36"/>
    <p:sldId id="342" r:id="rId37"/>
    <p:sldId id="343" r:id="rId38"/>
    <p:sldId id="364" r:id="rId39"/>
    <p:sldId id="365" r:id="rId40"/>
    <p:sldId id="346" r:id="rId41"/>
    <p:sldId id="347" r:id="rId42"/>
    <p:sldId id="348" r:id="rId43"/>
    <p:sldId id="317" r:id="rId44"/>
    <p:sldId id="349" r:id="rId45"/>
    <p:sldId id="350" r:id="rId46"/>
    <p:sldId id="351" r:id="rId47"/>
    <p:sldId id="383" r:id="rId48"/>
    <p:sldId id="352" r:id="rId49"/>
    <p:sldId id="378" r:id="rId50"/>
    <p:sldId id="353" r:id="rId51"/>
    <p:sldId id="289" r:id="rId52"/>
    <p:sldId id="386" r:id="rId53"/>
    <p:sldId id="354" r:id="rId54"/>
    <p:sldId id="367" r:id="rId55"/>
    <p:sldId id="375" r:id="rId56"/>
    <p:sldId id="376" r:id="rId57"/>
    <p:sldId id="320" r:id="rId58"/>
    <p:sldId id="387" r:id="rId59"/>
    <p:sldId id="308" r:id="rId60"/>
    <p:sldId id="260" r:id="rId61"/>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1530E9E5-310C-4AC8-A612-FA715BD70AB3}">
          <p14:sldIdLst>
            <p14:sldId id="256"/>
            <p14:sldId id="331"/>
            <p14:sldId id="324"/>
            <p14:sldId id="388"/>
            <p14:sldId id="336"/>
            <p14:sldId id="259"/>
            <p14:sldId id="330"/>
            <p14:sldId id="323"/>
            <p14:sldId id="326"/>
            <p14:sldId id="363"/>
            <p14:sldId id="360"/>
            <p14:sldId id="384"/>
            <p14:sldId id="385"/>
            <p14:sldId id="327"/>
            <p14:sldId id="328"/>
            <p14:sldId id="366"/>
            <p14:sldId id="339"/>
            <p14:sldId id="389"/>
            <p14:sldId id="292"/>
            <p14:sldId id="294"/>
            <p14:sldId id="295"/>
            <p14:sldId id="296"/>
            <p14:sldId id="297"/>
            <p14:sldId id="298"/>
            <p14:sldId id="301"/>
            <p14:sldId id="303"/>
            <p14:sldId id="305"/>
            <p14:sldId id="306"/>
            <p14:sldId id="309"/>
            <p14:sldId id="311"/>
            <p14:sldId id="337"/>
            <p14:sldId id="313"/>
            <p14:sldId id="338"/>
            <p14:sldId id="340"/>
            <p14:sldId id="341"/>
            <p14:sldId id="342"/>
            <p14:sldId id="343"/>
            <p14:sldId id="364"/>
            <p14:sldId id="365"/>
            <p14:sldId id="346"/>
            <p14:sldId id="347"/>
            <p14:sldId id="348"/>
            <p14:sldId id="317"/>
            <p14:sldId id="349"/>
            <p14:sldId id="350"/>
            <p14:sldId id="351"/>
            <p14:sldId id="383"/>
            <p14:sldId id="352"/>
            <p14:sldId id="378"/>
            <p14:sldId id="353"/>
            <p14:sldId id="289"/>
            <p14:sldId id="386"/>
            <p14:sldId id="354"/>
            <p14:sldId id="367"/>
            <p14:sldId id="375"/>
            <p14:sldId id="376"/>
            <p14:sldId id="320"/>
            <p14:sldId id="387"/>
            <p14:sldId id="308"/>
            <p14:sldId id="26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09E"/>
    <a:srgbClr val="6E9F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9" autoAdjust="0"/>
    <p:restoredTop sz="94668" autoAdjust="0"/>
  </p:normalViewPr>
  <p:slideViewPr>
    <p:cSldViewPr>
      <p:cViewPr varScale="1">
        <p:scale>
          <a:sx n="79" d="100"/>
          <a:sy n="79" d="100"/>
        </p:scale>
        <p:origin x="200" y="7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2D803A-957E-4905-AA1F-768000651ABC}"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99DF6F85-553A-4177-BC4B-149FB8E821B3}">
      <dgm:prSet phldrT="[Text]" custT="1"/>
      <dgm:spPr>
        <a:xfrm>
          <a:off x="310918" y="245269"/>
          <a:ext cx="3225800" cy="2733671"/>
        </a:xfrm>
        <a:solidFill>
          <a:schemeClr val="accent1">
            <a:lumMod val="40000"/>
            <a:lumOff val="60000"/>
          </a:schemeClr>
        </a:solidFill>
      </dgm:spPr>
      <dgm:t>
        <a:bodyPr/>
        <a:lstStyle/>
        <a:p>
          <a:r>
            <a:rPr lang="en-US" sz="1100" b="0" cap="none" spc="0" dirty="0">
              <a:ln w="0"/>
              <a:solidFill>
                <a:schemeClr val="tx1"/>
              </a:solidFill>
              <a:effectLst>
                <a:outerShdw blurRad="38100" dist="19050" dir="2700000" algn="tl" rotWithShape="0">
                  <a:schemeClr val="dk1">
                    <a:alpha val="40000"/>
                  </a:schemeClr>
                </a:outerShdw>
              </a:effectLst>
            </a:rPr>
            <a:t>All Care Providers</a:t>
          </a:r>
        </a:p>
      </dgm:t>
    </dgm:pt>
    <dgm:pt modelId="{24B46F48-A89B-43F9-AA87-F5CA86076901}" type="parTrans" cxnId="{4DF80F42-3353-42FA-BDAD-3DF3E0F05D77}">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2DBCE33A-D5D3-4620-993F-47C16AF0B88F}" type="sibTrans" cxnId="{4DF80F42-3353-42FA-BDAD-3DF3E0F05D77}">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6CBAEE78-1586-4746-ADA7-25967FFDD4AD}">
      <dgm:prSet phldrT="[Text]" custT="1"/>
      <dgm:spPr>
        <a:xfrm>
          <a:off x="742949" y="1058066"/>
          <a:ext cx="2419350" cy="1914528"/>
        </a:xfrm>
        <a:solidFill>
          <a:schemeClr val="accent1">
            <a:lumMod val="60000"/>
            <a:lumOff val="40000"/>
          </a:schemeClr>
        </a:solidFill>
      </dgm:spPr>
      <dgm:t>
        <a:bodyPr/>
        <a:lstStyle/>
        <a:p>
          <a:endParaRPr lang="en-US" sz="1100" b="0" cap="none" spc="0" dirty="0">
            <a:ln w="0"/>
            <a:solidFill>
              <a:schemeClr val="tx1"/>
            </a:solidFill>
            <a:effectLst>
              <a:outerShdw blurRad="38100" dist="19050" dir="2700000" algn="tl" rotWithShape="0">
                <a:schemeClr val="dk1">
                  <a:alpha val="40000"/>
                </a:schemeClr>
              </a:outerShdw>
            </a:effectLst>
          </a:endParaRPr>
        </a:p>
        <a:p>
          <a:r>
            <a:rPr lang="en-US" sz="1100" b="0" cap="none" spc="0" dirty="0">
              <a:ln w="0"/>
              <a:solidFill>
                <a:schemeClr val="tx1"/>
              </a:solidFill>
              <a:effectLst>
                <a:outerShdw blurRad="38100" dist="19050" dir="2700000" algn="tl" rotWithShape="0">
                  <a:schemeClr val="dk1">
                    <a:alpha val="40000"/>
                  </a:schemeClr>
                </a:outerShdw>
              </a:effectLst>
            </a:rPr>
            <a:t>Spiritual Care Practitioners</a:t>
          </a:r>
        </a:p>
      </dgm:t>
    </dgm:pt>
    <dgm:pt modelId="{578080D7-7A74-42BB-A36A-EBE0B6EE6AD1}" type="parTrans" cxnId="{41CB1760-7FD7-43F9-A273-062BCD2D0927}">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D7EC8C1A-2265-497D-B5D0-8F69785C2047}" type="sibTrans" cxnId="{41CB1760-7FD7-43F9-A273-062BCD2D0927}">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595B8FBB-D5DB-481E-A395-985CDE970067}">
      <dgm:prSet phldrT="[Text]" custT="1"/>
      <dgm:spPr>
        <a:xfrm>
          <a:off x="1146175" y="1856580"/>
          <a:ext cx="1612900" cy="1123949"/>
        </a:xfrm>
      </dgm:spPr>
      <dgm:t>
        <a:bodyPr/>
        <a:lstStyle/>
        <a:p>
          <a:r>
            <a:rPr lang="en-US" sz="1100" b="0" cap="none" spc="0" dirty="0">
              <a:ln w="0"/>
              <a:solidFill>
                <a:schemeClr val="tx1"/>
              </a:solidFill>
              <a:effectLst>
                <a:outerShdw blurRad="38100" dist="19050" dir="2700000" algn="tl" rotWithShape="0">
                  <a:schemeClr val="dk1">
                    <a:alpha val="40000"/>
                  </a:schemeClr>
                </a:outerShdw>
              </a:effectLst>
            </a:rPr>
            <a:t>Faith Representatives Chaplains</a:t>
          </a:r>
        </a:p>
      </dgm:t>
    </dgm:pt>
    <dgm:pt modelId="{1D6CE108-0974-4796-9651-713181071958}" type="parTrans" cxnId="{727491B2-1D62-4F7A-8C43-53433890D9C0}">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925009EA-A547-4A8B-BDF7-75B396F094C9}" type="sibTrans" cxnId="{727491B2-1D62-4F7A-8C43-53433890D9C0}">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F6821883-EB0D-4EB6-A003-9794A0A55B2F}">
      <dgm:prSet custT="1"/>
      <dgm:spPr>
        <a:solidFill>
          <a:schemeClr val="accent1">
            <a:lumMod val="20000"/>
            <a:lumOff val="80000"/>
          </a:schemeClr>
        </a:solidFill>
      </dgm:spPr>
      <dgm:t>
        <a:bodyPr/>
        <a:lstStyle/>
        <a:p>
          <a:r>
            <a:rPr lang="en-AU" sz="1100" b="0" cap="none" spc="0" dirty="0">
              <a:ln w="0"/>
              <a:solidFill>
                <a:schemeClr val="tx1"/>
              </a:solidFill>
              <a:effectLst>
                <a:outerShdw blurRad="38100" dist="19050" dir="2700000" algn="tl" rotWithShape="0">
                  <a:schemeClr val="dk1">
                    <a:alpha val="40000"/>
                  </a:schemeClr>
                </a:outerShdw>
              </a:effectLst>
            </a:rPr>
            <a:t>The service/system</a:t>
          </a:r>
        </a:p>
      </dgm:t>
    </dgm:pt>
    <dgm:pt modelId="{092640AC-4988-4975-BFD3-681BD9CAD846}" type="parTrans" cxnId="{A8852094-DE36-4F57-8D34-A418D22FEA90}">
      <dgm:prSet/>
      <dgm:spPr/>
      <dgm:t>
        <a:bodyPr/>
        <a:lstStyle/>
        <a:p>
          <a:endParaRPr lang="en-AU" b="0" cap="none" spc="0">
            <a:ln w="0"/>
            <a:solidFill>
              <a:schemeClr val="tx1"/>
            </a:solidFill>
            <a:effectLst>
              <a:outerShdw blurRad="38100" dist="19050" dir="2700000" algn="tl" rotWithShape="0">
                <a:schemeClr val="dk1">
                  <a:alpha val="40000"/>
                </a:schemeClr>
              </a:outerShdw>
            </a:effectLst>
          </a:endParaRPr>
        </a:p>
      </dgm:t>
    </dgm:pt>
    <dgm:pt modelId="{48E7F5E3-D50D-46DB-9076-8B52A36E0DD2}" type="sibTrans" cxnId="{A8852094-DE36-4F57-8D34-A418D22FEA90}">
      <dgm:prSet/>
      <dgm:spPr/>
      <dgm:t>
        <a:bodyPr/>
        <a:lstStyle/>
        <a:p>
          <a:endParaRPr lang="en-AU" b="0" cap="none" spc="0">
            <a:ln w="0"/>
            <a:solidFill>
              <a:schemeClr val="tx1"/>
            </a:solidFill>
            <a:effectLst>
              <a:outerShdw blurRad="38100" dist="19050" dir="2700000" algn="tl" rotWithShape="0">
                <a:schemeClr val="dk1">
                  <a:alpha val="40000"/>
                </a:schemeClr>
              </a:outerShdw>
            </a:effectLst>
          </a:endParaRPr>
        </a:p>
      </dgm:t>
    </dgm:pt>
    <dgm:pt modelId="{D934D381-01A6-484D-BA55-9B6AB08EEBC8}">
      <dgm:prSet custT="1"/>
      <dgm:spPr>
        <a:solidFill>
          <a:schemeClr val="accent1">
            <a:lumMod val="75000"/>
          </a:schemeClr>
        </a:solidFill>
      </dgm:spPr>
      <dgm:t>
        <a:bodyPr/>
        <a:lstStyle/>
        <a:p>
          <a:r>
            <a:rPr lang="en-AU" sz="1100" b="0" cap="none" spc="0" dirty="0">
              <a:ln w="0"/>
              <a:solidFill>
                <a:schemeClr val="tx1"/>
              </a:solidFill>
              <a:effectLst>
                <a:outerShdw blurRad="38100" dist="19050" dir="2700000" algn="tl" rotWithShape="0">
                  <a:schemeClr val="dk1">
                    <a:alpha val="40000"/>
                  </a:schemeClr>
                </a:outerShdw>
              </a:effectLst>
            </a:rPr>
            <a:t>The Person </a:t>
          </a:r>
        </a:p>
      </dgm:t>
    </dgm:pt>
    <dgm:pt modelId="{D8994E44-FBC1-459A-A2EE-610C98F5EE2C}" type="parTrans" cxnId="{5A616F2F-9F56-42C4-9341-96FD12F4E6EE}">
      <dgm:prSet/>
      <dgm:spPr/>
      <dgm:t>
        <a:bodyPr/>
        <a:lstStyle/>
        <a:p>
          <a:endParaRPr lang="en-AU" b="0" cap="none" spc="0">
            <a:ln w="0"/>
            <a:solidFill>
              <a:schemeClr val="tx1"/>
            </a:solidFill>
            <a:effectLst>
              <a:outerShdw blurRad="38100" dist="19050" dir="2700000" algn="tl" rotWithShape="0">
                <a:schemeClr val="dk1">
                  <a:alpha val="40000"/>
                </a:schemeClr>
              </a:outerShdw>
            </a:effectLst>
          </a:endParaRPr>
        </a:p>
      </dgm:t>
    </dgm:pt>
    <dgm:pt modelId="{FD46EB35-29F8-4C6C-AFF6-BEB63027052D}" type="sibTrans" cxnId="{5A616F2F-9F56-42C4-9341-96FD12F4E6EE}">
      <dgm:prSet/>
      <dgm:spPr/>
      <dgm:t>
        <a:bodyPr/>
        <a:lstStyle/>
        <a:p>
          <a:endParaRPr lang="en-AU" b="0" cap="none" spc="0">
            <a:ln w="0"/>
            <a:solidFill>
              <a:schemeClr val="tx1"/>
            </a:solidFill>
            <a:effectLst>
              <a:outerShdw blurRad="38100" dist="19050" dir="2700000" algn="tl" rotWithShape="0">
                <a:schemeClr val="dk1">
                  <a:alpha val="40000"/>
                </a:schemeClr>
              </a:outerShdw>
            </a:effectLst>
          </a:endParaRPr>
        </a:p>
      </dgm:t>
    </dgm:pt>
    <dgm:pt modelId="{27B6030D-E10D-4983-8ABD-75A28D3E61D8}" type="pres">
      <dgm:prSet presAssocID="{042D803A-957E-4905-AA1F-768000651ABC}" presName="Name0" presStyleCnt="0">
        <dgm:presLayoutVars>
          <dgm:chMax val="7"/>
          <dgm:resizeHandles val="exact"/>
        </dgm:presLayoutVars>
      </dgm:prSet>
      <dgm:spPr/>
    </dgm:pt>
    <dgm:pt modelId="{B9BEAC40-4CE9-41BA-8D1A-9C1D1849B722}" type="pres">
      <dgm:prSet presAssocID="{042D803A-957E-4905-AA1F-768000651ABC}" presName="comp1" presStyleCnt="0"/>
      <dgm:spPr/>
    </dgm:pt>
    <dgm:pt modelId="{2C7D83AF-578B-4B11-9735-6376ABCA5387}" type="pres">
      <dgm:prSet presAssocID="{042D803A-957E-4905-AA1F-768000651ABC}" presName="circle1" presStyleLbl="node1" presStyleIdx="0" presStyleCnt="5"/>
      <dgm:spPr/>
    </dgm:pt>
    <dgm:pt modelId="{4616BEA2-18EE-4449-8D6A-D74B11817A63}" type="pres">
      <dgm:prSet presAssocID="{042D803A-957E-4905-AA1F-768000651ABC}" presName="c1text" presStyleLbl="node1" presStyleIdx="0" presStyleCnt="5">
        <dgm:presLayoutVars>
          <dgm:bulletEnabled val="1"/>
        </dgm:presLayoutVars>
      </dgm:prSet>
      <dgm:spPr/>
    </dgm:pt>
    <dgm:pt modelId="{D1B08B3E-DBCB-4E5E-85B8-83004B62E13A}" type="pres">
      <dgm:prSet presAssocID="{042D803A-957E-4905-AA1F-768000651ABC}" presName="comp2" presStyleCnt="0"/>
      <dgm:spPr/>
    </dgm:pt>
    <dgm:pt modelId="{0D945F25-D435-42C1-BB52-3BC2D3A902D9}" type="pres">
      <dgm:prSet presAssocID="{042D803A-957E-4905-AA1F-768000651ABC}" presName="circle2" presStyleLbl="node1" presStyleIdx="1" presStyleCnt="5"/>
      <dgm:spPr/>
    </dgm:pt>
    <dgm:pt modelId="{237F0AB2-3344-4D22-8AFC-3F383DE5E79E}" type="pres">
      <dgm:prSet presAssocID="{042D803A-957E-4905-AA1F-768000651ABC}" presName="c2text" presStyleLbl="node1" presStyleIdx="1" presStyleCnt="5">
        <dgm:presLayoutVars>
          <dgm:bulletEnabled val="1"/>
        </dgm:presLayoutVars>
      </dgm:prSet>
      <dgm:spPr/>
    </dgm:pt>
    <dgm:pt modelId="{1CC15A1D-A524-448B-83EC-0FB3B023D40A}" type="pres">
      <dgm:prSet presAssocID="{042D803A-957E-4905-AA1F-768000651ABC}" presName="comp3" presStyleCnt="0"/>
      <dgm:spPr/>
    </dgm:pt>
    <dgm:pt modelId="{DA251C1E-886A-43AD-9C0C-F7BA5899D07F}" type="pres">
      <dgm:prSet presAssocID="{042D803A-957E-4905-AA1F-768000651ABC}" presName="circle3" presStyleLbl="node1" presStyleIdx="2" presStyleCnt="5"/>
      <dgm:spPr/>
    </dgm:pt>
    <dgm:pt modelId="{3964634E-DD60-4F6C-AD8B-F99C5A596558}" type="pres">
      <dgm:prSet presAssocID="{042D803A-957E-4905-AA1F-768000651ABC}" presName="c3text" presStyleLbl="node1" presStyleIdx="2" presStyleCnt="5">
        <dgm:presLayoutVars>
          <dgm:bulletEnabled val="1"/>
        </dgm:presLayoutVars>
      </dgm:prSet>
      <dgm:spPr/>
    </dgm:pt>
    <dgm:pt modelId="{64A808B7-8B2D-4FC0-A980-37A12201020C}" type="pres">
      <dgm:prSet presAssocID="{042D803A-957E-4905-AA1F-768000651ABC}" presName="comp4" presStyleCnt="0"/>
      <dgm:spPr/>
    </dgm:pt>
    <dgm:pt modelId="{4738BBC9-B64B-423C-9A03-19C8CF5C7600}" type="pres">
      <dgm:prSet presAssocID="{042D803A-957E-4905-AA1F-768000651ABC}" presName="circle4" presStyleLbl="node1" presStyleIdx="3" presStyleCnt="5"/>
      <dgm:spPr/>
    </dgm:pt>
    <dgm:pt modelId="{BCA90033-3C54-41A7-9ED1-0EE548822269}" type="pres">
      <dgm:prSet presAssocID="{042D803A-957E-4905-AA1F-768000651ABC}" presName="c4text" presStyleLbl="node1" presStyleIdx="3" presStyleCnt="5">
        <dgm:presLayoutVars>
          <dgm:bulletEnabled val="1"/>
        </dgm:presLayoutVars>
      </dgm:prSet>
      <dgm:spPr/>
    </dgm:pt>
    <dgm:pt modelId="{1BC5A7A4-CA8C-471F-93F5-38BB4F9D8BF0}" type="pres">
      <dgm:prSet presAssocID="{042D803A-957E-4905-AA1F-768000651ABC}" presName="comp5" presStyleCnt="0"/>
      <dgm:spPr/>
    </dgm:pt>
    <dgm:pt modelId="{5DCAD074-381D-4CC5-91C8-4F98F3257AA2}" type="pres">
      <dgm:prSet presAssocID="{042D803A-957E-4905-AA1F-768000651ABC}" presName="circle5" presStyleLbl="node1" presStyleIdx="4" presStyleCnt="5" custScaleY="86238" custLinFactNeighborX="0" custLinFactNeighborY="2473"/>
      <dgm:spPr/>
    </dgm:pt>
    <dgm:pt modelId="{C58DE17A-8E49-4125-BA2A-76AA7015CAD3}" type="pres">
      <dgm:prSet presAssocID="{042D803A-957E-4905-AA1F-768000651ABC}" presName="c5text" presStyleLbl="node1" presStyleIdx="4" presStyleCnt="5">
        <dgm:presLayoutVars>
          <dgm:bulletEnabled val="1"/>
        </dgm:presLayoutVars>
      </dgm:prSet>
      <dgm:spPr/>
    </dgm:pt>
  </dgm:ptLst>
  <dgm:cxnLst>
    <dgm:cxn modelId="{B456062C-7A4E-4BEB-99F8-F811477715DA}" type="presOf" srcId="{6CBAEE78-1586-4746-ADA7-25967FFDD4AD}" destId="{DA251C1E-886A-43AD-9C0C-F7BA5899D07F}" srcOrd="0" destOrd="0" presId="urn:microsoft.com/office/officeart/2005/8/layout/venn2"/>
    <dgm:cxn modelId="{5A616F2F-9F56-42C4-9341-96FD12F4E6EE}" srcId="{042D803A-957E-4905-AA1F-768000651ABC}" destId="{D934D381-01A6-484D-BA55-9B6AB08EEBC8}" srcOrd="4" destOrd="0" parTransId="{D8994E44-FBC1-459A-A2EE-610C98F5EE2C}" sibTransId="{FD46EB35-29F8-4C6C-AFF6-BEB63027052D}"/>
    <dgm:cxn modelId="{4DF80F42-3353-42FA-BDAD-3DF3E0F05D77}" srcId="{042D803A-957E-4905-AA1F-768000651ABC}" destId="{99DF6F85-553A-4177-BC4B-149FB8E821B3}" srcOrd="1" destOrd="0" parTransId="{24B46F48-A89B-43F9-AA87-F5CA86076901}" sibTransId="{2DBCE33A-D5D3-4620-993F-47C16AF0B88F}"/>
    <dgm:cxn modelId="{5E75D842-01CD-4F1E-A344-AD6EDD0A933F}" type="presOf" srcId="{D934D381-01A6-484D-BA55-9B6AB08EEBC8}" destId="{C58DE17A-8E49-4125-BA2A-76AA7015CAD3}" srcOrd="1" destOrd="0" presId="urn:microsoft.com/office/officeart/2005/8/layout/venn2"/>
    <dgm:cxn modelId="{F0C5DA48-E2A9-4129-A7D3-46FFD9ADDCC6}" type="presOf" srcId="{042D803A-957E-4905-AA1F-768000651ABC}" destId="{27B6030D-E10D-4983-8ABD-75A28D3E61D8}" srcOrd="0" destOrd="0" presId="urn:microsoft.com/office/officeart/2005/8/layout/venn2"/>
    <dgm:cxn modelId="{41CB1760-7FD7-43F9-A273-062BCD2D0927}" srcId="{042D803A-957E-4905-AA1F-768000651ABC}" destId="{6CBAEE78-1586-4746-ADA7-25967FFDD4AD}" srcOrd="2" destOrd="0" parTransId="{578080D7-7A74-42BB-A36A-EBE0B6EE6AD1}" sibTransId="{D7EC8C1A-2265-497D-B5D0-8F69785C2047}"/>
    <dgm:cxn modelId="{A6D38768-D7A4-405A-A531-8FF34691BB64}" type="presOf" srcId="{6CBAEE78-1586-4746-ADA7-25967FFDD4AD}" destId="{3964634E-DD60-4F6C-AD8B-F99C5A596558}" srcOrd="1" destOrd="0" presId="urn:microsoft.com/office/officeart/2005/8/layout/venn2"/>
    <dgm:cxn modelId="{6156097A-5406-4CCB-BEA0-24DF790B516E}" type="presOf" srcId="{595B8FBB-D5DB-481E-A395-985CDE970067}" destId="{BCA90033-3C54-41A7-9ED1-0EE548822269}" srcOrd="1" destOrd="0" presId="urn:microsoft.com/office/officeart/2005/8/layout/venn2"/>
    <dgm:cxn modelId="{BA7B0A80-79BC-45D4-BCFF-A4E81936D29B}" type="presOf" srcId="{595B8FBB-D5DB-481E-A395-985CDE970067}" destId="{4738BBC9-B64B-423C-9A03-19C8CF5C7600}" srcOrd="0" destOrd="0" presId="urn:microsoft.com/office/officeart/2005/8/layout/venn2"/>
    <dgm:cxn modelId="{A8852094-DE36-4F57-8D34-A418D22FEA90}" srcId="{042D803A-957E-4905-AA1F-768000651ABC}" destId="{F6821883-EB0D-4EB6-A003-9794A0A55B2F}" srcOrd="0" destOrd="0" parTransId="{092640AC-4988-4975-BFD3-681BD9CAD846}" sibTransId="{48E7F5E3-D50D-46DB-9076-8B52A36E0DD2}"/>
    <dgm:cxn modelId="{3221379D-54BD-4172-BD58-63C7021E2C80}" type="presOf" srcId="{99DF6F85-553A-4177-BC4B-149FB8E821B3}" destId="{237F0AB2-3344-4D22-8AFC-3F383DE5E79E}" srcOrd="1" destOrd="0" presId="urn:microsoft.com/office/officeart/2005/8/layout/venn2"/>
    <dgm:cxn modelId="{727491B2-1D62-4F7A-8C43-53433890D9C0}" srcId="{042D803A-957E-4905-AA1F-768000651ABC}" destId="{595B8FBB-D5DB-481E-A395-985CDE970067}" srcOrd="3" destOrd="0" parTransId="{1D6CE108-0974-4796-9651-713181071958}" sibTransId="{925009EA-A547-4A8B-BDF7-75B396F094C9}"/>
    <dgm:cxn modelId="{C05D3DC3-260B-4081-BBB5-ACF60DA52DFD}" type="presOf" srcId="{99DF6F85-553A-4177-BC4B-149FB8E821B3}" destId="{0D945F25-D435-42C1-BB52-3BC2D3A902D9}" srcOrd="0" destOrd="0" presId="urn:microsoft.com/office/officeart/2005/8/layout/venn2"/>
    <dgm:cxn modelId="{0530A9C4-51DA-49DE-9643-B6B794575D00}" type="presOf" srcId="{F6821883-EB0D-4EB6-A003-9794A0A55B2F}" destId="{4616BEA2-18EE-4449-8D6A-D74B11817A63}" srcOrd="1" destOrd="0" presId="urn:microsoft.com/office/officeart/2005/8/layout/venn2"/>
    <dgm:cxn modelId="{BCC72ED5-EB58-4A0F-B92B-D6D1E5B225BA}" type="presOf" srcId="{F6821883-EB0D-4EB6-A003-9794A0A55B2F}" destId="{2C7D83AF-578B-4B11-9735-6376ABCA5387}" srcOrd="0" destOrd="0" presId="urn:microsoft.com/office/officeart/2005/8/layout/venn2"/>
    <dgm:cxn modelId="{D7ED0AFF-9C22-4686-B810-22B764287410}" type="presOf" srcId="{D934D381-01A6-484D-BA55-9B6AB08EEBC8}" destId="{5DCAD074-381D-4CC5-91C8-4F98F3257AA2}" srcOrd="0" destOrd="0" presId="urn:microsoft.com/office/officeart/2005/8/layout/venn2"/>
    <dgm:cxn modelId="{74FAB380-7FBB-463B-9899-6A9CC9340AF0}" type="presParOf" srcId="{27B6030D-E10D-4983-8ABD-75A28D3E61D8}" destId="{B9BEAC40-4CE9-41BA-8D1A-9C1D1849B722}" srcOrd="0" destOrd="0" presId="urn:microsoft.com/office/officeart/2005/8/layout/venn2"/>
    <dgm:cxn modelId="{E6B04948-889A-4C10-B7CD-EE6F4CF50A34}" type="presParOf" srcId="{B9BEAC40-4CE9-41BA-8D1A-9C1D1849B722}" destId="{2C7D83AF-578B-4B11-9735-6376ABCA5387}" srcOrd="0" destOrd="0" presId="urn:microsoft.com/office/officeart/2005/8/layout/venn2"/>
    <dgm:cxn modelId="{087993BC-BB9A-4B71-A52F-6F53D3B1ADD9}" type="presParOf" srcId="{B9BEAC40-4CE9-41BA-8D1A-9C1D1849B722}" destId="{4616BEA2-18EE-4449-8D6A-D74B11817A63}" srcOrd="1" destOrd="0" presId="urn:microsoft.com/office/officeart/2005/8/layout/venn2"/>
    <dgm:cxn modelId="{6E63229A-606E-40BB-A64B-3609D79DEE4A}" type="presParOf" srcId="{27B6030D-E10D-4983-8ABD-75A28D3E61D8}" destId="{D1B08B3E-DBCB-4E5E-85B8-83004B62E13A}" srcOrd="1" destOrd="0" presId="urn:microsoft.com/office/officeart/2005/8/layout/venn2"/>
    <dgm:cxn modelId="{595BC0C0-6AA5-4AAA-97FD-7E3B36EDA966}" type="presParOf" srcId="{D1B08B3E-DBCB-4E5E-85B8-83004B62E13A}" destId="{0D945F25-D435-42C1-BB52-3BC2D3A902D9}" srcOrd="0" destOrd="0" presId="urn:microsoft.com/office/officeart/2005/8/layout/venn2"/>
    <dgm:cxn modelId="{8AF30BB5-1C89-4346-A46B-5A3D2468BEB1}" type="presParOf" srcId="{D1B08B3E-DBCB-4E5E-85B8-83004B62E13A}" destId="{237F0AB2-3344-4D22-8AFC-3F383DE5E79E}" srcOrd="1" destOrd="0" presId="urn:microsoft.com/office/officeart/2005/8/layout/venn2"/>
    <dgm:cxn modelId="{07FBFA0F-38CC-48D6-A016-544896B924C3}" type="presParOf" srcId="{27B6030D-E10D-4983-8ABD-75A28D3E61D8}" destId="{1CC15A1D-A524-448B-83EC-0FB3B023D40A}" srcOrd="2" destOrd="0" presId="urn:microsoft.com/office/officeart/2005/8/layout/venn2"/>
    <dgm:cxn modelId="{B5D62579-78CF-4C5C-BF67-917BF072C4E5}" type="presParOf" srcId="{1CC15A1D-A524-448B-83EC-0FB3B023D40A}" destId="{DA251C1E-886A-43AD-9C0C-F7BA5899D07F}" srcOrd="0" destOrd="0" presId="urn:microsoft.com/office/officeart/2005/8/layout/venn2"/>
    <dgm:cxn modelId="{C0B6117C-2D8E-4EF0-B296-328DB49544B7}" type="presParOf" srcId="{1CC15A1D-A524-448B-83EC-0FB3B023D40A}" destId="{3964634E-DD60-4F6C-AD8B-F99C5A596558}" srcOrd="1" destOrd="0" presId="urn:microsoft.com/office/officeart/2005/8/layout/venn2"/>
    <dgm:cxn modelId="{3E31D337-1FD1-44E6-86EA-0C87371C392E}" type="presParOf" srcId="{27B6030D-E10D-4983-8ABD-75A28D3E61D8}" destId="{64A808B7-8B2D-4FC0-A980-37A12201020C}" srcOrd="3" destOrd="0" presId="urn:microsoft.com/office/officeart/2005/8/layout/venn2"/>
    <dgm:cxn modelId="{2D7DAB82-12AC-4D83-A748-1D954AE5FAB4}" type="presParOf" srcId="{64A808B7-8B2D-4FC0-A980-37A12201020C}" destId="{4738BBC9-B64B-423C-9A03-19C8CF5C7600}" srcOrd="0" destOrd="0" presId="urn:microsoft.com/office/officeart/2005/8/layout/venn2"/>
    <dgm:cxn modelId="{AE18327E-F2B4-4C27-80DC-AACE843E58FA}" type="presParOf" srcId="{64A808B7-8B2D-4FC0-A980-37A12201020C}" destId="{BCA90033-3C54-41A7-9ED1-0EE548822269}" srcOrd="1" destOrd="0" presId="urn:microsoft.com/office/officeart/2005/8/layout/venn2"/>
    <dgm:cxn modelId="{AF3905E2-80ED-4975-8245-4BC8E3E0AFBD}" type="presParOf" srcId="{27B6030D-E10D-4983-8ABD-75A28D3E61D8}" destId="{1BC5A7A4-CA8C-471F-93F5-38BB4F9D8BF0}" srcOrd="4" destOrd="0" presId="urn:microsoft.com/office/officeart/2005/8/layout/venn2"/>
    <dgm:cxn modelId="{81998B1B-D187-4805-A6BE-A95F7046D9C2}" type="presParOf" srcId="{1BC5A7A4-CA8C-471F-93F5-38BB4F9D8BF0}" destId="{5DCAD074-381D-4CC5-91C8-4F98F3257AA2}" srcOrd="0" destOrd="0" presId="urn:microsoft.com/office/officeart/2005/8/layout/venn2"/>
    <dgm:cxn modelId="{BF33BC55-BBB5-414D-AA74-39C6CE8334E7}" type="presParOf" srcId="{1BC5A7A4-CA8C-471F-93F5-38BB4F9D8BF0}" destId="{C58DE17A-8E49-4125-BA2A-76AA7015CAD3}"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7D83AF-578B-4B11-9735-6376ABCA5387}">
      <dsp:nvSpPr>
        <dsp:cNvPr id="0" name=""/>
        <dsp:cNvSpPr/>
      </dsp:nvSpPr>
      <dsp:spPr>
        <a:xfrm>
          <a:off x="1385490" y="0"/>
          <a:ext cx="5458618" cy="5458618"/>
        </a:xfrm>
        <a:prstGeom prst="ellipse">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AU" sz="1100" b="0" kern="1200" cap="none" spc="0" dirty="0">
              <a:ln w="0"/>
              <a:solidFill>
                <a:schemeClr val="tx1"/>
              </a:solidFill>
              <a:effectLst>
                <a:outerShdw blurRad="38100" dist="19050" dir="2700000" algn="tl" rotWithShape="0">
                  <a:schemeClr val="dk1">
                    <a:alpha val="40000"/>
                  </a:schemeClr>
                </a:outerShdw>
              </a:effectLst>
            </a:rPr>
            <a:t>The service/system</a:t>
          </a:r>
        </a:p>
      </dsp:txBody>
      <dsp:txXfrm>
        <a:off x="3091309" y="272930"/>
        <a:ext cx="2046981" cy="545861"/>
      </dsp:txXfrm>
    </dsp:sp>
    <dsp:sp modelId="{0D945F25-D435-42C1-BB52-3BC2D3A902D9}">
      <dsp:nvSpPr>
        <dsp:cNvPr id="0" name=""/>
        <dsp:cNvSpPr/>
      </dsp:nvSpPr>
      <dsp:spPr>
        <a:xfrm>
          <a:off x="1794887" y="818792"/>
          <a:ext cx="4639825" cy="4639825"/>
        </a:xfrm>
        <a:prstGeom prst="ellipse">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b="0" kern="1200" cap="none" spc="0" dirty="0">
              <a:ln w="0"/>
              <a:solidFill>
                <a:schemeClr val="tx1"/>
              </a:solidFill>
              <a:effectLst>
                <a:outerShdw blurRad="38100" dist="19050" dir="2700000" algn="tl" rotWithShape="0">
                  <a:schemeClr val="dk1">
                    <a:alpha val="40000"/>
                  </a:schemeClr>
                </a:outerShdw>
              </a:effectLst>
            </a:rPr>
            <a:t>All Care Providers</a:t>
          </a:r>
        </a:p>
      </dsp:txBody>
      <dsp:txXfrm>
        <a:off x="3114337" y="1085582"/>
        <a:ext cx="2000924" cy="533579"/>
      </dsp:txXfrm>
    </dsp:sp>
    <dsp:sp modelId="{DA251C1E-886A-43AD-9C0C-F7BA5899D07F}">
      <dsp:nvSpPr>
        <dsp:cNvPr id="0" name=""/>
        <dsp:cNvSpPr/>
      </dsp:nvSpPr>
      <dsp:spPr>
        <a:xfrm>
          <a:off x="2204283" y="1637585"/>
          <a:ext cx="3821032" cy="3821032"/>
        </a:xfrm>
        <a:prstGeom prst="ellipse">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endParaRPr lang="en-US" sz="1100" b="0" kern="1200" cap="none" spc="0" dirty="0">
            <a:ln w="0"/>
            <a:solidFill>
              <a:schemeClr val="tx1"/>
            </a:solidFill>
            <a:effectLst>
              <a:outerShdw blurRad="38100" dist="19050" dir="2700000" algn="tl" rotWithShape="0">
                <a:schemeClr val="dk1">
                  <a:alpha val="40000"/>
                </a:schemeClr>
              </a:outerShdw>
            </a:effectLst>
          </a:endParaRPr>
        </a:p>
        <a:p>
          <a:pPr marL="0" lvl="0" indent="0" algn="ctr" defTabSz="488950">
            <a:lnSpc>
              <a:spcPct val="90000"/>
            </a:lnSpc>
            <a:spcBef>
              <a:spcPct val="0"/>
            </a:spcBef>
            <a:spcAft>
              <a:spcPct val="35000"/>
            </a:spcAft>
            <a:buNone/>
          </a:pPr>
          <a:r>
            <a:rPr lang="en-US" sz="1100" b="0" kern="1200" cap="none" spc="0" dirty="0">
              <a:ln w="0"/>
              <a:solidFill>
                <a:schemeClr val="tx1"/>
              </a:solidFill>
              <a:effectLst>
                <a:outerShdw blurRad="38100" dist="19050" dir="2700000" algn="tl" rotWithShape="0">
                  <a:schemeClr val="dk1">
                    <a:alpha val="40000"/>
                  </a:schemeClr>
                </a:outerShdw>
              </a:effectLst>
            </a:rPr>
            <a:t>Spiritual Care Practitioners</a:t>
          </a:r>
        </a:p>
      </dsp:txBody>
      <dsp:txXfrm>
        <a:off x="3126107" y="1901236"/>
        <a:ext cx="1977384" cy="527302"/>
      </dsp:txXfrm>
    </dsp:sp>
    <dsp:sp modelId="{4738BBC9-B64B-423C-9A03-19C8CF5C7600}">
      <dsp:nvSpPr>
        <dsp:cNvPr id="0" name=""/>
        <dsp:cNvSpPr/>
      </dsp:nvSpPr>
      <dsp:spPr>
        <a:xfrm>
          <a:off x="2613680" y="2456378"/>
          <a:ext cx="3002239" cy="30022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b="0" kern="1200" cap="none" spc="0" dirty="0">
              <a:ln w="0"/>
              <a:solidFill>
                <a:schemeClr val="tx1"/>
              </a:solidFill>
              <a:effectLst>
                <a:outerShdw blurRad="38100" dist="19050" dir="2700000" algn="tl" rotWithShape="0">
                  <a:schemeClr val="dk1">
                    <a:alpha val="40000"/>
                  </a:schemeClr>
                </a:outerShdw>
              </a:effectLst>
            </a:rPr>
            <a:t>Faith Representatives Chaplains</a:t>
          </a:r>
        </a:p>
      </dsp:txBody>
      <dsp:txXfrm>
        <a:off x="3304195" y="2726579"/>
        <a:ext cx="1621209" cy="540403"/>
      </dsp:txXfrm>
    </dsp:sp>
    <dsp:sp modelId="{5DCAD074-381D-4CC5-91C8-4F98F3257AA2}">
      <dsp:nvSpPr>
        <dsp:cNvPr id="0" name=""/>
        <dsp:cNvSpPr/>
      </dsp:nvSpPr>
      <dsp:spPr>
        <a:xfrm>
          <a:off x="3023076" y="3479410"/>
          <a:ext cx="2183447" cy="1882961"/>
        </a:xfrm>
        <a:prstGeom prst="ellipse">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AU" sz="1100" b="0" kern="1200" cap="none" spc="0" dirty="0">
              <a:ln w="0"/>
              <a:solidFill>
                <a:schemeClr val="tx1"/>
              </a:solidFill>
              <a:effectLst>
                <a:outerShdw blurRad="38100" dist="19050" dir="2700000" algn="tl" rotWithShape="0">
                  <a:schemeClr val="dk1">
                    <a:alpha val="40000"/>
                  </a:schemeClr>
                </a:outerShdw>
              </a:effectLst>
            </a:rPr>
            <a:t>The Person </a:t>
          </a:r>
        </a:p>
      </dsp:txBody>
      <dsp:txXfrm>
        <a:off x="3342834" y="3950150"/>
        <a:ext cx="1543930" cy="941480"/>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400" cy="49800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49688" y="0"/>
            <a:ext cx="2946400" cy="498008"/>
          </a:xfrm>
          <a:prstGeom prst="rect">
            <a:avLst/>
          </a:prstGeom>
        </p:spPr>
        <p:txBody>
          <a:bodyPr vert="horz" lIns="91440" tIns="45720" rIns="91440" bIns="45720" rtlCol="0"/>
          <a:lstStyle>
            <a:lvl1pPr algn="r">
              <a:defRPr sz="1200"/>
            </a:lvl1pPr>
          </a:lstStyle>
          <a:p>
            <a:fld id="{C7CE2779-F064-4187-B18F-9BAC2974F3E4}" type="datetimeFigureOut">
              <a:rPr lang="en-AU" smtClean="0"/>
              <a:t>23/5/19</a:t>
            </a:fld>
            <a:endParaRPr lang="en-AU"/>
          </a:p>
        </p:txBody>
      </p:sp>
      <p:sp>
        <p:nvSpPr>
          <p:cNvPr id="4" name="Footer Placeholder 3"/>
          <p:cNvSpPr>
            <a:spLocks noGrp="1"/>
          </p:cNvSpPr>
          <p:nvPr>
            <p:ph type="ftr" sz="quarter" idx="2"/>
          </p:nvPr>
        </p:nvSpPr>
        <p:spPr>
          <a:xfrm>
            <a:off x="1" y="9428630"/>
            <a:ext cx="2946400" cy="498008"/>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49688" y="9428630"/>
            <a:ext cx="2946400" cy="498008"/>
          </a:xfrm>
          <a:prstGeom prst="rect">
            <a:avLst/>
          </a:prstGeom>
        </p:spPr>
        <p:txBody>
          <a:bodyPr vert="horz" lIns="91440" tIns="45720" rIns="91440" bIns="45720" rtlCol="0" anchor="b"/>
          <a:lstStyle>
            <a:lvl1pPr algn="r">
              <a:defRPr sz="1200"/>
            </a:lvl1pPr>
          </a:lstStyle>
          <a:p>
            <a:fld id="{7787A69A-28B2-443B-AD87-43E11B1E4638}" type="slidenum">
              <a:rPr lang="en-AU" smtClean="0"/>
              <a:t>‹#›</a:t>
            </a:fld>
            <a:endParaRPr lang="en-AU"/>
          </a:p>
        </p:txBody>
      </p:sp>
    </p:spTree>
    <p:extLst>
      <p:ext uri="{BB962C8B-B14F-4D97-AF65-F5344CB8AC3E}">
        <p14:creationId xmlns:p14="http://schemas.microsoft.com/office/powerpoint/2010/main" val="28471128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8349BC4C-D6A4-4914-A419-AB73671E12AD}" type="datetimeFigureOut">
              <a:rPr lang="en-AU" smtClean="0"/>
              <a:pPr/>
              <a:t>23/5/19</a:t>
            </a:fld>
            <a:endParaRPr lang="en-AU"/>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15155"/>
            <a:ext cx="5438140" cy="44669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2B68A894-CAB3-404B-9789-1DCC36BADBA5}" type="slidenum">
              <a:rPr lang="en-AU" smtClean="0"/>
              <a:pPr/>
              <a:t>‹#›</a:t>
            </a:fld>
            <a:endParaRPr lang="en-AU"/>
          </a:p>
        </p:txBody>
      </p:sp>
    </p:spTree>
    <p:extLst>
      <p:ext uri="{BB962C8B-B14F-4D97-AF65-F5344CB8AC3E}">
        <p14:creationId xmlns:p14="http://schemas.microsoft.com/office/powerpoint/2010/main" val="393112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reativespirits.info/aboriginalculture/spirituality#ixzz5DqIcCvLj"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2B68A894-CAB3-404B-9789-1DCC36BADBA5}" type="slidenum">
              <a:rPr lang="en-AU" smtClean="0"/>
              <a:pPr/>
              <a:t>1</a:t>
            </a:fld>
            <a:endParaRPr lang="en-AU"/>
          </a:p>
        </p:txBody>
      </p:sp>
    </p:spTree>
    <p:extLst>
      <p:ext uri="{BB962C8B-B14F-4D97-AF65-F5344CB8AC3E}">
        <p14:creationId xmlns:p14="http://schemas.microsoft.com/office/powerpoint/2010/main" val="1823904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B68A894-CAB3-404B-9789-1DCC36BADBA5}" type="slidenum">
              <a:rPr lang="en-AU" smtClean="0"/>
              <a:pPr/>
              <a:t>10</a:t>
            </a:fld>
            <a:endParaRPr lang="en-AU"/>
          </a:p>
        </p:txBody>
      </p:sp>
    </p:spTree>
    <p:extLst>
      <p:ext uri="{BB962C8B-B14F-4D97-AF65-F5344CB8AC3E}">
        <p14:creationId xmlns:p14="http://schemas.microsoft.com/office/powerpoint/2010/main" val="3899880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B68A894-CAB3-404B-9789-1DCC36BADBA5}" type="slidenum">
              <a:rPr lang="en-AU" smtClean="0"/>
              <a:pPr/>
              <a:t>11</a:t>
            </a:fld>
            <a:endParaRPr lang="en-AU"/>
          </a:p>
        </p:txBody>
      </p:sp>
    </p:spTree>
    <p:extLst>
      <p:ext uri="{BB962C8B-B14F-4D97-AF65-F5344CB8AC3E}">
        <p14:creationId xmlns:p14="http://schemas.microsoft.com/office/powerpoint/2010/main" val="2075111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B68A894-CAB3-404B-9789-1DCC36BADBA5}" type="slidenum">
              <a:rPr lang="en-AU" smtClean="0"/>
              <a:pPr/>
              <a:t>12</a:t>
            </a:fld>
            <a:endParaRPr lang="en-AU"/>
          </a:p>
        </p:txBody>
      </p:sp>
    </p:spTree>
    <p:extLst>
      <p:ext uri="{BB962C8B-B14F-4D97-AF65-F5344CB8AC3E}">
        <p14:creationId xmlns:p14="http://schemas.microsoft.com/office/powerpoint/2010/main" val="476171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B68A894-CAB3-404B-9789-1DCC36BADBA5}" type="slidenum">
              <a:rPr lang="en-AU" smtClean="0"/>
              <a:pPr/>
              <a:t>13</a:t>
            </a:fld>
            <a:endParaRPr lang="en-AU"/>
          </a:p>
        </p:txBody>
      </p:sp>
    </p:spTree>
    <p:extLst>
      <p:ext uri="{BB962C8B-B14F-4D97-AF65-F5344CB8AC3E}">
        <p14:creationId xmlns:p14="http://schemas.microsoft.com/office/powerpoint/2010/main" val="948183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2110CE0-C161-4778-9C64-0EA2100B6607}" type="slidenum">
              <a:rPr lang="en-AU" smtClean="0"/>
              <a:pPr/>
              <a:t>14</a:t>
            </a:fld>
            <a:endParaRPr lang="en-AU"/>
          </a:p>
        </p:txBody>
      </p:sp>
    </p:spTree>
    <p:extLst>
      <p:ext uri="{BB962C8B-B14F-4D97-AF65-F5344CB8AC3E}">
        <p14:creationId xmlns:p14="http://schemas.microsoft.com/office/powerpoint/2010/main" val="2561226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E2110CE0-C161-4778-9C64-0EA2100B6607}" type="slidenum">
              <a:rPr lang="en-AU" smtClean="0"/>
              <a:pPr/>
              <a:t>15</a:t>
            </a:fld>
            <a:endParaRPr lang="en-AU"/>
          </a:p>
        </p:txBody>
      </p:sp>
    </p:spTree>
    <p:extLst>
      <p:ext uri="{BB962C8B-B14F-4D97-AF65-F5344CB8AC3E}">
        <p14:creationId xmlns:p14="http://schemas.microsoft.com/office/powerpoint/2010/main" val="2737650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2110CE0-C161-4778-9C64-0EA2100B6607}" type="slidenum">
              <a:rPr lang="en-AU" smtClean="0"/>
              <a:pPr/>
              <a:t>16</a:t>
            </a:fld>
            <a:endParaRPr lang="en-AU"/>
          </a:p>
        </p:txBody>
      </p:sp>
    </p:spTree>
    <p:extLst>
      <p:ext uri="{BB962C8B-B14F-4D97-AF65-F5344CB8AC3E}">
        <p14:creationId xmlns:p14="http://schemas.microsoft.com/office/powerpoint/2010/main" val="3504383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E2110CE0-C161-4778-9C64-0EA2100B6607}" type="slidenum">
              <a:rPr lang="en-AU" smtClean="0"/>
              <a:pPr/>
              <a:t>17</a:t>
            </a:fld>
            <a:endParaRPr lang="en-AU"/>
          </a:p>
        </p:txBody>
      </p:sp>
    </p:spTree>
    <p:extLst>
      <p:ext uri="{BB962C8B-B14F-4D97-AF65-F5344CB8AC3E}">
        <p14:creationId xmlns:p14="http://schemas.microsoft.com/office/powerpoint/2010/main" val="1908625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2110CE0-C161-4778-9C64-0EA2100B6607}" type="slidenum">
              <a:rPr lang="en-AU" smtClean="0"/>
              <a:pPr/>
              <a:t>18</a:t>
            </a:fld>
            <a:endParaRPr lang="en-AU"/>
          </a:p>
        </p:txBody>
      </p:sp>
    </p:spTree>
    <p:extLst>
      <p:ext uri="{BB962C8B-B14F-4D97-AF65-F5344CB8AC3E}">
        <p14:creationId xmlns:p14="http://schemas.microsoft.com/office/powerpoint/2010/main" val="835384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B68A894-CAB3-404B-9789-1DCC36BADBA5}" type="slidenum">
              <a:rPr lang="en-AU" smtClean="0"/>
              <a:pPr/>
              <a:t>19</a:t>
            </a:fld>
            <a:endParaRPr lang="en-AU" dirty="0"/>
          </a:p>
        </p:txBody>
      </p:sp>
    </p:spTree>
    <p:extLst>
      <p:ext uri="{BB962C8B-B14F-4D97-AF65-F5344CB8AC3E}">
        <p14:creationId xmlns:p14="http://schemas.microsoft.com/office/powerpoint/2010/main" val="25457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Every morning in our office, whoever is available, stops what they’re doing and gathers in our meeting room. A candle is lit and placed in the middle of the table and someone chooses a reading from the many books of poetry, and sacred texts we have – or sometimes someone will bring something that seems pertinent to what may be happening at the time. At the end of the reading the singing bowl chimes calling us to a time of silence……and then we are brought out of our silence as the singing bowl sings. – and we go on with our day.</a:t>
            </a:r>
          </a:p>
          <a:p>
            <a:endParaRPr lang="en-AU" dirty="0"/>
          </a:p>
        </p:txBody>
      </p:sp>
      <p:sp>
        <p:nvSpPr>
          <p:cNvPr id="4" name="Slide Number Placeholder 3"/>
          <p:cNvSpPr>
            <a:spLocks noGrp="1"/>
          </p:cNvSpPr>
          <p:nvPr>
            <p:ph type="sldNum" sz="quarter" idx="5"/>
          </p:nvPr>
        </p:nvSpPr>
        <p:spPr/>
        <p:txBody>
          <a:bodyPr/>
          <a:lstStyle/>
          <a:p>
            <a:fld id="{2B68A894-CAB3-404B-9789-1DCC36BADBA5}" type="slidenum">
              <a:rPr lang="en-AU" smtClean="0"/>
              <a:pPr/>
              <a:t>2</a:t>
            </a:fld>
            <a:endParaRPr lang="en-AU"/>
          </a:p>
        </p:txBody>
      </p:sp>
    </p:spTree>
    <p:extLst>
      <p:ext uri="{BB962C8B-B14F-4D97-AF65-F5344CB8AC3E}">
        <p14:creationId xmlns:p14="http://schemas.microsoft.com/office/powerpoint/2010/main" val="1741047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B68A894-CAB3-404B-9789-1DCC36BADBA5}" type="slidenum">
              <a:rPr lang="en-AU" smtClean="0"/>
              <a:pPr/>
              <a:t>20</a:t>
            </a:fld>
            <a:endParaRPr lang="en-AU" dirty="0"/>
          </a:p>
        </p:txBody>
      </p:sp>
    </p:spTree>
    <p:extLst>
      <p:ext uri="{BB962C8B-B14F-4D97-AF65-F5344CB8AC3E}">
        <p14:creationId xmlns:p14="http://schemas.microsoft.com/office/powerpoint/2010/main" val="4215807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B68A894-CAB3-404B-9789-1DCC36BADBA5}" type="slidenum">
              <a:rPr lang="en-AU" smtClean="0"/>
              <a:pPr/>
              <a:t>21</a:t>
            </a:fld>
            <a:endParaRPr lang="en-AU" dirty="0"/>
          </a:p>
        </p:txBody>
      </p:sp>
    </p:spTree>
    <p:extLst>
      <p:ext uri="{BB962C8B-B14F-4D97-AF65-F5344CB8AC3E}">
        <p14:creationId xmlns:p14="http://schemas.microsoft.com/office/powerpoint/2010/main" val="3998276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B68A894-CAB3-404B-9789-1DCC36BADBA5}" type="slidenum">
              <a:rPr lang="en-AU" smtClean="0"/>
              <a:pPr/>
              <a:t>22</a:t>
            </a:fld>
            <a:endParaRPr lang="en-AU" dirty="0"/>
          </a:p>
        </p:txBody>
      </p:sp>
    </p:spTree>
    <p:extLst>
      <p:ext uri="{BB962C8B-B14F-4D97-AF65-F5344CB8AC3E}">
        <p14:creationId xmlns:p14="http://schemas.microsoft.com/office/powerpoint/2010/main" val="1074935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B68A894-CAB3-404B-9789-1DCC36BADBA5}" type="slidenum">
              <a:rPr lang="en-AU" smtClean="0"/>
              <a:pPr/>
              <a:t>23</a:t>
            </a:fld>
            <a:endParaRPr lang="en-AU" dirty="0"/>
          </a:p>
        </p:txBody>
      </p:sp>
    </p:spTree>
    <p:extLst>
      <p:ext uri="{BB962C8B-B14F-4D97-AF65-F5344CB8AC3E}">
        <p14:creationId xmlns:p14="http://schemas.microsoft.com/office/powerpoint/2010/main" val="4197764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B68A894-CAB3-404B-9789-1DCC36BADBA5}" type="slidenum">
              <a:rPr lang="en-AU" smtClean="0"/>
              <a:pPr/>
              <a:t>24</a:t>
            </a:fld>
            <a:endParaRPr lang="en-AU" dirty="0"/>
          </a:p>
        </p:txBody>
      </p:sp>
    </p:spTree>
    <p:extLst>
      <p:ext uri="{BB962C8B-B14F-4D97-AF65-F5344CB8AC3E}">
        <p14:creationId xmlns:p14="http://schemas.microsoft.com/office/powerpoint/2010/main" val="358526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68A894-CAB3-404B-9789-1DCC36BADBA5}" type="slidenum">
              <a:rPr lang="en-AU" smtClean="0"/>
              <a:pPr/>
              <a:t>25</a:t>
            </a:fld>
            <a:endParaRPr lang="en-AU" dirty="0"/>
          </a:p>
        </p:txBody>
      </p:sp>
    </p:spTree>
    <p:extLst>
      <p:ext uri="{BB962C8B-B14F-4D97-AF65-F5344CB8AC3E}">
        <p14:creationId xmlns:p14="http://schemas.microsoft.com/office/powerpoint/2010/main" val="41222157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2B68A894-CAB3-404B-9789-1DCC36BADBA5}" type="slidenum">
              <a:rPr lang="en-AU" smtClean="0"/>
              <a:pPr/>
              <a:t>26</a:t>
            </a:fld>
            <a:endParaRPr lang="en-AU" dirty="0"/>
          </a:p>
        </p:txBody>
      </p:sp>
    </p:spTree>
    <p:extLst>
      <p:ext uri="{BB962C8B-B14F-4D97-AF65-F5344CB8AC3E}">
        <p14:creationId xmlns:p14="http://schemas.microsoft.com/office/powerpoint/2010/main" val="2561658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B68A894-CAB3-404B-9789-1DCC36BADBA5}" type="slidenum">
              <a:rPr lang="en-AU" smtClean="0"/>
              <a:pPr/>
              <a:t>27</a:t>
            </a:fld>
            <a:endParaRPr lang="en-AU" dirty="0"/>
          </a:p>
        </p:txBody>
      </p:sp>
    </p:spTree>
    <p:extLst>
      <p:ext uri="{BB962C8B-B14F-4D97-AF65-F5344CB8AC3E}">
        <p14:creationId xmlns:p14="http://schemas.microsoft.com/office/powerpoint/2010/main" val="2043555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B68A894-CAB3-404B-9789-1DCC36BADBA5}" type="slidenum">
              <a:rPr lang="en-AU" smtClean="0"/>
              <a:pPr/>
              <a:t>28</a:t>
            </a:fld>
            <a:endParaRPr lang="en-AU" dirty="0"/>
          </a:p>
        </p:txBody>
      </p:sp>
    </p:spTree>
    <p:extLst>
      <p:ext uri="{BB962C8B-B14F-4D97-AF65-F5344CB8AC3E}">
        <p14:creationId xmlns:p14="http://schemas.microsoft.com/office/powerpoint/2010/main" val="41165714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Very close to the Policy Objectives from the survey</a:t>
            </a:r>
          </a:p>
        </p:txBody>
      </p:sp>
      <p:sp>
        <p:nvSpPr>
          <p:cNvPr id="4" name="Slide Number Placeholder 3"/>
          <p:cNvSpPr>
            <a:spLocks noGrp="1"/>
          </p:cNvSpPr>
          <p:nvPr>
            <p:ph type="sldNum" sz="quarter" idx="10"/>
          </p:nvPr>
        </p:nvSpPr>
        <p:spPr/>
        <p:txBody>
          <a:bodyPr/>
          <a:lstStyle/>
          <a:p>
            <a:fld id="{2B68A894-CAB3-404B-9789-1DCC36BADBA5}" type="slidenum">
              <a:rPr lang="en-AU" smtClean="0"/>
              <a:pPr/>
              <a:t>29</a:t>
            </a:fld>
            <a:endParaRPr lang="en-AU" dirty="0"/>
          </a:p>
        </p:txBody>
      </p:sp>
    </p:spTree>
    <p:extLst>
      <p:ext uri="{BB962C8B-B14F-4D97-AF65-F5344CB8AC3E}">
        <p14:creationId xmlns:p14="http://schemas.microsoft.com/office/powerpoint/2010/main" val="1833266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AU" sz="1200" b="0" i="0" kern="1200" dirty="0">
                <a:solidFill>
                  <a:schemeClr val="tx1"/>
                </a:solidFill>
                <a:effectLst/>
                <a:latin typeface="+mn-lt"/>
                <a:ea typeface="+mn-ea"/>
                <a:cs typeface="+mn-cs"/>
              </a:rPr>
              <a:t>Source: </a:t>
            </a:r>
            <a:r>
              <a:rPr lang="en-AU" sz="1200" b="0" i="0" kern="1200" dirty="0">
                <a:solidFill>
                  <a:schemeClr val="tx1"/>
                </a:solidFill>
                <a:effectLst/>
                <a:latin typeface="+mn-lt"/>
                <a:ea typeface="+mn-ea"/>
                <a:cs typeface="+mn-cs"/>
                <a:hlinkClick r:id="rId3"/>
              </a:rPr>
              <a:t>https://www.creativespirits.info/aboriginalculture/spirituality#ixzz5DqIcCvLj</a:t>
            </a:r>
            <a:endParaRPr lang="en-AU" sz="1200" b="0" i="0" kern="1200" dirty="0">
              <a:solidFill>
                <a:schemeClr val="tx1"/>
              </a:solidFill>
              <a:effectLst/>
              <a:latin typeface="+mn-lt"/>
              <a:ea typeface="+mn-ea"/>
              <a:cs typeface="+mn-cs"/>
            </a:endParaRPr>
          </a:p>
          <a:p>
            <a:pPr fontAlgn="base"/>
            <a:r>
              <a:rPr lang="en-AU" sz="1200" kern="1200" dirty="0">
                <a:solidFill>
                  <a:schemeClr val="tx1"/>
                </a:solidFill>
                <a:effectLst/>
                <a:latin typeface="+mn-lt"/>
                <a:ea typeface="+mn-ea"/>
                <a:cs typeface="+mn-cs"/>
              </a:rPr>
              <a:t>If I was delivering this presentation anywhere in Australia, I would begin by acknowledging the traditional custodians of the land on which we are meeting and I would pay my respects to their elders past, present and emerging. I gather that this is not a common undertaking in the USA? For me in the Australian context, this acknowledgment gives recognition to the importance of knowing where we have come from, of attempting to get hold of the truth of who we are, of what has shaped us,  of our brokenness and fragility, of what might be needed for us to be the best version of ourselves and what it might take to unite us. These are pertinent questions and begin to frame something of what we might begin to explore together today in this conversation about the spiritual care profession. </a:t>
            </a:r>
            <a:endParaRPr lang="en-AU" dirty="0"/>
          </a:p>
        </p:txBody>
      </p:sp>
      <p:sp>
        <p:nvSpPr>
          <p:cNvPr id="4" name="Slide Number Placeholder 3"/>
          <p:cNvSpPr>
            <a:spLocks noGrp="1"/>
          </p:cNvSpPr>
          <p:nvPr>
            <p:ph type="sldNum" sz="quarter" idx="10"/>
          </p:nvPr>
        </p:nvSpPr>
        <p:spPr/>
        <p:txBody>
          <a:bodyPr/>
          <a:lstStyle/>
          <a:p>
            <a:fld id="{2B68A894-CAB3-404B-9789-1DCC36BADBA5}" type="slidenum">
              <a:rPr lang="en-AU" smtClean="0"/>
              <a:pPr/>
              <a:t>3</a:t>
            </a:fld>
            <a:endParaRPr lang="en-AU" dirty="0"/>
          </a:p>
        </p:txBody>
      </p:sp>
    </p:spTree>
    <p:extLst>
      <p:ext uri="{BB962C8B-B14F-4D97-AF65-F5344CB8AC3E}">
        <p14:creationId xmlns:p14="http://schemas.microsoft.com/office/powerpoint/2010/main" val="33278509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2B68A894-CAB3-404B-9789-1DCC36BADBA5}" type="slidenum">
              <a:rPr lang="en-AU" smtClean="0"/>
              <a:pPr/>
              <a:t>30</a:t>
            </a:fld>
            <a:endParaRPr lang="en-AU" dirty="0"/>
          </a:p>
        </p:txBody>
      </p:sp>
    </p:spTree>
    <p:extLst>
      <p:ext uri="{BB962C8B-B14F-4D97-AF65-F5344CB8AC3E}">
        <p14:creationId xmlns:p14="http://schemas.microsoft.com/office/powerpoint/2010/main" val="1776353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2B68A894-CAB3-404B-9789-1DCC36BADBA5}" type="slidenum">
              <a:rPr lang="en-AU" smtClean="0"/>
              <a:pPr/>
              <a:t>31</a:t>
            </a:fld>
            <a:endParaRPr lang="en-AU" dirty="0"/>
          </a:p>
        </p:txBody>
      </p:sp>
    </p:spTree>
    <p:extLst>
      <p:ext uri="{BB962C8B-B14F-4D97-AF65-F5344CB8AC3E}">
        <p14:creationId xmlns:p14="http://schemas.microsoft.com/office/powerpoint/2010/main" val="1183248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2B68A894-CAB3-404B-9789-1DCC36BADBA5}" type="slidenum">
              <a:rPr lang="en-AU" smtClean="0"/>
              <a:pPr/>
              <a:t>32</a:t>
            </a:fld>
            <a:endParaRPr lang="en-AU" dirty="0"/>
          </a:p>
        </p:txBody>
      </p:sp>
    </p:spTree>
    <p:extLst>
      <p:ext uri="{BB962C8B-B14F-4D97-AF65-F5344CB8AC3E}">
        <p14:creationId xmlns:p14="http://schemas.microsoft.com/office/powerpoint/2010/main" val="7710278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B68A894-CAB3-404B-9789-1DCC36BADBA5}" type="slidenum">
              <a:rPr lang="en-AU" smtClean="0"/>
              <a:pPr/>
              <a:t>33</a:t>
            </a:fld>
            <a:endParaRPr lang="en-AU"/>
          </a:p>
        </p:txBody>
      </p:sp>
    </p:spTree>
    <p:extLst>
      <p:ext uri="{BB962C8B-B14F-4D97-AF65-F5344CB8AC3E}">
        <p14:creationId xmlns:p14="http://schemas.microsoft.com/office/powerpoint/2010/main" val="14735143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B68A894-CAB3-404B-9789-1DCC36BADBA5}" type="slidenum">
              <a:rPr lang="en-AU" smtClean="0"/>
              <a:pPr/>
              <a:t>34</a:t>
            </a:fld>
            <a:endParaRPr lang="en-AU"/>
          </a:p>
        </p:txBody>
      </p:sp>
    </p:spTree>
    <p:extLst>
      <p:ext uri="{BB962C8B-B14F-4D97-AF65-F5344CB8AC3E}">
        <p14:creationId xmlns:p14="http://schemas.microsoft.com/office/powerpoint/2010/main" val="37876896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B68A894-CAB3-404B-9789-1DCC36BADBA5}" type="slidenum">
              <a:rPr lang="en-AU" smtClean="0"/>
              <a:pPr/>
              <a:t>35</a:t>
            </a:fld>
            <a:endParaRPr lang="en-AU"/>
          </a:p>
        </p:txBody>
      </p:sp>
    </p:spTree>
    <p:extLst>
      <p:ext uri="{BB962C8B-B14F-4D97-AF65-F5344CB8AC3E}">
        <p14:creationId xmlns:p14="http://schemas.microsoft.com/office/powerpoint/2010/main" val="34032601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B68A894-CAB3-404B-9789-1DCC36BADBA5}" type="slidenum">
              <a:rPr lang="en-AU" smtClean="0"/>
              <a:pPr/>
              <a:t>36</a:t>
            </a:fld>
            <a:endParaRPr lang="en-AU"/>
          </a:p>
        </p:txBody>
      </p:sp>
    </p:spTree>
    <p:extLst>
      <p:ext uri="{BB962C8B-B14F-4D97-AF65-F5344CB8AC3E}">
        <p14:creationId xmlns:p14="http://schemas.microsoft.com/office/powerpoint/2010/main" val="35606212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B68A894-CAB3-404B-9789-1DCC36BADBA5}" type="slidenum">
              <a:rPr lang="en-AU" smtClean="0"/>
              <a:pPr/>
              <a:t>37</a:t>
            </a:fld>
            <a:endParaRPr lang="en-AU"/>
          </a:p>
        </p:txBody>
      </p:sp>
    </p:spTree>
    <p:extLst>
      <p:ext uri="{BB962C8B-B14F-4D97-AF65-F5344CB8AC3E}">
        <p14:creationId xmlns:p14="http://schemas.microsoft.com/office/powerpoint/2010/main" val="1328137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Following a national revision by the Australian Consortium for Classification Development, changes were made to the ICD10-AM/ACHI/ACS codes that spiritual care practitioners use for documenting in patient medical records within their health service. Language moved from Pastoral Intervention Codes.</a:t>
            </a:r>
          </a:p>
          <a:p>
            <a:r>
              <a:rPr lang="en-AU" dirty="0"/>
              <a:t>These changes took effect from 1 July 2017 and are part of the Tenth Edition Updates by the Australian Consortium for Health Classification</a:t>
            </a:r>
          </a:p>
        </p:txBody>
      </p:sp>
      <p:sp>
        <p:nvSpPr>
          <p:cNvPr id="4" name="Slide Number Placeholder 3"/>
          <p:cNvSpPr>
            <a:spLocks noGrp="1"/>
          </p:cNvSpPr>
          <p:nvPr>
            <p:ph type="sldNum" sz="quarter" idx="10"/>
          </p:nvPr>
        </p:nvSpPr>
        <p:spPr/>
        <p:txBody>
          <a:bodyPr/>
          <a:lstStyle/>
          <a:p>
            <a:fld id="{E2110CE0-C161-4778-9C64-0EA2100B6607}" type="slidenum">
              <a:rPr lang="en-AU" smtClean="0"/>
              <a:pPr/>
              <a:t>38</a:t>
            </a:fld>
            <a:endParaRPr lang="en-AU"/>
          </a:p>
        </p:txBody>
      </p:sp>
    </p:spTree>
    <p:extLst>
      <p:ext uri="{BB962C8B-B14F-4D97-AF65-F5344CB8AC3E}">
        <p14:creationId xmlns:p14="http://schemas.microsoft.com/office/powerpoint/2010/main" val="4152431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Note the Allied Health intervention, spiritual care</a:t>
            </a:r>
          </a:p>
        </p:txBody>
      </p:sp>
      <p:sp>
        <p:nvSpPr>
          <p:cNvPr id="4" name="Slide Number Placeholder 3"/>
          <p:cNvSpPr>
            <a:spLocks noGrp="1"/>
          </p:cNvSpPr>
          <p:nvPr>
            <p:ph type="sldNum" sz="quarter" idx="10"/>
          </p:nvPr>
        </p:nvSpPr>
        <p:spPr/>
        <p:txBody>
          <a:bodyPr/>
          <a:lstStyle/>
          <a:p>
            <a:fld id="{E2110CE0-C161-4778-9C64-0EA2100B6607}" type="slidenum">
              <a:rPr lang="en-AU" smtClean="0"/>
              <a:pPr/>
              <a:t>39</a:t>
            </a:fld>
            <a:endParaRPr lang="en-AU"/>
          </a:p>
        </p:txBody>
      </p:sp>
    </p:spTree>
    <p:extLst>
      <p:ext uri="{BB962C8B-B14F-4D97-AF65-F5344CB8AC3E}">
        <p14:creationId xmlns:p14="http://schemas.microsoft.com/office/powerpoint/2010/main" val="3206591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AU" dirty="0"/>
          </a:p>
        </p:txBody>
      </p:sp>
      <p:sp>
        <p:nvSpPr>
          <p:cNvPr id="4" name="Slide Number Placeholder 3"/>
          <p:cNvSpPr>
            <a:spLocks noGrp="1"/>
          </p:cNvSpPr>
          <p:nvPr>
            <p:ph type="sldNum" sz="quarter" idx="10"/>
          </p:nvPr>
        </p:nvSpPr>
        <p:spPr/>
        <p:txBody>
          <a:bodyPr/>
          <a:lstStyle/>
          <a:p>
            <a:fld id="{2B68A894-CAB3-404B-9789-1DCC36BADBA5}" type="slidenum">
              <a:rPr lang="en-AU" smtClean="0"/>
              <a:pPr/>
              <a:t>4</a:t>
            </a:fld>
            <a:endParaRPr lang="en-AU" dirty="0"/>
          </a:p>
        </p:txBody>
      </p:sp>
    </p:spTree>
    <p:extLst>
      <p:ext uri="{BB962C8B-B14F-4D97-AF65-F5344CB8AC3E}">
        <p14:creationId xmlns:p14="http://schemas.microsoft.com/office/powerpoint/2010/main" val="38492011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B68A894-CAB3-404B-9789-1DCC36BADBA5}" type="slidenum">
              <a:rPr lang="en-AU" smtClean="0"/>
              <a:pPr/>
              <a:t>40</a:t>
            </a:fld>
            <a:endParaRPr lang="en-AU"/>
          </a:p>
        </p:txBody>
      </p:sp>
    </p:spTree>
    <p:extLst>
      <p:ext uri="{BB962C8B-B14F-4D97-AF65-F5344CB8AC3E}">
        <p14:creationId xmlns:p14="http://schemas.microsoft.com/office/powerpoint/2010/main" val="36059258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B68A894-CAB3-404B-9789-1DCC36BADBA5}" type="slidenum">
              <a:rPr lang="en-AU" smtClean="0"/>
              <a:pPr/>
              <a:t>41</a:t>
            </a:fld>
            <a:endParaRPr lang="en-AU"/>
          </a:p>
        </p:txBody>
      </p:sp>
    </p:spTree>
    <p:extLst>
      <p:ext uri="{BB962C8B-B14F-4D97-AF65-F5344CB8AC3E}">
        <p14:creationId xmlns:p14="http://schemas.microsoft.com/office/powerpoint/2010/main" val="40861781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B68A894-CAB3-404B-9789-1DCC36BADBA5}" type="slidenum">
              <a:rPr lang="en-AU" smtClean="0"/>
              <a:pPr/>
              <a:t>42</a:t>
            </a:fld>
            <a:endParaRPr lang="en-AU"/>
          </a:p>
        </p:txBody>
      </p:sp>
    </p:spTree>
    <p:extLst>
      <p:ext uri="{BB962C8B-B14F-4D97-AF65-F5344CB8AC3E}">
        <p14:creationId xmlns:p14="http://schemas.microsoft.com/office/powerpoint/2010/main" val="34274824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2110CE0-C161-4778-9C64-0EA2100B6607}" type="slidenum">
              <a:rPr lang="en-AU" smtClean="0"/>
              <a:pPr/>
              <a:t>43</a:t>
            </a:fld>
            <a:endParaRPr lang="en-AU"/>
          </a:p>
        </p:txBody>
      </p:sp>
    </p:spTree>
    <p:extLst>
      <p:ext uri="{BB962C8B-B14F-4D97-AF65-F5344CB8AC3E}">
        <p14:creationId xmlns:p14="http://schemas.microsoft.com/office/powerpoint/2010/main" val="10996694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2018 definition is a clinical definition – it is made up of the language of the ICD-10 codes and the language from the </a:t>
            </a:r>
            <a:r>
              <a:rPr lang="en-US" sz="1200" kern="1200" dirty="0" err="1">
                <a:solidFill>
                  <a:schemeClr val="tx1"/>
                </a:solidFill>
                <a:effectLst/>
                <a:latin typeface="+mn-lt"/>
                <a:ea typeface="+mn-ea"/>
                <a:cs typeface="+mn-cs"/>
              </a:rPr>
              <a:t>Puchalski</a:t>
            </a:r>
            <a:r>
              <a:rPr lang="en-US" sz="1200" kern="1200" dirty="0">
                <a:solidFill>
                  <a:schemeClr val="tx1"/>
                </a:solidFill>
                <a:effectLst/>
                <a:latin typeface="+mn-lt"/>
                <a:ea typeface="+mn-ea"/>
                <a:cs typeface="+mn-cs"/>
              </a:rPr>
              <a:t> definition of spirituality. It makes sense of what we do when speaking with our colleagues-other health professionals, and it also occurs to me that it makes a good definition for research – can clearly measure against this what was done, why it was done and the outcome. </a:t>
            </a:r>
          </a:p>
          <a:p>
            <a:r>
              <a:rPr lang="en-US" sz="1200" kern="1200" dirty="0">
                <a:solidFill>
                  <a:schemeClr val="tx1"/>
                </a:solidFill>
                <a:effectLst/>
                <a:latin typeface="+mn-lt"/>
                <a:ea typeface="+mn-ea"/>
                <a:cs typeface="+mn-cs"/>
              </a:rPr>
              <a:t>I believe we also need a consumer definition.  Lucy Selman’s 2017 article </a:t>
            </a:r>
            <a:r>
              <a:rPr lang="en-AU" sz="1200" kern="1200" dirty="0">
                <a:solidFill>
                  <a:schemeClr val="tx1"/>
                </a:solidFill>
                <a:effectLst/>
                <a:latin typeface="+mn-lt"/>
                <a:ea typeface="+mn-ea"/>
                <a:cs typeface="+mn-cs"/>
              </a:rPr>
              <a:t>– Patients’ and caregivers’ needs, experiences, preferences' and research priorities in spiritual care: A focus group study across nine countries published in the Journal of Palliative Medicine provides some possibilities for such a definition. Patients talked about spiritual care as:</a:t>
            </a:r>
          </a:p>
          <a:p>
            <a:pPr lvl="0"/>
            <a:r>
              <a:rPr lang="en-AU" sz="1200" kern="1200" dirty="0">
                <a:solidFill>
                  <a:schemeClr val="tx1"/>
                </a:solidFill>
                <a:effectLst/>
                <a:latin typeface="+mn-lt"/>
                <a:ea typeface="+mn-ea"/>
                <a:cs typeface="+mn-cs"/>
              </a:rPr>
              <a:t>Providing a safe space</a:t>
            </a:r>
          </a:p>
          <a:p>
            <a:pPr lvl="0"/>
            <a:r>
              <a:rPr lang="en-US" sz="1200" kern="1200" dirty="0">
                <a:solidFill>
                  <a:schemeClr val="tx1"/>
                </a:solidFill>
                <a:effectLst/>
                <a:latin typeface="+mn-lt"/>
                <a:ea typeface="+mn-ea"/>
                <a:cs typeface="+mn-cs"/>
              </a:rPr>
              <a:t>Listening</a:t>
            </a:r>
            <a:endParaRPr lang="en-AU"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Counselling</a:t>
            </a:r>
            <a:endParaRPr lang="en-AU"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Providing existential support and human connection at a difficult time</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People often talk about spiritual care as presence. I’m not sure how helpful that is unless we are able to unpack and specify what that means – I think it needs to be intentional, otherwise the spiritual care practitioner may just be taking up space. So, how do we define spiritual care and for whom?</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E2110CE0-C161-4778-9C64-0EA2100B6607}" type="slidenum">
              <a:rPr lang="en-AU" smtClean="0"/>
              <a:pPr/>
              <a:t>44</a:t>
            </a:fld>
            <a:endParaRPr lang="en-AU"/>
          </a:p>
        </p:txBody>
      </p:sp>
    </p:spTree>
    <p:extLst>
      <p:ext uri="{BB962C8B-B14F-4D97-AF65-F5344CB8AC3E}">
        <p14:creationId xmlns:p14="http://schemas.microsoft.com/office/powerpoint/2010/main" val="22785469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It feels like we have been trying to answer this question for a long time. We are all aware of the historical role of the churches and of the faith communities.  That role has been traced by Wendy Cadge here in the USA, Christopher Swift in UK and Fiona Timmins in Ireland. Does the responsibility for spiritual care still lie with the churches and religious traditions?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about the health services themselves? What about our Governments?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Who pays for spiritual care? Where does accountability lie? Is there, or should there be a shared responsibility? Is that possible? Does how we define spiritual care and how we practice it influence the answers to this question?</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E2110CE0-C161-4778-9C64-0EA2100B6607}" type="slidenum">
              <a:rPr lang="en-AU" smtClean="0"/>
              <a:pPr/>
              <a:t>45</a:t>
            </a:fld>
            <a:endParaRPr lang="en-AU"/>
          </a:p>
        </p:txBody>
      </p:sp>
    </p:spTree>
    <p:extLst>
      <p:ext uri="{BB962C8B-B14F-4D97-AF65-F5344CB8AC3E}">
        <p14:creationId xmlns:p14="http://schemas.microsoft.com/office/powerpoint/2010/main" val="36717908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Best Practice Spiritual Care</a:t>
            </a:r>
          </a:p>
          <a:p>
            <a:r>
              <a:rPr lang="en-AU" dirty="0"/>
              <a:t>A practitioners story – stars over the Murray river.</a:t>
            </a:r>
          </a:p>
          <a:p>
            <a:r>
              <a:rPr lang="en-US" sz="1200" kern="1200" dirty="0">
                <a:solidFill>
                  <a:schemeClr val="tx1"/>
                </a:solidFill>
                <a:effectLst/>
                <a:latin typeface="+mn-lt"/>
                <a:ea typeface="+mn-ea"/>
                <a:cs typeface="+mn-cs"/>
              </a:rPr>
              <a:t>What does best practice spiritual care look like? Is it expressed in this story?</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Who provides best practice spiritual care? Are we working towards a model of paid professional spiritual care practitioners integrated as part of the multi-disciplinary teams within our hospitals and health services? That’s certainly what I’m working towards. It seems though, that we are not yet clear about who we are, this ‘spiritual care profession’. Some of the literature talks about chaplains as religious leaders – is that what the spiritual care profession is? Are we religious leaders? Steve Nolan from the UK (Lifting the Lid on Chaplaincy) has raised a question about whether chaplains are agents of the Church? He then suggests perhaps chaplains are activists for the Kingdom. This language is problematic for me and in the Australian context with growing numbers of practitioners from diverse backgrounds, including non-religious, making up the spiritual care profession, a Christian paradigm can no longer frame the way we define the profession.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then of the role of volunteers? What messages are we giving if we have volunteer models where volunteers are doing the same roles as the paid workforce? Maybe that’s not happening in your contexts, but we still have places where there is no clear scope of practice for volunteers, where facilities are desperate for resources and so bring in more volunteers. How can anyone effectively supervise large numbers of volunteers? What is best practice spiritual care?</a:t>
            </a:r>
            <a:r>
              <a:rPr lang="en-AU" dirty="0">
                <a:effectLst/>
              </a:rPr>
              <a:t> </a:t>
            </a:r>
            <a:endParaRPr lang="en-AU" dirty="0"/>
          </a:p>
        </p:txBody>
      </p:sp>
      <p:sp>
        <p:nvSpPr>
          <p:cNvPr id="4" name="Slide Number Placeholder 3"/>
          <p:cNvSpPr>
            <a:spLocks noGrp="1"/>
          </p:cNvSpPr>
          <p:nvPr>
            <p:ph type="sldNum" sz="quarter" idx="10"/>
          </p:nvPr>
        </p:nvSpPr>
        <p:spPr/>
        <p:txBody>
          <a:bodyPr/>
          <a:lstStyle/>
          <a:p>
            <a:fld id="{E2110CE0-C161-4778-9C64-0EA2100B6607}" type="slidenum">
              <a:rPr lang="en-AU" smtClean="0"/>
              <a:pPr/>
              <a:t>46</a:t>
            </a:fld>
            <a:endParaRPr lang="en-AU"/>
          </a:p>
        </p:txBody>
      </p:sp>
    </p:spTree>
    <p:extLst>
      <p:ext uri="{BB962C8B-B14F-4D97-AF65-F5344CB8AC3E}">
        <p14:creationId xmlns:p14="http://schemas.microsoft.com/office/powerpoint/2010/main" val="31925547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Talking about outcomes in our field is still problematic. Aren’t we putting at risk the very essence of what we offer? And are we talking about outcomes or process – is it the results of what we do or what we do that needs to be the focus? Which is most important? I don’t think they’re in competition to be honest. But patient reported outcomes and patient reported experiences are certainly on the agenda in health care in Australia. I think there’s been a nervousness in spiritual care about this language – we’re the people without an agenda, or so the story still goes for some people I speak with. It relates a little to the issue of presence mentioned earlier. If we’re just going to be present, and we have no agenda then I’m not sure we should be in the room at all. Having said this, I am always brought back to something essential and humbling by Michael Leunig: an Australian author, poet and prophet.</a:t>
            </a:r>
            <a:endParaRPr lang="en-AU" sz="1200" kern="1200" dirty="0">
              <a:solidFill>
                <a:schemeClr val="tx1"/>
              </a:solidFill>
              <a:effectLst/>
              <a:latin typeface="+mn-lt"/>
              <a:ea typeface="+mn-ea"/>
              <a:cs typeface="+mn-cs"/>
            </a:endParaRPr>
          </a:p>
          <a:p>
            <a:endParaRPr lang="en-AU" dirty="0"/>
          </a:p>
          <a:p>
            <a:endParaRPr lang="en-AU" dirty="0"/>
          </a:p>
        </p:txBody>
      </p:sp>
      <p:sp>
        <p:nvSpPr>
          <p:cNvPr id="4" name="Slide Number Placeholder 3"/>
          <p:cNvSpPr>
            <a:spLocks noGrp="1"/>
          </p:cNvSpPr>
          <p:nvPr>
            <p:ph type="sldNum" sz="quarter" idx="10"/>
          </p:nvPr>
        </p:nvSpPr>
        <p:spPr/>
        <p:txBody>
          <a:bodyPr/>
          <a:lstStyle/>
          <a:p>
            <a:fld id="{2B68A894-CAB3-404B-9789-1DCC36BADBA5}" type="slidenum">
              <a:rPr lang="en-AU" smtClean="0"/>
              <a:pPr/>
              <a:t>47</a:t>
            </a:fld>
            <a:endParaRPr lang="en-AU" dirty="0"/>
          </a:p>
        </p:txBody>
      </p:sp>
    </p:spTree>
    <p:extLst>
      <p:ext uri="{BB962C8B-B14F-4D97-AF65-F5344CB8AC3E}">
        <p14:creationId xmlns:p14="http://schemas.microsoft.com/office/powerpoint/2010/main" val="10428777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have a problem in Australia as we have no certification process, unlike you in the US who have a few to choose from. I’m not sure which is the biggest challenge! Our challenge is to get clear about both the requirements and the process for certification. To this end – we’re doing a project!</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E2110CE0-C161-4778-9C64-0EA2100B6607}" type="slidenum">
              <a:rPr lang="en-AU" smtClean="0"/>
              <a:pPr/>
              <a:t>48</a:t>
            </a:fld>
            <a:endParaRPr lang="en-AU"/>
          </a:p>
        </p:txBody>
      </p:sp>
    </p:spTree>
    <p:extLst>
      <p:ext uri="{BB962C8B-B14F-4D97-AF65-F5344CB8AC3E}">
        <p14:creationId xmlns:p14="http://schemas.microsoft.com/office/powerpoint/2010/main" val="1248205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We have partnered with SCA on a project. A lit review and a mapping report has been completed by a project worker with recommendations for requirements and processes. The mapping compared various health professions and spiritual care in a number of countries. A consultation is currently underway on the requirements and processes for certification. Requirements do not include faith endorsement – in response to the increasing numbers of non-religious practitioners and belief that our workforce in spiritual care needs to reflect the diversity of the communities in which we live and work. The process recommendations include applicants undertaking a knowledge test and completing a reflective practice exercise. But in order to have a knowledge test we have to have some agreement on the body of knowledge needed for spiritual care.</a:t>
            </a:r>
            <a:r>
              <a:rPr lang="en-AU" dirty="0">
                <a:effectLst/>
              </a:rPr>
              <a:t> </a:t>
            </a:r>
            <a:endParaRPr lang="en-AU" dirty="0"/>
          </a:p>
        </p:txBody>
      </p:sp>
      <p:sp>
        <p:nvSpPr>
          <p:cNvPr id="4" name="Slide Number Placeholder 3"/>
          <p:cNvSpPr>
            <a:spLocks noGrp="1"/>
          </p:cNvSpPr>
          <p:nvPr>
            <p:ph type="sldNum" sz="quarter" idx="10"/>
          </p:nvPr>
        </p:nvSpPr>
        <p:spPr/>
        <p:txBody>
          <a:bodyPr/>
          <a:lstStyle/>
          <a:p>
            <a:fld id="{E2110CE0-C161-4778-9C64-0EA2100B6607}" type="slidenum">
              <a:rPr lang="en-AU" smtClean="0"/>
              <a:pPr/>
              <a:t>49</a:t>
            </a:fld>
            <a:endParaRPr lang="en-AU"/>
          </a:p>
        </p:txBody>
      </p:sp>
    </p:spTree>
    <p:extLst>
      <p:ext uri="{BB962C8B-B14F-4D97-AF65-F5344CB8AC3E}">
        <p14:creationId xmlns:p14="http://schemas.microsoft.com/office/powerpoint/2010/main" val="1839209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B68A894-CAB3-404B-9789-1DCC36BADBA5}" type="slidenum">
              <a:rPr lang="en-AU" smtClean="0"/>
              <a:pPr/>
              <a:t>5</a:t>
            </a:fld>
            <a:endParaRPr lang="en-AU"/>
          </a:p>
        </p:txBody>
      </p:sp>
    </p:spTree>
    <p:extLst>
      <p:ext uri="{BB962C8B-B14F-4D97-AF65-F5344CB8AC3E}">
        <p14:creationId xmlns:p14="http://schemas.microsoft.com/office/powerpoint/2010/main" val="27874937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Education pathways – the results of the surveys in both 2008 and 2019 demonstrate that practitioners have come into the work via multiple pathways. I am not so sure that is a problem, and in fact I believe it adds to the richness of the profession. It does raise an important question. What will be our core - our defining education path? Nurses, social workers defined pathway. I wonder whether CPE could be our defining pathway? But CPE (in Australia, can’t talk for anywhere else) needs to get their act together – inconsistency. We need evaluations of the program and evidence of the outcomes – what does CPE contribute to the development of a skilled practitioner? What else is needed to deliver a skilled practitioner? If theology is no longer the body of knowledge (and I don’t believe it is) – what is? And in this whole context, how do we begin to think about formation? </a:t>
            </a:r>
            <a:endParaRPr lang="en-AU" dirty="0"/>
          </a:p>
        </p:txBody>
      </p:sp>
      <p:sp>
        <p:nvSpPr>
          <p:cNvPr id="4" name="Slide Number Placeholder 3"/>
          <p:cNvSpPr>
            <a:spLocks noGrp="1"/>
          </p:cNvSpPr>
          <p:nvPr>
            <p:ph type="sldNum" sz="quarter" idx="10"/>
          </p:nvPr>
        </p:nvSpPr>
        <p:spPr/>
        <p:txBody>
          <a:bodyPr/>
          <a:lstStyle/>
          <a:p>
            <a:fld id="{E2110CE0-C161-4778-9C64-0EA2100B6607}" type="slidenum">
              <a:rPr lang="en-AU" smtClean="0"/>
              <a:pPr/>
              <a:t>50</a:t>
            </a:fld>
            <a:endParaRPr lang="en-AU"/>
          </a:p>
        </p:txBody>
      </p:sp>
    </p:spTree>
    <p:extLst>
      <p:ext uri="{BB962C8B-B14F-4D97-AF65-F5344CB8AC3E}">
        <p14:creationId xmlns:p14="http://schemas.microsoft.com/office/powerpoint/2010/main" val="8608009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be authentic and to have integrity we need to practice together what we say we believe in and value. This cannot just be about a service to those others ‘out there’ in need. This has to be a lived reality in our offices, it has to be lived in our teams working in health services and it has to be lived in our peak bodies and associations. If we cannot create the safe spaces with each other, if we cannot listen deeply to each other, if we cannot be openhearted and generous with each other, we lack authenticity and integrity. We have to embody our beliefs and values. It’s as simple and difficult as that. There is no other way.</a:t>
            </a:r>
            <a:r>
              <a:rPr lang="en-AU" dirty="0">
                <a:effectLst/>
              </a:rPr>
              <a:t> </a:t>
            </a:r>
            <a:endParaRPr lang="en-AU" dirty="0"/>
          </a:p>
        </p:txBody>
      </p:sp>
      <p:sp>
        <p:nvSpPr>
          <p:cNvPr id="4" name="Slide Number Placeholder 3"/>
          <p:cNvSpPr>
            <a:spLocks noGrp="1"/>
          </p:cNvSpPr>
          <p:nvPr>
            <p:ph type="sldNum" sz="quarter" idx="10"/>
          </p:nvPr>
        </p:nvSpPr>
        <p:spPr/>
        <p:txBody>
          <a:bodyPr/>
          <a:lstStyle/>
          <a:p>
            <a:fld id="{2B68A894-CAB3-404B-9789-1DCC36BADBA5}" type="slidenum">
              <a:rPr lang="en-AU" smtClean="0"/>
              <a:pPr/>
              <a:t>51</a:t>
            </a:fld>
            <a:endParaRPr lang="en-AU" dirty="0"/>
          </a:p>
        </p:txBody>
      </p:sp>
    </p:spTree>
    <p:extLst>
      <p:ext uri="{BB962C8B-B14F-4D97-AF65-F5344CB8AC3E}">
        <p14:creationId xmlns:p14="http://schemas.microsoft.com/office/powerpoint/2010/main" val="23416871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2110CE0-C161-4778-9C64-0EA2100B6607}" type="slidenum">
              <a:rPr lang="en-AU" smtClean="0"/>
              <a:pPr/>
              <a:t>52</a:t>
            </a:fld>
            <a:endParaRPr lang="en-AU"/>
          </a:p>
        </p:txBody>
      </p:sp>
    </p:spTree>
    <p:extLst>
      <p:ext uri="{BB962C8B-B14F-4D97-AF65-F5344CB8AC3E}">
        <p14:creationId xmlns:p14="http://schemas.microsoft.com/office/powerpoint/2010/main" val="21416604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tx2">
                    <a:lumMod val="60000"/>
                    <a:lumOff val="40000"/>
                  </a:schemeClr>
                </a:solidFill>
                <a:latin typeface="Futura Bk" panose="020B0502020204020303" pitchFamily="34" charset="0"/>
              </a:rPr>
              <a:t>Person-centred care model: When spiritual needs are recognised and responded to as an integral part of person-centred care an essential contribution is made to people’s health and wellbeing.</a:t>
            </a:r>
          </a:p>
          <a:p>
            <a:endParaRPr lang="en-AU" dirty="0"/>
          </a:p>
        </p:txBody>
      </p:sp>
      <p:sp>
        <p:nvSpPr>
          <p:cNvPr id="4" name="Slide Number Placeholder 3"/>
          <p:cNvSpPr>
            <a:spLocks noGrp="1"/>
          </p:cNvSpPr>
          <p:nvPr>
            <p:ph type="sldNum" sz="quarter" idx="10"/>
          </p:nvPr>
        </p:nvSpPr>
        <p:spPr/>
        <p:txBody>
          <a:bodyPr/>
          <a:lstStyle/>
          <a:p>
            <a:fld id="{E2110CE0-C161-4778-9C64-0EA2100B6607}" type="slidenum">
              <a:rPr lang="en-AU" smtClean="0"/>
              <a:pPr/>
              <a:t>53</a:t>
            </a:fld>
            <a:endParaRPr lang="en-AU"/>
          </a:p>
        </p:txBody>
      </p:sp>
    </p:spTree>
    <p:extLst>
      <p:ext uri="{BB962C8B-B14F-4D97-AF65-F5344CB8AC3E}">
        <p14:creationId xmlns:p14="http://schemas.microsoft.com/office/powerpoint/2010/main" val="5127625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2663" y="744538"/>
            <a:ext cx="4962525" cy="3722687"/>
          </a:xfrm>
        </p:spPr>
      </p:sp>
      <p:sp>
        <p:nvSpPr>
          <p:cNvPr id="3" name="Notes Placeholder 2"/>
          <p:cNvSpPr>
            <a:spLocks noGrp="1"/>
          </p:cNvSpPr>
          <p:nvPr>
            <p:ph type="body" idx="1"/>
          </p:nvPr>
        </p:nvSpPr>
        <p:spPr/>
        <p:txBody>
          <a:bodyPr>
            <a:normAutofit/>
          </a:bodyPr>
          <a:lstStyle/>
          <a:p>
            <a:r>
              <a:rPr lang="en-AU" dirty="0"/>
              <a:t>The Guidelines are based on a model that assumes everyone is responsible for spiritual care – it is part of providing</a:t>
            </a:r>
            <a:r>
              <a:rPr lang="en-AU" baseline="0" dirty="0"/>
              <a:t> person-centred care. </a:t>
            </a:r>
          </a:p>
          <a:p>
            <a:r>
              <a:rPr lang="en-AU" baseline="0" dirty="0"/>
              <a:t>(Explain model)</a:t>
            </a:r>
          </a:p>
          <a:p>
            <a:r>
              <a:rPr lang="en-AU" sz="1200" b="1" kern="1200" dirty="0">
                <a:solidFill>
                  <a:schemeClr val="tx1"/>
                </a:solidFill>
                <a:effectLst/>
                <a:latin typeface="+mn-lt"/>
                <a:ea typeface="+mn-ea"/>
                <a:cs typeface="+mn-cs"/>
              </a:rPr>
              <a:t>The Person – </a:t>
            </a:r>
            <a:r>
              <a:rPr lang="en-AU" sz="1200" kern="1200" dirty="0">
                <a:solidFill>
                  <a:schemeClr val="tx1"/>
                </a:solidFill>
                <a:effectLst/>
                <a:latin typeface="+mn-lt"/>
                <a:ea typeface="+mn-ea"/>
                <a:cs typeface="+mn-cs"/>
              </a:rPr>
              <a:t>the one who is receiving care is at the centre of care. Any response is based on the needs of the person.</a:t>
            </a:r>
          </a:p>
          <a:p>
            <a:r>
              <a:rPr lang="en-AU" sz="1200" b="1" kern="1200" dirty="0">
                <a:solidFill>
                  <a:schemeClr val="tx1"/>
                </a:solidFill>
                <a:effectLst/>
                <a:latin typeface="+mn-lt"/>
                <a:ea typeface="+mn-ea"/>
                <a:cs typeface="+mn-cs"/>
              </a:rPr>
              <a:t>Faith Representatives or Chaplains – </a:t>
            </a:r>
            <a:r>
              <a:rPr lang="en-AU" sz="1200" kern="1200" dirty="0">
                <a:solidFill>
                  <a:schemeClr val="tx1"/>
                </a:solidFill>
                <a:effectLst/>
                <a:latin typeface="+mn-lt"/>
                <a:ea typeface="+mn-ea"/>
                <a:cs typeface="+mn-cs"/>
              </a:rPr>
              <a:t>a few people will want care specific to their religious needs. The faith representatives/Chaplains provide faith specific care as directed by the person and in response to their needs. This includes religious rituals and ceremonies.</a:t>
            </a:r>
          </a:p>
          <a:p>
            <a:r>
              <a:rPr lang="en-AU" sz="1200" b="1" kern="1200" dirty="0">
                <a:solidFill>
                  <a:schemeClr val="tx1"/>
                </a:solidFill>
                <a:effectLst/>
                <a:latin typeface="+mn-lt"/>
                <a:ea typeface="+mn-ea"/>
                <a:cs typeface="+mn-cs"/>
              </a:rPr>
              <a:t>Spiritual Care Practitioners – </a:t>
            </a:r>
            <a:r>
              <a:rPr lang="en-AU" sz="1200" kern="1200" dirty="0">
                <a:solidFill>
                  <a:schemeClr val="tx1"/>
                </a:solidFill>
                <a:effectLst/>
                <a:latin typeface="+mn-lt"/>
                <a:ea typeface="+mn-ea"/>
                <a:cs typeface="+mn-cs"/>
              </a:rPr>
              <a:t>some people will want spiritual care that is responsive to their spiritual needs. Spiritual Care Practitioners provide assessment, counselling, support and ritual in matters of a person’s beliefs, traditions, values and practices enabling the person to access their own spiritual resources. </a:t>
            </a:r>
          </a:p>
          <a:p>
            <a:r>
              <a:rPr lang="en-AU" sz="1200" b="1" kern="1200" dirty="0">
                <a:solidFill>
                  <a:schemeClr val="tx1"/>
                </a:solidFill>
                <a:effectLst/>
                <a:latin typeface="+mn-lt"/>
                <a:ea typeface="+mn-ea"/>
                <a:cs typeface="+mn-cs"/>
              </a:rPr>
              <a:t>All Health Care Providers </a:t>
            </a:r>
            <a:r>
              <a:rPr lang="en-AU" sz="1200" kern="1200" dirty="0">
                <a:solidFill>
                  <a:schemeClr val="tx1"/>
                </a:solidFill>
                <a:effectLst/>
                <a:latin typeface="+mn-lt"/>
                <a:ea typeface="+mn-ea"/>
                <a:cs typeface="+mn-cs"/>
              </a:rPr>
              <a:t>– many people will want their spiritual needs recognised and responded to as part of person-centred care. All health care providers are able to provide spiritual support and refer as required. </a:t>
            </a:r>
          </a:p>
          <a:p>
            <a:r>
              <a:rPr lang="en-AU" sz="1200" b="1" kern="1200" dirty="0">
                <a:solidFill>
                  <a:schemeClr val="tx1"/>
                </a:solidFill>
                <a:effectLst/>
                <a:latin typeface="+mn-lt"/>
                <a:ea typeface="+mn-ea"/>
                <a:cs typeface="+mn-cs"/>
              </a:rPr>
              <a:t>The health service/system ­</a:t>
            </a:r>
            <a:r>
              <a:rPr lang="en-AU" sz="1200" kern="1200" dirty="0">
                <a:solidFill>
                  <a:schemeClr val="tx1"/>
                </a:solidFill>
                <a:effectLst/>
                <a:latin typeface="+mn-lt"/>
                <a:ea typeface="+mn-ea"/>
                <a:cs typeface="+mn-cs"/>
              </a:rPr>
              <a:t> - all people will want an environment that fosters holistic care where all people are respected and valued.</a:t>
            </a:r>
            <a:endParaRPr lang="en-AU" baseline="0" dirty="0"/>
          </a:p>
          <a:p>
            <a:endParaRPr lang="en-AU" baseline="0" dirty="0"/>
          </a:p>
          <a:p>
            <a:endParaRPr lang="en-AU" baseline="0" dirty="0"/>
          </a:p>
        </p:txBody>
      </p:sp>
      <p:sp>
        <p:nvSpPr>
          <p:cNvPr id="4" name="Slide Number Placeholder 3"/>
          <p:cNvSpPr>
            <a:spLocks noGrp="1"/>
          </p:cNvSpPr>
          <p:nvPr>
            <p:ph type="sldNum" sz="quarter" idx="10"/>
          </p:nvPr>
        </p:nvSpPr>
        <p:spPr/>
        <p:txBody>
          <a:bodyPr/>
          <a:lstStyle/>
          <a:p>
            <a:fld id="{E2110CE0-C161-4778-9C64-0EA2100B6607}" type="slidenum">
              <a:rPr lang="en-AU" smtClean="0"/>
              <a:pPr/>
              <a:t>54</a:t>
            </a:fld>
            <a:endParaRPr lang="en-AU"/>
          </a:p>
        </p:txBody>
      </p:sp>
    </p:spTree>
    <p:extLst>
      <p:ext uri="{BB962C8B-B14F-4D97-AF65-F5344CB8AC3E}">
        <p14:creationId xmlns:p14="http://schemas.microsoft.com/office/powerpoint/2010/main" val="39005114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Meaningful Ageing Australia campaign – See me. Know me. This is about engaging seniors and their families as they think about the move into an aged care facility – does the aged care facility take spiritual needs seriously? That is demonstrated by having regard for the whole person, by an organisation that sees beyond the surface and gets to know who you are – know what gives you purpose, know what you believe and know what connects you to life. This campaign uses the voice of the person, the story to highlight spiritual needs. </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2B68A894-CAB3-404B-9789-1DCC36BADBA5}" type="slidenum">
              <a:rPr lang="en-AU" smtClean="0"/>
              <a:pPr/>
              <a:t>55</a:t>
            </a:fld>
            <a:endParaRPr lang="en-AU"/>
          </a:p>
        </p:txBody>
      </p:sp>
    </p:spTree>
    <p:extLst>
      <p:ext uri="{BB962C8B-B14F-4D97-AF65-F5344CB8AC3E}">
        <p14:creationId xmlns:p14="http://schemas.microsoft.com/office/powerpoint/2010/main" val="30129847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B68A894-CAB3-404B-9789-1DCC36BADBA5}" type="slidenum">
              <a:rPr lang="en-AU" smtClean="0"/>
              <a:pPr/>
              <a:t>56</a:t>
            </a:fld>
            <a:endParaRPr lang="en-AU"/>
          </a:p>
        </p:txBody>
      </p:sp>
    </p:spTree>
    <p:extLst>
      <p:ext uri="{BB962C8B-B14F-4D97-AF65-F5344CB8AC3E}">
        <p14:creationId xmlns:p14="http://schemas.microsoft.com/office/powerpoint/2010/main" val="18669392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kern="1200" dirty="0">
                <a:solidFill>
                  <a:schemeClr val="tx1"/>
                </a:solidFill>
                <a:effectLst/>
                <a:latin typeface="+mn-lt"/>
                <a:ea typeface="+mn-ea"/>
                <a:cs typeface="+mn-cs"/>
              </a:rPr>
              <a:t>Here is another example of capturing the voice of the person at the centre of care. The Message Tree: </a:t>
            </a:r>
            <a:r>
              <a:rPr lang="en-AU" sz="1200" kern="1200" dirty="0">
                <a:solidFill>
                  <a:schemeClr val="tx1"/>
                </a:solidFill>
                <a:effectLst/>
                <a:latin typeface="+mn-lt"/>
                <a:ea typeface="+mn-ea"/>
                <a:cs typeface="+mn-cs"/>
              </a:rPr>
              <a:t>This was a message left on the message tree by a patient as part of the Safe Wards Program in a Victorian hospital psychiatric unit. “Cath” is the spiritual care practitioner who facilitates groups on the ward. The voice of the person receiving care is powerful.</a:t>
            </a:r>
            <a:r>
              <a:rPr lang="en-AU" dirty="0">
                <a:effectLst/>
              </a:rPr>
              <a:t> </a:t>
            </a:r>
            <a:endParaRPr lang="en-AU" dirty="0"/>
          </a:p>
        </p:txBody>
      </p:sp>
      <p:sp>
        <p:nvSpPr>
          <p:cNvPr id="4" name="Slide Number Placeholder 3"/>
          <p:cNvSpPr>
            <a:spLocks noGrp="1"/>
          </p:cNvSpPr>
          <p:nvPr>
            <p:ph type="sldNum" sz="quarter" idx="10"/>
          </p:nvPr>
        </p:nvSpPr>
        <p:spPr/>
        <p:txBody>
          <a:bodyPr/>
          <a:lstStyle/>
          <a:p>
            <a:fld id="{2B68A894-CAB3-404B-9789-1DCC36BADBA5}" type="slidenum">
              <a:rPr lang="en-AU" smtClean="0"/>
              <a:pPr/>
              <a:t>57</a:t>
            </a:fld>
            <a:endParaRPr lang="en-AU"/>
          </a:p>
        </p:txBody>
      </p:sp>
    </p:spTree>
    <p:extLst>
      <p:ext uri="{BB962C8B-B14F-4D97-AF65-F5344CB8AC3E}">
        <p14:creationId xmlns:p14="http://schemas.microsoft.com/office/powerpoint/2010/main" val="7589736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In health care there is a strong emphasis on patient experience and the voice of ‘consumers’ those receiving care. This is an opportunity, because in the end the strongest voice for spiritual care will come from those who receive the best care we are able to provide. And they will receive the best care because we know what quality spiritual care is and we know how to provide it. They might become our strongest champions and allies and we certainly have not tapped into their voices, using their words enough.</a:t>
            </a:r>
          </a:p>
          <a:p>
            <a:pPr marL="0" indent="0">
              <a:buNone/>
            </a:pPr>
            <a:endParaRPr lang="en-AU" dirty="0"/>
          </a:p>
        </p:txBody>
      </p:sp>
      <p:sp>
        <p:nvSpPr>
          <p:cNvPr id="4" name="Slide Number Placeholder 3"/>
          <p:cNvSpPr>
            <a:spLocks noGrp="1"/>
          </p:cNvSpPr>
          <p:nvPr>
            <p:ph type="sldNum" sz="quarter" idx="10"/>
          </p:nvPr>
        </p:nvSpPr>
        <p:spPr/>
        <p:txBody>
          <a:bodyPr/>
          <a:lstStyle/>
          <a:p>
            <a:fld id="{2B68A894-CAB3-404B-9789-1DCC36BADBA5}" type="slidenum">
              <a:rPr lang="en-AU" smtClean="0"/>
              <a:pPr/>
              <a:t>58</a:t>
            </a:fld>
            <a:endParaRPr lang="en-AU"/>
          </a:p>
        </p:txBody>
      </p:sp>
    </p:spTree>
    <p:extLst>
      <p:ext uri="{BB962C8B-B14F-4D97-AF65-F5344CB8AC3E}">
        <p14:creationId xmlns:p14="http://schemas.microsoft.com/office/powerpoint/2010/main" val="36928289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2663" y="744538"/>
            <a:ext cx="4962525" cy="3722687"/>
          </a:xfrm>
        </p:spPr>
      </p:sp>
      <p:sp>
        <p:nvSpPr>
          <p:cNvPr id="3" name="Notes Placeholder 2"/>
          <p:cNvSpPr>
            <a:spLocks noGrp="1"/>
          </p:cNvSpPr>
          <p:nvPr>
            <p:ph type="body" idx="1"/>
          </p:nvPr>
        </p:nvSpPr>
        <p:spPr/>
        <p:txBody>
          <a:bodyPr>
            <a:normAutofit lnSpcReduction="10000"/>
          </a:bodyPr>
          <a:lstStyle/>
          <a:p>
            <a:r>
              <a:rPr lang="en-US" sz="1200" kern="1200" dirty="0">
                <a:solidFill>
                  <a:schemeClr val="tx1"/>
                </a:solidFill>
                <a:effectLst/>
                <a:latin typeface="+mn-lt"/>
                <a:ea typeface="+mn-ea"/>
                <a:cs typeface="+mn-cs"/>
              </a:rPr>
              <a:t>In closing I return to the beginning – The spiritual care profession: Mandated or obsolete?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One of the changes which I believe has to take place in chaplaincy today is the development of a philosophy of change that meets the current rapid rate of change that is experienced in the secular society, so that we don’t waste energy trying to prop up what we have. It is not a matter of change and settle down. It means that before one change has passed we are already into the next. If this is not happening then we are becoming obsolete. If too much energy is spent on defending what we have, then there will be none left for future developments. I try and stay with the idea that energy is better spent on development rather than defence. </a:t>
            </a:r>
          </a:p>
          <a:p>
            <a:r>
              <a:rPr lang="en-AU" sz="1200" kern="1200" dirty="0">
                <a:solidFill>
                  <a:schemeClr val="tx1"/>
                </a:solidFill>
                <a:effectLst/>
                <a:latin typeface="+mn-lt"/>
                <a:ea typeface="+mn-ea"/>
                <a:cs typeface="+mn-cs"/>
              </a:rPr>
              <a:t>These words were presented by Charles Bailey, Director for Anglican Chaplaincy, in a seminar in 1983, that’s 36 years ago. There has been a lot of change since then and chaplaincy has had to be responsive to that change. I believe there is a growing mandate for spiritual care, for attending to the spiritual needs of people. However, I think there are some unanswered questions for the spiritual care profession. Not least of these comes back to the question of identity.  Are we religious leaders? Are we agents of the Church or activists for the Kingdom as Steve Nolan asks? Are we something else again? Are we perhaps, activists for the spirit – that impulse alive in every human person towards transcendence? If we are ‘activists for the spirit’ then the primary focus must be on the person and we find ourselves in the place where spiritual care is most at home – in person-centred care. In the ordinary everyday lives of ordinary people – like us. </a:t>
            </a:r>
          </a:p>
          <a:p>
            <a:r>
              <a:rPr lang="en-US" sz="1200" kern="1200" dirty="0">
                <a:solidFill>
                  <a:schemeClr val="tx1"/>
                </a:solidFill>
                <a:effectLst/>
                <a:latin typeface="+mn-lt"/>
                <a:ea typeface="+mn-ea"/>
                <a:cs typeface="+mn-cs"/>
              </a:rPr>
              <a:t>When we enable people to voice their ordinary, and yet extraordinarily individual and sacred stories, in each of those moments the spiritual care profession is validated. </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2B68A894-CAB3-404B-9789-1DCC36BADBA5}" type="slidenum">
              <a:rPr lang="en-AU" smtClean="0"/>
              <a:pPr/>
              <a:t>59</a:t>
            </a:fld>
            <a:endParaRPr lang="en-AU"/>
          </a:p>
        </p:txBody>
      </p:sp>
    </p:spTree>
    <p:extLst>
      <p:ext uri="{BB962C8B-B14F-4D97-AF65-F5344CB8AC3E}">
        <p14:creationId xmlns:p14="http://schemas.microsoft.com/office/powerpoint/2010/main" val="4258941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Australian population 25 million</a:t>
            </a:r>
          </a:p>
        </p:txBody>
      </p:sp>
      <p:sp>
        <p:nvSpPr>
          <p:cNvPr id="4" name="Slide Number Placeholder 3"/>
          <p:cNvSpPr>
            <a:spLocks noGrp="1"/>
          </p:cNvSpPr>
          <p:nvPr>
            <p:ph type="sldNum" sz="quarter" idx="10"/>
          </p:nvPr>
        </p:nvSpPr>
        <p:spPr/>
        <p:txBody>
          <a:bodyPr/>
          <a:lstStyle/>
          <a:p>
            <a:fld id="{2B68A894-CAB3-404B-9789-1DCC36BADBA5}" type="slidenum">
              <a:rPr lang="en-AU" smtClean="0"/>
              <a:pPr/>
              <a:t>6</a:t>
            </a:fld>
            <a:endParaRPr lang="en-AU"/>
          </a:p>
        </p:txBody>
      </p:sp>
    </p:spTree>
    <p:extLst>
      <p:ext uri="{BB962C8B-B14F-4D97-AF65-F5344CB8AC3E}">
        <p14:creationId xmlns:p14="http://schemas.microsoft.com/office/powerpoint/2010/main" val="34087287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2B68A894-CAB3-404B-9789-1DCC36BADBA5}" type="slidenum">
              <a:rPr lang="en-AU" smtClean="0"/>
              <a:pPr/>
              <a:t>60</a:t>
            </a:fld>
            <a:endParaRPr lang="en-AU"/>
          </a:p>
        </p:txBody>
      </p:sp>
    </p:spTree>
    <p:extLst>
      <p:ext uri="{BB962C8B-B14F-4D97-AF65-F5344CB8AC3E}">
        <p14:creationId xmlns:p14="http://schemas.microsoft.com/office/powerpoint/2010/main" val="3414154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200" kern="1200" dirty="0">
                <a:solidFill>
                  <a:schemeClr val="tx1"/>
                </a:solidFill>
                <a:effectLst/>
                <a:latin typeface="+mn-lt"/>
                <a:ea typeface="+mn-ea"/>
                <a:cs typeface="+mn-cs"/>
              </a:rPr>
              <a:t>Australia has 6 states and 2 territories.</a:t>
            </a:r>
            <a:r>
              <a:rPr lang="en-AU" dirty="0">
                <a:effectLst/>
              </a:rPr>
              <a:t> </a:t>
            </a:r>
            <a:endParaRPr lang="en-AU" dirty="0"/>
          </a:p>
        </p:txBody>
      </p:sp>
      <p:sp>
        <p:nvSpPr>
          <p:cNvPr id="4" name="Slide Number Placeholder 3"/>
          <p:cNvSpPr>
            <a:spLocks noGrp="1"/>
          </p:cNvSpPr>
          <p:nvPr>
            <p:ph type="sldNum" sz="quarter" idx="10"/>
          </p:nvPr>
        </p:nvSpPr>
        <p:spPr/>
        <p:txBody>
          <a:bodyPr/>
          <a:lstStyle/>
          <a:p>
            <a:fld id="{E2110CE0-C161-4778-9C64-0EA2100B6607}" type="slidenum">
              <a:rPr lang="en-AU" smtClean="0"/>
              <a:pPr/>
              <a:t>7</a:t>
            </a:fld>
            <a:endParaRPr lang="en-AU"/>
          </a:p>
        </p:txBody>
      </p:sp>
    </p:spTree>
    <p:extLst>
      <p:ext uri="{BB962C8B-B14F-4D97-AF65-F5344CB8AC3E}">
        <p14:creationId xmlns:p14="http://schemas.microsoft.com/office/powerpoint/2010/main" val="193679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B68A894-CAB3-404B-9789-1DCC36BADBA5}" type="slidenum">
              <a:rPr lang="en-AU" smtClean="0"/>
              <a:pPr/>
              <a:t>8</a:t>
            </a:fld>
            <a:endParaRPr lang="en-AU" dirty="0"/>
          </a:p>
        </p:txBody>
      </p:sp>
    </p:spTree>
    <p:extLst>
      <p:ext uri="{BB962C8B-B14F-4D97-AF65-F5344CB8AC3E}">
        <p14:creationId xmlns:p14="http://schemas.microsoft.com/office/powerpoint/2010/main" val="795076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200" kern="1200" dirty="0">
                <a:solidFill>
                  <a:schemeClr val="tx1"/>
                </a:solidFill>
                <a:effectLst/>
                <a:latin typeface="+mn-lt"/>
                <a:ea typeface="+mn-ea"/>
                <a:cs typeface="+mn-cs"/>
              </a:rPr>
              <a:t>Healthcare is funded and administered by several layers of Government and supported by private health insurance arrangements.</a:t>
            </a:r>
            <a:r>
              <a:rPr lang="en-AU" dirty="0">
                <a:effectLst/>
              </a:rPr>
              <a:t> </a:t>
            </a:r>
            <a:endParaRPr lang="en-AU" dirty="0"/>
          </a:p>
        </p:txBody>
      </p:sp>
      <p:sp>
        <p:nvSpPr>
          <p:cNvPr id="4" name="Slide Number Placeholder 3"/>
          <p:cNvSpPr>
            <a:spLocks noGrp="1"/>
          </p:cNvSpPr>
          <p:nvPr>
            <p:ph type="sldNum" sz="quarter" idx="10"/>
          </p:nvPr>
        </p:nvSpPr>
        <p:spPr/>
        <p:txBody>
          <a:bodyPr/>
          <a:lstStyle/>
          <a:p>
            <a:fld id="{E2110CE0-C161-4778-9C64-0EA2100B6607}" type="slidenum">
              <a:rPr lang="en-AU" smtClean="0"/>
              <a:pPr/>
              <a:t>9</a:t>
            </a:fld>
            <a:endParaRPr lang="en-AU"/>
          </a:p>
        </p:txBody>
      </p:sp>
    </p:spTree>
    <p:extLst>
      <p:ext uri="{BB962C8B-B14F-4D97-AF65-F5344CB8AC3E}">
        <p14:creationId xmlns:p14="http://schemas.microsoft.com/office/powerpoint/2010/main" val="1117938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endParaRPr lang="en-AU"/>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AU"/>
          </a:p>
        </p:txBody>
      </p:sp>
      <p:sp>
        <p:nvSpPr>
          <p:cNvPr id="4" name="Espace réservé de la date 3"/>
          <p:cNvSpPr>
            <a:spLocks noGrp="1"/>
          </p:cNvSpPr>
          <p:nvPr>
            <p:ph type="dt" sz="half" idx="10"/>
          </p:nvPr>
        </p:nvSpPr>
        <p:spPr/>
        <p:txBody>
          <a:bodyPr/>
          <a:lstStyle/>
          <a:p>
            <a:fld id="{D3CBFDE9-D927-4ED2-8B51-ACE37E86DCFE}" type="datetimeFigureOut">
              <a:rPr lang="en-AU" smtClean="0"/>
              <a:pPr/>
              <a:t>23/5/19</a:t>
            </a:fld>
            <a:endParaRPr lang="en-AU"/>
          </a:p>
        </p:txBody>
      </p:sp>
      <p:sp>
        <p:nvSpPr>
          <p:cNvPr id="5" name="Espace réservé du pied de page 4"/>
          <p:cNvSpPr>
            <a:spLocks noGrp="1"/>
          </p:cNvSpPr>
          <p:nvPr>
            <p:ph type="ftr" sz="quarter" idx="11"/>
          </p:nvPr>
        </p:nvSpPr>
        <p:spPr/>
        <p:txBody>
          <a:bodyPr/>
          <a:lstStyle/>
          <a:p>
            <a:endParaRPr lang="en-AU"/>
          </a:p>
        </p:txBody>
      </p:sp>
      <p:sp>
        <p:nvSpPr>
          <p:cNvPr id="6" name="Espace réservé du numéro de diapositive 5"/>
          <p:cNvSpPr>
            <a:spLocks noGrp="1"/>
          </p:cNvSpPr>
          <p:nvPr>
            <p:ph type="sldNum" sz="quarter" idx="12"/>
          </p:nvPr>
        </p:nvSpPr>
        <p:spPr/>
        <p:txBody>
          <a:bodyPr/>
          <a:lstStyle/>
          <a:p>
            <a:fld id="{FCAD14E9-B63A-4459-8A0A-F6F8E49B7FB0}" type="slidenum">
              <a:rPr lang="en-AU" smtClean="0"/>
              <a:pPr/>
              <a:t>‹#›</a:t>
            </a:fld>
            <a:endParaRPr lang="en-AU"/>
          </a:p>
        </p:txBody>
      </p:sp>
    </p:spTree>
    <p:extLst>
      <p:ext uri="{BB962C8B-B14F-4D97-AF65-F5344CB8AC3E}">
        <p14:creationId xmlns:p14="http://schemas.microsoft.com/office/powerpoint/2010/main" val="1003036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AU"/>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AU"/>
          </a:p>
        </p:txBody>
      </p:sp>
      <p:sp>
        <p:nvSpPr>
          <p:cNvPr id="4" name="Espace réservé de la date 3"/>
          <p:cNvSpPr>
            <a:spLocks noGrp="1"/>
          </p:cNvSpPr>
          <p:nvPr>
            <p:ph type="dt" sz="half" idx="10"/>
          </p:nvPr>
        </p:nvSpPr>
        <p:spPr/>
        <p:txBody>
          <a:bodyPr/>
          <a:lstStyle/>
          <a:p>
            <a:fld id="{D3CBFDE9-D927-4ED2-8B51-ACE37E86DCFE}" type="datetimeFigureOut">
              <a:rPr lang="en-AU" smtClean="0"/>
              <a:pPr/>
              <a:t>23/5/19</a:t>
            </a:fld>
            <a:endParaRPr lang="en-AU"/>
          </a:p>
        </p:txBody>
      </p:sp>
      <p:sp>
        <p:nvSpPr>
          <p:cNvPr id="5" name="Espace réservé du pied de page 4"/>
          <p:cNvSpPr>
            <a:spLocks noGrp="1"/>
          </p:cNvSpPr>
          <p:nvPr>
            <p:ph type="ftr" sz="quarter" idx="11"/>
          </p:nvPr>
        </p:nvSpPr>
        <p:spPr/>
        <p:txBody>
          <a:bodyPr/>
          <a:lstStyle/>
          <a:p>
            <a:endParaRPr lang="en-AU"/>
          </a:p>
        </p:txBody>
      </p:sp>
      <p:sp>
        <p:nvSpPr>
          <p:cNvPr id="6" name="Espace réservé du numéro de diapositive 5"/>
          <p:cNvSpPr>
            <a:spLocks noGrp="1"/>
          </p:cNvSpPr>
          <p:nvPr>
            <p:ph type="sldNum" sz="quarter" idx="12"/>
          </p:nvPr>
        </p:nvSpPr>
        <p:spPr/>
        <p:txBody>
          <a:bodyPr/>
          <a:lstStyle/>
          <a:p>
            <a:fld id="{FCAD14E9-B63A-4459-8A0A-F6F8E49B7FB0}" type="slidenum">
              <a:rPr lang="en-AU" smtClean="0"/>
              <a:pPr/>
              <a:t>‹#›</a:t>
            </a:fld>
            <a:endParaRPr lang="en-AU"/>
          </a:p>
        </p:txBody>
      </p:sp>
    </p:spTree>
    <p:extLst>
      <p:ext uri="{BB962C8B-B14F-4D97-AF65-F5344CB8AC3E}">
        <p14:creationId xmlns:p14="http://schemas.microsoft.com/office/powerpoint/2010/main" val="4221354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endParaRPr lang="en-AU"/>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AU"/>
          </a:p>
        </p:txBody>
      </p:sp>
      <p:sp>
        <p:nvSpPr>
          <p:cNvPr id="4" name="Espace réservé de la date 3"/>
          <p:cNvSpPr>
            <a:spLocks noGrp="1"/>
          </p:cNvSpPr>
          <p:nvPr>
            <p:ph type="dt" sz="half" idx="10"/>
          </p:nvPr>
        </p:nvSpPr>
        <p:spPr/>
        <p:txBody>
          <a:bodyPr/>
          <a:lstStyle/>
          <a:p>
            <a:fld id="{D3CBFDE9-D927-4ED2-8B51-ACE37E86DCFE}" type="datetimeFigureOut">
              <a:rPr lang="en-AU" smtClean="0"/>
              <a:pPr/>
              <a:t>23/5/19</a:t>
            </a:fld>
            <a:endParaRPr lang="en-AU"/>
          </a:p>
        </p:txBody>
      </p:sp>
      <p:sp>
        <p:nvSpPr>
          <p:cNvPr id="5" name="Espace réservé du pied de page 4"/>
          <p:cNvSpPr>
            <a:spLocks noGrp="1"/>
          </p:cNvSpPr>
          <p:nvPr>
            <p:ph type="ftr" sz="quarter" idx="11"/>
          </p:nvPr>
        </p:nvSpPr>
        <p:spPr/>
        <p:txBody>
          <a:bodyPr/>
          <a:lstStyle/>
          <a:p>
            <a:endParaRPr lang="en-AU"/>
          </a:p>
        </p:txBody>
      </p:sp>
      <p:sp>
        <p:nvSpPr>
          <p:cNvPr id="6" name="Espace réservé du numéro de diapositive 5"/>
          <p:cNvSpPr>
            <a:spLocks noGrp="1"/>
          </p:cNvSpPr>
          <p:nvPr>
            <p:ph type="sldNum" sz="quarter" idx="12"/>
          </p:nvPr>
        </p:nvSpPr>
        <p:spPr/>
        <p:txBody>
          <a:bodyPr/>
          <a:lstStyle/>
          <a:p>
            <a:fld id="{FCAD14E9-B63A-4459-8A0A-F6F8E49B7FB0}" type="slidenum">
              <a:rPr lang="en-AU" smtClean="0"/>
              <a:pPr/>
              <a:t>‹#›</a:t>
            </a:fld>
            <a:endParaRPr lang="en-AU"/>
          </a:p>
        </p:txBody>
      </p:sp>
    </p:spTree>
    <p:extLst>
      <p:ext uri="{BB962C8B-B14F-4D97-AF65-F5344CB8AC3E}">
        <p14:creationId xmlns:p14="http://schemas.microsoft.com/office/powerpoint/2010/main" val="3854512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AU"/>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AU"/>
          </a:p>
        </p:txBody>
      </p:sp>
      <p:sp>
        <p:nvSpPr>
          <p:cNvPr id="4" name="Espace réservé de la date 3"/>
          <p:cNvSpPr>
            <a:spLocks noGrp="1"/>
          </p:cNvSpPr>
          <p:nvPr>
            <p:ph type="dt" sz="half" idx="10"/>
          </p:nvPr>
        </p:nvSpPr>
        <p:spPr/>
        <p:txBody>
          <a:bodyPr/>
          <a:lstStyle/>
          <a:p>
            <a:fld id="{D3CBFDE9-D927-4ED2-8B51-ACE37E86DCFE}" type="datetimeFigureOut">
              <a:rPr lang="en-AU" smtClean="0"/>
              <a:pPr/>
              <a:t>23/5/19</a:t>
            </a:fld>
            <a:endParaRPr lang="en-AU"/>
          </a:p>
        </p:txBody>
      </p:sp>
      <p:sp>
        <p:nvSpPr>
          <p:cNvPr id="5" name="Espace réservé du pied de page 4"/>
          <p:cNvSpPr>
            <a:spLocks noGrp="1"/>
          </p:cNvSpPr>
          <p:nvPr>
            <p:ph type="ftr" sz="quarter" idx="11"/>
          </p:nvPr>
        </p:nvSpPr>
        <p:spPr/>
        <p:txBody>
          <a:bodyPr/>
          <a:lstStyle/>
          <a:p>
            <a:endParaRPr lang="en-AU"/>
          </a:p>
        </p:txBody>
      </p:sp>
      <p:sp>
        <p:nvSpPr>
          <p:cNvPr id="6" name="Espace réservé du numéro de diapositive 5"/>
          <p:cNvSpPr>
            <a:spLocks noGrp="1"/>
          </p:cNvSpPr>
          <p:nvPr>
            <p:ph type="sldNum" sz="quarter" idx="12"/>
          </p:nvPr>
        </p:nvSpPr>
        <p:spPr/>
        <p:txBody>
          <a:bodyPr/>
          <a:lstStyle/>
          <a:p>
            <a:fld id="{FCAD14E9-B63A-4459-8A0A-F6F8E49B7FB0}" type="slidenum">
              <a:rPr lang="en-AU" smtClean="0"/>
              <a:pPr/>
              <a:t>‹#›</a:t>
            </a:fld>
            <a:endParaRPr lang="en-AU"/>
          </a:p>
        </p:txBody>
      </p:sp>
    </p:spTree>
    <p:extLst>
      <p:ext uri="{BB962C8B-B14F-4D97-AF65-F5344CB8AC3E}">
        <p14:creationId xmlns:p14="http://schemas.microsoft.com/office/powerpoint/2010/main" val="1800030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endParaRPr lang="en-AU"/>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D3CBFDE9-D927-4ED2-8B51-ACE37E86DCFE}" type="datetimeFigureOut">
              <a:rPr lang="en-AU" smtClean="0"/>
              <a:pPr/>
              <a:t>23/5/19</a:t>
            </a:fld>
            <a:endParaRPr lang="en-AU"/>
          </a:p>
        </p:txBody>
      </p:sp>
      <p:sp>
        <p:nvSpPr>
          <p:cNvPr id="5" name="Espace réservé du pied de page 4"/>
          <p:cNvSpPr>
            <a:spLocks noGrp="1"/>
          </p:cNvSpPr>
          <p:nvPr>
            <p:ph type="ftr" sz="quarter" idx="11"/>
          </p:nvPr>
        </p:nvSpPr>
        <p:spPr/>
        <p:txBody>
          <a:bodyPr/>
          <a:lstStyle/>
          <a:p>
            <a:endParaRPr lang="en-AU"/>
          </a:p>
        </p:txBody>
      </p:sp>
      <p:sp>
        <p:nvSpPr>
          <p:cNvPr id="6" name="Espace réservé du numéro de diapositive 5"/>
          <p:cNvSpPr>
            <a:spLocks noGrp="1"/>
          </p:cNvSpPr>
          <p:nvPr>
            <p:ph type="sldNum" sz="quarter" idx="12"/>
          </p:nvPr>
        </p:nvSpPr>
        <p:spPr/>
        <p:txBody>
          <a:bodyPr/>
          <a:lstStyle/>
          <a:p>
            <a:fld id="{FCAD14E9-B63A-4459-8A0A-F6F8E49B7FB0}" type="slidenum">
              <a:rPr lang="en-AU" smtClean="0"/>
              <a:pPr/>
              <a:t>‹#›</a:t>
            </a:fld>
            <a:endParaRPr lang="en-AU"/>
          </a:p>
        </p:txBody>
      </p:sp>
    </p:spTree>
    <p:extLst>
      <p:ext uri="{BB962C8B-B14F-4D97-AF65-F5344CB8AC3E}">
        <p14:creationId xmlns:p14="http://schemas.microsoft.com/office/powerpoint/2010/main" val="1268704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AU"/>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AU"/>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AU"/>
          </a:p>
        </p:txBody>
      </p:sp>
      <p:sp>
        <p:nvSpPr>
          <p:cNvPr id="5" name="Espace réservé de la date 4"/>
          <p:cNvSpPr>
            <a:spLocks noGrp="1"/>
          </p:cNvSpPr>
          <p:nvPr>
            <p:ph type="dt" sz="half" idx="10"/>
          </p:nvPr>
        </p:nvSpPr>
        <p:spPr/>
        <p:txBody>
          <a:bodyPr/>
          <a:lstStyle/>
          <a:p>
            <a:fld id="{D3CBFDE9-D927-4ED2-8B51-ACE37E86DCFE}" type="datetimeFigureOut">
              <a:rPr lang="en-AU" smtClean="0"/>
              <a:pPr/>
              <a:t>23/5/19</a:t>
            </a:fld>
            <a:endParaRPr lang="en-AU"/>
          </a:p>
        </p:txBody>
      </p:sp>
      <p:sp>
        <p:nvSpPr>
          <p:cNvPr id="6" name="Espace réservé du pied de page 5"/>
          <p:cNvSpPr>
            <a:spLocks noGrp="1"/>
          </p:cNvSpPr>
          <p:nvPr>
            <p:ph type="ftr" sz="quarter" idx="11"/>
          </p:nvPr>
        </p:nvSpPr>
        <p:spPr/>
        <p:txBody>
          <a:bodyPr/>
          <a:lstStyle/>
          <a:p>
            <a:endParaRPr lang="en-AU"/>
          </a:p>
        </p:txBody>
      </p:sp>
      <p:sp>
        <p:nvSpPr>
          <p:cNvPr id="7" name="Espace réservé du numéro de diapositive 6"/>
          <p:cNvSpPr>
            <a:spLocks noGrp="1"/>
          </p:cNvSpPr>
          <p:nvPr>
            <p:ph type="sldNum" sz="quarter" idx="12"/>
          </p:nvPr>
        </p:nvSpPr>
        <p:spPr/>
        <p:txBody>
          <a:bodyPr/>
          <a:lstStyle/>
          <a:p>
            <a:fld id="{FCAD14E9-B63A-4459-8A0A-F6F8E49B7FB0}" type="slidenum">
              <a:rPr lang="en-AU" smtClean="0"/>
              <a:pPr/>
              <a:t>‹#›</a:t>
            </a:fld>
            <a:endParaRPr lang="en-AU"/>
          </a:p>
        </p:txBody>
      </p:sp>
    </p:spTree>
    <p:extLst>
      <p:ext uri="{BB962C8B-B14F-4D97-AF65-F5344CB8AC3E}">
        <p14:creationId xmlns:p14="http://schemas.microsoft.com/office/powerpoint/2010/main" val="2658288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endParaRPr lang="en-AU"/>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AU"/>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AU"/>
          </a:p>
        </p:txBody>
      </p:sp>
      <p:sp>
        <p:nvSpPr>
          <p:cNvPr id="7" name="Espace réservé de la date 6"/>
          <p:cNvSpPr>
            <a:spLocks noGrp="1"/>
          </p:cNvSpPr>
          <p:nvPr>
            <p:ph type="dt" sz="half" idx="10"/>
          </p:nvPr>
        </p:nvSpPr>
        <p:spPr/>
        <p:txBody>
          <a:bodyPr/>
          <a:lstStyle/>
          <a:p>
            <a:fld id="{D3CBFDE9-D927-4ED2-8B51-ACE37E86DCFE}" type="datetimeFigureOut">
              <a:rPr lang="en-AU" smtClean="0"/>
              <a:pPr/>
              <a:t>23/5/19</a:t>
            </a:fld>
            <a:endParaRPr lang="en-AU"/>
          </a:p>
        </p:txBody>
      </p:sp>
      <p:sp>
        <p:nvSpPr>
          <p:cNvPr id="8" name="Espace réservé du pied de page 7"/>
          <p:cNvSpPr>
            <a:spLocks noGrp="1"/>
          </p:cNvSpPr>
          <p:nvPr>
            <p:ph type="ftr" sz="quarter" idx="11"/>
          </p:nvPr>
        </p:nvSpPr>
        <p:spPr/>
        <p:txBody>
          <a:bodyPr/>
          <a:lstStyle/>
          <a:p>
            <a:endParaRPr lang="en-AU"/>
          </a:p>
        </p:txBody>
      </p:sp>
      <p:sp>
        <p:nvSpPr>
          <p:cNvPr id="9" name="Espace réservé du numéro de diapositive 8"/>
          <p:cNvSpPr>
            <a:spLocks noGrp="1"/>
          </p:cNvSpPr>
          <p:nvPr>
            <p:ph type="sldNum" sz="quarter" idx="12"/>
          </p:nvPr>
        </p:nvSpPr>
        <p:spPr/>
        <p:txBody>
          <a:bodyPr/>
          <a:lstStyle/>
          <a:p>
            <a:fld id="{FCAD14E9-B63A-4459-8A0A-F6F8E49B7FB0}" type="slidenum">
              <a:rPr lang="en-AU" smtClean="0"/>
              <a:pPr/>
              <a:t>‹#›</a:t>
            </a:fld>
            <a:endParaRPr lang="en-AU"/>
          </a:p>
        </p:txBody>
      </p:sp>
    </p:spTree>
    <p:extLst>
      <p:ext uri="{BB962C8B-B14F-4D97-AF65-F5344CB8AC3E}">
        <p14:creationId xmlns:p14="http://schemas.microsoft.com/office/powerpoint/2010/main" val="715858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AU"/>
          </a:p>
        </p:txBody>
      </p:sp>
      <p:sp>
        <p:nvSpPr>
          <p:cNvPr id="3" name="Espace réservé de la date 2"/>
          <p:cNvSpPr>
            <a:spLocks noGrp="1"/>
          </p:cNvSpPr>
          <p:nvPr>
            <p:ph type="dt" sz="half" idx="10"/>
          </p:nvPr>
        </p:nvSpPr>
        <p:spPr/>
        <p:txBody>
          <a:bodyPr/>
          <a:lstStyle/>
          <a:p>
            <a:fld id="{D3CBFDE9-D927-4ED2-8B51-ACE37E86DCFE}" type="datetimeFigureOut">
              <a:rPr lang="en-AU" smtClean="0"/>
              <a:pPr/>
              <a:t>23/5/19</a:t>
            </a:fld>
            <a:endParaRPr lang="en-AU"/>
          </a:p>
        </p:txBody>
      </p:sp>
      <p:sp>
        <p:nvSpPr>
          <p:cNvPr id="4" name="Espace réservé du pied de page 3"/>
          <p:cNvSpPr>
            <a:spLocks noGrp="1"/>
          </p:cNvSpPr>
          <p:nvPr>
            <p:ph type="ftr" sz="quarter" idx="11"/>
          </p:nvPr>
        </p:nvSpPr>
        <p:spPr/>
        <p:txBody>
          <a:bodyPr/>
          <a:lstStyle/>
          <a:p>
            <a:endParaRPr lang="en-AU"/>
          </a:p>
        </p:txBody>
      </p:sp>
      <p:sp>
        <p:nvSpPr>
          <p:cNvPr id="5" name="Espace réservé du numéro de diapositive 4"/>
          <p:cNvSpPr>
            <a:spLocks noGrp="1"/>
          </p:cNvSpPr>
          <p:nvPr>
            <p:ph type="sldNum" sz="quarter" idx="12"/>
          </p:nvPr>
        </p:nvSpPr>
        <p:spPr/>
        <p:txBody>
          <a:bodyPr/>
          <a:lstStyle/>
          <a:p>
            <a:fld id="{FCAD14E9-B63A-4459-8A0A-F6F8E49B7FB0}" type="slidenum">
              <a:rPr lang="en-AU" smtClean="0"/>
              <a:pPr/>
              <a:t>‹#›</a:t>
            </a:fld>
            <a:endParaRPr lang="en-AU"/>
          </a:p>
        </p:txBody>
      </p:sp>
    </p:spTree>
    <p:extLst>
      <p:ext uri="{BB962C8B-B14F-4D97-AF65-F5344CB8AC3E}">
        <p14:creationId xmlns:p14="http://schemas.microsoft.com/office/powerpoint/2010/main" val="3131352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3CBFDE9-D927-4ED2-8B51-ACE37E86DCFE}" type="datetimeFigureOut">
              <a:rPr lang="en-AU" smtClean="0"/>
              <a:pPr/>
              <a:t>23/5/19</a:t>
            </a:fld>
            <a:endParaRPr lang="en-AU"/>
          </a:p>
        </p:txBody>
      </p:sp>
      <p:sp>
        <p:nvSpPr>
          <p:cNvPr id="3" name="Espace réservé du pied de page 2"/>
          <p:cNvSpPr>
            <a:spLocks noGrp="1"/>
          </p:cNvSpPr>
          <p:nvPr>
            <p:ph type="ftr" sz="quarter" idx="11"/>
          </p:nvPr>
        </p:nvSpPr>
        <p:spPr/>
        <p:txBody>
          <a:bodyPr/>
          <a:lstStyle/>
          <a:p>
            <a:endParaRPr lang="en-AU"/>
          </a:p>
        </p:txBody>
      </p:sp>
      <p:sp>
        <p:nvSpPr>
          <p:cNvPr id="4" name="Espace réservé du numéro de diapositive 3"/>
          <p:cNvSpPr>
            <a:spLocks noGrp="1"/>
          </p:cNvSpPr>
          <p:nvPr>
            <p:ph type="sldNum" sz="quarter" idx="12"/>
          </p:nvPr>
        </p:nvSpPr>
        <p:spPr/>
        <p:txBody>
          <a:bodyPr/>
          <a:lstStyle/>
          <a:p>
            <a:fld id="{FCAD14E9-B63A-4459-8A0A-F6F8E49B7FB0}" type="slidenum">
              <a:rPr lang="en-AU" smtClean="0"/>
              <a:pPr/>
              <a:t>‹#›</a:t>
            </a:fld>
            <a:endParaRPr lang="en-AU"/>
          </a:p>
        </p:txBody>
      </p:sp>
    </p:spTree>
    <p:extLst>
      <p:ext uri="{BB962C8B-B14F-4D97-AF65-F5344CB8AC3E}">
        <p14:creationId xmlns:p14="http://schemas.microsoft.com/office/powerpoint/2010/main" val="914283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endParaRPr lang="en-AU"/>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AU"/>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D3CBFDE9-D927-4ED2-8B51-ACE37E86DCFE}" type="datetimeFigureOut">
              <a:rPr lang="en-AU" smtClean="0"/>
              <a:pPr/>
              <a:t>23/5/19</a:t>
            </a:fld>
            <a:endParaRPr lang="en-AU"/>
          </a:p>
        </p:txBody>
      </p:sp>
      <p:sp>
        <p:nvSpPr>
          <p:cNvPr id="6" name="Espace réservé du pied de page 5"/>
          <p:cNvSpPr>
            <a:spLocks noGrp="1"/>
          </p:cNvSpPr>
          <p:nvPr>
            <p:ph type="ftr" sz="quarter" idx="11"/>
          </p:nvPr>
        </p:nvSpPr>
        <p:spPr/>
        <p:txBody>
          <a:bodyPr/>
          <a:lstStyle/>
          <a:p>
            <a:endParaRPr lang="en-AU"/>
          </a:p>
        </p:txBody>
      </p:sp>
      <p:sp>
        <p:nvSpPr>
          <p:cNvPr id="7" name="Espace réservé du numéro de diapositive 6"/>
          <p:cNvSpPr>
            <a:spLocks noGrp="1"/>
          </p:cNvSpPr>
          <p:nvPr>
            <p:ph type="sldNum" sz="quarter" idx="12"/>
          </p:nvPr>
        </p:nvSpPr>
        <p:spPr/>
        <p:txBody>
          <a:bodyPr/>
          <a:lstStyle/>
          <a:p>
            <a:fld id="{FCAD14E9-B63A-4459-8A0A-F6F8E49B7FB0}" type="slidenum">
              <a:rPr lang="en-AU" smtClean="0"/>
              <a:pPr/>
              <a:t>‹#›</a:t>
            </a:fld>
            <a:endParaRPr lang="en-AU"/>
          </a:p>
        </p:txBody>
      </p:sp>
    </p:spTree>
    <p:extLst>
      <p:ext uri="{BB962C8B-B14F-4D97-AF65-F5344CB8AC3E}">
        <p14:creationId xmlns:p14="http://schemas.microsoft.com/office/powerpoint/2010/main" val="1094638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endParaRPr lang="en-AU"/>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D3CBFDE9-D927-4ED2-8B51-ACE37E86DCFE}" type="datetimeFigureOut">
              <a:rPr lang="en-AU" smtClean="0"/>
              <a:pPr/>
              <a:t>23/5/19</a:t>
            </a:fld>
            <a:endParaRPr lang="en-AU"/>
          </a:p>
        </p:txBody>
      </p:sp>
      <p:sp>
        <p:nvSpPr>
          <p:cNvPr id="6" name="Espace réservé du pied de page 5"/>
          <p:cNvSpPr>
            <a:spLocks noGrp="1"/>
          </p:cNvSpPr>
          <p:nvPr>
            <p:ph type="ftr" sz="quarter" idx="11"/>
          </p:nvPr>
        </p:nvSpPr>
        <p:spPr/>
        <p:txBody>
          <a:bodyPr/>
          <a:lstStyle/>
          <a:p>
            <a:endParaRPr lang="en-AU"/>
          </a:p>
        </p:txBody>
      </p:sp>
      <p:sp>
        <p:nvSpPr>
          <p:cNvPr id="7" name="Espace réservé du numéro de diapositive 6"/>
          <p:cNvSpPr>
            <a:spLocks noGrp="1"/>
          </p:cNvSpPr>
          <p:nvPr>
            <p:ph type="sldNum" sz="quarter" idx="12"/>
          </p:nvPr>
        </p:nvSpPr>
        <p:spPr/>
        <p:txBody>
          <a:bodyPr/>
          <a:lstStyle/>
          <a:p>
            <a:fld id="{FCAD14E9-B63A-4459-8A0A-F6F8E49B7FB0}" type="slidenum">
              <a:rPr lang="en-AU" smtClean="0"/>
              <a:pPr/>
              <a:t>‹#›</a:t>
            </a:fld>
            <a:endParaRPr lang="en-AU"/>
          </a:p>
        </p:txBody>
      </p:sp>
    </p:spTree>
    <p:extLst>
      <p:ext uri="{BB962C8B-B14F-4D97-AF65-F5344CB8AC3E}">
        <p14:creationId xmlns:p14="http://schemas.microsoft.com/office/powerpoint/2010/main" val="2823985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27000" t="12000" b="-13000"/>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endParaRPr lang="en-AU"/>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AU"/>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CBFDE9-D927-4ED2-8B51-ACE37E86DCFE}" type="datetimeFigureOut">
              <a:rPr lang="en-AU" smtClean="0"/>
              <a:pPr/>
              <a:t>23/5/19</a:t>
            </a:fld>
            <a:endParaRPr lang="en-AU"/>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AD14E9-B63A-4459-8A0A-F6F8E49B7FB0}" type="slidenum">
              <a:rPr lang="en-AU" smtClean="0"/>
              <a:pPr/>
              <a:t>‹#›</a:t>
            </a:fld>
            <a:endParaRPr lang="en-AU"/>
          </a:p>
        </p:txBody>
      </p:sp>
    </p:spTree>
    <p:extLst>
      <p:ext uri="{BB962C8B-B14F-4D97-AF65-F5344CB8AC3E}">
        <p14:creationId xmlns:p14="http://schemas.microsoft.com/office/powerpoint/2010/main" val="1852709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1016/j.healthpol.2018.02.003"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hyperlink" Target="https://www.reuters.com/investigates/special-report/witness-yates-injury/" TargetMode="External"/><Relationship Id="rId4" Type="http://schemas.microsoft.com/office/2007/relationships/hdphoto" Target="../media/hdphoto2.wdp"/></Relationships>
</file>

<file path=ppt/slides/_rels/slide5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hyperlink" Target="mailto:ceo@spiritualhealth.org.au"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44"/>
            <a:ext cx="9185715" cy="8467971"/>
          </a:xfrm>
          <a:prstGeom prst="rect">
            <a:avLst/>
          </a:prstGeom>
        </p:spPr>
      </p:pic>
      <p:sp>
        <p:nvSpPr>
          <p:cNvPr id="2" name="Titre 1"/>
          <p:cNvSpPr>
            <a:spLocks noGrp="1"/>
          </p:cNvSpPr>
          <p:nvPr>
            <p:ph type="ctrTitle"/>
          </p:nvPr>
        </p:nvSpPr>
        <p:spPr>
          <a:xfrm>
            <a:off x="1691680" y="1916832"/>
            <a:ext cx="6120680" cy="1296144"/>
          </a:xfrm>
        </p:spPr>
        <p:txBody>
          <a:bodyPr>
            <a:noAutofit/>
          </a:bodyPr>
          <a:lstStyle/>
          <a:p>
            <a:pPr algn="l"/>
            <a:br>
              <a:rPr lang="en-AU" sz="2800" dirty="0">
                <a:solidFill>
                  <a:srgbClr val="00509E"/>
                </a:solidFill>
                <a:latin typeface="Futura Hv" panose="020B0702020204020204" pitchFamily="34" charset="0"/>
              </a:rPr>
            </a:br>
            <a:r>
              <a:rPr lang="en-AU" sz="2800" dirty="0">
                <a:solidFill>
                  <a:srgbClr val="00509E"/>
                </a:solidFill>
                <a:latin typeface="Futura Hv" panose="020B0702020204020204" pitchFamily="34" charset="0"/>
              </a:rPr>
              <a:t>The Spiritual Care Profession:</a:t>
            </a:r>
            <a:br>
              <a:rPr lang="en-AU" sz="2800" dirty="0">
                <a:solidFill>
                  <a:srgbClr val="00509E"/>
                </a:solidFill>
                <a:latin typeface="Futura Hv" panose="020B0702020204020204" pitchFamily="34" charset="0"/>
              </a:rPr>
            </a:br>
            <a:r>
              <a:rPr lang="en-AU" sz="2800" dirty="0">
                <a:solidFill>
                  <a:srgbClr val="00509E"/>
                </a:solidFill>
                <a:latin typeface="Futura Hv" panose="020B0702020204020204" pitchFamily="34" charset="0"/>
              </a:rPr>
              <a:t>Mandated or Obsolete?</a:t>
            </a:r>
            <a:endParaRPr lang="en-AU" sz="2400" dirty="0">
              <a:solidFill>
                <a:srgbClr val="00509E"/>
              </a:solidFill>
              <a:latin typeface="Futura Hv" panose="020B0702020204020204" pitchFamily="34" charset="0"/>
            </a:endParaRPr>
          </a:p>
        </p:txBody>
      </p:sp>
      <p:sp>
        <p:nvSpPr>
          <p:cNvPr id="3" name="Sous-titre 2"/>
          <p:cNvSpPr>
            <a:spLocks noGrp="1"/>
          </p:cNvSpPr>
          <p:nvPr>
            <p:ph type="subTitle" idx="1"/>
          </p:nvPr>
        </p:nvSpPr>
        <p:spPr>
          <a:xfrm>
            <a:off x="1691680" y="3513703"/>
            <a:ext cx="5040560" cy="1296144"/>
          </a:xfrm>
        </p:spPr>
        <p:txBody>
          <a:bodyPr>
            <a:normAutofit/>
          </a:bodyPr>
          <a:lstStyle/>
          <a:p>
            <a:pPr algn="l"/>
            <a:r>
              <a:rPr lang="en-AU" sz="1600" dirty="0">
                <a:solidFill>
                  <a:srgbClr val="6E9FD5"/>
                </a:solidFill>
                <a:latin typeface="Futura Bk" panose="020B0502020204020303" pitchFamily="34" charset="0"/>
              </a:rPr>
              <a:t>2019 Caring for the Human Spirit Conference</a:t>
            </a:r>
          </a:p>
          <a:p>
            <a:pPr algn="l"/>
            <a:r>
              <a:rPr lang="en-AU" sz="1600" dirty="0">
                <a:solidFill>
                  <a:srgbClr val="6E9FD5"/>
                </a:solidFill>
                <a:latin typeface="Futura Bk" panose="020B0502020204020303" pitchFamily="34" charset="0"/>
              </a:rPr>
              <a:t>Myrtle Beach, South Carolina</a:t>
            </a:r>
            <a:endParaRPr lang="en-AU" sz="1600" dirty="0">
              <a:solidFill>
                <a:schemeClr val="tx1"/>
              </a:solidFill>
              <a:latin typeface="Futura Bk" panose="020B0502020204020303" pitchFamily="34" charset="0"/>
            </a:endParaRPr>
          </a:p>
          <a:p>
            <a:pPr algn="l"/>
            <a:r>
              <a:rPr lang="en-AU" sz="1600" dirty="0">
                <a:solidFill>
                  <a:srgbClr val="6E9FD5"/>
                </a:solidFill>
                <a:latin typeface="Futura Bk" panose="020B0502020204020303" pitchFamily="34" charset="0"/>
              </a:rPr>
              <a:t>Cheryl Holmes, CEO, </a:t>
            </a:r>
            <a:r>
              <a:rPr lang="en-AU" sz="1600" b="1" i="1" dirty="0">
                <a:solidFill>
                  <a:srgbClr val="C00000"/>
                </a:solidFill>
                <a:latin typeface="Papyrus" panose="020B0602040200020303" pitchFamily="34" charset="77"/>
              </a:rPr>
              <a:t>Spiritual Health </a:t>
            </a:r>
            <a:r>
              <a:rPr lang="en-AU" sz="1600" b="1" i="1" dirty="0">
                <a:solidFill>
                  <a:srgbClr val="6E9FD5"/>
                </a:solidFill>
                <a:latin typeface="Papyrus" panose="020B0602040200020303" pitchFamily="34" charset="77"/>
              </a:rPr>
              <a:t>Association</a:t>
            </a:r>
            <a:endParaRPr lang="en-AU" sz="1600" b="1" i="1" dirty="0">
              <a:solidFill>
                <a:schemeClr val="tx1"/>
              </a:solidFill>
              <a:latin typeface="Papyrus" panose="020B0602040200020303" pitchFamily="34" charset="77"/>
            </a:endParaRPr>
          </a:p>
        </p:txBody>
      </p:sp>
      <p:pic>
        <p:nvPicPr>
          <p:cNvPr id="7" name="Picture 6">
            <a:extLst>
              <a:ext uri="{FF2B5EF4-FFF2-40B4-BE49-F238E27FC236}">
                <a16:creationId xmlns:a16="http://schemas.microsoft.com/office/drawing/2014/main" id="{824D1066-6DCE-4245-A6B6-7C182910CC20}"/>
              </a:ext>
            </a:extLst>
          </p:cNvPr>
          <p:cNvPicPr/>
          <p:nvPr/>
        </p:nvPicPr>
        <p:blipFill rotWithShape="1">
          <a:blip r:embed="rId4" cstate="print">
            <a:extLst>
              <a:ext uri="{28A0092B-C50C-407E-A947-70E740481C1C}">
                <a14:useLocalDpi xmlns:a14="http://schemas.microsoft.com/office/drawing/2010/main" val="0"/>
              </a:ext>
            </a:extLst>
          </a:blip>
          <a:srcRect b="40044"/>
          <a:stretch/>
        </p:blipFill>
        <p:spPr bwMode="auto">
          <a:xfrm>
            <a:off x="899592" y="264957"/>
            <a:ext cx="1602469" cy="947316"/>
          </a:xfrm>
          <a:prstGeom prst="rect">
            <a:avLst/>
          </a:prstGeom>
          <a:noFill/>
          <a:ln>
            <a:noFill/>
          </a:ln>
          <a:extLst>
            <a:ext uri="{53640926-AAD7-44D8-BBD7-CCE9431645EC}">
              <a14:shadowObscured xmlns:a14="http://schemas.microsoft.com/office/drawing/2010/main"/>
            </a:ext>
          </a:extLst>
        </p:spPr>
      </p:pic>
      <p:sp>
        <p:nvSpPr>
          <p:cNvPr id="8" name="Text Box 4">
            <a:extLst>
              <a:ext uri="{FF2B5EF4-FFF2-40B4-BE49-F238E27FC236}">
                <a16:creationId xmlns:a16="http://schemas.microsoft.com/office/drawing/2014/main" id="{A10E56A3-69DD-0240-8B02-8CC1EBAC9411}"/>
              </a:ext>
            </a:extLst>
          </p:cNvPr>
          <p:cNvSpPr txBox="1"/>
          <p:nvPr/>
        </p:nvSpPr>
        <p:spPr>
          <a:xfrm>
            <a:off x="739180" y="1212273"/>
            <a:ext cx="1905000" cy="723900"/>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0"/>
              </a:spcAft>
            </a:pPr>
            <a:r>
              <a:rPr lang="en-AU" sz="1800" b="1" i="1" dirty="0">
                <a:solidFill>
                  <a:srgbClr val="BF1B4A"/>
                </a:solidFill>
                <a:effectLst/>
                <a:latin typeface="Papyrus" panose="020B0602040200020303" pitchFamily="34" charset="77"/>
                <a:ea typeface="HGMaruGothicMPRO" panose="020F0600000000000000" pitchFamily="34" charset="-128"/>
                <a:cs typeface="FuturaBT-Book"/>
              </a:rPr>
              <a:t>Spiritual Health</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AU" sz="1600" b="1" i="1" dirty="0">
                <a:solidFill>
                  <a:srgbClr val="1968B3"/>
                </a:solidFill>
                <a:effectLst/>
                <a:latin typeface="Papyrus" panose="020B0602040200020303" pitchFamily="34" charset="77"/>
                <a:ea typeface="HGMaruGothicMPRO" panose="020F0600000000000000" pitchFamily="34" charset="-128"/>
                <a:cs typeface="FuturaBT-Book"/>
              </a:rPr>
              <a:t>Association</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1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536956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7638"/>
            <a:ext cx="8229600" cy="4891682"/>
          </a:xfrm>
        </p:spPr>
        <p:txBody>
          <a:bodyPr>
            <a:normAutofit/>
          </a:bodyPr>
          <a:lstStyle/>
          <a:p>
            <a:pPr marL="0" indent="0">
              <a:buNone/>
            </a:pPr>
            <a:r>
              <a:rPr lang="en-AU" dirty="0">
                <a:latin typeface="Futura Bk" panose="020B0502020204020303" pitchFamily="34" charset="0"/>
              </a:rPr>
              <a:t>Patient-centred care that incorporates concern for the patient’s </a:t>
            </a:r>
            <a:r>
              <a:rPr lang="en-AU" i="1" dirty="0">
                <a:solidFill>
                  <a:srgbClr val="C00000"/>
                </a:solidFill>
                <a:latin typeface="Futura Bk" panose="020B0502020204020303" pitchFamily="34" charset="0"/>
              </a:rPr>
              <a:t>beliefs and values </a:t>
            </a:r>
            <a:r>
              <a:rPr lang="en-AU" dirty="0">
                <a:latin typeface="Futura Bk" panose="020B0502020204020303" pitchFamily="34" charset="0"/>
              </a:rPr>
              <a:t>has been identified by the Australian Commission on Safety and Quality in Health Care as a key component for safe and high quality care </a:t>
            </a:r>
          </a:p>
          <a:p>
            <a:pPr marL="0" indent="0">
              <a:buNone/>
            </a:pPr>
            <a:r>
              <a:rPr lang="en-AU" sz="1200" dirty="0">
                <a:latin typeface="Futura Bk" panose="020B0502020204020303" pitchFamily="34" charset="0"/>
              </a:rPr>
              <a:t>	</a:t>
            </a:r>
          </a:p>
          <a:p>
            <a:pPr marL="0" indent="0">
              <a:buNone/>
            </a:pPr>
            <a:r>
              <a:rPr lang="en-AU" sz="2000" dirty="0">
                <a:latin typeface="Futura Bk" panose="020B0502020204020303" pitchFamily="34" charset="0"/>
              </a:rPr>
              <a:t>	Australian Commission on Safety and Quality in Health Care. 	(2011). </a:t>
            </a:r>
            <a:r>
              <a:rPr lang="en-AU" sz="2000" i="1" dirty="0">
                <a:latin typeface="Futura Bk" panose="020B0502020204020303" pitchFamily="34" charset="0"/>
              </a:rPr>
              <a:t>Patient-centred care: Improving quality and safety 	through partnerships with patients and consumers</a:t>
            </a:r>
            <a:r>
              <a:rPr lang="en-AU" sz="2000" dirty="0">
                <a:latin typeface="Futura Bk" panose="020B0502020204020303" pitchFamily="34" charset="0"/>
              </a:rPr>
              <a:t>. Sydney: 	ACSQHC. </a:t>
            </a:r>
          </a:p>
          <a:p>
            <a:endParaRPr lang="en-AU" dirty="0"/>
          </a:p>
        </p:txBody>
      </p:sp>
      <p:sp>
        <p:nvSpPr>
          <p:cNvPr id="5" name="Titre 1">
            <a:extLst>
              <a:ext uri="{FF2B5EF4-FFF2-40B4-BE49-F238E27FC236}">
                <a16:creationId xmlns:a16="http://schemas.microsoft.com/office/drawing/2014/main" id="{9933B541-F2DF-2643-B4E6-0B04F5622D26}"/>
              </a:ext>
            </a:extLst>
          </p:cNvPr>
          <p:cNvSpPr>
            <a:spLocks noGrp="1"/>
          </p:cNvSpPr>
          <p:nvPr>
            <p:ph type="title"/>
          </p:nvPr>
        </p:nvSpPr>
        <p:spPr>
          <a:xfrm>
            <a:off x="457200" y="274638"/>
            <a:ext cx="8229600" cy="1143000"/>
          </a:xfrm>
        </p:spPr>
        <p:txBody>
          <a:bodyPr>
            <a:normAutofit/>
          </a:bodyPr>
          <a:lstStyle/>
          <a:p>
            <a:pPr algn="l"/>
            <a:r>
              <a:rPr lang="en-AU" sz="3200" dirty="0">
                <a:solidFill>
                  <a:srgbClr val="6E9FD5"/>
                </a:solidFill>
                <a:latin typeface="Futura Hv" panose="020B0702020204020204" pitchFamily="34" charset="0"/>
              </a:rPr>
              <a:t>Health Care in Australia</a:t>
            </a:r>
          </a:p>
        </p:txBody>
      </p:sp>
    </p:spTree>
    <p:extLst>
      <p:ext uri="{BB962C8B-B14F-4D97-AF65-F5344CB8AC3E}">
        <p14:creationId xmlns:p14="http://schemas.microsoft.com/office/powerpoint/2010/main" val="3749190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AU" dirty="0">
                <a:latin typeface="Futura Bk" panose="020B0502020204020303" pitchFamily="34" charset="0"/>
              </a:rPr>
              <a:t>Providing for the </a:t>
            </a:r>
            <a:r>
              <a:rPr lang="en-AU" i="1" dirty="0">
                <a:solidFill>
                  <a:srgbClr val="C00000"/>
                </a:solidFill>
                <a:latin typeface="Futura Bk" panose="020B0502020204020303" pitchFamily="34" charset="0"/>
              </a:rPr>
              <a:t>cultural, spiritual and psychosocial needs </a:t>
            </a:r>
            <a:r>
              <a:rPr lang="en-AU" dirty="0">
                <a:latin typeface="Futura Bk" panose="020B0502020204020303" pitchFamily="34" charset="0"/>
              </a:rPr>
              <a:t>of patients, and their families and carers is as important as meeting their physical needs.</a:t>
            </a:r>
          </a:p>
          <a:p>
            <a:pPr marL="0" indent="0">
              <a:buNone/>
            </a:pPr>
            <a:r>
              <a:rPr lang="en-AU" dirty="0">
                <a:latin typeface="Futura Bk" panose="020B0502020204020303" pitchFamily="34" charset="0"/>
              </a:rPr>
              <a:t>	</a:t>
            </a:r>
          </a:p>
          <a:p>
            <a:pPr marL="0" indent="0">
              <a:buNone/>
            </a:pPr>
            <a:r>
              <a:rPr lang="en-AU" sz="2000" dirty="0">
                <a:latin typeface="Futura Bk" panose="020B0502020204020303" pitchFamily="34" charset="0"/>
              </a:rPr>
              <a:t>	Australian Commission on Quality and Safety in Health Care 	National Consensus Statement: essential elements for safe 	and high-quality end-of-life care 2015</a:t>
            </a:r>
          </a:p>
          <a:p>
            <a:endParaRPr lang="en-AU" dirty="0"/>
          </a:p>
          <a:p>
            <a:endParaRPr lang="en-AU" dirty="0"/>
          </a:p>
        </p:txBody>
      </p:sp>
      <p:sp>
        <p:nvSpPr>
          <p:cNvPr id="5" name="Titre 1">
            <a:extLst>
              <a:ext uri="{FF2B5EF4-FFF2-40B4-BE49-F238E27FC236}">
                <a16:creationId xmlns:a16="http://schemas.microsoft.com/office/drawing/2014/main" id="{18086596-9007-AB4D-9C36-515A6C6E0C59}"/>
              </a:ext>
            </a:extLst>
          </p:cNvPr>
          <p:cNvSpPr>
            <a:spLocks noGrp="1"/>
          </p:cNvSpPr>
          <p:nvPr>
            <p:ph type="title"/>
          </p:nvPr>
        </p:nvSpPr>
        <p:spPr>
          <a:xfrm>
            <a:off x="457200" y="274638"/>
            <a:ext cx="8229600" cy="1143000"/>
          </a:xfrm>
        </p:spPr>
        <p:txBody>
          <a:bodyPr>
            <a:normAutofit/>
          </a:bodyPr>
          <a:lstStyle/>
          <a:p>
            <a:pPr algn="l"/>
            <a:r>
              <a:rPr lang="en-AU" sz="3200" dirty="0">
                <a:solidFill>
                  <a:srgbClr val="6E9FD5"/>
                </a:solidFill>
                <a:latin typeface="Futura Hv" panose="020B0702020204020204" pitchFamily="34" charset="0"/>
              </a:rPr>
              <a:t>Health Care in Australia</a:t>
            </a:r>
          </a:p>
        </p:txBody>
      </p:sp>
    </p:spTree>
    <p:extLst>
      <p:ext uri="{BB962C8B-B14F-4D97-AF65-F5344CB8AC3E}">
        <p14:creationId xmlns:p14="http://schemas.microsoft.com/office/powerpoint/2010/main" val="2362077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AU" dirty="0">
                <a:latin typeface="Futura Bk" panose="020B0502020204020303" pitchFamily="34" charset="0"/>
              </a:rPr>
              <a:t>	</a:t>
            </a:r>
          </a:p>
          <a:p>
            <a:pPr marL="0" indent="0">
              <a:buNone/>
            </a:pPr>
            <a:r>
              <a:rPr lang="en-AU" sz="2800" u="sng" dirty="0">
                <a:latin typeface="Futura Bk" panose="020B0502020204020303" pitchFamily="34" charset="0"/>
              </a:rPr>
              <a:t>Standard 1</a:t>
            </a:r>
          </a:p>
          <a:p>
            <a:pPr marL="0" indent="0">
              <a:buNone/>
            </a:pPr>
            <a:r>
              <a:rPr lang="en-AU" sz="2800" dirty="0">
                <a:latin typeface="Futura Bk" panose="020B0502020204020303" pitchFamily="34" charset="0"/>
              </a:rPr>
              <a:t>Initial and ongoing assessment incorporates the person’s physical, psychological, cultural, social and spiritual experiences and needs.</a:t>
            </a:r>
            <a:r>
              <a:rPr lang="en-AU" sz="2000" dirty="0">
                <a:latin typeface="Futura Bk" panose="020B0502020204020303" pitchFamily="34" charset="0"/>
              </a:rPr>
              <a:t> </a:t>
            </a:r>
          </a:p>
          <a:p>
            <a:pPr marL="0" indent="0">
              <a:buNone/>
            </a:pPr>
            <a:endParaRPr lang="en-AU" sz="2000" dirty="0">
              <a:latin typeface="Futura Bk" panose="020B0502020204020303" pitchFamily="34" charset="0"/>
            </a:endParaRPr>
          </a:p>
          <a:p>
            <a:pPr marL="0" indent="0">
              <a:buNone/>
            </a:pPr>
            <a:r>
              <a:rPr lang="en-AU" sz="2000" dirty="0">
                <a:latin typeface="Futura Bk" panose="020B0502020204020303" pitchFamily="34" charset="0"/>
              </a:rPr>
              <a:t>		The National Palliative Care Standards (5</a:t>
            </a:r>
            <a:r>
              <a:rPr lang="en-AU" sz="2000" baseline="30000" dirty="0">
                <a:latin typeface="Futura Bk" panose="020B0502020204020303" pitchFamily="34" charset="0"/>
              </a:rPr>
              <a:t>th</a:t>
            </a:r>
            <a:r>
              <a:rPr lang="en-AU" sz="2000" dirty="0">
                <a:latin typeface="Futura Bk" panose="020B0502020204020303" pitchFamily="34" charset="0"/>
              </a:rPr>
              <a:t> Edition)	</a:t>
            </a:r>
            <a:endParaRPr lang="en-AU" dirty="0"/>
          </a:p>
          <a:p>
            <a:endParaRPr lang="en-AU" dirty="0"/>
          </a:p>
        </p:txBody>
      </p:sp>
      <p:sp>
        <p:nvSpPr>
          <p:cNvPr id="5" name="Titre 1">
            <a:extLst>
              <a:ext uri="{FF2B5EF4-FFF2-40B4-BE49-F238E27FC236}">
                <a16:creationId xmlns:a16="http://schemas.microsoft.com/office/drawing/2014/main" id="{18086596-9007-AB4D-9C36-515A6C6E0C59}"/>
              </a:ext>
            </a:extLst>
          </p:cNvPr>
          <p:cNvSpPr>
            <a:spLocks noGrp="1"/>
          </p:cNvSpPr>
          <p:nvPr>
            <p:ph type="title"/>
          </p:nvPr>
        </p:nvSpPr>
        <p:spPr>
          <a:xfrm>
            <a:off x="457200" y="274638"/>
            <a:ext cx="8229600" cy="1143000"/>
          </a:xfrm>
        </p:spPr>
        <p:txBody>
          <a:bodyPr>
            <a:normAutofit/>
          </a:bodyPr>
          <a:lstStyle/>
          <a:p>
            <a:pPr algn="l"/>
            <a:r>
              <a:rPr lang="en-AU" sz="3200" dirty="0">
                <a:solidFill>
                  <a:srgbClr val="6E9FD5"/>
                </a:solidFill>
                <a:latin typeface="Futura Hv" panose="020B0702020204020204" pitchFamily="34" charset="0"/>
              </a:rPr>
              <a:t>Health Care in Australia</a:t>
            </a:r>
          </a:p>
        </p:txBody>
      </p:sp>
    </p:spTree>
    <p:extLst>
      <p:ext uri="{BB962C8B-B14F-4D97-AF65-F5344CB8AC3E}">
        <p14:creationId xmlns:p14="http://schemas.microsoft.com/office/powerpoint/2010/main" val="3828011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8760"/>
            <a:ext cx="8229600" cy="5314602"/>
          </a:xfrm>
        </p:spPr>
        <p:txBody>
          <a:bodyPr>
            <a:normAutofit fontScale="70000" lnSpcReduction="20000"/>
          </a:bodyPr>
          <a:lstStyle/>
          <a:p>
            <a:pPr marL="0" indent="0">
              <a:buNone/>
            </a:pPr>
            <a:r>
              <a:rPr lang="en-AU" dirty="0">
                <a:latin typeface="Futura Bk" panose="020B0502020204020303" pitchFamily="34" charset="0"/>
              </a:rPr>
              <a:t>	</a:t>
            </a:r>
            <a:endParaRPr lang="en-AU" sz="3400" dirty="0">
              <a:latin typeface="Futura Medium" panose="020B0602020204020303" pitchFamily="34" charset="-79"/>
              <a:cs typeface="Futura Medium" panose="020B0602020204020303" pitchFamily="34" charset="-79"/>
            </a:endParaRPr>
          </a:p>
          <a:p>
            <a:pPr marL="0" indent="0">
              <a:buNone/>
            </a:pPr>
            <a:r>
              <a:rPr lang="en-AU" sz="3400" dirty="0">
                <a:latin typeface="Futura Medium" panose="020B0602020204020303" pitchFamily="34" charset="-79"/>
                <a:cs typeface="Futura Medium" panose="020B0602020204020303" pitchFamily="34" charset="-79"/>
              </a:rPr>
              <a:t>Multidisciplinary team including medical practitioners, nurses and allied health professionals, most of whom will have specialist qualifications, extensive experience and </a:t>
            </a:r>
          </a:p>
          <a:p>
            <a:pPr marL="0" indent="0">
              <a:buNone/>
            </a:pPr>
            <a:r>
              <a:rPr lang="en-AU" sz="3400" dirty="0">
                <a:latin typeface="Futura Medium" panose="020B0602020204020303" pitchFamily="34" charset="-79"/>
                <a:cs typeface="Futura Medium" panose="020B0602020204020303" pitchFamily="34" charset="-79"/>
              </a:rPr>
              <a:t>skills in palliative care. Medical practitioners and senior nurses may provide consultative services. </a:t>
            </a:r>
            <a:r>
              <a:rPr lang="en-AU" sz="3400" dirty="0">
                <a:solidFill>
                  <a:srgbClr val="C00000"/>
                </a:solidFill>
                <a:latin typeface="Futura Medium" panose="020B0602020204020303" pitchFamily="34" charset="-79"/>
                <a:cs typeface="Futura Medium" panose="020B0602020204020303" pitchFamily="34" charset="-79"/>
              </a:rPr>
              <a:t>An extensive range of allied health disciplines will be available including occupational therapy, physiotherapy, speech therapy, social workers, psychologists, pharmacists, grief and bereavement counsellors, art and music therapists, spiritual care and pastoral care workers. </a:t>
            </a:r>
            <a:r>
              <a:rPr lang="en-AU" sz="3400" dirty="0">
                <a:latin typeface="Futura Medium" panose="020B0602020204020303" pitchFamily="34" charset="-79"/>
                <a:cs typeface="Futura Medium" panose="020B0602020204020303" pitchFamily="34" charset="-79"/>
              </a:rPr>
              <a:t>Personal care workers who provide support in the person’s home or other residential care home. </a:t>
            </a:r>
          </a:p>
          <a:p>
            <a:pPr marL="0" indent="0">
              <a:buNone/>
            </a:pPr>
            <a:endParaRPr lang="en-AU" sz="2000" dirty="0">
              <a:latin typeface="Futura Bk" panose="020B0502020204020303" pitchFamily="34" charset="0"/>
            </a:endParaRPr>
          </a:p>
          <a:p>
            <a:pPr marL="0" indent="0">
              <a:buNone/>
            </a:pPr>
            <a:r>
              <a:rPr lang="en-AU" sz="2000" dirty="0">
                <a:latin typeface="Futura Bk" panose="020B0502020204020303" pitchFamily="34" charset="0"/>
              </a:rPr>
              <a:t>		</a:t>
            </a:r>
            <a:r>
              <a:rPr lang="en-AU" sz="2900" dirty="0">
                <a:latin typeface="Futura Medium" panose="020B0602020204020303" pitchFamily="34" charset="-79"/>
                <a:cs typeface="Futura Medium" panose="020B0602020204020303" pitchFamily="34" charset="-79"/>
              </a:rPr>
              <a:t>The National Palliative Care Standards (5</a:t>
            </a:r>
            <a:r>
              <a:rPr lang="en-AU" sz="2900" baseline="30000" dirty="0">
                <a:latin typeface="Futura Medium" panose="020B0602020204020303" pitchFamily="34" charset="-79"/>
                <a:cs typeface="Futura Medium" panose="020B0602020204020303" pitchFamily="34" charset="-79"/>
              </a:rPr>
              <a:t>th</a:t>
            </a:r>
            <a:r>
              <a:rPr lang="en-AU" sz="2900" dirty="0">
                <a:latin typeface="Futura Medium" panose="020B0602020204020303" pitchFamily="34" charset="-79"/>
                <a:cs typeface="Futura Medium" panose="020B0602020204020303" pitchFamily="34" charset="-79"/>
              </a:rPr>
              <a:t> Edition)	</a:t>
            </a:r>
          </a:p>
          <a:p>
            <a:endParaRPr lang="en-AU" dirty="0"/>
          </a:p>
        </p:txBody>
      </p:sp>
      <p:sp>
        <p:nvSpPr>
          <p:cNvPr id="5" name="Titre 1">
            <a:extLst>
              <a:ext uri="{FF2B5EF4-FFF2-40B4-BE49-F238E27FC236}">
                <a16:creationId xmlns:a16="http://schemas.microsoft.com/office/drawing/2014/main" id="{18086596-9007-AB4D-9C36-515A6C6E0C59}"/>
              </a:ext>
            </a:extLst>
          </p:cNvPr>
          <p:cNvSpPr>
            <a:spLocks noGrp="1"/>
          </p:cNvSpPr>
          <p:nvPr>
            <p:ph type="title"/>
          </p:nvPr>
        </p:nvSpPr>
        <p:spPr>
          <a:xfrm>
            <a:off x="457200" y="274638"/>
            <a:ext cx="8229600" cy="1143000"/>
          </a:xfrm>
        </p:spPr>
        <p:txBody>
          <a:bodyPr>
            <a:normAutofit/>
          </a:bodyPr>
          <a:lstStyle/>
          <a:p>
            <a:pPr algn="l"/>
            <a:r>
              <a:rPr lang="en-AU" sz="3200" dirty="0">
                <a:solidFill>
                  <a:srgbClr val="6E9FD5"/>
                </a:solidFill>
                <a:latin typeface="Futura Hv" panose="020B0702020204020204" pitchFamily="34" charset="0"/>
              </a:rPr>
              <a:t>Health Care in Australia</a:t>
            </a:r>
          </a:p>
        </p:txBody>
      </p:sp>
    </p:spTree>
    <p:extLst>
      <p:ext uri="{BB962C8B-B14F-4D97-AF65-F5344CB8AC3E}">
        <p14:creationId xmlns:p14="http://schemas.microsoft.com/office/powerpoint/2010/main" val="3475656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en-AU" sz="3200" dirty="0">
                <a:solidFill>
                  <a:srgbClr val="6E9FD5"/>
                </a:solidFill>
                <a:latin typeface="Futura Hv" panose="020B0702020204020204" pitchFamily="34" charset="0"/>
              </a:rPr>
              <a:t>Spiritual Care in Australia</a:t>
            </a:r>
          </a:p>
        </p:txBody>
      </p:sp>
      <p:sp>
        <p:nvSpPr>
          <p:cNvPr id="3" name="Espace réservé du contenu 2"/>
          <p:cNvSpPr>
            <a:spLocks noGrp="1"/>
          </p:cNvSpPr>
          <p:nvPr>
            <p:ph idx="1"/>
          </p:nvPr>
        </p:nvSpPr>
        <p:spPr>
          <a:xfrm>
            <a:off x="457200" y="1600201"/>
            <a:ext cx="8229600" cy="4061048"/>
          </a:xfrm>
        </p:spPr>
        <p:txBody>
          <a:bodyPr>
            <a:normAutofit/>
          </a:bodyPr>
          <a:lstStyle/>
          <a:p>
            <a:r>
              <a:rPr lang="en-AU" sz="2400" dirty="0">
                <a:latin typeface="Futura Bk" panose="020B0502020204020303" pitchFamily="34" charset="0"/>
              </a:rPr>
              <a:t>Spiritual Care Australia</a:t>
            </a:r>
          </a:p>
          <a:p>
            <a:r>
              <a:rPr lang="en-AU" sz="2400" dirty="0">
                <a:latin typeface="Futura Bk" panose="020B0502020204020303" pitchFamily="34" charset="0"/>
              </a:rPr>
              <a:t>Spiritual Health Association</a:t>
            </a:r>
          </a:p>
          <a:p>
            <a:r>
              <a:rPr lang="en-AU" sz="2400" dirty="0">
                <a:latin typeface="Futura Bk" panose="020B0502020204020303" pitchFamily="34" charset="0"/>
              </a:rPr>
              <a:t>National Survey</a:t>
            </a:r>
          </a:p>
          <a:p>
            <a:r>
              <a:rPr lang="en-AU" sz="2400" dirty="0">
                <a:latin typeface="Futura Bk" panose="020B0502020204020303" pitchFamily="34" charset="0"/>
              </a:rPr>
              <a:t>National Consensus Conference</a:t>
            </a:r>
          </a:p>
          <a:p>
            <a:r>
              <a:rPr lang="en-AU" sz="2400" dirty="0">
                <a:latin typeface="Futura Bk" panose="020B0502020204020303" pitchFamily="34" charset="0"/>
              </a:rPr>
              <a:t>Victorian State-wide Survey</a:t>
            </a:r>
          </a:p>
        </p:txBody>
      </p:sp>
      <p:sp>
        <p:nvSpPr>
          <p:cNvPr id="5" name="Text Box 6">
            <a:extLst>
              <a:ext uri="{FF2B5EF4-FFF2-40B4-BE49-F238E27FC236}">
                <a16:creationId xmlns:a16="http://schemas.microsoft.com/office/drawing/2014/main" id="{50014F0B-CFFE-3E48-AC95-5DA40EC1641B}"/>
              </a:ext>
            </a:extLst>
          </p:cNvPr>
          <p:cNvSpPr txBox="1"/>
          <p:nvPr/>
        </p:nvSpPr>
        <p:spPr>
          <a:xfrm>
            <a:off x="1082432" y="6056524"/>
            <a:ext cx="3074810" cy="27972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AU" sz="1200" b="1" i="1" dirty="0">
                <a:solidFill>
                  <a:srgbClr val="BF1B4A"/>
                </a:solidFill>
                <a:effectLst/>
                <a:latin typeface="Papyrus" panose="020B0602040200020303" pitchFamily="34" charset="77"/>
                <a:ea typeface="HGMaruGothicMPRO" panose="020F0600000000000000" pitchFamily="34" charset="-128"/>
                <a:cs typeface="FuturaBT-Book"/>
              </a:rPr>
              <a:t>Spiritual Health</a:t>
            </a:r>
            <a:r>
              <a:rPr lang="en-AU" sz="1200" b="1" i="1" dirty="0">
                <a:solidFill>
                  <a:srgbClr val="BF1B4A"/>
                </a:solidFill>
                <a:latin typeface="Calibri" panose="020F0502020204030204" pitchFamily="34" charset="0"/>
                <a:ea typeface="HGMaruGothicMPRO" panose="020F0600000000000000" pitchFamily="34" charset="-128"/>
                <a:cs typeface="Times New Roman" panose="02020603050405020304" pitchFamily="18" charset="0"/>
              </a:rPr>
              <a:t> </a:t>
            </a:r>
            <a:r>
              <a:rPr lang="en-AU" sz="1100" b="1" i="1" dirty="0">
                <a:solidFill>
                  <a:srgbClr val="1968B3"/>
                </a:solidFill>
                <a:effectLst/>
                <a:latin typeface="Papyrus" panose="020B0602040200020303" pitchFamily="34" charset="77"/>
                <a:ea typeface="HGMaruGothicMPRO" panose="020F0600000000000000" pitchFamily="34" charset="-128"/>
                <a:cs typeface="FuturaBT-Book"/>
              </a:rPr>
              <a:t>Association</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A8AC4833-0D07-D045-8ECE-9E1DA974D680}"/>
              </a:ext>
            </a:extLst>
          </p:cNvPr>
          <p:cNvPicPr/>
          <p:nvPr/>
        </p:nvPicPr>
        <p:blipFill rotWithShape="1">
          <a:blip r:embed="rId3" cstate="print">
            <a:extLst>
              <a:ext uri="{28A0092B-C50C-407E-A947-70E740481C1C}">
                <a14:useLocalDpi xmlns:a14="http://schemas.microsoft.com/office/drawing/2010/main" val="0"/>
              </a:ext>
            </a:extLst>
          </a:blip>
          <a:srcRect b="40044"/>
          <a:stretch/>
        </p:blipFill>
        <p:spPr bwMode="auto">
          <a:xfrm>
            <a:off x="434360" y="6002901"/>
            <a:ext cx="648072" cy="38696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981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en-AU" sz="3200" dirty="0">
                <a:solidFill>
                  <a:schemeClr val="accent6">
                    <a:lumMod val="75000"/>
                  </a:schemeClr>
                </a:solidFill>
                <a:latin typeface="Futura Hv" panose="020B0702020204020204" pitchFamily="34" charset="0"/>
              </a:rPr>
              <a:t>Spiritual Care Australia</a:t>
            </a:r>
            <a:br>
              <a:rPr lang="en-AU" sz="3200" dirty="0">
                <a:solidFill>
                  <a:srgbClr val="6E9FD5"/>
                </a:solidFill>
                <a:latin typeface="Futura Hv" panose="020B0702020204020204" pitchFamily="34" charset="0"/>
              </a:rPr>
            </a:br>
            <a:endParaRPr lang="en-AU" sz="3200" dirty="0">
              <a:solidFill>
                <a:srgbClr val="C00000"/>
              </a:solidFill>
              <a:latin typeface="Futura Hv" panose="020B0702020204020204" pitchFamily="34" charset="0"/>
            </a:endParaRPr>
          </a:p>
        </p:txBody>
      </p:sp>
      <p:sp>
        <p:nvSpPr>
          <p:cNvPr id="3" name="Espace réservé du contenu 2"/>
          <p:cNvSpPr>
            <a:spLocks noGrp="1"/>
          </p:cNvSpPr>
          <p:nvPr>
            <p:ph idx="1"/>
          </p:nvPr>
        </p:nvSpPr>
        <p:spPr>
          <a:xfrm>
            <a:off x="385192" y="1388226"/>
            <a:ext cx="8301608" cy="4248472"/>
          </a:xfrm>
        </p:spPr>
        <p:txBody>
          <a:bodyPr>
            <a:normAutofit fontScale="25000" lnSpcReduction="20000"/>
          </a:bodyPr>
          <a:lstStyle/>
          <a:p>
            <a:pPr>
              <a:buNone/>
            </a:pPr>
            <a:r>
              <a:rPr lang="en-AU" sz="12800" dirty="0">
                <a:latin typeface="Futura Bk" pitchFamily="34" charset="0"/>
              </a:rPr>
              <a:t>Spiritual Care Australia is the professional association of practitioners in spiritual care, pastoral care and chaplaincy.</a:t>
            </a:r>
          </a:p>
          <a:p>
            <a:pPr>
              <a:buNone/>
            </a:pPr>
            <a:endParaRPr lang="en-AU" sz="12800" dirty="0">
              <a:latin typeface="Futura Bk" pitchFamily="34" charset="0"/>
            </a:endParaRPr>
          </a:p>
          <a:p>
            <a:pPr>
              <a:buNone/>
            </a:pPr>
            <a:r>
              <a:rPr lang="en-AU" sz="12800" dirty="0">
                <a:latin typeface="Futura Bk" pitchFamily="34" charset="0"/>
              </a:rPr>
              <a:t>Spiritual Care Australia seeks to unify, consolidate, support, promote and encourage the development of spiritual care within contemporary multi-faith, multi-cultural Australia.  </a:t>
            </a:r>
          </a:p>
          <a:p>
            <a:pPr>
              <a:buNone/>
            </a:pPr>
            <a:r>
              <a:rPr lang="en-AU" sz="7200" b="1" dirty="0">
                <a:latin typeface="Futura Bk" pitchFamily="34" charset="0"/>
              </a:rPr>
              <a:t> </a:t>
            </a:r>
            <a:endParaRPr lang="en-AU" sz="7200" dirty="0">
              <a:latin typeface="Futura Bk" pitchFamily="34" charset="0"/>
            </a:endParaRPr>
          </a:p>
          <a:p>
            <a:pPr>
              <a:buNone/>
            </a:pPr>
            <a:r>
              <a:rPr lang="en-GB" sz="7400" b="1" dirty="0">
                <a:latin typeface="Futura Bk" pitchFamily="34" charset="0"/>
              </a:rPr>
              <a:t> </a:t>
            </a:r>
            <a:endParaRPr lang="en-AU" sz="7400" dirty="0">
              <a:latin typeface="Futura Bk" pitchFamily="34" charset="0"/>
            </a:endParaRPr>
          </a:p>
          <a:p>
            <a:pPr>
              <a:buNone/>
            </a:pPr>
            <a:r>
              <a:rPr lang="en-GB" sz="5600" dirty="0"/>
              <a:t> </a:t>
            </a:r>
            <a:endParaRPr lang="en-AU" sz="5600" dirty="0"/>
          </a:p>
          <a:p>
            <a:pPr>
              <a:buNone/>
            </a:pPr>
            <a:endParaRPr lang="en-AU" sz="2400" dirty="0">
              <a:latin typeface="Futura Bk" panose="020B0502020204020303" pitchFamily="34" charset="0"/>
            </a:endParaRPr>
          </a:p>
        </p:txBody>
      </p:sp>
    </p:spTree>
    <p:extLst>
      <p:ext uri="{BB962C8B-B14F-4D97-AF65-F5344CB8AC3E}">
        <p14:creationId xmlns:p14="http://schemas.microsoft.com/office/powerpoint/2010/main" val="1480125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en-AU" sz="3200" dirty="0">
                <a:solidFill>
                  <a:schemeClr val="accent6">
                    <a:lumMod val="75000"/>
                  </a:schemeClr>
                </a:solidFill>
                <a:latin typeface="Futura Hv" panose="020B0702020204020204" pitchFamily="34" charset="0"/>
              </a:rPr>
              <a:t>Spiritual Care Australia – Standards 2014</a:t>
            </a:r>
          </a:p>
        </p:txBody>
      </p:sp>
      <p:pic>
        <p:nvPicPr>
          <p:cNvPr id="1025" name="Picture 1" descr="page1image65224704">
            <a:extLst>
              <a:ext uri="{FF2B5EF4-FFF2-40B4-BE49-F238E27FC236}">
                <a16:creationId xmlns:a16="http://schemas.microsoft.com/office/drawing/2014/main" id="{F249085F-9115-1D4E-B268-993FCE8C508D}"/>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807804" y="1402382"/>
            <a:ext cx="3528391" cy="5002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621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en-AU" sz="3200" i="1" dirty="0">
                <a:solidFill>
                  <a:srgbClr val="C00000"/>
                </a:solidFill>
                <a:latin typeface="Papyrus" panose="020B0602040200020303" pitchFamily="34" charset="77"/>
              </a:rPr>
              <a:t>Spiritual Health </a:t>
            </a:r>
            <a:r>
              <a:rPr lang="en-AU" sz="3200" i="1" dirty="0">
                <a:solidFill>
                  <a:srgbClr val="0070C0"/>
                </a:solidFill>
                <a:latin typeface="Papyrus" panose="020B0602040200020303" pitchFamily="34" charset="77"/>
              </a:rPr>
              <a:t>Association</a:t>
            </a:r>
            <a:br>
              <a:rPr lang="en-AU" sz="3000" dirty="0">
                <a:solidFill>
                  <a:srgbClr val="6E9FD5"/>
                </a:solidFill>
                <a:latin typeface="Futura Hv" panose="020B0702020204020204" pitchFamily="34" charset="0"/>
              </a:rPr>
            </a:br>
            <a:endParaRPr lang="en-AU" sz="3000" dirty="0">
              <a:solidFill>
                <a:srgbClr val="C00000"/>
              </a:solidFill>
              <a:latin typeface="Futura Hv" panose="020B0702020204020204" pitchFamily="34" charset="0"/>
            </a:endParaRPr>
          </a:p>
        </p:txBody>
      </p:sp>
      <p:sp>
        <p:nvSpPr>
          <p:cNvPr id="3" name="Espace réservé du contenu 2"/>
          <p:cNvSpPr>
            <a:spLocks noGrp="1"/>
          </p:cNvSpPr>
          <p:nvPr>
            <p:ph idx="1"/>
          </p:nvPr>
        </p:nvSpPr>
        <p:spPr>
          <a:xfrm>
            <a:off x="385192" y="1388226"/>
            <a:ext cx="8301608" cy="4248472"/>
          </a:xfrm>
        </p:spPr>
        <p:txBody>
          <a:bodyPr>
            <a:normAutofit fontScale="25000" lnSpcReduction="20000"/>
          </a:bodyPr>
          <a:lstStyle/>
          <a:p>
            <a:pPr>
              <a:buNone/>
            </a:pPr>
            <a:r>
              <a:rPr lang="en-AU" sz="10400" u="sng" dirty="0">
                <a:solidFill>
                  <a:srgbClr val="6E9FD5"/>
                </a:solidFill>
                <a:latin typeface="Papyrus" panose="020B0602040200020303" pitchFamily="34" charset="77"/>
              </a:rPr>
              <a:t>VISION</a:t>
            </a:r>
            <a:r>
              <a:rPr lang="en-AU" sz="10400" b="1" u="sng" dirty="0">
                <a:solidFill>
                  <a:srgbClr val="6E9FD5"/>
                </a:solidFill>
                <a:latin typeface="Papyrus" panose="020B0602040200020303" pitchFamily="34" charset="77"/>
              </a:rPr>
              <a:t> </a:t>
            </a:r>
            <a:r>
              <a:rPr lang="en-AU" sz="10400" b="1" dirty="0">
                <a:latin typeface="Papyrus" panose="020B0602040200020303" pitchFamily="34" charset="77"/>
              </a:rPr>
              <a:t> </a:t>
            </a:r>
          </a:p>
          <a:p>
            <a:pPr>
              <a:buNone/>
            </a:pPr>
            <a:endParaRPr lang="en-AU" sz="4000" dirty="0">
              <a:latin typeface="Papyrus" panose="020B0602040200020303" pitchFamily="34" charset="77"/>
            </a:endParaRPr>
          </a:p>
          <a:p>
            <a:pPr>
              <a:buNone/>
            </a:pPr>
            <a:r>
              <a:rPr lang="en-AU" sz="10400" dirty="0">
                <a:latin typeface="Papyrus" panose="020B0602040200020303" pitchFamily="34" charset="77"/>
              </a:rPr>
              <a:t>A sustainable organisation that advances the availability and essential contribution of spiritual care to every person in every healthcare setting.</a:t>
            </a:r>
          </a:p>
          <a:p>
            <a:pPr>
              <a:buNone/>
            </a:pPr>
            <a:endParaRPr lang="en-AU" sz="10400" dirty="0">
              <a:latin typeface="Papyrus" panose="020B0602040200020303" pitchFamily="34" charset="77"/>
            </a:endParaRPr>
          </a:p>
          <a:p>
            <a:pPr>
              <a:buNone/>
            </a:pPr>
            <a:endParaRPr lang="en-AU" sz="10400" dirty="0">
              <a:latin typeface="Papyrus" panose="020B0602040200020303" pitchFamily="34" charset="77"/>
            </a:endParaRPr>
          </a:p>
          <a:p>
            <a:pPr>
              <a:buNone/>
            </a:pPr>
            <a:r>
              <a:rPr lang="en-AU" sz="10400" u="sng" dirty="0">
                <a:solidFill>
                  <a:srgbClr val="6E9FD5"/>
                </a:solidFill>
                <a:latin typeface="Papyrus" panose="020B0602040200020303" pitchFamily="34" charset="77"/>
              </a:rPr>
              <a:t>MISSION</a:t>
            </a:r>
            <a:r>
              <a:rPr lang="en-AU" sz="10400" b="1" u="sng" dirty="0">
                <a:solidFill>
                  <a:srgbClr val="6E9FD5"/>
                </a:solidFill>
                <a:latin typeface="Papyrus" panose="020B0602040200020303" pitchFamily="34" charset="77"/>
              </a:rPr>
              <a:t> </a:t>
            </a:r>
          </a:p>
          <a:p>
            <a:pPr>
              <a:buNone/>
            </a:pPr>
            <a:r>
              <a:rPr lang="en-AU" sz="4000" b="1" dirty="0">
                <a:latin typeface="Papyrus" panose="020B0602040200020303" pitchFamily="34" charset="77"/>
              </a:rPr>
              <a:t> </a:t>
            </a:r>
            <a:endParaRPr lang="en-AU" sz="4000" dirty="0">
              <a:latin typeface="Papyrus" panose="020B0602040200020303" pitchFamily="34" charset="77"/>
            </a:endParaRPr>
          </a:p>
          <a:p>
            <a:pPr>
              <a:buNone/>
            </a:pPr>
            <a:r>
              <a:rPr lang="en-AU" sz="10400" dirty="0">
                <a:latin typeface="Papyrus" panose="020B0602040200020303" pitchFamily="34" charset="77"/>
              </a:rPr>
              <a:t>Enabling the provision of quality spiritual care as an integral part of all health services. </a:t>
            </a:r>
          </a:p>
          <a:p>
            <a:pPr>
              <a:buNone/>
            </a:pPr>
            <a:r>
              <a:rPr lang="en-AU" sz="10400" dirty="0">
                <a:latin typeface="Futura Bk" pitchFamily="34" charset="0"/>
              </a:rPr>
              <a:t> </a:t>
            </a:r>
          </a:p>
          <a:p>
            <a:pPr>
              <a:buNone/>
            </a:pPr>
            <a:r>
              <a:rPr lang="en-GB" sz="10400" dirty="0"/>
              <a:t> </a:t>
            </a:r>
            <a:endParaRPr lang="en-AU" sz="10400" dirty="0"/>
          </a:p>
          <a:p>
            <a:pPr>
              <a:buNone/>
            </a:pPr>
            <a:endParaRPr lang="en-AU" sz="2400" dirty="0">
              <a:latin typeface="Futura Bk" panose="020B0502020204020303" pitchFamily="34" charset="0"/>
            </a:endParaRPr>
          </a:p>
        </p:txBody>
      </p:sp>
      <p:sp>
        <p:nvSpPr>
          <p:cNvPr id="5" name="Text Box 6">
            <a:extLst>
              <a:ext uri="{FF2B5EF4-FFF2-40B4-BE49-F238E27FC236}">
                <a16:creationId xmlns:a16="http://schemas.microsoft.com/office/drawing/2014/main" id="{316ADEAF-CD53-2B48-8376-7F728EC11AD0}"/>
              </a:ext>
            </a:extLst>
          </p:cNvPr>
          <p:cNvSpPr txBox="1"/>
          <p:nvPr/>
        </p:nvSpPr>
        <p:spPr>
          <a:xfrm>
            <a:off x="1082432" y="6056524"/>
            <a:ext cx="3074810" cy="27972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AU" sz="1200" b="1" i="1" dirty="0">
                <a:solidFill>
                  <a:srgbClr val="BF1B4A"/>
                </a:solidFill>
                <a:effectLst/>
                <a:latin typeface="Papyrus" panose="020B0602040200020303" pitchFamily="34" charset="77"/>
                <a:ea typeface="HGMaruGothicMPRO" panose="020F0600000000000000" pitchFamily="34" charset="-128"/>
                <a:cs typeface="FuturaBT-Book"/>
              </a:rPr>
              <a:t>Spiritual Health</a:t>
            </a:r>
            <a:r>
              <a:rPr lang="en-AU" sz="1200" b="1" i="1" dirty="0">
                <a:solidFill>
                  <a:srgbClr val="BF1B4A"/>
                </a:solidFill>
                <a:latin typeface="Calibri" panose="020F0502020204030204" pitchFamily="34" charset="0"/>
                <a:ea typeface="HGMaruGothicMPRO" panose="020F0600000000000000" pitchFamily="34" charset="-128"/>
                <a:cs typeface="Times New Roman" panose="02020603050405020304" pitchFamily="18" charset="0"/>
              </a:rPr>
              <a:t> </a:t>
            </a:r>
            <a:r>
              <a:rPr lang="en-AU" sz="1100" b="1" i="1" dirty="0">
                <a:solidFill>
                  <a:srgbClr val="1968B3"/>
                </a:solidFill>
                <a:effectLst/>
                <a:latin typeface="Papyrus" panose="020B0602040200020303" pitchFamily="34" charset="77"/>
                <a:ea typeface="HGMaruGothicMPRO" panose="020F0600000000000000" pitchFamily="34" charset="-128"/>
                <a:cs typeface="FuturaBT-Book"/>
              </a:rPr>
              <a:t>Association</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C3877A1B-EA0C-004D-93B0-74B5FE9DF216}"/>
              </a:ext>
            </a:extLst>
          </p:cNvPr>
          <p:cNvPicPr/>
          <p:nvPr/>
        </p:nvPicPr>
        <p:blipFill rotWithShape="1">
          <a:blip r:embed="rId3" cstate="print">
            <a:extLst>
              <a:ext uri="{28A0092B-C50C-407E-A947-70E740481C1C}">
                <a14:useLocalDpi xmlns:a14="http://schemas.microsoft.com/office/drawing/2010/main" val="0"/>
              </a:ext>
            </a:extLst>
          </a:blip>
          <a:srcRect b="40044"/>
          <a:stretch/>
        </p:blipFill>
        <p:spPr bwMode="auto">
          <a:xfrm>
            <a:off x="434360" y="6002901"/>
            <a:ext cx="648072" cy="38696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88784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en-AU" sz="3200" dirty="0">
                <a:solidFill>
                  <a:srgbClr val="6E9FD5"/>
                </a:solidFill>
                <a:latin typeface="Futura Hv" panose="020B0702020204020204" pitchFamily="34" charset="0"/>
              </a:rPr>
              <a:t>Publications of Spiritual Health </a:t>
            </a:r>
          </a:p>
        </p:txBody>
      </p:sp>
      <p:sp>
        <p:nvSpPr>
          <p:cNvPr id="3" name="Espace réservé du contenu 2"/>
          <p:cNvSpPr>
            <a:spLocks noGrp="1"/>
          </p:cNvSpPr>
          <p:nvPr>
            <p:ph idx="1"/>
          </p:nvPr>
        </p:nvSpPr>
        <p:spPr>
          <a:xfrm>
            <a:off x="457200" y="1600201"/>
            <a:ext cx="8229600" cy="4061048"/>
          </a:xfrm>
        </p:spPr>
        <p:txBody>
          <a:bodyPr>
            <a:normAutofit/>
          </a:bodyPr>
          <a:lstStyle/>
          <a:p>
            <a:r>
              <a:rPr lang="en-AU" sz="2400" dirty="0">
                <a:latin typeface="Futura Bk" panose="020B0502020204020303" pitchFamily="34" charset="0"/>
              </a:rPr>
              <a:t>Capability Framework for Spiritual Care Practitioners in Health Services 2016</a:t>
            </a:r>
          </a:p>
          <a:p>
            <a:r>
              <a:rPr lang="en-AU" sz="2400" dirty="0">
                <a:latin typeface="Futura Bk" panose="020B0502020204020303" pitchFamily="34" charset="0"/>
              </a:rPr>
              <a:t>Spiritual Care in Victorian Health Services: Towards Best Practice Framework 2016</a:t>
            </a:r>
          </a:p>
          <a:p>
            <a:r>
              <a:rPr lang="en-AU" sz="2400" dirty="0">
                <a:latin typeface="Futura Bk" panose="020B0502020204020303" pitchFamily="34" charset="0"/>
              </a:rPr>
              <a:t>Spiritual Care in Medical Records: A guide to Reporting and Documenting Spiritual Care in Health Services 2019</a:t>
            </a:r>
          </a:p>
          <a:p>
            <a:endParaRPr lang="en-AU" sz="2400" dirty="0">
              <a:latin typeface="Futura Bk" panose="020B0502020204020303" pitchFamily="34" charset="0"/>
            </a:endParaRPr>
          </a:p>
          <a:p>
            <a:endParaRPr lang="en-AU" sz="2400" dirty="0">
              <a:latin typeface="Futura Bk" panose="020B0502020204020303" pitchFamily="34" charset="0"/>
            </a:endParaRPr>
          </a:p>
        </p:txBody>
      </p:sp>
      <p:sp>
        <p:nvSpPr>
          <p:cNvPr id="5" name="Text Box 6">
            <a:extLst>
              <a:ext uri="{FF2B5EF4-FFF2-40B4-BE49-F238E27FC236}">
                <a16:creationId xmlns:a16="http://schemas.microsoft.com/office/drawing/2014/main" id="{50014F0B-CFFE-3E48-AC95-5DA40EC1641B}"/>
              </a:ext>
            </a:extLst>
          </p:cNvPr>
          <p:cNvSpPr txBox="1"/>
          <p:nvPr/>
        </p:nvSpPr>
        <p:spPr>
          <a:xfrm>
            <a:off x="1082432" y="6056524"/>
            <a:ext cx="3074810" cy="27972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AU" sz="1200" b="1" i="1" dirty="0">
                <a:solidFill>
                  <a:srgbClr val="BF1B4A"/>
                </a:solidFill>
                <a:effectLst/>
                <a:latin typeface="Papyrus" panose="020B0602040200020303" pitchFamily="34" charset="77"/>
                <a:ea typeface="HGMaruGothicMPRO" panose="020F0600000000000000" pitchFamily="34" charset="-128"/>
                <a:cs typeface="FuturaBT-Book"/>
              </a:rPr>
              <a:t>Spiritual Health</a:t>
            </a:r>
            <a:r>
              <a:rPr lang="en-AU" sz="1200" b="1" i="1" dirty="0">
                <a:solidFill>
                  <a:srgbClr val="BF1B4A"/>
                </a:solidFill>
                <a:latin typeface="Calibri" panose="020F0502020204030204" pitchFamily="34" charset="0"/>
                <a:ea typeface="HGMaruGothicMPRO" panose="020F0600000000000000" pitchFamily="34" charset="-128"/>
                <a:cs typeface="Times New Roman" panose="02020603050405020304" pitchFamily="18" charset="0"/>
              </a:rPr>
              <a:t> </a:t>
            </a:r>
            <a:r>
              <a:rPr lang="en-AU" sz="1100" b="1" i="1" dirty="0">
                <a:solidFill>
                  <a:srgbClr val="1968B3"/>
                </a:solidFill>
                <a:effectLst/>
                <a:latin typeface="Papyrus" panose="020B0602040200020303" pitchFamily="34" charset="77"/>
                <a:ea typeface="HGMaruGothicMPRO" panose="020F0600000000000000" pitchFamily="34" charset="-128"/>
                <a:cs typeface="FuturaBT-Book"/>
              </a:rPr>
              <a:t>Association</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A8AC4833-0D07-D045-8ECE-9E1DA974D680}"/>
              </a:ext>
            </a:extLst>
          </p:cNvPr>
          <p:cNvPicPr/>
          <p:nvPr/>
        </p:nvPicPr>
        <p:blipFill rotWithShape="1">
          <a:blip r:embed="rId3" cstate="print">
            <a:extLst>
              <a:ext uri="{28A0092B-C50C-407E-A947-70E740481C1C}">
                <a14:useLocalDpi xmlns:a14="http://schemas.microsoft.com/office/drawing/2010/main" val="0"/>
              </a:ext>
            </a:extLst>
          </a:blip>
          <a:srcRect b="40044"/>
          <a:stretch/>
        </p:blipFill>
        <p:spPr bwMode="auto">
          <a:xfrm>
            <a:off x="434360" y="6002901"/>
            <a:ext cx="648072" cy="38696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69759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en-AU" sz="3200" dirty="0">
                <a:solidFill>
                  <a:srgbClr val="6E9FD5"/>
                </a:solidFill>
                <a:latin typeface="Futura Hv" panose="020B0702020204020204" pitchFamily="34" charset="0"/>
              </a:rPr>
              <a:t>The National Survey</a:t>
            </a:r>
          </a:p>
        </p:txBody>
      </p:sp>
      <p:sp>
        <p:nvSpPr>
          <p:cNvPr id="3" name="Espace réservé du contenu 2"/>
          <p:cNvSpPr>
            <a:spLocks noGrp="1"/>
          </p:cNvSpPr>
          <p:nvPr>
            <p:ph idx="1"/>
          </p:nvPr>
        </p:nvSpPr>
        <p:spPr>
          <a:xfrm>
            <a:off x="457200" y="1340768"/>
            <a:ext cx="8229600" cy="4464496"/>
          </a:xfrm>
        </p:spPr>
        <p:txBody>
          <a:bodyPr>
            <a:normAutofit fontScale="92500" lnSpcReduction="10000"/>
          </a:bodyPr>
          <a:lstStyle/>
          <a:p>
            <a:pPr marL="0" indent="0">
              <a:buNone/>
            </a:pPr>
            <a:endParaRPr lang="en-AU" sz="1100" dirty="0"/>
          </a:p>
          <a:p>
            <a:pPr marL="0" indent="0">
              <a:buNone/>
            </a:pPr>
            <a:r>
              <a:rPr lang="en-US" sz="2200" dirty="0">
                <a:latin typeface="Futura Bk" panose="020B0502020204020303" pitchFamily="34" charset="0"/>
              </a:rPr>
              <a:t>499 respondents (477 useable surveys)</a:t>
            </a:r>
          </a:p>
          <a:p>
            <a:pPr marL="0" indent="0">
              <a:buNone/>
            </a:pPr>
            <a:endParaRPr lang="en-US" sz="2200" dirty="0">
              <a:latin typeface="Futura Bk" panose="020B0502020204020303" pitchFamily="34" charset="0"/>
            </a:endParaRPr>
          </a:p>
          <a:p>
            <a:r>
              <a:rPr lang="en-US" sz="2200" dirty="0">
                <a:latin typeface="Futura Bk" panose="020B0502020204020303" pitchFamily="34" charset="0"/>
              </a:rPr>
              <a:t>Gender: Female 70.63%  Male 29.15%</a:t>
            </a:r>
          </a:p>
          <a:p>
            <a:endParaRPr lang="en-US" sz="2200" dirty="0">
              <a:latin typeface="Futura Bk" panose="020B0502020204020303" pitchFamily="34" charset="0"/>
            </a:endParaRPr>
          </a:p>
          <a:p>
            <a:r>
              <a:rPr lang="en-US" sz="2200" dirty="0">
                <a:latin typeface="Futura Bk" panose="020B0502020204020303" pitchFamily="34" charset="0"/>
              </a:rPr>
              <a:t>Active religious affiliation: Yes 71.33%  No 28.67%</a:t>
            </a:r>
          </a:p>
          <a:p>
            <a:endParaRPr lang="en-US" sz="2200" dirty="0">
              <a:latin typeface="Futura Bk" panose="020B0502020204020303" pitchFamily="34" charset="0"/>
            </a:endParaRPr>
          </a:p>
          <a:p>
            <a:r>
              <a:rPr lang="en-US" sz="2200" dirty="0">
                <a:latin typeface="Futura Bk" panose="020B0502020204020303" pitchFamily="34" charset="0"/>
              </a:rPr>
              <a:t>System: Public 58.60%  Private 26.24%  Other 15.16%</a:t>
            </a:r>
          </a:p>
          <a:p>
            <a:endParaRPr lang="en-US" sz="2200" dirty="0">
              <a:latin typeface="Futura Bk" panose="020B0502020204020303" pitchFamily="34" charset="0"/>
            </a:endParaRPr>
          </a:p>
          <a:p>
            <a:r>
              <a:rPr lang="en-US" sz="2200" dirty="0">
                <a:latin typeface="Futura Bk" panose="020B0502020204020303" pitchFamily="34" charset="0"/>
              </a:rPr>
              <a:t>Areas of work: 	Spiritual care 53.66%  </a:t>
            </a:r>
          </a:p>
          <a:p>
            <a:pPr marL="2743200" lvl="6" indent="0">
              <a:buNone/>
            </a:pPr>
            <a:r>
              <a:rPr lang="en-US" sz="2200" dirty="0">
                <a:latin typeface="Futura Bk" panose="020B0502020204020303" pitchFamily="34" charset="0"/>
              </a:rPr>
              <a:t>Management 20.40%</a:t>
            </a:r>
          </a:p>
          <a:p>
            <a:pPr marL="2743200" lvl="6" indent="0">
              <a:buNone/>
            </a:pPr>
            <a:r>
              <a:rPr lang="en-US" sz="2200" dirty="0">
                <a:latin typeface="Futura Bk" panose="020B0502020204020303" pitchFamily="34" charset="0"/>
              </a:rPr>
              <a:t>Allied Health 18.63%</a:t>
            </a:r>
          </a:p>
          <a:p>
            <a:pPr marL="2743200" lvl="6" indent="0">
              <a:buNone/>
            </a:pPr>
            <a:r>
              <a:rPr lang="en-US" sz="2200" dirty="0">
                <a:latin typeface="Futura Bk" panose="020B0502020204020303" pitchFamily="34" charset="0"/>
              </a:rPr>
              <a:t>Nursing 14.63%</a:t>
            </a:r>
            <a:endParaRPr lang="en-AU" sz="2200" dirty="0">
              <a:latin typeface="Futura Bk" panose="020B0502020204020303" pitchFamily="34" charset="0"/>
            </a:endParaRPr>
          </a:p>
          <a:p>
            <a:pPr marL="0" indent="0">
              <a:buNone/>
            </a:pPr>
            <a:endParaRPr lang="en-AU" sz="2000" dirty="0"/>
          </a:p>
          <a:p>
            <a:endParaRPr lang="en-AU" sz="2000" dirty="0">
              <a:latin typeface="Futura Bk" panose="020B0502020204020303" pitchFamily="34" charset="0"/>
            </a:endParaRPr>
          </a:p>
          <a:p>
            <a:endParaRPr lang="en-AU" sz="2400" dirty="0">
              <a:latin typeface="Futura Bk" panose="020B0502020204020303" pitchFamily="34" charset="0"/>
            </a:endParaRPr>
          </a:p>
          <a:p>
            <a:pPr>
              <a:buFontTx/>
              <a:buChar char="-"/>
            </a:pPr>
            <a:endParaRPr lang="en-AU" sz="2400" dirty="0">
              <a:latin typeface="Futura Bk" panose="020B0502020204020303" pitchFamily="34" charset="0"/>
            </a:endParaRPr>
          </a:p>
        </p:txBody>
      </p:sp>
    </p:spTree>
    <p:extLst>
      <p:ext uri="{BB962C8B-B14F-4D97-AF65-F5344CB8AC3E}">
        <p14:creationId xmlns:p14="http://schemas.microsoft.com/office/powerpoint/2010/main" val="2464468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A975560-B62B-0841-96B9-882ABAAB8B28}"/>
              </a:ext>
            </a:extLst>
          </p:cNvPr>
          <p:cNvPicPr>
            <a:picLocks noGrp="1" noChangeAspect="1"/>
          </p:cNvPicPr>
          <p:nvPr>
            <p:ph idx="1"/>
          </p:nvPr>
        </p:nvPicPr>
        <p:blipFill>
          <a:blip r:embed="rId3"/>
          <a:stretch>
            <a:fillRect/>
          </a:stretch>
        </p:blipFill>
        <p:spPr>
          <a:xfrm>
            <a:off x="-367066" y="0"/>
            <a:ext cx="9878132" cy="6858001"/>
          </a:xfrm>
          <a:prstGeom prst="rect">
            <a:avLst/>
          </a:prstGeom>
        </p:spPr>
      </p:pic>
    </p:spTree>
    <p:extLst>
      <p:ext uri="{BB962C8B-B14F-4D97-AF65-F5344CB8AC3E}">
        <p14:creationId xmlns:p14="http://schemas.microsoft.com/office/powerpoint/2010/main" val="1200891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en-AU" sz="3200" dirty="0">
                <a:solidFill>
                  <a:srgbClr val="6E9FD5"/>
                </a:solidFill>
                <a:latin typeface="Futura Hv" panose="020B0702020204020204" pitchFamily="34" charset="0"/>
              </a:rPr>
              <a:t>The National Survey</a:t>
            </a:r>
          </a:p>
        </p:txBody>
      </p:sp>
      <p:sp>
        <p:nvSpPr>
          <p:cNvPr id="3" name="Espace réservé du contenu 2"/>
          <p:cNvSpPr>
            <a:spLocks noGrp="1"/>
          </p:cNvSpPr>
          <p:nvPr>
            <p:ph idx="1"/>
          </p:nvPr>
        </p:nvSpPr>
        <p:spPr>
          <a:xfrm>
            <a:off x="457200" y="1340768"/>
            <a:ext cx="8229600" cy="4536504"/>
          </a:xfrm>
        </p:spPr>
        <p:txBody>
          <a:bodyPr>
            <a:normAutofit fontScale="92500" lnSpcReduction="10000"/>
          </a:bodyPr>
          <a:lstStyle/>
          <a:p>
            <a:pPr marL="0" indent="0">
              <a:buNone/>
            </a:pPr>
            <a:endParaRPr lang="en-AU" sz="1100" dirty="0"/>
          </a:p>
          <a:p>
            <a:pPr marL="0" indent="0">
              <a:buNone/>
            </a:pPr>
            <a:r>
              <a:rPr lang="en-AU" sz="2200" dirty="0">
                <a:latin typeface="Futura"/>
                <a:cs typeface="Futura"/>
              </a:rPr>
              <a:t>State or Territory [n=446]</a:t>
            </a:r>
          </a:p>
          <a:p>
            <a:pPr marL="0" indent="0">
              <a:buNone/>
            </a:pPr>
            <a:endParaRPr lang="en-AU" sz="2200" dirty="0">
              <a:latin typeface="Futura"/>
              <a:cs typeface="Futura"/>
            </a:endParaRPr>
          </a:p>
          <a:p>
            <a:pPr marL="0" indent="0">
              <a:buNone/>
            </a:pPr>
            <a:r>
              <a:rPr lang="en-AU" sz="2200" dirty="0">
                <a:latin typeface="Futura"/>
                <a:cs typeface="Futura"/>
              </a:rPr>
              <a:t>Answer Choice			Responses n (%)</a:t>
            </a:r>
          </a:p>
          <a:p>
            <a:pPr marL="0" indent="0">
              <a:buNone/>
            </a:pPr>
            <a:endParaRPr lang="en-AU" sz="2200" dirty="0">
              <a:latin typeface="Futura"/>
              <a:cs typeface="Futura"/>
            </a:endParaRPr>
          </a:p>
          <a:p>
            <a:pPr marL="0" indent="0">
              <a:buNone/>
            </a:pPr>
            <a:r>
              <a:rPr lang="en-AU" sz="2200" dirty="0">
                <a:latin typeface="Futura"/>
                <a:cs typeface="Futura"/>
              </a:rPr>
              <a:t>NSW				74 (16.59)</a:t>
            </a:r>
          </a:p>
          <a:p>
            <a:pPr marL="0" indent="0">
              <a:buNone/>
            </a:pPr>
            <a:r>
              <a:rPr lang="en-AU" sz="2200" dirty="0">
                <a:latin typeface="Futura"/>
                <a:cs typeface="Futura"/>
              </a:rPr>
              <a:t>Queensland			37 (8.3)</a:t>
            </a:r>
          </a:p>
          <a:p>
            <a:pPr marL="0" indent="0">
              <a:buNone/>
            </a:pPr>
            <a:r>
              <a:rPr lang="en-AU" sz="2200" dirty="0">
                <a:latin typeface="Futura"/>
                <a:cs typeface="Futura"/>
              </a:rPr>
              <a:t>WA				25 (5.61)</a:t>
            </a:r>
          </a:p>
          <a:p>
            <a:pPr marL="0" indent="0">
              <a:buNone/>
            </a:pPr>
            <a:r>
              <a:rPr lang="en-AU" sz="2200" dirty="0">
                <a:latin typeface="Futura"/>
                <a:cs typeface="Futura"/>
              </a:rPr>
              <a:t>SA				79 (17.71)</a:t>
            </a:r>
          </a:p>
          <a:p>
            <a:pPr marL="0" indent="0">
              <a:buNone/>
            </a:pPr>
            <a:r>
              <a:rPr lang="en-AU" sz="2200" dirty="0">
                <a:latin typeface="Futura"/>
                <a:cs typeface="Futura"/>
              </a:rPr>
              <a:t>Victoria				174 (39.01)</a:t>
            </a:r>
          </a:p>
          <a:p>
            <a:pPr marL="0" indent="0">
              <a:buNone/>
            </a:pPr>
            <a:r>
              <a:rPr lang="en-AU" sz="2200" dirty="0">
                <a:latin typeface="Futura"/>
                <a:cs typeface="Futura"/>
              </a:rPr>
              <a:t>NT				12 (2.69)</a:t>
            </a:r>
          </a:p>
          <a:p>
            <a:pPr marL="0" indent="0">
              <a:buNone/>
            </a:pPr>
            <a:r>
              <a:rPr lang="en-AU" sz="2200" dirty="0">
                <a:latin typeface="Futura"/>
                <a:cs typeface="Futura"/>
              </a:rPr>
              <a:t>Tasmania			20 (4.48)</a:t>
            </a:r>
          </a:p>
          <a:p>
            <a:pPr marL="0" indent="0">
              <a:buNone/>
            </a:pPr>
            <a:r>
              <a:rPr lang="en-AU" sz="2200" dirty="0">
                <a:latin typeface="Futura"/>
                <a:cs typeface="Futura"/>
              </a:rPr>
              <a:t>ACT				25 (5.61)</a:t>
            </a:r>
          </a:p>
          <a:p>
            <a:pPr marL="0" indent="0">
              <a:buNone/>
            </a:pPr>
            <a:endParaRPr lang="en-AU" sz="2000" dirty="0"/>
          </a:p>
          <a:p>
            <a:endParaRPr lang="en-AU" sz="2000" dirty="0">
              <a:latin typeface="Futura Bk" panose="020B0502020204020303" pitchFamily="34" charset="0"/>
            </a:endParaRPr>
          </a:p>
          <a:p>
            <a:endParaRPr lang="en-AU" sz="2400" dirty="0">
              <a:latin typeface="Futura Bk" panose="020B0502020204020303" pitchFamily="34" charset="0"/>
            </a:endParaRPr>
          </a:p>
          <a:p>
            <a:pPr>
              <a:buFontTx/>
              <a:buChar char="-"/>
            </a:pPr>
            <a:endParaRPr lang="en-AU" sz="2400" dirty="0">
              <a:latin typeface="Futura Bk" panose="020B0502020204020303" pitchFamily="34" charset="0"/>
            </a:endParaRPr>
          </a:p>
        </p:txBody>
      </p:sp>
    </p:spTree>
    <p:extLst>
      <p:ext uri="{BB962C8B-B14F-4D97-AF65-F5344CB8AC3E}">
        <p14:creationId xmlns:p14="http://schemas.microsoft.com/office/powerpoint/2010/main" val="4195887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en-AU" sz="3200" dirty="0">
                <a:solidFill>
                  <a:srgbClr val="6E9FD5"/>
                </a:solidFill>
                <a:latin typeface="Futura Hv" panose="020B0702020204020204" pitchFamily="34" charset="0"/>
              </a:rPr>
              <a:t>The National Survey</a:t>
            </a:r>
          </a:p>
        </p:txBody>
      </p:sp>
      <p:sp>
        <p:nvSpPr>
          <p:cNvPr id="3" name="Espace réservé du contenu 2"/>
          <p:cNvSpPr>
            <a:spLocks noGrp="1"/>
          </p:cNvSpPr>
          <p:nvPr>
            <p:ph idx="1"/>
          </p:nvPr>
        </p:nvSpPr>
        <p:spPr>
          <a:xfrm>
            <a:off x="457200" y="1340768"/>
            <a:ext cx="8229600" cy="4320481"/>
          </a:xfrm>
        </p:spPr>
        <p:txBody>
          <a:bodyPr>
            <a:normAutofit/>
          </a:bodyPr>
          <a:lstStyle/>
          <a:p>
            <a:pPr marL="0" indent="0">
              <a:buNone/>
            </a:pPr>
            <a:endParaRPr lang="en-AU" sz="2000" dirty="0"/>
          </a:p>
          <a:p>
            <a:endParaRPr lang="en-AU" sz="2000" dirty="0">
              <a:latin typeface="Futura Bk" panose="020B0502020204020303" pitchFamily="34" charset="0"/>
            </a:endParaRPr>
          </a:p>
          <a:p>
            <a:endParaRPr lang="en-AU" sz="2400" dirty="0">
              <a:latin typeface="Futura Bk" panose="020B0502020204020303" pitchFamily="34" charset="0"/>
            </a:endParaRPr>
          </a:p>
          <a:p>
            <a:pPr>
              <a:buFontTx/>
              <a:buChar char="-"/>
            </a:pPr>
            <a:endParaRPr lang="en-AU" sz="2400" dirty="0">
              <a:latin typeface="Futura Bk" panose="020B0502020204020303"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275861997"/>
              </p:ext>
            </p:extLst>
          </p:nvPr>
        </p:nvGraphicFramePr>
        <p:xfrm>
          <a:off x="467544" y="1412774"/>
          <a:ext cx="8064896" cy="3888433"/>
        </p:xfrm>
        <a:graphic>
          <a:graphicData uri="http://schemas.openxmlformats.org/drawingml/2006/table">
            <a:tbl>
              <a:tblPr firstRow="1" firstCol="1" bandRow="1">
                <a:tableStyleId>{5C22544A-7EE6-4342-B048-85BDC9FD1C3A}</a:tableStyleId>
              </a:tblPr>
              <a:tblGrid>
                <a:gridCol w="6378600">
                  <a:extLst>
                    <a:ext uri="{9D8B030D-6E8A-4147-A177-3AD203B41FA5}">
                      <a16:colId xmlns:a16="http://schemas.microsoft.com/office/drawing/2014/main" val="20000"/>
                    </a:ext>
                  </a:extLst>
                </a:gridCol>
                <a:gridCol w="1686296">
                  <a:extLst>
                    <a:ext uri="{9D8B030D-6E8A-4147-A177-3AD203B41FA5}">
                      <a16:colId xmlns:a16="http://schemas.microsoft.com/office/drawing/2014/main" val="20001"/>
                    </a:ext>
                  </a:extLst>
                </a:gridCol>
              </a:tblGrid>
              <a:tr h="670572">
                <a:tc>
                  <a:txBody>
                    <a:bodyPr/>
                    <a:lstStyle/>
                    <a:p>
                      <a:pPr marL="457200" algn="ctr">
                        <a:spcAft>
                          <a:spcPts val="0"/>
                        </a:spcAft>
                      </a:pPr>
                      <a:r>
                        <a:rPr lang="en-AU" sz="2000" dirty="0">
                          <a:effectLst/>
                          <a:latin typeface="Futura"/>
                        </a:rPr>
                        <a:t>INTRODUCTORY STATEMENTS</a:t>
                      </a:r>
                      <a:endParaRPr lang="en-AU" sz="2000" dirty="0">
                        <a:effectLst/>
                        <a:latin typeface="Futura"/>
                        <a:ea typeface="MS Mincho"/>
                        <a:cs typeface="Times New Roman" panose="02020603050405020304" pitchFamily="18" charset="0"/>
                      </a:endParaRPr>
                    </a:p>
                  </a:txBody>
                  <a:tcPr marL="68580" marR="68580" marT="0" marB="0" anchor="ctr"/>
                </a:tc>
                <a:tc>
                  <a:txBody>
                    <a:bodyPr/>
                    <a:lstStyle/>
                    <a:p>
                      <a:pPr marL="180975" indent="0" algn="l">
                        <a:lnSpc>
                          <a:spcPct val="150000"/>
                        </a:lnSpc>
                        <a:spcAft>
                          <a:spcPts val="0"/>
                        </a:spcAft>
                      </a:pPr>
                      <a:r>
                        <a:rPr lang="en-AU" sz="2000" dirty="0">
                          <a:effectLst/>
                          <a:latin typeface="Futura"/>
                        </a:rPr>
                        <a:t>AGREE %</a:t>
                      </a:r>
                      <a:endParaRPr lang="en-AU" sz="2000" dirty="0">
                        <a:effectLst/>
                        <a:latin typeface="Futura"/>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1002099">
                <a:tc>
                  <a:txBody>
                    <a:bodyPr/>
                    <a:lstStyle/>
                    <a:p>
                      <a:pPr marL="0" lvl="0" indent="0">
                        <a:spcAft>
                          <a:spcPts val="0"/>
                        </a:spcAft>
                        <a:buFont typeface="+mj-lt"/>
                        <a:buNone/>
                      </a:pPr>
                      <a:r>
                        <a:rPr lang="en-AU" sz="2000" dirty="0">
                          <a:effectLst/>
                          <a:latin typeface="Futura"/>
                        </a:rPr>
                        <a:t>Spiritual care positively affects wellbeing</a:t>
                      </a:r>
                    </a:p>
                    <a:p>
                      <a:pPr marL="228600">
                        <a:spcAft>
                          <a:spcPts val="0"/>
                        </a:spcAft>
                      </a:pPr>
                      <a:r>
                        <a:rPr lang="en-AU" sz="2000" dirty="0">
                          <a:effectLst/>
                          <a:latin typeface="Futura"/>
                        </a:rPr>
                        <a:t> </a:t>
                      </a:r>
                      <a:endParaRPr lang="en-AU" sz="2000" dirty="0">
                        <a:effectLst/>
                        <a:latin typeface="Futura"/>
                        <a:ea typeface="MS Mincho"/>
                        <a:cs typeface="Times New Roman" panose="02020603050405020304" pitchFamily="18" charset="0"/>
                      </a:endParaRPr>
                    </a:p>
                  </a:txBody>
                  <a:tcPr marL="68580" marR="68580" marT="0" marB="0"/>
                </a:tc>
                <a:tc>
                  <a:txBody>
                    <a:bodyPr/>
                    <a:lstStyle/>
                    <a:p>
                      <a:pPr marL="180975" indent="0" algn="l">
                        <a:spcAft>
                          <a:spcPts val="0"/>
                        </a:spcAft>
                      </a:pPr>
                      <a:r>
                        <a:rPr lang="en-AU" sz="2000" dirty="0">
                          <a:effectLst/>
                          <a:latin typeface="Futura"/>
                        </a:rPr>
                        <a:t> 96.86</a:t>
                      </a:r>
                      <a:endParaRPr lang="en-AU" sz="2000" dirty="0">
                        <a:effectLst/>
                        <a:latin typeface="Futura"/>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002099">
                <a:tc>
                  <a:txBody>
                    <a:bodyPr/>
                    <a:lstStyle/>
                    <a:p>
                      <a:pPr marL="0" lvl="0" indent="0">
                        <a:spcAft>
                          <a:spcPts val="0"/>
                        </a:spcAft>
                        <a:buFont typeface="+mj-lt"/>
                        <a:buNone/>
                      </a:pPr>
                      <a:r>
                        <a:rPr lang="en-AU" sz="2000" dirty="0">
                          <a:effectLst/>
                          <a:latin typeface="Futura"/>
                        </a:rPr>
                        <a:t>Spiritual care positively affects health outcomes</a:t>
                      </a:r>
                    </a:p>
                    <a:p>
                      <a:pPr marL="228600">
                        <a:spcAft>
                          <a:spcPts val="0"/>
                        </a:spcAft>
                      </a:pPr>
                      <a:r>
                        <a:rPr lang="en-AU" sz="2000" dirty="0">
                          <a:effectLst/>
                          <a:latin typeface="Futura"/>
                        </a:rPr>
                        <a:t> </a:t>
                      </a:r>
                      <a:endParaRPr lang="en-AU" sz="2000" dirty="0">
                        <a:effectLst/>
                        <a:latin typeface="Futura"/>
                        <a:ea typeface="MS Mincho"/>
                        <a:cs typeface="Times New Roman" panose="02020603050405020304" pitchFamily="18" charset="0"/>
                      </a:endParaRPr>
                    </a:p>
                  </a:txBody>
                  <a:tcPr marL="68580" marR="68580" marT="0" marB="0"/>
                </a:tc>
                <a:tc>
                  <a:txBody>
                    <a:bodyPr/>
                    <a:lstStyle/>
                    <a:p>
                      <a:pPr marL="361950" indent="-90488" algn="l">
                        <a:spcAft>
                          <a:spcPts val="0"/>
                        </a:spcAft>
                      </a:pPr>
                      <a:r>
                        <a:rPr lang="en-AU" sz="2000" dirty="0">
                          <a:effectLst/>
                          <a:latin typeface="Futura"/>
                        </a:rPr>
                        <a:t>93.29</a:t>
                      </a:r>
                      <a:endParaRPr lang="en-AU" sz="2000" dirty="0">
                        <a:effectLst/>
                        <a:latin typeface="Futura"/>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213663">
                <a:tc>
                  <a:txBody>
                    <a:bodyPr/>
                    <a:lstStyle/>
                    <a:p>
                      <a:pPr marL="0" lvl="0" indent="0">
                        <a:spcAft>
                          <a:spcPts val="0"/>
                        </a:spcAft>
                        <a:buFont typeface="+mj-lt"/>
                        <a:buNone/>
                      </a:pPr>
                      <a:r>
                        <a:rPr lang="en-AU" sz="2000" dirty="0">
                          <a:effectLst/>
                          <a:latin typeface="Futura"/>
                        </a:rPr>
                        <a:t>Spiritual care positively affects patient experience</a:t>
                      </a:r>
                    </a:p>
                    <a:p>
                      <a:pPr marL="228600">
                        <a:spcAft>
                          <a:spcPts val="0"/>
                        </a:spcAft>
                      </a:pPr>
                      <a:r>
                        <a:rPr lang="en-AU" sz="2000" dirty="0">
                          <a:effectLst/>
                          <a:latin typeface="Futura"/>
                        </a:rPr>
                        <a:t> </a:t>
                      </a:r>
                      <a:endParaRPr lang="en-AU" sz="2000" dirty="0">
                        <a:effectLst/>
                        <a:latin typeface="Futura"/>
                        <a:ea typeface="MS Mincho"/>
                        <a:cs typeface="Times New Roman" panose="02020603050405020304" pitchFamily="18" charset="0"/>
                      </a:endParaRPr>
                    </a:p>
                  </a:txBody>
                  <a:tcPr marL="68580" marR="68580" marT="0" marB="0"/>
                </a:tc>
                <a:tc>
                  <a:txBody>
                    <a:bodyPr/>
                    <a:lstStyle/>
                    <a:p>
                      <a:pPr marL="271463" indent="-80963" algn="l">
                        <a:spcAft>
                          <a:spcPts val="0"/>
                        </a:spcAft>
                        <a:tabLst>
                          <a:tab pos="271463" algn="l"/>
                        </a:tabLst>
                      </a:pPr>
                      <a:r>
                        <a:rPr lang="en-AU" sz="2000" dirty="0">
                          <a:effectLst/>
                          <a:latin typeface="Futura"/>
                        </a:rPr>
                        <a:t> 95.8</a:t>
                      </a:r>
                      <a:endParaRPr lang="en-AU" sz="2000" dirty="0">
                        <a:effectLst/>
                        <a:latin typeface="Futura"/>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61947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en-AU" sz="3200" dirty="0">
                <a:solidFill>
                  <a:srgbClr val="6E9FD5"/>
                </a:solidFill>
                <a:latin typeface="Futura Hv" panose="020B0702020204020204" pitchFamily="34" charset="0"/>
              </a:rPr>
              <a:t>The National Survey</a:t>
            </a:r>
          </a:p>
        </p:txBody>
      </p:sp>
      <p:sp>
        <p:nvSpPr>
          <p:cNvPr id="3" name="Espace réservé du contenu 2"/>
          <p:cNvSpPr>
            <a:spLocks noGrp="1"/>
          </p:cNvSpPr>
          <p:nvPr>
            <p:ph idx="1"/>
          </p:nvPr>
        </p:nvSpPr>
        <p:spPr>
          <a:xfrm>
            <a:off x="457200" y="1340768"/>
            <a:ext cx="8229600" cy="4320481"/>
          </a:xfrm>
        </p:spPr>
        <p:txBody>
          <a:bodyPr>
            <a:normAutofit/>
          </a:bodyPr>
          <a:lstStyle/>
          <a:p>
            <a:pPr marL="0" indent="0">
              <a:buNone/>
            </a:pPr>
            <a:endParaRPr lang="en-AU" sz="2000" dirty="0"/>
          </a:p>
          <a:p>
            <a:pPr marL="0" indent="0">
              <a:buNone/>
            </a:pPr>
            <a:endParaRPr lang="en-AU" sz="2000" dirty="0"/>
          </a:p>
          <a:p>
            <a:endParaRPr lang="en-AU" sz="2000" dirty="0">
              <a:latin typeface="Futura Bk" panose="020B0502020204020303" pitchFamily="34" charset="0"/>
            </a:endParaRPr>
          </a:p>
          <a:p>
            <a:endParaRPr lang="en-AU" sz="2400" dirty="0">
              <a:latin typeface="Futura Bk" panose="020B0502020204020303" pitchFamily="34" charset="0"/>
            </a:endParaRPr>
          </a:p>
          <a:p>
            <a:pPr>
              <a:buFontTx/>
              <a:buChar char="-"/>
            </a:pPr>
            <a:endParaRPr lang="en-AU" sz="2400" dirty="0">
              <a:latin typeface="Futura Bk" panose="020B0502020204020303" pitchFamily="34" charset="0"/>
            </a:endParaRPr>
          </a:p>
        </p:txBody>
      </p:sp>
      <p:pic>
        <p:nvPicPr>
          <p:cNvPr id="4" name="Espace réservé du contenu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5949280"/>
            <a:ext cx="2876251" cy="526695"/>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078712938"/>
              </p:ext>
            </p:extLst>
          </p:nvPr>
        </p:nvGraphicFramePr>
        <p:xfrm>
          <a:off x="0" y="1438359"/>
          <a:ext cx="9144000" cy="5573575"/>
        </p:xfrm>
        <a:graphic>
          <a:graphicData uri="http://schemas.openxmlformats.org/drawingml/2006/table">
            <a:tbl>
              <a:tblPr firstRow="1" firstCol="1" bandRow="1">
                <a:tableStyleId>{5C22544A-7EE6-4342-B048-85BDC9FD1C3A}</a:tableStyleId>
              </a:tblPr>
              <a:tblGrid>
                <a:gridCol w="7282025">
                  <a:extLst>
                    <a:ext uri="{9D8B030D-6E8A-4147-A177-3AD203B41FA5}">
                      <a16:colId xmlns:a16="http://schemas.microsoft.com/office/drawing/2014/main" val="20000"/>
                    </a:ext>
                  </a:extLst>
                </a:gridCol>
                <a:gridCol w="1861975">
                  <a:extLst>
                    <a:ext uri="{9D8B030D-6E8A-4147-A177-3AD203B41FA5}">
                      <a16:colId xmlns:a16="http://schemas.microsoft.com/office/drawing/2014/main" val="20001"/>
                    </a:ext>
                  </a:extLst>
                </a:gridCol>
              </a:tblGrid>
              <a:tr h="633651">
                <a:tc>
                  <a:txBody>
                    <a:bodyPr/>
                    <a:lstStyle/>
                    <a:p>
                      <a:pPr algn="ctr">
                        <a:spcAft>
                          <a:spcPts val="0"/>
                        </a:spcAft>
                      </a:pPr>
                      <a:r>
                        <a:rPr lang="en-AU" sz="2000" dirty="0">
                          <a:effectLst/>
                          <a:latin typeface="Futura"/>
                        </a:rPr>
                        <a:t>POLICY ISSUE STATEMENT</a:t>
                      </a:r>
                      <a:endParaRPr lang="en-AU" sz="2000" dirty="0">
                        <a:effectLst/>
                        <a:latin typeface="Futura"/>
                        <a:ea typeface="MS Mincho"/>
                        <a:cs typeface="Times New Roman" panose="02020603050405020304" pitchFamily="18" charset="0"/>
                      </a:endParaRPr>
                    </a:p>
                  </a:txBody>
                  <a:tcPr marL="68580" marR="68580" marT="0" marB="0" anchor="ctr"/>
                </a:tc>
                <a:tc>
                  <a:txBody>
                    <a:bodyPr/>
                    <a:lstStyle/>
                    <a:p>
                      <a:pPr algn="ctr">
                        <a:spcAft>
                          <a:spcPts val="0"/>
                        </a:spcAft>
                      </a:pPr>
                      <a:r>
                        <a:rPr lang="en-AU" sz="2000" dirty="0">
                          <a:effectLst/>
                          <a:latin typeface="Futura"/>
                        </a:rPr>
                        <a:t>AGREE %</a:t>
                      </a:r>
                      <a:endParaRPr lang="en-AU" sz="2000" dirty="0">
                        <a:effectLst/>
                        <a:latin typeface="Futura"/>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807711">
                <a:tc>
                  <a:txBody>
                    <a:bodyPr/>
                    <a:lstStyle/>
                    <a:p>
                      <a:pPr marL="0" lvl="0" indent="0">
                        <a:lnSpc>
                          <a:spcPct val="107000"/>
                        </a:lnSpc>
                        <a:spcAft>
                          <a:spcPts val="800"/>
                        </a:spcAft>
                        <a:buFont typeface="+mj-lt"/>
                        <a:buNone/>
                      </a:pPr>
                      <a:r>
                        <a:rPr lang="en-AU" sz="2000" dirty="0">
                          <a:effectLst/>
                          <a:latin typeface="Futura"/>
                        </a:rPr>
                        <a:t>All patients should be offered the opportunity to have a discussion of their religious/spiritual concerns.</a:t>
                      </a:r>
                      <a:endParaRPr lang="en-AU" sz="2000" dirty="0">
                        <a:effectLst/>
                        <a:latin typeface="Futura"/>
                        <a:ea typeface="MS Mincho"/>
                        <a:cs typeface="Times New Roman" panose="02020603050405020304" pitchFamily="18" charset="0"/>
                      </a:endParaRPr>
                    </a:p>
                  </a:txBody>
                  <a:tcPr marL="68580" marR="68580" marT="0" marB="0"/>
                </a:tc>
                <a:tc>
                  <a:txBody>
                    <a:bodyPr/>
                    <a:lstStyle/>
                    <a:p>
                      <a:pPr algn="ctr">
                        <a:spcAft>
                          <a:spcPts val="0"/>
                        </a:spcAft>
                        <a:tabLst>
                          <a:tab pos="442913" algn="l"/>
                        </a:tabLst>
                      </a:pPr>
                      <a:r>
                        <a:rPr lang="en-AU" sz="2000" dirty="0">
                          <a:effectLst/>
                          <a:latin typeface="Futura"/>
                        </a:rPr>
                        <a:t> 95.81</a:t>
                      </a:r>
                      <a:endParaRPr lang="en-AU" sz="2000" dirty="0">
                        <a:effectLst/>
                        <a:latin typeface="Futura"/>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731144">
                <a:tc>
                  <a:txBody>
                    <a:bodyPr/>
                    <a:lstStyle/>
                    <a:p>
                      <a:pPr marL="0" lvl="0" indent="0">
                        <a:lnSpc>
                          <a:spcPct val="107000"/>
                        </a:lnSpc>
                        <a:spcAft>
                          <a:spcPts val="800"/>
                        </a:spcAft>
                        <a:buFont typeface="+mj-lt"/>
                        <a:buNone/>
                      </a:pPr>
                      <a:r>
                        <a:rPr lang="en-AU" sz="2000" dirty="0">
                          <a:effectLst/>
                          <a:latin typeface="Futura"/>
                        </a:rPr>
                        <a:t>Patient’s values and beliefs should be integrated into care plans.</a:t>
                      </a:r>
                      <a:endParaRPr lang="en-AU" sz="2000" dirty="0">
                        <a:effectLst/>
                        <a:latin typeface="Futura"/>
                        <a:ea typeface="MS Mincho"/>
                        <a:cs typeface="Times New Roman" panose="02020603050405020304" pitchFamily="18" charset="0"/>
                      </a:endParaRPr>
                    </a:p>
                  </a:txBody>
                  <a:tcPr marL="68580" marR="68580" marT="0" marB="0"/>
                </a:tc>
                <a:tc>
                  <a:txBody>
                    <a:bodyPr/>
                    <a:lstStyle/>
                    <a:p>
                      <a:pPr algn="ctr">
                        <a:spcAft>
                          <a:spcPts val="0"/>
                        </a:spcAft>
                      </a:pPr>
                      <a:r>
                        <a:rPr lang="en-AU" sz="2000" dirty="0">
                          <a:effectLst/>
                          <a:latin typeface="Futura"/>
                        </a:rPr>
                        <a:t>93.29</a:t>
                      </a:r>
                      <a:endParaRPr lang="en-AU" sz="2000" dirty="0">
                        <a:effectLst/>
                        <a:latin typeface="Futura"/>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807711">
                <a:tc>
                  <a:txBody>
                    <a:bodyPr/>
                    <a:lstStyle/>
                    <a:p>
                      <a:pPr marL="0" lvl="0" indent="0">
                        <a:lnSpc>
                          <a:spcPct val="107000"/>
                        </a:lnSpc>
                        <a:spcAft>
                          <a:spcPts val="800"/>
                        </a:spcAft>
                        <a:buFont typeface="+mj-lt"/>
                        <a:buNone/>
                      </a:pPr>
                      <a:r>
                        <a:rPr lang="en-AU" sz="2000" dirty="0">
                          <a:effectLst/>
                          <a:latin typeface="Futura"/>
                        </a:rPr>
                        <a:t>Spiritual care quality measures should be included as part of the hospital’s quality of care</a:t>
                      </a:r>
                      <a:r>
                        <a:rPr lang="en-AU" sz="2000" baseline="0" dirty="0">
                          <a:effectLst/>
                          <a:latin typeface="Futura"/>
                        </a:rPr>
                        <a:t> </a:t>
                      </a:r>
                      <a:r>
                        <a:rPr lang="en-AU" sz="2000" dirty="0">
                          <a:effectLst/>
                          <a:latin typeface="Futura"/>
                        </a:rPr>
                        <a:t>reporting.  </a:t>
                      </a:r>
                    </a:p>
                  </a:txBody>
                  <a:tcPr marL="68580" marR="68580" marT="0" marB="0"/>
                </a:tc>
                <a:tc>
                  <a:txBody>
                    <a:bodyPr/>
                    <a:lstStyle/>
                    <a:p>
                      <a:pPr algn="ctr">
                        <a:spcAft>
                          <a:spcPts val="0"/>
                        </a:spcAft>
                      </a:pPr>
                      <a:r>
                        <a:rPr lang="en-AU" sz="2000" dirty="0">
                          <a:effectLst/>
                          <a:latin typeface="Futura"/>
                        </a:rPr>
                        <a:t>85.32</a:t>
                      </a:r>
                      <a:endParaRPr lang="en-AU" sz="2000" dirty="0">
                        <a:effectLst/>
                        <a:latin typeface="Futura"/>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731144">
                <a:tc>
                  <a:txBody>
                    <a:bodyPr/>
                    <a:lstStyle/>
                    <a:p>
                      <a:pPr marL="0" lvl="0" indent="0">
                        <a:lnSpc>
                          <a:spcPct val="107000"/>
                        </a:lnSpc>
                        <a:spcAft>
                          <a:spcPts val="800"/>
                        </a:spcAft>
                        <a:buFont typeface="+mj-lt"/>
                        <a:buNone/>
                      </a:pPr>
                      <a:r>
                        <a:rPr lang="en-AU" sz="2000" dirty="0">
                          <a:effectLst/>
                          <a:latin typeface="Futura"/>
                        </a:rPr>
                        <a:t>All health professionals should receive training about spiritual care.</a:t>
                      </a:r>
                      <a:endParaRPr lang="en-AU" sz="2000" dirty="0">
                        <a:effectLst/>
                        <a:latin typeface="Futura"/>
                        <a:ea typeface="MS Mincho"/>
                        <a:cs typeface="Times New Roman" panose="02020603050405020304" pitchFamily="18" charset="0"/>
                      </a:endParaRPr>
                    </a:p>
                  </a:txBody>
                  <a:tcPr marL="68580" marR="68580" marT="0" marB="0"/>
                </a:tc>
                <a:tc>
                  <a:txBody>
                    <a:bodyPr/>
                    <a:lstStyle/>
                    <a:p>
                      <a:pPr algn="ctr" defTabSz="442913">
                        <a:spcAft>
                          <a:spcPts val="0"/>
                        </a:spcAft>
                      </a:pPr>
                      <a:r>
                        <a:rPr lang="en-AU" sz="2000" dirty="0">
                          <a:effectLst/>
                          <a:latin typeface="Futura"/>
                        </a:rPr>
                        <a:t>87</a:t>
                      </a:r>
                      <a:endParaRPr lang="en-AU" sz="2000" dirty="0">
                        <a:effectLst/>
                        <a:latin typeface="Futura"/>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1708281">
                <a:tc>
                  <a:txBody>
                    <a:bodyPr/>
                    <a:lstStyle/>
                    <a:p>
                      <a:pPr marL="0" lvl="0" indent="0">
                        <a:lnSpc>
                          <a:spcPct val="107000"/>
                        </a:lnSpc>
                        <a:spcAft>
                          <a:spcPts val="800"/>
                        </a:spcAft>
                        <a:buFont typeface="+mj-lt"/>
                        <a:buNone/>
                      </a:pPr>
                      <a:r>
                        <a:rPr lang="en-AU" sz="2000" dirty="0">
                          <a:effectLst/>
                          <a:latin typeface="Futura"/>
                        </a:rPr>
                        <a:t>Representatives of local faith communities should not be recognised as part of the hospital’s spiritual care team.</a:t>
                      </a:r>
                      <a:endParaRPr lang="en-AU" sz="2000" dirty="0">
                        <a:effectLst/>
                        <a:latin typeface="Futura"/>
                        <a:ea typeface="MS Mincho"/>
                        <a:cs typeface="Times New Roman" panose="02020603050405020304" pitchFamily="18" charset="0"/>
                      </a:endParaRPr>
                    </a:p>
                  </a:txBody>
                  <a:tcPr marL="68580" marR="68580" marT="0" marB="0"/>
                </a:tc>
                <a:tc>
                  <a:txBody>
                    <a:bodyPr/>
                    <a:lstStyle/>
                    <a:p>
                      <a:pPr algn="ctr">
                        <a:spcAft>
                          <a:spcPts val="0"/>
                        </a:spcAft>
                      </a:pPr>
                      <a:r>
                        <a:rPr lang="en-AU" sz="2000" dirty="0">
                          <a:effectLst/>
                          <a:latin typeface="Futura"/>
                        </a:rPr>
                        <a:t>52.41</a:t>
                      </a:r>
                    </a:p>
                    <a:p>
                      <a:pPr algn="ctr">
                        <a:spcAft>
                          <a:spcPts val="0"/>
                        </a:spcAft>
                      </a:pPr>
                      <a:r>
                        <a:rPr lang="en-AU" sz="2000" dirty="0">
                          <a:effectLst/>
                          <a:latin typeface="Futura"/>
                        </a:rPr>
                        <a:t>(Pooled disagree &amp; strongly disagree)</a:t>
                      </a:r>
                      <a:endParaRPr lang="en-AU" sz="2000" dirty="0">
                        <a:effectLst/>
                        <a:latin typeface="Futura"/>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674820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en-AU" sz="3200" dirty="0">
                <a:solidFill>
                  <a:srgbClr val="6E9FD5"/>
                </a:solidFill>
                <a:latin typeface="Futura Hv" panose="020B0702020204020204" pitchFamily="34" charset="0"/>
              </a:rPr>
              <a:t>The National Survey</a:t>
            </a:r>
          </a:p>
        </p:txBody>
      </p:sp>
      <p:sp>
        <p:nvSpPr>
          <p:cNvPr id="3" name="Espace réservé du contenu 2"/>
          <p:cNvSpPr>
            <a:spLocks noGrp="1"/>
          </p:cNvSpPr>
          <p:nvPr>
            <p:ph idx="1"/>
          </p:nvPr>
        </p:nvSpPr>
        <p:spPr>
          <a:xfrm>
            <a:off x="457200" y="1384257"/>
            <a:ext cx="8229600" cy="4320481"/>
          </a:xfrm>
        </p:spPr>
        <p:txBody>
          <a:bodyPr>
            <a:normAutofit/>
          </a:bodyPr>
          <a:lstStyle/>
          <a:p>
            <a:pPr marL="0" indent="0">
              <a:buNone/>
            </a:pPr>
            <a:endParaRPr lang="en-AU" sz="2000" dirty="0"/>
          </a:p>
          <a:p>
            <a:pPr marL="0" indent="0">
              <a:buNone/>
            </a:pPr>
            <a:endParaRPr lang="en-AU" sz="2000" dirty="0"/>
          </a:p>
          <a:p>
            <a:endParaRPr lang="en-AU" sz="2000" dirty="0">
              <a:latin typeface="Futura Bk" panose="020B0502020204020303" pitchFamily="34" charset="0"/>
            </a:endParaRPr>
          </a:p>
          <a:p>
            <a:endParaRPr lang="en-AU" sz="2400" dirty="0">
              <a:latin typeface="Futura Bk" panose="020B0502020204020303" pitchFamily="34" charset="0"/>
            </a:endParaRPr>
          </a:p>
          <a:p>
            <a:pPr>
              <a:buFontTx/>
              <a:buChar char="-"/>
            </a:pPr>
            <a:endParaRPr lang="en-AU" sz="2400" dirty="0">
              <a:latin typeface="Futura Bk" panose="020B0502020204020303" pitchFamily="34" charset="0"/>
            </a:endParaRPr>
          </a:p>
        </p:txBody>
      </p:sp>
      <p:pic>
        <p:nvPicPr>
          <p:cNvPr id="4" name="Espace réservé du contenu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5949280"/>
            <a:ext cx="2876251" cy="526695"/>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505695285"/>
              </p:ext>
            </p:extLst>
          </p:nvPr>
        </p:nvGraphicFramePr>
        <p:xfrm>
          <a:off x="0" y="1484784"/>
          <a:ext cx="9144000" cy="5373217"/>
        </p:xfrm>
        <a:graphic>
          <a:graphicData uri="http://schemas.openxmlformats.org/drawingml/2006/table">
            <a:tbl>
              <a:tblPr firstRow="1" firstCol="1" bandRow="1">
                <a:tableStyleId>{5C22544A-7EE6-4342-B048-85BDC9FD1C3A}</a:tableStyleId>
              </a:tblPr>
              <a:tblGrid>
                <a:gridCol w="7282026">
                  <a:extLst>
                    <a:ext uri="{9D8B030D-6E8A-4147-A177-3AD203B41FA5}">
                      <a16:colId xmlns:a16="http://schemas.microsoft.com/office/drawing/2014/main" val="20000"/>
                    </a:ext>
                  </a:extLst>
                </a:gridCol>
                <a:gridCol w="1861974">
                  <a:extLst>
                    <a:ext uri="{9D8B030D-6E8A-4147-A177-3AD203B41FA5}">
                      <a16:colId xmlns:a16="http://schemas.microsoft.com/office/drawing/2014/main" val="20001"/>
                    </a:ext>
                  </a:extLst>
                </a:gridCol>
              </a:tblGrid>
              <a:tr h="1148843">
                <a:tc>
                  <a:txBody>
                    <a:bodyPr/>
                    <a:lstStyle/>
                    <a:p>
                      <a:pPr marL="0" lvl="0" indent="0">
                        <a:spcAft>
                          <a:spcPts val="0"/>
                        </a:spcAft>
                        <a:buFontTx/>
                        <a:buNone/>
                      </a:pPr>
                      <a:r>
                        <a:rPr lang="en-AU" sz="2000" dirty="0">
                          <a:effectLst/>
                          <a:latin typeface="Futura"/>
                        </a:rPr>
                        <a:t>All patients should have an assessment of their spiritual needs.</a:t>
                      </a:r>
                    </a:p>
                    <a:p>
                      <a:pPr marL="228600">
                        <a:spcAft>
                          <a:spcPts val="0"/>
                        </a:spcAft>
                        <a:buFontTx/>
                        <a:buNone/>
                      </a:pPr>
                      <a:r>
                        <a:rPr lang="en-AU" sz="2000" dirty="0">
                          <a:effectLst/>
                          <a:latin typeface="Futura"/>
                        </a:rPr>
                        <a:t> </a:t>
                      </a:r>
                      <a:endParaRPr lang="en-AU" sz="2000" dirty="0">
                        <a:effectLst/>
                        <a:latin typeface="Futura"/>
                        <a:ea typeface="MS Mincho"/>
                        <a:cs typeface="Times New Roman" panose="02020603050405020304" pitchFamily="18" charset="0"/>
                      </a:endParaRPr>
                    </a:p>
                  </a:txBody>
                  <a:tcPr marL="68580" marR="68580" marT="0" marB="0"/>
                </a:tc>
                <a:tc>
                  <a:txBody>
                    <a:bodyPr/>
                    <a:lstStyle/>
                    <a:p>
                      <a:pPr algn="ctr">
                        <a:spcAft>
                          <a:spcPts val="0"/>
                        </a:spcAft>
                        <a:tabLst>
                          <a:tab pos="442913" algn="l"/>
                        </a:tabLst>
                      </a:pPr>
                      <a:r>
                        <a:rPr lang="en-AU" sz="2000" b="0" dirty="0">
                          <a:solidFill>
                            <a:schemeClr val="tx1"/>
                          </a:solidFill>
                          <a:effectLst/>
                          <a:latin typeface="Futura"/>
                        </a:rPr>
                        <a:t>75.05</a:t>
                      </a:r>
                      <a:endParaRPr lang="en-AU" sz="2000" b="0" dirty="0">
                        <a:solidFill>
                          <a:schemeClr val="tx1"/>
                        </a:solidFill>
                        <a:effectLst/>
                        <a:latin typeface="Futura"/>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255946">
                <a:tc>
                  <a:txBody>
                    <a:bodyPr/>
                    <a:lstStyle/>
                    <a:p>
                      <a:pPr marL="0" lvl="0" indent="0">
                        <a:lnSpc>
                          <a:spcPct val="107000"/>
                        </a:lnSpc>
                        <a:spcAft>
                          <a:spcPts val="800"/>
                        </a:spcAft>
                        <a:buFontTx/>
                        <a:buNone/>
                      </a:pPr>
                      <a:r>
                        <a:rPr lang="en-AU" sz="2000" dirty="0">
                          <a:effectLst/>
                          <a:latin typeface="Futura"/>
                        </a:rPr>
                        <a:t>Information gathered from assessments of spiritual needs should be included in the patient’s overall care plan.</a:t>
                      </a:r>
                    </a:p>
                  </a:txBody>
                  <a:tcPr marL="68580" marR="68580" marT="0" marB="0"/>
                </a:tc>
                <a:tc>
                  <a:txBody>
                    <a:bodyPr/>
                    <a:lstStyle/>
                    <a:p>
                      <a:pPr algn="ctr">
                        <a:spcAft>
                          <a:spcPts val="0"/>
                        </a:spcAft>
                      </a:pPr>
                      <a:r>
                        <a:rPr lang="en-AU" sz="2000" dirty="0">
                          <a:effectLst/>
                          <a:latin typeface="Futura"/>
                        </a:rPr>
                        <a:t> 87.63</a:t>
                      </a:r>
                      <a:endParaRPr lang="en-AU" sz="2000" dirty="0">
                        <a:effectLst/>
                        <a:latin typeface="Futura"/>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989476">
                <a:tc>
                  <a:txBody>
                    <a:bodyPr/>
                    <a:lstStyle/>
                    <a:p>
                      <a:pPr marL="0" lvl="0" indent="0">
                        <a:lnSpc>
                          <a:spcPct val="107000"/>
                        </a:lnSpc>
                        <a:spcAft>
                          <a:spcPts val="800"/>
                        </a:spcAft>
                        <a:buFontTx/>
                        <a:buNone/>
                      </a:pPr>
                      <a:r>
                        <a:rPr lang="en-AU" sz="2000" dirty="0">
                          <a:effectLst/>
                          <a:latin typeface="Futura"/>
                        </a:rPr>
                        <a:t>Families should be given the opportunity to discuss spiritual issues with health professionals.</a:t>
                      </a:r>
                      <a:endParaRPr lang="en-AU" sz="2000" dirty="0">
                        <a:effectLst/>
                        <a:latin typeface="Futura"/>
                        <a:ea typeface="MS Mincho"/>
                        <a:cs typeface="Times New Roman" panose="02020603050405020304" pitchFamily="18" charset="0"/>
                      </a:endParaRPr>
                    </a:p>
                  </a:txBody>
                  <a:tcPr marL="68580" marR="68580" marT="0" marB="0"/>
                </a:tc>
                <a:tc>
                  <a:txBody>
                    <a:bodyPr/>
                    <a:lstStyle/>
                    <a:p>
                      <a:pPr algn="ctr">
                        <a:spcAft>
                          <a:spcPts val="0"/>
                        </a:spcAft>
                      </a:pPr>
                      <a:r>
                        <a:rPr lang="en-AU" sz="2000" dirty="0">
                          <a:effectLst/>
                          <a:latin typeface="Futura"/>
                        </a:rPr>
                        <a:t> 92.03</a:t>
                      </a:r>
                      <a:endParaRPr lang="en-AU" sz="2000" dirty="0">
                        <a:effectLst/>
                        <a:latin typeface="Futura"/>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989476">
                <a:tc>
                  <a:txBody>
                    <a:bodyPr/>
                    <a:lstStyle/>
                    <a:p>
                      <a:pPr marL="0" lvl="0" indent="0">
                        <a:lnSpc>
                          <a:spcPct val="107000"/>
                        </a:lnSpc>
                        <a:spcAft>
                          <a:spcPts val="800"/>
                        </a:spcAft>
                        <a:buFontTx/>
                        <a:buNone/>
                      </a:pPr>
                      <a:r>
                        <a:rPr lang="en-AU" sz="2000" dirty="0">
                          <a:effectLst/>
                          <a:latin typeface="Futura"/>
                        </a:rPr>
                        <a:t>Hospitals should provide a dedicated space for meditation, prayer, ritual or reflection.</a:t>
                      </a:r>
                      <a:endParaRPr lang="en-AU" sz="2000" dirty="0">
                        <a:effectLst/>
                        <a:latin typeface="Futura"/>
                        <a:ea typeface="MS Mincho"/>
                        <a:cs typeface="Times New Roman" panose="02020603050405020304" pitchFamily="18" charset="0"/>
                      </a:endParaRPr>
                    </a:p>
                  </a:txBody>
                  <a:tcPr marL="68580" marR="68580" marT="0" marB="0"/>
                </a:tc>
                <a:tc>
                  <a:txBody>
                    <a:bodyPr/>
                    <a:lstStyle/>
                    <a:p>
                      <a:pPr algn="ctr">
                        <a:spcAft>
                          <a:spcPts val="0"/>
                        </a:spcAft>
                      </a:pPr>
                      <a:r>
                        <a:rPr lang="en-AU" sz="2000" dirty="0">
                          <a:effectLst/>
                          <a:latin typeface="Futura"/>
                        </a:rPr>
                        <a:t> 94.34</a:t>
                      </a:r>
                      <a:endParaRPr lang="en-AU" sz="2000" dirty="0">
                        <a:effectLst/>
                        <a:latin typeface="Futura"/>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989476">
                <a:tc>
                  <a:txBody>
                    <a:bodyPr/>
                    <a:lstStyle/>
                    <a:p>
                      <a:pPr marL="0" lvl="0" indent="0">
                        <a:lnSpc>
                          <a:spcPct val="107000"/>
                        </a:lnSpc>
                        <a:spcAft>
                          <a:spcPts val="800"/>
                        </a:spcAft>
                        <a:buFontTx/>
                        <a:buNone/>
                      </a:pPr>
                      <a:r>
                        <a:rPr lang="en-AU" sz="2000" dirty="0">
                          <a:effectLst/>
                          <a:latin typeface="Futura"/>
                        </a:rPr>
                        <a:t>There should be a paid professional spiritual / pastoral care workforce in hospitals.</a:t>
                      </a:r>
                      <a:endParaRPr lang="en-AU" sz="2000" dirty="0">
                        <a:effectLst/>
                        <a:latin typeface="Futura"/>
                        <a:ea typeface="MS Mincho"/>
                        <a:cs typeface="Times New Roman" panose="02020603050405020304" pitchFamily="18" charset="0"/>
                      </a:endParaRPr>
                    </a:p>
                  </a:txBody>
                  <a:tcPr marL="68580" marR="68580" marT="0" marB="0"/>
                </a:tc>
                <a:tc>
                  <a:txBody>
                    <a:bodyPr/>
                    <a:lstStyle/>
                    <a:p>
                      <a:pPr algn="ctr">
                        <a:spcAft>
                          <a:spcPts val="0"/>
                        </a:spcAft>
                      </a:pPr>
                      <a:r>
                        <a:rPr lang="en-AU" sz="2000" dirty="0">
                          <a:effectLst/>
                          <a:latin typeface="Futura"/>
                        </a:rPr>
                        <a:t>88.68</a:t>
                      </a:r>
                      <a:endParaRPr lang="en-AU" sz="2000" dirty="0">
                        <a:effectLst/>
                        <a:latin typeface="Futura"/>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606074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en-AU" sz="3200" dirty="0">
                <a:solidFill>
                  <a:srgbClr val="6E9FD5"/>
                </a:solidFill>
                <a:latin typeface="Futura Hv" panose="020B0702020204020204" pitchFamily="34" charset="0"/>
              </a:rPr>
              <a:t>The National Survey</a:t>
            </a:r>
          </a:p>
        </p:txBody>
      </p:sp>
      <p:sp>
        <p:nvSpPr>
          <p:cNvPr id="3" name="Espace réservé du contenu 2"/>
          <p:cNvSpPr>
            <a:spLocks noGrp="1"/>
          </p:cNvSpPr>
          <p:nvPr>
            <p:ph idx="1"/>
          </p:nvPr>
        </p:nvSpPr>
        <p:spPr>
          <a:xfrm>
            <a:off x="457200" y="1340768"/>
            <a:ext cx="8229600" cy="4320481"/>
          </a:xfrm>
        </p:spPr>
        <p:txBody>
          <a:bodyPr>
            <a:normAutofit/>
          </a:bodyPr>
          <a:lstStyle/>
          <a:p>
            <a:pPr marL="0" indent="0">
              <a:buNone/>
            </a:pPr>
            <a:endParaRPr lang="en-AU" sz="2000" dirty="0"/>
          </a:p>
          <a:p>
            <a:pPr marL="0" indent="0">
              <a:buNone/>
            </a:pPr>
            <a:endParaRPr lang="en-AU" sz="2000" dirty="0"/>
          </a:p>
          <a:p>
            <a:endParaRPr lang="en-AU" sz="2000" dirty="0">
              <a:latin typeface="Futura Bk" panose="020B0502020204020303" pitchFamily="34" charset="0"/>
            </a:endParaRPr>
          </a:p>
          <a:p>
            <a:endParaRPr lang="en-AU" sz="2400" dirty="0">
              <a:latin typeface="Futura Bk" panose="020B0502020204020303" pitchFamily="34" charset="0"/>
            </a:endParaRPr>
          </a:p>
          <a:p>
            <a:pPr>
              <a:buFontTx/>
              <a:buChar char="-"/>
            </a:pPr>
            <a:endParaRPr lang="en-AU" sz="2400" dirty="0">
              <a:latin typeface="Futura Bk" panose="020B0502020204020303"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873387682"/>
              </p:ext>
            </p:extLst>
          </p:nvPr>
        </p:nvGraphicFramePr>
        <p:xfrm>
          <a:off x="0" y="1268760"/>
          <a:ext cx="9144000" cy="5861884"/>
        </p:xfrm>
        <a:graphic>
          <a:graphicData uri="http://schemas.openxmlformats.org/drawingml/2006/table">
            <a:tbl>
              <a:tblPr firstRow="1" firstCol="1" bandRow="1">
                <a:tableStyleId>{5C22544A-7EE6-4342-B048-85BDC9FD1C3A}</a:tableStyleId>
              </a:tblPr>
              <a:tblGrid>
                <a:gridCol w="5501899">
                  <a:extLst>
                    <a:ext uri="{9D8B030D-6E8A-4147-A177-3AD203B41FA5}">
                      <a16:colId xmlns:a16="http://schemas.microsoft.com/office/drawing/2014/main" val="20000"/>
                    </a:ext>
                  </a:extLst>
                </a:gridCol>
                <a:gridCol w="1704814">
                  <a:extLst>
                    <a:ext uri="{9D8B030D-6E8A-4147-A177-3AD203B41FA5}">
                      <a16:colId xmlns:a16="http://schemas.microsoft.com/office/drawing/2014/main" val="20001"/>
                    </a:ext>
                  </a:extLst>
                </a:gridCol>
                <a:gridCol w="1937287">
                  <a:extLst>
                    <a:ext uri="{9D8B030D-6E8A-4147-A177-3AD203B41FA5}">
                      <a16:colId xmlns:a16="http://schemas.microsoft.com/office/drawing/2014/main" val="20002"/>
                    </a:ext>
                  </a:extLst>
                </a:gridCol>
              </a:tblGrid>
              <a:tr h="546485">
                <a:tc>
                  <a:txBody>
                    <a:bodyPr/>
                    <a:lstStyle/>
                    <a:p>
                      <a:pPr algn="ctr">
                        <a:spcAft>
                          <a:spcPts val="0"/>
                        </a:spcAft>
                      </a:pPr>
                      <a:r>
                        <a:rPr lang="en-AU" sz="2000" dirty="0">
                          <a:effectLst/>
                          <a:latin typeface="Futura"/>
                        </a:rPr>
                        <a:t>POLICY OBJECTIVE</a:t>
                      </a:r>
                      <a:endParaRPr lang="en-AU" sz="2000" dirty="0">
                        <a:effectLst/>
                        <a:latin typeface="Futura"/>
                        <a:ea typeface="MS Mincho"/>
                        <a:cs typeface="Times New Roman" panose="02020603050405020304" pitchFamily="18" charset="0"/>
                      </a:endParaRPr>
                    </a:p>
                  </a:txBody>
                  <a:tcPr marL="68580" marR="68580" marT="0" marB="0" anchor="ctr"/>
                </a:tc>
                <a:tc>
                  <a:txBody>
                    <a:bodyPr/>
                    <a:lstStyle/>
                    <a:p>
                      <a:pPr>
                        <a:spcAft>
                          <a:spcPts val="0"/>
                        </a:spcAft>
                      </a:pPr>
                      <a:r>
                        <a:rPr lang="en-AU" sz="2000" dirty="0">
                          <a:effectLst/>
                          <a:latin typeface="Futura"/>
                        </a:rPr>
                        <a:t>DESIRABLE % </a:t>
                      </a:r>
                      <a:endParaRPr lang="en-AU" sz="2000" dirty="0">
                        <a:effectLst/>
                        <a:latin typeface="Futura"/>
                        <a:ea typeface="MS Mincho"/>
                        <a:cs typeface="Times New Roman" panose="02020603050405020304" pitchFamily="18" charset="0"/>
                      </a:endParaRPr>
                    </a:p>
                  </a:txBody>
                  <a:tcPr marL="68580" marR="68580" marT="0" marB="0" anchor="ctr"/>
                </a:tc>
                <a:tc>
                  <a:txBody>
                    <a:bodyPr/>
                    <a:lstStyle/>
                    <a:p>
                      <a:pPr>
                        <a:spcAft>
                          <a:spcPts val="0"/>
                        </a:spcAft>
                      </a:pPr>
                      <a:r>
                        <a:rPr lang="en-AU" sz="2000" dirty="0">
                          <a:effectLst/>
                          <a:latin typeface="Futura"/>
                        </a:rPr>
                        <a:t>FEASIBLE %</a:t>
                      </a:r>
                      <a:endParaRPr lang="en-AU" sz="2000" dirty="0">
                        <a:effectLst/>
                        <a:latin typeface="Futura"/>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809635">
                <a:tc>
                  <a:txBody>
                    <a:bodyPr/>
                    <a:lstStyle/>
                    <a:p>
                      <a:pPr marL="0" lvl="0" indent="0">
                        <a:spcAft>
                          <a:spcPts val="0"/>
                        </a:spcAft>
                        <a:buFontTx/>
                        <a:buNone/>
                      </a:pPr>
                      <a:r>
                        <a:rPr lang="en-AU" sz="2000" dirty="0">
                          <a:effectLst/>
                          <a:latin typeface="Futura"/>
                        </a:rPr>
                        <a:t>Spiritual care is incorporated at all levels of the health system in Australia</a:t>
                      </a:r>
                    </a:p>
                  </a:txBody>
                  <a:tcPr marL="68580" marR="68580" marT="0" marB="0"/>
                </a:tc>
                <a:tc>
                  <a:txBody>
                    <a:bodyPr/>
                    <a:lstStyle/>
                    <a:p>
                      <a:pPr algn="ctr">
                        <a:spcAft>
                          <a:spcPts val="0"/>
                        </a:spcAft>
                      </a:pPr>
                      <a:r>
                        <a:rPr lang="en-AU" sz="2000" dirty="0">
                          <a:effectLst/>
                          <a:latin typeface="Futura"/>
                        </a:rPr>
                        <a:t>90.48</a:t>
                      </a:r>
                      <a:endParaRPr lang="en-AU" sz="2000" dirty="0">
                        <a:effectLst/>
                        <a:latin typeface="Futura"/>
                        <a:ea typeface="MS Mincho"/>
                        <a:cs typeface="Times New Roman" panose="02020603050405020304" pitchFamily="18" charset="0"/>
                      </a:endParaRPr>
                    </a:p>
                  </a:txBody>
                  <a:tcPr marL="68580" marR="68580" marT="0" marB="0"/>
                </a:tc>
                <a:tc>
                  <a:txBody>
                    <a:bodyPr/>
                    <a:lstStyle/>
                    <a:p>
                      <a:pPr algn="ctr">
                        <a:spcAft>
                          <a:spcPts val="0"/>
                        </a:spcAft>
                      </a:pPr>
                      <a:r>
                        <a:rPr lang="en-AU" sz="2000" dirty="0">
                          <a:effectLst/>
                          <a:latin typeface="Futura"/>
                        </a:rPr>
                        <a:t>74.68</a:t>
                      </a:r>
                      <a:endParaRPr lang="en-AU" sz="2000" dirty="0">
                        <a:effectLst/>
                        <a:latin typeface="Futura"/>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809635">
                <a:tc>
                  <a:txBody>
                    <a:bodyPr/>
                    <a:lstStyle/>
                    <a:p>
                      <a:pPr marL="0" lvl="0" indent="0">
                        <a:spcAft>
                          <a:spcPts val="0"/>
                        </a:spcAft>
                        <a:buFontTx/>
                        <a:buNone/>
                      </a:pPr>
                      <a:r>
                        <a:rPr lang="en-AU" sz="2000" dirty="0">
                          <a:effectLst/>
                          <a:latin typeface="Futura"/>
                        </a:rPr>
                        <a:t>Spiritual care is included in the education and training of all health professionals </a:t>
                      </a:r>
                      <a:endParaRPr lang="en-AU" sz="2000" dirty="0">
                        <a:effectLst/>
                        <a:latin typeface="Futura"/>
                        <a:ea typeface="MS Mincho"/>
                        <a:cs typeface="Times New Roman" panose="02020603050405020304" pitchFamily="18" charset="0"/>
                      </a:endParaRPr>
                    </a:p>
                  </a:txBody>
                  <a:tcPr marL="68580" marR="68580" marT="0" marB="0"/>
                </a:tc>
                <a:tc>
                  <a:txBody>
                    <a:bodyPr/>
                    <a:lstStyle/>
                    <a:p>
                      <a:pPr algn="ctr">
                        <a:spcAft>
                          <a:spcPts val="0"/>
                        </a:spcAft>
                      </a:pPr>
                      <a:r>
                        <a:rPr lang="en-AU" sz="2000" dirty="0">
                          <a:effectLst/>
                          <a:latin typeface="Futura"/>
                        </a:rPr>
                        <a:t>89.18</a:t>
                      </a:r>
                      <a:endParaRPr lang="en-AU" sz="2000" dirty="0">
                        <a:effectLst/>
                        <a:latin typeface="Futura"/>
                        <a:ea typeface="MS Mincho"/>
                        <a:cs typeface="Times New Roman" panose="02020603050405020304" pitchFamily="18" charset="0"/>
                      </a:endParaRPr>
                    </a:p>
                  </a:txBody>
                  <a:tcPr marL="68580" marR="68580" marT="0" marB="0"/>
                </a:tc>
                <a:tc>
                  <a:txBody>
                    <a:bodyPr/>
                    <a:lstStyle/>
                    <a:p>
                      <a:pPr algn="ctr">
                        <a:spcAft>
                          <a:spcPts val="0"/>
                        </a:spcAft>
                      </a:pPr>
                      <a:r>
                        <a:rPr lang="en-AU" sz="2000" dirty="0">
                          <a:effectLst/>
                          <a:latin typeface="Futura"/>
                        </a:rPr>
                        <a:t>81.82</a:t>
                      </a:r>
                      <a:endParaRPr lang="en-AU" sz="2000" dirty="0">
                        <a:effectLst/>
                        <a:latin typeface="Futura"/>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809635">
                <a:tc>
                  <a:txBody>
                    <a:bodyPr/>
                    <a:lstStyle/>
                    <a:p>
                      <a:pPr marL="0" lvl="0" indent="0">
                        <a:spcAft>
                          <a:spcPts val="0"/>
                        </a:spcAft>
                        <a:buFontTx/>
                        <a:buNone/>
                      </a:pPr>
                      <a:r>
                        <a:rPr lang="en-AU" sz="2000" dirty="0">
                          <a:effectLst/>
                          <a:latin typeface="Futura"/>
                        </a:rPr>
                        <a:t>Spiritual care workers are recognised as health professionals</a:t>
                      </a:r>
                    </a:p>
                  </a:txBody>
                  <a:tcPr marL="68580" marR="68580" marT="0" marB="0"/>
                </a:tc>
                <a:tc>
                  <a:txBody>
                    <a:bodyPr/>
                    <a:lstStyle/>
                    <a:p>
                      <a:pPr algn="ctr">
                        <a:spcAft>
                          <a:spcPts val="0"/>
                        </a:spcAft>
                      </a:pPr>
                      <a:r>
                        <a:rPr lang="en-AU" sz="2000" dirty="0">
                          <a:effectLst/>
                          <a:latin typeface="Futura"/>
                        </a:rPr>
                        <a:t>76.84</a:t>
                      </a:r>
                      <a:endParaRPr lang="en-AU" sz="2000" dirty="0">
                        <a:effectLst/>
                        <a:latin typeface="Futura"/>
                        <a:ea typeface="MS Mincho"/>
                        <a:cs typeface="Times New Roman" panose="02020603050405020304" pitchFamily="18" charset="0"/>
                      </a:endParaRPr>
                    </a:p>
                  </a:txBody>
                  <a:tcPr marL="68580" marR="68580" marT="0" marB="0"/>
                </a:tc>
                <a:tc>
                  <a:txBody>
                    <a:bodyPr/>
                    <a:lstStyle/>
                    <a:p>
                      <a:pPr algn="ctr">
                        <a:spcAft>
                          <a:spcPts val="0"/>
                        </a:spcAft>
                      </a:pPr>
                      <a:r>
                        <a:rPr lang="en-AU" sz="2000" dirty="0">
                          <a:effectLst/>
                          <a:latin typeface="Futura"/>
                        </a:rPr>
                        <a:t>71.64</a:t>
                      </a:r>
                      <a:endParaRPr lang="en-AU" sz="2000" dirty="0">
                        <a:effectLst/>
                        <a:latin typeface="Futura"/>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994579">
                <a:tc>
                  <a:txBody>
                    <a:bodyPr/>
                    <a:lstStyle/>
                    <a:p>
                      <a:pPr marL="0" lvl="0" indent="0">
                        <a:spcAft>
                          <a:spcPts val="0"/>
                        </a:spcAft>
                        <a:buFontTx/>
                        <a:buNone/>
                      </a:pPr>
                      <a:r>
                        <a:rPr lang="en-AU" sz="2000" dirty="0">
                          <a:effectLst/>
                          <a:latin typeface="Futura"/>
                        </a:rPr>
                        <a:t>Professional spiritual care workers are included as members of multidisciplinary teams</a:t>
                      </a:r>
                    </a:p>
                  </a:txBody>
                  <a:tcPr marL="68580" marR="68580" marT="0" marB="0"/>
                </a:tc>
                <a:tc>
                  <a:txBody>
                    <a:bodyPr/>
                    <a:lstStyle/>
                    <a:p>
                      <a:pPr algn="ctr">
                        <a:spcAft>
                          <a:spcPts val="0"/>
                        </a:spcAft>
                      </a:pPr>
                      <a:r>
                        <a:rPr lang="en-AU" sz="2000" dirty="0">
                          <a:effectLst/>
                          <a:latin typeface="Futura"/>
                        </a:rPr>
                        <a:t>88.96</a:t>
                      </a:r>
                      <a:endParaRPr lang="en-AU" sz="2000" dirty="0">
                        <a:effectLst/>
                        <a:latin typeface="Futura"/>
                        <a:ea typeface="MS Mincho"/>
                        <a:cs typeface="Times New Roman" panose="02020603050405020304" pitchFamily="18" charset="0"/>
                      </a:endParaRPr>
                    </a:p>
                  </a:txBody>
                  <a:tcPr marL="68580" marR="68580" marT="0" marB="0"/>
                </a:tc>
                <a:tc>
                  <a:txBody>
                    <a:bodyPr/>
                    <a:lstStyle/>
                    <a:p>
                      <a:pPr algn="ctr">
                        <a:spcAft>
                          <a:spcPts val="0"/>
                        </a:spcAft>
                      </a:pPr>
                      <a:r>
                        <a:rPr lang="en-AU" sz="2000" dirty="0">
                          <a:effectLst/>
                          <a:latin typeface="Futura"/>
                        </a:rPr>
                        <a:t>83.98</a:t>
                      </a:r>
                      <a:endParaRPr lang="en-AU" sz="2000" dirty="0">
                        <a:effectLst/>
                        <a:latin typeface="Futura"/>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809635">
                <a:tc>
                  <a:txBody>
                    <a:bodyPr/>
                    <a:lstStyle/>
                    <a:p>
                      <a:pPr marL="0" lvl="0" indent="0">
                        <a:spcAft>
                          <a:spcPts val="0"/>
                        </a:spcAft>
                        <a:buFontTx/>
                        <a:buNone/>
                      </a:pPr>
                      <a:r>
                        <a:rPr lang="en-AU" sz="2000" dirty="0">
                          <a:effectLst/>
                          <a:latin typeface="Futura"/>
                        </a:rPr>
                        <a:t>Research is conducted on the contribution of spiritual care to quality of care. </a:t>
                      </a:r>
                    </a:p>
                  </a:txBody>
                  <a:tcPr marL="68580" marR="68580" marT="0" marB="0"/>
                </a:tc>
                <a:tc>
                  <a:txBody>
                    <a:bodyPr/>
                    <a:lstStyle/>
                    <a:p>
                      <a:pPr algn="ctr">
                        <a:spcAft>
                          <a:spcPts val="0"/>
                        </a:spcAft>
                      </a:pPr>
                      <a:r>
                        <a:rPr lang="en-AU" sz="2000" dirty="0">
                          <a:effectLst/>
                          <a:latin typeface="Futura"/>
                        </a:rPr>
                        <a:t>91.56</a:t>
                      </a:r>
                      <a:endParaRPr lang="en-AU" sz="2000" dirty="0">
                        <a:effectLst/>
                        <a:latin typeface="Futura"/>
                        <a:ea typeface="MS Mincho"/>
                        <a:cs typeface="Times New Roman" panose="02020603050405020304" pitchFamily="18" charset="0"/>
                      </a:endParaRPr>
                    </a:p>
                  </a:txBody>
                  <a:tcPr marL="68580" marR="68580" marT="0" marB="0"/>
                </a:tc>
                <a:tc>
                  <a:txBody>
                    <a:bodyPr/>
                    <a:lstStyle/>
                    <a:p>
                      <a:pPr algn="ctr">
                        <a:spcAft>
                          <a:spcPts val="0"/>
                        </a:spcAft>
                      </a:pPr>
                      <a:r>
                        <a:rPr lang="en-AU" sz="2000" dirty="0">
                          <a:effectLst/>
                          <a:latin typeface="Futura"/>
                        </a:rPr>
                        <a:t>87.01</a:t>
                      </a:r>
                      <a:endParaRPr lang="en-AU" sz="2000" dirty="0">
                        <a:effectLst/>
                        <a:latin typeface="Futura"/>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809635">
                <a:tc>
                  <a:txBody>
                    <a:bodyPr/>
                    <a:lstStyle/>
                    <a:p>
                      <a:pPr marL="0" lvl="0" indent="0">
                        <a:spcAft>
                          <a:spcPts val="0"/>
                        </a:spcAft>
                        <a:buFontTx/>
                        <a:buNone/>
                      </a:pPr>
                      <a:r>
                        <a:rPr lang="en-AU" sz="2000" dirty="0">
                          <a:effectLst/>
                          <a:latin typeface="Futura"/>
                        </a:rPr>
                        <a:t>Research is conducted on the effectiveness of spiritual care.</a:t>
                      </a:r>
                    </a:p>
                  </a:txBody>
                  <a:tcPr marL="68580" marR="68580" marT="0" marB="0"/>
                </a:tc>
                <a:tc>
                  <a:txBody>
                    <a:bodyPr/>
                    <a:lstStyle/>
                    <a:p>
                      <a:pPr algn="ctr">
                        <a:spcAft>
                          <a:spcPts val="0"/>
                        </a:spcAft>
                      </a:pPr>
                      <a:r>
                        <a:rPr lang="en-AU" sz="2000" dirty="0">
                          <a:effectLst/>
                          <a:latin typeface="Futura"/>
                        </a:rPr>
                        <a:t>91.78</a:t>
                      </a:r>
                      <a:endParaRPr lang="en-AU" sz="2000" dirty="0">
                        <a:effectLst/>
                        <a:latin typeface="Futura"/>
                        <a:ea typeface="MS Mincho"/>
                        <a:cs typeface="Times New Roman" panose="02020603050405020304" pitchFamily="18" charset="0"/>
                      </a:endParaRPr>
                    </a:p>
                  </a:txBody>
                  <a:tcPr marL="68580" marR="68580" marT="0" marB="0"/>
                </a:tc>
                <a:tc>
                  <a:txBody>
                    <a:bodyPr/>
                    <a:lstStyle/>
                    <a:p>
                      <a:pPr algn="ctr">
                        <a:spcAft>
                          <a:spcPts val="0"/>
                        </a:spcAft>
                      </a:pPr>
                      <a:r>
                        <a:rPr lang="en-AU" sz="2000" dirty="0">
                          <a:effectLst/>
                          <a:latin typeface="Futura"/>
                        </a:rPr>
                        <a:t>84.20</a:t>
                      </a:r>
                      <a:endParaRPr lang="en-AU" sz="2000" dirty="0">
                        <a:effectLst/>
                        <a:latin typeface="Futura"/>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411114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en-AU" sz="3200" dirty="0">
                <a:solidFill>
                  <a:srgbClr val="6E9FD5"/>
                </a:solidFill>
                <a:latin typeface="Futura Hv" panose="020B0702020204020204" pitchFamily="34" charset="0"/>
              </a:rPr>
              <a:t>National Survey </a:t>
            </a:r>
            <a:r>
              <a:rPr lang="mr-IN" sz="3200" dirty="0">
                <a:solidFill>
                  <a:srgbClr val="6E9FD5"/>
                </a:solidFill>
                <a:latin typeface="Futura Hv" panose="020B0702020204020204" pitchFamily="34" charset="0"/>
              </a:rPr>
              <a:t>–</a:t>
            </a:r>
            <a:r>
              <a:rPr lang="en-AU" sz="3200" dirty="0">
                <a:solidFill>
                  <a:srgbClr val="6E9FD5"/>
                </a:solidFill>
                <a:latin typeface="Futura Hv" panose="020B0702020204020204" pitchFamily="34" charset="0"/>
              </a:rPr>
              <a:t> Final Comments</a:t>
            </a:r>
          </a:p>
        </p:txBody>
      </p:sp>
      <p:sp>
        <p:nvSpPr>
          <p:cNvPr id="3" name="Content Placeholder 2"/>
          <p:cNvSpPr>
            <a:spLocks noGrp="1"/>
          </p:cNvSpPr>
          <p:nvPr>
            <p:ph idx="1"/>
          </p:nvPr>
        </p:nvSpPr>
        <p:spPr>
          <a:xfrm>
            <a:off x="422665" y="1542723"/>
            <a:ext cx="8229600" cy="4387626"/>
          </a:xfrm>
        </p:spPr>
        <p:txBody>
          <a:bodyPr>
            <a:noAutofit/>
          </a:bodyPr>
          <a:lstStyle/>
          <a:p>
            <a:pPr>
              <a:spcBef>
                <a:spcPts val="480"/>
              </a:spcBef>
            </a:pPr>
            <a:r>
              <a:rPr lang="en-US" sz="2000" dirty="0">
                <a:latin typeface="Futura Bk" panose="020B0502020204020303" pitchFamily="34" charset="0"/>
              </a:rPr>
              <a:t>Spiritual care must be provided in the faith of the patient not just as one religion to cover all as we see currently.</a:t>
            </a:r>
          </a:p>
          <a:p>
            <a:pPr>
              <a:spcBef>
                <a:spcPts val="480"/>
              </a:spcBef>
            </a:pPr>
            <a:r>
              <a:rPr lang="en-US" sz="2000" dirty="0">
                <a:latin typeface="Futura Bk" panose="020B0502020204020303" pitchFamily="34" charset="0"/>
              </a:rPr>
              <a:t>I think it is an essential part of the patient and family experience and should be offered to all.</a:t>
            </a:r>
          </a:p>
          <a:p>
            <a:pPr>
              <a:spcBef>
                <a:spcPts val="480"/>
              </a:spcBef>
            </a:pPr>
            <a:r>
              <a:rPr lang="en-US" sz="2000" dirty="0">
                <a:latin typeface="Futura Bk" panose="020B0502020204020303" pitchFamily="34" charset="0"/>
              </a:rPr>
              <a:t>Hospitals that include spiritual wellbeing as part of the multi-disciplinary team have shown that people accessing the service feel more satisfied with the service. </a:t>
            </a:r>
          </a:p>
          <a:p>
            <a:pPr>
              <a:spcBef>
                <a:spcPts val="480"/>
              </a:spcBef>
            </a:pPr>
            <a:r>
              <a:rPr lang="en-US" sz="2000" dirty="0">
                <a:latin typeface="Futura Bk" panose="020B0502020204020303" pitchFamily="34" charset="0"/>
              </a:rPr>
              <a:t>There needs to be a growing recognition that spiritual care training is needed in acute hospital settings. Also a new model needs to be developed as many people are not religious but are looking to still make meaning, find hope and make sense of what is going on.</a:t>
            </a:r>
          </a:p>
          <a:p>
            <a:pPr marL="0" indent="0">
              <a:spcBef>
                <a:spcPts val="480"/>
              </a:spcBef>
              <a:buNone/>
            </a:pPr>
            <a:endParaRPr lang="en-US" sz="1800" dirty="0">
              <a:latin typeface="Futura Bk" panose="020B0502020204020303" pitchFamily="34" charset="0"/>
            </a:endParaRPr>
          </a:p>
        </p:txBody>
      </p:sp>
    </p:spTree>
    <p:extLst>
      <p:ext uri="{BB962C8B-B14F-4D97-AF65-F5344CB8AC3E}">
        <p14:creationId xmlns:p14="http://schemas.microsoft.com/office/powerpoint/2010/main" val="1185054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3389" y="255787"/>
            <a:ext cx="8229600" cy="724941"/>
          </a:xfrm>
        </p:spPr>
        <p:txBody>
          <a:bodyPr>
            <a:normAutofit/>
          </a:bodyPr>
          <a:lstStyle/>
          <a:p>
            <a:pPr algn="l"/>
            <a:r>
              <a:rPr lang="en-US" sz="3600" dirty="0">
                <a:solidFill>
                  <a:srgbClr val="6E9FD5"/>
                </a:solidFill>
                <a:latin typeface="Futura Hv" panose="020B0702020204020204" pitchFamily="34" charset="0"/>
              </a:rPr>
              <a:t>National Survey - summary</a:t>
            </a:r>
            <a:endParaRPr lang="en-AU" sz="3600" dirty="0">
              <a:solidFill>
                <a:srgbClr val="6E9FD5"/>
              </a:solidFill>
              <a:latin typeface="Futura Hv" panose="020B0702020204020204" pitchFamily="34" charset="0"/>
            </a:endParaRPr>
          </a:p>
        </p:txBody>
      </p:sp>
      <p:sp>
        <p:nvSpPr>
          <p:cNvPr id="3" name="Content Placeholder 2"/>
          <p:cNvSpPr>
            <a:spLocks noGrp="1"/>
          </p:cNvSpPr>
          <p:nvPr>
            <p:ph idx="1"/>
          </p:nvPr>
        </p:nvSpPr>
        <p:spPr>
          <a:xfrm>
            <a:off x="323528" y="980728"/>
            <a:ext cx="8597543" cy="5112568"/>
          </a:xfrm>
        </p:spPr>
        <p:txBody>
          <a:bodyPr>
            <a:normAutofit fontScale="32500" lnSpcReduction="20000"/>
          </a:bodyPr>
          <a:lstStyle/>
          <a:p>
            <a:pPr marL="0" indent="0">
              <a:buNone/>
            </a:pPr>
            <a:r>
              <a:rPr lang="en-AU" sz="8000" b="1" dirty="0">
                <a:latin typeface="Futura Bk" panose="020B0502020204020303" pitchFamily="34" charset="0"/>
              </a:rPr>
              <a:t>A national policy agenda will require:</a:t>
            </a:r>
          </a:p>
          <a:p>
            <a:pPr marL="514350" indent="-514350">
              <a:lnSpc>
                <a:spcPct val="110000"/>
              </a:lnSpc>
              <a:buFont typeface="+mj-lt"/>
              <a:buAutoNum type="arabicPeriod"/>
            </a:pPr>
            <a:r>
              <a:rPr lang="en-AU" sz="8000" dirty="0">
                <a:latin typeface="Futura Bk" panose="020B0502020204020303" pitchFamily="34" charset="0"/>
              </a:rPr>
              <a:t>Governance and policy structures that clearly define spiritual care and articulate its place within organisational structures and policy frameworks. </a:t>
            </a:r>
          </a:p>
          <a:p>
            <a:pPr marL="514350" indent="-514350">
              <a:lnSpc>
                <a:spcPct val="110000"/>
              </a:lnSpc>
              <a:buFont typeface="+mj-lt"/>
              <a:buAutoNum type="arabicPeriod"/>
            </a:pPr>
            <a:r>
              <a:rPr lang="en-AU" sz="8000" dirty="0">
                <a:latin typeface="Futura Bk" panose="020B0502020204020303" pitchFamily="34" charset="0"/>
              </a:rPr>
              <a:t>Clear role delineations and scope of practice for spiritual care provision. </a:t>
            </a:r>
          </a:p>
          <a:p>
            <a:pPr marL="514350" indent="-514350">
              <a:lnSpc>
                <a:spcPct val="110000"/>
              </a:lnSpc>
              <a:buFont typeface="+mj-lt"/>
              <a:buAutoNum type="arabicPeriod"/>
            </a:pPr>
            <a:r>
              <a:rPr lang="en-AU" sz="8000" dirty="0">
                <a:latin typeface="Futura Bk" panose="020B0502020204020303" pitchFamily="34" charset="0"/>
              </a:rPr>
              <a:t>Collaboration between education providers, spiritual care professional bodies and policy makers </a:t>
            </a:r>
          </a:p>
          <a:p>
            <a:pPr marL="514350" indent="-514350">
              <a:lnSpc>
                <a:spcPct val="110000"/>
              </a:lnSpc>
              <a:buFont typeface="+mj-lt"/>
              <a:buAutoNum type="arabicPeriod"/>
            </a:pPr>
            <a:r>
              <a:rPr lang="en-AU" sz="8000" dirty="0">
                <a:latin typeface="Futura Bk" panose="020B0502020204020303" pitchFamily="34" charset="0"/>
              </a:rPr>
              <a:t>National standards of practice and accreditation processes for spiritual care providers to ensure best practice spiritual care delivery. </a:t>
            </a:r>
          </a:p>
          <a:p>
            <a:pPr marL="514350" indent="-514350">
              <a:lnSpc>
                <a:spcPct val="110000"/>
              </a:lnSpc>
              <a:buFont typeface="+mj-lt"/>
              <a:buAutoNum type="arabicPeriod"/>
            </a:pPr>
            <a:endParaRPr lang="en-AU" sz="1900" dirty="0">
              <a:latin typeface="Futura Bk" panose="020B0502020204020303" pitchFamily="34" charset="0"/>
            </a:endParaRPr>
          </a:p>
          <a:p>
            <a:pPr marL="0" indent="0">
              <a:lnSpc>
                <a:spcPct val="110000"/>
              </a:lnSpc>
              <a:buNone/>
            </a:pPr>
            <a:endParaRPr lang="en-AU" sz="1900" dirty="0">
              <a:latin typeface="Futura Bk" panose="020B0502020204020303" pitchFamily="34" charset="0"/>
            </a:endParaRPr>
          </a:p>
          <a:p>
            <a:pPr marL="0" indent="0">
              <a:buNone/>
            </a:pPr>
            <a:endParaRPr lang="en-US" sz="800" dirty="0"/>
          </a:p>
          <a:p>
            <a:pPr marL="0" indent="0">
              <a:buNone/>
            </a:pPr>
            <a:r>
              <a:rPr lang="en-US" sz="4300" dirty="0">
                <a:latin typeface="Futura Bk" panose="020B0502020204020303" pitchFamily="34" charset="0"/>
              </a:rPr>
              <a:t>Holmes C. Stakeholder views on the role of spiritual care in Australian hospitals: An exploratory study. </a:t>
            </a:r>
            <a:r>
              <a:rPr lang="en-US" sz="4300" i="1" dirty="0">
                <a:latin typeface="Futura Bk" panose="020B0502020204020303" pitchFamily="34" charset="0"/>
              </a:rPr>
              <a:t>Health Policy </a:t>
            </a:r>
            <a:r>
              <a:rPr lang="en-US" sz="4300" dirty="0">
                <a:latin typeface="Futura Bk" panose="020B0502020204020303" pitchFamily="34" charset="0"/>
              </a:rPr>
              <a:t>(2018). </a:t>
            </a:r>
            <a:r>
              <a:rPr lang="en-US" sz="4300" dirty="0">
                <a:latin typeface="Futura Bk" panose="020B0502020204020303" pitchFamily="34" charset="0"/>
                <a:hlinkClick r:id="rId3"/>
              </a:rPr>
              <a:t>https://doi.org/10.1016/j.healthpol.2018.02.003</a:t>
            </a:r>
            <a:r>
              <a:rPr lang="en-US" sz="4300" dirty="0">
                <a:latin typeface="Futura Bk" panose="020B0502020204020303" pitchFamily="34" charset="0"/>
              </a:rPr>
              <a:t> </a:t>
            </a:r>
          </a:p>
          <a:p>
            <a:pPr marL="0" indent="0">
              <a:buNone/>
            </a:pPr>
            <a:endParaRPr lang="en-US" dirty="0"/>
          </a:p>
        </p:txBody>
      </p:sp>
    </p:spTree>
    <p:extLst>
      <p:ext uri="{BB962C8B-B14F-4D97-AF65-F5344CB8AC3E}">
        <p14:creationId xmlns:p14="http://schemas.microsoft.com/office/powerpoint/2010/main" val="1590909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74638"/>
            <a:ext cx="8291264" cy="1143000"/>
          </a:xfrm>
        </p:spPr>
        <p:txBody>
          <a:bodyPr>
            <a:normAutofit fontScale="90000"/>
          </a:bodyPr>
          <a:lstStyle/>
          <a:p>
            <a:pPr algn="l"/>
            <a:r>
              <a:rPr lang="en-AU" sz="3200" dirty="0">
                <a:solidFill>
                  <a:srgbClr val="6E9FD5"/>
                </a:solidFill>
                <a:latin typeface="Futura Hv" panose="020B0702020204020204" pitchFamily="34" charset="0"/>
              </a:rPr>
              <a:t>The National Consensus Conference 2017</a:t>
            </a:r>
            <a:br>
              <a:rPr lang="en-AU" sz="3200" dirty="0">
                <a:solidFill>
                  <a:srgbClr val="6E9FD5"/>
                </a:solidFill>
                <a:latin typeface="Futura Hv" panose="020B0702020204020204" pitchFamily="34" charset="0"/>
              </a:rPr>
            </a:br>
            <a:r>
              <a:rPr lang="en-AU" sz="2700" dirty="0">
                <a:solidFill>
                  <a:srgbClr val="6E9FD5"/>
                </a:solidFill>
                <a:latin typeface="Futura Hv" panose="020B0702020204020204" pitchFamily="34" charset="0"/>
              </a:rPr>
              <a:t>Enhancing Quality &amp; Safety: Spiritual Care in Health</a:t>
            </a:r>
          </a:p>
        </p:txBody>
      </p:sp>
      <p:sp>
        <p:nvSpPr>
          <p:cNvPr id="3" name="Espace réservé du contenu 2"/>
          <p:cNvSpPr>
            <a:spLocks noGrp="1"/>
          </p:cNvSpPr>
          <p:nvPr>
            <p:ph idx="1"/>
          </p:nvPr>
        </p:nvSpPr>
        <p:spPr>
          <a:xfrm>
            <a:off x="457200" y="1268760"/>
            <a:ext cx="8229600" cy="4392489"/>
          </a:xfrm>
        </p:spPr>
        <p:txBody>
          <a:bodyPr>
            <a:normAutofit fontScale="25000" lnSpcReduction="20000"/>
          </a:bodyPr>
          <a:lstStyle/>
          <a:p>
            <a:pPr>
              <a:buNone/>
            </a:pPr>
            <a:endParaRPr lang="en-AU" sz="2400" b="1" dirty="0">
              <a:solidFill>
                <a:srgbClr val="00509E"/>
              </a:solidFill>
              <a:latin typeface="Futura Bk" panose="020B0502020204020303" pitchFamily="34" charset="0"/>
            </a:endParaRPr>
          </a:p>
          <a:p>
            <a:pPr>
              <a:buNone/>
            </a:pPr>
            <a:r>
              <a:rPr lang="en-AU" sz="11200" b="1" dirty="0">
                <a:solidFill>
                  <a:srgbClr val="00509E"/>
                </a:solidFill>
                <a:latin typeface="Futura Bk" panose="020B0502020204020303" pitchFamily="34" charset="0"/>
              </a:rPr>
              <a:t>Aims</a:t>
            </a:r>
            <a:endParaRPr lang="en-AU" sz="11200" dirty="0">
              <a:latin typeface="Futura Bk" panose="020B0502020204020303" pitchFamily="34" charset="0"/>
            </a:endParaRPr>
          </a:p>
          <a:p>
            <a:pPr marL="0" indent="0">
              <a:buNone/>
            </a:pPr>
            <a:r>
              <a:rPr lang="en-AU" sz="11200" dirty="0">
                <a:latin typeface="Futura Bk" panose="020B0502020204020303" pitchFamily="34" charset="0"/>
              </a:rPr>
              <a:t>Participants to develop a national strategy for spiritual care in three identified domains:</a:t>
            </a:r>
          </a:p>
          <a:p>
            <a:pPr marL="0" indent="0">
              <a:buNone/>
            </a:pPr>
            <a:endParaRPr lang="en-AU" sz="8000" dirty="0">
              <a:latin typeface="Futura Bk" panose="020B0502020204020303" pitchFamily="34" charset="0"/>
            </a:endParaRPr>
          </a:p>
          <a:p>
            <a:pPr marL="0" indent="0" defTabSz="719138">
              <a:buNone/>
            </a:pPr>
            <a:r>
              <a:rPr lang="en-AU" sz="11200" dirty="0">
                <a:latin typeface="Futura Bk" panose="020B0502020204020303" pitchFamily="34" charset="0"/>
              </a:rPr>
              <a:t>1.  A nationally consistent governance framework 	to ensure quality and safety in spiritual care 	services</a:t>
            </a:r>
          </a:p>
          <a:p>
            <a:pPr marL="0" indent="0" defTabSz="719138">
              <a:buNone/>
            </a:pPr>
            <a:endParaRPr lang="en-AU" sz="8000" dirty="0">
              <a:latin typeface="Futura Bk" panose="020B0502020204020303" pitchFamily="34" charset="0"/>
            </a:endParaRPr>
          </a:p>
          <a:p>
            <a:pPr marL="0" indent="0">
              <a:buNone/>
            </a:pPr>
            <a:r>
              <a:rPr lang="en-AU" sz="11200" dirty="0">
                <a:latin typeface="Futura Bk" panose="020B0502020204020303" pitchFamily="34" charset="0"/>
              </a:rPr>
              <a:t>2.  Viable and sustainable spiritual care models</a:t>
            </a:r>
          </a:p>
          <a:p>
            <a:pPr marL="0" indent="0">
              <a:buNone/>
            </a:pPr>
            <a:endParaRPr lang="en-AU" sz="8000" dirty="0">
              <a:latin typeface="Futura Bk" panose="020B0502020204020303" pitchFamily="34" charset="0"/>
            </a:endParaRPr>
          </a:p>
          <a:p>
            <a:pPr marL="0" indent="0">
              <a:buNone/>
            </a:pPr>
            <a:r>
              <a:rPr lang="en-AU" sz="11200" dirty="0">
                <a:latin typeface="Futura Bk" panose="020B0502020204020303" pitchFamily="34" charset="0"/>
              </a:rPr>
              <a:t>3.  Quality education and training</a:t>
            </a:r>
          </a:p>
          <a:p>
            <a:pPr marL="0" indent="0">
              <a:buNone/>
            </a:pPr>
            <a:endParaRPr lang="en-AU" sz="2400" dirty="0">
              <a:latin typeface="Futura Bk" panose="020B0502020204020303" pitchFamily="34" charset="0"/>
            </a:endParaRPr>
          </a:p>
          <a:p>
            <a:pPr marL="0" indent="0">
              <a:buNone/>
            </a:pPr>
            <a:endParaRPr lang="en-AU" sz="2400" dirty="0">
              <a:latin typeface="Futura Bk" panose="020B0502020204020303" pitchFamily="34" charset="0"/>
            </a:endParaRPr>
          </a:p>
          <a:p>
            <a:pPr marL="0" indent="0">
              <a:buNone/>
            </a:pPr>
            <a:endParaRPr lang="en-AU" sz="2400" dirty="0">
              <a:latin typeface="Futura Bk" panose="020B0502020204020303" pitchFamily="34" charset="0"/>
            </a:endParaRPr>
          </a:p>
        </p:txBody>
      </p:sp>
    </p:spTree>
    <p:extLst>
      <p:ext uri="{BB962C8B-B14F-4D97-AF65-F5344CB8AC3E}">
        <p14:creationId xmlns:p14="http://schemas.microsoft.com/office/powerpoint/2010/main" val="4121750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en-AU" sz="3200" dirty="0">
                <a:solidFill>
                  <a:srgbClr val="6E9FD5"/>
                </a:solidFill>
                <a:latin typeface="Futura Hv" panose="020B0702020204020204" pitchFamily="34" charset="0"/>
              </a:rPr>
              <a:t>The National Consensus Conference</a:t>
            </a:r>
          </a:p>
        </p:txBody>
      </p:sp>
      <p:sp>
        <p:nvSpPr>
          <p:cNvPr id="3" name="Espace réservé du contenu 2"/>
          <p:cNvSpPr>
            <a:spLocks noGrp="1"/>
          </p:cNvSpPr>
          <p:nvPr>
            <p:ph idx="1"/>
          </p:nvPr>
        </p:nvSpPr>
        <p:spPr>
          <a:xfrm>
            <a:off x="457200" y="1340768"/>
            <a:ext cx="8229600" cy="4680520"/>
          </a:xfrm>
        </p:spPr>
        <p:txBody>
          <a:bodyPr>
            <a:normAutofit fontScale="92500"/>
          </a:bodyPr>
          <a:lstStyle/>
          <a:p>
            <a:pPr>
              <a:buNone/>
            </a:pPr>
            <a:r>
              <a:rPr lang="en-AU" sz="2400" dirty="0">
                <a:solidFill>
                  <a:srgbClr val="6E9FD5"/>
                </a:solidFill>
                <a:latin typeface="Futura Bk" panose="020B0502020204020303" pitchFamily="34" charset="0"/>
              </a:rPr>
              <a:t> </a:t>
            </a:r>
            <a:r>
              <a:rPr lang="en-AU" sz="3400" dirty="0">
                <a:solidFill>
                  <a:srgbClr val="00509E"/>
                </a:solidFill>
                <a:latin typeface="Futura Bk" panose="020B0502020204020303" pitchFamily="34" charset="0"/>
              </a:rPr>
              <a:t>68 Participants</a:t>
            </a:r>
            <a:endParaRPr lang="en-AU" sz="1100" dirty="0">
              <a:latin typeface="Futura Bk" panose="020B0502020204020303" pitchFamily="34" charset="0"/>
            </a:endParaRPr>
          </a:p>
          <a:p>
            <a:pPr marL="0" indent="0">
              <a:lnSpc>
                <a:spcPct val="120000"/>
              </a:lnSpc>
              <a:spcBef>
                <a:spcPts val="480"/>
              </a:spcBef>
              <a:buNone/>
            </a:pPr>
            <a:r>
              <a:rPr lang="en-AU" sz="2900" dirty="0">
                <a:latin typeface="Futura Bk" panose="020B0502020204020303" pitchFamily="34" charset="0"/>
              </a:rPr>
              <a:t>Representatives from:</a:t>
            </a:r>
          </a:p>
          <a:p>
            <a:pPr>
              <a:lnSpc>
                <a:spcPct val="120000"/>
              </a:lnSpc>
              <a:spcBef>
                <a:spcPts val="480"/>
              </a:spcBef>
            </a:pPr>
            <a:r>
              <a:rPr lang="en-AU" sz="2900" b="1" dirty="0">
                <a:latin typeface="Futura Bk" panose="020B0502020204020303" pitchFamily="34" charset="0"/>
              </a:rPr>
              <a:t>State Governments</a:t>
            </a:r>
          </a:p>
          <a:p>
            <a:pPr>
              <a:lnSpc>
                <a:spcPct val="120000"/>
              </a:lnSpc>
              <a:spcBef>
                <a:spcPts val="480"/>
              </a:spcBef>
            </a:pPr>
            <a:r>
              <a:rPr lang="en-AU" sz="2900" b="1" dirty="0">
                <a:latin typeface="Futura Bk" panose="020B0502020204020303" pitchFamily="34" charset="0"/>
              </a:rPr>
              <a:t>Universities</a:t>
            </a:r>
          </a:p>
          <a:p>
            <a:pPr>
              <a:lnSpc>
                <a:spcPct val="120000"/>
              </a:lnSpc>
              <a:spcBef>
                <a:spcPts val="480"/>
              </a:spcBef>
            </a:pPr>
            <a:r>
              <a:rPr lang="en-AU" sz="2900" b="1" dirty="0">
                <a:latin typeface="Futura Bk" panose="020B0502020204020303" pitchFamily="34" charset="0"/>
              </a:rPr>
              <a:t>National peak bodies</a:t>
            </a:r>
          </a:p>
          <a:p>
            <a:pPr>
              <a:lnSpc>
                <a:spcPct val="120000"/>
              </a:lnSpc>
              <a:spcBef>
                <a:spcPts val="480"/>
              </a:spcBef>
            </a:pPr>
            <a:r>
              <a:rPr lang="en-AU" sz="2900" b="1" dirty="0">
                <a:latin typeface="Futura Bk" panose="020B0502020204020303" pitchFamily="34" charset="0"/>
              </a:rPr>
              <a:t>State peak bodies</a:t>
            </a:r>
          </a:p>
          <a:p>
            <a:pPr>
              <a:lnSpc>
                <a:spcPct val="120000"/>
              </a:lnSpc>
              <a:spcBef>
                <a:spcPts val="480"/>
              </a:spcBef>
            </a:pPr>
            <a:r>
              <a:rPr lang="en-AU" sz="2900" b="1" dirty="0">
                <a:latin typeface="Futura Bk" panose="020B0502020204020303" pitchFamily="34" charset="0"/>
              </a:rPr>
              <a:t>Health Service Executives</a:t>
            </a:r>
          </a:p>
          <a:p>
            <a:pPr>
              <a:lnSpc>
                <a:spcPct val="120000"/>
              </a:lnSpc>
              <a:spcBef>
                <a:spcPts val="480"/>
              </a:spcBef>
            </a:pPr>
            <a:r>
              <a:rPr lang="en-AU" sz="2900" b="1" dirty="0">
                <a:latin typeface="Futura Bk" panose="020B0502020204020303" pitchFamily="34" charset="0"/>
              </a:rPr>
              <a:t>Spiritual care practitioners and educators</a:t>
            </a:r>
          </a:p>
          <a:p>
            <a:endParaRPr lang="en-AU" sz="2000" dirty="0">
              <a:latin typeface="Futura Bk" panose="020B0502020204020303" pitchFamily="34" charset="0"/>
            </a:endParaRPr>
          </a:p>
          <a:p>
            <a:endParaRPr lang="en-AU" sz="2400" dirty="0">
              <a:latin typeface="Futura Bk" panose="020B0502020204020303" pitchFamily="34" charset="0"/>
            </a:endParaRPr>
          </a:p>
          <a:p>
            <a:pPr>
              <a:buFontTx/>
              <a:buChar char="-"/>
            </a:pPr>
            <a:endParaRPr lang="en-AU" sz="2400" dirty="0">
              <a:latin typeface="Futura Bk" panose="020B0502020204020303" pitchFamily="34" charset="0"/>
            </a:endParaRPr>
          </a:p>
        </p:txBody>
      </p:sp>
    </p:spTree>
    <p:extLst>
      <p:ext uri="{BB962C8B-B14F-4D97-AF65-F5344CB8AC3E}">
        <p14:creationId xmlns:p14="http://schemas.microsoft.com/office/powerpoint/2010/main" val="20251181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0432" y="332656"/>
            <a:ext cx="8363272" cy="868958"/>
          </a:xfrm>
        </p:spPr>
        <p:txBody>
          <a:bodyPr>
            <a:normAutofit/>
          </a:bodyPr>
          <a:lstStyle/>
          <a:p>
            <a:pPr algn="l"/>
            <a:r>
              <a:rPr lang="en-AU" sz="3200" dirty="0">
                <a:solidFill>
                  <a:srgbClr val="6E9FD5"/>
                </a:solidFill>
                <a:latin typeface="Futura Hv" panose="020B0702020204020204" pitchFamily="34" charset="0"/>
              </a:rPr>
              <a:t>National Consensus Conference - Outcomes</a:t>
            </a:r>
          </a:p>
        </p:txBody>
      </p:sp>
      <p:sp>
        <p:nvSpPr>
          <p:cNvPr id="3" name="Espace réservé du contenu 2"/>
          <p:cNvSpPr>
            <a:spLocks noGrp="1"/>
          </p:cNvSpPr>
          <p:nvPr>
            <p:ph idx="1"/>
          </p:nvPr>
        </p:nvSpPr>
        <p:spPr>
          <a:xfrm>
            <a:off x="323528" y="1268760"/>
            <a:ext cx="8363272" cy="5040560"/>
          </a:xfrm>
        </p:spPr>
        <p:txBody>
          <a:bodyPr>
            <a:normAutofit fontScale="40000" lnSpcReduction="20000"/>
          </a:bodyPr>
          <a:lstStyle/>
          <a:p>
            <a:pPr>
              <a:buNone/>
            </a:pPr>
            <a:r>
              <a:rPr lang="en-AU" sz="7000" dirty="0">
                <a:solidFill>
                  <a:srgbClr val="00509E"/>
                </a:solidFill>
                <a:latin typeface="Futura Bk" panose="020B0502020204020303" pitchFamily="34" charset="0"/>
              </a:rPr>
              <a:t>Principles for design and delivery of spiritual care services</a:t>
            </a:r>
          </a:p>
          <a:p>
            <a:pPr>
              <a:buNone/>
            </a:pPr>
            <a:endParaRPr lang="en-AU" sz="2500" dirty="0">
              <a:latin typeface="Futura Bk" panose="020B0502020204020303" pitchFamily="34" charset="0"/>
            </a:endParaRPr>
          </a:p>
          <a:p>
            <a:pPr marL="1143000" lvl="0" indent="-1143000">
              <a:lnSpc>
                <a:spcPct val="120000"/>
              </a:lnSpc>
              <a:buFont typeface="+mj-lt"/>
              <a:buAutoNum type="arabicPeriod"/>
            </a:pPr>
            <a:r>
              <a:rPr lang="en-AU" sz="6000" dirty="0">
                <a:latin typeface="Futura Bk" panose="020B0502020204020303" pitchFamily="34" charset="0"/>
              </a:rPr>
              <a:t>Spiritual care is integrated and coordinated across all levels of the health system in Australia.</a:t>
            </a:r>
          </a:p>
          <a:p>
            <a:pPr marL="1143000" lvl="0" indent="-1143000">
              <a:lnSpc>
                <a:spcPct val="120000"/>
              </a:lnSpc>
              <a:buFont typeface="+mj-lt"/>
              <a:buAutoNum type="arabicPeriod"/>
            </a:pPr>
            <a:r>
              <a:rPr lang="en-AU" sz="6000" dirty="0">
                <a:latin typeface="Futura Bk" panose="020B0502020204020303" pitchFamily="34" charset="0"/>
              </a:rPr>
              <a:t>Spiritual care is available for all people</a:t>
            </a:r>
          </a:p>
          <a:p>
            <a:pPr marL="1143000" lvl="0" indent="-1143000">
              <a:lnSpc>
                <a:spcPct val="120000"/>
              </a:lnSpc>
              <a:buFont typeface="+mj-lt"/>
              <a:buAutoNum type="arabicPeriod"/>
            </a:pPr>
            <a:r>
              <a:rPr lang="en-AU" sz="6000" dirty="0">
                <a:latin typeface="Futura Bk" panose="020B0502020204020303" pitchFamily="34" charset="0"/>
              </a:rPr>
              <a:t>Spiritual care is provided by a credentialled and accountable workforce</a:t>
            </a:r>
          </a:p>
          <a:p>
            <a:pPr marL="1143000" lvl="0" indent="-1143000">
              <a:lnSpc>
                <a:spcPct val="120000"/>
              </a:lnSpc>
              <a:buFont typeface="+mj-lt"/>
              <a:buAutoNum type="arabicPeriod"/>
            </a:pPr>
            <a:r>
              <a:rPr lang="en-AU" sz="6000" dirty="0">
                <a:latin typeface="Futura Bk" panose="020B0502020204020303" pitchFamily="34" charset="0"/>
              </a:rPr>
              <a:t>Spiritual care is a shared responsibility</a:t>
            </a:r>
          </a:p>
          <a:p>
            <a:pPr marL="1143000" lvl="0" indent="-1143000">
              <a:buFont typeface="+mj-lt"/>
              <a:buAutoNum type="arabicPeriod"/>
              <a:tabLst>
                <a:tab pos="442913" algn="l"/>
              </a:tabLst>
            </a:pPr>
            <a:r>
              <a:rPr lang="en-AU" sz="6000" dirty="0">
                <a:latin typeface="Futura Bk" panose="020B0502020204020303" pitchFamily="34" charset="0"/>
              </a:rPr>
              <a:t>Research is conducted on the contribution, value and effectiveness of spiritual care.</a:t>
            </a:r>
          </a:p>
          <a:p>
            <a:pPr marL="457200" lvl="0" indent="-457200">
              <a:lnSpc>
                <a:spcPct val="120000"/>
              </a:lnSpc>
              <a:buAutoNum type="arabicPeriod"/>
            </a:pPr>
            <a:endParaRPr lang="en-AU" sz="6400" dirty="0">
              <a:latin typeface="Futura Bk" panose="020B0502020204020303" pitchFamily="34" charset="0"/>
            </a:endParaRPr>
          </a:p>
          <a:p>
            <a:pPr marL="457200" indent="-457200">
              <a:buAutoNum type="arabicPeriod" startAt="3"/>
            </a:pPr>
            <a:endParaRPr lang="en-AU" sz="2400" i="1" dirty="0">
              <a:latin typeface="Futura Bk" panose="020B0502020204020303" pitchFamily="34" charset="0"/>
            </a:endParaRPr>
          </a:p>
        </p:txBody>
      </p:sp>
    </p:spTree>
    <p:extLst>
      <p:ext uri="{BB962C8B-B14F-4D97-AF65-F5344CB8AC3E}">
        <p14:creationId xmlns:p14="http://schemas.microsoft.com/office/powerpoint/2010/main" val="2194964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467544" y="1159980"/>
            <a:ext cx="8208912" cy="4501268"/>
          </a:xfrm>
          <a:prstGeom prst="rect">
            <a:avLst/>
          </a:prstGeom>
          <a:ln>
            <a:miter lim="800000"/>
            <a:headEnd/>
            <a:tailEnd/>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endParaRPr lang="en-AU" sz="1600" dirty="0">
              <a:solidFill>
                <a:schemeClr val="tx2">
                  <a:lumMod val="75000"/>
                </a:schemeClr>
              </a:solidFill>
              <a:latin typeface="Arial" pitchFamily="34" charset="0"/>
              <a:cs typeface="Arial" pitchFamily="34" charset="0"/>
            </a:endParaRPr>
          </a:p>
          <a:p>
            <a:pPr lvl="3">
              <a:buFont typeface="Arial" panose="020B0604020202020204" pitchFamily="34" charset="0"/>
              <a:buChar char="•"/>
              <a:defRPr/>
            </a:pPr>
            <a:endParaRPr lang="en-AU" dirty="0">
              <a:solidFill>
                <a:schemeClr val="tx2">
                  <a:lumMod val="75000"/>
                </a:schemeClr>
              </a:solidFill>
              <a:latin typeface="+mj-lt"/>
            </a:endParaRPr>
          </a:p>
          <a:p>
            <a:pPr>
              <a:defRPr/>
            </a:pPr>
            <a:endParaRPr lang="en-AU" sz="2400" dirty="0">
              <a:solidFill>
                <a:schemeClr val="accent1">
                  <a:lumMod val="50000"/>
                </a:schemeClr>
              </a:solidFill>
              <a:latin typeface="+mj-lt"/>
            </a:endParaRPr>
          </a:p>
          <a:p>
            <a:pPr>
              <a:defRPr/>
            </a:pPr>
            <a:endParaRPr lang="en-AU" sz="2400" dirty="0">
              <a:solidFill>
                <a:schemeClr val="accent1">
                  <a:lumMod val="50000"/>
                </a:schemeClr>
              </a:solidFill>
              <a:latin typeface="+mj-lt"/>
            </a:endParaRPr>
          </a:p>
          <a:p>
            <a:pPr>
              <a:defRPr/>
            </a:pPr>
            <a:endParaRPr lang="en-AU" sz="2400" dirty="0">
              <a:solidFill>
                <a:schemeClr val="accent1">
                  <a:lumMod val="50000"/>
                </a:schemeClr>
              </a:solidFill>
              <a:latin typeface="+mj-lt"/>
            </a:endParaRPr>
          </a:p>
          <a:p>
            <a:pPr>
              <a:buFont typeface="Wingdings 2" panose="05020102010507070707" pitchFamily="18" charset="2"/>
              <a:buNone/>
              <a:defRPr/>
            </a:pPr>
            <a:endParaRPr lang="en-US" sz="2400" dirty="0">
              <a:solidFill>
                <a:schemeClr val="accent1">
                  <a:lumMod val="50000"/>
                </a:schemeClr>
              </a:solidFill>
              <a:latin typeface="+mj-lt"/>
            </a:endParaRPr>
          </a:p>
        </p:txBody>
      </p:sp>
      <p:sp>
        <p:nvSpPr>
          <p:cNvPr id="6" name="Titre 1"/>
          <p:cNvSpPr>
            <a:spLocks noGrp="1"/>
          </p:cNvSpPr>
          <p:nvPr>
            <p:ph type="title"/>
          </p:nvPr>
        </p:nvSpPr>
        <p:spPr>
          <a:xfrm>
            <a:off x="457200" y="274638"/>
            <a:ext cx="7211144" cy="490066"/>
          </a:xfrm>
        </p:spPr>
        <p:txBody>
          <a:bodyPr>
            <a:noAutofit/>
          </a:bodyPr>
          <a:lstStyle/>
          <a:p>
            <a:pPr algn="l"/>
            <a:r>
              <a:rPr lang="en-AU" sz="3200" dirty="0">
                <a:solidFill>
                  <a:srgbClr val="6E9FD5"/>
                </a:solidFill>
                <a:latin typeface="Futura Hv" panose="020B0702020204020204" pitchFamily="34" charset="0"/>
              </a:rPr>
              <a:t>Australian Indigenous Spirituality</a:t>
            </a:r>
          </a:p>
        </p:txBody>
      </p:sp>
      <p:pic>
        <p:nvPicPr>
          <p:cNvPr id="1026" name="Picture 2" descr="Image result for Images Australian indigenous spiritual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3440" y="1187073"/>
            <a:ext cx="5957119" cy="4483853"/>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a:extLst>
              <a:ext uri="{FF2B5EF4-FFF2-40B4-BE49-F238E27FC236}">
                <a16:creationId xmlns:a16="http://schemas.microsoft.com/office/drawing/2014/main" id="{D7470819-ECF1-D947-BA9E-A0C5263A112E}"/>
              </a:ext>
            </a:extLst>
          </p:cNvPr>
          <p:cNvPicPr/>
          <p:nvPr/>
        </p:nvPicPr>
        <p:blipFill rotWithShape="1">
          <a:blip r:embed="rId4" cstate="print">
            <a:extLst>
              <a:ext uri="{28A0092B-C50C-407E-A947-70E740481C1C}">
                <a14:useLocalDpi xmlns:a14="http://schemas.microsoft.com/office/drawing/2010/main" val="0"/>
              </a:ext>
            </a:extLst>
          </a:blip>
          <a:srcRect b="40044"/>
          <a:stretch/>
        </p:blipFill>
        <p:spPr bwMode="auto">
          <a:xfrm>
            <a:off x="434360" y="6002901"/>
            <a:ext cx="648072" cy="386965"/>
          </a:xfrm>
          <a:prstGeom prst="rect">
            <a:avLst/>
          </a:prstGeom>
          <a:noFill/>
          <a:ln>
            <a:noFill/>
          </a:ln>
          <a:extLst>
            <a:ext uri="{53640926-AAD7-44D8-BBD7-CCE9431645EC}">
              <a14:shadowObscured xmlns:a14="http://schemas.microsoft.com/office/drawing/2010/main"/>
            </a:ext>
          </a:extLst>
        </p:spPr>
      </p:pic>
      <p:sp>
        <p:nvSpPr>
          <p:cNvPr id="8" name="Text Box 6">
            <a:extLst>
              <a:ext uri="{FF2B5EF4-FFF2-40B4-BE49-F238E27FC236}">
                <a16:creationId xmlns:a16="http://schemas.microsoft.com/office/drawing/2014/main" id="{D2372DE8-8324-7F47-9A05-3891E18A8B82}"/>
              </a:ext>
            </a:extLst>
          </p:cNvPr>
          <p:cNvSpPr txBox="1"/>
          <p:nvPr/>
        </p:nvSpPr>
        <p:spPr>
          <a:xfrm>
            <a:off x="1082432" y="6056524"/>
            <a:ext cx="3074810" cy="27972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AU" sz="1200" b="1" i="1" dirty="0">
                <a:solidFill>
                  <a:srgbClr val="BF1B4A"/>
                </a:solidFill>
                <a:effectLst/>
                <a:latin typeface="Papyrus" panose="020B0602040200020303" pitchFamily="34" charset="77"/>
                <a:ea typeface="HGMaruGothicMPRO" panose="020F0600000000000000" pitchFamily="34" charset="-128"/>
                <a:cs typeface="FuturaBT-Book"/>
              </a:rPr>
              <a:t>Spiritual Health</a:t>
            </a:r>
            <a:r>
              <a:rPr lang="en-AU" sz="1200" b="1" i="1" dirty="0">
                <a:solidFill>
                  <a:srgbClr val="BF1B4A"/>
                </a:solidFill>
                <a:latin typeface="Calibri" panose="020F0502020204030204" pitchFamily="34" charset="0"/>
                <a:ea typeface="HGMaruGothicMPRO" panose="020F0600000000000000" pitchFamily="34" charset="-128"/>
                <a:cs typeface="Times New Roman" panose="02020603050405020304" pitchFamily="18" charset="0"/>
              </a:rPr>
              <a:t> </a:t>
            </a:r>
            <a:r>
              <a:rPr lang="en-AU" sz="1100" b="1" i="1" dirty="0">
                <a:solidFill>
                  <a:srgbClr val="1968B3"/>
                </a:solidFill>
                <a:effectLst/>
                <a:latin typeface="Papyrus" panose="020B0602040200020303" pitchFamily="34" charset="77"/>
                <a:ea typeface="HGMaruGothicMPRO" panose="020F0600000000000000" pitchFamily="34" charset="-128"/>
                <a:cs typeface="FuturaBT-Book"/>
              </a:rPr>
              <a:t>Association</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419159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066130"/>
          </a:xfrm>
        </p:spPr>
        <p:txBody>
          <a:bodyPr>
            <a:normAutofit fontScale="90000"/>
          </a:bodyPr>
          <a:lstStyle/>
          <a:p>
            <a:pPr algn="l"/>
            <a:r>
              <a:rPr lang="en-AU" sz="3200" dirty="0">
                <a:solidFill>
                  <a:srgbClr val="6E9FD5"/>
                </a:solidFill>
                <a:latin typeface="Futura Hv" panose="020B0702020204020204" pitchFamily="34" charset="0"/>
              </a:rPr>
              <a:t>National Consensus Conference - Outcomes</a:t>
            </a:r>
          </a:p>
        </p:txBody>
      </p:sp>
      <p:sp>
        <p:nvSpPr>
          <p:cNvPr id="3" name="Espace réservé du contenu 2"/>
          <p:cNvSpPr>
            <a:spLocks noGrp="1"/>
          </p:cNvSpPr>
          <p:nvPr>
            <p:ph idx="1"/>
          </p:nvPr>
        </p:nvSpPr>
        <p:spPr>
          <a:xfrm>
            <a:off x="457200" y="1268760"/>
            <a:ext cx="8229600" cy="4608512"/>
          </a:xfrm>
        </p:spPr>
        <p:txBody>
          <a:bodyPr>
            <a:normAutofit fontScale="92500"/>
          </a:bodyPr>
          <a:lstStyle/>
          <a:p>
            <a:pPr marL="0" indent="0">
              <a:buNone/>
            </a:pPr>
            <a:r>
              <a:rPr lang="en-AU" sz="2800" b="1" dirty="0">
                <a:solidFill>
                  <a:srgbClr val="00509E"/>
                </a:solidFill>
                <a:latin typeface="Futura Bk" panose="020B0502020204020303" pitchFamily="34" charset="0"/>
              </a:rPr>
              <a:t>Policy Statements</a:t>
            </a:r>
          </a:p>
          <a:p>
            <a:pPr marL="0" indent="0">
              <a:buNone/>
            </a:pPr>
            <a:endParaRPr lang="en-AU" sz="900" b="1" dirty="0">
              <a:solidFill>
                <a:srgbClr val="00509E"/>
              </a:solidFill>
              <a:latin typeface="Futura Bk" panose="020B0502020204020303" pitchFamily="34" charset="0"/>
            </a:endParaRPr>
          </a:p>
          <a:p>
            <a:pPr marL="457200" lvl="0" indent="-457200">
              <a:lnSpc>
                <a:spcPct val="110000"/>
              </a:lnSpc>
              <a:buFont typeface="+mj-lt"/>
              <a:buAutoNum type="arabicPeriod"/>
            </a:pPr>
            <a:r>
              <a:rPr lang="en-AU" sz="2400" dirty="0">
                <a:latin typeface="Futura Bk" panose="020B0502020204020303" pitchFamily="34" charset="0"/>
              </a:rPr>
              <a:t>There is a paid professional spiritual/pastoral care workforce in hospitals.</a:t>
            </a:r>
          </a:p>
          <a:p>
            <a:pPr marL="457200" lvl="0" indent="-457200">
              <a:lnSpc>
                <a:spcPct val="110000"/>
              </a:lnSpc>
              <a:buFont typeface="+mj-lt"/>
              <a:buAutoNum type="arabicPeriod"/>
            </a:pPr>
            <a:r>
              <a:rPr lang="en-AU" sz="2400" dirty="0">
                <a:latin typeface="Futura Bk" panose="020B0502020204020303" pitchFamily="34" charset="0"/>
              </a:rPr>
              <a:t>All patients have an assessment of their spiritual needs.</a:t>
            </a:r>
          </a:p>
          <a:p>
            <a:pPr marL="457200" lvl="0" indent="-457200">
              <a:lnSpc>
                <a:spcPct val="110000"/>
              </a:lnSpc>
              <a:buFont typeface="+mj-lt"/>
              <a:buAutoNum type="arabicPeriod"/>
            </a:pPr>
            <a:r>
              <a:rPr lang="en-AU" sz="2400" dirty="0">
                <a:latin typeface="Futura Bk" panose="020B0502020204020303" pitchFamily="34" charset="0"/>
              </a:rPr>
              <a:t>Information gathered from assessments of spiritual needs is included in the patient’s overall care plan.</a:t>
            </a:r>
          </a:p>
          <a:p>
            <a:pPr marL="457200" lvl="0" indent="-457200">
              <a:lnSpc>
                <a:spcPct val="110000"/>
              </a:lnSpc>
              <a:buFont typeface="+mj-lt"/>
              <a:buAutoNum type="arabicPeriod"/>
            </a:pPr>
            <a:r>
              <a:rPr lang="en-AU" sz="2400" dirty="0">
                <a:latin typeface="Futura Bk" panose="020B0502020204020303" pitchFamily="34" charset="0"/>
              </a:rPr>
              <a:t>All health professionals receive training about spiritual care.</a:t>
            </a:r>
          </a:p>
          <a:p>
            <a:pPr marL="457200" lvl="0" indent="-457200">
              <a:lnSpc>
                <a:spcPct val="110000"/>
              </a:lnSpc>
              <a:buFont typeface="+mj-lt"/>
              <a:buAutoNum type="arabicPeriod"/>
            </a:pPr>
            <a:r>
              <a:rPr lang="en-AU" sz="2400" dirty="0">
                <a:latin typeface="Futura Bk" panose="020B0502020204020303" pitchFamily="34" charset="0"/>
              </a:rPr>
              <a:t>All patients are offered the opportunity to have a discussion of their religious/spiritual concerns</a:t>
            </a:r>
          </a:p>
          <a:p>
            <a:pPr>
              <a:buNone/>
            </a:pPr>
            <a:endParaRPr lang="en-AU" sz="2400" i="1" dirty="0">
              <a:latin typeface="Futura Bk" panose="020B0502020204020303" pitchFamily="34" charset="0"/>
            </a:endParaRPr>
          </a:p>
        </p:txBody>
      </p:sp>
    </p:spTree>
    <p:extLst>
      <p:ext uri="{BB962C8B-B14F-4D97-AF65-F5344CB8AC3E}">
        <p14:creationId xmlns:p14="http://schemas.microsoft.com/office/powerpoint/2010/main" val="388811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066130"/>
          </a:xfrm>
        </p:spPr>
        <p:txBody>
          <a:bodyPr>
            <a:normAutofit fontScale="90000"/>
          </a:bodyPr>
          <a:lstStyle/>
          <a:p>
            <a:pPr algn="l"/>
            <a:r>
              <a:rPr lang="en-AU" sz="3200" dirty="0">
                <a:solidFill>
                  <a:srgbClr val="6E9FD5"/>
                </a:solidFill>
                <a:latin typeface="Futura Hv" panose="020B0702020204020204" pitchFamily="34" charset="0"/>
              </a:rPr>
              <a:t>National Consensus Conference - Outcomes</a:t>
            </a:r>
          </a:p>
        </p:txBody>
      </p:sp>
      <p:sp>
        <p:nvSpPr>
          <p:cNvPr id="3" name="Espace réservé du contenu 2"/>
          <p:cNvSpPr>
            <a:spLocks noGrp="1"/>
          </p:cNvSpPr>
          <p:nvPr>
            <p:ph idx="1"/>
          </p:nvPr>
        </p:nvSpPr>
        <p:spPr>
          <a:xfrm>
            <a:off x="457200" y="1268760"/>
            <a:ext cx="8229600" cy="4608512"/>
          </a:xfrm>
        </p:spPr>
        <p:txBody>
          <a:bodyPr>
            <a:normAutofit fontScale="92500"/>
          </a:bodyPr>
          <a:lstStyle/>
          <a:p>
            <a:pPr marL="0" indent="0">
              <a:buNone/>
            </a:pPr>
            <a:r>
              <a:rPr lang="en-AU" sz="2800" b="1" dirty="0">
                <a:solidFill>
                  <a:srgbClr val="00509E"/>
                </a:solidFill>
                <a:latin typeface="Futura Bk" panose="020B0502020204020303" pitchFamily="34" charset="0"/>
              </a:rPr>
              <a:t>Policy Statements</a:t>
            </a:r>
          </a:p>
          <a:p>
            <a:pPr marL="0" indent="0">
              <a:buNone/>
            </a:pPr>
            <a:endParaRPr lang="en-AU" sz="900" b="1" dirty="0">
              <a:solidFill>
                <a:srgbClr val="00509E"/>
              </a:solidFill>
              <a:latin typeface="Futura Bk" panose="020B0502020204020303" pitchFamily="34" charset="0"/>
            </a:endParaRPr>
          </a:p>
          <a:p>
            <a:pPr marL="457200" lvl="0" indent="-457200">
              <a:lnSpc>
                <a:spcPct val="110000"/>
              </a:lnSpc>
              <a:buFont typeface="+mj-lt"/>
              <a:buAutoNum type="arabicPeriod" startAt="6"/>
            </a:pPr>
            <a:r>
              <a:rPr lang="en-AU" sz="2400" dirty="0">
                <a:latin typeface="Futura Bk" panose="020B0502020204020303" pitchFamily="34" charset="0"/>
              </a:rPr>
              <a:t>Patient’s values and beliefs are integrated into care plans.</a:t>
            </a:r>
          </a:p>
          <a:p>
            <a:pPr marL="457200" lvl="0" indent="-457200">
              <a:lnSpc>
                <a:spcPct val="110000"/>
              </a:lnSpc>
              <a:buFont typeface="+mj-lt"/>
              <a:buAutoNum type="arabicPeriod" startAt="6"/>
            </a:pPr>
            <a:r>
              <a:rPr lang="en-AU" sz="2400" dirty="0">
                <a:latin typeface="Futura Bk" panose="020B0502020204020303" pitchFamily="34" charset="0"/>
              </a:rPr>
              <a:t>Spiritual care quality measures are included as part of the hospital’s quality of care reporting.  </a:t>
            </a:r>
          </a:p>
          <a:p>
            <a:pPr marL="457200" lvl="0" indent="-457200">
              <a:lnSpc>
                <a:spcPct val="110000"/>
              </a:lnSpc>
              <a:buFont typeface="+mj-lt"/>
              <a:buAutoNum type="arabicPeriod" startAt="6"/>
            </a:pPr>
            <a:r>
              <a:rPr lang="en-AU" sz="2400" dirty="0">
                <a:latin typeface="Futura Bk" panose="020B0502020204020303" pitchFamily="34" charset="0"/>
              </a:rPr>
              <a:t>Families are given the opportunity to discuss spiritual issues with health professionals.</a:t>
            </a:r>
          </a:p>
          <a:p>
            <a:pPr marL="457200" lvl="0" indent="-457200">
              <a:lnSpc>
                <a:spcPct val="110000"/>
              </a:lnSpc>
              <a:buFont typeface="+mj-lt"/>
              <a:buAutoNum type="arabicPeriod" startAt="6"/>
            </a:pPr>
            <a:r>
              <a:rPr lang="en-AU" sz="2400" dirty="0">
                <a:latin typeface="Futura Bk" panose="020B0502020204020303" pitchFamily="34" charset="0"/>
              </a:rPr>
              <a:t>Faith communities are recognised as partners in the provision of spiritual care.</a:t>
            </a:r>
          </a:p>
          <a:p>
            <a:pPr marL="457200" lvl="0" indent="-457200">
              <a:lnSpc>
                <a:spcPct val="110000"/>
              </a:lnSpc>
              <a:buFont typeface="+mj-lt"/>
              <a:buAutoNum type="arabicPeriod" startAt="6"/>
            </a:pPr>
            <a:r>
              <a:rPr lang="en-AU" sz="2400" dirty="0">
                <a:latin typeface="Futura Bk" panose="020B0502020204020303" pitchFamily="34" charset="0"/>
              </a:rPr>
              <a:t>Hospitals provide a dedicated space for meditation, prayer, ritual or reflection.</a:t>
            </a:r>
          </a:p>
          <a:p>
            <a:pPr>
              <a:buNone/>
            </a:pPr>
            <a:endParaRPr lang="en-AU" sz="2400" i="1" dirty="0">
              <a:latin typeface="Futura Bk" panose="020B0502020204020303" pitchFamily="34" charset="0"/>
            </a:endParaRPr>
          </a:p>
        </p:txBody>
      </p:sp>
    </p:spTree>
    <p:extLst>
      <p:ext uri="{BB962C8B-B14F-4D97-AF65-F5344CB8AC3E}">
        <p14:creationId xmlns:p14="http://schemas.microsoft.com/office/powerpoint/2010/main" val="2479952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94122"/>
          </a:xfrm>
        </p:spPr>
        <p:txBody>
          <a:bodyPr>
            <a:normAutofit fontScale="90000"/>
          </a:bodyPr>
          <a:lstStyle/>
          <a:p>
            <a:pPr algn="l"/>
            <a:r>
              <a:rPr lang="en-AU" sz="3200" dirty="0">
                <a:solidFill>
                  <a:srgbClr val="6E9FD5"/>
                </a:solidFill>
                <a:latin typeface="Futura Hv" panose="020B0702020204020204" pitchFamily="34" charset="0"/>
              </a:rPr>
              <a:t>National Consensus Conference - Outcomes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4042" y="1495046"/>
            <a:ext cx="5155915" cy="3867907"/>
          </a:xfrm>
          <a:prstGeom prst="rect">
            <a:avLst/>
          </a:prstGeom>
        </p:spPr>
      </p:pic>
      <p:sp>
        <p:nvSpPr>
          <p:cNvPr id="6" name="Text Box 6">
            <a:extLst>
              <a:ext uri="{FF2B5EF4-FFF2-40B4-BE49-F238E27FC236}">
                <a16:creationId xmlns:a16="http://schemas.microsoft.com/office/drawing/2014/main" id="{D07CFAEB-F397-224F-BC0D-DB7805B1BA76}"/>
              </a:ext>
            </a:extLst>
          </p:cNvPr>
          <p:cNvSpPr txBox="1"/>
          <p:nvPr/>
        </p:nvSpPr>
        <p:spPr>
          <a:xfrm>
            <a:off x="1082432" y="6056524"/>
            <a:ext cx="3074810" cy="27972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AU" sz="1200" b="1" i="1" dirty="0">
                <a:solidFill>
                  <a:srgbClr val="BF1B4A"/>
                </a:solidFill>
                <a:effectLst/>
                <a:latin typeface="Papyrus" panose="020B0602040200020303" pitchFamily="34" charset="77"/>
                <a:ea typeface="HGMaruGothicMPRO" panose="020F0600000000000000" pitchFamily="34" charset="-128"/>
                <a:cs typeface="FuturaBT-Book"/>
              </a:rPr>
              <a:t>Spiritual Health</a:t>
            </a:r>
            <a:r>
              <a:rPr lang="en-AU" sz="1200" b="1" i="1" dirty="0">
                <a:solidFill>
                  <a:srgbClr val="BF1B4A"/>
                </a:solidFill>
                <a:latin typeface="Calibri" panose="020F0502020204030204" pitchFamily="34" charset="0"/>
                <a:ea typeface="HGMaruGothicMPRO" panose="020F0600000000000000" pitchFamily="34" charset="-128"/>
                <a:cs typeface="Times New Roman" panose="02020603050405020304" pitchFamily="18" charset="0"/>
              </a:rPr>
              <a:t> </a:t>
            </a:r>
            <a:r>
              <a:rPr lang="en-AU" sz="1100" b="1" i="1" dirty="0">
                <a:solidFill>
                  <a:srgbClr val="1968B3"/>
                </a:solidFill>
                <a:effectLst/>
                <a:latin typeface="Papyrus" panose="020B0602040200020303" pitchFamily="34" charset="77"/>
                <a:ea typeface="HGMaruGothicMPRO" panose="020F0600000000000000" pitchFamily="34" charset="-128"/>
                <a:cs typeface="FuturaBT-Book"/>
              </a:rPr>
              <a:t>Association</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B67866E1-6C35-F341-A78C-F57C0D71CF6A}"/>
              </a:ext>
            </a:extLst>
          </p:cNvPr>
          <p:cNvPicPr/>
          <p:nvPr/>
        </p:nvPicPr>
        <p:blipFill rotWithShape="1">
          <a:blip r:embed="rId4" cstate="print">
            <a:extLst>
              <a:ext uri="{28A0092B-C50C-407E-A947-70E740481C1C}">
                <a14:useLocalDpi xmlns:a14="http://schemas.microsoft.com/office/drawing/2010/main" val="0"/>
              </a:ext>
            </a:extLst>
          </a:blip>
          <a:srcRect b="40044"/>
          <a:stretch/>
        </p:blipFill>
        <p:spPr bwMode="auto">
          <a:xfrm>
            <a:off x="434360" y="6002901"/>
            <a:ext cx="648072" cy="38696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7243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1E20B-9DF9-5749-A467-3B7A529125BF}"/>
              </a:ext>
            </a:extLst>
          </p:cNvPr>
          <p:cNvSpPr>
            <a:spLocks noGrp="1"/>
          </p:cNvSpPr>
          <p:nvPr>
            <p:ph type="title"/>
          </p:nvPr>
        </p:nvSpPr>
        <p:spPr/>
        <p:txBody>
          <a:bodyPr>
            <a:normAutofit fontScale="90000"/>
          </a:bodyPr>
          <a:lstStyle/>
          <a:p>
            <a:r>
              <a:rPr lang="en-US" dirty="0">
                <a:solidFill>
                  <a:schemeClr val="tx2">
                    <a:lumMod val="60000"/>
                    <a:lumOff val="40000"/>
                  </a:schemeClr>
                </a:solidFill>
              </a:rPr>
              <a:t>Victorian State-wide Survey </a:t>
            </a:r>
            <a:br>
              <a:rPr lang="en-US" dirty="0">
                <a:solidFill>
                  <a:schemeClr val="tx2">
                    <a:lumMod val="60000"/>
                    <a:lumOff val="40000"/>
                  </a:schemeClr>
                </a:solidFill>
              </a:rPr>
            </a:br>
            <a:r>
              <a:rPr lang="en-US" dirty="0">
                <a:solidFill>
                  <a:schemeClr val="tx2">
                    <a:lumMod val="60000"/>
                    <a:lumOff val="40000"/>
                  </a:schemeClr>
                </a:solidFill>
              </a:rPr>
              <a:t>2008 &amp; 2019 comparison</a:t>
            </a:r>
          </a:p>
        </p:txBody>
      </p:sp>
      <p:sp>
        <p:nvSpPr>
          <p:cNvPr id="3" name="Content Placeholder 2">
            <a:extLst>
              <a:ext uri="{FF2B5EF4-FFF2-40B4-BE49-F238E27FC236}">
                <a16:creationId xmlns:a16="http://schemas.microsoft.com/office/drawing/2014/main" id="{4EF946B4-7D1F-B44C-9C66-C441DB53F6F1}"/>
              </a:ext>
            </a:extLst>
          </p:cNvPr>
          <p:cNvSpPr>
            <a:spLocks noGrp="1"/>
          </p:cNvSpPr>
          <p:nvPr>
            <p:ph idx="1"/>
          </p:nvPr>
        </p:nvSpPr>
        <p:spPr/>
        <p:txBody>
          <a:bodyPr>
            <a:normAutofit/>
          </a:bodyPr>
          <a:lstStyle/>
          <a:p>
            <a:pPr marL="0" indent="0">
              <a:buNone/>
            </a:pPr>
            <a:r>
              <a:rPr lang="en-AU" b="1" dirty="0"/>
              <a:t>2008 Survey</a:t>
            </a:r>
            <a:endParaRPr lang="en-AU" dirty="0"/>
          </a:p>
          <a:p>
            <a:pPr marL="0" indent="0">
              <a:buNone/>
            </a:pPr>
            <a:r>
              <a:rPr lang="en-AU" dirty="0"/>
              <a:t>47 public hospitals</a:t>
            </a:r>
          </a:p>
          <a:p>
            <a:pPr marL="0" indent="0">
              <a:buNone/>
            </a:pPr>
            <a:endParaRPr lang="en-AU" dirty="0"/>
          </a:p>
          <a:p>
            <a:pPr marL="0" indent="0">
              <a:buNone/>
            </a:pPr>
            <a:r>
              <a:rPr lang="en-AU" b="1" dirty="0"/>
              <a:t>2019 Survey</a:t>
            </a:r>
            <a:endParaRPr lang="en-AU" dirty="0"/>
          </a:p>
          <a:p>
            <a:pPr marL="0" indent="0">
              <a:buNone/>
            </a:pPr>
            <a:r>
              <a:rPr lang="en-AU" dirty="0"/>
              <a:t>45 hospitals</a:t>
            </a:r>
          </a:p>
          <a:p>
            <a:pPr marL="0" indent="0">
              <a:buNone/>
            </a:pPr>
            <a:r>
              <a:rPr lang="en-AU" dirty="0"/>
              <a:t>- 40 public (88%) and 5 private (12%) hospitals.</a:t>
            </a:r>
          </a:p>
          <a:p>
            <a:endParaRPr lang="en-US" dirty="0"/>
          </a:p>
        </p:txBody>
      </p:sp>
    </p:spTree>
    <p:extLst>
      <p:ext uri="{BB962C8B-B14F-4D97-AF65-F5344CB8AC3E}">
        <p14:creationId xmlns:p14="http://schemas.microsoft.com/office/powerpoint/2010/main" val="2764661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1E20B-9DF9-5749-A467-3B7A529125BF}"/>
              </a:ext>
            </a:extLst>
          </p:cNvPr>
          <p:cNvSpPr>
            <a:spLocks noGrp="1"/>
          </p:cNvSpPr>
          <p:nvPr>
            <p:ph type="title"/>
          </p:nvPr>
        </p:nvSpPr>
        <p:spPr/>
        <p:txBody>
          <a:bodyPr>
            <a:normAutofit fontScale="90000"/>
          </a:bodyPr>
          <a:lstStyle/>
          <a:p>
            <a:r>
              <a:rPr lang="en-US" dirty="0">
                <a:solidFill>
                  <a:schemeClr val="tx2">
                    <a:lumMod val="60000"/>
                    <a:lumOff val="40000"/>
                  </a:schemeClr>
                </a:solidFill>
              </a:rPr>
              <a:t>Victorian State-wide Survey </a:t>
            </a:r>
            <a:br>
              <a:rPr lang="en-US" dirty="0">
                <a:solidFill>
                  <a:schemeClr val="tx2">
                    <a:lumMod val="60000"/>
                    <a:lumOff val="40000"/>
                  </a:schemeClr>
                </a:solidFill>
              </a:rPr>
            </a:br>
            <a:r>
              <a:rPr lang="en-US" dirty="0">
                <a:solidFill>
                  <a:schemeClr val="tx2">
                    <a:lumMod val="60000"/>
                    <a:lumOff val="40000"/>
                  </a:schemeClr>
                </a:solidFill>
              </a:rPr>
              <a:t>2008 &amp; 2019 comparison</a:t>
            </a:r>
          </a:p>
        </p:txBody>
      </p:sp>
      <p:sp>
        <p:nvSpPr>
          <p:cNvPr id="3" name="Content Placeholder 2">
            <a:extLst>
              <a:ext uri="{FF2B5EF4-FFF2-40B4-BE49-F238E27FC236}">
                <a16:creationId xmlns:a16="http://schemas.microsoft.com/office/drawing/2014/main" id="{4EF946B4-7D1F-B44C-9C66-C441DB53F6F1}"/>
              </a:ext>
            </a:extLst>
          </p:cNvPr>
          <p:cNvSpPr>
            <a:spLocks noGrp="1"/>
          </p:cNvSpPr>
          <p:nvPr>
            <p:ph idx="1"/>
          </p:nvPr>
        </p:nvSpPr>
        <p:spPr/>
        <p:txBody>
          <a:bodyPr>
            <a:normAutofit/>
          </a:bodyPr>
          <a:lstStyle/>
          <a:p>
            <a:pPr marL="0" indent="0">
              <a:buNone/>
            </a:pPr>
            <a:r>
              <a:rPr lang="en-AU" b="1" u="sng" dirty="0"/>
              <a:t>Spiritual Care Coordinators</a:t>
            </a:r>
            <a:endParaRPr lang="en-AU" dirty="0"/>
          </a:p>
          <a:p>
            <a:pPr marL="0" indent="0">
              <a:buNone/>
            </a:pPr>
            <a:r>
              <a:rPr lang="en-AU" b="1" dirty="0"/>
              <a:t>2008</a:t>
            </a:r>
            <a:endParaRPr lang="en-AU" dirty="0"/>
          </a:p>
          <a:p>
            <a:pPr marL="0" indent="0">
              <a:buNone/>
            </a:pPr>
            <a:r>
              <a:rPr lang="en-AU" dirty="0"/>
              <a:t>23 hospitals employed a Coordinator (49%)</a:t>
            </a:r>
          </a:p>
          <a:p>
            <a:endParaRPr lang="en-AU" dirty="0"/>
          </a:p>
          <a:p>
            <a:pPr marL="0" indent="0">
              <a:buNone/>
            </a:pPr>
            <a:r>
              <a:rPr lang="en-AU" b="1" dirty="0"/>
              <a:t>2019</a:t>
            </a:r>
            <a:endParaRPr lang="en-AU" dirty="0"/>
          </a:p>
          <a:p>
            <a:pPr marL="0" indent="0">
              <a:buNone/>
            </a:pPr>
            <a:r>
              <a:rPr lang="en-AU" dirty="0"/>
              <a:t>25 hospitals employed a Coordinator (56%)</a:t>
            </a:r>
          </a:p>
          <a:p>
            <a:endParaRPr lang="en-US" dirty="0"/>
          </a:p>
        </p:txBody>
      </p:sp>
    </p:spTree>
    <p:extLst>
      <p:ext uri="{BB962C8B-B14F-4D97-AF65-F5344CB8AC3E}">
        <p14:creationId xmlns:p14="http://schemas.microsoft.com/office/powerpoint/2010/main" val="248347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1E20B-9DF9-5749-A467-3B7A529125BF}"/>
              </a:ext>
            </a:extLst>
          </p:cNvPr>
          <p:cNvSpPr>
            <a:spLocks noGrp="1"/>
          </p:cNvSpPr>
          <p:nvPr>
            <p:ph type="title"/>
          </p:nvPr>
        </p:nvSpPr>
        <p:spPr/>
        <p:txBody>
          <a:bodyPr>
            <a:normAutofit/>
          </a:bodyPr>
          <a:lstStyle/>
          <a:p>
            <a:pPr algn="l"/>
            <a:r>
              <a:rPr lang="en-US" sz="2400" dirty="0">
                <a:solidFill>
                  <a:schemeClr val="tx2">
                    <a:lumMod val="60000"/>
                    <a:lumOff val="40000"/>
                  </a:schemeClr>
                </a:solidFill>
              </a:rPr>
              <a:t>Victorian State-wide Survey 2008 &amp; 2019 comparison</a:t>
            </a:r>
            <a:br>
              <a:rPr lang="en-US" sz="2400" dirty="0">
                <a:solidFill>
                  <a:schemeClr val="tx2">
                    <a:lumMod val="60000"/>
                    <a:lumOff val="40000"/>
                  </a:schemeClr>
                </a:solidFill>
              </a:rPr>
            </a:br>
            <a:r>
              <a:rPr lang="en-US" sz="2400" dirty="0">
                <a:solidFill>
                  <a:schemeClr val="tx2">
                    <a:lumMod val="60000"/>
                    <a:lumOff val="40000"/>
                  </a:schemeClr>
                </a:solidFill>
              </a:rPr>
              <a:t>Changing profile of practitioners</a:t>
            </a:r>
          </a:p>
        </p:txBody>
      </p:sp>
      <p:graphicFrame>
        <p:nvGraphicFramePr>
          <p:cNvPr id="4" name="Content Placeholder 3">
            <a:extLst>
              <a:ext uri="{FF2B5EF4-FFF2-40B4-BE49-F238E27FC236}">
                <a16:creationId xmlns:a16="http://schemas.microsoft.com/office/drawing/2014/main" id="{B7ED03F6-50D2-3249-BABA-AEA80960388D}"/>
              </a:ext>
            </a:extLst>
          </p:cNvPr>
          <p:cNvGraphicFramePr>
            <a:graphicFrameLocks noGrp="1"/>
          </p:cNvGraphicFramePr>
          <p:nvPr>
            <p:ph idx="1"/>
            <p:extLst>
              <p:ext uri="{D42A27DB-BD31-4B8C-83A1-F6EECF244321}">
                <p14:modId xmlns:p14="http://schemas.microsoft.com/office/powerpoint/2010/main" val="1465965539"/>
              </p:ext>
            </p:extLst>
          </p:nvPr>
        </p:nvGraphicFramePr>
        <p:xfrm>
          <a:off x="0" y="1628800"/>
          <a:ext cx="9144000" cy="5229195"/>
        </p:xfrm>
        <a:graphic>
          <a:graphicData uri="http://schemas.openxmlformats.org/drawingml/2006/table">
            <a:tbl>
              <a:tblPr firstRow="1" firstCol="1">
                <a:tableStyleId>{5C22544A-7EE6-4342-B048-85BDC9FD1C3A}</a:tableStyleId>
              </a:tblPr>
              <a:tblGrid>
                <a:gridCol w="2286000">
                  <a:extLst>
                    <a:ext uri="{9D8B030D-6E8A-4147-A177-3AD203B41FA5}">
                      <a16:colId xmlns:a16="http://schemas.microsoft.com/office/drawing/2014/main" val="3074749920"/>
                    </a:ext>
                  </a:extLst>
                </a:gridCol>
                <a:gridCol w="2286000">
                  <a:extLst>
                    <a:ext uri="{9D8B030D-6E8A-4147-A177-3AD203B41FA5}">
                      <a16:colId xmlns:a16="http://schemas.microsoft.com/office/drawing/2014/main" val="1325441598"/>
                    </a:ext>
                  </a:extLst>
                </a:gridCol>
                <a:gridCol w="2286000">
                  <a:extLst>
                    <a:ext uri="{9D8B030D-6E8A-4147-A177-3AD203B41FA5}">
                      <a16:colId xmlns:a16="http://schemas.microsoft.com/office/drawing/2014/main" val="209334062"/>
                    </a:ext>
                  </a:extLst>
                </a:gridCol>
                <a:gridCol w="2286000">
                  <a:extLst>
                    <a:ext uri="{9D8B030D-6E8A-4147-A177-3AD203B41FA5}">
                      <a16:colId xmlns:a16="http://schemas.microsoft.com/office/drawing/2014/main" val="3553453949"/>
                    </a:ext>
                  </a:extLst>
                </a:gridCol>
              </a:tblGrid>
              <a:tr h="348613">
                <a:tc>
                  <a:txBody>
                    <a:bodyPr/>
                    <a:lstStyle/>
                    <a:p>
                      <a:pPr>
                        <a:spcAft>
                          <a:spcPts val="0"/>
                        </a:spcAft>
                      </a:pPr>
                      <a:r>
                        <a:rPr lang="en-AU" sz="1600" dirty="0">
                          <a:solidFill>
                            <a:schemeClr val="tx1"/>
                          </a:solidFill>
                          <a:effectLst/>
                        </a:rPr>
                        <a:t>Faith affiliation 2008</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r>
                        <a:rPr lang="en-AU" sz="1600" dirty="0">
                          <a:solidFill>
                            <a:schemeClr val="tx1"/>
                          </a:solidFill>
                          <a:effectLst/>
                        </a:rPr>
                        <a:t>N (%) 2008</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r>
                        <a:rPr lang="en-AU" sz="1600" dirty="0">
                          <a:solidFill>
                            <a:schemeClr val="tx1"/>
                          </a:solidFill>
                          <a:effectLst/>
                        </a:rPr>
                        <a:t>Faith Affiliation 2019</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spcAft>
                          <a:spcPts val="0"/>
                        </a:spcAft>
                      </a:pPr>
                      <a:r>
                        <a:rPr lang="en-AU" sz="1600" dirty="0">
                          <a:solidFill>
                            <a:schemeClr val="tx1"/>
                          </a:solidFill>
                          <a:effectLst/>
                        </a:rPr>
                        <a:t>N (%) 2019</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4135350495"/>
                  </a:ext>
                </a:extLst>
              </a:tr>
              <a:tr h="348613">
                <a:tc>
                  <a:txBody>
                    <a:bodyPr/>
                    <a:lstStyle/>
                    <a:p>
                      <a:pPr>
                        <a:spcAft>
                          <a:spcPts val="0"/>
                        </a:spcAft>
                      </a:pPr>
                      <a:r>
                        <a:rPr lang="en-AU" sz="1600">
                          <a:solidFill>
                            <a:schemeClr val="tx1"/>
                          </a:solidFill>
                          <a:effectLst/>
                        </a:rPr>
                        <a:t>Catholic</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spcAft>
                          <a:spcPts val="0"/>
                        </a:spcAft>
                      </a:pPr>
                      <a:r>
                        <a:rPr lang="en-AU" sz="1600" dirty="0">
                          <a:effectLst/>
                        </a:rPr>
                        <a:t>36 (39)</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r>
                        <a:rPr lang="en-AU" sz="1600" dirty="0">
                          <a:effectLst/>
                        </a:rPr>
                        <a:t>Catholic</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ctr">
                        <a:spcAft>
                          <a:spcPts val="0"/>
                        </a:spcAft>
                      </a:pPr>
                      <a:r>
                        <a:rPr lang="en-AU" sz="1600" dirty="0">
                          <a:effectLst/>
                        </a:rPr>
                        <a:t>20 (25)</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386048783"/>
                  </a:ext>
                </a:extLst>
              </a:tr>
              <a:tr h="348613">
                <a:tc>
                  <a:txBody>
                    <a:bodyPr/>
                    <a:lstStyle/>
                    <a:p>
                      <a:pPr>
                        <a:spcAft>
                          <a:spcPts val="0"/>
                        </a:spcAft>
                      </a:pPr>
                      <a:r>
                        <a:rPr lang="en-AU" sz="1600" dirty="0">
                          <a:solidFill>
                            <a:schemeClr val="tx1"/>
                          </a:solidFill>
                          <a:effectLst/>
                        </a:rPr>
                        <a:t>Anglican</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spcAft>
                          <a:spcPts val="0"/>
                        </a:spcAft>
                      </a:pPr>
                      <a:r>
                        <a:rPr lang="en-AU" sz="1600" dirty="0">
                          <a:effectLst/>
                        </a:rPr>
                        <a:t>21 (23)</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r>
                        <a:rPr lang="en-AU" sz="1600">
                          <a:effectLst/>
                        </a:rPr>
                        <a:t>Baptist</a:t>
                      </a:r>
                      <a:endParaRPr lang="en-A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ctr">
                        <a:spcAft>
                          <a:spcPts val="0"/>
                        </a:spcAft>
                      </a:pPr>
                      <a:r>
                        <a:rPr lang="en-AU" sz="1600" dirty="0">
                          <a:effectLst/>
                        </a:rPr>
                        <a:t>11 (14)</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4024183506"/>
                  </a:ext>
                </a:extLst>
              </a:tr>
              <a:tr h="348613">
                <a:tc>
                  <a:txBody>
                    <a:bodyPr/>
                    <a:lstStyle/>
                    <a:p>
                      <a:pPr>
                        <a:spcAft>
                          <a:spcPts val="0"/>
                        </a:spcAft>
                      </a:pPr>
                      <a:r>
                        <a:rPr lang="en-AU" sz="1600">
                          <a:solidFill>
                            <a:schemeClr val="tx1"/>
                          </a:solidFill>
                          <a:effectLst/>
                        </a:rPr>
                        <a:t>Uniting Church</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spcAft>
                          <a:spcPts val="0"/>
                        </a:spcAft>
                      </a:pPr>
                      <a:r>
                        <a:rPr lang="en-AU" sz="1600" dirty="0">
                          <a:effectLst/>
                        </a:rPr>
                        <a:t>11 (12)</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r>
                        <a:rPr lang="en-AU" sz="1600">
                          <a:effectLst/>
                        </a:rPr>
                        <a:t>Not religious</a:t>
                      </a:r>
                      <a:endParaRPr lang="en-A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ctr">
                        <a:spcAft>
                          <a:spcPts val="0"/>
                        </a:spcAft>
                      </a:pPr>
                      <a:r>
                        <a:rPr lang="en-AU" sz="1600" dirty="0">
                          <a:effectLst/>
                        </a:rPr>
                        <a:t>9 (11)</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3948533489"/>
                  </a:ext>
                </a:extLst>
              </a:tr>
              <a:tr h="348613">
                <a:tc>
                  <a:txBody>
                    <a:bodyPr/>
                    <a:lstStyle/>
                    <a:p>
                      <a:pPr>
                        <a:spcAft>
                          <a:spcPts val="0"/>
                        </a:spcAft>
                      </a:pPr>
                      <a:r>
                        <a:rPr lang="en-AU" sz="1600">
                          <a:solidFill>
                            <a:schemeClr val="tx1"/>
                          </a:solidFill>
                          <a:effectLst/>
                        </a:rPr>
                        <a:t>Baptist</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spcAft>
                          <a:spcPts val="0"/>
                        </a:spcAft>
                      </a:pPr>
                      <a:r>
                        <a:rPr lang="en-AU" sz="1600" dirty="0">
                          <a:effectLst/>
                        </a:rPr>
                        <a:t>8 (9)</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r>
                        <a:rPr lang="en-AU" sz="1600">
                          <a:effectLst/>
                        </a:rPr>
                        <a:t>Uniting Church</a:t>
                      </a:r>
                      <a:endParaRPr lang="en-A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ctr">
                        <a:spcAft>
                          <a:spcPts val="0"/>
                        </a:spcAft>
                      </a:pPr>
                      <a:r>
                        <a:rPr lang="en-AU" sz="1600" dirty="0">
                          <a:effectLst/>
                        </a:rPr>
                        <a:t>8 (10)</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3792812750"/>
                  </a:ext>
                </a:extLst>
              </a:tr>
              <a:tr h="348613">
                <a:tc>
                  <a:txBody>
                    <a:bodyPr/>
                    <a:lstStyle/>
                    <a:p>
                      <a:pPr>
                        <a:spcAft>
                          <a:spcPts val="0"/>
                        </a:spcAft>
                      </a:pPr>
                      <a:r>
                        <a:rPr lang="en-AU" sz="1600">
                          <a:solidFill>
                            <a:schemeClr val="tx1"/>
                          </a:solidFill>
                          <a:effectLst/>
                        </a:rPr>
                        <a:t>Other</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spcAft>
                          <a:spcPts val="0"/>
                        </a:spcAft>
                      </a:pPr>
                      <a:r>
                        <a:rPr lang="en-AU" sz="1600" dirty="0">
                          <a:effectLst/>
                        </a:rPr>
                        <a:t>6 (7)</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r>
                        <a:rPr lang="en-AU" sz="1600">
                          <a:effectLst/>
                        </a:rPr>
                        <a:t>Anglican</a:t>
                      </a:r>
                      <a:endParaRPr lang="en-A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ctr">
                        <a:spcAft>
                          <a:spcPts val="0"/>
                        </a:spcAft>
                      </a:pPr>
                      <a:r>
                        <a:rPr lang="en-AU" sz="1600" dirty="0">
                          <a:effectLst/>
                        </a:rPr>
                        <a:t>7 (9)</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189093179"/>
                  </a:ext>
                </a:extLst>
              </a:tr>
              <a:tr h="348613">
                <a:tc>
                  <a:txBody>
                    <a:bodyPr/>
                    <a:lstStyle/>
                    <a:p>
                      <a:pPr>
                        <a:spcAft>
                          <a:spcPts val="0"/>
                        </a:spcAft>
                      </a:pPr>
                      <a:r>
                        <a:rPr lang="en-AU" sz="1600">
                          <a:solidFill>
                            <a:schemeClr val="tx1"/>
                          </a:solidFill>
                          <a:effectLst/>
                        </a:rPr>
                        <a:t>Church of Christ</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spcAft>
                          <a:spcPts val="0"/>
                        </a:spcAft>
                      </a:pPr>
                      <a:r>
                        <a:rPr lang="en-AU" sz="1600" dirty="0">
                          <a:effectLst/>
                        </a:rPr>
                        <a:t>2 (2)</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r>
                        <a:rPr lang="en-AU" sz="1600">
                          <a:effectLst/>
                        </a:rPr>
                        <a:t>Buddhist</a:t>
                      </a:r>
                      <a:endParaRPr lang="en-A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ctr">
                        <a:spcAft>
                          <a:spcPts val="0"/>
                        </a:spcAft>
                      </a:pPr>
                      <a:r>
                        <a:rPr lang="en-AU" sz="1600" dirty="0">
                          <a:effectLst/>
                        </a:rPr>
                        <a:t>6 (7)</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2882035432"/>
                  </a:ext>
                </a:extLst>
              </a:tr>
              <a:tr h="348613">
                <a:tc>
                  <a:txBody>
                    <a:bodyPr/>
                    <a:lstStyle/>
                    <a:p>
                      <a:pPr>
                        <a:spcAft>
                          <a:spcPts val="0"/>
                        </a:spcAft>
                      </a:pPr>
                      <a:r>
                        <a:rPr lang="en-AU" sz="1600">
                          <a:solidFill>
                            <a:schemeClr val="tx1"/>
                          </a:solidFill>
                          <a:effectLst/>
                        </a:rPr>
                        <a:t>Lutheran</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spcAft>
                          <a:spcPts val="0"/>
                        </a:spcAft>
                      </a:pPr>
                      <a:r>
                        <a:rPr lang="en-AU" sz="1600" dirty="0">
                          <a:effectLst/>
                        </a:rPr>
                        <a:t>2 (2)</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r>
                        <a:rPr lang="en-AU" sz="1600">
                          <a:effectLst/>
                        </a:rPr>
                        <a:t>Church of Christ</a:t>
                      </a:r>
                      <a:endParaRPr lang="en-A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ctr">
                        <a:spcAft>
                          <a:spcPts val="0"/>
                        </a:spcAft>
                      </a:pPr>
                      <a:r>
                        <a:rPr lang="en-AU" sz="1600" dirty="0">
                          <a:effectLst/>
                        </a:rPr>
                        <a:t>4 (5)</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383617394"/>
                  </a:ext>
                </a:extLst>
              </a:tr>
              <a:tr h="348613">
                <a:tc>
                  <a:txBody>
                    <a:bodyPr/>
                    <a:lstStyle/>
                    <a:p>
                      <a:pPr>
                        <a:spcAft>
                          <a:spcPts val="0"/>
                        </a:spcAft>
                      </a:pPr>
                      <a:r>
                        <a:rPr lang="en-AU" sz="1600">
                          <a:solidFill>
                            <a:schemeClr val="tx1"/>
                          </a:solidFill>
                          <a:effectLst/>
                        </a:rPr>
                        <a:t>Not declared</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spcAft>
                          <a:spcPts val="0"/>
                        </a:spcAft>
                      </a:pPr>
                      <a:r>
                        <a:rPr lang="en-AU" sz="1600" dirty="0">
                          <a:effectLst/>
                        </a:rPr>
                        <a:t>2 (2)</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r>
                        <a:rPr lang="en-AU" sz="1600">
                          <a:effectLst/>
                        </a:rPr>
                        <a:t>Other</a:t>
                      </a:r>
                      <a:endParaRPr lang="en-A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ctr">
                        <a:spcAft>
                          <a:spcPts val="0"/>
                        </a:spcAft>
                      </a:pPr>
                      <a:r>
                        <a:rPr lang="en-AU" sz="1600" dirty="0">
                          <a:effectLst/>
                        </a:rPr>
                        <a:t>3 (4)</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609568297"/>
                  </a:ext>
                </a:extLst>
              </a:tr>
              <a:tr h="348613">
                <a:tc>
                  <a:txBody>
                    <a:bodyPr/>
                    <a:lstStyle/>
                    <a:p>
                      <a:pPr>
                        <a:spcAft>
                          <a:spcPts val="0"/>
                        </a:spcAft>
                      </a:pPr>
                      <a:r>
                        <a:rPr lang="en-AU" sz="1600">
                          <a:solidFill>
                            <a:schemeClr val="tx1"/>
                          </a:solidFill>
                          <a:effectLst/>
                        </a:rPr>
                        <a:t>Jewish</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spcAft>
                          <a:spcPts val="0"/>
                        </a:spcAft>
                      </a:pPr>
                      <a:r>
                        <a:rPr lang="en-AU" sz="1600" dirty="0">
                          <a:effectLst/>
                        </a:rPr>
                        <a:t>1 (1)</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r>
                        <a:rPr lang="en-AU" sz="1600">
                          <a:effectLst/>
                        </a:rPr>
                        <a:t>Pentecostal</a:t>
                      </a:r>
                      <a:endParaRPr lang="en-A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ctr">
                        <a:spcAft>
                          <a:spcPts val="0"/>
                        </a:spcAft>
                      </a:pPr>
                      <a:r>
                        <a:rPr lang="en-AU" sz="1600" dirty="0">
                          <a:effectLst/>
                        </a:rPr>
                        <a:t>3 (4)</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2412905000"/>
                  </a:ext>
                </a:extLst>
              </a:tr>
              <a:tr h="348613">
                <a:tc>
                  <a:txBody>
                    <a:bodyPr/>
                    <a:lstStyle/>
                    <a:p>
                      <a:pPr>
                        <a:spcAft>
                          <a:spcPts val="0"/>
                        </a:spcAft>
                      </a:pPr>
                      <a:r>
                        <a:rPr lang="en-AU" sz="1600">
                          <a:solidFill>
                            <a:schemeClr val="tx1"/>
                          </a:solidFill>
                          <a:effectLst/>
                        </a:rPr>
                        <a:t>Presbyterian</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spcAft>
                          <a:spcPts val="0"/>
                        </a:spcAft>
                      </a:pPr>
                      <a:r>
                        <a:rPr lang="en-AU" sz="1600" dirty="0">
                          <a:effectLst/>
                        </a:rPr>
                        <a:t>1 (1)</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r>
                        <a:rPr lang="en-AU" sz="1600">
                          <a:effectLst/>
                        </a:rPr>
                        <a:t>Presbyterian</a:t>
                      </a:r>
                      <a:endParaRPr lang="en-A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ctr">
                        <a:spcAft>
                          <a:spcPts val="0"/>
                        </a:spcAft>
                      </a:pPr>
                      <a:r>
                        <a:rPr lang="en-AU" sz="1600" dirty="0">
                          <a:effectLst/>
                        </a:rPr>
                        <a:t>3 (4)</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943429073"/>
                  </a:ext>
                </a:extLst>
              </a:tr>
              <a:tr h="348613">
                <a:tc>
                  <a:txBody>
                    <a:bodyPr/>
                    <a:lstStyle/>
                    <a:p>
                      <a:pPr>
                        <a:spcAft>
                          <a:spcPts val="0"/>
                        </a:spcAft>
                      </a:pPr>
                      <a:r>
                        <a:rPr lang="en-AU" sz="1600">
                          <a:solidFill>
                            <a:schemeClr val="tx1"/>
                          </a:solidFill>
                          <a:effectLst/>
                        </a:rPr>
                        <a:t>Buddhist</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spcAft>
                          <a:spcPts val="0"/>
                        </a:spcAft>
                      </a:pPr>
                      <a:r>
                        <a:rPr lang="en-AU" sz="1600" dirty="0">
                          <a:effectLst/>
                        </a:rPr>
                        <a:t>1 (1)</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r>
                        <a:rPr lang="en-AU" sz="1600">
                          <a:effectLst/>
                        </a:rPr>
                        <a:t>Salvation Army</a:t>
                      </a:r>
                      <a:endParaRPr lang="en-A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ctr">
                        <a:spcAft>
                          <a:spcPts val="0"/>
                        </a:spcAft>
                      </a:pPr>
                      <a:r>
                        <a:rPr lang="en-AU" sz="1600" dirty="0">
                          <a:effectLst/>
                        </a:rPr>
                        <a:t>3 (4)</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578991873"/>
                  </a:ext>
                </a:extLst>
              </a:tr>
              <a:tr h="348613">
                <a:tc>
                  <a:txBody>
                    <a:bodyPr/>
                    <a:lstStyle/>
                    <a:p>
                      <a:pPr>
                        <a:spcAft>
                          <a:spcPts val="0"/>
                        </a:spcAft>
                      </a:pPr>
                      <a:r>
                        <a:rPr lang="en-AU" sz="1600" dirty="0">
                          <a:solidFill>
                            <a:schemeClr val="tx1"/>
                          </a:solidFill>
                          <a:effectLst/>
                        </a:rPr>
                        <a:t>Unitarian</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spcAft>
                          <a:spcPts val="0"/>
                        </a:spcAft>
                      </a:pPr>
                      <a:r>
                        <a:rPr lang="en-AU" sz="1600" dirty="0">
                          <a:effectLst/>
                        </a:rPr>
                        <a:t>1 (1)</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r>
                        <a:rPr lang="en-AU" sz="1600">
                          <a:effectLst/>
                        </a:rPr>
                        <a:t>Jewish</a:t>
                      </a:r>
                      <a:endParaRPr lang="en-A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ctr">
                        <a:spcAft>
                          <a:spcPts val="0"/>
                        </a:spcAft>
                      </a:pPr>
                      <a:r>
                        <a:rPr lang="en-AU" sz="1600" dirty="0">
                          <a:effectLst/>
                        </a:rPr>
                        <a:t>2 (2)</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3763866221"/>
                  </a:ext>
                </a:extLst>
              </a:tr>
              <a:tr h="348613">
                <a:tc>
                  <a:txBody>
                    <a:bodyPr/>
                    <a:lstStyle/>
                    <a:p>
                      <a:pPr>
                        <a:spcAft>
                          <a:spcPts val="0"/>
                        </a:spcAft>
                      </a:pPr>
                      <a:r>
                        <a:rPr lang="en-AU" sz="1600">
                          <a:solidFill>
                            <a:schemeClr val="tx1"/>
                          </a:solidFill>
                          <a:effectLst/>
                        </a:rPr>
                        <a:t> </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spcAft>
                          <a:spcPts val="0"/>
                        </a:spcAft>
                      </a:pPr>
                      <a:r>
                        <a:rPr lang="en-AU" sz="1600" dirty="0">
                          <a:effectLst/>
                        </a:rPr>
                        <a:t> </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r>
                        <a:rPr lang="en-AU" sz="1600">
                          <a:effectLst/>
                        </a:rPr>
                        <a:t>Greek Orthodox</a:t>
                      </a:r>
                      <a:endParaRPr lang="en-A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ctr">
                        <a:spcAft>
                          <a:spcPts val="0"/>
                        </a:spcAft>
                      </a:pPr>
                      <a:r>
                        <a:rPr lang="en-AU" sz="1600" dirty="0">
                          <a:effectLst/>
                        </a:rPr>
                        <a:t>1 (1)</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449890218"/>
                  </a:ext>
                </a:extLst>
              </a:tr>
              <a:tr h="348613">
                <a:tc>
                  <a:txBody>
                    <a:bodyPr/>
                    <a:lstStyle/>
                    <a:p>
                      <a:pPr>
                        <a:spcAft>
                          <a:spcPts val="0"/>
                        </a:spcAft>
                      </a:pPr>
                      <a:r>
                        <a:rPr lang="en-AU" sz="1600" dirty="0">
                          <a:solidFill>
                            <a:schemeClr val="tx1"/>
                          </a:solidFill>
                          <a:effectLst/>
                        </a:rPr>
                        <a:t>Total</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spcAft>
                          <a:spcPts val="0"/>
                        </a:spcAft>
                      </a:pPr>
                      <a:r>
                        <a:rPr lang="en-AU" sz="1600" b="1" dirty="0">
                          <a:effectLst/>
                        </a:rPr>
                        <a:t>92 (100)</a:t>
                      </a:r>
                      <a:endParaRPr lang="en-AU"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r>
                        <a:rPr lang="en-AU" sz="1600" b="1">
                          <a:effectLst/>
                        </a:rPr>
                        <a:t>Total</a:t>
                      </a:r>
                      <a:endParaRPr lang="en-AU" sz="1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ctr">
                        <a:spcAft>
                          <a:spcPts val="0"/>
                        </a:spcAft>
                      </a:pPr>
                      <a:r>
                        <a:rPr lang="en-AU" sz="1600" b="1" dirty="0">
                          <a:effectLst/>
                        </a:rPr>
                        <a:t>80 (100)</a:t>
                      </a:r>
                      <a:endParaRPr lang="en-AU"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15176041"/>
                  </a:ext>
                </a:extLst>
              </a:tr>
            </a:tbl>
          </a:graphicData>
        </a:graphic>
      </p:graphicFrame>
    </p:spTree>
    <p:extLst>
      <p:ext uri="{BB962C8B-B14F-4D97-AF65-F5344CB8AC3E}">
        <p14:creationId xmlns:p14="http://schemas.microsoft.com/office/powerpoint/2010/main" val="3873559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1E20B-9DF9-5749-A467-3B7A529125BF}"/>
              </a:ext>
            </a:extLst>
          </p:cNvPr>
          <p:cNvSpPr>
            <a:spLocks noGrp="1"/>
          </p:cNvSpPr>
          <p:nvPr>
            <p:ph type="title"/>
          </p:nvPr>
        </p:nvSpPr>
        <p:spPr/>
        <p:txBody>
          <a:bodyPr>
            <a:normAutofit fontScale="90000"/>
          </a:bodyPr>
          <a:lstStyle/>
          <a:p>
            <a:pPr algn="l"/>
            <a:br>
              <a:rPr lang="en-US" sz="2700" dirty="0">
                <a:solidFill>
                  <a:schemeClr val="tx2">
                    <a:lumMod val="60000"/>
                    <a:lumOff val="40000"/>
                  </a:schemeClr>
                </a:solidFill>
              </a:rPr>
            </a:br>
            <a:r>
              <a:rPr lang="en-US" sz="2700" dirty="0">
                <a:solidFill>
                  <a:schemeClr val="tx2">
                    <a:lumMod val="60000"/>
                    <a:lumOff val="40000"/>
                  </a:schemeClr>
                </a:solidFill>
              </a:rPr>
              <a:t>Victorian State-wide Survey 2008 &amp; 2019 comparison</a:t>
            </a:r>
            <a:br>
              <a:rPr lang="en-US" sz="2400" dirty="0">
                <a:solidFill>
                  <a:schemeClr val="tx2">
                    <a:lumMod val="60000"/>
                    <a:lumOff val="40000"/>
                  </a:schemeClr>
                </a:solidFill>
              </a:rPr>
            </a:br>
            <a:r>
              <a:rPr lang="en-AU" sz="2700" b="1" dirty="0">
                <a:solidFill>
                  <a:schemeClr val="tx2">
                    <a:lumMod val="60000"/>
                    <a:lumOff val="40000"/>
                  </a:schemeClr>
                </a:solidFill>
              </a:rPr>
              <a:t>Spiritual care activities 2008 compared with 2019</a:t>
            </a:r>
            <a:br>
              <a:rPr lang="en-AU" sz="2700" dirty="0">
                <a:solidFill>
                  <a:schemeClr val="tx2">
                    <a:lumMod val="60000"/>
                    <a:lumOff val="40000"/>
                  </a:schemeClr>
                </a:solidFill>
              </a:rPr>
            </a:br>
            <a:r>
              <a:rPr lang="en-AU" sz="2700" dirty="0">
                <a:solidFill>
                  <a:schemeClr val="tx2">
                    <a:lumMod val="60000"/>
                    <a:lumOff val="40000"/>
                  </a:schemeClr>
                </a:solidFill>
              </a:rPr>
              <a:t>(2008 data shown in red)</a:t>
            </a:r>
            <a:br>
              <a:rPr lang="en-AU" dirty="0"/>
            </a:br>
            <a:endParaRPr lang="en-US" sz="2400" dirty="0">
              <a:solidFill>
                <a:schemeClr val="tx2">
                  <a:lumMod val="60000"/>
                  <a:lumOff val="40000"/>
                </a:schemeClr>
              </a:solidFill>
            </a:endParaRPr>
          </a:p>
        </p:txBody>
      </p:sp>
      <p:graphicFrame>
        <p:nvGraphicFramePr>
          <p:cNvPr id="5" name="Content Placeholder 4">
            <a:extLst>
              <a:ext uri="{FF2B5EF4-FFF2-40B4-BE49-F238E27FC236}">
                <a16:creationId xmlns:a16="http://schemas.microsoft.com/office/drawing/2014/main" id="{594818B6-8AA5-1E4D-8076-B4AA449E2F95}"/>
              </a:ext>
            </a:extLst>
          </p:cNvPr>
          <p:cNvGraphicFramePr>
            <a:graphicFrameLocks noGrp="1"/>
          </p:cNvGraphicFramePr>
          <p:nvPr>
            <p:ph idx="1"/>
            <p:extLst>
              <p:ext uri="{D42A27DB-BD31-4B8C-83A1-F6EECF244321}">
                <p14:modId xmlns:p14="http://schemas.microsoft.com/office/powerpoint/2010/main" val="1737006727"/>
              </p:ext>
            </p:extLst>
          </p:nvPr>
        </p:nvGraphicFramePr>
        <p:xfrm>
          <a:off x="0" y="1700808"/>
          <a:ext cx="9144001" cy="5157190"/>
        </p:xfrm>
        <a:graphic>
          <a:graphicData uri="http://schemas.openxmlformats.org/drawingml/2006/table">
            <a:tbl>
              <a:tblPr firstRow="1" firstCol="1" bandRow="1">
                <a:tableStyleId>{5C22544A-7EE6-4342-B048-85BDC9FD1C3A}</a:tableStyleId>
              </a:tblPr>
              <a:tblGrid>
                <a:gridCol w="2137339">
                  <a:extLst>
                    <a:ext uri="{9D8B030D-6E8A-4147-A177-3AD203B41FA5}">
                      <a16:colId xmlns:a16="http://schemas.microsoft.com/office/drawing/2014/main" val="1055802296"/>
                    </a:ext>
                  </a:extLst>
                </a:gridCol>
                <a:gridCol w="2137339">
                  <a:extLst>
                    <a:ext uri="{9D8B030D-6E8A-4147-A177-3AD203B41FA5}">
                      <a16:colId xmlns:a16="http://schemas.microsoft.com/office/drawing/2014/main" val="751766058"/>
                    </a:ext>
                  </a:extLst>
                </a:gridCol>
                <a:gridCol w="2137339">
                  <a:extLst>
                    <a:ext uri="{9D8B030D-6E8A-4147-A177-3AD203B41FA5}">
                      <a16:colId xmlns:a16="http://schemas.microsoft.com/office/drawing/2014/main" val="3573329976"/>
                    </a:ext>
                  </a:extLst>
                </a:gridCol>
                <a:gridCol w="1429477">
                  <a:extLst>
                    <a:ext uri="{9D8B030D-6E8A-4147-A177-3AD203B41FA5}">
                      <a16:colId xmlns:a16="http://schemas.microsoft.com/office/drawing/2014/main" val="3979712799"/>
                    </a:ext>
                  </a:extLst>
                </a:gridCol>
                <a:gridCol w="1302507">
                  <a:extLst>
                    <a:ext uri="{9D8B030D-6E8A-4147-A177-3AD203B41FA5}">
                      <a16:colId xmlns:a16="http://schemas.microsoft.com/office/drawing/2014/main" val="4047412004"/>
                    </a:ext>
                  </a:extLst>
                </a:gridCol>
              </a:tblGrid>
              <a:tr h="869972">
                <a:tc>
                  <a:txBody>
                    <a:bodyPr/>
                    <a:lstStyle/>
                    <a:p>
                      <a:pPr>
                        <a:spcAft>
                          <a:spcPts val="0"/>
                        </a:spcAft>
                      </a:pPr>
                      <a:r>
                        <a:rPr lang="en-AU" sz="1600" dirty="0">
                          <a:solidFill>
                            <a:schemeClr val="tx1"/>
                          </a:solidFill>
                          <a:effectLst/>
                        </a:rPr>
                        <a:t>Types of Spiritual Care activities to Patients/Families</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5">
                        <a:lumMod val="20000"/>
                        <a:lumOff val="80000"/>
                      </a:schemeClr>
                    </a:solidFill>
                  </a:tcPr>
                </a:tc>
                <a:tc>
                  <a:txBody>
                    <a:bodyPr/>
                    <a:lstStyle/>
                    <a:p>
                      <a:pPr>
                        <a:spcAft>
                          <a:spcPts val="0"/>
                        </a:spcAft>
                      </a:pPr>
                      <a:r>
                        <a:rPr lang="en-AU" sz="1600" dirty="0">
                          <a:solidFill>
                            <a:schemeClr val="tx1"/>
                          </a:solidFill>
                          <a:effectLst/>
                        </a:rPr>
                        <a:t>Hospital paid staff</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1">
                        <a:lumMod val="20000"/>
                        <a:lumOff val="80000"/>
                      </a:schemeClr>
                    </a:solidFill>
                  </a:tcPr>
                </a:tc>
                <a:tc>
                  <a:txBody>
                    <a:bodyPr/>
                    <a:lstStyle/>
                    <a:p>
                      <a:pPr>
                        <a:spcAft>
                          <a:spcPts val="0"/>
                        </a:spcAft>
                      </a:pPr>
                      <a:r>
                        <a:rPr lang="en-AU" sz="1600" dirty="0">
                          <a:solidFill>
                            <a:schemeClr val="tx1"/>
                          </a:solidFill>
                          <a:effectLst/>
                        </a:rPr>
                        <a:t>Faith community paid staff</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4">
                        <a:lumMod val="20000"/>
                        <a:lumOff val="80000"/>
                      </a:schemeClr>
                    </a:solidFill>
                  </a:tcPr>
                </a:tc>
                <a:tc>
                  <a:txBody>
                    <a:bodyPr/>
                    <a:lstStyle/>
                    <a:p>
                      <a:pPr>
                        <a:spcAft>
                          <a:spcPts val="0"/>
                        </a:spcAft>
                      </a:pPr>
                      <a:r>
                        <a:rPr lang="en-AU" sz="1600">
                          <a:solidFill>
                            <a:schemeClr val="tx1"/>
                          </a:solidFill>
                          <a:effectLst/>
                        </a:rPr>
                        <a:t>CPE interns</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1">
                        <a:lumMod val="20000"/>
                        <a:lumOff val="80000"/>
                      </a:schemeClr>
                    </a:solidFill>
                  </a:tcPr>
                </a:tc>
                <a:tc>
                  <a:txBody>
                    <a:bodyPr/>
                    <a:lstStyle/>
                    <a:p>
                      <a:pPr>
                        <a:spcAft>
                          <a:spcPts val="0"/>
                        </a:spcAft>
                      </a:pPr>
                      <a:r>
                        <a:rPr lang="en-AU" sz="1600" dirty="0">
                          <a:solidFill>
                            <a:schemeClr val="tx1"/>
                          </a:solidFill>
                          <a:effectLst/>
                        </a:rPr>
                        <a:t>Students</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tx2">
                        <a:lumMod val="20000"/>
                        <a:lumOff val="80000"/>
                      </a:schemeClr>
                    </a:solidFill>
                  </a:tcPr>
                </a:tc>
                <a:extLst>
                  <a:ext uri="{0D108BD9-81ED-4DB2-BD59-A6C34878D82A}">
                    <a16:rowId xmlns:a16="http://schemas.microsoft.com/office/drawing/2014/main" val="3238856499"/>
                  </a:ext>
                </a:extLst>
              </a:tr>
              <a:tr h="368869">
                <a:tc>
                  <a:txBody>
                    <a:bodyPr/>
                    <a:lstStyle/>
                    <a:p>
                      <a:endParaRPr lang="en-AU" sz="1600">
                        <a:solidFill>
                          <a:schemeClr val="tx1"/>
                        </a:solidFill>
                        <a:effectLst/>
                        <a:latin typeface="Calibri" panose="020F0502020204030204" pitchFamily="34" charset="0"/>
                      </a:endParaRPr>
                    </a:p>
                  </a:txBody>
                  <a:tcPr marL="9525" marR="9525" marT="9525" marB="9525" anchor="ctr">
                    <a:solidFill>
                      <a:schemeClr val="accent5">
                        <a:lumMod val="20000"/>
                        <a:lumOff val="80000"/>
                      </a:schemeClr>
                    </a:solidFill>
                  </a:tcPr>
                </a:tc>
                <a:tc>
                  <a:txBody>
                    <a:bodyPr/>
                    <a:lstStyle/>
                    <a:p>
                      <a:endParaRPr lang="en-AU" sz="1600">
                        <a:solidFill>
                          <a:schemeClr val="tx1"/>
                        </a:solidFill>
                        <a:effectLst/>
                        <a:latin typeface="Calibri" panose="020F0502020204030204" pitchFamily="34" charset="0"/>
                      </a:endParaRPr>
                    </a:p>
                  </a:txBody>
                  <a:tcPr marL="9525" marR="9525" marT="9525" marB="9525" anchor="ctr">
                    <a:solidFill>
                      <a:schemeClr val="accent1">
                        <a:lumMod val="20000"/>
                        <a:lumOff val="80000"/>
                      </a:schemeClr>
                    </a:solidFill>
                  </a:tcPr>
                </a:tc>
                <a:tc>
                  <a:txBody>
                    <a:bodyPr/>
                    <a:lstStyle/>
                    <a:p>
                      <a:endParaRPr lang="en-AU" sz="1600">
                        <a:solidFill>
                          <a:schemeClr val="tx1"/>
                        </a:solidFill>
                        <a:effectLst/>
                        <a:latin typeface="Calibri" panose="020F0502020204030204" pitchFamily="34" charset="0"/>
                      </a:endParaRPr>
                    </a:p>
                  </a:txBody>
                  <a:tcPr marL="9525" marR="9525" marT="9525" marB="9525" anchor="ctr">
                    <a:solidFill>
                      <a:schemeClr val="accent4">
                        <a:lumMod val="20000"/>
                        <a:lumOff val="80000"/>
                      </a:schemeClr>
                    </a:solidFill>
                  </a:tcPr>
                </a:tc>
                <a:tc>
                  <a:txBody>
                    <a:bodyPr/>
                    <a:lstStyle/>
                    <a:p>
                      <a:endParaRPr lang="en-AU" sz="1600">
                        <a:solidFill>
                          <a:schemeClr val="tx1"/>
                        </a:solidFill>
                        <a:effectLst/>
                        <a:latin typeface="Calibri" panose="020F0502020204030204" pitchFamily="34" charset="0"/>
                      </a:endParaRPr>
                    </a:p>
                  </a:txBody>
                  <a:tcPr marL="9525" marR="9525" marT="9525" marB="9525" anchor="ctr">
                    <a:solidFill>
                      <a:schemeClr val="accent1">
                        <a:lumMod val="20000"/>
                        <a:lumOff val="80000"/>
                      </a:schemeClr>
                    </a:solidFill>
                  </a:tcPr>
                </a:tc>
                <a:tc>
                  <a:txBody>
                    <a:bodyPr/>
                    <a:lstStyle/>
                    <a:p>
                      <a:endParaRPr lang="en-AU" sz="1600" dirty="0">
                        <a:solidFill>
                          <a:schemeClr val="tx1"/>
                        </a:solidFill>
                        <a:effectLst/>
                        <a:latin typeface="Calibri" panose="020F0502020204030204" pitchFamily="34" charset="0"/>
                      </a:endParaRPr>
                    </a:p>
                  </a:txBody>
                  <a:tcPr marL="9525" marR="9525" marT="9525" marB="9525" anchor="ctr">
                    <a:solidFill>
                      <a:schemeClr val="tx2">
                        <a:lumMod val="20000"/>
                        <a:lumOff val="80000"/>
                      </a:schemeClr>
                    </a:solidFill>
                  </a:tcPr>
                </a:tc>
                <a:extLst>
                  <a:ext uri="{0D108BD9-81ED-4DB2-BD59-A6C34878D82A}">
                    <a16:rowId xmlns:a16="http://schemas.microsoft.com/office/drawing/2014/main" val="1304684442"/>
                  </a:ext>
                </a:extLst>
              </a:tr>
              <a:tr h="591580">
                <a:tc>
                  <a:txBody>
                    <a:bodyPr/>
                    <a:lstStyle/>
                    <a:p>
                      <a:pPr>
                        <a:spcAft>
                          <a:spcPts val="0"/>
                        </a:spcAft>
                      </a:pPr>
                      <a:r>
                        <a:rPr lang="en-AU" sz="1600">
                          <a:solidFill>
                            <a:schemeClr val="tx1"/>
                          </a:solidFill>
                          <a:effectLst/>
                        </a:rPr>
                        <a:t>One-to-one</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5">
                        <a:lumMod val="20000"/>
                        <a:lumOff val="80000"/>
                      </a:schemeClr>
                    </a:solidFill>
                  </a:tcPr>
                </a:tc>
                <a:tc>
                  <a:txBody>
                    <a:bodyPr/>
                    <a:lstStyle/>
                    <a:p>
                      <a:pPr>
                        <a:spcAft>
                          <a:spcPts val="0"/>
                        </a:spcAft>
                      </a:pPr>
                      <a:r>
                        <a:rPr lang="en-AU" sz="1600" dirty="0">
                          <a:solidFill>
                            <a:srgbClr val="FF0000"/>
                          </a:solidFill>
                          <a:effectLst/>
                        </a:rPr>
                        <a:t>24 (56)</a:t>
                      </a:r>
                    </a:p>
                    <a:p>
                      <a:pPr>
                        <a:spcAft>
                          <a:spcPts val="0"/>
                        </a:spcAft>
                      </a:pPr>
                      <a:r>
                        <a:rPr lang="en-AU" sz="1600" dirty="0">
                          <a:solidFill>
                            <a:schemeClr val="tx1"/>
                          </a:solidFill>
                          <a:effectLst/>
                        </a:rPr>
                        <a:t>24 (69)</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1">
                        <a:lumMod val="20000"/>
                        <a:lumOff val="80000"/>
                      </a:schemeClr>
                    </a:solidFill>
                  </a:tcPr>
                </a:tc>
                <a:tc>
                  <a:txBody>
                    <a:bodyPr/>
                    <a:lstStyle/>
                    <a:p>
                      <a:pPr>
                        <a:spcAft>
                          <a:spcPts val="0"/>
                        </a:spcAft>
                      </a:pPr>
                      <a:r>
                        <a:rPr lang="en-AU" sz="1600" dirty="0">
                          <a:solidFill>
                            <a:srgbClr val="FF0000"/>
                          </a:solidFill>
                          <a:effectLst/>
                        </a:rPr>
                        <a:t>18 (45)</a:t>
                      </a:r>
                    </a:p>
                    <a:p>
                      <a:pPr>
                        <a:spcAft>
                          <a:spcPts val="0"/>
                        </a:spcAft>
                      </a:pPr>
                      <a:r>
                        <a:rPr lang="en-AU" sz="1600" dirty="0">
                          <a:solidFill>
                            <a:schemeClr val="tx1"/>
                          </a:solidFill>
                          <a:effectLst/>
                        </a:rPr>
                        <a:t>14 (42)</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4">
                        <a:lumMod val="20000"/>
                        <a:lumOff val="80000"/>
                      </a:schemeClr>
                    </a:solidFill>
                  </a:tcPr>
                </a:tc>
                <a:tc>
                  <a:txBody>
                    <a:bodyPr/>
                    <a:lstStyle/>
                    <a:p>
                      <a:pPr>
                        <a:spcAft>
                          <a:spcPts val="0"/>
                        </a:spcAft>
                      </a:pPr>
                      <a:r>
                        <a:rPr lang="en-AU" sz="1600" dirty="0">
                          <a:solidFill>
                            <a:srgbClr val="FF0000"/>
                          </a:solidFill>
                          <a:effectLst/>
                        </a:rPr>
                        <a:t>6 (15)</a:t>
                      </a:r>
                    </a:p>
                    <a:p>
                      <a:pPr>
                        <a:spcAft>
                          <a:spcPts val="0"/>
                        </a:spcAft>
                      </a:pPr>
                      <a:r>
                        <a:rPr lang="en-AU" sz="1600" dirty="0">
                          <a:solidFill>
                            <a:schemeClr val="tx1"/>
                          </a:solidFill>
                          <a:effectLst/>
                        </a:rPr>
                        <a:t>7 (25)</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1">
                        <a:lumMod val="20000"/>
                        <a:lumOff val="80000"/>
                      </a:schemeClr>
                    </a:solidFill>
                  </a:tcPr>
                </a:tc>
                <a:tc>
                  <a:txBody>
                    <a:bodyPr/>
                    <a:lstStyle/>
                    <a:p>
                      <a:pPr>
                        <a:spcAft>
                          <a:spcPts val="0"/>
                        </a:spcAft>
                      </a:pPr>
                      <a:r>
                        <a:rPr lang="en-AU" sz="1600" dirty="0">
                          <a:solidFill>
                            <a:srgbClr val="FF0000"/>
                          </a:solidFill>
                          <a:effectLst/>
                        </a:rPr>
                        <a:t>3 (9)</a:t>
                      </a:r>
                    </a:p>
                    <a:p>
                      <a:pPr>
                        <a:spcAft>
                          <a:spcPts val="0"/>
                        </a:spcAft>
                      </a:pPr>
                      <a:r>
                        <a:rPr lang="en-AU" sz="1600" dirty="0">
                          <a:solidFill>
                            <a:schemeClr val="tx1"/>
                          </a:solidFill>
                          <a:effectLst/>
                        </a:rPr>
                        <a:t>2 (8)</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tx2">
                        <a:lumMod val="20000"/>
                        <a:lumOff val="80000"/>
                      </a:schemeClr>
                    </a:solidFill>
                  </a:tcPr>
                </a:tc>
                <a:extLst>
                  <a:ext uri="{0D108BD9-81ED-4DB2-BD59-A6C34878D82A}">
                    <a16:rowId xmlns:a16="http://schemas.microsoft.com/office/drawing/2014/main" val="2876963775"/>
                  </a:ext>
                </a:extLst>
              </a:tr>
              <a:tr h="591580">
                <a:tc>
                  <a:txBody>
                    <a:bodyPr/>
                    <a:lstStyle/>
                    <a:p>
                      <a:pPr>
                        <a:spcAft>
                          <a:spcPts val="0"/>
                        </a:spcAft>
                      </a:pPr>
                      <a:r>
                        <a:rPr lang="en-AU" sz="1600">
                          <a:solidFill>
                            <a:schemeClr val="tx1"/>
                          </a:solidFill>
                          <a:effectLst/>
                        </a:rPr>
                        <a:t>Groups</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5">
                        <a:lumMod val="20000"/>
                        <a:lumOff val="80000"/>
                      </a:schemeClr>
                    </a:solidFill>
                  </a:tcPr>
                </a:tc>
                <a:tc>
                  <a:txBody>
                    <a:bodyPr/>
                    <a:lstStyle/>
                    <a:p>
                      <a:pPr>
                        <a:spcAft>
                          <a:spcPts val="0"/>
                        </a:spcAft>
                      </a:pPr>
                      <a:r>
                        <a:rPr lang="en-AU" sz="1600" dirty="0">
                          <a:solidFill>
                            <a:srgbClr val="FF0000"/>
                          </a:solidFill>
                          <a:effectLst/>
                        </a:rPr>
                        <a:t>16 (37)</a:t>
                      </a:r>
                    </a:p>
                    <a:p>
                      <a:pPr>
                        <a:spcAft>
                          <a:spcPts val="0"/>
                        </a:spcAft>
                      </a:pPr>
                      <a:r>
                        <a:rPr lang="en-AU" sz="1600" dirty="0">
                          <a:solidFill>
                            <a:schemeClr val="tx1"/>
                          </a:solidFill>
                          <a:effectLst/>
                        </a:rPr>
                        <a:t>14 (40)</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1">
                        <a:lumMod val="20000"/>
                        <a:lumOff val="80000"/>
                      </a:schemeClr>
                    </a:solidFill>
                  </a:tcPr>
                </a:tc>
                <a:tc>
                  <a:txBody>
                    <a:bodyPr/>
                    <a:lstStyle/>
                    <a:p>
                      <a:pPr>
                        <a:spcAft>
                          <a:spcPts val="0"/>
                        </a:spcAft>
                      </a:pPr>
                      <a:r>
                        <a:rPr lang="en-AU" sz="1600" dirty="0">
                          <a:solidFill>
                            <a:srgbClr val="FF0000"/>
                          </a:solidFill>
                          <a:effectLst/>
                        </a:rPr>
                        <a:t>12 (30)</a:t>
                      </a:r>
                    </a:p>
                    <a:p>
                      <a:pPr>
                        <a:spcAft>
                          <a:spcPts val="0"/>
                        </a:spcAft>
                      </a:pPr>
                      <a:r>
                        <a:rPr lang="en-AU" sz="1600" dirty="0">
                          <a:solidFill>
                            <a:schemeClr val="tx1"/>
                          </a:solidFill>
                          <a:effectLst/>
                        </a:rPr>
                        <a:t>6 (18)</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4">
                        <a:lumMod val="20000"/>
                        <a:lumOff val="80000"/>
                      </a:schemeClr>
                    </a:solidFill>
                  </a:tcPr>
                </a:tc>
                <a:tc>
                  <a:txBody>
                    <a:bodyPr/>
                    <a:lstStyle/>
                    <a:p>
                      <a:pPr>
                        <a:spcAft>
                          <a:spcPts val="0"/>
                        </a:spcAft>
                      </a:pPr>
                      <a:r>
                        <a:rPr lang="en-AU" sz="1600" dirty="0">
                          <a:solidFill>
                            <a:srgbClr val="FF0000"/>
                          </a:solidFill>
                          <a:effectLst/>
                        </a:rPr>
                        <a:t>4 (10)</a:t>
                      </a:r>
                    </a:p>
                    <a:p>
                      <a:pPr>
                        <a:spcAft>
                          <a:spcPts val="0"/>
                        </a:spcAft>
                      </a:pPr>
                      <a:r>
                        <a:rPr lang="en-AU" sz="1600" dirty="0">
                          <a:solidFill>
                            <a:schemeClr val="tx1"/>
                          </a:solidFill>
                          <a:effectLst/>
                        </a:rPr>
                        <a:t>3 (11) </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1">
                        <a:lumMod val="20000"/>
                        <a:lumOff val="80000"/>
                      </a:schemeClr>
                    </a:solidFill>
                  </a:tcPr>
                </a:tc>
                <a:tc>
                  <a:txBody>
                    <a:bodyPr/>
                    <a:lstStyle/>
                    <a:p>
                      <a:pPr>
                        <a:spcAft>
                          <a:spcPts val="0"/>
                        </a:spcAft>
                      </a:pPr>
                      <a:r>
                        <a:rPr lang="en-AU" sz="1600" dirty="0">
                          <a:solidFill>
                            <a:srgbClr val="FF0000"/>
                          </a:solidFill>
                          <a:effectLst/>
                        </a:rPr>
                        <a:t>1 (3)</a:t>
                      </a:r>
                    </a:p>
                    <a:p>
                      <a:pPr>
                        <a:spcAft>
                          <a:spcPts val="0"/>
                        </a:spcAft>
                      </a:pPr>
                      <a:r>
                        <a:rPr lang="en-AU" sz="1600" dirty="0">
                          <a:solidFill>
                            <a:schemeClr val="tx1"/>
                          </a:solidFill>
                          <a:effectLst/>
                        </a:rPr>
                        <a:t>0</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tx2">
                        <a:lumMod val="20000"/>
                        <a:lumOff val="80000"/>
                      </a:schemeClr>
                    </a:solidFill>
                  </a:tcPr>
                </a:tc>
                <a:extLst>
                  <a:ext uri="{0D108BD9-81ED-4DB2-BD59-A6C34878D82A}">
                    <a16:rowId xmlns:a16="http://schemas.microsoft.com/office/drawing/2014/main" val="604764375"/>
                  </a:ext>
                </a:extLst>
              </a:tr>
              <a:tr h="368869">
                <a:tc>
                  <a:txBody>
                    <a:bodyPr/>
                    <a:lstStyle/>
                    <a:p>
                      <a:endParaRPr lang="en-AU" sz="1600">
                        <a:solidFill>
                          <a:schemeClr val="tx1"/>
                        </a:solidFill>
                        <a:effectLst/>
                        <a:latin typeface="Calibri" panose="020F0502020204030204" pitchFamily="34" charset="0"/>
                      </a:endParaRPr>
                    </a:p>
                  </a:txBody>
                  <a:tcPr marL="9525" marR="9525" marT="9525" marB="9525" anchor="ctr">
                    <a:solidFill>
                      <a:schemeClr val="accent5">
                        <a:lumMod val="20000"/>
                        <a:lumOff val="80000"/>
                      </a:schemeClr>
                    </a:solidFill>
                  </a:tcPr>
                </a:tc>
                <a:tc>
                  <a:txBody>
                    <a:bodyPr/>
                    <a:lstStyle/>
                    <a:p>
                      <a:endParaRPr lang="en-AU" sz="1600">
                        <a:solidFill>
                          <a:schemeClr val="tx1"/>
                        </a:solidFill>
                        <a:effectLst/>
                        <a:latin typeface="Calibri" panose="020F0502020204030204" pitchFamily="34" charset="0"/>
                      </a:endParaRPr>
                    </a:p>
                  </a:txBody>
                  <a:tcPr marL="9525" marR="9525" marT="9525" marB="9525" anchor="ctr">
                    <a:solidFill>
                      <a:schemeClr val="accent1">
                        <a:lumMod val="20000"/>
                        <a:lumOff val="80000"/>
                      </a:schemeClr>
                    </a:solidFill>
                  </a:tcPr>
                </a:tc>
                <a:tc>
                  <a:txBody>
                    <a:bodyPr/>
                    <a:lstStyle/>
                    <a:p>
                      <a:endParaRPr lang="en-AU" sz="1600">
                        <a:solidFill>
                          <a:schemeClr val="tx1"/>
                        </a:solidFill>
                        <a:effectLst/>
                        <a:latin typeface="Calibri" panose="020F0502020204030204" pitchFamily="34" charset="0"/>
                      </a:endParaRPr>
                    </a:p>
                  </a:txBody>
                  <a:tcPr marL="9525" marR="9525" marT="9525" marB="9525" anchor="ctr">
                    <a:solidFill>
                      <a:schemeClr val="accent4">
                        <a:lumMod val="20000"/>
                        <a:lumOff val="80000"/>
                      </a:schemeClr>
                    </a:solidFill>
                  </a:tcPr>
                </a:tc>
                <a:tc>
                  <a:txBody>
                    <a:bodyPr/>
                    <a:lstStyle/>
                    <a:p>
                      <a:endParaRPr lang="en-AU" sz="1600">
                        <a:solidFill>
                          <a:schemeClr val="tx1"/>
                        </a:solidFill>
                        <a:effectLst/>
                        <a:latin typeface="Calibri" panose="020F0502020204030204" pitchFamily="34" charset="0"/>
                      </a:endParaRPr>
                    </a:p>
                  </a:txBody>
                  <a:tcPr marL="9525" marR="9525" marT="9525" marB="9525" anchor="ctr">
                    <a:solidFill>
                      <a:schemeClr val="accent1">
                        <a:lumMod val="20000"/>
                        <a:lumOff val="80000"/>
                      </a:schemeClr>
                    </a:solidFill>
                  </a:tcPr>
                </a:tc>
                <a:tc>
                  <a:txBody>
                    <a:bodyPr/>
                    <a:lstStyle/>
                    <a:p>
                      <a:endParaRPr lang="en-AU" sz="1600" dirty="0">
                        <a:solidFill>
                          <a:schemeClr val="tx1"/>
                        </a:solidFill>
                        <a:effectLst/>
                        <a:latin typeface="Calibri" panose="020F0502020204030204" pitchFamily="34" charset="0"/>
                      </a:endParaRPr>
                    </a:p>
                  </a:txBody>
                  <a:tcPr marL="9525" marR="9525" marT="9525" marB="9525" anchor="ctr">
                    <a:solidFill>
                      <a:schemeClr val="tx2">
                        <a:lumMod val="20000"/>
                        <a:lumOff val="80000"/>
                      </a:schemeClr>
                    </a:solidFill>
                  </a:tcPr>
                </a:tc>
                <a:extLst>
                  <a:ext uri="{0D108BD9-81ED-4DB2-BD59-A6C34878D82A}">
                    <a16:rowId xmlns:a16="http://schemas.microsoft.com/office/drawing/2014/main" val="1503133709"/>
                  </a:ext>
                </a:extLst>
              </a:tr>
              <a:tr h="591580">
                <a:tc>
                  <a:txBody>
                    <a:bodyPr/>
                    <a:lstStyle/>
                    <a:p>
                      <a:pPr>
                        <a:spcAft>
                          <a:spcPts val="0"/>
                        </a:spcAft>
                      </a:pPr>
                      <a:r>
                        <a:rPr lang="en-AU" sz="1600">
                          <a:solidFill>
                            <a:schemeClr val="tx1"/>
                          </a:solidFill>
                          <a:effectLst/>
                        </a:rPr>
                        <a:t>Routine visits</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5">
                        <a:lumMod val="20000"/>
                        <a:lumOff val="80000"/>
                      </a:schemeClr>
                    </a:solidFill>
                  </a:tcPr>
                </a:tc>
                <a:tc>
                  <a:txBody>
                    <a:bodyPr/>
                    <a:lstStyle/>
                    <a:p>
                      <a:pPr>
                        <a:spcAft>
                          <a:spcPts val="0"/>
                        </a:spcAft>
                      </a:pPr>
                      <a:r>
                        <a:rPr lang="en-AU" sz="1600" dirty="0">
                          <a:solidFill>
                            <a:srgbClr val="FF0000"/>
                          </a:solidFill>
                          <a:effectLst/>
                        </a:rPr>
                        <a:t>14 (33)</a:t>
                      </a:r>
                    </a:p>
                    <a:p>
                      <a:pPr>
                        <a:spcAft>
                          <a:spcPts val="0"/>
                        </a:spcAft>
                      </a:pPr>
                      <a:r>
                        <a:rPr lang="en-AU" sz="1600" dirty="0">
                          <a:solidFill>
                            <a:schemeClr val="tx1"/>
                          </a:solidFill>
                          <a:effectLst/>
                        </a:rPr>
                        <a:t>17 (49)</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1">
                        <a:lumMod val="20000"/>
                        <a:lumOff val="80000"/>
                      </a:schemeClr>
                    </a:solidFill>
                  </a:tcPr>
                </a:tc>
                <a:tc>
                  <a:txBody>
                    <a:bodyPr/>
                    <a:lstStyle/>
                    <a:p>
                      <a:pPr>
                        <a:spcAft>
                          <a:spcPts val="0"/>
                        </a:spcAft>
                      </a:pPr>
                      <a:r>
                        <a:rPr lang="en-AU" sz="1600" dirty="0">
                          <a:solidFill>
                            <a:srgbClr val="FF0000"/>
                          </a:solidFill>
                          <a:effectLst/>
                        </a:rPr>
                        <a:t>6 (15)</a:t>
                      </a:r>
                    </a:p>
                    <a:p>
                      <a:pPr>
                        <a:spcAft>
                          <a:spcPts val="0"/>
                        </a:spcAft>
                      </a:pPr>
                      <a:r>
                        <a:rPr lang="en-AU" sz="1600" dirty="0">
                          <a:solidFill>
                            <a:schemeClr val="tx1"/>
                          </a:solidFill>
                          <a:effectLst/>
                        </a:rPr>
                        <a:t>10 (30)</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4">
                        <a:lumMod val="20000"/>
                        <a:lumOff val="80000"/>
                      </a:schemeClr>
                    </a:solidFill>
                  </a:tcPr>
                </a:tc>
                <a:tc>
                  <a:txBody>
                    <a:bodyPr/>
                    <a:lstStyle/>
                    <a:p>
                      <a:pPr>
                        <a:spcAft>
                          <a:spcPts val="0"/>
                        </a:spcAft>
                      </a:pPr>
                      <a:r>
                        <a:rPr lang="en-AU" sz="1600" dirty="0">
                          <a:solidFill>
                            <a:srgbClr val="FF0000"/>
                          </a:solidFill>
                          <a:effectLst/>
                        </a:rPr>
                        <a:t>4 (10)</a:t>
                      </a:r>
                    </a:p>
                    <a:p>
                      <a:pPr>
                        <a:spcAft>
                          <a:spcPts val="0"/>
                        </a:spcAft>
                      </a:pPr>
                      <a:r>
                        <a:rPr lang="en-AU" sz="1600" dirty="0">
                          <a:solidFill>
                            <a:schemeClr val="tx1"/>
                          </a:solidFill>
                          <a:effectLst/>
                        </a:rPr>
                        <a:t>5 (18)</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1">
                        <a:lumMod val="20000"/>
                        <a:lumOff val="80000"/>
                      </a:schemeClr>
                    </a:solidFill>
                  </a:tcPr>
                </a:tc>
                <a:tc>
                  <a:txBody>
                    <a:bodyPr/>
                    <a:lstStyle/>
                    <a:p>
                      <a:pPr>
                        <a:spcAft>
                          <a:spcPts val="0"/>
                        </a:spcAft>
                      </a:pPr>
                      <a:r>
                        <a:rPr lang="en-AU" sz="1600" dirty="0">
                          <a:solidFill>
                            <a:srgbClr val="FF0000"/>
                          </a:solidFill>
                          <a:effectLst/>
                        </a:rPr>
                        <a:t>2 (6)</a:t>
                      </a:r>
                    </a:p>
                    <a:p>
                      <a:pPr>
                        <a:spcAft>
                          <a:spcPts val="0"/>
                        </a:spcAft>
                      </a:pPr>
                      <a:r>
                        <a:rPr lang="en-AU" sz="1600" dirty="0">
                          <a:solidFill>
                            <a:schemeClr val="tx1"/>
                          </a:solidFill>
                          <a:effectLst/>
                        </a:rPr>
                        <a:t>1 (4)</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tx2">
                        <a:lumMod val="20000"/>
                        <a:lumOff val="80000"/>
                      </a:schemeClr>
                    </a:solidFill>
                  </a:tcPr>
                </a:tc>
                <a:extLst>
                  <a:ext uri="{0D108BD9-81ED-4DB2-BD59-A6C34878D82A}">
                    <a16:rowId xmlns:a16="http://schemas.microsoft.com/office/drawing/2014/main" val="2484323448"/>
                  </a:ext>
                </a:extLst>
              </a:tr>
              <a:tr h="591580">
                <a:tc>
                  <a:txBody>
                    <a:bodyPr/>
                    <a:lstStyle/>
                    <a:p>
                      <a:pPr>
                        <a:spcAft>
                          <a:spcPts val="0"/>
                        </a:spcAft>
                      </a:pPr>
                      <a:r>
                        <a:rPr lang="en-AU" sz="1600">
                          <a:solidFill>
                            <a:schemeClr val="tx1"/>
                          </a:solidFill>
                          <a:effectLst/>
                        </a:rPr>
                        <a:t>Assigned to specific wards</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5">
                        <a:lumMod val="20000"/>
                        <a:lumOff val="80000"/>
                      </a:schemeClr>
                    </a:solidFill>
                  </a:tcPr>
                </a:tc>
                <a:tc>
                  <a:txBody>
                    <a:bodyPr/>
                    <a:lstStyle/>
                    <a:p>
                      <a:pPr>
                        <a:spcAft>
                          <a:spcPts val="0"/>
                        </a:spcAft>
                      </a:pPr>
                      <a:r>
                        <a:rPr lang="en-AU" sz="1600" dirty="0">
                          <a:solidFill>
                            <a:srgbClr val="FF0000"/>
                          </a:solidFill>
                          <a:effectLst/>
                        </a:rPr>
                        <a:t>13 (30)</a:t>
                      </a:r>
                    </a:p>
                    <a:p>
                      <a:pPr>
                        <a:spcAft>
                          <a:spcPts val="0"/>
                        </a:spcAft>
                      </a:pPr>
                      <a:r>
                        <a:rPr lang="en-AU" sz="1600" dirty="0">
                          <a:solidFill>
                            <a:schemeClr val="tx1"/>
                          </a:solidFill>
                          <a:effectLst/>
                        </a:rPr>
                        <a:t>17 (49)</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1">
                        <a:lumMod val="20000"/>
                        <a:lumOff val="80000"/>
                      </a:schemeClr>
                    </a:solidFill>
                  </a:tcPr>
                </a:tc>
                <a:tc>
                  <a:txBody>
                    <a:bodyPr/>
                    <a:lstStyle/>
                    <a:p>
                      <a:pPr>
                        <a:spcAft>
                          <a:spcPts val="0"/>
                        </a:spcAft>
                      </a:pPr>
                      <a:r>
                        <a:rPr lang="en-AU" sz="1600" dirty="0">
                          <a:solidFill>
                            <a:srgbClr val="FF0000"/>
                          </a:solidFill>
                          <a:effectLst/>
                        </a:rPr>
                        <a:t>4 (10)</a:t>
                      </a:r>
                    </a:p>
                    <a:p>
                      <a:pPr>
                        <a:spcAft>
                          <a:spcPts val="0"/>
                        </a:spcAft>
                      </a:pPr>
                      <a:r>
                        <a:rPr lang="en-AU" sz="1600" dirty="0">
                          <a:solidFill>
                            <a:schemeClr val="tx1"/>
                          </a:solidFill>
                          <a:effectLst/>
                        </a:rPr>
                        <a:t>8 (24)</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4">
                        <a:lumMod val="20000"/>
                        <a:lumOff val="80000"/>
                      </a:schemeClr>
                    </a:solidFill>
                  </a:tcPr>
                </a:tc>
                <a:tc>
                  <a:txBody>
                    <a:bodyPr/>
                    <a:lstStyle/>
                    <a:p>
                      <a:pPr>
                        <a:spcAft>
                          <a:spcPts val="0"/>
                        </a:spcAft>
                      </a:pPr>
                      <a:r>
                        <a:rPr lang="en-AU" sz="1600" dirty="0">
                          <a:solidFill>
                            <a:srgbClr val="FF0000"/>
                          </a:solidFill>
                          <a:effectLst/>
                        </a:rPr>
                        <a:t>7 (18)</a:t>
                      </a:r>
                    </a:p>
                    <a:p>
                      <a:pPr>
                        <a:spcAft>
                          <a:spcPts val="0"/>
                        </a:spcAft>
                      </a:pPr>
                      <a:r>
                        <a:rPr lang="en-AU" sz="1600" dirty="0">
                          <a:solidFill>
                            <a:schemeClr val="tx1"/>
                          </a:solidFill>
                          <a:effectLst/>
                        </a:rPr>
                        <a:t>11 (39)</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1">
                        <a:lumMod val="20000"/>
                        <a:lumOff val="80000"/>
                      </a:schemeClr>
                    </a:solidFill>
                  </a:tcPr>
                </a:tc>
                <a:tc>
                  <a:txBody>
                    <a:bodyPr/>
                    <a:lstStyle/>
                    <a:p>
                      <a:pPr>
                        <a:spcAft>
                          <a:spcPts val="0"/>
                        </a:spcAft>
                      </a:pPr>
                      <a:r>
                        <a:rPr lang="en-AU" sz="1600" dirty="0">
                          <a:solidFill>
                            <a:srgbClr val="FF0000"/>
                          </a:solidFill>
                          <a:effectLst/>
                        </a:rPr>
                        <a:t>3 (9)</a:t>
                      </a:r>
                    </a:p>
                    <a:p>
                      <a:pPr>
                        <a:spcAft>
                          <a:spcPts val="0"/>
                        </a:spcAft>
                      </a:pPr>
                      <a:r>
                        <a:rPr lang="en-AU" sz="1600" dirty="0">
                          <a:solidFill>
                            <a:schemeClr val="tx1"/>
                          </a:solidFill>
                          <a:effectLst/>
                        </a:rPr>
                        <a:t>3 (12)</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tx2">
                        <a:lumMod val="20000"/>
                        <a:lumOff val="80000"/>
                      </a:schemeClr>
                    </a:solidFill>
                  </a:tcPr>
                </a:tc>
                <a:extLst>
                  <a:ext uri="{0D108BD9-81ED-4DB2-BD59-A6C34878D82A}">
                    <a16:rowId xmlns:a16="http://schemas.microsoft.com/office/drawing/2014/main" val="403732637"/>
                  </a:ext>
                </a:extLst>
              </a:tr>
              <a:tr h="591580">
                <a:tc>
                  <a:txBody>
                    <a:bodyPr/>
                    <a:lstStyle/>
                    <a:p>
                      <a:pPr>
                        <a:spcAft>
                          <a:spcPts val="0"/>
                        </a:spcAft>
                      </a:pPr>
                      <a:r>
                        <a:rPr lang="en-AU" sz="1600">
                          <a:solidFill>
                            <a:schemeClr val="tx1"/>
                          </a:solidFill>
                          <a:effectLst/>
                        </a:rPr>
                        <a:t>Referral only</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5">
                        <a:lumMod val="20000"/>
                        <a:lumOff val="80000"/>
                      </a:schemeClr>
                    </a:solidFill>
                  </a:tcPr>
                </a:tc>
                <a:tc>
                  <a:txBody>
                    <a:bodyPr/>
                    <a:lstStyle/>
                    <a:p>
                      <a:pPr>
                        <a:spcAft>
                          <a:spcPts val="0"/>
                        </a:spcAft>
                      </a:pPr>
                      <a:r>
                        <a:rPr lang="en-AU" sz="1600" dirty="0">
                          <a:solidFill>
                            <a:srgbClr val="FF0000"/>
                          </a:solidFill>
                          <a:effectLst/>
                        </a:rPr>
                        <a:t>6 (14)</a:t>
                      </a:r>
                    </a:p>
                    <a:p>
                      <a:pPr>
                        <a:spcAft>
                          <a:spcPts val="0"/>
                        </a:spcAft>
                      </a:pPr>
                      <a:r>
                        <a:rPr lang="en-AU" sz="1600" dirty="0">
                          <a:solidFill>
                            <a:schemeClr val="tx1"/>
                          </a:solidFill>
                          <a:effectLst/>
                        </a:rPr>
                        <a:t>6 (17)</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1">
                        <a:lumMod val="20000"/>
                        <a:lumOff val="80000"/>
                      </a:schemeClr>
                    </a:solidFill>
                  </a:tcPr>
                </a:tc>
                <a:tc>
                  <a:txBody>
                    <a:bodyPr/>
                    <a:lstStyle/>
                    <a:p>
                      <a:pPr>
                        <a:spcAft>
                          <a:spcPts val="0"/>
                        </a:spcAft>
                      </a:pPr>
                      <a:r>
                        <a:rPr lang="en-AU" sz="1600" dirty="0">
                          <a:solidFill>
                            <a:srgbClr val="FF0000"/>
                          </a:solidFill>
                          <a:effectLst/>
                        </a:rPr>
                        <a:t>3 (8)</a:t>
                      </a:r>
                    </a:p>
                    <a:p>
                      <a:pPr>
                        <a:spcAft>
                          <a:spcPts val="0"/>
                        </a:spcAft>
                      </a:pPr>
                      <a:r>
                        <a:rPr lang="en-AU" sz="1600" dirty="0">
                          <a:solidFill>
                            <a:schemeClr val="tx1"/>
                          </a:solidFill>
                          <a:effectLst/>
                        </a:rPr>
                        <a:t>8 (24)</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4">
                        <a:lumMod val="20000"/>
                        <a:lumOff val="80000"/>
                      </a:schemeClr>
                    </a:solidFill>
                  </a:tcPr>
                </a:tc>
                <a:tc>
                  <a:txBody>
                    <a:bodyPr/>
                    <a:lstStyle/>
                    <a:p>
                      <a:pPr>
                        <a:spcAft>
                          <a:spcPts val="0"/>
                        </a:spcAft>
                      </a:pPr>
                      <a:r>
                        <a:rPr lang="en-AU" sz="1600" dirty="0">
                          <a:solidFill>
                            <a:srgbClr val="FF0000"/>
                          </a:solidFill>
                          <a:effectLst/>
                        </a:rPr>
                        <a:t>1 (3)</a:t>
                      </a:r>
                    </a:p>
                    <a:p>
                      <a:pPr>
                        <a:spcAft>
                          <a:spcPts val="0"/>
                        </a:spcAft>
                      </a:pPr>
                      <a:r>
                        <a:rPr lang="en-AU" sz="1600" dirty="0">
                          <a:solidFill>
                            <a:schemeClr val="tx1"/>
                          </a:solidFill>
                          <a:effectLst/>
                        </a:rPr>
                        <a:t>1 (4)</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1">
                        <a:lumMod val="20000"/>
                        <a:lumOff val="80000"/>
                      </a:schemeClr>
                    </a:solidFill>
                  </a:tcPr>
                </a:tc>
                <a:tc>
                  <a:txBody>
                    <a:bodyPr/>
                    <a:lstStyle/>
                    <a:p>
                      <a:pPr>
                        <a:spcAft>
                          <a:spcPts val="0"/>
                        </a:spcAft>
                      </a:pPr>
                      <a:r>
                        <a:rPr lang="en-AU" sz="1600" dirty="0">
                          <a:solidFill>
                            <a:srgbClr val="FF0000"/>
                          </a:solidFill>
                          <a:effectLst/>
                        </a:rPr>
                        <a:t>0</a:t>
                      </a:r>
                    </a:p>
                    <a:p>
                      <a:pPr>
                        <a:spcAft>
                          <a:spcPts val="0"/>
                        </a:spcAft>
                      </a:pPr>
                      <a:r>
                        <a:rPr lang="en-AU" sz="1600" dirty="0">
                          <a:solidFill>
                            <a:schemeClr val="tx1"/>
                          </a:solidFill>
                          <a:effectLst/>
                        </a:rPr>
                        <a:t>0</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tx2">
                        <a:lumMod val="20000"/>
                        <a:lumOff val="80000"/>
                      </a:schemeClr>
                    </a:solidFill>
                  </a:tcPr>
                </a:tc>
                <a:extLst>
                  <a:ext uri="{0D108BD9-81ED-4DB2-BD59-A6C34878D82A}">
                    <a16:rowId xmlns:a16="http://schemas.microsoft.com/office/drawing/2014/main" val="1374285785"/>
                  </a:ext>
                </a:extLst>
              </a:tr>
              <a:tr h="591580">
                <a:tc>
                  <a:txBody>
                    <a:bodyPr/>
                    <a:lstStyle/>
                    <a:p>
                      <a:pPr>
                        <a:spcAft>
                          <a:spcPts val="0"/>
                        </a:spcAft>
                      </a:pPr>
                      <a:r>
                        <a:rPr lang="en-AU" sz="1600" dirty="0">
                          <a:solidFill>
                            <a:schemeClr val="tx1"/>
                          </a:solidFill>
                          <a:effectLst/>
                        </a:rPr>
                        <a:t>Faith based visits</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5">
                        <a:lumMod val="20000"/>
                        <a:lumOff val="80000"/>
                      </a:schemeClr>
                    </a:solidFill>
                  </a:tcPr>
                </a:tc>
                <a:tc>
                  <a:txBody>
                    <a:bodyPr/>
                    <a:lstStyle/>
                    <a:p>
                      <a:pPr>
                        <a:spcAft>
                          <a:spcPts val="0"/>
                        </a:spcAft>
                      </a:pPr>
                      <a:r>
                        <a:rPr lang="en-AU" sz="1600" dirty="0">
                          <a:solidFill>
                            <a:srgbClr val="FF0000"/>
                          </a:solidFill>
                          <a:effectLst/>
                        </a:rPr>
                        <a:t>3 (7)</a:t>
                      </a:r>
                    </a:p>
                    <a:p>
                      <a:pPr>
                        <a:spcAft>
                          <a:spcPts val="0"/>
                        </a:spcAft>
                      </a:pPr>
                      <a:r>
                        <a:rPr lang="en-AU" sz="1600" dirty="0">
                          <a:solidFill>
                            <a:schemeClr val="tx1"/>
                          </a:solidFill>
                          <a:effectLst/>
                        </a:rPr>
                        <a:t>9 (26)</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1">
                        <a:lumMod val="20000"/>
                        <a:lumOff val="80000"/>
                      </a:schemeClr>
                    </a:solidFill>
                  </a:tcPr>
                </a:tc>
                <a:tc>
                  <a:txBody>
                    <a:bodyPr/>
                    <a:lstStyle/>
                    <a:p>
                      <a:pPr>
                        <a:spcAft>
                          <a:spcPts val="0"/>
                        </a:spcAft>
                      </a:pPr>
                      <a:r>
                        <a:rPr lang="en-AU" sz="1600" dirty="0">
                          <a:solidFill>
                            <a:srgbClr val="FF0000"/>
                          </a:solidFill>
                          <a:effectLst/>
                        </a:rPr>
                        <a:t>20 (50)</a:t>
                      </a:r>
                    </a:p>
                    <a:p>
                      <a:pPr>
                        <a:spcAft>
                          <a:spcPts val="0"/>
                        </a:spcAft>
                      </a:pPr>
                      <a:r>
                        <a:rPr lang="en-AU" sz="1600" dirty="0">
                          <a:solidFill>
                            <a:schemeClr val="tx1"/>
                          </a:solidFill>
                          <a:effectLst/>
                        </a:rPr>
                        <a:t>13 (39)</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4">
                        <a:lumMod val="20000"/>
                        <a:lumOff val="80000"/>
                      </a:schemeClr>
                    </a:solidFill>
                  </a:tcPr>
                </a:tc>
                <a:tc>
                  <a:txBody>
                    <a:bodyPr/>
                    <a:lstStyle/>
                    <a:p>
                      <a:pPr>
                        <a:spcAft>
                          <a:spcPts val="0"/>
                        </a:spcAft>
                      </a:pPr>
                      <a:r>
                        <a:rPr lang="en-AU" sz="1600" dirty="0">
                          <a:solidFill>
                            <a:srgbClr val="FF0000"/>
                          </a:solidFill>
                          <a:effectLst/>
                        </a:rPr>
                        <a:t>0</a:t>
                      </a:r>
                    </a:p>
                    <a:p>
                      <a:pPr>
                        <a:spcAft>
                          <a:spcPts val="0"/>
                        </a:spcAft>
                      </a:pPr>
                      <a:r>
                        <a:rPr lang="en-AU" sz="1600" dirty="0">
                          <a:solidFill>
                            <a:schemeClr val="tx1"/>
                          </a:solidFill>
                          <a:effectLst/>
                        </a:rPr>
                        <a:t>0</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1">
                        <a:lumMod val="20000"/>
                        <a:lumOff val="80000"/>
                      </a:schemeClr>
                    </a:solidFill>
                  </a:tcPr>
                </a:tc>
                <a:tc>
                  <a:txBody>
                    <a:bodyPr/>
                    <a:lstStyle/>
                    <a:p>
                      <a:pPr>
                        <a:spcAft>
                          <a:spcPts val="0"/>
                        </a:spcAft>
                      </a:pPr>
                      <a:r>
                        <a:rPr lang="en-AU" sz="1600" dirty="0">
                          <a:solidFill>
                            <a:srgbClr val="FF0000"/>
                          </a:solidFill>
                          <a:effectLst/>
                        </a:rPr>
                        <a:t>1 (3)</a:t>
                      </a:r>
                    </a:p>
                    <a:p>
                      <a:pPr>
                        <a:spcAft>
                          <a:spcPts val="0"/>
                        </a:spcAft>
                      </a:pPr>
                      <a:r>
                        <a:rPr lang="en-AU" sz="1600" dirty="0">
                          <a:solidFill>
                            <a:schemeClr val="tx1"/>
                          </a:solidFill>
                          <a:effectLst/>
                        </a:rPr>
                        <a:t>1 (4)</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tx2">
                        <a:lumMod val="20000"/>
                        <a:lumOff val="80000"/>
                      </a:schemeClr>
                    </a:solidFill>
                  </a:tcPr>
                </a:tc>
                <a:extLst>
                  <a:ext uri="{0D108BD9-81ED-4DB2-BD59-A6C34878D82A}">
                    <a16:rowId xmlns:a16="http://schemas.microsoft.com/office/drawing/2014/main" val="3527924757"/>
                  </a:ext>
                </a:extLst>
              </a:tr>
            </a:tbl>
          </a:graphicData>
        </a:graphic>
      </p:graphicFrame>
    </p:spTree>
    <p:extLst>
      <p:ext uri="{BB962C8B-B14F-4D97-AF65-F5344CB8AC3E}">
        <p14:creationId xmlns:p14="http://schemas.microsoft.com/office/powerpoint/2010/main" val="1818235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1E20B-9DF9-5749-A467-3B7A529125BF}"/>
              </a:ext>
            </a:extLst>
          </p:cNvPr>
          <p:cNvSpPr>
            <a:spLocks noGrp="1"/>
          </p:cNvSpPr>
          <p:nvPr>
            <p:ph type="title"/>
          </p:nvPr>
        </p:nvSpPr>
        <p:spPr/>
        <p:txBody>
          <a:bodyPr>
            <a:normAutofit fontScale="90000"/>
          </a:bodyPr>
          <a:lstStyle/>
          <a:p>
            <a:pPr algn="l"/>
            <a:br>
              <a:rPr lang="en-US" sz="2700" dirty="0">
                <a:solidFill>
                  <a:schemeClr val="tx2">
                    <a:lumMod val="60000"/>
                    <a:lumOff val="40000"/>
                  </a:schemeClr>
                </a:solidFill>
              </a:rPr>
            </a:br>
            <a:r>
              <a:rPr lang="en-US" sz="3100" dirty="0">
                <a:solidFill>
                  <a:schemeClr val="tx2">
                    <a:lumMod val="60000"/>
                    <a:lumOff val="40000"/>
                  </a:schemeClr>
                </a:solidFill>
              </a:rPr>
              <a:t>Victorian State-wide Survey 2008 &amp; 2019 comparison</a:t>
            </a:r>
            <a:br>
              <a:rPr lang="en-US" sz="3100" dirty="0">
                <a:solidFill>
                  <a:schemeClr val="tx2">
                    <a:lumMod val="60000"/>
                    <a:lumOff val="40000"/>
                  </a:schemeClr>
                </a:solidFill>
              </a:rPr>
            </a:br>
            <a:r>
              <a:rPr lang="en-AU" sz="3100" b="1" dirty="0">
                <a:solidFill>
                  <a:schemeClr val="tx2">
                    <a:lumMod val="60000"/>
                    <a:lumOff val="40000"/>
                  </a:schemeClr>
                </a:solidFill>
              </a:rPr>
              <a:t>Coding systems used</a:t>
            </a:r>
            <a:br>
              <a:rPr lang="en-AU" dirty="0"/>
            </a:br>
            <a:endParaRPr lang="en-US" sz="2400" dirty="0">
              <a:solidFill>
                <a:schemeClr val="tx2">
                  <a:lumMod val="60000"/>
                  <a:lumOff val="40000"/>
                </a:schemeClr>
              </a:solidFill>
            </a:endParaRPr>
          </a:p>
        </p:txBody>
      </p:sp>
      <p:sp>
        <p:nvSpPr>
          <p:cNvPr id="4" name="Content Placeholder 3">
            <a:extLst>
              <a:ext uri="{FF2B5EF4-FFF2-40B4-BE49-F238E27FC236}">
                <a16:creationId xmlns:a16="http://schemas.microsoft.com/office/drawing/2014/main" id="{34DB6E6F-0986-3143-B3BA-44B33CE54261}"/>
              </a:ext>
            </a:extLst>
          </p:cNvPr>
          <p:cNvSpPr>
            <a:spLocks noGrp="1"/>
          </p:cNvSpPr>
          <p:nvPr>
            <p:ph idx="1"/>
          </p:nvPr>
        </p:nvSpPr>
        <p:spPr/>
        <p:txBody>
          <a:bodyPr/>
          <a:lstStyle/>
          <a:p>
            <a:pPr marL="0" indent="0">
              <a:buNone/>
            </a:pPr>
            <a:r>
              <a:rPr lang="en-AU" dirty="0"/>
              <a:t>Both surveys asked about the use of the Spiritual Care Intervention Codes (called Pastoral Care in 2008) to record visits. </a:t>
            </a:r>
          </a:p>
          <a:p>
            <a:pPr marL="0" indent="0">
              <a:buNone/>
            </a:pPr>
            <a:r>
              <a:rPr lang="en-AU" dirty="0"/>
              <a:t>	In 2008 </a:t>
            </a:r>
            <a:r>
              <a:rPr lang="en-AU" dirty="0">
                <a:solidFill>
                  <a:srgbClr val="FF0000"/>
                </a:solidFill>
              </a:rPr>
              <a:t>five </a:t>
            </a:r>
            <a:r>
              <a:rPr lang="en-AU" dirty="0"/>
              <a:t>of the responding hospitals 	reported using the codes (</a:t>
            </a:r>
            <a:r>
              <a:rPr lang="en-AU" dirty="0">
                <a:solidFill>
                  <a:srgbClr val="FF0000"/>
                </a:solidFill>
              </a:rPr>
              <a:t>11%</a:t>
            </a:r>
            <a:r>
              <a:rPr lang="en-AU" dirty="0"/>
              <a:t>). </a:t>
            </a:r>
          </a:p>
          <a:p>
            <a:pPr marL="0" indent="0">
              <a:buNone/>
            </a:pPr>
            <a:endParaRPr lang="en-AU" sz="1000" dirty="0"/>
          </a:p>
          <a:p>
            <a:pPr marL="0" indent="0">
              <a:buNone/>
            </a:pPr>
            <a:r>
              <a:rPr lang="en-AU" dirty="0"/>
              <a:t>	In 2019 </a:t>
            </a:r>
            <a:r>
              <a:rPr lang="en-AU" b="1" dirty="0"/>
              <a:t>nineteen</a:t>
            </a:r>
            <a:r>
              <a:rPr lang="en-AU" dirty="0"/>
              <a:t> of the responding 	hospitals reported using the codes (</a:t>
            </a:r>
            <a:r>
              <a:rPr lang="en-AU" b="1" dirty="0"/>
              <a:t>44%</a:t>
            </a:r>
            <a:r>
              <a:rPr lang="en-AU" dirty="0"/>
              <a:t>). </a:t>
            </a:r>
          </a:p>
          <a:p>
            <a:pPr marL="0" indent="0">
              <a:buNone/>
            </a:pPr>
            <a:endParaRPr lang="en-US" dirty="0"/>
          </a:p>
        </p:txBody>
      </p:sp>
    </p:spTree>
    <p:extLst>
      <p:ext uri="{BB962C8B-B14F-4D97-AF65-F5344CB8AC3E}">
        <p14:creationId xmlns:p14="http://schemas.microsoft.com/office/powerpoint/2010/main" val="33065916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8640"/>
            <a:ext cx="8229600" cy="5937523"/>
          </a:xfrm>
        </p:spPr>
        <p:txBody>
          <a:bodyPr>
            <a:normAutofit fontScale="32500" lnSpcReduction="20000"/>
          </a:bodyPr>
          <a:lstStyle/>
          <a:p>
            <a:pPr marL="0" marR="0" indent="0" algn="ctr">
              <a:lnSpc>
                <a:spcPct val="119000"/>
              </a:lnSpc>
              <a:spcBef>
                <a:spcPts val="0"/>
              </a:spcBef>
              <a:spcAft>
                <a:spcPts val="600"/>
              </a:spcAft>
              <a:buNone/>
            </a:pPr>
            <a:r>
              <a:rPr lang="en-AU" sz="4800" b="1" kern="1400" dirty="0">
                <a:solidFill>
                  <a:srgbClr val="00509E"/>
                </a:solidFill>
                <a:effectLst>
                  <a:outerShdw blurRad="38100" dist="25400" dir="5400000" algn="ctr">
                    <a:srgbClr val="6E747A">
                      <a:alpha val="43000"/>
                    </a:srgbClr>
                  </a:outerShdw>
                </a:effectLst>
                <a:latin typeface="Futura Hv" panose="020B0702020204020204" pitchFamily="34" charset="0"/>
              </a:rPr>
              <a:t>SPIRITUAL INTERVENTION CODES</a:t>
            </a:r>
            <a:endParaRPr lang="en-AU" sz="3600" kern="1400" dirty="0">
              <a:solidFill>
                <a:srgbClr val="000000"/>
              </a:solidFill>
              <a:latin typeface="Constantia" panose="02030602050306030303" pitchFamily="18" charset="0"/>
            </a:endParaRPr>
          </a:p>
          <a:p>
            <a:pPr marL="0" marR="0" indent="0" algn="ctr">
              <a:lnSpc>
                <a:spcPct val="119000"/>
              </a:lnSpc>
              <a:spcBef>
                <a:spcPts val="0"/>
              </a:spcBef>
              <a:spcAft>
                <a:spcPts val="0"/>
              </a:spcAft>
              <a:buNone/>
            </a:pPr>
            <a:r>
              <a:rPr lang="en-AU" sz="4900" b="1" kern="1400" dirty="0">
                <a:solidFill>
                  <a:srgbClr val="00509E"/>
                </a:solidFill>
                <a:effectLst>
                  <a:outerShdw blurRad="38100" dist="25400" dir="5400000" algn="ctr">
                    <a:srgbClr val="6E747A">
                      <a:alpha val="43000"/>
                    </a:srgbClr>
                  </a:outerShdw>
                </a:effectLst>
                <a:latin typeface="Futura Hv" panose="020B0702020204020204" pitchFamily="34" charset="0"/>
              </a:rPr>
              <a:t>Australian Classifications of Health Interventions                       </a:t>
            </a:r>
          </a:p>
          <a:p>
            <a:pPr marL="0" marR="0" indent="0" algn="ctr">
              <a:lnSpc>
                <a:spcPct val="119000"/>
              </a:lnSpc>
              <a:spcBef>
                <a:spcPts val="0"/>
              </a:spcBef>
              <a:spcAft>
                <a:spcPts val="0"/>
              </a:spcAft>
              <a:buNone/>
            </a:pPr>
            <a:r>
              <a:rPr lang="en-AU" sz="4900" b="1" kern="1400" dirty="0">
                <a:solidFill>
                  <a:srgbClr val="00509E"/>
                </a:solidFill>
                <a:effectLst>
                  <a:outerShdw blurRad="38100" dist="25400" dir="5400000" algn="ctr">
                    <a:srgbClr val="6E747A">
                      <a:alpha val="43000"/>
                    </a:srgbClr>
                  </a:outerShdw>
                </a:effectLst>
                <a:latin typeface="Futura Hv" panose="020B0702020204020204" pitchFamily="34" charset="0"/>
              </a:rPr>
              <a:t>ICD-10-AM/ACHI/ACS Tenth Edition </a:t>
            </a:r>
            <a:endParaRPr lang="en-AU" sz="4900" kern="1400" dirty="0">
              <a:solidFill>
                <a:srgbClr val="000000"/>
              </a:solidFill>
              <a:latin typeface="Constantia" panose="02030602050306030303" pitchFamily="18" charset="0"/>
            </a:endParaRPr>
          </a:p>
          <a:p>
            <a:pPr marL="0" marR="0" indent="0" algn="ctr">
              <a:lnSpc>
                <a:spcPct val="119000"/>
              </a:lnSpc>
              <a:spcBef>
                <a:spcPts val="0"/>
              </a:spcBef>
              <a:spcAft>
                <a:spcPts val="0"/>
              </a:spcAft>
              <a:buNone/>
            </a:pPr>
            <a:r>
              <a:rPr lang="en-AU" sz="4900" b="1" kern="1400" dirty="0">
                <a:solidFill>
                  <a:srgbClr val="00509E"/>
                </a:solidFill>
                <a:effectLst>
                  <a:outerShdw blurRad="38100" dist="25400" dir="5400000" algn="ctr">
                    <a:srgbClr val="6E747A">
                      <a:alpha val="43000"/>
                    </a:srgbClr>
                  </a:outerShdw>
                </a:effectLst>
                <a:latin typeface="Futura Hv" panose="020B0702020204020204" pitchFamily="34" charset="0"/>
              </a:rPr>
              <a:t>Effective 1 July, 2017</a:t>
            </a:r>
            <a:r>
              <a:rPr lang="en-AU" sz="4900" i="1" kern="1400" dirty="0">
                <a:solidFill>
                  <a:srgbClr val="000000"/>
                </a:solidFill>
                <a:effectLst>
                  <a:outerShdw blurRad="38100" dist="25400" dir="5400000" algn="ctr">
                    <a:srgbClr val="6E747A">
                      <a:alpha val="43000"/>
                    </a:srgbClr>
                  </a:outerShdw>
                </a:effectLst>
                <a:latin typeface="Futura Bk" panose="020B0502020204020303" pitchFamily="34" charset="0"/>
              </a:rPr>
              <a:t>:</a:t>
            </a:r>
          </a:p>
          <a:p>
            <a:pPr marL="0" indent="0">
              <a:lnSpc>
                <a:spcPct val="119000"/>
              </a:lnSpc>
              <a:spcBef>
                <a:spcPts val="0"/>
              </a:spcBef>
              <a:buNone/>
            </a:pPr>
            <a:endParaRPr lang="en-AU" sz="4900" kern="1400" dirty="0">
              <a:solidFill>
                <a:srgbClr val="000000"/>
              </a:solidFill>
              <a:latin typeface="Constantia" panose="02030602050306030303" pitchFamily="18" charset="0"/>
            </a:endParaRPr>
          </a:p>
          <a:p>
            <a:pPr marL="0" indent="0">
              <a:lnSpc>
                <a:spcPct val="119000"/>
              </a:lnSpc>
              <a:spcBef>
                <a:spcPts val="0"/>
              </a:spcBef>
              <a:buNone/>
            </a:pPr>
            <a:r>
              <a:rPr lang="en-AU" sz="4900" kern="1400" dirty="0">
                <a:solidFill>
                  <a:srgbClr val="000000"/>
                </a:solidFill>
                <a:effectLst>
                  <a:outerShdw blurRad="38100" dist="25400" dir="5400000" algn="ctr">
                    <a:srgbClr val="6E747A">
                      <a:alpha val="43000"/>
                    </a:srgbClr>
                  </a:outerShdw>
                </a:effectLst>
                <a:latin typeface="Futura Bk" panose="020B0502020204020303" pitchFamily="34" charset="0"/>
              </a:rPr>
              <a:t> </a:t>
            </a:r>
            <a:endParaRPr lang="en-AU" sz="4900" kern="1400" dirty="0">
              <a:solidFill>
                <a:srgbClr val="000000"/>
              </a:solidFill>
              <a:latin typeface="Constantia" panose="02030602050306030303" pitchFamily="18" charset="0"/>
            </a:endParaRPr>
          </a:p>
          <a:p>
            <a:pPr marL="0" indent="0">
              <a:lnSpc>
                <a:spcPct val="119000"/>
              </a:lnSpc>
              <a:spcBef>
                <a:spcPts val="0"/>
              </a:spcBef>
              <a:buNone/>
            </a:pPr>
            <a:r>
              <a:rPr lang="en-AU" sz="4900" b="1" kern="1400" dirty="0">
                <a:solidFill>
                  <a:srgbClr val="000000"/>
                </a:solidFill>
                <a:latin typeface="Futura Bk" panose="020B0502020204020303" pitchFamily="34" charset="0"/>
              </a:rPr>
              <a:t>96186-00  </a:t>
            </a:r>
            <a:endParaRPr lang="en-AU" sz="4900" kern="1400" dirty="0">
              <a:solidFill>
                <a:srgbClr val="000000"/>
              </a:solidFill>
              <a:latin typeface="Constantia" panose="02030602050306030303" pitchFamily="18" charset="0"/>
            </a:endParaRPr>
          </a:p>
          <a:p>
            <a:pPr marL="0" indent="0">
              <a:lnSpc>
                <a:spcPct val="119000"/>
              </a:lnSpc>
              <a:spcBef>
                <a:spcPts val="0"/>
              </a:spcBef>
              <a:buNone/>
            </a:pPr>
            <a:r>
              <a:rPr lang="en-AU" sz="4900" b="1" kern="1400" dirty="0">
                <a:solidFill>
                  <a:srgbClr val="BF1241"/>
                </a:solidFill>
                <a:latin typeface="Futura Bk" panose="020B0502020204020303" pitchFamily="34" charset="0"/>
              </a:rPr>
              <a:t>Spiritual assessment                             </a:t>
            </a:r>
            <a:endParaRPr lang="en-AU" sz="4900" kern="1400" dirty="0">
              <a:solidFill>
                <a:srgbClr val="000000"/>
              </a:solidFill>
              <a:latin typeface="Constantia" panose="02030602050306030303" pitchFamily="18" charset="0"/>
            </a:endParaRPr>
          </a:p>
          <a:p>
            <a:pPr marL="0" indent="0">
              <a:lnSpc>
                <a:spcPct val="119000"/>
              </a:lnSpc>
              <a:spcBef>
                <a:spcPts val="0"/>
              </a:spcBef>
              <a:buNone/>
            </a:pPr>
            <a:r>
              <a:rPr lang="en-AU" sz="4900" kern="1400" dirty="0">
                <a:solidFill>
                  <a:srgbClr val="000000"/>
                </a:solidFill>
                <a:latin typeface="Futura Bk" panose="020B0502020204020303" pitchFamily="34" charset="0"/>
              </a:rPr>
              <a:t>Initial and subsequent assessment of wellbeing issues, needs and resources of a client. Elements of this intervention may include an informal explanatory dialogue to screen for </a:t>
            </a:r>
            <a:endParaRPr lang="en-AU" sz="4900" kern="1400" dirty="0">
              <a:solidFill>
                <a:srgbClr val="000000"/>
              </a:solidFill>
              <a:latin typeface="Constantia" panose="02030602050306030303" pitchFamily="18" charset="0"/>
            </a:endParaRPr>
          </a:p>
          <a:p>
            <a:pPr marL="0" indent="0">
              <a:lnSpc>
                <a:spcPct val="119000"/>
              </a:lnSpc>
              <a:spcBef>
                <a:spcPts val="0"/>
              </a:spcBef>
              <a:buNone/>
            </a:pPr>
            <a:r>
              <a:rPr lang="en-AU" sz="4900" kern="1400" dirty="0">
                <a:solidFill>
                  <a:srgbClr val="000000"/>
                </a:solidFill>
                <a:latin typeface="Futura Bk" panose="020B0502020204020303" pitchFamily="34" charset="0"/>
              </a:rPr>
              <a:t>immediate spiritual needs including religious and pastoral </a:t>
            </a:r>
            <a:endParaRPr lang="en-AU" sz="4900" kern="1400" dirty="0">
              <a:solidFill>
                <a:srgbClr val="000000"/>
              </a:solidFill>
              <a:latin typeface="Constantia" panose="02030602050306030303" pitchFamily="18" charset="0"/>
            </a:endParaRPr>
          </a:p>
          <a:p>
            <a:pPr marL="0" indent="0">
              <a:lnSpc>
                <a:spcPct val="119000"/>
              </a:lnSpc>
              <a:spcBef>
                <a:spcPts val="0"/>
              </a:spcBef>
              <a:buNone/>
            </a:pPr>
            <a:r>
              <a:rPr lang="en-AU" sz="4900" kern="1400" dirty="0">
                <a:solidFill>
                  <a:srgbClr val="000000"/>
                </a:solidFill>
                <a:latin typeface="Futura Bk" panose="020B0502020204020303" pitchFamily="34" charset="0"/>
              </a:rPr>
              <a:t>issues, the use of a formal instrument or assessment tool. This intervention can often lead to other interventions. </a:t>
            </a:r>
          </a:p>
          <a:p>
            <a:pPr marL="0" indent="0">
              <a:lnSpc>
                <a:spcPct val="119000"/>
              </a:lnSpc>
              <a:spcBef>
                <a:spcPts val="0"/>
              </a:spcBef>
              <a:buNone/>
            </a:pPr>
            <a:endParaRPr lang="en-AU" sz="4900" kern="1400" dirty="0">
              <a:solidFill>
                <a:srgbClr val="000000"/>
              </a:solidFill>
              <a:latin typeface="Constantia" panose="02030602050306030303" pitchFamily="18" charset="0"/>
            </a:endParaRPr>
          </a:p>
          <a:p>
            <a:pPr marL="0" indent="0">
              <a:lnSpc>
                <a:spcPct val="110000"/>
              </a:lnSpc>
              <a:spcBef>
                <a:spcPts val="0"/>
              </a:spcBef>
              <a:buNone/>
            </a:pPr>
            <a:r>
              <a:rPr lang="en-AU" sz="4900" b="1" kern="1400" dirty="0">
                <a:solidFill>
                  <a:srgbClr val="000000"/>
                </a:solidFill>
                <a:latin typeface="Futura Bk" panose="020B0502020204020303" pitchFamily="34" charset="0"/>
              </a:rPr>
              <a:t> </a:t>
            </a:r>
            <a:endParaRPr lang="en-AU" sz="4900" kern="1400" dirty="0">
              <a:solidFill>
                <a:srgbClr val="000000"/>
              </a:solidFill>
              <a:latin typeface="Constantia" panose="02030602050306030303" pitchFamily="18" charset="0"/>
            </a:endParaRPr>
          </a:p>
          <a:p>
            <a:pPr marL="0" indent="0">
              <a:lnSpc>
                <a:spcPct val="110000"/>
              </a:lnSpc>
              <a:spcBef>
                <a:spcPts val="0"/>
              </a:spcBef>
              <a:buNone/>
            </a:pPr>
            <a:r>
              <a:rPr lang="en-AU" sz="4900" b="1" kern="1400" dirty="0">
                <a:solidFill>
                  <a:srgbClr val="000000"/>
                </a:solidFill>
                <a:latin typeface="Futura Bk" panose="020B0502020204020303" pitchFamily="34" charset="0"/>
              </a:rPr>
              <a:t>96087-00  </a:t>
            </a:r>
            <a:endParaRPr lang="en-AU" sz="4900" kern="1400" dirty="0">
              <a:solidFill>
                <a:srgbClr val="000000"/>
              </a:solidFill>
              <a:latin typeface="Constantia" panose="02030602050306030303" pitchFamily="18" charset="0"/>
            </a:endParaRPr>
          </a:p>
          <a:p>
            <a:pPr marL="0" indent="0">
              <a:lnSpc>
                <a:spcPct val="110000"/>
              </a:lnSpc>
              <a:spcBef>
                <a:spcPts val="0"/>
              </a:spcBef>
              <a:buNone/>
            </a:pPr>
            <a:r>
              <a:rPr lang="en-AU" sz="4900" b="1" kern="1400" dirty="0">
                <a:solidFill>
                  <a:srgbClr val="BF1241"/>
                </a:solidFill>
                <a:latin typeface="Futura Bk" panose="020B0502020204020303" pitchFamily="34" charset="0"/>
              </a:rPr>
              <a:t>Spiritual counselling, guidance or education</a:t>
            </a:r>
            <a:r>
              <a:rPr lang="en-AU" sz="4900" kern="1400" dirty="0">
                <a:solidFill>
                  <a:srgbClr val="000000"/>
                </a:solidFill>
                <a:latin typeface="Futura Bk" panose="020B0502020204020303" pitchFamily="34" charset="0"/>
              </a:rPr>
              <a:t>                                                   </a:t>
            </a:r>
          </a:p>
          <a:p>
            <a:pPr marL="0" indent="0">
              <a:lnSpc>
                <a:spcPct val="110000"/>
              </a:lnSpc>
              <a:spcBef>
                <a:spcPts val="0"/>
              </a:spcBef>
              <a:buNone/>
            </a:pPr>
            <a:r>
              <a:rPr lang="en-AU" sz="4900" kern="1400" dirty="0">
                <a:solidFill>
                  <a:srgbClr val="000000"/>
                </a:solidFill>
                <a:latin typeface="Futura Bk" panose="020B0502020204020303" pitchFamily="34" charset="0"/>
              </a:rPr>
              <a:t>An expression of spiritual care that includes a facilitative </a:t>
            </a:r>
            <a:endParaRPr lang="en-AU" sz="4900" kern="1400" dirty="0">
              <a:solidFill>
                <a:srgbClr val="000000"/>
              </a:solidFill>
              <a:latin typeface="Constantia" panose="02030602050306030303" pitchFamily="18" charset="0"/>
            </a:endParaRPr>
          </a:p>
          <a:p>
            <a:pPr marL="0" indent="0">
              <a:lnSpc>
                <a:spcPct val="110000"/>
              </a:lnSpc>
              <a:spcBef>
                <a:spcPts val="0"/>
              </a:spcBef>
              <a:buNone/>
            </a:pPr>
            <a:r>
              <a:rPr lang="en-AU" sz="4900" kern="1400" dirty="0">
                <a:solidFill>
                  <a:srgbClr val="000000"/>
                </a:solidFill>
                <a:latin typeface="Futura Bk" panose="020B0502020204020303" pitchFamily="34" charset="0"/>
              </a:rPr>
              <a:t>in-depth review of a person’s life journey, personal or familial counsel, ethical consultation, mental health support, end of life care and guidance in matters of beliefs, traditions, values and practices. </a:t>
            </a:r>
            <a:endParaRPr lang="en-AU" sz="4900" kern="1400" dirty="0">
              <a:solidFill>
                <a:srgbClr val="000000"/>
              </a:solidFill>
              <a:latin typeface="Constantia" panose="02030602050306030303" pitchFamily="18" charset="0"/>
            </a:endParaRPr>
          </a:p>
          <a:p>
            <a:pPr marL="0" indent="0">
              <a:lnSpc>
                <a:spcPct val="119000"/>
              </a:lnSpc>
              <a:spcBef>
                <a:spcPts val="0"/>
              </a:spcBef>
              <a:spcAft>
                <a:spcPts val="600"/>
              </a:spcAft>
              <a:buNone/>
            </a:pPr>
            <a:r>
              <a:rPr lang="en-AU" sz="3600" kern="1400" dirty="0">
                <a:solidFill>
                  <a:srgbClr val="000000"/>
                </a:solidFill>
                <a:latin typeface="Constantia" panose="02030602050306030303" pitchFamily="18" charset="0"/>
              </a:rPr>
              <a:t> </a:t>
            </a:r>
          </a:p>
          <a:p>
            <a:pPr marL="0" indent="0">
              <a:buNone/>
            </a:pPr>
            <a:endParaRPr lang="en-AU" dirty="0"/>
          </a:p>
        </p:txBody>
      </p:sp>
    </p:spTree>
    <p:extLst>
      <p:ext uri="{BB962C8B-B14F-4D97-AF65-F5344CB8AC3E}">
        <p14:creationId xmlns:p14="http://schemas.microsoft.com/office/powerpoint/2010/main" val="8423595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0648"/>
            <a:ext cx="8229600" cy="5865515"/>
          </a:xfrm>
        </p:spPr>
        <p:txBody>
          <a:bodyPr>
            <a:normAutofit fontScale="47500" lnSpcReduction="20000"/>
          </a:bodyPr>
          <a:lstStyle/>
          <a:p>
            <a:pPr marL="0" marR="0" indent="0" algn="ctr">
              <a:lnSpc>
                <a:spcPct val="119000"/>
              </a:lnSpc>
              <a:spcBef>
                <a:spcPts val="0"/>
              </a:spcBef>
              <a:spcAft>
                <a:spcPts val="400"/>
              </a:spcAft>
              <a:buNone/>
            </a:pPr>
            <a:r>
              <a:rPr lang="en-AU" sz="4200" b="1" kern="1400" cap="all" dirty="0">
                <a:solidFill>
                  <a:srgbClr val="00509E"/>
                </a:solidFill>
                <a:effectLst>
                  <a:outerShdw blurRad="38100" dist="25400" dir="5400000" algn="ctr">
                    <a:srgbClr val="6E747A">
                      <a:alpha val="43000"/>
                    </a:srgbClr>
                  </a:outerShdw>
                </a:effectLst>
                <a:latin typeface="Futura Hv" panose="020B0702020204020204" pitchFamily="34" charset="0"/>
              </a:rPr>
              <a:t>Spiritual  Intervention Codes </a:t>
            </a:r>
            <a:r>
              <a:rPr lang="en-AU" sz="4200" b="1" kern="1400" dirty="0">
                <a:solidFill>
                  <a:srgbClr val="00509E"/>
                </a:solidFill>
                <a:effectLst>
                  <a:outerShdw blurRad="38100" dist="25400" dir="5400000" algn="ctr">
                    <a:srgbClr val="6E747A">
                      <a:alpha val="43000"/>
                    </a:srgbClr>
                  </a:outerShdw>
                </a:effectLst>
                <a:latin typeface="Futura Hv" panose="020B0702020204020204" pitchFamily="34" charset="0"/>
              </a:rPr>
              <a:t>(cont.)</a:t>
            </a:r>
          </a:p>
          <a:p>
            <a:pPr marL="0" marR="0" indent="0" algn="ctr">
              <a:lnSpc>
                <a:spcPct val="119000"/>
              </a:lnSpc>
              <a:spcBef>
                <a:spcPts val="0"/>
              </a:spcBef>
              <a:spcAft>
                <a:spcPts val="400"/>
              </a:spcAft>
              <a:buNone/>
            </a:pPr>
            <a:endParaRPr lang="en-AU" b="1" kern="1400" dirty="0">
              <a:solidFill>
                <a:srgbClr val="000000"/>
              </a:solidFill>
              <a:latin typeface="Futura Bk" panose="020B0502020204020303" pitchFamily="34" charset="0"/>
            </a:endParaRPr>
          </a:p>
          <a:p>
            <a:pPr marL="0" indent="0">
              <a:lnSpc>
                <a:spcPct val="110000"/>
              </a:lnSpc>
              <a:spcBef>
                <a:spcPts val="0"/>
              </a:spcBef>
              <a:buNone/>
            </a:pPr>
            <a:endParaRPr lang="en-AU" b="1" kern="1400" dirty="0">
              <a:solidFill>
                <a:srgbClr val="000000"/>
              </a:solidFill>
              <a:latin typeface="Futura Bk" panose="020B0502020204020303" pitchFamily="34" charset="0"/>
            </a:endParaRPr>
          </a:p>
          <a:p>
            <a:pPr marL="0" indent="0">
              <a:lnSpc>
                <a:spcPct val="110000"/>
              </a:lnSpc>
              <a:spcBef>
                <a:spcPts val="0"/>
              </a:spcBef>
              <a:buNone/>
            </a:pPr>
            <a:r>
              <a:rPr lang="en-AU" sz="3400" b="1" kern="1400" dirty="0">
                <a:solidFill>
                  <a:srgbClr val="000000"/>
                </a:solidFill>
                <a:latin typeface="Futura Bk" panose="020B0502020204020303" pitchFamily="34" charset="0"/>
              </a:rPr>
              <a:t>96187-00  </a:t>
            </a:r>
            <a:endParaRPr lang="en-AU" sz="3400" kern="1400" dirty="0">
              <a:solidFill>
                <a:srgbClr val="000000"/>
              </a:solidFill>
              <a:latin typeface="Constantia" panose="02030602050306030303" pitchFamily="18" charset="0"/>
            </a:endParaRPr>
          </a:p>
          <a:p>
            <a:pPr marL="0" indent="0">
              <a:lnSpc>
                <a:spcPct val="110000"/>
              </a:lnSpc>
              <a:spcBef>
                <a:spcPts val="0"/>
              </a:spcBef>
              <a:buNone/>
            </a:pPr>
            <a:r>
              <a:rPr lang="en-AU" sz="3400" b="1" kern="1400" dirty="0">
                <a:solidFill>
                  <a:srgbClr val="BF1241"/>
                </a:solidFill>
                <a:latin typeface="Futura Bk" panose="020B0502020204020303" pitchFamily="34" charset="0"/>
              </a:rPr>
              <a:t>Spiritual support                                   </a:t>
            </a:r>
            <a:endParaRPr lang="en-AU" sz="3400" kern="1400" dirty="0">
              <a:solidFill>
                <a:srgbClr val="000000"/>
              </a:solidFill>
              <a:latin typeface="Constantia" panose="02030602050306030303" pitchFamily="18" charset="0"/>
            </a:endParaRPr>
          </a:p>
          <a:p>
            <a:pPr marL="0" indent="0">
              <a:lnSpc>
                <a:spcPct val="110000"/>
              </a:lnSpc>
              <a:spcBef>
                <a:spcPts val="0"/>
              </a:spcBef>
              <a:buNone/>
            </a:pPr>
            <a:r>
              <a:rPr lang="en-AU" sz="3400" kern="1400" dirty="0">
                <a:solidFill>
                  <a:srgbClr val="000000"/>
                </a:solidFill>
                <a:latin typeface="Futura Bk" panose="020B0502020204020303" pitchFamily="34" charset="0"/>
              </a:rPr>
              <a:t>The provision of support to individuals or groups including establishing relationship hearing the person(s) </a:t>
            </a:r>
            <a:endParaRPr lang="en-AU" sz="3400" kern="1400" dirty="0">
              <a:solidFill>
                <a:srgbClr val="000000"/>
              </a:solidFill>
              <a:latin typeface="Constantia" panose="02030602050306030303" pitchFamily="18" charset="0"/>
            </a:endParaRPr>
          </a:p>
          <a:p>
            <a:pPr marL="0" indent="0">
              <a:lnSpc>
                <a:spcPct val="110000"/>
              </a:lnSpc>
              <a:spcBef>
                <a:spcPts val="0"/>
              </a:spcBef>
              <a:buNone/>
            </a:pPr>
            <a:r>
              <a:rPr lang="en-AU" sz="3400" kern="1400" dirty="0">
                <a:solidFill>
                  <a:srgbClr val="000000"/>
                </a:solidFill>
                <a:latin typeface="Futura Bk" panose="020B0502020204020303" pitchFamily="34" charset="0"/>
              </a:rPr>
              <a:t>narrative, and enabling conversation in which spiritual wellbeing and healing may be nurtured, emotional support and advocacy, companioning of person(s) confronted with profound human issues of death, </a:t>
            </a:r>
            <a:endParaRPr lang="en-AU" sz="3400" kern="1400" dirty="0">
              <a:solidFill>
                <a:srgbClr val="000000"/>
              </a:solidFill>
              <a:latin typeface="Constantia" panose="02030602050306030303" pitchFamily="18" charset="0"/>
            </a:endParaRPr>
          </a:p>
          <a:p>
            <a:pPr marL="0" indent="0">
              <a:lnSpc>
                <a:spcPct val="110000"/>
              </a:lnSpc>
              <a:spcBef>
                <a:spcPts val="0"/>
              </a:spcBef>
              <a:buNone/>
            </a:pPr>
            <a:r>
              <a:rPr lang="en-AU" sz="3400" kern="1400" dirty="0">
                <a:solidFill>
                  <a:srgbClr val="000000"/>
                </a:solidFill>
                <a:latin typeface="Futura Bk" panose="020B0502020204020303" pitchFamily="34" charset="0"/>
              </a:rPr>
              <a:t>dying, loss, meaning and aloneness. It is predominantly a ministry of presence and emotional support. </a:t>
            </a:r>
            <a:endParaRPr lang="en-AU" sz="3400" kern="1400" dirty="0">
              <a:solidFill>
                <a:srgbClr val="000000"/>
              </a:solidFill>
              <a:latin typeface="Constantia" panose="02030602050306030303" pitchFamily="18" charset="0"/>
            </a:endParaRPr>
          </a:p>
          <a:p>
            <a:pPr marL="0" indent="0">
              <a:lnSpc>
                <a:spcPct val="110000"/>
              </a:lnSpc>
              <a:spcBef>
                <a:spcPts val="0"/>
              </a:spcBef>
              <a:buNone/>
            </a:pPr>
            <a:r>
              <a:rPr lang="en-AU" sz="3400" kern="1400" dirty="0">
                <a:solidFill>
                  <a:srgbClr val="000000"/>
                </a:solidFill>
                <a:latin typeface="Futura Bk" panose="020B0502020204020303" pitchFamily="34" charset="0"/>
              </a:rPr>
              <a:t> </a:t>
            </a:r>
            <a:endParaRPr lang="en-AU" sz="3400" kern="1400" dirty="0">
              <a:solidFill>
                <a:srgbClr val="000000"/>
              </a:solidFill>
              <a:latin typeface="Constantia" panose="02030602050306030303" pitchFamily="18" charset="0"/>
            </a:endParaRPr>
          </a:p>
          <a:p>
            <a:pPr marL="0" indent="0">
              <a:lnSpc>
                <a:spcPct val="118000"/>
              </a:lnSpc>
              <a:spcBef>
                <a:spcPts val="0"/>
              </a:spcBef>
              <a:buNone/>
            </a:pPr>
            <a:r>
              <a:rPr lang="en-AU" sz="3400" b="1" kern="1400" dirty="0">
                <a:solidFill>
                  <a:srgbClr val="000000"/>
                </a:solidFill>
                <a:latin typeface="Futura Bk" panose="020B0502020204020303" pitchFamily="34" charset="0"/>
              </a:rPr>
              <a:t>96240-00  </a:t>
            </a:r>
            <a:endParaRPr lang="en-AU" sz="3400" kern="1400" dirty="0">
              <a:solidFill>
                <a:srgbClr val="000000"/>
              </a:solidFill>
              <a:latin typeface="Constantia" panose="02030602050306030303" pitchFamily="18" charset="0"/>
            </a:endParaRPr>
          </a:p>
          <a:p>
            <a:pPr marL="0" indent="0">
              <a:lnSpc>
                <a:spcPct val="118000"/>
              </a:lnSpc>
              <a:spcBef>
                <a:spcPts val="0"/>
              </a:spcBef>
              <a:buNone/>
            </a:pPr>
            <a:r>
              <a:rPr lang="en-AU" sz="3400" b="1" kern="1400" dirty="0">
                <a:solidFill>
                  <a:srgbClr val="BF1241"/>
                </a:solidFill>
                <a:latin typeface="Futura Bk" panose="020B0502020204020303" pitchFamily="34" charset="0"/>
              </a:rPr>
              <a:t>Spiritual ritual                               </a:t>
            </a:r>
            <a:endParaRPr lang="en-AU" sz="3400" kern="1400" dirty="0">
              <a:solidFill>
                <a:srgbClr val="000000"/>
              </a:solidFill>
              <a:latin typeface="Constantia" panose="02030602050306030303" pitchFamily="18" charset="0"/>
            </a:endParaRPr>
          </a:p>
          <a:p>
            <a:pPr marL="0" indent="0">
              <a:lnSpc>
                <a:spcPct val="118000"/>
              </a:lnSpc>
              <a:spcBef>
                <a:spcPts val="0"/>
              </a:spcBef>
              <a:buNone/>
            </a:pPr>
            <a:r>
              <a:rPr lang="en-AU" sz="3400" kern="1400" dirty="0">
                <a:solidFill>
                  <a:srgbClr val="000000"/>
                </a:solidFill>
                <a:latin typeface="Futura Bk" panose="020B0502020204020303" pitchFamily="34" charset="0"/>
              </a:rPr>
              <a:t>All ritual activities, both formal and informal, including such activities as public and private worship, private prayer and devotion, anointing, blessing and naming, dedications, sacraments, rites, meditation, weddings and relationship ceremonies, funerals, memorial services, seasonal and occasional services. </a:t>
            </a:r>
            <a:endParaRPr lang="en-AU" sz="3400" kern="1400" dirty="0">
              <a:solidFill>
                <a:srgbClr val="000000"/>
              </a:solidFill>
              <a:latin typeface="Constantia" panose="02030602050306030303" pitchFamily="18" charset="0"/>
            </a:endParaRPr>
          </a:p>
          <a:p>
            <a:pPr marL="0" indent="0">
              <a:lnSpc>
                <a:spcPct val="119000"/>
              </a:lnSpc>
              <a:spcBef>
                <a:spcPts val="0"/>
              </a:spcBef>
              <a:spcAft>
                <a:spcPts val="400"/>
              </a:spcAft>
              <a:buNone/>
            </a:pPr>
            <a:r>
              <a:rPr lang="en-AU" sz="800" b="1" kern="1400" dirty="0">
                <a:solidFill>
                  <a:srgbClr val="00509E"/>
                </a:solidFill>
                <a:effectLst>
                  <a:outerShdw blurRad="38100" dist="25400" dir="5400000" algn="ctr">
                    <a:srgbClr val="6E747A">
                      <a:alpha val="43000"/>
                    </a:srgbClr>
                  </a:outerShdw>
                </a:effectLst>
                <a:latin typeface="Futura Hv" panose="020B0702020204020204" pitchFamily="34" charset="0"/>
              </a:rPr>
              <a:t> </a:t>
            </a:r>
            <a:endParaRPr lang="en-AU" sz="3600" kern="1400" dirty="0">
              <a:solidFill>
                <a:srgbClr val="000000"/>
              </a:solidFill>
              <a:latin typeface="Constantia" panose="02030602050306030303" pitchFamily="18" charset="0"/>
            </a:endParaRPr>
          </a:p>
          <a:p>
            <a:pPr marL="0" indent="0">
              <a:lnSpc>
                <a:spcPct val="119000"/>
              </a:lnSpc>
              <a:spcBef>
                <a:spcPts val="0"/>
              </a:spcBef>
              <a:spcAft>
                <a:spcPts val="400"/>
              </a:spcAft>
              <a:buNone/>
            </a:pPr>
            <a:r>
              <a:rPr lang="en-AU" sz="3600" b="1" kern="1400" cap="all" dirty="0">
                <a:solidFill>
                  <a:srgbClr val="00509E"/>
                </a:solidFill>
                <a:effectLst>
                  <a:outerShdw blurRad="38100" dist="25400" dir="5400000" algn="ctr">
                    <a:srgbClr val="6E747A">
                      <a:alpha val="43000"/>
                    </a:srgbClr>
                  </a:outerShdw>
                </a:effectLst>
                <a:latin typeface="Futura Hv" panose="020B0702020204020204" pitchFamily="34" charset="0"/>
              </a:rPr>
              <a:t>Generalised Allied Health intervention</a:t>
            </a:r>
            <a:endParaRPr lang="en-AU" sz="3600" kern="1400" dirty="0">
              <a:solidFill>
                <a:srgbClr val="000000"/>
              </a:solidFill>
              <a:latin typeface="Constantia" panose="02030602050306030303" pitchFamily="18" charset="0"/>
            </a:endParaRPr>
          </a:p>
          <a:p>
            <a:pPr marL="0" indent="0">
              <a:lnSpc>
                <a:spcPct val="110000"/>
              </a:lnSpc>
              <a:spcBef>
                <a:spcPts val="0"/>
              </a:spcBef>
              <a:buNone/>
            </a:pPr>
            <a:r>
              <a:rPr lang="en-AU" sz="3400" b="1" kern="1400" dirty="0">
                <a:solidFill>
                  <a:srgbClr val="000000"/>
                </a:solidFill>
                <a:latin typeface="Futura Bk" panose="020B0502020204020303" pitchFamily="34" charset="0"/>
              </a:rPr>
              <a:t>95550-12  </a:t>
            </a:r>
            <a:endParaRPr lang="en-AU" sz="3400" kern="1400" dirty="0">
              <a:solidFill>
                <a:srgbClr val="000000"/>
              </a:solidFill>
              <a:latin typeface="Constantia" panose="02030602050306030303" pitchFamily="18" charset="0"/>
            </a:endParaRPr>
          </a:p>
          <a:p>
            <a:pPr marL="0" indent="0">
              <a:lnSpc>
                <a:spcPct val="110000"/>
              </a:lnSpc>
              <a:spcBef>
                <a:spcPts val="0"/>
              </a:spcBef>
              <a:buNone/>
            </a:pPr>
            <a:r>
              <a:rPr lang="en-AU" sz="3400" b="1" kern="1400" dirty="0">
                <a:solidFill>
                  <a:srgbClr val="BF1241"/>
                </a:solidFill>
                <a:latin typeface="Futura Bk" panose="020B0502020204020303" pitchFamily="34" charset="0"/>
              </a:rPr>
              <a:t>Allied health intervention, spiritual care</a:t>
            </a:r>
            <a:r>
              <a:rPr lang="en-AU" b="1" kern="1400" cap="small" dirty="0">
                <a:solidFill>
                  <a:srgbClr val="BF1241"/>
                </a:solidFill>
                <a:latin typeface="Futura Bk" panose="020B0502020204020303" pitchFamily="34" charset="0"/>
              </a:rPr>
              <a:t>	</a:t>
            </a:r>
            <a:endParaRPr lang="en-AU" sz="4800" kern="1400" dirty="0">
              <a:solidFill>
                <a:srgbClr val="000000"/>
              </a:solidFill>
              <a:latin typeface="Constantia" panose="02030602050306030303" pitchFamily="18" charset="0"/>
            </a:endParaRPr>
          </a:p>
          <a:p>
            <a:pPr marL="0" indent="0">
              <a:lnSpc>
                <a:spcPct val="119000"/>
              </a:lnSpc>
              <a:spcBef>
                <a:spcPts val="0"/>
              </a:spcBef>
              <a:spcAft>
                <a:spcPts val="600"/>
              </a:spcAft>
              <a:buNone/>
            </a:pPr>
            <a:r>
              <a:rPr lang="en-AU" sz="3600" kern="1400" dirty="0">
                <a:solidFill>
                  <a:srgbClr val="000000"/>
                </a:solidFill>
                <a:latin typeface="Constantia" panose="02030602050306030303" pitchFamily="18" charset="0"/>
              </a:rPr>
              <a:t> </a:t>
            </a:r>
          </a:p>
          <a:p>
            <a:endParaRPr lang="en-AU" dirty="0"/>
          </a:p>
        </p:txBody>
      </p:sp>
    </p:spTree>
    <p:extLst>
      <p:ext uri="{BB962C8B-B14F-4D97-AF65-F5344CB8AC3E}">
        <p14:creationId xmlns:p14="http://schemas.microsoft.com/office/powerpoint/2010/main" val="2959413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467544" y="1159980"/>
            <a:ext cx="8208912" cy="4501268"/>
          </a:xfrm>
          <a:prstGeom prst="rect">
            <a:avLst/>
          </a:prstGeom>
          <a:ln>
            <a:miter lim="800000"/>
            <a:headEnd/>
            <a:tailEnd/>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endParaRPr lang="en-AU" sz="1600" dirty="0">
              <a:solidFill>
                <a:schemeClr val="tx2">
                  <a:lumMod val="75000"/>
                </a:schemeClr>
              </a:solidFill>
              <a:latin typeface="Arial" pitchFamily="34" charset="0"/>
              <a:cs typeface="Arial" pitchFamily="34" charset="0"/>
            </a:endParaRPr>
          </a:p>
          <a:p>
            <a:pPr lvl="3">
              <a:buFont typeface="Arial" panose="020B0604020202020204" pitchFamily="34" charset="0"/>
              <a:buChar char="•"/>
              <a:defRPr/>
            </a:pPr>
            <a:endParaRPr lang="en-AU" dirty="0">
              <a:solidFill>
                <a:schemeClr val="tx2">
                  <a:lumMod val="75000"/>
                </a:schemeClr>
              </a:solidFill>
              <a:latin typeface="+mj-lt"/>
            </a:endParaRPr>
          </a:p>
          <a:p>
            <a:pPr>
              <a:defRPr/>
            </a:pPr>
            <a:endParaRPr lang="en-AU" sz="2400" dirty="0">
              <a:solidFill>
                <a:schemeClr val="accent1">
                  <a:lumMod val="50000"/>
                </a:schemeClr>
              </a:solidFill>
              <a:latin typeface="+mj-lt"/>
            </a:endParaRPr>
          </a:p>
          <a:p>
            <a:pPr>
              <a:defRPr/>
            </a:pPr>
            <a:endParaRPr lang="en-AU" sz="2400" dirty="0">
              <a:solidFill>
                <a:schemeClr val="accent1">
                  <a:lumMod val="50000"/>
                </a:schemeClr>
              </a:solidFill>
              <a:latin typeface="+mj-lt"/>
            </a:endParaRPr>
          </a:p>
          <a:p>
            <a:pPr>
              <a:defRPr/>
            </a:pPr>
            <a:endParaRPr lang="en-AU" sz="2400" dirty="0">
              <a:solidFill>
                <a:schemeClr val="accent1">
                  <a:lumMod val="50000"/>
                </a:schemeClr>
              </a:solidFill>
              <a:latin typeface="+mj-lt"/>
            </a:endParaRPr>
          </a:p>
          <a:p>
            <a:pPr>
              <a:buFont typeface="Wingdings 2" panose="05020102010507070707" pitchFamily="18" charset="2"/>
              <a:buNone/>
              <a:defRPr/>
            </a:pPr>
            <a:endParaRPr lang="en-US" sz="2400" dirty="0">
              <a:solidFill>
                <a:schemeClr val="accent1">
                  <a:lumMod val="50000"/>
                </a:schemeClr>
              </a:solidFill>
              <a:latin typeface="+mj-lt"/>
            </a:endParaRPr>
          </a:p>
        </p:txBody>
      </p:sp>
      <p:sp>
        <p:nvSpPr>
          <p:cNvPr id="6" name="Titre 1"/>
          <p:cNvSpPr>
            <a:spLocks noGrp="1"/>
          </p:cNvSpPr>
          <p:nvPr>
            <p:ph type="title"/>
          </p:nvPr>
        </p:nvSpPr>
        <p:spPr>
          <a:xfrm>
            <a:off x="457200" y="274638"/>
            <a:ext cx="7211144" cy="490066"/>
          </a:xfrm>
        </p:spPr>
        <p:txBody>
          <a:bodyPr>
            <a:noAutofit/>
          </a:bodyPr>
          <a:lstStyle/>
          <a:p>
            <a:pPr algn="l"/>
            <a:r>
              <a:rPr lang="en-AU" sz="3200" dirty="0">
                <a:solidFill>
                  <a:srgbClr val="6E9FD5"/>
                </a:solidFill>
                <a:latin typeface="Futura Hv" panose="020B0702020204020204" pitchFamily="34" charset="0"/>
              </a:rPr>
              <a:t>Ursula Le </a:t>
            </a:r>
            <a:r>
              <a:rPr lang="en-AU" sz="3200" dirty="0" err="1">
                <a:solidFill>
                  <a:srgbClr val="6E9FD5"/>
                </a:solidFill>
                <a:latin typeface="Futura Hv" panose="020B0702020204020204" pitchFamily="34" charset="0"/>
              </a:rPr>
              <a:t>Guin</a:t>
            </a:r>
            <a:r>
              <a:rPr lang="en-AU" sz="3200" dirty="0">
                <a:solidFill>
                  <a:srgbClr val="6E9FD5"/>
                </a:solidFill>
                <a:latin typeface="Futura Hv" panose="020B0702020204020204" pitchFamily="34" charset="0"/>
              </a:rPr>
              <a:t> quote</a:t>
            </a:r>
          </a:p>
        </p:txBody>
      </p:sp>
      <p:pic>
        <p:nvPicPr>
          <p:cNvPr id="7" name="Picture 6">
            <a:extLst>
              <a:ext uri="{FF2B5EF4-FFF2-40B4-BE49-F238E27FC236}">
                <a16:creationId xmlns:a16="http://schemas.microsoft.com/office/drawing/2014/main" id="{D7470819-ECF1-D947-BA9E-A0C5263A112E}"/>
              </a:ext>
            </a:extLst>
          </p:cNvPr>
          <p:cNvPicPr/>
          <p:nvPr/>
        </p:nvPicPr>
        <p:blipFill rotWithShape="1">
          <a:blip r:embed="rId3" cstate="print">
            <a:extLst>
              <a:ext uri="{28A0092B-C50C-407E-A947-70E740481C1C}">
                <a14:useLocalDpi xmlns:a14="http://schemas.microsoft.com/office/drawing/2010/main" val="0"/>
              </a:ext>
            </a:extLst>
          </a:blip>
          <a:srcRect b="40044"/>
          <a:stretch/>
        </p:blipFill>
        <p:spPr bwMode="auto">
          <a:xfrm>
            <a:off x="434360" y="6002901"/>
            <a:ext cx="648072" cy="386965"/>
          </a:xfrm>
          <a:prstGeom prst="rect">
            <a:avLst/>
          </a:prstGeom>
          <a:noFill/>
          <a:ln>
            <a:noFill/>
          </a:ln>
          <a:extLst>
            <a:ext uri="{53640926-AAD7-44D8-BBD7-CCE9431645EC}">
              <a14:shadowObscured xmlns:a14="http://schemas.microsoft.com/office/drawing/2010/main"/>
            </a:ext>
          </a:extLst>
        </p:spPr>
      </p:pic>
      <p:sp>
        <p:nvSpPr>
          <p:cNvPr id="8" name="Text Box 6">
            <a:extLst>
              <a:ext uri="{FF2B5EF4-FFF2-40B4-BE49-F238E27FC236}">
                <a16:creationId xmlns:a16="http://schemas.microsoft.com/office/drawing/2014/main" id="{D2372DE8-8324-7F47-9A05-3891E18A8B82}"/>
              </a:ext>
            </a:extLst>
          </p:cNvPr>
          <p:cNvSpPr txBox="1"/>
          <p:nvPr/>
        </p:nvSpPr>
        <p:spPr>
          <a:xfrm>
            <a:off x="1082432" y="6056524"/>
            <a:ext cx="3074810" cy="27972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AU" sz="1200" b="1" i="1" dirty="0">
                <a:solidFill>
                  <a:srgbClr val="BF1B4A"/>
                </a:solidFill>
                <a:effectLst/>
                <a:latin typeface="Papyrus" panose="020B0602040200020303" pitchFamily="34" charset="77"/>
                <a:ea typeface="HGMaruGothicMPRO" panose="020F0600000000000000" pitchFamily="34" charset="-128"/>
                <a:cs typeface="FuturaBT-Book"/>
              </a:rPr>
              <a:t>Spiritual Health</a:t>
            </a:r>
            <a:r>
              <a:rPr lang="en-AU" sz="1200" b="1" i="1" dirty="0">
                <a:solidFill>
                  <a:srgbClr val="BF1B4A"/>
                </a:solidFill>
                <a:latin typeface="Calibri" panose="020F0502020204030204" pitchFamily="34" charset="0"/>
                <a:ea typeface="HGMaruGothicMPRO" panose="020F0600000000000000" pitchFamily="34" charset="-128"/>
                <a:cs typeface="Times New Roman" panose="02020603050405020304" pitchFamily="18" charset="0"/>
              </a:rPr>
              <a:t> </a:t>
            </a:r>
            <a:r>
              <a:rPr lang="en-AU" sz="1100" b="1" i="1" dirty="0">
                <a:solidFill>
                  <a:srgbClr val="1968B3"/>
                </a:solidFill>
                <a:effectLst/>
                <a:latin typeface="Papyrus" panose="020B0602040200020303" pitchFamily="34" charset="77"/>
                <a:ea typeface="HGMaruGothicMPRO" panose="020F0600000000000000" pitchFamily="34" charset="-128"/>
                <a:cs typeface="FuturaBT-Book"/>
              </a:rPr>
              <a:t>Association</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A838E15F-B4AD-4B08-944B-5792400281CA}"/>
              </a:ext>
            </a:extLst>
          </p:cNvPr>
          <p:cNvSpPr/>
          <p:nvPr/>
        </p:nvSpPr>
        <p:spPr>
          <a:xfrm>
            <a:off x="467544" y="1874728"/>
            <a:ext cx="8242096" cy="2677656"/>
          </a:xfrm>
          <a:prstGeom prst="rect">
            <a:avLst/>
          </a:prstGeom>
        </p:spPr>
        <p:txBody>
          <a:bodyPr wrap="square">
            <a:spAutoFit/>
          </a:bodyPr>
          <a:lstStyle/>
          <a:p>
            <a:r>
              <a:rPr lang="en-AU" sz="2800" dirty="0">
                <a:solidFill>
                  <a:srgbClr val="00509E"/>
                </a:solidFill>
                <a:latin typeface="Futura Bk" panose="020B0502020204020303" pitchFamily="34" charset="0"/>
              </a:rPr>
              <a:t>“My job is to keep the meaning completely embodied in the work itself, and therefore alive and capable of change…</a:t>
            </a:r>
          </a:p>
          <a:p>
            <a:r>
              <a:rPr lang="en-AU" sz="2800" dirty="0">
                <a:solidFill>
                  <a:srgbClr val="00509E"/>
                </a:solidFill>
                <a:latin typeface="Futura Bk" panose="020B0502020204020303" pitchFamily="34" charset="0"/>
              </a:rPr>
              <a:t>…leaving around her words that area of silence, that empty space, in which other and further truths and perceptions can form in other minds.”</a:t>
            </a:r>
          </a:p>
        </p:txBody>
      </p:sp>
    </p:spTree>
    <p:extLst>
      <p:ext uri="{BB962C8B-B14F-4D97-AF65-F5344CB8AC3E}">
        <p14:creationId xmlns:p14="http://schemas.microsoft.com/office/powerpoint/2010/main" val="41478423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1E20B-9DF9-5749-A467-3B7A529125BF}"/>
              </a:ext>
            </a:extLst>
          </p:cNvPr>
          <p:cNvSpPr>
            <a:spLocks noGrp="1"/>
          </p:cNvSpPr>
          <p:nvPr>
            <p:ph type="title"/>
          </p:nvPr>
        </p:nvSpPr>
        <p:spPr/>
        <p:txBody>
          <a:bodyPr>
            <a:normAutofit fontScale="90000"/>
          </a:bodyPr>
          <a:lstStyle/>
          <a:p>
            <a:pPr algn="l"/>
            <a:br>
              <a:rPr lang="en-US" sz="2700" dirty="0">
                <a:solidFill>
                  <a:schemeClr val="tx2">
                    <a:lumMod val="60000"/>
                    <a:lumOff val="40000"/>
                  </a:schemeClr>
                </a:solidFill>
              </a:rPr>
            </a:br>
            <a:r>
              <a:rPr lang="en-US" sz="3100" dirty="0">
                <a:solidFill>
                  <a:schemeClr val="tx2">
                    <a:lumMod val="60000"/>
                    <a:lumOff val="40000"/>
                  </a:schemeClr>
                </a:solidFill>
              </a:rPr>
              <a:t>Victorian State-wide Survey 2008 &amp; 2019 comparison</a:t>
            </a:r>
            <a:br>
              <a:rPr lang="en-US" sz="3100" dirty="0">
                <a:solidFill>
                  <a:schemeClr val="tx2">
                    <a:lumMod val="60000"/>
                    <a:lumOff val="40000"/>
                  </a:schemeClr>
                </a:solidFill>
              </a:rPr>
            </a:br>
            <a:r>
              <a:rPr lang="en-AU" sz="3100" b="1" dirty="0">
                <a:solidFill>
                  <a:schemeClr val="tx2">
                    <a:lumMod val="60000"/>
                    <a:lumOff val="40000"/>
                  </a:schemeClr>
                </a:solidFill>
              </a:rPr>
              <a:t>What do volunteers do?</a:t>
            </a:r>
            <a:br>
              <a:rPr lang="en-AU" dirty="0"/>
            </a:br>
            <a:endParaRPr lang="en-US" sz="2400" dirty="0">
              <a:solidFill>
                <a:schemeClr val="tx2">
                  <a:lumMod val="60000"/>
                  <a:lumOff val="40000"/>
                </a:schemeClr>
              </a:solidFill>
            </a:endParaRPr>
          </a:p>
        </p:txBody>
      </p:sp>
      <p:graphicFrame>
        <p:nvGraphicFramePr>
          <p:cNvPr id="7" name="Content Placeholder 6">
            <a:extLst>
              <a:ext uri="{FF2B5EF4-FFF2-40B4-BE49-F238E27FC236}">
                <a16:creationId xmlns:a16="http://schemas.microsoft.com/office/drawing/2014/main" id="{7EFBD1D4-238C-3C43-80A3-41C6B5AF0EEF}"/>
              </a:ext>
            </a:extLst>
          </p:cNvPr>
          <p:cNvGraphicFramePr>
            <a:graphicFrameLocks noGrp="1"/>
          </p:cNvGraphicFramePr>
          <p:nvPr>
            <p:ph idx="1"/>
            <p:extLst>
              <p:ext uri="{D42A27DB-BD31-4B8C-83A1-F6EECF244321}">
                <p14:modId xmlns:p14="http://schemas.microsoft.com/office/powerpoint/2010/main" val="2823210453"/>
              </p:ext>
            </p:extLst>
          </p:nvPr>
        </p:nvGraphicFramePr>
        <p:xfrm>
          <a:off x="0" y="1556792"/>
          <a:ext cx="9144000" cy="5301208"/>
        </p:xfrm>
        <a:graphic>
          <a:graphicData uri="http://schemas.openxmlformats.org/drawingml/2006/table">
            <a:tbl>
              <a:tblPr firstRow="1" firstCol="1" bandRow="1">
                <a:tableStyleId>{5C22544A-7EE6-4342-B048-85BDC9FD1C3A}</a:tableStyleId>
              </a:tblPr>
              <a:tblGrid>
                <a:gridCol w="5670752">
                  <a:extLst>
                    <a:ext uri="{9D8B030D-6E8A-4147-A177-3AD203B41FA5}">
                      <a16:colId xmlns:a16="http://schemas.microsoft.com/office/drawing/2014/main" val="1249545601"/>
                    </a:ext>
                  </a:extLst>
                </a:gridCol>
                <a:gridCol w="1660987">
                  <a:extLst>
                    <a:ext uri="{9D8B030D-6E8A-4147-A177-3AD203B41FA5}">
                      <a16:colId xmlns:a16="http://schemas.microsoft.com/office/drawing/2014/main" val="4166624024"/>
                    </a:ext>
                  </a:extLst>
                </a:gridCol>
                <a:gridCol w="1812261">
                  <a:extLst>
                    <a:ext uri="{9D8B030D-6E8A-4147-A177-3AD203B41FA5}">
                      <a16:colId xmlns:a16="http://schemas.microsoft.com/office/drawing/2014/main" val="3870853036"/>
                    </a:ext>
                  </a:extLst>
                </a:gridCol>
              </a:tblGrid>
              <a:tr h="719813">
                <a:tc>
                  <a:txBody>
                    <a:bodyPr/>
                    <a:lstStyle/>
                    <a:p>
                      <a:pPr>
                        <a:spcAft>
                          <a:spcPts val="0"/>
                        </a:spcAft>
                      </a:pPr>
                      <a:r>
                        <a:rPr lang="en-AU" sz="1600" dirty="0">
                          <a:solidFill>
                            <a:schemeClr val="tx1"/>
                          </a:solidFill>
                          <a:effectLst/>
                        </a:rPr>
                        <a:t>Types of Spiritual Care activities to Patients/Families</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tx2">
                        <a:lumMod val="20000"/>
                        <a:lumOff val="80000"/>
                      </a:schemeClr>
                    </a:solidFill>
                  </a:tcPr>
                </a:tc>
                <a:tc>
                  <a:txBody>
                    <a:bodyPr/>
                    <a:lstStyle/>
                    <a:p>
                      <a:pPr algn="ctr">
                        <a:spcAft>
                          <a:spcPts val="0"/>
                        </a:spcAft>
                      </a:pPr>
                      <a:r>
                        <a:rPr lang="en-AU" sz="1600">
                          <a:solidFill>
                            <a:schemeClr val="tx1"/>
                          </a:solidFill>
                          <a:effectLst/>
                        </a:rPr>
                        <a:t> </a:t>
                      </a:r>
                    </a:p>
                    <a:p>
                      <a:pPr algn="ctr">
                        <a:spcAft>
                          <a:spcPts val="0"/>
                        </a:spcAft>
                      </a:pPr>
                      <a:r>
                        <a:rPr lang="en-AU" sz="1600">
                          <a:solidFill>
                            <a:schemeClr val="tx1"/>
                          </a:solidFill>
                          <a:effectLst/>
                        </a:rPr>
                        <a:t>2008</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1">
                        <a:lumMod val="20000"/>
                        <a:lumOff val="80000"/>
                      </a:schemeClr>
                    </a:solidFill>
                  </a:tcPr>
                </a:tc>
                <a:tc>
                  <a:txBody>
                    <a:bodyPr/>
                    <a:lstStyle/>
                    <a:p>
                      <a:pPr algn="ctr">
                        <a:spcAft>
                          <a:spcPts val="0"/>
                        </a:spcAft>
                      </a:pPr>
                      <a:r>
                        <a:rPr lang="en-AU" sz="1600">
                          <a:solidFill>
                            <a:schemeClr val="tx1"/>
                          </a:solidFill>
                          <a:effectLst/>
                        </a:rPr>
                        <a:t> </a:t>
                      </a:r>
                    </a:p>
                    <a:p>
                      <a:pPr algn="ctr">
                        <a:spcAft>
                          <a:spcPts val="0"/>
                        </a:spcAft>
                      </a:pPr>
                      <a:r>
                        <a:rPr lang="en-AU" sz="1600">
                          <a:solidFill>
                            <a:schemeClr val="tx1"/>
                          </a:solidFill>
                          <a:effectLst/>
                        </a:rPr>
                        <a:t>2019</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5">
                        <a:lumMod val="20000"/>
                        <a:lumOff val="80000"/>
                      </a:schemeClr>
                    </a:solidFill>
                  </a:tcPr>
                </a:tc>
                <a:extLst>
                  <a:ext uri="{0D108BD9-81ED-4DB2-BD59-A6C34878D82A}">
                    <a16:rowId xmlns:a16="http://schemas.microsoft.com/office/drawing/2014/main" val="2009088772"/>
                  </a:ext>
                </a:extLst>
              </a:tr>
              <a:tr h="448824">
                <a:tc>
                  <a:txBody>
                    <a:bodyPr/>
                    <a:lstStyle/>
                    <a:p>
                      <a:endParaRPr lang="en-AU" sz="1600">
                        <a:solidFill>
                          <a:schemeClr val="tx1"/>
                        </a:solidFill>
                        <a:effectLst/>
                        <a:latin typeface="Calibri" panose="020F0502020204030204" pitchFamily="34" charset="0"/>
                      </a:endParaRPr>
                    </a:p>
                  </a:txBody>
                  <a:tcPr marL="9525" marR="9525" marT="9525" marB="9525" anchor="ctr">
                    <a:solidFill>
                      <a:schemeClr val="tx2">
                        <a:lumMod val="20000"/>
                        <a:lumOff val="80000"/>
                      </a:schemeClr>
                    </a:solidFill>
                  </a:tcPr>
                </a:tc>
                <a:tc>
                  <a:txBody>
                    <a:bodyPr/>
                    <a:lstStyle/>
                    <a:p>
                      <a:endParaRPr lang="en-AU" sz="1600">
                        <a:solidFill>
                          <a:schemeClr val="tx1"/>
                        </a:solidFill>
                        <a:effectLst/>
                        <a:latin typeface="Calibri" panose="020F0502020204030204" pitchFamily="34" charset="0"/>
                      </a:endParaRPr>
                    </a:p>
                  </a:txBody>
                  <a:tcPr marL="9525" marR="9525" marT="9525" marB="9525" anchor="ctr">
                    <a:solidFill>
                      <a:schemeClr val="accent1">
                        <a:lumMod val="20000"/>
                        <a:lumOff val="80000"/>
                      </a:schemeClr>
                    </a:solidFill>
                  </a:tcPr>
                </a:tc>
                <a:tc>
                  <a:txBody>
                    <a:bodyPr/>
                    <a:lstStyle/>
                    <a:p>
                      <a:endParaRPr lang="en-AU" sz="1600">
                        <a:solidFill>
                          <a:schemeClr val="tx1"/>
                        </a:solidFill>
                        <a:effectLst/>
                        <a:latin typeface="Calibri" panose="020F0502020204030204" pitchFamily="34" charset="0"/>
                      </a:endParaRPr>
                    </a:p>
                  </a:txBody>
                  <a:tcPr marL="9525" marR="9525" marT="9525" marB="9525" anchor="ctr">
                    <a:solidFill>
                      <a:schemeClr val="accent5">
                        <a:lumMod val="20000"/>
                        <a:lumOff val="80000"/>
                      </a:schemeClr>
                    </a:solidFill>
                  </a:tcPr>
                </a:tc>
                <a:extLst>
                  <a:ext uri="{0D108BD9-81ED-4DB2-BD59-A6C34878D82A}">
                    <a16:rowId xmlns:a16="http://schemas.microsoft.com/office/drawing/2014/main" val="1355163040"/>
                  </a:ext>
                </a:extLst>
              </a:tr>
              <a:tr h="381077">
                <a:tc>
                  <a:txBody>
                    <a:bodyPr/>
                    <a:lstStyle/>
                    <a:p>
                      <a:pPr>
                        <a:spcAft>
                          <a:spcPts val="0"/>
                        </a:spcAft>
                      </a:pPr>
                      <a:r>
                        <a:rPr lang="en-AU" sz="1600">
                          <a:solidFill>
                            <a:schemeClr val="tx1"/>
                          </a:solidFill>
                          <a:effectLst/>
                        </a:rPr>
                        <a:t>One-to-one</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tx2">
                        <a:lumMod val="20000"/>
                        <a:lumOff val="80000"/>
                      </a:schemeClr>
                    </a:solidFill>
                  </a:tcPr>
                </a:tc>
                <a:tc>
                  <a:txBody>
                    <a:bodyPr/>
                    <a:lstStyle/>
                    <a:p>
                      <a:pPr algn="ctr">
                        <a:spcAft>
                          <a:spcPts val="0"/>
                        </a:spcAft>
                      </a:pPr>
                      <a:r>
                        <a:rPr lang="en-AU" sz="1600">
                          <a:solidFill>
                            <a:schemeClr val="tx1"/>
                          </a:solidFill>
                          <a:effectLst/>
                        </a:rPr>
                        <a:t>18 (44)</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1">
                        <a:lumMod val="20000"/>
                        <a:lumOff val="80000"/>
                      </a:schemeClr>
                    </a:solidFill>
                  </a:tcPr>
                </a:tc>
                <a:tc>
                  <a:txBody>
                    <a:bodyPr/>
                    <a:lstStyle/>
                    <a:p>
                      <a:pPr algn="ctr">
                        <a:spcAft>
                          <a:spcPts val="0"/>
                        </a:spcAft>
                      </a:pPr>
                      <a:r>
                        <a:rPr lang="en-AU" sz="1600">
                          <a:solidFill>
                            <a:schemeClr val="tx1"/>
                          </a:solidFill>
                          <a:effectLst/>
                        </a:rPr>
                        <a:t>19 (51)</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5">
                        <a:lumMod val="20000"/>
                        <a:lumOff val="80000"/>
                      </a:schemeClr>
                    </a:solidFill>
                  </a:tcPr>
                </a:tc>
                <a:extLst>
                  <a:ext uri="{0D108BD9-81ED-4DB2-BD59-A6C34878D82A}">
                    <a16:rowId xmlns:a16="http://schemas.microsoft.com/office/drawing/2014/main" val="2575495508"/>
                  </a:ext>
                </a:extLst>
              </a:tr>
              <a:tr h="381077">
                <a:tc>
                  <a:txBody>
                    <a:bodyPr/>
                    <a:lstStyle/>
                    <a:p>
                      <a:pPr>
                        <a:spcAft>
                          <a:spcPts val="0"/>
                        </a:spcAft>
                      </a:pPr>
                      <a:r>
                        <a:rPr lang="en-AU" sz="1600">
                          <a:solidFill>
                            <a:schemeClr val="tx1"/>
                          </a:solidFill>
                          <a:effectLst/>
                        </a:rPr>
                        <a:t>Groups</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tx2">
                        <a:lumMod val="20000"/>
                        <a:lumOff val="80000"/>
                      </a:schemeClr>
                    </a:solidFill>
                  </a:tcPr>
                </a:tc>
                <a:tc>
                  <a:txBody>
                    <a:bodyPr/>
                    <a:lstStyle/>
                    <a:p>
                      <a:pPr algn="ctr">
                        <a:spcAft>
                          <a:spcPts val="0"/>
                        </a:spcAft>
                      </a:pPr>
                      <a:r>
                        <a:rPr lang="en-AU" sz="1600">
                          <a:solidFill>
                            <a:schemeClr val="tx1"/>
                          </a:solidFill>
                          <a:effectLst/>
                        </a:rPr>
                        <a:t>4 (10)</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1">
                        <a:lumMod val="20000"/>
                        <a:lumOff val="80000"/>
                      </a:schemeClr>
                    </a:solidFill>
                  </a:tcPr>
                </a:tc>
                <a:tc>
                  <a:txBody>
                    <a:bodyPr/>
                    <a:lstStyle/>
                    <a:p>
                      <a:pPr algn="ctr">
                        <a:spcAft>
                          <a:spcPts val="0"/>
                        </a:spcAft>
                      </a:pPr>
                      <a:r>
                        <a:rPr lang="en-AU" sz="1600">
                          <a:solidFill>
                            <a:schemeClr val="tx1"/>
                          </a:solidFill>
                          <a:effectLst/>
                        </a:rPr>
                        <a:t>9 (24)</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5">
                        <a:lumMod val="20000"/>
                        <a:lumOff val="80000"/>
                      </a:schemeClr>
                    </a:solidFill>
                  </a:tcPr>
                </a:tc>
                <a:extLst>
                  <a:ext uri="{0D108BD9-81ED-4DB2-BD59-A6C34878D82A}">
                    <a16:rowId xmlns:a16="http://schemas.microsoft.com/office/drawing/2014/main" val="3301285564"/>
                  </a:ext>
                </a:extLst>
              </a:tr>
              <a:tr h="448824">
                <a:tc>
                  <a:txBody>
                    <a:bodyPr/>
                    <a:lstStyle/>
                    <a:p>
                      <a:endParaRPr lang="en-AU" sz="1600">
                        <a:solidFill>
                          <a:schemeClr val="tx1"/>
                        </a:solidFill>
                        <a:effectLst/>
                        <a:latin typeface="Calibri" panose="020F0502020204030204" pitchFamily="34" charset="0"/>
                      </a:endParaRPr>
                    </a:p>
                  </a:txBody>
                  <a:tcPr marL="9525" marR="9525" marT="9525" marB="9525" anchor="ctr">
                    <a:solidFill>
                      <a:schemeClr val="tx2">
                        <a:lumMod val="20000"/>
                        <a:lumOff val="80000"/>
                      </a:schemeClr>
                    </a:solidFill>
                  </a:tcPr>
                </a:tc>
                <a:tc>
                  <a:txBody>
                    <a:bodyPr/>
                    <a:lstStyle/>
                    <a:p>
                      <a:endParaRPr lang="en-AU" sz="1600">
                        <a:solidFill>
                          <a:schemeClr val="tx1"/>
                        </a:solidFill>
                        <a:effectLst/>
                        <a:latin typeface="Calibri" panose="020F0502020204030204" pitchFamily="34" charset="0"/>
                      </a:endParaRPr>
                    </a:p>
                  </a:txBody>
                  <a:tcPr marL="9525" marR="9525" marT="9525" marB="9525" anchor="ctr">
                    <a:solidFill>
                      <a:schemeClr val="accent1">
                        <a:lumMod val="20000"/>
                        <a:lumOff val="80000"/>
                      </a:schemeClr>
                    </a:solidFill>
                  </a:tcPr>
                </a:tc>
                <a:tc>
                  <a:txBody>
                    <a:bodyPr/>
                    <a:lstStyle/>
                    <a:p>
                      <a:endParaRPr lang="en-AU" sz="1600">
                        <a:solidFill>
                          <a:schemeClr val="tx1"/>
                        </a:solidFill>
                        <a:effectLst/>
                        <a:latin typeface="Calibri" panose="020F0502020204030204" pitchFamily="34" charset="0"/>
                      </a:endParaRPr>
                    </a:p>
                  </a:txBody>
                  <a:tcPr marL="9525" marR="9525" marT="9525" marB="9525" anchor="ctr">
                    <a:solidFill>
                      <a:schemeClr val="accent5">
                        <a:lumMod val="20000"/>
                        <a:lumOff val="80000"/>
                      </a:schemeClr>
                    </a:solidFill>
                  </a:tcPr>
                </a:tc>
                <a:extLst>
                  <a:ext uri="{0D108BD9-81ED-4DB2-BD59-A6C34878D82A}">
                    <a16:rowId xmlns:a16="http://schemas.microsoft.com/office/drawing/2014/main" val="1114789894"/>
                  </a:ext>
                </a:extLst>
              </a:tr>
              <a:tr h="719813">
                <a:tc>
                  <a:txBody>
                    <a:bodyPr/>
                    <a:lstStyle/>
                    <a:p>
                      <a:pPr>
                        <a:spcAft>
                          <a:spcPts val="0"/>
                        </a:spcAft>
                      </a:pPr>
                      <a:r>
                        <a:rPr lang="en-AU" sz="1600">
                          <a:solidFill>
                            <a:schemeClr val="tx1"/>
                          </a:solidFill>
                          <a:effectLst/>
                        </a:rPr>
                        <a:t>Routine visits</a:t>
                      </a:r>
                    </a:p>
                    <a:p>
                      <a:pPr>
                        <a:spcAft>
                          <a:spcPts val="0"/>
                        </a:spcAft>
                      </a:pPr>
                      <a:r>
                        <a:rPr lang="en-AU" sz="1600">
                          <a:solidFill>
                            <a:schemeClr val="tx1"/>
                          </a:solidFill>
                          <a:effectLst/>
                        </a:rPr>
                        <a:t>(Called ‘universal’ in 2008)</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tx2">
                        <a:lumMod val="20000"/>
                        <a:lumOff val="80000"/>
                      </a:schemeClr>
                    </a:solidFill>
                  </a:tcPr>
                </a:tc>
                <a:tc>
                  <a:txBody>
                    <a:bodyPr/>
                    <a:lstStyle/>
                    <a:p>
                      <a:pPr algn="ctr">
                        <a:spcAft>
                          <a:spcPts val="0"/>
                        </a:spcAft>
                      </a:pPr>
                      <a:r>
                        <a:rPr lang="en-AU" sz="1600">
                          <a:solidFill>
                            <a:schemeClr val="tx1"/>
                          </a:solidFill>
                          <a:effectLst/>
                        </a:rPr>
                        <a:t>5 (12)</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1">
                        <a:lumMod val="20000"/>
                        <a:lumOff val="80000"/>
                      </a:schemeClr>
                    </a:solidFill>
                  </a:tcPr>
                </a:tc>
                <a:tc>
                  <a:txBody>
                    <a:bodyPr/>
                    <a:lstStyle/>
                    <a:p>
                      <a:pPr algn="ctr">
                        <a:spcAft>
                          <a:spcPts val="0"/>
                        </a:spcAft>
                      </a:pPr>
                      <a:r>
                        <a:rPr lang="en-AU" sz="1600">
                          <a:solidFill>
                            <a:schemeClr val="tx1"/>
                          </a:solidFill>
                          <a:effectLst/>
                        </a:rPr>
                        <a:t>11 (30)</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5">
                        <a:lumMod val="20000"/>
                        <a:lumOff val="80000"/>
                      </a:schemeClr>
                    </a:solidFill>
                  </a:tcPr>
                </a:tc>
                <a:extLst>
                  <a:ext uri="{0D108BD9-81ED-4DB2-BD59-A6C34878D82A}">
                    <a16:rowId xmlns:a16="http://schemas.microsoft.com/office/drawing/2014/main" val="2773284551"/>
                  </a:ext>
                </a:extLst>
              </a:tr>
              <a:tr h="381077">
                <a:tc>
                  <a:txBody>
                    <a:bodyPr/>
                    <a:lstStyle/>
                    <a:p>
                      <a:pPr>
                        <a:spcAft>
                          <a:spcPts val="0"/>
                        </a:spcAft>
                      </a:pPr>
                      <a:r>
                        <a:rPr lang="en-AU" sz="1600">
                          <a:solidFill>
                            <a:schemeClr val="tx1"/>
                          </a:solidFill>
                          <a:effectLst/>
                        </a:rPr>
                        <a:t>Assigned to specific wards</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tx2">
                        <a:lumMod val="20000"/>
                        <a:lumOff val="80000"/>
                      </a:schemeClr>
                    </a:solidFill>
                  </a:tcPr>
                </a:tc>
                <a:tc>
                  <a:txBody>
                    <a:bodyPr/>
                    <a:lstStyle/>
                    <a:p>
                      <a:pPr algn="ctr">
                        <a:spcAft>
                          <a:spcPts val="0"/>
                        </a:spcAft>
                      </a:pPr>
                      <a:r>
                        <a:rPr lang="en-AU" sz="1600">
                          <a:solidFill>
                            <a:schemeClr val="tx1"/>
                          </a:solidFill>
                          <a:effectLst/>
                        </a:rPr>
                        <a:t>8 (20)</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1">
                        <a:lumMod val="20000"/>
                        <a:lumOff val="80000"/>
                      </a:schemeClr>
                    </a:solidFill>
                  </a:tcPr>
                </a:tc>
                <a:tc>
                  <a:txBody>
                    <a:bodyPr/>
                    <a:lstStyle/>
                    <a:p>
                      <a:pPr algn="ctr">
                        <a:spcAft>
                          <a:spcPts val="0"/>
                        </a:spcAft>
                      </a:pPr>
                      <a:r>
                        <a:rPr lang="en-AU" sz="1600">
                          <a:solidFill>
                            <a:schemeClr val="tx1"/>
                          </a:solidFill>
                          <a:effectLst/>
                        </a:rPr>
                        <a:t>11 (30)</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5">
                        <a:lumMod val="20000"/>
                        <a:lumOff val="80000"/>
                      </a:schemeClr>
                    </a:solidFill>
                  </a:tcPr>
                </a:tc>
                <a:extLst>
                  <a:ext uri="{0D108BD9-81ED-4DB2-BD59-A6C34878D82A}">
                    <a16:rowId xmlns:a16="http://schemas.microsoft.com/office/drawing/2014/main" val="1329193282"/>
                  </a:ext>
                </a:extLst>
              </a:tr>
              <a:tr h="719813">
                <a:tc>
                  <a:txBody>
                    <a:bodyPr/>
                    <a:lstStyle/>
                    <a:p>
                      <a:pPr>
                        <a:spcAft>
                          <a:spcPts val="0"/>
                        </a:spcAft>
                      </a:pPr>
                      <a:r>
                        <a:rPr lang="en-AU" sz="1600" dirty="0">
                          <a:solidFill>
                            <a:schemeClr val="tx1"/>
                          </a:solidFill>
                          <a:effectLst/>
                        </a:rPr>
                        <a:t>On-call service</a:t>
                      </a:r>
                    </a:p>
                    <a:p>
                      <a:pPr>
                        <a:spcAft>
                          <a:spcPts val="0"/>
                        </a:spcAft>
                      </a:pPr>
                      <a:r>
                        <a:rPr lang="en-AU" sz="1600" dirty="0">
                          <a:solidFill>
                            <a:schemeClr val="tx1"/>
                          </a:solidFill>
                          <a:effectLst/>
                        </a:rPr>
                        <a:t>(Called 24 hour service in 2008)</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tx2">
                        <a:lumMod val="20000"/>
                        <a:lumOff val="80000"/>
                      </a:schemeClr>
                    </a:solidFill>
                  </a:tcPr>
                </a:tc>
                <a:tc>
                  <a:txBody>
                    <a:bodyPr/>
                    <a:lstStyle/>
                    <a:p>
                      <a:pPr algn="ctr"/>
                      <a:r>
                        <a:rPr lang="en-AU" sz="1600" dirty="0">
                          <a:solidFill>
                            <a:schemeClr val="tx1"/>
                          </a:solidFill>
                          <a:effectLst/>
                          <a:latin typeface="Calibri" panose="020F0502020204030204" pitchFamily="34" charset="0"/>
                        </a:rPr>
                        <a:t>0</a:t>
                      </a:r>
                    </a:p>
                  </a:txBody>
                  <a:tcPr marL="9525" marR="9525" marT="9525" marB="9525" anchor="ctr">
                    <a:solidFill>
                      <a:schemeClr val="accent1">
                        <a:lumMod val="20000"/>
                        <a:lumOff val="80000"/>
                      </a:schemeClr>
                    </a:solidFill>
                  </a:tcPr>
                </a:tc>
                <a:tc>
                  <a:txBody>
                    <a:bodyPr/>
                    <a:lstStyle/>
                    <a:p>
                      <a:pPr algn="ctr">
                        <a:spcAft>
                          <a:spcPts val="0"/>
                        </a:spcAft>
                      </a:pPr>
                      <a:r>
                        <a:rPr lang="en-AU" sz="1600">
                          <a:solidFill>
                            <a:schemeClr val="tx1"/>
                          </a:solidFill>
                          <a:effectLst/>
                        </a:rPr>
                        <a:t>6 (16)</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5">
                        <a:lumMod val="20000"/>
                        <a:lumOff val="80000"/>
                      </a:schemeClr>
                    </a:solidFill>
                  </a:tcPr>
                </a:tc>
                <a:extLst>
                  <a:ext uri="{0D108BD9-81ED-4DB2-BD59-A6C34878D82A}">
                    <a16:rowId xmlns:a16="http://schemas.microsoft.com/office/drawing/2014/main" val="2695909500"/>
                  </a:ext>
                </a:extLst>
              </a:tr>
              <a:tr h="381077">
                <a:tc>
                  <a:txBody>
                    <a:bodyPr/>
                    <a:lstStyle/>
                    <a:p>
                      <a:pPr>
                        <a:spcAft>
                          <a:spcPts val="0"/>
                        </a:spcAft>
                      </a:pPr>
                      <a:r>
                        <a:rPr lang="en-AU" sz="1600">
                          <a:solidFill>
                            <a:schemeClr val="tx1"/>
                          </a:solidFill>
                          <a:effectLst/>
                        </a:rPr>
                        <a:t>Referral only</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tx2">
                        <a:lumMod val="20000"/>
                        <a:lumOff val="80000"/>
                      </a:schemeClr>
                    </a:solidFill>
                  </a:tcPr>
                </a:tc>
                <a:tc>
                  <a:txBody>
                    <a:bodyPr/>
                    <a:lstStyle/>
                    <a:p>
                      <a:pPr algn="ctr">
                        <a:spcAft>
                          <a:spcPts val="0"/>
                        </a:spcAft>
                      </a:pPr>
                      <a:r>
                        <a:rPr lang="en-AU" sz="1600">
                          <a:solidFill>
                            <a:schemeClr val="tx1"/>
                          </a:solidFill>
                          <a:effectLst/>
                        </a:rPr>
                        <a:t>4 (10)</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1">
                        <a:lumMod val="20000"/>
                        <a:lumOff val="80000"/>
                      </a:schemeClr>
                    </a:solidFill>
                  </a:tcPr>
                </a:tc>
                <a:tc>
                  <a:txBody>
                    <a:bodyPr/>
                    <a:lstStyle/>
                    <a:p>
                      <a:pPr algn="ctr">
                        <a:spcAft>
                          <a:spcPts val="0"/>
                        </a:spcAft>
                      </a:pPr>
                      <a:r>
                        <a:rPr lang="en-AU" sz="1600">
                          <a:solidFill>
                            <a:schemeClr val="tx1"/>
                          </a:solidFill>
                          <a:effectLst/>
                        </a:rPr>
                        <a:t>5 (14)</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5">
                        <a:lumMod val="20000"/>
                        <a:lumOff val="80000"/>
                      </a:schemeClr>
                    </a:solidFill>
                  </a:tcPr>
                </a:tc>
                <a:extLst>
                  <a:ext uri="{0D108BD9-81ED-4DB2-BD59-A6C34878D82A}">
                    <a16:rowId xmlns:a16="http://schemas.microsoft.com/office/drawing/2014/main" val="573517150"/>
                  </a:ext>
                </a:extLst>
              </a:tr>
              <a:tr h="719813">
                <a:tc>
                  <a:txBody>
                    <a:bodyPr/>
                    <a:lstStyle/>
                    <a:p>
                      <a:pPr>
                        <a:spcAft>
                          <a:spcPts val="0"/>
                        </a:spcAft>
                      </a:pPr>
                      <a:r>
                        <a:rPr lang="en-AU" sz="1600" dirty="0">
                          <a:solidFill>
                            <a:schemeClr val="tx1"/>
                          </a:solidFill>
                          <a:effectLst/>
                        </a:rPr>
                        <a:t>Faith based visits</a:t>
                      </a:r>
                    </a:p>
                    <a:p>
                      <a:pPr>
                        <a:spcAft>
                          <a:spcPts val="0"/>
                        </a:spcAft>
                      </a:pPr>
                      <a:r>
                        <a:rPr lang="en-AU" sz="1600" dirty="0">
                          <a:solidFill>
                            <a:schemeClr val="tx1"/>
                          </a:solidFill>
                          <a:effectLst/>
                        </a:rPr>
                        <a:t>(Called ‘denominational’ in 2008)</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tx2">
                        <a:lumMod val="20000"/>
                        <a:lumOff val="80000"/>
                      </a:schemeClr>
                    </a:solidFill>
                  </a:tcPr>
                </a:tc>
                <a:tc>
                  <a:txBody>
                    <a:bodyPr/>
                    <a:lstStyle/>
                    <a:p>
                      <a:pPr algn="ctr">
                        <a:spcAft>
                          <a:spcPts val="0"/>
                        </a:spcAft>
                      </a:pPr>
                      <a:r>
                        <a:rPr lang="en-AU" sz="1600" dirty="0">
                          <a:solidFill>
                            <a:schemeClr val="tx1"/>
                          </a:solidFill>
                          <a:effectLst/>
                        </a:rPr>
                        <a:t>13 (32)</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1">
                        <a:lumMod val="20000"/>
                        <a:lumOff val="80000"/>
                      </a:schemeClr>
                    </a:solidFill>
                  </a:tcPr>
                </a:tc>
                <a:tc>
                  <a:txBody>
                    <a:bodyPr/>
                    <a:lstStyle/>
                    <a:p>
                      <a:pPr algn="ctr">
                        <a:spcAft>
                          <a:spcPts val="0"/>
                        </a:spcAft>
                      </a:pPr>
                      <a:r>
                        <a:rPr lang="en-AU" sz="1600" dirty="0">
                          <a:solidFill>
                            <a:schemeClr val="tx1"/>
                          </a:solidFill>
                          <a:effectLst/>
                        </a:rPr>
                        <a:t>20 (54)</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5">
                        <a:lumMod val="20000"/>
                        <a:lumOff val="80000"/>
                      </a:schemeClr>
                    </a:solidFill>
                  </a:tcPr>
                </a:tc>
                <a:extLst>
                  <a:ext uri="{0D108BD9-81ED-4DB2-BD59-A6C34878D82A}">
                    <a16:rowId xmlns:a16="http://schemas.microsoft.com/office/drawing/2014/main" val="842601118"/>
                  </a:ext>
                </a:extLst>
              </a:tr>
            </a:tbl>
          </a:graphicData>
        </a:graphic>
      </p:graphicFrame>
    </p:spTree>
    <p:extLst>
      <p:ext uri="{BB962C8B-B14F-4D97-AF65-F5344CB8AC3E}">
        <p14:creationId xmlns:p14="http://schemas.microsoft.com/office/powerpoint/2010/main" val="3120888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1E20B-9DF9-5749-A467-3B7A529125BF}"/>
              </a:ext>
            </a:extLst>
          </p:cNvPr>
          <p:cNvSpPr>
            <a:spLocks noGrp="1"/>
          </p:cNvSpPr>
          <p:nvPr>
            <p:ph type="title"/>
          </p:nvPr>
        </p:nvSpPr>
        <p:spPr/>
        <p:txBody>
          <a:bodyPr>
            <a:normAutofit fontScale="90000"/>
          </a:bodyPr>
          <a:lstStyle/>
          <a:p>
            <a:pPr algn="l"/>
            <a:br>
              <a:rPr lang="en-US" sz="2700" dirty="0">
                <a:solidFill>
                  <a:schemeClr val="tx2">
                    <a:lumMod val="60000"/>
                    <a:lumOff val="40000"/>
                  </a:schemeClr>
                </a:solidFill>
              </a:rPr>
            </a:br>
            <a:r>
              <a:rPr lang="en-US" sz="3100" dirty="0">
                <a:solidFill>
                  <a:schemeClr val="tx2">
                    <a:lumMod val="60000"/>
                    <a:lumOff val="40000"/>
                  </a:schemeClr>
                </a:solidFill>
              </a:rPr>
              <a:t>Victorian State-wide Survey 2008 &amp; 2019 comparison</a:t>
            </a:r>
            <a:br>
              <a:rPr lang="en-US" sz="3100" dirty="0">
                <a:solidFill>
                  <a:schemeClr val="tx2">
                    <a:lumMod val="60000"/>
                    <a:lumOff val="40000"/>
                  </a:schemeClr>
                </a:solidFill>
              </a:rPr>
            </a:br>
            <a:r>
              <a:rPr lang="en-AU" sz="3100" b="1" dirty="0">
                <a:solidFill>
                  <a:schemeClr val="tx2">
                    <a:lumMod val="60000"/>
                    <a:lumOff val="40000"/>
                  </a:schemeClr>
                </a:solidFill>
              </a:rPr>
              <a:t>Selection of volunteers</a:t>
            </a:r>
            <a:br>
              <a:rPr lang="en-AU" dirty="0"/>
            </a:br>
            <a:endParaRPr lang="en-US" sz="2400" dirty="0">
              <a:solidFill>
                <a:schemeClr val="tx2">
                  <a:lumMod val="60000"/>
                  <a:lumOff val="40000"/>
                </a:schemeClr>
              </a:solidFill>
            </a:endParaRPr>
          </a:p>
        </p:txBody>
      </p:sp>
      <p:graphicFrame>
        <p:nvGraphicFramePr>
          <p:cNvPr id="5" name="Content Placeholder 4">
            <a:extLst>
              <a:ext uri="{FF2B5EF4-FFF2-40B4-BE49-F238E27FC236}">
                <a16:creationId xmlns:a16="http://schemas.microsoft.com/office/drawing/2014/main" id="{76D70005-0351-DE40-B655-AAF833097841}"/>
              </a:ext>
            </a:extLst>
          </p:cNvPr>
          <p:cNvGraphicFramePr>
            <a:graphicFrameLocks noGrp="1"/>
          </p:cNvGraphicFramePr>
          <p:nvPr>
            <p:ph idx="1"/>
            <p:extLst>
              <p:ext uri="{D42A27DB-BD31-4B8C-83A1-F6EECF244321}">
                <p14:modId xmlns:p14="http://schemas.microsoft.com/office/powerpoint/2010/main" val="1230062833"/>
              </p:ext>
            </p:extLst>
          </p:nvPr>
        </p:nvGraphicFramePr>
        <p:xfrm>
          <a:off x="0" y="1700808"/>
          <a:ext cx="9144001" cy="5157192"/>
        </p:xfrm>
        <a:graphic>
          <a:graphicData uri="http://schemas.openxmlformats.org/drawingml/2006/table">
            <a:tbl>
              <a:tblPr firstRow="1" firstCol="1" bandRow="1">
                <a:tableStyleId>{5C22544A-7EE6-4342-B048-85BDC9FD1C3A}</a:tableStyleId>
              </a:tblPr>
              <a:tblGrid>
                <a:gridCol w="3047662">
                  <a:extLst>
                    <a:ext uri="{9D8B030D-6E8A-4147-A177-3AD203B41FA5}">
                      <a16:colId xmlns:a16="http://schemas.microsoft.com/office/drawing/2014/main" val="619204631"/>
                    </a:ext>
                  </a:extLst>
                </a:gridCol>
                <a:gridCol w="3047662">
                  <a:extLst>
                    <a:ext uri="{9D8B030D-6E8A-4147-A177-3AD203B41FA5}">
                      <a16:colId xmlns:a16="http://schemas.microsoft.com/office/drawing/2014/main" val="3919018771"/>
                    </a:ext>
                  </a:extLst>
                </a:gridCol>
                <a:gridCol w="3048677">
                  <a:extLst>
                    <a:ext uri="{9D8B030D-6E8A-4147-A177-3AD203B41FA5}">
                      <a16:colId xmlns:a16="http://schemas.microsoft.com/office/drawing/2014/main" val="1921576400"/>
                    </a:ext>
                  </a:extLst>
                </a:gridCol>
              </a:tblGrid>
              <a:tr h="1031440">
                <a:tc>
                  <a:txBody>
                    <a:bodyPr/>
                    <a:lstStyle/>
                    <a:p>
                      <a:pPr>
                        <a:spcAft>
                          <a:spcPts val="0"/>
                        </a:spcAft>
                      </a:pPr>
                      <a:r>
                        <a:rPr lang="en-AU" sz="1600" dirty="0">
                          <a:solidFill>
                            <a:schemeClr val="tx1"/>
                          </a:solidFill>
                          <a:effectLst/>
                        </a:rPr>
                        <a:t>Selection Criteria</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algn="ctr">
                        <a:spcAft>
                          <a:spcPts val="0"/>
                        </a:spcAft>
                      </a:pPr>
                      <a:r>
                        <a:rPr lang="en-AU" sz="1600">
                          <a:solidFill>
                            <a:schemeClr val="tx1"/>
                          </a:solidFill>
                          <a:effectLst/>
                        </a:rPr>
                        <a:t>2008 </a:t>
                      </a:r>
                    </a:p>
                    <a:p>
                      <a:pPr algn="ctr">
                        <a:spcAft>
                          <a:spcPts val="0"/>
                        </a:spcAft>
                      </a:pPr>
                      <a:r>
                        <a:rPr lang="en-AU" sz="1600">
                          <a:solidFill>
                            <a:schemeClr val="tx1"/>
                          </a:solidFill>
                          <a:effectLst/>
                        </a:rPr>
                        <a:t>N=27 (%)</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spcAft>
                          <a:spcPts val="0"/>
                        </a:spcAft>
                      </a:pPr>
                      <a:r>
                        <a:rPr lang="en-AU" sz="1600">
                          <a:solidFill>
                            <a:schemeClr val="tx1"/>
                          </a:solidFill>
                          <a:effectLst/>
                        </a:rPr>
                        <a:t>2019</a:t>
                      </a:r>
                    </a:p>
                    <a:p>
                      <a:pPr algn="ctr">
                        <a:spcAft>
                          <a:spcPts val="0"/>
                        </a:spcAft>
                      </a:pPr>
                      <a:r>
                        <a:rPr lang="en-AU" sz="1600">
                          <a:solidFill>
                            <a:schemeClr val="tx1"/>
                          </a:solidFill>
                          <a:effectLst/>
                        </a:rPr>
                        <a:t>N=29 (%)</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2654778997"/>
                  </a:ext>
                </a:extLst>
              </a:tr>
              <a:tr h="1031440">
                <a:tc>
                  <a:txBody>
                    <a:bodyPr/>
                    <a:lstStyle/>
                    <a:p>
                      <a:pPr>
                        <a:spcAft>
                          <a:spcPts val="0"/>
                        </a:spcAft>
                      </a:pPr>
                      <a:r>
                        <a:rPr lang="en-AU" sz="1600">
                          <a:solidFill>
                            <a:schemeClr val="tx1"/>
                          </a:solidFill>
                          <a:effectLst/>
                        </a:rPr>
                        <a:t>Letter of good standing from faith community</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algn="ctr">
                        <a:spcAft>
                          <a:spcPts val="0"/>
                        </a:spcAft>
                      </a:pPr>
                      <a:r>
                        <a:rPr lang="en-AU" sz="1600">
                          <a:solidFill>
                            <a:schemeClr val="tx1"/>
                          </a:solidFill>
                          <a:effectLst/>
                        </a:rPr>
                        <a:t>22 (82)</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spcAft>
                          <a:spcPts val="0"/>
                        </a:spcAft>
                      </a:pPr>
                      <a:r>
                        <a:rPr lang="en-AU" sz="1600">
                          <a:solidFill>
                            <a:schemeClr val="tx1"/>
                          </a:solidFill>
                          <a:effectLst/>
                        </a:rPr>
                        <a:t>20 (71)</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76042805"/>
                  </a:ext>
                </a:extLst>
              </a:tr>
              <a:tr h="515718">
                <a:tc>
                  <a:txBody>
                    <a:bodyPr/>
                    <a:lstStyle/>
                    <a:p>
                      <a:pPr>
                        <a:spcAft>
                          <a:spcPts val="0"/>
                        </a:spcAft>
                      </a:pPr>
                      <a:r>
                        <a:rPr lang="en-AU" sz="1600">
                          <a:solidFill>
                            <a:schemeClr val="tx1"/>
                          </a:solidFill>
                          <a:effectLst/>
                        </a:rPr>
                        <a:t>Police Check</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algn="ctr">
                        <a:spcAft>
                          <a:spcPts val="0"/>
                        </a:spcAft>
                      </a:pPr>
                      <a:r>
                        <a:rPr lang="en-AU" sz="1600">
                          <a:solidFill>
                            <a:schemeClr val="tx1"/>
                          </a:solidFill>
                          <a:effectLst/>
                        </a:rPr>
                        <a:t>24 (89)</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spcAft>
                          <a:spcPts val="0"/>
                        </a:spcAft>
                      </a:pPr>
                      <a:r>
                        <a:rPr lang="en-AU" sz="1600">
                          <a:solidFill>
                            <a:schemeClr val="tx1"/>
                          </a:solidFill>
                          <a:effectLst/>
                        </a:rPr>
                        <a:t>27 (96)</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4183219225"/>
                  </a:ext>
                </a:extLst>
              </a:tr>
              <a:tr h="515718">
                <a:tc>
                  <a:txBody>
                    <a:bodyPr/>
                    <a:lstStyle/>
                    <a:p>
                      <a:pPr>
                        <a:spcAft>
                          <a:spcPts val="0"/>
                        </a:spcAft>
                      </a:pPr>
                      <a:r>
                        <a:rPr lang="en-AU" sz="1600">
                          <a:solidFill>
                            <a:schemeClr val="tx1"/>
                          </a:solidFill>
                          <a:effectLst/>
                        </a:rPr>
                        <a:t>Personal life experience</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algn="ctr">
                        <a:spcAft>
                          <a:spcPts val="0"/>
                        </a:spcAft>
                      </a:pPr>
                      <a:r>
                        <a:rPr lang="en-AU" sz="1600">
                          <a:solidFill>
                            <a:schemeClr val="tx1"/>
                          </a:solidFill>
                          <a:effectLst/>
                        </a:rPr>
                        <a:t>17 (63)</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spcAft>
                          <a:spcPts val="0"/>
                        </a:spcAft>
                      </a:pPr>
                      <a:r>
                        <a:rPr lang="en-AU" sz="1600">
                          <a:solidFill>
                            <a:schemeClr val="tx1"/>
                          </a:solidFill>
                          <a:effectLst/>
                        </a:rPr>
                        <a:t>20 (71)</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4287425015"/>
                  </a:ext>
                </a:extLst>
              </a:tr>
              <a:tr h="1031440">
                <a:tc>
                  <a:txBody>
                    <a:bodyPr/>
                    <a:lstStyle/>
                    <a:p>
                      <a:pPr>
                        <a:spcAft>
                          <a:spcPts val="0"/>
                        </a:spcAft>
                      </a:pPr>
                      <a:r>
                        <a:rPr lang="en-AU" sz="1600">
                          <a:solidFill>
                            <a:schemeClr val="tx1"/>
                          </a:solidFill>
                          <a:effectLst/>
                        </a:rPr>
                        <a:t>Spiritual care experience</a:t>
                      </a:r>
                    </a:p>
                    <a:p>
                      <a:pPr>
                        <a:spcAft>
                          <a:spcPts val="0"/>
                        </a:spcAft>
                      </a:pPr>
                      <a:r>
                        <a:rPr lang="en-AU" sz="1600">
                          <a:solidFill>
                            <a:schemeClr val="tx1"/>
                          </a:solidFill>
                          <a:effectLst/>
                        </a:rPr>
                        <a:t>(Called ‘pastoral’ in 2008)</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algn="ctr">
                        <a:spcAft>
                          <a:spcPts val="0"/>
                        </a:spcAft>
                      </a:pPr>
                      <a:r>
                        <a:rPr lang="en-AU" sz="1600">
                          <a:solidFill>
                            <a:schemeClr val="tx1"/>
                          </a:solidFill>
                          <a:effectLst/>
                        </a:rPr>
                        <a:t>14 (52)</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spcAft>
                          <a:spcPts val="0"/>
                        </a:spcAft>
                      </a:pPr>
                      <a:r>
                        <a:rPr lang="en-AU" sz="1600">
                          <a:solidFill>
                            <a:schemeClr val="tx1"/>
                          </a:solidFill>
                          <a:effectLst/>
                        </a:rPr>
                        <a:t>20 (71)</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2161802438"/>
                  </a:ext>
                </a:extLst>
              </a:tr>
              <a:tr h="515718">
                <a:tc>
                  <a:txBody>
                    <a:bodyPr/>
                    <a:lstStyle/>
                    <a:p>
                      <a:pPr>
                        <a:spcAft>
                          <a:spcPts val="0"/>
                        </a:spcAft>
                      </a:pPr>
                      <a:r>
                        <a:rPr lang="en-AU" sz="1600">
                          <a:solidFill>
                            <a:schemeClr val="tx1"/>
                          </a:solidFill>
                          <a:effectLst/>
                        </a:rPr>
                        <a:t>Minimum 1 unit of CPE</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algn="ctr">
                        <a:spcAft>
                          <a:spcPts val="0"/>
                        </a:spcAft>
                      </a:pPr>
                      <a:r>
                        <a:rPr lang="en-AU" sz="1600">
                          <a:solidFill>
                            <a:schemeClr val="tx1"/>
                          </a:solidFill>
                          <a:effectLst/>
                        </a:rPr>
                        <a:t>7 (26)</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spcAft>
                          <a:spcPts val="0"/>
                        </a:spcAft>
                      </a:pPr>
                      <a:r>
                        <a:rPr lang="en-AU" sz="1600">
                          <a:solidFill>
                            <a:schemeClr val="tx1"/>
                          </a:solidFill>
                          <a:effectLst/>
                        </a:rPr>
                        <a:t>7 (25)</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3933032142"/>
                  </a:ext>
                </a:extLst>
              </a:tr>
              <a:tr h="515718">
                <a:tc>
                  <a:txBody>
                    <a:bodyPr/>
                    <a:lstStyle/>
                    <a:p>
                      <a:pPr>
                        <a:spcAft>
                          <a:spcPts val="0"/>
                        </a:spcAft>
                      </a:pPr>
                      <a:r>
                        <a:rPr lang="en-AU" sz="1600" dirty="0">
                          <a:solidFill>
                            <a:schemeClr val="tx1"/>
                          </a:solidFill>
                          <a:effectLst/>
                        </a:rPr>
                        <a:t>Working with children check</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algn="ctr">
                        <a:spcAft>
                          <a:spcPts val="0"/>
                        </a:spcAft>
                      </a:pPr>
                      <a:r>
                        <a:rPr lang="en-AU" sz="1600" dirty="0">
                          <a:solidFill>
                            <a:schemeClr val="tx1"/>
                          </a:solidFill>
                          <a:effectLst/>
                        </a:rPr>
                        <a:t>9 (34)</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spcAft>
                          <a:spcPts val="0"/>
                        </a:spcAft>
                      </a:pPr>
                      <a:r>
                        <a:rPr lang="en-AU" sz="1600" dirty="0">
                          <a:solidFill>
                            <a:schemeClr val="tx1"/>
                          </a:solidFill>
                          <a:effectLst/>
                        </a:rPr>
                        <a:t>21 (75)</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3836078450"/>
                  </a:ext>
                </a:extLst>
              </a:tr>
            </a:tbl>
          </a:graphicData>
        </a:graphic>
      </p:graphicFrame>
    </p:spTree>
    <p:extLst>
      <p:ext uri="{BB962C8B-B14F-4D97-AF65-F5344CB8AC3E}">
        <p14:creationId xmlns:p14="http://schemas.microsoft.com/office/powerpoint/2010/main" val="12892649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1E20B-9DF9-5749-A467-3B7A529125BF}"/>
              </a:ext>
            </a:extLst>
          </p:cNvPr>
          <p:cNvSpPr>
            <a:spLocks noGrp="1"/>
          </p:cNvSpPr>
          <p:nvPr>
            <p:ph type="title"/>
          </p:nvPr>
        </p:nvSpPr>
        <p:spPr/>
        <p:txBody>
          <a:bodyPr>
            <a:normAutofit fontScale="90000"/>
          </a:bodyPr>
          <a:lstStyle/>
          <a:p>
            <a:pPr algn="l"/>
            <a:br>
              <a:rPr lang="en-US" sz="2700" dirty="0">
                <a:solidFill>
                  <a:schemeClr val="tx2">
                    <a:lumMod val="60000"/>
                    <a:lumOff val="40000"/>
                  </a:schemeClr>
                </a:solidFill>
              </a:rPr>
            </a:br>
            <a:r>
              <a:rPr lang="en-US" sz="3100" dirty="0">
                <a:solidFill>
                  <a:schemeClr val="tx2">
                    <a:lumMod val="60000"/>
                    <a:lumOff val="40000"/>
                  </a:schemeClr>
                </a:solidFill>
              </a:rPr>
              <a:t>Victorian State-wide Survey 2008 &amp; 2019 comparison</a:t>
            </a:r>
            <a:br>
              <a:rPr lang="en-US" sz="3100" dirty="0">
                <a:solidFill>
                  <a:schemeClr val="tx2">
                    <a:lumMod val="60000"/>
                    <a:lumOff val="40000"/>
                  </a:schemeClr>
                </a:solidFill>
              </a:rPr>
            </a:br>
            <a:r>
              <a:rPr lang="en-AU" sz="3100" b="1" dirty="0">
                <a:solidFill>
                  <a:schemeClr val="tx2">
                    <a:lumMod val="60000"/>
                    <a:lumOff val="40000"/>
                  </a:schemeClr>
                </a:solidFill>
              </a:rPr>
              <a:t>Resources available to volunteers</a:t>
            </a:r>
            <a:br>
              <a:rPr lang="en-AU" dirty="0"/>
            </a:br>
            <a:endParaRPr lang="en-US" sz="2400" dirty="0">
              <a:solidFill>
                <a:schemeClr val="tx2">
                  <a:lumMod val="60000"/>
                  <a:lumOff val="40000"/>
                </a:schemeClr>
              </a:solidFill>
            </a:endParaRPr>
          </a:p>
        </p:txBody>
      </p:sp>
      <p:graphicFrame>
        <p:nvGraphicFramePr>
          <p:cNvPr id="6" name="Content Placeholder 5">
            <a:extLst>
              <a:ext uri="{FF2B5EF4-FFF2-40B4-BE49-F238E27FC236}">
                <a16:creationId xmlns:a16="http://schemas.microsoft.com/office/drawing/2014/main" id="{AD815958-5049-F24B-A3A3-BA13DAF2CD92}"/>
              </a:ext>
            </a:extLst>
          </p:cNvPr>
          <p:cNvGraphicFramePr>
            <a:graphicFrameLocks noGrp="1"/>
          </p:cNvGraphicFramePr>
          <p:nvPr>
            <p:ph idx="1"/>
            <p:extLst>
              <p:ext uri="{D42A27DB-BD31-4B8C-83A1-F6EECF244321}">
                <p14:modId xmlns:p14="http://schemas.microsoft.com/office/powerpoint/2010/main" val="101939218"/>
              </p:ext>
            </p:extLst>
          </p:nvPr>
        </p:nvGraphicFramePr>
        <p:xfrm>
          <a:off x="1" y="1628800"/>
          <a:ext cx="9144001" cy="5229199"/>
        </p:xfrm>
        <a:graphic>
          <a:graphicData uri="http://schemas.openxmlformats.org/drawingml/2006/table">
            <a:tbl>
              <a:tblPr firstRow="1" firstCol="1" bandRow="1">
                <a:tableStyleId>{5C22544A-7EE6-4342-B048-85BDC9FD1C3A}</a:tableStyleId>
              </a:tblPr>
              <a:tblGrid>
                <a:gridCol w="3047662">
                  <a:extLst>
                    <a:ext uri="{9D8B030D-6E8A-4147-A177-3AD203B41FA5}">
                      <a16:colId xmlns:a16="http://schemas.microsoft.com/office/drawing/2014/main" val="4158758949"/>
                    </a:ext>
                  </a:extLst>
                </a:gridCol>
                <a:gridCol w="3047662">
                  <a:extLst>
                    <a:ext uri="{9D8B030D-6E8A-4147-A177-3AD203B41FA5}">
                      <a16:colId xmlns:a16="http://schemas.microsoft.com/office/drawing/2014/main" val="3820680631"/>
                    </a:ext>
                  </a:extLst>
                </a:gridCol>
                <a:gridCol w="3048677">
                  <a:extLst>
                    <a:ext uri="{9D8B030D-6E8A-4147-A177-3AD203B41FA5}">
                      <a16:colId xmlns:a16="http://schemas.microsoft.com/office/drawing/2014/main" val="1650265037"/>
                    </a:ext>
                  </a:extLst>
                </a:gridCol>
              </a:tblGrid>
              <a:tr h="522920">
                <a:tc>
                  <a:txBody>
                    <a:bodyPr/>
                    <a:lstStyle/>
                    <a:p>
                      <a:pPr>
                        <a:spcAft>
                          <a:spcPts val="0"/>
                        </a:spcAft>
                      </a:pPr>
                      <a:r>
                        <a:rPr lang="en-AU" sz="1600">
                          <a:solidFill>
                            <a:schemeClr val="tx1"/>
                          </a:solidFill>
                          <a:effectLst/>
                        </a:rPr>
                        <a:t>Resources</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algn="ctr">
                        <a:spcAft>
                          <a:spcPts val="0"/>
                        </a:spcAft>
                      </a:pPr>
                      <a:r>
                        <a:rPr lang="en-AU" sz="1600">
                          <a:solidFill>
                            <a:schemeClr val="tx1"/>
                          </a:solidFill>
                          <a:effectLst/>
                        </a:rPr>
                        <a:t>2008</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spcAft>
                          <a:spcPts val="0"/>
                        </a:spcAft>
                      </a:pPr>
                      <a:r>
                        <a:rPr lang="en-AU" sz="1600">
                          <a:solidFill>
                            <a:schemeClr val="tx1"/>
                          </a:solidFill>
                          <a:effectLst/>
                        </a:rPr>
                        <a:t>2019</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3450869237"/>
                  </a:ext>
                </a:extLst>
              </a:tr>
              <a:tr h="522920">
                <a:tc>
                  <a:txBody>
                    <a:bodyPr/>
                    <a:lstStyle/>
                    <a:p>
                      <a:pPr>
                        <a:spcAft>
                          <a:spcPts val="0"/>
                        </a:spcAft>
                      </a:pPr>
                      <a:r>
                        <a:rPr lang="en-AU" sz="1600">
                          <a:solidFill>
                            <a:schemeClr val="tx1"/>
                          </a:solidFill>
                          <a:effectLst/>
                        </a:rPr>
                        <a:t>Support/supervision</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algn="ctr">
                        <a:spcAft>
                          <a:spcPts val="0"/>
                        </a:spcAft>
                      </a:pPr>
                      <a:r>
                        <a:rPr lang="en-AU" sz="1600">
                          <a:solidFill>
                            <a:schemeClr val="tx1"/>
                          </a:solidFill>
                          <a:effectLst/>
                        </a:rPr>
                        <a:t>21 (81)</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spcAft>
                          <a:spcPts val="0"/>
                        </a:spcAft>
                      </a:pPr>
                      <a:r>
                        <a:rPr lang="en-AU" sz="1600">
                          <a:solidFill>
                            <a:schemeClr val="tx1"/>
                          </a:solidFill>
                          <a:effectLst/>
                        </a:rPr>
                        <a:t>22 (81)</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931247261"/>
                  </a:ext>
                </a:extLst>
              </a:tr>
              <a:tr h="522920">
                <a:tc>
                  <a:txBody>
                    <a:bodyPr/>
                    <a:lstStyle/>
                    <a:p>
                      <a:pPr>
                        <a:spcAft>
                          <a:spcPts val="0"/>
                        </a:spcAft>
                      </a:pPr>
                      <a:r>
                        <a:rPr lang="en-AU" sz="1600">
                          <a:solidFill>
                            <a:schemeClr val="tx1"/>
                          </a:solidFill>
                          <a:effectLst/>
                        </a:rPr>
                        <a:t>Training/education</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algn="ctr">
                        <a:spcAft>
                          <a:spcPts val="0"/>
                        </a:spcAft>
                      </a:pPr>
                      <a:r>
                        <a:rPr lang="en-AU" sz="1600">
                          <a:solidFill>
                            <a:schemeClr val="tx1"/>
                          </a:solidFill>
                          <a:effectLst/>
                        </a:rPr>
                        <a:t>17 (65)</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spcAft>
                          <a:spcPts val="0"/>
                        </a:spcAft>
                      </a:pPr>
                      <a:r>
                        <a:rPr lang="en-AU" sz="1600">
                          <a:solidFill>
                            <a:schemeClr val="tx1"/>
                          </a:solidFill>
                          <a:effectLst/>
                        </a:rPr>
                        <a:t>18 (67)</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390474046"/>
                  </a:ext>
                </a:extLst>
              </a:tr>
              <a:tr h="1045840">
                <a:tc>
                  <a:txBody>
                    <a:bodyPr/>
                    <a:lstStyle/>
                    <a:p>
                      <a:pPr>
                        <a:spcAft>
                          <a:spcPts val="0"/>
                        </a:spcAft>
                      </a:pPr>
                      <a:r>
                        <a:rPr lang="en-AU" sz="1600">
                          <a:solidFill>
                            <a:schemeClr val="tx1"/>
                          </a:solidFill>
                          <a:effectLst/>
                        </a:rPr>
                        <a:t>Position description/Roles and responsibilities document</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algn="ctr">
                        <a:spcAft>
                          <a:spcPts val="0"/>
                        </a:spcAft>
                      </a:pPr>
                      <a:r>
                        <a:rPr lang="en-AU" sz="1600">
                          <a:solidFill>
                            <a:schemeClr val="tx1"/>
                          </a:solidFill>
                          <a:effectLst/>
                        </a:rPr>
                        <a:t>16 (62)</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spcAft>
                          <a:spcPts val="0"/>
                        </a:spcAft>
                      </a:pPr>
                      <a:r>
                        <a:rPr lang="en-AU" sz="1600">
                          <a:solidFill>
                            <a:schemeClr val="tx1"/>
                          </a:solidFill>
                          <a:effectLst/>
                        </a:rPr>
                        <a:t>18 (67)</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3027210294"/>
                  </a:ext>
                </a:extLst>
              </a:tr>
              <a:tr h="522920">
                <a:tc>
                  <a:txBody>
                    <a:bodyPr/>
                    <a:lstStyle/>
                    <a:p>
                      <a:pPr>
                        <a:spcAft>
                          <a:spcPts val="0"/>
                        </a:spcAft>
                      </a:pPr>
                      <a:r>
                        <a:rPr lang="en-AU" sz="1600">
                          <a:solidFill>
                            <a:schemeClr val="tx1"/>
                          </a:solidFill>
                          <a:effectLst/>
                        </a:rPr>
                        <a:t>Volunteer handbook</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algn="ctr">
                        <a:spcAft>
                          <a:spcPts val="0"/>
                        </a:spcAft>
                      </a:pPr>
                      <a:r>
                        <a:rPr lang="en-AU" sz="1600">
                          <a:solidFill>
                            <a:schemeClr val="tx1"/>
                          </a:solidFill>
                          <a:effectLst/>
                        </a:rPr>
                        <a:t>17 (65)</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spcAft>
                          <a:spcPts val="0"/>
                        </a:spcAft>
                      </a:pPr>
                      <a:r>
                        <a:rPr lang="en-AU" sz="1600">
                          <a:solidFill>
                            <a:schemeClr val="tx1"/>
                          </a:solidFill>
                          <a:effectLst/>
                        </a:rPr>
                        <a:t>18 (67)</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429148500"/>
                  </a:ext>
                </a:extLst>
              </a:tr>
              <a:tr h="1568759">
                <a:tc>
                  <a:txBody>
                    <a:bodyPr/>
                    <a:lstStyle/>
                    <a:p>
                      <a:pPr>
                        <a:spcAft>
                          <a:spcPts val="0"/>
                        </a:spcAft>
                      </a:pPr>
                      <a:r>
                        <a:rPr lang="en-AU" sz="1600">
                          <a:solidFill>
                            <a:schemeClr val="tx1"/>
                          </a:solidFill>
                          <a:effectLst/>
                        </a:rPr>
                        <a:t>Spiritual care volunteer standards </a:t>
                      </a:r>
                    </a:p>
                    <a:p>
                      <a:pPr>
                        <a:spcAft>
                          <a:spcPts val="0"/>
                        </a:spcAft>
                      </a:pPr>
                      <a:r>
                        <a:rPr lang="en-AU" sz="1600">
                          <a:solidFill>
                            <a:schemeClr val="tx1"/>
                          </a:solidFill>
                          <a:effectLst/>
                        </a:rPr>
                        <a:t>(Called ‘pastoral’ in 2008)</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algn="ctr">
                        <a:spcAft>
                          <a:spcPts val="0"/>
                        </a:spcAft>
                      </a:pPr>
                      <a:r>
                        <a:rPr lang="en-AU" sz="1600">
                          <a:solidFill>
                            <a:schemeClr val="tx1"/>
                          </a:solidFill>
                          <a:effectLst/>
                        </a:rPr>
                        <a:t>11 (42)</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spcAft>
                          <a:spcPts val="0"/>
                        </a:spcAft>
                      </a:pPr>
                      <a:r>
                        <a:rPr lang="en-AU" sz="1600">
                          <a:solidFill>
                            <a:schemeClr val="tx1"/>
                          </a:solidFill>
                          <a:effectLst/>
                        </a:rPr>
                        <a:t>9 (33)</a:t>
                      </a:r>
                      <a:endParaRPr lang="en-AU"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335946015"/>
                  </a:ext>
                </a:extLst>
              </a:tr>
              <a:tr h="522920">
                <a:tc>
                  <a:txBody>
                    <a:bodyPr/>
                    <a:lstStyle/>
                    <a:p>
                      <a:pPr>
                        <a:spcAft>
                          <a:spcPts val="0"/>
                        </a:spcAft>
                      </a:pPr>
                      <a:r>
                        <a:rPr lang="en-AU" sz="1600" dirty="0">
                          <a:solidFill>
                            <a:schemeClr val="tx1"/>
                          </a:solidFill>
                          <a:effectLst/>
                        </a:rPr>
                        <a:t>Evaluation material</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algn="ctr">
                        <a:spcAft>
                          <a:spcPts val="0"/>
                        </a:spcAft>
                      </a:pPr>
                      <a:r>
                        <a:rPr lang="en-AU" sz="1600" dirty="0">
                          <a:solidFill>
                            <a:schemeClr val="tx1"/>
                          </a:solidFill>
                          <a:effectLst/>
                        </a:rPr>
                        <a:t>8 (31)</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spcAft>
                          <a:spcPts val="0"/>
                        </a:spcAft>
                      </a:pPr>
                      <a:r>
                        <a:rPr lang="en-AU" sz="1600" dirty="0">
                          <a:solidFill>
                            <a:schemeClr val="tx1"/>
                          </a:solidFill>
                          <a:effectLst/>
                        </a:rPr>
                        <a:t>12 (45)</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756567388"/>
                  </a:ext>
                </a:extLst>
              </a:tr>
            </a:tbl>
          </a:graphicData>
        </a:graphic>
      </p:graphicFrame>
    </p:spTree>
    <p:extLst>
      <p:ext uri="{BB962C8B-B14F-4D97-AF65-F5344CB8AC3E}">
        <p14:creationId xmlns:p14="http://schemas.microsoft.com/office/powerpoint/2010/main" val="34273970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en-AU" sz="3200" dirty="0">
                <a:solidFill>
                  <a:srgbClr val="6E9FD5"/>
                </a:solidFill>
                <a:latin typeface="Futura Hv" panose="020B0702020204020204" pitchFamily="34" charset="0"/>
              </a:rPr>
              <a:t>Challenges</a:t>
            </a:r>
          </a:p>
        </p:txBody>
      </p:sp>
      <p:sp>
        <p:nvSpPr>
          <p:cNvPr id="3" name="Espace réservé du contenu 2"/>
          <p:cNvSpPr>
            <a:spLocks noGrp="1"/>
          </p:cNvSpPr>
          <p:nvPr>
            <p:ph idx="1"/>
          </p:nvPr>
        </p:nvSpPr>
        <p:spPr>
          <a:xfrm>
            <a:off x="539552" y="1417638"/>
            <a:ext cx="8229600" cy="4061048"/>
          </a:xfrm>
        </p:spPr>
        <p:txBody>
          <a:bodyPr>
            <a:normAutofit/>
          </a:bodyPr>
          <a:lstStyle/>
          <a:p>
            <a:pPr marL="457200" indent="-457200">
              <a:buAutoNum type="arabicPeriod"/>
            </a:pPr>
            <a:r>
              <a:rPr lang="en-AU" sz="2400" dirty="0">
                <a:latin typeface="Futura Bk" panose="020B0502020204020303" pitchFamily="34" charset="0"/>
              </a:rPr>
              <a:t>Defining spiritual care</a:t>
            </a:r>
          </a:p>
          <a:p>
            <a:pPr marL="457200" indent="-457200">
              <a:buAutoNum type="arabicPeriod"/>
            </a:pPr>
            <a:r>
              <a:rPr lang="en-AU" sz="2400" dirty="0">
                <a:latin typeface="Futura Bk" panose="020B0502020204020303" pitchFamily="34" charset="0"/>
              </a:rPr>
              <a:t>Who is responsible for spiritual care?</a:t>
            </a:r>
          </a:p>
          <a:p>
            <a:pPr marL="457200" indent="-457200">
              <a:buAutoNum type="arabicPeriod"/>
            </a:pPr>
            <a:r>
              <a:rPr lang="en-AU" sz="2400" dirty="0">
                <a:latin typeface="Futura Bk" panose="020B0502020204020303" pitchFamily="34" charset="0"/>
              </a:rPr>
              <a:t>Best practice</a:t>
            </a:r>
          </a:p>
          <a:p>
            <a:pPr marL="457200" indent="-457200">
              <a:buAutoNum type="arabicPeriod"/>
            </a:pPr>
            <a:r>
              <a:rPr lang="en-AU" sz="2400" dirty="0">
                <a:latin typeface="Futura Bk" panose="020B0502020204020303" pitchFamily="34" charset="0"/>
              </a:rPr>
              <a:t>Certification of practitioners</a:t>
            </a:r>
          </a:p>
          <a:p>
            <a:pPr marL="457200" indent="-457200">
              <a:buAutoNum type="arabicPeriod"/>
            </a:pPr>
            <a:r>
              <a:rPr lang="en-AU" sz="2400" dirty="0">
                <a:latin typeface="Futura Bk" panose="020B0502020204020303" pitchFamily="34" charset="0"/>
              </a:rPr>
              <a:t>Education pathways</a:t>
            </a:r>
          </a:p>
          <a:p>
            <a:pPr marL="457200" indent="-457200">
              <a:buAutoNum type="arabicPeriod"/>
            </a:pPr>
            <a:r>
              <a:rPr lang="en-AU" sz="2400" dirty="0">
                <a:latin typeface="Futura Bk" panose="020B0502020204020303" pitchFamily="34" charset="0"/>
              </a:rPr>
              <a:t>Professional tensions</a:t>
            </a:r>
          </a:p>
          <a:p>
            <a:pPr>
              <a:buNone/>
            </a:pPr>
            <a:endParaRPr lang="en-AU" sz="2400" b="1" dirty="0">
              <a:solidFill>
                <a:srgbClr val="6E9FD5"/>
              </a:solidFill>
              <a:latin typeface="Futura Bk" panose="020B0502020204020303" pitchFamily="34" charset="0"/>
            </a:endParaRPr>
          </a:p>
        </p:txBody>
      </p:sp>
    </p:spTree>
    <p:extLst>
      <p:ext uri="{BB962C8B-B14F-4D97-AF65-F5344CB8AC3E}">
        <p14:creationId xmlns:p14="http://schemas.microsoft.com/office/powerpoint/2010/main" val="4844210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en-AU" sz="3200" dirty="0">
                <a:solidFill>
                  <a:srgbClr val="6E9FD5"/>
                </a:solidFill>
                <a:latin typeface="Futura Hv" panose="020B0702020204020204" pitchFamily="34" charset="0"/>
              </a:rPr>
              <a:t>Defining Spiritual Care</a:t>
            </a:r>
          </a:p>
        </p:txBody>
      </p:sp>
      <p:sp>
        <p:nvSpPr>
          <p:cNvPr id="3" name="Espace réservé du contenu 2"/>
          <p:cNvSpPr>
            <a:spLocks noGrp="1"/>
          </p:cNvSpPr>
          <p:nvPr>
            <p:ph idx="1"/>
          </p:nvPr>
        </p:nvSpPr>
        <p:spPr>
          <a:xfrm>
            <a:off x="539552" y="1417638"/>
            <a:ext cx="8229600" cy="4061048"/>
          </a:xfrm>
        </p:spPr>
        <p:txBody>
          <a:bodyPr>
            <a:normAutofit fontScale="92500" lnSpcReduction="20000"/>
          </a:bodyPr>
          <a:lstStyle/>
          <a:p>
            <a:pPr>
              <a:buNone/>
            </a:pPr>
            <a:endParaRPr lang="en-AU" sz="2400" dirty="0"/>
          </a:p>
          <a:p>
            <a:pPr>
              <a:buNone/>
            </a:pPr>
            <a:endParaRPr lang="en-AU" sz="2400" i="1" dirty="0">
              <a:solidFill>
                <a:schemeClr val="tx2">
                  <a:lumMod val="60000"/>
                  <a:lumOff val="40000"/>
                </a:schemeClr>
              </a:solidFill>
              <a:latin typeface="Lucida Handwriting" panose="03010101010101010101" pitchFamily="66" charset="0"/>
            </a:endParaRPr>
          </a:p>
          <a:p>
            <a:pPr>
              <a:lnSpc>
                <a:spcPct val="150000"/>
              </a:lnSpc>
              <a:buNone/>
            </a:pPr>
            <a:r>
              <a:rPr lang="en-AU" sz="2400" i="1" dirty="0">
                <a:solidFill>
                  <a:schemeClr val="tx2">
                    <a:lumMod val="60000"/>
                    <a:lumOff val="40000"/>
                  </a:schemeClr>
                </a:solidFill>
                <a:latin typeface="Lucida Handwriting" panose="03010101010101010101" pitchFamily="66" charset="0"/>
              </a:rPr>
              <a:t>	</a:t>
            </a:r>
            <a:r>
              <a:rPr lang="en-AU" sz="3000" i="1" dirty="0">
                <a:solidFill>
                  <a:schemeClr val="tx2">
                    <a:lumMod val="60000"/>
                    <a:lumOff val="40000"/>
                  </a:schemeClr>
                </a:solidFill>
                <a:latin typeface="Lucida Handwriting" panose="03010101010101010101" pitchFamily="66" charset="0"/>
              </a:rPr>
              <a:t>Spiritual care  </a:t>
            </a:r>
            <a:r>
              <a:rPr lang="en-AU" sz="3000" i="1" dirty="0">
                <a:latin typeface="Futura Bk" panose="020B0502020204020303" pitchFamily="34" charset="0"/>
              </a:rPr>
              <a:t>is the provision of assessment, counselling, support and ritual in matters of a person’s beliefs, traditions, values and practices enabling the person to access their own spiritual resources. </a:t>
            </a:r>
            <a:endParaRPr lang="en-AU" sz="3000" i="1" dirty="0">
              <a:solidFill>
                <a:schemeClr val="tx2">
                  <a:lumMod val="60000"/>
                  <a:lumOff val="40000"/>
                </a:schemeClr>
              </a:solidFill>
              <a:latin typeface="Futura Bk" panose="020B0502020204020303" pitchFamily="34" charset="0"/>
            </a:endParaRPr>
          </a:p>
          <a:p>
            <a:pPr>
              <a:buNone/>
            </a:pPr>
            <a:r>
              <a:rPr lang="en-AU" sz="2400" dirty="0">
                <a:latin typeface="Futura Bk" panose="020B0502020204020303" pitchFamily="34" charset="0"/>
              </a:rPr>
              <a:t>	</a:t>
            </a:r>
          </a:p>
          <a:p>
            <a:pPr>
              <a:buNone/>
            </a:pPr>
            <a:endParaRPr lang="en-AU" sz="2400" b="1" dirty="0">
              <a:solidFill>
                <a:srgbClr val="6E9FD5"/>
              </a:solidFill>
              <a:latin typeface="Futura Bk" panose="020B0502020204020303" pitchFamily="34" charset="0"/>
            </a:endParaRPr>
          </a:p>
        </p:txBody>
      </p:sp>
    </p:spTree>
    <p:extLst>
      <p:ext uri="{BB962C8B-B14F-4D97-AF65-F5344CB8AC3E}">
        <p14:creationId xmlns:p14="http://schemas.microsoft.com/office/powerpoint/2010/main" val="41940244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en-AU" sz="3200" dirty="0">
                <a:solidFill>
                  <a:srgbClr val="6E9FD5"/>
                </a:solidFill>
                <a:latin typeface="Futura Hv" panose="020B0702020204020204" pitchFamily="34" charset="0"/>
              </a:rPr>
              <a:t>Who is responsible for spiritual care?</a:t>
            </a:r>
          </a:p>
        </p:txBody>
      </p:sp>
      <p:sp>
        <p:nvSpPr>
          <p:cNvPr id="3" name="Espace réservé du contenu 2"/>
          <p:cNvSpPr>
            <a:spLocks noGrp="1"/>
          </p:cNvSpPr>
          <p:nvPr>
            <p:ph idx="1"/>
          </p:nvPr>
        </p:nvSpPr>
        <p:spPr>
          <a:xfrm>
            <a:off x="539552" y="1417638"/>
            <a:ext cx="8229600" cy="4061048"/>
          </a:xfrm>
        </p:spPr>
        <p:txBody>
          <a:bodyPr>
            <a:normAutofit/>
          </a:bodyPr>
          <a:lstStyle/>
          <a:p>
            <a:pPr>
              <a:buNone/>
            </a:pPr>
            <a:endParaRPr lang="en-AU" sz="2400" dirty="0"/>
          </a:p>
          <a:p>
            <a:pPr>
              <a:buNone/>
            </a:pPr>
            <a:endParaRPr lang="en-AU" sz="2400" i="1" dirty="0">
              <a:solidFill>
                <a:schemeClr val="tx2">
                  <a:lumMod val="60000"/>
                  <a:lumOff val="40000"/>
                </a:schemeClr>
              </a:solidFill>
              <a:latin typeface="Lucida Handwriting" panose="03010101010101010101" pitchFamily="66" charset="0"/>
            </a:endParaRPr>
          </a:p>
          <a:p>
            <a:pPr>
              <a:lnSpc>
                <a:spcPct val="150000"/>
              </a:lnSpc>
              <a:buNone/>
            </a:pPr>
            <a:r>
              <a:rPr lang="en-AU" sz="2400" i="1" dirty="0">
                <a:solidFill>
                  <a:schemeClr val="tx2">
                    <a:lumMod val="60000"/>
                    <a:lumOff val="40000"/>
                  </a:schemeClr>
                </a:solidFill>
                <a:latin typeface="Lucida Handwriting" panose="03010101010101010101" pitchFamily="66" charset="0"/>
              </a:rPr>
              <a:t>	</a:t>
            </a:r>
            <a:r>
              <a:rPr lang="en-AU" sz="2400" dirty="0">
                <a:latin typeface="Futura Bk" panose="020B0502020204020303" pitchFamily="34" charset="0"/>
              </a:rPr>
              <a:t>	</a:t>
            </a:r>
          </a:p>
          <a:p>
            <a:pPr>
              <a:buNone/>
            </a:pPr>
            <a:endParaRPr lang="en-AU" sz="2400" b="1" dirty="0">
              <a:solidFill>
                <a:srgbClr val="6E9FD5"/>
              </a:solidFill>
              <a:latin typeface="Futura Bk" panose="020B0502020204020303" pitchFamily="34" charset="0"/>
            </a:endParaRPr>
          </a:p>
        </p:txBody>
      </p:sp>
      <p:pic>
        <p:nvPicPr>
          <p:cNvPr id="5" name="Picture 6" descr="http://sebastien-han.fr/images/stress-ceph.jpg">
            <a:extLst>
              <a:ext uri="{FF2B5EF4-FFF2-40B4-BE49-F238E27FC236}">
                <a16:creationId xmlns:a16="http://schemas.microsoft.com/office/drawing/2014/main" id="{92828AE8-8F28-EB48-9C67-7618BE0ED8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882" y="1719970"/>
            <a:ext cx="5000235" cy="3456384"/>
          </a:xfrm>
          <a:prstGeom prst="rect">
            <a:avLst/>
          </a:prstGeom>
          <a:noFill/>
          <a:effectLst>
            <a:softEdge rad="317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386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en-AU" sz="3200" dirty="0">
                <a:solidFill>
                  <a:srgbClr val="6E9FD5"/>
                </a:solidFill>
                <a:latin typeface="Futura Hv" panose="020B0702020204020204" pitchFamily="34" charset="0"/>
              </a:rPr>
              <a:t>Best Practice</a:t>
            </a:r>
          </a:p>
        </p:txBody>
      </p:sp>
      <p:sp>
        <p:nvSpPr>
          <p:cNvPr id="3" name="Espace réservé du contenu 2"/>
          <p:cNvSpPr>
            <a:spLocks noGrp="1"/>
          </p:cNvSpPr>
          <p:nvPr>
            <p:ph idx="1"/>
          </p:nvPr>
        </p:nvSpPr>
        <p:spPr>
          <a:xfrm>
            <a:off x="539552" y="1417638"/>
            <a:ext cx="8229600" cy="4061048"/>
          </a:xfrm>
        </p:spPr>
        <p:txBody>
          <a:bodyPr>
            <a:normAutofit/>
          </a:bodyPr>
          <a:lstStyle/>
          <a:p>
            <a:pPr>
              <a:buNone/>
            </a:pPr>
            <a:endParaRPr lang="en-AU" sz="2400" dirty="0"/>
          </a:p>
          <a:p>
            <a:pPr>
              <a:buNone/>
            </a:pPr>
            <a:endParaRPr lang="en-AU" sz="2400" i="1" dirty="0">
              <a:solidFill>
                <a:schemeClr val="tx2">
                  <a:lumMod val="60000"/>
                  <a:lumOff val="40000"/>
                </a:schemeClr>
              </a:solidFill>
              <a:latin typeface="Lucida Handwriting" panose="03010101010101010101" pitchFamily="66" charset="0"/>
            </a:endParaRPr>
          </a:p>
          <a:p>
            <a:pPr>
              <a:lnSpc>
                <a:spcPct val="150000"/>
              </a:lnSpc>
              <a:buNone/>
            </a:pPr>
            <a:r>
              <a:rPr lang="en-AU" sz="2400" i="1" dirty="0">
                <a:solidFill>
                  <a:schemeClr val="tx2">
                    <a:lumMod val="60000"/>
                    <a:lumOff val="40000"/>
                  </a:schemeClr>
                </a:solidFill>
                <a:latin typeface="Lucida Handwriting" panose="03010101010101010101" pitchFamily="66" charset="0"/>
              </a:rPr>
              <a:t>	</a:t>
            </a:r>
            <a:r>
              <a:rPr lang="en-AU" sz="2400" dirty="0">
                <a:latin typeface="Futura Bk" panose="020B0502020204020303" pitchFamily="34" charset="0"/>
              </a:rPr>
              <a:t>	</a:t>
            </a:r>
          </a:p>
          <a:p>
            <a:pPr>
              <a:buNone/>
            </a:pPr>
            <a:endParaRPr lang="en-AU" sz="2400" b="1" dirty="0">
              <a:solidFill>
                <a:srgbClr val="6E9FD5"/>
              </a:solidFill>
              <a:latin typeface="Futura Bk" panose="020B0502020204020303" pitchFamily="34" charset="0"/>
            </a:endParaRPr>
          </a:p>
        </p:txBody>
      </p:sp>
      <p:pic>
        <p:nvPicPr>
          <p:cNvPr id="6" name="Picture 5">
            <a:extLst>
              <a:ext uri="{FF2B5EF4-FFF2-40B4-BE49-F238E27FC236}">
                <a16:creationId xmlns:a16="http://schemas.microsoft.com/office/drawing/2014/main" id="{0575ABD8-B0D4-F047-8BF3-3AB2A3E78D6E}"/>
              </a:ext>
            </a:extLst>
          </p:cNvPr>
          <p:cNvPicPr>
            <a:picLocks noChangeAspect="1"/>
          </p:cNvPicPr>
          <p:nvPr/>
        </p:nvPicPr>
        <p:blipFill>
          <a:blip r:embed="rId3"/>
          <a:stretch>
            <a:fillRect/>
          </a:stretch>
        </p:blipFill>
        <p:spPr>
          <a:xfrm>
            <a:off x="-900609" y="-1107503"/>
            <a:ext cx="11156961" cy="8803540"/>
          </a:xfrm>
          <a:prstGeom prst="rect">
            <a:avLst/>
          </a:prstGeom>
        </p:spPr>
      </p:pic>
    </p:spTree>
    <p:extLst>
      <p:ext uri="{BB962C8B-B14F-4D97-AF65-F5344CB8AC3E}">
        <p14:creationId xmlns:p14="http://schemas.microsoft.com/office/powerpoint/2010/main" val="18064970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5576" y="548680"/>
            <a:ext cx="7488832" cy="52565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softEdge rad="635000"/>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718790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en-AU" sz="3200" dirty="0">
                <a:solidFill>
                  <a:srgbClr val="6E9FD5"/>
                </a:solidFill>
                <a:latin typeface="Futura Hv" panose="020B0702020204020204" pitchFamily="34" charset="0"/>
              </a:rPr>
              <a:t>Certification</a:t>
            </a:r>
          </a:p>
        </p:txBody>
      </p:sp>
      <p:sp>
        <p:nvSpPr>
          <p:cNvPr id="3" name="Espace réservé du contenu 2"/>
          <p:cNvSpPr>
            <a:spLocks noGrp="1"/>
          </p:cNvSpPr>
          <p:nvPr>
            <p:ph idx="1"/>
          </p:nvPr>
        </p:nvSpPr>
        <p:spPr>
          <a:xfrm>
            <a:off x="539552" y="1417638"/>
            <a:ext cx="8229600" cy="4061048"/>
          </a:xfrm>
        </p:spPr>
        <p:txBody>
          <a:bodyPr>
            <a:normAutofit/>
          </a:bodyPr>
          <a:lstStyle/>
          <a:p>
            <a:pPr>
              <a:buNone/>
            </a:pPr>
            <a:endParaRPr lang="en-AU" sz="2400" dirty="0"/>
          </a:p>
          <a:p>
            <a:pPr>
              <a:buNone/>
            </a:pPr>
            <a:endParaRPr lang="en-AU" sz="2400" i="1" dirty="0">
              <a:solidFill>
                <a:schemeClr val="tx2">
                  <a:lumMod val="60000"/>
                  <a:lumOff val="40000"/>
                </a:schemeClr>
              </a:solidFill>
              <a:latin typeface="Lucida Handwriting" panose="03010101010101010101" pitchFamily="66" charset="0"/>
            </a:endParaRPr>
          </a:p>
          <a:p>
            <a:pPr>
              <a:lnSpc>
                <a:spcPct val="150000"/>
              </a:lnSpc>
              <a:buNone/>
            </a:pPr>
            <a:r>
              <a:rPr lang="en-AU" sz="2400" i="1" dirty="0">
                <a:solidFill>
                  <a:schemeClr val="tx2">
                    <a:lumMod val="60000"/>
                    <a:lumOff val="40000"/>
                  </a:schemeClr>
                </a:solidFill>
                <a:latin typeface="Lucida Handwriting" panose="03010101010101010101" pitchFamily="66" charset="0"/>
              </a:rPr>
              <a:t>	</a:t>
            </a:r>
            <a:r>
              <a:rPr lang="en-AU" sz="2400" dirty="0">
                <a:latin typeface="Futura Bk" panose="020B0502020204020303" pitchFamily="34" charset="0"/>
              </a:rPr>
              <a:t>	</a:t>
            </a:r>
          </a:p>
          <a:p>
            <a:pPr>
              <a:buNone/>
            </a:pPr>
            <a:endParaRPr lang="en-AU" sz="2400" b="1" dirty="0">
              <a:solidFill>
                <a:srgbClr val="6E9FD5"/>
              </a:solidFill>
              <a:latin typeface="Futura Bk" panose="020B0502020204020303" pitchFamily="34" charset="0"/>
            </a:endParaRPr>
          </a:p>
        </p:txBody>
      </p:sp>
      <p:pic>
        <p:nvPicPr>
          <p:cNvPr id="5" name="Picture 4">
            <a:extLst>
              <a:ext uri="{FF2B5EF4-FFF2-40B4-BE49-F238E27FC236}">
                <a16:creationId xmlns:a16="http://schemas.microsoft.com/office/drawing/2014/main" id="{B6E32475-D1BD-9A42-8123-B43C17433885}"/>
              </a:ext>
            </a:extLst>
          </p:cNvPr>
          <p:cNvPicPr>
            <a:picLocks noChangeAspect="1"/>
          </p:cNvPicPr>
          <p:nvPr/>
        </p:nvPicPr>
        <p:blipFill>
          <a:blip r:embed="rId3"/>
          <a:stretch>
            <a:fillRect/>
          </a:stretch>
        </p:blipFill>
        <p:spPr>
          <a:xfrm>
            <a:off x="0" y="-936414"/>
            <a:ext cx="9144000" cy="8769152"/>
          </a:xfrm>
          <a:prstGeom prst="rect">
            <a:avLst/>
          </a:prstGeom>
        </p:spPr>
      </p:pic>
    </p:spTree>
    <p:extLst>
      <p:ext uri="{BB962C8B-B14F-4D97-AF65-F5344CB8AC3E}">
        <p14:creationId xmlns:p14="http://schemas.microsoft.com/office/powerpoint/2010/main" val="40861465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9552" y="1417638"/>
            <a:ext cx="8229600" cy="4061048"/>
          </a:xfrm>
        </p:spPr>
        <p:txBody>
          <a:bodyPr>
            <a:normAutofit/>
          </a:bodyPr>
          <a:lstStyle/>
          <a:p>
            <a:pPr>
              <a:buNone/>
            </a:pPr>
            <a:endParaRPr lang="en-AU" sz="2400" dirty="0"/>
          </a:p>
          <a:p>
            <a:pPr>
              <a:buNone/>
            </a:pPr>
            <a:endParaRPr lang="en-AU" sz="2400" i="1" dirty="0">
              <a:solidFill>
                <a:schemeClr val="tx2">
                  <a:lumMod val="60000"/>
                  <a:lumOff val="40000"/>
                </a:schemeClr>
              </a:solidFill>
              <a:latin typeface="Lucida Handwriting" panose="03010101010101010101" pitchFamily="66" charset="0"/>
            </a:endParaRPr>
          </a:p>
          <a:p>
            <a:pPr>
              <a:lnSpc>
                <a:spcPct val="150000"/>
              </a:lnSpc>
              <a:buNone/>
            </a:pPr>
            <a:r>
              <a:rPr lang="en-AU" sz="2400" i="1" dirty="0">
                <a:solidFill>
                  <a:schemeClr val="tx2">
                    <a:lumMod val="60000"/>
                    <a:lumOff val="40000"/>
                  </a:schemeClr>
                </a:solidFill>
                <a:latin typeface="Lucida Handwriting" panose="03010101010101010101" pitchFamily="66" charset="0"/>
              </a:rPr>
              <a:t>	</a:t>
            </a:r>
            <a:r>
              <a:rPr lang="en-AU" sz="2400" dirty="0">
                <a:latin typeface="Futura Bk" panose="020B0502020204020303" pitchFamily="34" charset="0"/>
              </a:rPr>
              <a:t>	</a:t>
            </a:r>
          </a:p>
          <a:p>
            <a:pPr>
              <a:buNone/>
            </a:pPr>
            <a:endParaRPr lang="en-AU" sz="2400" b="1" dirty="0">
              <a:solidFill>
                <a:srgbClr val="6E9FD5"/>
              </a:solidFill>
              <a:latin typeface="Futura Bk" panose="020B0502020204020303" pitchFamily="34" charset="0"/>
            </a:endParaRPr>
          </a:p>
        </p:txBody>
      </p:sp>
      <p:sp>
        <p:nvSpPr>
          <p:cNvPr id="8" name="Rectangle 7">
            <a:extLst>
              <a:ext uri="{FF2B5EF4-FFF2-40B4-BE49-F238E27FC236}">
                <a16:creationId xmlns:a16="http://schemas.microsoft.com/office/drawing/2014/main" id="{A1430AED-296C-2141-AFF6-91026E2BFDFD}"/>
              </a:ext>
            </a:extLst>
          </p:cNvPr>
          <p:cNvSpPr/>
          <p:nvPr/>
        </p:nvSpPr>
        <p:spPr>
          <a:xfrm>
            <a:off x="313184" y="2478666"/>
            <a:ext cx="8517632" cy="1938992"/>
          </a:xfrm>
          <a:prstGeom prst="rect">
            <a:avLst/>
          </a:prstGeom>
        </p:spPr>
        <p:txBody>
          <a:bodyPr wrap="square">
            <a:spAutoFit/>
          </a:bodyPr>
          <a:lstStyle/>
          <a:p>
            <a:pPr algn="ctr"/>
            <a:r>
              <a:rPr lang="en-AU" sz="4000" b="1" dirty="0">
                <a:solidFill>
                  <a:srgbClr val="005BAA"/>
                </a:solidFill>
                <a:latin typeface="Futura Bk" panose="020B0602020204020303" pitchFamily="34" charset="-79"/>
                <a:ea typeface="Calibri" panose="020F0502020204030204" pitchFamily="34" charset="0"/>
                <a:cs typeface="Times New Roman" panose="02020603050405020304" pitchFamily="18" charset="0"/>
              </a:rPr>
              <a:t>CERTIFICATION FOR SPIRITUAL CARE PRACTITIONERS IN HEALTH</a:t>
            </a:r>
            <a:r>
              <a:rPr lang="en-AU" sz="4000" dirty="0"/>
              <a:t> </a:t>
            </a:r>
            <a:endParaRPr lang="en-US" sz="4000" dirty="0"/>
          </a:p>
        </p:txBody>
      </p:sp>
    </p:spTree>
    <p:extLst>
      <p:ext uri="{BB962C8B-B14F-4D97-AF65-F5344CB8AC3E}">
        <p14:creationId xmlns:p14="http://schemas.microsoft.com/office/powerpoint/2010/main" val="612899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3C711-2312-F34D-962F-5C019000047D}"/>
              </a:ext>
            </a:extLst>
          </p:cNvPr>
          <p:cNvSpPr>
            <a:spLocks noGrp="1"/>
          </p:cNvSpPr>
          <p:nvPr>
            <p:ph type="title"/>
          </p:nvPr>
        </p:nvSpPr>
        <p:spPr/>
        <p:txBody>
          <a:bodyPr/>
          <a:lstStyle/>
          <a:p>
            <a:r>
              <a:rPr lang="en-US" dirty="0">
                <a:solidFill>
                  <a:schemeClr val="tx2">
                    <a:lumMod val="60000"/>
                    <a:lumOff val="40000"/>
                  </a:schemeClr>
                </a:solidFill>
              </a:rPr>
              <a:t>Outline of presentation</a:t>
            </a:r>
          </a:p>
        </p:txBody>
      </p:sp>
      <p:sp>
        <p:nvSpPr>
          <p:cNvPr id="3" name="Content Placeholder 2">
            <a:extLst>
              <a:ext uri="{FF2B5EF4-FFF2-40B4-BE49-F238E27FC236}">
                <a16:creationId xmlns:a16="http://schemas.microsoft.com/office/drawing/2014/main" id="{69882AA2-282A-2547-A80E-201EA9914348}"/>
              </a:ext>
            </a:extLst>
          </p:cNvPr>
          <p:cNvSpPr>
            <a:spLocks noGrp="1"/>
          </p:cNvSpPr>
          <p:nvPr>
            <p:ph idx="1"/>
          </p:nvPr>
        </p:nvSpPr>
        <p:spPr/>
        <p:txBody>
          <a:bodyPr>
            <a:normAutofit/>
          </a:bodyPr>
          <a:lstStyle/>
          <a:p>
            <a:r>
              <a:rPr lang="en-US" dirty="0"/>
              <a:t>The Australian Context</a:t>
            </a:r>
          </a:p>
          <a:p>
            <a:pPr lvl="1"/>
            <a:r>
              <a:rPr lang="en-US" dirty="0"/>
              <a:t>Religion &amp; Spirituality</a:t>
            </a:r>
          </a:p>
          <a:p>
            <a:pPr lvl="1"/>
            <a:r>
              <a:rPr lang="en-US" dirty="0"/>
              <a:t>Healthcare in Australia</a:t>
            </a:r>
          </a:p>
          <a:p>
            <a:pPr lvl="1"/>
            <a:r>
              <a:rPr lang="en-US" dirty="0"/>
              <a:t>Spiritual Care in Australia</a:t>
            </a:r>
          </a:p>
          <a:p>
            <a:pPr marL="571500" indent="-457200"/>
            <a:r>
              <a:rPr lang="en-US" dirty="0"/>
              <a:t>Challenges</a:t>
            </a:r>
          </a:p>
          <a:p>
            <a:pPr marL="571500" indent="-457200"/>
            <a:r>
              <a:rPr lang="en-US" dirty="0"/>
              <a:t>Emerging Opportunities</a:t>
            </a:r>
          </a:p>
          <a:p>
            <a:pPr marL="571500" indent="-457200"/>
            <a:r>
              <a:rPr lang="en-US" dirty="0"/>
              <a:t>Mandated or Obsolete?</a:t>
            </a:r>
          </a:p>
          <a:p>
            <a:pPr lvl="2"/>
            <a:endParaRPr lang="en-US" dirty="0"/>
          </a:p>
        </p:txBody>
      </p:sp>
    </p:spTree>
    <p:extLst>
      <p:ext uri="{BB962C8B-B14F-4D97-AF65-F5344CB8AC3E}">
        <p14:creationId xmlns:p14="http://schemas.microsoft.com/office/powerpoint/2010/main" val="36950887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9552" y="1417638"/>
            <a:ext cx="8229600" cy="4061048"/>
          </a:xfrm>
        </p:spPr>
        <p:txBody>
          <a:bodyPr>
            <a:normAutofit/>
          </a:bodyPr>
          <a:lstStyle/>
          <a:p>
            <a:pPr>
              <a:buNone/>
            </a:pPr>
            <a:endParaRPr lang="en-AU" sz="2400" dirty="0"/>
          </a:p>
          <a:p>
            <a:pPr>
              <a:buNone/>
            </a:pPr>
            <a:endParaRPr lang="en-AU" sz="2400" i="1" dirty="0">
              <a:solidFill>
                <a:schemeClr val="tx2">
                  <a:lumMod val="60000"/>
                  <a:lumOff val="40000"/>
                </a:schemeClr>
              </a:solidFill>
              <a:latin typeface="Lucida Handwriting" panose="03010101010101010101" pitchFamily="66" charset="0"/>
            </a:endParaRPr>
          </a:p>
          <a:p>
            <a:pPr>
              <a:lnSpc>
                <a:spcPct val="150000"/>
              </a:lnSpc>
              <a:buNone/>
            </a:pPr>
            <a:r>
              <a:rPr lang="en-AU" sz="2400" i="1" dirty="0">
                <a:solidFill>
                  <a:schemeClr val="tx2">
                    <a:lumMod val="60000"/>
                    <a:lumOff val="40000"/>
                  </a:schemeClr>
                </a:solidFill>
                <a:latin typeface="Lucida Handwriting" panose="03010101010101010101" pitchFamily="66" charset="0"/>
              </a:rPr>
              <a:t>	</a:t>
            </a:r>
            <a:r>
              <a:rPr lang="en-AU" sz="2400" dirty="0">
                <a:latin typeface="Futura Bk" panose="020B0502020204020303" pitchFamily="34" charset="0"/>
              </a:rPr>
              <a:t>	</a:t>
            </a:r>
          </a:p>
          <a:p>
            <a:pPr>
              <a:buNone/>
            </a:pPr>
            <a:endParaRPr lang="en-AU" sz="2400" b="1" dirty="0">
              <a:solidFill>
                <a:srgbClr val="6E9FD5"/>
              </a:solidFill>
              <a:latin typeface="Futura Bk" panose="020B0502020204020303" pitchFamily="34" charset="0"/>
            </a:endParaRPr>
          </a:p>
        </p:txBody>
      </p:sp>
      <p:pic>
        <p:nvPicPr>
          <p:cNvPr id="7" name="Picture 6">
            <a:extLst>
              <a:ext uri="{FF2B5EF4-FFF2-40B4-BE49-F238E27FC236}">
                <a16:creationId xmlns:a16="http://schemas.microsoft.com/office/drawing/2014/main" id="{EB2E2459-4688-E249-9572-8271EC21F0C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921717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age result for leunig prayers">
            <a:extLst>
              <a:ext uri="{FF2B5EF4-FFF2-40B4-BE49-F238E27FC236}">
                <a16:creationId xmlns:a16="http://schemas.microsoft.com/office/drawing/2014/main" id="{9D6CA559-CDC1-E84A-8255-8E84F0619DD7}"/>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67644" y="368660"/>
            <a:ext cx="6408712" cy="6120680"/>
          </a:xfrm>
          <a:prstGeom prst="rect">
            <a:avLst/>
          </a:prstGeom>
          <a:noFill/>
          <a:ln>
            <a:noFill/>
          </a:ln>
        </p:spPr>
      </p:pic>
    </p:spTree>
    <p:extLst>
      <p:ext uri="{BB962C8B-B14F-4D97-AF65-F5344CB8AC3E}">
        <p14:creationId xmlns:p14="http://schemas.microsoft.com/office/powerpoint/2010/main" val="36254390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en-AU" sz="3200" dirty="0">
                <a:solidFill>
                  <a:srgbClr val="6E9FD5"/>
                </a:solidFill>
                <a:latin typeface="Futura Hv" panose="020B0702020204020204" pitchFamily="34" charset="0"/>
              </a:rPr>
              <a:t>Emerging Opportunities</a:t>
            </a:r>
          </a:p>
        </p:txBody>
      </p:sp>
      <p:sp>
        <p:nvSpPr>
          <p:cNvPr id="3" name="Espace réservé du contenu 2"/>
          <p:cNvSpPr>
            <a:spLocks noGrp="1"/>
          </p:cNvSpPr>
          <p:nvPr>
            <p:ph idx="1"/>
          </p:nvPr>
        </p:nvSpPr>
        <p:spPr>
          <a:xfrm>
            <a:off x="539552" y="1417638"/>
            <a:ext cx="8229600" cy="4061048"/>
          </a:xfrm>
        </p:spPr>
        <p:txBody>
          <a:bodyPr>
            <a:normAutofit/>
          </a:bodyPr>
          <a:lstStyle/>
          <a:p>
            <a:pPr marL="457200" indent="-457200">
              <a:buAutoNum type="arabicPeriod"/>
            </a:pPr>
            <a:r>
              <a:rPr lang="en-AU" sz="2400" dirty="0">
                <a:latin typeface="Futura Bk" panose="020B0502020204020303" pitchFamily="34" charset="0"/>
              </a:rPr>
              <a:t>Person-centred care</a:t>
            </a:r>
          </a:p>
          <a:p>
            <a:pPr marL="457200" indent="-457200">
              <a:buAutoNum type="arabicPeriod"/>
            </a:pPr>
            <a:r>
              <a:rPr lang="en-AU" sz="2400" dirty="0">
                <a:latin typeface="Futura Bk" panose="020B0502020204020303" pitchFamily="34" charset="0"/>
              </a:rPr>
              <a:t>Spiritual care is everyone’s responsibility</a:t>
            </a:r>
          </a:p>
          <a:p>
            <a:pPr marL="457200" indent="-457200">
              <a:buAutoNum type="arabicPeriod"/>
            </a:pPr>
            <a:r>
              <a:rPr lang="en-AU" sz="2400" dirty="0">
                <a:latin typeface="Futura Bk" panose="020B0502020204020303" pitchFamily="34" charset="0"/>
              </a:rPr>
              <a:t>The voice of the person receiving care</a:t>
            </a:r>
          </a:p>
          <a:p>
            <a:pPr marL="0" indent="0">
              <a:buNone/>
            </a:pPr>
            <a:endParaRPr lang="en-AU" sz="2400" dirty="0">
              <a:latin typeface="Futura Bk" panose="020B0502020204020303" pitchFamily="34" charset="0"/>
            </a:endParaRPr>
          </a:p>
          <a:p>
            <a:pPr>
              <a:buNone/>
            </a:pPr>
            <a:endParaRPr lang="en-AU" sz="2400" b="1" dirty="0">
              <a:solidFill>
                <a:srgbClr val="6E9FD5"/>
              </a:solidFill>
              <a:latin typeface="Futura Bk" panose="020B0502020204020303" pitchFamily="34" charset="0"/>
            </a:endParaRPr>
          </a:p>
        </p:txBody>
      </p:sp>
    </p:spTree>
    <p:extLst>
      <p:ext uri="{BB962C8B-B14F-4D97-AF65-F5344CB8AC3E}">
        <p14:creationId xmlns:p14="http://schemas.microsoft.com/office/powerpoint/2010/main" val="17225801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9552" y="1417638"/>
            <a:ext cx="8229600" cy="4061048"/>
          </a:xfrm>
        </p:spPr>
        <p:txBody>
          <a:bodyPr>
            <a:normAutofit/>
          </a:bodyPr>
          <a:lstStyle/>
          <a:p>
            <a:pPr>
              <a:buNone/>
            </a:pPr>
            <a:endParaRPr lang="en-AU" sz="2400" dirty="0"/>
          </a:p>
          <a:p>
            <a:pPr>
              <a:buNone/>
            </a:pPr>
            <a:endParaRPr lang="en-AU" sz="2400" i="1" dirty="0">
              <a:solidFill>
                <a:schemeClr val="tx2">
                  <a:lumMod val="60000"/>
                  <a:lumOff val="40000"/>
                </a:schemeClr>
              </a:solidFill>
              <a:latin typeface="Lucida Handwriting" panose="03010101010101010101" pitchFamily="66" charset="0"/>
            </a:endParaRPr>
          </a:p>
          <a:p>
            <a:pPr>
              <a:lnSpc>
                <a:spcPct val="150000"/>
              </a:lnSpc>
              <a:buNone/>
            </a:pPr>
            <a:r>
              <a:rPr lang="en-AU" sz="2400" i="1" dirty="0">
                <a:solidFill>
                  <a:schemeClr val="tx2">
                    <a:lumMod val="60000"/>
                    <a:lumOff val="40000"/>
                  </a:schemeClr>
                </a:solidFill>
                <a:latin typeface="Lucida Handwriting" panose="03010101010101010101" pitchFamily="66" charset="0"/>
              </a:rPr>
              <a:t>	</a:t>
            </a:r>
            <a:r>
              <a:rPr lang="en-AU" sz="2400" dirty="0">
                <a:latin typeface="Futura Bk" panose="020B0502020204020303" pitchFamily="34" charset="0"/>
              </a:rPr>
              <a:t>	</a:t>
            </a:r>
          </a:p>
          <a:p>
            <a:pPr>
              <a:buNone/>
            </a:pPr>
            <a:endParaRPr lang="en-AU" sz="2400" b="1" dirty="0">
              <a:solidFill>
                <a:srgbClr val="6E9FD5"/>
              </a:solidFill>
              <a:latin typeface="Futura Bk" panose="020B0502020204020303" pitchFamily="34" charset="0"/>
            </a:endParaRPr>
          </a:p>
        </p:txBody>
      </p:sp>
      <p:pic>
        <p:nvPicPr>
          <p:cNvPr id="5" name="Picture 4" descr="P:\2018 - Spiritual Health Vicrtoria\Communication &amp; Markeitng\J12945 SHV_A6 Postcard_Wellbeing_Wheel_Art_HighRes.jpg">
            <a:extLst>
              <a:ext uri="{FF2B5EF4-FFF2-40B4-BE49-F238E27FC236}">
                <a16:creationId xmlns:a16="http://schemas.microsoft.com/office/drawing/2014/main" id="{61340AA0-7482-7045-A1EF-49FCDF21403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4902" y="875719"/>
            <a:ext cx="4649546" cy="4608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a:extLst>
              <a:ext uri="{FF2B5EF4-FFF2-40B4-BE49-F238E27FC236}">
                <a16:creationId xmlns:a16="http://schemas.microsoft.com/office/drawing/2014/main" id="{18BF5259-D575-184A-BE45-8A980289F79E}"/>
              </a:ext>
            </a:extLst>
          </p:cNvPr>
          <p:cNvSpPr/>
          <p:nvPr/>
        </p:nvSpPr>
        <p:spPr>
          <a:xfrm>
            <a:off x="374848" y="1720840"/>
            <a:ext cx="3353686" cy="3416320"/>
          </a:xfrm>
          <a:prstGeom prst="rect">
            <a:avLst/>
          </a:prstGeom>
        </p:spPr>
        <p:txBody>
          <a:bodyPr wrap="square">
            <a:spAutoFit/>
          </a:bodyPr>
          <a:lstStyle/>
          <a:p>
            <a:pPr lvl="0">
              <a:defRPr/>
            </a:pPr>
            <a:r>
              <a:rPr lang="en-AU" sz="2400" dirty="0">
                <a:solidFill>
                  <a:srgbClr val="0070C0"/>
                </a:solidFill>
                <a:latin typeface="Futura Bk" panose="020B0502020204020303" pitchFamily="34" charset="0"/>
              </a:rPr>
              <a:t>When spiritual needs are recognised and responded to as an integral part of person-centred care an essential contribution is made to people’s health and wellbeing.</a:t>
            </a:r>
          </a:p>
        </p:txBody>
      </p:sp>
    </p:spTree>
    <p:extLst>
      <p:ext uri="{BB962C8B-B14F-4D97-AF65-F5344CB8AC3E}">
        <p14:creationId xmlns:p14="http://schemas.microsoft.com/office/powerpoint/2010/main" val="10092844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en-AU" sz="2400" dirty="0">
                <a:solidFill>
                  <a:srgbClr val="6E9FD5"/>
                </a:solidFill>
                <a:latin typeface="Futura Hv" panose="020B0702020204020204" pitchFamily="34" charset="0"/>
              </a:rPr>
              <a:t>Spiritual Care is everyone’s business</a:t>
            </a:r>
          </a:p>
        </p:txBody>
      </p:sp>
      <p:graphicFrame>
        <p:nvGraphicFramePr>
          <p:cNvPr id="7" name="Content Placeholder 6">
            <a:extLst>
              <a:ext uri="{FF2B5EF4-FFF2-40B4-BE49-F238E27FC236}">
                <a16:creationId xmlns:a16="http://schemas.microsoft.com/office/drawing/2014/main" id="{A4D08463-2F93-4635-AE83-5503A2E15752}"/>
              </a:ext>
            </a:extLst>
          </p:cNvPr>
          <p:cNvGraphicFramePr>
            <a:graphicFrameLocks noGrp="1"/>
          </p:cNvGraphicFramePr>
          <p:nvPr>
            <p:ph idx="1"/>
            <p:extLst>
              <p:ext uri="{D42A27DB-BD31-4B8C-83A1-F6EECF244321}">
                <p14:modId xmlns:p14="http://schemas.microsoft.com/office/powerpoint/2010/main" val="3284878592"/>
              </p:ext>
            </p:extLst>
          </p:nvPr>
        </p:nvGraphicFramePr>
        <p:xfrm>
          <a:off x="457200" y="1124744"/>
          <a:ext cx="8229600" cy="5458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120736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93AFA1-4261-3641-9800-793C70A9E0D1}"/>
              </a:ext>
            </a:extLst>
          </p:cNvPr>
          <p:cNvPicPr>
            <a:picLocks noChangeAspect="1"/>
          </p:cNvPicPr>
          <p:nvPr/>
        </p:nvPicPr>
        <p:blipFill>
          <a:blip r:embed="rId3"/>
          <a:stretch>
            <a:fillRect/>
          </a:stretch>
        </p:blipFill>
        <p:spPr>
          <a:xfrm>
            <a:off x="4172538" y="857250"/>
            <a:ext cx="4971462" cy="5143500"/>
          </a:xfrm>
          <a:prstGeom prst="rect">
            <a:avLst/>
          </a:prstGeom>
        </p:spPr>
      </p:pic>
      <p:sp>
        <p:nvSpPr>
          <p:cNvPr id="3" name="Rectangle 2">
            <a:extLst>
              <a:ext uri="{FF2B5EF4-FFF2-40B4-BE49-F238E27FC236}">
                <a16:creationId xmlns:a16="http://schemas.microsoft.com/office/drawing/2014/main" id="{6F5967CD-5673-5645-A392-26DDE37625DA}"/>
              </a:ext>
            </a:extLst>
          </p:cNvPr>
          <p:cNvSpPr/>
          <p:nvPr/>
        </p:nvSpPr>
        <p:spPr>
          <a:xfrm>
            <a:off x="251520" y="857250"/>
            <a:ext cx="3390266" cy="5324535"/>
          </a:xfrm>
          <a:prstGeom prst="rect">
            <a:avLst/>
          </a:prstGeom>
        </p:spPr>
        <p:txBody>
          <a:bodyPr wrap="square">
            <a:spAutoFit/>
          </a:bodyPr>
          <a:lstStyle/>
          <a:p>
            <a:r>
              <a:rPr lang="en-AU" sz="2000" dirty="0">
                <a:latin typeface="Helvetica Neue" panose="02000503000000020004" pitchFamily="2" charset="0"/>
              </a:rPr>
              <a:t>I ran a large accounting business. </a:t>
            </a:r>
          </a:p>
          <a:p>
            <a:r>
              <a:rPr lang="en-AU" sz="2000" dirty="0">
                <a:latin typeface="Helvetica Neue" panose="02000503000000020004" pitchFamily="2" charset="0"/>
              </a:rPr>
              <a:t>I love medieval architecture. </a:t>
            </a:r>
          </a:p>
          <a:p>
            <a:r>
              <a:rPr lang="en-AU" sz="2000" dirty="0">
                <a:latin typeface="Helvetica Neue" panose="02000503000000020004" pitchFamily="2" charset="0"/>
              </a:rPr>
              <a:t>I like talking about soccer. </a:t>
            </a:r>
          </a:p>
          <a:p>
            <a:r>
              <a:rPr lang="en-AU" sz="2000" dirty="0">
                <a:latin typeface="Helvetica Neue" panose="02000503000000020004" pitchFamily="2" charset="0"/>
              </a:rPr>
              <a:t>I once met Roy Orbison. </a:t>
            </a:r>
          </a:p>
          <a:p>
            <a:r>
              <a:rPr lang="en-AU" sz="2000" dirty="0">
                <a:latin typeface="Helvetica Neue" panose="02000503000000020004" pitchFamily="2" charset="0"/>
              </a:rPr>
              <a:t>I don’t like talking about politics. </a:t>
            </a:r>
          </a:p>
          <a:p>
            <a:r>
              <a:rPr lang="en-AU" sz="2000" dirty="0">
                <a:latin typeface="Helvetica Neue" panose="02000503000000020004" pitchFamily="2" charset="0"/>
              </a:rPr>
              <a:t>I like a neat whiskey in the evening.</a:t>
            </a:r>
          </a:p>
          <a:p>
            <a:r>
              <a:rPr lang="en-AU" sz="2000" dirty="0">
                <a:latin typeface="Helvetica Neue" panose="02000503000000020004" pitchFamily="2" charset="0"/>
              </a:rPr>
              <a:t>I use my iPhone every day. </a:t>
            </a:r>
          </a:p>
          <a:p>
            <a:r>
              <a:rPr lang="en-AU" sz="2000" dirty="0">
                <a:latin typeface="Helvetica Neue" panose="02000503000000020004" pitchFamily="2" charset="0"/>
              </a:rPr>
              <a:t>I believe in respecting others. </a:t>
            </a:r>
          </a:p>
          <a:p>
            <a:r>
              <a:rPr lang="en-AU" sz="2000" dirty="0">
                <a:latin typeface="Helvetica Neue" panose="02000503000000020004" pitchFamily="2" charset="0"/>
              </a:rPr>
              <a:t>I think a lot about the future of the world. </a:t>
            </a:r>
          </a:p>
          <a:p>
            <a:r>
              <a:rPr lang="en-AU" sz="2000" dirty="0">
                <a:latin typeface="Helvetica Neue" panose="02000503000000020004" pitchFamily="2" charset="0"/>
              </a:rPr>
              <a:t>I believe happiness is a gift. </a:t>
            </a:r>
          </a:p>
          <a:p>
            <a:r>
              <a:rPr lang="en-AU" sz="2000" dirty="0">
                <a:latin typeface="Helvetica Neue" panose="02000503000000020004" pitchFamily="2" charset="0"/>
              </a:rPr>
              <a:t>I believe in the after life. </a:t>
            </a:r>
          </a:p>
        </p:txBody>
      </p:sp>
      <p:sp>
        <p:nvSpPr>
          <p:cNvPr id="6" name="Rectangle 5">
            <a:extLst>
              <a:ext uri="{FF2B5EF4-FFF2-40B4-BE49-F238E27FC236}">
                <a16:creationId xmlns:a16="http://schemas.microsoft.com/office/drawing/2014/main" id="{5E48529F-3C65-594B-95E4-CE780FE1EF46}"/>
              </a:ext>
            </a:extLst>
          </p:cNvPr>
          <p:cNvSpPr/>
          <p:nvPr/>
        </p:nvSpPr>
        <p:spPr>
          <a:xfrm>
            <a:off x="4463988" y="3429000"/>
            <a:ext cx="2394012" cy="1938992"/>
          </a:xfrm>
          <a:prstGeom prst="rect">
            <a:avLst/>
          </a:prstGeom>
        </p:spPr>
        <p:txBody>
          <a:bodyPr wrap="square">
            <a:spAutoFit/>
          </a:bodyPr>
          <a:lstStyle/>
          <a:p>
            <a:endParaRPr lang="en-AU" sz="3000" dirty="0">
              <a:solidFill>
                <a:schemeClr val="bg1"/>
              </a:solidFill>
              <a:latin typeface="Helvetica Neue" panose="02000503000000020004" pitchFamily="2" charset="0"/>
            </a:endParaRPr>
          </a:p>
          <a:p>
            <a:endParaRPr lang="en-AU" sz="3000" dirty="0">
              <a:solidFill>
                <a:schemeClr val="bg1"/>
              </a:solidFill>
              <a:latin typeface="Helvetica Neue" panose="02000503000000020004" pitchFamily="2" charset="0"/>
            </a:endParaRPr>
          </a:p>
          <a:p>
            <a:r>
              <a:rPr lang="en-AU" sz="3000" b="1" dirty="0">
                <a:solidFill>
                  <a:schemeClr val="bg1"/>
                </a:solidFill>
                <a:latin typeface="Helvetica Neue" panose="02000503000000020004" pitchFamily="2" charset="0"/>
              </a:rPr>
              <a:t>See me.</a:t>
            </a:r>
          </a:p>
          <a:p>
            <a:r>
              <a:rPr lang="en-AU" sz="3000" b="1" dirty="0">
                <a:solidFill>
                  <a:schemeClr val="bg1"/>
                </a:solidFill>
                <a:latin typeface="Helvetica Neue" panose="02000503000000020004" pitchFamily="2" charset="0"/>
              </a:rPr>
              <a:t>Know me.</a:t>
            </a:r>
          </a:p>
        </p:txBody>
      </p:sp>
    </p:spTree>
    <p:extLst>
      <p:ext uri="{BB962C8B-B14F-4D97-AF65-F5344CB8AC3E}">
        <p14:creationId xmlns:p14="http://schemas.microsoft.com/office/powerpoint/2010/main" val="27495035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D072DA-9EE2-F942-BD5A-0851A06BB8DD}"/>
              </a:ext>
            </a:extLst>
          </p:cNvPr>
          <p:cNvPicPr>
            <a:picLocks noChangeAspect="1"/>
          </p:cNvPicPr>
          <p:nvPr/>
        </p:nvPicPr>
        <p:blipFill>
          <a:blip r:embed="rId3"/>
          <a:stretch>
            <a:fillRect/>
          </a:stretch>
        </p:blipFill>
        <p:spPr>
          <a:xfrm>
            <a:off x="4183388" y="857250"/>
            <a:ext cx="4970276" cy="5143500"/>
          </a:xfrm>
          <a:prstGeom prst="rect">
            <a:avLst/>
          </a:prstGeom>
        </p:spPr>
      </p:pic>
      <p:sp>
        <p:nvSpPr>
          <p:cNvPr id="5" name="Rectangle 4">
            <a:extLst>
              <a:ext uri="{FF2B5EF4-FFF2-40B4-BE49-F238E27FC236}">
                <a16:creationId xmlns:a16="http://schemas.microsoft.com/office/drawing/2014/main" id="{975BE52B-C62D-A548-B622-12C7452FDB1F}"/>
              </a:ext>
            </a:extLst>
          </p:cNvPr>
          <p:cNvSpPr/>
          <p:nvPr/>
        </p:nvSpPr>
        <p:spPr>
          <a:xfrm>
            <a:off x="323528" y="728987"/>
            <a:ext cx="3744416" cy="5940088"/>
          </a:xfrm>
          <a:prstGeom prst="rect">
            <a:avLst/>
          </a:prstGeom>
        </p:spPr>
        <p:txBody>
          <a:bodyPr wrap="square">
            <a:spAutoFit/>
          </a:bodyPr>
          <a:lstStyle/>
          <a:p>
            <a:r>
              <a:rPr lang="en-AU" sz="2000" dirty="0">
                <a:latin typeface="Helvetica Neue" panose="02000503000000020004" pitchFamily="2" charset="0"/>
              </a:rPr>
              <a:t>I sewed clothes for princes and princesses in my home country.</a:t>
            </a:r>
          </a:p>
          <a:p>
            <a:r>
              <a:rPr lang="en-AU" sz="2000" dirty="0">
                <a:latin typeface="Helvetica Neue" panose="02000503000000020004" pitchFamily="2" charset="0"/>
              </a:rPr>
              <a:t>I had five children.</a:t>
            </a:r>
          </a:p>
          <a:p>
            <a:r>
              <a:rPr lang="en-AU" sz="2000" dirty="0">
                <a:latin typeface="Helvetica Neue" panose="02000503000000020004" pitchFamily="2" charset="0"/>
              </a:rPr>
              <a:t>I once walked for two days to get to a wedding.</a:t>
            </a:r>
          </a:p>
          <a:p>
            <a:r>
              <a:rPr lang="en-AU" sz="2000" dirty="0">
                <a:latin typeface="Helvetica Neue" panose="02000503000000020004" pitchFamily="2" charset="0"/>
              </a:rPr>
              <a:t>I like it when all my children and grandchildren visit together.</a:t>
            </a:r>
          </a:p>
          <a:p>
            <a:r>
              <a:rPr lang="en-AU" sz="2000" dirty="0">
                <a:latin typeface="Helvetica Neue" panose="02000503000000020004" pitchFamily="2" charset="0"/>
              </a:rPr>
              <a:t>I survived cancer.</a:t>
            </a:r>
          </a:p>
          <a:p>
            <a:r>
              <a:rPr lang="en-AU" sz="2000" dirty="0">
                <a:latin typeface="Helvetica Neue" panose="02000503000000020004" pitchFamily="2" charset="0"/>
              </a:rPr>
              <a:t>I love going to the market every week.</a:t>
            </a:r>
          </a:p>
          <a:p>
            <a:r>
              <a:rPr lang="en-AU" sz="2000" dirty="0">
                <a:latin typeface="Helvetica Neue" panose="02000503000000020004" pitchFamily="2" charset="0"/>
              </a:rPr>
              <a:t>I believe my ancestors are looking after me.</a:t>
            </a:r>
          </a:p>
          <a:p>
            <a:r>
              <a:rPr lang="en-AU" sz="2000" dirty="0">
                <a:latin typeface="Helvetica Neue" panose="02000503000000020004" pitchFamily="2" charset="0"/>
              </a:rPr>
              <a:t>I cry about losing my sister every anniversary.</a:t>
            </a:r>
          </a:p>
          <a:p>
            <a:r>
              <a:rPr lang="en-AU" sz="2000" dirty="0">
                <a:latin typeface="Helvetica Neue" panose="02000503000000020004" pitchFamily="2" charset="0"/>
              </a:rPr>
              <a:t>I believe compassion is the most important quality we can possess.</a:t>
            </a:r>
          </a:p>
        </p:txBody>
      </p:sp>
      <p:sp>
        <p:nvSpPr>
          <p:cNvPr id="6" name="Rectangle 5">
            <a:extLst>
              <a:ext uri="{FF2B5EF4-FFF2-40B4-BE49-F238E27FC236}">
                <a16:creationId xmlns:a16="http://schemas.microsoft.com/office/drawing/2014/main" id="{055041E8-E37B-BC46-8D48-71AA04D3B291}"/>
              </a:ext>
            </a:extLst>
          </p:cNvPr>
          <p:cNvSpPr/>
          <p:nvPr/>
        </p:nvSpPr>
        <p:spPr>
          <a:xfrm>
            <a:off x="4788024" y="3699031"/>
            <a:ext cx="4644516" cy="1015663"/>
          </a:xfrm>
          <a:prstGeom prst="rect">
            <a:avLst/>
          </a:prstGeom>
        </p:spPr>
        <p:txBody>
          <a:bodyPr wrap="square">
            <a:spAutoFit/>
          </a:bodyPr>
          <a:lstStyle/>
          <a:p>
            <a:r>
              <a:rPr lang="en-AU" sz="3000" b="1" dirty="0">
                <a:solidFill>
                  <a:schemeClr val="bg1"/>
                </a:solidFill>
                <a:latin typeface="Helvetica Neue" panose="02000503000000020004" pitchFamily="2" charset="0"/>
              </a:rPr>
              <a:t>See me.</a:t>
            </a:r>
          </a:p>
          <a:p>
            <a:r>
              <a:rPr lang="en-AU" sz="3000" b="1" dirty="0">
                <a:solidFill>
                  <a:schemeClr val="bg1"/>
                </a:solidFill>
                <a:latin typeface="Helvetica Neue" panose="02000503000000020004" pitchFamily="2" charset="0"/>
              </a:rPr>
              <a:t>Know me.</a:t>
            </a:r>
          </a:p>
        </p:txBody>
      </p:sp>
    </p:spTree>
    <p:extLst>
      <p:ext uri="{BB962C8B-B14F-4D97-AF65-F5344CB8AC3E}">
        <p14:creationId xmlns:p14="http://schemas.microsoft.com/office/powerpoint/2010/main" val="8269240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AF03AE-D60D-D442-A3AF-1D871F31724E}"/>
              </a:ext>
            </a:extLst>
          </p:cNvPr>
          <p:cNvPicPr>
            <a:picLocks noChangeAspect="1"/>
          </p:cNvPicPr>
          <p:nvPr/>
        </p:nvPicPr>
        <p:blipFill>
          <a:blip r:embed="rId3">
            <a:alphaModFix/>
            <a:extLst>
              <a:ext uri="{BEBA8EAE-BF5A-486C-A8C5-ECC9F3942E4B}">
                <a14:imgProps xmlns:a14="http://schemas.microsoft.com/office/drawing/2010/main">
                  <a14:imgLayer r:embed="rId4">
                    <a14:imgEffect>
                      <a14:artisticPlasticWrap/>
                    </a14:imgEffect>
                    <a14:imgEffect>
                      <a14:brightnessContrast bright="20000"/>
                    </a14:imgEffect>
                  </a14:imgLayer>
                </a14:imgProps>
              </a:ext>
            </a:extLst>
          </a:blip>
          <a:stretch>
            <a:fillRect/>
          </a:stretch>
        </p:blipFill>
        <p:spPr>
          <a:xfrm>
            <a:off x="-180528" y="-1197260"/>
            <a:ext cx="9612560" cy="9252520"/>
          </a:xfrm>
          <a:prstGeom prst="rect">
            <a:avLst/>
          </a:prstGeom>
          <a:ln>
            <a:noFill/>
          </a:ln>
          <a:effectLst>
            <a:outerShdw blurRad="190500" algn="tl" rotWithShape="0">
              <a:srgbClr val="000000">
                <a:alpha val="70000"/>
              </a:srgbClr>
            </a:outerShdw>
          </a:effectLst>
        </p:spPr>
      </p:pic>
      <p:sp>
        <p:nvSpPr>
          <p:cNvPr id="3" name="Content Placeholder 2"/>
          <p:cNvSpPr>
            <a:spLocks noGrp="1"/>
          </p:cNvSpPr>
          <p:nvPr>
            <p:ph idx="1"/>
          </p:nvPr>
        </p:nvSpPr>
        <p:spPr>
          <a:xfrm>
            <a:off x="1313" y="913088"/>
            <a:ext cx="4572000" cy="5031823"/>
          </a:xfrm>
        </p:spPr>
        <p:txBody>
          <a:bodyPr>
            <a:normAutofit lnSpcReduction="10000"/>
          </a:bodyPr>
          <a:lstStyle/>
          <a:p>
            <a:pPr marL="0" indent="0">
              <a:buNone/>
            </a:pPr>
            <a:r>
              <a:rPr lang="en-AU" sz="2800" b="1" dirty="0">
                <a:latin typeface="Futura Bk" panose="020B0502020204020303" pitchFamily="34" charset="0"/>
              </a:rPr>
              <a:t>The Message Tree</a:t>
            </a:r>
            <a:endParaRPr lang="en-AU" sz="2800" dirty="0">
              <a:latin typeface="Futura Bk" panose="020B0502020204020303" pitchFamily="34" charset="0"/>
            </a:endParaRPr>
          </a:p>
          <a:p>
            <a:pPr marL="800100" indent="-533400">
              <a:buNone/>
              <a:tabLst>
                <a:tab pos="808038" algn="l"/>
              </a:tabLst>
            </a:pPr>
            <a:endParaRPr lang="en-AU" sz="1200" dirty="0">
              <a:latin typeface="Futura Bk" panose="020B0502020204020303" pitchFamily="34" charset="0"/>
            </a:endParaRPr>
          </a:p>
          <a:p>
            <a:pPr marL="800100" indent="-533400">
              <a:buNone/>
              <a:tabLst>
                <a:tab pos="808038" algn="l"/>
              </a:tabLst>
            </a:pPr>
            <a:r>
              <a:rPr lang="en-AU" sz="2400" i="1" dirty="0">
                <a:latin typeface="Futura Bk" panose="020B0502020204020303" pitchFamily="34" charset="0"/>
              </a:rPr>
              <a:t>Be vulnerable.</a:t>
            </a:r>
            <a:endParaRPr lang="en-AU" sz="2400" dirty="0">
              <a:latin typeface="Futura Bk" panose="020B0502020204020303" pitchFamily="34" charset="0"/>
            </a:endParaRPr>
          </a:p>
          <a:p>
            <a:pPr marL="800100" lvl="2" indent="-533400">
              <a:buNone/>
            </a:pPr>
            <a:r>
              <a:rPr lang="en-AU" i="1" dirty="0">
                <a:latin typeface="Futura Bk" panose="020B0502020204020303" pitchFamily="34" charset="0"/>
              </a:rPr>
              <a:t>Be honest.</a:t>
            </a:r>
            <a:endParaRPr lang="en-AU" dirty="0">
              <a:latin typeface="Futura Bk" panose="020B0502020204020303" pitchFamily="34" charset="0"/>
            </a:endParaRPr>
          </a:p>
          <a:p>
            <a:pPr marL="800100" lvl="2" indent="-533400">
              <a:buNone/>
            </a:pPr>
            <a:r>
              <a:rPr lang="en-AU" i="1" dirty="0">
                <a:latin typeface="Futura Bk" panose="020B0502020204020303" pitchFamily="34" charset="0"/>
              </a:rPr>
              <a:t>Do the classes that scare you the most.</a:t>
            </a:r>
            <a:endParaRPr lang="en-AU" dirty="0">
              <a:latin typeface="Futura Bk" panose="020B0502020204020303" pitchFamily="34" charset="0"/>
            </a:endParaRPr>
          </a:p>
          <a:p>
            <a:pPr marL="800100" lvl="2" indent="-533400">
              <a:buNone/>
            </a:pPr>
            <a:r>
              <a:rPr lang="en-AU" i="1" dirty="0">
                <a:latin typeface="Futura Bk" panose="020B0502020204020303" pitchFamily="34" charset="0"/>
              </a:rPr>
              <a:t>Cath scared me the most but </a:t>
            </a:r>
            <a:endParaRPr lang="en-AU" dirty="0">
              <a:latin typeface="Futura Bk" panose="020B0502020204020303" pitchFamily="34" charset="0"/>
            </a:endParaRPr>
          </a:p>
          <a:p>
            <a:pPr marL="800100" lvl="2" indent="-533400">
              <a:buNone/>
            </a:pPr>
            <a:r>
              <a:rPr lang="en-AU" i="1" dirty="0">
                <a:latin typeface="Futura Bk" panose="020B0502020204020303" pitchFamily="34" charset="0"/>
              </a:rPr>
              <a:t>was also the one who helped me the most.</a:t>
            </a:r>
            <a:endParaRPr lang="en-AU" dirty="0">
              <a:latin typeface="Futura Bk" panose="020B0502020204020303" pitchFamily="34" charset="0"/>
            </a:endParaRPr>
          </a:p>
          <a:p>
            <a:pPr marL="800100" lvl="2" indent="-533400">
              <a:buNone/>
            </a:pPr>
            <a:r>
              <a:rPr lang="en-AU" i="1" dirty="0">
                <a:latin typeface="Futura Bk" panose="020B0502020204020303" pitchFamily="34" charset="0"/>
              </a:rPr>
              <a:t>She taught me a sense of belonging and</a:t>
            </a:r>
            <a:endParaRPr lang="en-AU" dirty="0">
              <a:latin typeface="Futura Bk" panose="020B0502020204020303" pitchFamily="34" charset="0"/>
            </a:endParaRPr>
          </a:p>
          <a:p>
            <a:pPr marL="800100" lvl="2" indent="-533400">
              <a:buNone/>
            </a:pPr>
            <a:r>
              <a:rPr lang="en-AU" i="1" dirty="0">
                <a:latin typeface="Futura Bk" panose="020B0502020204020303" pitchFamily="34" charset="0"/>
              </a:rPr>
              <a:t>I rediscovered my values.</a:t>
            </a:r>
            <a:endParaRPr lang="en-AU" dirty="0">
              <a:latin typeface="Futura Bk" panose="020B0502020204020303" pitchFamily="34" charset="0"/>
            </a:endParaRPr>
          </a:p>
          <a:p>
            <a:pPr marL="0" indent="0">
              <a:buNone/>
            </a:pPr>
            <a:r>
              <a:rPr lang="en-AU" dirty="0"/>
              <a:t> </a:t>
            </a:r>
          </a:p>
          <a:p>
            <a:endParaRPr lang="en-AU" dirty="0"/>
          </a:p>
        </p:txBody>
      </p:sp>
    </p:spTree>
    <p:extLst>
      <p:ext uri="{BB962C8B-B14F-4D97-AF65-F5344CB8AC3E}">
        <p14:creationId xmlns:p14="http://schemas.microsoft.com/office/powerpoint/2010/main" val="36545494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AF03AE-D60D-D442-A3AF-1D871F31724E}"/>
              </a:ext>
            </a:extLst>
          </p:cNvPr>
          <p:cNvPicPr>
            <a:picLocks noChangeAspect="1"/>
          </p:cNvPicPr>
          <p:nvPr/>
        </p:nvPicPr>
        <p:blipFill>
          <a:blip r:embed="rId3">
            <a:alphaModFix/>
            <a:extLst>
              <a:ext uri="{BEBA8EAE-BF5A-486C-A8C5-ECC9F3942E4B}">
                <a14:imgProps xmlns:a14="http://schemas.microsoft.com/office/drawing/2010/main">
                  <a14:imgLayer r:embed="rId4">
                    <a14:imgEffect>
                      <a14:artisticPlasticWrap/>
                    </a14:imgEffect>
                    <a14:imgEffect>
                      <a14:brightnessContrast bright="20000"/>
                    </a14:imgEffect>
                  </a14:imgLayer>
                </a14:imgProps>
              </a:ext>
            </a:extLst>
          </a:blip>
          <a:stretch>
            <a:fillRect/>
          </a:stretch>
        </p:blipFill>
        <p:spPr>
          <a:xfrm>
            <a:off x="-180528" y="-1197260"/>
            <a:ext cx="9612560" cy="9252520"/>
          </a:xfrm>
          <a:prstGeom prst="rect">
            <a:avLst/>
          </a:prstGeom>
          <a:ln>
            <a:noFill/>
          </a:ln>
          <a:effectLst>
            <a:outerShdw blurRad="190500" algn="tl" rotWithShape="0">
              <a:srgbClr val="000000">
                <a:alpha val="70000"/>
              </a:srgbClr>
            </a:outerShdw>
          </a:effectLst>
        </p:spPr>
      </p:pic>
      <p:sp>
        <p:nvSpPr>
          <p:cNvPr id="4" name="Content Placeholder 3">
            <a:extLst>
              <a:ext uri="{FF2B5EF4-FFF2-40B4-BE49-F238E27FC236}">
                <a16:creationId xmlns:a16="http://schemas.microsoft.com/office/drawing/2014/main" id="{8E73BE98-408B-E54A-8854-3F8A57E15849}"/>
              </a:ext>
            </a:extLst>
          </p:cNvPr>
          <p:cNvSpPr>
            <a:spLocks noGrp="1"/>
          </p:cNvSpPr>
          <p:nvPr>
            <p:ph idx="1"/>
          </p:nvPr>
        </p:nvSpPr>
        <p:spPr>
          <a:xfrm>
            <a:off x="395536" y="260648"/>
            <a:ext cx="8291264" cy="5865515"/>
          </a:xfrm>
        </p:spPr>
        <p:txBody>
          <a:bodyPr/>
          <a:lstStyle/>
          <a:p>
            <a:pPr marL="0" indent="0">
              <a:buNone/>
            </a:pPr>
            <a:r>
              <a:rPr lang="en-US" dirty="0"/>
              <a:t>Dean Yates</a:t>
            </a:r>
          </a:p>
        </p:txBody>
      </p:sp>
      <p:sp>
        <p:nvSpPr>
          <p:cNvPr id="8" name="Rectangle 7">
            <a:extLst>
              <a:ext uri="{FF2B5EF4-FFF2-40B4-BE49-F238E27FC236}">
                <a16:creationId xmlns:a16="http://schemas.microsoft.com/office/drawing/2014/main" id="{D1C04A59-BCE8-3947-A71C-2B5EF330B931}"/>
              </a:ext>
            </a:extLst>
          </p:cNvPr>
          <p:cNvSpPr/>
          <p:nvPr/>
        </p:nvSpPr>
        <p:spPr>
          <a:xfrm>
            <a:off x="1259632" y="980728"/>
            <a:ext cx="7272808" cy="369332"/>
          </a:xfrm>
          <a:prstGeom prst="rect">
            <a:avLst/>
          </a:prstGeom>
        </p:spPr>
        <p:txBody>
          <a:bodyPr wrap="square">
            <a:spAutoFit/>
          </a:bodyPr>
          <a:lstStyle/>
          <a:p>
            <a:r>
              <a:rPr lang="en-US" dirty="0">
                <a:latin typeface="inherit"/>
                <a:hlinkClick r:id="rId5"/>
              </a:rPr>
              <a:t>https://www.reuters.com/investigates/special-report/witness-yates-injury/</a:t>
            </a:r>
            <a:r>
              <a:rPr lang="en-US" dirty="0">
                <a:latin typeface="inherit"/>
              </a:rPr>
              <a:t>  </a:t>
            </a:r>
            <a:endParaRPr lang="en-US" dirty="0"/>
          </a:p>
        </p:txBody>
      </p:sp>
    </p:spTree>
    <p:extLst>
      <p:ext uri="{BB962C8B-B14F-4D97-AF65-F5344CB8AC3E}">
        <p14:creationId xmlns:p14="http://schemas.microsoft.com/office/powerpoint/2010/main" val="30131532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3" descr="1"/>
          <p:cNvPicPr>
            <a:picLocks noChangeAspect="1" noChangeArrowheads="1"/>
          </p:cNvPicPr>
          <p:nvPr/>
        </p:nvPicPr>
        <p:blipFill>
          <a:blip r:embed="rId3" cstate="print">
            <a:lum bright="18000"/>
          </a:blip>
          <a:srcRect/>
          <a:stretch>
            <a:fillRect/>
          </a:stretch>
        </p:blipFill>
        <p:spPr bwMode="auto">
          <a:xfrm>
            <a:off x="1143000" y="857250"/>
            <a:ext cx="6858000" cy="5143500"/>
          </a:xfrm>
          <a:prstGeom prst="rect">
            <a:avLst/>
          </a:prstGeom>
          <a:noFill/>
        </p:spPr>
      </p:pic>
      <p:sp>
        <p:nvSpPr>
          <p:cNvPr id="58372" name="Text Box 4"/>
          <p:cNvSpPr txBox="1">
            <a:spLocks noChangeArrowheads="1"/>
          </p:cNvSpPr>
          <p:nvPr/>
        </p:nvSpPr>
        <p:spPr bwMode="auto">
          <a:xfrm>
            <a:off x="1385888" y="2564606"/>
            <a:ext cx="2268141" cy="1338828"/>
          </a:xfrm>
          <a:prstGeom prst="rect">
            <a:avLst/>
          </a:prstGeom>
          <a:noFill/>
          <a:ln w="12700" cap="sq">
            <a:noFill/>
            <a:miter lim="800000"/>
            <a:headEnd/>
            <a:tailEnd/>
          </a:ln>
          <a:effectLst/>
        </p:spPr>
        <p:txBody>
          <a:bodyPr>
            <a:spAutoFit/>
          </a:bodyPr>
          <a:lstStyle/>
          <a:p>
            <a:pPr algn="ctr" eaLnBrk="0" hangingPunct="0">
              <a:spcBef>
                <a:spcPct val="50000"/>
              </a:spcBef>
            </a:pPr>
            <a:r>
              <a:rPr lang="en-AU" sz="2700">
                <a:cs typeface="Arial" pitchFamily="34" charset="0"/>
              </a:rPr>
              <a:t>Enabling the person’s story to be heard</a:t>
            </a:r>
          </a:p>
        </p:txBody>
      </p:sp>
    </p:spTree>
    <p:extLst>
      <p:ext uri="{BB962C8B-B14F-4D97-AF65-F5344CB8AC3E}">
        <p14:creationId xmlns:p14="http://schemas.microsoft.com/office/powerpoint/2010/main" val="3932298798"/>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DFD4F73-6616-9C43-B921-A1364774D5AF}"/>
              </a:ext>
            </a:extLst>
          </p:cNvPr>
          <p:cNvPicPr>
            <a:picLocks noGrp="1" noChangeAspect="1"/>
          </p:cNvPicPr>
          <p:nvPr>
            <p:ph idx="1"/>
          </p:nvPr>
        </p:nvPicPr>
        <p:blipFill>
          <a:blip r:embed="rId3"/>
          <a:stretch>
            <a:fillRect/>
          </a:stretch>
        </p:blipFill>
        <p:spPr>
          <a:xfrm>
            <a:off x="1303074" y="764704"/>
            <a:ext cx="6537851" cy="4336775"/>
          </a:xfrm>
          <a:prstGeom prst="rect">
            <a:avLst/>
          </a:prstGeom>
        </p:spPr>
      </p:pic>
      <p:pic>
        <p:nvPicPr>
          <p:cNvPr id="6" name="Picture 5">
            <a:extLst>
              <a:ext uri="{FF2B5EF4-FFF2-40B4-BE49-F238E27FC236}">
                <a16:creationId xmlns:a16="http://schemas.microsoft.com/office/drawing/2014/main" id="{5ED63D85-F956-9141-B936-C4E8A6BAD023}"/>
              </a:ext>
            </a:extLst>
          </p:cNvPr>
          <p:cNvPicPr/>
          <p:nvPr/>
        </p:nvPicPr>
        <p:blipFill rotWithShape="1">
          <a:blip r:embed="rId4" cstate="print">
            <a:extLst>
              <a:ext uri="{28A0092B-C50C-407E-A947-70E740481C1C}">
                <a14:useLocalDpi xmlns:a14="http://schemas.microsoft.com/office/drawing/2010/main" val="0"/>
              </a:ext>
            </a:extLst>
          </a:blip>
          <a:srcRect b="40044"/>
          <a:stretch/>
        </p:blipFill>
        <p:spPr bwMode="auto">
          <a:xfrm>
            <a:off x="434360" y="6002901"/>
            <a:ext cx="648072" cy="386965"/>
          </a:xfrm>
          <a:prstGeom prst="rect">
            <a:avLst/>
          </a:prstGeom>
          <a:noFill/>
          <a:ln>
            <a:noFill/>
          </a:ln>
          <a:extLst>
            <a:ext uri="{53640926-AAD7-44D8-BBD7-CCE9431645EC}">
              <a14:shadowObscured xmlns:a14="http://schemas.microsoft.com/office/drawing/2010/main"/>
            </a:ext>
          </a:extLst>
        </p:spPr>
      </p:pic>
      <p:sp>
        <p:nvSpPr>
          <p:cNvPr id="7" name="Text Box 6">
            <a:extLst>
              <a:ext uri="{FF2B5EF4-FFF2-40B4-BE49-F238E27FC236}">
                <a16:creationId xmlns:a16="http://schemas.microsoft.com/office/drawing/2014/main" id="{64C94AE9-B749-8A4D-A801-61A69D550440}"/>
              </a:ext>
            </a:extLst>
          </p:cNvPr>
          <p:cNvSpPr txBox="1"/>
          <p:nvPr/>
        </p:nvSpPr>
        <p:spPr>
          <a:xfrm>
            <a:off x="1082432" y="6071018"/>
            <a:ext cx="3074810" cy="24294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AU" sz="1200" b="1" i="1" dirty="0">
                <a:solidFill>
                  <a:srgbClr val="BF1B4A"/>
                </a:solidFill>
                <a:effectLst/>
                <a:latin typeface="Papyrus" panose="020B0602040200020303" pitchFamily="34" charset="77"/>
                <a:ea typeface="HGMaruGothicMPRO" panose="020F0600000000000000" pitchFamily="34" charset="-128"/>
                <a:cs typeface="FuturaBT-Book"/>
              </a:rPr>
              <a:t>Spiritual Health</a:t>
            </a:r>
            <a:r>
              <a:rPr lang="en-AU" sz="1200" b="1" i="1" dirty="0">
                <a:solidFill>
                  <a:srgbClr val="BF1B4A"/>
                </a:solidFill>
                <a:latin typeface="Calibri" panose="020F0502020204030204" pitchFamily="34" charset="0"/>
                <a:ea typeface="HGMaruGothicMPRO" panose="020F0600000000000000" pitchFamily="34" charset="-128"/>
                <a:cs typeface="Times New Roman" panose="02020603050405020304" pitchFamily="18" charset="0"/>
              </a:rPr>
              <a:t> </a:t>
            </a:r>
            <a:r>
              <a:rPr lang="en-AU" sz="1100" b="1" i="1" dirty="0">
                <a:solidFill>
                  <a:srgbClr val="1968B3"/>
                </a:solidFill>
                <a:effectLst/>
                <a:latin typeface="Papyrus" panose="020B0602040200020303" pitchFamily="34" charset="77"/>
                <a:ea typeface="HGMaruGothicMPRO" panose="020F0600000000000000" pitchFamily="34" charset="-128"/>
                <a:cs typeface="FuturaBT-Book"/>
              </a:rPr>
              <a:t>Association</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11237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idx="1"/>
          </p:nvPr>
        </p:nvSpPr>
        <p:spPr>
          <a:xfrm>
            <a:off x="706010" y="3356992"/>
            <a:ext cx="7772400" cy="3453734"/>
          </a:xfrm>
        </p:spPr>
        <p:txBody>
          <a:bodyPr>
            <a:normAutofit/>
          </a:bodyPr>
          <a:lstStyle/>
          <a:p>
            <a:pPr algn="ctr"/>
            <a:r>
              <a:rPr lang="en-AU" sz="1600" dirty="0">
                <a:solidFill>
                  <a:srgbClr val="00509E"/>
                </a:solidFill>
                <a:latin typeface="Futura Bk" panose="020B0502020204020303" pitchFamily="34" charset="0"/>
                <a:hlinkClick r:id="rId3"/>
              </a:rPr>
              <a:t>ceo@spiritualhealth.org.au</a:t>
            </a:r>
            <a:r>
              <a:rPr lang="en-AU" sz="1600" dirty="0">
                <a:solidFill>
                  <a:srgbClr val="00509E"/>
                </a:solidFill>
                <a:latin typeface="Futura Bk" panose="020B0502020204020303" pitchFamily="34" charset="0"/>
              </a:rPr>
              <a:t> </a:t>
            </a:r>
          </a:p>
          <a:p>
            <a:pPr algn="ctr"/>
            <a:r>
              <a:rPr lang="en-AU" sz="1600" dirty="0">
                <a:solidFill>
                  <a:srgbClr val="00509E"/>
                </a:solidFill>
                <a:latin typeface="Futura Hv" panose="020B0702020204020204" pitchFamily="34" charset="0"/>
              </a:rPr>
              <a:t>www.spiritualhealthvictoria.org.au</a:t>
            </a:r>
          </a:p>
          <a:p>
            <a:pPr algn="ctr"/>
            <a:endParaRPr lang="en-AU" sz="1600" dirty="0">
              <a:solidFill>
                <a:srgbClr val="00509E"/>
              </a:solidFill>
              <a:latin typeface="Futura Bk" panose="020B0502020204020303" pitchFamily="34" charset="0"/>
            </a:endParaRPr>
          </a:p>
          <a:p>
            <a:pPr algn="ctr"/>
            <a:r>
              <a:rPr lang="en-AU" sz="1400" dirty="0">
                <a:solidFill>
                  <a:srgbClr val="00509E"/>
                </a:solidFill>
                <a:latin typeface="Futura Bk" panose="020B0502020204020303" pitchFamily="34" charset="0"/>
              </a:rPr>
              <a:t>3/25 </a:t>
            </a:r>
            <a:r>
              <a:rPr lang="en-AU" sz="1400" dirty="0" err="1">
                <a:solidFill>
                  <a:srgbClr val="00509E"/>
                </a:solidFill>
                <a:latin typeface="Futura Bk" panose="020B0502020204020303" pitchFamily="34" charset="0"/>
              </a:rPr>
              <a:t>Gipps</a:t>
            </a:r>
            <a:r>
              <a:rPr lang="en-AU" sz="1400" dirty="0">
                <a:solidFill>
                  <a:srgbClr val="00509E"/>
                </a:solidFill>
                <a:latin typeface="Futura Bk" panose="020B0502020204020303" pitchFamily="34" charset="0"/>
              </a:rPr>
              <a:t> Street</a:t>
            </a:r>
          </a:p>
          <a:p>
            <a:pPr algn="ctr"/>
            <a:r>
              <a:rPr lang="en-AU" sz="1400" dirty="0">
                <a:solidFill>
                  <a:srgbClr val="00509E"/>
                </a:solidFill>
                <a:latin typeface="Futura Bk" panose="020B0502020204020303" pitchFamily="34" charset="0"/>
              </a:rPr>
              <a:t>COLLINGWOOD, VICTORIA 3066 </a:t>
            </a:r>
          </a:p>
          <a:p>
            <a:pPr algn="ctr"/>
            <a:r>
              <a:rPr lang="en-AU" sz="1400" dirty="0">
                <a:solidFill>
                  <a:srgbClr val="00509E"/>
                </a:solidFill>
                <a:latin typeface="Futura Bk" panose="020B0502020204020303" pitchFamily="34" charset="0"/>
              </a:rPr>
              <a:t>AUSTRALIA</a:t>
            </a:r>
          </a:p>
          <a:p>
            <a:pPr algn="ctr"/>
            <a:endParaRPr lang="en-AU" sz="1400" dirty="0">
              <a:solidFill>
                <a:srgbClr val="00509E"/>
              </a:solidFill>
              <a:latin typeface="Futura Hv" panose="020B0702020204020204" pitchFamily="34" charset="0"/>
            </a:endParaRPr>
          </a:p>
          <a:p>
            <a:pPr algn="ctr"/>
            <a:r>
              <a:rPr lang="en-AU" sz="1400" dirty="0">
                <a:solidFill>
                  <a:srgbClr val="00509E"/>
                </a:solidFill>
                <a:latin typeface="Futura Hv" panose="020B0702020204020204" pitchFamily="34" charset="0"/>
              </a:rPr>
              <a:t>P</a:t>
            </a:r>
            <a:r>
              <a:rPr lang="en-AU" sz="1400" dirty="0">
                <a:solidFill>
                  <a:srgbClr val="00509E"/>
                </a:solidFill>
                <a:latin typeface="Futura Bk" panose="020B0502020204020303" pitchFamily="34" charset="0"/>
              </a:rPr>
              <a:t> (+6103) 8415 1144</a:t>
            </a:r>
          </a:p>
          <a:p>
            <a:pPr algn="ctr"/>
            <a:r>
              <a:rPr lang="en-AU" sz="1400" dirty="0" err="1">
                <a:solidFill>
                  <a:srgbClr val="00509E"/>
                </a:solidFill>
                <a:latin typeface="Futura Bk" panose="020B0502020204020303" pitchFamily="34" charset="0"/>
              </a:rPr>
              <a:t>office@spiritualhealth.org.au</a:t>
            </a:r>
            <a:endParaRPr lang="en-AU" sz="1400" dirty="0">
              <a:solidFill>
                <a:srgbClr val="00509E"/>
              </a:solidFill>
              <a:latin typeface="Futura Bk" panose="020B0502020204020303" pitchFamily="34" charset="0"/>
            </a:endParaRPr>
          </a:p>
          <a:p>
            <a:pPr algn="ctr"/>
            <a:endParaRPr lang="en-AU" dirty="0">
              <a:solidFill>
                <a:srgbClr val="00509E"/>
              </a:solidFill>
              <a:latin typeface="Futura Bk" panose="020B0502020204020303" pitchFamily="34" charset="0"/>
            </a:endParaRPr>
          </a:p>
          <a:p>
            <a:pPr algn="ctr"/>
            <a:endParaRPr lang="en-AU" dirty="0">
              <a:solidFill>
                <a:srgbClr val="00509E"/>
              </a:solidFill>
              <a:latin typeface="Futura Bk" panose="020B0502020204020303" pitchFamily="34" charset="0"/>
            </a:endParaRPr>
          </a:p>
          <a:p>
            <a:pPr algn="ctr"/>
            <a:endParaRPr lang="en-AU" dirty="0">
              <a:solidFill>
                <a:srgbClr val="00509E"/>
              </a:solidFill>
              <a:latin typeface="Futura Bk" panose="020B0502020204020303" pitchFamily="34" charset="0"/>
            </a:endParaRPr>
          </a:p>
        </p:txBody>
      </p:sp>
      <p:pic>
        <p:nvPicPr>
          <p:cNvPr id="5" name="Picture 4">
            <a:extLst>
              <a:ext uri="{FF2B5EF4-FFF2-40B4-BE49-F238E27FC236}">
                <a16:creationId xmlns:a16="http://schemas.microsoft.com/office/drawing/2014/main" id="{2FD67817-BFBA-ED40-89B9-7685A99A9271}"/>
              </a:ext>
            </a:extLst>
          </p:cNvPr>
          <p:cNvPicPr/>
          <p:nvPr/>
        </p:nvPicPr>
        <p:blipFill rotWithShape="1">
          <a:blip r:embed="rId4" cstate="print">
            <a:extLst>
              <a:ext uri="{28A0092B-C50C-407E-A947-70E740481C1C}">
                <a14:useLocalDpi xmlns:a14="http://schemas.microsoft.com/office/drawing/2010/main" val="0"/>
              </a:ext>
            </a:extLst>
          </a:blip>
          <a:srcRect b="40044"/>
          <a:stretch/>
        </p:blipFill>
        <p:spPr bwMode="auto">
          <a:xfrm>
            <a:off x="3743325" y="836712"/>
            <a:ext cx="1657350" cy="962025"/>
          </a:xfrm>
          <a:prstGeom prst="rect">
            <a:avLst/>
          </a:prstGeom>
          <a:noFill/>
          <a:ln>
            <a:noFill/>
          </a:ln>
          <a:extLst>
            <a:ext uri="{53640926-AAD7-44D8-BBD7-CCE9431645EC}">
              <a14:shadowObscured xmlns:a14="http://schemas.microsoft.com/office/drawing/2010/main"/>
            </a:ext>
          </a:extLst>
        </p:spPr>
      </p:pic>
      <p:sp>
        <p:nvSpPr>
          <p:cNvPr id="7" name="Text Box 4">
            <a:extLst>
              <a:ext uri="{FF2B5EF4-FFF2-40B4-BE49-F238E27FC236}">
                <a16:creationId xmlns:a16="http://schemas.microsoft.com/office/drawing/2014/main" id="{55B025EF-9CE9-1240-82F2-528B5BFD1EF5}"/>
              </a:ext>
            </a:extLst>
          </p:cNvPr>
          <p:cNvSpPr txBox="1"/>
          <p:nvPr/>
        </p:nvSpPr>
        <p:spPr>
          <a:xfrm>
            <a:off x="3639710" y="1853964"/>
            <a:ext cx="1905000" cy="723900"/>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0"/>
              </a:spcAft>
            </a:pPr>
            <a:r>
              <a:rPr lang="en-AU" sz="1800" b="1" i="1" dirty="0">
                <a:solidFill>
                  <a:srgbClr val="BF1B4A"/>
                </a:solidFill>
                <a:effectLst/>
                <a:latin typeface="Papyrus" panose="020B0602040200020303" pitchFamily="34" charset="77"/>
                <a:ea typeface="HGMaruGothicMPRO" panose="020F0600000000000000" pitchFamily="34" charset="-128"/>
                <a:cs typeface="FuturaBT-Book"/>
              </a:rPr>
              <a:t>Spiritual Health</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AU" sz="1600" b="1" i="1" dirty="0">
                <a:solidFill>
                  <a:srgbClr val="1968B3"/>
                </a:solidFill>
                <a:effectLst/>
                <a:latin typeface="Papyrus" panose="020B0602040200020303" pitchFamily="34" charset="77"/>
                <a:ea typeface="HGMaruGothicMPRO" panose="020F0600000000000000" pitchFamily="34" charset="-128"/>
                <a:cs typeface="FuturaBT-Book"/>
              </a:rPr>
              <a:t>Association</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1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307292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9552" y="1556792"/>
            <a:ext cx="8229600" cy="4392488"/>
          </a:xfrm>
        </p:spPr>
        <p:txBody>
          <a:bodyPr>
            <a:normAutofit fontScale="62500" lnSpcReduction="20000"/>
          </a:bodyPr>
          <a:lstStyle/>
          <a:p>
            <a:pPr>
              <a:buNone/>
            </a:pPr>
            <a:r>
              <a:rPr lang="en-AU" sz="2400" dirty="0"/>
              <a:t>	</a:t>
            </a:r>
            <a:endParaRPr lang="en-AU" sz="9600" dirty="0">
              <a:latin typeface="Futura Bk" panose="020B0502020204020303" pitchFamily="34" charset="0"/>
            </a:endParaRPr>
          </a:p>
          <a:p>
            <a:pPr>
              <a:buNone/>
            </a:pPr>
            <a:endParaRPr lang="en-AU" sz="9600" dirty="0">
              <a:latin typeface="Futura Bk" panose="020B0502020204020303" pitchFamily="34" charset="0"/>
            </a:endParaRPr>
          </a:p>
          <a:p>
            <a:pPr>
              <a:buNone/>
            </a:pPr>
            <a:r>
              <a:rPr lang="en-AU" sz="9600" dirty="0">
                <a:latin typeface="Futura Bk" panose="020B0502020204020303" pitchFamily="34" charset="0"/>
              </a:rPr>
              <a:t>	</a:t>
            </a:r>
          </a:p>
          <a:p>
            <a:pPr>
              <a:buNone/>
            </a:pPr>
            <a:endParaRPr lang="en-AU" sz="9600" dirty="0">
              <a:latin typeface="Futura Bk" panose="020B0502020204020303" pitchFamily="34" charset="0"/>
            </a:endParaRPr>
          </a:p>
          <a:p>
            <a:pPr>
              <a:buNone/>
            </a:pPr>
            <a:r>
              <a:rPr lang="en-AU" sz="9600" dirty="0">
                <a:latin typeface="Futura Bk" panose="020B0502020204020303" pitchFamily="34" charset="0"/>
              </a:rPr>
              <a:t>	</a:t>
            </a:r>
            <a:endParaRPr lang="en-AU" sz="9600" dirty="0"/>
          </a:p>
        </p:txBody>
      </p:sp>
      <p:pic>
        <p:nvPicPr>
          <p:cNvPr id="5" name="Content Placeholder 4" descr="australia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691680" y="1403642"/>
            <a:ext cx="5449987" cy="4800575"/>
          </a:xfrm>
          <a:prstGeom prst="rect">
            <a:avLst/>
          </a:prstGeom>
        </p:spPr>
      </p:pic>
      <p:sp>
        <p:nvSpPr>
          <p:cNvPr id="6" name="Text Box 6">
            <a:extLst>
              <a:ext uri="{FF2B5EF4-FFF2-40B4-BE49-F238E27FC236}">
                <a16:creationId xmlns:a16="http://schemas.microsoft.com/office/drawing/2014/main" id="{3CCDCCFB-B642-E64C-9FEF-791AAE8382AF}"/>
              </a:ext>
            </a:extLst>
          </p:cNvPr>
          <p:cNvSpPr txBox="1"/>
          <p:nvPr/>
        </p:nvSpPr>
        <p:spPr>
          <a:xfrm>
            <a:off x="1082432" y="6056524"/>
            <a:ext cx="3074810" cy="27972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AU" sz="1200" b="1" i="1" dirty="0">
                <a:solidFill>
                  <a:srgbClr val="BF1B4A"/>
                </a:solidFill>
                <a:effectLst/>
                <a:latin typeface="Papyrus" panose="020B0602040200020303" pitchFamily="34" charset="77"/>
                <a:ea typeface="HGMaruGothicMPRO" panose="020F0600000000000000" pitchFamily="34" charset="-128"/>
                <a:cs typeface="FuturaBT-Book"/>
              </a:rPr>
              <a:t>Spiritual Health</a:t>
            </a:r>
            <a:r>
              <a:rPr lang="en-AU" sz="1200" b="1" i="1" dirty="0">
                <a:solidFill>
                  <a:srgbClr val="BF1B4A"/>
                </a:solidFill>
                <a:latin typeface="Calibri" panose="020F0502020204030204" pitchFamily="34" charset="0"/>
                <a:ea typeface="HGMaruGothicMPRO" panose="020F0600000000000000" pitchFamily="34" charset="-128"/>
                <a:cs typeface="Times New Roman" panose="02020603050405020304" pitchFamily="18" charset="0"/>
              </a:rPr>
              <a:t> </a:t>
            </a:r>
            <a:r>
              <a:rPr lang="en-AU" sz="1100" b="1" i="1" dirty="0">
                <a:solidFill>
                  <a:srgbClr val="1968B3"/>
                </a:solidFill>
                <a:effectLst/>
                <a:latin typeface="Papyrus" panose="020B0602040200020303" pitchFamily="34" charset="77"/>
                <a:ea typeface="HGMaruGothicMPRO" panose="020F0600000000000000" pitchFamily="34" charset="-128"/>
                <a:cs typeface="FuturaBT-Book"/>
              </a:rPr>
              <a:t>Association</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3D788F67-499A-D54A-8951-68CB443D8B2C}"/>
              </a:ext>
            </a:extLst>
          </p:cNvPr>
          <p:cNvPicPr/>
          <p:nvPr/>
        </p:nvPicPr>
        <p:blipFill rotWithShape="1">
          <a:blip r:embed="rId4" cstate="print">
            <a:extLst>
              <a:ext uri="{28A0092B-C50C-407E-A947-70E740481C1C}">
                <a14:useLocalDpi xmlns:a14="http://schemas.microsoft.com/office/drawing/2010/main" val="0"/>
              </a:ext>
            </a:extLst>
          </a:blip>
          <a:srcRect b="40044"/>
          <a:stretch/>
        </p:blipFill>
        <p:spPr bwMode="auto">
          <a:xfrm>
            <a:off x="434360" y="6002901"/>
            <a:ext cx="648072" cy="38696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78143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467544" y="1159980"/>
            <a:ext cx="8208912" cy="4501268"/>
          </a:xfrm>
          <a:prstGeom prst="rect">
            <a:avLst/>
          </a:prstGeom>
          <a:ln>
            <a:miter lim="800000"/>
            <a:headEnd/>
            <a:tailEnd/>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371600" lvl="3" indent="0">
              <a:buNone/>
              <a:defRPr/>
            </a:pPr>
            <a:r>
              <a:rPr lang="en-AU" sz="1600" dirty="0">
                <a:solidFill>
                  <a:schemeClr val="tx2">
                    <a:lumMod val="75000"/>
                  </a:schemeClr>
                </a:solidFill>
                <a:latin typeface="Arial" pitchFamily="34" charset="0"/>
                <a:cs typeface="Arial" pitchFamily="34" charset="0"/>
              </a:rPr>
              <a:t>	</a:t>
            </a:r>
            <a:r>
              <a:rPr lang="en-AU" sz="1600" b="1" dirty="0">
                <a:solidFill>
                  <a:schemeClr val="tx2">
                    <a:lumMod val="75000"/>
                  </a:schemeClr>
                </a:solidFill>
                <a:latin typeface="Arial" pitchFamily="34" charset="0"/>
                <a:cs typeface="Arial" pitchFamily="34" charset="0"/>
              </a:rPr>
              <a:t>1996		2006		2011		2016</a:t>
            </a:r>
          </a:p>
          <a:p>
            <a:pPr marL="1371600" lvl="3" indent="0">
              <a:buNone/>
              <a:defRPr/>
            </a:pPr>
            <a:endParaRPr lang="en-AU" sz="1600" b="1" dirty="0">
              <a:solidFill>
                <a:schemeClr val="tx2">
                  <a:lumMod val="75000"/>
                </a:schemeClr>
              </a:solidFill>
              <a:latin typeface="Arial" pitchFamily="34" charset="0"/>
              <a:cs typeface="Arial" pitchFamily="34" charset="0"/>
            </a:endParaRPr>
          </a:p>
          <a:p>
            <a:pPr marL="0" indent="0">
              <a:buNone/>
              <a:defRPr/>
            </a:pPr>
            <a:r>
              <a:rPr lang="en-AU" sz="1600" dirty="0">
                <a:solidFill>
                  <a:schemeClr val="tx2">
                    <a:lumMod val="75000"/>
                  </a:schemeClr>
                </a:solidFill>
                <a:latin typeface="Arial" pitchFamily="34" charset="0"/>
                <a:cs typeface="Arial" pitchFamily="34" charset="0"/>
              </a:rPr>
              <a:t>Anglican		22%		18.7%		17.1%		13.3%</a:t>
            </a:r>
          </a:p>
          <a:p>
            <a:pPr marL="0" indent="0">
              <a:buNone/>
              <a:defRPr/>
            </a:pPr>
            <a:endParaRPr lang="en-AU" sz="1600" dirty="0">
              <a:solidFill>
                <a:schemeClr val="tx2">
                  <a:lumMod val="75000"/>
                </a:schemeClr>
              </a:solidFill>
              <a:latin typeface="Arial" pitchFamily="34" charset="0"/>
              <a:cs typeface="Arial" pitchFamily="34" charset="0"/>
            </a:endParaRPr>
          </a:p>
          <a:p>
            <a:pPr marL="0" indent="0">
              <a:buNone/>
              <a:defRPr/>
            </a:pPr>
            <a:r>
              <a:rPr lang="en-AU" sz="1600" dirty="0">
                <a:solidFill>
                  <a:schemeClr val="tx2">
                    <a:lumMod val="75000"/>
                  </a:schemeClr>
                </a:solidFill>
                <a:latin typeface="Arial" pitchFamily="34" charset="0"/>
                <a:cs typeface="Arial" pitchFamily="34" charset="0"/>
              </a:rPr>
              <a:t>Catholic		27%		25.8%		25.3%		22.6%</a:t>
            </a:r>
          </a:p>
          <a:p>
            <a:pPr marL="0" indent="0">
              <a:buNone/>
              <a:defRPr/>
            </a:pPr>
            <a:endParaRPr lang="en-AU" sz="1600" dirty="0">
              <a:solidFill>
                <a:schemeClr val="tx2">
                  <a:lumMod val="75000"/>
                </a:schemeClr>
              </a:solidFill>
              <a:latin typeface="Arial" pitchFamily="34" charset="0"/>
              <a:cs typeface="Arial" pitchFamily="34" charset="0"/>
            </a:endParaRPr>
          </a:p>
          <a:p>
            <a:pPr marL="0" indent="0">
              <a:buNone/>
              <a:defRPr/>
            </a:pPr>
            <a:r>
              <a:rPr lang="en-AU" sz="1600" dirty="0">
                <a:solidFill>
                  <a:schemeClr val="tx2">
                    <a:lumMod val="75000"/>
                  </a:schemeClr>
                </a:solidFill>
                <a:latin typeface="Arial" pitchFamily="34" charset="0"/>
                <a:cs typeface="Arial" pitchFamily="34" charset="0"/>
              </a:rPr>
              <a:t>Other Christian	21.9%		19.3%		18.8%		16.3%</a:t>
            </a:r>
          </a:p>
          <a:p>
            <a:pPr marL="0" indent="0">
              <a:buNone/>
              <a:defRPr/>
            </a:pPr>
            <a:endParaRPr lang="en-AU" sz="1600" dirty="0">
              <a:solidFill>
                <a:schemeClr val="tx2">
                  <a:lumMod val="75000"/>
                </a:schemeClr>
              </a:solidFill>
              <a:latin typeface="Arial" pitchFamily="34" charset="0"/>
              <a:cs typeface="Arial" pitchFamily="34" charset="0"/>
            </a:endParaRPr>
          </a:p>
          <a:p>
            <a:pPr marL="0" indent="0">
              <a:buNone/>
              <a:defRPr/>
            </a:pPr>
            <a:r>
              <a:rPr lang="en-AU" sz="1600" dirty="0">
                <a:solidFill>
                  <a:schemeClr val="tx2">
                    <a:lumMod val="75000"/>
                  </a:schemeClr>
                </a:solidFill>
                <a:latin typeface="Arial" pitchFamily="34" charset="0"/>
                <a:cs typeface="Arial" pitchFamily="34" charset="0"/>
              </a:rPr>
              <a:t>Other religions	3.5%		5.6%		7.2%		8.2%</a:t>
            </a:r>
          </a:p>
          <a:p>
            <a:pPr marL="0" indent="0">
              <a:buNone/>
              <a:defRPr/>
            </a:pPr>
            <a:endParaRPr lang="en-AU" sz="1600" dirty="0">
              <a:solidFill>
                <a:schemeClr val="tx2">
                  <a:lumMod val="75000"/>
                </a:schemeClr>
              </a:solidFill>
              <a:latin typeface="Arial" pitchFamily="34" charset="0"/>
              <a:cs typeface="Arial" pitchFamily="34" charset="0"/>
            </a:endParaRPr>
          </a:p>
          <a:p>
            <a:pPr marL="0" indent="0">
              <a:buNone/>
              <a:defRPr/>
            </a:pPr>
            <a:r>
              <a:rPr lang="en-AU" sz="1600" dirty="0">
                <a:solidFill>
                  <a:schemeClr val="tx2">
                    <a:lumMod val="75000"/>
                  </a:schemeClr>
                </a:solidFill>
                <a:latin typeface="Arial" pitchFamily="34" charset="0"/>
                <a:cs typeface="Arial" pitchFamily="34" charset="0"/>
              </a:rPr>
              <a:t>No religion	16.6%		18.7%		22.3%		30.1%</a:t>
            </a:r>
          </a:p>
          <a:p>
            <a:pPr marL="0" indent="0">
              <a:buNone/>
              <a:defRPr/>
            </a:pPr>
            <a:endParaRPr lang="en-AU" sz="1600" dirty="0">
              <a:solidFill>
                <a:schemeClr val="tx2">
                  <a:lumMod val="75000"/>
                </a:schemeClr>
              </a:solidFill>
              <a:latin typeface="Arial" pitchFamily="34" charset="0"/>
              <a:cs typeface="Arial" pitchFamily="34" charset="0"/>
            </a:endParaRPr>
          </a:p>
          <a:p>
            <a:pPr lvl="3">
              <a:buFont typeface="Arial" panose="020B0604020202020204" pitchFamily="34" charset="0"/>
              <a:buChar char="•"/>
              <a:defRPr/>
            </a:pPr>
            <a:endParaRPr lang="en-AU" dirty="0">
              <a:solidFill>
                <a:schemeClr val="tx2">
                  <a:lumMod val="75000"/>
                </a:schemeClr>
              </a:solidFill>
              <a:latin typeface="+mj-lt"/>
            </a:endParaRPr>
          </a:p>
          <a:p>
            <a:pPr>
              <a:defRPr/>
            </a:pPr>
            <a:endParaRPr lang="en-AU" sz="2400" dirty="0">
              <a:solidFill>
                <a:schemeClr val="accent1">
                  <a:lumMod val="50000"/>
                </a:schemeClr>
              </a:solidFill>
              <a:latin typeface="+mj-lt"/>
            </a:endParaRPr>
          </a:p>
          <a:p>
            <a:pPr>
              <a:defRPr/>
            </a:pPr>
            <a:endParaRPr lang="en-AU" sz="2400" dirty="0">
              <a:solidFill>
                <a:schemeClr val="accent1">
                  <a:lumMod val="50000"/>
                </a:schemeClr>
              </a:solidFill>
              <a:latin typeface="+mj-lt"/>
            </a:endParaRPr>
          </a:p>
          <a:p>
            <a:pPr>
              <a:buFont typeface="Wingdings 2" panose="05020102010507070707" pitchFamily="18" charset="2"/>
              <a:buNone/>
              <a:defRPr/>
            </a:pPr>
            <a:endParaRPr lang="en-US" sz="2400" dirty="0">
              <a:solidFill>
                <a:schemeClr val="accent1">
                  <a:lumMod val="50000"/>
                </a:schemeClr>
              </a:solidFill>
              <a:latin typeface="+mj-lt"/>
            </a:endParaRPr>
          </a:p>
        </p:txBody>
      </p:sp>
      <p:sp>
        <p:nvSpPr>
          <p:cNvPr id="6" name="Titre 1"/>
          <p:cNvSpPr>
            <a:spLocks noGrp="1"/>
          </p:cNvSpPr>
          <p:nvPr>
            <p:ph type="title"/>
          </p:nvPr>
        </p:nvSpPr>
        <p:spPr>
          <a:xfrm>
            <a:off x="457200" y="274638"/>
            <a:ext cx="7211144" cy="490066"/>
          </a:xfrm>
        </p:spPr>
        <p:txBody>
          <a:bodyPr>
            <a:noAutofit/>
          </a:bodyPr>
          <a:lstStyle/>
          <a:p>
            <a:pPr algn="l"/>
            <a:r>
              <a:rPr lang="en-AU" sz="3200" dirty="0">
                <a:solidFill>
                  <a:srgbClr val="6E9FD5"/>
                </a:solidFill>
                <a:latin typeface="Futura Hv" panose="020B0702020204020204" pitchFamily="34" charset="0"/>
              </a:rPr>
              <a:t>The changing Australian census</a:t>
            </a:r>
          </a:p>
        </p:txBody>
      </p:sp>
      <p:sp>
        <p:nvSpPr>
          <p:cNvPr id="7" name="Text Box 6">
            <a:extLst>
              <a:ext uri="{FF2B5EF4-FFF2-40B4-BE49-F238E27FC236}">
                <a16:creationId xmlns:a16="http://schemas.microsoft.com/office/drawing/2014/main" id="{D48D6182-8C6D-D742-AB08-3D7F2E0D0665}"/>
              </a:ext>
            </a:extLst>
          </p:cNvPr>
          <p:cNvSpPr txBox="1"/>
          <p:nvPr/>
        </p:nvSpPr>
        <p:spPr>
          <a:xfrm>
            <a:off x="1082432" y="6056524"/>
            <a:ext cx="3074810" cy="27972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AU" sz="1200" b="1" i="1" dirty="0">
                <a:solidFill>
                  <a:srgbClr val="BF1B4A"/>
                </a:solidFill>
                <a:effectLst/>
                <a:latin typeface="Papyrus" panose="020B0602040200020303" pitchFamily="34" charset="77"/>
                <a:ea typeface="HGMaruGothicMPRO" panose="020F0600000000000000" pitchFamily="34" charset="-128"/>
                <a:cs typeface="FuturaBT-Book"/>
              </a:rPr>
              <a:t>Spiritual Health</a:t>
            </a:r>
            <a:r>
              <a:rPr lang="en-AU" sz="1200" b="1" i="1" dirty="0">
                <a:solidFill>
                  <a:srgbClr val="BF1B4A"/>
                </a:solidFill>
                <a:latin typeface="Calibri" panose="020F0502020204030204" pitchFamily="34" charset="0"/>
                <a:ea typeface="HGMaruGothicMPRO" panose="020F0600000000000000" pitchFamily="34" charset="-128"/>
                <a:cs typeface="Times New Roman" panose="02020603050405020304" pitchFamily="18" charset="0"/>
              </a:rPr>
              <a:t> </a:t>
            </a:r>
            <a:r>
              <a:rPr lang="en-AU" sz="1100" b="1" i="1" dirty="0">
                <a:solidFill>
                  <a:srgbClr val="1968B3"/>
                </a:solidFill>
                <a:effectLst/>
                <a:latin typeface="Papyrus" panose="020B0602040200020303" pitchFamily="34" charset="77"/>
                <a:ea typeface="HGMaruGothicMPRO" panose="020F0600000000000000" pitchFamily="34" charset="-128"/>
                <a:cs typeface="FuturaBT-Book"/>
              </a:rPr>
              <a:t>Association</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0798FA15-83B1-0245-B423-D8C5FFB19853}"/>
              </a:ext>
            </a:extLst>
          </p:cNvPr>
          <p:cNvPicPr/>
          <p:nvPr/>
        </p:nvPicPr>
        <p:blipFill rotWithShape="1">
          <a:blip r:embed="rId3" cstate="print">
            <a:extLst>
              <a:ext uri="{28A0092B-C50C-407E-A947-70E740481C1C}">
                <a14:useLocalDpi xmlns:a14="http://schemas.microsoft.com/office/drawing/2010/main" val="0"/>
              </a:ext>
            </a:extLst>
          </a:blip>
          <a:srcRect b="40044"/>
          <a:stretch/>
        </p:blipFill>
        <p:spPr bwMode="auto">
          <a:xfrm>
            <a:off x="434360" y="6002901"/>
            <a:ext cx="648072" cy="38696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88860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en-AU" sz="3200" dirty="0">
                <a:solidFill>
                  <a:srgbClr val="6E9FD5"/>
                </a:solidFill>
                <a:latin typeface="Futura Hv" panose="020B0702020204020204" pitchFamily="34" charset="0"/>
              </a:rPr>
              <a:t>Health Care in Australia</a:t>
            </a:r>
          </a:p>
        </p:txBody>
      </p:sp>
      <p:sp>
        <p:nvSpPr>
          <p:cNvPr id="3" name="Espace réservé du contenu 2"/>
          <p:cNvSpPr>
            <a:spLocks noGrp="1"/>
          </p:cNvSpPr>
          <p:nvPr>
            <p:ph idx="1"/>
          </p:nvPr>
        </p:nvSpPr>
        <p:spPr>
          <a:xfrm>
            <a:off x="457200" y="1600201"/>
            <a:ext cx="8229600" cy="4061048"/>
          </a:xfrm>
        </p:spPr>
        <p:txBody>
          <a:bodyPr>
            <a:normAutofit/>
          </a:bodyPr>
          <a:lstStyle/>
          <a:p>
            <a:r>
              <a:rPr lang="en-AU" sz="2400" dirty="0">
                <a:latin typeface="Futura Bk" panose="020B0502020204020303" pitchFamily="34" charset="0"/>
              </a:rPr>
              <a:t>Organisation – National, State/Territory, Local</a:t>
            </a:r>
          </a:p>
          <a:p>
            <a:r>
              <a:rPr lang="en-AU" sz="2400" dirty="0">
                <a:latin typeface="Futura Bk" panose="020B0502020204020303" pitchFamily="34" charset="0"/>
              </a:rPr>
              <a:t>Role of the Australian Government</a:t>
            </a:r>
          </a:p>
          <a:p>
            <a:r>
              <a:rPr lang="en-AU" sz="2400" dirty="0">
                <a:latin typeface="Futura Bk" panose="020B0502020204020303" pitchFamily="34" charset="0"/>
              </a:rPr>
              <a:t>Public Hospitals</a:t>
            </a:r>
          </a:p>
          <a:p>
            <a:r>
              <a:rPr lang="en-AU" sz="2400" dirty="0">
                <a:latin typeface="Futura Bk" panose="020B0502020204020303" pitchFamily="34" charset="0"/>
              </a:rPr>
              <a:t>Person-centred Care</a:t>
            </a:r>
          </a:p>
          <a:p>
            <a:r>
              <a:rPr lang="en-AU" sz="2400" dirty="0">
                <a:latin typeface="Futura Bk" panose="020B0502020204020303" pitchFamily="34" charset="0"/>
              </a:rPr>
              <a:t>Quality and safety</a:t>
            </a:r>
          </a:p>
        </p:txBody>
      </p:sp>
      <p:sp>
        <p:nvSpPr>
          <p:cNvPr id="5" name="Text Box 6">
            <a:extLst>
              <a:ext uri="{FF2B5EF4-FFF2-40B4-BE49-F238E27FC236}">
                <a16:creationId xmlns:a16="http://schemas.microsoft.com/office/drawing/2014/main" id="{4AB87B74-737B-DE48-A62E-52FD6E690597}"/>
              </a:ext>
            </a:extLst>
          </p:cNvPr>
          <p:cNvSpPr txBox="1"/>
          <p:nvPr/>
        </p:nvSpPr>
        <p:spPr>
          <a:xfrm>
            <a:off x="1082432" y="6056524"/>
            <a:ext cx="3074810" cy="27972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AU" sz="1200" b="1" i="1" dirty="0">
                <a:solidFill>
                  <a:srgbClr val="BF1B4A"/>
                </a:solidFill>
                <a:effectLst/>
                <a:latin typeface="Papyrus" panose="020B0602040200020303" pitchFamily="34" charset="77"/>
                <a:ea typeface="HGMaruGothicMPRO" panose="020F0600000000000000" pitchFamily="34" charset="-128"/>
                <a:cs typeface="FuturaBT-Book"/>
              </a:rPr>
              <a:t>Spiritual Health</a:t>
            </a:r>
            <a:r>
              <a:rPr lang="en-AU" sz="1200" b="1" i="1" dirty="0">
                <a:solidFill>
                  <a:srgbClr val="BF1B4A"/>
                </a:solidFill>
                <a:latin typeface="Calibri" panose="020F0502020204030204" pitchFamily="34" charset="0"/>
                <a:ea typeface="HGMaruGothicMPRO" panose="020F0600000000000000" pitchFamily="34" charset="-128"/>
                <a:cs typeface="Times New Roman" panose="02020603050405020304" pitchFamily="18" charset="0"/>
              </a:rPr>
              <a:t> </a:t>
            </a:r>
            <a:r>
              <a:rPr lang="en-AU" sz="1100" b="1" i="1" dirty="0">
                <a:solidFill>
                  <a:srgbClr val="1968B3"/>
                </a:solidFill>
                <a:effectLst/>
                <a:latin typeface="Papyrus" panose="020B0602040200020303" pitchFamily="34" charset="77"/>
                <a:ea typeface="HGMaruGothicMPRO" panose="020F0600000000000000" pitchFamily="34" charset="-128"/>
                <a:cs typeface="FuturaBT-Book"/>
              </a:rPr>
              <a:t>Association</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48E3B35D-5B42-6243-8FF2-C3278AD59576}"/>
              </a:ext>
            </a:extLst>
          </p:cNvPr>
          <p:cNvPicPr/>
          <p:nvPr/>
        </p:nvPicPr>
        <p:blipFill rotWithShape="1">
          <a:blip r:embed="rId3" cstate="print">
            <a:extLst>
              <a:ext uri="{28A0092B-C50C-407E-A947-70E740481C1C}">
                <a14:useLocalDpi xmlns:a14="http://schemas.microsoft.com/office/drawing/2010/main" val="0"/>
              </a:ext>
            </a:extLst>
          </a:blip>
          <a:srcRect b="40044"/>
          <a:stretch/>
        </p:blipFill>
        <p:spPr bwMode="auto">
          <a:xfrm>
            <a:off x="434360" y="6002901"/>
            <a:ext cx="648072" cy="38696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8352328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2361</TotalTime>
  <Words>4809</Words>
  <Application>Microsoft Macintosh PowerPoint</Application>
  <PresentationFormat>On-screen Show (4:3)</PresentationFormat>
  <Paragraphs>732</Paragraphs>
  <Slides>60</Slides>
  <Notes>60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60</vt:i4>
      </vt:variant>
    </vt:vector>
  </HeadingPairs>
  <TitlesOfParts>
    <vt:vector size="73" baseType="lpstr">
      <vt:lpstr>Arial</vt:lpstr>
      <vt:lpstr>Calibri</vt:lpstr>
      <vt:lpstr>Constantia</vt:lpstr>
      <vt:lpstr>Futura</vt:lpstr>
      <vt:lpstr>Futura Bk</vt:lpstr>
      <vt:lpstr>Futura Hv</vt:lpstr>
      <vt:lpstr>Futura Medium</vt:lpstr>
      <vt:lpstr>Helvetica Neue</vt:lpstr>
      <vt:lpstr>inherit</vt:lpstr>
      <vt:lpstr>Lucida Handwriting</vt:lpstr>
      <vt:lpstr>Papyrus</vt:lpstr>
      <vt:lpstr>Wingdings 2</vt:lpstr>
      <vt:lpstr>Thème Office</vt:lpstr>
      <vt:lpstr> The Spiritual Care Profession: Mandated or Obsolete?</vt:lpstr>
      <vt:lpstr>PowerPoint Presentation</vt:lpstr>
      <vt:lpstr>Australian Indigenous Spirituality</vt:lpstr>
      <vt:lpstr>Ursula Le Guin quote</vt:lpstr>
      <vt:lpstr>Outline of presentation</vt:lpstr>
      <vt:lpstr>PowerPoint Presentation</vt:lpstr>
      <vt:lpstr>PowerPoint Presentation</vt:lpstr>
      <vt:lpstr>The changing Australian census</vt:lpstr>
      <vt:lpstr>Health Care in Australia</vt:lpstr>
      <vt:lpstr>Health Care in Australia</vt:lpstr>
      <vt:lpstr>Health Care in Australia</vt:lpstr>
      <vt:lpstr>Health Care in Australia</vt:lpstr>
      <vt:lpstr>Health Care in Australia</vt:lpstr>
      <vt:lpstr>Spiritual Care in Australia</vt:lpstr>
      <vt:lpstr>Spiritual Care Australia </vt:lpstr>
      <vt:lpstr>Spiritual Care Australia – Standards 2014</vt:lpstr>
      <vt:lpstr>Spiritual Health Association </vt:lpstr>
      <vt:lpstr>Publications of Spiritual Health </vt:lpstr>
      <vt:lpstr>The National Survey</vt:lpstr>
      <vt:lpstr>The National Survey</vt:lpstr>
      <vt:lpstr>The National Survey</vt:lpstr>
      <vt:lpstr>The National Survey</vt:lpstr>
      <vt:lpstr>The National Survey</vt:lpstr>
      <vt:lpstr>The National Survey</vt:lpstr>
      <vt:lpstr>National Survey – Final Comments</vt:lpstr>
      <vt:lpstr>National Survey - summary</vt:lpstr>
      <vt:lpstr>The National Consensus Conference 2017 Enhancing Quality &amp; Safety: Spiritual Care in Health</vt:lpstr>
      <vt:lpstr>The National Consensus Conference</vt:lpstr>
      <vt:lpstr>National Consensus Conference - Outcomes</vt:lpstr>
      <vt:lpstr>National Consensus Conference - Outcomes</vt:lpstr>
      <vt:lpstr>National Consensus Conference - Outcomes</vt:lpstr>
      <vt:lpstr>National Consensus Conference - Outcomes</vt:lpstr>
      <vt:lpstr>Victorian State-wide Survey  2008 &amp; 2019 comparison</vt:lpstr>
      <vt:lpstr>Victorian State-wide Survey  2008 &amp; 2019 comparison</vt:lpstr>
      <vt:lpstr>Victorian State-wide Survey 2008 &amp; 2019 comparison Changing profile of practitioners</vt:lpstr>
      <vt:lpstr> Victorian State-wide Survey 2008 &amp; 2019 comparison Spiritual care activities 2008 compared with 2019 (2008 data shown in red) </vt:lpstr>
      <vt:lpstr> Victorian State-wide Survey 2008 &amp; 2019 comparison Coding systems used </vt:lpstr>
      <vt:lpstr>PowerPoint Presentation</vt:lpstr>
      <vt:lpstr>PowerPoint Presentation</vt:lpstr>
      <vt:lpstr> Victorian State-wide Survey 2008 &amp; 2019 comparison What do volunteers do? </vt:lpstr>
      <vt:lpstr> Victorian State-wide Survey 2008 &amp; 2019 comparison Selection of volunteers </vt:lpstr>
      <vt:lpstr> Victorian State-wide Survey 2008 &amp; 2019 comparison Resources available to volunteers </vt:lpstr>
      <vt:lpstr>Challenges</vt:lpstr>
      <vt:lpstr>Defining Spiritual Care</vt:lpstr>
      <vt:lpstr>Who is responsible for spiritual care?</vt:lpstr>
      <vt:lpstr>Best Practice</vt:lpstr>
      <vt:lpstr>PowerPoint Presentation</vt:lpstr>
      <vt:lpstr>Certification</vt:lpstr>
      <vt:lpstr>PowerPoint Presentation</vt:lpstr>
      <vt:lpstr>PowerPoint Presentation</vt:lpstr>
      <vt:lpstr>PowerPoint Presentation</vt:lpstr>
      <vt:lpstr>Emerging Opportunities</vt:lpstr>
      <vt:lpstr>PowerPoint Presentation</vt:lpstr>
      <vt:lpstr>Spiritual Care is everyone’s business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Neeraj Sookaul</dc:creator>
  <cp:lastModifiedBy>Cheryl Holmes</cp:lastModifiedBy>
  <cp:revision>147</cp:revision>
  <cp:lastPrinted>2019-05-14T03:09:36Z</cp:lastPrinted>
  <dcterms:created xsi:type="dcterms:W3CDTF">2014-08-17T07:22:40Z</dcterms:created>
  <dcterms:modified xsi:type="dcterms:W3CDTF">2019-05-24T00:55:02Z</dcterms:modified>
</cp:coreProperties>
</file>