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3" r:id="rId3"/>
    <p:sldId id="394" r:id="rId4"/>
    <p:sldId id="395" r:id="rId5"/>
    <p:sldId id="396" r:id="rId6"/>
    <p:sldId id="397" r:id="rId7"/>
    <p:sldId id="391" r:id="rId8"/>
    <p:sldId id="399" r:id="rId9"/>
    <p:sldId id="400" r:id="rId10"/>
    <p:sldId id="265" r:id="rId11"/>
    <p:sldId id="342" r:id="rId12"/>
    <p:sldId id="268" r:id="rId13"/>
    <p:sldId id="392" r:id="rId14"/>
    <p:sldId id="402" r:id="rId15"/>
    <p:sldId id="348" r:id="rId16"/>
    <p:sldId id="368" r:id="rId17"/>
    <p:sldId id="372" r:id="rId18"/>
    <p:sldId id="374" r:id="rId19"/>
    <p:sldId id="376" r:id="rId20"/>
    <p:sldId id="378" r:id="rId21"/>
    <p:sldId id="380" r:id="rId22"/>
    <p:sldId id="382" r:id="rId23"/>
    <p:sldId id="386" r:id="rId24"/>
    <p:sldId id="384" r:id="rId25"/>
    <p:sldId id="344" r:id="rId26"/>
    <p:sldId id="403" r:id="rId27"/>
    <p:sldId id="404" r:id="rId28"/>
    <p:sldId id="371" r:id="rId29"/>
    <p:sldId id="363" r:id="rId30"/>
    <p:sldId id="357" r:id="rId31"/>
  </p:sldIdLst>
  <p:sldSz cx="12192000" cy="6858000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 autoAdjust="0"/>
    <p:restoredTop sz="84433" autoAdjust="0"/>
  </p:normalViewPr>
  <p:slideViewPr>
    <p:cSldViewPr snapToGrid="0">
      <p:cViewPr varScale="1">
        <p:scale>
          <a:sx n="66" d="100"/>
          <a:sy n="66" d="100"/>
        </p:scale>
        <p:origin x="3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145" y="0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E4E05-7E5C-47B9-A3D6-CE2FDBDB9D0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389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145" y="8758389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E429-F491-4B15-931F-698230CCA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5281-DE0E-4CBD-ADEA-A1521E37700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7221"/>
            <a:ext cx="5486400" cy="36304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2971800" cy="462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A337-F0E0-4C73-BF9E-BCA4B91E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7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3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1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9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18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1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5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81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12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7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="" xmlns:a16="http://schemas.microsoft.com/office/drawing/2014/main" id="{165F7292-0E34-4BAA-918D-1D7B3196A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="" xmlns:a16="http://schemas.microsoft.com/office/drawing/2014/main" id="{BC7031B9-BD1D-4685-9A03-119971F12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="" xmlns:a16="http://schemas.microsoft.com/office/drawing/2014/main" id="{4B488A96-A132-49F8-B261-A67F295DD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DC88B2-50AB-4A0C-9016-AF47278FBE89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337-F0E0-4C73-BF9E-BCA4B91EF4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0F6CD-49FF-4059-A24E-B1BE7F90E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891A65-1057-4BAB-9F56-7B2F425EE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4258AC-B3F9-47B2-9BCC-237A8EE3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50D917-0345-4754-83C1-462BFA4D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D81C8C-D85D-4C9C-A94F-76A1BF2E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5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44309B-CCEA-457D-B990-556E4F0D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A8020D-163C-433B-AABB-821CC6057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C19894-9F7E-4439-BD42-73AAC080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98A12-8820-471F-B4FA-E38CCEAB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A013-9186-4ECD-8A84-69C96E5B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1B7437-F346-49B7-B046-7058615FE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84B61C-2EF8-4073-8AD4-CAA53773A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8BD984-156D-4D73-BD36-2203924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B6B5C0-B071-49A1-A71D-17BD768F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1B84FB-A686-4113-8049-3F21AC28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0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D7DF45-9D11-4D7B-BA14-01C56DF1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EF01E-4912-4B89-9C3B-DE6B47B2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A51D7F-FFF9-47B4-B41C-8118EF2E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DA9A7A-69FB-4126-89B1-E2D3EE79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D0F86A-75C6-444D-BBD1-C3F67888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F2BA0-9BE2-4E5B-A360-B3CC2E0F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2A6C1A-00F1-4E9C-A865-DBB70FA5E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A3E53A-1C35-4361-ABD8-B1387FDA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A54219-31F9-4241-B4AA-B2480CA8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B31BA3-55D0-4D0F-87DE-82921F08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8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04E627-AF48-4FD8-ACFE-175AE6DC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1E88F-3B42-439B-B72E-AEA8CA9D9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47C1D7-6784-4FED-A3BE-F5C15E0C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73B9B5-EDE7-49B2-B9CD-F73FFB56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9CB1D9-EF34-4CBF-B537-760FD240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FA4838-2703-411A-A312-038156C8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BA0B6E-A825-4B57-92AC-9D15A5DF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DDD90C-2310-49AA-8A98-CC92D5DFD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36B5A2-ADAD-411C-B4F1-060EDEE25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9D8756-3776-40C8-894D-8082742EE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FB80CA-3CC9-4107-A78A-2844B31B8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E2AE9F-EA83-4E1B-8941-F69922BD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B00395-6917-4162-B5CE-6C1DDC43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0B8E401-5ED2-46E2-B676-C104AD34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4E1344-E743-46DB-8826-FC50465D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0F755A-35B1-4B67-A8CA-875D313E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C2ECD9-C07D-4DAE-B116-5D6179B2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C64EC7-2A29-4756-B34A-AFCB8864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1568A7E-2686-40AB-9C62-F29C6358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C9473E-D444-4A26-A4BC-914A7AC7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0B014B-3FFA-4E81-83EC-366AA933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64034-D316-4673-BB55-530E32CD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BDA75-9A3D-4198-BD15-2350434A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FA49B8-BA62-4D02-A7FB-D5698B710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B2E7CD-4093-4580-B5F3-29583D7B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69631B-F784-4645-BEF8-2F9DFFA1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A70AD3-1807-4753-B222-E7C7FB1C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10DFA-11FC-4AE5-8556-F5FFD7A9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6E0F18-D15E-4EF1-A15E-0C20EF430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5126DC-1947-443F-AEB2-031BAB0B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8AA765-D09D-40A1-A895-F4D355F0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74D788-B62C-4931-AC27-DB04C782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FAFE8C-4181-4EA8-8E95-C5495752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2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1A372CF-7546-4C69-929E-4718C710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765ADD-3A14-432C-9BFF-861D98B45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994622-734F-4AAF-9277-F2C1A0ECF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D146-DF49-45CA-AE31-292C9B7065E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1DA092-7ADD-4B82-878A-C9DFC678B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136052-D69C-4865-9620-8CE21C386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552E-6E77-4781-9ACB-B5C129A4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ationalcoalitionhpc.org/nc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C54A0-2290-4CB8-94BE-3B69B1333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3" y="1010654"/>
            <a:ext cx="11242307" cy="214041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b="1" dirty="0" smtClean="0"/>
              <a:t>National Consensus Project Clinical Practice Guidelines - Impact on Care for the Spirit </a:t>
            </a:r>
            <a:endParaRPr lang="en-US" sz="53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1D5587-92A3-46EE-B59D-2DA826F75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820" y="3435197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Betty R. Ferrell, PhD, CHPN, FAAN, FPCN</a:t>
            </a:r>
          </a:p>
          <a:p>
            <a:r>
              <a:rPr lang="en-US" sz="4000" dirty="0" smtClean="0">
                <a:latin typeface="+mj-lt"/>
              </a:rPr>
              <a:t>Professor and Director</a:t>
            </a:r>
          </a:p>
          <a:p>
            <a:r>
              <a:rPr lang="en-US" sz="4000" dirty="0" smtClean="0">
                <a:latin typeface="+mj-lt"/>
              </a:rPr>
              <a:t>Nursing Research and Education</a:t>
            </a:r>
          </a:p>
          <a:p>
            <a:r>
              <a:rPr lang="en-US" sz="4000" dirty="0" smtClean="0">
                <a:latin typeface="+mj-lt"/>
              </a:rPr>
              <a:t>City of Hope National Medical Center</a:t>
            </a:r>
          </a:p>
          <a:p>
            <a:r>
              <a:rPr lang="en-US" sz="4000" dirty="0" smtClean="0">
                <a:latin typeface="+mj-lt"/>
              </a:rPr>
              <a:t>Duarte, California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6AB42D-4005-4880-A038-DDEFD96A1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1" y="164302"/>
            <a:ext cx="2566845" cy="1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DA796-3481-4671-B492-3F70369E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4</a:t>
            </a:r>
            <a:r>
              <a:rPr lang="en-US" b="1" baseline="30000" dirty="0"/>
              <a:t>th</a:t>
            </a:r>
            <a:r>
              <a:rPr lang="en-US" b="1" dirty="0"/>
              <a:t>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E428F2-0FB8-4C94-846E-77B843CC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3" y="1761830"/>
            <a:ext cx="6198569" cy="4351338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MS PGothic" panose="020B0600070205080204" pitchFamily="34" charset="-128"/>
                <a:cs typeface="Tahoma" panose="020B0604030504040204" pitchFamily="34" charset="0"/>
              </a:rPr>
              <a:t>For </a:t>
            </a:r>
            <a:r>
              <a:rPr lang="en-US" altLang="en-US" u="sng" dirty="0">
                <a:ea typeface="MS PGothic" panose="020B0600070205080204" pitchFamily="34" charset="-128"/>
                <a:cs typeface="Tahoma" panose="020B0604030504040204" pitchFamily="34" charset="0"/>
              </a:rPr>
              <a:t>all people with serious illness</a:t>
            </a:r>
            <a:r>
              <a:rPr lang="en-US" altLang="en-US" dirty="0">
                <a:ea typeface="MS PGothic" panose="020B0600070205080204" pitchFamily="34" charset="-128"/>
                <a:cs typeface="Tahoma" panose="020B0604030504040204" pitchFamily="34" charset="0"/>
              </a:rPr>
              <a:t>, regardless of setting, diagnosis, prognosis, or age 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ＭＳ Ｐゴシック" charset="-128"/>
                <a:cs typeface="Tahoma"/>
              </a:rPr>
              <a:t>Funded by the Gordon and Betty Moore Foundation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ＭＳ Ｐゴシック" charset="-128"/>
                <a:cs typeface="Tahoma"/>
              </a:rPr>
              <a:t>Published by the National Coalition for Hospice and Palliative Care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ＭＳ Ｐゴシック" charset="-128"/>
                <a:cs typeface="Tahoma"/>
              </a:rPr>
              <a:t>NCP leadership consisted of 16 national organizations</a:t>
            </a:r>
            <a:endParaRPr lang="en-US" b="1" dirty="0">
              <a:ea typeface="ＭＳ Ｐゴシック" charset="-128"/>
              <a:cs typeface="Tahoma"/>
            </a:endParaRPr>
          </a:p>
          <a:p>
            <a:endParaRPr lang="en-US" sz="2400" dirty="0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5F7EB78B-9EDC-44B5-9831-31FCABD7E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30"/>
          <a:stretch/>
        </p:blipFill>
        <p:spPr>
          <a:xfrm>
            <a:off x="7293936" y="700493"/>
            <a:ext cx="4145508" cy="52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72CA76-2354-48CC-8705-E9C51C3A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70"/>
            <a:ext cx="9809629" cy="6510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NCP Leadership Organizations</a:t>
            </a:r>
          </a:p>
        </p:txBody>
      </p:sp>
      <p:pic>
        <p:nvPicPr>
          <p:cNvPr id="13315" name="Picture 8">
            <a:extLst>
              <a:ext uri="{FF2B5EF4-FFF2-40B4-BE49-F238E27FC236}">
                <a16:creationId xmlns="" xmlns:a16="http://schemas.microsoft.com/office/drawing/2014/main" id="{BA2DACC2-7161-4B97-AC5B-491190BE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374" y="1434524"/>
            <a:ext cx="1778522" cy="115893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4" name="Picture 9">
            <a:extLst>
              <a:ext uri="{FF2B5EF4-FFF2-40B4-BE49-F238E27FC236}">
                <a16:creationId xmlns="" xmlns:a16="http://schemas.microsoft.com/office/drawing/2014/main" id="{6894CCB6-6768-4584-A91E-F69D700F0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8" y="1454379"/>
            <a:ext cx="1778523" cy="126612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17" name="Picture 10">
            <a:extLst>
              <a:ext uri="{FF2B5EF4-FFF2-40B4-BE49-F238E27FC236}">
                <a16:creationId xmlns="" xmlns:a16="http://schemas.microsoft.com/office/drawing/2014/main" id="{9AB5FC3E-AC63-439A-A681-9886E5DF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4149" y="1454379"/>
            <a:ext cx="1818394" cy="7165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18" name="Picture 11">
            <a:extLst>
              <a:ext uri="{FF2B5EF4-FFF2-40B4-BE49-F238E27FC236}">
                <a16:creationId xmlns="" xmlns:a16="http://schemas.microsoft.com/office/drawing/2014/main" id="{7E14C464-CA83-47D8-84FA-CB77ADA4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4082" y="1049953"/>
            <a:ext cx="1253747" cy="138344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7" name="Picture 12">
            <a:extLst>
              <a:ext uri="{FF2B5EF4-FFF2-40B4-BE49-F238E27FC236}">
                <a16:creationId xmlns="" xmlns:a16="http://schemas.microsoft.com/office/drawing/2014/main" id="{149B7284-092A-49E5-97AA-EE1123CA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01" y="2823672"/>
            <a:ext cx="1606519" cy="123455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8" name="Picture 13">
            <a:extLst>
              <a:ext uri="{FF2B5EF4-FFF2-40B4-BE49-F238E27FC236}">
                <a16:creationId xmlns="" xmlns:a16="http://schemas.microsoft.com/office/drawing/2014/main" id="{0685994F-1A15-40C7-8BFB-DBDADF84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25" y="2444489"/>
            <a:ext cx="1458557" cy="145855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9" name="Picture 14">
            <a:extLst>
              <a:ext uri="{FF2B5EF4-FFF2-40B4-BE49-F238E27FC236}">
                <a16:creationId xmlns="" xmlns:a16="http://schemas.microsoft.com/office/drawing/2014/main" id="{BA2A28DA-DC5C-4067-86A0-048C301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97" y="2823672"/>
            <a:ext cx="2259418" cy="9186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22" name="Picture 15">
            <a:extLst>
              <a:ext uri="{FF2B5EF4-FFF2-40B4-BE49-F238E27FC236}">
                <a16:creationId xmlns="" xmlns:a16="http://schemas.microsoft.com/office/drawing/2014/main" id="{67FD46B4-2626-457E-95C4-C85040D9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4264539"/>
            <a:ext cx="1774108" cy="9820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23" name="Picture 16">
            <a:extLst>
              <a:ext uri="{FF2B5EF4-FFF2-40B4-BE49-F238E27FC236}">
                <a16:creationId xmlns="" xmlns:a16="http://schemas.microsoft.com/office/drawing/2014/main" id="{AF212F46-13C5-4A36-A600-C419DF50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7678" y="4317210"/>
            <a:ext cx="2428621" cy="11129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32" name="Picture 17">
            <a:extLst>
              <a:ext uri="{FF2B5EF4-FFF2-40B4-BE49-F238E27FC236}">
                <a16:creationId xmlns="" xmlns:a16="http://schemas.microsoft.com/office/drawing/2014/main" id="{A1A49071-EE3F-40A6-A726-30502B0D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53" y="4102100"/>
            <a:ext cx="2536282" cy="138453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33" name="Picture 18">
            <a:extLst>
              <a:ext uri="{FF2B5EF4-FFF2-40B4-BE49-F238E27FC236}">
                <a16:creationId xmlns="" xmlns:a16="http://schemas.microsoft.com/office/drawing/2014/main" id="{900A75D7-00CB-4C51-BFCD-B2C413F8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3" y="2924412"/>
            <a:ext cx="1722441" cy="101800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34" name="Picture 21">
            <a:extLst>
              <a:ext uri="{FF2B5EF4-FFF2-40B4-BE49-F238E27FC236}">
                <a16:creationId xmlns="" xmlns:a16="http://schemas.microsoft.com/office/drawing/2014/main" id="{1EAA3ACD-298D-4B96-BEA2-159D8969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8" y="4348716"/>
            <a:ext cx="2720736" cy="94364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27" name="Picture 22">
            <a:extLst>
              <a:ext uri="{FF2B5EF4-FFF2-40B4-BE49-F238E27FC236}">
                <a16:creationId xmlns="" xmlns:a16="http://schemas.microsoft.com/office/drawing/2014/main" id="{1D650810-6ACA-431D-BAF9-9CB2998B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0454" y="5804964"/>
            <a:ext cx="2967496" cy="78153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36" name="Picture 23">
            <a:extLst>
              <a:ext uri="{FF2B5EF4-FFF2-40B4-BE49-F238E27FC236}">
                <a16:creationId xmlns="" xmlns:a16="http://schemas.microsoft.com/office/drawing/2014/main" id="{E5C03A06-401F-415B-BE8C-2049B192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34" y="5705392"/>
            <a:ext cx="1945824" cy="92774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37" name="Picture 24">
            <a:extLst>
              <a:ext uri="{FF2B5EF4-FFF2-40B4-BE49-F238E27FC236}">
                <a16:creationId xmlns="" xmlns:a16="http://schemas.microsoft.com/office/drawing/2014/main" id="{E845BC57-3CA1-4A25-8AFF-026CACC2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8" y="5753349"/>
            <a:ext cx="2755299" cy="65316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351EE3-ECC3-4CAA-B741-7804F23C4E83}"/>
              </a:ext>
            </a:extLst>
          </p:cNvPr>
          <p:cNvSpPr/>
          <p:nvPr/>
        </p:nvSpPr>
        <p:spPr>
          <a:xfrm>
            <a:off x="631807" y="5503560"/>
            <a:ext cx="2186893" cy="108294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j-lt"/>
              </a:rPr>
              <a:t>National Pediatric Hospice and Palliative Care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3556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36777-3C0D-42DF-B182-76EFAFBD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National Consensus Project Process (2017-18)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="" xmlns:a16="http://schemas.microsoft.com/office/drawing/2014/main" id="{62AB3DEB-9010-4A39-A7B3-DB5D9A8FF2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r="3425" b="-2"/>
          <a:stretch/>
        </p:blipFill>
        <p:spPr>
          <a:xfrm>
            <a:off x="-1" y="1400943"/>
            <a:ext cx="6044610" cy="508993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714FA9E-7983-40C3-A744-817FEB867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4609" y="1825624"/>
            <a:ext cx="5507665" cy="486225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defRPr/>
            </a:pPr>
            <a:r>
              <a:rPr lang="en-US" sz="2400" b="1" dirty="0"/>
              <a:t>Development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/>
              <a:t>Steering Committee and Writing Workgroup formed</a:t>
            </a:r>
          </a:p>
          <a:p>
            <a:pPr lvl="1">
              <a:defRPr/>
            </a:pPr>
            <a:r>
              <a:rPr lang="en-US" sz="2000" dirty="0"/>
              <a:t>NCP Strategic Directions Stakeholder Summit held</a:t>
            </a:r>
          </a:p>
          <a:p>
            <a:pPr lvl="1">
              <a:defRPr/>
            </a:pPr>
            <a:r>
              <a:rPr lang="en-US" sz="2000" dirty="0"/>
              <a:t>Writing &gt; reviews &gt; revisions &gt; approvals &gt; </a:t>
            </a:r>
            <a:r>
              <a:rPr lang="en-US" sz="2200" dirty="0"/>
              <a:t>consensus achieved</a:t>
            </a:r>
          </a:p>
          <a:p>
            <a:pPr>
              <a:defRPr/>
            </a:pPr>
            <a:r>
              <a:rPr lang="en-US" sz="2400" b="1" dirty="0"/>
              <a:t>Systematic review of research evidence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000" dirty="0"/>
              <a:t>Completed by the RAND Evidence-based Practice Center</a:t>
            </a:r>
          </a:p>
          <a:p>
            <a:pPr>
              <a:defRPr/>
            </a:pPr>
            <a:r>
              <a:rPr lang="en-US" sz="2400" b="1" dirty="0"/>
              <a:t>Endorsements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/>
              <a:t>Received from more than 80 national organizations</a:t>
            </a:r>
          </a:p>
          <a:p>
            <a:pPr>
              <a:defRPr/>
            </a:pPr>
            <a:r>
              <a:rPr lang="en-US" sz="2400" b="1" dirty="0"/>
              <a:t>Publication</a:t>
            </a:r>
            <a:r>
              <a:rPr lang="en-US" sz="2400" dirty="0"/>
              <a:t>:</a:t>
            </a:r>
            <a:r>
              <a:rPr lang="en-US" sz="2400" b="1" dirty="0"/>
              <a:t> October 31, 2018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2061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1A46416-0F5C-4E5A-9637-744D1454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edition: Domains &amp; Content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126F5FD-E662-43FD-9EE6-580673F11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43FCD-8375-4E85-894D-5B54F41F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Domains of Palliative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923E9F-0035-4104-9054-62532F95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1: </a:t>
            </a:r>
            <a:r>
              <a:rPr lang="en-US" altLang="en-US" u="sng" dirty="0"/>
              <a:t>Structure and Processes</a:t>
            </a:r>
            <a:r>
              <a:rPr lang="en-US" altLang="en-US" dirty="0"/>
              <a:t> of Care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2: </a:t>
            </a:r>
            <a:r>
              <a:rPr lang="en-US" altLang="en-US" u="sng" dirty="0"/>
              <a:t>Physical</a:t>
            </a:r>
            <a:r>
              <a:rPr lang="en-US" altLang="en-US" dirty="0"/>
              <a:t> Aspects of Care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3: </a:t>
            </a:r>
            <a:r>
              <a:rPr lang="en-US" altLang="en-US" u="sng" dirty="0"/>
              <a:t>Psychological and Psychiatric</a:t>
            </a:r>
            <a:r>
              <a:rPr lang="en-US" altLang="en-US" dirty="0"/>
              <a:t> Aspects of Care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4: </a:t>
            </a:r>
            <a:r>
              <a:rPr lang="en-US" altLang="en-US" u="sng" dirty="0"/>
              <a:t>Social</a:t>
            </a:r>
            <a:r>
              <a:rPr lang="en-US" altLang="en-US" dirty="0"/>
              <a:t> Aspects of Care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Domain 5: </a:t>
            </a:r>
            <a:r>
              <a:rPr lang="en-US" altLang="en-US" b="1" u="sng" dirty="0">
                <a:solidFill>
                  <a:srgbClr val="FF0000"/>
                </a:solidFill>
              </a:rPr>
              <a:t>Spiritual, Religious, and Existential</a:t>
            </a:r>
            <a:r>
              <a:rPr lang="en-US" altLang="en-US" b="1" dirty="0">
                <a:solidFill>
                  <a:srgbClr val="FF0000"/>
                </a:solidFill>
              </a:rPr>
              <a:t> Aspects of Care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6: </a:t>
            </a:r>
            <a:r>
              <a:rPr lang="en-US" altLang="en-US" u="sng" dirty="0"/>
              <a:t>Cultural</a:t>
            </a:r>
            <a:r>
              <a:rPr lang="en-US" altLang="en-US" dirty="0"/>
              <a:t> Aspects of Care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7: Care of the Patient </a:t>
            </a:r>
            <a:r>
              <a:rPr lang="en-US" altLang="en-US" u="sng" dirty="0"/>
              <a:t>Nearing the End of Life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Domain 8: </a:t>
            </a:r>
            <a:r>
              <a:rPr lang="en-US" altLang="en-US" u="sng" dirty="0"/>
              <a:t>Ethical and Legal</a:t>
            </a:r>
            <a:r>
              <a:rPr lang="en-US" altLang="en-US" dirty="0"/>
              <a:t> Aspects of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5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B1D957A-B430-4158-9C15-220B7EA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Key Themes: the 6 C’s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43BD877-FDAA-4B6B-9C94-EC3AD1E07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57" y="797442"/>
            <a:ext cx="4798189" cy="48081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826454-6278-4E7B-A052-EAFF0E7FB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877" y="1785208"/>
            <a:ext cx="503430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/>
              <a:t>Each domain addresses: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/>
              <a:t>Comprehensive 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/>
              <a:t>Care coordination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/>
              <a:t>Care transitions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/>
              <a:t>Caregiver needs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/>
              <a:t>Communication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/>
              <a:t>Cultural inclusion</a:t>
            </a:r>
          </a:p>
          <a:p>
            <a:pPr mar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26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B6543-A084-4742-BCE3-69B3FCE6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1: Structure and Processes of Care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421981-E5F7-478D-8B6E-A11CF84C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693" y="1825624"/>
            <a:ext cx="5543107" cy="48356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Principles and practices can be integrated into any health care setting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Delivered by all clinicians and supported by palliative care specialists who are part of an interdisciplinary team (IDT)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Begins with a comprehensive assessment and emphasizes: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Patient and family engagement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Communication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Care coordination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Continuity of care across health care settings</a:t>
            </a:r>
          </a:p>
          <a:p>
            <a:endParaRPr lang="en-US" sz="2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6411FFE-DC87-4351-8F9B-42B8F44DB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3" y="1825624"/>
            <a:ext cx="4482356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F9CE9-0D54-40BD-AFA3-43FCE994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Domain 2: </a:t>
            </a:r>
            <a:r>
              <a:rPr lang="en-US" altLang="en-US" b="1" dirty="0"/>
              <a:t>Physical Aspects of Care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F02E6C-7E39-4E6B-AC37-2E4845FE9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396" y="1705464"/>
            <a:ext cx="5015484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Begins with understanding patient goals in the context of physical, functional, emotional, and spiritual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Focuses on relieving symptoms and improving or maintaining functional status and quality of life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Emphasizes symptom management that encompasses pharmacological, non-pharmacological, interventional, behavioral, and complementary treatments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Is accomplished through collaboration between all professionals involved in the patients’ care across all care settings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0A6CF40-667A-41DF-8FC0-DFA6B93240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9689"/>
            <a:ext cx="5367393" cy="4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8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83E28-F4BF-4B00-B42E-F8560E01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Domain 3: Psychological and Psychiatric Aspects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4D9DE-D9A1-439B-822B-F6ABE7E02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8419" y="1825625"/>
            <a:ext cx="566538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addresses psychological and psychiatric aspects of care in the context of serious illness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conducts comprehensive developmentally and culturally sensitive mental status screenings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Social worker facilitates mental health assessment and treatment in all care settings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communicates to the patient and family the implications of psychological and psychiatric aspects of 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98A3ED6-99E2-43BE-B59B-19A012CB84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3" y="1964895"/>
            <a:ext cx="4088219" cy="40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9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685CCD-5C8C-4DC4-A652-5C91422C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4: Social Aspects of Care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F5CB19-E9ED-4C5E-97EB-8EFA3A14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78" y="1917903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Addresses environmental and social factors that affect patients and their families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Social determinants of health have a strong influence on care outcomes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partners with the patient and family to identify strengths and address needs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Social worker is essential to the IDT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AF1BA15-C3B9-415D-9D43-B7FC909F9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9257"/>
            <a:ext cx="5116033" cy="34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2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C0680E5-8368-42AD-B707-67D17D27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B223BF-E92A-4461-8563-B9183F305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palliative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Explain how the 4th edition of the National Consensus Project’s </a:t>
            </a:r>
            <a:r>
              <a:rPr lang="en-US" i="1" dirty="0"/>
              <a:t>Clinical Practice Guidelines for Quality Palliative Care </a:t>
            </a:r>
            <a:r>
              <a:rPr lang="en-US" dirty="0"/>
              <a:t>(NCP Guidelines) was developed.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eight domains of the NCP Guidelines and what’s new in the 4th edition.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dirty="0" smtClean="0"/>
              <a:t>the importance of spirituality in all domains of quality care.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7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0A462-8A5F-4230-AAF3-D48C2B4D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5: Spiritual, Religious, and Existential Aspects of Care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49EED5-E747-4D67-81DA-230D6743B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2744" y="1873471"/>
            <a:ext cx="5325600" cy="466725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Spirituality is recognized as a fundamental aspect of palliative care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Dynamic aspect through which individuals seek meaning, purpose, and transcendence, and experience relationships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Expressed through beliefs, values, traditions, and practices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serves in a manner that respects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all spiritual beliefs and practices, and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patients and families decline to discuss their beliefs or accept support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3D0CD20-798B-4741-9945-B17020B9D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2015520"/>
            <a:ext cx="5519609" cy="40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7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8D895-93E9-47C9-957B-A4319862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6: Cultural Aspects of Care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459AC8-DBE5-46C0-86A1-E31525282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014" y="1913860"/>
            <a:ext cx="5178056" cy="440079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First step is assessing and respecting values, beliefs and traditions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Care plans incorporate culturally sensitive resources and strategies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Respectful acknowledgment and culturally sensitive support for grieving practices is provided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members continually expand awareness of their own biases and perceptions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140A099-2871-4FD0-AA29-CCEDD76C1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2" y="1924492"/>
            <a:ext cx="4833618" cy="47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9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B920F6-50F8-436A-8800-46C549CA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7: Care of the Patient Nearing the End of Life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48DF7B-435E-49F9-A31C-41029F926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084" y="1916002"/>
            <a:ext cx="5603358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Highlights care provided to patients and their families near the end of life,</a:t>
            </a:r>
          </a:p>
          <a:p>
            <a:r>
              <a:rPr lang="en-US" sz="2400" dirty="0"/>
              <a:t>Particular emphasis on the days leading up to and just after the death of the patient. </a:t>
            </a:r>
          </a:p>
          <a:p>
            <a:r>
              <a:rPr lang="en-US" sz="2400" dirty="0"/>
              <a:t>Comprehensive assessment and management of physical, social, spiritual, psychological, and cultural aspects of care are critically important near death</a:t>
            </a:r>
          </a:p>
          <a:p>
            <a:r>
              <a:rPr lang="en-US" sz="2400" dirty="0"/>
              <a:t>IDT provides developmentally appropriate education to patient, family and others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5BFD915-CBA8-4AE5-BC5D-96F1FB7E4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58" y="2037330"/>
            <a:ext cx="4230010" cy="42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B920F6-50F8-436A-8800-46C549CA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7: Care of the Patient Nearing the End of Life (continued)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48DF7B-435E-49F9-A31C-41029F926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102" y="1825624"/>
            <a:ext cx="5670698" cy="487820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Interdisciplinary model of hospice care is recognized as the best care for patients nearing the end of life</a:t>
            </a:r>
          </a:p>
          <a:p>
            <a:r>
              <a:rPr lang="en-US" sz="2400" dirty="0"/>
              <a:t>Early access to hospice support should be facilitated whenever possible to optimize care outcomes </a:t>
            </a:r>
          </a:p>
          <a:p>
            <a:r>
              <a:rPr lang="en-US" sz="2400" dirty="0"/>
              <a:t>Palliative care teams, hospice providers and other healthcare organizations must work together to find solutions for all patients and families in their final months of life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A71EE9D-0190-4ACB-B1F9-93CA538C4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" y="1947898"/>
            <a:ext cx="4263654" cy="40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CECEA-6EFE-4EB2-88B5-FB180DB9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Domain 8: Ethical and Legal Aspects of Care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EE88F-1F0C-4584-9064-54B6AFF57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623" y="1825625"/>
            <a:ext cx="5729177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IDT applies ethical principles to the care of patients with serious illness, including honoring patient preferences, and decisions made by surrogates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Surrogates’ obligations are to represent the patient’s preferences or best interests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Familiarity with local and state laws is needed relating to: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Advance care planning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Decisions regarding life-sustaining treatments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Evolving treatments with legal ramifications (</a:t>
            </a:r>
            <a:r>
              <a:rPr lang="en-US" sz="2000" dirty="0" err="1"/>
              <a:t>eg</a:t>
            </a:r>
            <a:r>
              <a:rPr lang="en-US" sz="2000" dirty="0"/>
              <a:t>, medical marijuana)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8B3E2ED6-6DD6-48AC-8B6D-062B6368E5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9" y="1855713"/>
            <a:ext cx="4189228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4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2C986A1-AEF2-44E7-AE51-FB0E449E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Systematic Review of Research Evidence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6E6BE5-82CA-49A0-A732-C6EF06915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72100" cy="46672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/>
              <a:t>Conducted by Rand Evidence-based Practice Center with Technical Expert Panel (TEP)</a:t>
            </a:r>
          </a:p>
          <a:p>
            <a:pPr>
              <a:defRPr/>
            </a:pPr>
            <a:r>
              <a:rPr lang="en-US" sz="2400"/>
              <a:t>Complete findings available, </a:t>
            </a:r>
            <a:r>
              <a:rPr lang="en-US" sz="2400" i="1"/>
              <a:t>Journal of Pain and Symptom Management</a:t>
            </a:r>
            <a:endParaRPr lang="en-US" sz="2400"/>
          </a:p>
          <a:p>
            <a:pPr lvl="1">
              <a:defRPr/>
            </a:pPr>
            <a:r>
              <a:rPr lang="en-US" sz="2000"/>
              <a:t>https://www.jpsmjournal.com/article/S0885-3924(18)30468-8/fulltext</a:t>
            </a:r>
            <a:endParaRPr lang="en-US" sz="2000">
              <a:highlight>
                <a:srgbClr val="FFFF00"/>
              </a:highlight>
            </a:endParaRPr>
          </a:p>
          <a:p>
            <a:pPr>
              <a:defRPr/>
            </a:pPr>
            <a:r>
              <a:rPr lang="en-US" sz="2400"/>
              <a:t>Funded by:</a:t>
            </a:r>
          </a:p>
          <a:p>
            <a:pPr lvl="1">
              <a:defRPr/>
            </a:pPr>
            <a:r>
              <a:rPr lang="en-US" sz="2000"/>
              <a:t>Gordon and Betty Moore Foundation</a:t>
            </a:r>
          </a:p>
          <a:p>
            <a:pPr lvl="1">
              <a:defRPr/>
            </a:pPr>
            <a:r>
              <a:rPr lang="en-US" sz="2000"/>
              <a:t>Gary and Mary West Foundation</a:t>
            </a:r>
          </a:p>
          <a:p>
            <a:pPr lvl="1">
              <a:defRPr/>
            </a:pPr>
            <a:r>
              <a:rPr lang="en-US" sz="2000"/>
              <a:t>The John A. Hartford Foundation</a:t>
            </a:r>
          </a:p>
          <a:p>
            <a:pPr lvl="1">
              <a:defRPr/>
            </a:pPr>
            <a:r>
              <a:rPr lang="en-US" sz="2000"/>
              <a:t>Stupski Foundation</a:t>
            </a:r>
            <a:endParaRPr lang="en-US" sz="20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661A81B2-5B52-47E8-BB5F-7223FE2BF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1373" y="1745271"/>
            <a:ext cx="4782427" cy="47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B920F6-50F8-436A-8800-46C549CA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61" y="34587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 smtClean="0"/>
              <a:t>Key Messages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782" y="1825625"/>
            <a:ext cx="11047410" cy="4351338"/>
          </a:xfrm>
        </p:spPr>
        <p:txBody>
          <a:bodyPr/>
          <a:lstStyle/>
          <a:p>
            <a:r>
              <a:rPr lang="en-US" dirty="0" smtClean="0"/>
              <a:t>Spirituality should be an element of each domain of quality care</a:t>
            </a:r>
          </a:p>
          <a:p>
            <a:r>
              <a:rPr lang="en-US" dirty="0" smtClean="0"/>
              <a:t>Spirituality is one of 8 </a:t>
            </a:r>
            <a:r>
              <a:rPr lang="en-US" u="sng" dirty="0" smtClean="0"/>
              <a:t>essential domains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83911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B920F6-50F8-436A-8800-46C549CA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61" y="34587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 smtClean="0"/>
              <a:t>Key Messages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782" y="1825625"/>
            <a:ext cx="110474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If you are not providing excellent spiritual care you are not providing excellent palliative care. 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36968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FEEFA-2539-4D1F-84A5-C209A142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 the Guidelines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DEBE31C-1089-421E-B71A-DD23C25BA8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4898" y="1785611"/>
            <a:ext cx="3258708" cy="4146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B5A97EB-1436-4207-8AEA-DE8DC20FA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9072" y="1734271"/>
            <a:ext cx="6404728" cy="41755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Available at: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hlinkClick r:id="rId4"/>
              </a:rPr>
              <a:t>www.nationalcoalitionhpc.org/ncp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2A2F47D-D903-44BF-80DB-2A58774A0BE6}"/>
              </a:ext>
            </a:extLst>
          </p:cNvPr>
          <p:cNvSpPr/>
          <p:nvPr/>
        </p:nvSpPr>
        <p:spPr>
          <a:xfrm>
            <a:off x="6878187" y="2985090"/>
            <a:ext cx="2546498" cy="5236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PDF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8CC3BEA-BB95-4B56-914F-2A26BF81573D}"/>
              </a:ext>
            </a:extLst>
          </p:cNvPr>
          <p:cNvSpPr/>
          <p:nvPr/>
        </p:nvSpPr>
        <p:spPr>
          <a:xfrm>
            <a:off x="6878187" y="3762899"/>
            <a:ext cx="2546498" cy="5236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E-PUB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09C7982-21E3-41DD-AA54-C5CD9079FA4B}"/>
              </a:ext>
            </a:extLst>
          </p:cNvPr>
          <p:cNvSpPr/>
          <p:nvPr/>
        </p:nvSpPr>
        <p:spPr>
          <a:xfrm>
            <a:off x="6878187" y="5320031"/>
            <a:ext cx="2546498" cy="5236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PURCHASE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D68D39-6F7F-4A77-BAB7-C6EC3833C4D0}"/>
              </a:ext>
            </a:extLst>
          </p:cNvPr>
          <p:cNvSpPr/>
          <p:nvPr/>
        </p:nvSpPr>
        <p:spPr>
          <a:xfrm>
            <a:off x="6878187" y="4541465"/>
            <a:ext cx="2546498" cy="5236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62795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94E3C62-62B7-417D-98BA-A08502F0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 the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8FE2A18-64E1-4E91-8593-3428275B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Share the NCP Guidelines with your team and colleagues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Assess strengths, gaps and opportunities in your practice setting to apply the NCP Guidelines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Develop a plan to improve care for your patients with serious illness and their families/caregivers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Begin with easily attainable goals, and plan to grow and scale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Celebrate achievements</a:t>
            </a:r>
          </a:p>
        </p:txBody>
      </p:sp>
    </p:spTree>
    <p:extLst>
      <p:ext uri="{BB962C8B-B14F-4D97-AF65-F5344CB8AC3E}">
        <p14:creationId xmlns:p14="http://schemas.microsoft.com/office/powerpoint/2010/main" val="25205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785832C-7685-45AB-A4B2-CAC8D0D2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Palliative Care?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978F16-B3CE-4482-9341-ED9BB43BE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50E56B-BFB8-493B-A237-35EB6F1D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B73703-D7F8-49B4-8E11-88F44912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Visit: </a:t>
            </a:r>
            <a:r>
              <a:rPr lang="en-US" dirty="0"/>
              <a:t>www.nationalcoalitionhpc.org/ncp</a:t>
            </a:r>
          </a:p>
          <a:p>
            <a:pPr marL="0" indent="0" algn="ctr">
              <a:buNone/>
            </a:pPr>
            <a:r>
              <a:rPr lang="en-US" b="1" dirty="0"/>
              <a:t>Follow: </a:t>
            </a:r>
            <a:r>
              <a:rPr lang="en-US" dirty="0"/>
              <a:t>@</a:t>
            </a:r>
            <a:r>
              <a:rPr lang="en-US" dirty="0" err="1"/>
              <a:t>coalitionhpc</a:t>
            </a:r>
            <a:r>
              <a:rPr lang="en-US" dirty="0"/>
              <a:t> (#</a:t>
            </a:r>
            <a:r>
              <a:rPr lang="en-US" dirty="0" err="1"/>
              <a:t>NCPGuidelines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b="1" dirty="0"/>
              <a:t>Contact: </a:t>
            </a:r>
            <a:r>
              <a:rPr lang="en-US" dirty="0"/>
              <a:t>info@nationalcoalitionhpc.org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64064A-FB44-48B3-9A5E-2B26988C2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44" y="2106535"/>
            <a:ext cx="3874496" cy="12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E38C3BA-AAAA-49A0-9132-A6686922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Palliative Care 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8007FC1-921A-4E8B-8D25-1F3E81B8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359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Interdisciplinary care delivery system designed for patients, their families and caregivers 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Beneficial at any stage of a serious illness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Anticipates, prevents, and manages physical, psychological, social, and </a:t>
            </a:r>
            <a:r>
              <a:rPr lang="en-US" sz="3000" u="sng" dirty="0"/>
              <a:t>spiritual suffering </a:t>
            </a:r>
            <a:r>
              <a:rPr lang="en-US" sz="3000" dirty="0"/>
              <a:t>to optimize quality of life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Delivered in any care setting through the collaboration of many types of care providers 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Improves quality of life for both the patient and the family through early integration into the care plan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2400" dirty="0"/>
              <a:t>- National Consensus Project for Quality Palliative Care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0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6888ED-92DA-4806-BF4E-1DAB1189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05F0CD-2C0D-4BAF-A010-AC18BFA68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175" y="1690688"/>
            <a:ext cx="429704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Person-and family-centered approach to care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Inclusive of all people living with serious illness, regardless of setting, diagnosis, age or prognosis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u="sng" dirty="0"/>
              <a:t>A responsibility of all clinicians </a:t>
            </a:r>
            <a:r>
              <a:rPr lang="en-US" sz="2600" dirty="0"/>
              <a:t>and disciplines caring for people living with serious illness</a:t>
            </a:r>
          </a:p>
          <a:p>
            <a:pPr marL="0"/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F4960FA-9DA4-4AEA-84A3-355B745F4A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22" y="1746405"/>
            <a:ext cx="5970278" cy="39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32BD88-C9BD-43E3-8B15-1111DCE5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Serious Illness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F0D55C8-500B-443E-8795-B96B82A12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28" y="1823484"/>
            <a:ext cx="3971260" cy="3971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DA22EC-7FA6-47AB-9A5B-93F065F2A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032" y="1690688"/>
            <a:ext cx="6046381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A health condition that carries a high risk of mortality </a:t>
            </a:r>
            <a:r>
              <a:rPr lang="en-US" sz="3000" u="sng" dirty="0"/>
              <a:t>and</a:t>
            </a:r>
            <a:r>
              <a:rPr lang="en-US" sz="3000" dirty="0"/>
              <a:t> either negatively impacts a person’s daily function </a:t>
            </a:r>
            <a:r>
              <a:rPr lang="en-US" sz="3000" u="sng" dirty="0"/>
              <a:t>or</a:t>
            </a:r>
            <a:r>
              <a:rPr lang="en-US" sz="3000" dirty="0"/>
              <a:t> quality of life </a:t>
            </a:r>
            <a:r>
              <a:rPr lang="en-US" sz="3000" u="sng" dirty="0"/>
              <a:t>or</a:t>
            </a:r>
            <a:r>
              <a:rPr lang="en-US" sz="3000" dirty="0"/>
              <a:t> excessively strains their caregiver.*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*Kelley, AS, </a:t>
            </a:r>
            <a:r>
              <a:rPr lang="en-US" sz="2000" dirty="0" err="1"/>
              <a:t>Bollens</a:t>
            </a:r>
            <a:r>
              <a:rPr lang="en-US" sz="2000" dirty="0"/>
              <a:t>-Lund, E. Identifying the population with serious illness: the “denominator” challenge. Journal of Palliative Medicine. Volume: 21 Issue S2: March 1, 2018.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42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6DFDF3F-99A1-49FF-A1EE-E086DF1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 Background &amp;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51C35C-F036-47B4-A048-C4EC32BAF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23F41CE-3550-4080-906A-C5D4F0E8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Why Clinical Practice Guidelines?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2EDCB59-6BEA-4BBA-88E7-A5B7FCBB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Guidelines improve care and safety for patients and families: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Defines structures and processes of care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Sets expectations for providers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Guides clinical decision making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Promotes standardization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Creates a foundation for accountability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Guidelines provide the essential elements for standards, policies and best practices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788D9F-533A-4041-BB89-DA7CBED2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Consensus Project for Quality Palliative Care (NCP)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46A71A6-619F-41EC-AEC6-410F986AA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55" y="4628495"/>
            <a:ext cx="1772180" cy="899686"/>
          </a:xfr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E7FE254-C5CB-4F2A-8BEA-4B3BC6E2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265" y="2091439"/>
            <a:ext cx="676053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Began in 2001 to define and improve the delivery of palliative care </a:t>
            </a:r>
          </a:p>
          <a:p>
            <a:pPr>
              <a:defRPr/>
            </a:pPr>
            <a:r>
              <a:rPr lang="en-US" dirty="0"/>
              <a:t>Stakeholder involvement expanded over the last decade </a:t>
            </a:r>
          </a:p>
          <a:p>
            <a:pPr>
              <a:defRPr/>
            </a:pPr>
            <a:r>
              <a:rPr lang="en-US" dirty="0"/>
              <a:t>Three prior editions of the NCP Guidelines published: 2004, 2009, 2013</a:t>
            </a:r>
          </a:p>
          <a:p>
            <a:pPr>
              <a:defRPr/>
            </a:pPr>
            <a:r>
              <a:rPr lang="en-US" dirty="0"/>
              <a:t>National Coalition for Hospice and Palliative Care serves as organization home of NCP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B8BC6A4-D3F5-4302-8E56-C0AF0C53C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8" y="2133005"/>
            <a:ext cx="3029833" cy="962275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="" xmlns:a16="http://schemas.microsoft.com/office/drawing/2014/main" id="{2A319E4C-751C-4496-9710-9BECF645DCE7}"/>
              </a:ext>
            </a:extLst>
          </p:cNvPr>
          <p:cNvSpPr/>
          <p:nvPr/>
        </p:nvSpPr>
        <p:spPr>
          <a:xfrm>
            <a:off x="2519917" y="3470295"/>
            <a:ext cx="243908" cy="846846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0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1388</Words>
  <Application>Microsoft Office PowerPoint</Application>
  <PresentationFormat>Widescreen</PresentationFormat>
  <Paragraphs>189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Calibri Light</vt:lpstr>
      <vt:lpstr>Tahoma</vt:lpstr>
      <vt:lpstr>Wingdings</vt:lpstr>
      <vt:lpstr>Office Theme</vt:lpstr>
      <vt:lpstr>             National Consensus Project Clinical Practice Guidelines - Impact on Care for the Spirit </vt:lpstr>
      <vt:lpstr>Objectives</vt:lpstr>
      <vt:lpstr>What is Palliative Care?</vt:lpstr>
      <vt:lpstr>Palliative Care Definition</vt:lpstr>
      <vt:lpstr>Key Concepts</vt:lpstr>
      <vt:lpstr>Serious Illness </vt:lpstr>
      <vt:lpstr>Guidelines Background &amp; Process</vt:lpstr>
      <vt:lpstr>Why Clinical Practice Guidelines?</vt:lpstr>
      <vt:lpstr>National Consensus Project for Quality Palliative Care (NCP)</vt:lpstr>
      <vt:lpstr>The 4th edition</vt:lpstr>
      <vt:lpstr>  NCP Leadership Organizations</vt:lpstr>
      <vt:lpstr>National Consensus Project Process (2017-18)</vt:lpstr>
      <vt:lpstr>4th edition: Domains &amp; Content</vt:lpstr>
      <vt:lpstr>Domains of Palliative Care</vt:lpstr>
      <vt:lpstr>Key Themes: the 6 C’s</vt:lpstr>
      <vt:lpstr>Domain 1: Structure and Processes of Care</vt:lpstr>
      <vt:lpstr>Domain 2: Physical Aspects of Care</vt:lpstr>
      <vt:lpstr>Domain 3: Psychological and Psychiatric Aspects of Care</vt:lpstr>
      <vt:lpstr>Domain 4: Social Aspects of Care</vt:lpstr>
      <vt:lpstr>Domain 5: Spiritual, Religious, and Existential Aspects of Care</vt:lpstr>
      <vt:lpstr>Domain 6: Cultural Aspects of Care</vt:lpstr>
      <vt:lpstr>Domain 7: Care of the Patient Nearing the End of Life </vt:lpstr>
      <vt:lpstr>Domain 7: Care of the Patient Nearing the End of Life (continued)</vt:lpstr>
      <vt:lpstr>Domain 8: Ethical and Legal Aspects of Care</vt:lpstr>
      <vt:lpstr>Systematic Review of Research Evidence</vt:lpstr>
      <vt:lpstr>Key Messages</vt:lpstr>
      <vt:lpstr>Key Messages</vt:lpstr>
      <vt:lpstr>Read the Guidelines</vt:lpstr>
      <vt:lpstr>Implement the Guidelines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Practice Guidelines for Quality Palliative Care, 4th edition</dc:title>
  <dc:creator>Gwynn Sullivan</dc:creator>
  <cp:lastModifiedBy>Hayward, Andrea</cp:lastModifiedBy>
  <cp:revision>48</cp:revision>
  <cp:lastPrinted>2019-05-08T17:48:52Z</cp:lastPrinted>
  <dcterms:created xsi:type="dcterms:W3CDTF">2018-11-06T23:34:55Z</dcterms:created>
  <dcterms:modified xsi:type="dcterms:W3CDTF">2019-05-08T17:56:28Z</dcterms:modified>
</cp:coreProperties>
</file>