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tiff" ContentType="image/tif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6" r:id="rId2"/>
    <p:sldId id="257" r:id="rId3"/>
    <p:sldId id="259" r:id="rId4"/>
    <p:sldId id="258" r:id="rId5"/>
    <p:sldId id="260" r:id="rId6"/>
    <p:sldId id="336" r:id="rId7"/>
    <p:sldId id="286" r:id="rId8"/>
    <p:sldId id="287" r:id="rId9"/>
    <p:sldId id="303" r:id="rId10"/>
    <p:sldId id="302" r:id="rId11"/>
    <p:sldId id="300" r:id="rId12"/>
    <p:sldId id="309" r:id="rId13"/>
    <p:sldId id="299" r:id="rId14"/>
    <p:sldId id="294" r:id="rId15"/>
    <p:sldId id="288" r:id="rId16"/>
    <p:sldId id="305" r:id="rId17"/>
    <p:sldId id="310" r:id="rId18"/>
    <p:sldId id="311" r:id="rId19"/>
    <p:sldId id="313" r:id="rId20"/>
    <p:sldId id="335" r:id="rId21"/>
    <p:sldId id="316" r:id="rId22"/>
    <p:sldId id="337" r:id="rId23"/>
    <p:sldId id="317" r:id="rId24"/>
    <p:sldId id="340" r:id="rId25"/>
    <p:sldId id="345" r:id="rId26"/>
    <p:sldId id="341" r:id="rId27"/>
    <p:sldId id="344" r:id="rId28"/>
    <p:sldId id="321" r:id="rId29"/>
    <p:sldId id="320" r:id="rId30"/>
    <p:sldId id="319" r:id="rId31"/>
    <p:sldId id="322" r:id="rId32"/>
    <p:sldId id="323" r:id="rId33"/>
    <p:sldId id="327" r:id="rId34"/>
    <p:sldId id="326" r:id="rId35"/>
    <p:sldId id="329" r:id="rId36"/>
    <p:sldId id="328" r:id="rId37"/>
    <p:sldId id="342" r:id="rId38"/>
    <p:sldId id="343" r:id="rId39"/>
    <p:sldId id="330" r:id="rId40"/>
    <p:sldId id="332" r:id="rId41"/>
    <p:sldId id="331" r:id="rId42"/>
    <p:sldId id="333" r:id="rId43"/>
    <p:sldId id="334" r:id="rId44"/>
    <p:sldId id="325" r:id="rId45"/>
    <p:sldId id="324" r:id="rId46"/>
    <p:sldId id="296" r:id="rId47"/>
    <p:sldId id="297" r:id="rId48"/>
    <p:sldId id="346" r:id="rId49"/>
    <p:sldId id="306" r:id="rId50"/>
    <p:sldId id="307"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ferSingleView="1">
    <p:restoredLeft sz="15620"/>
    <p:restoredTop sz="94660"/>
  </p:normalViewPr>
  <p:slideViewPr>
    <p:cSldViewPr>
      <p:cViewPr varScale="1">
        <p:scale>
          <a:sx n="75" d="100"/>
          <a:sy n="75" d="100"/>
        </p:scale>
        <p:origin x="-1488"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63" d="100"/>
          <a:sy n="63" d="100"/>
        </p:scale>
        <p:origin x="-1590" y="-11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A17795E-4610-4FE7-B94E-57A998678E8F}" type="datetimeFigureOut">
              <a:rPr lang="en-US" smtClean="0"/>
              <a:pPr/>
              <a:t>5/13/2019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35FDCB-4ED6-4140-ACFF-D2D9074FD62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9D94590-4871-4F12-ABBC-EBA17260875D}" type="datetimeFigureOut">
              <a:rPr lang="en-US" smtClean="0"/>
              <a:pPr/>
              <a:t>5/13/2019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3D0519B-D673-4A45-82C4-4AE31C7CEEB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p:cNvSpPr>
            <a:spLocks noGrp="1" noRot="1" noChangeAspect="1" noChangeArrowheads="1" noTextEdit="1"/>
          </p:cNvSpPr>
          <p:nvPr>
            <p:ph type="sldImg"/>
          </p:nvPr>
        </p:nvSpPr>
        <p:spPr>
          <a:solidFill>
            <a:srgbClr val="FFFFFF"/>
          </a:solidFill>
          <a:ln/>
        </p:spPr>
      </p:sp>
      <p:sp>
        <p:nvSpPr>
          <p:cNvPr id="76803" name="Rectangle 2"/>
          <p:cNvSpPr>
            <a:spLocks noGrp="1" noChangeArrowheads="1"/>
          </p:cNvSpPr>
          <p:nvPr>
            <p:ph type="body" idx="1"/>
          </p:nvPr>
        </p:nvSpPr>
        <p:spPr>
          <a:noFill/>
          <a:ln/>
        </p:spPr>
        <p:txBody>
          <a:bodyPr>
            <a:normAutofit fontScale="92500" lnSpcReduction="20000"/>
          </a:bodyPr>
          <a:lstStyle/>
          <a:p>
            <a:pPr marL="411140" indent="-260335">
              <a:spcBef>
                <a:spcPts val="413"/>
              </a:spcBef>
              <a:buClr>
                <a:srgbClr val="2DA2BF"/>
              </a:buClr>
              <a:buSzPct val="68000"/>
              <a:buFont typeface="Wingdings 3" pitchFamily="18" charset="2"/>
              <a:buChar char="}"/>
            </a:pPr>
            <a:r>
              <a:rPr lang="en-US" sz="2800" dirty="0">
                <a:solidFill>
                  <a:srgbClr val="000000"/>
                </a:solidFill>
                <a:latin typeface="Arial" pitchFamily="34" charset="0"/>
                <a:cs typeface="Arial" pitchFamily="34" charset="0"/>
                <a:sym typeface="Arial" pitchFamily="34" charset="0"/>
              </a:rPr>
              <a:t>Total deaths worldwide annually 54 Million</a:t>
            </a:r>
          </a:p>
          <a:p>
            <a:pPr marL="411140" indent="-260335">
              <a:spcBef>
                <a:spcPts val="413"/>
              </a:spcBef>
              <a:buClr>
                <a:srgbClr val="2DA2BF"/>
              </a:buClr>
              <a:buSzPct val="68000"/>
              <a:buFont typeface="Wingdings 3" pitchFamily="18" charset="2"/>
              <a:buChar char="}"/>
            </a:pPr>
            <a:r>
              <a:rPr lang="en-US" sz="2800" dirty="0">
                <a:solidFill>
                  <a:srgbClr val="000000"/>
                </a:solidFill>
                <a:latin typeface="Arial" pitchFamily="34" charset="0"/>
                <a:cs typeface="Arial" pitchFamily="34" charset="0"/>
                <a:sym typeface="Arial" pitchFamily="34" charset="0"/>
              </a:rPr>
              <a:t>Estimated people dying in a given year needing palliative care - 33 M </a:t>
            </a:r>
          </a:p>
          <a:p>
            <a:pPr marL="411140" indent="-260335">
              <a:spcBef>
                <a:spcPts val="413"/>
              </a:spcBef>
              <a:buClr>
                <a:srgbClr val="2DA2BF"/>
              </a:buClr>
              <a:buSzPct val="68000"/>
              <a:buFont typeface="Wingdings 3" pitchFamily="18" charset="2"/>
              <a:buChar char="}"/>
            </a:pPr>
            <a:r>
              <a:rPr lang="en-US" sz="2800" dirty="0">
                <a:solidFill>
                  <a:srgbClr val="000000"/>
                </a:solidFill>
                <a:latin typeface="Arial" pitchFamily="34" charset="0"/>
                <a:cs typeface="Arial" pitchFamily="34" charset="0"/>
                <a:sym typeface="Arial" pitchFamily="34" charset="0"/>
              </a:rPr>
              <a:t>In addition many need palliative care prior to the year they die</a:t>
            </a:r>
          </a:p>
          <a:p>
            <a:pPr marL="411140" indent="-260335">
              <a:spcBef>
                <a:spcPts val="413"/>
              </a:spcBef>
              <a:buClr>
                <a:srgbClr val="2DA2BF"/>
              </a:buClr>
              <a:buSzPct val="68000"/>
              <a:buFont typeface="Wingdings 3" pitchFamily="18" charset="2"/>
              <a:buChar char="}"/>
            </a:pPr>
            <a:r>
              <a:rPr lang="en-US" sz="2800" dirty="0">
                <a:solidFill>
                  <a:srgbClr val="000000"/>
                </a:solidFill>
                <a:latin typeface="Arial" pitchFamily="34" charset="0"/>
                <a:cs typeface="Arial" pitchFamily="34" charset="0"/>
                <a:sym typeface="Arial" pitchFamily="34" charset="0"/>
              </a:rPr>
              <a:t>Family members also need palliative care</a:t>
            </a:r>
          </a:p>
          <a:p>
            <a:pPr marL="411140" indent="-260335">
              <a:spcBef>
                <a:spcPts val="413"/>
              </a:spcBef>
              <a:buClr>
                <a:srgbClr val="2DA2BF"/>
              </a:buClr>
              <a:buSzPct val="68000"/>
              <a:buFont typeface="Wingdings 3" pitchFamily="18" charset="2"/>
              <a:buChar char="}"/>
            </a:pPr>
            <a:r>
              <a:rPr lang="en-US" sz="2800" dirty="0">
                <a:solidFill>
                  <a:srgbClr val="000000"/>
                </a:solidFill>
                <a:latin typeface="Arial" pitchFamily="34" charset="0"/>
                <a:cs typeface="Arial" pitchFamily="34" charset="0"/>
                <a:sym typeface="Arial" pitchFamily="34" charset="0"/>
              </a:rPr>
              <a:t>Estimate of </a:t>
            </a:r>
            <a:r>
              <a:rPr lang="en-US" sz="2800" dirty="0">
                <a:solidFill>
                  <a:srgbClr val="FF0000"/>
                </a:solidFill>
                <a:latin typeface="Arial" pitchFamily="34" charset="0"/>
                <a:cs typeface="Arial" pitchFamily="34" charset="0"/>
                <a:sym typeface="Arial" pitchFamily="34" charset="0"/>
              </a:rPr>
              <a:t>100 million people</a:t>
            </a:r>
            <a:r>
              <a:rPr lang="en-US" sz="2800" dirty="0">
                <a:solidFill>
                  <a:srgbClr val="000000"/>
                </a:solidFill>
                <a:latin typeface="Arial" pitchFamily="34" charset="0"/>
                <a:cs typeface="Arial" pitchFamily="34" charset="0"/>
                <a:sym typeface="Arial" pitchFamily="34" charset="0"/>
              </a:rPr>
              <a:t> who would benefit from basic palliative care annually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025D28B8-98D0-452F-ACD4-7C9121651668}" type="slidenum">
              <a:rPr lang="en-US" smtClean="0"/>
              <a:pPr/>
              <a:t>16</a:t>
            </a:fld>
            <a:endParaRPr lang="en-US"/>
          </a:p>
        </p:txBody>
      </p:sp>
      <p:sp>
        <p:nvSpPr>
          <p:cNvPr id="87043" name="Rectangle 2"/>
          <p:cNvSpPr>
            <a:spLocks noGrp="1" noRot="1" noChangeAspect="1" noChangeArrowheads="1" noTextEdit="1"/>
          </p:cNvSpPr>
          <p:nvPr>
            <p:ph type="sldImg"/>
          </p:nvPr>
        </p:nvSpPr>
        <p:spPr>
          <a:xfrm>
            <a:off x="1182688" y="696913"/>
            <a:ext cx="4648200" cy="3486150"/>
          </a:xfrm>
          <a:ln/>
        </p:spPr>
      </p:sp>
      <p:sp>
        <p:nvSpPr>
          <p:cNvPr id="87044" name="Rectangle 3"/>
          <p:cNvSpPr>
            <a:spLocks noGrp="1" noChangeArrowheads="1"/>
          </p:cNvSpPr>
          <p:nvPr>
            <p:ph type="body" idx="1"/>
          </p:nvPr>
        </p:nvSpPr>
        <p:spPr>
          <a:noFill/>
          <a:ln/>
        </p:spPr>
        <p:txBody>
          <a:bodyPr/>
          <a:lstStyle/>
          <a:p>
            <a:pPr marL="232943" indent="-232943"/>
            <a:r>
              <a:rPr lang="en-US" b="1" dirty="0">
                <a:solidFill>
                  <a:srgbClr val="6666CC"/>
                </a:solidFill>
                <a:latin typeface="Gill Sans Std" pitchFamily="34" charset="0"/>
              </a:rPr>
              <a:t>Slide Note</a:t>
            </a:r>
          </a:p>
          <a:p>
            <a:pPr marL="232943" indent="-232943"/>
            <a:r>
              <a:rPr lang="en-US" dirty="0">
                <a:latin typeface="Garamond" pitchFamily="18" charset="0"/>
              </a:rPr>
              <a:t>This chart shows the integration of palliative care early in the disease process.</a:t>
            </a:r>
          </a:p>
          <a:p>
            <a:pPr marL="232943" indent="-232943"/>
            <a:r>
              <a:rPr lang="en-US" dirty="0">
                <a:latin typeface="Garamond" pitchFamily="18" charset="0"/>
              </a:rPr>
              <a:t>Examples:</a:t>
            </a:r>
          </a:p>
          <a:p>
            <a:pPr marL="232943" indent="-232943">
              <a:buFontTx/>
              <a:buAutoNum type="arabicPeriod"/>
            </a:pPr>
            <a:r>
              <a:rPr lang="en-US" dirty="0">
                <a:latin typeface="Garamond" pitchFamily="18" charset="0"/>
              </a:rPr>
              <a:t>Mitigate side effects of treatment.</a:t>
            </a:r>
          </a:p>
          <a:p>
            <a:pPr marL="232943" indent="-232943">
              <a:buFontTx/>
              <a:buAutoNum type="arabicPeriod"/>
            </a:pPr>
            <a:r>
              <a:rPr lang="en-US" dirty="0">
                <a:latin typeface="Garamond" pitchFamily="18" charset="0"/>
              </a:rPr>
              <a:t>Provide medications to treat other conditions that impact quality of lie—fatigue, dementia, neuropathy, depression.</a:t>
            </a:r>
          </a:p>
          <a:p>
            <a:pPr marL="232943" indent="-232943">
              <a:buFontTx/>
              <a:buAutoNum type="arabicPeriod"/>
            </a:pPr>
            <a:r>
              <a:rPr lang="en-US" dirty="0">
                <a:latin typeface="Garamond" pitchFamily="18" charset="0"/>
              </a:rPr>
              <a:t>Advance care planning.</a:t>
            </a:r>
          </a:p>
          <a:p>
            <a:pPr marL="232943" indent="-232943">
              <a:buFontTx/>
              <a:buAutoNum type="arabicPeriod"/>
            </a:pPr>
            <a:r>
              <a:rPr lang="en-US" dirty="0">
                <a:latin typeface="Garamond" pitchFamily="18" charset="0"/>
              </a:rPr>
              <a:t>Building a trusting relationship with patient, family, friends. </a:t>
            </a:r>
          </a:p>
          <a:p>
            <a:pPr marL="232943" indent="-232943"/>
            <a:endParaRPr lang="en-US" dirty="0">
              <a:latin typeface="Garamond" pitchFamily="18" charset="0"/>
            </a:endParaRPr>
          </a:p>
          <a:p>
            <a:pPr marL="232943" indent="-232943"/>
            <a:endParaRPr lang="en-US" dirty="0">
              <a:latin typeface="Garamond" pitchFamily="18" charset="0"/>
            </a:endParaRPr>
          </a:p>
          <a:p>
            <a:pPr marL="232943" indent="-232943"/>
            <a:endParaRPr lang="en-US" dirty="0">
              <a:latin typeface="Garamond" pitchFamily="18" charset="0"/>
            </a:endParaRPr>
          </a:p>
          <a:p>
            <a:pPr marL="232943" indent="-232943"/>
            <a:endParaRPr lang="en-US" dirty="0">
              <a:latin typeface="Garamond" pitchFamily="18" charset="0"/>
            </a:endParaRPr>
          </a:p>
          <a:p>
            <a:pPr marL="232943" indent="-232943"/>
            <a:endParaRPr lang="en-US" dirty="0">
              <a:latin typeface="Garamond"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a:latin typeface="Arial" pitchFamily="34" charset="0"/>
            </a:endParaRPr>
          </a:p>
        </p:txBody>
      </p:sp>
      <p:sp>
        <p:nvSpPr>
          <p:cNvPr id="61444" name="Slide Number Placeholder 3"/>
          <p:cNvSpPr>
            <a:spLocks noGrp="1"/>
          </p:cNvSpPr>
          <p:nvPr>
            <p:ph type="sldNum" sz="quarter" idx="5"/>
          </p:nvPr>
        </p:nvSpPr>
        <p:spPr>
          <a:noFill/>
        </p:spPr>
        <p:txBody>
          <a:bodyPr/>
          <a:lstStyle/>
          <a:p>
            <a:fld id="{569AF242-2725-462A-A32E-01DBD27A214B}" type="slidenum">
              <a:rPr lang="en-US" smtClean="0">
                <a:latin typeface="Arial" pitchFamily="34" charset="0"/>
              </a:rPr>
              <a:pPr/>
              <a:t>18</a:t>
            </a:fld>
            <a:endParaRPr lang="en-US">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2458CD-54D8-45DE-9BD6-8F9D90A2679E}" type="slidenum">
              <a:rPr lang="en-US" smtClean="0"/>
              <a:pPr/>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a:latin typeface="Arial" pitchFamily="34" charset="0"/>
            </a:endParaRPr>
          </a:p>
        </p:txBody>
      </p:sp>
      <p:sp>
        <p:nvSpPr>
          <p:cNvPr id="39940" name="Slide Number Placeholder 3"/>
          <p:cNvSpPr>
            <a:spLocks noGrp="1"/>
          </p:cNvSpPr>
          <p:nvPr>
            <p:ph type="sldNum" sz="quarter" idx="5"/>
          </p:nvPr>
        </p:nvSpPr>
        <p:spPr>
          <a:noFill/>
        </p:spPr>
        <p:txBody>
          <a:bodyPr/>
          <a:lstStyle/>
          <a:p>
            <a:fld id="{219CA69F-903A-4A93-90B4-3EAF62F325C7}" type="slidenum">
              <a:rPr lang="en-US" smtClean="0">
                <a:latin typeface="Arial" pitchFamily="34" charset="0"/>
              </a:rPr>
              <a:pPr/>
              <a:t>29</a:t>
            </a:fld>
            <a:endParaRPr lang="en-US">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F2C65F-5619-418A-8D70-A98B961DC11B}" type="slidenum">
              <a:rPr lang="en-US" smtClean="0"/>
              <a:pPr/>
              <a:t>35</a:t>
            </a:fld>
            <a:endParaRPr lang="en-US"/>
          </a:p>
        </p:txBody>
      </p:sp>
    </p:spTree>
    <p:extLst>
      <p:ext uri="{BB962C8B-B14F-4D97-AF65-F5344CB8AC3E}">
        <p14:creationId xmlns:p14="http://schemas.microsoft.com/office/powerpoint/2010/main" xmlns="" val="2651458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F2C65F-5619-418A-8D70-A98B961DC11B}" type="slidenum">
              <a:rPr lang="en-US" smtClean="0"/>
              <a:pPr/>
              <a:t>44</a:t>
            </a:fld>
            <a:endParaRPr lang="en-US"/>
          </a:p>
        </p:txBody>
      </p:sp>
    </p:spTree>
    <p:extLst>
      <p:ext uri="{BB962C8B-B14F-4D97-AF65-F5344CB8AC3E}">
        <p14:creationId xmlns:p14="http://schemas.microsoft.com/office/powerpoint/2010/main" xmlns="" val="1779233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7CEE37-6690-494F-A2E6-64C70A2813AE}" type="datetimeFigureOut">
              <a:rPr lang="en-US" smtClean="0"/>
              <a:pPr/>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69C89-FBFC-4FAC-B6DD-741287F1693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7CEE37-6690-494F-A2E6-64C70A2813AE}" type="datetimeFigureOut">
              <a:rPr lang="en-US" smtClean="0"/>
              <a:pPr/>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69C89-FBFC-4FAC-B6DD-741287F169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7CEE37-6690-494F-A2E6-64C70A2813AE}" type="datetimeFigureOut">
              <a:rPr lang="en-US" smtClean="0"/>
              <a:pPr/>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69C89-FBFC-4FAC-B6DD-741287F169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7CEE37-6690-494F-A2E6-64C70A2813AE}" type="datetimeFigureOut">
              <a:rPr lang="en-US" smtClean="0"/>
              <a:pPr/>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69C89-FBFC-4FAC-B6DD-741287F169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7CEE37-6690-494F-A2E6-64C70A2813AE}" type="datetimeFigureOut">
              <a:rPr lang="en-US" smtClean="0"/>
              <a:pPr/>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69C89-FBFC-4FAC-B6DD-741287F1693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CEE37-6690-494F-A2E6-64C70A2813AE}" type="datetimeFigureOut">
              <a:rPr lang="en-US" smtClean="0"/>
              <a:pPr/>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69C89-FBFC-4FAC-B6DD-741287F169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7CEE37-6690-494F-A2E6-64C70A2813AE}" type="datetimeFigureOut">
              <a:rPr lang="en-US" smtClean="0"/>
              <a:pPr/>
              <a:t>5/13/2019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569C89-FBFC-4FAC-B6DD-741287F169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7CEE37-6690-494F-A2E6-64C70A2813AE}" type="datetimeFigureOut">
              <a:rPr lang="en-US" smtClean="0"/>
              <a:pPr/>
              <a:t>5/13/2019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569C89-FBFC-4FAC-B6DD-741287F169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7CEE37-6690-494F-A2E6-64C70A2813AE}" type="datetimeFigureOut">
              <a:rPr lang="en-US" smtClean="0"/>
              <a:pPr/>
              <a:t>5/13/2019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569C89-FBFC-4FAC-B6DD-741287F169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7CEE37-6690-494F-A2E6-64C70A2813AE}" type="datetimeFigureOut">
              <a:rPr lang="en-US" smtClean="0"/>
              <a:pPr/>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69C89-FBFC-4FAC-B6DD-741287F169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7CEE37-6690-494F-A2E6-64C70A2813AE}" type="datetimeFigureOut">
              <a:rPr lang="en-US" smtClean="0"/>
              <a:pPr/>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69C89-FBFC-4FAC-B6DD-741287F169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7CEE37-6690-494F-A2E6-64C70A2813AE}" type="datetimeFigureOut">
              <a:rPr lang="en-US" smtClean="0"/>
              <a:pPr/>
              <a:t>5/13/2019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69C89-FBFC-4FAC-B6DD-741287F169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thelancet.com/journals/lancet/article/PIIS0140-6736(17)32560-6/fulltext"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hyperlink" Target="http://www.who.int/cancer/publications/palliative-care-atlas/en/" TargetMode="External"/><Relationship Id="rId2" Type="http://schemas.openxmlformats.org/officeDocument/2006/relationships/hyperlink" Target="https://na01.safelinks.protection.outlook.com/?url=http://www.thelancet.com/commissions/palliative-care&amp;data=02|01|nmrodriguez@miami.edu|d9065826150d4b68d15508d513c88c50|2a144b72f23942d48c0e6f0f17c48e33|0|0|636436674424334413&amp;sdata=yZ9FtMaxaEJa06HwKlvzHLhVeG80i486IVdsUpA7Rek=&amp;reserved=0" TargetMode="Externa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8" Type="http://schemas.openxmlformats.org/officeDocument/2006/relationships/image" Target="../media/image26.tiff"/><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apps.who.int/gb/ebwha/pdf_files/EB134/B134_R7-en.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924800" cy="2286000"/>
          </a:xfrm>
        </p:spPr>
        <p:txBody>
          <a:bodyPr>
            <a:normAutofit fontScale="90000"/>
          </a:bodyPr>
          <a:lstStyle/>
          <a:p>
            <a:pPr algn="l"/>
            <a:r>
              <a:rPr lang="en-US" sz="4800" b="1" dirty="0" smtClean="0">
                <a:solidFill>
                  <a:schemeClr val="bg1"/>
                </a:solidFill>
              </a:rPr>
              <a:t>Advancing Spiritual Care through Palliative Care Globally:</a:t>
            </a:r>
            <a:br>
              <a:rPr lang="en-US" sz="4800" b="1" dirty="0" smtClean="0">
                <a:solidFill>
                  <a:schemeClr val="bg1"/>
                </a:solidFill>
              </a:rPr>
            </a:br>
            <a:r>
              <a:rPr lang="en-US" sz="4800" b="1" dirty="0" smtClean="0">
                <a:solidFill>
                  <a:schemeClr val="bg1"/>
                </a:solidFill>
              </a:rPr>
              <a:t>Opportunities and Challenges  </a:t>
            </a:r>
            <a:endParaRPr lang="en-US" sz="4800" b="1" dirty="0">
              <a:solidFill>
                <a:schemeClr val="bg1"/>
              </a:solidFill>
            </a:endParaRPr>
          </a:p>
        </p:txBody>
      </p:sp>
      <p:sp>
        <p:nvSpPr>
          <p:cNvPr id="3" name="Subtitle 2"/>
          <p:cNvSpPr>
            <a:spLocks noGrp="1"/>
          </p:cNvSpPr>
          <p:nvPr>
            <p:ph type="subTitle" idx="1"/>
          </p:nvPr>
        </p:nvSpPr>
        <p:spPr/>
        <p:txBody>
          <a:bodyPr/>
          <a:lstStyle/>
          <a:p>
            <a:r>
              <a:rPr lang="en-US" b="1" dirty="0" smtClean="0">
                <a:solidFill>
                  <a:schemeClr val="bg1"/>
                </a:solidFill>
              </a:rPr>
              <a:t> </a:t>
            </a:r>
            <a:endParaRPr lang="en-US" b="1" dirty="0">
              <a:solidFill>
                <a:schemeClr val="bg1"/>
              </a:solidFill>
            </a:endParaRPr>
          </a:p>
          <a:p>
            <a:r>
              <a:rPr lang="en-US" b="1" dirty="0">
                <a:solidFill>
                  <a:schemeClr val="bg1"/>
                </a:solidFill>
              </a:rPr>
              <a:t>Dr. Kathleen M. Foley</a:t>
            </a:r>
          </a:p>
          <a:p>
            <a:r>
              <a:rPr lang="en-US" b="1" dirty="0" smtClean="0">
                <a:solidFill>
                  <a:schemeClr val="bg1"/>
                </a:solidFill>
              </a:rPr>
              <a:t>May 20,2019 </a:t>
            </a:r>
            <a:endParaRPr lang="en-US"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14400" y="2438400"/>
            <a:ext cx="7547400" cy="2895600"/>
          </a:xfrm>
          <a:prstGeom prst="rect">
            <a:avLst/>
          </a:prstGeom>
          <a:noFill/>
          <a:ln w="9525">
            <a:noFill/>
            <a:miter lim="800000"/>
            <a:headEnd/>
            <a:tailEnd/>
          </a:ln>
        </p:spPr>
      </p:pic>
      <p:sp>
        <p:nvSpPr>
          <p:cNvPr id="5" name="Title 1"/>
          <p:cNvSpPr txBox="1">
            <a:spLocks/>
          </p:cNvSpPr>
          <p:nvPr/>
        </p:nvSpPr>
        <p:spPr>
          <a:xfrm>
            <a:off x="539552" y="404664"/>
            <a:ext cx="7914456" cy="1440160"/>
          </a:xfrm>
          <a:prstGeom prst="rect">
            <a:avLst/>
          </a:prstGeom>
        </p:spPr>
        <p:txBody>
          <a:bodyPr vert="horz" lIns="91440" tIns="45720" rIns="91440" bIns="45720" rtlCol="0" anchor="ctr">
            <a:noAutofit/>
          </a:bodyPr>
          <a:lstStyle/>
          <a:p>
            <a:pPr lvl="0" algn="ctr" fontAlgn="auto">
              <a:spcAft>
                <a:spcPts val="0"/>
              </a:spcAft>
            </a:pPr>
            <a:r>
              <a:rPr kumimoji="0" lang="en-US" sz="4400" b="1" i="0" u="none" strike="noStrike" kern="1200" cap="none" spc="0" normalizeH="0" baseline="0" noProof="0" dirty="0">
                <a:ln>
                  <a:noFill/>
                </a:ln>
                <a:solidFill>
                  <a:schemeClr val="bg1"/>
                </a:solidFill>
                <a:effectLst/>
                <a:uLnTx/>
                <a:uFillTx/>
                <a:latin typeface="+mj-lt"/>
                <a:ea typeface="+mj-ea"/>
                <a:cs typeface="+mj-cs"/>
              </a:rPr>
              <a:t>World Health Organization Resolution 2014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50E0D73-EC3D-4F78-83B3-08974B1B0F2E}" type="slidenum">
              <a:rPr lang="en-US"/>
              <a:pPr>
                <a:defRPr/>
              </a:pPr>
              <a:t>11</a:t>
            </a:fld>
            <a:endParaRPr lang="en-US"/>
          </a:p>
        </p:txBody>
      </p:sp>
      <p:pic>
        <p:nvPicPr>
          <p:cNvPr id="17411" name="Picture 2"/>
          <p:cNvPicPr>
            <a:picLocks noChangeAspect="1" noChangeArrowheads="1"/>
          </p:cNvPicPr>
          <p:nvPr/>
        </p:nvPicPr>
        <p:blipFill>
          <a:blip r:embed="rId2" cstate="print"/>
          <a:srcRect/>
          <a:stretch>
            <a:fillRect/>
          </a:stretch>
        </p:blipFill>
        <p:spPr bwMode="auto">
          <a:xfrm>
            <a:off x="1021420" y="609600"/>
            <a:ext cx="6929118" cy="5562599"/>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p:cNvPicPr>
            <a:picLocks noChangeAspect="1" noChangeArrowheads="1"/>
          </p:cNvPicPr>
          <p:nvPr/>
        </p:nvPicPr>
        <p:blipFill>
          <a:blip r:embed="rId2" cstate="print"/>
          <a:srcRect/>
          <a:stretch>
            <a:fillRect/>
          </a:stretch>
        </p:blipFill>
        <p:spPr bwMode="auto">
          <a:xfrm>
            <a:off x="1309688" y="914400"/>
            <a:ext cx="5776912" cy="5789613"/>
          </a:xfrm>
          <a:prstGeom prst="rect">
            <a:avLst/>
          </a:prstGeom>
          <a:noFill/>
          <a:ln w="9525">
            <a:noFill/>
            <a:miter lim="800000"/>
            <a:headEnd/>
            <a:tailEnd/>
          </a:ln>
        </p:spPr>
      </p:pic>
      <p:sp>
        <p:nvSpPr>
          <p:cNvPr id="47107" name="TextBox 2"/>
          <p:cNvSpPr txBox="1">
            <a:spLocks noChangeArrowheads="1"/>
          </p:cNvSpPr>
          <p:nvPr/>
        </p:nvSpPr>
        <p:spPr bwMode="auto">
          <a:xfrm>
            <a:off x="685800" y="304800"/>
            <a:ext cx="7950200" cy="400050"/>
          </a:xfrm>
          <a:prstGeom prst="rect">
            <a:avLst/>
          </a:prstGeom>
          <a:noFill/>
          <a:ln w="9525">
            <a:noFill/>
            <a:miter lim="800000"/>
            <a:headEnd/>
            <a:tailEnd/>
          </a:ln>
        </p:spPr>
        <p:txBody>
          <a:bodyPr wrap="none">
            <a:spAutoFit/>
          </a:bodyPr>
          <a:lstStyle/>
          <a:p>
            <a:r>
              <a:rPr lang="en-US" sz="2000" dirty="0">
                <a:solidFill>
                  <a:schemeClr val="bg1"/>
                </a:solidFill>
                <a:latin typeface="Calibri" pitchFamily="34" charset="0"/>
              </a:rPr>
              <a:t>http://www.hrw.org/sites/default/files/reports/health1009webwcover.pdf</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2438400" y="385763"/>
            <a:ext cx="4164013" cy="593883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p:cNvPicPr>
            <a:picLocks noChangeAspect="1"/>
          </p:cNvPicPr>
          <p:nvPr/>
        </p:nvPicPr>
        <p:blipFill>
          <a:blip r:embed="rId3" cstate="print"/>
          <a:srcRect/>
          <a:stretch>
            <a:fillRect/>
          </a:stretch>
        </p:blipFill>
        <p:spPr bwMode="auto">
          <a:xfrm>
            <a:off x="-42863" y="0"/>
            <a:ext cx="9186863" cy="6858000"/>
          </a:xfrm>
          <a:prstGeom prst="rect">
            <a:avLst/>
          </a:prstGeom>
          <a:noFill/>
          <a:ln w="9525">
            <a:noFill/>
            <a:miter lim="800000"/>
            <a:headEnd/>
            <a:tailEnd/>
          </a:ln>
        </p:spPr>
      </p:pic>
      <p:sp>
        <p:nvSpPr>
          <p:cNvPr id="2" name="Rectangle 4"/>
          <p:cNvSpPr>
            <a:spLocks noGrp="1" noChangeArrowheads="1"/>
          </p:cNvSpPr>
          <p:nvPr>
            <p:ph type="body" idx="1"/>
          </p:nvPr>
        </p:nvSpPr>
        <p:spPr>
          <a:xfrm>
            <a:off x="0" y="1820863"/>
            <a:ext cx="4303713" cy="4465637"/>
          </a:xfrm>
        </p:spPr>
        <p:txBody>
          <a:bodyPr>
            <a:normAutofit lnSpcReduction="10000"/>
          </a:bodyPr>
          <a:lstStyle/>
          <a:p>
            <a:pPr marL="443120">
              <a:defRPr/>
            </a:pPr>
            <a:r>
              <a:rPr lang="en-US" dirty="0">
                <a:solidFill>
                  <a:schemeClr val="bg1"/>
                </a:solidFill>
              </a:rPr>
              <a:t>57 million deaths</a:t>
            </a:r>
          </a:p>
          <a:p>
            <a:pPr marL="443120">
              <a:defRPr/>
            </a:pPr>
            <a:r>
              <a:rPr lang="en-US" dirty="0">
                <a:solidFill>
                  <a:schemeClr val="bg1"/>
                </a:solidFill>
              </a:rPr>
              <a:t>&gt;1 million deaths/week</a:t>
            </a:r>
          </a:p>
          <a:p>
            <a:pPr marL="802527" lvl="1">
              <a:defRPr/>
            </a:pPr>
            <a:r>
              <a:rPr lang="en-US" dirty="0">
                <a:solidFill>
                  <a:schemeClr val="bg1"/>
                </a:solidFill>
              </a:rPr>
              <a:t>&gt;800,000 unrelieved pain</a:t>
            </a:r>
          </a:p>
          <a:p>
            <a:pPr marL="443120">
              <a:defRPr/>
            </a:pPr>
            <a:r>
              <a:rPr lang="en-US" dirty="0">
                <a:solidFill>
                  <a:schemeClr val="bg1"/>
                </a:solidFill>
              </a:rPr>
              <a:t>~25 million need </a:t>
            </a:r>
          </a:p>
          <a:p>
            <a:pPr marL="1168632" lvl="2">
              <a:buFont typeface="Wingdings" pitchFamily="2" charset="2"/>
              <a:buNone/>
              <a:defRPr/>
            </a:pPr>
            <a:r>
              <a:rPr lang="en-US" dirty="0">
                <a:solidFill>
                  <a:schemeClr val="bg1"/>
                </a:solidFill>
              </a:rPr>
              <a:t>palliative care</a:t>
            </a:r>
          </a:p>
          <a:p>
            <a:pPr marL="443120">
              <a:defRPr/>
            </a:pPr>
            <a:r>
              <a:rPr lang="en-US" dirty="0">
                <a:solidFill>
                  <a:schemeClr val="bg1"/>
                </a:solidFill>
              </a:rPr>
              <a:t>Families (at least 2 each)</a:t>
            </a:r>
          </a:p>
        </p:txBody>
      </p:sp>
      <p:sp>
        <p:nvSpPr>
          <p:cNvPr id="17411" name="Rectangle 5"/>
          <p:cNvSpPr>
            <a:spLocks noGrp="1" noChangeArrowheads="1"/>
          </p:cNvSpPr>
          <p:nvPr>
            <p:ph type="title"/>
          </p:nvPr>
        </p:nvSpPr>
        <p:spPr>
          <a:xfrm>
            <a:off x="0" y="214313"/>
            <a:ext cx="7786688" cy="1393825"/>
          </a:xfrm>
        </p:spPr>
        <p:txBody>
          <a:bodyPr/>
          <a:lstStyle/>
          <a:p>
            <a:pPr eaLnBrk="1" hangingPunct="1">
              <a:defRPr/>
            </a:pPr>
            <a:r>
              <a:rPr lang="en-US" dirty="0">
                <a:solidFill>
                  <a:schemeClr val="bg1"/>
                </a:solidFill>
              </a:rPr>
              <a:t>The need - a global perspective</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5486400" y="3352800"/>
            <a:ext cx="1989138" cy="579438"/>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eaLnBrk="1" hangingPunct="1">
              <a:defRPr/>
            </a:pPr>
            <a:r>
              <a:rPr lang="en-US" sz="3200" dirty="0">
                <a:solidFill>
                  <a:srgbClr val="FFFF00"/>
                </a:solidFill>
                <a:effectLst/>
                <a:latin typeface="Arial Rounded MT Bold" pitchFamily="34" charset="0"/>
                <a:cs typeface="Arial" charset="0"/>
              </a:rPr>
              <a:t>Education</a:t>
            </a:r>
          </a:p>
        </p:txBody>
      </p:sp>
      <p:sp>
        <p:nvSpPr>
          <p:cNvPr id="44035" name="Text Box 3"/>
          <p:cNvSpPr txBox="1">
            <a:spLocks noChangeArrowheads="1"/>
          </p:cNvSpPr>
          <p:nvPr/>
        </p:nvSpPr>
        <p:spPr bwMode="auto">
          <a:xfrm>
            <a:off x="3048000" y="5410200"/>
            <a:ext cx="2957513" cy="579438"/>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eaLnBrk="1" hangingPunct="1">
              <a:defRPr/>
            </a:pPr>
            <a:r>
              <a:rPr lang="en-US" sz="3200" dirty="0">
                <a:solidFill>
                  <a:srgbClr val="FFFF00"/>
                </a:solidFill>
                <a:effectLst/>
                <a:latin typeface="Arial Rounded MT Bold" pitchFamily="34" charset="0"/>
                <a:cs typeface="Arial" charset="0"/>
              </a:rPr>
              <a:t>Implementation</a:t>
            </a:r>
          </a:p>
        </p:txBody>
      </p:sp>
      <p:sp>
        <p:nvSpPr>
          <p:cNvPr id="44036" name="Text Box 4"/>
          <p:cNvSpPr txBox="1">
            <a:spLocks noChangeArrowheads="1"/>
          </p:cNvSpPr>
          <p:nvPr/>
        </p:nvSpPr>
        <p:spPr bwMode="auto">
          <a:xfrm>
            <a:off x="1371600" y="3276600"/>
            <a:ext cx="2103438" cy="106680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ctr" eaLnBrk="1" hangingPunct="1">
              <a:defRPr/>
            </a:pPr>
            <a:r>
              <a:rPr lang="en-US" sz="3200" dirty="0">
                <a:solidFill>
                  <a:srgbClr val="FFFF00"/>
                </a:solidFill>
                <a:effectLst/>
                <a:latin typeface="Arial Rounded MT Bold" pitchFamily="34" charset="0"/>
                <a:cs typeface="Arial" charset="0"/>
              </a:rPr>
              <a:t>Drug</a:t>
            </a:r>
            <a:br>
              <a:rPr lang="en-US" sz="3200" dirty="0">
                <a:solidFill>
                  <a:srgbClr val="FFFF00"/>
                </a:solidFill>
                <a:effectLst/>
                <a:latin typeface="Arial Rounded MT Bold" pitchFamily="34" charset="0"/>
                <a:cs typeface="Arial" charset="0"/>
              </a:rPr>
            </a:br>
            <a:r>
              <a:rPr lang="en-US" sz="3200" dirty="0">
                <a:solidFill>
                  <a:srgbClr val="FFFF00"/>
                </a:solidFill>
                <a:effectLst/>
                <a:latin typeface="Arial Rounded MT Bold" pitchFamily="34" charset="0"/>
                <a:cs typeface="Arial" charset="0"/>
              </a:rPr>
              <a:t>Availability</a:t>
            </a:r>
          </a:p>
        </p:txBody>
      </p:sp>
      <p:sp>
        <p:nvSpPr>
          <p:cNvPr id="44037" name="Rectangle 5"/>
          <p:cNvSpPr>
            <a:spLocks noGrp="1" noChangeArrowheads="1"/>
          </p:cNvSpPr>
          <p:nvPr>
            <p:ph type="title"/>
          </p:nvPr>
        </p:nvSpPr>
        <p:spPr>
          <a:xfrm>
            <a:off x="685800" y="228600"/>
            <a:ext cx="7772400" cy="1143000"/>
          </a:xfrm>
          <a:effectLst>
            <a:outerShdw dist="35921" dir="2700000" algn="ctr" rotWithShape="0">
              <a:schemeClr val="tx1"/>
            </a:outerShdw>
          </a:effectLst>
        </p:spPr>
        <p:txBody>
          <a:bodyPr/>
          <a:lstStyle/>
          <a:p>
            <a:pPr eaLnBrk="1" hangingPunct="1">
              <a:defRPr/>
            </a:pPr>
            <a:r>
              <a:rPr lang="en-US" b="1" dirty="0">
                <a:solidFill>
                  <a:schemeClr val="bg1"/>
                </a:solidFill>
              </a:rPr>
              <a:t>WHO Public Health Model</a:t>
            </a:r>
          </a:p>
        </p:txBody>
      </p:sp>
      <p:sp>
        <p:nvSpPr>
          <p:cNvPr id="44038" name="AutoShape 6"/>
          <p:cNvSpPr>
            <a:spLocks noChangeArrowheads="1"/>
          </p:cNvSpPr>
          <p:nvPr/>
        </p:nvSpPr>
        <p:spPr bwMode="auto">
          <a:xfrm>
            <a:off x="2971800" y="2514600"/>
            <a:ext cx="3200400" cy="2667000"/>
          </a:xfrm>
          <a:prstGeom prst="triangle">
            <a:avLst>
              <a:gd name="adj" fmla="val 50000"/>
            </a:avLst>
          </a:prstGeom>
          <a:solidFill>
            <a:srgbClr val="FFFF00"/>
          </a:solidFill>
          <a:ln w="9525">
            <a:solidFill>
              <a:schemeClr val="tx1"/>
            </a:solidFill>
            <a:miter lim="800000"/>
            <a:headEnd/>
            <a:tailEnd/>
          </a:ln>
          <a:effectLst>
            <a:outerShdw dist="35921" dir="2700000" algn="ctr" rotWithShape="0">
              <a:schemeClr val="tx1"/>
            </a:outerShdw>
          </a:effectLst>
        </p:spPr>
        <p:txBody>
          <a:bodyPr wrap="none" anchor="ctr"/>
          <a:lstStyle/>
          <a:p>
            <a:pPr>
              <a:defRPr/>
            </a:pPr>
            <a:endParaRPr lang="en-US"/>
          </a:p>
        </p:txBody>
      </p:sp>
      <p:sp>
        <p:nvSpPr>
          <p:cNvPr id="44039" name="AutoShape 7"/>
          <p:cNvSpPr>
            <a:spLocks noChangeArrowheads="1"/>
          </p:cNvSpPr>
          <p:nvPr/>
        </p:nvSpPr>
        <p:spPr bwMode="auto">
          <a:xfrm rot="5433885">
            <a:off x="3771900" y="-571500"/>
            <a:ext cx="1524000" cy="5562600"/>
          </a:xfrm>
          <a:prstGeom prst="moon">
            <a:avLst>
              <a:gd name="adj" fmla="val 62296"/>
            </a:avLst>
          </a:prstGeom>
          <a:solidFill>
            <a:srgbClr val="808080"/>
          </a:solidFill>
          <a:ln w="9525">
            <a:solidFill>
              <a:schemeClr val="tx1"/>
            </a:solidFill>
            <a:miter lim="800000"/>
            <a:headEnd/>
            <a:tailEnd/>
          </a:ln>
          <a:effectLst>
            <a:outerShdw dist="35921" dir="2700000" algn="ctr" rotWithShape="0">
              <a:schemeClr val="tx1"/>
            </a:outerShdw>
          </a:effectLst>
        </p:spPr>
        <p:txBody>
          <a:bodyPr wrap="none" anchor="ctr"/>
          <a:lstStyle/>
          <a:p>
            <a:pPr>
              <a:defRPr/>
            </a:pPr>
            <a:endParaRPr lang="en-US"/>
          </a:p>
        </p:txBody>
      </p:sp>
      <p:sp>
        <p:nvSpPr>
          <p:cNvPr id="44040" name="Line 8"/>
          <p:cNvSpPr>
            <a:spLocks noChangeShapeType="1"/>
          </p:cNvSpPr>
          <p:nvPr/>
        </p:nvSpPr>
        <p:spPr bwMode="auto">
          <a:xfrm>
            <a:off x="4572000" y="2209800"/>
            <a:ext cx="0" cy="2209800"/>
          </a:xfrm>
          <a:prstGeom prst="line">
            <a:avLst/>
          </a:prstGeom>
          <a:noFill/>
          <a:ln w="50800">
            <a:solidFill>
              <a:schemeClr val="tx1"/>
            </a:solidFill>
            <a:round/>
            <a:headEnd/>
            <a:tailEnd/>
          </a:ln>
          <a:effectLst>
            <a:outerShdw dist="35921" dir="2700000" algn="ctr" rotWithShape="0">
              <a:schemeClr val="tx1"/>
            </a:outerShdw>
          </a:effectLst>
        </p:spPr>
        <p:txBody>
          <a:bodyPr/>
          <a:lstStyle/>
          <a:p>
            <a:pPr>
              <a:defRPr/>
            </a:pPr>
            <a:endParaRPr lang="en-US"/>
          </a:p>
        </p:txBody>
      </p:sp>
      <p:sp>
        <p:nvSpPr>
          <p:cNvPr id="44041" name="Text Box 9"/>
          <p:cNvSpPr txBox="1">
            <a:spLocks noChangeArrowheads="1"/>
          </p:cNvSpPr>
          <p:nvPr/>
        </p:nvSpPr>
        <p:spPr bwMode="auto">
          <a:xfrm>
            <a:off x="3886200" y="1600200"/>
            <a:ext cx="1447800" cy="579438"/>
          </a:xfrm>
          <a:prstGeom prst="rect">
            <a:avLst/>
          </a:prstGeom>
          <a:noFill/>
          <a:ln w="9525">
            <a:noFill/>
            <a:miter lim="800000"/>
            <a:headEnd/>
            <a:tailEnd/>
          </a:ln>
          <a:effectLst>
            <a:outerShdw dist="35921" dir="2700000" algn="ctr" rotWithShape="0">
              <a:schemeClr val="tx1"/>
            </a:outerShdw>
          </a:effectLst>
        </p:spPr>
        <p:txBody>
          <a:bodyPr>
            <a:spAutoFit/>
          </a:bodyPr>
          <a:lstStyle/>
          <a:p>
            <a:pPr eaLnBrk="1" hangingPunct="1">
              <a:spcBef>
                <a:spcPct val="50000"/>
              </a:spcBef>
              <a:defRPr/>
            </a:pPr>
            <a:r>
              <a:rPr lang="en-US" sz="3200">
                <a:solidFill>
                  <a:schemeClr val="bg1"/>
                </a:solidFill>
                <a:effectLst>
                  <a:outerShdw blurRad="38100" dist="38100" dir="2700000" algn="tl">
                    <a:srgbClr val="000000"/>
                  </a:outerShdw>
                </a:effectLst>
                <a:latin typeface="Arial Rounded MT Bold" pitchFamily="34" charset="0"/>
                <a:cs typeface="Arial" charset="0"/>
              </a:rPr>
              <a:t>Policy</a:t>
            </a:r>
          </a:p>
        </p:txBody>
      </p:sp>
      <p:sp>
        <p:nvSpPr>
          <p:cNvPr id="44042" name="Freeform 10"/>
          <p:cNvSpPr>
            <a:spLocks/>
          </p:cNvSpPr>
          <p:nvPr/>
        </p:nvSpPr>
        <p:spPr bwMode="auto">
          <a:xfrm>
            <a:off x="4178300" y="4343400"/>
            <a:ext cx="393700" cy="266700"/>
          </a:xfrm>
          <a:custGeom>
            <a:avLst/>
            <a:gdLst/>
            <a:ahLst/>
            <a:cxnLst>
              <a:cxn ang="0">
                <a:pos x="248" y="0"/>
              </a:cxn>
              <a:cxn ang="0">
                <a:pos x="200" y="144"/>
              </a:cxn>
              <a:cxn ang="0">
                <a:pos x="56" y="144"/>
              </a:cxn>
              <a:cxn ang="0">
                <a:pos x="8" y="48"/>
              </a:cxn>
              <a:cxn ang="0">
                <a:pos x="8" y="0"/>
              </a:cxn>
            </a:cxnLst>
            <a:rect l="0" t="0" r="r" b="b"/>
            <a:pathLst>
              <a:path w="248" h="168">
                <a:moveTo>
                  <a:pt x="248" y="0"/>
                </a:moveTo>
                <a:cubicBezTo>
                  <a:pt x="240" y="60"/>
                  <a:pt x="232" y="120"/>
                  <a:pt x="200" y="144"/>
                </a:cubicBezTo>
                <a:cubicBezTo>
                  <a:pt x="168" y="168"/>
                  <a:pt x="88" y="160"/>
                  <a:pt x="56" y="144"/>
                </a:cubicBezTo>
                <a:cubicBezTo>
                  <a:pt x="24" y="128"/>
                  <a:pt x="16" y="72"/>
                  <a:pt x="8" y="48"/>
                </a:cubicBezTo>
                <a:cubicBezTo>
                  <a:pt x="0" y="24"/>
                  <a:pt x="4" y="12"/>
                  <a:pt x="8" y="0"/>
                </a:cubicBezTo>
              </a:path>
            </a:pathLst>
          </a:custGeom>
          <a:noFill/>
          <a:ln w="57150">
            <a:solidFill>
              <a:schemeClr val="tx1"/>
            </a:solidFill>
            <a:round/>
            <a:headEnd/>
            <a:tailEnd/>
          </a:ln>
          <a:effectLst>
            <a:outerShdw dist="35921" dir="2700000" algn="ctr" rotWithShape="0">
              <a:schemeClr val="tx1"/>
            </a:outerShdw>
          </a:effectLst>
        </p:spPr>
        <p:txBody>
          <a:bodyPr/>
          <a:lstStyle/>
          <a:p>
            <a:pPr>
              <a:defRPr/>
            </a:pPr>
            <a:endParaRPr lang="en-US"/>
          </a:p>
        </p:txBody>
      </p:sp>
      <p:sp>
        <p:nvSpPr>
          <p:cNvPr id="44043" name="Text Box 11"/>
          <p:cNvSpPr txBox="1">
            <a:spLocks noChangeArrowheads="1"/>
          </p:cNvSpPr>
          <p:nvPr/>
        </p:nvSpPr>
        <p:spPr bwMode="auto">
          <a:xfrm>
            <a:off x="457200" y="2438400"/>
            <a:ext cx="762000" cy="393700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defRPr/>
            </a:pPr>
            <a:r>
              <a:rPr lang="en-US" sz="3600" dirty="0">
                <a:solidFill>
                  <a:srgbClr val="FFFF00"/>
                </a:solidFill>
                <a:effectLst/>
                <a:latin typeface="Arial Rounded MT Bold" pitchFamily="34" charset="0"/>
                <a:cs typeface="Arial" charset="0"/>
              </a:rPr>
              <a:t>C</a:t>
            </a:r>
            <a:br>
              <a:rPr lang="en-US" sz="3600" dirty="0">
                <a:solidFill>
                  <a:srgbClr val="FFFF00"/>
                </a:solidFill>
                <a:effectLst/>
                <a:latin typeface="Arial Rounded MT Bold" pitchFamily="34" charset="0"/>
                <a:cs typeface="Arial" charset="0"/>
              </a:rPr>
            </a:br>
            <a:r>
              <a:rPr lang="en-US" sz="3600" dirty="0">
                <a:solidFill>
                  <a:srgbClr val="FFFF00"/>
                </a:solidFill>
                <a:effectLst/>
                <a:latin typeface="Arial Rounded MT Bold" pitchFamily="34" charset="0"/>
                <a:cs typeface="Arial" charset="0"/>
              </a:rPr>
              <a:t>o</a:t>
            </a:r>
            <a:br>
              <a:rPr lang="en-US" sz="3600" dirty="0">
                <a:solidFill>
                  <a:srgbClr val="FFFF00"/>
                </a:solidFill>
                <a:effectLst/>
                <a:latin typeface="Arial Rounded MT Bold" pitchFamily="34" charset="0"/>
                <a:cs typeface="Arial" charset="0"/>
              </a:rPr>
            </a:br>
            <a:r>
              <a:rPr lang="en-US" sz="3600" dirty="0">
                <a:solidFill>
                  <a:srgbClr val="FFFF00"/>
                </a:solidFill>
                <a:effectLst/>
                <a:latin typeface="Arial Rounded MT Bold" pitchFamily="34" charset="0"/>
                <a:cs typeface="Arial" charset="0"/>
              </a:rPr>
              <a:t>n</a:t>
            </a:r>
            <a:br>
              <a:rPr lang="en-US" sz="3600" dirty="0">
                <a:solidFill>
                  <a:srgbClr val="FFFF00"/>
                </a:solidFill>
                <a:effectLst/>
                <a:latin typeface="Arial Rounded MT Bold" pitchFamily="34" charset="0"/>
                <a:cs typeface="Arial" charset="0"/>
              </a:rPr>
            </a:br>
            <a:r>
              <a:rPr lang="en-US" sz="3600" dirty="0">
                <a:solidFill>
                  <a:srgbClr val="FFFF00"/>
                </a:solidFill>
                <a:effectLst/>
                <a:latin typeface="Arial Rounded MT Bold" pitchFamily="34" charset="0"/>
                <a:cs typeface="Arial" charset="0"/>
              </a:rPr>
              <a:t>t</a:t>
            </a:r>
            <a:br>
              <a:rPr lang="en-US" sz="3600" dirty="0">
                <a:solidFill>
                  <a:srgbClr val="FFFF00"/>
                </a:solidFill>
                <a:effectLst/>
                <a:latin typeface="Arial Rounded MT Bold" pitchFamily="34" charset="0"/>
                <a:cs typeface="Arial" charset="0"/>
              </a:rPr>
            </a:br>
            <a:r>
              <a:rPr lang="en-US" sz="3600" dirty="0">
                <a:solidFill>
                  <a:srgbClr val="FFFF00"/>
                </a:solidFill>
                <a:effectLst/>
                <a:latin typeface="Arial Rounded MT Bold" pitchFamily="34" charset="0"/>
                <a:cs typeface="Arial" charset="0"/>
              </a:rPr>
              <a:t>e</a:t>
            </a:r>
            <a:br>
              <a:rPr lang="en-US" sz="3600" dirty="0">
                <a:solidFill>
                  <a:srgbClr val="FFFF00"/>
                </a:solidFill>
                <a:effectLst/>
                <a:latin typeface="Arial Rounded MT Bold" pitchFamily="34" charset="0"/>
                <a:cs typeface="Arial" charset="0"/>
              </a:rPr>
            </a:br>
            <a:r>
              <a:rPr lang="en-US" sz="3600" dirty="0">
                <a:solidFill>
                  <a:srgbClr val="FFFF00"/>
                </a:solidFill>
                <a:effectLst/>
                <a:latin typeface="Arial Rounded MT Bold" pitchFamily="34" charset="0"/>
                <a:cs typeface="Arial" charset="0"/>
              </a:rPr>
              <a:t>x</a:t>
            </a:r>
            <a:br>
              <a:rPr lang="en-US" sz="3600" dirty="0">
                <a:solidFill>
                  <a:srgbClr val="FFFF00"/>
                </a:solidFill>
                <a:effectLst/>
                <a:latin typeface="Arial Rounded MT Bold" pitchFamily="34" charset="0"/>
                <a:cs typeface="Arial" charset="0"/>
              </a:rPr>
            </a:br>
            <a:r>
              <a:rPr lang="en-US" sz="3600" dirty="0">
                <a:solidFill>
                  <a:srgbClr val="FFFF00"/>
                </a:solidFill>
                <a:effectLst/>
                <a:latin typeface="Arial Rounded MT Bold" pitchFamily="34" charset="0"/>
                <a:cs typeface="Arial" charset="0"/>
              </a:rPr>
              <a:t>t</a:t>
            </a:r>
          </a:p>
        </p:txBody>
      </p:sp>
      <p:sp>
        <p:nvSpPr>
          <p:cNvPr id="44044" name="Text Box 12"/>
          <p:cNvSpPr txBox="1">
            <a:spLocks noChangeArrowheads="1"/>
          </p:cNvSpPr>
          <p:nvPr/>
        </p:nvSpPr>
        <p:spPr bwMode="auto">
          <a:xfrm>
            <a:off x="8077200" y="1981200"/>
            <a:ext cx="762000" cy="44862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defRPr/>
            </a:pPr>
            <a:r>
              <a:rPr lang="en-US" sz="3600" dirty="0" err="1">
                <a:solidFill>
                  <a:srgbClr val="FFFF00"/>
                </a:solidFill>
                <a:effectLst/>
                <a:latin typeface="Arial Rounded MT Bold" pitchFamily="34" charset="0"/>
                <a:cs typeface="Arial" charset="0"/>
              </a:rPr>
              <a:t>Ou</a:t>
            </a:r>
            <a:r>
              <a:rPr lang="en-US" sz="3600" dirty="0">
                <a:solidFill>
                  <a:srgbClr val="FFFF00"/>
                </a:solidFill>
                <a:effectLst/>
                <a:latin typeface="Arial Rounded MT Bold" pitchFamily="34" charset="0"/>
                <a:cs typeface="Arial" charset="0"/>
              </a:rPr>
              <a:t/>
            </a:r>
            <a:br>
              <a:rPr lang="en-US" sz="3600" dirty="0">
                <a:solidFill>
                  <a:srgbClr val="FFFF00"/>
                </a:solidFill>
                <a:effectLst/>
                <a:latin typeface="Arial Rounded MT Bold" pitchFamily="34" charset="0"/>
                <a:cs typeface="Arial" charset="0"/>
              </a:rPr>
            </a:br>
            <a:r>
              <a:rPr lang="en-US" sz="3600" dirty="0">
                <a:solidFill>
                  <a:srgbClr val="FFFF00"/>
                </a:solidFill>
                <a:effectLst/>
                <a:latin typeface="Arial Rounded MT Bold" pitchFamily="34" charset="0"/>
                <a:cs typeface="Arial" charset="0"/>
              </a:rPr>
              <a:t>t</a:t>
            </a:r>
            <a:br>
              <a:rPr lang="en-US" sz="3600" dirty="0">
                <a:solidFill>
                  <a:srgbClr val="FFFF00"/>
                </a:solidFill>
                <a:effectLst/>
                <a:latin typeface="Arial Rounded MT Bold" pitchFamily="34" charset="0"/>
                <a:cs typeface="Arial" charset="0"/>
              </a:rPr>
            </a:br>
            <a:r>
              <a:rPr lang="en-US" sz="3600" dirty="0">
                <a:solidFill>
                  <a:srgbClr val="FFFF00"/>
                </a:solidFill>
                <a:effectLst/>
                <a:latin typeface="Arial Rounded MT Bold" pitchFamily="34" charset="0"/>
                <a:cs typeface="Arial" charset="0"/>
              </a:rPr>
              <a:t>c</a:t>
            </a:r>
            <a:br>
              <a:rPr lang="en-US" sz="3600" dirty="0">
                <a:solidFill>
                  <a:srgbClr val="FFFF00"/>
                </a:solidFill>
                <a:effectLst/>
                <a:latin typeface="Arial Rounded MT Bold" pitchFamily="34" charset="0"/>
                <a:cs typeface="Arial" charset="0"/>
              </a:rPr>
            </a:br>
            <a:r>
              <a:rPr lang="en-US" sz="3600" dirty="0">
                <a:solidFill>
                  <a:srgbClr val="FFFF00"/>
                </a:solidFill>
                <a:effectLst/>
                <a:latin typeface="Arial Rounded MT Bold" pitchFamily="34" charset="0"/>
                <a:cs typeface="Arial" charset="0"/>
              </a:rPr>
              <a:t>o</a:t>
            </a:r>
            <a:br>
              <a:rPr lang="en-US" sz="3600" dirty="0">
                <a:solidFill>
                  <a:srgbClr val="FFFF00"/>
                </a:solidFill>
                <a:effectLst/>
                <a:latin typeface="Arial Rounded MT Bold" pitchFamily="34" charset="0"/>
                <a:cs typeface="Arial" charset="0"/>
              </a:rPr>
            </a:br>
            <a:r>
              <a:rPr lang="en-US" sz="3600" dirty="0">
                <a:solidFill>
                  <a:srgbClr val="FFFF00"/>
                </a:solidFill>
                <a:effectLst/>
                <a:latin typeface="Arial Rounded MT Bold" pitchFamily="34" charset="0"/>
                <a:cs typeface="Arial" charset="0"/>
              </a:rPr>
              <a:t>m</a:t>
            </a:r>
            <a:br>
              <a:rPr lang="en-US" sz="3600" dirty="0">
                <a:solidFill>
                  <a:srgbClr val="FFFF00"/>
                </a:solidFill>
                <a:effectLst/>
                <a:latin typeface="Arial Rounded MT Bold" pitchFamily="34" charset="0"/>
                <a:cs typeface="Arial" charset="0"/>
              </a:rPr>
            </a:br>
            <a:r>
              <a:rPr lang="en-US" sz="3600" dirty="0">
                <a:solidFill>
                  <a:srgbClr val="FFFF00"/>
                </a:solidFill>
                <a:effectLst/>
                <a:latin typeface="Arial Rounded MT Bold" pitchFamily="34" charset="0"/>
                <a:cs typeface="Arial" charset="0"/>
              </a:rPr>
              <a:t>e</a:t>
            </a:r>
            <a:br>
              <a:rPr lang="en-US" sz="3600" dirty="0">
                <a:solidFill>
                  <a:srgbClr val="FFFF00"/>
                </a:solidFill>
                <a:effectLst/>
                <a:latin typeface="Arial Rounded MT Bold" pitchFamily="34" charset="0"/>
                <a:cs typeface="Arial" charset="0"/>
              </a:rPr>
            </a:br>
            <a:r>
              <a:rPr lang="en-US" sz="3600" dirty="0">
                <a:solidFill>
                  <a:srgbClr val="FFFF00"/>
                </a:solidFill>
                <a:effectLst/>
                <a:latin typeface="Arial Rounded MT Bold" pitchFamily="34" charset="0"/>
                <a:cs typeface="Arial" charset="0"/>
              </a:rPr>
              <a:t>s</a:t>
            </a:r>
          </a:p>
        </p:txBody>
      </p:sp>
      <p:sp>
        <p:nvSpPr>
          <p:cNvPr id="44045" name="AutoShape 13"/>
          <p:cNvSpPr>
            <a:spLocks noChangeArrowheads="1"/>
          </p:cNvSpPr>
          <p:nvPr/>
        </p:nvSpPr>
        <p:spPr bwMode="auto">
          <a:xfrm>
            <a:off x="228600" y="2133600"/>
            <a:ext cx="1219200" cy="4419600"/>
          </a:xfrm>
          <a:prstGeom prst="roundRect">
            <a:avLst>
              <a:gd name="adj" fmla="val 16667"/>
            </a:avLst>
          </a:prstGeom>
          <a:noFill/>
          <a:ln w="76200">
            <a:solidFill>
              <a:schemeClr val="bg1"/>
            </a:solidFill>
            <a:round/>
            <a:headEnd/>
            <a:tailEnd/>
          </a:ln>
          <a:effectLst>
            <a:outerShdw dist="35921" dir="2700000" algn="ctr" rotWithShape="0">
              <a:schemeClr val="tx1"/>
            </a:outerShdw>
          </a:effectLst>
        </p:spPr>
        <p:txBody>
          <a:bodyPr wrap="none" anchor="ctr"/>
          <a:lstStyle/>
          <a:p>
            <a:pPr>
              <a:defRPr/>
            </a:pPr>
            <a:endParaRPr lang="en-US"/>
          </a:p>
        </p:txBody>
      </p:sp>
      <p:sp>
        <p:nvSpPr>
          <p:cNvPr id="44046" name="AutoShape 14"/>
          <p:cNvSpPr>
            <a:spLocks noChangeArrowheads="1"/>
          </p:cNvSpPr>
          <p:nvPr/>
        </p:nvSpPr>
        <p:spPr bwMode="auto">
          <a:xfrm>
            <a:off x="7696200" y="1981200"/>
            <a:ext cx="1219200" cy="4495800"/>
          </a:xfrm>
          <a:prstGeom prst="roundRect">
            <a:avLst>
              <a:gd name="adj" fmla="val 16667"/>
            </a:avLst>
          </a:prstGeom>
          <a:noFill/>
          <a:ln w="76200">
            <a:solidFill>
              <a:schemeClr val="bg1"/>
            </a:solidFill>
            <a:round/>
            <a:headEnd/>
            <a:tailEnd/>
          </a:ln>
          <a:effectLst>
            <a:outerShdw dist="35921" dir="2700000" algn="ctr" rotWithShape="0">
              <a:schemeClr val="tx1"/>
            </a:outerShdw>
          </a:effectLst>
        </p:spPr>
        <p:txBody>
          <a:bodyPr wrap="none" anchor="ctr"/>
          <a:lstStyle/>
          <a:p>
            <a:pPr>
              <a:defRPr/>
            </a:pPr>
            <a:endParaRPr lang="en-US"/>
          </a:p>
        </p:txBody>
      </p:sp>
      <p:sp>
        <p:nvSpPr>
          <p:cNvPr id="44047" name="AutoShape 15"/>
          <p:cNvSpPr>
            <a:spLocks noChangeArrowheads="1"/>
          </p:cNvSpPr>
          <p:nvPr/>
        </p:nvSpPr>
        <p:spPr bwMode="auto">
          <a:xfrm>
            <a:off x="3810000" y="1524000"/>
            <a:ext cx="1524000" cy="762000"/>
          </a:xfrm>
          <a:prstGeom prst="roundRect">
            <a:avLst>
              <a:gd name="adj" fmla="val 16667"/>
            </a:avLst>
          </a:prstGeom>
          <a:noFill/>
          <a:ln w="76200">
            <a:solidFill>
              <a:srgbClr val="FF0000"/>
            </a:solidFill>
            <a:round/>
            <a:headEnd/>
            <a:tailEnd/>
          </a:ln>
          <a:effectLst/>
        </p:spPr>
        <p:txBody>
          <a:bodyPr wrap="none" anchor="ctr"/>
          <a:lstStyle/>
          <a:p>
            <a:pP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4047"/>
                                        </p:tgtEl>
                                        <p:attrNameLst>
                                          <p:attrName>style.visibility</p:attrName>
                                        </p:attrNameLst>
                                      </p:cBhvr>
                                      <p:to>
                                        <p:strVal val="visible"/>
                                      </p:to>
                                    </p:set>
                                    <p:anim calcmode="lin" valueType="num">
                                      <p:cBhvr>
                                        <p:cTn id="7" dur="500" fill="hold"/>
                                        <p:tgtEl>
                                          <p:spTgt spid="44047"/>
                                        </p:tgtEl>
                                        <p:attrNameLst>
                                          <p:attrName>ppt_w</p:attrName>
                                        </p:attrNameLst>
                                      </p:cBhvr>
                                      <p:tavLst>
                                        <p:tav tm="0">
                                          <p:val>
                                            <p:fltVal val="0"/>
                                          </p:val>
                                        </p:tav>
                                        <p:tav tm="100000">
                                          <p:val>
                                            <p:strVal val="#ppt_w"/>
                                          </p:val>
                                        </p:tav>
                                      </p:tavLst>
                                    </p:anim>
                                    <p:anim calcmode="lin" valueType="num">
                                      <p:cBhvr>
                                        <p:cTn id="8" dur="500" fill="hold"/>
                                        <p:tgtEl>
                                          <p:spTgt spid="440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AutoShape 2"/>
          <p:cNvSpPr>
            <a:spLocks noChangeArrowheads="1"/>
          </p:cNvSpPr>
          <p:nvPr/>
        </p:nvSpPr>
        <p:spPr bwMode="auto">
          <a:xfrm>
            <a:off x="6934200" y="2971800"/>
            <a:ext cx="1981200" cy="2362200"/>
          </a:xfrm>
          <a:prstGeom prst="rtTriangle">
            <a:avLst/>
          </a:prstGeom>
          <a:solidFill>
            <a:srgbClr val="A4DCD0"/>
          </a:solidFill>
          <a:ln w="38100">
            <a:solidFill>
              <a:schemeClr val="tx1"/>
            </a:solidFill>
            <a:miter lim="800000"/>
            <a:headEnd/>
            <a:tailEnd/>
          </a:ln>
          <a:effectLst>
            <a:outerShdw dist="53882" dir="2700000" algn="ctr" rotWithShape="0">
              <a:schemeClr val="bg2"/>
            </a:outerShdw>
          </a:effectLst>
        </p:spPr>
        <p:txBody>
          <a:bodyPr lIns="92075" tIns="46038" rIns="92075" bIns="46038" anchor="ctr">
            <a:spAutoFit/>
          </a:bodyPr>
          <a:lstStyle/>
          <a:p>
            <a:pPr>
              <a:defRPr/>
            </a:pPr>
            <a:endParaRPr lang="en-US"/>
          </a:p>
        </p:txBody>
      </p:sp>
      <p:sp>
        <p:nvSpPr>
          <p:cNvPr id="28675" name="Rectangle 3"/>
          <p:cNvSpPr>
            <a:spLocks noGrp="1" noChangeArrowheads="1"/>
          </p:cNvSpPr>
          <p:nvPr>
            <p:ph type="title"/>
          </p:nvPr>
        </p:nvSpPr>
        <p:spPr>
          <a:xfrm>
            <a:off x="0" y="152400"/>
            <a:ext cx="8991600" cy="1371600"/>
          </a:xfrm>
        </p:spPr>
        <p:txBody>
          <a:bodyPr/>
          <a:lstStyle/>
          <a:p>
            <a:pPr algn="ctr" eaLnBrk="1" hangingPunct="1">
              <a:defRPr/>
            </a:pPr>
            <a:r>
              <a:rPr lang="en-US" b="1" dirty="0">
                <a:solidFill>
                  <a:schemeClr val="bg1"/>
                </a:solidFill>
              </a:rPr>
              <a:t>The continuum of palliative care</a:t>
            </a:r>
          </a:p>
        </p:txBody>
      </p:sp>
      <p:sp>
        <p:nvSpPr>
          <p:cNvPr id="11268" name="Text Box 4"/>
          <p:cNvSpPr txBox="1">
            <a:spLocks noChangeArrowheads="1"/>
          </p:cNvSpPr>
          <p:nvPr/>
        </p:nvSpPr>
        <p:spPr bwMode="auto">
          <a:xfrm>
            <a:off x="0" y="5562600"/>
            <a:ext cx="1398588" cy="396875"/>
          </a:xfrm>
          <a:prstGeom prst="rect">
            <a:avLst/>
          </a:prstGeom>
          <a:noFill/>
          <a:ln w="12700">
            <a:noFill/>
            <a:miter lim="800000"/>
            <a:headEnd type="none" w="sm" len="sm"/>
            <a:tailEnd type="none" w="sm" len="sm"/>
          </a:ln>
        </p:spPr>
        <p:txBody>
          <a:bodyPr wrap="none">
            <a:spAutoFit/>
          </a:bodyPr>
          <a:lstStyle/>
          <a:p>
            <a:r>
              <a:rPr lang="en-US" sz="2000" b="1">
                <a:solidFill>
                  <a:srgbClr val="A1A2DB"/>
                </a:solidFill>
                <a:effectLst/>
                <a:latin typeface="Arial" charset="0"/>
              </a:rPr>
              <a:t>Diagnosis</a:t>
            </a:r>
          </a:p>
        </p:txBody>
      </p:sp>
      <p:sp>
        <p:nvSpPr>
          <p:cNvPr id="11269" name="Text Box 5"/>
          <p:cNvSpPr txBox="1">
            <a:spLocks noChangeArrowheads="1"/>
          </p:cNvSpPr>
          <p:nvPr/>
        </p:nvSpPr>
        <p:spPr bwMode="auto">
          <a:xfrm>
            <a:off x="6477000" y="5486400"/>
            <a:ext cx="890588" cy="396875"/>
          </a:xfrm>
          <a:prstGeom prst="rect">
            <a:avLst/>
          </a:prstGeom>
          <a:noFill/>
          <a:ln w="12700">
            <a:noFill/>
            <a:miter lim="800000"/>
            <a:headEnd type="none" w="sm" len="sm"/>
            <a:tailEnd type="none" w="sm" len="sm"/>
          </a:ln>
        </p:spPr>
        <p:txBody>
          <a:bodyPr wrap="none">
            <a:spAutoFit/>
          </a:bodyPr>
          <a:lstStyle/>
          <a:p>
            <a:r>
              <a:rPr lang="en-US" sz="2000" b="1">
                <a:solidFill>
                  <a:srgbClr val="A1A2DB"/>
                </a:solidFill>
                <a:effectLst/>
                <a:latin typeface="Arial" charset="0"/>
              </a:rPr>
              <a:t>Death</a:t>
            </a:r>
          </a:p>
        </p:txBody>
      </p:sp>
      <p:sp>
        <p:nvSpPr>
          <p:cNvPr id="11270" name="Text Box 6"/>
          <p:cNvSpPr txBox="1">
            <a:spLocks noChangeArrowheads="1"/>
          </p:cNvSpPr>
          <p:nvPr/>
        </p:nvSpPr>
        <p:spPr bwMode="auto">
          <a:xfrm>
            <a:off x="457200" y="1600200"/>
            <a:ext cx="3359150" cy="701675"/>
          </a:xfrm>
          <a:prstGeom prst="rect">
            <a:avLst/>
          </a:prstGeom>
          <a:noFill/>
          <a:ln w="12700">
            <a:noFill/>
            <a:miter lim="800000"/>
            <a:headEnd type="none" w="sm" len="sm"/>
            <a:tailEnd type="none" w="sm" len="sm"/>
          </a:ln>
        </p:spPr>
        <p:txBody>
          <a:bodyPr wrap="none">
            <a:spAutoFit/>
          </a:bodyPr>
          <a:lstStyle/>
          <a:p>
            <a:pPr algn="ctr"/>
            <a:r>
              <a:rPr lang="en-US" sz="2000" dirty="0">
                <a:solidFill>
                  <a:schemeClr val="bg1"/>
                </a:solidFill>
                <a:effectLst/>
                <a:latin typeface="Arial" charset="0"/>
              </a:rPr>
              <a:t>Therapies to modify disease</a:t>
            </a:r>
            <a:br>
              <a:rPr lang="en-US" sz="2000" dirty="0">
                <a:solidFill>
                  <a:schemeClr val="bg1"/>
                </a:solidFill>
                <a:effectLst/>
                <a:latin typeface="Arial" charset="0"/>
              </a:rPr>
            </a:br>
            <a:r>
              <a:rPr lang="en-US" sz="2000" i="1" dirty="0">
                <a:solidFill>
                  <a:schemeClr val="bg1"/>
                </a:solidFill>
                <a:effectLst/>
                <a:latin typeface="Arial" charset="0"/>
              </a:rPr>
              <a:t>(curative, restorative intent</a:t>
            </a:r>
            <a:r>
              <a:rPr lang="en-US" sz="2000" i="1" dirty="0">
                <a:effectLst/>
                <a:latin typeface="Arial" charset="0"/>
              </a:rPr>
              <a:t>)</a:t>
            </a:r>
            <a:endParaRPr lang="en-US" sz="2000" dirty="0">
              <a:effectLst/>
              <a:latin typeface="Arial" charset="0"/>
            </a:endParaRPr>
          </a:p>
        </p:txBody>
      </p:sp>
      <p:sp>
        <p:nvSpPr>
          <p:cNvPr id="11271" name="Text Box 7"/>
          <p:cNvSpPr txBox="1">
            <a:spLocks noChangeArrowheads="1"/>
          </p:cNvSpPr>
          <p:nvPr/>
        </p:nvSpPr>
        <p:spPr bwMode="auto">
          <a:xfrm>
            <a:off x="7380288" y="1700213"/>
            <a:ext cx="1522412" cy="701675"/>
          </a:xfrm>
          <a:prstGeom prst="rect">
            <a:avLst/>
          </a:prstGeom>
          <a:noFill/>
          <a:ln w="12700">
            <a:noFill/>
            <a:miter lim="800000"/>
            <a:headEnd type="none" w="sm" len="sm"/>
            <a:tailEnd type="none" w="sm" len="sm"/>
          </a:ln>
        </p:spPr>
        <p:txBody>
          <a:bodyPr>
            <a:spAutoFit/>
          </a:bodyPr>
          <a:lstStyle/>
          <a:p>
            <a:pPr algn="ctr"/>
            <a:r>
              <a:rPr lang="en-US" sz="2000" dirty="0">
                <a:solidFill>
                  <a:schemeClr val="bg1"/>
                </a:solidFill>
                <a:effectLst/>
                <a:latin typeface="Arial" charset="0"/>
              </a:rPr>
              <a:t>Actively Dying</a:t>
            </a:r>
          </a:p>
        </p:txBody>
      </p:sp>
      <p:sp>
        <p:nvSpPr>
          <p:cNvPr id="28680" name="Line 8"/>
          <p:cNvSpPr>
            <a:spLocks noChangeShapeType="1"/>
          </p:cNvSpPr>
          <p:nvPr/>
        </p:nvSpPr>
        <p:spPr bwMode="auto">
          <a:xfrm>
            <a:off x="5824538" y="3200400"/>
            <a:ext cx="0" cy="2057400"/>
          </a:xfrm>
          <a:prstGeom prst="line">
            <a:avLst/>
          </a:prstGeom>
          <a:noFill/>
          <a:ln w="38100">
            <a:solidFill>
              <a:schemeClr val="tx1"/>
            </a:solidFill>
            <a:round/>
            <a:headEnd/>
            <a:tailEnd/>
          </a:ln>
          <a:effectLst/>
        </p:spPr>
        <p:txBody>
          <a:bodyPr wrap="none" lIns="92075" tIns="46038" rIns="92075" bIns="46038" anchor="ctr">
            <a:spAutoFit/>
          </a:bodyPr>
          <a:lstStyle/>
          <a:p>
            <a:pPr>
              <a:defRPr/>
            </a:pPr>
            <a:endParaRPr lang="en-US"/>
          </a:p>
        </p:txBody>
      </p:sp>
      <p:sp>
        <p:nvSpPr>
          <p:cNvPr id="28681" name="Rectangle 9"/>
          <p:cNvSpPr>
            <a:spLocks noChangeArrowheads="1"/>
          </p:cNvSpPr>
          <p:nvPr/>
        </p:nvSpPr>
        <p:spPr bwMode="auto">
          <a:xfrm>
            <a:off x="304800" y="2971800"/>
            <a:ext cx="6629400" cy="2362200"/>
          </a:xfrm>
          <a:prstGeom prst="rect">
            <a:avLst/>
          </a:prstGeom>
          <a:solidFill>
            <a:srgbClr val="008080"/>
          </a:solidFill>
          <a:ln w="38100">
            <a:solidFill>
              <a:schemeClr val="tx1"/>
            </a:solidFill>
            <a:miter lim="800000"/>
            <a:headEnd type="none" w="sm" len="sm"/>
            <a:tailEnd type="none" w="sm" len="sm"/>
          </a:ln>
          <a:effectLst/>
        </p:spPr>
        <p:txBody>
          <a:bodyPr wrap="none" anchor="ctr"/>
          <a:lstStyle/>
          <a:p>
            <a:pPr>
              <a:defRPr/>
            </a:pPr>
            <a:endParaRPr lang="en-US"/>
          </a:p>
        </p:txBody>
      </p:sp>
      <p:sp>
        <p:nvSpPr>
          <p:cNvPr id="28682" name="Line 10"/>
          <p:cNvSpPr>
            <a:spLocks noChangeShapeType="1"/>
          </p:cNvSpPr>
          <p:nvPr/>
        </p:nvSpPr>
        <p:spPr bwMode="auto">
          <a:xfrm flipV="1">
            <a:off x="1490663" y="3352800"/>
            <a:ext cx="5146675" cy="1905000"/>
          </a:xfrm>
          <a:prstGeom prst="line">
            <a:avLst/>
          </a:prstGeom>
          <a:noFill/>
          <a:ln w="57150">
            <a:solidFill>
              <a:schemeClr val="bg1"/>
            </a:solidFill>
            <a:prstDash val="sysDot"/>
            <a:round/>
            <a:headEnd/>
            <a:tailEnd/>
          </a:ln>
          <a:effectLst/>
        </p:spPr>
        <p:txBody>
          <a:bodyPr lIns="92075" tIns="46038" rIns="92075" bIns="46038" anchor="ctr">
            <a:spAutoFit/>
          </a:bodyPr>
          <a:lstStyle/>
          <a:p>
            <a:pPr>
              <a:defRPr/>
            </a:pPr>
            <a:endParaRPr lang="en-US"/>
          </a:p>
        </p:txBody>
      </p:sp>
      <p:sp>
        <p:nvSpPr>
          <p:cNvPr id="28683" name="AutoShape 11"/>
          <p:cNvSpPr>
            <a:spLocks noChangeArrowheads="1"/>
          </p:cNvSpPr>
          <p:nvPr/>
        </p:nvSpPr>
        <p:spPr bwMode="auto">
          <a:xfrm rot="10800000" flipV="1">
            <a:off x="381000" y="2971800"/>
            <a:ext cx="6553200" cy="2362200"/>
          </a:xfrm>
          <a:prstGeom prst="rtTriangle">
            <a:avLst/>
          </a:prstGeom>
          <a:solidFill>
            <a:srgbClr val="6BB7B7"/>
          </a:solidFill>
          <a:ln w="38100">
            <a:solidFill>
              <a:schemeClr val="tx1"/>
            </a:solidFill>
            <a:miter lim="800000"/>
            <a:headEnd type="none" w="sm" len="sm"/>
            <a:tailEnd type="none" w="sm" len="sm"/>
          </a:ln>
          <a:effectLst/>
        </p:spPr>
        <p:txBody>
          <a:bodyPr wrap="none" anchor="ctr"/>
          <a:lstStyle/>
          <a:p>
            <a:pPr>
              <a:defRPr/>
            </a:pPr>
            <a:endParaRPr lang="en-US"/>
          </a:p>
        </p:txBody>
      </p:sp>
      <p:sp>
        <p:nvSpPr>
          <p:cNvPr id="28684" name="Line 12"/>
          <p:cNvSpPr>
            <a:spLocks noChangeShapeType="1"/>
          </p:cNvSpPr>
          <p:nvPr/>
        </p:nvSpPr>
        <p:spPr bwMode="auto">
          <a:xfrm rot="1710789">
            <a:off x="2190750" y="2289175"/>
            <a:ext cx="509588" cy="687388"/>
          </a:xfrm>
          <a:prstGeom prst="line">
            <a:avLst/>
          </a:prstGeom>
          <a:noFill/>
          <a:ln w="76200">
            <a:solidFill>
              <a:schemeClr val="tx2"/>
            </a:solidFill>
            <a:round/>
            <a:headEnd type="none" w="sm" len="sm"/>
            <a:tailEnd type="triangle" w="med" len="lg"/>
          </a:ln>
          <a:effectLst>
            <a:outerShdw dist="35921" dir="2700000" algn="ctr" rotWithShape="0">
              <a:schemeClr val="bg1"/>
            </a:outerShdw>
          </a:effectLst>
        </p:spPr>
        <p:txBody>
          <a:bodyPr wrap="none" anchor="ctr"/>
          <a:lstStyle/>
          <a:p>
            <a:pPr>
              <a:defRPr/>
            </a:pPr>
            <a:endParaRPr lang="en-US"/>
          </a:p>
        </p:txBody>
      </p:sp>
      <p:sp>
        <p:nvSpPr>
          <p:cNvPr id="11277" name="Text Box 13"/>
          <p:cNvSpPr txBox="1">
            <a:spLocks noChangeArrowheads="1"/>
          </p:cNvSpPr>
          <p:nvPr/>
        </p:nvSpPr>
        <p:spPr bwMode="auto">
          <a:xfrm>
            <a:off x="6705600" y="5867400"/>
            <a:ext cx="1771650" cy="641350"/>
          </a:xfrm>
          <a:prstGeom prst="rect">
            <a:avLst/>
          </a:prstGeom>
          <a:noFill/>
          <a:ln w="12700">
            <a:noFill/>
            <a:miter lim="800000"/>
            <a:headEnd type="none" w="sm" len="sm"/>
            <a:tailEnd type="none" w="sm" len="sm"/>
          </a:ln>
        </p:spPr>
        <p:txBody>
          <a:bodyPr>
            <a:spAutoFit/>
          </a:bodyPr>
          <a:lstStyle/>
          <a:p>
            <a:pPr algn="ctr"/>
            <a:r>
              <a:rPr lang="en-US" dirty="0">
                <a:solidFill>
                  <a:schemeClr val="bg1"/>
                </a:solidFill>
                <a:effectLst/>
                <a:latin typeface="Arial" charset="0"/>
              </a:rPr>
              <a:t>Bereavement</a:t>
            </a:r>
            <a:br>
              <a:rPr lang="en-US" dirty="0">
                <a:solidFill>
                  <a:schemeClr val="bg1"/>
                </a:solidFill>
                <a:effectLst/>
                <a:latin typeface="Arial" charset="0"/>
              </a:rPr>
            </a:br>
            <a:r>
              <a:rPr lang="en-US" dirty="0">
                <a:solidFill>
                  <a:schemeClr val="bg1"/>
                </a:solidFill>
                <a:effectLst/>
                <a:latin typeface="Arial" charset="0"/>
              </a:rPr>
              <a:t>Care</a:t>
            </a:r>
          </a:p>
        </p:txBody>
      </p:sp>
      <p:sp>
        <p:nvSpPr>
          <p:cNvPr id="28686" name="Line 14"/>
          <p:cNvSpPr>
            <a:spLocks noChangeShapeType="1"/>
          </p:cNvSpPr>
          <p:nvPr/>
        </p:nvSpPr>
        <p:spPr bwMode="auto">
          <a:xfrm flipH="1" flipV="1">
            <a:off x="8077200" y="5410200"/>
            <a:ext cx="0" cy="504825"/>
          </a:xfrm>
          <a:prstGeom prst="line">
            <a:avLst/>
          </a:prstGeom>
          <a:noFill/>
          <a:ln w="76200">
            <a:solidFill>
              <a:schemeClr val="tx2"/>
            </a:solidFill>
            <a:round/>
            <a:headEnd type="none" w="sm" len="sm"/>
            <a:tailEnd type="triangle" w="med" len="lg"/>
          </a:ln>
          <a:effectLst>
            <a:outerShdw dist="107763" dir="2700000" algn="ctr" rotWithShape="0">
              <a:schemeClr val="bg1"/>
            </a:outerShdw>
          </a:effectLst>
        </p:spPr>
        <p:txBody>
          <a:bodyPr wrap="none" anchor="ctr"/>
          <a:lstStyle/>
          <a:p>
            <a:pPr>
              <a:defRPr/>
            </a:pPr>
            <a:endParaRPr lang="en-US"/>
          </a:p>
        </p:txBody>
      </p:sp>
      <p:sp>
        <p:nvSpPr>
          <p:cNvPr id="28687" name="Line 15"/>
          <p:cNvSpPr>
            <a:spLocks noChangeShapeType="1"/>
          </p:cNvSpPr>
          <p:nvPr/>
        </p:nvSpPr>
        <p:spPr bwMode="auto">
          <a:xfrm flipH="1">
            <a:off x="7380288" y="2492375"/>
            <a:ext cx="627062" cy="865188"/>
          </a:xfrm>
          <a:prstGeom prst="line">
            <a:avLst/>
          </a:prstGeom>
          <a:noFill/>
          <a:ln w="76200">
            <a:solidFill>
              <a:schemeClr val="tx2"/>
            </a:solidFill>
            <a:round/>
            <a:headEnd type="none" w="sm" len="sm"/>
            <a:tailEnd type="triangle" w="med" len="lg"/>
          </a:ln>
          <a:effectLst>
            <a:outerShdw dist="35921" dir="2700000" algn="ctr" rotWithShape="0">
              <a:schemeClr val="bg1"/>
            </a:outerShdw>
          </a:effectLst>
        </p:spPr>
        <p:txBody>
          <a:bodyPr wrap="none" anchor="ctr"/>
          <a:lstStyle/>
          <a:p>
            <a:pPr>
              <a:defRPr/>
            </a:pPr>
            <a:endParaRPr lang="en-US"/>
          </a:p>
        </p:txBody>
      </p:sp>
      <p:sp>
        <p:nvSpPr>
          <p:cNvPr id="11280" name="Text Box 16"/>
          <p:cNvSpPr txBox="1">
            <a:spLocks noChangeArrowheads="1"/>
          </p:cNvSpPr>
          <p:nvPr/>
        </p:nvSpPr>
        <p:spPr bwMode="auto">
          <a:xfrm>
            <a:off x="4953000" y="1447800"/>
            <a:ext cx="1287463" cy="701675"/>
          </a:xfrm>
          <a:prstGeom prst="rect">
            <a:avLst/>
          </a:prstGeom>
          <a:noFill/>
          <a:ln w="12700">
            <a:noFill/>
            <a:miter lim="800000"/>
            <a:headEnd type="none" w="sm" len="sm"/>
            <a:tailEnd type="none" w="sm" len="sm"/>
          </a:ln>
        </p:spPr>
        <p:txBody>
          <a:bodyPr>
            <a:spAutoFit/>
          </a:bodyPr>
          <a:lstStyle/>
          <a:p>
            <a:pPr algn="ctr"/>
            <a:r>
              <a:rPr lang="en-US" sz="2000" dirty="0">
                <a:solidFill>
                  <a:schemeClr val="bg1"/>
                </a:solidFill>
                <a:effectLst/>
                <a:latin typeface="Arial" charset="0"/>
              </a:rPr>
              <a:t>Life Closure</a:t>
            </a:r>
          </a:p>
        </p:txBody>
      </p:sp>
      <p:sp>
        <p:nvSpPr>
          <p:cNvPr id="11281" name="Text Box 17"/>
          <p:cNvSpPr txBox="1">
            <a:spLocks noChangeArrowheads="1"/>
          </p:cNvSpPr>
          <p:nvPr/>
        </p:nvSpPr>
        <p:spPr bwMode="auto">
          <a:xfrm>
            <a:off x="1143000" y="5943600"/>
            <a:ext cx="3513138" cy="641350"/>
          </a:xfrm>
          <a:prstGeom prst="rect">
            <a:avLst/>
          </a:prstGeom>
          <a:noFill/>
          <a:ln w="12700">
            <a:noFill/>
            <a:miter lim="800000"/>
            <a:headEnd type="none" w="sm" len="sm"/>
            <a:tailEnd type="none" w="sm" len="sm"/>
          </a:ln>
        </p:spPr>
        <p:txBody>
          <a:bodyPr>
            <a:spAutoFit/>
          </a:bodyPr>
          <a:lstStyle/>
          <a:p>
            <a:pPr algn="ctr"/>
            <a:r>
              <a:rPr lang="en-US" dirty="0">
                <a:solidFill>
                  <a:schemeClr val="bg1"/>
                </a:solidFill>
                <a:effectLst/>
                <a:latin typeface="Arial" charset="0"/>
              </a:rPr>
              <a:t>Therapies to relieve suffering, improve quality of life</a:t>
            </a:r>
          </a:p>
        </p:txBody>
      </p:sp>
      <p:sp>
        <p:nvSpPr>
          <p:cNvPr id="28690" name="Line 18"/>
          <p:cNvSpPr>
            <a:spLocks noChangeShapeType="1"/>
          </p:cNvSpPr>
          <p:nvPr/>
        </p:nvSpPr>
        <p:spPr bwMode="auto">
          <a:xfrm rot="1710789" flipH="1" flipV="1">
            <a:off x="3101975" y="5281613"/>
            <a:ext cx="0" cy="865187"/>
          </a:xfrm>
          <a:prstGeom prst="line">
            <a:avLst/>
          </a:prstGeom>
          <a:noFill/>
          <a:ln w="76200">
            <a:solidFill>
              <a:schemeClr val="tx2"/>
            </a:solidFill>
            <a:round/>
            <a:headEnd type="none" w="sm" len="sm"/>
            <a:tailEnd type="triangle" w="med" len="lg"/>
          </a:ln>
          <a:effectLst>
            <a:outerShdw dist="35921" dir="2700000" algn="ctr" rotWithShape="0">
              <a:schemeClr val="bg1"/>
            </a:outerShdw>
          </a:effectLst>
        </p:spPr>
        <p:txBody>
          <a:bodyPr wrap="none" anchor="ctr"/>
          <a:lstStyle/>
          <a:p>
            <a:pPr>
              <a:defRPr/>
            </a:pPr>
            <a:endParaRPr lang="en-US"/>
          </a:p>
        </p:txBody>
      </p:sp>
      <p:sp>
        <p:nvSpPr>
          <p:cNvPr id="11283" name="Text Box 19"/>
          <p:cNvSpPr txBox="1">
            <a:spLocks noChangeArrowheads="1"/>
          </p:cNvSpPr>
          <p:nvPr/>
        </p:nvSpPr>
        <p:spPr bwMode="auto">
          <a:xfrm>
            <a:off x="4572000" y="5562600"/>
            <a:ext cx="550863" cy="396875"/>
          </a:xfrm>
          <a:prstGeom prst="rect">
            <a:avLst/>
          </a:prstGeom>
          <a:noFill/>
          <a:ln w="12700">
            <a:noFill/>
            <a:miter lim="800000"/>
            <a:headEnd type="none" w="sm" len="sm"/>
            <a:tailEnd type="none" w="sm" len="sm"/>
          </a:ln>
        </p:spPr>
        <p:txBody>
          <a:bodyPr wrap="none">
            <a:spAutoFit/>
          </a:bodyPr>
          <a:lstStyle/>
          <a:p>
            <a:r>
              <a:rPr lang="en-US" sz="2000" b="1">
                <a:solidFill>
                  <a:srgbClr val="A1A2DB"/>
                </a:solidFill>
                <a:effectLst/>
                <a:latin typeface="Arial" charset="0"/>
              </a:rPr>
              <a:t>6m</a:t>
            </a:r>
          </a:p>
        </p:txBody>
      </p:sp>
      <p:sp>
        <p:nvSpPr>
          <p:cNvPr id="28692" name="Line 20"/>
          <p:cNvSpPr>
            <a:spLocks noChangeShapeType="1"/>
          </p:cNvSpPr>
          <p:nvPr/>
        </p:nvSpPr>
        <p:spPr bwMode="auto">
          <a:xfrm flipV="1">
            <a:off x="457200" y="2895600"/>
            <a:ext cx="6477000" cy="2362200"/>
          </a:xfrm>
          <a:prstGeom prst="line">
            <a:avLst/>
          </a:prstGeom>
          <a:noFill/>
          <a:ln w="28575">
            <a:solidFill>
              <a:schemeClr val="tx1"/>
            </a:solidFill>
            <a:round/>
            <a:headEnd/>
            <a:tailEnd/>
          </a:ln>
          <a:effectLst/>
        </p:spPr>
        <p:txBody>
          <a:bodyPr/>
          <a:lstStyle/>
          <a:p>
            <a:pPr>
              <a:defRPr/>
            </a:pPr>
            <a:endParaRPr lang="en-US"/>
          </a:p>
        </p:txBody>
      </p:sp>
      <p:sp>
        <p:nvSpPr>
          <p:cNvPr id="28693" name="Line 21"/>
          <p:cNvSpPr>
            <a:spLocks noChangeShapeType="1"/>
          </p:cNvSpPr>
          <p:nvPr/>
        </p:nvSpPr>
        <p:spPr bwMode="auto">
          <a:xfrm flipH="1">
            <a:off x="6324600" y="2895600"/>
            <a:ext cx="609600" cy="2362200"/>
          </a:xfrm>
          <a:prstGeom prst="line">
            <a:avLst/>
          </a:prstGeom>
          <a:noFill/>
          <a:ln w="38100">
            <a:solidFill>
              <a:schemeClr val="tx1"/>
            </a:solidFill>
            <a:round/>
            <a:headEnd/>
            <a:tailEnd/>
          </a:ln>
          <a:effectLst/>
        </p:spPr>
        <p:txBody>
          <a:bodyPr/>
          <a:lstStyle/>
          <a:p>
            <a:pPr>
              <a:defRPr/>
            </a:pPr>
            <a:endParaRPr lang="en-US"/>
          </a:p>
        </p:txBody>
      </p:sp>
      <p:sp>
        <p:nvSpPr>
          <p:cNvPr id="28694" name="Line 22"/>
          <p:cNvSpPr>
            <a:spLocks noChangeShapeType="1"/>
          </p:cNvSpPr>
          <p:nvPr/>
        </p:nvSpPr>
        <p:spPr bwMode="auto">
          <a:xfrm flipH="1">
            <a:off x="4724400" y="3048000"/>
            <a:ext cx="2057400" cy="2362200"/>
          </a:xfrm>
          <a:prstGeom prst="line">
            <a:avLst/>
          </a:prstGeom>
          <a:noFill/>
          <a:ln w="38100">
            <a:solidFill>
              <a:schemeClr val="tx1"/>
            </a:solidFill>
            <a:round/>
            <a:headEnd/>
            <a:tailEnd/>
          </a:ln>
          <a:effectLst/>
        </p:spPr>
        <p:txBody>
          <a:bodyPr/>
          <a:lstStyle/>
          <a:p>
            <a:pPr>
              <a:defRPr/>
            </a:pPr>
            <a:endParaRPr lang="en-US"/>
          </a:p>
        </p:txBody>
      </p:sp>
      <p:sp>
        <p:nvSpPr>
          <p:cNvPr id="28695" name="Line 23"/>
          <p:cNvSpPr>
            <a:spLocks noChangeShapeType="1"/>
          </p:cNvSpPr>
          <p:nvPr/>
        </p:nvSpPr>
        <p:spPr bwMode="auto">
          <a:xfrm>
            <a:off x="5867400" y="2057400"/>
            <a:ext cx="287338" cy="863600"/>
          </a:xfrm>
          <a:prstGeom prst="line">
            <a:avLst/>
          </a:prstGeom>
          <a:noFill/>
          <a:ln w="76200">
            <a:solidFill>
              <a:schemeClr val="tx2"/>
            </a:solidFill>
            <a:round/>
            <a:headEnd type="none" w="sm" len="sm"/>
            <a:tailEnd type="triangle" w="med" len="lg"/>
          </a:ln>
          <a:effectLst>
            <a:outerShdw dist="35921" dir="2700000" algn="ctr" rotWithShape="0">
              <a:schemeClr val="bg1"/>
            </a:outerShdw>
          </a:effectLst>
        </p:spPr>
        <p:txBody>
          <a:bodyPr wrap="none" anchor="ctr"/>
          <a:lstStyle/>
          <a:p>
            <a:pPr>
              <a:defRPr/>
            </a:pPr>
            <a:endParaRPr 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solidFill>
                  <a:schemeClr val="bg1"/>
                </a:solidFill>
              </a:rPr>
              <a:t>New Initiatives in Global Palliative Care</a:t>
            </a:r>
          </a:p>
        </p:txBody>
      </p:sp>
      <p:sp>
        <p:nvSpPr>
          <p:cNvPr id="3" name="Content Placeholder 2"/>
          <p:cNvSpPr>
            <a:spLocks noGrp="1"/>
          </p:cNvSpPr>
          <p:nvPr>
            <p:ph idx="1"/>
          </p:nvPr>
        </p:nvSpPr>
        <p:spPr/>
        <p:txBody>
          <a:bodyPr>
            <a:normAutofit lnSpcReduction="10000"/>
          </a:bodyPr>
          <a:lstStyle/>
          <a:p>
            <a:pPr>
              <a:buFont typeface="Wingdings" pitchFamily="2" charset="2"/>
              <a:buNone/>
              <a:defRPr/>
            </a:pPr>
            <a:r>
              <a:rPr lang="en-US" dirty="0"/>
              <a:t> </a:t>
            </a:r>
            <a:r>
              <a:rPr lang="en-US" dirty="0">
                <a:solidFill>
                  <a:schemeClr val="bg1"/>
                </a:solidFill>
              </a:rPr>
              <a:t>Religions of the World Declarations on Palliative Care for Children and  the Elderly </a:t>
            </a:r>
          </a:p>
          <a:p>
            <a:pPr>
              <a:buFont typeface="Wingdings" pitchFamily="2" charset="2"/>
              <a:buNone/>
              <a:defRPr/>
            </a:pPr>
            <a:r>
              <a:rPr lang="en-US" dirty="0">
                <a:solidFill>
                  <a:schemeClr val="bg1"/>
                </a:solidFill>
              </a:rPr>
              <a:t> The PAL-LIFE Project supported by Pope Francis and the Pontifical Academy of Life </a:t>
            </a:r>
            <a:endParaRPr lang="en-US" dirty="0" smtClean="0">
              <a:solidFill>
                <a:schemeClr val="bg1"/>
              </a:solidFill>
            </a:endParaRPr>
          </a:p>
          <a:p>
            <a:pPr>
              <a:buFont typeface="Wingdings" pitchFamily="2" charset="2"/>
              <a:buNone/>
              <a:defRPr/>
            </a:pPr>
            <a:r>
              <a:rPr lang="en-US" dirty="0" smtClean="0">
                <a:solidFill>
                  <a:schemeClr val="bg1"/>
                </a:solidFill>
              </a:rPr>
              <a:t> New </a:t>
            </a:r>
            <a:r>
              <a:rPr lang="en-US" dirty="0" err="1" smtClean="0">
                <a:solidFill>
                  <a:schemeClr val="bg1"/>
                </a:solidFill>
              </a:rPr>
              <a:t>D</a:t>
            </a:r>
            <a:r>
              <a:rPr lang="en-US" dirty="0" err="1" smtClean="0">
                <a:solidFill>
                  <a:schemeClr val="bg1"/>
                </a:solidFill>
              </a:rPr>
              <a:t>efintion</a:t>
            </a:r>
            <a:r>
              <a:rPr lang="en-US" dirty="0" smtClean="0">
                <a:solidFill>
                  <a:schemeClr val="bg1"/>
                </a:solidFill>
              </a:rPr>
              <a:t> of Palliative Care by IAHPC</a:t>
            </a:r>
            <a:endParaRPr lang="en-US" dirty="0">
              <a:solidFill>
                <a:schemeClr val="bg1"/>
              </a:solidFill>
            </a:endParaRPr>
          </a:p>
          <a:p>
            <a:pPr>
              <a:buFont typeface="Wingdings" pitchFamily="2" charset="2"/>
              <a:buNone/>
              <a:defRPr/>
            </a:pPr>
            <a:r>
              <a:rPr lang="en-US" dirty="0">
                <a:solidFill>
                  <a:schemeClr val="bg1"/>
                </a:solidFill>
              </a:rPr>
              <a:t>The Lancet Commission Report on Pain and Palliative Care </a:t>
            </a:r>
          </a:p>
          <a:p>
            <a:pPr>
              <a:buFont typeface="Wingdings" pitchFamily="2" charset="2"/>
              <a:buNone/>
              <a:defRPr/>
            </a:pPr>
            <a:r>
              <a:rPr lang="en-US" dirty="0">
                <a:solidFill>
                  <a:schemeClr val="bg1"/>
                </a:solidFill>
              </a:rPr>
              <a:t>The Lancet Commission Report on Palliative Care in Oncology </a:t>
            </a:r>
          </a:p>
          <a:p>
            <a:pPr>
              <a:buFont typeface="Wingdings" pitchFamily="2" charset="2"/>
              <a:buNone/>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200" dirty="0">
                <a:solidFill>
                  <a:schemeClr val="bg1"/>
                </a:solidFill>
              </a:rPr>
              <a:t>The </a:t>
            </a:r>
            <a:r>
              <a:rPr lang="en-US" sz="3200" dirty="0" err="1">
                <a:solidFill>
                  <a:schemeClr val="bg1"/>
                </a:solidFill>
              </a:rPr>
              <a:t>Maruzza</a:t>
            </a:r>
            <a:r>
              <a:rPr lang="en-US" sz="3200" dirty="0">
                <a:solidFill>
                  <a:schemeClr val="bg1"/>
                </a:solidFill>
              </a:rPr>
              <a:t> Foundation and Pontifical Academy of Life Collaboration </a:t>
            </a:r>
          </a:p>
        </p:txBody>
      </p:sp>
      <p:sp>
        <p:nvSpPr>
          <p:cNvPr id="3" name="Content Placeholder 2"/>
          <p:cNvSpPr>
            <a:spLocks noGrp="1"/>
          </p:cNvSpPr>
          <p:nvPr>
            <p:ph idx="1"/>
          </p:nvPr>
        </p:nvSpPr>
        <p:spPr/>
        <p:txBody>
          <a:bodyPr/>
          <a:lstStyle/>
          <a:p>
            <a:pPr>
              <a:defRPr/>
            </a:pPr>
            <a:r>
              <a:rPr lang="en-US" sz="2800" dirty="0">
                <a:solidFill>
                  <a:schemeClr val="bg1"/>
                </a:solidFill>
              </a:rPr>
              <a:t>Sponsored two workshops each resulting in a specific charter to call attention to he need to advance palliative care for children and older persons</a:t>
            </a:r>
          </a:p>
          <a:p>
            <a:pPr>
              <a:defRPr/>
            </a:pPr>
            <a:r>
              <a:rPr lang="en-US" sz="2800" dirty="0">
                <a:solidFill>
                  <a:schemeClr val="bg1"/>
                </a:solidFill>
              </a:rPr>
              <a:t>Signed by representatives of all the leading religions in the world, palliative care specialists, human rights experts as well as patients and families  </a:t>
            </a:r>
            <a:r>
              <a:rPr lang="en-US" sz="2800"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fondazionemaruzza.org/wp/wp-content/uploads/2017/04/Religions-Charter_web.jpg"/>
          <p:cNvPicPr>
            <a:picLocks noChangeAspect="1" noChangeArrowheads="1"/>
          </p:cNvPicPr>
          <p:nvPr/>
        </p:nvPicPr>
        <p:blipFill>
          <a:blip r:embed="rId2" cstate="print"/>
          <a:srcRect/>
          <a:stretch>
            <a:fillRect/>
          </a:stretch>
        </p:blipFill>
        <p:spPr bwMode="auto">
          <a:xfrm>
            <a:off x="-1447800" y="-609600"/>
            <a:ext cx="11430000" cy="192690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19200"/>
            <a:ext cx="9144000" cy="4001095"/>
          </a:xfrm>
          <a:prstGeom prst="rect">
            <a:avLst/>
          </a:prstGeom>
        </p:spPr>
        <p:txBody>
          <a:bodyPr wrap="square">
            <a:spAutoFit/>
          </a:bodyPr>
          <a:lstStyle/>
          <a:p>
            <a:pPr algn="ctr"/>
            <a:endParaRPr lang="en-US" sz="4000" b="1" dirty="0">
              <a:solidFill>
                <a:schemeClr val="bg1"/>
              </a:solidFill>
            </a:endParaRPr>
          </a:p>
          <a:p>
            <a:pPr algn="ctr"/>
            <a:r>
              <a:rPr lang="en-US" sz="4400" b="1" dirty="0">
                <a:solidFill>
                  <a:schemeClr val="bg1"/>
                </a:solidFill>
              </a:rPr>
              <a:t> Spirituality and the United Nations</a:t>
            </a:r>
          </a:p>
          <a:p>
            <a:endParaRPr lang="en-US" sz="2800" b="1" dirty="0">
              <a:solidFill>
                <a:schemeClr val="bg1"/>
              </a:solidFill>
            </a:endParaRPr>
          </a:p>
          <a:p>
            <a:endParaRPr lang="en-US" sz="2800" b="1" dirty="0">
              <a:solidFill>
                <a:schemeClr val="bg1"/>
              </a:solidFill>
            </a:endParaRPr>
          </a:p>
          <a:p>
            <a:endParaRPr lang="en-US" dirty="0">
              <a:solidFill>
                <a:schemeClr val="bg1"/>
              </a:solidFill>
            </a:endParaRPr>
          </a:p>
          <a:p>
            <a:pPr algn="ctr"/>
            <a:r>
              <a:rPr lang="en-US" sz="2800" dirty="0">
                <a:solidFill>
                  <a:schemeClr val="bg1"/>
                </a:solidFill>
              </a:rPr>
              <a:t>“</a:t>
            </a:r>
            <a:r>
              <a:rPr lang="en-US" sz="3200" dirty="0">
                <a:solidFill>
                  <a:schemeClr val="bg1"/>
                </a:solidFill>
              </a:rPr>
              <a:t>Unless there is spiritual renaissance, the world will know no peace.” </a:t>
            </a:r>
          </a:p>
          <a:p>
            <a:pPr algn="ctr"/>
            <a:r>
              <a:rPr lang="en-US" sz="2800" dirty="0">
                <a:solidFill>
                  <a:schemeClr val="bg1"/>
                </a:solidFill>
              </a:rPr>
              <a:t>Dag Hammarskjold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9" descr="http://religionsworldcharter.maruzza.org/images/charter.jpg"/>
          <p:cNvPicPr>
            <a:picLocks noChangeAspect="1" noChangeArrowheads="1"/>
          </p:cNvPicPr>
          <p:nvPr/>
        </p:nvPicPr>
        <p:blipFill>
          <a:blip r:embed="rId2" cstate="print"/>
          <a:srcRect/>
          <a:stretch>
            <a:fillRect/>
          </a:stretch>
        </p:blipFill>
        <p:spPr bwMode="auto">
          <a:xfrm>
            <a:off x="-609600" y="-1143000"/>
            <a:ext cx="10528300" cy="184213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bg1"/>
                </a:solidFill>
              </a:rPr>
              <a:t>The PAL-LIFE PROJECT</a:t>
            </a:r>
          </a:p>
        </p:txBody>
      </p:sp>
      <p:sp>
        <p:nvSpPr>
          <p:cNvPr id="3" name="Content Placeholder 2"/>
          <p:cNvSpPr>
            <a:spLocks noGrp="1"/>
          </p:cNvSpPr>
          <p:nvPr>
            <p:ph idx="1"/>
          </p:nvPr>
        </p:nvSpPr>
        <p:spPr/>
        <p:txBody>
          <a:bodyPr/>
          <a:lstStyle/>
          <a:p>
            <a:pPr>
              <a:defRPr/>
            </a:pPr>
            <a:r>
              <a:rPr lang="en-US" dirty="0">
                <a:solidFill>
                  <a:schemeClr val="bg1"/>
                </a:solidFill>
              </a:rPr>
              <a:t>An International Advisory Working Group on Diffusion and Development of Palliative Care in the World of the Pontifical Academy </a:t>
            </a:r>
          </a:p>
          <a:p>
            <a:pPr>
              <a:defRPr/>
            </a:pPr>
            <a:r>
              <a:rPr lang="en-US" dirty="0">
                <a:solidFill>
                  <a:schemeClr val="bg1"/>
                </a:solidFill>
              </a:rPr>
              <a:t>Its aim is to stimulate the social and cultural attention of the reality of palliative care and promote cooperation to realize concrete projects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solidFill>
                  <a:schemeClr val="bg1"/>
                </a:solidFill>
              </a:rPr>
              <a:t>Pope Francis definition of palliative care</a:t>
            </a:r>
          </a:p>
        </p:txBody>
      </p:sp>
      <p:sp>
        <p:nvSpPr>
          <p:cNvPr id="3" name="Content Placeholder 2"/>
          <p:cNvSpPr>
            <a:spLocks noGrp="1"/>
          </p:cNvSpPr>
          <p:nvPr>
            <p:ph idx="1"/>
          </p:nvPr>
        </p:nvSpPr>
        <p:spPr/>
        <p:txBody>
          <a:bodyPr/>
          <a:lstStyle/>
          <a:p>
            <a:pPr marL="63500" indent="-63500">
              <a:buFont typeface="Wingdings" pitchFamily="2" charset="2"/>
              <a:buNone/>
              <a:tabLst>
                <a:tab pos="0" algn="l"/>
              </a:tabLst>
              <a:defRPr/>
            </a:pPr>
            <a:r>
              <a:rPr lang="en-US" dirty="0">
                <a:solidFill>
                  <a:schemeClr val="bg1"/>
                </a:solidFill>
              </a:rPr>
              <a:t>“It is the experience of the truly human attitude of taking care of one another especially those who suffer. It is a testimony that the human person is always precious even if marked by illness and old age. Indeed the person under any circumstances is an asset to him/her and to others and is loved by God.”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bg1"/>
                </a:solidFill>
              </a:rPr>
              <a:t>The PAL-Life Project </a:t>
            </a:r>
          </a:p>
        </p:txBody>
      </p:sp>
      <p:sp>
        <p:nvSpPr>
          <p:cNvPr id="3" name="Content Placeholder 2"/>
          <p:cNvSpPr>
            <a:spLocks noGrp="1"/>
          </p:cNvSpPr>
          <p:nvPr>
            <p:ph idx="1"/>
          </p:nvPr>
        </p:nvSpPr>
        <p:spPr/>
        <p:txBody>
          <a:bodyPr/>
          <a:lstStyle/>
          <a:p>
            <a:pPr>
              <a:defRPr/>
            </a:pPr>
            <a:r>
              <a:rPr lang="en-US" dirty="0">
                <a:solidFill>
                  <a:schemeClr val="bg1"/>
                </a:solidFill>
              </a:rPr>
              <a:t>PAL-LIFE Strategy: </a:t>
            </a:r>
          </a:p>
          <a:p>
            <a:pPr>
              <a:defRPr/>
            </a:pPr>
            <a:r>
              <a:rPr lang="en-US" dirty="0">
                <a:solidFill>
                  <a:schemeClr val="bg1"/>
                </a:solidFill>
              </a:rPr>
              <a:t>Host international meetings 2017,2018</a:t>
            </a:r>
          </a:p>
          <a:p>
            <a:pPr>
              <a:defRPr/>
            </a:pPr>
            <a:r>
              <a:rPr lang="en-US" dirty="0">
                <a:solidFill>
                  <a:schemeClr val="bg1"/>
                </a:solidFill>
              </a:rPr>
              <a:t>Publish a White Paper on Global PC advocacy </a:t>
            </a:r>
          </a:p>
          <a:p>
            <a:pPr>
              <a:defRPr/>
            </a:pPr>
            <a:r>
              <a:rPr lang="en-US" dirty="0">
                <a:solidFill>
                  <a:schemeClr val="bg1"/>
                </a:solidFill>
              </a:rPr>
              <a:t>Support regional events ,seminars and study commissions </a:t>
            </a:r>
          </a:p>
          <a:p>
            <a:pPr>
              <a:defRPr/>
            </a:pPr>
            <a:endParaRPr lang="en-US" dirty="0">
              <a:solidFill>
                <a:schemeClr val="bg1"/>
              </a:solidFill>
            </a:endParaRPr>
          </a:p>
          <a:p>
            <a:pPr>
              <a:defRPr/>
            </a:pPr>
            <a:r>
              <a:rPr lang="en-US" dirty="0">
                <a:solidFill>
                  <a:schemeClr val="bg1"/>
                </a:solidFill>
              </a:rPr>
              <a:t>https://doi.org/10.1089/jpm.2017.0237</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PAL-LIFE  Report </a:t>
            </a:r>
          </a:p>
        </p:txBody>
      </p:sp>
      <p:sp>
        <p:nvSpPr>
          <p:cNvPr id="3" name="Content Placeholder 2"/>
          <p:cNvSpPr>
            <a:spLocks noGrp="1"/>
          </p:cNvSpPr>
          <p:nvPr>
            <p:ph idx="1"/>
          </p:nvPr>
        </p:nvSpPr>
        <p:spPr/>
        <p:txBody>
          <a:bodyPr/>
          <a:lstStyle/>
          <a:p>
            <a:r>
              <a:rPr lang="en-US" dirty="0">
                <a:solidFill>
                  <a:schemeClr val="bg1"/>
                </a:solidFill>
              </a:rPr>
              <a:t>White Paper for Global Palliative Care Advocacy : Recommendations from a  PAL-LIFE</a:t>
            </a:r>
          </a:p>
          <a:p>
            <a:r>
              <a:rPr lang="en-US" dirty="0">
                <a:solidFill>
                  <a:schemeClr val="bg1"/>
                </a:solidFill>
              </a:rPr>
              <a:t>Advisory Group of the PAL ,Vatican City.</a:t>
            </a:r>
          </a:p>
          <a:p>
            <a:pPr marL="0" indent="0">
              <a:buNone/>
            </a:pPr>
            <a:endParaRPr lang="en-US" dirty="0">
              <a:solidFill>
                <a:schemeClr val="bg1"/>
              </a:solidFill>
            </a:endParaRPr>
          </a:p>
          <a:p>
            <a:r>
              <a:rPr lang="en-US" dirty="0">
                <a:solidFill>
                  <a:schemeClr val="bg1"/>
                </a:solidFill>
              </a:rPr>
              <a:t>Journal of Palliative Medicine 21,10 2019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13 Major Recommendations </a:t>
            </a:r>
          </a:p>
        </p:txBody>
      </p:sp>
      <p:sp>
        <p:nvSpPr>
          <p:cNvPr id="3" name="Content Placeholder 2"/>
          <p:cNvSpPr>
            <a:spLocks noGrp="1"/>
          </p:cNvSpPr>
          <p:nvPr>
            <p:ph idx="1"/>
          </p:nvPr>
        </p:nvSpPr>
        <p:spPr/>
        <p:txBody>
          <a:bodyPr/>
          <a:lstStyle/>
          <a:p>
            <a:r>
              <a:rPr lang="en-US" dirty="0">
                <a:solidFill>
                  <a:schemeClr val="bg1"/>
                </a:solidFill>
              </a:rPr>
              <a:t>Recommendation </a:t>
            </a:r>
            <a:r>
              <a:rPr lang="en-US" dirty="0" smtClean="0">
                <a:solidFill>
                  <a:schemeClr val="bg1"/>
                </a:solidFill>
              </a:rPr>
              <a:t>11:</a:t>
            </a:r>
          </a:p>
          <a:p>
            <a:r>
              <a:rPr lang="en-US" dirty="0" smtClean="0">
                <a:solidFill>
                  <a:schemeClr val="bg1"/>
                </a:solidFill>
              </a:rPr>
              <a:t>To </a:t>
            </a:r>
            <a:r>
              <a:rPr lang="en-US" dirty="0">
                <a:solidFill>
                  <a:schemeClr val="bg1"/>
                </a:solidFill>
              </a:rPr>
              <a:t>Spiritual Care Professionals :</a:t>
            </a:r>
          </a:p>
          <a:p>
            <a:r>
              <a:rPr lang="en-US" dirty="0">
                <a:solidFill>
                  <a:schemeClr val="bg1"/>
                </a:solidFill>
              </a:rPr>
              <a:t>Religious institutions and spiritual care groups should work to include spiritual care –including ongoing assessment of spiritual distress and spiritual well being- integrated into guidelines of care and as a component of routine palliative care provision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New  Palliative Care Definition </a:t>
            </a:r>
          </a:p>
        </p:txBody>
      </p:sp>
      <p:sp>
        <p:nvSpPr>
          <p:cNvPr id="3" name="Content Placeholder 2"/>
          <p:cNvSpPr>
            <a:spLocks noGrp="1"/>
          </p:cNvSpPr>
          <p:nvPr>
            <p:ph idx="1"/>
          </p:nvPr>
        </p:nvSpPr>
        <p:spPr/>
        <p:txBody>
          <a:bodyPr/>
          <a:lstStyle/>
          <a:p>
            <a:r>
              <a:rPr lang="en-US" dirty="0">
                <a:solidFill>
                  <a:schemeClr val="bg1"/>
                </a:solidFill>
              </a:rPr>
              <a:t>Palliative Care is the active holistic care of individuals across all ages with serious health related suffering  due to severe illness and especially those near the end of life. It aims to improve quality of life of patients ,their families and their caregivers. </a:t>
            </a:r>
          </a:p>
          <a:p>
            <a:endParaRPr lang="en-US" dirty="0">
              <a:solidFill>
                <a:schemeClr val="bg1"/>
              </a:solidFill>
            </a:endParaRPr>
          </a:p>
          <a:p>
            <a:r>
              <a:rPr lang="en-US" dirty="0">
                <a:solidFill>
                  <a:schemeClr val="bg1"/>
                </a:solidFill>
              </a:rPr>
              <a:t>IAHPC  https://hospicecare.com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New Palliative Care Definition </a:t>
            </a:r>
          </a:p>
        </p:txBody>
      </p:sp>
      <p:sp>
        <p:nvSpPr>
          <p:cNvPr id="3" name="Content Placeholder 2"/>
          <p:cNvSpPr>
            <a:spLocks noGrp="1"/>
          </p:cNvSpPr>
          <p:nvPr>
            <p:ph idx="1"/>
          </p:nvPr>
        </p:nvSpPr>
        <p:spPr/>
        <p:txBody>
          <a:bodyPr>
            <a:normAutofit lnSpcReduction="10000"/>
          </a:bodyPr>
          <a:lstStyle/>
          <a:p>
            <a:r>
              <a:rPr lang="en-US" dirty="0">
                <a:solidFill>
                  <a:schemeClr val="bg1"/>
                </a:solidFill>
              </a:rPr>
              <a:t>Palliative Care includes prevention, early identification, comprehensive assessment and management of physical issues, including pain and other distressing symptoms ,psychological a distress, spiritual distress and social needs. Whenever possible these interventions must b              e evidence based.</a:t>
            </a:r>
          </a:p>
          <a:p>
            <a:r>
              <a:rPr lang="en-US" dirty="0">
                <a:solidFill>
                  <a:schemeClr val="bg1"/>
                </a:solidFill>
              </a:rPr>
              <a:t>IAHPC consensus definition                    https://hospicecare.com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6487370"/>
            <a:ext cx="9144000" cy="381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_tradnl"/>
          </a:p>
        </p:txBody>
      </p:sp>
      <p:sp>
        <p:nvSpPr>
          <p:cNvPr id="12" name="Title 9">
            <a:extLst>
              <a:ext uri="{FF2B5EF4-FFF2-40B4-BE49-F238E27FC236}">
                <a16:creationId xmlns:a16="http://schemas.microsoft.com/office/drawing/2014/main" xmlns="" id="{5B8E59C8-6801-4231-B6B5-583BBBF1E93A}"/>
              </a:ext>
            </a:extLst>
          </p:cNvPr>
          <p:cNvSpPr>
            <a:spLocks noGrp="1"/>
          </p:cNvSpPr>
          <p:nvPr>
            <p:ph type="title"/>
          </p:nvPr>
        </p:nvSpPr>
        <p:spPr>
          <a:xfrm>
            <a:off x="0" y="-23798"/>
            <a:ext cx="9144000" cy="1143000"/>
          </a:xfrm>
        </p:spPr>
        <p:txBody>
          <a:bodyPr>
            <a:noAutofit/>
          </a:bodyPr>
          <a:lstStyle/>
          <a:p>
            <a:r>
              <a:rPr lang="es-MX" sz="3600" b="1" dirty="0">
                <a:solidFill>
                  <a:schemeClr val="bg1"/>
                </a:solidFill>
                <a:latin typeface="Times New Roman" charset="0"/>
                <a:ea typeface="MS PGothic" charset="-128"/>
              </a:rPr>
              <a:t>Overview of Lancet Commission and Report</a:t>
            </a:r>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5379" y="1043380"/>
            <a:ext cx="5915522" cy="3598162"/>
          </a:xfrm>
          <a:prstGeom prst="rect">
            <a:avLst/>
          </a:prstGeom>
          <a:solidFill>
            <a:srgbClr val="92D050"/>
          </a:solidFill>
          <a:effectLst>
            <a:outerShdw blurRad="50800" dist="38100" dir="2700000">
              <a:srgbClr val="000000">
                <a:alpha val="43000"/>
              </a:srgbClr>
            </a:outerShdw>
          </a:effectLst>
        </p:spPr>
      </p:pic>
      <p:sp>
        <p:nvSpPr>
          <p:cNvPr id="3" name="TextBox 2"/>
          <p:cNvSpPr txBox="1"/>
          <p:nvPr/>
        </p:nvSpPr>
        <p:spPr>
          <a:xfrm>
            <a:off x="6286501" y="1610593"/>
            <a:ext cx="2686050" cy="118186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defRPr/>
            </a:pPr>
            <a:r>
              <a:rPr lang="es-MX" b="1" kern="0" dirty="0">
                <a:solidFill>
                  <a:srgbClr val="011893"/>
                </a:solidFill>
                <a:effectLst>
                  <a:outerShdw blurRad="38100" dist="38100" dir="2700000" algn="tl">
                    <a:srgbClr val="000000">
                      <a:alpha val="43137"/>
                    </a:srgbClr>
                  </a:outerShdw>
                </a:effectLst>
                <a:ea typeface="ＭＳ Ｐゴシック" charset="-128"/>
              </a:rPr>
              <a:t>Health Systems and Global Health</a:t>
            </a:r>
          </a:p>
          <a:p>
            <a:pPr algn="ctr">
              <a:lnSpc>
                <a:spcPct val="60000"/>
              </a:lnSpc>
              <a:defRPr/>
            </a:pPr>
            <a:r>
              <a:rPr lang="es-MX" sz="2800" b="1" kern="0" dirty="0">
                <a:solidFill>
                  <a:srgbClr val="011893"/>
                </a:solidFill>
                <a:effectLst>
                  <a:outerShdw blurRad="38100" dist="38100" dir="2700000" algn="tl">
                    <a:srgbClr val="000000">
                      <a:alpha val="43137"/>
                    </a:srgbClr>
                  </a:outerShdw>
                </a:effectLst>
                <a:ea typeface="ＭＳ Ｐゴシック" charset="-128"/>
              </a:rPr>
              <a:t>+ </a:t>
            </a:r>
          </a:p>
          <a:p>
            <a:pPr algn="ctr">
              <a:defRPr/>
            </a:pPr>
            <a:r>
              <a:rPr lang="es-MX" b="1" kern="0" dirty="0">
                <a:solidFill>
                  <a:srgbClr val="011893"/>
                </a:solidFill>
                <a:effectLst>
                  <a:outerShdw blurRad="38100" dist="38100" dir="2700000" algn="tl">
                    <a:srgbClr val="000000">
                      <a:alpha val="43137"/>
                    </a:srgbClr>
                  </a:outerShdw>
                </a:effectLst>
                <a:ea typeface="ＭＳ Ｐゴシック" charset="-128"/>
              </a:rPr>
              <a:t>Palliative Care Specialists</a:t>
            </a:r>
          </a:p>
        </p:txBody>
      </p:sp>
      <p:sp>
        <p:nvSpPr>
          <p:cNvPr id="5" name="TextBox 4"/>
          <p:cNvSpPr txBox="1"/>
          <p:nvPr/>
        </p:nvSpPr>
        <p:spPr>
          <a:xfrm>
            <a:off x="6307283" y="3117839"/>
            <a:ext cx="2686050" cy="119833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lgn="just">
              <a:buFont typeface="Arial" charset="0"/>
              <a:buChar char="•"/>
              <a:defRPr/>
            </a:pPr>
            <a:r>
              <a:rPr lang="es-MX" b="1" kern="0" dirty="0">
                <a:solidFill>
                  <a:srgbClr val="011893"/>
                </a:solidFill>
                <a:effectLst>
                  <a:outerShdw blurRad="38100" dist="38100" dir="2700000" algn="tl">
                    <a:srgbClr val="000000">
                      <a:alpha val="43137"/>
                    </a:srgbClr>
                  </a:outerShdw>
                </a:effectLst>
                <a:ea typeface="ＭＳ Ｐゴシック" charset="-128"/>
              </a:rPr>
              <a:t>Chair, co-chair</a:t>
            </a:r>
          </a:p>
          <a:p>
            <a:pPr marL="285750" indent="-285750" algn="just">
              <a:buFont typeface="Arial" charset="0"/>
              <a:buChar char="•"/>
              <a:defRPr/>
            </a:pPr>
            <a:r>
              <a:rPr lang="es-MX" b="1" kern="0" dirty="0">
                <a:solidFill>
                  <a:srgbClr val="011893"/>
                </a:solidFill>
                <a:effectLst>
                  <a:outerShdw blurRad="38100" dist="38100" dir="2700000" algn="tl">
                    <a:srgbClr val="000000">
                      <a:alpha val="43137"/>
                    </a:srgbClr>
                  </a:outerShdw>
                </a:effectLst>
                <a:ea typeface="ＭＳ Ｐゴシック" charset="-128"/>
              </a:rPr>
              <a:t>33 commissioners</a:t>
            </a:r>
          </a:p>
          <a:p>
            <a:pPr marL="285750" indent="-285750">
              <a:buFont typeface="Arial" charset="0"/>
              <a:buChar char="•"/>
              <a:defRPr/>
            </a:pPr>
            <a:r>
              <a:rPr lang="es-MX" b="1" kern="0" dirty="0">
                <a:solidFill>
                  <a:srgbClr val="011893"/>
                </a:solidFill>
                <a:effectLst>
                  <a:outerShdw blurRad="38100" dist="38100" dir="2700000" algn="tl">
                    <a:srgbClr val="000000">
                      <a:alpha val="43137"/>
                    </a:srgbClr>
                  </a:outerShdw>
                </a:effectLst>
                <a:ea typeface="ＭＳ Ｐゴシック" charset="-128"/>
              </a:rPr>
              <a:t>61 co-authors from over 25 countries</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xmlns="" val="0"/>
              </a:ext>
            </a:extLst>
          </a:blip>
          <a:srcRect l="7830" t="30556" r="3490" b="13732"/>
          <a:stretch/>
        </p:blipFill>
        <p:spPr>
          <a:xfrm>
            <a:off x="3611374" y="4537636"/>
            <a:ext cx="5453910" cy="2286000"/>
          </a:xfrm>
          <a:prstGeom prst="rect">
            <a:avLst/>
          </a:prstGeom>
        </p:spPr>
      </p:pic>
      <p:sp>
        <p:nvSpPr>
          <p:cNvPr id="2" name="TextBox 1"/>
          <p:cNvSpPr txBox="1"/>
          <p:nvPr/>
        </p:nvSpPr>
        <p:spPr>
          <a:xfrm>
            <a:off x="444743" y="5047000"/>
            <a:ext cx="2836189" cy="1323439"/>
          </a:xfrm>
          <a:prstGeom prst="rect">
            <a:avLst/>
          </a:prstGeom>
          <a:solidFill>
            <a:srgbClr val="377D41"/>
          </a:solidFill>
        </p:spPr>
        <p:txBody>
          <a:bodyPr wrap="square" rtlCol="0">
            <a:spAutoFit/>
          </a:bodyPr>
          <a:lstStyle/>
          <a:p>
            <a:pPr marL="342900" marR="0" lvl="0" indent="-342900" algn="ctr" defTabSz="914400" eaLnBrk="1" fontAlgn="auto" latinLnBrk="0" hangingPunct="1">
              <a:lnSpc>
                <a:spcPct val="100000"/>
              </a:lnSpc>
              <a:spcBef>
                <a:spcPts val="0"/>
              </a:spcBef>
              <a:spcAft>
                <a:spcPts val="0"/>
              </a:spcAft>
              <a:buClrTx/>
              <a:buSzTx/>
              <a:buFont typeface="Arial" charset="0"/>
              <a:buNone/>
              <a:tabLst/>
              <a:defRPr/>
            </a:pPr>
            <a:r>
              <a:rPr lang="en-US" sz="2000" b="1" dirty="0"/>
              <a:t>Led by the </a:t>
            </a:r>
          </a:p>
          <a:p>
            <a:pPr marL="342900" marR="0" lvl="0" indent="-342900" algn="ctr" defTabSz="914400" eaLnBrk="1" fontAlgn="auto" latinLnBrk="0" hangingPunct="1">
              <a:lnSpc>
                <a:spcPct val="100000"/>
              </a:lnSpc>
              <a:spcBef>
                <a:spcPts val="0"/>
              </a:spcBef>
              <a:spcAft>
                <a:spcPts val="0"/>
              </a:spcAft>
              <a:buClrTx/>
              <a:buSzTx/>
              <a:buFont typeface="Arial" charset="0"/>
              <a:buNone/>
              <a:tabLst/>
              <a:defRPr/>
            </a:pPr>
            <a:r>
              <a:rPr lang="en-US" sz="2000" b="1" dirty="0"/>
              <a:t>University of Miami in</a:t>
            </a:r>
          </a:p>
          <a:p>
            <a:pPr marL="342900" marR="0" lvl="0" indent="-342900" algn="ctr" defTabSz="914400" eaLnBrk="1" fontAlgn="auto" latinLnBrk="0" hangingPunct="1">
              <a:lnSpc>
                <a:spcPct val="100000"/>
              </a:lnSpc>
              <a:spcBef>
                <a:spcPts val="0"/>
              </a:spcBef>
              <a:spcAft>
                <a:spcPts val="0"/>
              </a:spcAft>
              <a:buClrTx/>
              <a:buSzTx/>
              <a:buFont typeface="Arial" charset="0"/>
              <a:buNone/>
              <a:tabLst/>
              <a:defRPr/>
            </a:pPr>
            <a:r>
              <a:rPr lang="en-US" sz="2000" b="1" dirty="0"/>
              <a:t>collaboration with</a:t>
            </a:r>
          </a:p>
          <a:p>
            <a:pPr marL="342900" marR="0" lvl="0" indent="-342900" algn="ctr" defTabSz="914400" eaLnBrk="1" fontAlgn="auto" latinLnBrk="0" hangingPunct="1">
              <a:lnSpc>
                <a:spcPct val="100000"/>
              </a:lnSpc>
              <a:spcBef>
                <a:spcPts val="0"/>
              </a:spcBef>
              <a:spcAft>
                <a:spcPts val="0"/>
              </a:spcAft>
              <a:buClrTx/>
              <a:buSzTx/>
              <a:buFont typeface="Arial" charset="0"/>
              <a:buNone/>
              <a:tabLst/>
              <a:defRPr/>
            </a:pPr>
            <a:r>
              <a:rPr lang="en-US" sz="2000" b="1" dirty="0"/>
              <a:t>Harvard University</a:t>
            </a:r>
          </a:p>
        </p:txBody>
      </p:sp>
      <p:sp>
        <p:nvSpPr>
          <p:cNvPr id="6" name="TextBox 5"/>
          <p:cNvSpPr txBox="1"/>
          <p:nvPr/>
        </p:nvSpPr>
        <p:spPr>
          <a:xfrm rot="20123844">
            <a:off x="326567" y="2131452"/>
            <a:ext cx="4265862" cy="1200329"/>
          </a:xfrm>
          <a:prstGeom prst="rect">
            <a:avLst/>
          </a:prstGeom>
          <a:solidFill>
            <a:schemeClr val="accent3">
              <a:lumMod val="60000"/>
              <a:lumOff val="40000"/>
            </a:schemeClr>
          </a:solidFill>
        </p:spPr>
        <p:txBody>
          <a:bodyPr wrap="square" rtlCol="0">
            <a:spAutoFit/>
          </a:bodyPr>
          <a:lstStyle/>
          <a:p>
            <a:pPr algn="ctr"/>
            <a:r>
              <a:rPr lang="en-US" sz="2400" dirty="0">
                <a:latin typeface="Calibri" charset="0"/>
              </a:rPr>
              <a:t>“</a:t>
            </a:r>
            <a:r>
              <a:rPr lang="mr-IN" sz="2400" dirty="0">
                <a:latin typeface="Calibri" charset="0"/>
              </a:rPr>
              <a:t>…</a:t>
            </a:r>
            <a:r>
              <a:rPr lang="es-ES" sz="2400" dirty="0">
                <a:latin typeface="Calibri" charset="0"/>
              </a:rPr>
              <a:t>a </a:t>
            </a:r>
            <a:r>
              <a:rPr lang="en-US" sz="2400" dirty="0">
                <a:latin typeface="Calibri" charset="0"/>
              </a:rPr>
              <a:t>landmark report…”</a:t>
            </a:r>
          </a:p>
          <a:p>
            <a:pPr algn="ctr"/>
            <a:r>
              <a:rPr lang="en-US" sz="2400" dirty="0">
                <a:latin typeface="Calibri" charset="0"/>
              </a:rPr>
              <a:t>Richard Horton, Editor-in-Chief, The Lancet.</a:t>
            </a:r>
          </a:p>
        </p:txBody>
      </p:sp>
    </p:spTree>
    <p:extLst>
      <p:ext uri="{BB962C8B-B14F-4D97-AF65-F5344CB8AC3E}">
        <p14:creationId xmlns:p14="http://schemas.microsoft.com/office/powerpoint/2010/main" xmlns="" val="532467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3" cstate="print"/>
          <a:srcRect/>
          <a:stretch>
            <a:fillRect/>
          </a:stretch>
        </p:blipFill>
        <p:spPr bwMode="auto">
          <a:xfrm>
            <a:off x="-11113" y="0"/>
            <a:ext cx="9998076" cy="6858000"/>
          </a:xfrm>
          <a:prstGeom prst="rect">
            <a:avLst/>
          </a:prstGeom>
          <a:noFill/>
          <a:ln w="9525">
            <a:noFill/>
            <a:miter lim="800000"/>
            <a:headEnd/>
            <a:tailEnd/>
          </a:ln>
        </p:spPr>
      </p:pic>
      <p:sp>
        <p:nvSpPr>
          <p:cNvPr id="4" name="Rectangle 3"/>
          <p:cNvSpPr/>
          <p:nvPr/>
        </p:nvSpPr>
        <p:spPr>
          <a:xfrm>
            <a:off x="-11113" y="0"/>
            <a:ext cx="9840913"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6" name="Rectangle 5"/>
          <p:cNvSpPr/>
          <p:nvPr/>
        </p:nvSpPr>
        <p:spPr>
          <a:xfrm>
            <a:off x="-11113" y="6400800"/>
            <a:ext cx="9840913"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pic>
        <p:nvPicPr>
          <p:cNvPr id="31749" name="Picture 3"/>
          <p:cNvPicPr>
            <a:picLocks noChangeAspect="1" noChangeArrowheads="1"/>
          </p:cNvPicPr>
          <p:nvPr/>
        </p:nvPicPr>
        <p:blipFill>
          <a:blip r:embed="rId3" cstate="print"/>
          <a:srcRect/>
          <a:stretch>
            <a:fillRect/>
          </a:stretch>
        </p:blipFill>
        <p:spPr bwMode="auto">
          <a:xfrm>
            <a:off x="-89695" y="0"/>
            <a:ext cx="9998075"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a:solidFill>
                  <a:schemeClr val="bg1"/>
                </a:solidFill>
              </a:rPr>
              <a:t/>
            </a:r>
            <a:br>
              <a:rPr lang="en-US" b="1" dirty="0">
                <a:solidFill>
                  <a:schemeClr val="bg1"/>
                </a:solidFill>
              </a:rPr>
            </a:br>
            <a:r>
              <a:rPr lang="en-US" sz="4900" b="1" dirty="0">
                <a:solidFill>
                  <a:schemeClr val="bg1"/>
                </a:solidFill>
              </a:rPr>
              <a:t> Spirituality and the United Nations</a:t>
            </a:r>
            <a:br>
              <a:rPr lang="en-US" sz="4900" b="1" dirty="0">
                <a:solidFill>
                  <a:schemeClr val="bg1"/>
                </a:solidFill>
              </a:rPr>
            </a:br>
            <a:endParaRPr lang="en-US" sz="4900" dirty="0"/>
          </a:p>
        </p:txBody>
      </p:sp>
      <p:sp>
        <p:nvSpPr>
          <p:cNvPr id="3" name="Content Placeholder 2"/>
          <p:cNvSpPr>
            <a:spLocks noGrp="1"/>
          </p:cNvSpPr>
          <p:nvPr>
            <p:ph idx="1"/>
          </p:nvPr>
        </p:nvSpPr>
        <p:spPr>
          <a:xfrm>
            <a:off x="0" y="1752600"/>
            <a:ext cx="8839200" cy="4495800"/>
          </a:xfrm>
        </p:spPr>
        <p:txBody>
          <a:bodyPr>
            <a:noAutofit/>
          </a:bodyPr>
          <a:lstStyle/>
          <a:p>
            <a:pPr>
              <a:buNone/>
            </a:pPr>
            <a:r>
              <a:rPr lang="en-US" sz="2800" dirty="0">
                <a:solidFill>
                  <a:schemeClr val="bg1"/>
                </a:solidFill>
              </a:rPr>
              <a:t> “</a:t>
            </a:r>
            <a:r>
              <a:rPr lang="en-US" dirty="0">
                <a:solidFill>
                  <a:schemeClr val="bg1"/>
                </a:solidFill>
              </a:rPr>
              <a:t>This says to us that our world is geographically one. Now, we are faced with making it spiritually one. Through our scientific genius we have made of the world a neighborhood; now through moral and spiritual genius, we must make it a brotherhood</a:t>
            </a:r>
            <a:r>
              <a:rPr lang="en-US" sz="2800" dirty="0">
                <a:solidFill>
                  <a:schemeClr val="bg1"/>
                </a:solidFill>
              </a:rPr>
              <a:t>.” </a:t>
            </a:r>
          </a:p>
          <a:p>
            <a:pPr>
              <a:buNone/>
            </a:pPr>
            <a:r>
              <a:rPr lang="en-US" sz="2800" dirty="0">
                <a:solidFill>
                  <a:schemeClr val="bg1"/>
                </a:solidFill>
              </a:rPr>
              <a:t>                                                      Dr. Martin Luther King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Lancet Commission Report on Pain and Palliative Care  </a:t>
            </a:r>
          </a:p>
        </p:txBody>
      </p:sp>
      <p:sp>
        <p:nvSpPr>
          <p:cNvPr id="3" name="Content Placeholder 2"/>
          <p:cNvSpPr>
            <a:spLocks noGrp="1"/>
          </p:cNvSpPr>
          <p:nvPr>
            <p:ph idx="1"/>
          </p:nvPr>
        </p:nvSpPr>
        <p:spPr/>
        <p:txBody>
          <a:bodyPr>
            <a:normAutofit fontScale="92500" lnSpcReduction="20000"/>
          </a:bodyPr>
          <a:lstStyle/>
          <a:p>
            <a:r>
              <a:rPr lang="en-US" dirty="0">
                <a:solidFill>
                  <a:schemeClr val="bg1"/>
                </a:solidFill>
              </a:rPr>
              <a:t>Describes a new conceptual framework for costing  serious health related suffering </a:t>
            </a:r>
          </a:p>
          <a:p>
            <a:r>
              <a:rPr lang="en-US" dirty="0">
                <a:solidFill>
                  <a:schemeClr val="bg1"/>
                </a:solidFill>
              </a:rPr>
              <a:t>Provides a method to estimate countries’ need for palliative care </a:t>
            </a:r>
          </a:p>
          <a:p>
            <a:r>
              <a:rPr lang="en-US" dirty="0">
                <a:solidFill>
                  <a:schemeClr val="bg1"/>
                </a:solidFill>
              </a:rPr>
              <a:t>Defines a basic  minimum package of palliative care services </a:t>
            </a:r>
          </a:p>
          <a:p>
            <a:r>
              <a:rPr lang="en-US" dirty="0">
                <a:solidFill>
                  <a:schemeClr val="bg1"/>
                </a:solidFill>
              </a:rPr>
              <a:t>Calls for palliative care to be included in Universal Health Coverage </a:t>
            </a:r>
          </a:p>
          <a:p>
            <a:r>
              <a:rPr lang="en-US" dirty="0">
                <a:solidFill>
                  <a:schemeClr val="bg1"/>
                </a:solidFill>
              </a:rPr>
              <a:t>Calls for equity in access to essential medicines for pain and palliative care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457200" y="1817843"/>
            <a:ext cx="8229600" cy="45336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400" b="1" dirty="0"/>
          </a:p>
          <a:p>
            <a:pPr marL="0" indent="0" algn="r">
              <a:buNone/>
            </a:pPr>
            <a:endParaRPr lang="en-US" sz="2400" dirty="0"/>
          </a:p>
        </p:txBody>
      </p:sp>
      <p:sp>
        <p:nvSpPr>
          <p:cNvPr id="10" name="Title 9">
            <a:extLst>
              <a:ext uri="{FF2B5EF4-FFF2-40B4-BE49-F238E27FC236}">
                <a16:creationId xmlns:a16="http://schemas.microsoft.com/office/drawing/2014/main" xmlns="" id="{DAFB2B9E-DF37-4FAE-B9D7-2DC462F0D063}"/>
              </a:ext>
            </a:extLst>
          </p:cNvPr>
          <p:cNvSpPr>
            <a:spLocks noGrp="1"/>
          </p:cNvSpPr>
          <p:nvPr>
            <p:ph type="title"/>
          </p:nvPr>
        </p:nvSpPr>
        <p:spPr>
          <a:xfrm>
            <a:off x="457200" y="46025"/>
            <a:ext cx="8229600" cy="954352"/>
          </a:xfrm>
        </p:spPr>
        <p:txBody>
          <a:bodyPr>
            <a:normAutofit/>
          </a:bodyPr>
          <a:lstStyle/>
          <a:p>
            <a:r>
              <a:rPr lang="en-CA" sz="5400" b="1" dirty="0">
                <a:solidFill>
                  <a:schemeClr val="bg1"/>
                </a:solidFill>
                <a:latin typeface="Times New Roman" charset="0"/>
                <a:ea typeface="MS PGothic" charset="-128"/>
              </a:rPr>
              <a:t>5 Key</a:t>
            </a:r>
            <a:r>
              <a:rPr lang="en-CA" sz="5400" b="1" dirty="0">
                <a:solidFill>
                  <a:schemeClr val="bg1"/>
                </a:solidFill>
              </a:rPr>
              <a:t> </a:t>
            </a:r>
            <a:r>
              <a:rPr lang="en-CA" sz="5400" b="1" dirty="0">
                <a:solidFill>
                  <a:schemeClr val="bg1"/>
                </a:solidFill>
                <a:latin typeface="Times New Roman" charset="0"/>
                <a:ea typeface="MS PGothic" charset="-128"/>
              </a:rPr>
              <a:t>Messages</a:t>
            </a:r>
            <a:endParaRPr lang="en-US" sz="5400" b="1" dirty="0">
              <a:solidFill>
                <a:schemeClr val="bg1"/>
              </a:solidFill>
              <a:latin typeface="Times New Roman" charset="0"/>
              <a:ea typeface="MS PGothic" charset="-128"/>
            </a:endParaRPr>
          </a:p>
        </p:txBody>
      </p:sp>
      <p:sp>
        <p:nvSpPr>
          <p:cNvPr id="2" name="Content Placeholder 1">
            <a:extLst>
              <a:ext uri="{FF2B5EF4-FFF2-40B4-BE49-F238E27FC236}">
                <a16:creationId xmlns:a16="http://schemas.microsoft.com/office/drawing/2014/main" xmlns="" id="{D82CCE91-9F8C-41E7-8272-5AD429688515}"/>
              </a:ext>
            </a:extLst>
          </p:cNvPr>
          <p:cNvSpPr>
            <a:spLocks noGrp="1"/>
          </p:cNvSpPr>
          <p:nvPr>
            <p:ph idx="1"/>
          </p:nvPr>
        </p:nvSpPr>
        <p:spPr>
          <a:xfrm>
            <a:off x="255730" y="1048305"/>
            <a:ext cx="8742798" cy="5664221"/>
          </a:xfrm>
          <a:solidFill>
            <a:srgbClr val="285A2F"/>
          </a:solidFill>
        </p:spPr>
        <p:txBody>
          <a:bodyPr>
            <a:noAutofit/>
          </a:bodyPr>
          <a:lstStyle/>
          <a:p>
            <a:pPr marL="514350" indent="-514350">
              <a:buFont typeface="+mj-lt"/>
              <a:buAutoNum type="arabicPeriod"/>
            </a:pPr>
            <a:r>
              <a:rPr lang="en-US" sz="2000" dirty="0">
                <a:solidFill>
                  <a:schemeClr val="bg1"/>
                </a:solidFill>
                <a:effectLst>
                  <a:outerShdw blurRad="38100" dist="38100" dir="2700000" algn="tl">
                    <a:srgbClr val="000000">
                      <a:alpha val="43137"/>
                    </a:srgbClr>
                  </a:outerShdw>
                </a:effectLst>
                <a:latin typeface="Times New Roman"/>
                <a:cs typeface="Times New Roman"/>
              </a:rPr>
              <a:t>Alleviation of the burden of </a:t>
            </a:r>
            <a:r>
              <a:rPr lang="en-US" sz="2000" u="sng" dirty="0">
                <a:solidFill>
                  <a:schemeClr val="bg1"/>
                </a:solidFill>
                <a:effectLst>
                  <a:outerShdw blurRad="38100" dist="38100" dir="2700000" algn="tl">
                    <a:srgbClr val="000000">
                      <a:alpha val="43137"/>
                    </a:srgbClr>
                  </a:outerShdw>
                </a:effectLst>
                <a:latin typeface="Times New Roman"/>
                <a:cs typeface="Times New Roman"/>
              </a:rPr>
              <a:t>serious health-related suffering </a:t>
            </a:r>
            <a:r>
              <a:rPr lang="en-US" sz="2000" dirty="0">
                <a:solidFill>
                  <a:schemeClr val="bg1"/>
                </a:solidFill>
                <a:effectLst>
                  <a:outerShdw blurRad="38100" dist="38100" dir="2700000" algn="tl">
                    <a:srgbClr val="000000">
                      <a:alpha val="43137"/>
                    </a:srgbClr>
                  </a:outerShdw>
                </a:effectLst>
                <a:latin typeface="Times New Roman"/>
                <a:cs typeface="Times New Roman"/>
              </a:rPr>
              <a:t>from life-threatening or life-limiting conditions and at end-of-life </a:t>
            </a:r>
            <a:r>
              <a:rPr lang="en-US" sz="2000" u="sng" dirty="0">
                <a:solidFill>
                  <a:schemeClr val="bg1"/>
                </a:solidFill>
                <a:effectLst>
                  <a:outerShdw blurRad="38100" dist="38100" dir="2700000" algn="tl">
                    <a:srgbClr val="000000">
                      <a:alpha val="43137"/>
                    </a:srgbClr>
                  </a:outerShdw>
                </a:effectLst>
                <a:latin typeface="Times New Roman"/>
                <a:cs typeface="Times New Roman"/>
              </a:rPr>
              <a:t>is a global health and equity imperative</a:t>
            </a:r>
            <a:r>
              <a:rPr lang="en-US" sz="2000" dirty="0">
                <a:solidFill>
                  <a:schemeClr val="bg1"/>
                </a:solidFill>
                <a:effectLst>
                  <a:outerShdw blurRad="38100" dist="38100" dir="2700000" algn="tl">
                    <a:srgbClr val="000000">
                      <a:alpha val="43137"/>
                    </a:srgbClr>
                  </a:outerShdw>
                </a:effectLst>
                <a:latin typeface="Times New Roman"/>
                <a:cs typeface="Times New Roman"/>
              </a:rPr>
              <a:t>.</a:t>
            </a:r>
          </a:p>
          <a:p>
            <a:pPr marL="514350" indent="-514350">
              <a:buFont typeface="+mj-lt"/>
              <a:buAutoNum type="arabicPeriod"/>
            </a:pPr>
            <a:endParaRPr lang="en-US" sz="1000" dirty="0">
              <a:solidFill>
                <a:schemeClr val="bg1"/>
              </a:solidFill>
              <a:effectLst>
                <a:outerShdw blurRad="38100" dist="38100" dir="2700000" algn="tl">
                  <a:srgbClr val="000000">
                    <a:alpha val="43137"/>
                  </a:srgbClr>
                </a:outerShdw>
              </a:effectLst>
              <a:latin typeface="Times New Roman"/>
              <a:cs typeface="Times New Roman"/>
            </a:endParaRPr>
          </a:p>
          <a:p>
            <a:pPr marL="514350" indent="-514350">
              <a:buFont typeface="+mj-lt"/>
              <a:buAutoNum type="arabicPeriod"/>
            </a:pPr>
            <a:r>
              <a:rPr lang="en-US" sz="2000" u="sng" dirty="0">
                <a:solidFill>
                  <a:schemeClr val="bg1"/>
                </a:solidFill>
                <a:effectLst>
                  <a:outerShdw blurRad="38100" dist="38100" dir="2700000" algn="tl">
                    <a:srgbClr val="000000">
                      <a:alpha val="43137"/>
                    </a:srgbClr>
                  </a:outerShdw>
                </a:effectLst>
                <a:latin typeface="Times New Roman"/>
                <a:cs typeface="Times New Roman"/>
              </a:rPr>
              <a:t>Universal access</a:t>
            </a:r>
            <a:r>
              <a:rPr lang="en-US" sz="2000" dirty="0">
                <a:solidFill>
                  <a:schemeClr val="bg1"/>
                </a:solidFill>
                <a:effectLst>
                  <a:outerShdw blurRad="38100" dist="38100" dir="2700000" algn="tl">
                    <a:srgbClr val="000000">
                      <a:alpha val="43137"/>
                    </a:srgbClr>
                  </a:outerShdw>
                </a:effectLst>
                <a:latin typeface="Times New Roman"/>
                <a:cs typeface="Times New Roman"/>
              </a:rPr>
              <a:t> to an </a:t>
            </a:r>
            <a:r>
              <a:rPr lang="en-US" sz="2000" u="sng" dirty="0">
                <a:solidFill>
                  <a:schemeClr val="bg1"/>
                </a:solidFill>
                <a:effectLst>
                  <a:outerShdw blurRad="38100" dist="38100" dir="2700000" algn="tl">
                    <a:srgbClr val="000000">
                      <a:alpha val="43137"/>
                    </a:srgbClr>
                  </a:outerShdw>
                </a:effectLst>
                <a:latin typeface="Times New Roman"/>
                <a:cs typeface="Times New Roman"/>
              </a:rPr>
              <a:t>affordable Essential Package</a:t>
            </a:r>
            <a:r>
              <a:rPr lang="en-US" sz="2000" dirty="0">
                <a:solidFill>
                  <a:schemeClr val="bg1"/>
                </a:solidFill>
                <a:effectLst>
                  <a:outerShdw blurRad="38100" dist="38100" dir="2700000" algn="tl">
                    <a:srgbClr val="000000">
                      <a:alpha val="43137"/>
                    </a:srgbClr>
                  </a:outerShdw>
                </a:effectLst>
                <a:latin typeface="Times New Roman"/>
                <a:cs typeface="Times New Roman"/>
              </a:rPr>
              <a:t> of palliative care can alleviate much of the burden of SHS.</a:t>
            </a:r>
          </a:p>
          <a:p>
            <a:pPr marL="514350" indent="-514350">
              <a:buFont typeface="+mj-lt"/>
              <a:buAutoNum type="arabicPeriod"/>
            </a:pPr>
            <a:endParaRPr lang="en-US" sz="1000" dirty="0">
              <a:solidFill>
                <a:schemeClr val="bg1"/>
              </a:solidFill>
              <a:effectLst>
                <a:outerShdw blurRad="38100" dist="38100" dir="2700000" algn="tl">
                  <a:srgbClr val="000000">
                    <a:alpha val="43137"/>
                  </a:srgbClr>
                </a:outerShdw>
              </a:effectLst>
              <a:latin typeface="Times New Roman"/>
              <a:cs typeface="Times New Roman"/>
            </a:endParaRPr>
          </a:p>
          <a:p>
            <a:pPr marL="514350" indent="-514350">
              <a:buFont typeface="+mj-lt"/>
              <a:buAutoNum type="arabicPeriod"/>
            </a:pPr>
            <a:r>
              <a:rPr lang="en-US" sz="2000" dirty="0">
                <a:solidFill>
                  <a:schemeClr val="bg1"/>
                </a:solidFill>
                <a:effectLst>
                  <a:outerShdw blurRad="38100" dist="38100" dir="2700000" algn="tl">
                    <a:srgbClr val="000000">
                      <a:alpha val="43137"/>
                    </a:srgbClr>
                  </a:outerShdw>
                </a:effectLst>
                <a:latin typeface="Times New Roman"/>
                <a:cs typeface="Times New Roman"/>
              </a:rPr>
              <a:t>LMICs can improve the </a:t>
            </a:r>
            <a:r>
              <a:rPr lang="en-US" sz="2000" u="sng" dirty="0">
                <a:solidFill>
                  <a:schemeClr val="bg1"/>
                </a:solidFill>
                <a:effectLst>
                  <a:outerShdw blurRad="38100" dist="38100" dir="2700000" algn="tl">
                    <a:srgbClr val="000000">
                      <a:alpha val="43137"/>
                    </a:srgbClr>
                  </a:outerShdw>
                </a:effectLst>
                <a:latin typeface="Times New Roman"/>
                <a:cs typeface="Times New Roman"/>
              </a:rPr>
              <a:t>welfare of poor people</a:t>
            </a:r>
            <a:r>
              <a:rPr lang="en-US" sz="2000" dirty="0">
                <a:solidFill>
                  <a:schemeClr val="bg1"/>
                </a:solidFill>
                <a:effectLst>
                  <a:outerShdw blurRad="38100" dist="38100" dir="2700000" algn="tl">
                    <a:srgbClr val="000000">
                      <a:alpha val="43137"/>
                    </a:srgbClr>
                  </a:outerShdw>
                </a:effectLst>
                <a:latin typeface="Times New Roman"/>
                <a:cs typeface="Times New Roman"/>
              </a:rPr>
              <a:t> at modest cost by </a:t>
            </a:r>
            <a:r>
              <a:rPr lang="en-US" sz="2000" u="sng" dirty="0">
                <a:solidFill>
                  <a:schemeClr val="bg1"/>
                </a:solidFill>
                <a:effectLst>
                  <a:outerShdw blurRad="38100" dist="38100" dir="2700000" algn="tl">
                    <a:srgbClr val="000000">
                      <a:alpha val="43137"/>
                    </a:srgbClr>
                  </a:outerShdw>
                </a:effectLst>
                <a:latin typeface="Times New Roman"/>
                <a:cs typeface="Times New Roman"/>
              </a:rPr>
              <a:t>publicly financing the Essential Package</a:t>
            </a:r>
            <a:r>
              <a:rPr lang="en-US" sz="2000" dirty="0">
                <a:solidFill>
                  <a:schemeClr val="bg1"/>
                </a:solidFill>
                <a:effectLst>
                  <a:outerShdw blurRad="38100" dist="38100" dir="2700000" algn="tl">
                    <a:srgbClr val="000000">
                      <a:alpha val="43137"/>
                    </a:srgbClr>
                  </a:outerShdw>
                </a:effectLst>
                <a:latin typeface="Times New Roman"/>
                <a:cs typeface="Times New Roman"/>
              </a:rPr>
              <a:t> of palliative care and through </a:t>
            </a:r>
            <a:r>
              <a:rPr lang="en-US" sz="2000" u="sng" dirty="0">
                <a:solidFill>
                  <a:schemeClr val="bg1"/>
                </a:solidFill>
                <a:effectLst>
                  <a:outerShdw blurRad="38100" dist="38100" dir="2700000" algn="tl">
                    <a:srgbClr val="000000">
                      <a:alpha val="43137"/>
                    </a:srgbClr>
                  </a:outerShdw>
                </a:effectLst>
                <a:latin typeface="Times New Roman"/>
                <a:cs typeface="Times New Roman"/>
              </a:rPr>
              <a:t>full integration into Universal Health Coverage</a:t>
            </a:r>
            <a:r>
              <a:rPr lang="en-US" sz="2000" dirty="0">
                <a:solidFill>
                  <a:schemeClr val="bg1"/>
                </a:solidFill>
                <a:effectLst>
                  <a:outerShdw blurRad="38100" dist="38100" dir="2700000" algn="tl">
                    <a:srgbClr val="000000">
                      <a:alpha val="43137"/>
                    </a:srgbClr>
                  </a:outerShdw>
                </a:effectLst>
                <a:latin typeface="Times New Roman"/>
                <a:cs typeface="Times New Roman"/>
              </a:rPr>
              <a:t>.</a:t>
            </a:r>
          </a:p>
          <a:p>
            <a:pPr marL="514350" indent="-514350">
              <a:buFont typeface="+mj-lt"/>
              <a:buAutoNum type="arabicPeriod"/>
            </a:pPr>
            <a:endParaRPr lang="en-US" sz="1000" dirty="0">
              <a:solidFill>
                <a:schemeClr val="bg1"/>
              </a:solidFill>
              <a:effectLst>
                <a:outerShdw blurRad="38100" dist="38100" dir="2700000" algn="tl">
                  <a:srgbClr val="000000">
                    <a:alpha val="43137"/>
                  </a:srgbClr>
                </a:outerShdw>
              </a:effectLst>
              <a:latin typeface="Times New Roman"/>
              <a:cs typeface="Times New Roman"/>
            </a:endParaRPr>
          </a:p>
          <a:p>
            <a:pPr marL="514350" indent="-514350">
              <a:buFont typeface="+mj-lt"/>
              <a:buAutoNum type="arabicPeriod"/>
            </a:pPr>
            <a:r>
              <a:rPr lang="en-US" sz="2000" u="sng" dirty="0">
                <a:solidFill>
                  <a:schemeClr val="bg1"/>
                </a:solidFill>
                <a:effectLst>
                  <a:outerShdw blurRad="38100" dist="38100" dir="2700000" algn="tl">
                    <a:srgbClr val="000000">
                      <a:alpha val="43137"/>
                    </a:srgbClr>
                  </a:outerShdw>
                </a:effectLst>
                <a:latin typeface="Times New Roman"/>
                <a:cs typeface="Times New Roman"/>
              </a:rPr>
              <a:t>International and balanced collective action</a:t>
            </a:r>
            <a:r>
              <a:rPr lang="en-US" sz="2000" dirty="0">
                <a:solidFill>
                  <a:schemeClr val="bg1"/>
                </a:solidFill>
                <a:effectLst>
                  <a:outerShdw blurRad="38100" dist="38100" dir="2700000" algn="tl">
                    <a:srgbClr val="000000">
                      <a:alpha val="43137"/>
                    </a:srgbClr>
                  </a:outerShdw>
                </a:effectLst>
                <a:latin typeface="Times New Roman"/>
                <a:cs typeface="Times New Roman"/>
              </a:rPr>
              <a:t> is essential to achieving universal coverage of palliative care and pain relief by facilitating effective access to essential medicines, while implementing measures to prevent non-medical use.</a:t>
            </a:r>
          </a:p>
          <a:p>
            <a:pPr marL="514350" indent="-514350">
              <a:buFont typeface="+mj-lt"/>
              <a:buAutoNum type="arabicPeriod"/>
            </a:pPr>
            <a:endParaRPr lang="en-US" sz="1000" dirty="0">
              <a:solidFill>
                <a:schemeClr val="bg1"/>
              </a:solidFill>
              <a:effectLst>
                <a:outerShdw blurRad="38100" dist="38100" dir="2700000" algn="tl">
                  <a:srgbClr val="000000">
                    <a:alpha val="43137"/>
                  </a:srgbClr>
                </a:outerShdw>
              </a:effectLst>
              <a:latin typeface="Times New Roman"/>
              <a:cs typeface="Times New Roman"/>
            </a:endParaRPr>
          </a:p>
          <a:p>
            <a:pPr marL="514350" indent="-514350">
              <a:buFont typeface="+mj-lt"/>
              <a:buAutoNum type="arabicPeriod"/>
            </a:pPr>
            <a:r>
              <a:rPr lang="en-US" sz="2000" u="sng" dirty="0">
                <a:solidFill>
                  <a:schemeClr val="bg1"/>
                </a:solidFill>
                <a:effectLst>
                  <a:outerShdw blurRad="38100" dist="38100" dir="2700000" algn="tl">
                    <a:srgbClr val="000000">
                      <a:alpha val="43137"/>
                    </a:srgbClr>
                  </a:outerShdw>
                </a:effectLst>
                <a:latin typeface="Times New Roman"/>
                <a:cs typeface="Times New Roman"/>
              </a:rPr>
              <a:t>Better evidence and priority setting tools</a:t>
            </a:r>
            <a:r>
              <a:rPr lang="en-US" sz="2000" dirty="0">
                <a:solidFill>
                  <a:schemeClr val="bg1"/>
                </a:solidFill>
                <a:effectLst>
                  <a:outerShdw blurRad="38100" dist="38100" dir="2700000" algn="tl">
                    <a:srgbClr val="000000">
                      <a:alpha val="43137"/>
                    </a:srgbClr>
                  </a:outerShdw>
                </a:effectLst>
                <a:latin typeface="Times New Roman"/>
                <a:cs typeface="Times New Roman"/>
              </a:rPr>
              <a:t> must be generated to adequately measure the global need for palliative care, implement policies and programs, and monitor progress towards alleviating the burden of pain and other SHS</a:t>
            </a:r>
          </a:p>
        </p:txBody>
      </p:sp>
    </p:spTree>
    <p:extLst>
      <p:ext uri="{BB962C8B-B14F-4D97-AF65-F5344CB8AC3E}">
        <p14:creationId xmlns:p14="http://schemas.microsoft.com/office/powerpoint/2010/main" xmlns="" val="1884558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n-US" sz="4400" b="1" dirty="0">
                <a:solidFill>
                  <a:schemeClr val="bg1"/>
                </a:solidFill>
                <a:latin typeface="Times New Roman" charset="0"/>
                <a:ea typeface="Times New Roman" charset="0"/>
                <a:cs typeface="Times New Roman" charset="0"/>
              </a:rPr>
              <a:t>The Lancet Call-to-Action:</a:t>
            </a:r>
            <a:endParaRPr lang="en-US" sz="4400" dirty="0">
              <a:solidFill>
                <a:schemeClr val="bg1"/>
              </a:solidFill>
              <a:latin typeface="Times New Roman" charset="0"/>
              <a:ea typeface="Times New Roman" charset="0"/>
              <a:cs typeface="Times New Roman" charset="0"/>
            </a:endParaRPr>
          </a:p>
        </p:txBody>
      </p:sp>
      <p:sp>
        <p:nvSpPr>
          <p:cNvPr id="3" name="Content Placeholder 2"/>
          <p:cNvSpPr>
            <a:spLocks noGrp="1"/>
          </p:cNvSpPr>
          <p:nvPr>
            <p:ph idx="1"/>
          </p:nvPr>
        </p:nvSpPr>
        <p:spPr>
          <a:xfrm>
            <a:off x="287527" y="1417638"/>
            <a:ext cx="8625849" cy="5002619"/>
          </a:xfrm>
          <a:solidFill>
            <a:srgbClr val="C05C0A"/>
          </a:solidFill>
        </p:spPr>
        <p:txBody>
          <a:bodyPr>
            <a:noAutofit/>
          </a:bodyPr>
          <a:lstStyle/>
          <a:p>
            <a:pPr marL="0" indent="0" algn="ctr">
              <a:buNone/>
            </a:pPr>
            <a:r>
              <a:rPr lang="en-US" sz="2800" b="1" dirty="0">
                <a:solidFill>
                  <a:schemeClr val="bg1"/>
                </a:solidFill>
                <a:effectLst>
                  <a:outerShdw blurRad="38100" dist="38100" dir="2700000" algn="tl">
                    <a:srgbClr val="000000">
                      <a:alpha val="43137"/>
                    </a:srgbClr>
                  </a:outerShdw>
                </a:effectLst>
                <a:latin typeface="Times New Roman"/>
                <a:cs typeface="Times New Roman"/>
              </a:rPr>
              <a:t>“</a:t>
            </a:r>
            <a:r>
              <a:rPr lang="en-US" sz="2800" b="1" i="1" dirty="0">
                <a:solidFill>
                  <a:schemeClr val="bg1"/>
                </a:solidFill>
                <a:effectLst>
                  <a:outerShdw blurRad="38100" dist="38100" dir="2700000" algn="tl">
                    <a:srgbClr val="000000">
                      <a:alpha val="43137"/>
                    </a:srgbClr>
                  </a:outerShdw>
                </a:effectLst>
                <a:latin typeface="Times New Roman"/>
                <a:cs typeface="Times New Roman"/>
              </a:rPr>
              <a:t>... Measures of suffering have been absent, and so the need for palliative care and pain relief services has been easy to miss. That excuse no longer holds. The scale of human suffering is massive</a:t>
            </a:r>
            <a:r>
              <a:rPr lang="mr-IN" sz="2800" b="1" i="1" dirty="0">
                <a:solidFill>
                  <a:schemeClr val="bg1"/>
                </a:solidFill>
                <a:effectLst>
                  <a:outerShdw blurRad="38100" dist="38100" dir="2700000" algn="tl">
                    <a:srgbClr val="000000">
                      <a:alpha val="43137"/>
                    </a:srgbClr>
                  </a:outerShdw>
                </a:effectLst>
                <a:latin typeface="Times New Roman"/>
                <a:cs typeface="Times New Roman"/>
              </a:rPr>
              <a:t>…</a:t>
            </a:r>
            <a:r>
              <a:rPr lang="en-US" sz="2800" b="1" i="1" dirty="0">
                <a:solidFill>
                  <a:schemeClr val="bg1"/>
                </a:solidFill>
                <a:effectLst>
                  <a:outerShdw blurRad="38100" dist="38100" dir="2700000" algn="tl">
                    <a:srgbClr val="000000">
                      <a:alpha val="43137"/>
                    </a:srgbClr>
                  </a:outerShdw>
                </a:effectLst>
                <a:latin typeface="Times New Roman"/>
                <a:cs typeface="Times New Roman"/>
              </a:rPr>
              <a:t> The Commission has uncovered an appalling oversight in global health. </a:t>
            </a:r>
          </a:p>
          <a:p>
            <a:pPr marL="0" indent="0" algn="ctr">
              <a:buNone/>
            </a:pPr>
            <a:r>
              <a:rPr lang="en-US" sz="2800" b="1" i="1" dirty="0">
                <a:solidFill>
                  <a:schemeClr val="bg1"/>
                </a:solidFill>
                <a:effectLst>
                  <a:outerShdw blurRad="38100" dist="38100" dir="2700000" algn="tl">
                    <a:srgbClr val="000000">
                      <a:alpha val="43137"/>
                    </a:srgbClr>
                  </a:outerShdw>
                </a:effectLst>
                <a:latin typeface="Times New Roman"/>
                <a:cs typeface="Times New Roman"/>
              </a:rPr>
              <a:t>It is time for that oversight to be remedied</a:t>
            </a:r>
            <a:r>
              <a:rPr lang="en-US" sz="2800" b="1" dirty="0">
                <a:solidFill>
                  <a:schemeClr val="bg1"/>
                </a:solidFill>
                <a:effectLst>
                  <a:outerShdw blurRad="38100" dist="38100" dir="2700000" algn="tl">
                    <a:srgbClr val="000000">
                      <a:alpha val="43137"/>
                    </a:srgbClr>
                  </a:outerShdw>
                </a:effectLst>
                <a:latin typeface="Times New Roman"/>
                <a:cs typeface="Times New Roman"/>
              </a:rPr>
              <a:t>.” </a:t>
            </a:r>
          </a:p>
          <a:p>
            <a:pPr marL="0" lvl="1" indent="0" algn="ctr">
              <a:buNone/>
            </a:pPr>
            <a:endParaRPr lang="en-US" sz="1200" dirty="0">
              <a:solidFill>
                <a:schemeClr val="bg1"/>
              </a:solidFill>
              <a:effectLst>
                <a:outerShdw blurRad="38100" dist="38100" dir="2700000" algn="tl">
                  <a:srgbClr val="000000">
                    <a:alpha val="43137"/>
                  </a:srgbClr>
                </a:outerShdw>
              </a:effectLst>
              <a:latin typeface="Times New Roman"/>
              <a:cs typeface="Times New Roman"/>
            </a:endParaRPr>
          </a:p>
          <a:p>
            <a:pPr marL="0" lvl="1" indent="0" algn="ctr">
              <a:buNone/>
            </a:pPr>
            <a:r>
              <a:rPr lang="en-US" b="1" dirty="0">
                <a:solidFill>
                  <a:schemeClr val="bg1"/>
                </a:solidFill>
                <a:effectLst>
                  <a:outerShdw blurRad="38100" dist="38100" dir="2700000" algn="tl">
                    <a:srgbClr val="000000">
                      <a:alpha val="43137"/>
                    </a:srgbClr>
                  </a:outerShdw>
                </a:effectLst>
                <a:latin typeface="Times New Roman"/>
                <a:cs typeface="Times New Roman"/>
              </a:rPr>
              <a:t>Dr. Richard Horton, Editor-in-Chief of The Lancet,          </a:t>
            </a:r>
          </a:p>
          <a:p>
            <a:pPr marL="0" lvl="1" indent="0" algn="ctr">
              <a:buNone/>
            </a:pPr>
            <a:r>
              <a:rPr lang="en-US" b="1" dirty="0">
                <a:solidFill>
                  <a:schemeClr val="bg1"/>
                </a:solidFill>
                <a:effectLst>
                  <a:outerShdw blurRad="38100" dist="38100" dir="2700000" algn="tl">
                    <a:srgbClr val="000000">
                      <a:alpha val="43137"/>
                    </a:srgbClr>
                  </a:outerShdw>
                </a:effectLst>
                <a:latin typeface="Times New Roman"/>
                <a:cs typeface="Times New Roman"/>
              </a:rPr>
              <a:t>in his editorial </a:t>
            </a:r>
          </a:p>
          <a:p>
            <a:pPr marL="0" lvl="1" indent="0" algn="ctr">
              <a:buNone/>
            </a:pPr>
            <a:r>
              <a:rPr lang="en-US" sz="3200" b="1" dirty="0">
                <a:solidFill>
                  <a:schemeClr val="bg1"/>
                </a:solidFill>
                <a:latin typeface="Times New Roman"/>
                <a:cs typeface="Times New Roman"/>
              </a:rPr>
              <a:t>“</a:t>
            </a:r>
            <a:r>
              <a:rPr lang="en-US" sz="3200" b="1" dirty="0">
                <a:solidFill>
                  <a:schemeClr val="bg1"/>
                </a:solidFill>
                <a:latin typeface="Times New Roman"/>
                <a:cs typeface="Times New Roman"/>
                <a:hlinkClick r:id="rId2"/>
              </a:rPr>
              <a:t>A milestone for palliative care and pain relief</a:t>
            </a:r>
            <a:r>
              <a:rPr lang="en-US" sz="3200" b="1" dirty="0">
                <a:solidFill>
                  <a:schemeClr val="bg1"/>
                </a:solidFill>
                <a:latin typeface="Times New Roman"/>
                <a:cs typeface="Times New Roman"/>
              </a:rPr>
              <a:t>”</a:t>
            </a:r>
            <a:endParaRPr lang="en-US" sz="3600" b="1" dirty="0">
              <a:solidFill>
                <a:schemeClr val="bg1"/>
              </a:solidFill>
              <a:latin typeface="Times New Roman"/>
              <a:cs typeface="Times New Roman"/>
            </a:endParaRPr>
          </a:p>
          <a:p>
            <a:pPr marL="0" indent="0" algn="ctr">
              <a:buNone/>
            </a:pPr>
            <a:r>
              <a:rPr lang="en-US" sz="2800" dirty="0">
                <a:solidFill>
                  <a:schemeClr val="bg1"/>
                </a:solidFill>
                <a:effectLst>
                  <a:outerShdw blurRad="38100" dist="38100" dir="2700000" algn="tl">
                    <a:srgbClr val="000000">
                      <a:alpha val="43137"/>
                    </a:srgbClr>
                  </a:outerShdw>
                </a:effectLst>
                <a:latin typeface="Times New Roman"/>
                <a:cs typeface="Times New Roman"/>
              </a:rPr>
              <a:t/>
            </a:r>
            <a:br>
              <a:rPr lang="en-US" sz="2800" dirty="0">
                <a:solidFill>
                  <a:schemeClr val="bg1"/>
                </a:solidFill>
                <a:effectLst>
                  <a:outerShdw blurRad="38100" dist="38100" dir="2700000" algn="tl">
                    <a:srgbClr val="000000">
                      <a:alpha val="43137"/>
                    </a:srgbClr>
                  </a:outerShdw>
                </a:effectLst>
                <a:latin typeface="Times New Roman"/>
                <a:cs typeface="Times New Roman"/>
              </a:rPr>
            </a:br>
            <a:endParaRPr lang="en-US" sz="2800" dirty="0">
              <a:solidFill>
                <a:schemeClr val="bg1"/>
              </a:solidFill>
              <a:effectLst>
                <a:outerShdw blurRad="38100" dist="38100" dir="2700000" algn="tl">
                  <a:srgbClr val="000000">
                    <a:alpha val="43137"/>
                  </a:srgbClr>
                </a:outerShdw>
              </a:effectLst>
              <a:latin typeface="Times New Roman"/>
              <a:cs typeface="Times New Roman"/>
            </a:endParaRPr>
          </a:p>
          <a:p>
            <a:pPr algn="ctr"/>
            <a:endParaRPr lang="en-US" sz="2800" dirty="0">
              <a:solidFill>
                <a:schemeClr val="bg1"/>
              </a:solidFill>
              <a:effectLst>
                <a:outerShdw blurRad="38100" dist="38100" dir="2700000" algn="tl">
                  <a:srgbClr val="000000">
                    <a:alpha val="43137"/>
                  </a:srgbClr>
                </a:outerShdw>
              </a:effectLst>
              <a:latin typeface="Times New Roman"/>
              <a:cs typeface="Times New Roman"/>
            </a:endParaRPr>
          </a:p>
          <a:p>
            <a:pPr algn="ctr"/>
            <a:endParaRPr lang="en-US" sz="2800" i="1" dirty="0">
              <a:solidFill>
                <a:schemeClr val="bg1"/>
              </a:solidFill>
              <a:effectLst>
                <a:outerShdw blurRad="38100" dist="38100" dir="2700000" algn="tl">
                  <a:srgbClr val="000000">
                    <a:alpha val="43137"/>
                  </a:srgbClr>
                </a:outerShdw>
              </a:effectLst>
              <a:latin typeface="Times New Roman"/>
              <a:cs typeface="Times New Roman"/>
            </a:endParaRPr>
          </a:p>
        </p:txBody>
      </p:sp>
    </p:spTree>
    <p:extLst>
      <p:ext uri="{BB962C8B-B14F-4D97-AF65-F5344CB8AC3E}">
        <p14:creationId xmlns:p14="http://schemas.microsoft.com/office/powerpoint/2010/main" xmlns="" val="1645998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933A5CAF-85EF-4E4A-BC7E-C5748CE32763}"/>
              </a:ext>
            </a:extLst>
          </p:cNvPr>
          <p:cNvSpPr txBox="1">
            <a:spLocks/>
          </p:cNvSpPr>
          <p:nvPr/>
        </p:nvSpPr>
        <p:spPr>
          <a:xfrm>
            <a:off x="-21303" y="143467"/>
            <a:ext cx="9144000" cy="65862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a:solidFill>
                  <a:schemeClr val="bg1"/>
                </a:solidFill>
                <a:latin typeface="Times New Roman" charset="0"/>
                <a:ea typeface="MS PGothic" charset="-128"/>
              </a:rPr>
              <a:t>Global burden of serious health-related suffering (SHS) - 20</a:t>
            </a:r>
            <a:r>
              <a:rPr lang="en-US" sz="2600" b="1" dirty="0">
                <a:solidFill>
                  <a:srgbClr val="285A2F"/>
                </a:solidFill>
                <a:latin typeface="Times New Roman" charset="0"/>
                <a:ea typeface="MS PGothic" charset="-128"/>
              </a:rPr>
              <a:t>15</a:t>
            </a:r>
            <a:endParaRPr lang="en-US" sz="2600" b="1" dirty="0">
              <a:solidFill>
                <a:srgbClr val="285A2F"/>
              </a:solidFill>
              <a:latin typeface="Times New Roman"/>
              <a:cs typeface="Times New Roman"/>
            </a:endParaRPr>
          </a:p>
        </p:txBody>
      </p:sp>
      <p:sp>
        <p:nvSpPr>
          <p:cNvPr id="6" name="TextBox 6"/>
          <p:cNvSpPr txBox="1"/>
          <p:nvPr/>
        </p:nvSpPr>
        <p:spPr>
          <a:xfrm>
            <a:off x="191288" y="834835"/>
            <a:ext cx="8815234" cy="400110"/>
          </a:xfrm>
          <a:prstGeom prst="rect">
            <a:avLst/>
          </a:prstGeom>
          <a:noFill/>
          <a:ln>
            <a:solidFill>
              <a:srgbClr val="002060"/>
            </a:solidFill>
          </a:ln>
        </p:spPr>
        <p:txBody>
          <a:bodyPr wrap="none" rtlCol="0">
            <a:spAutoFit/>
          </a:bodyPr>
          <a:lstStyle/>
          <a:p>
            <a:r>
              <a:rPr lang="en-US" sz="2000" b="1" u="sng" dirty="0">
                <a:solidFill>
                  <a:schemeClr val="bg1"/>
                </a:solidFill>
                <a:latin typeface="Times New Roman" charset="0"/>
                <a:ea typeface="Times New Roman" charset="0"/>
                <a:cs typeface="Times New Roman" charset="0"/>
              </a:rPr>
              <a:t>Health conditions </a:t>
            </a:r>
            <a:r>
              <a:rPr lang="en-US" sz="2000" dirty="0">
                <a:solidFill>
                  <a:schemeClr val="bg1"/>
                </a:solidFill>
                <a:latin typeface="Times New Roman" charset="0"/>
                <a:ea typeface="Times New Roman" charset="0"/>
                <a:cs typeface="Times New Roman" charset="0"/>
              </a:rPr>
              <a:t>(20): </a:t>
            </a:r>
            <a:r>
              <a:rPr lang="en-US" sz="2000" b="1" u="sng" dirty="0">
                <a:solidFill>
                  <a:schemeClr val="bg1"/>
                </a:solidFill>
                <a:latin typeface="Times New Roman" charset="0"/>
                <a:ea typeface="Times New Roman" charset="0"/>
                <a:cs typeface="Times New Roman" charset="0"/>
              </a:rPr>
              <a:t>people</a:t>
            </a:r>
            <a:r>
              <a:rPr lang="en-US" sz="2000" dirty="0">
                <a:solidFill>
                  <a:schemeClr val="bg1"/>
                </a:solidFill>
                <a:latin typeface="Times New Roman" charset="0"/>
                <a:ea typeface="Times New Roman" charset="0"/>
                <a:cs typeface="Times New Roman" charset="0"/>
              </a:rPr>
              <a:t> (decedent and non-decedent) who experienced SHS</a:t>
            </a:r>
          </a:p>
        </p:txBody>
      </p:sp>
      <p:sp>
        <p:nvSpPr>
          <p:cNvPr id="7" name="Rectángulo 6"/>
          <p:cNvSpPr/>
          <p:nvPr/>
        </p:nvSpPr>
        <p:spPr bwMode="auto">
          <a:xfrm>
            <a:off x="6836293" y="3470303"/>
            <a:ext cx="1117170" cy="215071"/>
          </a:xfrm>
          <a:prstGeom prst="rect">
            <a:avLst/>
          </a:prstGeom>
          <a:solidFill>
            <a:schemeClr val="bg1"/>
          </a:solidFill>
          <a:ln>
            <a:noFill/>
          </a:ln>
          <a:effectLst/>
          <a:extLst/>
        </p:spPr>
        <p:txBody>
          <a:bodyPr rtlCol="0" anchor="ctr"/>
          <a:lstStyle/>
          <a:p>
            <a:pPr algn="ctr" eaLnBrk="1" hangingPunct="1"/>
            <a:endParaRPr lang="en-US">
              <a:solidFill>
                <a:schemeClr val="lt1"/>
              </a:solidFill>
            </a:endParaRPr>
          </a:p>
        </p:txBody>
      </p:sp>
      <p:sp>
        <p:nvSpPr>
          <p:cNvPr id="88" name="TextBox 7"/>
          <p:cNvSpPr txBox="1"/>
          <p:nvPr/>
        </p:nvSpPr>
        <p:spPr>
          <a:xfrm>
            <a:off x="360333" y="4221114"/>
            <a:ext cx="8477145" cy="400110"/>
          </a:xfrm>
          <a:prstGeom prst="rect">
            <a:avLst/>
          </a:prstGeom>
          <a:noFill/>
          <a:ln>
            <a:solidFill>
              <a:srgbClr val="002060"/>
            </a:solidFill>
          </a:ln>
        </p:spPr>
        <p:txBody>
          <a:bodyPr wrap="square" rtlCol="0">
            <a:spAutoFit/>
          </a:bodyPr>
          <a:lstStyle/>
          <a:p>
            <a:pPr algn="ctr"/>
            <a:r>
              <a:rPr lang="en-US" sz="2000" b="1" u="sng" dirty="0">
                <a:solidFill>
                  <a:schemeClr val="bg1"/>
                </a:solidFill>
                <a:latin typeface="Times" charset="0"/>
                <a:ea typeface="Times" charset="0"/>
                <a:cs typeface="Times" charset="0"/>
              </a:rPr>
              <a:t>Symptoms</a:t>
            </a:r>
            <a:r>
              <a:rPr lang="en-US" sz="2000" dirty="0">
                <a:solidFill>
                  <a:schemeClr val="bg1"/>
                </a:solidFill>
                <a:latin typeface="Times" charset="0"/>
                <a:ea typeface="Times" charset="0"/>
                <a:cs typeface="Times" charset="0"/>
              </a:rPr>
              <a:t> (15): physical (11) and psychological (4); </a:t>
            </a:r>
            <a:r>
              <a:rPr lang="en-US" sz="2000" b="1" u="sng" dirty="0">
                <a:solidFill>
                  <a:schemeClr val="bg1"/>
                </a:solidFill>
                <a:latin typeface="Times" charset="0"/>
                <a:ea typeface="Times" charset="0"/>
                <a:cs typeface="Times" charset="0"/>
              </a:rPr>
              <a:t>days</a:t>
            </a:r>
            <a:r>
              <a:rPr lang="en-US" sz="2000" dirty="0">
                <a:solidFill>
                  <a:schemeClr val="bg1"/>
                </a:solidFill>
                <a:latin typeface="Times" charset="0"/>
                <a:ea typeface="Times" charset="0"/>
                <a:cs typeface="Times" charset="0"/>
              </a:rPr>
              <a:t> with SHS</a:t>
            </a:r>
          </a:p>
        </p:txBody>
      </p:sp>
      <p:cxnSp>
        <p:nvCxnSpPr>
          <p:cNvPr id="89" name="Straight Connector 54"/>
          <p:cNvCxnSpPr/>
          <p:nvPr/>
        </p:nvCxnSpPr>
        <p:spPr>
          <a:xfrm>
            <a:off x="98070" y="4091952"/>
            <a:ext cx="8947861" cy="0"/>
          </a:xfrm>
          <a:prstGeom prst="line">
            <a:avLst/>
          </a:prstGeom>
          <a:ln>
            <a:solidFill>
              <a:srgbClr val="400080"/>
            </a:solidFill>
          </a:ln>
        </p:spPr>
        <p:style>
          <a:lnRef idx="1">
            <a:schemeClr val="accent1"/>
          </a:lnRef>
          <a:fillRef idx="0">
            <a:schemeClr val="accent1"/>
          </a:fillRef>
          <a:effectRef idx="0">
            <a:schemeClr val="accent1"/>
          </a:effectRef>
          <a:fontRef idx="minor">
            <a:schemeClr val="tx1"/>
          </a:fontRef>
        </p:style>
      </p:cxnSp>
      <p:cxnSp>
        <p:nvCxnSpPr>
          <p:cNvPr id="90" name="Straight Connector 92"/>
          <p:cNvCxnSpPr/>
          <p:nvPr/>
        </p:nvCxnSpPr>
        <p:spPr>
          <a:xfrm>
            <a:off x="89885" y="746389"/>
            <a:ext cx="8964230" cy="0"/>
          </a:xfrm>
          <a:prstGeom prst="line">
            <a:avLst/>
          </a:prstGeom>
          <a:ln>
            <a:solidFill>
              <a:srgbClr val="40008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D67A775A-7689-D142-92B5-A3AC98BF40A4}"/>
              </a:ext>
            </a:extLst>
          </p:cNvPr>
          <p:cNvSpPr txBox="1"/>
          <p:nvPr/>
        </p:nvSpPr>
        <p:spPr>
          <a:xfrm>
            <a:off x="191288" y="1460462"/>
            <a:ext cx="8815234" cy="2585323"/>
          </a:xfrm>
          <a:prstGeom prst="rect">
            <a:avLst/>
          </a:prstGeom>
          <a:noFill/>
        </p:spPr>
        <p:txBody>
          <a:bodyPr wrap="square" numCol="3" rtlCol="0">
            <a:spAutoFit/>
          </a:bodyPr>
          <a:lstStyle/>
          <a:p>
            <a:pPr marL="285750" indent="-285750">
              <a:buFont typeface="Arial" panose="020B0604020202020204" pitchFamily="34" charset="0"/>
              <a:buChar char="•"/>
            </a:pPr>
            <a:r>
              <a:rPr lang="en-US" dirty="0">
                <a:solidFill>
                  <a:schemeClr val="bg1"/>
                </a:solidFill>
              </a:rPr>
              <a:t>Atherosclerosis</a:t>
            </a:r>
          </a:p>
          <a:p>
            <a:pPr marL="285750" indent="-285750">
              <a:buFont typeface="Arial" panose="020B0604020202020204" pitchFamily="34" charset="0"/>
              <a:buChar char="•"/>
            </a:pPr>
            <a:r>
              <a:rPr lang="en-US" b="1" dirty="0" err="1">
                <a:solidFill>
                  <a:schemeClr val="bg1"/>
                </a:solidFill>
              </a:rPr>
              <a:t>Cerebrovascular</a:t>
            </a:r>
            <a:r>
              <a:rPr lang="en-US" b="1" dirty="0">
                <a:solidFill>
                  <a:schemeClr val="bg1"/>
                </a:solidFill>
              </a:rPr>
              <a:t> disease</a:t>
            </a:r>
          </a:p>
          <a:p>
            <a:pPr marL="285750" indent="-285750">
              <a:buFont typeface="Arial" panose="020B0604020202020204" pitchFamily="34" charset="0"/>
              <a:buChar char="•"/>
            </a:pPr>
            <a:r>
              <a:rPr lang="en-US" dirty="0">
                <a:solidFill>
                  <a:schemeClr val="bg1"/>
                </a:solidFill>
              </a:rPr>
              <a:t>Chronic ischemic heart disease</a:t>
            </a:r>
          </a:p>
          <a:p>
            <a:pPr marL="285750" indent="-285750">
              <a:buFont typeface="Arial" panose="020B0604020202020204" pitchFamily="34" charset="0"/>
              <a:buChar char="•"/>
            </a:pPr>
            <a:r>
              <a:rPr lang="en-US" dirty="0">
                <a:solidFill>
                  <a:schemeClr val="bg1"/>
                </a:solidFill>
              </a:rPr>
              <a:t>Congenital malformation</a:t>
            </a:r>
          </a:p>
          <a:p>
            <a:pPr marL="285750" indent="-285750">
              <a:buFont typeface="Arial" panose="020B0604020202020204" pitchFamily="34" charset="0"/>
              <a:buChar char="•"/>
            </a:pPr>
            <a:r>
              <a:rPr lang="en-US" dirty="0">
                <a:solidFill>
                  <a:schemeClr val="bg1"/>
                </a:solidFill>
              </a:rPr>
              <a:t>Degenerative CNS disease</a:t>
            </a:r>
          </a:p>
          <a:p>
            <a:pPr marL="285750" indent="-285750">
              <a:buFont typeface="Arial" panose="020B0604020202020204" pitchFamily="34" charset="0"/>
              <a:buChar char="•"/>
            </a:pPr>
            <a:r>
              <a:rPr lang="en-US" b="1" dirty="0">
                <a:solidFill>
                  <a:schemeClr val="bg1"/>
                </a:solidFill>
              </a:rPr>
              <a:t>Dementia</a:t>
            </a:r>
          </a:p>
          <a:p>
            <a:pPr marL="285750" indent="-285750">
              <a:buFont typeface="Arial" panose="020B0604020202020204" pitchFamily="34" charset="0"/>
              <a:buChar char="•"/>
            </a:pPr>
            <a:r>
              <a:rPr lang="en-US" dirty="0">
                <a:solidFill>
                  <a:schemeClr val="bg1"/>
                </a:solidFill>
              </a:rPr>
              <a:t>Hemorrhagic fevers</a:t>
            </a:r>
          </a:p>
          <a:p>
            <a:pPr marL="285750" indent="-285750">
              <a:buFont typeface="Arial" panose="020B0604020202020204" pitchFamily="34" charset="0"/>
              <a:buChar char="•"/>
            </a:pPr>
            <a:r>
              <a:rPr lang="en-US" b="1" dirty="0">
                <a:solidFill>
                  <a:schemeClr val="bg1"/>
                </a:solidFill>
              </a:rPr>
              <a:t>HIV disease</a:t>
            </a:r>
          </a:p>
          <a:p>
            <a:pPr marL="285750" indent="-285750">
              <a:buFont typeface="Arial" panose="020B0604020202020204" pitchFamily="34" charset="0"/>
              <a:buChar char="•"/>
            </a:pPr>
            <a:r>
              <a:rPr lang="en-US" dirty="0">
                <a:solidFill>
                  <a:schemeClr val="bg1"/>
                </a:solidFill>
              </a:rPr>
              <a:t>Inflammatory CNS disease</a:t>
            </a:r>
          </a:p>
          <a:p>
            <a:pPr marL="285750" indent="-285750">
              <a:buFont typeface="Arial" panose="020B0604020202020204" pitchFamily="34" charset="0"/>
              <a:buChar char="•"/>
            </a:pPr>
            <a:r>
              <a:rPr lang="en-US" b="1" dirty="0">
                <a:solidFill>
                  <a:schemeClr val="bg1"/>
                </a:solidFill>
              </a:rPr>
              <a:t>Injury</a:t>
            </a:r>
          </a:p>
          <a:p>
            <a:pPr marL="285750" indent="-285750">
              <a:buFont typeface="Arial" panose="020B0604020202020204" pitchFamily="34" charset="0"/>
              <a:buChar char="•"/>
            </a:pPr>
            <a:r>
              <a:rPr lang="en-US" dirty="0">
                <a:solidFill>
                  <a:schemeClr val="bg1"/>
                </a:solidFill>
              </a:rPr>
              <a:t>Leukemia </a:t>
            </a:r>
          </a:p>
          <a:p>
            <a:pPr marL="285750" indent="-285750">
              <a:buFont typeface="Arial" panose="020B0604020202020204" pitchFamily="34" charset="0"/>
              <a:buChar char="•"/>
            </a:pPr>
            <a:r>
              <a:rPr lang="en-US" dirty="0">
                <a:solidFill>
                  <a:schemeClr val="bg1"/>
                </a:solidFill>
              </a:rPr>
              <a:t>Liver disease</a:t>
            </a:r>
          </a:p>
          <a:p>
            <a:pPr marL="285750" indent="-285750">
              <a:buFont typeface="Arial" panose="020B0604020202020204" pitchFamily="34" charset="0"/>
              <a:buChar char="•"/>
            </a:pPr>
            <a:r>
              <a:rPr lang="en-US" dirty="0">
                <a:solidFill>
                  <a:schemeClr val="bg1"/>
                </a:solidFill>
              </a:rPr>
              <a:t>Low birth weight, premature birth, birth trauma</a:t>
            </a:r>
          </a:p>
          <a:p>
            <a:pPr marL="285750" indent="-285750">
              <a:buFont typeface="Arial" panose="020B0604020202020204" pitchFamily="34" charset="0"/>
              <a:buChar char="•"/>
            </a:pPr>
            <a:r>
              <a:rPr lang="en-US" dirty="0">
                <a:solidFill>
                  <a:schemeClr val="bg1"/>
                </a:solidFill>
              </a:rPr>
              <a:t>Lung disease</a:t>
            </a:r>
          </a:p>
          <a:p>
            <a:pPr marL="285750" indent="-285750">
              <a:buFont typeface="Arial" panose="020B0604020202020204" pitchFamily="34" charset="0"/>
              <a:buChar char="•"/>
            </a:pPr>
            <a:r>
              <a:rPr lang="en-US" sz="2000" b="1" dirty="0">
                <a:solidFill>
                  <a:schemeClr val="bg1"/>
                </a:solidFill>
              </a:rPr>
              <a:t>Malignant neoplasm</a:t>
            </a:r>
          </a:p>
          <a:p>
            <a:pPr marL="285750" indent="-285750">
              <a:buFont typeface="Arial" panose="020B0604020202020204" pitchFamily="34" charset="0"/>
              <a:buChar char="•"/>
            </a:pPr>
            <a:r>
              <a:rPr lang="en-US" dirty="0">
                <a:solidFill>
                  <a:schemeClr val="bg1"/>
                </a:solidFill>
              </a:rPr>
              <a:t>Malnutrition</a:t>
            </a:r>
          </a:p>
          <a:p>
            <a:pPr marL="285750" indent="-285750">
              <a:buFont typeface="Arial" panose="020B0604020202020204" pitchFamily="34" charset="0"/>
              <a:buChar char="•"/>
            </a:pPr>
            <a:r>
              <a:rPr lang="en-US" dirty="0">
                <a:solidFill>
                  <a:schemeClr val="bg1"/>
                </a:solidFill>
              </a:rPr>
              <a:t>Musculoskeletal disorder</a:t>
            </a:r>
          </a:p>
          <a:p>
            <a:pPr marL="285750" indent="-285750">
              <a:buFont typeface="Arial" panose="020B0604020202020204" pitchFamily="34" charset="0"/>
              <a:buChar char="•"/>
            </a:pPr>
            <a:r>
              <a:rPr lang="en-US" dirty="0">
                <a:solidFill>
                  <a:schemeClr val="bg1"/>
                </a:solidFill>
              </a:rPr>
              <a:t>Non-ischemic heart disease</a:t>
            </a:r>
          </a:p>
          <a:p>
            <a:pPr marL="285750" indent="-285750">
              <a:buFont typeface="Arial" panose="020B0604020202020204" pitchFamily="34" charset="0"/>
              <a:buChar char="•"/>
            </a:pPr>
            <a:r>
              <a:rPr lang="en-US" dirty="0">
                <a:solidFill>
                  <a:schemeClr val="bg1"/>
                </a:solidFill>
              </a:rPr>
              <a:t>Renal failure</a:t>
            </a:r>
          </a:p>
          <a:p>
            <a:pPr marL="285750" indent="-285750">
              <a:buFont typeface="Arial" panose="020B0604020202020204" pitchFamily="34" charset="0"/>
              <a:buChar char="•"/>
            </a:pPr>
            <a:r>
              <a:rPr lang="en-US" dirty="0">
                <a:solidFill>
                  <a:schemeClr val="bg1"/>
                </a:solidFill>
              </a:rPr>
              <a:t>Tuberculosis</a:t>
            </a:r>
          </a:p>
        </p:txBody>
      </p:sp>
      <p:sp>
        <p:nvSpPr>
          <p:cNvPr id="3" name="TextBox 2">
            <a:extLst>
              <a:ext uri="{FF2B5EF4-FFF2-40B4-BE49-F238E27FC236}">
                <a16:creationId xmlns:a16="http://schemas.microsoft.com/office/drawing/2014/main" xmlns="" id="{60B7C106-AD31-FF43-9A9E-14AB4C285F7B}"/>
              </a:ext>
            </a:extLst>
          </p:cNvPr>
          <p:cNvSpPr txBox="1"/>
          <p:nvPr/>
        </p:nvSpPr>
        <p:spPr>
          <a:xfrm>
            <a:off x="387831" y="4809553"/>
            <a:ext cx="8422148" cy="1754327"/>
          </a:xfrm>
          <a:prstGeom prst="rect">
            <a:avLst/>
          </a:prstGeom>
          <a:noFill/>
        </p:spPr>
        <p:txBody>
          <a:bodyPr wrap="square" numCol="3" rtlCol="0">
            <a:spAutoFit/>
          </a:bodyPr>
          <a:lstStyle/>
          <a:p>
            <a:pPr marL="285750" indent="-285750">
              <a:buFont typeface="Arial" panose="020B0604020202020204" pitchFamily="34" charset="0"/>
              <a:buChar char="•"/>
            </a:pPr>
            <a:r>
              <a:rPr lang="en-US" b="1" dirty="0">
                <a:solidFill>
                  <a:schemeClr val="bg1"/>
                </a:solidFill>
              </a:rPr>
              <a:t>Anxiety</a:t>
            </a:r>
          </a:p>
          <a:p>
            <a:pPr marL="285750" indent="-285750">
              <a:buFont typeface="Arial" panose="020B0604020202020204" pitchFamily="34" charset="0"/>
              <a:buChar char="•"/>
            </a:pPr>
            <a:r>
              <a:rPr lang="en-US" dirty="0">
                <a:solidFill>
                  <a:schemeClr val="bg1"/>
                </a:solidFill>
              </a:rPr>
              <a:t>Bleeding</a:t>
            </a:r>
          </a:p>
          <a:p>
            <a:pPr marL="285750" indent="-285750">
              <a:buFont typeface="Arial" panose="020B0604020202020204" pitchFamily="34" charset="0"/>
              <a:buChar char="•"/>
            </a:pPr>
            <a:r>
              <a:rPr lang="en-US" dirty="0">
                <a:solidFill>
                  <a:schemeClr val="bg1"/>
                </a:solidFill>
              </a:rPr>
              <a:t>Confusion, delirium</a:t>
            </a:r>
          </a:p>
          <a:p>
            <a:pPr marL="285750" indent="-285750">
              <a:buFont typeface="Arial" panose="020B0604020202020204" pitchFamily="34" charset="0"/>
              <a:buChar char="•"/>
            </a:pPr>
            <a:r>
              <a:rPr lang="en-US" dirty="0">
                <a:solidFill>
                  <a:schemeClr val="bg1"/>
                </a:solidFill>
              </a:rPr>
              <a:t>Constipation</a:t>
            </a:r>
          </a:p>
          <a:p>
            <a:pPr marL="285750" indent="-285750">
              <a:buFont typeface="Arial" panose="020B0604020202020204" pitchFamily="34" charset="0"/>
              <a:buChar char="•"/>
            </a:pPr>
            <a:r>
              <a:rPr lang="en-US" b="1" dirty="0">
                <a:solidFill>
                  <a:schemeClr val="bg1"/>
                </a:solidFill>
              </a:rPr>
              <a:t>Dementia </a:t>
            </a:r>
          </a:p>
          <a:p>
            <a:pPr marL="285750" indent="-285750">
              <a:buFont typeface="Arial" panose="020B0604020202020204" pitchFamily="34" charset="0"/>
              <a:buChar char="•"/>
            </a:pPr>
            <a:r>
              <a:rPr lang="en-US" dirty="0">
                <a:solidFill>
                  <a:schemeClr val="bg1"/>
                </a:solidFill>
              </a:rPr>
              <a:t>Depressed mood</a:t>
            </a:r>
          </a:p>
          <a:p>
            <a:pPr marL="285750" indent="-285750">
              <a:buFont typeface="Arial" panose="020B0604020202020204" pitchFamily="34" charset="0"/>
              <a:buChar char="•"/>
            </a:pPr>
            <a:r>
              <a:rPr lang="en-US" dirty="0">
                <a:solidFill>
                  <a:schemeClr val="bg1"/>
                </a:solidFill>
              </a:rPr>
              <a:t>Diarrhea </a:t>
            </a:r>
          </a:p>
          <a:p>
            <a:pPr marL="285750" indent="-285750">
              <a:buFont typeface="Arial" panose="020B0604020202020204" pitchFamily="34" charset="0"/>
              <a:buChar char="•"/>
            </a:pPr>
            <a:r>
              <a:rPr lang="en-US" dirty="0">
                <a:solidFill>
                  <a:schemeClr val="bg1"/>
                </a:solidFill>
              </a:rPr>
              <a:t>Dry mouth</a:t>
            </a:r>
          </a:p>
          <a:p>
            <a:pPr marL="285750" indent="-285750">
              <a:buFont typeface="Arial" panose="020B0604020202020204" pitchFamily="34" charset="0"/>
              <a:buChar char="•"/>
            </a:pPr>
            <a:r>
              <a:rPr lang="en-US" b="1" dirty="0">
                <a:solidFill>
                  <a:schemeClr val="bg1"/>
                </a:solidFill>
              </a:rPr>
              <a:t>Fatigue</a:t>
            </a:r>
          </a:p>
          <a:p>
            <a:pPr marL="285750" indent="-285750">
              <a:buFont typeface="Arial" panose="020B0604020202020204" pitchFamily="34" charset="0"/>
              <a:buChar char="•"/>
            </a:pPr>
            <a:r>
              <a:rPr lang="en-US" dirty="0">
                <a:solidFill>
                  <a:schemeClr val="bg1"/>
                </a:solidFill>
              </a:rPr>
              <a:t>Itching</a:t>
            </a:r>
          </a:p>
          <a:p>
            <a:pPr marL="285750" indent="-285750">
              <a:buFont typeface="Arial" panose="020B0604020202020204" pitchFamily="34" charset="0"/>
              <a:buChar char="•"/>
            </a:pPr>
            <a:r>
              <a:rPr lang="en-US" dirty="0">
                <a:solidFill>
                  <a:schemeClr val="bg1"/>
                </a:solidFill>
              </a:rPr>
              <a:t>Nausea, vomiting</a:t>
            </a:r>
          </a:p>
          <a:p>
            <a:pPr marL="285750" indent="-285750">
              <a:buFont typeface="Arial" panose="020B0604020202020204" pitchFamily="34" charset="0"/>
              <a:buChar char="•"/>
            </a:pPr>
            <a:r>
              <a:rPr lang="en-US" dirty="0">
                <a:solidFill>
                  <a:schemeClr val="bg1"/>
                </a:solidFill>
              </a:rPr>
              <a:t>Pain (mild)</a:t>
            </a:r>
          </a:p>
          <a:p>
            <a:pPr marL="285750" indent="-285750">
              <a:buFont typeface="Arial" panose="020B0604020202020204" pitchFamily="34" charset="0"/>
              <a:buChar char="•"/>
            </a:pPr>
            <a:r>
              <a:rPr lang="en-US" b="1" dirty="0">
                <a:solidFill>
                  <a:schemeClr val="bg1"/>
                </a:solidFill>
              </a:rPr>
              <a:t>Pain (moderate to severe)</a:t>
            </a:r>
          </a:p>
          <a:p>
            <a:pPr marL="285750" indent="-285750">
              <a:buFont typeface="Arial" panose="020B0604020202020204" pitchFamily="34" charset="0"/>
              <a:buChar char="•"/>
            </a:pPr>
            <a:r>
              <a:rPr lang="en-US" dirty="0">
                <a:solidFill>
                  <a:schemeClr val="bg1"/>
                </a:solidFill>
              </a:rPr>
              <a:t>Shortness of breath</a:t>
            </a:r>
          </a:p>
          <a:p>
            <a:pPr marL="285750" indent="-285750">
              <a:buFont typeface="Arial" panose="020B0604020202020204" pitchFamily="34" charset="0"/>
              <a:buChar char="•"/>
            </a:pPr>
            <a:r>
              <a:rPr lang="en-US" b="1" dirty="0">
                <a:solidFill>
                  <a:schemeClr val="bg1"/>
                </a:solidFill>
              </a:rPr>
              <a:t>Weakness</a:t>
            </a:r>
          </a:p>
          <a:p>
            <a:pPr marL="285750" indent="-285750">
              <a:buFont typeface="Arial" panose="020B0604020202020204" pitchFamily="34" charset="0"/>
              <a:buChar char="•"/>
            </a:pPr>
            <a:r>
              <a:rPr lang="en-US" dirty="0">
                <a:solidFill>
                  <a:schemeClr val="bg1"/>
                </a:solidFill>
              </a:rPr>
              <a:t>Wounds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xmlns="" val="3414228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72936" y="3965203"/>
            <a:ext cx="6919974" cy="2435807"/>
            <a:chOff x="1672936" y="3965203"/>
            <a:chExt cx="6919974" cy="2435807"/>
          </a:xfrm>
        </p:grpSpPr>
        <p:pic>
          <p:nvPicPr>
            <p:cNvPr id="3"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l="10613" t="46125" r="1166" b="15301"/>
            <a:stretch/>
          </p:blipFill>
          <p:spPr>
            <a:xfrm>
              <a:off x="1678858" y="3974417"/>
              <a:ext cx="6914052" cy="2426593"/>
            </a:xfrm>
            <a:prstGeom prst="rect">
              <a:avLst/>
            </a:prstGeom>
          </p:spPr>
        </p:pic>
        <p:sp>
          <p:nvSpPr>
            <p:cNvPr id="5" name="Rectangle 4"/>
            <p:cNvSpPr/>
            <p:nvPr/>
          </p:nvSpPr>
          <p:spPr bwMode="auto">
            <a:xfrm>
              <a:off x="1672936" y="3965203"/>
              <a:ext cx="4862946" cy="332652"/>
            </a:xfrm>
            <a:prstGeom prst="rect">
              <a:avLst/>
            </a:prstGeom>
            <a:solidFill>
              <a:schemeClr val="bg1"/>
            </a:solidFill>
            <a:ln>
              <a:noFill/>
            </a:ln>
            <a:effectLst/>
            <a:extLst/>
          </p:spPr>
          <p:txBody>
            <a:bodyPr rtlCol="0" anchor="ctr"/>
            <a:lstStyle/>
            <a:p>
              <a:pPr algn="ctr" eaLnBrk="1" hangingPunct="1"/>
              <a:endParaRPr lang="en-US">
                <a:solidFill>
                  <a:schemeClr val="lt1"/>
                </a:solidFill>
                <a:latin typeface="+mn-lt"/>
                <a:ea typeface="+mn-ea"/>
              </a:endParaRPr>
            </a:p>
          </p:txBody>
        </p:sp>
      </p:grpSp>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l="11255" t="41270" r="1219" b="21846"/>
          <a:stretch/>
        </p:blipFill>
        <p:spPr>
          <a:xfrm>
            <a:off x="1803652" y="718577"/>
            <a:ext cx="6966275" cy="2403107"/>
          </a:xfrm>
          <a:prstGeom prst="rect">
            <a:avLst/>
          </a:prstGeom>
        </p:spPr>
      </p:pic>
      <p:sp>
        <p:nvSpPr>
          <p:cNvPr id="4" name="Title 1">
            <a:extLst>
              <a:ext uri="{FF2B5EF4-FFF2-40B4-BE49-F238E27FC236}">
                <a16:creationId xmlns:a16="http://schemas.microsoft.com/office/drawing/2014/main" xmlns="" id="{933A5CAF-85EF-4E4A-BC7E-C5748CE32763}"/>
              </a:ext>
            </a:extLst>
          </p:cNvPr>
          <p:cNvSpPr txBox="1">
            <a:spLocks/>
          </p:cNvSpPr>
          <p:nvPr/>
        </p:nvSpPr>
        <p:spPr>
          <a:xfrm>
            <a:off x="0" y="53373"/>
            <a:ext cx="9144000" cy="82381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a:solidFill>
                  <a:schemeClr val="bg1"/>
                </a:solidFill>
                <a:latin typeface="Times New Roman" charset="0"/>
                <a:ea typeface="MS PGothic" charset="-128"/>
              </a:rPr>
              <a:t>Global burden of serious health-related suffering (SHS) - 2015</a:t>
            </a:r>
            <a:endParaRPr lang="en-US" sz="2600" b="1" dirty="0">
              <a:solidFill>
                <a:schemeClr val="bg1"/>
              </a:solidFill>
              <a:latin typeface="Times New Roman"/>
              <a:cs typeface="Times New Roman"/>
            </a:endParaRPr>
          </a:p>
        </p:txBody>
      </p:sp>
      <p:sp>
        <p:nvSpPr>
          <p:cNvPr id="7" name="TextBox 6"/>
          <p:cNvSpPr txBox="1"/>
          <p:nvPr/>
        </p:nvSpPr>
        <p:spPr>
          <a:xfrm>
            <a:off x="183139" y="499605"/>
            <a:ext cx="5649303" cy="400110"/>
          </a:xfrm>
          <a:prstGeom prst="rect">
            <a:avLst/>
          </a:prstGeom>
          <a:solidFill>
            <a:schemeClr val="bg1"/>
          </a:solidFill>
        </p:spPr>
        <p:txBody>
          <a:bodyPr wrap="none" rtlCol="0">
            <a:spAutoFit/>
          </a:bodyPr>
          <a:lstStyle/>
          <a:p>
            <a:r>
              <a:rPr lang="en-US" sz="2000">
                <a:solidFill>
                  <a:srgbClr val="FF0000"/>
                </a:solidFill>
                <a:latin typeface="Times New Roman" charset="0"/>
                <a:ea typeface="Times New Roman" charset="0"/>
                <a:cs typeface="Times New Roman" charset="0"/>
              </a:rPr>
              <a:t>Health conditions (20): people who experienced SHS</a:t>
            </a:r>
          </a:p>
        </p:txBody>
      </p:sp>
      <p:sp>
        <p:nvSpPr>
          <p:cNvPr id="9" name="Rectángulo 8"/>
          <p:cNvSpPr/>
          <p:nvPr/>
        </p:nvSpPr>
        <p:spPr bwMode="auto">
          <a:xfrm>
            <a:off x="6857596" y="3435908"/>
            <a:ext cx="1117170" cy="215071"/>
          </a:xfrm>
          <a:prstGeom prst="rect">
            <a:avLst/>
          </a:prstGeom>
          <a:solidFill>
            <a:schemeClr val="bg1"/>
          </a:solidFill>
          <a:ln>
            <a:noFill/>
          </a:ln>
          <a:effectLst/>
          <a:extLst/>
        </p:spPr>
        <p:txBody>
          <a:bodyPr rtlCol="0" anchor="ctr"/>
          <a:lstStyle/>
          <a:p>
            <a:pPr algn="ctr" eaLnBrk="1" hangingPunct="1"/>
            <a:endParaRPr lang="en-US">
              <a:solidFill>
                <a:schemeClr val="lt1"/>
              </a:solidFill>
              <a:latin typeface="+mn-lt"/>
              <a:ea typeface="+mn-ea"/>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xmlns="" val="0"/>
              </a:ext>
            </a:extLst>
          </a:blip>
          <a:srcRect l="1097" t="79276" r="1176" b="9343"/>
          <a:stretch/>
        </p:blipFill>
        <p:spPr>
          <a:xfrm>
            <a:off x="422132" y="3121684"/>
            <a:ext cx="8031801" cy="758537"/>
          </a:xfrm>
          <a:prstGeom prst="rect">
            <a:avLst/>
          </a:prstGeom>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l="1203" t="85459" r="1324" b="7299"/>
          <a:stretch/>
        </p:blipFill>
        <p:spPr>
          <a:xfrm>
            <a:off x="561109" y="6356259"/>
            <a:ext cx="8208818" cy="489554"/>
          </a:xfrm>
          <a:prstGeom prst="rect">
            <a:avLst/>
          </a:prstGeom>
        </p:spPr>
      </p:pic>
      <p:sp>
        <p:nvSpPr>
          <p:cNvPr id="8" name="TextBox 7"/>
          <p:cNvSpPr txBox="1"/>
          <p:nvPr/>
        </p:nvSpPr>
        <p:spPr>
          <a:xfrm>
            <a:off x="-862703" y="3857490"/>
            <a:ext cx="8743950" cy="400110"/>
          </a:xfrm>
          <a:prstGeom prst="rect">
            <a:avLst/>
          </a:prstGeom>
          <a:noFill/>
        </p:spPr>
        <p:txBody>
          <a:bodyPr wrap="square" rtlCol="0">
            <a:spAutoFit/>
          </a:bodyPr>
          <a:lstStyle/>
          <a:p>
            <a:pPr algn="ctr"/>
            <a:r>
              <a:rPr lang="en-US" sz="2000">
                <a:solidFill>
                  <a:srgbClr val="FF0000"/>
                </a:solidFill>
                <a:latin typeface="Times" charset="0"/>
                <a:ea typeface="Times" charset="0"/>
                <a:cs typeface="Times" charset="0"/>
              </a:rPr>
              <a:t>Symptoms, physical (11) and psychological (4): days with SHS</a:t>
            </a:r>
          </a:p>
        </p:txBody>
      </p:sp>
    </p:spTree>
    <p:extLst>
      <p:ext uri="{BB962C8B-B14F-4D97-AF65-F5344CB8AC3E}">
        <p14:creationId xmlns:p14="http://schemas.microsoft.com/office/powerpoint/2010/main" xmlns="" val="61160448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285A3D0D-0A9F-40D4-8792-3221BD999EB7}"/>
              </a:ext>
            </a:extLst>
          </p:cNvPr>
          <p:cNvSpPr/>
          <p:nvPr/>
        </p:nvSpPr>
        <p:spPr>
          <a:xfrm>
            <a:off x="2359855" y="1748973"/>
            <a:ext cx="4783689" cy="4378180"/>
          </a:xfrm>
          <a:prstGeom prst="ellipse">
            <a:avLst/>
          </a:prstGeom>
          <a:pattFill prst="trellis">
            <a:fgClr>
              <a:schemeClr val="bg1"/>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Oval 4">
            <a:extLst>
              <a:ext uri="{FF2B5EF4-FFF2-40B4-BE49-F238E27FC236}">
                <a16:creationId xmlns:a16="http://schemas.microsoft.com/office/drawing/2014/main" xmlns="" id="{44474079-FC15-4848-BD19-2A3C3B7DC9AF}"/>
              </a:ext>
            </a:extLst>
          </p:cNvPr>
          <p:cNvSpPr/>
          <p:nvPr/>
        </p:nvSpPr>
        <p:spPr>
          <a:xfrm>
            <a:off x="2357262" y="4271242"/>
            <a:ext cx="110181" cy="116886"/>
          </a:xfrm>
          <a:prstGeom prst="ellipse">
            <a:avLst/>
          </a:prstGeom>
          <a:solidFill>
            <a:srgbClr val="F4B183">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2">
                  <a:lumMod val="50000"/>
                </a:schemeClr>
              </a:solidFill>
            </a:endParaRPr>
          </a:p>
        </p:txBody>
      </p:sp>
      <p:sp>
        <p:nvSpPr>
          <p:cNvPr id="6" name="Oval 5">
            <a:extLst>
              <a:ext uri="{FF2B5EF4-FFF2-40B4-BE49-F238E27FC236}">
                <a16:creationId xmlns:a16="http://schemas.microsoft.com/office/drawing/2014/main" xmlns="" id="{DE186CFB-60BA-4004-92ED-E425C4E78006}"/>
              </a:ext>
            </a:extLst>
          </p:cNvPr>
          <p:cNvSpPr/>
          <p:nvPr/>
        </p:nvSpPr>
        <p:spPr>
          <a:xfrm>
            <a:off x="2235013" y="4368487"/>
            <a:ext cx="496358" cy="499377"/>
          </a:xfrm>
          <a:prstGeom prst="ellipse">
            <a:avLst/>
          </a:prstGeom>
          <a:solidFill>
            <a:srgbClr val="6600CC">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2">
                  <a:lumMod val="50000"/>
                </a:schemeClr>
              </a:solidFill>
            </a:endParaRPr>
          </a:p>
        </p:txBody>
      </p:sp>
      <p:sp>
        <p:nvSpPr>
          <p:cNvPr id="9" name="Oval 8">
            <a:extLst>
              <a:ext uri="{FF2B5EF4-FFF2-40B4-BE49-F238E27FC236}">
                <a16:creationId xmlns:a16="http://schemas.microsoft.com/office/drawing/2014/main" xmlns="" id="{2308CC68-89FD-4F05-AC24-F8CC52729098}"/>
              </a:ext>
            </a:extLst>
          </p:cNvPr>
          <p:cNvSpPr/>
          <p:nvPr/>
        </p:nvSpPr>
        <p:spPr>
          <a:xfrm>
            <a:off x="3264446" y="5475862"/>
            <a:ext cx="1243234" cy="1165128"/>
          </a:xfrm>
          <a:prstGeom prst="ellipse">
            <a:avLst/>
          </a:prstGeom>
          <a:solidFill>
            <a:srgbClr val="7F7F7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2">
                  <a:lumMod val="50000"/>
                </a:schemeClr>
              </a:solidFill>
            </a:endParaRPr>
          </a:p>
        </p:txBody>
      </p:sp>
      <p:sp>
        <p:nvSpPr>
          <p:cNvPr id="10" name="Oval 9">
            <a:extLst>
              <a:ext uri="{FF2B5EF4-FFF2-40B4-BE49-F238E27FC236}">
                <a16:creationId xmlns:a16="http://schemas.microsoft.com/office/drawing/2014/main" xmlns="" id="{FB8EA296-53B3-4479-8E92-397FE3D8FDB6}"/>
              </a:ext>
            </a:extLst>
          </p:cNvPr>
          <p:cNvSpPr/>
          <p:nvPr/>
        </p:nvSpPr>
        <p:spPr>
          <a:xfrm>
            <a:off x="4358617" y="5852242"/>
            <a:ext cx="650037" cy="621129"/>
          </a:xfrm>
          <a:prstGeom prst="ellipse">
            <a:avLst/>
          </a:prstGeom>
          <a:solidFill>
            <a:srgbClr val="40404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2">
                  <a:lumMod val="50000"/>
                </a:schemeClr>
              </a:solidFill>
            </a:endParaRPr>
          </a:p>
        </p:txBody>
      </p:sp>
      <p:sp>
        <p:nvSpPr>
          <p:cNvPr id="14" name="Oval 13">
            <a:extLst>
              <a:ext uri="{FF2B5EF4-FFF2-40B4-BE49-F238E27FC236}">
                <a16:creationId xmlns:a16="http://schemas.microsoft.com/office/drawing/2014/main" xmlns="" id="{88E8AA4D-51EA-4D9E-9971-F87CBC45094A}"/>
              </a:ext>
            </a:extLst>
          </p:cNvPr>
          <p:cNvSpPr/>
          <p:nvPr/>
        </p:nvSpPr>
        <p:spPr>
          <a:xfrm>
            <a:off x="2235013" y="3539883"/>
            <a:ext cx="250225" cy="248175"/>
          </a:xfrm>
          <a:prstGeom prst="ellipse">
            <a:avLst/>
          </a:prstGeom>
          <a:solidFill>
            <a:srgbClr val="A9D18E">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2">
                  <a:lumMod val="50000"/>
                </a:schemeClr>
              </a:solidFill>
            </a:endParaRPr>
          </a:p>
        </p:txBody>
      </p:sp>
      <p:sp>
        <p:nvSpPr>
          <p:cNvPr id="15" name="Oval 14">
            <a:extLst>
              <a:ext uri="{FF2B5EF4-FFF2-40B4-BE49-F238E27FC236}">
                <a16:creationId xmlns:a16="http://schemas.microsoft.com/office/drawing/2014/main" xmlns="" id="{88C35818-6CFA-4943-A73F-9C26EA242705}"/>
              </a:ext>
            </a:extLst>
          </p:cNvPr>
          <p:cNvSpPr/>
          <p:nvPr/>
        </p:nvSpPr>
        <p:spPr>
          <a:xfrm>
            <a:off x="4423870" y="2859002"/>
            <a:ext cx="3919444" cy="3883555"/>
          </a:xfrm>
          <a:prstGeom prst="ellipse">
            <a:avLst/>
          </a:prstGeom>
          <a:solidFill>
            <a:srgbClr val="2F5597">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2">
                  <a:lumMod val="50000"/>
                </a:schemeClr>
              </a:solidFill>
            </a:endParaRPr>
          </a:p>
        </p:txBody>
      </p:sp>
      <p:sp>
        <p:nvSpPr>
          <p:cNvPr id="18" name="Oval 17">
            <a:extLst>
              <a:ext uri="{FF2B5EF4-FFF2-40B4-BE49-F238E27FC236}">
                <a16:creationId xmlns:a16="http://schemas.microsoft.com/office/drawing/2014/main" xmlns="" id="{7BD99137-FBF9-4F94-A08E-93A66AF0E3AE}"/>
              </a:ext>
            </a:extLst>
          </p:cNvPr>
          <p:cNvSpPr/>
          <p:nvPr/>
        </p:nvSpPr>
        <p:spPr>
          <a:xfrm>
            <a:off x="2223685" y="4022269"/>
            <a:ext cx="277849" cy="260394"/>
          </a:xfrm>
          <a:prstGeom prst="ellipse">
            <a:avLst/>
          </a:prstGeom>
          <a:solidFill>
            <a:srgbClr val="99000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2">
                  <a:lumMod val="50000"/>
                </a:schemeClr>
              </a:solidFill>
            </a:endParaRPr>
          </a:p>
        </p:txBody>
      </p:sp>
      <p:sp>
        <p:nvSpPr>
          <p:cNvPr id="20" name="Oval 19">
            <a:extLst>
              <a:ext uri="{FF2B5EF4-FFF2-40B4-BE49-F238E27FC236}">
                <a16:creationId xmlns:a16="http://schemas.microsoft.com/office/drawing/2014/main" xmlns="" id="{B6841EE4-A9EA-4F0D-8DD5-D13D0E2284B0}"/>
              </a:ext>
            </a:extLst>
          </p:cNvPr>
          <p:cNvSpPr/>
          <p:nvPr/>
        </p:nvSpPr>
        <p:spPr>
          <a:xfrm>
            <a:off x="4911652" y="946148"/>
            <a:ext cx="2952837" cy="2855872"/>
          </a:xfrm>
          <a:prstGeom prst="ellipse">
            <a:avLst/>
          </a:prstGeom>
          <a:solidFill>
            <a:srgbClr val="FF000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2">
                  <a:lumMod val="50000"/>
                </a:schemeClr>
              </a:solidFill>
            </a:endParaRPr>
          </a:p>
        </p:txBody>
      </p:sp>
      <p:sp>
        <p:nvSpPr>
          <p:cNvPr id="22" name="Oval 21">
            <a:extLst>
              <a:ext uri="{FF2B5EF4-FFF2-40B4-BE49-F238E27FC236}">
                <a16:creationId xmlns:a16="http://schemas.microsoft.com/office/drawing/2014/main" xmlns="" id="{A8707D3E-07BD-4493-9AD5-687C907F21B8}"/>
              </a:ext>
            </a:extLst>
          </p:cNvPr>
          <p:cNvSpPr/>
          <p:nvPr/>
        </p:nvSpPr>
        <p:spPr>
          <a:xfrm>
            <a:off x="2446644" y="4773383"/>
            <a:ext cx="400873" cy="331296"/>
          </a:xfrm>
          <a:prstGeom prst="ellipse">
            <a:avLst/>
          </a:prstGeom>
          <a:solidFill>
            <a:srgbClr val="548235">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2">
                  <a:lumMod val="50000"/>
                </a:schemeClr>
              </a:solidFill>
            </a:endParaRPr>
          </a:p>
        </p:txBody>
      </p:sp>
      <p:sp>
        <p:nvSpPr>
          <p:cNvPr id="23" name="Oval 22">
            <a:extLst>
              <a:ext uri="{FF2B5EF4-FFF2-40B4-BE49-F238E27FC236}">
                <a16:creationId xmlns:a16="http://schemas.microsoft.com/office/drawing/2014/main" xmlns="" id="{980B1B1D-92A9-40C9-AE16-BC5A0AA5F5E9}"/>
              </a:ext>
            </a:extLst>
          </p:cNvPr>
          <p:cNvSpPr/>
          <p:nvPr/>
        </p:nvSpPr>
        <p:spPr>
          <a:xfrm>
            <a:off x="2193507" y="3779890"/>
            <a:ext cx="327375" cy="269703"/>
          </a:xfrm>
          <a:prstGeom prst="ellipse">
            <a:avLst/>
          </a:prstGeom>
          <a:solidFill>
            <a:srgbClr val="AFABAB">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2">
                  <a:lumMod val="50000"/>
                </a:schemeClr>
              </a:solidFill>
            </a:endParaRPr>
          </a:p>
        </p:txBody>
      </p:sp>
      <p:sp>
        <p:nvSpPr>
          <p:cNvPr id="24" name="Oval 23">
            <a:extLst>
              <a:ext uri="{FF2B5EF4-FFF2-40B4-BE49-F238E27FC236}">
                <a16:creationId xmlns:a16="http://schemas.microsoft.com/office/drawing/2014/main" xmlns="" id="{75C085B6-03B6-49E1-9525-2B7549849887}"/>
              </a:ext>
            </a:extLst>
          </p:cNvPr>
          <p:cNvSpPr/>
          <p:nvPr/>
        </p:nvSpPr>
        <p:spPr>
          <a:xfrm>
            <a:off x="2516799" y="5026191"/>
            <a:ext cx="514062" cy="439669"/>
          </a:xfrm>
          <a:prstGeom prst="ellipse">
            <a:avLst/>
          </a:prstGeom>
          <a:solidFill>
            <a:srgbClr val="385723">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2">
                  <a:lumMod val="50000"/>
                </a:schemeClr>
              </a:solidFill>
            </a:endParaRPr>
          </a:p>
        </p:txBody>
      </p:sp>
      <p:sp>
        <p:nvSpPr>
          <p:cNvPr id="25" name="Oval 24">
            <a:extLst>
              <a:ext uri="{FF2B5EF4-FFF2-40B4-BE49-F238E27FC236}">
                <a16:creationId xmlns:a16="http://schemas.microsoft.com/office/drawing/2014/main" xmlns="" id="{02D2A2FA-745D-4F10-AE56-5DCB2966F931}"/>
              </a:ext>
            </a:extLst>
          </p:cNvPr>
          <p:cNvSpPr/>
          <p:nvPr/>
        </p:nvSpPr>
        <p:spPr>
          <a:xfrm>
            <a:off x="2828136" y="5316203"/>
            <a:ext cx="680030" cy="621129"/>
          </a:xfrm>
          <a:prstGeom prst="ellipse">
            <a:avLst/>
          </a:prstGeom>
          <a:solidFill>
            <a:srgbClr val="843C0C">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2">
                  <a:lumMod val="50000"/>
                </a:schemeClr>
              </a:solidFill>
            </a:endParaRPr>
          </a:p>
        </p:txBody>
      </p:sp>
      <p:sp>
        <p:nvSpPr>
          <p:cNvPr id="26" name="Oval 25">
            <a:extLst>
              <a:ext uri="{FF2B5EF4-FFF2-40B4-BE49-F238E27FC236}">
                <a16:creationId xmlns:a16="http://schemas.microsoft.com/office/drawing/2014/main" xmlns="" id="{950BA085-A443-40DF-8B97-C865EF07EB26}"/>
              </a:ext>
            </a:extLst>
          </p:cNvPr>
          <p:cNvSpPr/>
          <p:nvPr/>
        </p:nvSpPr>
        <p:spPr>
          <a:xfrm>
            <a:off x="2249194" y="3292426"/>
            <a:ext cx="277849" cy="260394"/>
          </a:xfrm>
          <a:prstGeom prst="ellipse">
            <a:avLst/>
          </a:prstGeom>
          <a:solidFill>
            <a:srgbClr val="80000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2">
                  <a:lumMod val="50000"/>
                </a:schemeClr>
              </a:solidFill>
            </a:endParaRPr>
          </a:p>
        </p:txBody>
      </p:sp>
      <p:sp>
        <p:nvSpPr>
          <p:cNvPr id="27" name="Oval 26">
            <a:extLst>
              <a:ext uri="{FF2B5EF4-FFF2-40B4-BE49-F238E27FC236}">
                <a16:creationId xmlns:a16="http://schemas.microsoft.com/office/drawing/2014/main" xmlns="" id="{55B828EF-0132-4F68-B016-485B6D6A1BAC}"/>
              </a:ext>
            </a:extLst>
          </p:cNvPr>
          <p:cNvSpPr/>
          <p:nvPr/>
        </p:nvSpPr>
        <p:spPr>
          <a:xfrm>
            <a:off x="2418222" y="3194282"/>
            <a:ext cx="110181" cy="116886"/>
          </a:xfrm>
          <a:prstGeom prst="ellipse">
            <a:avLst/>
          </a:prstGeom>
          <a:solidFill>
            <a:srgbClr val="FFC00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2">
                  <a:lumMod val="50000"/>
                </a:schemeClr>
              </a:solidFill>
            </a:endParaRPr>
          </a:p>
        </p:txBody>
      </p:sp>
      <p:sp>
        <p:nvSpPr>
          <p:cNvPr id="28" name="Oval 27">
            <a:extLst>
              <a:ext uri="{FF2B5EF4-FFF2-40B4-BE49-F238E27FC236}">
                <a16:creationId xmlns:a16="http://schemas.microsoft.com/office/drawing/2014/main" xmlns="" id="{8EBBDFAE-29BF-4FB6-A8C7-E071AF7E5FAA}"/>
              </a:ext>
            </a:extLst>
          </p:cNvPr>
          <p:cNvSpPr/>
          <p:nvPr/>
        </p:nvSpPr>
        <p:spPr>
          <a:xfrm>
            <a:off x="2407546" y="2950901"/>
            <a:ext cx="250225" cy="248175"/>
          </a:xfrm>
          <a:prstGeom prst="ellipse">
            <a:avLst/>
          </a:prstGeom>
          <a:solidFill>
            <a:srgbClr val="9900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2">
                  <a:lumMod val="50000"/>
                </a:schemeClr>
              </a:solidFill>
            </a:endParaRPr>
          </a:p>
        </p:txBody>
      </p:sp>
      <p:sp>
        <p:nvSpPr>
          <p:cNvPr id="29" name="Oval 28">
            <a:extLst>
              <a:ext uri="{FF2B5EF4-FFF2-40B4-BE49-F238E27FC236}">
                <a16:creationId xmlns:a16="http://schemas.microsoft.com/office/drawing/2014/main" xmlns="" id="{BB2D8CAA-3C5F-48E2-A98E-01E5C75ACB60}"/>
              </a:ext>
            </a:extLst>
          </p:cNvPr>
          <p:cNvSpPr/>
          <p:nvPr/>
        </p:nvSpPr>
        <p:spPr>
          <a:xfrm>
            <a:off x="2560462" y="2859002"/>
            <a:ext cx="110181" cy="116886"/>
          </a:xfrm>
          <a:prstGeom prst="ellipse">
            <a:avLst/>
          </a:prstGeom>
          <a:solidFill>
            <a:srgbClr val="660066">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2">
                  <a:lumMod val="50000"/>
                </a:schemeClr>
              </a:solidFill>
            </a:endParaRPr>
          </a:p>
        </p:txBody>
      </p:sp>
      <p:sp>
        <p:nvSpPr>
          <p:cNvPr id="30" name="Oval 29">
            <a:extLst>
              <a:ext uri="{FF2B5EF4-FFF2-40B4-BE49-F238E27FC236}">
                <a16:creationId xmlns:a16="http://schemas.microsoft.com/office/drawing/2014/main" xmlns="" id="{B9D980C8-7314-44B0-A051-F86BB85B7889}"/>
              </a:ext>
            </a:extLst>
          </p:cNvPr>
          <p:cNvSpPr/>
          <p:nvPr/>
        </p:nvSpPr>
        <p:spPr>
          <a:xfrm>
            <a:off x="2641742" y="2767562"/>
            <a:ext cx="110181" cy="116886"/>
          </a:xfrm>
          <a:prstGeom prst="ellipse">
            <a:avLst/>
          </a:prstGeom>
          <a:solidFill>
            <a:srgbClr val="FBE5D6">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2">
                  <a:lumMod val="50000"/>
                </a:schemeClr>
              </a:solidFill>
            </a:endParaRPr>
          </a:p>
        </p:txBody>
      </p:sp>
      <p:sp>
        <p:nvSpPr>
          <p:cNvPr id="31" name="Oval 30">
            <a:extLst>
              <a:ext uri="{FF2B5EF4-FFF2-40B4-BE49-F238E27FC236}">
                <a16:creationId xmlns:a16="http://schemas.microsoft.com/office/drawing/2014/main" xmlns="" id="{3A86174B-E623-4054-9F32-CCEA4C25606B}"/>
              </a:ext>
            </a:extLst>
          </p:cNvPr>
          <p:cNvSpPr/>
          <p:nvPr/>
        </p:nvSpPr>
        <p:spPr>
          <a:xfrm>
            <a:off x="2588613" y="2215111"/>
            <a:ext cx="650037" cy="621129"/>
          </a:xfrm>
          <a:prstGeom prst="ellipse">
            <a:avLst/>
          </a:prstGeom>
          <a:solidFill>
            <a:srgbClr val="C55A11">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2">
                  <a:lumMod val="50000"/>
                </a:schemeClr>
              </a:solidFill>
            </a:endParaRPr>
          </a:p>
        </p:txBody>
      </p:sp>
      <p:sp>
        <p:nvSpPr>
          <p:cNvPr id="32" name="Oval 31">
            <a:extLst>
              <a:ext uri="{FF2B5EF4-FFF2-40B4-BE49-F238E27FC236}">
                <a16:creationId xmlns:a16="http://schemas.microsoft.com/office/drawing/2014/main" xmlns="" id="{FFD60808-5F6B-4641-B023-08DA5E8AC3E6}"/>
              </a:ext>
            </a:extLst>
          </p:cNvPr>
          <p:cNvSpPr/>
          <p:nvPr/>
        </p:nvSpPr>
        <p:spPr>
          <a:xfrm>
            <a:off x="3113650" y="2099985"/>
            <a:ext cx="250225" cy="248175"/>
          </a:xfrm>
          <a:prstGeom prst="ellipse">
            <a:avLst/>
          </a:prstGeom>
          <a:solidFill>
            <a:srgbClr val="8FAADC">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2">
                  <a:lumMod val="50000"/>
                </a:schemeClr>
              </a:solidFill>
            </a:endParaRPr>
          </a:p>
        </p:txBody>
      </p:sp>
      <p:sp>
        <p:nvSpPr>
          <p:cNvPr id="33" name="Oval 32">
            <a:extLst>
              <a:ext uri="{FF2B5EF4-FFF2-40B4-BE49-F238E27FC236}">
                <a16:creationId xmlns:a16="http://schemas.microsoft.com/office/drawing/2014/main" xmlns="" id="{8AF4DC63-9515-4929-848A-CCBCEEA88160}"/>
              </a:ext>
            </a:extLst>
          </p:cNvPr>
          <p:cNvSpPr/>
          <p:nvPr/>
        </p:nvSpPr>
        <p:spPr>
          <a:xfrm>
            <a:off x="3322462" y="2066522"/>
            <a:ext cx="110181" cy="116886"/>
          </a:xfrm>
          <a:prstGeom prst="ellipse">
            <a:avLst/>
          </a:prstGeom>
          <a:solidFill>
            <a:srgbClr val="F5C2B1">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2">
                  <a:lumMod val="50000"/>
                </a:schemeClr>
              </a:solidFill>
            </a:endParaRPr>
          </a:p>
        </p:txBody>
      </p:sp>
      <p:sp>
        <p:nvSpPr>
          <p:cNvPr id="34" name="TextBox 33">
            <a:extLst>
              <a:ext uri="{FF2B5EF4-FFF2-40B4-BE49-F238E27FC236}">
                <a16:creationId xmlns:a16="http://schemas.microsoft.com/office/drawing/2014/main" xmlns="" id="{D022ABD1-7E33-4C92-9729-4BBC44832BF3}"/>
              </a:ext>
            </a:extLst>
          </p:cNvPr>
          <p:cNvSpPr txBox="1"/>
          <p:nvPr/>
        </p:nvSpPr>
        <p:spPr>
          <a:xfrm>
            <a:off x="5855233" y="1430441"/>
            <a:ext cx="554960" cy="400110"/>
          </a:xfrm>
          <a:prstGeom prst="rect">
            <a:avLst/>
          </a:prstGeom>
          <a:noFill/>
        </p:spPr>
        <p:txBody>
          <a:bodyPr wrap="none" rtlCol="0">
            <a:spAutoFit/>
          </a:bodyPr>
          <a:lstStyle/>
          <a:p>
            <a:r>
              <a:rPr lang="en-US" sz="2000" dirty="0">
                <a:solidFill>
                  <a:schemeClr val="bg1"/>
                </a:solidFill>
              </a:rPr>
              <a:t>HIV</a:t>
            </a:r>
          </a:p>
        </p:txBody>
      </p:sp>
      <p:sp>
        <p:nvSpPr>
          <p:cNvPr id="35" name="TextBox 34">
            <a:extLst>
              <a:ext uri="{FF2B5EF4-FFF2-40B4-BE49-F238E27FC236}">
                <a16:creationId xmlns:a16="http://schemas.microsoft.com/office/drawing/2014/main" xmlns="" id="{71A4C1A5-9139-4DF1-B625-9CB4438F57EB}"/>
              </a:ext>
            </a:extLst>
          </p:cNvPr>
          <p:cNvSpPr txBox="1"/>
          <p:nvPr/>
        </p:nvSpPr>
        <p:spPr>
          <a:xfrm>
            <a:off x="5898528" y="4798421"/>
            <a:ext cx="2380075" cy="569387"/>
          </a:xfrm>
          <a:prstGeom prst="rect">
            <a:avLst/>
          </a:prstGeom>
          <a:noFill/>
        </p:spPr>
        <p:txBody>
          <a:bodyPr wrap="none" rtlCol="0">
            <a:spAutoFit/>
          </a:bodyPr>
          <a:lstStyle/>
          <a:p>
            <a:r>
              <a:rPr lang="en-US" sz="2000" dirty="0">
                <a:solidFill>
                  <a:schemeClr val="bg1"/>
                </a:solidFill>
                <a:effectLst>
                  <a:outerShdw blurRad="38100" dist="38100" dir="2700000" algn="tl">
                    <a:srgbClr val="000000">
                      <a:alpha val="43137"/>
                    </a:srgbClr>
                  </a:outerShdw>
                </a:effectLst>
              </a:rPr>
              <a:t>Malignant neoplasm </a:t>
            </a:r>
          </a:p>
          <a:p>
            <a:r>
              <a:rPr lang="en-US" sz="1100" dirty="0">
                <a:solidFill>
                  <a:schemeClr val="bg1"/>
                </a:solidFill>
                <a:effectLst>
                  <a:outerShdw blurRad="38100" dist="38100" dir="2700000" algn="tl">
                    <a:srgbClr val="000000">
                      <a:alpha val="43137"/>
                    </a:srgbClr>
                  </a:outerShdw>
                </a:effectLst>
              </a:rPr>
              <a:t>(except leukemia)</a:t>
            </a:r>
          </a:p>
        </p:txBody>
      </p:sp>
      <p:sp>
        <p:nvSpPr>
          <p:cNvPr id="36" name="TextBox 35">
            <a:extLst>
              <a:ext uri="{FF2B5EF4-FFF2-40B4-BE49-F238E27FC236}">
                <a16:creationId xmlns:a16="http://schemas.microsoft.com/office/drawing/2014/main" xmlns="" id="{F907DAA7-9132-44CA-A16C-168BED4A2AAD}"/>
              </a:ext>
            </a:extLst>
          </p:cNvPr>
          <p:cNvSpPr txBox="1"/>
          <p:nvPr/>
        </p:nvSpPr>
        <p:spPr>
          <a:xfrm>
            <a:off x="3217411" y="5724501"/>
            <a:ext cx="3007180" cy="646331"/>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rPr>
              <a:t>Cerebrovascular </a:t>
            </a:r>
          </a:p>
          <a:p>
            <a:r>
              <a:rPr lang="en-US" dirty="0">
                <a:solidFill>
                  <a:schemeClr val="bg1"/>
                </a:solidFill>
                <a:effectLst>
                  <a:outerShdw blurRad="38100" dist="38100" dir="2700000" algn="tl">
                    <a:srgbClr val="000000">
                      <a:alpha val="43137"/>
                    </a:srgbClr>
                  </a:outerShdw>
                </a:effectLst>
              </a:rPr>
              <a:t>diseases</a:t>
            </a:r>
          </a:p>
        </p:txBody>
      </p:sp>
      <p:sp>
        <p:nvSpPr>
          <p:cNvPr id="37" name="TextBox 36">
            <a:extLst>
              <a:ext uri="{FF2B5EF4-FFF2-40B4-BE49-F238E27FC236}">
                <a16:creationId xmlns:a16="http://schemas.microsoft.com/office/drawing/2014/main" xmlns="" id="{4797C8D8-31A7-439E-A8BC-CDD25F48DB24}"/>
              </a:ext>
            </a:extLst>
          </p:cNvPr>
          <p:cNvSpPr txBox="1"/>
          <p:nvPr/>
        </p:nvSpPr>
        <p:spPr>
          <a:xfrm>
            <a:off x="2814787" y="5434118"/>
            <a:ext cx="726033" cy="369332"/>
          </a:xfrm>
          <a:prstGeom prst="rect">
            <a:avLst/>
          </a:prstGeom>
          <a:noFill/>
        </p:spPr>
        <p:txBody>
          <a:bodyPr wrap="none" rtlCol="0">
            <a:spAutoFit/>
          </a:bodyPr>
          <a:lstStyle/>
          <a:p>
            <a:r>
              <a:rPr lang="en-US" dirty="0">
                <a:solidFill>
                  <a:schemeClr val="bg1"/>
                </a:solidFill>
                <a:effectLst>
                  <a:outerShdw blurRad="38100" dist="38100" dir="2700000" algn="tl">
                    <a:srgbClr val="000000">
                      <a:alpha val="43137"/>
                    </a:srgbClr>
                  </a:outerShdw>
                </a:effectLst>
              </a:rPr>
              <a:t>Injury</a:t>
            </a:r>
          </a:p>
        </p:txBody>
      </p:sp>
      <p:sp>
        <p:nvSpPr>
          <p:cNvPr id="38" name="TextBox 37">
            <a:extLst>
              <a:ext uri="{FF2B5EF4-FFF2-40B4-BE49-F238E27FC236}">
                <a16:creationId xmlns:a16="http://schemas.microsoft.com/office/drawing/2014/main" xmlns="" id="{BEA62714-53F8-4935-990C-00886164047E}"/>
              </a:ext>
            </a:extLst>
          </p:cNvPr>
          <p:cNvSpPr txBox="1"/>
          <p:nvPr/>
        </p:nvSpPr>
        <p:spPr>
          <a:xfrm>
            <a:off x="2623534" y="2356823"/>
            <a:ext cx="630301" cy="369332"/>
          </a:xfrm>
          <a:prstGeom prst="rect">
            <a:avLst/>
          </a:prstGeom>
          <a:noFill/>
        </p:spPr>
        <p:txBody>
          <a:bodyPr wrap="none" rtlCol="0">
            <a:spAutoFit/>
          </a:bodyPr>
          <a:lstStyle/>
          <a:p>
            <a:r>
              <a:rPr lang="en-US" dirty="0">
                <a:solidFill>
                  <a:schemeClr val="bg1"/>
                </a:solidFill>
              </a:rPr>
              <a:t>MSD</a:t>
            </a:r>
          </a:p>
        </p:txBody>
      </p:sp>
      <p:sp>
        <p:nvSpPr>
          <p:cNvPr id="2" name="TextBox 1">
            <a:extLst>
              <a:ext uri="{FF2B5EF4-FFF2-40B4-BE49-F238E27FC236}">
                <a16:creationId xmlns:a16="http://schemas.microsoft.com/office/drawing/2014/main" xmlns="" id="{DA09DC95-BB30-0D4A-92C9-F6E39ADB22C2}"/>
              </a:ext>
            </a:extLst>
          </p:cNvPr>
          <p:cNvSpPr txBox="1"/>
          <p:nvPr/>
        </p:nvSpPr>
        <p:spPr>
          <a:xfrm>
            <a:off x="3264446" y="3194282"/>
            <a:ext cx="1419189" cy="646331"/>
          </a:xfrm>
          <a:prstGeom prst="rect">
            <a:avLst/>
          </a:prstGeom>
          <a:noFill/>
        </p:spPr>
        <p:txBody>
          <a:bodyPr wrap="square" rtlCol="0">
            <a:spAutoFit/>
          </a:bodyPr>
          <a:lstStyle/>
          <a:p>
            <a:r>
              <a:rPr lang="en-US" sz="3600" dirty="0"/>
              <a:t>Pain</a:t>
            </a:r>
          </a:p>
        </p:txBody>
      </p:sp>
      <p:sp>
        <p:nvSpPr>
          <p:cNvPr id="40" name="Title 1">
            <a:extLst>
              <a:ext uri="{FF2B5EF4-FFF2-40B4-BE49-F238E27FC236}">
                <a16:creationId xmlns:a16="http://schemas.microsoft.com/office/drawing/2014/main" xmlns="" id="{130440CD-3DFD-2941-921B-B85C530720C7}"/>
              </a:ext>
            </a:extLst>
          </p:cNvPr>
          <p:cNvSpPr>
            <a:spLocks noGrp="1"/>
          </p:cNvSpPr>
          <p:nvPr>
            <p:ph type="title"/>
          </p:nvPr>
        </p:nvSpPr>
        <p:spPr>
          <a:xfrm>
            <a:off x="128692" y="-28530"/>
            <a:ext cx="5398887" cy="1691679"/>
          </a:xfrm>
        </p:spPr>
        <p:txBody>
          <a:bodyPr>
            <a:noAutofit/>
          </a:bodyPr>
          <a:lstStyle/>
          <a:p>
            <a:pPr algn="l"/>
            <a:r>
              <a:rPr lang="en-US" sz="3600" b="1" dirty="0">
                <a:solidFill>
                  <a:schemeClr val="bg1"/>
                </a:solidFill>
                <a:latin typeface="Times New Roman"/>
                <a:cs typeface="Times New Roman"/>
              </a:rPr>
              <a:t>Measuring SHS: </a:t>
            </a:r>
            <a:br>
              <a:rPr lang="en-US" sz="3600" b="1" dirty="0">
                <a:solidFill>
                  <a:schemeClr val="bg1"/>
                </a:solidFill>
                <a:latin typeface="Times New Roman"/>
                <a:cs typeface="Times New Roman"/>
              </a:rPr>
            </a:br>
            <a:r>
              <a:rPr lang="en-US" sz="3600" b="1" dirty="0">
                <a:solidFill>
                  <a:schemeClr val="bg1"/>
                </a:solidFill>
                <a:latin typeface="Times New Roman"/>
                <a:cs typeface="Times New Roman"/>
              </a:rPr>
              <a:t>Symptom: Pain, </a:t>
            </a:r>
            <a:br>
              <a:rPr lang="en-US" sz="3600" b="1" dirty="0">
                <a:solidFill>
                  <a:schemeClr val="bg1"/>
                </a:solidFill>
                <a:latin typeface="Times New Roman"/>
                <a:cs typeface="Times New Roman"/>
              </a:rPr>
            </a:br>
            <a:r>
              <a:rPr lang="en-US" sz="3600" b="1" dirty="0">
                <a:solidFill>
                  <a:schemeClr val="bg1"/>
                </a:solidFill>
                <a:latin typeface="Times New Roman"/>
                <a:cs typeface="Times New Roman"/>
              </a:rPr>
              <a:t>by health condition</a:t>
            </a:r>
          </a:p>
        </p:txBody>
      </p:sp>
    </p:spTree>
    <p:extLst>
      <p:ext uri="{BB962C8B-B14F-4D97-AF65-F5344CB8AC3E}">
        <p14:creationId xmlns:p14="http://schemas.microsoft.com/office/powerpoint/2010/main" xmlns="" val="3904878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Agrupar 45"/>
          <p:cNvGrpSpPr/>
          <p:nvPr/>
        </p:nvGrpSpPr>
        <p:grpSpPr>
          <a:xfrm>
            <a:off x="30166" y="744125"/>
            <a:ext cx="8852180" cy="6014751"/>
            <a:chOff x="-351736" y="413480"/>
            <a:chExt cx="9234083" cy="6274240"/>
          </a:xfrm>
        </p:grpSpPr>
        <p:sp>
          <p:nvSpPr>
            <p:cNvPr id="4" name="Oval 3">
              <a:extLst>
                <a:ext uri="{FF2B5EF4-FFF2-40B4-BE49-F238E27FC236}">
                  <a16:creationId xmlns:a16="http://schemas.microsoft.com/office/drawing/2014/main" xmlns="" id="{5881E2C4-508C-4E2A-B6A0-DC73FF8DC7FC}"/>
                </a:ext>
              </a:extLst>
            </p:cNvPr>
            <p:cNvSpPr/>
            <p:nvPr/>
          </p:nvSpPr>
          <p:spPr>
            <a:xfrm>
              <a:off x="1603581" y="1512239"/>
              <a:ext cx="4783689" cy="4298501"/>
            </a:xfrm>
            <a:prstGeom prst="ellipse">
              <a:avLst/>
            </a:prstGeom>
            <a:solidFill>
              <a:srgbClr val="6666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p>
          </p:txBody>
        </p:sp>
        <p:sp>
          <p:nvSpPr>
            <p:cNvPr id="5" name="Oval 4">
              <a:extLst>
                <a:ext uri="{FF2B5EF4-FFF2-40B4-BE49-F238E27FC236}">
                  <a16:creationId xmlns:a16="http://schemas.microsoft.com/office/drawing/2014/main" xmlns="" id="{B9866744-4DCE-4028-B3FF-20EC3C8C5532}"/>
                </a:ext>
              </a:extLst>
            </p:cNvPr>
            <p:cNvSpPr/>
            <p:nvPr/>
          </p:nvSpPr>
          <p:spPr>
            <a:xfrm>
              <a:off x="3472917" y="507456"/>
              <a:ext cx="1661041" cy="1730340"/>
            </a:xfrm>
            <a:prstGeom prst="ellipse">
              <a:avLst/>
            </a:prstGeom>
            <a:solidFill>
              <a:srgbClr val="BDD7EE">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dirty="0">
                <a:solidFill>
                  <a:schemeClr val="tx2"/>
                </a:solidFill>
              </a:endParaRPr>
            </a:p>
          </p:txBody>
        </p:sp>
        <p:sp>
          <p:nvSpPr>
            <p:cNvPr id="8" name="Oval 7">
              <a:extLst>
                <a:ext uri="{FF2B5EF4-FFF2-40B4-BE49-F238E27FC236}">
                  <a16:creationId xmlns:a16="http://schemas.microsoft.com/office/drawing/2014/main" xmlns="" id="{CB540CCC-F88F-4949-9F65-583F829A807A}"/>
                </a:ext>
              </a:extLst>
            </p:cNvPr>
            <p:cNvSpPr/>
            <p:nvPr/>
          </p:nvSpPr>
          <p:spPr>
            <a:xfrm>
              <a:off x="326034" y="1636288"/>
              <a:ext cx="2373787" cy="1855596"/>
            </a:xfrm>
            <a:prstGeom prst="ellipse">
              <a:avLst/>
            </a:prstGeom>
            <a:solidFill>
              <a:srgbClr val="3B723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dirty="0"/>
            </a:p>
          </p:txBody>
        </p:sp>
        <p:sp>
          <p:nvSpPr>
            <p:cNvPr id="9" name="Oval 8">
              <a:extLst>
                <a:ext uri="{FF2B5EF4-FFF2-40B4-BE49-F238E27FC236}">
                  <a16:creationId xmlns:a16="http://schemas.microsoft.com/office/drawing/2014/main" xmlns="" id="{5A9E3C00-72B1-4408-862A-5B3ECAC5239C}"/>
                </a:ext>
              </a:extLst>
            </p:cNvPr>
            <p:cNvSpPr/>
            <p:nvPr/>
          </p:nvSpPr>
          <p:spPr>
            <a:xfrm>
              <a:off x="751134" y="2240366"/>
              <a:ext cx="2033410" cy="1852052"/>
            </a:xfrm>
            <a:prstGeom prst="ellipse">
              <a:avLst/>
            </a:prstGeom>
            <a:solidFill>
              <a:srgbClr val="00DB5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p>
          </p:txBody>
        </p:sp>
        <p:sp>
          <p:nvSpPr>
            <p:cNvPr id="10" name="Oval 9">
              <a:extLst>
                <a:ext uri="{FF2B5EF4-FFF2-40B4-BE49-F238E27FC236}">
                  <a16:creationId xmlns:a16="http://schemas.microsoft.com/office/drawing/2014/main" xmlns="" id="{444F74CB-D5C7-43CE-B5D6-141867FE70FB}"/>
                </a:ext>
              </a:extLst>
            </p:cNvPr>
            <p:cNvSpPr/>
            <p:nvPr/>
          </p:nvSpPr>
          <p:spPr>
            <a:xfrm>
              <a:off x="809578" y="3622457"/>
              <a:ext cx="1131335" cy="1154665"/>
            </a:xfrm>
            <a:prstGeom prst="ellipse">
              <a:avLst/>
            </a:prstGeom>
            <a:solidFill>
              <a:srgbClr val="B8B529">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p>
          </p:txBody>
        </p:sp>
        <p:sp>
          <p:nvSpPr>
            <p:cNvPr id="11" name="Oval 10">
              <a:extLst>
                <a:ext uri="{FF2B5EF4-FFF2-40B4-BE49-F238E27FC236}">
                  <a16:creationId xmlns:a16="http://schemas.microsoft.com/office/drawing/2014/main" xmlns="" id="{603AE709-C232-4C27-A1AA-CB1A845085AD}"/>
                </a:ext>
              </a:extLst>
            </p:cNvPr>
            <p:cNvSpPr/>
            <p:nvPr/>
          </p:nvSpPr>
          <p:spPr>
            <a:xfrm>
              <a:off x="1199419" y="4303359"/>
              <a:ext cx="1131335" cy="1154665"/>
            </a:xfrm>
            <a:prstGeom prst="ellipse">
              <a:avLst/>
            </a:prstGeom>
            <a:solidFill>
              <a:srgbClr val="A3740E">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p>
          </p:txBody>
        </p:sp>
        <p:sp>
          <p:nvSpPr>
            <p:cNvPr id="12" name="Oval 11">
              <a:extLst>
                <a:ext uri="{FF2B5EF4-FFF2-40B4-BE49-F238E27FC236}">
                  <a16:creationId xmlns:a16="http://schemas.microsoft.com/office/drawing/2014/main" xmlns="" id="{31E3F374-79FE-44E0-B113-51E2E55A4927}"/>
                </a:ext>
              </a:extLst>
            </p:cNvPr>
            <p:cNvSpPr/>
            <p:nvPr/>
          </p:nvSpPr>
          <p:spPr>
            <a:xfrm>
              <a:off x="1323423" y="3565047"/>
              <a:ext cx="773184" cy="780419"/>
            </a:xfrm>
            <a:prstGeom prst="ellipse">
              <a:avLst/>
            </a:prstGeom>
            <a:solidFill>
              <a:srgbClr val="00000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p>
          </p:txBody>
        </p:sp>
        <p:sp>
          <p:nvSpPr>
            <p:cNvPr id="13" name="Oval 12">
              <a:extLst>
                <a:ext uri="{FF2B5EF4-FFF2-40B4-BE49-F238E27FC236}">
                  <a16:creationId xmlns:a16="http://schemas.microsoft.com/office/drawing/2014/main" xmlns="" id="{E6FE7D7A-42B0-47B9-AE1E-49EF4074E7BE}"/>
                </a:ext>
              </a:extLst>
            </p:cNvPr>
            <p:cNvSpPr/>
            <p:nvPr/>
          </p:nvSpPr>
          <p:spPr>
            <a:xfrm>
              <a:off x="2208842" y="4433510"/>
              <a:ext cx="1103363" cy="1116730"/>
            </a:xfrm>
            <a:prstGeom prst="ellipse">
              <a:avLst/>
            </a:prstGeom>
            <a:solidFill>
              <a:srgbClr val="AB42B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p>
          </p:txBody>
        </p:sp>
        <p:sp>
          <p:nvSpPr>
            <p:cNvPr id="14" name="Oval 13">
              <a:extLst>
                <a:ext uri="{FF2B5EF4-FFF2-40B4-BE49-F238E27FC236}">
                  <a16:creationId xmlns:a16="http://schemas.microsoft.com/office/drawing/2014/main" xmlns="" id="{E77196B1-9969-4986-85F4-5B84DE565E67}"/>
                </a:ext>
              </a:extLst>
            </p:cNvPr>
            <p:cNvSpPr/>
            <p:nvPr/>
          </p:nvSpPr>
          <p:spPr>
            <a:xfrm>
              <a:off x="1755449" y="5051026"/>
              <a:ext cx="1131335" cy="1154664"/>
            </a:xfrm>
            <a:prstGeom prst="ellipse">
              <a:avLst/>
            </a:prstGeom>
            <a:solidFill>
              <a:srgbClr val="EB5BC2">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p>
          </p:txBody>
        </p:sp>
        <p:sp>
          <p:nvSpPr>
            <p:cNvPr id="15" name="Oval 14">
              <a:extLst>
                <a:ext uri="{FF2B5EF4-FFF2-40B4-BE49-F238E27FC236}">
                  <a16:creationId xmlns:a16="http://schemas.microsoft.com/office/drawing/2014/main" xmlns="" id="{68CB4E14-E64A-4E19-8FEA-EABF3674B58F}"/>
                </a:ext>
              </a:extLst>
            </p:cNvPr>
            <p:cNvSpPr/>
            <p:nvPr/>
          </p:nvSpPr>
          <p:spPr>
            <a:xfrm>
              <a:off x="2592118" y="5533056"/>
              <a:ext cx="1131335" cy="1154664"/>
            </a:xfrm>
            <a:prstGeom prst="ellipse">
              <a:avLst/>
            </a:prstGeom>
            <a:solidFill>
              <a:srgbClr val="FF000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p>
          </p:txBody>
        </p:sp>
        <p:sp>
          <p:nvSpPr>
            <p:cNvPr id="16" name="Oval 15">
              <a:extLst>
                <a:ext uri="{FF2B5EF4-FFF2-40B4-BE49-F238E27FC236}">
                  <a16:creationId xmlns:a16="http://schemas.microsoft.com/office/drawing/2014/main" xmlns="" id="{88FB78FA-1851-4ACE-83D2-16E04C304A60}"/>
                </a:ext>
              </a:extLst>
            </p:cNvPr>
            <p:cNvSpPr/>
            <p:nvPr/>
          </p:nvSpPr>
          <p:spPr>
            <a:xfrm>
              <a:off x="3454638" y="5177239"/>
              <a:ext cx="933573" cy="893217"/>
            </a:xfrm>
            <a:prstGeom prst="ellipse">
              <a:avLst/>
            </a:prstGeom>
            <a:solidFill>
              <a:srgbClr val="953734">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p>
          </p:txBody>
        </p:sp>
        <p:sp>
          <p:nvSpPr>
            <p:cNvPr id="17" name="Oval 16">
              <a:extLst>
                <a:ext uri="{FF2B5EF4-FFF2-40B4-BE49-F238E27FC236}">
                  <a16:creationId xmlns:a16="http://schemas.microsoft.com/office/drawing/2014/main" xmlns="" id="{B67F27B8-FAEF-478C-9201-DAA34C042384}"/>
                </a:ext>
              </a:extLst>
            </p:cNvPr>
            <p:cNvSpPr/>
            <p:nvPr/>
          </p:nvSpPr>
          <p:spPr>
            <a:xfrm>
              <a:off x="4737570" y="4805999"/>
              <a:ext cx="1775628" cy="1718001"/>
            </a:xfrm>
            <a:prstGeom prst="ellipse">
              <a:avLst/>
            </a:prstGeom>
            <a:solidFill>
              <a:srgbClr val="7F7F7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p>
          </p:txBody>
        </p:sp>
        <p:sp>
          <p:nvSpPr>
            <p:cNvPr id="18" name="Oval 17">
              <a:extLst>
                <a:ext uri="{FF2B5EF4-FFF2-40B4-BE49-F238E27FC236}">
                  <a16:creationId xmlns:a16="http://schemas.microsoft.com/office/drawing/2014/main" xmlns="" id="{A11BA2B9-8465-4426-87F4-898095E5AC1D}"/>
                </a:ext>
              </a:extLst>
            </p:cNvPr>
            <p:cNvSpPr/>
            <p:nvPr/>
          </p:nvSpPr>
          <p:spPr>
            <a:xfrm>
              <a:off x="5148818" y="4333699"/>
              <a:ext cx="1692351" cy="1595593"/>
            </a:xfrm>
            <a:prstGeom prst="ellipse">
              <a:avLst/>
            </a:prstGeom>
            <a:solidFill>
              <a:srgbClr val="ED7D31">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p>
          </p:txBody>
        </p:sp>
        <p:sp>
          <p:nvSpPr>
            <p:cNvPr id="19" name="Oval 18">
              <a:extLst>
                <a:ext uri="{FF2B5EF4-FFF2-40B4-BE49-F238E27FC236}">
                  <a16:creationId xmlns:a16="http://schemas.microsoft.com/office/drawing/2014/main" xmlns="" id="{086C4D0B-77F2-4744-B717-742B5A2E75AA}"/>
                </a:ext>
              </a:extLst>
            </p:cNvPr>
            <p:cNvSpPr/>
            <p:nvPr/>
          </p:nvSpPr>
          <p:spPr>
            <a:xfrm>
              <a:off x="4577324" y="1956940"/>
              <a:ext cx="3578577" cy="3428694"/>
            </a:xfrm>
            <a:prstGeom prst="ellipse">
              <a:avLst/>
            </a:prstGeom>
            <a:solidFill>
              <a:schemeClr val="bg2">
                <a:lumMod val="75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p>
          </p:txBody>
        </p:sp>
        <p:sp>
          <p:nvSpPr>
            <p:cNvPr id="20" name="Oval 19">
              <a:extLst>
                <a:ext uri="{FF2B5EF4-FFF2-40B4-BE49-F238E27FC236}">
                  <a16:creationId xmlns:a16="http://schemas.microsoft.com/office/drawing/2014/main" xmlns="" id="{C3BADCAA-A90B-4036-8221-D1C85A60C312}"/>
                </a:ext>
              </a:extLst>
            </p:cNvPr>
            <p:cNvSpPr/>
            <p:nvPr/>
          </p:nvSpPr>
          <p:spPr>
            <a:xfrm>
              <a:off x="6156820" y="1325447"/>
              <a:ext cx="2262088" cy="2109517"/>
            </a:xfrm>
            <a:prstGeom prst="ellipse">
              <a:avLst/>
            </a:prstGeom>
            <a:solidFill>
              <a:srgbClr val="FFC00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p>
          </p:txBody>
        </p:sp>
        <p:sp>
          <p:nvSpPr>
            <p:cNvPr id="21" name="Oval 20">
              <a:extLst>
                <a:ext uri="{FF2B5EF4-FFF2-40B4-BE49-F238E27FC236}">
                  <a16:creationId xmlns:a16="http://schemas.microsoft.com/office/drawing/2014/main" xmlns="" id="{9F366810-9646-473E-88E7-9C334034CFBE}"/>
                </a:ext>
              </a:extLst>
            </p:cNvPr>
            <p:cNvSpPr/>
            <p:nvPr/>
          </p:nvSpPr>
          <p:spPr>
            <a:xfrm>
              <a:off x="2092287" y="413480"/>
              <a:ext cx="1636885" cy="1543453"/>
            </a:xfrm>
            <a:prstGeom prst="ellipse">
              <a:avLst/>
            </a:prstGeom>
            <a:solidFill>
              <a:srgbClr val="5B9BD5">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dirty="0">
                <a:solidFill>
                  <a:schemeClr val="tx2">
                    <a:lumMod val="50000"/>
                  </a:schemeClr>
                </a:solidFill>
              </a:endParaRPr>
            </a:p>
          </p:txBody>
        </p:sp>
        <p:sp>
          <p:nvSpPr>
            <p:cNvPr id="22" name="Right Brace 21">
              <a:extLst>
                <a:ext uri="{FF2B5EF4-FFF2-40B4-BE49-F238E27FC236}">
                  <a16:creationId xmlns:a16="http://schemas.microsoft.com/office/drawing/2014/main" xmlns="" id="{FBE18B03-76F7-4C37-9EA7-669FE6652199}"/>
                </a:ext>
              </a:extLst>
            </p:cNvPr>
            <p:cNvSpPr/>
            <p:nvPr/>
          </p:nvSpPr>
          <p:spPr>
            <a:xfrm>
              <a:off x="8304208" y="1325447"/>
              <a:ext cx="460121" cy="4826321"/>
            </a:xfrm>
            <a:prstGeom prst="rightBrace">
              <a:avLst>
                <a:gd name="adj1" fmla="val 29487"/>
                <a:gd name="adj2" fmla="val 50000"/>
              </a:avLst>
            </a:prstGeom>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p>
          </p:txBody>
        </p:sp>
        <p:sp>
          <p:nvSpPr>
            <p:cNvPr id="23" name="TextBox 22">
              <a:extLst>
                <a:ext uri="{FF2B5EF4-FFF2-40B4-BE49-F238E27FC236}">
                  <a16:creationId xmlns:a16="http://schemas.microsoft.com/office/drawing/2014/main" xmlns="" id="{AA93DFE0-FD52-4760-A578-3A560B08670E}"/>
                </a:ext>
              </a:extLst>
            </p:cNvPr>
            <p:cNvSpPr txBox="1"/>
            <p:nvPr/>
          </p:nvSpPr>
          <p:spPr>
            <a:xfrm>
              <a:off x="7726068" y="6162077"/>
              <a:ext cx="1156279" cy="481582"/>
            </a:xfrm>
            <a:prstGeom prst="rect">
              <a:avLst/>
            </a:prstGeom>
            <a:noFill/>
          </p:spPr>
          <p:txBody>
            <a:bodyPr wrap="square" rtlCol="0">
              <a:spAutoFit/>
            </a:bodyPr>
            <a:lstStyle/>
            <a:p>
              <a:r>
                <a:rPr lang="en-US" sz="1200" dirty="0">
                  <a:solidFill>
                    <a:schemeClr val="bg1"/>
                  </a:solidFill>
                </a:rPr>
                <a:t>Psychological </a:t>
              </a:r>
            </a:p>
            <a:p>
              <a:r>
                <a:rPr lang="en-US" sz="1200" dirty="0">
                  <a:solidFill>
                    <a:schemeClr val="bg1"/>
                  </a:solidFill>
                </a:rPr>
                <a:t>Symptoms</a:t>
              </a:r>
            </a:p>
          </p:txBody>
        </p:sp>
        <p:sp>
          <p:nvSpPr>
            <p:cNvPr id="24" name="TextBox 23">
              <a:extLst>
                <a:ext uri="{FF2B5EF4-FFF2-40B4-BE49-F238E27FC236}">
                  <a16:creationId xmlns:a16="http://schemas.microsoft.com/office/drawing/2014/main" xmlns="" id="{E804B98A-4674-4148-A8E9-C00ABC624B1D}"/>
                </a:ext>
              </a:extLst>
            </p:cNvPr>
            <p:cNvSpPr txBox="1"/>
            <p:nvPr/>
          </p:nvSpPr>
          <p:spPr>
            <a:xfrm>
              <a:off x="2545685" y="2893681"/>
              <a:ext cx="2262088" cy="1444747"/>
            </a:xfrm>
            <a:prstGeom prst="rect">
              <a:avLst/>
            </a:prstGeom>
            <a:noFill/>
          </p:spPr>
          <p:txBody>
            <a:bodyPr wrap="square" rtlCol="0">
              <a:spAutoFit/>
            </a:bodyPr>
            <a:lstStyle/>
            <a:p>
              <a:pPr algn="ctr"/>
              <a:r>
                <a:rPr lang="en-US" sz="2800" dirty="0">
                  <a:solidFill>
                    <a:schemeClr val="bg1"/>
                  </a:solidFill>
                </a:rPr>
                <a:t>Health condition: Dementia</a:t>
              </a:r>
            </a:p>
          </p:txBody>
        </p:sp>
        <p:sp>
          <p:nvSpPr>
            <p:cNvPr id="25" name="Left Brace 24">
              <a:extLst>
                <a:ext uri="{FF2B5EF4-FFF2-40B4-BE49-F238E27FC236}">
                  <a16:creationId xmlns:a16="http://schemas.microsoft.com/office/drawing/2014/main" xmlns="" id="{58097B2D-72FC-4C96-B855-664B618964FB}"/>
                </a:ext>
              </a:extLst>
            </p:cNvPr>
            <p:cNvSpPr/>
            <p:nvPr/>
          </p:nvSpPr>
          <p:spPr>
            <a:xfrm>
              <a:off x="-200089" y="953215"/>
              <a:ext cx="444953" cy="4917965"/>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p>
          </p:txBody>
        </p:sp>
        <p:sp>
          <p:nvSpPr>
            <p:cNvPr id="26" name="TextBox 25">
              <a:extLst>
                <a:ext uri="{FF2B5EF4-FFF2-40B4-BE49-F238E27FC236}">
                  <a16:creationId xmlns:a16="http://schemas.microsoft.com/office/drawing/2014/main" xmlns="" id="{77BF38C9-98F2-4ED0-A692-3F31193347A3}"/>
                </a:ext>
              </a:extLst>
            </p:cNvPr>
            <p:cNvSpPr txBox="1"/>
            <p:nvPr/>
          </p:nvSpPr>
          <p:spPr>
            <a:xfrm>
              <a:off x="-351736" y="492696"/>
              <a:ext cx="922304" cy="481582"/>
            </a:xfrm>
            <a:prstGeom prst="rect">
              <a:avLst/>
            </a:prstGeom>
            <a:noFill/>
          </p:spPr>
          <p:txBody>
            <a:bodyPr wrap="square" rtlCol="0">
              <a:spAutoFit/>
            </a:bodyPr>
            <a:lstStyle/>
            <a:p>
              <a:r>
                <a:rPr lang="en-US" sz="1200" dirty="0">
                  <a:solidFill>
                    <a:schemeClr val="bg1"/>
                  </a:solidFill>
                </a:rPr>
                <a:t>Physical </a:t>
              </a:r>
            </a:p>
            <a:p>
              <a:r>
                <a:rPr lang="en-US" sz="1200" dirty="0">
                  <a:solidFill>
                    <a:schemeClr val="bg1"/>
                  </a:solidFill>
                </a:rPr>
                <a:t>Symptoms</a:t>
              </a:r>
            </a:p>
          </p:txBody>
        </p:sp>
        <p:sp>
          <p:nvSpPr>
            <p:cNvPr id="3" name="TextBox 2">
              <a:extLst>
                <a:ext uri="{FF2B5EF4-FFF2-40B4-BE49-F238E27FC236}">
                  <a16:creationId xmlns:a16="http://schemas.microsoft.com/office/drawing/2014/main" xmlns="" id="{19FDFAA0-1092-439B-A591-419423544BE5}"/>
                </a:ext>
              </a:extLst>
            </p:cNvPr>
            <p:cNvSpPr txBox="1"/>
            <p:nvPr/>
          </p:nvSpPr>
          <p:spPr>
            <a:xfrm>
              <a:off x="830485" y="1987317"/>
              <a:ext cx="868828" cy="353160"/>
            </a:xfrm>
            <a:prstGeom prst="rect">
              <a:avLst/>
            </a:prstGeom>
            <a:noFill/>
          </p:spPr>
          <p:txBody>
            <a:bodyPr wrap="square" rtlCol="0">
              <a:spAutoFit/>
            </a:bodyPr>
            <a:lstStyle/>
            <a:p>
              <a:r>
                <a:rPr lang="en-US" sz="1600" dirty="0">
                  <a:solidFill>
                    <a:schemeClr val="bg1"/>
                  </a:solidFill>
                </a:rPr>
                <a:t>Fatigue</a:t>
              </a:r>
            </a:p>
          </p:txBody>
        </p:sp>
        <p:sp>
          <p:nvSpPr>
            <p:cNvPr id="28" name="TextBox 27">
              <a:extLst>
                <a:ext uri="{FF2B5EF4-FFF2-40B4-BE49-F238E27FC236}">
                  <a16:creationId xmlns:a16="http://schemas.microsoft.com/office/drawing/2014/main" xmlns="" id="{711C315D-DAF9-4A63-9747-3F82AB23805E}"/>
                </a:ext>
              </a:extLst>
            </p:cNvPr>
            <p:cNvSpPr txBox="1"/>
            <p:nvPr/>
          </p:nvSpPr>
          <p:spPr>
            <a:xfrm>
              <a:off x="1145038" y="2846208"/>
              <a:ext cx="1128386" cy="353160"/>
            </a:xfrm>
            <a:prstGeom prst="rect">
              <a:avLst/>
            </a:prstGeom>
            <a:noFill/>
          </p:spPr>
          <p:txBody>
            <a:bodyPr wrap="square" rtlCol="0">
              <a:spAutoFit/>
            </a:bodyPr>
            <a:lstStyle/>
            <a:p>
              <a:r>
                <a:rPr lang="en-US" sz="1600" dirty="0"/>
                <a:t>Weakness</a:t>
              </a:r>
            </a:p>
          </p:txBody>
        </p:sp>
        <p:sp>
          <p:nvSpPr>
            <p:cNvPr id="29" name="TextBox 28">
              <a:extLst>
                <a:ext uri="{FF2B5EF4-FFF2-40B4-BE49-F238E27FC236}">
                  <a16:creationId xmlns:a16="http://schemas.microsoft.com/office/drawing/2014/main" xmlns="" id="{2C92D588-A833-4720-A79F-45B826BD30FB}"/>
                </a:ext>
              </a:extLst>
            </p:cNvPr>
            <p:cNvSpPr txBox="1"/>
            <p:nvPr/>
          </p:nvSpPr>
          <p:spPr>
            <a:xfrm>
              <a:off x="817123" y="4055820"/>
              <a:ext cx="854721" cy="353160"/>
            </a:xfrm>
            <a:prstGeom prst="rect">
              <a:avLst/>
            </a:prstGeom>
            <a:noFill/>
          </p:spPr>
          <p:txBody>
            <a:bodyPr wrap="square" rtlCol="0">
              <a:spAutoFit/>
            </a:bodyPr>
            <a:lstStyle/>
            <a:p>
              <a:r>
                <a:rPr lang="en-US" sz="1600" dirty="0"/>
                <a:t>nausea</a:t>
              </a:r>
            </a:p>
          </p:txBody>
        </p:sp>
        <p:sp>
          <p:nvSpPr>
            <p:cNvPr id="30" name="TextBox 29">
              <a:extLst>
                <a:ext uri="{FF2B5EF4-FFF2-40B4-BE49-F238E27FC236}">
                  <a16:creationId xmlns:a16="http://schemas.microsoft.com/office/drawing/2014/main" xmlns="" id="{F1166C71-938A-4E9B-A453-5897BCC4FEFB}"/>
                </a:ext>
              </a:extLst>
            </p:cNvPr>
            <p:cNvSpPr txBox="1"/>
            <p:nvPr/>
          </p:nvSpPr>
          <p:spPr>
            <a:xfrm>
              <a:off x="1181723" y="4656268"/>
              <a:ext cx="978153" cy="353160"/>
            </a:xfrm>
            <a:prstGeom prst="rect">
              <a:avLst/>
            </a:prstGeom>
            <a:noFill/>
          </p:spPr>
          <p:txBody>
            <a:bodyPr wrap="square" rtlCol="0">
              <a:spAutoFit/>
            </a:bodyPr>
            <a:lstStyle/>
            <a:p>
              <a:r>
                <a:rPr lang="en-US" sz="1600" dirty="0"/>
                <a:t>diarrhea</a:t>
              </a:r>
            </a:p>
          </p:txBody>
        </p:sp>
        <p:sp>
          <p:nvSpPr>
            <p:cNvPr id="31" name="TextBox 30">
              <a:extLst>
                <a:ext uri="{FF2B5EF4-FFF2-40B4-BE49-F238E27FC236}">
                  <a16:creationId xmlns:a16="http://schemas.microsoft.com/office/drawing/2014/main" xmlns="" id="{0089D6C3-76EF-442E-BED1-24A9EBB91E99}"/>
                </a:ext>
              </a:extLst>
            </p:cNvPr>
            <p:cNvSpPr txBox="1"/>
            <p:nvPr/>
          </p:nvSpPr>
          <p:spPr>
            <a:xfrm>
              <a:off x="1208083" y="3763943"/>
              <a:ext cx="1372620" cy="353160"/>
            </a:xfrm>
            <a:prstGeom prst="rect">
              <a:avLst/>
            </a:prstGeom>
            <a:noFill/>
          </p:spPr>
          <p:txBody>
            <a:bodyPr wrap="square" rtlCol="0">
              <a:spAutoFit/>
            </a:bodyPr>
            <a:lstStyle/>
            <a:p>
              <a:r>
                <a:rPr lang="en-US" sz="1600" dirty="0">
                  <a:solidFill>
                    <a:schemeClr val="bg1"/>
                  </a:solidFill>
                </a:rPr>
                <a:t>Constipation</a:t>
              </a:r>
            </a:p>
          </p:txBody>
        </p:sp>
        <p:sp>
          <p:nvSpPr>
            <p:cNvPr id="32" name="TextBox 31">
              <a:extLst>
                <a:ext uri="{FF2B5EF4-FFF2-40B4-BE49-F238E27FC236}">
                  <a16:creationId xmlns:a16="http://schemas.microsoft.com/office/drawing/2014/main" xmlns="" id="{9A10214C-4486-41BD-9D74-5EDA5F3B7FAF}"/>
                </a:ext>
              </a:extLst>
            </p:cNvPr>
            <p:cNvSpPr txBox="1"/>
            <p:nvPr/>
          </p:nvSpPr>
          <p:spPr>
            <a:xfrm>
              <a:off x="2231914" y="4743089"/>
              <a:ext cx="1192506" cy="353160"/>
            </a:xfrm>
            <a:prstGeom prst="rect">
              <a:avLst/>
            </a:prstGeom>
            <a:noFill/>
          </p:spPr>
          <p:txBody>
            <a:bodyPr wrap="square" rtlCol="0">
              <a:spAutoFit/>
            </a:bodyPr>
            <a:lstStyle/>
            <a:p>
              <a:r>
                <a:rPr lang="en-US" sz="1600" dirty="0"/>
                <a:t>Dry mouth</a:t>
              </a:r>
            </a:p>
          </p:txBody>
        </p:sp>
        <p:sp>
          <p:nvSpPr>
            <p:cNvPr id="35" name="TextBox 34">
              <a:extLst>
                <a:ext uri="{FF2B5EF4-FFF2-40B4-BE49-F238E27FC236}">
                  <a16:creationId xmlns:a16="http://schemas.microsoft.com/office/drawing/2014/main" xmlns="" id="{BBCC4584-F234-42D1-93EE-91EBD5686510}"/>
                </a:ext>
              </a:extLst>
            </p:cNvPr>
            <p:cNvSpPr txBox="1"/>
            <p:nvPr/>
          </p:nvSpPr>
          <p:spPr>
            <a:xfrm>
              <a:off x="1827988" y="5528499"/>
              <a:ext cx="1005788" cy="353160"/>
            </a:xfrm>
            <a:prstGeom prst="rect">
              <a:avLst/>
            </a:prstGeom>
            <a:noFill/>
          </p:spPr>
          <p:txBody>
            <a:bodyPr wrap="square" rtlCol="0">
              <a:spAutoFit/>
            </a:bodyPr>
            <a:lstStyle/>
            <a:p>
              <a:r>
                <a:rPr lang="en-US" sz="1600" dirty="0"/>
                <a:t>Itchiness</a:t>
              </a:r>
            </a:p>
          </p:txBody>
        </p:sp>
        <p:sp>
          <p:nvSpPr>
            <p:cNvPr id="37" name="TextBox 36">
              <a:extLst>
                <a:ext uri="{FF2B5EF4-FFF2-40B4-BE49-F238E27FC236}">
                  <a16:creationId xmlns:a16="http://schemas.microsoft.com/office/drawing/2014/main" xmlns="" id="{CC8278E1-B4A3-4A54-8972-AF33DD337407}"/>
                </a:ext>
              </a:extLst>
            </p:cNvPr>
            <p:cNvSpPr txBox="1"/>
            <p:nvPr/>
          </p:nvSpPr>
          <p:spPr>
            <a:xfrm>
              <a:off x="2735686" y="6076637"/>
              <a:ext cx="998991" cy="353160"/>
            </a:xfrm>
            <a:prstGeom prst="rect">
              <a:avLst/>
            </a:prstGeom>
            <a:noFill/>
          </p:spPr>
          <p:txBody>
            <a:bodyPr wrap="square" rtlCol="0">
              <a:spAutoFit/>
            </a:bodyPr>
            <a:lstStyle/>
            <a:p>
              <a:r>
                <a:rPr lang="en-US" sz="1600" dirty="0"/>
                <a:t>Bleeding</a:t>
              </a:r>
            </a:p>
          </p:txBody>
        </p:sp>
        <p:sp>
          <p:nvSpPr>
            <p:cNvPr id="38" name="TextBox 37">
              <a:extLst>
                <a:ext uri="{FF2B5EF4-FFF2-40B4-BE49-F238E27FC236}">
                  <a16:creationId xmlns:a16="http://schemas.microsoft.com/office/drawing/2014/main" xmlns="" id="{9EEC7980-D9D7-42DF-9871-94D8A8FF92F5}"/>
                </a:ext>
              </a:extLst>
            </p:cNvPr>
            <p:cNvSpPr txBox="1"/>
            <p:nvPr/>
          </p:nvSpPr>
          <p:spPr>
            <a:xfrm>
              <a:off x="3458168" y="5439181"/>
              <a:ext cx="957250" cy="353160"/>
            </a:xfrm>
            <a:prstGeom prst="rect">
              <a:avLst/>
            </a:prstGeom>
            <a:noFill/>
          </p:spPr>
          <p:txBody>
            <a:bodyPr wrap="square" rtlCol="0">
              <a:spAutoFit/>
            </a:bodyPr>
            <a:lstStyle/>
            <a:p>
              <a:r>
                <a:rPr lang="en-US" sz="1600" dirty="0"/>
                <a:t>Wounds</a:t>
              </a:r>
            </a:p>
          </p:txBody>
        </p:sp>
        <p:sp>
          <p:nvSpPr>
            <p:cNvPr id="39" name="TextBox 38">
              <a:extLst>
                <a:ext uri="{FF2B5EF4-FFF2-40B4-BE49-F238E27FC236}">
                  <a16:creationId xmlns:a16="http://schemas.microsoft.com/office/drawing/2014/main" xmlns="" id="{FB0F405E-18B6-4FC0-9C88-37C78C6A8267}"/>
                </a:ext>
              </a:extLst>
            </p:cNvPr>
            <p:cNvSpPr txBox="1"/>
            <p:nvPr/>
          </p:nvSpPr>
          <p:spPr>
            <a:xfrm>
              <a:off x="4975214" y="5965270"/>
              <a:ext cx="885050" cy="353160"/>
            </a:xfrm>
            <a:prstGeom prst="rect">
              <a:avLst/>
            </a:prstGeom>
            <a:noFill/>
          </p:spPr>
          <p:txBody>
            <a:bodyPr wrap="square" rtlCol="0">
              <a:spAutoFit/>
            </a:bodyPr>
            <a:lstStyle/>
            <a:p>
              <a:r>
                <a:rPr lang="en-US" sz="1600" dirty="0"/>
                <a:t>Anxiety</a:t>
              </a:r>
            </a:p>
          </p:txBody>
        </p:sp>
        <p:sp>
          <p:nvSpPr>
            <p:cNvPr id="40" name="TextBox 39">
              <a:extLst>
                <a:ext uri="{FF2B5EF4-FFF2-40B4-BE49-F238E27FC236}">
                  <a16:creationId xmlns:a16="http://schemas.microsoft.com/office/drawing/2014/main" xmlns="" id="{E060ACEA-7F2C-42AA-B6CA-F1FE48F881CD}"/>
                </a:ext>
              </a:extLst>
            </p:cNvPr>
            <p:cNvSpPr txBox="1"/>
            <p:nvPr/>
          </p:nvSpPr>
          <p:spPr>
            <a:xfrm>
              <a:off x="5417739" y="5418816"/>
              <a:ext cx="1233223" cy="353160"/>
            </a:xfrm>
            <a:prstGeom prst="rect">
              <a:avLst/>
            </a:prstGeom>
            <a:noFill/>
          </p:spPr>
          <p:txBody>
            <a:bodyPr wrap="square" rtlCol="0">
              <a:spAutoFit/>
            </a:bodyPr>
            <a:lstStyle/>
            <a:p>
              <a:r>
                <a:rPr lang="en-US" sz="1600" dirty="0"/>
                <a:t>Depression</a:t>
              </a:r>
            </a:p>
          </p:txBody>
        </p:sp>
        <p:sp>
          <p:nvSpPr>
            <p:cNvPr id="41" name="TextBox 40">
              <a:extLst>
                <a:ext uri="{FF2B5EF4-FFF2-40B4-BE49-F238E27FC236}">
                  <a16:creationId xmlns:a16="http://schemas.microsoft.com/office/drawing/2014/main" xmlns="" id="{D48890BD-8708-495B-AA52-50DF19D7168B}"/>
                </a:ext>
              </a:extLst>
            </p:cNvPr>
            <p:cNvSpPr txBox="1"/>
            <p:nvPr/>
          </p:nvSpPr>
          <p:spPr>
            <a:xfrm>
              <a:off x="5539294" y="3655527"/>
              <a:ext cx="2001126" cy="353160"/>
            </a:xfrm>
            <a:prstGeom prst="rect">
              <a:avLst/>
            </a:prstGeom>
            <a:noFill/>
          </p:spPr>
          <p:txBody>
            <a:bodyPr wrap="square" rtlCol="0">
              <a:spAutoFit/>
            </a:bodyPr>
            <a:lstStyle/>
            <a:p>
              <a:r>
                <a:rPr lang="en-US" sz="1600" dirty="0"/>
                <a:t>Confusion/delirium</a:t>
              </a:r>
            </a:p>
          </p:txBody>
        </p:sp>
        <p:sp>
          <p:nvSpPr>
            <p:cNvPr id="42" name="TextBox 41">
              <a:extLst>
                <a:ext uri="{FF2B5EF4-FFF2-40B4-BE49-F238E27FC236}">
                  <a16:creationId xmlns:a16="http://schemas.microsoft.com/office/drawing/2014/main" xmlns="" id="{AFD7DF33-7EEA-40CC-8B58-529F0EB95196}"/>
                </a:ext>
              </a:extLst>
            </p:cNvPr>
            <p:cNvSpPr txBox="1"/>
            <p:nvPr/>
          </p:nvSpPr>
          <p:spPr>
            <a:xfrm>
              <a:off x="6988837" y="1831939"/>
              <a:ext cx="1102674" cy="353160"/>
            </a:xfrm>
            <a:prstGeom prst="rect">
              <a:avLst/>
            </a:prstGeom>
            <a:noFill/>
          </p:spPr>
          <p:txBody>
            <a:bodyPr wrap="square" rtlCol="0">
              <a:spAutoFit/>
            </a:bodyPr>
            <a:lstStyle/>
            <a:p>
              <a:r>
                <a:rPr lang="en-US" sz="1600" dirty="0"/>
                <a:t>Dementia</a:t>
              </a:r>
            </a:p>
          </p:txBody>
        </p:sp>
        <p:sp>
          <p:nvSpPr>
            <p:cNvPr id="44" name="TextBox 43">
              <a:extLst>
                <a:ext uri="{FF2B5EF4-FFF2-40B4-BE49-F238E27FC236}">
                  <a16:creationId xmlns:a16="http://schemas.microsoft.com/office/drawing/2014/main" xmlns="" id="{2774124D-20F1-47B3-8AB4-760CF4F5DC4B}"/>
                </a:ext>
              </a:extLst>
            </p:cNvPr>
            <p:cNvSpPr txBox="1"/>
            <p:nvPr/>
          </p:nvSpPr>
          <p:spPr>
            <a:xfrm>
              <a:off x="2273424" y="1449954"/>
              <a:ext cx="1069524" cy="353160"/>
            </a:xfrm>
            <a:prstGeom prst="rect">
              <a:avLst/>
            </a:prstGeom>
            <a:noFill/>
          </p:spPr>
          <p:txBody>
            <a:bodyPr wrap="square" rtlCol="0">
              <a:spAutoFit/>
            </a:bodyPr>
            <a:lstStyle/>
            <a:p>
              <a:r>
                <a:rPr lang="en-US" sz="1600" dirty="0"/>
                <a:t>Mild pain</a:t>
              </a:r>
            </a:p>
          </p:txBody>
        </p:sp>
        <p:sp>
          <p:nvSpPr>
            <p:cNvPr id="45" name="TextBox 44">
              <a:extLst>
                <a:ext uri="{FF2B5EF4-FFF2-40B4-BE49-F238E27FC236}">
                  <a16:creationId xmlns:a16="http://schemas.microsoft.com/office/drawing/2014/main" xmlns="" id="{2C62C19E-CA90-4264-871F-E00789BA7848}"/>
                </a:ext>
              </a:extLst>
            </p:cNvPr>
            <p:cNvSpPr txBox="1"/>
            <p:nvPr/>
          </p:nvSpPr>
          <p:spPr>
            <a:xfrm>
              <a:off x="3789876" y="939476"/>
              <a:ext cx="947695" cy="353160"/>
            </a:xfrm>
            <a:prstGeom prst="rect">
              <a:avLst/>
            </a:prstGeom>
            <a:noFill/>
          </p:spPr>
          <p:txBody>
            <a:bodyPr wrap="square" rtlCol="0">
              <a:spAutoFit/>
            </a:bodyPr>
            <a:lstStyle/>
            <a:p>
              <a:r>
                <a:rPr lang="en-US" sz="1600" dirty="0"/>
                <a:t>MS pain</a:t>
              </a:r>
            </a:p>
          </p:txBody>
        </p:sp>
        <p:sp>
          <p:nvSpPr>
            <p:cNvPr id="7" name="Oval 6">
              <a:extLst>
                <a:ext uri="{FF2B5EF4-FFF2-40B4-BE49-F238E27FC236}">
                  <a16:creationId xmlns:a16="http://schemas.microsoft.com/office/drawing/2014/main" xmlns="" id="{C8874836-9BC6-46FB-8D6C-6E26DB09F9C0}"/>
                </a:ext>
              </a:extLst>
            </p:cNvPr>
            <p:cNvSpPr/>
            <p:nvPr/>
          </p:nvSpPr>
          <p:spPr>
            <a:xfrm>
              <a:off x="1912010" y="1686019"/>
              <a:ext cx="769552" cy="785421"/>
            </a:xfrm>
            <a:prstGeom prst="ellipse">
              <a:avLst/>
            </a:prstGeom>
            <a:solidFill>
              <a:schemeClr val="tx1">
                <a:lumMod val="85000"/>
                <a:lumOff val="15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dirty="0">
                <a:solidFill>
                  <a:schemeClr val="bg1"/>
                </a:solidFill>
              </a:endParaRPr>
            </a:p>
          </p:txBody>
        </p:sp>
        <p:sp>
          <p:nvSpPr>
            <p:cNvPr id="43" name="TextBox 42">
              <a:extLst>
                <a:ext uri="{FF2B5EF4-FFF2-40B4-BE49-F238E27FC236}">
                  <a16:creationId xmlns:a16="http://schemas.microsoft.com/office/drawing/2014/main" xmlns="" id="{817715C3-00F3-4DF4-9144-39C81731FECF}"/>
                </a:ext>
              </a:extLst>
            </p:cNvPr>
            <p:cNvSpPr txBox="1"/>
            <p:nvPr/>
          </p:nvSpPr>
          <p:spPr>
            <a:xfrm>
              <a:off x="1830171" y="1945810"/>
              <a:ext cx="988860" cy="353160"/>
            </a:xfrm>
            <a:prstGeom prst="rect">
              <a:avLst/>
            </a:prstGeom>
            <a:noFill/>
          </p:spPr>
          <p:txBody>
            <a:bodyPr wrap="square" rtlCol="0">
              <a:spAutoFit/>
            </a:bodyPr>
            <a:lstStyle/>
            <a:p>
              <a:r>
                <a:rPr lang="en-US" sz="1600" dirty="0">
                  <a:solidFill>
                    <a:schemeClr val="bg1"/>
                  </a:solidFill>
                </a:rPr>
                <a:t>Dyspnea</a:t>
              </a:r>
            </a:p>
          </p:txBody>
        </p:sp>
      </p:grpSp>
      <p:sp>
        <p:nvSpPr>
          <p:cNvPr id="2" name="Title 1">
            <a:extLst>
              <a:ext uri="{FF2B5EF4-FFF2-40B4-BE49-F238E27FC236}">
                <a16:creationId xmlns:a16="http://schemas.microsoft.com/office/drawing/2014/main" xmlns="" id="{A88BA502-49F5-1843-BF74-4D4A969BEEF1}"/>
              </a:ext>
            </a:extLst>
          </p:cNvPr>
          <p:cNvSpPr>
            <a:spLocks noGrp="1"/>
          </p:cNvSpPr>
          <p:nvPr>
            <p:ph type="title"/>
          </p:nvPr>
        </p:nvSpPr>
        <p:spPr>
          <a:xfrm>
            <a:off x="161554" y="-53588"/>
            <a:ext cx="8982446" cy="897617"/>
          </a:xfrm>
        </p:spPr>
        <p:txBody>
          <a:bodyPr>
            <a:noAutofit/>
          </a:bodyPr>
          <a:lstStyle/>
          <a:p>
            <a:r>
              <a:rPr lang="en-US" sz="3000" b="1" dirty="0">
                <a:solidFill>
                  <a:schemeClr val="bg1"/>
                </a:solidFill>
                <a:latin typeface="Times New Roman"/>
                <a:cs typeface="Times New Roman"/>
              </a:rPr>
              <a:t>Measuring SHS: symptoms of dementia</a:t>
            </a:r>
          </a:p>
        </p:txBody>
      </p:sp>
    </p:spTree>
    <p:extLst>
      <p:ext uri="{BB962C8B-B14F-4D97-AF65-F5344CB8AC3E}">
        <p14:creationId xmlns:p14="http://schemas.microsoft.com/office/powerpoint/2010/main" xmlns="" val="383961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Global Need for Palliative Care</a:t>
            </a:r>
          </a:p>
        </p:txBody>
      </p:sp>
      <p:sp>
        <p:nvSpPr>
          <p:cNvPr id="3" name="Text Placeholder 2"/>
          <p:cNvSpPr>
            <a:spLocks noGrp="1"/>
          </p:cNvSpPr>
          <p:nvPr>
            <p:ph type="body" idx="1"/>
          </p:nvPr>
        </p:nvSpPr>
        <p:spPr/>
        <p:txBody>
          <a:bodyPr>
            <a:normAutofit fontScale="92500" lnSpcReduction="20000"/>
          </a:bodyPr>
          <a:lstStyle/>
          <a:p>
            <a:r>
              <a:rPr lang="en-US" dirty="0">
                <a:solidFill>
                  <a:schemeClr val="bg1"/>
                </a:solidFill>
              </a:rPr>
              <a:t>Global Atlas of Palliative Care at the End of Life</a:t>
            </a:r>
          </a:p>
        </p:txBody>
      </p:sp>
      <p:sp>
        <p:nvSpPr>
          <p:cNvPr id="5" name="Text Placeholder 4"/>
          <p:cNvSpPr>
            <a:spLocks noGrp="1"/>
          </p:cNvSpPr>
          <p:nvPr>
            <p:ph type="body" sz="quarter" idx="3"/>
          </p:nvPr>
        </p:nvSpPr>
        <p:spPr>
          <a:xfrm>
            <a:off x="4629150" y="1620736"/>
            <a:ext cx="3887391" cy="823912"/>
          </a:xfrm>
        </p:spPr>
        <p:txBody>
          <a:bodyPr>
            <a:normAutofit fontScale="92500"/>
          </a:bodyPr>
          <a:lstStyle/>
          <a:p>
            <a:r>
              <a:rPr lang="en-US" dirty="0">
                <a:solidFill>
                  <a:schemeClr val="bg1"/>
                </a:solidFill>
              </a:rPr>
              <a:t>Lancet Commission Report on Palliative Care &amp; Pain Relief</a:t>
            </a:r>
          </a:p>
        </p:txBody>
      </p:sp>
      <p:pic>
        <p:nvPicPr>
          <p:cNvPr id="8" name="Content Placeholder 7"/>
          <p:cNvPicPr>
            <a:picLocks noGrp="1" noChangeAspect="1"/>
          </p:cNvPicPr>
          <p:nvPr>
            <p:ph sz="quarter" idx="4"/>
          </p:nvPr>
        </p:nvPicPr>
        <p:blipFill>
          <a:blip r:embed="rId2" cstate="print"/>
          <a:stretch>
            <a:fillRect/>
          </a:stretch>
        </p:blipFill>
        <p:spPr>
          <a:xfrm>
            <a:off x="4114800" y="2413941"/>
            <a:ext cx="4763579" cy="1948068"/>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xmlns="" val="0"/>
              </a:ext>
            </a:extLst>
          </a:blip>
          <a:srcRect l="7830" t="30556" r="3490" b="13732"/>
          <a:stretch/>
        </p:blipFill>
        <p:spPr>
          <a:xfrm>
            <a:off x="4543848" y="4446898"/>
            <a:ext cx="4157867" cy="1742765"/>
          </a:xfrm>
          <a:prstGeom prst="rect">
            <a:avLst/>
          </a:prstGeom>
        </p:spPr>
      </p:pic>
      <p:sp>
        <p:nvSpPr>
          <p:cNvPr id="10" name="Content Placeholder 9"/>
          <p:cNvSpPr>
            <a:spLocks noGrp="1"/>
          </p:cNvSpPr>
          <p:nvPr>
            <p:ph sz="half" idx="2"/>
          </p:nvPr>
        </p:nvSpPr>
        <p:spPr>
          <a:xfrm>
            <a:off x="503660" y="2174874"/>
            <a:ext cx="2918683" cy="4128429"/>
          </a:xfrm>
        </p:spPr>
        <p:txBody>
          <a:bodyPr/>
          <a:lstStyle/>
          <a:p>
            <a:endParaRPr lang="en-US" dirty="0"/>
          </a:p>
        </p:txBody>
      </p:sp>
      <p:pic>
        <p:nvPicPr>
          <p:cNvPr id="11" name="Picture 10"/>
          <p:cNvPicPr>
            <a:picLocks noChangeAspect="1"/>
          </p:cNvPicPr>
          <p:nvPr/>
        </p:nvPicPr>
        <p:blipFill>
          <a:blip r:embed="rId4" cstate="print"/>
          <a:stretch>
            <a:fillRect/>
          </a:stretch>
        </p:blipFill>
        <p:spPr>
          <a:xfrm>
            <a:off x="489045" y="2174875"/>
            <a:ext cx="2918683" cy="4128430"/>
          </a:xfrm>
          <a:prstGeom prst="rect">
            <a:avLst/>
          </a:prstGeom>
        </p:spPr>
      </p:pic>
    </p:spTree>
    <p:extLst>
      <p:ext uri="{BB962C8B-B14F-4D97-AF65-F5344CB8AC3E}">
        <p14:creationId xmlns:p14="http://schemas.microsoft.com/office/powerpoint/2010/main" xmlns="" val="14362094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Global Need for Palliative Care</a:t>
            </a:r>
          </a:p>
        </p:txBody>
      </p:sp>
      <p:sp>
        <p:nvSpPr>
          <p:cNvPr id="3" name="Text Placeholder 2"/>
          <p:cNvSpPr>
            <a:spLocks noGrp="1"/>
          </p:cNvSpPr>
          <p:nvPr>
            <p:ph type="body" idx="1"/>
          </p:nvPr>
        </p:nvSpPr>
        <p:spPr/>
        <p:txBody>
          <a:bodyPr/>
          <a:lstStyle/>
          <a:p>
            <a:pPr algn="ctr"/>
            <a:r>
              <a:rPr lang="en-US" dirty="0">
                <a:solidFill>
                  <a:schemeClr val="bg1"/>
                </a:solidFill>
              </a:rPr>
              <a:t>Global Atlas</a:t>
            </a:r>
          </a:p>
        </p:txBody>
      </p:sp>
      <p:sp>
        <p:nvSpPr>
          <p:cNvPr id="4" name="Content Placeholder 3"/>
          <p:cNvSpPr>
            <a:spLocks noGrp="1"/>
          </p:cNvSpPr>
          <p:nvPr>
            <p:ph sz="half" idx="2"/>
          </p:nvPr>
        </p:nvSpPr>
        <p:spPr>
          <a:xfrm>
            <a:off x="629841" y="2637597"/>
            <a:ext cx="3868341" cy="3684588"/>
          </a:xfrm>
        </p:spPr>
        <p:txBody>
          <a:bodyPr/>
          <a:lstStyle/>
          <a:p>
            <a:r>
              <a:rPr lang="en-US" dirty="0">
                <a:solidFill>
                  <a:schemeClr val="bg1"/>
                </a:solidFill>
              </a:rPr>
              <a:t>20.4 million at EOL	</a:t>
            </a:r>
          </a:p>
          <a:p>
            <a:r>
              <a:rPr lang="en-US" dirty="0">
                <a:solidFill>
                  <a:schemeClr val="bg1"/>
                </a:solidFill>
              </a:rPr>
              <a:t>40 million total need</a:t>
            </a:r>
          </a:p>
          <a:p>
            <a:pPr lvl="1"/>
            <a:r>
              <a:rPr lang="en-US" dirty="0">
                <a:solidFill>
                  <a:schemeClr val="bg1"/>
                </a:solidFill>
              </a:rPr>
              <a:t>1M children</a:t>
            </a:r>
          </a:p>
          <a:p>
            <a:r>
              <a:rPr lang="en-US" dirty="0">
                <a:solidFill>
                  <a:schemeClr val="bg1"/>
                </a:solidFill>
              </a:rPr>
              <a:t>18 major </a:t>
            </a:r>
            <a:r>
              <a:rPr lang="en-US" dirty="0" err="1">
                <a:solidFill>
                  <a:schemeClr val="bg1"/>
                </a:solidFill>
              </a:rPr>
              <a:t>Dz</a:t>
            </a:r>
            <a:r>
              <a:rPr lang="en-US" dirty="0">
                <a:solidFill>
                  <a:schemeClr val="bg1"/>
                </a:solidFill>
              </a:rPr>
              <a:t> groups</a:t>
            </a:r>
          </a:p>
          <a:p>
            <a:r>
              <a:rPr lang="en-US" dirty="0">
                <a:solidFill>
                  <a:schemeClr val="bg1"/>
                </a:solidFill>
              </a:rPr>
              <a:t>Pain as surrogate for PC</a:t>
            </a:r>
          </a:p>
          <a:p>
            <a:endParaRPr lang="en-US" dirty="0"/>
          </a:p>
        </p:txBody>
      </p:sp>
      <p:sp>
        <p:nvSpPr>
          <p:cNvPr id="5" name="Text Placeholder 4"/>
          <p:cNvSpPr>
            <a:spLocks noGrp="1"/>
          </p:cNvSpPr>
          <p:nvPr>
            <p:ph type="body" sz="quarter" idx="3"/>
          </p:nvPr>
        </p:nvSpPr>
        <p:spPr/>
        <p:txBody>
          <a:bodyPr/>
          <a:lstStyle/>
          <a:p>
            <a:pPr algn="ctr"/>
            <a:r>
              <a:rPr lang="en-US" dirty="0">
                <a:solidFill>
                  <a:schemeClr val="bg1"/>
                </a:solidFill>
              </a:rPr>
              <a:t>Lancet Commission Report</a:t>
            </a:r>
          </a:p>
        </p:txBody>
      </p:sp>
      <p:sp>
        <p:nvSpPr>
          <p:cNvPr id="6" name="Content Placeholder 5"/>
          <p:cNvSpPr>
            <a:spLocks noGrp="1"/>
          </p:cNvSpPr>
          <p:nvPr>
            <p:ph sz="quarter" idx="4"/>
          </p:nvPr>
        </p:nvSpPr>
        <p:spPr>
          <a:xfrm>
            <a:off x="4629150" y="2637597"/>
            <a:ext cx="3887391" cy="3684588"/>
          </a:xfrm>
        </p:spPr>
        <p:txBody>
          <a:bodyPr/>
          <a:lstStyle/>
          <a:p>
            <a:r>
              <a:rPr lang="en-US" dirty="0">
                <a:solidFill>
                  <a:schemeClr val="bg1"/>
                </a:solidFill>
              </a:rPr>
              <a:t>25.6 million at EOL</a:t>
            </a:r>
          </a:p>
          <a:p>
            <a:r>
              <a:rPr lang="en-US" dirty="0">
                <a:solidFill>
                  <a:schemeClr val="bg1"/>
                </a:solidFill>
              </a:rPr>
              <a:t>61.1 million total need</a:t>
            </a:r>
          </a:p>
          <a:p>
            <a:pPr lvl="1"/>
            <a:r>
              <a:rPr lang="en-US" dirty="0">
                <a:solidFill>
                  <a:schemeClr val="bg1"/>
                </a:solidFill>
              </a:rPr>
              <a:t>5.3M children</a:t>
            </a:r>
          </a:p>
          <a:p>
            <a:r>
              <a:rPr lang="en-US" dirty="0">
                <a:solidFill>
                  <a:schemeClr val="bg1"/>
                </a:solidFill>
              </a:rPr>
              <a:t>20 major </a:t>
            </a:r>
            <a:r>
              <a:rPr lang="en-US" dirty="0" err="1">
                <a:solidFill>
                  <a:schemeClr val="bg1"/>
                </a:solidFill>
              </a:rPr>
              <a:t>Dz</a:t>
            </a:r>
            <a:r>
              <a:rPr lang="en-US" dirty="0">
                <a:solidFill>
                  <a:schemeClr val="bg1"/>
                </a:solidFill>
              </a:rPr>
              <a:t> group</a:t>
            </a:r>
          </a:p>
          <a:p>
            <a:pPr lvl="1"/>
            <a:r>
              <a:rPr lang="en-US" dirty="0">
                <a:solidFill>
                  <a:schemeClr val="bg1"/>
                </a:solidFill>
              </a:rPr>
              <a:t>Inclusion of Injury</a:t>
            </a:r>
          </a:p>
          <a:p>
            <a:r>
              <a:rPr lang="en-US" dirty="0">
                <a:solidFill>
                  <a:schemeClr val="bg1"/>
                </a:solidFill>
              </a:rPr>
              <a:t>Suffering as surrogate </a:t>
            </a:r>
          </a:p>
          <a:p>
            <a:pPr lvl="1"/>
            <a:r>
              <a:rPr lang="en-US" dirty="0">
                <a:solidFill>
                  <a:schemeClr val="bg1"/>
                </a:solidFill>
              </a:rPr>
              <a:t>15 types</a:t>
            </a:r>
          </a:p>
        </p:txBody>
      </p:sp>
      <p:sp>
        <p:nvSpPr>
          <p:cNvPr id="7" name="TextBox 6"/>
          <p:cNvSpPr txBox="1"/>
          <p:nvPr/>
        </p:nvSpPr>
        <p:spPr>
          <a:xfrm>
            <a:off x="4498182" y="5808375"/>
            <a:ext cx="4500044" cy="646331"/>
          </a:xfrm>
          <a:prstGeom prst="rect">
            <a:avLst/>
          </a:prstGeom>
          <a:noFill/>
        </p:spPr>
        <p:txBody>
          <a:bodyPr wrap="square" rtlCol="0">
            <a:spAutoFit/>
          </a:bodyPr>
          <a:lstStyle/>
          <a:p>
            <a:r>
              <a:rPr lang="en-US" u="sng" dirty="0">
                <a:solidFill>
                  <a:srgbClr val="0000E9"/>
                </a:solidFill>
                <a:latin typeface="Calibri" charset="0"/>
                <a:hlinkClick r:id="rId2"/>
              </a:rPr>
              <a:t>www.thelancet.com/commissions/palliative-care</a:t>
            </a:r>
            <a:endParaRPr lang="en-US" dirty="0"/>
          </a:p>
        </p:txBody>
      </p:sp>
      <p:sp>
        <p:nvSpPr>
          <p:cNvPr id="8" name="TextBox 7"/>
          <p:cNvSpPr txBox="1"/>
          <p:nvPr/>
        </p:nvSpPr>
        <p:spPr>
          <a:xfrm>
            <a:off x="371062" y="5808376"/>
            <a:ext cx="4002156" cy="646331"/>
          </a:xfrm>
          <a:prstGeom prst="rect">
            <a:avLst/>
          </a:prstGeom>
          <a:noFill/>
        </p:spPr>
        <p:txBody>
          <a:bodyPr wrap="square" rtlCol="0">
            <a:spAutoFit/>
          </a:bodyPr>
          <a:lstStyle/>
          <a:p>
            <a:r>
              <a:rPr lang="en-US" u="sng" dirty="0">
                <a:hlinkClick r:id="rId3"/>
              </a:rPr>
              <a:t>http://www.who.int/cancer/publications/palliative-care-atlas/en/</a:t>
            </a:r>
            <a:endParaRPr lang="en-US" dirty="0"/>
          </a:p>
        </p:txBody>
      </p:sp>
    </p:spTree>
    <p:extLst>
      <p:ext uri="{BB962C8B-B14F-4D97-AF65-F5344CB8AC3E}">
        <p14:creationId xmlns:p14="http://schemas.microsoft.com/office/powerpoint/2010/main" xmlns="" val="644248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bwMode="auto">
          <a:xfrm>
            <a:off x="0" y="1082802"/>
            <a:ext cx="9169520" cy="5775197"/>
          </a:xfrm>
          <a:prstGeom prst="rect">
            <a:avLst/>
          </a:prstGeom>
          <a:solidFill>
            <a:schemeClr val="accent6">
              <a:lumMod val="75000"/>
            </a:schemeClr>
          </a:solidFill>
          <a:ln>
            <a:noFill/>
          </a:ln>
          <a:extLst/>
        </p:spPr>
        <p:style>
          <a:lnRef idx="1">
            <a:schemeClr val="accent4"/>
          </a:lnRef>
          <a:fillRef idx="3">
            <a:schemeClr val="accent4"/>
          </a:fillRef>
          <a:effectRef idx="2">
            <a:schemeClr val="accent4"/>
          </a:effectRef>
          <a:fontRef idx="minor">
            <a:schemeClr val="lt1"/>
          </a:fontRef>
        </p:style>
        <p:txBody>
          <a:bodyPr rtlCol="0" anchor="ctr"/>
          <a:lstStyle/>
          <a:p>
            <a:pPr algn="ctr" eaLnBrk="1" hangingPunct="1"/>
            <a:endParaRPr lang="en-US" sz="2400" dirty="0">
              <a:solidFill>
                <a:schemeClr val="lt1"/>
              </a:solidFill>
              <a:latin typeface="+mn-lt"/>
              <a:ea typeface="+mn-ea"/>
            </a:endParaRPr>
          </a:p>
        </p:txBody>
      </p:sp>
      <p:sp>
        <p:nvSpPr>
          <p:cNvPr id="2" name="Title 1">
            <a:extLst>
              <a:ext uri="{FF2B5EF4-FFF2-40B4-BE49-F238E27FC236}">
                <a16:creationId xmlns:a16="http://schemas.microsoft.com/office/drawing/2014/main" xmlns="" id="{933A5CAF-85EF-4E4A-BC7E-C5748CE32763}"/>
              </a:ext>
            </a:extLst>
          </p:cNvPr>
          <p:cNvSpPr>
            <a:spLocks noGrp="1"/>
          </p:cNvSpPr>
          <p:nvPr>
            <p:ph type="title"/>
          </p:nvPr>
        </p:nvSpPr>
        <p:spPr>
          <a:xfrm>
            <a:off x="13540" y="-60198"/>
            <a:ext cx="9118480" cy="1143000"/>
          </a:xfrm>
        </p:spPr>
        <p:txBody>
          <a:bodyPr>
            <a:noAutofit/>
          </a:bodyPr>
          <a:lstStyle/>
          <a:p>
            <a:r>
              <a:rPr lang="en-US" sz="3600" b="1" dirty="0">
                <a:solidFill>
                  <a:schemeClr val="bg1"/>
                </a:solidFill>
                <a:latin typeface="Times New Roman" charset="0"/>
                <a:ea typeface="MS PGothic" charset="-128"/>
              </a:rPr>
              <a:t>Global burden of serious health-related suffering (SHS) in 2015</a:t>
            </a:r>
          </a:p>
        </p:txBody>
      </p:sp>
      <p:pic>
        <p:nvPicPr>
          <p:cNvPr id="3" name="Imagen 2"/>
          <p:cNvPicPr>
            <a:picLocks noChangeAspect="1"/>
          </p:cNvPicPr>
          <p:nvPr/>
        </p:nvPicPr>
        <p:blipFill>
          <a:blip r:embed="rId2" cstate="print"/>
          <a:srcRect l="9503"/>
          <a:stretch>
            <a:fillRect/>
          </a:stretch>
        </p:blipFill>
        <p:spPr>
          <a:xfrm>
            <a:off x="4800733" y="1238803"/>
            <a:ext cx="4194309" cy="2968336"/>
          </a:xfrm>
          <a:prstGeom prst="rect">
            <a:avLst/>
          </a:prstGeom>
          <a:ln>
            <a:noFill/>
          </a:ln>
          <a:effectLst>
            <a:outerShdw blurRad="292100" dist="139700" dir="2700000" algn="tl" rotWithShape="0">
              <a:srgbClr val="333333">
                <a:alpha val="65000"/>
              </a:srgbClr>
            </a:outerShdw>
          </a:effectLst>
        </p:spPr>
      </p:pic>
      <p:sp>
        <p:nvSpPr>
          <p:cNvPr id="9" name="Content Placeholder 3">
            <a:extLst>
              <a:ext uri="{FF2B5EF4-FFF2-40B4-BE49-F238E27FC236}">
                <a16:creationId xmlns:a16="http://schemas.microsoft.com/office/drawing/2014/main" xmlns="" id="{4A1B576F-1638-4B1B-947D-9020D5F78C43}"/>
              </a:ext>
            </a:extLst>
          </p:cNvPr>
          <p:cNvSpPr txBox="1">
            <a:spLocks/>
          </p:cNvSpPr>
          <p:nvPr/>
        </p:nvSpPr>
        <p:spPr>
          <a:xfrm>
            <a:off x="0" y="5040010"/>
            <a:ext cx="9144000" cy="1766637"/>
          </a:xfrm>
          <a:prstGeom prst="rect">
            <a:avLst/>
          </a:prstGeom>
          <a:solidFill>
            <a:srgbClr val="FF0000">
              <a:alpha val="60000"/>
            </a:srgbClr>
          </a:solidFill>
          <a:effectLst>
            <a:outerShdw blurRad="50800" dist="38100" dir="2700000">
              <a:srgbClr val="000000">
                <a:alpha val="43000"/>
              </a:srgbClr>
            </a:outerShdw>
          </a:effectLst>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90"/>
                </a:solidFill>
                <a:latin typeface="Times New Roman"/>
                <a:ea typeface="+mn-ea"/>
                <a:cs typeface="Times New Roman"/>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90"/>
                </a:solidFill>
                <a:latin typeface="Times New Roman"/>
                <a:ea typeface="+mn-ea"/>
                <a:cs typeface="Times New Roman"/>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90"/>
                </a:solidFill>
                <a:latin typeface="Times New Roman"/>
                <a:ea typeface="+mn-ea"/>
                <a:cs typeface="Times New Roman"/>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90"/>
                </a:solidFill>
                <a:latin typeface="Times New Roman"/>
                <a:ea typeface="+mn-ea"/>
                <a:cs typeface="Times New Roman"/>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90"/>
                </a:solidFill>
                <a:latin typeface="Times New Roman"/>
                <a:ea typeface="+mn-ea"/>
                <a:cs typeface="Times New Roman"/>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bg1"/>
                </a:solidFill>
                <a:effectLst>
                  <a:outerShdw blurRad="38100" dist="38100" dir="2700000" algn="tl">
                    <a:srgbClr val="000000">
                      <a:alpha val="43137"/>
                    </a:srgbClr>
                  </a:outerShdw>
                </a:effectLst>
              </a:rPr>
              <a:t>61.1 million people worldwide suffered</a:t>
            </a:r>
          </a:p>
          <a:p>
            <a:pPr marL="0" indent="0" algn="ctr">
              <a:buFont typeface="Arial" panose="020B0604020202020204" pitchFamily="34" charset="0"/>
              <a:buNone/>
            </a:pPr>
            <a:r>
              <a:rPr lang="en-US" b="1" dirty="0">
                <a:solidFill>
                  <a:schemeClr val="bg1"/>
                </a:solidFill>
                <a:effectLst>
                  <a:outerShdw blurRad="38100" dist="38100" dir="2700000" algn="tl">
                    <a:srgbClr val="000000">
                      <a:alpha val="43137"/>
                    </a:srgbClr>
                  </a:outerShdw>
                </a:effectLst>
              </a:rPr>
              <a:t> &gt; 6 billion days of suffering (up to 21 billion days)</a:t>
            </a:r>
          </a:p>
          <a:p>
            <a:pPr marL="457200" lvl="1" indent="0" algn="ctr">
              <a:buFont typeface="Arial" panose="020B0604020202020204" pitchFamily="34" charset="0"/>
              <a:buNone/>
            </a:pPr>
            <a:r>
              <a:rPr lang="en-US" sz="3200" b="1" dirty="0">
                <a:solidFill>
                  <a:schemeClr val="bg1"/>
                </a:solidFill>
                <a:effectLst>
                  <a:outerShdw blurRad="38100" dist="38100" dir="2700000" algn="tl">
                    <a:srgbClr val="000000">
                      <a:alpha val="43137"/>
                    </a:srgbClr>
                  </a:outerShdw>
                </a:effectLst>
              </a:rPr>
              <a:t>80% in </a:t>
            </a:r>
            <a:r>
              <a:rPr lang="en-US" sz="3200" b="1" dirty="0" err="1">
                <a:solidFill>
                  <a:schemeClr val="bg1"/>
                </a:solidFill>
                <a:effectLst>
                  <a:outerShdw blurRad="38100" dist="38100" dir="2700000" algn="tl">
                    <a:srgbClr val="000000">
                      <a:alpha val="43137"/>
                    </a:srgbClr>
                  </a:outerShdw>
                </a:effectLst>
              </a:rPr>
              <a:t>LMICs</a:t>
            </a:r>
            <a:endParaRPr lang="en-US" sz="3200" b="1" dirty="0">
              <a:solidFill>
                <a:schemeClr val="bg1"/>
              </a:solidFill>
              <a:effectLst>
                <a:outerShdw blurRad="38100" dist="38100" dir="2700000" algn="tl">
                  <a:srgbClr val="000000">
                    <a:alpha val="43137"/>
                  </a:srgbClr>
                </a:outerShdw>
              </a:effectLst>
            </a:endParaRPr>
          </a:p>
        </p:txBody>
      </p:sp>
      <p:sp>
        <p:nvSpPr>
          <p:cNvPr id="7" name="Rectángulo 4"/>
          <p:cNvSpPr/>
          <p:nvPr/>
        </p:nvSpPr>
        <p:spPr>
          <a:xfrm>
            <a:off x="345556" y="1364941"/>
            <a:ext cx="3858659" cy="1261884"/>
          </a:xfrm>
          <a:prstGeom prst="rect">
            <a:avLst/>
          </a:prstGeom>
          <a:solidFill>
            <a:srgbClr val="984807"/>
          </a:solidFill>
        </p:spPr>
        <p:txBody>
          <a:bodyPr wrap="square">
            <a:spAutoFit/>
          </a:bodyPr>
          <a:lstStyle/>
          <a:p>
            <a:pPr marL="55563"/>
            <a:r>
              <a:rPr lang="en-US" sz="2800" b="1">
                <a:solidFill>
                  <a:schemeClr val="bg1"/>
                </a:solidFill>
                <a:effectLst>
                  <a:outerShdw blurRad="38100" dist="38100" dir="2700000" algn="tl">
                    <a:srgbClr val="000000">
                      <a:alpha val="43137"/>
                    </a:srgbClr>
                  </a:outerShdw>
                </a:effectLst>
                <a:latin typeface="Times New Roman"/>
                <a:cs typeface="Times New Roman"/>
              </a:rPr>
              <a:t>25.5 millon deaths</a:t>
            </a:r>
          </a:p>
          <a:p>
            <a:pPr marL="684213" lvl="1" indent="-171450">
              <a:buFont typeface="Arial" charset="0"/>
              <a:buChar char="•"/>
            </a:pPr>
            <a:r>
              <a:rPr lang="en-US" sz="2400" b="1">
                <a:solidFill>
                  <a:schemeClr val="bg1"/>
                </a:solidFill>
                <a:effectLst>
                  <a:outerShdw blurRad="38100" dist="38100" dir="2700000" algn="tl">
                    <a:srgbClr val="000000">
                      <a:alpha val="43137"/>
                    </a:srgbClr>
                  </a:outerShdw>
                </a:effectLst>
                <a:latin typeface="Times New Roman"/>
                <a:cs typeface="Times New Roman"/>
              </a:rPr>
              <a:t>45% of the 56.2 millon deaths worldwide </a:t>
            </a:r>
            <a:endParaRPr lang="en-US" b="1">
              <a:solidFill>
                <a:schemeClr val="bg1"/>
              </a:solidFill>
              <a:effectLst>
                <a:outerShdw blurRad="38100" dist="38100" dir="2700000" algn="tl">
                  <a:srgbClr val="000000">
                    <a:alpha val="43137"/>
                  </a:srgbClr>
                </a:outerShdw>
              </a:effectLst>
              <a:latin typeface="Times New Roman"/>
              <a:cs typeface="Times New Roman"/>
            </a:endParaRPr>
          </a:p>
        </p:txBody>
      </p:sp>
      <p:sp>
        <p:nvSpPr>
          <p:cNvPr id="8" name="Rectángulo 7"/>
          <p:cNvSpPr/>
          <p:nvPr/>
        </p:nvSpPr>
        <p:spPr>
          <a:xfrm>
            <a:off x="345556" y="2885417"/>
            <a:ext cx="3858659" cy="1815882"/>
          </a:xfrm>
          <a:prstGeom prst="rect">
            <a:avLst/>
          </a:prstGeom>
          <a:solidFill>
            <a:schemeClr val="accent6">
              <a:lumMod val="60000"/>
              <a:lumOff val="40000"/>
            </a:schemeClr>
          </a:solidFill>
        </p:spPr>
        <p:txBody>
          <a:bodyPr wrap="square">
            <a:spAutoFit/>
          </a:bodyPr>
          <a:lstStyle/>
          <a:p>
            <a:pPr marL="55563"/>
            <a:r>
              <a:rPr lang="en-US" sz="2800" b="1" dirty="0">
                <a:solidFill>
                  <a:srgbClr val="285A2F"/>
                </a:solidFill>
                <a:effectLst>
                  <a:outerShdw blurRad="38100" dist="38100" dir="2700000" algn="tl">
                    <a:srgbClr val="000000">
                      <a:alpha val="43137"/>
                    </a:srgbClr>
                  </a:outerShdw>
                </a:effectLst>
                <a:latin typeface="Times New Roman"/>
                <a:cs typeface="Times New Roman"/>
              </a:rPr>
              <a:t>And…</a:t>
            </a:r>
          </a:p>
          <a:p>
            <a:pPr marL="276225" indent="-276225" algn="r">
              <a:buFont typeface="Arial" charset="0"/>
              <a:buChar char="•"/>
            </a:pPr>
            <a:r>
              <a:rPr lang="en-US" sz="2800" b="1" dirty="0">
                <a:solidFill>
                  <a:srgbClr val="285A2F"/>
                </a:solidFill>
                <a:effectLst>
                  <a:outerShdw blurRad="38100" dist="38100" dir="2700000" algn="tl">
                    <a:srgbClr val="000000">
                      <a:alpha val="43137"/>
                    </a:srgbClr>
                  </a:outerShdw>
                </a:effectLst>
                <a:latin typeface="Times New Roman"/>
                <a:cs typeface="Times New Roman"/>
              </a:rPr>
              <a:t>at least 35.5 million people experienced SHS (non-decedents) </a:t>
            </a:r>
          </a:p>
        </p:txBody>
      </p:sp>
      <p:sp>
        <p:nvSpPr>
          <p:cNvPr id="4" name="TextBox 3"/>
          <p:cNvSpPr txBox="1"/>
          <p:nvPr/>
        </p:nvSpPr>
        <p:spPr>
          <a:xfrm>
            <a:off x="4883017" y="4053012"/>
            <a:ext cx="4029739" cy="830997"/>
          </a:xfrm>
          <a:prstGeom prst="rect">
            <a:avLst/>
          </a:prstGeom>
          <a:solidFill>
            <a:schemeClr val="bg1"/>
          </a:solidFill>
        </p:spPr>
        <p:txBody>
          <a:bodyPr wrap="square" rtlCol="0">
            <a:spAutoFit/>
          </a:bodyPr>
          <a:lstStyle/>
          <a:p>
            <a:pPr algn="ctr"/>
            <a:r>
              <a:rPr lang="en-US" sz="2400" b="1" dirty="0">
                <a:solidFill>
                  <a:srgbClr val="FF0000"/>
                </a:solidFill>
              </a:rPr>
              <a:t>5.3 </a:t>
            </a:r>
            <a:r>
              <a:rPr lang="en-US" sz="2400" b="1">
                <a:solidFill>
                  <a:srgbClr val="FF0000"/>
                </a:solidFill>
              </a:rPr>
              <a:t>million children with SHS</a:t>
            </a:r>
            <a:endParaRPr lang="en-US" sz="2400" b="1" dirty="0">
              <a:solidFill>
                <a:srgbClr val="FF0000"/>
              </a:solidFill>
            </a:endParaRPr>
          </a:p>
          <a:p>
            <a:pPr algn="ctr"/>
            <a:r>
              <a:rPr lang="en-US" sz="2400" b="1" dirty="0">
                <a:solidFill>
                  <a:srgbClr val="FF0000"/>
                </a:solidFill>
              </a:rPr>
              <a:t>99% are in LMICs</a:t>
            </a:r>
          </a:p>
        </p:txBody>
      </p:sp>
    </p:spTree>
    <p:extLst>
      <p:ext uri="{BB962C8B-B14F-4D97-AF65-F5344CB8AC3E}">
        <p14:creationId xmlns:p14="http://schemas.microsoft.com/office/powerpoint/2010/main" xmlns="" val="3108438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676400"/>
            <a:ext cx="8610600" cy="4401205"/>
          </a:xfrm>
          <a:prstGeom prst="rect">
            <a:avLst/>
          </a:prstGeom>
        </p:spPr>
        <p:txBody>
          <a:bodyPr wrap="square">
            <a:spAutoFit/>
          </a:bodyPr>
          <a:lstStyle/>
          <a:p>
            <a:r>
              <a:rPr lang="en-US" sz="2400" dirty="0">
                <a:solidFill>
                  <a:schemeClr val="bg1"/>
                </a:solidFill>
              </a:rPr>
              <a:t> </a:t>
            </a:r>
            <a:r>
              <a:rPr lang="en-US" sz="2800" dirty="0">
                <a:solidFill>
                  <a:schemeClr val="bg1"/>
                </a:solidFill>
              </a:rPr>
              <a:t>“We pray, therefore, we are.” </a:t>
            </a:r>
          </a:p>
          <a:p>
            <a:endParaRPr lang="en-US" sz="2800" dirty="0">
              <a:solidFill>
                <a:schemeClr val="bg1"/>
              </a:solidFill>
            </a:endParaRPr>
          </a:p>
          <a:p>
            <a:r>
              <a:rPr lang="en-US" sz="2800" dirty="0">
                <a:solidFill>
                  <a:schemeClr val="bg1"/>
                </a:solidFill>
              </a:rPr>
              <a:t>“At the heart, we are dealing with universal values.” </a:t>
            </a:r>
          </a:p>
          <a:p>
            <a:endParaRPr lang="en-US" sz="2800" dirty="0">
              <a:solidFill>
                <a:schemeClr val="bg1"/>
              </a:solidFill>
            </a:endParaRPr>
          </a:p>
          <a:p>
            <a:r>
              <a:rPr lang="en-US" sz="2800" dirty="0">
                <a:solidFill>
                  <a:schemeClr val="bg1"/>
                </a:solidFill>
              </a:rPr>
              <a:t>“To be merciful, to be tolerant, to love thy neighbor, there is no mystery here. Such values are deeply ingrained in the human spirit itself. It is little wonder that the same values animate the Charter of the United Nations, and lie at the root of our search for world peace.”</a:t>
            </a:r>
          </a:p>
          <a:p>
            <a:r>
              <a:rPr lang="en-US" sz="2800" dirty="0">
                <a:solidFill>
                  <a:schemeClr val="bg1"/>
                </a:solidFill>
              </a:rPr>
              <a:t>                                                                               Kofi Annan </a:t>
            </a:r>
          </a:p>
        </p:txBody>
      </p:sp>
      <p:sp>
        <p:nvSpPr>
          <p:cNvPr id="5" name="TextBox 4"/>
          <p:cNvSpPr txBox="1"/>
          <p:nvPr/>
        </p:nvSpPr>
        <p:spPr>
          <a:xfrm>
            <a:off x="757162" y="457200"/>
            <a:ext cx="7704545" cy="707886"/>
          </a:xfrm>
          <a:prstGeom prst="rect">
            <a:avLst/>
          </a:prstGeom>
          <a:noFill/>
        </p:spPr>
        <p:txBody>
          <a:bodyPr wrap="none" rtlCol="0">
            <a:spAutoFit/>
          </a:bodyPr>
          <a:lstStyle/>
          <a:p>
            <a:pPr algn="ctr"/>
            <a:r>
              <a:rPr lang="en-US" sz="4000" b="1" dirty="0">
                <a:solidFill>
                  <a:schemeClr val="bg1"/>
                </a:solidFill>
              </a:rPr>
              <a:t>Spirituality and  the United Nations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bwMode="auto">
          <a:xfrm>
            <a:off x="-2" y="967537"/>
            <a:ext cx="9144001" cy="5900737"/>
          </a:xfrm>
          <a:prstGeom prst="rect">
            <a:avLst/>
          </a:prstGeom>
          <a:solidFill>
            <a:schemeClr val="accent6">
              <a:lumMod val="75000"/>
            </a:schemeClr>
          </a:solidFill>
          <a:ln>
            <a:noFill/>
          </a:ln>
          <a:effectLst>
            <a:outerShdw blurRad="40000" dist="23000" dir="5400000" rotWithShape="0">
              <a:srgbClr val="808080">
                <a:alpha val="34998"/>
              </a:srgbClr>
            </a:outerShdw>
          </a:effectLst>
          <a:extLst/>
        </p:spPr>
        <p:txBody>
          <a:bodyPr rtlCol="0" anchor="ctr"/>
          <a:lstStyle/>
          <a:p>
            <a:pPr algn="ctr" eaLnBrk="1" hangingPunct="1"/>
            <a:endParaRPr lang="es-MX">
              <a:solidFill>
                <a:schemeClr val="lt1"/>
              </a:solidFill>
              <a:latin typeface="+mn-lt"/>
              <a:ea typeface="+mn-ea"/>
            </a:endParaRPr>
          </a:p>
        </p:txBody>
      </p:sp>
      <p:sp>
        <p:nvSpPr>
          <p:cNvPr id="2" name="Title 1">
            <a:extLst>
              <a:ext uri="{FF2B5EF4-FFF2-40B4-BE49-F238E27FC236}">
                <a16:creationId xmlns:a16="http://schemas.microsoft.com/office/drawing/2014/main" xmlns="" id="{933A5CAF-85EF-4E4A-BC7E-C5748CE32763}"/>
              </a:ext>
            </a:extLst>
          </p:cNvPr>
          <p:cNvSpPr>
            <a:spLocks noGrp="1"/>
          </p:cNvSpPr>
          <p:nvPr>
            <p:ph type="title"/>
          </p:nvPr>
        </p:nvSpPr>
        <p:spPr>
          <a:xfrm>
            <a:off x="457200" y="0"/>
            <a:ext cx="8229600" cy="967537"/>
          </a:xfrm>
        </p:spPr>
        <p:txBody>
          <a:bodyPr>
            <a:normAutofit fontScale="90000"/>
          </a:bodyPr>
          <a:lstStyle/>
          <a:p>
            <a:r>
              <a:rPr lang="es-MX" b="1" dirty="0">
                <a:solidFill>
                  <a:schemeClr val="bg1"/>
                </a:solidFill>
                <a:latin typeface="Times New Roman"/>
                <a:cs typeface="Times New Roman"/>
              </a:rPr>
              <a:t>Mexico: The burden of SHS (2015)</a:t>
            </a:r>
          </a:p>
        </p:txBody>
      </p:sp>
      <p:sp>
        <p:nvSpPr>
          <p:cNvPr id="3" name="CuadroTexto 2"/>
          <p:cNvSpPr txBox="1"/>
          <p:nvPr/>
        </p:nvSpPr>
        <p:spPr>
          <a:xfrm>
            <a:off x="165352" y="2157535"/>
            <a:ext cx="5674588" cy="3816429"/>
          </a:xfrm>
          <a:prstGeom prst="rect">
            <a:avLst/>
          </a:prstGeom>
          <a:solidFill>
            <a:schemeClr val="accent6">
              <a:lumMod val="50000"/>
            </a:schemeClr>
          </a:solidFill>
        </p:spPr>
        <p:txBody>
          <a:bodyPr wrap="square" rtlCol="0">
            <a:spAutoFit/>
          </a:bodyPr>
          <a:lstStyle/>
          <a:p>
            <a:pPr marL="285750" indent="-285750">
              <a:buFont typeface="Arial" charset="0"/>
              <a:buChar char="•"/>
            </a:pPr>
            <a:r>
              <a:rPr lang="es-MX" sz="3200" b="1" dirty="0">
                <a:solidFill>
                  <a:schemeClr val="bg1"/>
                </a:solidFill>
                <a:effectLst>
                  <a:outerShdw blurRad="38100" dist="38100" dir="2700000" algn="tl">
                    <a:srgbClr val="000000">
                      <a:alpha val="43137"/>
                    </a:srgbClr>
                  </a:outerShdw>
                </a:effectLst>
                <a:latin typeface="Times New Roman"/>
                <a:cs typeface="Times New Roman"/>
              </a:rPr>
              <a:t>230,000 deaths</a:t>
            </a:r>
          </a:p>
          <a:p>
            <a:pPr marL="742950" lvl="1" indent="-285750">
              <a:buFont typeface="Arial" charset="0"/>
              <a:buChar char="•"/>
            </a:pPr>
            <a:r>
              <a:rPr lang="es-MX" sz="3200" b="1" dirty="0">
                <a:solidFill>
                  <a:schemeClr val="bg1"/>
                </a:solidFill>
                <a:effectLst>
                  <a:outerShdw blurRad="38100" dist="38100" dir="2700000" algn="tl">
                    <a:srgbClr val="000000">
                      <a:alpha val="43137"/>
                    </a:srgbClr>
                  </a:outerShdw>
                </a:effectLst>
                <a:latin typeface="Times New Roman"/>
                <a:cs typeface="Times New Roman"/>
              </a:rPr>
              <a:t>37% of the total</a:t>
            </a:r>
            <a:endParaRPr lang="es-MX" sz="2000" b="1" dirty="0">
              <a:solidFill>
                <a:schemeClr val="bg1"/>
              </a:solidFill>
              <a:effectLst>
                <a:outerShdw blurRad="38100" dist="38100" dir="2700000" algn="tl">
                  <a:srgbClr val="000000">
                    <a:alpha val="43137"/>
                  </a:srgbClr>
                </a:outerShdw>
              </a:effectLst>
              <a:latin typeface="Times New Roman"/>
              <a:cs typeface="Times New Roman"/>
            </a:endParaRPr>
          </a:p>
          <a:p>
            <a:pPr marL="285750" indent="-285750">
              <a:buFont typeface="Arial" charset="0"/>
              <a:buChar char="•"/>
            </a:pPr>
            <a:r>
              <a:rPr lang="es-MX" sz="3200" b="1" dirty="0">
                <a:solidFill>
                  <a:schemeClr val="bg1"/>
                </a:solidFill>
                <a:effectLst>
                  <a:outerShdw blurRad="38100" dist="38100" dir="2700000" algn="tl">
                    <a:srgbClr val="000000">
                      <a:alpha val="43137"/>
                    </a:srgbClr>
                  </a:outerShdw>
                </a:effectLst>
                <a:latin typeface="Times New Roman"/>
                <a:cs typeface="Times New Roman"/>
              </a:rPr>
              <a:t>240,000 patients</a:t>
            </a:r>
            <a:endParaRPr lang="es-MX" b="1" dirty="0">
              <a:solidFill>
                <a:schemeClr val="bg1"/>
              </a:solidFill>
              <a:effectLst>
                <a:outerShdw blurRad="38100" dist="38100" dir="2700000" algn="tl">
                  <a:srgbClr val="000000">
                    <a:alpha val="43137"/>
                  </a:srgbClr>
                </a:outerShdw>
              </a:effectLst>
              <a:latin typeface="Times New Roman"/>
              <a:cs typeface="Times New Roman"/>
            </a:endParaRPr>
          </a:p>
          <a:p>
            <a:pPr marL="285750" indent="-285750">
              <a:buFont typeface="Arial" charset="0"/>
              <a:buChar char="•"/>
            </a:pPr>
            <a:r>
              <a:rPr lang="es-MX" sz="3200" b="1" dirty="0">
                <a:solidFill>
                  <a:schemeClr val="bg1"/>
                </a:solidFill>
                <a:effectLst>
                  <a:outerShdw blurRad="38100" dist="38100" dir="2700000" algn="tl">
                    <a:srgbClr val="000000">
                      <a:alpha val="43137"/>
                    </a:srgbClr>
                  </a:outerShdw>
                </a:effectLst>
                <a:latin typeface="Times New Roman"/>
                <a:cs typeface="Times New Roman"/>
              </a:rPr>
              <a:t>150 million days</a:t>
            </a:r>
          </a:p>
          <a:p>
            <a:pPr marL="285750" indent="-285750">
              <a:buFont typeface="Arial" charset="0"/>
              <a:buChar char="•"/>
            </a:pPr>
            <a:endParaRPr lang="es-MX" b="1" dirty="0">
              <a:solidFill>
                <a:schemeClr val="bg1"/>
              </a:solidFill>
              <a:effectLst>
                <a:outerShdw blurRad="38100" dist="38100" dir="2700000" algn="tl">
                  <a:srgbClr val="000000">
                    <a:alpha val="43137"/>
                  </a:srgbClr>
                </a:outerShdw>
              </a:effectLst>
              <a:latin typeface="Times New Roman"/>
              <a:cs typeface="Times New Roman"/>
            </a:endParaRPr>
          </a:p>
          <a:p>
            <a:pPr marL="285750" indent="-285750">
              <a:buFont typeface="Arial" charset="0"/>
              <a:buChar char="•"/>
            </a:pPr>
            <a:r>
              <a:rPr lang="es-MX" sz="3200" b="1" dirty="0">
                <a:solidFill>
                  <a:schemeClr val="bg1"/>
                </a:solidFill>
                <a:effectLst>
                  <a:outerShdw blurRad="38100" dist="38100" dir="2700000" algn="tl">
                    <a:srgbClr val="000000">
                      <a:alpha val="43137"/>
                    </a:srgbClr>
                  </a:outerShdw>
                </a:effectLst>
                <a:latin typeface="Times New Roman"/>
                <a:cs typeface="Times New Roman"/>
              </a:rPr>
              <a:t>Cancer, HIV/AIDS, injuries, dementia, liver and lung diseases</a:t>
            </a:r>
          </a:p>
        </p:txBody>
      </p:sp>
      <p:pic>
        <p:nvPicPr>
          <p:cNvPr id="7" name="Imagen 6"/>
          <p:cNvPicPr>
            <a:picLocks noChangeAspect="1"/>
          </p:cNvPicPr>
          <p:nvPr/>
        </p:nvPicPr>
        <p:blipFill rotWithShape="1">
          <a:blip r:embed="rId2" cstate="print">
            <a:extLst>
              <a:ext uri="{28A0092B-C50C-407E-A947-70E740481C1C}">
                <a14:useLocalDpi xmlns:a14="http://schemas.microsoft.com/office/drawing/2010/main" xmlns="" val="0"/>
              </a:ext>
            </a:extLst>
          </a:blip>
          <a:srcRect l="20805" r="44461" b="-662"/>
          <a:stretch/>
        </p:blipFill>
        <p:spPr>
          <a:xfrm>
            <a:off x="6012010" y="2008086"/>
            <a:ext cx="2822627" cy="4464854"/>
          </a:xfrm>
          <a:prstGeom prst="rect">
            <a:avLst/>
          </a:prstGeom>
        </p:spPr>
      </p:pic>
      <p:sp>
        <p:nvSpPr>
          <p:cNvPr id="8" name="Content Placeholder 3">
            <a:extLst>
              <a:ext uri="{FF2B5EF4-FFF2-40B4-BE49-F238E27FC236}">
                <a16:creationId xmlns:a16="http://schemas.microsoft.com/office/drawing/2014/main" xmlns="" id="{4A1B576F-1638-4B1B-947D-9020D5F78C43}"/>
              </a:ext>
            </a:extLst>
          </p:cNvPr>
          <p:cNvSpPr>
            <a:spLocks noGrp="1"/>
          </p:cNvSpPr>
          <p:nvPr>
            <p:ph idx="1"/>
          </p:nvPr>
        </p:nvSpPr>
        <p:spPr>
          <a:xfrm>
            <a:off x="102550" y="1037866"/>
            <a:ext cx="8904157" cy="646331"/>
          </a:xfrm>
          <a:prstGeom prst="rect">
            <a:avLst/>
          </a:prstGeom>
          <a:solidFill>
            <a:srgbClr val="984807">
              <a:alpha val="60000"/>
            </a:srgbClr>
          </a:solidFill>
        </p:spPr>
        <p:txBody>
          <a:bodyPr wrap="square">
            <a:spAutoFit/>
          </a:bodyPr>
          <a:lstStyle/>
          <a:p>
            <a:pPr marL="0" lvl="0" indent="0" algn="ctr">
              <a:buNone/>
            </a:pPr>
            <a:r>
              <a:rPr lang="es-MX" sz="3600" b="1" dirty="0">
                <a:solidFill>
                  <a:schemeClr val="bg1"/>
                </a:solidFill>
                <a:effectLst>
                  <a:outerShdw blurRad="38100" dist="38100" dir="2700000" algn="tl">
                    <a:srgbClr val="000000">
                      <a:alpha val="43137"/>
                    </a:srgbClr>
                  </a:outerShdw>
                </a:effectLst>
              </a:rPr>
              <a:t>≃ 470,000 people per year</a:t>
            </a:r>
            <a:endParaRPr lang="es-MX" sz="4000" b="1" dirty="0">
              <a:solidFill>
                <a:schemeClr val="bg1"/>
              </a:solidFill>
              <a:effectLst>
                <a:outerShdw blurRad="38100" dist="38100" dir="2700000" algn="tl">
                  <a:srgbClr val="000000">
                    <a:alpha val="43137"/>
                  </a:srgbClr>
                </a:outerShdw>
              </a:effectLst>
            </a:endParaRPr>
          </a:p>
        </p:txBody>
      </p:sp>
      <p:sp>
        <p:nvSpPr>
          <p:cNvPr id="6" name="Frame 5"/>
          <p:cNvSpPr/>
          <p:nvPr/>
        </p:nvSpPr>
        <p:spPr bwMode="auto">
          <a:xfrm>
            <a:off x="5856270" y="1783766"/>
            <a:ext cx="3150437" cy="5070778"/>
          </a:xfrm>
          <a:prstGeom prst="frame">
            <a:avLst>
              <a:gd name="adj1" fmla="val 7058"/>
            </a:avLst>
          </a:prstGeom>
          <a:gradFill rotWithShape="1">
            <a:gsLst>
              <a:gs pos="0">
                <a:srgbClr val="FFFFFF"/>
              </a:gs>
              <a:gs pos="100000">
                <a:schemeClr val="accent6">
                  <a:lumMod val="75000"/>
                  <a:alpha val="59998"/>
                </a:schemeClr>
              </a:gs>
            </a:gsLst>
            <a:lin ang="5400000"/>
          </a:gradFill>
          <a:ln>
            <a:noFill/>
          </a:ln>
          <a:effectLst>
            <a:outerShdw blurRad="40000"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rtlCol="0" anchor="ctr"/>
          <a:lstStyle/>
          <a:p>
            <a:pPr algn="ctr" eaLnBrk="1" hangingPunct="1"/>
            <a:endParaRPr lang="en-US">
              <a:solidFill>
                <a:schemeClr val="lt1"/>
              </a:solidFill>
              <a:latin typeface="+mn-lt"/>
              <a:ea typeface="+mn-ea"/>
            </a:endParaRPr>
          </a:p>
        </p:txBody>
      </p:sp>
    </p:spTree>
    <p:extLst>
      <p:ext uri="{BB962C8B-B14F-4D97-AF65-F5344CB8AC3E}">
        <p14:creationId xmlns:p14="http://schemas.microsoft.com/office/powerpoint/2010/main" xmlns="" val="34210097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3A5CAF-85EF-4E4A-BC7E-C5748CE32763}"/>
              </a:ext>
            </a:extLst>
          </p:cNvPr>
          <p:cNvSpPr>
            <a:spLocks noGrp="1"/>
          </p:cNvSpPr>
          <p:nvPr>
            <p:ph type="title"/>
          </p:nvPr>
        </p:nvSpPr>
        <p:spPr>
          <a:xfrm>
            <a:off x="-3" y="0"/>
            <a:ext cx="9144001" cy="967537"/>
          </a:xfrm>
        </p:spPr>
        <p:txBody>
          <a:bodyPr>
            <a:normAutofit/>
          </a:bodyPr>
          <a:lstStyle/>
          <a:p>
            <a:r>
              <a:rPr lang="en-US" sz="3600" b="1" dirty="0">
                <a:solidFill>
                  <a:schemeClr val="bg1"/>
                </a:solidFill>
                <a:latin typeface="Times New Roman"/>
                <a:cs typeface="Times New Roman"/>
              </a:rPr>
              <a:t>SHS Burden in Latin America (2015)</a:t>
            </a:r>
          </a:p>
        </p:txBody>
      </p:sp>
      <p:sp>
        <p:nvSpPr>
          <p:cNvPr id="8" name="Content Placeholder 3">
            <a:extLst>
              <a:ext uri="{FF2B5EF4-FFF2-40B4-BE49-F238E27FC236}">
                <a16:creationId xmlns:a16="http://schemas.microsoft.com/office/drawing/2014/main" xmlns="" id="{4A1B576F-1638-4B1B-947D-9020D5F78C43}"/>
              </a:ext>
            </a:extLst>
          </p:cNvPr>
          <p:cNvSpPr>
            <a:spLocks noGrp="1"/>
          </p:cNvSpPr>
          <p:nvPr>
            <p:ph idx="1"/>
          </p:nvPr>
        </p:nvSpPr>
        <p:spPr>
          <a:xfrm>
            <a:off x="102550" y="893046"/>
            <a:ext cx="8904157" cy="646331"/>
          </a:xfrm>
          <a:prstGeom prst="rect">
            <a:avLst/>
          </a:prstGeom>
          <a:solidFill>
            <a:srgbClr val="285A2F"/>
          </a:solidFill>
        </p:spPr>
        <p:txBody>
          <a:bodyPr wrap="square">
            <a:spAutoFit/>
          </a:bodyPr>
          <a:lstStyle/>
          <a:p>
            <a:pPr marL="0" indent="0" algn="ctr">
              <a:buNone/>
            </a:pPr>
            <a:r>
              <a:rPr lang="en-US" sz="3600" b="1">
                <a:solidFill>
                  <a:schemeClr val="bg1"/>
                </a:solidFill>
                <a:effectLst>
                  <a:outerShdw blurRad="38100" dist="38100" dir="2700000" algn="tl">
                    <a:srgbClr val="000000">
                      <a:alpha val="43137"/>
                    </a:srgbClr>
                  </a:outerShdw>
                </a:effectLst>
                <a:latin typeface="Times New Roman"/>
                <a:ea typeface="Times" charset="0"/>
                <a:cs typeface="Times New Roman"/>
              </a:rPr>
              <a:t>≃ 3.3 million people</a:t>
            </a:r>
            <a:endParaRPr lang="en-US" sz="3600" b="1" dirty="0">
              <a:solidFill>
                <a:schemeClr val="bg1"/>
              </a:solidFill>
              <a:effectLst>
                <a:outerShdw blurRad="38100" dist="38100" dir="2700000" algn="tl">
                  <a:srgbClr val="000000">
                    <a:alpha val="43137"/>
                  </a:srgbClr>
                </a:outerShdw>
              </a:effectLst>
              <a:latin typeface="Times New Roman"/>
              <a:ea typeface="Times" charset="0"/>
              <a:cs typeface="Times New Roman"/>
            </a:endParaRPr>
          </a:p>
        </p:txBody>
      </p:sp>
      <p:graphicFrame>
        <p:nvGraphicFramePr>
          <p:cNvPr id="10" name="Tabla 8"/>
          <p:cNvGraphicFramePr>
            <a:graphicFrameLocks noGrp="1"/>
          </p:cNvGraphicFramePr>
          <p:nvPr>
            <p:extLst/>
          </p:nvPr>
        </p:nvGraphicFramePr>
        <p:xfrm>
          <a:off x="393500" y="1682124"/>
          <a:ext cx="8356994" cy="4010364"/>
        </p:xfrm>
        <a:graphic>
          <a:graphicData uri="http://schemas.openxmlformats.org/drawingml/2006/table">
            <a:tbl>
              <a:tblPr firstRow="1" bandRow="1">
                <a:gradFill rotWithShape="1">
                  <a:gsLst>
                    <a:gs pos="0">
                      <a:srgbClr val="1EB001">
                        <a:tint val="50000"/>
                        <a:satMod val="300000"/>
                      </a:srgbClr>
                    </a:gs>
                    <a:gs pos="35000">
                      <a:srgbClr val="1EB001">
                        <a:tint val="37000"/>
                        <a:satMod val="300000"/>
                      </a:srgbClr>
                    </a:gs>
                    <a:gs pos="100000">
                      <a:srgbClr val="1EB001">
                        <a:tint val="15000"/>
                        <a:satMod val="350000"/>
                      </a:srgbClr>
                    </a:gs>
                  </a:gsLst>
                  <a:lin ang="16200000" scaled="1"/>
                </a:gradFill>
                <a:effectLst/>
              </a:tblPr>
              <a:tblGrid>
                <a:gridCol w="2226675">
                  <a:extLst>
                    <a:ext uri="{9D8B030D-6E8A-4147-A177-3AD203B41FA5}">
                      <a16:colId xmlns:a16="http://schemas.microsoft.com/office/drawing/2014/main" xmlns="" val="20000"/>
                    </a:ext>
                  </a:extLst>
                </a:gridCol>
                <a:gridCol w="2055422">
                  <a:extLst>
                    <a:ext uri="{9D8B030D-6E8A-4147-A177-3AD203B41FA5}">
                      <a16:colId xmlns:a16="http://schemas.microsoft.com/office/drawing/2014/main" xmlns="" val="20001"/>
                    </a:ext>
                  </a:extLst>
                </a:gridCol>
                <a:gridCol w="1784175">
                  <a:extLst>
                    <a:ext uri="{9D8B030D-6E8A-4147-A177-3AD203B41FA5}">
                      <a16:colId xmlns:a16="http://schemas.microsoft.com/office/drawing/2014/main" xmlns="" val="20002"/>
                    </a:ext>
                  </a:extLst>
                </a:gridCol>
                <a:gridCol w="2290722">
                  <a:extLst>
                    <a:ext uri="{9D8B030D-6E8A-4147-A177-3AD203B41FA5}">
                      <a16:colId xmlns:a16="http://schemas.microsoft.com/office/drawing/2014/main" xmlns="" val="20005"/>
                    </a:ext>
                  </a:extLst>
                </a:gridCol>
              </a:tblGrid>
              <a:tr h="760721">
                <a:tc>
                  <a:txBody>
                    <a:bodyPr/>
                    <a:lstStyle>
                      <a:defPPr>
                        <a:defRPr lang="en-US"/>
                      </a:defPPr>
                      <a:lvl1pPr marL="0" algn="l" defTabSz="914400" rtl="0" eaLnBrk="1" latinLnBrk="0" hangingPunct="1">
                        <a:defRPr sz="1800" kern="1200">
                          <a:solidFill>
                            <a:schemeClr val="dk1"/>
                          </a:solidFill>
                          <a:latin typeface="Helvetica Neue Medium"/>
                          <a:ea typeface="Helvetica Neue Medium"/>
                          <a:cs typeface="Helvetica Neue Medium"/>
                        </a:defRPr>
                      </a:lvl1pPr>
                      <a:lvl2pPr marL="457200" algn="l" defTabSz="914400" rtl="0" eaLnBrk="1" latinLnBrk="0" hangingPunct="1">
                        <a:defRPr sz="1800" kern="1200">
                          <a:solidFill>
                            <a:schemeClr val="dk1"/>
                          </a:solidFill>
                          <a:latin typeface="Helvetica Neue Medium"/>
                          <a:ea typeface="Helvetica Neue Medium"/>
                          <a:cs typeface="Helvetica Neue Medium"/>
                        </a:defRPr>
                      </a:lvl2pPr>
                      <a:lvl3pPr marL="914400" algn="l" defTabSz="914400" rtl="0" eaLnBrk="1" latinLnBrk="0" hangingPunct="1">
                        <a:defRPr sz="1800" kern="1200">
                          <a:solidFill>
                            <a:schemeClr val="dk1"/>
                          </a:solidFill>
                          <a:latin typeface="Helvetica Neue Medium"/>
                          <a:ea typeface="Helvetica Neue Medium"/>
                          <a:cs typeface="Helvetica Neue Medium"/>
                        </a:defRPr>
                      </a:lvl3pPr>
                      <a:lvl4pPr marL="1371600" algn="l" defTabSz="914400" rtl="0" eaLnBrk="1" latinLnBrk="0" hangingPunct="1">
                        <a:defRPr sz="1800" kern="1200">
                          <a:solidFill>
                            <a:schemeClr val="dk1"/>
                          </a:solidFill>
                          <a:latin typeface="Helvetica Neue Medium"/>
                          <a:ea typeface="Helvetica Neue Medium"/>
                          <a:cs typeface="Helvetica Neue Medium"/>
                        </a:defRPr>
                      </a:lvl4pPr>
                      <a:lvl5pPr marL="1828800" algn="l" defTabSz="914400" rtl="0" eaLnBrk="1" latinLnBrk="0" hangingPunct="1">
                        <a:defRPr sz="1800" kern="1200">
                          <a:solidFill>
                            <a:schemeClr val="dk1"/>
                          </a:solidFill>
                          <a:latin typeface="Helvetica Neue Medium"/>
                          <a:ea typeface="Helvetica Neue Medium"/>
                          <a:cs typeface="Helvetica Neue Medium"/>
                        </a:defRPr>
                      </a:lvl5pPr>
                      <a:lvl6pPr marL="2286000" algn="l" defTabSz="914400" rtl="0" eaLnBrk="1" latinLnBrk="0" hangingPunct="1">
                        <a:defRPr sz="1800" kern="1200">
                          <a:solidFill>
                            <a:schemeClr val="dk1"/>
                          </a:solidFill>
                          <a:latin typeface="Helvetica Neue Medium"/>
                          <a:ea typeface="Helvetica Neue Medium"/>
                          <a:cs typeface="Helvetica Neue Medium"/>
                        </a:defRPr>
                      </a:lvl6pPr>
                      <a:lvl7pPr marL="2743200" algn="l" defTabSz="914400" rtl="0" eaLnBrk="1" latinLnBrk="0" hangingPunct="1">
                        <a:defRPr sz="1800" kern="1200">
                          <a:solidFill>
                            <a:schemeClr val="dk1"/>
                          </a:solidFill>
                          <a:latin typeface="Helvetica Neue Medium"/>
                          <a:ea typeface="Helvetica Neue Medium"/>
                          <a:cs typeface="Helvetica Neue Medium"/>
                        </a:defRPr>
                      </a:lvl7pPr>
                      <a:lvl8pPr marL="3200400" algn="l" defTabSz="914400" rtl="0" eaLnBrk="1" latinLnBrk="0" hangingPunct="1">
                        <a:defRPr sz="1800" kern="1200">
                          <a:solidFill>
                            <a:schemeClr val="dk1"/>
                          </a:solidFill>
                          <a:latin typeface="Helvetica Neue Medium"/>
                          <a:ea typeface="Helvetica Neue Medium"/>
                          <a:cs typeface="Helvetica Neue Medium"/>
                        </a:defRPr>
                      </a:lvl8pPr>
                      <a:lvl9pPr marL="3657600" algn="l" defTabSz="914400" rtl="0" eaLnBrk="1" latinLnBrk="0" hangingPunct="1">
                        <a:defRPr sz="1800" kern="1200">
                          <a:solidFill>
                            <a:schemeClr val="dk1"/>
                          </a:solidFill>
                          <a:latin typeface="Helvetica Neue Medium"/>
                          <a:ea typeface="Helvetica Neue Medium"/>
                          <a:cs typeface="Helvetica Neue Medium"/>
                        </a:defRPr>
                      </a:lvl9pPr>
                    </a:lstStyle>
                    <a:p>
                      <a:endParaRPr lang="en-US" sz="1000" noProof="0">
                        <a:latin typeface="+mj-lt"/>
                      </a:endParaRPr>
                    </a:p>
                  </a:txBody>
                  <a:tcPr marL="40938" marR="40938" marT="20469" marB="20469" anchor="ctr">
                    <a:lnL w="9525" cap="flat" cmpd="sng" algn="ctr">
                      <a:noFill/>
                      <a:prstDash val="solid"/>
                    </a:lnL>
                    <a:lnR w="12700" cap="flat" cmpd="sng" algn="ctr">
                      <a:solidFill>
                        <a:srgbClr val="000000"/>
                      </a:solidFill>
                      <a:prstDash val="solid"/>
                      <a:round/>
                      <a:headEnd type="none" w="med" len="med"/>
                      <a:tailEnd type="none" w="med" len="med"/>
                    </a:lnR>
                    <a:lnT w="25400" cap="flat" cmpd="sng" algn="ctr">
                      <a:noFill/>
                      <a:prstDash val="soli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en-US"/>
                      </a:defPPr>
                      <a:lvl1pPr marL="0" algn="l" defTabSz="914400" rtl="0" eaLnBrk="1" latinLnBrk="0" hangingPunct="1">
                        <a:defRPr sz="1800" kern="1200">
                          <a:solidFill>
                            <a:schemeClr val="dk1"/>
                          </a:solidFill>
                          <a:latin typeface="Helvetica Neue Medium"/>
                          <a:ea typeface="Helvetica Neue Medium"/>
                          <a:cs typeface="Helvetica Neue Medium"/>
                        </a:defRPr>
                      </a:lvl1pPr>
                      <a:lvl2pPr marL="457200" algn="l" defTabSz="914400" rtl="0" eaLnBrk="1" latinLnBrk="0" hangingPunct="1">
                        <a:defRPr sz="1800" kern="1200">
                          <a:solidFill>
                            <a:schemeClr val="dk1"/>
                          </a:solidFill>
                          <a:latin typeface="Helvetica Neue Medium"/>
                          <a:ea typeface="Helvetica Neue Medium"/>
                          <a:cs typeface="Helvetica Neue Medium"/>
                        </a:defRPr>
                      </a:lvl2pPr>
                      <a:lvl3pPr marL="914400" algn="l" defTabSz="914400" rtl="0" eaLnBrk="1" latinLnBrk="0" hangingPunct="1">
                        <a:defRPr sz="1800" kern="1200">
                          <a:solidFill>
                            <a:schemeClr val="dk1"/>
                          </a:solidFill>
                          <a:latin typeface="Helvetica Neue Medium"/>
                          <a:ea typeface="Helvetica Neue Medium"/>
                          <a:cs typeface="Helvetica Neue Medium"/>
                        </a:defRPr>
                      </a:lvl3pPr>
                      <a:lvl4pPr marL="1371600" algn="l" defTabSz="914400" rtl="0" eaLnBrk="1" latinLnBrk="0" hangingPunct="1">
                        <a:defRPr sz="1800" kern="1200">
                          <a:solidFill>
                            <a:schemeClr val="dk1"/>
                          </a:solidFill>
                          <a:latin typeface="Helvetica Neue Medium"/>
                          <a:ea typeface="Helvetica Neue Medium"/>
                          <a:cs typeface="Helvetica Neue Medium"/>
                        </a:defRPr>
                      </a:lvl4pPr>
                      <a:lvl5pPr marL="1828800" algn="l" defTabSz="914400" rtl="0" eaLnBrk="1" latinLnBrk="0" hangingPunct="1">
                        <a:defRPr sz="1800" kern="1200">
                          <a:solidFill>
                            <a:schemeClr val="dk1"/>
                          </a:solidFill>
                          <a:latin typeface="Helvetica Neue Medium"/>
                          <a:ea typeface="Helvetica Neue Medium"/>
                          <a:cs typeface="Helvetica Neue Medium"/>
                        </a:defRPr>
                      </a:lvl5pPr>
                      <a:lvl6pPr marL="2286000" algn="l" defTabSz="914400" rtl="0" eaLnBrk="1" latinLnBrk="0" hangingPunct="1">
                        <a:defRPr sz="1800" kern="1200">
                          <a:solidFill>
                            <a:schemeClr val="dk1"/>
                          </a:solidFill>
                          <a:latin typeface="Helvetica Neue Medium"/>
                          <a:ea typeface="Helvetica Neue Medium"/>
                          <a:cs typeface="Helvetica Neue Medium"/>
                        </a:defRPr>
                      </a:lvl6pPr>
                      <a:lvl7pPr marL="2743200" algn="l" defTabSz="914400" rtl="0" eaLnBrk="1" latinLnBrk="0" hangingPunct="1">
                        <a:defRPr sz="1800" kern="1200">
                          <a:solidFill>
                            <a:schemeClr val="dk1"/>
                          </a:solidFill>
                          <a:latin typeface="Helvetica Neue Medium"/>
                          <a:ea typeface="Helvetica Neue Medium"/>
                          <a:cs typeface="Helvetica Neue Medium"/>
                        </a:defRPr>
                      </a:lvl7pPr>
                      <a:lvl8pPr marL="3200400" algn="l" defTabSz="914400" rtl="0" eaLnBrk="1" latinLnBrk="0" hangingPunct="1">
                        <a:defRPr sz="1800" kern="1200">
                          <a:solidFill>
                            <a:schemeClr val="dk1"/>
                          </a:solidFill>
                          <a:latin typeface="Helvetica Neue Medium"/>
                          <a:ea typeface="Helvetica Neue Medium"/>
                          <a:cs typeface="Helvetica Neue Medium"/>
                        </a:defRPr>
                      </a:lvl8pPr>
                      <a:lvl9pPr marL="3657600" algn="l" defTabSz="914400" rtl="0" eaLnBrk="1" latinLnBrk="0" hangingPunct="1">
                        <a:defRPr sz="1800" kern="1200">
                          <a:solidFill>
                            <a:schemeClr val="dk1"/>
                          </a:solidFill>
                          <a:latin typeface="Helvetica Neue Medium"/>
                          <a:ea typeface="Helvetica Neue Medium"/>
                          <a:cs typeface="Helvetica Neue Medium"/>
                        </a:defRPr>
                      </a:lvl9pPr>
                    </a:lstStyle>
                    <a:p>
                      <a:pPr algn="ctr" fontAlgn="b"/>
                      <a:r>
                        <a:rPr lang="en-US" sz="2000" b="1" u="none" strike="noStrike" noProof="0">
                          <a:solidFill>
                            <a:schemeClr val="bg1"/>
                          </a:solidFill>
                          <a:effectLst>
                            <a:outerShdw blurRad="38100" dist="38100" dir="2700000" algn="tl">
                              <a:srgbClr val="000000">
                                <a:alpha val="43137"/>
                              </a:srgbClr>
                            </a:outerShdw>
                          </a:effectLst>
                          <a:latin typeface="+mj-lt"/>
                        </a:rPr>
                        <a:t>People with SHS </a:t>
                      </a:r>
                    </a:p>
                    <a:p>
                      <a:pPr algn="ctr" fontAlgn="b"/>
                      <a:r>
                        <a:rPr lang="en-US" sz="2000" b="1" u="none" strike="noStrike" noProof="0">
                          <a:solidFill>
                            <a:schemeClr val="bg1"/>
                          </a:solidFill>
                          <a:effectLst>
                            <a:outerShdw blurRad="38100" dist="38100" dir="2700000" algn="tl">
                              <a:srgbClr val="000000">
                                <a:alpha val="43137"/>
                              </a:srgbClr>
                            </a:outerShdw>
                          </a:effectLst>
                          <a:latin typeface="+mj-lt"/>
                        </a:rPr>
                        <a:t>(Thousands)</a:t>
                      </a:r>
                      <a:endParaRPr lang="en-US" sz="2000" b="1" i="0" u="none" strike="noStrike" noProof="0">
                        <a:solidFill>
                          <a:schemeClr val="bg1"/>
                        </a:solidFill>
                        <a:effectLst>
                          <a:outerShdw blurRad="38100" dist="38100" dir="2700000" algn="tl">
                            <a:srgbClr val="000000">
                              <a:alpha val="43137"/>
                            </a:srgbClr>
                          </a:outerShdw>
                        </a:effectLst>
                        <a:latin typeface="+mj-lt"/>
                        <a:ea typeface="Arial Rounded MT Bold" charset="0"/>
                        <a:cs typeface="Arial Rounded MT Bold" charset="0"/>
                      </a:endParaRPr>
                    </a:p>
                  </a:txBody>
                  <a:tcPr marL="5686" marR="5686" marT="56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285A2F"/>
                    </a:solidFill>
                  </a:tcPr>
                </a:tc>
                <a:tc>
                  <a:txBody>
                    <a:bodyPr/>
                    <a:lstStyle>
                      <a:defPPr>
                        <a:defRPr lang="en-US"/>
                      </a:defPPr>
                      <a:lvl1pPr marL="0" algn="l" defTabSz="914400" rtl="0" eaLnBrk="1" latinLnBrk="0" hangingPunct="1">
                        <a:defRPr sz="1800" kern="1200">
                          <a:solidFill>
                            <a:schemeClr val="dk1"/>
                          </a:solidFill>
                          <a:latin typeface="Helvetica Neue Medium"/>
                          <a:ea typeface="Helvetica Neue Medium"/>
                          <a:cs typeface="Helvetica Neue Medium"/>
                        </a:defRPr>
                      </a:lvl1pPr>
                      <a:lvl2pPr marL="457200" algn="l" defTabSz="914400" rtl="0" eaLnBrk="1" latinLnBrk="0" hangingPunct="1">
                        <a:defRPr sz="1800" kern="1200">
                          <a:solidFill>
                            <a:schemeClr val="dk1"/>
                          </a:solidFill>
                          <a:latin typeface="Helvetica Neue Medium"/>
                          <a:ea typeface="Helvetica Neue Medium"/>
                          <a:cs typeface="Helvetica Neue Medium"/>
                        </a:defRPr>
                      </a:lvl2pPr>
                      <a:lvl3pPr marL="914400" algn="l" defTabSz="914400" rtl="0" eaLnBrk="1" latinLnBrk="0" hangingPunct="1">
                        <a:defRPr sz="1800" kern="1200">
                          <a:solidFill>
                            <a:schemeClr val="dk1"/>
                          </a:solidFill>
                          <a:latin typeface="Helvetica Neue Medium"/>
                          <a:ea typeface="Helvetica Neue Medium"/>
                          <a:cs typeface="Helvetica Neue Medium"/>
                        </a:defRPr>
                      </a:lvl3pPr>
                      <a:lvl4pPr marL="1371600" algn="l" defTabSz="914400" rtl="0" eaLnBrk="1" latinLnBrk="0" hangingPunct="1">
                        <a:defRPr sz="1800" kern="1200">
                          <a:solidFill>
                            <a:schemeClr val="dk1"/>
                          </a:solidFill>
                          <a:latin typeface="Helvetica Neue Medium"/>
                          <a:ea typeface="Helvetica Neue Medium"/>
                          <a:cs typeface="Helvetica Neue Medium"/>
                        </a:defRPr>
                      </a:lvl4pPr>
                      <a:lvl5pPr marL="1828800" algn="l" defTabSz="914400" rtl="0" eaLnBrk="1" latinLnBrk="0" hangingPunct="1">
                        <a:defRPr sz="1800" kern="1200">
                          <a:solidFill>
                            <a:schemeClr val="dk1"/>
                          </a:solidFill>
                          <a:latin typeface="Helvetica Neue Medium"/>
                          <a:ea typeface="Helvetica Neue Medium"/>
                          <a:cs typeface="Helvetica Neue Medium"/>
                        </a:defRPr>
                      </a:lvl5pPr>
                      <a:lvl6pPr marL="2286000" algn="l" defTabSz="914400" rtl="0" eaLnBrk="1" latinLnBrk="0" hangingPunct="1">
                        <a:defRPr sz="1800" kern="1200">
                          <a:solidFill>
                            <a:schemeClr val="dk1"/>
                          </a:solidFill>
                          <a:latin typeface="Helvetica Neue Medium"/>
                          <a:ea typeface="Helvetica Neue Medium"/>
                          <a:cs typeface="Helvetica Neue Medium"/>
                        </a:defRPr>
                      </a:lvl6pPr>
                      <a:lvl7pPr marL="2743200" algn="l" defTabSz="914400" rtl="0" eaLnBrk="1" latinLnBrk="0" hangingPunct="1">
                        <a:defRPr sz="1800" kern="1200">
                          <a:solidFill>
                            <a:schemeClr val="dk1"/>
                          </a:solidFill>
                          <a:latin typeface="Helvetica Neue Medium"/>
                          <a:ea typeface="Helvetica Neue Medium"/>
                          <a:cs typeface="Helvetica Neue Medium"/>
                        </a:defRPr>
                      </a:lvl7pPr>
                      <a:lvl8pPr marL="3200400" algn="l" defTabSz="914400" rtl="0" eaLnBrk="1" latinLnBrk="0" hangingPunct="1">
                        <a:defRPr sz="1800" kern="1200">
                          <a:solidFill>
                            <a:schemeClr val="dk1"/>
                          </a:solidFill>
                          <a:latin typeface="Helvetica Neue Medium"/>
                          <a:ea typeface="Helvetica Neue Medium"/>
                          <a:cs typeface="Helvetica Neue Medium"/>
                        </a:defRPr>
                      </a:lvl8pPr>
                      <a:lvl9pPr marL="3657600" algn="l" defTabSz="914400" rtl="0" eaLnBrk="1" latinLnBrk="0" hangingPunct="1">
                        <a:defRPr sz="1800" kern="1200">
                          <a:solidFill>
                            <a:schemeClr val="dk1"/>
                          </a:solidFill>
                          <a:latin typeface="Helvetica Neue Medium"/>
                          <a:ea typeface="Helvetica Neue Medium"/>
                          <a:cs typeface="Helvetica Neue Medium"/>
                        </a:defRPr>
                      </a:lvl9pPr>
                    </a:lstStyle>
                    <a:p>
                      <a:pPr algn="ctr" fontAlgn="b"/>
                      <a:r>
                        <a:rPr lang="en-US" sz="2000" b="1" u="none" strike="noStrike" noProof="0">
                          <a:solidFill>
                            <a:schemeClr val="bg1"/>
                          </a:solidFill>
                          <a:effectLst>
                            <a:outerShdw blurRad="38100" dist="38100" dir="2700000" algn="tl">
                              <a:srgbClr val="000000">
                                <a:alpha val="43137"/>
                              </a:srgbClr>
                            </a:outerShdw>
                          </a:effectLst>
                          <a:latin typeface="+mj-lt"/>
                        </a:rPr>
                        <a:t>% of total deaths</a:t>
                      </a:r>
                      <a:endParaRPr lang="en-US" sz="2000" b="1" i="0" u="none" strike="noStrike" noProof="0">
                        <a:solidFill>
                          <a:schemeClr val="bg1"/>
                        </a:solidFill>
                        <a:effectLst>
                          <a:outerShdw blurRad="38100" dist="38100" dir="2700000" algn="tl">
                            <a:srgbClr val="000000">
                              <a:alpha val="43137"/>
                            </a:srgbClr>
                          </a:outerShdw>
                        </a:effectLst>
                        <a:latin typeface="+mj-lt"/>
                        <a:ea typeface="Arial Rounded MT Bold" charset="0"/>
                        <a:cs typeface="Arial Rounded MT Bold" charset="0"/>
                      </a:endParaRPr>
                    </a:p>
                  </a:txBody>
                  <a:tcPr marL="5686" marR="5686" marT="56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285A2F"/>
                    </a:solidFill>
                  </a:tcPr>
                </a:tc>
                <a:tc>
                  <a:txBody>
                    <a:bodyPr/>
                    <a:lstStyle>
                      <a:defPPr>
                        <a:defRPr lang="en-US"/>
                      </a:defPPr>
                      <a:lvl1pPr marL="0" algn="l" defTabSz="914400" rtl="0" eaLnBrk="1" latinLnBrk="0" hangingPunct="1">
                        <a:defRPr sz="1800" b="1" kern="1200">
                          <a:solidFill>
                            <a:schemeClr val="lt1"/>
                          </a:solidFill>
                          <a:latin typeface="Helvetica Neue Medium"/>
                          <a:ea typeface="Helvetica Neue Medium"/>
                          <a:cs typeface="Helvetica Neue Medium"/>
                        </a:defRPr>
                      </a:lvl1pPr>
                      <a:lvl2pPr marL="457200" algn="l" defTabSz="914400" rtl="0" eaLnBrk="1" latinLnBrk="0" hangingPunct="1">
                        <a:defRPr sz="1800" b="1" kern="1200">
                          <a:solidFill>
                            <a:schemeClr val="lt1"/>
                          </a:solidFill>
                          <a:latin typeface="Helvetica Neue Medium"/>
                          <a:ea typeface="Helvetica Neue Medium"/>
                          <a:cs typeface="Helvetica Neue Medium"/>
                        </a:defRPr>
                      </a:lvl2pPr>
                      <a:lvl3pPr marL="914400" algn="l" defTabSz="914400" rtl="0" eaLnBrk="1" latinLnBrk="0" hangingPunct="1">
                        <a:defRPr sz="1800" b="1" kern="1200">
                          <a:solidFill>
                            <a:schemeClr val="lt1"/>
                          </a:solidFill>
                          <a:latin typeface="Helvetica Neue Medium"/>
                          <a:ea typeface="Helvetica Neue Medium"/>
                          <a:cs typeface="Helvetica Neue Medium"/>
                        </a:defRPr>
                      </a:lvl3pPr>
                      <a:lvl4pPr marL="1371600" algn="l" defTabSz="914400" rtl="0" eaLnBrk="1" latinLnBrk="0" hangingPunct="1">
                        <a:defRPr sz="1800" b="1" kern="1200">
                          <a:solidFill>
                            <a:schemeClr val="lt1"/>
                          </a:solidFill>
                          <a:latin typeface="Helvetica Neue Medium"/>
                          <a:ea typeface="Helvetica Neue Medium"/>
                          <a:cs typeface="Helvetica Neue Medium"/>
                        </a:defRPr>
                      </a:lvl4pPr>
                      <a:lvl5pPr marL="1828800" algn="l" defTabSz="914400" rtl="0" eaLnBrk="1" latinLnBrk="0" hangingPunct="1">
                        <a:defRPr sz="1800" b="1" kern="1200">
                          <a:solidFill>
                            <a:schemeClr val="lt1"/>
                          </a:solidFill>
                          <a:latin typeface="Helvetica Neue Medium"/>
                          <a:ea typeface="Helvetica Neue Medium"/>
                          <a:cs typeface="Helvetica Neue Medium"/>
                        </a:defRPr>
                      </a:lvl5pPr>
                      <a:lvl6pPr marL="2286000" algn="l" defTabSz="914400" rtl="0" eaLnBrk="1" latinLnBrk="0" hangingPunct="1">
                        <a:defRPr sz="1800" b="1" kern="1200">
                          <a:solidFill>
                            <a:schemeClr val="lt1"/>
                          </a:solidFill>
                          <a:latin typeface="Helvetica Neue Medium"/>
                          <a:ea typeface="Helvetica Neue Medium"/>
                          <a:cs typeface="Helvetica Neue Medium"/>
                        </a:defRPr>
                      </a:lvl6pPr>
                      <a:lvl7pPr marL="2743200" algn="l" defTabSz="914400" rtl="0" eaLnBrk="1" latinLnBrk="0" hangingPunct="1">
                        <a:defRPr sz="1800" b="1" kern="1200">
                          <a:solidFill>
                            <a:schemeClr val="lt1"/>
                          </a:solidFill>
                          <a:latin typeface="Helvetica Neue Medium"/>
                          <a:ea typeface="Helvetica Neue Medium"/>
                          <a:cs typeface="Helvetica Neue Medium"/>
                        </a:defRPr>
                      </a:lvl7pPr>
                      <a:lvl8pPr marL="3200400" algn="l" defTabSz="914400" rtl="0" eaLnBrk="1" latinLnBrk="0" hangingPunct="1">
                        <a:defRPr sz="1800" b="1" kern="1200">
                          <a:solidFill>
                            <a:schemeClr val="lt1"/>
                          </a:solidFill>
                          <a:latin typeface="Helvetica Neue Medium"/>
                          <a:ea typeface="Helvetica Neue Medium"/>
                          <a:cs typeface="Helvetica Neue Medium"/>
                        </a:defRPr>
                      </a:lvl8pPr>
                      <a:lvl9pPr marL="3657600" algn="l" defTabSz="914400" rtl="0" eaLnBrk="1" latinLnBrk="0" hangingPunct="1">
                        <a:defRPr sz="1800" b="1" kern="1200">
                          <a:solidFill>
                            <a:schemeClr val="lt1"/>
                          </a:solidFill>
                          <a:latin typeface="Helvetica Neue Medium"/>
                          <a:ea typeface="Helvetica Neue Medium"/>
                          <a:cs typeface="Helvetica Neue Medium"/>
                        </a:defRPr>
                      </a:lvl9pPr>
                    </a:lstStyle>
                    <a:p>
                      <a:pPr algn="ctr" fontAlgn="b"/>
                      <a:r>
                        <a:rPr lang="en-US" sz="2000" b="1" u="none" strike="noStrike" noProof="0">
                          <a:effectLst>
                            <a:outerShdw blurRad="38100" dist="38100" dir="2700000" algn="tl">
                              <a:srgbClr val="000000">
                                <a:alpha val="43137"/>
                              </a:srgbClr>
                            </a:outerShdw>
                          </a:effectLst>
                          <a:latin typeface="+mj-lt"/>
                        </a:rPr>
                        <a:t>Days of suffering</a:t>
                      </a:r>
                    </a:p>
                    <a:p>
                      <a:pPr algn="ctr" fontAlgn="b"/>
                      <a:r>
                        <a:rPr lang="en-US" sz="2000" b="1" u="none" strike="noStrike" noProof="0">
                          <a:effectLst>
                            <a:outerShdw blurRad="38100" dist="38100" dir="2700000" algn="tl">
                              <a:srgbClr val="000000">
                                <a:alpha val="43137"/>
                              </a:srgbClr>
                            </a:outerShdw>
                          </a:effectLst>
                          <a:latin typeface="+mj-lt"/>
                        </a:rPr>
                        <a:t>(millions)</a:t>
                      </a:r>
                      <a:endParaRPr lang="en-US" sz="2000" b="1" i="0" u="none" strike="noStrike" noProof="0">
                        <a:solidFill>
                          <a:srgbClr val="000000"/>
                        </a:solidFill>
                        <a:effectLst>
                          <a:outerShdw blurRad="38100" dist="38100" dir="2700000" algn="tl">
                            <a:srgbClr val="000000">
                              <a:alpha val="43137"/>
                            </a:srgbClr>
                          </a:outerShdw>
                        </a:effectLst>
                        <a:latin typeface="+mj-lt"/>
                        <a:ea typeface="Arial Rounded MT Bold" charset="0"/>
                        <a:cs typeface="Arial Rounded MT Bold" charset="0"/>
                      </a:endParaRPr>
                    </a:p>
                  </a:txBody>
                  <a:tcPr marL="40938" marR="40938" marT="20469" marB="204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85A2F"/>
                    </a:solidFill>
                  </a:tcPr>
                </a:tc>
                <a:extLst>
                  <a:ext uri="{0D108BD9-81ED-4DB2-BD59-A6C34878D82A}">
                    <a16:rowId xmlns:a16="http://schemas.microsoft.com/office/drawing/2014/main" xmlns="" val="10001"/>
                  </a:ext>
                </a:extLst>
              </a:tr>
              <a:tr h="415780">
                <a:tc>
                  <a:txBody>
                    <a:bodyPr/>
                    <a:lstStyle/>
                    <a:p>
                      <a:pPr algn="l" fontAlgn="b"/>
                      <a:r>
                        <a:rPr lang="en-US" sz="2400" b="1" i="0" u="none" strike="noStrike" noProof="0">
                          <a:solidFill>
                            <a:srgbClr val="000000"/>
                          </a:solidFill>
                          <a:effectLst/>
                          <a:latin typeface="+mj-lt"/>
                          <a:ea typeface="Arial Rounded MT Bold" charset="0"/>
                          <a:cs typeface="Arial Rounded MT Bold" charset="0"/>
                        </a:rPr>
                        <a:t>Colombia</a:t>
                      </a:r>
                    </a:p>
                  </a:txBody>
                  <a:tcPr marL="5686" marR="5686" marT="568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CC8FF"/>
                    </a:solidFill>
                  </a:tcPr>
                </a:tc>
                <a:tc>
                  <a:txBody>
                    <a:bodyPr/>
                    <a:lstStyle/>
                    <a:p>
                      <a:pPr algn="ctr" fontAlgn="b"/>
                      <a:r>
                        <a:rPr lang="en-US" sz="2800" b="0" i="0" u="none" strike="noStrike" noProof="0">
                          <a:solidFill>
                            <a:srgbClr val="000000"/>
                          </a:solidFill>
                          <a:effectLst/>
                          <a:latin typeface="+mj-lt"/>
                          <a:ea typeface="Arial Rounded MT Bold" charset="0"/>
                          <a:cs typeface="Arial Rounded MT Bold" charset="0"/>
                        </a:rPr>
                        <a:t>245</a:t>
                      </a:r>
                    </a:p>
                  </a:txBody>
                  <a:tcPr marL="5686" marR="5686" marT="568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CC8FF"/>
                    </a:solidFill>
                  </a:tcPr>
                </a:tc>
                <a:tc>
                  <a:txBody>
                    <a:bodyPr/>
                    <a:lstStyle/>
                    <a:p>
                      <a:pPr algn="ctr" fontAlgn="b"/>
                      <a:r>
                        <a:rPr lang="en-US" sz="2800" b="0" i="0" u="none" strike="noStrike" noProof="0">
                          <a:solidFill>
                            <a:srgbClr val="000000"/>
                          </a:solidFill>
                          <a:effectLst/>
                          <a:latin typeface="+mj-lt"/>
                          <a:ea typeface="Arial Rounded MT Bold" charset="0"/>
                          <a:cs typeface="Arial Rounded MT Bold" charset="0"/>
                        </a:rPr>
                        <a:t>44</a:t>
                      </a:r>
                    </a:p>
                  </a:txBody>
                  <a:tcPr marL="5686" marR="5686" marT="568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CC8FF"/>
                    </a:solidFill>
                  </a:tcPr>
                </a:tc>
                <a:tc>
                  <a:txBody>
                    <a:bodyPr/>
                    <a:lstStyle/>
                    <a:p>
                      <a:pPr algn="ctr" fontAlgn="b"/>
                      <a:r>
                        <a:rPr lang="en-US" sz="2800" b="0" i="0" u="none" strike="noStrike" noProof="0">
                          <a:solidFill>
                            <a:srgbClr val="000000"/>
                          </a:solidFill>
                          <a:effectLst/>
                          <a:latin typeface="+mj-lt"/>
                          <a:ea typeface="Arial Rounded MT Bold" charset="0"/>
                          <a:cs typeface="Arial Rounded MT Bold" charset="0"/>
                        </a:rPr>
                        <a:t>85</a:t>
                      </a:r>
                    </a:p>
                  </a:txBody>
                  <a:tcPr marL="5686" marR="5686" marT="568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CC8FF"/>
                    </a:solidFill>
                  </a:tcPr>
                </a:tc>
                <a:extLst>
                  <a:ext uri="{0D108BD9-81ED-4DB2-BD59-A6C34878D82A}">
                    <a16:rowId xmlns:a16="http://schemas.microsoft.com/office/drawing/2014/main" xmlns="" val="10008"/>
                  </a:ext>
                </a:extLst>
              </a:tr>
              <a:tr h="415780">
                <a:tc>
                  <a:txBody>
                    <a:bodyPr/>
                    <a:lstStyle>
                      <a:defPPr>
                        <a:defRPr lang="en-US"/>
                      </a:defPPr>
                      <a:lvl1pPr marL="0" algn="l" defTabSz="914400" rtl="0" eaLnBrk="1" latinLnBrk="0" hangingPunct="1">
                        <a:defRPr sz="1800" kern="1200">
                          <a:solidFill>
                            <a:schemeClr val="dk1"/>
                          </a:solidFill>
                          <a:latin typeface="Helvetica Neue Medium"/>
                          <a:ea typeface="Helvetica Neue Medium"/>
                          <a:cs typeface="Helvetica Neue Medium"/>
                        </a:defRPr>
                      </a:lvl1pPr>
                      <a:lvl2pPr marL="457200" algn="l" defTabSz="914400" rtl="0" eaLnBrk="1" latinLnBrk="0" hangingPunct="1">
                        <a:defRPr sz="1800" kern="1200">
                          <a:solidFill>
                            <a:schemeClr val="dk1"/>
                          </a:solidFill>
                          <a:latin typeface="Helvetica Neue Medium"/>
                          <a:ea typeface="Helvetica Neue Medium"/>
                          <a:cs typeface="Helvetica Neue Medium"/>
                        </a:defRPr>
                      </a:lvl2pPr>
                      <a:lvl3pPr marL="914400" algn="l" defTabSz="914400" rtl="0" eaLnBrk="1" latinLnBrk="0" hangingPunct="1">
                        <a:defRPr sz="1800" kern="1200">
                          <a:solidFill>
                            <a:schemeClr val="dk1"/>
                          </a:solidFill>
                          <a:latin typeface="Helvetica Neue Medium"/>
                          <a:ea typeface="Helvetica Neue Medium"/>
                          <a:cs typeface="Helvetica Neue Medium"/>
                        </a:defRPr>
                      </a:lvl3pPr>
                      <a:lvl4pPr marL="1371600" algn="l" defTabSz="914400" rtl="0" eaLnBrk="1" latinLnBrk="0" hangingPunct="1">
                        <a:defRPr sz="1800" kern="1200">
                          <a:solidFill>
                            <a:schemeClr val="dk1"/>
                          </a:solidFill>
                          <a:latin typeface="Helvetica Neue Medium"/>
                          <a:ea typeface="Helvetica Neue Medium"/>
                          <a:cs typeface="Helvetica Neue Medium"/>
                        </a:defRPr>
                      </a:lvl4pPr>
                      <a:lvl5pPr marL="1828800" algn="l" defTabSz="914400" rtl="0" eaLnBrk="1" latinLnBrk="0" hangingPunct="1">
                        <a:defRPr sz="1800" kern="1200">
                          <a:solidFill>
                            <a:schemeClr val="dk1"/>
                          </a:solidFill>
                          <a:latin typeface="Helvetica Neue Medium"/>
                          <a:ea typeface="Helvetica Neue Medium"/>
                          <a:cs typeface="Helvetica Neue Medium"/>
                        </a:defRPr>
                      </a:lvl5pPr>
                      <a:lvl6pPr marL="2286000" algn="l" defTabSz="914400" rtl="0" eaLnBrk="1" latinLnBrk="0" hangingPunct="1">
                        <a:defRPr sz="1800" kern="1200">
                          <a:solidFill>
                            <a:schemeClr val="dk1"/>
                          </a:solidFill>
                          <a:latin typeface="Helvetica Neue Medium"/>
                          <a:ea typeface="Helvetica Neue Medium"/>
                          <a:cs typeface="Helvetica Neue Medium"/>
                        </a:defRPr>
                      </a:lvl6pPr>
                      <a:lvl7pPr marL="2743200" algn="l" defTabSz="914400" rtl="0" eaLnBrk="1" latinLnBrk="0" hangingPunct="1">
                        <a:defRPr sz="1800" kern="1200">
                          <a:solidFill>
                            <a:schemeClr val="dk1"/>
                          </a:solidFill>
                          <a:latin typeface="Helvetica Neue Medium"/>
                          <a:ea typeface="Helvetica Neue Medium"/>
                          <a:cs typeface="Helvetica Neue Medium"/>
                        </a:defRPr>
                      </a:lvl7pPr>
                      <a:lvl8pPr marL="3200400" algn="l" defTabSz="914400" rtl="0" eaLnBrk="1" latinLnBrk="0" hangingPunct="1">
                        <a:defRPr sz="1800" kern="1200">
                          <a:solidFill>
                            <a:schemeClr val="dk1"/>
                          </a:solidFill>
                          <a:latin typeface="Helvetica Neue Medium"/>
                          <a:ea typeface="Helvetica Neue Medium"/>
                          <a:cs typeface="Helvetica Neue Medium"/>
                        </a:defRPr>
                      </a:lvl8pPr>
                      <a:lvl9pPr marL="3657600" algn="l" defTabSz="914400" rtl="0" eaLnBrk="1" latinLnBrk="0" hangingPunct="1">
                        <a:defRPr sz="1800" kern="1200">
                          <a:solidFill>
                            <a:schemeClr val="dk1"/>
                          </a:solidFill>
                          <a:latin typeface="Helvetica Neue Medium"/>
                          <a:ea typeface="Helvetica Neue Medium"/>
                          <a:cs typeface="Helvetica Neue Medium"/>
                        </a:defRPr>
                      </a:lvl9pPr>
                    </a:lstStyle>
                    <a:p>
                      <a:pPr algn="l" fontAlgn="b"/>
                      <a:r>
                        <a:rPr lang="en-US" sz="2400" b="1" u="none" strike="noStrike" noProof="0">
                          <a:effectLst/>
                          <a:latin typeface="+mj-lt"/>
                        </a:rPr>
                        <a:t>Guatemala</a:t>
                      </a:r>
                      <a:endParaRPr lang="en-US" sz="2400" b="1" i="0" u="none" strike="noStrike" noProof="0">
                        <a:solidFill>
                          <a:srgbClr val="000000"/>
                        </a:solidFill>
                        <a:effectLst/>
                        <a:latin typeface="+mj-lt"/>
                        <a:ea typeface="Arial Rounded MT Bold" charset="0"/>
                        <a:cs typeface="Arial Rounded MT Bold" charset="0"/>
                      </a:endParaRPr>
                    </a:p>
                  </a:txBody>
                  <a:tcPr marL="5686" marR="5686" marT="568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CC8FF"/>
                    </a:solidFill>
                  </a:tcPr>
                </a:tc>
                <a:tc>
                  <a:txBody>
                    <a:bodyPr/>
                    <a:lstStyle>
                      <a:defPPr>
                        <a:defRPr lang="en-US"/>
                      </a:defPPr>
                      <a:lvl1pPr marL="0" algn="l" defTabSz="914400" rtl="0" eaLnBrk="1" latinLnBrk="0" hangingPunct="1">
                        <a:defRPr sz="1800" kern="1200">
                          <a:solidFill>
                            <a:schemeClr val="dk1"/>
                          </a:solidFill>
                          <a:latin typeface="Helvetica Neue Medium"/>
                          <a:ea typeface="Helvetica Neue Medium"/>
                          <a:cs typeface="Helvetica Neue Medium"/>
                        </a:defRPr>
                      </a:lvl1pPr>
                      <a:lvl2pPr marL="457200" algn="l" defTabSz="914400" rtl="0" eaLnBrk="1" latinLnBrk="0" hangingPunct="1">
                        <a:defRPr sz="1800" kern="1200">
                          <a:solidFill>
                            <a:schemeClr val="dk1"/>
                          </a:solidFill>
                          <a:latin typeface="Helvetica Neue Medium"/>
                          <a:ea typeface="Helvetica Neue Medium"/>
                          <a:cs typeface="Helvetica Neue Medium"/>
                        </a:defRPr>
                      </a:lvl2pPr>
                      <a:lvl3pPr marL="914400" algn="l" defTabSz="914400" rtl="0" eaLnBrk="1" latinLnBrk="0" hangingPunct="1">
                        <a:defRPr sz="1800" kern="1200">
                          <a:solidFill>
                            <a:schemeClr val="dk1"/>
                          </a:solidFill>
                          <a:latin typeface="Helvetica Neue Medium"/>
                          <a:ea typeface="Helvetica Neue Medium"/>
                          <a:cs typeface="Helvetica Neue Medium"/>
                        </a:defRPr>
                      </a:lvl3pPr>
                      <a:lvl4pPr marL="1371600" algn="l" defTabSz="914400" rtl="0" eaLnBrk="1" latinLnBrk="0" hangingPunct="1">
                        <a:defRPr sz="1800" kern="1200">
                          <a:solidFill>
                            <a:schemeClr val="dk1"/>
                          </a:solidFill>
                          <a:latin typeface="Helvetica Neue Medium"/>
                          <a:ea typeface="Helvetica Neue Medium"/>
                          <a:cs typeface="Helvetica Neue Medium"/>
                        </a:defRPr>
                      </a:lvl4pPr>
                      <a:lvl5pPr marL="1828800" algn="l" defTabSz="914400" rtl="0" eaLnBrk="1" latinLnBrk="0" hangingPunct="1">
                        <a:defRPr sz="1800" kern="1200">
                          <a:solidFill>
                            <a:schemeClr val="dk1"/>
                          </a:solidFill>
                          <a:latin typeface="Helvetica Neue Medium"/>
                          <a:ea typeface="Helvetica Neue Medium"/>
                          <a:cs typeface="Helvetica Neue Medium"/>
                        </a:defRPr>
                      </a:lvl5pPr>
                      <a:lvl6pPr marL="2286000" algn="l" defTabSz="914400" rtl="0" eaLnBrk="1" latinLnBrk="0" hangingPunct="1">
                        <a:defRPr sz="1800" kern="1200">
                          <a:solidFill>
                            <a:schemeClr val="dk1"/>
                          </a:solidFill>
                          <a:latin typeface="Helvetica Neue Medium"/>
                          <a:ea typeface="Helvetica Neue Medium"/>
                          <a:cs typeface="Helvetica Neue Medium"/>
                        </a:defRPr>
                      </a:lvl6pPr>
                      <a:lvl7pPr marL="2743200" algn="l" defTabSz="914400" rtl="0" eaLnBrk="1" latinLnBrk="0" hangingPunct="1">
                        <a:defRPr sz="1800" kern="1200">
                          <a:solidFill>
                            <a:schemeClr val="dk1"/>
                          </a:solidFill>
                          <a:latin typeface="Helvetica Neue Medium"/>
                          <a:ea typeface="Helvetica Neue Medium"/>
                          <a:cs typeface="Helvetica Neue Medium"/>
                        </a:defRPr>
                      </a:lvl7pPr>
                      <a:lvl8pPr marL="3200400" algn="l" defTabSz="914400" rtl="0" eaLnBrk="1" latinLnBrk="0" hangingPunct="1">
                        <a:defRPr sz="1800" kern="1200">
                          <a:solidFill>
                            <a:schemeClr val="dk1"/>
                          </a:solidFill>
                          <a:latin typeface="Helvetica Neue Medium"/>
                          <a:ea typeface="Helvetica Neue Medium"/>
                          <a:cs typeface="Helvetica Neue Medium"/>
                        </a:defRPr>
                      </a:lvl8pPr>
                      <a:lvl9pPr marL="3657600" algn="l" defTabSz="914400" rtl="0" eaLnBrk="1" latinLnBrk="0" hangingPunct="1">
                        <a:defRPr sz="1800" kern="1200">
                          <a:solidFill>
                            <a:schemeClr val="dk1"/>
                          </a:solidFill>
                          <a:latin typeface="Helvetica Neue Medium"/>
                          <a:ea typeface="Helvetica Neue Medium"/>
                          <a:cs typeface="Helvetica Neue Medium"/>
                        </a:defRPr>
                      </a:lvl9pPr>
                    </a:lstStyle>
                    <a:p>
                      <a:pPr algn="ctr" fontAlgn="b"/>
                      <a:r>
                        <a:rPr lang="en-US" sz="2800" u="none" strike="noStrike" noProof="0">
                          <a:effectLst/>
                          <a:latin typeface="+mj-lt"/>
                        </a:rPr>
                        <a:t>71</a:t>
                      </a:r>
                      <a:endParaRPr lang="en-US" sz="2800" b="0" i="0" u="none" strike="noStrike" noProof="0">
                        <a:solidFill>
                          <a:srgbClr val="000000"/>
                        </a:solidFill>
                        <a:effectLst/>
                        <a:latin typeface="+mj-lt"/>
                        <a:ea typeface="Arial Rounded MT Bold" charset="0"/>
                        <a:cs typeface="Arial Rounded MT Bold" charset="0"/>
                      </a:endParaRPr>
                    </a:p>
                  </a:txBody>
                  <a:tcPr marL="5686" marR="5686" marT="568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CC8FF"/>
                    </a:solidFill>
                  </a:tcPr>
                </a:tc>
                <a:tc>
                  <a:txBody>
                    <a:bodyPr/>
                    <a:lstStyle>
                      <a:defPPr>
                        <a:defRPr lang="en-US"/>
                      </a:defPPr>
                      <a:lvl1pPr marL="0" algn="l" defTabSz="914400" rtl="0" eaLnBrk="1" latinLnBrk="0" hangingPunct="1">
                        <a:defRPr sz="1800" kern="1200">
                          <a:solidFill>
                            <a:schemeClr val="dk1"/>
                          </a:solidFill>
                          <a:latin typeface="Helvetica Neue Medium"/>
                          <a:ea typeface="Helvetica Neue Medium"/>
                          <a:cs typeface="Helvetica Neue Medium"/>
                        </a:defRPr>
                      </a:lvl1pPr>
                      <a:lvl2pPr marL="457200" algn="l" defTabSz="914400" rtl="0" eaLnBrk="1" latinLnBrk="0" hangingPunct="1">
                        <a:defRPr sz="1800" kern="1200">
                          <a:solidFill>
                            <a:schemeClr val="dk1"/>
                          </a:solidFill>
                          <a:latin typeface="Helvetica Neue Medium"/>
                          <a:ea typeface="Helvetica Neue Medium"/>
                          <a:cs typeface="Helvetica Neue Medium"/>
                        </a:defRPr>
                      </a:lvl2pPr>
                      <a:lvl3pPr marL="914400" algn="l" defTabSz="914400" rtl="0" eaLnBrk="1" latinLnBrk="0" hangingPunct="1">
                        <a:defRPr sz="1800" kern="1200">
                          <a:solidFill>
                            <a:schemeClr val="dk1"/>
                          </a:solidFill>
                          <a:latin typeface="Helvetica Neue Medium"/>
                          <a:ea typeface="Helvetica Neue Medium"/>
                          <a:cs typeface="Helvetica Neue Medium"/>
                        </a:defRPr>
                      </a:lvl3pPr>
                      <a:lvl4pPr marL="1371600" algn="l" defTabSz="914400" rtl="0" eaLnBrk="1" latinLnBrk="0" hangingPunct="1">
                        <a:defRPr sz="1800" kern="1200">
                          <a:solidFill>
                            <a:schemeClr val="dk1"/>
                          </a:solidFill>
                          <a:latin typeface="Helvetica Neue Medium"/>
                          <a:ea typeface="Helvetica Neue Medium"/>
                          <a:cs typeface="Helvetica Neue Medium"/>
                        </a:defRPr>
                      </a:lvl4pPr>
                      <a:lvl5pPr marL="1828800" algn="l" defTabSz="914400" rtl="0" eaLnBrk="1" latinLnBrk="0" hangingPunct="1">
                        <a:defRPr sz="1800" kern="1200">
                          <a:solidFill>
                            <a:schemeClr val="dk1"/>
                          </a:solidFill>
                          <a:latin typeface="Helvetica Neue Medium"/>
                          <a:ea typeface="Helvetica Neue Medium"/>
                          <a:cs typeface="Helvetica Neue Medium"/>
                        </a:defRPr>
                      </a:lvl5pPr>
                      <a:lvl6pPr marL="2286000" algn="l" defTabSz="914400" rtl="0" eaLnBrk="1" latinLnBrk="0" hangingPunct="1">
                        <a:defRPr sz="1800" kern="1200">
                          <a:solidFill>
                            <a:schemeClr val="dk1"/>
                          </a:solidFill>
                          <a:latin typeface="Helvetica Neue Medium"/>
                          <a:ea typeface="Helvetica Neue Medium"/>
                          <a:cs typeface="Helvetica Neue Medium"/>
                        </a:defRPr>
                      </a:lvl6pPr>
                      <a:lvl7pPr marL="2743200" algn="l" defTabSz="914400" rtl="0" eaLnBrk="1" latinLnBrk="0" hangingPunct="1">
                        <a:defRPr sz="1800" kern="1200">
                          <a:solidFill>
                            <a:schemeClr val="dk1"/>
                          </a:solidFill>
                          <a:latin typeface="Helvetica Neue Medium"/>
                          <a:ea typeface="Helvetica Neue Medium"/>
                          <a:cs typeface="Helvetica Neue Medium"/>
                        </a:defRPr>
                      </a:lvl7pPr>
                      <a:lvl8pPr marL="3200400" algn="l" defTabSz="914400" rtl="0" eaLnBrk="1" latinLnBrk="0" hangingPunct="1">
                        <a:defRPr sz="1800" kern="1200">
                          <a:solidFill>
                            <a:schemeClr val="dk1"/>
                          </a:solidFill>
                          <a:latin typeface="Helvetica Neue Medium"/>
                          <a:ea typeface="Helvetica Neue Medium"/>
                          <a:cs typeface="Helvetica Neue Medium"/>
                        </a:defRPr>
                      </a:lvl8pPr>
                      <a:lvl9pPr marL="3657600" algn="l" defTabSz="914400" rtl="0" eaLnBrk="1" latinLnBrk="0" hangingPunct="1">
                        <a:defRPr sz="1800" kern="1200">
                          <a:solidFill>
                            <a:schemeClr val="dk1"/>
                          </a:solidFill>
                          <a:latin typeface="Helvetica Neue Medium"/>
                          <a:ea typeface="Helvetica Neue Medium"/>
                          <a:cs typeface="Helvetica Neue Medium"/>
                        </a:defRPr>
                      </a:lvl9pPr>
                    </a:lstStyle>
                    <a:p>
                      <a:pPr algn="ctr" fontAlgn="b"/>
                      <a:r>
                        <a:rPr lang="en-US" sz="2800" b="0" i="0" u="none" strike="noStrike" noProof="0">
                          <a:solidFill>
                            <a:srgbClr val="000000"/>
                          </a:solidFill>
                          <a:effectLst/>
                          <a:latin typeface="+mj-lt"/>
                          <a:ea typeface="Arial Rounded MT Bold" charset="0"/>
                          <a:cs typeface="Arial Rounded MT Bold" charset="0"/>
                        </a:rPr>
                        <a:t>36</a:t>
                      </a:r>
                    </a:p>
                  </a:txBody>
                  <a:tcPr marL="5686" marR="5686" marT="568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CC8FF"/>
                    </a:solidFill>
                  </a:tcPr>
                </a:tc>
                <a:tc>
                  <a:txBody>
                    <a:bodyPr/>
                    <a:lstStyle>
                      <a:defPPr>
                        <a:defRPr lang="en-US"/>
                      </a:defPPr>
                      <a:lvl1pPr marL="0" algn="l" defTabSz="914400" rtl="0" eaLnBrk="1" latinLnBrk="0" hangingPunct="1">
                        <a:defRPr sz="1800" kern="1200">
                          <a:solidFill>
                            <a:schemeClr val="dk1"/>
                          </a:solidFill>
                          <a:latin typeface="Helvetica Neue Medium"/>
                          <a:ea typeface="Helvetica Neue Medium"/>
                          <a:cs typeface="Helvetica Neue Medium"/>
                        </a:defRPr>
                      </a:lvl1pPr>
                      <a:lvl2pPr marL="457200" algn="l" defTabSz="914400" rtl="0" eaLnBrk="1" latinLnBrk="0" hangingPunct="1">
                        <a:defRPr sz="1800" kern="1200">
                          <a:solidFill>
                            <a:schemeClr val="dk1"/>
                          </a:solidFill>
                          <a:latin typeface="Helvetica Neue Medium"/>
                          <a:ea typeface="Helvetica Neue Medium"/>
                          <a:cs typeface="Helvetica Neue Medium"/>
                        </a:defRPr>
                      </a:lvl2pPr>
                      <a:lvl3pPr marL="914400" algn="l" defTabSz="914400" rtl="0" eaLnBrk="1" latinLnBrk="0" hangingPunct="1">
                        <a:defRPr sz="1800" kern="1200">
                          <a:solidFill>
                            <a:schemeClr val="dk1"/>
                          </a:solidFill>
                          <a:latin typeface="Helvetica Neue Medium"/>
                          <a:ea typeface="Helvetica Neue Medium"/>
                          <a:cs typeface="Helvetica Neue Medium"/>
                        </a:defRPr>
                      </a:lvl3pPr>
                      <a:lvl4pPr marL="1371600" algn="l" defTabSz="914400" rtl="0" eaLnBrk="1" latinLnBrk="0" hangingPunct="1">
                        <a:defRPr sz="1800" kern="1200">
                          <a:solidFill>
                            <a:schemeClr val="dk1"/>
                          </a:solidFill>
                          <a:latin typeface="Helvetica Neue Medium"/>
                          <a:ea typeface="Helvetica Neue Medium"/>
                          <a:cs typeface="Helvetica Neue Medium"/>
                        </a:defRPr>
                      </a:lvl4pPr>
                      <a:lvl5pPr marL="1828800" algn="l" defTabSz="914400" rtl="0" eaLnBrk="1" latinLnBrk="0" hangingPunct="1">
                        <a:defRPr sz="1800" kern="1200">
                          <a:solidFill>
                            <a:schemeClr val="dk1"/>
                          </a:solidFill>
                          <a:latin typeface="Helvetica Neue Medium"/>
                          <a:ea typeface="Helvetica Neue Medium"/>
                          <a:cs typeface="Helvetica Neue Medium"/>
                        </a:defRPr>
                      </a:lvl5pPr>
                      <a:lvl6pPr marL="2286000" algn="l" defTabSz="914400" rtl="0" eaLnBrk="1" latinLnBrk="0" hangingPunct="1">
                        <a:defRPr sz="1800" kern="1200">
                          <a:solidFill>
                            <a:schemeClr val="dk1"/>
                          </a:solidFill>
                          <a:latin typeface="Helvetica Neue Medium"/>
                          <a:ea typeface="Helvetica Neue Medium"/>
                          <a:cs typeface="Helvetica Neue Medium"/>
                        </a:defRPr>
                      </a:lvl6pPr>
                      <a:lvl7pPr marL="2743200" algn="l" defTabSz="914400" rtl="0" eaLnBrk="1" latinLnBrk="0" hangingPunct="1">
                        <a:defRPr sz="1800" kern="1200">
                          <a:solidFill>
                            <a:schemeClr val="dk1"/>
                          </a:solidFill>
                          <a:latin typeface="Helvetica Neue Medium"/>
                          <a:ea typeface="Helvetica Neue Medium"/>
                          <a:cs typeface="Helvetica Neue Medium"/>
                        </a:defRPr>
                      </a:lvl7pPr>
                      <a:lvl8pPr marL="3200400" algn="l" defTabSz="914400" rtl="0" eaLnBrk="1" latinLnBrk="0" hangingPunct="1">
                        <a:defRPr sz="1800" kern="1200">
                          <a:solidFill>
                            <a:schemeClr val="dk1"/>
                          </a:solidFill>
                          <a:latin typeface="Helvetica Neue Medium"/>
                          <a:ea typeface="Helvetica Neue Medium"/>
                          <a:cs typeface="Helvetica Neue Medium"/>
                        </a:defRPr>
                      </a:lvl8pPr>
                      <a:lvl9pPr marL="3657600" algn="l" defTabSz="914400" rtl="0" eaLnBrk="1" latinLnBrk="0" hangingPunct="1">
                        <a:defRPr sz="1800" kern="1200">
                          <a:solidFill>
                            <a:schemeClr val="dk1"/>
                          </a:solidFill>
                          <a:latin typeface="Helvetica Neue Medium"/>
                          <a:ea typeface="Helvetica Neue Medium"/>
                          <a:cs typeface="Helvetica Neue Medium"/>
                        </a:defRPr>
                      </a:lvl9pPr>
                    </a:lstStyle>
                    <a:p>
                      <a:pPr algn="ctr" fontAlgn="b"/>
                      <a:r>
                        <a:rPr lang="en-US" sz="2800" u="none" strike="noStrike" noProof="0">
                          <a:effectLst/>
                          <a:latin typeface="+mj-lt"/>
                        </a:rPr>
                        <a:t>20</a:t>
                      </a:r>
                      <a:endParaRPr lang="en-US" sz="2800" b="0" i="0" u="none" strike="noStrike" noProof="0">
                        <a:solidFill>
                          <a:srgbClr val="000000"/>
                        </a:solidFill>
                        <a:effectLst/>
                        <a:latin typeface="+mj-lt"/>
                        <a:ea typeface="Arial Rounded MT Bold" charset="0"/>
                        <a:cs typeface="Arial Rounded MT Bold" charset="0"/>
                      </a:endParaRPr>
                    </a:p>
                  </a:txBody>
                  <a:tcPr marL="5686" marR="5686" marT="568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CC8FF"/>
                    </a:solidFill>
                  </a:tcPr>
                </a:tc>
                <a:extLst>
                  <a:ext uri="{0D108BD9-81ED-4DB2-BD59-A6C34878D82A}">
                    <a16:rowId xmlns:a16="http://schemas.microsoft.com/office/drawing/2014/main" xmlns="" val="10002"/>
                  </a:ext>
                </a:extLst>
              </a:tr>
              <a:tr h="415780">
                <a:tc>
                  <a:txBody>
                    <a:bodyPr/>
                    <a:lstStyle>
                      <a:defPPr>
                        <a:defRPr lang="en-US"/>
                      </a:defPPr>
                      <a:lvl1pPr marL="0" algn="l" defTabSz="914400" rtl="0" eaLnBrk="1" latinLnBrk="0" hangingPunct="1">
                        <a:defRPr sz="1800" kern="1200">
                          <a:solidFill>
                            <a:schemeClr val="dk1"/>
                          </a:solidFill>
                          <a:latin typeface="Helvetica Neue Medium"/>
                          <a:ea typeface="Helvetica Neue Medium"/>
                          <a:cs typeface="Helvetica Neue Medium"/>
                        </a:defRPr>
                      </a:lvl1pPr>
                      <a:lvl2pPr marL="457200" algn="l" defTabSz="914400" rtl="0" eaLnBrk="1" latinLnBrk="0" hangingPunct="1">
                        <a:defRPr sz="1800" kern="1200">
                          <a:solidFill>
                            <a:schemeClr val="dk1"/>
                          </a:solidFill>
                          <a:latin typeface="Helvetica Neue Medium"/>
                          <a:ea typeface="Helvetica Neue Medium"/>
                          <a:cs typeface="Helvetica Neue Medium"/>
                        </a:defRPr>
                      </a:lvl2pPr>
                      <a:lvl3pPr marL="914400" algn="l" defTabSz="914400" rtl="0" eaLnBrk="1" latinLnBrk="0" hangingPunct="1">
                        <a:defRPr sz="1800" kern="1200">
                          <a:solidFill>
                            <a:schemeClr val="dk1"/>
                          </a:solidFill>
                          <a:latin typeface="Helvetica Neue Medium"/>
                          <a:ea typeface="Helvetica Neue Medium"/>
                          <a:cs typeface="Helvetica Neue Medium"/>
                        </a:defRPr>
                      </a:lvl3pPr>
                      <a:lvl4pPr marL="1371600" algn="l" defTabSz="914400" rtl="0" eaLnBrk="1" latinLnBrk="0" hangingPunct="1">
                        <a:defRPr sz="1800" kern="1200">
                          <a:solidFill>
                            <a:schemeClr val="dk1"/>
                          </a:solidFill>
                          <a:latin typeface="Helvetica Neue Medium"/>
                          <a:ea typeface="Helvetica Neue Medium"/>
                          <a:cs typeface="Helvetica Neue Medium"/>
                        </a:defRPr>
                      </a:lvl4pPr>
                      <a:lvl5pPr marL="1828800" algn="l" defTabSz="914400" rtl="0" eaLnBrk="1" latinLnBrk="0" hangingPunct="1">
                        <a:defRPr sz="1800" kern="1200">
                          <a:solidFill>
                            <a:schemeClr val="dk1"/>
                          </a:solidFill>
                          <a:latin typeface="Helvetica Neue Medium"/>
                          <a:ea typeface="Helvetica Neue Medium"/>
                          <a:cs typeface="Helvetica Neue Medium"/>
                        </a:defRPr>
                      </a:lvl5pPr>
                      <a:lvl6pPr marL="2286000" algn="l" defTabSz="914400" rtl="0" eaLnBrk="1" latinLnBrk="0" hangingPunct="1">
                        <a:defRPr sz="1800" kern="1200">
                          <a:solidFill>
                            <a:schemeClr val="dk1"/>
                          </a:solidFill>
                          <a:latin typeface="Helvetica Neue Medium"/>
                          <a:ea typeface="Helvetica Neue Medium"/>
                          <a:cs typeface="Helvetica Neue Medium"/>
                        </a:defRPr>
                      </a:lvl6pPr>
                      <a:lvl7pPr marL="2743200" algn="l" defTabSz="914400" rtl="0" eaLnBrk="1" latinLnBrk="0" hangingPunct="1">
                        <a:defRPr sz="1800" kern="1200">
                          <a:solidFill>
                            <a:schemeClr val="dk1"/>
                          </a:solidFill>
                          <a:latin typeface="Helvetica Neue Medium"/>
                          <a:ea typeface="Helvetica Neue Medium"/>
                          <a:cs typeface="Helvetica Neue Medium"/>
                        </a:defRPr>
                      </a:lvl7pPr>
                      <a:lvl8pPr marL="3200400" algn="l" defTabSz="914400" rtl="0" eaLnBrk="1" latinLnBrk="0" hangingPunct="1">
                        <a:defRPr sz="1800" kern="1200">
                          <a:solidFill>
                            <a:schemeClr val="dk1"/>
                          </a:solidFill>
                          <a:latin typeface="Helvetica Neue Medium"/>
                          <a:ea typeface="Helvetica Neue Medium"/>
                          <a:cs typeface="Helvetica Neue Medium"/>
                        </a:defRPr>
                      </a:lvl8pPr>
                      <a:lvl9pPr marL="3657600" algn="l" defTabSz="914400" rtl="0" eaLnBrk="1" latinLnBrk="0" hangingPunct="1">
                        <a:defRPr sz="1800" kern="1200">
                          <a:solidFill>
                            <a:schemeClr val="dk1"/>
                          </a:solidFill>
                          <a:latin typeface="Helvetica Neue Medium"/>
                          <a:ea typeface="Helvetica Neue Medium"/>
                          <a:cs typeface="Helvetica Neue Medium"/>
                        </a:defRPr>
                      </a:lvl9pPr>
                    </a:lstStyle>
                    <a:p>
                      <a:pPr algn="l" fontAlgn="b"/>
                      <a:r>
                        <a:rPr lang="en-US" sz="2400" b="1" u="none" strike="noStrike" noProof="0">
                          <a:effectLst/>
                          <a:latin typeface="+mj-lt"/>
                        </a:rPr>
                        <a:t>Mexico</a:t>
                      </a:r>
                      <a:endParaRPr lang="en-US" sz="2400" b="1" i="0" u="none" strike="noStrike" noProof="0">
                        <a:solidFill>
                          <a:srgbClr val="000000"/>
                        </a:solidFill>
                        <a:effectLst/>
                        <a:latin typeface="+mj-lt"/>
                        <a:ea typeface="Arial Rounded MT Bold" charset="0"/>
                        <a:cs typeface="Arial Rounded MT Bold" charset="0"/>
                      </a:endParaRPr>
                    </a:p>
                  </a:txBody>
                  <a:tcPr marL="5686" marR="5686" marT="568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defPPr>
                        <a:defRPr lang="en-US"/>
                      </a:defPPr>
                      <a:lvl1pPr marL="0" algn="l" defTabSz="914400" rtl="0" eaLnBrk="1" latinLnBrk="0" hangingPunct="1">
                        <a:defRPr sz="1800" kern="1200">
                          <a:solidFill>
                            <a:schemeClr val="dk1"/>
                          </a:solidFill>
                          <a:latin typeface="Helvetica Neue Medium"/>
                          <a:ea typeface="Helvetica Neue Medium"/>
                          <a:cs typeface="Helvetica Neue Medium"/>
                        </a:defRPr>
                      </a:lvl1pPr>
                      <a:lvl2pPr marL="457200" algn="l" defTabSz="914400" rtl="0" eaLnBrk="1" latinLnBrk="0" hangingPunct="1">
                        <a:defRPr sz="1800" kern="1200">
                          <a:solidFill>
                            <a:schemeClr val="dk1"/>
                          </a:solidFill>
                          <a:latin typeface="Helvetica Neue Medium"/>
                          <a:ea typeface="Helvetica Neue Medium"/>
                          <a:cs typeface="Helvetica Neue Medium"/>
                        </a:defRPr>
                      </a:lvl2pPr>
                      <a:lvl3pPr marL="914400" algn="l" defTabSz="914400" rtl="0" eaLnBrk="1" latinLnBrk="0" hangingPunct="1">
                        <a:defRPr sz="1800" kern="1200">
                          <a:solidFill>
                            <a:schemeClr val="dk1"/>
                          </a:solidFill>
                          <a:latin typeface="Helvetica Neue Medium"/>
                          <a:ea typeface="Helvetica Neue Medium"/>
                          <a:cs typeface="Helvetica Neue Medium"/>
                        </a:defRPr>
                      </a:lvl3pPr>
                      <a:lvl4pPr marL="1371600" algn="l" defTabSz="914400" rtl="0" eaLnBrk="1" latinLnBrk="0" hangingPunct="1">
                        <a:defRPr sz="1800" kern="1200">
                          <a:solidFill>
                            <a:schemeClr val="dk1"/>
                          </a:solidFill>
                          <a:latin typeface="Helvetica Neue Medium"/>
                          <a:ea typeface="Helvetica Neue Medium"/>
                          <a:cs typeface="Helvetica Neue Medium"/>
                        </a:defRPr>
                      </a:lvl4pPr>
                      <a:lvl5pPr marL="1828800" algn="l" defTabSz="914400" rtl="0" eaLnBrk="1" latinLnBrk="0" hangingPunct="1">
                        <a:defRPr sz="1800" kern="1200">
                          <a:solidFill>
                            <a:schemeClr val="dk1"/>
                          </a:solidFill>
                          <a:latin typeface="Helvetica Neue Medium"/>
                          <a:ea typeface="Helvetica Neue Medium"/>
                          <a:cs typeface="Helvetica Neue Medium"/>
                        </a:defRPr>
                      </a:lvl5pPr>
                      <a:lvl6pPr marL="2286000" algn="l" defTabSz="914400" rtl="0" eaLnBrk="1" latinLnBrk="0" hangingPunct="1">
                        <a:defRPr sz="1800" kern="1200">
                          <a:solidFill>
                            <a:schemeClr val="dk1"/>
                          </a:solidFill>
                          <a:latin typeface="Helvetica Neue Medium"/>
                          <a:ea typeface="Helvetica Neue Medium"/>
                          <a:cs typeface="Helvetica Neue Medium"/>
                        </a:defRPr>
                      </a:lvl6pPr>
                      <a:lvl7pPr marL="2743200" algn="l" defTabSz="914400" rtl="0" eaLnBrk="1" latinLnBrk="0" hangingPunct="1">
                        <a:defRPr sz="1800" kern="1200">
                          <a:solidFill>
                            <a:schemeClr val="dk1"/>
                          </a:solidFill>
                          <a:latin typeface="Helvetica Neue Medium"/>
                          <a:ea typeface="Helvetica Neue Medium"/>
                          <a:cs typeface="Helvetica Neue Medium"/>
                        </a:defRPr>
                      </a:lvl7pPr>
                      <a:lvl8pPr marL="3200400" algn="l" defTabSz="914400" rtl="0" eaLnBrk="1" latinLnBrk="0" hangingPunct="1">
                        <a:defRPr sz="1800" kern="1200">
                          <a:solidFill>
                            <a:schemeClr val="dk1"/>
                          </a:solidFill>
                          <a:latin typeface="Helvetica Neue Medium"/>
                          <a:ea typeface="Helvetica Neue Medium"/>
                          <a:cs typeface="Helvetica Neue Medium"/>
                        </a:defRPr>
                      </a:lvl8pPr>
                      <a:lvl9pPr marL="3657600" algn="l" defTabSz="914400" rtl="0" eaLnBrk="1" latinLnBrk="0" hangingPunct="1">
                        <a:defRPr sz="1800" kern="1200">
                          <a:solidFill>
                            <a:schemeClr val="dk1"/>
                          </a:solidFill>
                          <a:latin typeface="Helvetica Neue Medium"/>
                          <a:ea typeface="Helvetica Neue Medium"/>
                          <a:cs typeface="Helvetica Neue Medium"/>
                        </a:defRPr>
                      </a:lvl9pPr>
                    </a:lstStyle>
                    <a:p>
                      <a:pPr algn="ctr" fontAlgn="b"/>
                      <a:r>
                        <a:rPr lang="en-US" sz="2800" u="none" strike="noStrike" noProof="0">
                          <a:effectLst/>
                          <a:latin typeface="+mj-lt"/>
                        </a:rPr>
                        <a:t>453</a:t>
                      </a:r>
                      <a:endParaRPr lang="en-US" sz="2800" b="0" i="0" u="none" strike="noStrike" noProof="0">
                        <a:solidFill>
                          <a:srgbClr val="000000"/>
                        </a:solidFill>
                        <a:effectLst/>
                        <a:latin typeface="+mj-lt"/>
                        <a:ea typeface="Arial Rounded MT Bold" charset="0"/>
                        <a:cs typeface="Arial Rounded MT Bold" charset="0"/>
                      </a:endParaRPr>
                    </a:p>
                  </a:txBody>
                  <a:tcPr marL="5686" marR="5686" marT="568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defPPr>
                        <a:defRPr lang="en-US"/>
                      </a:defPPr>
                      <a:lvl1pPr marL="0" algn="l" defTabSz="914400" rtl="0" eaLnBrk="1" latinLnBrk="0" hangingPunct="1">
                        <a:defRPr sz="1800" kern="1200">
                          <a:solidFill>
                            <a:schemeClr val="dk1"/>
                          </a:solidFill>
                          <a:latin typeface="Helvetica Neue Medium"/>
                          <a:ea typeface="Helvetica Neue Medium"/>
                          <a:cs typeface="Helvetica Neue Medium"/>
                        </a:defRPr>
                      </a:lvl1pPr>
                      <a:lvl2pPr marL="457200" algn="l" defTabSz="914400" rtl="0" eaLnBrk="1" latinLnBrk="0" hangingPunct="1">
                        <a:defRPr sz="1800" kern="1200">
                          <a:solidFill>
                            <a:schemeClr val="dk1"/>
                          </a:solidFill>
                          <a:latin typeface="Helvetica Neue Medium"/>
                          <a:ea typeface="Helvetica Neue Medium"/>
                          <a:cs typeface="Helvetica Neue Medium"/>
                        </a:defRPr>
                      </a:lvl2pPr>
                      <a:lvl3pPr marL="914400" algn="l" defTabSz="914400" rtl="0" eaLnBrk="1" latinLnBrk="0" hangingPunct="1">
                        <a:defRPr sz="1800" kern="1200">
                          <a:solidFill>
                            <a:schemeClr val="dk1"/>
                          </a:solidFill>
                          <a:latin typeface="Helvetica Neue Medium"/>
                          <a:ea typeface="Helvetica Neue Medium"/>
                          <a:cs typeface="Helvetica Neue Medium"/>
                        </a:defRPr>
                      </a:lvl3pPr>
                      <a:lvl4pPr marL="1371600" algn="l" defTabSz="914400" rtl="0" eaLnBrk="1" latinLnBrk="0" hangingPunct="1">
                        <a:defRPr sz="1800" kern="1200">
                          <a:solidFill>
                            <a:schemeClr val="dk1"/>
                          </a:solidFill>
                          <a:latin typeface="Helvetica Neue Medium"/>
                          <a:ea typeface="Helvetica Neue Medium"/>
                          <a:cs typeface="Helvetica Neue Medium"/>
                        </a:defRPr>
                      </a:lvl4pPr>
                      <a:lvl5pPr marL="1828800" algn="l" defTabSz="914400" rtl="0" eaLnBrk="1" latinLnBrk="0" hangingPunct="1">
                        <a:defRPr sz="1800" kern="1200">
                          <a:solidFill>
                            <a:schemeClr val="dk1"/>
                          </a:solidFill>
                          <a:latin typeface="Helvetica Neue Medium"/>
                          <a:ea typeface="Helvetica Neue Medium"/>
                          <a:cs typeface="Helvetica Neue Medium"/>
                        </a:defRPr>
                      </a:lvl5pPr>
                      <a:lvl6pPr marL="2286000" algn="l" defTabSz="914400" rtl="0" eaLnBrk="1" latinLnBrk="0" hangingPunct="1">
                        <a:defRPr sz="1800" kern="1200">
                          <a:solidFill>
                            <a:schemeClr val="dk1"/>
                          </a:solidFill>
                          <a:latin typeface="Helvetica Neue Medium"/>
                          <a:ea typeface="Helvetica Neue Medium"/>
                          <a:cs typeface="Helvetica Neue Medium"/>
                        </a:defRPr>
                      </a:lvl6pPr>
                      <a:lvl7pPr marL="2743200" algn="l" defTabSz="914400" rtl="0" eaLnBrk="1" latinLnBrk="0" hangingPunct="1">
                        <a:defRPr sz="1800" kern="1200">
                          <a:solidFill>
                            <a:schemeClr val="dk1"/>
                          </a:solidFill>
                          <a:latin typeface="Helvetica Neue Medium"/>
                          <a:ea typeface="Helvetica Neue Medium"/>
                          <a:cs typeface="Helvetica Neue Medium"/>
                        </a:defRPr>
                      </a:lvl7pPr>
                      <a:lvl8pPr marL="3200400" algn="l" defTabSz="914400" rtl="0" eaLnBrk="1" latinLnBrk="0" hangingPunct="1">
                        <a:defRPr sz="1800" kern="1200">
                          <a:solidFill>
                            <a:schemeClr val="dk1"/>
                          </a:solidFill>
                          <a:latin typeface="Helvetica Neue Medium"/>
                          <a:ea typeface="Helvetica Neue Medium"/>
                          <a:cs typeface="Helvetica Neue Medium"/>
                        </a:defRPr>
                      </a:lvl8pPr>
                      <a:lvl9pPr marL="3657600" algn="l" defTabSz="914400" rtl="0" eaLnBrk="1" latinLnBrk="0" hangingPunct="1">
                        <a:defRPr sz="1800" kern="1200">
                          <a:solidFill>
                            <a:schemeClr val="dk1"/>
                          </a:solidFill>
                          <a:latin typeface="Helvetica Neue Medium"/>
                          <a:ea typeface="Helvetica Neue Medium"/>
                          <a:cs typeface="Helvetica Neue Medium"/>
                        </a:defRPr>
                      </a:lvl9pPr>
                    </a:lstStyle>
                    <a:p>
                      <a:pPr algn="ctr" fontAlgn="b"/>
                      <a:r>
                        <a:rPr lang="en-US" sz="2800" b="0" i="0" u="none" strike="noStrike" noProof="0">
                          <a:solidFill>
                            <a:srgbClr val="000000"/>
                          </a:solidFill>
                          <a:effectLst/>
                          <a:latin typeface="+mj-lt"/>
                          <a:ea typeface="Arial Rounded MT Bold" charset="0"/>
                          <a:cs typeface="Arial Rounded MT Bold" charset="0"/>
                        </a:rPr>
                        <a:t>37</a:t>
                      </a:r>
                    </a:p>
                  </a:txBody>
                  <a:tcPr marL="5686" marR="5686" marT="568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defPPr>
                        <a:defRPr lang="en-US"/>
                      </a:defPPr>
                      <a:lvl1pPr marL="0" algn="l" defTabSz="914400" rtl="0" eaLnBrk="1" latinLnBrk="0" hangingPunct="1">
                        <a:defRPr sz="1800" kern="1200">
                          <a:solidFill>
                            <a:schemeClr val="dk1"/>
                          </a:solidFill>
                          <a:latin typeface="Helvetica Neue Medium"/>
                          <a:ea typeface="Helvetica Neue Medium"/>
                          <a:cs typeface="Helvetica Neue Medium"/>
                        </a:defRPr>
                      </a:lvl1pPr>
                      <a:lvl2pPr marL="457200" algn="l" defTabSz="914400" rtl="0" eaLnBrk="1" latinLnBrk="0" hangingPunct="1">
                        <a:defRPr sz="1800" kern="1200">
                          <a:solidFill>
                            <a:schemeClr val="dk1"/>
                          </a:solidFill>
                          <a:latin typeface="Helvetica Neue Medium"/>
                          <a:ea typeface="Helvetica Neue Medium"/>
                          <a:cs typeface="Helvetica Neue Medium"/>
                        </a:defRPr>
                      </a:lvl2pPr>
                      <a:lvl3pPr marL="914400" algn="l" defTabSz="914400" rtl="0" eaLnBrk="1" latinLnBrk="0" hangingPunct="1">
                        <a:defRPr sz="1800" kern="1200">
                          <a:solidFill>
                            <a:schemeClr val="dk1"/>
                          </a:solidFill>
                          <a:latin typeface="Helvetica Neue Medium"/>
                          <a:ea typeface="Helvetica Neue Medium"/>
                          <a:cs typeface="Helvetica Neue Medium"/>
                        </a:defRPr>
                      </a:lvl3pPr>
                      <a:lvl4pPr marL="1371600" algn="l" defTabSz="914400" rtl="0" eaLnBrk="1" latinLnBrk="0" hangingPunct="1">
                        <a:defRPr sz="1800" kern="1200">
                          <a:solidFill>
                            <a:schemeClr val="dk1"/>
                          </a:solidFill>
                          <a:latin typeface="Helvetica Neue Medium"/>
                          <a:ea typeface="Helvetica Neue Medium"/>
                          <a:cs typeface="Helvetica Neue Medium"/>
                        </a:defRPr>
                      </a:lvl4pPr>
                      <a:lvl5pPr marL="1828800" algn="l" defTabSz="914400" rtl="0" eaLnBrk="1" latinLnBrk="0" hangingPunct="1">
                        <a:defRPr sz="1800" kern="1200">
                          <a:solidFill>
                            <a:schemeClr val="dk1"/>
                          </a:solidFill>
                          <a:latin typeface="Helvetica Neue Medium"/>
                          <a:ea typeface="Helvetica Neue Medium"/>
                          <a:cs typeface="Helvetica Neue Medium"/>
                        </a:defRPr>
                      </a:lvl5pPr>
                      <a:lvl6pPr marL="2286000" algn="l" defTabSz="914400" rtl="0" eaLnBrk="1" latinLnBrk="0" hangingPunct="1">
                        <a:defRPr sz="1800" kern="1200">
                          <a:solidFill>
                            <a:schemeClr val="dk1"/>
                          </a:solidFill>
                          <a:latin typeface="Helvetica Neue Medium"/>
                          <a:ea typeface="Helvetica Neue Medium"/>
                          <a:cs typeface="Helvetica Neue Medium"/>
                        </a:defRPr>
                      </a:lvl6pPr>
                      <a:lvl7pPr marL="2743200" algn="l" defTabSz="914400" rtl="0" eaLnBrk="1" latinLnBrk="0" hangingPunct="1">
                        <a:defRPr sz="1800" kern="1200">
                          <a:solidFill>
                            <a:schemeClr val="dk1"/>
                          </a:solidFill>
                          <a:latin typeface="Helvetica Neue Medium"/>
                          <a:ea typeface="Helvetica Neue Medium"/>
                          <a:cs typeface="Helvetica Neue Medium"/>
                        </a:defRPr>
                      </a:lvl7pPr>
                      <a:lvl8pPr marL="3200400" algn="l" defTabSz="914400" rtl="0" eaLnBrk="1" latinLnBrk="0" hangingPunct="1">
                        <a:defRPr sz="1800" kern="1200">
                          <a:solidFill>
                            <a:schemeClr val="dk1"/>
                          </a:solidFill>
                          <a:latin typeface="Helvetica Neue Medium"/>
                          <a:ea typeface="Helvetica Neue Medium"/>
                          <a:cs typeface="Helvetica Neue Medium"/>
                        </a:defRPr>
                      </a:lvl8pPr>
                      <a:lvl9pPr marL="3657600" algn="l" defTabSz="914400" rtl="0" eaLnBrk="1" latinLnBrk="0" hangingPunct="1">
                        <a:defRPr sz="1800" kern="1200">
                          <a:solidFill>
                            <a:schemeClr val="dk1"/>
                          </a:solidFill>
                          <a:latin typeface="Helvetica Neue Medium"/>
                          <a:ea typeface="Helvetica Neue Medium"/>
                          <a:cs typeface="Helvetica Neue Medium"/>
                        </a:defRPr>
                      </a:lvl9pPr>
                    </a:lstStyle>
                    <a:p>
                      <a:pPr algn="ctr" fontAlgn="b"/>
                      <a:r>
                        <a:rPr lang="en-US" sz="2800" u="none" strike="noStrike" noProof="0">
                          <a:effectLst/>
                          <a:latin typeface="+mj-lt"/>
                        </a:rPr>
                        <a:t>150</a:t>
                      </a:r>
                      <a:endParaRPr lang="en-US" sz="2800" b="0" i="0" u="none" strike="noStrike" noProof="0">
                        <a:solidFill>
                          <a:srgbClr val="000000"/>
                        </a:solidFill>
                        <a:effectLst/>
                        <a:latin typeface="+mj-lt"/>
                        <a:ea typeface="Arial Rounded MT Bold" charset="0"/>
                        <a:cs typeface="Arial Rounded MT Bold" charset="0"/>
                      </a:endParaRPr>
                    </a:p>
                  </a:txBody>
                  <a:tcPr marL="5686" marR="5686" marT="568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extLst>
                  <a:ext uri="{0D108BD9-81ED-4DB2-BD59-A6C34878D82A}">
                    <a16:rowId xmlns:a16="http://schemas.microsoft.com/office/drawing/2014/main" xmlns="" val="10003"/>
                  </a:ext>
                </a:extLst>
              </a:tr>
              <a:tr h="415780">
                <a:tc>
                  <a:txBody>
                    <a:bodyPr/>
                    <a:lstStyle>
                      <a:defPPr>
                        <a:defRPr lang="en-US"/>
                      </a:defPPr>
                      <a:lvl1pPr marL="0" algn="l" defTabSz="914400" rtl="0" eaLnBrk="1" latinLnBrk="0" hangingPunct="1">
                        <a:defRPr sz="1800" kern="1200">
                          <a:solidFill>
                            <a:schemeClr val="dk1"/>
                          </a:solidFill>
                          <a:latin typeface="Helvetica Neue Medium"/>
                          <a:ea typeface="Helvetica Neue Medium"/>
                          <a:cs typeface="Helvetica Neue Medium"/>
                        </a:defRPr>
                      </a:lvl1pPr>
                      <a:lvl2pPr marL="457200" algn="l" defTabSz="914400" rtl="0" eaLnBrk="1" latinLnBrk="0" hangingPunct="1">
                        <a:defRPr sz="1800" kern="1200">
                          <a:solidFill>
                            <a:schemeClr val="dk1"/>
                          </a:solidFill>
                          <a:latin typeface="Helvetica Neue Medium"/>
                          <a:ea typeface="Helvetica Neue Medium"/>
                          <a:cs typeface="Helvetica Neue Medium"/>
                        </a:defRPr>
                      </a:lvl2pPr>
                      <a:lvl3pPr marL="914400" algn="l" defTabSz="914400" rtl="0" eaLnBrk="1" latinLnBrk="0" hangingPunct="1">
                        <a:defRPr sz="1800" kern="1200">
                          <a:solidFill>
                            <a:schemeClr val="dk1"/>
                          </a:solidFill>
                          <a:latin typeface="Helvetica Neue Medium"/>
                          <a:ea typeface="Helvetica Neue Medium"/>
                          <a:cs typeface="Helvetica Neue Medium"/>
                        </a:defRPr>
                      </a:lvl3pPr>
                      <a:lvl4pPr marL="1371600" algn="l" defTabSz="914400" rtl="0" eaLnBrk="1" latinLnBrk="0" hangingPunct="1">
                        <a:defRPr sz="1800" kern="1200">
                          <a:solidFill>
                            <a:schemeClr val="dk1"/>
                          </a:solidFill>
                          <a:latin typeface="Helvetica Neue Medium"/>
                          <a:ea typeface="Helvetica Neue Medium"/>
                          <a:cs typeface="Helvetica Neue Medium"/>
                        </a:defRPr>
                      </a:lvl4pPr>
                      <a:lvl5pPr marL="1828800" algn="l" defTabSz="914400" rtl="0" eaLnBrk="1" latinLnBrk="0" hangingPunct="1">
                        <a:defRPr sz="1800" kern="1200">
                          <a:solidFill>
                            <a:schemeClr val="dk1"/>
                          </a:solidFill>
                          <a:latin typeface="Helvetica Neue Medium"/>
                          <a:ea typeface="Helvetica Neue Medium"/>
                          <a:cs typeface="Helvetica Neue Medium"/>
                        </a:defRPr>
                      </a:lvl5pPr>
                      <a:lvl6pPr marL="2286000" algn="l" defTabSz="914400" rtl="0" eaLnBrk="1" latinLnBrk="0" hangingPunct="1">
                        <a:defRPr sz="1800" kern="1200">
                          <a:solidFill>
                            <a:schemeClr val="dk1"/>
                          </a:solidFill>
                          <a:latin typeface="Helvetica Neue Medium"/>
                          <a:ea typeface="Helvetica Neue Medium"/>
                          <a:cs typeface="Helvetica Neue Medium"/>
                        </a:defRPr>
                      </a:lvl6pPr>
                      <a:lvl7pPr marL="2743200" algn="l" defTabSz="914400" rtl="0" eaLnBrk="1" latinLnBrk="0" hangingPunct="1">
                        <a:defRPr sz="1800" kern="1200">
                          <a:solidFill>
                            <a:schemeClr val="dk1"/>
                          </a:solidFill>
                          <a:latin typeface="Helvetica Neue Medium"/>
                          <a:ea typeface="Helvetica Neue Medium"/>
                          <a:cs typeface="Helvetica Neue Medium"/>
                        </a:defRPr>
                      </a:lvl7pPr>
                      <a:lvl8pPr marL="3200400" algn="l" defTabSz="914400" rtl="0" eaLnBrk="1" latinLnBrk="0" hangingPunct="1">
                        <a:defRPr sz="1800" kern="1200">
                          <a:solidFill>
                            <a:schemeClr val="dk1"/>
                          </a:solidFill>
                          <a:latin typeface="Helvetica Neue Medium"/>
                          <a:ea typeface="Helvetica Neue Medium"/>
                          <a:cs typeface="Helvetica Neue Medium"/>
                        </a:defRPr>
                      </a:lvl8pPr>
                      <a:lvl9pPr marL="3657600" algn="l" defTabSz="914400" rtl="0" eaLnBrk="1" latinLnBrk="0" hangingPunct="1">
                        <a:defRPr sz="1800" kern="1200">
                          <a:solidFill>
                            <a:schemeClr val="dk1"/>
                          </a:solidFill>
                          <a:latin typeface="Helvetica Neue Medium"/>
                          <a:ea typeface="Helvetica Neue Medium"/>
                          <a:cs typeface="Helvetica Neue Medium"/>
                        </a:defRPr>
                      </a:lvl9pPr>
                    </a:lstStyle>
                    <a:p>
                      <a:pPr algn="l" fontAlgn="b"/>
                      <a:r>
                        <a:rPr lang="en-US" sz="2400" b="1" u="none" strike="noStrike" noProof="0">
                          <a:effectLst/>
                          <a:latin typeface="+mj-lt"/>
                        </a:rPr>
                        <a:t>Panama</a:t>
                      </a:r>
                      <a:endParaRPr lang="en-US" sz="2400" b="1" i="0" u="none" strike="noStrike" noProof="0">
                        <a:solidFill>
                          <a:srgbClr val="000000"/>
                        </a:solidFill>
                        <a:effectLst/>
                        <a:latin typeface="+mj-lt"/>
                        <a:ea typeface="Arial Rounded MT Bold" charset="0"/>
                        <a:cs typeface="Arial Rounded MT Bold" charset="0"/>
                      </a:endParaRPr>
                    </a:p>
                  </a:txBody>
                  <a:tcPr marL="5686" marR="5686" marT="568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CC8FF"/>
                    </a:solidFill>
                  </a:tcPr>
                </a:tc>
                <a:tc>
                  <a:txBody>
                    <a:bodyPr/>
                    <a:lstStyle>
                      <a:defPPr>
                        <a:defRPr lang="en-US"/>
                      </a:defPPr>
                      <a:lvl1pPr marL="0" algn="l" defTabSz="914400" rtl="0" eaLnBrk="1" latinLnBrk="0" hangingPunct="1">
                        <a:defRPr sz="1800" kern="1200">
                          <a:solidFill>
                            <a:schemeClr val="dk1"/>
                          </a:solidFill>
                          <a:latin typeface="Helvetica Neue Medium"/>
                          <a:ea typeface="Helvetica Neue Medium"/>
                          <a:cs typeface="Helvetica Neue Medium"/>
                        </a:defRPr>
                      </a:lvl1pPr>
                      <a:lvl2pPr marL="457200" algn="l" defTabSz="914400" rtl="0" eaLnBrk="1" latinLnBrk="0" hangingPunct="1">
                        <a:defRPr sz="1800" kern="1200">
                          <a:solidFill>
                            <a:schemeClr val="dk1"/>
                          </a:solidFill>
                          <a:latin typeface="Helvetica Neue Medium"/>
                          <a:ea typeface="Helvetica Neue Medium"/>
                          <a:cs typeface="Helvetica Neue Medium"/>
                        </a:defRPr>
                      </a:lvl2pPr>
                      <a:lvl3pPr marL="914400" algn="l" defTabSz="914400" rtl="0" eaLnBrk="1" latinLnBrk="0" hangingPunct="1">
                        <a:defRPr sz="1800" kern="1200">
                          <a:solidFill>
                            <a:schemeClr val="dk1"/>
                          </a:solidFill>
                          <a:latin typeface="Helvetica Neue Medium"/>
                          <a:ea typeface="Helvetica Neue Medium"/>
                          <a:cs typeface="Helvetica Neue Medium"/>
                        </a:defRPr>
                      </a:lvl3pPr>
                      <a:lvl4pPr marL="1371600" algn="l" defTabSz="914400" rtl="0" eaLnBrk="1" latinLnBrk="0" hangingPunct="1">
                        <a:defRPr sz="1800" kern="1200">
                          <a:solidFill>
                            <a:schemeClr val="dk1"/>
                          </a:solidFill>
                          <a:latin typeface="Helvetica Neue Medium"/>
                          <a:ea typeface="Helvetica Neue Medium"/>
                          <a:cs typeface="Helvetica Neue Medium"/>
                        </a:defRPr>
                      </a:lvl4pPr>
                      <a:lvl5pPr marL="1828800" algn="l" defTabSz="914400" rtl="0" eaLnBrk="1" latinLnBrk="0" hangingPunct="1">
                        <a:defRPr sz="1800" kern="1200">
                          <a:solidFill>
                            <a:schemeClr val="dk1"/>
                          </a:solidFill>
                          <a:latin typeface="Helvetica Neue Medium"/>
                          <a:ea typeface="Helvetica Neue Medium"/>
                          <a:cs typeface="Helvetica Neue Medium"/>
                        </a:defRPr>
                      </a:lvl5pPr>
                      <a:lvl6pPr marL="2286000" algn="l" defTabSz="914400" rtl="0" eaLnBrk="1" latinLnBrk="0" hangingPunct="1">
                        <a:defRPr sz="1800" kern="1200">
                          <a:solidFill>
                            <a:schemeClr val="dk1"/>
                          </a:solidFill>
                          <a:latin typeface="Helvetica Neue Medium"/>
                          <a:ea typeface="Helvetica Neue Medium"/>
                          <a:cs typeface="Helvetica Neue Medium"/>
                        </a:defRPr>
                      </a:lvl6pPr>
                      <a:lvl7pPr marL="2743200" algn="l" defTabSz="914400" rtl="0" eaLnBrk="1" latinLnBrk="0" hangingPunct="1">
                        <a:defRPr sz="1800" kern="1200">
                          <a:solidFill>
                            <a:schemeClr val="dk1"/>
                          </a:solidFill>
                          <a:latin typeface="Helvetica Neue Medium"/>
                          <a:ea typeface="Helvetica Neue Medium"/>
                          <a:cs typeface="Helvetica Neue Medium"/>
                        </a:defRPr>
                      </a:lvl7pPr>
                      <a:lvl8pPr marL="3200400" algn="l" defTabSz="914400" rtl="0" eaLnBrk="1" latinLnBrk="0" hangingPunct="1">
                        <a:defRPr sz="1800" kern="1200">
                          <a:solidFill>
                            <a:schemeClr val="dk1"/>
                          </a:solidFill>
                          <a:latin typeface="Helvetica Neue Medium"/>
                          <a:ea typeface="Helvetica Neue Medium"/>
                          <a:cs typeface="Helvetica Neue Medium"/>
                        </a:defRPr>
                      </a:lvl8pPr>
                      <a:lvl9pPr marL="3657600" algn="l" defTabSz="914400" rtl="0" eaLnBrk="1" latinLnBrk="0" hangingPunct="1">
                        <a:defRPr sz="1800" kern="1200">
                          <a:solidFill>
                            <a:schemeClr val="dk1"/>
                          </a:solidFill>
                          <a:latin typeface="Helvetica Neue Medium"/>
                          <a:ea typeface="Helvetica Neue Medium"/>
                          <a:cs typeface="Helvetica Neue Medium"/>
                        </a:defRPr>
                      </a:lvl9pPr>
                    </a:lstStyle>
                    <a:p>
                      <a:pPr algn="ctr" fontAlgn="b"/>
                      <a:r>
                        <a:rPr lang="en-US" sz="2800" b="0" i="0" u="none" strike="noStrike" noProof="0">
                          <a:solidFill>
                            <a:schemeClr val="dk1"/>
                          </a:solidFill>
                          <a:effectLst/>
                          <a:latin typeface="+mj-lt"/>
                          <a:ea typeface="Helvetica Neue Medium"/>
                          <a:cs typeface="Helvetica Neue Medium"/>
                        </a:rPr>
                        <a:t>25</a:t>
                      </a:r>
                      <a:endParaRPr lang="en-US" sz="2800" b="0" i="0" u="none" strike="noStrike" noProof="0">
                        <a:solidFill>
                          <a:srgbClr val="000000"/>
                        </a:solidFill>
                        <a:effectLst/>
                        <a:latin typeface="+mj-lt"/>
                        <a:ea typeface="Arial Rounded MT Bold" charset="0"/>
                        <a:cs typeface="Arial Rounded MT Bold" charset="0"/>
                      </a:endParaRPr>
                    </a:p>
                  </a:txBody>
                  <a:tcPr marL="5686" marR="5686" marT="568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CC8FF"/>
                    </a:solidFill>
                  </a:tcPr>
                </a:tc>
                <a:tc>
                  <a:txBody>
                    <a:bodyPr/>
                    <a:lstStyle>
                      <a:defPPr>
                        <a:defRPr lang="en-US"/>
                      </a:defPPr>
                      <a:lvl1pPr marL="0" algn="l" defTabSz="914400" rtl="0" eaLnBrk="1" latinLnBrk="0" hangingPunct="1">
                        <a:defRPr sz="1800" kern="1200">
                          <a:solidFill>
                            <a:schemeClr val="dk1"/>
                          </a:solidFill>
                          <a:latin typeface="Helvetica Neue Medium"/>
                          <a:ea typeface="Helvetica Neue Medium"/>
                          <a:cs typeface="Helvetica Neue Medium"/>
                        </a:defRPr>
                      </a:lvl1pPr>
                      <a:lvl2pPr marL="457200" algn="l" defTabSz="914400" rtl="0" eaLnBrk="1" latinLnBrk="0" hangingPunct="1">
                        <a:defRPr sz="1800" kern="1200">
                          <a:solidFill>
                            <a:schemeClr val="dk1"/>
                          </a:solidFill>
                          <a:latin typeface="Helvetica Neue Medium"/>
                          <a:ea typeface="Helvetica Neue Medium"/>
                          <a:cs typeface="Helvetica Neue Medium"/>
                        </a:defRPr>
                      </a:lvl2pPr>
                      <a:lvl3pPr marL="914400" algn="l" defTabSz="914400" rtl="0" eaLnBrk="1" latinLnBrk="0" hangingPunct="1">
                        <a:defRPr sz="1800" kern="1200">
                          <a:solidFill>
                            <a:schemeClr val="dk1"/>
                          </a:solidFill>
                          <a:latin typeface="Helvetica Neue Medium"/>
                          <a:ea typeface="Helvetica Neue Medium"/>
                          <a:cs typeface="Helvetica Neue Medium"/>
                        </a:defRPr>
                      </a:lvl3pPr>
                      <a:lvl4pPr marL="1371600" algn="l" defTabSz="914400" rtl="0" eaLnBrk="1" latinLnBrk="0" hangingPunct="1">
                        <a:defRPr sz="1800" kern="1200">
                          <a:solidFill>
                            <a:schemeClr val="dk1"/>
                          </a:solidFill>
                          <a:latin typeface="Helvetica Neue Medium"/>
                          <a:ea typeface="Helvetica Neue Medium"/>
                          <a:cs typeface="Helvetica Neue Medium"/>
                        </a:defRPr>
                      </a:lvl4pPr>
                      <a:lvl5pPr marL="1828800" algn="l" defTabSz="914400" rtl="0" eaLnBrk="1" latinLnBrk="0" hangingPunct="1">
                        <a:defRPr sz="1800" kern="1200">
                          <a:solidFill>
                            <a:schemeClr val="dk1"/>
                          </a:solidFill>
                          <a:latin typeface="Helvetica Neue Medium"/>
                          <a:ea typeface="Helvetica Neue Medium"/>
                          <a:cs typeface="Helvetica Neue Medium"/>
                        </a:defRPr>
                      </a:lvl5pPr>
                      <a:lvl6pPr marL="2286000" algn="l" defTabSz="914400" rtl="0" eaLnBrk="1" latinLnBrk="0" hangingPunct="1">
                        <a:defRPr sz="1800" kern="1200">
                          <a:solidFill>
                            <a:schemeClr val="dk1"/>
                          </a:solidFill>
                          <a:latin typeface="Helvetica Neue Medium"/>
                          <a:ea typeface="Helvetica Neue Medium"/>
                          <a:cs typeface="Helvetica Neue Medium"/>
                        </a:defRPr>
                      </a:lvl6pPr>
                      <a:lvl7pPr marL="2743200" algn="l" defTabSz="914400" rtl="0" eaLnBrk="1" latinLnBrk="0" hangingPunct="1">
                        <a:defRPr sz="1800" kern="1200">
                          <a:solidFill>
                            <a:schemeClr val="dk1"/>
                          </a:solidFill>
                          <a:latin typeface="Helvetica Neue Medium"/>
                          <a:ea typeface="Helvetica Neue Medium"/>
                          <a:cs typeface="Helvetica Neue Medium"/>
                        </a:defRPr>
                      </a:lvl7pPr>
                      <a:lvl8pPr marL="3200400" algn="l" defTabSz="914400" rtl="0" eaLnBrk="1" latinLnBrk="0" hangingPunct="1">
                        <a:defRPr sz="1800" kern="1200">
                          <a:solidFill>
                            <a:schemeClr val="dk1"/>
                          </a:solidFill>
                          <a:latin typeface="Helvetica Neue Medium"/>
                          <a:ea typeface="Helvetica Neue Medium"/>
                          <a:cs typeface="Helvetica Neue Medium"/>
                        </a:defRPr>
                      </a:lvl8pPr>
                      <a:lvl9pPr marL="3657600" algn="l" defTabSz="914400" rtl="0" eaLnBrk="1" latinLnBrk="0" hangingPunct="1">
                        <a:defRPr sz="1800" kern="1200">
                          <a:solidFill>
                            <a:schemeClr val="dk1"/>
                          </a:solidFill>
                          <a:latin typeface="Helvetica Neue Medium"/>
                          <a:ea typeface="Helvetica Neue Medium"/>
                          <a:cs typeface="Helvetica Neue Medium"/>
                        </a:defRPr>
                      </a:lvl9pPr>
                    </a:lstStyle>
                    <a:p>
                      <a:pPr algn="ctr" fontAlgn="b"/>
                      <a:r>
                        <a:rPr lang="en-US" sz="2800" b="0" i="0" u="none" strike="noStrike" noProof="0">
                          <a:solidFill>
                            <a:srgbClr val="000000"/>
                          </a:solidFill>
                          <a:effectLst/>
                          <a:latin typeface="+mj-lt"/>
                          <a:ea typeface="Arial Rounded MT Bold" charset="0"/>
                          <a:cs typeface="Arial Rounded MT Bold" charset="0"/>
                        </a:rPr>
                        <a:t>44</a:t>
                      </a:r>
                    </a:p>
                  </a:txBody>
                  <a:tcPr marL="5686" marR="5686" marT="568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CC8FF"/>
                    </a:solidFill>
                  </a:tcPr>
                </a:tc>
                <a:tc>
                  <a:txBody>
                    <a:bodyPr/>
                    <a:lstStyle>
                      <a:defPPr>
                        <a:defRPr lang="en-US"/>
                      </a:defPPr>
                      <a:lvl1pPr marL="0" algn="l" defTabSz="914400" rtl="0" eaLnBrk="1" latinLnBrk="0" hangingPunct="1">
                        <a:defRPr sz="1800" kern="1200">
                          <a:solidFill>
                            <a:schemeClr val="dk1"/>
                          </a:solidFill>
                          <a:latin typeface="Helvetica Neue Medium"/>
                          <a:ea typeface="Helvetica Neue Medium"/>
                          <a:cs typeface="Helvetica Neue Medium"/>
                        </a:defRPr>
                      </a:lvl1pPr>
                      <a:lvl2pPr marL="457200" algn="l" defTabSz="914400" rtl="0" eaLnBrk="1" latinLnBrk="0" hangingPunct="1">
                        <a:defRPr sz="1800" kern="1200">
                          <a:solidFill>
                            <a:schemeClr val="dk1"/>
                          </a:solidFill>
                          <a:latin typeface="Helvetica Neue Medium"/>
                          <a:ea typeface="Helvetica Neue Medium"/>
                          <a:cs typeface="Helvetica Neue Medium"/>
                        </a:defRPr>
                      </a:lvl2pPr>
                      <a:lvl3pPr marL="914400" algn="l" defTabSz="914400" rtl="0" eaLnBrk="1" latinLnBrk="0" hangingPunct="1">
                        <a:defRPr sz="1800" kern="1200">
                          <a:solidFill>
                            <a:schemeClr val="dk1"/>
                          </a:solidFill>
                          <a:latin typeface="Helvetica Neue Medium"/>
                          <a:ea typeface="Helvetica Neue Medium"/>
                          <a:cs typeface="Helvetica Neue Medium"/>
                        </a:defRPr>
                      </a:lvl3pPr>
                      <a:lvl4pPr marL="1371600" algn="l" defTabSz="914400" rtl="0" eaLnBrk="1" latinLnBrk="0" hangingPunct="1">
                        <a:defRPr sz="1800" kern="1200">
                          <a:solidFill>
                            <a:schemeClr val="dk1"/>
                          </a:solidFill>
                          <a:latin typeface="Helvetica Neue Medium"/>
                          <a:ea typeface="Helvetica Neue Medium"/>
                          <a:cs typeface="Helvetica Neue Medium"/>
                        </a:defRPr>
                      </a:lvl4pPr>
                      <a:lvl5pPr marL="1828800" algn="l" defTabSz="914400" rtl="0" eaLnBrk="1" latinLnBrk="0" hangingPunct="1">
                        <a:defRPr sz="1800" kern="1200">
                          <a:solidFill>
                            <a:schemeClr val="dk1"/>
                          </a:solidFill>
                          <a:latin typeface="Helvetica Neue Medium"/>
                          <a:ea typeface="Helvetica Neue Medium"/>
                          <a:cs typeface="Helvetica Neue Medium"/>
                        </a:defRPr>
                      </a:lvl5pPr>
                      <a:lvl6pPr marL="2286000" algn="l" defTabSz="914400" rtl="0" eaLnBrk="1" latinLnBrk="0" hangingPunct="1">
                        <a:defRPr sz="1800" kern="1200">
                          <a:solidFill>
                            <a:schemeClr val="dk1"/>
                          </a:solidFill>
                          <a:latin typeface="Helvetica Neue Medium"/>
                          <a:ea typeface="Helvetica Neue Medium"/>
                          <a:cs typeface="Helvetica Neue Medium"/>
                        </a:defRPr>
                      </a:lvl6pPr>
                      <a:lvl7pPr marL="2743200" algn="l" defTabSz="914400" rtl="0" eaLnBrk="1" latinLnBrk="0" hangingPunct="1">
                        <a:defRPr sz="1800" kern="1200">
                          <a:solidFill>
                            <a:schemeClr val="dk1"/>
                          </a:solidFill>
                          <a:latin typeface="Helvetica Neue Medium"/>
                          <a:ea typeface="Helvetica Neue Medium"/>
                          <a:cs typeface="Helvetica Neue Medium"/>
                        </a:defRPr>
                      </a:lvl7pPr>
                      <a:lvl8pPr marL="3200400" algn="l" defTabSz="914400" rtl="0" eaLnBrk="1" latinLnBrk="0" hangingPunct="1">
                        <a:defRPr sz="1800" kern="1200">
                          <a:solidFill>
                            <a:schemeClr val="dk1"/>
                          </a:solidFill>
                          <a:latin typeface="Helvetica Neue Medium"/>
                          <a:ea typeface="Helvetica Neue Medium"/>
                          <a:cs typeface="Helvetica Neue Medium"/>
                        </a:defRPr>
                      </a:lvl8pPr>
                      <a:lvl9pPr marL="3657600" algn="l" defTabSz="914400" rtl="0" eaLnBrk="1" latinLnBrk="0" hangingPunct="1">
                        <a:defRPr sz="1800" kern="1200">
                          <a:solidFill>
                            <a:schemeClr val="dk1"/>
                          </a:solidFill>
                          <a:latin typeface="Helvetica Neue Medium"/>
                          <a:ea typeface="Helvetica Neue Medium"/>
                          <a:cs typeface="Helvetica Neue Medium"/>
                        </a:defRPr>
                      </a:lvl9pPr>
                    </a:lstStyle>
                    <a:p>
                      <a:pPr algn="ctr" fontAlgn="b"/>
                      <a:r>
                        <a:rPr lang="en-US" sz="2800" u="none" strike="noStrike" noProof="0">
                          <a:effectLst/>
                          <a:latin typeface="+mj-lt"/>
                        </a:rPr>
                        <a:t>9</a:t>
                      </a:r>
                      <a:endParaRPr lang="en-US" sz="2800" b="0" i="0" u="none" strike="noStrike" noProof="0">
                        <a:solidFill>
                          <a:srgbClr val="000000"/>
                        </a:solidFill>
                        <a:effectLst/>
                        <a:latin typeface="+mj-lt"/>
                        <a:ea typeface="Arial Rounded MT Bold" charset="0"/>
                        <a:cs typeface="Arial Rounded MT Bold" charset="0"/>
                      </a:endParaRPr>
                    </a:p>
                  </a:txBody>
                  <a:tcPr marL="5686" marR="5686" marT="568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CC8FF"/>
                    </a:solidFill>
                  </a:tcPr>
                </a:tc>
                <a:extLst>
                  <a:ext uri="{0D108BD9-81ED-4DB2-BD59-A6C34878D82A}">
                    <a16:rowId xmlns:a16="http://schemas.microsoft.com/office/drawing/2014/main" xmlns="" val="10004"/>
                  </a:ext>
                </a:extLst>
              </a:tr>
              <a:tr h="415780">
                <a:tc>
                  <a:txBody>
                    <a:bodyPr/>
                    <a:lstStyle>
                      <a:defPPr>
                        <a:defRPr lang="en-US"/>
                      </a:defPPr>
                      <a:lvl1pPr marL="0" algn="l" defTabSz="914400" rtl="0" eaLnBrk="1" latinLnBrk="0" hangingPunct="1">
                        <a:defRPr sz="1800" kern="1200">
                          <a:solidFill>
                            <a:schemeClr val="dk1"/>
                          </a:solidFill>
                          <a:latin typeface="Helvetica Neue Medium"/>
                          <a:ea typeface="Helvetica Neue Medium"/>
                          <a:cs typeface="Helvetica Neue Medium"/>
                        </a:defRPr>
                      </a:lvl1pPr>
                      <a:lvl2pPr marL="457200" algn="l" defTabSz="914400" rtl="0" eaLnBrk="1" latinLnBrk="0" hangingPunct="1">
                        <a:defRPr sz="1800" kern="1200">
                          <a:solidFill>
                            <a:schemeClr val="dk1"/>
                          </a:solidFill>
                          <a:latin typeface="Helvetica Neue Medium"/>
                          <a:ea typeface="Helvetica Neue Medium"/>
                          <a:cs typeface="Helvetica Neue Medium"/>
                        </a:defRPr>
                      </a:lvl2pPr>
                      <a:lvl3pPr marL="914400" algn="l" defTabSz="914400" rtl="0" eaLnBrk="1" latinLnBrk="0" hangingPunct="1">
                        <a:defRPr sz="1800" kern="1200">
                          <a:solidFill>
                            <a:schemeClr val="dk1"/>
                          </a:solidFill>
                          <a:latin typeface="Helvetica Neue Medium"/>
                          <a:ea typeface="Helvetica Neue Medium"/>
                          <a:cs typeface="Helvetica Neue Medium"/>
                        </a:defRPr>
                      </a:lvl3pPr>
                      <a:lvl4pPr marL="1371600" algn="l" defTabSz="914400" rtl="0" eaLnBrk="1" latinLnBrk="0" hangingPunct="1">
                        <a:defRPr sz="1800" kern="1200">
                          <a:solidFill>
                            <a:schemeClr val="dk1"/>
                          </a:solidFill>
                          <a:latin typeface="Helvetica Neue Medium"/>
                          <a:ea typeface="Helvetica Neue Medium"/>
                          <a:cs typeface="Helvetica Neue Medium"/>
                        </a:defRPr>
                      </a:lvl4pPr>
                      <a:lvl5pPr marL="1828800" algn="l" defTabSz="914400" rtl="0" eaLnBrk="1" latinLnBrk="0" hangingPunct="1">
                        <a:defRPr sz="1800" kern="1200">
                          <a:solidFill>
                            <a:schemeClr val="dk1"/>
                          </a:solidFill>
                          <a:latin typeface="Helvetica Neue Medium"/>
                          <a:ea typeface="Helvetica Neue Medium"/>
                          <a:cs typeface="Helvetica Neue Medium"/>
                        </a:defRPr>
                      </a:lvl5pPr>
                      <a:lvl6pPr marL="2286000" algn="l" defTabSz="914400" rtl="0" eaLnBrk="1" latinLnBrk="0" hangingPunct="1">
                        <a:defRPr sz="1800" kern="1200">
                          <a:solidFill>
                            <a:schemeClr val="dk1"/>
                          </a:solidFill>
                          <a:latin typeface="Helvetica Neue Medium"/>
                          <a:ea typeface="Helvetica Neue Medium"/>
                          <a:cs typeface="Helvetica Neue Medium"/>
                        </a:defRPr>
                      </a:lvl6pPr>
                      <a:lvl7pPr marL="2743200" algn="l" defTabSz="914400" rtl="0" eaLnBrk="1" latinLnBrk="0" hangingPunct="1">
                        <a:defRPr sz="1800" kern="1200">
                          <a:solidFill>
                            <a:schemeClr val="dk1"/>
                          </a:solidFill>
                          <a:latin typeface="Helvetica Neue Medium"/>
                          <a:ea typeface="Helvetica Neue Medium"/>
                          <a:cs typeface="Helvetica Neue Medium"/>
                        </a:defRPr>
                      </a:lvl7pPr>
                      <a:lvl8pPr marL="3200400" algn="l" defTabSz="914400" rtl="0" eaLnBrk="1" latinLnBrk="0" hangingPunct="1">
                        <a:defRPr sz="1800" kern="1200">
                          <a:solidFill>
                            <a:schemeClr val="dk1"/>
                          </a:solidFill>
                          <a:latin typeface="Helvetica Neue Medium"/>
                          <a:ea typeface="Helvetica Neue Medium"/>
                          <a:cs typeface="Helvetica Neue Medium"/>
                        </a:defRPr>
                      </a:lvl8pPr>
                      <a:lvl9pPr marL="3657600" algn="l" defTabSz="914400" rtl="0" eaLnBrk="1" latinLnBrk="0" hangingPunct="1">
                        <a:defRPr sz="1800" kern="1200">
                          <a:solidFill>
                            <a:schemeClr val="dk1"/>
                          </a:solidFill>
                          <a:latin typeface="Helvetica Neue Medium"/>
                          <a:ea typeface="Helvetica Neue Medium"/>
                          <a:cs typeface="Helvetica Neue Medium"/>
                        </a:defRPr>
                      </a:lvl9pPr>
                    </a:lstStyle>
                    <a:p>
                      <a:pPr algn="l" fontAlgn="b"/>
                      <a:r>
                        <a:rPr lang="en-US" sz="2400" b="1" u="none" strike="noStrike" noProof="0">
                          <a:effectLst/>
                          <a:latin typeface="+mj-lt"/>
                        </a:rPr>
                        <a:t>Peru</a:t>
                      </a:r>
                      <a:endParaRPr lang="en-US" sz="2400" b="1" i="0" u="none" strike="noStrike" noProof="0">
                        <a:solidFill>
                          <a:srgbClr val="000000"/>
                        </a:solidFill>
                        <a:effectLst/>
                        <a:latin typeface="+mj-lt"/>
                        <a:ea typeface="Arial Rounded MT Bold" charset="0"/>
                        <a:cs typeface="Arial Rounded MT Bold" charset="0"/>
                      </a:endParaRPr>
                    </a:p>
                  </a:txBody>
                  <a:tcPr marL="5686" marR="5686" marT="568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defPPr>
                        <a:defRPr lang="en-US"/>
                      </a:defPPr>
                      <a:lvl1pPr marL="0" algn="l" defTabSz="914400" rtl="0" eaLnBrk="1" latinLnBrk="0" hangingPunct="1">
                        <a:defRPr sz="1800" kern="1200">
                          <a:solidFill>
                            <a:schemeClr val="dk1"/>
                          </a:solidFill>
                          <a:latin typeface="Helvetica Neue Medium"/>
                          <a:ea typeface="Helvetica Neue Medium"/>
                          <a:cs typeface="Helvetica Neue Medium"/>
                        </a:defRPr>
                      </a:lvl1pPr>
                      <a:lvl2pPr marL="457200" algn="l" defTabSz="914400" rtl="0" eaLnBrk="1" latinLnBrk="0" hangingPunct="1">
                        <a:defRPr sz="1800" kern="1200">
                          <a:solidFill>
                            <a:schemeClr val="dk1"/>
                          </a:solidFill>
                          <a:latin typeface="Helvetica Neue Medium"/>
                          <a:ea typeface="Helvetica Neue Medium"/>
                          <a:cs typeface="Helvetica Neue Medium"/>
                        </a:defRPr>
                      </a:lvl2pPr>
                      <a:lvl3pPr marL="914400" algn="l" defTabSz="914400" rtl="0" eaLnBrk="1" latinLnBrk="0" hangingPunct="1">
                        <a:defRPr sz="1800" kern="1200">
                          <a:solidFill>
                            <a:schemeClr val="dk1"/>
                          </a:solidFill>
                          <a:latin typeface="Helvetica Neue Medium"/>
                          <a:ea typeface="Helvetica Neue Medium"/>
                          <a:cs typeface="Helvetica Neue Medium"/>
                        </a:defRPr>
                      </a:lvl3pPr>
                      <a:lvl4pPr marL="1371600" algn="l" defTabSz="914400" rtl="0" eaLnBrk="1" latinLnBrk="0" hangingPunct="1">
                        <a:defRPr sz="1800" kern="1200">
                          <a:solidFill>
                            <a:schemeClr val="dk1"/>
                          </a:solidFill>
                          <a:latin typeface="Helvetica Neue Medium"/>
                          <a:ea typeface="Helvetica Neue Medium"/>
                          <a:cs typeface="Helvetica Neue Medium"/>
                        </a:defRPr>
                      </a:lvl4pPr>
                      <a:lvl5pPr marL="1828800" algn="l" defTabSz="914400" rtl="0" eaLnBrk="1" latinLnBrk="0" hangingPunct="1">
                        <a:defRPr sz="1800" kern="1200">
                          <a:solidFill>
                            <a:schemeClr val="dk1"/>
                          </a:solidFill>
                          <a:latin typeface="Helvetica Neue Medium"/>
                          <a:ea typeface="Helvetica Neue Medium"/>
                          <a:cs typeface="Helvetica Neue Medium"/>
                        </a:defRPr>
                      </a:lvl5pPr>
                      <a:lvl6pPr marL="2286000" algn="l" defTabSz="914400" rtl="0" eaLnBrk="1" latinLnBrk="0" hangingPunct="1">
                        <a:defRPr sz="1800" kern="1200">
                          <a:solidFill>
                            <a:schemeClr val="dk1"/>
                          </a:solidFill>
                          <a:latin typeface="Helvetica Neue Medium"/>
                          <a:ea typeface="Helvetica Neue Medium"/>
                          <a:cs typeface="Helvetica Neue Medium"/>
                        </a:defRPr>
                      </a:lvl6pPr>
                      <a:lvl7pPr marL="2743200" algn="l" defTabSz="914400" rtl="0" eaLnBrk="1" latinLnBrk="0" hangingPunct="1">
                        <a:defRPr sz="1800" kern="1200">
                          <a:solidFill>
                            <a:schemeClr val="dk1"/>
                          </a:solidFill>
                          <a:latin typeface="Helvetica Neue Medium"/>
                          <a:ea typeface="Helvetica Neue Medium"/>
                          <a:cs typeface="Helvetica Neue Medium"/>
                        </a:defRPr>
                      </a:lvl7pPr>
                      <a:lvl8pPr marL="3200400" algn="l" defTabSz="914400" rtl="0" eaLnBrk="1" latinLnBrk="0" hangingPunct="1">
                        <a:defRPr sz="1800" kern="1200">
                          <a:solidFill>
                            <a:schemeClr val="dk1"/>
                          </a:solidFill>
                          <a:latin typeface="Helvetica Neue Medium"/>
                          <a:ea typeface="Helvetica Neue Medium"/>
                          <a:cs typeface="Helvetica Neue Medium"/>
                        </a:defRPr>
                      </a:lvl8pPr>
                      <a:lvl9pPr marL="3657600" algn="l" defTabSz="914400" rtl="0" eaLnBrk="1" latinLnBrk="0" hangingPunct="1">
                        <a:defRPr sz="1800" kern="1200">
                          <a:solidFill>
                            <a:schemeClr val="dk1"/>
                          </a:solidFill>
                          <a:latin typeface="Helvetica Neue Medium"/>
                          <a:ea typeface="Helvetica Neue Medium"/>
                          <a:cs typeface="Helvetica Neue Medium"/>
                        </a:defRPr>
                      </a:lvl9pPr>
                    </a:lstStyle>
                    <a:p>
                      <a:pPr algn="ctr" fontAlgn="b"/>
                      <a:r>
                        <a:rPr lang="en-US" sz="2800" b="0" i="0" u="none" strike="noStrike" noProof="0">
                          <a:solidFill>
                            <a:schemeClr val="dk1"/>
                          </a:solidFill>
                          <a:effectLst/>
                          <a:latin typeface="+mj-lt"/>
                          <a:ea typeface="Helvetica Neue Medium"/>
                          <a:cs typeface="Helvetica Neue Medium"/>
                        </a:rPr>
                        <a:t>160</a:t>
                      </a:r>
                      <a:endParaRPr lang="en-US" sz="2800" b="0" i="0" u="none" strike="noStrike" noProof="0">
                        <a:solidFill>
                          <a:srgbClr val="000000"/>
                        </a:solidFill>
                        <a:effectLst/>
                        <a:latin typeface="+mj-lt"/>
                        <a:ea typeface="Arial Rounded MT Bold" charset="0"/>
                        <a:cs typeface="Arial Rounded MT Bold" charset="0"/>
                      </a:endParaRPr>
                    </a:p>
                  </a:txBody>
                  <a:tcPr marL="5686" marR="5686" marT="568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defPPr>
                        <a:defRPr lang="en-US"/>
                      </a:defPPr>
                      <a:lvl1pPr marL="0" algn="l" defTabSz="914400" rtl="0" eaLnBrk="1" latinLnBrk="0" hangingPunct="1">
                        <a:defRPr sz="1800" kern="1200">
                          <a:solidFill>
                            <a:schemeClr val="dk1"/>
                          </a:solidFill>
                          <a:latin typeface="Helvetica Neue Medium"/>
                          <a:ea typeface="Helvetica Neue Medium"/>
                          <a:cs typeface="Helvetica Neue Medium"/>
                        </a:defRPr>
                      </a:lvl1pPr>
                      <a:lvl2pPr marL="457200" algn="l" defTabSz="914400" rtl="0" eaLnBrk="1" latinLnBrk="0" hangingPunct="1">
                        <a:defRPr sz="1800" kern="1200">
                          <a:solidFill>
                            <a:schemeClr val="dk1"/>
                          </a:solidFill>
                          <a:latin typeface="Helvetica Neue Medium"/>
                          <a:ea typeface="Helvetica Neue Medium"/>
                          <a:cs typeface="Helvetica Neue Medium"/>
                        </a:defRPr>
                      </a:lvl2pPr>
                      <a:lvl3pPr marL="914400" algn="l" defTabSz="914400" rtl="0" eaLnBrk="1" latinLnBrk="0" hangingPunct="1">
                        <a:defRPr sz="1800" kern="1200">
                          <a:solidFill>
                            <a:schemeClr val="dk1"/>
                          </a:solidFill>
                          <a:latin typeface="Helvetica Neue Medium"/>
                          <a:ea typeface="Helvetica Neue Medium"/>
                          <a:cs typeface="Helvetica Neue Medium"/>
                        </a:defRPr>
                      </a:lvl3pPr>
                      <a:lvl4pPr marL="1371600" algn="l" defTabSz="914400" rtl="0" eaLnBrk="1" latinLnBrk="0" hangingPunct="1">
                        <a:defRPr sz="1800" kern="1200">
                          <a:solidFill>
                            <a:schemeClr val="dk1"/>
                          </a:solidFill>
                          <a:latin typeface="Helvetica Neue Medium"/>
                          <a:ea typeface="Helvetica Neue Medium"/>
                          <a:cs typeface="Helvetica Neue Medium"/>
                        </a:defRPr>
                      </a:lvl4pPr>
                      <a:lvl5pPr marL="1828800" algn="l" defTabSz="914400" rtl="0" eaLnBrk="1" latinLnBrk="0" hangingPunct="1">
                        <a:defRPr sz="1800" kern="1200">
                          <a:solidFill>
                            <a:schemeClr val="dk1"/>
                          </a:solidFill>
                          <a:latin typeface="Helvetica Neue Medium"/>
                          <a:ea typeface="Helvetica Neue Medium"/>
                          <a:cs typeface="Helvetica Neue Medium"/>
                        </a:defRPr>
                      </a:lvl5pPr>
                      <a:lvl6pPr marL="2286000" algn="l" defTabSz="914400" rtl="0" eaLnBrk="1" latinLnBrk="0" hangingPunct="1">
                        <a:defRPr sz="1800" kern="1200">
                          <a:solidFill>
                            <a:schemeClr val="dk1"/>
                          </a:solidFill>
                          <a:latin typeface="Helvetica Neue Medium"/>
                          <a:ea typeface="Helvetica Neue Medium"/>
                          <a:cs typeface="Helvetica Neue Medium"/>
                        </a:defRPr>
                      </a:lvl6pPr>
                      <a:lvl7pPr marL="2743200" algn="l" defTabSz="914400" rtl="0" eaLnBrk="1" latinLnBrk="0" hangingPunct="1">
                        <a:defRPr sz="1800" kern="1200">
                          <a:solidFill>
                            <a:schemeClr val="dk1"/>
                          </a:solidFill>
                          <a:latin typeface="Helvetica Neue Medium"/>
                          <a:ea typeface="Helvetica Neue Medium"/>
                          <a:cs typeface="Helvetica Neue Medium"/>
                        </a:defRPr>
                      </a:lvl7pPr>
                      <a:lvl8pPr marL="3200400" algn="l" defTabSz="914400" rtl="0" eaLnBrk="1" latinLnBrk="0" hangingPunct="1">
                        <a:defRPr sz="1800" kern="1200">
                          <a:solidFill>
                            <a:schemeClr val="dk1"/>
                          </a:solidFill>
                          <a:latin typeface="Helvetica Neue Medium"/>
                          <a:ea typeface="Helvetica Neue Medium"/>
                          <a:cs typeface="Helvetica Neue Medium"/>
                        </a:defRPr>
                      </a:lvl8pPr>
                      <a:lvl9pPr marL="3657600" algn="l" defTabSz="914400" rtl="0" eaLnBrk="1" latinLnBrk="0" hangingPunct="1">
                        <a:defRPr sz="1800" kern="1200">
                          <a:solidFill>
                            <a:schemeClr val="dk1"/>
                          </a:solidFill>
                          <a:latin typeface="Helvetica Neue Medium"/>
                          <a:ea typeface="Helvetica Neue Medium"/>
                          <a:cs typeface="Helvetica Neue Medium"/>
                        </a:defRPr>
                      </a:lvl9pPr>
                    </a:lstStyle>
                    <a:p>
                      <a:pPr algn="ctr" fontAlgn="b"/>
                      <a:r>
                        <a:rPr lang="en-US" sz="2800" b="0" i="0" u="none" strike="noStrike" noProof="0">
                          <a:solidFill>
                            <a:srgbClr val="000000"/>
                          </a:solidFill>
                          <a:effectLst/>
                          <a:latin typeface="+mj-lt"/>
                          <a:ea typeface="Arial Rounded MT Bold" charset="0"/>
                          <a:cs typeface="Arial Rounded MT Bold" charset="0"/>
                        </a:rPr>
                        <a:t>42</a:t>
                      </a:r>
                    </a:p>
                  </a:txBody>
                  <a:tcPr marL="5686" marR="5686" marT="568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defPPr>
                        <a:defRPr lang="en-US"/>
                      </a:defPPr>
                      <a:lvl1pPr marL="0" algn="l" defTabSz="914400" rtl="0" eaLnBrk="1" latinLnBrk="0" hangingPunct="1">
                        <a:defRPr sz="1800" kern="1200">
                          <a:solidFill>
                            <a:schemeClr val="dk1"/>
                          </a:solidFill>
                          <a:latin typeface="Helvetica Neue Medium"/>
                          <a:ea typeface="Helvetica Neue Medium"/>
                          <a:cs typeface="Helvetica Neue Medium"/>
                        </a:defRPr>
                      </a:lvl1pPr>
                      <a:lvl2pPr marL="457200" algn="l" defTabSz="914400" rtl="0" eaLnBrk="1" latinLnBrk="0" hangingPunct="1">
                        <a:defRPr sz="1800" kern="1200">
                          <a:solidFill>
                            <a:schemeClr val="dk1"/>
                          </a:solidFill>
                          <a:latin typeface="Helvetica Neue Medium"/>
                          <a:ea typeface="Helvetica Neue Medium"/>
                          <a:cs typeface="Helvetica Neue Medium"/>
                        </a:defRPr>
                      </a:lvl2pPr>
                      <a:lvl3pPr marL="914400" algn="l" defTabSz="914400" rtl="0" eaLnBrk="1" latinLnBrk="0" hangingPunct="1">
                        <a:defRPr sz="1800" kern="1200">
                          <a:solidFill>
                            <a:schemeClr val="dk1"/>
                          </a:solidFill>
                          <a:latin typeface="Helvetica Neue Medium"/>
                          <a:ea typeface="Helvetica Neue Medium"/>
                          <a:cs typeface="Helvetica Neue Medium"/>
                        </a:defRPr>
                      </a:lvl3pPr>
                      <a:lvl4pPr marL="1371600" algn="l" defTabSz="914400" rtl="0" eaLnBrk="1" latinLnBrk="0" hangingPunct="1">
                        <a:defRPr sz="1800" kern="1200">
                          <a:solidFill>
                            <a:schemeClr val="dk1"/>
                          </a:solidFill>
                          <a:latin typeface="Helvetica Neue Medium"/>
                          <a:ea typeface="Helvetica Neue Medium"/>
                          <a:cs typeface="Helvetica Neue Medium"/>
                        </a:defRPr>
                      </a:lvl4pPr>
                      <a:lvl5pPr marL="1828800" algn="l" defTabSz="914400" rtl="0" eaLnBrk="1" latinLnBrk="0" hangingPunct="1">
                        <a:defRPr sz="1800" kern="1200">
                          <a:solidFill>
                            <a:schemeClr val="dk1"/>
                          </a:solidFill>
                          <a:latin typeface="Helvetica Neue Medium"/>
                          <a:ea typeface="Helvetica Neue Medium"/>
                          <a:cs typeface="Helvetica Neue Medium"/>
                        </a:defRPr>
                      </a:lvl5pPr>
                      <a:lvl6pPr marL="2286000" algn="l" defTabSz="914400" rtl="0" eaLnBrk="1" latinLnBrk="0" hangingPunct="1">
                        <a:defRPr sz="1800" kern="1200">
                          <a:solidFill>
                            <a:schemeClr val="dk1"/>
                          </a:solidFill>
                          <a:latin typeface="Helvetica Neue Medium"/>
                          <a:ea typeface="Helvetica Neue Medium"/>
                          <a:cs typeface="Helvetica Neue Medium"/>
                        </a:defRPr>
                      </a:lvl6pPr>
                      <a:lvl7pPr marL="2743200" algn="l" defTabSz="914400" rtl="0" eaLnBrk="1" latinLnBrk="0" hangingPunct="1">
                        <a:defRPr sz="1800" kern="1200">
                          <a:solidFill>
                            <a:schemeClr val="dk1"/>
                          </a:solidFill>
                          <a:latin typeface="Helvetica Neue Medium"/>
                          <a:ea typeface="Helvetica Neue Medium"/>
                          <a:cs typeface="Helvetica Neue Medium"/>
                        </a:defRPr>
                      </a:lvl7pPr>
                      <a:lvl8pPr marL="3200400" algn="l" defTabSz="914400" rtl="0" eaLnBrk="1" latinLnBrk="0" hangingPunct="1">
                        <a:defRPr sz="1800" kern="1200">
                          <a:solidFill>
                            <a:schemeClr val="dk1"/>
                          </a:solidFill>
                          <a:latin typeface="Helvetica Neue Medium"/>
                          <a:ea typeface="Helvetica Neue Medium"/>
                          <a:cs typeface="Helvetica Neue Medium"/>
                        </a:defRPr>
                      </a:lvl8pPr>
                      <a:lvl9pPr marL="3657600" algn="l" defTabSz="914400" rtl="0" eaLnBrk="1" latinLnBrk="0" hangingPunct="1">
                        <a:defRPr sz="1800" kern="1200">
                          <a:solidFill>
                            <a:schemeClr val="dk1"/>
                          </a:solidFill>
                          <a:latin typeface="Helvetica Neue Medium"/>
                          <a:ea typeface="Helvetica Neue Medium"/>
                          <a:cs typeface="Helvetica Neue Medium"/>
                        </a:defRPr>
                      </a:lvl9pPr>
                    </a:lstStyle>
                    <a:p>
                      <a:pPr algn="ctr" fontAlgn="b"/>
                      <a:r>
                        <a:rPr lang="en-US" sz="2800" u="none" strike="noStrike" noProof="0">
                          <a:effectLst/>
                          <a:latin typeface="+mj-lt"/>
                        </a:rPr>
                        <a:t>55</a:t>
                      </a:r>
                      <a:endParaRPr lang="en-US" sz="2800" b="0" i="0" u="none" strike="noStrike" noProof="0">
                        <a:solidFill>
                          <a:srgbClr val="000000"/>
                        </a:solidFill>
                        <a:effectLst/>
                        <a:latin typeface="+mj-lt"/>
                        <a:ea typeface="Arial Rounded MT Bold" charset="0"/>
                        <a:cs typeface="Arial Rounded MT Bold" charset="0"/>
                      </a:endParaRPr>
                    </a:p>
                  </a:txBody>
                  <a:tcPr marL="5686" marR="5686" marT="568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extLst>
                  <a:ext uri="{0D108BD9-81ED-4DB2-BD59-A6C34878D82A}">
                    <a16:rowId xmlns:a16="http://schemas.microsoft.com/office/drawing/2014/main" xmlns="" val="10005"/>
                  </a:ext>
                </a:extLst>
              </a:tr>
              <a:tr h="415780">
                <a:tc>
                  <a:txBody>
                    <a:bodyPr/>
                    <a:lstStyle>
                      <a:defPPr>
                        <a:defRPr lang="en-US"/>
                      </a:defPPr>
                      <a:lvl1pPr marL="0" algn="l" defTabSz="914400" rtl="0" eaLnBrk="1" latinLnBrk="0" hangingPunct="1">
                        <a:defRPr sz="1800" kern="1200">
                          <a:solidFill>
                            <a:schemeClr val="dk1"/>
                          </a:solidFill>
                          <a:latin typeface="Helvetica Neue Medium"/>
                          <a:ea typeface="Helvetica Neue Medium"/>
                          <a:cs typeface="Helvetica Neue Medium"/>
                        </a:defRPr>
                      </a:lvl1pPr>
                      <a:lvl2pPr marL="457200" algn="l" defTabSz="914400" rtl="0" eaLnBrk="1" latinLnBrk="0" hangingPunct="1">
                        <a:defRPr sz="1800" kern="1200">
                          <a:solidFill>
                            <a:schemeClr val="dk1"/>
                          </a:solidFill>
                          <a:latin typeface="Helvetica Neue Medium"/>
                          <a:ea typeface="Helvetica Neue Medium"/>
                          <a:cs typeface="Helvetica Neue Medium"/>
                        </a:defRPr>
                      </a:lvl2pPr>
                      <a:lvl3pPr marL="914400" algn="l" defTabSz="914400" rtl="0" eaLnBrk="1" latinLnBrk="0" hangingPunct="1">
                        <a:defRPr sz="1800" kern="1200">
                          <a:solidFill>
                            <a:schemeClr val="dk1"/>
                          </a:solidFill>
                          <a:latin typeface="Helvetica Neue Medium"/>
                          <a:ea typeface="Helvetica Neue Medium"/>
                          <a:cs typeface="Helvetica Neue Medium"/>
                        </a:defRPr>
                      </a:lvl3pPr>
                      <a:lvl4pPr marL="1371600" algn="l" defTabSz="914400" rtl="0" eaLnBrk="1" latinLnBrk="0" hangingPunct="1">
                        <a:defRPr sz="1800" kern="1200">
                          <a:solidFill>
                            <a:schemeClr val="dk1"/>
                          </a:solidFill>
                          <a:latin typeface="Helvetica Neue Medium"/>
                          <a:ea typeface="Helvetica Neue Medium"/>
                          <a:cs typeface="Helvetica Neue Medium"/>
                        </a:defRPr>
                      </a:lvl4pPr>
                      <a:lvl5pPr marL="1828800" algn="l" defTabSz="914400" rtl="0" eaLnBrk="1" latinLnBrk="0" hangingPunct="1">
                        <a:defRPr sz="1800" kern="1200">
                          <a:solidFill>
                            <a:schemeClr val="dk1"/>
                          </a:solidFill>
                          <a:latin typeface="Helvetica Neue Medium"/>
                          <a:ea typeface="Helvetica Neue Medium"/>
                          <a:cs typeface="Helvetica Neue Medium"/>
                        </a:defRPr>
                      </a:lvl5pPr>
                      <a:lvl6pPr marL="2286000" algn="l" defTabSz="914400" rtl="0" eaLnBrk="1" latinLnBrk="0" hangingPunct="1">
                        <a:defRPr sz="1800" kern="1200">
                          <a:solidFill>
                            <a:schemeClr val="dk1"/>
                          </a:solidFill>
                          <a:latin typeface="Helvetica Neue Medium"/>
                          <a:ea typeface="Helvetica Neue Medium"/>
                          <a:cs typeface="Helvetica Neue Medium"/>
                        </a:defRPr>
                      </a:lvl6pPr>
                      <a:lvl7pPr marL="2743200" algn="l" defTabSz="914400" rtl="0" eaLnBrk="1" latinLnBrk="0" hangingPunct="1">
                        <a:defRPr sz="1800" kern="1200">
                          <a:solidFill>
                            <a:schemeClr val="dk1"/>
                          </a:solidFill>
                          <a:latin typeface="Helvetica Neue Medium"/>
                          <a:ea typeface="Helvetica Neue Medium"/>
                          <a:cs typeface="Helvetica Neue Medium"/>
                        </a:defRPr>
                      </a:lvl7pPr>
                      <a:lvl8pPr marL="3200400" algn="l" defTabSz="914400" rtl="0" eaLnBrk="1" latinLnBrk="0" hangingPunct="1">
                        <a:defRPr sz="1800" kern="1200">
                          <a:solidFill>
                            <a:schemeClr val="dk1"/>
                          </a:solidFill>
                          <a:latin typeface="Helvetica Neue Medium"/>
                          <a:ea typeface="Helvetica Neue Medium"/>
                          <a:cs typeface="Helvetica Neue Medium"/>
                        </a:defRPr>
                      </a:lvl8pPr>
                      <a:lvl9pPr marL="3657600" algn="l" defTabSz="914400" rtl="0" eaLnBrk="1" latinLnBrk="0" hangingPunct="1">
                        <a:defRPr sz="1800" kern="1200">
                          <a:solidFill>
                            <a:schemeClr val="dk1"/>
                          </a:solidFill>
                          <a:latin typeface="Helvetica Neue Medium"/>
                          <a:ea typeface="Helvetica Neue Medium"/>
                          <a:cs typeface="Helvetica Neue Medium"/>
                        </a:defRPr>
                      </a:lvl9pPr>
                    </a:lstStyle>
                    <a:p>
                      <a:pPr algn="l" fontAlgn="b"/>
                      <a:r>
                        <a:rPr lang="en-US" sz="2400" b="1" u="none" strike="noStrike" noProof="0">
                          <a:effectLst/>
                          <a:latin typeface="+mj-lt"/>
                        </a:rPr>
                        <a:t>Uruguay</a:t>
                      </a:r>
                      <a:endParaRPr lang="en-US" sz="2400" b="1" i="0" u="none" strike="noStrike" noProof="0">
                        <a:solidFill>
                          <a:srgbClr val="000000"/>
                        </a:solidFill>
                        <a:effectLst/>
                        <a:latin typeface="+mj-lt"/>
                        <a:ea typeface="Arial Rounded MT Bold" charset="0"/>
                        <a:cs typeface="Arial Rounded MT Bold" charset="0"/>
                      </a:endParaRPr>
                    </a:p>
                  </a:txBody>
                  <a:tcPr marL="5686" marR="5686" marT="568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CC8FF"/>
                    </a:solidFill>
                  </a:tcPr>
                </a:tc>
                <a:tc>
                  <a:txBody>
                    <a:bodyPr/>
                    <a:lstStyle>
                      <a:defPPr>
                        <a:defRPr lang="en-US"/>
                      </a:defPPr>
                      <a:lvl1pPr marL="0" algn="l" defTabSz="914400" rtl="0" eaLnBrk="1" latinLnBrk="0" hangingPunct="1">
                        <a:defRPr sz="1800" kern="1200">
                          <a:solidFill>
                            <a:schemeClr val="dk1"/>
                          </a:solidFill>
                          <a:latin typeface="Helvetica Neue Medium"/>
                          <a:ea typeface="Helvetica Neue Medium"/>
                          <a:cs typeface="Helvetica Neue Medium"/>
                        </a:defRPr>
                      </a:lvl1pPr>
                      <a:lvl2pPr marL="457200" algn="l" defTabSz="914400" rtl="0" eaLnBrk="1" latinLnBrk="0" hangingPunct="1">
                        <a:defRPr sz="1800" kern="1200">
                          <a:solidFill>
                            <a:schemeClr val="dk1"/>
                          </a:solidFill>
                          <a:latin typeface="Helvetica Neue Medium"/>
                          <a:ea typeface="Helvetica Neue Medium"/>
                          <a:cs typeface="Helvetica Neue Medium"/>
                        </a:defRPr>
                      </a:lvl2pPr>
                      <a:lvl3pPr marL="914400" algn="l" defTabSz="914400" rtl="0" eaLnBrk="1" latinLnBrk="0" hangingPunct="1">
                        <a:defRPr sz="1800" kern="1200">
                          <a:solidFill>
                            <a:schemeClr val="dk1"/>
                          </a:solidFill>
                          <a:latin typeface="Helvetica Neue Medium"/>
                          <a:ea typeface="Helvetica Neue Medium"/>
                          <a:cs typeface="Helvetica Neue Medium"/>
                        </a:defRPr>
                      </a:lvl3pPr>
                      <a:lvl4pPr marL="1371600" algn="l" defTabSz="914400" rtl="0" eaLnBrk="1" latinLnBrk="0" hangingPunct="1">
                        <a:defRPr sz="1800" kern="1200">
                          <a:solidFill>
                            <a:schemeClr val="dk1"/>
                          </a:solidFill>
                          <a:latin typeface="Helvetica Neue Medium"/>
                          <a:ea typeface="Helvetica Neue Medium"/>
                          <a:cs typeface="Helvetica Neue Medium"/>
                        </a:defRPr>
                      </a:lvl4pPr>
                      <a:lvl5pPr marL="1828800" algn="l" defTabSz="914400" rtl="0" eaLnBrk="1" latinLnBrk="0" hangingPunct="1">
                        <a:defRPr sz="1800" kern="1200">
                          <a:solidFill>
                            <a:schemeClr val="dk1"/>
                          </a:solidFill>
                          <a:latin typeface="Helvetica Neue Medium"/>
                          <a:ea typeface="Helvetica Neue Medium"/>
                          <a:cs typeface="Helvetica Neue Medium"/>
                        </a:defRPr>
                      </a:lvl5pPr>
                      <a:lvl6pPr marL="2286000" algn="l" defTabSz="914400" rtl="0" eaLnBrk="1" latinLnBrk="0" hangingPunct="1">
                        <a:defRPr sz="1800" kern="1200">
                          <a:solidFill>
                            <a:schemeClr val="dk1"/>
                          </a:solidFill>
                          <a:latin typeface="Helvetica Neue Medium"/>
                          <a:ea typeface="Helvetica Neue Medium"/>
                          <a:cs typeface="Helvetica Neue Medium"/>
                        </a:defRPr>
                      </a:lvl6pPr>
                      <a:lvl7pPr marL="2743200" algn="l" defTabSz="914400" rtl="0" eaLnBrk="1" latinLnBrk="0" hangingPunct="1">
                        <a:defRPr sz="1800" kern="1200">
                          <a:solidFill>
                            <a:schemeClr val="dk1"/>
                          </a:solidFill>
                          <a:latin typeface="Helvetica Neue Medium"/>
                          <a:ea typeface="Helvetica Neue Medium"/>
                          <a:cs typeface="Helvetica Neue Medium"/>
                        </a:defRPr>
                      </a:lvl7pPr>
                      <a:lvl8pPr marL="3200400" algn="l" defTabSz="914400" rtl="0" eaLnBrk="1" latinLnBrk="0" hangingPunct="1">
                        <a:defRPr sz="1800" kern="1200">
                          <a:solidFill>
                            <a:schemeClr val="dk1"/>
                          </a:solidFill>
                          <a:latin typeface="Helvetica Neue Medium"/>
                          <a:ea typeface="Helvetica Neue Medium"/>
                          <a:cs typeface="Helvetica Neue Medium"/>
                        </a:defRPr>
                      </a:lvl8pPr>
                      <a:lvl9pPr marL="3657600" algn="l" defTabSz="914400" rtl="0" eaLnBrk="1" latinLnBrk="0" hangingPunct="1">
                        <a:defRPr sz="1800" kern="1200">
                          <a:solidFill>
                            <a:schemeClr val="dk1"/>
                          </a:solidFill>
                          <a:latin typeface="Helvetica Neue Medium"/>
                          <a:ea typeface="Helvetica Neue Medium"/>
                          <a:cs typeface="Helvetica Neue Medium"/>
                        </a:defRPr>
                      </a:lvl9pPr>
                    </a:lstStyle>
                    <a:p>
                      <a:pPr algn="ctr" fontAlgn="b"/>
                      <a:r>
                        <a:rPr lang="en-US" sz="2800" b="0" i="0" u="none" strike="noStrike" noProof="0">
                          <a:solidFill>
                            <a:schemeClr val="dk1"/>
                          </a:solidFill>
                          <a:effectLst/>
                          <a:latin typeface="+mj-lt"/>
                          <a:ea typeface="Helvetica Neue Medium"/>
                          <a:cs typeface="Helvetica Neue Medium"/>
                        </a:rPr>
                        <a:t>35</a:t>
                      </a:r>
                      <a:endParaRPr lang="en-US" sz="2800" b="0" i="0" u="none" strike="noStrike" noProof="0">
                        <a:solidFill>
                          <a:srgbClr val="000000"/>
                        </a:solidFill>
                        <a:effectLst/>
                        <a:latin typeface="+mj-lt"/>
                        <a:ea typeface="Arial Rounded MT Bold" charset="0"/>
                        <a:cs typeface="Arial Rounded MT Bold" charset="0"/>
                      </a:endParaRPr>
                    </a:p>
                  </a:txBody>
                  <a:tcPr marL="5686" marR="5686" marT="568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CC8FF"/>
                    </a:solidFill>
                  </a:tcPr>
                </a:tc>
                <a:tc>
                  <a:txBody>
                    <a:bodyPr/>
                    <a:lstStyle>
                      <a:defPPr>
                        <a:defRPr lang="en-US"/>
                      </a:defPPr>
                      <a:lvl1pPr marL="0" algn="l" defTabSz="914400" rtl="0" eaLnBrk="1" latinLnBrk="0" hangingPunct="1">
                        <a:defRPr sz="1800" kern="1200">
                          <a:solidFill>
                            <a:schemeClr val="dk1"/>
                          </a:solidFill>
                          <a:latin typeface="Helvetica Neue Medium"/>
                          <a:ea typeface="Helvetica Neue Medium"/>
                          <a:cs typeface="Helvetica Neue Medium"/>
                        </a:defRPr>
                      </a:lvl1pPr>
                      <a:lvl2pPr marL="457200" algn="l" defTabSz="914400" rtl="0" eaLnBrk="1" latinLnBrk="0" hangingPunct="1">
                        <a:defRPr sz="1800" kern="1200">
                          <a:solidFill>
                            <a:schemeClr val="dk1"/>
                          </a:solidFill>
                          <a:latin typeface="Helvetica Neue Medium"/>
                          <a:ea typeface="Helvetica Neue Medium"/>
                          <a:cs typeface="Helvetica Neue Medium"/>
                        </a:defRPr>
                      </a:lvl2pPr>
                      <a:lvl3pPr marL="914400" algn="l" defTabSz="914400" rtl="0" eaLnBrk="1" latinLnBrk="0" hangingPunct="1">
                        <a:defRPr sz="1800" kern="1200">
                          <a:solidFill>
                            <a:schemeClr val="dk1"/>
                          </a:solidFill>
                          <a:latin typeface="Helvetica Neue Medium"/>
                          <a:ea typeface="Helvetica Neue Medium"/>
                          <a:cs typeface="Helvetica Neue Medium"/>
                        </a:defRPr>
                      </a:lvl3pPr>
                      <a:lvl4pPr marL="1371600" algn="l" defTabSz="914400" rtl="0" eaLnBrk="1" latinLnBrk="0" hangingPunct="1">
                        <a:defRPr sz="1800" kern="1200">
                          <a:solidFill>
                            <a:schemeClr val="dk1"/>
                          </a:solidFill>
                          <a:latin typeface="Helvetica Neue Medium"/>
                          <a:ea typeface="Helvetica Neue Medium"/>
                          <a:cs typeface="Helvetica Neue Medium"/>
                        </a:defRPr>
                      </a:lvl4pPr>
                      <a:lvl5pPr marL="1828800" algn="l" defTabSz="914400" rtl="0" eaLnBrk="1" latinLnBrk="0" hangingPunct="1">
                        <a:defRPr sz="1800" kern="1200">
                          <a:solidFill>
                            <a:schemeClr val="dk1"/>
                          </a:solidFill>
                          <a:latin typeface="Helvetica Neue Medium"/>
                          <a:ea typeface="Helvetica Neue Medium"/>
                          <a:cs typeface="Helvetica Neue Medium"/>
                        </a:defRPr>
                      </a:lvl5pPr>
                      <a:lvl6pPr marL="2286000" algn="l" defTabSz="914400" rtl="0" eaLnBrk="1" latinLnBrk="0" hangingPunct="1">
                        <a:defRPr sz="1800" kern="1200">
                          <a:solidFill>
                            <a:schemeClr val="dk1"/>
                          </a:solidFill>
                          <a:latin typeface="Helvetica Neue Medium"/>
                          <a:ea typeface="Helvetica Neue Medium"/>
                          <a:cs typeface="Helvetica Neue Medium"/>
                        </a:defRPr>
                      </a:lvl6pPr>
                      <a:lvl7pPr marL="2743200" algn="l" defTabSz="914400" rtl="0" eaLnBrk="1" latinLnBrk="0" hangingPunct="1">
                        <a:defRPr sz="1800" kern="1200">
                          <a:solidFill>
                            <a:schemeClr val="dk1"/>
                          </a:solidFill>
                          <a:latin typeface="Helvetica Neue Medium"/>
                          <a:ea typeface="Helvetica Neue Medium"/>
                          <a:cs typeface="Helvetica Neue Medium"/>
                        </a:defRPr>
                      </a:lvl7pPr>
                      <a:lvl8pPr marL="3200400" algn="l" defTabSz="914400" rtl="0" eaLnBrk="1" latinLnBrk="0" hangingPunct="1">
                        <a:defRPr sz="1800" kern="1200">
                          <a:solidFill>
                            <a:schemeClr val="dk1"/>
                          </a:solidFill>
                          <a:latin typeface="Helvetica Neue Medium"/>
                          <a:ea typeface="Helvetica Neue Medium"/>
                          <a:cs typeface="Helvetica Neue Medium"/>
                        </a:defRPr>
                      </a:lvl8pPr>
                      <a:lvl9pPr marL="3657600" algn="l" defTabSz="914400" rtl="0" eaLnBrk="1" latinLnBrk="0" hangingPunct="1">
                        <a:defRPr sz="1800" kern="1200">
                          <a:solidFill>
                            <a:schemeClr val="dk1"/>
                          </a:solidFill>
                          <a:latin typeface="Helvetica Neue Medium"/>
                          <a:ea typeface="Helvetica Neue Medium"/>
                          <a:cs typeface="Helvetica Neue Medium"/>
                        </a:defRPr>
                      </a:lvl9pPr>
                    </a:lstStyle>
                    <a:p>
                      <a:pPr algn="ctr" fontAlgn="b"/>
                      <a:r>
                        <a:rPr lang="en-US" sz="2800" b="0" i="0" u="none" strike="noStrike" noProof="0">
                          <a:solidFill>
                            <a:srgbClr val="000000"/>
                          </a:solidFill>
                          <a:effectLst/>
                          <a:latin typeface="+mj-lt"/>
                          <a:ea typeface="Arial Rounded MT Bold" charset="0"/>
                          <a:cs typeface="Arial Rounded MT Bold" charset="0"/>
                        </a:rPr>
                        <a:t>49</a:t>
                      </a:r>
                    </a:p>
                  </a:txBody>
                  <a:tcPr marL="5686" marR="5686" marT="568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CC8FF"/>
                    </a:solidFill>
                  </a:tcPr>
                </a:tc>
                <a:tc>
                  <a:txBody>
                    <a:bodyPr/>
                    <a:lstStyle>
                      <a:defPPr>
                        <a:defRPr lang="en-US"/>
                      </a:defPPr>
                      <a:lvl1pPr marL="0" algn="l" defTabSz="914400" rtl="0" eaLnBrk="1" latinLnBrk="0" hangingPunct="1">
                        <a:defRPr sz="1800" kern="1200">
                          <a:solidFill>
                            <a:schemeClr val="dk1"/>
                          </a:solidFill>
                          <a:latin typeface="Helvetica Neue Medium"/>
                          <a:ea typeface="Helvetica Neue Medium"/>
                          <a:cs typeface="Helvetica Neue Medium"/>
                        </a:defRPr>
                      </a:lvl1pPr>
                      <a:lvl2pPr marL="457200" algn="l" defTabSz="914400" rtl="0" eaLnBrk="1" latinLnBrk="0" hangingPunct="1">
                        <a:defRPr sz="1800" kern="1200">
                          <a:solidFill>
                            <a:schemeClr val="dk1"/>
                          </a:solidFill>
                          <a:latin typeface="Helvetica Neue Medium"/>
                          <a:ea typeface="Helvetica Neue Medium"/>
                          <a:cs typeface="Helvetica Neue Medium"/>
                        </a:defRPr>
                      </a:lvl2pPr>
                      <a:lvl3pPr marL="914400" algn="l" defTabSz="914400" rtl="0" eaLnBrk="1" latinLnBrk="0" hangingPunct="1">
                        <a:defRPr sz="1800" kern="1200">
                          <a:solidFill>
                            <a:schemeClr val="dk1"/>
                          </a:solidFill>
                          <a:latin typeface="Helvetica Neue Medium"/>
                          <a:ea typeface="Helvetica Neue Medium"/>
                          <a:cs typeface="Helvetica Neue Medium"/>
                        </a:defRPr>
                      </a:lvl3pPr>
                      <a:lvl4pPr marL="1371600" algn="l" defTabSz="914400" rtl="0" eaLnBrk="1" latinLnBrk="0" hangingPunct="1">
                        <a:defRPr sz="1800" kern="1200">
                          <a:solidFill>
                            <a:schemeClr val="dk1"/>
                          </a:solidFill>
                          <a:latin typeface="Helvetica Neue Medium"/>
                          <a:ea typeface="Helvetica Neue Medium"/>
                          <a:cs typeface="Helvetica Neue Medium"/>
                        </a:defRPr>
                      </a:lvl4pPr>
                      <a:lvl5pPr marL="1828800" algn="l" defTabSz="914400" rtl="0" eaLnBrk="1" latinLnBrk="0" hangingPunct="1">
                        <a:defRPr sz="1800" kern="1200">
                          <a:solidFill>
                            <a:schemeClr val="dk1"/>
                          </a:solidFill>
                          <a:latin typeface="Helvetica Neue Medium"/>
                          <a:ea typeface="Helvetica Neue Medium"/>
                          <a:cs typeface="Helvetica Neue Medium"/>
                        </a:defRPr>
                      </a:lvl5pPr>
                      <a:lvl6pPr marL="2286000" algn="l" defTabSz="914400" rtl="0" eaLnBrk="1" latinLnBrk="0" hangingPunct="1">
                        <a:defRPr sz="1800" kern="1200">
                          <a:solidFill>
                            <a:schemeClr val="dk1"/>
                          </a:solidFill>
                          <a:latin typeface="Helvetica Neue Medium"/>
                          <a:ea typeface="Helvetica Neue Medium"/>
                          <a:cs typeface="Helvetica Neue Medium"/>
                        </a:defRPr>
                      </a:lvl6pPr>
                      <a:lvl7pPr marL="2743200" algn="l" defTabSz="914400" rtl="0" eaLnBrk="1" latinLnBrk="0" hangingPunct="1">
                        <a:defRPr sz="1800" kern="1200">
                          <a:solidFill>
                            <a:schemeClr val="dk1"/>
                          </a:solidFill>
                          <a:latin typeface="Helvetica Neue Medium"/>
                          <a:ea typeface="Helvetica Neue Medium"/>
                          <a:cs typeface="Helvetica Neue Medium"/>
                        </a:defRPr>
                      </a:lvl7pPr>
                      <a:lvl8pPr marL="3200400" algn="l" defTabSz="914400" rtl="0" eaLnBrk="1" latinLnBrk="0" hangingPunct="1">
                        <a:defRPr sz="1800" kern="1200">
                          <a:solidFill>
                            <a:schemeClr val="dk1"/>
                          </a:solidFill>
                          <a:latin typeface="Helvetica Neue Medium"/>
                          <a:ea typeface="Helvetica Neue Medium"/>
                          <a:cs typeface="Helvetica Neue Medium"/>
                        </a:defRPr>
                      </a:lvl8pPr>
                      <a:lvl9pPr marL="3657600" algn="l" defTabSz="914400" rtl="0" eaLnBrk="1" latinLnBrk="0" hangingPunct="1">
                        <a:defRPr sz="1800" kern="1200">
                          <a:solidFill>
                            <a:schemeClr val="dk1"/>
                          </a:solidFill>
                          <a:latin typeface="Helvetica Neue Medium"/>
                          <a:ea typeface="Helvetica Neue Medium"/>
                          <a:cs typeface="Helvetica Neue Medium"/>
                        </a:defRPr>
                      </a:lvl9pPr>
                    </a:lstStyle>
                    <a:p>
                      <a:pPr algn="ctr" fontAlgn="b"/>
                      <a:r>
                        <a:rPr lang="en-US" sz="2800" u="none" strike="noStrike" noProof="0">
                          <a:effectLst/>
                          <a:latin typeface="+mj-lt"/>
                        </a:rPr>
                        <a:t>14</a:t>
                      </a:r>
                      <a:endParaRPr lang="en-US" sz="2800" b="0" i="0" u="none" strike="noStrike" noProof="0">
                        <a:solidFill>
                          <a:srgbClr val="000000"/>
                        </a:solidFill>
                        <a:effectLst/>
                        <a:latin typeface="+mj-lt"/>
                        <a:ea typeface="Arial Rounded MT Bold" charset="0"/>
                        <a:cs typeface="Arial Rounded MT Bold" charset="0"/>
                      </a:endParaRPr>
                    </a:p>
                  </a:txBody>
                  <a:tcPr marL="5686" marR="5686" marT="568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CC8FF"/>
                    </a:solidFill>
                  </a:tcPr>
                </a:tc>
                <a:extLst>
                  <a:ext uri="{0D108BD9-81ED-4DB2-BD59-A6C34878D82A}">
                    <a16:rowId xmlns:a16="http://schemas.microsoft.com/office/drawing/2014/main" xmlns="" val="10006"/>
                  </a:ext>
                </a:extLst>
              </a:tr>
              <a:tr h="655207">
                <a:tc>
                  <a:txBody>
                    <a:bodyPr/>
                    <a:lstStyle>
                      <a:defPPr>
                        <a:defRPr lang="en-US"/>
                      </a:defPPr>
                      <a:lvl1pPr marL="0" algn="l" defTabSz="914400" rtl="0" eaLnBrk="1" latinLnBrk="0" hangingPunct="1">
                        <a:defRPr sz="1800" kern="1200">
                          <a:solidFill>
                            <a:schemeClr val="dk1"/>
                          </a:solidFill>
                          <a:latin typeface="Helvetica Neue Medium"/>
                          <a:ea typeface="Helvetica Neue Medium"/>
                          <a:cs typeface="Helvetica Neue Medium"/>
                        </a:defRPr>
                      </a:lvl1pPr>
                      <a:lvl2pPr marL="457200" algn="l" defTabSz="914400" rtl="0" eaLnBrk="1" latinLnBrk="0" hangingPunct="1">
                        <a:defRPr sz="1800" kern="1200">
                          <a:solidFill>
                            <a:schemeClr val="dk1"/>
                          </a:solidFill>
                          <a:latin typeface="Helvetica Neue Medium"/>
                          <a:ea typeface="Helvetica Neue Medium"/>
                          <a:cs typeface="Helvetica Neue Medium"/>
                        </a:defRPr>
                      </a:lvl2pPr>
                      <a:lvl3pPr marL="914400" algn="l" defTabSz="914400" rtl="0" eaLnBrk="1" latinLnBrk="0" hangingPunct="1">
                        <a:defRPr sz="1800" kern="1200">
                          <a:solidFill>
                            <a:schemeClr val="dk1"/>
                          </a:solidFill>
                          <a:latin typeface="Helvetica Neue Medium"/>
                          <a:ea typeface="Helvetica Neue Medium"/>
                          <a:cs typeface="Helvetica Neue Medium"/>
                        </a:defRPr>
                      </a:lvl3pPr>
                      <a:lvl4pPr marL="1371600" algn="l" defTabSz="914400" rtl="0" eaLnBrk="1" latinLnBrk="0" hangingPunct="1">
                        <a:defRPr sz="1800" kern="1200">
                          <a:solidFill>
                            <a:schemeClr val="dk1"/>
                          </a:solidFill>
                          <a:latin typeface="Helvetica Neue Medium"/>
                          <a:ea typeface="Helvetica Neue Medium"/>
                          <a:cs typeface="Helvetica Neue Medium"/>
                        </a:defRPr>
                      </a:lvl4pPr>
                      <a:lvl5pPr marL="1828800" algn="l" defTabSz="914400" rtl="0" eaLnBrk="1" latinLnBrk="0" hangingPunct="1">
                        <a:defRPr sz="1800" kern="1200">
                          <a:solidFill>
                            <a:schemeClr val="dk1"/>
                          </a:solidFill>
                          <a:latin typeface="Helvetica Neue Medium"/>
                          <a:ea typeface="Helvetica Neue Medium"/>
                          <a:cs typeface="Helvetica Neue Medium"/>
                        </a:defRPr>
                      </a:lvl5pPr>
                      <a:lvl6pPr marL="2286000" algn="l" defTabSz="914400" rtl="0" eaLnBrk="1" latinLnBrk="0" hangingPunct="1">
                        <a:defRPr sz="1800" kern="1200">
                          <a:solidFill>
                            <a:schemeClr val="dk1"/>
                          </a:solidFill>
                          <a:latin typeface="Helvetica Neue Medium"/>
                          <a:ea typeface="Helvetica Neue Medium"/>
                          <a:cs typeface="Helvetica Neue Medium"/>
                        </a:defRPr>
                      </a:lvl6pPr>
                      <a:lvl7pPr marL="2743200" algn="l" defTabSz="914400" rtl="0" eaLnBrk="1" latinLnBrk="0" hangingPunct="1">
                        <a:defRPr sz="1800" kern="1200">
                          <a:solidFill>
                            <a:schemeClr val="dk1"/>
                          </a:solidFill>
                          <a:latin typeface="Helvetica Neue Medium"/>
                          <a:ea typeface="Helvetica Neue Medium"/>
                          <a:cs typeface="Helvetica Neue Medium"/>
                        </a:defRPr>
                      </a:lvl7pPr>
                      <a:lvl8pPr marL="3200400" algn="l" defTabSz="914400" rtl="0" eaLnBrk="1" latinLnBrk="0" hangingPunct="1">
                        <a:defRPr sz="1800" kern="1200">
                          <a:solidFill>
                            <a:schemeClr val="dk1"/>
                          </a:solidFill>
                          <a:latin typeface="Helvetica Neue Medium"/>
                          <a:ea typeface="Helvetica Neue Medium"/>
                          <a:cs typeface="Helvetica Neue Medium"/>
                        </a:defRPr>
                      </a:lvl8pPr>
                      <a:lvl9pPr marL="3657600" algn="l" defTabSz="914400" rtl="0" eaLnBrk="1" latinLnBrk="0" hangingPunct="1">
                        <a:defRPr sz="1800" kern="1200">
                          <a:solidFill>
                            <a:schemeClr val="dk1"/>
                          </a:solidFill>
                          <a:latin typeface="Helvetica Neue Medium"/>
                          <a:ea typeface="Helvetica Neue Medium"/>
                          <a:cs typeface="Helvetica Neue Medium"/>
                        </a:defRPr>
                      </a:lvl9pPr>
                    </a:lstStyle>
                    <a:p>
                      <a:pPr algn="l" fontAlgn="b"/>
                      <a:r>
                        <a:rPr lang="en-US" sz="2800" b="1" u="none" strike="noStrike" noProof="0">
                          <a:effectLst/>
                          <a:latin typeface="+mj-lt"/>
                        </a:rPr>
                        <a:t>Latin America </a:t>
                      </a:r>
                      <a:endParaRPr lang="en-US" sz="2800" b="1" i="0" u="none" strike="noStrike" noProof="0">
                        <a:solidFill>
                          <a:srgbClr val="000000"/>
                        </a:solidFill>
                        <a:effectLst/>
                        <a:latin typeface="+mj-lt"/>
                        <a:ea typeface="Arial Rounded MT Bold" charset="0"/>
                        <a:cs typeface="Arial Rounded MT Bold" charset="0"/>
                      </a:endParaRPr>
                    </a:p>
                  </a:txBody>
                  <a:tcPr marL="5686" marR="5686" marT="568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defPPr>
                        <a:defRPr lang="en-US"/>
                      </a:defPPr>
                      <a:lvl1pPr marL="0" algn="l" defTabSz="914400" rtl="0" eaLnBrk="1" latinLnBrk="0" hangingPunct="1">
                        <a:defRPr sz="1800" kern="1200">
                          <a:solidFill>
                            <a:schemeClr val="dk1"/>
                          </a:solidFill>
                          <a:latin typeface="Helvetica Neue Medium"/>
                          <a:ea typeface="Helvetica Neue Medium"/>
                          <a:cs typeface="Helvetica Neue Medium"/>
                        </a:defRPr>
                      </a:lvl1pPr>
                      <a:lvl2pPr marL="457200" algn="l" defTabSz="914400" rtl="0" eaLnBrk="1" latinLnBrk="0" hangingPunct="1">
                        <a:defRPr sz="1800" kern="1200">
                          <a:solidFill>
                            <a:schemeClr val="dk1"/>
                          </a:solidFill>
                          <a:latin typeface="Helvetica Neue Medium"/>
                          <a:ea typeface="Helvetica Neue Medium"/>
                          <a:cs typeface="Helvetica Neue Medium"/>
                        </a:defRPr>
                      </a:lvl2pPr>
                      <a:lvl3pPr marL="914400" algn="l" defTabSz="914400" rtl="0" eaLnBrk="1" latinLnBrk="0" hangingPunct="1">
                        <a:defRPr sz="1800" kern="1200">
                          <a:solidFill>
                            <a:schemeClr val="dk1"/>
                          </a:solidFill>
                          <a:latin typeface="Helvetica Neue Medium"/>
                          <a:ea typeface="Helvetica Neue Medium"/>
                          <a:cs typeface="Helvetica Neue Medium"/>
                        </a:defRPr>
                      </a:lvl3pPr>
                      <a:lvl4pPr marL="1371600" algn="l" defTabSz="914400" rtl="0" eaLnBrk="1" latinLnBrk="0" hangingPunct="1">
                        <a:defRPr sz="1800" kern="1200">
                          <a:solidFill>
                            <a:schemeClr val="dk1"/>
                          </a:solidFill>
                          <a:latin typeface="Helvetica Neue Medium"/>
                          <a:ea typeface="Helvetica Neue Medium"/>
                          <a:cs typeface="Helvetica Neue Medium"/>
                        </a:defRPr>
                      </a:lvl4pPr>
                      <a:lvl5pPr marL="1828800" algn="l" defTabSz="914400" rtl="0" eaLnBrk="1" latinLnBrk="0" hangingPunct="1">
                        <a:defRPr sz="1800" kern="1200">
                          <a:solidFill>
                            <a:schemeClr val="dk1"/>
                          </a:solidFill>
                          <a:latin typeface="Helvetica Neue Medium"/>
                          <a:ea typeface="Helvetica Neue Medium"/>
                          <a:cs typeface="Helvetica Neue Medium"/>
                        </a:defRPr>
                      </a:lvl5pPr>
                      <a:lvl6pPr marL="2286000" algn="l" defTabSz="914400" rtl="0" eaLnBrk="1" latinLnBrk="0" hangingPunct="1">
                        <a:defRPr sz="1800" kern="1200">
                          <a:solidFill>
                            <a:schemeClr val="dk1"/>
                          </a:solidFill>
                          <a:latin typeface="Helvetica Neue Medium"/>
                          <a:ea typeface="Helvetica Neue Medium"/>
                          <a:cs typeface="Helvetica Neue Medium"/>
                        </a:defRPr>
                      </a:lvl6pPr>
                      <a:lvl7pPr marL="2743200" algn="l" defTabSz="914400" rtl="0" eaLnBrk="1" latinLnBrk="0" hangingPunct="1">
                        <a:defRPr sz="1800" kern="1200">
                          <a:solidFill>
                            <a:schemeClr val="dk1"/>
                          </a:solidFill>
                          <a:latin typeface="Helvetica Neue Medium"/>
                          <a:ea typeface="Helvetica Neue Medium"/>
                          <a:cs typeface="Helvetica Neue Medium"/>
                        </a:defRPr>
                      </a:lvl7pPr>
                      <a:lvl8pPr marL="3200400" algn="l" defTabSz="914400" rtl="0" eaLnBrk="1" latinLnBrk="0" hangingPunct="1">
                        <a:defRPr sz="1800" kern="1200">
                          <a:solidFill>
                            <a:schemeClr val="dk1"/>
                          </a:solidFill>
                          <a:latin typeface="Helvetica Neue Medium"/>
                          <a:ea typeface="Helvetica Neue Medium"/>
                          <a:cs typeface="Helvetica Neue Medium"/>
                        </a:defRPr>
                      </a:lvl8pPr>
                      <a:lvl9pPr marL="3657600" algn="l" defTabSz="914400" rtl="0" eaLnBrk="1" latinLnBrk="0" hangingPunct="1">
                        <a:defRPr sz="1800" kern="1200">
                          <a:solidFill>
                            <a:schemeClr val="dk1"/>
                          </a:solidFill>
                          <a:latin typeface="Helvetica Neue Medium"/>
                          <a:ea typeface="Helvetica Neue Medium"/>
                          <a:cs typeface="Helvetica Neue Medium"/>
                        </a:defRPr>
                      </a:lvl9pPr>
                    </a:lstStyle>
                    <a:p>
                      <a:pPr algn="ctr" fontAlgn="b"/>
                      <a:r>
                        <a:rPr lang="en-US" sz="2800" b="1" u="none" strike="noStrike" noProof="0">
                          <a:effectLst/>
                          <a:latin typeface="+mj-lt"/>
                        </a:rPr>
                        <a:t>3,278</a:t>
                      </a:r>
                      <a:endParaRPr lang="en-US" sz="2800" b="1" i="0" u="none" strike="noStrike" noProof="0">
                        <a:solidFill>
                          <a:srgbClr val="000000"/>
                        </a:solidFill>
                        <a:effectLst/>
                        <a:latin typeface="+mj-lt"/>
                        <a:ea typeface="Arial Rounded MT Bold" charset="0"/>
                        <a:cs typeface="Arial Rounded MT Bold" charset="0"/>
                      </a:endParaRPr>
                    </a:p>
                  </a:txBody>
                  <a:tcPr marL="5686" marR="5686" marT="568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defPPr>
                        <a:defRPr lang="en-US"/>
                      </a:defPPr>
                      <a:lvl1pPr marL="0" algn="l" defTabSz="914400" rtl="0" eaLnBrk="1" latinLnBrk="0" hangingPunct="1">
                        <a:defRPr sz="1800" kern="1200">
                          <a:solidFill>
                            <a:schemeClr val="dk1"/>
                          </a:solidFill>
                          <a:latin typeface="Helvetica Neue Medium"/>
                          <a:ea typeface="Helvetica Neue Medium"/>
                          <a:cs typeface="Helvetica Neue Medium"/>
                        </a:defRPr>
                      </a:lvl1pPr>
                      <a:lvl2pPr marL="457200" algn="l" defTabSz="914400" rtl="0" eaLnBrk="1" latinLnBrk="0" hangingPunct="1">
                        <a:defRPr sz="1800" kern="1200">
                          <a:solidFill>
                            <a:schemeClr val="dk1"/>
                          </a:solidFill>
                          <a:latin typeface="Helvetica Neue Medium"/>
                          <a:ea typeface="Helvetica Neue Medium"/>
                          <a:cs typeface="Helvetica Neue Medium"/>
                        </a:defRPr>
                      </a:lvl2pPr>
                      <a:lvl3pPr marL="914400" algn="l" defTabSz="914400" rtl="0" eaLnBrk="1" latinLnBrk="0" hangingPunct="1">
                        <a:defRPr sz="1800" kern="1200">
                          <a:solidFill>
                            <a:schemeClr val="dk1"/>
                          </a:solidFill>
                          <a:latin typeface="Helvetica Neue Medium"/>
                          <a:ea typeface="Helvetica Neue Medium"/>
                          <a:cs typeface="Helvetica Neue Medium"/>
                        </a:defRPr>
                      </a:lvl3pPr>
                      <a:lvl4pPr marL="1371600" algn="l" defTabSz="914400" rtl="0" eaLnBrk="1" latinLnBrk="0" hangingPunct="1">
                        <a:defRPr sz="1800" kern="1200">
                          <a:solidFill>
                            <a:schemeClr val="dk1"/>
                          </a:solidFill>
                          <a:latin typeface="Helvetica Neue Medium"/>
                          <a:ea typeface="Helvetica Neue Medium"/>
                          <a:cs typeface="Helvetica Neue Medium"/>
                        </a:defRPr>
                      </a:lvl4pPr>
                      <a:lvl5pPr marL="1828800" algn="l" defTabSz="914400" rtl="0" eaLnBrk="1" latinLnBrk="0" hangingPunct="1">
                        <a:defRPr sz="1800" kern="1200">
                          <a:solidFill>
                            <a:schemeClr val="dk1"/>
                          </a:solidFill>
                          <a:latin typeface="Helvetica Neue Medium"/>
                          <a:ea typeface="Helvetica Neue Medium"/>
                          <a:cs typeface="Helvetica Neue Medium"/>
                        </a:defRPr>
                      </a:lvl5pPr>
                      <a:lvl6pPr marL="2286000" algn="l" defTabSz="914400" rtl="0" eaLnBrk="1" latinLnBrk="0" hangingPunct="1">
                        <a:defRPr sz="1800" kern="1200">
                          <a:solidFill>
                            <a:schemeClr val="dk1"/>
                          </a:solidFill>
                          <a:latin typeface="Helvetica Neue Medium"/>
                          <a:ea typeface="Helvetica Neue Medium"/>
                          <a:cs typeface="Helvetica Neue Medium"/>
                        </a:defRPr>
                      </a:lvl6pPr>
                      <a:lvl7pPr marL="2743200" algn="l" defTabSz="914400" rtl="0" eaLnBrk="1" latinLnBrk="0" hangingPunct="1">
                        <a:defRPr sz="1800" kern="1200">
                          <a:solidFill>
                            <a:schemeClr val="dk1"/>
                          </a:solidFill>
                          <a:latin typeface="Helvetica Neue Medium"/>
                          <a:ea typeface="Helvetica Neue Medium"/>
                          <a:cs typeface="Helvetica Neue Medium"/>
                        </a:defRPr>
                      </a:lvl7pPr>
                      <a:lvl8pPr marL="3200400" algn="l" defTabSz="914400" rtl="0" eaLnBrk="1" latinLnBrk="0" hangingPunct="1">
                        <a:defRPr sz="1800" kern="1200">
                          <a:solidFill>
                            <a:schemeClr val="dk1"/>
                          </a:solidFill>
                          <a:latin typeface="Helvetica Neue Medium"/>
                          <a:ea typeface="Helvetica Neue Medium"/>
                          <a:cs typeface="Helvetica Neue Medium"/>
                        </a:defRPr>
                      </a:lvl8pPr>
                      <a:lvl9pPr marL="3657600" algn="l" defTabSz="914400" rtl="0" eaLnBrk="1" latinLnBrk="0" hangingPunct="1">
                        <a:defRPr sz="1800" kern="1200">
                          <a:solidFill>
                            <a:schemeClr val="dk1"/>
                          </a:solidFill>
                          <a:latin typeface="Helvetica Neue Medium"/>
                          <a:ea typeface="Helvetica Neue Medium"/>
                          <a:cs typeface="Helvetica Neue Medium"/>
                        </a:defRPr>
                      </a:lvl9pPr>
                    </a:lstStyle>
                    <a:p>
                      <a:pPr algn="ctr" fontAlgn="b"/>
                      <a:r>
                        <a:rPr lang="en-US" sz="2800" b="1" u="none" strike="noStrike" noProof="0">
                          <a:effectLst/>
                          <a:latin typeface="+mj-lt"/>
                        </a:rPr>
                        <a:t>43</a:t>
                      </a:r>
                      <a:endParaRPr lang="en-US" sz="2800" b="1" i="0" u="none" strike="noStrike" noProof="0">
                        <a:solidFill>
                          <a:srgbClr val="000000"/>
                        </a:solidFill>
                        <a:effectLst/>
                        <a:latin typeface="+mj-lt"/>
                        <a:ea typeface="Arial Rounded MT Bold" charset="0"/>
                        <a:cs typeface="Arial Rounded MT Bold" charset="0"/>
                      </a:endParaRPr>
                    </a:p>
                  </a:txBody>
                  <a:tcPr marL="5686" marR="5686" marT="568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defPPr>
                        <a:defRPr lang="en-US"/>
                      </a:defPPr>
                      <a:lvl1pPr marL="0" algn="l" defTabSz="914400" rtl="0" eaLnBrk="1" latinLnBrk="0" hangingPunct="1">
                        <a:defRPr sz="1800" kern="1200">
                          <a:solidFill>
                            <a:schemeClr val="dk1"/>
                          </a:solidFill>
                          <a:latin typeface="Helvetica Neue Medium"/>
                          <a:ea typeface="Helvetica Neue Medium"/>
                          <a:cs typeface="Helvetica Neue Medium"/>
                        </a:defRPr>
                      </a:lvl1pPr>
                      <a:lvl2pPr marL="457200" algn="l" defTabSz="914400" rtl="0" eaLnBrk="1" latinLnBrk="0" hangingPunct="1">
                        <a:defRPr sz="1800" kern="1200">
                          <a:solidFill>
                            <a:schemeClr val="dk1"/>
                          </a:solidFill>
                          <a:latin typeface="Helvetica Neue Medium"/>
                          <a:ea typeface="Helvetica Neue Medium"/>
                          <a:cs typeface="Helvetica Neue Medium"/>
                        </a:defRPr>
                      </a:lvl2pPr>
                      <a:lvl3pPr marL="914400" algn="l" defTabSz="914400" rtl="0" eaLnBrk="1" latinLnBrk="0" hangingPunct="1">
                        <a:defRPr sz="1800" kern="1200">
                          <a:solidFill>
                            <a:schemeClr val="dk1"/>
                          </a:solidFill>
                          <a:latin typeface="Helvetica Neue Medium"/>
                          <a:ea typeface="Helvetica Neue Medium"/>
                          <a:cs typeface="Helvetica Neue Medium"/>
                        </a:defRPr>
                      </a:lvl3pPr>
                      <a:lvl4pPr marL="1371600" algn="l" defTabSz="914400" rtl="0" eaLnBrk="1" latinLnBrk="0" hangingPunct="1">
                        <a:defRPr sz="1800" kern="1200">
                          <a:solidFill>
                            <a:schemeClr val="dk1"/>
                          </a:solidFill>
                          <a:latin typeface="Helvetica Neue Medium"/>
                          <a:ea typeface="Helvetica Neue Medium"/>
                          <a:cs typeface="Helvetica Neue Medium"/>
                        </a:defRPr>
                      </a:lvl4pPr>
                      <a:lvl5pPr marL="1828800" algn="l" defTabSz="914400" rtl="0" eaLnBrk="1" latinLnBrk="0" hangingPunct="1">
                        <a:defRPr sz="1800" kern="1200">
                          <a:solidFill>
                            <a:schemeClr val="dk1"/>
                          </a:solidFill>
                          <a:latin typeface="Helvetica Neue Medium"/>
                          <a:ea typeface="Helvetica Neue Medium"/>
                          <a:cs typeface="Helvetica Neue Medium"/>
                        </a:defRPr>
                      </a:lvl5pPr>
                      <a:lvl6pPr marL="2286000" algn="l" defTabSz="914400" rtl="0" eaLnBrk="1" latinLnBrk="0" hangingPunct="1">
                        <a:defRPr sz="1800" kern="1200">
                          <a:solidFill>
                            <a:schemeClr val="dk1"/>
                          </a:solidFill>
                          <a:latin typeface="Helvetica Neue Medium"/>
                          <a:ea typeface="Helvetica Neue Medium"/>
                          <a:cs typeface="Helvetica Neue Medium"/>
                        </a:defRPr>
                      </a:lvl6pPr>
                      <a:lvl7pPr marL="2743200" algn="l" defTabSz="914400" rtl="0" eaLnBrk="1" latinLnBrk="0" hangingPunct="1">
                        <a:defRPr sz="1800" kern="1200">
                          <a:solidFill>
                            <a:schemeClr val="dk1"/>
                          </a:solidFill>
                          <a:latin typeface="Helvetica Neue Medium"/>
                          <a:ea typeface="Helvetica Neue Medium"/>
                          <a:cs typeface="Helvetica Neue Medium"/>
                        </a:defRPr>
                      </a:lvl7pPr>
                      <a:lvl8pPr marL="3200400" algn="l" defTabSz="914400" rtl="0" eaLnBrk="1" latinLnBrk="0" hangingPunct="1">
                        <a:defRPr sz="1800" kern="1200">
                          <a:solidFill>
                            <a:schemeClr val="dk1"/>
                          </a:solidFill>
                          <a:latin typeface="Helvetica Neue Medium"/>
                          <a:ea typeface="Helvetica Neue Medium"/>
                          <a:cs typeface="Helvetica Neue Medium"/>
                        </a:defRPr>
                      </a:lvl8pPr>
                      <a:lvl9pPr marL="3657600" algn="l" defTabSz="914400" rtl="0" eaLnBrk="1" latinLnBrk="0" hangingPunct="1">
                        <a:defRPr sz="1800" kern="1200">
                          <a:solidFill>
                            <a:schemeClr val="dk1"/>
                          </a:solidFill>
                          <a:latin typeface="Helvetica Neue Medium"/>
                          <a:ea typeface="Helvetica Neue Medium"/>
                          <a:cs typeface="Helvetica Neue Medium"/>
                        </a:defRPr>
                      </a:lvl9pPr>
                    </a:lstStyle>
                    <a:p>
                      <a:pPr algn="ctr" fontAlgn="b"/>
                      <a:r>
                        <a:rPr lang="en-US" sz="2800" b="1" u="none" strike="noStrike" noProof="0" dirty="0">
                          <a:effectLst/>
                          <a:latin typeface="+mj-lt"/>
                        </a:rPr>
                        <a:t>1,142</a:t>
                      </a:r>
                      <a:endParaRPr lang="en-US" sz="2800" b="1" i="0" u="none" strike="noStrike" noProof="0" dirty="0">
                        <a:solidFill>
                          <a:srgbClr val="000000"/>
                        </a:solidFill>
                        <a:effectLst/>
                        <a:latin typeface="+mj-lt"/>
                        <a:ea typeface="Arial Rounded MT Bold" charset="0"/>
                        <a:cs typeface="Arial Rounded MT Bold" charset="0"/>
                      </a:endParaRPr>
                    </a:p>
                  </a:txBody>
                  <a:tcPr marL="5686" marR="5686" marT="568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extLst>
                  <a:ext uri="{0D108BD9-81ED-4DB2-BD59-A6C34878D82A}">
                    <a16:rowId xmlns:a16="http://schemas.microsoft.com/office/drawing/2014/main" xmlns="" val="10007"/>
                  </a:ext>
                </a:extLst>
              </a:tr>
            </a:tbl>
          </a:graphicData>
        </a:graphic>
      </p:graphicFrame>
      <p:sp>
        <p:nvSpPr>
          <p:cNvPr id="11" name="Marcador de texto 9"/>
          <p:cNvSpPr txBox="1">
            <a:spLocks/>
          </p:cNvSpPr>
          <p:nvPr/>
        </p:nvSpPr>
        <p:spPr>
          <a:xfrm>
            <a:off x="312477" y="6064853"/>
            <a:ext cx="8519040" cy="587441"/>
          </a:xfrm>
          <a:prstGeom prst="rect">
            <a:avLst/>
          </a:prstGeom>
          <a:solidFill>
            <a:schemeClr val="bg1"/>
          </a:solidFill>
          <a:ln w="22225" cap="flat" cmpd="sng" algn="ctr">
            <a:solidFill>
              <a:srgbClr val="027001"/>
            </a:solidFill>
            <a:prstDash val="solid"/>
            <a:round/>
            <a:headEnd type="none" w="med" len="med"/>
            <a:tailEnd type="none" w="med" len="med"/>
          </a:ln>
        </p:spPr>
        <p:txBody>
          <a:bodyPr wrap="square" lIns="108000" tIns="108000" rIns="108000" bIns="108000" anchor="ctr">
            <a:spAutoFit/>
          </a:bodyPr>
          <a:lstStyle/>
          <a:p>
            <a:pPr marR="0" lvl="0" algn="ctr" defTabSz="821531" rtl="0" eaLnBrk="1" fontAlgn="auto" latinLnBrk="0" hangingPunct="1">
              <a:lnSpc>
                <a:spcPct val="100000"/>
              </a:lnSpc>
              <a:spcBef>
                <a:spcPts val="600"/>
              </a:spcBef>
              <a:spcAft>
                <a:spcPts val="0"/>
              </a:spcAft>
              <a:buClrTx/>
              <a:buSzTx/>
              <a:tabLst/>
              <a:defRPr/>
            </a:pPr>
            <a:r>
              <a:rPr kumimoji="0" lang="en-US" sz="2400" b="1" i="0" u="none" strike="noStrike" kern="0" cap="none" spc="0" normalizeH="0" baseline="0" noProof="0" dirty="0">
                <a:ln>
                  <a:noFill/>
                </a:ln>
                <a:solidFill>
                  <a:srgbClr val="FF0000"/>
                </a:solidFill>
                <a:effectLst/>
                <a:uLnTx/>
                <a:uFillTx/>
                <a:latin typeface="Times New Roman"/>
                <a:ea typeface="Visuelt"/>
                <a:cs typeface="Times New Roman"/>
                <a:sym typeface="Visuelt"/>
              </a:rPr>
              <a:t>Cancer,</a:t>
            </a:r>
            <a:r>
              <a:rPr kumimoji="0" lang="en-US" sz="2400" b="1" i="0" u="none" strike="noStrike" kern="0" cap="none" spc="0" normalizeH="0" noProof="0" dirty="0">
                <a:ln>
                  <a:noFill/>
                </a:ln>
                <a:solidFill>
                  <a:srgbClr val="FF0000"/>
                </a:solidFill>
                <a:effectLst/>
                <a:uLnTx/>
                <a:uFillTx/>
                <a:latin typeface="Times New Roman"/>
                <a:ea typeface="Visuelt"/>
                <a:cs typeface="Times New Roman"/>
                <a:sym typeface="Visuelt"/>
              </a:rPr>
              <a:t> </a:t>
            </a:r>
            <a:r>
              <a:rPr kumimoji="0" lang="en-US" sz="2400" b="1" i="0" u="none" strike="noStrike" kern="0" cap="none" spc="0" normalizeH="0" baseline="0" noProof="0" dirty="0">
                <a:ln>
                  <a:noFill/>
                </a:ln>
                <a:solidFill>
                  <a:srgbClr val="FF0000"/>
                </a:solidFill>
                <a:effectLst/>
                <a:uLnTx/>
                <a:uFillTx/>
                <a:latin typeface="Times New Roman"/>
                <a:ea typeface="Visuelt"/>
                <a:cs typeface="Times New Roman"/>
                <a:sym typeface="Visuelt"/>
              </a:rPr>
              <a:t>HIV</a:t>
            </a:r>
            <a:r>
              <a:rPr lang="en-US" sz="2400" b="1" kern="0" dirty="0">
                <a:solidFill>
                  <a:srgbClr val="FF0000"/>
                </a:solidFill>
                <a:latin typeface="Times New Roman"/>
                <a:ea typeface="Visuelt"/>
                <a:cs typeface="Times New Roman"/>
                <a:sym typeface="Visuelt"/>
              </a:rPr>
              <a:t>, Wounds, </a:t>
            </a:r>
            <a:r>
              <a:rPr kumimoji="0" lang="en-US" sz="2400" b="1" i="0" u="none" strike="noStrike" kern="0" cap="none" spc="0" normalizeH="0" baseline="0" noProof="0" dirty="0">
                <a:ln>
                  <a:noFill/>
                </a:ln>
                <a:solidFill>
                  <a:srgbClr val="FF0000"/>
                </a:solidFill>
                <a:effectLst/>
                <a:uLnTx/>
                <a:uFillTx/>
                <a:latin typeface="Times New Roman"/>
                <a:ea typeface="Visuelt"/>
                <a:cs typeface="Times New Roman"/>
                <a:sym typeface="Visuelt"/>
              </a:rPr>
              <a:t>Dementia</a:t>
            </a:r>
            <a:r>
              <a:rPr lang="en-US" sz="2400" b="1" kern="0" dirty="0">
                <a:solidFill>
                  <a:srgbClr val="FF0000"/>
                </a:solidFill>
                <a:latin typeface="Times New Roman"/>
                <a:ea typeface="Visuelt"/>
                <a:cs typeface="Times New Roman"/>
                <a:sym typeface="Visuelt"/>
              </a:rPr>
              <a:t>, </a:t>
            </a:r>
            <a:r>
              <a:rPr kumimoji="0" lang="en-US" sz="2400" b="1" i="0" u="none" strike="noStrike" kern="0" cap="none" spc="0" normalizeH="0" baseline="0" noProof="0" dirty="0">
                <a:ln>
                  <a:noFill/>
                </a:ln>
                <a:solidFill>
                  <a:srgbClr val="FF0000"/>
                </a:solidFill>
                <a:effectLst/>
                <a:uLnTx/>
                <a:uFillTx/>
                <a:latin typeface="Times New Roman"/>
                <a:ea typeface="Visuelt"/>
                <a:cs typeface="Times New Roman"/>
                <a:sym typeface="Visuelt"/>
              </a:rPr>
              <a:t>Liver disease,</a:t>
            </a:r>
            <a:r>
              <a:rPr kumimoji="0" lang="en-US" sz="2400" b="1" i="0" u="none" strike="noStrike" kern="0" cap="none" spc="0" normalizeH="0" noProof="0" dirty="0">
                <a:ln>
                  <a:noFill/>
                </a:ln>
                <a:solidFill>
                  <a:srgbClr val="FF0000"/>
                </a:solidFill>
                <a:effectLst/>
                <a:uLnTx/>
                <a:uFillTx/>
                <a:latin typeface="Times New Roman"/>
                <a:ea typeface="Visuelt"/>
                <a:cs typeface="Times New Roman"/>
                <a:sym typeface="Visuelt"/>
              </a:rPr>
              <a:t> </a:t>
            </a:r>
            <a:r>
              <a:rPr kumimoji="0" lang="en-US" sz="2400" b="1" i="0" u="none" strike="noStrike" kern="0" cap="none" spc="0" normalizeH="0" baseline="0" noProof="0" dirty="0">
                <a:ln>
                  <a:noFill/>
                </a:ln>
                <a:solidFill>
                  <a:srgbClr val="FF0000"/>
                </a:solidFill>
                <a:effectLst/>
                <a:uLnTx/>
                <a:uFillTx/>
                <a:latin typeface="Times New Roman"/>
                <a:ea typeface="Visuelt"/>
                <a:cs typeface="Times New Roman"/>
                <a:sym typeface="Visuelt"/>
              </a:rPr>
              <a:t>Lung disease</a:t>
            </a:r>
          </a:p>
        </p:txBody>
      </p:sp>
    </p:spTree>
    <p:extLst>
      <p:ext uri="{BB962C8B-B14F-4D97-AF65-F5344CB8AC3E}">
        <p14:creationId xmlns:p14="http://schemas.microsoft.com/office/powerpoint/2010/main" xmlns="" val="3578550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2483B274-88EC-47C0-BF96-6C5F5881BC4F}"/>
              </a:ext>
            </a:extLst>
          </p:cNvPr>
          <p:cNvSpPr>
            <a:spLocks noGrp="1"/>
          </p:cNvSpPr>
          <p:nvPr>
            <p:ph type="title"/>
          </p:nvPr>
        </p:nvSpPr>
        <p:spPr>
          <a:xfrm>
            <a:off x="496154" y="-105408"/>
            <a:ext cx="8229600" cy="1143000"/>
          </a:xfrm>
        </p:spPr>
        <p:txBody>
          <a:bodyPr>
            <a:normAutofit/>
          </a:bodyPr>
          <a:lstStyle/>
          <a:p>
            <a:r>
              <a:rPr lang="es-MX" sz="3600" b="1" dirty="0">
                <a:solidFill>
                  <a:schemeClr val="bg1"/>
                </a:solidFill>
                <a:latin typeface="Times New Roman" charset="0"/>
                <a:ea typeface="MS PGothic" charset="-128"/>
              </a:rPr>
              <a:t>Intervention: Essential Package</a:t>
            </a:r>
          </a:p>
        </p:txBody>
      </p:sp>
      <p:sp>
        <p:nvSpPr>
          <p:cNvPr id="10" name="Content Placeholder 2"/>
          <p:cNvSpPr txBox="1">
            <a:spLocks/>
          </p:cNvSpPr>
          <p:nvPr/>
        </p:nvSpPr>
        <p:spPr>
          <a:xfrm>
            <a:off x="758911" y="5920390"/>
            <a:ext cx="8523197" cy="8447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90"/>
                </a:solidFill>
                <a:latin typeface="Times New Roman"/>
                <a:ea typeface="+mn-ea"/>
                <a:cs typeface="Times New Roman"/>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90"/>
                </a:solidFill>
                <a:latin typeface="Times New Roman"/>
                <a:ea typeface="+mn-ea"/>
                <a:cs typeface="Times New Roman"/>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90"/>
                </a:solidFill>
                <a:latin typeface="Times New Roman"/>
                <a:ea typeface="+mn-ea"/>
                <a:cs typeface="Times New Roman"/>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90"/>
                </a:solidFill>
                <a:latin typeface="Times New Roman"/>
                <a:ea typeface="+mn-ea"/>
                <a:cs typeface="Times New Roman"/>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90"/>
                </a:solidFill>
                <a:latin typeface="Times New Roman"/>
                <a:ea typeface="+mn-ea"/>
                <a:cs typeface="Times New Roman"/>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MX" sz="2800" b="1" dirty="0">
                <a:solidFill>
                  <a:schemeClr val="bg1"/>
                </a:solidFill>
              </a:rPr>
              <a:t>Aligned with Sustainable Development Goals (SDGs): Should be made universally accessible by 2030</a:t>
            </a:r>
            <a:endParaRPr lang="es-MX" sz="2800" dirty="0">
              <a:solidFill>
                <a:schemeClr val="bg1"/>
              </a:solidFill>
            </a:endParaRPr>
          </a:p>
        </p:txBody>
      </p:sp>
      <p:sp>
        <p:nvSpPr>
          <p:cNvPr id="2" name="Right Arrow 1"/>
          <p:cNvSpPr/>
          <p:nvPr/>
        </p:nvSpPr>
        <p:spPr bwMode="auto">
          <a:xfrm>
            <a:off x="303940" y="6136669"/>
            <a:ext cx="384429" cy="561368"/>
          </a:xfrm>
          <a:prstGeom prst="rightArrow">
            <a:avLst/>
          </a:prstGeom>
          <a:solidFill>
            <a:schemeClr val="accent6">
              <a:lumMod val="75000"/>
            </a:schemeClr>
          </a:solidFill>
          <a:ln>
            <a:noFill/>
          </a:ln>
          <a:effectLst>
            <a:outerShdw blurRad="40000" dist="23000" dir="5400000" rotWithShape="0">
              <a:srgbClr val="808080">
                <a:alpha val="34998"/>
              </a:srgbClr>
            </a:outerShdw>
          </a:effectLst>
          <a:extLst/>
        </p:spPr>
        <p:txBody>
          <a:bodyPr rtlCol="0" anchor="ctr"/>
          <a:lstStyle/>
          <a:p>
            <a:pPr algn="ctr" eaLnBrk="1" hangingPunct="1"/>
            <a:endParaRPr lang="en-US">
              <a:solidFill>
                <a:schemeClr val="lt1"/>
              </a:solidFill>
              <a:latin typeface="+mn-lt"/>
              <a:ea typeface="+mn-ea"/>
            </a:endParaRPr>
          </a:p>
        </p:txBody>
      </p:sp>
      <p:graphicFrame>
        <p:nvGraphicFramePr>
          <p:cNvPr id="6" name="Table 5"/>
          <p:cNvGraphicFramePr>
            <a:graphicFrameLocks noGrp="1"/>
          </p:cNvGraphicFramePr>
          <p:nvPr>
            <p:extLst>
              <p:ext uri="{D42A27DB-BD31-4B8C-83A1-F6EECF244321}">
                <p14:modId xmlns:p14="http://schemas.microsoft.com/office/powerpoint/2010/main" xmlns="" val="1302274695"/>
              </p:ext>
            </p:extLst>
          </p:nvPr>
        </p:nvGraphicFramePr>
        <p:xfrm>
          <a:off x="744126" y="850462"/>
          <a:ext cx="3831422" cy="5171158"/>
        </p:xfrm>
        <a:graphic>
          <a:graphicData uri="http://schemas.openxmlformats.org/drawingml/2006/table">
            <a:tbl>
              <a:tblPr/>
              <a:tblGrid>
                <a:gridCol w="3831422">
                  <a:extLst>
                    <a:ext uri="{9D8B030D-6E8A-4147-A177-3AD203B41FA5}">
                      <a16:colId xmlns:a16="http://schemas.microsoft.com/office/drawing/2014/main" xmlns="" val="20000"/>
                    </a:ext>
                  </a:extLst>
                </a:gridCol>
              </a:tblGrid>
              <a:tr h="395968">
                <a:tc>
                  <a:txBody>
                    <a:bodyPr/>
                    <a:lstStyle/>
                    <a:p>
                      <a:pPr algn="ctr" fontAlgn="b"/>
                      <a:r>
                        <a:rPr lang="en-US" sz="2000" b="1" u="none" strike="noStrike" kern="1200" dirty="0">
                          <a:solidFill>
                            <a:schemeClr val="tx1"/>
                          </a:solidFill>
                          <a:effectLst/>
                          <a:latin typeface="+mn-lt"/>
                          <a:ea typeface="+mn-ea"/>
                          <a:cs typeface="+mn-cs"/>
                        </a:rPr>
                        <a:t>Medicine</a:t>
                      </a:r>
                      <a:endParaRPr lang="en-US" sz="2000" b="1" u="none" strike="noStrike" kern="1200" baseline="30000" dirty="0">
                        <a:solidFill>
                          <a:schemeClr val="tx1"/>
                        </a:solidFill>
                        <a:effectLst/>
                        <a:latin typeface="+mn-lt"/>
                        <a:ea typeface="+mn-ea"/>
                        <a:cs typeface="+mn-cs"/>
                      </a:endParaRPr>
                    </a:p>
                  </a:txBody>
                  <a:tcPr marL="3870" marR="3870" marT="38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r h="176716">
                <a:tc>
                  <a:txBody>
                    <a:bodyPr/>
                    <a:lstStyle/>
                    <a:p>
                      <a:pPr algn="ctr" fontAlgn="b"/>
                      <a:r>
                        <a:rPr lang="en-US" sz="1400" b="0" i="0" u="none" strike="noStrike" kern="1200" dirty="0">
                          <a:solidFill>
                            <a:schemeClr val="bg1"/>
                          </a:solidFill>
                          <a:effectLst/>
                          <a:latin typeface="+mn-lt"/>
                          <a:ea typeface="+mn-ea"/>
                          <a:cs typeface="+mn-cs"/>
                        </a:rPr>
                        <a:t>Amitriptyline</a:t>
                      </a:r>
                    </a:p>
                  </a:txBody>
                  <a:tcPr marL="3870" marR="3870" marT="38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76716">
                <a:tc>
                  <a:txBody>
                    <a:bodyPr/>
                    <a:lstStyle/>
                    <a:p>
                      <a:pPr algn="ctr" fontAlgn="b"/>
                      <a:r>
                        <a:rPr lang="en-US" sz="1400" b="0" i="0" u="none" strike="noStrike" kern="1200" dirty="0" err="1">
                          <a:solidFill>
                            <a:schemeClr val="bg1"/>
                          </a:solidFill>
                          <a:effectLst/>
                          <a:latin typeface="+mn-lt"/>
                          <a:ea typeface="+mn-ea"/>
                          <a:cs typeface="+mn-cs"/>
                        </a:rPr>
                        <a:t>Bisacodyl</a:t>
                      </a:r>
                      <a:r>
                        <a:rPr lang="en-US" sz="1400" b="0" i="0" u="none" strike="noStrike" kern="1200" dirty="0">
                          <a:solidFill>
                            <a:schemeClr val="bg1"/>
                          </a:solidFill>
                          <a:effectLst/>
                          <a:latin typeface="+mn-lt"/>
                          <a:ea typeface="+mn-ea"/>
                          <a:cs typeface="+mn-cs"/>
                        </a:rPr>
                        <a:t> (Senna)</a:t>
                      </a:r>
                    </a:p>
                  </a:txBody>
                  <a:tcPr marL="3870" marR="3870" marT="38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76716">
                <a:tc>
                  <a:txBody>
                    <a:bodyPr/>
                    <a:lstStyle/>
                    <a:p>
                      <a:pPr algn="ctr" fontAlgn="b"/>
                      <a:r>
                        <a:rPr lang="en-US" sz="1400" b="0" i="0" u="none" strike="noStrike" kern="1200" dirty="0">
                          <a:solidFill>
                            <a:schemeClr val="bg1"/>
                          </a:solidFill>
                          <a:effectLst/>
                          <a:latin typeface="+mn-lt"/>
                          <a:ea typeface="+mn-ea"/>
                          <a:cs typeface="+mn-cs"/>
                        </a:rPr>
                        <a:t>Dexamethasone</a:t>
                      </a:r>
                    </a:p>
                  </a:txBody>
                  <a:tcPr marL="3870" marR="3870" marT="38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76716">
                <a:tc>
                  <a:txBody>
                    <a:bodyPr/>
                    <a:lstStyle/>
                    <a:p>
                      <a:pPr algn="ctr" fontAlgn="b"/>
                      <a:r>
                        <a:rPr lang="en-US" sz="1400" b="0" i="0" u="none" strike="noStrike" kern="1200" dirty="0">
                          <a:solidFill>
                            <a:schemeClr val="bg1"/>
                          </a:solidFill>
                          <a:effectLst/>
                          <a:latin typeface="+mn-lt"/>
                          <a:ea typeface="+mn-ea"/>
                          <a:cs typeface="+mn-cs"/>
                        </a:rPr>
                        <a:t>Diazepam</a:t>
                      </a:r>
                    </a:p>
                  </a:txBody>
                  <a:tcPr marL="3870" marR="3870" marT="38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47245">
                <a:tc>
                  <a:txBody>
                    <a:bodyPr/>
                    <a:lstStyle/>
                    <a:p>
                      <a:pPr algn="ctr" fontAlgn="b"/>
                      <a:r>
                        <a:rPr lang="en-US" sz="1400" b="0" i="0" u="none" strike="noStrike" kern="1200" dirty="0">
                          <a:solidFill>
                            <a:schemeClr val="bg1"/>
                          </a:solidFill>
                          <a:effectLst/>
                          <a:latin typeface="+mn-lt"/>
                          <a:ea typeface="+mn-ea"/>
                          <a:cs typeface="+mn-cs"/>
                        </a:rPr>
                        <a:t>Diphenhydramine (</a:t>
                      </a:r>
                      <a:r>
                        <a:rPr lang="en-US" sz="1400" b="0" i="0" u="none" strike="noStrike" kern="1200" dirty="0" err="1">
                          <a:solidFill>
                            <a:schemeClr val="bg1"/>
                          </a:solidFill>
                          <a:effectLst/>
                          <a:latin typeface="+mn-lt"/>
                          <a:ea typeface="+mn-ea"/>
                          <a:cs typeface="+mn-cs"/>
                        </a:rPr>
                        <a:t>chlorpheniramine</a:t>
                      </a:r>
                      <a:r>
                        <a:rPr lang="en-US" sz="1400" b="0" i="0" u="none" strike="noStrike" kern="1200" dirty="0">
                          <a:solidFill>
                            <a:schemeClr val="bg1"/>
                          </a:solidFill>
                          <a:effectLst/>
                          <a:latin typeface="+mn-lt"/>
                          <a:ea typeface="+mn-ea"/>
                          <a:cs typeface="+mn-cs"/>
                        </a:rPr>
                        <a:t>, </a:t>
                      </a:r>
                      <a:r>
                        <a:rPr lang="en-US" sz="1400" b="0" i="0" u="none" strike="noStrike" kern="1200" dirty="0" err="1">
                          <a:solidFill>
                            <a:schemeClr val="bg1"/>
                          </a:solidFill>
                          <a:effectLst/>
                          <a:latin typeface="+mn-lt"/>
                          <a:ea typeface="+mn-ea"/>
                          <a:cs typeface="+mn-cs"/>
                        </a:rPr>
                        <a:t>cyclizine</a:t>
                      </a:r>
                      <a:r>
                        <a:rPr lang="en-US" sz="1400" b="0" i="0" u="none" strike="noStrike" kern="1200" dirty="0">
                          <a:solidFill>
                            <a:schemeClr val="bg1"/>
                          </a:solidFill>
                          <a:effectLst/>
                          <a:latin typeface="+mn-lt"/>
                          <a:ea typeface="+mn-ea"/>
                          <a:cs typeface="+mn-cs"/>
                        </a:rPr>
                        <a:t>, or </a:t>
                      </a:r>
                      <a:r>
                        <a:rPr lang="en-US" sz="1400" b="0" i="0" u="none" strike="noStrike" kern="1200" dirty="0" err="1">
                          <a:solidFill>
                            <a:schemeClr val="bg1"/>
                          </a:solidFill>
                          <a:effectLst/>
                          <a:latin typeface="+mn-lt"/>
                          <a:ea typeface="+mn-ea"/>
                          <a:cs typeface="+mn-cs"/>
                        </a:rPr>
                        <a:t>dimenhydrinate</a:t>
                      </a:r>
                      <a:r>
                        <a:rPr lang="en-US" sz="1400" b="0" i="0" u="none" strike="noStrike" kern="1200" dirty="0">
                          <a:solidFill>
                            <a:schemeClr val="bg1"/>
                          </a:solidFill>
                          <a:effectLst/>
                          <a:latin typeface="+mn-lt"/>
                          <a:ea typeface="+mn-ea"/>
                          <a:cs typeface="+mn-cs"/>
                        </a:rPr>
                        <a:t>, oral and injectable)</a:t>
                      </a:r>
                    </a:p>
                  </a:txBody>
                  <a:tcPr marL="3870" marR="3870" marT="38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176716">
                <a:tc>
                  <a:txBody>
                    <a:bodyPr/>
                    <a:lstStyle/>
                    <a:p>
                      <a:pPr algn="ctr" fontAlgn="b"/>
                      <a:r>
                        <a:rPr lang="en-US" sz="1400" b="0" i="0" u="none" strike="noStrike" kern="1200" dirty="0">
                          <a:solidFill>
                            <a:schemeClr val="bg1"/>
                          </a:solidFill>
                          <a:effectLst/>
                          <a:latin typeface="+mn-lt"/>
                          <a:ea typeface="+mn-ea"/>
                          <a:cs typeface="+mn-cs"/>
                        </a:rPr>
                        <a:t>Fluconazole</a:t>
                      </a:r>
                    </a:p>
                  </a:txBody>
                  <a:tcPr marL="3870" marR="3870" marT="38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176716">
                <a:tc>
                  <a:txBody>
                    <a:bodyPr/>
                    <a:lstStyle/>
                    <a:p>
                      <a:pPr algn="ctr" fontAlgn="b"/>
                      <a:r>
                        <a:rPr lang="en-US" sz="1400" b="0" i="0" u="none" strike="noStrike" kern="1200" dirty="0">
                          <a:solidFill>
                            <a:schemeClr val="bg1"/>
                          </a:solidFill>
                          <a:effectLst/>
                          <a:latin typeface="+mn-lt"/>
                          <a:ea typeface="+mn-ea"/>
                          <a:cs typeface="+mn-cs"/>
                        </a:rPr>
                        <a:t>Fluoxetine or other SSRI (sertraline and citalopram)</a:t>
                      </a:r>
                    </a:p>
                  </a:txBody>
                  <a:tcPr marL="3870" marR="3870" marT="38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176716">
                <a:tc>
                  <a:txBody>
                    <a:bodyPr/>
                    <a:lstStyle/>
                    <a:p>
                      <a:pPr algn="ctr" fontAlgn="b"/>
                      <a:r>
                        <a:rPr lang="en-US" sz="1400" b="0" i="0" u="none" strike="noStrike" kern="1200" dirty="0" err="1">
                          <a:solidFill>
                            <a:schemeClr val="bg1"/>
                          </a:solidFill>
                          <a:effectLst/>
                          <a:latin typeface="+mn-lt"/>
                          <a:ea typeface="+mn-ea"/>
                          <a:cs typeface="+mn-cs"/>
                        </a:rPr>
                        <a:t>Furosamide</a:t>
                      </a:r>
                      <a:endParaRPr lang="en-US" sz="1400" b="0" i="0" u="none" strike="noStrike" kern="1200" dirty="0">
                        <a:solidFill>
                          <a:schemeClr val="bg1"/>
                        </a:solidFill>
                        <a:effectLst/>
                        <a:latin typeface="+mn-lt"/>
                        <a:ea typeface="+mn-ea"/>
                        <a:cs typeface="+mn-cs"/>
                      </a:endParaRPr>
                    </a:p>
                  </a:txBody>
                  <a:tcPr marL="3870" marR="3870" marT="38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176716">
                <a:tc>
                  <a:txBody>
                    <a:bodyPr/>
                    <a:lstStyle/>
                    <a:p>
                      <a:pPr algn="ctr" fontAlgn="b"/>
                      <a:r>
                        <a:rPr lang="en-US" sz="1400" b="0" i="0" u="none" strike="noStrike" kern="1200" dirty="0">
                          <a:solidFill>
                            <a:schemeClr val="bg1"/>
                          </a:solidFill>
                          <a:effectLst/>
                          <a:latin typeface="+mn-lt"/>
                          <a:ea typeface="+mn-ea"/>
                          <a:cs typeface="+mn-cs"/>
                        </a:rPr>
                        <a:t>Hyoscine </a:t>
                      </a:r>
                      <a:r>
                        <a:rPr lang="en-US" sz="1400" b="0" i="0" u="none" strike="noStrike" kern="1200" dirty="0" err="1">
                          <a:solidFill>
                            <a:schemeClr val="bg1"/>
                          </a:solidFill>
                          <a:effectLst/>
                          <a:latin typeface="+mn-lt"/>
                          <a:ea typeface="+mn-ea"/>
                          <a:cs typeface="+mn-cs"/>
                        </a:rPr>
                        <a:t>Butylbromide</a:t>
                      </a:r>
                      <a:endParaRPr lang="en-US" sz="1400" b="0" i="0" u="none" strike="noStrike" kern="1200" dirty="0">
                        <a:solidFill>
                          <a:schemeClr val="bg1"/>
                        </a:solidFill>
                        <a:effectLst/>
                        <a:latin typeface="+mn-lt"/>
                        <a:ea typeface="+mn-ea"/>
                        <a:cs typeface="+mn-cs"/>
                      </a:endParaRPr>
                    </a:p>
                  </a:txBody>
                  <a:tcPr marL="3870" marR="3870" marT="38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176716">
                <a:tc>
                  <a:txBody>
                    <a:bodyPr/>
                    <a:lstStyle/>
                    <a:p>
                      <a:pPr algn="ctr" fontAlgn="b"/>
                      <a:r>
                        <a:rPr lang="en-US" sz="1400" b="0" i="0" u="none" strike="noStrike" kern="1200" dirty="0">
                          <a:solidFill>
                            <a:schemeClr val="bg1"/>
                          </a:solidFill>
                          <a:effectLst/>
                          <a:latin typeface="+mn-lt"/>
                          <a:ea typeface="+mn-ea"/>
                          <a:cs typeface="+mn-cs"/>
                        </a:rPr>
                        <a:t>Haloperidol</a:t>
                      </a:r>
                    </a:p>
                  </a:txBody>
                  <a:tcPr marL="3870" marR="3870" marT="38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176716">
                <a:tc>
                  <a:txBody>
                    <a:bodyPr/>
                    <a:lstStyle/>
                    <a:p>
                      <a:pPr algn="ctr" fontAlgn="b"/>
                      <a:r>
                        <a:rPr lang="en-US" sz="1400" b="0" i="0" u="none" strike="noStrike" kern="1200" dirty="0">
                          <a:solidFill>
                            <a:schemeClr val="bg1"/>
                          </a:solidFill>
                          <a:effectLst/>
                          <a:latin typeface="+mn-lt"/>
                          <a:ea typeface="+mn-ea"/>
                          <a:cs typeface="+mn-cs"/>
                        </a:rPr>
                        <a:t>Ibuprofen (naproxen, diclofenac, or meloxicam)</a:t>
                      </a:r>
                    </a:p>
                  </a:txBody>
                  <a:tcPr marL="3870" marR="3870" marT="38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176716">
                <a:tc>
                  <a:txBody>
                    <a:bodyPr/>
                    <a:lstStyle/>
                    <a:p>
                      <a:pPr algn="ctr" fontAlgn="b"/>
                      <a:r>
                        <a:rPr lang="en-US" sz="1400" b="0" i="0" u="none" strike="noStrike" kern="1200" dirty="0">
                          <a:solidFill>
                            <a:schemeClr val="bg1"/>
                          </a:solidFill>
                          <a:effectLst/>
                          <a:latin typeface="+mn-lt"/>
                          <a:ea typeface="+mn-ea"/>
                          <a:cs typeface="+mn-cs"/>
                        </a:rPr>
                        <a:t>Lactulose (sorbitol or polyethylene glycol)</a:t>
                      </a:r>
                    </a:p>
                  </a:txBody>
                  <a:tcPr marL="3870" marR="3870" marT="38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176716">
                <a:tc>
                  <a:txBody>
                    <a:bodyPr/>
                    <a:lstStyle/>
                    <a:p>
                      <a:pPr algn="ctr" fontAlgn="b"/>
                      <a:r>
                        <a:rPr lang="en-US" sz="1400" b="0" i="0" u="none" strike="noStrike" kern="1200" dirty="0" err="1">
                          <a:solidFill>
                            <a:schemeClr val="bg1"/>
                          </a:solidFill>
                          <a:effectLst/>
                          <a:latin typeface="+mn-lt"/>
                          <a:ea typeface="+mn-ea"/>
                          <a:cs typeface="+mn-cs"/>
                        </a:rPr>
                        <a:t>Loperamide</a:t>
                      </a:r>
                      <a:endParaRPr lang="en-US" sz="1400" b="0" i="0" u="none" strike="noStrike" kern="1200" dirty="0">
                        <a:solidFill>
                          <a:schemeClr val="bg1"/>
                        </a:solidFill>
                        <a:effectLst/>
                        <a:latin typeface="+mn-lt"/>
                        <a:ea typeface="+mn-ea"/>
                        <a:cs typeface="+mn-cs"/>
                      </a:endParaRPr>
                    </a:p>
                  </a:txBody>
                  <a:tcPr marL="3870" marR="3870" marT="38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3"/>
                  </a:ext>
                </a:extLst>
              </a:tr>
              <a:tr h="176716">
                <a:tc>
                  <a:txBody>
                    <a:bodyPr/>
                    <a:lstStyle/>
                    <a:p>
                      <a:pPr algn="ctr" fontAlgn="b"/>
                      <a:r>
                        <a:rPr lang="en-US" sz="1400" b="0" i="0" u="none" strike="noStrike" kern="1200" dirty="0">
                          <a:solidFill>
                            <a:schemeClr val="bg1"/>
                          </a:solidFill>
                          <a:effectLst/>
                          <a:latin typeface="+mn-lt"/>
                          <a:ea typeface="+mn-ea"/>
                          <a:cs typeface="+mn-cs"/>
                        </a:rPr>
                        <a:t>Metoclopramide</a:t>
                      </a:r>
                    </a:p>
                  </a:txBody>
                  <a:tcPr marL="3870" marR="3870" marT="38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4"/>
                  </a:ext>
                </a:extLst>
              </a:tr>
              <a:tr h="176716">
                <a:tc>
                  <a:txBody>
                    <a:bodyPr/>
                    <a:lstStyle/>
                    <a:p>
                      <a:pPr algn="ctr" fontAlgn="b"/>
                      <a:r>
                        <a:rPr lang="en-US" sz="1400" b="0" i="0" u="none" strike="noStrike" kern="1200" dirty="0">
                          <a:solidFill>
                            <a:schemeClr val="bg1"/>
                          </a:solidFill>
                          <a:effectLst/>
                          <a:latin typeface="+mn-lt"/>
                          <a:ea typeface="+mn-ea"/>
                          <a:cs typeface="+mn-cs"/>
                        </a:rPr>
                        <a:t>Metronidazole</a:t>
                      </a:r>
                    </a:p>
                  </a:txBody>
                  <a:tcPr marL="3870" marR="3870" marT="38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5"/>
                  </a:ext>
                </a:extLst>
              </a:tr>
              <a:tr h="176716">
                <a:tc>
                  <a:txBody>
                    <a:bodyPr/>
                    <a:lstStyle/>
                    <a:p>
                      <a:pPr algn="ctr" fontAlgn="b"/>
                      <a:r>
                        <a:rPr lang="en-US" sz="1400" b="0" i="0" u="none" strike="noStrike" kern="1200" dirty="0">
                          <a:solidFill>
                            <a:schemeClr val="bg1"/>
                          </a:solidFill>
                          <a:effectLst/>
                          <a:latin typeface="+mn-lt"/>
                          <a:ea typeface="+mn-ea"/>
                          <a:cs typeface="+mn-cs"/>
                        </a:rPr>
                        <a:t>Morphine</a:t>
                      </a:r>
                    </a:p>
                  </a:txBody>
                  <a:tcPr marL="3870" marR="3870" marT="38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6"/>
                  </a:ext>
                </a:extLst>
              </a:tr>
              <a:tr h="176716">
                <a:tc>
                  <a:txBody>
                    <a:bodyPr/>
                    <a:lstStyle/>
                    <a:p>
                      <a:pPr algn="ctr" fontAlgn="b"/>
                      <a:r>
                        <a:rPr lang="en-US" sz="1400" b="0" i="0" u="none" strike="noStrike" kern="1200" dirty="0">
                          <a:solidFill>
                            <a:schemeClr val="bg1"/>
                          </a:solidFill>
                          <a:effectLst/>
                          <a:latin typeface="+mn-lt"/>
                          <a:ea typeface="+mn-ea"/>
                          <a:cs typeface="+mn-cs"/>
                        </a:rPr>
                        <a:t>Naloxone Parenteral</a:t>
                      </a:r>
                    </a:p>
                  </a:txBody>
                  <a:tcPr marL="3870" marR="3870" marT="38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7"/>
                  </a:ext>
                </a:extLst>
              </a:tr>
              <a:tr h="176716">
                <a:tc>
                  <a:txBody>
                    <a:bodyPr/>
                    <a:lstStyle/>
                    <a:p>
                      <a:pPr algn="ctr" fontAlgn="b"/>
                      <a:r>
                        <a:rPr lang="en-US" sz="1400" b="0" i="0" u="none" strike="noStrike" kern="1200" dirty="0">
                          <a:solidFill>
                            <a:schemeClr val="bg1"/>
                          </a:solidFill>
                          <a:effectLst/>
                          <a:latin typeface="+mn-lt"/>
                          <a:ea typeface="+mn-ea"/>
                          <a:cs typeface="+mn-cs"/>
                        </a:rPr>
                        <a:t>Omeprazole oral</a:t>
                      </a:r>
                    </a:p>
                  </a:txBody>
                  <a:tcPr marL="3870" marR="3870" marT="38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8"/>
                  </a:ext>
                </a:extLst>
              </a:tr>
              <a:tr h="176716">
                <a:tc>
                  <a:txBody>
                    <a:bodyPr/>
                    <a:lstStyle/>
                    <a:p>
                      <a:pPr algn="ctr" fontAlgn="b"/>
                      <a:r>
                        <a:rPr lang="en-US" sz="1400" b="0" i="0" u="none" strike="noStrike" kern="1200" dirty="0" err="1">
                          <a:solidFill>
                            <a:schemeClr val="bg1"/>
                          </a:solidFill>
                          <a:effectLst/>
                          <a:latin typeface="+mn-lt"/>
                          <a:ea typeface="+mn-ea"/>
                          <a:cs typeface="+mn-cs"/>
                        </a:rPr>
                        <a:t>Ondasetron</a:t>
                      </a:r>
                      <a:endParaRPr lang="en-US" sz="1400" b="0" i="0" u="none" strike="noStrike" kern="1200" dirty="0">
                        <a:solidFill>
                          <a:schemeClr val="bg1"/>
                        </a:solidFill>
                        <a:effectLst/>
                        <a:latin typeface="+mn-lt"/>
                        <a:ea typeface="+mn-ea"/>
                        <a:cs typeface="+mn-cs"/>
                      </a:endParaRPr>
                    </a:p>
                  </a:txBody>
                  <a:tcPr marL="3870" marR="3870" marT="38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9"/>
                  </a:ext>
                </a:extLst>
              </a:tr>
              <a:tr h="176716">
                <a:tc>
                  <a:txBody>
                    <a:bodyPr/>
                    <a:lstStyle/>
                    <a:p>
                      <a:pPr algn="ctr" fontAlgn="b"/>
                      <a:r>
                        <a:rPr lang="en-US" sz="1400" b="0" i="0" u="none" strike="noStrike" kern="1200" dirty="0" err="1">
                          <a:solidFill>
                            <a:schemeClr val="bg1"/>
                          </a:solidFill>
                          <a:effectLst/>
                          <a:latin typeface="+mn-lt"/>
                          <a:ea typeface="+mn-ea"/>
                          <a:cs typeface="+mn-cs"/>
                        </a:rPr>
                        <a:t>Paracetamol</a:t>
                      </a:r>
                      <a:r>
                        <a:rPr lang="en-US" sz="1400" b="0" i="0" u="none" strike="noStrike" kern="1200" dirty="0">
                          <a:solidFill>
                            <a:schemeClr val="bg1"/>
                          </a:solidFill>
                          <a:effectLst/>
                          <a:latin typeface="+mn-lt"/>
                          <a:ea typeface="+mn-ea"/>
                          <a:cs typeface="+mn-cs"/>
                        </a:rPr>
                        <a:t> oral</a:t>
                      </a:r>
                    </a:p>
                  </a:txBody>
                  <a:tcPr marL="3870" marR="3870" marT="38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0"/>
                  </a:ext>
                </a:extLst>
              </a:tr>
              <a:tr h="176716">
                <a:tc>
                  <a:txBody>
                    <a:bodyPr/>
                    <a:lstStyle/>
                    <a:p>
                      <a:pPr algn="ctr" fontAlgn="b"/>
                      <a:r>
                        <a:rPr lang="en-US" sz="1400" b="0" i="0" u="none" strike="noStrike" kern="1200" dirty="0">
                          <a:solidFill>
                            <a:schemeClr val="bg1"/>
                          </a:solidFill>
                          <a:effectLst/>
                          <a:latin typeface="+mn-lt"/>
                          <a:ea typeface="+mn-ea"/>
                          <a:cs typeface="+mn-cs"/>
                        </a:rPr>
                        <a:t>Petroleum jelly</a:t>
                      </a:r>
                    </a:p>
                  </a:txBody>
                  <a:tcPr marL="3870" marR="3870" marT="38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3601449808"/>
              </p:ext>
            </p:extLst>
          </p:nvPr>
        </p:nvGraphicFramePr>
        <p:xfrm>
          <a:off x="4717427" y="850462"/>
          <a:ext cx="3512171" cy="2032067"/>
        </p:xfrm>
        <a:graphic>
          <a:graphicData uri="http://schemas.openxmlformats.org/drawingml/2006/table">
            <a:tbl>
              <a:tblPr/>
              <a:tblGrid>
                <a:gridCol w="3512171">
                  <a:extLst>
                    <a:ext uri="{9D8B030D-6E8A-4147-A177-3AD203B41FA5}">
                      <a16:colId xmlns:a16="http://schemas.microsoft.com/office/drawing/2014/main" xmlns="" val="20000"/>
                    </a:ext>
                  </a:extLst>
                </a:gridCol>
              </a:tblGrid>
              <a:tr h="458630">
                <a:tc>
                  <a:txBody>
                    <a:bodyPr/>
                    <a:lstStyle/>
                    <a:p>
                      <a:pPr algn="ctr" fontAlgn="b"/>
                      <a:r>
                        <a:rPr lang="en-US" sz="2000" b="1" u="none" strike="noStrike" kern="1200" dirty="0">
                          <a:solidFill>
                            <a:schemeClr val="tx1"/>
                          </a:solidFill>
                          <a:effectLst/>
                          <a:latin typeface="+mn-lt"/>
                          <a:ea typeface="+mn-ea"/>
                          <a:cs typeface="+mn-cs"/>
                        </a:rPr>
                        <a:t>Medical Equipment</a:t>
                      </a:r>
                    </a:p>
                  </a:txBody>
                  <a:tcPr marL="4019" marR="4019" marT="40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r h="204834">
                <a:tc>
                  <a:txBody>
                    <a:bodyPr/>
                    <a:lstStyle/>
                    <a:p>
                      <a:pPr algn="ctr" fontAlgn="b"/>
                      <a:r>
                        <a:rPr lang="en-US" sz="1400" b="0" i="0" u="none" strike="noStrike" dirty="0">
                          <a:solidFill>
                            <a:schemeClr val="bg1"/>
                          </a:solidFill>
                          <a:effectLst/>
                          <a:latin typeface="Calibri"/>
                        </a:rPr>
                        <a:t>Pressure Reducing Mattress</a:t>
                      </a:r>
                    </a:p>
                  </a:txBody>
                  <a:tcPr marL="4019" marR="4019" marT="40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04834">
                <a:tc>
                  <a:txBody>
                    <a:bodyPr/>
                    <a:lstStyle/>
                    <a:p>
                      <a:pPr algn="ctr" fontAlgn="b"/>
                      <a:r>
                        <a:rPr lang="en-US" sz="1400" b="0" i="0" u="none" strike="noStrike" dirty="0">
                          <a:solidFill>
                            <a:schemeClr val="bg1"/>
                          </a:solidFill>
                          <a:effectLst/>
                          <a:latin typeface="Calibri"/>
                        </a:rPr>
                        <a:t>Nasogastric drainage or feeding tube</a:t>
                      </a:r>
                    </a:p>
                  </a:txBody>
                  <a:tcPr marL="4019" marR="4019" marT="40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04834">
                <a:tc>
                  <a:txBody>
                    <a:bodyPr/>
                    <a:lstStyle/>
                    <a:p>
                      <a:pPr algn="ctr" fontAlgn="b"/>
                      <a:r>
                        <a:rPr lang="en-US" sz="1400" b="0" i="0" u="none" strike="noStrike" dirty="0">
                          <a:solidFill>
                            <a:schemeClr val="bg1"/>
                          </a:solidFill>
                          <a:effectLst/>
                          <a:latin typeface="Calibri"/>
                        </a:rPr>
                        <a:t>Urinary catheters</a:t>
                      </a:r>
                    </a:p>
                  </a:txBody>
                  <a:tcPr marL="4019" marR="4019" marT="40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204834">
                <a:tc>
                  <a:txBody>
                    <a:bodyPr/>
                    <a:lstStyle/>
                    <a:p>
                      <a:pPr algn="ctr" fontAlgn="b"/>
                      <a:r>
                        <a:rPr lang="en-US" sz="1400" b="0" i="0" u="none" strike="noStrike" dirty="0">
                          <a:solidFill>
                            <a:schemeClr val="bg1"/>
                          </a:solidFill>
                          <a:effectLst/>
                          <a:latin typeface="Calibri"/>
                        </a:rPr>
                        <a:t>Opioid lock box</a:t>
                      </a:r>
                    </a:p>
                  </a:txBody>
                  <a:tcPr marL="4019" marR="4019" marT="40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269163">
                <a:tc>
                  <a:txBody>
                    <a:bodyPr/>
                    <a:lstStyle/>
                    <a:p>
                      <a:pPr algn="ctr" fontAlgn="b"/>
                      <a:r>
                        <a:rPr lang="en-US" sz="1400" b="0" i="0" u="none" strike="noStrike" dirty="0">
                          <a:solidFill>
                            <a:schemeClr val="bg1"/>
                          </a:solidFill>
                          <a:effectLst/>
                          <a:latin typeface="Calibri"/>
                        </a:rPr>
                        <a:t>Flashlight with rechargeable battery</a:t>
                      </a:r>
                    </a:p>
                  </a:txBody>
                  <a:tcPr marL="4019" marR="4019" marT="40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204834">
                <a:tc>
                  <a:txBody>
                    <a:bodyPr/>
                    <a:lstStyle/>
                    <a:p>
                      <a:pPr algn="ctr" fontAlgn="b"/>
                      <a:r>
                        <a:rPr lang="en-US" sz="1400" b="0" i="0" u="none" strike="noStrike" dirty="0">
                          <a:solidFill>
                            <a:schemeClr val="bg1"/>
                          </a:solidFill>
                          <a:effectLst/>
                          <a:latin typeface="Calibri"/>
                        </a:rPr>
                        <a:t> Adult diapers</a:t>
                      </a:r>
                      <a:r>
                        <a:rPr lang="en-US" sz="1400" b="0" i="0" u="none" strike="noStrike" baseline="0" dirty="0">
                          <a:solidFill>
                            <a:schemeClr val="bg1"/>
                          </a:solidFill>
                          <a:effectLst/>
                          <a:latin typeface="Calibri"/>
                        </a:rPr>
                        <a:t>/ </a:t>
                      </a:r>
                      <a:r>
                        <a:rPr lang="en-US" sz="1400" b="0" i="0" u="none" strike="noStrike" dirty="0">
                          <a:solidFill>
                            <a:schemeClr val="bg1"/>
                          </a:solidFill>
                          <a:effectLst/>
                          <a:latin typeface="Calibri"/>
                        </a:rPr>
                        <a:t>Cotton and Plastic</a:t>
                      </a:r>
                    </a:p>
                  </a:txBody>
                  <a:tcPr marL="4019" marR="4019" marT="40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204834">
                <a:tc>
                  <a:txBody>
                    <a:bodyPr/>
                    <a:lstStyle/>
                    <a:p>
                      <a:pPr algn="ctr" fontAlgn="b"/>
                      <a:r>
                        <a:rPr lang="en-US" sz="1400" b="0" i="0" u="none" strike="noStrike" dirty="0">
                          <a:solidFill>
                            <a:schemeClr val="bg1"/>
                          </a:solidFill>
                          <a:effectLst/>
                          <a:latin typeface="Calibri"/>
                        </a:rPr>
                        <a:t>Oxygen</a:t>
                      </a:r>
                    </a:p>
                  </a:txBody>
                  <a:tcPr marL="4019" marR="4019" marT="40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1172981400"/>
              </p:ext>
            </p:extLst>
          </p:nvPr>
        </p:nvGraphicFramePr>
        <p:xfrm>
          <a:off x="4717428" y="3455575"/>
          <a:ext cx="3512171" cy="2464815"/>
        </p:xfrm>
        <a:graphic>
          <a:graphicData uri="http://schemas.openxmlformats.org/drawingml/2006/table">
            <a:tbl>
              <a:tblPr>
                <a:tableStyleId>{5C22544A-7EE6-4342-B048-85BDC9FD1C3A}</a:tableStyleId>
              </a:tblPr>
              <a:tblGrid>
                <a:gridCol w="3512171">
                  <a:extLst>
                    <a:ext uri="{9D8B030D-6E8A-4147-A177-3AD203B41FA5}">
                      <a16:colId xmlns:a16="http://schemas.microsoft.com/office/drawing/2014/main" xmlns="" val="20000"/>
                    </a:ext>
                  </a:extLst>
                </a:gridCol>
              </a:tblGrid>
              <a:tr h="419001">
                <a:tc>
                  <a:txBody>
                    <a:bodyPr/>
                    <a:lstStyle/>
                    <a:p>
                      <a:pPr algn="ctr" fontAlgn="b">
                        <a:lnSpc>
                          <a:spcPct val="100000"/>
                        </a:lnSpc>
                      </a:pPr>
                      <a:r>
                        <a:rPr lang="en-US" sz="2000" b="1" u="none" strike="noStrike" dirty="0">
                          <a:effectLst/>
                        </a:rPr>
                        <a:t>Human Resources</a:t>
                      </a:r>
                      <a:endParaRPr lang="en-US" sz="2000" b="1" u="none" strike="noStrike" baseline="30000" dirty="0">
                        <a:effectLst/>
                      </a:endParaRPr>
                    </a:p>
                  </a:txBody>
                  <a:tcPr marL="3086" marR="3086" marT="30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00"/>
                  </a:ext>
                </a:extLst>
              </a:tr>
              <a:tr h="236423">
                <a:tc>
                  <a:txBody>
                    <a:bodyPr/>
                    <a:lstStyle/>
                    <a:p>
                      <a:pPr algn="ctr" fontAlgn="b"/>
                      <a:r>
                        <a:rPr lang="en-US" sz="1400" u="none" strike="noStrike" dirty="0">
                          <a:solidFill>
                            <a:schemeClr val="bg1"/>
                          </a:solidFill>
                          <a:effectLst/>
                        </a:rPr>
                        <a:t>Doctors (Specialty</a:t>
                      </a:r>
                      <a:r>
                        <a:rPr lang="en-US" sz="1400" u="none" strike="noStrike" baseline="0" dirty="0">
                          <a:solidFill>
                            <a:schemeClr val="bg1"/>
                          </a:solidFill>
                          <a:effectLst/>
                        </a:rPr>
                        <a:t> and General)</a:t>
                      </a:r>
                      <a:endParaRPr lang="en-US" sz="1400" b="0" i="0" u="none" strike="noStrike" dirty="0">
                        <a:solidFill>
                          <a:schemeClr val="bg1"/>
                        </a:solidFill>
                        <a:effectLst/>
                        <a:latin typeface="Calibri"/>
                      </a:endParaRPr>
                    </a:p>
                  </a:txBody>
                  <a:tcPr marL="3086" marR="3086" marT="30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49232">
                <a:tc>
                  <a:txBody>
                    <a:bodyPr/>
                    <a:lstStyle/>
                    <a:p>
                      <a:pPr algn="ctr" fontAlgn="b"/>
                      <a:r>
                        <a:rPr lang="en-US" sz="1400" u="none" strike="noStrike" dirty="0">
                          <a:solidFill>
                            <a:schemeClr val="bg1"/>
                          </a:solidFill>
                          <a:effectLst/>
                        </a:rPr>
                        <a:t>Nurses (Specialty and General)</a:t>
                      </a:r>
                      <a:endParaRPr lang="en-US" sz="1400" b="0" i="0" u="none" strike="noStrike" dirty="0">
                        <a:solidFill>
                          <a:schemeClr val="bg1"/>
                        </a:solidFill>
                        <a:effectLst/>
                        <a:latin typeface="Calibri"/>
                      </a:endParaRPr>
                    </a:p>
                  </a:txBody>
                  <a:tcPr marL="3086" marR="3086" marT="30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49232">
                <a:tc>
                  <a:txBody>
                    <a:bodyPr/>
                    <a:lstStyle/>
                    <a:p>
                      <a:pPr algn="ctr" fontAlgn="b"/>
                      <a:r>
                        <a:rPr lang="en-US" sz="1400" u="none" strike="noStrike" dirty="0">
                          <a:solidFill>
                            <a:schemeClr val="bg1"/>
                          </a:solidFill>
                          <a:effectLst/>
                        </a:rPr>
                        <a:t>Social Workers and</a:t>
                      </a:r>
                      <a:r>
                        <a:rPr lang="en-US" sz="1400" u="none" strike="noStrike" baseline="0" dirty="0">
                          <a:solidFill>
                            <a:schemeClr val="bg1"/>
                          </a:solidFill>
                          <a:effectLst/>
                        </a:rPr>
                        <a:t> Counsellors</a:t>
                      </a:r>
                      <a:endParaRPr lang="en-US" sz="1400" b="0" i="0" u="none" strike="noStrike" dirty="0">
                        <a:solidFill>
                          <a:schemeClr val="bg1"/>
                        </a:solidFill>
                        <a:effectLst/>
                        <a:latin typeface="Calibri"/>
                      </a:endParaRPr>
                    </a:p>
                  </a:txBody>
                  <a:tcPr marL="3086" marR="3086" marT="30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94269">
                <a:tc>
                  <a:txBody>
                    <a:bodyPr/>
                    <a:lstStyle/>
                    <a:p>
                      <a:pPr algn="ctr" fontAlgn="b"/>
                      <a:r>
                        <a:rPr lang="en-US" sz="1400" u="none" strike="noStrike" dirty="0">
                          <a:solidFill>
                            <a:schemeClr val="bg1"/>
                          </a:solidFill>
                          <a:effectLst/>
                        </a:rPr>
                        <a:t>Psychiatrist, psychologist or counsellor</a:t>
                      </a:r>
                      <a:endParaRPr lang="en-US" sz="1400" b="0" i="0" u="none" strike="noStrike" dirty="0">
                        <a:solidFill>
                          <a:schemeClr val="bg1"/>
                        </a:solidFill>
                        <a:effectLst/>
                        <a:latin typeface="Calibri"/>
                      </a:endParaRPr>
                    </a:p>
                  </a:txBody>
                  <a:tcPr marL="3086" marR="3086" marT="30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149232">
                <a:tc>
                  <a:txBody>
                    <a:bodyPr/>
                    <a:lstStyle/>
                    <a:p>
                      <a:pPr algn="ctr" fontAlgn="b"/>
                      <a:r>
                        <a:rPr lang="en-US" sz="1400" u="none" strike="noStrike" dirty="0">
                          <a:solidFill>
                            <a:schemeClr val="bg1"/>
                          </a:solidFill>
                          <a:effectLst/>
                        </a:rPr>
                        <a:t>Physical Therapist</a:t>
                      </a:r>
                      <a:endParaRPr lang="en-US" sz="1400" b="0" i="0" u="none" strike="noStrike" dirty="0">
                        <a:solidFill>
                          <a:schemeClr val="bg1"/>
                        </a:solidFill>
                        <a:effectLst/>
                        <a:latin typeface="Calibri"/>
                      </a:endParaRPr>
                    </a:p>
                  </a:txBody>
                  <a:tcPr marL="3086" marR="3086" marT="30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149232">
                <a:tc>
                  <a:txBody>
                    <a:bodyPr/>
                    <a:lstStyle/>
                    <a:p>
                      <a:pPr algn="ctr" fontAlgn="b"/>
                      <a:r>
                        <a:rPr lang="en-US" sz="1400" u="none" strike="noStrike" dirty="0">
                          <a:solidFill>
                            <a:schemeClr val="bg1"/>
                          </a:solidFill>
                          <a:effectLst/>
                        </a:rPr>
                        <a:t>Pharmacist</a:t>
                      </a:r>
                      <a:endParaRPr lang="en-US" sz="1400" b="0" i="0" u="none" strike="noStrike" dirty="0">
                        <a:solidFill>
                          <a:schemeClr val="bg1"/>
                        </a:solidFill>
                        <a:effectLst/>
                        <a:latin typeface="Calibri"/>
                      </a:endParaRPr>
                    </a:p>
                  </a:txBody>
                  <a:tcPr marL="3086" marR="3086" marT="30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149232">
                <a:tc>
                  <a:txBody>
                    <a:bodyPr/>
                    <a:lstStyle/>
                    <a:p>
                      <a:pPr algn="ctr" fontAlgn="b"/>
                      <a:r>
                        <a:rPr lang="en-US" sz="1400" u="none" strike="noStrike" dirty="0">
                          <a:solidFill>
                            <a:schemeClr val="bg1"/>
                          </a:solidFill>
                          <a:effectLst/>
                        </a:rPr>
                        <a:t>Community Health Workers</a:t>
                      </a:r>
                      <a:endParaRPr lang="en-US" sz="1400" b="0" i="0" u="none" strike="noStrike" dirty="0">
                        <a:solidFill>
                          <a:schemeClr val="bg1"/>
                        </a:solidFill>
                        <a:effectLst/>
                        <a:latin typeface="Calibri"/>
                      </a:endParaRPr>
                    </a:p>
                  </a:txBody>
                  <a:tcPr marL="3086" marR="3086" marT="30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149232">
                <a:tc>
                  <a:txBody>
                    <a:bodyPr/>
                    <a:lstStyle/>
                    <a:p>
                      <a:pPr algn="ctr" fontAlgn="b"/>
                      <a:r>
                        <a:rPr lang="en-US" sz="1400" u="none" strike="noStrike" dirty="0">
                          <a:solidFill>
                            <a:schemeClr val="bg1"/>
                          </a:solidFill>
                          <a:effectLst/>
                        </a:rPr>
                        <a:t>Clinical Support Staff</a:t>
                      </a:r>
                      <a:endParaRPr lang="en-US" sz="1400" b="0" i="0" u="none" strike="noStrike" dirty="0">
                        <a:solidFill>
                          <a:schemeClr val="bg1"/>
                        </a:solidFill>
                        <a:effectLst/>
                        <a:latin typeface="Calibri"/>
                      </a:endParaRPr>
                    </a:p>
                  </a:txBody>
                  <a:tcPr marL="3086" marR="3086" marT="30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149232">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bg1"/>
                          </a:solidFill>
                          <a:effectLst/>
                        </a:rPr>
                        <a:t>Non Clinical Support Staff</a:t>
                      </a:r>
                      <a:endParaRPr lang="en-US" sz="1400" b="0" i="0" u="none" strike="noStrike" dirty="0">
                        <a:solidFill>
                          <a:schemeClr val="bg1"/>
                        </a:solidFill>
                        <a:effectLst/>
                        <a:latin typeface="+mn-lt"/>
                      </a:endParaRPr>
                    </a:p>
                  </a:txBody>
                  <a:tcPr marL="3086" marR="3086" marT="30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21297382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nvGraphicFramePr>
        <p:xfrm>
          <a:off x="94578" y="1586140"/>
          <a:ext cx="9012975" cy="3337560"/>
        </p:xfrm>
        <a:graphic>
          <a:graphicData uri="http://schemas.openxmlformats.org/drawingml/2006/table">
            <a:tbl>
              <a:tblPr firstRow="1" bandRow="1">
                <a:tableStyleId>{5C22544A-7EE6-4342-B048-85BDC9FD1C3A}</a:tableStyleId>
              </a:tblPr>
              <a:tblGrid>
                <a:gridCol w="2161865">
                  <a:extLst>
                    <a:ext uri="{9D8B030D-6E8A-4147-A177-3AD203B41FA5}">
                      <a16:colId xmlns:a16="http://schemas.microsoft.com/office/drawing/2014/main" xmlns="" val="20000"/>
                    </a:ext>
                  </a:extLst>
                </a:gridCol>
                <a:gridCol w="824210">
                  <a:extLst>
                    <a:ext uri="{9D8B030D-6E8A-4147-A177-3AD203B41FA5}">
                      <a16:colId xmlns:a16="http://schemas.microsoft.com/office/drawing/2014/main" xmlns="" val="20001"/>
                    </a:ext>
                  </a:extLst>
                </a:gridCol>
                <a:gridCol w="720877">
                  <a:extLst>
                    <a:ext uri="{9D8B030D-6E8A-4147-A177-3AD203B41FA5}">
                      <a16:colId xmlns:a16="http://schemas.microsoft.com/office/drawing/2014/main" xmlns="" val="20002"/>
                    </a:ext>
                  </a:extLst>
                </a:gridCol>
                <a:gridCol w="805938">
                  <a:extLst>
                    <a:ext uri="{9D8B030D-6E8A-4147-A177-3AD203B41FA5}">
                      <a16:colId xmlns:a16="http://schemas.microsoft.com/office/drawing/2014/main" xmlns="" val="20003"/>
                    </a:ext>
                  </a:extLst>
                </a:gridCol>
                <a:gridCol w="770163">
                  <a:extLst>
                    <a:ext uri="{9D8B030D-6E8A-4147-A177-3AD203B41FA5}">
                      <a16:colId xmlns:a16="http://schemas.microsoft.com/office/drawing/2014/main" xmlns="" val="20004"/>
                    </a:ext>
                  </a:extLst>
                </a:gridCol>
                <a:gridCol w="728959">
                  <a:extLst>
                    <a:ext uri="{9D8B030D-6E8A-4147-A177-3AD203B41FA5}">
                      <a16:colId xmlns:a16="http://schemas.microsoft.com/office/drawing/2014/main" xmlns="" val="20005"/>
                    </a:ext>
                  </a:extLst>
                </a:gridCol>
                <a:gridCol w="747900">
                  <a:extLst>
                    <a:ext uri="{9D8B030D-6E8A-4147-A177-3AD203B41FA5}">
                      <a16:colId xmlns:a16="http://schemas.microsoft.com/office/drawing/2014/main" xmlns="" val="20006"/>
                    </a:ext>
                  </a:extLst>
                </a:gridCol>
                <a:gridCol w="742167">
                  <a:extLst>
                    <a:ext uri="{9D8B030D-6E8A-4147-A177-3AD203B41FA5}">
                      <a16:colId xmlns:a16="http://schemas.microsoft.com/office/drawing/2014/main" xmlns="" val="20007"/>
                    </a:ext>
                  </a:extLst>
                </a:gridCol>
                <a:gridCol w="762379">
                  <a:extLst>
                    <a:ext uri="{9D8B030D-6E8A-4147-A177-3AD203B41FA5}">
                      <a16:colId xmlns:a16="http://schemas.microsoft.com/office/drawing/2014/main" xmlns="" val="20008"/>
                    </a:ext>
                  </a:extLst>
                </a:gridCol>
                <a:gridCol w="748517">
                  <a:extLst>
                    <a:ext uri="{9D8B030D-6E8A-4147-A177-3AD203B41FA5}">
                      <a16:colId xmlns:a16="http://schemas.microsoft.com/office/drawing/2014/main" xmlns="" val="20009"/>
                    </a:ext>
                  </a:extLst>
                </a:gridCol>
              </a:tblGrid>
              <a:tr h="370840">
                <a:tc rowSpan="3">
                  <a:txBody>
                    <a:bodyPr/>
                    <a:lstStyle/>
                    <a:p>
                      <a:pPr algn="ctr"/>
                      <a:endParaRPr lang="en-US" sz="1400" noProof="0" dirty="0"/>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3">
                  <a:txBody>
                    <a:bodyPr/>
                    <a:lstStyle/>
                    <a:p>
                      <a:pPr algn="ctr"/>
                      <a:r>
                        <a:rPr lang="en-US" sz="1600" noProof="0" dirty="0">
                          <a:solidFill>
                            <a:schemeClr val="tx1"/>
                          </a:solidFill>
                        </a:rPr>
                        <a:t>Rwanda</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hMerge="1">
                  <a:txBody>
                    <a:bodyPr/>
                    <a:lstStyle/>
                    <a:p>
                      <a:endParaRPr lang="es-ES_tradnl"/>
                    </a:p>
                  </a:txBody>
                  <a:tcPr/>
                </a:tc>
                <a:tc hMerge="1">
                  <a:txBody>
                    <a:bodyPr/>
                    <a:lstStyle/>
                    <a:p>
                      <a:endParaRPr lang="es-ES_tradnl"/>
                    </a:p>
                  </a:txBody>
                  <a:tcPr/>
                </a:tc>
                <a:tc gridSpan="3">
                  <a:txBody>
                    <a:bodyPr/>
                    <a:lstStyle/>
                    <a:p>
                      <a:pPr algn="ctr"/>
                      <a:r>
                        <a:rPr lang="en-US" sz="1600" noProof="0" dirty="0">
                          <a:solidFill>
                            <a:schemeClr val="tx1"/>
                          </a:solidFill>
                        </a:rPr>
                        <a:t>Vietnam</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hMerge="1">
                  <a:txBody>
                    <a:bodyPr/>
                    <a:lstStyle/>
                    <a:p>
                      <a:endParaRPr lang="es-ES_tradnl"/>
                    </a:p>
                  </a:txBody>
                  <a:tcPr/>
                </a:tc>
                <a:tc hMerge="1">
                  <a:txBody>
                    <a:bodyPr/>
                    <a:lstStyle/>
                    <a:p>
                      <a:endParaRPr lang="es-ES_tradnl"/>
                    </a:p>
                  </a:txBody>
                  <a:tcPr/>
                </a:tc>
                <a:tc gridSpan="3">
                  <a:txBody>
                    <a:bodyPr/>
                    <a:lstStyle/>
                    <a:p>
                      <a:pPr algn="ctr"/>
                      <a:r>
                        <a:rPr lang="en-US" sz="1600" noProof="0" dirty="0">
                          <a:solidFill>
                            <a:schemeClr val="tx1"/>
                          </a:solidFill>
                        </a:rPr>
                        <a:t>Mexico</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xmlns="" val="10000"/>
                  </a:ext>
                </a:extLst>
              </a:tr>
              <a:tr h="370840">
                <a:tc vMerge="1">
                  <a:txBody>
                    <a:bodyPr/>
                    <a:lstStyle/>
                    <a:p>
                      <a:endParaRPr lang="es-ES_tradnl" dirty="0"/>
                    </a:p>
                  </a:txBody>
                  <a:tcPr/>
                </a:tc>
                <a:tc rowSpan="2">
                  <a:txBody>
                    <a:bodyPr/>
                    <a:lstStyle/>
                    <a:p>
                      <a:pPr algn="ctr" fontAlgn="ctr"/>
                      <a:r>
                        <a:rPr lang="en-US" sz="1400" b="1" u="none" strike="noStrike" noProof="0" dirty="0"/>
                        <a:t>Reported Price</a:t>
                      </a:r>
                      <a:endParaRPr lang="en-US" sz="1400" b="1" i="0" u="none" strike="noStrike" noProof="0" dirty="0">
                        <a:solidFill>
                          <a:srgbClr val="000000"/>
                        </a:solidFill>
                        <a:latin typeface="Calibri"/>
                      </a:endParaRPr>
                    </a:p>
                  </a:txBody>
                  <a:tcPr marL="12700" marR="12700" marT="12700" marB="0" anchor="ctr">
                    <a:lnL w="28575"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gridSpan="2">
                  <a:txBody>
                    <a:bodyPr/>
                    <a:lstStyle/>
                    <a:p>
                      <a:pPr algn="ctr"/>
                      <a:r>
                        <a:rPr lang="en-US" sz="1400" b="1" noProof="0" dirty="0"/>
                        <a:t>Intl</a:t>
                      </a:r>
                      <a:r>
                        <a:rPr lang="en-US" sz="1400" b="1" baseline="0" noProof="0" dirty="0"/>
                        <a:t> Prices</a:t>
                      </a:r>
                      <a:endParaRPr lang="en-US" sz="1400" b="1" noProof="0" dirty="0"/>
                    </a:p>
                  </a:txBody>
                  <a:tcPr anchor="ctr">
                    <a:lnL w="12700" cap="flat" cmpd="sng" algn="ctr">
                      <a:no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hMerge="1">
                  <a:txBody>
                    <a:bodyPr/>
                    <a:lstStyle/>
                    <a:p>
                      <a:endParaRPr lang="es-ES_tradnl"/>
                    </a:p>
                  </a:txBody>
                  <a:tcPr/>
                </a:tc>
                <a:tc rowSpan="2">
                  <a:txBody>
                    <a:bodyPr/>
                    <a:lstStyle/>
                    <a:p>
                      <a:pPr algn="ctr" fontAlgn="ctr"/>
                      <a:r>
                        <a:rPr lang="en-US" sz="1400" b="1" u="none" strike="noStrike" noProof="0" dirty="0"/>
                        <a:t>Reported Price</a:t>
                      </a:r>
                      <a:endParaRPr lang="en-US" sz="1400" b="1" i="0" u="none" strike="noStrike" noProof="0" dirty="0">
                        <a:solidFill>
                          <a:srgbClr val="000000"/>
                        </a:solidFill>
                        <a:latin typeface="Calibri"/>
                      </a:endParaRPr>
                    </a:p>
                  </a:txBody>
                  <a:tcPr marL="12700" marR="12700" marT="12700" marB="0" anchor="ctr">
                    <a:lnL w="28575"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gridSpan="2">
                  <a:txBody>
                    <a:bodyPr/>
                    <a:lstStyle/>
                    <a:p>
                      <a:pPr algn="ctr"/>
                      <a:r>
                        <a:rPr lang="en-US" sz="1400" b="1" noProof="0" dirty="0"/>
                        <a:t>Intl</a:t>
                      </a:r>
                      <a:r>
                        <a:rPr lang="en-US" sz="1400" b="1" baseline="0" noProof="0" dirty="0"/>
                        <a:t> Prices</a:t>
                      </a:r>
                      <a:endParaRPr lang="en-US" sz="1400" b="1" noProof="0" dirty="0"/>
                    </a:p>
                  </a:txBody>
                  <a:tcPr anchor="ctr">
                    <a:lnL w="12700" cap="flat" cmpd="sng" algn="ctr">
                      <a:no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hMerge="1">
                  <a:txBody>
                    <a:bodyPr/>
                    <a:lstStyle/>
                    <a:p>
                      <a:endParaRPr lang="es-ES_tradnl"/>
                    </a:p>
                  </a:txBody>
                  <a:tcPr/>
                </a:tc>
                <a:tc rowSpan="2">
                  <a:txBody>
                    <a:bodyPr/>
                    <a:lstStyle/>
                    <a:p>
                      <a:pPr algn="ctr" fontAlgn="ctr"/>
                      <a:r>
                        <a:rPr lang="en-US" sz="1400" b="1" u="none" strike="noStrike" noProof="0" dirty="0"/>
                        <a:t>Reported Price</a:t>
                      </a:r>
                      <a:endParaRPr lang="en-US" sz="1400" b="1" i="0" u="none" strike="noStrike" noProof="0" dirty="0">
                        <a:solidFill>
                          <a:srgbClr val="000000"/>
                        </a:solidFill>
                        <a:latin typeface="Calibri"/>
                      </a:endParaRPr>
                    </a:p>
                  </a:txBody>
                  <a:tcPr marL="12700" marR="12700" marT="12700" marB="0" anchor="ctr">
                    <a:lnL w="28575"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gridSpan="2">
                  <a:txBody>
                    <a:bodyPr/>
                    <a:lstStyle/>
                    <a:p>
                      <a:pPr algn="ctr"/>
                      <a:r>
                        <a:rPr lang="en-US" sz="1400" b="1" noProof="0" dirty="0"/>
                        <a:t>Intl</a:t>
                      </a:r>
                      <a:r>
                        <a:rPr lang="en-US" sz="1400" b="1" baseline="0" noProof="0" dirty="0"/>
                        <a:t> Prices</a:t>
                      </a:r>
                      <a:endParaRPr lang="en-US" sz="1400" b="1" noProof="0" dirty="0"/>
                    </a:p>
                  </a:txBody>
                  <a:tcPr anchor="ctr">
                    <a:lnL w="12700" cap="flat" cmpd="sng" algn="ctr">
                      <a:no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hMerge="1">
                  <a:txBody>
                    <a:bodyPr/>
                    <a:lstStyle/>
                    <a:p>
                      <a:endParaRPr lang="es-ES_tradnl"/>
                    </a:p>
                  </a:txBody>
                  <a:tcPr/>
                </a:tc>
                <a:extLst>
                  <a:ext uri="{0D108BD9-81ED-4DB2-BD59-A6C34878D82A}">
                    <a16:rowId xmlns:a16="http://schemas.microsoft.com/office/drawing/2014/main" xmlns="" val="10001"/>
                  </a:ext>
                </a:extLst>
              </a:tr>
              <a:tr h="370840">
                <a:tc vMerge="1">
                  <a:txBody>
                    <a:bodyPr/>
                    <a:lstStyle/>
                    <a:p>
                      <a:endParaRPr lang="es-ES_tradnl" dirty="0"/>
                    </a:p>
                  </a:txBody>
                  <a:tcPr/>
                </a:tc>
                <a:tc vMerge="1">
                  <a:txBody>
                    <a:bodyPr/>
                    <a:lstStyle/>
                    <a:p>
                      <a:endParaRPr lang="es-ES_tradnl"/>
                    </a:p>
                  </a:txBody>
                  <a:tcPr/>
                </a:tc>
                <a:tc>
                  <a:txBody>
                    <a:bodyPr/>
                    <a:lstStyle/>
                    <a:p>
                      <a:pPr algn="ctr"/>
                      <a:r>
                        <a:rPr lang="en-US" sz="1400" b="1" noProof="0" dirty="0"/>
                        <a:t>Lowest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400" b="1" noProof="0" dirty="0"/>
                        <a:t>Highest</a:t>
                      </a:r>
                    </a:p>
                  </a:txBody>
                  <a:tcPr anchor="ctr">
                    <a:lnL w="12700" cap="flat" cmpd="sng" algn="ctr">
                      <a:no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vMerge="1">
                  <a:txBody>
                    <a:bodyPr/>
                    <a:lstStyle/>
                    <a:p>
                      <a:endParaRPr lang="es-ES_tradnl"/>
                    </a:p>
                  </a:txBody>
                  <a:tcPr/>
                </a:tc>
                <a:tc>
                  <a:txBody>
                    <a:bodyPr/>
                    <a:lstStyle/>
                    <a:p>
                      <a:pPr algn="ctr"/>
                      <a:r>
                        <a:rPr lang="en-US" sz="1400" b="1" noProof="0" dirty="0"/>
                        <a:t>Lowest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400" b="1" noProof="0" dirty="0"/>
                        <a:t>Highest</a:t>
                      </a:r>
                    </a:p>
                  </a:txBody>
                  <a:tcPr anchor="ctr">
                    <a:lnL w="12700" cap="flat" cmpd="sng" algn="ctr">
                      <a:no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vMerge="1">
                  <a:txBody>
                    <a:bodyPr/>
                    <a:lstStyle/>
                    <a:p>
                      <a:endParaRPr lang="es-ES_tradnl"/>
                    </a:p>
                  </a:txBody>
                  <a:tcPr/>
                </a:tc>
                <a:tc>
                  <a:txBody>
                    <a:bodyPr/>
                    <a:lstStyle/>
                    <a:p>
                      <a:pPr algn="ctr"/>
                      <a:r>
                        <a:rPr lang="en-US" sz="1400" b="1" noProof="0" dirty="0"/>
                        <a:t>Lowest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400" b="1" noProof="0" dirty="0"/>
                        <a:t>Highest</a:t>
                      </a:r>
                    </a:p>
                  </a:txBody>
                  <a:tcPr anchor="ctr">
                    <a:lnL w="12700" cap="flat" cmpd="sng" algn="ctr">
                      <a:no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extLst>
                  <a:ext uri="{0D108BD9-81ED-4DB2-BD59-A6C34878D82A}">
                    <a16:rowId xmlns:a16="http://schemas.microsoft.com/office/drawing/2014/main" xmlns="" val="10002"/>
                  </a:ext>
                </a:extLst>
              </a:tr>
              <a:tr h="370840">
                <a:tc>
                  <a:txBody>
                    <a:bodyPr/>
                    <a:lstStyle/>
                    <a:p>
                      <a:pPr algn="l" fontAlgn="b"/>
                      <a:r>
                        <a:rPr lang="en-US" sz="1400" b="1" u="none" strike="noStrike" noProof="0" dirty="0"/>
                        <a:t>Medicines</a:t>
                      </a:r>
                      <a:endParaRPr lang="en-US" sz="1400" b="1" i="0" u="none" strike="noStrike" noProof="0" dirty="0">
                        <a:solidFill>
                          <a:srgbClr val="000000"/>
                        </a:solidFill>
                        <a:latin typeface="Calibri"/>
                      </a:endParaRPr>
                    </a:p>
                  </a:txBody>
                  <a:tcPr marL="12700" marR="12700" marT="1270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schemeClr>
                    </a:solidFill>
                  </a:tcPr>
                </a:tc>
                <a:tc>
                  <a:txBody>
                    <a:bodyPr/>
                    <a:lstStyle/>
                    <a:p>
                      <a:pPr algn="ctr" fontAlgn="ctr"/>
                      <a:r>
                        <a:rPr lang="en-US" sz="1400" u="none" strike="noStrike" noProof="0" dirty="0"/>
                        <a:t>52</a:t>
                      </a:r>
                      <a:endParaRPr lang="en-US" sz="1400" b="0" i="0" u="none" strike="noStrike" noProof="0" dirty="0">
                        <a:solidFill>
                          <a:srgbClr val="000000"/>
                        </a:solidFill>
                        <a:latin typeface="Calibri"/>
                      </a:endParaRPr>
                    </a:p>
                  </a:txBody>
                  <a:tcPr marL="12700" marR="12700" marT="12700" marB="0" anchor="ctr">
                    <a:lnL w="2857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schemeClr>
                    </a:solidFill>
                  </a:tcPr>
                </a:tc>
                <a:tc>
                  <a:txBody>
                    <a:bodyPr/>
                    <a:lstStyle/>
                    <a:p>
                      <a:pPr algn="ctr" fontAlgn="ctr"/>
                      <a:r>
                        <a:rPr lang="en-US" sz="1400" u="none" strike="noStrike" noProof="0" dirty="0"/>
                        <a:t>18</a:t>
                      </a:r>
                      <a:endParaRPr lang="en-US" sz="1400" b="0" i="0" u="none" strike="noStrike" noProof="0" dirty="0">
                        <a:solidFill>
                          <a:srgbClr val="000000"/>
                        </a:solidFill>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schemeClr>
                    </a:solidFill>
                  </a:tcPr>
                </a:tc>
                <a:tc>
                  <a:txBody>
                    <a:bodyPr/>
                    <a:lstStyle/>
                    <a:p>
                      <a:pPr algn="ctr" fontAlgn="ctr"/>
                      <a:r>
                        <a:rPr lang="en-US" sz="1400" u="none" strike="noStrike" noProof="0" dirty="0"/>
                        <a:t>78</a:t>
                      </a:r>
                      <a:endParaRPr lang="en-US" sz="1400" b="0" i="0" u="none" strike="noStrike" noProof="0" dirty="0">
                        <a:solidFill>
                          <a:srgbClr val="000000"/>
                        </a:solidFill>
                        <a:latin typeface="Calibri"/>
                      </a:endParaRPr>
                    </a:p>
                  </a:txBody>
                  <a:tcPr marL="12700" marR="12700" marT="12700" marB="0" anchor="ctr">
                    <a:lnL w="12700" cap="flat" cmpd="sng" algn="ctr">
                      <a:solidFill>
                        <a:scrgbClr r="0" g="0" b="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schemeClr>
                    </a:solidFill>
                  </a:tcPr>
                </a:tc>
                <a:tc>
                  <a:txBody>
                    <a:bodyPr/>
                    <a:lstStyle/>
                    <a:p>
                      <a:pPr algn="ctr" fontAlgn="ctr"/>
                      <a:r>
                        <a:rPr lang="en-US" sz="1400" u="none" strike="noStrike" noProof="0" dirty="0"/>
                        <a:t>27</a:t>
                      </a:r>
                      <a:endParaRPr lang="en-US" sz="1400" b="0" i="0" u="none" strike="noStrike" noProof="0" dirty="0">
                        <a:solidFill>
                          <a:srgbClr val="000000"/>
                        </a:solidFill>
                        <a:latin typeface="Calibri"/>
                      </a:endParaRPr>
                    </a:p>
                  </a:txBody>
                  <a:tcPr marL="12700" marR="12700" marT="12700" marB="0" anchor="ctr">
                    <a:lnL w="2857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schemeClr>
                    </a:solidFill>
                  </a:tcPr>
                </a:tc>
                <a:tc>
                  <a:txBody>
                    <a:bodyPr/>
                    <a:lstStyle/>
                    <a:p>
                      <a:pPr algn="ctr" fontAlgn="ctr"/>
                      <a:r>
                        <a:rPr lang="en-US" sz="1400" u="none" strike="noStrike" noProof="0" dirty="0"/>
                        <a:t>23</a:t>
                      </a:r>
                      <a:endParaRPr lang="en-US" sz="1400" b="0" i="0" u="none" strike="noStrike" noProof="0" dirty="0">
                        <a:solidFill>
                          <a:srgbClr val="000000"/>
                        </a:solidFill>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schemeClr>
                    </a:solidFill>
                  </a:tcPr>
                </a:tc>
                <a:tc>
                  <a:txBody>
                    <a:bodyPr/>
                    <a:lstStyle/>
                    <a:p>
                      <a:pPr algn="ctr" fontAlgn="ctr"/>
                      <a:r>
                        <a:rPr lang="en-US" sz="1400" u="none" strike="noStrike" noProof="0" dirty="0"/>
                        <a:t>96</a:t>
                      </a:r>
                      <a:endParaRPr lang="en-US" sz="1400" b="0" i="0" u="none" strike="noStrike" noProof="0" dirty="0">
                        <a:solidFill>
                          <a:srgbClr val="000000"/>
                        </a:solidFill>
                        <a:latin typeface="Calibri"/>
                      </a:endParaRPr>
                    </a:p>
                  </a:txBody>
                  <a:tcPr marL="12700" marR="12700" marT="12700" marB="0" anchor="ctr">
                    <a:lnL w="12700" cap="flat" cmpd="sng" algn="ctr">
                      <a:solidFill>
                        <a:scrgbClr r="0" g="0" b="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schemeClr>
                    </a:solidFill>
                  </a:tcPr>
                </a:tc>
                <a:tc>
                  <a:txBody>
                    <a:bodyPr/>
                    <a:lstStyle/>
                    <a:p>
                      <a:pPr algn="ctr" fontAlgn="ctr"/>
                      <a:r>
                        <a:rPr lang="en-US" sz="1400" u="none" strike="noStrike" noProof="0" dirty="0"/>
                        <a:t>122</a:t>
                      </a:r>
                      <a:endParaRPr lang="en-US" sz="1400" b="0" i="0" u="none" strike="noStrike" noProof="0" dirty="0">
                        <a:solidFill>
                          <a:srgbClr val="000000"/>
                        </a:solidFill>
                        <a:latin typeface="Calibri"/>
                      </a:endParaRPr>
                    </a:p>
                  </a:txBody>
                  <a:tcPr marL="12700" marR="12700" marT="12700" marB="0" anchor="ctr">
                    <a:lnL w="2857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schemeClr>
                    </a:solidFill>
                  </a:tcPr>
                </a:tc>
                <a:tc>
                  <a:txBody>
                    <a:bodyPr/>
                    <a:lstStyle/>
                    <a:p>
                      <a:pPr algn="ctr" fontAlgn="ctr"/>
                      <a:r>
                        <a:rPr lang="en-US" sz="1400" u="none" strike="noStrike" noProof="0" dirty="0"/>
                        <a:t>28</a:t>
                      </a:r>
                      <a:endParaRPr lang="en-US" sz="1400" b="0" i="0" u="none" strike="noStrike" noProof="0" dirty="0">
                        <a:solidFill>
                          <a:srgbClr val="000000"/>
                        </a:solidFill>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schemeClr>
                    </a:solidFill>
                  </a:tcPr>
                </a:tc>
                <a:tc>
                  <a:txBody>
                    <a:bodyPr/>
                    <a:lstStyle/>
                    <a:p>
                      <a:pPr algn="ctr" fontAlgn="ctr"/>
                      <a:r>
                        <a:rPr lang="en-US" sz="1400" u="none" strike="noStrike" noProof="0" dirty="0"/>
                        <a:t>119</a:t>
                      </a:r>
                      <a:endParaRPr lang="en-US" sz="1400" b="0" i="0" u="none" strike="noStrike" noProof="0" dirty="0">
                        <a:solidFill>
                          <a:srgbClr val="000000"/>
                        </a:solidFill>
                        <a:latin typeface="Calibri"/>
                      </a:endParaRPr>
                    </a:p>
                  </a:txBody>
                  <a:tcPr marL="12700" marR="12700" marT="12700" marB="0" anchor="ctr">
                    <a:lnL w="12700" cap="flat" cmpd="sng" algn="ctr">
                      <a:solidFill>
                        <a:scrgbClr r="0" g="0" b="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3"/>
                  </a:ext>
                </a:extLst>
              </a:tr>
              <a:tr h="370840">
                <a:tc>
                  <a:txBody>
                    <a:bodyPr/>
                    <a:lstStyle/>
                    <a:p>
                      <a:pPr algn="l" fontAlgn="b"/>
                      <a:r>
                        <a:rPr lang="en-US" sz="1200" b="0" i="1" u="none" strike="noStrike" noProof="0" dirty="0"/>
                        <a:t>     Morphine (oral or </a:t>
                      </a:r>
                      <a:r>
                        <a:rPr lang="en-US" sz="1200" b="0" i="1" u="none" strike="noStrike" noProof="0" dirty="0" err="1"/>
                        <a:t>injectable</a:t>
                      </a:r>
                      <a:r>
                        <a:rPr lang="en-US" sz="1200" b="0" i="1" u="none" strike="noStrike" noProof="0" dirty="0"/>
                        <a:t>)</a:t>
                      </a:r>
                      <a:endParaRPr lang="en-US" sz="1200" b="0" i="1" u="none" strike="noStrike" noProof="0" dirty="0">
                        <a:solidFill>
                          <a:srgbClr val="000000"/>
                        </a:solidFill>
                        <a:latin typeface="Calibri"/>
                      </a:endParaRPr>
                    </a:p>
                  </a:txBody>
                  <a:tcPr marL="12700" marR="12700" marT="1270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1" u="none" strike="noStrike" noProof="0" dirty="0">
                          <a:solidFill>
                            <a:srgbClr val="C00000"/>
                          </a:solidFill>
                        </a:rPr>
                        <a:t>20</a:t>
                      </a:r>
                      <a:endParaRPr lang="en-US" sz="1400" b="0" i="1" u="none" strike="noStrike" noProof="0" dirty="0">
                        <a:solidFill>
                          <a:srgbClr val="C00000"/>
                        </a:solidFill>
                        <a:latin typeface="Calibri"/>
                      </a:endParaRPr>
                    </a:p>
                  </a:txBody>
                  <a:tcPr marL="12700" marR="12700" marT="12700" marB="0" anchor="ctr">
                    <a:lnL w="2857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1" u="none" strike="noStrike" noProof="0" dirty="0">
                          <a:solidFill>
                            <a:srgbClr val="C00000"/>
                          </a:solidFill>
                        </a:rPr>
                        <a:t>8</a:t>
                      </a:r>
                      <a:endParaRPr lang="en-US" sz="1400" b="0" i="1" u="none" strike="noStrike" noProof="0" dirty="0">
                        <a:solidFill>
                          <a:srgbClr val="C00000"/>
                        </a:solidFill>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1" u="none" strike="noStrike" noProof="0" dirty="0">
                          <a:solidFill>
                            <a:srgbClr val="C00000"/>
                          </a:solidFill>
                        </a:rPr>
                        <a:t>50</a:t>
                      </a:r>
                      <a:endParaRPr lang="en-US" sz="1400" b="0" i="1" u="none" strike="noStrike" noProof="0" dirty="0">
                        <a:solidFill>
                          <a:srgbClr val="C00000"/>
                        </a:solidFill>
                        <a:latin typeface="Calibri"/>
                      </a:endParaRPr>
                    </a:p>
                  </a:txBody>
                  <a:tcPr marL="12700" marR="12700" marT="12700" marB="0" anchor="ctr">
                    <a:lnL w="12700" cap="flat" cmpd="sng" algn="ctr">
                      <a:solidFill>
                        <a:scrgbClr r="0" g="0" b="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i="1" u="none" strike="noStrike" noProof="0" dirty="0"/>
                        <a:t>14</a:t>
                      </a:r>
                      <a:endParaRPr lang="en-US" sz="1400" b="0" i="1" u="none" strike="noStrike" noProof="0" dirty="0">
                        <a:solidFill>
                          <a:srgbClr val="000000"/>
                        </a:solidFill>
                        <a:latin typeface="Calibri"/>
                      </a:endParaRPr>
                    </a:p>
                  </a:txBody>
                  <a:tcPr marL="12700" marR="12700" marT="12700" marB="0" anchor="ctr">
                    <a:lnL w="2857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i="1" u="none" strike="noStrike" noProof="0" dirty="0"/>
                        <a:t>12</a:t>
                      </a:r>
                      <a:endParaRPr lang="en-US" sz="1400" b="0" i="1" u="none" strike="noStrike" noProof="0" dirty="0">
                        <a:solidFill>
                          <a:srgbClr val="000000"/>
                        </a:solidFill>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i="1" u="none" strike="noStrike" noProof="0" dirty="0"/>
                        <a:t>76</a:t>
                      </a:r>
                      <a:endParaRPr lang="en-US" sz="1400" b="0" i="1" u="none" strike="noStrike" noProof="0" dirty="0">
                        <a:solidFill>
                          <a:srgbClr val="000000"/>
                        </a:solidFill>
                        <a:latin typeface="Calibri"/>
                      </a:endParaRPr>
                    </a:p>
                  </a:txBody>
                  <a:tcPr marL="12700" marR="12700" marT="12700" marB="0" anchor="ctr">
                    <a:lnL w="12700" cap="flat" cmpd="sng" algn="ctr">
                      <a:solidFill>
                        <a:scrgbClr r="0" g="0" b="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i="1" u="none" strike="noStrike" noProof="0" dirty="0">
                          <a:solidFill>
                            <a:srgbClr val="C00000"/>
                          </a:solidFill>
                        </a:rPr>
                        <a:t>90</a:t>
                      </a:r>
                      <a:endParaRPr lang="en-US" sz="1400" b="0" i="1" u="none" strike="noStrike" noProof="0" dirty="0">
                        <a:solidFill>
                          <a:srgbClr val="C00000"/>
                        </a:solidFill>
                        <a:latin typeface="Calibri"/>
                      </a:endParaRPr>
                    </a:p>
                  </a:txBody>
                  <a:tcPr marL="12700" marR="12700" marT="12700" marB="0" anchor="ctr">
                    <a:lnL w="2857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i="1" u="none" strike="noStrike" noProof="0" dirty="0">
                          <a:solidFill>
                            <a:srgbClr val="C00000"/>
                          </a:solidFill>
                        </a:rPr>
                        <a:t>14</a:t>
                      </a:r>
                      <a:endParaRPr lang="en-US" sz="1400" b="0" i="1" u="none" strike="noStrike" noProof="0" dirty="0">
                        <a:solidFill>
                          <a:srgbClr val="C00000"/>
                        </a:solidFill>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i="1" u="none" strike="noStrike" noProof="0" dirty="0">
                          <a:solidFill>
                            <a:srgbClr val="C00000"/>
                          </a:solidFill>
                        </a:rPr>
                        <a:t>84</a:t>
                      </a:r>
                      <a:endParaRPr lang="en-US" sz="1400" b="0" i="1" u="none" strike="noStrike" noProof="0" dirty="0">
                        <a:solidFill>
                          <a:srgbClr val="C00000"/>
                        </a:solidFill>
                        <a:latin typeface="Calibri"/>
                      </a:endParaRPr>
                    </a:p>
                  </a:txBody>
                  <a:tcPr marL="12700" marR="12700" marT="12700" marB="0" anchor="ctr">
                    <a:lnL w="12700" cap="flat" cmpd="sng" algn="ctr">
                      <a:solidFill>
                        <a:scrgbClr r="0" g="0" b="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4"/>
                  </a:ext>
                </a:extLst>
              </a:tr>
              <a:tr h="370840">
                <a:tc>
                  <a:txBody>
                    <a:bodyPr/>
                    <a:lstStyle/>
                    <a:p>
                      <a:pPr algn="l" fontAlgn="b"/>
                      <a:r>
                        <a:rPr lang="en-US" sz="1400" b="1" u="none" strike="noStrike" noProof="0" dirty="0"/>
                        <a:t>Equipment</a:t>
                      </a:r>
                      <a:endParaRPr lang="en-US" sz="1400" b="1" i="0" u="none" strike="noStrike" noProof="0" dirty="0">
                        <a:solidFill>
                          <a:srgbClr val="000000"/>
                        </a:solidFill>
                        <a:latin typeface="Calibri"/>
                      </a:endParaRPr>
                    </a:p>
                  </a:txBody>
                  <a:tcPr marL="12700" marR="12700" marT="1270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EB4E3"/>
                    </a:solidFill>
                  </a:tcPr>
                </a:tc>
                <a:tc gridSpan="3">
                  <a:txBody>
                    <a:bodyPr/>
                    <a:lstStyle/>
                    <a:p>
                      <a:pPr algn="ctr"/>
                      <a:r>
                        <a:rPr lang="en-US" sz="1400" noProof="0" dirty="0"/>
                        <a:t>31</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EB4E3"/>
                    </a:solidFill>
                  </a:tcPr>
                </a:tc>
                <a:tc hMerge="1">
                  <a:txBody>
                    <a:bodyPr/>
                    <a:lstStyle/>
                    <a:p>
                      <a:endParaRPr lang="es-ES_tradnl"/>
                    </a:p>
                  </a:txBody>
                  <a:tcPr/>
                </a:tc>
                <a:tc hMerge="1">
                  <a:txBody>
                    <a:bodyPr/>
                    <a:lstStyle/>
                    <a:p>
                      <a:endParaRPr lang="es-ES_tradnl"/>
                    </a:p>
                  </a:txBody>
                  <a:tcPr/>
                </a:tc>
                <a:tc gridSpan="3">
                  <a:txBody>
                    <a:bodyPr/>
                    <a:lstStyle/>
                    <a:p>
                      <a:pPr algn="ctr"/>
                      <a:r>
                        <a:rPr lang="en-US" sz="1400" noProof="0" dirty="0"/>
                        <a:t>5</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EB4E3"/>
                    </a:solidFill>
                  </a:tcPr>
                </a:tc>
                <a:tc hMerge="1">
                  <a:txBody>
                    <a:bodyPr/>
                    <a:lstStyle/>
                    <a:p>
                      <a:endParaRPr lang="es-ES_tradnl"/>
                    </a:p>
                  </a:txBody>
                  <a:tcPr/>
                </a:tc>
                <a:tc hMerge="1">
                  <a:txBody>
                    <a:bodyPr/>
                    <a:lstStyle/>
                    <a:p>
                      <a:endParaRPr lang="es-ES_tradnl"/>
                    </a:p>
                  </a:txBody>
                  <a:tcPr/>
                </a:tc>
                <a:tc gridSpan="3">
                  <a:txBody>
                    <a:bodyPr/>
                    <a:lstStyle/>
                    <a:p>
                      <a:pPr algn="ctr"/>
                      <a:r>
                        <a:rPr lang="en-US" sz="1400" noProof="0" dirty="0"/>
                        <a:t>31</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EB4E3"/>
                    </a:solidFill>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xmlns="" val="10005"/>
                  </a:ext>
                </a:extLst>
              </a:tr>
              <a:tr h="370840">
                <a:tc>
                  <a:txBody>
                    <a:bodyPr/>
                    <a:lstStyle/>
                    <a:p>
                      <a:pPr algn="l" fontAlgn="b"/>
                      <a:r>
                        <a:rPr lang="en-US" sz="1400" b="1" u="none" strike="noStrike" noProof="0" dirty="0"/>
                        <a:t>Palliative care team (HR)</a:t>
                      </a:r>
                      <a:endParaRPr lang="en-US" sz="1400" b="1" i="0" u="none" strike="noStrike" noProof="0" dirty="0">
                        <a:solidFill>
                          <a:srgbClr val="000000"/>
                        </a:solidFill>
                        <a:latin typeface="Calibri"/>
                      </a:endParaRPr>
                    </a:p>
                  </a:txBody>
                  <a:tcPr marL="12700" marR="12700" marT="1270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6D9F1"/>
                    </a:solidFill>
                  </a:tcPr>
                </a:tc>
                <a:tc gridSpan="3">
                  <a:txBody>
                    <a:bodyPr/>
                    <a:lstStyle/>
                    <a:p>
                      <a:pPr algn="ctr"/>
                      <a:r>
                        <a:rPr lang="en-US" sz="1400" noProof="0" dirty="0"/>
                        <a:t>121</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6D9F1"/>
                    </a:solidFill>
                  </a:tcPr>
                </a:tc>
                <a:tc hMerge="1">
                  <a:txBody>
                    <a:bodyPr/>
                    <a:lstStyle/>
                    <a:p>
                      <a:endParaRPr lang="es-ES_tradnl"/>
                    </a:p>
                  </a:txBody>
                  <a:tcPr/>
                </a:tc>
                <a:tc hMerge="1">
                  <a:txBody>
                    <a:bodyPr/>
                    <a:lstStyle/>
                    <a:p>
                      <a:endParaRPr lang="es-ES_tradnl"/>
                    </a:p>
                  </a:txBody>
                  <a:tcPr/>
                </a:tc>
                <a:tc gridSpan="3">
                  <a:txBody>
                    <a:bodyPr/>
                    <a:lstStyle/>
                    <a:p>
                      <a:pPr algn="ctr"/>
                      <a:r>
                        <a:rPr lang="en-US" sz="1400" noProof="0" dirty="0"/>
                        <a:t>78</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6D9F1"/>
                    </a:solidFill>
                  </a:tcPr>
                </a:tc>
                <a:tc hMerge="1">
                  <a:txBody>
                    <a:bodyPr/>
                    <a:lstStyle/>
                    <a:p>
                      <a:endParaRPr lang="es-ES_tradnl"/>
                    </a:p>
                  </a:txBody>
                  <a:tcPr/>
                </a:tc>
                <a:tc hMerge="1">
                  <a:txBody>
                    <a:bodyPr/>
                    <a:lstStyle/>
                    <a:p>
                      <a:endParaRPr lang="es-ES_tradnl"/>
                    </a:p>
                  </a:txBody>
                  <a:tcPr/>
                </a:tc>
                <a:tc gridSpan="3">
                  <a:txBody>
                    <a:bodyPr/>
                    <a:lstStyle/>
                    <a:p>
                      <a:pPr algn="ctr"/>
                      <a:r>
                        <a:rPr lang="en-US" sz="1400" noProof="0" dirty="0"/>
                        <a:t>584</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6D9F1"/>
                    </a:solidFill>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xmlns="" val="10006"/>
                  </a:ext>
                </a:extLst>
              </a:tr>
              <a:tr h="370840">
                <a:tc>
                  <a:txBody>
                    <a:bodyPr/>
                    <a:lstStyle/>
                    <a:p>
                      <a:pPr algn="l" fontAlgn="b"/>
                      <a:r>
                        <a:rPr lang="en-US" sz="1400" b="1" u="none" strike="noStrike" noProof="0" dirty="0"/>
                        <a:t>Total</a:t>
                      </a:r>
                      <a:endParaRPr lang="en-US" sz="1400" b="1" i="0" u="none" strike="noStrike" noProof="0" dirty="0">
                        <a:solidFill>
                          <a:srgbClr val="000000"/>
                        </a:solidFill>
                        <a:latin typeface="Calibri"/>
                      </a:endParaRPr>
                    </a:p>
                  </a:txBody>
                  <a:tcPr marL="12700" marR="12700" marT="1270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400" b="1" u="none" strike="noStrike" noProof="0" dirty="0"/>
                        <a:t>219</a:t>
                      </a:r>
                      <a:endParaRPr lang="en-US" sz="1400" b="1" i="0" u="none" strike="noStrike" noProof="0" dirty="0">
                        <a:solidFill>
                          <a:srgbClr val="000000"/>
                        </a:solidFill>
                        <a:latin typeface="Calibri"/>
                      </a:endParaRPr>
                    </a:p>
                  </a:txBody>
                  <a:tcPr marL="12700" marR="12700" marT="12700" marB="0" anchor="ctr">
                    <a:lnL w="2857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400" b="1" u="none" strike="noStrike" noProof="0" dirty="0"/>
                        <a:t>182</a:t>
                      </a:r>
                      <a:endParaRPr lang="en-US" sz="1400" b="1" i="0" u="none" strike="noStrike" noProof="0" dirty="0">
                        <a:solidFill>
                          <a:srgbClr val="000000"/>
                        </a:solidFill>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400" b="1" u="none" strike="noStrike" noProof="0" dirty="0"/>
                        <a:t>248</a:t>
                      </a:r>
                      <a:endParaRPr lang="en-US" sz="1400" b="1" i="0" u="none" strike="noStrike" noProof="0" dirty="0">
                        <a:solidFill>
                          <a:srgbClr val="000000"/>
                        </a:solidFill>
                        <a:latin typeface="Calibri"/>
                      </a:endParaRPr>
                    </a:p>
                  </a:txBody>
                  <a:tcPr marL="12700" marR="12700" marT="12700" marB="0" anchor="ctr">
                    <a:lnL w="12700" cap="flat" cmpd="sng" algn="ctr">
                      <a:solidFill>
                        <a:scrgbClr r="0" g="0" b="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400" b="1" u="none" strike="noStrike" noProof="0" dirty="0"/>
                        <a:t>119</a:t>
                      </a:r>
                      <a:endParaRPr lang="en-US" sz="1400" b="1" i="0" u="none" strike="noStrike" noProof="0" dirty="0">
                        <a:solidFill>
                          <a:srgbClr val="000000"/>
                        </a:solidFill>
                        <a:latin typeface="Calibri"/>
                      </a:endParaRPr>
                    </a:p>
                  </a:txBody>
                  <a:tcPr marL="12700" marR="12700" marT="12700" marB="0" anchor="ctr">
                    <a:lnL w="2857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400" b="1" u="none" strike="noStrike" noProof="0" dirty="0"/>
                        <a:t>115</a:t>
                      </a:r>
                      <a:endParaRPr lang="en-US" sz="1400" b="1" i="0" u="none" strike="noStrike" noProof="0" dirty="0">
                        <a:solidFill>
                          <a:srgbClr val="000000"/>
                        </a:solidFill>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400" b="1" u="none" strike="noStrike" noProof="0" dirty="0"/>
                        <a:t>194</a:t>
                      </a:r>
                      <a:endParaRPr lang="en-US" sz="1400" b="1" i="0" u="none" strike="noStrike" noProof="0" dirty="0">
                        <a:solidFill>
                          <a:srgbClr val="000000"/>
                        </a:solidFill>
                        <a:latin typeface="Calibri"/>
                      </a:endParaRPr>
                    </a:p>
                  </a:txBody>
                  <a:tcPr marL="12700" marR="12700" marT="12700" marB="0" anchor="ctr">
                    <a:lnL w="12700" cap="flat" cmpd="sng" algn="ctr">
                      <a:solidFill>
                        <a:scrgbClr r="0" g="0" b="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400" b="1" u="none" strike="noStrike" noProof="0" dirty="0"/>
                        <a:t>796</a:t>
                      </a:r>
                      <a:endParaRPr lang="en-US" sz="1400" b="1" i="0" u="none" strike="noStrike" noProof="0" dirty="0">
                        <a:solidFill>
                          <a:srgbClr val="000000"/>
                        </a:solidFill>
                        <a:latin typeface="Calibri"/>
                      </a:endParaRPr>
                    </a:p>
                  </a:txBody>
                  <a:tcPr marL="12700" marR="12700" marT="12700" marB="0" anchor="ctr">
                    <a:lnL w="2857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400" b="1" u="none" strike="noStrike" noProof="0" dirty="0"/>
                        <a:t>694</a:t>
                      </a:r>
                      <a:endParaRPr lang="en-US" sz="1400" b="1" i="0" u="none" strike="noStrike" noProof="0" dirty="0">
                        <a:solidFill>
                          <a:srgbClr val="000000"/>
                        </a:solidFill>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400" b="1" u="none" strike="noStrike" noProof="0" dirty="0"/>
                        <a:t>793</a:t>
                      </a:r>
                      <a:endParaRPr lang="en-US" sz="1400" b="1" i="0" u="none" strike="noStrike" noProof="0" dirty="0">
                        <a:solidFill>
                          <a:srgbClr val="000000"/>
                        </a:solidFill>
                        <a:latin typeface="Calibri"/>
                      </a:endParaRPr>
                    </a:p>
                  </a:txBody>
                  <a:tcPr marL="12700" marR="12700" marT="12700" marB="0" anchor="ctr">
                    <a:lnL w="12700" cap="flat" cmpd="sng" algn="ctr">
                      <a:solidFill>
                        <a:scrgbClr r="0" g="0" b="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8EB4E3"/>
                    </a:solidFill>
                  </a:tcPr>
                </a:tc>
                <a:extLst>
                  <a:ext uri="{0D108BD9-81ED-4DB2-BD59-A6C34878D82A}">
                    <a16:rowId xmlns:a16="http://schemas.microsoft.com/office/drawing/2014/main" xmlns="" val="10007"/>
                  </a:ext>
                </a:extLst>
              </a:tr>
              <a:tr h="370840">
                <a:tc>
                  <a:txBody>
                    <a:bodyPr/>
                    <a:lstStyle/>
                    <a:p>
                      <a:pPr algn="l" fontAlgn="b"/>
                      <a:r>
                        <a:rPr lang="en-US" sz="1400" b="1" u="none" strike="noStrike" noProof="0" dirty="0"/>
                        <a:t>% public health expenditure</a:t>
                      </a:r>
                      <a:r>
                        <a:rPr lang="en-US" sz="1400" b="1" u="none" strike="noStrike" baseline="30000" noProof="0" dirty="0"/>
                        <a:t>4</a:t>
                      </a:r>
                      <a:endParaRPr lang="en-US" sz="1400" b="1" i="0" u="none" strike="noStrike" noProof="0" dirty="0">
                        <a:solidFill>
                          <a:srgbClr val="000000"/>
                        </a:solidFill>
                        <a:latin typeface="Calibri"/>
                      </a:endParaRPr>
                    </a:p>
                  </a:txBody>
                  <a:tcPr marL="12700" marR="12700" marT="1270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algn="ctr" fontAlgn="ctr"/>
                      <a:r>
                        <a:rPr lang="en-US" sz="1400" b="1" u="none" strike="noStrike" noProof="0" dirty="0"/>
                        <a:t>8.8</a:t>
                      </a:r>
                      <a:endParaRPr lang="en-US" sz="1400" b="1" i="0" u="none" strike="noStrike" noProof="0" dirty="0">
                        <a:solidFill>
                          <a:srgbClr val="000000"/>
                        </a:solidFill>
                        <a:latin typeface="Calibri"/>
                      </a:endParaRPr>
                    </a:p>
                  </a:txBody>
                  <a:tcPr marL="12700" marR="12700" marT="12700" marB="0" anchor="ctr">
                    <a:lnL w="2857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algn="ctr" fontAlgn="ctr"/>
                      <a:r>
                        <a:rPr lang="en-US" sz="1400" b="1" u="none" strike="noStrike" noProof="0" dirty="0"/>
                        <a:t>7.3</a:t>
                      </a:r>
                      <a:endParaRPr lang="en-US" sz="1400" b="1" i="0" u="none" strike="noStrike" noProof="0" dirty="0">
                        <a:solidFill>
                          <a:srgbClr val="000000"/>
                        </a:solidFill>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algn="ctr" fontAlgn="ctr"/>
                      <a:r>
                        <a:rPr lang="en-US" sz="1400" b="1" u="none" strike="noStrike" noProof="0" dirty="0"/>
                        <a:t>9.9</a:t>
                      </a:r>
                      <a:endParaRPr lang="en-US" sz="1400" b="1" i="0" u="none" strike="noStrike" noProof="0" dirty="0">
                        <a:solidFill>
                          <a:srgbClr val="000000"/>
                        </a:solidFill>
                        <a:latin typeface="Calibri"/>
                      </a:endParaRPr>
                    </a:p>
                  </a:txBody>
                  <a:tcPr marL="12700" marR="12700" marT="12700" marB="0" anchor="ctr">
                    <a:lnL w="12700" cap="flat" cmpd="sng" algn="ctr">
                      <a:solidFill>
                        <a:scrgbClr r="0" g="0" b="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algn="ctr" fontAlgn="ctr"/>
                      <a:r>
                        <a:rPr lang="en-US" sz="1400" b="1" u="none" strike="noStrike" noProof="0" dirty="0"/>
                        <a:t>1.0</a:t>
                      </a:r>
                      <a:endParaRPr lang="en-US" sz="1400" b="1" i="0" u="none" strike="noStrike" noProof="0" dirty="0">
                        <a:solidFill>
                          <a:srgbClr val="000000"/>
                        </a:solidFill>
                        <a:latin typeface="Calibri"/>
                      </a:endParaRPr>
                    </a:p>
                  </a:txBody>
                  <a:tcPr marL="12700" marR="12700" marT="12700" marB="0" anchor="ctr">
                    <a:lnL w="2857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algn="ctr" fontAlgn="ctr"/>
                      <a:r>
                        <a:rPr lang="en-US" sz="1400" b="1" u="none" strike="noStrike" noProof="0" dirty="0"/>
                        <a:t>1.0</a:t>
                      </a:r>
                      <a:endParaRPr lang="en-US" sz="1400" b="1" i="0" u="none" strike="noStrike" noProof="0" dirty="0">
                        <a:solidFill>
                          <a:srgbClr val="000000"/>
                        </a:solidFill>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algn="ctr" fontAlgn="ctr"/>
                      <a:r>
                        <a:rPr lang="en-US" sz="1400" b="1" u="none" strike="noStrike" noProof="0" dirty="0"/>
                        <a:t>1.7</a:t>
                      </a:r>
                      <a:endParaRPr lang="en-US" sz="1400" b="1" i="0" u="none" strike="noStrike" noProof="0" dirty="0">
                        <a:solidFill>
                          <a:srgbClr val="000000"/>
                        </a:solidFill>
                        <a:latin typeface="Calibri"/>
                      </a:endParaRPr>
                    </a:p>
                  </a:txBody>
                  <a:tcPr marL="12700" marR="12700" marT="12700" marB="0" anchor="ctr">
                    <a:lnL w="12700" cap="flat" cmpd="sng" algn="ctr">
                      <a:solidFill>
                        <a:scrgbClr r="0" g="0" b="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algn="ctr" fontAlgn="b"/>
                      <a:r>
                        <a:rPr lang="en-US" sz="1400" b="1" i="0" u="none" strike="noStrike" noProof="0" dirty="0">
                          <a:solidFill>
                            <a:srgbClr val="000000"/>
                          </a:solidFill>
                          <a:latin typeface="Calibri"/>
                        </a:rPr>
                        <a:t>1.0</a:t>
                      </a:r>
                    </a:p>
                  </a:txBody>
                  <a:tcPr marL="12700" marR="12700" marT="12700" marB="0" anchor="ctr">
                    <a:lnL w="2857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algn="ctr" fontAlgn="b"/>
                      <a:r>
                        <a:rPr lang="en-US" sz="1400" b="1" u="none" strike="noStrike" noProof="0" dirty="0"/>
                        <a:t>0.8</a:t>
                      </a:r>
                      <a:endParaRPr lang="en-US" sz="1400" b="1" i="0" u="none" strike="noStrike" noProof="0" dirty="0">
                        <a:solidFill>
                          <a:srgbClr val="000000"/>
                        </a:solidFill>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algn="ctr" fontAlgn="b"/>
                      <a:r>
                        <a:rPr lang="en-US" sz="1400" b="1" i="0" u="none" strike="noStrike" noProof="0" dirty="0">
                          <a:solidFill>
                            <a:srgbClr val="000000"/>
                          </a:solidFill>
                          <a:latin typeface="Calibri"/>
                        </a:rPr>
                        <a:t>1.0</a:t>
                      </a:r>
                    </a:p>
                  </a:txBody>
                  <a:tcPr marL="12700" marR="12700" marT="12700" marB="0" anchor="ctr">
                    <a:lnL w="12700" cap="flat" cmpd="sng" algn="ctr">
                      <a:solidFill>
                        <a:scrgbClr r="0" g="0" b="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xmlns="" val="10008"/>
                  </a:ext>
                </a:extLst>
              </a:tr>
            </a:tbl>
          </a:graphicData>
        </a:graphic>
      </p:graphicFrame>
      <p:sp>
        <p:nvSpPr>
          <p:cNvPr id="7" name="TextBox 10">
            <a:extLst>
              <a:ext uri="{FF2B5EF4-FFF2-40B4-BE49-F238E27FC236}">
                <a16:creationId xmlns:a16="http://schemas.microsoft.com/office/drawing/2014/main" xmlns="" id="{0BE93E4D-A08C-DB4F-BFD2-DB0B97E6A611}"/>
              </a:ext>
            </a:extLst>
          </p:cNvPr>
          <p:cNvSpPr txBox="1"/>
          <p:nvPr/>
        </p:nvSpPr>
        <p:spPr>
          <a:xfrm>
            <a:off x="0" y="5335409"/>
            <a:ext cx="9158905" cy="1323439"/>
          </a:xfrm>
          <a:prstGeom prst="rect">
            <a:avLst/>
          </a:prstGeom>
          <a:solidFill>
            <a:srgbClr val="285A2F"/>
          </a:solid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Times New Roman"/>
                <a:cs typeface="Times New Roman"/>
              </a:rPr>
              <a:t>For LIMCS: =~3% of the </a:t>
            </a:r>
          </a:p>
          <a:p>
            <a:pPr algn="ctr"/>
            <a:r>
              <a:rPr lang="en-US" sz="4000" b="1" dirty="0">
                <a:solidFill>
                  <a:schemeClr val="bg1"/>
                </a:solidFill>
                <a:effectLst>
                  <a:outerShdw blurRad="38100" dist="38100" dir="2700000" algn="tl">
                    <a:srgbClr val="000000">
                      <a:alpha val="43137"/>
                    </a:srgbClr>
                  </a:outerShdw>
                </a:effectLst>
                <a:latin typeface="Times New Roman"/>
                <a:cs typeface="Times New Roman"/>
              </a:rPr>
              <a:t>DCP3 Essential UHC package </a:t>
            </a:r>
          </a:p>
        </p:txBody>
      </p:sp>
      <p:sp>
        <p:nvSpPr>
          <p:cNvPr id="9" name="Title 1"/>
          <p:cNvSpPr>
            <a:spLocks noGrp="1"/>
          </p:cNvSpPr>
          <p:nvPr>
            <p:ph type="title"/>
          </p:nvPr>
        </p:nvSpPr>
        <p:spPr>
          <a:xfrm>
            <a:off x="14906" y="71892"/>
            <a:ext cx="9144000" cy="1405543"/>
          </a:xfrm>
        </p:spPr>
        <p:txBody>
          <a:bodyPr anchor="t">
            <a:noAutofit/>
          </a:bodyPr>
          <a:lstStyle/>
          <a:p>
            <a:r>
              <a:rPr lang="en-US" sz="3200" b="1" dirty="0">
                <a:solidFill>
                  <a:schemeClr val="bg1"/>
                </a:solidFill>
                <a:latin typeface="Times New Roman"/>
                <a:cs typeface="Times New Roman"/>
              </a:rPr>
              <a:t>Essential Package: cost per person with SHS</a:t>
            </a:r>
            <a:br>
              <a:rPr lang="en-US" sz="3200" b="1" dirty="0">
                <a:solidFill>
                  <a:schemeClr val="bg1"/>
                </a:solidFill>
                <a:latin typeface="Times New Roman"/>
                <a:cs typeface="Times New Roman"/>
              </a:rPr>
            </a:br>
            <a:r>
              <a:rPr lang="en-US" sz="3200" b="1" dirty="0">
                <a:solidFill>
                  <a:schemeClr val="bg1"/>
                </a:solidFill>
                <a:latin typeface="Times New Roman"/>
                <a:cs typeface="Times New Roman"/>
              </a:rPr>
              <a:t>Rwanda, Vietnam and Mexico by medicine prices </a:t>
            </a:r>
            <a:r>
              <a:rPr lang="en-US" sz="1800" dirty="0">
                <a:solidFill>
                  <a:schemeClr val="bg1"/>
                </a:solidFill>
                <a:latin typeface="Times New Roman"/>
                <a:cs typeface="Times New Roman"/>
              </a:rPr>
              <a:t/>
            </a:r>
            <a:br>
              <a:rPr lang="en-US" sz="1800" dirty="0">
                <a:solidFill>
                  <a:schemeClr val="bg1"/>
                </a:solidFill>
                <a:latin typeface="Times New Roman"/>
                <a:cs typeface="Times New Roman"/>
              </a:rPr>
            </a:br>
            <a:r>
              <a:rPr lang="en-US" sz="2400" dirty="0">
                <a:solidFill>
                  <a:schemeClr val="bg1"/>
                </a:solidFill>
                <a:latin typeface="Times New Roman"/>
                <a:cs typeface="Times New Roman"/>
              </a:rPr>
              <a:t>(US$ current value, 2015)</a:t>
            </a:r>
          </a:p>
        </p:txBody>
      </p:sp>
    </p:spTree>
    <p:extLst>
      <p:ext uri="{BB962C8B-B14F-4D97-AF65-F5344CB8AC3E}">
        <p14:creationId xmlns:p14="http://schemas.microsoft.com/office/powerpoint/2010/main" xmlns="" val="30188604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0"/>
            <a:ext cx="8713394" cy="1024844"/>
          </a:xfrm>
        </p:spPr>
        <p:txBody>
          <a:bodyPr>
            <a:noAutofit/>
          </a:bodyPr>
          <a:lstStyle/>
          <a:p>
            <a:r>
              <a:rPr lang="en-US" sz="3200" b="1" dirty="0">
                <a:solidFill>
                  <a:schemeClr val="bg1"/>
                </a:solidFill>
                <a:latin typeface="Times New Roman"/>
                <a:cs typeface="Times New Roman"/>
              </a:rPr>
              <a:t>Advocacy Tool-kit and Background Resources</a:t>
            </a:r>
          </a:p>
        </p:txBody>
      </p:sp>
      <p:sp>
        <p:nvSpPr>
          <p:cNvPr id="3" name="Content Placeholder 2"/>
          <p:cNvSpPr>
            <a:spLocks noGrp="1"/>
          </p:cNvSpPr>
          <p:nvPr>
            <p:ph idx="1"/>
          </p:nvPr>
        </p:nvSpPr>
        <p:spPr>
          <a:xfrm>
            <a:off x="0" y="858684"/>
            <a:ext cx="7088974" cy="5382699"/>
          </a:xfrm>
        </p:spPr>
        <p:txBody>
          <a:bodyPr>
            <a:normAutofit lnSpcReduction="10000"/>
          </a:bodyPr>
          <a:lstStyle/>
          <a:p>
            <a:pPr marL="0" indent="0">
              <a:buNone/>
            </a:pPr>
            <a:endParaRPr lang="en-US" sz="1200" dirty="0">
              <a:solidFill>
                <a:srgbClr val="285A2F"/>
              </a:solidFill>
              <a:latin typeface=""/>
              <a:cs typeface=""/>
            </a:endParaRPr>
          </a:p>
          <a:p>
            <a:pPr lvl="1"/>
            <a:r>
              <a:rPr lang="en-US" sz="2400" b="1" dirty="0">
                <a:solidFill>
                  <a:schemeClr val="accent6">
                    <a:lumMod val="75000"/>
                  </a:schemeClr>
                </a:solidFill>
                <a:latin typeface=""/>
                <a:cs typeface=""/>
              </a:rPr>
              <a:t>Lancet Commission Publication: </a:t>
            </a:r>
          </a:p>
          <a:p>
            <a:pPr lvl="1"/>
            <a:r>
              <a:rPr lang="en-US" sz="2300" b="1" dirty="0" err="1">
                <a:solidFill>
                  <a:schemeClr val="bg1"/>
                </a:solidFill>
                <a:latin typeface=""/>
                <a:cs typeface=""/>
              </a:rPr>
              <a:t>thelancet.com</a:t>
            </a:r>
            <a:r>
              <a:rPr lang="en-US" sz="2300" b="1" dirty="0">
                <a:solidFill>
                  <a:schemeClr val="bg1"/>
                </a:solidFill>
                <a:latin typeface=""/>
                <a:cs typeface=""/>
              </a:rPr>
              <a:t>/commissions/palliative-care </a:t>
            </a:r>
          </a:p>
          <a:p>
            <a:pPr lvl="2"/>
            <a:r>
              <a:rPr lang="en-US" sz="2000" dirty="0">
                <a:solidFill>
                  <a:schemeClr val="bg1"/>
                </a:solidFill>
                <a:latin typeface=""/>
                <a:cs typeface=""/>
              </a:rPr>
              <a:t>Executive Summary and Full report</a:t>
            </a:r>
          </a:p>
          <a:p>
            <a:pPr lvl="2"/>
            <a:r>
              <a:rPr lang="en-US" sz="2000" dirty="0">
                <a:solidFill>
                  <a:schemeClr val="bg1"/>
                </a:solidFill>
                <a:latin typeface=""/>
                <a:cs typeface=""/>
              </a:rPr>
              <a:t>Commentaries</a:t>
            </a:r>
          </a:p>
          <a:p>
            <a:pPr lvl="2"/>
            <a:r>
              <a:rPr lang="en-US" sz="2000" dirty="0">
                <a:solidFill>
                  <a:schemeClr val="bg1"/>
                </a:solidFill>
                <a:latin typeface=""/>
                <a:cs typeface=""/>
              </a:rPr>
              <a:t>Podcast</a:t>
            </a:r>
          </a:p>
          <a:p>
            <a:pPr lvl="2"/>
            <a:endParaRPr lang="en-US" sz="2400" dirty="0">
              <a:latin typeface=""/>
              <a:cs typeface=""/>
            </a:endParaRPr>
          </a:p>
          <a:p>
            <a:pPr lvl="1"/>
            <a:r>
              <a:rPr lang="en-US" sz="2400" b="1" dirty="0">
                <a:solidFill>
                  <a:schemeClr val="accent6">
                    <a:lumMod val="75000"/>
                  </a:schemeClr>
                </a:solidFill>
                <a:latin typeface=""/>
                <a:cs typeface=""/>
              </a:rPr>
              <a:t>Advocacy Toolkit:</a:t>
            </a:r>
          </a:p>
          <a:p>
            <a:pPr marL="457200" lvl="1" indent="0">
              <a:buNone/>
            </a:pPr>
            <a:r>
              <a:rPr lang="en-US" sz="2300" b="1" dirty="0" err="1">
                <a:solidFill>
                  <a:schemeClr val="bg1"/>
                </a:solidFill>
                <a:latin typeface=""/>
                <a:cs typeface=""/>
              </a:rPr>
              <a:t>www.miami.edu</a:t>
            </a:r>
            <a:r>
              <a:rPr lang="en-US" sz="2300" b="1" dirty="0">
                <a:solidFill>
                  <a:schemeClr val="bg1"/>
                </a:solidFill>
                <a:latin typeface=""/>
                <a:cs typeface=""/>
              </a:rPr>
              <a:t>/lancet --&gt; background resources</a:t>
            </a:r>
          </a:p>
          <a:p>
            <a:pPr lvl="2"/>
            <a:r>
              <a:rPr lang="en-US" sz="2000" dirty="0">
                <a:solidFill>
                  <a:schemeClr val="bg1"/>
                </a:solidFill>
                <a:latin typeface=""/>
                <a:cs typeface=""/>
              </a:rPr>
              <a:t>Data Appendix</a:t>
            </a:r>
          </a:p>
          <a:p>
            <a:pPr lvl="2"/>
            <a:r>
              <a:rPr lang="en-US" sz="2000" dirty="0">
                <a:solidFill>
                  <a:schemeClr val="bg1"/>
                </a:solidFill>
                <a:latin typeface=""/>
                <a:cs typeface=""/>
              </a:rPr>
              <a:t>Fact sheets </a:t>
            </a:r>
          </a:p>
          <a:p>
            <a:pPr lvl="2"/>
            <a:r>
              <a:rPr lang="en-US" sz="2000" dirty="0">
                <a:solidFill>
                  <a:schemeClr val="bg1"/>
                </a:solidFill>
                <a:latin typeface=""/>
                <a:cs typeface=""/>
              </a:rPr>
              <a:t>Country data sheet</a:t>
            </a:r>
          </a:p>
          <a:p>
            <a:pPr lvl="2"/>
            <a:r>
              <a:rPr lang="en-US" sz="2000" dirty="0">
                <a:solidFill>
                  <a:schemeClr val="bg1"/>
                </a:solidFill>
                <a:latin typeface=""/>
                <a:cs typeface=""/>
              </a:rPr>
              <a:t>Video presentation</a:t>
            </a:r>
          </a:p>
          <a:p>
            <a:pPr lvl="2"/>
            <a:r>
              <a:rPr lang="en-US" sz="2000" dirty="0">
                <a:solidFill>
                  <a:schemeClr val="bg1"/>
                </a:solidFill>
                <a:latin typeface=""/>
                <a:cs typeface=""/>
              </a:rPr>
              <a:t>Wall map</a:t>
            </a:r>
          </a:p>
          <a:p>
            <a:pPr lvl="1"/>
            <a:endParaRPr lang="en-US" sz="2400" dirty="0">
              <a:latin typeface=""/>
              <a:cs typeface=""/>
            </a:endParaRPr>
          </a:p>
          <a:p>
            <a:pPr lvl="1"/>
            <a:endParaRPr lang="en-US" sz="2400" dirty="0">
              <a:latin typeface=""/>
              <a:cs typeface=""/>
            </a:endParaRPr>
          </a:p>
          <a:p>
            <a:endParaRPr lang="en-US" sz="3600" dirty="0">
              <a:latin typeface=""/>
              <a:cs typeface=""/>
            </a:endParaRPr>
          </a:p>
        </p:txBody>
      </p:sp>
      <p:pic>
        <p:nvPicPr>
          <p:cNvPr id="4" name="Picture 3">
            <a:extLst>
              <a:ext uri="{FF2B5EF4-FFF2-40B4-BE49-F238E27FC236}">
                <a16:creationId xmlns:a16="http://schemas.microsoft.com/office/drawing/2014/main" xmlns="" id="{09F53A6C-99EE-4445-91BD-A148F969F5A7}"/>
              </a:ext>
            </a:extLst>
          </p:cNvPr>
          <p:cNvPicPr>
            <a:picLocks noChangeAspect="1"/>
          </p:cNvPicPr>
          <p:nvPr/>
        </p:nvPicPr>
        <p:blipFill>
          <a:blip r:embed="rId3" cstate="print"/>
          <a:stretch>
            <a:fillRect/>
          </a:stretch>
        </p:blipFill>
        <p:spPr>
          <a:xfrm>
            <a:off x="7137392" y="3886200"/>
            <a:ext cx="1756184" cy="229352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xmlns="" id="{F49F5890-EE55-F84C-8794-3669CF2E1810}"/>
              </a:ext>
            </a:extLst>
          </p:cNvPr>
          <p:cNvPicPr>
            <a:picLocks noChangeAspect="1"/>
          </p:cNvPicPr>
          <p:nvPr/>
        </p:nvPicPr>
        <p:blipFill>
          <a:blip r:embed="rId4" cstate="print"/>
          <a:stretch>
            <a:fillRect/>
          </a:stretch>
        </p:blipFill>
        <p:spPr>
          <a:xfrm>
            <a:off x="6977561" y="1081484"/>
            <a:ext cx="1950677" cy="2616326"/>
          </a:xfrm>
          <a:prstGeom prst="rect">
            <a:avLst/>
          </a:prstGeom>
          <a:ln>
            <a:solidFill>
              <a:srgbClr val="A6A6A6"/>
            </a:solid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xmlns="" id="{36848E65-03DD-2A47-B314-AE0FB15C0913}"/>
              </a:ext>
            </a:extLst>
          </p:cNvPr>
          <p:cNvPicPr>
            <a:picLocks noChangeAspect="1"/>
          </p:cNvPicPr>
          <p:nvPr/>
        </p:nvPicPr>
        <p:blipFill>
          <a:blip r:embed="rId5" cstate="print"/>
          <a:stretch>
            <a:fillRect/>
          </a:stretch>
        </p:blipFill>
        <p:spPr>
          <a:xfrm>
            <a:off x="3571783" y="4191000"/>
            <a:ext cx="3310821" cy="22291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007387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 y="-71660"/>
            <a:ext cx="8657598" cy="1922326"/>
          </a:xfrm>
        </p:spPr>
        <p:txBody>
          <a:bodyPr>
            <a:noAutofit/>
          </a:bodyPr>
          <a:lstStyle/>
          <a:p>
            <a:r>
              <a:rPr lang="en-US" sz="4000" b="1" dirty="0">
                <a:solidFill>
                  <a:schemeClr val="bg1"/>
                </a:solidFill>
                <a:latin typeface="Times New Roman" charset="0"/>
                <a:ea typeface="Times New Roman" charset="0"/>
                <a:cs typeface="Times New Roman" charset="0"/>
              </a:rPr>
              <a:t>Implementation Working Group</a:t>
            </a:r>
            <a:br>
              <a:rPr lang="en-US" sz="4000" b="1" dirty="0">
                <a:solidFill>
                  <a:schemeClr val="bg1"/>
                </a:solidFill>
                <a:latin typeface="Times New Roman" charset="0"/>
                <a:ea typeface="Times New Roman" charset="0"/>
                <a:cs typeface="Times New Roman" charset="0"/>
              </a:rPr>
            </a:br>
            <a:endParaRPr lang="en-US" sz="4000" b="1" dirty="0">
              <a:solidFill>
                <a:schemeClr val="bg1"/>
              </a:solidFill>
              <a:latin typeface="Times New Roman" charset="0"/>
              <a:ea typeface="Times New Roman" charset="0"/>
              <a:cs typeface="Times New Roman" charset="0"/>
            </a:endParaRPr>
          </a:p>
        </p:txBody>
      </p:sp>
      <p:sp>
        <p:nvSpPr>
          <p:cNvPr id="3" name="Content Placeholder 2"/>
          <p:cNvSpPr>
            <a:spLocks noGrp="1"/>
          </p:cNvSpPr>
          <p:nvPr>
            <p:ph idx="1"/>
          </p:nvPr>
        </p:nvSpPr>
        <p:spPr>
          <a:xfrm>
            <a:off x="219456" y="1190125"/>
            <a:ext cx="8761812" cy="2035362"/>
          </a:xfrm>
          <a:ln w="28575">
            <a:solidFill>
              <a:srgbClr val="285A2F"/>
            </a:solidFill>
          </a:ln>
        </p:spPr>
        <p:txBody>
          <a:bodyPr>
            <a:noAutofit/>
          </a:bodyPr>
          <a:lstStyle/>
          <a:p>
            <a:pPr marL="0" indent="0" algn="ctr">
              <a:buNone/>
            </a:pPr>
            <a:r>
              <a:rPr lang="en-US" sz="2800" dirty="0">
                <a:solidFill>
                  <a:schemeClr val="bg1"/>
                </a:solidFill>
                <a:latin typeface="Times New Roman"/>
                <a:cs typeface="Times New Roman"/>
              </a:rPr>
              <a:t>Anchored by the International Association for Hospice and Palliative Care,  in collaboration with global, regional and national regional palliative care networks and associations, and working with the University of Miami</a:t>
            </a:r>
          </a:p>
        </p:txBody>
      </p:sp>
      <p:pic>
        <p:nvPicPr>
          <p:cNvPr id="12" name="Picture 11">
            <a:extLst>
              <a:ext uri="{FF2B5EF4-FFF2-40B4-BE49-F238E27FC236}">
                <a16:creationId xmlns:a16="http://schemas.microsoft.com/office/drawing/2014/main" xmlns="" id="{9961B9BC-0074-4AC1-9143-9AC62165FF68}"/>
              </a:ext>
            </a:extLst>
          </p:cNvPr>
          <p:cNvPicPr>
            <a:picLocks noChangeAspect="1"/>
          </p:cNvPicPr>
          <p:nvPr/>
        </p:nvPicPr>
        <p:blipFill>
          <a:blip r:embed="rId2" cstate="print"/>
          <a:stretch>
            <a:fillRect/>
          </a:stretch>
        </p:blipFill>
        <p:spPr>
          <a:xfrm>
            <a:off x="3048839" y="3059716"/>
            <a:ext cx="3555732" cy="2185775"/>
          </a:xfrm>
          <a:prstGeom prst="rect">
            <a:avLst/>
          </a:prstGeom>
          <a:noFill/>
          <a:ln>
            <a:noFill/>
          </a:ln>
        </p:spPr>
      </p:pic>
      <p:pic>
        <p:nvPicPr>
          <p:cNvPr id="5" name="Picture 4">
            <a:extLst>
              <a:ext uri="{FF2B5EF4-FFF2-40B4-BE49-F238E27FC236}">
                <a16:creationId xmlns:a16="http://schemas.microsoft.com/office/drawing/2014/main" xmlns="" id="{3E115423-E67A-B546-877B-697F3D238920}"/>
              </a:ext>
            </a:extLst>
          </p:cNvPr>
          <p:cNvPicPr>
            <a:picLocks noChangeAspect="1"/>
          </p:cNvPicPr>
          <p:nvPr/>
        </p:nvPicPr>
        <p:blipFill>
          <a:blip r:embed="rId3" cstate="print"/>
          <a:stretch>
            <a:fillRect/>
          </a:stretch>
        </p:blipFill>
        <p:spPr>
          <a:xfrm>
            <a:off x="498544" y="3788944"/>
            <a:ext cx="2034230" cy="974289"/>
          </a:xfrm>
          <a:prstGeom prst="rect">
            <a:avLst/>
          </a:prstGeom>
        </p:spPr>
      </p:pic>
      <p:pic>
        <p:nvPicPr>
          <p:cNvPr id="6" name="Picture 5">
            <a:extLst>
              <a:ext uri="{FF2B5EF4-FFF2-40B4-BE49-F238E27FC236}">
                <a16:creationId xmlns:a16="http://schemas.microsoft.com/office/drawing/2014/main" xmlns="" id="{1957EE65-B05F-D346-B88E-E4D593D10D22}"/>
              </a:ext>
            </a:extLst>
          </p:cNvPr>
          <p:cNvPicPr>
            <a:picLocks noChangeAspect="1"/>
          </p:cNvPicPr>
          <p:nvPr/>
        </p:nvPicPr>
        <p:blipFill>
          <a:blip r:embed="rId4" cstate="print">
            <a:clrChange>
              <a:clrFrom>
                <a:srgbClr val="FFFFFF"/>
              </a:clrFrom>
              <a:clrTo>
                <a:srgbClr val="FFFFFF">
                  <a:alpha val="0"/>
                </a:srgbClr>
              </a:clrTo>
            </a:clrChange>
          </a:blip>
          <a:stretch>
            <a:fillRect/>
          </a:stretch>
        </p:blipFill>
        <p:spPr>
          <a:xfrm>
            <a:off x="7048254" y="3788944"/>
            <a:ext cx="1244984" cy="1441111"/>
          </a:xfrm>
          <a:prstGeom prst="rect">
            <a:avLst/>
          </a:prstGeom>
        </p:spPr>
      </p:pic>
      <p:pic>
        <p:nvPicPr>
          <p:cNvPr id="4" name="Picture 3">
            <a:extLst>
              <a:ext uri="{FF2B5EF4-FFF2-40B4-BE49-F238E27FC236}">
                <a16:creationId xmlns:a16="http://schemas.microsoft.com/office/drawing/2014/main" xmlns="" id="{1BD92311-7731-A048-ADE8-BD032A99A887}"/>
              </a:ext>
            </a:extLst>
          </p:cNvPr>
          <p:cNvPicPr>
            <a:picLocks noChangeAspect="1"/>
          </p:cNvPicPr>
          <p:nvPr/>
        </p:nvPicPr>
        <p:blipFill>
          <a:blip r:embed="rId5" cstate="print"/>
          <a:srcRect t="9787" b="10880"/>
          <a:stretch>
            <a:fillRect/>
          </a:stretch>
        </p:blipFill>
        <p:spPr>
          <a:xfrm>
            <a:off x="498544" y="4865985"/>
            <a:ext cx="1158589" cy="987856"/>
          </a:xfrm>
          <a:prstGeom prst="rect">
            <a:avLst/>
          </a:prstGeom>
        </p:spPr>
      </p:pic>
      <p:pic>
        <p:nvPicPr>
          <p:cNvPr id="7" name="Picture 6">
            <a:extLst>
              <a:ext uri="{FF2B5EF4-FFF2-40B4-BE49-F238E27FC236}">
                <a16:creationId xmlns:a16="http://schemas.microsoft.com/office/drawing/2014/main" xmlns="" id="{74C060BF-076F-754C-9F81-E1C694745724}"/>
              </a:ext>
            </a:extLst>
          </p:cNvPr>
          <p:cNvPicPr>
            <a:picLocks noChangeAspect="1"/>
          </p:cNvPicPr>
          <p:nvPr/>
        </p:nvPicPr>
        <p:blipFill>
          <a:blip r:embed="rId6" cstate="print">
            <a:clrChange>
              <a:clrFrom>
                <a:srgbClr val="FFFFFF"/>
              </a:clrFrom>
              <a:clrTo>
                <a:srgbClr val="FFFFFF">
                  <a:alpha val="0"/>
                </a:srgbClr>
              </a:clrTo>
            </a:clrChange>
          </a:blip>
          <a:srcRect t="14356"/>
          <a:stretch>
            <a:fillRect/>
          </a:stretch>
        </p:blipFill>
        <p:spPr>
          <a:xfrm>
            <a:off x="5387150" y="5504847"/>
            <a:ext cx="2023031" cy="1222383"/>
          </a:xfrm>
          <a:prstGeom prst="rect">
            <a:avLst/>
          </a:prstGeom>
        </p:spPr>
      </p:pic>
      <p:pic>
        <p:nvPicPr>
          <p:cNvPr id="8" name="Picture 7">
            <a:extLst>
              <a:ext uri="{FF2B5EF4-FFF2-40B4-BE49-F238E27FC236}">
                <a16:creationId xmlns:a16="http://schemas.microsoft.com/office/drawing/2014/main" xmlns="" id="{3701F8A7-BF0E-4047-B323-B22C45BF1215}"/>
              </a:ext>
            </a:extLst>
          </p:cNvPr>
          <p:cNvPicPr>
            <a:picLocks noChangeAspect="1"/>
          </p:cNvPicPr>
          <p:nvPr/>
        </p:nvPicPr>
        <p:blipFill>
          <a:blip r:embed="rId7" cstate="print">
            <a:clrChange>
              <a:clrFrom>
                <a:srgbClr val="FFFFFF"/>
              </a:clrFrom>
              <a:clrTo>
                <a:srgbClr val="FFFFFF">
                  <a:alpha val="0"/>
                </a:srgbClr>
              </a:clrTo>
            </a:clrChange>
          </a:blip>
          <a:stretch>
            <a:fillRect/>
          </a:stretch>
        </p:blipFill>
        <p:spPr>
          <a:xfrm>
            <a:off x="1352834" y="5629547"/>
            <a:ext cx="1368655" cy="1083519"/>
          </a:xfrm>
          <a:prstGeom prst="rect">
            <a:avLst/>
          </a:prstGeom>
        </p:spPr>
      </p:pic>
      <p:sp>
        <p:nvSpPr>
          <p:cNvPr id="9" name="TextBox 8">
            <a:extLst>
              <a:ext uri="{FF2B5EF4-FFF2-40B4-BE49-F238E27FC236}">
                <a16:creationId xmlns:a16="http://schemas.microsoft.com/office/drawing/2014/main" xmlns="" id="{EFE2D539-37C7-0246-A8E1-905AD27E226B}"/>
              </a:ext>
            </a:extLst>
          </p:cNvPr>
          <p:cNvSpPr txBox="1"/>
          <p:nvPr/>
        </p:nvSpPr>
        <p:spPr>
          <a:xfrm>
            <a:off x="7177152" y="5332776"/>
            <a:ext cx="1699902" cy="830997"/>
          </a:xfrm>
          <a:prstGeom prst="rect">
            <a:avLst/>
          </a:prstGeom>
          <a:noFill/>
        </p:spPr>
        <p:txBody>
          <a:bodyPr wrap="square" rtlCol="0">
            <a:spAutoFit/>
          </a:bodyPr>
          <a:lstStyle/>
          <a:p>
            <a:pPr algn="ctr"/>
            <a:r>
              <a:rPr lang="en-US" sz="2400" b="1" dirty="0">
                <a:solidFill>
                  <a:schemeClr val="bg1"/>
                </a:solidFill>
              </a:rPr>
              <a:t>CARIPALCA</a:t>
            </a:r>
          </a:p>
          <a:p>
            <a:pPr algn="ctr"/>
            <a:r>
              <a:rPr lang="en-US" sz="1200" dirty="0" err="1">
                <a:solidFill>
                  <a:schemeClr val="bg1"/>
                </a:solidFill>
              </a:rPr>
              <a:t>Asociación</a:t>
            </a:r>
            <a:r>
              <a:rPr lang="en-US" sz="1200" dirty="0">
                <a:solidFill>
                  <a:schemeClr val="bg1"/>
                </a:solidFill>
              </a:rPr>
              <a:t> de </a:t>
            </a:r>
            <a:r>
              <a:rPr lang="en-US" sz="1200" dirty="0" err="1">
                <a:solidFill>
                  <a:schemeClr val="bg1"/>
                </a:solidFill>
              </a:rPr>
              <a:t>Cuidados</a:t>
            </a:r>
            <a:r>
              <a:rPr lang="en-US" sz="1200" dirty="0">
                <a:solidFill>
                  <a:schemeClr val="bg1"/>
                </a:solidFill>
              </a:rPr>
              <a:t> </a:t>
            </a:r>
            <a:r>
              <a:rPr lang="en-US" sz="1200" dirty="0" err="1">
                <a:solidFill>
                  <a:schemeClr val="bg1"/>
                </a:solidFill>
              </a:rPr>
              <a:t>Paliativos</a:t>
            </a:r>
            <a:r>
              <a:rPr lang="en-US" sz="1200" dirty="0">
                <a:solidFill>
                  <a:schemeClr val="bg1"/>
                </a:solidFill>
              </a:rPr>
              <a:t> del Caribe</a:t>
            </a:r>
            <a:endParaRPr lang="en-US" sz="2400" dirty="0">
              <a:solidFill>
                <a:schemeClr val="bg1"/>
              </a:solidFill>
            </a:endParaRPr>
          </a:p>
        </p:txBody>
      </p:sp>
      <p:pic>
        <p:nvPicPr>
          <p:cNvPr id="10" name="Picture 9">
            <a:extLst>
              <a:ext uri="{FF2B5EF4-FFF2-40B4-BE49-F238E27FC236}">
                <a16:creationId xmlns:a16="http://schemas.microsoft.com/office/drawing/2014/main" xmlns="" id="{A7194FC0-2D13-B649-AE50-93EB12CEDEB7}"/>
              </a:ext>
            </a:extLst>
          </p:cNvPr>
          <p:cNvPicPr>
            <a:picLocks noChangeAspect="1"/>
          </p:cNvPicPr>
          <p:nvPr/>
        </p:nvPicPr>
        <p:blipFill>
          <a:blip r:embed="rId8" cstate="print">
            <a:clrChange>
              <a:clrFrom>
                <a:srgbClr val="FFFFFF"/>
              </a:clrFrom>
              <a:clrTo>
                <a:srgbClr val="FFFFFF">
                  <a:alpha val="0"/>
                </a:srgbClr>
              </a:clrTo>
            </a:clrChange>
          </a:blip>
          <a:srcRect t="7308" b="15041"/>
          <a:stretch>
            <a:fillRect/>
          </a:stretch>
        </p:blipFill>
        <p:spPr>
          <a:xfrm>
            <a:off x="3084116" y="5504847"/>
            <a:ext cx="1742589" cy="1353153"/>
          </a:xfrm>
          <a:prstGeom prst="rect">
            <a:avLst/>
          </a:prstGeom>
        </p:spPr>
      </p:pic>
    </p:spTree>
    <p:extLst>
      <p:ext uri="{BB962C8B-B14F-4D97-AF65-F5344CB8AC3E}">
        <p14:creationId xmlns:p14="http://schemas.microsoft.com/office/powerpoint/2010/main" xmlns="" val="1305743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bg2"/>
                </a:solidFill>
              </a:rPr>
              <a:t>Developing a Consensus on Spiritual Dimensions in Healthcare</a:t>
            </a:r>
          </a:p>
        </p:txBody>
      </p:sp>
      <p:sp>
        <p:nvSpPr>
          <p:cNvPr id="3" name="Content Placeholder 2"/>
          <p:cNvSpPr>
            <a:spLocks noGrp="1"/>
          </p:cNvSpPr>
          <p:nvPr>
            <p:ph idx="1"/>
          </p:nvPr>
        </p:nvSpPr>
        <p:spPr>
          <a:xfrm>
            <a:off x="457200" y="1905000"/>
            <a:ext cx="8229600" cy="4221163"/>
          </a:xfrm>
        </p:spPr>
        <p:txBody>
          <a:bodyPr>
            <a:normAutofit lnSpcReduction="10000"/>
          </a:bodyPr>
          <a:lstStyle/>
          <a:p>
            <a:r>
              <a:rPr lang="en-US" dirty="0">
                <a:solidFill>
                  <a:schemeClr val="bg2"/>
                </a:solidFill>
              </a:rPr>
              <a:t>2004- </a:t>
            </a:r>
            <a:r>
              <a:rPr lang="en-US" u="sng" dirty="0">
                <a:solidFill>
                  <a:schemeClr val="bg2"/>
                </a:solidFill>
              </a:rPr>
              <a:t>National Consensus Project </a:t>
            </a:r>
            <a:r>
              <a:rPr lang="en-US" dirty="0">
                <a:solidFill>
                  <a:schemeClr val="bg2"/>
                </a:solidFill>
              </a:rPr>
              <a:t>developed 8 required domains of care including spiritual, religious, and existential issues </a:t>
            </a:r>
          </a:p>
          <a:p>
            <a:r>
              <a:rPr lang="en-US" dirty="0">
                <a:solidFill>
                  <a:schemeClr val="bg2"/>
                </a:solidFill>
              </a:rPr>
              <a:t>2009 -</a:t>
            </a:r>
            <a:r>
              <a:rPr lang="en-US" u="sng" dirty="0">
                <a:solidFill>
                  <a:schemeClr val="bg2"/>
                </a:solidFill>
              </a:rPr>
              <a:t>Improving Quality Spiritual Care as a Domain of Palliative Care  </a:t>
            </a:r>
            <a:r>
              <a:rPr lang="en-US" dirty="0">
                <a:solidFill>
                  <a:schemeClr val="bg2"/>
                </a:solidFill>
              </a:rPr>
              <a:t>developed a consensus definition of spirituality ,literature based categories of spiritual care and recommendations for improving spiritual care in palliative settings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bg2"/>
                </a:solidFill>
              </a:rPr>
              <a:t>Developing a Consensus on Spiritual Dimensions in Healthcare</a:t>
            </a:r>
          </a:p>
        </p:txBody>
      </p:sp>
      <p:sp>
        <p:nvSpPr>
          <p:cNvPr id="3" name="Content Placeholder 2"/>
          <p:cNvSpPr>
            <a:spLocks noGrp="1"/>
          </p:cNvSpPr>
          <p:nvPr>
            <p:ph idx="1"/>
          </p:nvPr>
        </p:nvSpPr>
        <p:spPr/>
        <p:txBody>
          <a:bodyPr>
            <a:normAutofit fontScale="92500" lnSpcReduction="10000"/>
          </a:bodyPr>
          <a:lstStyle/>
          <a:p>
            <a:r>
              <a:rPr lang="en-US" dirty="0">
                <a:solidFill>
                  <a:schemeClr val="bg2"/>
                </a:solidFill>
              </a:rPr>
              <a:t>2012 - </a:t>
            </a:r>
            <a:r>
              <a:rPr lang="en-US" u="sng" dirty="0">
                <a:solidFill>
                  <a:schemeClr val="bg2"/>
                </a:solidFill>
              </a:rPr>
              <a:t>National Consensus Conference on Creating Compassionate Systems of Care  </a:t>
            </a:r>
            <a:r>
              <a:rPr lang="en-US" dirty="0">
                <a:solidFill>
                  <a:schemeClr val="bg2"/>
                </a:solidFill>
              </a:rPr>
              <a:t>developed strategies in research, education and clinical practice and recommendations for incorporation into healthcare settings </a:t>
            </a:r>
          </a:p>
          <a:p>
            <a:r>
              <a:rPr lang="en-US" dirty="0">
                <a:solidFill>
                  <a:schemeClr val="bg2"/>
                </a:solidFill>
              </a:rPr>
              <a:t>2013 -</a:t>
            </a:r>
            <a:r>
              <a:rPr lang="en-US" u="sng" dirty="0">
                <a:solidFill>
                  <a:schemeClr val="bg2"/>
                </a:solidFill>
              </a:rPr>
              <a:t>Improving the Spiritual Dimensions of Whole Person Care </a:t>
            </a:r>
            <a:r>
              <a:rPr lang="en-US" dirty="0">
                <a:solidFill>
                  <a:schemeClr val="bg2"/>
                </a:solidFill>
              </a:rPr>
              <a:t>engaged 41 international  leaders to develop an international definition,  proposed standards and a strategy for developing a global consensus .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National Consensus Project for Quality Palliative Care 2019</a:t>
            </a:r>
          </a:p>
        </p:txBody>
      </p:sp>
      <p:sp>
        <p:nvSpPr>
          <p:cNvPr id="3" name="Content Placeholder 2"/>
          <p:cNvSpPr>
            <a:spLocks noGrp="1"/>
          </p:cNvSpPr>
          <p:nvPr>
            <p:ph idx="1"/>
          </p:nvPr>
        </p:nvSpPr>
        <p:spPr/>
        <p:txBody>
          <a:bodyPr/>
          <a:lstStyle/>
          <a:p>
            <a:r>
              <a:rPr lang="en-US" dirty="0">
                <a:solidFill>
                  <a:schemeClr val="bg1"/>
                </a:solidFill>
              </a:rPr>
              <a:t>Clinical Practice Guidelines for Quality Palliative Care, 4</a:t>
            </a:r>
            <a:r>
              <a:rPr lang="en-US" baseline="30000" dirty="0">
                <a:solidFill>
                  <a:schemeClr val="bg1"/>
                </a:solidFill>
              </a:rPr>
              <a:t>th</a:t>
            </a:r>
            <a:r>
              <a:rPr lang="en-US" dirty="0">
                <a:solidFill>
                  <a:schemeClr val="bg1"/>
                </a:solidFill>
              </a:rPr>
              <a:t> edition </a:t>
            </a:r>
          </a:p>
          <a:p>
            <a:r>
              <a:rPr lang="en-US" dirty="0">
                <a:solidFill>
                  <a:schemeClr val="bg1"/>
                </a:solidFill>
              </a:rPr>
              <a:t>Calls for Improved Access to  Spiritual Care </a:t>
            </a:r>
          </a:p>
          <a:p>
            <a:endParaRPr lang="en-US" dirty="0">
              <a:solidFill>
                <a:schemeClr val="bg1"/>
              </a:solidFill>
            </a:endParaRPr>
          </a:p>
          <a:p>
            <a:pPr marL="0" indent="0">
              <a:buNone/>
            </a:pP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chemeClr val="bg2"/>
                </a:solidFill>
              </a:rPr>
              <a:t>Opportunities to Advance Spiritual Care  in Healthcare</a:t>
            </a:r>
          </a:p>
        </p:txBody>
      </p:sp>
      <p:sp>
        <p:nvSpPr>
          <p:cNvPr id="3" name="Content Placeholder 2"/>
          <p:cNvSpPr>
            <a:spLocks noGrp="1"/>
          </p:cNvSpPr>
          <p:nvPr>
            <p:ph idx="1"/>
          </p:nvPr>
        </p:nvSpPr>
        <p:spPr>
          <a:xfrm>
            <a:off x="457200" y="2057400"/>
            <a:ext cx="8229600" cy="4525963"/>
          </a:xfrm>
        </p:spPr>
        <p:txBody>
          <a:bodyPr>
            <a:normAutofit fontScale="92500" lnSpcReduction="10000"/>
          </a:bodyPr>
          <a:lstStyle/>
          <a:p>
            <a:r>
              <a:rPr lang="en-US" dirty="0">
                <a:solidFill>
                  <a:schemeClr val="bg2"/>
                </a:solidFill>
              </a:rPr>
              <a:t>Spiritual concerns are a component of the WHO definition of palliative care and included in the proposed WHO resolution</a:t>
            </a:r>
          </a:p>
          <a:p>
            <a:r>
              <a:rPr lang="en-US" dirty="0">
                <a:solidFill>
                  <a:schemeClr val="bg2"/>
                </a:solidFill>
              </a:rPr>
              <a:t>Increasing international consensus on a definition of spiritual care and specific recommendations </a:t>
            </a:r>
          </a:p>
          <a:p>
            <a:r>
              <a:rPr lang="en-US" dirty="0">
                <a:solidFill>
                  <a:schemeClr val="bg2"/>
                </a:solidFill>
              </a:rPr>
              <a:t>Growing research agenda and peer- reviewed literature and development of a chaplaincy taxonomy</a:t>
            </a:r>
          </a:p>
          <a:p>
            <a:r>
              <a:rPr lang="en-US" dirty="0">
                <a:solidFill>
                  <a:schemeClr val="bg2"/>
                </a:solidFill>
              </a:rPr>
              <a:t>Closely aligned to a human rights approach with a focus on human dignity </a:t>
            </a:r>
          </a:p>
          <a:p>
            <a:endParaRPr lang="en-US" dirty="0">
              <a:solidFill>
                <a:schemeClr val="bg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884238"/>
          </a:xfrm>
        </p:spPr>
        <p:txBody>
          <a:bodyPr>
            <a:normAutofit fontScale="90000"/>
          </a:bodyPr>
          <a:lstStyle/>
          <a:p>
            <a:r>
              <a:rPr lang="en-US" b="1" dirty="0">
                <a:solidFill>
                  <a:schemeClr val="bg1"/>
                </a:solidFill>
              </a:rPr>
              <a:t>UN NGO Committee on Spirituality, Values and Global Concerns </a:t>
            </a:r>
          </a:p>
        </p:txBody>
      </p:sp>
      <p:sp>
        <p:nvSpPr>
          <p:cNvPr id="3" name="Content Placeholder 2"/>
          <p:cNvSpPr>
            <a:spLocks noGrp="1"/>
          </p:cNvSpPr>
          <p:nvPr>
            <p:ph idx="1"/>
          </p:nvPr>
        </p:nvSpPr>
        <p:spPr>
          <a:xfrm>
            <a:off x="457200" y="1600200"/>
            <a:ext cx="8229600" cy="5105400"/>
          </a:xfrm>
        </p:spPr>
        <p:txBody>
          <a:bodyPr>
            <a:normAutofit fontScale="55000" lnSpcReduction="20000"/>
          </a:bodyPr>
          <a:lstStyle/>
          <a:p>
            <a:pPr>
              <a:buNone/>
            </a:pPr>
            <a:r>
              <a:rPr lang="en-US" sz="4400" b="1" dirty="0">
                <a:solidFill>
                  <a:schemeClr val="bg1"/>
                </a:solidFill>
              </a:rPr>
              <a:t>Evolving Vision Statement </a:t>
            </a:r>
          </a:p>
          <a:p>
            <a:pPr>
              <a:buNone/>
            </a:pPr>
            <a:r>
              <a:rPr lang="en-US" sz="4000" dirty="0">
                <a:solidFill>
                  <a:schemeClr val="bg1"/>
                </a:solidFill>
              </a:rPr>
              <a:t>	The NGO Committee on Spirituality, Values, and Global Concerns (NY) envisions a global culture of peace based on justice, solidarity, inclusiveness, shared responsibility, harmony, cooperation, compassion, love, wisdom, goodwill and reverence for the sacredness of all life through active peaceful engagement.</a:t>
            </a:r>
          </a:p>
          <a:p>
            <a:pPr>
              <a:buNone/>
            </a:pPr>
            <a:r>
              <a:rPr lang="en-US" sz="4000" dirty="0">
                <a:solidFill>
                  <a:schemeClr val="bg1"/>
                </a:solidFill>
              </a:rPr>
              <a:t> 	Infused with a foundation of spirituality and values which are universal in nature, transcending the boundaries of religion, ethnicity, gender and geography, the Committee is resolved to help bring about a culture in which we, the peoples of the world, can address together our common global concerns in a positive, holistic and transforming way and live together in peace with one another, thus realizing the core objectives and universal principles stated in the United Nations Charter and the Universal Declaration of Human Rights. </a:t>
            </a:r>
          </a:p>
          <a:p>
            <a:endParaRPr lang="en-US" dirty="0">
              <a:solidFill>
                <a:schemeClr val="bg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bg2"/>
                </a:solidFill>
              </a:rPr>
              <a:t>Challenges to Advance  Spiritual Care  in Healthcare</a:t>
            </a:r>
          </a:p>
        </p:txBody>
      </p:sp>
      <p:sp>
        <p:nvSpPr>
          <p:cNvPr id="3" name="Content Placeholder 2"/>
          <p:cNvSpPr>
            <a:spLocks noGrp="1"/>
          </p:cNvSpPr>
          <p:nvPr>
            <p:ph idx="1"/>
          </p:nvPr>
        </p:nvSpPr>
        <p:spPr/>
        <p:txBody>
          <a:bodyPr/>
          <a:lstStyle/>
          <a:p>
            <a:r>
              <a:rPr lang="en-US" dirty="0">
                <a:solidFill>
                  <a:schemeClr val="bg2"/>
                </a:solidFill>
              </a:rPr>
              <a:t>Palliative care is a new field of medicine with  a small workforce </a:t>
            </a:r>
          </a:p>
          <a:p>
            <a:r>
              <a:rPr lang="en-US" dirty="0">
                <a:solidFill>
                  <a:schemeClr val="bg2"/>
                </a:solidFill>
              </a:rPr>
              <a:t>Prevalent  concerns that spirituality is not  the domain of healthcare providers </a:t>
            </a:r>
          </a:p>
          <a:p>
            <a:r>
              <a:rPr lang="en-US" dirty="0">
                <a:solidFill>
                  <a:schemeClr val="bg2"/>
                </a:solidFill>
              </a:rPr>
              <a:t>Increasing secularism that disparages spirituality discourse</a:t>
            </a:r>
          </a:p>
          <a:p>
            <a:r>
              <a:rPr lang="en-US" dirty="0">
                <a:solidFill>
                  <a:schemeClr val="bg2"/>
                </a:solidFill>
              </a:rPr>
              <a:t>Lack of robust models to assess service costs for UHC inclusion.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5800" y="685800"/>
            <a:ext cx="8001000" cy="5878513"/>
          </a:xfrm>
          <a:prstGeom prst="rect">
            <a:avLst/>
          </a:prstGeom>
          <a:noFill/>
          <a:ln w="9525">
            <a:solidFill>
              <a:schemeClr val="tx1"/>
            </a:solidFill>
            <a:miter lim="800000"/>
            <a:headEnd/>
            <a:tailEnd/>
          </a:ln>
          <a:effectLst/>
        </p:spPr>
        <p:txBody>
          <a:bodyPr>
            <a:spAutoFit/>
          </a:bodyPr>
          <a:lstStyle/>
          <a:p>
            <a:pPr algn="ctr" fontAlgn="auto">
              <a:spcBef>
                <a:spcPct val="50000"/>
              </a:spcBef>
              <a:spcAft>
                <a:spcPts val="0"/>
              </a:spcAft>
              <a:buClr>
                <a:srgbClr val="FFFFFF"/>
              </a:buClr>
              <a:buSzPct val="40000"/>
              <a:buFont typeface="Monotype Sorts" pitchFamily="2" charset="2"/>
              <a:buNone/>
              <a:defRPr/>
            </a:pPr>
            <a:r>
              <a:rPr lang="en-US" sz="4400" b="1" dirty="0">
                <a:solidFill>
                  <a:srgbClr val="FFFF00"/>
                </a:solidFill>
                <a:effectLst>
                  <a:outerShdw blurRad="38100" dist="38100" dir="2700000" algn="tl">
                    <a:srgbClr val="000000"/>
                  </a:outerShdw>
                </a:effectLst>
                <a:latin typeface="+mj-lt"/>
              </a:rPr>
              <a:t>2002 WHO Definition of Palliative Care</a:t>
            </a:r>
          </a:p>
          <a:p>
            <a:pPr fontAlgn="auto">
              <a:spcBef>
                <a:spcPct val="50000"/>
              </a:spcBef>
              <a:spcAft>
                <a:spcPts val="0"/>
              </a:spcAft>
              <a:buClr>
                <a:srgbClr val="FFFFFF"/>
              </a:buClr>
              <a:buSzPct val="40000"/>
              <a:buFont typeface="Monotype Sorts" pitchFamily="2" charset="2"/>
              <a:buNone/>
              <a:defRPr/>
            </a:pPr>
            <a:r>
              <a:rPr lang="en-US" sz="3200" b="1" i="1" dirty="0">
                <a:solidFill>
                  <a:srgbClr val="FFFF00"/>
                </a:solidFill>
                <a:latin typeface="Times New Roman" pitchFamily="18" charset="0"/>
              </a:rPr>
              <a:t>"</a:t>
            </a:r>
            <a:r>
              <a:rPr lang="en-US" sz="3200" i="1" dirty="0">
                <a:solidFill>
                  <a:srgbClr val="FFFF00"/>
                </a:solidFill>
                <a:latin typeface="Times New Roman" pitchFamily="18" charset="0"/>
              </a:rPr>
              <a:t>Palliative care is an approach which improves quality of life of patients and their families facing life-threatening illness, through the prevention and relief of suffering by means of early identification and impeccable assessment and treatment of pain and other problems, physical, psychosocial and spiritual"</a:t>
            </a:r>
            <a:r>
              <a:rPr lang="en-US" sz="3200" dirty="0">
                <a:solidFill>
                  <a:srgbClr val="FFFF00"/>
                </a:solidFill>
                <a:latin typeface="Times New Roman" pitchFamily="18" charset="0"/>
              </a:rPr>
              <a:t> </a:t>
            </a:r>
          </a:p>
          <a:p>
            <a:pPr fontAlgn="auto">
              <a:spcBef>
                <a:spcPct val="50000"/>
              </a:spcBef>
              <a:spcAft>
                <a:spcPts val="0"/>
              </a:spcAft>
              <a:buClr>
                <a:srgbClr val="FFFFFF"/>
              </a:buClr>
              <a:buSzPct val="40000"/>
              <a:buFont typeface="Monotype Sorts" pitchFamily="2" charset="2"/>
              <a:buNone/>
              <a:defRPr/>
            </a:pPr>
            <a:endParaRPr lang="en-US" sz="3200" dirty="0">
              <a:solidFill>
                <a:srgbClr val="FFFF00"/>
              </a:solidFill>
              <a:latin typeface="Times New Roman" pitchFamily="18"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304800"/>
            <a:ext cx="8610600" cy="1431925"/>
          </a:xfrm>
        </p:spPr>
        <p:txBody>
          <a:bodyPr>
            <a:noAutofit/>
          </a:bodyPr>
          <a:lstStyle/>
          <a:p>
            <a:pPr algn="ctr" eaLnBrk="1" hangingPunct="1">
              <a:defRPr/>
            </a:pPr>
            <a:r>
              <a:rPr lang="en-US" b="1" dirty="0">
                <a:solidFill>
                  <a:schemeClr val="bg1"/>
                </a:solidFill>
              </a:rPr>
              <a:t>Palliative Care as a Public Health Issue</a:t>
            </a:r>
          </a:p>
        </p:txBody>
      </p:sp>
      <p:sp>
        <p:nvSpPr>
          <p:cNvPr id="16387" name="Rectangle 3"/>
          <p:cNvSpPr>
            <a:spLocks noGrp="1" noChangeArrowheads="1"/>
          </p:cNvSpPr>
          <p:nvPr>
            <p:ph type="body" idx="1"/>
          </p:nvPr>
        </p:nvSpPr>
        <p:spPr>
          <a:xfrm>
            <a:off x="381000" y="2133600"/>
            <a:ext cx="8229600" cy="3862388"/>
          </a:xfrm>
        </p:spPr>
        <p:txBody>
          <a:bodyPr/>
          <a:lstStyle/>
          <a:p>
            <a:pPr eaLnBrk="1" hangingPunct="1">
              <a:defRPr/>
            </a:pPr>
            <a:r>
              <a:rPr lang="en-US" sz="3600" dirty="0">
                <a:solidFill>
                  <a:schemeClr val="bg1"/>
                </a:solidFill>
              </a:rPr>
              <a:t>affects all people</a:t>
            </a:r>
          </a:p>
          <a:p>
            <a:pPr eaLnBrk="1" hangingPunct="1">
              <a:defRPr/>
            </a:pPr>
            <a:r>
              <a:rPr lang="en-US" sz="3600" dirty="0">
                <a:solidFill>
                  <a:schemeClr val="bg1"/>
                </a:solidFill>
              </a:rPr>
              <a:t>need for better information on end-of-life care</a:t>
            </a:r>
          </a:p>
          <a:p>
            <a:pPr eaLnBrk="1" hangingPunct="1">
              <a:defRPr/>
            </a:pPr>
            <a:r>
              <a:rPr lang="en-US" sz="3600" dirty="0">
                <a:solidFill>
                  <a:schemeClr val="bg1"/>
                </a:solidFill>
              </a:rPr>
              <a:t>potential to prevent suffering</a:t>
            </a:r>
          </a:p>
          <a:p>
            <a:pPr eaLnBrk="1" hangingPunct="1">
              <a:defRPr/>
            </a:pPr>
            <a:r>
              <a:rPr lang="en-US" sz="3600" dirty="0">
                <a:solidFill>
                  <a:schemeClr val="bg1"/>
                </a:solidFill>
              </a:rPr>
              <a:t>potential to prevent disease</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04800"/>
            <a:ext cx="8153400" cy="1431925"/>
          </a:xfrm>
        </p:spPr>
        <p:txBody>
          <a:bodyPr>
            <a:noAutofit/>
          </a:bodyPr>
          <a:lstStyle/>
          <a:p>
            <a:pPr algn="ctr" eaLnBrk="1" hangingPunct="1">
              <a:defRPr/>
            </a:pPr>
            <a:r>
              <a:rPr lang="en-US" b="1" dirty="0">
                <a:solidFill>
                  <a:schemeClr val="bg1"/>
                </a:solidFill>
              </a:rPr>
              <a:t>Palliative Care as a Prevention Model</a:t>
            </a:r>
          </a:p>
        </p:txBody>
      </p:sp>
      <p:sp>
        <p:nvSpPr>
          <p:cNvPr id="17411" name="Rectangle 3"/>
          <p:cNvSpPr>
            <a:spLocks noGrp="1" noChangeArrowheads="1"/>
          </p:cNvSpPr>
          <p:nvPr>
            <p:ph type="body" idx="1"/>
          </p:nvPr>
        </p:nvSpPr>
        <p:spPr>
          <a:xfrm>
            <a:off x="533400" y="2057400"/>
            <a:ext cx="8001000" cy="3905250"/>
          </a:xfrm>
        </p:spPr>
        <p:txBody>
          <a:bodyPr/>
          <a:lstStyle/>
          <a:p>
            <a:pPr eaLnBrk="1" hangingPunct="1">
              <a:defRPr/>
            </a:pPr>
            <a:r>
              <a:rPr lang="en-US" sz="4000" dirty="0">
                <a:solidFill>
                  <a:schemeClr val="bg1"/>
                </a:solidFill>
              </a:rPr>
              <a:t>prevents needless suffering</a:t>
            </a:r>
          </a:p>
          <a:p>
            <a:pPr eaLnBrk="1" hangingPunct="1">
              <a:defRPr/>
            </a:pPr>
            <a:r>
              <a:rPr lang="en-US" sz="4000" dirty="0">
                <a:solidFill>
                  <a:schemeClr val="bg1"/>
                </a:solidFill>
              </a:rPr>
              <a:t>provides peer education</a:t>
            </a:r>
          </a:p>
          <a:p>
            <a:pPr eaLnBrk="1" hangingPunct="1">
              <a:defRPr/>
            </a:pPr>
            <a:r>
              <a:rPr lang="en-US" sz="4000" dirty="0">
                <a:solidFill>
                  <a:schemeClr val="bg1"/>
                </a:solidFill>
              </a:rPr>
              <a:t>provides patient centered care</a:t>
            </a:r>
          </a:p>
          <a:p>
            <a:pPr eaLnBrk="1" hangingPunct="1">
              <a:defRPr/>
            </a:pPr>
            <a:r>
              <a:rPr lang="en-US" sz="4000" dirty="0">
                <a:solidFill>
                  <a:schemeClr val="bg1"/>
                </a:solidFill>
              </a:rPr>
              <a:t>incorporates self-management programs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4"/>
            <a:ext cx="8568952" cy="5616624"/>
          </a:xfrm>
        </p:spPr>
        <p:txBody>
          <a:bodyPr>
            <a:normAutofit lnSpcReduction="10000"/>
          </a:bodyPr>
          <a:lstStyle/>
          <a:p>
            <a:pPr>
              <a:buNone/>
            </a:pPr>
            <a:r>
              <a:rPr lang="en-US" sz="4000" b="1" dirty="0">
                <a:solidFill>
                  <a:schemeClr val="bg2"/>
                </a:solidFill>
              </a:rPr>
              <a:t>WHO resolution on access to palliative care</a:t>
            </a:r>
          </a:p>
          <a:p>
            <a:pPr>
              <a:buNone/>
            </a:pPr>
            <a:r>
              <a:rPr lang="en-US" sz="2800" b="1" dirty="0" err="1">
                <a:solidFill>
                  <a:schemeClr val="bg2"/>
                </a:solidFill>
              </a:rPr>
              <a:t>Talha</a:t>
            </a:r>
            <a:r>
              <a:rPr lang="en-US" sz="2800" b="1" dirty="0">
                <a:solidFill>
                  <a:schemeClr val="bg2"/>
                </a:solidFill>
              </a:rPr>
              <a:t> Khan </a:t>
            </a:r>
            <a:r>
              <a:rPr lang="en-US" sz="2800" b="1" dirty="0" err="1">
                <a:solidFill>
                  <a:schemeClr val="bg2"/>
                </a:solidFill>
              </a:rPr>
              <a:t>Burki</a:t>
            </a:r>
            <a:endParaRPr lang="en-US" sz="2800" b="1" dirty="0">
              <a:solidFill>
                <a:schemeClr val="bg2"/>
              </a:solidFill>
            </a:endParaRPr>
          </a:p>
          <a:p>
            <a:pPr>
              <a:buNone/>
            </a:pPr>
            <a:r>
              <a:rPr lang="en-US" sz="2400" b="1" dirty="0">
                <a:solidFill>
                  <a:schemeClr val="bg2"/>
                </a:solidFill>
              </a:rPr>
              <a:t>Lancet Oncology. Vol 15;2014.</a:t>
            </a:r>
          </a:p>
          <a:p>
            <a:pPr>
              <a:buNone/>
            </a:pPr>
            <a:endParaRPr lang="en-US" sz="2400" dirty="0">
              <a:solidFill>
                <a:srgbClr val="FFFF66"/>
              </a:solidFill>
              <a:latin typeface="Lucida Sans" pitchFamily="34" charset="0"/>
            </a:endParaRPr>
          </a:p>
          <a:p>
            <a:pPr>
              <a:buNone/>
            </a:pPr>
            <a:r>
              <a:rPr lang="en-US" sz="2400" dirty="0">
                <a:solidFill>
                  <a:schemeClr val="bg2"/>
                </a:solidFill>
                <a:latin typeface="Calibri" pitchFamily="34" charset="0"/>
                <a:cs typeface="Calibri" pitchFamily="34" charset="0"/>
              </a:rPr>
              <a:t>On Jan 23, WHO's Executive Board introduced a resolution</a:t>
            </a:r>
            <a:r>
              <a:rPr lang="en-US" sz="2400" dirty="0">
                <a:solidFill>
                  <a:schemeClr val="bg2"/>
                </a:solidFill>
                <a:latin typeface="Calibri" pitchFamily="34" charset="0"/>
                <a:cs typeface="Calibri" pitchFamily="34" charset="0"/>
                <a:hlinkClick r:id="rId2"/>
              </a:rPr>
              <a:t> </a:t>
            </a:r>
            <a:r>
              <a:rPr lang="en-US" sz="2400" dirty="0">
                <a:solidFill>
                  <a:schemeClr val="bg2"/>
                </a:solidFill>
                <a:latin typeface="Calibri" pitchFamily="34" charset="0"/>
                <a:cs typeface="Calibri" pitchFamily="34" charset="0"/>
              </a:rPr>
              <a:t>urging member states to integrate palliative care services into their health-care systems. They described provision of such care as an “ethical responsibility”, and added that, when needed, palliative care is “fundamental” to improve quality of life, wellbeing, comfort, and human dignity. In May, the resolution will be presented to the World Health Assembly, but ratification should be a formality. </a:t>
            </a:r>
          </a:p>
          <a:p>
            <a:endParaRPr lang="en-US" dirty="0">
              <a:solidFill>
                <a:schemeClr val="bg2"/>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889</TotalTime>
  <Words>2359</Words>
  <Application>Microsoft Office PowerPoint</Application>
  <PresentationFormat>On-screen Show (4:3)</PresentationFormat>
  <Paragraphs>457</Paragraphs>
  <Slides>50</Slides>
  <Notes>7</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Advancing Spiritual Care through Palliative Care Globally: Opportunities and Challenges  </vt:lpstr>
      <vt:lpstr>Slide 2</vt:lpstr>
      <vt:lpstr>  Spirituality and the United Nations </vt:lpstr>
      <vt:lpstr>Slide 4</vt:lpstr>
      <vt:lpstr>UN NGO Committee on Spirituality, Values and Global Concerns </vt:lpstr>
      <vt:lpstr>Slide 6</vt:lpstr>
      <vt:lpstr>Palliative Care as a Public Health Issue</vt:lpstr>
      <vt:lpstr>Palliative Care as a Prevention Model</vt:lpstr>
      <vt:lpstr>Slide 9</vt:lpstr>
      <vt:lpstr>Slide 10</vt:lpstr>
      <vt:lpstr>Slide 11</vt:lpstr>
      <vt:lpstr>Slide 12</vt:lpstr>
      <vt:lpstr>Slide 13</vt:lpstr>
      <vt:lpstr>The need - a global perspective</vt:lpstr>
      <vt:lpstr>WHO Public Health Model</vt:lpstr>
      <vt:lpstr>The continuum of palliative care</vt:lpstr>
      <vt:lpstr>New Initiatives in Global Palliative Care</vt:lpstr>
      <vt:lpstr>The Maruzza Foundation and Pontifical Academy of Life Collaboration </vt:lpstr>
      <vt:lpstr>Slide 19</vt:lpstr>
      <vt:lpstr>Slide 20</vt:lpstr>
      <vt:lpstr>The PAL-LIFE PROJECT</vt:lpstr>
      <vt:lpstr>Pope Francis definition of palliative care</vt:lpstr>
      <vt:lpstr>The PAL-Life Project </vt:lpstr>
      <vt:lpstr>PAL-LIFE  Report </vt:lpstr>
      <vt:lpstr>13 Major Recommendations </vt:lpstr>
      <vt:lpstr>New  Palliative Care Definition </vt:lpstr>
      <vt:lpstr>New Palliative Care Definition </vt:lpstr>
      <vt:lpstr>Overview of Lancet Commission and Report</vt:lpstr>
      <vt:lpstr>Slide 29</vt:lpstr>
      <vt:lpstr>Lancet Commission Report on Pain and Palliative Care  </vt:lpstr>
      <vt:lpstr>5 Key Messages</vt:lpstr>
      <vt:lpstr>The Lancet Call-to-Action:</vt:lpstr>
      <vt:lpstr>Slide 33</vt:lpstr>
      <vt:lpstr>Slide 34</vt:lpstr>
      <vt:lpstr>Measuring SHS:  Symptom: Pain,  by health condition</vt:lpstr>
      <vt:lpstr>Measuring SHS: symptoms of dementia</vt:lpstr>
      <vt:lpstr>Global Need for Palliative Care</vt:lpstr>
      <vt:lpstr>Global Need for Palliative Care</vt:lpstr>
      <vt:lpstr>Global burden of serious health-related suffering (SHS) in 2015</vt:lpstr>
      <vt:lpstr>Mexico: The burden of SHS (2015)</vt:lpstr>
      <vt:lpstr>SHS Burden in Latin America (2015)</vt:lpstr>
      <vt:lpstr>Intervention: Essential Package</vt:lpstr>
      <vt:lpstr>Essential Package: cost per person with SHS Rwanda, Vietnam and Mexico by medicine prices  (US$ current value, 2015)</vt:lpstr>
      <vt:lpstr>Advocacy Tool-kit and Background Resources</vt:lpstr>
      <vt:lpstr>Implementation Working Group </vt:lpstr>
      <vt:lpstr>Developing a Consensus on Spiritual Dimensions in Healthcare</vt:lpstr>
      <vt:lpstr>Developing a Consensus on Spiritual Dimensions in Healthcare</vt:lpstr>
      <vt:lpstr>National Consensus Project for Quality Palliative Care 2019</vt:lpstr>
      <vt:lpstr>Opportunities to Advance Spiritual Care  in Healthcare</vt:lpstr>
      <vt:lpstr>Challenges to Advance  Spiritual Care  in Healthcare</vt:lpstr>
    </vt:vector>
  </TitlesOfParts>
  <Company>MSKCC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kingb</dc:creator>
  <cp:lastModifiedBy>FoleyK</cp:lastModifiedBy>
  <cp:revision>110</cp:revision>
  <dcterms:created xsi:type="dcterms:W3CDTF">2014-02-11T14:32:31Z</dcterms:created>
  <dcterms:modified xsi:type="dcterms:W3CDTF">2019-05-13T17:56:29Z</dcterms:modified>
</cp:coreProperties>
</file>