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2.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3.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4.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5.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6.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7.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8.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9.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10.xml" ContentType="application/vnd.openxmlformats-officedocument.presentationml.notesSlide+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11.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12.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13.xml" ContentType="application/vnd.openxmlformats-officedocument.presentationml.notesSlide+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notesSlides/notesSlide14.xml" ContentType="application/vnd.openxmlformats-officedocument.presentationml.notesSlide+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781" r:id="rId1"/>
  </p:sldMasterIdLst>
  <p:notesMasterIdLst>
    <p:notesMasterId r:id="rId22"/>
  </p:notesMasterIdLst>
  <p:sldIdLst>
    <p:sldId id="256" r:id="rId2"/>
    <p:sldId id="264"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1" r:id="rId19"/>
    <p:sldId id="280" r:id="rId20"/>
    <p:sldId id="282" r:id="rId21"/>
  </p:sldIdLst>
  <p:sldSz cx="9144000" cy="6858000" type="screen4x3"/>
  <p:notesSz cx="6858000" cy="9199563"/>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pos="3000">
          <p15:clr>
            <a:srgbClr val="A4A3A4"/>
          </p15:clr>
        </p15:guide>
        <p15:guide id="2" pos="2760">
          <p15:clr>
            <a:srgbClr val="A4A3A4"/>
          </p15:clr>
        </p15:guide>
        <p15:guide id="3" orient="horz" pos="1620">
          <p15:clr>
            <a:srgbClr val="A4A3A4"/>
          </p15:clr>
        </p15:guide>
        <p15:guide id="4"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0" d="100"/>
          <a:sy n="60" d="100"/>
        </p:scale>
        <p:origin x="1434" y="66"/>
      </p:cViewPr>
      <p:guideLst>
        <p:guide pos="3000"/>
        <p:guide pos="2760"/>
        <p:guide orient="horz" pos="1620"/>
        <p:guide orient="horz"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3.4071550255536601E-3"/>
          <c:y val="2.6826699474179171E-2"/>
          <c:w val="0.99334950751082296"/>
          <c:h val="0.88795596168551205"/>
        </c:manualLayout>
      </c:layout>
      <c:barChart>
        <c:barDir val="col"/>
        <c:grouping val="clustered"/>
        <c:varyColors val="0"/>
        <c:ser>
          <c:idx val="0"/>
          <c:order val="0"/>
          <c:tx>
            <c:strRef>
              <c:f>Sheet1!$B$1</c:f>
              <c:strCache>
                <c:ptCount val="1"/>
                <c:pt idx="0">
                  <c:v>Number</c:v>
                </c:pt>
              </c:strCache>
            </c:strRef>
          </c:tx>
          <c:spPr>
            <a:solidFill>
              <a:schemeClr val="accent5">
                <a:lumMod val="60000"/>
                <a:lumOff val="40000"/>
              </a:schemeClr>
            </a:solidFill>
            <a:ln w="25268">
              <a:noFill/>
            </a:ln>
            <a:effectLst/>
          </c:spPr>
          <c:invertIfNegative val="0"/>
          <c:dLbls>
            <c:spPr>
              <a:noFill/>
              <a:ln w="25268">
                <a:noFill/>
              </a:ln>
            </c:spPr>
            <c:txPr>
              <a:bodyPr wrap="square" lIns="38100" tIns="19050" rIns="38100" bIns="19050" anchor="ctr">
                <a:spAutoFit/>
              </a:bodyPr>
              <a:lstStyle/>
              <a:p>
                <a:pPr>
                  <a:defRPr sz="1000" b="0" i="0" u="none" strike="noStrike" baseline="0">
                    <a:solidFill>
                      <a:schemeClr val="tx1"/>
                    </a:solidFill>
                    <a:latin typeface="Verdana" panose="020B0604030504040204" pitchFamily="34" charset="0"/>
                    <a:ea typeface="Verdana" panose="020B0604030504040204" pitchFamily="34" charset="0"/>
                    <a:cs typeface="Calibri Light"/>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Sheet1!$A$2:$A$6</c:f>
              <c:strCache>
                <c:ptCount val="5"/>
                <c:pt idx="0">
                  <c:v>Passed Resolutions</c:v>
                </c:pt>
                <c:pt idx="1">
                  <c:v>Got a Vote</c:v>
                </c:pt>
                <c:pt idx="2">
                  <c:v>Enacted Laws</c:v>
                </c:pt>
                <c:pt idx="3">
                  <c:v>Failed Legislation</c:v>
                </c:pt>
                <c:pt idx="4">
                  <c:v>Vetoed Bills</c:v>
                </c:pt>
              </c:strCache>
            </c:strRef>
          </c:cat>
          <c:val>
            <c:numRef>
              <c:f>Sheet1!$B$2:$B$6</c:f>
              <c:numCache>
                <c:formatCode>General</c:formatCode>
                <c:ptCount val="5"/>
                <c:pt idx="0">
                  <c:v>152</c:v>
                </c:pt>
                <c:pt idx="1">
                  <c:v>116</c:v>
                </c:pt>
                <c:pt idx="2">
                  <c:v>13</c:v>
                </c:pt>
                <c:pt idx="3">
                  <c:v>6</c:v>
                </c:pt>
                <c:pt idx="4">
                  <c:v>1</c:v>
                </c:pt>
              </c:numCache>
            </c:numRef>
          </c:val>
          <c:extLst>
            <c:ext xmlns:c16="http://schemas.microsoft.com/office/drawing/2014/chart" uri="{C3380CC4-5D6E-409C-BE32-E72D297353CC}">
              <c16:uniqueId val="{00000000-143E-4AF2-ACB8-B8C8091E07D0}"/>
            </c:ext>
          </c:extLst>
        </c:ser>
        <c:dLbls>
          <c:showLegendKey val="0"/>
          <c:showVal val="0"/>
          <c:showCatName val="0"/>
          <c:showSerName val="0"/>
          <c:showPercent val="0"/>
          <c:showBubbleSize val="0"/>
        </c:dLbls>
        <c:gapWidth val="150"/>
        <c:overlap val="-10"/>
        <c:axId val="-236347248"/>
        <c:axId val="-236542000"/>
      </c:barChart>
      <c:catAx>
        <c:axId val="-236347248"/>
        <c:scaling>
          <c:orientation val="minMax"/>
        </c:scaling>
        <c:delete val="0"/>
        <c:axPos val="b"/>
        <c:numFmt formatCode="General" sourceLinked="1"/>
        <c:majorTickMark val="none"/>
        <c:minorTickMark val="none"/>
        <c:tickLblPos val="nextTo"/>
        <c:spPr>
          <a:ln w="3157">
            <a:solidFill>
              <a:srgbClr val="808080"/>
            </a:solidFill>
            <a:prstDash val="solid"/>
          </a:ln>
        </c:spPr>
        <c:txPr>
          <a:bodyPr rot="0" vert="horz"/>
          <a:lstStyle/>
          <a:p>
            <a:pPr>
              <a:defRPr sz="1000" b="0" i="0" u="none" strike="noStrike" baseline="0">
                <a:solidFill>
                  <a:schemeClr val="tx1"/>
                </a:solidFill>
                <a:latin typeface="Verdana" panose="020B0604030504040204" pitchFamily="34" charset="0"/>
                <a:ea typeface="Verdana" panose="020B0604030504040204" pitchFamily="34" charset="0"/>
                <a:cs typeface="Calibri Light"/>
              </a:defRPr>
            </a:pPr>
            <a:endParaRPr lang="en-US"/>
          </a:p>
        </c:txPr>
        <c:crossAx val="-236542000"/>
        <c:crosses val="autoZero"/>
        <c:auto val="1"/>
        <c:lblAlgn val="ctr"/>
        <c:lblOffset val="100"/>
        <c:noMultiLvlLbl val="0"/>
      </c:catAx>
      <c:valAx>
        <c:axId val="-236542000"/>
        <c:scaling>
          <c:orientation val="minMax"/>
        </c:scaling>
        <c:delete val="1"/>
        <c:axPos val="l"/>
        <c:numFmt formatCode="General" sourceLinked="1"/>
        <c:majorTickMark val="out"/>
        <c:minorTickMark val="none"/>
        <c:tickLblPos val="nextTo"/>
        <c:crossAx val="-236347248"/>
        <c:crosses val="autoZero"/>
        <c:crossBetween val="between"/>
      </c:valAx>
      <c:spPr>
        <a:noFill/>
        <a:ln w="25356">
          <a:noFill/>
        </a:ln>
      </c:spPr>
    </c:plotArea>
    <c:plotVisOnly val="1"/>
    <c:dispBlanksAs val="gap"/>
    <c:showDLblsOverMax val="0"/>
  </c:chart>
  <c:spPr>
    <a:noFill/>
    <a:ln>
      <a:noFill/>
    </a:ln>
  </c:spPr>
  <c:txPr>
    <a:bodyPr/>
    <a:lstStyle/>
    <a:p>
      <a:pPr>
        <a:defRPr sz="1198" b="0" i="0" u="none" strike="noStrike" baseline="0">
          <a:solidFill>
            <a:srgbClr val="000000"/>
          </a:solidFill>
          <a:latin typeface="Calibri Light"/>
          <a:ea typeface="Calibri Light"/>
          <a:cs typeface="Calibri Light"/>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10627519256836"/>
          <c:y val="3.4375000000000003E-2"/>
          <c:w val="0.7453945241477905"/>
          <c:h val="0.93125000000000002"/>
        </c:manualLayout>
      </c:layout>
      <c:barChart>
        <c:barDir val="bar"/>
        <c:grouping val="clustered"/>
        <c:varyColors val="0"/>
        <c:ser>
          <c:idx val="0"/>
          <c:order val="0"/>
          <c:tx>
            <c:strRef>
              <c:f>Sheet1!$B$1</c:f>
              <c:strCache>
                <c:ptCount val="1"/>
                <c:pt idx="0">
                  <c:v>Confirmations</c:v>
                </c:pt>
              </c:strCache>
            </c:strRef>
          </c:tx>
          <c:spPr>
            <a:solidFill>
              <a:schemeClr val="accent5">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116th Congress </c:v>
                </c:pt>
                <c:pt idx="1">
                  <c:v>115th Congress</c:v>
                </c:pt>
                <c:pt idx="2">
                  <c:v>114th Congress</c:v>
                </c:pt>
                <c:pt idx="3">
                  <c:v>113th Congress</c:v>
                </c:pt>
                <c:pt idx="4">
                  <c:v>112th Congress</c:v>
                </c:pt>
                <c:pt idx="5">
                  <c:v>111th Congress </c:v>
                </c:pt>
                <c:pt idx="6">
                  <c:v>110th Congress</c:v>
                </c:pt>
              </c:strCache>
            </c:strRef>
          </c:cat>
          <c:val>
            <c:numRef>
              <c:f>Sheet1!$B$2:$B$8</c:f>
              <c:numCache>
                <c:formatCode>General</c:formatCode>
                <c:ptCount val="7"/>
                <c:pt idx="0">
                  <c:v>200</c:v>
                </c:pt>
                <c:pt idx="1">
                  <c:v>35</c:v>
                </c:pt>
                <c:pt idx="2">
                  <c:v>135</c:v>
                </c:pt>
                <c:pt idx="3">
                  <c:v>94</c:v>
                </c:pt>
                <c:pt idx="4">
                  <c:v>146</c:v>
                </c:pt>
                <c:pt idx="5">
                  <c:v>196</c:v>
                </c:pt>
                <c:pt idx="6">
                  <c:v>194</c:v>
                </c:pt>
              </c:numCache>
            </c:numRef>
          </c:val>
          <c:extLst>
            <c:ext xmlns:c16="http://schemas.microsoft.com/office/drawing/2014/chart" uri="{C3380CC4-5D6E-409C-BE32-E72D297353CC}">
              <c16:uniqueId val="{00000000-2CD3-BB46-998E-2EF3F9772505}"/>
            </c:ext>
          </c:extLst>
        </c:ser>
        <c:dLbls>
          <c:dLblPos val="outEnd"/>
          <c:showLegendKey val="0"/>
          <c:showVal val="1"/>
          <c:showCatName val="0"/>
          <c:showSerName val="0"/>
          <c:showPercent val="0"/>
          <c:showBubbleSize val="0"/>
        </c:dLbls>
        <c:gapWidth val="91"/>
        <c:axId val="458492543"/>
        <c:axId val="458525663"/>
      </c:barChart>
      <c:catAx>
        <c:axId val="458492543"/>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defRPr>
            </a:pPr>
            <a:endParaRPr lang="en-US"/>
          </a:p>
        </c:txPr>
        <c:crossAx val="458525663"/>
        <c:crosses val="autoZero"/>
        <c:auto val="1"/>
        <c:lblAlgn val="ctr"/>
        <c:lblOffset val="100"/>
        <c:noMultiLvlLbl val="0"/>
      </c:catAx>
      <c:valAx>
        <c:axId val="458525663"/>
        <c:scaling>
          <c:orientation val="minMax"/>
        </c:scaling>
        <c:delete val="1"/>
        <c:axPos val="t"/>
        <c:numFmt formatCode="General" sourceLinked="1"/>
        <c:majorTickMark val="none"/>
        <c:minorTickMark val="none"/>
        <c:tickLblPos val="nextTo"/>
        <c:crossAx val="458492543"/>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1963"/>
          </a:xfrm>
          <a:prstGeom prst="rect">
            <a:avLst/>
          </a:prstGeom>
        </p:spPr>
        <p:txBody>
          <a:bodyPr vert="horz" lIns="91440" tIns="45720" rIns="91440" bIns="45720" rtlCol="0"/>
          <a:lstStyle>
            <a:lvl1pPr algn="r">
              <a:defRPr sz="1200"/>
            </a:lvl1pPr>
          </a:lstStyle>
          <a:p>
            <a:fld id="{B8D5E40F-55EB-43B3-8592-5BC03C361E27}" type="datetimeFigureOut">
              <a:rPr lang="en-US" smtClean="0"/>
              <a:t>5/13/2019</a:t>
            </a:fld>
            <a:endParaRPr lang="en-US"/>
          </a:p>
        </p:txBody>
      </p:sp>
      <p:sp>
        <p:nvSpPr>
          <p:cNvPr id="4" name="Slide Image Placeholder 3"/>
          <p:cNvSpPr>
            <a:spLocks noGrp="1" noRot="1" noChangeAspect="1"/>
          </p:cNvSpPr>
          <p:nvPr>
            <p:ph type="sldImg" idx="2"/>
          </p:nvPr>
        </p:nvSpPr>
        <p:spPr>
          <a:xfrm>
            <a:off x="1358900" y="1149350"/>
            <a:ext cx="4140200" cy="3105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7538"/>
            <a:ext cx="5486400" cy="3622675"/>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37600"/>
            <a:ext cx="2971800"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37600"/>
            <a:ext cx="2971800" cy="461963"/>
          </a:xfrm>
          <a:prstGeom prst="rect">
            <a:avLst/>
          </a:prstGeom>
        </p:spPr>
        <p:txBody>
          <a:bodyPr vert="horz" lIns="91440" tIns="45720" rIns="91440" bIns="45720" rtlCol="0" anchor="b"/>
          <a:lstStyle>
            <a:lvl1pPr algn="r">
              <a:defRPr sz="1200"/>
            </a:lvl1pPr>
          </a:lstStyle>
          <a:p>
            <a:fld id="{B1F51D11-7488-4291-9103-06D7C82521B7}" type="slidenum">
              <a:rPr lang="en-US" smtClean="0"/>
              <a:t>‹#›</a:t>
            </a:fld>
            <a:endParaRPr lang="en-US"/>
          </a:p>
        </p:txBody>
      </p:sp>
    </p:spTree>
    <p:extLst>
      <p:ext uri="{BB962C8B-B14F-4D97-AF65-F5344CB8AC3E}">
        <p14:creationId xmlns:p14="http://schemas.microsoft.com/office/powerpoint/2010/main" val="4137386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slide" Target="../slides/slide2.xml"/><Relationship Id="rId4"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5" Type="http://schemas.openxmlformats.org/officeDocument/2006/relationships/slide" Target="../slides/slide13.xml"/><Relationship Id="rId4"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slide" Target="../slides/slide14.xml"/><Relationship Id="rId4"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 Id="rId5" Type="http://schemas.openxmlformats.org/officeDocument/2006/relationships/slide" Target="../slides/slide15.xml"/><Relationship Id="rId4"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5" Type="http://schemas.openxmlformats.org/officeDocument/2006/relationships/slide" Target="../slides/slide16.xml"/><Relationship Id="rId4"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tags" Target="../tags/tag88.xml"/><Relationship Id="rId2" Type="http://schemas.openxmlformats.org/officeDocument/2006/relationships/tags" Target="../tags/tag87.xml"/><Relationship Id="rId1" Type="http://schemas.openxmlformats.org/officeDocument/2006/relationships/tags" Target="../tags/tag86.xml"/><Relationship Id="rId5" Type="http://schemas.openxmlformats.org/officeDocument/2006/relationships/slide" Target="../slides/slide17.xml"/><Relationship Id="rId4"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slide" Target="../slides/slide3.xml"/><Relationship Id="rId4"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slide" Target="../slides/slide6.xml"/><Relationship Id="rId4"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slide" Target="../slides/slide7.xml"/><Relationship Id="rId4"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slide" Target="../slides/slide8.xml"/><Relationship Id="rId4"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slide" Target="../slides/slide9.xml"/><Relationship Id="rId4"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slide" Target="../slides/slide10.xml"/><Relationship Id="rId4"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5" Type="http://schemas.openxmlformats.org/officeDocument/2006/relationships/slide" Target="../slides/slide11.xml"/><Relationship Id="rId4"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5" Type="http://schemas.openxmlformats.org/officeDocument/2006/relationships/slide" Target="../slides/slide12.xml"/><Relationship Id="rId4"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7FE18AF8-BFFB-4B0C-8BD1-80F7A989AB05}" type="slidenum">
              <a:rPr lang="en-US" smtClean="0"/>
              <a:t>2</a:t>
            </a:fld>
            <a:endParaRPr lang="en-US"/>
          </a:p>
        </p:txBody>
      </p:sp>
    </p:spTree>
    <p:extLst>
      <p:ext uri="{BB962C8B-B14F-4D97-AF65-F5344CB8AC3E}">
        <p14:creationId xmlns:p14="http://schemas.microsoft.com/office/powerpoint/2010/main" val="34631097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7FE18AF8-BFFB-4B0C-8BD1-80F7A989AB05}" type="slidenum">
              <a:rPr lang="en-US" smtClean="0"/>
              <a:t>13</a:t>
            </a:fld>
            <a:endParaRPr lang="en-US"/>
          </a:p>
        </p:txBody>
      </p:sp>
    </p:spTree>
    <p:extLst>
      <p:ext uri="{BB962C8B-B14F-4D97-AF65-F5344CB8AC3E}">
        <p14:creationId xmlns:p14="http://schemas.microsoft.com/office/powerpoint/2010/main" val="3819301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41D295EC-FCD5-5843-8770-0DE46EF84ED7}" type="slidenum">
              <a:rPr lang="en-US" smtClean="0"/>
              <a:t>14</a:t>
            </a:fld>
            <a:endParaRPr lang="en-US"/>
          </a:p>
        </p:txBody>
      </p:sp>
    </p:spTree>
    <p:extLst>
      <p:ext uri="{BB962C8B-B14F-4D97-AF65-F5344CB8AC3E}">
        <p14:creationId xmlns:p14="http://schemas.microsoft.com/office/powerpoint/2010/main" val="854197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41D295EC-FCD5-5843-8770-0DE46EF84ED7}" type="slidenum">
              <a:rPr lang="en-US" smtClean="0"/>
              <a:t>15</a:t>
            </a:fld>
            <a:endParaRPr lang="en-US"/>
          </a:p>
        </p:txBody>
      </p:sp>
    </p:spTree>
    <p:extLst>
      <p:ext uri="{BB962C8B-B14F-4D97-AF65-F5344CB8AC3E}">
        <p14:creationId xmlns:p14="http://schemas.microsoft.com/office/powerpoint/2010/main" val="100546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7FE18AF8-BFFB-4B0C-8BD1-80F7A989AB05}" type="slidenum">
              <a:rPr lang="en-US" smtClean="0"/>
              <a:t>16</a:t>
            </a:fld>
            <a:endParaRPr lang="en-US"/>
          </a:p>
        </p:txBody>
      </p:sp>
    </p:spTree>
    <p:extLst>
      <p:ext uri="{BB962C8B-B14F-4D97-AF65-F5344CB8AC3E}">
        <p14:creationId xmlns:p14="http://schemas.microsoft.com/office/powerpoint/2010/main" val="34461110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7FE18AF8-BFFB-4B0C-8BD1-80F7A989AB05}" type="slidenum">
              <a:rPr lang="en-US" smtClean="0"/>
              <a:t>17</a:t>
            </a:fld>
            <a:endParaRPr lang="en-US"/>
          </a:p>
        </p:txBody>
      </p:sp>
    </p:spTree>
    <p:extLst>
      <p:ext uri="{BB962C8B-B14F-4D97-AF65-F5344CB8AC3E}">
        <p14:creationId xmlns:p14="http://schemas.microsoft.com/office/powerpoint/2010/main" val="1268554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7FE18AF8-BFFB-4B0C-8BD1-80F7A989AB05}" type="slidenum">
              <a:rPr lang="en-US" smtClean="0"/>
              <a:t>3</a:t>
            </a:fld>
            <a:endParaRPr lang="en-US"/>
          </a:p>
        </p:txBody>
      </p:sp>
    </p:spTree>
    <p:extLst>
      <p:ext uri="{BB962C8B-B14F-4D97-AF65-F5344CB8AC3E}">
        <p14:creationId xmlns:p14="http://schemas.microsoft.com/office/powerpoint/2010/main" val="11932161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7FE18AF8-BFFB-4B0C-8BD1-80F7A989AB05}" type="slidenum">
              <a:rPr lang="en-US" smtClean="0"/>
              <a:t>6</a:t>
            </a:fld>
            <a:endParaRPr lang="en-US"/>
          </a:p>
        </p:txBody>
      </p:sp>
    </p:spTree>
    <p:extLst>
      <p:ext uri="{BB962C8B-B14F-4D97-AF65-F5344CB8AC3E}">
        <p14:creationId xmlns:p14="http://schemas.microsoft.com/office/powerpoint/2010/main" val="1209580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7FE18AF8-BFFB-4B0C-8BD1-80F7A989AB05}" type="slidenum">
              <a:rPr lang="en-US" smtClean="0"/>
              <a:t>7</a:t>
            </a:fld>
            <a:endParaRPr lang="en-US"/>
          </a:p>
        </p:txBody>
      </p:sp>
    </p:spTree>
    <p:extLst>
      <p:ext uri="{BB962C8B-B14F-4D97-AF65-F5344CB8AC3E}">
        <p14:creationId xmlns:p14="http://schemas.microsoft.com/office/powerpoint/2010/main" val="754931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7FE18AF8-BFFB-4B0C-8BD1-80F7A989AB05}" type="slidenum">
              <a:rPr lang="en-US" smtClean="0"/>
              <a:t>8</a:t>
            </a:fld>
            <a:endParaRPr lang="en-US"/>
          </a:p>
        </p:txBody>
      </p:sp>
    </p:spTree>
    <p:extLst>
      <p:ext uri="{BB962C8B-B14F-4D97-AF65-F5344CB8AC3E}">
        <p14:creationId xmlns:p14="http://schemas.microsoft.com/office/powerpoint/2010/main" val="2902665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7FE18AF8-BFFB-4B0C-8BD1-80F7A989AB05}" type="slidenum">
              <a:rPr lang="en-US" smtClean="0"/>
              <a:t>9</a:t>
            </a:fld>
            <a:endParaRPr lang="en-US"/>
          </a:p>
        </p:txBody>
      </p:sp>
    </p:spTree>
    <p:extLst>
      <p:ext uri="{BB962C8B-B14F-4D97-AF65-F5344CB8AC3E}">
        <p14:creationId xmlns:p14="http://schemas.microsoft.com/office/powerpoint/2010/main" val="10307151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7FE18AF8-BFFB-4B0C-8BD1-80F7A989AB05}" type="slidenum">
              <a:rPr lang="en-US" smtClean="0"/>
              <a:t>10</a:t>
            </a:fld>
            <a:endParaRPr lang="en-US"/>
          </a:p>
        </p:txBody>
      </p:sp>
    </p:spTree>
    <p:extLst>
      <p:ext uri="{BB962C8B-B14F-4D97-AF65-F5344CB8AC3E}">
        <p14:creationId xmlns:p14="http://schemas.microsoft.com/office/powerpoint/2010/main" val="2637047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7FE18AF8-BFFB-4B0C-8BD1-80F7A989AB05}" type="slidenum">
              <a:rPr lang="en-US" smtClean="0"/>
              <a:t>11</a:t>
            </a:fld>
            <a:endParaRPr lang="en-US"/>
          </a:p>
        </p:txBody>
      </p:sp>
    </p:spTree>
    <p:extLst>
      <p:ext uri="{BB962C8B-B14F-4D97-AF65-F5344CB8AC3E}">
        <p14:creationId xmlns:p14="http://schemas.microsoft.com/office/powerpoint/2010/main" val="2511396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lstStyle>
            <a:defPPr>
              <a:defRPr kern="1200" smtId="4294967295"/>
            </a:defPPr>
          </a:lstStyle>
          <a:p>
            <a:endParaRPr lang="en-US"/>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fld id="{41D295EC-FCD5-5843-8770-0DE46EF84ED7}" type="slidenum">
              <a:rPr lang="en-US" smtClean="0"/>
              <a:t>12</a:t>
            </a:fld>
            <a:endParaRPr lang="en-US"/>
          </a:p>
        </p:txBody>
      </p:sp>
    </p:spTree>
    <p:extLst>
      <p:ext uri="{BB962C8B-B14F-4D97-AF65-F5344CB8AC3E}">
        <p14:creationId xmlns:p14="http://schemas.microsoft.com/office/powerpoint/2010/main" val="21031511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tags" Target="../tags/tag3.xml"/><Relationship Id="rId7" Type="http://schemas.openxmlformats.org/officeDocument/2006/relationships/slideMaster" Target="../slideMasters/slideMaster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BCF0EC-4B59-4C8B-A9D5-29BEE9DE5DE5}"/>
              </a:ext>
            </a:extLst>
          </p:cNvPr>
          <p:cNvSpPr/>
          <p:nvPr/>
        </p:nvSpPr>
        <p:spPr bwMode="ltGray">
          <a:xfrm>
            <a:off x="0" y="2779006"/>
            <a:ext cx="9144000" cy="12149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CB7AEA0-AA52-446D-97C4-F25CB7B2BFD5}"/>
              </a:ext>
            </a:extLst>
          </p:cNvPr>
          <p:cNvSpPr/>
          <p:nvPr/>
        </p:nvSpPr>
        <p:spPr bwMode="white">
          <a:xfrm>
            <a:off x="0" y="0"/>
            <a:ext cx="9144000" cy="274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627" name="Rectangle 3"/>
          <p:cNvSpPr>
            <a:spLocks noGrp="1" noChangeArrowheads="1"/>
          </p:cNvSpPr>
          <p:nvPr>
            <p:ph type="subTitle" idx="1"/>
          </p:nvPr>
        </p:nvSpPr>
        <p:spPr>
          <a:xfrm>
            <a:off x="457199" y="943953"/>
            <a:ext cx="6902244" cy="249899"/>
          </a:xfrm>
          <a:ln/>
        </p:spPr>
        <p:txBody>
          <a:bodyPr tIns="0" bIns="0" anchor="b" anchorCtr="0">
            <a:noAutofit/>
          </a:bodyPr>
          <a:lstStyle>
            <a:lvl1pPr marL="0" indent="0">
              <a:spcBef>
                <a:spcPct val="20000"/>
              </a:spcBef>
              <a:buFont typeface="Wingdings" pitchFamily="2" charset="2"/>
              <a:buNone/>
              <a:defRPr sz="1200">
                <a:solidFill>
                  <a:schemeClr val="bg1"/>
                </a:solidFill>
                <a:latin typeface="+mn-lt"/>
              </a:defRPr>
            </a:lvl1pPr>
          </a:lstStyle>
          <a:p>
            <a:r>
              <a:rPr lang="en-US" smtClean="0"/>
              <a:t>Click to edit Master subtitle style</a:t>
            </a:r>
            <a:endParaRPr lang="en-US" dirty="0"/>
          </a:p>
        </p:txBody>
      </p:sp>
      <p:sp>
        <p:nvSpPr>
          <p:cNvPr id="18" name="Title 17"/>
          <p:cNvSpPr>
            <a:spLocks noGrp="1"/>
          </p:cNvSpPr>
          <p:nvPr>
            <p:ph type="title"/>
          </p:nvPr>
        </p:nvSpPr>
        <p:spPr>
          <a:xfrm>
            <a:off x="457202" y="1265460"/>
            <a:ext cx="6902245" cy="686941"/>
          </a:xfrm>
        </p:spPr>
        <p:txBody>
          <a:bodyPr anchor="t" anchorCtr="0">
            <a:noAutofit/>
          </a:bodyPr>
          <a:lstStyle>
            <a:lvl1pPr>
              <a:defRPr sz="3600">
                <a:solidFill>
                  <a:schemeClr val="bg1"/>
                </a:solidFill>
              </a:defRPr>
            </a:lvl1pPr>
          </a:lstStyle>
          <a:p>
            <a:r>
              <a:rPr lang="en-US" smtClean="0"/>
              <a:t>Click to edit Master title style</a:t>
            </a:r>
            <a:endParaRPr lang="en-US" dirty="0"/>
          </a:p>
        </p:txBody>
      </p:sp>
      <p:sp>
        <p:nvSpPr>
          <p:cNvPr id="10" name="Freeform 41">
            <a:extLst>
              <a:ext uri="{FF2B5EF4-FFF2-40B4-BE49-F238E27FC236}">
                <a16:creationId xmlns:a16="http://schemas.microsoft.com/office/drawing/2014/main" id="{B6C32377-CDC6-46B2-BAA2-1026E323E700}"/>
              </a:ext>
            </a:extLst>
          </p:cNvPr>
          <p:cNvSpPr>
            <a:spLocks noEditPoints="1"/>
          </p:cNvSpPr>
          <p:nvPr/>
        </p:nvSpPr>
        <p:spPr bwMode="invGray">
          <a:xfrm>
            <a:off x="7284502" y="3157889"/>
            <a:ext cx="1673352" cy="457200"/>
          </a:xfrm>
          <a:custGeom>
            <a:avLst/>
            <a:gdLst>
              <a:gd name="T0" fmla="*/ 1615 w 1615"/>
              <a:gd name="T1" fmla="*/ 385 h 440"/>
              <a:gd name="T2" fmla="*/ 1591 w 1615"/>
              <a:gd name="T3" fmla="*/ 397 h 440"/>
              <a:gd name="T4" fmla="*/ 1512 w 1615"/>
              <a:gd name="T5" fmla="*/ 430 h 440"/>
              <a:gd name="T6" fmla="*/ 1448 w 1615"/>
              <a:gd name="T7" fmla="*/ 430 h 440"/>
              <a:gd name="T8" fmla="*/ 1381 w 1615"/>
              <a:gd name="T9" fmla="*/ 402 h 440"/>
              <a:gd name="T10" fmla="*/ 1365 w 1615"/>
              <a:gd name="T11" fmla="*/ 382 h 440"/>
              <a:gd name="T12" fmla="*/ 1258 w 1615"/>
              <a:gd name="T13" fmla="*/ 365 h 440"/>
              <a:gd name="T14" fmla="*/ 1187 w 1615"/>
              <a:gd name="T15" fmla="*/ 365 h 440"/>
              <a:gd name="T16" fmla="*/ 1197 w 1615"/>
              <a:gd name="T17" fmla="*/ 405 h 440"/>
              <a:gd name="T18" fmla="*/ 1165 w 1615"/>
              <a:gd name="T19" fmla="*/ 397 h 440"/>
              <a:gd name="T20" fmla="*/ 1065 w 1615"/>
              <a:gd name="T21" fmla="*/ 391 h 440"/>
              <a:gd name="T22" fmla="*/ 1015 w 1615"/>
              <a:gd name="T23" fmla="*/ 396 h 440"/>
              <a:gd name="T24" fmla="*/ 1056 w 1615"/>
              <a:gd name="T25" fmla="*/ 421 h 440"/>
              <a:gd name="T26" fmla="*/ 1010 w 1615"/>
              <a:gd name="T27" fmla="*/ 419 h 440"/>
              <a:gd name="T28" fmla="*/ 944 w 1615"/>
              <a:gd name="T29" fmla="*/ 383 h 440"/>
              <a:gd name="T30" fmla="*/ 928 w 1615"/>
              <a:gd name="T31" fmla="*/ 409 h 440"/>
              <a:gd name="T32" fmla="*/ 902 w 1615"/>
              <a:gd name="T33" fmla="*/ 374 h 440"/>
              <a:gd name="T34" fmla="*/ 822 w 1615"/>
              <a:gd name="T35" fmla="*/ 438 h 440"/>
              <a:gd name="T36" fmla="*/ 866 w 1615"/>
              <a:gd name="T37" fmla="*/ 405 h 440"/>
              <a:gd name="T38" fmla="*/ 738 w 1615"/>
              <a:gd name="T39" fmla="*/ 409 h 440"/>
              <a:gd name="T40" fmla="*/ 690 w 1615"/>
              <a:gd name="T41" fmla="*/ 365 h 440"/>
              <a:gd name="T42" fmla="*/ 720 w 1615"/>
              <a:gd name="T43" fmla="*/ 438 h 440"/>
              <a:gd name="T44" fmla="*/ 631 w 1615"/>
              <a:gd name="T45" fmla="*/ 365 h 440"/>
              <a:gd name="T46" fmla="*/ 576 w 1615"/>
              <a:gd name="T47" fmla="*/ 365 h 440"/>
              <a:gd name="T48" fmla="*/ 462 w 1615"/>
              <a:gd name="T49" fmla="*/ 417 h 440"/>
              <a:gd name="T50" fmla="*/ 516 w 1615"/>
              <a:gd name="T51" fmla="*/ 383 h 440"/>
              <a:gd name="T52" fmla="*/ 413 w 1615"/>
              <a:gd name="T53" fmla="*/ 440 h 440"/>
              <a:gd name="T54" fmla="*/ 416 w 1615"/>
              <a:gd name="T55" fmla="*/ 363 h 440"/>
              <a:gd name="T56" fmla="*/ 354 w 1615"/>
              <a:gd name="T57" fmla="*/ 365 h 440"/>
              <a:gd name="T58" fmla="*/ 315 w 1615"/>
              <a:gd name="T59" fmla="*/ 412 h 440"/>
              <a:gd name="T60" fmla="*/ 226 w 1615"/>
              <a:gd name="T61" fmla="*/ 438 h 440"/>
              <a:gd name="T62" fmla="*/ 251 w 1615"/>
              <a:gd name="T63" fmla="*/ 375 h 440"/>
              <a:gd name="T64" fmla="*/ 174 w 1615"/>
              <a:gd name="T65" fmla="*/ 365 h 440"/>
              <a:gd name="T66" fmla="*/ 188 w 1615"/>
              <a:gd name="T67" fmla="*/ 425 h 440"/>
              <a:gd name="T68" fmla="*/ 175 w 1615"/>
              <a:gd name="T69" fmla="*/ 374 h 440"/>
              <a:gd name="T70" fmla="*/ 106 w 1615"/>
              <a:gd name="T71" fmla="*/ 438 h 440"/>
              <a:gd name="T72" fmla="*/ 1 w 1615"/>
              <a:gd name="T73" fmla="*/ 417 h 440"/>
              <a:gd name="T74" fmla="*/ 55 w 1615"/>
              <a:gd name="T75" fmla="*/ 383 h 440"/>
              <a:gd name="T76" fmla="*/ 1539 w 1615"/>
              <a:gd name="T77" fmla="*/ 72 h 440"/>
              <a:gd name="T78" fmla="*/ 1494 w 1615"/>
              <a:gd name="T79" fmla="*/ 303 h 440"/>
              <a:gd name="T80" fmla="*/ 1529 w 1615"/>
              <a:gd name="T81" fmla="*/ 213 h 440"/>
              <a:gd name="T82" fmla="*/ 1420 w 1615"/>
              <a:gd name="T83" fmla="*/ 240 h 440"/>
              <a:gd name="T84" fmla="*/ 1264 w 1615"/>
              <a:gd name="T85" fmla="*/ 142 h 440"/>
              <a:gd name="T86" fmla="*/ 1205 w 1615"/>
              <a:gd name="T87" fmla="*/ 96 h 440"/>
              <a:gd name="T88" fmla="*/ 1078 w 1615"/>
              <a:gd name="T89" fmla="*/ 240 h 440"/>
              <a:gd name="T90" fmla="*/ 1018 w 1615"/>
              <a:gd name="T91" fmla="*/ 175 h 440"/>
              <a:gd name="T92" fmla="*/ 938 w 1615"/>
              <a:gd name="T93" fmla="*/ 232 h 440"/>
              <a:gd name="T94" fmla="*/ 841 w 1615"/>
              <a:gd name="T95" fmla="*/ 37 h 440"/>
              <a:gd name="T96" fmla="*/ 938 w 1615"/>
              <a:gd name="T97" fmla="*/ 115 h 440"/>
              <a:gd name="T98" fmla="*/ 561 w 1615"/>
              <a:gd name="T99" fmla="*/ 104 h 440"/>
              <a:gd name="T100" fmla="*/ 532 w 1615"/>
              <a:gd name="T101" fmla="*/ 97 h 440"/>
              <a:gd name="T102" fmla="*/ 465 w 1615"/>
              <a:gd name="T103" fmla="*/ 47 h 440"/>
              <a:gd name="T104" fmla="*/ 290 w 1615"/>
              <a:gd name="T105" fmla="*/ 151 h 440"/>
              <a:gd name="T106" fmla="*/ 290 w 1615"/>
              <a:gd name="T107" fmla="*/ 144 h 440"/>
              <a:gd name="T108" fmla="*/ 86 w 1615"/>
              <a:gd name="T109" fmla="*/ 5 h 440"/>
              <a:gd name="T110" fmla="*/ 146 w 1615"/>
              <a:gd name="T111" fmla="*/ 5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15" h="440">
                <a:moveTo>
                  <a:pt x="1589" y="365"/>
                </a:moveTo>
                <a:cubicBezTo>
                  <a:pt x="1565" y="365"/>
                  <a:pt x="1565" y="365"/>
                  <a:pt x="1565" y="365"/>
                </a:cubicBezTo>
                <a:cubicBezTo>
                  <a:pt x="1565" y="438"/>
                  <a:pt x="1565" y="438"/>
                  <a:pt x="1565" y="438"/>
                </a:cubicBezTo>
                <a:cubicBezTo>
                  <a:pt x="1575" y="438"/>
                  <a:pt x="1575" y="438"/>
                  <a:pt x="1575" y="438"/>
                </a:cubicBezTo>
                <a:cubicBezTo>
                  <a:pt x="1575" y="406"/>
                  <a:pt x="1575" y="406"/>
                  <a:pt x="1575" y="406"/>
                </a:cubicBezTo>
                <a:cubicBezTo>
                  <a:pt x="1589" y="406"/>
                  <a:pt x="1589" y="406"/>
                  <a:pt x="1589" y="406"/>
                </a:cubicBezTo>
                <a:cubicBezTo>
                  <a:pt x="1602" y="406"/>
                  <a:pt x="1615" y="401"/>
                  <a:pt x="1615" y="385"/>
                </a:cubicBezTo>
                <a:cubicBezTo>
                  <a:pt x="1615" y="369"/>
                  <a:pt x="1603" y="364"/>
                  <a:pt x="1589" y="365"/>
                </a:cubicBezTo>
                <a:close/>
                <a:moveTo>
                  <a:pt x="1591" y="397"/>
                </a:moveTo>
                <a:cubicBezTo>
                  <a:pt x="1575" y="397"/>
                  <a:pt x="1575" y="397"/>
                  <a:pt x="1575" y="397"/>
                </a:cubicBezTo>
                <a:cubicBezTo>
                  <a:pt x="1575" y="374"/>
                  <a:pt x="1575" y="374"/>
                  <a:pt x="1575" y="374"/>
                </a:cubicBezTo>
                <a:cubicBezTo>
                  <a:pt x="1591" y="374"/>
                  <a:pt x="1591" y="374"/>
                  <a:pt x="1591" y="374"/>
                </a:cubicBezTo>
                <a:cubicBezTo>
                  <a:pt x="1592" y="374"/>
                  <a:pt x="1604" y="373"/>
                  <a:pt x="1604" y="385"/>
                </a:cubicBezTo>
                <a:cubicBezTo>
                  <a:pt x="1604" y="398"/>
                  <a:pt x="1592" y="397"/>
                  <a:pt x="1591" y="397"/>
                </a:cubicBezTo>
                <a:close/>
                <a:moveTo>
                  <a:pt x="1512" y="430"/>
                </a:moveTo>
                <a:cubicBezTo>
                  <a:pt x="1546" y="430"/>
                  <a:pt x="1546" y="430"/>
                  <a:pt x="1546" y="430"/>
                </a:cubicBezTo>
                <a:cubicBezTo>
                  <a:pt x="1546" y="438"/>
                  <a:pt x="1546" y="438"/>
                  <a:pt x="1546" y="438"/>
                </a:cubicBezTo>
                <a:cubicBezTo>
                  <a:pt x="1502" y="438"/>
                  <a:pt x="1502" y="438"/>
                  <a:pt x="1502" y="438"/>
                </a:cubicBezTo>
                <a:cubicBezTo>
                  <a:pt x="1502" y="365"/>
                  <a:pt x="1502" y="365"/>
                  <a:pt x="1502" y="365"/>
                </a:cubicBezTo>
                <a:cubicBezTo>
                  <a:pt x="1512" y="365"/>
                  <a:pt x="1512" y="365"/>
                  <a:pt x="1512" y="365"/>
                </a:cubicBezTo>
                <a:lnTo>
                  <a:pt x="1512" y="430"/>
                </a:lnTo>
                <a:close/>
                <a:moveTo>
                  <a:pt x="1448" y="430"/>
                </a:moveTo>
                <a:cubicBezTo>
                  <a:pt x="1482" y="430"/>
                  <a:pt x="1482" y="430"/>
                  <a:pt x="1482" y="430"/>
                </a:cubicBezTo>
                <a:cubicBezTo>
                  <a:pt x="1482" y="438"/>
                  <a:pt x="1482" y="438"/>
                  <a:pt x="1482" y="438"/>
                </a:cubicBezTo>
                <a:cubicBezTo>
                  <a:pt x="1438" y="438"/>
                  <a:pt x="1438" y="438"/>
                  <a:pt x="1438" y="438"/>
                </a:cubicBezTo>
                <a:cubicBezTo>
                  <a:pt x="1438" y="365"/>
                  <a:pt x="1438" y="365"/>
                  <a:pt x="1438" y="365"/>
                </a:cubicBezTo>
                <a:cubicBezTo>
                  <a:pt x="1448" y="365"/>
                  <a:pt x="1448" y="365"/>
                  <a:pt x="1448" y="365"/>
                </a:cubicBezTo>
                <a:lnTo>
                  <a:pt x="1448" y="430"/>
                </a:lnTo>
                <a:close/>
                <a:moveTo>
                  <a:pt x="1366" y="369"/>
                </a:moveTo>
                <a:cubicBezTo>
                  <a:pt x="1360" y="366"/>
                  <a:pt x="1353" y="365"/>
                  <a:pt x="1346" y="365"/>
                </a:cubicBezTo>
                <a:cubicBezTo>
                  <a:pt x="1321" y="365"/>
                  <a:pt x="1321" y="365"/>
                  <a:pt x="1321" y="365"/>
                </a:cubicBezTo>
                <a:cubicBezTo>
                  <a:pt x="1321" y="438"/>
                  <a:pt x="1321" y="438"/>
                  <a:pt x="1321" y="438"/>
                </a:cubicBezTo>
                <a:cubicBezTo>
                  <a:pt x="1346" y="438"/>
                  <a:pt x="1346" y="438"/>
                  <a:pt x="1346" y="438"/>
                </a:cubicBezTo>
                <a:cubicBezTo>
                  <a:pt x="1353" y="438"/>
                  <a:pt x="1360" y="438"/>
                  <a:pt x="1366" y="434"/>
                </a:cubicBezTo>
                <a:cubicBezTo>
                  <a:pt x="1376" y="427"/>
                  <a:pt x="1381" y="416"/>
                  <a:pt x="1381" y="402"/>
                </a:cubicBezTo>
                <a:cubicBezTo>
                  <a:pt x="1381" y="388"/>
                  <a:pt x="1376" y="376"/>
                  <a:pt x="1366" y="369"/>
                </a:cubicBezTo>
                <a:close/>
                <a:moveTo>
                  <a:pt x="1365" y="421"/>
                </a:moveTo>
                <a:cubicBezTo>
                  <a:pt x="1362" y="425"/>
                  <a:pt x="1357" y="430"/>
                  <a:pt x="1346" y="430"/>
                </a:cubicBezTo>
                <a:cubicBezTo>
                  <a:pt x="1332" y="430"/>
                  <a:pt x="1332" y="430"/>
                  <a:pt x="1332" y="430"/>
                </a:cubicBezTo>
                <a:cubicBezTo>
                  <a:pt x="1332" y="374"/>
                  <a:pt x="1332" y="374"/>
                  <a:pt x="1332" y="374"/>
                </a:cubicBezTo>
                <a:cubicBezTo>
                  <a:pt x="1346" y="374"/>
                  <a:pt x="1346" y="374"/>
                  <a:pt x="1346" y="374"/>
                </a:cubicBezTo>
                <a:cubicBezTo>
                  <a:pt x="1357" y="374"/>
                  <a:pt x="1362" y="378"/>
                  <a:pt x="1365" y="382"/>
                </a:cubicBezTo>
                <a:cubicBezTo>
                  <a:pt x="1369" y="388"/>
                  <a:pt x="1371" y="395"/>
                  <a:pt x="1371" y="402"/>
                </a:cubicBezTo>
                <a:cubicBezTo>
                  <a:pt x="1371" y="408"/>
                  <a:pt x="1369" y="415"/>
                  <a:pt x="1365" y="421"/>
                </a:cubicBezTo>
                <a:close/>
                <a:moveTo>
                  <a:pt x="1268" y="430"/>
                </a:moveTo>
                <a:cubicBezTo>
                  <a:pt x="1303" y="430"/>
                  <a:pt x="1303" y="430"/>
                  <a:pt x="1303" y="430"/>
                </a:cubicBezTo>
                <a:cubicBezTo>
                  <a:pt x="1303" y="438"/>
                  <a:pt x="1303" y="438"/>
                  <a:pt x="1303" y="438"/>
                </a:cubicBezTo>
                <a:cubicBezTo>
                  <a:pt x="1258" y="438"/>
                  <a:pt x="1258" y="438"/>
                  <a:pt x="1258" y="438"/>
                </a:cubicBezTo>
                <a:cubicBezTo>
                  <a:pt x="1258" y="365"/>
                  <a:pt x="1258" y="365"/>
                  <a:pt x="1258" y="365"/>
                </a:cubicBezTo>
                <a:cubicBezTo>
                  <a:pt x="1268" y="365"/>
                  <a:pt x="1268" y="365"/>
                  <a:pt x="1268" y="365"/>
                </a:cubicBezTo>
                <a:lnTo>
                  <a:pt x="1268" y="430"/>
                </a:lnTo>
                <a:close/>
                <a:moveTo>
                  <a:pt x="1197" y="430"/>
                </a:moveTo>
                <a:cubicBezTo>
                  <a:pt x="1234" y="430"/>
                  <a:pt x="1234" y="430"/>
                  <a:pt x="1234" y="430"/>
                </a:cubicBezTo>
                <a:cubicBezTo>
                  <a:pt x="1234" y="438"/>
                  <a:pt x="1234" y="438"/>
                  <a:pt x="1234" y="438"/>
                </a:cubicBezTo>
                <a:cubicBezTo>
                  <a:pt x="1187" y="438"/>
                  <a:pt x="1187" y="438"/>
                  <a:pt x="1187" y="438"/>
                </a:cubicBezTo>
                <a:cubicBezTo>
                  <a:pt x="1187" y="365"/>
                  <a:pt x="1187" y="365"/>
                  <a:pt x="1187" y="365"/>
                </a:cubicBezTo>
                <a:cubicBezTo>
                  <a:pt x="1233" y="365"/>
                  <a:pt x="1233" y="365"/>
                  <a:pt x="1233" y="365"/>
                </a:cubicBezTo>
                <a:cubicBezTo>
                  <a:pt x="1233" y="374"/>
                  <a:pt x="1233" y="374"/>
                  <a:pt x="1233" y="374"/>
                </a:cubicBezTo>
                <a:cubicBezTo>
                  <a:pt x="1197" y="374"/>
                  <a:pt x="1197" y="374"/>
                  <a:pt x="1197" y="374"/>
                </a:cubicBezTo>
                <a:cubicBezTo>
                  <a:pt x="1197" y="397"/>
                  <a:pt x="1197" y="397"/>
                  <a:pt x="1197" y="397"/>
                </a:cubicBezTo>
                <a:cubicBezTo>
                  <a:pt x="1231" y="397"/>
                  <a:pt x="1231" y="397"/>
                  <a:pt x="1231" y="397"/>
                </a:cubicBezTo>
                <a:cubicBezTo>
                  <a:pt x="1231" y="405"/>
                  <a:pt x="1231" y="405"/>
                  <a:pt x="1231" y="405"/>
                </a:cubicBezTo>
                <a:cubicBezTo>
                  <a:pt x="1197" y="405"/>
                  <a:pt x="1197" y="405"/>
                  <a:pt x="1197" y="405"/>
                </a:cubicBezTo>
                <a:lnTo>
                  <a:pt x="1197" y="430"/>
                </a:lnTo>
                <a:close/>
                <a:moveTo>
                  <a:pt x="1124" y="365"/>
                </a:moveTo>
                <a:cubicBezTo>
                  <a:pt x="1167" y="365"/>
                  <a:pt x="1167" y="365"/>
                  <a:pt x="1167" y="365"/>
                </a:cubicBezTo>
                <a:cubicBezTo>
                  <a:pt x="1167" y="374"/>
                  <a:pt x="1167" y="374"/>
                  <a:pt x="1167" y="374"/>
                </a:cubicBezTo>
                <a:cubicBezTo>
                  <a:pt x="1134" y="374"/>
                  <a:pt x="1134" y="374"/>
                  <a:pt x="1134" y="374"/>
                </a:cubicBezTo>
                <a:cubicBezTo>
                  <a:pt x="1134" y="397"/>
                  <a:pt x="1134" y="397"/>
                  <a:pt x="1134" y="397"/>
                </a:cubicBezTo>
                <a:cubicBezTo>
                  <a:pt x="1165" y="397"/>
                  <a:pt x="1165" y="397"/>
                  <a:pt x="1165" y="397"/>
                </a:cubicBezTo>
                <a:cubicBezTo>
                  <a:pt x="1165" y="406"/>
                  <a:pt x="1165" y="406"/>
                  <a:pt x="1165" y="406"/>
                </a:cubicBezTo>
                <a:cubicBezTo>
                  <a:pt x="1134" y="406"/>
                  <a:pt x="1134" y="406"/>
                  <a:pt x="1134" y="406"/>
                </a:cubicBezTo>
                <a:cubicBezTo>
                  <a:pt x="1134" y="438"/>
                  <a:pt x="1134" y="438"/>
                  <a:pt x="1134" y="438"/>
                </a:cubicBezTo>
                <a:cubicBezTo>
                  <a:pt x="1124" y="438"/>
                  <a:pt x="1124" y="438"/>
                  <a:pt x="1124" y="438"/>
                </a:cubicBezTo>
                <a:lnTo>
                  <a:pt x="1124" y="365"/>
                </a:lnTo>
                <a:close/>
                <a:moveTo>
                  <a:pt x="1056" y="421"/>
                </a:moveTo>
                <a:cubicBezTo>
                  <a:pt x="1063" y="413"/>
                  <a:pt x="1065" y="401"/>
                  <a:pt x="1065" y="391"/>
                </a:cubicBezTo>
                <a:cubicBezTo>
                  <a:pt x="1055" y="391"/>
                  <a:pt x="1055" y="391"/>
                  <a:pt x="1055" y="391"/>
                </a:cubicBezTo>
                <a:cubicBezTo>
                  <a:pt x="1055" y="399"/>
                  <a:pt x="1054" y="408"/>
                  <a:pt x="1050" y="415"/>
                </a:cubicBezTo>
                <a:cubicBezTo>
                  <a:pt x="1032" y="397"/>
                  <a:pt x="1032" y="397"/>
                  <a:pt x="1032" y="397"/>
                </a:cubicBezTo>
                <a:cubicBezTo>
                  <a:pt x="1039" y="393"/>
                  <a:pt x="1046" y="386"/>
                  <a:pt x="1046" y="379"/>
                </a:cubicBezTo>
                <a:cubicBezTo>
                  <a:pt x="1046" y="367"/>
                  <a:pt x="1036" y="363"/>
                  <a:pt x="1026" y="363"/>
                </a:cubicBezTo>
                <a:cubicBezTo>
                  <a:pt x="1016" y="363"/>
                  <a:pt x="1007" y="368"/>
                  <a:pt x="1007" y="379"/>
                </a:cubicBezTo>
                <a:cubicBezTo>
                  <a:pt x="1007" y="386"/>
                  <a:pt x="1011" y="391"/>
                  <a:pt x="1015" y="396"/>
                </a:cubicBezTo>
                <a:cubicBezTo>
                  <a:pt x="1007" y="402"/>
                  <a:pt x="1000" y="408"/>
                  <a:pt x="1000" y="419"/>
                </a:cubicBezTo>
                <a:cubicBezTo>
                  <a:pt x="1000" y="432"/>
                  <a:pt x="1010" y="440"/>
                  <a:pt x="1022" y="440"/>
                </a:cubicBezTo>
                <a:cubicBezTo>
                  <a:pt x="1034" y="440"/>
                  <a:pt x="1041" y="437"/>
                  <a:pt x="1050" y="429"/>
                </a:cubicBezTo>
                <a:cubicBezTo>
                  <a:pt x="1059" y="438"/>
                  <a:pt x="1059" y="438"/>
                  <a:pt x="1059" y="438"/>
                </a:cubicBezTo>
                <a:cubicBezTo>
                  <a:pt x="1073" y="438"/>
                  <a:pt x="1073" y="438"/>
                  <a:pt x="1073" y="438"/>
                </a:cubicBezTo>
                <a:cubicBezTo>
                  <a:pt x="1073" y="438"/>
                  <a:pt x="1073" y="438"/>
                  <a:pt x="1073" y="438"/>
                </a:cubicBezTo>
                <a:lnTo>
                  <a:pt x="1056" y="421"/>
                </a:lnTo>
                <a:close/>
                <a:moveTo>
                  <a:pt x="1026" y="372"/>
                </a:moveTo>
                <a:cubicBezTo>
                  <a:pt x="1031" y="372"/>
                  <a:pt x="1035" y="374"/>
                  <a:pt x="1035" y="379"/>
                </a:cubicBezTo>
                <a:cubicBezTo>
                  <a:pt x="1035" y="383"/>
                  <a:pt x="1029" y="388"/>
                  <a:pt x="1025" y="391"/>
                </a:cubicBezTo>
                <a:cubicBezTo>
                  <a:pt x="1022" y="387"/>
                  <a:pt x="1017" y="383"/>
                  <a:pt x="1017" y="380"/>
                </a:cubicBezTo>
                <a:cubicBezTo>
                  <a:pt x="1017" y="375"/>
                  <a:pt x="1022" y="372"/>
                  <a:pt x="1026" y="372"/>
                </a:cubicBezTo>
                <a:close/>
                <a:moveTo>
                  <a:pt x="1026" y="431"/>
                </a:moveTo>
                <a:cubicBezTo>
                  <a:pt x="1018" y="431"/>
                  <a:pt x="1010" y="427"/>
                  <a:pt x="1010" y="419"/>
                </a:cubicBezTo>
                <a:cubicBezTo>
                  <a:pt x="1010" y="411"/>
                  <a:pt x="1015" y="407"/>
                  <a:pt x="1022" y="402"/>
                </a:cubicBezTo>
                <a:cubicBezTo>
                  <a:pt x="1043" y="423"/>
                  <a:pt x="1043" y="423"/>
                  <a:pt x="1043" y="423"/>
                </a:cubicBezTo>
                <a:cubicBezTo>
                  <a:pt x="1039" y="428"/>
                  <a:pt x="1033" y="431"/>
                  <a:pt x="1026" y="431"/>
                </a:cubicBezTo>
                <a:close/>
                <a:moveTo>
                  <a:pt x="941" y="416"/>
                </a:moveTo>
                <a:cubicBezTo>
                  <a:pt x="940" y="408"/>
                  <a:pt x="939" y="403"/>
                  <a:pt x="930" y="401"/>
                </a:cubicBezTo>
                <a:cubicBezTo>
                  <a:pt x="930" y="401"/>
                  <a:pt x="930" y="401"/>
                  <a:pt x="930" y="401"/>
                </a:cubicBezTo>
                <a:cubicBezTo>
                  <a:pt x="938" y="399"/>
                  <a:pt x="944" y="392"/>
                  <a:pt x="944" y="383"/>
                </a:cubicBezTo>
                <a:cubicBezTo>
                  <a:pt x="944" y="369"/>
                  <a:pt x="931" y="365"/>
                  <a:pt x="919" y="365"/>
                </a:cubicBezTo>
                <a:cubicBezTo>
                  <a:pt x="892" y="365"/>
                  <a:pt x="892" y="365"/>
                  <a:pt x="892" y="365"/>
                </a:cubicBezTo>
                <a:cubicBezTo>
                  <a:pt x="892" y="438"/>
                  <a:pt x="892" y="438"/>
                  <a:pt x="892" y="438"/>
                </a:cubicBezTo>
                <a:cubicBezTo>
                  <a:pt x="903" y="438"/>
                  <a:pt x="903" y="438"/>
                  <a:pt x="903" y="438"/>
                </a:cubicBezTo>
                <a:cubicBezTo>
                  <a:pt x="903" y="405"/>
                  <a:pt x="903" y="405"/>
                  <a:pt x="903" y="405"/>
                </a:cubicBezTo>
                <a:cubicBezTo>
                  <a:pt x="917" y="405"/>
                  <a:pt x="917" y="405"/>
                  <a:pt x="917" y="405"/>
                </a:cubicBezTo>
                <a:cubicBezTo>
                  <a:pt x="921" y="406"/>
                  <a:pt x="925" y="405"/>
                  <a:pt x="928" y="409"/>
                </a:cubicBezTo>
                <a:cubicBezTo>
                  <a:pt x="931" y="412"/>
                  <a:pt x="931" y="418"/>
                  <a:pt x="932" y="425"/>
                </a:cubicBezTo>
                <a:cubicBezTo>
                  <a:pt x="933" y="429"/>
                  <a:pt x="934" y="434"/>
                  <a:pt x="935" y="438"/>
                </a:cubicBezTo>
                <a:cubicBezTo>
                  <a:pt x="946" y="438"/>
                  <a:pt x="946" y="438"/>
                  <a:pt x="946" y="438"/>
                </a:cubicBezTo>
                <a:cubicBezTo>
                  <a:pt x="943" y="431"/>
                  <a:pt x="942" y="424"/>
                  <a:pt x="941" y="416"/>
                </a:cubicBezTo>
                <a:close/>
                <a:moveTo>
                  <a:pt x="919" y="396"/>
                </a:moveTo>
                <a:cubicBezTo>
                  <a:pt x="902" y="396"/>
                  <a:pt x="902" y="396"/>
                  <a:pt x="902" y="396"/>
                </a:cubicBezTo>
                <a:cubicBezTo>
                  <a:pt x="902" y="374"/>
                  <a:pt x="902" y="374"/>
                  <a:pt x="902" y="374"/>
                </a:cubicBezTo>
                <a:cubicBezTo>
                  <a:pt x="919" y="374"/>
                  <a:pt x="919" y="374"/>
                  <a:pt x="919" y="374"/>
                </a:cubicBezTo>
                <a:cubicBezTo>
                  <a:pt x="930" y="374"/>
                  <a:pt x="933" y="379"/>
                  <a:pt x="933" y="385"/>
                </a:cubicBezTo>
                <a:cubicBezTo>
                  <a:pt x="933" y="391"/>
                  <a:pt x="930" y="396"/>
                  <a:pt x="919" y="396"/>
                </a:cubicBezTo>
                <a:close/>
                <a:moveTo>
                  <a:pt x="832" y="430"/>
                </a:moveTo>
                <a:cubicBezTo>
                  <a:pt x="869" y="430"/>
                  <a:pt x="869" y="430"/>
                  <a:pt x="869" y="430"/>
                </a:cubicBezTo>
                <a:cubicBezTo>
                  <a:pt x="869" y="438"/>
                  <a:pt x="869" y="438"/>
                  <a:pt x="869" y="438"/>
                </a:cubicBezTo>
                <a:cubicBezTo>
                  <a:pt x="822" y="438"/>
                  <a:pt x="822" y="438"/>
                  <a:pt x="822" y="438"/>
                </a:cubicBezTo>
                <a:cubicBezTo>
                  <a:pt x="822" y="365"/>
                  <a:pt x="822" y="365"/>
                  <a:pt x="822" y="365"/>
                </a:cubicBezTo>
                <a:cubicBezTo>
                  <a:pt x="868" y="365"/>
                  <a:pt x="868" y="365"/>
                  <a:pt x="868" y="365"/>
                </a:cubicBezTo>
                <a:cubicBezTo>
                  <a:pt x="868" y="374"/>
                  <a:pt x="868" y="374"/>
                  <a:pt x="868" y="374"/>
                </a:cubicBezTo>
                <a:cubicBezTo>
                  <a:pt x="832" y="374"/>
                  <a:pt x="832" y="374"/>
                  <a:pt x="832" y="374"/>
                </a:cubicBezTo>
                <a:cubicBezTo>
                  <a:pt x="832" y="397"/>
                  <a:pt x="832" y="397"/>
                  <a:pt x="832" y="397"/>
                </a:cubicBezTo>
                <a:cubicBezTo>
                  <a:pt x="866" y="397"/>
                  <a:pt x="866" y="397"/>
                  <a:pt x="866" y="397"/>
                </a:cubicBezTo>
                <a:cubicBezTo>
                  <a:pt x="866" y="405"/>
                  <a:pt x="866" y="405"/>
                  <a:pt x="866" y="405"/>
                </a:cubicBezTo>
                <a:cubicBezTo>
                  <a:pt x="832" y="405"/>
                  <a:pt x="832" y="405"/>
                  <a:pt x="832" y="405"/>
                </a:cubicBezTo>
                <a:lnTo>
                  <a:pt x="832" y="430"/>
                </a:lnTo>
                <a:close/>
                <a:moveTo>
                  <a:pt x="787" y="365"/>
                </a:moveTo>
                <a:cubicBezTo>
                  <a:pt x="797" y="365"/>
                  <a:pt x="797" y="365"/>
                  <a:pt x="797" y="365"/>
                </a:cubicBezTo>
                <a:cubicBezTo>
                  <a:pt x="797" y="409"/>
                  <a:pt x="797" y="409"/>
                  <a:pt x="797" y="409"/>
                </a:cubicBezTo>
                <a:cubicBezTo>
                  <a:pt x="797" y="428"/>
                  <a:pt x="788" y="440"/>
                  <a:pt x="768" y="440"/>
                </a:cubicBezTo>
                <a:cubicBezTo>
                  <a:pt x="748" y="440"/>
                  <a:pt x="738" y="428"/>
                  <a:pt x="738" y="409"/>
                </a:cubicBezTo>
                <a:cubicBezTo>
                  <a:pt x="738" y="365"/>
                  <a:pt x="738" y="365"/>
                  <a:pt x="738" y="365"/>
                </a:cubicBezTo>
                <a:cubicBezTo>
                  <a:pt x="748" y="365"/>
                  <a:pt x="748" y="365"/>
                  <a:pt x="748" y="365"/>
                </a:cubicBezTo>
                <a:cubicBezTo>
                  <a:pt x="748" y="412"/>
                  <a:pt x="748" y="412"/>
                  <a:pt x="748" y="412"/>
                </a:cubicBezTo>
                <a:cubicBezTo>
                  <a:pt x="748" y="424"/>
                  <a:pt x="756" y="431"/>
                  <a:pt x="768" y="431"/>
                </a:cubicBezTo>
                <a:cubicBezTo>
                  <a:pt x="779" y="431"/>
                  <a:pt x="787" y="424"/>
                  <a:pt x="787" y="412"/>
                </a:cubicBezTo>
                <a:lnTo>
                  <a:pt x="787" y="365"/>
                </a:lnTo>
                <a:close/>
                <a:moveTo>
                  <a:pt x="690" y="365"/>
                </a:moveTo>
                <a:cubicBezTo>
                  <a:pt x="679" y="365"/>
                  <a:pt x="679" y="365"/>
                  <a:pt x="679" y="365"/>
                </a:cubicBezTo>
                <a:cubicBezTo>
                  <a:pt x="648" y="438"/>
                  <a:pt x="648" y="438"/>
                  <a:pt x="648" y="438"/>
                </a:cubicBezTo>
                <a:cubicBezTo>
                  <a:pt x="659" y="438"/>
                  <a:pt x="659" y="438"/>
                  <a:pt x="659" y="438"/>
                </a:cubicBezTo>
                <a:cubicBezTo>
                  <a:pt x="667" y="419"/>
                  <a:pt x="667" y="419"/>
                  <a:pt x="667" y="419"/>
                </a:cubicBezTo>
                <a:cubicBezTo>
                  <a:pt x="701" y="419"/>
                  <a:pt x="701" y="419"/>
                  <a:pt x="701" y="419"/>
                </a:cubicBezTo>
                <a:cubicBezTo>
                  <a:pt x="709" y="438"/>
                  <a:pt x="709" y="438"/>
                  <a:pt x="709" y="438"/>
                </a:cubicBezTo>
                <a:cubicBezTo>
                  <a:pt x="720" y="438"/>
                  <a:pt x="720" y="438"/>
                  <a:pt x="720" y="438"/>
                </a:cubicBezTo>
                <a:lnTo>
                  <a:pt x="690" y="365"/>
                </a:lnTo>
                <a:close/>
                <a:moveTo>
                  <a:pt x="670" y="411"/>
                </a:moveTo>
                <a:cubicBezTo>
                  <a:pt x="684" y="375"/>
                  <a:pt x="684" y="375"/>
                  <a:pt x="684" y="375"/>
                </a:cubicBezTo>
                <a:cubicBezTo>
                  <a:pt x="698" y="411"/>
                  <a:pt x="698" y="411"/>
                  <a:pt x="698" y="411"/>
                </a:cubicBezTo>
                <a:lnTo>
                  <a:pt x="670" y="411"/>
                </a:lnTo>
                <a:close/>
                <a:moveTo>
                  <a:pt x="621" y="365"/>
                </a:moveTo>
                <a:cubicBezTo>
                  <a:pt x="631" y="365"/>
                  <a:pt x="631" y="365"/>
                  <a:pt x="631" y="365"/>
                </a:cubicBezTo>
                <a:cubicBezTo>
                  <a:pt x="631" y="438"/>
                  <a:pt x="631" y="438"/>
                  <a:pt x="631" y="438"/>
                </a:cubicBezTo>
                <a:cubicBezTo>
                  <a:pt x="621" y="438"/>
                  <a:pt x="621" y="438"/>
                  <a:pt x="621" y="438"/>
                </a:cubicBezTo>
                <a:cubicBezTo>
                  <a:pt x="621" y="405"/>
                  <a:pt x="621" y="405"/>
                  <a:pt x="621" y="405"/>
                </a:cubicBezTo>
                <a:cubicBezTo>
                  <a:pt x="586" y="405"/>
                  <a:pt x="586" y="405"/>
                  <a:pt x="586" y="405"/>
                </a:cubicBezTo>
                <a:cubicBezTo>
                  <a:pt x="586" y="438"/>
                  <a:pt x="586" y="438"/>
                  <a:pt x="586" y="438"/>
                </a:cubicBezTo>
                <a:cubicBezTo>
                  <a:pt x="576" y="438"/>
                  <a:pt x="576" y="438"/>
                  <a:pt x="576" y="438"/>
                </a:cubicBezTo>
                <a:cubicBezTo>
                  <a:pt x="576" y="365"/>
                  <a:pt x="576" y="365"/>
                  <a:pt x="576" y="365"/>
                </a:cubicBezTo>
                <a:cubicBezTo>
                  <a:pt x="586" y="365"/>
                  <a:pt x="586" y="365"/>
                  <a:pt x="586" y="365"/>
                </a:cubicBezTo>
                <a:cubicBezTo>
                  <a:pt x="586" y="396"/>
                  <a:pt x="586" y="396"/>
                  <a:pt x="586" y="396"/>
                </a:cubicBezTo>
                <a:cubicBezTo>
                  <a:pt x="621" y="396"/>
                  <a:pt x="621" y="396"/>
                  <a:pt x="621" y="396"/>
                </a:cubicBezTo>
                <a:lnTo>
                  <a:pt x="621" y="365"/>
                </a:lnTo>
                <a:close/>
                <a:moveTo>
                  <a:pt x="518" y="417"/>
                </a:moveTo>
                <a:cubicBezTo>
                  <a:pt x="518" y="434"/>
                  <a:pt x="503" y="440"/>
                  <a:pt x="488" y="440"/>
                </a:cubicBezTo>
                <a:cubicBezTo>
                  <a:pt x="473" y="440"/>
                  <a:pt x="462" y="433"/>
                  <a:pt x="462" y="417"/>
                </a:cubicBezTo>
                <a:cubicBezTo>
                  <a:pt x="473" y="417"/>
                  <a:pt x="473" y="417"/>
                  <a:pt x="473" y="417"/>
                </a:cubicBezTo>
                <a:cubicBezTo>
                  <a:pt x="473" y="427"/>
                  <a:pt x="479" y="431"/>
                  <a:pt x="489" y="431"/>
                </a:cubicBezTo>
                <a:cubicBezTo>
                  <a:pt x="497" y="431"/>
                  <a:pt x="507" y="429"/>
                  <a:pt x="507" y="418"/>
                </a:cubicBezTo>
                <a:cubicBezTo>
                  <a:pt x="507" y="411"/>
                  <a:pt x="501" y="408"/>
                  <a:pt x="495" y="407"/>
                </a:cubicBezTo>
                <a:cubicBezTo>
                  <a:pt x="483" y="405"/>
                  <a:pt x="463" y="402"/>
                  <a:pt x="463" y="385"/>
                </a:cubicBezTo>
                <a:cubicBezTo>
                  <a:pt x="463" y="369"/>
                  <a:pt x="478" y="363"/>
                  <a:pt x="491" y="363"/>
                </a:cubicBezTo>
                <a:cubicBezTo>
                  <a:pt x="504" y="363"/>
                  <a:pt x="516" y="369"/>
                  <a:pt x="516" y="383"/>
                </a:cubicBezTo>
                <a:cubicBezTo>
                  <a:pt x="506" y="383"/>
                  <a:pt x="506" y="383"/>
                  <a:pt x="506" y="383"/>
                </a:cubicBezTo>
                <a:cubicBezTo>
                  <a:pt x="505" y="375"/>
                  <a:pt x="498" y="372"/>
                  <a:pt x="491" y="372"/>
                </a:cubicBezTo>
                <a:cubicBezTo>
                  <a:pt x="484" y="372"/>
                  <a:pt x="474" y="375"/>
                  <a:pt x="474" y="384"/>
                </a:cubicBezTo>
                <a:cubicBezTo>
                  <a:pt x="474" y="392"/>
                  <a:pt x="480" y="392"/>
                  <a:pt x="486" y="394"/>
                </a:cubicBezTo>
                <a:cubicBezTo>
                  <a:pt x="500" y="399"/>
                  <a:pt x="518" y="399"/>
                  <a:pt x="518" y="417"/>
                </a:cubicBezTo>
                <a:close/>
                <a:moveTo>
                  <a:pt x="443" y="417"/>
                </a:moveTo>
                <a:cubicBezTo>
                  <a:pt x="443" y="434"/>
                  <a:pt x="428" y="440"/>
                  <a:pt x="413" y="440"/>
                </a:cubicBezTo>
                <a:cubicBezTo>
                  <a:pt x="398" y="440"/>
                  <a:pt x="387" y="433"/>
                  <a:pt x="387" y="417"/>
                </a:cubicBezTo>
                <a:cubicBezTo>
                  <a:pt x="398" y="417"/>
                  <a:pt x="398" y="417"/>
                  <a:pt x="398" y="417"/>
                </a:cubicBezTo>
                <a:cubicBezTo>
                  <a:pt x="398" y="427"/>
                  <a:pt x="404" y="431"/>
                  <a:pt x="414" y="431"/>
                </a:cubicBezTo>
                <a:cubicBezTo>
                  <a:pt x="422" y="431"/>
                  <a:pt x="432" y="429"/>
                  <a:pt x="432" y="418"/>
                </a:cubicBezTo>
                <a:cubicBezTo>
                  <a:pt x="432" y="411"/>
                  <a:pt x="426" y="408"/>
                  <a:pt x="420" y="407"/>
                </a:cubicBezTo>
                <a:cubicBezTo>
                  <a:pt x="408" y="405"/>
                  <a:pt x="388" y="402"/>
                  <a:pt x="388" y="385"/>
                </a:cubicBezTo>
                <a:cubicBezTo>
                  <a:pt x="388" y="369"/>
                  <a:pt x="403" y="363"/>
                  <a:pt x="416" y="363"/>
                </a:cubicBezTo>
                <a:cubicBezTo>
                  <a:pt x="429" y="363"/>
                  <a:pt x="441" y="369"/>
                  <a:pt x="441" y="383"/>
                </a:cubicBezTo>
                <a:cubicBezTo>
                  <a:pt x="431" y="383"/>
                  <a:pt x="431" y="383"/>
                  <a:pt x="431" y="383"/>
                </a:cubicBezTo>
                <a:cubicBezTo>
                  <a:pt x="430" y="375"/>
                  <a:pt x="423" y="372"/>
                  <a:pt x="416" y="372"/>
                </a:cubicBezTo>
                <a:cubicBezTo>
                  <a:pt x="409" y="372"/>
                  <a:pt x="399" y="375"/>
                  <a:pt x="399" y="384"/>
                </a:cubicBezTo>
                <a:cubicBezTo>
                  <a:pt x="399" y="392"/>
                  <a:pt x="405" y="392"/>
                  <a:pt x="411" y="394"/>
                </a:cubicBezTo>
                <a:cubicBezTo>
                  <a:pt x="425" y="399"/>
                  <a:pt x="443" y="399"/>
                  <a:pt x="443" y="417"/>
                </a:cubicBezTo>
                <a:close/>
                <a:moveTo>
                  <a:pt x="354" y="365"/>
                </a:moveTo>
                <a:cubicBezTo>
                  <a:pt x="364" y="365"/>
                  <a:pt x="364" y="365"/>
                  <a:pt x="364" y="365"/>
                </a:cubicBezTo>
                <a:cubicBezTo>
                  <a:pt x="364" y="409"/>
                  <a:pt x="364" y="409"/>
                  <a:pt x="364" y="409"/>
                </a:cubicBezTo>
                <a:cubicBezTo>
                  <a:pt x="365" y="428"/>
                  <a:pt x="355" y="440"/>
                  <a:pt x="335" y="440"/>
                </a:cubicBezTo>
                <a:cubicBezTo>
                  <a:pt x="315" y="440"/>
                  <a:pt x="305" y="428"/>
                  <a:pt x="305" y="409"/>
                </a:cubicBezTo>
                <a:cubicBezTo>
                  <a:pt x="305" y="365"/>
                  <a:pt x="305" y="365"/>
                  <a:pt x="305" y="365"/>
                </a:cubicBezTo>
                <a:cubicBezTo>
                  <a:pt x="315" y="365"/>
                  <a:pt x="315" y="365"/>
                  <a:pt x="315" y="365"/>
                </a:cubicBezTo>
                <a:cubicBezTo>
                  <a:pt x="315" y="412"/>
                  <a:pt x="315" y="412"/>
                  <a:pt x="315" y="412"/>
                </a:cubicBezTo>
                <a:cubicBezTo>
                  <a:pt x="315" y="424"/>
                  <a:pt x="323" y="431"/>
                  <a:pt x="335" y="431"/>
                </a:cubicBezTo>
                <a:cubicBezTo>
                  <a:pt x="346" y="431"/>
                  <a:pt x="354" y="424"/>
                  <a:pt x="354" y="412"/>
                </a:cubicBezTo>
                <a:lnTo>
                  <a:pt x="354" y="365"/>
                </a:lnTo>
                <a:close/>
                <a:moveTo>
                  <a:pt x="257" y="365"/>
                </a:moveTo>
                <a:cubicBezTo>
                  <a:pt x="246" y="365"/>
                  <a:pt x="246" y="365"/>
                  <a:pt x="246" y="365"/>
                </a:cubicBezTo>
                <a:cubicBezTo>
                  <a:pt x="215" y="438"/>
                  <a:pt x="215" y="438"/>
                  <a:pt x="215" y="438"/>
                </a:cubicBezTo>
                <a:cubicBezTo>
                  <a:pt x="226" y="438"/>
                  <a:pt x="226" y="438"/>
                  <a:pt x="226" y="438"/>
                </a:cubicBezTo>
                <a:cubicBezTo>
                  <a:pt x="234" y="419"/>
                  <a:pt x="234" y="419"/>
                  <a:pt x="234" y="419"/>
                </a:cubicBezTo>
                <a:cubicBezTo>
                  <a:pt x="268" y="419"/>
                  <a:pt x="268" y="419"/>
                  <a:pt x="268" y="419"/>
                </a:cubicBezTo>
                <a:cubicBezTo>
                  <a:pt x="276" y="438"/>
                  <a:pt x="276" y="438"/>
                  <a:pt x="276" y="438"/>
                </a:cubicBezTo>
                <a:cubicBezTo>
                  <a:pt x="287" y="438"/>
                  <a:pt x="287" y="438"/>
                  <a:pt x="287" y="438"/>
                </a:cubicBezTo>
                <a:lnTo>
                  <a:pt x="257" y="365"/>
                </a:lnTo>
                <a:close/>
                <a:moveTo>
                  <a:pt x="237" y="411"/>
                </a:moveTo>
                <a:cubicBezTo>
                  <a:pt x="251" y="375"/>
                  <a:pt x="251" y="375"/>
                  <a:pt x="251" y="375"/>
                </a:cubicBezTo>
                <a:cubicBezTo>
                  <a:pt x="265" y="411"/>
                  <a:pt x="265" y="411"/>
                  <a:pt x="265" y="411"/>
                </a:cubicBezTo>
                <a:lnTo>
                  <a:pt x="237" y="411"/>
                </a:lnTo>
                <a:close/>
                <a:moveTo>
                  <a:pt x="197" y="416"/>
                </a:moveTo>
                <a:cubicBezTo>
                  <a:pt x="196" y="408"/>
                  <a:pt x="194" y="403"/>
                  <a:pt x="186" y="401"/>
                </a:cubicBezTo>
                <a:cubicBezTo>
                  <a:pt x="186" y="401"/>
                  <a:pt x="186" y="401"/>
                  <a:pt x="186" y="401"/>
                </a:cubicBezTo>
                <a:cubicBezTo>
                  <a:pt x="194" y="399"/>
                  <a:pt x="199" y="392"/>
                  <a:pt x="199" y="383"/>
                </a:cubicBezTo>
                <a:cubicBezTo>
                  <a:pt x="199" y="369"/>
                  <a:pt x="187" y="365"/>
                  <a:pt x="174" y="365"/>
                </a:cubicBezTo>
                <a:cubicBezTo>
                  <a:pt x="148" y="365"/>
                  <a:pt x="148" y="365"/>
                  <a:pt x="148" y="365"/>
                </a:cubicBezTo>
                <a:cubicBezTo>
                  <a:pt x="148" y="438"/>
                  <a:pt x="148" y="438"/>
                  <a:pt x="148" y="438"/>
                </a:cubicBezTo>
                <a:cubicBezTo>
                  <a:pt x="158" y="438"/>
                  <a:pt x="158" y="438"/>
                  <a:pt x="158" y="438"/>
                </a:cubicBezTo>
                <a:cubicBezTo>
                  <a:pt x="158" y="405"/>
                  <a:pt x="158" y="405"/>
                  <a:pt x="158" y="405"/>
                </a:cubicBezTo>
                <a:cubicBezTo>
                  <a:pt x="173" y="405"/>
                  <a:pt x="173" y="405"/>
                  <a:pt x="173" y="405"/>
                </a:cubicBezTo>
                <a:cubicBezTo>
                  <a:pt x="177" y="406"/>
                  <a:pt x="181" y="405"/>
                  <a:pt x="184" y="409"/>
                </a:cubicBezTo>
                <a:cubicBezTo>
                  <a:pt x="187" y="412"/>
                  <a:pt x="187" y="418"/>
                  <a:pt x="188" y="425"/>
                </a:cubicBezTo>
                <a:cubicBezTo>
                  <a:pt x="188" y="429"/>
                  <a:pt x="190" y="434"/>
                  <a:pt x="191" y="438"/>
                </a:cubicBezTo>
                <a:cubicBezTo>
                  <a:pt x="201" y="438"/>
                  <a:pt x="201" y="438"/>
                  <a:pt x="201" y="438"/>
                </a:cubicBezTo>
                <a:cubicBezTo>
                  <a:pt x="199" y="431"/>
                  <a:pt x="198" y="424"/>
                  <a:pt x="197" y="416"/>
                </a:cubicBezTo>
                <a:close/>
                <a:moveTo>
                  <a:pt x="175" y="396"/>
                </a:moveTo>
                <a:cubicBezTo>
                  <a:pt x="158" y="396"/>
                  <a:pt x="158" y="396"/>
                  <a:pt x="158" y="396"/>
                </a:cubicBezTo>
                <a:cubicBezTo>
                  <a:pt x="158" y="374"/>
                  <a:pt x="158" y="374"/>
                  <a:pt x="158" y="374"/>
                </a:cubicBezTo>
                <a:cubicBezTo>
                  <a:pt x="175" y="374"/>
                  <a:pt x="175" y="374"/>
                  <a:pt x="175" y="374"/>
                </a:cubicBezTo>
                <a:cubicBezTo>
                  <a:pt x="186" y="374"/>
                  <a:pt x="189" y="379"/>
                  <a:pt x="189" y="385"/>
                </a:cubicBezTo>
                <a:cubicBezTo>
                  <a:pt x="189" y="391"/>
                  <a:pt x="186" y="396"/>
                  <a:pt x="175" y="396"/>
                </a:cubicBezTo>
                <a:close/>
                <a:moveTo>
                  <a:pt x="72" y="365"/>
                </a:moveTo>
                <a:cubicBezTo>
                  <a:pt x="131" y="365"/>
                  <a:pt x="131" y="365"/>
                  <a:pt x="131" y="365"/>
                </a:cubicBezTo>
                <a:cubicBezTo>
                  <a:pt x="131" y="374"/>
                  <a:pt x="131" y="374"/>
                  <a:pt x="131" y="374"/>
                </a:cubicBezTo>
                <a:cubicBezTo>
                  <a:pt x="106" y="374"/>
                  <a:pt x="106" y="374"/>
                  <a:pt x="106" y="374"/>
                </a:cubicBezTo>
                <a:cubicBezTo>
                  <a:pt x="106" y="438"/>
                  <a:pt x="106" y="438"/>
                  <a:pt x="106" y="438"/>
                </a:cubicBezTo>
                <a:cubicBezTo>
                  <a:pt x="96" y="438"/>
                  <a:pt x="96" y="438"/>
                  <a:pt x="96" y="438"/>
                </a:cubicBezTo>
                <a:cubicBezTo>
                  <a:pt x="96" y="374"/>
                  <a:pt x="96" y="374"/>
                  <a:pt x="96" y="374"/>
                </a:cubicBezTo>
                <a:cubicBezTo>
                  <a:pt x="72" y="374"/>
                  <a:pt x="72" y="374"/>
                  <a:pt x="72" y="374"/>
                </a:cubicBezTo>
                <a:lnTo>
                  <a:pt x="72" y="365"/>
                </a:lnTo>
                <a:close/>
                <a:moveTo>
                  <a:pt x="57" y="417"/>
                </a:moveTo>
                <a:cubicBezTo>
                  <a:pt x="57" y="434"/>
                  <a:pt x="42" y="440"/>
                  <a:pt x="27" y="440"/>
                </a:cubicBezTo>
                <a:cubicBezTo>
                  <a:pt x="12" y="440"/>
                  <a:pt x="0" y="433"/>
                  <a:pt x="1" y="417"/>
                </a:cubicBezTo>
                <a:cubicBezTo>
                  <a:pt x="12" y="417"/>
                  <a:pt x="12" y="417"/>
                  <a:pt x="12" y="417"/>
                </a:cubicBezTo>
                <a:cubicBezTo>
                  <a:pt x="12" y="427"/>
                  <a:pt x="18" y="431"/>
                  <a:pt x="28" y="431"/>
                </a:cubicBezTo>
                <a:cubicBezTo>
                  <a:pt x="36" y="431"/>
                  <a:pt x="46" y="429"/>
                  <a:pt x="46" y="418"/>
                </a:cubicBezTo>
                <a:cubicBezTo>
                  <a:pt x="46" y="411"/>
                  <a:pt x="40" y="408"/>
                  <a:pt x="34" y="407"/>
                </a:cubicBezTo>
                <a:cubicBezTo>
                  <a:pt x="22" y="405"/>
                  <a:pt x="2" y="402"/>
                  <a:pt x="2" y="385"/>
                </a:cubicBezTo>
                <a:cubicBezTo>
                  <a:pt x="2" y="369"/>
                  <a:pt x="16" y="363"/>
                  <a:pt x="30" y="363"/>
                </a:cubicBezTo>
                <a:cubicBezTo>
                  <a:pt x="43" y="363"/>
                  <a:pt x="55" y="369"/>
                  <a:pt x="55" y="383"/>
                </a:cubicBezTo>
                <a:cubicBezTo>
                  <a:pt x="44" y="383"/>
                  <a:pt x="44" y="383"/>
                  <a:pt x="44" y="383"/>
                </a:cubicBezTo>
                <a:cubicBezTo>
                  <a:pt x="44" y="375"/>
                  <a:pt x="37" y="372"/>
                  <a:pt x="30" y="372"/>
                </a:cubicBezTo>
                <a:cubicBezTo>
                  <a:pt x="22" y="372"/>
                  <a:pt x="13" y="375"/>
                  <a:pt x="13" y="384"/>
                </a:cubicBezTo>
                <a:cubicBezTo>
                  <a:pt x="13" y="392"/>
                  <a:pt x="18" y="392"/>
                  <a:pt x="25" y="394"/>
                </a:cubicBezTo>
                <a:cubicBezTo>
                  <a:pt x="38" y="399"/>
                  <a:pt x="57" y="399"/>
                  <a:pt x="57" y="417"/>
                </a:cubicBezTo>
                <a:close/>
                <a:moveTo>
                  <a:pt x="1615" y="152"/>
                </a:moveTo>
                <a:cubicBezTo>
                  <a:pt x="1613" y="111"/>
                  <a:pt x="1587" y="72"/>
                  <a:pt x="1539" y="72"/>
                </a:cubicBezTo>
                <a:cubicBezTo>
                  <a:pt x="1522" y="72"/>
                  <a:pt x="1504" y="82"/>
                  <a:pt x="1495" y="96"/>
                </a:cubicBezTo>
                <a:cubicBezTo>
                  <a:pt x="1494" y="96"/>
                  <a:pt x="1494" y="96"/>
                  <a:pt x="1494" y="96"/>
                </a:cubicBezTo>
                <a:cubicBezTo>
                  <a:pt x="1493" y="77"/>
                  <a:pt x="1493" y="77"/>
                  <a:pt x="1493" y="77"/>
                </a:cubicBezTo>
                <a:cubicBezTo>
                  <a:pt x="1444" y="77"/>
                  <a:pt x="1444" y="77"/>
                  <a:pt x="1444" y="77"/>
                </a:cubicBezTo>
                <a:cubicBezTo>
                  <a:pt x="1444" y="88"/>
                  <a:pt x="1445" y="99"/>
                  <a:pt x="1445" y="109"/>
                </a:cubicBezTo>
                <a:cubicBezTo>
                  <a:pt x="1445" y="303"/>
                  <a:pt x="1445" y="303"/>
                  <a:pt x="1445" y="303"/>
                </a:cubicBezTo>
                <a:cubicBezTo>
                  <a:pt x="1494" y="303"/>
                  <a:pt x="1494" y="303"/>
                  <a:pt x="1494" y="303"/>
                </a:cubicBezTo>
                <a:cubicBezTo>
                  <a:pt x="1494" y="217"/>
                  <a:pt x="1494" y="217"/>
                  <a:pt x="1494" y="217"/>
                </a:cubicBezTo>
                <a:cubicBezTo>
                  <a:pt x="1495" y="217"/>
                  <a:pt x="1495" y="217"/>
                  <a:pt x="1495" y="217"/>
                </a:cubicBezTo>
                <a:cubicBezTo>
                  <a:pt x="1505" y="236"/>
                  <a:pt x="1524" y="245"/>
                  <a:pt x="1545" y="245"/>
                </a:cubicBezTo>
                <a:cubicBezTo>
                  <a:pt x="1590" y="245"/>
                  <a:pt x="1613" y="205"/>
                  <a:pt x="1615" y="165"/>
                </a:cubicBezTo>
                <a:cubicBezTo>
                  <a:pt x="1615" y="163"/>
                  <a:pt x="1615" y="161"/>
                  <a:pt x="1615" y="159"/>
                </a:cubicBezTo>
                <a:cubicBezTo>
                  <a:pt x="1615" y="156"/>
                  <a:pt x="1615" y="154"/>
                  <a:pt x="1615" y="152"/>
                </a:cubicBezTo>
                <a:close/>
                <a:moveTo>
                  <a:pt x="1529" y="213"/>
                </a:moveTo>
                <a:cubicBezTo>
                  <a:pt x="1503" y="213"/>
                  <a:pt x="1494" y="181"/>
                  <a:pt x="1494" y="159"/>
                </a:cubicBezTo>
                <a:cubicBezTo>
                  <a:pt x="1494" y="136"/>
                  <a:pt x="1503" y="104"/>
                  <a:pt x="1529" y="104"/>
                </a:cubicBezTo>
                <a:cubicBezTo>
                  <a:pt x="1561" y="104"/>
                  <a:pt x="1565" y="133"/>
                  <a:pt x="1565" y="159"/>
                </a:cubicBezTo>
                <a:cubicBezTo>
                  <a:pt x="1565" y="184"/>
                  <a:pt x="1561" y="213"/>
                  <a:pt x="1529" y="213"/>
                </a:cubicBezTo>
                <a:close/>
                <a:moveTo>
                  <a:pt x="1415" y="103"/>
                </a:moveTo>
                <a:cubicBezTo>
                  <a:pt x="1421" y="115"/>
                  <a:pt x="1420" y="129"/>
                  <a:pt x="1420" y="142"/>
                </a:cubicBezTo>
                <a:cubicBezTo>
                  <a:pt x="1420" y="240"/>
                  <a:pt x="1420" y="240"/>
                  <a:pt x="1420" y="240"/>
                </a:cubicBezTo>
                <a:cubicBezTo>
                  <a:pt x="1372" y="240"/>
                  <a:pt x="1372" y="240"/>
                  <a:pt x="1372" y="240"/>
                </a:cubicBezTo>
                <a:cubicBezTo>
                  <a:pt x="1372" y="142"/>
                  <a:pt x="1372" y="142"/>
                  <a:pt x="1372" y="142"/>
                </a:cubicBezTo>
                <a:cubicBezTo>
                  <a:pt x="1371" y="124"/>
                  <a:pt x="1366" y="104"/>
                  <a:pt x="1342" y="104"/>
                </a:cubicBezTo>
                <a:cubicBezTo>
                  <a:pt x="1327" y="104"/>
                  <a:pt x="1314" y="118"/>
                  <a:pt x="1313" y="142"/>
                </a:cubicBezTo>
                <a:cubicBezTo>
                  <a:pt x="1313" y="240"/>
                  <a:pt x="1313" y="240"/>
                  <a:pt x="1313" y="240"/>
                </a:cubicBezTo>
                <a:cubicBezTo>
                  <a:pt x="1264" y="240"/>
                  <a:pt x="1264" y="240"/>
                  <a:pt x="1264" y="240"/>
                </a:cubicBezTo>
                <a:cubicBezTo>
                  <a:pt x="1264" y="142"/>
                  <a:pt x="1264" y="142"/>
                  <a:pt x="1264" y="142"/>
                </a:cubicBezTo>
                <a:cubicBezTo>
                  <a:pt x="1264" y="124"/>
                  <a:pt x="1259" y="104"/>
                  <a:pt x="1235" y="104"/>
                </a:cubicBezTo>
                <a:cubicBezTo>
                  <a:pt x="1219" y="104"/>
                  <a:pt x="1206" y="118"/>
                  <a:pt x="1205" y="142"/>
                </a:cubicBezTo>
                <a:cubicBezTo>
                  <a:pt x="1205" y="240"/>
                  <a:pt x="1205" y="240"/>
                  <a:pt x="1205" y="240"/>
                </a:cubicBezTo>
                <a:cubicBezTo>
                  <a:pt x="1157" y="240"/>
                  <a:pt x="1157" y="240"/>
                  <a:pt x="1157" y="240"/>
                </a:cubicBezTo>
                <a:cubicBezTo>
                  <a:pt x="1157" y="77"/>
                  <a:pt x="1157" y="77"/>
                  <a:pt x="1157" y="77"/>
                </a:cubicBezTo>
                <a:cubicBezTo>
                  <a:pt x="1205" y="77"/>
                  <a:pt x="1205" y="77"/>
                  <a:pt x="1205" y="77"/>
                </a:cubicBezTo>
                <a:cubicBezTo>
                  <a:pt x="1205" y="96"/>
                  <a:pt x="1205" y="96"/>
                  <a:pt x="1205" y="96"/>
                </a:cubicBezTo>
                <a:cubicBezTo>
                  <a:pt x="1206" y="96"/>
                  <a:pt x="1206" y="96"/>
                  <a:pt x="1206" y="96"/>
                </a:cubicBezTo>
                <a:cubicBezTo>
                  <a:pt x="1216" y="82"/>
                  <a:pt x="1231" y="72"/>
                  <a:pt x="1256" y="72"/>
                </a:cubicBezTo>
                <a:cubicBezTo>
                  <a:pt x="1274" y="72"/>
                  <a:pt x="1301" y="85"/>
                  <a:pt x="1308" y="103"/>
                </a:cubicBezTo>
                <a:cubicBezTo>
                  <a:pt x="1323" y="82"/>
                  <a:pt x="1339" y="72"/>
                  <a:pt x="1363" y="72"/>
                </a:cubicBezTo>
                <a:cubicBezTo>
                  <a:pt x="1382" y="72"/>
                  <a:pt x="1409" y="85"/>
                  <a:pt x="1415" y="103"/>
                </a:cubicBezTo>
                <a:close/>
                <a:moveTo>
                  <a:pt x="1127" y="240"/>
                </a:moveTo>
                <a:cubicBezTo>
                  <a:pt x="1078" y="240"/>
                  <a:pt x="1078" y="240"/>
                  <a:pt x="1078" y="240"/>
                </a:cubicBezTo>
                <a:cubicBezTo>
                  <a:pt x="1076" y="220"/>
                  <a:pt x="1076" y="220"/>
                  <a:pt x="1076" y="220"/>
                </a:cubicBezTo>
                <a:cubicBezTo>
                  <a:pt x="1066" y="235"/>
                  <a:pt x="1051" y="245"/>
                  <a:pt x="1026" y="245"/>
                </a:cubicBezTo>
                <a:cubicBezTo>
                  <a:pt x="1010" y="245"/>
                  <a:pt x="978" y="233"/>
                  <a:pt x="972" y="209"/>
                </a:cubicBezTo>
                <a:cubicBezTo>
                  <a:pt x="970" y="199"/>
                  <a:pt x="969" y="188"/>
                  <a:pt x="969" y="183"/>
                </a:cubicBezTo>
                <a:cubicBezTo>
                  <a:pt x="969" y="77"/>
                  <a:pt x="969" y="77"/>
                  <a:pt x="969" y="77"/>
                </a:cubicBezTo>
                <a:cubicBezTo>
                  <a:pt x="1018" y="77"/>
                  <a:pt x="1018" y="77"/>
                  <a:pt x="1018" y="77"/>
                </a:cubicBezTo>
                <a:cubicBezTo>
                  <a:pt x="1018" y="175"/>
                  <a:pt x="1018" y="175"/>
                  <a:pt x="1018" y="175"/>
                </a:cubicBezTo>
                <a:cubicBezTo>
                  <a:pt x="1018" y="192"/>
                  <a:pt x="1023" y="213"/>
                  <a:pt x="1047" y="213"/>
                </a:cubicBezTo>
                <a:cubicBezTo>
                  <a:pt x="1062" y="213"/>
                  <a:pt x="1076" y="199"/>
                  <a:pt x="1076" y="175"/>
                </a:cubicBezTo>
                <a:cubicBezTo>
                  <a:pt x="1076" y="77"/>
                  <a:pt x="1076" y="77"/>
                  <a:pt x="1076" y="77"/>
                </a:cubicBezTo>
                <a:cubicBezTo>
                  <a:pt x="1125" y="77"/>
                  <a:pt x="1125" y="77"/>
                  <a:pt x="1125" y="77"/>
                </a:cubicBezTo>
                <a:cubicBezTo>
                  <a:pt x="1125" y="211"/>
                  <a:pt x="1125" y="211"/>
                  <a:pt x="1125" y="211"/>
                </a:cubicBezTo>
                <a:cubicBezTo>
                  <a:pt x="1126" y="221"/>
                  <a:pt x="1126" y="231"/>
                  <a:pt x="1127" y="240"/>
                </a:cubicBezTo>
                <a:close/>
                <a:moveTo>
                  <a:pt x="938" y="232"/>
                </a:moveTo>
                <a:cubicBezTo>
                  <a:pt x="921" y="238"/>
                  <a:pt x="904" y="241"/>
                  <a:pt x="885" y="243"/>
                </a:cubicBezTo>
                <a:cubicBezTo>
                  <a:pt x="874" y="244"/>
                  <a:pt x="862" y="245"/>
                  <a:pt x="831" y="245"/>
                </a:cubicBezTo>
                <a:cubicBezTo>
                  <a:pt x="785" y="245"/>
                  <a:pt x="721" y="216"/>
                  <a:pt x="721" y="123"/>
                </a:cubicBezTo>
                <a:cubicBezTo>
                  <a:pt x="721" y="29"/>
                  <a:pt x="785" y="0"/>
                  <a:pt x="831" y="0"/>
                </a:cubicBezTo>
                <a:cubicBezTo>
                  <a:pt x="899" y="0"/>
                  <a:pt x="941" y="21"/>
                  <a:pt x="942" y="77"/>
                </a:cubicBezTo>
                <a:cubicBezTo>
                  <a:pt x="888" y="77"/>
                  <a:pt x="888" y="77"/>
                  <a:pt x="888" y="77"/>
                </a:cubicBezTo>
                <a:cubicBezTo>
                  <a:pt x="888" y="47"/>
                  <a:pt x="868" y="37"/>
                  <a:pt x="841" y="37"/>
                </a:cubicBezTo>
                <a:cubicBezTo>
                  <a:pt x="796" y="37"/>
                  <a:pt x="775" y="70"/>
                  <a:pt x="775" y="123"/>
                </a:cubicBezTo>
                <a:cubicBezTo>
                  <a:pt x="775" y="176"/>
                  <a:pt x="796" y="209"/>
                  <a:pt x="841" y="209"/>
                </a:cubicBezTo>
                <a:cubicBezTo>
                  <a:pt x="861" y="209"/>
                  <a:pt x="874" y="206"/>
                  <a:pt x="888" y="203"/>
                </a:cubicBezTo>
                <a:cubicBezTo>
                  <a:pt x="888" y="154"/>
                  <a:pt x="888" y="154"/>
                  <a:pt x="888" y="154"/>
                </a:cubicBezTo>
                <a:cubicBezTo>
                  <a:pt x="842" y="154"/>
                  <a:pt x="842" y="154"/>
                  <a:pt x="842" y="154"/>
                </a:cubicBezTo>
                <a:cubicBezTo>
                  <a:pt x="842" y="115"/>
                  <a:pt x="842" y="115"/>
                  <a:pt x="842" y="115"/>
                </a:cubicBezTo>
                <a:cubicBezTo>
                  <a:pt x="938" y="115"/>
                  <a:pt x="938" y="115"/>
                  <a:pt x="938" y="115"/>
                </a:cubicBezTo>
                <a:lnTo>
                  <a:pt x="938" y="232"/>
                </a:lnTo>
                <a:close/>
                <a:moveTo>
                  <a:pt x="636" y="108"/>
                </a:moveTo>
                <a:cubicBezTo>
                  <a:pt x="638" y="118"/>
                  <a:pt x="639" y="128"/>
                  <a:pt x="639" y="134"/>
                </a:cubicBezTo>
                <a:cubicBezTo>
                  <a:pt x="639" y="240"/>
                  <a:pt x="639" y="240"/>
                  <a:pt x="639" y="240"/>
                </a:cubicBezTo>
                <a:cubicBezTo>
                  <a:pt x="590" y="240"/>
                  <a:pt x="590" y="240"/>
                  <a:pt x="590" y="240"/>
                </a:cubicBezTo>
                <a:cubicBezTo>
                  <a:pt x="590" y="142"/>
                  <a:pt x="590" y="142"/>
                  <a:pt x="590" y="142"/>
                </a:cubicBezTo>
                <a:cubicBezTo>
                  <a:pt x="590" y="124"/>
                  <a:pt x="585" y="104"/>
                  <a:pt x="561" y="104"/>
                </a:cubicBezTo>
                <a:cubicBezTo>
                  <a:pt x="546" y="104"/>
                  <a:pt x="532" y="118"/>
                  <a:pt x="532" y="142"/>
                </a:cubicBezTo>
                <a:cubicBezTo>
                  <a:pt x="532" y="240"/>
                  <a:pt x="532" y="240"/>
                  <a:pt x="532" y="240"/>
                </a:cubicBezTo>
                <a:cubicBezTo>
                  <a:pt x="483" y="240"/>
                  <a:pt x="483" y="240"/>
                  <a:pt x="483" y="240"/>
                </a:cubicBezTo>
                <a:cubicBezTo>
                  <a:pt x="483" y="77"/>
                  <a:pt x="483" y="77"/>
                  <a:pt x="483" y="77"/>
                </a:cubicBezTo>
                <a:cubicBezTo>
                  <a:pt x="531" y="77"/>
                  <a:pt x="531" y="77"/>
                  <a:pt x="531" y="77"/>
                </a:cubicBezTo>
                <a:cubicBezTo>
                  <a:pt x="531" y="96"/>
                  <a:pt x="531" y="96"/>
                  <a:pt x="531" y="96"/>
                </a:cubicBezTo>
                <a:cubicBezTo>
                  <a:pt x="532" y="97"/>
                  <a:pt x="532" y="97"/>
                  <a:pt x="532" y="97"/>
                </a:cubicBezTo>
                <a:cubicBezTo>
                  <a:pt x="542" y="82"/>
                  <a:pt x="557" y="72"/>
                  <a:pt x="582" y="72"/>
                </a:cubicBezTo>
                <a:cubicBezTo>
                  <a:pt x="598" y="72"/>
                  <a:pt x="630" y="84"/>
                  <a:pt x="636" y="108"/>
                </a:cubicBezTo>
                <a:close/>
                <a:moveTo>
                  <a:pt x="465" y="47"/>
                </a:moveTo>
                <a:cubicBezTo>
                  <a:pt x="413" y="47"/>
                  <a:pt x="413" y="47"/>
                  <a:pt x="413" y="47"/>
                </a:cubicBezTo>
                <a:cubicBezTo>
                  <a:pt x="413" y="5"/>
                  <a:pt x="413" y="5"/>
                  <a:pt x="413" y="5"/>
                </a:cubicBezTo>
                <a:cubicBezTo>
                  <a:pt x="465" y="5"/>
                  <a:pt x="465" y="5"/>
                  <a:pt x="465" y="5"/>
                </a:cubicBezTo>
                <a:lnTo>
                  <a:pt x="465" y="47"/>
                </a:lnTo>
                <a:close/>
                <a:moveTo>
                  <a:pt x="414" y="240"/>
                </a:moveTo>
                <a:cubicBezTo>
                  <a:pt x="414" y="77"/>
                  <a:pt x="414" y="77"/>
                  <a:pt x="414" y="77"/>
                </a:cubicBezTo>
                <a:cubicBezTo>
                  <a:pt x="463" y="77"/>
                  <a:pt x="463" y="77"/>
                  <a:pt x="463" y="77"/>
                </a:cubicBezTo>
                <a:cubicBezTo>
                  <a:pt x="463" y="240"/>
                  <a:pt x="463" y="240"/>
                  <a:pt x="463" y="240"/>
                </a:cubicBezTo>
                <a:lnTo>
                  <a:pt x="414" y="240"/>
                </a:lnTo>
                <a:close/>
                <a:moveTo>
                  <a:pt x="339" y="240"/>
                </a:moveTo>
                <a:cubicBezTo>
                  <a:pt x="290" y="151"/>
                  <a:pt x="290" y="151"/>
                  <a:pt x="290" y="151"/>
                </a:cubicBezTo>
                <a:cubicBezTo>
                  <a:pt x="290" y="151"/>
                  <a:pt x="290" y="151"/>
                  <a:pt x="290" y="151"/>
                </a:cubicBezTo>
                <a:cubicBezTo>
                  <a:pt x="290" y="240"/>
                  <a:pt x="290" y="240"/>
                  <a:pt x="290" y="240"/>
                </a:cubicBezTo>
                <a:cubicBezTo>
                  <a:pt x="241" y="240"/>
                  <a:pt x="241" y="240"/>
                  <a:pt x="241" y="240"/>
                </a:cubicBezTo>
                <a:cubicBezTo>
                  <a:pt x="241" y="5"/>
                  <a:pt x="241" y="5"/>
                  <a:pt x="241" y="5"/>
                </a:cubicBezTo>
                <a:cubicBezTo>
                  <a:pt x="290" y="5"/>
                  <a:pt x="290" y="5"/>
                  <a:pt x="290" y="5"/>
                </a:cubicBezTo>
                <a:cubicBezTo>
                  <a:pt x="290" y="143"/>
                  <a:pt x="290" y="143"/>
                  <a:pt x="290" y="143"/>
                </a:cubicBezTo>
                <a:cubicBezTo>
                  <a:pt x="290" y="144"/>
                  <a:pt x="290" y="144"/>
                  <a:pt x="290" y="144"/>
                </a:cubicBezTo>
                <a:cubicBezTo>
                  <a:pt x="338" y="75"/>
                  <a:pt x="338" y="75"/>
                  <a:pt x="338" y="75"/>
                </a:cubicBezTo>
                <a:cubicBezTo>
                  <a:pt x="393" y="75"/>
                  <a:pt x="393" y="75"/>
                  <a:pt x="393" y="75"/>
                </a:cubicBezTo>
                <a:cubicBezTo>
                  <a:pt x="337" y="146"/>
                  <a:pt x="337" y="146"/>
                  <a:pt x="337" y="146"/>
                </a:cubicBezTo>
                <a:cubicBezTo>
                  <a:pt x="396" y="240"/>
                  <a:pt x="396" y="240"/>
                  <a:pt x="396" y="240"/>
                </a:cubicBezTo>
                <a:lnTo>
                  <a:pt x="339" y="240"/>
                </a:lnTo>
                <a:close/>
                <a:moveTo>
                  <a:pt x="146" y="5"/>
                </a:moveTo>
                <a:cubicBezTo>
                  <a:pt x="86" y="5"/>
                  <a:pt x="86" y="5"/>
                  <a:pt x="86" y="5"/>
                </a:cubicBezTo>
                <a:cubicBezTo>
                  <a:pt x="1" y="240"/>
                  <a:pt x="1" y="240"/>
                  <a:pt x="1" y="240"/>
                </a:cubicBezTo>
                <a:cubicBezTo>
                  <a:pt x="49" y="240"/>
                  <a:pt x="49" y="240"/>
                  <a:pt x="49" y="240"/>
                </a:cubicBezTo>
                <a:cubicBezTo>
                  <a:pt x="67" y="190"/>
                  <a:pt x="67" y="190"/>
                  <a:pt x="67" y="190"/>
                </a:cubicBezTo>
                <a:cubicBezTo>
                  <a:pt x="160" y="190"/>
                  <a:pt x="160" y="190"/>
                  <a:pt x="160" y="190"/>
                </a:cubicBezTo>
                <a:cubicBezTo>
                  <a:pt x="177" y="240"/>
                  <a:pt x="177" y="240"/>
                  <a:pt x="177" y="240"/>
                </a:cubicBezTo>
                <a:cubicBezTo>
                  <a:pt x="228" y="240"/>
                  <a:pt x="228" y="240"/>
                  <a:pt x="228" y="240"/>
                </a:cubicBezTo>
                <a:lnTo>
                  <a:pt x="146" y="5"/>
                </a:lnTo>
                <a:close/>
                <a:moveTo>
                  <a:pt x="80" y="151"/>
                </a:moveTo>
                <a:cubicBezTo>
                  <a:pt x="114" y="51"/>
                  <a:pt x="114" y="51"/>
                  <a:pt x="114" y="51"/>
                </a:cubicBezTo>
                <a:cubicBezTo>
                  <a:pt x="115" y="51"/>
                  <a:pt x="115" y="51"/>
                  <a:pt x="115" y="51"/>
                </a:cubicBezTo>
                <a:cubicBezTo>
                  <a:pt x="147" y="151"/>
                  <a:pt x="147" y="151"/>
                  <a:pt x="147" y="151"/>
                </a:cubicBezTo>
                <a:lnTo>
                  <a:pt x="80" y="15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 name="Text Placeholder 4">
            <a:extLst>
              <a:ext uri="{FF2B5EF4-FFF2-40B4-BE49-F238E27FC236}">
                <a16:creationId xmlns:a16="http://schemas.microsoft.com/office/drawing/2014/main" id="{BFA7E954-5EDB-4F42-9732-C13D0A36FAB6}"/>
              </a:ext>
            </a:extLst>
          </p:cNvPr>
          <p:cNvSpPr>
            <a:spLocks noGrp="1"/>
          </p:cNvSpPr>
          <p:nvPr>
            <p:ph type="body" sz="quarter" idx="10"/>
          </p:nvPr>
        </p:nvSpPr>
        <p:spPr>
          <a:xfrm>
            <a:off x="457200" y="4846281"/>
            <a:ext cx="4984750" cy="1214967"/>
          </a:xfrm>
        </p:spPr>
        <p:txBody>
          <a:bodyPr/>
          <a:lstStyle>
            <a:lvl2pPr marL="0" indent="0">
              <a:spcBef>
                <a:spcPts val="400"/>
              </a:spcBef>
              <a:buNone/>
              <a:defRPr/>
            </a:lvl2pPr>
            <a:lvl3pPr marL="0" indent="0">
              <a:lnSpc>
                <a:spcPct val="110000"/>
              </a:lnSpc>
              <a:spcBef>
                <a:spcPts val="0"/>
              </a:spcBef>
              <a:buNone/>
              <a:defRPr/>
            </a:lvl3pPr>
          </a:lstStyle>
          <a:p>
            <a:pPr lvl="0"/>
            <a:r>
              <a:rPr lang="en-US" smtClean="0"/>
              <a:t>Edit Master text styles</a:t>
            </a:r>
          </a:p>
          <a:p>
            <a:pPr lvl="1"/>
            <a:r>
              <a:rPr lang="en-US" smtClean="0"/>
              <a:t>Second level</a:t>
            </a:r>
          </a:p>
          <a:p>
            <a:pPr lvl="2"/>
            <a:r>
              <a:rPr lang="en-US" smtClean="0"/>
              <a:t>Third level</a:t>
            </a:r>
          </a:p>
        </p:txBody>
      </p:sp>
      <p:sp>
        <p:nvSpPr>
          <p:cNvPr id="14" name="Text Placeholder 13">
            <a:extLst>
              <a:ext uri="{FF2B5EF4-FFF2-40B4-BE49-F238E27FC236}">
                <a16:creationId xmlns:a16="http://schemas.microsoft.com/office/drawing/2014/main" id="{BCE843BF-D5ED-4E79-B662-EE44904D35BA}"/>
              </a:ext>
            </a:extLst>
          </p:cNvPr>
          <p:cNvSpPr>
            <a:spLocks noGrp="1"/>
          </p:cNvSpPr>
          <p:nvPr>
            <p:ph type="body" sz="quarter" idx="11"/>
          </p:nvPr>
        </p:nvSpPr>
        <p:spPr>
          <a:xfrm>
            <a:off x="457200" y="4374601"/>
            <a:ext cx="4984750" cy="249899"/>
          </a:xfrm>
        </p:spPr>
        <p:txBody>
          <a:bodyPr>
            <a:noAutofit/>
          </a:bodyPr>
          <a:lstStyle>
            <a:lvl1pPr>
              <a:defRPr sz="1200">
                <a:latin typeface="+mn-lt"/>
              </a:defRPr>
            </a:lvl1pPr>
            <a:lvl2pPr marL="0" indent="0">
              <a:buNone/>
              <a:defRPr/>
            </a:lvl2pPr>
          </a:lstStyle>
          <a:p>
            <a:pPr lvl="0"/>
            <a:r>
              <a:rPr lang="en-US" smtClean="0"/>
              <a:t>Edit Master text styles</a:t>
            </a:r>
          </a:p>
        </p:txBody>
      </p:sp>
      <p:cxnSp>
        <p:nvCxnSpPr>
          <p:cNvPr id="19" name="Straight Connector 18">
            <a:extLst>
              <a:ext uri="{FF2B5EF4-FFF2-40B4-BE49-F238E27FC236}">
                <a16:creationId xmlns:a16="http://schemas.microsoft.com/office/drawing/2014/main" id="{1AF2AFD9-341B-4972-84F1-A895E4603847}"/>
              </a:ext>
            </a:extLst>
          </p:cNvPr>
          <p:cNvCxnSpPr/>
          <p:nvPr/>
        </p:nvCxnSpPr>
        <p:spPr>
          <a:xfrm>
            <a:off x="457201" y="4748980"/>
            <a:ext cx="2632587"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57200" y="6387499"/>
            <a:ext cx="1984075" cy="107722"/>
          </a:xfrm>
          <a:prstGeom prst="rect">
            <a:avLst/>
          </a:prstGeom>
          <a:noFill/>
        </p:spPr>
        <p:txBody>
          <a:bodyPr wrap="square" lIns="0" tIns="0" rIns="0" bIns="0"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de-DE" sz="700" dirty="0" smtClean="0"/>
              <a:t>© 2019 Akin Gump Strauss Hauer &amp; Feld LLP</a:t>
            </a:r>
            <a:endParaRPr lang="en-US" sz="700" dirty="0" smtClean="0"/>
          </a:p>
        </p:txBody>
      </p:sp>
      <p:sp>
        <p:nvSpPr>
          <p:cNvPr id="15" name="Rectangle 14">
            <a:extLst>
              <a:ext uri="{FF2B5EF4-FFF2-40B4-BE49-F238E27FC236}">
                <a16:creationId xmlns:a16="http://schemas.microsoft.com/office/drawing/2014/main" id="{8CB7AEA0-AA52-446D-97C4-F25CB7B2BFD5}"/>
              </a:ext>
            </a:extLst>
          </p:cNvPr>
          <p:cNvSpPr/>
          <p:nvPr/>
        </p:nvSpPr>
        <p:spPr bwMode="white">
          <a:xfrm>
            <a:off x="0" y="0"/>
            <a:ext cx="9144000" cy="274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41">
            <a:extLst>
              <a:ext uri="{FF2B5EF4-FFF2-40B4-BE49-F238E27FC236}">
                <a16:creationId xmlns:a16="http://schemas.microsoft.com/office/drawing/2014/main" id="{B6C32377-CDC6-46B2-BAA2-1026E323E700}"/>
              </a:ext>
            </a:extLst>
          </p:cNvPr>
          <p:cNvSpPr>
            <a:spLocks noEditPoints="1"/>
          </p:cNvSpPr>
          <p:nvPr/>
        </p:nvSpPr>
        <p:spPr bwMode="invGray">
          <a:xfrm>
            <a:off x="7284502" y="3157889"/>
            <a:ext cx="1673352" cy="457200"/>
          </a:xfrm>
          <a:custGeom>
            <a:avLst/>
            <a:gdLst>
              <a:gd name="T0" fmla="*/ 1615 w 1615"/>
              <a:gd name="T1" fmla="*/ 385 h 440"/>
              <a:gd name="T2" fmla="*/ 1591 w 1615"/>
              <a:gd name="T3" fmla="*/ 397 h 440"/>
              <a:gd name="T4" fmla="*/ 1512 w 1615"/>
              <a:gd name="T5" fmla="*/ 430 h 440"/>
              <a:gd name="T6" fmla="*/ 1448 w 1615"/>
              <a:gd name="T7" fmla="*/ 430 h 440"/>
              <a:gd name="T8" fmla="*/ 1381 w 1615"/>
              <a:gd name="T9" fmla="*/ 402 h 440"/>
              <a:gd name="T10" fmla="*/ 1365 w 1615"/>
              <a:gd name="T11" fmla="*/ 382 h 440"/>
              <a:gd name="T12" fmla="*/ 1258 w 1615"/>
              <a:gd name="T13" fmla="*/ 365 h 440"/>
              <a:gd name="T14" fmla="*/ 1187 w 1615"/>
              <a:gd name="T15" fmla="*/ 365 h 440"/>
              <a:gd name="T16" fmla="*/ 1197 w 1615"/>
              <a:gd name="T17" fmla="*/ 405 h 440"/>
              <a:gd name="T18" fmla="*/ 1165 w 1615"/>
              <a:gd name="T19" fmla="*/ 397 h 440"/>
              <a:gd name="T20" fmla="*/ 1065 w 1615"/>
              <a:gd name="T21" fmla="*/ 391 h 440"/>
              <a:gd name="T22" fmla="*/ 1015 w 1615"/>
              <a:gd name="T23" fmla="*/ 396 h 440"/>
              <a:gd name="T24" fmla="*/ 1056 w 1615"/>
              <a:gd name="T25" fmla="*/ 421 h 440"/>
              <a:gd name="T26" fmla="*/ 1010 w 1615"/>
              <a:gd name="T27" fmla="*/ 419 h 440"/>
              <a:gd name="T28" fmla="*/ 944 w 1615"/>
              <a:gd name="T29" fmla="*/ 383 h 440"/>
              <a:gd name="T30" fmla="*/ 928 w 1615"/>
              <a:gd name="T31" fmla="*/ 409 h 440"/>
              <a:gd name="T32" fmla="*/ 902 w 1615"/>
              <a:gd name="T33" fmla="*/ 374 h 440"/>
              <a:gd name="T34" fmla="*/ 822 w 1615"/>
              <a:gd name="T35" fmla="*/ 438 h 440"/>
              <a:gd name="T36" fmla="*/ 866 w 1615"/>
              <a:gd name="T37" fmla="*/ 405 h 440"/>
              <a:gd name="T38" fmla="*/ 738 w 1615"/>
              <a:gd name="T39" fmla="*/ 409 h 440"/>
              <a:gd name="T40" fmla="*/ 690 w 1615"/>
              <a:gd name="T41" fmla="*/ 365 h 440"/>
              <a:gd name="T42" fmla="*/ 720 w 1615"/>
              <a:gd name="T43" fmla="*/ 438 h 440"/>
              <a:gd name="T44" fmla="*/ 631 w 1615"/>
              <a:gd name="T45" fmla="*/ 365 h 440"/>
              <a:gd name="T46" fmla="*/ 576 w 1615"/>
              <a:gd name="T47" fmla="*/ 365 h 440"/>
              <a:gd name="T48" fmla="*/ 462 w 1615"/>
              <a:gd name="T49" fmla="*/ 417 h 440"/>
              <a:gd name="T50" fmla="*/ 516 w 1615"/>
              <a:gd name="T51" fmla="*/ 383 h 440"/>
              <a:gd name="T52" fmla="*/ 413 w 1615"/>
              <a:gd name="T53" fmla="*/ 440 h 440"/>
              <a:gd name="T54" fmla="*/ 416 w 1615"/>
              <a:gd name="T55" fmla="*/ 363 h 440"/>
              <a:gd name="T56" fmla="*/ 354 w 1615"/>
              <a:gd name="T57" fmla="*/ 365 h 440"/>
              <a:gd name="T58" fmla="*/ 315 w 1615"/>
              <a:gd name="T59" fmla="*/ 412 h 440"/>
              <a:gd name="T60" fmla="*/ 226 w 1615"/>
              <a:gd name="T61" fmla="*/ 438 h 440"/>
              <a:gd name="T62" fmla="*/ 251 w 1615"/>
              <a:gd name="T63" fmla="*/ 375 h 440"/>
              <a:gd name="T64" fmla="*/ 174 w 1615"/>
              <a:gd name="T65" fmla="*/ 365 h 440"/>
              <a:gd name="T66" fmla="*/ 188 w 1615"/>
              <a:gd name="T67" fmla="*/ 425 h 440"/>
              <a:gd name="T68" fmla="*/ 175 w 1615"/>
              <a:gd name="T69" fmla="*/ 374 h 440"/>
              <a:gd name="T70" fmla="*/ 106 w 1615"/>
              <a:gd name="T71" fmla="*/ 438 h 440"/>
              <a:gd name="T72" fmla="*/ 1 w 1615"/>
              <a:gd name="T73" fmla="*/ 417 h 440"/>
              <a:gd name="T74" fmla="*/ 55 w 1615"/>
              <a:gd name="T75" fmla="*/ 383 h 440"/>
              <a:gd name="T76" fmla="*/ 1539 w 1615"/>
              <a:gd name="T77" fmla="*/ 72 h 440"/>
              <a:gd name="T78" fmla="*/ 1494 w 1615"/>
              <a:gd name="T79" fmla="*/ 303 h 440"/>
              <a:gd name="T80" fmla="*/ 1529 w 1615"/>
              <a:gd name="T81" fmla="*/ 213 h 440"/>
              <a:gd name="T82" fmla="*/ 1420 w 1615"/>
              <a:gd name="T83" fmla="*/ 240 h 440"/>
              <a:gd name="T84" fmla="*/ 1264 w 1615"/>
              <a:gd name="T85" fmla="*/ 142 h 440"/>
              <a:gd name="T86" fmla="*/ 1205 w 1615"/>
              <a:gd name="T87" fmla="*/ 96 h 440"/>
              <a:gd name="T88" fmla="*/ 1078 w 1615"/>
              <a:gd name="T89" fmla="*/ 240 h 440"/>
              <a:gd name="T90" fmla="*/ 1018 w 1615"/>
              <a:gd name="T91" fmla="*/ 175 h 440"/>
              <a:gd name="T92" fmla="*/ 938 w 1615"/>
              <a:gd name="T93" fmla="*/ 232 h 440"/>
              <a:gd name="T94" fmla="*/ 841 w 1615"/>
              <a:gd name="T95" fmla="*/ 37 h 440"/>
              <a:gd name="T96" fmla="*/ 938 w 1615"/>
              <a:gd name="T97" fmla="*/ 115 h 440"/>
              <a:gd name="T98" fmla="*/ 561 w 1615"/>
              <a:gd name="T99" fmla="*/ 104 h 440"/>
              <a:gd name="T100" fmla="*/ 532 w 1615"/>
              <a:gd name="T101" fmla="*/ 97 h 440"/>
              <a:gd name="T102" fmla="*/ 465 w 1615"/>
              <a:gd name="T103" fmla="*/ 47 h 440"/>
              <a:gd name="T104" fmla="*/ 290 w 1615"/>
              <a:gd name="T105" fmla="*/ 151 h 440"/>
              <a:gd name="T106" fmla="*/ 290 w 1615"/>
              <a:gd name="T107" fmla="*/ 144 h 440"/>
              <a:gd name="T108" fmla="*/ 86 w 1615"/>
              <a:gd name="T109" fmla="*/ 5 h 440"/>
              <a:gd name="T110" fmla="*/ 146 w 1615"/>
              <a:gd name="T111" fmla="*/ 5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15" h="440">
                <a:moveTo>
                  <a:pt x="1589" y="365"/>
                </a:moveTo>
                <a:cubicBezTo>
                  <a:pt x="1565" y="365"/>
                  <a:pt x="1565" y="365"/>
                  <a:pt x="1565" y="365"/>
                </a:cubicBezTo>
                <a:cubicBezTo>
                  <a:pt x="1565" y="438"/>
                  <a:pt x="1565" y="438"/>
                  <a:pt x="1565" y="438"/>
                </a:cubicBezTo>
                <a:cubicBezTo>
                  <a:pt x="1575" y="438"/>
                  <a:pt x="1575" y="438"/>
                  <a:pt x="1575" y="438"/>
                </a:cubicBezTo>
                <a:cubicBezTo>
                  <a:pt x="1575" y="406"/>
                  <a:pt x="1575" y="406"/>
                  <a:pt x="1575" y="406"/>
                </a:cubicBezTo>
                <a:cubicBezTo>
                  <a:pt x="1589" y="406"/>
                  <a:pt x="1589" y="406"/>
                  <a:pt x="1589" y="406"/>
                </a:cubicBezTo>
                <a:cubicBezTo>
                  <a:pt x="1602" y="406"/>
                  <a:pt x="1615" y="401"/>
                  <a:pt x="1615" y="385"/>
                </a:cubicBezTo>
                <a:cubicBezTo>
                  <a:pt x="1615" y="369"/>
                  <a:pt x="1603" y="364"/>
                  <a:pt x="1589" y="365"/>
                </a:cubicBezTo>
                <a:close/>
                <a:moveTo>
                  <a:pt x="1591" y="397"/>
                </a:moveTo>
                <a:cubicBezTo>
                  <a:pt x="1575" y="397"/>
                  <a:pt x="1575" y="397"/>
                  <a:pt x="1575" y="397"/>
                </a:cubicBezTo>
                <a:cubicBezTo>
                  <a:pt x="1575" y="374"/>
                  <a:pt x="1575" y="374"/>
                  <a:pt x="1575" y="374"/>
                </a:cubicBezTo>
                <a:cubicBezTo>
                  <a:pt x="1591" y="374"/>
                  <a:pt x="1591" y="374"/>
                  <a:pt x="1591" y="374"/>
                </a:cubicBezTo>
                <a:cubicBezTo>
                  <a:pt x="1592" y="374"/>
                  <a:pt x="1604" y="373"/>
                  <a:pt x="1604" y="385"/>
                </a:cubicBezTo>
                <a:cubicBezTo>
                  <a:pt x="1604" y="398"/>
                  <a:pt x="1592" y="397"/>
                  <a:pt x="1591" y="397"/>
                </a:cubicBezTo>
                <a:close/>
                <a:moveTo>
                  <a:pt x="1512" y="430"/>
                </a:moveTo>
                <a:cubicBezTo>
                  <a:pt x="1546" y="430"/>
                  <a:pt x="1546" y="430"/>
                  <a:pt x="1546" y="430"/>
                </a:cubicBezTo>
                <a:cubicBezTo>
                  <a:pt x="1546" y="438"/>
                  <a:pt x="1546" y="438"/>
                  <a:pt x="1546" y="438"/>
                </a:cubicBezTo>
                <a:cubicBezTo>
                  <a:pt x="1502" y="438"/>
                  <a:pt x="1502" y="438"/>
                  <a:pt x="1502" y="438"/>
                </a:cubicBezTo>
                <a:cubicBezTo>
                  <a:pt x="1502" y="365"/>
                  <a:pt x="1502" y="365"/>
                  <a:pt x="1502" y="365"/>
                </a:cubicBezTo>
                <a:cubicBezTo>
                  <a:pt x="1512" y="365"/>
                  <a:pt x="1512" y="365"/>
                  <a:pt x="1512" y="365"/>
                </a:cubicBezTo>
                <a:lnTo>
                  <a:pt x="1512" y="430"/>
                </a:lnTo>
                <a:close/>
                <a:moveTo>
                  <a:pt x="1448" y="430"/>
                </a:moveTo>
                <a:cubicBezTo>
                  <a:pt x="1482" y="430"/>
                  <a:pt x="1482" y="430"/>
                  <a:pt x="1482" y="430"/>
                </a:cubicBezTo>
                <a:cubicBezTo>
                  <a:pt x="1482" y="438"/>
                  <a:pt x="1482" y="438"/>
                  <a:pt x="1482" y="438"/>
                </a:cubicBezTo>
                <a:cubicBezTo>
                  <a:pt x="1438" y="438"/>
                  <a:pt x="1438" y="438"/>
                  <a:pt x="1438" y="438"/>
                </a:cubicBezTo>
                <a:cubicBezTo>
                  <a:pt x="1438" y="365"/>
                  <a:pt x="1438" y="365"/>
                  <a:pt x="1438" y="365"/>
                </a:cubicBezTo>
                <a:cubicBezTo>
                  <a:pt x="1448" y="365"/>
                  <a:pt x="1448" y="365"/>
                  <a:pt x="1448" y="365"/>
                </a:cubicBezTo>
                <a:lnTo>
                  <a:pt x="1448" y="430"/>
                </a:lnTo>
                <a:close/>
                <a:moveTo>
                  <a:pt x="1366" y="369"/>
                </a:moveTo>
                <a:cubicBezTo>
                  <a:pt x="1360" y="366"/>
                  <a:pt x="1353" y="365"/>
                  <a:pt x="1346" y="365"/>
                </a:cubicBezTo>
                <a:cubicBezTo>
                  <a:pt x="1321" y="365"/>
                  <a:pt x="1321" y="365"/>
                  <a:pt x="1321" y="365"/>
                </a:cubicBezTo>
                <a:cubicBezTo>
                  <a:pt x="1321" y="438"/>
                  <a:pt x="1321" y="438"/>
                  <a:pt x="1321" y="438"/>
                </a:cubicBezTo>
                <a:cubicBezTo>
                  <a:pt x="1346" y="438"/>
                  <a:pt x="1346" y="438"/>
                  <a:pt x="1346" y="438"/>
                </a:cubicBezTo>
                <a:cubicBezTo>
                  <a:pt x="1353" y="438"/>
                  <a:pt x="1360" y="438"/>
                  <a:pt x="1366" y="434"/>
                </a:cubicBezTo>
                <a:cubicBezTo>
                  <a:pt x="1376" y="427"/>
                  <a:pt x="1381" y="416"/>
                  <a:pt x="1381" y="402"/>
                </a:cubicBezTo>
                <a:cubicBezTo>
                  <a:pt x="1381" y="388"/>
                  <a:pt x="1376" y="376"/>
                  <a:pt x="1366" y="369"/>
                </a:cubicBezTo>
                <a:close/>
                <a:moveTo>
                  <a:pt x="1365" y="421"/>
                </a:moveTo>
                <a:cubicBezTo>
                  <a:pt x="1362" y="425"/>
                  <a:pt x="1357" y="430"/>
                  <a:pt x="1346" y="430"/>
                </a:cubicBezTo>
                <a:cubicBezTo>
                  <a:pt x="1332" y="430"/>
                  <a:pt x="1332" y="430"/>
                  <a:pt x="1332" y="430"/>
                </a:cubicBezTo>
                <a:cubicBezTo>
                  <a:pt x="1332" y="374"/>
                  <a:pt x="1332" y="374"/>
                  <a:pt x="1332" y="374"/>
                </a:cubicBezTo>
                <a:cubicBezTo>
                  <a:pt x="1346" y="374"/>
                  <a:pt x="1346" y="374"/>
                  <a:pt x="1346" y="374"/>
                </a:cubicBezTo>
                <a:cubicBezTo>
                  <a:pt x="1357" y="374"/>
                  <a:pt x="1362" y="378"/>
                  <a:pt x="1365" y="382"/>
                </a:cubicBezTo>
                <a:cubicBezTo>
                  <a:pt x="1369" y="388"/>
                  <a:pt x="1371" y="395"/>
                  <a:pt x="1371" y="402"/>
                </a:cubicBezTo>
                <a:cubicBezTo>
                  <a:pt x="1371" y="408"/>
                  <a:pt x="1369" y="415"/>
                  <a:pt x="1365" y="421"/>
                </a:cubicBezTo>
                <a:close/>
                <a:moveTo>
                  <a:pt x="1268" y="430"/>
                </a:moveTo>
                <a:cubicBezTo>
                  <a:pt x="1303" y="430"/>
                  <a:pt x="1303" y="430"/>
                  <a:pt x="1303" y="430"/>
                </a:cubicBezTo>
                <a:cubicBezTo>
                  <a:pt x="1303" y="438"/>
                  <a:pt x="1303" y="438"/>
                  <a:pt x="1303" y="438"/>
                </a:cubicBezTo>
                <a:cubicBezTo>
                  <a:pt x="1258" y="438"/>
                  <a:pt x="1258" y="438"/>
                  <a:pt x="1258" y="438"/>
                </a:cubicBezTo>
                <a:cubicBezTo>
                  <a:pt x="1258" y="365"/>
                  <a:pt x="1258" y="365"/>
                  <a:pt x="1258" y="365"/>
                </a:cubicBezTo>
                <a:cubicBezTo>
                  <a:pt x="1268" y="365"/>
                  <a:pt x="1268" y="365"/>
                  <a:pt x="1268" y="365"/>
                </a:cubicBezTo>
                <a:lnTo>
                  <a:pt x="1268" y="430"/>
                </a:lnTo>
                <a:close/>
                <a:moveTo>
                  <a:pt x="1197" y="430"/>
                </a:moveTo>
                <a:cubicBezTo>
                  <a:pt x="1234" y="430"/>
                  <a:pt x="1234" y="430"/>
                  <a:pt x="1234" y="430"/>
                </a:cubicBezTo>
                <a:cubicBezTo>
                  <a:pt x="1234" y="438"/>
                  <a:pt x="1234" y="438"/>
                  <a:pt x="1234" y="438"/>
                </a:cubicBezTo>
                <a:cubicBezTo>
                  <a:pt x="1187" y="438"/>
                  <a:pt x="1187" y="438"/>
                  <a:pt x="1187" y="438"/>
                </a:cubicBezTo>
                <a:cubicBezTo>
                  <a:pt x="1187" y="365"/>
                  <a:pt x="1187" y="365"/>
                  <a:pt x="1187" y="365"/>
                </a:cubicBezTo>
                <a:cubicBezTo>
                  <a:pt x="1233" y="365"/>
                  <a:pt x="1233" y="365"/>
                  <a:pt x="1233" y="365"/>
                </a:cubicBezTo>
                <a:cubicBezTo>
                  <a:pt x="1233" y="374"/>
                  <a:pt x="1233" y="374"/>
                  <a:pt x="1233" y="374"/>
                </a:cubicBezTo>
                <a:cubicBezTo>
                  <a:pt x="1197" y="374"/>
                  <a:pt x="1197" y="374"/>
                  <a:pt x="1197" y="374"/>
                </a:cubicBezTo>
                <a:cubicBezTo>
                  <a:pt x="1197" y="397"/>
                  <a:pt x="1197" y="397"/>
                  <a:pt x="1197" y="397"/>
                </a:cubicBezTo>
                <a:cubicBezTo>
                  <a:pt x="1231" y="397"/>
                  <a:pt x="1231" y="397"/>
                  <a:pt x="1231" y="397"/>
                </a:cubicBezTo>
                <a:cubicBezTo>
                  <a:pt x="1231" y="405"/>
                  <a:pt x="1231" y="405"/>
                  <a:pt x="1231" y="405"/>
                </a:cubicBezTo>
                <a:cubicBezTo>
                  <a:pt x="1197" y="405"/>
                  <a:pt x="1197" y="405"/>
                  <a:pt x="1197" y="405"/>
                </a:cubicBezTo>
                <a:lnTo>
                  <a:pt x="1197" y="430"/>
                </a:lnTo>
                <a:close/>
                <a:moveTo>
                  <a:pt x="1124" y="365"/>
                </a:moveTo>
                <a:cubicBezTo>
                  <a:pt x="1167" y="365"/>
                  <a:pt x="1167" y="365"/>
                  <a:pt x="1167" y="365"/>
                </a:cubicBezTo>
                <a:cubicBezTo>
                  <a:pt x="1167" y="374"/>
                  <a:pt x="1167" y="374"/>
                  <a:pt x="1167" y="374"/>
                </a:cubicBezTo>
                <a:cubicBezTo>
                  <a:pt x="1134" y="374"/>
                  <a:pt x="1134" y="374"/>
                  <a:pt x="1134" y="374"/>
                </a:cubicBezTo>
                <a:cubicBezTo>
                  <a:pt x="1134" y="397"/>
                  <a:pt x="1134" y="397"/>
                  <a:pt x="1134" y="397"/>
                </a:cubicBezTo>
                <a:cubicBezTo>
                  <a:pt x="1165" y="397"/>
                  <a:pt x="1165" y="397"/>
                  <a:pt x="1165" y="397"/>
                </a:cubicBezTo>
                <a:cubicBezTo>
                  <a:pt x="1165" y="406"/>
                  <a:pt x="1165" y="406"/>
                  <a:pt x="1165" y="406"/>
                </a:cubicBezTo>
                <a:cubicBezTo>
                  <a:pt x="1134" y="406"/>
                  <a:pt x="1134" y="406"/>
                  <a:pt x="1134" y="406"/>
                </a:cubicBezTo>
                <a:cubicBezTo>
                  <a:pt x="1134" y="438"/>
                  <a:pt x="1134" y="438"/>
                  <a:pt x="1134" y="438"/>
                </a:cubicBezTo>
                <a:cubicBezTo>
                  <a:pt x="1124" y="438"/>
                  <a:pt x="1124" y="438"/>
                  <a:pt x="1124" y="438"/>
                </a:cubicBezTo>
                <a:lnTo>
                  <a:pt x="1124" y="365"/>
                </a:lnTo>
                <a:close/>
                <a:moveTo>
                  <a:pt x="1056" y="421"/>
                </a:moveTo>
                <a:cubicBezTo>
                  <a:pt x="1063" y="413"/>
                  <a:pt x="1065" y="401"/>
                  <a:pt x="1065" y="391"/>
                </a:cubicBezTo>
                <a:cubicBezTo>
                  <a:pt x="1055" y="391"/>
                  <a:pt x="1055" y="391"/>
                  <a:pt x="1055" y="391"/>
                </a:cubicBezTo>
                <a:cubicBezTo>
                  <a:pt x="1055" y="399"/>
                  <a:pt x="1054" y="408"/>
                  <a:pt x="1050" y="415"/>
                </a:cubicBezTo>
                <a:cubicBezTo>
                  <a:pt x="1032" y="397"/>
                  <a:pt x="1032" y="397"/>
                  <a:pt x="1032" y="397"/>
                </a:cubicBezTo>
                <a:cubicBezTo>
                  <a:pt x="1039" y="393"/>
                  <a:pt x="1046" y="386"/>
                  <a:pt x="1046" y="379"/>
                </a:cubicBezTo>
                <a:cubicBezTo>
                  <a:pt x="1046" y="367"/>
                  <a:pt x="1036" y="363"/>
                  <a:pt x="1026" y="363"/>
                </a:cubicBezTo>
                <a:cubicBezTo>
                  <a:pt x="1016" y="363"/>
                  <a:pt x="1007" y="368"/>
                  <a:pt x="1007" y="379"/>
                </a:cubicBezTo>
                <a:cubicBezTo>
                  <a:pt x="1007" y="386"/>
                  <a:pt x="1011" y="391"/>
                  <a:pt x="1015" y="396"/>
                </a:cubicBezTo>
                <a:cubicBezTo>
                  <a:pt x="1007" y="402"/>
                  <a:pt x="1000" y="408"/>
                  <a:pt x="1000" y="419"/>
                </a:cubicBezTo>
                <a:cubicBezTo>
                  <a:pt x="1000" y="432"/>
                  <a:pt x="1010" y="440"/>
                  <a:pt x="1022" y="440"/>
                </a:cubicBezTo>
                <a:cubicBezTo>
                  <a:pt x="1034" y="440"/>
                  <a:pt x="1041" y="437"/>
                  <a:pt x="1050" y="429"/>
                </a:cubicBezTo>
                <a:cubicBezTo>
                  <a:pt x="1059" y="438"/>
                  <a:pt x="1059" y="438"/>
                  <a:pt x="1059" y="438"/>
                </a:cubicBezTo>
                <a:cubicBezTo>
                  <a:pt x="1073" y="438"/>
                  <a:pt x="1073" y="438"/>
                  <a:pt x="1073" y="438"/>
                </a:cubicBezTo>
                <a:cubicBezTo>
                  <a:pt x="1073" y="438"/>
                  <a:pt x="1073" y="438"/>
                  <a:pt x="1073" y="438"/>
                </a:cubicBezTo>
                <a:lnTo>
                  <a:pt x="1056" y="421"/>
                </a:lnTo>
                <a:close/>
                <a:moveTo>
                  <a:pt x="1026" y="372"/>
                </a:moveTo>
                <a:cubicBezTo>
                  <a:pt x="1031" y="372"/>
                  <a:pt x="1035" y="374"/>
                  <a:pt x="1035" y="379"/>
                </a:cubicBezTo>
                <a:cubicBezTo>
                  <a:pt x="1035" y="383"/>
                  <a:pt x="1029" y="388"/>
                  <a:pt x="1025" y="391"/>
                </a:cubicBezTo>
                <a:cubicBezTo>
                  <a:pt x="1022" y="387"/>
                  <a:pt x="1017" y="383"/>
                  <a:pt x="1017" y="380"/>
                </a:cubicBezTo>
                <a:cubicBezTo>
                  <a:pt x="1017" y="375"/>
                  <a:pt x="1022" y="372"/>
                  <a:pt x="1026" y="372"/>
                </a:cubicBezTo>
                <a:close/>
                <a:moveTo>
                  <a:pt x="1026" y="431"/>
                </a:moveTo>
                <a:cubicBezTo>
                  <a:pt x="1018" y="431"/>
                  <a:pt x="1010" y="427"/>
                  <a:pt x="1010" y="419"/>
                </a:cubicBezTo>
                <a:cubicBezTo>
                  <a:pt x="1010" y="411"/>
                  <a:pt x="1015" y="407"/>
                  <a:pt x="1022" y="402"/>
                </a:cubicBezTo>
                <a:cubicBezTo>
                  <a:pt x="1043" y="423"/>
                  <a:pt x="1043" y="423"/>
                  <a:pt x="1043" y="423"/>
                </a:cubicBezTo>
                <a:cubicBezTo>
                  <a:pt x="1039" y="428"/>
                  <a:pt x="1033" y="431"/>
                  <a:pt x="1026" y="431"/>
                </a:cubicBezTo>
                <a:close/>
                <a:moveTo>
                  <a:pt x="941" y="416"/>
                </a:moveTo>
                <a:cubicBezTo>
                  <a:pt x="940" y="408"/>
                  <a:pt x="939" y="403"/>
                  <a:pt x="930" y="401"/>
                </a:cubicBezTo>
                <a:cubicBezTo>
                  <a:pt x="930" y="401"/>
                  <a:pt x="930" y="401"/>
                  <a:pt x="930" y="401"/>
                </a:cubicBezTo>
                <a:cubicBezTo>
                  <a:pt x="938" y="399"/>
                  <a:pt x="944" y="392"/>
                  <a:pt x="944" y="383"/>
                </a:cubicBezTo>
                <a:cubicBezTo>
                  <a:pt x="944" y="369"/>
                  <a:pt x="931" y="365"/>
                  <a:pt x="919" y="365"/>
                </a:cubicBezTo>
                <a:cubicBezTo>
                  <a:pt x="892" y="365"/>
                  <a:pt x="892" y="365"/>
                  <a:pt x="892" y="365"/>
                </a:cubicBezTo>
                <a:cubicBezTo>
                  <a:pt x="892" y="438"/>
                  <a:pt x="892" y="438"/>
                  <a:pt x="892" y="438"/>
                </a:cubicBezTo>
                <a:cubicBezTo>
                  <a:pt x="903" y="438"/>
                  <a:pt x="903" y="438"/>
                  <a:pt x="903" y="438"/>
                </a:cubicBezTo>
                <a:cubicBezTo>
                  <a:pt x="903" y="405"/>
                  <a:pt x="903" y="405"/>
                  <a:pt x="903" y="405"/>
                </a:cubicBezTo>
                <a:cubicBezTo>
                  <a:pt x="917" y="405"/>
                  <a:pt x="917" y="405"/>
                  <a:pt x="917" y="405"/>
                </a:cubicBezTo>
                <a:cubicBezTo>
                  <a:pt x="921" y="406"/>
                  <a:pt x="925" y="405"/>
                  <a:pt x="928" y="409"/>
                </a:cubicBezTo>
                <a:cubicBezTo>
                  <a:pt x="931" y="412"/>
                  <a:pt x="931" y="418"/>
                  <a:pt x="932" y="425"/>
                </a:cubicBezTo>
                <a:cubicBezTo>
                  <a:pt x="933" y="429"/>
                  <a:pt x="934" y="434"/>
                  <a:pt x="935" y="438"/>
                </a:cubicBezTo>
                <a:cubicBezTo>
                  <a:pt x="946" y="438"/>
                  <a:pt x="946" y="438"/>
                  <a:pt x="946" y="438"/>
                </a:cubicBezTo>
                <a:cubicBezTo>
                  <a:pt x="943" y="431"/>
                  <a:pt x="942" y="424"/>
                  <a:pt x="941" y="416"/>
                </a:cubicBezTo>
                <a:close/>
                <a:moveTo>
                  <a:pt x="919" y="396"/>
                </a:moveTo>
                <a:cubicBezTo>
                  <a:pt x="902" y="396"/>
                  <a:pt x="902" y="396"/>
                  <a:pt x="902" y="396"/>
                </a:cubicBezTo>
                <a:cubicBezTo>
                  <a:pt x="902" y="374"/>
                  <a:pt x="902" y="374"/>
                  <a:pt x="902" y="374"/>
                </a:cubicBezTo>
                <a:cubicBezTo>
                  <a:pt x="919" y="374"/>
                  <a:pt x="919" y="374"/>
                  <a:pt x="919" y="374"/>
                </a:cubicBezTo>
                <a:cubicBezTo>
                  <a:pt x="930" y="374"/>
                  <a:pt x="933" y="379"/>
                  <a:pt x="933" y="385"/>
                </a:cubicBezTo>
                <a:cubicBezTo>
                  <a:pt x="933" y="391"/>
                  <a:pt x="930" y="396"/>
                  <a:pt x="919" y="396"/>
                </a:cubicBezTo>
                <a:close/>
                <a:moveTo>
                  <a:pt x="832" y="430"/>
                </a:moveTo>
                <a:cubicBezTo>
                  <a:pt x="869" y="430"/>
                  <a:pt x="869" y="430"/>
                  <a:pt x="869" y="430"/>
                </a:cubicBezTo>
                <a:cubicBezTo>
                  <a:pt x="869" y="438"/>
                  <a:pt x="869" y="438"/>
                  <a:pt x="869" y="438"/>
                </a:cubicBezTo>
                <a:cubicBezTo>
                  <a:pt x="822" y="438"/>
                  <a:pt x="822" y="438"/>
                  <a:pt x="822" y="438"/>
                </a:cubicBezTo>
                <a:cubicBezTo>
                  <a:pt x="822" y="365"/>
                  <a:pt x="822" y="365"/>
                  <a:pt x="822" y="365"/>
                </a:cubicBezTo>
                <a:cubicBezTo>
                  <a:pt x="868" y="365"/>
                  <a:pt x="868" y="365"/>
                  <a:pt x="868" y="365"/>
                </a:cubicBezTo>
                <a:cubicBezTo>
                  <a:pt x="868" y="374"/>
                  <a:pt x="868" y="374"/>
                  <a:pt x="868" y="374"/>
                </a:cubicBezTo>
                <a:cubicBezTo>
                  <a:pt x="832" y="374"/>
                  <a:pt x="832" y="374"/>
                  <a:pt x="832" y="374"/>
                </a:cubicBezTo>
                <a:cubicBezTo>
                  <a:pt x="832" y="397"/>
                  <a:pt x="832" y="397"/>
                  <a:pt x="832" y="397"/>
                </a:cubicBezTo>
                <a:cubicBezTo>
                  <a:pt x="866" y="397"/>
                  <a:pt x="866" y="397"/>
                  <a:pt x="866" y="397"/>
                </a:cubicBezTo>
                <a:cubicBezTo>
                  <a:pt x="866" y="405"/>
                  <a:pt x="866" y="405"/>
                  <a:pt x="866" y="405"/>
                </a:cubicBezTo>
                <a:cubicBezTo>
                  <a:pt x="832" y="405"/>
                  <a:pt x="832" y="405"/>
                  <a:pt x="832" y="405"/>
                </a:cubicBezTo>
                <a:lnTo>
                  <a:pt x="832" y="430"/>
                </a:lnTo>
                <a:close/>
                <a:moveTo>
                  <a:pt x="787" y="365"/>
                </a:moveTo>
                <a:cubicBezTo>
                  <a:pt x="797" y="365"/>
                  <a:pt x="797" y="365"/>
                  <a:pt x="797" y="365"/>
                </a:cubicBezTo>
                <a:cubicBezTo>
                  <a:pt x="797" y="409"/>
                  <a:pt x="797" y="409"/>
                  <a:pt x="797" y="409"/>
                </a:cubicBezTo>
                <a:cubicBezTo>
                  <a:pt x="797" y="428"/>
                  <a:pt x="788" y="440"/>
                  <a:pt x="768" y="440"/>
                </a:cubicBezTo>
                <a:cubicBezTo>
                  <a:pt x="748" y="440"/>
                  <a:pt x="738" y="428"/>
                  <a:pt x="738" y="409"/>
                </a:cubicBezTo>
                <a:cubicBezTo>
                  <a:pt x="738" y="365"/>
                  <a:pt x="738" y="365"/>
                  <a:pt x="738" y="365"/>
                </a:cubicBezTo>
                <a:cubicBezTo>
                  <a:pt x="748" y="365"/>
                  <a:pt x="748" y="365"/>
                  <a:pt x="748" y="365"/>
                </a:cubicBezTo>
                <a:cubicBezTo>
                  <a:pt x="748" y="412"/>
                  <a:pt x="748" y="412"/>
                  <a:pt x="748" y="412"/>
                </a:cubicBezTo>
                <a:cubicBezTo>
                  <a:pt x="748" y="424"/>
                  <a:pt x="756" y="431"/>
                  <a:pt x="768" y="431"/>
                </a:cubicBezTo>
                <a:cubicBezTo>
                  <a:pt x="779" y="431"/>
                  <a:pt x="787" y="424"/>
                  <a:pt x="787" y="412"/>
                </a:cubicBezTo>
                <a:lnTo>
                  <a:pt x="787" y="365"/>
                </a:lnTo>
                <a:close/>
                <a:moveTo>
                  <a:pt x="690" y="365"/>
                </a:moveTo>
                <a:cubicBezTo>
                  <a:pt x="679" y="365"/>
                  <a:pt x="679" y="365"/>
                  <a:pt x="679" y="365"/>
                </a:cubicBezTo>
                <a:cubicBezTo>
                  <a:pt x="648" y="438"/>
                  <a:pt x="648" y="438"/>
                  <a:pt x="648" y="438"/>
                </a:cubicBezTo>
                <a:cubicBezTo>
                  <a:pt x="659" y="438"/>
                  <a:pt x="659" y="438"/>
                  <a:pt x="659" y="438"/>
                </a:cubicBezTo>
                <a:cubicBezTo>
                  <a:pt x="667" y="419"/>
                  <a:pt x="667" y="419"/>
                  <a:pt x="667" y="419"/>
                </a:cubicBezTo>
                <a:cubicBezTo>
                  <a:pt x="701" y="419"/>
                  <a:pt x="701" y="419"/>
                  <a:pt x="701" y="419"/>
                </a:cubicBezTo>
                <a:cubicBezTo>
                  <a:pt x="709" y="438"/>
                  <a:pt x="709" y="438"/>
                  <a:pt x="709" y="438"/>
                </a:cubicBezTo>
                <a:cubicBezTo>
                  <a:pt x="720" y="438"/>
                  <a:pt x="720" y="438"/>
                  <a:pt x="720" y="438"/>
                </a:cubicBezTo>
                <a:lnTo>
                  <a:pt x="690" y="365"/>
                </a:lnTo>
                <a:close/>
                <a:moveTo>
                  <a:pt x="670" y="411"/>
                </a:moveTo>
                <a:cubicBezTo>
                  <a:pt x="684" y="375"/>
                  <a:pt x="684" y="375"/>
                  <a:pt x="684" y="375"/>
                </a:cubicBezTo>
                <a:cubicBezTo>
                  <a:pt x="698" y="411"/>
                  <a:pt x="698" y="411"/>
                  <a:pt x="698" y="411"/>
                </a:cubicBezTo>
                <a:lnTo>
                  <a:pt x="670" y="411"/>
                </a:lnTo>
                <a:close/>
                <a:moveTo>
                  <a:pt x="621" y="365"/>
                </a:moveTo>
                <a:cubicBezTo>
                  <a:pt x="631" y="365"/>
                  <a:pt x="631" y="365"/>
                  <a:pt x="631" y="365"/>
                </a:cubicBezTo>
                <a:cubicBezTo>
                  <a:pt x="631" y="438"/>
                  <a:pt x="631" y="438"/>
                  <a:pt x="631" y="438"/>
                </a:cubicBezTo>
                <a:cubicBezTo>
                  <a:pt x="621" y="438"/>
                  <a:pt x="621" y="438"/>
                  <a:pt x="621" y="438"/>
                </a:cubicBezTo>
                <a:cubicBezTo>
                  <a:pt x="621" y="405"/>
                  <a:pt x="621" y="405"/>
                  <a:pt x="621" y="405"/>
                </a:cubicBezTo>
                <a:cubicBezTo>
                  <a:pt x="586" y="405"/>
                  <a:pt x="586" y="405"/>
                  <a:pt x="586" y="405"/>
                </a:cubicBezTo>
                <a:cubicBezTo>
                  <a:pt x="586" y="438"/>
                  <a:pt x="586" y="438"/>
                  <a:pt x="586" y="438"/>
                </a:cubicBezTo>
                <a:cubicBezTo>
                  <a:pt x="576" y="438"/>
                  <a:pt x="576" y="438"/>
                  <a:pt x="576" y="438"/>
                </a:cubicBezTo>
                <a:cubicBezTo>
                  <a:pt x="576" y="365"/>
                  <a:pt x="576" y="365"/>
                  <a:pt x="576" y="365"/>
                </a:cubicBezTo>
                <a:cubicBezTo>
                  <a:pt x="586" y="365"/>
                  <a:pt x="586" y="365"/>
                  <a:pt x="586" y="365"/>
                </a:cubicBezTo>
                <a:cubicBezTo>
                  <a:pt x="586" y="396"/>
                  <a:pt x="586" y="396"/>
                  <a:pt x="586" y="396"/>
                </a:cubicBezTo>
                <a:cubicBezTo>
                  <a:pt x="621" y="396"/>
                  <a:pt x="621" y="396"/>
                  <a:pt x="621" y="396"/>
                </a:cubicBezTo>
                <a:lnTo>
                  <a:pt x="621" y="365"/>
                </a:lnTo>
                <a:close/>
                <a:moveTo>
                  <a:pt x="518" y="417"/>
                </a:moveTo>
                <a:cubicBezTo>
                  <a:pt x="518" y="434"/>
                  <a:pt x="503" y="440"/>
                  <a:pt x="488" y="440"/>
                </a:cubicBezTo>
                <a:cubicBezTo>
                  <a:pt x="473" y="440"/>
                  <a:pt x="462" y="433"/>
                  <a:pt x="462" y="417"/>
                </a:cubicBezTo>
                <a:cubicBezTo>
                  <a:pt x="473" y="417"/>
                  <a:pt x="473" y="417"/>
                  <a:pt x="473" y="417"/>
                </a:cubicBezTo>
                <a:cubicBezTo>
                  <a:pt x="473" y="427"/>
                  <a:pt x="479" y="431"/>
                  <a:pt x="489" y="431"/>
                </a:cubicBezTo>
                <a:cubicBezTo>
                  <a:pt x="497" y="431"/>
                  <a:pt x="507" y="429"/>
                  <a:pt x="507" y="418"/>
                </a:cubicBezTo>
                <a:cubicBezTo>
                  <a:pt x="507" y="411"/>
                  <a:pt x="501" y="408"/>
                  <a:pt x="495" y="407"/>
                </a:cubicBezTo>
                <a:cubicBezTo>
                  <a:pt x="483" y="405"/>
                  <a:pt x="463" y="402"/>
                  <a:pt x="463" y="385"/>
                </a:cubicBezTo>
                <a:cubicBezTo>
                  <a:pt x="463" y="369"/>
                  <a:pt x="478" y="363"/>
                  <a:pt x="491" y="363"/>
                </a:cubicBezTo>
                <a:cubicBezTo>
                  <a:pt x="504" y="363"/>
                  <a:pt x="516" y="369"/>
                  <a:pt x="516" y="383"/>
                </a:cubicBezTo>
                <a:cubicBezTo>
                  <a:pt x="506" y="383"/>
                  <a:pt x="506" y="383"/>
                  <a:pt x="506" y="383"/>
                </a:cubicBezTo>
                <a:cubicBezTo>
                  <a:pt x="505" y="375"/>
                  <a:pt x="498" y="372"/>
                  <a:pt x="491" y="372"/>
                </a:cubicBezTo>
                <a:cubicBezTo>
                  <a:pt x="484" y="372"/>
                  <a:pt x="474" y="375"/>
                  <a:pt x="474" y="384"/>
                </a:cubicBezTo>
                <a:cubicBezTo>
                  <a:pt x="474" y="392"/>
                  <a:pt x="480" y="392"/>
                  <a:pt x="486" y="394"/>
                </a:cubicBezTo>
                <a:cubicBezTo>
                  <a:pt x="500" y="399"/>
                  <a:pt x="518" y="399"/>
                  <a:pt x="518" y="417"/>
                </a:cubicBezTo>
                <a:close/>
                <a:moveTo>
                  <a:pt x="443" y="417"/>
                </a:moveTo>
                <a:cubicBezTo>
                  <a:pt x="443" y="434"/>
                  <a:pt x="428" y="440"/>
                  <a:pt x="413" y="440"/>
                </a:cubicBezTo>
                <a:cubicBezTo>
                  <a:pt x="398" y="440"/>
                  <a:pt x="387" y="433"/>
                  <a:pt x="387" y="417"/>
                </a:cubicBezTo>
                <a:cubicBezTo>
                  <a:pt x="398" y="417"/>
                  <a:pt x="398" y="417"/>
                  <a:pt x="398" y="417"/>
                </a:cubicBezTo>
                <a:cubicBezTo>
                  <a:pt x="398" y="427"/>
                  <a:pt x="404" y="431"/>
                  <a:pt x="414" y="431"/>
                </a:cubicBezTo>
                <a:cubicBezTo>
                  <a:pt x="422" y="431"/>
                  <a:pt x="432" y="429"/>
                  <a:pt x="432" y="418"/>
                </a:cubicBezTo>
                <a:cubicBezTo>
                  <a:pt x="432" y="411"/>
                  <a:pt x="426" y="408"/>
                  <a:pt x="420" y="407"/>
                </a:cubicBezTo>
                <a:cubicBezTo>
                  <a:pt x="408" y="405"/>
                  <a:pt x="388" y="402"/>
                  <a:pt x="388" y="385"/>
                </a:cubicBezTo>
                <a:cubicBezTo>
                  <a:pt x="388" y="369"/>
                  <a:pt x="403" y="363"/>
                  <a:pt x="416" y="363"/>
                </a:cubicBezTo>
                <a:cubicBezTo>
                  <a:pt x="429" y="363"/>
                  <a:pt x="441" y="369"/>
                  <a:pt x="441" y="383"/>
                </a:cubicBezTo>
                <a:cubicBezTo>
                  <a:pt x="431" y="383"/>
                  <a:pt x="431" y="383"/>
                  <a:pt x="431" y="383"/>
                </a:cubicBezTo>
                <a:cubicBezTo>
                  <a:pt x="430" y="375"/>
                  <a:pt x="423" y="372"/>
                  <a:pt x="416" y="372"/>
                </a:cubicBezTo>
                <a:cubicBezTo>
                  <a:pt x="409" y="372"/>
                  <a:pt x="399" y="375"/>
                  <a:pt x="399" y="384"/>
                </a:cubicBezTo>
                <a:cubicBezTo>
                  <a:pt x="399" y="392"/>
                  <a:pt x="405" y="392"/>
                  <a:pt x="411" y="394"/>
                </a:cubicBezTo>
                <a:cubicBezTo>
                  <a:pt x="425" y="399"/>
                  <a:pt x="443" y="399"/>
                  <a:pt x="443" y="417"/>
                </a:cubicBezTo>
                <a:close/>
                <a:moveTo>
                  <a:pt x="354" y="365"/>
                </a:moveTo>
                <a:cubicBezTo>
                  <a:pt x="364" y="365"/>
                  <a:pt x="364" y="365"/>
                  <a:pt x="364" y="365"/>
                </a:cubicBezTo>
                <a:cubicBezTo>
                  <a:pt x="364" y="409"/>
                  <a:pt x="364" y="409"/>
                  <a:pt x="364" y="409"/>
                </a:cubicBezTo>
                <a:cubicBezTo>
                  <a:pt x="365" y="428"/>
                  <a:pt x="355" y="440"/>
                  <a:pt x="335" y="440"/>
                </a:cubicBezTo>
                <a:cubicBezTo>
                  <a:pt x="315" y="440"/>
                  <a:pt x="305" y="428"/>
                  <a:pt x="305" y="409"/>
                </a:cubicBezTo>
                <a:cubicBezTo>
                  <a:pt x="305" y="365"/>
                  <a:pt x="305" y="365"/>
                  <a:pt x="305" y="365"/>
                </a:cubicBezTo>
                <a:cubicBezTo>
                  <a:pt x="315" y="365"/>
                  <a:pt x="315" y="365"/>
                  <a:pt x="315" y="365"/>
                </a:cubicBezTo>
                <a:cubicBezTo>
                  <a:pt x="315" y="412"/>
                  <a:pt x="315" y="412"/>
                  <a:pt x="315" y="412"/>
                </a:cubicBezTo>
                <a:cubicBezTo>
                  <a:pt x="315" y="424"/>
                  <a:pt x="323" y="431"/>
                  <a:pt x="335" y="431"/>
                </a:cubicBezTo>
                <a:cubicBezTo>
                  <a:pt x="346" y="431"/>
                  <a:pt x="354" y="424"/>
                  <a:pt x="354" y="412"/>
                </a:cubicBezTo>
                <a:lnTo>
                  <a:pt x="354" y="365"/>
                </a:lnTo>
                <a:close/>
                <a:moveTo>
                  <a:pt x="257" y="365"/>
                </a:moveTo>
                <a:cubicBezTo>
                  <a:pt x="246" y="365"/>
                  <a:pt x="246" y="365"/>
                  <a:pt x="246" y="365"/>
                </a:cubicBezTo>
                <a:cubicBezTo>
                  <a:pt x="215" y="438"/>
                  <a:pt x="215" y="438"/>
                  <a:pt x="215" y="438"/>
                </a:cubicBezTo>
                <a:cubicBezTo>
                  <a:pt x="226" y="438"/>
                  <a:pt x="226" y="438"/>
                  <a:pt x="226" y="438"/>
                </a:cubicBezTo>
                <a:cubicBezTo>
                  <a:pt x="234" y="419"/>
                  <a:pt x="234" y="419"/>
                  <a:pt x="234" y="419"/>
                </a:cubicBezTo>
                <a:cubicBezTo>
                  <a:pt x="268" y="419"/>
                  <a:pt x="268" y="419"/>
                  <a:pt x="268" y="419"/>
                </a:cubicBezTo>
                <a:cubicBezTo>
                  <a:pt x="276" y="438"/>
                  <a:pt x="276" y="438"/>
                  <a:pt x="276" y="438"/>
                </a:cubicBezTo>
                <a:cubicBezTo>
                  <a:pt x="287" y="438"/>
                  <a:pt x="287" y="438"/>
                  <a:pt x="287" y="438"/>
                </a:cubicBezTo>
                <a:lnTo>
                  <a:pt x="257" y="365"/>
                </a:lnTo>
                <a:close/>
                <a:moveTo>
                  <a:pt x="237" y="411"/>
                </a:moveTo>
                <a:cubicBezTo>
                  <a:pt x="251" y="375"/>
                  <a:pt x="251" y="375"/>
                  <a:pt x="251" y="375"/>
                </a:cubicBezTo>
                <a:cubicBezTo>
                  <a:pt x="265" y="411"/>
                  <a:pt x="265" y="411"/>
                  <a:pt x="265" y="411"/>
                </a:cubicBezTo>
                <a:lnTo>
                  <a:pt x="237" y="411"/>
                </a:lnTo>
                <a:close/>
                <a:moveTo>
                  <a:pt x="197" y="416"/>
                </a:moveTo>
                <a:cubicBezTo>
                  <a:pt x="196" y="408"/>
                  <a:pt x="194" y="403"/>
                  <a:pt x="186" y="401"/>
                </a:cubicBezTo>
                <a:cubicBezTo>
                  <a:pt x="186" y="401"/>
                  <a:pt x="186" y="401"/>
                  <a:pt x="186" y="401"/>
                </a:cubicBezTo>
                <a:cubicBezTo>
                  <a:pt x="194" y="399"/>
                  <a:pt x="199" y="392"/>
                  <a:pt x="199" y="383"/>
                </a:cubicBezTo>
                <a:cubicBezTo>
                  <a:pt x="199" y="369"/>
                  <a:pt x="187" y="365"/>
                  <a:pt x="174" y="365"/>
                </a:cubicBezTo>
                <a:cubicBezTo>
                  <a:pt x="148" y="365"/>
                  <a:pt x="148" y="365"/>
                  <a:pt x="148" y="365"/>
                </a:cubicBezTo>
                <a:cubicBezTo>
                  <a:pt x="148" y="438"/>
                  <a:pt x="148" y="438"/>
                  <a:pt x="148" y="438"/>
                </a:cubicBezTo>
                <a:cubicBezTo>
                  <a:pt x="158" y="438"/>
                  <a:pt x="158" y="438"/>
                  <a:pt x="158" y="438"/>
                </a:cubicBezTo>
                <a:cubicBezTo>
                  <a:pt x="158" y="405"/>
                  <a:pt x="158" y="405"/>
                  <a:pt x="158" y="405"/>
                </a:cubicBezTo>
                <a:cubicBezTo>
                  <a:pt x="173" y="405"/>
                  <a:pt x="173" y="405"/>
                  <a:pt x="173" y="405"/>
                </a:cubicBezTo>
                <a:cubicBezTo>
                  <a:pt x="177" y="406"/>
                  <a:pt x="181" y="405"/>
                  <a:pt x="184" y="409"/>
                </a:cubicBezTo>
                <a:cubicBezTo>
                  <a:pt x="187" y="412"/>
                  <a:pt x="187" y="418"/>
                  <a:pt x="188" y="425"/>
                </a:cubicBezTo>
                <a:cubicBezTo>
                  <a:pt x="188" y="429"/>
                  <a:pt x="190" y="434"/>
                  <a:pt x="191" y="438"/>
                </a:cubicBezTo>
                <a:cubicBezTo>
                  <a:pt x="201" y="438"/>
                  <a:pt x="201" y="438"/>
                  <a:pt x="201" y="438"/>
                </a:cubicBezTo>
                <a:cubicBezTo>
                  <a:pt x="199" y="431"/>
                  <a:pt x="198" y="424"/>
                  <a:pt x="197" y="416"/>
                </a:cubicBezTo>
                <a:close/>
                <a:moveTo>
                  <a:pt x="175" y="396"/>
                </a:moveTo>
                <a:cubicBezTo>
                  <a:pt x="158" y="396"/>
                  <a:pt x="158" y="396"/>
                  <a:pt x="158" y="396"/>
                </a:cubicBezTo>
                <a:cubicBezTo>
                  <a:pt x="158" y="374"/>
                  <a:pt x="158" y="374"/>
                  <a:pt x="158" y="374"/>
                </a:cubicBezTo>
                <a:cubicBezTo>
                  <a:pt x="175" y="374"/>
                  <a:pt x="175" y="374"/>
                  <a:pt x="175" y="374"/>
                </a:cubicBezTo>
                <a:cubicBezTo>
                  <a:pt x="186" y="374"/>
                  <a:pt x="189" y="379"/>
                  <a:pt x="189" y="385"/>
                </a:cubicBezTo>
                <a:cubicBezTo>
                  <a:pt x="189" y="391"/>
                  <a:pt x="186" y="396"/>
                  <a:pt x="175" y="396"/>
                </a:cubicBezTo>
                <a:close/>
                <a:moveTo>
                  <a:pt x="72" y="365"/>
                </a:moveTo>
                <a:cubicBezTo>
                  <a:pt x="131" y="365"/>
                  <a:pt x="131" y="365"/>
                  <a:pt x="131" y="365"/>
                </a:cubicBezTo>
                <a:cubicBezTo>
                  <a:pt x="131" y="374"/>
                  <a:pt x="131" y="374"/>
                  <a:pt x="131" y="374"/>
                </a:cubicBezTo>
                <a:cubicBezTo>
                  <a:pt x="106" y="374"/>
                  <a:pt x="106" y="374"/>
                  <a:pt x="106" y="374"/>
                </a:cubicBezTo>
                <a:cubicBezTo>
                  <a:pt x="106" y="438"/>
                  <a:pt x="106" y="438"/>
                  <a:pt x="106" y="438"/>
                </a:cubicBezTo>
                <a:cubicBezTo>
                  <a:pt x="96" y="438"/>
                  <a:pt x="96" y="438"/>
                  <a:pt x="96" y="438"/>
                </a:cubicBezTo>
                <a:cubicBezTo>
                  <a:pt x="96" y="374"/>
                  <a:pt x="96" y="374"/>
                  <a:pt x="96" y="374"/>
                </a:cubicBezTo>
                <a:cubicBezTo>
                  <a:pt x="72" y="374"/>
                  <a:pt x="72" y="374"/>
                  <a:pt x="72" y="374"/>
                </a:cubicBezTo>
                <a:lnTo>
                  <a:pt x="72" y="365"/>
                </a:lnTo>
                <a:close/>
                <a:moveTo>
                  <a:pt x="57" y="417"/>
                </a:moveTo>
                <a:cubicBezTo>
                  <a:pt x="57" y="434"/>
                  <a:pt x="42" y="440"/>
                  <a:pt x="27" y="440"/>
                </a:cubicBezTo>
                <a:cubicBezTo>
                  <a:pt x="12" y="440"/>
                  <a:pt x="0" y="433"/>
                  <a:pt x="1" y="417"/>
                </a:cubicBezTo>
                <a:cubicBezTo>
                  <a:pt x="12" y="417"/>
                  <a:pt x="12" y="417"/>
                  <a:pt x="12" y="417"/>
                </a:cubicBezTo>
                <a:cubicBezTo>
                  <a:pt x="12" y="427"/>
                  <a:pt x="18" y="431"/>
                  <a:pt x="28" y="431"/>
                </a:cubicBezTo>
                <a:cubicBezTo>
                  <a:pt x="36" y="431"/>
                  <a:pt x="46" y="429"/>
                  <a:pt x="46" y="418"/>
                </a:cubicBezTo>
                <a:cubicBezTo>
                  <a:pt x="46" y="411"/>
                  <a:pt x="40" y="408"/>
                  <a:pt x="34" y="407"/>
                </a:cubicBezTo>
                <a:cubicBezTo>
                  <a:pt x="22" y="405"/>
                  <a:pt x="2" y="402"/>
                  <a:pt x="2" y="385"/>
                </a:cubicBezTo>
                <a:cubicBezTo>
                  <a:pt x="2" y="369"/>
                  <a:pt x="16" y="363"/>
                  <a:pt x="30" y="363"/>
                </a:cubicBezTo>
                <a:cubicBezTo>
                  <a:pt x="43" y="363"/>
                  <a:pt x="55" y="369"/>
                  <a:pt x="55" y="383"/>
                </a:cubicBezTo>
                <a:cubicBezTo>
                  <a:pt x="44" y="383"/>
                  <a:pt x="44" y="383"/>
                  <a:pt x="44" y="383"/>
                </a:cubicBezTo>
                <a:cubicBezTo>
                  <a:pt x="44" y="375"/>
                  <a:pt x="37" y="372"/>
                  <a:pt x="30" y="372"/>
                </a:cubicBezTo>
                <a:cubicBezTo>
                  <a:pt x="22" y="372"/>
                  <a:pt x="13" y="375"/>
                  <a:pt x="13" y="384"/>
                </a:cubicBezTo>
                <a:cubicBezTo>
                  <a:pt x="13" y="392"/>
                  <a:pt x="18" y="392"/>
                  <a:pt x="25" y="394"/>
                </a:cubicBezTo>
                <a:cubicBezTo>
                  <a:pt x="38" y="399"/>
                  <a:pt x="57" y="399"/>
                  <a:pt x="57" y="417"/>
                </a:cubicBezTo>
                <a:close/>
                <a:moveTo>
                  <a:pt x="1615" y="152"/>
                </a:moveTo>
                <a:cubicBezTo>
                  <a:pt x="1613" y="111"/>
                  <a:pt x="1587" y="72"/>
                  <a:pt x="1539" y="72"/>
                </a:cubicBezTo>
                <a:cubicBezTo>
                  <a:pt x="1522" y="72"/>
                  <a:pt x="1504" y="82"/>
                  <a:pt x="1495" y="96"/>
                </a:cubicBezTo>
                <a:cubicBezTo>
                  <a:pt x="1494" y="96"/>
                  <a:pt x="1494" y="96"/>
                  <a:pt x="1494" y="96"/>
                </a:cubicBezTo>
                <a:cubicBezTo>
                  <a:pt x="1493" y="77"/>
                  <a:pt x="1493" y="77"/>
                  <a:pt x="1493" y="77"/>
                </a:cubicBezTo>
                <a:cubicBezTo>
                  <a:pt x="1444" y="77"/>
                  <a:pt x="1444" y="77"/>
                  <a:pt x="1444" y="77"/>
                </a:cubicBezTo>
                <a:cubicBezTo>
                  <a:pt x="1444" y="88"/>
                  <a:pt x="1445" y="99"/>
                  <a:pt x="1445" y="109"/>
                </a:cubicBezTo>
                <a:cubicBezTo>
                  <a:pt x="1445" y="303"/>
                  <a:pt x="1445" y="303"/>
                  <a:pt x="1445" y="303"/>
                </a:cubicBezTo>
                <a:cubicBezTo>
                  <a:pt x="1494" y="303"/>
                  <a:pt x="1494" y="303"/>
                  <a:pt x="1494" y="303"/>
                </a:cubicBezTo>
                <a:cubicBezTo>
                  <a:pt x="1494" y="217"/>
                  <a:pt x="1494" y="217"/>
                  <a:pt x="1494" y="217"/>
                </a:cubicBezTo>
                <a:cubicBezTo>
                  <a:pt x="1495" y="217"/>
                  <a:pt x="1495" y="217"/>
                  <a:pt x="1495" y="217"/>
                </a:cubicBezTo>
                <a:cubicBezTo>
                  <a:pt x="1505" y="236"/>
                  <a:pt x="1524" y="245"/>
                  <a:pt x="1545" y="245"/>
                </a:cubicBezTo>
                <a:cubicBezTo>
                  <a:pt x="1590" y="245"/>
                  <a:pt x="1613" y="205"/>
                  <a:pt x="1615" y="165"/>
                </a:cubicBezTo>
                <a:cubicBezTo>
                  <a:pt x="1615" y="163"/>
                  <a:pt x="1615" y="161"/>
                  <a:pt x="1615" y="159"/>
                </a:cubicBezTo>
                <a:cubicBezTo>
                  <a:pt x="1615" y="156"/>
                  <a:pt x="1615" y="154"/>
                  <a:pt x="1615" y="152"/>
                </a:cubicBezTo>
                <a:close/>
                <a:moveTo>
                  <a:pt x="1529" y="213"/>
                </a:moveTo>
                <a:cubicBezTo>
                  <a:pt x="1503" y="213"/>
                  <a:pt x="1494" y="181"/>
                  <a:pt x="1494" y="159"/>
                </a:cubicBezTo>
                <a:cubicBezTo>
                  <a:pt x="1494" y="136"/>
                  <a:pt x="1503" y="104"/>
                  <a:pt x="1529" y="104"/>
                </a:cubicBezTo>
                <a:cubicBezTo>
                  <a:pt x="1561" y="104"/>
                  <a:pt x="1565" y="133"/>
                  <a:pt x="1565" y="159"/>
                </a:cubicBezTo>
                <a:cubicBezTo>
                  <a:pt x="1565" y="184"/>
                  <a:pt x="1561" y="213"/>
                  <a:pt x="1529" y="213"/>
                </a:cubicBezTo>
                <a:close/>
                <a:moveTo>
                  <a:pt x="1415" y="103"/>
                </a:moveTo>
                <a:cubicBezTo>
                  <a:pt x="1421" y="115"/>
                  <a:pt x="1420" y="129"/>
                  <a:pt x="1420" y="142"/>
                </a:cubicBezTo>
                <a:cubicBezTo>
                  <a:pt x="1420" y="240"/>
                  <a:pt x="1420" y="240"/>
                  <a:pt x="1420" y="240"/>
                </a:cubicBezTo>
                <a:cubicBezTo>
                  <a:pt x="1372" y="240"/>
                  <a:pt x="1372" y="240"/>
                  <a:pt x="1372" y="240"/>
                </a:cubicBezTo>
                <a:cubicBezTo>
                  <a:pt x="1372" y="142"/>
                  <a:pt x="1372" y="142"/>
                  <a:pt x="1372" y="142"/>
                </a:cubicBezTo>
                <a:cubicBezTo>
                  <a:pt x="1371" y="124"/>
                  <a:pt x="1366" y="104"/>
                  <a:pt x="1342" y="104"/>
                </a:cubicBezTo>
                <a:cubicBezTo>
                  <a:pt x="1327" y="104"/>
                  <a:pt x="1314" y="118"/>
                  <a:pt x="1313" y="142"/>
                </a:cubicBezTo>
                <a:cubicBezTo>
                  <a:pt x="1313" y="240"/>
                  <a:pt x="1313" y="240"/>
                  <a:pt x="1313" y="240"/>
                </a:cubicBezTo>
                <a:cubicBezTo>
                  <a:pt x="1264" y="240"/>
                  <a:pt x="1264" y="240"/>
                  <a:pt x="1264" y="240"/>
                </a:cubicBezTo>
                <a:cubicBezTo>
                  <a:pt x="1264" y="142"/>
                  <a:pt x="1264" y="142"/>
                  <a:pt x="1264" y="142"/>
                </a:cubicBezTo>
                <a:cubicBezTo>
                  <a:pt x="1264" y="124"/>
                  <a:pt x="1259" y="104"/>
                  <a:pt x="1235" y="104"/>
                </a:cubicBezTo>
                <a:cubicBezTo>
                  <a:pt x="1219" y="104"/>
                  <a:pt x="1206" y="118"/>
                  <a:pt x="1205" y="142"/>
                </a:cubicBezTo>
                <a:cubicBezTo>
                  <a:pt x="1205" y="240"/>
                  <a:pt x="1205" y="240"/>
                  <a:pt x="1205" y="240"/>
                </a:cubicBezTo>
                <a:cubicBezTo>
                  <a:pt x="1157" y="240"/>
                  <a:pt x="1157" y="240"/>
                  <a:pt x="1157" y="240"/>
                </a:cubicBezTo>
                <a:cubicBezTo>
                  <a:pt x="1157" y="77"/>
                  <a:pt x="1157" y="77"/>
                  <a:pt x="1157" y="77"/>
                </a:cubicBezTo>
                <a:cubicBezTo>
                  <a:pt x="1205" y="77"/>
                  <a:pt x="1205" y="77"/>
                  <a:pt x="1205" y="77"/>
                </a:cubicBezTo>
                <a:cubicBezTo>
                  <a:pt x="1205" y="96"/>
                  <a:pt x="1205" y="96"/>
                  <a:pt x="1205" y="96"/>
                </a:cubicBezTo>
                <a:cubicBezTo>
                  <a:pt x="1206" y="96"/>
                  <a:pt x="1206" y="96"/>
                  <a:pt x="1206" y="96"/>
                </a:cubicBezTo>
                <a:cubicBezTo>
                  <a:pt x="1216" y="82"/>
                  <a:pt x="1231" y="72"/>
                  <a:pt x="1256" y="72"/>
                </a:cubicBezTo>
                <a:cubicBezTo>
                  <a:pt x="1274" y="72"/>
                  <a:pt x="1301" y="85"/>
                  <a:pt x="1308" y="103"/>
                </a:cubicBezTo>
                <a:cubicBezTo>
                  <a:pt x="1323" y="82"/>
                  <a:pt x="1339" y="72"/>
                  <a:pt x="1363" y="72"/>
                </a:cubicBezTo>
                <a:cubicBezTo>
                  <a:pt x="1382" y="72"/>
                  <a:pt x="1409" y="85"/>
                  <a:pt x="1415" y="103"/>
                </a:cubicBezTo>
                <a:close/>
                <a:moveTo>
                  <a:pt x="1127" y="240"/>
                </a:moveTo>
                <a:cubicBezTo>
                  <a:pt x="1078" y="240"/>
                  <a:pt x="1078" y="240"/>
                  <a:pt x="1078" y="240"/>
                </a:cubicBezTo>
                <a:cubicBezTo>
                  <a:pt x="1076" y="220"/>
                  <a:pt x="1076" y="220"/>
                  <a:pt x="1076" y="220"/>
                </a:cubicBezTo>
                <a:cubicBezTo>
                  <a:pt x="1066" y="235"/>
                  <a:pt x="1051" y="245"/>
                  <a:pt x="1026" y="245"/>
                </a:cubicBezTo>
                <a:cubicBezTo>
                  <a:pt x="1010" y="245"/>
                  <a:pt x="978" y="233"/>
                  <a:pt x="972" y="209"/>
                </a:cubicBezTo>
                <a:cubicBezTo>
                  <a:pt x="970" y="199"/>
                  <a:pt x="969" y="188"/>
                  <a:pt x="969" y="183"/>
                </a:cubicBezTo>
                <a:cubicBezTo>
                  <a:pt x="969" y="77"/>
                  <a:pt x="969" y="77"/>
                  <a:pt x="969" y="77"/>
                </a:cubicBezTo>
                <a:cubicBezTo>
                  <a:pt x="1018" y="77"/>
                  <a:pt x="1018" y="77"/>
                  <a:pt x="1018" y="77"/>
                </a:cubicBezTo>
                <a:cubicBezTo>
                  <a:pt x="1018" y="175"/>
                  <a:pt x="1018" y="175"/>
                  <a:pt x="1018" y="175"/>
                </a:cubicBezTo>
                <a:cubicBezTo>
                  <a:pt x="1018" y="192"/>
                  <a:pt x="1023" y="213"/>
                  <a:pt x="1047" y="213"/>
                </a:cubicBezTo>
                <a:cubicBezTo>
                  <a:pt x="1062" y="213"/>
                  <a:pt x="1076" y="199"/>
                  <a:pt x="1076" y="175"/>
                </a:cubicBezTo>
                <a:cubicBezTo>
                  <a:pt x="1076" y="77"/>
                  <a:pt x="1076" y="77"/>
                  <a:pt x="1076" y="77"/>
                </a:cubicBezTo>
                <a:cubicBezTo>
                  <a:pt x="1125" y="77"/>
                  <a:pt x="1125" y="77"/>
                  <a:pt x="1125" y="77"/>
                </a:cubicBezTo>
                <a:cubicBezTo>
                  <a:pt x="1125" y="211"/>
                  <a:pt x="1125" y="211"/>
                  <a:pt x="1125" y="211"/>
                </a:cubicBezTo>
                <a:cubicBezTo>
                  <a:pt x="1126" y="221"/>
                  <a:pt x="1126" y="231"/>
                  <a:pt x="1127" y="240"/>
                </a:cubicBezTo>
                <a:close/>
                <a:moveTo>
                  <a:pt x="938" y="232"/>
                </a:moveTo>
                <a:cubicBezTo>
                  <a:pt x="921" y="238"/>
                  <a:pt x="904" y="241"/>
                  <a:pt x="885" y="243"/>
                </a:cubicBezTo>
                <a:cubicBezTo>
                  <a:pt x="874" y="244"/>
                  <a:pt x="862" y="245"/>
                  <a:pt x="831" y="245"/>
                </a:cubicBezTo>
                <a:cubicBezTo>
                  <a:pt x="785" y="245"/>
                  <a:pt x="721" y="216"/>
                  <a:pt x="721" y="123"/>
                </a:cubicBezTo>
                <a:cubicBezTo>
                  <a:pt x="721" y="29"/>
                  <a:pt x="785" y="0"/>
                  <a:pt x="831" y="0"/>
                </a:cubicBezTo>
                <a:cubicBezTo>
                  <a:pt x="899" y="0"/>
                  <a:pt x="941" y="21"/>
                  <a:pt x="942" y="77"/>
                </a:cubicBezTo>
                <a:cubicBezTo>
                  <a:pt x="888" y="77"/>
                  <a:pt x="888" y="77"/>
                  <a:pt x="888" y="77"/>
                </a:cubicBezTo>
                <a:cubicBezTo>
                  <a:pt x="888" y="47"/>
                  <a:pt x="868" y="37"/>
                  <a:pt x="841" y="37"/>
                </a:cubicBezTo>
                <a:cubicBezTo>
                  <a:pt x="796" y="37"/>
                  <a:pt x="775" y="70"/>
                  <a:pt x="775" y="123"/>
                </a:cubicBezTo>
                <a:cubicBezTo>
                  <a:pt x="775" y="176"/>
                  <a:pt x="796" y="209"/>
                  <a:pt x="841" y="209"/>
                </a:cubicBezTo>
                <a:cubicBezTo>
                  <a:pt x="861" y="209"/>
                  <a:pt x="874" y="206"/>
                  <a:pt x="888" y="203"/>
                </a:cubicBezTo>
                <a:cubicBezTo>
                  <a:pt x="888" y="154"/>
                  <a:pt x="888" y="154"/>
                  <a:pt x="888" y="154"/>
                </a:cubicBezTo>
                <a:cubicBezTo>
                  <a:pt x="842" y="154"/>
                  <a:pt x="842" y="154"/>
                  <a:pt x="842" y="154"/>
                </a:cubicBezTo>
                <a:cubicBezTo>
                  <a:pt x="842" y="115"/>
                  <a:pt x="842" y="115"/>
                  <a:pt x="842" y="115"/>
                </a:cubicBezTo>
                <a:cubicBezTo>
                  <a:pt x="938" y="115"/>
                  <a:pt x="938" y="115"/>
                  <a:pt x="938" y="115"/>
                </a:cubicBezTo>
                <a:lnTo>
                  <a:pt x="938" y="232"/>
                </a:lnTo>
                <a:close/>
                <a:moveTo>
                  <a:pt x="636" y="108"/>
                </a:moveTo>
                <a:cubicBezTo>
                  <a:pt x="638" y="118"/>
                  <a:pt x="639" y="128"/>
                  <a:pt x="639" y="134"/>
                </a:cubicBezTo>
                <a:cubicBezTo>
                  <a:pt x="639" y="240"/>
                  <a:pt x="639" y="240"/>
                  <a:pt x="639" y="240"/>
                </a:cubicBezTo>
                <a:cubicBezTo>
                  <a:pt x="590" y="240"/>
                  <a:pt x="590" y="240"/>
                  <a:pt x="590" y="240"/>
                </a:cubicBezTo>
                <a:cubicBezTo>
                  <a:pt x="590" y="142"/>
                  <a:pt x="590" y="142"/>
                  <a:pt x="590" y="142"/>
                </a:cubicBezTo>
                <a:cubicBezTo>
                  <a:pt x="590" y="124"/>
                  <a:pt x="585" y="104"/>
                  <a:pt x="561" y="104"/>
                </a:cubicBezTo>
                <a:cubicBezTo>
                  <a:pt x="546" y="104"/>
                  <a:pt x="532" y="118"/>
                  <a:pt x="532" y="142"/>
                </a:cubicBezTo>
                <a:cubicBezTo>
                  <a:pt x="532" y="240"/>
                  <a:pt x="532" y="240"/>
                  <a:pt x="532" y="240"/>
                </a:cubicBezTo>
                <a:cubicBezTo>
                  <a:pt x="483" y="240"/>
                  <a:pt x="483" y="240"/>
                  <a:pt x="483" y="240"/>
                </a:cubicBezTo>
                <a:cubicBezTo>
                  <a:pt x="483" y="77"/>
                  <a:pt x="483" y="77"/>
                  <a:pt x="483" y="77"/>
                </a:cubicBezTo>
                <a:cubicBezTo>
                  <a:pt x="531" y="77"/>
                  <a:pt x="531" y="77"/>
                  <a:pt x="531" y="77"/>
                </a:cubicBezTo>
                <a:cubicBezTo>
                  <a:pt x="531" y="96"/>
                  <a:pt x="531" y="96"/>
                  <a:pt x="531" y="96"/>
                </a:cubicBezTo>
                <a:cubicBezTo>
                  <a:pt x="532" y="97"/>
                  <a:pt x="532" y="97"/>
                  <a:pt x="532" y="97"/>
                </a:cubicBezTo>
                <a:cubicBezTo>
                  <a:pt x="542" y="82"/>
                  <a:pt x="557" y="72"/>
                  <a:pt x="582" y="72"/>
                </a:cubicBezTo>
                <a:cubicBezTo>
                  <a:pt x="598" y="72"/>
                  <a:pt x="630" y="84"/>
                  <a:pt x="636" y="108"/>
                </a:cubicBezTo>
                <a:close/>
                <a:moveTo>
                  <a:pt x="465" y="47"/>
                </a:moveTo>
                <a:cubicBezTo>
                  <a:pt x="413" y="47"/>
                  <a:pt x="413" y="47"/>
                  <a:pt x="413" y="47"/>
                </a:cubicBezTo>
                <a:cubicBezTo>
                  <a:pt x="413" y="5"/>
                  <a:pt x="413" y="5"/>
                  <a:pt x="413" y="5"/>
                </a:cubicBezTo>
                <a:cubicBezTo>
                  <a:pt x="465" y="5"/>
                  <a:pt x="465" y="5"/>
                  <a:pt x="465" y="5"/>
                </a:cubicBezTo>
                <a:lnTo>
                  <a:pt x="465" y="47"/>
                </a:lnTo>
                <a:close/>
                <a:moveTo>
                  <a:pt x="414" y="240"/>
                </a:moveTo>
                <a:cubicBezTo>
                  <a:pt x="414" y="77"/>
                  <a:pt x="414" y="77"/>
                  <a:pt x="414" y="77"/>
                </a:cubicBezTo>
                <a:cubicBezTo>
                  <a:pt x="463" y="77"/>
                  <a:pt x="463" y="77"/>
                  <a:pt x="463" y="77"/>
                </a:cubicBezTo>
                <a:cubicBezTo>
                  <a:pt x="463" y="240"/>
                  <a:pt x="463" y="240"/>
                  <a:pt x="463" y="240"/>
                </a:cubicBezTo>
                <a:lnTo>
                  <a:pt x="414" y="240"/>
                </a:lnTo>
                <a:close/>
                <a:moveTo>
                  <a:pt x="339" y="240"/>
                </a:moveTo>
                <a:cubicBezTo>
                  <a:pt x="290" y="151"/>
                  <a:pt x="290" y="151"/>
                  <a:pt x="290" y="151"/>
                </a:cubicBezTo>
                <a:cubicBezTo>
                  <a:pt x="290" y="151"/>
                  <a:pt x="290" y="151"/>
                  <a:pt x="290" y="151"/>
                </a:cubicBezTo>
                <a:cubicBezTo>
                  <a:pt x="290" y="240"/>
                  <a:pt x="290" y="240"/>
                  <a:pt x="290" y="240"/>
                </a:cubicBezTo>
                <a:cubicBezTo>
                  <a:pt x="241" y="240"/>
                  <a:pt x="241" y="240"/>
                  <a:pt x="241" y="240"/>
                </a:cubicBezTo>
                <a:cubicBezTo>
                  <a:pt x="241" y="5"/>
                  <a:pt x="241" y="5"/>
                  <a:pt x="241" y="5"/>
                </a:cubicBezTo>
                <a:cubicBezTo>
                  <a:pt x="290" y="5"/>
                  <a:pt x="290" y="5"/>
                  <a:pt x="290" y="5"/>
                </a:cubicBezTo>
                <a:cubicBezTo>
                  <a:pt x="290" y="143"/>
                  <a:pt x="290" y="143"/>
                  <a:pt x="290" y="143"/>
                </a:cubicBezTo>
                <a:cubicBezTo>
                  <a:pt x="290" y="144"/>
                  <a:pt x="290" y="144"/>
                  <a:pt x="290" y="144"/>
                </a:cubicBezTo>
                <a:cubicBezTo>
                  <a:pt x="338" y="75"/>
                  <a:pt x="338" y="75"/>
                  <a:pt x="338" y="75"/>
                </a:cubicBezTo>
                <a:cubicBezTo>
                  <a:pt x="393" y="75"/>
                  <a:pt x="393" y="75"/>
                  <a:pt x="393" y="75"/>
                </a:cubicBezTo>
                <a:cubicBezTo>
                  <a:pt x="337" y="146"/>
                  <a:pt x="337" y="146"/>
                  <a:pt x="337" y="146"/>
                </a:cubicBezTo>
                <a:cubicBezTo>
                  <a:pt x="396" y="240"/>
                  <a:pt x="396" y="240"/>
                  <a:pt x="396" y="240"/>
                </a:cubicBezTo>
                <a:lnTo>
                  <a:pt x="339" y="240"/>
                </a:lnTo>
                <a:close/>
                <a:moveTo>
                  <a:pt x="146" y="5"/>
                </a:moveTo>
                <a:cubicBezTo>
                  <a:pt x="86" y="5"/>
                  <a:pt x="86" y="5"/>
                  <a:pt x="86" y="5"/>
                </a:cubicBezTo>
                <a:cubicBezTo>
                  <a:pt x="1" y="240"/>
                  <a:pt x="1" y="240"/>
                  <a:pt x="1" y="240"/>
                </a:cubicBezTo>
                <a:cubicBezTo>
                  <a:pt x="49" y="240"/>
                  <a:pt x="49" y="240"/>
                  <a:pt x="49" y="240"/>
                </a:cubicBezTo>
                <a:cubicBezTo>
                  <a:pt x="67" y="190"/>
                  <a:pt x="67" y="190"/>
                  <a:pt x="67" y="190"/>
                </a:cubicBezTo>
                <a:cubicBezTo>
                  <a:pt x="160" y="190"/>
                  <a:pt x="160" y="190"/>
                  <a:pt x="160" y="190"/>
                </a:cubicBezTo>
                <a:cubicBezTo>
                  <a:pt x="177" y="240"/>
                  <a:pt x="177" y="240"/>
                  <a:pt x="177" y="240"/>
                </a:cubicBezTo>
                <a:cubicBezTo>
                  <a:pt x="228" y="240"/>
                  <a:pt x="228" y="240"/>
                  <a:pt x="228" y="240"/>
                </a:cubicBezTo>
                <a:lnTo>
                  <a:pt x="146" y="5"/>
                </a:lnTo>
                <a:close/>
                <a:moveTo>
                  <a:pt x="80" y="151"/>
                </a:moveTo>
                <a:cubicBezTo>
                  <a:pt x="114" y="51"/>
                  <a:pt x="114" y="51"/>
                  <a:pt x="114" y="51"/>
                </a:cubicBezTo>
                <a:cubicBezTo>
                  <a:pt x="115" y="51"/>
                  <a:pt x="115" y="51"/>
                  <a:pt x="115" y="51"/>
                </a:cubicBezTo>
                <a:cubicBezTo>
                  <a:pt x="147" y="151"/>
                  <a:pt x="147" y="151"/>
                  <a:pt x="147" y="151"/>
                </a:cubicBezTo>
                <a:lnTo>
                  <a:pt x="80" y="151"/>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20" name="Straight Connector 19">
            <a:extLst>
              <a:ext uri="{FF2B5EF4-FFF2-40B4-BE49-F238E27FC236}">
                <a16:creationId xmlns:a16="http://schemas.microsoft.com/office/drawing/2014/main" id="{1AF2AFD9-341B-4972-84F1-A895E4603847}"/>
              </a:ext>
            </a:extLst>
          </p:cNvPr>
          <p:cNvCxnSpPr/>
          <p:nvPr/>
        </p:nvCxnSpPr>
        <p:spPr>
          <a:xfrm>
            <a:off x="457201" y="4748980"/>
            <a:ext cx="2632587"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2779776"/>
            <a:ext cx="6638544" cy="1213004"/>
          </a:xfrm>
          <a:prstGeom prst="rect">
            <a:avLst/>
          </a:prstGeom>
        </p:spPr>
      </p:pic>
    </p:spTree>
    <p:extLst>
      <p:ext uri="{BB962C8B-B14F-4D97-AF65-F5344CB8AC3E}">
        <p14:creationId xmlns:p14="http://schemas.microsoft.com/office/powerpoint/2010/main" val="145255600"/>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000"/>
            </a:lvl1pPr>
          </a:lstStyle>
          <a:p>
            <a:r>
              <a:rPr lang="en-US" smtClean="0"/>
              <a:t>Click to edit Master title style</a:t>
            </a:r>
            <a:endParaRPr lang="en-US" dirty="0"/>
          </a:p>
        </p:txBody>
      </p:sp>
      <p:sp>
        <p:nvSpPr>
          <p:cNvPr id="6" name="Content Placeholder 5">
            <a:extLst>
              <a:ext uri="{FF2B5EF4-FFF2-40B4-BE49-F238E27FC236}">
                <a16:creationId xmlns:a16="http://schemas.microsoft.com/office/drawing/2014/main" id="{37574DC3-A734-4DA7-9B3A-8DE87529B5E4}"/>
              </a:ext>
            </a:extLst>
          </p:cNvPr>
          <p:cNvSpPr>
            <a:spLocks noGrp="1"/>
          </p:cNvSpPr>
          <p:nvPr>
            <p:ph sz="quarter" idx="11" hasCustomPrompt="1"/>
          </p:nvPr>
        </p:nvSpPr>
        <p:spPr>
          <a:xfrm>
            <a:off x="457200" y="1295400"/>
            <a:ext cx="8224838" cy="4730496"/>
          </a:xfrm>
        </p:spPr>
        <p:txBody>
          <a:bodyPr/>
          <a:lstStyle>
            <a:lvl2pPr>
              <a:spcBef>
                <a:spcPts val="600"/>
              </a:spcBef>
              <a:defRPr/>
            </a:lvl2pPr>
          </a:lstStyle>
          <a:p>
            <a:pPr lvl="1"/>
            <a:r>
              <a:rPr lang="en-US" dirty="0" smtClean="0"/>
              <a:t>Click to edit First Level</a:t>
            </a:r>
          </a:p>
          <a:p>
            <a:pPr lvl="2"/>
            <a:r>
              <a:rPr lang="en-US" dirty="0" smtClean="0"/>
              <a:t>Second level</a:t>
            </a:r>
          </a:p>
          <a:p>
            <a:pPr lvl="3"/>
            <a:r>
              <a:rPr lang="en-US" dirty="0" smtClean="0"/>
              <a:t>Third level</a:t>
            </a:r>
          </a:p>
          <a:p>
            <a:pPr lvl="4"/>
            <a:r>
              <a:rPr lang="en-US" dirty="0" smtClean="0"/>
              <a:t>Fourth level</a:t>
            </a:r>
            <a:endParaRPr lang="en-US" dirty="0"/>
          </a:p>
        </p:txBody>
      </p:sp>
      <p:sp>
        <p:nvSpPr>
          <p:cNvPr id="7" name="Slide Number Placeholder 6">
            <a:extLst>
              <a:ext uri="{FF2B5EF4-FFF2-40B4-BE49-F238E27FC236}">
                <a16:creationId xmlns:a16="http://schemas.microsoft.com/office/drawing/2014/main" id="{3EBB7F88-4CCE-4D14-82D9-6136270B2BB2}"/>
              </a:ext>
            </a:extLst>
          </p:cNvPr>
          <p:cNvSpPr>
            <a:spLocks noGrp="1" noChangeArrowheads="1"/>
          </p:cNvSpPr>
          <p:nvPr>
            <p:ph type="sldNum" sz="quarter" idx="4"/>
          </p:nvPr>
        </p:nvSpPr>
        <p:spPr bwMode="auto">
          <a:xfrm>
            <a:off x="8484397" y="6369288"/>
            <a:ext cx="224525" cy="143629"/>
          </a:xfrm>
          <a:prstGeom prst="rect">
            <a:avLst/>
          </a:prstGeom>
          <a:noFill/>
          <a:ln w="9525">
            <a:noFill/>
            <a:miter lim="800000"/>
            <a:headEnd/>
            <a:tailEnd/>
          </a:ln>
          <a:effectLst/>
        </p:spPr>
        <p:txBody>
          <a:bodyPr vert="horz" wrap="none" lIns="0" tIns="0" rIns="0" bIns="0" numCol="1" anchor="ctr" anchorCtr="0" compatLnSpc="1">
            <a:prstTxWarp prst="textNoShape">
              <a:avLst/>
            </a:prstTxWarp>
            <a:noAutofit/>
          </a:bodyPr>
          <a:lstStyle>
            <a:lvl1pPr algn="r">
              <a:defRPr sz="700" smtClean="0">
                <a:latin typeface="+mn-lt"/>
              </a:defRPr>
            </a:lvl1pPr>
          </a:lstStyle>
          <a:p>
            <a:pPr>
              <a:defRPr/>
            </a:pPr>
            <a:fld id="{71AA52D3-2D35-416F-AFCE-FB684BB5B64E}" type="slidenum">
              <a:rPr lang="en-US" smtClean="0"/>
              <a:pPr>
                <a:defRPr/>
              </a:pPr>
              <a:t>‹#›</a:t>
            </a:fld>
            <a:endParaRPr lang="en-US" dirty="0"/>
          </a:p>
        </p:txBody>
      </p:sp>
      <p:sp>
        <p:nvSpPr>
          <p:cNvPr id="5" name="Footer Placeholder 4"/>
          <p:cNvSpPr>
            <a:spLocks noGrp="1"/>
          </p:cNvSpPr>
          <p:nvPr>
            <p:ph type="ftr" sz="quarter" idx="3"/>
          </p:nvPr>
        </p:nvSpPr>
        <p:spPr>
          <a:xfrm>
            <a:off x="3596369" y="6246403"/>
            <a:ext cx="2661781" cy="365125"/>
          </a:xfrm>
          <a:prstGeom prst="rect">
            <a:avLst/>
          </a:prstGeom>
        </p:spPr>
        <p:txBody>
          <a:bodyPr vert="horz" lIns="91440" tIns="45720" rIns="91440" bIns="45720" rtlCol="0" anchor="ctr"/>
          <a:lstStyle>
            <a:lvl1pPr algn="ctr">
              <a:defRPr sz="700">
                <a:solidFill>
                  <a:schemeClr val="tx1">
                    <a:tint val="75000"/>
                  </a:schemeClr>
                </a:solidFill>
              </a:defRPr>
            </a:lvl1pPr>
          </a:lstStyle>
          <a:p>
            <a:endParaRPr lang="en-US" dirty="0"/>
          </a:p>
        </p:txBody>
      </p:sp>
    </p:spTree>
    <p:extLst>
      <p:ext uri="{BB962C8B-B14F-4D97-AF65-F5344CB8AC3E}">
        <p14:creationId xmlns:p14="http://schemas.microsoft.com/office/powerpoint/2010/main" val="4130343131"/>
      </p:ext>
    </p:extLst>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bg>
      <p:bgPr>
        <a:solidFill>
          <a:srgbClr val="E4E4DA"/>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6C883C7-E7D3-47C6-B765-0B7F784ABCF9}"/>
              </a:ext>
            </a:extLst>
          </p:cNvPr>
          <p:cNvSpPr>
            <a:spLocks noGrp="1"/>
          </p:cNvSpPr>
          <p:nvPr>
            <p:ph type="title"/>
          </p:nvPr>
        </p:nvSpPr>
        <p:spPr>
          <a:xfrm>
            <a:off x="457203" y="2895864"/>
            <a:ext cx="5737123" cy="572464"/>
          </a:xfrm>
        </p:spPr>
        <p:txBody>
          <a:bodyPr anchor="b">
            <a:noAutofit/>
          </a:bodyPr>
          <a:lstStyle>
            <a:lvl1pPr>
              <a:defRPr sz="3000"/>
            </a:lvl1pPr>
          </a:lstStyle>
          <a:p>
            <a:r>
              <a:rPr lang="en-US" smtClean="0"/>
              <a:t>Click to edit Master title style</a:t>
            </a:r>
            <a:endParaRPr lang="en-US" dirty="0"/>
          </a:p>
        </p:txBody>
      </p:sp>
      <p:sp>
        <p:nvSpPr>
          <p:cNvPr id="12" name="Text Placeholder 2">
            <a:extLst>
              <a:ext uri="{FF2B5EF4-FFF2-40B4-BE49-F238E27FC236}">
                <a16:creationId xmlns:a16="http://schemas.microsoft.com/office/drawing/2014/main" id="{F50B5D45-DA9A-43D8-9736-6606A055ADEC}"/>
              </a:ext>
            </a:extLst>
          </p:cNvPr>
          <p:cNvSpPr>
            <a:spLocks noGrp="1"/>
          </p:cNvSpPr>
          <p:nvPr>
            <p:ph type="body" idx="1"/>
          </p:nvPr>
        </p:nvSpPr>
        <p:spPr>
          <a:xfrm>
            <a:off x="457203" y="3586045"/>
            <a:ext cx="5737123" cy="333083"/>
          </a:xfrm>
        </p:spPr>
        <p:txBody>
          <a:bodyPr>
            <a:noAutofit/>
          </a:bodyPr>
          <a:lstStyle>
            <a:lvl1pPr marL="0" indent="0">
              <a:buNone/>
              <a:defRPr sz="160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17" name="Rectangle 6">
            <a:extLst>
              <a:ext uri="{FF2B5EF4-FFF2-40B4-BE49-F238E27FC236}">
                <a16:creationId xmlns:a16="http://schemas.microsoft.com/office/drawing/2014/main" id="{E52A90FB-50EB-4EB8-83C3-F4E9E8C572AB}"/>
              </a:ext>
            </a:extLst>
          </p:cNvPr>
          <p:cNvSpPr>
            <a:spLocks noGrp="1" noChangeArrowheads="1"/>
          </p:cNvSpPr>
          <p:nvPr>
            <p:ph type="sldNum" sz="quarter" idx="4"/>
          </p:nvPr>
        </p:nvSpPr>
        <p:spPr bwMode="auto">
          <a:xfrm>
            <a:off x="8484397" y="6369288"/>
            <a:ext cx="224525" cy="143629"/>
          </a:xfrm>
          <a:prstGeom prst="rect">
            <a:avLst/>
          </a:prstGeom>
          <a:noFill/>
          <a:ln w="9525">
            <a:noFill/>
            <a:miter lim="800000"/>
            <a:headEnd/>
            <a:tailEnd/>
          </a:ln>
          <a:effectLst/>
        </p:spPr>
        <p:txBody>
          <a:bodyPr vert="horz" wrap="none" lIns="0" tIns="0" rIns="0" bIns="0" numCol="1" anchor="ctr" anchorCtr="0" compatLnSpc="1">
            <a:prstTxWarp prst="textNoShape">
              <a:avLst/>
            </a:prstTxWarp>
            <a:noAutofit/>
          </a:bodyPr>
          <a:lstStyle>
            <a:lvl1pPr algn="r">
              <a:defRPr sz="700" smtClean="0">
                <a:latin typeface="+mn-lt"/>
              </a:defRPr>
            </a:lvl1pPr>
          </a:lstStyle>
          <a:p>
            <a:pPr>
              <a:defRPr/>
            </a:pPr>
            <a:fld id="{71AA52D3-2D35-416F-AFCE-FB684BB5B64E}" type="slidenum">
              <a:rPr lang="en-US" smtClean="0"/>
              <a:pPr>
                <a:defRPr/>
              </a:pPr>
              <a:t>‹#›</a:t>
            </a:fld>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0488" y="0"/>
            <a:ext cx="2950220" cy="6290552"/>
          </a:xfrm>
          <a:prstGeom prst="rect">
            <a:avLst/>
          </a:prstGeom>
        </p:spPr>
      </p:pic>
      <p:sp>
        <p:nvSpPr>
          <p:cNvPr id="6" name="Footer Placeholder 4"/>
          <p:cNvSpPr>
            <a:spLocks noGrp="1"/>
          </p:cNvSpPr>
          <p:nvPr>
            <p:ph type="ftr" sz="quarter" idx="3"/>
          </p:nvPr>
        </p:nvSpPr>
        <p:spPr>
          <a:xfrm>
            <a:off x="3596369" y="6246411"/>
            <a:ext cx="2661781" cy="365125"/>
          </a:xfrm>
          <a:prstGeom prst="rect">
            <a:avLst/>
          </a:prstGeom>
        </p:spPr>
        <p:txBody>
          <a:bodyPr vert="horz" lIns="91440" tIns="45720" rIns="91440" bIns="45720" rtlCol="0" anchor="ctr"/>
          <a:lstStyle>
            <a:lvl1pPr algn="ctr">
              <a:defRPr sz="700">
                <a:solidFill>
                  <a:schemeClr val="tx1">
                    <a:tint val="75000"/>
                  </a:schemeClr>
                </a:solidFill>
              </a:defRPr>
            </a:lvl1pPr>
          </a:lstStyle>
          <a:p>
            <a:endParaRPr lang="en-US" dirty="0"/>
          </a:p>
        </p:txBody>
      </p:sp>
    </p:spTree>
    <p:extLst>
      <p:ext uri="{BB962C8B-B14F-4D97-AF65-F5344CB8AC3E}">
        <p14:creationId xmlns:p14="http://schemas.microsoft.com/office/powerpoint/2010/main" val="3143450433"/>
      </p:ext>
    </p:extLst>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with Intro">
    <p:spTree>
      <p:nvGrpSpPr>
        <p:cNvPr id="1" name=""/>
        <p:cNvGrpSpPr/>
        <p:nvPr/>
      </p:nvGrpSpPr>
      <p:grpSpPr>
        <a:xfrm>
          <a:off x="0" y="0"/>
          <a:ext cx="0" cy="0"/>
          <a:chOff x="0" y="0"/>
          <a:chExt cx="0" cy="0"/>
        </a:xfrm>
      </p:grpSpPr>
      <p:sp>
        <p:nvSpPr>
          <p:cNvPr id="6" name="Rectangle 29">
            <a:extLst>
              <a:ext uri="{FF2B5EF4-FFF2-40B4-BE49-F238E27FC236}">
                <a16:creationId xmlns:a16="http://schemas.microsoft.com/office/drawing/2014/main" id="{7C8BDF31-B493-41FA-8C3C-DC6584B357C5}"/>
              </a:ext>
            </a:extLst>
          </p:cNvPr>
          <p:cNvSpPr>
            <a:spLocks noGrp="1" noChangeArrowheads="1"/>
          </p:cNvSpPr>
          <p:nvPr>
            <p:ph type="title"/>
          </p:nvPr>
        </p:nvSpPr>
        <p:spPr bwMode="auto">
          <a:xfrm>
            <a:off x="457201" y="381001"/>
            <a:ext cx="8224837" cy="610595"/>
          </a:xfrm>
          <a:prstGeom prst="rect">
            <a:avLst/>
          </a:prstGeom>
          <a:noFill/>
          <a:ln w="9525" algn="ctr">
            <a:noFill/>
            <a:miter lim="800000"/>
            <a:headEnd/>
            <a:tailEnd/>
          </a:ln>
        </p:spPr>
        <p:txBody>
          <a:bodyPr vert="horz" wrap="square" lIns="0" tIns="0" rIns="0" bIns="0" numCol="1" anchor="ctr" anchorCtr="0" compatLnSpc="1">
            <a:prstTxWarp prst="textNoShape">
              <a:avLst/>
            </a:prstTxWarp>
            <a:noAutofit/>
          </a:bodyPr>
          <a:lstStyle/>
          <a:p>
            <a:pPr lvl="0"/>
            <a:r>
              <a:rPr lang="en-US" smtClean="0"/>
              <a:t>Click to edit Master title style</a:t>
            </a:r>
            <a:endParaRPr lang="en-US" dirty="0"/>
          </a:p>
        </p:txBody>
      </p:sp>
      <p:sp>
        <p:nvSpPr>
          <p:cNvPr id="8" name="Text Placeholder 2">
            <a:extLst>
              <a:ext uri="{FF2B5EF4-FFF2-40B4-BE49-F238E27FC236}">
                <a16:creationId xmlns:a16="http://schemas.microsoft.com/office/drawing/2014/main" id="{5B7D5FD4-1700-451C-9E12-9B1870823EC9}"/>
              </a:ext>
            </a:extLst>
          </p:cNvPr>
          <p:cNvSpPr>
            <a:spLocks noGrp="1"/>
          </p:cNvSpPr>
          <p:nvPr>
            <p:ph type="body" sz="half" idx="1" hasCustomPrompt="1"/>
          </p:nvPr>
        </p:nvSpPr>
        <p:spPr>
          <a:xfrm>
            <a:off x="457201" y="2241756"/>
            <a:ext cx="8224837" cy="992066"/>
          </a:xfrm>
        </p:spPr>
        <p:txBody>
          <a:bodyPr numCol="2" spcCol="365760">
            <a:spAutoFit/>
          </a:bodyPr>
          <a:lstStyle>
            <a:lvl1pPr>
              <a:spcBef>
                <a:spcPts val="600"/>
              </a:spcBef>
              <a:defRPr sz="1200">
                <a:latin typeface="+mn-lt"/>
              </a:defRPr>
            </a:lvl1pPr>
          </a:lstStyle>
          <a:p>
            <a:pPr lvl="1"/>
            <a:r>
              <a:rPr lang="en-US" dirty="0" smtClean="0"/>
              <a:t>Click to edit First Level</a:t>
            </a:r>
          </a:p>
          <a:p>
            <a:pPr lvl="2"/>
            <a:r>
              <a:rPr lang="en-US" dirty="0" smtClean="0"/>
              <a:t>Second level</a:t>
            </a:r>
          </a:p>
          <a:p>
            <a:pPr lvl="3"/>
            <a:r>
              <a:rPr lang="en-US" dirty="0" smtClean="0"/>
              <a:t>Third level</a:t>
            </a:r>
          </a:p>
          <a:p>
            <a:pPr lvl="4"/>
            <a:r>
              <a:rPr lang="en-US" dirty="0" smtClean="0"/>
              <a:t>Fourth level</a:t>
            </a:r>
            <a:endParaRPr lang="en-US" dirty="0"/>
          </a:p>
        </p:txBody>
      </p:sp>
      <p:sp>
        <p:nvSpPr>
          <p:cNvPr id="10" name="Text Placeholder 9">
            <a:extLst>
              <a:ext uri="{FF2B5EF4-FFF2-40B4-BE49-F238E27FC236}">
                <a16:creationId xmlns:a16="http://schemas.microsoft.com/office/drawing/2014/main" id="{9C1EE0BF-9338-4F83-B4C8-9F8989767817}"/>
              </a:ext>
            </a:extLst>
          </p:cNvPr>
          <p:cNvSpPr>
            <a:spLocks noGrp="1"/>
          </p:cNvSpPr>
          <p:nvPr>
            <p:ph type="body" sz="quarter" idx="11"/>
          </p:nvPr>
        </p:nvSpPr>
        <p:spPr>
          <a:xfrm>
            <a:off x="457200" y="1295402"/>
            <a:ext cx="8224838" cy="769375"/>
          </a:xfrm>
        </p:spPr>
        <p:txBody>
          <a:bodyPr/>
          <a:lstStyle/>
          <a:p>
            <a:pPr lvl="0"/>
            <a:r>
              <a:rPr lang="en-US" smtClean="0"/>
              <a:t>Edit Master text styles</a:t>
            </a:r>
          </a:p>
        </p:txBody>
      </p:sp>
      <p:sp>
        <p:nvSpPr>
          <p:cNvPr id="12" name="Rectangle 6">
            <a:extLst>
              <a:ext uri="{FF2B5EF4-FFF2-40B4-BE49-F238E27FC236}">
                <a16:creationId xmlns:a16="http://schemas.microsoft.com/office/drawing/2014/main" id="{BA6BBEA4-7F35-46C4-A9F8-1B0419E35335}"/>
              </a:ext>
            </a:extLst>
          </p:cNvPr>
          <p:cNvSpPr>
            <a:spLocks noGrp="1" noChangeArrowheads="1"/>
          </p:cNvSpPr>
          <p:nvPr>
            <p:ph type="sldNum" sz="quarter" idx="4"/>
          </p:nvPr>
        </p:nvSpPr>
        <p:spPr bwMode="auto">
          <a:xfrm>
            <a:off x="8484397" y="6369288"/>
            <a:ext cx="224525" cy="143629"/>
          </a:xfrm>
          <a:prstGeom prst="rect">
            <a:avLst/>
          </a:prstGeom>
          <a:noFill/>
          <a:ln w="9525">
            <a:noFill/>
            <a:miter lim="800000"/>
            <a:headEnd/>
            <a:tailEnd/>
          </a:ln>
          <a:effectLst/>
        </p:spPr>
        <p:txBody>
          <a:bodyPr vert="horz" wrap="none" lIns="0" tIns="0" rIns="0" bIns="0" numCol="1" anchor="ctr" anchorCtr="0" compatLnSpc="1">
            <a:prstTxWarp prst="textNoShape">
              <a:avLst/>
            </a:prstTxWarp>
            <a:noAutofit/>
          </a:bodyPr>
          <a:lstStyle>
            <a:lvl1pPr algn="r">
              <a:defRPr sz="700" smtClean="0">
                <a:latin typeface="+mn-lt"/>
              </a:defRPr>
            </a:lvl1pPr>
          </a:lstStyle>
          <a:p>
            <a:pPr>
              <a:defRPr/>
            </a:pPr>
            <a:fld id="{71AA52D3-2D35-416F-AFCE-FB684BB5B64E}" type="slidenum">
              <a:rPr lang="en-US" smtClean="0"/>
              <a:pPr>
                <a:defRPr/>
              </a:pPr>
              <a:t>‹#›</a:t>
            </a:fld>
            <a:endParaRPr lang="en-US" dirty="0"/>
          </a:p>
        </p:txBody>
      </p:sp>
      <p:sp>
        <p:nvSpPr>
          <p:cNvPr id="7" name="Footer Placeholder 4"/>
          <p:cNvSpPr>
            <a:spLocks noGrp="1"/>
          </p:cNvSpPr>
          <p:nvPr>
            <p:ph type="ftr" sz="quarter" idx="3"/>
          </p:nvPr>
        </p:nvSpPr>
        <p:spPr>
          <a:xfrm>
            <a:off x="3596369" y="6246402"/>
            <a:ext cx="2661781" cy="365125"/>
          </a:xfrm>
          <a:prstGeom prst="rect">
            <a:avLst/>
          </a:prstGeom>
        </p:spPr>
        <p:txBody>
          <a:bodyPr vert="horz" lIns="91440" tIns="45720" rIns="91440" bIns="45720" rtlCol="0" anchor="ctr"/>
          <a:lstStyle>
            <a:lvl1pPr algn="ctr">
              <a:defRPr sz="700">
                <a:solidFill>
                  <a:schemeClr val="tx1">
                    <a:tint val="75000"/>
                  </a:schemeClr>
                </a:solidFill>
              </a:defRPr>
            </a:lvl1pPr>
          </a:lstStyle>
          <a:p>
            <a:endParaRPr lang="en-US" dirty="0"/>
          </a:p>
        </p:txBody>
      </p:sp>
    </p:spTree>
    <p:extLst>
      <p:ext uri="{BB962C8B-B14F-4D97-AF65-F5344CB8AC3E}">
        <p14:creationId xmlns:p14="http://schemas.microsoft.com/office/powerpoint/2010/main" val="1017728271"/>
      </p:ext>
    </p:extLst>
  </p:cSld>
  <p:clrMapOvr>
    <a:masterClrMapping/>
  </p:clrMapOvr>
  <p:transition spd="med">
    <p:fade/>
  </p:transition>
  <p:timing>
    <p:tnLst>
      <p:par>
        <p:cTn id="1" dur="indefinite" restart="never" nodeType="tmRoot"/>
      </p:par>
    </p:tnLst>
  </p:timing>
  <p:extLst mod="1">
    <p:ext uri="{DCECCB84-F9BA-43D5-87BE-67443E8EF086}">
      <p15:sldGuideLst xmlns:p15="http://schemas.microsoft.com/office/powerpoint/2012/main">
        <p15:guide id="3" orient="horz" pos="985">
          <p15:clr>
            <a:srgbClr val="FBAE40"/>
          </p15:clr>
        </p15:guide>
        <p15:guide id="4" orient="horz" pos="105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Rectangle 6">
            <a:extLst>
              <a:ext uri="{FF2B5EF4-FFF2-40B4-BE49-F238E27FC236}">
                <a16:creationId xmlns:a16="http://schemas.microsoft.com/office/drawing/2014/main" id="{91427E22-DC5A-487A-9DA6-1CA41315B096}"/>
              </a:ext>
            </a:extLst>
          </p:cNvPr>
          <p:cNvSpPr>
            <a:spLocks noGrp="1" noChangeArrowheads="1"/>
          </p:cNvSpPr>
          <p:nvPr>
            <p:ph type="sldNum" sz="quarter" idx="4"/>
          </p:nvPr>
        </p:nvSpPr>
        <p:spPr bwMode="auto">
          <a:xfrm>
            <a:off x="8484397" y="6369288"/>
            <a:ext cx="224525" cy="143629"/>
          </a:xfrm>
          <a:prstGeom prst="rect">
            <a:avLst/>
          </a:prstGeom>
          <a:noFill/>
          <a:ln w="9525">
            <a:noFill/>
            <a:miter lim="800000"/>
            <a:headEnd/>
            <a:tailEnd/>
          </a:ln>
          <a:effectLst/>
        </p:spPr>
        <p:txBody>
          <a:bodyPr vert="horz" wrap="none" lIns="0" tIns="0" rIns="0" bIns="0" numCol="1" anchor="ctr" anchorCtr="0" compatLnSpc="1">
            <a:prstTxWarp prst="textNoShape">
              <a:avLst/>
            </a:prstTxWarp>
            <a:noAutofit/>
          </a:bodyPr>
          <a:lstStyle>
            <a:lvl1pPr algn="r">
              <a:defRPr sz="700" smtClean="0">
                <a:latin typeface="+mn-lt"/>
              </a:defRPr>
            </a:lvl1pPr>
          </a:lstStyle>
          <a:p>
            <a:pPr>
              <a:defRPr/>
            </a:pPr>
            <a:fld id="{71AA52D3-2D35-416F-AFCE-FB684BB5B64E}" type="slidenum">
              <a:rPr lang="en-US" smtClean="0"/>
              <a:pPr>
                <a:defRPr/>
              </a:pPr>
              <a:t>‹#›</a:t>
            </a:fld>
            <a:endParaRPr lang="en-US" dirty="0"/>
          </a:p>
        </p:txBody>
      </p:sp>
      <p:sp>
        <p:nvSpPr>
          <p:cNvPr id="5" name="Footer Placeholder 4"/>
          <p:cNvSpPr>
            <a:spLocks noGrp="1"/>
          </p:cNvSpPr>
          <p:nvPr>
            <p:ph type="ftr" sz="quarter" idx="3"/>
          </p:nvPr>
        </p:nvSpPr>
        <p:spPr>
          <a:xfrm>
            <a:off x="3596369" y="6246410"/>
            <a:ext cx="2661781" cy="365125"/>
          </a:xfrm>
          <a:prstGeom prst="rect">
            <a:avLst/>
          </a:prstGeom>
        </p:spPr>
        <p:txBody>
          <a:bodyPr vert="horz" lIns="91440" tIns="45720" rIns="91440" bIns="45720" rtlCol="0" anchor="ctr"/>
          <a:lstStyle>
            <a:lvl1pPr algn="ctr">
              <a:defRPr sz="700">
                <a:solidFill>
                  <a:schemeClr val="tx1">
                    <a:tint val="75000"/>
                  </a:schemeClr>
                </a:solidFill>
              </a:defRPr>
            </a:lvl1pPr>
          </a:lstStyle>
          <a:p>
            <a:endParaRPr lang="en-US" dirty="0"/>
          </a:p>
        </p:txBody>
      </p:sp>
    </p:spTree>
    <p:extLst>
      <p:ext uri="{BB962C8B-B14F-4D97-AF65-F5344CB8AC3E}">
        <p14:creationId xmlns:p14="http://schemas.microsoft.com/office/powerpoint/2010/main" val="59295302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67DC0456-B14D-4C39-96F1-6945E8590647}"/>
              </a:ext>
            </a:extLst>
          </p:cNvPr>
          <p:cNvSpPr>
            <a:spLocks noGrp="1" noChangeArrowheads="1"/>
          </p:cNvSpPr>
          <p:nvPr>
            <p:ph type="sldNum" sz="quarter" idx="4"/>
          </p:nvPr>
        </p:nvSpPr>
        <p:spPr bwMode="auto">
          <a:xfrm>
            <a:off x="8484397" y="6369288"/>
            <a:ext cx="224525" cy="143629"/>
          </a:xfrm>
          <a:prstGeom prst="rect">
            <a:avLst/>
          </a:prstGeom>
          <a:noFill/>
          <a:ln w="9525">
            <a:noFill/>
            <a:miter lim="800000"/>
            <a:headEnd/>
            <a:tailEnd/>
          </a:ln>
          <a:effectLst/>
        </p:spPr>
        <p:txBody>
          <a:bodyPr vert="horz" wrap="none" lIns="0" tIns="0" rIns="0" bIns="0" numCol="1" anchor="ctr" anchorCtr="0" compatLnSpc="1">
            <a:prstTxWarp prst="textNoShape">
              <a:avLst/>
            </a:prstTxWarp>
            <a:noAutofit/>
          </a:bodyPr>
          <a:lstStyle>
            <a:lvl1pPr algn="r">
              <a:defRPr sz="700" smtClean="0">
                <a:latin typeface="+mn-lt"/>
              </a:defRPr>
            </a:lvl1pPr>
          </a:lstStyle>
          <a:p>
            <a:pPr>
              <a:defRPr/>
            </a:pPr>
            <a:fld id="{71AA52D3-2D35-416F-AFCE-FB684BB5B64E}" type="slidenum">
              <a:rPr lang="en-US" smtClean="0"/>
              <a:pPr>
                <a:defRPr/>
              </a:pPr>
              <a:t>‹#›</a:t>
            </a:fld>
            <a:endParaRPr lang="en-US" dirty="0"/>
          </a:p>
        </p:txBody>
      </p:sp>
      <p:sp>
        <p:nvSpPr>
          <p:cNvPr id="3" name="Footer Placeholder 4"/>
          <p:cNvSpPr>
            <a:spLocks noGrp="1"/>
          </p:cNvSpPr>
          <p:nvPr>
            <p:ph type="ftr" sz="quarter" idx="3"/>
          </p:nvPr>
        </p:nvSpPr>
        <p:spPr>
          <a:xfrm>
            <a:off x="3596369" y="6246407"/>
            <a:ext cx="2661781" cy="365125"/>
          </a:xfrm>
          <a:prstGeom prst="rect">
            <a:avLst/>
          </a:prstGeom>
        </p:spPr>
        <p:txBody>
          <a:bodyPr vert="horz" lIns="91440" tIns="45720" rIns="91440" bIns="45720" rtlCol="0" anchor="ctr"/>
          <a:lstStyle>
            <a:lvl1pPr algn="ctr">
              <a:defRPr sz="700">
                <a:solidFill>
                  <a:schemeClr val="tx1">
                    <a:tint val="75000"/>
                  </a:schemeClr>
                </a:solidFill>
              </a:defRPr>
            </a:lvl1pPr>
          </a:lstStyle>
          <a:p>
            <a:endParaRPr lang="en-US" dirty="0"/>
          </a:p>
        </p:txBody>
      </p:sp>
    </p:spTree>
    <p:extLst>
      <p:ext uri="{BB962C8B-B14F-4D97-AF65-F5344CB8AC3E}">
        <p14:creationId xmlns:p14="http://schemas.microsoft.com/office/powerpoint/2010/main" val="2592489240"/>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userDrawn="1">
  <p:cSld name="Body Text Only">
    <p:spTree>
      <p:nvGrpSpPr>
        <p:cNvPr id="1" name=""/>
        <p:cNvGrpSpPr/>
        <p:nvPr/>
      </p:nvGrpSpPr>
      <p:grpSpPr>
        <a:xfrm>
          <a:off x="0" y="0"/>
          <a:ext cx="0" cy="0"/>
          <a:chOff x="0" y="0"/>
          <a:chExt cx="0" cy="0"/>
        </a:xfrm>
      </p:grpSpPr>
      <p:sp>
        <p:nvSpPr>
          <p:cNvPr id="8" name="Content Placeholder 2"/>
          <p:cNvSpPr>
            <a:spLocks noGrp="1"/>
          </p:cNvSpPr>
          <p:nvPr>
            <p:ph idx="1"/>
            <p:custDataLst>
              <p:tags r:id="rId1"/>
            </p:custDataLst>
          </p:nvPr>
        </p:nvSpPr>
        <p:spPr>
          <a:xfrm>
            <a:off x="457200" y="638628"/>
            <a:ext cx="8221830" cy="5698003"/>
          </a:xfrm>
        </p:spPr>
        <p:txBody>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0"/>
            <p:custDataLst>
              <p:tags r:id="rId2"/>
            </p:custDataLst>
          </p:nvPr>
        </p:nvSpPr>
        <p:spPr>
          <a:xfrm>
            <a:off x="457200" y="6523832"/>
            <a:ext cx="8458200" cy="263525"/>
          </a:xfrm>
        </p:spPr>
        <p:txBody>
          <a:bodyPr/>
          <a:lstStyle>
            <a:defPPr>
              <a:defRPr kern="1200" smtId="4294967295"/>
            </a:defPPr>
            <a:lvl1pPr>
              <a:defRPr/>
            </a:lvl1pPr>
          </a:lstStyle>
          <a:p>
            <a:pPr>
              <a:defRPr/>
            </a:pPr>
            <a:fld id="{85B3B17F-43D2-4F8F-B529-494604403EF6}" type="slidenum">
              <a:rPr lang="en-US"/>
              <a:pPr>
                <a:defRPr/>
              </a:pPr>
              <a:t>‹#›</a:t>
            </a:fld>
            <a:endParaRPr lang="en-US"/>
          </a:p>
        </p:txBody>
      </p:sp>
      <p:sp>
        <p:nvSpPr>
          <p:cNvPr id="5" name="Rectangle 4"/>
          <p:cNvSpPr/>
          <p:nvPr userDrawn="1">
            <p:custDataLst>
              <p:tags r:id="rId3"/>
            </p:custDataLst>
          </p:nvPr>
        </p:nvSpPr>
        <p:spPr>
          <a:xfrm>
            <a:off x="0" y="0"/>
            <a:ext cx="9144000" cy="457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kern="1200" smtId="4294967295"/>
            </a:defPPr>
          </a:lstStyle>
          <a:p>
            <a:pPr algn="ctr"/>
            <a:endParaRPr lang="en-US"/>
          </a:p>
        </p:txBody>
      </p:sp>
      <p:sp>
        <p:nvSpPr>
          <p:cNvPr id="11" name="Line 39"/>
          <p:cNvSpPr>
            <a:spLocks noChangeShapeType="1"/>
          </p:cNvSpPr>
          <p:nvPr userDrawn="1">
            <p:custDataLst>
              <p:tags r:id="rId4"/>
            </p:custDataLst>
          </p:nvPr>
        </p:nvSpPr>
        <p:spPr bwMode="auto">
          <a:xfrm>
            <a:off x="0" y="6553200"/>
            <a:ext cx="9144000" cy="0"/>
          </a:xfrm>
          <a:prstGeom prst="line">
            <a:avLst/>
          </a:prstGeom>
          <a:noFill/>
          <a:ln w="6350">
            <a:solidFill>
              <a:schemeClr val="tx1"/>
            </a:solidFill>
            <a:round/>
          </a:ln>
        </p:spPr>
        <p:txBody>
          <a:bodyPr/>
          <a:lstStyle>
            <a:defPPr>
              <a:defRPr kern="1200" smtId="4294967295"/>
            </a:defPPr>
          </a:lstStyle>
          <a:p>
            <a:pPr>
              <a:defRPr/>
            </a:pPr>
            <a:endParaRPr lang="en-US">
              <a:cs typeface="+mn-cs"/>
            </a:endParaRPr>
          </a:p>
        </p:txBody>
      </p:sp>
      <p:cxnSp>
        <p:nvCxnSpPr>
          <p:cNvPr id="14" name="Straight Connector 13"/>
          <p:cNvCxnSpPr/>
          <p:nvPr userDrawn="1">
            <p:custDataLst>
              <p:tags r:id="rId5"/>
            </p:custDataLst>
          </p:nvPr>
        </p:nvCxnSpPr>
        <p:spPr>
          <a:xfrm rot="5400000">
            <a:off x="7391400" y="228600"/>
            <a:ext cx="457200" cy="0"/>
          </a:xfrm>
          <a:prstGeom prst="line">
            <a:avLst/>
          </a:prstGeom>
          <a:ln w="12700">
            <a:solidFill>
              <a:srgbClr val="E6E6D9"/>
            </a:solidFill>
          </a:ln>
        </p:spPr>
        <p:style>
          <a:lnRef idx="1">
            <a:schemeClr val="accent1"/>
          </a:lnRef>
          <a:fillRef idx="0">
            <a:schemeClr val="accent1"/>
          </a:fillRef>
          <a:effectRef idx="0">
            <a:schemeClr val="accent1"/>
          </a:effectRef>
          <a:fontRef idx="minor">
            <a:schemeClr val="tx1"/>
          </a:fontRef>
        </p:style>
      </p:cxnSp>
      <p:pic>
        <p:nvPicPr>
          <p:cNvPr id="10" name="Picture 9" descr="AG-Logo_WHITE_Official.png"/>
          <p:cNvPicPr>
            <a:picLocks noChangeAspect="1"/>
          </p:cNvPicPr>
          <p:nvPr userDrawn="1">
            <p:custDataLst>
              <p:tags r:id="rId6"/>
            </p:custDataLst>
          </p:nvPr>
        </p:nvPicPr>
        <p:blipFill>
          <a:blip r:embed="rId8"/>
          <a:stretch>
            <a:fillRect/>
          </a:stretch>
        </p:blipFill>
        <p:spPr>
          <a:xfrm>
            <a:off x="7730186" y="18107"/>
            <a:ext cx="1322451" cy="408623"/>
          </a:xfrm>
          <a:prstGeom prst="rect">
            <a:avLst/>
          </a:prstGeom>
        </p:spPr>
      </p:pic>
    </p:spTree>
    <p:extLst>
      <p:ext uri="{BB962C8B-B14F-4D97-AF65-F5344CB8AC3E}">
        <p14:creationId xmlns:p14="http://schemas.microsoft.com/office/powerpoint/2010/main" val="687623221"/>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defPPr>
              <a:defRPr kern="1200" smtId="4294967295"/>
            </a:defPPr>
          </a:lstStyle>
          <a:p>
            <a:r>
              <a:rPr lang="en-US" smtClean="0"/>
              <a:t>Click to edit Master title style</a:t>
            </a:r>
            <a:endParaRPr lang="en-US"/>
          </a:p>
        </p:txBody>
      </p:sp>
      <p:sp>
        <p:nvSpPr>
          <p:cNvPr id="3" name="Content Placeholder 2"/>
          <p:cNvSpPr>
            <a:spLocks noGrp="1"/>
          </p:cNvSpPr>
          <p:nvPr>
            <p:ph idx="1"/>
            <p:custDataLst>
              <p:tags r:id="rId2"/>
            </p:custDataLst>
          </p:nvPr>
        </p:nvSpPr>
        <p:spPr/>
        <p:txBody>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custDataLst>
              <p:tags r:id="rId3"/>
            </p:custDataLst>
          </p:nvPr>
        </p:nvSpPr>
        <p:spPr>
          <a:xfrm>
            <a:off x="457200" y="6523832"/>
            <a:ext cx="8458200" cy="263525"/>
          </a:xfrm>
        </p:spPr>
        <p:txBody>
          <a:bodyPr/>
          <a:lstStyle>
            <a:defPPr>
              <a:defRPr kern="1200" smtId="4294967295"/>
            </a:defPPr>
            <a:lvl1pPr>
              <a:tabLst>
                <a:tab pos="342900" algn="l"/>
              </a:tabLst>
              <a:defRPr/>
            </a:lvl1pPr>
          </a:lstStyle>
          <a:p>
            <a:pPr>
              <a:defRPr/>
            </a:pPr>
            <a:fld id="{0173F4CC-DDBB-4FBE-91F3-5ADCB686BED7}" type="slidenum">
              <a:rPr lang="en-US" smtClean="0"/>
              <a:pPr>
                <a:defRPr/>
              </a:pPr>
              <a:t>‹#›</a:t>
            </a:fld>
            <a:endParaRPr lang="en-US"/>
          </a:p>
        </p:txBody>
      </p:sp>
    </p:spTree>
    <p:extLst>
      <p:ext uri="{BB962C8B-B14F-4D97-AF65-F5344CB8AC3E}">
        <p14:creationId xmlns:p14="http://schemas.microsoft.com/office/powerpoint/2010/main" val="925471501"/>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457200" y="1298591"/>
            <a:ext cx="8224838" cy="4730751"/>
          </a:xfrm>
          <a:prstGeom prst="rect">
            <a:avLst/>
          </a:prstGeom>
          <a:noFill/>
          <a:ln w="9525" algn="ctr">
            <a:noFill/>
            <a:miter lim="800000"/>
            <a:headEnd/>
            <a:tailEnd/>
          </a:ln>
        </p:spPr>
        <p:txBody>
          <a:bodyPr vert="horz" wrap="square" lIns="0" tIns="0" rIns="0" bIns="0" numCol="1" anchor="t" anchorCtr="0" compatLnSpc="1">
            <a:prstTxWarp prst="textNoShape">
              <a:avLst/>
            </a:prstTxWarp>
          </a:bodyPr>
          <a:lstStyle/>
          <a:p>
            <a:pPr lvl="1"/>
            <a:r>
              <a:rPr lang="en-US" dirty="0" smtClean="0"/>
              <a:t>Click to edit First Level</a:t>
            </a:r>
            <a:endParaRPr lang="en-US" dirty="0"/>
          </a:p>
          <a:p>
            <a:pPr lvl="2"/>
            <a:r>
              <a:rPr lang="en-US" dirty="0"/>
              <a:t>Bullet level 2</a:t>
            </a:r>
          </a:p>
          <a:p>
            <a:pPr lvl="3"/>
            <a:r>
              <a:rPr lang="en-US" dirty="0"/>
              <a:t>Bullet level 3</a:t>
            </a:r>
          </a:p>
          <a:p>
            <a:pPr lvl="4"/>
            <a:r>
              <a:rPr lang="en-US" dirty="0"/>
              <a:t>Bullet level 4</a:t>
            </a:r>
          </a:p>
          <a:p>
            <a:pPr lvl="4"/>
            <a:endParaRPr lang="en-US" dirty="0"/>
          </a:p>
        </p:txBody>
      </p:sp>
      <p:sp>
        <p:nvSpPr>
          <p:cNvPr id="1028" name="Rectangle 29"/>
          <p:cNvSpPr>
            <a:spLocks noGrp="1" noChangeArrowheads="1"/>
          </p:cNvSpPr>
          <p:nvPr>
            <p:ph type="title"/>
          </p:nvPr>
        </p:nvSpPr>
        <p:spPr bwMode="auto">
          <a:xfrm>
            <a:off x="457201" y="381001"/>
            <a:ext cx="8224837" cy="610595"/>
          </a:xfrm>
          <a:prstGeom prst="rect">
            <a:avLst/>
          </a:prstGeom>
          <a:noFill/>
          <a:ln w="9525" algn="ctr">
            <a:noFill/>
            <a:miter lim="800000"/>
            <a:headEnd/>
            <a:tailEnd/>
          </a:ln>
        </p:spPr>
        <p:txBody>
          <a:bodyPr vert="horz" wrap="square" lIns="0" tIns="0" rIns="0" bIns="0" numCol="1" anchor="ctr" anchorCtr="0" compatLnSpc="1">
            <a:prstTxWarp prst="textNoShape">
              <a:avLst/>
            </a:prstTxWarp>
            <a:noAutofit/>
          </a:bodyPr>
          <a:lstStyle/>
          <a:p>
            <a:pPr lvl="0"/>
            <a:r>
              <a:rPr lang="en-US" smtClean="0"/>
              <a:t>Click to edit Master title style</a:t>
            </a:r>
            <a:endParaRPr lang="en-US" dirty="0"/>
          </a:p>
        </p:txBody>
      </p:sp>
      <p:sp>
        <p:nvSpPr>
          <p:cNvPr id="18438" name="Rectangle 6"/>
          <p:cNvSpPr>
            <a:spLocks noGrp="1" noChangeArrowheads="1"/>
          </p:cNvSpPr>
          <p:nvPr>
            <p:ph type="sldNum" sz="quarter" idx="4"/>
          </p:nvPr>
        </p:nvSpPr>
        <p:spPr bwMode="auto">
          <a:xfrm>
            <a:off x="8484397" y="6369288"/>
            <a:ext cx="224525" cy="143629"/>
          </a:xfrm>
          <a:prstGeom prst="rect">
            <a:avLst/>
          </a:prstGeom>
          <a:noFill/>
          <a:ln w="9525">
            <a:noFill/>
            <a:miter lim="800000"/>
            <a:headEnd/>
            <a:tailEnd/>
          </a:ln>
          <a:effectLst/>
        </p:spPr>
        <p:txBody>
          <a:bodyPr vert="horz" wrap="none" lIns="0" tIns="0" rIns="0" bIns="0" numCol="1" anchor="ctr" anchorCtr="0" compatLnSpc="1">
            <a:prstTxWarp prst="textNoShape">
              <a:avLst/>
            </a:prstTxWarp>
            <a:noAutofit/>
          </a:bodyPr>
          <a:lstStyle>
            <a:lvl1pPr algn="r">
              <a:defRPr sz="700" smtClean="0">
                <a:latin typeface="+mn-lt"/>
              </a:defRPr>
            </a:lvl1pPr>
          </a:lstStyle>
          <a:p>
            <a:pPr>
              <a:defRPr/>
            </a:pPr>
            <a:fld id="{71AA52D3-2D35-416F-AFCE-FB684BB5B64E}" type="slidenum">
              <a:rPr lang="en-US" smtClean="0"/>
              <a:pPr>
                <a:defRPr/>
              </a:pPr>
              <a:t>‹#›</a:t>
            </a:fld>
            <a:endParaRPr lang="en-US" dirty="0"/>
          </a:p>
        </p:txBody>
      </p:sp>
      <p:cxnSp>
        <p:nvCxnSpPr>
          <p:cNvPr id="5" name="Straight Connector 4">
            <a:extLst>
              <a:ext uri="{FF2B5EF4-FFF2-40B4-BE49-F238E27FC236}">
                <a16:creationId xmlns:a16="http://schemas.microsoft.com/office/drawing/2014/main" id="{96E5D408-20EB-4576-AB5C-F018928A729C}"/>
              </a:ext>
            </a:extLst>
          </p:cNvPr>
          <p:cNvCxnSpPr/>
          <p:nvPr/>
        </p:nvCxnSpPr>
        <p:spPr>
          <a:xfrm>
            <a:off x="457200" y="1074708"/>
            <a:ext cx="82296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 name="Group 2"/>
          <p:cNvGrpSpPr/>
          <p:nvPr/>
        </p:nvGrpSpPr>
        <p:grpSpPr>
          <a:xfrm>
            <a:off x="457201" y="6317916"/>
            <a:ext cx="3031288" cy="246888"/>
            <a:chOff x="457201" y="6317916"/>
            <a:chExt cx="3031288" cy="246888"/>
          </a:xfrm>
        </p:grpSpPr>
        <p:sp>
          <p:nvSpPr>
            <p:cNvPr id="18454" name="Freeform 41">
              <a:extLst>
                <a:ext uri="{FF2B5EF4-FFF2-40B4-BE49-F238E27FC236}">
                  <a16:creationId xmlns:a16="http://schemas.microsoft.com/office/drawing/2014/main" id="{03D1386E-9DB2-451E-8615-9BC7E828162C}"/>
                </a:ext>
              </a:extLst>
            </p:cNvPr>
            <p:cNvSpPr>
              <a:spLocks noEditPoints="1"/>
            </p:cNvSpPr>
            <p:nvPr/>
          </p:nvSpPr>
          <p:spPr bwMode="gray">
            <a:xfrm>
              <a:off x="457201" y="6317916"/>
              <a:ext cx="914400" cy="246888"/>
            </a:xfrm>
            <a:custGeom>
              <a:avLst/>
              <a:gdLst>
                <a:gd name="T0" fmla="*/ 1615 w 1615"/>
                <a:gd name="T1" fmla="*/ 385 h 440"/>
                <a:gd name="T2" fmla="*/ 1591 w 1615"/>
                <a:gd name="T3" fmla="*/ 397 h 440"/>
                <a:gd name="T4" fmla="*/ 1512 w 1615"/>
                <a:gd name="T5" fmla="*/ 430 h 440"/>
                <a:gd name="T6" fmla="*/ 1448 w 1615"/>
                <a:gd name="T7" fmla="*/ 430 h 440"/>
                <a:gd name="T8" fmla="*/ 1381 w 1615"/>
                <a:gd name="T9" fmla="*/ 402 h 440"/>
                <a:gd name="T10" fmla="*/ 1365 w 1615"/>
                <a:gd name="T11" fmla="*/ 382 h 440"/>
                <a:gd name="T12" fmla="*/ 1258 w 1615"/>
                <a:gd name="T13" fmla="*/ 365 h 440"/>
                <a:gd name="T14" fmla="*/ 1187 w 1615"/>
                <a:gd name="T15" fmla="*/ 365 h 440"/>
                <a:gd name="T16" fmla="*/ 1197 w 1615"/>
                <a:gd name="T17" fmla="*/ 405 h 440"/>
                <a:gd name="T18" fmla="*/ 1165 w 1615"/>
                <a:gd name="T19" fmla="*/ 397 h 440"/>
                <a:gd name="T20" fmla="*/ 1065 w 1615"/>
                <a:gd name="T21" fmla="*/ 391 h 440"/>
                <a:gd name="T22" fmla="*/ 1015 w 1615"/>
                <a:gd name="T23" fmla="*/ 396 h 440"/>
                <a:gd name="T24" fmla="*/ 1056 w 1615"/>
                <a:gd name="T25" fmla="*/ 421 h 440"/>
                <a:gd name="T26" fmla="*/ 1010 w 1615"/>
                <a:gd name="T27" fmla="*/ 419 h 440"/>
                <a:gd name="T28" fmla="*/ 944 w 1615"/>
                <a:gd name="T29" fmla="*/ 383 h 440"/>
                <a:gd name="T30" fmla="*/ 928 w 1615"/>
                <a:gd name="T31" fmla="*/ 409 h 440"/>
                <a:gd name="T32" fmla="*/ 902 w 1615"/>
                <a:gd name="T33" fmla="*/ 374 h 440"/>
                <a:gd name="T34" fmla="*/ 822 w 1615"/>
                <a:gd name="T35" fmla="*/ 438 h 440"/>
                <a:gd name="T36" fmla="*/ 866 w 1615"/>
                <a:gd name="T37" fmla="*/ 405 h 440"/>
                <a:gd name="T38" fmla="*/ 738 w 1615"/>
                <a:gd name="T39" fmla="*/ 409 h 440"/>
                <a:gd name="T40" fmla="*/ 690 w 1615"/>
                <a:gd name="T41" fmla="*/ 365 h 440"/>
                <a:gd name="T42" fmla="*/ 720 w 1615"/>
                <a:gd name="T43" fmla="*/ 438 h 440"/>
                <a:gd name="T44" fmla="*/ 631 w 1615"/>
                <a:gd name="T45" fmla="*/ 365 h 440"/>
                <a:gd name="T46" fmla="*/ 576 w 1615"/>
                <a:gd name="T47" fmla="*/ 365 h 440"/>
                <a:gd name="T48" fmla="*/ 462 w 1615"/>
                <a:gd name="T49" fmla="*/ 417 h 440"/>
                <a:gd name="T50" fmla="*/ 516 w 1615"/>
                <a:gd name="T51" fmla="*/ 383 h 440"/>
                <a:gd name="T52" fmla="*/ 413 w 1615"/>
                <a:gd name="T53" fmla="*/ 440 h 440"/>
                <a:gd name="T54" fmla="*/ 416 w 1615"/>
                <a:gd name="T55" fmla="*/ 363 h 440"/>
                <a:gd name="T56" fmla="*/ 354 w 1615"/>
                <a:gd name="T57" fmla="*/ 365 h 440"/>
                <a:gd name="T58" fmla="*/ 315 w 1615"/>
                <a:gd name="T59" fmla="*/ 412 h 440"/>
                <a:gd name="T60" fmla="*/ 226 w 1615"/>
                <a:gd name="T61" fmla="*/ 438 h 440"/>
                <a:gd name="T62" fmla="*/ 251 w 1615"/>
                <a:gd name="T63" fmla="*/ 375 h 440"/>
                <a:gd name="T64" fmla="*/ 174 w 1615"/>
                <a:gd name="T65" fmla="*/ 365 h 440"/>
                <a:gd name="T66" fmla="*/ 188 w 1615"/>
                <a:gd name="T67" fmla="*/ 425 h 440"/>
                <a:gd name="T68" fmla="*/ 175 w 1615"/>
                <a:gd name="T69" fmla="*/ 374 h 440"/>
                <a:gd name="T70" fmla="*/ 106 w 1615"/>
                <a:gd name="T71" fmla="*/ 438 h 440"/>
                <a:gd name="T72" fmla="*/ 1 w 1615"/>
                <a:gd name="T73" fmla="*/ 417 h 440"/>
                <a:gd name="T74" fmla="*/ 55 w 1615"/>
                <a:gd name="T75" fmla="*/ 383 h 440"/>
                <a:gd name="T76" fmla="*/ 1539 w 1615"/>
                <a:gd name="T77" fmla="*/ 72 h 440"/>
                <a:gd name="T78" fmla="*/ 1494 w 1615"/>
                <a:gd name="T79" fmla="*/ 303 h 440"/>
                <a:gd name="T80" fmla="*/ 1529 w 1615"/>
                <a:gd name="T81" fmla="*/ 213 h 440"/>
                <a:gd name="T82" fmla="*/ 1420 w 1615"/>
                <a:gd name="T83" fmla="*/ 240 h 440"/>
                <a:gd name="T84" fmla="*/ 1264 w 1615"/>
                <a:gd name="T85" fmla="*/ 142 h 440"/>
                <a:gd name="T86" fmla="*/ 1205 w 1615"/>
                <a:gd name="T87" fmla="*/ 96 h 440"/>
                <a:gd name="T88" fmla="*/ 1078 w 1615"/>
                <a:gd name="T89" fmla="*/ 240 h 440"/>
                <a:gd name="T90" fmla="*/ 1018 w 1615"/>
                <a:gd name="T91" fmla="*/ 175 h 440"/>
                <a:gd name="T92" fmla="*/ 938 w 1615"/>
                <a:gd name="T93" fmla="*/ 232 h 440"/>
                <a:gd name="T94" fmla="*/ 841 w 1615"/>
                <a:gd name="T95" fmla="*/ 37 h 440"/>
                <a:gd name="T96" fmla="*/ 938 w 1615"/>
                <a:gd name="T97" fmla="*/ 115 h 440"/>
                <a:gd name="T98" fmla="*/ 561 w 1615"/>
                <a:gd name="T99" fmla="*/ 104 h 440"/>
                <a:gd name="T100" fmla="*/ 532 w 1615"/>
                <a:gd name="T101" fmla="*/ 97 h 440"/>
                <a:gd name="T102" fmla="*/ 465 w 1615"/>
                <a:gd name="T103" fmla="*/ 47 h 440"/>
                <a:gd name="T104" fmla="*/ 290 w 1615"/>
                <a:gd name="T105" fmla="*/ 151 h 440"/>
                <a:gd name="T106" fmla="*/ 290 w 1615"/>
                <a:gd name="T107" fmla="*/ 144 h 440"/>
                <a:gd name="T108" fmla="*/ 86 w 1615"/>
                <a:gd name="T109" fmla="*/ 5 h 440"/>
                <a:gd name="T110" fmla="*/ 146 w 1615"/>
                <a:gd name="T111" fmla="*/ 5 h 4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615" h="440">
                  <a:moveTo>
                    <a:pt x="1589" y="365"/>
                  </a:moveTo>
                  <a:cubicBezTo>
                    <a:pt x="1565" y="365"/>
                    <a:pt x="1565" y="365"/>
                    <a:pt x="1565" y="365"/>
                  </a:cubicBezTo>
                  <a:cubicBezTo>
                    <a:pt x="1565" y="438"/>
                    <a:pt x="1565" y="438"/>
                    <a:pt x="1565" y="438"/>
                  </a:cubicBezTo>
                  <a:cubicBezTo>
                    <a:pt x="1575" y="438"/>
                    <a:pt x="1575" y="438"/>
                    <a:pt x="1575" y="438"/>
                  </a:cubicBezTo>
                  <a:cubicBezTo>
                    <a:pt x="1575" y="406"/>
                    <a:pt x="1575" y="406"/>
                    <a:pt x="1575" y="406"/>
                  </a:cubicBezTo>
                  <a:cubicBezTo>
                    <a:pt x="1589" y="406"/>
                    <a:pt x="1589" y="406"/>
                    <a:pt x="1589" y="406"/>
                  </a:cubicBezTo>
                  <a:cubicBezTo>
                    <a:pt x="1602" y="406"/>
                    <a:pt x="1615" y="401"/>
                    <a:pt x="1615" y="385"/>
                  </a:cubicBezTo>
                  <a:cubicBezTo>
                    <a:pt x="1615" y="369"/>
                    <a:pt x="1603" y="364"/>
                    <a:pt x="1589" y="365"/>
                  </a:cubicBezTo>
                  <a:close/>
                  <a:moveTo>
                    <a:pt x="1591" y="397"/>
                  </a:moveTo>
                  <a:cubicBezTo>
                    <a:pt x="1575" y="397"/>
                    <a:pt x="1575" y="397"/>
                    <a:pt x="1575" y="397"/>
                  </a:cubicBezTo>
                  <a:cubicBezTo>
                    <a:pt x="1575" y="374"/>
                    <a:pt x="1575" y="374"/>
                    <a:pt x="1575" y="374"/>
                  </a:cubicBezTo>
                  <a:cubicBezTo>
                    <a:pt x="1591" y="374"/>
                    <a:pt x="1591" y="374"/>
                    <a:pt x="1591" y="374"/>
                  </a:cubicBezTo>
                  <a:cubicBezTo>
                    <a:pt x="1592" y="374"/>
                    <a:pt x="1604" y="373"/>
                    <a:pt x="1604" y="385"/>
                  </a:cubicBezTo>
                  <a:cubicBezTo>
                    <a:pt x="1604" y="398"/>
                    <a:pt x="1592" y="397"/>
                    <a:pt x="1591" y="397"/>
                  </a:cubicBezTo>
                  <a:close/>
                  <a:moveTo>
                    <a:pt x="1512" y="430"/>
                  </a:moveTo>
                  <a:cubicBezTo>
                    <a:pt x="1546" y="430"/>
                    <a:pt x="1546" y="430"/>
                    <a:pt x="1546" y="430"/>
                  </a:cubicBezTo>
                  <a:cubicBezTo>
                    <a:pt x="1546" y="438"/>
                    <a:pt x="1546" y="438"/>
                    <a:pt x="1546" y="438"/>
                  </a:cubicBezTo>
                  <a:cubicBezTo>
                    <a:pt x="1502" y="438"/>
                    <a:pt x="1502" y="438"/>
                    <a:pt x="1502" y="438"/>
                  </a:cubicBezTo>
                  <a:cubicBezTo>
                    <a:pt x="1502" y="365"/>
                    <a:pt x="1502" y="365"/>
                    <a:pt x="1502" y="365"/>
                  </a:cubicBezTo>
                  <a:cubicBezTo>
                    <a:pt x="1512" y="365"/>
                    <a:pt x="1512" y="365"/>
                    <a:pt x="1512" y="365"/>
                  </a:cubicBezTo>
                  <a:lnTo>
                    <a:pt x="1512" y="430"/>
                  </a:lnTo>
                  <a:close/>
                  <a:moveTo>
                    <a:pt x="1448" y="430"/>
                  </a:moveTo>
                  <a:cubicBezTo>
                    <a:pt x="1482" y="430"/>
                    <a:pt x="1482" y="430"/>
                    <a:pt x="1482" y="430"/>
                  </a:cubicBezTo>
                  <a:cubicBezTo>
                    <a:pt x="1482" y="438"/>
                    <a:pt x="1482" y="438"/>
                    <a:pt x="1482" y="438"/>
                  </a:cubicBezTo>
                  <a:cubicBezTo>
                    <a:pt x="1438" y="438"/>
                    <a:pt x="1438" y="438"/>
                    <a:pt x="1438" y="438"/>
                  </a:cubicBezTo>
                  <a:cubicBezTo>
                    <a:pt x="1438" y="365"/>
                    <a:pt x="1438" y="365"/>
                    <a:pt x="1438" y="365"/>
                  </a:cubicBezTo>
                  <a:cubicBezTo>
                    <a:pt x="1448" y="365"/>
                    <a:pt x="1448" y="365"/>
                    <a:pt x="1448" y="365"/>
                  </a:cubicBezTo>
                  <a:lnTo>
                    <a:pt x="1448" y="430"/>
                  </a:lnTo>
                  <a:close/>
                  <a:moveTo>
                    <a:pt x="1366" y="369"/>
                  </a:moveTo>
                  <a:cubicBezTo>
                    <a:pt x="1360" y="366"/>
                    <a:pt x="1353" y="365"/>
                    <a:pt x="1346" y="365"/>
                  </a:cubicBezTo>
                  <a:cubicBezTo>
                    <a:pt x="1321" y="365"/>
                    <a:pt x="1321" y="365"/>
                    <a:pt x="1321" y="365"/>
                  </a:cubicBezTo>
                  <a:cubicBezTo>
                    <a:pt x="1321" y="438"/>
                    <a:pt x="1321" y="438"/>
                    <a:pt x="1321" y="438"/>
                  </a:cubicBezTo>
                  <a:cubicBezTo>
                    <a:pt x="1346" y="438"/>
                    <a:pt x="1346" y="438"/>
                    <a:pt x="1346" y="438"/>
                  </a:cubicBezTo>
                  <a:cubicBezTo>
                    <a:pt x="1353" y="438"/>
                    <a:pt x="1360" y="438"/>
                    <a:pt x="1366" y="434"/>
                  </a:cubicBezTo>
                  <a:cubicBezTo>
                    <a:pt x="1376" y="427"/>
                    <a:pt x="1381" y="416"/>
                    <a:pt x="1381" y="402"/>
                  </a:cubicBezTo>
                  <a:cubicBezTo>
                    <a:pt x="1381" y="388"/>
                    <a:pt x="1376" y="376"/>
                    <a:pt x="1366" y="369"/>
                  </a:cubicBezTo>
                  <a:close/>
                  <a:moveTo>
                    <a:pt x="1365" y="421"/>
                  </a:moveTo>
                  <a:cubicBezTo>
                    <a:pt x="1362" y="425"/>
                    <a:pt x="1357" y="430"/>
                    <a:pt x="1346" y="430"/>
                  </a:cubicBezTo>
                  <a:cubicBezTo>
                    <a:pt x="1332" y="430"/>
                    <a:pt x="1332" y="430"/>
                    <a:pt x="1332" y="430"/>
                  </a:cubicBezTo>
                  <a:cubicBezTo>
                    <a:pt x="1332" y="374"/>
                    <a:pt x="1332" y="374"/>
                    <a:pt x="1332" y="374"/>
                  </a:cubicBezTo>
                  <a:cubicBezTo>
                    <a:pt x="1346" y="374"/>
                    <a:pt x="1346" y="374"/>
                    <a:pt x="1346" y="374"/>
                  </a:cubicBezTo>
                  <a:cubicBezTo>
                    <a:pt x="1357" y="374"/>
                    <a:pt x="1362" y="378"/>
                    <a:pt x="1365" y="382"/>
                  </a:cubicBezTo>
                  <a:cubicBezTo>
                    <a:pt x="1369" y="388"/>
                    <a:pt x="1371" y="395"/>
                    <a:pt x="1371" y="402"/>
                  </a:cubicBezTo>
                  <a:cubicBezTo>
                    <a:pt x="1371" y="408"/>
                    <a:pt x="1369" y="415"/>
                    <a:pt x="1365" y="421"/>
                  </a:cubicBezTo>
                  <a:close/>
                  <a:moveTo>
                    <a:pt x="1268" y="430"/>
                  </a:moveTo>
                  <a:cubicBezTo>
                    <a:pt x="1303" y="430"/>
                    <a:pt x="1303" y="430"/>
                    <a:pt x="1303" y="430"/>
                  </a:cubicBezTo>
                  <a:cubicBezTo>
                    <a:pt x="1303" y="438"/>
                    <a:pt x="1303" y="438"/>
                    <a:pt x="1303" y="438"/>
                  </a:cubicBezTo>
                  <a:cubicBezTo>
                    <a:pt x="1258" y="438"/>
                    <a:pt x="1258" y="438"/>
                    <a:pt x="1258" y="438"/>
                  </a:cubicBezTo>
                  <a:cubicBezTo>
                    <a:pt x="1258" y="365"/>
                    <a:pt x="1258" y="365"/>
                    <a:pt x="1258" y="365"/>
                  </a:cubicBezTo>
                  <a:cubicBezTo>
                    <a:pt x="1268" y="365"/>
                    <a:pt x="1268" y="365"/>
                    <a:pt x="1268" y="365"/>
                  </a:cubicBezTo>
                  <a:lnTo>
                    <a:pt x="1268" y="430"/>
                  </a:lnTo>
                  <a:close/>
                  <a:moveTo>
                    <a:pt x="1197" y="430"/>
                  </a:moveTo>
                  <a:cubicBezTo>
                    <a:pt x="1234" y="430"/>
                    <a:pt x="1234" y="430"/>
                    <a:pt x="1234" y="430"/>
                  </a:cubicBezTo>
                  <a:cubicBezTo>
                    <a:pt x="1234" y="438"/>
                    <a:pt x="1234" y="438"/>
                    <a:pt x="1234" y="438"/>
                  </a:cubicBezTo>
                  <a:cubicBezTo>
                    <a:pt x="1187" y="438"/>
                    <a:pt x="1187" y="438"/>
                    <a:pt x="1187" y="438"/>
                  </a:cubicBezTo>
                  <a:cubicBezTo>
                    <a:pt x="1187" y="365"/>
                    <a:pt x="1187" y="365"/>
                    <a:pt x="1187" y="365"/>
                  </a:cubicBezTo>
                  <a:cubicBezTo>
                    <a:pt x="1233" y="365"/>
                    <a:pt x="1233" y="365"/>
                    <a:pt x="1233" y="365"/>
                  </a:cubicBezTo>
                  <a:cubicBezTo>
                    <a:pt x="1233" y="374"/>
                    <a:pt x="1233" y="374"/>
                    <a:pt x="1233" y="374"/>
                  </a:cubicBezTo>
                  <a:cubicBezTo>
                    <a:pt x="1197" y="374"/>
                    <a:pt x="1197" y="374"/>
                    <a:pt x="1197" y="374"/>
                  </a:cubicBezTo>
                  <a:cubicBezTo>
                    <a:pt x="1197" y="397"/>
                    <a:pt x="1197" y="397"/>
                    <a:pt x="1197" y="397"/>
                  </a:cubicBezTo>
                  <a:cubicBezTo>
                    <a:pt x="1231" y="397"/>
                    <a:pt x="1231" y="397"/>
                    <a:pt x="1231" y="397"/>
                  </a:cubicBezTo>
                  <a:cubicBezTo>
                    <a:pt x="1231" y="405"/>
                    <a:pt x="1231" y="405"/>
                    <a:pt x="1231" y="405"/>
                  </a:cubicBezTo>
                  <a:cubicBezTo>
                    <a:pt x="1197" y="405"/>
                    <a:pt x="1197" y="405"/>
                    <a:pt x="1197" y="405"/>
                  </a:cubicBezTo>
                  <a:lnTo>
                    <a:pt x="1197" y="430"/>
                  </a:lnTo>
                  <a:close/>
                  <a:moveTo>
                    <a:pt x="1124" y="365"/>
                  </a:moveTo>
                  <a:cubicBezTo>
                    <a:pt x="1167" y="365"/>
                    <a:pt x="1167" y="365"/>
                    <a:pt x="1167" y="365"/>
                  </a:cubicBezTo>
                  <a:cubicBezTo>
                    <a:pt x="1167" y="374"/>
                    <a:pt x="1167" y="374"/>
                    <a:pt x="1167" y="374"/>
                  </a:cubicBezTo>
                  <a:cubicBezTo>
                    <a:pt x="1134" y="374"/>
                    <a:pt x="1134" y="374"/>
                    <a:pt x="1134" y="374"/>
                  </a:cubicBezTo>
                  <a:cubicBezTo>
                    <a:pt x="1134" y="397"/>
                    <a:pt x="1134" y="397"/>
                    <a:pt x="1134" y="397"/>
                  </a:cubicBezTo>
                  <a:cubicBezTo>
                    <a:pt x="1165" y="397"/>
                    <a:pt x="1165" y="397"/>
                    <a:pt x="1165" y="397"/>
                  </a:cubicBezTo>
                  <a:cubicBezTo>
                    <a:pt x="1165" y="406"/>
                    <a:pt x="1165" y="406"/>
                    <a:pt x="1165" y="406"/>
                  </a:cubicBezTo>
                  <a:cubicBezTo>
                    <a:pt x="1134" y="406"/>
                    <a:pt x="1134" y="406"/>
                    <a:pt x="1134" y="406"/>
                  </a:cubicBezTo>
                  <a:cubicBezTo>
                    <a:pt x="1134" y="438"/>
                    <a:pt x="1134" y="438"/>
                    <a:pt x="1134" y="438"/>
                  </a:cubicBezTo>
                  <a:cubicBezTo>
                    <a:pt x="1124" y="438"/>
                    <a:pt x="1124" y="438"/>
                    <a:pt x="1124" y="438"/>
                  </a:cubicBezTo>
                  <a:lnTo>
                    <a:pt x="1124" y="365"/>
                  </a:lnTo>
                  <a:close/>
                  <a:moveTo>
                    <a:pt x="1056" y="421"/>
                  </a:moveTo>
                  <a:cubicBezTo>
                    <a:pt x="1063" y="413"/>
                    <a:pt x="1065" y="401"/>
                    <a:pt x="1065" y="391"/>
                  </a:cubicBezTo>
                  <a:cubicBezTo>
                    <a:pt x="1055" y="391"/>
                    <a:pt x="1055" y="391"/>
                    <a:pt x="1055" y="391"/>
                  </a:cubicBezTo>
                  <a:cubicBezTo>
                    <a:pt x="1055" y="399"/>
                    <a:pt x="1054" y="408"/>
                    <a:pt x="1050" y="415"/>
                  </a:cubicBezTo>
                  <a:cubicBezTo>
                    <a:pt x="1032" y="397"/>
                    <a:pt x="1032" y="397"/>
                    <a:pt x="1032" y="397"/>
                  </a:cubicBezTo>
                  <a:cubicBezTo>
                    <a:pt x="1039" y="393"/>
                    <a:pt x="1046" y="386"/>
                    <a:pt x="1046" y="379"/>
                  </a:cubicBezTo>
                  <a:cubicBezTo>
                    <a:pt x="1046" y="367"/>
                    <a:pt x="1036" y="363"/>
                    <a:pt x="1026" y="363"/>
                  </a:cubicBezTo>
                  <a:cubicBezTo>
                    <a:pt x="1016" y="363"/>
                    <a:pt x="1007" y="368"/>
                    <a:pt x="1007" y="379"/>
                  </a:cubicBezTo>
                  <a:cubicBezTo>
                    <a:pt x="1007" y="386"/>
                    <a:pt x="1011" y="391"/>
                    <a:pt x="1015" y="396"/>
                  </a:cubicBezTo>
                  <a:cubicBezTo>
                    <a:pt x="1007" y="402"/>
                    <a:pt x="1000" y="408"/>
                    <a:pt x="1000" y="419"/>
                  </a:cubicBezTo>
                  <a:cubicBezTo>
                    <a:pt x="1000" y="432"/>
                    <a:pt x="1010" y="440"/>
                    <a:pt x="1022" y="440"/>
                  </a:cubicBezTo>
                  <a:cubicBezTo>
                    <a:pt x="1034" y="440"/>
                    <a:pt x="1041" y="437"/>
                    <a:pt x="1050" y="429"/>
                  </a:cubicBezTo>
                  <a:cubicBezTo>
                    <a:pt x="1059" y="438"/>
                    <a:pt x="1059" y="438"/>
                    <a:pt x="1059" y="438"/>
                  </a:cubicBezTo>
                  <a:cubicBezTo>
                    <a:pt x="1073" y="438"/>
                    <a:pt x="1073" y="438"/>
                    <a:pt x="1073" y="438"/>
                  </a:cubicBezTo>
                  <a:cubicBezTo>
                    <a:pt x="1073" y="438"/>
                    <a:pt x="1073" y="438"/>
                    <a:pt x="1073" y="438"/>
                  </a:cubicBezTo>
                  <a:lnTo>
                    <a:pt x="1056" y="421"/>
                  </a:lnTo>
                  <a:close/>
                  <a:moveTo>
                    <a:pt x="1026" y="372"/>
                  </a:moveTo>
                  <a:cubicBezTo>
                    <a:pt x="1031" y="372"/>
                    <a:pt x="1035" y="374"/>
                    <a:pt x="1035" y="379"/>
                  </a:cubicBezTo>
                  <a:cubicBezTo>
                    <a:pt x="1035" y="383"/>
                    <a:pt x="1029" y="388"/>
                    <a:pt x="1025" y="391"/>
                  </a:cubicBezTo>
                  <a:cubicBezTo>
                    <a:pt x="1022" y="387"/>
                    <a:pt x="1017" y="383"/>
                    <a:pt x="1017" y="380"/>
                  </a:cubicBezTo>
                  <a:cubicBezTo>
                    <a:pt x="1017" y="375"/>
                    <a:pt x="1022" y="372"/>
                    <a:pt x="1026" y="372"/>
                  </a:cubicBezTo>
                  <a:close/>
                  <a:moveTo>
                    <a:pt x="1026" y="431"/>
                  </a:moveTo>
                  <a:cubicBezTo>
                    <a:pt x="1018" y="431"/>
                    <a:pt x="1010" y="427"/>
                    <a:pt x="1010" y="419"/>
                  </a:cubicBezTo>
                  <a:cubicBezTo>
                    <a:pt x="1010" y="411"/>
                    <a:pt x="1015" y="407"/>
                    <a:pt x="1022" y="402"/>
                  </a:cubicBezTo>
                  <a:cubicBezTo>
                    <a:pt x="1043" y="423"/>
                    <a:pt x="1043" y="423"/>
                    <a:pt x="1043" y="423"/>
                  </a:cubicBezTo>
                  <a:cubicBezTo>
                    <a:pt x="1039" y="428"/>
                    <a:pt x="1033" y="431"/>
                    <a:pt x="1026" y="431"/>
                  </a:cubicBezTo>
                  <a:close/>
                  <a:moveTo>
                    <a:pt x="941" y="416"/>
                  </a:moveTo>
                  <a:cubicBezTo>
                    <a:pt x="940" y="408"/>
                    <a:pt x="939" y="403"/>
                    <a:pt x="930" y="401"/>
                  </a:cubicBezTo>
                  <a:cubicBezTo>
                    <a:pt x="930" y="401"/>
                    <a:pt x="930" y="401"/>
                    <a:pt x="930" y="401"/>
                  </a:cubicBezTo>
                  <a:cubicBezTo>
                    <a:pt x="938" y="399"/>
                    <a:pt x="944" y="392"/>
                    <a:pt x="944" y="383"/>
                  </a:cubicBezTo>
                  <a:cubicBezTo>
                    <a:pt x="944" y="369"/>
                    <a:pt x="931" y="365"/>
                    <a:pt x="919" y="365"/>
                  </a:cubicBezTo>
                  <a:cubicBezTo>
                    <a:pt x="892" y="365"/>
                    <a:pt x="892" y="365"/>
                    <a:pt x="892" y="365"/>
                  </a:cubicBezTo>
                  <a:cubicBezTo>
                    <a:pt x="892" y="438"/>
                    <a:pt x="892" y="438"/>
                    <a:pt x="892" y="438"/>
                  </a:cubicBezTo>
                  <a:cubicBezTo>
                    <a:pt x="903" y="438"/>
                    <a:pt x="903" y="438"/>
                    <a:pt x="903" y="438"/>
                  </a:cubicBezTo>
                  <a:cubicBezTo>
                    <a:pt x="903" y="405"/>
                    <a:pt x="903" y="405"/>
                    <a:pt x="903" y="405"/>
                  </a:cubicBezTo>
                  <a:cubicBezTo>
                    <a:pt x="917" y="405"/>
                    <a:pt x="917" y="405"/>
                    <a:pt x="917" y="405"/>
                  </a:cubicBezTo>
                  <a:cubicBezTo>
                    <a:pt x="921" y="406"/>
                    <a:pt x="925" y="405"/>
                    <a:pt x="928" y="409"/>
                  </a:cubicBezTo>
                  <a:cubicBezTo>
                    <a:pt x="931" y="412"/>
                    <a:pt x="931" y="418"/>
                    <a:pt x="932" y="425"/>
                  </a:cubicBezTo>
                  <a:cubicBezTo>
                    <a:pt x="933" y="429"/>
                    <a:pt x="934" y="434"/>
                    <a:pt x="935" y="438"/>
                  </a:cubicBezTo>
                  <a:cubicBezTo>
                    <a:pt x="946" y="438"/>
                    <a:pt x="946" y="438"/>
                    <a:pt x="946" y="438"/>
                  </a:cubicBezTo>
                  <a:cubicBezTo>
                    <a:pt x="943" y="431"/>
                    <a:pt x="942" y="424"/>
                    <a:pt x="941" y="416"/>
                  </a:cubicBezTo>
                  <a:close/>
                  <a:moveTo>
                    <a:pt x="919" y="396"/>
                  </a:moveTo>
                  <a:cubicBezTo>
                    <a:pt x="902" y="396"/>
                    <a:pt x="902" y="396"/>
                    <a:pt x="902" y="396"/>
                  </a:cubicBezTo>
                  <a:cubicBezTo>
                    <a:pt x="902" y="374"/>
                    <a:pt x="902" y="374"/>
                    <a:pt x="902" y="374"/>
                  </a:cubicBezTo>
                  <a:cubicBezTo>
                    <a:pt x="919" y="374"/>
                    <a:pt x="919" y="374"/>
                    <a:pt x="919" y="374"/>
                  </a:cubicBezTo>
                  <a:cubicBezTo>
                    <a:pt x="930" y="374"/>
                    <a:pt x="933" y="379"/>
                    <a:pt x="933" y="385"/>
                  </a:cubicBezTo>
                  <a:cubicBezTo>
                    <a:pt x="933" y="391"/>
                    <a:pt x="930" y="396"/>
                    <a:pt x="919" y="396"/>
                  </a:cubicBezTo>
                  <a:close/>
                  <a:moveTo>
                    <a:pt x="832" y="430"/>
                  </a:moveTo>
                  <a:cubicBezTo>
                    <a:pt x="869" y="430"/>
                    <a:pt x="869" y="430"/>
                    <a:pt x="869" y="430"/>
                  </a:cubicBezTo>
                  <a:cubicBezTo>
                    <a:pt x="869" y="438"/>
                    <a:pt x="869" y="438"/>
                    <a:pt x="869" y="438"/>
                  </a:cubicBezTo>
                  <a:cubicBezTo>
                    <a:pt x="822" y="438"/>
                    <a:pt x="822" y="438"/>
                    <a:pt x="822" y="438"/>
                  </a:cubicBezTo>
                  <a:cubicBezTo>
                    <a:pt x="822" y="365"/>
                    <a:pt x="822" y="365"/>
                    <a:pt x="822" y="365"/>
                  </a:cubicBezTo>
                  <a:cubicBezTo>
                    <a:pt x="868" y="365"/>
                    <a:pt x="868" y="365"/>
                    <a:pt x="868" y="365"/>
                  </a:cubicBezTo>
                  <a:cubicBezTo>
                    <a:pt x="868" y="374"/>
                    <a:pt x="868" y="374"/>
                    <a:pt x="868" y="374"/>
                  </a:cubicBezTo>
                  <a:cubicBezTo>
                    <a:pt x="832" y="374"/>
                    <a:pt x="832" y="374"/>
                    <a:pt x="832" y="374"/>
                  </a:cubicBezTo>
                  <a:cubicBezTo>
                    <a:pt x="832" y="397"/>
                    <a:pt x="832" y="397"/>
                    <a:pt x="832" y="397"/>
                  </a:cubicBezTo>
                  <a:cubicBezTo>
                    <a:pt x="866" y="397"/>
                    <a:pt x="866" y="397"/>
                    <a:pt x="866" y="397"/>
                  </a:cubicBezTo>
                  <a:cubicBezTo>
                    <a:pt x="866" y="405"/>
                    <a:pt x="866" y="405"/>
                    <a:pt x="866" y="405"/>
                  </a:cubicBezTo>
                  <a:cubicBezTo>
                    <a:pt x="832" y="405"/>
                    <a:pt x="832" y="405"/>
                    <a:pt x="832" y="405"/>
                  </a:cubicBezTo>
                  <a:lnTo>
                    <a:pt x="832" y="430"/>
                  </a:lnTo>
                  <a:close/>
                  <a:moveTo>
                    <a:pt x="787" y="365"/>
                  </a:moveTo>
                  <a:cubicBezTo>
                    <a:pt x="797" y="365"/>
                    <a:pt x="797" y="365"/>
                    <a:pt x="797" y="365"/>
                  </a:cubicBezTo>
                  <a:cubicBezTo>
                    <a:pt x="797" y="409"/>
                    <a:pt x="797" y="409"/>
                    <a:pt x="797" y="409"/>
                  </a:cubicBezTo>
                  <a:cubicBezTo>
                    <a:pt x="797" y="428"/>
                    <a:pt x="788" y="440"/>
                    <a:pt x="768" y="440"/>
                  </a:cubicBezTo>
                  <a:cubicBezTo>
                    <a:pt x="748" y="440"/>
                    <a:pt x="738" y="428"/>
                    <a:pt x="738" y="409"/>
                  </a:cubicBezTo>
                  <a:cubicBezTo>
                    <a:pt x="738" y="365"/>
                    <a:pt x="738" y="365"/>
                    <a:pt x="738" y="365"/>
                  </a:cubicBezTo>
                  <a:cubicBezTo>
                    <a:pt x="748" y="365"/>
                    <a:pt x="748" y="365"/>
                    <a:pt x="748" y="365"/>
                  </a:cubicBezTo>
                  <a:cubicBezTo>
                    <a:pt x="748" y="412"/>
                    <a:pt x="748" y="412"/>
                    <a:pt x="748" y="412"/>
                  </a:cubicBezTo>
                  <a:cubicBezTo>
                    <a:pt x="748" y="424"/>
                    <a:pt x="756" y="431"/>
                    <a:pt x="768" y="431"/>
                  </a:cubicBezTo>
                  <a:cubicBezTo>
                    <a:pt x="779" y="431"/>
                    <a:pt x="787" y="424"/>
                    <a:pt x="787" y="412"/>
                  </a:cubicBezTo>
                  <a:lnTo>
                    <a:pt x="787" y="365"/>
                  </a:lnTo>
                  <a:close/>
                  <a:moveTo>
                    <a:pt x="690" y="365"/>
                  </a:moveTo>
                  <a:cubicBezTo>
                    <a:pt x="679" y="365"/>
                    <a:pt x="679" y="365"/>
                    <a:pt x="679" y="365"/>
                  </a:cubicBezTo>
                  <a:cubicBezTo>
                    <a:pt x="648" y="438"/>
                    <a:pt x="648" y="438"/>
                    <a:pt x="648" y="438"/>
                  </a:cubicBezTo>
                  <a:cubicBezTo>
                    <a:pt x="659" y="438"/>
                    <a:pt x="659" y="438"/>
                    <a:pt x="659" y="438"/>
                  </a:cubicBezTo>
                  <a:cubicBezTo>
                    <a:pt x="667" y="419"/>
                    <a:pt x="667" y="419"/>
                    <a:pt x="667" y="419"/>
                  </a:cubicBezTo>
                  <a:cubicBezTo>
                    <a:pt x="701" y="419"/>
                    <a:pt x="701" y="419"/>
                    <a:pt x="701" y="419"/>
                  </a:cubicBezTo>
                  <a:cubicBezTo>
                    <a:pt x="709" y="438"/>
                    <a:pt x="709" y="438"/>
                    <a:pt x="709" y="438"/>
                  </a:cubicBezTo>
                  <a:cubicBezTo>
                    <a:pt x="720" y="438"/>
                    <a:pt x="720" y="438"/>
                    <a:pt x="720" y="438"/>
                  </a:cubicBezTo>
                  <a:lnTo>
                    <a:pt x="690" y="365"/>
                  </a:lnTo>
                  <a:close/>
                  <a:moveTo>
                    <a:pt x="670" y="411"/>
                  </a:moveTo>
                  <a:cubicBezTo>
                    <a:pt x="684" y="375"/>
                    <a:pt x="684" y="375"/>
                    <a:pt x="684" y="375"/>
                  </a:cubicBezTo>
                  <a:cubicBezTo>
                    <a:pt x="698" y="411"/>
                    <a:pt x="698" y="411"/>
                    <a:pt x="698" y="411"/>
                  </a:cubicBezTo>
                  <a:lnTo>
                    <a:pt x="670" y="411"/>
                  </a:lnTo>
                  <a:close/>
                  <a:moveTo>
                    <a:pt x="621" y="365"/>
                  </a:moveTo>
                  <a:cubicBezTo>
                    <a:pt x="631" y="365"/>
                    <a:pt x="631" y="365"/>
                    <a:pt x="631" y="365"/>
                  </a:cubicBezTo>
                  <a:cubicBezTo>
                    <a:pt x="631" y="438"/>
                    <a:pt x="631" y="438"/>
                    <a:pt x="631" y="438"/>
                  </a:cubicBezTo>
                  <a:cubicBezTo>
                    <a:pt x="621" y="438"/>
                    <a:pt x="621" y="438"/>
                    <a:pt x="621" y="438"/>
                  </a:cubicBezTo>
                  <a:cubicBezTo>
                    <a:pt x="621" y="405"/>
                    <a:pt x="621" y="405"/>
                    <a:pt x="621" y="405"/>
                  </a:cubicBezTo>
                  <a:cubicBezTo>
                    <a:pt x="586" y="405"/>
                    <a:pt x="586" y="405"/>
                    <a:pt x="586" y="405"/>
                  </a:cubicBezTo>
                  <a:cubicBezTo>
                    <a:pt x="586" y="438"/>
                    <a:pt x="586" y="438"/>
                    <a:pt x="586" y="438"/>
                  </a:cubicBezTo>
                  <a:cubicBezTo>
                    <a:pt x="576" y="438"/>
                    <a:pt x="576" y="438"/>
                    <a:pt x="576" y="438"/>
                  </a:cubicBezTo>
                  <a:cubicBezTo>
                    <a:pt x="576" y="365"/>
                    <a:pt x="576" y="365"/>
                    <a:pt x="576" y="365"/>
                  </a:cubicBezTo>
                  <a:cubicBezTo>
                    <a:pt x="586" y="365"/>
                    <a:pt x="586" y="365"/>
                    <a:pt x="586" y="365"/>
                  </a:cubicBezTo>
                  <a:cubicBezTo>
                    <a:pt x="586" y="396"/>
                    <a:pt x="586" y="396"/>
                    <a:pt x="586" y="396"/>
                  </a:cubicBezTo>
                  <a:cubicBezTo>
                    <a:pt x="621" y="396"/>
                    <a:pt x="621" y="396"/>
                    <a:pt x="621" y="396"/>
                  </a:cubicBezTo>
                  <a:lnTo>
                    <a:pt x="621" y="365"/>
                  </a:lnTo>
                  <a:close/>
                  <a:moveTo>
                    <a:pt x="518" y="417"/>
                  </a:moveTo>
                  <a:cubicBezTo>
                    <a:pt x="518" y="434"/>
                    <a:pt x="503" y="440"/>
                    <a:pt x="488" y="440"/>
                  </a:cubicBezTo>
                  <a:cubicBezTo>
                    <a:pt x="473" y="440"/>
                    <a:pt x="462" y="433"/>
                    <a:pt x="462" y="417"/>
                  </a:cubicBezTo>
                  <a:cubicBezTo>
                    <a:pt x="473" y="417"/>
                    <a:pt x="473" y="417"/>
                    <a:pt x="473" y="417"/>
                  </a:cubicBezTo>
                  <a:cubicBezTo>
                    <a:pt x="473" y="427"/>
                    <a:pt x="479" y="431"/>
                    <a:pt x="489" y="431"/>
                  </a:cubicBezTo>
                  <a:cubicBezTo>
                    <a:pt x="497" y="431"/>
                    <a:pt x="507" y="429"/>
                    <a:pt x="507" y="418"/>
                  </a:cubicBezTo>
                  <a:cubicBezTo>
                    <a:pt x="507" y="411"/>
                    <a:pt x="501" y="408"/>
                    <a:pt x="495" y="407"/>
                  </a:cubicBezTo>
                  <a:cubicBezTo>
                    <a:pt x="483" y="405"/>
                    <a:pt x="463" y="402"/>
                    <a:pt x="463" y="385"/>
                  </a:cubicBezTo>
                  <a:cubicBezTo>
                    <a:pt x="463" y="369"/>
                    <a:pt x="478" y="363"/>
                    <a:pt x="491" y="363"/>
                  </a:cubicBezTo>
                  <a:cubicBezTo>
                    <a:pt x="504" y="363"/>
                    <a:pt x="516" y="369"/>
                    <a:pt x="516" y="383"/>
                  </a:cubicBezTo>
                  <a:cubicBezTo>
                    <a:pt x="506" y="383"/>
                    <a:pt x="506" y="383"/>
                    <a:pt x="506" y="383"/>
                  </a:cubicBezTo>
                  <a:cubicBezTo>
                    <a:pt x="505" y="375"/>
                    <a:pt x="498" y="372"/>
                    <a:pt x="491" y="372"/>
                  </a:cubicBezTo>
                  <a:cubicBezTo>
                    <a:pt x="484" y="372"/>
                    <a:pt x="474" y="375"/>
                    <a:pt x="474" y="384"/>
                  </a:cubicBezTo>
                  <a:cubicBezTo>
                    <a:pt x="474" y="392"/>
                    <a:pt x="480" y="392"/>
                    <a:pt x="486" y="394"/>
                  </a:cubicBezTo>
                  <a:cubicBezTo>
                    <a:pt x="500" y="399"/>
                    <a:pt x="518" y="399"/>
                    <a:pt x="518" y="417"/>
                  </a:cubicBezTo>
                  <a:close/>
                  <a:moveTo>
                    <a:pt x="443" y="417"/>
                  </a:moveTo>
                  <a:cubicBezTo>
                    <a:pt x="443" y="434"/>
                    <a:pt x="428" y="440"/>
                    <a:pt x="413" y="440"/>
                  </a:cubicBezTo>
                  <a:cubicBezTo>
                    <a:pt x="398" y="440"/>
                    <a:pt x="387" y="433"/>
                    <a:pt x="387" y="417"/>
                  </a:cubicBezTo>
                  <a:cubicBezTo>
                    <a:pt x="398" y="417"/>
                    <a:pt x="398" y="417"/>
                    <a:pt x="398" y="417"/>
                  </a:cubicBezTo>
                  <a:cubicBezTo>
                    <a:pt x="398" y="427"/>
                    <a:pt x="404" y="431"/>
                    <a:pt x="414" y="431"/>
                  </a:cubicBezTo>
                  <a:cubicBezTo>
                    <a:pt x="422" y="431"/>
                    <a:pt x="432" y="429"/>
                    <a:pt x="432" y="418"/>
                  </a:cubicBezTo>
                  <a:cubicBezTo>
                    <a:pt x="432" y="411"/>
                    <a:pt x="426" y="408"/>
                    <a:pt x="420" y="407"/>
                  </a:cubicBezTo>
                  <a:cubicBezTo>
                    <a:pt x="408" y="405"/>
                    <a:pt x="388" y="402"/>
                    <a:pt x="388" y="385"/>
                  </a:cubicBezTo>
                  <a:cubicBezTo>
                    <a:pt x="388" y="369"/>
                    <a:pt x="403" y="363"/>
                    <a:pt x="416" y="363"/>
                  </a:cubicBezTo>
                  <a:cubicBezTo>
                    <a:pt x="429" y="363"/>
                    <a:pt x="441" y="369"/>
                    <a:pt x="441" y="383"/>
                  </a:cubicBezTo>
                  <a:cubicBezTo>
                    <a:pt x="431" y="383"/>
                    <a:pt x="431" y="383"/>
                    <a:pt x="431" y="383"/>
                  </a:cubicBezTo>
                  <a:cubicBezTo>
                    <a:pt x="430" y="375"/>
                    <a:pt x="423" y="372"/>
                    <a:pt x="416" y="372"/>
                  </a:cubicBezTo>
                  <a:cubicBezTo>
                    <a:pt x="409" y="372"/>
                    <a:pt x="399" y="375"/>
                    <a:pt x="399" y="384"/>
                  </a:cubicBezTo>
                  <a:cubicBezTo>
                    <a:pt x="399" y="392"/>
                    <a:pt x="405" y="392"/>
                    <a:pt x="411" y="394"/>
                  </a:cubicBezTo>
                  <a:cubicBezTo>
                    <a:pt x="425" y="399"/>
                    <a:pt x="443" y="399"/>
                    <a:pt x="443" y="417"/>
                  </a:cubicBezTo>
                  <a:close/>
                  <a:moveTo>
                    <a:pt x="354" y="365"/>
                  </a:moveTo>
                  <a:cubicBezTo>
                    <a:pt x="364" y="365"/>
                    <a:pt x="364" y="365"/>
                    <a:pt x="364" y="365"/>
                  </a:cubicBezTo>
                  <a:cubicBezTo>
                    <a:pt x="364" y="409"/>
                    <a:pt x="364" y="409"/>
                    <a:pt x="364" y="409"/>
                  </a:cubicBezTo>
                  <a:cubicBezTo>
                    <a:pt x="365" y="428"/>
                    <a:pt x="355" y="440"/>
                    <a:pt x="335" y="440"/>
                  </a:cubicBezTo>
                  <a:cubicBezTo>
                    <a:pt x="315" y="440"/>
                    <a:pt x="305" y="428"/>
                    <a:pt x="305" y="409"/>
                  </a:cubicBezTo>
                  <a:cubicBezTo>
                    <a:pt x="305" y="365"/>
                    <a:pt x="305" y="365"/>
                    <a:pt x="305" y="365"/>
                  </a:cubicBezTo>
                  <a:cubicBezTo>
                    <a:pt x="315" y="365"/>
                    <a:pt x="315" y="365"/>
                    <a:pt x="315" y="365"/>
                  </a:cubicBezTo>
                  <a:cubicBezTo>
                    <a:pt x="315" y="412"/>
                    <a:pt x="315" y="412"/>
                    <a:pt x="315" y="412"/>
                  </a:cubicBezTo>
                  <a:cubicBezTo>
                    <a:pt x="315" y="424"/>
                    <a:pt x="323" y="431"/>
                    <a:pt x="335" y="431"/>
                  </a:cubicBezTo>
                  <a:cubicBezTo>
                    <a:pt x="346" y="431"/>
                    <a:pt x="354" y="424"/>
                    <a:pt x="354" y="412"/>
                  </a:cubicBezTo>
                  <a:lnTo>
                    <a:pt x="354" y="365"/>
                  </a:lnTo>
                  <a:close/>
                  <a:moveTo>
                    <a:pt x="257" y="365"/>
                  </a:moveTo>
                  <a:cubicBezTo>
                    <a:pt x="246" y="365"/>
                    <a:pt x="246" y="365"/>
                    <a:pt x="246" y="365"/>
                  </a:cubicBezTo>
                  <a:cubicBezTo>
                    <a:pt x="215" y="438"/>
                    <a:pt x="215" y="438"/>
                    <a:pt x="215" y="438"/>
                  </a:cubicBezTo>
                  <a:cubicBezTo>
                    <a:pt x="226" y="438"/>
                    <a:pt x="226" y="438"/>
                    <a:pt x="226" y="438"/>
                  </a:cubicBezTo>
                  <a:cubicBezTo>
                    <a:pt x="234" y="419"/>
                    <a:pt x="234" y="419"/>
                    <a:pt x="234" y="419"/>
                  </a:cubicBezTo>
                  <a:cubicBezTo>
                    <a:pt x="268" y="419"/>
                    <a:pt x="268" y="419"/>
                    <a:pt x="268" y="419"/>
                  </a:cubicBezTo>
                  <a:cubicBezTo>
                    <a:pt x="276" y="438"/>
                    <a:pt x="276" y="438"/>
                    <a:pt x="276" y="438"/>
                  </a:cubicBezTo>
                  <a:cubicBezTo>
                    <a:pt x="287" y="438"/>
                    <a:pt x="287" y="438"/>
                    <a:pt x="287" y="438"/>
                  </a:cubicBezTo>
                  <a:lnTo>
                    <a:pt x="257" y="365"/>
                  </a:lnTo>
                  <a:close/>
                  <a:moveTo>
                    <a:pt x="237" y="411"/>
                  </a:moveTo>
                  <a:cubicBezTo>
                    <a:pt x="251" y="375"/>
                    <a:pt x="251" y="375"/>
                    <a:pt x="251" y="375"/>
                  </a:cubicBezTo>
                  <a:cubicBezTo>
                    <a:pt x="265" y="411"/>
                    <a:pt x="265" y="411"/>
                    <a:pt x="265" y="411"/>
                  </a:cubicBezTo>
                  <a:lnTo>
                    <a:pt x="237" y="411"/>
                  </a:lnTo>
                  <a:close/>
                  <a:moveTo>
                    <a:pt x="197" y="416"/>
                  </a:moveTo>
                  <a:cubicBezTo>
                    <a:pt x="196" y="408"/>
                    <a:pt x="194" y="403"/>
                    <a:pt x="186" y="401"/>
                  </a:cubicBezTo>
                  <a:cubicBezTo>
                    <a:pt x="186" y="401"/>
                    <a:pt x="186" y="401"/>
                    <a:pt x="186" y="401"/>
                  </a:cubicBezTo>
                  <a:cubicBezTo>
                    <a:pt x="194" y="399"/>
                    <a:pt x="199" y="392"/>
                    <a:pt x="199" y="383"/>
                  </a:cubicBezTo>
                  <a:cubicBezTo>
                    <a:pt x="199" y="369"/>
                    <a:pt x="187" y="365"/>
                    <a:pt x="174" y="365"/>
                  </a:cubicBezTo>
                  <a:cubicBezTo>
                    <a:pt x="148" y="365"/>
                    <a:pt x="148" y="365"/>
                    <a:pt x="148" y="365"/>
                  </a:cubicBezTo>
                  <a:cubicBezTo>
                    <a:pt x="148" y="438"/>
                    <a:pt x="148" y="438"/>
                    <a:pt x="148" y="438"/>
                  </a:cubicBezTo>
                  <a:cubicBezTo>
                    <a:pt x="158" y="438"/>
                    <a:pt x="158" y="438"/>
                    <a:pt x="158" y="438"/>
                  </a:cubicBezTo>
                  <a:cubicBezTo>
                    <a:pt x="158" y="405"/>
                    <a:pt x="158" y="405"/>
                    <a:pt x="158" y="405"/>
                  </a:cubicBezTo>
                  <a:cubicBezTo>
                    <a:pt x="173" y="405"/>
                    <a:pt x="173" y="405"/>
                    <a:pt x="173" y="405"/>
                  </a:cubicBezTo>
                  <a:cubicBezTo>
                    <a:pt x="177" y="406"/>
                    <a:pt x="181" y="405"/>
                    <a:pt x="184" y="409"/>
                  </a:cubicBezTo>
                  <a:cubicBezTo>
                    <a:pt x="187" y="412"/>
                    <a:pt x="187" y="418"/>
                    <a:pt x="188" y="425"/>
                  </a:cubicBezTo>
                  <a:cubicBezTo>
                    <a:pt x="188" y="429"/>
                    <a:pt x="190" y="434"/>
                    <a:pt x="191" y="438"/>
                  </a:cubicBezTo>
                  <a:cubicBezTo>
                    <a:pt x="201" y="438"/>
                    <a:pt x="201" y="438"/>
                    <a:pt x="201" y="438"/>
                  </a:cubicBezTo>
                  <a:cubicBezTo>
                    <a:pt x="199" y="431"/>
                    <a:pt x="198" y="424"/>
                    <a:pt x="197" y="416"/>
                  </a:cubicBezTo>
                  <a:close/>
                  <a:moveTo>
                    <a:pt x="175" y="396"/>
                  </a:moveTo>
                  <a:cubicBezTo>
                    <a:pt x="158" y="396"/>
                    <a:pt x="158" y="396"/>
                    <a:pt x="158" y="396"/>
                  </a:cubicBezTo>
                  <a:cubicBezTo>
                    <a:pt x="158" y="374"/>
                    <a:pt x="158" y="374"/>
                    <a:pt x="158" y="374"/>
                  </a:cubicBezTo>
                  <a:cubicBezTo>
                    <a:pt x="175" y="374"/>
                    <a:pt x="175" y="374"/>
                    <a:pt x="175" y="374"/>
                  </a:cubicBezTo>
                  <a:cubicBezTo>
                    <a:pt x="186" y="374"/>
                    <a:pt x="189" y="379"/>
                    <a:pt x="189" y="385"/>
                  </a:cubicBezTo>
                  <a:cubicBezTo>
                    <a:pt x="189" y="391"/>
                    <a:pt x="186" y="396"/>
                    <a:pt x="175" y="396"/>
                  </a:cubicBezTo>
                  <a:close/>
                  <a:moveTo>
                    <a:pt x="72" y="365"/>
                  </a:moveTo>
                  <a:cubicBezTo>
                    <a:pt x="131" y="365"/>
                    <a:pt x="131" y="365"/>
                    <a:pt x="131" y="365"/>
                  </a:cubicBezTo>
                  <a:cubicBezTo>
                    <a:pt x="131" y="374"/>
                    <a:pt x="131" y="374"/>
                    <a:pt x="131" y="374"/>
                  </a:cubicBezTo>
                  <a:cubicBezTo>
                    <a:pt x="106" y="374"/>
                    <a:pt x="106" y="374"/>
                    <a:pt x="106" y="374"/>
                  </a:cubicBezTo>
                  <a:cubicBezTo>
                    <a:pt x="106" y="438"/>
                    <a:pt x="106" y="438"/>
                    <a:pt x="106" y="438"/>
                  </a:cubicBezTo>
                  <a:cubicBezTo>
                    <a:pt x="96" y="438"/>
                    <a:pt x="96" y="438"/>
                    <a:pt x="96" y="438"/>
                  </a:cubicBezTo>
                  <a:cubicBezTo>
                    <a:pt x="96" y="374"/>
                    <a:pt x="96" y="374"/>
                    <a:pt x="96" y="374"/>
                  </a:cubicBezTo>
                  <a:cubicBezTo>
                    <a:pt x="72" y="374"/>
                    <a:pt x="72" y="374"/>
                    <a:pt x="72" y="374"/>
                  </a:cubicBezTo>
                  <a:lnTo>
                    <a:pt x="72" y="365"/>
                  </a:lnTo>
                  <a:close/>
                  <a:moveTo>
                    <a:pt x="57" y="417"/>
                  </a:moveTo>
                  <a:cubicBezTo>
                    <a:pt x="57" y="434"/>
                    <a:pt x="42" y="440"/>
                    <a:pt x="27" y="440"/>
                  </a:cubicBezTo>
                  <a:cubicBezTo>
                    <a:pt x="12" y="440"/>
                    <a:pt x="0" y="433"/>
                    <a:pt x="1" y="417"/>
                  </a:cubicBezTo>
                  <a:cubicBezTo>
                    <a:pt x="12" y="417"/>
                    <a:pt x="12" y="417"/>
                    <a:pt x="12" y="417"/>
                  </a:cubicBezTo>
                  <a:cubicBezTo>
                    <a:pt x="12" y="427"/>
                    <a:pt x="18" y="431"/>
                    <a:pt x="28" y="431"/>
                  </a:cubicBezTo>
                  <a:cubicBezTo>
                    <a:pt x="36" y="431"/>
                    <a:pt x="46" y="429"/>
                    <a:pt x="46" y="418"/>
                  </a:cubicBezTo>
                  <a:cubicBezTo>
                    <a:pt x="46" y="411"/>
                    <a:pt x="40" y="408"/>
                    <a:pt x="34" y="407"/>
                  </a:cubicBezTo>
                  <a:cubicBezTo>
                    <a:pt x="22" y="405"/>
                    <a:pt x="2" y="402"/>
                    <a:pt x="2" y="385"/>
                  </a:cubicBezTo>
                  <a:cubicBezTo>
                    <a:pt x="2" y="369"/>
                    <a:pt x="16" y="363"/>
                    <a:pt x="30" y="363"/>
                  </a:cubicBezTo>
                  <a:cubicBezTo>
                    <a:pt x="43" y="363"/>
                    <a:pt x="55" y="369"/>
                    <a:pt x="55" y="383"/>
                  </a:cubicBezTo>
                  <a:cubicBezTo>
                    <a:pt x="44" y="383"/>
                    <a:pt x="44" y="383"/>
                    <a:pt x="44" y="383"/>
                  </a:cubicBezTo>
                  <a:cubicBezTo>
                    <a:pt x="44" y="375"/>
                    <a:pt x="37" y="372"/>
                    <a:pt x="30" y="372"/>
                  </a:cubicBezTo>
                  <a:cubicBezTo>
                    <a:pt x="22" y="372"/>
                    <a:pt x="13" y="375"/>
                    <a:pt x="13" y="384"/>
                  </a:cubicBezTo>
                  <a:cubicBezTo>
                    <a:pt x="13" y="392"/>
                    <a:pt x="18" y="392"/>
                    <a:pt x="25" y="394"/>
                  </a:cubicBezTo>
                  <a:cubicBezTo>
                    <a:pt x="38" y="399"/>
                    <a:pt x="57" y="399"/>
                    <a:pt x="57" y="417"/>
                  </a:cubicBezTo>
                  <a:close/>
                  <a:moveTo>
                    <a:pt x="1615" y="152"/>
                  </a:moveTo>
                  <a:cubicBezTo>
                    <a:pt x="1613" y="111"/>
                    <a:pt x="1587" y="72"/>
                    <a:pt x="1539" y="72"/>
                  </a:cubicBezTo>
                  <a:cubicBezTo>
                    <a:pt x="1522" y="72"/>
                    <a:pt x="1504" y="82"/>
                    <a:pt x="1495" y="96"/>
                  </a:cubicBezTo>
                  <a:cubicBezTo>
                    <a:pt x="1494" y="96"/>
                    <a:pt x="1494" y="96"/>
                    <a:pt x="1494" y="96"/>
                  </a:cubicBezTo>
                  <a:cubicBezTo>
                    <a:pt x="1493" y="77"/>
                    <a:pt x="1493" y="77"/>
                    <a:pt x="1493" y="77"/>
                  </a:cubicBezTo>
                  <a:cubicBezTo>
                    <a:pt x="1444" y="77"/>
                    <a:pt x="1444" y="77"/>
                    <a:pt x="1444" y="77"/>
                  </a:cubicBezTo>
                  <a:cubicBezTo>
                    <a:pt x="1444" y="88"/>
                    <a:pt x="1445" y="99"/>
                    <a:pt x="1445" y="109"/>
                  </a:cubicBezTo>
                  <a:cubicBezTo>
                    <a:pt x="1445" y="303"/>
                    <a:pt x="1445" y="303"/>
                    <a:pt x="1445" y="303"/>
                  </a:cubicBezTo>
                  <a:cubicBezTo>
                    <a:pt x="1494" y="303"/>
                    <a:pt x="1494" y="303"/>
                    <a:pt x="1494" y="303"/>
                  </a:cubicBezTo>
                  <a:cubicBezTo>
                    <a:pt x="1494" y="217"/>
                    <a:pt x="1494" y="217"/>
                    <a:pt x="1494" y="217"/>
                  </a:cubicBezTo>
                  <a:cubicBezTo>
                    <a:pt x="1495" y="217"/>
                    <a:pt x="1495" y="217"/>
                    <a:pt x="1495" y="217"/>
                  </a:cubicBezTo>
                  <a:cubicBezTo>
                    <a:pt x="1505" y="236"/>
                    <a:pt x="1524" y="245"/>
                    <a:pt x="1545" y="245"/>
                  </a:cubicBezTo>
                  <a:cubicBezTo>
                    <a:pt x="1590" y="245"/>
                    <a:pt x="1613" y="205"/>
                    <a:pt x="1615" y="165"/>
                  </a:cubicBezTo>
                  <a:cubicBezTo>
                    <a:pt x="1615" y="163"/>
                    <a:pt x="1615" y="161"/>
                    <a:pt x="1615" y="159"/>
                  </a:cubicBezTo>
                  <a:cubicBezTo>
                    <a:pt x="1615" y="156"/>
                    <a:pt x="1615" y="154"/>
                    <a:pt x="1615" y="152"/>
                  </a:cubicBezTo>
                  <a:close/>
                  <a:moveTo>
                    <a:pt x="1529" y="213"/>
                  </a:moveTo>
                  <a:cubicBezTo>
                    <a:pt x="1503" y="213"/>
                    <a:pt x="1494" y="181"/>
                    <a:pt x="1494" y="159"/>
                  </a:cubicBezTo>
                  <a:cubicBezTo>
                    <a:pt x="1494" y="136"/>
                    <a:pt x="1503" y="104"/>
                    <a:pt x="1529" y="104"/>
                  </a:cubicBezTo>
                  <a:cubicBezTo>
                    <a:pt x="1561" y="104"/>
                    <a:pt x="1565" y="133"/>
                    <a:pt x="1565" y="159"/>
                  </a:cubicBezTo>
                  <a:cubicBezTo>
                    <a:pt x="1565" y="184"/>
                    <a:pt x="1561" y="213"/>
                    <a:pt x="1529" y="213"/>
                  </a:cubicBezTo>
                  <a:close/>
                  <a:moveTo>
                    <a:pt x="1415" y="103"/>
                  </a:moveTo>
                  <a:cubicBezTo>
                    <a:pt x="1421" y="115"/>
                    <a:pt x="1420" y="129"/>
                    <a:pt x="1420" y="142"/>
                  </a:cubicBezTo>
                  <a:cubicBezTo>
                    <a:pt x="1420" y="240"/>
                    <a:pt x="1420" y="240"/>
                    <a:pt x="1420" y="240"/>
                  </a:cubicBezTo>
                  <a:cubicBezTo>
                    <a:pt x="1372" y="240"/>
                    <a:pt x="1372" y="240"/>
                    <a:pt x="1372" y="240"/>
                  </a:cubicBezTo>
                  <a:cubicBezTo>
                    <a:pt x="1372" y="142"/>
                    <a:pt x="1372" y="142"/>
                    <a:pt x="1372" y="142"/>
                  </a:cubicBezTo>
                  <a:cubicBezTo>
                    <a:pt x="1371" y="124"/>
                    <a:pt x="1366" y="104"/>
                    <a:pt x="1342" y="104"/>
                  </a:cubicBezTo>
                  <a:cubicBezTo>
                    <a:pt x="1327" y="104"/>
                    <a:pt x="1314" y="118"/>
                    <a:pt x="1313" y="142"/>
                  </a:cubicBezTo>
                  <a:cubicBezTo>
                    <a:pt x="1313" y="240"/>
                    <a:pt x="1313" y="240"/>
                    <a:pt x="1313" y="240"/>
                  </a:cubicBezTo>
                  <a:cubicBezTo>
                    <a:pt x="1264" y="240"/>
                    <a:pt x="1264" y="240"/>
                    <a:pt x="1264" y="240"/>
                  </a:cubicBezTo>
                  <a:cubicBezTo>
                    <a:pt x="1264" y="142"/>
                    <a:pt x="1264" y="142"/>
                    <a:pt x="1264" y="142"/>
                  </a:cubicBezTo>
                  <a:cubicBezTo>
                    <a:pt x="1264" y="124"/>
                    <a:pt x="1259" y="104"/>
                    <a:pt x="1235" y="104"/>
                  </a:cubicBezTo>
                  <a:cubicBezTo>
                    <a:pt x="1219" y="104"/>
                    <a:pt x="1206" y="118"/>
                    <a:pt x="1205" y="142"/>
                  </a:cubicBezTo>
                  <a:cubicBezTo>
                    <a:pt x="1205" y="240"/>
                    <a:pt x="1205" y="240"/>
                    <a:pt x="1205" y="240"/>
                  </a:cubicBezTo>
                  <a:cubicBezTo>
                    <a:pt x="1157" y="240"/>
                    <a:pt x="1157" y="240"/>
                    <a:pt x="1157" y="240"/>
                  </a:cubicBezTo>
                  <a:cubicBezTo>
                    <a:pt x="1157" y="77"/>
                    <a:pt x="1157" y="77"/>
                    <a:pt x="1157" y="77"/>
                  </a:cubicBezTo>
                  <a:cubicBezTo>
                    <a:pt x="1205" y="77"/>
                    <a:pt x="1205" y="77"/>
                    <a:pt x="1205" y="77"/>
                  </a:cubicBezTo>
                  <a:cubicBezTo>
                    <a:pt x="1205" y="96"/>
                    <a:pt x="1205" y="96"/>
                    <a:pt x="1205" y="96"/>
                  </a:cubicBezTo>
                  <a:cubicBezTo>
                    <a:pt x="1206" y="96"/>
                    <a:pt x="1206" y="96"/>
                    <a:pt x="1206" y="96"/>
                  </a:cubicBezTo>
                  <a:cubicBezTo>
                    <a:pt x="1216" y="82"/>
                    <a:pt x="1231" y="72"/>
                    <a:pt x="1256" y="72"/>
                  </a:cubicBezTo>
                  <a:cubicBezTo>
                    <a:pt x="1274" y="72"/>
                    <a:pt x="1301" y="85"/>
                    <a:pt x="1308" y="103"/>
                  </a:cubicBezTo>
                  <a:cubicBezTo>
                    <a:pt x="1323" y="82"/>
                    <a:pt x="1339" y="72"/>
                    <a:pt x="1363" y="72"/>
                  </a:cubicBezTo>
                  <a:cubicBezTo>
                    <a:pt x="1382" y="72"/>
                    <a:pt x="1409" y="85"/>
                    <a:pt x="1415" y="103"/>
                  </a:cubicBezTo>
                  <a:close/>
                  <a:moveTo>
                    <a:pt x="1127" y="240"/>
                  </a:moveTo>
                  <a:cubicBezTo>
                    <a:pt x="1078" y="240"/>
                    <a:pt x="1078" y="240"/>
                    <a:pt x="1078" y="240"/>
                  </a:cubicBezTo>
                  <a:cubicBezTo>
                    <a:pt x="1076" y="220"/>
                    <a:pt x="1076" y="220"/>
                    <a:pt x="1076" y="220"/>
                  </a:cubicBezTo>
                  <a:cubicBezTo>
                    <a:pt x="1066" y="235"/>
                    <a:pt x="1051" y="245"/>
                    <a:pt x="1026" y="245"/>
                  </a:cubicBezTo>
                  <a:cubicBezTo>
                    <a:pt x="1010" y="245"/>
                    <a:pt x="978" y="233"/>
                    <a:pt x="972" y="209"/>
                  </a:cubicBezTo>
                  <a:cubicBezTo>
                    <a:pt x="970" y="199"/>
                    <a:pt x="969" y="188"/>
                    <a:pt x="969" y="183"/>
                  </a:cubicBezTo>
                  <a:cubicBezTo>
                    <a:pt x="969" y="77"/>
                    <a:pt x="969" y="77"/>
                    <a:pt x="969" y="77"/>
                  </a:cubicBezTo>
                  <a:cubicBezTo>
                    <a:pt x="1018" y="77"/>
                    <a:pt x="1018" y="77"/>
                    <a:pt x="1018" y="77"/>
                  </a:cubicBezTo>
                  <a:cubicBezTo>
                    <a:pt x="1018" y="175"/>
                    <a:pt x="1018" y="175"/>
                    <a:pt x="1018" y="175"/>
                  </a:cubicBezTo>
                  <a:cubicBezTo>
                    <a:pt x="1018" y="192"/>
                    <a:pt x="1023" y="213"/>
                    <a:pt x="1047" y="213"/>
                  </a:cubicBezTo>
                  <a:cubicBezTo>
                    <a:pt x="1062" y="213"/>
                    <a:pt x="1076" y="199"/>
                    <a:pt x="1076" y="175"/>
                  </a:cubicBezTo>
                  <a:cubicBezTo>
                    <a:pt x="1076" y="77"/>
                    <a:pt x="1076" y="77"/>
                    <a:pt x="1076" y="77"/>
                  </a:cubicBezTo>
                  <a:cubicBezTo>
                    <a:pt x="1125" y="77"/>
                    <a:pt x="1125" y="77"/>
                    <a:pt x="1125" y="77"/>
                  </a:cubicBezTo>
                  <a:cubicBezTo>
                    <a:pt x="1125" y="211"/>
                    <a:pt x="1125" y="211"/>
                    <a:pt x="1125" y="211"/>
                  </a:cubicBezTo>
                  <a:cubicBezTo>
                    <a:pt x="1126" y="221"/>
                    <a:pt x="1126" y="231"/>
                    <a:pt x="1127" y="240"/>
                  </a:cubicBezTo>
                  <a:close/>
                  <a:moveTo>
                    <a:pt x="938" y="232"/>
                  </a:moveTo>
                  <a:cubicBezTo>
                    <a:pt x="921" y="238"/>
                    <a:pt x="904" y="241"/>
                    <a:pt x="885" y="243"/>
                  </a:cubicBezTo>
                  <a:cubicBezTo>
                    <a:pt x="874" y="244"/>
                    <a:pt x="862" y="245"/>
                    <a:pt x="831" y="245"/>
                  </a:cubicBezTo>
                  <a:cubicBezTo>
                    <a:pt x="785" y="245"/>
                    <a:pt x="721" y="216"/>
                    <a:pt x="721" y="123"/>
                  </a:cubicBezTo>
                  <a:cubicBezTo>
                    <a:pt x="721" y="29"/>
                    <a:pt x="785" y="0"/>
                    <a:pt x="831" y="0"/>
                  </a:cubicBezTo>
                  <a:cubicBezTo>
                    <a:pt x="899" y="0"/>
                    <a:pt x="941" y="21"/>
                    <a:pt x="942" y="77"/>
                  </a:cubicBezTo>
                  <a:cubicBezTo>
                    <a:pt x="888" y="77"/>
                    <a:pt x="888" y="77"/>
                    <a:pt x="888" y="77"/>
                  </a:cubicBezTo>
                  <a:cubicBezTo>
                    <a:pt x="888" y="47"/>
                    <a:pt x="868" y="37"/>
                    <a:pt x="841" y="37"/>
                  </a:cubicBezTo>
                  <a:cubicBezTo>
                    <a:pt x="796" y="37"/>
                    <a:pt x="775" y="70"/>
                    <a:pt x="775" y="123"/>
                  </a:cubicBezTo>
                  <a:cubicBezTo>
                    <a:pt x="775" y="176"/>
                    <a:pt x="796" y="209"/>
                    <a:pt x="841" y="209"/>
                  </a:cubicBezTo>
                  <a:cubicBezTo>
                    <a:pt x="861" y="209"/>
                    <a:pt x="874" y="206"/>
                    <a:pt x="888" y="203"/>
                  </a:cubicBezTo>
                  <a:cubicBezTo>
                    <a:pt x="888" y="154"/>
                    <a:pt x="888" y="154"/>
                    <a:pt x="888" y="154"/>
                  </a:cubicBezTo>
                  <a:cubicBezTo>
                    <a:pt x="842" y="154"/>
                    <a:pt x="842" y="154"/>
                    <a:pt x="842" y="154"/>
                  </a:cubicBezTo>
                  <a:cubicBezTo>
                    <a:pt x="842" y="115"/>
                    <a:pt x="842" y="115"/>
                    <a:pt x="842" y="115"/>
                  </a:cubicBezTo>
                  <a:cubicBezTo>
                    <a:pt x="938" y="115"/>
                    <a:pt x="938" y="115"/>
                    <a:pt x="938" y="115"/>
                  </a:cubicBezTo>
                  <a:lnTo>
                    <a:pt x="938" y="232"/>
                  </a:lnTo>
                  <a:close/>
                  <a:moveTo>
                    <a:pt x="636" y="108"/>
                  </a:moveTo>
                  <a:cubicBezTo>
                    <a:pt x="638" y="118"/>
                    <a:pt x="639" y="128"/>
                    <a:pt x="639" y="134"/>
                  </a:cubicBezTo>
                  <a:cubicBezTo>
                    <a:pt x="639" y="240"/>
                    <a:pt x="639" y="240"/>
                    <a:pt x="639" y="240"/>
                  </a:cubicBezTo>
                  <a:cubicBezTo>
                    <a:pt x="590" y="240"/>
                    <a:pt x="590" y="240"/>
                    <a:pt x="590" y="240"/>
                  </a:cubicBezTo>
                  <a:cubicBezTo>
                    <a:pt x="590" y="142"/>
                    <a:pt x="590" y="142"/>
                    <a:pt x="590" y="142"/>
                  </a:cubicBezTo>
                  <a:cubicBezTo>
                    <a:pt x="590" y="124"/>
                    <a:pt x="585" y="104"/>
                    <a:pt x="561" y="104"/>
                  </a:cubicBezTo>
                  <a:cubicBezTo>
                    <a:pt x="546" y="104"/>
                    <a:pt x="532" y="118"/>
                    <a:pt x="532" y="142"/>
                  </a:cubicBezTo>
                  <a:cubicBezTo>
                    <a:pt x="532" y="240"/>
                    <a:pt x="532" y="240"/>
                    <a:pt x="532" y="240"/>
                  </a:cubicBezTo>
                  <a:cubicBezTo>
                    <a:pt x="483" y="240"/>
                    <a:pt x="483" y="240"/>
                    <a:pt x="483" y="240"/>
                  </a:cubicBezTo>
                  <a:cubicBezTo>
                    <a:pt x="483" y="77"/>
                    <a:pt x="483" y="77"/>
                    <a:pt x="483" y="77"/>
                  </a:cubicBezTo>
                  <a:cubicBezTo>
                    <a:pt x="531" y="77"/>
                    <a:pt x="531" y="77"/>
                    <a:pt x="531" y="77"/>
                  </a:cubicBezTo>
                  <a:cubicBezTo>
                    <a:pt x="531" y="96"/>
                    <a:pt x="531" y="96"/>
                    <a:pt x="531" y="96"/>
                  </a:cubicBezTo>
                  <a:cubicBezTo>
                    <a:pt x="532" y="97"/>
                    <a:pt x="532" y="97"/>
                    <a:pt x="532" y="97"/>
                  </a:cubicBezTo>
                  <a:cubicBezTo>
                    <a:pt x="542" y="82"/>
                    <a:pt x="557" y="72"/>
                    <a:pt x="582" y="72"/>
                  </a:cubicBezTo>
                  <a:cubicBezTo>
                    <a:pt x="598" y="72"/>
                    <a:pt x="630" y="84"/>
                    <a:pt x="636" y="108"/>
                  </a:cubicBezTo>
                  <a:close/>
                  <a:moveTo>
                    <a:pt x="465" y="47"/>
                  </a:moveTo>
                  <a:cubicBezTo>
                    <a:pt x="413" y="47"/>
                    <a:pt x="413" y="47"/>
                    <a:pt x="413" y="47"/>
                  </a:cubicBezTo>
                  <a:cubicBezTo>
                    <a:pt x="413" y="5"/>
                    <a:pt x="413" y="5"/>
                    <a:pt x="413" y="5"/>
                  </a:cubicBezTo>
                  <a:cubicBezTo>
                    <a:pt x="465" y="5"/>
                    <a:pt x="465" y="5"/>
                    <a:pt x="465" y="5"/>
                  </a:cubicBezTo>
                  <a:lnTo>
                    <a:pt x="465" y="47"/>
                  </a:lnTo>
                  <a:close/>
                  <a:moveTo>
                    <a:pt x="414" y="240"/>
                  </a:moveTo>
                  <a:cubicBezTo>
                    <a:pt x="414" y="77"/>
                    <a:pt x="414" y="77"/>
                    <a:pt x="414" y="77"/>
                  </a:cubicBezTo>
                  <a:cubicBezTo>
                    <a:pt x="463" y="77"/>
                    <a:pt x="463" y="77"/>
                    <a:pt x="463" y="77"/>
                  </a:cubicBezTo>
                  <a:cubicBezTo>
                    <a:pt x="463" y="240"/>
                    <a:pt x="463" y="240"/>
                    <a:pt x="463" y="240"/>
                  </a:cubicBezTo>
                  <a:lnTo>
                    <a:pt x="414" y="240"/>
                  </a:lnTo>
                  <a:close/>
                  <a:moveTo>
                    <a:pt x="339" y="240"/>
                  </a:moveTo>
                  <a:cubicBezTo>
                    <a:pt x="290" y="151"/>
                    <a:pt x="290" y="151"/>
                    <a:pt x="290" y="151"/>
                  </a:cubicBezTo>
                  <a:cubicBezTo>
                    <a:pt x="290" y="151"/>
                    <a:pt x="290" y="151"/>
                    <a:pt x="290" y="151"/>
                  </a:cubicBezTo>
                  <a:cubicBezTo>
                    <a:pt x="290" y="240"/>
                    <a:pt x="290" y="240"/>
                    <a:pt x="290" y="240"/>
                  </a:cubicBezTo>
                  <a:cubicBezTo>
                    <a:pt x="241" y="240"/>
                    <a:pt x="241" y="240"/>
                    <a:pt x="241" y="240"/>
                  </a:cubicBezTo>
                  <a:cubicBezTo>
                    <a:pt x="241" y="5"/>
                    <a:pt x="241" y="5"/>
                    <a:pt x="241" y="5"/>
                  </a:cubicBezTo>
                  <a:cubicBezTo>
                    <a:pt x="290" y="5"/>
                    <a:pt x="290" y="5"/>
                    <a:pt x="290" y="5"/>
                  </a:cubicBezTo>
                  <a:cubicBezTo>
                    <a:pt x="290" y="143"/>
                    <a:pt x="290" y="143"/>
                    <a:pt x="290" y="143"/>
                  </a:cubicBezTo>
                  <a:cubicBezTo>
                    <a:pt x="290" y="144"/>
                    <a:pt x="290" y="144"/>
                    <a:pt x="290" y="144"/>
                  </a:cubicBezTo>
                  <a:cubicBezTo>
                    <a:pt x="338" y="75"/>
                    <a:pt x="338" y="75"/>
                    <a:pt x="338" y="75"/>
                  </a:cubicBezTo>
                  <a:cubicBezTo>
                    <a:pt x="393" y="75"/>
                    <a:pt x="393" y="75"/>
                    <a:pt x="393" y="75"/>
                  </a:cubicBezTo>
                  <a:cubicBezTo>
                    <a:pt x="337" y="146"/>
                    <a:pt x="337" y="146"/>
                    <a:pt x="337" y="146"/>
                  </a:cubicBezTo>
                  <a:cubicBezTo>
                    <a:pt x="396" y="240"/>
                    <a:pt x="396" y="240"/>
                    <a:pt x="396" y="240"/>
                  </a:cubicBezTo>
                  <a:lnTo>
                    <a:pt x="339" y="240"/>
                  </a:lnTo>
                  <a:close/>
                  <a:moveTo>
                    <a:pt x="146" y="5"/>
                  </a:moveTo>
                  <a:cubicBezTo>
                    <a:pt x="86" y="5"/>
                    <a:pt x="86" y="5"/>
                    <a:pt x="86" y="5"/>
                  </a:cubicBezTo>
                  <a:cubicBezTo>
                    <a:pt x="1" y="240"/>
                    <a:pt x="1" y="240"/>
                    <a:pt x="1" y="240"/>
                  </a:cubicBezTo>
                  <a:cubicBezTo>
                    <a:pt x="49" y="240"/>
                    <a:pt x="49" y="240"/>
                    <a:pt x="49" y="240"/>
                  </a:cubicBezTo>
                  <a:cubicBezTo>
                    <a:pt x="67" y="190"/>
                    <a:pt x="67" y="190"/>
                    <a:pt x="67" y="190"/>
                  </a:cubicBezTo>
                  <a:cubicBezTo>
                    <a:pt x="160" y="190"/>
                    <a:pt x="160" y="190"/>
                    <a:pt x="160" y="190"/>
                  </a:cubicBezTo>
                  <a:cubicBezTo>
                    <a:pt x="177" y="240"/>
                    <a:pt x="177" y="240"/>
                    <a:pt x="177" y="240"/>
                  </a:cubicBezTo>
                  <a:cubicBezTo>
                    <a:pt x="228" y="240"/>
                    <a:pt x="228" y="240"/>
                    <a:pt x="228" y="240"/>
                  </a:cubicBezTo>
                  <a:lnTo>
                    <a:pt x="146" y="5"/>
                  </a:lnTo>
                  <a:close/>
                  <a:moveTo>
                    <a:pt x="80" y="151"/>
                  </a:moveTo>
                  <a:cubicBezTo>
                    <a:pt x="114" y="51"/>
                    <a:pt x="114" y="51"/>
                    <a:pt x="114" y="51"/>
                  </a:cubicBezTo>
                  <a:cubicBezTo>
                    <a:pt x="115" y="51"/>
                    <a:pt x="115" y="51"/>
                    <a:pt x="115" y="51"/>
                  </a:cubicBezTo>
                  <a:cubicBezTo>
                    <a:pt x="147" y="151"/>
                    <a:pt x="147" y="151"/>
                    <a:pt x="147" y="151"/>
                  </a:cubicBezTo>
                  <a:lnTo>
                    <a:pt x="80" y="15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extBox 1"/>
            <p:cNvSpPr txBox="1"/>
            <p:nvPr/>
          </p:nvSpPr>
          <p:spPr>
            <a:xfrm>
              <a:off x="1504414" y="6387499"/>
              <a:ext cx="1984075" cy="107722"/>
            </a:xfrm>
            <a:prstGeom prst="rect">
              <a:avLst/>
            </a:prstGeom>
            <a:noFill/>
          </p:spPr>
          <p:txBody>
            <a:bodyPr wrap="square" lIns="0" tIns="0" rIns="0" bIns="0" rtlCol="0">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de-DE" sz="700" dirty="0" smtClean="0"/>
                <a:t>© 2019 Akin Gump Strauss Hauer &amp; Feld LLP</a:t>
              </a:r>
              <a:endParaRPr lang="en-US" sz="700" dirty="0" smtClean="0"/>
            </a:p>
          </p:txBody>
        </p:sp>
      </p:grpSp>
      <p:sp>
        <p:nvSpPr>
          <p:cNvPr id="9" name="Footer Placeholder 4"/>
          <p:cNvSpPr>
            <a:spLocks noGrp="1"/>
          </p:cNvSpPr>
          <p:nvPr>
            <p:ph type="ftr" sz="quarter" idx="3"/>
          </p:nvPr>
        </p:nvSpPr>
        <p:spPr>
          <a:xfrm>
            <a:off x="3596369" y="6246403"/>
            <a:ext cx="2661781" cy="365125"/>
          </a:xfrm>
          <a:prstGeom prst="rect">
            <a:avLst/>
          </a:prstGeom>
        </p:spPr>
        <p:txBody>
          <a:bodyPr vert="horz" lIns="91440" tIns="45720" rIns="91440" bIns="45720" rtlCol="0" anchor="ctr"/>
          <a:lstStyle>
            <a:lvl1pPr algn="ctr">
              <a:defRPr sz="700">
                <a:solidFill>
                  <a:schemeClr val="tx1">
                    <a:tint val="75000"/>
                  </a:schemeClr>
                </a:solidFill>
              </a:defRPr>
            </a:lvl1pPr>
          </a:lstStyle>
          <a:p>
            <a:endParaRPr lang="en-US" dirty="0"/>
          </a:p>
        </p:txBody>
      </p:sp>
    </p:spTree>
    <p:extLst>
      <p:ext uri="{BB962C8B-B14F-4D97-AF65-F5344CB8AC3E}">
        <p14:creationId xmlns:p14="http://schemas.microsoft.com/office/powerpoint/2010/main" val="3005442238"/>
      </p:ext>
    </p:extLst>
  </p:cSld>
  <p:clrMap bg1="lt1" tx1="dk1" bg2="lt2" tx2="dk2" accent1="accent1" accent2="accent2" accent3="accent3" accent4="accent4" accent5="accent5" accent6="accent6" hlink="hlink" folHlink="folHlink"/>
  <p:sldLayoutIdLst>
    <p:sldLayoutId id="2147483782" r:id="rId1"/>
    <p:sldLayoutId id="2147483784" r:id="rId2"/>
    <p:sldLayoutId id="2147483783" r:id="rId3"/>
    <p:sldLayoutId id="2147483785" r:id="rId4"/>
    <p:sldLayoutId id="2147483787" r:id="rId5"/>
    <p:sldLayoutId id="2147483788" r:id="rId6"/>
    <p:sldLayoutId id="2147483790" r:id="rId7"/>
    <p:sldLayoutId id="2147483791" r:id="rId8"/>
  </p:sldLayoutIdLst>
  <p:transition spd="med">
    <p:fade/>
  </p:transition>
  <p:hf hdr="0" ftr="0" dt="0"/>
  <p:txStyles>
    <p:titleStyle>
      <a:lvl1pPr algn="l" rtl="0" eaLnBrk="1" fontAlgn="base" hangingPunct="1">
        <a:lnSpc>
          <a:spcPct val="93000"/>
        </a:lnSpc>
        <a:spcBef>
          <a:spcPct val="0"/>
        </a:spcBef>
        <a:spcAft>
          <a:spcPct val="0"/>
        </a:spcAft>
        <a:defRPr sz="3000">
          <a:solidFill>
            <a:srgbClr val="FF4500"/>
          </a:solidFill>
          <a:latin typeface="+mj-lt"/>
          <a:ea typeface="+mj-ea"/>
          <a:cs typeface="+mj-cs"/>
        </a:defRPr>
      </a:lvl1pPr>
      <a:lvl2pPr algn="l" rtl="0" eaLnBrk="1" fontAlgn="base" hangingPunct="1">
        <a:lnSpc>
          <a:spcPct val="93000"/>
        </a:lnSpc>
        <a:spcBef>
          <a:spcPct val="0"/>
        </a:spcBef>
        <a:spcAft>
          <a:spcPct val="0"/>
        </a:spcAft>
        <a:defRPr sz="1650">
          <a:solidFill>
            <a:schemeClr val="tx2"/>
          </a:solidFill>
          <a:latin typeface="Arial" charset="0"/>
        </a:defRPr>
      </a:lvl2pPr>
      <a:lvl3pPr algn="l" rtl="0" eaLnBrk="1" fontAlgn="base" hangingPunct="1">
        <a:lnSpc>
          <a:spcPct val="93000"/>
        </a:lnSpc>
        <a:spcBef>
          <a:spcPct val="0"/>
        </a:spcBef>
        <a:spcAft>
          <a:spcPct val="0"/>
        </a:spcAft>
        <a:defRPr sz="1650">
          <a:solidFill>
            <a:schemeClr val="tx2"/>
          </a:solidFill>
          <a:latin typeface="Arial" charset="0"/>
        </a:defRPr>
      </a:lvl3pPr>
      <a:lvl4pPr algn="l" rtl="0" eaLnBrk="1" fontAlgn="base" hangingPunct="1">
        <a:lnSpc>
          <a:spcPct val="93000"/>
        </a:lnSpc>
        <a:spcBef>
          <a:spcPct val="0"/>
        </a:spcBef>
        <a:spcAft>
          <a:spcPct val="0"/>
        </a:spcAft>
        <a:defRPr sz="1650">
          <a:solidFill>
            <a:schemeClr val="tx2"/>
          </a:solidFill>
          <a:latin typeface="Arial" charset="0"/>
        </a:defRPr>
      </a:lvl4pPr>
      <a:lvl5pPr algn="l" rtl="0" eaLnBrk="1" fontAlgn="base" hangingPunct="1">
        <a:lnSpc>
          <a:spcPct val="93000"/>
        </a:lnSpc>
        <a:spcBef>
          <a:spcPct val="0"/>
        </a:spcBef>
        <a:spcAft>
          <a:spcPct val="0"/>
        </a:spcAft>
        <a:defRPr sz="1650">
          <a:solidFill>
            <a:schemeClr val="tx2"/>
          </a:solidFill>
          <a:latin typeface="Arial" charset="0"/>
        </a:defRPr>
      </a:lvl5pPr>
      <a:lvl6pPr marL="342900" algn="l" rtl="0" eaLnBrk="1" fontAlgn="base" hangingPunct="1">
        <a:lnSpc>
          <a:spcPct val="93000"/>
        </a:lnSpc>
        <a:spcBef>
          <a:spcPct val="0"/>
        </a:spcBef>
        <a:spcAft>
          <a:spcPct val="0"/>
        </a:spcAft>
        <a:defRPr sz="1650">
          <a:solidFill>
            <a:schemeClr val="tx2"/>
          </a:solidFill>
          <a:latin typeface="Arial" charset="0"/>
        </a:defRPr>
      </a:lvl6pPr>
      <a:lvl7pPr marL="685800" algn="l" rtl="0" eaLnBrk="1" fontAlgn="base" hangingPunct="1">
        <a:lnSpc>
          <a:spcPct val="93000"/>
        </a:lnSpc>
        <a:spcBef>
          <a:spcPct val="0"/>
        </a:spcBef>
        <a:spcAft>
          <a:spcPct val="0"/>
        </a:spcAft>
        <a:defRPr sz="1650">
          <a:solidFill>
            <a:schemeClr val="tx2"/>
          </a:solidFill>
          <a:latin typeface="Arial" charset="0"/>
        </a:defRPr>
      </a:lvl7pPr>
      <a:lvl8pPr marL="1028700" algn="l" rtl="0" eaLnBrk="1" fontAlgn="base" hangingPunct="1">
        <a:lnSpc>
          <a:spcPct val="93000"/>
        </a:lnSpc>
        <a:spcBef>
          <a:spcPct val="0"/>
        </a:spcBef>
        <a:spcAft>
          <a:spcPct val="0"/>
        </a:spcAft>
        <a:defRPr sz="1650">
          <a:solidFill>
            <a:schemeClr val="tx2"/>
          </a:solidFill>
          <a:latin typeface="Arial" charset="0"/>
        </a:defRPr>
      </a:lvl8pPr>
      <a:lvl9pPr marL="1371600" algn="l" rtl="0" eaLnBrk="1" fontAlgn="base" hangingPunct="1">
        <a:lnSpc>
          <a:spcPct val="93000"/>
        </a:lnSpc>
        <a:spcBef>
          <a:spcPct val="0"/>
        </a:spcBef>
        <a:spcAft>
          <a:spcPct val="0"/>
        </a:spcAft>
        <a:defRPr sz="1650">
          <a:solidFill>
            <a:schemeClr val="tx2"/>
          </a:solidFill>
          <a:latin typeface="Arial" charset="0"/>
        </a:defRPr>
      </a:lvl9pPr>
    </p:titleStyle>
    <p:bodyStyle>
      <a:lvl1pPr marL="0" indent="0" algn="l" rtl="0" eaLnBrk="1" fontAlgn="base" hangingPunct="1">
        <a:lnSpc>
          <a:spcPct val="110000"/>
        </a:lnSpc>
        <a:spcBef>
          <a:spcPts val="1200"/>
        </a:spcBef>
        <a:spcAft>
          <a:spcPct val="0"/>
        </a:spcAft>
        <a:buClr>
          <a:srgbClr val="FF4500"/>
        </a:buClr>
        <a:buFont typeface="Wingdings" pitchFamily="2" charset="2"/>
        <a:buNone/>
        <a:defRPr sz="1600">
          <a:solidFill>
            <a:schemeClr val="tx1"/>
          </a:solidFill>
          <a:latin typeface="+mj-lt"/>
          <a:ea typeface="+mn-ea"/>
          <a:cs typeface="+mn-cs"/>
        </a:defRPr>
      </a:lvl1pPr>
      <a:lvl2pPr marL="115888" indent="-115888" algn="l" rtl="0" eaLnBrk="1" fontAlgn="base" hangingPunct="1">
        <a:lnSpc>
          <a:spcPct val="110000"/>
        </a:lnSpc>
        <a:spcBef>
          <a:spcPts val="1200"/>
        </a:spcBef>
        <a:spcAft>
          <a:spcPct val="0"/>
        </a:spcAft>
        <a:buClr>
          <a:schemeClr val="accent1"/>
        </a:buClr>
        <a:buFont typeface="Arial" panose="020B0604020202020204" pitchFamily="34" charset="0"/>
        <a:buChar char="•"/>
        <a:defRPr sz="1200">
          <a:solidFill>
            <a:schemeClr val="tx1"/>
          </a:solidFill>
          <a:latin typeface="+mn-lt"/>
          <a:cs typeface="+mn-cs"/>
        </a:defRPr>
      </a:lvl2pPr>
      <a:lvl3pPr marL="230188" indent="-114300" algn="l" rtl="0" eaLnBrk="1" fontAlgn="base" hangingPunct="1">
        <a:lnSpc>
          <a:spcPct val="110000"/>
        </a:lnSpc>
        <a:spcBef>
          <a:spcPts val="600"/>
        </a:spcBef>
        <a:spcAft>
          <a:spcPct val="0"/>
        </a:spcAft>
        <a:buClr>
          <a:schemeClr val="accent1"/>
        </a:buClr>
        <a:buFont typeface="Arial" panose="020B0604020202020204" pitchFamily="34" charset="0"/>
        <a:buChar char="–"/>
        <a:defRPr sz="1200">
          <a:solidFill>
            <a:schemeClr val="tx1"/>
          </a:solidFill>
          <a:latin typeface="+mn-lt"/>
          <a:cs typeface="+mn-cs"/>
        </a:defRPr>
      </a:lvl3pPr>
      <a:lvl4pPr marL="346075" indent="-115888" algn="l" rtl="0" eaLnBrk="1" fontAlgn="base" hangingPunct="1">
        <a:lnSpc>
          <a:spcPct val="110000"/>
        </a:lnSpc>
        <a:spcBef>
          <a:spcPts val="400"/>
        </a:spcBef>
        <a:spcAft>
          <a:spcPct val="0"/>
        </a:spcAft>
        <a:buClr>
          <a:schemeClr val="tx1"/>
        </a:buClr>
        <a:buSzPct val="100000"/>
        <a:buFont typeface="Arial" panose="020B0604020202020204" pitchFamily="34" charset="0"/>
        <a:buChar char="•"/>
        <a:defRPr sz="1200">
          <a:solidFill>
            <a:schemeClr val="tx1"/>
          </a:solidFill>
          <a:latin typeface="+mn-lt"/>
          <a:cs typeface="+mn-cs"/>
        </a:defRPr>
      </a:lvl4pPr>
      <a:lvl5pPr marL="460375" indent="-114300" algn="l" rtl="0" eaLnBrk="1" fontAlgn="base" hangingPunct="1">
        <a:lnSpc>
          <a:spcPct val="110000"/>
        </a:lnSpc>
        <a:spcBef>
          <a:spcPts val="400"/>
        </a:spcBef>
        <a:spcAft>
          <a:spcPct val="0"/>
        </a:spcAft>
        <a:buClr>
          <a:schemeClr val="tx1"/>
        </a:buClr>
        <a:buFont typeface="Arial" panose="020B0604020202020204" pitchFamily="34" charset="0"/>
        <a:buChar char="–"/>
        <a:defRPr sz="1200">
          <a:solidFill>
            <a:schemeClr val="tx1"/>
          </a:solidFill>
          <a:latin typeface="+mn-lt"/>
          <a:cs typeface="+mn-cs"/>
        </a:defRPr>
      </a:lvl5pPr>
      <a:lvl6pPr marL="1047750" indent="-113110" algn="l" rtl="0" eaLnBrk="1" fontAlgn="base" hangingPunct="1">
        <a:lnSpc>
          <a:spcPct val="93000"/>
        </a:lnSpc>
        <a:spcBef>
          <a:spcPct val="17000"/>
        </a:spcBef>
        <a:spcAft>
          <a:spcPct val="0"/>
        </a:spcAft>
        <a:buClr>
          <a:srgbClr val="5F5F5F"/>
        </a:buClr>
        <a:buFont typeface="Wingdings" pitchFamily="2" charset="2"/>
        <a:buChar char="§"/>
        <a:defRPr sz="750">
          <a:solidFill>
            <a:schemeClr val="tx1"/>
          </a:solidFill>
          <a:latin typeface="+mn-lt"/>
          <a:cs typeface="+mn-cs"/>
        </a:defRPr>
      </a:lvl6pPr>
      <a:lvl7pPr marL="1390650" indent="-113110" algn="l" rtl="0" eaLnBrk="1" fontAlgn="base" hangingPunct="1">
        <a:lnSpc>
          <a:spcPct val="93000"/>
        </a:lnSpc>
        <a:spcBef>
          <a:spcPct val="17000"/>
        </a:spcBef>
        <a:spcAft>
          <a:spcPct val="0"/>
        </a:spcAft>
        <a:buClr>
          <a:srgbClr val="5F5F5F"/>
        </a:buClr>
        <a:buFont typeface="Wingdings" pitchFamily="2" charset="2"/>
        <a:buChar char="§"/>
        <a:defRPr sz="750">
          <a:solidFill>
            <a:schemeClr val="tx1"/>
          </a:solidFill>
          <a:latin typeface="+mn-lt"/>
          <a:cs typeface="+mn-cs"/>
        </a:defRPr>
      </a:lvl7pPr>
      <a:lvl8pPr marL="1733550" indent="-113110" algn="l" rtl="0" eaLnBrk="1" fontAlgn="base" hangingPunct="1">
        <a:lnSpc>
          <a:spcPct val="93000"/>
        </a:lnSpc>
        <a:spcBef>
          <a:spcPct val="17000"/>
        </a:spcBef>
        <a:spcAft>
          <a:spcPct val="0"/>
        </a:spcAft>
        <a:buClr>
          <a:srgbClr val="5F5F5F"/>
        </a:buClr>
        <a:buFont typeface="Wingdings" pitchFamily="2" charset="2"/>
        <a:buChar char="§"/>
        <a:defRPr sz="750">
          <a:solidFill>
            <a:schemeClr val="tx1"/>
          </a:solidFill>
          <a:latin typeface="+mn-lt"/>
          <a:cs typeface="+mn-cs"/>
        </a:defRPr>
      </a:lvl8pPr>
      <a:lvl9pPr marL="2076450" indent="-113110" algn="l" rtl="0" eaLnBrk="1" fontAlgn="base" hangingPunct="1">
        <a:lnSpc>
          <a:spcPct val="93000"/>
        </a:lnSpc>
        <a:spcBef>
          <a:spcPct val="17000"/>
        </a:spcBef>
        <a:spcAft>
          <a:spcPct val="0"/>
        </a:spcAft>
        <a:buClr>
          <a:srgbClr val="5F5F5F"/>
        </a:buClr>
        <a:buFont typeface="Wingdings" pitchFamily="2" charset="2"/>
        <a:buChar char="§"/>
        <a:defRPr sz="750">
          <a:solidFill>
            <a:schemeClr val="tx1"/>
          </a:solidFill>
          <a:latin typeface="+mn-lt"/>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7" orient="horz" pos="180">
          <p15:clr>
            <a:srgbClr val="F26B43"/>
          </p15:clr>
        </p15:guide>
        <p15:guide id="8" pos="288">
          <p15:clr>
            <a:srgbClr val="F26B43"/>
          </p15:clr>
        </p15:guide>
        <p15:guide id="9" pos="5472">
          <p15:clr>
            <a:srgbClr val="F26B43"/>
          </p15:clr>
        </p15:guide>
        <p15:guide id="10" orient="horz" pos="644">
          <p15:clr>
            <a:srgbClr val="F26B43"/>
          </p15:clr>
        </p15:guide>
        <p15:guide id="11" orient="horz" pos="612">
          <p15:clr>
            <a:srgbClr val="F26B43"/>
          </p15:clr>
        </p15:guide>
        <p15:guide id="12" orient="horz" pos="284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notesSlide" Target="../notesSlides/notesSlide7.xml"/><Relationship Id="rId4"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image" Target="../media/image7.jpeg"/><Relationship Id="rId5" Type="http://schemas.openxmlformats.org/officeDocument/2006/relationships/notesSlide" Target="../notesSlides/notesSlide8.xml"/><Relationship Id="rId4"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5" Type="http://schemas.openxmlformats.org/officeDocument/2006/relationships/notesSlide" Target="../notesSlides/notesSlide9.xml"/><Relationship Id="rId4"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5" Type="http://schemas.openxmlformats.org/officeDocument/2006/relationships/notesSlide" Target="../notesSlides/notesSlide10.xml"/><Relationship Id="rId4"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74.xml"/><Relationship Id="rId1" Type="http://schemas.openxmlformats.org/officeDocument/2006/relationships/tags" Target="../tags/tag73.xml"/><Relationship Id="rId4"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5" Type="http://schemas.openxmlformats.org/officeDocument/2006/relationships/notesSlide" Target="../notesSlides/notesSlide13.xml"/><Relationship Id="rId4"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85.xml"/><Relationship Id="rId1" Type="http://schemas.openxmlformats.org/officeDocument/2006/relationships/tags" Target="../tags/tag84.xml"/><Relationship Id="rId5" Type="http://schemas.openxmlformats.org/officeDocument/2006/relationships/image" Target="../media/image8.jpeg"/><Relationship Id="rId4"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image" Target="../media/image4.jpeg"/><Relationship Id="rId5" Type="http://schemas.openxmlformats.org/officeDocument/2006/relationships/notesSlide" Target="../notesSlides/notesSlide1.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ags" Target="../tags/tag16.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6.jpeg"/><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4.xml"/><Relationship Id="rId4"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notesSlide" Target="../notesSlides/notesSlide5.xml"/><Relationship Id="rId4"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notesSlide" Target="../notesSlides/notesSlide6.xml"/><Relationship Id="rId4"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sz="1600" b="1" dirty="0"/>
              <a:t>Engaging Policy-makers:</a:t>
            </a:r>
            <a:endParaRPr lang="en-US" sz="1600" dirty="0"/>
          </a:p>
        </p:txBody>
      </p:sp>
      <p:sp>
        <p:nvSpPr>
          <p:cNvPr id="3" name="Title 2"/>
          <p:cNvSpPr>
            <a:spLocks noGrp="1"/>
          </p:cNvSpPr>
          <p:nvPr>
            <p:ph type="title"/>
          </p:nvPr>
        </p:nvSpPr>
        <p:spPr/>
        <p:txBody>
          <a:bodyPr/>
          <a:lstStyle/>
          <a:p>
            <a:r>
              <a:rPr lang="en-US" b="1" dirty="0" smtClean="0"/>
              <a:t>Raising </a:t>
            </a:r>
            <a:r>
              <a:rPr lang="en-US" b="1" dirty="0"/>
              <a:t>Our Voices for Quality Spiritual Care</a:t>
            </a:r>
            <a:endParaRPr lang="en-US" dirty="0"/>
          </a:p>
        </p:txBody>
      </p:sp>
      <p:sp>
        <p:nvSpPr>
          <p:cNvPr id="4" name="Text Placeholder 3"/>
          <p:cNvSpPr>
            <a:spLocks noGrp="1"/>
          </p:cNvSpPr>
          <p:nvPr>
            <p:ph type="body" sz="quarter" idx="10"/>
          </p:nvPr>
        </p:nvSpPr>
        <p:spPr/>
        <p:txBody>
          <a:bodyPr/>
          <a:lstStyle/>
          <a:p>
            <a:r>
              <a:rPr lang="en-US" b="1" dirty="0"/>
              <a:t>M. Todd </a:t>
            </a:r>
            <a:r>
              <a:rPr lang="en-US" b="1" dirty="0" smtClean="0"/>
              <a:t>Tuten, Senior </a:t>
            </a:r>
            <a:r>
              <a:rPr lang="en-US" b="1" dirty="0"/>
              <a:t>Advisor</a:t>
            </a:r>
          </a:p>
          <a:p>
            <a:r>
              <a:rPr lang="en-US" b="1" dirty="0"/>
              <a:t>Akin Gump Strauss Hauer &amp; Feld LLP</a:t>
            </a:r>
          </a:p>
          <a:p>
            <a:endParaRPr lang="en-US" dirty="0"/>
          </a:p>
        </p:txBody>
      </p:sp>
      <p:sp>
        <p:nvSpPr>
          <p:cNvPr id="5" name="Text Placeholder 4"/>
          <p:cNvSpPr>
            <a:spLocks noGrp="1"/>
          </p:cNvSpPr>
          <p:nvPr>
            <p:ph type="body" sz="quarter" idx="11"/>
          </p:nvPr>
        </p:nvSpPr>
        <p:spPr/>
        <p:txBody>
          <a:bodyPr/>
          <a:lstStyle/>
          <a:p>
            <a:r>
              <a:rPr lang="en-US" sz="1600" b="1" i="1" dirty="0">
                <a:solidFill>
                  <a:schemeClr val="accent4"/>
                </a:solidFill>
              </a:rPr>
              <a:t>May 20, 2019</a:t>
            </a:r>
            <a:endParaRPr lang="en-US" sz="1600" dirty="0">
              <a:solidFill>
                <a:schemeClr val="accent4"/>
              </a:solidFill>
            </a:endParaRPr>
          </a:p>
        </p:txBody>
      </p:sp>
    </p:spTree>
    <p:extLst>
      <p:ext uri="{BB962C8B-B14F-4D97-AF65-F5344CB8AC3E}">
        <p14:creationId xmlns:p14="http://schemas.microsoft.com/office/powerpoint/2010/main" val="2629806480"/>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defPPr>
              <a:defRPr kern="1200" smtId="4294967295"/>
            </a:defPPr>
          </a:lstStyle>
          <a:p>
            <a:r>
              <a:rPr lang="en-US" smtClean="0"/>
              <a:t>The Target Audience</a:t>
            </a:r>
            <a:endParaRPr lang="en-US"/>
          </a:p>
        </p:txBody>
      </p:sp>
      <p:sp>
        <p:nvSpPr>
          <p:cNvPr id="3" name="Content Placeholder 2"/>
          <p:cNvSpPr>
            <a:spLocks noGrp="1"/>
          </p:cNvSpPr>
          <p:nvPr>
            <p:ph idx="1"/>
            <p:custDataLst>
              <p:tags r:id="rId2"/>
            </p:custDataLst>
          </p:nvPr>
        </p:nvSpPr>
        <p:spPr/>
        <p:txBody>
          <a:bodyPr/>
          <a:lstStyle>
            <a:defPPr>
              <a:defRPr kern="1200" smtId="4294967295"/>
            </a:defPPr>
          </a:lstStyle>
          <a:p>
            <a:r>
              <a:rPr lang="en-US" altLang="en-US" sz="2400" dirty="0"/>
              <a:t>Legislators are “jacks of all trades”</a:t>
            </a:r>
          </a:p>
          <a:p>
            <a:pPr marL="465138" lvl="1" indent="-465138"/>
            <a:r>
              <a:rPr lang="en-US" altLang="en-US" sz="1800" dirty="0"/>
              <a:t>Focus on committee assignments</a:t>
            </a:r>
          </a:p>
          <a:p>
            <a:pPr marL="465138" lvl="1" indent="-465138"/>
            <a:r>
              <a:rPr lang="en-US" altLang="en-US" sz="1800" dirty="0"/>
              <a:t>Agendas driven by personal values, </a:t>
            </a:r>
            <a:r>
              <a:rPr lang="en-US" altLang="en-US" sz="1800" dirty="0" smtClean="0"/>
              <a:t>experience</a:t>
            </a:r>
          </a:p>
          <a:p>
            <a:pPr marL="233362" lvl="1" indent="0">
              <a:buNone/>
            </a:pPr>
            <a:endParaRPr lang="en-US" altLang="en-US" sz="1800" dirty="0"/>
          </a:p>
          <a:p>
            <a:r>
              <a:rPr lang="en-US" altLang="en-US" sz="2400" dirty="0"/>
              <a:t>Many competing priorities</a:t>
            </a:r>
          </a:p>
          <a:p>
            <a:pPr marL="465138" lvl="1" indent="-465138"/>
            <a:r>
              <a:rPr lang="en-US" altLang="en-US" sz="1800" dirty="0"/>
              <a:t>Busy legislative calendar</a:t>
            </a:r>
          </a:p>
          <a:p>
            <a:pPr marL="465138" lvl="1" indent="-465138"/>
            <a:r>
              <a:rPr lang="en-US" altLang="en-US" sz="1800" dirty="0"/>
              <a:t>Floor votes and committee meetings</a:t>
            </a:r>
          </a:p>
          <a:p>
            <a:pPr marL="465138" lvl="1" indent="-465138"/>
            <a:r>
              <a:rPr lang="en-US" altLang="en-US" sz="1800" dirty="0"/>
              <a:t>Deluge of appointment requests</a:t>
            </a:r>
          </a:p>
          <a:p>
            <a:pPr marL="465138" lvl="1" indent="-465138"/>
            <a:r>
              <a:rPr lang="en-US" altLang="en-US" sz="1800" dirty="0"/>
              <a:t>Non-stop campaign fundraising</a:t>
            </a:r>
          </a:p>
          <a:p>
            <a:endParaRPr lang="en-US" dirty="0"/>
          </a:p>
        </p:txBody>
      </p:sp>
      <p:sp>
        <p:nvSpPr>
          <p:cNvPr id="4" name="Slide Number Placeholder 3"/>
          <p:cNvSpPr>
            <a:spLocks noGrp="1"/>
          </p:cNvSpPr>
          <p:nvPr>
            <p:ph type="sldNum" sz="quarter" idx="10"/>
            <p:custDataLst>
              <p:tags r:id="rId3"/>
            </p:custDataLst>
          </p:nvPr>
        </p:nvSpPr>
        <p:spPr>
          <a:xfrm>
            <a:off x="8682038" y="6336338"/>
            <a:ext cx="233362" cy="451020"/>
          </a:xfrm>
        </p:spPr>
        <p:txBody>
          <a:bodyPr/>
          <a:lstStyle>
            <a:defPPr>
              <a:defRPr kern="1200" smtId="4294967295"/>
            </a:defPPr>
          </a:lstStyle>
          <a:p>
            <a:pPr>
              <a:defRPr/>
            </a:pPr>
            <a:fld id="{0173F4CC-DDBB-4FBE-91F3-5ADCB686BED7}" type="slidenum">
              <a:rPr lang="en-US" smtClean="0"/>
              <a:pPr>
                <a:defRPr/>
              </a:pPr>
              <a:t>10</a:t>
            </a:fld>
            <a:endParaRPr lang="en-US" dirty="0"/>
          </a:p>
        </p:txBody>
      </p:sp>
    </p:spTree>
    <p:extLst>
      <p:ext uri="{BB962C8B-B14F-4D97-AF65-F5344CB8AC3E}">
        <p14:creationId xmlns:p14="http://schemas.microsoft.com/office/powerpoint/2010/main" val="2473124789"/>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custDataLst>
              <p:tags r:id="rId1"/>
            </p:custDataLst>
          </p:nvPr>
        </p:nvSpPr>
        <p:spPr/>
        <p:txBody>
          <a:bodyPr/>
          <a:lstStyle>
            <a:defPPr>
              <a:defRPr kern="1200" smtId="4294967295"/>
            </a:defPPr>
          </a:lstStyle>
          <a:p>
            <a:pPr>
              <a:defRPr/>
            </a:pPr>
            <a:r>
              <a:rPr lang="en-US" dirty="0" smtClean="0"/>
              <a:t> </a:t>
            </a:r>
            <a:endParaRPr lang="en-US" dirty="0"/>
          </a:p>
        </p:txBody>
      </p:sp>
      <p:sp>
        <p:nvSpPr>
          <p:cNvPr id="4" name="Title 3"/>
          <p:cNvSpPr>
            <a:spLocks noGrp="1"/>
          </p:cNvSpPr>
          <p:nvPr>
            <p:ph type="ctrTitle"/>
            <p:custDataLst>
              <p:tags r:id="rId2"/>
            </p:custDataLst>
          </p:nvPr>
        </p:nvSpPr>
        <p:spPr>
          <a:xfrm>
            <a:off x="439905" y="1524001"/>
            <a:ext cx="8261350" cy="1600200"/>
          </a:xfrm>
        </p:spPr>
        <p:txBody>
          <a:bodyPr/>
          <a:lstStyle>
            <a:defPPr>
              <a:defRPr kern="1200" smtId="4294967295"/>
            </a:defPPr>
          </a:lstStyle>
          <a:p>
            <a:r>
              <a:rPr lang="en-US" sz="3600" b="1" dirty="0" smtClean="0">
                <a:solidFill>
                  <a:schemeClr val="tx1"/>
                </a:solidFill>
              </a:rPr>
              <a:t>Influencing </a:t>
            </a:r>
            <a:br>
              <a:rPr lang="en-US" sz="3600" b="1" dirty="0" smtClean="0">
                <a:solidFill>
                  <a:schemeClr val="tx1"/>
                </a:solidFill>
              </a:rPr>
            </a:br>
            <a:r>
              <a:rPr lang="en-US" sz="3600" b="1" dirty="0" smtClean="0">
                <a:solidFill>
                  <a:schemeClr val="tx1"/>
                </a:solidFill>
              </a:rPr>
              <a:t>Policy-making</a:t>
            </a:r>
            <a:endParaRPr lang="en-US" sz="3600" b="1" dirty="0">
              <a:solidFill>
                <a:schemeClr val="tx1"/>
              </a:solidFill>
            </a:endParaRPr>
          </a:p>
        </p:txBody>
      </p:sp>
      <p:pic>
        <p:nvPicPr>
          <p:cNvPr id="7" name="Picture 2" descr="C:\Users\ttuten\Desktop\shutterstock_58682413.jpg"/>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tretch>
            <a:fillRect/>
          </a:stretch>
        </p:blipFill>
        <p:spPr bwMode="auto">
          <a:xfrm>
            <a:off x="4909761" y="1770743"/>
            <a:ext cx="3791494" cy="218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6696543"/>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57200"/>
            <a:ext cx="8443462" cy="960438"/>
          </a:xfrm>
        </p:spPr>
        <p:txBody>
          <a:bodyPr>
            <a:noAutofit/>
          </a:bodyPr>
          <a:lstStyle>
            <a:defPPr>
              <a:defRPr kern="1200" smtId="4294967295"/>
            </a:defPPr>
          </a:lstStyle>
          <a:p>
            <a:r>
              <a:rPr lang="en-US" smtClean="0"/>
              <a:t>Increasing Recognition of Spiritual Care’s Value</a:t>
            </a:r>
            <a:endParaRPr lang="en-US"/>
          </a:p>
        </p:txBody>
      </p:sp>
      <p:sp>
        <p:nvSpPr>
          <p:cNvPr id="3" name="Content Placeholder 2"/>
          <p:cNvSpPr>
            <a:spLocks noGrp="1"/>
          </p:cNvSpPr>
          <p:nvPr>
            <p:ph sz="half" idx="1"/>
            <p:custDataLst>
              <p:tags r:id="rId2"/>
            </p:custDataLst>
          </p:nvPr>
        </p:nvSpPr>
        <p:spPr>
          <a:xfrm>
            <a:off x="457199" y="1417638"/>
            <a:ext cx="8443463" cy="4708525"/>
          </a:xfrm>
        </p:spPr>
        <p:txBody>
          <a:bodyPr>
            <a:noAutofit/>
          </a:bodyPr>
          <a:lstStyle>
            <a:defPPr>
              <a:defRPr kern="1200" smtId="4294967295"/>
            </a:defPPr>
          </a:lstStyle>
          <a:p>
            <a:r>
              <a:rPr lang="en-US" sz="2000" dirty="0" smtClean="0"/>
              <a:t>American </a:t>
            </a:r>
            <a:r>
              <a:rPr lang="en-US" sz="2000" dirty="0"/>
              <a:t>Medical </a:t>
            </a:r>
            <a:r>
              <a:rPr lang="en-US" sz="2000" dirty="0" smtClean="0"/>
              <a:t>Association</a:t>
            </a:r>
            <a:endParaRPr lang="en-US" sz="2000" b="0" dirty="0" smtClean="0"/>
          </a:p>
          <a:p>
            <a:pPr marL="465138" lvl="1" indent="-465138">
              <a:buFont typeface="Wingdings" panose="05000000000000000000" pitchFamily="2" charset="2"/>
              <a:buChar char="Ø"/>
            </a:pPr>
            <a:r>
              <a:rPr lang="en-US" sz="1400" b="0" dirty="0" smtClean="0">
                <a:latin typeface="+mj-lt"/>
              </a:rPr>
              <a:t>“RESOLVED</a:t>
            </a:r>
            <a:r>
              <a:rPr lang="en-US" sz="1400" b="0" dirty="0">
                <a:latin typeface="+mj-lt"/>
              </a:rPr>
              <a:t>, That our American Medical Association support inquiry into, as well as </a:t>
            </a:r>
            <a:r>
              <a:rPr lang="en-US" sz="1400" b="0" dirty="0" smtClean="0">
                <a:latin typeface="+mj-lt"/>
              </a:rPr>
              <a:t>discussion and </a:t>
            </a:r>
            <a:r>
              <a:rPr lang="en-US" sz="1400" b="0" dirty="0">
                <a:latin typeface="+mj-lt"/>
              </a:rPr>
              <a:t>consideration of, individual </a:t>
            </a:r>
            <a:r>
              <a:rPr lang="en-US" sz="1400" b="0" dirty="0" smtClean="0">
                <a:latin typeface="+mj-lt"/>
              </a:rPr>
              <a:t>patient spirituality </a:t>
            </a:r>
            <a:r>
              <a:rPr lang="en-US" sz="1400" b="0" dirty="0">
                <a:latin typeface="+mj-lt"/>
              </a:rPr>
              <a:t>as an important component of health </a:t>
            </a:r>
            <a:r>
              <a:rPr lang="en-US" sz="1400" b="0" dirty="0" smtClean="0">
                <a:latin typeface="+mj-lt"/>
              </a:rPr>
              <a:t>…; </a:t>
            </a:r>
            <a:r>
              <a:rPr lang="en-US" sz="1400" b="0" dirty="0">
                <a:latin typeface="+mj-lt"/>
              </a:rPr>
              <a:t>and be it further </a:t>
            </a:r>
            <a:r>
              <a:rPr lang="en-US" sz="1400" b="0" dirty="0" smtClean="0">
                <a:latin typeface="+mj-lt"/>
              </a:rPr>
              <a:t>RESOLVED</a:t>
            </a:r>
            <a:r>
              <a:rPr lang="en-US" sz="1400" b="0" dirty="0">
                <a:latin typeface="+mj-lt"/>
              </a:rPr>
              <a:t>, That our AMA encourage expanded patient access to </a:t>
            </a:r>
            <a:r>
              <a:rPr lang="en-US" sz="1400" b="0" dirty="0" smtClean="0">
                <a:latin typeface="+mj-lt"/>
              </a:rPr>
              <a:t>spiritual care </a:t>
            </a:r>
            <a:r>
              <a:rPr lang="en-US" sz="1400" b="0" dirty="0">
                <a:latin typeface="+mj-lt"/>
              </a:rPr>
              <a:t>services </a:t>
            </a:r>
            <a:r>
              <a:rPr lang="en-US" sz="1400" b="0" dirty="0" smtClean="0">
                <a:latin typeface="+mj-lt"/>
              </a:rPr>
              <a:t>and resources </a:t>
            </a:r>
            <a:r>
              <a:rPr lang="en-US" sz="1400" b="0" dirty="0">
                <a:latin typeface="+mj-lt"/>
              </a:rPr>
              <a:t>beyond trained healthcare </a:t>
            </a:r>
            <a:r>
              <a:rPr lang="en-US" sz="1400" b="0" dirty="0" smtClean="0">
                <a:latin typeface="+mj-lt"/>
              </a:rPr>
              <a:t>professionals.” (AMA </a:t>
            </a:r>
            <a:r>
              <a:rPr lang="en-US" sz="1400" dirty="0" smtClean="0">
                <a:latin typeface="+mj-lt"/>
              </a:rPr>
              <a:t>House </a:t>
            </a:r>
            <a:r>
              <a:rPr lang="en-US" sz="1400" dirty="0">
                <a:latin typeface="+mj-lt"/>
              </a:rPr>
              <a:t>of </a:t>
            </a:r>
            <a:r>
              <a:rPr lang="en-US" sz="1400" dirty="0" smtClean="0">
                <a:latin typeface="+mj-lt"/>
              </a:rPr>
              <a:t>Delegates </a:t>
            </a:r>
            <a:r>
              <a:rPr lang="en-US" sz="1400" dirty="0">
                <a:latin typeface="+mj-lt"/>
              </a:rPr>
              <a:t>Resolution: </a:t>
            </a:r>
            <a:r>
              <a:rPr lang="en-US" sz="1400" dirty="0" smtClean="0">
                <a:latin typeface="+mj-lt"/>
              </a:rPr>
              <a:t>004, I-16, November 2016)</a:t>
            </a:r>
          </a:p>
          <a:p>
            <a:r>
              <a:rPr lang="en-US" sz="2000" dirty="0" smtClean="0"/>
              <a:t>World Health Organization</a:t>
            </a:r>
          </a:p>
          <a:p>
            <a:pPr marL="465138" lvl="1" indent="-465138">
              <a:buFont typeface="Wingdings" panose="05000000000000000000" pitchFamily="2" charset="2"/>
              <a:buChar char="Ø"/>
            </a:pPr>
            <a:r>
              <a:rPr lang="en-US" sz="1400" b="0" dirty="0" smtClean="0">
                <a:latin typeface="+mj-lt"/>
              </a:rPr>
              <a:t>“Acknowledging </a:t>
            </a:r>
            <a:r>
              <a:rPr lang="en-US" sz="1400" b="0" dirty="0">
                <a:latin typeface="+mj-lt"/>
              </a:rPr>
              <a:t>that palliative care is an ethical responsibility of health systems, and that it is the ethical duty of health care professionals to alleviate pain and suffering, whether physical, psychosocial or </a:t>
            </a:r>
            <a:r>
              <a:rPr lang="en-US" sz="1400" dirty="0" smtClean="0">
                <a:latin typeface="+mj-lt"/>
              </a:rPr>
              <a:t>spiritual </a:t>
            </a:r>
            <a:r>
              <a:rPr lang="en-US" sz="1400" b="0" dirty="0" smtClean="0">
                <a:latin typeface="+mj-lt"/>
              </a:rPr>
              <a:t>...” (</a:t>
            </a:r>
            <a:r>
              <a:rPr lang="en-US" sz="1400" b="0" dirty="0" err="1" smtClean="0">
                <a:latin typeface="+mj-lt"/>
              </a:rPr>
              <a:t>WHA</a:t>
            </a:r>
            <a:r>
              <a:rPr lang="en-US" sz="1400" b="0" dirty="0" smtClean="0">
                <a:latin typeface="+mj-lt"/>
              </a:rPr>
              <a:t> 67.19, </a:t>
            </a:r>
            <a:r>
              <a:rPr lang="en-US" sz="1400" b="0" dirty="0">
                <a:latin typeface="+mj-lt"/>
              </a:rPr>
              <a:t>Agenda item </a:t>
            </a:r>
            <a:r>
              <a:rPr lang="en-US" sz="1400" b="0" dirty="0" smtClean="0">
                <a:latin typeface="+mj-lt"/>
              </a:rPr>
              <a:t>15.5, </a:t>
            </a:r>
            <a:r>
              <a:rPr lang="en-US" sz="1400" b="0" dirty="0">
                <a:latin typeface="+mj-lt"/>
              </a:rPr>
              <a:t>24 May </a:t>
            </a:r>
            <a:r>
              <a:rPr lang="en-US" sz="1400" b="0" dirty="0" smtClean="0">
                <a:latin typeface="+mj-lt"/>
              </a:rPr>
              <a:t>2014)</a:t>
            </a:r>
            <a:endParaRPr lang="en-US" sz="1400" b="0" dirty="0">
              <a:latin typeface="+mj-lt"/>
            </a:endParaRPr>
          </a:p>
          <a:p>
            <a:r>
              <a:rPr lang="en-US" sz="2000" dirty="0"/>
              <a:t>Centers for Medicare and Medicaid </a:t>
            </a:r>
            <a:r>
              <a:rPr lang="en-US" sz="2000" dirty="0" smtClean="0"/>
              <a:t>Services</a:t>
            </a:r>
            <a:r>
              <a:rPr lang="en-US" sz="2000" dirty="0"/>
              <a:t> </a:t>
            </a:r>
            <a:r>
              <a:rPr lang="en-US" sz="2000" dirty="0" smtClean="0"/>
              <a:t>(CMS)</a:t>
            </a:r>
            <a:endParaRPr lang="en-US" sz="2000" b="0" dirty="0"/>
          </a:p>
          <a:p>
            <a:pPr marL="465138" lvl="1" indent="-465138">
              <a:buFont typeface="Wingdings" panose="05000000000000000000" pitchFamily="2" charset="2"/>
              <a:buChar char="Ø"/>
            </a:pPr>
            <a:r>
              <a:rPr lang="en-US" sz="1400" dirty="0">
                <a:latin typeface="+mj-lt"/>
              </a:rPr>
              <a:t>“Spiritual advisors play an important role in helping many patients and families achieve their end-of-life goals …” (Hospice Conditions of Participation Final Rule, 73 Fed. Reg. 32088, 32112, June 5, 2008)</a:t>
            </a:r>
          </a:p>
          <a:p>
            <a:pPr marL="0" indent="0">
              <a:buNone/>
            </a:pPr>
            <a:endParaRPr lang="en-US" sz="2000" b="0" dirty="0">
              <a:latin typeface="+mj-lt"/>
            </a:endParaRPr>
          </a:p>
          <a:p>
            <a:endParaRPr lang="en-US" sz="2000" b="0" dirty="0">
              <a:latin typeface="+mj-lt"/>
            </a:endParaRPr>
          </a:p>
        </p:txBody>
      </p:sp>
      <p:sp>
        <p:nvSpPr>
          <p:cNvPr id="4" name="Slide Number Placeholder 3"/>
          <p:cNvSpPr>
            <a:spLocks noGrp="1"/>
          </p:cNvSpPr>
          <p:nvPr>
            <p:ph type="sldNum" sz="quarter" idx="10"/>
            <p:custDataLst>
              <p:tags r:id="rId3"/>
            </p:custDataLst>
          </p:nvPr>
        </p:nvSpPr>
        <p:spPr>
          <a:xfrm>
            <a:off x="8653010" y="6336338"/>
            <a:ext cx="233362" cy="451020"/>
          </a:xfrm>
        </p:spPr>
        <p:txBody>
          <a:bodyPr/>
          <a:lstStyle>
            <a:defPPr>
              <a:defRPr kern="1200" smtId="4294967295"/>
            </a:defPPr>
          </a:lstStyle>
          <a:p>
            <a:pPr>
              <a:defRPr/>
            </a:pPr>
            <a:r>
              <a:rPr lang="en-US" dirty="0" smtClean="0"/>
              <a:t>12</a:t>
            </a:r>
            <a:endParaRPr lang="en-US" dirty="0"/>
          </a:p>
        </p:txBody>
      </p:sp>
    </p:spTree>
    <p:extLst>
      <p:ext uri="{BB962C8B-B14F-4D97-AF65-F5344CB8AC3E}">
        <p14:creationId xmlns:p14="http://schemas.microsoft.com/office/powerpoint/2010/main" val="92200171"/>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defPPr>
              <a:defRPr kern="1200" smtId="4294967295"/>
            </a:defPPr>
          </a:lstStyle>
          <a:p>
            <a:r>
              <a:rPr lang="en-US" smtClean="0"/>
              <a:t>Congressional Outreach</a:t>
            </a:r>
            <a:endParaRPr lang="en-US"/>
          </a:p>
        </p:txBody>
      </p:sp>
      <p:sp>
        <p:nvSpPr>
          <p:cNvPr id="3" name="Content Placeholder 2"/>
          <p:cNvSpPr>
            <a:spLocks noGrp="1"/>
          </p:cNvSpPr>
          <p:nvPr>
            <p:ph idx="1"/>
            <p:custDataLst>
              <p:tags r:id="rId2"/>
            </p:custDataLst>
          </p:nvPr>
        </p:nvSpPr>
        <p:spPr/>
        <p:txBody>
          <a:bodyPr/>
          <a:lstStyle>
            <a:defPPr>
              <a:defRPr kern="1200" smtId="4294967295"/>
            </a:defPPr>
          </a:lstStyle>
          <a:p>
            <a:r>
              <a:rPr lang="en-US" sz="2000" dirty="0"/>
              <a:t>Advocate increased awareness of the importance of spiritual care </a:t>
            </a:r>
            <a:endParaRPr lang="en-US" sz="2000" dirty="0" smtClean="0"/>
          </a:p>
          <a:p>
            <a:r>
              <a:rPr lang="en-US" sz="2000" dirty="0" smtClean="0"/>
              <a:t>Build relationships with key policy-makers in Congress, including Committee leaders </a:t>
            </a:r>
          </a:p>
          <a:p>
            <a:r>
              <a:rPr lang="en-US" sz="2000" dirty="0" smtClean="0"/>
              <a:t>Educate Members of Congress and staff on the “value proposition” of spiritual care in the health care setting</a:t>
            </a:r>
          </a:p>
          <a:p>
            <a:r>
              <a:rPr lang="en-US" sz="2000" dirty="0" smtClean="0"/>
              <a:t>Support passage of legislation </a:t>
            </a:r>
            <a:r>
              <a:rPr lang="en-US" sz="2000" dirty="0"/>
              <a:t>pending in Congress to expand access to quality spiritual </a:t>
            </a:r>
            <a:r>
              <a:rPr lang="en-US" sz="2000" dirty="0" smtClean="0"/>
              <a:t>care</a:t>
            </a:r>
            <a:endParaRPr lang="en-US" sz="2000" dirty="0"/>
          </a:p>
          <a:p>
            <a:pPr marL="465138" lvl="1" indent="-465138">
              <a:buFont typeface="Wingdings" panose="05000000000000000000" pitchFamily="2" charset="2"/>
              <a:buChar char="Ø"/>
            </a:pPr>
            <a:r>
              <a:rPr lang="en-US" sz="1600" dirty="0" smtClean="0"/>
              <a:t>Emphasize </a:t>
            </a:r>
            <a:r>
              <a:rPr lang="en-US" sz="1600" dirty="0"/>
              <a:t>the need to include chaplains and spiritual care professionals as members of the integrated care teams serving patients, including individuals in need of palliative care and individuals with chronic illnesses and their </a:t>
            </a:r>
            <a:r>
              <a:rPr lang="en-US" sz="1600" dirty="0" smtClean="0"/>
              <a:t>caregivers</a:t>
            </a:r>
          </a:p>
          <a:p>
            <a:pPr marL="465138" lvl="1" indent="-465138">
              <a:buFont typeface="Wingdings" panose="05000000000000000000" pitchFamily="2" charset="2"/>
              <a:buChar char="Ø"/>
            </a:pPr>
            <a:r>
              <a:rPr lang="en-US" sz="1600" dirty="0" smtClean="0"/>
              <a:t>Highlight </a:t>
            </a:r>
            <a:r>
              <a:rPr lang="en-US" sz="1600" dirty="0"/>
              <a:t>the role of chaplains and spiritual care professionals in supporting advance care planning for Medicare </a:t>
            </a:r>
            <a:r>
              <a:rPr lang="en-US" sz="1600" dirty="0" smtClean="0"/>
              <a:t>beneficiaries</a:t>
            </a:r>
            <a:endParaRPr lang="en-US" sz="1600" dirty="0"/>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pPr>
              <a:defRPr/>
            </a:pPr>
            <a:fld id="{0173F4CC-DDBB-4FBE-91F3-5ADCB686BED7}" type="slidenum">
              <a:rPr lang="en-US" smtClean="0"/>
              <a:pPr>
                <a:defRPr/>
              </a:pPr>
              <a:t>13</a:t>
            </a:fld>
            <a:endParaRPr lang="en-US" dirty="0"/>
          </a:p>
        </p:txBody>
      </p:sp>
    </p:spTree>
    <p:extLst>
      <p:ext uri="{BB962C8B-B14F-4D97-AF65-F5344CB8AC3E}">
        <p14:creationId xmlns:p14="http://schemas.microsoft.com/office/powerpoint/2010/main" val="424134300"/>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defPPr>
              <a:defRPr kern="1200" smtId="4294967295"/>
            </a:defPPr>
          </a:lstStyle>
          <a:p>
            <a:r>
              <a:rPr lang="en-US" smtClean="0"/>
              <a:t>Legislative Advocacy</a:t>
            </a:r>
            <a:endParaRPr lang="en-US"/>
          </a:p>
        </p:txBody>
      </p:sp>
      <p:sp>
        <p:nvSpPr>
          <p:cNvPr id="3" name="Content Placeholder 2"/>
          <p:cNvSpPr>
            <a:spLocks noGrp="1"/>
          </p:cNvSpPr>
          <p:nvPr>
            <p:ph sz="half" idx="1"/>
            <p:custDataLst>
              <p:tags r:id="rId2"/>
            </p:custDataLst>
          </p:nvPr>
        </p:nvSpPr>
        <p:spPr>
          <a:xfrm>
            <a:off x="473242" y="1298591"/>
            <a:ext cx="8224838" cy="4730751"/>
          </a:xfrm>
        </p:spPr>
        <p:txBody>
          <a:bodyPr>
            <a:normAutofit fontScale="70000" lnSpcReduction="20000"/>
          </a:bodyPr>
          <a:lstStyle>
            <a:defPPr>
              <a:defRPr kern="1200" smtId="4294967295"/>
            </a:defPPr>
          </a:lstStyle>
          <a:p>
            <a:r>
              <a:rPr lang="en-US" sz="2600" dirty="0"/>
              <a:t>H.R. 647, the </a:t>
            </a:r>
            <a:r>
              <a:rPr lang="en-US" sz="2600" dirty="0" smtClean="0"/>
              <a:t>Palliative </a:t>
            </a:r>
            <a:r>
              <a:rPr lang="en-US" sz="2600" dirty="0"/>
              <a:t>Care and Hospice Education and Training </a:t>
            </a:r>
            <a:r>
              <a:rPr lang="en-US" sz="2600" dirty="0" smtClean="0"/>
              <a:t>Act </a:t>
            </a:r>
            <a:r>
              <a:rPr lang="en-US" sz="2600" dirty="0"/>
              <a:t>(</a:t>
            </a:r>
            <a:r>
              <a:rPr lang="en-US" sz="2600" dirty="0" err="1"/>
              <a:t>PCHETA</a:t>
            </a:r>
            <a:r>
              <a:rPr lang="en-US" sz="2600" dirty="0"/>
              <a:t>) – </a:t>
            </a:r>
            <a:r>
              <a:rPr lang="en-US" sz="2600" i="1" dirty="0" smtClean="0">
                <a:solidFill>
                  <a:srgbClr val="FF0000"/>
                </a:solidFill>
              </a:rPr>
              <a:t>Introduced by Congressmen Eliot Engel (D-NY) and Tom Reed (R-NY)</a:t>
            </a:r>
            <a:endParaRPr lang="en-US" sz="2600" dirty="0" smtClean="0"/>
          </a:p>
          <a:p>
            <a:pPr marL="465138" lvl="1" indent="-465138">
              <a:buFont typeface="Wingdings" panose="05000000000000000000" pitchFamily="2" charset="2"/>
              <a:buChar char="Ø"/>
            </a:pPr>
            <a:r>
              <a:rPr lang="en-US" sz="2100" dirty="0" smtClean="0"/>
              <a:t>Seeks </a:t>
            </a:r>
            <a:r>
              <a:rPr lang="en-US" sz="2100" dirty="0"/>
              <a:t>to increase awareness and access to palliative care and hospice, including access to spiritual care </a:t>
            </a:r>
            <a:r>
              <a:rPr lang="en-US" sz="2100" dirty="0" smtClean="0"/>
              <a:t>professionals</a:t>
            </a:r>
          </a:p>
          <a:p>
            <a:pPr marL="465138" lvl="1" indent="-465138">
              <a:buFont typeface="Wingdings" panose="05000000000000000000" pitchFamily="2" charset="2"/>
              <a:buChar char="Ø"/>
            </a:pPr>
            <a:r>
              <a:rPr lang="en-US" sz="2100" dirty="0" smtClean="0"/>
              <a:t>S</a:t>
            </a:r>
            <a:r>
              <a:rPr lang="en-US" sz="2100" dirty="0" smtClean="0"/>
              <a:t>trengthens </a:t>
            </a:r>
            <a:r>
              <a:rPr lang="en-US" sz="2100" dirty="0"/>
              <a:t>training for physicians and other disciplines on palliative care and hospice teams, including </a:t>
            </a:r>
            <a:r>
              <a:rPr lang="en-US" sz="2100" dirty="0" smtClean="0"/>
              <a:t>chaplains</a:t>
            </a:r>
          </a:p>
          <a:p>
            <a:pPr marL="465138" lvl="1" indent="-465138">
              <a:buFont typeface="Wingdings" panose="05000000000000000000" pitchFamily="2" charset="2"/>
              <a:buChar char="Ø"/>
            </a:pPr>
            <a:r>
              <a:rPr lang="en-US" sz="2100" dirty="0" smtClean="0"/>
              <a:t>Increases </a:t>
            </a:r>
            <a:r>
              <a:rPr lang="en-US" sz="2100" dirty="0"/>
              <a:t>palliative care </a:t>
            </a:r>
            <a:r>
              <a:rPr lang="en-US" sz="2100" dirty="0" smtClean="0"/>
              <a:t>research </a:t>
            </a:r>
            <a:r>
              <a:rPr lang="en-US" sz="2100" dirty="0"/>
              <a:t>and provides incentives to practice and study palliative care and </a:t>
            </a:r>
            <a:r>
              <a:rPr lang="en-US" sz="2100" dirty="0" smtClean="0"/>
              <a:t>hospice</a:t>
            </a:r>
          </a:p>
          <a:p>
            <a:pPr marL="465138" lvl="1" indent="-465138">
              <a:buFont typeface="Wingdings" panose="05000000000000000000" pitchFamily="2" charset="2"/>
              <a:buChar char="Ø"/>
            </a:pPr>
            <a:r>
              <a:rPr lang="en-US" sz="2100" dirty="0" smtClean="0"/>
              <a:t>Supported by more than 140 bipartisan cosponsors in Congress</a:t>
            </a:r>
            <a:endParaRPr lang="en-US" sz="2100" dirty="0"/>
          </a:p>
          <a:p>
            <a:r>
              <a:rPr lang="en-US" sz="2600" dirty="0" smtClean="0"/>
              <a:t>S. 1135, the Protect Our Heroes Act of 2019</a:t>
            </a:r>
            <a:r>
              <a:rPr lang="en-US" sz="2600" dirty="0" smtClean="0"/>
              <a:t> </a:t>
            </a:r>
            <a:r>
              <a:rPr lang="en-US" sz="2600" dirty="0" smtClean="0"/>
              <a:t>– </a:t>
            </a:r>
            <a:r>
              <a:rPr lang="en-US" sz="2600" i="1" dirty="0">
                <a:solidFill>
                  <a:srgbClr val="FF0000"/>
                </a:solidFill>
              </a:rPr>
              <a:t>I</a:t>
            </a:r>
            <a:r>
              <a:rPr lang="en-US" sz="2600" i="1" dirty="0" smtClean="0">
                <a:solidFill>
                  <a:srgbClr val="FF0000"/>
                </a:solidFill>
              </a:rPr>
              <a:t>ntroduced by Senator Dan Sullivan (R-AK)</a:t>
            </a:r>
            <a:endParaRPr lang="en-US" sz="2600" i="1" dirty="0" smtClean="0">
              <a:solidFill>
                <a:srgbClr val="FF0000"/>
              </a:solidFill>
            </a:endParaRPr>
          </a:p>
          <a:p>
            <a:pPr marL="465138" lvl="1" indent="-465138">
              <a:buFont typeface="Wingdings" panose="05000000000000000000" pitchFamily="2" charset="2"/>
              <a:buChar char="Ø"/>
            </a:pPr>
            <a:r>
              <a:rPr lang="en-US" sz="2100" dirty="0" smtClean="0"/>
              <a:t>Highlights the </a:t>
            </a:r>
            <a:r>
              <a:rPr lang="en-US" sz="2100" dirty="0"/>
              <a:t>contributions of </a:t>
            </a:r>
            <a:r>
              <a:rPr lang="en-US" sz="2100" dirty="0" smtClean="0"/>
              <a:t>law </a:t>
            </a:r>
            <a:r>
              <a:rPr lang="en-US" sz="2100" dirty="0"/>
              <a:t>enforcement officers, first </a:t>
            </a:r>
            <a:r>
              <a:rPr lang="en-US" sz="2100" dirty="0" smtClean="0"/>
              <a:t>responders </a:t>
            </a:r>
            <a:r>
              <a:rPr lang="en-US" sz="2100" dirty="0"/>
              <a:t>and public safety officials </a:t>
            </a:r>
            <a:r>
              <a:rPr lang="en-US" sz="2100" dirty="0" smtClean="0"/>
              <a:t>who risk </a:t>
            </a:r>
            <a:r>
              <a:rPr lang="en-US" sz="2100" dirty="0"/>
              <a:t>their lives every day to serve and protect </a:t>
            </a:r>
            <a:r>
              <a:rPr lang="en-US" sz="2100" dirty="0" smtClean="0"/>
              <a:t>local communities</a:t>
            </a:r>
            <a:endParaRPr lang="en-US" sz="2100" dirty="0"/>
          </a:p>
          <a:p>
            <a:pPr marL="465138" lvl="1" indent="-465138">
              <a:buFont typeface="Wingdings" panose="05000000000000000000" pitchFamily="2" charset="2"/>
              <a:buChar char="Ø"/>
            </a:pPr>
            <a:r>
              <a:rPr lang="en-US" sz="2100" dirty="0" smtClean="0"/>
              <a:t>Increases </a:t>
            </a:r>
            <a:r>
              <a:rPr lang="en-US" sz="2100" dirty="0" smtClean="0"/>
              <a:t>penalties for assault or killing of a public safety officer</a:t>
            </a:r>
          </a:p>
          <a:p>
            <a:pPr marL="465138" lvl="1" indent="-465138">
              <a:buFont typeface="Wingdings" panose="05000000000000000000" pitchFamily="2" charset="2"/>
              <a:buChar char="Ø"/>
            </a:pPr>
            <a:r>
              <a:rPr lang="en-US" sz="2100" dirty="0" smtClean="0"/>
              <a:t>Includes chaplains in the definition of public safety officers</a:t>
            </a:r>
            <a:r>
              <a:rPr lang="en-US" dirty="0"/>
              <a:t/>
            </a:r>
            <a:br>
              <a:rPr lang="en-US" dirty="0"/>
            </a:br>
            <a:r>
              <a:rPr lang="en-US" dirty="0"/>
              <a:t/>
            </a:r>
            <a:br>
              <a:rPr lang="en-US" dirty="0"/>
            </a:br>
            <a:endParaRPr lang="en-US" dirty="0" smtClean="0"/>
          </a:p>
        </p:txBody>
      </p:sp>
      <p:sp>
        <p:nvSpPr>
          <p:cNvPr id="5" name="Slide Number Placeholder 4"/>
          <p:cNvSpPr>
            <a:spLocks noGrp="1"/>
          </p:cNvSpPr>
          <p:nvPr>
            <p:ph type="sldNum" sz="quarter" idx="10"/>
          </p:nvPr>
        </p:nvSpPr>
        <p:spPr/>
        <p:txBody>
          <a:bodyPr/>
          <a:lstStyle/>
          <a:p>
            <a:pPr>
              <a:defRPr/>
            </a:pPr>
            <a:fld id="{0173F4CC-DDBB-4FBE-91F3-5ADCB686BED7}" type="slidenum">
              <a:rPr lang="en-US" smtClean="0"/>
              <a:pPr>
                <a:defRPr/>
              </a:pPr>
              <a:t>14</a:t>
            </a:fld>
            <a:endParaRPr lang="en-US"/>
          </a:p>
        </p:txBody>
      </p:sp>
    </p:spTree>
    <p:extLst>
      <p:ext uri="{BB962C8B-B14F-4D97-AF65-F5344CB8AC3E}">
        <p14:creationId xmlns:p14="http://schemas.microsoft.com/office/powerpoint/2010/main" val="2197909358"/>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defPPr>
              <a:defRPr kern="1200" smtId="4294967295"/>
            </a:defPPr>
          </a:lstStyle>
          <a:p>
            <a:r>
              <a:rPr lang="en-US" smtClean="0"/>
              <a:t>Agency Advocacy</a:t>
            </a:r>
            <a:endParaRPr lang="en-US"/>
          </a:p>
        </p:txBody>
      </p:sp>
      <p:sp>
        <p:nvSpPr>
          <p:cNvPr id="3" name="Content Placeholder 2"/>
          <p:cNvSpPr>
            <a:spLocks noGrp="1"/>
          </p:cNvSpPr>
          <p:nvPr>
            <p:ph sz="half" idx="1"/>
            <p:custDataLst>
              <p:tags r:id="rId2"/>
            </p:custDataLst>
          </p:nvPr>
        </p:nvSpPr>
        <p:spPr/>
        <p:txBody>
          <a:bodyPr>
            <a:noAutofit/>
          </a:bodyPr>
          <a:lstStyle>
            <a:defPPr>
              <a:defRPr kern="1200" smtId="4294967295"/>
            </a:defPPr>
          </a:lstStyle>
          <a:p>
            <a:r>
              <a:rPr lang="en-US" sz="1800" dirty="0" smtClean="0"/>
              <a:t>Medicare covers voluntary </a:t>
            </a:r>
            <a:r>
              <a:rPr lang="en-US" sz="1800" dirty="0"/>
              <a:t>Advance Care Planning (</a:t>
            </a:r>
            <a:r>
              <a:rPr lang="en-US" sz="1800" dirty="0" err="1"/>
              <a:t>ACP</a:t>
            </a:r>
            <a:r>
              <a:rPr lang="en-US" sz="1800" dirty="0"/>
              <a:t>) under the </a:t>
            </a:r>
            <a:r>
              <a:rPr lang="en-US" sz="1800" dirty="0" smtClean="0"/>
              <a:t>Physician </a:t>
            </a:r>
            <a:r>
              <a:rPr lang="en-US" sz="1800" dirty="0"/>
              <a:t>Fee Schedule </a:t>
            </a:r>
            <a:r>
              <a:rPr lang="en-US" sz="1800" dirty="0" smtClean="0"/>
              <a:t>and the Hospital </a:t>
            </a:r>
            <a:r>
              <a:rPr lang="en-US" sz="1800" dirty="0"/>
              <a:t>Outpatient Prospective Payment System </a:t>
            </a:r>
            <a:endParaRPr lang="en-US" sz="1800" dirty="0" smtClean="0"/>
          </a:p>
          <a:p>
            <a:r>
              <a:rPr lang="en-US" sz="1800" dirty="0" smtClean="0"/>
              <a:t>Voluntary </a:t>
            </a:r>
            <a:r>
              <a:rPr lang="en-US" sz="1800" dirty="0" err="1"/>
              <a:t>ACP</a:t>
            </a:r>
            <a:r>
              <a:rPr lang="en-US" sz="1800" dirty="0"/>
              <a:t> </a:t>
            </a:r>
            <a:r>
              <a:rPr lang="en-US" sz="1800" dirty="0" smtClean="0"/>
              <a:t>involves discussion </a:t>
            </a:r>
            <a:r>
              <a:rPr lang="en-US" sz="1800" dirty="0"/>
              <a:t>about the care </a:t>
            </a:r>
            <a:r>
              <a:rPr lang="en-US" sz="1800" dirty="0" smtClean="0"/>
              <a:t>that beneficiaries </a:t>
            </a:r>
            <a:r>
              <a:rPr lang="en-US" sz="1800" dirty="0"/>
              <a:t>would want to receive </a:t>
            </a:r>
            <a:r>
              <a:rPr lang="en-US" sz="1800" dirty="0" smtClean="0"/>
              <a:t>if they became </a:t>
            </a:r>
            <a:r>
              <a:rPr lang="en-US" sz="1800" dirty="0"/>
              <a:t>unable to speak for </a:t>
            </a:r>
            <a:r>
              <a:rPr lang="en-US" sz="1800" dirty="0" smtClean="0"/>
              <a:t>themselves:</a:t>
            </a:r>
          </a:p>
          <a:p>
            <a:pPr marL="465138" lvl="1" indent="-465138">
              <a:buFont typeface="Wingdings" panose="05000000000000000000" pitchFamily="2" charset="2"/>
              <a:buChar char="Ø"/>
            </a:pPr>
            <a:r>
              <a:rPr lang="en-US" sz="1400" dirty="0" smtClean="0"/>
              <a:t>including </a:t>
            </a:r>
            <a:r>
              <a:rPr lang="en-US" sz="1400" dirty="0"/>
              <a:t>the explanation and discussion of advance directives </a:t>
            </a:r>
            <a:r>
              <a:rPr lang="en-US" sz="1400" dirty="0" smtClean="0"/>
              <a:t>and completion </a:t>
            </a:r>
            <a:r>
              <a:rPr lang="en-US" sz="1400" dirty="0"/>
              <a:t>of such </a:t>
            </a:r>
            <a:r>
              <a:rPr lang="en-US" sz="1400" dirty="0" smtClean="0"/>
              <a:t>forms, </a:t>
            </a:r>
          </a:p>
          <a:p>
            <a:pPr marL="465138" lvl="1" indent="-465138">
              <a:buFont typeface="Wingdings" panose="05000000000000000000" pitchFamily="2" charset="2"/>
              <a:buChar char="Ø"/>
            </a:pPr>
            <a:r>
              <a:rPr lang="en-US" sz="1400" dirty="0" smtClean="0"/>
              <a:t>when performed by </a:t>
            </a:r>
            <a:r>
              <a:rPr lang="en-US" sz="1400" dirty="0"/>
              <a:t>the physician or other qualified health </a:t>
            </a:r>
            <a:r>
              <a:rPr lang="en-US" sz="1400" dirty="0" smtClean="0"/>
              <a:t>professional, and</a:t>
            </a:r>
          </a:p>
          <a:p>
            <a:pPr marL="465138" lvl="1" indent="-465138">
              <a:buFont typeface="Wingdings" panose="05000000000000000000" pitchFamily="2" charset="2"/>
              <a:buChar char="Ø"/>
            </a:pPr>
            <a:r>
              <a:rPr lang="en-US" sz="1400" dirty="0" smtClean="0"/>
              <a:t>face-to-face </a:t>
            </a:r>
            <a:r>
              <a:rPr lang="en-US" sz="1400" dirty="0"/>
              <a:t>with the patient, family member(s), and/or </a:t>
            </a:r>
            <a:r>
              <a:rPr lang="en-US" sz="1400" dirty="0" smtClean="0"/>
              <a:t>surrogate</a:t>
            </a:r>
          </a:p>
          <a:p>
            <a:r>
              <a:rPr lang="en-US" sz="1800" dirty="0"/>
              <a:t>Medicare pays for </a:t>
            </a:r>
            <a:r>
              <a:rPr lang="en-US" sz="1800" dirty="0" err="1"/>
              <a:t>ACP</a:t>
            </a:r>
            <a:r>
              <a:rPr lang="en-US" sz="1800" dirty="0"/>
              <a:t> as either:</a:t>
            </a:r>
          </a:p>
          <a:p>
            <a:pPr marL="465138" lvl="1" indent="-465138">
              <a:buFont typeface="Wingdings" panose="05000000000000000000" pitchFamily="2" charset="2"/>
              <a:buChar char="Ø"/>
            </a:pPr>
            <a:r>
              <a:rPr lang="en-US" sz="1400" dirty="0"/>
              <a:t>A separate Part B service when it is medically necessary, or</a:t>
            </a:r>
          </a:p>
          <a:p>
            <a:pPr marL="465138" lvl="1" indent="-465138">
              <a:buFont typeface="Wingdings" panose="05000000000000000000" pitchFamily="2" charset="2"/>
              <a:buChar char="Ø"/>
            </a:pPr>
            <a:r>
              <a:rPr lang="en-US" sz="1400" dirty="0"/>
              <a:t>An optional element of a beneficiary’s </a:t>
            </a:r>
            <a:r>
              <a:rPr lang="en-US" sz="1400" dirty="0" smtClean="0"/>
              <a:t>“Annual Wellness” Visit</a:t>
            </a:r>
            <a:endParaRPr lang="en-US" sz="1400" dirty="0"/>
          </a:p>
          <a:p>
            <a:r>
              <a:rPr lang="en-US" sz="1800" dirty="0" smtClean="0"/>
              <a:t>Voluntary </a:t>
            </a:r>
            <a:r>
              <a:rPr lang="en-US" sz="1800" dirty="0" err="1" smtClean="0"/>
              <a:t>ACP</a:t>
            </a:r>
            <a:r>
              <a:rPr lang="en-US" sz="1800" dirty="0" smtClean="0"/>
              <a:t> </a:t>
            </a:r>
            <a:r>
              <a:rPr lang="en-US" sz="1800" dirty="0"/>
              <a:t>services may </a:t>
            </a:r>
            <a:r>
              <a:rPr lang="en-US" sz="1800" dirty="0" smtClean="0"/>
              <a:t>only be </a:t>
            </a:r>
            <a:r>
              <a:rPr lang="en-US" sz="1800" dirty="0"/>
              <a:t>billed by </a:t>
            </a:r>
            <a:r>
              <a:rPr lang="en-US" sz="1800" dirty="0" smtClean="0"/>
              <a:t>physicians, designated non-physician </a:t>
            </a:r>
            <a:r>
              <a:rPr lang="en-US" sz="1800" dirty="0"/>
              <a:t>practitioners (</a:t>
            </a:r>
            <a:r>
              <a:rPr lang="en-US" sz="1800" dirty="0" err="1"/>
              <a:t>NPPs</a:t>
            </a:r>
            <a:r>
              <a:rPr lang="en-US" sz="1800" dirty="0" smtClean="0"/>
              <a:t>) and hospitals</a:t>
            </a:r>
            <a:endParaRPr lang="en-US" sz="1800" b="0" dirty="0" smtClean="0"/>
          </a:p>
        </p:txBody>
      </p:sp>
      <p:sp>
        <p:nvSpPr>
          <p:cNvPr id="4" name="Slide Number Placeholder 3"/>
          <p:cNvSpPr>
            <a:spLocks noGrp="1"/>
          </p:cNvSpPr>
          <p:nvPr>
            <p:ph type="sldNum" sz="quarter" idx="10"/>
          </p:nvPr>
        </p:nvSpPr>
        <p:spPr/>
        <p:txBody>
          <a:bodyPr/>
          <a:lstStyle/>
          <a:p>
            <a:pPr>
              <a:defRPr/>
            </a:pPr>
            <a:fld id="{0173F4CC-DDBB-4FBE-91F3-5ADCB686BED7}" type="slidenum">
              <a:rPr lang="en-US" smtClean="0"/>
              <a:pPr>
                <a:defRPr/>
              </a:pPr>
              <a:t>15</a:t>
            </a:fld>
            <a:endParaRPr lang="en-US"/>
          </a:p>
        </p:txBody>
      </p:sp>
    </p:spTree>
    <p:extLst>
      <p:ext uri="{BB962C8B-B14F-4D97-AF65-F5344CB8AC3E}">
        <p14:creationId xmlns:p14="http://schemas.microsoft.com/office/powerpoint/2010/main" val="391443734"/>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defPPr>
              <a:defRPr kern="1200" smtId="4294967295"/>
            </a:defPPr>
          </a:lstStyle>
          <a:p>
            <a:r>
              <a:rPr lang="en-US" smtClean="0"/>
              <a:t>Agency Advocacy </a:t>
            </a:r>
            <a:r>
              <a:rPr lang="en-US" i="1" smtClean="0"/>
              <a:t>(cont’d)</a:t>
            </a:r>
            <a:endParaRPr lang="en-US" i="1"/>
          </a:p>
        </p:txBody>
      </p:sp>
      <p:sp>
        <p:nvSpPr>
          <p:cNvPr id="3" name="Content Placeholder 2"/>
          <p:cNvSpPr>
            <a:spLocks noGrp="1"/>
          </p:cNvSpPr>
          <p:nvPr>
            <p:ph idx="1"/>
            <p:custDataLst>
              <p:tags r:id="rId2"/>
            </p:custDataLst>
          </p:nvPr>
        </p:nvSpPr>
        <p:spPr/>
        <p:txBody>
          <a:bodyPr/>
          <a:lstStyle>
            <a:defPPr>
              <a:defRPr kern="1200" smtId="4294967295"/>
            </a:defPPr>
          </a:lstStyle>
          <a:p>
            <a:r>
              <a:rPr lang="en-US" sz="1800" dirty="0" smtClean="0"/>
              <a:t>CMS </a:t>
            </a:r>
            <a:r>
              <a:rPr lang="en-US" sz="1800" dirty="0"/>
              <a:t>Center for Medicare and Medicaid Innovation has broad authority and funding to test new payment and delivery system reform </a:t>
            </a:r>
            <a:r>
              <a:rPr lang="en-US" sz="1800" dirty="0" smtClean="0"/>
              <a:t>models</a:t>
            </a:r>
            <a:endParaRPr lang="en-US" sz="1800" dirty="0"/>
          </a:p>
          <a:p>
            <a:r>
              <a:rPr lang="en-US" sz="1800" dirty="0" smtClean="0"/>
              <a:t>CMS has announced new value-based care initiatives to improve primary care</a:t>
            </a:r>
          </a:p>
          <a:p>
            <a:r>
              <a:rPr lang="en-US" sz="1800" i="1" dirty="0" smtClean="0"/>
              <a:t>Primary Care First Payment Model Option:</a:t>
            </a:r>
          </a:p>
          <a:p>
            <a:pPr marL="457200" indent="-457200">
              <a:buFont typeface="Wingdings" panose="05000000000000000000" pitchFamily="2" charset="2"/>
              <a:buChar char="Ø"/>
            </a:pPr>
            <a:r>
              <a:rPr lang="en-US" sz="1800" dirty="0" smtClean="0"/>
              <a:t>Provides new, higher payments for advanced primary care practices that are willing to assume financial risk and improve care for complex, chronically ill patients</a:t>
            </a:r>
          </a:p>
          <a:p>
            <a:r>
              <a:rPr lang="en-US" sz="1800" i="1" dirty="0" smtClean="0"/>
              <a:t>Primary Care First – High-need Populations Payment </a:t>
            </a:r>
            <a:r>
              <a:rPr lang="en-US" sz="1800" i="1" dirty="0"/>
              <a:t>M</a:t>
            </a:r>
            <a:r>
              <a:rPr lang="en-US" sz="1800" i="1" dirty="0" smtClean="0"/>
              <a:t>odel Option:</a:t>
            </a:r>
          </a:p>
          <a:p>
            <a:pPr marL="457200" indent="-457200">
              <a:buFont typeface="Wingdings" panose="05000000000000000000" pitchFamily="2" charset="2"/>
              <a:buChar char="Ø"/>
            </a:pPr>
            <a:r>
              <a:rPr lang="en-US" sz="1800" dirty="0" smtClean="0"/>
              <a:t>Encourages advanced primary care practices, including those whose clinicians typically provide hospice or palliative care services, to take responsibility for high-need, seriously ill beneficiaries who currently lack a primary care practitioner and effective care coordination </a:t>
            </a:r>
          </a:p>
          <a:p>
            <a:pPr marL="457200" indent="-457200">
              <a:buFont typeface="Wingdings" panose="05000000000000000000" pitchFamily="2" charset="2"/>
              <a:buChar char="Ø"/>
            </a:pPr>
            <a:r>
              <a:rPr lang="en-US" sz="1800" dirty="0" smtClean="0"/>
              <a:t>CMS will seek additional public input through a Request for Information</a:t>
            </a:r>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pPr>
              <a:defRPr/>
            </a:pPr>
            <a:fld id="{0173F4CC-DDBB-4FBE-91F3-5ADCB686BED7}" type="slidenum">
              <a:rPr lang="en-US" smtClean="0"/>
              <a:pPr>
                <a:defRPr/>
              </a:pPr>
              <a:t>16</a:t>
            </a:fld>
            <a:endParaRPr lang="en-US"/>
          </a:p>
        </p:txBody>
      </p:sp>
    </p:spTree>
    <p:extLst>
      <p:ext uri="{BB962C8B-B14F-4D97-AF65-F5344CB8AC3E}">
        <p14:creationId xmlns:p14="http://schemas.microsoft.com/office/powerpoint/2010/main" val="4269273726"/>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custDataLst>
              <p:tags r:id="rId1"/>
            </p:custDataLst>
          </p:nvPr>
        </p:nvSpPr>
        <p:spPr/>
        <p:txBody>
          <a:bodyPr/>
          <a:lstStyle>
            <a:defPPr>
              <a:defRPr kern="1200" smtId="4294967295"/>
            </a:defPPr>
          </a:lstStyle>
          <a:p>
            <a:pPr>
              <a:defRPr/>
            </a:pPr>
            <a:r>
              <a:rPr lang="en-US" dirty="0" smtClean="0"/>
              <a:t> </a:t>
            </a:r>
            <a:endParaRPr lang="en-US" dirty="0"/>
          </a:p>
        </p:txBody>
      </p:sp>
      <p:sp>
        <p:nvSpPr>
          <p:cNvPr id="4" name="Title 3"/>
          <p:cNvSpPr>
            <a:spLocks noGrp="1"/>
          </p:cNvSpPr>
          <p:nvPr>
            <p:ph type="ctrTitle"/>
            <p:custDataLst>
              <p:tags r:id="rId2"/>
            </p:custDataLst>
          </p:nvPr>
        </p:nvSpPr>
        <p:spPr>
          <a:xfrm>
            <a:off x="439905" y="1447799"/>
            <a:ext cx="8261350" cy="1447801"/>
          </a:xfrm>
        </p:spPr>
        <p:txBody>
          <a:bodyPr/>
          <a:lstStyle>
            <a:defPPr>
              <a:defRPr kern="1200" smtId="4294967295"/>
            </a:defPPr>
          </a:lstStyle>
          <a:p>
            <a:r>
              <a:rPr lang="en-US" sz="3600" b="1" dirty="0" smtClean="0">
                <a:solidFill>
                  <a:schemeClr val="tx1"/>
                </a:solidFill>
              </a:rPr>
              <a:t>Looking </a:t>
            </a:r>
            <a:br>
              <a:rPr lang="en-US" sz="3600" b="1" dirty="0" smtClean="0">
                <a:solidFill>
                  <a:schemeClr val="tx1"/>
                </a:solidFill>
              </a:rPr>
            </a:br>
            <a:r>
              <a:rPr lang="en-US" sz="3600" b="1" dirty="0" smtClean="0">
                <a:solidFill>
                  <a:schemeClr val="tx1"/>
                </a:solidFill>
              </a:rPr>
              <a:t>Ahead</a:t>
            </a:r>
            <a:endParaRPr lang="en-US" sz="3600" b="1" dirty="0">
              <a:solidFill>
                <a:schemeClr val="tx1"/>
              </a:solidFill>
            </a:endParaRPr>
          </a:p>
        </p:txBody>
      </p:sp>
      <p:pic>
        <p:nvPicPr>
          <p:cNvPr id="2050" name="Picture 2" descr="Image result for 2020 election graphi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45525" y="1396999"/>
            <a:ext cx="4755730" cy="2675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1961663"/>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2020 Election Predictions – House </a:t>
            </a:r>
            <a:endParaRPr lang="en-US" dirty="0"/>
          </a:p>
        </p:txBody>
      </p:sp>
      <p:sp>
        <p:nvSpPr>
          <p:cNvPr id="3" name="Content Placeholder 2"/>
          <p:cNvSpPr>
            <a:spLocks noGrp="1"/>
          </p:cNvSpPr>
          <p:nvPr>
            <p:ph sz="quarter" idx="11"/>
          </p:nvPr>
        </p:nvSpPr>
        <p:spPr/>
        <p:txBody>
          <a:bodyPr/>
          <a:lstStyle/>
          <a:p>
            <a:r>
              <a:rPr lang="en-US" sz="2000" dirty="0"/>
              <a:t>Current </a:t>
            </a:r>
            <a:r>
              <a:rPr lang="en-US" sz="2000" dirty="0" smtClean="0"/>
              <a:t>House of Representatives: </a:t>
            </a:r>
            <a:endParaRPr lang="en-US" sz="2000" dirty="0"/>
          </a:p>
          <a:p>
            <a:pPr marL="457200" indent="-457200">
              <a:buFont typeface="Wingdings" panose="05000000000000000000" pitchFamily="2" charset="2"/>
              <a:buChar char="Ø"/>
            </a:pPr>
            <a:r>
              <a:rPr lang="en-US" sz="2000" dirty="0" smtClean="0">
                <a:solidFill>
                  <a:schemeClr val="accent1"/>
                </a:solidFill>
              </a:rPr>
              <a:t>235 </a:t>
            </a:r>
            <a:r>
              <a:rPr lang="en-US" sz="2000" dirty="0">
                <a:solidFill>
                  <a:schemeClr val="accent1"/>
                </a:solidFill>
              </a:rPr>
              <a:t>Democrats</a:t>
            </a:r>
          </a:p>
          <a:p>
            <a:pPr marL="457200" indent="-457200">
              <a:buFont typeface="Wingdings" panose="05000000000000000000" pitchFamily="2" charset="2"/>
              <a:buChar char="Ø"/>
            </a:pPr>
            <a:r>
              <a:rPr lang="en-US" sz="2000" dirty="0" smtClean="0"/>
              <a:t>197 Republicans</a:t>
            </a:r>
          </a:p>
          <a:p>
            <a:endParaRPr lang="en-US" sz="2000" dirty="0"/>
          </a:p>
          <a:p>
            <a:r>
              <a:rPr lang="en-US" sz="2000" dirty="0" smtClean="0"/>
              <a:t>“Roll Call Election 2020” Forecast:</a:t>
            </a:r>
            <a:endParaRPr lang="en-US" sz="2000" dirty="0"/>
          </a:p>
          <a:p>
            <a:pPr marL="457200" indent="-457200">
              <a:buFont typeface="Wingdings" panose="05000000000000000000" pitchFamily="2" charset="2"/>
              <a:buChar char="Ø"/>
            </a:pPr>
            <a:r>
              <a:rPr lang="en-US" sz="2000" dirty="0" smtClean="0">
                <a:solidFill>
                  <a:schemeClr val="accent1"/>
                </a:solidFill>
              </a:rPr>
              <a:t>227 Projected </a:t>
            </a:r>
            <a:r>
              <a:rPr lang="en-US" sz="2000" dirty="0">
                <a:solidFill>
                  <a:schemeClr val="accent1"/>
                </a:solidFill>
              </a:rPr>
              <a:t>House Democrats</a:t>
            </a:r>
          </a:p>
          <a:p>
            <a:pPr marL="457200" indent="-457200">
              <a:buFont typeface="Wingdings" panose="05000000000000000000" pitchFamily="2" charset="2"/>
              <a:buChar char="Ø"/>
            </a:pPr>
            <a:r>
              <a:rPr lang="en-US" sz="2000" dirty="0" smtClean="0"/>
              <a:t>11 Toss-up Races</a:t>
            </a:r>
            <a:endParaRPr lang="en-US" sz="2000" dirty="0"/>
          </a:p>
          <a:p>
            <a:pPr marL="457200" indent="-457200">
              <a:buFont typeface="Wingdings" panose="05000000000000000000" pitchFamily="2" charset="2"/>
              <a:buChar char="Ø"/>
            </a:pPr>
            <a:r>
              <a:rPr lang="en-US" sz="2000" dirty="0" smtClean="0"/>
              <a:t>197 Projected </a:t>
            </a:r>
            <a:r>
              <a:rPr lang="en-US" sz="2000" dirty="0"/>
              <a:t>House </a:t>
            </a:r>
            <a:r>
              <a:rPr lang="en-US" sz="2000" dirty="0" smtClean="0"/>
              <a:t>Republicans</a:t>
            </a:r>
            <a:endParaRPr lang="en-US" sz="2000" dirty="0"/>
          </a:p>
        </p:txBody>
      </p:sp>
      <p:sp>
        <p:nvSpPr>
          <p:cNvPr id="4" name="Slide Number Placeholder 3"/>
          <p:cNvSpPr>
            <a:spLocks noGrp="1"/>
          </p:cNvSpPr>
          <p:nvPr>
            <p:ph type="sldNum" sz="quarter" idx="4"/>
          </p:nvPr>
        </p:nvSpPr>
        <p:spPr/>
        <p:txBody>
          <a:bodyPr/>
          <a:lstStyle/>
          <a:p>
            <a:pPr>
              <a:defRPr/>
            </a:pPr>
            <a:fld id="{71AA52D3-2D35-416F-AFCE-FB684BB5B64E}" type="slidenum">
              <a:rPr lang="en-US" smtClean="0"/>
              <a:pPr>
                <a:defRPr/>
              </a:pPr>
              <a:t>18</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9737" y="2027237"/>
            <a:ext cx="2143125" cy="2143125"/>
          </a:xfrm>
          <a:prstGeom prst="rect">
            <a:avLst/>
          </a:prstGeom>
        </p:spPr>
      </p:pic>
    </p:spTree>
    <p:extLst>
      <p:ext uri="{BB962C8B-B14F-4D97-AF65-F5344CB8AC3E}">
        <p14:creationId xmlns:p14="http://schemas.microsoft.com/office/powerpoint/2010/main" val="973418606"/>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itle 73"/>
          <p:cNvSpPr>
            <a:spLocks noGrp="1"/>
          </p:cNvSpPr>
          <p:nvPr>
            <p:ph type="title"/>
          </p:nvPr>
        </p:nvSpPr>
        <p:spPr/>
        <p:txBody>
          <a:bodyPr/>
          <a:lstStyle/>
          <a:p>
            <a:r>
              <a:rPr lang="en-US" dirty="0" smtClean="0"/>
              <a:t>Early 2020 Election Predictions – Senate </a:t>
            </a:r>
            <a:endParaRPr lang="en-US" dirty="0"/>
          </a:p>
        </p:txBody>
      </p:sp>
      <p:sp>
        <p:nvSpPr>
          <p:cNvPr id="3" name="Slide Number Placeholder 2"/>
          <p:cNvSpPr>
            <a:spLocks noGrp="1"/>
          </p:cNvSpPr>
          <p:nvPr>
            <p:ph type="sldNum" sz="quarter" idx="4294967295"/>
          </p:nvPr>
        </p:nvSpPr>
        <p:spPr>
          <a:xfrm>
            <a:off x="8229601" y="6398078"/>
            <a:ext cx="580571" cy="293007"/>
          </a:xfrm>
        </p:spPr>
        <p:txBody>
          <a:bodyPr/>
          <a:lstStyle/>
          <a:p>
            <a:pPr>
              <a:defRPr/>
            </a:pPr>
            <a:fld id="{71AA52D3-2D35-416F-AFCE-FB684BB5B64E}" type="slidenum">
              <a:rPr lang="en-US" smtClean="0"/>
              <a:pPr>
                <a:defRPr/>
              </a:pPr>
              <a:t>19</a:t>
            </a:fld>
            <a:endParaRPr lang="en-US" dirty="0"/>
          </a:p>
        </p:txBody>
      </p:sp>
      <p:sp>
        <p:nvSpPr>
          <p:cNvPr id="77" name="Text Placeholder 18"/>
          <p:cNvSpPr txBox="1">
            <a:spLocks/>
          </p:cNvSpPr>
          <p:nvPr/>
        </p:nvSpPr>
        <p:spPr bwMode="auto">
          <a:xfrm>
            <a:off x="404807" y="6137463"/>
            <a:ext cx="8247721" cy="191226"/>
          </a:xfrm>
          <a:prstGeom prst="rect">
            <a:avLst/>
          </a:prstGeom>
          <a:noFill/>
          <a:ln>
            <a:noFill/>
          </a:ln>
          <a:extLst/>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10000"/>
              </a:lnSpc>
              <a:spcBef>
                <a:spcPts val="0"/>
              </a:spcBef>
              <a:buNone/>
              <a:defRPr/>
            </a:pPr>
            <a:r>
              <a:rPr lang="en-US" sz="700" dirty="0">
                <a:solidFill>
                  <a:schemeClr val="tx1">
                    <a:lumMod val="50000"/>
                    <a:lumOff val="50000"/>
                  </a:schemeClr>
                </a:solidFill>
                <a:cs typeface="Georgia"/>
              </a:rPr>
              <a:t>Source:  </a:t>
            </a:r>
            <a:r>
              <a:rPr lang="en-US" sz="700" dirty="0" smtClean="0">
                <a:solidFill>
                  <a:schemeClr val="tx1">
                    <a:lumMod val="50000"/>
                    <a:lumOff val="50000"/>
                  </a:schemeClr>
                </a:solidFill>
                <a:cs typeface="Georgia"/>
              </a:rPr>
              <a:t>Roll Call</a:t>
            </a:r>
            <a:endParaRPr lang="en-US" sz="700" dirty="0">
              <a:solidFill>
                <a:schemeClr val="tx1">
                  <a:lumMod val="50000"/>
                  <a:lumOff val="50000"/>
                </a:schemeClr>
              </a:solidFill>
              <a:cs typeface="Georgia"/>
            </a:endParaRPr>
          </a:p>
        </p:txBody>
      </p:sp>
      <p:sp>
        <p:nvSpPr>
          <p:cNvPr id="79" name="Content Placeholder 78"/>
          <p:cNvSpPr>
            <a:spLocks noGrp="1"/>
          </p:cNvSpPr>
          <p:nvPr>
            <p:ph idx="1"/>
          </p:nvPr>
        </p:nvSpPr>
        <p:spPr/>
        <p:txBody>
          <a:bodyPr/>
          <a:lstStyle/>
          <a:p>
            <a:r>
              <a:rPr lang="en-US" sz="2000" dirty="0"/>
              <a:t>Current Senate:</a:t>
            </a:r>
          </a:p>
          <a:p>
            <a:pPr marL="457200" indent="-457200">
              <a:buFont typeface="Wingdings" panose="05000000000000000000" pitchFamily="2" charset="2"/>
              <a:buChar char="Ø"/>
            </a:pPr>
            <a:r>
              <a:rPr lang="en-US" sz="2000" dirty="0"/>
              <a:t>47 Democrats and Democratic-leaning Independents </a:t>
            </a:r>
          </a:p>
          <a:p>
            <a:pPr marL="457200" indent="-457200">
              <a:buFont typeface="Wingdings" panose="05000000000000000000" pitchFamily="2" charset="2"/>
              <a:buChar char="Ø"/>
            </a:pPr>
            <a:r>
              <a:rPr lang="en-US" sz="2000" dirty="0">
                <a:solidFill>
                  <a:schemeClr val="accent1"/>
                </a:solidFill>
              </a:rPr>
              <a:t>53 Republicans</a:t>
            </a:r>
          </a:p>
          <a:p>
            <a:endParaRPr lang="en-US" sz="2000" dirty="0" smtClean="0"/>
          </a:p>
          <a:p>
            <a:r>
              <a:rPr lang="en-US" sz="2000" dirty="0" smtClean="0"/>
              <a:t>“</a:t>
            </a:r>
            <a:r>
              <a:rPr lang="en-US" sz="2000" dirty="0"/>
              <a:t>Roll Call Election 2020” Forecast:</a:t>
            </a:r>
          </a:p>
          <a:p>
            <a:pPr marL="457200" indent="-457200">
              <a:buFont typeface="Wingdings" panose="05000000000000000000" pitchFamily="2" charset="2"/>
              <a:buChar char="Ø"/>
            </a:pPr>
            <a:r>
              <a:rPr lang="en-US" sz="2000" dirty="0" smtClean="0"/>
              <a:t>46 Projected </a:t>
            </a:r>
            <a:r>
              <a:rPr lang="en-US" sz="2000" dirty="0"/>
              <a:t>Senate Democrats</a:t>
            </a:r>
          </a:p>
          <a:p>
            <a:pPr marL="457200" indent="-457200">
              <a:buFont typeface="Wingdings" panose="05000000000000000000" pitchFamily="2" charset="2"/>
              <a:buChar char="Ø"/>
            </a:pPr>
            <a:r>
              <a:rPr lang="en-US" sz="2000" dirty="0" smtClean="0"/>
              <a:t>2 Toss-up </a:t>
            </a:r>
            <a:r>
              <a:rPr lang="en-US" sz="2000" dirty="0"/>
              <a:t>races </a:t>
            </a:r>
            <a:endParaRPr lang="en-US" sz="2000" dirty="0" smtClean="0"/>
          </a:p>
          <a:p>
            <a:pPr marL="457200" indent="-457200">
              <a:buFont typeface="Wingdings" panose="05000000000000000000" pitchFamily="2" charset="2"/>
              <a:buChar char="Ø"/>
            </a:pPr>
            <a:r>
              <a:rPr lang="en-US" sz="2000" dirty="0" smtClean="0">
                <a:solidFill>
                  <a:schemeClr val="accent1"/>
                </a:solidFill>
              </a:rPr>
              <a:t>52 Projected </a:t>
            </a:r>
            <a:r>
              <a:rPr lang="en-US" sz="2000" dirty="0">
                <a:solidFill>
                  <a:schemeClr val="accent1"/>
                </a:solidFill>
              </a:rPr>
              <a:t>Senate </a:t>
            </a:r>
            <a:r>
              <a:rPr lang="en-US" sz="2000" dirty="0" smtClean="0">
                <a:solidFill>
                  <a:schemeClr val="accent1"/>
                </a:solidFill>
              </a:rPr>
              <a:t>Republicans</a:t>
            </a:r>
            <a:endParaRPr lang="en-US" sz="2000" dirty="0">
              <a:solidFill>
                <a:schemeClr val="accent1"/>
              </a:solidFill>
            </a:endParaRPr>
          </a:p>
        </p:txBody>
      </p:sp>
      <p:pic>
        <p:nvPicPr>
          <p:cNvPr id="81" name="Picture 8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1637" y="2492967"/>
            <a:ext cx="2143125" cy="2143125"/>
          </a:xfrm>
          <a:prstGeom prst="rect">
            <a:avLst/>
          </a:prstGeom>
        </p:spPr>
      </p:pic>
    </p:spTree>
    <p:extLst>
      <p:ext uri="{BB962C8B-B14F-4D97-AF65-F5344CB8AC3E}">
        <p14:creationId xmlns:p14="http://schemas.microsoft.com/office/powerpoint/2010/main" val="2081288848"/>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custDataLst>
              <p:tags r:id="rId1"/>
            </p:custDataLst>
          </p:nvPr>
        </p:nvSpPr>
        <p:spPr/>
        <p:txBody>
          <a:bodyPr/>
          <a:lstStyle>
            <a:defPPr>
              <a:defRPr kern="1200" smtId="4294967295"/>
            </a:defPPr>
          </a:lstStyle>
          <a:p>
            <a:pPr>
              <a:defRPr/>
            </a:pPr>
            <a:r>
              <a:rPr lang="en-US" dirty="0" smtClean="0"/>
              <a:t> </a:t>
            </a:r>
            <a:endParaRPr lang="en-US" dirty="0"/>
          </a:p>
        </p:txBody>
      </p:sp>
      <p:sp>
        <p:nvSpPr>
          <p:cNvPr id="4" name="Title 3"/>
          <p:cNvSpPr>
            <a:spLocks noGrp="1"/>
          </p:cNvSpPr>
          <p:nvPr>
            <p:ph type="ctrTitle"/>
            <p:custDataLst>
              <p:tags r:id="rId2"/>
            </p:custDataLst>
          </p:nvPr>
        </p:nvSpPr>
        <p:spPr>
          <a:xfrm>
            <a:off x="439905" y="1524001"/>
            <a:ext cx="8261350" cy="1600200"/>
          </a:xfrm>
        </p:spPr>
        <p:txBody>
          <a:bodyPr/>
          <a:lstStyle>
            <a:defPPr>
              <a:defRPr kern="1200" smtId="4294967295"/>
            </a:defPPr>
          </a:lstStyle>
          <a:p>
            <a:r>
              <a:rPr lang="en-US" sz="3600" b="1" dirty="0" smtClean="0">
                <a:solidFill>
                  <a:schemeClr val="tx1"/>
                </a:solidFill>
              </a:rPr>
              <a:t>Political </a:t>
            </a:r>
            <a:br>
              <a:rPr lang="en-US" sz="3600" b="1" dirty="0" smtClean="0">
                <a:solidFill>
                  <a:schemeClr val="tx1"/>
                </a:solidFill>
              </a:rPr>
            </a:br>
            <a:r>
              <a:rPr lang="en-US" sz="3600" b="1" dirty="0" smtClean="0">
                <a:solidFill>
                  <a:schemeClr val="tx1"/>
                </a:solidFill>
              </a:rPr>
              <a:t>Landscape</a:t>
            </a:r>
            <a:endParaRPr lang="en-US" sz="3600" b="1" dirty="0">
              <a:solidFill>
                <a:schemeClr val="tx1"/>
              </a:solidFill>
            </a:endParaRPr>
          </a:p>
        </p:txBody>
      </p:sp>
      <p:pic>
        <p:nvPicPr>
          <p:cNvPr id="4098" name="Picture 2" descr="C:\Users\ttuten\Desktop\download.jpg"/>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tretch>
            <a:fillRect/>
          </a:stretch>
        </p:blipFill>
        <p:spPr bwMode="auto">
          <a:xfrm>
            <a:off x="4717143" y="1524001"/>
            <a:ext cx="3984112"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2811502"/>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2020 Election Predictions – White House</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17571" y="1489900"/>
            <a:ext cx="4105656" cy="2697480"/>
          </a:xfrm>
        </p:spPr>
      </p:pic>
      <p:sp>
        <p:nvSpPr>
          <p:cNvPr id="4" name="Slide Number Placeholder 3"/>
          <p:cNvSpPr>
            <a:spLocks noGrp="1"/>
          </p:cNvSpPr>
          <p:nvPr>
            <p:ph type="sldNum" sz="quarter" idx="10"/>
          </p:nvPr>
        </p:nvSpPr>
        <p:spPr/>
        <p:txBody>
          <a:bodyPr/>
          <a:lstStyle/>
          <a:p>
            <a:pPr>
              <a:defRPr/>
            </a:pPr>
            <a:fld id="{0173F4CC-DDBB-4FBE-91F3-5ADCB686BED7}" type="slidenum">
              <a:rPr lang="en-US" smtClean="0"/>
              <a:pPr>
                <a:defRPr/>
              </a:pPr>
              <a:t>20</a:t>
            </a:fld>
            <a:endParaRPr lang="en-US"/>
          </a:p>
        </p:txBody>
      </p:sp>
      <p:sp>
        <p:nvSpPr>
          <p:cNvPr id="6" name="Rectangle 5"/>
          <p:cNvSpPr/>
          <p:nvPr/>
        </p:nvSpPr>
        <p:spPr>
          <a:xfrm>
            <a:off x="4189713" y="4514751"/>
            <a:ext cx="561372" cy="830997"/>
          </a:xfrm>
          <a:prstGeom prst="rect">
            <a:avLst/>
          </a:prstGeom>
        </p:spPr>
        <p:txBody>
          <a:bodyPr wrap="none">
            <a:spAutoFit/>
          </a:bodyPr>
          <a:lstStyle/>
          <a:p>
            <a:r>
              <a:rPr lang="en-US" sz="4800" b="1" dirty="0" smtClean="0">
                <a:solidFill>
                  <a:schemeClr val="accent1"/>
                </a:solidFill>
              </a:rPr>
              <a:t>?</a:t>
            </a:r>
            <a:endParaRPr lang="en-US" sz="4800" b="1" dirty="0">
              <a:solidFill>
                <a:schemeClr val="accent1"/>
              </a:solidFill>
            </a:endParaRPr>
          </a:p>
        </p:txBody>
      </p:sp>
    </p:spTree>
    <p:extLst>
      <p:ext uri="{BB962C8B-B14F-4D97-AF65-F5344CB8AC3E}">
        <p14:creationId xmlns:p14="http://schemas.microsoft.com/office/powerpoint/2010/main" val="3258681146"/>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Limited Opportunities for Bipartisanship</a:t>
            </a:r>
            <a:endParaRPr lang="en-US" dirty="0"/>
          </a:p>
        </p:txBody>
      </p:sp>
      <p:sp>
        <p:nvSpPr>
          <p:cNvPr id="3" name="Slide Number Placeholder 2"/>
          <p:cNvSpPr>
            <a:spLocks noGrp="1"/>
          </p:cNvSpPr>
          <p:nvPr>
            <p:ph type="sldNum" sz="quarter" idx="4"/>
            <p:custDataLst>
              <p:tags r:id="rId1"/>
            </p:custDataLst>
          </p:nvPr>
        </p:nvSpPr>
        <p:spPr/>
        <p:txBody>
          <a:bodyPr/>
          <a:lstStyle>
            <a:defPPr>
              <a:defRPr kern="1200" smtId="4294967295"/>
            </a:defPPr>
          </a:lstStyle>
          <a:p>
            <a:pPr>
              <a:defRPr/>
            </a:pPr>
            <a:fld id="{85B3B17F-43D2-4F8F-B529-494604403EF6}" type="slidenum">
              <a:rPr lang="en-US" smtClean="0"/>
              <a:pPr>
                <a:defRPr/>
              </a:pPr>
              <a:t>3</a:t>
            </a:fld>
            <a:endParaRPr lang="en-US"/>
          </a:p>
        </p:txBody>
      </p:sp>
      <p:pic>
        <p:nvPicPr>
          <p:cNvPr id="1032" name="Picture 8" descr="Image result for political cartoons 20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5215" y="1930400"/>
            <a:ext cx="4143378" cy="3063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3658457"/>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p:txBody>
          <a:bodyPr/>
          <a:lstStyle/>
          <a:p>
            <a:fld id="{BEFBC90E-502A-A54D-9BAE-6F74229062B0}" type="slidenum">
              <a:rPr lang="en-US" smtClean="0"/>
              <a:pPr/>
              <a:t>4</a:t>
            </a:fld>
            <a:endParaRPr lang="en-US" dirty="0"/>
          </a:p>
        </p:txBody>
      </p:sp>
      <p:graphicFrame>
        <p:nvGraphicFramePr>
          <p:cNvPr id="2" name="Chart 6"/>
          <p:cNvGraphicFramePr>
            <a:graphicFrameLocks/>
          </p:cNvGraphicFramePr>
          <p:nvPr>
            <p:extLst/>
          </p:nvPr>
        </p:nvGraphicFramePr>
        <p:xfrm>
          <a:off x="508000" y="2181070"/>
          <a:ext cx="8144528" cy="4028726"/>
        </p:xfrm>
        <a:graphic>
          <a:graphicData uri="http://schemas.openxmlformats.org/drawingml/2006/chart">
            <c:chart xmlns:c="http://schemas.openxmlformats.org/drawingml/2006/chart" xmlns:r="http://schemas.openxmlformats.org/officeDocument/2006/relationships" r:id="rId2"/>
          </a:graphicData>
        </a:graphic>
      </p:graphicFrame>
      <p:sp>
        <p:nvSpPr>
          <p:cNvPr id="24" name="Text Placeholder 18"/>
          <p:cNvSpPr txBox="1">
            <a:spLocks/>
          </p:cNvSpPr>
          <p:nvPr/>
        </p:nvSpPr>
        <p:spPr bwMode="auto">
          <a:xfrm>
            <a:off x="404807" y="6220588"/>
            <a:ext cx="8247721" cy="191226"/>
          </a:xfrm>
          <a:prstGeom prst="rect">
            <a:avLst/>
          </a:prstGeom>
          <a:noFill/>
          <a:ln>
            <a:noFill/>
          </a:ln>
          <a:extLst/>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10000"/>
              </a:lnSpc>
              <a:spcBef>
                <a:spcPts val="0"/>
              </a:spcBef>
              <a:buFont typeface="Arial" panose="020B0604020202020204" pitchFamily="34" charset="0"/>
              <a:buNone/>
              <a:defRPr/>
            </a:pPr>
            <a:r>
              <a:rPr lang="en-US" sz="700" dirty="0" smtClean="0">
                <a:solidFill>
                  <a:schemeClr val="tx1">
                    <a:lumMod val="50000"/>
                    <a:lumOff val="50000"/>
                  </a:schemeClr>
                </a:solidFill>
                <a:latin typeface="+mj-lt"/>
                <a:cs typeface="Georgia"/>
              </a:rPr>
              <a:t>Source:  National Journal</a:t>
            </a:r>
            <a:endParaRPr lang="en-US" sz="700" dirty="0">
              <a:solidFill>
                <a:schemeClr val="tx1">
                  <a:lumMod val="50000"/>
                  <a:lumOff val="50000"/>
                </a:schemeClr>
              </a:solidFill>
              <a:latin typeface="+mj-lt"/>
              <a:cs typeface="Georgia"/>
            </a:endParaRPr>
          </a:p>
        </p:txBody>
      </p:sp>
      <p:sp>
        <p:nvSpPr>
          <p:cNvPr id="23" name="Rectangle 14">
            <a:extLst>
              <a:ext uri="{FF2B5EF4-FFF2-40B4-BE49-F238E27FC236}">
                <a16:creationId xmlns:a16="http://schemas.microsoft.com/office/drawing/2014/main" id="{FDD9114D-14AE-7F4F-A6FB-B7D7ADB3C954}"/>
              </a:ext>
            </a:extLst>
          </p:cNvPr>
          <p:cNvSpPr>
            <a:spLocks noChangeArrowheads="1"/>
          </p:cNvSpPr>
          <p:nvPr/>
        </p:nvSpPr>
        <p:spPr bwMode="auto">
          <a:xfrm>
            <a:off x="401620" y="1413827"/>
            <a:ext cx="3535380" cy="276999"/>
          </a:xfrm>
          <a:prstGeom prst="rect">
            <a:avLst/>
          </a:prstGeom>
          <a:noFill/>
          <a:ln>
            <a:noFill/>
          </a:ln>
          <a:extLst/>
        </p:spPr>
        <p:txBody>
          <a:bodyP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FontTx/>
              <a:buNone/>
              <a:defRPr/>
            </a:pPr>
            <a:r>
              <a:rPr lang="en-US" altLang="en-US" sz="1200" b="1" dirty="0">
                <a:latin typeface="+mj-lt"/>
              </a:rPr>
              <a:t>Number of bills by final status </a:t>
            </a:r>
          </a:p>
        </p:txBody>
      </p:sp>
      <p:sp>
        <p:nvSpPr>
          <p:cNvPr id="4" name="Title 3">
            <a:extLst>
              <a:ext uri="{FF2B5EF4-FFF2-40B4-BE49-F238E27FC236}">
                <a16:creationId xmlns:a16="http://schemas.microsoft.com/office/drawing/2014/main" id="{E9CEA2AE-D7E3-2B48-8853-44EF055DEAA5}"/>
              </a:ext>
            </a:extLst>
          </p:cNvPr>
          <p:cNvSpPr>
            <a:spLocks noGrp="1"/>
          </p:cNvSpPr>
          <p:nvPr>
            <p:ph type="title"/>
          </p:nvPr>
        </p:nvSpPr>
        <p:spPr/>
        <p:txBody>
          <a:bodyPr/>
          <a:lstStyle/>
          <a:p>
            <a:r>
              <a:rPr lang="en-US" dirty="0">
                <a:latin typeface="+mj-lt"/>
              </a:rPr>
              <a:t>Congress voted on 116 bills in </a:t>
            </a:r>
            <a:r>
              <a:rPr lang="en-US" dirty="0" smtClean="0">
                <a:latin typeface="+mj-lt"/>
              </a:rPr>
              <a:t>the </a:t>
            </a:r>
            <a:r>
              <a:rPr lang="en-US" dirty="0">
                <a:latin typeface="+mj-lt"/>
              </a:rPr>
              <a:t>first 100 days, but only 13 became law </a:t>
            </a:r>
          </a:p>
        </p:txBody>
      </p:sp>
      <p:sp>
        <p:nvSpPr>
          <p:cNvPr id="5" name="TextBox 4">
            <a:extLst>
              <a:ext uri="{FF2B5EF4-FFF2-40B4-BE49-F238E27FC236}">
                <a16:creationId xmlns:a16="http://schemas.microsoft.com/office/drawing/2014/main" id="{A0C18F66-A6BF-E446-AE7D-C325FF009A04}"/>
              </a:ext>
            </a:extLst>
          </p:cNvPr>
          <p:cNvSpPr txBox="1"/>
          <p:nvPr/>
        </p:nvSpPr>
        <p:spPr>
          <a:xfrm>
            <a:off x="4852424" y="2165205"/>
            <a:ext cx="3800104" cy="1015663"/>
          </a:xfrm>
          <a:prstGeom prst="rect">
            <a:avLst/>
          </a:prstGeom>
          <a:noFill/>
        </p:spPr>
        <p:txBody>
          <a:bodyPr wrap="square" rtlCol="0">
            <a:spAutoFit/>
          </a:bodyPr>
          <a:lstStyle/>
          <a:p>
            <a:r>
              <a:rPr lang="en-US" sz="1200" dirty="0"/>
              <a:t>They’ve been busy here in the first part of the Congress sending us things that have — shall I say — no potential in the Senate. And I understand that there's a new majority. They want to lay out, you know, how they feel about things.”</a:t>
            </a:r>
          </a:p>
        </p:txBody>
      </p:sp>
      <p:sp>
        <p:nvSpPr>
          <p:cNvPr id="7" name="TextBox 6">
            <a:extLst>
              <a:ext uri="{FF2B5EF4-FFF2-40B4-BE49-F238E27FC236}">
                <a16:creationId xmlns:a16="http://schemas.microsoft.com/office/drawing/2014/main" id="{821F1D22-BA78-3648-BFA4-EC1A86A0E017}"/>
              </a:ext>
            </a:extLst>
          </p:cNvPr>
          <p:cNvSpPr txBox="1"/>
          <p:nvPr/>
        </p:nvSpPr>
        <p:spPr>
          <a:xfrm>
            <a:off x="4529449" y="1972799"/>
            <a:ext cx="403761" cy="830997"/>
          </a:xfrm>
          <a:prstGeom prst="rect">
            <a:avLst/>
          </a:prstGeom>
          <a:noFill/>
        </p:spPr>
        <p:txBody>
          <a:bodyPr wrap="square" rtlCol="0">
            <a:spAutoFit/>
          </a:bodyPr>
          <a:lstStyle/>
          <a:p>
            <a:r>
              <a:rPr lang="en-US" sz="4800" dirty="0">
                <a:solidFill>
                  <a:schemeClr val="accent1"/>
                </a:solidFill>
              </a:rPr>
              <a:t>“</a:t>
            </a:r>
          </a:p>
        </p:txBody>
      </p:sp>
      <p:sp>
        <p:nvSpPr>
          <p:cNvPr id="8" name="TextBox 7">
            <a:extLst>
              <a:ext uri="{FF2B5EF4-FFF2-40B4-BE49-F238E27FC236}">
                <a16:creationId xmlns:a16="http://schemas.microsoft.com/office/drawing/2014/main" id="{C59B3F0D-ECD8-FB43-97CC-C50F726C76DA}"/>
              </a:ext>
            </a:extLst>
          </p:cNvPr>
          <p:cNvSpPr txBox="1"/>
          <p:nvPr/>
        </p:nvSpPr>
        <p:spPr>
          <a:xfrm>
            <a:off x="4933210" y="3108749"/>
            <a:ext cx="3638532" cy="246221"/>
          </a:xfrm>
          <a:prstGeom prst="rect">
            <a:avLst/>
          </a:prstGeom>
          <a:noFill/>
        </p:spPr>
        <p:txBody>
          <a:bodyPr wrap="square" rtlCol="0">
            <a:spAutoFit/>
          </a:bodyPr>
          <a:lstStyle/>
          <a:p>
            <a:r>
              <a:rPr lang="en-US" sz="1000" b="1" dirty="0"/>
              <a:t>– Senate Majority Leader Mitch McConnell (R-KY)</a:t>
            </a:r>
          </a:p>
        </p:txBody>
      </p:sp>
      <p:sp>
        <p:nvSpPr>
          <p:cNvPr id="11" name="TextBox 10">
            <a:extLst>
              <a:ext uri="{FF2B5EF4-FFF2-40B4-BE49-F238E27FC236}">
                <a16:creationId xmlns:a16="http://schemas.microsoft.com/office/drawing/2014/main" id="{A0C18F66-A6BF-E446-AE7D-C325FF009A04}"/>
              </a:ext>
            </a:extLst>
          </p:cNvPr>
          <p:cNvSpPr txBox="1"/>
          <p:nvPr/>
        </p:nvSpPr>
        <p:spPr>
          <a:xfrm>
            <a:off x="4852424" y="3520528"/>
            <a:ext cx="3800104" cy="1200329"/>
          </a:xfrm>
          <a:prstGeom prst="rect">
            <a:avLst/>
          </a:prstGeom>
          <a:noFill/>
        </p:spPr>
        <p:txBody>
          <a:bodyPr wrap="square" rtlCol="0">
            <a:spAutoFit/>
          </a:bodyPr>
          <a:lstStyle/>
          <a:p>
            <a:r>
              <a:rPr lang="en-US" sz="1200" dirty="0"/>
              <a:t>From passing the #</a:t>
            </a:r>
            <a:r>
              <a:rPr lang="en-US" sz="1200" dirty="0" err="1"/>
              <a:t>ForThePeopleAct</a:t>
            </a:r>
            <a:r>
              <a:rPr lang="en-US" sz="1200" dirty="0"/>
              <a:t> to introducing to make affordable health care available to 13 million people, @</a:t>
            </a:r>
            <a:r>
              <a:rPr lang="en-US" sz="1200" dirty="0" err="1"/>
              <a:t>HouseDemocrats</a:t>
            </a:r>
            <a:r>
              <a:rPr lang="en-US" sz="1200" dirty="0"/>
              <a:t> have put the issues facing American families at the heart of our first #100DaysForThePeople – and there’s only more to come.”</a:t>
            </a:r>
          </a:p>
        </p:txBody>
      </p:sp>
      <p:sp>
        <p:nvSpPr>
          <p:cNvPr id="12" name="TextBox 11">
            <a:extLst>
              <a:ext uri="{FF2B5EF4-FFF2-40B4-BE49-F238E27FC236}">
                <a16:creationId xmlns:a16="http://schemas.microsoft.com/office/drawing/2014/main" id="{821F1D22-BA78-3648-BFA4-EC1A86A0E017}"/>
              </a:ext>
            </a:extLst>
          </p:cNvPr>
          <p:cNvSpPr txBox="1"/>
          <p:nvPr/>
        </p:nvSpPr>
        <p:spPr>
          <a:xfrm>
            <a:off x="4607860" y="3333033"/>
            <a:ext cx="403761" cy="830997"/>
          </a:xfrm>
          <a:prstGeom prst="rect">
            <a:avLst/>
          </a:prstGeom>
          <a:noFill/>
        </p:spPr>
        <p:txBody>
          <a:bodyPr wrap="square" rtlCol="0">
            <a:spAutoFit/>
          </a:bodyPr>
          <a:lstStyle/>
          <a:p>
            <a:r>
              <a:rPr lang="en-US" sz="4800" dirty="0">
                <a:solidFill>
                  <a:schemeClr val="accent1"/>
                </a:solidFill>
              </a:rPr>
              <a:t>“</a:t>
            </a:r>
          </a:p>
        </p:txBody>
      </p:sp>
      <p:sp>
        <p:nvSpPr>
          <p:cNvPr id="13" name="TextBox 12">
            <a:extLst>
              <a:ext uri="{FF2B5EF4-FFF2-40B4-BE49-F238E27FC236}">
                <a16:creationId xmlns:a16="http://schemas.microsoft.com/office/drawing/2014/main" id="{C59B3F0D-ECD8-FB43-97CC-C50F726C76DA}"/>
              </a:ext>
            </a:extLst>
          </p:cNvPr>
          <p:cNvSpPr txBox="1"/>
          <p:nvPr/>
        </p:nvSpPr>
        <p:spPr>
          <a:xfrm>
            <a:off x="4809740" y="4718581"/>
            <a:ext cx="4035799" cy="246221"/>
          </a:xfrm>
          <a:prstGeom prst="rect">
            <a:avLst/>
          </a:prstGeom>
          <a:noFill/>
        </p:spPr>
        <p:txBody>
          <a:bodyPr wrap="square" rtlCol="0">
            <a:spAutoFit/>
          </a:bodyPr>
          <a:lstStyle/>
          <a:p>
            <a:r>
              <a:rPr lang="en-US" sz="1000" b="1" dirty="0"/>
              <a:t>– Speaker of the House Nancy Pelosi (D-CA-12), on twitter</a:t>
            </a:r>
          </a:p>
        </p:txBody>
      </p:sp>
    </p:spTree>
    <p:extLst>
      <p:ext uri="{BB962C8B-B14F-4D97-AF65-F5344CB8AC3E}">
        <p14:creationId xmlns:p14="http://schemas.microsoft.com/office/powerpoint/2010/main" val="822080679"/>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294967295"/>
          </p:nvPr>
        </p:nvSpPr>
        <p:spPr/>
        <p:txBody>
          <a:bodyPr/>
          <a:lstStyle/>
          <a:p>
            <a:fld id="{BEFBC90E-502A-A54D-9BAE-6F74229062B0}" type="slidenum">
              <a:rPr lang="en-US" smtClean="0"/>
              <a:pPr/>
              <a:t>5</a:t>
            </a:fld>
            <a:endParaRPr lang="en-US" dirty="0"/>
          </a:p>
        </p:txBody>
      </p:sp>
      <p:sp>
        <p:nvSpPr>
          <p:cNvPr id="24" name="Text Placeholder 18"/>
          <p:cNvSpPr txBox="1">
            <a:spLocks/>
          </p:cNvSpPr>
          <p:nvPr/>
        </p:nvSpPr>
        <p:spPr bwMode="auto">
          <a:xfrm>
            <a:off x="404807" y="6137463"/>
            <a:ext cx="8247721" cy="191226"/>
          </a:xfrm>
          <a:prstGeom prst="rect">
            <a:avLst/>
          </a:prstGeom>
          <a:noFill/>
          <a:ln>
            <a:noFill/>
          </a:ln>
          <a:extLst/>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Georgia" panose="02040502050405020303" pitchFamily="18" charset="0"/>
                <a:ea typeface="MS PGothic" panose="020B0600070205080204" pitchFamily="34" charset="-128"/>
                <a:cs typeface="ＭＳ Ｐゴシック"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Georgia" panose="02040502050405020303" pitchFamily="18" charset="0"/>
                <a:ea typeface="MS PGothic" panose="020B0600070205080204" pitchFamily="34" charset="-128"/>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Georgia" panose="02040502050405020303" pitchFamily="18" charset="0"/>
                <a:ea typeface="MS PGothic" panose="020B0600070205080204" pitchFamily="34" charset="-128"/>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Georgia" panose="02040502050405020303" pitchFamily="18" charset="0"/>
                <a:ea typeface="MS PGothic" panose="020B060007020508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10000"/>
              </a:lnSpc>
              <a:spcBef>
                <a:spcPts val="0"/>
              </a:spcBef>
              <a:buNone/>
              <a:defRPr/>
            </a:pPr>
            <a:r>
              <a:rPr lang="en-US" sz="700" dirty="0">
                <a:solidFill>
                  <a:schemeClr val="tx1">
                    <a:lumMod val="50000"/>
                    <a:lumOff val="50000"/>
                  </a:schemeClr>
                </a:solidFill>
                <a:cs typeface="Georgia"/>
              </a:rPr>
              <a:t>Source:  National Journal</a:t>
            </a:r>
          </a:p>
        </p:txBody>
      </p:sp>
      <p:sp>
        <p:nvSpPr>
          <p:cNvPr id="23" name="Rectangle 14">
            <a:extLst>
              <a:ext uri="{FF2B5EF4-FFF2-40B4-BE49-F238E27FC236}">
                <a16:creationId xmlns:a16="http://schemas.microsoft.com/office/drawing/2014/main" id="{FDD9114D-14AE-7F4F-A6FB-B7D7ADB3C954}"/>
              </a:ext>
            </a:extLst>
          </p:cNvPr>
          <p:cNvSpPr>
            <a:spLocks noChangeArrowheads="1"/>
          </p:cNvSpPr>
          <p:nvPr/>
        </p:nvSpPr>
        <p:spPr bwMode="auto">
          <a:xfrm>
            <a:off x="401619" y="1413827"/>
            <a:ext cx="6260438" cy="355596"/>
          </a:xfrm>
          <a:prstGeom prst="rect">
            <a:avLst/>
          </a:prstGeom>
          <a:noFill/>
          <a:ln>
            <a:noFill/>
          </a:ln>
          <a:extLst/>
        </p:spPr>
        <p:txBody>
          <a:bodyPr>
            <a:noAutofit/>
          </a:bodyPr>
          <a:lstStyle>
            <a:lvl1pPr defTabSz="811213">
              <a:lnSpc>
                <a:spcPct val="90000"/>
              </a:lnSpc>
              <a:spcBef>
                <a:spcPts val="1000"/>
              </a:spcBef>
              <a:buFont typeface="Arial" panose="020B0604020202020204" pitchFamily="34" charset="0"/>
              <a:buChar char="•"/>
              <a:defRPr sz="2800">
                <a:solidFill>
                  <a:schemeClr val="tx1"/>
                </a:solidFill>
                <a:latin typeface="Georgia" panose="02040502050405020303" pitchFamily="18" charset="0"/>
                <a:ea typeface="ＭＳ Ｐゴシック" panose="020B0600070205080204" pitchFamily="34" charset="-128"/>
              </a:defRPr>
            </a:lvl1pPr>
            <a:lvl2pPr marL="742950" indent="-285750" defTabSz="811213">
              <a:lnSpc>
                <a:spcPct val="90000"/>
              </a:lnSpc>
              <a:spcBef>
                <a:spcPts val="500"/>
              </a:spcBef>
              <a:buFont typeface="Arial" panose="020B0604020202020204" pitchFamily="34" charset="0"/>
              <a:buChar char="•"/>
              <a:defRPr sz="2400">
                <a:solidFill>
                  <a:schemeClr val="tx1"/>
                </a:solidFill>
                <a:latin typeface="Georgia" panose="02040502050405020303" pitchFamily="18" charset="0"/>
                <a:ea typeface="ＭＳ Ｐゴシック" panose="020B0600070205080204" pitchFamily="34" charset="-128"/>
              </a:defRPr>
            </a:lvl2pPr>
            <a:lvl3pPr marL="1143000" indent="-228600" defTabSz="811213">
              <a:lnSpc>
                <a:spcPct val="90000"/>
              </a:lnSpc>
              <a:spcBef>
                <a:spcPts val="500"/>
              </a:spcBef>
              <a:buFont typeface="Arial" panose="020B0604020202020204" pitchFamily="34" charset="0"/>
              <a:buChar char="•"/>
              <a:defRPr sz="2000">
                <a:solidFill>
                  <a:schemeClr val="tx1"/>
                </a:solidFill>
                <a:latin typeface="Georgia" panose="02040502050405020303" pitchFamily="18" charset="0"/>
                <a:ea typeface="ＭＳ Ｐゴシック" panose="020B0600070205080204" pitchFamily="34" charset="-128"/>
              </a:defRPr>
            </a:lvl3pPr>
            <a:lvl4pPr marL="16002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4pPr>
            <a:lvl5pPr marL="2057400" indent="-228600" defTabSz="811213">
              <a:lnSpc>
                <a:spcPct val="90000"/>
              </a:lnSpc>
              <a:spcBef>
                <a:spcPts val="500"/>
              </a:spcBef>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5pPr>
            <a:lvl6pPr marL="25146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6pPr>
            <a:lvl7pPr marL="29718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7pPr>
            <a:lvl8pPr marL="34290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8pPr>
            <a:lvl9pPr marL="3886200" indent="-228600" defTabSz="811213" eaLnBrk="0" fontAlgn="base" hangingPunct="0">
              <a:lnSpc>
                <a:spcPct val="90000"/>
              </a:lnSpc>
              <a:spcBef>
                <a:spcPts val="500"/>
              </a:spcBef>
              <a:spcAft>
                <a:spcPct val="0"/>
              </a:spcAft>
              <a:buFont typeface="Arial" panose="020B0604020202020204" pitchFamily="34" charset="0"/>
              <a:buChar char="•"/>
              <a:defRPr>
                <a:solidFill>
                  <a:schemeClr val="tx1"/>
                </a:solidFill>
                <a:latin typeface="Georgia" panose="02040502050405020303" pitchFamily="18" charset="0"/>
                <a:ea typeface="ＭＳ Ｐゴシック" panose="020B0600070205080204" pitchFamily="34" charset="-128"/>
              </a:defRPr>
            </a:lvl9pPr>
          </a:lstStyle>
          <a:p>
            <a:pPr>
              <a:lnSpc>
                <a:spcPct val="100000"/>
              </a:lnSpc>
              <a:spcBef>
                <a:spcPct val="0"/>
              </a:spcBef>
              <a:buFontTx/>
              <a:buNone/>
              <a:defRPr/>
            </a:pPr>
            <a:r>
              <a:rPr lang="en-US" altLang="en-US" sz="1200" b="1" dirty="0">
                <a:latin typeface="+mj-lt"/>
              </a:rPr>
              <a:t>Senate confirmations of nominees in the first 100 days of each Congress </a:t>
            </a:r>
          </a:p>
        </p:txBody>
      </p:sp>
      <p:sp>
        <p:nvSpPr>
          <p:cNvPr id="4" name="Title 3">
            <a:extLst>
              <a:ext uri="{FF2B5EF4-FFF2-40B4-BE49-F238E27FC236}">
                <a16:creationId xmlns:a16="http://schemas.microsoft.com/office/drawing/2014/main" id="{E9CEA2AE-D7E3-2B48-8853-44EF055DEAA5}"/>
              </a:ext>
            </a:extLst>
          </p:cNvPr>
          <p:cNvSpPr>
            <a:spLocks noGrp="1"/>
          </p:cNvSpPr>
          <p:nvPr>
            <p:ph type="title"/>
          </p:nvPr>
        </p:nvSpPr>
        <p:spPr/>
        <p:txBody>
          <a:bodyPr/>
          <a:lstStyle/>
          <a:p>
            <a:r>
              <a:rPr lang="en-US" sz="2400" dirty="0">
                <a:latin typeface="+mj-lt"/>
              </a:rPr>
              <a:t>The Senate has focused on confirming </a:t>
            </a:r>
            <a:r>
              <a:rPr lang="en-US" sz="2400" dirty="0" smtClean="0">
                <a:latin typeface="+mj-lt"/>
              </a:rPr>
              <a:t>nominees </a:t>
            </a:r>
            <a:r>
              <a:rPr lang="en-US" sz="2400" dirty="0">
                <a:latin typeface="+mj-lt"/>
              </a:rPr>
              <a:t>and has not taken up a number of House bills for a vote </a:t>
            </a:r>
          </a:p>
        </p:txBody>
      </p:sp>
      <p:graphicFrame>
        <p:nvGraphicFramePr>
          <p:cNvPr id="9" name="Chart 8">
            <a:extLst>
              <a:ext uri="{FF2B5EF4-FFF2-40B4-BE49-F238E27FC236}">
                <a16:creationId xmlns:a16="http://schemas.microsoft.com/office/drawing/2014/main" id="{317C6A0D-F824-4A44-A014-A8B3FF6746D1}"/>
              </a:ext>
            </a:extLst>
          </p:cNvPr>
          <p:cNvGraphicFramePr/>
          <p:nvPr>
            <p:extLst/>
          </p:nvPr>
        </p:nvGraphicFramePr>
        <p:xfrm>
          <a:off x="483839" y="1900716"/>
          <a:ext cx="5263818" cy="4064000"/>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DAAB4C0E-1015-DE48-AD0D-7A08C1E0866A}"/>
              </a:ext>
            </a:extLst>
          </p:cNvPr>
          <p:cNvSpPr txBox="1"/>
          <p:nvPr/>
        </p:nvSpPr>
        <p:spPr>
          <a:xfrm>
            <a:off x="5367647" y="2071914"/>
            <a:ext cx="3363977" cy="3482400"/>
          </a:xfrm>
          <a:prstGeom prst="roundRect">
            <a:avLst>
              <a:gd name="adj" fmla="val 4665"/>
            </a:avLst>
          </a:prstGeom>
          <a:solidFill>
            <a:schemeClr val="accent5">
              <a:lumMod val="20000"/>
              <a:lumOff val="80000"/>
            </a:schemeClr>
          </a:solidFill>
        </p:spPr>
        <p:txBody>
          <a:bodyPr wrap="square" rtlCol="0">
            <a:spAutoFit/>
          </a:bodyPr>
          <a:lstStyle/>
          <a:p>
            <a:pPr marL="285750" indent="-285750">
              <a:buFont typeface="Arial" panose="020B0604020202020204" pitchFamily="34" charset="0"/>
              <a:buChar char="•"/>
            </a:pPr>
            <a:r>
              <a:rPr lang="en-US" sz="1200" dirty="0"/>
              <a:t>The Senate voted 51-48 on a rule change in April to speed up confirmations of sub-Cabinet level nominees and district court judges</a:t>
            </a:r>
          </a:p>
          <a:p>
            <a:pPr marL="285750" indent="-285750">
              <a:buFont typeface="Arial" panose="020B0604020202020204" pitchFamily="34" charset="0"/>
              <a:buChar char="•"/>
            </a:pPr>
            <a:r>
              <a:rPr lang="en-US" sz="1200" dirty="0"/>
              <a:t>Previous rules required at least 30 hours of debate after cloture was invoked for nominees, and the recent vote to change the rules reduces the post-cloture debate time to two hours  </a:t>
            </a:r>
          </a:p>
          <a:p>
            <a:pPr marL="285750" indent="-285750">
              <a:buFont typeface="Arial" panose="020B0604020202020204" pitchFamily="34" charset="0"/>
              <a:buChar char="•"/>
            </a:pPr>
            <a:r>
              <a:rPr lang="en-US" sz="1200" dirty="0"/>
              <a:t>Only two Republican senators voted against the rules change – Sen. Susan Collins (R-ME) and Sen. Mike Lee (R-UT)</a:t>
            </a:r>
          </a:p>
          <a:p>
            <a:pPr marL="285750" indent="-285750">
              <a:buFont typeface="Arial" panose="020B0604020202020204" pitchFamily="34" charset="0"/>
              <a:buChar char="•"/>
            </a:pPr>
            <a:r>
              <a:rPr lang="en-US" sz="1200" dirty="0"/>
              <a:t>Senate Majority Leader Mitch McConnell (R-KY) has stated that his biggest priority in the Senate is to confirm as many of </a:t>
            </a:r>
            <a:r>
              <a:rPr lang="en-US" sz="1200" dirty="0" smtClean="0"/>
              <a:t>President Trump’s </a:t>
            </a:r>
            <a:r>
              <a:rPr lang="en-US" sz="1200" dirty="0"/>
              <a:t>federal judicial nominees as possible </a:t>
            </a:r>
          </a:p>
        </p:txBody>
      </p:sp>
    </p:spTree>
    <p:extLst>
      <p:ext uri="{BB962C8B-B14F-4D97-AF65-F5344CB8AC3E}">
        <p14:creationId xmlns:p14="http://schemas.microsoft.com/office/powerpoint/2010/main" val="389857310"/>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294967295"/>
            <p:custDataLst>
              <p:tags r:id="rId1"/>
            </p:custDataLst>
          </p:nvPr>
        </p:nvSpPr>
        <p:spPr/>
        <p:txBody>
          <a:bodyPr/>
          <a:lstStyle>
            <a:defPPr>
              <a:defRPr kern="1200" smtId="4294967295"/>
            </a:defPPr>
          </a:lstStyle>
          <a:p>
            <a:pPr>
              <a:defRPr/>
            </a:pPr>
            <a:r>
              <a:rPr lang="en-US" dirty="0" smtClean="0"/>
              <a:t> </a:t>
            </a:r>
            <a:endParaRPr lang="en-US" dirty="0"/>
          </a:p>
        </p:txBody>
      </p:sp>
      <p:sp>
        <p:nvSpPr>
          <p:cNvPr id="4" name="Title 3"/>
          <p:cNvSpPr>
            <a:spLocks noGrp="1"/>
          </p:cNvSpPr>
          <p:nvPr>
            <p:ph type="ctrTitle"/>
            <p:custDataLst>
              <p:tags r:id="rId2"/>
            </p:custDataLst>
          </p:nvPr>
        </p:nvSpPr>
        <p:spPr>
          <a:xfrm>
            <a:off x="439905" y="1524001"/>
            <a:ext cx="8261350" cy="1600200"/>
          </a:xfrm>
        </p:spPr>
        <p:txBody>
          <a:bodyPr/>
          <a:lstStyle>
            <a:defPPr>
              <a:defRPr kern="1200" smtId="4294967295"/>
            </a:defPPr>
          </a:lstStyle>
          <a:p>
            <a:r>
              <a:rPr lang="en-US" sz="3600" b="1" dirty="0" smtClean="0">
                <a:solidFill>
                  <a:schemeClr val="tx1"/>
                </a:solidFill>
              </a:rPr>
              <a:t>Effective </a:t>
            </a:r>
            <a:br>
              <a:rPr lang="en-US" sz="3600" b="1" dirty="0" smtClean="0">
                <a:solidFill>
                  <a:schemeClr val="tx1"/>
                </a:solidFill>
              </a:rPr>
            </a:br>
            <a:r>
              <a:rPr lang="en-US" sz="3600" b="1" dirty="0" smtClean="0">
                <a:solidFill>
                  <a:schemeClr val="tx1"/>
                </a:solidFill>
              </a:rPr>
              <a:t>Advocacy</a:t>
            </a:r>
            <a:endParaRPr lang="en-US" sz="3600" b="1" dirty="0">
              <a:solidFill>
                <a:schemeClr val="tx1"/>
              </a:solidFill>
            </a:endParaRPr>
          </a:p>
        </p:txBody>
      </p:sp>
      <p:pic>
        <p:nvPicPr>
          <p:cNvPr id="2050" name="Picture 2" descr="Image result for Advocacy image"/>
          <p:cNvPicPr>
            <a:picLocks noChangeAspect="1" noChangeArrowheads="1"/>
          </p:cNvPicPr>
          <p:nvPr>
            <p:custDataLst>
              <p:tags r:id="rId3"/>
            </p:custDataLst>
          </p:nvPr>
        </p:nvPicPr>
        <p:blipFill>
          <a:blip r:embed="rId6">
            <a:extLst>
              <a:ext uri="{28A0092B-C50C-407E-A947-70E740481C1C}">
                <a14:useLocalDpi xmlns:a14="http://schemas.microsoft.com/office/drawing/2010/main" val="0"/>
              </a:ext>
            </a:extLst>
          </a:blip>
          <a:stretch>
            <a:fillRect/>
          </a:stretch>
        </p:blipFill>
        <p:spPr bwMode="auto">
          <a:xfrm>
            <a:off x="4279773" y="1741714"/>
            <a:ext cx="4421482" cy="2387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1810923"/>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defPPr>
              <a:defRPr kern="1200" smtId="4294967295"/>
            </a:defPPr>
          </a:lstStyle>
          <a:p>
            <a:r>
              <a:rPr lang="en-US" smtClean="0"/>
              <a:t>Your Voice Matters</a:t>
            </a:r>
            <a:endParaRPr lang="en-US"/>
          </a:p>
        </p:txBody>
      </p:sp>
      <p:sp>
        <p:nvSpPr>
          <p:cNvPr id="3" name="Content Placeholder 2"/>
          <p:cNvSpPr>
            <a:spLocks noGrp="1"/>
          </p:cNvSpPr>
          <p:nvPr>
            <p:ph idx="1"/>
            <p:custDataLst>
              <p:tags r:id="rId2"/>
            </p:custDataLst>
          </p:nvPr>
        </p:nvSpPr>
        <p:spPr/>
        <p:txBody>
          <a:bodyPr/>
          <a:lstStyle>
            <a:defPPr>
              <a:defRPr kern="1200" smtId="4294967295"/>
            </a:defPPr>
          </a:lstStyle>
          <a:p>
            <a:r>
              <a:rPr lang="en-US" altLang="en-US" sz="2400" dirty="0"/>
              <a:t>Members respond to grassroots </a:t>
            </a:r>
            <a:r>
              <a:rPr lang="en-US" altLang="en-US" sz="2400" dirty="0" smtClean="0"/>
              <a:t>advocacy</a:t>
            </a:r>
          </a:p>
          <a:p>
            <a:r>
              <a:rPr lang="en-US" altLang="en-US" sz="2400" dirty="0" smtClean="0"/>
              <a:t>Campaigning is constant distraction</a:t>
            </a:r>
            <a:endParaRPr lang="en-US" altLang="en-US" sz="2400" dirty="0"/>
          </a:p>
          <a:p>
            <a:r>
              <a:rPr lang="en-US" altLang="en-US" sz="2400" dirty="0" smtClean="0"/>
              <a:t>Successful elections </a:t>
            </a:r>
            <a:r>
              <a:rPr lang="en-US" altLang="en-US" sz="2400" dirty="0"/>
              <a:t>require money and votes</a:t>
            </a:r>
          </a:p>
          <a:p>
            <a:r>
              <a:rPr lang="en-US" altLang="en-US" sz="2400" dirty="0" smtClean="0"/>
              <a:t>“Constituent</a:t>
            </a:r>
            <a:r>
              <a:rPr lang="en-US" altLang="en-US" sz="2400" dirty="0"/>
              <a:t>” = “voter”</a:t>
            </a:r>
          </a:p>
          <a:p>
            <a:r>
              <a:rPr lang="en-US" altLang="en-US" sz="2400" dirty="0" smtClean="0"/>
              <a:t>Most </a:t>
            </a:r>
            <a:r>
              <a:rPr lang="en-US" altLang="en-US" sz="2400" dirty="0"/>
              <a:t>policy-makers </a:t>
            </a:r>
            <a:r>
              <a:rPr lang="en-US" altLang="en-US" sz="2400" dirty="0" smtClean="0"/>
              <a:t>actually want </a:t>
            </a:r>
            <a:r>
              <a:rPr lang="en-US" altLang="en-US" sz="2400" dirty="0"/>
              <a:t>to </a:t>
            </a:r>
            <a:r>
              <a:rPr lang="en-US" altLang="en-US" sz="2400" dirty="0" smtClean="0"/>
              <a:t>be helpful</a:t>
            </a:r>
            <a:endParaRPr lang="en-US" altLang="en-US" sz="2400" dirty="0"/>
          </a:p>
          <a:p>
            <a:r>
              <a:rPr lang="en-US" altLang="en-US" sz="2400" dirty="0" smtClean="0"/>
              <a:t>Often rely on expertise beyond their own</a:t>
            </a:r>
            <a:endParaRPr lang="en-US" altLang="en-US" sz="2400" dirty="0"/>
          </a:p>
          <a:p>
            <a:r>
              <a:rPr lang="en-US" altLang="en-US" sz="2400" dirty="0" smtClean="0"/>
              <a:t>Many </a:t>
            </a:r>
            <a:r>
              <a:rPr lang="en-US" altLang="en-US" sz="2400" dirty="0"/>
              <a:t>competing </a:t>
            </a:r>
            <a:r>
              <a:rPr lang="en-US" altLang="en-US" sz="2400" dirty="0" smtClean="0"/>
              <a:t>interests – don’t cede the playing field</a:t>
            </a:r>
            <a:endParaRPr lang="en-US" altLang="en-US" sz="2400" dirty="0"/>
          </a:p>
          <a:p>
            <a:pPr marL="0" indent="0">
              <a:buNone/>
            </a:pPr>
            <a:endParaRPr lang="en-US" dirty="0"/>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pPr>
              <a:defRPr/>
            </a:pPr>
            <a:fld id="{0173F4CC-DDBB-4FBE-91F3-5ADCB686BED7}" type="slidenum">
              <a:rPr lang="en-US" smtClean="0"/>
              <a:pPr>
                <a:defRPr/>
              </a:pPr>
              <a:t>7</a:t>
            </a:fld>
            <a:endParaRPr lang="en-US"/>
          </a:p>
        </p:txBody>
      </p:sp>
    </p:spTree>
    <p:extLst>
      <p:ext uri="{BB962C8B-B14F-4D97-AF65-F5344CB8AC3E}">
        <p14:creationId xmlns:p14="http://schemas.microsoft.com/office/powerpoint/2010/main" val="566486335"/>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defPPr>
              <a:defRPr kern="1200" smtId="4294967295"/>
            </a:defPPr>
          </a:lstStyle>
          <a:p>
            <a:r>
              <a:rPr lang="en-US" smtClean="0"/>
              <a:t>Help Us Help You</a:t>
            </a:r>
            <a:endParaRPr lang="en-US"/>
          </a:p>
        </p:txBody>
      </p:sp>
      <p:sp>
        <p:nvSpPr>
          <p:cNvPr id="3" name="Content Placeholder 2"/>
          <p:cNvSpPr>
            <a:spLocks noGrp="1"/>
          </p:cNvSpPr>
          <p:nvPr>
            <p:ph idx="1"/>
            <p:custDataLst>
              <p:tags r:id="rId2"/>
            </p:custDataLst>
          </p:nvPr>
        </p:nvSpPr>
        <p:spPr/>
        <p:txBody>
          <a:bodyPr/>
          <a:lstStyle>
            <a:defPPr>
              <a:defRPr kern="1200" smtId="4294967295"/>
            </a:defPPr>
          </a:lstStyle>
          <a:p>
            <a:r>
              <a:rPr lang="en-US" altLang="en-US" sz="2400" dirty="0"/>
              <a:t>Understand the </a:t>
            </a:r>
            <a:r>
              <a:rPr lang="en-US" altLang="en-US" sz="2400" dirty="0" smtClean="0"/>
              <a:t>legislative and regulatory processes</a:t>
            </a:r>
            <a:endParaRPr lang="en-US" altLang="en-US" sz="2400" dirty="0"/>
          </a:p>
          <a:p>
            <a:r>
              <a:rPr lang="en-US" altLang="en-US" sz="2400" dirty="0"/>
              <a:t>Build grassroots support</a:t>
            </a:r>
          </a:p>
          <a:p>
            <a:r>
              <a:rPr lang="en-US" altLang="en-US" sz="2400" dirty="0"/>
              <a:t>Deliver promised information and assistance</a:t>
            </a:r>
          </a:p>
          <a:p>
            <a:r>
              <a:rPr lang="en-US" altLang="en-US" sz="2400" dirty="0"/>
              <a:t>Pursue legislative </a:t>
            </a:r>
            <a:r>
              <a:rPr lang="en-US" altLang="en-US" sz="2400" dirty="0" smtClean="0"/>
              <a:t>and regulatory opportunities</a:t>
            </a:r>
            <a:endParaRPr lang="en-US" altLang="en-US" sz="2400" dirty="0"/>
          </a:p>
          <a:p>
            <a:r>
              <a:rPr lang="en-US" altLang="en-US" sz="2400" i="1" dirty="0"/>
              <a:t>Timing is everything</a:t>
            </a:r>
            <a:r>
              <a:rPr lang="en-US" altLang="en-US" sz="2400" dirty="0"/>
              <a:t> – Calendar drives the agenda</a:t>
            </a:r>
          </a:p>
          <a:p>
            <a:endParaRPr lang="en-US" dirty="0"/>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pPr>
              <a:defRPr/>
            </a:pPr>
            <a:fld id="{0173F4CC-DDBB-4FBE-91F3-5ADCB686BED7}" type="slidenum">
              <a:rPr lang="en-US" smtClean="0"/>
              <a:pPr>
                <a:defRPr/>
              </a:pPr>
              <a:t>8</a:t>
            </a:fld>
            <a:endParaRPr lang="en-US"/>
          </a:p>
        </p:txBody>
      </p:sp>
    </p:spTree>
    <p:extLst>
      <p:ext uri="{BB962C8B-B14F-4D97-AF65-F5344CB8AC3E}">
        <p14:creationId xmlns:p14="http://schemas.microsoft.com/office/powerpoint/2010/main" val="513352003"/>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defPPr>
              <a:defRPr kern="1200" smtId="4294967295"/>
            </a:defPPr>
          </a:lstStyle>
          <a:p>
            <a:r>
              <a:rPr lang="en-US" altLang="en-US"/>
              <a:t>“Who’s Who” in Congress</a:t>
            </a:r>
            <a:endParaRPr lang="en-US"/>
          </a:p>
        </p:txBody>
      </p:sp>
      <p:sp>
        <p:nvSpPr>
          <p:cNvPr id="3" name="Content Placeholder 2"/>
          <p:cNvSpPr>
            <a:spLocks noGrp="1"/>
          </p:cNvSpPr>
          <p:nvPr>
            <p:ph idx="1"/>
            <p:custDataLst>
              <p:tags r:id="rId2"/>
            </p:custDataLst>
          </p:nvPr>
        </p:nvSpPr>
        <p:spPr/>
        <p:txBody>
          <a:bodyPr/>
          <a:lstStyle>
            <a:defPPr>
              <a:defRPr kern="1200" smtId="4294967295"/>
            </a:defPPr>
          </a:lstStyle>
          <a:p>
            <a:pPr>
              <a:lnSpc>
                <a:spcPct val="90000"/>
              </a:lnSpc>
            </a:pPr>
            <a:r>
              <a:rPr lang="en-US" altLang="en-US" sz="2400" dirty="0"/>
              <a:t>Party and Committee Leaders</a:t>
            </a:r>
          </a:p>
          <a:p>
            <a:pPr>
              <a:lnSpc>
                <a:spcPct val="90000"/>
              </a:lnSpc>
            </a:pPr>
            <a:r>
              <a:rPr lang="en-US" altLang="en-US" sz="2400" dirty="0"/>
              <a:t>Committee and Caucus Members</a:t>
            </a:r>
          </a:p>
          <a:p>
            <a:pPr>
              <a:lnSpc>
                <a:spcPct val="90000"/>
              </a:lnSpc>
            </a:pPr>
            <a:r>
              <a:rPr lang="en-US" altLang="en-US" sz="2400" dirty="0" smtClean="0"/>
              <a:t>Staffers</a:t>
            </a:r>
            <a:endParaRPr lang="en-US" altLang="en-US" sz="2400" dirty="0"/>
          </a:p>
          <a:p>
            <a:pPr marL="465138" lvl="1" indent="-465138">
              <a:lnSpc>
                <a:spcPct val="90000"/>
              </a:lnSpc>
            </a:pPr>
            <a:r>
              <a:rPr lang="en-US" altLang="en-US" sz="1800" dirty="0"/>
              <a:t>Personal staffers often young but play key role</a:t>
            </a:r>
          </a:p>
          <a:p>
            <a:pPr marL="465138" lvl="1" indent="-465138">
              <a:lnSpc>
                <a:spcPct val="90000"/>
              </a:lnSpc>
            </a:pPr>
            <a:r>
              <a:rPr lang="en-US" altLang="en-US" sz="1800" dirty="0"/>
              <a:t>Committee staffers have expertise, strong influence</a:t>
            </a:r>
          </a:p>
          <a:p>
            <a:pPr marL="465138" lvl="1" indent="-465138">
              <a:lnSpc>
                <a:spcPct val="90000"/>
              </a:lnSpc>
            </a:pPr>
            <a:r>
              <a:rPr lang="en-US" altLang="en-US" sz="1800" dirty="0"/>
              <a:t>Frequent turn-over as staffers move up/out</a:t>
            </a:r>
          </a:p>
          <a:p>
            <a:pPr>
              <a:lnSpc>
                <a:spcPct val="90000"/>
              </a:lnSpc>
            </a:pPr>
            <a:r>
              <a:rPr lang="en-US" altLang="en-US" sz="2400" dirty="0"/>
              <a:t>Congressional Support Agencies</a:t>
            </a:r>
          </a:p>
          <a:p>
            <a:pPr marL="465138" lvl="1" indent="-465138">
              <a:lnSpc>
                <a:spcPct val="90000"/>
              </a:lnSpc>
            </a:pPr>
            <a:r>
              <a:rPr lang="en-US" altLang="en-US" sz="1800" dirty="0"/>
              <a:t>Congressional Budget Office (CBO)</a:t>
            </a:r>
          </a:p>
          <a:p>
            <a:pPr marL="465138" lvl="1" indent="-465138">
              <a:lnSpc>
                <a:spcPct val="90000"/>
              </a:lnSpc>
            </a:pPr>
            <a:r>
              <a:rPr lang="en-US" altLang="en-US" sz="1800" dirty="0"/>
              <a:t>Government Accountability Office (GAO)</a:t>
            </a:r>
          </a:p>
          <a:p>
            <a:pPr marL="465138" lvl="1" indent="-465138">
              <a:lnSpc>
                <a:spcPct val="90000"/>
              </a:lnSpc>
            </a:pPr>
            <a:r>
              <a:rPr lang="en-US" altLang="en-US" sz="1800" dirty="0"/>
              <a:t>Medicare Payment Advisory Commission (</a:t>
            </a:r>
            <a:r>
              <a:rPr lang="en-US" altLang="en-US" sz="1800" dirty="0" err="1"/>
              <a:t>MedPAC</a:t>
            </a:r>
            <a:r>
              <a:rPr lang="en-US" altLang="en-US" sz="1800" dirty="0"/>
              <a:t>)</a:t>
            </a:r>
          </a:p>
          <a:p>
            <a:pPr marL="465138" lvl="1" indent="-465138">
              <a:lnSpc>
                <a:spcPct val="90000"/>
              </a:lnSpc>
            </a:pPr>
            <a:r>
              <a:rPr lang="en-US" altLang="en-US" sz="1800" dirty="0"/>
              <a:t>Medicaid and CHIP Payment and Access Commission (</a:t>
            </a:r>
            <a:r>
              <a:rPr lang="en-US" altLang="en-US" sz="1800" dirty="0" err="1"/>
              <a:t>MACPAC</a:t>
            </a:r>
            <a:r>
              <a:rPr lang="en-US" altLang="en-US" sz="1800" dirty="0"/>
              <a:t>)</a:t>
            </a:r>
          </a:p>
          <a:p>
            <a:pPr marL="0" indent="0">
              <a:buNone/>
            </a:pPr>
            <a:endParaRPr lang="en-US" dirty="0"/>
          </a:p>
        </p:txBody>
      </p:sp>
      <p:sp>
        <p:nvSpPr>
          <p:cNvPr id="4" name="Slide Number Placeholder 3"/>
          <p:cNvSpPr>
            <a:spLocks noGrp="1"/>
          </p:cNvSpPr>
          <p:nvPr>
            <p:ph type="sldNum" sz="quarter" idx="10"/>
            <p:custDataLst>
              <p:tags r:id="rId3"/>
            </p:custDataLst>
          </p:nvPr>
        </p:nvSpPr>
        <p:spPr/>
        <p:txBody>
          <a:bodyPr/>
          <a:lstStyle>
            <a:defPPr>
              <a:defRPr kern="1200" smtId="4294967295"/>
            </a:defPPr>
          </a:lstStyle>
          <a:p>
            <a:pPr>
              <a:defRPr/>
            </a:pPr>
            <a:fld id="{0173F4CC-DDBB-4FBE-91F3-5ADCB686BED7}" type="slidenum">
              <a:rPr lang="en-US" smtClean="0"/>
              <a:pPr>
                <a:defRPr/>
              </a:pPr>
              <a:t>9</a:t>
            </a:fld>
            <a:endParaRPr lang="en-US"/>
          </a:p>
        </p:txBody>
      </p:sp>
    </p:spTree>
    <p:extLst>
      <p:ext uri="{BB962C8B-B14F-4D97-AF65-F5344CB8AC3E}">
        <p14:creationId xmlns:p14="http://schemas.microsoft.com/office/powerpoint/2010/main" val="974815839"/>
      </p:ext>
    </p:extLst>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UNIQUEID" val="1135"/>
</p:tagLst>
</file>

<file path=ppt/tags/tag10.xml><?xml version="1.0" encoding="utf-8"?>
<p:tagLst xmlns:a="http://schemas.openxmlformats.org/drawingml/2006/main" xmlns:r="http://schemas.openxmlformats.org/officeDocument/2006/relationships" xmlns:p="http://schemas.openxmlformats.org/presentationml/2006/main">
  <p:tag name="AS_UNIQUEID" val="1257"/>
</p:tagLst>
</file>

<file path=ppt/tags/tag11.xml><?xml version="1.0" encoding="utf-8"?>
<p:tagLst xmlns:a="http://schemas.openxmlformats.org/drawingml/2006/main" xmlns:r="http://schemas.openxmlformats.org/officeDocument/2006/relationships" xmlns:p="http://schemas.openxmlformats.org/presentationml/2006/main">
  <p:tag name="AS_UNIQUEID" val="1258"/>
</p:tagLst>
</file>

<file path=ppt/tags/tag12.xml><?xml version="1.0" encoding="utf-8"?>
<p:tagLst xmlns:a="http://schemas.openxmlformats.org/drawingml/2006/main" xmlns:r="http://schemas.openxmlformats.org/officeDocument/2006/relationships" xmlns:p="http://schemas.openxmlformats.org/presentationml/2006/main">
  <p:tag name="AS_UNIQUEID" val="1259"/>
</p:tagLst>
</file>

<file path=ppt/tags/tag13.xml><?xml version="1.0" encoding="utf-8"?>
<p:tagLst xmlns:a="http://schemas.openxmlformats.org/drawingml/2006/main" xmlns:r="http://schemas.openxmlformats.org/officeDocument/2006/relationships" xmlns:p="http://schemas.openxmlformats.org/presentationml/2006/main">
  <p:tag name="AS_UNIQUEID" val="1253"/>
</p:tagLst>
</file>

<file path=ppt/tags/tag14.xml><?xml version="1.0" encoding="utf-8"?>
<p:tagLst xmlns:a="http://schemas.openxmlformats.org/drawingml/2006/main" xmlns:r="http://schemas.openxmlformats.org/officeDocument/2006/relationships" xmlns:p="http://schemas.openxmlformats.org/presentationml/2006/main">
  <p:tag name="AS_UNIQUEID" val="1254"/>
</p:tagLst>
</file>

<file path=ppt/tags/tag15.xml><?xml version="1.0" encoding="utf-8"?>
<p:tagLst xmlns:a="http://schemas.openxmlformats.org/drawingml/2006/main" xmlns:r="http://schemas.openxmlformats.org/officeDocument/2006/relationships" xmlns:p="http://schemas.openxmlformats.org/presentationml/2006/main">
  <p:tag name="AS_UNIQUEID" val="1255"/>
</p:tagLst>
</file>

<file path=ppt/tags/tag16.xml><?xml version="1.0" encoding="utf-8"?>
<p:tagLst xmlns:a="http://schemas.openxmlformats.org/drawingml/2006/main" xmlns:r="http://schemas.openxmlformats.org/officeDocument/2006/relationships" xmlns:p="http://schemas.openxmlformats.org/presentationml/2006/main">
  <p:tag name="AS_UNIQUEID" val="1472"/>
</p:tagLst>
</file>

<file path=ppt/tags/tag17.xml><?xml version="1.0" encoding="utf-8"?>
<p:tagLst xmlns:a="http://schemas.openxmlformats.org/drawingml/2006/main" xmlns:r="http://schemas.openxmlformats.org/officeDocument/2006/relationships" xmlns:p="http://schemas.openxmlformats.org/presentationml/2006/main">
  <p:tag name="AS_UNIQUEID" val="1468"/>
</p:tagLst>
</file>

<file path=ppt/tags/tag18.xml><?xml version="1.0" encoding="utf-8"?>
<p:tagLst xmlns:a="http://schemas.openxmlformats.org/drawingml/2006/main" xmlns:r="http://schemas.openxmlformats.org/officeDocument/2006/relationships" xmlns:p="http://schemas.openxmlformats.org/presentationml/2006/main">
  <p:tag name="AS_UNIQUEID" val="1469"/>
</p:tagLst>
</file>

<file path=ppt/tags/tag19.xml><?xml version="1.0" encoding="utf-8"?>
<p:tagLst xmlns:a="http://schemas.openxmlformats.org/drawingml/2006/main" xmlns:r="http://schemas.openxmlformats.org/officeDocument/2006/relationships" xmlns:p="http://schemas.openxmlformats.org/presentationml/2006/main">
  <p:tag name="AS_UNIQUEID" val="1470"/>
</p:tagLst>
</file>

<file path=ppt/tags/tag2.xml><?xml version="1.0" encoding="utf-8"?>
<p:tagLst xmlns:a="http://schemas.openxmlformats.org/drawingml/2006/main" xmlns:r="http://schemas.openxmlformats.org/officeDocument/2006/relationships" xmlns:p="http://schemas.openxmlformats.org/presentationml/2006/main">
  <p:tag name="AS_UNIQUEID" val="1136"/>
</p:tagLst>
</file>

<file path=ppt/tags/tag20.xml><?xml version="1.0" encoding="utf-8"?>
<p:tagLst xmlns:a="http://schemas.openxmlformats.org/drawingml/2006/main" xmlns:r="http://schemas.openxmlformats.org/officeDocument/2006/relationships" xmlns:p="http://schemas.openxmlformats.org/presentationml/2006/main">
  <p:tag name="AS_UNIQUEID" val="1314"/>
</p:tagLst>
</file>

<file path=ppt/tags/tag21.xml><?xml version="1.0" encoding="utf-8"?>
<p:tagLst xmlns:a="http://schemas.openxmlformats.org/drawingml/2006/main" xmlns:r="http://schemas.openxmlformats.org/officeDocument/2006/relationships" xmlns:p="http://schemas.openxmlformats.org/presentationml/2006/main">
  <p:tag name="AS_UNIQUEID" val="1315"/>
</p:tagLst>
</file>

<file path=ppt/tags/tag22.xml><?xml version="1.0" encoding="utf-8"?>
<p:tagLst xmlns:a="http://schemas.openxmlformats.org/drawingml/2006/main" xmlns:r="http://schemas.openxmlformats.org/officeDocument/2006/relationships" xmlns:p="http://schemas.openxmlformats.org/presentationml/2006/main">
  <p:tag name="AS_UNIQUEID" val="1316"/>
</p:tagLst>
</file>

<file path=ppt/tags/tag23.xml><?xml version="1.0" encoding="utf-8"?>
<p:tagLst xmlns:a="http://schemas.openxmlformats.org/drawingml/2006/main" xmlns:r="http://schemas.openxmlformats.org/officeDocument/2006/relationships" xmlns:p="http://schemas.openxmlformats.org/presentationml/2006/main">
  <p:tag name="AS_UNIQUEID" val="1310"/>
</p:tagLst>
</file>

<file path=ppt/tags/tag24.xml><?xml version="1.0" encoding="utf-8"?>
<p:tagLst xmlns:a="http://schemas.openxmlformats.org/drawingml/2006/main" xmlns:r="http://schemas.openxmlformats.org/officeDocument/2006/relationships" xmlns:p="http://schemas.openxmlformats.org/presentationml/2006/main">
  <p:tag name="AS_UNIQUEID" val="1311"/>
</p:tagLst>
</file>

<file path=ppt/tags/tag25.xml><?xml version="1.0" encoding="utf-8"?>
<p:tagLst xmlns:a="http://schemas.openxmlformats.org/drawingml/2006/main" xmlns:r="http://schemas.openxmlformats.org/officeDocument/2006/relationships" xmlns:p="http://schemas.openxmlformats.org/presentationml/2006/main">
  <p:tag name="AS_UNIQUEID" val="1312"/>
</p:tagLst>
</file>

<file path=ppt/tags/tag26.xml><?xml version="1.0" encoding="utf-8"?>
<p:tagLst xmlns:a="http://schemas.openxmlformats.org/drawingml/2006/main" xmlns:r="http://schemas.openxmlformats.org/officeDocument/2006/relationships" xmlns:p="http://schemas.openxmlformats.org/presentationml/2006/main">
  <p:tag name="AS_UNIQUEID" val="1322"/>
</p:tagLst>
</file>

<file path=ppt/tags/tag27.xml><?xml version="1.0" encoding="utf-8"?>
<p:tagLst xmlns:a="http://schemas.openxmlformats.org/drawingml/2006/main" xmlns:r="http://schemas.openxmlformats.org/officeDocument/2006/relationships" xmlns:p="http://schemas.openxmlformats.org/presentationml/2006/main">
  <p:tag name="AS_UNIQUEID" val="1323"/>
</p:tagLst>
</file>

<file path=ppt/tags/tag28.xml><?xml version="1.0" encoding="utf-8"?>
<p:tagLst xmlns:a="http://schemas.openxmlformats.org/drawingml/2006/main" xmlns:r="http://schemas.openxmlformats.org/officeDocument/2006/relationships" xmlns:p="http://schemas.openxmlformats.org/presentationml/2006/main">
  <p:tag name="AS_UNIQUEID" val="1324"/>
</p:tagLst>
</file>

<file path=ppt/tags/tag29.xml><?xml version="1.0" encoding="utf-8"?>
<p:tagLst xmlns:a="http://schemas.openxmlformats.org/drawingml/2006/main" xmlns:r="http://schemas.openxmlformats.org/officeDocument/2006/relationships" xmlns:p="http://schemas.openxmlformats.org/presentationml/2006/main">
  <p:tag name="AS_UNIQUEID" val="1318"/>
</p:tagLst>
</file>

<file path=ppt/tags/tag3.xml><?xml version="1.0" encoding="utf-8"?>
<p:tagLst xmlns:a="http://schemas.openxmlformats.org/drawingml/2006/main" xmlns:r="http://schemas.openxmlformats.org/officeDocument/2006/relationships" xmlns:p="http://schemas.openxmlformats.org/presentationml/2006/main">
  <p:tag name="AS_UNIQUEID" val="1137"/>
</p:tagLst>
</file>

<file path=ppt/tags/tag30.xml><?xml version="1.0" encoding="utf-8"?>
<p:tagLst xmlns:a="http://schemas.openxmlformats.org/drawingml/2006/main" xmlns:r="http://schemas.openxmlformats.org/officeDocument/2006/relationships" xmlns:p="http://schemas.openxmlformats.org/presentationml/2006/main">
  <p:tag name="AS_UNIQUEID" val="1319"/>
</p:tagLst>
</file>

<file path=ppt/tags/tag31.xml><?xml version="1.0" encoding="utf-8"?>
<p:tagLst xmlns:a="http://schemas.openxmlformats.org/drawingml/2006/main" xmlns:r="http://schemas.openxmlformats.org/officeDocument/2006/relationships" xmlns:p="http://schemas.openxmlformats.org/presentationml/2006/main">
  <p:tag name="AS_UNIQUEID" val="1320"/>
</p:tagLst>
</file>

<file path=ppt/tags/tag32.xml><?xml version="1.0" encoding="utf-8"?>
<p:tagLst xmlns:a="http://schemas.openxmlformats.org/drawingml/2006/main" xmlns:r="http://schemas.openxmlformats.org/officeDocument/2006/relationships" xmlns:p="http://schemas.openxmlformats.org/presentationml/2006/main">
  <p:tag name="AS_UNIQUEID" val="1330"/>
</p:tagLst>
</file>

<file path=ppt/tags/tag33.xml><?xml version="1.0" encoding="utf-8"?>
<p:tagLst xmlns:a="http://schemas.openxmlformats.org/drawingml/2006/main" xmlns:r="http://schemas.openxmlformats.org/officeDocument/2006/relationships" xmlns:p="http://schemas.openxmlformats.org/presentationml/2006/main">
  <p:tag name="AS_UNIQUEID" val="1331"/>
</p:tagLst>
</file>

<file path=ppt/tags/tag34.xml><?xml version="1.0" encoding="utf-8"?>
<p:tagLst xmlns:a="http://schemas.openxmlformats.org/drawingml/2006/main" xmlns:r="http://schemas.openxmlformats.org/officeDocument/2006/relationships" xmlns:p="http://schemas.openxmlformats.org/presentationml/2006/main">
  <p:tag name="AS_UNIQUEID" val="1332"/>
</p:tagLst>
</file>

<file path=ppt/tags/tag35.xml><?xml version="1.0" encoding="utf-8"?>
<p:tagLst xmlns:a="http://schemas.openxmlformats.org/drawingml/2006/main" xmlns:r="http://schemas.openxmlformats.org/officeDocument/2006/relationships" xmlns:p="http://schemas.openxmlformats.org/presentationml/2006/main">
  <p:tag name="AS_UNIQUEID" val="1326"/>
</p:tagLst>
</file>

<file path=ppt/tags/tag36.xml><?xml version="1.0" encoding="utf-8"?>
<p:tagLst xmlns:a="http://schemas.openxmlformats.org/drawingml/2006/main" xmlns:r="http://schemas.openxmlformats.org/officeDocument/2006/relationships" xmlns:p="http://schemas.openxmlformats.org/presentationml/2006/main">
  <p:tag name="AS_UNIQUEID" val="1327"/>
</p:tagLst>
</file>

<file path=ppt/tags/tag37.xml><?xml version="1.0" encoding="utf-8"?>
<p:tagLst xmlns:a="http://schemas.openxmlformats.org/drawingml/2006/main" xmlns:r="http://schemas.openxmlformats.org/officeDocument/2006/relationships" xmlns:p="http://schemas.openxmlformats.org/presentationml/2006/main">
  <p:tag name="AS_UNIQUEID" val="1328"/>
</p:tagLst>
</file>

<file path=ppt/tags/tag38.xml><?xml version="1.0" encoding="utf-8"?>
<p:tagLst xmlns:a="http://schemas.openxmlformats.org/drawingml/2006/main" xmlns:r="http://schemas.openxmlformats.org/officeDocument/2006/relationships" xmlns:p="http://schemas.openxmlformats.org/presentationml/2006/main">
  <p:tag name="AS_UNIQUEID" val="1338"/>
</p:tagLst>
</file>

<file path=ppt/tags/tag39.xml><?xml version="1.0" encoding="utf-8"?>
<p:tagLst xmlns:a="http://schemas.openxmlformats.org/drawingml/2006/main" xmlns:r="http://schemas.openxmlformats.org/officeDocument/2006/relationships" xmlns:p="http://schemas.openxmlformats.org/presentationml/2006/main">
  <p:tag name="AS_UNIQUEID" val="1339"/>
</p:tagLst>
</file>

<file path=ppt/tags/tag4.xml><?xml version="1.0" encoding="utf-8"?>
<p:tagLst xmlns:a="http://schemas.openxmlformats.org/drawingml/2006/main" xmlns:r="http://schemas.openxmlformats.org/officeDocument/2006/relationships" xmlns:p="http://schemas.openxmlformats.org/presentationml/2006/main">
  <p:tag name="AS_UNIQUEID" val="1138"/>
</p:tagLst>
</file>

<file path=ppt/tags/tag40.xml><?xml version="1.0" encoding="utf-8"?>
<p:tagLst xmlns:a="http://schemas.openxmlformats.org/drawingml/2006/main" xmlns:r="http://schemas.openxmlformats.org/officeDocument/2006/relationships" xmlns:p="http://schemas.openxmlformats.org/presentationml/2006/main">
  <p:tag name="AS_UNIQUEID" val="1340"/>
</p:tagLst>
</file>

<file path=ppt/tags/tag41.xml><?xml version="1.0" encoding="utf-8"?>
<p:tagLst xmlns:a="http://schemas.openxmlformats.org/drawingml/2006/main" xmlns:r="http://schemas.openxmlformats.org/officeDocument/2006/relationships" xmlns:p="http://schemas.openxmlformats.org/presentationml/2006/main">
  <p:tag name="AS_UNIQUEID" val="1334"/>
</p:tagLst>
</file>

<file path=ppt/tags/tag42.xml><?xml version="1.0" encoding="utf-8"?>
<p:tagLst xmlns:a="http://schemas.openxmlformats.org/drawingml/2006/main" xmlns:r="http://schemas.openxmlformats.org/officeDocument/2006/relationships" xmlns:p="http://schemas.openxmlformats.org/presentationml/2006/main">
  <p:tag name="AS_UNIQUEID" val="1335"/>
</p:tagLst>
</file>

<file path=ppt/tags/tag43.xml><?xml version="1.0" encoding="utf-8"?>
<p:tagLst xmlns:a="http://schemas.openxmlformats.org/drawingml/2006/main" xmlns:r="http://schemas.openxmlformats.org/officeDocument/2006/relationships" xmlns:p="http://schemas.openxmlformats.org/presentationml/2006/main">
  <p:tag name="AS_UNIQUEID" val="1336"/>
</p:tagLst>
</file>

<file path=ppt/tags/tag44.xml><?xml version="1.0" encoding="utf-8"?>
<p:tagLst xmlns:a="http://schemas.openxmlformats.org/drawingml/2006/main" xmlns:r="http://schemas.openxmlformats.org/officeDocument/2006/relationships" xmlns:p="http://schemas.openxmlformats.org/presentationml/2006/main">
  <p:tag name="AS_UNIQUEID" val="1346"/>
</p:tagLst>
</file>

<file path=ppt/tags/tag45.xml><?xml version="1.0" encoding="utf-8"?>
<p:tagLst xmlns:a="http://schemas.openxmlformats.org/drawingml/2006/main" xmlns:r="http://schemas.openxmlformats.org/officeDocument/2006/relationships" xmlns:p="http://schemas.openxmlformats.org/presentationml/2006/main">
  <p:tag name="AS_UNIQUEID" val="1347"/>
</p:tagLst>
</file>

<file path=ppt/tags/tag46.xml><?xml version="1.0" encoding="utf-8"?>
<p:tagLst xmlns:a="http://schemas.openxmlformats.org/drawingml/2006/main" xmlns:r="http://schemas.openxmlformats.org/officeDocument/2006/relationships" xmlns:p="http://schemas.openxmlformats.org/presentationml/2006/main">
  <p:tag name="AS_UNIQUEID" val="1348"/>
</p:tagLst>
</file>

<file path=ppt/tags/tag47.xml><?xml version="1.0" encoding="utf-8"?>
<p:tagLst xmlns:a="http://schemas.openxmlformats.org/drawingml/2006/main" xmlns:r="http://schemas.openxmlformats.org/officeDocument/2006/relationships" xmlns:p="http://schemas.openxmlformats.org/presentationml/2006/main">
  <p:tag name="AS_UNIQUEID" val="1342"/>
</p:tagLst>
</file>

<file path=ppt/tags/tag48.xml><?xml version="1.0" encoding="utf-8"?>
<p:tagLst xmlns:a="http://schemas.openxmlformats.org/drawingml/2006/main" xmlns:r="http://schemas.openxmlformats.org/officeDocument/2006/relationships" xmlns:p="http://schemas.openxmlformats.org/presentationml/2006/main">
  <p:tag name="AS_UNIQUEID" val="1343"/>
</p:tagLst>
</file>

<file path=ppt/tags/tag49.xml><?xml version="1.0" encoding="utf-8"?>
<p:tagLst xmlns:a="http://schemas.openxmlformats.org/drawingml/2006/main" xmlns:r="http://schemas.openxmlformats.org/officeDocument/2006/relationships" xmlns:p="http://schemas.openxmlformats.org/presentationml/2006/main">
  <p:tag name="AS_UNIQUEID" val="1344"/>
</p:tagLst>
</file>

<file path=ppt/tags/tag5.xml><?xml version="1.0" encoding="utf-8"?>
<p:tagLst xmlns:a="http://schemas.openxmlformats.org/drawingml/2006/main" xmlns:r="http://schemas.openxmlformats.org/officeDocument/2006/relationships" xmlns:p="http://schemas.openxmlformats.org/presentationml/2006/main">
  <p:tag name="AS_UNIQUEID" val="1139"/>
</p:tagLst>
</file>

<file path=ppt/tags/tag50.xml><?xml version="1.0" encoding="utf-8"?>
<p:tagLst xmlns:a="http://schemas.openxmlformats.org/drawingml/2006/main" xmlns:r="http://schemas.openxmlformats.org/officeDocument/2006/relationships" xmlns:p="http://schemas.openxmlformats.org/presentationml/2006/main">
  <p:tag name="AS_UNIQUEID" val="1257"/>
</p:tagLst>
</file>

<file path=ppt/tags/tag51.xml><?xml version="1.0" encoding="utf-8"?>
<p:tagLst xmlns:a="http://schemas.openxmlformats.org/drawingml/2006/main" xmlns:r="http://schemas.openxmlformats.org/officeDocument/2006/relationships" xmlns:p="http://schemas.openxmlformats.org/presentationml/2006/main">
  <p:tag name="AS_UNIQUEID" val="1258"/>
</p:tagLst>
</file>

<file path=ppt/tags/tag52.xml><?xml version="1.0" encoding="utf-8"?>
<p:tagLst xmlns:a="http://schemas.openxmlformats.org/drawingml/2006/main" xmlns:r="http://schemas.openxmlformats.org/officeDocument/2006/relationships" xmlns:p="http://schemas.openxmlformats.org/presentationml/2006/main">
  <p:tag name="AS_UNIQUEID" val="1251"/>
</p:tagLst>
</file>

<file path=ppt/tags/tag53.xml><?xml version="1.0" encoding="utf-8"?>
<p:tagLst xmlns:a="http://schemas.openxmlformats.org/drawingml/2006/main" xmlns:r="http://schemas.openxmlformats.org/officeDocument/2006/relationships" xmlns:p="http://schemas.openxmlformats.org/presentationml/2006/main">
  <p:tag name="AS_UNIQUEID" val="1253"/>
</p:tagLst>
</file>

<file path=ppt/tags/tag54.xml><?xml version="1.0" encoding="utf-8"?>
<p:tagLst xmlns:a="http://schemas.openxmlformats.org/drawingml/2006/main" xmlns:r="http://schemas.openxmlformats.org/officeDocument/2006/relationships" xmlns:p="http://schemas.openxmlformats.org/presentationml/2006/main">
  <p:tag name="AS_UNIQUEID" val="1254"/>
</p:tagLst>
</file>

<file path=ppt/tags/tag55.xml><?xml version="1.0" encoding="utf-8"?>
<p:tagLst xmlns:a="http://schemas.openxmlformats.org/drawingml/2006/main" xmlns:r="http://schemas.openxmlformats.org/officeDocument/2006/relationships" xmlns:p="http://schemas.openxmlformats.org/presentationml/2006/main">
  <p:tag name="AS_UNIQUEID" val="1255"/>
</p:tagLst>
</file>

<file path=ppt/tags/tag56.xml><?xml version="1.0" encoding="utf-8"?>
<p:tagLst xmlns:a="http://schemas.openxmlformats.org/drawingml/2006/main" xmlns:r="http://schemas.openxmlformats.org/officeDocument/2006/relationships" xmlns:p="http://schemas.openxmlformats.org/presentationml/2006/main">
  <p:tag name="AS_UNIQUEID" val="1640"/>
</p:tagLst>
</file>

<file path=ppt/tags/tag57.xml><?xml version="1.0" encoding="utf-8"?>
<p:tagLst xmlns:a="http://schemas.openxmlformats.org/drawingml/2006/main" xmlns:r="http://schemas.openxmlformats.org/officeDocument/2006/relationships" xmlns:p="http://schemas.openxmlformats.org/presentationml/2006/main">
  <p:tag name="AS_UNIQUEID" val="1641"/>
</p:tagLst>
</file>

<file path=ppt/tags/tag58.xml><?xml version="1.0" encoding="utf-8"?>
<p:tagLst xmlns:a="http://schemas.openxmlformats.org/drawingml/2006/main" xmlns:r="http://schemas.openxmlformats.org/officeDocument/2006/relationships" xmlns:p="http://schemas.openxmlformats.org/presentationml/2006/main">
  <p:tag name="AS_UNIQUEID" val="1348"/>
</p:tagLst>
</file>

<file path=ppt/tags/tag59.xml><?xml version="1.0" encoding="utf-8"?>
<p:tagLst xmlns:a="http://schemas.openxmlformats.org/drawingml/2006/main" xmlns:r="http://schemas.openxmlformats.org/officeDocument/2006/relationships" xmlns:p="http://schemas.openxmlformats.org/presentationml/2006/main">
  <p:tag name="AS_UNIQUEID" val="1636"/>
</p:tagLst>
</file>

<file path=ppt/tags/tag6.xml><?xml version="1.0" encoding="utf-8"?>
<p:tagLst xmlns:a="http://schemas.openxmlformats.org/drawingml/2006/main" xmlns:r="http://schemas.openxmlformats.org/officeDocument/2006/relationships" xmlns:p="http://schemas.openxmlformats.org/presentationml/2006/main">
  <p:tag name="AS_UNIQUEID" val="1140"/>
</p:tagLst>
</file>

<file path=ppt/tags/tag60.xml><?xml version="1.0" encoding="utf-8"?>
<p:tagLst xmlns:a="http://schemas.openxmlformats.org/drawingml/2006/main" xmlns:r="http://schemas.openxmlformats.org/officeDocument/2006/relationships" xmlns:p="http://schemas.openxmlformats.org/presentationml/2006/main">
  <p:tag name="AS_UNIQUEID" val="1637"/>
</p:tagLst>
</file>

<file path=ppt/tags/tag61.xml><?xml version="1.0" encoding="utf-8"?>
<p:tagLst xmlns:a="http://schemas.openxmlformats.org/drawingml/2006/main" xmlns:r="http://schemas.openxmlformats.org/officeDocument/2006/relationships" xmlns:p="http://schemas.openxmlformats.org/presentationml/2006/main">
  <p:tag name="AS_UNIQUEID" val="1638"/>
</p:tagLst>
</file>

<file path=ppt/tags/tag62.xml><?xml version="1.0" encoding="utf-8"?>
<p:tagLst xmlns:a="http://schemas.openxmlformats.org/drawingml/2006/main" xmlns:r="http://schemas.openxmlformats.org/officeDocument/2006/relationships" xmlns:p="http://schemas.openxmlformats.org/presentationml/2006/main">
  <p:tag name="AS_UNIQUEID" val="1647"/>
</p:tagLst>
</file>

<file path=ppt/tags/tag63.xml><?xml version="1.0" encoding="utf-8"?>
<p:tagLst xmlns:a="http://schemas.openxmlformats.org/drawingml/2006/main" xmlns:r="http://schemas.openxmlformats.org/officeDocument/2006/relationships" xmlns:p="http://schemas.openxmlformats.org/presentationml/2006/main">
  <p:tag name="AS_UNIQUEID" val="1648"/>
</p:tagLst>
</file>

<file path=ppt/tags/tag64.xml><?xml version="1.0" encoding="utf-8"?>
<p:tagLst xmlns:a="http://schemas.openxmlformats.org/drawingml/2006/main" xmlns:r="http://schemas.openxmlformats.org/officeDocument/2006/relationships" xmlns:p="http://schemas.openxmlformats.org/presentationml/2006/main">
  <p:tag name="AS_UNIQUEID" val="1649"/>
</p:tagLst>
</file>

<file path=ppt/tags/tag65.xml><?xml version="1.0" encoding="utf-8"?>
<p:tagLst xmlns:a="http://schemas.openxmlformats.org/drawingml/2006/main" xmlns:r="http://schemas.openxmlformats.org/officeDocument/2006/relationships" xmlns:p="http://schemas.openxmlformats.org/presentationml/2006/main">
  <p:tag name="AS_UNIQUEID" val="1643"/>
</p:tagLst>
</file>

<file path=ppt/tags/tag66.xml><?xml version="1.0" encoding="utf-8"?>
<p:tagLst xmlns:a="http://schemas.openxmlformats.org/drawingml/2006/main" xmlns:r="http://schemas.openxmlformats.org/officeDocument/2006/relationships" xmlns:p="http://schemas.openxmlformats.org/presentationml/2006/main">
  <p:tag name="AS_UNIQUEID" val="1644"/>
</p:tagLst>
</file>

<file path=ppt/tags/tag67.xml><?xml version="1.0" encoding="utf-8"?>
<p:tagLst xmlns:a="http://schemas.openxmlformats.org/drawingml/2006/main" xmlns:r="http://schemas.openxmlformats.org/officeDocument/2006/relationships" xmlns:p="http://schemas.openxmlformats.org/presentationml/2006/main">
  <p:tag name="AS_UNIQUEID" val="1645"/>
</p:tagLst>
</file>

<file path=ppt/tags/tag68.xml><?xml version="1.0" encoding="utf-8"?>
<p:tagLst xmlns:a="http://schemas.openxmlformats.org/drawingml/2006/main" xmlns:r="http://schemas.openxmlformats.org/officeDocument/2006/relationships" xmlns:p="http://schemas.openxmlformats.org/presentationml/2006/main">
  <p:tag name="AS_UNIQUEID" val="1655"/>
</p:tagLst>
</file>

<file path=ppt/tags/tag69.xml><?xml version="1.0" encoding="utf-8"?>
<p:tagLst xmlns:a="http://schemas.openxmlformats.org/drawingml/2006/main" xmlns:r="http://schemas.openxmlformats.org/officeDocument/2006/relationships" xmlns:p="http://schemas.openxmlformats.org/presentationml/2006/main">
  <p:tag name="AS_UNIQUEID" val="1656"/>
</p:tagLst>
</file>

<file path=ppt/tags/tag7.xml><?xml version="1.0" encoding="utf-8"?>
<p:tagLst xmlns:a="http://schemas.openxmlformats.org/drawingml/2006/main" xmlns:r="http://schemas.openxmlformats.org/officeDocument/2006/relationships" xmlns:p="http://schemas.openxmlformats.org/presentationml/2006/main">
  <p:tag name="AS_UNIQUEID" val="1116"/>
</p:tagLst>
</file>

<file path=ppt/tags/tag70.xml><?xml version="1.0" encoding="utf-8"?>
<p:tagLst xmlns:a="http://schemas.openxmlformats.org/drawingml/2006/main" xmlns:r="http://schemas.openxmlformats.org/officeDocument/2006/relationships" xmlns:p="http://schemas.openxmlformats.org/presentationml/2006/main">
  <p:tag name="AS_UNIQUEID" val="1651"/>
</p:tagLst>
</file>

<file path=ppt/tags/tag71.xml><?xml version="1.0" encoding="utf-8"?>
<p:tagLst xmlns:a="http://schemas.openxmlformats.org/drawingml/2006/main" xmlns:r="http://schemas.openxmlformats.org/officeDocument/2006/relationships" xmlns:p="http://schemas.openxmlformats.org/presentationml/2006/main">
  <p:tag name="AS_UNIQUEID" val="1652"/>
</p:tagLst>
</file>

<file path=ppt/tags/tag72.xml><?xml version="1.0" encoding="utf-8"?>
<p:tagLst xmlns:a="http://schemas.openxmlformats.org/drawingml/2006/main" xmlns:r="http://schemas.openxmlformats.org/officeDocument/2006/relationships" xmlns:p="http://schemas.openxmlformats.org/presentationml/2006/main">
  <p:tag name="AS_UNIQUEID" val="1653"/>
</p:tagLst>
</file>

<file path=ppt/tags/tag73.xml><?xml version="1.0" encoding="utf-8"?>
<p:tagLst xmlns:a="http://schemas.openxmlformats.org/drawingml/2006/main" xmlns:r="http://schemas.openxmlformats.org/officeDocument/2006/relationships" xmlns:p="http://schemas.openxmlformats.org/presentationml/2006/main">
  <p:tag name="AS_UNIQUEID" val="1670"/>
</p:tagLst>
</file>

<file path=ppt/tags/tag74.xml><?xml version="1.0" encoding="utf-8"?>
<p:tagLst xmlns:a="http://schemas.openxmlformats.org/drawingml/2006/main" xmlns:r="http://schemas.openxmlformats.org/officeDocument/2006/relationships" xmlns:p="http://schemas.openxmlformats.org/presentationml/2006/main">
  <p:tag name="AS_UNIQUEID" val="1671"/>
</p:tagLst>
</file>

<file path=ppt/tags/tag75.xml><?xml version="1.0" encoding="utf-8"?>
<p:tagLst xmlns:a="http://schemas.openxmlformats.org/drawingml/2006/main" xmlns:r="http://schemas.openxmlformats.org/officeDocument/2006/relationships" xmlns:p="http://schemas.openxmlformats.org/presentationml/2006/main">
  <p:tag name="AS_UNIQUEID" val="1666"/>
</p:tagLst>
</file>

<file path=ppt/tags/tag76.xml><?xml version="1.0" encoding="utf-8"?>
<p:tagLst xmlns:a="http://schemas.openxmlformats.org/drawingml/2006/main" xmlns:r="http://schemas.openxmlformats.org/officeDocument/2006/relationships" xmlns:p="http://schemas.openxmlformats.org/presentationml/2006/main">
  <p:tag name="AS_UNIQUEID" val="1667"/>
</p:tagLst>
</file>

<file path=ppt/tags/tag77.xml><?xml version="1.0" encoding="utf-8"?>
<p:tagLst xmlns:a="http://schemas.openxmlformats.org/drawingml/2006/main" xmlns:r="http://schemas.openxmlformats.org/officeDocument/2006/relationships" xmlns:p="http://schemas.openxmlformats.org/presentationml/2006/main">
  <p:tag name="AS_UNIQUEID" val="1668"/>
</p:tagLst>
</file>

<file path=ppt/tags/tag78.xml><?xml version="1.0" encoding="utf-8"?>
<p:tagLst xmlns:a="http://schemas.openxmlformats.org/drawingml/2006/main" xmlns:r="http://schemas.openxmlformats.org/officeDocument/2006/relationships" xmlns:p="http://schemas.openxmlformats.org/presentationml/2006/main">
  <p:tag name="AS_UNIQUEID" val="1677"/>
</p:tagLst>
</file>

<file path=ppt/tags/tag79.xml><?xml version="1.0" encoding="utf-8"?>
<p:tagLst xmlns:a="http://schemas.openxmlformats.org/drawingml/2006/main" xmlns:r="http://schemas.openxmlformats.org/officeDocument/2006/relationships" xmlns:p="http://schemas.openxmlformats.org/presentationml/2006/main">
  <p:tag name="AS_UNIQUEID" val="1678"/>
</p:tagLst>
</file>

<file path=ppt/tags/tag8.xml><?xml version="1.0" encoding="utf-8"?>
<p:tagLst xmlns:a="http://schemas.openxmlformats.org/drawingml/2006/main" xmlns:r="http://schemas.openxmlformats.org/officeDocument/2006/relationships" xmlns:p="http://schemas.openxmlformats.org/presentationml/2006/main">
  <p:tag name="AS_UNIQUEID" val="1117"/>
</p:tagLst>
</file>

<file path=ppt/tags/tag80.xml><?xml version="1.0" encoding="utf-8"?>
<p:tagLst xmlns:a="http://schemas.openxmlformats.org/drawingml/2006/main" xmlns:r="http://schemas.openxmlformats.org/officeDocument/2006/relationships" xmlns:p="http://schemas.openxmlformats.org/presentationml/2006/main">
  <p:tag name="AS_UNIQUEID" val="1679"/>
</p:tagLst>
</file>

<file path=ppt/tags/tag81.xml><?xml version="1.0" encoding="utf-8"?>
<p:tagLst xmlns:a="http://schemas.openxmlformats.org/drawingml/2006/main" xmlns:r="http://schemas.openxmlformats.org/officeDocument/2006/relationships" xmlns:p="http://schemas.openxmlformats.org/presentationml/2006/main">
  <p:tag name="AS_UNIQUEID" val="1673"/>
</p:tagLst>
</file>

<file path=ppt/tags/tag82.xml><?xml version="1.0" encoding="utf-8"?>
<p:tagLst xmlns:a="http://schemas.openxmlformats.org/drawingml/2006/main" xmlns:r="http://schemas.openxmlformats.org/officeDocument/2006/relationships" xmlns:p="http://schemas.openxmlformats.org/presentationml/2006/main">
  <p:tag name="AS_UNIQUEID" val="1674"/>
</p:tagLst>
</file>

<file path=ppt/tags/tag83.xml><?xml version="1.0" encoding="utf-8"?>
<p:tagLst xmlns:a="http://schemas.openxmlformats.org/drawingml/2006/main" xmlns:r="http://schemas.openxmlformats.org/officeDocument/2006/relationships" xmlns:p="http://schemas.openxmlformats.org/presentationml/2006/main">
  <p:tag name="AS_UNIQUEID" val="1675"/>
</p:tagLst>
</file>

<file path=ppt/tags/tag84.xml><?xml version="1.0" encoding="utf-8"?>
<p:tagLst xmlns:a="http://schemas.openxmlformats.org/drawingml/2006/main" xmlns:r="http://schemas.openxmlformats.org/officeDocument/2006/relationships" xmlns:p="http://schemas.openxmlformats.org/presentationml/2006/main">
  <p:tag name="AS_UNIQUEID" val="1449"/>
</p:tagLst>
</file>

<file path=ppt/tags/tag85.xml><?xml version="1.0" encoding="utf-8"?>
<p:tagLst xmlns:a="http://schemas.openxmlformats.org/drawingml/2006/main" xmlns:r="http://schemas.openxmlformats.org/officeDocument/2006/relationships" xmlns:p="http://schemas.openxmlformats.org/presentationml/2006/main">
  <p:tag name="AS_UNIQUEID" val="1450"/>
</p:tagLst>
</file>

<file path=ppt/tags/tag86.xml><?xml version="1.0" encoding="utf-8"?>
<p:tagLst xmlns:a="http://schemas.openxmlformats.org/drawingml/2006/main" xmlns:r="http://schemas.openxmlformats.org/officeDocument/2006/relationships" xmlns:p="http://schemas.openxmlformats.org/presentationml/2006/main">
  <p:tag name="AS_UNIQUEID" val="1445"/>
</p:tagLst>
</file>

<file path=ppt/tags/tag87.xml><?xml version="1.0" encoding="utf-8"?>
<p:tagLst xmlns:a="http://schemas.openxmlformats.org/drawingml/2006/main" xmlns:r="http://schemas.openxmlformats.org/officeDocument/2006/relationships" xmlns:p="http://schemas.openxmlformats.org/presentationml/2006/main">
  <p:tag name="AS_UNIQUEID" val="1446"/>
</p:tagLst>
</file>

<file path=ppt/tags/tag88.xml><?xml version="1.0" encoding="utf-8"?>
<p:tagLst xmlns:a="http://schemas.openxmlformats.org/drawingml/2006/main" xmlns:r="http://schemas.openxmlformats.org/officeDocument/2006/relationships" xmlns:p="http://schemas.openxmlformats.org/presentationml/2006/main">
  <p:tag name="AS_UNIQUEID" val="1447"/>
</p:tagLst>
</file>

<file path=ppt/tags/tag9.xml><?xml version="1.0" encoding="utf-8"?>
<p:tagLst xmlns:a="http://schemas.openxmlformats.org/drawingml/2006/main" xmlns:r="http://schemas.openxmlformats.org/officeDocument/2006/relationships" xmlns:p="http://schemas.openxmlformats.org/presentationml/2006/main">
  <p:tag name="AS_UNIQUEID" val="1118"/>
</p:tagLst>
</file>

<file path=ppt/theme/theme1.xml><?xml version="1.0" encoding="utf-8"?>
<a:theme xmlns:a="http://schemas.openxmlformats.org/drawingml/2006/main" name="AG [ 4-3] FIRMWIDE">
  <a:themeElements>
    <a:clrScheme name="Akin Gump PPT Colors">
      <a:dk1>
        <a:sysClr val="windowText" lastClr="000000"/>
      </a:dk1>
      <a:lt1>
        <a:sysClr val="window" lastClr="FFFFFF"/>
      </a:lt1>
      <a:dk2>
        <a:srgbClr val="464343"/>
      </a:dk2>
      <a:lt2>
        <a:srgbClr val="CDC8B1"/>
      </a:lt2>
      <a:accent1>
        <a:srgbClr val="FF4500"/>
      </a:accent1>
      <a:accent2>
        <a:srgbClr val="00B0B9"/>
      </a:accent2>
      <a:accent3>
        <a:srgbClr val="572C7B"/>
      </a:accent3>
      <a:accent4>
        <a:srgbClr val="8B8878"/>
      </a:accent4>
      <a:accent5>
        <a:srgbClr val="CDC8B1"/>
      </a:accent5>
      <a:accent6>
        <a:srgbClr val="FFFFFF"/>
      </a:accent6>
      <a:hlink>
        <a:srgbClr val="0563C1"/>
      </a:hlink>
      <a:folHlink>
        <a:srgbClr val="954F72"/>
      </a:folHlink>
    </a:clrScheme>
    <a:fontScheme name="Akin Gump PPT Fonts">
      <a:majorFont>
        <a:latin typeface="Georgia"/>
        <a:ea typeface=""/>
        <a:cs typeface=""/>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G Firmwide [ 4-3].potx" id="{EF0D0363-BCA0-498C-817A-C1094A14230D}" vid="{6D24CDDC-979C-49FE-AB77-B49474EA0E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AG Firmwide [ 4-3]</Template>
  <TotalTime>0</TotalTime>
  <Words>1326</Words>
  <Application>Microsoft Office PowerPoint</Application>
  <PresentationFormat>On-screen Show (4:3)</PresentationFormat>
  <Paragraphs>158</Paragraphs>
  <Slides>20</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MS PGothic</vt:lpstr>
      <vt:lpstr>MS PGothic</vt:lpstr>
      <vt:lpstr>Arial</vt:lpstr>
      <vt:lpstr>Calibri</vt:lpstr>
      <vt:lpstr>Georgia</vt:lpstr>
      <vt:lpstr>Wingdings</vt:lpstr>
      <vt:lpstr>AG [ 4-3] FIRMWIDE</vt:lpstr>
      <vt:lpstr>Raising Our Voices for Quality Spiritual Care</vt:lpstr>
      <vt:lpstr>Political  Landscape</vt:lpstr>
      <vt:lpstr>Limited Opportunities for Bipartisanship</vt:lpstr>
      <vt:lpstr>Congress voted on 116 bills in the first 100 days, but only 13 became law </vt:lpstr>
      <vt:lpstr>The Senate has focused on confirming nominees and has not taken up a number of House bills for a vote </vt:lpstr>
      <vt:lpstr>Effective  Advocacy</vt:lpstr>
      <vt:lpstr>Your Voice Matters</vt:lpstr>
      <vt:lpstr>Help Us Help You</vt:lpstr>
      <vt:lpstr>“Who’s Who” in Congress</vt:lpstr>
      <vt:lpstr>The Target Audience</vt:lpstr>
      <vt:lpstr>Influencing  Policy-making</vt:lpstr>
      <vt:lpstr>Increasing Recognition of Spiritual Care’s Value</vt:lpstr>
      <vt:lpstr>Congressional Outreach</vt:lpstr>
      <vt:lpstr>Legislative Advocacy</vt:lpstr>
      <vt:lpstr>Agency Advocacy</vt:lpstr>
      <vt:lpstr>Agency Advocacy (cont’d)</vt:lpstr>
      <vt:lpstr>Looking  Ahead</vt:lpstr>
      <vt:lpstr>Early 2020 Election Predictions – House </vt:lpstr>
      <vt:lpstr>Early 2020 Election Predictions – Senate </vt:lpstr>
      <vt:lpstr>Early 2020 Election Predictions – White House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2019-04-24T15:03:31Z</dcterms:created>
  <dcterms:modified xsi:type="dcterms:W3CDTF">2019-05-13T13:46:35Z</dcterms:modified>
</cp:coreProperties>
</file>