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8"/>
  </p:notesMasterIdLst>
  <p:sldIdLst>
    <p:sldId id="256" r:id="rId2"/>
    <p:sldId id="258" r:id="rId3"/>
    <p:sldId id="259" r:id="rId4"/>
    <p:sldId id="260" r:id="rId5"/>
    <p:sldId id="262" r:id="rId6"/>
    <p:sldId id="257" r:id="rId7"/>
    <p:sldId id="261" r:id="rId8"/>
    <p:sldId id="263" r:id="rId9"/>
    <p:sldId id="265" r:id="rId10"/>
    <p:sldId id="264" r:id="rId11"/>
    <p:sldId id="268" r:id="rId12"/>
    <p:sldId id="266" r:id="rId13"/>
    <p:sldId id="269" r:id="rId14"/>
    <p:sldId id="267" r:id="rId15"/>
    <p:sldId id="276" r:id="rId16"/>
    <p:sldId id="277" r:id="rId17"/>
    <p:sldId id="280" r:id="rId18"/>
    <p:sldId id="278" r:id="rId19"/>
    <p:sldId id="281" r:id="rId20"/>
    <p:sldId id="270" r:id="rId21"/>
    <p:sldId id="272" r:id="rId22"/>
    <p:sldId id="274" r:id="rId23"/>
    <p:sldId id="275" r:id="rId24"/>
    <p:sldId id="271"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2" d="100"/>
          <a:sy n="62" d="100"/>
        </p:scale>
        <p:origin x="44"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7B9034-2B27-492A-9ACC-E27741907092}" type="datetimeFigureOut">
              <a:rPr lang="en-GB" smtClean="0"/>
              <a:t>08/05/2019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1C9B0-3317-47AB-9300-1F058938C3D5}" type="slidenum">
              <a:rPr lang="en-GB" smtClean="0"/>
              <a:t>‹#›</a:t>
            </a:fld>
            <a:endParaRPr lang="en-GB"/>
          </a:p>
        </p:txBody>
      </p:sp>
    </p:spTree>
    <p:extLst>
      <p:ext uri="{BB962C8B-B14F-4D97-AF65-F5344CB8AC3E}">
        <p14:creationId xmlns:p14="http://schemas.microsoft.com/office/powerpoint/2010/main" val="4017283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C1C9B0-3317-47AB-9300-1F058938C3D5}" type="slidenum">
              <a:rPr lang="en-GB" smtClean="0"/>
              <a:t>1</a:t>
            </a:fld>
            <a:endParaRPr lang="en-GB"/>
          </a:p>
        </p:txBody>
      </p:sp>
    </p:spTree>
    <p:extLst>
      <p:ext uri="{BB962C8B-B14F-4D97-AF65-F5344CB8AC3E}">
        <p14:creationId xmlns:p14="http://schemas.microsoft.com/office/powerpoint/2010/main" val="3686840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b="1">
                <a:latin typeface="Calibri" panose="020F0502020204030204" pitchFamily="34" charset="0"/>
                <a:cs typeface="Calibri" panose="020F050202020403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normAutofit/>
          </a:bodyPr>
          <a:lstStyle>
            <a:lvl1pPr marL="0" indent="0" algn="l">
              <a:buNone/>
              <a:defRPr sz="4000">
                <a:solidFill>
                  <a:schemeClr val="tx1">
                    <a:lumMod val="65000"/>
                    <a:lumOff val="35000"/>
                  </a:schemeClr>
                </a:solidFill>
                <a:latin typeface="Calibri" panose="020F0502020204030204" pitchFamily="34" charset="0"/>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4677AC9-409D-452B-989C-1389B6AF8A9B}"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6EB29D-F084-4A94-9A83-04F15111DF17}"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6C7F54-8C94-4322-996C-25557AF06C18}"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41559EC-8330-42E5-8B5A-C0CFBFCC4B44}" type="datetime1">
              <a:rPr lang="en-US" smtClean="0"/>
              <a:t>5/8/2019</a:t>
            </a:fld>
            <a:endParaRPr lang="en-US" dirty="0"/>
          </a:p>
        </p:txBody>
      </p:sp>
      <p:sp>
        <p:nvSpPr>
          <p:cNvPr id="6" name="Footer Placeholder 5"/>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03C40AC-205D-4BE4-B90C-677A9789F9FB}" type="datetime1">
              <a:rPr lang="en-US" smtClean="0"/>
              <a:t>5/8/2019</a:t>
            </a:fld>
            <a:endParaRPr lang="en-US" dirty="0"/>
          </a:p>
        </p:txBody>
      </p:sp>
      <p:sp>
        <p:nvSpPr>
          <p:cNvPr id="6" name="Footer Placeholder 5"/>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D203A34-7B9E-439E-9961-B8FFB4A92E24}" type="datetime1">
              <a:rPr lang="en-US" smtClean="0"/>
              <a:t>5/8/2019</a:t>
            </a:fld>
            <a:endParaRPr lang="en-US" dirty="0"/>
          </a:p>
        </p:txBody>
      </p:sp>
      <p:sp>
        <p:nvSpPr>
          <p:cNvPr id="6" name="Footer Placeholder 5"/>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93AD02-B25A-445C-9897-7C43879725F0}"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F41E7F-4967-4DAA-94A8-2961E16BB643}"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C5B190-5BFA-472B-BE75-D9EFD86D6CB4}"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F86A21-B5EE-4BFF-9977-ED428188F766}" type="datetime1">
              <a:rPr lang="en-US" smtClean="0"/>
              <a:t>5/8/2019</a:t>
            </a:fld>
            <a:endParaRPr lang="en-US" dirty="0"/>
          </a:p>
        </p:txBody>
      </p:sp>
      <p:sp>
        <p:nvSpPr>
          <p:cNvPr id="6" name="Footer Placeholder 5"/>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CC0F52-75C3-4FFC-A334-9FFA71B76A12}" type="datetime1">
              <a:rPr lang="en-US" smtClean="0"/>
              <a:t>5/8/2019</a:t>
            </a:fld>
            <a:endParaRPr lang="en-US" dirty="0"/>
          </a:p>
        </p:txBody>
      </p:sp>
      <p:sp>
        <p:nvSpPr>
          <p:cNvPr id="8" name="Footer Placeholder 7"/>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DB4DD07-6F4E-4495-A6CB-2E277026D846}" type="datetime1">
              <a:rPr lang="en-US" smtClean="0"/>
              <a:t>5/8/2019</a:t>
            </a:fld>
            <a:endParaRPr lang="en-US" dirty="0"/>
          </a:p>
        </p:txBody>
      </p:sp>
      <p:sp>
        <p:nvSpPr>
          <p:cNvPr id="4" name="Footer Placeholder 3"/>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F3D359-2524-4A6B-83BF-08D7A597C9E7}" type="datetime1">
              <a:rPr lang="en-US" smtClean="0"/>
              <a:t>5/8/2019</a:t>
            </a:fld>
            <a:endParaRPr lang="en-US" dirty="0"/>
          </a:p>
        </p:txBody>
      </p:sp>
      <p:sp>
        <p:nvSpPr>
          <p:cNvPr id="6" name="Footer Placeholder 5"/>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57FF3B-B313-4864-8904-2B3968CC2FD8}" type="datetime1">
              <a:rPr lang="en-US" smtClean="0"/>
              <a:t>5/8/2019</a:t>
            </a:fld>
            <a:endParaRPr lang="en-US" dirty="0"/>
          </a:p>
        </p:txBody>
      </p:sp>
      <p:sp>
        <p:nvSpPr>
          <p:cNvPr id="6" name="Footer Placeholder 5"/>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937DE1A-0C65-4B01-A425-E1A45FED4106}" type="datetime1">
              <a:rPr lang="en-US" smtClean="0"/>
              <a:t>5/8/2019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smhs.gwu.edu/urgentmatters/sites/default/files/Feb%202011%20Spirituality%20in%20Medicine.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Measuring Outcomes in Community-based Spiritual Care</a:t>
            </a:r>
            <a:endParaRPr lang="en-GB" dirty="0"/>
          </a:p>
        </p:txBody>
      </p:sp>
      <p:sp>
        <p:nvSpPr>
          <p:cNvPr id="3" name="Subtitle 2"/>
          <p:cNvSpPr>
            <a:spLocks noGrp="1"/>
          </p:cNvSpPr>
          <p:nvPr>
            <p:ph type="subTitle" idx="1"/>
          </p:nvPr>
        </p:nvSpPr>
        <p:spPr/>
        <p:txBody>
          <a:bodyPr>
            <a:normAutofit fontScale="92500" lnSpcReduction="10000"/>
          </a:bodyPr>
          <a:lstStyle/>
          <a:p>
            <a:r>
              <a:rPr lang="en-GB" dirty="0" smtClean="0"/>
              <a:t>Revd Dr Helen Wordsworth, RN, RM, RHV, (tutor) RNT, MTh, </a:t>
            </a:r>
            <a:r>
              <a:rPr lang="en-GB" dirty="0" err="1" smtClean="0"/>
              <a:t>DMin</a:t>
            </a:r>
            <a:r>
              <a:rPr lang="en-GB" dirty="0" smtClean="0"/>
              <a:t>, QN. </a:t>
            </a:r>
            <a:endParaRPr lang="en-GB" dirty="0"/>
          </a:p>
        </p:txBody>
      </p:sp>
    </p:spTree>
    <p:extLst>
      <p:ext uri="{BB962C8B-B14F-4D97-AF65-F5344CB8AC3E}">
        <p14:creationId xmlns:p14="http://schemas.microsoft.com/office/powerpoint/2010/main" val="1136147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Büssing’s</a:t>
            </a:r>
            <a:r>
              <a:rPr lang="en-GB" dirty="0" smtClean="0"/>
              <a:t> Spiritual care assessment</a:t>
            </a:r>
            <a:endParaRPr lang="en-GB" dirty="0"/>
          </a:p>
        </p:txBody>
      </p:sp>
      <p:sp>
        <p:nvSpPr>
          <p:cNvPr id="3" name="Content Placeholder 2"/>
          <p:cNvSpPr>
            <a:spLocks noGrp="1"/>
          </p:cNvSpPr>
          <p:nvPr>
            <p:ph idx="1"/>
          </p:nvPr>
        </p:nvSpPr>
        <p:spPr/>
        <p:txBody>
          <a:bodyPr>
            <a:normAutofit/>
          </a:bodyPr>
          <a:lstStyle/>
          <a:p>
            <a:r>
              <a:rPr lang="en-GB" dirty="0" smtClean="0"/>
              <a:t>Uses questions relating to all four domains</a:t>
            </a:r>
          </a:p>
          <a:p>
            <a:r>
              <a:rPr lang="en-GB" dirty="0" smtClean="0"/>
              <a:t>Focuses on unmet needs</a:t>
            </a:r>
          </a:p>
          <a:p>
            <a:r>
              <a:rPr lang="en-GB" dirty="0" smtClean="0"/>
              <a:t>May form the basis of a care plan</a:t>
            </a:r>
          </a:p>
          <a:p>
            <a:r>
              <a:rPr lang="en-GB" dirty="0" smtClean="0"/>
              <a:t>Possible interventions may be agreed with the service-user</a:t>
            </a:r>
          </a:p>
          <a:p>
            <a:r>
              <a:rPr lang="en-GB" dirty="0" smtClean="0"/>
              <a:t>Outcomes can be recorded along with suggestions for further interventions</a:t>
            </a:r>
            <a:endParaRPr lang="en-GB" dirty="0"/>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64439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84065554"/>
              </p:ext>
            </p:extLst>
          </p:nvPr>
        </p:nvGraphicFramePr>
        <p:xfrm>
          <a:off x="1200645" y="818985"/>
          <a:ext cx="10448015" cy="5262936"/>
        </p:xfrm>
        <a:graphic>
          <a:graphicData uri="http://schemas.openxmlformats.org/drawingml/2006/table">
            <a:tbl>
              <a:tblPr firstRow="1" firstCol="1" bandRow="1"/>
              <a:tblGrid>
                <a:gridCol w="596350"/>
                <a:gridCol w="739471"/>
                <a:gridCol w="1494845"/>
                <a:gridCol w="2757608"/>
                <a:gridCol w="2275568"/>
                <a:gridCol w="1160890"/>
                <a:gridCol w="1423283"/>
              </a:tblGrid>
              <a:tr h="967762">
                <a:tc>
                  <a:txBody>
                    <a:bodyPr/>
                    <a:lstStyle/>
                    <a:p>
                      <a:pPr algn="ctr"/>
                      <a:r>
                        <a:rPr lang="en-GB" sz="1600" b="1"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Assessment</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Planning</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Implementation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Evaluation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573674">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Date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Need</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 </a:t>
                      </a:r>
                      <a:r>
                        <a:rPr lang="en-GB" sz="1800" b="1" dirty="0">
                          <a:effectLst/>
                          <a:latin typeface="Calibri" panose="020F0502020204030204" pitchFamily="34" charset="0"/>
                          <a:ea typeface="Calibri" panose="020F0502020204030204" pitchFamily="34" charset="0"/>
                          <a:cs typeface="Arial" panose="020B0604020202020204" pitchFamily="34" charset="0"/>
                        </a:rPr>
                        <a:t>Aim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Planned interventions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Action taken and date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Outcome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Next steps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247">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1033">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0059">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4161">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dirty="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100" dirty="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2789238" y="2185988"/>
            <a:ext cx="9122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479589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97646364"/>
              </p:ext>
            </p:extLst>
          </p:nvPr>
        </p:nvGraphicFramePr>
        <p:xfrm>
          <a:off x="871993" y="0"/>
          <a:ext cx="10895937" cy="5614987"/>
        </p:xfrm>
        <a:graphic>
          <a:graphicData uri="http://schemas.openxmlformats.org/drawingml/2006/table">
            <a:tbl>
              <a:tblPr firstRow="1" firstCol="1" bandRow="1"/>
              <a:tblGrid>
                <a:gridCol w="621916"/>
                <a:gridCol w="771173"/>
                <a:gridCol w="1558931"/>
                <a:gridCol w="2688105"/>
                <a:gridCol w="2273387"/>
                <a:gridCol w="1846396"/>
                <a:gridCol w="1136029"/>
              </a:tblGrid>
              <a:tr h="822030">
                <a:tc>
                  <a:txBody>
                    <a:bodyPr/>
                    <a:lstStyle/>
                    <a:p>
                      <a:pPr algn="ctr"/>
                      <a:r>
                        <a:rPr lang="en-GB" sz="1600" b="1"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Assessment</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Planning</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Implementation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Evaluation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678157">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Date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Need</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 </a:t>
                      </a:r>
                      <a:r>
                        <a:rPr lang="en-GB" sz="1800" b="1" dirty="0">
                          <a:effectLst/>
                          <a:latin typeface="Calibri" panose="020F0502020204030204" pitchFamily="34" charset="0"/>
                          <a:ea typeface="Calibri" panose="020F0502020204030204" pitchFamily="34" charset="0"/>
                          <a:cs typeface="Arial" panose="020B0604020202020204" pitchFamily="34" charset="0"/>
                        </a:rPr>
                        <a:t>Aim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Planned interventions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Action taken and date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Outcome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Next steps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1193">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N2</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To develop</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trusting relationships and reduce anxiety levels over next six months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Appropriate referral to a Counsellor</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Review in three months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Referral made</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January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2019 </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Reviewed April 2019</a:t>
                      </a:r>
                    </a:p>
                    <a:p>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Person reports feeling more at peace and appears less stressed.  Ticked “slight” on questionnaire today (April 2019)</a:t>
                      </a:r>
                      <a:endParaRPr lang="en-GB" sz="18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Monitor</a:t>
                      </a:r>
                      <a:r>
                        <a:rPr lang="en-GB" sz="18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stress levels every three months.</a:t>
                      </a:r>
                      <a:endParaRPr lang="en-GB"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1033">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N22</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To read three spiritually</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helpful books in next six months</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Identify</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reading style and preferences</a:t>
                      </a:r>
                    </a:p>
                    <a:p>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Arrange for loan of appropriate books</a:t>
                      </a:r>
                    </a:p>
                    <a:p>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Suggest she makes notes as she reads for discussion at next visit</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Book selection  and notebook delivered January 2019</a:t>
                      </a:r>
                    </a:p>
                    <a:p>
                      <a:r>
                        <a:rPr lang="en-GB" sz="1800" dirty="0" err="1"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Phonecall</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February</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2019 to check if appropriate selection</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79646"/>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April 2019</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Discussion around</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book topics. Asked for more reading material</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Supply 3 books every three months</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92478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a:xfrm>
            <a:off x="2009471" y="818985"/>
            <a:ext cx="779767" cy="365125"/>
          </a:xfrm>
        </p:spPr>
        <p:txBody>
          <a:bodyPr/>
          <a:lstStyle/>
          <a:p>
            <a:fld id="{D57F1E4F-1CFF-5643-939E-217C01CDF565}"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06761877"/>
              </p:ext>
            </p:extLst>
          </p:nvPr>
        </p:nvGraphicFramePr>
        <p:xfrm>
          <a:off x="1200645" y="818985"/>
          <a:ext cx="10448015" cy="5656236"/>
        </p:xfrm>
        <a:graphic>
          <a:graphicData uri="http://schemas.openxmlformats.org/drawingml/2006/table">
            <a:tbl>
              <a:tblPr firstRow="1" firstCol="1" bandRow="1"/>
              <a:tblGrid>
                <a:gridCol w="596350"/>
                <a:gridCol w="739471"/>
                <a:gridCol w="1494845"/>
                <a:gridCol w="2757608"/>
                <a:gridCol w="2275568"/>
                <a:gridCol w="1160890"/>
                <a:gridCol w="1423283"/>
              </a:tblGrid>
              <a:tr h="967762">
                <a:tc>
                  <a:txBody>
                    <a:bodyPr/>
                    <a:lstStyle/>
                    <a:p>
                      <a:pPr algn="ctr"/>
                      <a:r>
                        <a:rPr lang="en-GB" sz="1600" b="1"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Assessment</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Planning</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Implementation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Evaluation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573674">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Date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Need</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 </a:t>
                      </a:r>
                      <a:r>
                        <a:rPr lang="en-GB" sz="1800" b="1" dirty="0">
                          <a:effectLst/>
                          <a:latin typeface="Calibri" panose="020F0502020204030204" pitchFamily="34" charset="0"/>
                          <a:ea typeface="Calibri" panose="020F0502020204030204" pitchFamily="34" charset="0"/>
                          <a:cs typeface="Arial" panose="020B0604020202020204" pitchFamily="34" charset="0"/>
                        </a:rPr>
                        <a:t>Aim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Planned interventions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Action taken and date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Outcome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Next steps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906">
                <a:tc>
                  <a:txBody>
                    <a:bodyPr/>
                    <a:lstStyle/>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N12</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The person will feel more peaceful about life after death</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With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permission,</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c</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ontact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priest</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or chaplain of person’s choice to arrange visit.</a:t>
                      </a:r>
                    </a:p>
                    <a:p>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Follow up visit</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Appointment made,</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March 2019.</a:t>
                      </a:r>
                    </a:p>
                    <a:p>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Follow up visit April 2019</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Person no</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longer saw this as a need. </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Encourage person to write thank-you note to chaplain</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or priest</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1033">
                <a:tc>
                  <a:txBody>
                    <a:bodyPr/>
                    <a:lstStyle/>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p>
                      <a:r>
                        <a:rPr lang="en-GB" sz="1100">
                          <a:effectLst/>
                          <a:latin typeface="Calibri" panose="020F0502020204030204" pitchFamily="34" charset="0"/>
                          <a:ea typeface="Calibri" panose="020F0502020204030204" pitchFamily="34" charset="0"/>
                          <a:cs typeface="Arial" panose="020B0604020202020204" pitchFamily="34" charset="0"/>
                        </a:rPr>
                        <a:t> </a:t>
                      </a:r>
                      <a:endParaRPr lang="en-GB"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N21</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To participate in a religious service</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Determine person’s choice and barriers to attendance</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Recruit volunteer to help</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Research</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availability of televised/online services. </a:t>
                      </a:r>
                    </a:p>
                    <a:p>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Offer recorded </a:t>
                      </a:r>
                      <a:r>
                        <a:rPr lang="en-GB" sz="1800" baseline="0" dirty="0" err="1"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servic</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Volunteer recruited to take to local Methodist service</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List of service times on radio/television given</a:t>
                      </a:r>
                    </a:p>
                    <a:p>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Recorded services delivered once a month. </a:t>
                      </a:r>
                    </a:p>
                    <a:p>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Person would like to go once a month</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Contact</a:t>
                      </a:r>
                      <a:r>
                        <a:rPr lang="en-GB" sz="18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Methodist church for suitable times and arrange transport. </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2789238" y="2185988"/>
            <a:ext cx="9122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974197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TextBox 4"/>
          <p:cNvSpPr txBox="1"/>
          <p:nvPr/>
        </p:nvSpPr>
        <p:spPr>
          <a:xfrm>
            <a:off x="2418137" y="539505"/>
            <a:ext cx="9330978" cy="4524315"/>
          </a:xfrm>
          <a:prstGeom prst="rect">
            <a:avLst/>
          </a:prstGeom>
          <a:noFill/>
        </p:spPr>
        <p:txBody>
          <a:bodyPr wrap="square" rtlCol="0">
            <a:spAutoFit/>
          </a:bodyPr>
          <a:lstStyle/>
          <a:p>
            <a:r>
              <a:rPr lang="en-GB" sz="3600" b="1" dirty="0" smtClean="0">
                <a:latin typeface="Calibri" panose="020F0502020204030204" pitchFamily="34" charset="0"/>
                <a:cs typeface="Calibri" panose="020F0502020204030204" pitchFamily="34" charset="0"/>
              </a:rPr>
              <a:t>Think of a conversation with  a recent patient/client/service-user.</a:t>
            </a:r>
          </a:p>
          <a:p>
            <a:endParaRPr lang="en-GB" sz="3600" b="1" dirty="0">
              <a:latin typeface="Calibri" panose="020F0502020204030204" pitchFamily="34" charset="0"/>
              <a:cs typeface="Calibri" panose="020F0502020204030204" pitchFamily="34" charset="0"/>
            </a:endParaRPr>
          </a:p>
          <a:p>
            <a:r>
              <a:rPr lang="en-GB" sz="3600" b="1" dirty="0" smtClean="0">
                <a:latin typeface="Calibri" panose="020F0502020204030204" pitchFamily="34" charset="0"/>
                <a:cs typeface="Calibri" panose="020F0502020204030204" pitchFamily="34" charset="0"/>
              </a:rPr>
              <a:t>What unmet needs do you think they would have ticked?</a:t>
            </a:r>
          </a:p>
          <a:p>
            <a:endParaRPr lang="en-GB" sz="3600" b="1" dirty="0" smtClean="0">
              <a:latin typeface="Calibri" panose="020F0502020204030204" pitchFamily="34" charset="0"/>
              <a:cs typeface="Calibri" panose="020F0502020204030204" pitchFamily="34" charset="0"/>
            </a:endParaRPr>
          </a:p>
          <a:p>
            <a:r>
              <a:rPr lang="en-GB" sz="3600" b="1" dirty="0" smtClean="0">
                <a:latin typeface="Calibri" panose="020F0502020204030204" pitchFamily="34" charset="0"/>
                <a:cs typeface="Calibri" panose="020F0502020204030204" pitchFamily="34" charset="0"/>
              </a:rPr>
              <a:t>Which of these would be most strong?</a:t>
            </a:r>
          </a:p>
          <a:p>
            <a:endParaRPr lang="en-GB"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032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TextBox 4"/>
          <p:cNvSpPr txBox="1"/>
          <p:nvPr/>
        </p:nvSpPr>
        <p:spPr>
          <a:xfrm>
            <a:off x="2418137" y="539505"/>
            <a:ext cx="9330978" cy="3970318"/>
          </a:xfrm>
          <a:prstGeom prst="rect">
            <a:avLst/>
          </a:prstGeom>
          <a:noFill/>
        </p:spPr>
        <p:txBody>
          <a:bodyPr wrap="square" rtlCol="0">
            <a:spAutoFit/>
          </a:bodyPr>
          <a:lstStyle/>
          <a:p>
            <a:r>
              <a:rPr lang="en-GB" sz="3600" b="1" dirty="0" smtClean="0">
                <a:latin typeface="Calibri" panose="020F0502020204030204" pitchFamily="34" charset="0"/>
                <a:cs typeface="Calibri" panose="020F0502020204030204" pitchFamily="34" charset="0"/>
              </a:rPr>
              <a:t>Go back to the questionnaire</a:t>
            </a:r>
          </a:p>
          <a:p>
            <a:endParaRPr lang="en-GB" sz="3600" b="1" dirty="0">
              <a:latin typeface="Calibri" panose="020F0502020204030204" pitchFamily="34" charset="0"/>
              <a:cs typeface="Calibri" panose="020F0502020204030204" pitchFamily="34" charset="0"/>
            </a:endParaRPr>
          </a:p>
          <a:p>
            <a:r>
              <a:rPr lang="en-GB" sz="3600" b="1" dirty="0" smtClean="0">
                <a:latin typeface="Calibri" panose="020F0502020204030204" pitchFamily="34" charset="0"/>
                <a:cs typeface="Calibri" panose="020F0502020204030204" pitchFamily="34" charset="0"/>
              </a:rPr>
              <a:t>Look at </a:t>
            </a:r>
            <a:r>
              <a:rPr lang="en-GB" sz="3600" b="1" dirty="0">
                <a:latin typeface="Calibri" panose="020F0502020204030204" pitchFamily="34" charset="0"/>
                <a:cs typeface="Calibri" panose="020F0502020204030204" pitchFamily="34" charset="0"/>
              </a:rPr>
              <a:t>the </a:t>
            </a:r>
            <a:r>
              <a:rPr lang="en-GB" sz="3600" b="1" dirty="0" smtClean="0">
                <a:latin typeface="Calibri" panose="020F0502020204030204" pitchFamily="34" charset="0"/>
                <a:cs typeface="Calibri" panose="020F0502020204030204" pitchFamily="34" charset="0"/>
              </a:rPr>
              <a:t>unmet needs that were felt most strongly.</a:t>
            </a:r>
            <a:endParaRPr lang="en-GB" sz="3600" b="1" dirty="0">
              <a:latin typeface="Calibri" panose="020F0502020204030204" pitchFamily="34" charset="0"/>
              <a:cs typeface="Calibri" panose="020F0502020204030204" pitchFamily="34" charset="0"/>
            </a:endParaRPr>
          </a:p>
          <a:p>
            <a:endParaRPr lang="en-GB" sz="3600" b="1" dirty="0" smtClean="0">
              <a:latin typeface="Calibri" panose="020F0502020204030204" pitchFamily="34" charset="0"/>
              <a:cs typeface="Calibri" panose="020F0502020204030204" pitchFamily="34" charset="0"/>
            </a:endParaRPr>
          </a:p>
          <a:p>
            <a:r>
              <a:rPr lang="en-GB" sz="3600" b="1" dirty="0" smtClean="0">
                <a:latin typeface="Calibri" panose="020F0502020204030204" pitchFamily="34" charset="0"/>
                <a:cs typeface="Calibri" panose="020F0502020204030204" pitchFamily="34" charset="0"/>
              </a:rPr>
              <a:t>List them by their number on your blank care plan, second column from left. </a:t>
            </a:r>
            <a:endParaRPr lang="en-GB" sz="3600" b="1" dirty="0">
              <a:latin typeface="Calibri" panose="020F0502020204030204" pitchFamily="34" charset="0"/>
              <a:cs typeface="Calibri" panose="020F050202020403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8525090"/>
              </p:ext>
            </p:extLst>
          </p:nvPr>
        </p:nvGraphicFramePr>
        <p:xfrm>
          <a:off x="2668104" y="4758928"/>
          <a:ext cx="8128001" cy="914400"/>
        </p:xfrm>
        <a:graphic>
          <a:graphicData uri="http://schemas.openxmlformats.org/drawingml/2006/table">
            <a:tbl>
              <a:tblPr firstRow="1" bandRow="1">
                <a:tableStyleId>{5C22544A-7EE6-4342-B048-85BDC9FD1C3A}</a:tableStyleId>
              </a:tblPr>
              <a:tblGrid>
                <a:gridCol w="1161143"/>
                <a:gridCol w="1161143"/>
                <a:gridCol w="1161143"/>
                <a:gridCol w="1161143"/>
                <a:gridCol w="1161143"/>
                <a:gridCol w="1161143"/>
                <a:gridCol w="1161143"/>
              </a:tblGrid>
              <a:tr h="370840">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400" dirty="0" smtClean="0">
                          <a:solidFill>
                            <a:schemeClr val="tx1"/>
                          </a:solidFill>
                          <a:latin typeface="Calibri" panose="020F0502020204030204" pitchFamily="34" charset="0"/>
                          <a:cs typeface="Calibri" panose="020F0502020204030204" pitchFamily="34" charset="0"/>
                        </a:rPr>
                        <a:t>N3</a:t>
                      </a:r>
                      <a:endParaRPr lang="en-GB" sz="2400" dirty="0">
                        <a:solidFill>
                          <a:schemeClr val="tx1"/>
                        </a:solidFill>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r h="370840">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400" b="1" dirty="0" smtClean="0">
                          <a:latin typeface="Calibri" panose="020F0502020204030204" pitchFamily="34" charset="0"/>
                          <a:cs typeface="Calibri" panose="020F0502020204030204" pitchFamily="34" charset="0"/>
                        </a:rPr>
                        <a:t>N20</a:t>
                      </a:r>
                      <a:endParaRPr lang="en-GB" sz="2400" b="1" dirty="0">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bl>
          </a:graphicData>
        </a:graphic>
      </p:graphicFrame>
    </p:spTree>
    <p:extLst>
      <p:ext uri="{BB962C8B-B14F-4D97-AF65-F5344CB8AC3E}">
        <p14:creationId xmlns:p14="http://schemas.microsoft.com/office/powerpoint/2010/main" val="1574218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
        <p:nvSpPr>
          <p:cNvPr id="5" name="TextBox 4"/>
          <p:cNvSpPr txBox="1"/>
          <p:nvPr/>
        </p:nvSpPr>
        <p:spPr>
          <a:xfrm>
            <a:off x="2394283" y="539505"/>
            <a:ext cx="9330978" cy="1877437"/>
          </a:xfrm>
          <a:prstGeom prst="rect">
            <a:avLst/>
          </a:prstGeom>
          <a:noFill/>
        </p:spPr>
        <p:txBody>
          <a:bodyPr wrap="square" rtlCol="0">
            <a:spAutoFit/>
          </a:bodyPr>
          <a:lstStyle/>
          <a:p>
            <a:endParaRPr lang="en-GB" sz="3600" b="1" dirty="0" smtClean="0">
              <a:latin typeface="Calibri" panose="020F0502020204030204" pitchFamily="34" charset="0"/>
              <a:cs typeface="Calibri" panose="020F0502020204030204" pitchFamily="34" charset="0"/>
            </a:endParaRPr>
          </a:p>
          <a:p>
            <a:r>
              <a:rPr lang="en-GB" sz="4000" b="1" dirty="0" smtClean="0">
                <a:latin typeface="Calibri" panose="020F0502020204030204" pitchFamily="34" charset="0"/>
                <a:cs typeface="Calibri" panose="020F0502020204030204" pitchFamily="34" charset="0"/>
              </a:rPr>
              <a:t>Now identify some hoped for achievable outcomes in the third column from left</a:t>
            </a:r>
            <a:endParaRPr lang="en-GB" sz="4000" b="1" dirty="0">
              <a:latin typeface="Calibri" panose="020F0502020204030204" pitchFamily="34" charset="0"/>
              <a:cs typeface="Calibri" panose="020F050202020403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182825639"/>
              </p:ext>
            </p:extLst>
          </p:nvPr>
        </p:nvGraphicFramePr>
        <p:xfrm>
          <a:off x="2404153" y="2681554"/>
          <a:ext cx="9321109" cy="2651760"/>
        </p:xfrm>
        <a:graphic>
          <a:graphicData uri="http://schemas.openxmlformats.org/drawingml/2006/table">
            <a:tbl>
              <a:tblPr firstRow="1" bandRow="1">
                <a:tableStyleId>{5C22544A-7EE6-4342-B048-85BDC9FD1C3A}</a:tableStyleId>
              </a:tblPr>
              <a:tblGrid>
                <a:gridCol w="1331587"/>
                <a:gridCol w="1331587"/>
                <a:gridCol w="1331587"/>
                <a:gridCol w="1331587"/>
                <a:gridCol w="1331587"/>
                <a:gridCol w="1331587"/>
                <a:gridCol w="1331587"/>
              </a:tblGrid>
              <a:tr h="1183583">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solidFill>
                          <a:schemeClr val="tx1"/>
                        </a:solidFill>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dirty="0" smtClean="0">
                          <a:solidFill>
                            <a:schemeClr val="tx1"/>
                          </a:solidFill>
                        </a:rPr>
                        <a:t>To have two church visitors per week</a:t>
                      </a:r>
                      <a:endParaRPr lang="en-GB"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r h="1183583">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b="1" dirty="0">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To learn how to pray at home</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bl>
          </a:graphicData>
        </a:graphic>
      </p:graphicFrame>
    </p:spTree>
    <p:extLst>
      <p:ext uri="{BB962C8B-B14F-4D97-AF65-F5344CB8AC3E}">
        <p14:creationId xmlns:p14="http://schemas.microsoft.com/office/powerpoint/2010/main" val="299662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
        <p:nvSpPr>
          <p:cNvPr id="6" name="TextBox 5"/>
          <p:cNvSpPr txBox="1"/>
          <p:nvPr/>
        </p:nvSpPr>
        <p:spPr>
          <a:xfrm>
            <a:off x="2339393" y="1226019"/>
            <a:ext cx="8595360" cy="1077218"/>
          </a:xfrm>
          <a:prstGeom prst="rect">
            <a:avLst/>
          </a:prstGeom>
          <a:noFill/>
        </p:spPr>
        <p:txBody>
          <a:bodyPr wrap="square" rtlCol="0">
            <a:spAutoFit/>
          </a:bodyPr>
          <a:lstStyle/>
          <a:p>
            <a:r>
              <a:rPr lang="en-GB" sz="3200" b="1" dirty="0" smtClean="0"/>
              <a:t>And now fill in some planned interventions and the action you hope to have taken</a:t>
            </a:r>
            <a:endParaRPr lang="en-GB" sz="3200" b="1" dirty="0"/>
          </a:p>
        </p:txBody>
      </p:sp>
      <p:graphicFrame>
        <p:nvGraphicFramePr>
          <p:cNvPr id="7" name="Table 6"/>
          <p:cNvGraphicFramePr>
            <a:graphicFrameLocks noGrp="1"/>
          </p:cNvGraphicFramePr>
          <p:nvPr>
            <p:extLst>
              <p:ext uri="{D42A27DB-BD31-4B8C-83A1-F6EECF244321}">
                <p14:modId xmlns:p14="http://schemas.microsoft.com/office/powerpoint/2010/main" val="4283419639"/>
              </p:ext>
            </p:extLst>
          </p:nvPr>
        </p:nvGraphicFramePr>
        <p:xfrm>
          <a:off x="2404153" y="2681554"/>
          <a:ext cx="9321109" cy="2377440"/>
        </p:xfrm>
        <a:graphic>
          <a:graphicData uri="http://schemas.openxmlformats.org/drawingml/2006/table">
            <a:tbl>
              <a:tblPr firstRow="1" bandRow="1">
                <a:tableStyleId>{5C22544A-7EE6-4342-B048-85BDC9FD1C3A}</a:tableStyleId>
              </a:tblPr>
              <a:tblGrid>
                <a:gridCol w="1331587"/>
                <a:gridCol w="1331587"/>
                <a:gridCol w="1331587"/>
                <a:gridCol w="1331587"/>
                <a:gridCol w="1331587"/>
                <a:gridCol w="1331587"/>
                <a:gridCol w="1331587"/>
              </a:tblGrid>
              <a:tr h="1183583">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solidFill>
                          <a:schemeClr val="tx1"/>
                        </a:solidFill>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dirty="0" smtClean="0">
                          <a:solidFill>
                            <a:schemeClr val="tx1"/>
                          </a:solidFill>
                        </a:rPr>
                        <a:t>To have two more visitors per week</a:t>
                      </a:r>
                      <a:endParaRPr lang="en-GB"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r h="1183583">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b="1" dirty="0">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To learn how to pray at home</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bl>
          </a:graphicData>
        </a:graphic>
      </p:graphicFrame>
    </p:spTree>
    <p:extLst>
      <p:ext uri="{BB962C8B-B14F-4D97-AF65-F5344CB8AC3E}">
        <p14:creationId xmlns:p14="http://schemas.microsoft.com/office/powerpoint/2010/main" val="2545526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sp>
        <p:nvSpPr>
          <p:cNvPr id="6" name="TextBox 5"/>
          <p:cNvSpPr txBox="1"/>
          <p:nvPr/>
        </p:nvSpPr>
        <p:spPr>
          <a:xfrm>
            <a:off x="2339393" y="1152907"/>
            <a:ext cx="8595360" cy="1754326"/>
          </a:xfrm>
          <a:prstGeom prst="rect">
            <a:avLst/>
          </a:prstGeom>
          <a:noFill/>
        </p:spPr>
        <p:txBody>
          <a:bodyPr wrap="square" rtlCol="0">
            <a:spAutoFit/>
          </a:bodyPr>
          <a:lstStyle/>
          <a:p>
            <a:r>
              <a:rPr lang="en-GB" sz="3600" b="1" dirty="0" smtClean="0"/>
              <a:t>And then fill in some planned interventions and the action you hope to have taken</a:t>
            </a:r>
            <a:endParaRPr lang="en-GB" sz="3600" b="1" dirty="0"/>
          </a:p>
        </p:txBody>
      </p:sp>
      <p:graphicFrame>
        <p:nvGraphicFramePr>
          <p:cNvPr id="7" name="Table 6"/>
          <p:cNvGraphicFramePr>
            <a:graphicFrameLocks noGrp="1"/>
          </p:cNvGraphicFramePr>
          <p:nvPr>
            <p:extLst>
              <p:ext uri="{D42A27DB-BD31-4B8C-83A1-F6EECF244321}">
                <p14:modId xmlns:p14="http://schemas.microsoft.com/office/powerpoint/2010/main" val="3191307464"/>
              </p:ext>
            </p:extLst>
          </p:nvPr>
        </p:nvGraphicFramePr>
        <p:xfrm>
          <a:off x="2186786" y="3205536"/>
          <a:ext cx="9321109" cy="2651760"/>
        </p:xfrm>
        <a:graphic>
          <a:graphicData uri="http://schemas.openxmlformats.org/drawingml/2006/table">
            <a:tbl>
              <a:tblPr firstRow="1" bandRow="1">
                <a:tableStyleId>{5C22544A-7EE6-4342-B048-85BDC9FD1C3A}</a:tableStyleId>
              </a:tblPr>
              <a:tblGrid>
                <a:gridCol w="1331587"/>
                <a:gridCol w="1331587"/>
                <a:gridCol w="1331587"/>
                <a:gridCol w="1780925"/>
                <a:gridCol w="1592494"/>
                <a:gridCol w="621342"/>
                <a:gridCol w="1331587"/>
              </a:tblGrid>
              <a:tr h="1183583">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400" dirty="0" smtClean="0">
                          <a:solidFill>
                            <a:schemeClr val="tx1"/>
                          </a:solidFill>
                          <a:latin typeface="Calibri" panose="020F0502020204030204" pitchFamily="34" charset="0"/>
                          <a:cs typeface="Calibri" panose="020F0502020204030204" pitchFamily="34" charset="0"/>
                        </a:rPr>
                        <a:t>N3</a:t>
                      </a:r>
                      <a:endParaRPr lang="en-GB" sz="2400" dirty="0">
                        <a:solidFill>
                          <a:schemeClr val="tx1"/>
                        </a:solidFill>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dirty="0" smtClean="0">
                          <a:solidFill>
                            <a:schemeClr val="tx1"/>
                          </a:solidFill>
                        </a:rPr>
                        <a:t>To have two church visitors per week</a:t>
                      </a:r>
                      <a:endParaRPr lang="en-GB"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000" b="1" dirty="0" smtClean="0">
                          <a:solidFill>
                            <a:schemeClr val="tx1"/>
                          </a:solidFill>
                        </a:rPr>
                        <a:t>Gain permission, Contact visiting team </a:t>
                      </a:r>
                      <a:endParaRPr lang="en-GB" sz="2000" b="1"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000" dirty="0" smtClean="0">
                          <a:solidFill>
                            <a:schemeClr val="tx1"/>
                          </a:solidFill>
                        </a:rPr>
                        <a:t>Contacted</a:t>
                      </a:r>
                      <a:r>
                        <a:rPr lang="en-GB" sz="2000" baseline="0" dirty="0" smtClean="0">
                          <a:solidFill>
                            <a:schemeClr val="tx1"/>
                          </a:solidFill>
                        </a:rPr>
                        <a:t> April 2019</a:t>
                      </a:r>
                      <a:endParaRPr lang="en-GB" sz="2000"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r h="1183583">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400" b="1" dirty="0" smtClean="0">
                          <a:latin typeface="Calibri" panose="020F0502020204030204" pitchFamily="34" charset="0"/>
                          <a:cs typeface="Calibri" panose="020F0502020204030204" pitchFamily="34" charset="0"/>
                        </a:rPr>
                        <a:t>N20</a:t>
                      </a:r>
                      <a:endParaRPr lang="en-GB" sz="2400" b="1" dirty="0">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To learn how to pray at home</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Offer written prayers</a:t>
                      </a:r>
                    </a:p>
                    <a:p>
                      <a:r>
                        <a:rPr lang="en-GB" b="1" dirty="0" smtClean="0"/>
                        <a:t>Take holding cross</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000" b="1" dirty="0" smtClean="0"/>
                        <a:t>Supplied</a:t>
                      </a:r>
                      <a:r>
                        <a:rPr lang="en-GB" sz="2000" b="1" baseline="0" dirty="0" smtClean="0"/>
                        <a:t> April </a:t>
                      </a:r>
                      <a:r>
                        <a:rPr lang="en-GB" sz="2000" b="1" dirty="0" smtClean="0"/>
                        <a:t> 2019</a:t>
                      </a:r>
                      <a:endParaRPr lang="en-GB" sz="2000"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bl>
          </a:graphicData>
        </a:graphic>
      </p:graphicFrame>
    </p:spTree>
    <p:extLst>
      <p:ext uri="{BB962C8B-B14F-4D97-AF65-F5344CB8AC3E}">
        <p14:creationId xmlns:p14="http://schemas.microsoft.com/office/powerpoint/2010/main" val="4157527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
        <p:nvSpPr>
          <p:cNvPr id="6" name="TextBox 5"/>
          <p:cNvSpPr txBox="1"/>
          <p:nvPr/>
        </p:nvSpPr>
        <p:spPr>
          <a:xfrm>
            <a:off x="2339393" y="1152907"/>
            <a:ext cx="8595360" cy="646331"/>
          </a:xfrm>
          <a:prstGeom prst="rect">
            <a:avLst/>
          </a:prstGeom>
          <a:noFill/>
        </p:spPr>
        <p:txBody>
          <a:bodyPr wrap="square" rtlCol="0">
            <a:spAutoFit/>
          </a:bodyPr>
          <a:lstStyle/>
          <a:p>
            <a:r>
              <a:rPr lang="en-GB" sz="3600" b="1" dirty="0" smtClean="0"/>
              <a:t>Finally, fill in outcomes and next steps</a:t>
            </a:r>
            <a:endParaRPr lang="en-GB" sz="3600" b="1" dirty="0"/>
          </a:p>
        </p:txBody>
      </p:sp>
      <p:graphicFrame>
        <p:nvGraphicFramePr>
          <p:cNvPr id="7" name="Table 6"/>
          <p:cNvGraphicFramePr>
            <a:graphicFrameLocks noGrp="1"/>
          </p:cNvGraphicFramePr>
          <p:nvPr>
            <p:extLst>
              <p:ext uri="{D42A27DB-BD31-4B8C-83A1-F6EECF244321}">
                <p14:modId xmlns:p14="http://schemas.microsoft.com/office/powerpoint/2010/main" val="1764570284"/>
              </p:ext>
            </p:extLst>
          </p:nvPr>
        </p:nvGraphicFramePr>
        <p:xfrm>
          <a:off x="1488142" y="3115235"/>
          <a:ext cx="10583994" cy="2372303"/>
        </p:xfrm>
        <a:graphic>
          <a:graphicData uri="http://schemas.openxmlformats.org/drawingml/2006/table">
            <a:tbl>
              <a:tblPr firstRow="1" bandRow="1">
                <a:tableStyleId>{5C22544A-7EE6-4342-B048-85BDC9FD1C3A}</a:tableStyleId>
              </a:tblPr>
              <a:tblGrid>
                <a:gridCol w="933223"/>
                <a:gridCol w="910647"/>
                <a:gridCol w="1948905"/>
                <a:gridCol w="2424701"/>
                <a:gridCol w="1530849"/>
                <a:gridCol w="1715785"/>
                <a:gridCol w="1119884"/>
              </a:tblGrid>
              <a:tr h="1183583">
                <a:tc>
                  <a:txBody>
                    <a:bodyPr/>
                    <a:lstStyle/>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400" dirty="0" smtClean="0">
                          <a:solidFill>
                            <a:schemeClr val="tx1"/>
                          </a:solidFill>
                          <a:latin typeface="Calibri" panose="020F0502020204030204" pitchFamily="34" charset="0"/>
                          <a:cs typeface="Calibri" panose="020F0502020204030204" pitchFamily="34" charset="0"/>
                        </a:rPr>
                        <a:t>N3</a:t>
                      </a:r>
                      <a:endParaRPr lang="en-GB" sz="2400" dirty="0">
                        <a:solidFill>
                          <a:schemeClr val="tx1"/>
                        </a:solidFill>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dirty="0" smtClean="0">
                          <a:solidFill>
                            <a:schemeClr val="tx1"/>
                          </a:solidFill>
                        </a:rPr>
                        <a:t>To have two church visitors per week</a:t>
                      </a:r>
                      <a:endParaRPr lang="en-GB"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000" b="1" dirty="0" smtClean="0">
                          <a:solidFill>
                            <a:schemeClr val="tx1"/>
                          </a:solidFill>
                        </a:rPr>
                        <a:t>Gain permission, Contact visiting team </a:t>
                      </a:r>
                      <a:endParaRPr lang="en-GB" sz="2000" b="1"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000" dirty="0" smtClean="0">
                          <a:solidFill>
                            <a:schemeClr val="tx1"/>
                          </a:solidFill>
                        </a:rPr>
                        <a:t>Team contacted</a:t>
                      </a:r>
                      <a:r>
                        <a:rPr lang="en-GB" sz="2000" baseline="0" dirty="0" smtClean="0">
                          <a:solidFill>
                            <a:schemeClr val="tx1"/>
                          </a:solidFill>
                        </a:rPr>
                        <a:t> April 2019</a:t>
                      </a:r>
                      <a:endParaRPr lang="en-GB" sz="2000"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1800" dirty="0" smtClean="0">
                          <a:solidFill>
                            <a:schemeClr val="tx1"/>
                          </a:solidFill>
                        </a:rPr>
                        <a:t>Regular visits</a:t>
                      </a:r>
                      <a:r>
                        <a:rPr lang="en-GB" sz="1800" baseline="0" dirty="0" smtClean="0">
                          <a:solidFill>
                            <a:schemeClr val="tx1"/>
                          </a:solidFill>
                        </a:rPr>
                        <a:t> in place, feels more cared for</a:t>
                      </a:r>
                      <a:endParaRPr lang="en-GB" sz="1800" dirty="0">
                        <a:solidFill>
                          <a:schemeClr val="tx1"/>
                        </a:solidFill>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dirty="0" smtClean="0">
                          <a:solidFill>
                            <a:schemeClr val="tx1"/>
                          </a:solidFill>
                        </a:rPr>
                        <a:t>Monitor</a:t>
                      </a:r>
                    </a:p>
                    <a:p>
                      <a:endParaRPr lang="en-GB"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r h="1183583">
                <a:tc>
                  <a:txBody>
                    <a:bodyPr/>
                    <a:lstStyle/>
                    <a:p>
                      <a:endParaRPr lang="en-GB"/>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400" b="1" dirty="0" smtClean="0">
                          <a:latin typeface="Calibri" panose="020F0502020204030204" pitchFamily="34" charset="0"/>
                          <a:cs typeface="Calibri" panose="020F0502020204030204" pitchFamily="34" charset="0"/>
                        </a:rPr>
                        <a:t>N20</a:t>
                      </a:r>
                      <a:endParaRPr lang="en-GB" sz="2400" b="1" dirty="0">
                        <a:latin typeface="Calibri" panose="020F0502020204030204" pitchFamily="34" charset="0"/>
                        <a:cs typeface="Calibri" panose="020F0502020204030204" pitchFamily="34" charset="0"/>
                      </a:endParaRPr>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To learn how to pray at home</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Offer written prayers</a:t>
                      </a:r>
                    </a:p>
                    <a:p>
                      <a:r>
                        <a:rPr lang="en-GB" b="1" dirty="0" smtClean="0"/>
                        <a:t>Take holding cross</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sz="2000" b="1" dirty="0" smtClean="0"/>
                        <a:t>Supplied</a:t>
                      </a:r>
                      <a:r>
                        <a:rPr lang="en-GB" sz="2000" b="1" baseline="0" dirty="0" smtClean="0"/>
                        <a:t> April </a:t>
                      </a:r>
                      <a:r>
                        <a:rPr lang="en-GB" sz="2000" b="1" dirty="0" smtClean="0"/>
                        <a:t> 2019</a:t>
                      </a:r>
                      <a:endParaRPr lang="en-GB" sz="2000"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Prays regularly</a:t>
                      </a:r>
                    </a:p>
                    <a:p>
                      <a:r>
                        <a:rPr lang="en-GB" b="1" dirty="0" smtClean="0"/>
                        <a:t>now</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c>
                  <a:txBody>
                    <a:bodyPr/>
                    <a:lstStyle/>
                    <a:p>
                      <a:r>
                        <a:rPr lang="en-GB" b="1" dirty="0" smtClean="0"/>
                        <a:t>Take prayer</a:t>
                      </a:r>
                      <a:r>
                        <a:rPr lang="en-GB" b="1" baseline="0" dirty="0" smtClean="0"/>
                        <a:t> book</a:t>
                      </a:r>
                      <a:endParaRPr lang="en-GB" b="1" dirty="0"/>
                    </a:p>
                  </a:txBody>
                  <a:tcPr>
                    <a:gradFill>
                      <a:gsLst>
                        <a:gs pos="0">
                          <a:schemeClr val="accent4">
                            <a:lumMod val="60000"/>
                            <a:lumOff val="40000"/>
                          </a:schemeClr>
                        </a:gs>
                        <a:gs pos="100000">
                          <a:schemeClr val="bg2">
                            <a:shade val="98000"/>
                            <a:satMod val="120000"/>
                            <a:lumMod val="98000"/>
                          </a:schemeClr>
                        </a:gs>
                      </a:gsLst>
                      <a:path path="circle">
                        <a:fillToRect l="50000" t="50000" r="100000" b="100000"/>
                      </a:path>
                    </a:gradFill>
                  </a:tcPr>
                </a:tc>
              </a:tr>
            </a:tbl>
          </a:graphicData>
        </a:graphic>
      </p:graphicFrame>
    </p:spTree>
    <p:extLst>
      <p:ext uri="{BB962C8B-B14F-4D97-AF65-F5344CB8AC3E}">
        <p14:creationId xmlns:p14="http://schemas.microsoft.com/office/powerpoint/2010/main" val="716666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4572" y="882596"/>
            <a:ext cx="8596668" cy="5285988"/>
          </a:xfrm>
        </p:spPr>
        <p:txBody>
          <a:bodyPr>
            <a:normAutofit/>
          </a:bodyPr>
          <a:lstStyle/>
          <a:p>
            <a:r>
              <a:rPr lang="en-GB" dirty="0"/>
              <a:t>“When we touch on the essence of humanity at our core – the very spirit that accompanies the body in each care encounter, we reveal boundless opportunities to positively impact the overall health of each individual and the communities we serve</a:t>
            </a:r>
            <a:r>
              <a:rPr lang="en-GB" dirty="0" smtClean="0"/>
              <a:t>.</a:t>
            </a:r>
          </a:p>
          <a:p>
            <a:pPr marL="0" indent="0">
              <a:buNone/>
            </a:pPr>
            <a:endParaRPr lang="en-GB" dirty="0"/>
          </a:p>
          <a:p>
            <a:r>
              <a:rPr lang="en-GB" i="1" dirty="0"/>
              <a:t>Source: Jason A. Wolf, Ph.D., President, The Beryl Institute in “The Critical Role of Spirituality in Patient Experience", The Beryl Institute, and HealthCare Chaplaincy Network, 2015</a:t>
            </a:r>
            <a:endParaRPr lang="en-GB" dirty="0"/>
          </a:p>
          <a:p>
            <a:endParaRPr lang="en-GB" dirty="0"/>
          </a:p>
        </p:txBody>
      </p:sp>
      <p:sp>
        <p:nvSpPr>
          <p:cNvPr id="2" name="Date Placeholder 1"/>
          <p:cNvSpPr>
            <a:spLocks noGrp="1"/>
          </p:cNvSpPr>
          <p:nvPr>
            <p:ph type="dt" sz="half" idx="10"/>
          </p:nvPr>
        </p:nvSpPr>
        <p:spPr/>
        <p:txBody>
          <a:bodyPr/>
          <a:lstStyle/>
          <a:p>
            <a:fld id="{60DA8589-EC8A-41D5-933A-84B4F6FA8FA3}" type="datetime1">
              <a:rPr lang="en-US" smtClean="0"/>
              <a:t>5/8/2019</a:t>
            </a:fld>
            <a:endParaRPr lang="en-US" dirty="0"/>
          </a:p>
        </p:txBody>
      </p:sp>
      <p:sp>
        <p:nvSpPr>
          <p:cNvPr id="4" name="Footer Placeholder 3"/>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01611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smtClean="0">
                <a:latin typeface="Calibri" panose="020F0502020204030204" pitchFamily="34" charset="0"/>
                <a:cs typeface="Calibri" panose="020F0502020204030204" pitchFamily="34" charset="0"/>
              </a:rPr>
              <a:t>1. Talk </a:t>
            </a:r>
            <a:r>
              <a:rPr lang="en-GB" b="1" dirty="0" smtClean="0">
                <a:latin typeface="Calibri" panose="020F0502020204030204" pitchFamily="34" charset="0"/>
                <a:cs typeface="Calibri" panose="020F0502020204030204" pitchFamily="34" charset="0"/>
              </a:rPr>
              <a:t>with your partner about how you felt in that activity.</a:t>
            </a:r>
            <a:br>
              <a:rPr lang="en-GB" b="1" dirty="0" smtClean="0">
                <a:latin typeface="Calibri" panose="020F0502020204030204" pitchFamily="34" charset="0"/>
                <a:cs typeface="Calibri" panose="020F0502020204030204" pitchFamily="34" charset="0"/>
              </a:rPr>
            </a:br>
            <a:r>
              <a:rPr lang="en-GB" b="1" dirty="0">
                <a:latin typeface="Calibri" panose="020F0502020204030204" pitchFamily="34" charset="0"/>
                <a:cs typeface="Calibri" panose="020F0502020204030204" pitchFamily="34" charset="0"/>
              </a:rPr>
              <a:t/>
            </a:r>
            <a:br>
              <a:rPr lang="en-GB" b="1" dirty="0">
                <a:latin typeface="Calibri" panose="020F0502020204030204" pitchFamily="34" charset="0"/>
                <a:cs typeface="Calibri" panose="020F0502020204030204" pitchFamily="34" charset="0"/>
              </a:rPr>
            </a:br>
            <a:r>
              <a:rPr lang="en-GB" b="1" dirty="0" smtClean="0">
                <a:latin typeface="Calibri" panose="020F0502020204030204" pitchFamily="34" charset="0"/>
                <a:cs typeface="Calibri" panose="020F0502020204030204" pitchFamily="34" charset="0"/>
              </a:rPr>
              <a:t>2. How </a:t>
            </a:r>
            <a:r>
              <a:rPr lang="en-GB" b="1" dirty="0" smtClean="0">
                <a:latin typeface="Calibri" panose="020F0502020204030204" pitchFamily="34" charset="0"/>
                <a:cs typeface="Calibri" panose="020F0502020204030204" pitchFamily="34" charset="0"/>
              </a:rPr>
              <a:t>do you think the patient/client/service-user might feel?</a:t>
            </a:r>
            <a:br>
              <a:rPr lang="en-GB" b="1" dirty="0" smtClean="0">
                <a:latin typeface="Calibri" panose="020F0502020204030204" pitchFamily="34" charset="0"/>
                <a:cs typeface="Calibri" panose="020F0502020204030204" pitchFamily="34" charset="0"/>
              </a:rPr>
            </a:br>
            <a:endParaRPr lang="en-GB" b="1" dirty="0">
              <a:latin typeface="Calibri" panose="020F0502020204030204" pitchFamily="34" charset="0"/>
              <a:cs typeface="Calibri" panose="020F0502020204030204" pitchFamily="34" charset="0"/>
            </a:endParaRPr>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268428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535" y="441230"/>
            <a:ext cx="8911687" cy="1280890"/>
          </a:xfrm>
        </p:spPr>
        <p:txBody>
          <a:bodyPr/>
          <a:lstStyle/>
          <a:p>
            <a:r>
              <a:rPr lang="en-GB" b="1" dirty="0" smtClean="0">
                <a:latin typeface="Calibri" panose="020F0502020204030204" pitchFamily="34" charset="0"/>
                <a:cs typeface="Calibri" panose="020F0502020204030204" pitchFamily="34" charset="0"/>
              </a:rPr>
              <a:t>Nurse’s responses to using this tool.</a:t>
            </a:r>
            <a:endParaRPr lang="en-GB"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334771" y="1489544"/>
            <a:ext cx="8915400" cy="4155881"/>
          </a:xfrm>
        </p:spPr>
        <p:txBody>
          <a:bodyPr>
            <a:normAutofit fontScale="92500" lnSpcReduction="20000"/>
          </a:bodyPr>
          <a:lstStyle/>
          <a:p>
            <a:r>
              <a:rPr lang="en-GB" dirty="0" smtClean="0"/>
              <a:t>We offered this tool at a UK conference to 12 groups of Parish nurses, to use as if they were working with an imaginary patient. </a:t>
            </a:r>
            <a:r>
              <a:rPr lang="en-GB" dirty="0" smtClean="0"/>
              <a:t>Most managed and liked the questionnaire, although we had to change the title from </a:t>
            </a:r>
          </a:p>
          <a:p>
            <a:r>
              <a:rPr lang="en-GB" dirty="0" smtClean="0"/>
              <a:t>“</a:t>
            </a:r>
            <a:r>
              <a:rPr lang="en-GB" dirty="0" smtClean="0"/>
              <a:t>in </a:t>
            </a:r>
            <a:r>
              <a:rPr lang="en-GB" dirty="0"/>
              <a:t>the past week </a:t>
            </a:r>
            <a:r>
              <a:rPr lang="en-GB" dirty="0" smtClean="0"/>
              <a:t>have you felt the following </a:t>
            </a:r>
            <a:r>
              <a:rPr lang="en-GB" dirty="0" smtClean="0"/>
              <a:t>needs” </a:t>
            </a:r>
            <a:r>
              <a:rPr lang="en-GB" dirty="0"/>
              <a:t>to </a:t>
            </a:r>
            <a:endParaRPr lang="en-GB" dirty="0" smtClean="0"/>
          </a:p>
          <a:p>
            <a:r>
              <a:rPr lang="en-GB" dirty="0" smtClean="0"/>
              <a:t>“in </a:t>
            </a:r>
            <a:r>
              <a:rPr lang="en-GB" dirty="0"/>
              <a:t>the past week have you </a:t>
            </a:r>
            <a:r>
              <a:rPr lang="en-GB" dirty="0" smtClean="0"/>
              <a:t>felt the following unmet needs” to</a:t>
            </a:r>
          </a:p>
          <a:p>
            <a:r>
              <a:rPr lang="en-GB" dirty="0" smtClean="0"/>
              <a:t>“</a:t>
            </a:r>
            <a:r>
              <a:rPr lang="en-GB" dirty="0" smtClean="0"/>
              <a:t>in the past week have you felt that the following needs were unmet”</a:t>
            </a:r>
            <a:endParaRPr lang="en-GB" dirty="0"/>
          </a:p>
          <a:p>
            <a:r>
              <a:rPr lang="en-GB" dirty="0" smtClean="0"/>
              <a:t>The care plan produced ideas for interventions but of the twelve groups, only three progressed to evaluation. </a:t>
            </a:r>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1290800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a:xfrm>
            <a:off x="2009471" y="818985"/>
            <a:ext cx="779767" cy="365125"/>
          </a:xfrm>
        </p:spPr>
        <p:txBody>
          <a:bodyPr/>
          <a:lstStyle/>
          <a:p>
            <a:fld id="{D57F1E4F-1CFF-5643-939E-217C01CDF565}" type="slidenum">
              <a:rPr lang="en-US" smtClean="0"/>
              <a:pPr/>
              <a:t>22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20918577"/>
              </p:ext>
            </p:extLst>
          </p:nvPr>
        </p:nvGraphicFramePr>
        <p:xfrm>
          <a:off x="453224" y="1375576"/>
          <a:ext cx="11338559" cy="5199036"/>
        </p:xfrm>
        <a:graphic>
          <a:graphicData uri="http://schemas.openxmlformats.org/drawingml/2006/table">
            <a:tbl>
              <a:tblPr firstRow="1" firstCol="1" bandRow="1"/>
              <a:tblGrid>
                <a:gridCol w="542351"/>
                <a:gridCol w="610147"/>
                <a:gridCol w="1919442"/>
                <a:gridCol w="2992655"/>
                <a:gridCol w="2469527"/>
                <a:gridCol w="1516327"/>
                <a:gridCol w="1288110"/>
              </a:tblGrid>
              <a:tr h="967762">
                <a:tc>
                  <a:txBody>
                    <a:bodyPr/>
                    <a:lstStyle/>
                    <a:p>
                      <a:pPr algn="ctr"/>
                      <a:r>
                        <a:rPr lang="en-GB" sz="1600" b="1"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Assessment</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Planning</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Implementation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Evaluation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573674">
                <a:tc>
                  <a:txBody>
                    <a:bodyPr/>
                    <a:lstStyle/>
                    <a:p>
                      <a:r>
                        <a:rPr lang="en-GB" sz="1400" b="1" dirty="0">
                          <a:effectLst/>
                          <a:latin typeface="Calibri" panose="020F0502020204030204" pitchFamily="34" charset="0"/>
                          <a:ea typeface="Calibri" panose="020F0502020204030204" pitchFamily="34" charset="0"/>
                          <a:cs typeface="Arial" panose="020B0604020202020204" pitchFamily="34" charset="0"/>
                        </a:rPr>
                        <a:t>Date </a:t>
                      </a:r>
                      <a:endParaRPr lang="en-GB" sz="1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smtClean="0">
                          <a:effectLst/>
                          <a:latin typeface="Calibri" panose="020F0502020204030204" pitchFamily="34" charset="0"/>
                          <a:ea typeface="Calibri" panose="020F0502020204030204" pitchFamily="34" charset="0"/>
                          <a:cs typeface="Arial" panose="020B0604020202020204" pitchFamily="34" charset="0"/>
                        </a:rPr>
                        <a:t>Need</a:t>
                      </a:r>
                      <a:endParaRPr lang="en-GB" sz="1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 </a:t>
                      </a:r>
                      <a:r>
                        <a:rPr lang="en-GB" sz="1800" b="1" dirty="0">
                          <a:effectLst/>
                          <a:latin typeface="Calibri" panose="020F0502020204030204" pitchFamily="34" charset="0"/>
                          <a:ea typeface="Calibri" panose="020F0502020204030204" pitchFamily="34" charset="0"/>
                          <a:cs typeface="Arial" panose="020B0604020202020204" pitchFamily="34" charset="0"/>
                        </a:rPr>
                        <a:t>Aim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Planned interventions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Action taken and date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Outcome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Next steps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906">
                <a:tc>
                  <a:txBody>
                    <a:bodyPr/>
                    <a:lstStyle/>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N14</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To feel she</a:t>
                      </a:r>
                      <a:r>
                        <a:rPr lang="en-GB" sz="24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is </a:t>
                      </a:r>
                      <a:r>
                        <a:rPr lang="en-GB"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making a valuable</a:t>
                      </a:r>
                      <a:r>
                        <a:rPr lang="en-GB" sz="24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contribution</a:t>
                      </a:r>
                      <a:endParaRPr lang="en-GB"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PN discusses ways to help others, e.g. writing cards, knitting</a:t>
                      </a:r>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Knitting</a:t>
                      </a:r>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patterns and wool supplied for orphanage. Notecards and address book sourced.</a:t>
                      </a:r>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Feels</a:t>
                      </a:r>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more</a:t>
                      </a:r>
                    </a:p>
                    <a:p>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useful, Has written some cards, enjoys knitting but finds fine wool difficult.</a:t>
                      </a:r>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Is going to try chunky knitting</a:t>
                      </a:r>
                      <a:endParaRPr lang="en-GB"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2789238" y="2185988"/>
            <a:ext cx="9122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TextBox 6"/>
          <p:cNvSpPr txBox="1"/>
          <p:nvPr/>
        </p:nvSpPr>
        <p:spPr>
          <a:xfrm>
            <a:off x="2009471" y="400087"/>
            <a:ext cx="8969071" cy="707886"/>
          </a:xfrm>
          <a:prstGeom prst="rect">
            <a:avLst/>
          </a:prstGeom>
          <a:noFill/>
        </p:spPr>
        <p:txBody>
          <a:bodyPr wrap="square" rtlCol="0">
            <a:spAutoFit/>
          </a:bodyPr>
          <a:lstStyle/>
          <a:p>
            <a:r>
              <a:rPr lang="en-GB" sz="2000" b="1" dirty="0" smtClean="0"/>
              <a:t>Single line of care plan with a bed bound patient with heart failure, on oxygen therapy.</a:t>
            </a:r>
            <a:endParaRPr lang="en-GB" sz="2000" b="1" dirty="0"/>
          </a:p>
        </p:txBody>
      </p:sp>
    </p:spTree>
    <p:extLst>
      <p:ext uri="{BB962C8B-B14F-4D97-AF65-F5344CB8AC3E}">
        <p14:creationId xmlns:p14="http://schemas.microsoft.com/office/powerpoint/2010/main" val="938681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C1A2D-A938-46A8-9402-555EAFAC2996}" type="datetime1">
              <a:rPr lang="en-US" smtClean="0"/>
              <a:t>5/8/2019</a:t>
            </a:fld>
            <a:endParaRPr lang="en-US" dirty="0"/>
          </a:p>
        </p:txBody>
      </p:sp>
      <p:sp>
        <p:nvSpPr>
          <p:cNvPr id="3" name="Footer Placeholder 2"/>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4" name="Slide Number Placeholder 3"/>
          <p:cNvSpPr>
            <a:spLocks noGrp="1"/>
          </p:cNvSpPr>
          <p:nvPr>
            <p:ph type="sldNum" sz="quarter" idx="12"/>
          </p:nvPr>
        </p:nvSpPr>
        <p:spPr>
          <a:xfrm>
            <a:off x="2009471" y="818985"/>
            <a:ext cx="779767" cy="365125"/>
          </a:xfrm>
        </p:spPr>
        <p:txBody>
          <a:bodyPr/>
          <a:lstStyle/>
          <a:p>
            <a:fld id="{D57F1E4F-1CFF-5643-939E-217C01CDF565}" type="slidenum">
              <a:rPr lang="en-US" smtClean="0"/>
              <a:pPr/>
              <a:t>23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55158930"/>
              </p:ext>
            </p:extLst>
          </p:nvPr>
        </p:nvGraphicFramePr>
        <p:xfrm>
          <a:off x="453224" y="1375576"/>
          <a:ext cx="11338559" cy="3735996"/>
        </p:xfrm>
        <a:graphic>
          <a:graphicData uri="http://schemas.openxmlformats.org/drawingml/2006/table">
            <a:tbl>
              <a:tblPr firstRow="1" firstCol="1" bandRow="1"/>
              <a:tblGrid>
                <a:gridCol w="542351"/>
                <a:gridCol w="610147"/>
                <a:gridCol w="1919442"/>
                <a:gridCol w="2992655"/>
                <a:gridCol w="2469527"/>
                <a:gridCol w="1516327"/>
                <a:gridCol w="1288110"/>
              </a:tblGrid>
              <a:tr h="967762">
                <a:tc>
                  <a:txBody>
                    <a:bodyPr/>
                    <a:lstStyle/>
                    <a:p>
                      <a:pPr algn="ctr"/>
                      <a:r>
                        <a:rPr lang="en-GB" sz="1600" b="1"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Assessment</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Planning</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b="1" dirty="0">
                          <a:effectLst/>
                          <a:latin typeface="Calibri" panose="020F0502020204030204" pitchFamily="34" charset="0"/>
                          <a:ea typeface="Calibri" panose="020F0502020204030204" pitchFamily="34" charset="0"/>
                          <a:cs typeface="Arial" panose="020B0604020202020204" pitchFamily="34" charset="0"/>
                        </a:rPr>
                        <a:t>Implementation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r>
                        <a:rPr lang="en-GB" sz="2400"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Evaluation</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p>
                      <a:pPr algn="ctr"/>
                      <a:r>
                        <a:rPr lang="en-GB" sz="2400" b="1" dirty="0">
                          <a:effectLst/>
                          <a:latin typeface="Calibri" panose="020F0502020204030204" pitchFamily="34" charset="0"/>
                          <a:ea typeface="Calibri" panose="020F0502020204030204" pitchFamily="34" charset="0"/>
                          <a:cs typeface="Arial" panose="020B0604020202020204" pitchFamily="34" charset="0"/>
                        </a:rPr>
                        <a:t> </a:t>
                      </a:r>
                      <a:endParaRPr lang="en-GB" sz="2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573674">
                <a:tc>
                  <a:txBody>
                    <a:bodyPr/>
                    <a:lstStyle/>
                    <a:p>
                      <a:r>
                        <a:rPr lang="en-GB" sz="1400" b="1" dirty="0">
                          <a:effectLst/>
                          <a:latin typeface="Calibri" panose="020F0502020204030204" pitchFamily="34" charset="0"/>
                          <a:ea typeface="Calibri" panose="020F0502020204030204" pitchFamily="34" charset="0"/>
                          <a:cs typeface="Arial" panose="020B0604020202020204" pitchFamily="34" charset="0"/>
                        </a:rPr>
                        <a:t>Date </a:t>
                      </a:r>
                      <a:endParaRPr lang="en-GB" sz="1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smtClean="0">
                          <a:effectLst/>
                          <a:latin typeface="Calibri" panose="020F0502020204030204" pitchFamily="34" charset="0"/>
                          <a:ea typeface="Calibri" panose="020F0502020204030204" pitchFamily="34" charset="0"/>
                          <a:cs typeface="Arial" panose="020B0604020202020204" pitchFamily="34" charset="0"/>
                        </a:rPr>
                        <a:t>Need</a:t>
                      </a:r>
                      <a:endParaRPr lang="en-GB" sz="14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smtClean="0">
                          <a:effectLst/>
                          <a:latin typeface="Calibri" panose="020F0502020204030204" pitchFamily="34" charset="0"/>
                          <a:ea typeface="Calibri" panose="020F0502020204030204" pitchFamily="34" charset="0"/>
                          <a:cs typeface="Arial" panose="020B0604020202020204" pitchFamily="34" charset="0"/>
                        </a:rPr>
                        <a:t> </a:t>
                      </a:r>
                      <a:r>
                        <a:rPr lang="en-GB" sz="1800" b="1" dirty="0">
                          <a:effectLst/>
                          <a:latin typeface="Calibri" panose="020F0502020204030204" pitchFamily="34" charset="0"/>
                          <a:ea typeface="Calibri" panose="020F0502020204030204" pitchFamily="34" charset="0"/>
                          <a:cs typeface="Arial" panose="020B0604020202020204" pitchFamily="34" charset="0"/>
                        </a:rPr>
                        <a:t>Aim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Planned interventions  </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Action taken and date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Outcome</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b="1" dirty="0">
                          <a:effectLst/>
                          <a:latin typeface="Calibri" panose="020F0502020204030204" pitchFamily="34" charset="0"/>
                          <a:ea typeface="Calibri" panose="020F0502020204030204" pitchFamily="34" charset="0"/>
                          <a:cs typeface="Arial" panose="020B0604020202020204" pitchFamily="34" charset="0"/>
                        </a:rPr>
                        <a:t>Next steps</a:t>
                      </a:r>
                      <a:endParaRPr lang="en-GB" sz="18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1906">
                <a:tc>
                  <a:txBody>
                    <a:bodyPr/>
                    <a:lstStyle/>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p>
                      <a:r>
                        <a:rPr lang="en-GB" sz="1100" dirty="0">
                          <a:effectLst/>
                          <a:latin typeface="Calibri" panose="020F0502020204030204" pitchFamily="34" charset="0"/>
                          <a:ea typeface="Calibri" panose="020F0502020204030204" pitchFamily="34" charset="0"/>
                          <a:cs typeface="Arial" panose="020B0604020202020204" pitchFamily="34" charset="0"/>
                        </a:rPr>
                        <a:t> </a:t>
                      </a:r>
                      <a:endParaRPr lang="en-GB"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N2</a:t>
                      </a:r>
                      <a:endParaRPr lang="en-GB" sz="18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en-GB"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To feel more at peace about fears and worries.</a:t>
                      </a:r>
                      <a:endParaRPr lang="en-GB" sz="2400"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Baseline</a:t>
                      </a:r>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anxiety scale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2400" baseline="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Provide a safe space to identify and prioritise fears and worries</a:t>
                      </a:r>
                      <a:endParaRPr lang="en-GB" sz="2400" dirty="0" smtClean="0">
                        <a:solidFill>
                          <a:srgbClr val="FF0000"/>
                        </a:solidFill>
                        <a:effectLst/>
                        <a:latin typeface="Times New Roman" panose="02020603050405020304" pitchFamily="18" charset="0"/>
                        <a:ea typeface="Calibri" panose="020F0502020204030204" pitchFamily="34" charset="0"/>
                        <a:cs typeface="Arial" panose="020B0604020202020204" pitchFamily="34" charset="0"/>
                      </a:endParaRPr>
                    </a:p>
                    <a:p>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Safe</a:t>
                      </a:r>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space and time arranged over three visits March/ April 2019</a:t>
                      </a:r>
                    </a:p>
                    <a:p>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Anxiety</a:t>
                      </a:r>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scale showed marked improvement</a:t>
                      </a:r>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Call</a:t>
                      </a:r>
                      <a:r>
                        <a:rPr lang="en-GB" sz="2400" baseline="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GB" sz="24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monthly to monitor</a:t>
                      </a:r>
                      <a:endParaRPr lang="en-GB"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a:spLocks noChangeArrowheads="1"/>
          </p:cNvSpPr>
          <p:nvPr/>
        </p:nvSpPr>
        <p:spPr bwMode="auto">
          <a:xfrm>
            <a:off x="2789238" y="2185988"/>
            <a:ext cx="9122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TextBox 6"/>
          <p:cNvSpPr txBox="1"/>
          <p:nvPr/>
        </p:nvSpPr>
        <p:spPr>
          <a:xfrm>
            <a:off x="2009471" y="400087"/>
            <a:ext cx="8969071" cy="400110"/>
          </a:xfrm>
          <a:prstGeom prst="rect">
            <a:avLst/>
          </a:prstGeom>
          <a:noFill/>
        </p:spPr>
        <p:txBody>
          <a:bodyPr wrap="square" rtlCol="0">
            <a:spAutoFit/>
          </a:bodyPr>
          <a:lstStyle/>
          <a:p>
            <a:r>
              <a:rPr lang="en-GB" sz="2000" b="1" dirty="0" smtClean="0"/>
              <a:t>Single line of care plan with a male aged 50 facing poor prognosis</a:t>
            </a:r>
            <a:endParaRPr lang="en-GB" sz="2000" b="1" dirty="0"/>
          </a:p>
        </p:txBody>
      </p:sp>
    </p:spTree>
    <p:extLst>
      <p:ext uri="{BB962C8B-B14F-4D97-AF65-F5344CB8AC3E}">
        <p14:creationId xmlns:p14="http://schemas.microsoft.com/office/powerpoint/2010/main" val="60240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535" y="441230"/>
            <a:ext cx="8911687" cy="1280890"/>
          </a:xfrm>
        </p:spPr>
        <p:txBody>
          <a:bodyPr/>
          <a:lstStyle/>
          <a:p>
            <a:r>
              <a:rPr lang="en-GB" b="1" dirty="0" smtClean="0">
                <a:latin typeface="Calibri" panose="020F0502020204030204" pitchFamily="34" charset="0"/>
                <a:cs typeface="Calibri" panose="020F0502020204030204" pitchFamily="34" charset="0"/>
              </a:rPr>
              <a:t>Nurse’s responses to using this tool.</a:t>
            </a:r>
            <a:endParaRPr lang="en-GB"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893852" y="1542552"/>
            <a:ext cx="10839236" cy="4437007"/>
          </a:xfrm>
        </p:spPr>
        <p:txBody>
          <a:bodyPr>
            <a:noAutofit/>
          </a:bodyPr>
          <a:lstStyle/>
          <a:p>
            <a:r>
              <a:rPr lang="en-GB" sz="3200" dirty="0" smtClean="0"/>
              <a:t>We also offered this tool to UK Parish nurses in the UK, to use  with their patients and had some limited uptake. </a:t>
            </a:r>
          </a:p>
          <a:p>
            <a:r>
              <a:rPr lang="en-GB" sz="3200" dirty="0" smtClean="0"/>
              <a:t>From some there was a tendency to fill in the achievable aim from the nursing perspective rather than that of the patient</a:t>
            </a:r>
          </a:p>
          <a:p>
            <a:r>
              <a:rPr lang="en-GB" sz="3200" dirty="0" smtClean="0"/>
              <a:t>The planned interventions they suggested were imaginative and relevant</a:t>
            </a:r>
          </a:p>
          <a:p>
            <a:r>
              <a:rPr lang="en-GB" sz="3200" dirty="0" smtClean="0"/>
              <a:t>Not all of those who responded managed to complete the implementation and evaluation columns. </a:t>
            </a:r>
            <a:endParaRPr lang="en-GB" sz="3200" dirty="0"/>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80858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535" y="441230"/>
            <a:ext cx="8911687" cy="1280890"/>
          </a:xfrm>
        </p:spPr>
        <p:txBody>
          <a:bodyPr/>
          <a:lstStyle/>
          <a:p>
            <a:r>
              <a:rPr lang="en-GB" b="1" dirty="0" smtClean="0">
                <a:latin typeface="Calibri" panose="020F0502020204030204" pitchFamily="34" charset="0"/>
                <a:cs typeface="Calibri" panose="020F0502020204030204" pitchFamily="34" charset="0"/>
              </a:rPr>
              <a:t>Nurse’s responses to using this tool.</a:t>
            </a:r>
            <a:endParaRPr lang="en-GB"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893852" y="1542552"/>
            <a:ext cx="10839236" cy="4437007"/>
          </a:xfrm>
        </p:spPr>
        <p:txBody>
          <a:bodyPr>
            <a:noAutofit/>
          </a:bodyPr>
          <a:lstStyle/>
          <a:p>
            <a:r>
              <a:rPr lang="en-GB" sz="3600" dirty="0" smtClean="0"/>
              <a:t>Two nurses gave comments:</a:t>
            </a:r>
          </a:p>
          <a:p>
            <a:r>
              <a:rPr lang="en-GB" sz="3600" dirty="0" smtClean="0"/>
              <a:t>1. “I really enjoyed using the questionnaires. They certainly highlighted needs that I wouldn’t have realised were there. Definitely a useful tool to discover and action upon the less obvious needs”</a:t>
            </a:r>
            <a:endParaRPr lang="en-GB" sz="3600" dirty="0"/>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017679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6535" y="441230"/>
            <a:ext cx="8911687" cy="1280890"/>
          </a:xfrm>
        </p:spPr>
        <p:txBody>
          <a:bodyPr/>
          <a:lstStyle/>
          <a:p>
            <a:r>
              <a:rPr lang="en-GB" b="1" dirty="0" smtClean="0">
                <a:latin typeface="Calibri" panose="020F0502020204030204" pitchFamily="34" charset="0"/>
                <a:cs typeface="Calibri" panose="020F0502020204030204" pitchFamily="34" charset="0"/>
              </a:rPr>
              <a:t>Nurse’s responses to using this tool.</a:t>
            </a:r>
            <a:endParaRPr lang="en-GB"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893852" y="1542552"/>
            <a:ext cx="10839236" cy="4437007"/>
          </a:xfrm>
        </p:spPr>
        <p:txBody>
          <a:bodyPr>
            <a:noAutofit/>
          </a:bodyPr>
          <a:lstStyle/>
          <a:p>
            <a:r>
              <a:rPr lang="en-GB" sz="3600" dirty="0" smtClean="0"/>
              <a:t>2. “The outcome of using this questionnaire was much more profound than expected. It deepened the trust I developed with the client. It helped me to see just how much influence these unmet needs were having on the client’s health. And treating them opened a way to see and address other needs.”</a:t>
            </a:r>
          </a:p>
        </p:txBody>
      </p:sp>
      <p:sp>
        <p:nvSpPr>
          <p:cNvPr id="4" name="Date Placeholder 3"/>
          <p:cNvSpPr>
            <a:spLocks noGrp="1"/>
          </p:cNvSpPr>
          <p:nvPr>
            <p:ph type="dt" sz="half" idx="10"/>
          </p:nvPr>
        </p:nvSpPr>
        <p:spPr/>
        <p:txBody>
          <a:bodyPr/>
          <a:lstStyle/>
          <a:p>
            <a:fld id="{7DDD010C-5DA1-4B72-8E51-3E364A29412E}"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98720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would you define Spiritual care?</a:t>
            </a:r>
            <a:endParaRPr lang="en-GB" dirty="0"/>
          </a:p>
        </p:txBody>
      </p:sp>
      <p:sp>
        <p:nvSpPr>
          <p:cNvPr id="3" name="Content Placeholder 2"/>
          <p:cNvSpPr>
            <a:spLocks noGrp="1"/>
          </p:cNvSpPr>
          <p:nvPr>
            <p:ph idx="1"/>
          </p:nvPr>
        </p:nvSpPr>
        <p:spPr>
          <a:xfrm>
            <a:off x="2381352" y="1399430"/>
            <a:ext cx="9334831" cy="5080882"/>
          </a:xfrm>
        </p:spPr>
        <p:txBody>
          <a:bodyPr>
            <a:normAutofit lnSpcReduction="10000"/>
          </a:bodyPr>
          <a:lstStyle/>
          <a:p>
            <a:r>
              <a:rPr lang="en-US" b="1" dirty="0"/>
              <a:t>Spiritual care:</a:t>
            </a:r>
            <a:r>
              <a:rPr lang="en-US" dirty="0"/>
              <a:t> </a:t>
            </a:r>
            <a:endParaRPr lang="en-US" dirty="0" smtClean="0"/>
          </a:p>
          <a:p>
            <a:r>
              <a:rPr lang="en-US" dirty="0"/>
              <a:t>T</a:t>
            </a:r>
            <a:r>
              <a:rPr lang="en-US" dirty="0" smtClean="0"/>
              <a:t>he </a:t>
            </a:r>
            <a:r>
              <a:rPr lang="en-US" dirty="0"/>
              <a:t>practical expression of presence, guidance, and interventions, individual or communal, to support, nurture, or encourage an individual’s or group’s ability to achieve </a:t>
            </a:r>
            <a:endParaRPr lang="en-US" dirty="0" smtClean="0"/>
          </a:p>
          <a:p>
            <a:r>
              <a:rPr lang="en-US" dirty="0" smtClean="0"/>
              <a:t>wholeness</a:t>
            </a:r>
            <a:r>
              <a:rPr lang="en-US" dirty="0"/>
              <a:t>; </a:t>
            </a:r>
            <a:endParaRPr lang="en-US" dirty="0" smtClean="0"/>
          </a:p>
          <a:p>
            <a:r>
              <a:rPr lang="en-US" dirty="0" smtClean="0"/>
              <a:t>health</a:t>
            </a:r>
            <a:r>
              <a:rPr lang="en-US" dirty="0"/>
              <a:t>; </a:t>
            </a:r>
            <a:endParaRPr lang="en-US" dirty="0" smtClean="0"/>
          </a:p>
          <a:p>
            <a:r>
              <a:rPr lang="en-US" dirty="0" smtClean="0"/>
              <a:t>personal</a:t>
            </a:r>
            <a:r>
              <a:rPr lang="en-US" dirty="0"/>
              <a:t>, spiritual, religious, and social well-being; </a:t>
            </a:r>
            <a:endParaRPr lang="en-US" dirty="0" smtClean="0"/>
          </a:p>
          <a:p>
            <a:r>
              <a:rPr lang="en-US" dirty="0" smtClean="0"/>
              <a:t>integration </a:t>
            </a:r>
            <a:r>
              <a:rPr lang="en-US" dirty="0"/>
              <a:t>of body, mind, and spirit; </a:t>
            </a:r>
            <a:endParaRPr lang="en-US" dirty="0" smtClean="0"/>
          </a:p>
          <a:p>
            <a:r>
              <a:rPr lang="en-US" dirty="0" smtClean="0"/>
              <a:t>and </a:t>
            </a:r>
            <a:r>
              <a:rPr lang="en-US" dirty="0"/>
              <a:t>a sense of connection to self, others, and a higher power (ANA/HMA, 2017)</a:t>
            </a:r>
            <a:endParaRPr lang="en-GB" dirty="0"/>
          </a:p>
          <a:p>
            <a:endParaRPr lang="en-GB" dirty="0"/>
          </a:p>
        </p:txBody>
      </p:sp>
      <p:sp>
        <p:nvSpPr>
          <p:cNvPr id="4" name="Date Placeholder 3"/>
          <p:cNvSpPr>
            <a:spLocks noGrp="1"/>
          </p:cNvSpPr>
          <p:nvPr>
            <p:ph type="dt" sz="half" idx="10"/>
          </p:nvPr>
        </p:nvSpPr>
        <p:spPr/>
        <p:txBody>
          <a:bodyPr/>
          <a:lstStyle/>
          <a:p>
            <a:fld id="{4B425100-FD8A-49BF-9B71-CB0AF0D2A603}"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67528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would you define Spiritual Care?</a:t>
            </a:r>
            <a:endParaRPr lang="en-GB" dirty="0"/>
          </a:p>
        </p:txBody>
      </p:sp>
      <p:sp>
        <p:nvSpPr>
          <p:cNvPr id="3" name="Content Placeholder 2"/>
          <p:cNvSpPr>
            <a:spLocks noGrp="1"/>
          </p:cNvSpPr>
          <p:nvPr>
            <p:ph idx="1"/>
          </p:nvPr>
        </p:nvSpPr>
        <p:spPr>
          <a:xfrm>
            <a:off x="2589212" y="1709530"/>
            <a:ext cx="8915400" cy="4201692"/>
          </a:xfrm>
        </p:spPr>
        <p:txBody>
          <a:bodyPr>
            <a:normAutofit fontScale="92500" lnSpcReduction="20000"/>
          </a:bodyPr>
          <a:lstStyle/>
          <a:p>
            <a:r>
              <a:rPr lang="en-US" sz="3000" dirty="0"/>
              <a:t>“Spiritual care is care, which recognizes and responds to the needs of the human spirit when faced with trauma, ill health, or sadness and can include the need for meaning, for self-worth, to express oneself, for faith support, perhaps for rites or prayer or sacrament, or simply for a sensitive listener.  Spiritual care begins with encouraging the human contact in compassionate relationship, and moves it whatever direction need requires</a:t>
            </a:r>
            <a:r>
              <a:rPr lang="en-US" sz="3000" dirty="0" smtClean="0"/>
              <a:t>.”</a:t>
            </a:r>
            <a:endParaRPr lang="en-US" sz="3000" dirty="0"/>
          </a:p>
          <a:p>
            <a:r>
              <a:rPr lang="en-US" sz="3000" dirty="0"/>
              <a:t>National Health Service Education for Scotland [NES], (2010). Spiritual Care Matters: An Introductory Resource for all NHS Scotland Staff. NES, Edinburgh. P.6.</a:t>
            </a:r>
          </a:p>
          <a:p>
            <a:endParaRPr lang="en-GB" dirty="0"/>
          </a:p>
        </p:txBody>
      </p:sp>
      <p:sp>
        <p:nvSpPr>
          <p:cNvPr id="4" name="Date Placeholder 3"/>
          <p:cNvSpPr>
            <a:spLocks noGrp="1"/>
          </p:cNvSpPr>
          <p:nvPr>
            <p:ph type="dt" sz="half" idx="10"/>
          </p:nvPr>
        </p:nvSpPr>
        <p:spPr/>
        <p:txBody>
          <a:bodyPr/>
          <a:lstStyle/>
          <a:p>
            <a:fld id="{CDD93E53-6FE3-46A2-84B5-17432EA78154}"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308197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How have you assessed Spiritual </a:t>
            </a:r>
            <a:r>
              <a:rPr lang="en-GB" b="1" dirty="0"/>
              <a:t>C</a:t>
            </a:r>
            <a:r>
              <a:rPr lang="en-GB" b="1" dirty="0" smtClean="0"/>
              <a:t>are needs?</a:t>
            </a:r>
            <a:endParaRPr lang="en-GB" b="1" dirty="0"/>
          </a:p>
        </p:txBody>
      </p:sp>
      <p:sp>
        <p:nvSpPr>
          <p:cNvPr id="3" name="Date Placeholder 2"/>
          <p:cNvSpPr>
            <a:spLocks noGrp="1"/>
          </p:cNvSpPr>
          <p:nvPr>
            <p:ph type="dt" sz="half" idx="10"/>
          </p:nvPr>
        </p:nvSpPr>
        <p:spPr/>
        <p:txBody>
          <a:bodyPr/>
          <a:lstStyle/>
          <a:p>
            <a:fld id="{8DB4DD07-6F4E-4495-A6CB-2E277026D846}" type="datetime1">
              <a:rPr lang="en-US" smtClean="0"/>
              <a:t>5/8/2019</a:t>
            </a:fld>
            <a:endParaRPr lang="en-US" dirty="0"/>
          </a:p>
        </p:txBody>
      </p:sp>
      <p:sp>
        <p:nvSpPr>
          <p:cNvPr id="4" name="Footer Placeholder 3"/>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691222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anose="020F0502020204030204" pitchFamily="34" charset="0"/>
                <a:cs typeface="Calibri" panose="020F0502020204030204" pitchFamily="34" charset="0"/>
              </a:rPr>
              <a:t>What models can be used for assessing Spiritual care needs?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130950" y="2256181"/>
            <a:ext cx="9549517" cy="4225436"/>
          </a:xfrm>
        </p:spPr>
        <p:txBody>
          <a:bodyPr>
            <a:normAutofit fontScale="70000" lnSpcReduction="20000"/>
          </a:bodyPr>
          <a:lstStyle/>
          <a:p>
            <a:r>
              <a:rPr lang="en-GB" sz="3900" b="1" dirty="0" smtClean="0"/>
              <a:t>FAITH:</a:t>
            </a:r>
            <a:r>
              <a:rPr lang="en-GB" dirty="0" smtClean="0"/>
              <a:t> </a:t>
            </a:r>
            <a:r>
              <a:rPr lang="en-GB" sz="3400" dirty="0"/>
              <a:t>Do you have a spiritual belief? Faith? Do you have spiritual beliefs that help you cope with stress/what you are going through/ in hard times? What gives your life meaning</a:t>
            </a:r>
            <a:r>
              <a:rPr lang="en-GB" sz="3400" dirty="0" smtClean="0"/>
              <a:t>?</a:t>
            </a:r>
          </a:p>
          <a:p>
            <a:r>
              <a:rPr lang="en-GB" sz="3900" b="1" dirty="0" smtClean="0"/>
              <a:t>INFLUENCE: </a:t>
            </a:r>
            <a:r>
              <a:rPr lang="en-GB" sz="3400" dirty="0"/>
              <a:t>Are these beliefs important to you? How do they influence you in how you care for yourself</a:t>
            </a:r>
            <a:r>
              <a:rPr lang="en-GB" sz="3400" dirty="0" smtClean="0"/>
              <a:t>?</a:t>
            </a:r>
          </a:p>
          <a:p>
            <a:r>
              <a:rPr lang="en-GB" sz="3900" b="1" dirty="0" smtClean="0"/>
              <a:t>COMMUNITY</a:t>
            </a:r>
            <a:r>
              <a:rPr lang="en-GB" sz="4000" b="1" dirty="0" smtClean="0"/>
              <a:t>:</a:t>
            </a:r>
            <a:r>
              <a:rPr lang="en-GB" sz="4000" dirty="0" smtClean="0"/>
              <a:t> </a:t>
            </a:r>
            <a:r>
              <a:rPr lang="en-GB" sz="3400" dirty="0" smtClean="0"/>
              <a:t>Are </a:t>
            </a:r>
            <a:r>
              <a:rPr lang="en-GB" sz="3400" dirty="0"/>
              <a:t>you part of a spiritual or religious community</a:t>
            </a:r>
            <a:r>
              <a:rPr lang="en-GB" sz="3400" dirty="0" smtClean="0"/>
              <a:t>? </a:t>
            </a:r>
            <a:r>
              <a:rPr lang="en-GB" sz="3400" dirty="0" smtClean="0"/>
              <a:t>Is this of support to you and how?</a:t>
            </a:r>
            <a:endParaRPr lang="en-GB" sz="3400" dirty="0" smtClean="0"/>
          </a:p>
          <a:p>
            <a:r>
              <a:rPr lang="en-GB" sz="4000" b="1" dirty="0" smtClean="0"/>
              <a:t>ACTION:</a:t>
            </a:r>
            <a:r>
              <a:rPr lang="en-GB" dirty="0" smtClean="0"/>
              <a:t> </a:t>
            </a:r>
            <a:r>
              <a:rPr lang="en-GB" sz="3400" dirty="0" smtClean="0"/>
              <a:t>How </a:t>
            </a:r>
            <a:r>
              <a:rPr lang="en-GB" sz="3400" dirty="0"/>
              <a:t>would you like your healthcare provider to address these issues with you</a:t>
            </a:r>
            <a:r>
              <a:rPr lang="en-GB" sz="3400" dirty="0" smtClean="0"/>
              <a:t>?</a:t>
            </a:r>
          </a:p>
          <a:p>
            <a:pPr marL="0" indent="0">
              <a:buNone/>
            </a:pPr>
            <a:r>
              <a:rPr lang="en-GB" sz="2300" dirty="0" err="1" smtClean="0"/>
              <a:t>Puchalski</a:t>
            </a:r>
            <a:r>
              <a:rPr lang="en-GB" sz="2300" dirty="0" smtClean="0"/>
              <a:t>, CM: </a:t>
            </a:r>
            <a:r>
              <a:rPr lang="en-GB" sz="2300" dirty="0" smtClean="0">
                <a:hlinkClick r:id="rId2"/>
              </a:rPr>
              <a:t>https</a:t>
            </a:r>
            <a:r>
              <a:rPr lang="en-GB" sz="2300" dirty="0">
                <a:hlinkClick r:id="rId2"/>
              </a:rPr>
              <a:t>://smhs.gwu.edu/urgentmatters/sites/default/files/Feb%202011%20Spirituality%20in%20Medicine.pdf</a:t>
            </a:r>
            <a:endParaRPr lang="en-GB" sz="2300" dirty="0"/>
          </a:p>
        </p:txBody>
      </p:sp>
      <p:sp>
        <p:nvSpPr>
          <p:cNvPr id="4" name="Date Placeholder 3"/>
          <p:cNvSpPr>
            <a:spLocks noGrp="1"/>
          </p:cNvSpPr>
          <p:nvPr>
            <p:ph type="dt" sz="half" idx="10"/>
          </p:nvPr>
        </p:nvSpPr>
        <p:spPr/>
        <p:txBody>
          <a:bodyPr/>
          <a:lstStyle/>
          <a:p>
            <a:fld id="{8B5AB4E3-4D3C-4A4C-AFA8-486285B09A1C}"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dirty="0" smtClean="0"/>
              <a:t>Copyright, Helen Wordsworth ,</a:t>
            </a:r>
            <a:r>
              <a:rPr lang="en-GB" dirty="0" err="1" smtClean="0"/>
              <a:t>Westberg</a:t>
            </a:r>
            <a:r>
              <a:rPr lang="en-GB" dirty="0" smtClean="0"/>
              <a:t>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789785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anose="020F0502020204030204" pitchFamily="34" charset="0"/>
                <a:cs typeface="Calibri" panose="020F0502020204030204" pitchFamily="34" charset="0"/>
              </a:rPr>
              <a:t>What models can be used for assessing Spiritual care needs?</a:t>
            </a: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fontScale="77500" lnSpcReduction="20000"/>
          </a:bodyPr>
          <a:lstStyle/>
          <a:p>
            <a:r>
              <a:rPr lang="en-GB" sz="4400" dirty="0" smtClean="0"/>
              <a:t>H </a:t>
            </a:r>
            <a:r>
              <a:rPr lang="en-GB" dirty="0"/>
              <a:t>S</a:t>
            </a:r>
            <a:r>
              <a:rPr lang="en-GB" dirty="0" smtClean="0"/>
              <a:t>ources of hope, strength, comfort, meaning peace love and connection:  </a:t>
            </a:r>
            <a:r>
              <a:rPr lang="en-GB" dirty="0" err="1" smtClean="0"/>
              <a:t>eg</a:t>
            </a:r>
            <a:r>
              <a:rPr lang="en-GB" dirty="0" smtClean="0"/>
              <a:t>. How do gain hope and comfort?</a:t>
            </a:r>
            <a:endParaRPr lang="en-GB" sz="4400" dirty="0" smtClean="0"/>
          </a:p>
          <a:p>
            <a:r>
              <a:rPr lang="en-GB" sz="4400" dirty="0" smtClean="0"/>
              <a:t>O </a:t>
            </a:r>
            <a:r>
              <a:rPr lang="en-GB" dirty="0" smtClean="0"/>
              <a:t>The role of organised religion: </a:t>
            </a:r>
            <a:r>
              <a:rPr lang="en-GB" dirty="0" err="1" smtClean="0"/>
              <a:t>eg</a:t>
            </a:r>
            <a:r>
              <a:rPr lang="en-GB" dirty="0" smtClean="0"/>
              <a:t>. Does worship have a place in you or your family’s way of life?</a:t>
            </a:r>
          </a:p>
          <a:p>
            <a:r>
              <a:rPr lang="en-GB" sz="4400" dirty="0" smtClean="0"/>
              <a:t>P </a:t>
            </a:r>
            <a:r>
              <a:rPr lang="en-GB" dirty="0" smtClean="0"/>
              <a:t>Personal Spirituality and practices: e.g. do you have any spiritual beliefs or practices that are important to you?</a:t>
            </a:r>
          </a:p>
          <a:p>
            <a:r>
              <a:rPr lang="en-GB" sz="4400" dirty="0" smtClean="0"/>
              <a:t>E </a:t>
            </a:r>
            <a:r>
              <a:rPr lang="en-GB" dirty="0" smtClean="0"/>
              <a:t>Effects on care and end of life decisions: </a:t>
            </a:r>
            <a:r>
              <a:rPr lang="en-GB" dirty="0" err="1" smtClean="0"/>
              <a:t>e.g.Would</a:t>
            </a:r>
            <a:r>
              <a:rPr lang="en-GB" dirty="0" smtClean="0"/>
              <a:t> your personal beliefs affect your management if there was a health crisis? </a:t>
            </a:r>
          </a:p>
          <a:p>
            <a:pPr marL="0" indent="0">
              <a:buNone/>
            </a:pPr>
            <a:r>
              <a:rPr lang="en-GB" sz="1900" dirty="0" err="1" smtClean="0"/>
              <a:t>Anandrajah</a:t>
            </a:r>
            <a:r>
              <a:rPr lang="en-GB" sz="1900" dirty="0" smtClean="0"/>
              <a:t> G, Height E, Spirituality and Medical practice. American </a:t>
            </a:r>
            <a:r>
              <a:rPr lang="en-GB" sz="1900" dirty="0"/>
              <a:t>F</a:t>
            </a:r>
            <a:r>
              <a:rPr lang="en-GB" sz="1900" dirty="0" smtClean="0"/>
              <a:t>amily </a:t>
            </a:r>
            <a:r>
              <a:rPr lang="en-GB" sz="1900" dirty="0"/>
              <a:t>P</a:t>
            </a:r>
            <a:r>
              <a:rPr lang="en-GB" sz="1900" dirty="0" smtClean="0"/>
              <a:t>hysician 2001;63:81-89</a:t>
            </a:r>
            <a:endParaRPr lang="en-GB" sz="1900" dirty="0"/>
          </a:p>
        </p:txBody>
      </p:sp>
      <p:sp>
        <p:nvSpPr>
          <p:cNvPr id="4" name="Date Placeholder 3"/>
          <p:cNvSpPr>
            <a:spLocks noGrp="1"/>
          </p:cNvSpPr>
          <p:nvPr>
            <p:ph type="dt" sz="half" idx="10"/>
          </p:nvPr>
        </p:nvSpPr>
        <p:spPr/>
        <p:txBody>
          <a:bodyPr/>
          <a:lstStyle/>
          <a:p>
            <a:fld id="{8B5AB4E3-4D3C-4A4C-AFA8-486285B09A1C}" type="datetime1">
              <a:rPr lang="en-US" smtClean="0"/>
              <a:t>5/8/2019</a:t>
            </a:fld>
            <a:endParaRPr lang="en-US" dirty="0"/>
          </a:p>
        </p:txBody>
      </p:sp>
      <p:sp>
        <p:nvSpPr>
          <p:cNvPr id="5" name="Footer Placeholder 4"/>
          <p:cNvSpPr>
            <a:spLocks noGrp="1"/>
          </p:cNvSpPr>
          <p:nvPr>
            <p:ph type="ftr" sz="quarter" idx="11"/>
          </p:nvPr>
        </p:nvSpPr>
        <p:spPr/>
        <p:txBody>
          <a:bodyPr/>
          <a:lstStyle/>
          <a:p>
            <a:r>
              <a:rPr lang="en-GB" dirty="0" smtClean="0"/>
              <a:t>Copyright, Helen Wordsworth ,</a:t>
            </a:r>
            <a:r>
              <a:rPr lang="en-GB" dirty="0" err="1" smtClean="0"/>
              <a:t>Westberg</a:t>
            </a:r>
            <a:r>
              <a:rPr lang="en-GB" dirty="0" smtClean="0"/>
              <a:t> institute for Faith Community Nursing</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518865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5784641"/>
          </a:xfrm>
        </p:spPr>
        <p:txBody>
          <a:bodyPr>
            <a:normAutofit/>
          </a:bodyPr>
          <a:lstStyle/>
          <a:p>
            <a:r>
              <a:rPr lang="en-GB" dirty="0" smtClean="0">
                <a:latin typeface="Calibri" panose="020F0502020204030204" pitchFamily="34" charset="0"/>
              </a:rPr>
              <a:t>Have you used these models?  If so, how did they work?</a:t>
            </a:r>
            <a:br>
              <a:rPr lang="en-GB" dirty="0" smtClean="0">
                <a:latin typeface="Calibri" panose="020F0502020204030204" pitchFamily="34" charset="0"/>
              </a:rPr>
            </a:br>
            <a:r>
              <a:rPr lang="en-GB" dirty="0">
                <a:latin typeface="Calibri" panose="020F0502020204030204" pitchFamily="34" charset="0"/>
              </a:rPr>
              <a:t/>
            </a:r>
            <a:br>
              <a:rPr lang="en-GB" dirty="0">
                <a:latin typeface="Calibri" panose="020F0502020204030204" pitchFamily="34" charset="0"/>
              </a:rPr>
            </a:br>
            <a:r>
              <a:rPr lang="en-GB" dirty="0" smtClean="0">
                <a:latin typeface="Calibri" panose="020F0502020204030204" pitchFamily="34" charset="0"/>
              </a:rPr>
              <a:t>Were you able to devise a Spiritual care plan as a result?</a:t>
            </a:r>
            <a:br>
              <a:rPr lang="en-GB" dirty="0" smtClean="0">
                <a:latin typeface="Calibri" panose="020F0502020204030204" pitchFamily="34" charset="0"/>
              </a:rPr>
            </a:br>
            <a:r>
              <a:rPr lang="en-GB" dirty="0">
                <a:latin typeface="Calibri" panose="020F0502020204030204" pitchFamily="34" charset="0"/>
              </a:rPr>
              <a:t/>
            </a:r>
            <a:br>
              <a:rPr lang="en-GB" dirty="0">
                <a:latin typeface="Calibri" panose="020F0502020204030204" pitchFamily="34" charset="0"/>
              </a:rPr>
            </a:br>
            <a:r>
              <a:rPr lang="en-GB" dirty="0" smtClean="0">
                <a:latin typeface="Calibri" panose="020F0502020204030204" pitchFamily="34" charset="0"/>
              </a:rPr>
              <a:t>What interventions were you able to make?</a:t>
            </a:r>
            <a:br>
              <a:rPr lang="en-GB" dirty="0" smtClean="0">
                <a:latin typeface="Calibri" panose="020F0502020204030204" pitchFamily="34" charset="0"/>
              </a:rPr>
            </a:br>
            <a:r>
              <a:rPr lang="en-GB" dirty="0">
                <a:latin typeface="Calibri" panose="020F0502020204030204" pitchFamily="34" charset="0"/>
              </a:rPr>
              <a:t/>
            </a:r>
            <a:br>
              <a:rPr lang="en-GB" dirty="0">
                <a:latin typeface="Calibri" panose="020F0502020204030204" pitchFamily="34" charset="0"/>
              </a:rPr>
            </a:br>
            <a:r>
              <a:rPr lang="en-GB" dirty="0" smtClean="0">
                <a:latin typeface="Calibri" panose="020F0502020204030204" pitchFamily="34" charset="0"/>
              </a:rPr>
              <a:t>What was the outcome?</a:t>
            </a:r>
            <a:br>
              <a:rPr lang="en-GB" dirty="0" smtClean="0">
                <a:latin typeface="Calibri" panose="020F0502020204030204" pitchFamily="34" charset="0"/>
              </a:rPr>
            </a:br>
            <a:endParaRPr lang="en-GB" dirty="0">
              <a:latin typeface="Calibri" panose="020F0502020204030204" pitchFamily="34" charset="0"/>
            </a:endParaRPr>
          </a:p>
        </p:txBody>
      </p:sp>
      <p:sp>
        <p:nvSpPr>
          <p:cNvPr id="3" name="Date Placeholder 2"/>
          <p:cNvSpPr>
            <a:spLocks noGrp="1"/>
          </p:cNvSpPr>
          <p:nvPr>
            <p:ph type="dt" sz="half" idx="10"/>
          </p:nvPr>
        </p:nvSpPr>
        <p:spPr/>
        <p:txBody>
          <a:bodyPr/>
          <a:lstStyle/>
          <a:p>
            <a:fld id="{8DB4DD07-6F4E-4495-A6CB-2E277026D846}" type="datetime1">
              <a:rPr lang="en-US" smtClean="0"/>
              <a:t>5/8/2019</a:t>
            </a:fld>
            <a:endParaRPr lang="en-US" dirty="0"/>
          </a:p>
        </p:txBody>
      </p:sp>
      <p:sp>
        <p:nvSpPr>
          <p:cNvPr id="4" name="Footer Placeholder 3"/>
          <p:cNvSpPr>
            <a:spLocks noGrp="1"/>
          </p:cNvSpPr>
          <p:nvPr>
            <p:ph type="ftr" sz="quarter" idx="11"/>
          </p:nvPr>
        </p:nvSpPr>
        <p:spPr/>
        <p:txBody>
          <a:bodyPr/>
          <a:lstStyle/>
          <a:p>
            <a:r>
              <a:rPr lang="en-GB" smtClean="0"/>
              <a:t>Copyright, Helen Wordsworth ,Westberg institute for Faith Community Nursing</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08262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would you define Spiritual care?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Professor Arndt Büssing of </a:t>
            </a:r>
            <a:r>
              <a:rPr lang="en-GB" dirty="0"/>
              <a:t>Witten/</a:t>
            </a:r>
            <a:r>
              <a:rPr lang="en-GB" dirty="0" err="1"/>
              <a:t>Herdecke</a:t>
            </a:r>
            <a:r>
              <a:rPr lang="en-GB" dirty="0"/>
              <a:t> </a:t>
            </a:r>
            <a:r>
              <a:rPr lang="en-GB" dirty="0" smtClean="0"/>
              <a:t>University suggests that </a:t>
            </a:r>
            <a:r>
              <a:rPr lang="en-GB" dirty="0"/>
              <a:t>a</a:t>
            </a:r>
            <a:r>
              <a:rPr lang="en-GB" dirty="0" smtClean="0"/>
              <a:t>lthough they may use different terminology, most researchers define Spiritual care in four </a:t>
            </a:r>
            <a:r>
              <a:rPr lang="en-GB" dirty="0" smtClean="0"/>
              <a:t>domains</a:t>
            </a:r>
            <a:r>
              <a:rPr lang="en-GB" dirty="0" smtClean="0"/>
              <a:t>:</a:t>
            </a:r>
          </a:p>
          <a:p>
            <a:pPr marL="0" indent="0">
              <a:buNone/>
            </a:pPr>
            <a:endParaRPr lang="en-GB" dirty="0" smtClean="0"/>
          </a:p>
          <a:p>
            <a:pPr lvl="1"/>
            <a:r>
              <a:rPr lang="en-GB" sz="3200" dirty="0" smtClean="0"/>
              <a:t>The search for peace, </a:t>
            </a:r>
          </a:p>
          <a:p>
            <a:pPr lvl="1"/>
            <a:r>
              <a:rPr lang="en-GB" sz="3200" dirty="0"/>
              <a:t>C</a:t>
            </a:r>
            <a:r>
              <a:rPr lang="en-GB" sz="3200" dirty="0" smtClean="0"/>
              <a:t>onnection with others, </a:t>
            </a:r>
          </a:p>
          <a:p>
            <a:pPr lvl="1"/>
            <a:r>
              <a:rPr lang="en-GB" sz="3200" dirty="0"/>
              <a:t>M</a:t>
            </a:r>
            <a:r>
              <a:rPr lang="en-GB" sz="3200" dirty="0" smtClean="0"/>
              <a:t>eaning and purpose in life, and </a:t>
            </a:r>
          </a:p>
          <a:p>
            <a:pPr lvl="1"/>
            <a:r>
              <a:rPr lang="en-GB" sz="3200" dirty="0"/>
              <a:t>R</a:t>
            </a:r>
            <a:r>
              <a:rPr lang="en-GB" sz="3200" dirty="0" smtClean="0"/>
              <a:t>elationship with a higher being. </a:t>
            </a:r>
            <a:endParaRPr lang="en-GB" sz="3200" dirty="0"/>
          </a:p>
        </p:txBody>
      </p:sp>
    </p:spTree>
    <p:extLst>
      <p:ext uri="{BB962C8B-B14F-4D97-AF65-F5344CB8AC3E}">
        <p14:creationId xmlns:p14="http://schemas.microsoft.com/office/powerpoint/2010/main" val="42606870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376</TotalTime>
  <Words>1860</Words>
  <Application>Microsoft Office PowerPoint</Application>
  <PresentationFormat>Widescreen</PresentationFormat>
  <Paragraphs>358</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Century Gothic</vt:lpstr>
      <vt:lpstr>Times New Roman</vt:lpstr>
      <vt:lpstr>Wingdings 3</vt:lpstr>
      <vt:lpstr>Wisp</vt:lpstr>
      <vt:lpstr>Measuring Outcomes in Community-based Spiritual Care</vt:lpstr>
      <vt:lpstr>PowerPoint Presentation</vt:lpstr>
      <vt:lpstr>How would you define Spiritual care?</vt:lpstr>
      <vt:lpstr>How would you define Spiritual Care?</vt:lpstr>
      <vt:lpstr>How have you assessed Spiritual Care needs?</vt:lpstr>
      <vt:lpstr>What models can be used for assessing Spiritual care needs?</vt:lpstr>
      <vt:lpstr>What models can be used for assessing Spiritual care needs?</vt:lpstr>
      <vt:lpstr>Have you used these models?  If so, how did they work?  Were you able to devise a Spiritual care plan as a result?  What interventions were you able to make?  What was the outcome? </vt:lpstr>
      <vt:lpstr>How would you define Spiritual care?</vt:lpstr>
      <vt:lpstr>Büssing’s Spiritual care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Talk with your partner about how you felt in that activity.  2. How do you think the patient/client/service-user might feel? </vt:lpstr>
      <vt:lpstr>Nurse’s responses to using this tool.</vt:lpstr>
      <vt:lpstr>PowerPoint Presentation</vt:lpstr>
      <vt:lpstr>PowerPoint Presentation</vt:lpstr>
      <vt:lpstr>Nurse’s responses to using this tool.</vt:lpstr>
      <vt:lpstr>Nurse’s responses to using this tool.</vt:lpstr>
      <vt:lpstr>Nurse’s responses to using this tool.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Outcomes in Community-based Spiritual Care</dc:title>
  <dc:creator>Helen</dc:creator>
  <cp:lastModifiedBy>Helen Wordsworth</cp:lastModifiedBy>
  <cp:revision>36</cp:revision>
  <dcterms:created xsi:type="dcterms:W3CDTF">2019-04-26T09:17:54Z</dcterms:created>
  <dcterms:modified xsi:type="dcterms:W3CDTF">2019-05-08T15:11:53Z</dcterms:modified>
</cp:coreProperties>
</file>