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tiff" ContentType="image/tiff"/>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652" r:id="rId5"/>
  </p:sldMasterIdLst>
  <p:notesMasterIdLst>
    <p:notesMasterId r:id="rId46"/>
  </p:notesMasterIdLst>
  <p:sldIdLst>
    <p:sldId id="256" r:id="rId6"/>
    <p:sldId id="330" r:id="rId7"/>
    <p:sldId id="329" r:id="rId8"/>
    <p:sldId id="333" r:id="rId9"/>
    <p:sldId id="334" r:id="rId10"/>
    <p:sldId id="336" r:id="rId11"/>
    <p:sldId id="335" r:id="rId12"/>
    <p:sldId id="337" r:id="rId13"/>
    <p:sldId id="338" r:id="rId14"/>
    <p:sldId id="340" r:id="rId15"/>
    <p:sldId id="348" r:id="rId16"/>
    <p:sldId id="349" r:id="rId17"/>
    <p:sldId id="350" r:id="rId18"/>
    <p:sldId id="342" r:id="rId19"/>
    <p:sldId id="343" r:id="rId20"/>
    <p:sldId id="351" r:id="rId21"/>
    <p:sldId id="345" r:id="rId22"/>
    <p:sldId id="347" r:id="rId23"/>
    <p:sldId id="358" r:id="rId24"/>
    <p:sldId id="331" r:id="rId25"/>
    <p:sldId id="366" r:id="rId26"/>
    <p:sldId id="359" r:id="rId27"/>
    <p:sldId id="365" r:id="rId28"/>
    <p:sldId id="363" r:id="rId29"/>
    <p:sldId id="364" r:id="rId30"/>
    <p:sldId id="374" r:id="rId31"/>
    <p:sldId id="357" r:id="rId32"/>
    <p:sldId id="353" r:id="rId33"/>
    <p:sldId id="354" r:id="rId34"/>
    <p:sldId id="355" r:id="rId35"/>
    <p:sldId id="356" r:id="rId36"/>
    <p:sldId id="367" r:id="rId37"/>
    <p:sldId id="368" r:id="rId38"/>
    <p:sldId id="369" r:id="rId39"/>
    <p:sldId id="370" r:id="rId40"/>
    <p:sldId id="371" r:id="rId41"/>
    <p:sldId id="372" r:id="rId42"/>
    <p:sldId id="373" r:id="rId43"/>
    <p:sldId id="327" r:id="rId44"/>
    <p:sldId id="328" r:id="rId4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9543" autoAdjust="0"/>
  </p:normalViewPr>
  <p:slideViewPr>
    <p:cSldViewPr>
      <p:cViewPr>
        <p:scale>
          <a:sx n="66" d="100"/>
          <a:sy n="66" d="100"/>
        </p:scale>
        <p:origin x="-2922" y="-67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slide" Target="slides/slide37.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41" Type="http://schemas.openxmlformats.org/officeDocument/2006/relationships/slide" Target="slides/slide36.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slide" Target="slides/slide40.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slide" Target="slides/slide39.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slide" Target="slides/slide38.xml"/><Relationship Id="rId48" Type="http://schemas.openxmlformats.org/officeDocument/2006/relationships/viewProps" Target="viewProps.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2E03B46-98B1-4199-B1A0-734C0892F00F}" type="datetimeFigureOut">
              <a:rPr lang="en-US" smtClean="0"/>
              <a:t>4/20/2018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A7717FC-6E00-4998-B420-42603A8F74BA}" type="slidenum">
              <a:rPr lang="en-US" smtClean="0"/>
              <a:t>‹#›</a:t>
            </a:fld>
            <a:endParaRPr lang="en-US"/>
          </a:p>
        </p:txBody>
      </p:sp>
    </p:spTree>
    <p:extLst>
      <p:ext uri="{BB962C8B-B14F-4D97-AF65-F5344CB8AC3E}">
        <p14:creationId xmlns:p14="http://schemas.microsoft.com/office/powerpoint/2010/main" val="8067668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A7717FC-6E00-4998-B420-42603A8F74BA}" type="slidenum">
              <a:rPr lang="en-US" smtClean="0"/>
              <a:t>3</a:t>
            </a:fld>
            <a:endParaRPr lang="en-US"/>
          </a:p>
        </p:txBody>
      </p:sp>
    </p:spTree>
    <p:extLst>
      <p:ext uri="{BB962C8B-B14F-4D97-AF65-F5344CB8AC3E}">
        <p14:creationId xmlns:p14="http://schemas.microsoft.com/office/powerpoint/2010/main" val="364100968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DM using miracle language</a:t>
            </a:r>
          </a:p>
          <a:p>
            <a:r>
              <a:rPr lang="en-US" dirty="0" smtClean="0"/>
              <a:t>Daughter</a:t>
            </a:r>
            <a:r>
              <a:rPr lang="en-US" baseline="0" dirty="0" smtClean="0"/>
              <a:t> from California</a:t>
            </a:r>
          </a:p>
          <a:p>
            <a:r>
              <a:rPr lang="en-US" baseline="0" dirty="0" smtClean="0"/>
              <a:t>If asked about race, this scenario is common to all races and </a:t>
            </a:r>
            <a:r>
              <a:rPr lang="en-US" baseline="0" dirty="0" err="1" smtClean="0"/>
              <a:t>ethnicites</a:t>
            </a:r>
            <a:endParaRPr lang="en-US" dirty="0"/>
          </a:p>
        </p:txBody>
      </p:sp>
      <p:sp>
        <p:nvSpPr>
          <p:cNvPr id="4" name="Slide Number Placeholder 3"/>
          <p:cNvSpPr>
            <a:spLocks noGrp="1"/>
          </p:cNvSpPr>
          <p:nvPr>
            <p:ph type="sldNum" sz="quarter" idx="10"/>
          </p:nvPr>
        </p:nvSpPr>
        <p:spPr/>
        <p:txBody>
          <a:bodyPr/>
          <a:lstStyle/>
          <a:p>
            <a:fld id="{3A7717FC-6E00-4998-B420-42603A8F74BA}" type="slidenum">
              <a:rPr lang="en-US" smtClean="0"/>
              <a:t>34</a:t>
            </a:fld>
            <a:endParaRPr lang="en-US"/>
          </a:p>
        </p:txBody>
      </p:sp>
    </p:spTree>
    <p:extLst>
      <p:ext uri="{BB962C8B-B14F-4D97-AF65-F5344CB8AC3E}">
        <p14:creationId xmlns:p14="http://schemas.microsoft.com/office/powerpoint/2010/main" val="30998230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Kelly</a:t>
            </a:r>
            <a:endParaRPr lang="en-US" dirty="0"/>
          </a:p>
        </p:txBody>
      </p:sp>
      <p:sp>
        <p:nvSpPr>
          <p:cNvPr id="4" name="Slide Number Placeholder 3"/>
          <p:cNvSpPr>
            <a:spLocks noGrp="1"/>
          </p:cNvSpPr>
          <p:nvPr>
            <p:ph type="sldNum" sz="quarter" idx="10"/>
          </p:nvPr>
        </p:nvSpPr>
        <p:spPr/>
        <p:txBody>
          <a:bodyPr/>
          <a:lstStyle/>
          <a:p>
            <a:fld id="{61C3F79B-B586-4733-808C-DBE561188493}" type="slidenum">
              <a:rPr lang="en-US" smtClean="0"/>
              <a:t>4</a:t>
            </a:fld>
            <a:endParaRPr lang="en-US"/>
          </a:p>
        </p:txBody>
      </p:sp>
    </p:spTree>
    <p:extLst>
      <p:ext uri="{BB962C8B-B14F-4D97-AF65-F5344CB8AC3E}">
        <p14:creationId xmlns:p14="http://schemas.microsoft.com/office/powerpoint/2010/main" val="24436748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Kelly</a:t>
            </a:r>
            <a:endParaRPr lang="en-US" dirty="0"/>
          </a:p>
        </p:txBody>
      </p:sp>
      <p:sp>
        <p:nvSpPr>
          <p:cNvPr id="4" name="Slide Number Placeholder 3"/>
          <p:cNvSpPr>
            <a:spLocks noGrp="1"/>
          </p:cNvSpPr>
          <p:nvPr>
            <p:ph type="sldNum" sz="quarter" idx="10"/>
          </p:nvPr>
        </p:nvSpPr>
        <p:spPr/>
        <p:txBody>
          <a:bodyPr/>
          <a:lstStyle/>
          <a:p>
            <a:fld id="{61C3F79B-B586-4733-808C-DBE561188493}" type="slidenum">
              <a:rPr lang="en-US" smtClean="0"/>
              <a:t>7</a:t>
            </a:fld>
            <a:endParaRPr lang="en-US"/>
          </a:p>
        </p:txBody>
      </p:sp>
    </p:spTree>
    <p:extLst>
      <p:ext uri="{BB962C8B-B14F-4D97-AF65-F5344CB8AC3E}">
        <p14:creationId xmlns:p14="http://schemas.microsoft.com/office/powerpoint/2010/main" val="23242568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Do you just show up? Cold call? If</a:t>
            </a:r>
            <a:r>
              <a:rPr lang="en-US" baseline="0" dirty="0" smtClean="0"/>
              <a:t> you know a family meeting is on the horizon, why would we go into the meeting blind? Be a student of your process. Develop, change, and improve your process over time. Perhaps you follow an Action – Reflection – Action plan. You try something if it fails, or is not as successful as you might have imagined at first, reflect on how you can do it better, and change. Remember, you are developing as a professional chaplain so that you can ultimately help the patient.  </a:t>
            </a:r>
            <a:r>
              <a:rPr lang="en-US" b="1" baseline="0" dirty="0" smtClean="0">
                <a:solidFill>
                  <a:srgbClr val="FF0000"/>
                </a:solidFill>
              </a:rPr>
              <a:t>George Fitchett, www.rushu.rush.edu/rhhv – 7x7 Model for Spiritual Assessment</a:t>
            </a:r>
            <a:endParaRPr lang="en-US" dirty="0"/>
          </a:p>
        </p:txBody>
      </p:sp>
      <p:sp>
        <p:nvSpPr>
          <p:cNvPr id="4" name="Slide Number Placeholder 3"/>
          <p:cNvSpPr>
            <a:spLocks noGrp="1"/>
          </p:cNvSpPr>
          <p:nvPr>
            <p:ph type="sldNum" sz="quarter" idx="10"/>
          </p:nvPr>
        </p:nvSpPr>
        <p:spPr/>
        <p:txBody>
          <a:bodyPr/>
          <a:lstStyle/>
          <a:p>
            <a:fld id="{3A7717FC-6E00-4998-B420-42603A8F74BA}" type="slidenum">
              <a:rPr lang="en-US" smtClean="0"/>
              <a:t>20</a:t>
            </a:fld>
            <a:endParaRPr lang="en-US"/>
          </a:p>
        </p:txBody>
      </p:sp>
    </p:spTree>
    <p:extLst>
      <p:ext uri="{BB962C8B-B14F-4D97-AF65-F5344CB8AC3E}">
        <p14:creationId xmlns:p14="http://schemas.microsoft.com/office/powerpoint/2010/main" val="24950997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Do you just show up? Cold call? If</a:t>
            </a:r>
            <a:r>
              <a:rPr lang="en-US" baseline="0" dirty="0" smtClean="0"/>
              <a:t> you know a family meeting is on the horizon, why would we go into the meeting blind? Be a student of your process. Develop, change, and improve your process over time. Perhaps you follow an Action – Reflection – Action plan. You try something if it fails, or is not as successful as you might have imagined at first, reflect on how you can do it better, and change. Remember, you are developing as a professional chaplain so that you can ultimately help the patient.  </a:t>
            </a:r>
            <a:r>
              <a:rPr lang="en-US" b="1" baseline="0" dirty="0" smtClean="0">
                <a:solidFill>
                  <a:srgbClr val="FF0000"/>
                </a:solidFill>
              </a:rPr>
              <a:t>George Fitchett, www.rushu.rush.edu/rhhv – 7x7 Model for Spiritual Assessment</a:t>
            </a:r>
            <a:endParaRPr lang="en-US" dirty="0"/>
          </a:p>
        </p:txBody>
      </p:sp>
      <p:sp>
        <p:nvSpPr>
          <p:cNvPr id="4" name="Slide Number Placeholder 3"/>
          <p:cNvSpPr>
            <a:spLocks noGrp="1"/>
          </p:cNvSpPr>
          <p:nvPr>
            <p:ph type="sldNum" sz="quarter" idx="10"/>
          </p:nvPr>
        </p:nvSpPr>
        <p:spPr/>
        <p:txBody>
          <a:bodyPr/>
          <a:lstStyle/>
          <a:p>
            <a:fld id="{3A7717FC-6E00-4998-B420-42603A8F74BA}" type="slidenum">
              <a:rPr lang="en-US" smtClean="0"/>
              <a:t>21</a:t>
            </a:fld>
            <a:endParaRPr lang="en-US"/>
          </a:p>
        </p:txBody>
      </p:sp>
    </p:spTree>
    <p:extLst>
      <p:ext uri="{BB962C8B-B14F-4D97-AF65-F5344CB8AC3E}">
        <p14:creationId xmlns:p14="http://schemas.microsoft.com/office/powerpoint/2010/main" val="24950997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A7717FC-6E00-4998-B420-42603A8F74BA}" type="slidenum">
              <a:rPr lang="en-US" smtClean="0"/>
              <a:t>22</a:t>
            </a:fld>
            <a:endParaRPr lang="en-US"/>
          </a:p>
        </p:txBody>
      </p:sp>
    </p:spTree>
    <p:extLst>
      <p:ext uri="{BB962C8B-B14F-4D97-AF65-F5344CB8AC3E}">
        <p14:creationId xmlns:p14="http://schemas.microsoft.com/office/powerpoint/2010/main" val="331581224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A7717FC-6E00-4998-B420-42603A8F74BA}" type="slidenum">
              <a:rPr lang="en-US" smtClean="0"/>
              <a:t>23</a:t>
            </a:fld>
            <a:endParaRPr lang="en-US"/>
          </a:p>
        </p:txBody>
      </p:sp>
    </p:spTree>
    <p:extLst>
      <p:ext uri="{BB962C8B-B14F-4D97-AF65-F5344CB8AC3E}">
        <p14:creationId xmlns:p14="http://schemas.microsoft.com/office/powerpoint/2010/main" val="331581224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Font typeface="+mj-lt"/>
              <a:buAutoNum type="arabicPeriod"/>
            </a:pPr>
            <a:r>
              <a:rPr lang="en-US" dirty="0" smtClean="0"/>
              <a:t>Spiritual</a:t>
            </a:r>
            <a:r>
              <a:rPr lang="en-US" baseline="0" dirty="0" smtClean="0"/>
              <a:t> Lens? Christianity? Islam? Spiritual – a mixed bag?</a:t>
            </a:r>
          </a:p>
          <a:p>
            <a:pPr marL="228600" indent="-228600">
              <a:buFont typeface="+mj-lt"/>
              <a:buAutoNum type="arabicPeriod"/>
            </a:pPr>
            <a:r>
              <a:rPr lang="en-US" baseline="0" dirty="0" smtClean="0"/>
              <a:t>Perhaps the spiritual language needs to be reframed or reexamined? Ask for clarification? </a:t>
            </a:r>
          </a:p>
          <a:p>
            <a:pPr marL="685800" lvl="1" indent="-228600">
              <a:buFont typeface="Arial" panose="020B0604020202020204" pitchFamily="34" charset="0"/>
              <a:buChar char="•"/>
            </a:pPr>
            <a:r>
              <a:rPr lang="en-US" baseline="0" dirty="0" smtClean="0"/>
              <a:t>Example: What does that word miracle mean to you? Are there other types of miracles that exist in this situation? </a:t>
            </a:r>
          </a:p>
          <a:p>
            <a:pPr marL="685800" lvl="1" indent="-228600">
              <a:buFont typeface="Arial" panose="020B0604020202020204" pitchFamily="34" charset="0"/>
              <a:buChar char="•"/>
            </a:pPr>
            <a:r>
              <a:rPr lang="en-US" baseline="0" dirty="0" smtClean="0"/>
              <a:t>Hope in a physical answer or a spiritual one? Is it I hope things get better? “Always align with their hopes. State things like, “We hope things get better too but what if they don’t?” Is there another type of hope at that point?</a:t>
            </a:r>
          </a:p>
          <a:p>
            <a:pPr marL="685800" lvl="1" indent="-228600">
              <a:buFont typeface="Arial" panose="020B0604020202020204" pitchFamily="34" charset="0"/>
              <a:buChar char="•"/>
            </a:pPr>
            <a:r>
              <a:rPr lang="en-US" baseline="0" dirty="0" smtClean="0"/>
              <a:t>Miracle of physical healing or a miracle of a spiritual translation at this point (i.e. heaven or some other alternate afterlife adherence?)</a:t>
            </a:r>
          </a:p>
          <a:p>
            <a:pPr marL="685800" lvl="1" indent="-228600">
              <a:buFont typeface="Arial" panose="020B0604020202020204" pitchFamily="34" charset="0"/>
              <a:buChar char="•"/>
            </a:pPr>
            <a:r>
              <a:rPr lang="en-US" baseline="0" dirty="0" smtClean="0"/>
              <a:t>Fighter? Perhaps the body is looking to fight a different battle. Maybe a battle towards a cure is not the answer, the body may appear to indicate a change in fight (i.e. cure vs. comfort care only)</a:t>
            </a:r>
          </a:p>
          <a:p>
            <a:pPr marL="685800" lvl="1" indent="-228600">
              <a:buFont typeface="Arial" panose="020B0604020202020204" pitchFamily="34" charset="0"/>
              <a:buChar char="•"/>
            </a:pPr>
            <a:r>
              <a:rPr lang="en-US" baseline="0" dirty="0" smtClean="0"/>
              <a:t>Prayer as way of being seen by God or being noticed by God. Or prayer of alignment of one’s will with the divine will?</a:t>
            </a:r>
          </a:p>
        </p:txBody>
      </p:sp>
      <p:sp>
        <p:nvSpPr>
          <p:cNvPr id="4" name="Slide Number Placeholder 3"/>
          <p:cNvSpPr>
            <a:spLocks noGrp="1"/>
          </p:cNvSpPr>
          <p:nvPr>
            <p:ph type="sldNum" sz="quarter" idx="10"/>
          </p:nvPr>
        </p:nvSpPr>
        <p:spPr/>
        <p:txBody>
          <a:bodyPr/>
          <a:lstStyle/>
          <a:p>
            <a:fld id="{3A7717FC-6E00-4998-B420-42603A8F74BA}" type="slidenum">
              <a:rPr lang="en-US" smtClean="0"/>
              <a:t>24</a:t>
            </a:fld>
            <a:endParaRPr lang="en-US"/>
          </a:p>
        </p:txBody>
      </p:sp>
    </p:spTree>
    <p:extLst>
      <p:ext uri="{BB962C8B-B14F-4D97-AF65-F5344CB8AC3E}">
        <p14:creationId xmlns:p14="http://schemas.microsoft.com/office/powerpoint/2010/main" val="200861808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A7717FC-6E00-4998-B420-42603A8F74BA}" type="slidenum">
              <a:rPr lang="en-US" smtClean="0"/>
              <a:t>33</a:t>
            </a:fld>
            <a:endParaRPr lang="en-US"/>
          </a:p>
        </p:txBody>
      </p:sp>
    </p:spTree>
    <p:extLst>
      <p:ext uri="{BB962C8B-B14F-4D97-AF65-F5344CB8AC3E}">
        <p14:creationId xmlns:p14="http://schemas.microsoft.com/office/powerpoint/2010/main" val="31110247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lgn="ctr">
              <a:defRPr>
                <a:latin typeface="Arial" pitchFamily="34" charset="0"/>
                <a:cs typeface="Arial" pitchFamily="34" charset="0"/>
              </a:defRPr>
            </a:lvl1p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F12D289-8622-4122-9DAA-13829F3DF991}" type="datetimeFigureOut">
              <a:rPr lang="en-US" smtClean="0"/>
              <a:pPr/>
              <a:t>4/20/2018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0A8C67B-BD7B-42C9-8623-D413B35F337A}"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6553200" cy="1143000"/>
          </a:xfrm>
        </p:spPr>
        <p:txBody>
          <a:bodyPr>
            <a:noAutofit/>
          </a:bodyPr>
          <a:lstStyle>
            <a:lvl1pPr algn="l">
              <a:defRPr sz="4000">
                <a:latin typeface="Arial Black" pitchFamily="34" charset="0"/>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F12D289-8622-4122-9DAA-13829F3DF991}" type="datetimeFigureOut">
              <a:rPr lang="en-US" smtClean="0"/>
              <a:pPr/>
              <a:t>4/20/2018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0A8C67B-BD7B-42C9-8623-D413B35F337A}"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ECBDAA9-66DE-4437-89A4-CE9134E18CD4}" type="datetimeFigureOut">
              <a:rPr lang="en-US" smtClean="0"/>
              <a:pPr/>
              <a:t>4/20/2018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CF2989B8-8667-471D-ADC7-38EE12FC4A09}" type="slidenum">
              <a:rPr lang="en-US" smtClean="0"/>
              <a:pPr/>
              <a:t>‹#›</a:t>
            </a:fld>
            <a:endParaRPr lang="en-US" dirty="0"/>
          </a:p>
        </p:txBody>
      </p:sp>
      <p:pic>
        <p:nvPicPr>
          <p:cNvPr id="7" name="Picture 6" descr="closing slide revised.JPG"/>
          <p:cNvPicPr>
            <a:picLocks noChangeAspect="1"/>
          </p:cNvPicPr>
          <p:nvPr userDrawn="1"/>
        </p:nvPicPr>
        <p:blipFill>
          <a:blip r:embed="rId2" cstate="print"/>
          <a:stretch>
            <a:fillRect/>
          </a:stretch>
        </p:blipFill>
        <p:spPr>
          <a:xfrm>
            <a:off x="0" y="0"/>
            <a:ext cx="9144000" cy="6858000"/>
          </a:xfrm>
          <a:prstGeom prst="rect">
            <a:avLst/>
          </a:prstGeom>
        </p:spPr>
      </p:pic>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tiff"/><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1"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descr="Greenville Health System.tif"/>
          <p:cNvPicPr>
            <a:picLocks noChangeAspect="1"/>
          </p:cNvPicPr>
          <p:nvPr/>
        </p:nvPicPr>
        <p:blipFill>
          <a:blip r:embed="rId5" cstate="print"/>
          <a:stretch>
            <a:fillRect/>
          </a:stretch>
        </p:blipFill>
        <p:spPr>
          <a:xfrm>
            <a:off x="0" y="0"/>
            <a:ext cx="9144000" cy="6858000"/>
          </a:xfrm>
          <a:prstGeom prst="rect">
            <a:avLst/>
          </a:prstGeom>
        </p:spPr>
      </p:pic>
      <p:sp>
        <p:nvSpPr>
          <p:cNvPr id="2" name="Title Placeholder 1"/>
          <p:cNvSpPr>
            <a:spLocks noGrp="1"/>
          </p:cNvSpPr>
          <p:nvPr>
            <p:ph type="title"/>
          </p:nvPr>
        </p:nvSpPr>
        <p:spPr>
          <a:xfrm>
            <a:off x="0" y="274638"/>
            <a:ext cx="6477000" cy="1143000"/>
          </a:xfrm>
          <a:prstGeom prst="rect">
            <a:avLst/>
          </a:prstGeom>
        </p:spPr>
        <p:txBody>
          <a:bodyPr vert="horz" lIns="91440" tIns="45720" rIns="91440" bIns="45720" rtlCol="0" anchor="ctr">
            <a:normAutofit/>
          </a:bodyPr>
          <a:lstStyle/>
          <a:p>
            <a:r>
              <a:rPr lang="en-US" dirty="0" smtClean="0"/>
              <a:t>Click to edit Master</a:t>
            </a:r>
            <a:endParaRPr lang="en-US" dirty="0"/>
          </a:p>
        </p:txBody>
      </p:sp>
      <p:sp>
        <p:nvSpPr>
          <p:cNvPr id="3" name="Text Placeholder 2"/>
          <p:cNvSpPr>
            <a:spLocks noGrp="1"/>
          </p:cNvSpPr>
          <p:nvPr>
            <p:ph type="body" idx="1"/>
          </p:nvPr>
        </p:nvSpPr>
        <p:spPr>
          <a:xfrm>
            <a:off x="0" y="1600200"/>
            <a:ext cx="91440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F12D289-8622-4122-9DAA-13829F3DF991}" type="datetimeFigureOut">
              <a:rPr lang="en-US" smtClean="0"/>
              <a:pPr/>
              <a:t>4/20/2018</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0A8C67B-BD7B-42C9-8623-D413B35F337A}"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9" r:id="rId3"/>
  </p:sldLayoutIdLst>
  <p:txStyles>
    <p:titleStyle>
      <a:lvl1pPr algn="l" defTabSz="914400" rtl="0" eaLnBrk="1" latinLnBrk="0" hangingPunct="1">
        <a:spcBef>
          <a:spcPct val="0"/>
        </a:spcBef>
        <a:buNone/>
        <a:defRPr sz="4000" kern="1200">
          <a:solidFill>
            <a:schemeClr val="tx1"/>
          </a:solidFill>
          <a:latin typeface="Arial Black" pitchFamily="34" charset="0"/>
          <a:ea typeface="+mj-ea"/>
          <a:cs typeface="Arial" pitchFamily="34" charset="0"/>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ECBDAA9-66DE-4437-89A4-CE9134E18CD4}" type="datetimeFigureOut">
              <a:rPr lang="en-US" smtClean="0"/>
              <a:pPr/>
              <a:t>4/20/2018</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2989B8-8667-471D-ADC7-38EE12FC4A09}" type="slidenum">
              <a:rPr lang="en-US" smtClean="0"/>
              <a:pPr/>
              <a:t>‹#›</a:t>
            </a:fld>
            <a:endParaRPr lang="en-US" dirty="0"/>
          </a:p>
        </p:txBody>
      </p:sp>
    </p:spTree>
  </p:cSld>
  <p:clrMap bg1="lt1" tx1="dk1" bg2="lt2" tx2="dk2" accent1="accent1" accent2="accent2" accent3="accent3" accent4="accent4" accent5="accent5" accent6="accent6" hlink="hlink" folHlink="folHlink"/>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hyperlink" Target="https://www.ncbi.nlm.nih.gov/pubmed/?term=Adrie%20C%5bAuthor%5d&amp;cauthor=true&amp;cauthor_uid=10966293" TargetMode="External"/><Relationship Id="rId3" Type="http://schemas.openxmlformats.org/officeDocument/2006/relationships/hyperlink" Target="https://www.ncbi.nlm.nih.gov/pubmed/?term=Azoulay%20E%5bAuthor%5d&amp;cauthor=true&amp;cauthor_uid=10966293" TargetMode="External"/><Relationship Id="rId7" Type="http://schemas.openxmlformats.org/officeDocument/2006/relationships/hyperlink" Target="https://www.ncbi.nlm.nih.gov/pubmed/?term=Barboteu%20M%5bAuthor%5d&amp;cauthor=true&amp;cauthor_uid=10966293" TargetMode="External"/><Relationship Id="rId2" Type="http://schemas.openxmlformats.org/officeDocument/2006/relationships/hyperlink" Target="https://www.ncbi.nlm.nih.gov/pubmed?term=10966293" TargetMode="External"/><Relationship Id="rId1" Type="http://schemas.openxmlformats.org/officeDocument/2006/relationships/slideLayout" Target="../slideLayouts/slideLayout2.xml"/><Relationship Id="rId6" Type="http://schemas.openxmlformats.org/officeDocument/2006/relationships/hyperlink" Target="https://www.ncbi.nlm.nih.gov/pubmed/?term=Pochard%20F%5bAuthor%5d&amp;cauthor=true&amp;cauthor_uid=10966293" TargetMode="External"/><Relationship Id="rId11" Type="http://schemas.openxmlformats.org/officeDocument/2006/relationships/hyperlink" Target="https://www.ncbi.nlm.nih.gov/pubmed/?term=Schlemmer%20B%5bAuthor%5d&amp;cauthor=true&amp;cauthor_uid=10966293" TargetMode="External"/><Relationship Id="rId5" Type="http://schemas.openxmlformats.org/officeDocument/2006/relationships/hyperlink" Target="https://www.ncbi.nlm.nih.gov/pubmed/?term=Leleu%20G%5bAuthor%5d&amp;cauthor=true&amp;cauthor_uid=10966293" TargetMode="External"/><Relationship Id="rId10" Type="http://schemas.openxmlformats.org/officeDocument/2006/relationships/hyperlink" Target="https://www.ncbi.nlm.nih.gov/pubmed/?term=Le%20Gall%20JR%5bAuthor%5d&amp;cauthor=true&amp;cauthor_uid=10966293" TargetMode="External"/><Relationship Id="rId4" Type="http://schemas.openxmlformats.org/officeDocument/2006/relationships/hyperlink" Target="https://www.ncbi.nlm.nih.gov/pubmed/?term=Chevret%20S%5bAuthor%5d&amp;cauthor=true&amp;cauthor_uid=10966293" TargetMode="External"/><Relationship Id="rId9" Type="http://schemas.openxmlformats.org/officeDocument/2006/relationships/hyperlink" Target="https://www.ncbi.nlm.nih.gov/pubmed/?term=Canoui%20P%5bAuthor%5d&amp;cauthor=true&amp;cauthor_uid=10966293" TargetMode="External"/></Relationships>
</file>

<file path=ppt/slides/_rels/slide11.xml.rels><?xml version="1.0" encoding="UTF-8" standalone="yes"?>
<Relationships xmlns="http://schemas.openxmlformats.org/package/2006/relationships"><Relationship Id="rId8" Type="http://schemas.openxmlformats.org/officeDocument/2006/relationships/hyperlink" Target="https://www.ncbi.nlm.nih.gov/pubmed/?term=Fortman%20J%5bAuthor%5d&amp;cauthor=true&amp;cauthor_uid=18434916" TargetMode="External"/><Relationship Id="rId3" Type="http://schemas.openxmlformats.org/officeDocument/2006/relationships/hyperlink" Target="https://www.ncbi.nlm.nih.gov/pubmed/?term=Navarrete%20E%5bAuthor%5d&amp;cauthor=true&amp;cauthor_uid=18434916" TargetMode="External"/><Relationship Id="rId7" Type="http://schemas.openxmlformats.org/officeDocument/2006/relationships/hyperlink" Target="https://www.ncbi.nlm.nih.gov/pubmed/?term=Kerrigan%20SF%5bAuthor%5d&amp;cauthor=true&amp;cauthor_uid=18434916" TargetMode="External"/><Relationship Id="rId2" Type="http://schemas.openxmlformats.org/officeDocument/2006/relationships/hyperlink" Target="https://www.ncbi.nlm.nih.gov/pubmed/?term=Rodriguez%20RM%5bAuthor%5d&amp;cauthor=true&amp;cauthor_uid=18434916" TargetMode="External"/><Relationship Id="rId1" Type="http://schemas.openxmlformats.org/officeDocument/2006/relationships/slideLayout" Target="../slideLayouts/slideLayout2.xml"/><Relationship Id="rId6" Type="http://schemas.openxmlformats.org/officeDocument/2006/relationships/hyperlink" Target="https://www.ncbi.nlm.nih.gov/pubmed/?term=Clouse%20A%5bAuthor%5d&amp;cauthor=true&amp;cauthor_uid=18434916" TargetMode="External"/><Relationship Id="rId5" Type="http://schemas.openxmlformats.org/officeDocument/2006/relationships/hyperlink" Target="https://www.ncbi.nlm.nih.gov/pubmed/?term=McKleroy%20W%5bAuthor%5d&amp;cauthor=true&amp;cauthor_uid=18434916" TargetMode="External"/><Relationship Id="rId4" Type="http://schemas.openxmlformats.org/officeDocument/2006/relationships/hyperlink" Target="https://www.ncbi.nlm.nih.gov/pubmed/?term=Schwaber%20J%5bAuthor%5d&amp;cauthor=true&amp;cauthor_uid=18434916" TargetMode="External"/><Relationship Id="rId9" Type="http://schemas.openxmlformats.org/officeDocument/2006/relationships/hyperlink" Target="https://www.ncbi.nlm.nih.gov/pubmed?term=18434916" TargetMode="External"/></Relationships>
</file>

<file path=ppt/slides/_rels/slide12.xml.rels><?xml version="1.0" encoding="UTF-8" standalone="yes"?>
<Relationships xmlns="http://schemas.openxmlformats.org/package/2006/relationships"><Relationship Id="rId8" Type="http://schemas.openxmlformats.org/officeDocument/2006/relationships/hyperlink" Target="https://www.ncbi.nlm.nih.gov/pubmed/?term=Curtis%20JR%5bAuthor%5d&amp;cauthor=true&amp;cauthor_uid=19762549" TargetMode="External"/><Relationship Id="rId3" Type="http://schemas.openxmlformats.org/officeDocument/2006/relationships/hyperlink" Target="https://www.ncbi.nlm.nih.gov/pubmed/?term=Engelberg%20RA%5bAuthor%5d&amp;cauthor=true&amp;cauthor_uid=19762549" TargetMode="External"/><Relationship Id="rId7" Type="http://schemas.openxmlformats.org/officeDocument/2006/relationships/hyperlink" Target="https://www.ncbi.nlm.nih.gov/pubmed/?term=Downey%20L%5bAuthor%5d&amp;cauthor=true&amp;cauthor_uid=19762549" TargetMode="External"/><Relationship Id="rId2" Type="http://schemas.openxmlformats.org/officeDocument/2006/relationships/hyperlink" Target="https://www.ncbi.nlm.nih.gov/pubmed/?term=Gries%20CJ%5bAuthor%5d&amp;cauthor=true&amp;cauthor_uid=19762549" TargetMode="External"/><Relationship Id="rId1" Type="http://schemas.openxmlformats.org/officeDocument/2006/relationships/slideLayout" Target="../slideLayouts/slideLayout2.xml"/><Relationship Id="rId6" Type="http://schemas.openxmlformats.org/officeDocument/2006/relationships/hyperlink" Target="https://www.ncbi.nlm.nih.gov/pubmed/?term=Nielsen%20EL%5bAuthor%5d&amp;cauthor=true&amp;cauthor_uid=19762549" TargetMode="External"/><Relationship Id="rId5" Type="http://schemas.openxmlformats.org/officeDocument/2006/relationships/hyperlink" Target="https://www.ncbi.nlm.nih.gov/pubmed/?term=Zatzick%20D%5bAuthor%5d&amp;cauthor=true&amp;cauthor_uid=19762549" TargetMode="External"/><Relationship Id="rId4" Type="http://schemas.openxmlformats.org/officeDocument/2006/relationships/hyperlink" Target="https://www.ncbi.nlm.nih.gov/pubmed/?term=Kross%20EK%5bAuthor%5d&amp;cauthor=true&amp;cauthor_uid=19762549" TargetMode="External"/></Relationships>
</file>

<file path=ppt/slides/_rels/slide13.xml.rels><?xml version="1.0" encoding="UTF-8" standalone="yes"?>
<Relationships xmlns="http://schemas.openxmlformats.org/package/2006/relationships"><Relationship Id="rId8" Type="http://schemas.openxmlformats.org/officeDocument/2006/relationships/hyperlink" Target="https://www.ncbi.nlm.nih.gov/pubmed/?term=Cody%20S%5bAuthor%5d&amp;cauthor=true&amp;cauthor_uid=11042236" TargetMode="External"/><Relationship Id="rId3" Type="http://schemas.openxmlformats.org/officeDocument/2006/relationships/hyperlink" Target="https://www.ncbi.nlm.nih.gov/pubmed/?term=De%20Meo%20DL%5bAuthor%5d&amp;cauthor=true&amp;cauthor_uid=11042236" TargetMode="External"/><Relationship Id="rId7" Type="http://schemas.openxmlformats.org/officeDocument/2006/relationships/hyperlink" Target="https://www.ncbi.nlm.nih.gov/pubmed/?term=Wallace%20RF%5bAuthor%5d&amp;cauthor=true&amp;cauthor_uid=11042236" TargetMode="External"/><Relationship Id="rId2" Type="http://schemas.openxmlformats.org/officeDocument/2006/relationships/hyperlink" Target="https://www.ncbi.nlm.nih.gov/pubmed/?term=Lilly%20CM%5bAuthor%5d&amp;cauthor=true&amp;cauthor_uid=11042236" TargetMode="External"/><Relationship Id="rId1" Type="http://schemas.openxmlformats.org/officeDocument/2006/relationships/slideLayout" Target="../slideLayouts/slideLayout2.xml"/><Relationship Id="rId6" Type="http://schemas.openxmlformats.org/officeDocument/2006/relationships/hyperlink" Target="https://www.ncbi.nlm.nih.gov/pubmed/?term=Massaro%20AF%5bAuthor%5d&amp;cauthor=true&amp;cauthor_uid=11042236" TargetMode="External"/><Relationship Id="rId5" Type="http://schemas.openxmlformats.org/officeDocument/2006/relationships/hyperlink" Target="https://www.ncbi.nlm.nih.gov/pubmed/?term=Haley%20KJ%5bAuthor%5d&amp;cauthor=true&amp;cauthor_uid=11042236" TargetMode="External"/><Relationship Id="rId4" Type="http://schemas.openxmlformats.org/officeDocument/2006/relationships/hyperlink" Target="https://www.ncbi.nlm.nih.gov/pubmed/?term=Sonna%20LA%5bAuthor%5d&amp;cauthor=true&amp;cauthor_uid=11042236" TargetMode="External"/><Relationship Id="rId9" Type="http://schemas.openxmlformats.org/officeDocument/2006/relationships/hyperlink" Target="https://www.ncbi.nlm.nih.gov/pubmed?term=11042236"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8" Type="http://schemas.openxmlformats.org/officeDocument/2006/relationships/hyperlink" Target="https://www.ncbi.nlm.nih.gov/pubmed/?term=Adrie%20C%5bAuthor%5d&amp;cauthor=true&amp;cauthor_uid=10966293" TargetMode="External"/><Relationship Id="rId13" Type="http://schemas.openxmlformats.org/officeDocument/2006/relationships/hyperlink" Target="https://www.ncbi.nlm.nih.gov/pubmed/?term=Rodriguez%20RM%5bAuthor%5d&amp;cauthor=true&amp;cauthor_uid=18434916" TargetMode="External"/><Relationship Id="rId18" Type="http://schemas.openxmlformats.org/officeDocument/2006/relationships/hyperlink" Target="https://www.ncbi.nlm.nih.gov/pubmed/?term=Kerrigan%20SF%5bAuthor%5d&amp;cauthor=true&amp;cauthor_uid=18434916" TargetMode="External"/><Relationship Id="rId26" Type="http://schemas.openxmlformats.org/officeDocument/2006/relationships/hyperlink" Target="https://www.ncbi.nlm.nih.gov/pubmed/?term=Rocker%20G%5bAuthor%5d&amp;cauthor=true&amp;cauthor_uid=16899840" TargetMode="External"/><Relationship Id="rId3" Type="http://schemas.openxmlformats.org/officeDocument/2006/relationships/hyperlink" Target="https://www.ncbi.nlm.nih.gov/pubmed/?term=Azoulay%20E%5bAuthor%5d&amp;cauthor=true&amp;cauthor_uid=10966293" TargetMode="External"/><Relationship Id="rId21" Type="http://schemas.openxmlformats.org/officeDocument/2006/relationships/hyperlink" Target="https://www.ncbi.nlm.nih.gov/pubmed/?term=Heyland%20DK%5bAuthor%5d&amp;cauthor=true&amp;cauthor_uid=16899840" TargetMode="External"/><Relationship Id="rId7" Type="http://schemas.openxmlformats.org/officeDocument/2006/relationships/hyperlink" Target="https://www.ncbi.nlm.nih.gov/pubmed/?term=Barboteu%20M%5bAuthor%5d&amp;cauthor=true&amp;cauthor_uid=10966293" TargetMode="External"/><Relationship Id="rId12" Type="http://schemas.openxmlformats.org/officeDocument/2006/relationships/hyperlink" Target="https://www.ncbi.nlm.nih.gov/pubmed?term=10966293" TargetMode="External"/><Relationship Id="rId17" Type="http://schemas.openxmlformats.org/officeDocument/2006/relationships/hyperlink" Target="https://www.ncbi.nlm.nih.gov/pubmed/?term=Clouse%20A%5bAuthor%5d&amp;cauthor=true&amp;cauthor_uid=18434916" TargetMode="External"/><Relationship Id="rId25" Type="http://schemas.openxmlformats.org/officeDocument/2006/relationships/hyperlink" Target="https://www.ncbi.nlm.nih.gov/pubmed/?term=Dodek%20P%5bAuthor%5d&amp;cauthor=true&amp;cauthor_uid=16899840" TargetMode="External"/><Relationship Id="rId2" Type="http://schemas.openxmlformats.org/officeDocument/2006/relationships/hyperlink" Target="https://doi.org/10.1182/blood-2010-03-277343" TargetMode="External"/><Relationship Id="rId16" Type="http://schemas.openxmlformats.org/officeDocument/2006/relationships/hyperlink" Target="https://www.ncbi.nlm.nih.gov/pubmed/?term=McKleroy%20W%5bAuthor%5d&amp;cauthor=true&amp;cauthor_uid=18434916" TargetMode="External"/><Relationship Id="rId20" Type="http://schemas.openxmlformats.org/officeDocument/2006/relationships/hyperlink" Target="https://www.ncbi.nlm.nih.gov/pubmed?term=18434916" TargetMode="External"/><Relationship Id="rId1" Type="http://schemas.openxmlformats.org/officeDocument/2006/relationships/slideLayout" Target="../slideLayouts/slideLayout2.xml"/><Relationship Id="rId6" Type="http://schemas.openxmlformats.org/officeDocument/2006/relationships/hyperlink" Target="https://www.ncbi.nlm.nih.gov/pubmed/?term=Pochard%20F%5bAuthor%5d&amp;cauthor=true&amp;cauthor_uid=10966293" TargetMode="External"/><Relationship Id="rId11" Type="http://schemas.openxmlformats.org/officeDocument/2006/relationships/hyperlink" Target="https://www.ncbi.nlm.nih.gov/pubmed/?term=Schlemmer%20B%5bAuthor%5d&amp;cauthor=true&amp;cauthor_uid=10966293" TargetMode="External"/><Relationship Id="rId24" Type="http://schemas.openxmlformats.org/officeDocument/2006/relationships/hyperlink" Target="https://www.ncbi.nlm.nih.gov/pubmed/?term=Pichora%20D%5bAuthor%5d&amp;cauthor=true&amp;cauthor_uid=16899840" TargetMode="External"/><Relationship Id="rId5" Type="http://schemas.openxmlformats.org/officeDocument/2006/relationships/hyperlink" Target="https://www.ncbi.nlm.nih.gov/pubmed/?term=Leleu%20G%5bAuthor%5d&amp;cauthor=true&amp;cauthor_uid=10966293" TargetMode="External"/><Relationship Id="rId15" Type="http://schemas.openxmlformats.org/officeDocument/2006/relationships/hyperlink" Target="https://www.ncbi.nlm.nih.gov/pubmed/?term=Schwaber%20J%5bAuthor%5d&amp;cauthor=true&amp;cauthor_uid=18434916" TargetMode="External"/><Relationship Id="rId23" Type="http://schemas.openxmlformats.org/officeDocument/2006/relationships/hyperlink" Target="https://www.ncbi.nlm.nih.gov/pubmed/?term=Groll%20D%5bAuthor%5d&amp;cauthor=true&amp;cauthor_uid=16899840" TargetMode="External"/><Relationship Id="rId28" Type="http://schemas.openxmlformats.org/officeDocument/2006/relationships/hyperlink" Target="https://www.ncbi.nlm.nih.gov/pubmed?term=16899840" TargetMode="External"/><Relationship Id="rId10" Type="http://schemas.openxmlformats.org/officeDocument/2006/relationships/hyperlink" Target="https://www.ncbi.nlm.nih.gov/pubmed/?term=Le%20Gall%20JR%5bAuthor%5d&amp;cauthor=true&amp;cauthor_uid=10966293" TargetMode="External"/><Relationship Id="rId19" Type="http://schemas.openxmlformats.org/officeDocument/2006/relationships/hyperlink" Target="https://www.ncbi.nlm.nih.gov/pubmed/?term=Fortman%20J%5bAuthor%5d&amp;cauthor=true&amp;cauthor_uid=18434916" TargetMode="External"/><Relationship Id="rId4" Type="http://schemas.openxmlformats.org/officeDocument/2006/relationships/hyperlink" Target="https://www.ncbi.nlm.nih.gov/pubmed/?term=Chevret%20S%5bAuthor%5d&amp;cauthor=true&amp;cauthor_uid=10966293" TargetMode="External"/><Relationship Id="rId9" Type="http://schemas.openxmlformats.org/officeDocument/2006/relationships/hyperlink" Target="https://www.ncbi.nlm.nih.gov/pubmed/?term=Canoui%20P%5bAuthor%5d&amp;cauthor=true&amp;cauthor_uid=10966293" TargetMode="External"/><Relationship Id="rId14" Type="http://schemas.openxmlformats.org/officeDocument/2006/relationships/hyperlink" Target="https://www.ncbi.nlm.nih.gov/pubmed/?term=Navarrete%20E%5bAuthor%5d&amp;cauthor=true&amp;cauthor_uid=18434916" TargetMode="External"/><Relationship Id="rId22" Type="http://schemas.openxmlformats.org/officeDocument/2006/relationships/hyperlink" Target="https://www.ncbi.nlm.nih.gov/pubmed/?term=Frank%20C%5bAuthor%5d&amp;cauthor=true&amp;cauthor_uid=16899840" TargetMode="External"/><Relationship Id="rId27" Type="http://schemas.openxmlformats.org/officeDocument/2006/relationships/hyperlink" Target="https://www.ncbi.nlm.nih.gov/pubmed/?term=Gafni%20A%5bAuthor%5d&amp;cauthor=true&amp;cauthor_uid=16899840"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ctrTitle"/>
          </p:nvPr>
        </p:nvSpPr>
        <p:spPr>
          <a:xfrm>
            <a:off x="381000" y="2209800"/>
            <a:ext cx="8382000" cy="1143000"/>
          </a:xfrm>
        </p:spPr>
        <p:txBody>
          <a:bodyPr>
            <a:normAutofit/>
          </a:bodyPr>
          <a:lstStyle/>
          <a:p>
            <a:r>
              <a:rPr lang="en-US" sz="4400" dirty="0" smtClean="0"/>
              <a:t>Chaplain Led Family Meetings</a:t>
            </a:r>
            <a:endParaRPr lang="en-US" sz="4400" b="1" dirty="0"/>
          </a:p>
        </p:txBody>
      </p:sp>
      <p:sp>
        <p:nvSpPr>
          <p:cNvPr id="5" name="Rectangle 3"/>
          <p:cNvSpPr>
            <a:spLocks noGrp="1" noChangeArrowheads="1"/>
          </p:cNvSpPr>
          <p:nvPr>
            <p:ph type="subTitle" idx="1"/>
          </p:nvPr>
        </p:nvSpPr>
        <p:spPr>
          <a:xfrm>
            <a:off x="381000" y="3352800"/>
            <a:ext cx="8382000" cy="533400"/>
          </a:xfrm>
        </p:spPr>
        <p:txBody>
          <a:bodyPr>
            <a:noAutofit/>
          </a:bodyPr>
          <a:lstStyle/>
          <a:p>
            <a:endParaRPr lang="en-US" sz="2800" dirty="0" smtClean="0"/>
          </a:p>
          <a:p>
            <a:r>
              <a:rPr lang="en-US" sz="2800" dirty="0" smtClean="0"/>
              <a:t>Anson Pham, M.D.</a:t>
            </a:r>
            <a:endParaRPr lang="en-US" sz="2800" dirty="0"/>
          </a:p>
          <a:p>
            <a:r>
              <a:rPr lang="en-US" sz="2800" dirty="0" smtClean="0"/>
              <a:t>Rev. Charles Blankenship, M.Div.</a:t>
            </a:r>
            <a:endParaRPr lang="en-US" sz="2800" dirty="0"/>
          </a:p>
          <a:p>
            <a:endParaRPr lang="en-US" sz="2800" dirty="0"/>
          </a:p>
        </p:txBody>
      </p:sp>
      <p:sp>
        <p:nvSpPr>
          <p:cNvPr id="6" name="Rectangle 11"/>
          <p:cNvSpPr>
            <a:spLocks noChangeArrowheads="1"/>
          </p:cNvSpPr>
          <p:nvPr/>
        </p:nvSpPr>
        <p:spPr bwMode="auto">
          <a:xfrm>
            <a:off x="304800" y="4038600"/>
            <a:ext cx="8839199" cy="2559050"/>
          </a:xfrm>
          <a:prstGeom prst="rect">
            <a:avLst/>
          </a:prstGeom>
          <a:noFill/>
          <a:ln w="9525">
            <a:noFill/>
            <a:miter lim="800000"/>
            <a:headEnd/>
            <a:tailEnd/>
          </a:ln>
        </p:spPr>
        <p:txBody>
          <a:bodyPr lIns="0" tIns="0" rIns="0" bIns="0"/>
          <a:lstStyle/>
          <a:p>
            <a:pPr>
              <a:lnSpc>
                <a:spcPct val="90000"/>
              </a:lnSpc>
              <a:buFontTx/>
              <a:buChar char="•"/>
            </a:pPr>
            <a:endParaRPr lang="en-GB" sz="1600" i="1" dirty="0">
              <a:latin typeface="Arial" charset="0"/>
              <a:ea typeface="Arial Unicode MS" pitchFamily="34" charset="-128"/>
              <a:cs typeface="Arial Unicode MS" pitchFamily="34" charset="-128"/>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951037"/>
            <a:ext cx="9144000" cy="4525963"/>
          </a:xfrm>
        </p:spPr>
        <p:txBody>
          <a:bodyPr>
            <a:normAutofit/>
          </a:bodyPr>
          <a:lstStyle/>
          <a:p>
            <a:r>
              <a:rPr lang="en-US" dirty="0"/>
              <a:t>According to an observational study of 102 patients, only half of the families understood the patient's diagnosis, prognosis, or treatment after an initial meeting with an attending clinician.</a:t>
            </a:r>
          </a:p>
          <a:p>
            <a:pPr marL="0" indent="0">
              <a:buNone/>
            </a:pPr>
            <a:endParaRPr lang="en-US" sz="1500" dirty="0">
              <a:hlinkClick r:id="rId2" tooltip="Critical care medicine."/>
            </a:endParaRPr>
          </a:p>
          <a:p>
            <a:pPr marL="0" indent="0">
              <a:buNone/>
            </a:pPr>
            <a:r>
              <a:rPr lang="en-US" sz="1500" b="1" dirty="0"/>
              <a:t>Half the families of intensive care unit patients experience inadequate communication with physicians. </a:t>
            </a:r>
            <a:r>
              <a:rPr lang="en-US" sz="1500" dirty="0" err="1">
                <a:hlinkClick r:id="rId3"/>
              </a:rPr>
              <a:t>Azoulay</a:t>
            </a:r>
            <a:r>
              <a:rPr lang="en-US" sz="1500" dirty="0">
                <a:hlinkClick r:id="rId3"/>
              </a:rPr>
              <a:t> E</a:t>
            </a:r>
            <a:r>
              <a:rPr lang="en-US" sz="1500" baseline="30000" dirty="0"/>
              <a:t>1</a:t>
            </a:r>
            <a:r>
              <a:rPr lang="en-US" sz="1500" dirty="0"/>
              <a:t>, </a:t>
            </a:r>
            <a:r>
              <a:rPr lang="en-US" sz="1500" dirty="0" err="1">
                <a:hlinkClick r:id="rId4"/>
              </a:rPr>
              <a:t>Chevret</a:t>
            </a:r>
            <a:r>
              <a:rPr lang="en-US" sz="1500" dirty="0">
                <a:hlinkClick r:id="rId4"/>
              </a:rPr>
              <a:t> S</a:t>
            </a:r>
            <a:r>
              <a:rPr lang="en-US" sz="1500" dirty="0"/>
              <a:t>, </a:t>
            </a:r>
            <a:r>
              <a:rPr lang="en-US" sz="1500" dirty="0" err="1">
                <a:hlinkClick r:id="rId5"/>
              </a:rPr>
              <a:t>Leleu</a:t>
            </a:r>
            <a:r>
              <a:rPr lang="en-US" sz="1500" dirty="0">
                <a:hlinkClick r:id="rId5"/>
              </a:rPr>
              <a:t> G</a:t>
            </a:r>
            <a:r>
              <a:rPr lang="en-US" sz="1500" dirty="0"/>
              <a:t>, </a:t>
            </a:r>
            <a:r>
              <a:rPr lang="en-US" sz="1500" dirty="0">
                <a:hlinkClick r:id="rId6"/>
              </a:rPr>
              <a:t>Pochard F</a:t>
            </a:r>
            <a:r>
              <a:rPr lang="en-US" sz="1500" dirty="0"/>
              <a:t>, </a:t>
            </a:r>
            <a:r>
              <a:rPr lang="en-US" sz="1500" dirty="0" err="1">
                <a:hlinkClick r:id="rId7"/>
              </a:rPr>
              <a:t>Barboteu</a:t>
            </a:r>
            <a:r>
              <a:rPr lang="en-US" sz="1500" dirty="0">
                <a:hlinkClick r:id="rId7"/>
              </a:rPr>
              <a:t> M</a:t>
            </a:r>
            <a:r>
              <a:rPr lang="en-US" sz="1500" dirty="0"/>
              <a:t>, </a:t>
            </a:r>
            <a:r>
              <a:rPr lang="en-US" sz="1500" dirty="0" err="1">
                <a:hlinkClick r:id="rId8"/>
              </a:rPr>
              <a:t>Adrie</a:t>
            </a:r>
            <a:r>
              <a:rPr lang="en-US" sz="1500" dirty="0">
                <a:hlinkClick r:id="rId8"/>
              </a:rPr>
              <a:t> C</a:t>
            </a:r>
            <a:r>
              <a:rPr lang="en-US" sz="1500" dirty="0"/>
              <a:t>, </a:t>
            </a:r>
            <a:r>
              <a:rPr lang="en-US" sz="1500" dirty="0" err="1">
                <a:hlinkClick r:id="rId9"/>
              </a:rPr>
              <a:t>Canoui</a:t>
            </a:r>
            <a:r>
              <a:rPr lang="en-US" sz="1500" dirty="0">
                <a:hlinkClick r:id="rId9"/>
              </a:rPr>
              <a:t> P</a:t>
            </a:r>
            <a:r>
              <a:rPr lang="en-US" sz="1500" dirty="0"/>
              <a:t>, </a:t>
            </a:r>
            <a:r>
              <a:rPr lang="en-US" sz="1500" dirty="0">
                <a:hlinkClick r:id="rId10"/>
              </a:rPr>
              <a:t>Le Gall JR</a:t>
            </a:r>
            <a:r>
              <a:rPr lang="en-US" sz="1500" dirty="0"/>
              <a:t>, </a:t>
            </a:r>
            <a:r>
              <a:rPr lang="en-US" sz="1500" dirty="0" err="1">
                <a:hlinkClick r:id="rId11"/>
              </a:rPr>
              <a:t>Schlemmer</a:t>
            </a:r>
            <a:r>
              <a:rPr lang="en-US" sz="1500" dirty="0">
                <a:hlinkClick r:id="rId11"/>
              </a:rPr>
              <a:t> B</a:t>
            </a:r>
            <a:r>
              <a:rPr lang="en-US" sz="1500" dirty="0"/>
              <a:t>. </a:t>
            </a:r>
            <a:r>
              <a:rPr lang="en-US" sz="1500" dirty="0" err="1"/>
              <a:t>Crit</a:t>
            </a:r>
            <a:r>
              <a:rPr lang="en-US" sz="1500" dirty="0"/>
              <a:t> Care Med. 2000 Aug;28(8):3044-9</a:t>
            </a:r>
          </a:p>
          <a:p>
            <a:endParaRPr lang="en-US" dirty="0"/>
          </a:p>
        </p:txBody>
      </p:sp>
      <p:sp>
        <p:nvSpPr>
          <p:cNvPr id="4" name="Title 1"/>
          <p:cNvSpPr>
            <a:spLocks noGrp="1"/>
          </p:cNvSpPr>
          <p:nvPr>
            <p:ph type="title"/>
          </p:nvPr>
        </p:nvSpPr>
        <p:spPr>
          <a:xfrm>
            <a:off x="0" y="274638"/>
            <a:ext cx="6553200" cy="1143000"/>
          </a:xfrm>
        </p:spPr>
        <p:txBody>
          <a:bodyPr/>
          <a:lstStyle/>
          <a:p>
            <a:r>
              <a:rPr lang="en-US" sz="3200" dirty="0" smtClean="0"/>
              <a:t>Why Have a Family Meeting?</a:t>
            </a:r>
            <a:endParaRPr lang="en-US" sz="3200" dirty="0"/>
          </a:p>
        </p:txBody>
      </p:sp>
    </p:spTree>
    <p:extLst>
      <p:ext uri="{BB962C8B-B14F-4D97-AF65-F5344CB8AC3E}">
        <p14:creationId xmlns:p14="http://schemas.microsoft.com/office/powerpoint/2010/main" val="197006281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951037"/>
            <a:ext cx="9144000" cy="4525963"/>
          </a:xfrm>
        </p:spPr>
        <p:txBody>
          <a:bodyPr>
            <a:normAutofit/>
          </a:bodyPr>
          <a:lstStyle/>
          <a:p>
            <a:r>
              <a:rPr lang="en-US" sz="3600" dirty="0"/>
              <a:t>In a study of 81 decision-makers, most reported excellent comprehension, but only one-half had a good understanding when objectively tested.</a:t>
            </a:r>
          </a:p>
          <a:p>
            <a:pPr marL="0" indent="0">
              <a:buNone/>
            </a:pPr>
            <a:endParaRPr lang="en-US" dirty="0"/>
          </a:p>
          <a:p>
            <a:pPr marL="0" indent="0">
              <a:buNone/>
            </a:pPr>
            <a:r>
              <a:rPr lang="en-US" sz="1200" b="1" dirty="0"/>
              <a:t>A prospective study of primary surrogate decision makers' knowledge of intensive </a:t>
            </a:r>
            <a:r>
              <a:rPr lang="en-US" sz="1200" b="1" dirty="0" err="1"/>
              <a:t>care.</a:t>
            </a:r>
            <a:r>
              <a:rPr lang="en-US" sz="1200" dirty="0" err="1">
                <a:hlinkClick r:id="rId2"/>
              </a:rPr>
              <a:t>Rodriguez</a:t>
            </a:r>
            <a:r>
              <a:rPr lang="en-US" sz="1200" dirty="0">
                <a:hlinkClick r:id="rId2"/>
              </a:rPr>
              <a:t> RM</a:t>
            </a:r>
            <a:r>
              <a:rPr lang="en-US" sz="1200" baseline="30000" dirty="0"/>
              <a:t>1</a:t>
            </a:r>
            <a:r>
              <a:rPr lang="en-US" sz="1200" dirty="0"/>
              <a:t>, </a:t>
            </a:r>
            <a:r>
              <a:rPr lang="en-US" sz="1200" dirty="0">
                <a:hlinkClick r:id="rId3"/>
              </a:rPr>
              <a:t>Navarrete E</a:t>
            </a:r>
            <a:r>
              <a:rPr lang="en-US" sz="1200" dirty="0"/>
              <a:t>, </a:t>
            </a:r>
            <a:r>
              <a:rPr lang="en-US" sz="1200" dirty="0" err="1">
                <a:hlinkClick r:id="rId4"/>
              </a:rPr>
              <a:t>Schwaber</a:t>
            </a:r>
            <a:r>
              <a:rPr lang="en-US" sz="1200" dirty="0">
                <a:hlinkClick r:id="rId4"/>
              </a:rPr>
              <a:t> J</a:t>
            </a:r>
            <a:r>
              <a:rPr lang="en-US" sz="1200" dirty="0"/>
              <a:t>, </a:t>
            </a:r>
            <a:r>
              <a:rPr lang="en-US" sz="1200" dirty="0" err="1">
                <a:hlinkClick r:id="rId5"/>
              </a:rPr>
              <a:t>McKleroy</a:t>
            </a:r>
            <a:r>
              <a:rPr lang="en-US" sz="1200" dirty="0">
                <a:hlinkClick r:id="rId5"/>
              </a:rPr>
              <a:t> W</a:t>
            </a:r>
            <a:r>
              <a:rPr lang="en-US" sz="1200" dirty="0"/>
              <a:t>, </a:t>
            </a:r>
            <a:r>
              <a:rPr lang="en-US" sz="1200" dirty="0">
                <a:hlinkClick r:id="rId6"/>
              </a:rPr>
              <a:t>Clouse A</a:t>
            </a:r>
            <a:r>
              <a:rPr lang="en-US" sz="1200" dirty="0"/>
              <a:t>, </a:t>
            </a:r>
            <a:r>
              <a:rPr lang="en-US" sz="1200" dirty="0">
                <a:hlinkClick r:id="rId7"/>
              </a:rPr>
              <a:t>Kerrigan SF</a:t>
            </a:r>
            <a:r>
              <a:rPr lang="en-US" sz="1200" dirty="0"/>
              <a:t>, </a:t>
            </a:r>
            <a:r>
              <a:rPr lang="en-US" sz="1200" dirty="0" err="1">
                <a:hlinkClick r:id="rId8"/>
              </a:rPr>
              <a:t>Fortman</a:t>
            </a:r>
            <a:r>
              <a:rPr lang="en-US" sz="1200" dirty="0">
                <a:hlinkClick r:id="rId8"/>
              </a:rPr>
              <a:t> J</a:t>
            </a:r>
            <a:r>
              <a:rPr lang="en-US" sz="1200" dirty="0"/>
              <a:t>.</a:t>
            </a:r>
            <a:r>
              <a:rPr lang="en-US" sz="1200" dirty="0">
                <a:hlinkClick r:id="rId9" tooltip="Critical care medicine."/>
              </a:rPr>
              <a:t> </a:t>
            </a:r>
            <a:r>
              <a:rPr lang="en-US" sz="1200" dirty="0" err="1">
                <a:hlinkClick r:id="rId9" tooltip="Critical care medicine."/>
              </a:rPr>
              <a:t>Crit</a:t>
            </a:r>
            <a:r>
              <a:rPr lang="en-US" sz="1200" dirty="0">
                <a:hlinkClick r:id="rId9" tooltip="Critical care medicine."/>
              </a:rPr>
              <a:t> Care Med.</a:t>
            </a:r>
            <a:r>
              <a:rPr lang="en-US" sz="1200" dirty="0"/>
              <a:t> 2008 May;36(5):1633-6. </a:t>
            </a:r>
            <a:r>
              <a:rPr lang="en-US" sz="1200" dirty="0" err="1"/>
              <a:t>doi</a:t>
            </a:r>
            <a:r>
              <a:rPr lang="en-US" sz="1200" dirty="0"/>
              <a:t>: 10.1097/CCM.0b013e31816a0784.</a:t>
            </a:r>
          </a:p>
          <a:p>
            <a:endParaRPr lang="en-US" dirty="0"/>
          </a:p>
          <a:p>
            <a:pPr marL="0" indent="0">
              <a:buNone/>
            </a:pPr>
            <a:endParaRPr lang="en-US" dirty="0"/>
          </a:p>
        </p:txBody>
      </p:sp>
      <p:sp>
        <p:nvSpPr>
          <p:cNvPr id="4" name="Title 1"/>
          <p:cNvSpPr txBox="1">
            <a:spLocks noGrp="1"/>
          </p:cNvSpPr>
          <p:nvPr>
            <p:ph type="title"/>
          </p:nvPr>
        </p:nvSpPr>
        <p:spPr>
          <a:prstGeom prst="rect">
            <a:avLst/>
          </a:prstGeom>
        </p:spPr>
        <p:txBody>
          <a:bodyPr vert="horz" lIns="91440" tIns="45720" rIns="91440" bIns="45720" rtlCol="0" anchor="ctr">
            <a:noAutofit/>
          </a:bodyPr>
          <a:lstStyle>
            <a:lvl1pPr algn="l" defTabSz="914400" rtl="0" eaLnBrk="1" latinLnBrk="0" hangingPunct="1">
              <a:spcBef>
                <a:spcPct val="0"/>
              </a:spcBef>
              <a:buNone/>
              <a:defRPr sz="4000" kern="1200">
                <a:solidFill>
                  <a:schemeClr val="tx1"/>
                </a:solidFill>
                <a:latin typeface="Arial Black" pitchFamily="34" charset="0"/>
                <a:ea typeface="+mj-ea"/>
                <a:cs typeface="Arial" pitchFamily="34" charset="0"/>
              </a:defRPr>
            </a:lvl1pPr>
          </a:lstStyle>
          <a:p>
            <a:pPr algn="ctr"/>
            <a:r>
              <a:rPr lang="en-US" sz="3200" dirty="0" smtClean="0"/>
              <a:t>Why Have a Family Meeting?</a:t>
            </a:r>
            <a:endParaRPr lang="en-US" sz="3200" dirty="0"/>
          </a:p>
        </p:txBody>
      </p:sp>
    </p:spTree>
    <p:extLst>
      <p:ext uri="{BB962C8B-B14F-4D97-AF65-F5344CB8AC3E}">
        <p14:creationId xmlns:p14="http://schemas.microsoft.com/office/powerpoint/2010/main" val="37371047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Why Have a Family Meeting?</a:t>
            </a:r>
            <a:endParaRPr lang="en-US" sz="3200" dirty="0"/>
          </a:p>
        </p:txBody>
      </p:sp>
      <p:sp>
        <p:nvSpPr>
          <p:cNvPr id="3" name="Content Placeholder 2"/>
          <p:cNvSpPr>
            <a:spLocks noGrp="1"/>
          </p:cNvSpPr>
          <p:nvPr>
            <p:ph idx="1"/>
          </p:nvPr>
        </p:nvSpPr>
        <p:spPr>
          <a:xfrm>
            <a:off x="0" y="2027237"/>
            <a:ext cx="9144000" cy="4525963"/>
          </a:xfrm>
        </p:spPr>
        <p:txBody>
          <a:bodyPr>
            <a:normAutofit/>
          </a:bodyPr>
          <a:lstStyle/>
          <a:p>
            <a:r>
              <a:rPr lang="en-US" dirty="0"/>
              <a:t>Family members who are present at the time of death or who perceived that communication was inadequate are at increased risk for PTSD symptoms </a:t>
            </a:r>
          </a:p>
          <a:p>
            <a:pPr marL="0" indent="0">
              <a:buNone/>
            </a:pPr>
            <a:endParaRPr lang="en-US" dirty="0"/>
          </a:p>
          <a:p>
            <a:pPr marL="0" indent="0">
              <a:buNone/>
            </a:pPr>
            <a:r>
              <a:rPr lang="en-US" sz="1200" b="1" dirty="0"/>
              <a:t>Predictors of symptoms of posttraumatic stress and depression in family members after patient death in the </a:t>
            </a:r>
            <a:r>
              <a:rPr lang="en-US" sz="1200" b="1" dirty="0" err="1"/>
              <a:t>ICU.</a:t>
            </a:r>
            <a:r>
              <a:rPr lang="en-US" sz="1200" dirty="0" err="1">
                <a:hlinkClick r:id="rId2"/>
              </a:rPr>
              <a:t>Gries</a:t>
            </a:r>
            <a:r>
              <a:rPr lang="en-US" sz="1200" dirty="0">
                <a:hlinkClick r:id="rId2"/>
              </a:rPr>
              <a:t> CJ</a:t>
            </a:r>
            <a:r>
              <a:rPr lang="en-US" sz="1200" baseline="30000" dirty="0"/>
              <a:t>1</a:t>
            </a:r>
            <a:r>
              <a:rPr lang="en-US" sz="1200" dirty="0"/>
              <a:t>, </a:t>
            </a:r>
            <a:r>
              <a:rPr lang="en-US" sz="1200" dirty="0" err="1">
                <a:hlinkClick r:id="rId3"/>
              </a:rPr>
              <a:t>Engelberg</a:t>
            </a:r>
            <a:r>
              <a:rPr lang="en-US" sz="1200" dirty="0">
                <a:hlinkClick r:id="rId3"/>
              </a:rPr>
              <a:t> RA</a:t>
            </a:r>
            <a:r>
              <a:rPr lang="en-US" sz="1200" dirty="0"/>
              <a:t>, </a:t>
            </a:r>
            <a:r>
              <a:rPr lang="en-US" sz="1200" dirty="0" err="1">
                <a:hlinkClick r:id="rId4"/>
              </a:rPr>
              <a:t>Kross</a:t>
            </a:r>
            <a:r>
              <a:rPr lang="en-US" sz="1200" dirty="0">
                <a:hlinkClick r:id="rId4"/>
              </a:rPr>
              <a:t> EK</a:t>
            </a:r>
            <a:r>
              <a:rPr lang="en-US" sz="1200" dirty="0"/>
              <a:t>, </a:t>
            </a:r>
            <a:r>
              <a:rPr lang="en-US" sz="1200" dirty="0" err="1">
                <a:hlinkClick r:id="rId5"/>
              </a:rPr>
              <a:t>Zatzick</a:t>
            </a:r>
            <a:r>
              <a:rPr lang="en-US" sz="1200" dirty="0">
                <a:hlinkClick r:id="rId5"/>
              </a:rPr>
              <a:t> D</a:t>
            </a:r>
            <a:r>
              <a:rPr lang="en-US" sz="1200" dirty="0"/>
              <a:t>, </a:t>
            </a:r>
            <a:r>
              <a:rPr lang="en-US" sz="1200" dirty="0">
                <a:hlinkClick r:id="rId6"/>
              </a:rPr>
              <a:t>Nielsen EL</a:t>
            </a:r>
            <a:r>
              <a:rPr lang="en-US" sz="1200" dirty="0"/>
              <a:t>, </a:t>
            </a:r>
            <a:r>
              <a:rPr lang="en-US" sz="1200" dirty="0">
                <a:hlinkClick r:id="rId7"/>
              </a:rPr>
              <a:t>Downey L</a:t>
            </a:r>
            <a:r>
              <a:rPr lang="en-US" sz="1200" dirty="0"/>
              <a:t>, </a:t>
            </a:r>
            <a:r>
              <a:rPr lang="en-US" sz="1200" dirty="0">
                <a:hlinkClick r:id="rId8"/>
              </a:rPr>
              <a:t>Curtis JR</a:t>
            </a:r>
            <a:r>
              <a:rPr lang="en-US" sz="1200" dirty="0"/>
              <a:t>. Chest. 2010 Feb;137(2):280-7. </a:t>
            </a:r>
            <a:r>
              <a:rPr lang="en-US" sz="1200" dirty="0" err="1"/>
              <a:t>doi</a:t>
            </a:r>
            <a:r>
              <a:rPr lang="en-US" sz="1200" dirty="0"/>
              <a:t>: 10.1378/chest.09-1291. </a:t>
            </a:r>
            <a:r>
              <a:rPr lang="en-US" sz="1200" dirty="0" err="1"/>
              <a:t>Epub</a:t>
            </a:r>
            <a:r>
              <a:rPr lang="en-US" sz="1200" dirty="0"/>
              <a:t> 2009 Sep 17.</a:t>
            </a:r>
          </a:p>
          <a:p>
            <a:endParaRPr lang="en-US" dirty="0"/>
          </a:p>
        </p:txBody>
      </p:sp>
    </p:spTree>
    <p:extLst>
      <p:ext uri="{BB962C8B-B14F-4D97-AF65-F5344CB8AC3E}">
        <p14:creationId xmlns:p14="http://schemas.microsoft.com/office/powerpoint/2010/main" val="298061314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the evidence on timing?</a:t>
            </a:r>
          </a:p>
        </p:txBody>
      </p:sp>
      <p:sp>
        <p:nvSpPr>
          <p:cNvPr id="3" name="Content Placeholder 2"/>
          <p:cNvSpPr>
            <a:spLocks noGrp="1"/>
          </p:cNvSpPr>
          <p:nvPr>
            <p:ph idx="1"/>
          </p:nvPr>
        </p:nvSpPr>
        <p:spPr/>
        <p:txBody>
          <a:bodyPr/>
          <a:lstStyle/>
          <a:p>
            <a:r>
              <a:rPr lang="en-US" dirty="0"/>
              <a:t>At least one study looking at within 72 hours of admission</a:t>
            </a:r>
          </a:p>
          <a:p>
            <a:r>
              <a:rPr lang="en-US" dirty="0"/>
              <a:t>Can decrease length of stay with no change in mortality</a:t>
            </a:r>
          </a:p>
          <a:p>
            <a:endParaRPr lang="en-US" dirty="0"/>
          </a:p>
          <a:p>
            <a:pPr marL="0" indent="0">
              <a:buNone/>
            </a:pPr>
            <a:r>
              <a:rPr lang="en-US" sz="1100" b="1" dirty="0"/>
              <a:t>An intensive communication intervention for the critically ill. </a:t>
            </a:r>
            <a:r>
              <a:rPr lang="en-US" sz="1100" dirty="0">
                <a:hlinkClick r:id="rId2"/>
              </a:rPr>
              <a:t>Lilly CM</a:t>
            </a:r>
            <a:r>
              <a:rPr lang="en-US" sz="1100" baseline="30000" dirty="0"/>
              <a:t>1</a:t>
            </a:r>
            <a:r>
              <a:rPr lang="en-US" sz="1100" dirty="0"/>
              <a:t>, </a:t>
            </a:r>
            <a:r>
              <a:rPr lang="en-US" sz="1100" dirty="0">
                <a:hlinkClick r:id="rId3"/>
              </a:rPr>
              <a:t>De </a:t>
            </a:r>
            <a:r>
              <a:rPr lang="en-US" sz="1100" dirty="0" err="1">
                <a:hlinkClick r:id="rId3"/>
              </a:rPr>
              <a:t>Meo</a:t>
            </a:r>
            <a:r>
              <a:rPr lang="en-US" sz="1100" dirty="0">
                <a:hlinkClick r:id="rId3"/>
              </a:rPr>
              <a:t> DL</a:t>
            </a:r>
            <a:r>
              <a:rPr lang="en-US" sz="1100" dirty="0"/>
              <a:t>, </a:t>
            </a:r>
            <a:r>
              <a:rPr lang="en-US" sz="1100" dirty="0" err="1">
                <a:hlinkClick r:id="rId4"/>
              </a:rPr>
              <a:t>Sonna</a:t>
            </a:r>
            <a:r>
              <a:rPr lang="en-US" sz="1100" dirty="0">
                <a:hlinkClick r:id="rId4"/>
              </a:rPr>
              <a:t> LA</a:t>
            </a:r>
            <a:r>
              <a:rPr lang="en-US" sz="1100" dirty="0"/>
              <a:t>, </a:t>
            </a:r>
            <a:r>
              <a:rPr lang="en-US" sz="1100" dirty="0">
                <a:hlinkClick r:id="rId5"/>
              </a:rPr>
              <a:t>Haley KJ</a:t>
            </a:r>
            <a:r>
              <a:rPr lang="en-US" sz="1100" dirty="0"/>
              <a:t>, </a:t>
            </a:r>
            <a:r>
              <a:rPr lang="en-US" sz="1100" dirty="0" err="1">
                <a:hlinkClick r:id="rId6"/>
              </a:rPr>
              <a:t>Massaro</a:t>
            </a:r>
            <a:r>
              <a:rPr lang="en-US" sz="1100" dirty="0">
                <a:hlinkClick r:id="rId6"/>
              </a:rPr>
              <a:t> AF</a:t>
            </a:r>
            <a:r>
              <a:rPr lang="en-US" sz="1100" dirty="0"/>
              <a:t>, </a:t>
            </a:r>
            <a:r>
              <a:rPr lang="en-US" sz="1100" dirty="0">
                <a:hlinkClick r:id="rId7"/>
              </a:rPr>
              <a:t>Wallace RF</a:t>
            </a:r>
            <a:r>
              <a:rPr lang="en-US" sz="1100" dirty="0"/>
              <a:t>, </a:t>
            </a:r>
            <a:r>
              <a:rPr lang="en-US" sz="1100" dirty="0">
                <a:hlinkClick r:id="rId8"/>
              </a:rPr>
              <a:t>Cody S</a:t>
            </a:r>
            <a:r>
              <a:rPr lang="en-US" sz="1100" dirty="0"/>
              <a:t>.</a:t>
            </a:r>
            <a:r>
              <a:rPr lang="en-US" sz="1100" dirty="0">
                <a:hlinkClick r:id="rId9" tooltip="The American journal of medicine."/>
              </a:rPr>
              <a:t> Am J Med.</a:t>
            </a:r>
            <a:r>
              <a:rPr lang="en-US" sz="1100" dirty="0"/>
              <a:t> 2000 Oct 15;109(6):469-75</a:t>
            </a:r>
            <a:r>
              <a:rPr lang="en-US" sz="1100" dirty="0" smtClean="0"/>
              <a:t>.</a:t>
            </a:r>
            <a:endParaRPr lang="en-US" dirty="0"/>
          </a:p>
          <a:p>
            <a:endParaRPr lang="en-US" dirty="0"/>
          </a:p>
        </p:txBody>
      </p:sp>
    </p:spTree>
    <p:extLst>
      <p:ext uri="{BB962C8B-B14F-4D97-AF65-F5344CB8AC3E}">
        <p14:creationId xmlns:p14="http://schemas.microsoft.com/office/powerpoint/2010/main" val="212769645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What are goals of care?</a:t>
            </a:r>
          </a:p>
          <a:p>
            <a:pPr lvl="1"/>
            <a:r>
              <a:rPr lang="en-US" dirty="0"/>
              <a:t>What is the patient trying to accomplish with treatment?</a:t>
            </a:r>
          </a:p>
          <a:p>
            <a:pPr lvl="2"/>
            <a:r>
              <a:rPr lang="en-US" dirty="0"/>
              <a:t>Cure or life </a:t>
            </a:r>
            <a:r>
              <a:rPr lang="en-US" dirty="0" smtClean="0"/>
              <a:t>prolonging measures?</a:t>
            </a:r>
            <a:endParaRPr lang="en-US" dirty="0"/>
          </a:p>
          <a:p>
            <a:pPr lvl="2"/>
            <a:r>
              <a:rPr lang="en-US" dirty="0"/>
              <a:t>Pain </a:t>
            </a:r>
            <a:r>
              <a:rPr lang="en-US" dirty="0" smtClean="0"/>
              <a:t>control?</a:t>
            </a:r>
            <a:endParaRPr lang="en-US" dirty="0"/>
          </a:p>
          <a:p>
            <a:pPr lvl="1"/>
            <a:r>
              <a:rPr lang="en-US" dirty="0"/>
              <a:t>What can be accomplished with treatment?</a:t>
            </a:r>
          </a:p>
          <a:p>
            <a:pPr lvl="2"/>
            <a:r>
              <a:rPr lang="en-US" dirty="0"/>
              <a:t>Palliative </a:t>
            </a:r>
            <a:r>
              <a:rPr lang="en-US" dirty="0" smtClean="0"/>
              <a:t>chemotherapy?</a:t>
            </a:r>
            <a:endParaRPr lang="en-US" dirty="0"/>
          </a:p>
          <a:p>
            <a:pPr lvl="2"/>
            <a:r>
              <a:rPr lang="en-US" dirty="0"/>
              <a:t>CPR in end stage disease processes (i.e. end stage heart failure, end stage COPD, end stage dementia</a:t>
            </a:r>
            <a:r>
              <a:rPr lang="en-US" dirty="0" smtClean="0"/>
              <a:t>)?</a:t>
            </a:r>
            <a:endParaRPr lang="en-US" dirty="0"/>
          </a:p>
          <a:p>
            <a:endParaRPr lang="en-US" dirty="0"/>
          </a:p>
        </p:txBody>
      </p:sp>
      <p:sp>
        <p:nvSpPr>
          <p:cNvPr id="4" name="Title 1"/>
          <p:cNvSpPr>
            <a:spLocks noGrp="1"/>
          </p:cNvSpPr>
          <p:nvPr>
            <p:ph type="title"/>
          </p:nvPr>
        </p:nvSpPr>
        <p:spPr>
          <a:xfrm>
            <a:off x="-1600200" y="228600"/>
            <a:ext cx="6553200" cy="1143000"/>
          </a:xfrm>
        </p:spPr>
        <p:txBody>
          <a:bodyPr/>
          <a:lstStyle/>
          <a:p>
            <a:pPr algn="ctr"/>
            <a:r>
              <a:rPr lang="en-US" sz="3600" dirty="0"/>
              <a:t>Goal Setting</a:t>
            </a:r>
          </a:p>
        </p:txBody>
      </p:sp>
    </p:spTree>
    <p:extLst>
      <p:ext uri="{BB962C8B-B14F-4D97-AF65-F5344CB8AC3E}">
        <p14:creationId xmlns:p14="http://schemas.microsoft.com/office/powerpoint/2010/main" val="208493391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0200" y="228600"/>
            <a:ext cx="6553200" cy="1143000"/>
          </a:xfrm>
        </p:spPr>
        <p:txBody>
          <a:bodyPr/>
          <a:lstStyle/>
          <a:p>
            <a:pPr algn="ctr"/>
            <a:r>
              <a:rPr lang="en-US" sz="3600" dirty="0"/>
              <a:t>Goal Setting</a:t>
            </a:r>
          </a:p>
        </p:txBody>
      </p:sp>
      <p:sp>
        <p:nvSpPr>
          <p:cNvPr id="3" name="Content Placeholder 2"/>
          <p:cNvSpPr>
            <a:spLocks noGrp="1"/>
          </p:cNvSpPr>
          <p:nvPr>
            <p:ph idx="1"/>
          </p:nvPr>
        </p:nvSpPr>
        <p:spPr>
          <a:xfrm>
            <a:off x="36286" y="1295400"/>
            <a:ext cx="9144000" cy="4525963"/>
          </a:xfrm>
        </p:spPr>
        <p:txBody>
          <a:bodyPr>
            <a:normAutofit fontScale="92500"/>
          </a:bodyPr>
          <a:lstStyle/>
          <a:p>
            <a:r>
              <a:rPr lang="en-US" dirty="0"/>
              <a:t>Allow enough time after each question</a:t>
            </a:r>
          </a:p>
          <a:p>
            <a:r>
              <a:rPr lang="en-US" dirty="0" smtClean="0"/>
              <a:t>Use </a:t>
            </a:r>
            <a:r>
              <a:rPr lang="en-US" dirty="0"/>
              <a:t>follow up questions as </a:t>
            </a:r>
            <a:r>
              <a:rPr lang="en-US" dirty="0" smtClean="0"/>
              <a:t>needed especially if clarification is needed</a:t>
            </a:r>
            <a:endParaRPr lang="en-US" dirty="0"/>
          </a:p>
          <a:p>
            <a:r>
              <a:rPr lang="en-US" dirty="0"/>
              <a:t>Discuss </a:t>
            </a:r>
            <a:r>
              <a:rPr lang="en-US" dirty="0" smtClean="0"/>
              <a:t>“big picture” </a:t>
            </a:r>
            <a:r>
              <a:rPr lang="en-US" dirty="0"/>
              <a:t>goals before discussing specific interventions</a:t>
            </a:r>
          </a:p>
          <a:p>
            <a:r>
              <a:rPr lang="en-US" dirty="0"/>
              <a:t>Restate goals to be sure </a:t>
            </a:r>
            <a:r>
              <a:rPr lang="en-US" dirty="0" smtClean="0"/>
              <a:t>both you and the family fully understand each other</a:t>
            </a:r>
            <a:endParaRPr lang="en-US" dirty="0"/>
          </a:p>
          <a:p>
            <a:pPr lvl="1">
              <a:buFont typeface="Courier New" panose="02070309020205020404" pitchFamily="49" charset="0"/>
              <a:buChar char="o"/>
            </a:pPr>
            <a:r>
              <a:rPr lang="en-US" dirty="0"/>
              <a:t>“What I hear you saying is you want to be home, </a:t>
            </a:r>
            <a:r>
              <a:rPr lang="en-US" dirty="0" smtClean="0"/>
              <a:t>comfortable, </a:t>
            </a:r>
            <a:r>
              <a:rPr lang="en-US" dirty="0"/>
              <a:t>and survive until your grandson is </a:t>
            </a:r>
            <a:r>
              <a:rPr lang="en-US" dirty="0" smtClean="0"/>
              <a:t>born.”</a:t>
            </a:r>
          </a:p>
          <a:p>
            <a:pPr marL="457200" lvl="1" indent="0">
              <a:buNone/>
            </a:pPr>
            <a:endParaRPr lang="en-US" dirty="0"/>
          </a:p>
          <a:p>
            <a:pPr marL="0" indent="0">
              <a:buNone/>
            </a:pPr>
            <a:endParaRPr lang="en-US" dirty="0"/>
          </a:p>
        </p:txBody>
      </p:sp>
    </p:spTree>
    <p:extLst>
      <p:ext uri="{BB962C8B-B14F-4D97-AF65-F5344CB8AC3E}">
        <p14:creationId xmlns:p14="http://schemas.microsoft.com/office/powerpoint/2010/main" val="277056211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Capacity</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Similar to informed consent (determined by physician)</a:t>
            </a:r>
          </a:p>
          <a:p>
            <a:r>
              <a:rPr lang="en-US" dirty="0" smtClean="0"/>
              <a:t>Patient should know:</a:t>
            </a:r>
          </a:p>
          <a:p>
            <a:pPr lvl="1"/>
            <a:r>
              <a:rPr lang="en-US" dirty="0"/>
              <a:t>D</a:t>
            </a:r>
            <a:r>
              <a:rPr lang="en-US" dirty="0" smtClean="0"/>
              <a:t>iagnosis</a:t>
            </a:r>
            <a:endParaRPr lang="en-US" dirty="0"/>
          </a:p>
          <a:p>
            <a:pPr lvl="1"/>
            <a:r>
              <a:rPr lang="en-US" dirty="0"/>
              <a:t>The nature, purpose, risks and benefits of a proposed treatment or </a:t>
            </a:r>
            <a:r>
              <a:rPr lang="en-US" dirty="0" smtClean="0"/>
              <a:t>procedure</a:t>
            </a:r>
            <a:endParaRPr lang="en-US" dirty="0"/>
          </a:p>
          <a:p>
            <a:pPr lvl="1"/>
            <a:r>
              <a:rPr lang="en-US" dirty="0"/>
              <a:t>The nature, purpose, risks and benefits of alternative treatments or </a:t>
            </a:r>
            <a:r>
              <a:rPr lang="en-US" dirty="0" smtClean="0"/>
              <a:t>procedures</a:t>
            </a:r>
            <a:endParaRPr lang="en-US" dirty="0"/>
          </a:p>
          <a:p>
            <a:pPr lvl="1"/>
            <a:r>
              <a:rPr lang="en-US" dirty="0"/>
              <a:t>The risks and benefits of not receiving or undergoing a treatment or </a:t>
            </a:r>
            <a:r>
              <a:rPr lang="en-US" dirty="0" smtClean="0"/>
              <a:t>procedure</a:t>
            </a:r>
          </a:p>
          <a:p>
            <a:pPr marL="0" indent="0">
              <a:buNone/>
            </a:pPr>
            <a:endParaRPr lang="en-US" dirty="0" smtClean="0"/>
          </a:p>
          <a:p>
            <a:pPr marL="0" indent="0">
              <a:buNone/>
            </a:pPr>
            <a:r>
              <a:rPr lang="en-US" sz="1300" dirty="0" smtClean="0"/>
              <a:t>PC fast facts #164</a:t>
            </a:r>
            <a:endParaRPr lang="en-US" sz="1300" dirty="0"/>
          </a:p>
          <a:p>
            <a:endParaRPr lang="en-US" dirty="0"/>
          </a:p>
        </p:txBody>
      </p:sp>
    </p:spTree>
    <p:extLst>
      <p:ext uri="{BB962C8B-B14F-4D97-AF65-F5344CB8AC3E}">
        <p14:creationId xmlns:p14="http://schemas.microsoft.com/office/powerpoint/2010/main" val="18181074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838200"/>
            <a:ext cx="6553200" cy="1143000"/>
          </a:xfrm>
        </p:spPr>
        <p:txBody>
          <a:bodyPr/>
          <a:lstStyle/>
          <a:p>
            <a:pPr algn="ctr"/>
            <a:r>
              <a:rPr lang="en-US" sz="3600" dirty="0"/>
              <a:t>Family Meeting if </a:t>
            </a:r>
            <a:r>
              <a:rPr lang="en-US" sz="3600" dirty="0" smtClean="0"/>
              <a:t>Patient Lacks Capacity</a:t>
            </a:r>
            <a:endParaRPr lang="en-US" sz="3600" dirty="0"/>
          </a:p>
        </p:txBody>
      </p:sp>
      <p:sp>
        <p:nvSpPr>
          <p:cNvPr id="3" name="Content Placeholder 2"/>
          <p:cNvSpPr>
            <a:spLocks noGrp="1"/>
          </p:cNvSpPr>
          <p:nvPr>
            <p:ph idx="1"/>
          </p:nvPr>
        </p:nvSpPr>
        <p:spPr>
          <a:xfrm>
            <a:off x="152400" y="2332037"/>
            <a:ext cx="9144000" cy="4525963"/>
          </a:xfrm>
        </p:spPr>
        <p:txBody>
          <a:bodyPr/>
          <a:lstStyle/>
          <a:p>
            <a:r>
              <a:rPr lang="en-US" dirty="0"/>
              <a:t>Identify surrogate decision maker </a:t>
            </a:r>
          </a:p>
          <a:p>
            <a:pPr lvl="1">
              <a:buFont typeface="Courier New" panose="02070309020205020404" pitchFamily="49" charset="0"/>
              <a:buChar char="o"/>
            </a:pPr>
            <a:r>
              <a:rPr lang="en-US" dirty="0"/>
              <a:t>Guardian, HCPOA, </a:t>
            </a:r>
            <a:r>
              <a:rPr lang="en-US" dirty="0" smtClean="0"/>
              <a:t>Family</a:t>
            </a:r>
            <a:endParaRPr lang="en-US" dirty="0"/>
          </a:p>
          <a:p>
            <a:r>
              <a:rPr lang="en-US" dirty="0"/>
              <a:t>Decision </a:t>
            </a:r>
            <a:r>
              <a:rPr lang="en-US" dirty="0" smtClean="0"/>
              <a:t>Making </a:t>
            </a:r>
            <a:endParaRPr lang="en-US" dirty="0"/>
          </a:p>
          <a:p>
            <a:pPr lvl="1">
              <a:buFont typeface="Courier New" panose="02070309020205020404" pitchFamily="49" charset="0"/>
              <a:buChar char="o"/>
            </a:pPr>
            <a:r>
              <a:rPr lang="en-US" dirty="0" smtClean="0"/>
              <a:t>Advance directives</a:t>
            </a:r>
          </a:p>
          <a:p>
            <a:pPr lvl="1">
              <a:buFont typeface="Courier New" panose="02070309020205020404" pitchFamily="49" charset="0"/>
              <a:buChar char="o"/>
            </a:pPr>
            <a:r>
              <a:rPr lang="en-US" dirty="0" smtClean="0"/>
              <a:t>Substituted </a:t>
            </a:r>
            <a:r>
              <a:rPr lang="en-US" dirty="0"/>
              <a:t>judgement</a:t>
            </a:r>
          </a:p>
          <a:p>
            <a:pPr lvl="1">
              <a:buFont typeface="Courier New" panose="02070309020205020404" pitchFamily="49" charset="0"/>
              <a:buChar char="o"/>
            </a:pPr>
            <a:r>
              <a:rPr lang="en-US" dirty="0" smtClean="0"/>
              <a:t>Best interests</a:t>
            </a:r>
          </a:p>
          <a:p>
            <a:endParaRPr lang="en-US" dirty="0"/>
          </a:p>
        </p:txBody>
      </p:sp>
    </p:spTree>
    <p:extLst>
      <p:ext uri="{BB962C8B-B14F-4D97-AF65-F5344CB8AC3E}">
        <p14:creationId xmlns:p14="http://schemas.microsoft.com/office/powerpoint/2010/main" val="82653689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600" dirty="0"/>
              <a:t>Family Meeting if </a:t>
            </a:r>
            <a:r>
              <a:rPr lang="en-US" sz="3600" dirty="0" smtClean="0"/>
              <a:t>Patient </a:t>
            </a:r>
            <a:r>
              <a:rPr lang="en-US" sz="3600" dirty="0"/>
              <a:t>Lacks capacity</a:t>
            </a:r>
          </a:p>
        </p:txBody>
      </p:sp>
      <p:sp>
        <p:nvSpPr>
          <p:cNvPr id="3" name="Content Placeholder 2"/>
          <p:cNvSpPr>
            <a:spLocks noGrp="1"/>
          </p:cNvSpPr>
          <p:nvPr>
            <p:ph idx="1"/>
          </p:nvPr>
        </p:nvSpPr>
        <p:spPr>
          <a:xfrm>
            <a:off x="0" y="1600200"/>
            <a:ext cx="9144000" cy="5257800"/>
          </a:xfrm>
        </p:spPr>
        <p:txBody>
          <a:bodyPr>
            <a:normAutofit/>
          </a:bodyPr>
          <a:lstStyle/>
          <a:p>
            <a:r>
              <a:rPr lang="en-US" dirty="0"/>
              <a:t>Clinician should share responsibility and make recommendations based on knowledge of </a:t>
            </a:r>
            <a:r>
              <a:rPr lang="en-US" dirty="0" smtClean="0"/>
              <a:t>patient’s </a:t>
            </a:r>
            <a:r>
              <a:rPr lang="en-US" dirty="0"/>
              <a:t>values and </a:t>
            </a:r>
            <a:r>
              <a:rPr lang="en-US" dirty="0" smtClean="0"/>
              <a:t>patient’s </a:t>
            </a:r>
            <a:r>
              <a:rPr lang="en-US" dirty="0"/>
              <a:t>current condition</a:t>
            </a:r>
          </a:p>
          <a:p>
            <a:pPr lvl="1">
              <a:buFont typeface="Courier New" panose="02070309020205020404" pitchFamily="49" charset="0"/>
              <a:buChar char="o"/>
            </a:pPr>
            <a:r>
              <a:rPr lang="en-US" dirty="0"/>
              <a:t>“Given what you have told me regarding your mom and her current condition I would recommend…”</a:t>
            </a:r>
          </a:p>
          <a:p>
            <a:r>
              <a:rPr lang="en-US" dirty="0"/>
              <a:t>Best interest should be used along with substituted judgement</a:t>
            </a:r>
          </a:p>
          <a:p>
            <a:pPr lvl="1">
              <a:buFont typeface="Courier New" panose="02070309020205020404" pitchFamily="49" charset="0"/>
              <a:buChar char="o"/>
            </a:pPr>
            <a:r>
              <a:rPr lang="en-US" dirty="0" smtClean="0"/>
              <a:t>“I </a:t>
            </a:r>
            <a:r>
              <a:rPr lang="en-US" dirty="0"/>
              <a:t>know your sister is a fighter but she is suffering a lot and unfortunately we cannot fix what is wrong with her, so we should consider stopping dialysis.”</a:t>
            </a:r>
          </a:p>
          <a:p>
            <a:endParaRPr lang="en-US" dirty="0"/>
          </a:p>
          <a:p>
            <a:pPr marL="68580" indent="0">
              <a:buNone/>
            </a:pPr>
            <a:endParaRPr lang="en-US" dirty="0"/>
          </a:p>
          <a:p>
            <a:endParaRPr lang="en-US" dirty="0"/>
          </a:p>
        </p:txBody>
      </p:sp>
    </p:spTree>
    <p:extLst>
      <p:ext uri="{BB962C8B-B14F-4D97-AF65-F5344CB8AC3E}">
        <p14:creationId xmlns:p14="http://schemas.microsoft.com/office/powerpoint/2010/main" val="131477908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2819400"/>
            <a:ext cx="6553200" cy="1143000"/>
          </a:xfrm>
        </p:spPr>
        <p:txBody>
          <a:bodyPr/>
          <a:lstStyle/>
          <a:p>
            <a:pPr algn="ctr"/>
            <a:r>
              <a:rPr lang="en-US" dirty="0"/>
              <a:t>Chaplain Led </a:t>
            </a:r>
            <a:br>
              <a:rPr lang="en-US" dirty="0"/>
            </a:br>
            <a:r>
              <a:rPr lang="en-US" dirty="0"/>
              <a:t>Family Meetings</a:t>
            </a:r>
            <a:endParaRPr lang="en-US" dirty="0"/>
          </a:p>
        </p:txBody>
      </p:sp>
    </p:spTree>
    <p:extLst>
      <p:ext uri="{BB962C8B-B14F-4D97-AF65-F5344CB8AC3E}">
        <p14:creationId xmlns:p14="http://schemas.microsoft.com/office/powerpoint/2010/main" val="188710145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Presentation Goals</a:t>
            </a:r>
            <a:endParaRPr lang="en-US" dirty="0"/>
          </a:p>
        </p:txBody>
      </p:sp>
      <p:sp>
        <p:nvSpPr>
          <p:cNvPr id="3" name="Content Placeholder 2"/>
          <p:cNvSpPr>
            <a:spLocks noGrp="1"/>
          </p:cNvSpPr>
          <p:nvPr>
            <p:ph idx="1"/>
          </p:nvPr>
        </p:nvSpPr>
        <p:spPr/>
        <p:txBody>
          <a:bodyPr>
            <a:normAutofit/>
          </a:bodyPr>
          <a:lstStyle/>
          <a:p>
            <a:r>
              <a:rPr lang="en-US" dirty="0" smtClean="0"/>
              <a:t>Define the Differences between Palliative Care and Hospice</a:t>
            </a:r>
          </a:p>
          <a:p>
            <a:r>
              <a:rPr lang="en-US" dirty="0" smtClean="0"/>
              <a:t>Discuss the basics of preliminary preparations for leading a family meeting</a:t>
            </a:r>
          </a:p>
          <a:p>
            <a:r>
              <a:rPr lang="en-US" dirty="0" smtClean="0"/>
              <a:t>Describe the basics of leading a family meeting</a:t>
            </a:r>
            <a:endParaRPr lang="en-US" dirty="0"/>
          </a:p>
          <a:p>
            <a:r>
              <a:rPr lang="en-US" dirty="0"/>
              <a:t>Discuss simple communication tools to assist in communicating with the seriously ill </a:t>
            </a:r>
            <a:r>
              <a:rPr lang="en-US" dirty="0" smtClean="0"/>
              <a:t>patient and their family</a:t>
            </a:r>
            <a:endParaRPr lang="en-US" dirty="0"/>
          </a:p>
          <a:p>
            <a:pPr marL="0" indent="0">
              <a:buNone/>
            </a:pPr>
            <a:endParaRPr lang="en-US" dirty="0"/>
          </a:p>
        </p:txBody>
      </p:sp>
    </p:spTree>
    <p:extLst>
      <p:ext uri="{BB962C8B-B14F-4D97-AF65-F5344CB8AC3E}">
        <p14:creationId xmlns:p14="http://schemas.microsoft.com/office/powerpoint/2010/main" val="160670404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Pre-Meeting Prep.</a:t>
            </a:r>
            <a:endParaRPr lang="en-US" dirty="0"/>
          </a:p>
        </p:txBody>
      </p:sp>
      <p:sp>
        <p:nvSpPr>
          <p:cNvPr id="3" name="Content Placeholder 2"/>
          <p:cNvSpPr>
            <a:spLocks noGrp="1"/>
          </p:cNvSpPr>
          <p:nvPr>
            <p:ph idx="1"/>
          </p:nvPr>
        </p:nvSpPr>
        <p:spPr/>
        <p:txBody>
          <a:bodyPr/>
          <a:lstStyle/>
          <a:p>
            <a:r>
              <a:rPr lang="en-US" dirty="0" smtClean="0"/>
              <a:t>Be a Student of your Process</a:t>
            </a:r>
          </a:p>
          <a:p>
            <a:r>
              <a:rPr lang="en-US" dirty="0" smtClean="0"/>
              <a:t>Know your Team (What are they Bringing)</a:t>
            </a:r>
          </a:p>
          <a:p>
            <a:r>
              <a:rPr lang="en-US" dirty="0" smtClean="0"/>
              <a:t>Know Yourself (What are you Bringing)</a:t>
            </a:r>
          </a:p>
          <a:p>
            <a:r>
              <a:rPr lang="en-US" dirty="0" smtClean="0"/>
              <a:t>Know your Patient  (Actually Visit Them)</a:t>
            </a:r>
          </a:p>
          <a:p>
            <a:r>
              <a:rPr lang="en-US" dirty="0" smtClean="0"/>
              <a:t>Know your Patient (Know the Chart)</a:t>
            </a:r>
          </a:p>
          <a:p>
            <a:r>
              <a:rPr lang="en-US" dirty="0" smtClean="0"/>
              <a:t>Know your Patient’s Family</a:t>
            </a:r>
          </a:p>
        </p:txBody>
      </p:sp>
    </p:spTree>
    <p:extLst>
      <p:ext uri="{BB962C8B-B14F-4D97-AF65-F5344CB8AC3E}">
        <p14:creationId xmlns:p14="http://schemas.microsoft.com/office/powerpoint/2010/main" val="2031881563"/>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Pre-Meeting Prep</a:t>
            </a:r>
            <a:endParaRPr lang="en-US" dirty="0"/>
          </a:p>
        </p:txBody>
      </p:sp>
      <p:sp>
        <p:nvSpPr>
          <p:cNvPr id="3" name="Content Placeholder 2"/>
          <p:cNvSpPr>
            <a:spLocks noGrp="1"/>
          </p:cNvSpPr>
          <p:nvPr>
            <p:ph idx="1"/>
          </p:nvPr>
        </p:nvSpPr>
        <p:spPr/>
        <p:txBody>
          <a:bodyPr/>
          <a:lstStyle/>
          <a:p>
            <a:r>
              <a:rPr lang="en-US" dirty="0" smtClean="0"/>
              <a:t>Leading family </a:t>
            </a:r>
            <a:r>
              <a:rPr lang="en-US" dirty="0"/>
              <a:t>m</a:t>
            </a:r>
            <a:r>
              <a:rPr lang="en-US" dirty="0" smtClean="0"/>
              <a:t>eetings and/or effectively growing and maintaining healthy palliative care teams begins with understanding how to grow professionally in </a:t>
            </a:r>
            <a:r>
              <a:rPr lang="en-US" i="1" dirty="0" smtClean="0"/>
              <a:t>at least </a:t>
            </a:r>
            <a:r>
              <a:rPr lang="en-US" dirty="0" smtClean="0"/>
              <a:t>three areas:</a:t>
            </a:r>
          </a:p>
          <a:p>
            <a:pPr lvl="1"/>
            <a:r>
              <a:rPr lang="en-US" dirty="0" smtClean="0"/>
              <a:t>Role Building Education</a:t>
            </a:r>
          </a:p>
          <a:p>
            <a:pPr lvl="1"/>
            <a:r>
              <a:rPr lang="en-US" dirty="0" smtClean="0"/>
              <a:t>Case Building Education</a:t>
            </a:r>
          </a:p>
          <a:p>
            <a:pPr lvl="1"/>
            <a:r>
              <a:rPr lang="en-US" dirty="0" smtClean="0"/>
              <a:t>Team Building Education</a:t>
            </a:r>
          </a:p>
          <a:p>
            <a:pPr marL="457200" lvl="1" indent="0">
              <a:buNone/>
            </a:pPr>
            <a:endParaRPr lang="en-US" dirty="0" smtClean="0"/>
          </a:p>
        </p:txBody>
      </p:sp>
    </p:spTree>
    <p:extLst>
      <p:ext uri="{BB962C8B-B14F-4D97-AF65-F5344CB8AC3E}">
        <p14:creationId xmlns:p14="http://schemas.microsoft.com/office/powerpoint/2010/main" val="3159341723"/>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Pre-Meeting Prep.</a:t>
            </a:r>
          </a:p>
        </p:txBody>
      </p:sp>
      <p:sp>
        <p:nvSpPr>
          <p:cNvPr id="3" name="Content Placeholder 2"/>
          <p:cNvSpPr>
            <a:spLocks noGrp="1"/>
          </p:cNvSpPr>
          <p:nvPr>
            <p:ph idx="1"/>
          </p:nvPr>
        </p:nvSpPr>
        <p:spPr/>
        <p:txBody>
          <a:bodyPr/>
          <a:lstStyle/>
          <a:p>
            <a:r>
              <a:rPr lang="en-US" dirty="0" smtClean="0"/>
              <a:t>Incredibly helpful Articles:</a:t>
            </a:r>
          </a:p>
          <a:p>
            <a:pPr lvl="1"/>
            <a:r>
              <a:rPr lang="en-US" b="1" i="1" dirty="0" smtClean="0"/>
              <a:t>7x7 Model for Spiritual Assessment </a:t>
            </a:r>
            <a:r>
              <a:rPr lang="en-US" dirty="0" smtClean="0"/>
              <a:t>– by George Fitchett. (A chaplain once referred to Fitchett as the Sigmund Freud of Chaplaincy). </a:t>
            </a:r>
            <a:r>
              <a:rPr lang="en-US" b="1" dirty="0" smtClean="0"/>
              <a:t>A Case Builder.</a:t>
            </a:r>
          </a:p>
          <a:p>
            <a:pPr lvl="1"/>
            <a:r>
              <a:rPr lang="en-US" b="1" i="1" dirty="0" smtClean="0"/>
              <a:t>The Healing Family </a:t>
            </a:r>
            <a:r>
              <a:rPr lang="en-US" dirty="0" smtClean="0"/>
              <a:t>–</a:t>
            </a:r>
            <a:r>
              <a:rPr lang="en-US" b="1" dirty="0" smtClean="0"/>
              <a:t> </a:t>
            </a:r>
            <a:r>
              <a:rPr lang="en-US" dirty="0" smtClean="0"/>
              <a:t>by Stephanie Matthews Simonton. Helping vs. Rescuing. </a:t>
            </a:r>
            <a:r>
              <a:rPr lang="en-US" b="1" dirty="0" smtClean="0"/>
              <a:t>A Role Builder.</a:t>
            </a:r>
            <a:endParaRPr lang="en-US" b="1" i="1" dirty="0" smtClean="0"/>
          </a:p>
          <a:p>
            <a:pPr lvl="1"/>
            <a:r>
              <a:rPr lang="en-US" b="1" i="1" dirty="0" smtClean="0"/>
              <a:t>The Dying Role</a:t>
            </a:r>
            <a:r>
              <a:rPr lang="en-US" i="1" dirty="0" smtClean="0"/>
              <a:t> – Journal of Palliative Medicine Vol. 10, Number 1, 2007. </a:t>
            </a:r>
            <a:r>
              <a:rPr lang="en-US" b="1" dirty="0" smtClean="0"/>
              <a:t>A Role Builder.</a:t>
            </a:r>
            <a:endParaRPr lang="en-US" b="1" dirty="0"/>
          </a:p>
        </p:txBody>
      </p:sp>
    </p:spTree>
    <p:extLst>
      <p:ext uri="{BB962C8B-B14F-4D97-AF65-F5344CB8AC3E}">
        <p14:creationId xmlns:p14="http://schemas.microsoft.com/office/powerpoint/2010/main" val="24004877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Pre-Meeting Prep.</a:t>
            </a:r>
          </a:p>
        </p:txBody>
      </p:sp>
      <p:sp>
        <p:nvSpPr>
          <p:cNvPr id="3" name="Content Placeholder 2"/>
          <p:cNvSpPr>
            <a:spLocks noGrp="1"/>
          </p:cNvSpPr>
          <p:nvPr>
            <p:ph idx="1"/>
          </p:nvPr>
        </p:nvSpPr>
        <p:spPr/>
        <p:txBody>
          <a:bodyPr/>
          <a:lstStyle/>
          <a:p>
            <a:r>
              <a:rPr lang="en-US" dirty="0" smtClean="0"/>
              <a:t>Incredibly helpful Articles:</a:t>
            </a:r>
          </a:p>
          <a:p>
            <a:pPr lvl="1"/>
            <a:r>
              <a:rPr lang="en-US" b="1" i="1" dirty="0" smtClean="0"/>
              <a:t>The Relief of Existential Suffering </a:t>
            </a:r>
            <a:r>
              <a:rPr lang="en-US" i="1" dirty="0" smtClean="0"/>
              <a:t>– </a:t>
            </a:r>
            <a:r>
              <a:rPr lang="en-US" dirty="0" smtClean="0"/>
              <a:t>by David W. </a:t>
            </a:r>
            <a:r>
              <a:rPr lang="en-US" dirty="0" err="1" smtClean="0"/>
              <a:t>Kissane</a:t>
            </a:r>
            <a:r>
              <a:rPr lang="en-US" dirty="0" smtClean="0"/>
              <a:t>, M.D. – </a:t>
            </a:r>
            <a:r>
              <a:rPr lang="en-US" b="1" dirty="0" smtClean="0"/>
              <a:t>A</a:t>
            </a:r>
            <a:r>
              <a:rPr lang="en-US" dirty="0" smtClean="0"/>
              <a:t> </a:t>
            </a:r>
            <a:r>
              <a:rPr lang="en-US" b="1" dirty="0" smtClean="0"/>
              <a:t>Role Builder</a:t>
            </a:r>
            <a:r>
              <a:rPr lang="en-US" dirty="0" smtClean="0"/>
              <a:t>.</a:t>
            </a:r>
          </a:p>
          <a:p>
            <a:pPr lvl="1"/>
            <a:r>
              <a:rPr lang="en-US" b="1" i="1" dirty="0" smtClean="0"/>
              <a:t>Asking the Right Question about Pain: Narrative and </a:t>
            </a:r>
            <a:r>
              <a:rPr lang="en-US" b="1" i="1" dirty="0" err="1" smtClean="0"/>
              <a:t>Phronesis</a:t>
            </a:r>
            <a:r>
              <a:rPr lang="en-US" b="1" i="1" dirty="0" smtClean="0"/>
              <a:t> </a:t>
            </a:r>
            <a:r>
              <a:rPr lang="en-US" i="1" dirty="0" smtClean="0"/>
              <a:t>– </a:t>
            </a:r>
            <a:r>
              <a:rPr lang="en-US" dirty="0" smtClean="0"/>
              <a:t>Arthur W. Frank. </a:t>
            </a:r>
            <a:r>
              <a:rPr lang="en-US" b="1" dirty="0" smtClean="0"/>
              <a:t>A Case Builder</a:t>
            </a:r>
            <a:r>
              <a:rPr lang="en-US" dirty="0" smtClean="0"/>
              <a:t>.</a:t>
            </a:r>
          </a:p>
          <a:p>
            <a:pPr lvl="1"/>
            <a:r>
              <a:rPr lang="en-US" b="1" i="1" dirty="0" smtClean="0"/>
              <a:t>Role of the Doctor in Relieving Spiritual Distress at the End of Life </a:t>
            </a:r>
            <a:r>
              <a:rPr lang="en-US" dirty="0" smtClean="0"/>
              <a:t>– by Karen </a:t>
            </a:r>
            <a:r>
              <a:rPr lang="en-US" dirty="0" err="1" smtClean="0"/>
              <a:t>Pronk</a:t>
            </a:r>
            <a:r>
              <a:rPr lang="en-US" dirty="0" smtClean="0"/>
              <a:t>. </a:t>
            </a:r>
            <a:r>
              <a:rPr lang="en-US" b="1" dirty="0" smtClean="0"/>
              <a:t>A Team Builder.</a:t>
            </a:r>
          </a:p>
        </p:txBody>
      </p:sp>
    </p:spTree>
    <p:extLst>
      <p:ext uri="{BB962C8B-B14F-4D97-AF65-F5344CB8AC3E}">
        <p14:creationId xmlns:p14="http://schemas.microsoft.com/office/powerpoint/2010/main" val="176342786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Chaplain Led Family Meetings?</a:t>
            </a:r>
            <a:endParaRPr lang="en-US" dirty="0"/>
          </a:p>
        </p:txBody>
      </p:sp>
      <p:sp>
        <p:nvSpPr>
          <p:cNvPr id="3" name="Content Placeholder 2"/>
          <p:cNvSpPr>
            <a:spLocks noGrp="1"/>
          </p:cNvSpPr>
          <p:nvPr>
            <p:ph idx="1"/>
          </p:nvPr>
        </p:nvSpPr>
        <p:spPr/>
        <p:txBody>
          <a:bodyPr>
            <a:normAutofit lnSpcReduction="10000"/>
          </a:bodyPr>
          <a:lstStyle/>
          <a:p>
            <a:r>
              <a:rPr lang="en-US" dirty="0" smtClean="0"/>
              <a:t>Does Spirituality / Religion Drives perspective on their medical condition?</a:t>
            </a:r>
          </a:p>
          <a:p>
            <a:r>
              <a:rPr lang="en-US" dirty="0" smtClean="0"/>
              <a:t>Does the patient and/or family use a lot of spiritual language?</a:t>
            </a:r>
          </a:p>
          <a:p>
            <a:pPr lvl="1"/>
            <a:r>
              <a:rPr lang="en-US" dirty="0" smtClean="0"/>
              <a:t>Faith</a:t>
            </a:r>
          </a:p>
          <a:p>
            <a:pPr lvl="1"/>
            <a:r>
              <a:rPr lang="en-US" dirty="0" smtClean="0"/>
              <a:t>Hope</a:t>
            </a:r>
            <a:endParaRPr lang="en-US" dirty="0" smtClean="0"/>
          </a:p>
          <a:p>
            <a:pPr lvl="1"/>
            <a:r>
              <a:rPr lang="en-US" dirty="0" smtClean="0"/>
              <a:t>Miracle</a:t>
            </a:r>
          </a:p>
          <a:p>
            <a:pPr lvl="1"/>
            <a:r>
              <a:rPr lang="en-US" dirty="0" smtClean="0"/>
              <a:t>Fighter</a:t>
            </a:r>
          </a:p>
          <a:p>
            <a:pPr lvl="1"/>
            <a:r>
              <a:rPr lang="en-US" dirty="0" smtClean="0"/>
              <a:t>Prayer</a:t>
            </a:r>
          </a:p>
          <a:p>
            <a:endParaRPr lang="en-US" dirty="0"/>
          </a:p>
        </p:txBody>
      </p:sp>
    </p:spTree>
    <p:extLst>
      <p:ext uri="{BB962C8B-B14F-4D97-AF65-F5344CB8AC3E}">
        <p14:creationId xmlns:p14="http://schemas.microsoft.com/office/powerpoint/2010/main" val="10241904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Family Meetings and Guiding Tools</a:t>
            </a:r>
            <a:endParaRPr lang="en-US" dirty="0"/>
          </a:p>
        </p:txBody>
      </p:sp>
      <p:sp>
        <p:nvSpPr>
          <p:cNvPr id="3" name="Content Placeholder 2"/>
          <p:cNvSpPr>
            <a:spLocks noGrp="1"/>
          </p:cNvSpPr>
          <p:nvPr>
            <p:ph idx="1"/>
          </p:nvPr>
        </p:nvSpPr>
        <p:spPr>
          <a:xfrm>
            <a:off x="0" y="1951037"/>
            <a:ext cx="9144000" cy="4525963"/>
          </a:xfrm>
        </p:spPr>
        <p:txBody>
          <a:bodyPr>
            <a:normAutofit fontScale="70000" lnSpcReduction="20000"/>
          </a:bodyPr>
          <a:lstStyle/>
          <a:p>
            <a:pPr lvl="0">
              <a:lnSpc>
                <a:spcPct val="120000"/>
              </a:lnSpc>
            </a:pPr>
            <a:r>
              <a:rPr lang="en-US" b="1" dirty="0" smtClean="0"/>
              <a:t>Curiosity</a:t>
            </a:r>
            <a:r>
              <a:rPr lang="en-US" dirty="0" smtClean="0"/>
              <a:t> </a:t>
            </a:r>
            <a:r>
              <a:rPr lang="en-US" dirty="0"/>
              <a:t>– What are you wondering about?</a:t>
            </a:r>
          </a:p>
          <a:p>
            <a:pPr lvl="0">
              <a:lnSpc>
                <a:spcPct val="120000"/>
              </a:lnSpc>
            </a:pPr>
            <a:r>
              <a:rPr lang="en-US" b="1" dirty="0"/>
              <a:t>Thinking</a:t>
            </a:r>
            <a:r>
              <a:rPr lang="en-US" dirty="0"/>
              <a:t> – What are you thinking about?</a:t>
            </a:r>
          </a:p>
          <a:p>
            <a:pPr lvl="0">
              <a:lnSpc>
                <a:spcPct val="120000"/>
              </a:lnSpc>
            </a:pPr>
            <a:r>
              <a:rPr lang="en-US" b="1" dirty="0"/>
              <a:t>Barriers</a:t>
            </a:r>
            <a:r>
              <a:rPr lang="en-US" dirty="0"/>
              <a:t> – What is preventing the patient from reaching their goal?</a:t>
            </a:r>
          </a:p>
          <a:p>
            <a:pPr lvl="0">
              <a:lnSpc>
                <a:spcPct val="120000"/>
              </a:lnSpc>
            </a:pPr>
            <a:r>
              <a:rPr lang="en-US" b="1" dirty="0" smtClean="0"/>
              <a:t>Pace </a:t>
            </a:r>
            <a:r>
              <a:rPr lang="en-US" dirty="0" smtClean="0"/>
              <a:t>– How fast or how slow is the conversation moving? </a:t>
            </a:r>
          </a:p>
          <a:p>
            <a:pPr lvl="0">
              <a:lnSpc>
                <a:spcPct val="120000"/>
              </a:lnSpc>
            </a:pPr>
            <a:r>
              <a:rPr lang="en-US" b="1" dirty="0" smtClean="0"/>
              <a:t>Weaving </a:t>
            </a:r>
            <a:r>
              <a:rPr lang="en-US" b="1" dirty="0"/>
              <a:t>in and </a:t>
            </a:r>
            <a:r>
              <a:rPr lang="en-US" b="1" dirty="0" smtClean="0"/>
              <a:t>out </a:t>
            </a:r>
            <a:r>
              <a:rPr lang="en-US" dirty="0"/>
              <a:t>–</a:t>
            </a:r>
            <a:r>
              <a:rPr lang="en-US" b="1" dirty="0" smtClean="0"/>
              <a:t> </a:t>
            </a:r>
            <a:r>
              <a:rPr lang="en-US" dirty="0"/>
              <a:t>(Medical to </a:t>
            </a:r>
            <a:r>
              <a:rPr lang="en-US" dirty="0" smtClean="0"/>
              <a:t>Spiritual </a:t>
            </a:r>
            <a:r>
              <a:rPr lang="en-US" dirty="0"/>
              <a:t>to Medical again) – But, does the family </a:t>
            </a:r>
            <a:r>
              <a:rPr lang="en-US" dirty="0" smtClean="0"/>
              <a:t>and/or </a:t>
            </a:r>
            <a:r>
              <a:rPr lang="en-US" dirty="0"/>
              <a:t>patient view the world through a spiritual / religious lens</a:t>
            </a:r>
            <a:r>
              <a:rPr lang="en-US" dirty="0" smtClean="0"/>
              <a:t>? This is translation</a:t>
            </a:r>
            <a:r>
              <a:rPr lang="en-US" dirty="0" smtClean="0"/>
              <a:t>!</a:t>
            </a:r>
          </a:p>
          <a:p>
            <a:pPr lvl="0">
              <a:lnSpc>
                <a:spcPct val="120000"/>
              </a:lnSpc>
            </a:pPr>
            <a:r>
              <a:rPr lang="en-US" b="1" dirty="0" smtClean="0"/>
              <a:t>Reframing </a:t>
            </a:r>
            <a:r>
              <a:rPr lang="en-US" dirty="0" smtClean="0"/>
              <a:t>– Miracle Language</a:t>
            </a:r>
            <a:endParaRPr lang="en-US" dirty="0"/>
          </a:p>
          <a:p>
            <a:pPr>
              <a:lnSpc>
                <a:spcPct val="120000"/>
              </a:lnSpc>
            </a:pPr>
            <a:r>
              <a:rPr lang="en-US" b="1" dirty="0" smtClean="0"/>
              <a:t>Patient Advocacy – </a:t>
            </a:r>
            <a:r>
              <a:rPr lang="en-US" dirty="0" smtClean="0"/>
              <a:t>Family may say, “I know what he/she would want, but I’m going to do ___________ anyway.</a:t>
            </a:r>
            <a:endParaRPr lang="en-US" dirty="0"/>
          </a:p>
        </p:txBody>
      </p:sp>
    </p:spTree>
    <p:extLst>
      <p:ext uri="{BB962C8B-B14F-4D97-AF65-F5344CB8AC3E}">
        <p14:creationId xmlns:p14="http://schemas.microsoft.com/office/powerpoint/2010/main" val="11447740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14600" y="3048000"/>
            <a:ext cx="9144000" cy="4525963"/>
          </a:xfrm>
        </p:spPr>
        <p:txBody>
          <a:bodyPr>
            <a:normAutofit/>
          </a:bodyPr>
          <a:lstStyle/>
          <a:p>
            <a:pPr marL="0" indent="0">
              <a:buNone/>
            </a:pPr>
            <a:r>
              <a:rPr lang="en-US" sz="4000" dirty="0" smtClean="0">
                <a:latin typeface="Arial Black" panose="020B0A04020102020204" pitchFamily="34" charset="0"/>
              </a:rPr>
              <a:t>Case Studies</a:t>
            </a:r>
            <a:endParaRPr lang="en-US" sz="4000" dirty="0">
              <a:latin typeface="Arial Black" panose="020B0A04020102020204" pitchFamily="34" charset="0"/>
            </a:endParaRPr>
          </a:p>
        </p:txBody>
      </p:sp>
    </p:spTree>
    <p:extLst>
      <p:ext uri="{BB962C8B-B14F-4D97-AF65-F5344CB8AC3E}">
        <p14:creationId xmlns:p14="http://schemas.microsoft.com/office/powerpoint/2010/main" val="254002300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Case Study</a:t>
            </a:r>
            <a:endParaRPr lang="en-US" dirty="0"/>
          </a:p>
        </p:txBody>
      </p:sp>
      <p:sp>
        <p:nvSpPr>
          <p:cNvPr id="3" name="Content Placeholder 2"/>
          <p:cNvSpPr>
            <a:spLocks noGrp="1"/>
          </p:cNvSpPr>
          <p:nvPr>
            <p:ph idx="1"/>
          </p:nvPr>
        </p:nvSpPr>
        <p:spPr/>
        <p:txBody>
          <a:bodyPr/>
          <a:lstStyle/>
          <a:p>
            <a:pPr marL="0" indent="0">
              <a:buNone/>
            </a:pPr>
            <a:r>
              <a:rPr lang="en-US" dirty="0"/>
              <a:t>50 year old male admitted with persistent cough with blood, anemia and weight loss. </a:t>
            </a:r>
            <a:r>
              <a:rPr lang="en-US" dirty="0" smtClean="0"/>
              <a:t>Patient </a:t>
            </a:r>
            <a:r>
              <a:rPr lang="en-US" dirty="0"/>
              <a:t>is accompanied by wife and son. </a:t>
            </a:r>
            <a:r>
              <a:rPr lang="en-US" dirty="0" smtClean="0"/>
              <a:t>Physician has called for a family meeting. A chaplain is present for the meeting.</a:t>
            </a:r>
            <a:endParaRPr lang="en-US" dirty="0"/>
          </a:p>
          <a:p>
            <a:pPr marL="0" indent="0">
              <a:buNone/>
            </a:pPr>
            <a:endParaRPr lang="en-US" dirty="0"/>
          </a:p>
        </p:txBody>
      </p:sp>
    </p:spTree>
    <p:extLst>
      <p:ext uri="{BB962C8B-B14F-4D97-AF65-F5344CB8AC3E}">
        <p14:creationId xmlns:p14="http://schemas.microsoft.com/office/powerpoint/2010/main" val="183140354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Perspectives</a:t>
            </a:r>
            <a:endParaRPr lang="en-US" dirty="0"/>
          </a:p>
        </p:txBody>
      </p:sp>
      <p:sp>
        <p:nvSpPr>
          <p:cNvPr id="3" name="Content Placeholder 2"/>
          <p:cNvSpPr>
            <a:spLocks noGrp="1"/>
          </p:cNvSpPr>
          <p:nvPr>
            <p:ph idx="1"/>
          </p:nvPr>
        </p:nvSpPr>
        <p:spPr>
          <a:xfrm>
            <a:off x="152400" y="1600200"/>
            <a:ext cx="9144000" cy="4525963"/>
          </a:xfrm>
        </p:spPr>
        <p:txBody>
          <a:bodyPr>
            <a:normAutofit/>
          </a:bodyPr>
          <a:lstStyle/>
          <a:p>
            <a:pPr marL="0" indent="0">
              <a:buNone/>
            </a:pPr>
            <a:r>
              <a:rPr lang="en-US" sz="2400" b="1" dirty="0" smtClean="0"/>
              <a:t>Physician</a:t>
            </a:r>
            <a:endParaRPr lang="en-US" sz="2400" b="1" dirty="0"/>
          </a:p>
          <a:p>
            <a:pPr>
              <a:buFontTx/>
              <a:buChar char="-"/>
            </a:pPr>
            <a:r>
              <a:rPr lang="en-US" dirty="0" smtClean="0"/>
              <a:t>What is your goal?</a:t>
            </a:r>
          </a:p>
          <a:p>
            <a:pPr>
              <a:buFontTx/>
              <a:buChar char="-"/>
            </a:pPr>
            <a:r>
              <a:rPr lang="en-US" dirty="0" smtClean="0"/>
              <a:t>What do you find most distressing about this situation?</a:t>
            </a:r>
          </a:p>
          <a:p>
            <a:pPr>
              <a:buFontTx/>
              <a:buChar char="-"/>
            </a:pPr>
            <a:r>
              <a:rPr lang="en-US" dirty="0" smtClean="0"/>
              <a:t>What is your fear?</a:t>
            </a:r>
            <a:endParaRPr lang="en-US" dirty="0"/>
          </a:p>
        </p:txBody>
      </p:sp>
    </p:spTree>
    <p:extLst>
      <p:ext uri="{BB962C8B-B14F-4D97-AF65-F5344CB8AC3E}">
        <p14:creationId xmlns:p14="http://schemas.microsoft.com/office/powerpoint/2010/main" val="91362060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Perspectives</a:t>
            </a:r>
            <a:endParaRPr lang="en-US" dirty="0"/>
          </a:p>
        </p:txBody>
      </p:sp>
      <p:sp>
        <p:nvSpPr>
          <p:cNvPr id="4" name="Content Placeholder 2"/>
          <p:cNvSpPr>
            <a:spLocks noGrp="1"/>
          </p:cNvSpPr>
          <p:nvPr>
            <p:ph idx="1"/>
          </p:nvPr>
        </p:nvSpPr>
        <p:spPr>
          <a:xfrm>
            <a:off x="152400" y="1600200"/>
            <a:ext cx="9144000" cy="4525963"/>
          </a:xfrm>
        </p:spPr>
        <p:txBody>
          <a:bodyPr>
            <a:normAutofit/>
          </a:bodyPr>
          <a:lstStyle/>
          <a:p>
            <a:pPr marL="0" indent="0">
              <a:buNone/>
            </a:pPr>
            <a:r>
              <a:rPr lang="en-US" sz="2400" b="1" dirty="0" smtClean="0"/>
              <a:t>Family</a:t>
            </a:r>
            <a:endParaRPr lang="en-US" sz="2400" b="1" dirty="0"/>
          </a:p>
          <a:p>
            <a:pPr>
              <a:buFontTx/>
              <a:buChar char="-"/>
            </a:pPr>
            <a:r>
              <a:rPr lang="en-US" dirty="0" smtClean="0"/>
              <a:t>What is your goal?</a:t>
            </a:r>
          </a:p>
          <a:p>
            <a:pPr>
              <a:buFontTx/>
              <a:buChar char="-"/>
            </a:pPr>
            <a:r>
              <a:rPr lang="en-US" dirty="0" smtClean="0"/>
              <a:t>What do you find most distressing about this situation?</a:t>
            </a:r>
          </a:p>
          <a:p>
            <a:pPr>
              <a:buFontTx/>
              <a:buChar char="-"/>
            </a:pPr>
            <a:r>
              <a:rPr lang="en-US" dirty="0" smtClean="0"/>
              <a:t>What is your fear?</a:t>
            </a:r>
            <a:endParaRPr lang="en-US" dirty="0"/>
          </a:p>
        </p:txBody>
      </p:sp>
    </p:spTree>
    <p:extLst>
      <p:ext uri="{BB962C8B-B14F-4D97-AF65-F5344CB8AC3E}">
        <p14:creationId xmlns:p14="http://schemas.microsoft.com/office/powerpoint/2010/main" val="110046369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Our Context</a:t>
            </a:r>
            <a:endParaRPr lang="en-US" dirty="0"/>
          </a:p>
        </p:txBody>
      </p:sp>
      <p:sp>
        <p:nvSpPr>
          <p:cNvPr id="3" name="Content Placeholder 2"/>
          <p:cNvSpPr>
            <a:spLocks noGrp="1"/>
          </p:cNvSpPr>
          <p:nvPr>
            <p:ph idx="1"/>
          </p:nvPr>
        </p:nvSpPr>
        <p:spPr/>
        <p:txBody>
          <a:bodyPr/>
          <a:lstStyle/>
          <a:p>
            <a:r>
              <a:rPr lang="en-US" dirty="0" smtClean="0"/>
              <a:t>Greenville Memorial Hospital (Inpatient)</a:t>
            </a:r>
          </a:p>
          <a:p>
            <a:r>
              <a:rPr lang="en-US" dirty="0" smtClean="0"/>
              <a:t>Palliative Care Division in the Department of Medicine</a:t>
            </a:r>
          </a:p>
          <a:p>
            <a:r>
              <a:rPr lang="en-US" dirty="0" smtClean="0"/>
              <a:t>MD (5), NP (2), Nurse Coordinators (3), Social Workers (4), Chaplains (3), Admin. (4)</a:t>
            </a:r>
          </a:p>
          <a:p>
            <a:r>
              <a:rPr lang="en-US" dirty="0" smtClean="0"/>
              <a:t>Patient Census 30 – 60 patients (High: 71).</a:t>
            </a:r>
          </a:p>
          <a:p>
            <a:r>
              <a:rPr lang="en-US" dirty="0" smtClean="0"/>
              <a:t>995 beds on our campus. </a:t>
            </a:r>
          </a:p>
          <a:p>
            <a:endParaRPr lang="en-US" dirty="0" smtClean="0"/>
          </a:p>
        </p:txBody>
      </p:sp>
    </p:spTree>
    <p:extLst>
      <p:ext uri="{BB962C8B-B14F-4D97-AF65-F5344CB8AC3E}">
        <p14:creationId xmlns:p14="http://schemas.microsoft.com/office/powerpoint/2010/main" val="12697362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Perspectives</a:t>
            </a:r>
            <a:endParaRPr lang="en-US" dirty="0"/>
          </a:p>
        </p:txBody>
      </p:sp>
      <p:sp>
        <p:nvSpPr>
          <p:cNvPr id="4" name="Content Placeholder 2"/>
          <p:cNvSpPr>
            <a:spLocks noGrp="1"/>
          </p:cNvSpPr>
          <p:nvPr>
            <p:ph idx="1"/>
          </p:nvPr>
        </p:nvSpPr>
        <p:spPr>
          <a:xfrm>
            <a:off x="152400" y="1600200"/>
            <a:ext cx="9144000" cy="4525963"/>
          </a:xfrm>
        </p:spPr>
        <p:txBody>
          <a:bodyPr>
            <a:normAutofit/>
          </a:bodyPr>
          <a:lstStyle/>
          <a:p>
            <a:pPr marL="0" indent="0">
              <a:buNone/>
            </a:pPr>
            <a:r>
              <a:rPr lang="en-US" sz="2400" b="1" dirty="0" smtClean="0"/>
              <a:t>Patient</a:t>
            </a:r>
            <a:endParaRPr lang="en-US" sz="2400" b="1" dirty="0"/>
          </a:p>
          <a:p>
            <a:pPr>
              <a:buFontTx/>
              <a:buChar char="-"/>
            </a:pPr>
            <a:r>
              <a:rPr lang="en-US" dirty="0" smtClean="0"/>
              <a:t>What is your goal?</a:t>
            </a:r>
          </a:p>
          <a:p>
            <a:pPr>
              <a:buFontTx/>
              <a:buChar char="-"/>
            </a:pPr>
            <a:r>
              <a:rPr lang="en-US" dirty="0" smtClean="0"/>
              <a:t>What do you find most distressing about this situation?</a:t>
            </a:r>
          </a:p>
          <a:p>
            <a:pPr>
              <a:buFontTx/>
              <a:buChar char="-"/>
            </a:pPr>
            <a:r>
              <a:rPr lang="en-US" dirty="0" smtClean="0"/>
              <a:t>What is your fear?</a:t>
            </a:r>
            <a:endParaRPr lang="en-US" dirty="0"/>
          </a:p>
        </p:txBody>
      </p:sp>
    </p:spTree>
    <p:extLst>
      <p:ext uri="{BB962C8B-B14F-4D97-AF65-F5344CB8AC3E}">
        <p14:creationId xmlns:p14="http://schemas.microsoft.com/office/powerpoint/2010/main" val="396019119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Perspectives</a:t>
            </a:r>
            <a:endParaRPr lang="en-US" dirty="0"/>
          </a:p>
        </p:txBody>
      </p:sp>
      <p:sp>
        <p:nvSpPr>
          <p:cNvPr id="4" name="Content Placeholder 2"/>
          <p:cNvSpPr>
            <a:spLocks noGrp="1"/>
          </p:cNvSpPr>
          <p:nvPr>
            <p:ph idx="1"/>
          </p:nvPr>
        </p:nvSpPr>
        <p:spPr>
          <a:xfrm>
            <a:off x="152400" y="1600200"/>
            <a:ext cx="9144000" cy="4525963"/>
          </a:xfrm>
        </p:spPr>
        <p:txBody>
          <a:bodyPr>
            <a:normAutofit/>
          </a:bodyPr>
          <a:lstStyle/>
          <a:p>
            <a:pPr marL="0" indent="0">
              <a:buNone/>
            </a:pPr>
            <a:r>
              <a:rPr lang="en-US" sz="2400" b="1" dirty="0" smtClean="0"/>
              <a:t>Chaplain</a:t>
            </a:r>
            <a:endParaRPr lang="en-US" sz="2400" b="1" dirty="0"/>
          </a:p>
          <a:p>
            <a:pPr>
              <a:buFontTx/>
              <a:buChar char="-"/>
            </a:pPr>
            <a:r>
              <a:rPr lang="en-US" dirty="0" smtClean="0"/>
              <a:t>What is your goal?</a:t>
            </a:r>
          </a:p>
          <a:p>
            <a:pPr>
              <a:buFontTx/>
              <a:buChar char="-"/>
            </a:pPr>
            <a:r>
              <a:rPr lang="en-US" dirty="0" smtClean="0"/>
              <a:t>What do you find most distressing about this situation?</a:t>
            </a:r>
          </a:p>
          <a:p>
            <a:pPr>
              <a:buFontTx/>
              <a:buChar char="-"/>
            </a:pPr>
            <a:r>
              <a:rPr lang="en-US" dirty="0" smtClean="0"/>
              <a:t>What is your fear?</a:t>
            </a:r>
            <a:endParaRPr lang="en-US" dirty="0"/>
          </a:p>
        </p:txBody>
      </p:sp>
    </p:spTree>
    <p:extLst>
      <p:ext uri="{BB962C8B-B14F-4D97-AF65-F5344CB8AC3E}">
        <p14:creationId xmlns:p14="http://schemas.microsoft.com/office/powerpoint/2010/main" val="256515348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Role Play</a:t>
            </a:r>
            <a:endParaRPr lang="en-US" dirty="0"/>
          </a:p>
        </p:txBody>
      </p:sp>
      <p:sp>
        <p:nvSpPr>
          <p:cNvPr id="3" name="Content Placeholder 2"/>
          <p:cNvSpPr>
            <a:spLocks noGrp="1"/>
          </p:cNvSpPr>
          <p:nvPr>
            <p:ph idx="1"/>
          </p:nvPr>
        </p:nvSpPr>
        <p:spPr/>
        <p:txBody>
          <a:bodyPr/>
          <a:lstStyle/>
          <a:p>
            <a:r>
              <a:rPr lang="en-US" dirty="0"/>
              <a:t>79 year old male with </a:t>
            </a:r>
            <a:r>
              <a:rPr lang="en-US" dirty="0" smtClean="0"/>
              <a:t>moderate to severe dementia.  Patient cannot swallow and is aspirating on his secretions.  Patient is now non-verbal and cannot make his own decisions.  Wife is next of kin.</a:t>
            </a:r>
            <a:endParaRPr lang="en-US" dirty="0"/>
          </a:p>
        </p:txBody>
      </p:sp>
    </p:spTree>
    <p:extLst>
      <p:ext uri="{BB962C8B-B14F-4D97-AF65-F5344CB8AC3E}">
        <p14:creationId xmlns:p14="http://schemas.microsoft.com/office/powerpoint/2010/main" val="164967516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Case Study 1</a:t>
            </a:r>
            <a:endParaRPr lang="en-US" dirty="0"/>
          </a:p>
        </p:txBody>
      </p:sp>
      <p:sp>
        <p:nvSpPr>
          <p:cNvPr id="3" name="Content Placeholder 2"/>
          <p:cNvSpPr>
            <a:spLocks noGrp="1"/>
          </p:cNvSpPr>
          <p:nvPr>
            <p:ph idx="1"/>
          </p:nvPr>
        </p:nvSpPr>
        <p:spPr>
          <a:xfrm>
            <a:off x="76200" y="1524000"/>
            <a:ext cx="9144000" cy="4525963"/>
          </a:xfrm>
        </p:spPr>
        <p:txBody>
          <a:bodyPr>
            <a:normAutofit/>
          </a:bodyPr>
          <a:lstStyle/>
          <a:p>
            <a:pPr marL="0" indent="0">
              <a:buNone/>
            </a:pPr>
            <a:r>
              <a:rPr lang="en-US" sz="2800" dirty="0"/>
              <a:t>92 year old female with past medical history of coronary artery disease status post 2 bare metal stents, diabetes, 2 strokes, and end stage dementia admitted with sepsis secondary to aspiration </a:t>
            </a:r>
            <a:r>
              <a:rPr lang="en-US" sz="2800" dirty="0" smtClean="0"/>
              <a:t>pneumonia. This </a:t>
            </a:r>
            <a:r>
              <a:rPr lang="en-US" sz="2800" dirty="0"/>
              <a:t>is her 5th admission for similar reasons.  She lives in a nursing home.  Her baseline is being able to follow simple commands and tolerate movement in wheelchair but cannot walk and cannot propel herself in the wheelchair.  She requires assistance with most activities of daily living.  </a:t>
            </a:r>
            <a:endParaRPr lang="en-US" sz="2800" dirty="0" smtClean="0"/>
          </a:p>
        </p:txBody>
      </p:sp>
    </p:spTree>
    <p:extLst>
      <p:ext uri="{BB962C8B-B14F-4D97-AF65-F5344CB8AC3E}">
        <p14:creationId xmlns:p14="http://schemas.microsoft.com/office/powerpoint/2010/main" val="42937398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dirty="0"/>
              <a:t>She has been intubated for approximately 2 weeks.  The patient currently blinks in response to name but does not follow commands or track movements.  A family meeting is arranged to discuss feeding tube and tracheostomy.  Patient is still full code.   Patient’s decision maker is her husband who is </a:t>
            </a:r>
            <a:r>
              <a:rPr lang="en-US" dirty="0" smtClean="0"/>
              <a:t>95 and cognitively impaired, </a:t>
            </a:r>
            <a:r>
              <a:rPr lang="en-US" dirty="0"/>
              <a:t>but </a:t>
            </a:r>
            <a:r>
              <a:rPr lang="en-US" dirty="0" smtClean="0"/>
              <a:t>wants eldest daughter involved.</a:t>
            </a:r>
            <a:endParaRPr lang="en-US" dirty="0"/>
          </a:p>
          <a:p>
            <a:endParaRPr lang="en-US" dirty="0"/>
          </a:p>
        </p:txBody>
      </p:sp>
    </p:spTree>
    <p:extLst>
      <p:ext uri="{BB962C8B-B14F-4D97-AF65-F5344CB8AC3E}">
        <p14:creationId xmlns:p14="http://schemas.microsoft.com/office/powerpoint/2010/main" val="407575450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 Time</a:t>
            </a:r>
            <a:endParaRPr lang="en-US" dirty="0"/>
          </a:p>
        </p:txBody>
      </p:sp>
      <p:sp>
        <p:nvSpPr>
          <p:cNvPr id="3" name="Content Placeholder 2"/>
          <p:cNvSpPr>
            <a:spLocks noGrp="1"/>
          </p:cNvSpPr>
          <p:nvPr>
            <p:ph idx="1"/>
          </p:nvPr>
        </p:nvSpPr>
        <p:spPr/>
        <p:txBody>
          <a:bodyPr>
            <a:normAutofit/>
          </a:bodyPr>
          <a:lstStyle/>
          <a:p>
            <a:pPr marL="0" indent="0">
              <a:buNone/>
            </a:pPr>
            <a:r>
              <a:rPr lang="en-US" dirty="0"/>
              <a:t>1.	</a:t>
            </a:r>
            <a:r>
              <a:rPr lang="en-US" dirty="0" smtClean="0"/>
              <a:t>Any other details you need?</a:t>
            </a:r>
            <a:endParaRPr lang="en-US" dirty="0"/>
          </a:p>
          <a:p>
            <a:pPr marL="0" indent="0">
              <a:buNone/>
            </a:pPr>
            <a:r>
              <a:rPr lang="en-US" dirty="0"/>
              <a:t>2.	</a:t>
            </a:r>
            <a:r>
              <a:rPr lang="en-US" dirty="0" smtClean="0"/>
              <a:t>What </a:t>
            </a:r>
            <a:r>
              <a:rPr lang="en-US" dirty="0"/>
              <a:t>are you thinking about?</a:t>
            </a:r>
          </a:p>
          <a:p>
            <a:pPr marL="0" indent="0">
              <a:buNone/>
            </a:pPr>
            <a:r>
              <a:rPr lang="en-US" dirty="0"/>
              <a:t>3.	</a:t>
            </a:r>
            <a:r>
              <a:rPr lang="en-US" dirty="0" smtClean="0"/>
              <a:t>What </a:t>
            </a:r>
            <a:r>
              <a:rPr lang="en-US" dirty="0"/>
              <a:t>is preventing the patient from reaching their goal</a:t>
            </a:r>
            <a:r>
              <a:rPr lang="en-US" dirty="0" smtClean="0"/>
              <a:t>?</a:t>
            </a:r>
            <a:endParaRPr lang="en-US" dirty="0"/>
          </a:p>
          <a:p>
            <a:pPr marL="0" indent="0">
              <a:buNone/>
            </a:pPr>
            <a:r>
              <a:rPr lang="en-US" dirty="0" smtClean="0"/>
              <a:t>4.</a:t>
            </a:r>
            <a:r>
              <a:rPr lang="en-US" dirty="0"/>
              <a:t>	</a:t>
            </a:r>
            <a:r>
              <a:rPr lang="en-US" dirty="0" smtClean="0"/>
              <a:t>Religious implications?</a:t>
            </a:r>
            <a:endParaRPr lang="en-US" dirty="0"/>
          </a:p>
        </p:txBody>
      </p:sp>
    </p:spTree>
    <p:extLst>
      <p:ext uri="{BB962C8B-B14F-4D97-AF65-F5344CB8AC3E}">
        <p14:creationId xmlns:p14="http://schemas.microsoft.com/office/powerpoint/2010/main" val="248567004"/>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Case Study 2</a:t>
            </a:r>
            <a:endParaRPr lang="en-US" dirty="0"/>
          </a:p>
        </p:txBody>
      </p:sp>
      <p:sp>
        <p:nvSpPr>
          <p:cNvPr id="3" name="Content Placeholder 2"/>
          <p:cNvSpPr>
            <a:spLocks noGrp="1"/>
          </p:cNvSpPr>
          <p:nvPr>
            <p:ph idx="1"/>
          </p:nvPr>
        </p:nvSpPr>
        <p:spPr/>
        <p:txBody>
          <a:bodyPr>
            <a:normAutofit/>
          </a:bodyPr>
          <a:lstStyle/>
          <a:p>
            <a:r>
              <a:rPr lang="en-US" dirty="0" smtClean="0"/>
              <a:t>32 </a:t>
            </a:r>
            <a:r>
              <a:rPr lang="en-US" dirty="0"/>
              <a:t>year old with past medical history of diabetes, hypertension, hyperlipidemia, Graves’ disease, coronary artery disease, End Stage Renal Disease on peritoneal dialysis admitted with altered mental status and shock.  Patient has been admitted at least 11 times in the past year with complications from diabetes.  </a:t>
            </a:r>
          </a:p>
        </p:txBody>
      </p:sp>
    </p:spTree>
    <p:extLst>
      <p:ext uri="{BB962C8B-B14F-4D97-AF65-F5344CB8AC3E}">
        <p14:creationId xmlns:p14="http://schemas.microsoft.com/office/powerpoint/2010/main" val="12742699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Patient is currently awake and alert and oriented x 3 but does not have very good understanding about their disease process.  Patient is accompanied by her parent who has not been involved in her care for the past 10 years due to incarceration.  Patient’s health continuing to decline and patient and parent </a:t>
            </a:r>
            <a:r>
              <a:rPr lang="en-US" dirty="0" smtClean="0"/>
              <a:t>insists </a:t>
            </a:r>
            <a:r>
              <a:rPr lang="en-US" dirty="0"/>
              <a:t>on being full code and doing everything.</a:t>
            </a:r>
          </a:p>
          <a:p>
            <a:endParaRPr lang="en-US" dirty="0"/>
          </a:p>
        </p:txBody>
      </p:sp>
    </p:spTree>
    <p:extLst>
      <p:ext uri="{BB962C8B-B14F-4D97-AF65-F5344CB8AC3E}">
        <p14:creationId xmlns:p14="http://schemas.microsoft.com/office/powerpoint/2010/main" val="1178009549"/>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 Time</a:t>
            </a:r>
            <a:endParaRPr lang="en-US" dirty="0"/>
          </a:p>
        </p:txBody>
      </p:sp>
      <p:sp>
        <p:nvSpPr>
          <p:cNvPr id="3" name="Content Placeholder 2"/>
          <p:cNvSpPr>
            <a:spLocks noGrp="1"/>
          </p:cNvSpPr>
          <p:nvPr>
            <p:ph idx="1"/>
          </p:nvPr>
        </p:nvSpPr>
        <p:spPr/>
        <p:txBody>
          <a:bodyPr>
            <a:normAutofit/>
          </a:bodyPr>
          <a:lstStyle/>
          <a:p>
            <a:pPr marL="0" indent="0">
              <a:buNone/>
            </a:pPr>
            <a:r>
              <a:rPr lang="en-US" dirty="0"/>
              <a:t>1.	</a:t>
            </a:r>
            <a:r>
              <a:rPr lang="en-US" dirty="0" smtClean="0"/>
              <a:t>Any other details you need?</a:t>
            </a:r>
            <a:endParaRPr lang="en-US" dirty="0"/>
          </a:p>
          <a:p>
            <a:pPr marL="0" indent="0">
              <a:buNone/>
            </a:pPr>
            <a:r>
              <a:rPr lang="en-US" dirty="0"/>
              <a:t>2.	</a:t>
            </a:r>
            <a:r>
              <a:rPr lang="en-US" dirty="0" smtClean="0"/>
              <a:t>What </a:t>
            </a:r>
            <a:r>
              <a:rPr lang="en-US" dirty="0"/>
              <a:t>are you thinking about?</a:t>
            </a:r>
          </a:p>
          <a:p>
            <a:pPr marL="0" indent="0">
              <a:buNone/>
            </a:pPr>
            <a:r>
              <a:rPr lang="en-US" dirty="0"/>
              <a:t>3.	</a:t>
            </a:r>
            <a:r>
              <a:rPr lang="en-US" dirty="0" smtClean="0"/>
              <a:t>What </a:t>
            </a:r>
            <a:r>
              <a:rPr lang="en-US" dirty="0"/>
              <a:t>is preventing the patient from reaching their goal</a:t>
            </a:r>
            <a:r>
              <a:rPr lang="en-US" dirty="0" smtClean="0"/>
              <a:t>?</a:t>
            </a:r>
            <a:endParaRPr lang="en-US" dirty="0"/>
          </a:p>
          <a:p>
            <a:pPr marL="0" indent="0">
              <a:buNone/>
            </a:pPr>
            <a:r>
              <a:rPr lang="en-US" dirty="0" smtClean="0"/>
              <a:t>4.</a:t>
            </a:r>
            <a:r>
              <a:rPr lang="en-US" dirty="0"/>
              <a:t>	</a:t>
            </a:r>
            <a:r>
              <a:rPr lang="en-US" dirty="0" smtClean="0"/>
              <a:t>Religious implications?</a:t>
            </a:r>
            <a:endParaRPr lang="en-US" dirty="0"/>
          </a:p>
        </p:txBody>
      </p:sp>
    </p:spTree>
    <p:extLst>
      <p:ext uri="{BB962C8B-B14F-4D97-AF65-F5344CB8AC3E}">
        <p14:creationId xmlns:p14="http://schemas.microsoft.com/office/powerpoint/2010/main" val="103282628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a:t>
            </a:r>
          </a:p>
        </p:txBody>
      </p:sp>
      <p:sp>
        <p:nvSpPr>
          <p:cNvPr id="3" name="Content Placeholder 2"/>
          <p:cNvSpPr>
            <a:spLocks noGrp="1"/>
          </p:cNvSpPr>
          <p:nvPr>
            <p:ph idx="1"/>
          </p:nvPr>
        </p:nvSpPr>
        <p:spPr/>
        <p:txBody>
          <a:bodyPr>
            <a:normAutofit/>
          </a:bodyPr>
          <a:lstStyle/>
          <a:p>
            <a:r>
              <a:rPr lang="en-US" sz="1400" dirty="0"/>
              <a:t>How I conduct the family meeting to discuss the limitation of life-sustaining interventions: a recipe for success. </a:t>
            </a:r>
            <a:r>
              <a:rPr lang="en-US" sz="1400" dirty="0" err="1"/>
              <a:t>DeLisser</a:t>
            </a:r>
            <a:r>
              <a:rPr lang="en-US" sz="1400" dirty="0"/>
              <a:t>.  Blood 2010 116:1648-1654; </a:t>
            </a:r>
            <a:r>
              <a:rPr lang="en-US" sz="1400" dirty="0" err="1"/>
              <a:t>doi</a:t>
            </a:r>
            <a:r>
              <a:rPr lang="en-US" sz="1400" dirty="0"/>
              <a:t>: </a:t>
            </a:r>
            <a:r>
              <a:rPr lang="en-US" sz="1400" dirty="0">
                <a:hlinkClick r:id="rId2"/>
              </a:rPr>
              <a:t>https://doi.org/10.1182/blood-2010-03-277343</a:t>
            </a:r>
            <a:endParaRPr lang="en-US" sz="1400" dirty="0"/>
          </a:p>
          <a:p>
            <a:r>
              <a:rPr lang="en-US" sz="1400" b="1" dirty="0"/>
              <a:t>Half the families of intensive care unit patients experience inadequate communication with physicians. </a:t>
            </a:r>
            <a:r>
              <a:rPr lang="en-US" sz="1400" dirty="0" err="1">
                <a:hlinkClick r:id="rId3"/>
              </a:rPr>
              <a:t>Azoulay</a:t>
            </a:r>
            <a:r>
              <a:rPr lang="en-US" sz="1400" dirty="0">
                <a:hlinkClick r:id="rId3"/>
              </a:rPr>
              <a:t> E</a:t>
            </a:r>
            <a:r>
              <a:rPr lang="en-US" sz="1400" baseline="30000" dirty="0"/>
              <a:t>1</a:t>
            </a:r>
            <a:r>
              <a:rPr lang="en-US" sz="1400" dirty="0"/>
              <a:t>, </a:t>
            </a:r>
            <a:r>
              <a:rPr lang="en-US" sz="1400" dirty="0" err="1">
                <a:hlinkClick r:id="rId4"/>
              </a:rPr>
              <a:t>Chevret</a:t>
            </a:r>
            <a:r>
              <a:rPr lang="en-US" sz="1400" dirty="0">
                <a:hlinkClick r:id="rId4"/>
              </a:rPr>
              <a:t> S</a:t>
            </a:r>
            <a:r>
              <a:rPr lang="en-US" sz="1400" dirty="0"/>
              <a:t>, </a:t>
            </a:r>
            <a:r>
              <a:rPr lang="en-US" sz="1400" dirty="0" err="1">
                <a:hlinkClick r:id="rId5"/>
              </a:rPr>
              <a:t>Leleu</a:t>
            </a:r>
            <a:r>
              <a:rPr lang="en-US" sz="1400" dirty="0">
                <a:hlinkClick r:id="rId5"/>
              </a:rPr>
              <a:t> G</a:t>
            </a:r>
            <a:r>
              <a:rPr lang="en-US" sz="1400" dirty="0"/>
              <a:t>, </a:t>
            </a:r>
            <a:r>
              <a:rPr lang="en-US" sz="1400" dirty="0" err="1">
                <a:hlinkClick r:id="rId6"/>
              </a:rPr>
              <a:t>Pochard</a:t>
            </a:r>
            <a:r>
              <a:rPr lang="en-US" sz="1400" dirty="0">
                <a:hlinkClick r:id="rId6"/>
              </a:rPr>
              <a:t> F</a:t>
            </a:r>
            <a:r>
              <a:rPr lang="en-US" sz="1400" dirty="0"/>
              <a:t>, </a:t>
            </a:r>
            <a:r>
              <a:rPr lang="en-US" sz="1400" dirty="0" err="1">
                <a:hlinkClick r:id="rId7"/>
              </a:rPr>
              <a:t>Barboteu</a:t>
            </a:r>
            <a:r>
              <a:rPr lang="en-US" sz="1400" dirty="0">
                <a:hlinkClick r:id="rId7"/>
              </a:rPr>
              <a:t> M</a:t>
            </a:r>
            <a:r>
              <a:rPr lang="en-US" sz="1400" dirty="0"/>
              <a:t>, </a:t>
            </a:r>
            <a:r>
              <a:rPr lang="en-US" sz="1400" dirty="0" err="1">
                <a:hlinkClick r:id="rId8"/>
              </a:rPr>
              <a:t>Adrie</a:t>
            </a:r>
            <a:r>
              <a:rPr lang="en-US" sz="1400" dirty="0">
                <a:hlinkClick r:id="rId8"/>
              </a:rPr>
              <a:t> C</a:t>
            </a:r>
            <a:r>
              <a:rPr lang="en-US" sz="1400" dirty="0"/>
              <a:t>, </a:t>
            </a:r>
            <a:r>
              <a:rPr lang="en-US" sz="1400" dirty="0" err="1">
                <a:hlinkClick r:id="rId9"/>
              </a:rPr>
              <a:t>Canoui</a:t>
            </a:r>
            <a:r>
              <a:rPr lang="en-US" sz="1400" dirty="0">
                <a:hlinkClick r:id="rId9"/>
              </a:rPr>
              <a:t> P</a:t>
            </a:r>
            <a:r>
              <a:rPr lang="en-US" sz="1400" dirty="0"/>
              <a:t>, </a:t>
            </a:r>
            <a:r>
              <a:rPr lang="en-US" sz="1400" dirty="0">
                <a:hlinkClick r:id="rId10"/>
              </a:rPr>
              <a:t>Le Gall JR</a:t>
            </a:r>
            <a:r>
              <a:rPr lang="en-US" sz="1400" dirty="0"/>
              <a:t>, </a:t>
            </a:r>
            <a:r>
              <a:rPr lang="en-US" sz="1400" dirty="0" err="1">
                <a:hlinkClick r:id="rId11"/>
              </a:rPr>
              <a:t>Schlemmer</a:t>
            </a:r>
            <a:r>
              <a:rPr lang="en-US" sz="1400" dirty="0">
                <a:hlinkClick r:id="rId11"/>
              </a:rPr>
              <a:t> B</a:t>
            </a:r>
            <a:r>
              <a:rPr lang="en-US" sz="1400" dirty="0"/>
              <a:t>.</a:t>
            </a:r>
            <a:r>
              <a:rPr lang="en-US" sz="1400" dirty="0">
                <a:hlinkClick r:id="rId12" tooltip="Critical care medicine."/>
              </a:rPr>
              <a:t> </a:t>
            </a:r>
            <a:r>
              <a:rPr lang="en-US" sz="1400" dirty="0" err="1">
                <a:hlinkClick r:id="rId12" tooltip="Critical care medicine."/>
              </a:rPr>
              <a:t>Crit</a:t>
            </a:r>
            <a:r>
              <a:rPr lang="en-US" sz="1400" dirty="0">
                <a:hlinkClick r:id="rId12" tooltip="Critical care medicine."/>
              </a:rPr>
              <a:t> Care Med.</a:t>
            </a:r>
            <a:r>
              <a:rPr lang="en-US" sz="1400" dirty="0"/>
              <a:t> 2000 Aug;28(8):3044-9. </a:t>
            </a:r>
          </a:p>
          <a:p>
            <a:r>
              <a:rPr lang="en-US" sz="1400" b="1" dirty="0"/>
              <a:t>A prospective study of primary surrogate decision makers' knowledge of intensive </a:t>
            </a:r>
            <a:r>
              <a:rPr lang="en-US" sz="1400" b="1" dirty="0" err="1"/>
              <a:t>care.</a:t>
            </a:r>
            <a:r>
              <a:rPr lang="en-US" sz="1400" dirty="0" err="1">
                <a:hlinkClick r:id="rId13"/>
              </a:rPr>
              <a:t>Rodriguez</a:t>
            </a:r>
            <a:r>
              <a:rPr lang="en-US" sz="1400" dirty="0">
                <a:hlinkClick r:id="rId13"/>
              </a:rPr>
              <a:t> RM</a:t>
            </a:r>
            <a:r>
              <a:rPr lang="en-US" sz="1400" baseline="30000" dirty="0"/>
              <a:t>1</a:t>
            </a:r>
            <a:r>
              <a:rPr lang="en-US" sz="1400" dirty="0"/>
              <a:t>, </a:t>
            </a:r>
            <a:r>
              <a:rPr lang="en-US" sz="1400" dirty="0">
                <a:hlinkClick r:id="rId14"/>
              </a:rPr>
              <a:t>Navarrete E</a:t>
            </a:r>
            <a:r>
              <a:rPr lang="en-US" sz="1400" dirty="0"/>
              <a:t>, </a:t>
            </a:r>
            <a:r>
              <a:rPr lang="en-US" sz="1400" dirty="0" err="1">
                <a:hlinkClick r:id="rId15"/>
              </a:rPr>
              <a:t>Schwaber</a:t>
            </a:r>
            <a:r>
              <a:rPr lang="en-US" sz="1400" dirty="0">
                <a:hlinkClick r:id="rId15"/>
              </a:rPr>
              <a:t> J</a:t>
            </a:r>
            <a:r>
              <a:rPr lang="en-US" sz="1400" dirty="0"/>
              <a:t>, </a:t>
            </a:r>
            <a:r>
              <a:rPr lang="en-US" sz="1400" dirty="0" err="1">
                <a:hlinkClick r:id="rId16"/>
              </a:rPr>
              <a:t>McKleroy</a:t>
            </a:r>
            <a:r>
              <a:rPr lang="en-US" sz="1400" dirty="0">
                <a:hlinkClick r:id="rId16"/>
              </a:rPr>
              <a:t> W</a:t>
            </a:r>
            <a:r>
              <a:rPr lang="en-US" sz="1400" dirty="0"/>
              <a:t>, </a:t>
            </a:r>
            <a:r>
              <a:rPr lang="en-US" sz="1400" dirty="0">
                <a:hlinkClick r:id="rId17"/>
              </a:rPr>
              <a:t>Clouse A</a:t>
            </a:r>
            <a:r>
              <a:rPr lang="en-US" sz="1400" dirty="0"/>
              <a:t>, </a:t>
            </a:r>
            <a:r>
              <a:rPr lang="en-US" sz="1400" dirty="0">
                <a:hlinkClick r:id="rId18"/>
              </a:rPr>
              <a:t>Kerrigan SF</a:t>
            </a:r>
            <a:r>
              <a:rPr lang="en-US" sz="1400" dirty="0"/>
              <a:t>, </a:t>
            </a:r>
            <a:r>
              <a:rPr lang="en-US" sz="1400" dirty="0" err="1">
                <a:hlinkClick r:id="rId19"/>
              </a:rPr>
              <a:t>Fortman</a:t>
            </a:r>
            <a:r>
              <a:rPr lang="en-US" sz="1400" dirty="0">
                <a:hlinkClick r:id="rId19"/>
              </a:rPr>
              <a:t> J</a:t>
            </a:r>
            <a:r>
              <a:rPr lang="en-US" sz="1400" dirty="0"/>
              <a:t>.</a:t>
            </a:r>
            <a:r>
              <a:rPr lang="en-US" sz="1400" dirty="0">
                <a:hlinkClick r:id="rId20" tooltip="Critical care medicine."/>
              </a:rPr>
              <a:t> </a:t>
            </a:r>
            <a:r>
              <a:rPr lang="en-US" sz="1400" dirty="0" err="1">
                <a:hlinkClick r:id="rId20" tooltip="Critical care medicine."/>
              </a:rPr>
              <a:t>Crit</a:t>
            </a:r>
            <a:r>
              <a:rPr lang="en-US" sz="1400" dirty="0">
                <a:hlinkClick r:id="rId20" tooltip="Critical care medicine."/>
              </a:rPr>
              <a:t> Care Med.</a:t>
            </a:r>
            <a:r>
              <a:rPr lang="en-US" sz="1400" dirty="0"/>
              <a:t> 2008 May;36(5):1633-6. </a:t>
            </a:r>
            <a:r>
              <a:rPr lang="en-US" sz="1400" dirty="0" err="1"/>
              <a:t>doi</a:t>
            </a:r>
            <a:r>
              <a:rPr lang="en-US" sz="1400" dirty="0"/>
              <a:t>: 10.1097/CCM.0b013e31816a0784.</a:t>
            </a:r>
          </a:p>
          <a:p>
            <a:r>
              <a:rPr lang="en-US" sz="1400" b="1" dirty="0"/>
              <a:t>Understanding cardiopulmonary resuscitation decision making: perspectives of seriously ill hospitalized patients and family members. </a:t>
            </a:r>
            <a:r>
              <a:rPr lang="en-US" sz="1400" dirty="0" err="1">
                <a:hlinkClick r:id="rId21"/>
              </a:rPr>
              <a:t>Heyland</a:t>
            </a:r>
            <a:r>
              <a:rPr lang="en-US" sz="1400" dirty="0">
                <a:hlinkClick r:id="rId21"/>
              </a:rPr>
              <a:t> DK</a:t>
            </a:r>
            <a:r>
              <a:rPr lang="en-US" sz="1400" baseline="30000" dirty="0"/>
              <a:t>1</a:t>
            </a:r>
            <a:r>
              <a:rPr lang="en-US" sz="1400" dirty="0"/>
              <a:t>, </a:t>
            </a:r>
            <a:r>
              <a:rPr lang="en-US" sz="1400" dirty="0">
                <a:hlinkClick r:id="rId22"/>
              </a:rPr>
              <a:t>Frank C</a:t>
            </a:r>
            <a:r>
              <a:rPr lang="en-US" sz="1400" dirty="0"/>
              <a:t>, </a:t>
            </a:r>
            <a:r>
              <a:rPr lang="en-US" sz="1400" dirty="0" err="1">
                <a:hlinkClick r:id="rId23"/>
              </a:rPr>
              <a:t>Groll</a:t>
            </a:r>
            <a:r>
              <a:rPr lang="en-US" sz="1400" dirty="0">
                <a:hlinkClick r:id="rId23"/>
              </a:rPr>
              <a:t> D</a:t>
            </a:r>
            <a:r>
              <a:rPr lang="en-US" sz="1400" dirty="0"/>
              <a:t>, </a:t>
            </a:r>
            <a:r>
              <a:rPr lang="en-US" sz="1400" dirty="0" err="1">
                <a:hlinkClick r:id="rId24"/>
              </a:rPr>
              <a:t>Pichora</a:t>
            </a:r>
            <a:r>
              <a:rPr lang="en-US" sz="1400" dirty="0">
                <a:hlinkClick r:id="rId24"/>
              </a:rPr>
              <a:t> D</a:t>
            </a:r>
            <a:r>
              <a:rPr lang="en-US" sz="1400" dirty="0"/>
              <a:t>, </a:t>
            </a:r>
            <a:r>
              <a:rPr lang="en-US" sz="1400" dirty="0" err="1">
                <a:hlinkClick r:id="rId25"/>
              </a:rPr>
              <a:t>Dodek</a:t>
            </a:r>
            <a:r>
              <a:rPr lang="en-US" sz="1400" dirty="0">
                <a:hlinkClick r:id="rId25"/>
              </a:rPr>
              <a:t> P</a:t>
            </a:r>
            <a:r>
              <a:rPr lang="en-US" sz="1400" dirty="0"/>
              <a:t>, </a:t>
            </a:r>
            <a:r>
              <a:rPr lang="en-US" sz="1400" dirty="0">
                <a:hlinkClick r:id="rId26"/>
              </a:rPr>
              <a:t>Rocker G</a:t>
            </a:r>
            <a:r>
              <a:rPr lang="en-US" sz="1400" dirty="0"/>
              <a:t>, </a:t>
            </a:r>
            <a:r>
              <a:rPr lang="en-US" sz="1400" dirty="0" err="1">
                <a:hlinkClick r:id="rId27"/>
              </a:rPr>
              <a:t>Gafni</a:t>
            </a:r>
            <a:r>
              <a:rPr lang="en-US" sz="1400" dirty="0">
                <a:hlinkClick r:id="rId27"/>
              </a:rPr>
              <a:t> A</a:t>
            </a:r>
            <a:r>
              <a:rPr lang="en-US" sz="1400" dirty="0"/>
              <a:t>. </a:t>
            </a:r>
            <a:r>
              <a:rPr lang="en-US" sz="1400" dirty="0">
                <a:hlinkClick r:id="rId28" tooltip="Chest."/>
              </a:rPr>
              <a:t>Chest.</a:t>
            </a:r>
            <a:r>
              <a:rPr lang="en-US" sz="1400" dirty="0"/>
              <a:t> 2006 Aug;130(2):419-28.</a:t>
            </a:r>
          </a:p>
          <a:p>
            <a:pPr marL="354330" indent="-285750"/>
            <a:r>
              <a:rPr lang="en-US" sz="1400" u="sng" dirty="0" smtClean="0"/>
              <a:t>Primer </a:t>
            </a:r>
            <a:r>
              <a:rPr lang="en-US" sz="1400" u="sng" dirty="0"/>
              <a:t>of Palliative Care</a:t>
            </a:r>
            <a:r>
              <a:rPr lang="en-US" sz="1400" dirty="0"/>
              <a:t>. Quill TE, Holloway RG, et.al. American Academy of Hospice and Palliative Medicine, Illinois, 2010. </a:t>
            </a:r>
          </a:p>
          <a:p>
            <a:pPr marL="354330" indent="-285750"/>
            <a:r>
              <a:rPr lang="en-US" sz="1400" dirty="0"/>
              <a:t>Back AL. Arnold RM, Quill TE. Hope for the Best, and Prepare   for the Worst. </a:t>
            </a:r>
            <a:r>
              <a:rPr lang="en-US" sz="1400" i="1" dirty="0"/>
              <a:t>Ann Intern Med</a:t>
            </a:r>
            <a:r>
              <a:rPr lang="en-US" sz="1400" dirty="0"/>
              <a:t>. 2003;138:439-443.</a:t>
            </a:r>
          </a:p>
          <a:p>
            <a:pPr marL="354330" indent="-285750"/>
            <a:r>
              <a:rPr lang="en-US" sz="1400" dirty="0" smtClean="0"/>
              <a:t>Quill </a:t>
            </a:r>
            <a:r>
              <a:rPr lang="en-US" sz="1400" dirty="0"/>
              <a:t>TE, Arnold RM, Platt F. “I Wish Things Were Different”: Expressing wishes in response to loss, futility and unrealistic hopes.. </a:t>
            </a:r>
            <a:r>
              <a:rPr lang="en-US" sz="1400" i="1" dirty="0"/>
              <a:t>Ann Intern Med</a:t>
            </a:r>
            <a:r>
              <a:rPr lang="en-US" sz="1400" dirty="0"/>
              <a:t>. 2001.135:551-555.</a:t>
            </a:r>
          </a:p>
          <a:p>
            <a:pPr marL="354330" indent="-285750"/>
            <a:r>
              <a:rPr lang="en-US" sz="1400" dirty="0"/>
              <a:t>Hudson P, Quinn K, O’Hanlon B, Aranda S. Family meetings in palliative care: multidisciplinary clinical practice guidelines. </a:t>
            </a:r>
            <a:r>
              <a:rPr lang="en-US" sz="1400" i="1" dirty="0"/>
              <a:t>BMC </a:t>
            </a:r>
            <a:r>
              <a:rPr lang="en-US" sz="1400" i="1" dirty="0" err="1"/>
              <a:t>Palliat</a:t>
            </a:r>
            <a:r>
              <a:rPr lang="en-US" sz="1400" i="1" dirty="0"/>
              <a:t> Care</a:t>
            </a:r>
            <a:r>
              <a:rPr lang="en-US" sz="1400" dirty="0"/>
              <a:t>. 2008;7:12.</a:t>
            </a:r>
          </a:p>
          <a:p>
            <a:endParaRPr lang="en-US" sz="1400" dirty="0"/>
          </a:p>
        </p:txBody>
      </p:sp>
    </p:spTree>
    <p:extLst>
      <p:ext uri="{BB962C8B-B14F-4D97-AF65-F5344CB8AC3E}">
        <p14:creationId xmlns:p14="http://schemas.microsoft.com/office/powerpoint/2010/main" val="16042535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500" dirty="0" smtClean="0"/>
              <a:t>What is Palliative Care?</a:t>
            </a:r>
            <a:endParaRPr lang="en-US" sz="3500" dirty="0"/>
          </a:p>
        </p:txBody>
      </p:sp>
      <p:sp>
        <p:nvSpPr>
          <p:cNvPr id="3" name="Content Placeholder 2"/>
          <p:cNvSpPr>
            <a:spLocks noGrp="1"/>
          </p:cNvSpPr>
          <p:nvPr>
            <p:ph idx="1"/>
          </p:nvPr>
        </p:nvSpPr>
        <p:spPr>
          <a:xfrm>
            <a:off x="228600" y="1371600"/>
            <a:ext cx="8686800" cy="4964668"/>
          </a:xfrm>
        </p:spPr>
        <p:txBody>
          <a:bodyPr>
            <a:normAutofit/>
          </a:bodyPr>
          <a:lstStyle/>
          <a:p>
            <a:r>
              <a:rPr lang="en-US" sz="3400" dirty="0" smtClean="0"/>
              <a:t>Specialized care </a:t>
            </a:r>
            <a:r>
              <a:rPr lang="en-US" sz="3400" dirty="0"/>
              <a:t>for people living with serious </a:t>
            </a:r>
            <a:r>
              <a:rPr lang="en-US" sz="3400" dirty="0" smtClean="0"/>
              <a:t>illness</a:t>
            </a:r>
          </a:p>
          <a:p>
            <a:r>
              <a:rPr lang="en-US" sz="3400" dirty="0" smtClean="0"/>
              <a:t>Relief </a:t>
            </a:r>
            <a:r>
              <a:rPr lang="en-US" sz="3400" dirty="0"/>
              <a:t>from the </a:t>
            </a:r>
            <a:r>
              <a:rPr lang="en-US" sz="3400" dirty="0" smtClean="0"/>
              <a:t>pain, symptoms, </a:t>
            </a:r>
            <a:r>
              <a:rPr lang="en-US" sz="3400" dirty="0"/>
              <a:t>and stress of a serious </a:t>
            </a:r>
            <a:r>
              <a:rPr lang="en-US" sz="3400" dirty="0" smtClean="0"/>
              <a:t>illness</a:t>
            </a:r>
          </a:p>
          <a:p>
            <a:r>
              <a:rPr lang="en-US" sz="3400" dirty="0"/>
              <a:t>S</a:t>
            </a:r>
            <a:r>
              <a:rPr lang="en-US" sz="3400" dirty="0" smtClean="0"/>
              <a:t>upport for patient </a:t>
            </a:r>
            <a:r>
              <a:rPr lang="en-US" sz="3400" i="1" dirty="0" smtClean="0"/>
              <a:t>and</a:t>
            </a:r>
            <a:r>
              <a:rPr lang="en-US" sz="3400" dirty="0" smtClean="0"/>
              <a:t> family</a:t>
            </a:r>
          </a:p>
          <a:p>
            <a:r>
              <a:rPr lang="en-US" sz="3400" dirty="0"/>
              <a:t>A</a:t>
            </a:r>
            <a:r>
              <a:rPr lang="en-US" sz="3400" dirty="0" smtClean="0"/>
              <a:t>ppropriate </a:t>
            </a:r>
            <a:r>
              <a:rPr lang="en-US" sz="3400" dirty="0"/>
              <a:t>at any age and at any stage in a serious </a:t>
            </a:r>
            <a:r>
              <a:rPr lang="en-US" sz="3400" dirty="0" smtClean="0"/>
              <a:t>illness</a:t>
            </a:r>
            <a:endParaRPr lang="en-US" sz="3400" dirty="0"/>
          </a:p>
          <a:p>
            <a:pPr marL="0" indent="0">
              <a:buNone/>
            </a:pPr>
            <a:endParaRPr lang="en-US" dirty="0"/>
          </a:p>
        </p:txBody>
      </p:sp>
      <p:sp>
        <p:nvSpPr>
          <p:cNvPr id="4" name="Rectangle 3"/>
          <p:cNvSpPr/>
          <p:nvPr/>
        </p:nvSpPr>
        <p:spPr>
          <a:xfrm>
            <a:off x="2133600" y="6441228"/>
            <a:ext cx="9220200" cy="369332"/>
          </a:xfrm>
          <a:prstGeom prst="rect">
            <a:avLst/>
          </a:prstGeom>
        </p:spPr>
        <p:txBody>
          <a:bodyPr wrap="square">
            <a:spAutoFit/>
          </a:bodyPr>
          <a:lstStyle/>
          <a:p>
            <a:r>
              <a:rPr lang="en-US" dirty="0" smtClean="0"/>
              <a:t>Reference:  CAPC website – https</a:t>
            </a:r>
            <a:r>
              <a:rPr lang="en-US" dirty="0"/>
              <a:t>://www.capc.org/about/palliative-care/</a:t>
            </a:r>
          </a:p>
        </p:txBody>
      </p:sp>
    </p:spTree>
    <p:extLst>
      <p:ext uri="{BB962C8B-B14F-4D97-AF65-F5344CB8AC3E}">
        <p14:creationId xmlns:p14="http://schemas.microsoft.com/office/powerpoint/2010/main" val="9965295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closing slide revised.JPG"/>
          <p:cNvPicPr>
            <a:picLocks noChangeAspect="1"/>
          </p:cNvPicPr>
          <p:nvPr/>
        </p:nvPicPr>
        <p:blipFill>
          <a:blip r:embed="rId2" cstate="print"/>
          <a:stretch>
            <a:fillRect/>
          </a:stretch>
        </p:blipFill>
        <p:spPr>
          <a:xfrm>
            <a:off x="0" y="0"/>
            <a:ext cx="9144000" cy="6858000"/>
          </a:xfrm>
          <a:prstGeom prst="rect">
            <a:avLst/>
          </a:prstGeom>
        </p:spPr>
      </p:pic>
    </p:spTree>
    <p:extLst>
      <p:ext uri="{BB962C8B-B14F-4D97-AF65-F5344CB8AC3E}">
        <p14:creationId xmlns:p14="http://schemas.microsoft.com/office/powerpoint/2010/main" val="139335013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Palliative Care Defined</a:t>
            </a:r>
            <a:endParaRPr lang="en-US" dirty="0"/>
          </a:p>
        </p:txBody>
      </p:sp>
      <p:sp>
        <p:nvSpPr>
          <p:cNvPr id="3" name="Content Placeholder 2"/>
          <p:cNvSpPr>
            <a:spLocks noGrp="1"/>
          </p:cNvSpPr>
          <p:nvPr>
            <p:ph idx="1"/>
          </p:nvPr>
        </p:nvSpPr>
        <p:spPr>
          <a:xfrm>
            <a:off x="152400" y="1600200"/>
            <a:ext cx="9144000" cy="4525963"/>
          </a:xfrm>
        </p:spPr>
        <p:txBody>
          <a:bodyPr/>
          <a:lstStyle/>
          <a:p>
            <a:pPr marL="0" indent="0">
              <a:buNone/>
            </a:pPr>
            <a:r>
              <a:rPr lang="en-US" sz="4800" baseline="30000" dirty="0" smtClean="0"/>
              <a:t>“</a:t>
            </a:r>
            <a:r>
              <a:rPr lang="en-US" sz="4800" baseline="30000" dirty="0"/>
              <a:t>A</a:t>
            </a:r>
            <a:r>
              <a:rPr lang="en-US" sz="4800" baseline="30000" dirty="0" smtClean="0"/>
              <a:t> </a:t>
            </a:r>
            <a:r>
              <a:rPr lang="en-US" sz="4800" baseline="30000" dirty="0"/>
              <a:t>partnership between the patient, </a:t>
            </a:r>
            <a:r>
              <a:rPr lang="en-US" sz="4800" baseline="30000" dirty="0" smtClean="0"/>
              <a:t>carers [caregivers], </a:t>
            </a:r>
            <a:r>
              <a:rPr lang="en-US" sz="4800" baseline="30000" dirty="0"/>
              <a:t>and various professionals. It affirms life and regards dying as a normal process, neither hastening nor postponing death. It integrates the psychological, physical, social and spiritual aspects of a patient’s care.” </a:t>
            </a:r>
            <a:endParaRPr lang="en-US" sz="4800" baseline="30000" dirty="0" smtClean="0"/>
          </a:p>
          <a:p>
            <a:endParaRPr lang="en-US" i="1" baseline="30000" dirty="0"/>
          </a:p>
          <a:p>
            <a:pPr marL="0" indent="0">
              <a:buNone/>
            </a:pPr>
            <a:r>
              <a:rPr lang="en-US" i="1" baseline="30000" dirty="0"/>
              <a:t>	</a:t>
            </a:r>
            <a:r>
              <a:rPr lang="en-US" b="1" i="1" baseline="30000" dirty="0" smtClean="0">
                <a:solidFill>
                  <a:schemeClr val="tx2">
                    <a:lumMod val="75000"/>
                  </a:schemeClr>
                </a:solidFill>
              </a:rPr>
              <a:t>Handbook </a:t>
            </a:r>
            <a:r>
              <a:rPr lang="en-US" b="1" i="1" baseline="30000" dirty="0">
                <a:solidFill>
                  <a:schemeClr val="tx2">
                    <a:lumMod val="75000"/>
                  </a:schemeClr>
                </a:solidFill>
              </a:rPr>
              <a:t>of Palliative Care</a:t>
            </a:r>
            <a:r>
              <a:rPr lang="en-US" b="1" baseline="30000" dirty="0">
                <a:solidFill>
                  <a:schemeClr val="tx2">
                    <a:lumMod val="75000"/>
                  </a:schemeClr>
                </a:solidFill>
              </a:rPr>
              <a:t>, eds., Christina Faull, Yvonne Carter,  </a:t>
            </a:r>
            <a:r>
              <a:rPr lang="en-US" b="1" baseline="30000" dirty="0" smtClean="0">
                <a:solidFill>
                  <a:schemeClr val="tx2">
                    <a:lumMod val="75000"/>
                  </a:schemeClr>
                </a:solidFill>
              </a:rPr>
              <a:t>and </a:t>
            </a:r>
            <a:r>
              <a:rPr lang="en-US" b="1" baseline="30000" dirty="0">
                <a:solidFill>
                  <a:schemeClr val="tx2">
                    <a:lumMod val="75000"/>
                  </a:schemeClr>
                </a:solidFill>
              </a:rPr>
              <a:t>Richard Woof (Malden, MA: Blackwell Science, Inc., 1998), 3.</a:t>
            </a:r>
          </a:p>
          <a:p>
            <a:endParaRPr lang="en-US" dirty="0"/>
          </a:p>
        </p:txBody>
      </p:sp>
    </p:spTree>
    <p:extLst>
      <p:ext uri="{BB962C8B-B14F-4D97-AF65-F5344CB8AC3E}">
        <p14:creationId xmlns:p14="http://schemas.microsoft.com/office/powerpoint/2010/main" val="237100670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Palliative Care Defined</a:t>
            </a:r>
            <a:endParaRPr lang="en-US" dirty="0"/>
          </a:p>
        </p:txBody>
      </p:sp>
      <p:sp>
        <p:nvSpPr>
          <p:cNvPr id="3" name="Content Placeholder 2"/>
          <p:cNvSpPr>
            <a:spLocks noGrp="1"/>
          </p:cNvSpPr>
          <p:nvPr>
            <p:ph idx="1"/>
          </p:nvPr>
        </p:nvSpPr>
        <p:spPr/>
        <p:txBody>
          <a:bodyPr>
            <a:normAutofit/>
          </a:bodyPr>
          <a:lstStyle/>
          <a:p>
            <a:r>
              <a:rPr lang="en-US" sz="2800" dirty="0" smtClean="0"/>
              <a:t>Palliative Care, as defined by the </a:t>
            </a:r>
            <a:r>
              <a:rPr lang="en-US" sz="2800" b="1" dirty="0" smtClean="0">
                <a:solidFill>
                  <a:srgbClr val="FF0000"/>
                </a:solidFill>
              </a:rPr>
              <a:t>World Health Organization</a:t>
            </a:r>
            <a:r>
              <a:rPr lang="en-US" sz="2800" dirty="0" smtClean="0"/>
              <a:t>, ‘is an approach that improves the quality of life of patients and their families facing the problems associated with life-threatening illness, through the prevention and relief of suffering by means of early identification and impeccable assessment and treatment of pain and other problems, physical, psychosocial, and spiritual’</a:t>
            </a:r>
            <a:endParaRPr lang="en-US" sz="2800" dirty="0"/>
          </a:p>
        </p:txBody>
      </p:sp>
    </p:spTree>
    <p:extLst>
      <p:ext uri="{BB962C8B-B14F-4D97-AF65-F5344CB8AC3E}">
        <p14:creationId xmlns:p14="http://schemas.microsoft.com/office/powerpoint/2010/main" val="44124488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6700" y="1143000"/>
            <a:ext cx="8572500" cy="1143000"/>
          </a:xfrm>
        </p:spPr>
        <p:txBody>
          <a:bodyPr/>
          <a:lstStyle/>
          <a:p>
            <a:pPr algn="ctr"/>
            <a:r>
              <a:rPr lang="en-US" sz="3000" dirty="0" smtClean="0"/>
              <a:t>Are Palliative Care and Hospice Care the same thing?</a:t>
            </a:r>
            <a:endParaRPr lang="en-US" sz="3000" dirty="0"/>
          </a:p>
        </p:txBody>
      </p:sp>
      <p:sp>
        <p:nvSpPr>
          <p:cNvPr id="4" name="Content Placeholder 6"/>
          <p:cNvSpPr txBox="1">
            <a:spLocks/>
          </p:cNvSpPr>
          <p:nvPr/>
        </p:nvSpPr>
        <p:spPr>
          <a:xfrm>
            <a:off x="381000" y="2971800"/>
            <a:ext cx="3886200" cy="4038600"/>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sz="2200" dirty="0"/>
              <a:t>T</a:t>
            </a:r>
            <a:r>
              <a:rPr lang="en-US" sz="2200" dirty="0" smtClean="0"/>
              <a:t>erminal illness</a:t>
            </a:r>
          </a:p>
          <a:p>
            <a:r>
              <a:rPr lang="en-US" sz="2200" dirty="0"/>
              <a:t>L</a:t>
            </a:r>
            <a:r>
              <a:rPr lang="en-US" sz="2200" dirty="0" smtClean="0"/>
              <a:t>ife expectancy of 6 months or less</a:t>
            </a:r>
          </a:p>
          <a:p>
            <a:r>
              <a:rPr lang="en-US" sz="2200" dirty="0" smtClean="0"/>
              <a:t>Patient/family chooses </a:t>
            </a:r>
            <a:r>
              <a:rPr lang="en-US" sz="2200" b="1" u="sng" dirty="0" smtClean="0"/>
              <a:t>NOT</a:t>
            </a:r>
            <a:r>
              <a:rPr lang="en-US" sz="2200" dirty="0" smtClean="0"/>
              <a:t> to receive continued aggressive, curative care</a:t>
            </a:r>
          </a:p>
          <a:p>
            <a:r>
              <a:rPr lang="en-US" sz="2200" dirty="0" smtClean="0"/>
              <a:t>Focuses on “comfort” versus “cure”</a:t>
            </a:r>
          </a:p>
        </p:txBody>
      </p:sp>
      <p:sp>
        <p:nvSpPr>
          <p:cNvPr id="5" name="Content Placeholder 8"/>
          <p:cNvSpPr txBox="1">
            <a:spLocks/>
          </p:cNvSpPr>
          <p:nvPr/>
        </p:nvSpPr>
        <p:spPr>
          <a:xfrm>
            <a:off x="4572000" y="2971800"/>
            <a:ext cx="4191000" cy="4378325"/>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sz="2200" i="1" dirty="0" smtClean="0"/>
              <a:t>Ideally</a:t>
            </a:r>
            <a:r>
              <a:rPr lang="en-US" sz="2200" dirty="0" smtClean="0"/>
              <a:t> begins at the time of diagnosis of a serious illness</a:t>
            </a:r>
          </a:p>
          <a:p>
            <a:r>
              <a:rPr lang="en-US" sz="2200" dirty="0" smtClean="0"/>
              <a:t>No life expectancy requirement</a:t>
            </a:r>
          </a:p>
          <a:p>
            <a:r>
              <a:rPr lang="en-US" sz="2200" dirty="0"/>
              <a:t>C</a:t>
            </a:r>
            <a:r>
              <a:rPr lang="en-US" sz="2200" dirty="0" smtClean="0"/>
              <a:t>an be provided at any age and any stage in a serious illness</a:t>
            </a:r>
          </a:p>
          <a:p>
            <a:r>
              <a:rPr lang="en-US" sz="2200" dirty="0" smtClean="0"/>
              <a:t>Can be provided at the same time as curative, aggressive care</a:t>
            </a:r>
          </a:p>
          <a:p>
            <a:pPr marL="0" indent="0">
              <a:buNone/>
            </a:pPr>
            <a:endParaRPr lang="en-US" sz="2200" dirty="0" smtClean="0"/>
          </a:p>
        </p:txBody>
      </p:sp>
      <p:sp>
        <p:nvSpPr>
          <p:cNvPr id="6" name="Text Placeholder 5"/>
          <p:cNvSpPr txBox="1">
            <a:spLocks/>
          </p:cNvSpPr>
          <p:nvPr/>
        </p:nvSpPr>
        <p:spPr>
          <a:xfrm>
            <a:off x="152400" y="2362200"/>
            <a:ext cx="3657600" cy="658368"/>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b="1" u="sng" dirty="0" smtClean="0">
                <a:latin typeface="Arial Black" panose="020B0A04020102020204" pitchFamily="34" charset="0"/>
              </a:rPr>
              <a:t>HOSPICE</a:t>
            </a:r>
            <a:endParaRPr lang="en-US" b="1" u="sng" dirty="0">
              <a:latin typeface="Arial Black" panose="020B0A04020102020204" pitchFamily="34" charset="0"/>
            </a:endParaRPr>
          </a:p>
        </p:txBody>
      </p:sp>
      <p:sp>
        <p:nvSpPr>
          <p:cNvPr id="7" name="Text Placeholder 7"/>
          <p:cNvSpPr txBox="1">
            <a:spLocks/>
          </p:cNvSpPr>
          <p:nvPr/>
        </p:nvSpPr>
        <p:spPr>
          <a:xfrm>
            <a:off x="4343400" y="2313432"/>
            <a:ext cx="4495800" cy="658368"/>
          </a:xfrm>
          <a:prstGeom prst="roundRect">
            <a:avLst>
              <a:gd name="adj" fmla="val 16667"/>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b="1" u="sng" dirty="0" smtClean="0">
                <a:latin typeface="Arial Black" panose="020B0A04020102020204" pitchFamily="34" charset="0"/>
              </a:rPr>
              <a:t>PALLIATIVE CARE</a:t>
            </a:r>
            <a:endParaRPr lang="en-US" b="1" u="sng" dirty="0">
              <a:latin typeface="Arial Black" panose="020B0A04020102020204" pitchFamily="34" charset="0"/>
            </a:endParaRPr>
          </a:p>
        </p:txBody>
      </p:sp>
      <p:sp>
        <p:nvSpPr>
          <p:cNvPr id="8" name="Title 1"/>
          <p:cNvSpPr txBox="1">
            <a:spLocks/>
          </p:cNvSpPr>
          <p:nvPr/>
        </p:nvSpPr>
        <p:spPr>
          <a:xfrm>
            <a:off x="0" y="27895"/>
            <a:ext cx="6553200" cy="1143000"/>
          </a:xfrm>
          <a:prstGeom prst="rect">
            <a:avLst/>
          </a:prstGeom>
        </p:spPr>
        <p:txBody>
          <a:bodyPr vert="horz" lIns="91440" tIns="45720" rIns="91440" bIns="45720" rtlCol="0" anchor="ctr">
            <a:noAutofit/>
          </a:bodyPr>
          <a:lstStyle>
            <a:lvl1pPr algn="l" defTabSz="914400" rtl="0" eaLnBrk="1" latinLnBrk="0" hangingPunct="1">
              <a:spcBef>
                <a:spcPct val="0"/>
              </a:spcBef>
              <a:buNone/>
              <a:defRPr sz="4000" kern="1200">
                <a:solidFill>
                  <a:schemeClr val="tx1"/>
                </a:solidFill>
                <a:latin typeface="Arial Black" pitchFamily="34" charset="0"/>
                <a:ea typeface="+mj-ea"/>
                <a:cs typeface="Arial" pitchFamily="34" charset="0"/>
              </a:defRPr>
            </a:lvl1pPr>
          </a:lstStyle>
          <a:p>
            <a:pPr algn="ctr"/>
            <a:r>
              <a:rPr lang="en-US" dirty="0" smtClean="0"/>
              <a:t>A Big question…</a:t>
            </a:r>
            <a:endParaRPr lang="en-US" dirty="0"/>
          </a:p>
        </p:txBody>
      </p:sp>
    </p:spTree>
    <p:extLst>
      <p:ext uri="{BB962C8B-B14F-4D97-AF65-F5344CB8AC3E}">
        <p14:creationId xmlns:p14="http://schemas.microsoft.com/office/powerpoint/2010/main" val="12466820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fade">
                                      <p:cBhvr>
                                        <p:cTn id="12" dur="500"/>
                                        <p:tgtEl>
                                          <p:spTgt spid="4">
                                            <p:txEl>
                                              <p:pRg st="0" end="0"/>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4">
                                            <p:txEl>
                                              <p:pRg st="1" end="1"/>
                                            </p:txEl>
                                          </p:spTgt>
                                        </p:tgtEl>
                                        <p:attrNameLst>
                                          <p:attrName>style.visibility</p:attrName>
                                        </p:attrNameLst>
                                      </p:cBhvr>
                                      <p:to>
                                        <p:strVal val="visible"/>
                                      </p:to>
                                    </p:set>
                                    <p:animEffect transition="in" filter="fade">
                                      <p:cBhvr>
                                        <p:cTn id="15" dur="500"/>
                                        <p:tgtEl>
                                          <p:spTgt spid="4">
                                            <p:txEl>
                                              <p:pRg st="1" end="1"/>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4">
                                            <p:txEl>
                                              <p:pRg st="2" end="2"/>
                                            </p:txEl>
                                          </p:spTgt>
                                        </p:tgtEl>
                                        <p:attrNameLst>
                                          <p:attrName>style.visibility</p:attrName>
                                        </p:attrNameLst>
                                      </p:cBhvr>
                                      <p:to>
                                        <p:strVal val="visible"/>
                                      </p:to>
                                    </p:set>
                                    <p:animEffect transition="in" filter="fade">
                                      <p:cBhvr>
                                        <p:cTn id="18" dur="500"/>
                                        <p:tgtEl>
                                          <p:spTgt spid="4">
                                            <p:txEl>
                                              <p:pRg st="2" end="2"/>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4">
                                            <p:txEl>
                                              <p:pRg st="3" end="3"/>
                                            </p:txEl>
                                          </p:spTgt>
                                        </p:tgtEl>
                                        <p:attrNameLst>
                                          <p:attrName>style.visibility</p:attrName>
                                        </p:attrNameLst>
                                      </p:cBhvr>
                                      <p:to>
                                        <p:strVal val="visible"/>
                                      </p:to>
                                    </p:set>
                                    <p:animEffect transition="in" filter="fade">
                                      <p:cBhvr>
                                        <p:cTn id="21" dur="500"/>
                                        <p:tgtEl>
                                          <p:spTgt spid="4">
                                            <p:txEl>
                                              <p:pRg st="3" end="3"/>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nodeType="clickEffect">
                                  <p:stCondLst>
                                    <p:cond delay="0"/>
                                  </p:stCondLst>
                                  <p:childTnLst>
                                    <p:set>
                                      <p:cBhvr>
                                        <p:cTn id="25" dur="1" fill="hold">
                                          <p:stCondLst>
                                            <p:cond delay="0"/>
                                          </p:stCondLst>
                                        </p:cTn>
                                        <p:tgtEl>
                                          <p:spTgt spid="5">
                                            <p:txEl>
                                              <p:pRg st="0" end="0"/>
                                            </p:txEl>
                                          </p:spTgt>
                                        </p:tgtEl>
                                        <p:attrNameLst>
                                          <p:attrName>style.visibility</p:attrName>
                                        </p:attrNameLst>
                                      </p:cBhvr>
                                      <p:to>
                                        <p:strVal val="visible"/>
                                      </p:to>
                                    </p:set>
                                    <p:animEffect transition="in" filter="fade">
                                      <p:cBhvr>
                                        <p:cTn id="26" dur="500"/>
                                        <p:tgtEl>
                                          <p:spTgt spid="5">
                                            <p:txEl>
                                              <p:pRg st="0" end="0"/>
                                            </p:txEl>
                                          </p:spTgt>
                                        </p:tgtEl>
                                      </p:cBhvr>
                                    </p:animEffect>
                                  </p:childTnLst>
                                </p:cTn>
                              </p:par>
                              <p:par>
                                <p:cTn id="27" presetID="10" presetClass="entr" presetSubtype="0" fill="hold" nodeType="withEffect">
                                  <p:stCondLst>
                                    <p:cond delay="0"/>
                                  </p:stCondLst>
                                  <p:childTnLst>
                                    <p:set>
                                      <p:cBhvr>
                                        <p:cTn id="28" dur="1" fill="hold">
                                          <p:stCondLst>
                                            <p:cond delay="0"/>
                                          </p:stCondLst>
                                        </p:cTn>
                                        <p:tgtEl>
                                          <p:spTgt spid="5">
                                            <p:txEl>
                                              <p:pRg st="1" end="1"/>
                                            </p:txEl>
                                          </p:spTgt>
                                        </p:tgtEl>
                                        <p:attrNameLst>
                                          <p:attrName>style.visibility</p:attrName>
                                        </p:attrNameLst>
                                      </p:cBhvr>
                                      <p:to>
                                        <p:strVal val="visible"/>
                                      </p:to>
                                    </p:set>
                                    <p:animEffect transition="in" filter="fade">
                                      <p:cBhvr>
                                        <p:cTn id="29" dur="500"/>
                                        <p:tgtEl>
                                          <p:spTgt spid="5">
                                            <p:txEl>
                                              <p:pRg st="1" end="1"/>
                                            </p:txEl>
                                          </p:spTgt>
                                        </p:tgtEl>
                                      </p:cBhvr>
                                    </p:animEffect>
                                  </p:childTnLst>
                                </p:cTn>
                              </p:par>
                              <p:par>
                                <p:cTn id="30" presetID="10" presetClass="entr" presetSubtype="0" fill="hold" nodeType="withEffect">
                                  <p:stCondLst>
                                    <p:cond delay="0"/>
                                  </p:stCondLst>
                                  <p:childTnLst>
                                    <p:set>
                                      <p:cBhvr>
                                        <p:cTn id="31" dur="1" fill="hold">
                                          <p:stCondLst>
                                            <p:cond delay="0"/>
                                          </p:stCondLst>
                                        </p:cTn>
                                        <p:tgtEl>
                                          <p:spTgt spid="5">
                                            <p:txEl>
                                              <p:pRg st="2" end="2"/>
                                            </p:txEl>
                                          </p:spTgt>
                                        </p:tgtEl>
                                        <p:attrNameLst>
                                          <p:attrName>style.visibility</p:attrName>
                                        </p:attrNameLst>
                                      </p:cBhvr>
                                      <p:to>
                                        <p:strVal val="visible"/>
                                      </p:to>
                                    </p:set>
                                    <p:animEffect transition="in" filter="fade">
                                      <p:cBhvr>
                                        <p:cTn id="32" dur="500"/>
                                        <p:tgtEl>
                                          <p:spTgt spid="5">
                                            <p:txEl>
                                              <p:pRg st="2" end="2"/>
                                            </p:txEl>
                                          </p:spTgt>
                                        </p:tgtEl>
                                      </p:cBhvr>
                                    </p:animEffect>
                                  </p:childTnLst>
                                </p:cTn>
                              </p:par>
                              <p:par>
                                <p:cTn id="33" presetID="10" presetClass="entr" presetSubtype="0" fill="hold" nodeType="withEffect">
                                  <p:stCondLst>
                                    <p:cond delay="0"/>
                                  </p:stCondLst>
                                  <p:childTnLst>
                                    <p:set>
                                      <p:cBhvr>
                                        <p:cTn id="34" dur="1" fill="hold">
                                          <p:stCondLst>
                                            <p:cond delay="0"/>
                                          </p:stCondLst>
                                        </p:cTn>
                                        <p:tgtEl>
                                          <p:spTgt spid="5">
                                            <p:txEl>
                                              <p:pRg st="3" end="3"/>
                                            </p:txEl>
                                          </p:spTgt>
                                        </p:tgtEl>
                                        <p:attrNameLst>
                                          <p:attrName>style.visibility</p:attrName>
                                        </p:attrNameLst>
                                      </p:cBhvr>
                                      <p:to>
                                        <p:strVal val="visible"/>
                                      </p:to>
                                    </p:set>
                                    <p:animEffect transition="in" filter="fade">
                                      <p:cBhvr>
                                        <p:cTn id="35" dur="5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6400" y="2819400"/>
            <a:ext cx="6553200" cy="1143000"/>
          </a:xfrm>
        </p:spPr>
        <p:txBody>
          <a:bodyPr/>
          <a:lstStyle/>
          <a:p>
            <a:r>
              <a:rPr lang="en-US" dirty="0" smtClean="0"/>
              <a:t>General Information on Family Meetings</a:t>
            </a:r>
            <a:endParaRPr lang="en-US" dirty="0"/>
          </a:p>
        </p:txBody>
      </p:sp>
    </p:spTree>
    <p:extLst>
      <p:ext uri="{BB962C8B-B14F-4D97-AF65-F5344CB8AC3E}">
        <p14:creationId xmlns:p14="http://schemas.microsoft.com/office/powerpoint/2010/main" val="319360852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8771" y="1417637"/>
            <a:ext cx="8538029" cy="4525963"/>
          </a:xfrm>
        </p:spPr>
        <p:txBody>
          <a:bodyPr>
            <a:normAutofit/>
          </a:bodyPr>
          <a:lstStyle/>
          <a:p>
            <a:r>
              <a:rPr lang="en-US" sz="2800" dirty="0"/>
              <a:t>Informational</a:t>
            </a:r>
          </a:p>
          <a:p>
            <a:r>
              <a:rPr lang="en-US" sz="2800" dirty="0" smtClean="0"/>
              <a:t>Delivering Bad </a:t>
            </a:r>
            <a:r>
              <a:rPr lang="en-US" sz="2800" dirty="0"/>
              <a:t>N</a:t>
            </a:r>
            <a:r>
              <a:rPr lang="en-US" sz="2800" dirty="0" smtClean="0"/>
              <a:t>ews</a:t>
            </a:r>
            <a:endParaRPr lang="en-US" sz="2800" dirty="0"/>
          </a:p>
          <a:p>
            <a:r>
              <a:rPr lang="en-US" sz="2800" dirty="0"/>
              <a:t>Establish G</a:t>
            </a:r>
            <a:r>
              <a:rPr lang="en-US" sz="2800" dirty="0" smtClean="0"/>
              <a:t>oals </a:t>
            </a:r>
            <a:r>
              <a:rPr lang="en-US" sz="2800" dirty="0"/>
              <a:t>of C</a:t>
            </a:r>
            <a:r>
              <a:rPr lang="en-US" sz="2800" dirty="0" smtClean="0"/>
              <a:t>are </a:t>
            </a:r>
            <a:endParaRPr lang="en-US" sz="2800" dirty="0"/>
          </a:p>
          <a:p>
            <a:r>
              <a:rPr lang="en-US" sz="2800" dirty="0" smtClean="0"/>
              <a:t>Decide on specific interventions</a:t>
            </a:r>
          </a:p>
          <a:p>
            <a:r>
              <a:rPr lang="en-US" sz="2800" dirty="0" smtClean="0"/>
              <a:t>When patient admitted</a:t>
            </a:r>
          </a:p>
          <a:p>
            <a:r>
              <a:rPr lang="en-US" sz="2800" dirty="0" smtClean="0"/>
              <a:t>Status Change</a:t>
            </a:r>
          </a:p>
          <a:p>
            <a:r>
              <a:rPr lang="en-US" sz="2800" dirty="0" smtClean="0"/>
              <a:t>When Family Requests One</a:t>
            </a:r>
            <a:endParaRPr lang="en-US" sz="2800" dirty="0"/>
          </a:p>
        </p:txBody>
      </p:sp>
      <p:sp>
        <p:nvSpPr>
          <p:cNvPr id="4" name="Title 1"/>
          <p:cNvSpPr txBox="1">
            <a:spLocks/>
          </p:cNvSpPr>
          <p:nvPr/>
        </p:nvSpPr>
        <p:spPr>
          <a:xfrm>
            <a:off x="0" y="27895"/>
            <a:ext cx="6553200" cy="1143000"/>
          </a:xfrm>
          <a:prstGeom prst="rect">
            <a:avLst/>
          </a:prstGeom>
        </p:spPr>
        <p:txBody>
          <a:bodyPr vert="horz" lIns="91440" tIns="45720" rIns="91440" bIns="45720" rtlCol="0" anchor="ctr">
            <a:noAutofit/>
          </a:bodyPr>
          <a:lstStyle>
            <a:lvl1pPr algn="l" defTabSz="914400" rtl="0" eaLnBrk="1" latinLnBrk="0" hangingPunct="1">
              <a:spcBef>
                <a:spcPct val="0"/>
              </a:spcBef>
              <a:buNone/>
              <a:defRPr sz="4000" kern="1200">
                <a:solidFill>
                  <a:schemeClr val="tx1"/>
                </a:solidFill>
                <a:latin typeface="Arial Black" pitchFamily="34" charset="0"/>
                <a:ea typeface="+mj-ea"/>
                <a:cs typeface="Arial" pitchFamily="34" charset="0"/>
              </a:defRPr>
            </a:lvl1pPr>
          </a:lstStyle>
          <a:p>
            <a:pPr algn="ctr"/>
            <a:r>
              <a:rPr lang="en-US" sz="3200" dirty="0" smtClean="0"/>
              <a:t>Why Have a Family Meeting?</a:t>
            </a:r>
            <a:endParaRPr lang="en-US" sz="3200" dirty="0"/>
          </a:p>
        </p:txBody>
      </p:sp>
      <p:sp>
        <p:nvSpPr>
          <p:cNvPr id="6" name="Rectangle 5"/>
          <p:cNvSpPr/>
          <p:nvPr/>
        </p:nvSpPr>
        <p:spPr>
          <a:xfrm>
            <a:off x="3962400" y="5906869"/>
            <a:ext cx="4572000" cy="646331"/>
          </a:xfrm>
          <a:prstGeom prst="rect">
            <a:avLst/>
          </a:prstGeom>
        </p:spPr>
        <p:txBody>
          <a:bodyPr>
            <a:spAutoFit/>
          </a:bodyPr>
          <a:lstStyle/>
          <a:p>
            <a:pPr marL="57150" indent="0">
              <a:buNone/>
            </a:pPr>
            <a:r>
              <a:rPr lang="en-US" b="1" dirty="0" err="1">
                <a:solidFill>
                  <a:srgbClr val="FF0000"/>
                </a:solidFill>
              </a:rPr>
              <a:t>Uptodate</a:t>
            </a:r>
            <a:r>
              <a:rPr lang="en-US" b="1" dirty="0">
                <a:solidFill>
                  <a:srgbClr val="FF0000"/>
                </a:solidFill>
              </a:rPr>
              <a:t>:  Communication in the ICU: Family meeting</a:t>
            </a:r>
          </a:p>
        </p:txBody>
      </p:sp>
    </p:spTree>
    <p:extLst>
      <p:ext uri="{BB962C8B-B14F-4D97-AF65-F5344CB8AC3E}">
        <p14:creationId xmlns:p14="http://schemas.microsoft.com/office/powerpoint/2010/main" val="107310328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Greenville Health System-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746F4CFBF2E6045B97A8A67AB482E5A" ma:contentTypeVersion="0" ma:contentTypeDescription="Create a new document." ma:contentTypeScope="" ma:versionID="bb8e8cb8799fc87d714dcfa9deaa6335">
  <xsd:schema xmlns:xsd="http://www.w3.org/2001/XMLSchema" xmlns:xs="http://www.w3.org/2001/XMLSchema" xmlns:p="http://schemas.microsoft.com/office/2006/metadata/properties" targetNamespace="http://schemas.microsoft.com/office/2006/metadata/properties" ma:root="true" ma:fieldsID="1b05d82d297216baf5b26c55225140df">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12B9419-DE12-4C52-8E1E-2236A51ABFE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2A324B9C-453E-4EAE-B3FE-4A453A3E1BBE}">
  <ds:schemaRefs>
    <ds:schemaRef ds:uri="http://schemas.microsoft.com/office/2006/metadata/properties"/>
    <ds:schemaRef ds:uri="http://schemas.microsoft.com/office/2006/documentManagement/types"/>
    <ds:schemaRef ds:uri="http://schemas.openxmlformats.org/package/2006/metadata/core-properties"/>
    <ds:schemaRef ds:uri="http://purl.org/dc/dcmitype/"/>
    <ds:schemaRef ds:uri="http://purl.org/dc/terms/"/>
    <ds:schemaRef ds:uri="http://schemas.microsoft.com/office/infopath/2007/PartnerControls"/>
    <ds:schemaRef ds:uri="http://purl.org/dc/elements/1.1/"/>
    <ds:schemaRef ds:uri="http://www.w3.org/XML/1998/namespace"/>
  </ds:schemaRefs>
</ds:datastoreItem>
</file>

<file path=customXml/itemProps3.xml><?xml version="1.0" encoding="utf-8"?>
<ds:datastoreItem xmlns:ds="http://schemas.openxmlformats.org/officeDocument/2006/customXml" ds:itemID="{93563E57-2086-4C83-8AD2-D21A3890FDC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1746</TotalTime>
  <Words>2594</Words>
  <Application>Microsoft Office PowerPoint</Application>
  <PresentationFormat>On-screen Show (4:3)</PresentationFormat>
  <Paragraphs>215</Paragraphs>
  <Slides>40</Slides>
  <Notes>10</Notes>
  <HiddenSlides>0</HiddenSlides>
  <MMClips>0</MMClips>
  <ScaleCrop>false</ScaleCrop>
  <HeadingPairs>
    <vt:vector size="4" baseType="variant">
      <vt:variant>
        <vt:lpstr>Theme</vt:lpstr>
      </vt:variant>
      <vt:variant>
        <vt:i4>2</vt:i4>
      </vt:variant>
      <vt:variant>
        <vt:lpstr>Slide Titles</vt:lpstr>
      </vt:variant>
      <vt:variant>
        <vt:i4>40</vt:i4>
      </vt:variant>
    </vt:vector>
  </HeadingPairs>
  <TitlesOfParts>
    <vt:vector size="42" baseType="lpstr">
      <vt:lpstr>Greenville Health System-1</vt:lpstr>
      <vt:lpstr>Custom Design</vt:lpstr>
      <vt:lpstr>Chaplain Led Family Meetings</vt:lpstr>
      <vt:lpstr>Presentation Goals</vt:lpstr>
      <vt:lpstr>Our Context</vt:lpstr>
      <vt:lpstr>What is Palliative Care?</vt:lpstr>
      <vt:lpstr>Palliative Care Defined</vt:lpstr>
      <vt:lpstr>Palliative Care Defined</vt:lpstr>
      <vt:lpstr>Are Palliative Care and Hospice Care the same thing?</vt:lpstr>
      <vt:lpstr>General Information on Family Meetings</vt:lpstr>
      <vt:lpstr>PowerPoint Presentation</vt:lpstr>
      <vt:lpstr>Why Have a Family Meeting?</vt:lpstr>
      <vt:lpstr>Why Have a Family Meeting?</vt:lpstr>
      <vt:lpstr>Why Have a Family Meeting?</vt:lpstr>
      <vt:lpstr>What is the evidence on timing?</vt:lpstr>
      <vt:lpstr>Goal Setting</vt:lpstr>
      <vt:lpstr>Goal Setting</vt:lpstr>
      <vt:lpstr>Capacity</vt:lpstr>
      <vt:lpstr>Family Meeting if Patient Lacks Capacity</vt:lpstr>
      <vt:lpstr>Family Meeting if Patient Lacks capacity</vt:lpstr>
      <vt:lpstr>Chaplain Led  Family Meetings</vt:lpstr>
      <vt:lpstr>Pre-Meeting Prep.</vt:lpstr>
      <vt:lpstr>Pre-Meeting Prep</vt:lpstr>
      <vt:lpstr>Pre-Meeting Prep.</vt:lpstr>
      <vt:lpstr>Pre-Meeting Prep.</vt:lpstr>
      <vt:lpstr>Why Chaplain Led Family Meetings?</vt:lpstr>
      <vt:lpstr>Family Meetings and Guiding Tools</vt:lpstr>
      <vt:lpstr>PowerPoint Presentation</vt:lpstr>
      <vt:lpstr>Case Study</vt:lpstr>
      <vt:lpstr>Perspectives</vt:lpstr>
      <vt:lpstr>Perspectives</vt:lpstr>
      <vt:lpstr>Perspectives</vt:lpstr>
      <vt:lpstr>Perspectives</vt:lpstr>
      <vt:lpstr>Role Play</vt:lpstr>
      <vt:lpstr>Case Study 1</vt:lpstr>
      <vt:lpstr>PowerPoint Presentation</vt:lpstr>
      <vt:lpstr>Discussion Time</vt:lpstr>
      <vt:lpstr>Case Study 2</vt:lpstr>
      <vt:lpstr>PowerPoint Presentation</vt:lpstr>
      <vt:lpstr>Discussion Time</vt:lpstr>
      <vt:lpstr>References</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Jay Babcock</dc:creator>
  <cp:lastModifiedBy>Charles Blankenship</cp:lastModifiedBy>
  <cp:revision>114</cp:revision>
  <dcterms:created xsi:type="dcterms:W3CDTF">2013-01-23T12:01:46Z</dcterms:created>
  <dcterms:modified xsi:type="dcterms:W3CDTF">2018-04-20T19:43:58Z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0x0101004746F4CFBF2E6045B97A8A67AB482E5A</vt:lpwstr>
  </property>
</Properties>
</file>