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451" r:id="rId3"/>
    <p:sldId id="452" r:id="rId4"/>
    <p:sldId id="475" r:id="rId5"/>
    <p:sldId id="481" r:id="rId6"/>
    <p:sldId id="476" r:id="rId7"/>
    <p:sldId id="477" r:id="rId8"/>
    <p:sldId id="478" r:id="rId9"/>
    <p:sldId id="479" r:id="rId10"/>
    <p:sldId id="482" r:id="rId11"/>
    <p:sldId id="480" r:id="rId12"/>
    <p:sldId id="483" r:id="rId13"/>
    <p:sldId id="484" r:id="rId14"/>
    <p:sldId id="485" r:id="rId15"/>
    <p:sldId id="489" r:id="rId16"/>
    <p:sldId id="486" r:id="rId17"/>
    <p:sldId id="487" r:id="rId18"/>
    <p:sldId id="491" r:id="rId19"/>
    <p:sldId id="488" r:id="rId20"/>
    <p:sldId id="490" r:id="rId21"/>
    <p:sldId id="474" r:id="rId22"/>
  </p:sldIdLst>
  <p:sldSz cx="9144000" cy="6858000" type="screen4x3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74C8"/>
    <a:srgbClr val="1642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785" autoAdjust="0"/>
  </p:normalViewPr>
  <p:slideViewPr>
    <p:cSldViewPr snapToGrid="0" snapToObjects="1">
      <p:cViewPr varScale="1">
        <p:scale>
          <a:sx n="91" d="100"/>
          <a:sy n="91" d="100"/>
        </p:scale>
        <p:origin x="-44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07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B7F840BE-A9EA-4D21-B721-A4A3708E0FD6}" type="datetimeFigureOut">
              <a:rPr lang="en-US" smtClean="0"/>
              <a:t>4/22/18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CAEEA773-F652-427F-A46B-DE4BC2E408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026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61684DA6-716F-A84B-B82D-8A6C9B154E4A}" type="datetimeFigureOut">
              <a:rPr lang="en-US" smtClean="0"/>
              <a:t>4/22/18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12E95E09-6B57-9944-B682-C6D059E38E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321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3581400"/>
            <a:ext cx="9144000" cy="3276600"/>
          </a:xfrm>
          <a:prstGeom prst="rect">
            <a:avLst/>
          </a:prstGeom>
          <a:solidFill>
            <a:srgbClr val="A5C249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9144000" cy="3505200"/>
          </a:xfrm>
          <a:prstGeom prst="rect">
            <a:avLst/>
          </a:prstGeom>
          <a:solidFill>
            <a:srgbClr val="0260AA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pic>
        <p:nvPicPr>
          <p:cNvPr id="17" name="Picture 16" descr="tree_transparant.psd"/>
          <p:cNvPicPr>
            <a:picLocks noChangeAspect="1"/>
          </p:cNvPicPr>
          <p:nvPr userDrawn="1"/>
        </p:nvPicPr>
        <p:blipFill>
          <a:blip r:embed="rId2" cstate="print">
            <a:alphaModFix amt="6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-838201"/>
            <a:ext cx="7625471" cy="7823457"/>
          </a:xfrm>
          <a:prstGeom prst="rect">
            <a:avLst/>
          </a:prstGeom>
        </p:spPr>
      </p:pic>
      <p:pic>
        <p:nvPicPr>
          <p:cNvPr id="18" name="Picture 17" descr="HCC-Network-Logo_RGB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3937000"/>
            <a:ext cx="2616200" cy="2616200"/>
          </a:xfrm>
          <a:prstGeom prst="rect">
            <a:avLst/>
          </a:prstGeom>
        </p:spPr>
      </p:pic>
      <p:sp>
        <p:nvSpPr>
          <p:cNvPr id="20" name="Rectangle 19"/>
          <p:cNvSpPr/>
          <p:nvPr userDrawn="1"/>
        </p:nvSpPr>
        <p:spPr>
          <a:xfrm>
            <a:off x="304800" y="5655862"/>
            <a:ext cx="57150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cs typeface="Arial"/>
              </a:rPr>
              <a:t>Caring for the Human Spirit</a:t>
            </a:r>
            <a:r>
              <a:rPr kumimoji="0" lang="en-US" sz="3200" b="0" i="1" u="none" strike="noStrike" kern="0" cap="none" spc="0" normalizeH="0" baseline="3000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cs typeface="Arial"/>
              </a:rPr>
              <a:t>™</a:t>
            </a:r>
            <a:endParaRPr kumimoji="0" lang="en-US" sz="3200" b="0" i="1" u="none" strike="noStrike" kern="0" cap="none" spc="0" normalizeH="0" baseline="3000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683920"/>
            <a:ext cx="7772400" cy="2397625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This is a </a:t>
            </a:r>
            <a:br>
              <a:rPr lang="en-US" dirty="0" smtClean="0"/>
            </a:br>
            <a:r>
              <a:rPr lang="en-US" dirty="0" smtClean="0"/>
              <a:t>Title Page Headline Style</a:t>
            </a:r>
            <a:endParaRPr lang="en-US" dirty="0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FC3495F-27FE-7F4C-B5F6-27ED40EC04EA}" type="datetimeFigureOut">
              <a:rPr lang="en-US" smtClean="0"/>
              <a:pPr/>
              <a:t>4/22/18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215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1524000"/>
            <a:ext cx="9144000" cy="4876800"/>
          </a:xfrm>
          <a:prstGeom prst="rect">
            <a:avLst/>
          </a:prstGeom>
          <a:solidFill>
            <a:srgbClr val="0260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0" y="1"/>
            <a:ext cx="9144000" cy="1523999"/>
            <a:chOff x="0" y="1"/>
            <a:chExt cx="9144000" cy="1523999"/>
          </a:xfrm>
        </p:grpSpPr>
        <p:sp>
          <p:nvSpPr>
            <p:cNvPr id="18" name="Rectangle 17"/>
            <p:cNvSpPr/>
            <p:nvPr/>
          </p:nvSpPr>
          <p:spPr>
            <a:xfrm>
              <a:off x="0" y="1"/>
              <a:ext cx="9144000" cy="1411966"/>
            </a:xfrm>
            <a:prstGeom prst="rect">
              <a:avLst/>
            </a:prstGeom>
            <a:solidFill>
              <a:srgbClr val="007B72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1371600"/>
              <a:ext cx="9144000" cy="152400"/>
            </a:xfrm>
            <a:prstGeom prst="rect">
              <a:avLst/>
            </a:prstGeom>
            <a:solidFill>
              <a:srgbClr val="A5C249"/>
            </a:solidFill>
            <a:ln w="9525" cap="flat" cmpd="sng" algn="ctr">
              <a:noFill/>
              <a:prstDash val="solid"/>
            </a:ln>
            <a:effectLst>
              <a:outerShdw blurRad="57150" dist="38100" dir="5400000" algn="ctr" rotWithShape="0">
                <a:srgbClr val="0F6FC6">
                  <a:shade val="9000"/>
                  <a:satMod val="105000"/>
                  <a:alpha val="4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  <p:pic>
        <p:nvPicPr>
          <p:cNvPr id="20" name="Picture 19" descr="tree_transparant.psd"/>
          <p:cNvPicPr>
            <a:picLocks noChangeAspect="1"/>
          </p:cNvPicPr>
          <p:nvPr userDrawn="1"/>
        </p:nvPicPr>
        <p:blipFill rotWithShape="1">
          <a:blip r:embed="rId2" cstate="print">
            <a:alphaModFix amt="6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522" b="59235"/>
          <a:stretch/>
        </p:blipFill>
        <p:spPr>
          <a:xfrm>
            <a:off x="6248400" y="-304799"/>
            <a:ext cx="2895600" cy="16763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The Headline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915555"/>
            <a:ext cx="4038600" cy="4210608"/>
          </a:xfrm>
        </p:spPr>
        <p:txBody>
          <a:bodyPr/>
          <a:lstStyle>
            <a:lvl1pPr marL="342900" indent="-342900">
              <a:buClr>
                <a:schemeClr val="bg1"/>
              </a:buClr>
              <a:buFont typeface="Lucida Grande"/>
              <a:buChar char="•"/>
              <a:defRPr sz="2400" b="1">
                <a:solidFill>
                  <a:schemeClr val="bg1"/>
                </a:solidFill>
              </a:defRPr>
            </a:lvl1pPr>
            <a:lvl2pPr marL="742950" indent="-285750">
              <a:buFont typeface="Arial"/>
              <a:buChar char="–"/>
              <a:defRPr sz="20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Bulleted Copy Style</a:t>
            </a:r>
          </a:p>
          <a:p>
            <a:pPr lvl="1"/>
            <a:r>
              <a:rPr lang="en-US" dirty="0" smtClean="0"/>
              <a:t>More copy here</a:t>
            </a:r>
          </a:p>
          <a:p>
            <a:pPr lvl="2"/>
            <a:r>
              <a:rPr lang="en-US" dirty="0" smtClean="0"/>
              <a:t>More copy here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4698873" y="1915555"/>
            <a:ext cx="4038600" cy="4210608"/>
          </a:xfrm>
        </p:spPr>
        <p:txBody>
          <a:bodyPr/>
          <a:lstStyle>
            <a:lvl1pPr marL="342900" indent="-342900">
              <a:buClr>
                <a:schemeClr val="bg1"/>
              </a:buClr>
              <a:buFont typeface="Lucida Grande"/>
              <a:buChar char="•"/>
              <a:defRPr sz="2400" b="1">
                <a:solidFill>
                  <a:srgbClr val="FFFFFF"/>
                </a:solidFill>
              </a:defRPr>
            </a:lvl1pPr>
            <a:lvl2pPr marL="742950" indent="-285750">
              <a:buFont typeface="Arial"/>
              <a:buChar char="–"/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Bulleted Copy Style</a:t>
            </a:r>
          </a:p>
          <a:p>
            <a:pPr lvl="1"/>
            <a:r>
              <a:rPr lang="en-US" dirty="0" smtClean="0"/>
              <a:t>More copy here</a:t>
            </a:r>
          </a:p>
          <a:p>
            <a:pPr lvl="2"/>
            <a:r>
              <a:rPr lang="en-US" dirty="0" smtClean="0"/>
              <a:t>More copy here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A5C249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pic>
        <p:nvPicPr>
          <p:cNvPr id="12" name="Picture 11" descr="HCC-Network-Logo_RGB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070600"/>
            <a:ext cx="711200" cy="711200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6499963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10D270D-290D-9845-9971-969DE126CE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7487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ho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tree_transparant.psd"/>
          <p:cNvPicPr>
            <a:picLocks noChangeAspect="1"/>
          </p:cNvPicPr>
          <p:nvPr userDrawn="1"/>
        </p:nvPicPr>
        <p:blipFill rotWithShape="1">
          <a:blip r:embed="rId2" cstate="print">
            <a:alphaModFix amt="6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522" b="59235"/>
          <a:stretch/>
        </p:blipFill>
        <p:spPr>
          <a:xfrm>
            <a:off x="6248400" y="-304799"/>
            <a:ext cx="2895600" cy="16763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1143000"/>
          </a:xfrm>
        </p:spPr>
        <p:txBody>
          <a:bodyPr/>
          <a:lstStyle>
            <a:lvl1pPr algn="l">
              <a:defRPr b="1">
                <a:solidFill>
                  <a:srgbClr val="1E74C8"/>
                </a:solidFill>
              </a:defRPr>
            </a:lvl1pPr>
          </a:lstStyle>
          <a:p>
            <a:r>
              <a:rPr lang="en-US" dirty="0" smtClean="0"/>
              <a:t>The Headline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915555"/>
            <a:ext cx="4038600" cy="635048"/>
          </a:xfrm>
        </p:spPr>
        <p:txBody>
          <a:bodyPr/>
          <a:lstStyle>
            <a:lvl1pPr marL="342900" indent="-342900">
              <a:buClr>
                <a:srgbClr val="164282"/>
              </a:buClr>
              <a:buFont typeface="Arial"/>
              <a:buChar char="•"/>
              <a:defRPr sz="2400" b="1">
                <a:solidFill>
                  <a:srgbClr val="1E74C8"/>
                </a:solidFill>
              </a:defRPr>
            </a:lvl1pPr>
            <a:lvl2pPr marL="742950" indent="-285750">
              <a:buFont typeface="Arial"/>
              <a:buChar char="–"/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Bulleted Copy Style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A5C249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pic>
        <p:nvPicPr>
          <p:cNvPr id="12" name="Picture 11" descr="HCC-Network-Logo_RGB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070600"/>
            <a:ext cx="711200" cy="711200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6499963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10D270D-290D-9845-9971-969DE126CE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idx="13"/>
          </p:nvPr>
        </p:nvSpPr>
        <p:spPr>
          <a:xfrm>
            <a:off x="4715790" y="1371600"/>
            <a:ext cx="4428210" cy="5105400"/>
          </a:xfrm>
          <a:solidFill>
            <a:srgbClr val="1E74C8"/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1219200"/>
            <a:ext cx="9144000" cy="152400"/>
          </a:xfrm>
          <a:prstGeom prst="rect">
            <a:avLst/>
          </a:prstGeom>
          <a:solidFill>
            <a:srgbClr val="A5C249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3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2495041"/>
            <a:ext cx="4040188" cy="357555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3310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and pho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"/>
          <p:cNvSpPr>
            <a:spLocks noGrp="1"/>
          </p:cNvSpPr>
          <p:nvPr>
            <p:ph type="pic" idx="13"/>
          </p:nvPr>
        </p:nvSpPr>
        <p:spPr>
          <a:xfrm>
            <a:off x="0" y="1371600"/>
            <a:ext cx="9144000" cy="5105400"/>
          </a:xfrm>
          <a:solidFill>
            <a:srgbClr val="1E74C8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pic>
        <p:nvPicPr>
          <p:cNvPr id="20" name="Picture 19" descr="tree_transparant.psd"/>
          <p:cNvPicPr>
            <a:picLocks noChangeAspect="1"/>
          </p:cNvPicPr>
          <p:nvPr userDrawn="1"/>
        </p:nvPicPr>
        <p:blipFill rotWithShape="1">
          <a:blip r:embed="rId2" cstate="print">
            <a:alphaModFix amt="6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522" b="59235"/>
          <a:stretch/>
        </p:blipFill>
        <p:spPr>
          <a:xfrm>
            <a:off x="6248400" y="-304799"/>
            <a:ext cx="2895600" cy="16763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1143000"/>
          </a:xfrm>
        </p:spPr>
        <p:txBody>
          <a:bodyPr/>
          <a:lstStyle>
            <a:lvl1pPr algn="l">
              <a:defRPr b="1">
                <a:solidFill>
                  <a:srgbClr val="1E74C8"/>
                </a:solidFill>
              </a:defRPr>
            </a:lvl1pPr>
          </a:lstStyle>
          <a:p>
            <a:r>
              <a:rPr lang="en-US" dirty="0" smtClean="0"/>
              <a:t>The Headline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A5C249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pic>
        <p:nvPicPr>
          <p:cNvPr id="12" name="Picture 11" descr="HCC-Network-Logo_RGB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070600"/>
            <a:ext cx="711200" cy="711200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6499963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10D270D-290D-9845-9971-969DE126CE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1219200"/>
            <a:ext cx="9144000" cy="152400"/>
          </a:xfrm>
          <a:prstGeom prst="rect">
            <a:avLst/>
          </a:prstGeom>
          <a:solidFill>
            <a:srgbClr val="A5C249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42339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Blu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tree_transparant.psd"/>
          <p:cNvPicPr>
            <a:picLocks noChangeAspect="1"/>
          </p:cNvPicPr>
          <p:nvPr userDrawn="1"/>
        </p:nvPicPr>
        <p:blipFill rotWithShape="1">
          <a:blip r:embed="rId2" cstate="print">
            <a:alphaModFix amt="6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522" b="59235"/>
          <a:stretch/>
        </p:blipFill>
        <p:spPr>
          <a:xfrm>
            <a:off x="6248400" y="-304799"/>
            <a:ext cx="2895600" cy="1676399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E74C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6499963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10D270D-290D-9845-9971-969DE126CE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7140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 Blue with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tree_transparant.psd"/>
          <p:cNvPicPr>
            <a:picLocks noChangeAspect="1"/>
          </p:cNvPicPr>
          <p:nvPr userDrawn="1"/>
        </p:nvPicPr>
        <p:blipFill rotWithShape="1">
          <a:blip r:embed="rId2" cstate="print">
            <a:alphaModFix amt="6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522" b="59235"/>
          <a:stretch/>
        </p:blipFill>
        <p:spPr>
          <a:xfrm>
            <a:off x="6248400" y="-304799"/>
            <a:ext cx="2895600" cy="1676399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E74C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6499963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10D270D-290D-9845-9971-969DE126CE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62000" y="1339822"/>
            <a:ext cx="7888110" cy="4210608"/>
          </a:xfrm>
        </p:spPr>
        <p:txBody>
          <a:bodyPr/>
          <a:lstStyle>
            <a:lvl1pPr marL="0" indent="0">
              <a:buClr>
                <a:schemeClr val="bg1"/>
              </a:buClr>
              <a:buFont typeface="Lucida Grande"/>
              <a:buNone/>
              <a:defRPr sz="2400" b="1">
                <a:solidFill>
                  <a:schemeClr val="bg1"/>
                </a:solidFill>
              </a:defRPr>
            </a:lvl1pPr>
            <a:lvl2pPr marL="742950" indent="-285750">
              <a:buFont typeface="Arial"/>
              <a:buChar char="–"/>
              <a:defRPr sz="20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Copy Style</a:t>
            </a:r>
          </a:p>
          <a:p>
            <a:pPr lvl="1"/>
            <a:r>
              <a:rPr lang="en-US" dirty="0" smtClean="0"/>
              <a:t>More copy here</a:t>
            </a:r>
          </a:p>
          <a:p>
            <a:pPr lvl="2"/>
            <a:r>
              <a:rPr lang="en-US" dirty="0" smtClean="0"/>
              <a:t>More copy here</a:t>
            </a:r>
          </a:p>
        </p:txBody>
      </p:sp>
    </p:spTree>
    <p:extLst>
      <p:ext uri="{BB962C8B-B14F-4D97-AF65-F5344CB8AC3E}">
        <p14:creationId xmlns:p14="http://schemas.microsoft.com/office/powerpoint/2010/main" val="1726846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or call 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 userDrawn="1"/>
        </p:nvGrpSpPr>
        <p:grpSpPr>
          <a:xfrm>
            <a:off x="0" y="1"/>
            <a:ext cx="9144000" cy="1523999"/>
            <a:chOff x="0" y="1"/>
            <a:chExt cx="9144000" cy="1523999"/>
          </a:xfrm>
        </p:grpSpPr>
        <p:sp>
          <p:nvSpPr>
            <p:cNvPr id="18" name="Rectangle 17"/>
            <p:cNvSpPr/>
            <p:nvPr/>
          </p:nvSpPr>
          <p:spPr>
            <a:xfrm>
              <a:off x="0" y="1"/>
              <a:ext cx="9144000" cy="1411966"/>
            </a:xfrm>
            <a:prstGeom prst="rect">
              <a:avLst/>
            </a:prstGeom>
            <a:solidFill>
              <a:srgbClr val="007B72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1371600"/>
              <a:ext cx="9144000" cy="152400"/>
            </a:xfrm>
            <a:prstGeom prst="rect">
              <a:avLst/>
            </a:prstGeom>
            <a:solidFill>
              <a:srgbClr val="A5C249"/>
            </a:solidFill>
            <a:ln w="9525" cap="flat" cmpd="sng" algn="ctr">
              <a:noFill/>
              <a:prstDash val="solid"/>
            </a:ln>
            <a:effectLst>
              <a:outerShdw blurRad="57150" dist="38100" dir="5400000" algn="ctr" rotWithShape="0">
                <a:srgbClr val="0F6FC6">
                  <a:shade val="9000"/>
                  <a:satMod val="105000"/>
                  <a:alpha val="4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  <p:pic>
        <p:nvPicPr>
          <p:cNvPr id="20" name="Picture 19" descr="tree_transparant.psd"/>
          <p:cNvPicPr>
            <a:picLocks noChangeAspect="1"/>
          </p:cNvPicPr>
          <p:nvPr userDrawn="1"/>
        </p:nvPicPr>
        <p:blipFill rotWithShape="1">
          <a:blip r:embed="rId2" cstate="print">
            <a:alphaModFix amt="6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522" b="59235"/>
          <a:stretch/>
        </p:blipFill>
        <p:spPr>
          <a:xfrm>
            <a:off x="6248400" y="-304799"/>
            <a:ext cx="2895600" cy="16763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The Headline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A5C249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pic>
        <p:nvPicPr>
          <p:cNvPr id="12" name="Picture 11" descr="HCC-Network-Logo_RGB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070600"/>
            <a:ext cx="711200" cy="711200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6499963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10D270D-290D-9845-9971-969DE126CE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886780"/>
            <a:ext cx="6400800" cy="1752600"/>
          </a:xfrm>
        </p:spPr>
        <p:txBody>
          <a:bodyPr/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b="1" baseline="0">
                <a:solidFill>
                  <a:srgbClr val="1E74C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indent="0">
              <a:buNone/>
            </a:pPr>
            <a:r>
              <a:rPr lang="en-US" sz="3200" i="1" dirty="0" smtClean="0">
                <a:latin typeface="+mn-lt"/>
                <a:cs typeface="Arial"/>
              </a:rPr>
              <a:t>This is a </a:t>
            </a:r>
            <a:r>
              <a:rPr lang="en-US" sz="3200" b="1" i="1" dirty="0" smtClean="0">
                <a:solidFill>
                  <a:srgbClr val="003EA6"/>
                </a:solidFill>
                <a:latin typeface="+mn-lt"/>
                <a:cs typeface="Arial"/>
              </a:rPr>
              <a:t>“full large quote style” </a:t>
            </a:r>
          </a:p>
        </p:txBody>
      </p:sp>
    </p:spTree>
    <p:extLst>
      <p:ext uri="{BB962C8B-B14F-4D97-AF65-F5344CB8AC3E}">
        <p14:creationId xmlns:p14="http://schemas.microsoft.com/office/powerpoint/2010/main" val="3233119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6F54-E1F0-7C47-B6BF-FE2EE31A9F53}" type="datetimeFigureOut">
              <a:rPr lang="en-US" smtClean="0"/>
              <a:t>4/22/18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119C1-7E32-2442-AA6E-6C3832192F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576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3581400"/>
            <a:ext cx="9144000" cy="3276600"/>
          </a:xfrm>
          <a:prstGeom prst="rect">
            <a:avLst/>
          </a:prstGeom>
          <a:solidFill>
            <a:srgbClr val="A5C249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9144000" cy="3505200"/>
          </a:xfrm>
          <a:prstGeom prst="rect">
            <a:avLst/>
          </a:prstGeom>
          <a:solidFill>
            <a:srgbClr val="0260AA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pic>
        <p:nvPicPr>
          <p:cNvPr id="17" name="Picture 16" descr="tree_transparant.psd"/>
          <p:cNvPicPr>
            <a:picLocks noChangeAspect="1"/>
          </p:cNvPicPr>
          <p:nvPr userDrawn="1"/>
        </p:nvPicPr>
        <p:blipFill>
          <a:blip r:embed="rId2" cstate="print">
            <a:alphaModFix amt="6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-838201"/>
            <a:ext cx="7625471" cy="7823457"/>
          </a:xfrm>
          <a:prstGeom prst="rect">
            <a:avLst/>
          </a:prstGeom>
        </p:spPr>
      </p:pic>
      <p:pic>
        <p:nvPicPr>
          <p:cNvPr id="18" name="Picture 17" descr="HCC-Network-Logo_RGB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9200" y="5334000"/>
            <a:ext cx="1219200" cy="121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683920"/>
            <a:ext cx="7772400" cy="2397625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This is a </a:t>
            </a:r>
            <a:br>
              <a:rPr lang="en-US" dirty="0" smtClean="0"/>
            </a:br>
            <a:r>
              <a:rPr lang="en-US" dirty="0" smtClean="0"/>
              <a:t>Title Page Headline Style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85800" y="3863454"/>
            <a:ext cx="5042385" cy="871768"/>
          </a:xfrm>
        </p:spPr>
        <p:txBody>
          <a:bodyPr/>
          <a:lstStyle>
            <a:lvl1pPr marL="0" indent="0">
              <a:buClr>
                <a:srgbClr val="164282"/>
              </a:buClr>
              <a:buFontTx/>
              <a:buNone/>
              <a:defRPr sz="2400" b="1" baseline="0"/>
            </a:lvl1pPr>
            <a:lvl2pPr marL="742950" indent="-285750">
              <a:buFont typeface="Arial"/>
              <a:buChar char="–"/>
              <a:defRPr sz="20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SPEAKER NAME</a:t>
            </a:r>
            <a:br>
              <a:rPr lang="en-US" dirty="0" smtClean="0"/>
            </a:br>
            <a:r>
              <a:rPr lang="en-US" dirty="0" smtClean="0"/>
              <a:t>Title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0" hasCustomPrompt="1"/>
          </p:nvPr>
        </p:nvSpPr>
        <p:spPr>
          <a:xfrm>
            <a:off x="685800" y="4584556"/>
            <a:ext cx="5042385" cy="871768"/>
          </a:xfrm>
        </p:spPr>
        <p:txBody>
          <a:bodyPr/>
          <a:lstStyle>
            <a:lvl1pPr marL="0" indent="0">
              <a:buClr>
                <a:srgbClr val="164282"/>
              </a:buClr>
              <a:buFontTx/>
              <a:buNone/>
              <a:defRPr sz="2400" b="0" i="1" baseline="0"/>
            </a:lvl1pPr>
            <a:lvl2pPr marL="742950" indent="-285750">
              <a:buFont typeface="Arial"/>
              <a:buChar char="–"/>
              <a:defRPr sz="20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Company</a:t>
            </a:r>
          </a:p>
        </p:txBody>
      </p:sp>
    </p:spTree>
    <p:extLst>
      <p:ext uri="{BB962C8B-B14F-4D97-AF65-F5344CB8AC3E}">
        <p14:creationId xmlns:p14="http://schemas.microsoft.com/office/powerpoint/2010/main" val="3080594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3584222"/>
            <a:ext cx="9144000" cy="3273778"/>
          </a:xfrm>
          <a:prstGeom prst="rect">
            <a:avLst/>
          </a:prstGeom>
          <a:solidFill>
            <a:srgbClr val="007B72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9144000" cy="35052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pic>
        <p:nvPicPr>
          <p:cNvPr id="17" name="Picture 16" descr="tree_transparant.psd"/>
          <p:cNvPicPr>
            <a:picLocks noChangeAspect="1"/>
          </p:cNvPicPr>
          <p:nvPr userDrawn="1"/>
        </p:nvPicPr>
        <p:blipFill>
          <a:blip r:embed="rId2" cstate="print">
            <a:alphaModFix amt="6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-838201"/>
            <a:ext cx="7625471" cy="7823457"/>
          </a:xfrm>
          <a:prstGeom prst="rect">
            <a:avLst/>
          </a:prstGeom>
        </p:spPr>
      </p:pic>
      <p:pic>
        <p:nvPicPr>
          <p:cNvPr id="18" name="Picture 17" descr="HCC-Network-Logo_RGB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9200" y="5334000"/>
            <a:ext cx="1219200" cy="121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683920"/>
            <a:ext cx="7772400" cy="2397625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This is a </a:t>
            </a:r>
            <a:br>
              <a:rPr lang="en-US" dirty="0" smtClean="0"/>
            </a:br>
            <a:r>
              <a:rPr lang="en-US" dirty="0" smtClean="0"/>
              <a:t>Title Page Headline Style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85800" y="3863454"/>
            <a:ext cx="5042385" cy="871768"/>
          </a:xfrm>
        </p:spPr>
        <p:txBody>
          <a:bodyPr/>
          <a:lstStyle>
            <a:lvl1pPr marL="0" indent="0">
              <a:buClr>
                <a:srgbClr val="164282"/>
              </a:buClr>
              <a:buFontTx/>
              <a:buNone/>
              <a:defRPr sz="2400" b="1" baseline="0">
                <a:solidFill>
                  <a:srgbClr val="FFFFFF"/>
                </a:solidFill>
              </a:defRPr>
            </a:lvl1pPr>
            <a:lvl2pPr marL="742950" indent="-285750">
              <a:buFont typeface="Arial"/>
              <a:buChar char="–"/>
              <a:defRPr sz="20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SPEAKER NAME</a:t>
            </a:r>
            <a:br>
              <a:rPr lang="en-US" dirty="0" smtClean="0"/>
            </a:br>
            <a:r>
              <a:rPr lang="en-US" dirty="0" smtClean="0"/>
              <a:t>Title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0" hasCustomPrompt="1"/>
          </p:nvPr>
        </p:nvSpPr>
        <p:spPr>
          <a:xfrm>
            <a:off x="685800" y="4584556"/>
            <a:ext cx="5042385" cy="871768"/>
          </a:xfrm>
        </p:spPr>
        <p:txBody>
          <a:bodyPr/>
          <a:lstStyle>
            <a:lvl1pPr marL="0" indent="0">
              <a:buClr>
                <a:srgbClr val="164282"/>
              </a:buClr>
              <a:buFontTx/>
              <a:buNone/>
              <a:defRPr sz="2400" b="0" i="1" baseline="0">
                <a:solidFill>
                  <a:srgbClr val="FFFFFF"/>
                </a:solidFill>
              </a:defRPr>
            </a:lvl1pPr>
            <a:lvl2pPr marL="742950" indent="-285750">
              <a:buFont typeface="Arial"/>
              <a:buChar char="–"/>
              <a:defRPr sz="20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Company</a:t>
            </a:r>
          </a:p>
        </p:txBody>
      </p:sp>
    </p:spTree>
    <p:extLst>
      <p:ext uri="{BB962C8B-B14F-4D97-AF65-F5344CB8AC3E}">
        <p14:creationId xmlns:p14="http://schemas.microsoft.com/office/powerpoint/2010/main" val="1101111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4495800" y="3505200"/>
            <a:ext cx="4648200" cy="3352800"/>
          </a:xfrm>
          <a:prstGeom prst="rect">
            <a:avLst/>
          </a:prstGeom>
          <a:solidFill>
            <a:srgbClr val="A5C249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pic>
        <p:nvPicPr>
          <p:cNvPr id="14" name="Picture 13" descr="tree_transparant.psd"/>
          <p:cNvPicPr>
            <a:picLocks noChangeAspect="1"/>
          </p:cNvPicPr>
          <p:nvPr userDrawn="1"/>
        </p:nvPicPr>
        <p:blipFill>
          <a:blip r:embed="rId2" cstate="print">
            <a:alphaModFix amt="6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2743200"/>
            <a:ext cx="4926104" cy="5054004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0" y="0"/>
            <a:ext cx="4495800" cy="3505200"/>
          </a:xfrm>
          <a:prstGeom prst="rect">
            <a:avLst/>
          </a:prstGeom>
          <a:solidFill>
            <a:srgbClr val="007B72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381000" y="6248400"/>
            <a:ext cx="3377784" cy="0"/>
          </a:xfrm>
          <a:prstGeom prst="line">
            <a:avLst/>
          </a:prstGeom>
          <a:noFill/>
          <a:ln w="12700" cap="flat" cmpd="sng" algn="ctr">
            <a:solidFill>
              <a:sysClr val="window" lastClr="FFFFFF"/>
            </a:solidFill>
            <a:prstDash val="solid"/>
          </a:ln>
          <a:effectLst/>
        </p:spPr>
      </p:cxnSp>
      <p:pic>
        <p:nvPicPr>
          <p:cNvPr id="18" name="Picture 17" descr="HCC-Network-Logo_RGB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3657600"/>
            <a:ext cx="2997200" cy="2997200"/>
          </a:xfrm>
          <a:prstGeom prst="rect">
            <a:avLst/>
          </a:prstGeom>
        </p:spPr>
      </p:pic>
      <p:cxnSp>
        <p:nvCxnSpPr>
          <p:cNvPr id="19" name="Straight Connector 18"/>
          <p:cNvCxnSpPr/>
          <p:nvPr userDrawn="1"/>
        </p:nvCxnSpPr>
        <p:spPr>
          <a:xfrm>
            <a:off x="381000" y="6705600"/>
            <a:ext cx="3377784" cy="0"/>
          </a:xfrm>
          <a:prstGeom prst="line">
            <a:avLst/>
          </a:prstGeom>
          <a:noFill/>
          <a:ln w="12700" cap="flat" cmpd="sng" algn="ctr">
            <a:solidFill>
              <a:sysClr val="window" lastClr="FFFFFF"/>
            </a:solidFill>
            <a:prstDash val="solid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596354"/>
            <a:ext cx="4114800" cy="2422727"/>
          </a:xfrm>
        </p:spPr>
        <p:txBody>
          <a:bodyPr/>
          <a:lstStyle>
            <a:lvl1pPr algn="l">
              <a:lnSpc>
                <a:spcPct val="80000"/>
              </a:lnSpc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This is a</a:t>
            </a:r>
            <a:br>
              <a:rPr lang="en-US" dirty="0" smtClean="0"/>
            </a:br>
            <a:r>
              <a:rPr lang="en-US" dirty="0" smtClean="0"/>
              <a:t>Title Page</a:t>
            </a:r>
            <a:br>
              <a:rPr lang="en-US" dirty="0" smtClean="0"/>
            </a:br>
            <a:r>
              <a:rPr lang="en-US" dirty="0" smtClean="0"/>
              <a:t>Headline </a:t>
            </a:r>
            <a:br>
              <a:rPr lang="en-US" dirty="0" smtClean="0"/>
            </a:br>
            <a:r>
              <a:rPr lang="en-US" dirty="0" smtClean="0"/>
              <a:t>Style</a:t>
            </a:r>
            <a:endParaRPr lang="en-US" dirty="0"/>
          </a:p>
        </p:txBody>
      </p:sp>
      <p:sp>
        <p:nvSpPr>
          <p:cNvPr id="20" name="Picture Placeholder 2"/>
          <p:cNvSpPr>
            <a:spLocks noGrp="1"/>
          </p:cNvSpPr>
          <p:nvPr>
            <p:ph type="pic" idx="13"/>
          </p:nvPr>
        </p:nvSpPr>
        <p:spPr>
          <a:xfrm>
            <a:off x="4495800" y="13359"/>
            <a:ext cx="4648200" cy="3491841"/>
          </a:xfrm>
          <a:solidFill>
            <a:srgbClr val="FFFFFF"/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21" name="Picture Placeholder 2"/>
          <p:cNvSpPr>
            <a:spLocks noGrp="1"/>
          </p:cNvSpPr>
          <p:nvPr>
            <p:ph type="pic" idx="14"/>
          </p:nvPr>
        </p:nvSpPr>
        <p:spPr>
          <a:xfrm>
            <a:off x="0" y="3505201"/>
            <a:ext cx="4495800" cy="3352800"/>
          </a:xfrm>
          <a:solidFill>
            <a:srgbClr val="FFFFFF"/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966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0D-290D-9845-9971-969DE126CE7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1"/>
            <a:ext cx="9144000" cy="1523999"/>
            <a:chOff x="0" y="1"/>
            <a:chExt cx="9144000" cy="1523999"/>
          </a:xfrm>
        </p:grpSpPr>
        <p:sp>
          <p:nvSpPr>
            <p:cNvPr id="8" name="Rectangle 7"/>
            <p:cNvSpPr/>
            <p:nvPr/>
          </p:nvSpPr>
          <p:spPr>
            <a:xfrm>
              <a:off x="0" y="1"/>
              <a:ext cx="9144000" cy="1411966"/>
            </a:xfrm>
            <a:prstGeom prst="rect">
              <a:avLst/>
            </a:prstGeom>
            <a:solidFill>
              <a:srgbClr val="007B72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1371600"/>
              <a:ext cx="9144000" cy="152400"/>
            </a:xfrm>
            <a:prstGeom prst="rect">
              <a:avLst/>
            </a:prstGeom>
            <a:solidFill>
              <a:srgbClr val="A5C249"/>
            </a:solidFill>
            <a:ln w="9525" cap="flat" cmpd="sng" algn="ctr">
              <a:noFill/>
              <a:prstDash val="solid"/>
            </a:ln>
            <a:effectLst>
              <a:outerShdw blurRad="57150" dist="38100" dir="5400000" algn="ctr" rotWithShape="0">
                <a:srgbClr val="0F6FC6">
                  <a:shade val="9000"/>
                  <a:satMod val="105000"/>
                  <a:alpha val="4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  <p:pic>
        <p:nvPicPr>
          <p:cNvPr id="10" name="Picture 9" descr="tree_transparant.psd"/>
          <p:cNvPicPr>
            <a:picLocks noChangeAspect="1"/>
          </p:cNvPicPr>
          <p:nvPr userDrawn="1"/>
        </p:nvPicPr>
        <p:blipFill rotWithShape="1">
          <a:blip r:embed="rId2" cstate="print">
            <a:alphaModFix amt="6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522" b="59235"/>
          <a:stretch/>
        </p:blipFill>
        <p:spPr>
          <a:xfrm>
            <a:off x="6248400" y="-304799"/>
            <a:ext cx="2895600" cy="1676399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The Headline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199" y="1915555"/>
            <a:ext cx="8443463" cy="4210608"/>
          </a:xfrm>
        </p:spPr>
        <p:txBody>
          <a:bodyPr/>
          <a:lstStyle>
            <a:lvl1pPr marL="342900" indent="-342900">
              <a:buClr>
                <a:srgbClr val="164282"/>
              </a:buClr>
              <a:buFont typeface="Lucida Grande"/>
              <a:buChar char="•"/>
              <a:defRPr sz="2400" b="1"/>
            </a:lvl1pPr>
            <a:lvl2pPr marL="742950" indent="-285750">
              <a:buFont typeface="Arial"/>
              <a:buChar char="–"/>
              <a:defRPr sz="20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Bulleted Copy Style</a:t>
            </a:r>
          </a:p>
          <a:p>
            <a:pPr lvl="1"/>
            <a:r>
              <a:rPr lang="en-US" dirty="0" smtClean="0"/>
              <a:t>More copy here</a:t>
            </a:r>
          </a:p>
          <a:p>
            <a:pPr lvl="2"/>
            <a:r>
              <a:rPr lang="en-US" dirty="0" smtClean="0"/>
              <a:t>More copy here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A5C249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pic>
        <p:nvPicPr>
          <p:cNvPr id="15" name="Picture 14" descr="HCC-Network-Logo_RGB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070600"/>
            <a:ext cx="711200" cy="711200"/>
          </a:xfrm>
          <a:prstGeom prst="rect">
            <a:avLst/>
          </a:prstGeom>
        </p:spPr>
      </p:pic>
      <p:sp>
        <p:nvSpPr>
          <p:cNvPr id="16" name="Slide Number Placeholder 6"/>
          <p:cNvSpPr txBox="1">
            <a:spLocks/>
          </p:cNvSpPr>
          <p:nvPr userDrawn="1"/>
        </p:nvSpPr>
        <p:spPr>
          <a:xfrm>
            <a:off x="7010400" y="649996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0D270D-290D-9845-9971-969DE126CE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760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 userDrawn="1"/>
        </p:nvGrpSpPr>
        <p:grpSpPr>
          <a:xfrm>
            <a:off x="0" y="1"/>
            <a:ext cx="9144000" cy="1523999"/>
            <a:chOff x="0" y="1"/>
            <a:chExt cx="9144000" cy="1523999"/>
          </a:xfrm>
        </p:grpSpPr>
        <p:sp>
          <p:nvSpPr>
            <p:cNvPr id="18" name="Rectangle 17"/>
            <p:cNvSpPr/>
            <p:nvPr/>
          </p:nvSpPr>
          <p:spPr>
            <a:xfrm>
              <a:off x="0" y="1"/>
              <a:ext cx="9144000" cy="1411966"/>
            </a:xfrm>
            <a:prstGeom prst="rect">
              <a:avLst/>
            </a:prstGeom>
            <a:solidFill>
              <a:srgbClr val="007B72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1371600"/>
              <a:ext cx="9144000" cy="152400"/>
            </a:xfrm>
            <a:prstGeom prst="rect">
              <a:avLst/>
            </a:prstGeom>
            <a:solidFill>
              <a:srgbClr val="A5C249"/>
            </a:solidFill>
            <a:ln w="9525" cap="flat" cmpd="sng" algn="ctr">
              <a:noFill/>
              <a:prstDash val="solid"/>
            </a:ln>
            <a:effectLst>
              <a:outerShdw blurRad="57150" dist="38100" dir="5400000" algn="ctr" rotWithShape="0">
                <a:srgbClr val="0F6FC6">
                  <a:shade val="9000"/>
                  <a:satMod val="105000"/>
                  <a:alpha val="4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  <p:pic>
        <p:nvPicPr>
          <p:cNvPr id="20" name="Picture 19" descr="tree_transparant.psd"/>
          <p:cNvPicPr>
            <a:picLocks noChangeAspect="1"/>
          </p:cNvPicPr>
          <p:nvPr userDrawn="1"/>
        </p:nvPicPr>
        <p:blipFill rotWithShape="1">
          <a:blip r:embed="rId2" cstate="print">
            <a:alphaModFix amt="6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522" b="59235"/>
          <a:stretch/>
        </p:blipFill>
        <p:spPr>
          <a:xfrm>
            <a:off x="6248400" y="-304799"/>
            <a:ext cx="2895600" cy="16763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The Headline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915555"/>
            <a:ext cx="4038600" cy="4210608"/>
          </a:xfrm>
        </p:spPr>
        <p:txBody>
          <a:bodyPr/>
          <a:lstStyle>
            <a:lvl1pPr marL="342900" indent="-342900">
              <a:buClr>
                <a:srgbClr val="164282"/>
              </a:buClr>
              <a:buFont typeface="Lucida Grande"/>
              <a:buChar char="•"/>
              <a:defRPr sz="2400" b="1"/>
            </a:lvl1pPr>
            <a:lvl2pPr marL="742950" indent="-285750">
              <a:buFont typeface="Arial"/>
              <a:buChar char="–"/>
              <a:defRPr sz="20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Bulleted Copy Style</a:t>
            </a:r>
          </a:p>
          <a:p>
            <a:pPr lvl="1"/>
            <a:r>
              <a:rPr lang="en-US" dirty="0" smtClean="0"/>
              <a:t>More copy here</a:t>
            </a:r>
          </a:p>
          <a:p>
            <a:pPr lvl="2"/>
            <a:r>
              <a:rPr lang="en-US" dirty="0" smtClean="0"/>
              <a:t>More copy here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4698873" y="1915555"/>
            <a:ext cx="4038600" cy="4210608"/>
          </a:xfrm>
        </p:spPr>
        <p:txBody>
          <a:bodyPr/>
          <a:lstStyle>
            <a:lvl1pPr marL="342900" indent="-342900">
              <a:buClr>
                <a:srgbClr val="164282"/>
              </a:buClr>
              <a:buFont typeface="Lucida Grande"/>
              <a:buChar char="•"/>
              <a:defRPr sz="2400" b="1"/>
            </a:lvl1pPr>
            <a:lvl2pPr marL="742950" indent="-285750">
              <a:buFont typeface="Arial"/>
              <a:buChar char="–"/>
              <a:defRPr sz="20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Bulleted Copy Style</a:t>
            </a:r>
          </a:p>
          <a:p>
            <a:pPr lvl="1"/>
            <a:r>
              <a:rPr lang="en-US" dirty="0" smtClean="0"/>
              <a:t>More copy here</a:t>
            </a:r>
          </a:p>
          <a:p>
            <a:pPr lvl="2"/>
            <a:r>
              <a:rPr lang="en-US" dirty="0" smtClean="0"/>
              <a:t>More copy here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A5C249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pic>
        <p:nvPicPr>
          <p:cNvPr id="12" name="Picture 11" descr="HCC-Network-Logo_RGB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070600"/>
            <a:ext cx="711200" cy="711200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6499963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10D270D-290D-9845-9971-969DE126CE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5195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0D-290D-9845-9971-969DE126CE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199" y="1915555"/>
            <a:ext cx="8443463" cy="4210608"/>
          </a:xfrm>
        </p:spPr>
        <p:txBody>
          <a:bodyPr/>
          <a:lstStyle>
            <a:lvl1pPr marL="342900" indent="-342900">
              <a:buClr>
                <a:srgbClr val="164282"/>
              </a:buClr>
              <a:buFont typeface="Lucida Grande"/>
              <a:buChar char="•"/>
              <a:defRPr sz="2400" b="1"/>
            </a:lvl1pPr>
            <a:lvl2pPr marL="742950" indent="-285750">
              <a:buFont typeface="Arial"/>
              <a:buChar char="–"/>
              <a:defRPr sz="20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Bulleted Copy Style</a:t>
            </a:r>
          </a:p>
          <a:p>
            <a:pPr lvl="1"/>
            <a:r>
              <a:rPr lang="en-US" dirty="0" smtClean="0"/>
              <a:t>More copy here</a:t>
            </a:r>
          </a:p>
          <a:p>
            <a:pPr lvl="2"/>
            <a:r>
              <a:rPr lang="en-US" dirty="0" smtClean="0"/>
              <a:t>More copy here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A5C249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pic>
        <p:nvPicPr>
          <p:cNvPr id="15" name="Picture 14" descr="HCC-Network-Logo_RG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070600"/>
            <a:ext cx="711200" cy="711200"/>
          </a:xfrm>
          <a:prstGeom prst="rect">
            <a:avLst/>
          </a:prstGeom>
        </p:spPr>
      </p:pic>
      <p:sp>
        <p:nvSpPr>
          <p:cNvPr id="16" name="Slide Number Placeholder 6"/>
          <p:cNvSpPr txBox="1">
            <a:spLocks/>
          </p:cNvSpPr>
          <p:nvPr userDrawn="1"/>
        </p:nvSpPr>
        <p:spPr>
          <a:xfrm>
            <a:off x="7010400" y="649996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0D270D-290D-9845-9971-969DE126CE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1219200"/>
            <a:ext cx="9144000" cy="152400"/>
          </a:xfrm>
          <a:prstGeom prst="rect">
            <a:avLst/>
          </a:prstGeom>
          <a:solidFill>
            <a:srgbClr val="A5C249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1143000"/>
          </a:xfrm>
        </p:spPr>
        <p:txBody>
          <a:bodyPr/>
          <a:lstStyle>
            <a:lvl1pPr algn="l">
              <a:defRPr b="1">
                <a:solidFill>
                  <a:srgbClr val="1E74C8"/>
                </a:solidFill>
              </a:defRPr>
            </a:lvl1pPr>
          </a:lstStyle>
          <a:p>
            <a:r>
              <a:rPr lang="en-US" dirty="0" smtClean="0"/>
              <a:t>The Headline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512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 column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0D-290D-9845-9971-969DE126CE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A5C249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pic>
        <p:nvPicPr>
          <p:cNvPr id="15" name="Picture 14" descr="HCC-Network-Logo_RG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070600"/>
            <a:ext cx="711200" cy="711200"/>
          </a:xfrm>
          <a:prstGeom prst="rect">
            <a:avLst/>
          </a:prstGeom>
        </p:spPr>
      </p:pic>
      <p:sp>
        <p:nvSpPr>
          <p:cNvPr id="16" name="Slide Number Placeholder 6"/>
          <p:cNvSpPr txBox="1">
            <a:spLocks/>
          </p:cNvSpPr>
          <p:nvPr userDrawn="1"/>
        </p:nvSpPr>
        <p:spPr>
          <a:xfrm>
            <a:off x="7010400" y="649996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0D270D-290D-9845-9971-969DE126CE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1219200"/>
            <a:ext cx="9144000" cy="152400"/>
          </a:xfrm>
          <a:prstGeom prst="rect">
            <a:avLst/>
          </a:prstGeom>
          <a:solidFill>
            <a:srgbClr val="A5C249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1143000"/>
          </a:xfrm>
        </p:spPr>
        <p:txBody>
          <a:bodyPr/>
          <a:lstStyle>
            <a:lvl1pPr algn="l">
              <a:defRPr b="1">
                <a:solidFill>
                  <a:srgbClr val="1E74C8"/>
                </a:solidFill>
              </a:defRPr>
            </a:lvl1pPr>
          </a:lstStyle>
          <a:p>
            <a:r>
              <a:rPr lang="en-US" dirty="0" smtClean="0"/>
              <a:t>The Headline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915555"/>
            <a:ext cx="4038600" cy="4210608"/>
          </a:xfrm>
        </p:spPr>
        <p:txBody>
          <a:bodyPr/>
          <a:lstStyle>
            <a:lvl1pPr marL="342900" indent="-342900">
              <a:buClr>
                <a:srgbClr val="164282"/>
              </a:buClr>
              <a:buFont typeface="Lucida Grande"/>
              <a:buChar char="•"/>
              <a:defRPr sz="2400" b="1"/>
            </a:lvl1pPr>
            <a:lvl2pPr marL="742950" indent="-285750">
              <a:buFont typeface="Arial"/>
              <a:buChar char="–"/>
              <a:defRPr sz="20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Bulleted Copy Style</a:t>
            </a:r>
          </a:p>
          <a:p>
            <a:pPr lvl="1"/>
            <a:r>
              <a:rPr lang="en-US" dirty="0" smtClean="0"/>
              <a:t>More copy here</a:t>
            </a:r>
          </a:p>
          <a:p>
            <a:pPr lvl="2"/>
            <a:r>
              <a:rPr lang="en-US" dirty="0" smtClean="0"/>
              <a:t>More copy here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4698873" y="1915555"/>
            <a:ext cx="4038600" cy="4210608"/>
          </a:xfrm>
        </p:spPr>
        <p:txBody>
          <a:bodyPr/>
          <a:lstStyle>
            <a:lvl1pPr marL="342900" indent="-342900">
              <a:buClr>
                <a:srgbClr val="164282"/>
              </a:buClr>
              <a:buFont typeface="Lucida Grande"/>
              <a:buChar char="•"/>
              <a:defRPr sz="2400" b="1"/>
            </a:lvl1pPr>
            <a:lvl2pPr marL="742950" indent="-285750">
              <a:buFont typeface="Arial"/>
              <a:buChar char="–"/>
              <a:defRPr sz="20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Bulleted Copy Style</a:t>
            </a:r>
          </a:p>
          <a:p>
            <a:pPr lvl="1"/>
            <a:r>
              <a:rPr lang="en-US" dirty="0" smtClean="0"/>
              <a:t>More copy here</a:t>
            </a:r>
          </a:p>
          <a:p>
            <a:pPr lvl="2"/>
            <a:r>
              <a:rPr lang="en-US" dirty="0" smtClean="0"/>
              <a:t>More copy here</a:t>
            </a:r>
          </a:p>
        </p:txBody>
      </p:sp>
    </p:spTree>
    <p:extLst>
      <p:ext uri="{BB962C8B-B14F-4D97-AF65-F5344CB8AC3E}">
        <p14:creationId xmlns:p14="http://schemas.microsoft.com/office/powerpoint/2010/main" val="2060738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1524000"/>
            <a:ext cx="9144000" cy="4876800"/>
          </a:xfrm>
          <a:prstGeom prst="rect">
            <a:avLst/>
          </a:prstGeom>
          <a:solidFill>
            <a:srgbClr val="0260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0D-290D-9845-9971-969DE126CE7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1"/>
            <a:ext cx="9144000" cy="1523999"/>
            <a:chOff x="0" y="1"/>
            <a:chExt cx="9144000" cy="1523999"/>
          </a:xfrm>
        </p:grpSpPr>
        <p:sp>
          <p:nvSpPr>
            <p:cNvPr id="8" name="Rectangle 7"/>
            <p:cNvSpPr/>
            <p:nvPr/>
          </p:nvSpPr>
          <p:spPr>
            <a:xfrm>
              <a:off x="0" y="1"/>
              <a:ext cx="9144000" cy="1411966"/>
            </a:xfrm>
            <a:prstGeom prst="rect">
              <a:avLst/>
            </a:prstGeom>
            <a:solidFill>
              <a:srgbClr val="007B72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1371600"/>
              <a:ext cx="9144000" cy="152400"/>
            </a:xfrm>
            <a:prstGeom prst="rect">
              <a:avLst/>
            </a:prstGeom>
            <a:solidFill>
              <a:srgbClr val="A5C249"/>
            </a:solidFill>
            <a:ln w="9525" cap="flat" cmpd="sng" algn="ctr">
              <a:noFill/>
              <a:prstDash val="solid"/>
            </a:ln>
            <a:effectLst>
              <a:outerShdw blurRad="57150" dist="38100" dir="5400000" algn="ctr" rotWithShape="0">
                <a:srgbClr val="0F6FC6">
                  <a:shade val="9000"/>
                  <a:satMod val="105000"/>
                  <a:alpha val="4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  <p:pic>
        <p:nvPicPr>
          <p:cNvPr id="10" name="Picture 9" descr="tree_transparant.psd"/>
          <p:cNvPicPr>
            <a:picLocks noChangeAspect="1"/>
          </p:cNvPicPr>
          <p:nvPr userDrawn="1"/>
        </p:nvPicPr>
        <p:blipFill rotWithShape="1">
          <a:blip r:embed="rId2" cstate="print">
            <a:alphaModFix amt="6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522" b="59235"/>
          <a:stretch/>
        </p:blipFill>
        <p:spPr>
          <a:xfrm>
            <a:off x="6248400" y="-304799"/>
            <a:ext cx="2895600" cy="1676399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The Headline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199" y="1915555"/>
            <a:ext cx="8443463" cy="4210608"/>
          </a:xfrm>
        </p:spPr>
        <p:txBody>
          <a:bodyPr/>
          <a:lstStyle>
            <a:lvl1pPr marL="342900" indent="-342900">
              <a:buClrTx/>
              <a:buFont typeface="Lucida Grande"/>
              <a:buChar char="•"/>
              <a:defRPr sz="2400" b="1">
                <a:solidFill>
                  <a:srgbClr val="FFFFFF"/>
                </a:solidFill>
              </a:defRPr>
            </a:lvl1pPr>
            <a:lvl2pPr marL="742950" indent="-285750">
              <a:buFont typeface="Arial"/>
              <a:buChar char="–"/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Bulleted Copy Style</a:t>
            </a:r>
          </a:p>
          <a:p>
            <a:pPr lvl="1"/>
            <a:r>
              <a:rPr lang="en-US" dirty="0" smtClean="0"/>
              <a:t>More copy here</a:t>
            </a:r>
          </a:p>
          <a:p>
            <a:pPr lvl="2"/>
            <a:r>
              <a:rPr lang="en-US" dirty="0" smtClean="0"/>
              <a:t>More copy here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A5C249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pic>
        <p:nvPicPr>
          <p:cNvPr id="15" name="Picture 14" descr="HCC-Network-Logo_RGB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070600"/>
            <a:ext cx="711200" cy="711200"/>
          </a:xfrm>
          <a:prstGeom prst="rect">
            <a:avLst/>
          </a:prstGeom>
        </p:spPr>
      </p:pic>
      <p:sp>
        <p:nvSpPr>
          <p:cNvPr id="16" name="Slide Number Placeholder 6"/>
          <p:cNvSpPr txBox="1">
            <a:spLocks/>
          </p:cNvSpPr>
          <p:nvPr userDrawn="1"/>
        </p:nvSpPr>
        <p:spPr>
          <a:xfrm>
            <a:off x="7010400" y="649996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0D270D-290D-9845-9971-969DE126CE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622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3495F-27FE-7F4C-B5F6-27ED40EC04EA}" type="datetimeFigureOut">
              <a:rPr lang="en-US" smtClean="0"/>
              <a:pPr/>
              <a:t>4/22/18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D270D-290D-9845-9971-969DE126CE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606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7" r:id="rId2"/>
    <p:sldLayoutId id="2147483668" r:id="rId3"/>
    <p:sldLayoutId id="2147483654" r:id="rId4"/>
    <p:sldLayoutId id="2147483650" r:id="rId5"/>
    <p:sldLayoutId id="2147483652" r:id="rId6"/>
    <p:sldLayoutId id="2147483665" r:id="rId7"/>
    <p:sldLayoutId id="2147483666" r:id="rId8"/>
    <p:sldLayoutId id="2147483662" r:id="rId9"/>
    <p:sldLayoutId id="2147483661" r:id="rId10"/>
    <p:sldLayoutId id="2147483664" r:id="rId11"/>
    <p:sldLayoutId id="2147483663" r:id="rId12"/>
    <p:sldLayoutId id="2147483669" r:id="rId13"/>
    <p:sldLayoutId id="2147483670" r:id="rId14"/>
    <p:sldLayoutId id="2147483660" r:id="rId15"/>
    <p:sldLayoutId id="2147483672" r:id="rId16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chea.org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Board Certification Preparatory Course: What Do </a:t>
            </a:r>
            <a:r>
              <a:rPr lang="en-US" sz="4000" dirty="0" smtClean="0"/>
              <a:t>I</a:t>
            </a:r>
            <a:r>
              <a:rPr lang="en-US" sz="4000" i="1" dirty="0" smtClean="0"/>
              <a:t> </a:t>
            </a:r>
            <a:r>
              <a:rPr lang="en-US" sz="4000" dirty="0"/>
              <a:t>Have To Do To Get </a:t>
            </a:r>
            <a:r>
              <a:rPr lang="en-US" sz="4000" dirty="0" smtClean="0"/>
              <a:t>Certified? 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595994" y="3863454"/>
            <a:ext cx="6870589" cy="2460594"/>
          </a:xfrm>
        </p:spPr>
        <p:txBody>
          <a:bodyPr>
            <a:normAutofit/>
          </a:bodyPr>
          <a:lstStyle/>
          <a:p>
            <a:r>
              <a:rPr lang="en-US" dirty="0" smtClean="0"/>
              <a:t>Rev. George Handzo, BCC, CSSBB</a:t>
            </a:r>
          </a:p>
          <a:p>
            <a:r>
              <a:rPr lang="en-US" sz="2000" dirty="0" smtClean="0"/>
              <a:t>Director, Health Services Research &amp; Quality</a:t>
            </a:r>
          </a:p>
          <a:p>
            <a:r>
              <a:rPr lang="en-US" dirty="0" smtClean="0"/>
              <a:t>Rev. Susan K. </a:t>
            </a:r>
            <a:r>
              <a:rPr lang="en-US" dirty="0" err="1" smtClean="0"/>
              <a:t>Wintz</a:t>
            </a:r>
            <a:endParaRPr lang="en-US" dirty="0" smtClean="0"/>
          </a:p>
          <a:p>
            <a:r>
              <a:rPr lang="en-US" sz="2000" dirty="0" smtClean="0"/>
              <a:t>Director, Professional &amp; Community Education</a:t>
            </a:r>
            <a:endParaRPr lang="en-US" sz="2000" dirty="0"/>
          </a:p>
          <a:p>
            <a:r>
              <a:rPr lang="en-US" sz="2000" dirty="0" smtClean="0"/>
              <a:t>HealthCare Chaplaincy Network</a:t>
            </a:r>
          </a:p>
          <a:p>
            <a:r>
              <a:rPr lang="en-US" sz="2000" dirty="0" smtClean="0"/>
              <a:t>New York, NY</a:t>
            </a:r>
          </a:p>
          <a:p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0"/>
          </p:nvPr>
        </p:nvSpPr>
        <p:spPr>
          <a:xfrm flipV="1">
            <a:off x="1680623" y="6701640"/>
            <a:ext cx="5939912" cy="45719"/>
          </a:xfrm>
        </p:spPr>
        <p:txBody>
          <a:bodyPr>
            <a:normAutofit fontScale="25000" lnSpcReduction="20000"/>
          </a:bodyPr>
          <a:lstStyle/>
          <a:p>
            <a:endParaRPr lang="en-US" sz="2500" b="1" i="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Masters Degree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Is the institution accredited by the Council on Higher Education Accreditation? (</a:t>
            </a:r>
            <a:r>
              <a:rPr lang="en-US" dirty="0" smtClean="0">
                <a:hlinkClick r:id="rId2"/>
              </a:rPr>
              <a:t>www.chea.org</a:t>
            </a:r>
            <a:r>
              <a:rPr lang="en-US" dirty="0" smtClean="0"/>
              <a:t>) </a:t>
            </a:r>
          </a:p>
          <a:p>
            <a:r>
              <a:rPr lang="en-US" dirty="0" smtClean="0"/>
              <a:t>Does the association specify number of credits?</a:t>
            </a:r>
          </a:p>
          <a:p>
            <a:r>
              <a:rPr lang="en-US" dirty="0" smtClean="0"/>
              <a:t>What does “theological” mean? </a:t>
            </a:r>
          </a:p>
          <a:p>
            <a:r>
              <a:rPr lang="en-US" dirty="0" smtClean="0"/>
              <a:t>NAJC says “Jewish” education. </a:t>
            </a:r>
          </a:p>
          <a:p>
            <a:r>
              <a:rPr lang="en-US" dirty="0" smtClean="0"/>
              <a:t>SCA- “relevant to chaplaincy” </a:t>
            </a:r>
            <a:r>
              <a:rPr lang="mr-IN" dirty="0" smtClean="0"/>
              <a:t>–</a:t>
            </a:r>
            <a:r>
              <a:rPr lang="en-US" dirty="0" smtClean="0"/>
              <a:t> use the “reasonable person” standard. </a:t>
            </a:r>
          </a:p>
          <a:p>
            <a:r>
              <a:rPr lang="en-US" dirty="0" smtClean="0"/>
              <a:t>What does “or equivalent” mean?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7177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Clinical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“Generally CPE”</a:t>
            </a:r>
          </a:p>
          <a:p>
            <a:pPr marL="0" indent="0">
              <a:buNone/>
            </a:pPr>
            <a:r>
              <a:rPr lang="en-US" dirty="0" smtClean="0"/>
              <a:t>Needs all the components</a:t>
            </a:r>
          </a:p>
          <a:p>
            <a:pPr marL="0" indent="0">
              <a:buNone/>
            </a:pPr>
            <a:r>
              <a:rPr lang="en-US" dirty="0" smtClean="0"/>
              <a:t>Working as a chaplain with patients/clients</a:t>
            </a:r>
          </a:p>
          <a:p>
            <a:pPr marL="0" indent="0">
              <a:buNone/>
            </a:pPr>
            <a:r>
              <a:rPr lang="en-US" dirty="0" smtClean="0"/>
              <a:t>Qualified supervisor</a:t>
            </a:r>
          </a:p>
          <a:p>
            <a:pPr marL="0" indent="0">
              <a:buNone/>
            </a:pPr>
            <a:r>
              <a:rPr lang="en-US" dirty="0" smtClean="0"/>
              <a:t>Group</a:t>
            </a:r>
            <a:r>
              <a:rPr lang="en-US" dirty="0"/>
              <a:t> </a:t>
            </a:r>
            <a:r>
              <a:rPr lang="en-US" dirty="0" smtClean="0"/>
              <a:t>process</a:t>
            </a:r>
          </a:p>
          <a:p>
            <a:pPr marL="0" indent="0">
              <a:buNone/>
            </a:pPr>
            <a:r>
              <a:rPr lang="en-US" dirty="0" smtClean="0"/>
              <a:t>Didactics </a:t>
            </a:r>
          </a:p>
          <a:p>
            <a:pPr marL="0" indent="0">
              <a:buNone/>
            </a:pPr>
            <a:r>
              <a:rPr lang="en-US" dirty="0" smtClean="0"/>
              <a:t>Enough hrs. </a:t>
            </a:r>
          </a:p>
        </p:txBody>
      </p:sp>
    </p:spTree>
    <p:extLst>
      <p:ext uri="{BB962C8B-B14F-4D97-AF65-F5344CB8AC3E}">
        <p14:creationId xmlns:p14="http://schemas.microsoft.com/office/powerpoint/2010/main" val="7332834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not Clinical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Working not as a chaplain (i.e. nurse or social worker)</a:t>
            </a:r>
          </a:p>
          <a:p>
            <a:r>
              <a:rPr lang="en-US" dirty="0" smtClean="0"/>
              <a:t>Working as a congregational clergy visiting people</a:t>
            </a:r>
          </a:p>
          <a:p>
            <a:r>
              <a:rPr lang="en-US" dirty="0" smtClean="0"/>
              <a:t>Supervision provided by one’s boss</a:t>
            </a:r>
          </a:p>
          <a:p>
            <a:endParaRPr lang="en-US" dirty="0"/>
          </a:p>
          <a:p>
            <a:r>
              <a:rPr lang="en-US" dirty="0" smtClean="0"/>
              <a:t>Pastoral Counseling training?</a:t>
            </a:r>
          </a:p>
          <a:p>
            <a:r>
              <a:rPr lang="en-US" dirty="0" smtClean="0"/>
              <a:t>Equivalencies are generally more liberally granted for later units as long as one or two are true CPE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652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Hours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Must be “as a chaplain”</a:t>
            </a:r>
          </a:p>
          <a:p>
            <a:r>
              <a:rPr lang="en-US" dirty="0" smtClean="0"/>
              <a:t>Must be post training</a:t>
            </a:r>
          </a:p>
          <a:p>
            <a:endParaRPr lang="en-US" dirty="0"/>
          </a:p>
          <a:p>
            <a:r>
              <a:rPr lang="en-US" dirty="0" smtClean="0"/>
              <a:t>Can be as a volunteer</a:t>
            </a:r>
          </a:p>
          <a:p>
            <a:r>
              <a:rPr lang="en-US" dirty="0" smtClean="0"/>
              <a:t>Can be clinical hours for CPE units beyond those required for Clinical Training requirement.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7758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Endorsement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Be sure what your faith group requires. </a:t>
            </a:r>
          </a:p>
          <a:p>
            <a:r>
              <a:rPr lang="en-US" dirty="0" smtClean="0"/>
              <a:t>Don’t go by what your local clergyperson says</a:t>
            </a:r>
          </a:p>
          <a:p>
            <a:r>
              <a:rPr lang="en-US" dirty="0" smtClean="0"/>
              <a:t>The certifying association can help</a:t>
            </a:r>
          </a:p>
          <a:p>
            <a:r>
              <a:rPr lang="en-US" dirty="0" smtClean="0"/>
              <a:t>How to coach the faith group that doesn’t endorse?</a:t>
            </a:r>
          </a:p>
          <a:p>
            <a:r>
              <a:rPr lang="en-US" dirty="0" smtClean="0"/>
              <a:t>What if you belong to an independent congregation?</a:t>
            </a:r>
          </a:p>
          <a:p>
            <a:r>
              <a:rPr lang="en-US" dirty="0" smtClean="0"/>
              <a:t>What does the letter need to say?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5424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of Ethics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When in doubt, report</a:t>
            </a:r>
          </a:p>
          <a:p>
            <a:r>
              <a:rPr lang="en-US" dirty="0" smtClean="0"/>
              <a:t>DON’T LIE!  They will catch you. </a:t>
            </a:r>
          </a:p>
          <a:p>
            <a:r>
              <a:rPr lang="en-US" dirty="0" smtClean="0"/>
              <a:t>Most “violations” reported will not stand in your way.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0181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Committee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In person or virtual?</a:t>
            </a:r>
          </a:p>
          <a:p>
            <a:r>
              <a:rPr lang="en-US" dirty="0" smtClean="0"/>
              <a:t>What materials do they see?</a:t>
            </a:r>
          </a:p>
          <a:p>
            <a:r>
              <a:rPr lang="en-US" dirty="0" smtClean="0"/>
              <a:t>Do you get a presenter’s report ahead?</a:t>
            </a:r>
          </a:p>
          <a:p>
            <a:r>
              <a:rPr lang="en-US" dirty="0" smtClean="0"/>
              <a:t>Who will be on the committee?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0519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Committee Do’s &amp; Don’t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Take control</a:t>
            </a:r>
          </a:p>
          <a:p>
            <a:r>
              <a:rPr lang="en-US" dirty="0" smtClean="0"/>
              <a:t>Know who these people are</a:t>
            </a:r>
          </a:p>
          <a:p>
            <a:r>
              <a:rPr lang="en-US" dirty="0" smtClean="0"/>
              <a:t>They can only ask you about something related to a standard/competency so know what they say. </a:t>
            </a:r>
          </a:p>
          <a:p>
            <a:r>
              <a:rPr lang="en-US" dirty="0" smtClean="0"/>
              <a:t>If you don’t understand the question, ask. </a:t>
            </a:r>
          </a:p>
          <a:p>
            <a:r>
              <a:rPr lang="en-US" dirty="0" smtClean="0"/>
              <a:t>Lots of people don’t pass the first time</a:t>
            </a:r>
          </a:p>
          <a:p>
            <a:r>
              <a:rPr lang="en-US" dirty="0" smtClean="0"/>
              <a:t>If you don’t pass, make sure you know clearly what is lacking before you leave the room</a:t>
            </a:r>
          </a:p>
          <a:p>
            <a:r>
              <a:rPr lang="en-US" dirty="0" smtClean="0"/>
              <a:t>Understand the appeal process. </a:t>
            </a:r>
          </a:p>
          <a:p>
            <a:r>
              <a:rPr lang="en-US" dirty="0" smtClean="0"/>
              <a:t>What is Provisional Certification?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4467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 Test and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Simulated patient exam</a:t>
            </a:r>
          </a:p>
          <a:p>
            <a:pPr lvl="1"/>
            <a:r>
              <a:rPr lang="en-US" dirty="0" smtClean="0"/>
              <a:t>Scoring sheet</a:t>
            </a:r>
          </a:p>
          <a:p>
            <a:pPr lvl="1"/>
            <a:r>
              <a:rPr lang="en-US" dirty="0" smtClean="0"/>
              <a:t>Preparation</a:t>
            </a:r>
          </a:p>
          <a:p>
            <a:endParaRPr lang="en-US" dirty="0"/>
          </a:p>
          <a:p>
            <a:r>
              <a:rPr lang="en-US" dirty="0" smtClean="0"/>
              <a:t>How the test was designed </a:t>
            </a:r>
          </a:p>
          <a:p>
            <a:pPr lvl="1"/>
            <a:r>
              <a:rPr lang="en-US" dirty="0" smtClean="0"/>
              <a:t>High priority objectives</a:t>
            </a:r>
          </a:p>
          <a:p>
            <a:pPr lvl="1"/>
            <a:r>
              <a:rPr lang="en-US" dirty="0" smtClean="0"/>
              <a:t>Multiple choice</a:t>
            </a:r>
          </a:p>
          <a:p>
            <a:pPr lvl="1"/>
            <a:r>
              <a:rPr lang="en-US" dirty="0" smtClean="0"/>
              <a:t>APBCC vs. BCC vs. CC</a:t>
            </a:r>
          </a:p>
          <a:p>
            <a:pPr lvl="1"/>
            <a:r>
              <a:rPr lang="en-US" dirty="0" smtClean="0"/>
              <a:t>Bibliography</a:t>
            </a:r>
          </a:p>
          <a:p>
            <a:pPr lvl="1"/>
            <a:r>
              <a:rPr lang="en-US" dirty="0" smtClean="0"/>
              <a:t>Content Areas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498416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Dos and Don’t of Mentoring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If you are in a process which requires written essays and/or a committee appearance, mentoring can help. </a:t>
            </a:r>
          </a:p>
          <a:p>
            <a:r>
              <a:rPr lang="en-US" dirty="0" smtClean="0"/>
              <a:t>Questions for potential mentors:</a:t>
            </a:r>
          </a:p>
          <a:p>
            <a:pPr lvl="1"/>
            <a:r>
              <a:rPr lang="en-US" dirty="0" smtClean="0"/>
              <a:t>How familiar are they with the process you are entering?</a:t>
            </a:r>
          </a:p>
          <a:p>
            <a:pPr lvl="1"/>
            <a:r>
              <a:rPr lang="en-US" dirty="0" smtClean="0"/>
              <a:t>Do they have the time you think you will need?</a:t>
            </a:r>
          </a:p>
          <a:p>
            <a:pPr lvl="1"/>
            <a:r>
              <a:rPr lang="en-US" dirty="0" smtClean="0"/>
              <a:t>What do you plan to have them help you with? Reviewing essays? Reviewing competencies? Preparing for committee meeting?</a:t>
            </a:r>
          </a:p>
        </p:txBody>
      </p:sp>
    </p:spTree>
    <p:extLst>
      <p:ext uri="{BB962C8B-B14F-4D97-AF65-F5344CB8AC3E}">
        <p14:creationId xmlns:p14="http://schemas.microsoft.com/office/powerpoint/2010/main" val="1059120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428" y="1600200"/>
            <a:ext cx="7235371" cy="4525963"/>
          </a:xfrm>
        </p:spPr>
        <p:txBody>
          <a:bodyPr>
            <a:normAutofit/>
          </a:bodyPr>
          <a:lstStyle/>
          <a:p>
            <a:r>
              <a:rPr lang="en-US" b="0" dirty="0"/>
              <a:t>Compare and choose the training and continuing education programs that will best position them for success and leverage those programs to their maximum advantage. </a:t>
            </a:r>
          </a:p>
          <a:p>
            <a:r>
              <a:rPr lang="en-US" b="0" dirty="0" smtClean="0"/>
              <a:t>Prepare </a:t>
            </a:r>
            <a:r>
              <a:rPr lang="en-US" b="0" dirty="0"/>
              <a:t>themselves to increase their chances for success in whatever certification process they choose to enter. </a:t>
            </a:r>
          </a:p>
          <a:p>
            <a:r>
              <a:rPr lang="en-US" b="0" dirty="0" smtClean="0"/>
              <a:t>Analyze </a:t>
            </a:r>
            <a:r>
              <a:rPr lang="en-US" b="0" dirty="0"/>
              <a:t>job opportunities, prepare, and integrate ways to maximize their chances of both getting the job and succeeding in the job once hired </a:t>
            </a:r>
            <a:endParaRPr lang="en-US" dirty="0" smtClean="0"/>
          </a:p>
          <a:p>
            <a:pPr marL="0" lv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3467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Linking Certification &amp; Jobs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Link training and experience</a:t>
            </a:r>
          </a:p>
          <a:p>
            <a:r>
              <a:rPr lang="en-US" dirty="0" smtClean="0"/>
              <a:t>Fill in gaps. </a:t>
            </a:r>
          </a:p>
          <a:p>
            <a:r>
              <a:rPr lang="en-US" dirty="0" smtClean="0"/>
              <a:t>Make a consistent picture of your skills and interests. </a:t>
            </a:r>
          </a:p>
          <a:p>
            <a:r>
              <a:rPr lang="en-US" dirty="0" smtClean="0"/>
              <a:t>Ex-if you want a pediatric job, it certainly helps to show interest, training, and experience on paper.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1982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39571"/>
            <a:ext cx="7772400" cy="289922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Defining, Integrating and Measuring Quality Spiritual Care  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95286"/>
            <a:ext cx="6400800" cy="3443514"/>
          </a:xfrm>
        </p:spPr>
        <p:txBody>
          <a:bodyPr/>
          <a:lstStyle/>
          <a:p>
            <a:r>
              <a:rPr lang="en-US" dirty="0" smtClean="0"/>
              <a:t>The Rev. George Handzo, BCC</a:t>
            </a:r>
          </a:p>
          <a:p>
            <a:r>
              <a:rPr lang="en-US" dirty="0" smtClean="0"/>
              <a:t>HealthCare Chaplaincy Network</a:t>
            </a:r>
          </a:p>
          <a:p>
            <a:r>
              <a:rPr lang="en-US" dirty="0" err="1" smtClean="0"/>
              <a:t>ghandzo@healthcarechaplaincy.org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307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15142" y="1600200"/>
            <a:ext cx="7271657" cy="4525963"/>
          </a:xfrm>
        </p:spPr>
        <p:txBody>
          <a:bodyPr/>
          <a:lstStyle/>
          <a:p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sz="2400" b="1" dirty="0" smtClean="0">
                <a:cs typeface="Arial"/>
              </a:rPr>
              <a:t>Chaplain</a:t>
            </a:r>
          </a:p>
          <a:p>
            <a:pPr lvl="1">
              <a:buFont typeface="Arial"/>
              <a:buChar char="•"/>
            </a:pPr>
            <a:r>
              <a:rPr lang="en-US" sz="2400" b="1" dirty="0" smtClean="0">
                <a:cs typeface="Arial"/>
              </a:rPr>
              <a:t>Spiritual Care</a:t>
            </a:r>
          </a:p>
          <a:p>
            <a:pPr lvl="1">
              <a:buFont typeface="Arial"/>
              <a:buChar char="•"/>
            </a:pPr>
            <a:r>
              <a:rPr lang="en-US" sz="2400" b="1" dirty="0" smtClean="0">
                <a:cs typeface="Arial"/>
              </a:rPr>
              <a:t>Chaplaincy Care</a:t>
            </a:r>
          </a:p>
          <a:p>
            <a:pPr lvl="1">
              <a:buFont typeface="Arial"/>
              <a:buChar char="•"/>
            </a:pPr>
            <a:r>
              <a:rPr lang="en-US" sz="2400" b="1" dirty="0" smtClean="0">
                <a:cs typeface="Arial"/>
              </a:rPr>
              <a:t>Pastoral Care</a:t>
            </a:r>
          </a:p>
          <a:p>
            <a:pPr lvl="1">
              <a:buFont typeface="Arial"/>
              <a:buChar char="•"/>
            </a:pPr>
            <a:r>
              <a:rPr lang="en-US" sz="2400" b="1" dirty="0" smtClean="0">
                <a:cs typeface="Arial"/>
              </a:rPr>
              <a:t>Assessment- Screening, History</a:t>
            </a:r>
          </a:p>
          <a:p>
            <a:pPr lvl="1">
              <a:buFont typeface="Arial"/>
              <a:buChar char="•"/>
            </a:pPr>
            <a:r>
              <a:rPr lang="en-US" sz="2400" b="1" dirty="0" smtClean="0">
                <a:cs typeface="Arial"/>
              </a:rPr>
              <a:t>Specialist vs. Generalist Spiritual Care</a:t>
            </a:r>
          </a:p>
          <a:p>
            <a:pPr lvl="1"/>
            <a:endParaRPr lang="en-US" b="1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041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Certification?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Certification affirms a knowledge and experience base for practitioners in a particular field, their employers, and the public at large. Certification represents a declaration of a particular individual’s professional competence. </a:t>
            </a:r>
          </a:p>
          <a:p>
            <a:endParaRPr lang="en-US" dirty="0"/>
          </a:p>
          <a:p>
            <a:r>
              <a:rPr lang="en-US" dirty="0" smtClean="0"/>
              <a:t>Institute for Credentialing Excellence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019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Issues in Certification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Aligning certification process with employer needs</a:t>
            </a:r>
          </a:p>
          <a:p>
            <a:endParaRPr lang="en-US" dirty="0" smtClean="0"/>
          </a:p>
          <a:p>
            <a:r>
              <a:rPr lang="en-US" dirty="0" smtClean="0"/>
              <a:t>Leaning” the certification process </a:t>
            </a:r>
          </a:p>
          <a:p>
            <a:endParaRPr lang="en-US" dirty="0" smtClean="0"/>
          </a:p>
          <a:p>
            <a:r>
              <a:rPr lang="en-US" dirty="0" smtClean="0"/>
              <a:t>What is helpful to job success and what is not?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63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Buckets of Certification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Masters Degree/</a:t>
            </a:r>
            <a:r>
              <a:rPr lang="en-US" dirty="0" err="1" smtClean="0"/>
              <a:t>MDiv</a:t>
            </a:r>
            <a:endParaRPr lang="en-US" dirty="0" smtClean="0"/>
          </a:p>
          <a:p>
            <a:r>
              <a:rPr lang="en-US" dirty="0" smtClean="0"/>
              <a:t>Clinical Training </a:t>
            </a:r>
            <a:r>
              <a:rPr lang="mr-IN" dirty="0" smtClean="0"/>
              <a:t>–</a:t>
            </a:r>
            <a:r>
              <a:rPr lang="en-US" dirty="0" smtClean="0"/>
              <a:t> Normally CPE</a:t>
            </a:r>
          </a:p>
          <a:p>
            <a:r>
              <a:rPr lang="en-US" dirty="0" smtClean="0"/>
              <a:t>Endorsement</a:t>
            </a:r>
          </a:p>
          <a:p>
            <a:r>
              <a:rPr lang="en-US" dirty="0" smtClean="0"/>
              <a:t>Ordination or Commissioning</a:t>
            </a:r>
          </a:p>
          <a:p>
            <a:r>
              <a:rPr lang="en-US" dirty="0" smtClean="0"/>
              <a:t>Work experience </a:t>
            </a:r>
          </a:p>
          <a:p>
            <a:r>
              <a:rPr lang="en-US" dirty="0" smtClean="0"/>
              <a:t>Recommendations</a:t>
            </a:r>
          </a:p>
          <a:p>
            <a:r>
              <a:rPr lang="en-US" dirty="0" smtClean="0"/>
              <a:t>Code of Ethics</a:t>
            </a:r>
          </a:p>
          <a:p>
            <a:r>
              <a:rPr lang="en-US" dirty="0" smtClean="0"/>
              <a:t>You can’t move credentials or training from one bucket to another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136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Your </a:t>
            </a:r>
            <a:r>
              <a:rPr lang="en-US" dirty="0"/>
              <a:t>H</a:t>
            </a:r>
            <a:r>
              <a:rPr lang="en-US" dirty="0" smtClean="0"/>
              <a:t>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What does your employer require?</a:t>
            </a:r>
          </a:p>
          <a:p>
            <a:pPr lvl="1"/>
            <a:r>
              <a:rPr lang="en-US" dirty="0" smtClean="0"/>
              <a:t>Is certification a condition of employment?</a:t>
            </a:r>
          </a:p>
          <a:p>
            <a:pPr lvl="1"/>
            <a:r>
              <a:rPr lang="en-US" dirty="0" smtClean="0"/>
              <a:t>What does your job description say exactly</a:t>
            </a:r>
          </a:p>
          <a:p>
            <a:r>
              <a:rPr lang="en-US" dirty="0" smtClean="0"/>
              <a:t>What does your faith group require?</a:t>
            </a:r>
          </a:p>
          <a:p>
            <a:r>
              <a:rPr lang="en-US" dirty="0" smtClean="0"/>
              <a:t>Get it in writing</a:t>
            </a:r>
          </a:p>
          <a:p>
            <a:r>
              <a:rPr lang="en-US" dirty="0" smtClean="0"/>
              <a:t>If you still are picking MA or CPE, look to align with your interests an what you would like.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100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Certifying Associations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American Correctional Chaplains Association</a:t>
            </a:r>
          </a:p>
          <a:p>
            <a:pPr lvl="0"/>
            <a:r>
              <a:rPr lang="en-US" dirty="0"/>
              <a:t>Association of Certified Christian Chaplains</a:t>
            </a:r>
          </a:p>
          <a:p>
            <a:pPr lvl="0"/>
            <a:r>
              <a:rPr lang="en-US" dirty="0"/>
              <a:t>Association of Professional Chaplains</a:t>
            </a:r>
          </a:p>
          <a:p>
            <a:pPr lvl="0"/>
            <a:r>
              <a:rPr lang="en-US" dirty="0"/>
              <a:t>Canadian Association for Spiritual Care</a:t>
            </a:r>
          </a:p>
          <a:p>
            <a:pPr lvl="0"/>
            <a:r>
              <a:rPr lang="en-US" dirty="0"/>
              <a:t>Center for Spiritual Care &amp; Pastoral Formation</a:t>
            </a:r>
          </a:p>
          <a:p>
            <a:pPr lvl="0"/>
            <a:r>
              <a:rPr lang="en-US" dirty="0"/>
              <a:t>College of Pastoral Supervision and Psychotherapy</a:t>
            </a:r>
          </a:p>
          <a:p>
            <a:pPr lvl="0"/>
            <a:r>
              <a:rPr lang="en-US" dirty="0"/>
              <a:t>Healthcare Chaplains Ministry Association</a:t>
            </a:r>
          </a:p>
          <a:p>
            <a:pPr lvl="0"/>
            <a:r>
              <a:rPr lang="en-US" dirty="0"/>
              <a:t>International Association of Christian Chaplains</a:t>
            </a:r>
          </a:p>
          <a:p>
            <a:pPr lvl="0"/>
            <a:r>
              <a:rPr lang="en-US" dirty="0"/>
              <a:t>National Association of Catholic Chaplains</a:t>
            </a:r>
          </a:p>
          <a:p>
            <a:pPr lvl="0"/>
            <a:r>
              <a:rPr lang="en-US" dirty="0"/>
              <a:t>National Association of Veterans Affairs Chaplains</a:t>
            </a:r>
          </a:p>
          <a:p>
            <a:pPr lvl="0"/>
            <a:r>
              <a:rPr lang="en-US" dirty="0"/>
              <a:t>National Conference of Veterans Affairs Catholic Chaplains</a:t>
            </a:r>
          </a:p>
          <a:p>
            <a:pPr lvl="0"/>
            <a:r>
              <a:rPr lang="en-US" dirty="0" err="1"/>
              <a:t>Neshama</a:t>
            </a:r>
            <a:r>
              <a:rPr lang="en-US" dirty="0"/>
              <a:t>: Association of Jewish Chaplains</a:t>
            </a:r>
          </a:p>
          <a:p>
            <a:pPr lvl="0"/>
            <a:r>
              <a:rPr lang="en-US" dirty="0"/>
              <a:t>National Institute of Business and Industrial Chaplains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151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start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Read the website</a:t>
            </a:r>
          </a:p>
          <a:p>
            <a:r>
              <a:rPr lang="en-US" dirty="0" smtClean="0"/>
              <a:t>Read the website again</a:t>
            </a:r>
          </a:p>
          <a:p>
            <a:r>
              <a:rPr lang="en-US" dirty="0" smtClean="0"/>
              <a:t>Read the website again</a:t>
            </a:r>
          </a:p>
          <a:p>
            <a:r>
              <a:rPr lang="en-US" dirty="0" smtClean="0"/>
              <a:t>Don’t be intimidated</a:t>
            </a:r>
          </a:p>
          <a:p>
            <a:r>
              <a:rPr lang="en-US" dirty="0" smtClean="0"/>
              <a:t>Give yourself enough time</a:t>
            </a:r>
          </a:p>
          <a:p>
            <a:pPr lvl="1"/>
            <a:r>
              <a:rPr lang="en-US" dirty="0" smtClean="0"/>
              <a:t>Endorsements can take a long time</a:t>
            </a:r>
          </a:p>
          <a:p>
            <a:pPr lvl="1"/>
            <a:r>
              <a:rPr lang="en-US" dirty="0" smtClean="0"/>
              <a:t>Some associations require membership for a year before applying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507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24563</TotalTime>
  <Words>914</Words>
  <Application>Microsoft Macintosh PowerPoint</Application>
  <PresentationFormat>On-screen Show (4:3)</PresentationFormat>
  <Paragraphs>147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    Board Certification Preparatory Course: What Do I Have To Do To Get Certified?      </vt:lpstr>
      <vt:lpstr>Learning Objectives</vt:lpstr>
      <vt:lpstr>Definitions</vt:lpstr>
      <vt:lpstr>What is Certification?</vt:lpstr>
      <vt:lpstr>Current Issues in Certification</vt:lpstr>
      <vt:lpstr>The Buckets of Certification</vt:lpstr>
      <vt:lpstr>Do Your Homework</vt:lpstr>
      <vt:lpstr>Certifying Associations</vt:lpstr>
      <vt:lpstr>How to start</vt:lpstr>
      <vt:lpstr>Masters Degree</vt:lpstr>
      <vt:lpstr>Clinical Training</vt:lpstr>
      <vt:lpstr>What is not Clinical Training</vt:lpstr>
      <vt:lpstr>Work Hours</vt:lpstr>
      <vt:lpstr>Endorsement</vt:lpstr>
      <vt:lpstr>Code of Ethics</vt:lpstr>
      <vt:lpstr>The Committee Meeting</vt:lpstr>
      <vt:lpstr>Committee Do’s &amp; Don’t</vt:lpstr>
      <vt:lpstr>SCA Test and Exam</vt:lpstr>
      <vt:lpstr>Dos and Don’t of Mentoring</vt:lpstr>
      <vt:lpstr>Linking Certification &amp; Jobs</vt:lpstr>
      <vt:lpstr>Defining, Integrating and Measuring Quality Spiritual Care  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Neon Noodles</dc:creator>
  <cp:lastModifiedBy>george handzo</cp:lastModifiedBy>
  <cp:revision>316</cp:revision>
  <cp:lastPrinted>2016-03-08T13:05:54Z</cp:lastPrinted>
  <dcterms:created xsi:type="dcterms:W3CDTF">2014-02-17T19:57:41Z</dcterms:created>
  <dcterms:modified xsi:type="dcterms:W3CDTF">2018-04-22T13:16:52Z</dcterms:modified>
</cp:coreProperties>
</file>