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95" r:id="rId2"/>
    <p:sldId id="323" r:id="rId3"/>
    <p:sldId id="297" r:id="rId4"/>
    <p:sldId id="258" r:id="rId5"/>
    <p:sldId id="270" r:id="rId6"/>
    <p:sldId id="257" r:id="rId7"/>
    <p:sldId id="283" r:id="rId8"/>
    <p:sldId id="286" r:id="rId9"/>
    <p:sldId id="285" r:id="rId10"/>
    <p:sldId id="284" r:id="rId11"/>
    <p:sldId id="318" r:id="rId12"/>
    <p:sldId id="298" r:id="rId13"/>
    <p:sldId id="262" r:id="rId14"/>
    <p:sldId id="261" r:id="rId15"/>
    <p:sldId id="264" r:id="rId16"/>
    <p:sldId id="312" r:id="rId17"/>
    <p:sldId id="301" r:id="rId18"/>
    <p:sldId id="306" r:id="rId19"/>
    <p:sldId id="322" r:id="rId20"/>
    <p:sldId id="302" r:id="rId21"/>
    <p:sldId id="307" r:id="rId22"/>
    <p:sldId id="308" r:id="rId23"/>
    <p:sldId id="320" r:id="rId24"/>
    <p:sldId id="304" r:id="rId25"/>
    <p:sldId id="313" r:id="rId26"/>
    <p:sldId id="314" r:id="rId27"/>
    <p:sldId id="315" r:id="rId28"/>
    <p:sldId id="310" r:id="rId29"/>
    <p:sldId id="317" r:id="rId30"/>
    <p:sldId id="316" r:id="rId31"/>
    <p:sldId id="32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248" autoAdjust="0"/>
  </p:normalViewPr>
  <p:slideViewPr>
    <p:cSldViewPr snapToGrid="0">
      <p:cViewPr varScale="1">
        <p:scale>
          <a:sx n="52" d="100"/>
          <a:sy n="52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Resident EOL Discussions in the Past 6 Months</a:t>
            </a:r>
          </a:p>
        </c:rich>
      </c:tx>
      <c:layout>
        <c:manualLayout>
          <c:xMode val="edge"/>
          <c:yMode val="edge"/>
          <c:x val="0.1582915573053368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Residents!$B$3</c:f>
              <c:strCache>
                <c:ptCount val="1"/>
                <c:pt idx="0">
                  <c:v>&gt;=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Residents!$C$2:$D$2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Residents!$C$3:$D$3</c:f>
              <c:numCache>
                <c:formatCode>0%</c:formatCode>
                <c:ptCount val="2"/>
                <c:pt idx="0">
                  <c:v>0.2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7-4631-8353-E23C4DEFE28F}"/>
            </c:ext>
          </c:extLst>
        </c:ser>
        <c:ser>
          <c:idx val="1"/>
          <c:order val="1"/>
          <c:tx>
            <c:strRef>
              <c:f>Residents!$B$4</c:f>
              <c:strCache>
                <c:ptCount val="1"/>
                <c:pt idx="0">
                  <c:v>&lt;=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Residents!$C$2:$D$2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Residents!$C$4:$D$4</c:f>
              <c:numCache>
                <c:formatCode>0%</c:formatCode>
                <c:ptCount val="2"/>
                <c:pt idx="0">
                  <c:v>0.8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37-4631-8353-E23C4DEFE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896272"/>
        <c:axId val="203896832"/>
      </c:barChart>
      <c:catAx>
        <c:axId val="2038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6832"/>
        <c:crosses val="autoZero"/>
        <c:auto val="1"/>
        <c:lblAlgn val="ctr"/>
        <c:lblOffset val="100"/>
        <c:noMultiLvlLbl val="0"/>
      </c:catAx>
      <c:valAx>
        <c:axId val="20389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3600">
                <a:solidFill>
                  <a:schemeClr val="bg1"/>
                </a:solidFill>
              </a:rPr>
              <a:t>Resident</a:t>
            </a:r>
            <a:r>
              <a:rPr lang="en-US" sz="3600" baseline="0">
                <a:solidFill>
                  <a:schemeClr val="bg1"/>
                </a:solidFill>
              </a:rPr>
              <a:t> Perceptions</a:t>
            </a:r>
            <a:endParaRPr lang="en-US" sz="360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Residents!$M$2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Residents!$L$3:$L$4</c:f>
              <c:strCache>
                <c:ptCount val="2"/>
                <c:pt idx="0">
                  <c:v>I feel comfortable having ACP conversations with my patients.</c:v>
                </c:pt>
                <c:pt idx="1">
                  <c:v>I feel confident in my knowledge and understanding of ACP.</c:v>
                </c:pt>
              </c:strCache>
            </c:strRef>
          </c:cat>
          <c:val>
            <c:numRef>
              <c:f>Residents!$M$3:$M$4</c:f>
              <c:numCache>
                <c:formatCode>0%</c:formatCode>
                <c:ptCount val="2"/>
                <c:pt idx="0">
                  <c:v>0.7</c:v>
                </c:pt>
                <c:pt idx="1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7-4F0E-84D8-F57622ADBC7E}"/>
            </c:ext>
          </c:extLst>
        </c:ser>
        <c:ser>
          <c:idx val="1"/>
          <c:order val="1"/>
          <c:tx>
            <c:strRef>
              <c:f>Residents!$N$2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Residents!$L$3:$L$4</c:f>
              <c:strCache>
                <c:ptCount val="2"/>
                <c:pt idx="0">
                  <c:v>I feel comfortable having ACP conversations with my patients.</c:v>
                </c:pt>
                <c:pt idx="1">
                  <c:v>I feel confident in my knowledge and understanding of ACP.</c:v>
                </c:pt>
              </c:strCache>
            </c:strRef>
          </c:cat>
          <c:val>
            <c:numRef>
              <c:f>Residents!$N$3:$N$4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D7-4F0E-84D8-F57622ADB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2106176"/>
        <c:axId val="242106736"/>
      </c:barChart>
      <c:catAx>
        <c:axId val="24210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106736"/>
        <c:crosses val="autoZero"/>
        <c:auto val="1"/>
        <c:lblAlgn val="ctr"/>
        <c:lblOffset val="100"/>
        <c:noMultiLvlLbl val="0"/>
      </c:catAx>
      <c:valAx>
        <c:axId val="24210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10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Days</a:t>
            </a:r>
            <a:r>
              <a:rPr lang="en-US" sz="1800" baseline="0"/>
              <a:t> Stay in Last </a:t>
            </a:r>
            <a:r>
              <a:rPr lang="en-US" sz="1800" baseline="0">
                <a:solidFill>
                  <a:srgbClr val="FF0000"/>
                </a:solidFill>
              </a:rPr>
              <a:t>2 years </a:t>
            </a:r>
            <a:r>
              <a:rPr lang="en-US" sz="1800" baseline="0"/>
              <a:t>of life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ICU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Sheet1!$F$3:$F$8</c:f>
              <c:strCache>
                <c:ptCount val="6"/>
                <c:pt idx="0">
                  <c:v>AnMed Health</c:v>
                </c:pt>
                <c:pt idx="1">
                  <c:v>Cleveland Clinic</c:v>
                </c:pt>
                <c:pt idx="2">
                  <c:v>GHS</c:v>
                </c:pt>
                <c:pt idx="3">
                  <c:v>SRHS</c:v>
                </c:pt>
                <c:pt idx="4">
                  <c:v>Gundersen</c:v>
                </c:pt>
                <c:pt idx="5">
                  <c:v>National</c:v>
                </c:pt>
              </c:strCache>
            </c:strRef>
          </c:cat>
          <c:val>
            <c:numRef>
              <c:f>Sheet1!$G$3:$G$8</c:f>
              <c:numCache>
                <c:formatCode>General</c:formatCode>
                <c:ptCount val="6"/>
                <c:pt idx="0">
                  <c:v>28.7</c:v>
                </c:pt>
                <c:pt idx="1">
                  <c:v>25.7</c:v>
                </c:pt>
                <c:pt idx="2">
                  <c:v>9.5</c:v>
                </c:pt>
                <c:pt idx="3">
                  <c:v>16.7</c:v>
                </c:pt>
                <c:pt idx="4">
                  <c:v>3.7</c:v>
                </c:pt>
                <c:pt idx="5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AF-4F80-8DC2-A81D5B5E29A8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Non-ICU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Sheet1!$F$3:$F$8</c:f>
              <c:strCache>
                <c:ptCount val="6"/>
                <c:pt idx="0">
                  <c:v>AnMed Health</c:v>
                </c:pt>
                <c:pt idx="1">
                  <c:v>Cleveland Clinic</c:v>
                </c:pt>
                <c:pt idx="2">
                  <c:v>GHS</c:v>
                </c:pt>
                <c:pt idx="3">
                  <c:v>SRHS</c:v>
                </c:pt>
                <c:pt idx="4">
                  <c:v>Gundersen</c:v>
                </c:pt>
                <c:pt idx="5">
                  <c:v>National</c:v>
                </c:pt>
              </c:strCache>
            </c:strRef>
          </c:cat>
          <c:val>
            <c:numRef>
              <c:f>Sheet1!$H$3:$H$8</c:f>
              <c:numCache>
                <c:formatCode>General</c:formatCode>
                <c:ptCount val="6"/>
                <c:pt idx="0">
                  <c:v>23.7</c:v>
                </c:pt>
                <c:pt idx="1">
                  <c:v>34.400000000000006</c:v>
                </c:pt>
                <c:pt idx="2">
                  <c:v>39.9</c:v>
                </c:pt>
                <c:pt idx="3">
                  <c:v>27.7</c:v>
                </c:pt>
                <c:pt idx="4">
                  <c:v>26.5</c:v>
                </c:pt>
                <c:pt idx="5">
                  <c:v>30.700000000000003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AF-4F80-8DC2-A81D5B5E2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768800"/>
        <c:axId val="242769360"/>
      </c:barChart>
      <c:catAx>
        <c:axId val="24276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69360"/>
        <c:crosses val="autoZero"/>
        <c:auto val="1"/>
        <c:lblAlgn val="ctr"/>
        <c:lblOffset val="100"/>
        <c:noMultiLvlLbl val="0"/>
      </c:catAx>
      <c:valAx>
        <c:axId val="24276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6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Days</a:t>
            </a:r>
            <a:r>
              <a:rPr lang="en-US" sz="1800" baseline="0"/>
              <a:t> Stay in Last </a:t>
            </a:r>
            <a:r>
              <a:rPr lang="en-US" sz="1800" baseline="0">
                <a:solidFill>
                  <a:srgbClr val="FF0000"/>
                </a:solidFill>
              </a:rPr>
              <a:t>6 months </a:t>
            </a:r>
            <a:r>
              <a:rPr lang="en-US" sz="1800" baseline="0"/>
              <a:t>of life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ICU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AnMed Health</c:v>
                </c:pt>
                <c:pt idx="1">
                  <c:v>Cleveland Clinic</c:v>
                </c:pt>
                <c:pt idx="2">
                  <c:v>GHS</c:v>
                </c:pt>
                <c:pt idx="3">
                  <c:v>SRHS</c:v>
                </c:pt>
                <c:pt idx="4">
                  <c:v>Gundersen</c:v>
                </c:pt>
                <c:pt idx="5">
                  <c:v>National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18.2</c:v>
                </c:pt>
                <c:pt idx="1">
                  <c:v>16.2</c:v>
                </c:pt>
                <c:pt idx="2">
                  <c:v>6.1</c:v>
                </c:pt>
                <c:pt idx="3">
                  <c:v>10.199999999999999</c:v>
                </c:pt>
                <c:pt idx="4">
                  <c:v>2</c:v>
                </c:pt>
                <c:pt idx="5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7-4ACD-969B-27A61EE7089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Non-ICU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Sheet1!$A$3:$A$8</c:f>
              <c:strCache>
                <c:ptCount val="6"/>
                <c:pt idx="0">
                  <c:v>AnMed Health</c:v>
                </c:pt>
                <c:pt idx="1">
                  <c:v>Cleveland Clinic</c:v>
                </c:pt>
                <c:pt idx="2">
                  <c:v>GHS</c:v>
                </c:pt>
                <c:pt idx="3">
                  <c:v>SRHS</c:v>
                </c:pt>
                <c:pt idx="4">
                  <c:v>Gundersen</c:v>
                </c:pt>
                <c:pt idx="5">
                  <c:v>National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12.400000000000002</c:v>
                </c:pt>
                <c:pt idx="1">
                  <c:v>19.099999999999998</c:v>
                </c:pt>
                <c:pt idx="2">
                  <c:v>21.4</c:v>
                </c:pt>
                <c:pt idx="3">
                  <c:v>15.3</c:v>
                </c:pt>
                <c:pt idx="4">
                  <c:v>15.5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97-4ACD-969B-27A61EE70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772160"/>
        <c:axId val="242772720"/>
      </c:barChart>
      <c:catAx>
        <c:axId val="24277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72720"/>
        <c:crosses val="autoZero"/>
        <c:auto val="1"/>
        <c:lblAlgn val="ctr"/>
        <c:lblOffset val="100"/>
        <c:noMultiLvlLbl val="0"/>
      </c:catAx>
      <c:valAx>
        <c:axId val="24277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Medicare Spending ($1,000s)</a:t>
            </a:r>
            <a:r>
              <a:rPr lang="en-US" sz="1800" baseline="0"/>
              <a:t> </a:t>
            </a:r>
            <a:r>
              <a:rPr lang="en-US" sz="1800"/>
              <a:t>in last 2 years of life</a:t>
            </a:r>
          </a:p>
        </c:rich>
      </c:tx>
      <c:layout>
        <c:manualLayout>
          <c:xMode val="edge"/>
          <c:yMode val="edge"/>
          <c:x val="0.23452579967841061"/>
          <c:y val="1.9004144283181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09560957443417"/>
          <c:y val="0.10493650070244026"/>
          <c:w val="0.84515944187883918"/>
          <c:h val="0.84197143415486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Medicare Spending (in $1,000s)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Sheet1!$K$3:$K$8</c:f>
              <c:strCache>
                <c:ptCount val="6"/>
                <c:pt idx="0">
                  <c:v>AnMed Health</c:v>
                </c:pt>
                <c:pt idx="1">
                  <c:v>Cleveland Clinic</c:v>
                </c:pt>
                <c:pt idx="2">
                  <c:v>GHS</c:v>
                </c:pt>
                <c:pt idx="3">
                  <c:v>SRHS</c:v>
                </c:pt>
                <c:pt idx="4">
                  <c:v>Gundersen</c:v>
                </c:pt>
                <c:pt idx="5">
                  <c:v>National</c:v>
                </c:pt>
              </c:strCache>
            </c:strRef>
          </c:cat>
          <c:val>
            <c:numRef>
              <c:f>Sheet1!$L$3:$L$8</c:f>
              <c:numCache>
                <c:formatCode>_("$"* #,##0_);_("$"* \(#,##0\);_("$"* "-"??_);_(@_)</c:formatCode>
                <c:ptCount val="6"/>
                <c:pt idx="0">
                  <c:v>73.082999999999998</c:v>
                </c:pt>
                <c:pt idx="1">
                  <c:v>84.638999999999996</c:v>
                </c:pt>
                <c:pt idx="2">
                  <c:v>79.846999999999994</c:v>
                </c:pt>
                <c:pt idx="3">
                  <c:v>65.268000000000001</c:v>
                </c:pt>
                <c:pt idx="4">
                  <c:v>59.279000000000003</c:v>
                </c:pt>
                <c:pt idx="5">
                  <c:v>80.066000000000003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76-41D7-AC23-91C35BC4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900512"/>
        <c:axId val="207901072"/>
      </c:barChart>
      <c:catAx>
        <c:axId val="20790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01072"/>
        <c:crosses val="autoZero"/>
        <c:auto val="1"/>
        <c:lblAlgn val="ctr"/>
        <c:lblOffset val="100"/>
        <c:noMultiLvlLbl val="0"/>
      </c:catAx>
      <c:valAx>
        <c:axId val="20790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0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7F3D9-BDA4-4A03-92A2-67DCFED70FA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DE1DE-B5B9-4CDE-BDEB-288932E3135D}">
      <dgm:prSet phldrT="[Text]"/>
      <dgm:spPr/>
      <dgm:t>
        <a:bodyPr/>
        <a:lstStyle/>
        <a:p>
          <a:r>
            <a:rPr lang="en-US" dirty="0" smtClean="0">
              <a:solidFill>
                <a:srgbClr val="9966FF"/>
              </a:solidFill>
            </a:rPr>
            <a:t>Quality</a:t>
          </a:r>
          <a:endParaRPr lang="en-US" dirty="0">
            <a:solidFill>
              <a:srgbClr val="9966FF"/>
            </a:solidFill>
          </a:endParaRPr>
        </a:p>
      </dgm:t>
    </dgm:pt>
    <dgm:pt modelId="{88671393-2A1B-459E-9470-E26CE7655072}" type="parTrans" cxnId="{BB9ABA5D-9E0E-47C5-ADF7-CFB3469D1B9D}">
      <dgm:prSet/>
      <dgm:spPr/>
      <dgm:t>
        <a:bodyPr/>
        <a:lstStyle/>
        <a:p>
          <a:endParaRPr lang="en-US"/>
        </a:p>
      </dgm:t>
    </dgm:pt>
    <dgm:pt modelId="{F5EEDDF8-C082-4400-9AFC-7E1FE0646F58}" type="sibTrans" cxnId="{BB9ABA5D-9E0E-47C5-ADF7-CFB3469D1B9D}">
      <dgm:prSet/>
      <dgm:spPr/>
      <dgm:t>
        <a:bodyPr/>
        <a:lstStyle/>
        <a:p>
          <a:endParaRPr lang="en-US"/>
        </a:p>
      </dgm:t>
    </dgm:pt>
    <dgm:pt modelId="{49BB94BE-DE8B-45F6-9A85-CDB97D78BF7A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Quantity</a:t>
          </a:r>
          <a:endParaRPr lang="en-US" dirty="0">
            <a:solidFill>
              <a:srgbClr val="FFFF00"/>
            </a:solidFill>
          </a:endParaRPr>
        </a:p>
      </dgm:t>
    </dgm:pt>
    <dgm:pt modelId="{2ECE43C7-AA3E-44E7-AFA2-63C97CE8E35B}" type="parTrans" cxnId="{373ED9EE-E9D1-485B-802B-0668BCD82108}">
      <dgm:prSet/>
      <dgm:spPr/>
      <dgm:t>
        <a:bodyPr/>
        <a:lstStyle/>
        <a:p>
          <a:endParaRPr lang="en-US"/>
        </a:p>
      </dgm:t>
    </dgm:pt>
    <dgm:pt modelId="{4B2D94F3-9FAF-4A7E-8C51-6B05898EF747}" type="sibTrans" cxnId="{373ED9EE-E9D1-485B-802B-0668BCD82108}">
      <dgm:prSet/>
      <dgm:spPr/>
      <dgm:t>
        <a:bodyPr/>
        <a:lstStyle/>
        <a:p>
          <a:endParaRPr lang="en-US"/>
        </a:p>
      </dgm:t>
    </dgm:pt>
    <dgm:pt modelId="{5C8743E7-D191-4FE8-916C-045F648C3086}" type="pres">
      <dgm:prSet presAssocID="{E4A7F3D9-BDA4-4A03-92A2-67DCFED70F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89CF3-7660-49CF-9560-6EE2D3B66D8F}" type="pres">
      <dgm:prSet presAssocID="{E4A7F3D9-BDA4-4A03-92A2-67DCFED70FA2}" presName="divider" presStyleLbl="fgShp" presStyleIdx="0" presStyleCnt="1"/>
      <dgm:spPr/>
    </dgm:pt>
    <dgm:pt modelId="{BB6C2231-0DED-48D0-9200-BCAFDB47BE9D}" type="pres">
      <dgm:prSet presAssocID="{C2ADE1DE-B5B9-4CDE-BDEB-288932E3135D}" presName="downArrow" presStyleLbl="node1" presStyleIdx="0" presStyleCnt="2"/>
      <dgm:spPr/>
    </dgm:pt>
    <dgm:pt modelId="{4AB2204A-4E8D-44CC-B420-B522FCE398A4}" type="pres">
      <dgm:prSet presAssocID="{C2ADE1DE-B5B9-4CDE-BDEB-288932E3135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8A7D0-0FB3-4119-B3CB-17B4E0E969E8}" type="pres">
      <dgm:prSet presAssocID="{49BB94BE-DE8B-45F6-9A85-CDB97D78BF7A}" presName="upArrow" presStyleLbl="node1" presStyleIdx="1" presStyleCnt="2"/>
      <dgm:spPr/>
    </dgm:pt>
    <dgm:pt modelId="{BB6BD45F-6E27-4D04-A553-26C003CB5C31}" type="pres">
      <dgm:prSet presAssocID="{49BB94BE-DE8B-45F6-9A85-CDB97D78BF7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ABA5D-9E0E-47C5-ADF7-CFB3469D1B9D}" srcId="{E4A7F3D9-BDA4-4A03-92A2-67DCFED70FA2}" destId="{C2ADE1DE-B5B9-4CDE-BDEB-288932E3135D}" srcOrd="0" destOrd="0" parTransId="{88671393-2A1B-459E-9470-E26CE7655072}" sibTransId="{F5EEDDF8-C082-4400-9AFC-7E1FE0646F58}"/>
    <dgm:cxn modelId="{9512273D-5C64-44EE-BEB5-9A3292390D13}" type="presOf" srcId="{C2ADE1DE-B5B9-4CDE-BDEB-288932E3135D}" destId="{4AB2204A-4E8D-44CC-B420-B522FCE398A4}" srcOrd="0" destOrd="0" presId="urn:microsoft.com/office/officeart/2005/8/layout/arrow3"/>
    <dgm:cxn modelId="{373ED9EE-E9D1-485B-802B-0668BCD82108}" srcId="{E4A7F3D9-BDA4-4A03-92A2-67DCFED70FA2}" destId="{49BB94BE-DE8B-45F6-9A85-CDB97D78BF7A}" srcOrd="1" destOrd="0" parTransId="{2ECE43C7-AA3E-44E7-AFA2-63C97CE8E35B}" sibTransId="{4B2D94F3-9FAF-4A7E-8C51-6B05898EF747}"/>
    <dgm:cxn modelId="{81F40EFF-9DD3-4763-9627-AE1088CBC183}" type="presOf" srcId="{49BB94BE-DE8B-45F6-9A85-CDB97D78BF7A}" destId="{BB6BD45F-6E27-4D04-A553-26C003CB5C31}" srcOrd="0" destOrd="0" presId="urn:microsoft.com/office/officeart/2005/8/layout/arrow3"/>
    <dgm:cxn modelId="{49D78BF0-09BA-40FD-B54C-1ACF584DB15B}" type="presOf" srcId="{E4A7F3D9-BDA4-4A03-92A2-67DCFED70FA2}" destId="{5C8743E7-D191-4FE8-916C-045F648C3086}" srcOrd="0" destOrd="0" presId="urn:microsoft.com/office/officeart/2005/8/layout/arrow3"/>
    <dgm:cxn modelId="{D9086A7D-EE96-4FA8-B9EC-279035FF54DA}" type="presParOf" srcId="{5C8743E7-D191-4FE8-916C-045F648C3086}" destId="{FB589CF3-7660-49CF-9560-6EE2D3B66D8F}" srcOrd="0" destOrd="0" presId="urn:microsoft.com/office/officeart/2005/8/layout/arrow3"/>
    <dgm:cxn modelId="{DFB92E6A-85A2-4F32-A935-B0222DADCA6C}" type="presParOf" srcId="{5C8743E7-D191-4FE8-916C-045F648C3086}" destId="{BB6C2231-0DED-48D0-9200-BCAFDB47BE9D}" srcOrd="1" destOrd="0" presId="urn:microsoft.com/office/officeart/2005/8/layout/arrow3"/>
    <dgm:cxn modelId="{17049E3B-D1F7-4216-BDBF-B3F792B268BF}" type="presParOf" srcId="{5C8743E7-D191-4FE8-916C-045F648C3086}" destId="{4AB2204A-4E8D-44CC-B420-B522FCE398A4}" srcOrd="2" destOrd="0" presId="urn:microsoft.com/office/officeart/2005/8/layout/arrow3"/>
    <dgm:cxn modelId="{16E68707-C9E9-4549-AB1B-2770F45C7344}" type="presParOf" srcId="{5C8743E7-D191-4FE8-916C-045F648C3086}" destId="{13E8A7D0-0FB3-4119-B3CB-17B4E0E969E8}" srcOrd="3" destOrd="0" presId="urn:microsoft.com/office/officeart/2005/8/layout/arrow3"/>
    <dgm:cxn modelId="{21CB6A58-0E78-403F-B494-27A5B026170D}" type="presParOf" srcId="{5C8743E7-D191-4FE8-916C-045F648C3086}" destId="{BB6BD45F-6E27-4D04-A553-26C003CB5C3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7F3D9-BDA4-4A03-92A2-67DCFED70FA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DE1DE-B5B9-4CDE-BDEB-288932E3135D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Quantity</a:t>
          </a:r>
          <a:endParaRPr lang="en-US" dirty="0">
            <a:solidFill>
              <a:srgbClr val="FFFF00"/>
            </a:solidFill>
          </a:endParaRPr>
        </a:p>
      </dgm:t>
    </dgm:pt>
    <dgm:pt modelId="{88671393-2A1B-459E-9470-E26CE7655072}" type="parTrans" cxnId="{BB9ABA5D-9E0E-47C5-ADF7-CFB3469D1B9D}">
      <dgm:prSet/>
      <dgm:spPr/>
      <dgm:t>
        <a:bodyPr/>
        <a:lstStyle/>
        <a:p>
          <a:endParaRPr lang="en-US"/>
        </a:p>
      </dgm:t>
    </dgm:pt>
    <dgm:pt modelId="{F5EEDDF8-C082-4400-9AFC-7E1FE0646F58}" type="sibTrans" cxnId="{BB9ABA5D-9E0E-47C5-ADF7-CFB3469D1B9D}">
      <dgm:prSet/>
      <dgm:spPr/>
      <dgm:t>
        <a:bodyPr/>
        <a:lstStyle/>
        <a:p>
          <a:endParaRPr lang="en-US"/>
        </a:p>
      </dgm:t>
    </dgm:pt>
    <dgm:pt modelId="{49BB94BE-DE8B-45F6-9A85-CDB97D78BF7A}">
      <dgm:prSet phldrT="[Text]"/>
      <dgm:spPr/>
      <dgm:t>
        <a:bodyPr/>
        <a:lstStyle/>
        <a:p>
          <a:r>
            <a:rPr lang="en-US" dirty="0" smtClean="0">
              <a:solidFill>
                <a:srgbClr val="9966FF"/>
              </a:solidFill>
            </a:rPr>
            <a:t>Quality</a:t>
          </a:r>
          <a:endParaRPr lang="en-US" dirty="0">
            <a:solidFill>
              <a:srgbClr val="9966FF"/>
            </a:solidFill>
          </a:endParaRPr>
        </a:p>
      </dgm:t>
    </dgm:pt>
    <dgm:pt modelId="{2ECE43C7-AA3E-44E7-AFA2-63C97CE8E35B}" type="parTrans" cxnId="{373ED9EE-E9D1-485B-802B-0668BCD82108}">
      <dgm:prSet/>
      <dgm:spPr/>
      <dgm:t>
        <a:bodyPr/>
        <a:lstStyle/>
        <a:p>
          <a:endParaRPr lang="en-US"/>
        </a:p>
      </dgm:t>
    </dgm:pt>
    <dgm:pt modelId="{4B2D94F3-9FAF-4A7E-8C51-6B05898EF747}" type="sibTrans" cxnId="{373ED9EE-E9D1-485B-802B-0668BCD82108}">
      <dgm:prSet/>
      <dgm:spPr/>
      <dgm:t>
        <a:bodyPr/>
        <a:lstStyle/>
        <a:p>
          <a:endParaRPr lang="en-US"/>
        </a:p>
      </dgm:t>
    </dgm:pt>
    <dgm:pt modelId="{5C8743E7-D191-4FE8-916C-045F648C3086}" type="pres">
      <dgm:prSet presAssocID="{E4A7F3D9-BDA4-4A03-92A2-67DCFED70F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89CF3-7660-49CF-9560-6EE2D3B66D8F}" type="pres">
      <dgm:prSet presAssocID="{E4A7F3D9-BDA4-4A03-92A2-67DCFED70FA2}" presName="divider" presStyleLbl="fgShp" presStyleIdx="0" presStyleCnt="1"/>
      <dgm:spPr/>
    </dgm:pt>
    <dgm:pt modelId="{BB6C2231-0DED-48D0-9200-BCAFDB47BE9D}" type="pres">
      <dgm:prSet presAssocID="{C2ADE1DE-B5B9-4CDE-BDEB-288932E3135D}" presName="downArrow" presStyleLbl="node1" presStyleIdx="0" presStyleCnt="2"/>
      <dgm:spPr/>
    </dgm:pt>
    <dgm:pt modelId="{4AB2204A-4E8D-44CC-B420-B522FCE398A4}" type="pres">
      <dgm:prSet presAssocID="{C2ADE1DE-B5B9-4CDE-BDEB-288932E3135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8A7D0-0FB3-4119-B3CB-17B4E0E969E8}" type="pres">
      <dgm:prSet presAssocID="{49BB94BE-DE8B-45F6-9A85-CDB97D78BF7A}" presName="upArrow" presStyleLbl="node1" presStyleIdx="1" presStyleCnt="2"/>
      <dgm:spPr/>
    </dgm:pt>
    <dgm:pt modelId="{BB6BD45F-6E27-4D04-A553-26C003CB5C31}" type="pres">
      <dgm:prSet presAssocID="{49BB94BE-DE8B-45F6-9A85-CDB97D78BF7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ABA5D-9E0E-47C5-ADF7-CFB3469D1B9D}" srcId="{E4A7F3D9-BDA4-4A03-92A2-67DCFED70FA2}" destId="{C2ADE1DE-B5B9-4CDE-BDEB-288932E3135D}" srcOrd="0" destOrd="0" parTransId="{88671393-2A1B-459E-9470-E26CE7655072}" sibTransId="{F5EEDDF8-C082-4400-9AFC-7E1FE0646F58}"/>
    <dgm:cxn modelId="{5F0ACBCA-6B4E-452A-BA02-51926D1EC2C8}" type="presOf" srcId="{E4A7F3D9-BDA4-4A03-92A2-67DCFED70FA2}" destId="{5C8743E7-D191-4FE8-916C-045F648C3086}" srcOrd="0" destOrd="0" presId="urn:microsoft.com/office/officeart/2005/8/layout/arrow3"/>
    <dgm:cxn modelId="{373ED9EE-E9D1-485B-802B-0668BCD82108}" srcId="{E4A7F3D9-BDA4-4A03-92A2-67DCFED70FA2}" destId="{49BB94BE-DE8B-45F6-9A85-CDB97D78BF7A}" srcOrd="1" destOrd="0" parTransId="{2ECE43C7-AA3E-44E7-AFA2-63C97CE8E35B}" sibTransId="{4B2D94F3-9FAF-4A7E-8C51-6B05898EF747}"/>
    <dgm:cxn modelId="{A65886F6-6F67-4957-AE62-F57F31CB47BC}" type="presOf" srcId="{C2ADE1DE-B5B9-4CDE-BDEB-288932E3135D}" destId="{4AB2204A-4E8D-44CC-B420-B522FCE398A4}" srcOrd="0" destOrd="0" presId="urn:microsoft.com/office/officeart/2005/8/layout/arrow3"/>
    <dgm:cxn modelId="{AEE5BCB7-6104-4C39-A8A5-3DBFBAE88695}" type="presOf" srcId="{49BB94BE-DE8B-45F6-9A85-CDB97D78BF7A}" destId="{BB6BD45F-6E27-4D04-A553-26C003CB5C31}" srcOrd="0" destOrd="0" presId="urn:microsoft.com/office/officeart/2005/8/layout/arrow3"/>
    <dgm:cxn modelId="{7AE9B768-4F19-4072-B361-2DCB25B5A2BB}" type="presParOf" srcId="{5C8743E7-D191-4FE8-916C-045F648C3086}" destId="{FB589CF3-7660-49CF-9560-6EE2D3B66D8F}" srcOrd="0" destOrd="0" presId="urn:microsoft.com/office/officeart/2005/8/layout/arrow3"/>
    <dgm:cxn modelId="{1175D713-3EA0-428D-AABB-E546C82143E9}" type="presParOf" srcId="{5C8743E7-D191-4FE8-916C-045F648C3086}" destId="{BB6C2231-0DED-48D0-9200-BCAFDB47BE9D}" srcOrd="1" destOrd="0" presId="urn:microsoft.com/office/officeart/2005/8/layout/arrow3"/>
    <dgm:cxn modelId="{7FD8C9A7-849B-473E-98CD-0E96FC8C0357}" type="presParOf" srcId="{5C8743E7-D191-4FE8-916C-045F648C3086}" destId="{4AB2204A-4E8D-44CC-B420-B522FCE398A4}" srcOrd="2" destOrd="0" presId="urn:microsoft.com/office/officeart/2005/8/layout/arrow3"/>
    <dgm:cxn modelId="{F1120E66-2EEA-4631-A576-78FC09F28AE9}" type="presParOf" srcId="{5C8743E7-D191-4FE8-916C-045F648C3086}" destId="{13E8A7D0-0FB3-4119-B3CB-17B4E0E969E8}" srcOrd="3" destOrd="0" presId="urn:microsoft.com/office/officeart/2005/8/layout/arrow3"/>
    <dgm:cxn modelId="{B8226266-3FA8-4D56-B046-1B24953D31D0}" type="presParOf" srcId="{5C8743E7-D191-4FE8-916C-045F648C3086}" destId="{BB6BD45F-6E27-4D04-A553-26C003CB5C3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6018C-7F81-4545-805E-B788810F7D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FF48A-2651-4DE1-8657-0472F4B7D77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4266E66-E6A1-4B95-BB4B-C018F25C9FDE}" type="parTrans" cxnId="{CCC4E256-928C-4A54-B72E-7A68C97702FE}">
      <dgm:prSet/>
      <dgm:spPr/>
      <dgm:t>
        <a:bodyPr/>
        <a:lstStyle/>
        <a:p>
          <a:endParaRPr lang="en-US"/>
        </a:p>
      </dgm:t>
    </dgm:pt>
    <dgm:pt modelId="{B94F85CE-6B48-4E8F-BEBA-E4974C98F40C}" type="sibTrans" cxnId="{CCC4E256-928C-4A54-B72E-7A68C97702FE}">
      <dgm:prSet/>
      <dgm:spPr/>
      <dgm:t>
        <a:bodyPr/>
        <a:lstStyle/>
        <a:p>
          <a:endParaRPr lang="en-US"/>
        </a:p>
      </dgm:t>
    </dgm:pt>
    <dgm:pt modelId="{06FE9AF9-5AA2-4F0E-9981-4208F07068E6}">
      <dgm:prSet custT="1"/>
      <dgm:spPr/>
      <dgm:t>
        <a:bodyPr/>
        <a:lstStyle/>
        <a:p>
          <a:r>
            <a:rPr lang="en-US" sz="1600" dirty="0" smtClean="0"/>
            <a:t>Family Practice Residency</a:t>
          </a:r>
        </a:p>
      </dgm:t>
    </dgm:pt>
    <dgm:pt modelId="{9AEC2EEF-3168-41C4-914E-81638A2F8DE5}" type="parTrans" cxnId="{2E935017-CE63-4B38-93E8-F2DDBABE2E8F}">
      <dgm:prSet/>
      <dgm:spPr/>
      <dgm:t>
        <a:bodyPr/>
        <a:lstStyle/>
        <a:p>
          <a:endParaRPr lang="en-US"/>
        </a:p>
      </dgm:t>
    </dgm:pt>
    <dgm:pt modelId="{C77BA351-20D8-4BC6-901B-4948D0B420E5}" type="sibTrans" cxnId="{2E935017-CE63-4B38-93E8-F2DDBABE2E8F}">
      <dgm:prSet/>
      <dgm:spPr/>
      <dgm:t>
        <a:bodyPr/>
        <a:lstStyle/>
        <a:p>
          <a:endParaRPr lang="en-US"/>
        </a:p>
      </dgm:t>
    </dgm:pt>
    <dgm:pt modelId="{8D877669-1F50-4137-9F32-3F71DA3162B0}">
      <dgm:prSet custT="1"/>
      <dgm:spPr/>
      <dgm:t>
        <a:bodyPr/>
        <a:lstStyle/>
        <a:p>
          <a:r>
            <a:rPr lang="en-US" sz="1600" dirty="0" smtClean="0"/>
            <a:t>Expanding within the Health System</a:t>
          </a:r>
        </a:p>
      </dgm:t>
    </dgm:pt>
    <dgm:pt modelId="{10D554AD-9A65-45A9-A8A5-4F3E24A3041C}" type="parTrans" cxnId="{DA257D51-A55D-4E03-BDD1-E36C30CA59C1}">
      <dgm:prSet/>
      <dgm:spPr/>
      <dgm:t>
        <a:bodyPr/>
        <a:lstStyle/>
        <a:p>
          <a:endParaRPr lang="en-US"/>
        </a:p>
      </dgm:t>
    </dgm:pt>
    <dgm:pt modelId="{B8EC43D2-B03C-471C-8F5F-B766B8E4B653}" type="sibTrans" cxnId="{DA257D51-A55D-4E03-BDD1-E36C30CA59C1}">
      <dgm:prSet/>
      <dgm:spPr/>
      <dgm:t>
        <a:bodyPr/>
        <a:lstStyle/>
        <a:p>
          <a:endParaRPr lang="en-US"/>
        </a:p>
      </dgm:t>
    </dgm:pt>
    <dgm:pt modelId="{05A0BA9E-8B86-45CF-B35D-A26FC501A3C4}">
      <dgm:prSet custT="1"/>
      <dgm:spPr/>
      <dgm:t>
        <a:bodyPr/>
        <a:lstStyle/>
        <a:p>
          <a:r>
            <a:rPr lang="en-US" sz="1600" dirty="0" smtClean="0"/>
            <a:t>Expanding into the Community</a:t>
          </a:r>
          <a:endParaRPr lang="en-US" sz="1600" dirty="0"/>
        </a:p>
      </dgm:t>
    </dgm:pt>
    <dgm:pt modelId="{90E4B877-B84E-4101-86D7-03144C61F214}" type="parTrans" cxnId="{75D8AA08-5AFA-488E-9C55-0450441BA95C}">
      <dgm:prSet/>
      <dgm:spPr/>
      <dgm:t>
        <a:bodyPr/>
        <a:lstStyle/>
        <a:p>
          <a:endParaRPr lang="en-US"/>
        </a:p>
      </dgm:t>
    </dgm:pt>
    <dgm:pt modelId="{824B8202-65CA-4B22-B8CE-E9EE3E0AA787}" type="sibTrans" cxnId="{75D8AA08-5AFA-488E-9C55-0450441BA95C}">
      <dgm:prSet/>
      <dgm:spPr/>
      <dgm:t>
        <a:bodyPr/>
        <a:lstStyle/>
        <a:p>
          <a:endParaRPr lang="en-US"/>
        </a:p>
      </dgm:t>
    </dgm:pt>
    <dgm:pt modelId="{CC8C967C-E412-4B3C-8BF6-B245291440E2}">
      <dgm:prSet custT="1"/>
      <dgm:spPr/>
      <dgm:t>
        <a:bodyPr/>
        <a:lstStyle/>
        <a:p>
          <a:r>
            <a:rPr lang="en-US" sz="1600" dirty="0" smtClean="0"/>
            <a:t>Incorporating Statewide Initiatives</a:t>
          </a:r>
        </a:p>
      </dgm:t>
    </dgm:pt>
    <dgm:pt modelId="{AF72660A-B5AF-4E03-B6B7-451DD3588F0F}" type="parTrans" cxnId="{ACA298B6-9E73-417B-A2F0-6F9E219C025D}">
      <dgm:prSet/>
      <dgm:spPr/>
      <dgm:t>
        <a:bodyPr/>
        <a:lstStyle/>
        <a:p>
          <a:endParaRPr lang="en-US"/>
        </a:p>
      </dgm:t>
    </dgm:pt>
    <dgm:pt modelId="{C6E7F8EB-1AB5-446F-87F9-DC01C2C4299B}" type="sibTrans" cxnId="{ACA298B6-9E73-417B-A2F0-6F9E219C025D}">
      <dgm:prSet/>
      <dgm:spPr/>
      <dgm:t>
        <a:bodyPr/>
        <a:lstStyle/>
        <a:p>
          <a:endParaRPr lang="en-US"/>
        </a:p>
      </dgm:t>
    </dgm:pt>
    <dgm:pt modelId="{C5CB6490-90F7-41DF-8054-B1A6424C677C}" type="pres">
      <dgm:prSet presAssocID="{BF56018C-7F81-4545-805E-B788810F7D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3EBEDE-B9EA-4A40-8C00-755E0DE5CD31}" type="pres">
      <dgm:prSet presAssocID="{601FF48A-2651-4DE1-8657-0472F4B7D777}" presName="centerShape" presStyleLbl="node0" presStyleIdx="0" presStyleCnt="1"/>
      <dgm:spPr/>
      <dgm:t>
        <a:bodyPr/>
        <a:lstStyle/>
        <a:p>
          <a:endParaRPr lang="en-US"/>
        </a:p>
      </dgm:t>
    </dgm:pt>
    <dgm:pt modelId="{5FD4C224-36A5-4424-A9E6-FBFAE406ACC4}" type="pres">
      <dgm:prSet presAssocID="{9AEC2EEF-3168-41C4-914E-81638A2F8DE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AE3EED8-4D68-4EF4-83C3-2467804AE6D4}" type="pres">
      <dgm:prSet presAssocID="{9AEC2EEF-3168-41C4-914E-81638A2F8DE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7852AE-89A0-4C6E-A27F-7115FCC02E9A}" type="pres">
      <dgm:prSet presAssocID="{06FE9AF9-5AA2-4F0E-9981-4208F07068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2D99E-1F53-4E1B-8216-7BCB5691C7D1}" type="pres">
      <dgm:prSet presAssocID="{10D554AD-9A65-45A9-A8A5-4F3E24A3041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B34825E-64A8-4151-AD13-0BE9C680EEFB}" type="pres">
      <dgm:prSet presAssocID="{10D554AD-9A65-45A9-A8A5-4F3E24A3041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12EBF9A-F3C7-4D32-A308-D2F15746C22A}" type="pres">
      <dgm:prSet presAssocID="{8D877669-1F50-4137-9F32-3F71DA3162B0}" presName="node" presStyleLbl="node1" presStyleIdx="1" presStyleCnt="4" custScaleX="120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E6235-4DA9-4BD5-921A-3E3E0DB85996}" type="pres">
      <dgm:prSet presAssocID="{90E4B877-B84E-4101-86D7-03144C61F21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B26A501-31A4-403A-B782-F888EFAE66D4}" type="pres">
      <dgm:prSet presAssocID="{90E4B877-B84E-4101-86D7-03144C61F21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B5B1C7A-443B-471F-B94A-AFBBAE29B48C}" type="pres">
      <dgm:prSet presAssocID="{05A0BA9E-8B86-45CF-B35D-A26FC501A3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DBDC6-A9E0-474C-AF6D-2FD7514016D9}" type="pres">
      <dgm:prSet presAssocID="{AF72660A-B5AF-4E03-B6B7-451DD3588F0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C070EAC-9DE1-4272-852A-0238C1DF0096}" type="pres">
      <dgm:prSet presAssocID="{AF72660A-B5AF-4E03-B6B7-451DD3588F0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3B544F5-E4FF-4B0D-AF4F-65B8CDA79DBC}" type="pres">
      <dgm:prSet presAssocID="{CC8C967C-E412-4B3C-8BF6-B245291440E2}" presName="node" presStyleLbl="node1" presStyleIdx="3" presStyleCnt="4" custScaleX="115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8AA08-5AFA-488E-9C55-0450441BA95C}" srcId="{601FF48A-2651-4DE1-8657-0472F4B7D777}" destId="{05A0BA9E-8B86-45CF-B35D-A26FC501A3C4}" srcOrd="2" destOrd="0" parTransId="{90E4B877-B84E-4101-86D7-03144C61F214}" sibTransId="{824B8202-65CA-4B22-B8CE-E9EE3E0AA787}"/>
    <dgm:cxn modelId="{730F71A8-25C3-4B07-A906-70CEBA0EDF07}" type="presOf" srcId="{9AEC2EEF-3168-41C4-914E-81638A2F8DE5}" destId="{6AE3EED8-4D68-4EF4-83C3-2467804AE6D4}" srcOrd="1" destOrd="0" presId="urn:microsoft.com/office/officeart/2005/8/layout/radial5"/>
    <dgm:cxn modelId="{5D75234E-B359-42E1-A577-D4112F008F0A}" type="presOf" srcId="{06FE9AF9-5AA2-4F0E-9981-4208F07068E6}" destId="{007852AE-89A0-4C6E-A27F-7115FCC02E9A}" srcOrd="0" destOrd="0" presId="urn:microsoft.com/office/officeart/2005/8/layout/radial5"/>
    <dgm:cxn modelId="{09F90C18-73F7-4DDD-8FF0-71AD76CF60B1}" type="presOf" srcId="{AF72660A-B5AF-4E03-B6B7-451DD3588F0F}" destId="{9C070EAC-9DE1-4272-852A-0238C1DF0096}" srcOrd="1" destOrd="0" presId="urn:microsoft.com/office/officeart/2005/8/layout/radial5"/>
    <dgm:cxn modelId="{2017290A-2556-4120-BB8A-0F4CEEC4E5C2}" type="presOf" srcId="{10D554AD-9A65-45A9-A8A5-4F3E24A3041C}" destId="{5272D99E-1F53-4E1B-8216-7BCB5691C7D1}" srcOrd="0" destOrd="0" presId="urn:microsoft.com/office/officeart/2005/8/layout/radial5"/>
    <dgm:cxn modelId="{A6B9D218-8D7E-4397-B19D-8668E9723F62}" type="presOf" srcId="{8D877669-1F50-4137-9F32-3F71DA3162B0}" destId="{E12EBF9A-F3C7-4D32-A308-D2F15746C22A}" srcOrd="0" destOrd="0" presId="urn:microsoft.com/office/officeart/2005/8/layout/radial5"/>
    <dgm:cxn modelId="{DA257D51-A55D-4E03-BDD1-E36C30CA59C1}" srcId="{601FF48A-2651-4DE1-8657-0472F4B7D777}" destId="{8D877669-1F50-4137-9F32-3F71DA3162B0}" srcOrd="1" destOrd="0" parTransId="{10D554AD-9A65-45A9-A8A5-4F3E24A3041C}" sibTransId="{B8EC43D2-B03C-471C-8F5F-B766B8E4B653}"/>
    <dgm:cxn modelId="{2D685E7C-BAAE-4A27-9724-0C3EF5BA006E}" type="presOf" srcId="{BF56018C-7F81-4545-805E-B788810F7DC7}" destId="{C5CB6490-90F7-41DF-8054-B1A6424C677C}" srcOrd="0" destOrd="0" presId="urn:microsoft.com/office/officeart/2005/8/layout/radial5"/>
    <dgm:cxn modelId="{ACA298B6-9E73-417B-A2F0-6F9E219C025D}" srcId="{601FF48A-2651-4DE1-8657-0472F4B7D777}" destId="{CC8C967C-E412-4B3C-8BF6-B245291440E2}" srcOrd="3" destOrd="0" parTransId="{AF72660A-B5AF-4E03-B6B7-451DD3588F0F}" sibTransId="{C6E7F8EB-1AB5-446F-87F9-DC01C2C4299B}"/>
    <dgm:cxn modelId="{E5C1B396-6855-4311-AB71-ACB5C78070D5}" type="presOf" srcId="{601FF48A-2651-4DE1-8657-0472F4B7D777}" destId="{563EBEDE-B9EA-4A40-8C00-755E0DE5CD31}" srcOrd="0" destOrd="0" presId="urn:microsoft.com/office/officeart/2005/8/layout/radial5"/>
    <dgm:cxn modelId="{30DD3DB4-4980-4E86-AE96-9B37CB418738}" type="presOf" srcId="{CC8C967C-E412-4B3C-8BF6-B245291440E2}" destId="{A3B544F5-E4FF-4B0D-AF4F-65B8CDA79DBC}" srcOrd="0" destOrd="0" presId="urn:microsoft.com/office/officeart/2005/8/layout/radial5"/>
    <dgm:cxn modelId="{E090266D-28FA-4DC8-94E1-AFA7611FA22C}" type="presOf" srcId="{AF72660A-B5AF-4E03-B6B7-451DD3588F0F}" destId="{32DDBDC6-A9E0-474C-AF6D-2FD7514016D9}" srcOrd="0" destOrd="0" presId="urn:microsoft.com/office/officeart/2005/8/layout/radial5"/>
    <dgm:cxn modelId="{A11AD910-CB0C-4543-BFDF-B8E96EB856CA}" type="presOf" srcId="{90E4B877-B84E-4101-86D7-03144C61F214}" destId="{9B26A501-31A4-403A-B782-F888EFAE66D4}" srcOrd="1" destOrd="0" presId="urn:microsoft.com/office/officeart/2005/8/layout/radial5"/>
    <dgm:cxn modelId="{7F7A494F-B1AA-49EC-AFA4-9F2711CC3E93}" type="presOf" srcId="{9AEC2EEF-3168-41C4-914E-81638A2F8DE5}" destId="{5FD4C224-36A5-4424-A9E6-FBFAE406ACC4}" srcOrd="0" destOrd="0" presId="urn:microsoft.com/office/officeart/2005/8/layout/radial5"/>
    <dgm:cxn modelId="{BBC738E1-6B83-4358-80B6-ABF340D77F14}" type="presOf" srcId="{10D554AD-9A65-45A9-A8A5-4F3E24A3041C}" destId="{4B34825E-64A8-4151-AD13-0BE9C680EEFB}" srcOrd="1" destOrd="0" presId="urn:microsoft.com/office/officeart/2005/8/layout/radial5"/>
    <dgm:cxn modelId="{2E935017-CE63-4B38-93E8-F2DDBABE2E8F}" srcId="{601FF48A-2651-4DE1-8657-0472F4B7D777}" destId="{06FE9AF9-5AA2-4F0E-9981-4208F07068E6}" srcOrd="0" destOrd="0" parTransId="{9AEC2EEF-3168-41C4-914E-81638A2F8DE5}" sibTransId="{C77BA351-20D8-4BC6-901B-4948D0B420E5}"/>
    <dgm:cxn modelId="{CCC4E256-928C-4A54-B72E-7A68C97702FE}" srcId="{BF56018C-7F81-4545-805E-B788810F7DC7}" destId="{601FF48A-2651-4DE1-8657-0472F4B7D777}" srcOrd="0" destOrd="0" parTransId="{C4266E66-E6A1-4B95-BB4B-C018F25C9FDE}" sibTransId="{B94F85CE-6B48-4E8F-BEBA-E4974C98F40C}"/>
    <dgm:cxn modelId="{BF96B68F-48A6-4AC7-9E95-7C2AC68154D7}" type="presOf" srcId="{05A0BA9E-8B86-45CF-B35D-A26FC501A3C4}" destId="{0B5B1C7A-443B-471F-B94A-AFBBAE29B48C}" srcOrd="0" destOrd="0" presId="urn:microsoft.com/office/officeart/2005/8/layout/radial5"/>
    <dgm:cxn modelId="{22A4B630-A64D-405D-AAEA-734820660529}" type="presOf" srcId="{90E4B877-B84E-4101-86D7-03144C61F214}" destId="{C11E6235-4DA9-4BD5-921A-3E3E0DB85996}" srcOrd="0" destOrd="0" presId="urn:microsoft.com/office/officeart/2005/8/layout/radial5"/>
    <dgm:cxn modelId="{1005B554-766B-4C16-8403-0E42C4FDB485}" type="presParOf" srcId="{C5CB6490-90F7-41DF-8054-B1A6424C677C}" destId="{563EBEDE-B9EA-4A40-8C00-755E0DE5CD31}" srcOrd="0" destOrd="0" presId="urn:microsoft.com/office/officeart/2005/8/layout/radial5"/>
    <dgm:cxn modelId="{E7497CB4-07C8-4326-B6D1-BEBFB3EE53C8}" type="presParOf" srcId="{C5CB6490-90F7-41DF-8054-B1A6424C677C}" destId="{5FD4C224-36A5-4424-A9E6-FBFAE406ACC4}" srcOrd="1" destOrd="0" presId="urn:microsoft.com/office/officeart/2005/8/layout/radial5"/>
    <dgm:cxn modelId="{D706DF5E-D709-4985-A47E-AAF9C917C762}" type="presParOf" srcId="{5FD4C224-36A5-4424-A9E6-FBFAE406ACC4}" destId="{6AE3EED8-4D68-4EF4-83C3-2467804AE6D4}" srcOrd="0" destOrd="0" presId="urn:microsoft.com/office/officeart/2005/8/layout/radial5"/>
    <dgm:cxn modelId="{AADAEE50-E921-42AF-9E7D-AEA09CC8749D}" type="presParOf" srcId="{C5CB6490-90F7-41DF-8054-B1A6424C677C}" destId="{007852AE-89A0-4C6E-A27F-7115FCC02E9A}" srcOrd="2" destOrd="0" presId="urn:microsoft.com/office/officeart/2005/8/layout/radial5"/>
    <dgm:cxn modelId="{F44B1F10-9CC7-4EA5-98C7-CA3507012E85}" type="presParOf" srcId="{C5CB6490-90F7-41DF-8054-B1A6424C677C}" destId="{5272D99E-1F53-4E1B-8216-7BCB5691C7D1}" srcOrd="3" destOrd="0" presId="urn:microsoft.com/office/officeart/2005/8/layout/radial5"/>
    <dgm:cxn modelId="{9FF28107-7C8F-4E0B-817F-571B340AEC5E}" type="presParOf" srcId="{5272D99E-1F53-4E1B-8216-7BCB5691C7D1}" destId="{4B34825E-64A8-4151-AD13-0BE9C680EEFB}" srcOrd="0" destOrd="0" presId="urn:microsoft.com/office/officeart/2005/8/layout/radial5"/>
    <dgm:cxn modelId="{B10C4FA4-98AF-4DF3-85CC-6B9E936032DF}" type="presParOf" srcId="{C5CB6490-90F7-41DF-8054-B1A6424C677C}" destId="{E12EBF9A-F3C7-4D32-A308-D2F15746C22A}" srcOrd="4" destOrd="0" presId="urn:microsoft.com/office/officeart/2005/8/layout/radial5"/>
    <dgm:cxn modelId="{733860E1-4087-44D9-B6D6-DCACC0E3D320}" type="presParOf" srcId="{C5CB6490-90F7-41DF-8054-B1A6424C677C}" destId="{C11E6235-4DA9-4BD5-921A-3E3E0DB85996}" srcOrd="5" destOrd="0" presId="urn:microsoft.com/office/officeart/2005/8/layout/radial5"/>
    <dgm:cxn modelId="{C41E31AA-E7C4-4105-8221-C34FCD11BEA7}" type="presParOf" srcId="{C11E6235-4DA9-4BD5-921A-3E3E0DB85996}" destId="{9B26A501-31A4-403A-B782-F888EFAE66D4}" srcOrd="0" destOrd="0" presId="urn:microsoft.com/office/officeart/2005/8/layout/radial5"/>
    <dgm:cxn modelId="{182BBE16-7D7B-4403-9C5D-D38305554A9F}" type="presParOf" srcId="{C5CB6490-90F7-41DF-8054-B1A6424C677C}" destId="{0B5B1C7A-443B-471F-B94A-AFBBAE29B48C}" srcOrd="6" destOrd="0" presId="urn:microsoft.com/office/officeart/2005/8/layout/radial5"/>
    <dgm:cxn modelId="{0DE7A1E4-6B02-446A-BFAD-F2C7B7EFFBB1}" type="presParOf" srcId="{C5CB6490-90F7-41DF-8054-B1A6424C677C}" destId="{32DDBDC6-A9E0-474C-AF6D-2FD7514016D9}" srcOrd="7" destOrd="0" presId="urn:microsoft.com/office/officeart/2005/8/layout/radial5"/>
    <dgm:cxn modelId="{A3DCE960-8642-4536-A631-94BC34388DB6}" type="presParOf" srcId="{32DDBDC6-A9E0-474C-AF6D-2FD7514016D9}" destId="{9C070EAC-9DE1-4272-852A-0238C1DF0096}" srcOrd="0" destOrd="0" presId="urn:microsoft.com/office/officeart/2005/8/layout/radial5"/>
    <dgm:cxn modelId="{927D48C5-08D6-4C62-BAE1-9260955D55BD}" type="presParOf" srcId="{C5CB6490-90F7-41DF-8054-B1A6424C677C}" destId="{A3B544F5-E4FF-4B0D-AF4F-65B8CDA79DB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9CF3-7660-49CF-9560-6EE2D3B66D8F}">
      <dsp:nvSpPr>
        <dsp:cNvPr id="0" name=""/>
        <dsp:cNvSpPr/>
      </dsp:nvSpPr>
      <dsp:spPr>
        <a:xfrm rot="21300000">
          <a:off x="34295" y="784744"/>
          <a:ext cx="4506271" cy="39424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2231-0DED-48D0-9200-BCAFDB47BE9D}">
      <dsp:nvSpPr>
        <dsp:cNvPr id="0" name=""/>
        <dsp:cNvSpPr/>
      </dsp:nvSpPr>
      <dsp:spPr>
        <a:xfrm>
          <a:off x="548983" y="98186"/>
          <a:ext cx="1372458" cy="78549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2204A-4E8D-44CC-B420-B522FCE398A4}">
      <dsp:nvSpPr>
        <dsp:cNvPr id="0" name=""/>
        <dsp:cNvSpPr/>
      </dsp:nvSpPr>
      <dsp:spPr>
        <a:xfrm>
          <a:off x="2424676" y="0"/>
          <a:ext cx="1463955" cy="82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9966FF"/>
              </a:solidFill>
            </a:rPr>
            <a:t>Quality</a:t>
          </a:r>
          <a:endParaRPr lang="en-US" sz="2400" kern="1200" dirty="0">
            <a:solidFill>
              <a:srgbClr val="9966FF"/>
            </a:solidFill>
          </a:endParaRPr>
        </a:p>
      </dsp:txBody>
      <dsp:txXfrm>
        <a:off x="2424676" y="0"/>
        <a:ext cx="1463955" cy="824769"/>
      </dsp:txXfrm>
    </dsp:sp>
    <dsp:sp modelId="{13E8A7D0-0FB3-4119-B3CB-17B4E0E969E8}">
      <dsp:nvSpPr>
        <dsp:cNvPr id="0" name=""/>
        <dsp:cNvSpPr/>
      </dsp:nvSpPr>
      <dsp:spPr>
        <a:xfrm>
          <a:off x="2653419" y="1080055"/>
          <a:ext cx="1372458" cy="78549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BD45F-6E27-4D04-A553-26C003CB5C31}">
      <dsp:nvSpPr>
        <dsp:cNvPr id="0" name=""/>
        <dsp:cNvSpPr/>
      </dsp:nvSpPr>
      <dsp:spPr>
        <a:xfrm>
          <a:off x="686229" y="1138967"/>
          <a:ext cx="1463955" cy="82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Quantity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686229" y="1138967"/>
        <a:ext cx="1463955" cy="824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9CF3-7660-49CF-9560-6EE2D3B66D8F}">
      <dsp:nvSpPr>
        <dsp:cNvPr id="0" name=""/>
        <dsp:cNvSpPr/>
      </dsp:nvSpPr>
      <dsp:spPr>
        <a:xfrm rot="21300000">
          <a:off x="230326" y="753287"/>
          <a:ext cx="4325635" cy="3784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2231-0DED-48D0-9200-BCAFDB47BE9D}">
      <dsp:nvSpPr>
        <dsp:cNvPr id="0" name=""/>
        <dsp:cNvSpPr/>
      </dsp:nvSpPr>
      <dsp:spPr>
        <a:xfrm>
          <a:off x="574354" y="94251"/>
          <a:ext cx="1435886" cy="75400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2204A-4E8D-44CC-B420-B522FCE398A4}">
      <dsp:nvSpPr>
        <dsp:cNvPr id="0" name=""/>
        <dsp:cNvSpPr/>
      </dsp:nvSpPr>
      <dsp:spPr>
        <a:xfrm>
          <a:off x="2536733" y="0"/>
          <a:ext cx="1531612" cy="79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00"/>
              </a:solidFill>
            </a:rPr>
            <a:t>Quantity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2536733" y="0"/>
        <a:ext cx="1531612" cy="791708"/>
      </dsp:txXfrm>
    </dsp:sp>
    <dsp:sp modelId="{13E8A7D0-0FB3-4119-B3CB-17B4E0E969E8}">
      <dsp:nvSpPr>
        <dsp:cNvPr id="0" name=""/>
        <dsp:cNvSpPr/>
      </dsp:nvSpPr>
      <dsp:spPr>
        <a:xfrm>
          <a:off x="2776047" y="1036761"/>
          <a:ext cx="1435886" cy="75400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BD45F-6E27-4D04-A553-26C003CB5C31}">
      <dsp:nvSpPr>
        <dsp:cNvPr id="0" name=""/>
        <dsp:cNvSpPr/>
      </dsp:nvSpPr>
      <dsp:spPr>
        <a:xfrm>
          <a:off x="717943" y="1093311"/>
          <a:ext cx="1531612" cy="79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9966FF"/>
              </a:solidFill>
            </a:rPr>
            <a:t>Quality</a:t>
          </a:r>
          <a:endParaRPr lang="en-US" sz="2500" kern="1200" dirty="0">
            <a:solidFill>
              <a:srgbClr val="9966FF"/>
            </a:solidFill>
          </a:endParaRPr>
        </a:p>
      </dsp:txBody>
      <dsp:txXfrm>
        <a:off x="717943" y="1093311"/>
        <a:ext cx="1531612" cy="791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BEDE-B9EA-4A40-8C00-755E0DE5CD31}">
      <dsp:nvSpPr>
        <dsp:cNvPr id="0" name=""/>
        <dsp:cNvSpPr/>
      </dsp:nvSpPr>
      <dsp:spPr>
        <a:xfrm>
          <a:off x="5166188" y="2362336"/>
          <a:ext cx="1358074" cy="1358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365073" y="2561221"/>
        <a:ext cx="960304" cy="960304"/>
      </dsp:txXfrm>
    </dsp:sp>
    <dsp:sp modelId="{5FD4C224-36A5-4424-A9E6-FBFAE406ACC4}">
      <dsp:nvSpPr>
        <dsp:cNvPr id="0" name=""/>
        <dsp:cNvSpPr/>
      </dsp:nvSpPr>
      <dsp:spPr>
        <a:xfrm rot="16200000">
          <a:off x="5643686" y="1721866"/>
          <a:ext cx="403078" cy="54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04148" y="1890974"/>
        <a:ext cx="282155" cy="325937"/>
      </dsp:txXfrm>
    </dsp:sp>
    <dsp:sp modelId="{007852AE-89A0-4C6E-A27F-7115FCC02E9A}">
      <dsp:nvSpPr>
        <dsp:cNvPr id="0" name=""/>
        <dsp:cNvSpPr/>
      </dsp:nvSpPr>
      <dsp:spPr>
        <a:xfrm>
          <a:off x="5046358" y="4075"/>
          <a:ext cx="1597734" cy="1597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Family Practice Residency</a:t>
          </a:r>
        </a:p>
      </dsp:txBody>
      <dsp:txXfrm>
        <a:off x="5280341" y="238058"/>
        <a:ext cx="1129768" cy="1129768"/>
      </dsp:txXfrm>
    </dsp:sp>
    <dsp:sp modelId="{5272D99E-1F53-4E1B-8216-7BCB5691C7D1}">
      <dsp:nvSpPr>
        <dsp:cNvPr id="0" name=""/>
        <dsp:cNvSpPr/>
      </dsp:nvSpPr>
      <dsp:spPr>
        <a:xfrm>
          <a:off x="6656143" y="2769759"/>
          <a:ext cx="317713" cy="54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656143" y="2878405"/>
        <a:ext cx="222399" cy="325937"/>
      </dsp:txXfrm>
    </dsp:sp>
    <dsp:sp modelId="{E12EBF9A-F3C7-4D32-A308-D2F15746C22A}">
      <dsp:nvSpPr>
        <dsp:cNvPr id="0" name=""/>
        <dsp:cNvSpPr/>
      </dsp:nvSpPr>
      <dsp:spPr>
        <a:xfrm>
          <a:off x="7123721" y="2242506"/>
          <a:ext cx="1919869" cy="1597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Expanding within the Health System</a:t>
          </a:r>
        </a:p>
      </dsp:txBody>
      <dsp:txXfrm>
        <a:off x="7404879" y="2476489"/>
        <a:ext cx="1357553" cy="1129768"/>
      </dsp:txXfrm>
    </dsp:sp>
    <dsp:sp modelId="{C11E6235-4DA9-4BD5-921A-3E3E0DB85996}">
      <dsp:nvSpPr>
        <dsp:cNvPr id="0" name=""/>
        <dsp:cNvSpPr/>
      </dsp:nvSpPr>
      <dsp:spPr>
        <a:xfrm rot="5400000">
          <a:off x="5643686" y="3817651"/>
          <a:ext cx="403078" cy="54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04148" y="3865836"/>
        <a:ext cx="282155" cy="325937"/>
      </dsp:txXfrm>
    </dsp:sp>
    <dsp:sp modelId="{0B5B1C7A-443B-471F-B94A-AFBBAE29B48C}">
      <dsp:nvSpPr>
        <dsp:cNvPr id="0" name=""/>
        <dsp:cNvSpPr/>
      </dsp:nvSpPr>
      <dsp:spPr>
        <a:xfrm>
          <a:off x="5046358" y="4480937"/>
          <a:ext cx="1597734" cy="1597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Expanding into the Community</a:t>
          </a:r>
          <a:endParaRPr lang="en-US" sz="1600" kern="1200" dirty="0"/>
        </a:p>
      </dsp:txBody>
      <dsp:txXfrm>
        <a:off x="5280341" y="4714920"/>
        <a:ext cx="1129768" cy="1129768"/>
      </dsp:txXfrm>
    </dsp:sp>
    <dsp:sp modelId="{32DDBDC6-A9E0-474C-AF6D-2FD7514016D9}">
      <dsp:nvSpPr>
        <dsp:cNvPr id="0" name=""/>
        <dsp:cNvSpPr/>
      </dsp:nvSpPr>
      <dsp:spPr>
        <a:xfrm rot="10800000">
          <a:off x="4688302" y="2769759"/>
          <a:ext cx="337705" cy="54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789613" y="2878405"/>
        <a:ext cx="236394" cy="325937"/>
      </dsp:txXfrm>
    </dsp:sp>
    <dsp:sp modelId="{A3B544F5-E4FF-4B0D-AF4F-65B8CDA79DBC}">
      <dsp:nvSpPr>
        <dsp:cNvPr id="0" name=""/>
        <dsp:cNvSpPr/>
      </dsp:nvSpPr>
      <dsp:spPr>
        <a:xfrm>
          <a:off x="2684582" y="2242506"/>
          <a:ext cx="1844424" cy="1597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Incorporating Statewide Initiatives</a:t>
          </a:r>
        </a:p>
      </dsp:txBody>
      <dsp:txXfrm>
        <a:off x="2954692" y="2476489"/>
        <a:ext cx="1304204" cy="112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0.85313</cdr:x>
      <cdr:y>0.47222</cdr:y>
    </cdr:from>
    <cdr:to>
      <cdr:x>0.98021</cdr:x>
      <cdr:y>0.59028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00488" y="1295400"/>
          <a:ext cx="5810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F96E-14B7-44CF-97CB-A2AA3A5805F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C295-B91D-45D5-86A2-5B7AB75F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8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Will Animate Once Finalized</a:t>
            </a:r>
          </a:p>
          <a:p>
            <a:r>
              <a:rPr lang="en-US" dirty="0" smtClean="0"/>
              <a:t>System:</a:t>
            </a:r>
          </a:p>
          <a:p>
            <a:r>
              <a:rPr lang="en-US" dirty="0" smtClean="0"/>
              <a:t>Continuity</a:t>
            </a:r>
            <a:r>
              <a:rPr lang="en-US" baseline="0" dirty="0" smtClean="0"/>
              <a:t> of care – inpatient to outpatient</a:t>
            </a:r>
          </a:p>
          <a:p>
            <a:r>
              <a:rPr lang="en-US" baseline="0" dirty="0" smtClean="0"/>
              <a:t>Priorities – ex) presentation is 430 on a Monday, less focus on prevention, poor reimbursement rates</a:t>
            </a:r>
          </a:p>
          <a:p>
            <a:r>
              <a:rPr lang="en-US" baseline="0" dirty="0" smtClean="0"/>
              <a:t>“Do everything”</a:t>
            </a:r>
            <a:r>
              <a:rPr lang="en-US" baseline="0" dirty="0"/>
              <a:t> </a:t>
            </a:r>
            <a:r>
              <a:rPr lang="en-US" baseline="0" dirty="0" smtClean="0"/>
              <a:t>– medical legal,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#’s focused – 30 day readmission rates, length of stay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Patient: The unknown – patient expectations vs Reality</a:t>
            </a:r>
          </a:p>
          <a:p>
            <a:r>
              <a:rPr lang="en-US" baseline="0" dirty="0" smtClean="0"/>
              <a:t>Communication: The how – how to even have or start the conversation?</a:t>
            </a:r>
          </a:p>
          <a:p>
            <a:r>
              <a:rPr lang="en-US" baseline="0" dirty="0" smtClean="0"/>
              <a:t>Time: reimbursement $86 outpatient vs $61 inpatient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816A8-2E98-4999-BA59-92A0F82F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 model – begin</a:t>
            </a:r>
            <a:r>
              <a:rPr lang="en-US" baseline="0" dirty="0" smtClean="0"/>
              <a:t> conversation over 18 – what do you want if unexpected happens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to revisit as one gets older – chronic conditions – what do they understand about their disease process, what is the matter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Terminal/Life-Threatening – What matter’s as disease trajectory becomes unmanageable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acceptable quality of life – whole notion of “BURDEN”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5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Why do you think Residents level of comfortable decreased after ‘training’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0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345F-6C63-44C5-95C9-C1A3B11458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of Community Based Approach – </a:t>
            </a:r>
            <a:r>
              <a:rPr lang="en-US" dirty="0" err="1" smtClean="0"/>
              <a:t>Gundersen</a:t>
            </a:r>
            <a:r>
              <a:rPr lang="en-US" dirty="0" smtClean="0"/>
              <a:t> Lutheran Health in </a:t>
            </a:r>
            <a:r>
              <a:rPr lang="en-US" dirty="0" err="1" smtClean="0"/>
              <a:t>LaCrosse</a:t>
            </a:r>
            <a:r>
              <a:rPr lang="en-US" dirty="0" smtClean="0"/>
              <a:t>,</a:t>
            </a:r>
            <a:r>
              <a:rPr lang="en-US" baseline="0" dirty="0" smtClean="0"/>
              <a:t> 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2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9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Gundersen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Before they began their ACP initiative,</a:t>
            </a:r>
            <a:r>
              <a:rPr lang="en-US" baseline="0" dirty="0" smtClean="0"/>
              <a:t> 1</a:t>
            </a:r>
            <a:r>
              <a:rPr lang="en-US" dirty="0" smtClean="0"/>
              <a:t>5% had an AD document.</a:t>
            </a:r>
          </a:p>
          <a:p>
            <a:r>
              <a:rPr lang="en-US" dirty="0" smtClean="0"/>
              <a:t>National average at that time less than 10%.</a:t>
            </a:r>
          </a:p>
          <a:p>
            <a:endParaRPr lang="en-US" dirty="0" smtClean="0"/>
          </a:p>
          <a:p>
            <a:r>
              <a:rPr lang="en-US" dirty="0" smtClean="0"/>
              <a:t>After the Community Initiative began in 1986</a:t>
            </a:r>
          </a:p>
          <a:p>
            <a:r>
              <a:rPr lang="en-US" dirty="0" smtClean="0"/>
              <a:t>Based on 1998 data – 85% had a document</a:t>
            </a:r>
          </a:p>
          <a:p>
            <a:r>
              <a:rPr lang="en-US" dirty="0" smtClean="0"/>
              <a:t>96% of those who had document was found in Pt Medical Record</a:t>
            </a:r>
          </a:p>
          <a:p>
            <a:r>
              <a:rPr lang="en-US" dirty="0" smtClean="0"/>
              <a:t>Based on 2008 data – 90% had a document</a:t>
            </a:r>
          </a:p>
          <a:p>
            <a:r>
              <a:rPr lang="en-US" dirty="0" smtClean="0"/>
              <a:t>99% in Pt Medical Record &amp; wishes were followed</a:t>
            </a:r>
          </a:p>
          <a:p>
            <a:endParaRPr lang="en-US" dirty="0" smtClean="0"/>
          </a:p>
          <a:p>
            <a:r>
              <a:rPr lang="en-US" dirty="0" smtClean="0"/>
              <a:t>NQF:</a:t>
            </a:r>
          </a:p>
          <a:p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Description: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of patients with chart documentation of preferences for life sustaining treatments.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Numerator Statement: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whose medical record includes documentation of life sustaining preferences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Denominator Statement: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Seriously ill patients enrolled in hospice OR receiving specialty palliative care in an acute hospital setting.</a:t>
            </a:r>
          </a:p>
          <a:p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Description: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 of patients who died (from cancer) with more than one emergency department visit in the last 30 days of life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Numerator Statement: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who died (from cancer) and had at least one emergency department visit in the last 30 days of life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Denominator Statement: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who died (from cancer)</a:t>
            </a:r>
          </a:p>
          <a:p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Description: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of patients who died (from cancer) with more than one hospitalization in the last 30 days of life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Numerator Statement: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who died (from cancer) and had &gt;1 hospitalization in the last 30 days of life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Denominator Statement: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who died (from) cancer.</a:t>
            </a:r>
          </a:p>
          <a:p>
            <a:endParaRPr lang="en-US" dirty="0" smtClean="0"/>
          </a:p>
          <a:p>
            <a:r>
              <a:rPr lang="en-US" dirty="0" smtClean="0"/>
              <a:t>Can stratify by primary</a:t>
            </a:r>
            <a:r>
              <a:rPr lang="en-US" baseline="0" dirty="0" smtClean="0"/>
              <a:t> diagnosis / advanced illnesses (e.g. cancer, cardiac, etc.)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ACP</a:t>
            </a:r>
            <a:r>
              <a:rPr lang="en-US" baseline="0" dirty="0" smtClean="0"/>
              <a:t> is a process for you to think about, record and discuss your wishes as you consider health care at </a:t>
            </a:r>
            <a:r>
              <a:rPr lang="en-US" b="1" baseline="0" dirty="0" smtClean="0"/>
              <a:t>different stages </a:t>
            </a:r>
            <a:r>
              <a:rPr lang="en-US" baseline="0" dirty="0" smtClean="0"/>
              <a:t>of your life.  It is about your voice being heard and your choices being honored.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hope to address each of these with you today…. Understanding choices, thinking about choices, talking about choices, putting it in writing.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ACP is about giving your family the gift of conversation and making a plan so that they know what you want…so that you write the last chapter.</a:t>
            </a:r>
          </a:p>
          <a:p>
            <a:r>
              <a:rPr lang="en-US" baseline="0" dirty="0" smtClean="0"/>
              <a:t>If you do not have a plan for care and treatment, neither your healthcare provider nor your family will know your wishes.</a:t>
            </a:r>
          </a:p>
          <a:p>
            <a:r>
              <a:rPr lang="en-US" baseline="0" dirty="0" smtClean="0"/>
              <a:t>This could result in…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Anxiety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Regret</a:t>
            </a:r>
          </a:p>
          <a:p>
            <a:r>
              <a:rPr lang="en-US" baseline="0" dirty="0" smtClean="0"/>
              <a:t>…among your loved 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Brief stories of family agreement , disagreement.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6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6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C295-B91D-45D5-86A2-5B7AB75F8F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5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4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dvance%20Care%20Planning%20Clinic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CP%20Danielle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ACP%20Melody.mp4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CP%20Mike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project.org/" TargetMode="External"/><Relationship Id="rId2" Type="http://schemas.openxmlformats.org/officeDocument/2006/relationships/hyperlink" Target="http://www.darthouthatlas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Caring Choices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616227"/>
            <a:ext cx="9144000" cy="3832174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Advance </a:t>
            </a:r>
            <a:r>
              <a:rPr lang="en-US" sz="3600" dirty="0"/>
              <a:t>Care Planning </a:t>
            </a:r>
          </a:p>
          <a:p>
            <a:r>
              <a:rPr lang="en-US" sz="3600" dirty="0"/>
              <a:t>For Family Residents </a:t>
            </a:r>
          </a:p>
          <a:p>
            <a:r>
              <a:rPr lang="en-US" sz="3600" dirty="0"/>
              <a:t>And Across a Health System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5" y="1106943"/>
            <a:ext cx="5539203" cy="28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6" y="1718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436"/>
            <a:ext cx="10515600" cy="46795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4264" y="5576799"/>
            <a:ext cx="5289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Source:  </a:t>
            </a:r>
            <a:r>
              <a:rPr lang="en-US" baseline="30000" dirty="0" smtClean="0"/>
              <a:t>1</a:t>
            </a:r>
            <a:r>
              <a:rPr lang="en-US" dirty="0" smtClean="0"/>
              <a:t> California </a:t>
            </a:r>
            <a:r>
              <a:rPr lang="en-US" dirty="0"/>
              <a:t>Healthcare Foundation, </a:t>
            </a:r>
            <a:r>
              <a:rPr lang="en-US" dirty="0" smtClean="0"/>
              <a:t>2012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aseline="30000" dirty="0" smtClean="0"/>
              <a:t>2</a:t>
            </a:r>
            <a:r>
              <a:rPr lang="en-US" dirty="0" smtClean="0"/>
              <a:t> Journal of Hospital Medicine, 2013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aseline="30000" dirty="0" smtClean="0"/>
              <a:t>3</a:t>
            </a:r>
            <a:r>
              <a:rPr lang="en-US" dirty="0" smtClean="0"/>
              <a:t> Kaiser Family Foundation, 2015</a:t>
            </a:r>
          </a:p>
          <a:p>
            <a:pPr lvl="1"/>
            <a:r>
              <a:rPr lang="en-US" dirty="0" smtClean="0"/>
              <a:t>                   </a:t>
            </a:r>
            <a:r>
              <a:rPr lang="en-US" baseline="30000" dirty="0" smtClean="0"/>
              <a:t>4</a:t>
            </a:r>
            <a:r>
              <a:rPr lang="en-US" dirty="0" smtClean="0"/>
              <a:t>  The Conversation Project, 2013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199" y="1278513"/>
            <a:ext cx="5376153" cy="5117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82%</a:t>
            </a:r>
            <a:r>
              <a:rPr lang="en-US" sz="2800" dirty="0">
                <a:solidFill>
                  <a:schemeClr val="bg1"/>
                </a:solidFill>
              </a:rPr>
              <a:t> of people say it is important to put their wishes in writing  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34264" y="2363798"/>
            <a:ext cx="4299625" cy="2869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/>
              <a:t>23</a:t>
            </a:r>
            <a:r>
              <a:rPr lang="en-US" sz="2800" b="1" dirty="0"/>
              <a:t>%</a:t>
            </a:r>
            <a:r>
              <a:rPr lang="en-US" sz="2800" dirty="0"/>
              <a:t> have done so</a:t>
            </a:r>
          </a:p>
        </p:txBody>
      </p:sp>
    </p:spTree>
    <p:extLst>
      <p:ext uri="{BB962C8B-B14F-4D97-AF65-F5344CB8AC3E}">
        <p14:creationId xmlns:p14="http://schemas.microsoft.com/office/powerpoint/2010/main" val="3952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3184" y="354318"/>
            <a:ext cx="5745272" cy="1187865"/>
          </a:xfrm>
        </p:spPr>
        <p:txBody>
          <a:bodyPr>
            <a:normAutofit/>
          </a:bodyPr>
          <a:lstStyle/>
          <a:p>
            <a:r>
              <a:rPr lang="en-US" dirty="0" smtClean="0"/>
              <a:t>Barriers to ACP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52241" y="3735398"/>
            <a:ext cx="1470454" cy="5847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No Advanced Care Plan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79593" y="4003073"/>
            <a:ext cx="6672649" cy="49427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787366" y="2606759"/>
            <a:ext cx="741405" cy="1421026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87366" y="4052499"/>
            <a:ext cx="741405" cy="1631092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4523" y="2151615"/>
            <a:ext cx="1198605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Resources</a:t>
            </a:r>
            <a:endParaRPr lang="en-US" sz="1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1827" y="2151615"/>
            <a:ext cx="960120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People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5545" y="5782183"/>
            <a:ext cx="1645920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Education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1705" y="5780425"/>
            <a:ext cx="1645920" cy="34031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0101" y="5782183"/>
            <a:ext cx="1649627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Communication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3967" y="2151615"/>
            <a:ext cx="964101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System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58475" y="2594093"/>
            <a:ext cx="741405" cy="1421026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71723" y="2576464"/>
            <a:ext cx="741405" cy="1421026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58474" y="4027784"/>
            <a:ext cx="741405" cy="1631092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373154" y="4027784"/>
            <a:ext cx="741405" cy="1631092"/>
          </a:xfrm>
          <a:prstGeom prst="straightConnector1">
            <a:avLst/>
          </a:prstGeom>
          <a:ln>
            <a:solidFill>
              <a:srgbClr val="BCA8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860281" y="2960715"/>
            <a:ext cx="1504355" cy="338554"/>
            <a:chOff x="104780" y="2474573"/>
            <a:chExt cx="1504355" cy="338554"/>
          </a:xfrm>
        </p:grpSpPr>
        <p:sp>
          <p:nvSpPr>
            <p:cNvPr id="31" name="TextBox 30"/>
            <p:cNvSpPr txBox="1"/>
            <p:nvPr/>
          </p:nvSpPr>
          <p:spPr>
            <a:xfrm>
              <a:off x="104780" y="2474573"/>
              <a:ext cx="15043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Priorities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381432" y="2813127"/>
              <a:ext cx="996726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831763" y="2616249"/>
            <a:ext cx="1867729" cy="338554"/>
            <a:chOff x="1168862" y="2280582"/>
            <a:chExt cx="1867729" cy="338554"/>
          </a:xfrm>
        </p:grpSpPr>
        <p:sp>
          <p:nvSpPr>
            <p:cNvPr id="29" name="TextBox 28"/>
            <p:cNvSpPr txBox="1"/>
            <p:nvPr/>
          </p:nvSpPr>
          <p:spPr>
            <a:xfrm>
              <a:off x="11688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Continuity of Care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1320283" y="2619136"/>
              <a:ext cx="1668644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902158" y="2974422"/>
            <a:ext cx="2221818" cy="584775"/>
            <a:chOff x="1320283" y="2800804"/>
            <a:chExt cx="2221818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1320283" y="2800804"/>
              <a:ext cx="22218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“Do everything” Medical Culture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687828" y="3339252"/>
              <a:ext cx="1668644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808104" y="3523605"/>
            <a:ext cx="1710218" cy="338554"/>
            <a:chOff x="145204" y="3187938"/>
            <a:chExt cx="1710218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145204" y="3187938"/>
              <a:ext cx="17102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#’s focused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381818" y="3491652"/>
              <a:ext cx="1371600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070049" y="2547615"/>
            <a:ext cx="1867729" cy="338554"/>
            <a:chOff x="1168862" y="2280582"/>
            <a:chExt cx="1867729" cy="338554"/>
          </a:xfrm>
        </p:grpSpPr>
        <p:sp>
          <p:nvSpPr>
            <p:cNvPr id="53" name="TextBox 52"/>
            <p:cNvSpPr txBox="1"/>
            <p:nvPr/>
          </p:nvSpPr>
          <p:spPr>
            <a:xfrm>
              <a:off x="11688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Cultural Barriers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320283" y="2619136"/>
              <a:ext cx="1668644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220661" y="3543871"/>
            <a:ext cx="1510286" cy="338554"/>
            <a:chOff x="1273037" y="2280582"/>
            <a:chExt cx="1510286" cy="338554"/>
          </a:xfrm>
        </p:grpSpPr>
        <p:sp>
          <p:nvSpPr>
            <p:cNvPr id="56" name="TextBox 55"/>
            <p:cNvSpPr txBox="1"/>
            <p:nvPr/>
          </p:nvSpPr>
          <p:spPr>
            <a:xfrm>
              <a:off x="1273037" y="2280582"/>
              <a:ext cx="14630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Faith/Religion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1320283" y="2619136"/>
              <a:ext cx="1463040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207360" y="3009279"/>
            <a:ext cx="1867729" cy="338554"/>
            <a:chOff x="1076262" y="2280582"/>
            <a:chExt cx="1867729" cy="338554"/>
          </a:xfrm>
        </p:grpSpPr>
        <p:sp>
          <p:nvSpPr>
            <p:cNvPr id="59" name="TextBox 58"/>
            <p:cNvSpPr txBox="1"/>
            <p:nvPr/>
          </p:nvSpPr>
          <p:spPr>
            <a:xfrm>
              <a:off x="10762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The Unknown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320283" y="2619136"/>
              <a:ext cx="1371600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165311" y="3428340"/>
            <a:ext cx="1867729" cy="338554"/>
            <a:chOff x="1168862" y="2280582"/>
            <a:chExt cx="1867729" cy="338554"/>
          </a:xfrm>
        </p:grpSpPr>
        <p:sp>
          <p:nvSpPr>
            <p:cNvPr id="62" name="TextBox 61"/>
            <p:cNvSpPr txBox="1"/>
            <p:nvPr/>
          </p:nvSpPr>
          <p:spPr>
            <a:xfrm>
              <a:off x="11688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Cultural Barriers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1320283" y="2619136"/>
              <a:ext cx="1668644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767653" y="3082093"/>
            <a:ext cx="1510286" cy="338554"/>
            <a:chOff x="1273037" y="2280582"/>
            <a:chExt cx="1510286" cy="338554"/>
          </a:xfrm>
        </p:grpSpPr>
        <p:sp>
          <p:nvSpPr>
            <p:cNvPr id="68" name="TextBox 67"/>
            <p:cNvSpPr txBox="1"/>
            <p:nvPr/>
          </p:nvSpPr>
          <p:spPr>
            <a:xfrm>
              <a:off x="1273037" y="2280582"/>
              <a:ext cx="14630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Faith/Religion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1320283" y="2619136"/>
              <a:ext cx="1463040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468703" y="2531115"/>
            <a:ext cx="2216267" cy="338554"/>
            <a:chOff x="1273036" y="2280582"/>
            <a:chExt cx="2216267" cy="338554"/>
          </a:xfrm>
        </p:grpSpPr>
        <p:sp>
          <p:nvSpPr>
            <p:cNvPr id="71" name="TextBox 70"/>
            <p:cNvSpPr txBox="1"/>
            <p:nvPr/>
          </p:nvSpPr>
          <p:spPr>
            <a:xfrm>
              <a:off x="1273036" y="2280582"/>
              <a:ext cx="22162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Education/Resources</a:t>
              </a: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320283" y="2619136"/>
              <a:ext cx="2040885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764263" y="4249691"/>
            <a:ext cx="1867729" cy="338554"/>
            <a:chOff x="1215162" y="2280582"/>
            <a:chExt cx="1867729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12151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Continuity of Care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1320283" y="2619136"/>
              <a:ext cx="1668644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439989" y="5071518"/>
            <a:ext cx="1867729" cy="338554"/>
            <a:chOff x="1215162" y="2280582"/>
            <a:chExt cx="1867729" cy="338554"/>
          </a:xfrm>
        </p:grpSpPr>
        <p:sp>
          <p:nvSpPr>
            <p:cNvPr id="78" name="TextBox 77"/>
            <p:cNvSpPr txBox="1"/>
            <p:nvPr/>
          </p:nvSpPr>
          <p:spPr>
            <a:xfrm>
              <a:off x="12151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Reimbursement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401308" y="2619136"/>
              <a:ext cx="1554480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03913" y="4386883"/>
            <a:ext cx="1867729" cy="338554"/>
            <a:chOff x="1215162" y="2280582"/>
            <a:chExt cx="1867729" cy="338554"/>
          </a:xfrm>
        </p:grpSpPr>
        <p:sp>
          <p:nvSpPr>
            <p:cNvPr id="81" name="TextBox 80"/>
            <p:cNvSpPr txBox="1"/>
            <p:nvPr/>
          </p:nvSpPr>
          <p:spPr>
            <a:xfrm>
              <a:off x="121516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Medical School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1320283" y="2619136"/>
              <a:ext cx="1668644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7475445" y="4725437"/>
            <a:ext cx="1867729" cy="338554"/>
            <a:chOff x="1145712" y="2280582"/>
            <a:chExt cx="1867729" cy="338554"/>
          </a:xfrm>
        </p:grpSpPr>
        <p:sp>
          <p:nvSpPr>
            <p:cNvPr id="84" name="TextBox 83"/>
            <p:cNvSpPr txBox="1"/>
            <p:nvPr/>
          </p:nvSpPr>
          <p:spPr>
            <a:xfrm>
              <a:off x="1145712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Residency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1320283" y="2619136"/>
              <a:ext cx="1371600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970760" y="5174098"/>
            <a:ext cx="1931163" cy="338554"/>
            <a:chOff x="1510540" y="2280582"/>
            <a:chExt cx="1931163" cy="338554"/>
          </a:xfrm>
        </p:grpSpPr>
        <p:sp>
          <p:nvSpPr>
            <p:cNvPr id="87" name="TextBox 86"/>
            <p:cNvSpPr txBox="1"/>
            <p:nvPr/>
          </p:nvSpPr>
          <p:spPr>
            <a:xfrm>
              <a:off x="1510540" y="2280582"/>
              <a:ext cx="19311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CME</a:t>
              </a: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1948301" y="2619136"/>
              <a:ext cx="1037572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656478" y="4582767"/>
            <a:ext cx="1867729" cy="338554"/>
            <a:chOff x="1562403" y="2280582"/>
            <a:chExt cx="1867729" cy="338554"/>
          </a:xfrm>
        </p:grpSpPr>
        <p:sp>
          <p:nvSpPr>
            <p:cNvPr id="90" name="TextBox 89"/>
            <p:cNvSpPr txBox="1"/>
            <p:nvPr/>
          </p:nvSpPr>
          <p:spPr>
            <a:xfrm>
              <a:off x="1562403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Patient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2050409" y="2619136"/>
              <a:ext cx="938518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371185" y="5225055"/>
            <a:ext cx="1867729" cy="338554"/>
            <a:chOff x="1516103" y="2280582"/>
            <a:chExt cx="1867729" cy="338554"/>
          </a:xfrm>
        </p:grpSpPr>
        <p:sp>
          <p:nvSpPr>
            <p:cNvPr id="96" name="TextBox 95"/>
            <p:cNvSpPr txBox="1"/>
            <p:nvPr/>
          </p:nvSpPr>
          <p:spPr>
            <a:xfrm>
              <a:off x="1516103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Family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2050409" y="2619136"/>
              <a:ext cx="938518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807224" y="4148431"/>
            <a:ext cx="1740283" cy="338554"/>
            <a:chOff x="1583857" y="2280582"/>
            <a:chExt cx="1867729" cy="338554"/>
          </a:xfrm>
        </p:grpSpPr>
        <p:sp>
          <p:nvSpPr>
            <p:cNvPr id="99" name="TextBox 98"/>
            <p:cNvSpPr txBox="1"/>
            <p:nvPr/>
          </p:nvSpPr>
          <p:spPr>
            <a:xfrm>
              <a:off x="1583857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What to say??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>
              <a:off x="1759989" y="2619136"/>
              <a:ext cx="1437635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516738" y="4793128"/>
            <a:ext cx="1740283" cy="338554"/>
            <a:chOff x="1559011" y="2280582"/>
            <a:chExt cx="1867729" cy="338554"/>
          </a:xfrm>
        </p:grpSpPr>
        <p:sp>
          <p:nvSpPr>
            <p:cNvPr id="105" name="TextBox 104"/>
            <p:cNvSpPr txBox="1"/>
            <p:nvPr/>
          </p:nvSpPr>
          <p:spPr>
            <a:xfrm>
              <a:off x="1559011" y="2280582"/>
              <a:ext cx="1867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How to say it??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1678607" y="2619136"/>
              <a:ext cx="1519018" cy="0"/>
            </a:xfrm>
            <a:prstGeom prst="line">
              <a:avLst/>
            </a:prstGeom>
            <a:ln>
              <a:solidFill>
                <a:srgbClr val="BCA87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72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204" y="1722748"/>
            <a:ext cx="5025216" cy="4765606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b="1" dirty="0" smtClean="0"/>
              <a:t>ANDERSON, SC</a:t>
            </a:r>
          </a:p>
          <a:p>
            <a:r>
              <a:rPr lang="en-US" dirty="0" smtClean="0"/>
              <a:t>Plentiful </a:t>
            </a:r>
            <a:r>
              <a:rPr lang="en-US" dirty="0"/>
              <a:t>hospice resources</a:t>
            </a:r>
          </a:p>
          <a:p>
            <a:r>
              <a:rPr lang="en-US" dirty="0"/>
              <a:t>Palliative/Supportive care in the inpatient setting</a:t>
            </a:r>
          </a:p>
          <a:p>
            <a:r>
              <a:rPr lang="en-US" dirty="0"/>
              <a:t>Frequent conversations </a:t>
            </a:r>
            <a:r>
              <a:rPr lang="en-US" dirty="0" smtClean="0"/>
              <a:t>in </a:t>
            </a:r>
            <a:r>
              <a:rPr lang="en-US" dirty="0"/>
              <a:t>inpatient </a:t>
            </a:r>
            <a:r>
              <a:rPr lang="en-US" dirty="0" smtClean="0"/>
              <a:t>setting </a:t>
            </a:r>
            <a:r>
              <a:rPr lang="en-US" dirty="0"/>
              <a:t>regarding EOL wishes</a:t>
            </a:r>
          </a:p>
          <a:p>
            <a:r>
              <a:rPr lang="en-US" dirty="0" smtClean="0"/>
              <a:t>Support for expanding EOL </a:t>
            </a:r>
            <a:r>
              <a:rPr lang="en-US" dirty="0"/>
              <a:t>conversations </a:t>
            </a:r>
            <a:r>
              <a:rPr lang="en-US" dirty="0" smtClean="0"/>
              <a:t>into </a:t>
            </a:r>
            <a:r>
              <a:rPr lang="en-US" dirty="0"/>
              <a:t>ambulatory setting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58379" y="2103817"/>
            <a:ext cx="5033960" cy="4603198"/>
          </a:xfrm>
        </p:spPr>
        <p:txBody>
          <a:bodyPr>
            <a:normAutofit fontScale="70000" lnSpcReduction="20000"/>
          </a:bodyPr>
          <a:lstStyle/>
          <a:p>
            <a:r>
              <a:rPr lang="en-US" sz="3500" b="1" dirty="0" smtClean="0"/>
              <a:t>LA CROSSE, WI</a:t>
            </a:r>
          </a:p>
          <a:p>
            <a:r>
              <a:rPr lang="en-US" sz="3500" dirty="0" smtClean="0"/>
              <a:t>Respecting </a:t>
            </a:r>
            <a:r>
              <a:rPr lang="en-US" sz="3500" dirty="0"/>
              <a:t>Choices initiative</a:t>
            </a:r>
          </a:p>
          <a:p>
            <a:r>
              <a:rPr lang="en-US" sz="3500" dirty="0"/>
              <a:t>O</a:t>
            </a:r>
            <a:r>
              <a:rPr lang="en-US" sz="3500" dirty="0" smtClean="0"/>
              <a:t>ver </a:t>
            </a:r>
            <a:r>
              <a:rPr lang="en-US" sz="3500" dirty="0"/>
              <a:t>90% of pts had AD in place at time of death compared to national </a:t>
            </a:r>
            <a:r>
              <a:rPr lang="en-US" sz="3500" dirty="0" smtClean="0"/>
              <a:t>average </a:t>
            </a:r>
            <a:r>
              <a:rPr lang="en-US" sz="3500" dirty="0"/>
              <a:t>of 20%</a:t>
            </a:r>
          </a:p>
          <a:p>
            <a:r>
              <a:rPr lang="en-US" sz="3500" dirty="0"/>
              <a:t>In last 6 months of life, patients spent on average 50% </a:t>
            </a:r>
            <a:r>
              <a:rPr lang="en-US" sz="3500" dirty="0" smtClean="0"/>
              <a:t>fewer </a:t>
            </a:r>
            <a:r>
              <a:rPr lang="en-US" sz="3500" dirty="0"/>
              <a:t>days in the hospital and 83% less time in ICU as compared to national averages</a:t>
            </a:r>
          </a:p>
          <a:p>
            <a:r>
              <a:rPr lang="en-US" sz="3500" dirty="0"/>
              <a:t>Less than $</a:t>
            </a:r>
            <a:r>
              <a:rPr lang="en-US" sz="3500" dirty="0" smtClean="0"/>
              <a:t>60,000 </a:t>
            </a:r>
            <a:r>
              <a:rPr lang="en-US" sz="3500" dirty="0"/>
              <a:t>Medicare dollars spent in last 2 years of life as compared to over $</a:t>
            </a:r>
            <a:r>
              <a:rPr lang="en-US" sz="3500" dirty="0" smtClean="0"/>
              <a:t>80,000 </a:t>
            </a:r>
            <a:r>
              <a:rPr lang="en-US" sz="3500" dirty="0"/>
              <a:t>nationally</a:t>
            </a:r>
          </a:p>
          <a:p>
            <a:endParaRPr lang="en-US" sz="1800" dirty="0"/>
          </a:p>
        </p:txBody>
      </p:sp>
      <p:pic>
        <p:nvPicPr>
          <p:cNvPr id="1026" name="Picture 2" descr="Image result for photos of downtown anderson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5" y="114028"/>
            <a:ext cx="2962015" cy="19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tos of la crosse 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18" y="174924"/>
            <a:ext cx="3230186" cy="18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4552122" y="536713"/>
            <a:ext cx="1649895" cy="1455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</a:t>
            </a:r>
            <a:r>
              <a:rPr lang="en-US" dirty="0"/>
              <a:t>a</a:t>
            </a:r>
            <a:r>
              <a:rPr lang="en-US" dirty="0" smtClean="0"/>
              <a:t>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brings joy and meaning?</a:t>
            </a:r>
          </a:p>
          <a:p>
            <a:r>
              <a:rPr lang="en-US" dirty="0" smtClean="0"/>
              <a:t>Values:  What Matters to the patient?</a:t>
            </a:r>
          </a:p>
          <a:p>
            <a:pPr lvl="1"/>
            <a:r>
              <a:rPr lang="en-US" sz="2800" dirty="0" smtClean="0"/>
              <a:t>Physical, Intellectual, Emotional, Spiritual, Social</a:t>
            </a:r>
          </a:p>
          <a:p>
            <a:r>
              <a:rPr lang="en-US" dirty="0" smtClean="0"/>
              <a:t>Choosing a healthcare agent</a:t>
            </a:r>
          </a:p>
          <a:p>
            <a:r>
              <a:rPr lang="en-US" dirty="0" smtClean="0"/>
              <a:t>Medical care at the end-of-life</a:t>
            </a:r>
          </a:p>
          <a:p>
            <a:pPr lvl="1"/>
            <a:r>
              <a:rPr lang="en-US" sz="2800" dirty="0" smtClean="0"/>
              <a:t>Treatment goals</a:t>
            </a:r>
          </a:p>
          <a:p>
            <a:pPr lvl="1"/>
            <a:r>
              <a:rPr lang="en-US" sz="2800" dirty="0" smtClean="0"/>
              <a:t>Preferences</a:t>
            </a:r>
          </a:p>
          <a:p>
            <a:r>
              <a:rPr lang="en-US" dirty="0" smtClean="0"/>
              <a:t>Closure</a:t>
            </a:r>
          </a:p>
          <a:p>
            <a:pPr lvl="1"/>
            <a:r>
              <a:rPr lang="en-US" sz="2800" dirty="0" smtClean="0"/>
              <a:t>At death, After death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then a recruiter came to 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18" y="3827120"/>
            <a:ext cx="3733003" cy="24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Care at the End-of-Life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Treatment Goals</a:t>
            </a:r>
          </a:p>
          <a:p>
            <a:pPr lvl="1"/>
            <a:r>
              <a:rPr lang="en-US" dirty="0" smtClean="0"/>
              <a:t>Aggressive</a:t>
            </a:r>
          </a:p>
          <a:p>
            <a:pPr lvl="1"/>
            <a:r>
              <a:rPr lang="en-US" dirty="0" smtClean="0"/>
              <a:t>Intermediate</a:t>
            </a:r>
          </a:p>
          <a:p>
            <a:pPr lvl="1"/>
            <a:r>
              <a:rPr lang="en-US" dirty="0" smtClean="0"/>
              <a:t>Palliative</a:t>
            </a:r>
          </a:p>
          <a:p>
            <a:pPr lvl="1"/>
            <a:r>
              <a:rPr lang="en-US" dirty="0" smtClean="0"/>
              <a:t>Comfort</a:t>
            </a:r>
          </a:p>
          <a:p>
            <a:endParaRPr lang="en-US" dirty="0"/>
          </a:p>
          <a:p>
            <a:r>
              <a:rPr lang="en-US" dirty="0" smtClean="0"/>
              <a:t>Life-sustaining Treatments</a:t>
            </a:r>
          </a:p>
          <a:p>
            <a:pPr lvl="1"/>
            <a:r>
              <a:rPr lang="en-US" dirty="0" smtClean="0"/>
              <a:t>Cardiopulmonary Resuscitation</a:t>
            </a:r>
          </a:p>
          <a:p>
            <a:pPr lvl="1"/>
            <a:r>
              <a:rPr lang="en-US" dirty="0" smtClean="0"/>
              <a:t>Mechanical Ventilation</a:t>
            </a:r>
          </a:p>
          <a:p>
            <a:pPr lvl="1"/>
            <a:r>
              <a:rPr lang="en-US" dirty="0" smtClean="0"/>
              <a:t>Mechanical Nutrition / Hydration</a:t>
            </a:r>
          </a:p>
          <a:p>
            <a:pPr lvl="1"/>
            <a:r>
              <a:rPr lang="en-US" dirty="0" smtClean="0"/>
              <a:t>Dialysis</a:t>
            </a:r>
          </a:p>
          <a:p>
            <a:pPr lvl="1"/>
            <a:r>
              <a:rPr lang="en-US" dirty="0" smtClean="0"/>
              <a:t>Antibiotics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795196"/>
              </p:ext>
            </p:extLst>
          </p:nvPr>
        </p:nvGraphicFramePr>
        <p:xfrm>
          <a:off x="6346423" y="1825625"/>
          <a:ext cx="4574862" cy="196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7475864"/>
              </p:ext>
            </p:extLst>
          </p:nvPr>
        </p:nvGraphicFramePr>
        <p:xfrm>
          <a:off x="6346423" y="4426880"/>
          <a:ext cx="4786289" cy="188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29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3" y="43674"/>
            <a:ext cx="612655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Situations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93069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Healthy, with no chronic illness or problems</a:t>
            </a:r>
          </a:p>
          <a:p>
            <a:endParaRPr lang="en-US" dirty="0"/>
          </a:p>
          <a:p>
            <a:r>
              <a:rPr lang="en-US" dirty="0" smtClean="0"/>
              <a:t>Unexpected Advanced Illness or  Injury</a:t>
            </a:r>
          </a:p>
          <a:p>
            <a:endParaRPr lang="en-US" dirty="0" smtClean="0"/>
          </a:p>
          <a:p>
            <a:r>
              <a:rPr lang="en-US" dirty="0" smtClean="0"/>
              <a:t>Chronic Conditions</a:t>
            </a:r>
          </a:p>
          <a:p>
            <a:endParaRPr lang="en-US" dirty="0" smtClean="0"/>
          </a:p>
          <a:p>
            <a:r>
              <a:rPr lang="en-US" dirty="0" smtClean="0"/>
              <a:t>Terminal Illness</a:t>
            </a:r>
          </a:p>
          <a:p>
            <a:endParaRPr lang="en-US" dirty="0"/>
          </a:p>
          <a:p>
            <a:r>
              <a:rPr lang="en-US" dirty="0" smtClean="0"/>
              <a:t>Dementia and Alzheimer’s Disease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991" y="146826"/>
            <a:ext cx="3402769" cy="66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7122107"/>
              </p:ext>
            </p:extLst>
          </p:nvPr>
        </p:nvGraphicFramePr>
        <p:xfrm>
          <a:off x="258418" y="357810"/>
          <a:ext cx="11728174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226" y="695739"/>
            <a:ext cx="399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From …</a:t>
            </a:r>
          </a:p>
          <a:p>
            <a:r>
              <a:rPr lang="en-US" sz="3600" dirty="0" smtClean="0"/>
              <a:t>What’s the Matter?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68749" y="5240229"/>
            <a:ext cx="361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…</a:t>
            </a:r>
          </a:p>
          <a:p>
            <a:r>
              <a:rPr lang="en-US" sz="3600" dirty="0" smtClean="0"/>
              <a:t>What Matters?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99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7327"/>
          </a:xfrm>
        </p:spPr>
        <p:txBody>
          <a:bodyPr>
            <a:normAutofit/>
          </a:bodyPr>
          <a:lstStyle/>
          <a:p>
            <a:r>
              <a:rPr lang="en-US" dirty="0" smtClean="0"/>
              <a:t>ACP in Family Practice 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20000" y="1232452"/>
            <a:ext cx="5025216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Didactic opportunities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20000" y="2099779"/>
            <a:ext cx="5025216" cy="4089884"/>
          </a:xfrm>
        </p:spPr>
        <p:txBody>
          <a:bodyPr/>
          <a:lstStyle/>
          <a:p>
            <a:pPr lvl="1"/>
            <a:r>
              <a:rPr lang="en-US" dirty="0"/>
              <a:t>Noon conferences</a:t>
            </a:r>
          </a:p>
          <a:p>
            <a:pPr lvl="1"/>
            <a:r>
              <a:rPr lang="en-US" i="1" dirty="0"/>
              <a:t>Being Mortal</a:t>
            </a:r>
            <a:r>
              <a:rPr lang="en-US" dirty="0"/>
              <a:t>.  Video discussion.</a:t>
            </a:r>
          </a:p>
          <a:p>
            <a:pPr lvl="1"/>
            <a:r>
              <a:rPr lang="en-US" u="sng" dirty="0"/>
              <a:t>Extreme Measures</a:t>
            </a:r>
            <a:r>
              <a:rPr lang="en-US" dirty="0"/>
              <a:t>. Book discussion.</a:t>
            </a:r>
          </a:p>
          <a:p>
            <a:pPr lvl="1"/>
            <a:r>
              <a:rPr lang="en-US" i="1" dirty="0"/>
              <a:t>Extremis</a:t>
            </a:r>
            <a:r>
              <a:rPr lang="en-US" dirty="0"/>
              <a:t>.  Netflix documentary.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319840" y="1232452"/>
            <a:ext cx="5035548" cy="823912"/>
          </a:xfrm>
        </p:spPr>
        <p:txBody>
          <a:bodyPr>
            <a:noAutofit/>
          </a:bodyPr>
          <a:lstStyle/>
          <a:p>
            <a:r>
              <a:rPr lang="en-US" sz="2800" dirty="0"/>
              <a:t>Advanced care planning clinic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319840" y="2099779"/>
            <a:ext cx="5035548" cy="4089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 half days per month</a:t>
            </a:r>
          </a:p>
          <a:p>
            <a:r>
              <a:rPr lang="en-US" dirty="0" smtClean="0"/>
              <a:t>45 </a:t>
            </a:r>
            <a:r>
              <a:rPr lang="en-US" dirty="0"/>
              <a:t>min sessions with chaplain and resident</a:t>
            </a:r>
          </a:p>
          <a:p>
            <a:r>
              <a:rPr lang="en-US" dirty="0"/>
              <a:t>Held in conference room at Family Practice Residency Office</a:t>
            </a:r>
          </a:p>
          <a:p>
            <a:r>
              <a:rPr lang="en-US" dirty="0"/>
              <a:t>Discuss goals of care, code status and assigning healthcare POA</a:t>
            </a:r>
          </a:p>
          <a:p>
            <a:r>
              <a:rPr lang="en-US" dirty="0"/>
              <a:t>Assist in completing paperwork</a:t>
            </a:r>
          </a:p>
          <a:p>
            <a:r>
              <a:rPr lang="en-US" dirty="0"/>
              <a:t>Follow-up visit with PCP within 1-2 months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320643" y="4559646"/>
            <a:ext cx="2623930" cy="16300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file"/>
              </a:rPr>
              <a:t>Snapshots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958975" y="1484313"/>
            <a:ext cx="10233025" cy="469265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29631" y="2260978"/>
            <a:ext cx="1769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Average:</a:t>
            </a:r>
          </a:p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Before:  2.6                After:  4.5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142487"/>
              </p:ext>
            </p:extLst>
          </p:nvPr>
        </p:nvGraphicFramePr>
        <p:xfrm>
          <a:off x="586408" y="298174"/>
          <a:ext cx="9250019" cy="621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48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68964" y="248479"/>
            <a:ext cx="2007705" cy="14809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Danielle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812980"/>
              </p:ext>
            </p:extLst>
          </p:nvPr>
        </p:nvGraphicFramePr>
        <p:xfrm>
          <a:off x="1828799" y="556591"/>
          <a:ext cx="10177669" cy="59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5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Mike Johnston, MA, </a:t>
            </a:r>
            <a:r>
              <a:rPr lang="en-US" sz="3200" dirty="0" err="1" smtClean="0"/>
              <a:t>MDiv</a:t>
            </a:r>
            <a:r>
              <a:rPr lang="en-US" sz="3200" dirty="0" smtClean="0"/>
              <a:t>, </a:t>
            </a:r>
            <a:r>
              <a:rPr lang="en-US" sz="3200" dirty="0" err="1" smtClean="0"/>
              <a:t>DMin</a:t>
            </a:r>
            <a:endParaRPr lang="en-US" sz="3200" dirty="0" smtClean="0"/>
          </a:p>
          <a:p>
            <a:pPr lvl="1"/>
            <a:r>
              <a:rPr lang="en-US" dirty="0" smtClean="0"/>
              <a:t>Director of Spiritual Care</a:t>
            </a:r>
          </a:p>
          <a:p>
            <a:pPr lvl="1"/>
            <a:r>
              <a:rPr lang="en-US" dirty="0" err="1" smtClean="0"/>
              <a:t>AnMed</a:t>
            </a:r>
            <a:r>
              <a:rPr lang="en-US" dirty="0" smtClean="0"/>
              <a:t> Health</a:t>
            </a:r>
          </a:p>
          <a:p>
            <a:pPr lvl="1"/>
            <a:endParaRPr lang="en-US" dirty="0"/>
          </a:p>
          <a:p>
            <a:r>
              <a:rPr lang="en-US" sz="3200" dirty="0" smtClean="0"/>
              <a:t>Valerie Johnston, PhD, FACHE</a:t>
            </a:r>
            <a:endParaRPr lang="en-US" sz="3200" dirty="0"/>
          </a:p>
          <a:p>
            <a:pPr lvl="1"/>
            <a:r>
              <a:rPr lang="en-US" dirty="0" smtClean="0"/>
              <a:t>Assistant Professor</a:t>
            </a:r>
          </a:p>
          <a:p>
            <a:pPr lvl="1"/>
            <a:r>
              <a:rPr lang="en-US" dirty="0" smtClean="0"/>
              <a:t>Anderson University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Amanda Davis, MD</a:t>
            </a:r>
          </a:p>
          <a:p>
            <a:r>
              <a:rPr lang="en-US" sz="3200" dirty="0"/>
              <a:t>Melody Franks, MD</a:t>
            </a:r>
          </a:p>
          <a:p>
            <a:r>
              <a:rPr lang="en-US" sz="3200" dirty="0"/>
              <a:t>Nata Young, MD</a:t>
            </a:r>
          </a:p>
          <a:p>
            <a:r>
              <a:rPr lang="en-US" sz="3200" dirty="0" err="1"/>
              <a:t>Hiliary</a:t>
            </a:r>
            <a:r>
              <a:rPr lang="en-US" sz="3200" dirty="0"/>
              <a:t> Weill, MD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58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within the Health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Family Practice Offices</a:t>
            </a:r>
          </a:p>
          <a:p>
            <a:endParaRPr lang="en-US" dirty="0"/>
          </a:p>
          <a:p>
            <a:r>
              <a:rPr lang="en-US" dirty="0" smtClean="0"/>
              <a:t>Specialty Office Practices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Skilled Nursing Facilities</a:t>
            </a:r>
          </a:p>
          <a:p>
            <a:endParaRPr lang="en-US" dirty="0"/>
          </a:p>
          <a:p>
            <a:r>
              <a:rPr lang="en-US" dirty="0" smtClean="0"/>
              <a:t>Home Health</a:t>
            </a:r>
            <a:endParaRPr lang="en-US" dirty="0"/>
          </a:p>
        </p:txBody>
      </p:sp>
      <p:sp>
        <p:nvSpPr>
          <p:cNvPr id="5" name="Oval Callout 4">
            <a:hlinkClick r:id="rId2" action="ppaction://hlinkfile"/>
          </p:cNvPr>
          <p:cNvSpPr/>
          <p:nvPr/>
        </p:nvSpPr>
        <p:spPr>
          <a:xfrm>
            <a:off x="4611757" y="4268650"/>
            <a:ext cx="2584173" cy="19083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file"/>
              </a:rPr>
              <a:t>Dr. Franks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into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4"/>
            <a:ext cx="5025216" cy="4733119"/>
          </a:xfrm>
        </p:spPr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It’s Your 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Faith Communities</a:t>
            </a:r>
            <a:endParaRPr lang="en-US" dirty="0"/>
          </a:p>
        </p:txBody>
      </p:sp>
      <p:pic>
        <p:nvPicPr>
          <p:cNvPr id="8" name="Picture 2" descr="https://scontent-atl3-1.xx.fbcdn.net/v/t1.0-9/10405299_10154780054770431_10365532660428688_n.jpg?oh=64d860fb0a2fcac0b1eb5b8bf98f8067&amp;oe=5823B8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876" y="3667389"/>
            <a:ext cx="1982550" cy="14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608" y="3705708"/>
            <a:ext cx="2113760" cy="14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Incorporating State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POST</a:t>
            </a:r>
          </a:p>
          <a:p>
            <a:endParaRPr lang="en-US" dirty="0"/>
          </a:p>
          <a:p>
            <a:r>
              <a:rPr lang="en-US" dirty="0" smtClean="0"/>
              <a:t>ACP Initiative came out of SC-CSI </a:t>
            </a:r>
          </a:p>
          <a:p>
            <a:endParaRPr lang="en-US" dirty="0"/>
          </a:p>
          <a:p>
            <a:r>
              <a:rPr lang="en-US" dirty="0" smtClean="0"/>
              <a:t>RC and The Conversation Project</a:t>
            </a:r>
          </a:p>
          <a:p>
            <a:r>
              <a:rPr lang="en-US" dirty="0" smtClean="0"/>
              <a:t>Serious Illness Conversations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Grant Proposal</a:t>
            </a:r>
          </a:p>
          <a:p>
            <a:endParaRPr lang="en-US" dirty="0"/>
          </a:p>
          <a:p>
            <a:r>
              <a:rPr lang="en-US" dirty="0" smtClean="0"/>
              <a:t>Collaborative  with multiple state entities – </a:t>
            </a:r>
            <a:r>
              <a:rPr lang="en-US" dirty="0" err="1" smtClean="0"/>
              <a:t>Alzheimers</a:t>
            </a:r>
            <a:r>
              <a:rPr lang="en-US" dirty="0" smtClean="0"/>
              <a:t>, Hospice/Palliative Care, Bar Association, etc.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9084365" y="4532243"/>
            <a:ext cx="2252390" cy="16447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file"/>
              </a:rPr>
              <a:t>Mike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43" y="3991965"/>
            <a:ext cx="3259583" cy="1739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083" y="1936431"/>
            <a:ext cx="1925850" cy="112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467" y="910214"/>
            <a:ext cx="3390900" cy="238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881" y="4151124"/>
            <a:ext cx="2136486" cy="141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3137730"/>
            <a:ext cx="314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Advance Care Planning Clinics at </a:t>
            </a:r>
            <a:r>
              <a:rPr lang="en-US" sz="1400" dirty="0" err="1"/>
              <a:t>AnMed</a:t>
            </a:r>
            <a:r>
              <a:rPr lang="en-US" sz="1400" dirty="0"/>
              <a:t> Health Outpatient Primary Care Clinics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2806" y="5659370"/>
            <a:ext cx="347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Educational Outreach - Skilled Nursing Facilities and Churches in Anderson County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9468" y="3333477"/>
            <a:ext cx="347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Inpatient </a:t>
            </a:r>
            <a:r>
              <a:rPr lang="en-US" dirty="0" smtClean="0"/>
              <a:t>Care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867" y="4050844"/>
            <a:ext cx="1518041" cy="15180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717" y="1271729"/>
            <a:ext cx="2271243" cy="15160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29041" y="2787783"/>
            <a:ext cx="1948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FM Residency Program ACP Clinic and Educational Initiative</a:t>
            </a:r>
          </a:p>
        </p:txBody>
      </p:sp>
      <p:sp>
        <p:nvSpPr>
          <p:cNvPr id="24" name="Oval 23"/>
          <p:cNvSpPr/>
          <p:nvPr/>
        </p:nvSpPr>
        <p:spPr>
          <a:xfrm rot="20457102">
            <a:off x="715097" y="212462"/>
            <a:ext cx="9932976" cy="6247651"/>
          </a:xfrm>
          <a:prstGeom prst="ellipse">
            <a:avLst/>
          </a:prstGeom>
          <a:noFill/>
          <a:ln>
            <a:solidFill>
              <a:srgbClr val="BCA8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073609">
            <a:off x="603072" y="1210311"/>
            <a:ext cx="3606798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 Statewide POST </a:t>
            </a:r>
            <a:r>
              <a:rPr lang="en-US" sz="2000" dirty="0"/>
              <a:t>Initiative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4954" y="5712370"/>
            <a:ext cx="3470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Outpatient Hospice Care Teams</a:t>
            </a:r>
          </a:p>
        </p:txBody>
      </p:sp>
    </p:spTree>
    <p:extLst>
      <p:ext uri="{BB962C8B-B14F-4D97-AF65-F5344CB8AC3E}">
        <p14:creationId xmlns:p14="http://schemas.microsoft.com/office/powerpoint/2010/main" val="14777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Components to an ACP Initiative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710111"/>
          </a:xfrm>
        </p:spPr>
        <p:txBody>
          <a:bodyPr>
            <a:normAutofit/>
          </a:bodyPr>
          <a:lstStyle/>
          <a:p>
            <a:r>
              <a:rPr lang="en-US" sz="3200" dirty="0"/>
              <a:t>Physician champion </a:t>
            </a:r>
          </a:p>
          <a:p>
            <a:r>
              <a:rPr lang="en-US" sz="3200" dirty="0"/>
              <a:t>Shared advocacy</a:t>
            </a:r>
          </a:p>
          <a:p>
            <a:r>
              <a:rPr lang="en-US" sz="3200" dirty="0"/>
              <a:t>Senior </a:t>
            </a:r>
            <a:r>
              <a:rPr lang="en-US" sz="3200" dirty="0" smtClean="0"/>
              <a:t>Leadership support</a:t>
            </a:r>
            <a:endParaRPr lang="en-US" sz="3200" dirty="0"/>
          </a:p>
          <a:p>
            <a:r>
              <a:rPr lang="en-US" sz="3200" dirty="0" smtClean="0"/>
              <a:t>Role model communication for providers</a:t>
            </a:r>
          </a:p>
          <a:p>
            <a:r>
              <a:rPr lang="en-US" sz="3200" dirty="0" smtClean="0"/>
              <a:t>Patient family / support persons part of the conversation</a:t>
            </a:r>
          </a:p>
          <a:p>
            <a:r>
              <a:rPr lang="en-US" sz="3200" dirty="0" smtClean="0"/>
              <a:t>Adequate time for discussions</a:t>
            </a:r>
          </a:p>
          <a:p>
            <a:r>
              <a:rPr lang="en-US" sz="3200" dirty="0" smtClean="0"/>
              <a:t>Non-urgent setting, prior to time when end of life is near</a:t>
            </a:r>
          </a:p>
          <a:p>
            <a:r>
              <a:rPr lang="en-US" sz="3200" dirty="0" smtClean="0"/>
              <a:t>ACP as an ongoing conversation, </a:t>
            </a:r>
            <a:r>
              <a:rPr lang="en-US" sz="3200" dirty="0"/>
              <a:t>not a one-time </a:t>
            </a:r>
            <a:r>
              <a:rPr lang="en-US" sz="3200" dirty="0" smtClean="0"/>
              <a:t>form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30856"/>
              </p:ext>
            </p:extLst>
          </p:nvPr>
        </p:nvGraphicFramePr>
        <p:xfrm>
          <a:off x="834886" y="337929"/>
          <a:ext cx="10336696" cy="602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17635" y="6176374"/>
            <a:ext cx="5009323" cy="38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The Dartmouth Atlas of Health Care,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06134"/>
              </p:ext>
            </p:extLst>
          </p:nvPr>
        </p:nvGraphicFramePr>
        <p:xfrm>
          <a:off x="1351721" y="337930"/>
          <a:ext cx="9322905" cy="596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9217" y="6301406"/>
            <a:ext cx="528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smtClean="0"/>
              <a:t>The Dartmouth Atlas of Health Care, </a:t>
            </a:r>
            <a:r>
              <a:rPr lang="en-U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051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266348"/>
              </p:ext>
            </p:extLst>
          </p:nvPr>
        </p:nvGraphicFramePr>
        <p:xfrm>
          <a:off x="1073426" y="357809"/>
          <a:ext cx="9720470" cy="59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6662" y="6321287"/>
            <a:ext cx="49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smtClean="0"/>
              <a:t>The Dartmouth Atlas of Health Care, </a:t>
            </a:r>
            <a:r>
              <a:rPr lang="en-U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931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AnMed</a:t>
            </a:r>
            <a:r>
              <a:rPr lang="en-US" dirty="0" smtClean="0"/>
              <a:t> Health:  Accomplishments </a:t>
            </a:r>
            <a:br>
              <a:rPr lang="en-US" dirty="0" smtClean="0"/>
            </a:br>
            <a:r>
              <a:rPr lang="en-US" sz="4400" dirty="0" smtClean="0"/>
              <a:t>since June 2016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Expanded from 4 PCP offices to all 11 owned practices</a:t>
            </a:r>
          </a:p>
          <a:p>
            <a:r>
              <a:rPr lang="en-US" dirty="0" smtClean="0"/>
              <a:t>Expanded to 3 Specialty practices including Oncology, Pulmonology, and Cardiology</a:t>
            </a:r>
          </a:p>
          <a:p>
            <a:r>
              <a:rPr lang="en-US" dirty="0" smtClean="0"/>
              <a:t>Average 70 patient conversations in the PCP each month with 99% rate of document completion</a:t>
            </a:r>
          </a:p>
          <a:p>
            <a:r>
              <a:rPr lang="en-US" dirty="0" smtClean="0"/>
              <a:t>Assumed primary responsibility for ACP in the hospital </a:t>
            </a:r>
          </a:p>
          <a:p>
            <a:pPr lvl="1"/>
            <a:r>
              <a:rPr lang="en-US" dirty="0" smtClean="0"/>
              <a:t>Documents completed and scanned into EMR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ocument patient wishes in the ACP notes</a:t>
            </a:r>
          </a:p>
          <a:p>
            <a:r>
              <a:rPr lang="en-US" dirty="0"/>
              <a:t>C</a:t>
            </a:r>
            <a:r>
              <a:rPr lang="en-US" dirty="0" smtClean="0"/>
              <a:t>ompleted 20 POST forms for patients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ACP Program Evaluation:  </a:t>
            </a:r>
            <a:br>
              <a:rPr lang="en-US" dirty="0" smtClean="0"/>
            </a:br>
            <a:r>
              <a:rPr lang="en-US" dirty="0" smtClean="0"/>
              <a:t>Measuring What Matters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AD expressed and accessible</a:t>
            </a:r>
          </a:p>
          <a:p>
            <a:endParaRPr lang="en-US" sz="3600" dirty="0"/>
          </a:p>
          <a:p>
            <a:r>
              <a:rPr lang="en-US" sz="3600" dirty="0" smtClean="0"/>
              <a:t>Percent </a:t>
            </a:r>
            <a:r>
              <a:rPr lang="en-US" sz="3600" dirty="0"/>
              <a:t>of patients with an AD </a:t>
            </a:r>
            <a:r>
              <a:rPr lang="en-US" sz="3600" dirty="0" smtClean="0"/>
              <a:t>document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Percent where AD document can be located in medical </a:t>
            </a:r>
            <a:r>
              <a:rPr lang="en-US" sz="3600" dirty="0" smtClean="0"/>
              <a:t>record</a:t>
            </a:r>
            <a:endParaRPr lang="en-US" sz="3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/>
              <a:t>Percent where wishes were followed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3600" dirty="0"/>
          </a:p>
          <a:p>
            <a:r>
              <a:rPr lang="en-US" sz="3600" dirty="0"/>
              <a:t>Similar set for ICU patients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Hospital Utilization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Hospital Days and  ICU Days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Last 2 years of life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Last 6 months of life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Percent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patients with </a:t>
            </a:r>
            <a:r>
              <a:rPr lang="en-US" dirty="0">
                <a:solidFill>
                  <a:schemeClr val="tx1"/>
                </a:solidFill>
              </a:rPr>
              <a:t>more than one hospitalization in the last 30 days of </a:t>
            </a:r>
            <a:r>
              <a:rPr lang="en-US" dirty="0" smtClean="0">
                <a:solidFill>
                  <a:schemeClr val="tx1"/>
                </a:solidFill>
              </a:rPr>
              <a:t>life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Percent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patients with </a:t>
            </a:r>
            <a:r>
              <a:rPr lang="en-US" dirty="0">
                <a:solidFill>
                  <a:schemeClr val="tx1"/>
                </a:solidFill>
              </a:rPr>
              <a:t>more than one emergency department visit in the last 30 days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/>
          <a:lstStyle/>
          <a:p>
            <a:r>
              <a:rPr lang="en-US" dirty="0" smtClean="0"/>
              <a:t>Session Objectives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713" y="1431235"/>
            <a:ext cx="11449878" cy="474572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Hope:  </a:t>
            </a:r>
            <a:r>
              <a:rPr lang="en-US" sz="3000" b="1" dirty="0"/>
              <a:t>Participants will be equipped to </a:t>
            </a:r>
            <a:r>
              <a:rPr lang="en-US" sz="3000" b="1" dirty="0" smtClean="0"/>
              <a:t>expand </a:t>
            </a:r>
            <a:r>
              <a:rPr lang="en-US" sz="3000" b="1" dirty="0"/>
              <a:t>the role and practice of chaplaincy in advance care planning within a health system and in the broader healthcare community. </a:t>
            </a:r>
            <a:endParaRPr lang="en-US" sz="3000" b="1" dirty="0" smtClean="0"/>
          </a:p>
          <a:p>
            <a:endParaRPr lang="en-US" b="1" dirty="0"/>
          </a:p>
          <a:p>
            <a:r>
              <a:rPr lang="en-US" dirty="0"/>
              <a:t>Describe a collaborative, inter-disciplinary model for training family practice residents in ACP</a:t>
            </a:r>
            <a:r>
              <a:rPr lang="en-US" dirty="0" smtClean="0"/>
              <a:t>.</a:t>
            </a:r>
          </a:p>
          <a:p>
            <a:r>
              <a:rPr lang="en-US" dirty="0"/>
              <a:t>Identify strategies for an integrated, system-wide approach to ACP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</a:t>
            </a:r>
            <a:r>
              <a:rPr lang="en-US" dirty="0"/>
              <a:t>opportunities for community-based collaborations to expand ACP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 an </a:t>
            </a:r>
            <a:r>
              <a:rPr lang="en-US" dirty="0"/>
              <a:t>evaluation plan to document ACP program outcomes.</a:t>
            </a:r>
          </a:p>
        </p:txBody>
      </p:sp>
    </p:spTree>
    <p:extLst>
      <p:ext uri="{BB962C8B-B14F-4D97-AF65-F5344CB8AC3E}">
        <p14:creationId xmlns:p14="http://schemas.microsoft.com/office/powerpoint/2010/main" val="2723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Respecting choices ™ (http://www.gundersenhealth.org/respecting-choices/)</a:t>
            </a:r>
          </a:p>
          <a:p>
            <a:r>
              <a:rPr lang="en-US" dirty="0" smtClean="0"/>
              <a:t>The Dartmouth Atlas for Healthcare. Care of chronic illness in the last two years of life. (</a:t>
            </a:r>
            <a:r>
              <a:rPr lang="en-US" dirty="0" smtClean="0">
                <a:hlinkClick r:id="rId2"/>
              </a:rPr>
              <a:t>www.darthouthatlas.org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Conversation Project (</a:t>
            </a:r>
            <a:r>
              <a:rPr lang="en-US" dirty="0" smtClean="0">
                <a:hlinkClick r:id="rId3"/>
              </a:rPr>
              <a:t>http://theconversationproject.org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Advance Care Planning, Preferences for Care at the End of Life, Research in Action, Issue 12; Barbara L. </a:t>
            </a:r>
            <a:r>
              <a:rPr lang="en-US" dirty="0" err="1" smtClean="0"/>
              <a:t>Kass-Bartelemes</a:t>
            </a:r>
            <a:r>
              <a:rPr lang="en-US" dirty="0" smtClean="0"/>
              <a:t> and Ronda Hughes. </a:t>
            </a:r>
          </a:p>
          <a:p>
            <a:r>
              <a:rPr lang="en-US" dirty="0" err="1" smtClean="0"/>
              <a:t>Burstin</a:t>
            </a:r>
            <a:r>
              <a:rPr lang="en-US" dirty="0" smtClean="0"/>
              <a:t>, H. &amp; Johnson, K. (2017)  Next-generation quality measurement to support improvement in advanced illness and end-of-life care.  Journal of the American Society on Aging. 41(1):  86-93.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2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Advance Care Planning?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Advance care planning is about planning for the ‘what ifs’ that may occur across the entire </a:t>
            </a:r>
            <a:r>
              <a:rPr lang="en-US" i="1" dirty="0" smtClean="0"/>
              <a:t>lifespan</a:t>
            </a:r>
            <a:r>
              <a:rPr lang="en-US" i="1" dirty="0"/>
              <a:t>.” </a:t>
            </a:r>
            <a:r>
              <a:rPr lang="en-US" dirty="0"/>
              <a:t>— Joanne Lynn, MD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wo </a:t>
            </a:r>
            <a:r>
              <a:rPr lang="en-US" sz="3200" dirty="0"/>
              <a:t>overriding </a:t>
            </a:r>
            <a:r>
              <a:rPr lang="en-US" sz="3200" dirty="0" smtClean="0"/>
              <a:t>goals: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establishing </a:t>
            </a:r>
            <a:r>
              <a:rPr lang="en-US" sz="3200" dirty="0"/>
              <a:t>a surrogate decision-maker, which is </a:t>
            </a:r>
            <a:r>
              <a:rPr lang="en-US" sz="3200" dirty="0">
                <a:solidFill>
                  <a:srgbClr val="FFFF00"/>
                </a:solidFill>
              </a:rPr>
              <a:t>a legal activity</a:t>
            </a:r>
            <a:r>
              <a:rPr lang="en-US" sz="3200" dirty="0"/>
              <a:t>; </a:t>
            </a:r>
            <a:r>
              <a:rPr lang="en-US" sz="3200" dirty="0" smtClean="0"/>
              <a:t>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/>
              <a:t>expressing your values, treatment goals and wishes, which is </a:t>
            </a:r>
            <a:r>
              <a:rPr lang="en-US" sz="3200" dirty="0">
                <a:solidFill>
                  <a:srgbClr val="FFFF00"/>
                </a:solidFill>
              </a:rPr>
              <a:t>a communications task</a:t>
            </a:r>
            <a:r>
              <a:rPr lang="en-US" sz="3200" dirty="0"/>
              <a:t> 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Advance Care Planning?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Understanding</a:t>
            </a:r>
            <a:r>
              <a:rPr lang="en-US" sz="3200" dirty="0" smtClean="0"/>
              <a:t> possible, future healthcare choices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Thinking</a:t>
            </a:r>
            <a:r>
              <a:rPr lang="en-US" sz="3200" dirty="0" smtClean="0"/>
              <a:t> about choices in light of what is important to the patient</a:t>
            </a:r>
          </a:p>
          <a:p>
            <a:r>
              <a:rPr lang="en-US" sz="3200" dirty="0" smtClean="0"/>
              <a:t>Making </a:t>
            </a:r>
            <a:r>
              <a:rPr lang="en-US" sz="3200" dirty="0"/>
              <a:t>decisions </a:t>
            </a:r>
            <a:r>
              <a:rPr lang="en-US" sz="3200" dirty="0">
                <a:solidFill>
                  <a:srgbClr val="FFC000"/>
                </a:solidFill>
              </a:rPr>
              <a:t>outside</a:t>
            </a:r>
            <a:r>
              <a:rPr lang="en-US" sz="3200" dirty="0"/>
              <a:t> of crisis</a:t>
            </a:r>
            <a:r>
              <a:rPr lang="en-US" sz="3200" dirty="0" smtClean="0"/>
              <a:t>.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Talking</a:t>
            </a:r>
            <a:r>
              <a:rPr lang="en-US" sz="3200" dirty="0" smtClean="0"/>
              <a:t> about decisions with loved ones and physicians</a:t>
            </a:r>
          </a:p>
          <a:p>
            <a:r>
              <a:rPr lang="en-US" sz="3200" dirty="0" smtClean="0"/>
              <a:t>Putting plans in </a:t>
            </a:r>
            <a:r>
              <a:rPr lang="en-US" sz="3200" dirty="0" smtClean="0">
                <a:solidFill>
                  <a:srgbClr val="FFC000"/>
                </a:solidFill>
              </a:rPr>
              <a:t>writing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6" y="1718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436"/>
            <a:ext cx="10515600" cy="46795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4264" y="5576799"/>
            <a:ext cx="5289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Source:  </a:t>
            </a:r>
            <a:r>
              <a:rPr lang="en-US" baseline="30000" dirty="0" smtClean="0"/>
              <a:t>1</a:t>
            </a:r>
            <a:r>
              <a:rPr lang="en-US" dirty="0" smtClean="0"/>
              <a:t> California </a:t>
            </a:r>
            <a:r>
              <a:rPr lang="en-US" dirty="0"/>
              <a:t>Healthcare Foundation, </a:t>
            </a:r>
            <a:r>
              <a:rPr lang="en-US" dirty="0" smtClean="0"/>
              <a:t>2012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aseline="30000" dirty="0" smtClean="0"/>
              <a:t>2</a:t>
            </a:r>
            <a:r>
              <a:rPr lang="en-US" dirty="0" smtClean="0"/>
              <a:t> Journal of Hospital Medicine, 2013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aseline="30000" dirty="0" smtClean="0"/>
              <a:t>3</a:t>
            </a:r>
            <a:r>
              <a:rPr lang="en-US" dirty="0" smtClean="0"/>
              <a:t> Kaiser Family Foundation, 2015</a:t>
            </a:r>
          </a:p>
          <a:p>
            <a:pPr lvl="1"/>
            <a:r>
              <a:rPr lang="en-US" dirty="0" smtClean="0"/>
              <a:t>                   </a:t>
            </a:r>
            <a:r>
              <a:rPr lang="en-US" baseline="30000" dirty="0" smtClean="0"/>
              <a:t>4</a:t>
            </a:r>
            <a:r>
              <a:rPr lang="en-US" dirty="0" smtClean="0"/>
              <a:t>  The Conversation Project, 2013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199" y="1278513"/>
            <a:ext cx="5376153" cy="5117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60%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people say it is extremely important that their family is not burdened by tough decisions about care 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634264" y="2363798"/>
            <a:ext cx="4299625" cy="2869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56%</a:t>
            </a:r>
            <a:r>
              <a:rPr lang="en-US" sz="2800" b="1" dirty="0"/>
              <a:t> </a:t>
            </a:r>
            <a:r>
              <a:rPr lang="en-US" sz="2800" dirty="0"/>
              <a:t>have </a:t>
            </a:r>
            <a:r>
              <a:rPr lang="en-US" sz="2800" u="sng" dirty="0"/>
              <a:t>not</a:t>
            </a:r>
            <a:r>
              <a:rPr lang="en-US" sz="2800" dirty="0"/>
              <a:t> communicated their wishes</a:t>
            </a:r>
          </a:p>
        </p:txBody>
      </p:sp>
    </p:spTree>
    <p:extLst>
      <p:ext uri="{BB962C8B-B14F-4D97-AF65-F5344CB8AC3E}">
        <p14:creationId xmlns:p14="http://schemas.microsoft.com/office/powerpoint/2010/main" val="20299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6" y="1718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436"/>
            <a:ext cx="10515600" cy="46795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4264" y="5576799"/>
            <a:ext cx="5289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Source:  </a:t>
            </a:r>
            <a:r>
              <a:rPr lang="en-US" baseline="30000" dirty="0" smtClean="0"/>
              <a:t>1</a:t>
            </a:r>
            <a:r>
              <a:rPr lang="en-US" dirty="0" smtClean="0"/>
              <a:t> California </a:t>
            </a:r>
            <a:r>
              <a:rPr lang="en-US" dirty="0"/>
              <a:t>Healthcare Foundation, </a:t>
            </a:r>
            <a:r>
              <a:rPr lang="en-US" dirty="0" smtClean="0"/>
              <a:t>2012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aseline="30000" dirty="0" smtClean="0"/>
              <a:t>2</a:t>
            </a:r>
            <a:r>
              <a:rPr lang="en-US" dirty="0" smtClean="0"/>
              <a:t> Journal of Hospital Medicine, 2013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aseline="30000" dirty="0" smtClean="0"/>
              <a:t>3</a:t>
            </a:r>
            <a:r>
              <a:rPr lang="en-US" dirty="0" smtClean="0"/>
              <a:t> Kaiser Family Foundation, 2015</a:t>
            </a:r>
          </a:p>
          <a:p>
            <a:pPr lvl="1"/>
            <a:r>
              <a:rPr lang="en-US" dirty="0" smtClean="0"/>
              <a:t>                   </a:t>
            </a:r>
            <a:r>
              <a:rPr lang="en-US" baseline="30000" dirty="0" smtClean="0"/>
              <a:t>4</a:t>
            </a:r>
            <a:r>
              <a:rPr lang="en-US" dirty="0" smtClean="0"/>
              <a:t>  The Conversation Project, 2013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199" y="1278513"/>
            <a:ext cx="5376153" cy="5117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75%</a:t>
            </a:r>
            <a:r>
              <a:rPr lang="en-US" sz="2800" dirty="0">
                <a:solidFill>
                  <a:schemeClr val="bg1"/>
                </a:solidFill>
              </a:rPr>
              <a:t> of people prefer to die at home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34264" y="2363798"/>
            <a:ext cx="4299625" cy="2869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 smtClean="0"/>
              <a:t>37</a:t>
            </a:r>
            <a:r>
              <a:rPr lang="en-US" sz="3200" b="1" dirty="0"/>
              <a:t>%</a:t>
            </a:r>
            <a:r>
              <a:rPr lang="en-US" sz="2800" dirty="0"/>
              <a:t> die in the location of their choice</a:t>
            </a:r>
          </a:p>
        </p:txBody>
      </p:sp>
    </p:spTree>
    <p:extLst>
      <p:ext uri="{BB962C8B-B14F-4D97-AF65-F5344CB8AC3E}">
        <p14:creationId xmlns:p14="http://schemas.microsoft.com/office/powerpoint/2010/main" val="19996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6" y="1718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436"/>
            <a:ext cx="10515600" cy="46795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4264" y="5576799"/>
            <a:ext cx="5289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Source:  </a:t>
            </a:r>
            <a:r>
              <a:rPr lang="en-US" baseline="30000" dirty="0" smtClean="0"/>
              <a:t>1</a:t>
            </a:r>
            <a:r>
              <a:rPr lang="en-US" dirty="0" smtClean="0"/>
              <a:t> California </a:t>
            </a:r>
            <a:r>
              <a:rPr lang="en-US" dirty="0"/>
              <a:t>Healthcare Foundation, </a:t>
            </a:r>
            <a:r>
              <a:rPr lang="en-US" dirty="0" smtClean="0"/>
              <a:t>2012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aseline="30000" dirty="0" smtClean="0"/>
              <a:t>2</a:t>
            </a:r>
            <a:r>
              <a:rPr lang="en-US" dirty="0" smtClean="0"/>
              <a:t> Journal of Hospital Medicine, 2013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aseline="30000" dirty="0" smtClean="0"/>
              <a:t>3</a:t>
            </a:r>
            <a:r>
              <a:rPr lang="en-US" dirty="0" smtClean="0"/>
              <a:t> Kaiser Family Foundation, 2015</a:t>
            </a:r>
          </a:p>
          <a:p>
            <a:pPr lvl="1"/>
            <a:r>
              <a:rPr lang="en-US" dirty="0" smtClean="0"/>
              <a:t>                   </a:t>
            </a:r>
            <a:r>
              <a:rPr lang="en-US" baseline="30000" dirty="0" smtClean="0"/>
              <a:t>4</a:t>
            </a:r>
            <a:r>
              <a:rPr lang="en-US" dirty="0" smtClean="0"/>
              <a:t>  The Conversation Project, 2013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199" y="1278513"/>
            <a:ext cx="5376153" cy="5117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90%</a:t>
            </a:r>
            <a:r>
              <a:rPr lang="en-US" sz="2800" dirty="0">
                <a:solidFill>
                  <a:schemeClr val="bg1"/>
                </a:solidFill>
              </a:rPr>
              <a:t> of people say it is important to talk to their loved ones about end of life care </a:t>
            </a:r>
            <a:r>
              <a:rPr lang="en-US" sz="28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34264" y="2363798"/>
            <a:ext cx="4299625" cy="2869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27%</a:t>
            </a:r>
            <a:r>
              <a:rPr lang="en-US" sz="2800" dirty="0"/>
              <a:t> have actually done so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6" y="1718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436"/>
            <a:ext cx="10515600" cy="46795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4264" y="5576799"/>
            <a:ext cx="5289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Source:  </a:t>
            </a:r>
            <a:r>
              <a:rPr lang="en-US" baseline="30000" dirty="0" smtClean="0"/>
              <a:t>1</a:t>
            </a:r>
            <a:r>
              <a:rPr lang="en-US" dirty="0" smtClean="0"/>
              <a:t> California </a:t>
            </a:r>
            <a:r>
              <a:rPr lang="en-US" dirty="0"/>
              <a:t>Healthcare Foundation, </a:t>
            </a:r>
            <a:r>
              <a:rPr lang="en-US" dirty="0" smtClean="0"/>
              <a:t>2012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aseline="30000" dirty="0" smtClean="0"/>
              <a:t>2</a:t>
            </a:r>
            <a:r>
              <a:rPr lang="en-US" dirty="0" smtClean="0"/>
              <a:t> Journal of Hospital Medicine, 2013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aseline="30000" dirty="0" smtClean="0"/>
              <a:t>3</a:t>
            </a:r>
            <a:r>
              <a:rPr lang="en-US" dirty="0" smtClean="0"/>
              <a:t> Kaiser Family Foundation, 2015</a:t>
            </a:r>
          </a:p>
          <a:p>
            <a:pPr lvl="1"/>
            <a:r>
              <a:rPr lang="en-US" dirty="0" smtClean="0"/>
              <a:t>                   </a:t>
            </a:r>
            <a:r>
              <a:rPr lang="en-US" baseline="30000" dirty="0" smtClean="0"/>
              <a:t>4</a:t>
            </a:r>
            <a:r>
              <a:rPr lang="en-US" dirty="0" smtClean="0"/>
              <a:t>  The Conversation Project, 2013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199" y="1278513"/>
            <a:ext cx="5376153" cy="5117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89%</a:t>
            </a:r>
            <a:r>
              <a:rPr lang="en-US" sz="2800" dirty="0">
                <a:solidFill>
                  <a:schemeClr val="bg1"/>
                </a:solidFill>
              </a:rPr>
              <a:t> of people say that doctors should discuss end-of-life care with patients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34264" y="2363798"/>
            <a:ext cx="4299625" cy="2869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17%</a:t>
            </a:r>
            <a:r>
              <a:rPr lang="en-US" sz="2800" dirty="0"/>
              <a:t> report having done so.</a:t>
            </a:r>
          </a:p>
        </p:txBody>
      </p:sp>
    </p:spTree>
    <p:extLst>
      <p:ext uri="{BB962C8B-B14F-4D97-AF65-F5344CB8AC3E}">
        <p14:creationId xmlns:p14="http://schemas.microsoft.com/office/powerpoint/2010/main" val="38824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872</TotalTime>
  <Words>1956</Words>
  <Application>Microsoft Office PowerPoint</Application>
  <PresentationFormat>Widescreen</PresentationFormat>
  <Paragraphs>356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Helvetica</vt:lpstr>
      <vt:lpstr>Wingdings</vt:lpstr>
      <vt:lpstr>Depth</vt:lpstr>
      <vt:lpstr>Caring Choices </vt:lpstr>
      <vt:lpstr>Project Team</vt:lpstr>
      <vt:lpstr>Session Objectives </vt:lpstr>
      <vt:lpstr>What is Advance Care Planning?</vt:lpstr>
      <vt:lpstr>Why Advance Care Planning?</vt:lpstr>
      <vt:lpstr>Some Facts</vt:lpstr>
      <vt:lpstr>Some Facts</vt:lpstr>
      <vt:lpstr>Some Facts</vt:lpstr>
      <vt:lpstr>Some Facts</vt:lpstr>
      <vt:lpstr>Some Facts</vt:lpstr>
      <vt:lpstr>Barriers to ACP</vt:lpstr>
      <vt:lpstr>PowerPoint Presentation</vt:lpstr>
      <vt:lpstr>It’s a conversation</vt:lpstr>
      <vt:lpstr>Medical Care at the End-of-Life</vt:lpstr>
      <vt:lpstr>Situations to Consider</vt:lpstr>
      <vt:lpstr>PowerPoint Presentation</vt:lpstr>
      <vt:lpstr>ACP in Family Practice Residency</vt:lpstr>
      <vt:lpstr>PowerPoint Presentation</vt:lpstr>
      <vt:lpstr>PowerPoint Presentation</vt:lpstr>
      <vt:lpstr>Expanding within the Health System</vt:lpstr>
      <vt:lpstr>Expanding into the Community</vt:lpstr>
      <vt:lpstr>Incorporating State Initiatives</vt:lpstr>
      <vt:lpstr>PowerPoint Presentation</vt:lpstr>
      <vt:lpstr>Key Components to an ACP Initiative</vt:lpstr>
      <vt:lpstr>PowerPoint Presentation</vt:lpstr>
      <vt:lpstr>PowerPoint Presentation</vt:lpstr>
      <vt:lpstr>PowerPoint Presentation</vt:lpstr>
      <vt:lpstr>AnMed Health:  Accomplishments  since June 2016</vt:lpstr>
      <vt:lpstr>ACP Program Evaluation:   Measuring What Matters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Johnston</dc:creator>
  <cp:lastModifiedBy>User</cp:lastModifiedBy>
  <cp:revision>264</cp:revision>
  <dcterms:created xsi:type="dcterms:W3CDTF">2016-07-19T17:45:22Z</dcterms:created>
  <dcterms:modified xsi:type="dcterms:W3CDTF">2018-04-24T22:23:22Z</dcterms:modified>
</cp:coreProperties>
</file>