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637" r:id="rId2"/>
    <p:sldId id="869" r:id="rId3"/>
    <p:sldId id="872" r:id="rId4"/>
    <p:sldId id="873" r:id="rId5"/>
    <p:sldId id="870" r:id="rId6"/>
    <p:sldId id="812" r:id="rId7"/>
    <p:sldId id="874" r:id="rId8"/>
    <p:sldId id="816" r:id="rId9"/>
    <p:sldId id="871" r:id="rId10"/>
    <p:sldId id="828" r:id="rId11"/>
    <p:sldId id="875" r:id="rId12"/>
    <p:sldId id="830" r:id="rId13"/>
    <p:sldId id="817" r:id="rId14"/>
    <p:sldId id="918" r:id="rId15"/>
    <p:sldId id="819" r:id="rId16"/>
    <p:sldId id="832" r:id="rId17"/>
    <p:sldId id="808" r:id="rId18"/>
    <p:sldId id="821" r:id="rId19"/>
    <p:sldId id="822" r:id="rId20"/>
    <p:sldId id="823" r:id="rId21"/>
    <p:sldId id="920" r:id="rId22"/>
    <p:sldId id="825" r:id="rId23"/>
    <p:sldId id="826" r:id="rId24"/>
    <p:sldId id="827" r:id="rId25"/>
    <p:sldId id="809" r:id="rId26"/>
    <p:sldId id="833" r:id="rId27"/>
    <p:sldId id="861" r:id="rId28"/>
    <p:sldId id="846" r:id="rId29"/>
    <p:sldId id="914" r:id="rId30"/>
    <p:sldId id="810" r:id="rId31"/>
    <p:sldId id="841" r:id="rId32"/>
    <p:sldId id="844" r:id="rId33"/>
    <p:sldId id="811" r:id="rId34"/>
    <p:sldId id="851" r:id="rId35"/>
    <p:sldId id="911" r:id="rId36"/>
    <p:sldId id="855" r:id="rId37"/>
    <p:sldId id="854" r:id="rId38"/>
    <p:sldId id="849" r:id="rId39"/>
    <p:sldId id="847" r:id="rId40"/>
    <p:sldId id="493" r:id="rId41"/>
    <p:sldId id="804" r:id="rId42"/>
    <p:sldId id="848" r:id="rId43"/>
    <p:sldId id="577" r:id="rId4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0058"/>
    <a:srgbClr val="CE3E2E"/>
    <a:srgbClr val="1BA5A4"/>
    <a:srgbClr val="FFCC00"/>
    <a:srgbClr val="D20055"/>
    <a:srgbClr val="CC5D72"/>
    <a:srgbClr val="66CCFF"/>
    <a:srgbClr val="003366"/>
    <a:srgbClr val="CCCC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087" autoAdjust="0"/>
  </p:normalViewPr>
  <p:slideViewPr>
    <p:cSldViewPr>
      <p:cViewPr>
        <p:scale>
          <a:sx n="50" d="100"/>
          <a:sy n="50" d="100"/>
        </p:scale>
        <p:origin x="-186" y="-72"/>
      </p:cViewPr>
      <p:guideLst>
        <p:guide orient="horz" pos="2160"/>
        <p:guide pos="2880"/>
      </p:guideLst>
    </p:cSldViewPr>
  </p:slideViewPr>
  <p:notesTextViewPr>
    <p:cViewPr>
      <p:scale>
        <a:sx n="1" d="1"/>
        <a:sy n="1" d="1"/>
      </p:scale>
      <p:origin x="0" y="0"/>
    </p:cViewPr>
  </p:notesTextViewPr>
  <p:sorterViewPr>
    <p:cViewPr>
      <p:scale>
        <a:sx n="70" d="100"/>
        <a:sy n="70" d="100"/>
      </p:scale>
      <p:origin x="0" y="3474"/>
    </p:cViewPr>
  </p:sorterViewPr>
  <p:notesViewPr>
    <p:cSldViewPr>
      <p:cViewPr varScale="1">
        <p:scale>
          <a:sx n="54" d="100"/>
          <a:sy n="54" d="100"/>
        </p:scale>
        <p:origin x="-2886" y="-10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586" tIns="47293" rIns="94586" bIns="47293"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586" tIns="47293" rIns="94586" bIns="47293" rtlCol="0"/>
          <a:lstStyle>
            <a:lvl1pPr algn="r">
              <a:defRPr sz="1200"/>
            </a:lvl1pPr>
          </a:lstStyle>
          <a:p>
            <a:fld id="{97A5CD87-C3F8-40FC-945E-FF568939100E}" type="datetimeFigureOut">
              <a:rPr lang="en-US" smtClean="0"/>
              <a:t>5/9/2019</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586" tIns="47293" rIns="94586" bIns="47293"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586" tIns="47293" rIns="94586" bIns="47293" rtlCol="0" anchor="b"/>
          <a:lstStyle>
            <a:lvl1pPr algn="r">
              <a:defRPr sz="1200"/>
            </a:lvl1pPr>
          </a:lstStyle>
          <a:p>
            <a:fld id="{F9776ADF-3EA7-4FCC-BE47-0B2ED5DC6ACF}" type="slidenum">
              <a:rPr lang="en-US" smtClean="0"/>
              <a:t>‹#›</a:t>
            </a:fld>
            <a:endParaRPr lang="en-US"/>
          </a:p>
        </p:txBody>
      </p:sp>
    </p:spTree>
    <p:extLst>
      <p:ext uri="{BB962C8B-B14F-4D97-AF65-F5344CB8AC3E}">
        <p14:creationId xmlns:p14="http://schemas.microsoft.com/office/powerpoint/2010/main" val="1636553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586" tIns="47293" rIns="94586" bIns="47293"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586" tIns="47293" rIns="94586" bIns="47293" rtlCol="0"/>
          <a:lstStyle>
            <a:lvl1pPr algn="r">
              <a:defRPr sz="1200"/>
            </a:lvl1pPr>
          </a:lstStyle>
          <a:p>
            <a:fld id="{8A74D753-8753-4037-84A1-6B27B12A2593}" type="datetimeFigureOut">
              <a:rPr lang="en-US" smtClean="0"/>
              <a:t>5/9/2019</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586" tIns="47293" rIns="94586" bIns="47293"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586" tIns="47293" rIns="94586" bIns="472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586" tIns="47293" rIns="94586" bIns="47293"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586" tIns="47293" rIns="94586" bIns="47293" rtlCol="0" anchor="b"/>
          <a:lstStyle>
            <a:lvl1pPr algn="r">
              <a:defRPr sz="1200"/>
            </a:lvl1pPr>
          </a:lstStyle>
          <a:p>
            <a:fld id="{C449EA58-C8E6-403B-BCC9-6AA9571849A7}" type="slidenum">
              <a:rPr lang="en-US" smtClean="0"/>
              <a:t>‹#›</a:t>
            </a:fld>
            <a:endParaRPr lang="en-US"/>
          </a:p>
        </p:txBody>
      </p:sp>
    </p:spTree>
    <p:extLst>
      <p:ext uri="{BB962C8B-B14F-4D97-AF65-F5344CB8AC3E}">
        <p14:creationId xmlns:p14="http://schemas.microsoft.com/office/powerpoint/2010/main" val="122674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1</a:t>
            </a:fld>
            <a:endParaRPr lang="en-US"/>
          </a:p>
        </p:txBody>
      </p:sp>
    </p:spTree>
    <p:extLst>
      <p:ext uri="{BB962C8B-B14F-4D97-AF65-F5344CB8AC3E}">
        <p14:creationId xmlns:p14="http://schemas.microsoft.com/office/powerpoint/2010/main" val="1321251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449EA58-C8E6-403B-BCC9-6AA9571849A7}" type="slidenum">
              <a:rPr lang="en-US" smtClean="0"/>
              <a:t>24</a:t>
            </a:fld>
            <a:endParaRPr lang="en-US"/>
          </a:p>
        </p:txBody>
      </p:sp>
    </p:spTree>
    <p:extLst>
      <p:ext uri="{BB962C8B-B14F-4D97-AF65-F5344CB8AC3E}">
        <p14:creationId xmlns:p14="http://schemas.microsoft.com/office/powerpoint/2010/main" val="3870286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Love does- Bob Goff</a:t>
            </a:r>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27</a:t>
            </a:fld>
            <a:endParaRPr lang="en-US"/>
          </a:p>
        </p:txBody>
      </p:sp>
    </p:spTree>
    <p:extLst>
      <p:ext uri="{BB962C8B-B14F-4D97-AF65-F5344CB8AC3E}">
        <p14:creationId xmlns:p14="http://schemas.microsoft.com/office/powerpoint/2010/main" val="1848259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29</a:t>
            </a:fld>
            <a:endParaRPr lang="en-US"/>
          </a:p>
        </p:txBody>
      </p:sp>
    </p:spTree>
    <p:extLst>
      <p:ext uri="{BB962C8B-B14F-4D97-AF65-F5344CB8AC3E}">
        <p14:creationId xmlns:p14="http://schemas.microsoft.com/office/powerpoint/2010/main" val="3230156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36</a:t>
            </a:fld>
            <a:endParaRPr lang="en-US"/>
          </a:p>
        </p:txBody>
      </p:sp>
    </p:spTree>
    <p:extLst>
      <p:ext uri="{BB962C8B-B14F-4D97-AF65-F5344CB8AC3E}">
        <p14:creationId xmlns:p14="http://schemas.microsoft.com/office/powerpoint/2010/main" val="895433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37</a:t>
            </a:fld>
            <a:endParaRPr lang="en-US"/>
          </a:p>
        </p:txBody>
      </p:sp>
    </p:spTree>
    <p:extLst>
      <p:ext uri="{BB962C8B-B14F-4D97-AF65-F5344CB8AC3E}">
        <p14:creationId xmlns:p14="http://schemas.microsoft.com/office/powerpoint/2010/main" val="2967276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custDataLst>
              <p:tags r:id="rId1"/>
            </p:custDataLst>
          </p:nvPr>
        </p:nvSpPr>
        <p:spPr>
          <a:noFill/>
        </p:spPr>
        <p:txBody>
          <a:bodyPr/>
          <a:lstStyle/>
          <a:p>
            <a:endParaRPr lang="en-US" altLang="en-US"/>
          </a:p>
        </p:txBody>
      </p:sp>
      <p:sp>
        <p:nvSpPr>
          <p:cNvPr id="9523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68507" indent="-295580" eaLnBrk="0" hangingPunct="0">
              <a:spcBef>
                <a:spcPct val="30000"/>
              </a:spcBef>
              <a:defRPr sz="1200">
                <a:solidFill>
                  <a:schemeClr val="tx1"/>
                </a:solidFill>
                <a:latin typeface="Arial" charset="0"/>
                <a:cs typeface="Arial" charset="0"/>
              </a:defRPr>
            </a:lvl2pPr>
            <a:lvl3pPr marL="1182319" indent="-236464" eaLnBrk="0" hangingPunct="0">
              <a:spcBef>
                <a:spcPct val="30000"/>
              </a:spcBef>
              <a:defRPr sz="1200">
                <a:solidFill>
                  <a:schemeClr val="tx1"/>
                </a:solidFill>
                <a:latin typeface="Arial" charset="0"/>
                <a:cs typeface="Arial" charset="0"/>
              </a:defRPr>
            </a:lvl3pPr>
            <a:lvl4pPr marL="1655247" indent="-236464" eaLnBrk="0" hangingPunct="0">
              <a:spcBef>
                <a:spcPct val="30000"/>
              </a:spcBef>
              <a:defRPr sz="1200">
                <a:solidFill>
                  <a:schemeClr val="tx1"/>
                </a:solidFill>
                <a:latin typeface="Arial" charset="0"/>
                <a:cs typeface="Arial" charset="0"/>
              </a:defRPr>
            </a:lvl4pPr>
            <a:lvl5pPr marL="2128175" indent="-236464" eaLnBrk="0" hangingPunct="0">
              <a:spcBef>
                <a:spcPct val="30000"/>
              </a:spcBef>
              <a:defRPr sz="1200">
                <a:solidFill>
                  <a:schemeClr val="tx1"/>
                </a:solidFill>
                <a:latin typeface="Arial" charset="0"/>
                <a:cs typeface="Arial" charset="0"/>
              </a:defRPr>
            </a:lvl5pPr>
            <a:lvl6pPr marL="2601102" indent="-236464" eaLnBrk="0" fontAlgn="base" hangingPunct="0">
              <a:spcBef>
                <a:spcPct val="30000"/>
              </a:spcBef>
              <a:spcAft>
                <a:spcPct val="0"/>
              </a:spcAft>
              <a:defRPr sz="1200">
                <a:solidFill>
                  <a:schemeClr val="tx1"/>
                </a:solidFill>
                <a:latin typeface="Arial" charset="0"/>
                <a:cs typeface="Arial" charset="0"/>
              </a:defRPr>
            </a:lvl6pPr>
            <a:lvl7pPr marL="3074030" indent="-236464" eaLnBrk="0" fontAlgn="base" hangingPunct="0">
              <a:spcBef>
                <a:spcPct val="30000"/>
              </a:spcBef>
              <a:spcAft>
                <a:spcPct val="0"/>
              </a:spcAft>
              <a:defRPr sz="1200">
                <a:solidFill>
                  <a:schemeClr val="tx1"/>
                </a:solidFill>
                <a:latin typeface="Arial" charset="0"/>
                <a:cs typeface="Arial" charset="0"/>
              </a:defRPr>
            </a:lvl7pPr>
            <a:lvl8pPr marL="3546958" indent="-236464" eaLnBrk="0" fontAlgn="base" hangingPunct="0">
              <a:spcBef>
                <a:spcPct val="30000"/>
              </a:spcBef>
              <a:spcAft>
                <a:spcPct val="0"/>
              </a:spcAft>
              <a:defRPr sz="1200">
                <a:solidFill>
                  <a:schemeClr val="tx1"/>
                </a:solidFill>
                <a:latin typeface="Arial" charset="0"/>
                <a:cs typeface="Arial" charset="0"/>
              </a:defRPr>
            </a:lvl8pPr>
            <a:lvl9pPr marL="4019885" indent="-23646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837EFD6-91AF-42C5-8BF0-4922A7F47A0A}" type="slidenum">
              <a:rPr lang="en-US" altLang="en-US" smtClean="0"/>
              <a:pPr eaLnBrk="1" hangingPunct="1">
                <a:spcBef>
                  <a:spcPct val="0"/>
                </a:spcBef>
              </a:pPr>
              <a:t>40</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449EA58-C8E6-403B-BCC9-6AA9571849A7}" type="slidenum">
              <a:rPr lang="en-US" smtClean="0"/>
              <a:t>43</a:t>
            </a:fld>
            <a:endParaRPr lang="en-US"/>
          </a:p>
        </p:txBody>
      </p:sp>
    </p:spTree>
    <p:extLst>
      <p:ext uri="{BB962C8B-B14F-4D97-AF65-F5344CB8AC3E}">
        <p14:creationId xmlns:p14="http://schemas.microsoft.com/office/powerpoint/2010/main" val="1069899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2</a:t>
            </a:fld>
            <a:endParaRPr lang="en-US"/>
          </a:p>
        </p:txBody>
      </p:sp>
    </p:spTree>
    <p:extLst>
      <p:ext uri="{BB962C8B-B14F-4D97-AF65-F5344CB8AC3E}">
        <p14:creationId xmlns:p14="http://schemas.microsoft.com/office/powerpoint/2010/main" val="176816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6</a:t>
            </a:fld>
            <a:endParaRPr lang="en-US"/>
          </a:p>
        </p:txBody>
      </p:sp>
    </p:spTree>
    <p:extLst>
      <p:ext uri="{BB962C8B-B14F-4D97-AF65-F5344CB8AC3E}">
        <p14:creationId xmlns:p14="http://schemas.microsoft.com/office/powerpoint/2010/main" val="470888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9</a:t>
            </a:fld>
            <a:endParaRPr lang="en-US"/>
          </a:p>
        </p:txBody>
      </p:sp>
    </p:spTree>
    <p:extLst>
      <p:ext uri="{BB962C8B-B14F-4D97-AF65-F5344CB8AC3E}">
        <p14:creationId xmlns:p14="http://schemas.microsoft.com/office/powerpoint/2010/main" val="1768162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10</a:t>
            </a:fld>
            <a:endParaRPr lang="en-US"/>
          </a:p>
        </p:txBody>
      </p:sp>
    </p:spTree>
    <p:extLst>
      <p:ext uri="{BB962C8B-B14F-4D97-AF65-F5344CB8AC3E}">
        <p14:creationId xmlns:p14="http://schemas.microsoft.com/office/powerpoint/2010/main" val="350342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custDataLst>
              <p:tags r:id="rId1"/>
            </p:custDataLst>
          </p:nvPr>
        </p:nvSpPr>
        <p:spPr>
          <a:noFill/>
        </p:spPr>
        <p:txBody>
          <a:bodyPr/>
          <a:lstStyle/>
          <a:p>
            <a:endParaRPr lang="en-US" altLang="en-US" smtClean="0"/>
          </a:p>
        </p:txBody>
      </p:sp>
      <p:sp>
        <p:nvSpPr>
          <p:cNvPr id="3584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65610" indent="-294465" eaLnBrk="0" hangingPunct="0">
              <a:spcBef>
                <a:spcPct val="30000"/>
              </a:spcBef>
              <a:defRPr sz="1200">
                <a:solidFill>
                  <a:schemeClr val="tx1"/>
                </a:solidFill>
                <a:latin typeface="Arial" charset="0"/>
                <a:cs typeface="Arial" charset="0"/>
              </a:defRPr>
            </a:lvl2pPr>
            <a:lvl3pPr marL="1177862" indent="-235572" eaLnBrk="0" hangingPunct="0">
              <a:spcBef>
                <a:spcPct val="30000"/>
              </a:spcBef>
              <a:defRPr sz="1200">
                <a:solidFill>
                  <a:schemeClr val="tx1"/>
                </a:solidFill>
                <a:latin typeface="Arial" charset="0"/>
                <a:cs typeface="Arial" charset="0"/>
              </a:defRPr>
            </a:lvl3pPr>
            <a:lvl4pPr marL="1649006" indent="-235572" eaLnBrk="0" hangingPunct="0">
              <a:spcBef>
                <a:spcPct val="30000"/>
              </a:spcBef>
              <a:defRPr sz="1200">
                <a:solidFill>
                  <a:schemeClr val="tx1"/>
                </a:solidFill>
                <a:latin typeface="Arial" charset="0"/>
                <a:cs typeface="Arial" charset="0"/>
              </a:defRPr>
            </a:lvl4pPr>
            <a:lvl5pPr marL="2120151" indent="-235572" eaLnBrk="0" hangingPunct="0">
              <a:spcBef>
                <a:spcPct val="30000"/>
              </a:spcBef>
              <a:defRPr sz="1200">
                <a:solidFill>
                  <a:schemeClr val="tx1"/>
                </a:solidFill>
                <a:latin typeface="Arial" charset="0"/>
                <a:cs typeface="Arial" charset="0"/>
              </a:defRPr>
            </a:lvl5pPr>
            <a:lvl6pPr marL="2591295" indent="-235572" eaLnBrk="0" fontAlgn="base" hangingPunct="0">
              <a:spcBef>
                <a:spcPct val="30000"/>
              </a:spcBef>
              <a:spcAft>
                <a:spcPct val="0"/>
              </a:spcAft>
              <a:defRPr sz="1200">
                <a:solidFill>
                  <a:schemeClr val="tx1"/>
                </a:solidFill>
                <a:latin typeface="Arial" charset="0"/>
                <a:cs typeface="Arial" charset="0"/>
              </a:defRPr>
            </a:lvl6pPr>
            <a:lvl7pPr marL="3062440" indent="-235572" eaLnBrk="0" fontAlgn="base" hangingPunct="0">
              <a:spcBef>
                <a:spcPct val="30000"/>
              </a:spcBef>
              <a:spcAft>
                <a:spcPct val="0"/>
              </a:spcAft>
              <a:defRPr sz="1200">
                <a:solidFill>
                  <a:schemeClr val="tx1"/>
                </a:solidFill>
                <a:latin typeface="Arial" charset="0"/>
                <a:cs typeface="Arial" charset="0"/>
              </a:defRPr>
            </a:lvl7pPr>
            <a:lvl8pPr marL="3533585" indent="-235572" eaLnBrk="0" fontAlgn="base" hangingPunct="0">
              <a:spcBef>
                <a:spcPct val="30000"/>
              </a:spcBef>
              <a:spcAft>
                <a:spcPct val="0"/>
              </a:spcAft>
              <a:defRPr sz="1200">
                <a:solidFill>
                  <a:schemeClr val="tx1"/>
                </a:solidFill>
                <a:latin typeface="Arial" charset="0"/>
                <a:cs typeface="Arial" charset="0"/>
              </a:defRPr>
            </a:lvl8pPr>
            <a:lvl9pPr marL="4004729" indent="-235572"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AB65FB4-F86E-467E-AF75-492C46823204}" type="slidenum">
              <a:rPr lang="en-US" altLang="en-US" smtClean="0"/>
              <a:pPr eaLnBrk="1" hangingPunct="1">
                <a:spcBef>
                  <a:spcPct val="0"/>
                </a:spcBef>
              </a:pPr>
              <a:t>15</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16</a:t>
            </a:fld>
            <a:endParaRPr lang="en-US"/>
          </a:p>
        </p:txBody>
      </p:sp>
    </p:spTree>
    <p:extLst>
      <p:ext uri="{BB962C8B-B14F-4D97-AF65-F5344CB8AC3E}">
        <p14:creationId xmlns:p14="http://schemas.microsoft.com/office/powerpoint/2010/main" val="684851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20</a:t>
            </a:fld>
            <a:endParaRPr lang="en-US"/>
          </a:p>
        </p:txBody>
      </p:sp>
    </p:spTree>
    <p:extLst>
      <p:ext uri="{BB962C8B-B14F-4D97-AF65-F5344CB8AC3E}">
        <p14:creationId xmlns:p14="http://schemas.microsoft.com/office/powerpoint/2010/main" val="3294882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Good things</a:t>
            </a:r>
            <a:endParaRPr lang="en-US" dirty="0"/>
          </a:p>
        </p:txBody>
      </p:sp>
      <p:sp>
        <p:nvSpPr>
          <p:cNvPr id="4" name="Slide Number Placeholder 3"/>
          <p:cNvSpPr>
            <a:spLocks noGrp="1"/>
          </p:cNvSpPr>
          <p:nvPr>
            <p:ph type="sldNum" sz="quarter" idx="10"/>
          </p:nvPr>
        </p:nvSpPr>
        <p:spPr/>
        <p:txBody>
          <a:bodyPr/>
          <a:lstStyle/>
          <a:p>
            <a:fld id="{C449EA58-C8E6-403B-BCC9-6AA9571849A7}" type="slidenum">
              <a:rPr lang="en-US" smtClean="0"/>
              <a:t>21</a:t>
            </a:fld>
            <a:endParaRPr lang="en-US"/>
          </a:p>
        </p:txBody>
      </p:sp>
    </p:spTree>
    <p:extLst>
      <p:ext uri="{BB962C8B-B14F-4D97-AF65-F5344CB8AC3E}">
        <p14:creationId xmlns:p14="http://schemas.microsoft.com/office/powerpoint/2010/main" val="190325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Tree>
    <p:extLst>
      <p:ext uri="{BB962C8B-B14F-4D97-AF65-F5344CB8AC3E}">
        <p14:creationId xmlns:p14="http://schemas.microsoft.com/office/powerpoint/2010/main" val="186058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647293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131869"/>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google.com/url?sa=i&amp;rct=j&amp;q=&amp;esrc=s&amp;source=images&amp;cd=&amp;cad=rja&amp;uact=8&amp;ved=2ahUKEwj2iMmpmq3aAhXJ6IMKHaFoACYQjRx6BAgAEAU&amp;url=http://www.uc.edu/&amp;psig=AOvVaw0E1zSBS5NuYbMtnugwMuXR&amp;ust=1523363733650186"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ogle.com/url?sa=i&amp;rct=j&amp;q=&amp;esrc=s&amp;source=images&amp;cd=&amp;cad=rja&amp;uact=8&amp;ved=2ahUKEwjNhLjXlK3aAhUi9YMKHTVrDpUQjRx6BAgAEAU&amp;url=http://www.gamedots.mx/wonder-woman-tuvo-otro-semi-dios-en-la-pelicula&amp;psig=AOvVaw0827uYnm9jmW1mAchPCZo4&amp;ust=1523362195186342"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google.com/url?sa=i&amp;rct=j&amp;q=&amp;esrc=s&amp;source=images&amp;cd=&amp;cad=rja&amp;uact=8&amp;ved=2ahUKEwj2iMmpmq3aAhXJ6IMKHaFoACYQjRx6BAgAEAU&amp;url=http://www.uc.edu/&amp;psig=AOvVaw0E1zSBS5NuYbMtnugwMuXR&amp;ust=1523363733650186"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google.com/url?sa=i&amp;rct=j&amp;q=&amp;esrc=s&amp;source=images&amp;cd=&amp;cad=rja&amp;uact=8&amp;ved=2ahUKEwiJzfX2oa3aAhWHwYMKHYWVCfIQjRx6BAgAEAU&amp;url=https://www.starthereskillup.org/start-here/make-your-plan/&amp;psig=AOvVaw1KyXsa7EOqNQkYTlP9e1f4&amp;ust=152336577432204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goodpeoplegoodbusiness.areavoices.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337110" y="3054402"/>
            <a:ext cx="2286000" cy="1371600"/>
          </a:xfrm>
          <a:prstGeom prst="rect">
            <a:avLst/>
          </a:prstGeom>
        </p:spPr>
      </p:pic>
      <p:pic>
        <p:nvPicPr>
          <p:cNvPr id="103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0"/>
            <a:ext cx="9201552"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7010400" y="5867400"/>
            <a:ext cx="1905000" cy="1143000"/>
          </a:xfrm>
          <a:prstGeom prst="rect">
            <a:avLst/>
          </a:prstGeom>
        </p:spPr>
      </p:pic>
      <p:sp>
        <p:nvSpPr>
          <p:cNvPr id="4" name="TextBox 3"/>
          <p:cNvSpPr txBox="1"/>
          <p:nvPr/>
        </p:nvSpPr>
        <p:spPr>
          <a:xfrm>
            <a:off x="0" y="304800"/>
            <a:ext cx="4267200" cy="2246769"/>
          </a:xfrm>
          <a:prstGeom prst="rect">
            <a:avLst/>
          </a:prstGeom>
          <a:noFill/>
        </p:spPr>
        <p:txBody>
          <a:bodyPr wrap="square" rtlCol="0">
            <a:spAutoFit/>
          </a:bodyPr>
          <a:lstStyle/>
          <a:p>
            <a:pPr algn="ctr"/>
            <a:r>
              <a:rPr lang="en-US" sz="6000" b="1" dirty="0">
                <a:latin typeface="Gabriola" panose="04040605051002020D02" pitchFamily="82" charset="0"/>
              </a:rPr>
              <a:t>Burnout to Bliss: </a:t>
            </a:r>
            <a:r>
              <a:rPr lang="en-US" sz="6000" b="1" dirty="0" smtClean="0">
                <a:latin typeface="Gabriola" panose="04040605051002020D02" pitchFamily="82" charset="0"/>
              </a:rPr>
              <a:t/>
            </a:r>
            <a:br>
              <a:rPr lang="en-US" sz="6000" b="1" dirty="0" smtClean="0">
                <a:latin typeface="Gabriola" panose="04040605051002020D02" pitchFamily="82" charset="0"/>
              </a:rPr>
            </a:br>
            <a:r>
              <a:rPr lang="en-US" sz="4000" dirty="0" smtClean="0">
                <a:latin typeface="Gabriola" panose="04040605051002020D02" pitchFamily="82" charset="0"/>
              </a:rPr>
              <a:t>Cultivating </a:t>
            </a:r>
            <a:r>
              <a:rPr lang="en-US" sz="4000" dirty="0">
                <a:latin typeface="Gabriola" panose="04040605051002020D02" pitchFamily="82" charset="0"/>
              </a:rPr>
              <a:t>Joyfulness </a:t>
            </a:r>
            <a:r>
              <a:rPr lang="en-US" sz="4000" dirty="0" smtClean="0">
                <a:latin typeface="Gabriola" panose="04040605051002020D02" pitchFamily="82" charset="0"/>
              </a:rPr>
              <a:t>for</a:t>
            </a:r>
            <a:r>
              <a:rPr lang="en-US" sz="4000" dirty="0" smtClean="0">
                <a:latin typeface="Gabriola" panose="04040605051002020D02" pitchFamily="82" charset="0"/>
              </a:rPr>
              <a:t/>
            </a:r>
            <a:br>
              <a:rPr lang="en-US" sz="4000" dirty="0" smtClean="0">
                <a:latin typeface="Gabriola" panose="04040605051002020D02" pitchFamily="82" charset="0"/>
              </a:rPr>
            </a:br>
            <a:r>
              <a:rPr lang="en-US" sz="4000" dirty="0" smtClean="0">
                <a:latin typeface="Gabriola" panose="04040605051002020D02" pitchFamily="82" charset="0"/>
              </a:rPr>
              <a:t>Self-Care </a:t>
            </a:r>
            <a:endParaRPr lang="en-US" sz="2800" dirty="0">
              <a:latin typeface="Gabriola" panose="04040605051002020D02" pitchFamily="82" charset="0"/>
            </a:endParaRPr>
          </a:p>
        </p:txBody>
      </p:sp>
    </p:spTree>
    <p:extLst>
      <p:ext uri="{BB962C8B-B14F-4D97-AF65-F5344CB8AC3E}">
        <p14:creationId xmlns:p14="http://schemas.microsoft.com/office/powerpoint/2010/main" val="2058178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elf care is not sel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9050"/>
            <a:ext cx="9163050"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24200" y="4953000"/>
            <a:ext cx="2590800" cy="381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467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ho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531203"/>
            <a:ext cx="9182100" cy="830997"/>
          </a:xfrm>
          <a:prstGeom prst="rect">
            <a:avLst/>
          </a:prstGeom>
          <a:solidFill>
            <a:schemeClr val="bg1">
              <a:lumMod val="50000"/>
              <a:alpha val="48000"/>
            </a:schemeClr>
          </a:solidFill>
        </p:spPr>
        <p:txBody>
          <a:bodyPr wrap="square" rtlCol="0">
            <a:spAutoFit/>
          </a:bodyPr>
          <a:lstStyle/>
          <a:p>
            <a:pPr algn="ctr"/>
            <a:r>
              <a:rPr lang="en-US" sz="4800" dirty="0" smtClean="0">
                <a:solidFill>
                  <a:schemeClr val="bg1"/>
                </a:solidFill>
              </a:rPr>
              <a:t>Joy is a choice not a circumstance.</a:t>
            </a:r>
            <a:endParaRPr lang="en-US" sz="4800" dirty="0">
              <a:solidFill>
                <a:schemeClr val="bg1"/>
              </a:solidFill>
            </a:endParaRPr>
          </a:p>
        </p:txBody>
      </p:sp>
    </p:spTree>
    <p:extLst>
      <p:ext uri="{BB962C8B-B14F-4D97-AF65-F5344CB8AC3E}">
        <p14:creationId xmlns:p14="http://schemas.microsoft.com/office/powerpoint/2010/main" val="3975652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8153400" cy="5791200"/>
          </a:xfrm>
          <a:prstGeom prst="rect">
            <a:avLst/>
          </a:prstGeom>
          <a:noFill/>
          <a:ln w="381000">
            <a:solidFill>
              <a:srgbClr val="DA00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04900" y="855405"/>
            <a:ext cx="7010400" cy="2554545"/>
          </a:xfrm>
          <a:prstGeom prst="rect">
            <a:avLst/>
          </a:prstGeom>
          <a:noFill/>
        </p:spPr>
        <p:txBody>
          <a:bodyPr wrap="square" rtlCol="0">
            <a:spAutoFit/>
          </a:bodyPr>
          <a:lstStyle/>
          <a:p>
            <a:pPr algn="ctr"/>
            <a:r>
              <a:rPr lang="en-US" sz="8000" dirty="0" smtClean="0">
                <a:solidFill>
                  <a:srgbClr val="1BA5A4"/>
                </a:solidFill>
                <a:latin typeface="Brush Script MT" panose="03060802040406070304" pitchFamily="66" charset="0"/>
              </a:rPr>
              <a:t>Your Personal Self-Care Plan to</a:t>
            </a:r>
            <a:endParaRPr lang="en-US" sz="8000" dirty="0">
              <a:solidFill>
                <a:srgbClr val="1BA5A4"/>
              </a:solidFill>
              <a:latin typeface="Brush Script MT" panose="03060802040406070304" pitchFamily="66" charset="0"/>
            </a:endParaRPr>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25" y="3429000"/>
            <a:ext cx="58483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008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914400"/>
            <a:ext cx="8458200" cy="1200329"/>
          </a:xfrm>
          <a:prstGeom prst="rect">
            <a:avLst/>
          </a:prstGeom>
          <a:noFill/>
        </p:spPr>
        <p:txBody>
          <a:bodyPr wrap="square" rtlCol="0">
            <a:spAutoFit/>
          </a:bodyPr>
          <a:lstStyle/>
          <a:p>
            <a:pPr algn="ctr"/>
            <a:r>
              <a:rPr lang="en-US" sz="7200" dirty="0" smtClean="0"/>
              <a:t>What steals our joy?</a:t>
            </a:r>
            <a:endParaRPr lang="en-US" sz="7200" dirty="0"/>
          </a:p>
        </p:txBody>
      </p:sp>
      <p:pic>
        <p:nvPicPr>
          <p:cNvPr id="6146" name="Picture 2" descr="Image result for sad group"/>
          <p:cNvPicPr>
            <a:picLocks noChangeAspect="1" noChangeArrowheads="1"/>
          </p:cNvPicPr>
          <p:nvPr/>
        </p:nvPicPr>
        <p:blipFill rotWithShape="1">
          <a:blip r:embed="rId2">
            <a:extLst>
              <a:ext uri="{28A0092B-C50C-407E-A947-70E740481C1C}">
                <a14:useLocalDpi xmlns:a14="http://schemas.microsoft.com/office/drawing/2010/main" val="0"/>
              </a:ext>
            </a:extLst>
          </a:blip>
          <a:srcRect b="9881"/>
          <a:stretch/>
        </p:blipFill>
        <p:spPr bwMode="auto">
          <a:xfrm>
            <a:off x="19050" y="2114729"/>
            <a:ext cx="9007475"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1668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ad group"/>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9881"/>
          <a:stretch/>
        </p:blipFill>
        <p:spPr bwMode="auto">
          <a:xfrm>
            <a:off x="38100" y="1524000"/>
            <a:ext cx="4503737"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24400" y="1524000"/>
            <a:ext cx="4030663" cy="3323987"/>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t>Cynicism</a:t>
            </a:r>
          </a:p>
          <a:p>
            <a:pPr marL="685800" indent="-685800">
              <a:buFont typeface="Arial" panose="020B0604020202020204" pitchFamily="34" charset="0"/>
              <a:buChar char="•"/>
            </a:pPr>
            <a:r>
              <a:rPr lang="en-US" sz="4800" dirty="0" smtClean="0"/>
              <a:t>Comparison</a:t>
            </a:r>
          </a:p>
          <a:p>
            <a:pPr marL="685800" indent="-685800">
              <a:buFont typeface="Arial" panose="020B0604020202020204" pitchFamily="34" charset="0"/>
              <a:buChar char="•"/>
            </a:pPr>
            <a:r>
              <a:rPr lang="en-US" sz="4800" dirty="0" smtClean="0"/>
              <a:t>Complaining</a:t>
            </a:r>
          </a:p>
          <a:p>
            <a:pPr marL="685800" indent="-685800">
              <a:buFont typeface="Arial" panose="020B0604020202020204" pitchFamily="34" charset="0"/>
              <a:buChar char="•"/>
            </a:pPr>
            <a:r>
              <a:rPr lang="en-US" sz="4800" dirty="0" smtClean="0"/>
              <a:t>Classifying</a:t>
            </a:r>
          </a:p>
          <a:p>
            <a:endParaRPr lang="en-US" dirty="0"/>
          </a:p>
        </p:txBody>
      </p:sp>
    </p:spTree>
    <p:extLst>
      <p:ext uri="{BB962C8B-B14F-4D97-AF65-F5344CB8AC3E}">
        <p14:creationId xmlns:p14="http://schemas.microsoft.com/office/powerpoint/2010/main" val="214583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p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19200"/>
            <a:ext cx="51816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6"/>
          <p:cNvSpPr>
            <a:spLocks noChangeArrowheads="1"/>
          </p:cNvSpPr>
          <p:nvPr/>
        </p:nvSpPr>
        <p:spPr bwMode="auto">
          <a:xfrm>
            <a:off x="0" y="6019800"/>
            <a:ext cx="91440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8917865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914400"/>
            <a:ext cx="4953000" cy="4154984"/>
          </a:xfrm>
          <a:prstGeom prst="rect">
            <a:avLst/>
          </a:prstGeom>
          <a:noFill/>
        </p:spPr>
        <p:txBody>
          <a:bodyPr wrap="square" rtlCol="0">
            <a:spAutoFit/>
          </a:bodyPr>
          <a:lstStyle/>
          <a:p>
            <a:pPr algn="ctr"/>
            <a:r>
              <a:rPr lang="en-US" sz="8800" dirty="0" smtClean="0"/>
              <a:t>How can we refuel our joy?</a:t>
            </a:r>
            <a:endParaRPr lang="en-US" sz="8800" dirty="0"/>
          </a:p>
        </p:txBody>
      </p:sp>
      <p:pic>
        <p:nvPicPr>
          <p:cNvPr id="4098" name="Picture 2" descr="Image result for full t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8288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947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675" y="1669197"/>
            <a:ext cx="1983475" cy="12192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p:cNvSpPr/>
          <p:nvPr/>
        </p:nvSpPr>
        <p:spPr>
          <a:xfrm>
            <a:off x="152400" y="3269397"/>
            <a:ext cx="1983475" cy="21336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p:cNvSpPr/>
          <p:nvPr/>
        </p:nvSpPr>
        <p:spPr>
          <a:xfrm>
            <a:off x="545911" y="2583597"/>
            <a:ext cx="1143000" cy="990600"/>
          </a:xfrm>
          <a:prstGeom prst="ellipse">
            <a:avLst/>
          </a:prstGeom>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p:cNvSpPr txBox="1"/>
          <p:nvPr/>
        </p:nvSpPr>
        <p:spPr>
          <a:xfrm>
            <a:off x="610737" y="2466201"/>
            <a:ext cx="1066800" cy="1107996"/>
          </a:xfrm>
          <a:prstGeom prst="rect">
            <a:avLst/>
          </a:prstGeom>
          <a:noFill/>
        </p:spPr>
        <p:txBody>
          <a:bodyPr wrap="square" rtlCol="0">
            <a:spAutoFit/>
          </a:bodyPr>
          <a:lstStyle/>
          <a:p>
            <a:pPr algn="ctr"/>
            <a:r>
              <a:rPr lang="en-US" sz="6600" dirty="0" smtClean="0">
                <a:solidFill>
                  <a:schemeClr val="bg1"/>
                </a:solidFill>
              </a:rPr>
              <a:t>+</a:t>
            </a:r>
            <a:endParaRPr lang="en-US" sz="6600" dirty="0">
              <a:solidFill>
                <a:schemeClr val="bg1"/>
              </a:solidFill>
            </a:endParaRPr>
          </a:p>
        </p:txBody>
      </p:sp>
      <p:sp>
        <p:nvSpPr>
          <p:cNvPr id="13" name="TextBox 12"/>
          <p:cNvSpPr txBox="1"/>
          <p:nvPr/>
        </p:nvSpPr>
        <p:spPr>
          <a:xfrm>
            <a:off x="156951" y="3951476"/>
            <a:ext cx="1978924" cy="646331"/>
          </a:xfrm>
          <a:prstGeom prst="rect">
            <a:avLst/>
          </a:prstGeom>
          <a:noFill/>
        </p:spPr>
        <p:txBody>
          <a:bodyPr wrap="square" rtlCol="0">
            <a:spAutoFit/>
          </a:bodyPr>
          <a:lstStyle/>
          <a:p>
            <a:pPr algn="ctr"/>
            <a:r>
              <a:rPr lang="en-US" sz="3600" dirty="0" smtClean="0">
                <a:solidFill>
                  <a:schemeClr val="bg1"/>
                </a:solidFill>
              </a:rPr>
              <a:t>Gratitude</a:t>
            </a:r>
            <a:endParaRPr lang="en-US" sz="3600" dirty="0">
              <a:solidFill>
                <a:schemeClr val="bg1"/>
              </a:solidFill>
            </a:endParaRPr>
          </a:p>
        </p:txBody>
      </p:sp>
      <p:sp>
        <p:nvSpPr>
          <p:cNvPr id="3" name="TextBox 2"/>
          <p:cNvSpPr txBox="1"/>
          <p:nvPr/>
        </p:nvSpPr>
        <p:spPr>
          <a:xfrm>
            <a:off x="0" y="1244979"/>
            <a:ext cx="9144000" cy="830997"/>
          </a:xfrm>
          <a:prstGeom prst="rect">
            <a:avLst/>
          </a:prstGeom>
          <a:solidFill>
            <a:schemeClr val="bg1">
              <a:lumMod val="50000"/>
            </a:schemeClr>
          </a:solidFill>
          <a:ln>
            <a:noFill/>
          </a:ln>
        </p:spPr>
        <p:txBody>
          <a:bodyPr wrap="square" rtlCol="0">
            <a:spAutoFit/>
          </a:bodyPr>
          <a:lstStyle/>
          <a:p>
            <a:r>
              <a:rPr lang="en-US" sz="4800" dirty="0" smtClean="0">
                <a:solidFill>
                  <a:schemeClr val="bg1"/>
                </a:solidFill>
              </a:rPr>
              <a:t>4 Joy Habits to Cultivate</a:t>
            </a:r>
            <a:endParaRPr lang="en-US" sz="4800" dirty="0">
              <a:solidFill>
                <a:schemeClr val="bg1"/>
              </a:solidFill>
            </a:endParaRPr>
          </a:p>
        </p:txBody>
      </p:sp>
      <p:sp>
        <p:nvSpPr>
          <p:cNvPr id="17" name="AutoShape 8" descr="Image result for white play but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0" descr="Image result for white play butt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58020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buffer-uploads.s3.amazonaws.com/505dd3b81b81f64d40000008/1014eeecdb4e2d85e4b2951a4e377e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2"/>
            <a:ext cx="9144000" cy="687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097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media.beliefnet.com/~/media/photos-with-attribution/religious/001/openbookjpg.jpg?h=318"/>
          <p:cNvPicPr>
            <a:picLocks noChangeAspect="1" noChangeArrowheads="1"/>
          </p:cNvPicPr>
          <p:nvPr/>
        </p:nvPicPr>
        <p:blipFill rotWithShape="1">
          <a:blip r:embed="rId2">
            <a:extLst>
              <a:ext uri="{28A0092B-C50C-407E-A947-70E740481C1C}">
                <a14:useLocalDpi xmlns:a14="http://schemas.microsoft.com/office/drawing/2010/main" val="0"/>
              </a:ext>
            </a:extLst>
          </a:blip>
          <a:srcRect b="5792"/>
          <a:stretch/>
        </p:blipFill>
        <p:spPr bwMode="auto">
          <a:xfrm>
            <a:off x="0" y="-21041"/>
            <a:ext cx="9144000" cy="68790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152400"/>
            <a:ext cx="8153400" cy="2062103"/>
          </a:xfrm>
          <a:prstGeom prst="rect">
            <a:avLst/>
          </a:prstGeom>
        </p:spPr>
        <p:txBody>
          <a:bodyPr wrap="square">
            <a:spAutoFit/>
          </a:bodyPr>
          <a:lstStyle/>
          <a:p>
            <a:pPr algn="ctr"/>
            <a:r>
              <a:rPr lang="en-US" sz="3200" dirty="0" smtClean="0"/>
              <a:t>“Give </a:t>
            </a:r>
            <a:r>
              <a:rPr lang="en-US" sz="3200" dirty="0"/>
              <a:t>thanks in all circumstances; for this is God's will for </a:t>
            </a:r>
            <a:r>
              <a:rPr lang="en-US" sz="3200" dirty="0" smtClean="0"/>
              <a:t>you.” </a:t>
            </a:r>
            <a:br>
              <a:rPr lang="en-US" sz="3200" dirty="0" smtClean="0"/>
            </a:br>
            <a:r>
              <a:rPr lang="en-US" sz="3200" dirty="0" smtClean="0"/>
              <a:t>1 Thessalonian's 5:18, NIV</a:t>
            </a:r>
          </a:p>
          <a:p>
            <a:pPr algn="ctr"/>
            <a:endParaRPr lang="en-US" sz="3200" dirty="0" smtClean="0"/>
          </a:p>
        </p:txBody>
      </p:sp>
    </p:spTree>
    <p:extLst>
      <p:ext uri="{BB962C8B-B14F-4D97-AF65-F5344CB8AC3E}">
        <p14:creationId xmlns:p14="http://schemas.microsoft.com/office/powerpoint/2010/main" val="841388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 y="2981235"/>
            <a:ext cx="9182502" cy="1200329"/>
          </a:xfrm>
          <a:prstGeom prst="rect">
            <a:avLst/>
          </a:prstGeom>
          <a:noFill/>
        </p:spPr>
        <p:txBody>
          <a:bodyPr wrap="square" rtlCol="0">
            <a:spAutoFit/>
          </a:bodyPr>
          <a:lstStyle/>
          <a:p>
            <a:pPr algn="ctr"/>
            <a:r>
              <a:rPr lang="en-US" sz="7200" b="1" dirty="0" smtClean="0">
                <a:solidFill>
                  <a:srgbClr val="DA0058"/>
                </a:solidFill>
              </a:rPr>
              <a:t>2002</a:t>
            </a:r>
            <a:endParaRPr lang="en-US" sz="7200" b="1" dirty="0">
              <a:solidFill>
                <a:srgbClr val="DA0058"/>
              </a:solidFill>
            </a:endParaRPr>
          </a:p>
        </p:txBody>
      </p:sp>
      <p:sp>
        <p:nvSpPr>
          <p:cNvPr id="5" name="AutoShape 2" descr="https://img.buzzfeed.com/buzzfeed-static/static/2017-01/8/23/asset/buzzfeed-prod-web-08/sub-buzz-13134-1483935958-1.png?downsize=800:*&amp;output-format=auto&amp;output-quality=au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6" y="661194"/>
            <a:ext cx="2343665" cy="29202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ben affleck sexiest man al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726" y="3733800"/>
            <a:ext cx="211455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2002 top box office mov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5186" y="4419600"/>
            <a:ext cx="164782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2002 top box office mov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7700" y="4048125"/>
            <a:ext cx="164782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2002 top box office mov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68" y="4400550"/>
            <a:ext cx="145732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2002 star wars"/>
          <p:cNvPicPr>
            <a:picLocks noChangeAspect="1" noChangeArrowheads="1"/>
          </p:cNvPicPr>
          <p:nvPr/>
        </p:nvPicPr>
        <p:blipFill rotWithShape="1">
          <a:blip r:embed="rId8">
            <a:extLst>
              <a:ext uri="{28A0092B-C50C-407E-A947-70E740481C1C}">
                <a14:useLocalDpi xmlns:a14="http://schemas.microsoft.com/office/drawing/2010/main" val="0"/>
              </a:ext>
            </a:extLst>
          </a:blip>
          <a:srcRect b="6421"/>
          <a:stretch/>
        </p:blipFill>
        <p:spPr bwMode="auto">
          <a:xfrm>
            <a:off x="3043949" y="4368801"/>
            <a:ext cx="1624427" cy="217487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4933" y="181768"/>
            <a:ext cx="1865069" cy="29067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u2 super bow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6131" y="661194"/>
            <a:ext cx="2181156" cy="290820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111125"/>
            <a:ext cx="24765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88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ell.org/wp-content/uploads/2017/04/shutterstock_2794353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8" y="0"/>
            <a:ext cx="916764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48" y="389728"/>
            <a:ext cx="9155824" cy="923330"/>
          </a:xfrm>
          <a:prstGeom prst="rect">
            <a:avLst/>
          </a:prstGeom>
          <a:noFill/>
        </p:spPr>
        <p:txBody>
          <a:bodyPr wrap="square" rtlCol="0">
            <a:spAutoFit/>
          </a:bodyPr>
          <a:lstStyle/>
          <a:p>
            <a:pPr algn="ctr"/>
            <a:r>
              <a:rPr lang="en-US" sz="5400" dirty="0" smtClean="0"/>
              <a:t>Put on Your Gratitude Glasses</a:t>
            </a:r>
            <a:endParaRPr lang="en-US" sz="5400" dirty="0"/>
          </a:p>
        </p:txBody>
      </p:sp>
    </p:spTree>
    <p:extLst>
      <p:ext uri="{BB962C8B-B14F-4D97-AF65-F5344CB8AC3E}">
        <p14:creationId xmlns:p14="http://schemas.microsoft.com/office/powerpoint/2010/main" val="3310021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ourbodybook.com/wp-content/uploads/2015/11/shutterstock_3070151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046202"/>
            <a:ext cx="9144000" cy="1107996"/>
          </a:xfrm>
          <a:prstGeom prst="rect">
            <a:avLst/>
          </a:prstGeom>
          <a:solidFill>
            <a:schemeClr val="bg1">
              <a:lumMod val="50000"/>
              <a:alpha val="78000"/>
            </a:schemeClr>
          </a:solidFill>
        </p:spPr>
        <p:txBody>
          <a:bodyPr wrap="square" rtlCol="0">
            <a:spAutoFit/>
          </a:bodyPr>
          <a:lstStyle/>
          <a:p>
            <a:pPr algn="ctr"/>
            <a:r>
              <a:rPr lang="en-US" sz="6600" dirty="0" smtClean="0">
                <a:solidFill>
                  <a:schemeClr val="bg1"/>
                </a:solidFill>
              </a:rPr>
              <a:t>3 Good Things</a:t>
            </a:r>
            <a:endParaRPr lang="en-US" sz="6600" dirty="0">
              <a:solidFill>
                <a:schemeClr val="bg1"/>
              </a:solidFill>
            </a:endParaRPr>
          </a:p>
        </p:txBody>
      </p:sp>
    </p:spTree>
    <p:extLst>
      <p:ext uri="{BB962C8B-B14F-4D97-AF65-F5344CB8AC3E}">
        <p14:creationId xmlns:p14="http://schemas.microsoft.com/office/powerpoint/2010/main" val="2095673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gratitude j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14"/>
            <a:ext cx="9144000" cy="6907213"/>
          </a:xfrm>
          <a:prstGeom prst="rect">
            <a:avLst/>
          </a:prstGeom>
        </p:spPr>
      </p:pic>
      <p:sp>
        <p:nvSpPr>
          <p:cNvPr id="4" name="TextBox 3"/>
          <p:cNvSpPr txBox="1"/>
          <p:nvPr/>
        </p:nvSpPr>
        <p:spPr>
          <a:xfrm>
            <a:off x="0" y="1046202"/>
            <a:ext cx="9144000" cy="1107996"/>
          </a:xfrm>
          <a:prstGeom prst="rect">
            <a:avLst/>
          </a:prstGeom>
          <a:solidFill>
            <a:schemeClr val="bg1">
              <a:lumMod val="50000"/>
              <a:alpha val="78000"/>
            </a:schemeClr>
          </a:solidFill>
        </p:spPr>
        <p:txBody>
          <a:bodyPr wrap="square" rtlCol="0">
            <a:spAutoFit/>
          </a:bodyPr>
          <a:lstStyle/>
          <a:p>
            <a:pPr algn="ctr"/>
            <a:r>
              <a:rPr lang="en-US" sz="6600" dirty="0" smtClean="0">
                <a:solidFill>
                  <a:schemeClr val="bg1"/>
                </a:solidFill>
              </a:rPr>
              <a:t>Gratitude Jar</a:t>
            </a:r>
            <a:endParaRPr lang="en-US" sz="6600" dirty="0">
              <a:solidFill>
                <a:schemeClr val="bg1"/>
              </a:solidFill>
            </a:endParaRPr>
          </a:p>
        </p:txBody>
      </p:sp>
    </p:spTree>
    <p:extLst>
      <p:ext uri="{BB962C8B-B14F-4D97-AF65-F5344CB8AC3E}">
        <p14:creationId xmlns:p14="http://schemas.microsoft.com/office/powerpoint/2010/main" val="31451119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andwas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10" y="2875002"/>
            <a:ext cx="9144000" cy="1107996"/>
          </a:xfrm>
          <a:prstGeom prst="rect">
            <a:avLst/>
          </a:prstGeom>
          <a:solidFill>
            <a:schemeClr val="bg1">
              <a:lumMod val="50000"/>
              <a:alpha val="78000"/>
            </a:schemeClr>
          </a:solidFill>
        </p:spPr>
        <p:txBody>
          <a:bodyPr wrap="square" rtlCol="0">
            <a:spAutoFit/>
          </a:bodyPr>
          <a:lstStyle/>
          <a:p>
            <a:pPr algn="ctr"/>
            <a:r>
              <a:rPr lang="en-US" sz="6600" dirty="0" smtClean="0">
                <a:solidFill>
                  <a:schemeClr val="bg1"/>
                </a:solidFill>
              </a:rPr>
              <a:t>Gratitude Handwashing</a:t>
            </a:r>
            <a:endParaRPr lang="en-US" sz="6600" dirty="0">
              <a:solidFill>
                <a:schemeClr val="bg1"/>
              </a:solidFill>
            </a:endParaRPr>
          </a:p>
        </p:txBody>
      </p:sp>
    </p:spTree>
    <p:extLst>
      <p:ext uri="{BB962C8B-B14F-4D97-AF65-F5344CB8AC3E}">
        <p14:creationId xmlns:p14="http://schemas.microsoft.com/office/powerpoint/2010/main" val="1164496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writing a thank you 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 y="0"/>
            <a:ext cx="915451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982998"/>
            <a:ext cx="9144000" cy="1107996"/>
          </a:xfrm>
          <a:prstGeom prst="rect">
            <a:avLst/>
          </a:prstGeom>
          <a:solidFill>
            <a:schemeClr val="bg1">
              <a:lumMod val="50000"/>
              <a:alpha val="78000"/>
            </a:schemeClr>
          </a:solidFill>
        </p:spPr>
        <p:txBody>
          <a:bodyPr wrap="square" rtlCol="0">
            <a:spAutoFit/>
          </a:bodyPr>
          <a:lstStyle/>
          <a:p>
            <a:pPr algn="ctr"/>
            <a:r>
              <a:rPr lang="en-US" sz="6600" dirty="0" smtClean="0">
                <a:solidFill>
                  <a:schemeClr val="bg1"/>
                </a:solidFill>
              </a:rPr>
              <a:t>Gratitude Letters</a:t>
            </a:r>
            <a:endParaRPr lang="en-US" sz="6600" dirty="0">
              <a:solidFill>
                <a:schemeClr val="bg1"/>
              </a:solidFill>
            </a:endParaRPr>
          </a:p>
        </p:txBody>
      </p:sp>
    </p:spTree>
    <p:extLst>
      <p:ext uri="{BB962C8B-B14F-4D97-AF65-F5344CB8AC3E}">
        <p14:creationId xmlns:p14="http://schemas.microsoft.com/office/powerpoint/2010/main" val="3919468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675" y="1669197"/>
            <a:ext cx="1983475" cy="12192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p:cNvSpPr/>
          <p:nvPr/>
        </p:nvSpPr>
        <p:spPr>
          <a:xfrm>
            <a:off x="152400" y="3269397"/>
            <a:ext cx="1983475" cy="21336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2450911" y="1669197"/>
            <a:ext cx="1983475" cy="1219200"/>
          </a:xfrm>
          <a:prstGeom prst="rect">
            <a:avLst/>
          </a:prstGeom>
          <a:solidFill>
            <a:srgbClr val="D2005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2450911" y="3269397"/>
            <a:ext cx="1983475" cy="2133600"/>
          </a:xfrm>
          <a:prstGeom prst="rect">
            <a:avLst/>
          </a:prstGeom>
          <a:solidFill>
            <a:srgbClr val="DA005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p:cNvSpPr/>
          <p:nvPr/>
        </p:nvSpPr>
        <p:spPr>
          <a:xfrm>
            <a:off x="545911" y="2583597"/>
            <a:ext cx="1143000" cy="990600"/>
          </a:xfrm>
          <a:prstGeom prst="ellipse">
            <a:avLst/>
          </a:prstGeom>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Oval 10"/>
          <p:cNvSpPr/>
          <p:nvPr/>
        </p:nvSpPr>
        <p:spPr>
          <a:xfrm>
            <a:off x="2908111" y="2583597"/>
            <a:ext cx="1143000" cy="990600"/>
          </a:xfrm>
          <a:prstGeom prst="ellipse">
            <a:avLst/>
          </a:prstGeom>
          <a:solidFill>
            <a:srgbClr val="D20055"/>
          </a:solidFill>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p:cNvSpPr txBox="1"/>
          <p:nvPr/>
        </p:nvSpPr>
        <p:spPr>
          <a:xfrm>
            <a:off x="610737" y="2466201"/>
            <a:ext cx="1066800" cy="1107996"/>
          </a:xfrm>
          <a:prstGeom prst="rect">
            <a:avLst/>
          </a:prstGeom>
          <a:noFill/>
        </p:spPr>
        <p:txBody>
          <a:bodyPr wrap="square" rtlCol="0">
            <a:spAutoFit/>
          </a:bodyPr>
          <a:lstStyle/>
          <a:p>
            <a:pPr algn="ctr"/>
            <a:r>
              <a:rPr lang="en-US" sz="6600" dirty="0" smtClean="0">
                <a:solidFill>
                  <a:schemeClr val="bg1"/>
                </a:solidFill>
              </a:rPr>
              <a:t>+</a:t>
            </a:r>
            <a:endParaRPr lang="en-US" sz="6600" dirty="0">
              <a:solidFill>
                <a:schemeClr val="bg1"/>
              </a:solidFill>
            </a:endParaRPr>
          </a:p>
        </p:txBody>
      </p:sp>
      <p:sp>
        <p:nvSpPr>
          <p:cNvPr id="13" name="TextBox 12"/>
          <p:cNvSpPr txBox="1"/>
          <p:nvPr/>
        </p:nvSpPr>
        <p:spPr>
          <a:xfrm>
            <a:off x="156951" y="3951476"/>
            <a:ext cx="1978924" cy="646331"/>
          </a:xfrm>
          <a:prstGeom prst="rect">
            <a:avLst/>
          </a:prstGeom>
          <a:noFill/>
        </p:spPr>
        <p:txBody>
          <a:bodyPr wrap="square" rtlCol="0">
            <a:spAutoFit/>
          </a:bodyPr>
          <a:lstStyle/>
          <a:p>
            <a:pPr algn="ctr"/>
            <a:r>
              <a:rPr lang="en-US" sz="3600" dirty="0" smtClean="0">
                <a:solidFill>
                  <a:schemeClr val="bg1"/>
                </a:solidFill>
              </a:rPr>
              <a:t>Gratitude</a:t>
            </a:r>
            <a:endParaRPr lang="en-US" sz="3600" dirty="0">
              <a:solidFill>
                <a:schemeClr val="bg1"/>
              </a:solidFill>
            </a:endParaRPr>
          </a:p>
        </p:txBody>
      </p:sp>
      <p:sp>
        <p:nvSpPr>
          <p:cNvPr id="15" name="TextBox 14"/>
          <p:cNvSpPr txBox="1"/>
          <p:nvPr/>
        </p:nvSpPr>
        <p:spPr>
          <a:xfrm>
            <a:off x="2450911" y="3951476"/>
            <a:ext cx="1983475" cy="646331"/>
          </a:xfrm>
          <a:prstGeom prst="rect">
            <a:avLst/>
          </a:prstGeom>
          <a:noFill/>
        </p:spPr>
        <p:txBody>
          <a:bodyPr wrap="square" rtlCol="0">
            <a:spAutoFit/>
          </a:bodyPr>
          <a:lstStyle/>
          <a:p>
            <a:pPr algn="ctr"/>
            <a:r>
              <a:rPr lang="en-US" sz="3600" dirty="0" smtClean="0">
                <a:solidFill>
                  <a:schemeClr val="bg1"/>
                </a:solidFill>
              </a:rPr>
              <a:t>Grace</a:t>
            </a:r>
            <a:endParaRPr lang="en-US" sz="3600" dirty="0">
              <a:solidFill>
                <a:schemeClr val="bg1"/>
              </a:solidFill>
            </a:endParaRPr>
          </a:p>
        </p:txBody>
      </p:sp>
      <p:sp>
        <p:nvSpPr>
          <p:cNvPr id="14" name="Heart 13"/>
          <p:cNvSpPr/>
          <p:nvPr/>
        </p:nvSpPr>
        <p:spPr>
          <a:xfrm>
            <a:off x="3212911" y="2774097"/>
            <a:ext cx="609600" cy="609600"/>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244979"/>
            <a:ext cx="9144000" cy="830997"/>
          </a:xfrm>
          <a:prstGeom prst="rect">
            <a:avLst/>
          </a:prstGeom>
          <a:solidFill>
            <a:schemeClr val="bg1">
              <a:lumMod val="50000"/>
            </a:schemeClr>
          </a:solidFill>
          <a:ln>
            <a:noFill/>
          </a:ln>
        </p:spPr>
        <p:txBody>
          <a:bodyPr wrap="square" rtlCol="0">
            <a:spAutoFit/>
          </a:bodyPr>
          <a:lstStyle/>
          <a:p>
            <a:r>
              <a:rPr lang="en-US" sz="4800" dirty="0" smtClean="0">
                <a:solidFill>
                  <a:schemeClr val="bg1"/>
                </a:solidFill>
              </a:rPr>
              <a:t>4 Joy Habits to Cultivate</a:t>
            </a:r>
            <a:endParaRPr lang="en-US" sz="4800" dirty="0">
              <a:solidFill>
                <a:schemeClr val="bg1"/>
              </a:solidFill>
            </a:endParaRPr>
          </a:p>
        </p:txBody>
      </p:sp>
      <p:sp>
        <p:nvSpPr>
          <p:cNvPr id="17" name="AutoShape 8" descr="Image result for white play but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0" descr="Image result for white play butt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58020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rooted in l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198" y="381000"/>
            <a:ext cx="4402449" cy="56623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00050"/>
            <a:ext cx="4114800" cy="6247864"/>
          </a:xfrm>
          <a:prstGeom prst="rect">
            <a:avLst/>
          </a:prstGeom>
          <a:noFill/>
        </p:spPr>
        <p:txBody>
          <a:bodyPr wrap="square" rtlCol="0">
            <a:spAutoFit/>
          </a:bodyPr>
          <a:lstStyle/>
          <a:p>
            <a:pPr algn="ctr"/>
            <a:r>
              <a:rPr lang="en-US" sz="4000" dirty="0" smtClean="0"/>
              <a:t>Grace is about extending compassion,  kindness or forgiveness to someone who doesn’t deserve it and can never earn it. Grace is rooted in </a:t>
            </a:r>
            <a:r>
              <a:rPr lang="en-US" sz="4000" b="1" dirty="0" smtClean="0"/>
              <a:t>LOVE</a:t>
            </a:r>
            <a:r>
              <a:rPr lang="en-US" sz="4000" dirty="0" smtClean="0"/>
              <a:t>. </a:t>
            </a:r>
            <a:endParaRPr lang="en-US" sz="4000" dirty="0"/>
          </a:p>
        </p:txBody>
      </p:sp>
    </p:spTree>
    <p:extLst>
      <p:ext uri="{BB962C8B-B14F-4D97-AF65-F5344CB8AC3E}">
        <p14:creationId xmlns:p14="http://schemas.microsoft.com/office/powerpoint/2010/main" val="30254275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274564"/>
            <a:ext cx="4191000" cy="4308872"/>
          </a:xfrm>
          <a:prstGeom prst="rect">
            <a:avLst/>
          </a:prstGeom>
          <a:noFill/>
        </p:spPr>
        <p:txBody>
          <a:bodyPr wrap="square" rtlCol="0">
            <a:spAutoFit/>
          </a:bodyPr>
          <a:lstStyle/>
          <a:p>
            <a:pPr algn="ctr"/>
            <a:r>
              <a:rPr lang="en-US" sz="4400" dirty="0" smtClean="0"/>
              <a:t>“Love doesn’t just keep thinking about it or keep planning for it. Simply put: </a:t>
            </a:r>
            <a:r>
              <a:rPr lang="en-US" sz="5400" b="1" dirty="0" smtClean="0">
                <a:solidFill>
                  <a:srgbClr val="C00000"/>
                </a:solidFill>
              </a:rPr>
              <a:t>love does</a:t>
            </a:r>
            <a:r>
              <a:rPr lang="en-US" sz="4400" dirty="0" smtClean="0"/>
              <a:t>.”</a:t>
            </a:r>
          </a:p>
        </p:txBody>
      </p:sp>
      <p:pic>
        <p:nvPicPr>
          <p:cNvPr id="4" name="Picture 6" descr="Image may contain: 2 people, including Dawn Kaiser, people smiling, people sta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8982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751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africa new life"/>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933950" y="762000"/>
            <a:ext cx="36385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Dawn\Dropbox\Dawn Speaking &amp; Consulting\Websites\Photos\Acts of Joy\DSC_04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050"/>
            <a:ext cx="4191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29125" y="3934625"/>
            <a:ext cx="4648200" cy="954107"/>
          </a:xfrm>
          <a:prstGeom prst="rect">
            <a:avLst/>
          </a:prstGeom>
          <a:noFill/>
        </p:spPr>
        <p:txBody>
          <a:bodyPr wrap="square" rtlCol="0">
            <a:spAutoFit/>
          </a:bodyPr>
          <a:lstStyle/>
          <a:p>
            <a:pPr algn="ctr"/>
            <a:r>
              <a:rPr lang="en-US" sz="2800" dirty="0" smtClean="0"/>
              <a:t>Come and see grace in action</a:t>
            </a:r>
          </a:p>
          <a:p>
            <a:pPr algn="ctr"/>
            <a:endParaRPr lang="en-US" sz="2800" dirty="0"/>
          </a:p>
        </p:txBody>
      </p:sp>
    </p:spTree>
    <p:extLst>
      <p:ext uri="{BB962C8B-B14F-4D97-AF65-F5344CB8AC3E}">
        <p14:creationId xmlns:p14="http://schemas.microsoft.com/office/powerpoint/2010/main" val="152593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extend gr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50" y="533400"/>
            <a:ext cx="9144000" cy="1569660"/>
          </a:xfrm>
          <a:prstGeom prst="rect">
            <a:avLst/>
          </a:prstGeom>
          <a:solidFill>
            <a:schemeClr val="bg1">
              <a:lumMod val="65000"/>
              <a:alpha val="46000"/>
            </a:schemeClr>
          </a:solidFill>
          <a:ln>
            <a:noFill/>
          </a:ln>
        </p:spPr>
        <p:txBody>
          <a:bodyPr wrap="square">
            <a:spAutoFit/>
          </a:bodyPr>
          <a:lstStyle/>
          <a:p>
            <a:pPr algn="ctr"/>
            <a:r>
              <a:rPr lang="en-US" sz="4800" dirty="0">
                <a:solidFill>
                  <a:schemeClr val="bg1"/>
                </a:solidFill>
              </a:rPr>
              <a:t>How can you intentionally show </a:t>
            </a:r>
            <a:r>
              <a:rPr lang="en-US" sz="4800" dirty="0" smtClean="0">
                <a:solidFill>
                  <a:schemeClr val="bg1"/>
                </a:solidFill>
              </a:rPr>
              <a:t>love and grace to someone today? </a:t>
            </a:r>
            <a:endParaRPr lang="en-US" sz="4800" dirty="0">
              <a:solidFill>
                <a:schemeClr val="bg1"/>
              </a:solidFill>
            </a:endParaRPr>
          </a:p>
        </p:txBody>
      </p:sp>
    </p:spTree>
    <p:extLst>
      <p:ext uri="{BB962C8B-B14F-4D97-AF65-F5344CB8AC3E}">
        <p14:creationId xmlns:p14="http://schemas.microsoft.com/office/powerpoint/2010/main" val="2378325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5725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4850" y="2571750"/>
            <a:ext cx="7772400" cy="2215991"/>
          </a:xfrm>
          <a:prstGeom prst="rect">
            <a:avLst/>
          </a:prstGeom>
          <a:noFill/>
        </p:spPr>
        <p:txBody>
          <a:bodyPr wrap="square" rtlCol="0">
            <a:spAutoFit/>
          </a:bodyPr>
          <a:lstStyle/>
          <a:p>
            <a:pPr algn="ctr"/>
            <a:r>
              <a:rPr lang="en-US" sz="13800" dirty="0" smtClean="0"/>
              <a:t>Caregiver</a:t>
            </a:r>
            <a:endParaRPr lang="en-US" sz="13800" dirty="0"/>
          </a:p>
        </p:txBody>
      </p:sp>
    </p:spTree>
    <p:extLst>
      <p:ext uri="{BB962C8B-B14F-4D97-AF65-F5344CB8AC3E}">
        <p14:creationId xmlns:p14="http://schemas.microsoft.com/office/powerpoint/2010/main" val="18070773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675" y="1669197"/>
            <a:ext cx="1983475" cy="12192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p:cNvSpPr/>
          <p:nvPr/>
        </p:nvSpPr>
        <p:spPr>
          <a:xfrm>
            <a:off x="152400" y="3269397"/>
            <a:ext cx="1983475" cy="21336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2450911" y="1669197"/>
            <a:ext cx="1983475" cy="1219200"/>
          </a:xfrm>
          <a:prstGeom prst="rect">
            <a:avLst/>
          </a:prstGeom>
          <a:solidFill>
            <a:srgbClr val="D2005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2450911" y="3269397"/>
            <a:ext cx="1983475" cy="2133600"/>
          </a:xfrm>
          <a:prstGeom prst="rect">
            <a:avLst/>
          </a:prstGeom>
          <a:solidFill>
            <a:srgbClr val="DA005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4724400" y="1669197"/>
            <a:ext cx="1983475" cy="1219200"/>
          </a:xfrm>
          <a:prstGeom prst="rect">
            <a:avLst/>
          </a:prstGeom>
          <a:solidFill>
            <a:srgbClr val="1BA5A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4724400" y="3269397"/>
            <a:ext cx="1983475" cy="2133600"/>
          </a:xfrm>
          <a:prstGeom prst="rect">
            <a:avLst/>
          </a:prstGeom>
          <a:solidFill>
            <a:srgbClr val="1BA5A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p:cNvSpPr/>
          <p:nvPr/>
        </p:nvSpPr>
        <p:spPr>
          <a:xfrm>
            <a:off x="545911" y="2583597"/>
            <a:ext cx="1143000" cy="990600"/>
          </a:xfrm>
          <a:prstGeom prst="ellipse">
            <a:avLst/>
          </a:prstGeom>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Oval 10"/>
          <p:cNvSpPr/>
          <p:nvPr/>
        </p:nvSpPr>
        <p:spPr>
          <a:xfrm>
            <a:off x="2908111" y="2583597"/>
            <a:ext cx="1143000" cy="990600"/>
          </a:xfrm>
          <a:prstGeom prst="ellipse">
            <a:avLst/>
          </a:prstGeom>
          <a:solidFill>
            <a:srgbClr val="D20055"/>
          </a:solidFill>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Oval 11"/>
          <p:cNvSpPr/>
          <p:nvPr/>
        </p:nvSpPr>
        <p:spPr>
          <a:xfrm>
            <a:off x="5191836" y="2583597"/>
            <a:ext cx="1143000" cy="990600"/>
          </a:xfrm>
          <a:prstGeom prst="ellipse">
            <a:avLst/>
          </a:prstGeom>
          <a:solidFill>
            <a:srgbClr val="1BA5A4"/>
          </a:solidFill>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p:cNvSpPr txBox="1"/>
          <p:nvPr/>
        </p:nvSpPr>
        <p:spPr>
          <a:xfrm>
            <a:off x="610737" y="2466201"/>
            <a:ext cx="1066800" cy="1107996"/>
          </a:xfrm>
          <a:prstGeom prst="rect">
            <a:avLst/>
          </a:prstGeom>
          <a:noFill/>
        </p:spPr>
        <p:txBody>
          <a:bodyPr wrap="square" rtlCol="0">
            <a:spAutoFit/>
          </a:bodyPr>
          <a:lstStyle/>
          <a:p>
            <a:pPr algn="ctr"/>
            <a:r>
              <a:rPr lang="en-US" sz="6600" dirty="0" smtClean="0">
                <a:solidFill>
                  <a:schemeClr val="bg1"/>
                </a:solidFill>
              </a:rPr>
              <a:t>+</a:t>
            </a:r>
            <a:endParaRPr lang="en-US" sz="6600" dirty="0">
              <a:solidFill>
                <a:schemeClr val="bg1"/>
              </a:solidFill>
            </a:endParaRPr>
          </a:p>
        </p:txBody>
      </p:sp>
      <p:sp>
        <p:nvSpPr>
          <p:cNvPr id="13" name="TextBox 12"/>
          <p:cNvSpPr txBox="1"/>
          <p:nvPr/>
        </p:nvSpPr>
        <p:spPr>
          <a:xfrm>
            <a:off x="156951" y="3951476"/>
            <a:ext cx="1978924" cy="646331"/>
          </a:xfrm>
          <a:prstGeom prst="rect">
            <a:avLst/>
          </a:prstGeom>
          <a:noFill/>
        </p:spPr>
        <p:txBody>
          <a:bodyPr wrap="square" rtlCol="0">
            <a:spAutoFit/>
          </a:bodyPr>
          <a:lstStyle/>
          <a:p>
            <a:pPr algn="ctr"/>
            <a:r>
              <a:rPr lang="en-US" sz="3600" dirty="0" smtClean="0">
                <a:solidFill>
                  <a:schemeClr val="bg1"/>
                </a:solidFill>
              </a:rPr>
              <a:t>Gratitude</a:t>
            </a:r>
            <a:endParaRPr lang="en-US" sz="3600" dirty="0">
              <a:solidFill>
                <a:schemeClr val="bg1"/>
              </a:solidFill>
            </a:endParaRPr>
          </a:p>
        </p:txBody>
      </p:sp>
      <p:sp>
        <p:nvSpPr>
          <p:cNvPr id="15" name="TextBox 14"/>
          <p:cNvSpPr txBox="1"/>
          <p:nvPr/>
        </p:nvSpPr>
        <p:spPr>
          <a:xfrm>
            <a:off x="2450911" y="3951476"/>
            <a:ext cx="1983475" cy="646331"/>
          </a:xfrm>
          <a:prstGeom prst="rect">
            <a:avLst/>
          </a:prstGeom>
          <a:noFill/>
        </p:spPr>
        <p:txBody>
          <a:bodyPr wrap="square" rtlCol="0">
            <a:spAutoFit/>
          </a:bodyPr>
          <a:lstStyle/>
          <a:p>
            <a:pPr algn="ctr"/>
            <a:r>
              <a:rPr lang="en-US" sz="3600" dirty="0" smtClean="0">
                <a:solidFill>
                  <a:schemeClr val="bg1"/>
                </a:solidFill>
              </a:rPr>
              <a:t>Grace</a:t>
            </a:r>
            <a:endParaRPr lang="en-US" sz="3600" dirty="0">
              <a:solidFill>
                <a:schemeClr val="bg1"/>
              </a:solidFill>
            </a:endParaRPr>
          </a:p>
        </p:txBody>
      </p:sp>
      <p:sp>
        <p:nvSpPr>
          <p:cNvPr id="16" name="TextBox 15"/>
          <p:cNvSpPr txBox="1"/>
          <p:nvPr/>
        </p:nvSpPr>
        <p:spPr>
          <a:xfrm>
            <a:off x="4724400" y="3951476"/>
            <a:ext cx="1983475" cy="646331"/>
          </a:xfrm>
          <a:prstGeom prst="rect">
            <a:avLst/>
          </a:prstGeom>
          <a:noFill/>
        </p:spPr>
        <p:txBody>
          <a:bodyPr wrap="square" rtlCol="0">
            <a:spAutoFit/>
          </a:bodyPr>
          <a:lstStyle/>
          <a:p>
            <a:pPr algn="ctr"/>
            <a:r>
              <a:rPr lang="en-US" sz="3600" dirty="0" smtClean="0">
                <a:solidFill>
                  <a:schemeClr val="bg1"/>
                </a:solidFill>
              </a:rPr>
              <a:t>Gifts</a:t>
            </a:r>
            <a:endParaRPr lang="en-US" sz="3600" dirty="0">
              <a:solidFill>
                <a:schemeClr val="bg1"/>
              </a:solidFill>
            </a:endParaRPr>
          </a:p>
        </p:txBody>
      </p:sp>
      <p:sp>
        <p:nvSpPr>
          <p:cNvPr id="14" name="Heart 13"/>
          <p:cNvSpPr/>
          <p:nvPr/>
        </p:nvSpPr>
        <p:spPr>
          <a:xfrm>
            <a:off x="3212911" y="2774097"/>
            <a:ext cx="609600" cy="609600"/>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244979"/>
            <a:ext cx="9144000" cy="830997"/>
          </a:xfrm>
          <a:prstGeom prst="rect">
            <a:avLst/>
          </a:prstGeom>
          <a:solidFill>
            <a:schemeClr val="bg1">
              <a:lumMod val="50000"/>
            </a:schemeClr>
          </a:solidFill>
          <a:ln>
            <a:noFill/>
          </a:ln>
        </p:spPr>
        <p:txBody>
          <a:bodyPr wrap="square" rtlCol="0">
            <a:spAutoFit/>
          </a:bodyPr>
          <a:lstStyle/>
          <a:p>
            <a:r>
              <a:rPr lang="en-US" sz="4800" dirty="0" smtClean="0">
                <a:solidFill>
                  <a:schemeClr val="bg1"/>
                </a:solidFill>
              </a:rPr>
              <a:t>4 Joy Habits to Cultivate</a:t>
            </a:r>
            <a:endParaRPr lang="en-US" sz="4800" dirty="0">
              <a:solidFill>
                <a:schemeClr val="bg1"/>
              </a:solidFill>
            </a:endParaRPr>
          </a:p>
        </p:txBody>
      </p:sp>
      <p:pic>
        <p:nvPicPr>
          <p:cNvPr id="10248" name="Picture 8" descr="Image result for present whi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4236" y="2561391"/>
            <a:ext cx="917615" cy="917615"/>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8" descr="Image result for white play but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0" descr="Image result for white play butt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580207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wonder woma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86384"/>
            <a:ext cx="5267212" cy="39476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53012" y="1282699"/>
            <a:ext cx="2962388" cy="4154984"/>
          </a:xfrm>
          <a:prstGeom prst="rect">
            <a:avLst/>
          </a:prstGeom>
          <a:noFill/>
        </p:spPr>
        <p:txBody>
          <a:bodyPr wrap="square" rtlCol="0">
            <a:spAutoFit/>
          </a:bodyPr>
          <a:lstStyle/>
          <a:p>
            <a:pPr algn="ctr"/>
            <a:r>
              <a:rPr lang="en-US" sz="6600" dirty="0" smtClean="0"/>
              <a:t>You have super powers!</a:t>
            </a:r>
            <a:endParaRPr lang="en-US" sz="6600" dirty="0"/>
          </a:p>
        </p:txBody>
      </p:sp>
    </p:spTree>
    <p:extLst>
      <p:ext uri="{BB962C8B-B14F-4D97-AF65-F5344CB8AC3E}">
        <p14:creationId xmlns:p14="http://schemas.microsoft.com/office/powerpoint/2010/main" val="37324413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enne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
            <a:ext cx="754602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8551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675" y="1669197"/>
            <a:ext cx="1983475" cy="12192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p:cNvSpPr/>
          <p:nvPr/>
        </p:nvSpPr>
        <p:spPr>
          <a:xfrm>
            <a:off x="152400" y="3269397"/>
            <a:ext cx="1983475" cy="21336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2450911" y="1669197"/>
            <a:ext cx="1983475" cy="1219200"/>
          </a:xfrm>
          <a:prstGeom prst="rect">
            <a:avLst/>
          </a:prstGeom>
          <a:solidFill>
            <a:srgbClr val="D2005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2450911" y="3269397"/>
            <a:ext cx="1983475" cy="2133600"/>
          </a:xfrm>
          <a:prstGeom prst="rect">
            <a:avLst/>
          </a:prstGeom>
          <a:solidFill>
            <a:srgbClr val="DA005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4724400" y="1669197"/>
            <a:ext cx="1983475" cy="1219200"/>
          </a:xfrm>
          <a:prstGeom prst="rect">
            <a:avLst/>
          </a:prstGeom>
          <a:solidFill>
            <a:srgbClr val="1BA5A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4724400" y="3269397"/>
            <a:ext cx="1983475" cy="2133600"/>
          </a:xfrm>
          <a:prstGeom prst="rect">
            <a:avLst/>
          </a:prstGeom>
          <a:solidFill>
            <a:srgbClr val="1BA5A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p:cNvSpPr/>
          <p:nvPr/>
        </p:nvSpPr>
        <p:spPr>
          <a:xfrm>
            <a:off x="545911" y="2583597"/>
            <a:ext cx="1143000" cy="990600"/>
          </a:xfrm>
          <a:prstGeom prst="ellipse">
            <a:avLst/>
          </a:prstGeom>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Oval 10"/>
          <p:cNvSpPr/>
          <p:nvPr/>
        </p:nvSpPr>
        <p:spPr>
          <a:xfrm>
            <a:off x="2908111" y="2583597"/>
            <a:ext cx="1143000" cy="990600"/>
          </a:xfrm>
          <a:prstGeom prst="ellipse">
            <a:avLst/>
          </a:prstGeom>
          <a:solidFill>
            <a:srgbClr val="D20055"/>
          </a:solidFill>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Oval 11"/>
          <p:cNvSpPr/>
          <p:nvPr/>
        </p:nvSpPr>
        <p:spPr>
          <a:xfrm>
            <a:off x="5191836" y="2583597"/>
            <a:ext cx="1143000" cy="990600"/>
          </a:xfrm>
          <a:prstGeom prst="ellipse">
            <a:avLst/>
          </a:prstGeom>
          <a:solidFill>
            <a:srgbClr val="1BA5A4"/>
          </a:solidFill>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p:cNvSpPr txBox="1"/>
          <p:nvPr/>
        </p:nvSpPr>
        <p:spPr>
          <a:xfrm>
            <a:off x="610737" y="2466201"/>
            <a:ext cx="1066800" cy="1107996"/>
          </a:xfrm>
          <a:prstGeom prst="rect">
            <a:avLst/>
          </a:prstGeom>
          <a:noFill/>
        </p:spPr>
        <p:txBody>
          <a:bodyPr wrap="square" rtlCol="0">
            <a:spAutoFit/>
          </a:bodyPr>
          <a:lstStyle/>
          <a:p>
            <a:pPr algn="ctr"/>
            <a:r>
              <a:rPr lang="en-US" sz="6600" dirty="0" smtClean="0">
                <a:solidFill>
                  <a:schemeClr val="bg1"/>
                </a:solidFill>
              </a:rPr>
              <a:t>+</a:t>
            </a:r>
            <a:endParaRPr lang="en-US" sz="6600" dirty="0">
              <a:solidFill>
                <a:schemeClr val="bg1"/>
              </a:solidFill>
            </a:endParaRPr>
          </a:p>
        </p:txBody>
      </p:sp>
      <p:sp>
        <p:nvSpPr>
          <p:cNvPr id="13" name="TextBox 12"/>
          <p:cNvSpPr txBox="1"/>
          <p:nvPr/>
        </p:nvSpPr>
        <p:spPr>
          <a:xfrm>
            <a:off x="156951" y="3951476"/>
            <a:ext cx="1978924" cy="646331"/>
          </a:xfrm>
          <a:prstGeom prst="rect">
            <a:avLst/>
          </a:prstGeom>
          <a:noFill/>
        </p:spPr>
        <p:txBody>
          <a:bodyPr wrap="square" rtlCol="0">
            <a:spAutoFit/>
          </a:bodyPr>
          <a:lstStyle/>
          <a:p>
            <a:pPr algn="ctr"/>
            <a:r>
              <a:rPr lang="en-US" sz="3600" dirty="0" smtClean="0">
                <a:solidFill>
                  <a:schemeClr val="bg1"/>
                </a:solidFill>
              </a:rPr>
              <a:t>Gratitude</a:t>
            </a:r>
            <a:endParaRPr lang="en-US" sz="3600" dirty="0">
              <a:solidFill>
                <a:schemeClr val="bg1"/>
              </a:solidFill>
            </a:endParaRPr>
          </a:p>
        </p:txBody>
      </p:sp>
      <p:sp>
        <p:nvSpPr>
          <p:cNvPr id="18" name="Rectangle 17"/>
          <p:cNvSpPr/>
          <p:nvPr/>
        </p:nvSpPr>
        <p:spPr>
          <a:xfrm>
            <a:off x="7025186" y="1676400"/>
            <a:ext cx="1983475" cy="1219200"/>
          </a:xfrm>
          <a:prstGeom prst="rect">
            <a:avLst/>
          </a:prstGeom>
          <a:solidFill>
            <a:srgbClr val="CE3E2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p:cNvSpPr txBox="1"/>
          <p:nvPr/>
        </p:nvSpPr>
        <p:spPr>
          <a:xfrm>
            <a:off x="2450911" y="3951476"/>
            <a:ext cx="1983475" cy="646331"/>
          </a:xfrm>
          <a:prstGeom prst="rect">
            <a:avLst/>
          </a:prstGeom>
          <a:noFill/>
        </p:spPr>
        <p:txBody>
          <a:bodyPr wrap="square" rtlCol="0">
            <a:spAutoFit/>
          </a:bodyPr>
          <a:lstStyle/>
          <a:p>
            <a:pPr algn="ctr"/>
            <a:r>
              <a:rPr lang="en-US" sz="3600" dirty="0" smtClean="0">
                <a:solidFill>
                  <a:schemeClr val="bg1"/>
                </a:solidFill>
              </a:rPr>
              <a:t>Grace</a:t>
            </a:r>
            <a:endParaRPr lang="en-US" sz="3600" dirty="0">
              <a:solidFill>
                <a:schemeClr val="bg1"/>
              </a:solidFill>
            </a:endParaRPr>
          </a:p>
        </p:txBody>
      </p:sp>
      <p:sp>
        <p:nvSpPr>
          <p:cNvPr id="16" name="TextBox 15"/>
          <p:cNvSpPr txBox="1"/>
          <p:nvPr/>
        </p:nvSpPr>
        <p:spPr>
          <a:xfrm>
            <a:off x="4724400" y="3951476"/>
            <a:ext cx="1983475" cy="646331"/>
          </a:xfrm>
          <a:prstGeom prst="rect">
            <a:avLst/>
          </a:prstGeom>
          <a:noFill/>
        </p:spPr>
        <p:txBody>
          <a:bodyPr wrap="square" rtlCol="0">
            <a:spAutoFit/>
          </a:bodyPr>
          <a:lstStyle/>
          <a:p>
            <a:pPr algn="ctr"/>
            <a:r>
              <a:rPr lang="en-US" sz="3600" dirty="0" smtClean="0">
                <a:solidFill>
                  <a:schemeClr val="bg1"/>
                </a:solidFill>
              </a:rPr>
              <a:t>Gifts</a:t>
            </a:r>
            <a:endParaRPr lang="en-US" sz="3600" dirty="0">
              <a:solidFill>
                <a:schemeClr val="bg1"/>
              </a:solidFill>
            </a:endParaRPr>
          </a:p>
        </p:txBody>
      </p:sp>
      <p:sp>
        <p:nvSpPr>
          <p:cNvPr id="14" name="Heart 13"/>
          <p:cNvSpPr/>
          <p:nvPr/>
        </p:nvSpPr>
        <p:spPr>
          <a:xfrm>
            <a:off x="3212911" y="2774097"/>
            <a:ext cx="609600" cy="609600"/>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244979"/>
            <a:ext cx="9144000" cy="830997"/>
          </a:xfrm>
          <a:prstGeom prst="rect">
            <a:avLst/>
          </a:prstGeom>
          <a:solidFill>
            <a:schemeClr val="bg1">
              <a:lumMod val="50000"/>
            </a:schemeClr>
          </a:solidFill>
          <a:ln>
            <a:noFill/>
          </a:ln>
        </p:spPr>
        <p:txBody>
          <a:bodyPr wrap="square" rtlCol="0">
            <a:spAutoFit/>
          </a:bodyPr>
          <a:lstStyle/>
          <a:p>
            <a:r>
              <a:rPr lang="en-US" sz="4800" dirty="0" smtClean="0">
                <a:solidFill>
                  <a:schemeClr val="bg1"/>
                </a:solidFill>
              </a:rPr>
              <a:t>4 Joy Habits to Cultivate</a:t>
            </a:r>
            <a:endParaRPr lang="en-US" sz="4800" dirty="0">
              <a:solidFill>
                <a:schemeClr val="bg1"/>
              </a:solidFill>
            </a:endParaRPr>
          </a:p>
        </p:txBody>
      </p:sp>
      <p:pic>
        <p:nvPicPr>
          <p:cNvPr id="10248" name="Picture 8" descr="Image result for present whi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4236" y="2561391"/>
            <a:ext cx="917615" cy="91761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7022911" y="3276600"/>
            <a:ext cx="1983475" cy="2133600"/>
          </a:xfrm>
          <a:prstGeom prst="rect">
            <a:avLst/>
          </a:prstGeom>
          <a:solidFill>
            <a:srgbClr val="CE3E2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Oval 19"/>
          <p:cNvSpPr/>
          <p:nvPr/>
        </p:nvSpPr>
        <p:spPr>
          <a:xfrm>
            <a:off x="7406186" y="2590799"/>
            <a:ext cx="1143000" cy="955597"/>
          </a:xfrm>
          <a:prstGeom prst="ellipse">
            <a:avLst/>
          </a:prstGeom>
          <a:solidFill>
            <a:srgbClr val="CE3E2E"/>
          </a:solidFill>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TextBox 21"/>
          <p:cNvSpPr txBox="1"/>
          <p:nvPr/>
        </p:nvSpPr>
        <p:spPr>
          <a:xfrm>
            <a:off x="7027462" y="3958679"/>
            <a:ext cx="1981199" cy="646331"/>
          </a:xfrm>
          <a:prstGeom prst="rect">
            <a:avLst/>
          </a:prstGeom>
          <a:noFill/>
        </p:spPr>
        <p:txBody>
          <a:bodyPr wrap="square" rtlCol="0">
            <a:spAutoFit/>
          </a:bodyPr>
          <a:lstStyle/>
          <a:p>
            <a:pPr algn="ctr"/>
            <a:r>
              <a:rPr lang="en-US" sz="3600" dirty="0" smtClean="0">
                <a:solidFill>
                  <a:schemeClr val="bg1"/>
                </a:solidFill>
              </a:rPr>
              <a:t>Giddy</a:t>
            </a:r>
            <a:endParaRPr lang="en-US" sz="3600" dirty="0">
              <a:solidFill>
                <a:schemeClr val="bg1"/>
              </a:solidFill>
            </a:endParaRPr>
          </a:p>
        </p:txBody>
      </p:sp>
      <p:sp>
        <p:nvSpPr>
          <p:cNvPr id="17" name="AutoShape 8" descr="Image result for white play but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0" descr="Image result for white play butt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11" y="2058946"/>
            <a:ext cx="2857500" cy="201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0207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media.beliefnet.com/~/media/photos-with-attribution/religious/001/openbookjpg.jpg?h=318"/>
          <p:cNvPicPr>
            <a:picLocks noChangeAspect="1" noChangeArrowheads="1"/>
          </p:cNvPicPr>
          <p:nvPr/>
        </p:nvPicPr>
        <p:blipFill rotWithShape="1">
          <a:blip r:embed="rId2">
            <a:extLst>
              <a:ext uri="{28A0092B-C50C-407E-A947-70E740481C1C}">
                <a14:useLocalDpi xmlns:a14="http://schemas.microsoft.com/office/drawing/2010/main" val="0"/>
              </a:ext>
            </a:extLst>
          </a:blip>
          <a:srcRect b="5792"/>
          <a:stretch/>
        </p:blipFill>
        <p:spPr bwMode="auto">
          <a:xfrm>
            <a:off x="0" y="-21041"/>
            <a:ext cx="9144000" cy="68790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762000"/>
            <a:ext cx="8153400" cy="1569660"/>
          </a:xfrm>
          <a:prstGeom prst="rect">
            <a:avLst/>
          </a:prstGeom>
        </p:spPr>
        <p:txBody>
          <a:bodyPr wrap="square">
            <a:spAutoFit/>
          </a:bodyPr>
          <a:lstStyle/>
          <a:p>
            <a:pPr algn="ctr"/>
            <a:r>
              <a:rPr lang="en-US" sz="3200" dirty="0"/>
              <a:t>A </a:t>
            </a:r>
            <a:r>
              <a:rPr lang="en-US" sz="3200" b="1" dirty="0"/>
              <a:t>joyful heart </a:t>
            </a:r>
            <a:r>
              <a:rPr lang="en-US" sz="3200" dirty="0"/>
              <a:t>is good medicine, but a crushed spirit dries up the bones</a:t>
            </a:r>
            <a:r>
              <a:rPr lang="en-US" sz="3200" dirty="0" smtClean="0"/>
              <a:t>.</a:t>
            </a:r>
          </a:p>
          <a:p>
            <a:pPr algn="ctr"/>
            <a:r>
              <a:rPr lang="en-US" sz="3200" dirty="0" smtClean="0"/>
              <a:t>Proverbs 17:22, ESV</a:t>
            </a:r>
            <a:endParaRPr lang="en-US" sz="3200" dirty="0"/>
          </a:p>
        </p:txBody>
      </p:sp>
    </p:spTree>
    <p:extLst>
      <p:ext uri="{BB962C8B-B14F-4D97-AF65-F5344CB8AC3E}">
        <p14:creationId xmlns:p14="http://schemas.microsoft.com/office/powerpoint/2010/main" val="25480173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Image result for joy l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609600"/>
            <a:ext cx="4524366" cy="5562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0" y="1371600"/>
            <a:ext cx="3124200" cy="3139321"/>
          </a:xfrm>
          <a:prstGeom prst="rect">
            <a:avLst/>
          </a:prstGeom>
          <a:noFill/>
        </p:spPr>
        <p:txBody>
          <a:bodyPr wrap="square" rtlCol="0">
            <a:spAutoFit/>
          </a:bodyPr>
          <a:lstStyle/>
          <a:p>
            <a:pPr algn="ctr"/>
            <a:r>
              <a:rPr lang="en-US" sz="6600" dirty="0" smtClean="0"/>
              <a:t>What is on your joy list?</a:t>
            </a:r>
            <a:endParaRPr lang="en-US" sz="6600" dirty="0"/>
          </a:p>
        </p:txBody>
      </p:sp>
    </p:spTree>
    <p:extLst>
      <p:ext uri="{BB962C8B-B14F-4D97-AF65-F5344CB8AC3E}">
        <p14:creationId xmlns:p14="http://schemas.microsoft.com/office/powerpoint/2010/main" val="3178427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make time to celebrate your accomplish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105400"/>
            <a:ext cx="9144000" cy="707886"/>
          </a:xfrm>
          <a:prstGeom prst="rect">
            <a:avLst/>
          </a:prstGeom>
          <a:solidFill>
            <a:schemeClr val="bg1">
              <a:lumMod val="50000"/>
            </a:schemeClr>
          </a:solidFill>
        </p:spPr>
        <p:txBody>
          <a:bodyPr wrap="square" rtlCol="0">
            <a:spAutoFit/>
          </a:bodyPr>
          <a:lstStyle/>
          <a:p>
            <a:pPr algn="ctr"/>
            <a:r>
              <a:rPr lang="en-US" sz="4000" dirty="0" smtClean="0">
                <a:solidFill>
                  <a:schemeClr val="bg1"/>
                </a:solidFill>
              </a:rPr>
              <a:t>Celebrate Your Accomplishments</a:t>
            </a:r>
            <a:endParaRPr lang="en-US" sz="4000" dirty="0">
              <a:solidFill>
                <a:schemeClr val="bg1"/>
              </a:solidFill>
            </a:endParaRPr>
          </a:p>
        </p:txBody>
      </p:sp>
    </p:spTree>
    <p:extLst>
      <p:ext uri="{BB962C8B-B14F-4D97-AF65-F5344CB8AC3E}">
        <p14:creationId xmlns:p14="http://schemas.microsoft.com/office/powerpoint/2010/main" val="4175016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elebrate y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105400"/>
            <a:ext cx="9144000" cy="707886"/>
          </a:xfrm>
          <a:prstGeom prst="rect">
            <a:avLst/>
          </a:prstGeom>
          <a:solidFill>
            <a:schemeClr val="bg1">
              <a:lumMod val="50000"/>
            </a:schemeClr>
          </a:solidFill>
        </p:spPr>
        <p:txBody>
          <a:bodyPr wrap="square" rtlCol="0">
            <a:spAutoFit/>
          </a:bodyPr>
          <a:lstStyle/>
          <a:p>
            <a:pPr algn="ctr"/>
            <a:r>
              <a:rPr lang="en-US" sz="4000" dirty="0" smtClean="0">
                <a:solidFill>
                  <a:schemeClr val="bg1"/>
                </a:solidFill>
              </a:rPr>
              <a:t>Celebrate You</a:t>
            </a:r>
            <a:endParaRPr lang="en-US" sz="4000" dirty="0">
              <a:solidFill>
                <a:schemeClr val="bg1"/>
              </a:solidFill>
            </a:endParaRPr>
          </a:p>
        </p:txBody>
      </p:sp>
    </p:spTree>
    <p:extLst>
      <p:ext uri="{BB962C8B-B14F-4D97-AF65-F5344CB8AC3E}">
        <p14:creationId xmlns:p14="http://schemas.microsoft.com/office/powerpoint/2010/main" val="30001920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8153400" cy="5791200"/>
          </a:xfrm>
          <a:prstGeom prst="rect">
            <a:avLst/>
          </a:prstGeom>
          <a:noFill/>
          <a:ln w="381000">
            <a:solidFill>
              <a:srgbClr val="DA00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04900" y="855405"/>
            <a:ext cx="7010400" cy="2554545"/>
          </a:xfrm>
          <a:prstGeom prst="rect">
            <a:avLst/>
          </a:prstGeom>
          <a:noFill/>
        </p:spPr>
        <p:txBody>
          <a:bodyPr wrap="square" rtlCol="0">
            <a:spAutoFit/>
          </a:bodyPr>
          <a:lstStyle/>
          <a:p>
            <a:pPr algn="ctr"/>
            <a:r>
              <a:rPr lang="en-US" sz="8000" dirty="0" smtClean="0">
                <a:solidFill>
                  <a:srgbClr val="1BA5A4"/>
                </a:solidFill>
                <a:latin typeface="Brush Script MT" panose="03060802040406070304" pitchFamily="66" charset="0"/>
              </a:rPr>
              <a:t>Your Personal Self-Care Plan to</a:t>
            </a:r>
            <a:endParaRPr lang="en-US" sz="8000" dirty="0">
              <a:solidFill>
                <a:srgbClr val="1BA5A4"/>
              </a:solidFill>
              <a:latin typeface="Brush Script MT" panose="03060802040406070304" pitchFamily="66" charset="0"/>
            </a:endParaRPr>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25" y="3429000"/>
            <a:ext cx="58483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1460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88753"/>
            <a:ext cx="8382000" cy="5816977"/>
          </a:xfrm>
          <a:prstGeom prst="rect">
            <a:avLst/>
          </a:prstGeom>
          <a:noFill/>
        </p:spPr>
        <p:txBody>
          <a:bodyPr wrap="square" rtlCol="0">
            <a:spAutoFit/>
          </a:bodyPr>
          <a:lstStyle/>
          <a:p>
            <a:r>
              <a:rPr lang="en-US" sz="3200" b="1" u="sng" dirty="0" smtClean="0"/>
              <a:t>Joy Self-Care Experiment</a:t>
            </a:r>
          </a:p>
          <a:p>
            <a:endParaRPr lang="en-US" sz="3200" b="1" u="sng" dirty="0" smtClean="0"/>
          </a:p>
          <a:p>
            <a:r>
              <a:rPr lang="en-US" sz="2800" dirty="0" smtClean="0"/>
              <a:t>For 28 days straight: </a:t>
            </a:r>
          </a:p>
          <a:p>
            <a:pPr marL="514350" indent="-514350">
              <a:buAutoNum type="arabicPeriod"/>
            </a:pPr>
            <a:r>
              <a:rPr lang="en-US" sz="2800" dirty="0"/>
              <a:t>W</a:t>
            </a:r>
            <a:r>
              <a:rPr lang="en-US" sz="2800" dirty="0" smtClean="0"/>
              <a:t>rite down 3 things that you are grateful for.</a:t>
            </a:r>
          </a:p>
          <a:p>
            <a:pPr marL="514350" indent="-514350">
              <a:buAutoNum type="arabicPeriod"/>
            </a:pPr>
            <a:endParaRPr lang="en-US" sz="2800" dirty="0" smtClean="0"/>
          </a:p>
          <a:p>
            <a:pPr marL="514350" indent="-514350">
              <a:buAutoNum type="arabicPeriod"/>
            </a:pPr>
            <a:r>
              <a:rPr lang="en-US" sz="2800" dirty="0" smtClean="0"/>
              <a:t>Ask yourself “How can I show love and grace to myself and others today?”</a:t>
            </a:r>
          </a:p>
          <a:p>
            <a:pPr marL="514350" indent="-514350">
              <a:buAutoNum type="arabicPeriod"/>
            </a:pPr>
            <a:endParaRPr lang="en-US" sz="2800" dirty="0" smtClean="0"/>
          </a:p>
          <a:p>
            <a:pPr marL="514350" indent="-514350">
              <a:buAutoNum type="arabicPeriod"/>
            </a:pPr>
            <a:r>
              <a:rPr lang="en-US" sz="2800" dirty="0" smtClean="0"/>
              <a:t>Ask yourself “</a:t>
            </a:r>
            <a:r>
              <a:rPr lang="en-US" sz="2800" dirty="0"/>
              <a:t>H</a:t>
            </a:r>
            <a:r>
              <a:rPr lang="en-US" sz="2800" dirty="0" smtClean="0"/>
              <a:t>ow can I contribute my gifts to my job, my family, my community and to the world?”</a:t>
            </a:r>
          </a:p>
          <a:p>
            <a:pPr marL="514350" indent="-514350">
              <a:buAutoNum type="arabicPeriod"/>
            </a:pPr>
            <a:endParaRPr lang="en-US" sz="2800" dirty="0" smtClean="0"/>
          </a:p>
          <a:p>
            <a:pPr marL="514350" indent="-514350">
              <a:buAutoNum type="arabicPeriod"/>
            </a:pPr>
            <a:r>
              <a:rPr lang="en-US" sz="2800" dirty="0" smtClean="0"/>
              <a:t>Do one thing on your joy list this week &amp; celebrate your accomplishments. </a:t>
            </a:r>
            <a:endParaRPr lang="en-US" sz="3200" dirty="0" smtClean="0"/>
          </a:p>
        </p:txBody>
      </p:sp>
      <p:pic>
        <p:nvPicPr>
          <p:cNvPr id="17410" name="Picture 2" descr="Image result for your pla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1265" y="5562600"/>
            <a:ext cx="1702734"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524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urnout"/>
          <p:cNvPicPr>
            <a:picLocks noChangeAspect="1" noChangeArrowheads="1"/>
          </p:cNvPicPr>
          <p:nvPr/>
        </p:nvPicPr>
        <p:blipFill rotWithShape="1">
          <a:blip r:embed="rId2">
            <a:extLst>
              <a:ext uri="{28A0092B-C50C-407E-A947-70E740481C1C}">
                <a14:useLocalDpi xmlns:a14="http://schemas.microsoft.com/office/drawing/2010/main" val="0"/>
              </a:ext>
            </a:extLst>
          </a:blip>
          <a:srcRect l="20615" r="50000"/>
          <a:stretch/>
        </p:blipFill>
        <p:spPr bwMode="auto">
          <a:xfrm>
            <a:off x="2514600" y="457200"/>
            <a:ext cx="3104896"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6730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1"/>
          <p:cNvSpPr txBox="1">
            <a:spLocks noChangeArrowheads="1"/>
          </p:cNvSpPr>
          <p:nvPr/>
        </p:nvSpPr>
        <p:spPr bwMode="auto">
          <a:xfrm>
            <a:off x="665692" y="5105400"/>
            <a:ext cx="8001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2800" dirty="0"/>
              <a:t>dawn@dawnkaiser.com</a:t>
            </a:r>
            <a:endParaRPr lang="en-US" altLang="en-US" sz="2800" dirty="0">
              <a:hlinkClick r:id="rId3"/>
            </a:endParaRPr>
          </a:p>
          <a:p>
            <a:pPr algn="ctr" eaLnBrk="1" hangingPunct="1">
              <a:spcBef>
                <a:spcPct val="0"/>
              </a:spcBef>
              <a:buFontTx/>
              <a:buNone/>
            </a:pPr>
            <a:r>
              <a:rPr lang="en-US" altLang="en-US" sz="2800" dirty="0">
                <a:hlinkClick r:id="rId3"/>
              </a:rPr>
              <a:t>www.dawnkaiser.com</a:t>
            </a:r>
            <a:r>
              <a:rPr lang="en-US" altLang="en-US" sz="2800" dirty="0"/>
              <a:t> </a:t>
            </a:r>
          </a:p>
        </p:txBody>
      </p:sp>
      <p:sp>
        <p:nvSpPr>
          <p:cNvPr id="2" name="AutoShape 2" descr="https://chessdailynews.com/wp-content/uploads/2016/08/Social-Media-Icon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chessdailynews.com/wp-content/uploads/2016/08/Social-Media-Icon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17714"/>
            <a:ext cx="9144000" cy="2022571"/>
          </a:xfrm>
          <a:prstGeom prst="rect">
            <a:avLst/>
          </a:prstGeom>
        </p:spPr>
      </p:pic>
      <p:sp>
        <p:nvSpPr>
          <p:cNvPr id="5" name="TextBox 4"/>
          <p:cNvSpPr txBox="1"/>
          <p:nvPr/>
        </p:nvSpPr>
        <p:spPr>
          <a:xfrm>
            <a:off x="0" y="4440285"/>
            <a:ext cx="9144000" cy="461665"/>
          </a:xfrm>
          <a:prstGeom prst="rect">
            <a:avLst/>
          </a:prstGeom>
          <a:noFill/>
        </p:spPr>
        <p:txBody>
          <a:bodyPr wrap="square" rtlCol="0">
            <a:spAutoFit/>
          </a:bodyPr>
          <a:lstStyle/>
          <a:p>
            <a:r>
              <a:rPr lang="en-US" sz="2400" dirty="0" smtClean="0"/>
              <a:t> </a:t>
            </a:r>
            <a:r>
              <a:rPr lang="en-US" sz="2400" dirty="0" err="1" smtClean="0"/>
              <a:t>DawnSpeaks</a:t>
            </a:r>
            <a:r>
              <a:rPr lang="en-US" sz="2400" dirty="0" smtClean="0"/>
              <a:t>	 @</a:t>
            </a:r>
            <a:r>
              <a:rPr lang="en-US" sz="2400" dirty="0" err="1" smtClean="0"/>
              <a:t>joyrefueler</a:t>
            </a:r>
            <a:r>
              <a:rPr lang="en-US" sz="2400" dirty="0" smtClean="0"/>
              <a:t>	  JoyRefueler    </a:t>
            </a:r>
            <a:r>
              <a:rPr lang="en-US" sz="2400" dirty="0" err="1" smtClean="0"/>
              <a:t>DawnMKaiser</a:t>
            </a:r>
            <a:r>
              <a:rPr lang="en-US" sz="2400" dirty="0" smtClean="0"/>
              <a:t>   JoyRefueler</a:t>
            </a:r>
            <a:endParaRPr lang="en-US" sz="2400" dirty="0"/>
          </a:p>
        </p:txBody>
      </p:sp>
      <p:pic>
        <p:nvPicPr>
          <p:cNvPr id="1030" name="Picture 6" descr="http://cf.girlonthemoveblog.com/wp-content/uploads/2015/06/Lets-Connect-on-Social-Media.jpg"/>
          <p:cNvPicPr>
            <a:picLocks noChangeAspect="1" noChangeArrowheads="1"/>
          </p:cNvPicPr>
          <p:nvPr/>
        </p:nvPicPr>
        <p:blipFill rotWithShape="1">
          <a:blip r:embed="rId5">
            <a:extLst>
              <a:ext uri="{28A0092B-C50C-407E-A947-70E740481C1C}">
                <a14:useLocalDpi xmlns:a14="http://schemas.microsoft.com/office/drawing/2010/main" val="0"/>
              </a:ext>
            </a:extLst>
          </a:blip>
          <a:srcRect l="6769" t="16932" r="11374" b="57672"/>
          <a:stretch/>
        </p:blipFill>
        <p:spPr bwMode="auto">
          <a:xfrm>
            <a:off x="155575" y="914400"/>
            <a:ext cx="8511117" cy="116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4678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ockingly Negativ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82" y="-30998"/>
            <a:ext cx="9162081" cy="6888997"/>
          </a:xfrm>
          <a:prstGeom prst="rect">
            <a:avLst/>
          </a:prstGeom>
        </p:spPr>
      </p:pic>
    </p:spTree>
    <p:extLst>
      <p:ext uri="{BB962C8B-B14F-4D97-AF65-F5344CB8AC3E}">
        <p14:creationId xmlns:p14="http://schemas.microsoft.com/office/powerpoint/2010/main" val="250535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915400" cy="3847207"/>
          </a:xfrm>
          <a:prstGeom prst="rect">
            <a:avLst/>
          </a:prstGeom>
          <a:noFill/>
        </p:spPr>
        <p:txBody>
          <a:bodyPr wrap="square" rtlCol="0">
            <a:spAutoFit/>
          </a:bodyPr>
          <a:lstStyle/>
          <a:p>
            <a:pPr algn="ctr"/>
            <a:r>
              <a:rPr lang="en-US" sz="4000" dirty="0" smtClean="0">
                <a:latin typeface="Brush Script MT" panose="03060802040406070304" pitchFamily="66" charset="0"/>
              </a:rPr>
              <a:t>You have the opportunity to heal the mind, soul, heart and body of your patients, their families and yourselves. People you meet and serve may forget your name, but they will never forget how you made them feel.</a:t>
            </a:r>
            <a:br>
              <a:rPr lang="en-US" sz="4000" dirty="0" smtClean="0">
                <a:latin typeface="Brush Script MT" panose="03060802040406070304" pitchFamily="66" charset="0"/>
              </a:rPr>
            </a:br>
            <a:r>
              <a:rPr lang="en-US" sz="4400" dirty="0" smtClean="0">
                <a:latin typeface="Brush Script MT" panose="03060802040406070304" pitchFamily="66" charset="0"/>
              </a:rPr>
              <a:t> </a:t>
            </a:r>
            <a:r>
              <a:rPr lang="en-US" sz="4400" dirty="0" smtClean="0">
                <a:solidFill>
                  <a:srgbClr val="DA0058"/>
                </a:solidFill>
                <a:latin typeface="Brush Script MT" panose="03060802040406070304" pitchFamily="66" charset="0"/>
              </a:rPr>
              <a:t>Today be a Joy </a:t>
            </a:r>
            <a:r>
              <a:rPr lang="en-US" sz="4400" dirty="0" err="1" smtClean="0">
                <a:solidFill>
                  <a:srgbClr val="DA0058"/>
                </a:solidFill>
                <a:latin typeface="Brush Script MT" panose="03060802040406070304" pitchFamily="66" charset="0"/>
              </a:rPr>
              <a:t>Refueler</a:t>
            </a:r>
            <a:r>
              <a:rPr lang="en-US" sz="4400" dirty="0" smtClean="0">
                <a:solidFill>
                  <a:srgbClr val="DA0058"/>
                </a:solidFill>
                <a:latin typeface="Brush Script MT" panose="03060802040406070304" pitchFamily="66" charset="0"/>
              </a:rPr>
              <a:t>!</a:t>
            </a:r>
            <a:endParaRPr lang="en-US" sz="4400" dirty="0">
              <a:solidFill>
                <a:srgbClr val="DA0058"/>
              </a:solidFill>
              <a:latin typeface="Brush Script MT" panose="03060802040406070304" pitchFamily="66" charset="0"/>
            </a:endParaRPr>
          </a:p>
        </p:txBody>
      </p:sp>
      <p:pic>
        <p:nvPicPr>
          <p:cNvPr id="4098" name="Picture 2" descr="Image result for feel love"/>
          <p:cNvPicPr>
            <a:picLocks noChangeAspect="1" noChangeArrowheads="1"/>
          </p:cNvPicPr>
          <p:nvPr/>
        </p:nvPicPr>
        <p:blipFill rotWithShape="1">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t="33748" b="21315"/>
          <a:stretch/>
        </p:blipFill>
        <p:spPr bwMode="auto">
          <a:xfrm>
            <a:off x="1828800" y="4829115"/>
            <a:ext cx="5562600" cy="1563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0681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edia.licdn.com/mpr/mpr/shrinknp_800_800/AAEAAQAAAAAAAAJYAAAAJDBkYTVlOTUxLTI5M2QtNDVjYi04YzY1LTFjY2IxOTNkZTE1M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7315200" cy="48806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24400" y="4343400"/>
            <a:ext cx="2438400" cy="866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440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0058"/>
        </a:solidFill>
        <a:effectLst/>
      </p:bgPr>
    </p:bg>
    <p:spTree>
      <p:nvGrpSpPr>
        <p:cNvPr id="1" name=""/>
        <p:cNvGrpSpPr/>
        <p:nvPr/>
      </p:nvGrpSpPr>
      <p:grpSpPr>
        <a:xfrm>
          <a:off x="0" y="0"/>
          <a:ext cx="0" cy="0"/>
          <a:chOff x="0" y="0"/>
          <a:chExt cx="0" cy="0"/>
        </a:xfrm>
      </p:grpSpPr>
      <p:sp>
        <p:nvSpPr>
          <p:cNvPr id="2" name="Rectangle 1"/>
          <p:cNvSpPr/>
          <p:nvPr/>
        </p:nvSpPr>
        <p:spPr>
          <a:xfrm>
            <a:off x="438150" y="1066800"/>
            <a:ext cx="8229600" cy="4401205"/>
          </a:xfrm>
          <a:prstGeom prst="rect">
            <a:avLst/>
          </a:prstGeom>
        </p:spPr>
        <p:txBody>
          <a:bodyPr wrap="square">
            <a:spAutoFit/>
          </a:bodyPr>
          <a:lstStyle/>
          <a:p>
            <a:pPr algn="ctr"/>
            <a:r>
              <a:rPr lang="en-US" sz="4000" dirty="0"/>
              <a:t>“Once upon a time, there was a very busy girl with a tired yet hopeful soul. Then one day her soul asked her to stop… and just breathe. And so she did and the girl and her soul lived happily ever after</a:t>
            </a:r>
            <a:r>
              <a:rPr lang="en-US" sz="4000" dirty="0" smtClean="0"/>
              <a:t>.” </a:t>
            </a:r>
          </a:p>
          <a:p>
            <a:pPr algn="ctr"/>
            <a:r>
              <a:rPr lang="en-US" sz="4000" i="1" dirty="0" smtClean="0"/>
              <a:t>~ </a:t>
            </a:r>
            <a:r>
              <a:rPr lang="en-US" sz="4000" i="1" dirty="0" err="1"/>
              <a:t>Maggine</a:t>
            </a:r>
            <a:r>
              <a:rPr lang="en-US" sz="4000" i="1" dirty="0"/>
              <a:t> Lindley</a:t>
            </a:r>
          </a:p>
        </p:txBody>
      </p:sp>
    </p:spTree>
    <p:extLst>
      <p:ext uri="{BB962C8B-B14F-4D97-AF65-F5344CB8AC3E}">
        <p14:creationId xmlns:p14="http://schemas.microsoft.com/office/powerpoint/2010/main" val="1288847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erriam webster"/>
          <p:cNvPicPr>
            <a:picLocks noChangeAspect="1" noChangeArrowheads="1"/>
          </p:cNvPicPr>
          <p:nvPr/>
        </p:nvPicPr>
        <p:blipFill rotWithShape="1">
          <a:blip r:embed="rId3">
            <a:extLst>
              <a:ext uri="{28A0092B-C50C-407E-A947-70E740481C1C}">
                <a14:useLocalDpi xmlns:a14="http://schemas.microsoft.com/office/drawing/2010/main" val="0"/>
              </a:ext>
            </a:extLst>
          </a:blip>
          <a:srcRect l="28972" r="27861"/>
          <a:stretch/>
        </p:blipFill>
        <p:spPr bwMode="auto">
          <a:xfrm>
            <a:off x="0" y="457200"/>
            <a:ext cx="4572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304800"/>
            <a:ext cx="4038600" cy="3539430"/>
          </a:xfrm>
          <a:prstGeom prst="rect">
            <a:avLst/>
          </a:prstGeom>
          <a:noFill/>
        </p:spPr>
        <p:txBody>
          <a:bodyPr wrap="square" rtlCol="0">
            <a:spAutoFit/>
          </a:bodyPr>
          <a:lstStyle/>
          <a:p>
            <a:r>
              <a:rPr lang="en-US" sz="2800" b="1" u="sng" dirty="0" smtClean="0"/>
              <a:t>Synonyms</a:t>
            </a:r>
          </a:p>
          <a:p>
            <a:pPr marL="285750" indent="-285750">
              <a:buFontTx/>
              <a:buChar char="-"/>
            </a:pPr>
            <a:r>
              <a:rPr lang="en-US" sz="2800" dirty="0" smtClean="0"/>
              <a:t>Exhaustion</a:t>
            </a:r>
          </a:p>
          <a:p>
            <a:pPr marL="285750" indent="-285750">
              <a:buFontTx/>
              <a:buChar char="-"/>
            </a:pPr>
            <a:r>
              <a:rPr lang="en-US" sz="2800" dirty="0" smtClean="0"/>
              <a:t>Fatigue</a:t>
            </a:r>
          </a:p>
          <a:p>
            <a:pPr marL="285750" indent="-285750">
              <a:buFontTx/>
              <a:buChar char="-"/>
            </a:pPr>
            <a:r>
              <a:rPr lang="en-US" sz="2800" dirty="0" smtClean="0"/>
              <a:t>Frazzle</a:t>
            </a:r>
          </a:p>
          <a:p>
            <a:pPr marL="285750" indent="-285750">
              <a:buFontTx/>
              <a:buChar char="-"/>
            </a:pPr>
            <a:r>
              <a:rPr lang="en-US" sz="2800" dirty="0" smtClean="0"/>
              <a:t>Weariness</a:t>
            </a:r>
          </a:p>
          <a:p>
            <a:pPr marL="285750" indent="-285750">
              <a:buFontTx/>
              <a:buChar char="-"/>
            </a:pPr>
            <a:r>
              <a:rPr lang="en-US" sz="2800" dirty="0" smtClean="0"/>
              <a:t>Sluggish</a:t>
            </a:r>
          </a:p>
          <a:p>
            <a:pPr marL="285750" indent="-285750">
              <a:buFontTx/>
              <a:buChar char="-"/>
            </a:pPr>
            <a:endParaRPr lang="en-US" sz="2800" dirty="0"/>
          </a:p>
          <a:p>
            <a:pPr marL="285750" indent="-285750">
              <a:buFontTx/>
              <a:buChar char="-"/>
            </a:pPr>
            <a:endParaRPr lang="en-US" sz="2800" dirty="0" smtClean="0"/>
          </a:p>
        </p:txBody>
      </p:sp>
      <p:sp>
        <p:nvSpPr>
          <p:cNvPr id="3" name="Rectangle 2"/>
          <p:cNvSpPr/>
          <p:nvPr/>
        </p:nvSpPr>
        <p:spPr>
          <a:xfrm>
            <a:off x="4572000" y="3089970"/>
            <a:ext cx="4572000" cy="3539430"/>
          </a:xfrm>
          <a:prstGeom prst="rect">
            <a:avLst/>
          </a:prstGeom>
        </p:spPr>
        <p:txBody>
          <a:bodyPr>
            <a:spAutoFit/>
          </a:bodyPr>
          <a:lstStyle/>
          <a:p>
            <a:r>
              <a:rPr lang="en-US" sz="2800" b="1" u="sng" dirty="0"/>
              <a:t>Antonyms</a:t>
            </a:r>
          </a:p>
          <a:p>
            <a:pPr marL="285750" indent="-285750">
              <a:buFontTx/>
              <a:buChar char="-"/>
            </a:pPr>
            <a:r>
              <a:rPr lang="en-US" sz="2800" dirty="0"/>
              <a:t>Refreshed</a:t>
            </a:r>
          </a:p>
          <a:p>
            <a:pPr marL="285750" indent="-285750">
              <a:buFontTx/>
              <a:buChar char="-"/>
            </a:pPr>
            <a:r>
              <a:rPr lang="en-US" sz="2800" dirty="0"/>
              <a:t>Rejuvenated</a:t>
            </a:r>
          </a:p>
          <a:p>
            <a:pPr marL="285750" indent="-285750">
              <a:buFontTx/>
              <a:buChar char="-"/>
            </a:pPr>
            <a:r>
              <a:rPr lang="en-US" sz="2800" dirty="0"/>
              <a:t>Revitalized</a:t>
            </a:r>
          </a:p>
          <a:p>
            <a:pPr marL="285750" indent="-285750">
              <a:buFontTx/>
              <a:buChar char="-"/>
            </a:pPr>
            <a:r>
              <a:rPr lang="en-US" sz="2800" dirty="0"/>
              <a:t>Energy</a:t>
            </a:r>
          </a:p>
          <a:p>
            <a:pPr marL="285750" indent="-285750">
              <a:buFontTx/>
              <a:buChar char="-"/>
            </a:pPr>
            <a:r>
              <a:rPr lang="en-US" sz="2800" dirty="0"/>
              <a:t>Drive</a:t>
            </a:r>
          </a:p>
          <a:p>
            <a:pPr marL="285750" indent="-285750">
              <a:buFontTx/>
              <a:buChar char="-"/>
            </a:pPr>
            <a:r>
              <a:rPr lang="en-US" sz="2800" dirty="0"/>
              <a:t>Liveliness</a:t>
            </a:r>
          </a:p>
          <a:p>
            <a:pPr marL="285750" indent="-285750">
              <a:buFontTx/>
              <a:buChar char="-"/>
            </a:pPr>
            <a:r>
              <a:rPr lang="en-US" sz="2800" dirty="0"/>
              <a:t>Vivaciousness</a:t>
            </a:r>
          </a:p>
        </p:txBody>
      </p:sp>
    </p:spTree>
    <p:extLst>
      <p:ext uri="{BB962C8B-B14F-4D97-AF65-F5344CB8AC3E}">
        <p14:creationId xmlns:p14="http://schemas.microsoft.com/office/powerpoint/2010/main" val="426277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j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427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861" y="390525"/>
            <a:ext cx="3800475" cy="6076950"/>
          </a:xfrm>
          <a:prstGeom prst="rect">
            <a:avLst/>
          </a:prstGeom>
        </p:spPr>
      </p:pic>
    </p:spTree>
    <p:extLst>
      <p:ext uri="{BB962C8B-B14F-4D97-AF65-F5344CB8AC3E}">
        <p14:creationId xmlns:p14="http://schemas.microsoft.com/office/powerpoint/2010/main" val="2209257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699" y="0"/>
            <a:ext cx="4610301" cy="6858000"/>
          </a:xfrm>
          <a:prstGeom prst="rect">
            <a:avLst/>
          </a:prstGeom>
        </p:spPr>
      </p:pic>
      <p:sp>
        <p:nvSpPr>
          <p:cNvPr id="3" name="TextBox 2"/>
          <p:cNvSpPr txBox="1"/>
          <p:nvPr/>
        </p:nvSpPr>
        <p:spPr>
          <a:xfrm>
            <a:off x="228600" y="612844"/>
            <a:ext cx="3867552" cy="5632311"/>
          </a:xfrm>
          <a:prstGeom prst="rect">
            <a:avLst/>
          </a:prstGeom>
          <a:noFill/>
        </p:spPr>
        <p:txBody>
          <a:bodyPr wrap="square" rtlCol="0">
            <a:spAutoFit/>
          </a:bodyPr>
          <a:lstStyle/>
          <a:p>
            <a:pPr algn="ctr"/>
            <a:r>
              <a:rPr lang="en-US" sz="7200" b="1" dirty="0" smtClean="0">
                <a:solidFill>
                  <a:srgbClr val="DA0058"/>
                </a:solidFill>
              </a:rPr>
              <a:t>Be a Joy </a:t>
            </a:r>
            <a:r>
              <a:rPr lang="en-US" sz="7200" b="1" dirty="0" err="1" smtClean="0">
                <a:solidFill>
                  <a:srgbClr val="DA0058"/>
                </a:solidFill>
              </a:rPr>
              <a:t>Refueler</a:t>
            </a:r>
            <a:r>
              <a:rPr lang="en-US" sz="7200" b="1" dirty="0" smtClean="0">
                <a:solidFill>
                  <a:srgbClr val="DA0058"/>
                </a:solidFill>
              </a:rPr>
              <a:t> as we care for others</a:t>
            </a:r>
            <a:endParaRPr lang="en-US" sz="7200" b="1" dirty="0">
              <a:solidFill>
                <a:srgbClr val="DA0058"/>
              </a:solidFill>
            </a:endParaRPr>
          </a:p>
        </p:txBody>
      </p:sp>
    </p:spTree>
    <p:extLst>
      <p:ext uri="{BB962C8B-B14F-4D97-AF65-F5344CB8AC3E}">
        <p14:creationId xmlns:p14="http://schemas.microsoft.com/office/powerpoint/2010/main" val="307561381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7404</TotalTime>
  <Words>422</Words>
  <Application>Microsoft Office PowerPoint</Application>
  <PresentationFormat>On-screen Show (4:3)</PresentationFormat>
  <Paragraphs>98</Paragraphs>
  <Slides>43</Slides>
  <Notes>16</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Kaiser</dc:creator>
  <cp:lastModifiedBy>Dawn</cp:lastModifiedBy>
  <cp:revision>416</cp:revision>
  <cp:lastPrinted>2019-03-06T16:23:49Z</cp:lastPrinted>
  <dcterms:created xsi:type="dcterms:W3CDTF">2013-01-21T00:42:06Z</dcterms:created>
  <dcterms:modified xsi:type="dcterms:W3CDTF">2019-05-09T13:45:34Z</dcterms:modified>
</cp:coreProperties>
</file>