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1"/>
  </p:handoutMasterIdLst>
  <p:sldIdLst>
    <p:sldId id="256" r:id="rId2"/>
    <p:sldId id="257" r:id="rId3"/>
    <p:sldId id="258" r:id="rId4"/>
    <p:sldId id="270" r:id="rId5"/>
    <p:sldId id="259" r:id="rId6"/>
    <p:sldId id="260" r:id="rId7"/>
    <p:sldId id="261" r:id="rId8"/>
    <p:sldId id="262" r:id="rId9"/>
    <p:sldId id="263" r:id="rId10"/>
    <p:sldId id="264" r:id="rId11"/>
    <p:sldId id="301" r:id="rId12"/>
    <p:sldId id="302" r:id="rId13"/>
    <p:sldId id="303" r:id="rId14"/>
    <p:sldId id="304" r:id="rId15"/>
    <p:sldId id="265" r:id="rId16"/>
    <p:sldId id="266" r:id="rId17"/>
    <p:sldId id="267" r:id="rId18"/>
    <p:sldId id="271" r:id="rId19"/>
    <p:sldId id="268" r:id="rId20"/>
    <p:sldId id="273" r:id="rId21"/>
    <p:sldId id="269" r:id="rId22"/>
    <p:sldId id="284" r:id="rId23"/>
    <p:sldId id="283" r:id="rId24"/>
    <p:sldId id="272" r:id="rId25"/>
    <p:sldId id="274" r:id="rId26"/>
    <p:sldId id="275" r:id="rId27"/>
    <p:sldId id="276" r:id="rId28"/>
    <p:sldId id="285" r:id="rId29"/>
    <p:sldId id="277" r:id="rId30"/>
    <p:sldId id="278" r:id="rId31"/>
    <p:sldId id="279" r:id="rId32"/>
    <p:sldId id="286" r:id="rId33"/>
    <p:sldId id="280" r:id="rId34"/>
    <p:sldId id="281" r:id="rId35"/>
    <p:sldId id="282" r:id="rId36"/>
    <p:sldId id="299" r:id="rId37"/>
    <p:sldId id="292" r:id="rId38"/>
    <p:sldId id="300" r:id="rId39"/>
    <p:sldId id="287" r:id="rId40"/>
    <p:sldId id="290" r:id="rId41"/>
    <p:sldId id="291" r:id="rId42"/>
    <p:sldId id="305" r:id="rId43"/>
    <p:sldId id="289" r:id="rId44"/>
    <p:sldId id="293" r:id="rId45"/>
    <p:sldId id="294" r:id="rId46"/>
    <p:sldId id="295" r:id="rId47"/>
    <p:sldId id="296" r:id="rId48"/>
    <p:sldId id="298" r:id="rId49"/>
    <p:sldId id="297"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Sibley" initials="MS" lastIdx="0" clrIdx="0">
    <p:extLst>
      <p:ext uri="{19B8F6BF-5375-455C-9EA6-DF929625EA0E}">
        <p15:presenceInfo xmlns:p15="http://schemas.microsoft.com/office/powerpoint/2012/main" userId="S-1-5-21-165973532-819304056-2769386023-33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1" autoAdjust="0"/>
    <p:restoredTop sz="94660"/>
  </p:normalViewPr>
  <p:slideViewPr>
    <p:cSldViewPr snapToGrid="0">
      <p:cViewPr varScale="1">
        <p:scale>
          <a:sx n="116" d="100"/>
          <a:sy n="116" d="100"/>
        </p:scale>
        <p:origin x="10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1359107-2A0D-44C0-9714-13681803ADFD}" type="datetimeFigureOut">
              <a:rPr lang="en-US" smtClean="0"/>
              <a:t>4/12/2019</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05DD2B9-03DC-4D68-A5BE-BECD054D8EBB}" type="slidenum">
              <a:rPr lang="en-US" smtClean="0"/>
              <a:t>‹#›</a:t>
            </a:fld>
            <a:endParaRPr lang="en-US" dirty="0"/>
          </a:p>
        </p:txBody>
      </p:sp>
    </p:spTree>
    <p:extLst>
      <p:ext uri="{BB962C8B-B14F-4D97-AF65-F5344CB8AC3E}">
        <p14:creationId xmlns:p14="http://schemas.microsoft.com/office/powerpoint/2010/main" val="413811174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9A94F1-6122-48AA-9F1B-CCC974E0F90B}" type="datetimeFigureOut">
              <a:rPr lang="en-US" smtClean="0"/>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4210BE-A621-4B71-AA1A-80DC044E0CA0}" type="slidenum">
              <a:rPr lang="en-US" smtClean="0"/>
              <a:t>‹#›</a:t>
            </a:fld>
            <a:endParaRPr lang="en-US" dirty="0"/>
          </a:p>
        </p:txBody>
      </p:sp>
    </p:spTree>
    <p:extLst>
      <p:ext uri="{BB962C8B-B14F-4D97-AF65-F5344CB8AC3E}">
        <p14:creationId xmlns:p14="http://schemas.microsoft.com/office/powerpoint/2010/main" val="422875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A94F1-6122-48AA-9F1B-CCC974E0F90B}" type="datetimeFigureOut">
              <a:rPr lang="en-US" smtClean="0"/>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4210BE-A621-4B71-AA1A-80DC044E0CA0}" type="slidenum">
              <a:rPr lang="en-US" smtClean="0"/>
              <a:t>‹#›</a:t>
            </a:fld>
            <a:endParaRPr lang="en-US" dirty="0"/>
          </a:p>
        </p:txBody>
      </p:sp>
    </p:spTree>
    <p:extLst>
      <p:ext uri="{BB962C8B-B14F-4D97-AF65-F5344CB8AC3E}">
        <p14:creationId xmlns:p14="http://schemas.microsoft.com/office/powerpoint/2010/main" val="2130433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A94F1-6122-48AA-9F1B-CCC974E0F90B}" type="datetimeFigureOut">
              <a:rPr lang="en-US" smtClean="0"/>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4210BE-A621-4B71-AA1A-80DC044E0CA0}" type="slidenum">
              <a:rPr lang="en-US" smtClean="0"/>
              <a:t>‹#›</a:t>
            </a:fld>
            <a:endParaRPr lang="en-US" dirty="0"/>
          </a:p>
        </p:txBody>
      </p:sp>
    </p:spTree>
    <p:extLst>
      <p:ext uri="{BB962C8B-B14F-4D97-AF65-F5344CB8AC3E}">
        <p14:creationId xmlns:p14="http://schemas.microsoft.com/office/powerpoint/2010/main" val="1805443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9A94F1-6122-48AA-9F1B-CCC974E0F90B}" type="datetimeFigureOut">
              <a:rPr lang="en-US" smtClean="0"/>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4210BE-A621-4B71-AA1A-80DC044E0CA0}" type="slidenum">
              <a:rPr lang="en-US" smtClean="0"/>
              <a:t>‹#›</a:t>
            </a:fld>
            <a:endParaRPr lang="en-US" dirty="0"/>
          </a:p>
        </p:txBody>
      </p:sp>
    </p:spTree>
    <p:extLst>
      <p:ext uri="{BB962C8B-B14F-4D97-AF65-F5344CB8AC3E}">
        <p14:creationId xmlns:p14="http://schemas.microsoft.com/office/powerpoint/2010/main" val="2052844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A94F1-6122-48AA-9F1B-CCC974E0F90B}" type="datetimeFigureOut">
              <a:rPr lang="en-US" smtClean="0"/>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4210BE-A621-4B71-AA1A-80DC044E0CA0}" type="slidenum">
              <a:rPr lang="en-US" smtClean="0"/>
              <a:t>‹#›</a:t>
            </a:fld>
            <a:endParaRPr lang="en-US" dirty="0"/>
          </a:p>
        </p:txBody>
      </p:sp>
    </p:spTree>
    <p:extLst>
      <p:ext uri="{BB962C8B-B14F-4D97-AF65-F5344CB8AC3E}">
        <p14:creationId xmlns:p14="http://schemas.microsoft.com/office/powerpoint/2010/main" val="918403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9A94F1-6122-48AA-9F1B-CCC974E0F90B}" type="datetimeFigureOut">
              <a:rPr lang="en-US" smtClean="0"/>
              <a:t>4/12/2019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4210BE-A621-4B71-AA1A-80DC044E0CA0}" type="slidenum">
              <a:rPr lang="en-US" smtClean="0"/>
              <a:t>‹#›</a:t>
            </a:fld>
            <a:endParaRPr lang="en-US" dirty="0"/>
          </a:p>
        </p:txBody>
      </p:sp>
    </p:spTree>
    <p:extLst>
      <p:ext uri="{BB962C8B-B14F-4D97-AF65-F5344CB8AC3E}">
        <p14:creationId xmlns:p14="http://schemas.microsoft.com/office/powerpoint/2010/main" val="3226381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9A94F1-6122-48AA-9F1B-CCC974E0F90B}" type="datetimeFigureOut">
              <a:rPr lang="en-US" smtClean="0"/>
              <a:t>4/12/2019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E4210BE-A621-4B71-AA1A-80DC044E0CA0}" type="slidenum">
              <a:rPr lang="en-US" smtClean="0"/>
              <a:t>‹#›</a:t>
            </a:fld>
            <a:endParaRPr lang="en-US" dirty="0"/>
          </a:p>
        </p:txBody>
      </p:sp>
    </p:spTree>
    <p:extLst>
      <p:ext uri="{BB962C8B-B14F-4D97-AF65-F5344CB8AC3E}">
        <p14:creationId xmlns:p14="http://schemas.microsoft.com/office/powerpoint/2010/main" val="2278457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A94F1-6122-48AA-9F1B-CCC974E0F90B}" type="datetimeFigureOut">
              <a:rPr lang="en-US" smtClean="0"/>
              <a:t>4/12/2019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E4210BE-A621-4B71-AA1A-80DC044E0CA0}" type="slidenum">
              <a:rPr lang="en-US" smtClean="0"/>
              <a:t>‹#›</a:t>
            </a:fld>
            <a:endParaRPr lang="en-US" dirty="0"/>
          </a:p>
        </p:txBody>
      </p:sp>
    </p:spTree>
    <p:extLst>
      <p:ext uri="{BB962C8B-B14F-4D97-AF65-F5344CB8AC3E}">
        <p14:creationId xmlns:p14="http://schemas.microsoft.com/office/powerpoint/2010/main" val="3338781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A94F1-6122-48AA-9F1B-CCC974E0F90B}" type="datetimeFigureOut">
              <a:rPr lang="en-US" smtClean="0"/>
              <a:t>4/12/2019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E4210BE-A621-4B71-AA1A-80DC044E0CA0}" type="slidenum">
              <a:rPr lang="en-US" smtClean="0"/>
              <a:t>‹#›</a:t>
            </a:fld>
            <a:endParaRPr lang="en-US" dirty="0"/>
          </a:p>
        </p:txBody>
      </p:sp>
    </p:spTree>
    <p:extLst>
      <p:ext uri="{BB962C8B-B14F-4D97-AF65-F5344CB8AC3E}">
        <p14:creationId xmlns:p14="http://schemas.microsoft.com/office/powerpoint/2010/main" val="1455335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A94F1-6122-48AA-9F1B-CCC974E0F90B}" type="datetimeFigureOut">
              <a:rPr lang="en-US" smtClean="0"/>
              <a:t>4/12/2019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4210BE-A621-4B71-AA1A-80DC044E0CA0}" type="slidenum">
              <a:rPr lang="en-US" smtClean="0"/>
              <a:t>‹#›</a:t>
            </a:fld>
            <a:endParaRPr lang="en-US" dirty="0"/>
          </a:p>
        </p:txBody>
      </p:sp>
    </p:spTree>
    <p:extLst>
      <p:ext uri="{BB962C8B-B14F-4D97-AF65-F5344CB8AC3E}">
        <p14:creationId xmlns:p14="http://schemas.microsoft.com/office/powerpoint/2010/main" val="4009134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A94F1-6122-48AA-9F1B-CCC974E0F90B}" type="datetimeFigureOut">
              <a:rPr lang="en-US" smtClean="0"/>
              <a:t>4/12/2019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4210BE-A621-4B71-AA1A-80DC044E0CA0}" type="slidenum">
              <a:rPr lang="en-US" smtClean="0"/>
              <a:t>‹#›</a:t>
            </a:fld>
            <a:endParaRPr lang="en-US" dirty="0"/>
          </a:p>
        </p:txBody>
      </p:sp>
    </p:spTree>
    <p:extLst>
      <p:ext uri="{BB962C8B-B14F-4D97-AF65-F5344CB8AC3E}">
        <p14:creationId xmlns:p14="http://schemas.microsoft.com/office/powerpoint/2010/main" val="751242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5000" r="-1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A94F1-6122-48AA-9F1B-CCC974E0F90B}" type="datetimeFigureOut">
              <a:rPr lang="en-US" smtClean="0"/>
              <a:t>4/12/2019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4210BE-A621-4B71-AA1A-80DC044E0CA0}" type="slidenum">
              <a:rPr lang="en-US" smtClean="0"/>
              <a:t>‹#›</a:t>
            </a:fld>
            <a:endParaRPr lang="en-US" dirty="0"/>
          </a:p>
        </p:txBody>
      </p:sp>
    </p:spTree>
    <p:extLst>
      <p:ext uri="{BB962C8B-B14F-4D97-AF65-F5344CB8AC3E}">
        <p14:creationId xmlns:p14="http://schemas.microsoft.com/office/powerpoint/2010/main" val="3427601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www.ai-therapy.com/blog/cbt-chan"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solidFill>
                  <a:schemeClr val="bg1"/>
                </a:solidFill>
              </a:rPr>
              <a:t>“Spirituality </a:t>
            </a:r>
            <a:r>
              <a:rPr lang="en-US" sz="4000" dirty="0" smtClean="0">
                <a:solidFill>
                  <a:schemeClr val="bg1"/>
                </a:solidFill>
              </a:rPr>
              <a:t>in Mental Illness:  Drawing from the Field of Psychology Towards Developing  Evidence Based Interventions in Pastoral Care”</a:t>
            </a:r>
            <a:endParaRPr lang="en-US" sz="4000" dirty="0">
              <a:solidFill>
                <a:schemeClr val="bg1"/>
              </a:solidFill>
            </a:endParaRPr>
          </a:p>
        </p:txBody>
      </p:sp>
      <p:sp>
        <p:nvSpPr>
          <p:cNvPr id="3" name="Subtitle 2"/>
          <p:cNvSpPr>
            <a:spLocks noGrp="1"/>
          </p:cNvSpPr>
          <p:nvPr>
            <p:ph type="subTitle" idx="1"/>
          </p:nvPr>
        </p:nvSpPr>
        <p:spPr/>
        <p:txBody>
          <a:bodyPr/>
          <a:lstStyle/>
          <a:p>
            <a:r>
              <a:rPr lang="en-US" dirty="0" smtClean="0">
                <a:solidFill>
                  <a:schemeClr val="bg1"/>
                </a:solidFill>
              </a:rPr>
              <a:t>Presented by Chaplain Michael Sibley, M.Div., BCC, LPC</a:t>
            </a:r>
            <a:endParaRPr lang="en-US" dirty="0">
              <a:solidFill>
                <a:schemeClr val="bg1"/>
              </a:solidFill>
            </a:endParaRPr>
          </a:p>
        </p:txBody>
      </p:sp>
    </p:spTree>
    <p:extLst>
      <p:ext uri="{BB962C8B-B14F-4D97-AF65-F5344CB8AC3E}">
        <p14:creationId xmlns:p14="http://schemas.microsoft.com/office/powerpoint/2010/main" val="37028161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Spirituality as an Inherently Psychological Process-</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The mechanism that we have to process our experiences in life is the brain.  It is organic and has it’s share of weakness, yet it also has enormous capabilities greater than that of any computer.  </a:t>
            </a:r>
            <a:endParaRPr lang="en-US" dirty="0">
              <a:solidFill>
                <a:schemeClr val="bg1"/>
              </a:solidFill>
            </a:endParaRPr>
          </a:p>
        </p:txBody>
      </p:sp>
    </p:spTree>
    <p:extLst>
      <p:ext uri="{BB962C8B-B14F-4D97-AF65-F5344CB8AC3E}">
        <p14:creationId xmlns:p14="http://schemas.microsoft.com/office/powerpoint/2010/main" val="32717436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Hemispherical Engagement-</a:t>
            </a:r>
            <a:endParaRPr lang="en-US"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u="sng" dirty="0" smtClean="0">
                <a:solidFill>
                  <a:schemeClr val="bg1"/>
                </a:solidFill>
              </a:rPr>
              <a:t>Right Brain vs. Left-</a:t>
            </a:r>
            <a:endParaRPr lang="en-US" u="sng" dirty="0">
              <a:solidFill>
                <a:schemeClr val="bg1"/>
              </a:solidFill>
            </a:endParaRPr>
          </a:p>
          <a:p>
            <a:pPr marL="0" indent="0">
              <a:buNone/>
            </a:pPr>
            <a:r>
              <a:rPr lang="en-US" u="sng" dirty="0" smtClean="0">
                <a:solidFill>
                  <a:schemeClr val="bg1"/>
                </a:solidFill>
              </a:rPr>
              <a:t>Right Hemisphere- </a:t>
            </a:r>
            <a:r>
              <a:rPr lang="en-US" dirty="0" smtClean="0">
                <a:solidFill>
                  <a:schemeClr val="bg1"/>
                </a:solidFill>
              </a:rPr>
              <a:t>Creativity, Imagination, Intuition, Insight, Left sided body control.</a:t>
            </a:r>
          </a:p>
          <a:p>
            <a:pPr marL="0" indent="0">
              <a:buNone/>
            </a:pPr>
            <a:r>
              <a:rPr lang="en-US" u="sng" dirty="0" smtClean="0">
                <a:solidFill>
                  <a:schemeClr val="bg1"/>
                </a:solidFill>
              </a:rPr>
              <a:t>Left Hemisphere- </a:t>
            </a:r>
            <a:r>
              <a:rPr lang="en-US" dirty="0" smtClean="0">
                <a:solidFill>
                  <a:schemeClr val="bg1"/>
                </a:solidFill>
              </a:rPr>
              <a:t>Analytic though, logic, language, reasoning, Right sided body control.</a:t>
            </a:r>
          </a:p>
          <a:p>
            <a:pPr marL="0" indent="0">
              <a:buNone/>
            </a:pPr>
            <a:r>
              <a:rPr lang="en-US" dirty="0" smtClean="0">
                <a:solidFill>
                  <a:schemeClr val="bg1"/>
                </a:solidFill>
              </a:rPr>
              <a:t>Despite being held as a common belief by many, the most current research shows that “hemispherical dominance” is not true to how the brain functions.  People are not truly “right brained” or “left brained.”  Both hemispheres, connected by the Corpus Callosum are very similar in structure and have redundancies built in.</a:t>
            </a:r>
            <a:endParaRPr lang="en-US" dirty="0">
              <a:solidFill>
                <a:schemeClr val="bg1"/>
              </a:solidFill>
            </a:endParaRPr>
          </a:p>
        </p:txBody>
      </p:sp>
    </p:spTree>
    <p:extLst>
      <p:ext uri="{BB962C8B-B14F-4D97-AF65-F5344CB8AC3E}">
        <p14:creationId xmlns:p14="http://schemas.microsoft.com/office/powerpoint/2010/main" val="16913182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The Seat of Personality-</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Research shows that the most distinctive area of the brain as applies to the personality of an individual is the </a:t>
            </a:r>
            <a:r>
              <a:rPr lang="en-US" dirty="0" err="1" smtClean="0">
                <a:solidFill>
                  <a:schemeClr val="bg1"/>
                </a:solidFill>
              </a:rPr>
              <a:t>frontoparietal</a:t>
            </a:r>
            <a:r>
              <a:rPr lang="en-US" dirty="0" smtClean="0">
                <a:solidFill>
                  <a:schemeClr val="bg1"/>
                </a:solidFill>
              </a:rPr>
              <a:t> network which serves as the high traffic communication </a:t>
            </a:r>
            <a:r>
              <a:rPr lang="en-US" dirty="0" err="1" smtClean="0">
                <a:solidFill>
                  <a:schemeClr val="bg1"/>
                </a:solidFill>
              </a:rPr>
              <a:t>betweent</a:t>
            </a:r>
            <a:r>
              <a:rPr lang="en-US" dirty="0" smtClean="0">
                <a:solidFill>
                  <a:schemeClr val="bg1"/>
                </a:solidFill>
              </a:rPr>
              <a:t> he parietal and frontal lobes of the brain.</a:t>
            </a:r>
          </a:p>
          <a:p>
            <a:pPr marL="0" indent="0">
              <a:buNone/>
            </a:pPr>
            <a:r>
              <a:rPr lang="en-US" dirty="0" smtClean="0">
                <a:solidFill>
                  <a:schemeClr val="bg1"/>
                </a:solidFill>
              </a:rPr>
              <a:t>This area of the brain is the newest from an evolutionary perspective.</a:t>
            </a:r>
          </a:p>
          <a:p>
            <a:pPr marL="0" indent="0">
              <a:buNone/>
            </a:pPr>
            <a:r>
              <a:rPr lang="en-US" dirty="0" smtClean="0">
                <a:solidFill>
                  <a:schemeClr val="bg1"/>
                </a:solidFill>
              </a:rPr>
              <a:t>Damage to these areas of the brain can caused marked personality shifts.  The damage can be physical in nature, such as trauma or a stroke, or it can be biological in nature with the development of Alzheimer’s and Dementia.</a:t>
            </a: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9243" y="5218981"/>
            <a:ext cx="3107398" cy="1509623"/>
          </a:xfrm>
          <a:prstGeom prst="rect">
            <a:avLst/>
          </a:prstGeom>
        </p:spPr>
      </p:pic>
    </p:spTree>
    <p:extLst>
      <p:ext uri="{BB962C8B-B14F-4D97-AF65-F5344CB8AC3E}">
        <p14:creationId xmlns:p14="http://schemas.microsoft.com/office/powerpoint/2010/main" val="12825735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Personality Changes and Brain Injury-</a:t>
            </a:r>
            <a:endParaRPr lang="en-US" dirty="0">
              <a:solidFill>
                <a:schemeClr val="bg1"/>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87296" y="1825625"/>
            <a:ext cx="6017407" cy="4351338"/>
          </a:xfrm>
        </p:spPr>
      </p:pic>
    </p:spTree>
    <p:extLst>
      <p:ext uri="{BB962C8B-B14F-4D97-AF65-F5344CB8AC3E}">
        <p14:creationId xmlns:p14="http://schemas.microsoft.com/office/powerpoint/2010/main" val="13519367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The Vertical Brain Structure-	</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For today’s discussion and for psychological and pastoral interventions, the vertical brain structure is of greater importance than the hemispherical structure.</a:t>
            </a:r>
          </a:p>
          <a:p>
            <a:pPr marL="0" indent="0">
              <a:buNone/>
            </a:pPr>
            <a:endParaRPr lang="en-US" dirty="0">
              <a:solidFill>
                <a:schemeClr val="bg1"/>
              </a:solidFill>
            </a:endParaRPr>
          </a:p>
          <a:p>
            <a:pPr marL="0" indent="0">
              <a:buNone/>
            </a:pPr>
            <a:r>
              <a:rPr lang="en-US" dirty="0" smtClean="0">
                <a:solidFill>
                  <a:schemeClr val="bg1"/>
                </a:solidFill>
              </a:rPr>
              <a:t>This is particularly true when looking at individuals with trauma histories or PTSD.</a:t>
            </a:r>
            <a:endParaRPr lang="en-US" dirty="0">
              <a:solidFill>
                <a:schemeClr val="bg1"/>
              </a:solidFill>
            </a:endParaRPr>
          </a:p>
        </p:txBody>
      </p:sp>
    </p:spTree>
    <p:extLst>
      <p:ext uri="{BB962C8B-B14F-4D97-AF65-F5344CB8AC3E}">
        <p14:creationId xmlns:p14="http://schemas.microsoft.com/office/powerpoint/2010/main" val="28232047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The Neurophysiological Impact of Trauma on the Brain</a:t>
            </a:r>
            <a:endParaRPr lang="en-US" dirty="0">
              <a:solidFill>
                <a:schemeClr val="bg1"/>
              </a:solidFill>
            </a:endParaRPr>
          </a:p>
        </p:txBody>
      </p:sp>
      <p:sp>
        <p:nvSpPr>
          <p:cNvPr id="5" name="Content Placeholder 4"/>
          <p:cNvSpPr>
            <a:spLocks noGrp="1"/>
          </p:cNvSpPr>
          <p:nvPr>
            <p:ph idx="1"/>
          </p:nvPr>
        </p:nvSpPr>
        <p:spPr/>
        <p:txBody>
          <a:bodyPr/>
          <a:lstStyle/>
          <a:p>
            <a:r>
              <a:rPr lang="en-US" dirty="0" smtClean="0">
                <a:solidFill>
                  <a:schemeClr val="bg1"/>
                </a:solidFill>
              </a:rPr>
              <a:t>In the 1960’s, American physician and neuroscientist Paul Maclean formulated a model describing the evolution of the brain and the impact of this evolution on human behavior.</a:t>
            </a:r>
          </a:p>
          <a:p>
            <a:r>
              <a:rPr lang="en-US" dirty="0" smtClean="0">
                <a:solidFill>
                  <a:schemeClr val="bg1"/>
                </a:solidFill>
              </a:rPr>
              <a:t>Maclean saw the brain as having evolved in three distinctive steps:</a:t>
            </a:r>
          </a:p>
          <a:p>
            <a:r>
              <a:rPr lang="en-US" dirty="0" smtClean="0">
                <a:solidFill>
                  <a:schemeClr val="bg1"/>
                </a:solidFill>
              </a:rPr>
              <a:t>1.) “The Reptilian Complex”- Basal Ganglia</a:t>
            </a:r>
          </a:p>
          <a:p>
            <a:r>
              <a:rPr lang="en-US" dirty="0" smtClean="0">
                <a:solidFill>
                  <a:schemeClr val="bg1"/>
                </a:solidFill>
              </a:rPr>
              <a:t>2.) “The Paleomammilian Complex”- The Limbic System</a:t>
            </a:r>
          </a:p>
          <a:p>
            <a:r>
              <a:rPr lang="en-US" dirty="0" smtClean="0">
                <a:solidFill>
                  <a:schemeClr val="bg1"/>
                </a:solidFill>
              </a:rPr>
              <a:t>3.) “The Neomammilian Complex”- Neocortex</a:t>
            </a:r>
          </a:p>
          <a:p>
            <a:pPr marL="0" indent="0">
              <a:buNone/>
            </a:pPr>
            <a:r>
              <a:rPr lang="en-US" sz="1400" dirty="0" smtClean="0">
                <a:solidFill>
                  <a:schemeClr val="bg1"/>
                </a:solidFill>
              </a:rPr>
              <a:t>While Maclean’s work is an oversimplification, for our purposes today, it will suffice.</a:t>
            </a:r>
            <a:endParaRPr lang="en-US" sz="1400" dirty="0">
              <a:solidFill>
                <a:schemeClr val="bg1"/>
              </a:solidFill>
            </a:endParaRPr>
          </a:p>
        </p:txBody>
      </p:sp>
    </p:spTree>
    <p:extLst>
      <p:ext uri="{BB962C8B-B14F-4D97-AF65-F5344CB8AC3E}">
        <p14:creationId xmlns:p14="http://schemas.microsoft.com/office/powerpoint/2010/main" val="31248731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Basal Ganglia- “The </a:t>
            </a:r>
            <a:r>
              <a:rPr lang="en-US" dirty="0" err="1" smtClean="0">
                <a:solidFill>
                  <a:schemeClr val="bg1"/>
                </a:solidFill>
              </a:rPr>
              <a:t>Reptillian</a:t>
            </a:r>
            <a:r>
              <a:rPr lang="en-US" dirty="0" smtClean="0">
                <a:solidFill>
                  <a:schemeClr val="bg1"/>
                </a:solidFill>
              </a:rPr>
              <a:t>/Survival </a:t>
            </a:r>
            <a:r>
              <a:rPr lang="en-US" dirty="0" smtClean="0">
                <a:solidFill>
                  <a:schemeClr val="bg1"/>
                </a:solidFill>
              </a:rPr>
              <a:t>Brain”</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This part of the brain is responsible for voluntary muscle movements, procedural learning, and routine behaviors.</a:t>
            </a:r>
          </a:p>
          <a:p>
            <a:pPr marL="0" indent="0">
              <a:buNone/>
            </a:pPr>
            <a:endParaRPr lang="en-US" dirty="0" smtClean="0">
              <a:solidFill>
                <a:schemeClr val="bg1"/>
              </a:solidFill>
            </a:endParaRPr>
          </a:p>
          <a:p>
            <a:r>
              <a:rPr lang="en-US" dirty="0" smtClean="0">
                <a:solidFill>
                  <a:schemeClr val="bg1"/>
                </a:solidFill>
              </a:rPr>
              <a:t>Functions related to the Basal Ganglia are related to aspects necessary for survival.</a:t>
            </a: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7391" y="3830080"/>
            <a:ext cx="3972955" cy="2597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528563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The Limbic System-”The Emotional Brain”</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The Limbic system is the part of the brain involved with our emotions and our fight or flight response.  The emotions are used to determine behavior based on past experience.</a:t>
            </a:r>
          </a:p>
          <a:p>
            <a:r>
              <a:rPr lang="en-US" dirty="0" smtClean="0">
                <a:solidFill>
                  <a:schemeClr val="bg1"/>
                </a:solidFill>
              </a:rPr>
              <a:t>The Amygdala, our fight or flight “switch” is part of the Limbic System.</a:t>
            </a:r>
            <a:endParaRPr lang="en-US" dirty="0">
              <a:solidFill>
                <a:schemeClr val="bg1"/>
              </a:solidFill>
            </a:endParaRPr>
          </a:p>
          <a:p>
            <a:endParaRPr lang="en-US" dirty="0" smtClean="0">
              <a:solidFill>
                <a:schemeClr val="bg1"/>
              </a:solidFill>
            </a:endParaRPr>
          </a:p>
          <a:p>
            <a:endParaRPr lang="en-US" dirty="0">
              <a:solidFill>
                <a:schemeClr val="bg1"/>
              </a:solidFill>
            </a:endParaRPr>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0627" y="3599935"/>
            <a:ext cx="4184820" cy="2577028"/>
          </a:xfrm>
          <a:prstGeom prst="rect">
            <a:avLst/>
          </a:prstGeom>
        </p:spPr>
      </p:pic>
    </p:spTree>
    <p:extLst>
      <p:ext uri="{BB962C8B-B14F-4D97-AF65-F5344CB8AC3E}">
        <p14:creationId xmlns:p14="http://schemas.microsoft.com/office/powerpoint/2010/main" val="17529386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How the Limbic System Works…</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When the body receives a stimulus the limbic system has a corresponding emotional reaction leading to one of the following behaviors:</a:t>
            </a:r>
          </a:p>
          <a:p>
            <a:r>
              <a:rPr lang="en-US" dirty="0" smtClean="0">
                <a:solidFill>
                  <a:schemeClr val="bg1"/>
                </a:solidFill>
              </a:rPr>
              <a:t>Move towards a stimulus (pleasure)</a:t>
            </a:r>
          </a:p>
          <a:p>
            <a:r>
              <a:rPr lang="en-US" dirty="0" smtClean="0">
                <a:solidFill>
                  <a:schemeClr val="bg1"/>
                </a:solidFill>
              </a:rPr>
              <a:t>Move away from a stimulus (pain)</a:t>
            </a:r>
          </a:p>
          <a:p>
            <a:r>
              <a:rPr lang="en-US" dirty="0" smtClean="0">
                <a:solidFill>
                  <a:schemeClr val="bg1"/>
                </a:solidFill>
              </a:rPr>
              <a:t>Ignore the stimulus altogether (neutral)</a:t>
            </a:r>
            <a:endParaRPr lang="en-US" dirty="0">
              <a:solidFill>
                <a:schemeClr val="bg1"/>
              </a:solidFill>
            </a:endParaRPr>
          </a:p>
        </p:txBody>
      </p:sp>
    </p:spTree>
    <p:extLst>
      <p:ext uri="{BB962C8B-B14F-4D97-AF65-F5344CB8AC3E}">
        <p14:creationId xmlns:p14="http://schemas.microsoft.com/office/powerpoint/2010/main" val="13279967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The Neocortex- “The Thinking Brain”</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The Neocortex is responsible for higher order brain function including sensory perception, cognition, generation of motor commands, special reasoning, and language.</a:t>
            </a:r>
          </a:p>
          <a:p>
            <a:r>
              <a:rPr lang="en-US" dirty="0" smtClean="0">
                <a:solidFill>
                  <a:schemeClr val="bg1"/>
                </a:solidFill>
              </a:rPr>
              <a:t>The Neocortex is also the part of the brain involved with emotional regulation and the regulation of the Limbic system.</a:t>
            </a:r>
          </a:p>
          <a:p>
            <a:endParaRPr lang="en-US" dirty="0" smtClean="0">
              <a:solidFill>
                <a:schemeClr val="bg1"/>
              </a:solidFill>
            </a:endParaRPr>
          </a:p>
          <a:p>
            <a:endParaRPr lang="en-US"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5070" y="3855308"/>
            <a:ext cx="4623705" cy="3002692"/>
          </a:xfrm>
          <a:prstGeom prst="rect">
            <a:avLst/>
          </a:prstGeom>
        </p:spPr>
      </p:pic>
    </p:spTree>
    <p:extLst>
      <p:ext uri="{BB962C8B-B14F-4D97-AF65-F5344CB8AC3E}">
        <p14:creationId xmlns:p14="http://schemas.microsoft.com/office/powerpoint/2010/main" val="13516274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Psalm 103:14-</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“For God knows how we are formed, God remembers that we are only dust.”</a:t>
            </a:r>
            <a:endParaRPr lang="en-US" dirty="0">
              <a:solidFill>
                <a:schemeClr val="bg1"/>
              </a:solidFill>
            </a:endParaRPr>
          </a:p>
        </p:txBody>
      </p:sp>
    </p:spTree>
    <p:extLst>
      <p:ext uri="{BB962C8B-B14F-4D97-AF65-F5344CB8AC3E}">
        <p14:creationId xmlns:p14="http://schemas.microsoft.com/office/powerpoint/2010/main" val="1300589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Neuroplasticity</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The brain has the ability to reorganize itself by forming new neural connections through life.  This allows the brain to compensate for injury.  Neuroplasticity is an evolutionary function that enables us to adapt to the world around us in a variety of circumstances.  Like all other evolutionary functions, it can have both positive and negative functions depending on the context.  Neuroplasticity is the source of both positive change and negative activity/habits.</a:t>
            </a:r>
          </a:p>
          <a:p>
            <a:pPr marL="0" indent="0">
              <a:buNone/>
            </a:pPr>
            <a:endParaRPr lang="en-US" dirty="0">
              <a:solidFill>
                <a:schemeClr val="bg1"/>
              </a:solidFill>
            </a:endParaRPr>
          </a:p>
          <a:p>
            <a:pPr marL="0" indent="0">
              <a:buNone/>
            </a:pPr>
            <a:r>
              <a:rPr lang="en-US" dirty="0" smtClean="0">
                <a:solidFill>
                  <a:schemeClr val="bg1"/>
                </a:solidFill>
              </a:rPr>
              <a:t>For the purpose of this presentation, we will focus on changes to the brain caused by environmental factors and therapeutic intervention. </a:t>
            </a:r>
            <a:endParaRPr lang="en-US" dirty="0">
              <a:solidFill>
                <a:schemeClr val="bg1"/>
              </a:solidFill>
            </a:endParaRPr>
          </a:p>
        </p:txBody>
      </p:sp>
    </p:spTree>
    <p:extLst>
      <p:ext uri="{BB962C8B-B14F-4D97-AF65-F5344CB8AC3E}">
        <p14:creationId xmlns:p14="http://schemas.microsoft.com/office/powerpoint/2010/main" val="38303238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Trauma and the Brain</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When people experience trauma, in particular long periods of prolonged trauma, the limbic system becomes overactive and the neural pathways between the limbic system and the neocortex are not well developed.  </a:t>
            </a:r>
            <a:endParaRPr lang="en-US" dirty="0">
              <a:solidFill>
                <a:schemeClr val="bg1"/>
              </a:solidFill>
            </a:endParaRPr>
          </a:p>
          <a:p>
            <a:r>
              <a:rPr lang="en-US" dirty="0" smtClean="0">
                <a:solidFill>
                  <a:schemeClr val="bg1"/>
                </a:solidFill>
              </a:rPr>
              <a:t>This can create a dynamic where a person has an over active “fight or flight” response and difficulty self regulating their emotions.</a:t>
            </a:r>
            <a:endParaRPr lang="en-US" dirty="0">
              <a:solidFill>
                <a:schemeClr val="bg1"/>
              </a:solidFill>
            </a:endParaRPr>
          </a:p>
        </p:txBody>
      </p:sp>
    </p:spTree>
    <p:extLst>
      <p:ext uri="{BB962C8B-B14F-4D97-AF65-F5344CB8AC3E}">
        <p14:creationId xmlns:p14="http://schemas.microsoft.com/office/powerpoint/2010/main" val="20488822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“Stop It!”</a:t>
            </a:r>
            <a:endParaRPr lang="en-US" dirty="0">
              <a:solidFill>
                <a:schemeClr val="bg1"/>
              </a:solidFill>
            </a:endParaRPr>
          </a:p>
        </p:txBody>
      </p:sp>
      <p:pic>
        <p:nvPicPr>
          <p:cNvPr id="4" name="Bob Newhart Shortened Stop It(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95638" y="1834251"/>
            <a:ext cx="5802312" cy="4351338"/>
          </a:xfrm>
        </p:spPr>
      </p:pic>
    </p:spTree>
    <p:extLst>
      <p:ext uri="{BB962C8B-B14F-4D97-AF65-F5344CB8AC3E}">
        <p14:creationId xmlns:p14="http://schemas.microsoft.com/office/powerpoint/2010/main" val="247837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showWhenStopped="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Trauma and the Brain</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Trauma is an example of external or environmental factors creating a physical change within the brain.</a:t>
            </a:r>
          </a:p>
          <a:p>
            <a:pPr marL="0" indent="0">
              <a:buNone/>
            </a:pPr>
            <a:endParaRPr lang="en-US" dirty="0">
              <a:solidFill>
                <a:schemeClr val="bg1"/>
              </a:solidFill>
            </a:endParaRPr>
          </a:p>
          <a:p>
            <a:pPr marL="0" indent="0">
              <a:buNone/>
            </a:pPr>
            <a:r>
              <a:rPr lang="en-US" dirty="0" smtClean="0">
                <a:solidFill>
                  <a:schemeClr val="bg1"/>
                </a:solidFill>
              </a:rPr>
              <a:t>These changes initially are self protective in nature, but can turn maladaptive as the individual exits the set of circumstances in which they were created.</a:t>
            </a:r>
          </a:p>
          <a:p>
            <a:pPr marL="0" indent="0">
              <a:buNone/>
            </a:pPr>
            <a:endParaRPr lang="en-US" dirty="0">
              <a:solidFill>
                <a:schemeClr val="bg1"/>
              </a:solidFill>
            </a:endParaRPr>
          </a:p>
          <a:p>
            <a:pPr marL="0" indent="0">
              <a:buNone/>
            </a:pPr>
            <a:r>
              <a:rPr lang="en-US" dirty="0" smtClean="0">
                <a:solidFill>
                  <a:schemeClr val="bg1"/>
                </a:solidFill>
              </a:rPr>
              <a:t>The physical change in the brain due to trauma is what makes it particularly difficult for a person to simply “stop” their behavior.</a:t>
            </a:r>
            <a:endParaRPr lang="en-US" dirty="0">
              <a:solidFill>
                <a:schemeClr val="bg1"/>
              </a:solidFill>
            </a:endParaRPr>
          </a:p>
        </p:txBody>
      </p:sp>
    </p:spTree>
    <p:extLst>
      <p:ext uri="{BB962C8B-B14F-4D97-AF65-F5344CB8AC3E}">
        <p14:creationId xmlns:p14="http://schemas.microsoft.com/office/powerpoint/2010/main" val="8558002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Three Fundamental Means of Intervention</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solidFill>
                  <a:schemeClr val="bg1"/>
                </a:solidFill>
              </a:rPr>
              <a:t>1.) “Top Down Interventions”- “Talk Therapy” and Thought Based Activities</a:t>
            </a:r>
          </a:p>
          <a:p>
            <a:pPr marL="0" indent="0">
              <a:buNone/>
            </a:pPr>
            <a:r>
              <a:rPr lang="en-US" dirty="0" smtClean="0">
                <a:solidFill>
                  <a:schemeClr val="bg1"/>
                </a:solidFill>
              </a:rPr>
              <a:t>2.) Taking Medication to shut down inappropriate “alarm” reactions</a:t>
            </a:r>
          </a:p>
          <a:p>
            <a:pPr marL="0" indent="0">
              <a:buNone/>
            </a:pPr>
            <a:r>
              <a:rPr lang="en-US" dirty="0" smtClean="0">
                <a:solidFill>
                  <a:schemeClr val="bg1"/>
                </a:solidFill>
              </a:rPr>
              <a:t>3.) “Bottom Up Interventions”- allowing the body have experiences that deeply and viscerally contradict the negative feelings that an individual may be experiencing.</a:t>
            </a:r>
          </a:p>
          <a:p>
            <a:pPr marL="0" indent="0">
              <a:buNone/>
            </a:pPr>
            <a:endParaRPr lang="en-US" dirty="0">
              <a:solidFill>
                <a:schemeClr val="bg1"/>
              </a:solidFill>
            </a:endParaRPr>
          </a:p>
          <a:p>
            <a:pPr marL="0" indent="0">
              <a:buNone/>
            </a:pPr>
            <a:r>
              <a:rPr lang="en-US" dirty="0" smtClean="0">
                <a:solidFill>
                  <a:schemeClr val="bg1"/>
                </a:solidFill>
              </a:rPr>
              <a:t>While there is a debate about which of these is the best, most literature supports a combination of two or more of these interventions.</a:t>
            </a:r>
            <a:endParaRPr lang="en-US" dirty="0">
              <a:solidFill>
                <a:schemeClr val="bg1"/>
              </a:solidFill>
            </a:endParaRPr>
          </a:p>
        </p:txBody>
      </p:sp>
    </p:spTree>
    <p:extLst>
      <p:ext uri="{BB962C8B-B14F-4D97-AF65-F5344CB8AC3E}">
        <p14:creationId xmlns:p14="http://schemas.microsoft.com/office/powerpoint/2010/main" val="5012451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Medication</a:t>
            </a:r>
            <a:endParaRPr lang="en-US" dirty="0">
              <a:solidFill>
                <a:schemeClr val="bg1"/>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solidFill>
                  <a:schemeClr val="bg1"/>
                </a:solidFill>
              </a:rPr>
              <a:t>A myriad of psychiatric medications exist.  All of these affect change on the brain through varying mechanisms towards the alleviation of psychiatric symptoms.  The most common medications used are:</a:t>
            </a:r>
          </a:p>
          <a:p>
            <a:pPr marL="0" indent="0">
              <a:buNone/>
            </a:pPr>
            <a:endParaRPr lang="en-US" dirty="0" smtClean="0">
              <a:solidFill>
                <a:schemeClr val="bg1"/>
              </a:solidFill>
            </a:endParaRPr>
          </a:p>
          <a:p>
            <a:pPr marL="0" indent="0">
              <a:buNone/>
            </a:pPr>
            <a:r>
              <a:rPr lang="en-US" b="1" dirty="0" smtClean="0">
                <a:solidFill>
                  <a:schemeClr val="bg1"/>
                </a:solidFill>
              </a:rPr>
              <a:t>Antidepressants</a:t>
            </a:r>
            <a:r>
              <a:rPr lang="en-US" dirty="0" smtClean="0">
                <a:solidFill>
                  <a:schemeClr val="bg1"/>
                </a:solidFill>
              </a:rPr>
              <a:t>- Examples would include: Cymbalta, Paxil, Celexa, Lexapro, Zoloft, Prozac, and Effexor.</a:t>
            </a:r>
          </a:p>
          <a:p>
            <a:pPr marL="0" indent="0">
              <a:buNone/>
            </a:pPr>
            <a:r>
              <a:rPr lang="en-US" b="1" dirty="0">
                <a:solidFill>
                  <a:schemeClr val="bg1"/>
                </a:solidFill>
              </a:rPr>
              <a:t>A</a:t>
            </a:r>
            <a:r>
              <a:rPr lang="en-US" b="1" dirty="0" smtClean="0">
                <a:solidFill>
                  <a:schemeClr val="bg1"/>
                </a:solidFill>
              </a:rPr>
              <a:t>nxiolytics</a:t>
            </a:r>
            <a:r>
              <a:rPr lang="en-US" dirty="0" smtClean="0">
                <a:solidFill>
                  <a:schemeClr val="bg1"/>
                </a:solidFill>
              </a:rPr>
              <a:t>- Examples would include: Xanax, Buspar, Klonopin, Valium,  Ativan, and Some SSRI’s.</a:t>
            </a:r>
          </a:p>
          <a:p>
            <a:pPr marL="0" indent="0">
              <a:buNone/>
            </a:pPr>
            <a:r>
              <a:rPr lang="en-US" b="1" dirty="0" smtClean="0">
                <a:solidFill>
                  <a:schemeClr val="bg1"/>
                </a:solidFill>
              </a:rPr>
              <a:t>Antipsychotics</a:t>
            </a:r>
            <a:r>
              <a:rPr lang="en-US" dirty="0" smtClean="0">
                <a:solidFill>
                  <a:schemeClr val="bg1"/>
                </a:solidFill>
              </a:rPr>
              <a:t>-Examples would include Haldol, Zyprexa, Invega, Geodon, Clozaril, and Thorazine.</a:t>
            </a:r>
          </a:p>
          <a:p>
            <a:pPr marL="0" indent="0">
              <a:buNone/>
            </a:pPr>
            <a:r>
              <a:rPr lang="en-US" b="1" dirty="0" smtClean="0">
                <a:solidFill>
                  <a:schemeClr val="bg1"/>
                </a:solidFill>
              </a:rPr>
              <a:t>Mood Stabilizers</a:t>
            </a:r>
            <a:r>
              <a:rPr lang="en-US" dirty="0" smtClean="0">
                <a:solidFill>
                  <a:schemeClr val="bg1"/>
                </a:solidFill>
              </a:rPr>
              <a:t>- Examples would include Abilify, Risperdal, Seroquel, Depakote, and Lamictal.</a:t>
            </a:r>
            <a:endParaRPr lang="en-US" dirty="0">
              <a:solidFill>
                <a:schemeClr val="bg1"/>
              </a:solidFill>
            </a:endParaRPr>
          </a:p>
        </p:txBody>
      </p:sp>
    </p:spTree>
    <p:extLst>
      <p:ext uri="{BB962C8B-B14F-4D97-AF65-F5344CB8AC3E}">
        <p14:creationId xmlns:p14="http://schemas.microsoft.com/office/powerpoint/2010/main" val="32975979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Medication</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Medication affects different areas of the brain in different ways depending on individual and their illness.  It is a requirement for some people who may have more serious and chronic mental illnesses that may include psychotic features or have other debilitating symptoms.</a:t>
            </a:r>
          </a:p>
          <a:p>
            <a:pPr marL="0" indent="0">
              <a:buNone/>
            </a:pPr>
            <a:endParaRPr lang="en-US" dirty="0">
              <a:solidFill>
                <a:schemeClr val="bg1"/>
              </a:solidFill>
            </a:endParaRPr>
          </a:p>
          <a:p>
            <a:pPr marL="0" indent="0">
              <a:buNone/>
            </a:pPr>
            <a:r>
              <a:rPr lang="en-US" dirty="0" smtClean="0">
                <a:solidFill>
                  <a:schemeClr val="bg1"/>
                </a:solidFill>
              </a:rPr>
              <a:t>Some conditions, such as mood disorder or depression can often be effectively dealt with through talk therapy with similar symptom abatement being reported by both groups of participants.</a:t>
            </a:r>
            <a:endParaRPr lang="en-US" dirty="0">
              <a:solidFill>
                <a:schemeClr val="bg1"/>
              </a:solidFill>
            </a:endParaRPr>
          </a:p>
        </p:txBody>
      </p:sp>
    </p:spTree>
    <p:extLst>
      <p:ext uri="{BB962C8B-B14F-4D97-AF65-F5344CB8AC3E}">
        <p14:creationId xmlns:p14="http://schemas.microsoft.com/office/powerpoint/2010/main" val="10870410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“Top Down” Interventions</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Cognitive Behavioral Therapy (CBT) </a:t>
            </a:r>
          </a:p>
          <a:p>
            <a:pPr marL="0" indent="0">
              <a:buNone/>
            </a:pPr>
            <a:r>
              <a:rPr lang="en-US" dirty="0" smtClean="0">
                <a:solidFill>
                  <a:schemeClr val="bg1"/>
                </a:solidFill>
              </a:rPr>
              <a:t>Dialectic Behavioral Therapy (DBT)</a:t>
            </a:r>
          </a:p>
          <a:p>
            <a:pPr marL="0" indent="0">
              <a:buNone/>
            </a:pPr>
            <a:r>
              <a:rPr lang="en-US" dirty="0" smtClean="0">
                <a:solidFill>
                  <a:schemeClr val="bg1"/>
                </a:solidFill>
              </a:rPr>
              <a:t>Psychodynamic Therapies</a:t>
            </a:r>
          </a:p>
          <a:p>
            <a:pPr marL="0" indent="0">
              <a:buNone/>
            </a:pPr>
            <a:r>
              <a:rPr lang="en-US" dirty="0" smtClean="0">
                <a:solidFill>
                  <a:schemeClr val="bg1"/>
                </a:solidFill>
              </a:rPr>
              <a:t>Acceptance and Commitment Therapy</a:t>
            </a:r>
          </a:p>
          <a:p>
            <a:pPr marL="0" indent="0">
              <a:buNone/>
            </a:pPr>
            <a:endParaRPr lang="en-US" dirty="0">
              <a:solidFill>
                <a:schemeClr val="bg1"/>
              </a:solidFill>
            </a:endParaRPr>
          </a:p>
        </p:txBody>
      </p:sp>
    </p:spTree>
    <p:extLst>
      <p:ext uri="{BB962C8B-B14F-4D97-AF65-F5344CB8AC3E}">
        <p14:creationId xmlns:p14="http://schemas.microsoft.com/office/powerpoint/2010/main" val="24246995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“Top Down Interventions”</a:t>
            </a:r>
            <a:endParaRPr lang="en-US" dirty="0">
              <a:solidFill>
                <a:schemeClr val="bg1"/>
              </a:solidFill>
            </a:endParaRPr>
          </a:p>
        </p:txBody>
      </p:sp>
      <p:pic>
        <p:nvPicPr>
          <p:cNvPr id="4" name="What About Bob Therapy Scen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5675" y="1825625"/>
            <a:ext cx="7740650" cy="4351338"/>
          </a:xfrm>
        </p:spPr>
      </p:pic>
    </p:spTree>
    <p:extLst>
      <p:ext uri="{BB962C8B-B14F-4D97-AF65-F5344CB8AC3E}">
        <p14:creationId xmlns:p14="http://schemas.microsoft.com/office/powerpoint/2010/main" val="195151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“Top Down” Interventions</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These interventions engage the Neocortex to build neuropathways to increase one’s ability to emotionally self regulate.  Often, many of the pastoral interventions that chaplains utilize engage the same principles as these therapeutic modalities.  Examples include:</a:t>
            </a:r>
          </a:p>
          <a:p>
            <a:pPr marL="0" indent="0">
              <a:buNone/>
            </a:pPr>
            <a:r>
              <a:rPr lang="en-US" dirty="0" smtClean="0">
                <a:solidFill>
                  <a:schemeClr val="bg1"/>
                </a:solidFill>
              </a:rPr>
              <a:t>1.) Pastoral Reflection and active listing.</a:t>
            </a:r>
          </a:p>
          <a:p>
            <a:pPr marL="0" indent="0">
              <a:buNone/>
            </a:pPr>
            <a:r>
              <a:rPr lang="en-US" dirty="0" smtClean="0">
                <a:solidFill>
                  <a:schemeClr val="bg1"/>
                </a:solidFill>
              </a:rPr>
              <a:t>2.) Assisting an individual in wrestling with existential questions.</a:t>
            </a:r>
          </a:p>
          <a:p>
            <a:pPr marL="0" indent="0">
              <a:buNone/>
            </a:pPr>
            <a:r>
              <a:rPr lang="en-US" dirty="0" smtClean="0">
                <a:solidFill>
                  <a:schemeClr val="bg1"/>
                </a:solidFill>
              </a:rPr>
              <a:t>3.) Meaning making and the processing of grief.</a:t>
            </a:r>
            <a:endParaRPr lang="en-US" dirty="0">
              <a:solidFill>
                <a:schemeClr val="bg1"/>
              </a:solidFill>
            </a:endParaRPr>
          </a:p>
        </p:txBody>
      </p:sp>
    </p:spTree>
    <p:extLst>
      <p:ext uri="{BB962C8B-B14F-4D97-AF65-F5344CB8AC3E}">
        <p14:creationId xmlns:p14="http://schemas.microsoft.com/office/powerpoint/2010/main" val="28892717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774"/>
            <a:ext cx="10515600" cy="1325563"/>
          </a:xfrm>
        </p:spPr>
        <p:txBody>
          <a:bodyPr/>
          <a:lstStyle/>
          <a:p>
            <a:r>
              <a:rPr lang="en-US" dirty="0" smtClean="0">
                <a:solidFill>
                  <a:schemeClr val="bg1"/>
                </a:solidFill>
              </a:rPr>
              <a:t>Objectives-	</a:t>
            </a:r>
            <a:endParaRPr lang="en-US" dirty="0">
              <a:solidFill>
                <a:schemeClr val="bg1"/>
              </a:solidFill>
            </a:endParaRPr>
          </a:p>
        </p:txBody>
      </p:sp>
      <p:sp>
        <p:nvSpPr>
          <p:cNvPr id="3" name="Content Placeholder 2"/>
          <p:cNvSpPr>
            <a:spLocks noGrp="1"/>
          </p:cNvSpPr>
          <p:nvPr>
            <p:ph idx="1"/>
          </p:nvPr>
        </p:nvSpPr>
        <p:spPr>
          <a:xfrm>
            <a:off x="955610" y="1134427"/>
            <a:ext cx="10515600" cy="824269"/>
          </a:xfrm>
        </p:spPr>
        <p:txBody>
          <a:bodyPr>
            <a:normAutofit lnSpcReduction="10000"/>
          </a:bodyPr>
          <a:lstStyle/>
          <a:p>
            <a:pPr marL="0" indent="0">
              <a:buNone/>
            </a:pPr>
            <a:r>
              <a:rPr lang="en-US" dirty="0" smtClean="0">
                <a:solidFill>
                  <a:schemeClr val="bg1"/>
                </a:solidFill>
              </a:rPr>
              <a:t>1.) To develop a basic awareness of the overlaps between the fields of Theology, Psychology, Psychiatry, and Neurology.</a:t>
            </a:r>
          </a:p>
        </p:txBody>
      </p:sp>
      <p:sp>
        <p:nvSpPr>
          <p:cNvPr id="5" name="TextBox 4"/>
          <p:cNvSpPr txBox="1"/>
          <p:nvPr/>
        </p:nvSpPr>
        <p:spPr>
          <a:xfrm>
            <a:off x="955610" y="1904581"/>
            <a:ext cx="10750420" cy="1135054"/>
          </a:xfrm>
          <a:prstGeom prst="rect">
            <a:avLst/>
          </a:prstGeom>
          <a:noFill/>
        </p:spPr>
        <p:txBody>
          <a:bodyPr wrap="square" rtlCol="0">
            <a:spAutoFit/>
          </a:bodyPr>
          <a:lstStyle/>
          <a:p>
            <a:pPr>
              <a:lnSpc>
                <a:spcPct val="80000"/>
              </a:lnSpc>
            </a:pPr>
            <a:r>
              <a:rPr lang="en-US" sz="2800" kern="1000" dirty="0" smtClean="0">
                <a:solidFill>
                  <a:schemeClr val="bg1"/>
                </a:solidFill>
                <a:latin typeface="Calibri" panose="020F0502020204030204" pitchFamily="34" charset="0"/>
              </a:rPr>
              <a:t>2</a:t>
            </a:r>
            <a:r>
              <a:rPr lang="en-US" sz="2800" kern="1000" dirty="0">
                <a:solidFill>
                  <a:schemeClr val="bg1"/>
                </a:solidFill>
                <a:latin typeface="Calibri" panose="020F0502020204030204" pitchFamily="34" charset="0"/>
              </a:rPr>
              <a:t>.) To develop a basic understanding of the neurophysiological impact of trauma on the brain and the impact of trauma and emotional strain on the meaning making process</a:t>
            </a:r>
            <a:r>
              <a:rPr lang="en-US" sz="2800" kern="1000" dirty="0" smtClean="0">
                <a:solidFill>
                  <a:schemeClr val="bg1"/>
                </a:solidFill>
                <a:latin typeface="Calibri" panose="020F0502020204030204" pitchFamily="34" charset="0"/>
              </a:rPr>
              <a:t>.</a:t>
            </a:r>
            <a:endParaRPr lang="en-US" sz="2800" kern="1000" dirty="0">
              <a:solidFill>
                <a:schemeClr val="bg1"/>
              </a:solidFill>
              <a:latin typeface="Calibri" panose="020F0502020204030204" pitchFamily="34" charset="0"/>
            </a:endParaRPr>
          </a:p>
        </p:txBody>
      </p:sp>
      <p:sp>
        <p:nvSpPr>
          <p:cNvPr id="6" name="TextBox 5"/>
          <p:cNvSpPr txBox="1"/>
          <p:nvPr/>
        </p:nvSpPr>
        <p:spPr>
          <a:xfrm flipH="1">
            <a:off x="955610" y="2994186"/>
            <a:ext cx="10153587" cy="1135054"/>
          </a:xfrm>
          <a:prstGeom prst="rect">
            <a:avLst/>
          </a:prstGeom>
          <a:noFill/>
        </p:spPr>
        <p:txBody>
          <a:bodyPr wrap="square" rtlCol="0">
            <a:spAutoFit/>
          </a:bodyPr>
          <a:lstStyle/>
          <a:p>
            <a:pPr>
              <a:lnSpc>
                <a:spcPct val="80000"/>
              </a:lnSpc>
            </a:pPr>
            <a:r>
              <a:rPr lang="en-US" sz="2800" dirty="0" smtClean="0">
                <a:solidFill>
                  <a:schemeClr val="bg1"/>
                </a:solidFill>
              </a:rPr>
              <a:t>3</a:t>
            </a:r>
            <a:r>
              <a:rPr lang="en-US" sz="2800" dirty="0">
                <a:solidFill>
                  <a:schemeClr val="bg1"/>
                </a:solidFill>
              </a:rPr>
              <a:t>.) To offer an introduction into literature related to the neurophysiological impact of spiritual practices and psychological interventions on the brain</a:t>
            </a:r>
            <a:r>
              <a:rPr lang="en-US" sz="2800" dirty="0" smtClean="0">
                <a:solidFill>
                  <a:schemeClr val="bg1"/>
                </a:solidFill>
              </a:rPr>
              <a:t>.</a:t>
            </a:r>
            <a:endParaRPr lang="en-US" sz="2800" dirty="0">
              <a:solidFill>
                <a:schemeClr val="bg1"/>
              </a:solidFill>
            </a:endParaRPr>
          </a:p>
        </p:txBody>
      </p:sp>
      <p:sp>
        <p:nvSpPr>
          <p:cNvPr id="7" name="TextBox 6"/>
          <p:cNvSpPr txBox="1"/>
          <p:nvPr/>
        </p:nvSpPr>
        <p:spPr>
          <a:xfrm>
            <a:off x="955610" y="4022008"/>
            <a:ext cx="10515600" cy="1135054"/>
          </a:xfrm>
          <a:prstGeom prst="rect">
            <a:avLst/>
          </a:prstGeom>
          <a:noFill/>
        </p:spPr>
        <p:txBody>
          <a:bodyPr wrap="square" rtlCol="0">
            <a:spAutoFit/>
          </a:bodyPr>
          <a:lstStyle/>
          <a:p>
            <a:pPr>
              <a:lnSpc>
                <a:spcPct val="80000"/>
              </a:lnSpc>
            </a:pPr>
            <a:r>
              <a:rPr lang="en-US" sz="2800" dirty="0" smtClean="0">
                <a:solidFill>
                  <a:schemeClr val="bg1"/>
                </a:solidFill>
              </a:rPr>
              <a:t>4</a:t>
            </a:r>
            <a:r>
              <a:rPr lang="en-US" sz="2800" dirty="0">
                <a:solidFill>
                  <a:schemeClr val="bg1"/>
                </a:solidFill>
              </a:rPr>
              <a:t>.) To begin to conceptualize pastoral interventions as psychological interventions that manifest not only in behavioral change, but also in biological changes within the brain itself</a:t>
            </a:r>
            <a:r>
              <a:rPr lang="en-US" sz="2800" dirty="0" smtClean="0">
                <a:solidFill>
                  <a:schemeClr val="bg1"/>
                </a:solidFill>
              </a:rPr>
              <a:t>.</a:t>
            </a:r>
            <a:endParaRPr lang="en-US" sz="2800" dirty="0">
              <a:solidFill>
                <a:schemeClr val="bg1"/>
              </a:solidFill>
            </a:endParaRPr>
          </a:p>
        </p:txBody>
      </p:sp>
      <p:sp>
        <p:nvSpPr>
          <p:cNvPr id="8" name="TextBox 7"/>
          <p:cNvSpPr txBox="1"/>
          <p:nvPr/>
        </p:nvSpPr>
        <p:spPr>
          <a:xfrm>
            <a:off x="955610" y="5121805"/>
            <a:ext cx="10750420" cy="1135054"/>
          </a:xfrm>
          <a:prstGeom prst="rect">
            <a:avLst/>
          </a:prstGeom>
          <a:noFill/>
        </p:spPr>
        <p:txBody>
          <a:bodyPr wrap="square" rtlCol="0">
            <a:spAutoFit/>
          </a:bodyPr>
          <a:lstStyle/>
          <a:p>
            <a:pPr>
              <a:lnSpc>
                <a:spcPct val="80000"/>
              </a:lnSpc>
            </a:pPr>
            <a:r>
              <a:rPr lang="en-US" sz="2800" dirty="0" smtClean="0">
                <a:solidFill>
                  <a:schemeClr val="bg1"/>
                </a:solidFill>
              </a:rPr>
              <a:t>5</a:t>
            </a:r>
            <a:r>
              <a:rPr lang="en-US" sz="2800" dirty="0">
                <a:solidFill>
                  <a:schemeClr val="bg1"/>
                </a:solidFill>
              </a:rPr>
              <a:t>.) To encourage future research and thought related to the impacts of spiritual practices and pastoral interventions on our psychological and neurophysiological growth.  </a:t>
            </a:r>
          </a:p>
        </p:txBody>
      </p:sp>
    </p:spTree>
    <p:extLst>
      <p:ext uri="{BB962C8B-B14F-4D97-AF65-F5344CB8AC3E}">
        <p14:creationId xmlns:p14="http://schemas.microsoft.com/office/powerpoint/2010/main" val="138383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“Top Down” Interventions</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Often, the individuals that the chaplain or counselor is working with is experiencing an active limbic response to their circumstances.  By engaging in “Top Down” type interventions, the chaplain is assisting the individual in looking at their circumstances in new ways and assisting in their increased ability to emotionally regulate by increasing the neural activity between the limbic regions of the brain and the neocortex.</a:t>
            </a:r>
          </a:p>
          <a:p>
            <a:pPr marL="0" indent="0">
              <a:buNone/>
            </a:pPr>
            <a:endParaRPr lang="en-US" dirty="0">
              <a:solidFill>
                <a:schemeClr val="bg1"/>
              </a:solidFill>
            </a:endParaRPr>
          </a:p>
          <a:p>
            <a:pPr marL="0" indent="0">
              <a:buNone/>
            </a:pPr>
            <a:r>
              <a:rPr lang="en-US" dirty="0" smtClean="0">
                <a:solidFill>
                  <a:schemeClr val="bg1"/>
                </a:solidFill>
              </a:rPr>
              <a:t>While chaplains tend to lean towards “top down” interventions, they are not appropriate for everyone.  In some cases it is better to engage (at least initially) in “bottom up” interventions.</a:t>
            </a:r>
            <a:endParaRPr lang="en-US" dirty="0">
              <a:solidFill>
                <a:schemeClr val="bg1"/>
              </a:solidFill>
            </a:endParaRPr>
          </a:p>
        </p:txBody>
      </p:sp>
    </p:spTree>
    <p:extLst>
      <p:ext uri="{BB962C8B-B14F-4D97-AF65-F5344CB8AC3E}">
        <p14:creationId xmlns:p14="http://schemas.microsoft.com/office/powerpoint/2010/main" val="6960884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“Bottom Up” Interventions</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These types of interventions engage us at a level that requires little thought.  They engage our parasympathetic nervous system to restore the body to a state of calm.</a:t>
            </a:r>
          </a:p>
          <a:p>
            <a:pPr marL="0" indent="0">
              <a:buNone/>
            </a:pPr>
            <a:r>
              <a:rPr lang="en-US" dirty="0" smtClean="0">
                <a:solidFill>
                  <a:schemeClr val="bg1"/>
                </a:solidFill>
              </a:rPr>
              <a:t>Mindfulness Exercises</a:t>
            </a:r>
          </a:p>
          <a:p>
            <a:pPr marL="0" indent="0">
              <a:buNone/>
            </a:pPr>
            <a:r>
              <a:rPr lang="en-US" dirty="0" smtClean="0">
                <a:solidFill>
                  <a:schemeClr val="bg1"/>
                </a:solidFill>
              </a:rPr>
              <a:t>Breathing Exercises</a:t>
            </a:r>
          </a:p>
          <a:p>
            <a:pPr marL="0" indent="0">
              <a:buNone/>
            </a:pPr>
            <a:r>
              <a:rPr lang="en-US" dirty="0" smtClean="0">
                <a:solidFill>
                  <a:schemeClr val="bg1"/>
                </a:solidFill>
              </a:rPr>
              <a:t>Sensory Engagement</a:t>
            </a:r>
          </a:p>
          <a:p>
            <a:pPr marL="0" indent="0">
              <a:buNone/>
            </a:pPr>
            <a:r>
              <a:rPr lang="en-US" dirty="0" smtClean="0">
                <a:solidFill>
                  <a:schemeClr val="bg1"/>
                </a:solidFill>
              </a:rPr>
              <a:t>Environmental Manipulation</a:t>
            </a:r>
            <a:endParaRPr lang="en-US" dirty="0">
              <a:solidFill>
                <a:schemeClr val="bg1"/>
              </a:solidFill>
            </a:endParaRPr>
          </a:p>
        </p:txBody>
      </p:sp>
    </p:spTree>
    <p:extLst>
      <p:ext uri="{BB962C8B-B14F-4D97-AF65-F5344CB8AC3E}">
        <p14:creationId xmlns:p14="http://schemas.microsoft.com/office/powerpoint/2010/main" val="34603828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Breathing Exercises…How not to do it…</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endParaRPr lang="en-US" dirty="0">
              <a:solidFill>
                <a:schemeClr val="bg1"/>
              </a:solidFill>
            </a:endParaRPr>
          </a:p>
          <a:p>
            <a:pPr marL="0" indent="0">
              <a:buNone/>
            </a:pPr>
            <a:endParaRPr lang="en-US" dirty="0">
              <a:solidFill>
                <a:schemeClr val="bg1"/>
              </a:solidFill>
            </a:endParaRPr>
          </a:p>
        </p:txBody>
      </p:sp>
      <p:pic>
        <p:nvPicPr>
          <p:cNvPr id="4" name="Breathing Exercises with Hulk Hogan(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38600" y="2057400"/>
            <a:ext cx="4114800" cy="2743200"/>
          </a:xfrm>
          <a:prstGeom prst="rect">
            <a:avLst/>
          </a:prstGeom>
        </p:spPr>
      </p:pic>
    </p:spTree>
    <p:extLst>
      <p:ext uri="{BB962C8B-B14F-4D97-AF65-F5344CB8AC3E}">
        <p14:creationId xmlns:p14="http://schemas.microsoft.com/office/powerpoint/2010/main" val="229092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“Bottom Up” Interventions	</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solidFill>
                  <a:schemeClr val="bg1"/>
                </a:solidFill>
              </a:rPr>
              <a:t>“Bottom Up” Interventions are useful to assist in centering a person who may be overwhelmed to the degree that other interventions cannot be administered.</a:t>
            </a:r>
          </a:p>
          <a:p>
            <a:pPr marL="0" indent="0">
              <a:buNone/>
            </a:pPr>
            <a:endParaRPr lang="en-US" dirty="0">
              <a:solidFill>
                <a:schemeClr val="bg1"/>
              </a:solidFill>
            </a:endParaRPr>
          </a:p>
          <a:p>
            <a:pPr marL="0" indent="0">
              <a:buNone/>
            </a:pPr>
            <a:r>
              <a:rPr lang="en-US" dirty="0" smtClean="0">
                <a:solidFill>
                  <a:schemeClr val="bg1"/>
                </a:solidFill>
              </a:rPr>
              <a:t>They are also effective in individuals who may be intellectually compromised and unable to fully engage in “top down” type therapies.</a:t>
            </a:r>
          </a:p>
          <a:p>
            <a:pPr marL="0" indent="0">
              <a:buNone/>
            </a:pPr>
            <a:endParaRPr lang="en-US" dirty="0">
              <a:solidFill>
                <a:schemeClr val="bg1"/>
              </a:solidFill>
            </a:endParaRPr>
          </a:p>
          <a:p>
            <a:pPr marL="0" indent="0">
              <a:buNone/>
            </a:pPr>
            <a:r>
              <a:rPr lang="en-US" dirty="0" smtClean="0">
                <a:solidFill>
                  <a:schemeClr val="bg1"/>
                </a:solidFill>
              </a:rPr>
              <a:t>“Bottom Up” Interventions can often be used in conjunction with “Top Down” Interventions to de-escalate a person in order to engage in other therapeutic activities.</a:t>
            </a:r>
            <a:endParaRPr lang="en-US" dirty="0">
              <a:solidFill>
                <a:schemeClr val="bg1"/>
              </a:solidFill>
            </a:endParaRPr>
          </a:p>
        </p:txBody>
      </p:sp>
    </p:spTree>
    <p:extLst>
      <p:ext uri="{BB962C8B-B14F-4D97-AF65-F5344CB8AC3E}">
        <p14:creationId xmlns:p14="http://schemas.microsoft.com/office/powerpoint/2010/main" val="29377063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Utilizing “Top Down” and “Bottom Up” Interventions together…</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For individuals who may be tremendously anxious, encouraging breathing exercises or acting to manipulate the environment may serve to relax them to the degree that they are able to participate in “talk type” therapies and pastoral interventions.</a:t>
            </a:r>
            <a:endParaRPr lang="en-US" dirty="0">
              <a:solidFill>
                <a:schemeClr val="bg1"/>
              </a:solidFill>
            </a:endParaRPr>
          </a:p>
        </p:txBody>
      </p:sp>
    </p:spTree>
    <p:extLst>
      <p:ext uri="{BB962C8B-B14F-4D97-AF65-F5344CB8AC3E}">
        <p14:creationId xmlns:p14="http://schemas.microsoft.com/office/powerpoint/2010/main" val="15767260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So, What exactly is going on during </a:t>
            </a:r>
            <a:br>
              <a:rPr lang="en-US" dirty="0" smtClean="0">
                <a:solidFill>
                  <a:schemeClr val="bg1"/>
                </a:solidFill>
              </a:rPr>
            </a:br>
            <a:r>
              <a:rPr lang="en-US" dirty="0" smtClean="0">
                <a:solidFill>
                  <a:schemeClr val="bg1"/>
                </a:solidFill>
              </a:rPr>
              <a:t>Spiritual practices?</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Some research has suggested that religious experience is a cognitive process mediated by a pre-established neural circuit, involving dorsolateral, prefrontal, dorsomedial, frontal, and medial parietal cortex with experiences taking on a religious meaning when the experience is identified as being consistent with their individual religious structure. (Mohandas, 2008.)</a:t>
            </a:r>
          </a:p>
          <a:p>
            <a:pPr marL="0" indent="0">
              <a:buNone/>
            </a:pPr>
            <a:endParaRPr lang="en-US" dirty="0">
              <a:solidFill>
                <a:schemeClr val="bg1"/>
              </a:solidFill>
            </a:endParaRPr>
          </a:p>
          <a:p>
            <a:pPr marL="0" indent="0">
              <a:buNone/>
            </a:pPr>
            <a:r>
              <a:rPr lang="en-US" dirty="0" smtClean="0">
                <a:solidFill>
                  <a:schemeClr val="bg1"/>
                </a:solidFill>
              </a:rPr>
              <a:t>There is, however, no “God Spot” in the brain.  Spirituality is an advanced process engaging multiple parts of the brain simultaneously and changing based upon spiritual practice.</a:t>
            </a:r>
          </a:p>
          <a:p>
            <a:pPr marL="0" indent="0">
              <a:buNone/>
            </a:pPr>
            <a:endParaRPr lang="en-US" dirty="0">
              <a:solidFill>
                <a:schemeClr val="bg1"/>
              </a:solidFill>
            </a:endParaRPr>
          </a:p>
        </p:txBody>
      </p:sp>
    </p:spTree>
    <p:extLst>
      <p:ext uri="{BB962C8B-B14F-4D97-AF65-F5344CB8AC3E}">
        <p14:creationId xmlns:p14="http://schemas.microsoft.com/office/powerpoint/2010/main" val="27922453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Frequency of Engagement	</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While a chaplain may only interact with a patient once, the substance of the encounter can serve to facilitate the beginning of a process within an individual facilitating an increase in neural pathways.</a:t>
            </a:r>
            <a:endParaRPr lang="en-US" dirty="0">
              <a:solidFill>
                <a:schemeClr val="bg1"/>
              </a:solidFill>
            </a:endParaRPr>
          </a:p>
        </p:txBody>
      </p:sp>
    </p:spTree>
    <p:extLst>
      <p:ext uri="{BB962C8B-B14F-4D97-AF65-F5344CB8AC3E}">
        <p14:creationId xmlns:p14="http://schemas.microsoft.com/office/powerpoint/2010/main" val="16267385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Your Brain on Prayer…</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In the Judeo Christian tradition, the scans of an individual look much like the scans of someone having a conversation with another person.</a:t>
            </a:r>
          </a:p>
          <a:p>
            <a:pPr marL="0" indent="0">
              <a:buNone/>
            </a:pPr>
            <a:endParaRPr lang="en-US" dirty="0">
              <a:solidFill>
                <a:schemeClr val="bg1"/>
              </a:solidFill>
            </a:endParaRPr>
          </a:p>
          <a:p>
            <a:pPr marL="0" indent="0">
              <a:buNone/>
            </a:pPr>
            <a:r>
              <a:rPr lang="en-US" dirty="0" smtClean="0">
                <a:solidFill>
                  <a:schemeClr val="bg1"/>
                </a:solidFill>
              </a:rPr>
              <a:t>In Buddhist meditation, the part of the brain involved with visualization is engaged.</a:t>
            </a:r>
          </a:p>
          <a:p>
            <a:pPr marL="0" indent="0">
              <a:buNone/>
            </a:pPr>
            <a:endParaRPr lang="en-US" dirty="0">
              <a:solidFill>
                <a:schemeClr val="bg1"/>
              </a:solidFill>
            </a:endParaRPr>
          </a:p>
          <a:p>
            <a:pPr marL="0" indent="0">
              <a:buNone/>
            </a:pPr>
            <a:r>
              <a:rPr lang="en-US" dirty="0" smtClean="0">
                <a:solidFill>
                  <a:schemeClr val="bg1"/>
                </a:solidFill>
              </a:rPr>
              <a:t>For those identifying as Atheist, the researchers did not see the same frontal lobe activity observed in religious people.  This suggests that meaning plays a role in the processing of religious activity.</a:t>
            </a:r>
            <a:endParaRPr lang="en-US" dirty="0">
              <a:solidFill>
                <a:schemeClr val="bg1"/>
              </a:solidFill>
            </a:endParaRPr>
          </a:p>
        </p:txBody>
      </p:sp>
    </p:spTree>
    <p:extLst>
      <p:ext uri="{BB962C8B-B14F-4D97-AF65-F5344CB8AC3E}">
        <p14:creationId xmlns:p14="http://schemas.microsoft.com/office/powerpoint/2010/main" val="21324998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Meditation</a:t>
            </a:r>
            <a:endParaRPr lang="en-US" dirty="0">
              <a:solidFill>
                <a:schemeClr val="bg1"/>
              </a:solidFill>
            </a:endParaRPr>
          </a:p>
        </p:txBody>
      </p:sp>
      <p:pic>
        <p:nvPicPr>
          <p:cNvPr id="4" name="Meditation funn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95638" y="1825625"/>
            <a:ext cx="5802312" cy="4351338"/>
          </a:xfrm>
        </p:spPr>
      </p:pic>
    </p:spTree>
    <p:extLst>
      <p:ext uri="{BB962C8B-B14F-4D97-AF65-F5344CB8AC3E}">
        <p14:creationId xmlns:p14="http://schemas.microsoft.com/office/powerpoint/2010/main" val="344567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Your Brain on Meditation…</a:t>
            </a:r>
            <a:endParaRPr lang="en-US" dirty="0">
              <a:solidFill>
                <a:schemeClr val="bg1"/>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solidFill>
                  <a:schemeClr val="bg1"/>
                </a:solidFill>
              </a:rPr>
              <a:t>Imaging reveals that the process of meditation activates the prefrontal cortex bilaterally, but more so on the right as well as activating the cingulate gyrus.</a:t>
            </a:r>
          </a:p>
          <a:p>
            <a:pPr marL="0" indent="0">
              <a:buNone/>
            </a:pPr>
            <a:endParaRPr lang="en-US" dirty="0">
              <a:solidFill>
                <a:schemeClr val="bg1"/>
              </a:solidFill>
            </a:endParaRPr>
          </a:p>
          <a:p>
            <a:pPr marL="0" indent="0">
              <a:buNone/>
            </a:pPr>
            <a:r>
              <a:rPr lang="en-US" dirty="0" smtClean="0">
                <a:solidFill>
                  <a:schemeClr val="bg1"/>
                </a:solidFill>
              </a:rPr>
              <a:t>Guided meditation however, shows a decrease in frontal activity when compared to internally generated meditation.</a:t>
            </a:r>
          </a:p>
          <a:p>
            <a:pPr marL="0" indent="0">
              <a:buNone/>
            </a:pPr>
            <a:endParaRPr lang="en-US" dirty="0">
              <a:solidFill>
                <a:schemeClr val="bg1"/>
              </a:solidFill>
            </a:endParaRPr>
          </a:p>
          <a:p>
            <a:pPr marL="0" indent="0">
              <a:buNone/>
            </a:pPr>
            <a:r>
              <a:rPr lang="en-US" dirty="0" smtClean="0">
                <a:solidFill>
                  <a:schemeClr val="bg1"/>
                </a:solidFill>
              </a:rPr>
              <a:t>That being said, the prefrontal and cingulate activation can be identified as being related to the volitional nature in internally </a:t>
            </a:r>
            <a:r>
              <a:rPr lang="en-US" smtClean="0">
                <a:solidFill>
                  <a:schemeClr val="bg1"/>
                </a:solidFill>
              </a:rPr>
              <a:t>generated meditation</a:t>
            </a:r>
            <a:r>
              <a:rPr lang="en-US" dirty="0" smtClean="0">
                <a:solidFill>
                  <a:schemeClr val="bg1"/>
                </a:solidFill>
              </a:rPr>
              <a:t>.  Medial prefrontal cortex along with posterior cingulate activation is involved with self reflective thought and having insight into one’s own experiences and perception of self in light of a divine being.</a:t>
            </a:r>
            <a:endParaRPr lang="en-US" dirty="0">
              <a:solidFill>
                <a:schemeClr val="bg1"/>
              </a:solidFill>
            </a:endParaRPr>
          </a:p>
        </p:txBody>
      </p:sp>
    </p:spTree>
    <p:extLst>
      <p:ext uri="{BB962C8B-B14F-4D97-AF65-F5344CB8AC3E}">
        <p14:creationId xmlns:p14="http://schemas.microsoft.com/office/powerpoint/2010/main" val="11699523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Case Study Example</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sz="1800" dirty="0" smtClean="0">
                <a:solidFill>
                  <a:schemeClr val="bg1"/>
                </a:solidFill>
              </a:rPr>
              <a:t>Jack is a 28 year old </a:t>
            </a:r>
            <a:r>
              <a:rPr lang="en-US" sz="1800" dirty="0" smtClean="0">
                <a:solidFill>
                  <a:schemeClr val="bg1"/>
                </a:solidFill>
              </a:rPr>
              <a:t>man </a:t>
            </a:r>
            <a:r>
              <a:rPr lang="en-US" sz="1800" dirty="0" smtClean="0">
                <a:solidFill>
                  <a:schemeClr val="bg1"/>
                </a:solidFill>
              </a:rPr>
              <a:t>of German origin.  He works as an </a:t>
            </a:r>
            <a:r>
              <a:rPr lang="en-US" sz="1800" dirty="0" smtClean="0">
                <a:solidFill>
                  <a:schemeClr val="bg1"/>
                </a:solidFill>
              </a:rPr>
              <a:t>accountant.  </a:t>
            </a:r>
            <a:r>
              <a:rPr lang="en-US" sz="1800" dirty="0" smtClean="0">
                <a:solidFill>
                  <a:schemeClr val="bg1"/>
                </a:solidFill>
              </a:rPr>
              <a:t>He has come to you on the recommendation of his mother.  Jack has mixed feelings about seeking professional help, as he finds it hard to communicate his feelings.  Jack’s major problem seems to be depression.  He has an ongoing feeling of dread and an exaggerated fear of being judged by others, resulting in him being withdrawn and depressed.  He is uncomfortable interacting with others and prefers to stay at home.  This has resulted in work related difficulties, and he is contemplating quitting his job.  Jack has been depressed for many years and has no close friends.  His relationship with his parents has deteriorated, and he experiences a growing resentment towards his father.  This makes him even more depressed, and at times he feels that he cannot see a point in being around.  He tends to become philosophical about life and often abuses alcohol to try to manage the distress.  He plays online video games for very long periods, resulting in irregular sleep and eating patterns.  Jack has no history of drug abuse and is not taking medication at this stage.  He is very skeptical about drugs in general.  His general practitioner considered anti depression therapy but decided to refer to you instead.</a:t>
            </a:r>
          </a:p>
          <a:p>
            <a:pPr marL="0" indent="0">
              <a:buNone/>
            </a:pPr>
            <a:endParaRPr lang="en-US" sz="1100" dirty="0">
              <a:solidFill>
                <a:schemeClr val="bg1"/>
              </a:solidFill>
            </a:endParaRPr>
          </a:p>
        </p:txBody>
      </p:sp>
    </p:spTree>
    <p:extLst>
      <p:ext uri="{BB962C8B-B14F-4D97-AF65-F5344CB8AC3E}">
        <p14:creationId xmlns:p14="http://schemas.microsoft.com/office/powerpoint/2010/main" val="26723942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Your Brain on Meditation…	</a:t>
            </a:r>
            <a:endParaRPr lang="en-US"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sz="2000" dirty="0" smtClean="0">
                <a:solidFill>
                  <a:schemeClr val="bg1"/>
                </a:solidFill>
              </a:rPr>
              <a:t>People often describe a sense of timelessness, spacelessness, and self transcendence related to meditative practices.</a:t>
            </a:r>
          </a:p>
          <a:p>
            <a:pPr marL="0" indent="0">
              <a:buNone/>
            </a:pPr>
            <a:endParaRPr lang="en-US" sz="2000" dirty="0">
              <a:solidFill>
                <a:schemeClr val="bg1"/>
              </a:solidFill>
            </a:endParaRPr>
          </a:p>
          <a:p>
            <a:pPr marL="0" indent="0">
              <a:buNone/>
            </a:pPr>
            <a:r>
              <a:rPr lang="en-US" sz="2000" dirty="0" smtClean="0">
                <a:solidFill>
                  <a:schemeClr val="bg1"/>
                </a:solidFill>
              </a:rPr>
              <a:t>The source of these sensations is the slow down in activity in the Parietal lobe.  The Parietal lobe is associated with our sense of differentiation between ourselves and others or other objects.</a:t>
            </a:r>
          </a:p>
          <a:p>
            <a:pPr marL="0" indent="0">
              <a:buNone/>
            </a:pPr>
            <a:endParaRPr lang="en-US" sz="2000" dirty="0">
              <a:solidFill>
                <a:schemeClr val="bg1"/>
              </a:solidFill>
            </a:endParaRPr>
          </a:p>
          <a:p>
            <a:pPr marL="0" indent="0">
              <a:buNone/>
            </a:pPr>
            <a:r>
              <a:rPr lang="en-US" sz="2000" dirty="0" smtClean="0">
                <a:solidFill>
                  <a:schemeClr val="bg1"/>
                </a:solidFill>
              </a:rPr>
              <a:t>Curiously, damage to the Parietal lobes can cause distortions about one’s body even leading a person to disassociate from parts of their body.</a:t>
            </a:r>
            <a:endParaRPr lang="en-US" sz="20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5071" y="4456670"/>
            <a:ext cx="3270422" cy="2133600"/>
          </a:xfrm>
          <a:prstGeom prst="rect">
            <a:avLst/>
          </a:prstGeom>
        </p:spPr>
      </p:pic>
    </p:spTree>
    <p:extLst>
      <p:ext uri="{BB962C8B-B14F-4D97-AF65-F5344CB8AC3E}">
        <p14:creationId xmlns:p14="http://schemas.microsoft.com/office/powerpoint/2010/main" val="22604233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Faith Development and the Brain…</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“I got beyond my ego self, I got beyond the subjective and objective nature of the world; and then got to see the universe, and experience the universe in a very, very different kind of way.”(Quote from one of Newberg’s research participants.)</a:t>
            </a:r>
          </a:p>
          <a:p>
            <a:pPr marL="0" indent="0">
              <a:buNone/>
            </a:pPr>
            <a:endParaRPr lang="en-US" dirty="0">
              <a:solidFill>
                <a:schemeClr val="bg1"/>
              </a:solidFill>
            </a:endParaRPr>
          </a:p>
          <a:p>
            <a:pPr marL="0" indent="0">
              <a:buNone/>
            </a:pPr>
            <a:r>
              <a:rPr lang="en-US" dirty="0" smtClean="0">
                <a:solidFill>
                  <a:schemeClr val="bg1"/>
                </a:solidFill>
              </a:rPr>
              <a:t>Which stage of Fowler’s stages of faith does this sound like?</a:t>
            </a:r>
            <a:endParaRPr lang="en-US" dirty="0">
              <a:solidFill>
                <a:schemeClr val="bg1"/>
              </a:solidFill>
            </a:endParaRPr>
          </a:p>
        </p:txBody>
      </p:sp>
    </p:spTree>
    <p:extLst>
      <p:ext uri="{BB962C8B-B14F-4D97-AF65-F5344CB8AC3E}">
        <p14:creationId xmlns:p14="http://schemas.microsoft.com/office/powerpoint/2010/main" val="24919754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Psycho-Social Stages and Faith Development</a:t>
            </a:r>
            <a:endParaRPr lang="en-US" dirty="0">
              <a:solidFill>
                <a:schemeClr val="bg1"/>
              </a:solidFill>
            </a:endParaRPr>
          </a:p>
        </p:txBody>
      </p:sp>
      <p:pic>
        <p:nvPicPr>
          <p:cNvPr id="1026" name="Picture 2" descr="Image result for fowler stages of faith and eriks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93989" y="1825625"/>
            <a:ext cx="550287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878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Fowler’s Stages of Faith and the Brain…</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In order to continue through the stages of faith as presented by Fowler, it is necessary to be able to move past concrete thought to the more advanced thought process of abstract thought.</a:t>
            </a:r>
          </a:p>
          <a:p>
            <a:pPr marL="0" indent="0">
              <a:buNone/>
            </a:pPr>
            <a:endParaRPr lang="en-US" dirty="0">
              <a:solidFill>
                <a:schemeClr val="bg1"/>
              </a:solidFill>
            </a:endParaRPr>
          </a:p>
          <a:p>
            <a:pPr marL="0" indent="0">
              <a:buNone/>
            </a:pPr>
            <a:r>
              <a:rPr lang="en-US" dirty="0" smtClean="0">
                <a:solidFill>
                  <a:schemeClr val="bg1"/>
                </a:solidFill>
              </a:rPr>
              <a:t>Said another way, one of the necessities of growing spiritually is to increase neural pathways within multiple areas of the brain. In essence, spiritual growth facilitates biological change within the brain.</a:t>
            </a:r>
            <a:endParaRPr lang="en-US" dirty="0">
              <a:solidFill>
                <a:schemeClr val="bg1"/>
              </a:solidFill>
            </a:endParaRPr>
          </a:p>
        </p:txBody>
      </p:sp>
    </p:spTree>
    <p:extLst>
      <p:ext uri="{BB962C8B-B14F-4D97-AF65-F5344CB8AC3E}">
        <p14:creationId xmlns:p14="http://schemas.microsoft.com/office/powerpoint/2010/main" val="4238494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Are we “doing” religion wrong?</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solidFill>
                  <a:schemeClr val="bg1"/>
                </a:solidFill>
              </a:rPr>
              <a:t>The current paradigm for religion in the Western world lends itself to continuing an individual in concrete thought.  A focus on the literal content of something alone does not allow for a two way dialogue.  </a:t>
            </a:r>
          </a:p>
          <a:p>
            <a:pPr marL="0" indent="0">
              <a:buNone/>
            </a:pPr>
            <a:endParaRPr lang="en-US" dirty="0">
              <a:solidFill>
                <a:schemeClr val="bg1"/>
              </a:solidFill>
            </a:endParaRPr>
          </a:p>
          <a:p>
            <a:pPr marL="0" indent="0">
              <a:buNone/>
            </a:pPr>
            <a:r>
              <a:rPr lang="en-US" dirty="0" smtClean="0">
                <a:solidFill>
                  <a:schemeClr val="bg1"/>
                </a:solidFill>
              </a:rPr>
              <a:t>This two way dialogue is absolutely necessary to develop a faith and sense of spirituality that is personal and integrated.</a:t>
            </a:r>
          </a:p>
          <a:p>
            <a:pPr marL="0" indent="0">
              <a:buNone/>
            </a:pPr>
            <a:endParaRPr lang="en-US" dirty="0">
              <a:solidFill>
                <a:schemeClr val="bg1"/>
              </a:solidFill>
            </a:endParaRPr>
          </a:p>
          <a:p>
            <a:pPr marL="0" indent="0">
              <a:buNone/>
            </a:pPr>
            <a:r>
              <a:rPr lang="en-US" dirty="0" smtClean="0">
                <a:solidFill>
                  <a:schemeClr val="bg1"/>
                </a:solidFill>
              </a:rPr>
              <a:t>It is through the two way dialogue that integration happens.  The Neurophysiological equivalent of integration is an increase in neural pathways.</a:t>
            </a:r>
          </a:p>
          <a:p>
            <a:pPr marL="0" indent="0">
              <a:buNone/>
            </a:pP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23048153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So, I have this new information…Now what?</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At their core, spiritual interventions are processed through our psychological processes.  By understanding the interplay between psychology, neurology, and theology, it becomes possible to engage the evidence based practices from other disciplines to formulate effective pastoral interventions allowing for effective pastoral interventions even with a lack of directly pastoral evidence based practice.</a:t>
            </a:r>
            <a:endParaRPr lang="en-US" dirty="0">
              <a:solidFill>
                <a:schemeClr val="bg1"/>
              </a:solidFill>
            </a:endParaRPr>
          </a:p>
        </p:txBody>
      </p:sp>
    </p:spTree>
    <p:extLst>
      <p:ext uri="{BB962C8B-B14F-4D97-AF65-F5344CB8AC3E}">
        <p14:creationId xmlns:p14="http://schemas.microsoft.com/office/powerpoint/2010/main" val="39671412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Challenges for the Future…</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The challenges for the future will be to develop an evidence base that supports not only pastoral care and counseling, but also is congruent with the evidence base of the other related and overlapping disciplines.</a:t>
            </a:r>
          </a:p>
          <a:p>
            <a:pPr marL="0" indent="0">
              <a:buNone/>
            </a:pPr>
            <a:endParaRPr lang="en-US" dirty="0">
              <a:solidFill>
                <a:schemeClr val="bg1"/>
              </a:solidFill>
            </a:endParaRPr>
          </a:p>
          <a:p>
            <a:pPr marL="0" indent="0">
              <a:buNone/>
            </a:pPr>
            <a:r>
              <a:rPr lang="en-US" dirty="0" smtClean="0">
                <a:solidFill>
                  <a:schemeClr val="bg1"/>
                </a:solidFill>
              </a:rPr>
              <a:t>All of this evidence supports the notion that science is not at odds with religion and spirituality, but rather that they can support one another in moving individuals towards healing and wholeness.</a:t>
            </a:r>
          </a:p>
          <a:p>
            <a:pPr marL="0" indent="0">
              <a:buNone/>
            </a:pP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40035421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Resources</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pPr marL="0" indent="0">
              <a:buNone/>
            </a:pPr>
            <a:r>
              <a:rPr lang="en-US" sz="1500" dirty="0">
                <a:solidFill>
                  <a:srgbClr val="FF0000"/>
                </a:solidFill>
              </a:rPr>
              <a:t>A., Van der Kolk Bessel. </a:t>
            </a:r>
            <a:r>
              <a:rPr lang="en-US" sz="1500" i="1" dirty="0">
                <a:solidFill>
                  <a:srgbClr val="FF0000"/>
                </a:solidFill>
              </a:rPr>
              <a:t>The Body Keeps the Score: Brain, Mind, and Body in the Healing of Trauma</a:t>
            </a:r>
            <a:r>
              <a:rPr lang="en-US" sz="1500" dirty="0">
                <a:solidFill>
                  <a:srgbClr val="FF0000"/>
                </a:solidFill>
              </a:rPr>
              <a:t>. Penguin Books, 2015. </a:t>
            </a:r>
          </a:p>
          <a:p>
            <a:pPr marL="0" indent="0">
              <a:buNone/>
            </a:pPr>
            <a:r>
              <a:rPr lang="en-US" sz="1500" dirty="0" smtClean="0">
                <a:solidFill>
                  <a:schemeClr val="bg1"/>
                </a:solidFill>
              </a:rPr>
              <a:t>Dahlitz</a:t>
            </a:r>
            <a:r>
              <a:rPr lang="en-US" sz="1500" dirty="0">
                <a:solidFill>
                  <a:schemeClr val="bg1"/>
                </a:solidFill>
              </a:rPr>
              <a:t>, Matthew, and Geoff Hall. </a:t>
            </a:r>
            <a:r>
              <a:rPr lang="en-US" sz="1500" i="1" dirty="0">
                <a:solidFill>
                  <a:schemeClr val="bg1"/>
                </a:solidFill>
              </a:rPr>
              <a:t>The Psychotherapist's Essential Guide to the Brain</a:t>
            </a:r>
            <a:r>
              <a:rPr lang="en-US" sz="1500" dirty="0">
                <a:solidFill>
                  <a:schemeClr val="bg1"/>
                </a:solidFill>
              </a:rPr>
              <a:t>. Dahlitz Media, 2017. </a:t>
            </a:r>
            <a:endParaRPr lang="en-US" sz="1500" dirty="0" smtClean="0">
              <a:solidFill>
                <a:schemeClr val="bg1"/>
              </a:solidFill>
            </a:endParaRPr>
          </a:p>
          <a:p>
            <a:pPr marL="0" indent="0">
              <a:buNone/>
            </a:pPr>
            <a:r>
              <a:rPr lang="en-US" sz="1500" dirty="0">
                <a:solidFill>
                  <a:schemeClr val="bg1"/>
                </a:solidFill>
              </a:rPr>
              <a:t>DeMyer, William. </a:t>
            </a:r>
            <a:r>
              <a:rPr lang="en-US" sz="1500" i="1" dirty="0">
                <a:solidFill>
                  <a:schemeClr val="bg1"/>
                </a:solidFill>
              </a:rPr>
              <a:t>Neuroanatomy</a:t>
            </a:r>
            <a:r>
              <a:rPr lang="en-US" sz="1500" dirty="0">
                <a:solidFill>
                  <a:schemeClr val="bg1"/>
                </a:solidFill>
              </a:rPr>
              <a:t>. Williams &amp; Wilkins, 1998. </a:t>
            </a:r>
            <a:endParaRPr lang="en-US" sz="1500" dirty="0" smtClean="0">
              <a:solidFill>
                <a:schemeClr val="bg1"/>
              </a:solidFill>
            </a:endParaRPr>
          </a:p>
          <a:p>
            <a:pPr marL="0" indent="0">
              <a:buNone/>
            </a:pPr>
            <a:r>
              <a:rPr lang="en-US" sz="1500" dirty="0">
                <a:solidFill>
                  <a:schemeClr val="bg1"/>
                </a:solidFill>
              </a:rPr>
              <a:t>Dingfelder, S. “In Brief: CBT May Stabilize Over-Activity in Higher-Order Brain Areas.” </a:t>
            </a:r>
            <a:r>
              <a:rPr lang="en-US" sz="1500" i="1" dirty="0">
                <a:solidFill>
                  <a:schemeClr val="bg1"/>
                </a:solidFill>
              </a:rPr>
              <a:t>PsycEXTRA Dataset</a:t>
            </a:r>
            <a:r>
              <a:rPr lang="en-US" sz="1500" dirty="0">
                <a:solidFill>
                  <a:schemeClr val="bg1"/>
                </a:solidFill>
              </a:rPr>
              <a:t>, doi:10.1037/e362742004-006. </a:t>
            </a:r>
            <a:endParaRPr lang="en-US" sz="1500" dirty="0" smtClean="0">
              <a:solidFill>
                <a:schemeClr val="bg1"/>
              </a:solidFill>
            </a:endParaRPr>
          </a:p>
          <a:p>
            <a:pPr marL="0" indent="0">
              <a:buNone/>
            </a:pPr>
            <a:r>
              <a:rPr lang="en-US" sz="1600" dirty="0">
                <a:solidFill>
                  <a:schemeClr val="bg1"/>
                </a:solidFill>
              </a:rPr>
              <a:t>Fowler, James W. </a:t>
            </a:r>
            <a:r>
              <a:rPr lang="en-US" sz="1600" i="1" dirty="0">
                <a:solidFill>
                  <a:schemeClr val="bg1"/>
                </a:solidFill>
              </a:rPr>
              <a:t>Stages of Faith the Psychology of Human Development and the Quest for Meaning</a:t>
            </a:r>
            <a:r>
              <a:rPr lang="en-US" sz="1600" dirty="0">
                <a:solidFill>
                  <a:schemeClr val="bg1"/>
                </a:solidFill>
              </a:rPr>
              <a:t>. Harper, 1995. </a:t>
            </a:r>
            <a:endParaRPr lang="en-US" sz="1600" dirty="0" smtClean="0">
              <a:solidFill>
                <a:schemeClr val="bg1"/>
              </a:solidFill>
            </a:endParaRPr>
          </a:p>
          <a:p>
            <a:pPr marL="0" indent="0">
              <a:buNone/>
            </a:pPr>
            <a:r>
              <a:rPr lang="en-US" sz="1600" dirty="0">
                <a:solidFill>
                  <a:schemeClr val="bg1"/>
                </a:solidFill>
              </a:rPr>
              <a:t>Mohandas, E. “Neurobiology of Spirituality.” </a:t>
            </a:r>
            <a:r>
              <a:rPr lang="en-US" sz="1600" i="1" dirty="0">
                <a:solidFill>
                  <a:schemeClr val="bg1"/>
                </a:solidFill>
              </a:rPr>
              <a:t>Mens Sana Monographs</a:t>
            </a:r>
            <a:r>
              <a:rPr lang="en-US" sz="1600" dirty="0">
                <a:solidFill>
                  <a:schemeClr val="bg1"/>
                </a:solidFill>
              </a:rPr>
              <a:t>, vol. 6, no. 1, 2008, p. 63., doi:10.4103/0973-1229.33001. </a:t>
            </a:r>
            <a:endParaRPr lang="en-US" sz="1600" dirty="0" smtClean="0">
              <a:solidFill>
                <a:schemeClr val="bg1"/>
              </a:solidFill>
            </a:endParaRPr>
          </a:p>
          <a:p>
            <a:pPr marL="0" indent="0">
              <a:buNone/>
            </a:pPr>
            <a:r>
              <a:rPr lang="en-US" sz="1600" dirty="0">
                <a:solidFill>
                  <a:srgbClr val="FF0000"/>
                </a:solidFill>
              </a:rPr>
              <a:t>Newberg, Andrew B. </a:t>
            </a:r>
            <a:r>
              <a:rPr lang="en-US" sz="1600" i="1" dirty="0">
                <a:solidFill>
                  <a:srgbClr val="FF0000"/>
                </a:solidFill>
              </a:rPr>
              <a:t>Neurotheology: How Science Can Enlighten Us about Spirituality</a:t>
            </a:r>
            <a:r>
              <a:rPr lang="en-US" sz="1600" dirty="0">
                <a:solidFill>
                  <a:srgbClr val="FF0000"/>
                </a:solidFill>
              </a:rPr>
              <a:t>. Columbia University Press, 2018. </a:t>
            </a:r>
            <a:endParaRPr lang="en-US" sz="1600" dirty="0" smtClean="0">
              <a:solidFill>
                <a:srgbClr val="FF0000"/>
              </a:solidFill>
            </a:endParaRPr>
          </a:p>
          <a:p>
            <a:pPr marL="0" indent="0">
              <a:buNone/>
            </a:pPr>
            <a:r>
              <a:rPr lang="en-US" sz="1600" dirty="0">
                <a:solidFill>
                  <a:schemeClr val="bg1"/>
                </a:solidFill>
              </a:rPr>
              <a:t>Newberg, A.b, and J Iversen. “The Neural Basis of the Complex Mental Task of Meditation: Neurotransmitter and Neurochemical Considerations.” </a:t>
            </a:r>
            <a:r>
              <a:rPr lang="en-US" sz="1600" i="1" dirty="0">
                <a:solidFill>
                  <a:schemeClr val="bg1"/>
                </a:solidFill>
              </a:rPr>
              <a:t>Medical Hypotheses</a:t>
            </a:r>
            <a:r>
              <a:rPr lang="en-US" sz="1600" dirty="0">
                <a:solidFill>
                  <a:schemeClr val="bg1"/>
                </a:solidFill>
              </a:rPr>
              <a:t>, vol. 61, no. 2, 2003, pp. 282–291., doi:10.1016/s0306-9877(03)00175-0. </a:t>
            </a:r>
            <a:endParaRPr lang="en-US" sz="1500" dirty="0" smtClean="0">
              <a:solidFill>
                <a:schemeClr val="bg1"/>
              </a:solidFill>
            </a:endParaRPr>
          </a:p>
          <a:p>
            <a:pPr marL="0" indent="0">
              <a:buNone/>
            </a:pPr>
            <a:r>
              <a:rPr lang="en-US" sz="1600" dirty="0" smtClean="0">
                <a:solidFill>
                  <a:schemeClr val="bg1"/>
                </a:solidFill>
              </a:rPr>
              <a:t>“</a:t>
            </a:r>
            <a:r>
              <a:rPr lang="en-US" sz="1600" dirty="0">
                <a:solidFill>
                  <a:schemeClr val="bg1"/>
                </a:solidFill>
              </a:rPr>
              <a:t>Integrating Two Theoretical Approaches.” </a:t>
            </a:r>
            <a:r>
              <a:rPr lang="en-US" sz="1600" i="1" dirty="0">
                <a:solidFill>
                  <a:schemeClr val="bg1"/>
                </a:solidFill>
              </a:rPr>
              <a:t>The Neuropsychotherapist - The Neuroscience of Psychotherapy</a:t>
            </a:r>
            <a:r>
              <a:rPr lang="en-US" sz="1600" dirty="0">
                <a:solidFill>
                  <a:schemeClr val="bg1"/>
                </a:solidFill>
              </a:rPr>
              <a:t>, 11 Mar. 2017, www.neuropsychotherapist.com/integrating-two-theoretical-approaches/. </a:t>
            </a:r>
            <a:endParaRPr lang="en-US" sz="1500" dirty="0" smtClean="0">
              <a:solidFill>
                <a:schemeClr val="bg1"/>
              </a:solidFill>
            </a:endParaRPr>
          </a:p>
          <a:p>
            <a:pPr marL="0" indent="0">
              <a:buNone/>
            </a:pPr>
            <a:r>
              <a:rPr lang="en-US" sz="1500" dirty="0">
                <a:solidFill>
                  <a:srgbClr val="FF0000"/>
                </a:solidFill>
              </a:rPr>
              <a:t>“The Neuroscience of Talking Therapies.” </a:t>
            </a:r>
            <a:r>
              <a:rPr lang="en-US" sz="1500" i="1" dirty="0">
                <a:solidFill>
                  <a:srgbClr val="FF0000"/>
                </a:solidFill>
              </a:rPr>
              <a:t>The Neuropsychotherapist - The Neuroscience of Psychotherapy</a:t>
            </a:r>
            <a:r>
              <a:rPr lang="en-US" sz="1500" dirty="0">
                <a:solidFill>
                  <a:srgbClr val="FF0000"/>
                </a:solidFill>
              </a:rPr>
              <a:t>, 11 Mar. 2017, www.neuropsychotherapist.com/the-neuroscience-of-talking-therapies/. </a:t>
            </a:r>
            <a:endParaRPr lang="en-US" sz="1500" dirty="0" smtClean="0">
              <a:solidFill>
                <a:srgbClr val="FF0000"/>
              </a:solidFill>
            </a:endParaRPr>
          </a:p>
          <a:p>
            <a:pPr marL="0" indent="0">
              <a:buNone/>
            </a:pPr>
            <a:endParaRPr lang="en-US" sz="1500" dirty="0" smtClean="0">
              <a:solidFill>
                <a:schemeClr val="bg1"/>
              </a:solidFill>
            </a:endParaRPr>
          </a:p>
          <a:p>
            <a:pPr marL="0" indent="0">
              <a:buNone/>
            </a:pPr>
            <a:endParaRPr lang="en-US" sz="1500" dirty="0" smtClean="0">
              <a:solidFill>
                <a:schemeClr val="bg1"/>
              </a:solidFill>
            </a:endParaRPr>
          </a:p>
          <a:p>
            <a:pPr marL="0" indent="0">
              <a:buNone/>
            </a:pPr>
            <a:endParaRPr lang="en-US" sz="1500" dirty="0" smtClean="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31308419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Resources</a:t>
            </a:r>
            <a:endParaRPr lang="en-US"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sz="1400" dirty="0">
                <a:solidFill>
                  <a:schemeClr val="bg1"/>
                </a:solidFill>
              </a:rPr>
              <a:t>Beck, Judith S. </a:t>
            </a:r>
            <a:r>
              <a:rPr lang="en-US" sz="1400" i="1" dirty="0">
                <a:solidFill>
                  <a:schemeClr val="bg1"/>
                </a:solidFill>
              </a:rPr>
              <a:t>Cognitive Therapy: Basics and Beyond</a:t>
            </a:r>
            <a:r>
              <a:rPr lang="en-US" sz="1400" dirty="0">
                <a:solidFill>
                  <a:schemeClr val="bg1"/>
                </a:solidFill>
              </a:rPr>
              <a:t>. Guilford Press, 2011. </a:t>
            </a:r>
            <a:endParaRPr lang="en-US" sz="1400" dirty="0" smtClean="0">
              <a:solidFill>
                <a:schemeClr val="bg1"/>
              </a:solidFill>
            </a:endParaRPr>
          </a:p>
          <a:p>
            <a:pPr marL="0" indent="0">
              <a:buNone/>
            </a:pPr>
            <a:r>
              <a:rPr lang="en-US" sz="1400" dirty="0" smtClean="0">
                <a:solidFill>
                  <a:srgbClr val="FF0000"/>
                </a:solidFill>
              </a:rPr>
              <a:t>Bingaman</a:t>
            </a:r>
            <a:r>
              <a:rPr lang="en-US" sz="1400" dirty="0">
                <a:solidFill>
                  <a:srgbClr val="FF0000"/>
                </a:solidFill>
              </a:rPr>
              <a:t>, Kirk A. </a:t>
            </a:r>
            <a:r>
              <a:rPr lang="en-US" sz="1400" i="1" dirty="0">
                <a:solidFill>
                  <a:srgbClr val="FF0000"/>
                </a:solidFill>
              </a:rPr>
              <a:t>Power of Neuroplasticity for Pastoral and Spiritual Care</a:t>
            </a:r>
            <a:r>
              <a:rPr lang="en-US" sz="1400" dirty="0">
                <a:solidFill>
                  <a:srgbClr val="FF0000"/>
                </a:solidFill>
              </a:rPr>
              <a:t>. Lexington Books, 2016. </a:t>
            </a:r>
            <a:endParaRPr lang="en-US" sz="1400" dirty="0" smtClean="0">
              <a:solidFill>
                <a:srgbClr val="FF0000"/>
              </a:solidFill>
            </a:endParaRPr>
          </a:p>
          <a:p>
            <a:pPr marL="0" indent="0">
              <a:buNone/>
            </a:pPr>
            <a:r>
              <a:rPr lang="en-US" sz="1400" dirty="0" smtClean="0">
                <a:solidFill>
                  <a:schemeClr val="bg1"/>
                </a:solidFill>
              </a:rPr>
              <a:t>Blumberg</a:t>
            </a:r>
            <a:r>
              <a:rPr lang="en-US" sz="1400" dirty="0">
                <a:solidFill>
                  <a:schemeClr val="bg1"/>
                </a:solidFill>
              </a:rPr>
              <a:t>, Lynne. “What Happens to the Brain During Spiritual Experiences?” </a:t>
            </a:r>
            <a:r>
              <a:rPr lang="en-US" sz="1400" i="1" dirty="0">
                <a:solidFill>
                  <a:schemeClr val="bg1"/>
                </a:solidFill>
              </a:rPr>
              <a:t>The Atlantic</a:t>
            </a:r>
            <a:r>
              <a:rPr lang="en-US" sz="1400" dirty="0">
                <a:solidFill>
                  <a:schemeClr val="bg1"/>
                </a:solidFill>
              </a:rPr>
              <a:t>, Atlantic Media Company, 5 June 2014, www.theatlantic.com/health/archive/2014/06/what-happens-to-brains-during-spiritual-experiences/361882/. </a:t>
            </a:r>
            <a:endParaRPr lang="en-US" sz="1400" dirty="0" smtClean="0">
              <a:solidFill>
                <a:schemeClr val="bg1"/>
              </a:solidFill>
            </a:endParaRPr>
          </a:p>
          <a:p>
            <a:pPr marL="0" indent="0">
              <a:buNone/>
            </a:pPr>
            <a:r>
              <a:rPr lang="en-US" sz="1400" dirty="0">
                <a:solidFill>
                  <a:schemeClr val="bg1"/>
                </a:solidFill>
              </a:rPr>
              <a:t>Kapogiannis, Dimitrios, et al. </a:t>
            </a:r>
            <a:r>
              <a:rPr lang="en-US" sz="1400" i="1" dirty="0">
                <a:solidFill>
                  <a:schemeClr val="bg1"/>
                </a:solidFill>
              </a:rPr>
              <a:t>Proceedings of the National Academy of Sciences of the United States of America</a:t>
            </a:r>
            <a:r>
              <a:rPr lang="en-US" sz="1400" dirty="0">
                <a:solidFill>
                  <a:schemeClr val="bg1"/>
                </a:solidFill>
              </a:rPr>
              <a:t>, National Academy of Sciences, 24 Mar. 2009, www.ncbi.nlm.nih.gov/pmc/articles/PMC2660736/. </a:t>
            </a:r>
            <a:endParaRPr lang="en-US" sz="1400" dirty="0" smtClean="0">
              <a:solidFill>
                <a:schemeClr val="bg1"/>
              </a:solidFill>
            </a:endParaRPr>
          </a:p>
          <a:p>
            <a:pPr marL="0" indent="0">
              <a:buNone/>
            </a:pPr>
            <a:r>
              <a:rPr lang="en-US" sz="1400" dirty="0">
                <a:solidFill>
                  <a:schemeClr val="bg1"/>
                </a:solidFill>
              </a:rPr>
              <a:t>Salzman, C. Daniel, and Stefano Fusi. “Emotion, Cognition, and Mental State Representation in Amygdala and Prefrontal Cortex.” </a:t>
            </a:r>
            <a:r>
              <a:rPr lang="en-US" sz="1400" i="1" dirty="0">
                <a:solidFill>
                  <a:schemeClr val="bg1"/>
                </a:solidFill>
              </a:rPr>
              <a:t>Annual Review of Neuroscience</a:t>
            </a:r>
            <a:r>
              <a:rPr lang="en-US" sz="1400" dirty="0">
                <a:solidFill>
                  <a:schemeClr val="bg1"/>
                </a:solidFill>
              </a:rPr>
              <a:t>, vol. 33, no. 1, 2010, pp. 173–202., doi:10.1146/annurev.neuro.051508.135256. </a:t>
            </a:r>
            <a:endParaRPr lang="en-US" sz="1400" dirty="0" smtClean="0">
              <a:solidFill>
                <a:schemeClr val="bg1"/>
              </a:solidFill>
            </a:endParaRPr>
          </a:p>
          <a:p>
            <a:pPr marL="0" indent="0">
              <a:buNone/>
            </a:pPr>
            <a:r>
              <a:rPr lang="en-US" sz="1400" dirty="0">
                <a:solidFill>
                  <a:schemeClr val="bg1"/>
                </a:solidFill>
              </a:rPr>
              <a:t>“Harnessing Neuroplasticity: 9 Key Brain Regions Upgraded Through Meditation.” </a:t>
            </a:r>
            <a:r>
              <a:rPr lang="en-US" sz="1400" i="1" dirty="0">
                <a:solidFill>
                  <a:schemeClr val="bg1"/>
                </a:solidFill>
              </a:rPr>
              <a:t>EOC Institute</a:t>
            </a:r>
            <a:r>
              <a:rPr lang="en-US" sz="1400" dirty="0">
                <a:solidFill>
                  <a:schemeClr val="bg1"/>
                </a:solidFill>
              </a:rPr>
              <a:t>, eocinstitute.org/meditation/10-key-brain-regions-upgraded-with-meditation-2/. </a:t>
            </a:r>
            <a:endParaRPr lang="en-US" sz="1400" dirty="0" smtClean="0">
              <a:solidFill>
                <a:schemeClr val="bg1"/>
              </a:solidFill>
            </a:endParaRPr>
          </a:p>
          <a:p>
            <a:pPr marL="0" indent="0">
              <a:buNone/>
            </a:pPr>
            <a:r>
              <a:rPr lang="en-US" sz="1400" dirty="0">
                <a:solidFill>
                  <a:schemeClr val="bg1"/>
                </a:solidFill>
              </a:rPr>
              <a:t>www.bing.com/cr?IG=DB73D3D18A4D44C2A4AFC94968356CE9&amp;CID=0196D6418BD7635515E5DDAA8A7862A3&amp;rd=1&amp;h=onJhF8VmV7M5Wkefl__XVBZuQ4SIaU9vhc7brag3Jl4&amp;v=1&amp;r=http%3a%2f%2fwww.thoughtsfromatherapist.com%2f2017%2f06%2f01%2fbottom-interventions-support-regulation%2f&amp;p=DevEx.LB.1,5532.1. </a:t>
            </a:r>
            <a:endParaRPr lang="en-US" sz="1400" dirty="0" smtClean="0">
              <a:solidFill>
                <a:schemeClr val="bg1"/>
              </a:solidFill>
            </a:endParaRPr>
          </a:p>
          <a:p>
            <a:pPr marL="0" indent="0">
              <a:buNone/>
            </a:pPr>
            <a:r>
              <a:rPr lang="en-US" sz="1400" dirty="0">
                <a:solidFill>
                  <a:schemeClr val="bg1"/>
                </a:solidFill>
              </a:rPr>
              <a:t>“The AI-Therapy Blog.” </a:t>
            </a:r>
            <a:r>
              <a:rPr lang="en-US" sz="1400" i="1" dirty="0">
                <a:solidFill>
                  <a:schemeClr val="bg1"/>
                </a:solidFill>
              </a:rPr>
              <a:t>AI-Therapy | Causes of Social Anxiety</a:t>
            </a:r>
            <a:r>
              <a:rPr lang="en-US" sz="1400" dirty="0">
                <a:solidFill>
                  <a:schemeClr val="bg1"/>
                </a:solidFill>
              </a:rPr>
              <a:t>, </a:t>
            </a:r>
            <a:r>
              <a:rPr lang="en-US" sz="1400" dirty="0" smtClean="0">
                <a:solidFill>
                  <a:schemeClr val="bg1"/>
                </a:solidFill>
                <a:hlinkClick r:id="rId2"/>
              </a:rPr>
              <a:t>www.ai-therapy.com/blog/cbt-chan</a:t>
            </a:r>
            <a:endParaRPr lang="en-US" sz="1400" dirty="0" smtClean="0">
              <a:solidFill>
                <a:schemeClr val="bg1"/>
              </a:solidFill>
            </a:endParaRPr>
          </a:p>
          <a:p>
            <a:pPr marL="0" indent="0">
              <a:buNone/>
            </a:pPr>
            <a:r>
              <a:rPr lang="en-US" sz="1400" dirty="0" smtClean="0">
                <a:solidFill>
                  <a:schemeClr val="bg1"/>
                </a:solidFill>
              </a:rPr>
              <a:t>ges-your-brain</a:t>
            </a:r>
            <a:r>
              <a:rPr lang="en-US" sz="1400" dirty="0">
                <a:solidFill>
                  <a:schemeClr val="bg1"/>
                </a:solidFill>
              </a:rPr>
              <a:t>/. </a:t>
            </a:r>
          </a:p>
        </p:txBody>
      </p:sp>
    </p:spTree>
    <p:extLst>
      <p:ext uri="{BB962C8B-B14F-4D97-AF65-F5344CB8AC3E}">
        <p14:creationId xmlns:p14="http://schemas.microsoft.com/office/powerpoint/2010/main" val="33122847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Questions, Comments, Discussion…</a:t>
            </a:r>
            <a:endParaRPr lang="en-US" dirty="0">
              <a:solidFill>
                <a:schemeClr val="bg1"/>
              </a:solidFill>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7290515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Theology-</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In the case study, Jack has moments where he struggles with finding meaning and purpose in his life.  While there is no specific mentioning of Jack’s faith background or interests in spirituality, he is clearly struggling with issues related to meaning and purpose.  When engaging Jack from a spiritual perspective, one would need to assess what his spiritual resources are and work to assist him to recognize them and engage them towards his well being.</a:t>
            </a:r>
            <a:endParaRPr lang="en-US" dirty="0">
              <a:solidFill>
                <a:schemeClr val="bg1"/>
              </a:solidFill>
            </a:endParaRPr>
          </a:p>
        </p:txBody>
      </p:sp>
    </p:spTree>
    <p:extLst>
      <p:ext uri="{BB962C8B-B14F-4D97-AF65-F5344CB8AC3E}">
        <p14:creationId xmlns:p14="http://schemas.microsoft.com/office/powerpoint/2010/main" val="10761200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Psychology-</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The psychologist would be concerned about Jack’s emotional symptoms.  The psychologist may conduct testing to rule out any deficits.  In therapy, the psychologist may engage Jack in a course of Cognitive Behavioral Therapy (CBT) to assist him in recognizing and targeting faulty core beliefs about himself leading to the challenging behavior.  They may also discuss through the course of therapy the impact of these core beliefs on supportive relationships and ways to improve those relationships.  They would also work to improve Jack’s capacity for positive coping.</a:t>
            </a:r>
            <a:endParaRPr lang="en-US" dirty="0">
              <a:solidFill>
                <a:schemeClr val="bg1"/>
              </a:solidFill>
            </a:endParaRPr>
          </a:p>
        </p:txBody>
      </p:sp>
    </p:spTree>
    <p:extLst>
      <p:ext uri="{BB962C8B-B14F-4D97-AF65-F5344CB8AC3E}">
        <p14:creationId xmlns:p14="http://schemas.microsoft.com/office/powerpoint/2010/main" val="2493195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Psychiatry- </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solidFill>
                  <a:schemeClr val="bg1"/>
                </a:solidFill>
              </a:rPr>
              <a:t>The psychiatrist would be concerned about Jack’s symptoms.  Jack meets the DSM 5 characteristics of depression as well demonstrating some avoidant (Cluster C) characteristics with his tendency towards isolation and his apparent social phobia.  The psychiatrist would also be concerned with his substance abuse.  </a:t>
            </a:r>
          </a:p>
          <a:p>
            <a:pPr marL="0" indent="0">
              <a:buNone/>
            </a:pPr>
            <a:endParaRPr lang="en-US" dirty="0">
              <a:solidFill>
                <a:schemeClr val="bg1"/>
              </a:solidFill>
            </a:endParaRPr>
          </a:p>
          <a:p>
            <a:pPr marL="0" indent="0">
              <a:buNone/>
            </a:pPr>
            <a:r>
              <a:rPr lang="en-US" dirty="0" smtClean="0">
                <a:solidFill>
                  <a:schemeClr val="bg1"/>
                </a:solidFill>
              </a:rPr>
              <a:t>The psychiatrist would probably recommend medication in the form of a SSRI.  SSRI’s such as Zoloft also have the label of treating social anxiety.  The psychiatrist would also probably recommend working with a therapist to improve family relationships and to further treatment related to the alcohol abuse.</a:t>
            </a:r>
            <a:endParaRPr lang="en-US" dirty="0">
              <a:solidFill>
                <a:schemeClr val="bg1"/>
              </a:solidFill>
            </a:endParaRPr>
          </a:p>
        </p:txBody>
      </p:sp>
    </p:spTree>
    <p:extLst>
      <p:ext uri="{BB962C8B-B14F-4D97-AF65-F5344CB8AC3E}">
        <p14:creationId xmlns:p14="http://schemas.microsoft.com/office/powerpoint/2010/main" val="34170594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Neurology-</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Neurology would be considered about Jack’s overall brain structure and its physical health.  The Neurologist may be able to see </a:t>
            </a:r>
            <a:r>
              <a:rPr lang="en-US" dirty="0" smtClean="0">
                <a:solidFill>
                  <a:schemeClr val="bg1"/>
                </a:solidFill>
              </a:rPr>
              <a:t>signs </a:t>
            </a:r>
            <a:r>
              <a:rPr lang="en-US" dirty="0" smtClean="0">
                <a:solidFill>
                  <a:schemeClr val="bg1"/>
                </a:solidFill>
              </a:rPr>
              <a:t>of a physical injury to the brain in his symptomology. </a:t>
            </a:r>
            <a:endParaRPr lang="en-US" dirty="0">
              <a:solidFill>
                <a:schemeClr val="bg1"/>
              </a:solidFill>
            </a:endParaRPr>
          </a:p>
        </p:txBody>
      </p:sp>
    </p:spTree>
    <p:extLst>
      <p:ext uri="{BB962C8B-B14F-4D97-AF65-F5344CB8AC3E}">
        <p14:creationId xmlns:p14="http://schemas.microsoft.com/office/powerpoint/2010/main" val="1043361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What is the Interplay </a:t>
            </a:r>
            <a:r>
              <a:rPr lang="en-US" dirty="0">
                <a:solidFill>
                  <a:schemeClr val="bg1"/>
                </a:solidFill>
              </a:rPr>
              <a:t>B</a:t>
            </a:r>
            <a:r>
              <a:rPr lang="en-US" dirty="0" smtClean="0">
                <a:solidFill>
                  <a:schemeClr val="bg1"/>
                </a:solidFill>
              </a:rPr>
              <a:t>etween the Disciplines?</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All growth, development, and meaning making processes engage the brain on some level.  Each discipline provides a separate and unique perspective describing similar phenomenon from varying perspectives.  Each of these perspectives have something to offer one another in the conceptualization of mental illness, emotional dysregulation, and the development of effective interventions.</a:t>
            </a:r>
            <a:endParaRPr lang="en-US" dirty="0">
              <a:solidFill>
                <a:schemeClr val="bg1"/>
              </a:solidFill>
            </a:endParaRPr>
          </a:p>
        </p:txBody>
      </p:sp>
    </p:spTree>
    <p:extLst>
      <p:ext uri="{BB962C8B-B14F-4D97-AF65-F5344CB8AC3E}">
        <p14:creationId xmlns:p14="http://schemas.microsoft.com/office/powerpoint/2010/main" val="23892565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2173</TotalTime>
  <Words>3513</Words>
  <Application>Microsoft Office PowerPoint</Application>
  <PresentationFormat>Widescreen</PresentationFormat>
  <Paragraphs>194</Paragraphs>
  <Slides>49</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Calibri Light</vt:lpstr>
      <vt:lpstr>Office Theme</vt:lpstr>
      <vt:lpstr>“Spirituality in Mental Illness:  Drawing from the Field of Psychology Towards Developing  Evidence Based Interventions in Pastoral Care”</vt:lpstr>
      <vt:lpstr>Psalm 103:14-</vt:lpstr>
      <vt:lpstr>Objectives- </vt:lpstr>
      <vt:lpstr>Case Study Example</vt:lpstr>
      <vt:lpstr>Theology-</vt:lpstr>
      <vt:lpstr>Psychology-</vt:lpstr>
      <vt:lpstr>Psychiatry- </vt:lpstr>
      <vt:lpstr>Neurology-</vt:lpstr>
      <vt:lpstr>What is the Interplay Between the Disciplines?</vt:lpstr>
      <vt:lpstr>Spirituality as an Inherently Psychological Process-</vt:lpstr>
      <vt:lpstr>Hemispherical Engagement-</vt:lpstr>
      <vt:lpstr>The Seat of Personality-</vt:lpstr>
      <vt:lpstr>Personality Changes and Brain Injury-</vt:lpstr>
      <vt:lpstr>The Vertical Brain Structure- </vt:lpstr>
      <vt:lpstr>The Neurophysiological Impact of Trauma on the Brain</vt:lpstr>
      <vt:lpstr>Basal Ganglia- “The Reptillian/Survival Brain”</vt:lpstr>
      <vt:lpstr>The Limbic System-”The Emotional Brain”</vt:lpstr>
      <vt:lpstr>How the Limbic System Works…</vt:lpstr>
      <vt:lpstr>The Neocortex- “The Thinking Brain”</vt:lpstr>
      <vt:lpstr>Neuroplasticity</vt:lpstr>
      <vt:lpstr>Trauma and the Brain</vt:lpstr>
      <vt:lpstr>“Stop It!”</vt:lpstr>
      <vt:lpstr>Trauma and the Brain</vt:lpstr>
      <vt:lpstr>Three Fundamental Means of Intervention</vt:lpstr>
      <vt:lpstr>Medication</vt:lpstr>
      <vt:lpstr>Medication</vt:lpstr>
      <vt:lpstr>“Top Down” Interventions</vt:lpstr>
      <vt:lpstr>“Top Down Interventions”</vt:lpstr>
      <vt:lpstr>“Top Down” Interventions</vt:lpstr>
      <vt:lpstr>“Top Down” Interventions</vt:lpstr>
      <vt:lpstr>“Bottom Up” Interventions</vt:lpstr>
      <vt:lpstr>Breathing Exercises…How not to do it…</vt:lpstr>
      <vt:lpstr>“Bottom Up” Interventions </vt:lpstr>
      <vt:lpstr>Utilizing “Top Down” and “Bottom Up” Interventions together…</vt:lpstr>
      <vt:lpstr>So, What exactly is going on during  Spiritual practices?</vt:lpstr>
      <vt:lpstr>Frequency of Engagement </vt:lpstr>
      <vt:lpstr>Your Brain on Prayer…</vt:lpstr>
      <vt:lpstr>Meditation</vt:lpstr>
      <vt:lpstr>Your Brain on Meditation…</vt:lpstr>
      <vt:lpstr>Your Brain on Meditation… </vt:lpstr>
      <vt:lpstr>Faith Development and the Brain…</vt:lpstr>
      <vt:lpstr>Psycho-Social Stages and Faith Development</vt:lpstr>
      <vt:lpstr>Fowler’s Stages of Faith and the Brain…</vt:lpstr>
      <vt:lpstr>Are we “doing” religion wrong?</vt:lpstr>
      <vt:lpstr>So, I have this new information…Now what?</vt:lpstr>
      <vt:lpstr>Challenges for the Future…</vt:lpstr>
      <vt:lpstr>Resources</vt:lpstr>
      <vt:lpstr>Resources</vt:lpstr>
      <vt:lpstr>Questions, Comments, Discussion…</vt:lpstr>
    </vt:vector>
  </TitlesOfParts>
  <Company>University of Kentucky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“Spirituality as an Inherently Psychological Process: Integrating Evidence Based Practices from the Field of Psychology to Create Effective Pastoral Interventions”</dc:title>
  <dc:creator>Michael Sibley</dc:creator>
  <cp:lastModifiedBy>Michael Sibley</cp:lastModifiedBy>
  <cp:revision>80</cp:revision>
  <cp:lastPrinted>2018-05-09T20:50:17Z</cp:lastPrinted>
  <dcterms:created xsi:type="dcterms:W3CDTF">2018-02-12T15:22:01Z</dcterms:created>
  <dcterms:modified xsi:type="dcterms:W3CDTF">2019-04-12T13:20:31Z</dcterms:modified>
</cp:coreProperties>
</file>