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83" r:id="rId2"/>
    <p:sldId id="264" r:id="rId3"/>
    <p:sldId id="278" r:id="rId4"/>
    <p:sldId id="281" r:id="rId5"/>
    <p:sldId id="279" r:id="rId6"/>
    <p:sldId id="28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9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82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60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0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0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2CAD2F-9625-40D9-8F87-3C49B6498510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1937-C7CB-4B4A-98EA-7C3A8F47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7C36BA-D611-439C-9BC1-C90762F8B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2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01A2FC-D590-4362-9C29-76419FBA3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2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42A05A-A0BE-46A7-B65C-F9628D32F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2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FDAFE6-4D3F-4DD6-AE5D-B8259BD1F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2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6A2121-D7A7-41E4-A347-A1A1DFB5E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44" y="609601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Addressing Non-African Americans ‘Illogical Biased Paranoia’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Understand Impact of Race When Blacks Call 9</a:t>
            </a:r>
            <a:r>
              <a:rPr lang="en-US" sz="2800" b="1" dirty="0"/>
              <a:t>11</a:t>
            </a:r>
          </a:p>
          <a:p>
            <a:pPr lvl="1"/>
            <a:r>
              <a:rPr lang="en-US" sz="2000" dirty="0">
                <a:ea typeface="Times New Roman" panose="020F0502020204030204" pitchFamily="34" charset="0"/>
              </a:rPr>
              <a:t>Police take longer to physically respond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Police perceive African American caller with suspicion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Understand Impact of Race When Non-African Americans Call 911</a:t>
            </a:r>
          </a:p>
          <a:p>
            <a:pPr lvl="1"/>
            <a:r>
              <a:rPr lang="en-US" sz="2000" dirty="0">
                <a:effectLst/>
                <a:ea typeface="Times New Roman" panose="02020603050405020304" pitchFamily="18" charset="0"/>
              </a:rPr>
              <a:t>Jason Johnson: “Ultimate problem is some white people see the police as their ‘personal racism valets’.”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223D6AC-B7E9-4355-A39C-82DE88AC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895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44" y="609601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Addressing Non-African Americans ‘Illogical Biased Paranoia’ cont….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Education on Authentic Stats on Race &amp; Violence </a:t>
            </a:r>
          </a:p>
          <a:p>
            <a:pPr lvl="1"/>
            <a:r>
              <a:rPr lang="en-US" sz="2000" dirty="0">
                <a:ea typeface="Times New Roman" panose="020F0502020204030204" pitchFamily="34" charset="0"/>
              </a:rPr>
              <a:t>CDC: “Violence is highest in predominantly non-African American communities.”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CDC: “Non-African Americans are safest in predominantly African American communities.”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Accountability of Family &amp; Friends Who Make Calls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Criminal/Punitive Legislation of Callers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Reflection on Mission/Purpose of Calling 911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Before one picks up the phone to call 911, ask self </a:t>
            </a:r>
            <a:r>
              <a:rPr lang="en-US" sz="2000" i="1" dirty="0">
                <a:solidFill>
                  <a:schemeClr val="tx1"/>
                </a:solidFill>
              </a:rPr>
              <a:t>why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E456175-BAC3-4635-A043-E6B929F3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499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the Cultural Parallel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40189"/>
            <a:ext cx="8915400" cy="377762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Calling Public Safety/Code Grey in Hospital &amp; Calling 911 in Community</a:t>
            </a:r>
            <a:br>
              <a:rPr lang="en-US" sz="3000" b="1" dirty="0">
                <a:solidFill>
                  <a:schemeClr val="tx1"/>
                </a:solidFill>
              </a:rPr>
            </a:br>
            <a:endParaRPr lang="en-US" sz="3000" b="1" dirty="0">
              <a:solidFill>
                <a:schemeClr val="tx1"/>
              </a:solidFill>
            </a:endParaRPr>
          </a:p>
          <a:p>
            <a:r>
              <a:rPr lang="en-US" sz="3000" b="1" dirty="0">
                <a:solidFill>
                  <a:schemeClr val="tx1"/>
                </a:solidFill>
              </a:rPr>
              <a:t>How do our country’s current culture impact hospital policies?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16859F9-6368-4261-ACC8-A7BD0AD01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966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44" y="526865"/>
            <a:ext cx="9404723" cy="140053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802020502020306" pitchFamily="34" charset="77"/>
              </a:rPr>
              <a:t>SAFER-R As a Pastoral Care Model for African American Patients &amp;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8915400" cy="377762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S</a:t>
            </a:r>
            <a:r>
              <a:rPr lang="en-US" sz="3000" dirty="0">
                <a:solidFill>
                  <a:schemeClr val="tx1"/>
                </a:solidFill>
              </a:rPr>
              <a:t>tabilization of the Situation or Response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A</a:t>
            </a:r>
            <a:r>
              <a:rPr lang="en-US" sz="3000" dirty="0">
                <a:solidFill>
                  <a:schemeClr val="tx1"/>
                </a:solidFill>
              </a:rPr>
              <a:t>cknowledgement of the Crisis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F</a:t>
            </a:r>
            <a:r>
              <a:rPr lang="en-US" sz="3000" dirty="0">
                <a:solidFill>
                  <a:schemeClr val="tx1"/>
                </a:solidFill>
              </a:rPr>
              <a:t>acilitation of Understanding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E</a:t>
            </a:r>
            <a:r>
              <a:rPr lang="en-US" sz="3000" dirty="0">
                <a:solidFill>
                  <a:schemeClr val="tx1"/>
                </a:solidFill>
              </a:rPr>
              <a:t>ncourage Effective Coping Skills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R</a:t>
            </a:r>
            <a:r>
              <a:rPr lang="en-US" sz="3000" dirty="0">
                <a:solidFill>
                  <a:schemeClr val="tx1"/>
                </a:solidFill>
              </a:rPr>
              <a:t>esources Available or </a:t>
            </a:r>
            <a:r>
              <a:rPr lang="en-US" sz="3000" b="1" dirty="0">
                <a:solidFill>
                  <a:schemeClr val="tx1"/>
                </a:solidFill>
              </a:rPr>
              <a:t>R</a:t>
            </a:r>
            <a:r>
              <a:rPr lang="en-US" sz="3000" dirty="0">
                <a:solidFill>
                  <a:schemeClr val="tx1"/>
                </a:solidFill>
              </a:rPr>
              <a:t>ecommendations?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R</a:t>
            </a:r>
            <a:r>
              <a:rPr lang="en-US" sz="3000" dirty="0">
                <a:solidFill>
                  <a:schemeClr val="tx1"/>
                </a:solidFill>
              </a:rPr>
              <a:t>eferral Necessary?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C973AD9-1B1B-4D03-8A46-8CC5012EC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68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Stabilization of the Situation or Response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34198"/>
            <a:ext cx="8915400" cy="3777622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chemeClr val="tx1"/>
                </a:solidFill>
              </a:rPr>
              <a:t>Assess impact of immediate environment on person in crisis.</a:t>
            </a:r>
          </a:p>
          <a:p>
            <a:r>
              <a:rPr lang="en-US" sz="2300" dirty="0">
                <a:solidFill>
                  <a:schemeClr val="tx1"/>
                </a:solidFill>
              </a:rPr>
              <a:t>Build trust relationship on anything you hold in common.</a:t>
            </a:r>
          </a:p>
          <a:p>
            <a:r>
              <a:rPr lang="en-US" sz="2300" dirty="0">
                <a:solidFill>
                  <a:schemeClr val="tx1"/>
                </a:solidFill>
              </a:rPr>
              <a:t>Ministry of presence – message of acceptance and hope.</a:t>
            </a:r>
          </a:p>
          <a:p>
            <a:r>
              <a:rPr lang="en-US" sz="2300" dirty="0">
                <a:solidFill>
                  <a:schemeClr val="tx1"/>
                </a:solidFill>
              </a:rPr>
              <a:t>“This seems really hard, how can I help?”; “What can I do for now that might be of assistance?”; “What do you need right now?”; “You look like your having a hard time, how can I be of assistance?”</a:t>
            </a:r>
          </a:p>
          <a:p>
            <a:r>
              <a:rPr lang="en-US" sz="2300" dirty="0">
                <a:solidFill>
                  <a:schemeClr val="tx1"/>
                </a:solidFill>
              </a:rPr>
              <a:t>Psychological distance through interactions of walking together or getting them water or coffee.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7449BF3-C0F9-4A42-A4B4-8B2841489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592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Acknowledgement of the </a:t>
            </a:r>
            <a:r>
              <a:rPr lang="en-US" b="1" dirty="0">
                <a:solidFill>
                  <a:schemeClr val="tx1"/>
                </a:solidFill>
              </a:rPr>
              <a:t>Crisis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40189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Asking “What happened” to create the crisis situation? Listen attentively!</a:t>
            </a:r>
          </a:p>
          <a:p>
            <a:r>
              <a:rPr lang="en-US" sz="2400" dirty="0">
                <a:solidFill>
                  <a:schemeClr val="tx1"/>
                </a:solidFill>
              </a:rPr>
              <a:t>“Can you tell me what happened?”; “What can you tell me about what happened?” </a:t>
            </a:r>
          </a:p>
          <a:p>
            <a:r>
              <a:rPr lang="en-US" sz="2400" dirty="0">
                <a:solidFill>
                  <a:schemeClr val="tx1"/>
                </a:solidFill>
              </a:rPr>
              <a:t>Listen for the concrete specifics of how the person feels, “spiritual injury”.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Use empathetic, reflective responses. Enter into their thoughts &amp; feelings.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“How are you doing now?” Look for “spiritual injury”. Be tolerant of silence!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6D61B8D-756C-4407-A4F2-7F452A05A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767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Facilitation of Understanding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Validate their cry or injury. Focus on the specifics of how the person feels.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Use Paraphrasing and Mirror Techniques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Symptoms are basically “normal” reactions to an extraordinarily stressful event.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Dispel myths of vulnerability, weakness, or going crazy. Attribute reactions to situation, not personal weakness.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5845E16-B626-4128-80D6-DFA475E72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984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Encourage Effective Coping Skills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92589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Most active stage for Interventionist: psychological or behavioral interventions.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Self-curing abilities of individual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Support person in exploring their own coping, and questions: What caused this crisis to occur? What personal meaning does this event now have for the person in crisis? What can be done to control this crisis event?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Recognition of some beneficial outcome. Recognition of personal recovery rate as exceptional compared to others.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A6D2EA6-B165-47C8-BE06-8CBA4C72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026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Encourage Effective Coping Skills cont….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Pastoral Interventions: Ministry of presence, Faith, scriptural insight, interpretation, prayer, belief in divinity, atonement, and forgiveness. Don’t proselytize or debate.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Delay any impulsive changes. Belief in/encouragement of the person can make a difference.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Questions of theodicy may be evidence of core Faith disruption. May not “solve” the problem in moment of crisis.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4241FDB-135C-4CF1-87BC-1404293C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826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44" y="504470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Resources, Recommendations &amp; Referrals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Therapy, Counseling, etc.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D649167-0B90-43CD-A65F-53235ACE0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632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Visiting Black Patients: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Racial Disparities in Security Standby Requests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Background</a:t>
            </a:r>
            <a:r>
              <a:rPr lang="en-US" sz="2400" dirty="0"/>
              <a:t> 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Structural inequalities exist within healthcare 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This is the first study of race disparities in hospital security standby request (security being called for a present, imminent, or perceived incident/threat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Persistent and accumulated micro-aggressions and macro-aggressions over the life course impedes quality of care and medical outcomes.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77BF6BE-BF2B-4F12-A074-74AADEC77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260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Questions/Responses….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Open Reflection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AC9F314-0AB9-4AEA-80B2-C77628B3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1841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Visiting Black Patients: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Racial Disparities in Security Standby Requests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The Tale of Two Patients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>
              <a:buFont typeface="Wingdings" charset="2"/>
              <a:buChar char="u"/>
            </a:pPr>
            <a:r>
              <a:rPr lang="en-US" sz="2400" dirty="0"/>
              <a:t>Same hospital </a:t>
            </a:r>
          </a:p>
          <a:p>
            <a:pPr algn="ctr">
              <a:buFont typeface="Wingdings" charset="2"/>
              <a:buChar char="u"/>
            </a:pPr>
            <a:r>
              <a:rPr lang="en-US" sz="2400" dirty="0"/>
              <a:t>Same night </a:t>
            </a:r>
          </a:p>
          <a:p>
            <a:pPr algn="ctr">
              <a:buFont typeface="Wingdings" charset="2"/>
              <a:buChar char="u"/>
            </a:pPr>
            <a:r>
              <a:rPr lang="en-US" sz="2400" dirty="0"/>
              <a:t>Same floor/unit</a:t>
            </a:r>
          </a:p>
          <a:p>
            <a:pPr algn="ctr">
              <a:buFont typeface="Wingdings" charset="2"/>
              <a:buChar char="u"/>
            </a:pPr>
            <a:r>
              <a:rPr lang="en-US" sz="2400" dirty="0"/>
              <a:t>Same staff </a:t>
            </a:r>
          </a:p>
          <a:p>
            <a:pPr algn="ctr">
              <a:buFont typeface="Wingdings" charset="2"/>
              <a:buChar char="u"/>
            </a:pPr>
            <a:r>
              <a:rPr lang="en-US" sz="2400" dirty="0"/>
              <a:t>Both actively dying </a:t>
            </a:r>
          </a:p>
          <a:p>
            <a:pPr algn="ctr">
              <a:buFont typeface="Wingdings" charset="2"/>
              <a:buChar char="u"/>
            </a:pPr>
            <a:r>
              <a:rPr lang="en-US" sz="2400" dirty="0"/>
              <a:t>2 different responses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DAB4B49-1B68-4948-B974-6EA7D253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5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Visiting Black Patients: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Racial Disparities in Security Standby Requests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What We Did </a:t>
            </a:r>
            <a:endParaRPr lang="en-US" sz="2000" dirty="0"/>
          </a:p>
          <a:p>
            <a:pPr>
              <a:buFont typeface="Wingdings" charset="2"/>
              <a:buChar char="u"/>
            </a:pPr>
            <a:r>
              <a:rPr lang="en-US" sz="2000" dirty="0"/>
              <a:t>Case Study and data analysis of a </a:t>
            </a:r>
            <a:r>
              <a:rPr lang="en-US" sz="2000" dirty="0" err="1"/>
              <a:t>quartenary</a:t>
            </a:r>
            <a:r>
              <a:rPr lang="en-US" sz="2000" dirty="0"/>
              <a:t> care Midwestern teaching hospital with IRB approval</a:t>
            </a:r>
          </a:p>
          <a:p>
            <a:pPr>
              <a:buFont typeface="Wingdings" charset="2"/>
              <a:buChar char="u"/>
            </a:pPr>
            <a:r>
              <a:rPr lang="en-US" sz="2000" dirty="0"/>
              <a:t>Case Study:  hospital chaplain observed security was called more for Blacks/visitors than for Whites/visitors.</a:t>
            </a:r>
          </a:p>
          <a:p>
            <a:pPr>
              <a:buFont typeface="Wingdings" charset="2"/>
              <a:buChar char="u"/>
            </a:pPr>
            <a:r>
              <a:rPr lang="en-US" sz="2000" dirty="0"/>
              <a:t>Retrospective study of hospital security dispatch information using unique hospital database containing security dispatch information (since inception in 2006 through June 30, 2014)</a:t>
            </a:r>
          </a:p>
          <a:p>
            <a:pPr>
              <a:buFont typeface="Wingdings" charset="2"/>
              <a:buChar char="u"/>
            </a:pPr>
            <a:r>
              <a:rPr lang="en-US" sz="2000" dirty="0"/>
              <a:t>Analysis of patient location for SSRs from early 2013 to June 30, 2014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EB3222F-BE9B-4EC4-A5D0-C10886E7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414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Visiting Black Patients: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Racial Disparities in Security Standby Requests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What We Found</a:t>
            </a:r>
          </a:p>
          <a:p>
            <a:pPr>
              <a:buFont typeface="Wingdings" charset="2"/>
              <a:buChar char="u"/>
            </a:pPr>
            <a:r>
              <a:rPr lang="en-US" sz="2000" b="1" dirty="0"/>
              <a:t>Blacks represent 12% of the hospital population, they/visitors were more than twice as likely (p&lt;.0001) to have a SSR generated (N=275; 27%)  when compared to visitors of both White and other (i.e. race unknown) patients (N=106; 10%) combined (p&lt;.0001).</a:t>
            </a:r>
          </a:p>
          <a:p>
            <a:pPr>
              <a:buFont typeface="Wingdings" charset="2"/>
              <a:buChar char="u"/>
            </a:pPr>
            <a:r>
              <a:rPr lang="en-US" sz="2000" b="1" dirty="0"/>
              <a:t>56% of the SSRs were for females and their visitors.</a:t>
            </a:r>
          </a:p>
          <a:p>
            <a:pPr>
              <a:buFont typeface="Wingdings" charset="2"/>
              <a:buChar char="u"/>
            </a:pPr>
            <a:r>
              <a:rPr lang="en-US" sz="2000" b="1" dirty="0"/>
              <a:t>50.7% were for the youngest patients (i.e., &lt;21 years old) and their visitors.</a:t>
            </a:r>
          </a:p>
          <a:p>
            <a:pPr>
              <a:buFont typeface="Wingdings" charset="2"/>
              <a:buChar char="u"/>
            </a:pPr>
            <a:r>
              <a:rPr lang="en-US" sz="2000" b="1" dirty="0"/>
              <a:t>SSRs most often occurred for Whites (N=642; 63%) and their visitors, less than their expected representation in the population.</a:t>
            </a:r>
            <a:endParaRPr lang="en-US" sz="20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7B549F9-AACC-4497-AC05-51DDD063E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940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Visiting Black Patients: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Racial Disparities in Security Standby Requests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Jamie D. Hawley </a:t>
            </a:r>
          </a:p>
          <a:p>
            <a:r>
              <a:rPr lang="en-US" sz="2000" b="1" dirty="0"/>
              <a:t>jdhawley4896@gmail.com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48B5117-8354-4B15-960A-DD89D8CF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573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“If They’re Black, Call 911 First: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Addressing Biased Illogical Paranoia</a:t>
            </a:r>
            <a:b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‘Personal Racism Valets’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Questionable Incidents….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Lolade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Siyonbola</a:t>
            </a:r>
            <a:r>
              <a:rPr lang="en-US" sz="2000" dirty="0">
                <a:solidFill>
                  <a:schemeClr val="tx1"/>
                </a:solidFill>
              </a:rPr>
              <a:t> – African American @Yale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Sleeping in a dormitory while Black.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Three teenagers – African Americans @Nordstrom Rack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Shopping while Black.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Three adults – African Americans @</a:t>
            </a:r>
            <a:r>
              <a:rPr lang="en-US" sz="2000" dirty="0" err="1">
                <a:solidFill>
                  <a:schemeClr val="tx1"/>
                </a:solidFill>
              </a:rPr>
              <a:t>AirBnB</a:t>
            </a:r>
            <a:r>
              <a:rPr lang="en-US" sz="2000" dirty="0">
                <a:solidFill>
                  <a:schemeClr val="tx1"/>
                </a:solidFill>
              </a:rPr>
              <a:t> in Rialto, California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Renting an </a:t>
            </a:r>
            <a:r>
              <a:rPr lang="en-US" sz="1800" dirty="0" err="1">
                <a:solidFill>
                  <a:schemeClr val="tx1"/>
                </a:solidFill>
              </a:rPr>
              <a:t>AirBnB</a:t>
            </a:r>
            <a:r>
              <a:rPr lang="en-US" sz="1800" dirty="0">
                <a:solidFill>
                  <a:schemeClr val="tx1"/>
                </a:solidFill>
              </a:rPr>
              <a:t> while Black.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Rashon</a:t>
            </a:r>
            <a:r>
              <a:rPr lang="en-US" sz="2000" dirty="0">
                <a:solidFill>
                  <a:schemeClr val="tx1"/>
                </a:solidFill>
              </a:rPr>
              <a:t> Nelson and Donte Robinson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Sitting in Starbucks while Black.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A9B2F32-DE60-4EA5-B249-1A893BFCF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974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Threats Occur….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What does ‘threat’ mean?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b="1" i="1" dirty="0">
                <a:solidFill>
                  <a:schemeClr val="tx1"/>
                </a:solidFill>
              </a:rPr>
              <a:t>feeling</a:t>
            </a:r>
            <a:r>
              <a:rPr lang="en-US" sz="2000" dirty="0">
                <a:solidFill>
                  <a:schemeClr val="tx1"/>
                </a:solidFill>
              </a:rPr>
              <a:t> that a person experiences when he or she believes that another person is likely to inflict pain, injury, damage or danger to his or her survival.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What one perceives as a threat is based primarily on that person’s emotional state and less about the actual actions of the other person who is being perceived as the oppressor.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One’s mental alarm bell (“amygdala”) looks for bad news and stores them in memory quicker than positive life events, creating distrust and pessimism in personal and professional relationships.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67B3E63-413D-4799-B5D0-C33C35E9E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420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Threatened Feelings: 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Reality or Imaginary?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When Threats are Reality….</a:t>
            </a:r>
          </a:p>
          <a:p>
            <a:pPr lvl="1"/>
            <a:r>
              <a:rPr lang="en-US" sz="2200" dirty="0">
                <a:effectLst/>
                <a:ea typeface="Times New Roman" panose="020F0502020204030204" pitchFamily="34" charset="0"/>
              </a:rPr>
              <a:t>They are based on ‘Unbiased </a:t>
            </a:r>
            <a:r>
              <a:rPr lang="en-US" sz="2200" dirty="0">
                <a:ea typeface="Times New Roman" panose="020F0502020204030204" pitchFamily="34" charset="0"/>
              </a:rPr>
              <a:t>S</a:t>
            </a:r>
            <a:r>
              <a:rPr lang="en-US" sz="2200" dirty="0">
                <a:effectLst/>
                <a:ea typeface="Times New Roman" panose="020F0502020204030204" pitchFamily="34" charset="0"/>
              </a:rPr>
              <a:t>ocial </a:t>
            </a:r>
            <a:r>
              <a:rPr lang="en-US" sz="2200" dirty="0">
                <a:ea typeface="Times New Roman" panose="020F0502020204030204" pitchFamily="34" charset="0"/>
              </a:rPr>
              <a:t>H</a:t>
            </a:r>
            <a:r>
              <a:rPr lang="en-US" sz="2200" dirty="0">
                <a:effectLst/>
                <a:ea typeface="Times New Roman" panose="020F0502020204030204" pitchFamily="34" charset="0"/>
              </a:rPr>
              <a:t>istorical </a:t>
            </a:r>
            <a:r>
              <a:rPr lang="en-US" sz="2200" dirty="0">
                <a:ea typeface="Times New Roman" panose="020F0502020204030204" pitchFamily="34" charset="0"/>
              </a:rPr>
              <a:t>D</a:t>
            </a:r>
            <a:r>
              <a:rPr lang="en-US" sz="2200" dirty="0">
                <a:effectLst/>
                <a:ea typeface="Times New Roman" panose="020F0502020204030204" pitchFamily="34" charset="0"/>
              </a:rPr>
              <a:t>ata’. </a:t>
            </a:r>
          </a:p>
          <a:p>
            <a:pPr lvl="2"/>
            <a:r>
              <a:rPr lang="en-US" sz="1900" dirty="0">
                <a:effectLst/>
                <a:ea typeface="Times New Roman" panose="020F0502020204030204" pitchFamily="34" charset="0"/>
              </a:rPr>
              <a:t>Example: African Enslavement in the United States (1619 to 1865)</a:t>
            </a:r>
            <a:r>
              <a:rPr lang="en-US" sz="1900" dirty="0">
                <a:effectLst/>
              </a:rPr>
              <a:t> </a:t>
            </a:r>
            <a:endParaRPr lang="en-US" sz="1900" b="1" dirty="0"/>
          </a:p>
          <a:p>
            <a:r>
              <a:rPr lang="en-US" sz="2800" b="1" dirty="0">
                <a:solidFill>
                  <a:schemeClr val="tx1"/>
                </a:solidFill>
              </a:rPr>
              <a:t>When Threats are Imaginary….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They are based on ‘Biased Illogical Paranoia’.</a:t>
            </a:r>
          </a:p>
          <a:p>
            <a:pPr lvl="2"/>
            <a:r>
              <a:rPr lang="en-US" sz="1900" dirty="0">
                <a:solidFill>
                  <a:schemeClr val="tx1"/>
                </a:solidFill>
              </a:rPr>
              <a:t>Example: Darren Wilson said of shooting to death African American teen Micheal Brown, “It looked like a demon”.</a:t>
            </a:r>
          </a:p>
          <a:p>
            <a:pPr lvl="2"/>
            <a:r>
              <a:rPr lang="en-US" sz="1900" dirty="0">
                <a:solidFill>
                  <a:schemeClr val="tx1"/>
                </a:solidFill>
              </a:rPr>
              <a:t>Example: </a:t>
            </a:r>
            <a:r>
              <a:rPr lang="en-US" sz="1900" dirty="0" err="1">
                <a:solidFill>
                  <a:schemeClr val="tx1"/>
                </a:solidFill>
              </a:rPr>
              <a:t>Dylann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/>
              <a:t>Roof said of shooting to death 9 African American churchgoers, “S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omething had to be done to stop African American males from continuously raping European American women on a daily basis throughout the country.”</a:t>
            </a:r>
            <a:r>
              <a:rPr lang="en-US" sz="1900" dirty="0">
                <a:effectLst/>
              </a:rPr>
              <a:t> </a:t>
            </a:r>
            <a:endParaRPr lang="en-US" sz="19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5127614-AB17-4EA5-B101-3A961C439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52" y="83353"/>
            <a:ext cx="1938704" cy="21392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528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</TotalTime>
  <Words>1187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Ion</vt:lpstr>
      <vt:lpstr>PowerPoint Presentation</vt:lpstr>
      <vt:lpstr>Visiting Black Patients: Racial Disparities in Security Standby Requests</vt:lpstr>
      <vt:lpstr>Visiting Black Patients: Racial Disparities in Security Standby Requests</vt:lpstr>
      <vt:lpstr>Visiting Black Patients: Racial Disparities in Security Standby Requests</vt:lpstr>
      <vt:lpstr>Visiting Black Patients: Racial Disparities in Security Standby Requests</vt:lpstr>
      <vt:lpstr>Visiting Black Patients: Racial Disparities in Security Standby Requests</vt:lpstr>
      <vt:lpstr>“If They’re Black, Call 911 First: Addressing Biased Illogical Paranoia &amp; ‘Personal Racism Valets’</vt:lpstr>
      <vt:lpstr>When Threats Occur….</vt:lpstr>
      <vt:lpstr>Threatened Feelings:  Reality or Imaginary?</vt:lpstr>
      <vt:lpstr>Addressing Non-African Americans ‘Illogical Biased Paranoia’</vt:lpstr>
      <vt:lpstr>Addressing Non-African Americans ‘Illogical Biased Paranoia’ cont….</vt:lpstr>
      <vt:lpstr>Understanding the Cultural Parallel</vt:lpstr>
      <vt:lpstr>SAFER-R As a Pastoral Care Model for African American Patients &amp; Families</vt:lpstr>
      <vt:lpstr>Stabilization of the Situation or Response</vt:lpstr>
      <vt:lpstr>Acknowledgement of the Crisis</vt:lpstr>
      <vt:lpstr>Facilitation of Understanding</vt:lpstr>
      <vt:lpstr>Encourage Effective Coping Skills</vt:lpstr>
      <vt:lpstr>Encourage Effective Coping Skills cont….</vt:lpstr>
      <vt:lpstr>Resources, Recommendations &amp; Referrals</vt:lpstr>
      <vt:lpstr>Questions/Responses….</vt:lpstr>
    </vt:vector>
  </TitlesOfParts>
  <Company>Advocate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SAFE-ing Black Patients Matters</dc:title>
  <dc:creator>Danielle Buhuro</dc:creator>
  <cp:lastModifiedBy>Danielle Buhuro</cp:lastModifiedBy>
  <cp:revision>80</cp:revision>
  <dcterms:created xsi:type="dcterms:W3CDTF">2018-11-27T16:49:24Z</dcterms:created>
  <dcterms:modified xsi:type="dcterms:W3CDTF">2019-05-09T03:36:53Z</dcterms:modified>
</cp:coreProperties>
</file>