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0"/>
  </p:notesMasterIdLst>
  <p:handoutMasterIdLst>
    <p:handoutMasterId r:id="rId61"/>
  </p:handoutMasterIdLst>
  <p:sldIdLst>
    <p:sldId id="256" r:id="rId2"/>
    <p:sldId id="483" r:id="rId3"/>
    <p:sldId id="452" r:id="rId4"/>
    <p:sldId id="504" r:id="rId5"/>
    <p:sldId id="492" r:id="rId6"/>
    <p:sldId id="505" r:id="rId7"/>
    <p:sldId id="506" r:id="rId8"/>
    <p:sldId id="507" r:id="rId9"/>
    <p:sldId id="508" r:id="rId10"/>
    <p:sldId id="509" r:id="rId11"/>
    <p:sldId id="510" r:id="rId12"/>
    <p:sldId id="511" r:id="rId13"/>
    <p:sldId id="512" r:id="rId14"/>
    <p:sldId id="529" r:id="rId15"/>
    <p:sldId id="513" r:id="rId16"/>
    <p:sldId id="514" r:id="rId17"/>
    <p:sldId id="544" r:id="rId18"/>
    <p:sldId id="543" r:id="rId19"/>
    <p:sldId id="485" r:id="rId20"/>
    <p:sldId id="488" r:id="rId21"/>
    <p:sldId id="533" r:id="rId22"/>
    <p:sldId id="489" r:id="rId23"/>
    <p:sldId id="534" r:id="rId24"/>
    <p:sldId id="535" r:id="rId25"/>
    <p:sldId id="545" r:id="rId26"/>
    <p:sldId id="537" r:id="rId27"/>
    <p:sldId id="540" r:id="rId28"/>
    <p:sldId id="551" r:id="rId29"/>
    <p:sldId id="539" r:id="rId30"/>
    <p:sldId id="541" r:id="rId31"/>
    <p:sldId id="542" r:id="rId32"/>
    <p:sldId id="538" r:id="rId33"/>
    <p:sldId id="523" r:id="rId34"/>
    <p:sldId id="524" r:id="rId35"/>
    <p:sldId id="525" r:id="rId36"/>
    <p:sldId id="526" r:id="rId37"/>
    <p:sldId id="527" r:id="rId38"/>
    <p:sldId id="528" r:id="rId39"/>
    <p:sldId id="480" r:id="rId40"/>
    <p:sldId id="547" r:id="rId41"/>
    <p:sldId id="487" r:id="rId42"/>
    <p:sldId id="458" r:id="rId43"/>
    <p:sldId id="459" r:id="rId44"/>
    <p:sldId id="460" r:id="rId45"/>
    <p:sldId id="461" r:id="rId46"/>
    <p:sldId id="462" r:id="rId47"/>
    <p:sldId id="463" r:id="rId48"/>
    <p:sldId id="464" r:id="rId49"/>
    <p:sldId id="465" r:id="rId50"/>
    <p:sldId id="532" r:id="rId51"/>
    <p:sldId id="466" r:id="rId52"/>
    <p:sldId id="467" r:id="rId53"/>
    <p:sldId id="470" r:id="rId54"/>
    <p:sldId id="549" r:id="rId55"/>
    <p:sldId id="530" r:id="rId56"/>
    <p:sldId id="531" r:id="rId57"/>
    <p:sldId id="546" r:id="rId58"/>
    <p:sldId id="550" r:id="rId59"/>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74C8"/>
    <a:srgbClr val="16428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785" autoAdjust="0"/>
  </p:normalViewPr>
  <p:slideViewPr>
    <p:cSldViewPr snapToGrid="0" snapToObjects="1">
      <p:cViewPr varScale="1">
        <p:scale>
          <a:sx n="91" d="100"/>
          <a:sy n="91" d="100"/>
        </p:scale>
        <p:origin x="-448" y="-11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2354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esProps" Target="presProps.xml"/><Relationship Id="rId64" Type="http://schemas.openxmlformats.org/officeDocument/2006/relationships/viewProps" Target="viewProps.xml"/><Relationship Id="rId65" Type="http://schemas.openxmlformats.org/officeDocument/2006/relationships/theme" Target="theme/theme1.xml"/><Relationship Id="rId66"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notesMaster" Target="notesMasters/notesMaster1.xml"/><Relationship Id="rId61" Type="http://schemas.openxmlformats.org/officeDocument/2006/relationships/handoutMaster" Target="handoutMasters/handoutMaster1.xml"/><Relationship Id="rId62"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B7F840BE-A9EA-4D21-B721-A4A3708E0FD6}" type="datetimeFigureOut">
              <a:rPr lang="en-US" smtClean="0"/>
              <a:t>4/22/18</a:t>
            </a:fld>
            <a:endParaRPr lang="en-US" dirty="0"/>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CAEEA773-F652-427F-A46B-DE4BC2E40819}" type="slidenum">
              <a:rPr lang="en-US" smtClean="0"/>
              <a:t>‹#›</a:t>
            </a:fld>
            <a:endParaRPr lang="en-US" dirty="0"/>
          </a:p>
        </p:txBody>
      </p:sp>
    </p:spTree>
    <p:extLst>
      <p:ext uri="{BB962C8B-B14F-4D97-AF65-F5344CB8AC3E}">
        <p14:creationId xmlns:p14="http://schemas.microsoft.com/office/powerpoint/2010/main" val="3915026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61684DA6-716F-A84B-B82D-8A6C9B154E4A}" type="datetimeFigureOut">
              <a:rPr lang="en-US" smtClean="0"/>
              <a:t>4/22/18</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12E95E09-6B57-9944-B682-C6D059E38E58}" type="slidenum">
              <a:rPr lang="en-US" smtClean="0"/>
              <a:t>‹#›</a:t>
            </a:fld>
            <a:endParaRPr lang="en-US" dirty="0"/>
          </a:p>
        </p:txBody>
      </p:sp>
    </p:spTree>
    <p:extLst>
      <p:ext uri="{BB962C8B-B14F-4D97-AF65-F5344CB8AC3E}">
        <p14:creationId xmlns:p14="http://schemas.microsoft.com/office/powerpoint/2010/main" val="9573219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a:xfrm>
            <a:off x="1183746" y="704136"/>
            <a:ext cx="4734983" cy="3520678"/>
          </a:xfrm>
          <a:ln/>
        </p:spPr>
      </p:sp>
      <p:sp>
        <p:nvSpPr>
          <p:cNvPr id="162819"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162820" name="Slide Number Placeholder 3"/>
          <p:cNvSpPr>
            <a:spLocks noGrp="1"/>
          </p:cNvSpPr>
          <p:nvPr>
            <p:ph type="sldNum" sz="quarter" idx="5"/>
          </p:nvPr>
        </p:nvSpPr>
        <p:spPr>
          <a:noFill/>
        </p:spPr>
        <p:txBody>
          <a:bodyPr/>
          <a:lstStyle/>
          <a:p>
            <a:fld id="{6C4990B5-9007-4D32-AC92-16AF5E117E80}" type="slidenum">
              <a:rPr lang="en-US" smtClean="0">
                <a:latin typeface="Arial" pitchFamily="34" charset="0"/>
              </a:rPr>
              <a:pPr/>
              <a:t>38</a:t>
            </a:fld>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851" eaLnBrk="0" hangingPunct="0">
              <a:defRPr>
                <a:solidFill>
                  <a:schemeClr val="tx1"/>
                </a:solidFill>
                <a:latin typeface="Arial" charset="0"/>
                <a:ea typeface="ＭＳ Ｐゴシック" charset="0"/>
                <a:cs typeface="ＭＳ Ｐゴシック" charset="0"/>
              </a:defRPr>
            </a:lvl1pPr>
            <a:lvl2pPr marL="746623" indent="-287162" defTabSz="942851" eaLnBrk="0" hangingPunct="0">
              <a:defRPr>
                <a:solidFill>
                  <a:schemeClr val="tx1"/>
                </a:solidFill>
                <a:latin typeface="Arial" charset="0"/>
                <a:ea typeface="ＭＳ Ｐゴシック" charset="0"/>
              </a:defRPr>
            </a:lvl2pPr>
            <a:lvl3pPr marL="1148651" indent="-229730" defTabSz="942851" eaLnBrk="0" hangingPunct="0">
              <a:defRPr>
                <a:solidFill>
                  <a:schemeClr val="tx1"/>
                </a:solidFill>
                <a:latin typeface="Arial" charset="0"/>
                <a:ea typeface="ＭＳ Ｐゴシック" charset="0"/>
              </a:defRPr>
            </a:lvl3pPr>
            <a:lvl4pPr marL="1608111" indent="-229730" defTabSz="942851" eaLnBrk="0" hangingPunct="0">
              <a:defRPr>
                <a:solidFill>
                  <a:schemeClr val="tx1"/>
                </a:solidFill>
                <a:latin typeface="Arial" charset="0"/>
                <a:ea typeface="ＭＳ Ｐゴシック" charset="0"/>
              </a:defRPr>
            </a:lvl4pPr>
            <a:lvl5pPr marL="2067570" indent="-229730" defTabSz="942851" eaLnBrk="0" hangingPunct="0">
              <a:defRPr>
                <a:solidFill>
                  <a:schemeClr val="tx1"/>
                </a:solidFill>
                <a:latin typeface="Arial" charset="0"/>
                <a:ea typeface="ＭＳ Ｐゴシック" charset="0"/>
              </a:defRPr>
            </a:lvl5pPr>
            <a:lvl6pPr marL="2527031" indent="-229730" defTabSz="942851" eaLnBrk="0" fontAlgn="base" hangingPunct="0">
              <a:spcBef>
                <a:spcPct val="0"/>
              </a:spcBef>
              <a:spcAft>
                <a:spcPct val="0"/>
              </a:spcAft>
              <a:defRPr>
                <a:solidFill>
                  <a:schemeClr val="tx1"/>
                </a:solidFill>
                <a:latin typeface="Arial" charset="0"/>
                <a:ea typeface="ＭＳ Ｐゴシック" charset="0"/>
              </a:defRPr>
            </a:lvl6pPr>
            <a:lvl7pPr marL="2986491" indent="-229730" defTabSz="942851" eaLnBrk="0" fontAlgn="base" hangingPunct="0">
              <a:spcBef>
                <a:spcPct val="0"/>
              </a:spcBef>
              <a:spcAft>
                <a:spcPct val="0"/>
              </a:spcAft>
              <a:defRPr>
                <a:solidFill>
                  <a:schemeClr val="tx1"/>
                </a:solidFill>
                <a:latin typeface="Arial" charset="0"/>
                <a:ea typeface="ＭＳ Ｐゴシック" charset="0"/>
              </a:defRPr>
            </a:lvl7pPr>
            <a:lvl8pPr marL="3445952" indent="-229730" defTabSz="942851" eaLnBrk="0" fontAlgn="base" hangingPunct="0">
              <a:spcBef>
                <a:spcPct val="0"/>
              </a:spcBef>
              <a:spcAft>
                <a:spcPct val="0"/>
              </a:spcAft>
              <a:defRPr>
                <a:solidFill>
                  <a:schemeClr val="tx1"/>
                </a:solidFill>
                <a:latin typeface="Arial" charset="0"/>
                <a:ea typeface="ＭＳ Ｐゴシック" charset="0"/>
              </a:defRPr>
            </a:lvl8pPr>
            <a:lvl9pPr marL="3905412" indent="-229730" defTabSz="942851"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B261F97-682B-6D46-810E-117DEE695CC3}" type="slidenum">
              <a:rPr lang="en-US"/>
              <a:pPr eaLnBrk="1" hangingPunct="1"/>
              <a:t>39</a:t>
            </a:fld>
            <a:endParaRPr lang="en-US"/>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Arial"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471145" lvl="1" defTabSz="942289">
              <a:defRPr/>
            </a:pPr>
            <a:endParaRPr lang="en-US" baseline="0" dirty="0"/>
          </a:p>
        </p:txBody>
      </p:sp>
      <p:sp>
        <p:nvSpPr>
          <p:cNvPr id="4" name="Slide Number Placeholder 3"/>
          <p:cNvSpPr>
            <a:spLocks noGrp="1"/>
          </p:cNvSpPr>
          <p:nvPr>
            <p:ph type="sldNum" sz="quarter" idx="10"/>
          </p:nvPr>
        </p:nvSpPr>
        <p:spPr/>
        <p:txBody>
          <a:bodyPr/>
          <a:lstStyle/>
          <a:p>
            <a:fld id="{274AAF5A-50F6-4E48-8245-AE9E2F5C5816}" type="slidenum">
              <a:rPr lang="en-US" smtClean="0"/>
              <a:pPr/>
              <a:t>53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Rectangle 13"/>
          <p:cNvSpPr/>
          <p:nvPr userDrawn="1"/>
        </p:nvSpPr>
        <p:spPr>
          <a:xfrm>
            <a:off x="0" y="3581400"/>
            <a:ext cx="9144000" cy="32766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rgbClr val="0260AA"/>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72200" y="3937000"/>
            <a:ext cx="2616200" cy="2616200"/>
          </a:xfrm>
          <a:prstGeom prst="rect">
            <a:avLst/>
          </a:prstGeom>
        </p:spPr>
      </p:pic>
      <p:sp>
        <p:nvSpPr>
          <p:cNvPr id="20" name="Rectangle 19"/>
          <p:cNvSpPr/>
          <p:nvPr userDrawn="1"/>
        </p:nvSpPr>
        <p:spPr>
          <a:xfrm>
            <a:off x="304800" y="5655862"/>
            <a:ext cx="5715000" cy="58477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dirty="0" smtClean="0">
                <a:ln>
                  <a:noFill/>
                </a:ln>
                <a:solidFill>
                  <a:sysClr val="window" lastClr="FFFFFF"/>
                </a:solidFill>
                <a:effectLst/>
                <a:uLnTx/>
                <a:uFillTx/>
                <a:latin typeface="Arial"/>
                <a:cs typeface="Arial"/>
              </a:rPr>
              <a:t>Caring for the Human Spirit</a:t>
            </a:r>
            <a:r>
              <a:rPr kumimoji="0" lang="en-US" sz="3200" b="0" i="1" u="none" strike="noStrike" kern="0" cap="none" spc="0" normalizeH="0" baseline="30000" noProof="0" dirty="0" smtClean="0">
                <a:ln>
                  <a:noFill/>
                </a:ln>
                <a:solidFill>
                  <a:sysClr val="window" lastClr="FFFFFF"/>
                </a:solidFill>
                <a:effectLst/>
                <a:uLnTx/>
                <a:uFillTx/>
                <a:latin typeface="Arial"/>
                <a:cs typeface="Arial"/>
              </a:rPr>
              <a:t>™</a:t>
            </a:r>
            <a:endParaRPr kumimoji="0" lang="en-US" sz="3200" b="0" i="1" u="none" strike="noStrike" kern="0" cap="none" spc="0" normalizeH="0" baseline="30000" noProof="0" dirty="0">
              <a:ln>
                <a:noFill/>
              </a:ln>
              <a:solidFill>
                <a:sysClr val="window" lastClr="FFFFFF"/>
              </a:solidFill>
              <a:effectLst/>
              <a:uLnTx/>
              <a:uFillTx/>
              <a:latin typeface="Arial"/>
              <a:cs typeface="Arial"/>
            </a:endParaRPr>
          </a:p>
        </p:txBody>
      </p:sp>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smtClean="0"/>
              <a:t>This is a </a:t>
            </a:r>
            <a:br>
              <a:rPr lang="en-US" dirty="0" smtClean="0"/>
            </a:br>
            <a:r>
              <a:rPr lang="en-US" dirty="0" smtClean="0"/>
              <a:t>Title Page Headline Style</a:t>
            </a:r>
            <a:endParaRPr lang="en-US" dirty="0"/>
          </a:p>
        </p:txBody>
      </p:sp>
      <p:sp>
        <p:nvSpPr>
          <p:cNvPr id="21"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2FC3495F-27FE-7F4C-B5F6-27ED40EC04EA}" type="datetimeFigureOut">
              <a:rPr lang="en-US" smtClean="0"/>
              <a:pPr/>
              <a:t>4/22/18</a:t>
            </a:fld>
            <a:endParaRPr lang="en-US" dirty="0"/>
          </a:p>
        </p:txBody>
      </p:sp>
    </p:spTree>
    <p:extLst>
      <p:ext uri="{BB962C8B-B14F-4D97-AF65-F5344CB8AC3E}">
        <p14:creationId xmlns:p14="http://schemas.microsoft.com/office/powerpoint/2010/main" val="3819215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wo Content">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524000"/>
            <a:ext cx="9144000" cy="4876800"/>
          </a:xfrm>
          <a:prstGeom prst="rect">
            <a:avLst/>
          </a:prstGeom>
          <a:solidFill>
            <a:srgbClr val="0260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smtClean="0"/>
              <a:t>The Headline</a:t>
            </a:r>
            <a:endParaRPr lang="en-US" dirty="0"/>
          </a:p>
        </p:txBody>
      </p:sp>
      <p:sp>
        <p:nvSpPr>
          <p:cNvPr id="3" name="Content Placeholder 2"/>
          <p:cNvSpPr>
            <a:spLocks noGrp="1"/>
          </p:cNvSpPr>
          <p:nvPr>
            <p:ph sz="half" idx="1" hasCustomPrompt="1"/>
          </p:nvPr>
        </p:nvSpPr>
        <p:spPr>
          <a:xfrm>
            <a:off x="457200" y="1915555"/>
            <a:ext cx="4038600" cy="4210608"/>
          </a:xfrm>
        </p:spPr>
        <p:txBody>
          <a:bodyPr/>
          <a:lstStyle>
            <a:lvl1pPr marL="342900" indent="-342900">
              <a:buClr>
                <a:schemeClr val="bg1"/>
              </a:buClr>
              <a:buFont typeface="Lucida Grande"/>
              <a:buChar char="•"/>
              <a:defRPr sz="2400" b="1">
                <a:solidFill>
                  <a:schemeClr val="bg1"/>
                </a:solidFill>
              </a:defRPr>
            </a:lvl1pPr>
            <a:lvl2pPr marL="742950" indent="-285750">
              <a:buFont typeface="Arial"/>
              <a:buChar char="–"/>
              <a:defRPr sz="2000">
                <a:solidFill>
                  <a:schemeClr val="bg1"/>
                </a:solidFill>
              </a:defRPr>
            </a:lvl2pPr>
            <a:lvl3pPr>
              <a:defRPr sz="1600">
                <a:solidFill>
                  <a:schemeClr val="bg1"/>
                </a:solidFill>
              </a:defRPr>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8" name="Content Placeholder 2"/>
          <p:cNvSpPr>
            <a:spLocks noGrp="1"/>
          </p:cNvSpPr>
          <p:nvPr>
            <p:ph sz="half" idx="13" hasCustomPrompt="1"/>
          </p:nvPr>
        </p:nvSpPr>
        <p:spPr>
          <a:xfrm>
            <a:off x="4698873" y="1915555"/>
            <a:ext cx="4038600" cy="4210608"/>
          </a:xfrm>
        </p:spPr>
        <p:txBody>
          <a:bodyPr/>
          <a:lstStyle>
            <a:lvl1pPr marL="342900" indent="-342900">
              <a:buClr>
                <a:schemeClr val="bg1"/>
              </a:buClr>
              <a:buFont typeface="Lucida Grande"/>
              <a:buChar char="•"/>
              <a:defRPr sz="2400" b="1">
                <a:solidFill>
                  <a:srgbClr val="FFFFFF"/>
                </a:solidFill>
              </a:defRPr>
            </a:lvl1pPr>
            <a:lvl2pPr marL="742950" indent="-285750">
              <a:buFont typeface="Arial"/>
              <a:buChar char="–"/>
              <a:defRPr sz="2000">
                <a:solidFill>
                  <a:srgbClr val="FFFFFF"/>
                </a:solidFill>
              </a:defRPr>
            </a:lvl2pPr>
            <a:lvl3pPr>
              <a:defRPr sz="1600">
                <a:solidFill>
                  <a:srgbClr val="FFFFFF"/>
                </a:solidFill>
              </a:defRPr>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2525748753"/>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and Photo">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smtClean="0"/>
              <a:t>The Headline</a:t>
            </a:r>
            <a:endParaRPr lang="en-US" dirty="0"/>
          </a:p>
        </p:txBody>
      </p:sp>
      <p:sp>
        <p:nvSpPr>
          <p:cNvPr id="3" name="Content Placeholder 2"/>
          <p:cNvSpPr>
            <a:spLocks noGrp="1"/>
          </p:cNvSpPr>
          <p:nvPr>
            <p:ph sz="half" idx="1" hasCustomPrompt="1"/>
          </p:nvPr>
        </p:nvSpPr>
        <p:spPr>
          <a:xfrm>
            <a:off x="457200" y="1915555"/>
            <a:ext cx="4038600" cy="635048"/>
          </a:xfrm>
        </p:spPr>
        <p:txBody>
          <a:bodyPr/>
          <a:lstStyle>
            <a:lvl1pPr marL="342900" indent="-342900">
              <a:buClr>
                <a:srgbClr val="164282"/>
              </a:buClr>
              <a:buFont typeface="Arial"/>
              <a:buChar char="•"/>
              <a:defRPr sz="2400" b="1">
                <a:solidFill>
                  <a:srgbClr val="1E74C8"/>
                </a:solidFill>
              </a:defRPr>
            </a:lvl1pPr>
            <a:lvl2pPr marL="742950" indent="-285750">
              <a:buFont typeface="Arial"/>
              <a:buChar char="–"/>
              <a:defRPr sz="2000">
                <a:solidFill>
                  <a:schemeClr val="tx1"/>
                </a:solidFill>
              </a:defRPr>
            </a:lvl2pPr>
            <a:lvl3pPr>
              <a:defRPr sz="1600">
                <a:solidFill>
                  <a:schemeClr val="tx1"/>
                </a:solidFill>
              </a:defRPr>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4" name="Picture Placeholder 2"/>
          <p:cNvSpPr>
            <a:spLocks noGrp="1"/>
          </p:cNvSpPr>
          <p:nvPr>
            <p:ph type="pic" idx="13"/>
          </p:nvPr>
        </p:nvSpPr>
        <p:spPr>
          <a:xfrm>
            <a:off x="4715790" y="1371600"/>
            <a:ext cx="4428210" cy="5105400"/>
          </a:xfrm>
          <a:solidFill>
            <a:srgbClr val="1E74C8"/>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 name="Rectangle 9"/>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3" name="Content Placeholder 3"/>
          <p:cNvSpPr>
            <a:spLocks noGrp="1"/>
          </p:cNvSpPr>
          <p:nvPr>
            <p:ph sz="half" idx="2" hasCustomPrompt="1"/>
          </p:nvPr>
        </p:nvSpPr>
        <p:spPr>
          <a:xfrm>
            <a:off x="457200" y="2495041"/>
            <a:ext cx="4040188" cy="35755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00331047"/>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and photo">
    <p:bg>
      <p:bgRef idx="1001">
        <a:schemeClr val="bg1"/>
      </p:bgRef>
    </p:bg>
    <p:spTree>
      <p:nvGrpSpPr>
        <p:cNvPr id="1" name=""/>
        <p:cNvGrpSpPr/>
        <p:nvPr/>
      </p:nvGrpSpPr>
      <p:grpSpPr>
        <a:xfrm>
          <a:off x="0" y="0"/>
          <a:ext cx="0" cy="0"/>
          <a:chOff x="0" y="0"/>
          <a:chExt cx="0" cy="0"/>
        </a:xfrm>
      </p:grpSpPr>
      <p:sp>
        <p:nvSpPr>
          <p:cNvPr id="14" name="Picture Placeholder 2"/>
          <p:cNvSpPr>
            <a:spLocks noGrp="1"/>
          </p:cNvSpPr>
          <p:nvPr>
            <p:ph type="pic" idx="13"/>
          </p:nvPr>
        </p:nvSpPr>
        <p:spPr>
          <a:xfrm>
            <a:off x="0" y="1371600"/>
            <a:ext cx="9144000" cy="5105400"/>
          </a:xfrm>
          <a:solidFill>
            <a:srgbClr val="1E74C8"/>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smtClean="0"/>
              <a:t>The Headline</a:t>
            </a:r>
            <a:endParaRPr lang="en-US" dirty="0"/>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6" name="Rectangle 15"/>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Tree>
    <p:extLst>
      <p:ext uri="{BB962C8B-B14F-4D97-AF65-F5344CB8AC3E}">
        <p14:creationId xmlns:p14="http://schemas.microsoft.com/office/powerpoint/2010/main" val="313423394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Blue">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3" name="Rectangle 2"/>
          <p:cNvSpPr/>
          <p:nvPr userDrawn="1"/>
        </p:nvSpPr>
        <p:spPr>
          <a:xfrm>
            <a:off x="0" y="0"/>
            <a:ext cx="9144000" cy="6858000"/>
          </a:xfrm>
          <a:prstGeom prst="rect">
            <a:avLst/>
          </a:prstGeom>
          <a:solidFill>
            <a:srgbClr val="1E74C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210071402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lank Blue with text">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3" name="Rectangle 2"/>
          <p:cNvSpPr/>
          <p:nvPr userDrawn="1"/>
        </p:nvSpPr>
        <p:spPr>
          <a:xfrm>
            <a:off x="0" y="0"/>
            <a:ext cx="9144000" cy="6858000"/>
          </a:xfrm>
          <a:prstGeom prst="rect">
            <a:avLst/>
          </a:prstGeom>
          <a:solidFill>
            <a:srgbClr val="1E74C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5" name="Content Placeholder 2"/>
          <p:cNvSpPr>
            <a:spLocks noGrp="1"/>
          </p:cNvSpPr>
          <p:nvPr>
            <p:ph sz="half" idx="1" hasCustomPrompt="1"/>
          </p:nvPr>
        </p:nvSpPr>
        <p:spPr>
          <a:xfrm>
            <a:off x="762000" y="1339822"/>
            <a:ext cx="7888110" cy="4210608"/>
          </a:xfrm>
        </p:spPr>
        <p:txBody>
          <a:bodyPr/>
          <a:lstStyle>
            <a:lvl1pPr marL="0" indent="0">
              <a:buClr>
                <a:schemeClr val="bg1"/>
              </a:buClr>
              <a:buFont typeface="Lucida Grande"/>
              <a:buNone/>
              <a:defRPr sz="2400" b="1">
                <a:solidFill>
                  <a:schemeClr val="bg1"/>
                </a:solidFill>
              </a:defRPr>
            </a:lvl1pPr>
            <a:lvl2pPr marL="742950" indent="-285750">
              <a:buFont typeface="Arial"/>
              <a:buChar char="–"/>
              <a:defRPr sz="2000">
                <a:solidFill>
                  <a:schemeClr val="bg1"/>
                </a:solidFill>
              </a:defRPr>
            </a:lvl2pPr>
            <a:lvl3pPr>
              <a:defRPr sz="1600">
                <a:solidFill>
                  <a:schemeClr val="bg1"/>
                </a:solidFill>
              </a:defRPr>
            </a:lvl3pPr>
            <a:lvl4pPr>
              <a:defRPr sz="1800"/>
            </a:lvl4pPr>
            <a:lvl5pPr>
              <a:defRPr sz="1800"/>
            </a:lvl5pPr>
            <a:lvl6pPr>
              <a:defRPr sz="1800"/>
            </a:lvl6pPr>
            <a:lvl7pPr>
              <a:defRPr sz="1800"/>
            </a:lvl7pPr>
            <a:lvl8pPr>
              <a:defRPr sz="1800"/>
            </a:lvl8pPr>
            <a:lvl9pPr>
              <a:defRPr sz="1800"/>
            </a:lvl9pPr>
          </a:lstStyle>
          <a:p>
            <a:pPr lvl="0"/>
            <a:r>
              <a:rPr lang="en-US" dirty="0" smtClean="0"/>
              <a:t>Copy Style</a:t>
            </a:r>
          </a:p>
          <a:p>
            <a:pPr lvl="1"/>
            <a:r>
              <a:rPr lang="en-US" dirty="0" smtClean="0"/>
              <a:t>More copy here</a:t>
            </a:r>
          </a:p>
          <a:p>
            <a:pPr lvl="2"/>
            <a:r>
              <a:rPr lang="en-US" dirty="0" smtClean="0"/>
              <a:t>More copy here</a:t>
            </a:r>
          </a:p>
        </p:txBody>
      </p:sp>
    </p:spTree>
    <p:extLst>
      <p:ext uri="{BB962C8B-B14F-4D97-AF65-F5344CB8AC3E}">
        <p14:creationId xmlns:p14="http://schemas.microsoft.com/office/powerpoint/2010/main" val="17268463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or call out">
    <p:bg>
      <p:bgRef idx="1001">
        <a:schemeClr val="bg1"/>
      </p:bgRef>
    </p:bg>
    <p:spTree>
      <p:nvGrpSpPr>
        <p:cNvPr id="1" name=""/>
        <p:cNvGrpSpPr/>
        <p:nvPr/>
      </p:nvGrpSpPr>
      <p:grpSpPr>
        <a:xfrm>
          <a:off x="0" y="0"/>
          <a:ext cx="0" cy="0"/>
          <a:chOff x="0" y="0"/>
          <a:chExt cx="0" cy="0"/>
        </a:xfrm>
      </p:grpSpPr>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smtClean="0"/>
              <a:t>The Headline</a:t>
            </a:r>
            <a:endParaRPr lang="en-US" dirty="0"/>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5" name="Subtitle 2"/>
          <p:cNvSpPr>
            <a:spLocks noGrp="1"/>
          </p:cNvSpPr>
          <p:nvPr>
            <p:ph type="subTitle" idx="1" hasCustomPrompt="1"/>
          </p:nvPr>
        </p:nvSpPr>
        <p:spPr>
          <a:xfrm>
            <a:off x="1371600" y="2886780"/>
            <a:ext cx="6400800" cy="1752600"/>
          </a:xfrm>
        </p:spPr>
        <p:txBody>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b="1" baseline="0">
                <a:solidFill>
                  <a:srgbClr val="1E74C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indent="0">
              <a:buNone/>
            </a:pPr>
            <a:r>
              <a:rPr lang="en-US" sz="3200" i="1" dirty="0" smtClean="0">
                <a:latin typeface="+mn-lt"/>
                <a:cs typeface="Arial"/>
              </a:rPr>
              <a:t>This is a </a:t>
            </a:r>
            <a:r>
              <a:rPr lang="en-US" sz="3200" b="1" i="1" dirty="0" smtClean="0">
                <a:solidFill>
                  <a:srgbClr val="003EA6"/>
                </a:solidFill>
                <a:latin typeface="+mn-lt"/>
                <a:cs typeface="Arial"/>
              </a:rPr>
              <a:t>“full large quote style” </a:t>
            </a:r>
          </a:p>
        </p:txBody>
      </p:sp>
    </p:spTree>
    <p:extLst>
      <p:ext uri="{BB962C8B-B14F-4D97-AF65-F5344CB8AC3E}">
        <p14:creationId xmlns:p14="http://schemas.microsoft.com/office/powerpoint/2010/main" val="3233119417"/>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 Palliative Care Network</a:t>
            </a:r>
          </a:p>
        </p:txBody>
      </p:sp>
      <p:sp>
        <p:nvSpPr>
          <p:cNvPr id="3" name="Footer Placeholder 2"/>
          <p:cNvSpPr>
            <a:spLocks noGrp="1"/>
          </p:cNvSpPr>
          <p:nvPr>
            <p:ph type="ftr" sz="quarter" idx="11"/>
          </p:nvPr>
        </p:nvSpPr>
        <p:spPr/>
        <p:txBody>
          <a:bodyPr/>
          <a:lstStyle/>
          <a:p>
            <a:r>
              <a:rPr lang="en-US"/>
              <a:t>International Palliative Care Network Conference 2017</a:t>
            </a:r>
            <a:endParaRPr lang="en-US" dirty="0"/>
          </a:p>
        </p:txBody>
      </p:sp>
      <p:sp>
        <p:nvSpPr>
          <p:cNvPr id="4" name="Slide Number Placeholder 3"/>
          <p:cNvSpPr>
            <a:spLocks noGrp="1"/>
          </p:cNvSpPr>
          <p:nvPr>
            <p:ph type="sldNum" sz="quarter" idx="12"/>
          </p:nvPr>
        </p:nvSpPr>
        <p:spPr/>
        <p:txBody>
          <a:bodyPr/>
          <a:lstStyle/>
          <a:p>
            <a:fld id="{B74CDBA6-280A-4C33-A0BF-D695E4E0BD00}" type="slidenum">
              <a:rPr lang="en-US" smtClean="0"/>
              <a:t>‹#›</a:t>
            </a:fld>
            <a:endParaRPr lang="en-US"/>
          </a:p>
        </p:txBody>
      </p:sp>
    </p:spTree>
    <p:extLst>
      <p:ext uri="{BB962C8B-B14F-4D97-AF65-F5344CB8AC3E}">
        <p14:creationId xmlns:p14="http://schemas.microsoft.com/office/powerpoint/2010/main" val="2198562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4" name="Rectangle 13"/>
          <p:cNvSpPr/>
          <p:nvPr userDrawn="1"/>
        </p:nvSpPr>
        <p:spPr>
          <a:xfrm>
            <a:off x="0" y="3581400"/>
            <a:ext cx="9144000" cy="32766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rgbClr val="0260AA"/>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9200" y="5334000"/>
            <a:ext cx="1219200" cy="1219200"/>
          </a:xfrm>
          <a:prstGeom prst="rect">
            <a:avLst/>
          </a:prstGeom>
        </p:spPr>
      </p:pic>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smtClean="0"/>
              <a:t>This is a </a:t>
            </a:r>
            <a:br>
              <a:rPr lang="en-US" dirty="0" smtClean="0"/>
            </a:br>
            <a:r>
              <a:rPr lang="en-US" dirty="0" smtClean="0"/>
              <a:t>Title Page Headline Style</a:t>
            </a:r>
            <a:endParaRPr lang="en-US" dirty="0"/>
          </a:p>
        </p:txBody>
      </p:sp>
      <p:sp>
        <p:nvSpPr>
          <p:cNvPr id="9" name="Content Placeholder 2"/>
          <p:cNvSpPr>
            <a:spLocks noGrp="1"/>
          </p:cNvSpPr>
          <p:nvPr>
            <p:ph sz="half" idx="1" hasCustomPrompt="1"/>
          </p:nvPr>
        </p:nvSpPr>
        <p:spPr>
          <a:xfrm>
            <a:off x="685800" y="3863454"/>
            <a:ext cx="5042385" cy="871768"/>
          </a:xfrm>
        </p:spPr>
        <p:txBody>
          <a:bodyPr/>
          <a:lstStyle>
            <a:lvl1pPr marL="0" indent="0">
              <a:buClr>
                <a:srgbClr val="164282"/>
              </a:buClr>
              <a:buFontTx/>
              <a:buNone/>
              <a:defRPr sz="2400" b="1" baseline="0"/>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SPEAKER NAME</a:t>
            </a:r>
            <a:br>
              <a:rPr lang="en-US" dirty="0" smtClean="0"/>
            </a:br>
            <a:r>
              <a:rPr lang="en-US" dirty="0" smtClean="0"/>
              <a:t>Title</a:t>
            </a:r>
          </a:p>
        </p:txBody>
      </p:sp>
      <p:sp>
        <p:nvSpPr>
          <p:cNvPr id="11" name="Content Placeholder 2"/>
          <p:cNvSpPr>
            <a:spLocks noGrp="1"/>
          </p:cNvSpPr>
          <p:nvPr>
            <p:ph sz="half" idx="10" hasCustomPrompt="1"/>
          </p:nvPr>
        </p:nvSpPr>
        <p:spPr>
          <a:xfrm>
            <a:off x="685800" y="4584556"/>
            <a:ext cx="5042385" cy="871768"/>
          </a:xfrm>
        </p:spPr>
        <p:txBody>
          <a:bodyPr/>
          <a:lstStyle>
            <a:lvl1pPr marL="0" indent="0">
              <a:buClr>
                <a:srgbClr val="164282"/>
              </a:buClr>
              <a:buFontTx/>
              <a:buNone/>
              <a:defRPr sz="2400" b="0" i="1" baseline="0"/>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Company</a:t>
            </a:r>
          </a:p>
        </p:txBody>
      </p:sp>
    </p:spTree>
    <p:extLst>
      <p:ext uri="{BB962C8B-B14F-4D97-AF65-F5344CB8AC3E}">
        <p14:creationId xmlns:p14="http://schemas.microsoft.com/office/powerpoint/2010/main" val="308059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0" name="Rectangle 9"/>
          <p:cNvSpPr/>
          <p:nvPr userDrawn="1"/>
        </p:nvSpPr>
        <p:spPr>
          <a:xfrm>
            <a:off x="0" y="3584222"/>
            <a:ext cx="9144000" cy="3273778"/>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chemeClr val="accent3"/>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9200" y="5334000"/>
            <a:ext cx="1219200" cy="1219200"/>
          </a:xfrm>
          <a:prstGeom prst="rect">
            <a:avLst/>
          </a:prstGeom>
        </p:spPr>
      </p:pic>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smtClean="0"/>
              <a:t>This is a </a:t>
            </a:r>
            <a:br>
              <a:rPr lang="en-US" dirty="0" smtClean="0"/>
            </a:br>
            <a:r>
              <a:rPr lang="en-US" dirty="0" smtClean="0"/>
              <a:t>Title Page Headline Style</a:t>
            </a:r>
            <a:endParaRPr lang="en-US" dirty="0"/>
          </a:p>
        </p:txBody>
      </p:sp>
      <p:sp>
        <p:nvSpPr>
          <p:cNvPr id="9" name="Content Placeholder 2"/>
          <p:cNvSpPr>
            <a:spLocks noGrp="1"/>
          </p:cNvSpPr>
          <p:nvPr>
            <p:ph sz="half" idx="1" hasCustomPrompt="1"/>
          </p:nvPr>
        </p:nvSpPr>
        <p:spPr>
          <a:xfrm>
            <a:off x="685800" y="3863454"/>
            <a:ext cx="5042385" cy="871768"/>
          </a:xfrm>
        </p:spPr>
        <p:txBody>
          <a:bodyPr/>
          <a:lstStyle>
            <a:lvl1pPr marL="0" indent="0">
              <a:buClr>
                <a:srgbClr val="164282"/>
              </a:buClr>
              <a:buFontTx/>
              <a:buNone/>
              <a:defRPr sz="2400" b="1" baseline="0">
                <a:solidFill>
                  <a:srgbClr val="FFFFFF"/>
                </a:solidFill>
              </a:defRPr>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SPEAKER NAME</a:t>
            </a:r>
            <a:br>
              <a:rPr lang="en-US" dirty="0" smtClean="0"/>
            </a:br>
            <a:r>
              <a:rPr lang="en-US" dirty="0" smtClean="0"/>
              <a:t>Title</a:t>
            </a:r>
          </a:p>
        </p:txBody>
      </p:sp>
      <p:sp>
        <p:nvSpPr>
          <p:cNvPr id="11" name="Content Placeholder 2"/>
          <p:cNvSpPr>
            <a:spLocks noGrp="1"/>
          </p:cNvSpPr>
          <p:nvPr>
            <p:ph sz="half" idx="10" hasCustomPrompt="1"/>
          </p:nvPr>
        </p:nvSpPr>
        <p:spPr>
          <a:xfrm>
            <a:off x="685800" y="4584556"/>
            <a:ext cx="5042385" cy="871768"/>
          </a:xfrm>
        </p:spPr>
        <p:txBody>
          <a:bodyPr/>
          <a:lstStyle>
            <a:lvl1pPr marL="0" indent="0">
              <a:buClr>
                <a:srgbClr val="164282"/>
              </a:buClr>
              <a:buFontTx/>
              <a:buNone/>
              <a:defRPr sz="2400" b="0" i="1" baseline="0">
                <a:solidFill>
                  <a:srgbClr val="FFFFFF"/>
                </a:solidFill>
              </a:defRPr>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Company</a:t>
            </a:r>
          </a:p>
        </p:txBody>
      </p:sp>
    </p:spTree>
    <p:extLst>
      <p:ext uri="{BB962C8B-B14F-4D97-AF65-F5344CB8AC3E}">
        <p14:creationId xmlns:p14="http://schemas.microsoft.com/office/powerpoint/2010/main" val="110111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with photos">
    <p:spTree>
      <p:nvGrpSpPr>
        <p:cNvPr id="1" name=""/>
        <p:cNvGrpSpPr/>
        <p:nvPr/>
      </p:nvGrpSpPr>
      <p:grpSpPr>
        <a:xfrm>
          <a:off x="0" y="0"/>
          <a:ext cx="0" cy="0"/>
          <a:chOff x="0" y="0"/>
          <a:chExt cx="0" cy="0"/>
        </a:xfrm>
      </p:grpSpPr>
      <p:sp>
        <p:nvSpPr>
          <p:cNvPr id="13" name="Rectangle 12"/>
          <p:cNvSpPr/>
          <p:nvPr userDrawn="1"/>
        </p:nvSpPr>
        <p:spPr>
          <a:xfrm>
            <a:off x="4495800" y="3505200"/>
            <a:ext cx="4648200" cy="33528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4" name="Picture 13"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4114800" y="2743200"/>
            <a:ext cx="4926104" cy="5054004"/>
          </a:xfrm>
          <a:prstGeom prst="rect">
            <a:avLst/>
          </a:prstGeom>
        </p:spPr>
      </p:pic>
      <p:sp>
        <p:nvSpPr>
          <p:cNvPr id="15" name="Rectangle 14"/>
          <p:cNvSpPr/>
          <p:nvPr userDrawn="1"/>
        </p:nvSpPr>
        <p:spPr>
          <a:xfrm>
            <a:off x="0" y="0"/>
            <a:ext cx="4495800" cy="3505200"/>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cxnSp>
        <p:nvCxnSpPr>
          <p:cNvPr id="17" name="Straight Connector 16"/>
          <p:cNvCxnSpPr/>
          <p:nvPr userDrawn="1"/>
        </p:nvCxnSpPr>
        <p:spPr>
          <a:xfrm>
            <a:off x="381000" y="6248400"/>
            <a:ext cx="3377784" cy="0"/>
          </a:xfrm>
          <a:prstGeom prst="line">
            <a:avLst/>
          </a:prstGeom>
          <a:noFill/>
          <a:ln w="12700" cap="flat" cmpd="sng" algn="ctr">
            <a:solidFill>
              <a:sysClr val="window" lastClr="FFFFFF"/>
            </a:solidFill>
            <a:prstDash val="solid"/>
          </a:ln>
          <a:effectLst/>
        </p:spPr>
      </p:cxnSp>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10200" y="3657600"/>
            <a:ext cx="2997200" cy="2997200"/>
          </a:xfrm>
          <a:prstGeom prst="rect">
            <a:avLst/>
          </a:prstGeom>
        </p:spPr>
      </p:pic>
      <p:cxnSp>
        <p:nvCxnSpPr>
          <p:cNvPr id="19" name="Straight Connector 18"/>
          <p:cNvCxnSpPr/>
          <p:nvPr userDrawn="1"/>
        </p:nvCxnSpPr>
        <p:spPr>
          <a:xfrm>
            <a:off x="381000" y="6705600"/>
            <a:ext cx="3377784" cy="0"/>
          </a:xfrm>
          <a:prstGeom prst="line">
            <a:avLst/>
          </a:prstGeom>
          <a:noFill/>
          <a:ln w="12700" cap="flat" cmpd="sng" algn="ctr">
            <a:solidFill>
              <a:sysClr val="window" lastClr="FFFFFF"/>
            </a:solidFill>
            <a:prstDash val="solid"/>
          </a:ln>
          <a:effectLst/>
        </p:spPr>
      </p:cxnSp>
      <p:sp>
        <p:nvSpPr>
          <p:cNvPr id="2" name="Title 1"/>
          <p:cNvSpPr>
            <a:spLocks noGrp="1"/>
          </p:cNvSpPr>
          <p:nvPr>
            <p:ph type="title" hasCustomPrompt="1"/>
          </p:nvPr>
        </p:nvSpPr>
        <p:spPr>
          <a:xfrm>
            <a:off x="381000" y="596354"/>
            <a:ext cx="4114800" cy="2422727"/>
          </a:xfrm>
        </p:spPr>
        <p:txBody>
          <a:bodyPr/>
          <a:lstStyle>
            <a:lvl1pPr algn="l">
              <a:lnSpc>
                <a:spcPct val="80000"/>
              </a:lnSpc>
              <a:defRPr b="1" baseline="0">
                <a:solidFill>
                  <a:schemeClr val="bg1"/>
                </a:solidFill>
              </a:defRPr>
            </a:lvl1pPr>
          </a:lstStyle>
          <a:p>
            <a:r>
              <a:rPr lang="en-US" dirty="0" smtClean="0"/>
              <a:t>This is a</a:t>
            </a:r>
            <a:br>
              <a:rPr lang="en-US" dirty="0" smtClean="0"/>
            </a:br>
            <a:r>
              <a:rPr lang="en-US" dirty="0" smtClean="0"/>
              <a:t>Title Page</a:t>
            </a:r>
            <a:br>
              <a:rPr lang="en-US" dirty="0" smtClean="0"/>
            </a:br>
            <a:r>
              <a:rPr lang="en-US" dirty="0" smtClean="0"/>
              <a:t>Headline </a:t>
            </a:r>
            <a:br>
              <a:rPr lang="en-US" dirty="0" smtClean="0"/>
            </a:br>
            <a:r>
              <a:rPr lang="en-US" dirty="0" smtClean="0"/>
              <a:t>Style</a:t>
            </a:r>
            <a:endParaRPr lang="en-US" dirty="0"/>
          </a:p>
        </p:txBody>
      </p:sp>
      <p:sp>
        <p:nvSpPr>
          <p:cNvPr id="20" name="Picture Placeholder 2"/>
          <p:cNvSpPr>
            <a:spLocks noGrp="1"/>
          </p:cNvSpPr>
          <p:nvPr>
            <p:ph type="pic" idx="13"/>
          </p:nvPr>
        </p:nvSpPr>
        <p:spPr>
          <a:xfrm>
            <a:off x="4495800" y="13359"/>
            <a:ext cx="4648200" cy="3491841"/>
          </a:xfrm>
          <a:solidFill>
            <a:srgbClr val="FFFFFF"/>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1" name="Picture Placeholder 2"/>
          <p:cNvSpPr>
            <a:spLocks noGrp="1"/>
          </p:cNvSpPr>
          <p:nvPr>
            <p:ph type="pic" idx="14"/>
          </p:nvPr>
        </p:nvSpPr>
        <p:spPr>
          <a:xfrm>
            <a:off x="0" y="3505201"/>
            <a:ext cx="4495800" cy="3352800"/>
          </a:xfrm>
          <a:solidFill>
            <a:srgbClr val="FFFFFF"/>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421196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dirty="0"/>
          </a:p>
        </p:txBody>
      </p:sp>
      <p:grpSp>
        <p:nvGrpSpPr>
          <p:cNvPr id="7" name="Group 6"/>
          <p:cNvGrpSpPr/>
          <p:nvPr userDrawn="1"/>
        </p:nvGrpSpPr>
        <p:grpSpPr>
          <a:xfrm>
            <a:off x="0" y="1"/>
            <a:ext cx="9144000" cy="1523999"/>
            <a:chOff x="0" y="1"/>
            <a:chExt cx="9144000" cy="1523999"/>
          </a:xfrm>
        </p:grpSpPr>
        <p:sp>
          <p:nvSpPr>
            <p:cNvPr id="8" name="Rectangle 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9" name="Rectangle 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10" name="Picture 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11" name="Title 1"/>
          <p:cNvSpPr>
            <a:spLocks noGrp="1"/>
          </p:cNvSpPr>
          <p:nvPr>
            <p:ph type="title" hasCustomPrompt="1"/>
          </p:nvPr>
        </p:nvSpPr>
        <p:spPr>
          <a:xfrm>
            <a:off x="457200" y="274638"/>
            <a:ext cx="8229600" cy="1143000"/>
          </a:xfrm>
        </p:spPr>
        <p:txBody>
          <a:bodyPr/>
          <a:lstStyle>
            <a:lvl1pPr algn="l">
              <a:defRPr b="1">
                <a:solidFill>
                  <a:schemeClr val="bg1"/>
                </a:solidFill>
              </a:defRPr>
            </a:lvl1pPr>
          </a:lstStyle>
          <a:p>
            <a:r>
              <a:rPr lang="en-US" dirty="0" smtClean="0"/>
              <a:t>The Headline</a:t>
            </a:r>
            <a:endParaRPr lang="en-US" dirty="0"/>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1732760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bg>
      <p:bgRef idx="1001">
        <a:schemeClr val="bg1"/>
      </p:bgRef>
    </p:bg>
    <p:spTree>
      <p:nvGrpSpPr>
        <p:cNvPr id="1" name=""/>
        <p:cNvGrpSpPr/>
        <p:nvPr/>
      </p:nvGrpSpPr>
      <p:grpSpPr>
        <a:xfrm>
          <a:off x="0" y="0"/>
          <a:ext cx="0" cy="0"/>
          <a:chOff x="0" y="0"/>
          <a:chExt cx="0" cy="0"/>
        </a:xfrm>
      </p:grpSpPr>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smtClean="0"/>
              <a:t>The Headline</a:t>
            </a:r>
            <a:endParaRPr lang="en-US" dirty="0"/>
          </a:p>
        </p:txBody>
      </p:sp>
      <p:sp>
        <p:nvSpPr>
          <p:cNvPr id="3" name="Content Placeholder 2"/>
          <p:cNvSpPr>
            <a:spLocks noGrp="1"/>
          </p:cNvSpPr>
          <p:nvPr>
            <p:ph sz="half" idx="1" hasCustomPrompt="1"/>
          </p:nvPr>
        </p:nvSpPr>
        <p:spPr>
          <a:xfrm>
            <a:off x="457200"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8" name="Content Placeholder 2"/>
          <p:cNvSpPr>
            <a:spLocks noGrp="1"/>
          </p:cNvSpPr>
          <p:nvPr>
            <p:ph sz="half" idx="13" hasCustomPrompt="1"/>
          </p:nvPr>
        </p:nvSpPr>
        <p:spPr>
          <a:xfrm>
            <a:off x="4698873"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56551954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lai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dirty="0"/>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
        <p:nvSpPr>
          <p:cNvPr id="17" name="Rectangle 16"/>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8"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smtClean="0"/>
              <a:t>The Headline</a:t>
            </a:r>
            <a:endParaRPr lang="en-US" dirty="0"/>
          </a:p>
        </p:txBody>
      </p:sp>
    </p:spTree>
    <p:extLst>
      <p:ext uri="{BB962C8B-B14F-4D97-AF65-F5344CB8AC3E}">
        <p14:creationId xmlns:p14="http://schemas.microsoft.com/office/powerpoint/2010/main" val="1798512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2 column Plai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dirty="0"/>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
        <p:nvSpPr>
          <p:cNvPr id="17" name="Rectangle 16"/>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8"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smtClean="0"/>
              <a:t>The Headline</a:t>
            </a:r>
            <a:endParaRPr lang="en-US" dirty="0"/>
          </a:p>
        </p:txBody>
      </p:sp>
      <p:sp>
        <p:nvSpPr>
          <p:cNvPr id="9" name="Content Placeholder 2"/>
          <p:cNvSpPr>
            <a:spLocks noGrp="1"/>
          </p:cNvSpPr>
          <p:nvPr>
            <p:ph sz="half" idx="1" hasCustomPrompt="1"/>
          </p:nvPr>
        </p:nvSpPr>
        <p:spPr>
          <a:xfrm>
            <a:off x="457200"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10" name="Content Placeholder 2"/>
          <p:cNvSpPr>
            <a:spLocks noGrp="1"/>
          </p:cNvSpPr>
          <p:nvPr>
            <p:ph sz="half" idx="13" hasCustomPrompt="1"/>
          </p:nvPr>
        </p:nvSpPr>
        <p:spPr>
          <a:xfrm>
            <a:off x="4698873"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Tree>
    <p:extLst>
      <p:ext uri="{BB962C8B-B14F-4D97-AF65-F5344CB8AC3E}">
        <p14:creationId xmlns:p14="http://schemas.microsoft.com/office/powerpoint/2010/main" val="2060738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3" name="Rectangle 12"/>
          <p:cNvSpPr/>
          <p:nvPr userDrawn="1"/>
        </p:nvSpPr>
        <p:spPr>
          <a:xfrm>
            <a:off x="0" y="1524000"/>
            <a:ext cx="9144000" cy="4876800"/>
          </a:xfrm>
          <a:prstGeom prst="rect">
            <a:avLst/>
          </a:prstGeom>
          <a:solidFill>
            <a:srgbClr val="0260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dirty="0"/>
          </a:p>
        </p:txBody>
      </p:sp>
      <p:grpSp>
        <p:nvGrpSpPr>
          <p:cNvPr id="7" name="Group 6"/>
          <p:cNvGrpSpPr/>
          <p:nvPr userDrawn="1"/>
        </p:nvGrpSpPr>
        <p:grpSpPr>
          <a:xfrm>
            <a:off x="0" y="1"/>
            <a:ext cx="9144000" cy="1523999"/>
            <a:chOff x="0" y="1"/>
            <a:chExt cx="9144000" cy="1523999"/>
          </a:xfrm>
        </p:grpSpPr>
        <p:sp>
          <p:nvSpPr>
            <p:cNvPr id="8" name="Rectangle 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9" name="Rectangle 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10" name="Picture 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11" name="Title 1"/>
          <p:cNvSpPr>
            <a:spLocks noGrp="1"/>
          </p:cNvSpPr>
          <p:nvPr>
            <p:ph type="title" hasCustomPrompt="1"/>
          </p:nvPr>
        </p:nvSpPr>
        <p:spPr>
          <a:xfrm>
            <a:off x="457200" y="274638"/>
            <a:ext cx="8229600" cy="1143000"/>
          </a:xfrm>
        </p:spPr>
        <p:txBody>
          <a:bodyPr/>
          <a:lstStyle>
            <a:lvl1pPr algn="l">
              <a:defRPr b="1">
                <a:solidFill>
                  <a:schemeClr val="bg1"/>
                </a:solidFill>
              </a:defRPr>
            </a:lvl1pPr>
          </a:lstStyle>
          <a:p>
            <a:r>
              <a:rPr lang="en-US" dirty="0" smtClean="0"/>
              <a:t>The Headline</a:t>
            </a:r>
            <a:endParaRPr lang="en-US" dirty="0"/>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Tx/>
              <a:buFont typeface="Lucida Grande"/>
              <a:buChar char="•"/>
              <a:defRPr sz="2400" b="1">
                <a:solidFill>
                  <a:srgbClr val="FFFFFF"/>
                </a:solidFill>
              </a:defRPr>
            </a:lvl1pPr>
            <a:lvl2pPr marL="742950" indent="-285750">
              <a:buFont typeface="Arial"/>
              <a:buChar char="–"/>
              <a:defRPr sz="2000">
                <a:solidFill>
                  <a:srgbClr val="FFFFFF"/>
                </a:solidFill>
              </a:defRPr>
            </a:lvl2pPr>
            <a:lvl3pPr>
              <a:defRPr sz="1600">
                <a:solidFill>
                  <a:srgbClr val="FFFFFF"/>
                </a:solidFill>
              </a:defRPr>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151762290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3495F-27FE-7F4C-B5F6-27ED40EC04EA}" type="datetimeFigureOut">
              <a:rPr lang="en-US" smtClean="0"/>
              <a:pPr/>
              <a:t>4/22/18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453606500"/>
      </p:ext>
    </p:extLst>
  </p:cSld>
  <p:clrMap bg1="lt1" tx1="dk1" bg2="lt2" tx2="dk2" accent1="accent1" accent2="accent2" accent3="accent3" accent4="accent4" accent5="accent5" accent6="accent6" hlink="hlink" folHlink="folHlink"/>
  <p:sldLayoutIdLst>
    <p:sldLayoutId id="2147483649" r:id="rId1"/>
    <p:sldLayoutId id="2147483667" r:id="rId2"/>
    <p:sldLayoutId id="2147483668" r:id="rId3"/>
    <p:sldLayoutId id="2147483654" r:id="rId4"/>
    <p:sldLayoutId id="2147483650" r:id="rId5"/>
    <p:sldLayoutId id="2147483652" r:id="rId6"/>
    <p:sldLayoutId id="2147483665" r:id="rId7"/>
    <p:sldLayoutId id="2147483666" r:id="rId8"/>
    <p:sldLayoutId id="2147483662" r:id="rId9"/>
    <p:sldLayoutId id="2147483661" r:id="rId10"/>
    <p:sldLayoutId id="2147483664" r:id="rId11"/>
    <p:sldLayoutId id="2147483663" r:id="rId12"/>
    <p:sldLayoutId id="2147483669" r:id="rId13"/>
    <p:sldLayoutId id="2147483670" r:id="rId14"/>
    <p:sldLayoutId id="2147483660" r:id="rId15"/>
    <p:sldLayoutId id="2147483673" r:id="rId1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jco.ascopubs.org/cgi/doi/10.1200/JCO.2009.24.8005" TargetMode="External"/><Relationship Id="rId3"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ncbi.nlm.nih.gov/pubmed/21720904" TargetMode="External"/><Relationship Id="rId3" Type="http://schemas.openxmlformats.org/officeDocument/2006/relationships/image" Target="../media/image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 Id="rId3" Type="http://schemas.openxmlformats.org/officeDocument/2006/relationships/image" Target="../media/image6.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hyperlink" Target="mailto:ghandzo@healthcarechaplaincy.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b="0" dirty="0"/>
              <a:t/>
            </a:r>
            <a:br>
              <a:rPr lang="en-US" sz="4000" b="0" dirty="0"/>
            </a:br>
            <a:r>
              <a:rPr lang="en-US" sz="4000" dirty="0"/>
              <a:t>Building a Successful Chaplaincy Department: </a:t>
            </a:r>
            <a:r>
              <a:rPr lang="en-US" sz="4000" i="1" dirty="0" smtClean="0"/>
              <a:t> </a:t>
            </a:r>
            <a:r>
              <a:rPr lang="en-US" sz="4000" b="0" dirty="0"/>
              <a:t>Growing a Spiritual Care in Times of Scarcity: </a:t>
            </a: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smtClean="0"/>
              <a:t> </a:t>
            </a:r>
            <a:endParaRPr lang="en-US" sz="4000" dirty="0"/>
          </a:p>
        </p:txBody>
      </p:sp>
      <p:sp>
        <p:nvSpPr>
          <p:cNvPr id="4" name="Content Placeholder 3"/>
          <p:cNvSpPr>
            <a:spLocks noGrp="1"/>
          </p:cNvSpPr>
          <p:nvPr>
            <p:ph sz="half" idx="1"/>
          </p:nvPr>
        </p:nvSpPr>
        <p:spPr>
          <a:xfrm>
            <a:off x="685800" y="3863454"/>
            <a:ext cx="6780783" cy="2460594"/>
          </a:xfrm>
        </p:spPr>
        <p:txBody>
          <a:bodyPr>
            <a:normAutofit fontScale="85000" lnSpcReduction="20000"/>
          </a:bodyPr>
          <a:lstStyle/>
          <a:p>
            <a:endParaRPr lang="en-US" dirty="0" smtClean="0"/>
          </a:p>
          <a:p>
            <a:endParaRPr lang="en-US" dirty="0"/>
          </a:p>
          <a:p>
            <a:r>
              <a:rPr lang="en-US" dirty="0" smtClean="0"/>
              <a:t>Rev. George Handzo, BCC, CSSBB</a:t>
            </a:r>
          </a:p>
          <a:p>
            <a:r>
              <a:rPr lang="en-US" sz="2000" dirty="0" smtClean="0"/>
              <a:t>Director, Health Services Research &amp; Quality</a:t>
            </a:r>
          </a:p>
          <a:p>
            <a:r>
              <a:rPr lang="en-US" dirty="0" smtClean="0"/>
              <a:t>Rev, Susan </a:t>
            </a:r>
            <a:r>
              <a:rPr lang="en-US" dirty="0" err="1" smtClean="0"/>
              <a:t>Wintz</a:t>
            </a:r>
            <a:r>
              <a:rPr lang="en-US" dirty="0" smtClean="0"/>
              <a:t>, BCC</a:t>
            </a:r>
          </a:p>
          <a:p>
            <a:r>
              <a:rPr lang="en-US" sz="2000" dirty="0" smtClean="0"/>
              <a:t>Director, Professional &amp; Community Education</a:t>
            </a:r>
            <a:endParaRPr lang="en-US" sz="2000" dirty="0"/>
          </a:p>
          <a:p>
            <a:r>
              <a:rPr lang="en-US" sz="2000" dirty="0" smtClean="0"/>
              <a:t>HealthCare Chaplaincy Network</a:t>
            </a:r>
          </a:p>
          <a:p>
            <a:r>
              <a:rPr lang="en-US" sz="2000" dirty="0" smtClean="0"/>
              <a:t>New York, NY</a:t>
            </a:r>
          </a:p>
          <a:p>
            <a:endParaRPr lang="en-US" dirty="0" smtClean="0"/>
          </a:p>
        </p:txBody>
      </p:sp>
      <p:sp>
        <p:nvSpPr>
          <p:cNvPr id="5" name="Content Placeholder 4"/>
          <p:cNvSpPr>
            <a:spLocks noGrp="1"/>
          </p:cNvSpPr>
          <p:nvPr>
            <p:ph sz="half" idx="10"/>
          </p:nvPr>
        </p:nvSpPr>
        <p:spPr>
          <a:xfrm flipV="1">
            <a:off x="1680623" y="6701640"/>
            <a:ext cx="5939912" cy="45719"/>
          </a:xfrm>
        </p:spPr>
        <p:txBody>
          <a:bodyPr>
            <a:normAutofit fontScale="25000" lnSpcReduction="20000"/>
          </a:bodyPr>
          <a:lstStyle/>
          <a:p>
            <a:endParaRPr lang="en-US" sz="2500" b="1" i="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Spiritual  Support </a:t>
            </a:r>
            <a:endParaRPr lang="en-US" b="1" dirty="0"/>
          </a:p>
        </p:txBody>
      </p:sp>
      <p:sp>
        <p:nvSpPr>
          <p:cNvPr id="3" name="Content Placeholder 2"/>
          <p:cNvSpPr>
            <a:spLocks noGrp="1"/>
          </p:cNvSpPr>
          <p:nvPr>
            <p:ph idx="1"/>
          </p:nvPr>
        </p:nvSpPr>
        <p:spPr>
          <a:xfrm>
            <a:off x="304800" y="1596570"/>
            <a:ext cx="8060640" cy="4499429"/>
          </a:xfrm>
        </p:spPr>
        <p:txBody>
          <a:bodyPr>
            <a:normAutofit/>
          </a:bodyPr>
          <a:lstStyle/>
          <a:p>
            <a:pPr>
              <a:buClr>
                <a:srgbClr val="0070C0"/>
              </a:buClr>
              <a:buFont typeface="Arial"/>
              <a:buChar char="•"/>
            </a:pPr>
            <a:r>
              <a:rPr lang="en-US" dirty="0" smtClean="0"/>
              <a:t>Sample of high religious </a:t>
            </a:r>
            <a:r>
              <a:rPr lang="en-US" dirty="0" err="1" smtClean="0"/>
              <a:t>copers</a:t>
            </a:r>
            <a:r>
              <a:rPr lang="en-US" dirty="0" smtClean="0"/>
              <a:t> and religious/ethnic minorities </a:t>
            </a:r>
          </a:p>
          <a:p>
            <a:pPr>
              <a:buClr>
                <a:srgbClr val="0070C0"/>
              </a:buClr>
              <a:buFont typeface="Arial"/>
              <a:buChar char="•"/>
            </a:pPr>
            <a:r>
              <a:rPr lang="en-US" dirty="0" smtClean="0"/>
              <a:t>This sample overall tended to preferentially use aggressive care at EOL</a:t>
            </a:r>
          </a:p>
          <a:p>
            <a:pPr>
              <a:buClr>
                <a:srgbClr val="0070C0"/>
              </a:buClr>
              <a:buFont typeface="Arial"/>
              <a:buChar char="•"/>
            </a:pPr>
            <a:r>
              <a:rPr lang="en-US" dirty="0" smtClean="0"/>
              <a:t>Of those who received low spiritual support,  53% spent 1 wk or more in hospice and 5% died in ICU.</a:t>
            </a:r>
          </a:p>
          <a:p>
            <a:pPr>
              <a:buClr>
                <a:srgbClr val="0070C0"/>
              </a:buClr>
              <a:buFont typeface="Arial"/>
              <a:buChar char="•"/>
            </a:pPr>
            <a:r>
              <a:rPr lang="en-US" dirty="0" smtClean="0"/>
              <a:t>Of those who received high spiritual support, 73% spent 1 wk or more in hospice and 1% died in ICU. </a:t>
            </a:r>
          </a:p>
          <a:p>
            <a:endParaRPr lang="en-US" sz="1000" b="1" dirty="0" smtClean="0"/>
          </a:p>
          <a:p>
            <a:pPr marL="0" indent="0">
              <a:buNone/>
            </a:pPr>
            <a:r>
              <a:rPr lang="en-US" sz="1600" b="0" dirty="0" err="1" smtClean="0"/>
              <a:t>Balboni</a:t>
            </a:r>
            <a:r>
              <a:rPr lang="en-US" sz="1600" b="0" dirty="0" smtClean="0"/>
              <a:t>, T, et al.  Provision of Spiritual Care to Patients With Advanced Cancer: Associations With Medical Care and Quality of Life Near Death, Journal of Clinical Oncology. Retrieved at </a:t>
            </a:r>
            <a:r>
              <a:rPr lang="en-US" sz="1600" b="0" dirty="0" smtClean="0">
                <a:hlinkClick r:id="rId2"/>
              </a:rPr>
              <a:t>http://jco.ascopubs.org/cgi/doi/10.1200/JCO.2009.24.8005</a:t>
            </a:r>
            <a:r>
              <a:rPr lang="en-US" sz="1600" b="0" dirty="0" smtClean="0"/>
              <a:t> </a:t>
            </a:r>
          </a:p>
          <a:p>
            <a:pPr marL="0" indent="0">
              <a:buNone/>
            </a:pPr>
            <a:endParaRPr lang="en-US" sz="1600" b="0" dirty="0" smtClean="0"/>
          </a:p>
          <a:p>
            <a:endParaRPr lang="en-US" sz="1000" dirty="0" smtClean="0"/>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6"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7" name="Picture 6">
            <a:extLst>
              <a:ext uri="{FF2B5EF4-FFF2-40B4-BE49-F238E27FC236}">
                <a16:creationId xmlns:a16="http://schemas.microsoft.com/office/drawing/2014/main" xmlns="" id="{7121182B-0280-49DF-AE85-6A822C8797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3100757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bwMode="auto">
          <a:noFill/>
          <a:ln>
            <a:miter lim="800000"/>
            <a:headEnd/>
            <a:tailEnd/>
          </a:ln>
        </p:spPr>
        <p:txBody>
          <a:bodyPr vert="horz" wrap="square" lIns="86960" tIns="43480" rIns="86960" bIns="43480" numCol="1" anchor="t" anchorCtr="0" compatLnSpc="1">
            <a:prstTxWarp prst="textNoShape">
              <a:avLst/>
            </a:prstTxWarp>
          </a:bodyPr>
          <a:lstStyle/>
          <a:p>
            <a:pPr eaLnBrk="1" hangingPunct="1"/>
            <a:r>
              <a:rPr lang="en-US" b="1" dirty="0" smtClean="0"/>
              <a:t>Spiritual Support </a:t>
            </a:r>
          </a:p>
        </p:txBody>
      </p:sp>
      <p:sp>
        <p:nvSpPr>
          <p:cNvPr id="16388" name="Rectangle 3"/>
          <p:cNvSpPr>
            <a:spLocks noGrp="1" noChangeArrowheads="1"/>
          </p:cNvSpPr>
          <p:nvPr>
            <p:ph idx="1"/>
          </p:nvPr>
        </p:nvSpPr>
        <p:spPr>
          <a:xfrm>
            <a:off x="457199" y="1973940"/>
            <a:ext cx="8443463" cy="4210608"/>
          </a:xfrm>
        </p:spPr>
        <p:txBody>
          <a:bodyPr>
            <a:normAutofit fontScale="25000" lnSpcReduction="20000"/>
          </a:bodyPr>
          <a:lstStyle/>
          <a:p>
            <a:pPr marL="703186" indent="-703186">
              <a:lnSpc>
                <a:spcPct val="80000"/>
              </a:lnSpc>
            </a:pPr>
            <a:r>
              <a:rPr lang="en-US" sz="9600" dirty="0" smtClean="0"/>
              <a:t>In a large study of advanced cancer patients:</a:t>
            </a:r>
          </a:p>
          <a:p>
            <a:pPr marL="703186" indent="-703186">
              <a:lnSpc>
                <a:spcPct val="80000"/>
              </a:lnSpc>
            </a:pPr>
            <a:endParaRPr lang="en-US" sz="9600" b="1" dirty="0"/>
          </a:p>
          <a:p>
            <a:pPr marL="1103236" lvl="1" indent="-703186">
              <a:lnSpc>
                <a:spcPct val="80000"/>
              </a:lnSpc>
            </a:pPr>
            <a:r>
              <a:rPr lang="en-US" sz="9600" dirty="0" smtClean="0"/>
              <a:t>88% said religion was at least somewhat important</a:t>
            </a:r>
          </a:p>
          <a:p>
            <a:pPr marL="1103236" lvl="1" indent="-703186">
              <a:lnSpc>
                <a:spcPct val="80000"/>
              </a:lnSpc>
            </a:pPr>
            <a:endParaRPr lang="en-US" sz="9600" dirty="0" smtClean="0"/>
          </a:p>
          <a:p>
            <a:pPr marL="1103236" lvl="1" indent="-703186">
              <a:lnSpc>
                <a:spcPct val="80000"/>
              </a:lnSpc>
            </a:pPr>
            <a:r>
              <a:rPr lang="en-US" sz="9600" dirty="0" smtClean="0"/>
              <a:t>72% said their spiritual needs were minimally or not at all supported by the medical system</a:t>
            </a:r>
          </a:p>
          <a:p>
            <a:pPr marL="1103236" lvl="1" indent="-703186">
              <a:lnSpc>
                <a:spcPct val="80000"/>
              </a:lnSpc>
            </a:pPr>
            <a:endParaRPr lang="en-US" sz="9600" dirty="0" smtClean="0"/>
          </a:p>
          <a:p>
            <a:pPr marL="1103236" lvl="1" indent="-703186">
              <a:lnSpc>
                <a:spcPct val="80000"/>
              </a:lnSpc>
            </a:pPr>
            <a:r>
              <a:rPr lang="en-US" sz="9600" dirty="0" smtClean="0"/>
              <a:t>42% said their spiritual needs were minimally or </a:t>
            </a:r>
          </a:p>
          <a:p>
            <a:pPr marL="400050" lvl="1" indent="0">
              <a:lnSpc>
                <a:spcPct val="80000"/>
              </a:lnSpc>
              <a:buNone/>
            </a:pPr>
            <a:r>
              <a:rPr lang="en-US" sz="9600" dirty="0"/>
              <a:t> </a:t>
            </a:r>
            <a:r>
              <a:rPr lang="en-US" sz="9600" dirty="0" smtClean="0"/>
              <a:t>       not at all supported by their faith community.</a:t>
            </a:r>
          </a:p>
          <a:p>
            <a:pPr marL="1103236" lvl="1" indent="-703186">
              <a:lnSpc>
                <a:spcPct val="80000"/>
              </a:lnSpc>
            </a:pPr>
            <a:endParaRPr lang="en-US" sz="9600" dirty="0" smtClean="0"/>
          </a:p>
          <a:p>
            <a:pPr marL="1103236" lvl="1" indent="-703186">
              <a:lnSpc>
                <a:spcPct val="80000"/>
              </a:lnSpc>
            </a:pPr>
            <a:r>
              <a:rPr lang="en-US" sz="9600" dirty="0" smtClean="0"/>
              <a:t>Spiritual support was highly associated with </a:t>
            </a:r>
          </a:p>
          <a:p>
            <a:pPr marL="400050" lvl="1" indent="0">
              <a:lnSpc>
                <a:spcPct val="80000"/>
              </a:lnSpc>
              <a:buNone/>
            </a:pPr>
            <a:r>
              <a:rPr lang="en-US" sz="9600" dirty="0"/>
              <a:t>	</a:t>
            </a:r>
            <a:r>
              <a:rPr lang="en-US" sz="9600" dirty="0" smtClean="0"/>
              <a:t>	  QOL. (P=.0003</a:t>
            </a:r>
            <a:r>
              <a:rPr lang="en-US" sz="7400" dirty="0" smtClean="0"/>
              <a:t>)</a:t>
            </a:r>
          </a:p>
          <a:p>
            <a:pPr lvl="1" eaLnBrk="1" hangingPunct="1">
              <a:lnSpc>
                <a:spcPct val="90000"/>
              </a:lnSpc>
              <a:buClr>
                <a:schemeClr val="accent2"/>
              </a:buClr>
              <a:buFont typeface="Wingdings" pitchFamily="2" charset="2"/>
              <a:buNone/>
            </a:pPr>
            <a:endParaRPr lang="en-US" sz="3100" b="1" dirty="0" smtClean="0"/>
          </a:p>
          <a:p>
            <a:pPr lvl="1" eaLnBrk="1" hangingPunct="1">
              <a:lnSpc>
                <a:spcPct val="90000"/>
              </a:lnSpc>
              <a:buClr>
                <a:schemeClr val="accent2"/>
              </a:buClr>
              <a:buFont typeface="Wingdings" pitchFamily="2" charset="2"/>
              <a:buNone/>
            </a:pPr>
            <a:endParaRPr lang="en-US" sz="2400" dirty="0" smtClean="0"/>
          </a:p>
          <a:p>
            <a:pPr lvl="1" eaLnBrk="1" hangingPunct="1">
              <a:lnSpc>
                <a:spcPct val="90000"/>
              </a:lnSpc>
              <a:buClr>
                <a:schemeClr val="accent2"/>
              </a:buClr>
              <a:buFont typeface="Wingdings" pitchFamily="2" charset="2"/>
              <a:buNone/>
            </a:pPr>
            <a:r>
              <a:rPr lang="en-US" sz="6400" dirty="0" err="1" smtClean="0"/>
              <a:t>Balboni</a:t>
            </a:r>
            <a:r>
              <a:rPr lang="en-US" sz="6400" dirty="0" smtClean="0"/>
              <a:t>, et al. (2007). Religiousness and Spiritual Support Among Advanced Cancer Patients and Associations with End-of-Life Treatment Preferences and Quality of Life. </a:t>
            </a:r>
            <a:r>
              <a:rPr lang="en-US" sz="6400" i="1" dirty="0" smtClean="0"/>
              <a:t>Journal of Clinical Oncology, 25(5)</a:t>
            </a:r>
            <a:r>
              <a:rPr lang="en-US" sz="6400" dirty="0" smtClean="0"/>
              <a:t>, 555-560.  </a:t>
            </a:r>
          </a:p>
        </p:txBody>
      </p:sp>
      <p:sp>
        <p:nvSpPr>
          <p:cNvPr id="4"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5"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6" name="Picture 5">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365655849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Satisfaction with Care</a:t>
            </a:r>
            <a:endParaRPr lang="en-US" b="1" dirty="0"/>
          </a:p>
        </p:txBody>
      </p:sp>
      <p:sp>
        <p:nvSpPr>
          <p:cNvPr id="3" name="Content Placeholder 2"/>
          <p:cNvSpPr>
            <a:spLocks noGrp="1"/>
          </p:cNvSpPr>
          <p:nvPr>
            <p:ph sz="half" idx="1"/>
          </p:nvPr>
        </p:nvSpPr>
        <p:spPr/>
        <p:txBody>
          <a:bodyPr>
            <a:normAutofit fontScale="85000" lnSpcReduction="20000"/>
          </a:bodyPr>
          <a:lstStyle/>
          <a:p>
            <a:pPr>
              <a:buFont typeface="Arial"/>
              <a:buChar char="•"/>
            </a:pPr>
            <a:r>
              <a:rPr lang="en-US" dirty="0"/>
              <a:t>C</a:t>
            </a:r>
            <a:r>
              <a:rPr lang="en-US" dirty="0" smtClean="0"/>
              <a:t>haplain visits </a:t>
            </a:r>
            <a:r>
              <a:rPr lang="en-US" dirty="0"/>
              <a:t>increased the willingness of patients to recommend the hospital, as measured by both the HCAHPS </a:t>
            </a:r>
            <a:r>
              <a:rPr lang="en-US" dirty="0" smtClean="0"/>
              <a:t>survey </a:t>
            </a:r>
            <a:r>
              <a:rPr lang="en-US" dirty="0"/>
              <a:t>and the Press </a:t>
            </a:r>
            <a:r>
              <a:rPr lang="en-US" dirty="0" err="1"/>
              <a:t>Ganey</a:t>
            </a:r>
            <a:r>
              <a:rPr lang="en-US" dirty="0"/>
              <a:t> </a:t>
            </a:r>
            <a:r>
              <a:rPr lang="en-US" dirty="0" smtClean="0"/>
              <a:t>survey. </a:t>
            </a:r>
          </a:p>
          <a:p>
            <a:pPr>
              <a:buFont typeface="Arial"/>
              <a:buChar char="•"/>
            </a:pPr>
            <a:r>
              <a:rPr lang="en-US" dirty="0" smtClean="0"/>
              <a:t>On </a:t>
            </a:r>
            <a:r>
              <a:rPr lang="en-US" dirty="0"/>
              <a:t>the Press </a:t>
            </a:r>
            <a:r>
              <a:rPr lang="en-US" dirty="0" err="1"/>
              <a:t>Ganey</a:t>
            </a:r>
            <a:r>
              <a:rPr lang="en-US" dirty="0"/>
              <a:t> survey, patients visited by chaplains were also more likely to endorse that staff met their spiritual </a:t>
            </a:r>
            <a:r>
              <a:rPr lang="en-US" dirty="0" smtClean="0"/>
              <a:t>needs </a:t>
            </a:r>
            <a:r>
              <a:rPr lang="en-US" dirty="0"/>
              <a:t>and their emotional </a:t>
            </a:r>
            <a:r>
              <a:rPr lang="en-US" dirty="0" smtClean="0"/>
              <a:t>needs.</a:t>
            </a:r>
          </a:p>
          <a:p>
            <a:r>
              <a:rPr lang="en-US" dirty="0" smtClean="0"/>
              <a:t> In terms of overall patient satisfaction, patients </a:t>
            </a:r>
            <a:r>
              <a:rPr lang="en-US" dirty="0"/>
              <a:t>visited by a chaplain </a:t>
            </a:r>
            <a:r>
              <a:rPr lang="en-US" dirty="0" smtClean="0"/>
              <a:t>were more </a:t>
            </a:r>
            <a:r>
              <a:rPr lang="en-US" dirty="0"/>
              <a:t>satisfied on both the Press </a:t>
            </a:r>
            <a:r>
              <a:rPr lang="en-US" dirty="0" err="1"/>
              <a:t>Ganey</a:t>
            </a:r>
            <a:r>
              <a:rPr lang="en-US" dirty="0"/>
              <a:t> survey </a:t>
            </a:r>
            <a:r>
              <a:rPr lang="en-US" dirty="0" smtClean="0"/>
              <a:t> </a:t>
            </a:r>
            <a:r>
              <a:rPr lang="en-US" dirty="0"/>
              <a:t>and on the HCAHPS </a:t>
            </a:r>
            <a:r>
              <a:rPr lang="en-US" dirty="0" smtClean="0"/>
              <a:t>survey.</a:t>
            </a:r>
          </a:p>
          <a:p>
            <a:r>
              <a:rPr lang="en-US" dirty="0" smtClean="0"/>
              <a:t>Chaplains</a:t>
            </a:r>
            <a:r>
              <a:rPr lang="en-US" dirty="0"/>
              <a:t>’ integration into the healthcare team improves patients’ satisfaction with their hospital stay. </a:t>
            </a:r>
          </a:p>
          <a:p>
            <a:pPr marL="0" indent="0">
              <a:buNone/>
            </a:pPr>
            <a:endParaRPr lang="en-US" dirty="0" smtClean="0"/>
          </a:p>
          <a:p>
            <a:pPr marL="0" indent="0">
              <a:buNone/>
            </a:pPr>
            <a:endParaRPr lang="en-US" dirty="0"/>
          </a:p>
          <a:p>
            <a:pPr marL="0" indent="0">
              <a:buNone/>
            </a:pPr>
            <a:r>
              <a:rPr lang="en-US" sz="1900" b="0" dirty="0" smtClean="0"/>
              <a:t>Marin DB, Sharma V, </a:t>
            </a:r>
            <a:r>
              <a:rPr lang="en-US" sz="1900" b="0" dirty="0" err="1" smtClean="0"/>
              <a:t>Sosunov</a:t>
            </a:r>
            <a:r>
              <a:rPr lang="en-US" sz="1900" b="0" dirty="0" smtClean="0"/>
              <a:t> E, </a:t>
            </a:r>
            <a:r>
              <a:rPr lang="en-US" sz="1900" b="0" dirty="0" err="1" smtClean="0"/>
              <a:t>Egorova</a:t>
            </a:r>
            <a:r>
              <a:rPr lang="en-US" sz="1900" b="0" dirty="0" smtClean="0"/>
              <a:t> N, Goldstein R, Handzo G. 2015. The relationship between chaplain visits and patient satisfaction</a:t>
            </a:r>
            <a:r>
              <a:rPr lang="en-US" sz="1900" b="0" i="1" dirty="0" smtClean="0"/>
              <a:t>. </a:t>
            </a:r>
            <a:r>
              <a:rPr lang="en-US" sz="1900" b="0" dirty="0" smtClean="0"/>
              <a:t>Journal of Health Care Chaplaincy. 21 (1):14-24</a:t>
            </a:r>
            <a:r>
              <a:rPr lang="en-US" sz="1900" dirty="0" smtClean="0"/>
              <a:t>.</a:t>
            </a:r>
          </a:p>
          <a:p>
            <a:pPr marL="0" indent="0">
              <a:buNone/>
            </a:pPr>
            <a:endParaRPr lang="en-US" dirty="0"/>
          </a:p>
        </p:txBody>
      </p:sp>
      <p:sp>
        <p:nvSpPr>
          <p:cNvPr id="4"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5"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6" name="Picture 5">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1947970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Spiritual Support and Satisfaction</a:t>
            </a:r>
            <a:endParaRPr lang="en-US" b="1" dirty="0"/>
          </a:p>
        </p:txBody>
      </p:sp>
      <p:sp>
        <p:nvSpPr>
          <p:cNvPr id="3" name="Content Placeholder 2"/>
          <p:cNvSpPr>
            <a:spLocks noGrp="1"/>
          </p:cNvSpPr>
          <p:nvPr>
            <p:ph idx="1"/>
          </p:nvPr>
        </p:nvSpPr>
        <p:spPr>
          <a:xfrm>
            <a:off x="609600" y="1560286"/>
            <a:ext cx="8357830" cy="4688114"/>
          </a:xfrm>
        </p:spPr>
        <p:txBody>
          <a:bodyPr>
            <a:normAutofit fontScale="92500" lnSpcReduction="10000"/>
          </a:bodyPr>
          <a:lstStyle/>
          <a:p>
            <a:endParaRPr lang="en-US" sz="1400" dirty="0" smtClean="0"/>
          </a:p>
          <a:p>
            <a:pPr>
              <a:buFont typeface="Arial"/>
              <a:buChar char="•"/>
            </a:pPr>
            <a:r>
              <a:rPr lang="en-US" sz="2000" dirty="0" smtClean="0"/>
              <a:t>41% of inpatients desired a discussion of R/S concerns while hospitalized, but only half of those reported having such a discussion. </a:t>
            </a:r>
          </a:p>
          <a:p>
            <a:pPr>
              <a:buFont typeface="Arial"/>
              <a:buChar char="•"/>
            </a:pPr>
            <a:r>
              <a:rPr lang="en-US" sz="2000" dirty="0" smtClean="0"/>
              <a:t>Overall, 32% of inpatients reported having a discussion of their R/S concerns. </a:t>
            </a:r>
          </a:p>
          <a:p>
            <a:pPr>
              <a:buFont typeface="Arial"/>
              <a:buChar char="•"/>
            </a:pPr>
            <a:r>
              <a:rPr lang="en-US" sz="2000" dirty="0" smtClean="0"/>
              <a:t>Religious patients and those experiencing more severe pain were more likely both to desire and to have discussions of spiritual concerns. </a:t>
            </a:r>
          </a:p>
          <a:p>
            <a:pPr>
              <a:buFont typeface="Arial"/>
              <a:buChar char="•"/>
            </a:pPr>
            <a:r>
              <a:rPr lang="en-US" sz="2000" b="1" dirty="0" smtClean="0"/>
              <a:t>Patients who had discussions of R/S concerns were more likely to rate their care at the highest level on four different measures of patient satisfaction, regardless of whether or not they said they had desired such a discussion </a:t>
            </a:r>
          </a:p>
          <a:p>
            <a:pPr>
              <a:buFont typeface="Arial"/>
              <a:buChar char="•"/>
            </a:pPr>
            <a:endParaRPr lang="en-US" sz="2000" dirty="0"/>
          </a:p>
          <a:p>
            <a:pPr marL="0" indent="0">
              <a:buNone/>
            </a:pPr>
            <a:r>
              <a:rPr lang="en-US" sz="1600" b="0" dirty="0" smtClean="0"/>
              <a:t>	Williams JA, Meltzer D, </a:t>
            </a:r>
            <a:r>
              <a:rPr lang="en-US" sz="1600" b="0" dirty="0" err="1" smtClean="0"/>
              <a:t>Arora</a:t>
            </a:r>
            <a:r>
              <a:rPr lang="en-US" sz="1600" b="0" dirty="0" smtClean="0"/>
              <a:t> V, Chung G, &amp; </a:t>
            </a:r>
            <a:r>
              <a:rPr lang="en-US" sz="1600" b="0" dirty="0" err="1" smtClean="0"/>
              <a:t>Curlin</a:t>
            </a:r>
            <a:r>
              <a:rPr lang="en-US" sz="1600" b="0" dirty="0" smtClean="0"/>
              <a:t> FA (2011). Attention to Inpatients’ 		Religious and Spiritual Concerns: Predictors and Association with Patient Satisfaction.      </a:t>
            </a:r>
            <a:r>
              <a:rPr lang="en-US" sz="1600" b="0" i="1" dirty="0" smtClean="0"/>
              <a:t>Journal of general internal medicine</a:t>
            </a:r>
            <a:r>
              <a:rPr lang="en-US" sz="1600" b="0" dirty="0" smtClean="0"/>
              <a:t> PMID: </a:t>
            </a:r>
            <a:r>
              <a:rPr lang="en-US" sz="1600" b="0" dirty="0" smtClean="0">
                <a:hlinkClick r:id="rId2"/>
              </a:rPr>
              <a:t>21720904</a:t>
            </a:r>
            <a:endParaRPr lang="en-US" sz="1600" b="0" dirty="0" smtClean="0"/>
          </a:p>
          <a:p>
            <a:endParaRPr lang="en-US" sz="1600" b="0"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6"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7" name="Picture 6">
            <a:extLst>
              <a:ext uri="{FF2B5EF4-FFF2-40B4-BE49-F238E27FC236}">
                <a16:creationId xmlns:a16="http://schemas.microsoft.com/office/drawing/2014/main" xmlns="" id="{7121182B-0280-49DF-AE85-6A822C8797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1216236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Satisfaction</a:t>
            </a:r>
            <a:endParaRPr lang="en-US" dirty="0"/>
          </a:p>
        </p:txBody>
      </p:sp>
      <p:sp>
        <p:nvSpPr>
          <p:cNvPr id="3" name="Content Placeholder 2"/>
          <p:cNvSpPr>
            <a:spLocks noGrp="1"/>
          </p:cNvSpPr>
          <p:nvPr>
            <p:ph sz="half" idx="1"/>
          </p:nvPr>
        </p:nvSpPr>
        <p:spPr/>
        <p:txBody>
          <a:bodyPr/>
          <a:lstStyle/>
          <a:p>
            <a:endParaRPr lang="en-US" dirty="0" smtClean="0"/>
          </a:p>
          <a:p>
            <a:pPr marL="0" indent="0">
              <a:buNone/>
            </a:pPr>
            <a:r>
              <a:rPr lang="en-US" dirty="0" smtClean="0"/>
              <a:t>Spiritual needs are common in an ethnically, religiously and linguistically diverse cancer patient population but may differ by cultural background. High levels of spiritual need are associated with lower levels of satisfaction and diminished perception of quality of care. </a:t>
            </a:r>
          </a:p>
          <a:p>
            <a:pPr marL="0" indent="0">
              <a:buNone/>
            </a:pPr>
            <a:endParaRPr lang="en-US" dirty="0" smtClean="0"/>
          </a:p>
          <a:p>
            <a:pPr marL="0" indent="0">
              <a:buNone/>
            </a:pPr>
            <a:r>
              <a:rPr lang="en-US" sz="1600" dirty="0" err="1" smtClean="0"/>
              <a:t>Astrow</a:t>
            </a:r>
            <a:r>
              <a:rPr lang="en-US" sz="1600" dirty="0"/>
              <a:t> </a:t>
            </a:r>
            <a:r>
              <a:rPr lang="en-US" sz="1600" dirty="0" smtClean="0"/>
              <a:t>A, </a:t>
            </a:r>
            <a:r>
              <a:rPr lang="en-US" sz="1600" dirty="0" err="1" smtClean="0"/>
              <a:t>Kowk</a:t>
            </a:r>
            <a:r>
              <a:rPr lang="en-US" sz="1600" dirty="0" smtClean="0"/>
              <a:t> G, Sharma R, </a:t>
            </a:r>
            <a:r>
              <a:rPr lang="en-US" sz="1600" dirty="0" err="1" smtClean="0"/>
              <a:t>Fromer</a:t>
            </a:r>
            <a:r>
              <a:rPr lang="en-US" sz="1600" dirty="0" smtClean="0"/>
              <a:t> N, </a:t>
            </a:r>
            <a:r>
              <a:rPr lang="en-US" sz="1600" dirty="0" err="1" smtClean="0"/>
              <a:t>Sulmasy</a:t>
            </a:r>
            <a:r>
              <a:rPr lang="en-US" sz="1600" dirty="0" smtClean="0"/>
              <a:t> D. (2018) Spiritual Needs and Perceptions of Quality of Care and Satisfaction </a:t>
            </a:r>
            <a:r>
              <a:rPr lang="en-US" sz="1600" dirty="0"/>
              <a:t>w</a:t>
            </a:r>
            <a:r>
              <a:rPr lang="en-US" sz="1600" dirty="0" smtClean="0"/>
              <a:t>ith Care in Hematology/Medical Oncology Patients: A Multicultural Assessment. </a:t>
            </a:r>
            <a:r>
              <a:rPr lang="en-US" sz="1600" i="1" dirty="0" smtClean="0"/>
              <a:t>J of Pain and Symptom Management.</a:t>
            </a:r>
          </a:p>
          <a:p>
            <a:pPr marL="0" indent="0">
              <a:buNone/>
            </a:pPr>
            <a:r>
              <a:rPr lang="en-US" sz="1600" dirty="0" smtClean="0"/>
              <a:t>55(1), 56-64. </a:t>
            </a:r>
            <a:endParaRPr lang="en-US" sz="1600" dirty="0"/>
          </a:p>
          <a:p>
            <a:pPr marL="0" indent="0">
              <a:buNone/>
            </a:pPr>
            <a:endParaRPr lang="en-US" sz="1000" i="1" dirty="0"/>
          </a:p>
        </p:txBody>
      </p:sp>
    </p:spTree>
    <p:extLst>
      <p:ext uri="{BB962C8B-B14F-4D97-AF65-F5344CB8AC3E}">
        <p14:creationId xmlns:p14="http://schemas.microsoft.com/office/powerpoint/2010/main" val="3571752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Family Satisfaction</a:t>
            </a:r>
            <a:endParaRPr lang="en-US" b="1" dirty="0"/>
          </a:p>
        </p:txBody>
      </p:sp>
      <p:sp>
        <p:nvSpPr>
          <p:cNvPr id="3" name="Content Placeholder 2"/>
          <p:cNvSpPr>
            <a:spLocks noGrp="1"/>
          </p:cNvSpPr>
          <p:nvPr>
            <p:ph sz="half" idx="1"/>
          </p:nvPr>
        </p:nvSpPr>
        <p:spPr/>
        <p:txBody>
          <a:bodyPr>
            <a:normAutofit/>
          </a:bodyPr>
          <a:lstStyle/>
          <a:p>
            <a:pPr marL="0" indent="0">
              <a:buNone/>
            </a:pPr>
            <a:endParaRPr lang="en-US" dirty="0" smtClean="0"/>
          </a:p>
          <a:p>
            <a:pPr marL="0" indent="0">
              <a:buNone/>
            </a:pPr>
            <a:endParaRPr lang="en-US" dirty="0" smtClean="0"/>
          </a:p>
          <a:p>
            <a:pPr marL="0" indent="0">
              <a:buNone/>
            </a:pPr>
            <a:r>
              <a:rPr lang="en-US" dirty="0" smtClean="0"/>
              <a:t>Discussions </a:t>
            </a:r>
            <a:r>
              <a:rPr lang="en-US" dirty="0"/>
              <a:t>about the patient’s wishes for end-of-life care and a greater number of spiritual care activities performed were both associated with increased overall family </a:t>
            </a:r>
            <a:r>
              <a:rPr lang="en-US" dirty="0" smtClean="0"/>
              <a:t>satisfaction </a:t>
            </a:r>
            <a:r>
              <a:rPr lang="en-US" dirty="0"/>
              <a:t>with ICU care (</a:t>
            </a:r>
            <a:r>
              <a:rPr lang="en-US" i="1" dirty="0"/>
              <a:t>p </a:t>
            </a:r>
            <a:r>
              <a:rPr lang="en-US" dirty="0"/>
              <a:t>&lt; 0.05). </a:t>
            </a:r>
          </a:p>
          <a:p>
            <a:pPr marL="0" indent="0">
              <a:buNone/>
            </a:pPr>
            <a:endParaRPr lang="en-US" dirty="0" smtClean="0"/>
          </a:p>
          <a:p>
            <a:pPr marL="0" indent="0">
              <a:buNone/>
            </a:pPr>
            <a:endParaRPr lang="en-US" dirty="0" smtClean="0"/>
          </a:p>
          <a:p>
            <a:pPr marL="0" indent="0">
              <a:buNone/>
            </a:pPr>
            <a:endParaRPr lang="en-US" dirty="0"/>
          </a:p>
          <a:p>
            <a:pPr marL="0" indent="0">
              <a:buNone/>
            </a:pPr>
            <a:r>
              <a:rPr lang="en-US" sz="1600" b="0" dirty="0" smtClean="0"/>
              <a:t>Johnson,</a:t>
            </a:r>
            <a:r>
              <a:rPr lang="en-US" sz="1600" b="0" dirty="0"/>
              <a:t> </a:t>
            </a:r>
            <a:r>
              <a:rPr lang="en-US" sz="1600" b="0" dirty="0" smtClean="0"/>
              <a:t>et al </a:t>
            </a:r>
            <a:r>
              <a:rPr lang="en-US" sz="1600" b="0" i="1" dirty="0" err="1"/>
              <a:t>Crit</a:t>
            </a:r>
            <a:r>
              <a:rPr lang="en-US" sz="1600" b="0" i="1" dirty="0"/>
              <a:t> Care Med </a:t>
            </a:r>
            <a:r>
              <a:rPr lang="en-US" sz="1600" b="0" dirty="0"/>
              <a:t>2014; 42:1991–</a:t>
            </a:r>
            <a:r>
              <a:rPr lang="en-US" sz="1600" b="0" dirty="0" smtClean="0"/>
              <a:t>2000 </a:t>
            </a:r>
            <a:endParaRPr lang="en-US" sz="1600" b="0" dirty="0"/>
          </a:p>
          <a:p>
            <a:pPr marL="0" indent="0">
              <a:buNone/>
            </a:pPr>
            <a:endParaRPr lang="en-US" dirty="0"/>
          </a:p>
        </p:txBody>
      </p:sp>
      <p:sp>
        <p:nvSpPr>
          <p:cNvPr id="4"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5"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6" name="Picture 5">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370900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Family Satisfaction</a:t>
            </a:r>
            <a:endParaRPr lang="en-US" b="1" dirty="0"/>
          </a:p>
        </p:txBody>
      </p:sp>
      <p:sp>
        <p:nvSpPr>
          <p:cNvPr id="3" name="Content Placeholder 2"/>
          <p:cNvSpPr>
            <a:spLocks noGrp="1"/>
          </p:cNvSpPr>
          <p:nvPr>
            <p:ph sz="half" idx="1"/>
          </p:nvPr>
        </p:nvSpPr>
        <p:spPr>
          <a:xfrm>
            <a:off x="457200" y="1646237"/>
            <a:ext cx="8229600" cy="4525963"/>
          </a:xfrm>
        </p:spPr>
        <p:txBody>
          <a:bodyPr>
            <a:normAutofit/>
          </a:bodyPr>
          <a:lstStyle/>
          <a:p>
            <a:r>
              <a:rPr lang="en-US" dirty="0"/>
              <a:t>The study authors found that almost 78 percent of people acting on behalf of patients in intensive care said that religion or spirituality was fairly or very important to them.</a:t>
            </a:r>
          </a:p>
          <a:p>
            <a:r>
              <a:rPr lang="en-US" dirty="0"/>
              <a:t>Yet their beliefs came up in only 40 out of nearly 250 family conferences with medical professionals. In 26 of those 40 cases, the patient's family member brought up the subject first</a:t>
            </a:r>
            <a:r>
              <a:rPr lang="en-US" dirty="0" smtClean="0"/>
              <a:t>.</a:t>
            </a:r>
          </a:p>
          <a:p>
            <a:endParaRPr lang="en-US" dirty="0"/>
          </a:p>
          <a:p>
            <a:pPr marL="0" indent="0">
              <a:buNone/>
            </a:pPr>
            <a:r>
              <a:rPr lang="en-US" sz="1600" b="0" dirty="0" err="1" smtClean="0"/>
              <a:t>Emecoff</a:t>
            </a:r>
            <a:r>
              <a:rPr lang="en-US" sz="1600" b="0" dirty="0" smtClean="0"/>
              <a:t>, et al, JAMA Internal Medicine Online Aug. 15, 2015</a:t>
            </a:r>
            <a:endParaRPr lang="en-US" sz="1600" b="0" dirty="0"/>
          </a:p>
        </p:txBody>
      </p:sp>
      <p:sp>
        <p:nvSpPr>
          <p:cNvPr id="4"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5"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6" name="Picture 5">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957750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Paper</a:t>
            </a:r>
            <a:endParaRPr lang="en-US" dirty="0"/>
          </a:p>
        </p:txBody>
      </p:sp>
      <p:sp>
        <p:nvSpPr>
          <p:cNvPr id="3" name="Content Placeholder 2"/>
          <p:cNvSpPr>
            <a:spLocks noGrp="1"/>
          </p:cNvSpPr>
          <p:nvPr>
            <p:ph sz="half" idx="1"/>
          </p:nvPr>
        </p:nvSpPr>
        <p:spPr/>
        <p:txBody>
          <a:bodyPr>
            <a:normAutofit/>
          </a:bodyPr>
          <a:lstStyle/>
          <a:p>
            <a:endParaRPr lang="en-US" sz="3200" dirty="0" smtClean="0"/>
          </a:p>
          <a:p>
            <a:endParaRPr lang="en-US" sz="3200" dirty="0"/>
          </a:p>
          <a:p>
            <a:pPr marL="0" indent="0">
              <a:buNone/>
            </a:pPr>
            <a:r>
              <a:rPr lang="en-US" sz="3200" dirty="0" smtClean="0"/>
              <a:t> Spiritual Care: Why It Means and Why It     Matters in Health Care. 2016</a:t>
            </a:r>
          </a:p>
          <a:p>
            <a:endParaRPr lang="en-US" sz="3200" dirty="0"/>
          </a:p>
          <a:p>
            <a:r>
              <a:rPr lang="en-US" sz="3200" dirty="0"/>
              <a:t>https://</a:t>
            </a:r>
            <a:r>
              <a:rPr lang="en-US" sz="3200" dirty="0" err="1"/>
              <a:t>www.healthcarechaplaincy.org</a:t>
            </a:r>
            <a:r>
              <a:rPr lang="en-US" sz="3200" dirty="0"/>
              <a:t>/docs/about/</a:t>
            </a:r>
            <a:r>
              <a:rPr lang="en-US" sz="3200" dirty="0" err="1"/>
              <a:t>spirituality.pdf</a:t>
            </a:r>
            <a:endParaRPr lang="en-US" sz="3200" dirty="0" smtClean="0"/>
          </a:p>
          <a:p>
            <a:endParaRPr lang="en-US" sz="3200" dirty="0"/>
          </a:p>
          <a:p>
            <a:endParaRPr lang="en-US" sz="3200" dirty="0"/>
          </a:p>
        </p:txBody>
      </p:sp>
    </p:spTree>
    <p:extLst>
      <p:ext uri="{BB962C8B-B14F-4D97-AF65-F5344CB8AC3E}">
        <p14:creationId xmlns:p14="http://schemas.microsoft.com/office/powerpoint/2010/main" val="2367404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4"/>
          <p:cNvSpPr>
            <a:spLocks noGrp="1"/>
          </p:cNvSpPr>
          <p:nvPr>
            <p:ph type="title"/>
          </p:nvPr>
        </p:nvSpPr>
        <p:spPr bwMode="auto">
          <a:noFill/>
          <a:ln>
            <a:miter lim="800000"/>
            <a:headEnd/>
            <a:tailEnd/>
          </a:ln>
        </p:spPr>
        <p:txBody>
          <a:bodyPr vert="horz" wrap="square" lIns="86960" tIns="43480" rIns="86960" bIns="43480" numCol="1" anchor="t" anchorCtr="0" compatLnSpc="1">
            <a:prstTxWarp prst="textNoShape">
              <a:avLst/>
            </a:prstTxWarp>
          </a:bodyPr>
          <a:lstStyle/>
          <a:p>
            <a:r>
              <a:rPr lang="en-US" dirty="0" smtClean="0"/>
              <a:t>Generalist- Specialist Model</a:t>
            </a:r>
            <a:endParaRPr lang="en-US" b="1" dirty="0" smtClean="0"/>
          </a:p>
        </p:txBody>
      </p:sp>
      <p:sp>
        <p:nvSpPr>
          <p:cNvPr id="31747" name="Content Placeholder 5"/>
          <p:cNvSpPr>
            <a:spLocks noGrp="1"/>
          </p:cNvSpPr>
          <p:nvPr>
            <p:ph idx="1"/>
          </p:nvPr>
        </p:nvSpPr>
        <p:spPr>
          <a:xfrm>
            <a:off x="533400" y="1600201"/>
            <a:ext cx="7924800" cy="4724400"/>
          </a:xfrm>
        </p:spPr>
        <p:txBody>
          <a:bodyPr>
            <a:normAutofit/>
          </a:bodyPr>
          <a:lstStyle/>
          <a:p>
            <a:endParaRPr lang="en-US" dirty="0" smtClean="0"/>
          </a:p>
          <a:p>
            <a:endParaRPr lang="en-US" dirty="0" smtClean="0"/>
          </a:p>
          <a:p>
            <a:pPr marL="429721" indent="0" algn="ctr">
              <a:lnSpc>
                <a:spcPct val="80000"/>
              </a:lnSpc>
              <a:buNone/>
            </a:pPr>
            <a:r>
              <a:rPr lang="en-US" sz="2800" b="1" dirty="0" smtClean="0"/>
              <a:t>Spiritual Care Generalist </a:t>
            </a:r>
          </a:p>
          <a:p>
            <a:pPr marL="429721" indent="0" algn="ctr">
              <a:lnSpc>
                <a:spcPct val="80000"/>
              </a:lnSpc>
              <a:buNone/>
            </a:pPr>
            <a:r>
              <a:rPr lang="en-US" sz="2800" b="1" dirty="0"/>
              <a:t>v</a:t>
            </a:r>
            <a:r>
              <a:rPr lang="en-US" sz="2800" b="1" dirty="0" smtClean="0"/>
              <a:t>s.</a:t>
            </a:r>
          </a:p>
          <a:p>
            <a:pPr marL="429721" indent="0" algn="ctr">
              <a:lnSpc>
                <a:spcPct val="80000"/>
              </a:lnSpc>
              <a:buNone/>
            </a:pPr>
            <a:r>
              <a:rPr lang="en-US" sz="2800" b="1" dirty="0" smtClean="0"/>
              <a:t>Spiritual Care Specialist</a:t>
            </a:r>
          </a:p>
          <a:p>
            <a:endParaRPr lang="en-US" sz="2800" dirty="0" smtClean="0"/>
          </a:p>
          <a:p>
            <a:endParaRPr lang="en-US" dirty="0" smtClean="0"/>
          </a:p>
          <a:p>
            <a:endParaRPr lang="en-US" sz="1700" dirty="0" smtClean="0"/>
          </a:p>
          <a:p>
            <a:endParaRPr lang="en-US" sz="1700" dirty="0" smtClean="0"/>
          </a:p>
          <a:p>
            <a:endParaRPr lang="en-US" sz="1700" dirty="0" smtClean="0"/>
          </a:p>
          <a:p>
            <a:pPr marL="76191" indent="0">
              <a:buNone/>
            </a:pPr>
            <a:r>
              <a:rPr lang="en-US" sz="1600" b="0" dirty="0" smtClean="0"/>
              <a:t>Handzo, G. F. &amp; Koenig, H. G. (2004). Spiritual Care: Whose Job is it Anyway? </a:t>
            </a:r>
            <a:r>
              <a:rPr lang="en-US" sz="1600" b="0" i="1" dirty="0" smtClean="0"/>
              <a:t>Southern Medical Journal, 97(12), </a:t>
            </a:r>
            <a:r>
              <a:rPr lang="en-US" sz="1600" b="0" dirty="0" smtClean="0"/>
              <a:t>1242-1244.</a:t>
            </a:r>
          </a:p>
          <a:p>
            <a:endParaRPr lang="en-US" sz="1600" b="0" dirty="0" smtClean="0"/>
          </a:p>
        </p:txBody>
      </p:sp>
    </p:spTree>
    <p:extLst>
      <p:ext uri="{BB962C8B-B14F-4D97-AF65-F5344CB8AC3E}">
        <p14:creationId xmlns:p14="http://schemas.microsoft.com/office/powerpoint/2010/main" val="211435049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Chaplain’s Unique Role</a:t>
            </a:r>
            <a:endParaRPr lang="en-US" dirty="0"/>
          </a:p>
        </p:txBody>
      </p:sp>
      <p:sp>
        <p:nvSpPr>
          <p:cNvPr id="3" name="Content Placeholder 2"/>
          <p:cNvSpPr>
            <a:spLocks noGrp="1"/>
          </p:cNvSpPr>
          <p:nvPr>
            <p:ph sz="half" idx="1"/>
          </p:nvPr>
        </p:nvSpPr>
        <p:spPr/>
        <p:txBody>
          <a:bodyPr/>
          <a:lstStyle/>
          <a:p>
            <a:endParaRPr lang="en-US" dirty="0" smtClean="0"/>
          </a:p>
          <a:p>
            <a:endParaRPr lang="en-US" dirty="0"/>
          </a:p>
          <a:p>
            <a:r>
              <a:rPr lang="en-US" dirty="0" smtClean="0"/>
              <a:t>Scope of Practice</a:t>
            </a:r>
          </a:p>
          <a:p>
            <a:r>
              <a:rPr lang="en-US" dirty="0" smtClean="0"/>
              <a:t>Spiritual assessment and care planning</a:t>
            </a:r>
          </a:p>
          <a:p>
            <a:pPr>
              <a:buFont typeface="Arial"/>
              <a:buChar char="•"/>
            </a:pPr>
            <a:r>
              <a:rPr lang="en-US" dirty="0" smtClean="0"/>
              <a:t>Put </a:t>
            </a:r>
            <a:r>
              <a:rPr lang="en-US" dirty="0"/>
              <a:t>systems in place</a:t>
            </a:r>
          </a:p>
          <a:p>
            <a:pPr>
              <a:buFont typeface="Arial"/>
              <a:buChar char="•"/>
            </a:pPr>
            <a:r>
              <a:rPr lang="en-US" dirty="0"/>
              <a:t>Train </a:t>
            </a:r>
            <a:r>
              <a:rPr lang="en-US" dirty="0" smtClean="0"/>
              <a:t>generalists</a:t>
            </a:r>
            <a:endParaRPr lang="en-US" dirty="0"/>
          </a:p>
          <a:p>
            <a:pPr>
              <a:buFont typeface="Arial"/>
              <a:buChar char="•"/>
            </a:pPr>
            <a:r>
              <a:rPr lang="en-US" dirty="0"/>
              <a:t>Liaison with faith communities </a:t>
            </a:r>
          </a:p>
          <a:p>
            <a:pPr>
              <a:buFont typeface="Arial"/>
              <a:buChar char="•"/>
            </a:pPr>
            <a:r>
              <a:rPr lang="en-US" dirty="0"/>
              <a:t>Support the spiritual life of the team</a:t>
            </a:r>
          </a:p>
          <a:p>
            <a:endParaRPr lang="en-US" dirty="0"/>
          </a:p>
        </p:txBody>
      </p:sp>
    </p:spTree>
    <p:extLst>
      <p:ext uri="{BB962C8B-B14F-4D97-AF65-F5344CB8AC3E}">
        <p14:creationId xmlns:p14="http://schemas.microsoft.com/office/powerpoint/2010/main" val="3980683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sz="half" idx="1"/>
          </p:nvPr>
        </p:nvSpPr>
        <p:spPr/>
        <p:txBody>
          <a:bodyPr/>
          <a:lstStyle/>
          <a:p>
            <a:r>
              <a:rPr lang="en-US" b="0" dirty="0"/>
              <a:t>Examine the current evidence for the integration of spiritual care and chaplaincy care. </a:t>
            </a:r>
          </a:p>
          <a:p>
            <a:r>
              <a:rPr lang="en-US" b="0" dirty="0"/>
              <a:t>• Describe best practice programs that benefit patients and add value to institutional practice. </a:t>
            </a:r>
          </a:p>
          <a:p>
            <a:r>
              <a:rPr lang="en-US" b="0" dirty="0"/>
              <a:t>• Summarize the process for assessing the opportunities for increased spiritual care in their institutions and develop plans to take advantage of them </a:t>
            </a:r>
            <a:endParaRPr lang="en-US" dirty="0"/>
          </a:p>
        </p:txBody>
      </p:sp>
    </p:spTree>
    <p:extLst>
      <p:ext uri="{BB962C8B-B14F-4D97-AF65-F5344CB8AC3E}">
        <p14:creationId xmlns:p14="http://schemas.microsoft.com/office/powerpoint/2010/main" val="331407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a:t>
            </a:r>
            <a:r>
              <a:rPr lang="en-US" dirty="0"/>
              <a:t> </a:t>
            </a:r>
            <a:r>
              <a:rPr lang="en-US" dirty="0" smtClean="0"/>
              <a:t>Statements</a:t>
            </a:r>
            <a:endParaRPr lang="en-US" dirty="0"/>
          </a:p>
        </p:txBody>
      </p:sp>
      <p:sp>
        <p:nvSpPr>
          <p:cNvPr id="3" name="Content Placeholder 2"/>
          <p:cNvSpPr>
            <a:spLocks noGrp="1"/>
          </p:cNvSpPr>
          <p:nvPr>
            <p:ph sz="half" idx="1"/>
          </p:nvPr>
        </p:nvSpPr>
        <p:spPr/>
        <p:txBody>
          <a:bodyPr/>
          <a:lstStyle/>
          <a:p>
            <a:endParaRPr lang="en-US" dirty="0" smtClean="0"/>
          </a:p>
          <a:p>
            <a:endParaRPr lang="en-US" dirty="0"/>
          </a:p>
          <a:p>
            <a:r>
              <a:rPr lang="en-US" dirty="0" smtClean="0"/>
              <a:t>How?</a:t>
            </a:r>
          </a:p>
          <a:p>
            <a:r>
              <a:rPr lang="en-US" dirty="0"/>
              <a:t>W</a:t>
            </a:r>
            <a:r>
              <a:rPr lang="en-US" dirty="0" smtClean="0"/>
              <a:t>hat we do now</a:t>
            </a:r>
          </a:p>
          <a:p>
            <a:r>
              <a:rPr lang="en-US" dirty="0" smtClean="0"/>
              <a:t>Purpose and primary objectives </a:t>
            </a:r>
          </a:p>
          <a:p>
            <a:r>
              <a:rPr lang="en-US" dirty="0" smtClean="0"/>
              <a:t>Action oriented </a:t>
            </a:r>
          </a:p>
          <a:p>
            <a:r>
              <a:rPr lang="en-US" dirty="0"/>
              <a:t>A</a:t>
            </a:r>
            <a:r>
              <a:rPr lang="en-US" dirty="0" smtClean="0"/>
              <a:t>ligned with enterprise</a:t>
            </a:r>
          </a:p>
          <a:p>
            <a:pPr marL="0" indent="0">
              <a:buNone/>
            </a:pPr>
            <a:endParaRPr lang="en-US" dirty="0"/>
          </a:p>
        </p:txBody>
      </p:sp>
    </p:spTree>
    <p:extLst>
      <p:ext uri="{BB962C8B-B14F-4D97-AF65-F5344CB8AC3E}">
        <p14:creationId xmlns:p14="http://schemas.microsoft.com/office/powerpoint/2010/main" val="2884767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a:t>
            </a:r>
            <a:endParaRPr lang="en-US" dirty="0"/>
          </a:p>
        </p:txBody>
      </p:sp>
      <p:sp>
        <p:nvSpPr>
          <p:cNvPr id="3" name="Content Placeholder 2"/>
          <p:cNvSpPr>
            <a:spLocks noGrp="1"/>
          </p:cNvSpPr>
          <p:nvPr>
            <p:ph sz="half" idx="1"/>
          </p:nvPr>
        </p:nvSpPr>
        <p:spPr/>
        <p:txBody>
          <a:bodyPr/>
          <a:lstStyle/>
          <a:p>
            <a:endParaRPr lang="en-US" dirty="0" smtClean="0"/>
          </a:p>
          <a:p>
            <a:endParaRPr lang="en-US" dirty="0"/>
          </a:p>
          <a:p>
            <a:r>
              <a:rPr lang="en-US" dirty="0" smtClean="0"/>
              <a:t>A </a:t>
            </a:r>
            <a:r>
              <a:rPr lang="en-US" dirty="0"/>
              <a:t>vision provides direction and road map into the future, it describes the type of department that you want to become and how it’s unique, it creates purpose and identity. </a:t>
            </a:r>
          </a:p>
          <a:p>
            <a:endParaRPr lang="en-US" dirty="0"/>
          </a:p>
        </p:txBody>
      </p:sp>
    </p:spTree>
    <p:extLst>
      <p:ext uri="{BB962C8B-B14F-4D97-AF65-F5344CB8AC3E}">
        <p14:creationId xmlns:p14="http://schemas.microsoft.com/office/powerpoint/2010/main" val="1411323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Planning</a:t>
            </a:r>
            <a:endParaRPr lang="en-US" dirty="0"/>
          </a:p>
        </p:txBody>
      </p:sp>
      <p:sp>
        <p:nvSpPr>
          <p:cNvPr id="3" name="Content Placeholder 2"/>
          <p:cNvSpPr>
            <a:spLocks noGrp="1"/>
          </p:cNvSpPr>
          <p:nvPr>
            <p:ph sz="half" idx="1"/>
          </p:nvPr>
        </p:nvSpPr>
        <p:spPr/>
        <p:txBody>
          <a:bodyPr/>
          <a:lstStyle/>
          <a:p>
            <a:endParaRPr lang="en-US" dirty="0" smtClean="0"/>
          </a:p>
          <a:p>
            <a:r>
              <a:rPr lang="en-US" dirty="0" smtClean="0"/>
              <a:t>Building a team of stakeholders</a:t>
            </a:r>
          </a:p>
          <a:p>
            <a:r>
              <a:rPr lang="en-US" dirty="0" smtClean="0"/>
              <a:t>Gathering data</a:t>
            </a:r>
          </a:p>
          <a:p>
            <a:r>
              <a:rPr lang="en-US" dirty="0" smtClean="0"/>
              <a:t>SWOT Strengths, Weaknesses, Opportunities, Threats</a:t>
            </a:r>
          </a:p>
          <a:p>
            <a:r>
              <a:rPr lang="en-US" dirty="0" smtClean="0"/>
              <a:t>Writing a plan</a:t>
            </a:r>
          </a:p>
          <a:p>
            <a:r>
              <a:rPr lang="en-US" dirty="0" smtClean="0"/>
              <a:t>CQI Goals</a:t>
            </a:r>
          </a:p>
          <a:p>
            <a:r>
              <a:rPr lang="en-US" dirty="0" smtClean="0"/>
              <a:t>Facilitate, Care, Provide, Advise</a:t>
            </a:r>
            <a:endParaRPr lang="en-US" dirty="0"/>
          </a:p>
        </p:txBody>
      </p:sp>
    </p:spTree>
    <p:extLst>
      <p:ext uri="{BB962C8B-B14F-4D97-AF65-F5344CB8AC3E}">
        <p14:creationId xmlns:p14="http://schemas.microsoft.com/office/powerpoint/2010/main" val="969633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Supports</a:t>
            </a:r>
            <a:endParaRPr lang="en-US" dirty="0"/>
          </a:p>
        </p:txBody>
      </p:sp>
      <p:sp>
        <p:nvSpPr>
          <p:cNvPr id="3" name="Content Placeholder 2"/>
          <p:cNvSpPr>
            <a:spLocks noGrp="1"/>
          </p:cNvSpPr>
          <p:nvPr>
            <p:ph sz="half" idx="1"/>
          </p:nvPr>
        </p:nvSpPr>
        <p:spPr/>
        <p:txBody>
          <a:bodyPr/>
          <a:lstStyle/>
          <a:p>
            <a:r>
              <a:rPr lang="en-US" dirty="0" smtClean="0"/>
              <a:t>Strategic partners</a:t>
            </a:r>
          </a:p>
          <a:p>
            <a:pPr lvl="1"/>
            <a:r>
              <a:rPr lang="en-US" dirty="0" smtClean="0"/>
              <a:t>Nursing</a:t>
            </a:r>
          </a:p>
          <a:p>
            <a:pPr lvl="1"/>
            <a:r>
              <a:rPr lang="en-US" dirty="0" smtClean="0"/>
              <a:t>SW</a:t>
            </a:r>
          </a:p>
          <a:p>
            <a:pPr lvl="1"/>
            <a:r>
              <a:rPr lang="en-US" dirty="0" smtClean="0"/>
              <a:t>Volunteers</a:t>
            </a:r>
          </a:p>
          <a:p>
            <a:pPr lvl="1"/>
            <a:r>
              <a:rPr lang="en-US" dirty="0" smtClean="0"/>
              <a:t>Medicine</a:t>
            </a:r>
          </a:p>
          <a:p>
            <a:pPr lvl="1"/>
            <a:r>
              <a:rPr lang="en-US" dirty="0" smtClean="0"/>
              <a:t>Administration</a:t>
            </a:r>
          </a:p>
          <a:p>
            <a:pPr lvl="1"/>
            <a:r>
              <a:rPr lang="en-US" dirty="0" smtClean="0"/>
              <a:t>Foundation</a:t>
            </a:r>
          </a:p>
          <a:p>
            <a:pPr lvl="1"/>
            <a:r>
              <a:rPr lang="en-US" dirty="0" smtClean="0"/>
              <a:t>Community- </a:t>
            </a:r>
            <a:r>
              <a:rPr lang="en-US" dirty="0" err="1" smtClean="0"/>
              <a:t>Bikor</a:t>
            </a:r>
            <a:r>
              <a:rPr lang="en-US" dirty="0" smtClean="0"/>
              <a:t> </a:t>
            </a:r>
            <a:r>
              <a:rPr lang="en-US" dirty="0" err="1" smtClean="0"/>
              <a:t>Cholim</a:t>
            </a:r>
            <a:endParaRPr lang="en-US" dirty="0" smtClean="0"/>
          </a:p>
          <a:p>
            <a:pPr lvl="1"/>
            <a:r>
              <a:rPr lang="en-US" dirty="0" smtClean="0"/>
              <a:t>Get their input even if they don’t want to participate</a:t>
            </a:r>
            <a:endParaRPr lang="en-US" dirty="0"/>
          </a:p>
        </p:txBody>
      </p:sp>
    </p:spTree>
    <p:extLst>
      <p:ext uri="{BB962C8B-B14F-4D97-AF65-F5344CB8AC3E}">
        <p14:creationId xmlns:p14="http://schemas.microsoft.com/office/powerpoint/2010/main" val="3183279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3" name="Content Placeholder 2"/>
          <p:cNvSpPr>
            <a:spLocks noGrp="1"/>
          </p:cNvSpPr>
          <p:nvPr>
            <p:ph sz="half" idx="1"/>
          </p:nvPr>
        </p:nvSpPr>
        <p:spPr/>
        <p:txBody>
          <a:bodyPr/>
          <a:lstStyle/>
          <a:p>
            <a:pPr marL="0" indent="0">
              <a:buNone/>
            </a:pPr>
            <a:endParaRPr lang="en-US" dirty="0" smtClean="0"/>
          </a:p>
          <a:p>
            <a:r>
              <a:rPr lang="en-US" dirty="0" smtClean="0"/>
              <a:t>What data do you have?</a:t>
            </a:r>
          </a:p>
          <a:p>
            <a:r>
              <a:rPr lang="en-US" dirty="0" smtClean="0"/>
              <a:t>What data does the institution already collect?</a:t>
            </a:r>
          </a:p>
          <a:p>
            <a:r>
              <a:rPr lang="en-US" dirty="0" smtClean="0"/>
              <a:t>HCAHPS</a:t>
            </a:r>
          </a:p>
          <a:p>
            <a:r>
              <a:rPr lang="en-US" dirty="0" smtClean="0"/>
              <a:t>ICU Deaths</a:t>
            </a:r>
          </a:p>
          <a:p>
            <a:r>
              <a:rPr lang="en-US" dirty="0" smtClean="0"/>
              <a:t>Staff turnover by unit</a:t>
            </a:r>
            <a:endParaRPr lang="en-US" dirty="0"/>
          </a:p>
        </p:txBody>
      </p:sp>
    </p:spTree>
    <p:extLst>
      <p:ext uri="{BB962C8B-B14F-4D97-AF65-F5344CB8AC3E}">
        <p14:creationId xmlns:p14="http://schemas.microsoft.com/office/powerpoint/2010/main" val="2195256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a Plan</a:t>
            </a:r>
            <a:endParaRPr lang="en-US" dirty="0"/>
          </a:p>
        </p:txBody>
      </p:sp>
      <p:sp>
        <p:nvSpPr>
          <p:cNvPr id="3" name="Content Placeholder 2"/>
          <p:cNvSpPr>
            <a:spLocks noGrp="1"/>
          </p:cNvSpPr>
          <p:nvPr>
            <p:ph sz="half" idx="1"/>
          </p:nvPr>
        </p:nvSpPr>
        <p:spPr/>
        <p:txBody>
          <a:bodyPr/>
          <a:lstStyle/>
          <a:p>
            <a:endParaRPr lang="en-US" dirty="0" smtClean="0"/>
          </a:p>
          <a:p>
            <a:endParaRPr lang="en-US" dirty="0"/>
          </a:p>
          <a:p>
            <a:r>
              <a:rPr lang="en-US" dirty="0" smtClean="0"/>
              <a:t>Where do you want to be in 3 years?</a:t>
            </a:r>
          </a:p>
          <a:p>
            <a:r>
              <a:rPr lang="en-US" dirty="0" smtClean="0"/>
              <a:t>Improve staff</a:t>
            </a:r>
          </a:p>
          <a:p>
            <a:r>
              <a:rPr lang="en-US" dirty="0" smtClean="0"/>
              <a:t>Focus on Quality Indicators</a:t>
            </a:r>
          </a:p>
          <a:p>
            <a:r>
              <a:rPr lang="en-US" dirty="0" smtClean="0"/>
              <a:t>What do you need to do to get there?</a:t>
            </a:r>
          </a:p>
          <a:p>
            <a:pPr lvl="1"/>
            <a:r>
              <a:rPr lang="en-US" dirty="0" smtClean="0"/>
              <a:t>Rise referrals. </a:t>
            </a:r>
          </a:p>
          <a:p>
            <a:pPr lvl="1"/>
            <a:r>
              <a:rPr lang="en-US" dirty="0" smtClean="0"/>
              <a:t>Demonstrate need. </a:t>
            </a:r>
            <a:endParaRPr lang="en-US" dirty="0"/>
          </a:p>
        </p:txBody>
      </p:sp>
    </p:spTree>
    <p:extLst>
      <p:ext uri="{BB962C8B-B14F-4D97-AF65-F5344CB8AC3E}">
        <p14:creationId xmlns:p14="http://schemas.microsoft.com/office/powerpoint/2010/main" val="4155554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Implementation or Tactical Plan</a:t>
            </a:r>
            <a:endParaRPr lang="en-US" dirty="0"/>
          </a:p>
        </p:txBody>
      </p:sp>
      <p:sp>
        <p:nvSpPr>
          <p:cNvPr id="3" name="Content Placeholder 2"/>
          <p:cNvSpPr>
            <a:spLocks noGrp="1"/>
          </p:cNvSpPr>
          <p:nvPr>
            <p:ph sz="half" idx="1"/>
          </p:nvPr>
        </p:nvSpPr>
        <p:spPr/>
        <p:txBody>
          <a:bodyPr/>
          <a:lstStyle/>
          <a:p>
            <a:r>
              <a:rPr lang="en-US" dirty="0" smtClean="0"/>
              <a:t>Short term</a:t>
            </a:r>
          </a:p>
          <a:p>
            <a:r>
              <a:rPr lang="en-US" dirty="0" smtClean="0"/>
              <a:t>Concrete steps</a:t>
            </a:r>
          </a:p>
          <a:p>
            <a:r>
              <a:rPr lang="en-US" dirty="0" smtClean="0"/>
              <a:t>Budget </a:t>
            </a:r>
          </a:p>
          <a:p>
            <a:r>
              <a:rPr lang="en-US" dirty="0" smtClean="0"/>
              <a:t>Who is doing what</a:t>
            </a:r>
          </a:p>
          <a:p>
            <a:r>
              <a:rPr lang="en-US" dirty="0" smtClean="0"/>
              <a:t>Timeline</a:t>
            </a:r>
          </a:p>
          <a:p>
            <a:r>
              <a:rPr lang="en-US" dirty="0" smtClean="0"/>
              <a:t>CQI plan</a:t>
            </a:r>
          </a:p>
          <a:p>
            <a:r>
              <a:rPr lang="en-US" dirty="0" smtClean="0"/>
              <a:t>Plan-do-Check Act(</a:t>
            </a:r>
            <a:r>
              <a:rPr lang="en-US" dirty="0"/>
              <a:t>A</a:t>
            </a:r>
            <a:r>
              <a:rPr lang="en-US" dirty="0" smtClean="0"/>
              <a:t>djust)</a:t>
            </a:r>
          </a:p>
          <a:p>
            <a:r>
              <a:rPr lang="en-US" dirty="0" smtClean="0"/>
              <a:t>Lean</a:t>
            </a:r>
          </a:p>
        </p:txBody>
      </p:sp>
    </p:spTree>
    <p:extLst>
      <p:ext uri="{BB962C8B-B14F-4D97-AF65-F5344CB8AC3E}">
        <p14:creationId xmlns:p14="http://schemas.microsoft.com/office/powerpoint/2010/main" val="1636656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a:t>
            </a:r>
            <a:endParaRPr lang="en-US" dirty="0"/>
          </a:p>
        </p:txBody>
      </p:sp>
      <p:sp>
        <p:nvSpPr>
          <p:cNvPr id="3" name="Content Placeholder 2"/>
          <p:cNvSpPr>
            <a:spLocks noGrp="1"/>
          </p:cNvSpPr>
          <p:nvPr>
            <p:ph sz="half" idx="1"/>
          </p:nvPr>
        </p:nvSpPr>
        <p:spPr/>
        <p:txBody>
          <a:bodyPr/>
          <a:lstStyle/>
          <a:p>
            <a:r>
              <a:rPr lang="en-US" dirty="0" smtClean="0"/>
              <a:t>Specific</a:t>
            </a:r>
          </a:p>
          <a:p>
            <a:r>
              <a:rPr lang="en-US" dirty="0" smtClean="0"/>
              <a:t>Measurable</a:t>
            </a:r>
          </a:p>
          <a:p>
            <a:r>
              <a:rPr lang="en-US" dirty="0" smtClean="0"/>
              <a:t>Achievable</a:t>
            </a:r>
          </a:p>
          <a:p>
            <a:r>
              <a:rPr lang="en-US" dirty="0" smtClean="0"/>
              <a:t>Relevant</a:t>
            </a:r>
          </a:p>
          <a:p>
            <a:r>
              <a:rPr lang="en-US" dirty="0" smtClean="0"/>
              <a:t>Time bound</a:t>
            </a:r>
            <a:endParaRPr lang="en-US" dirty="0"/>
          </a:p>
        </p:txBody>
      </p:sp>
    </p:spTree>
    <p:extLst>
      <p:ext uri="{BB962C8B-B14F-4D97-AF65-F5344CB8AC3E}">
        <p14:creationId xmlns:p14="http://schemas.microsoft.com/office/powerpoint/2010/main" val="4131229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Project</a:t>
            </a:r>
            <a:endParaRPr lang="en-US" dirty="0"/>
          </a:p>
        </p:txBody>
      </p:sp>
      <p:sp>
        <p:nvSpPr>
          <p:cNvPr id="3" name="Content Placeholder 2"/>
          <p:cNvSpPr>
            <a:spLocks noGrp="1"/>
          </p:cNvSpPr>
          <p:nvPr>
            <p:ph sz="half" idx="1"/>
          </p:nvPr>
        </p:nvSpPr>
        <p:spPr/>
        <p:txBody>
          <a:bodyPr>
            <a:normAutofit fontScale="92500"/>
          </a:bodyPr>
          <a:lstStyle/>
          <a:p>
            <a:r>
              <a:rPr lang="en-US" dirty="0" smtClean="0"/>
              <a:t>S- Improve the percentage of admitted patient who have their religious preference assessed on admission.</a:t>
            </a:r>
          </a:p>
          <a:p>
            <a:r>
              <a:rPr lang="en-US" dirty="0" smtClean="0"/>
              <a:t>M- The information is captured in the EMR and can be extracted. </a:t>
            </a:r>
          </a:p>
          <a:p>
            <a:r>
              <a:rPr lang="en-US" dirty="0" smtClean="0"/>
              <a:t>A- Change can be achieved by training admitting staff.</a:t>
            </a:r>
          </a:p>
          <a:p>
            <a:r>
              <a:rPr lang="en-US" dirty="0" smtClean="0"/>
              <a:t>R- Change will improve delivery of religious services and achieve compliance with Joint Commission standards. </a:t>
            </a:r>
          </a:p>
          <a:p>
            <a:r>
              <a:rPr lang="en-US" dirty="0" smtClean="0"/>
              <a:t>T- Measureable change can be achieved in 2 months. </a:t>
            </a:r>
          </a:p>
          <a:p>
            <a:pPr marL="0" indent="0">
              <a:buNone/>
            </a:pPr>
            <a:endParaRPr lang="en-US" dirty="0" smtClean="0"/>
          </a:p>
          <a:p>
            <a:r>
              <a:rPr lang="en-US" dirty="0" smtClean="0"/>
              <a:t> </a:t>
            </a:r>
          </a:p>
          <a:p>
            <a:endParaRPr lang="en-US" dirty="0"/>
          </a:p>
        </p:txBody>
      </p:sp>
    </p:spTree>
    <p:extLst>
      <p:ext uri="{BB962C8B-B14F-4D97-AF65-F5344CB8AC3E}">
        <p14:creationId xmlns:p14="http://schemas.microsoft.com/office/powerpoint/2010/main" val="1759456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QI Projects Fail?</a:t>
            </a:r>
            <a:endParaRPr lang="en-US" dirty="0"/>
          </a:p>
        </p:txBody>
      </p:sp>
      <p:sp>
        <p:nvSpPr>
          <p:cNvPr id="3" name="Content Placeholder 2"/>
          <p:cNvSpPr>
            <a:spLocks noGrp="1"/>
          </p:cNvSpPr>
          <p:nvPr>
            <p:ph sz="half" idx="1"/>
          </p:nvPr>
        </p:nvSpPr>
        <p:spPr/>
        <p:txBody>
          <a:bodyPr/>
          <a:lstStyle/>
          <a:p>
            <a:r>
              <a:rPr lang="en-US" dirty="0" smtClean="0"/>
              <a:t>Scope creep</a:t>
            </a:r>
          </a:p>
          <a:p>
            <a:r>
              <a:rPr lang="en-US" dirty="0" smtClean="0"/>
              <a:t>Failure to walk the process</a:t>
            </a:r>
          </a:p>
          <a:p>
            <a:r>
              <a:rPr lang="en-US" dirty="0" smtClean="0"/>
              <a:t>No real champion</a:t>
            </a:r>
          </a:p>
          <a:p>
            <a:r>
              <a:rPr lang="en-US" dirty="0" smtClean="0"/>
              <a:t>Assuming the answer</a:t>
            </a:r>
          </a:p>
          <a:p>
            <a:r>
              <a:rPr lang="en-US" dirty="0" smtClean="0"/>
              <a:t>Analyze- </a:t>
            </a:r>
            <a:r>
              <a:rPr lang="en-US" dirty="0" err="1" smtClean="0"/>
              <a:t>pareto</a:t>
            </a:r>
            <a:r>
              <a:rPr lang="en-US" dirty="0" smtClean="0"/>
              <a:t> chart 80-20 rule</a:t>
            </a:r>
          </a:p>
          <a:p>
            <a:r>
              <a:rPr lang="en-US" dirty="0" smtClean="0"/>
              <a:t>Define, Measure, Analyze, Improve, Control</a:t>
            </a:r>
          </a:p>
          <a:p>
            <a:r>
              <a:rPr lang="en-US" dirty="0" smtClean="0"/>
              <a:t>Waste</a:t>
            </a:r>
            <a:endParaRPr lang="en-US" dirty="0"/>
          </a:p>
        </p:txBody>
      </p:sp>
    </p:spTree>
    <p:extLst>
      <p:ext uri="{BB962C8B-B14F-4D97-AF65-F5344CB8AC3E}">
        <p14:creationId xmlns:p14="http://schemas.microsoft.com/office/powerpoint/2010/main" val="1776387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sz="half" idx="1"/>
          </p:nvPr>
        </p:nvSpPr>
        <p:spPr>
          <a:xfrm>
            <a:off x="1415142" y="1600200"/>
            <a:ext cx="7271657" cy="4525963"/>
          </a:xfrm>
        </p:spPr>
        <p:txBody>
          <a:bodyPr/>
          <a:lstStyle/>
          <a:p>
            <a:endParaRPr lang="en-US" dirty="0" smtClean="0"/>
          </a:p>
          <a:p>
            <a:pPr lvl="1">
              <a:buFont typeface="Arial"/>
              <a:buChar char="•"/>
            </a:pPr>
            <a:r>
              <a:rPr lang="en-US" sz="2400" b="1" dirty="0" smtClean="0">
                <a:cs typeface="Arial"/>
              </a:rPr>
              <a:t>Chaplain</a:t>
            </a:r>
          </a:p>
          <a:p>
            <a:pPr lvl="1">
              <a:buFont typeface="Arial"/>
              <a:buChar char="•"/>
            </a:pPr>
            <a:r>
              <a:rPr lang="en-US" sz="2400" b="1" dirty="0" smtClean="0">
                <a:cs typeface="Arial"/>
              </a:rPr>
              <a:t>Spiritual Care</a:t>
            </a:r>
          </a:p>
          <a:p>
            <a:pPr lvl="1">
              <a:buFont typeface="Arial"/>
              <a:buChar char="•"/>
            </a:pPr>
            <a:r>
              <a:rPr lang="en-US" sz="2400" b="1" dirty="0" smtClean="0">
                <a:cs typeface="Arial"/>
              </a:rPr>
              <a:t>Chaplaincy Care</a:t>
            </a:r>
          </a:p>
          <a:p>
            <a:pPr lvl="1">
              <a:buFont typeface="Arial"/>
              <a:buChar char="•"/>
            </a:pPr>
            <a:r>
              <a:rPr lang="en-US" sz="2400" b="1" dirty="0" smtClean="0">
                <a:cs typeface="Arial"/>
              </a:rPr>
              <a:t>Pastoral Care</a:t>
            </a:r>
          </a:p>
          <a:p>
            <a:pPr lvl="1">
              <a:buFont typeface="Arial"/>
              <a:buChar char="•"/>
            </a:pPr>
            <a:r>
              <a:rPr lang="en-US" sz="2400" b="1" dirty="0" smtClean="0">
                <a:cs typeface="Arial"/>
              </a:rPr>
              <a:t>Assessment- Screening, History</a:t>
            </a:r>
          </a:p>
          <a:p>
            <a:pPr lvl="1">
              <a:buFont typeface="Arial"/>
              <a:buChar char="•"/>
            </a:pPr>
            <a:r>
              <a:rPr lang="en-US" sz="2400" b="1" dirty="0" smtClean="0">
                <a:cs typeface="Arial"/>
              </a:rPr>
              <a:t>Specialist vs. Generalist Spiritual Care</a:t>
            </a:r>
          </a:p>
          <a:p>
            <a:pPr lvl="1"/>
            <a:endParaRPr lang="en-US" b="1" dirty="0"/>
          </a:p>
          <a:p>
            <a:pPr lvl="1"/>
            <a:endParaRPr lang="en-US" dirty="0"/>
          </a:p>
        </p:txBody>
      </p:sp>
    </p:spTree>
    <p:extLst>
      <p:ext uri="{BB962C8B-B14F-4D97-AF65-F5344CB8AC3E}">
        <p14:creationId xmlns:p14="http://schemas.microsoft.com/office/powerpoint/2010/main" val="32590413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Waste</a:t>
            </a:r>
            <a:endParaRPr lang="en-US" dirty="0"/>
          </a:p>
        </p:txBody>
      </p:sp>
      <p:sp>
        <p:nvSpPr>
          <p:cNvPr id="3" name="Content Placeholder 2"/>
          <p:cNvSpPr>
            <a:spLocks noGrp="1"/>
          </p:cNvSpPr>
          <p:nvPr>
            <p:ph sz="half" idx="1"/>
          </p:nvPr>
        </p:nvSpPr>
        <p:spPr/>
        <p:txBody>
          <a:bodyPr/>
          <a:lstStyle/>
          <a:p>
            <a:r>
              <a:rPr lang="en-US" dirty="0" err="1" smtClean="0"/>
              <a:t>Tranportation</a:t>
            </a:r>
            <a:endParaRPr lang="en-US" dirty="0" smtClean="0"/>
          </a:p>
          <a:p>
            <a:r>
              <a:rPr lang="en-US" dirty="0" smtClean="0"/>
              <a:t>Inventory</a:t>
            </a:r>
          </a:p>
          <a:p>
            <a:r>
              <a:rPr lang="en-US" dirty="0" smtClean="0"/>
              <a:t>Motion</a:t>
            </a:r>
          </a:p>
          <a:p>
            <a:r>
              <a:rPr lang="en-US" dirty="0" smtClean="0"/>
              <a:t>Waiting</a:t>
            </a:r>
          </a:p>
          <a:p>
            <a:r>
              <a:rPr lang="en-US" dirty="0" smtClean="0"/>
              <a:t>Overproduction</a:t>
            </a:r>
          </a:p>
          <a:p>
            <a:r>
              <a:rPr lang="en-US" dirty="0" smtClean="0"/>
              <a:t>Over processing</a:t>
            </a:r>
          </a:p>
          <a:p>
            <a:r>
              <a:rPr lang="en-US" dirty="0" smtClean="0"/>
              <a:t>Defects</a:t>
            </a:r>
          </a:p>
          <a:p>
            <a:r>
              <a:rPr lang="en-US" dirty="0" smtClean="0"/>
              <a:t>Underutilization of talent</a:t>
            </a:r>
          </a:p>
          <a:p>
            <a:r>
              <a:rPr lang="en-US" dirty="0" smtClean="0"/>
              <a:t>Value Stream Mapping</a:t>
            </a:r>
          </a:p>
          <a:p>
            <a:endParaRPr lang="en-US" dirty="0"/>
          </a:p>
        </p:txBody>
      </p:sp>
    </p:spTree>
    <p:extLst>
      <p:ext uri="{BB962C8B-B14F-4D97-AF65-F5344CB8AC3E}">
        <p14:creationId xmlns:p14="http://schemas.microsoft.com/office/powerpoint/2010/main" val="4235440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Rapid Improvement Projects</a:t>
            </a:r>
            <a:endParaRPr lang="en-US" dirty="0"/>
          </a:p>
        </p:txBody>
      </p:sp>
      <p:sp>
        <p:nvSpPr>
          <p:cNvPr id="3" name="Content Placeholder 2"/>
          <p:cNvSpPr>
            <a:spLocks noGrp="1"/>
          </p:cNvSpPr>
          <p:nvPr>
            <p:ph sz="half" idx="1"/>
          </p:nvPr>
        </p:nvSpPr>
        <p:spPr/>
        <p:txBody>
          <a:bodyPr/>
          <a:lstStyle/>
          <a:p>
            <a:endParaRPr lang="en-US" dirty="0" smtClean="0"/>
          </a:p>
          <a:p>
            <a:r>
              <a:rPr lang="en-US" dirty="0" smtClean="0"/>
              <a:t>Kaizen- short term project as part of a long range plan</a:t>
            </a:r>
          </a:p>
          <a:p>
            <a:r>
              <a:rPr lang="en-US" dirty="0" smtClean="0"/>
              <a:t>Usually meet for a week</a:t>
            </a:r>
          </a:p>
          <a:p>
            <a:r>
              <a:rPr lang="en-US" dirty="0" smtClean="0"/>
              <a:t>3 days of data gathering</a:t>
            </a:r>
          </a:p>
          <a:p>
            <a:r>
              <a:rPr lang="en-US" dirty="0" smtClean="0"/>
              <a:t>2 days analysis, implementation and testing</a:t>
            </a:r>
          </a:p>
          <a:p>
            <a:r>
              <a:rPr lang="en-US" dirty="0" smtClean="0"/>
              <a:t>Example- collecting patient religion on admission</a:t>
            </a:r>
            <a:endParaRPr lang="en-US" dirty="0"/>
          </a:p>
        </p:txBody>
      </p:sp>
    </p:spTree>
    <p:extLst>
      <p:ext uri="{BB962C8B-B14F-4D97-AF65-F5344CB8AC3E}">
        <p14:creationId xmlns:p14="http://schemas.microsoft.com/office/powerpoint/2010/main" val="37365579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Policies</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Decedent care</a:t>
            </a:r>
          </a:p>
          <a:p>
            <a:r>
              <a:rPr lang="en-US" dirty="0" smtClean="0"/>
              <a:t>Weddings</a:t>
            </a:r>
          </a:p>
          <a:p>
            <a:r>
              <a:rPr lang="en-US" dirty="0" smtClean="0"/>
              <a:t>Use of sacred space</a:t>
            </a:r>
          </a:p>
          <a:p>
            <a:r>
              <a:rPr lang="en-US" dirty="0" smtClean="0"/>
              <a:t>Availability</a:t>
            </a:r>
          </a:p>
          <a:p>
            <a:r>
              <a:rPr lang="en-US" dirty="0" smtClean="0"/>
              <a:t>Baptism- </a:t>
            </a:r>
            <a:r>
              <a:rPr lang="en-US" dirty="0" err="1" smtClean="0"/>
              <a:t>stillborns</a:t>
            </a:r>
            <a:endParaRPr lang="en-US" dirty="0" smtClean="0"/>
          </a:p>
          <a:p>
            <a:r>
              <a:rPr lang="en-US" dirty="0" smtClean="0"/>
              <a:t>Roles of BCC, Students, volunteers</a:t>
            </a:r>
          </a:p>
          <a:p>
            <a:r>
              <a:rPr lang="en-US" dirty="0" smtClean="0"/>
              <a:t>Work hours</a:t>
            </a:r>
          </a:p>
          <a:p>
            <a:r>
              <a:rPr lang="en-US" dirty="0" smtClean="0"/>
              <a:t>Gifts and donations</a:t>
            </a:r>
          </a:p>
          <a:p>
            <a:r>
              <a:rPr lang="en-US" dirty="0" smtClean="0"/>
              <a:t>Cultural accommodations</a:t>
            </a:r>
          </a:p>
          <a:p>
            <a:r>
              <a:rPr lang="en-US" dirty="0" smtClean="0"/>
              <a:t>Others?</a:t>
            </a:r>
            <a:endParaRPr lang="en-US" dirty="0"/>
          </a:p>
        </p:txBody>
      </p:sp>
    </p:spTree>
    <p:extLst>
      <p:ext uri="{BB962C8B-B14F-4D97-AF65-F5344CB8AC3E}">
        <p14:creationId xmlns:p14="http://schemas.microsoft.com/office/powerpoint/2010/main" val="1168346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cs typeface="Arial"/>
              </a:rPr>
              <a:t>Implementation</a:t>
            </a:r>
            <a:endParaRPr lang="en-US" b="1" dirty="0">
              <a:cs typeface="Arial"/>
            </a:endParaRPr>
          </a:p>
        </p:txBody>
      </p:sp>
      <p:sp>
        <p:nvSpPr>
          <p:cNvPr id="3" name="Content Placeholder 2"/>
          <p:cNvSpPr>
            <a:spLocks noGrp="1"/>
          </p:cNvSpPr>
          <p:nvPr>
            <p:ph idx="1"/>
          </p:nvPr>
        </p:nvSpPr>
        <p:spPr>
          <a:xfrm>
            <a:off x="457200" y="1646237"/>
            <a:ext cx="8229600" cy="4525963"/>
          </a:xfrm>
        </p:spPr>
        <p:txBody>
          <a:bodyPr>
            <a:normAutofit/>
          </a:bodyPr>
          <a:lstStyle/>
          <a:p>
            <a:pPr>
              <a:buFont typeface="Arial" pitchFamily="34" charset="0"/>
              <a:buChar char="•"/>
            </a:pPr>
            <a:r>
              <a:rPr lang="en-US" dirty="0" smtClean="0">
                <a:cs typeface="Arial"/>
              </a:rPr>
              <a:t>Include spiritual questions in routine admission screening and educate nurses on their use</a:t>
            </a:r>
          </a:p>
          <a:p>
            <a:pPr>
              <a:buFont typeface="Arial" pitchFamily="34" charset="0"/>
              <a:buChar char="•"/>
            </a:pPr>
            <a:r>
              <a:rPr lang="en-US" dirty="0" smtClean="0">
                <a:cs typeface="Arial"/>
              </a:rPr>
              <a:t>Include spiritual questions in social section of history and physical </a:t>
            </a:r>
            <a:r>
              <a:rPr lang="en-US" dirty="0" smtClean="0">
                <a:solidFill>
                  <a:schemeClr val="tx1"/>
                </a:solidFill>
                <a:cs typeface="Arial"/>
              </a:rPr>
              <a:t>by physicians/PAs/nurse practitioners </a:t>
            </a:r>
          </a:p>
          <a:p>
            <a:pPr>
              <a:buFont typeface="Arial" pitchFamily="34" charset="0"/>
              <a:buChar char="•"/>
            </a:pPr>
            <a:r>
              <a:rPr lang="en-US" dirty="0" smtClean="0">
                <a:cs typeface="Arial"/>
              </a:rPr>
              <a:t>Develop and implement standard spiritual assessment and charting template</a:t>
            </a:r>
          </a:p>
          <a:p>
            <a:pPr>
              <a:buFont typeface="Arial" pitchFamily="34" charset="0"/>
              <a:buChar char="•"/>
            </a:pPr>
            <a:r>
              <a:rPr lang="en-US" dirty="0" smtClean="0">
                <a:cs typeface="Arial"/>
              </a:rPr>
              <a:t>Document spiritual assessment on all referrals and other patients with spiritual/religious issues</a:t>
            </a:r>
          </a:p>
          <a:p>
            <a:pPr>
              <a:buFont typeface="Arial" pitchFamily="34" charset="0"/>
              <a:buChar char="•"/>
            </a:pPr>
            <a:endParaRPr lang="en-US"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6" name="Date Placeholder 2"/>
          <p:cNvSpPr>
            <a:spLocks noGrp="1"/>
          </p:cNvSpPr>
          <p:nvPr>
            <p:ph type="dt" sz="half" idx="4294967295"/>
          </p:nvPr>
        </p:nvSpPr>
        <p:spPr>
          <a:xfrm>
            <a:off x="457200" y="6356350"/>
            <a:ext cx="2133600" cy="365125"/>
          </a:xfrm>
          <a:prstGeom prst="rect">
            <a:avLst/>
          </a:prstGeom>
        </p:spPr>
        <p:txBody>
          <a:bodyPr/>
          <a:lstStyle/>
          <a:p>
            <a:r>
              <a:rPr lang="en-US" dirty="0"/>
              <a:t>© Palliative Care </a:t>
            </a:r>
            <a:r>
              <a:rPr lang="en-US" dirty="0" smtClean="0"/>
              <a:t>Network</a:t>
            </a:r>
            <a:endParaRPr lang="en-US" dirty="0"/>
          </a:p>
        </p:txBody>
      </p:sp>
      <p:pic>
        <p:nvPicPr>
          <p:cNvPr id="7" name="Picture 6">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41712154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Screening</a:t>
            </a:r>
            <a:endParaRPr lang="en-US" b="1" dirty="0"/>
          </a:p>
        </p:txBody>
      </p:sp>
      <p:sp>
        <p:nvSpPr>
          <p:cNvPr id="3" name="Content Placeholder 2"/>
          <p:cNvSpPr>
            <a:spLocks noGrp="1"/>
          </p:cNvSpPr>
          <p:nvPr>
            <p:ph sz="half" idx="1"/>
          </p:nvPr>
        </p:nvSpPr>
        <p:spPr/>
        <p:txBody>
          <a:bodyPr>
            <a:normAutofit lnSpcReduction="10000"/>
          </a:bodyPr>
          <a:lstStyle/>
          <a:p>
            <a:pPr marL="0" indent="0">
              <a:buNone/>
            </a:pPr>
            <a:endParaRPr lang="en-US" dirty="0"/>
          </a:p>
          <a:p>
            <a:r>
              <a:rPr lang="is-IS" sz="2000" b="0" dirty="0" smtClean="0"/>
              <a:t>…</a:t>
            </a:r>
            <a:r>
              <a:rPr lang="en-US" sz="2000" b="0" dirty="0" smtClean="0"/>
              <a:t>the </a:t>
            </a:r>
            <a:r>
              <a:rPr lang="en-US" sz="2000" b="0" dirty="0"/>
              <a:t>measure with the best balance of sensitivity and specificity was #2 (self- described struggle, i.e., a single question asking "Do you currently have what you would describe as religious or spiritual struggles?"). </a:t>
            </a:r>
          </a:p>
          <a:p>
            <a:pPr marL="0" indent="0">
              <a:buNone/>
            </a:pPr>
            <a:r>
              <a:rPr lang="en-US" sz="1400" b="0" dirty="0" smtClean="0"/>
              <a:t>King</a:t>
            </a:r>
            <a:r>
              <a:rPr lang="en-US" sz="1400" b="0" dirty="0"/>
              <a:t>, S. D., </a:t>
            </a:r>
            <a:r>
              <a:rPr lang="en-US" sz="1400" b="0" dirty="0" err="1"/>
              <a:t>Fitchett</a:t>
            </a:r>
            <a:r>
              <a:rPr lang="en-US" sz="1400" b="0" dirty="0"/>
              <a:t>, G., Murphy, P. E., </a:t>
            </a:r>
            <a:r>
              <a:rPr lang="en-US" sz="1400" b="0" dirty="0" err="1"/>
              <a:t>Pargament</a:t>
            </a:r>
            <a:r>
              <a:rPr lang="en-US" sz="1400" b="0" dirty="0"/>
              <a:t>, K. I., Harrison, D. A., &amp; Loggers, E. T. (2017). Determining best methods to screen for religious/spiritual distress. Supportive Care in Cancer, 25(2), 471-479. </a:t>
            </a:r>
            <a:endParaRPr lang="en-US" sz="1400" b="0" dirty="0" smtClean="0"/>
          </a:p>
          <a:p>
            <a:endParaRPr lang="en-US" sz="1400" b="0" dirty="0" smtClean="0"/>
          </a:p>
          <a:p>
            <a:r>
              <a:rPr lang="en-US" sz="2000" b="0" dirty="0"/>
              <a:t>The </a:t>
            </a:r>
            <a:r>
              <a:rPr lang="en-US" sz="2000" b="0" dirty="0" smtClean="0"/>
              <a:t>Distress Thermometer </a:t>
            </a:r>
            <a:r>
              <a:rPr lang="en-US" sz="2000" b="0" dirty="0"/>
              <a:t>is not sufficient to identify spiritual distress. The peace subscale of FACIT-Sp-12 is a better match than the measure as a whole. The </a:t>
            </a:r>
            <a:r>
              <a:rPr lang="en-US" sz="2000" b="0" dirty="0" smtClean="0"/>
              <a:t>Spiritual Injury Scale </a:t>
            </a:r>
            <a:r>
              <a:rPr lang="en-US" sz="2000" b="0" dirty="0"/>
              <a:t>is the best match for spiritual distress, although an imperfect one.</a:t>
            </a:r>
            <a:r>
              <a:rPr lang="en-US" sz="2000" dirty="0"/>
              <a:t> </a:t>
            </a:r>
          </a:p>
          <a:p>
            <a:pPr marL="0" indent="0">
              <a:buNone/>
            </a:pPr>
            <a:r>
              <a:rPr lang="en-US" sz="1400" b="0" dirty="0" smtClean="0"/>
              <a:t>Schultz, M, </a:t>
            </a:r>
            <a:r>
              <a:rPr lang="en-US" sz="1400" b="0" dirty="0" err="1" smtClean="0"/>
              <a:t>Meged</a:t>
            </a:r>
            <a:r>
              <a:rPr lang="en-US" sz="1400" b="0" dirty="0" smtClean="0"/>
              <a:t>-Book, T, </a:t>
            </a:r>
            <a:r>
              <a:rPr lang="en-US" sz="1400" b="0" dirty="0" err="1" smtClean="0"/>
              <a:t>Mashisiach</a:t>
            </a:r>
            <a:r>
              <a:rPr lang="en-US" sz="1400" b="0" dirty="0" smtClean="0"/>
              <a:t>, T, Bar-</a:t>
            </a:r>
            <a:r>
              <a:rPr lang="en-US" sz="1400" b="0" dirty="0" err="1" smtClean="0"/>
              <a:t>Sela</a:t>
            </a:r>
            <a:r>
              <a:rPr lang="en-US" sz="1400" b="0" dirty="0" smtClean="0"/>
              <a:t>, G. (2017) Distinguishing </a:t>
            </a:r>
            <a:r>
              <a:rPr lang="en-US" sz="1400" b="0" dirty="0"/>
              <a:t>Between Spiritual Distress, General </a:t>
            </a:r>
            <a:r>
              <a:rPr lang="en-US" sz="1400" b="0" dirty="0" smtClean="0"/>
              <a:t>Distress, Spiritual </a:t>
            </a:r>
            <a:r>
              <a:rPr lang="en-US" sz="1400" b="0" dirty="0"/>
              <a:t>Well-Being, and Spiritual Pain Among Cancer </a:t>
            </a:r>
            <a:r>
              <a:rPr lang="en-US" sz="1400" b="0" dirty="0" smtClean="0"/>
              <a:t>Patients </a:t>
            </a:r>
            <a:r>
              <a:rPr lang="en-US" sz="1400" b="0" dirty="0"/>
              <a:t>During Oncology </a:t>
            </a:r>
            <a:r>
              <a:rPr lang="en-US" sz="1400" b="0" dirty="0" smtClean="0"/>
              <a:t>Treatment. </a:t>
            </a:r>
            <a:r>
              <a:rPr lang="de-DE" sz="1400" b="0" dirty="0"/>
              <a:t>J </a:t>
            </a:r>
            <a:r>
              <a:rPr lang="de-DE" sz="1400" b="0" dirty="0" err="1"/>
              <a:t>Pain</a:t>
            </a:r>
            <a:r>
              <a:rPr lang="de-DE" sz="1400" b="0" dirty="0"/>
              <a:t> Symptom </a:t>
            </a:r>
            <a:r>
              <a:rPr lang="de-DE" sz="1400" b="0" dirty="0" smtClean="0"/>
              <a:t>Manage, 54(1), 66-73. </a:t>
            </a:r>
            <a:endParaRPr lang="de-DE" sz="1400" b="0" dirty="0"/>
          </a:p>
          <a:p>
            <a:pPr marL="0" indent="0">
              <a:buNone/>
            </a:pPr>
            <a:endParaRPr lang="en-US" sz="1400" b="0" dirty="0"/>
          </a:p>
          <a:p>
            <a:endParaRPr lang="en-US" sz="1400" dirty="0"/>
          </a:p>
          <a:p>
            <a:endParaRPr lang="en-US" sz="1400" dirty="0"/>
          </a:p>
          <a:p>
            <a:endParaRPr lang="en-US" sz="1400" b="0" dirty="0"/>
          </a:p>
          <a:p>
            <a:endParaRPr lang="en-US" sz="1400" b="0" dirty="0" smtClean="0"/>
          </a:p>
          <a:p>
            <a:endParaRPr lang="en-US" sz="1400" b="0" dirty="0"/>
          </a:p>
          <a:p>
            <a:endParaRPr lang="en-US" sz="1400" b="0" dirty="0" smtClean="0"/>
          </a:p>
          <a:p>
            <a:endParaRPr lang="en-US" sz="1400" b="0" dirty="0"/>
          </a:p>
          <a:p>
            <a:endParaRPr lang="en-US" sz="1400" b="0" dirty="0" smtClean="0"/>
          </a:p>
          <a:p>
            <a:endParaRPr lang="en-US" sz="1400" b="0" dirty="0"/>
          </a:p>
          <a:p>
            <a:endParaRPr lang="en-US" sz="1400" b="0" dirty="0"/>
          </a:p>
        </p:txBody>
      </p:sp>
      <p:sp>
        <p:nvSpPr>
          <p:cNvPr id="4"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5"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6" name="Picture 5">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27531720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Spiritual Screening Question</a:t>
            </a:r>
            <a:endParaRPr lang="en-US" b="1" dirty="0"/>
          </a:p>
        </p:txBody>
      </p:sp>
      <p:sp>
        <p:nvSpPr>
          <p:cNvPr id="3" name="Content Placeholder 2"/>
          <p:cNvSpPr>
            <a:spLocks noGrp="1"/>
          </p:cNvSpPr>
          <p:nvPr>
            <p:ph idx="1"/>
          </p:nvPr>
        </p:nvSpPr>
        <p:spPr/>
        <p:txBody>
          <a:bodyPr/>
          <a:lstStyle/>
          <a:p>
            <a:pPr>
              <a:buFont typeface="Arial" pitchFamily="34" charset="0"/>
              <a:buChar char="•"/>
            </a:pPr>
            <a:r>
              <a:rPr lang="en-US" dirty="0" smtClean="0"/>
              <a:t>How do you want your religion listed?</a:t>
            </a:r>
          </a:p>
          <a:p>
            <a:pPr>
              <a:buFont typeface="Arial" pitchFamily="34" charset="0"/>
              <a:buChar char="•"/>
            </a:pPr>
            <a:r>
              <a:rPr lang="en-US" dirty="0" smtClean="0"/>
              <a:t>Do you have any religious or spiritual practices, beliefs or concerns you want the chaplain to know about right now?</a:t>
            </a:r>
          </a:p>
          <a:p>
            <a:pPr>
              <a:buFont typeface="Arial" pitchFamily="34" charset="0"/>
              <a:buChar char="•"/>
            </a:pPr>
            <a:endParaRPr lang="en-US" dirty="0"/>
          </a:p>
          <a:p>
            <a:pPr>
              <a:buFont typeface="Arial" pitchFamily="34" charset="0"/>
              <a:buChar char="•"/>
            </a:pPr>
            <a:r>
              <a:rPr lang="en-US" dirty="0" smtClean="0"/>
              <a:t>Are you at peace?</a:t>
            </a:r>
          </a:p>
          <a:p>
            <a:pPr>
              <a:buFont typeface="Arial" pitchFamily="34" charset="0"/>
              <a:buChar char="•"/>
            </a:pPr>
            <a:endParaRPr lang="en-US" dirty="0" smtClean="0"/>
          </a:p>
          <a:p>
            <a:pPr>
              <a:buFont typeface="Arial" pitchFamily="34" charset="0"/>
              <a:buChar char="•"/>
            </a:pPr>
            <a:r>
              <a:rPr lang="en-US" dirty="0" smtClean="0"/>
              <a:t>“Do you want to see a chaplain?” </a:t>
            </a:r>
            <a:endParaRPr lang="en-US"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6" name="Date Placeholder 2"/>
          <p:cNvSpPr>
            <a:spLocks noGrp="1"/>
          </p:cNvSpPr>
          <p:nvPr>
            <p:ph type="sldNum" sz="quarter" idx="4294967295"/>
          </p:nvPr>
        </p:nvSpPr>
        <p:spPr>
          <a:xfrm>
            <a:off x="381000" y="6172200"/>
            <a:ext cx="2163763" cy="614363"/>
          </a:xfrm>
        </p:spPr>
        <p:txBody>
          <a:bodyPr/>
          <a:lstStyle/>
          <a:p>
            <a:r>
              <a:rPr lang="en-US" dirty="0"/>
              <a:t>© Palliative Care Network</a:t>
            </a:r>
          </a:p>
        </p:txBody>
      </p:sp>
      <p:pic>
        <p:nvPicPr>
          <p:cNvPr id="7" name="Picture 6">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3584267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Spiritual Screening Question-Rush Protocol</a:t>
            </a:r>
            <a:endParaRPr lang="en-US" b="1" dirty="0"/>
          </a:p>
        </p:txBody>
      </p:sp>
      <p:sp>
        <p:nvSpPr>
          <p:cNvPr id="3" name="Content Placeholder 2"/>
          <p:cNvSpPr>
            <a:spLocks noGrp="1"/>
          </p:cNvSpPr>
          <p:nvPr>
            <p:ph sz="half" idx="1"/>
          </p:nvPr>
        </p:nvSpPr>
        <p:spPr/>
        <p:txBody>
          <a:bodyPr>
            <a:normAutofit fontScale="85000" lnSpcReduction="20000"/>
          </a:bodyPr>
          <a:lstStyle/>
          <a:p>
            <a:r>
              <a:rPr lang="en-US" dirty="0"/>
              <a:t>Is religion/spirituality important to you as you cope with your illness? (Yes/No)</a:t>
            </a:r>
          </a:p>
          <a:p>
            <a:pPr marL="0" indent="0">
              <a:buNone/>
            </a:pPr>
            <a:r>
              <a:rPr lang="en-US" dirty="0"/>
              <a:t> </a:t>
            </a:r>
          </a:p>
          <a:p>
            <a:r>
              <a:rPr lang="en-US" dirty="0"/>
              <a:t>(If yes to #1).How much strength/comfort do you get from your religion/spirituality right now? </a:t>
            </a:r>
          </a:p>
          <a:p>
            <a:pPr marL="0" lvl="0" indent="0">
              <a:buNone/>
            </a:pPr>
            <a:r>
              <a:rPr lang="en-US" dirty="0" smtClean="0"/>
              <a:t>	a. all </a:t>
            </a:r>
            <a:r>
              <a:rPr lang="en-US" dirty="0"/>
              <a:t>that I need,  b. somewhat less than I need, c. much less </a:t>
            </a:r>
            <a:r>
              <a:rPr lang="en-US" dirty="0" smtClean="0"/>
              <a:t>	than </a:t>
            </a:r>
            <a:r>
              <a:rPr lang="en-US" dirty="0"/>
              <a:t>I need, d. none at all) </a:t>
            </a:r>
            <a:r>
              <a:rPr lang="en-US" i="1" dirty="0"/>
              <a:t>Answers c or d should trigger an </a:t>
            </a:r>
            <a:r>
              <a:rPr lang="en-US" i="1" dirty="0" smtClean="0"/>
              <a:t>	automatic </a:t>
            </a:r>
            <a:r>
              <a:rPr lang="en-US" i="1" dirty="0"/>
              <a:t>referral to chaplaincy. </a:t>
            </a:r>
            <a:endParaRPr lang="en-US" dirty="0"/>
          </a:p>
          <a:p>
            <a:endParaRPr lang="en-US" dirty="0"/>
          </a:p>
          <a:p>
            <a:r>
              <a:rPr lang="en-US" dirty="0"/>
              <a:t>(If no to #1) Has there ever been a time when religion and spirituality was important to you? (Yes/No) “</a:t>
            </a:r>
            <a:r>
              <a:rPr lang="en-US" i="1" dirty="0"/>
              <a:t>Yes” should trigger an automatic referral to chaplaincy. </a:t>
            </a:r>
          </a:p>
          <a:p>
            <a:pPr marL="0" indent="0">
              <a:buNone/>
            </a:pPr>
            <a:endParaRPr lang="en-US" sz="2000" i="1" dirty="0" smtClean="0"/>
          </a:p>
          <a:p>
            <a:r>
              <a:rPr lang="en-US" sz="2000" b="0" dirty="0" err="1"/>
              <a:t>Fitchett</a:t>
            </a:r>
            <a:r>
              <a:rPr lang="en-US" sz="2000" b="0" dirty="0"/>
              <a:t> and Risk (</a:t>
            </a:r>
            <a:r>
              <a:rPr lang="en-US" sz="2000" b="0" dirty="0" err="1"/>
              <a:t>Fitchett</a:t>
            </a:r>
            <a:r>
              <a:rPr lang="en-US" sz="2000" b="0" dirty="0"/>
              <a:t>, G., Risk, J. L. (2009). Screening for spiritual struggle. </a:t>
            </a:r>
            <a:r>
              <a:rPr lang="en-US" sz="2000" b="0" i="1" dirty="0"/>
              <a:t>Journal of Pastoral Care and Counseling.</a:t>
            </a:r>
            <a:r>
              <a:rPr lang="en-US" sz="2000" b="0" dirty="0"/>
              <a:t> 62 (1,2), 1-12)</a:t>
            </a:r>
          </a:p>
          <a:p>
            <a:endParaRPr lang="en-US" sz="2000" dirty="0"/>
          </a:p>
          <a:p>
            <a:endParaRPr lang="en-US" dirty="0"/>
          </a:p>
          <a:p>
            <a:endParaRPr lang="en-US" dirty="0"/>
          </a:p>
        </p:txBody>
      </p:sp>
      <p:sp>
        <p:nvSpPr>
          <p:cNvPr id="4"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5"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6" name="Picture 5">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34021691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Spiritual History</a:t>
            </a:r>
            <a:endParaRPr lang="en-US" b="1" dirty="0"/>
          </a:p>
        </p:txBody>
      </p:sp>
      <p:sp>
        <p:nvSpPr>
          <p:cNvPr id="3" name="Content Placeholder 2"/>
          <p:cNvSpPr>
            <a:spLocks noGrp="1"/>
          </p:cNvSpPr>
          <p:nvPr>
            <p:ph sz="half" idx="1"/>
          </p:nvPr>
        </p:nvSpPr>
        <p:spPr/>
        <p:txBody>
          <a:bodyPr>
            <a:normAutofit/>
          </a:bodyPr>
          <a:lstStyle/>
          <a:p>
            <a:pPr marL="703860" indent="-274232">
              <a:lnSpc>
                <a:spcPct val="80000"/>
              </a:lnSpc>
              <a:spcBef>
                <a:spcPts val="648"/>
              </a:spcBef>
            </a:pPr>
            <a:r>
              <a:rPr lang="en-US" dirty="0" smtClean="0">
                <a:ea typeface="ＭＳ Ｐゴシック" pitchFamily="34" charset="-128"/>
              </a:rPr>
              <a:t>F  Do you have a spiritual belief? Faith? Do you 	have spiritual beliefs that help you cope with 	stress/what you are going through/ in hard 	times? What gives your life meaning?</a:t>
            </a:r>
          </a:p>
          <a:p>
            <a:pPr marL="703860" indent="-274232">
              <a:lnSpc>
                <a:spcPct val="80000"/>
              </a:lnSpc>
              <a:spcBef>
                <a:spcPts val="648"/>
              </a:spcBef>
            </a:pPr>
            <a:endParaRPr lang="en-US" sz="1000" dirty="0">
              <a:ea typeface="ＭＳ Ｐゴシック" pitchFamily="34" charset="-128"/>
            </a:endParaRPr>
          </a:p>
          <a:p>
            <a:pPr marL="703860" indent="-274232">
              <a:lnSpc>
                <a:spcPct val="80000"/>
              </a:lnSpc>
              <a:spcBef>
                <a:spcPts val="648"/>
              </a:spcBef>
            </a:pPr>
            <a:r>
              <a:rPr lang="en-US" dirty="0">
                <a:ea typeface="ＭＳ Ｐゴシック" pitchFamily="34" charset="-128"/>
              </a:rPr>
              <a:t>I   Are these beliefs important to you?  How do they 	influence you in how you care for yourself?</a:t>
            </a:r>
          </a:p>
          <a:p>
            <a:pPr marL="703860" indent="-274232">
              <a:lnSpc>
                <a:spcPct val="80000"/>
              </a:lnSpc>
              <a:spcBef>
                <a:spcPts val="648"/>
              </a:spcBef>
            </a:pPr>
            <a:endParaRPr lang="en-US" sz="1000" dirty="0">
              <a:ea typeface="ＭＳ Ｐゴシック" pitchFamily="34" charset="-128"/>
            </a:endParaRPr>
          </a:p>
          <a:p>
            <a:pPr marL="703860" indent="-274232">
              <a:lnSpc>
                <a:spcPct val="80000"/>
              </a:lnSpc>
              <a:spcBef>
                <a:spcPts val="648"/>
              </a:spcBef>
            </a:pPr>
            <a:r>
              <a:rPr lang="en-US" dirty="0">
                <a:ea typeface="ＭＳ Ｐゴシック" pitchFamily="34" charset="-128"/>
              </a:rPr>
              <a:t>C  Are you part of a spiritual or religious 	community?</a:t>
            </a:r>
          </a:p>
          <a:p>
            <a:pPr marL="703860" indent="-274232">
              <a:lnSpc>
                <a:spcPct val="80000"/>
              </a:lnSpc>
              <a:spcBef>
                <a:spcPts val="648"/>
              </a:spcBef>
            </a:pPr>
            <a:endParaRPr lang="en-US" sz="1000" dirty="0" smtClean="0">
              <a:ea typeface="ＭＳ Ｐゴシック" pitchFamily="34" charset="-128"/>
            </a:endParaRPr>
          </a:p>
          <a:p>
            <a:pPr marL="703860" indent="-274232">
              <a:lnSpc>
                <a:spcPct val="80000"/>
              </a:lnSpc>
              <a:spcBef>
                <a:spcPts val="648"/>
              </a:spcBef>
            </a:pPr>
            <a:r>
              <a:rPr lang="en-US" dirty="0" smtClean="0">
                <a:ea typeface="ＭＳ Ｐゴシック" pitchFamily="34" charset="-128"/>
              </a:rPr>
              <a:t>A  </a:t>
            </a:r>
            <a:r>
              <a:rPr lang="en-US" dirty="0">
                <a:ea typeface="ＭＳ Ｐゴシック" pitchFamily="34" charset="-128"/>
              </a:rPr>
              <a:t>How would you like your healthcare provider to 	address these issues with you?</a:t>
            </a:r>
          </a:p>
          <a:p>
            <a:endParaRPr lang="en-US" dirty="0"/>
          </a:p>
        </p:txBody>
      </p:sp>
      <p:sp>
        <p:nvSpPr>
          <p:cNvPr id="4"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5"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6" name="Picture 5">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33060922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bwMode="auto">
          <a:noFill/>
          <a:ln>
            <a:miter lim="800000"/>
            <a:headEnd/>
            <a:tailEnd/>
          </a:ln>
        </p:spPr>
        <p:txBody>
          <a:bodyPr vert="horz" wrap="square" lIns="91410" tIns="45705" rIns="91410" bIns="45705" numCol="1" anchor="t" anchorCtr="0" compatLnSpc="1">
            <a:prstTxWarp prst="textNoShape">
              <a:avLst/>
            </a:prstTxWarp>
            <a:normAutofit fontScale="90000"/>
          </a:bodyPr>
          <a:lstStyle/>
          <a:p>
            <a:r>
              <a:rPr lang="en-US" b="1" dirty="0" smtClean="0">
                <a:ea typeface="ＭＳ Ｐゴシック" pitchFamily="34" charset="-128"/>
              </a:rPr>
              <a:t>Chaplaincy Diagnoses - NCCN</a:t>
            </a:r>
          </a:p>
        </p:txBody>
      </p:sp>
      <p:sp>
        <p:nvSpPr>
          <p:cNvPr id="60419" name="Content Placeholder 2"/>
          <p:cNvSpPr>
            <a:spLocks noGrp="1"/>
          </p:cNvSpPr>
          <p:nvPr>
            <p:ph idx="1"/>
          </p:nvPr>
        </p:nvSpPr>
        <p:spPr>
          <a:xfrm>
            <a:off x="626533" y="1600200"/>
            <a:ext cx="8229600" cy="4495800"/>
          </a:xfrm>
        </p:spPr>
        <p:txBody>
          <a:bodyPr>
            <a:normAutofit lnSpcReduction="10000"/>
          </a:bodyPr>
          <a:lstStyle/>
          <a:p>
            <a:pPr indent="-274232">
              <a:lnSpc>
                <a:spcPct val="80000"/>
              </a:lnSpc>
              <a:spcBef>
                <a:spcPts val="648"/>
              </a:spcBef>
              <a:buClr>
                <a:srgbClr val="0070C0"/>
              </a:buClr>
              <a:buFont typeface="Arial" pitchFamily="34" charset="0"/>
              <a:buChar char="•"/>
            </a:pPr>
            <a:endParaRPr lang="en-US" dirty="0" smtClean="0">
              <a:ea typeface="ＭＳ Ｐゴシック" pitchFamily="34" charset="-128"/>
            </a:endParaRPr>
          </a:p>
          <a:p>
            <a:pPr indent="-274232">
              <a:lnSpc>
                <a:spcPct val="80000"/>
              </a:lnSpc>
              <a:spcBef>
                <a:spcPts val="648"/>
              </a:spcBef>
              <a:buClr>
                <a:srgbClr val="0070C0"/>
              </a:buClr>
              <a:buFont typeface="Arial" pitchFamily="34" charset="0"/>
              <a:buChar char="•"/>
            </a:pPr>
            <a:r>
              <a:rPr lang="en-US" dirty="0" smtClean="0">
                <a:ea typeface="ＭＳ Ｐゴシック" pitchFamily="34" charset="-128"/>
              </a:rPr>
              <a:t>Grief</a:t>
            </a:r>
          </a:p>
          <a:p>
            <a:pPr indent="-274232">
              <a:lnSpc>
                <a:spcPct val="80000"/>
              </a:lnSpc>
              <a:spcBef>
                <a:spcPts val="648"/>
              </a:spcBef>
              <a:buClr>
                <a:srgbClr val="0070C0"/>
              </a:buClr>
              <a:buFont typeface="Arial" pitchFamily="34" charset="0"/>
              <a:buChar char="•"/>
            </a:pPr>
            <a:r>
              <a:rPr lang="en-US" dirty="0" smtClean="0">
                <a:ea typeface="ＭＳ Ｐゴシック" pitchFamily="34" charset="-128"/>
              </a:rPr>
              <a:t>Concerns about death and afterlife</a:t>
            </a:r>
          </a:p>
          <a:p>
            <a:pPr indent="-274232">
              <a:lnSpc>
                <a:spcPct val="80000"/>
              </a:lnSpc>
              <a:spcBef>
                <a:spcPts val="648"/>
              </a:spcBef>
              <a:buClr>
                <a:srgbClr val="0070C0"/>
              </a:buClr>
              <a:buFont typeface="Arial" pitchFamily="34" charset="0"/>
              <a:buChar char="•"/>
            </a:pPr>
            <a:r>
              <a:rPr lang="en-US" dirty="0" smtClean="0">
                <a:ea typeface="ＭＳ Ｐゴシック" pitchFamily="34" charset="-128"/>
              </a:rPr>
              <a:t>Conflicted or challenged belief systems</a:t>
            </a:r>
          </a:p>
          <a:p>
            <a:pPr indent="-274232">
              <a:lnSpc>
                <a:spcPct val="80000"/>
              </a:lnSpc>
              <a:spcBef>
                <a:spcPts val="648"/>
              </a:spcBef>
              <a:buClr>
                <a:srgbClr val="0070C0"/>
              </a:buClr>
              <a:buFont typeface="Arial" pitchFamily="34" charset="0"/>
              <a:buChar char="•"/>
            </a:pPr>
            <a:r>
              <a:rPr lang="en-US" dirty="0" smtClean="0">
                <a:ea typeface="ＭＳ Ｐゴシック" pitchFamily="34" charset="-128"/>
              </a:rPr>
              <a:t>Concerns about meaning/purpose in life</a:t>
            </a:r>
          </a:p>
          <a:p>
            <a:pPr indent="-274232">
              <a:lnSpc>
                <a:spcPct val="80000"/>
              </a:lnSpc>
              <a:spcBef>
                <a:spcPts val="648"/>
              </a:spcBef>
              <a:buClr>
                <a:srgbClr val="0070C0"/>
              </a:buClr>
              <a:buFont typeface="Arial" pitchFamily="34" charset="0"/>
              <a:buChar char="•"/>
            </a:pPr>
            <a:r>
              <a:rPr lang="en-US" dirty="0" smtClean="0">
                <a:ea typeface="ＭＳ Ｐゴシック" pitchFamily="34" charset="-128"/>
              </a:rPr>
              <a:t>Concerns about relationship with deity</a:t>
            </a:r>
          </a:p>
          <a:p>
            <a:pPr indent="-274232">
              <a:lnSpc>
                <a:spcPct val="80000"/>
              </a:lnSpc>
              <a:spcBef>
                <a:spcPts val="648"/>
              </a:spcBef>
              <a:buClr>
                <a:srgbClr val="0070C0"/>
              </a:buClr>
              <a:buFont typeface="Arial" pitchFamily="34" charset="0"/>
              <a:buChar char="•"/>
            </a:pPr>
            <a:r>
              <a:rPr lang="en-US" dirty="0" smtClean="0">
                <a:ea typeface="ＭＳ Ｐゴシック" pitchFamily="34" charset="-128"/>
              </a:rPr>
              <a:t>Isolation from religious community</a:t>
            </a:r>
          </a:p>
          <a:p>
            <a:pPr indent="-274232">
              <a:lnSpc>
                <a:spcPct val="80000"/>
              </a:lnSpc>
              <a:spcBef>
                <a:spcPts val="648"/>
              </a:spcBef>
              <a:buClr>
                <a:srgbClr val="0070C0"/>
              </a:buClr>
              <a:buFont typeface="Arial" pitchFamily="34" charset="0"/>
              <a:buChar char="•"/>
            </a:pPr>
            <a:r>
              <a:rPr lang="en-US" dirty="0" smtClean="0">
                <a:ea typeface="ＭＳ Ｐゴシック" pitchFamily="34" charset="-128"/>
              </a:rPr>
              <a:t>Guilt</a:t>
            </a:r>
          </a:p>
          <a:p>
            <a:pPr indent="-274232">
              <a:lnSpc>
                <a:spcPct val="80000"/>
              </a:lnSpc>
              <a:spcBef>
                <a:spcPts val="648"/>
              </a:spcBef>
              <a:buClr>
                <a:srgbClr val="0070C0"/>
              </a:buClr>
              <a:buFont typeface="Arial" pitchFamily="34" charset="0"/>
              <a:buChar char="•"/>
            </a:pPr>
            <a:r>
              <a:rPr lang="en-US" dirty="0" smtClean="0">
                <a:ea typeface="ＭＳ Ｐゴシック" pitchFamily="34" charset="-128"/>
              </a:rPr>
              <a:t>Hopelessness</a:t>
            </a:r>
          </a:p>
          <a:p>
            <a:pPr indent="-274232">
              <a:lnSpc>
                <a:spcPct val="80000"/>
              </a:lnSpc>
              <a:spcBef>
                <a:spcPts val="648"/>
              </a:spcBef>
              <a:buClr>
                <a:srgbClr val="0070C0"/>
              </a:buClr>
              <a:buFont typeface="Arial" pitchFamily="34" charset="0"/>
              <a:buChar char="•"/>
            </a:pPr>
            <a:r>
              <a:rPr lang="en-US" dirty="0" smtClean="0">
                <a:ea typeface="ＭＳ Ｐゴシック" pitchFamily="34" charset="-128"/>
              </a:rPr>
              <a:t>Conflicts between religious beliefs and recommended treatment</a:t>
            </a:r>
          </a:p>
          <a:p>
            <a:pPr indent="-274232">
              <a:lnSpc>
                <a:spcPct val="80000"/>
              </a:lnSpc>
              <a:spcBef>
                <a:spcPts val="648"/>
              </a:spcBef>
              <a:buClr>
                <a:srgbClr val="0070C0"/>
              </a:buClr>
              <a:buFont typeface="Arial" pitchFamily="34" charset="0"/>
              <a:buChar char="•"/>
            </a:pPr>
            <a:endParaRPr lang="en-US" dirty="0" smtClean="0">
              <a:ea typeface="ＭＳ Ｐゴシック" pitchFamily="34" charset="-128"/>
            </a:endParaRPr>
          </a:p>
          <a:p>
            <a:pPr indent="-274232">
              <a:lnSpc>
                <a:spcPct val="80000"/>
              </a:lnSpc>
              <a:spcBef>
                <a:spcPts val="648"/>
              </a:spcBef>
              <a:buClr>
                <a:srgbClr val="0070C0"/>
              </a:buClr>
              <a:buFont typeface="Arial" pitchFamily="34" charset="0"/>
              <a:buChar char="•"/>
            </a:pPr>
            <a:r>
              <a:rPr lang="en-US" sz="1500" b="0" dirty="0"/>
              <a:t>National Comprehensive Cancer Network’s Distress Management Guidelines</a:t>
            </a:r>
            <a:r>
              <a:rPr lang="en-US" sz="1500" dirty="0"/>
              <a:t>. </a:t>
            </a:r>
            <a:endParaRPr lang="en-US" sz="1500" b="0" dirty="0" smtClean="0">
              <a:ea typeface="ＭＳ Ｐゴシック" pitchFamily="34" charset="-128"/>
            </a:endParaRPr>
          </a:p>
          <a:p>
            <a:pPr>
              <a:buFontTx/>
              <a:buChar char="•"/>
            </a:pPr>
            <a:endParaRPr lang="en-US" sz="1500" dirty="0" smtClean="0">
              <a:ea typeface="ＭＳ Ｐゴシック" pitchFamily="34" charset="-128"/>
            </a:endParaRPr>
          </a:p>
        </p:txBody>
      </p:sp>
      <p:sp>
        <p:nvSpPr>
          <p:cNvPr id="4"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5"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6" name="Picture 5">
            <a:extLst>
              <a:ext uri="{FF2B5EF4-FFF2-40B4-BE49-F238E27FC236}">
                <a16:creationId xmlns:a16="http://schemas.microsoft.com/office/drawing/2014/main" xmlns="" id="{7121182B-0280-49DF-AE85-6A822C8797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133320879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4294967295"/>
          </p:nvPr>
        </p:nvSpPr>
        <p:spPr>
          <a:xfrm>
            <a:off x="7010400" y="6381750"/>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endParaRPr lang="en-US" dirty="0"/>
          </a:p>
        </p:txBody>
      </p:sp>
      <p:graphicFrame>
        <p:nvGraphicFramePr>
          <p:cNvPr id="69706" name="Group 74"/>
          <p:cNvGraphicFramePr>
            <a:graphicFrameLocks noGrp="1"/>
          </p:cNvGraphicFramePr>
          <p:nvPr>
            <p:ph idx="4294967295"/>
          </p:nvPr>
        </p:nvGraphicFramePr>
        <p:xfrm>
          <a:off x="381000" y="838200"/>
          <a:ext cx="8458200" cy="5774055"/>
        </p:xfrm>
        <a:graphic>
          <a:graphicData uri="http://schemas.openxmlformats.org/drawingml/2006/table">
            <a:tbl>
              <a:tblPr/>
              <a:tblGrid>
                <a:gridCol w="2205038"/>
                <a:gridCol w="3146425"/>
                <a:gridCol w="3106737"/>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a:ln>
                            <a:noFill/>
                          </a:ln>
                          <a:solidFill>
                            <a:schemeClr val="tx1"/>
                          </a:solidFill>
                          <a:effectLst/>
                          <a:latin typeface="Times New Roman" charset="0"/>
                          <a:ea typeface="ＭＳ Ｐゴシック" charset="0"/>
                          <a:cs typeface="ＭＳ Ｐゴシック" charset="0"/>
                        </a:rPr>
                        <a:t>Diagnoses (Primary)</a:t>
                      </a:r>
                      <a:endParaRPr kumimoji="0" lang="en-US" sz="1600" b="0" i="1" u="none" strike="noStrike" cap="none" normalizeH="0" baseline="0">
                        <a:ln>
                          <a:noFill/>
                        </a:ln>
                        <a:solidFill>
                          <a:schemeClr val="tx1"/>
                        </a:solidFill>
                        <a:effectLst/>
                        <a:latin typeface="Times New Roman"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a:ln>
                            <a:noFill/>
                          </a:ln>
                          <a:solidFill>
                            <a:schemeClr val="tx1"/>
                          </a:solidFill>
                          <a:effectLst/>
                          <a:latin typeface="Times New Roman" charset="0"/>
                          <a:ea typeface="ＭＳ Ｐゴシック" charset="0"/>
                          <a:cs typeface="ＭＳ Ｐゴシック" charset="0"/>
                        </a:rPr>
                        <a:t>Key feature from history</a:t>
                      </a:r>
                      <a:endParaRPr kumimoji="0" lang="en-US" sz="1600" b="0" i="1" u="none" strike="noStrike" cap="none" normalizeH="0" baseline="0">
                        <a:ln>
                          <a:noFill/>
                        </a:ln>
                        <a:solidFill>
                          <a:schemeClr val="tx1"/>
                        </a:solidFill>
                        <a:effectLst/>
                        <a:latin typeface="Times New Roman"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a:ln>
                            <a:noFill/>
                          </a:ln>
                          <a:solidFill>
                            <a:schemeClr val="tx1"/>
                          </a:solidFill>
                          <a:effectLst/>
                          <a:latin typeface="Times New Roman" charset="0"/>
                          <a:ea typeface="ＭＳ Ｐゴシック" charset="0"/>
                          <a:cs typeface="ＭＳ Ｐゴシック" charset="0"/>
                        </a:rPr>
                        <a:t>Example Statements</a:t>
                      </a:r>
                      <a:endParaRPr kumimoji="0" lang="en-US" sz="1600" b="0" i="1" u="none" strike="noStrike" cap="none" normalizeH="0" baseline="0">
                        <a:ln>
                          <a:noFill/>
                        </a:ln>
                        <a:solidFill>
                          <a:schemeClr val="tx1"/>
                        </a:solidFill>
                        <a:effectLst/>
                        <a:latin typeface="Times New Roman"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Existential</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Lack of meaning / questions meaning about one</a:t>
                      </a:r>
                      <a:r>
                        <a:rPr kumimoji="0" lang="ja-JP" altLang="en-US" sz="1000" b="0"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s own existence / Concern about afterlife / Questions the meaning of suffering / Seeks spiritual assistance </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522288" algn="l"/>
                          <a:tab pos="1162050" algn="ctr"/>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My life is meaningless</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endParaRPr>
                    </a:p>
                    <a:p>
                      <a:pPr marL="0" marR="0" lvl="0" indent="0" algn="ctr" defTabSz="914400" rtl="0" eaLnBrk="1" fontAlgn="base" latinLnBrk="0" hangingPunct="1">
                        <a:lnSpc>
                          <a:spcPct val="100000"/>
                        </a:lnSpc>
                        <a:spcBef>
                          <a:spcPct val="0"/>
                        </a:spcBef>
                        <a:spcAft>
                          <a:spcPct val="0"/>
                        </a:spcAft>
                        <a:buClrTx/>
                        <a:buSzTx/>
                        <a:buFontTx/>
                        <a:buNone/>
                        <a:tabLst>
                          <a:tab pos="522288" algn="l"/>
                          <a:tab pos="1162050" algn="ctr"/>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I feel useless</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3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Abandonment</a:t>
                      </a: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  God or others</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lack of love, loneliness  / Not being remembered  / No Sense of Relatedness  </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God has abandoned me</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No one comes by anymore</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82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Anger</a:t>
                      </a: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 at God or others</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Displaces anger toward religious representatives / Inability to Forgive </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Why would God take my child…its not fair</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Concerns about relationship with deity</a:t>
                      </a: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 </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Closeness to God, deepening relationship</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I want to have a deeper relationship with God</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835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Conflicted or challenged belief systems</a:t>
                      </a: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  </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Verbalizes inner conflicts or questions about beliefs or faith Conflicts between religious beliefs and recommended treatments / Questions moral or ethical implications of therapeutic regimen / Express concern with life/death and/or belief system  </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I am not sure if God is with me anymore</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Despair</a:t>
                      </a: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 / </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Hopelessness</a:t>
                      </a: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 </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Hopelessness about future health, life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Despair as absolute hopelessness, no hope for value in life</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Life is being cut short</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There is nothing left for me to live for</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47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Grief/loss</a:t>
                      </a: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 </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Grief is the feeling and process associated with a loss of person, health, etc</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I miss my loved one so much</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I wish I could run again</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95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Guilt/shame</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Guilt is feeling that the person has done something wrong or evil; shame is a feeling that the person is bad or evil</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I do not deserve to die pain-free</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1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Reconciliation</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Need for forgiveness and/or reconciliation of self or others</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I need to be forgiven for what I did</a:t>
                      </a:r>
                      <a:endPar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I would like my wife to forgive me</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Isolation </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From religious community or other</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Since moving to the assisted living I am not able to go to my church anymore</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0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Religious specific</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Times New Roman" charset="0"/>
                          <a:ea typeface="ＭＳ Ｐゴシック" charset="0"/>
                          <a:cs typeface="ＭＳ Ｐゴシック" charset="0"/>
                        </a:rPr>
                        <a:t>Ritual needs  / Unable to practice in usual religious practices </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I just can</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a:ln>
                            <a:noFill/>
                          </a:ln>
                          <a:solidFill>
                            <a:schemeClr val="tx1"/>
                          </a:solidFill>
                          <a:effectLst/>
                          <a:latin typeface="Times New Roman" charset="0"/>
                          <a:ea typeface="ＭＳ Ｐゴシック" charset="0"/>
                          <a:cs typeface="ＭＳ Ｐゴシック" charset="0"/>
                        </a:rPr>
                        <a:t>t pray anymore</a:t>
                      </a:r>
                      <a:r>
                        <a:rPr kumimoji="0" lang="ja-JP" altLang="en-US" sz="1000" b="1" i="0" u="none" strike="noStrike" cap="none" normalizeH="0" baseline="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09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charset="0"/>
                          <a:ea typeface="ＭＳ Ｐゴシック" charset="0"/>
                          <a:cs typeface="ＭＳ Ｐゴシック" charset="0"/>
                        </a:rPr>
                        <a:t>Religious / Spiritual Struggle</a:t>
                      </a:r>
                      <a:endParaRPr kumimoji="0" lang="en-US" sz="10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charset="0"/>
                          <a:ea typeface="ＭＳ Ｐゴシック" charset="0"/>
                          <a:cs typeface="ＭＳ Ｐゴシック" charset="0"/>
                        </a:rPr>
                        <a:t>Loss of faith and/or meaning / Religious or spiritual beliefs and/or community not helping with coping</a:t>
                      </a:r>
                      <a:endParaRPr kumimoji="0" lang="en-US" sz="10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a:ln>
                            <a:noFill/>
                          </a:ln>
                          <a:solidFill>
                            <a:schemeClr val="tx1"/>
                          </a:solidFill>
                          <a:effectLst/>
                          <a:latin typeface="Times New Roman" charset="0"/>
                          <a:ea typeface="ＭＳ Ｐゴシック" charset="0"/>
                          <a:cs typeface="ＭＳ Ｐゴシック" charset="0"/>
                        </a:rPr>
                        <a:t>“</a:t>
                      </a:r>
                      <a:r>
                        <a:rPr kumimoji="0" lang="en-US" sz="1000" b="1" i="0" u="none" strike="noStrike" cap="none" normalizeH="0" baseline="0" dirty="0">
                          <a:ln>
                            <a:noFill/>
                          </a:ln>
                          <a:solidFill>
                            <a:schemeClr val="tx1"/>
                          </a:solidFill>
                          <a:effectLst/>
                          <a:latin typeface="Times New Roman" charset="0"/>
                          <a:ea typeface="ＭＳ Ｐゴシック" charset="0"/>
                          <a:cs typeface="ＭＳ Ｐゴシック" charset="0"/>
                        </a:rPr>
                        <a:t>What if all that I believe is not true</a:t>
                      </a:r>
                      <a:r>
                        <a:rPr kumimoji="0" lang="ja-JP" altLang="en-US" sz="1000" b="1" i="0" u="none" strike="noStrike" cap="none" normalizeH="0" baseline="0" dirty="0">
                          <a:ln>
                            <a:noFill/>
                          </a:ln>
                          <a:solidFill>
                            <a:schemeClr val="tx1"/>
                          </a:solidFill>
                          <a:effectLst/>
                          <a:latin typeface="Times New Roman" charset="0"/>
                          <a:ea typeface="ＭＳ Ｐゴシック" charset="0"/>
                          <a:cs typeface="ＭＳ Ｐゴシック" charset="0"/>
                        </a:rPr>
                        <a:t>”</a:t>
                      </a:r>
                      <a:endParaRPr kumimoji="0" lang="en-US" sz="10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TextBox 1"/>
          <p:cNvSpPr txBox="1"/>
          <p:nvPr/>
        </p:nvSpPr>
        <p:spPr>
          <a:xfrm>
            <a:off x="1905000" y="228600"/>
            <a:ext cx="5943600" cy="584776"/>
          </a:xfrm>
          <a:prstGeom prst="rect">
            <a:avLst/>
          </a:prstGeom>
          <a:noFill/>
        </p:spPr>
        <p:txBody>
          <a:bodyPr wrap="square" rtlCol="0">
            <a:spAutoFit/>
          </a:bodyPr>
          <a:lstStyle/>
          <a:p>
            <a:r>
              <a:rPr lang="en-US" sz="3200" b="1" dirty="0" smtClean="0"/>
              <a:t>Spiritual Care Examples </a:t>
            </a:r>
            <a:endParaRPr lang="en-US" sz="3200" b="1" dirty="0"/>
          </a:p>
        </p:txBody>
      </p:sp>
    </p:spTree>
    <p:extLst>
      <p:ext uri="{BB962C8B-B14F-4D97-AF65-F5344CB8AC3E}">
        <p14:creationId xmlns:p14="http://schemas.microsoft.com/office/powerpoint/2010/main" val="157690209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Volume to Value</a:t>
            </a:r>
            <a:endParaRPr lang="en-US" dirty="0"/>
          </a:p>
        </p:txBody>
      </p:sp>
      <p:sp>
        <p:nvSpPr>
          <p:cNvPr id="3" name="Content Placeholder 2"/>
          <p:cNvSpPr>
            <a:spLocks noGrp="1"/>
          </p:cNvSpPr>
          <p:nvPr>
            <p:ph sz="half" idx="1"/>
          </p:nvPr>
        </p:nvSpPr>
        <p:spPr/>
        <p:txBody>
          <a:bodyPr/>
          <a:lstStyle/>
          <a:p>
            <a:r>
              <a:rPr lang="en-US" dirty="0" smtClean="0"/>
              <a:t>Medicare Access &amp; CHIP Reauthorization Act (MACRA)</a:t>
            </a:r>
          </a:p>
          <a:p>
            <a:r>
              <a:rPr lang="en-US" dirty="0" smtClean="0"/>
              <a:t>Quality Payment Program (QPP)</a:t>
            </a:r>
          </a:p>
          <a:p>
            <a:r>
              <a:rPr lang="en-US" dirty="0" smtClean="0"/>
              <a:t>Merit-Based Incentive Payment System (MIPS)</a:t>
            </a:r>
          </a:p>
          <a:p>
            <a:r>
              <a:rPr lang="en-US" dirty="0" smtClean="0"/>
              <a:t>Advanced Payment Models (APM)</a:t>
            </a:r>
          </a:p>
          <a:p>
            <a:r>
              <a:rPr lang="en-US" dirty="0" smtClean="0"/>
              <a:t>Lancet </a:t>
            </a:r>
            <a:r>
              <a:rPr lang="en-US" dirty="0"/>
              <a:t>C</a:t>
            </a:r>
            <a:r>
              <a:rPr lang="en-US" dirty="0" smtClean="0"/>
              <a:t>ommission Report on palliative care and pain relief</a:t>
            </a:r>
            <a:endParaRPr lang="en-US" dirty="0"/>
          </a:p>
        </p:txBody>
      </p:sp>
    </p:spTree>
    <p:extLst>
      <p:ext uri="{BB962C8B-B14F-4D97-AF65-F5344CB8AC3E}">
        <p14:creationId xmlns:p14="http://schemas.microsoft.com/office/powerpoint/2010/main" val="4928988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Assessment</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7 X 7</a:t>
            </a:r>
          </a:p>
          <a:p>
            <a:r>
              <a:rPr lang="en-US" dirty="0" smtClean="0"/>
              <a:t>Spiritual AIM</a:t>
            </a:r>
          </a:p>
          <a:p>
            <a:r>
              <a:rPr lang="en-US" dirty="0" smtClean="0"/>
              <a:t>Spiritual Distress Assessment- Monad</a:t>
            </a:r>
          </a:p>
          <a:p>
            <a:endParaRPr lang="en-US" dirty="0"/>
          </a:p>
          <a:p>
            <a:r>
              <a:rPr lang="en-US" sz="2000" b="0" dirty="0" err="1"/>
              <a:t>Fitchett</a:t>
            </a:r>
            <a:r>
              <a:rPr lang="en-US" sz="2000" b="0" dirty="0"/>
              <a:t>, G., &amp; Min, D. (2000). The 7x7 Model for Spiritual Assessment: A Brief Introduction and Bibliography. </a:t>
            </a:r>
            <a:r>
              <a:rPr lang="en-US" sz="2000" b="0" i="1" dirty="0"/>
              <a:t>Chicago: Rush University Medical Center, available via www. </a:t>
            </a:r>
            <a:r>
              <a:rPr lang="en-US" sz="2000" b="0" i="1" dirty="0" err="1"/>
              <a:t>rushu</a:t>
            </a:r>
            <a:r>
              <a:rPr lang="en-US" sz="2000" b="0" i="1" dirty="0"/>
              <a:t>. rush. </a:t>
            </a:r>
            <a:r>
              <a:rPr lang="en-US" sz="2000" b="0" i="1" dirty="0" err="1"/>
              <a:t>edu</a:t>
            </a:r>
            <a:r>
              <a:rPr lang="en-US" sz="2000" b="0" i="1" dirty="0"/>
              <a:t>/</a:t>
            </a:r>
            <a:r>
              <a:rPr lang="en-US" sz="2000" b="0" i="1" dirty="0" err="1"/>
              <a:t>rhhv</a:t>
            </a:r>
            <a:r>
              <a:rPr lang="en-US" sz="2000" b="0" dirty="0"/>
              <a:t> </a:t>
            </a:r>
            <a:endParaRPr lang="en-US" sz="2000" b="0" dirty="0" smtClean="0"/>
          </a:p>
          <a:p>
            <a:r>
              <a:rPr lang="en-US" sz="2000" b="0" dirty="0"/>
              <a:t>Shields, M., </a:t>
            </a:r>
            <a:r>
              <a:rPr lang="en-US" sz="2000" b="0" dirty="0" err="1"/>
              <a:t>Kestenbaum</a:t>
            </a:r>
            <a:r>
              <a:rPr lang="en-US" sz="2000" b="0" dirty="0"/>
              <a:t>, A., &amp; Dunn, L. B. (2015). Spiritual AIM and the work of the chaplain: A model for assessing spiritual needs and outcomes in relationship. </a:t>
            </a:r>
            <a:r>
              <a:rPr lang="en-US" sz="2000" b="0" i="1" dirty="0"/>
              <a:t>Palliative &amp; supportive care</a:t>
            </a:r>
            <a:r>
              <a:rPr lang="en-US" sz="2000" b="0" dirty="0"/>
              <a:t>, </a:t>
            </a:r>
            <a:r>
              <a:rPr lang="en-US" sz="2000" b="0" i="1" dirty="0"/>
              <a:t>13</a:t>
            </a:r>
            <a:r>
              <a:rPr lang="en-US" sz="2000" b="0" dirty="0"/>
              <a:t>(1), 75-89 </a:t>
            </a:r>
            <a:endParaRPr lang="en-US" sz="2000" b="0" dirty="0" smtClean="0"/>
          </a:p>
          <a:p>
            <a:r>
              <a:rPr lang="en-US" sz="2000" b="0" dirty="0" smtClean="0"/>
              <a:t>Monod</a:t>
            </a:r>
            <a:r>
              <a:rPr lang="en-US" sz="2000" b="0" dirty="0"/>
              <a:t>, Stefanie, et al. “Validation of the Spiritual Distress Assessment Tool in older hospitalized patients.” BMC geriatrics 12.1 (2012): 1.</a:t>
            </a:r>
          </a:p>
        </p:txBody>
      </p:sp>
    </p:spTree>
    <p:extLst>
      <p:ext uri="{BB962C8B-B14F-4D97-AF65-F5344CB8AC3E}">
        <p14:creationId xmlns:p14="http://schemas.microsoft.com/office/powerpoint/2010/main" val="42266406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Screening, History &amp; Assessment</a:t>
            </a:r>
            <a:endParaRPr lang="en-US" dirty="0"/>
          </a:p>
        </p:txBody>
      </p:sp>
      <p:sp>
        <p:nvSpPr>
          <p:cNvPr id="3" name="Content Placeholder 2"/>
          <p:cNvSpPr>
            <a:spLocks noGrp="1"/>
          </p:cNvSpPr>
          <p:nvPr>
            <p:ph sz="half" idx="1"/>
          </p:nvPr>
        </p:nvSpPr>
        <p:spPr/>
        <p:txBody>
          <a:bodyPr/>
          <a:lstStyle/>
          <a:p>
            <a:endParaRPr lang="en-US" dirty="0" smtClean="0"/>
          </a:p>
          <a:p>
            <a:r>
              <a:rPr lang="en-US" dirty="0" smtClean="0"/>
              <a:t>What do you do now. Why?</a:t>
            </a:r>
          </a:p>
          <a:p>
            <a:r>
              <a:rPr lang="en-US" dirty="0" smtClean="0"/>
              <a:t>How to the referrals get to you</a:t>
            </a:r>
          </a:p>
          <a:p>
            <a:r>
              <a:rPr lang="en-US" dirty="0" smtClean="0"/>
              <a:t>What would be the plan to improve the system? </a:t>
            </a:r>
            <a:endParaRPr lang="en-US" dirty="0"/>
          </a:p>
        </p:txBody>
      </p:sp>
    </p:spTree>
    <p:extLst>
      <p:ext uri="{BB962C8B-B14F-4D97-AF65-F5344CB8AC3E}">
        <p14:creationId xmlns:p14="http://schemas.microsoft.com/office/powerpoint/2010/main" val="2347201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Indicators- Structure</a:t>
            </a:r>
            <a:endParaRPr lang="en-US" dirty="0"/>
          </a:p>
        </p:txBody>
      </p:sp>
      <p:sp>
        <p:nvSpPr>
          <p:cNvPr id="3" name="Content Placeholder 2"/>
          <p:cNvSpPr>
            <a:spLocks noGrp="1"/>
          </p:cNvSpPr>
          <p:nvPr>
            <p:ph sz="half" idx="1"/>
          </p:nvPr>
        </p:nvSpPr>
        <p:spPr>
          <a:xfrm>
            <a:off x="1505856" y="1600200"/>
            <a:ext cx="7180943" cy="4525963"/>
          </a:xfrm>
        </p:spPr>
        <p:txBody>
          <a:bodyPr>
            <a:normAutofit fontScale="62500" lnSpcReduction="20000"/>
          </a:bodyPr>
          <a:lstStyle/>
          <a:p>
            <a:pPr marL="0" indent="0">
              <a:buNone/>
            </a:pPr>
            <a:endParaRPr lang="en-US" dirty="0"/>
          </a:p>
          <a:p>
            <a:pPr marL="0" indent="0">
              <a:buNone/>
            </a:pPr>
            <a:endParaRPr lang="en-US" dirty="0"/>
          </a:p>
          <a:p>
            <a:r>
              <a:rPr lang="en-US" sz="2600" b="0" dirty="0"/>
              <a:t>1.A - Certified or credentialed spiritual care professional(s) are provided proportionate to the size and complexity of the unit served and officially recognized as integrated/embedded members of the clinical staff.</a:t>
            </a:r>
            <a:r>
              <a:rPr lang="en-US" sz="2600" b="0" baseline="30000" dirty="0"/>
              <a:t>,</a:t>
            </a:r>
            <a:endParaRPr lang="en-US" sz="2600" b="0" dirty="0"/>
          </a:p>
          <a:p>
            <a:pPr marL="0" indent="0">
              <a:buNone/>
            </a:pPr>
            <a:r>
              <a:rPr lang="en-US" sz="2600" b="0" dirty="0"/>
              <a:t> </a:t>
            </a:r>
          </a:p>
          <a:p>
            <a:r>
              <a:rPr lang="en-US" sz="2600" b="0" dirty="0"/>
              <a:t>1.B - Dedicated sacred space is available for </a:t>
            </a:r>
            <a:r>
              <a:rPr lang="en-US" sz="2600" b="0" dirty="0" smtClean="0"/>
              <a:t>meditation</a:t>
            </a:r>
            <a:r>
              <a:rPr lang="en-US" sz="2600" b="0" dirty="0"/>
              <a:t>, reflection and ritual.</a:t>
            </a:r>
          </a:p>
          <a:p>
            <a:pPr marL="0" indent="0">
              <a:buNone/>
            </a:pPr>
            <a:r>
              <a:rPr lang="en-US" sz="2600" b="0" dirty="0"/>
              <a:t> </a:t>
            </a:r>
          </a:p>
          <a:p>
            <a:r>
              <a:rPr lang="en-US" sz="2600" b="0" dirty="0"/>
              <a:t>1.C - Information is provided about the availability of spiritual care services.</a:t>
            </a:r>
          </a:p>
          <a:p>
            <a:pPr marL="0" indent="0">
              <a:buNone/>
            </a:pPr>
            <a:r>
              <a:rPr lang="en-US" sz="2600" b="0" dirty="0"/>
              <a:t> </a:t>
            </a:r>
          </a:p>
          <a:p>
            <a:r>
              <a:rPr lang="en-US" sz="2600" b="0" dirty="0"/>
              <a:t>1.D - Professional education and development programs in spiritual care are provided for all disciplines on the team to improve their provision of generalist spiritual care. </a:t>
            </a:r>
          </a:p>
          <a:p>
            <a:pPr marL="0" indent="0">
              <a:buNone/>
            </a:pPr>
            <a:r>
              <a:rPr lang="en-US" sz="2600" b="0" dirty="0"/>
              <a:t> </a:t>
            </a:r>
          </a:p>
          <a:p>
            <a:r>
              <a:rPr lang="en-US" sz="2600" b="0" dirty="0"/>
              <a:t>1.E - Spiritual care quality measures are reported regularly as part of the organization's overall quality program and are used to improve practice.</a:t>
            </a:r>
            <a:r>
              <a:rPr lang="en-US" b="0" dirty="0"/>
              <a:t> </a:t>
            </a:r>
            <a:r>
              <a:rPr lang="en-US" dirty="0" smtClean="0"/>
              <a:t>.</a:t>
            </a:r>
            <a:endParaRPr lang="en-US" dirty="0"/>
          </a:p>
        </p:txBody>
      </p:sp>
    </p:spTree>
    <p:extLst>
      <p:ext uri="{BB962C8B-B14F-4D97-AF65-F5344CB8AC3E}">
        <p14:creationId xmlns:p14="http://schemas.microsoft.com/office/powerpoint/2010/main" val="29996862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Indicators- Process</a:t>
            </a:r>
            <a:endParaRPr lang="en-US" dirty="0"/>
          </a:p>
        </p:txBody>
      </p:sp>
      <p:sp>
        <p:nvSpPr>
          <p:cNvPr id="3" name="Content Placeholder 2"/>
          <p:cNvSpPr>
            <a:spLocks noGrp="1"/>
          </p:cNvSpPr>
          <p:nvPr>
            <p:ph sz="half" idx="1"/>
          </p:nvPr>
        </p:nvSpPr>
        <p:spPr>
          <a:xfrm>
            <a:off x="1397000" y="1526494"/>
            <a:ext cx="7747000" cy="4599669"/>
          </a:xfrm>
        </p:spPr>
        <p:txBody>
          <a:bodyPr>
            <a:noAutofit/>
          </a:bodyPr>
          <a:lstStyle/>
          <a:p>
            <a:r>
              <a:rPr lang="en-US" sz="1400" dirty="0"/>
              <a:t>2.A - Specialist spiritual care is made available within a time frame appropriate to the nature of the referral</a:t>
            </a:r>
            <a:r>
              <a:rPr lang="en-US" sz="1400" dirty="0" smtClean="0"/>
              <a:t>.</a:t>
            </a:r>
            <a:endParaRPr lang="en-US" sz="1400" dirty="0"/>
          </a:p>
          <a:p>
            <a:pPr marL="0" indent="0">
              <a:buNone/>
            </a:pPr>
            <a:endParaRPr lang="en-US" sz="1400" dirty="0"/>
          </a:p>
          <a:p>
            <a:r>
              <a:rPr lang="en-US" sz="1400" dirty="0"/>
              <a:t>2.B - All clients are offered the opportunity to have a discussion of religious/spiritual concerns</a:t>
            </a:r>
          </a:p>
          <a:p>
            <a:pPr marL="0" indent="0">
              <a:buNone/>
            </a:pPr>
            <a:r>
              <a:rPr lang="en-US" sz="1400" dirty="0"/>
              <a:t> </a:t>
            </a:r>
          </a:p>
          <a:p>
            <a:r>
              <a:rPr lang="en-US" sz="1400" dirty="0"/>
              <a:t>2.C - An assessment of religious, spiritual, and existential concerns using a structured instrument is developed and documented, and the information obtained from the assessment is integrated into the overall care plan</a:t>
            </a:r>
            <a:r>
              <a:rPr lang="en-US" sz="1400" dirty="0" smtClean="0"/>
              <a:t>.</a:t>
            </a:r>
            <a:endParaRPr lang="en-US" sz="1400" dirty="0"/>
          </a:p>
          <a:p>
            <a:pPr marL="0" indent="0">
              <a:buNone/>
            </a:pPr>
            <a:r>
              <a:rPr lang="en-US" sz="1400" dirty="0"/>
              <a:t> </a:t>
            </a:r>
          </a:p>
          <a:p>
            <a:r>
              <a:rPr lang="en-US" sz="1400" dirty="0"/>
              <a:t>2.D - Spiritual, religious, cultural practices are facilitated for clients, the people important to them and </a:t>
            </a:r>
            <a:r>
              <a:rPr lang="en-US" sz="1400" dirty="0" smtClean="0"/>
              <a:t>staff</a:t>
            </a:r>
            <a:endParaRPr lang="en-US" sz="1400" dirty="0"/>
          </a:p>
          <a:p>
            <a:pPr marL="0" indent="0">
              <a:buNone/>
            </a:pPr>
            <a:r>
              <a:rPr lang="en-US" sz="1400" dirty="0"/>
              <a:t> </a:t>
            </a:r>
          </a:p>
          <a:p>
            <a:r>
              <a:rPr lang="en-US" sz="1400" dirty="0"/>
              <a:t>2.E - Families are offered the opportunity to discuss spiritual issues during goals of care </a:t>
            </a:r>
            <a:r>
              <a:rPr lang="en-US" sz="1400" dirty="0" smtClean="0"/>
              <a:t>conferences</a:t>
            </a:r>
            <a:endParaRPr lang="en-US" sz="1400" dirty="0"/>
          </a:p>
          <a:p>
            <a:pPr marL="0" indent="0">
              <a:buNone/>
            </a:pPr>
            <a:r>
              <a:rPr lang="en-US" sz="1400" dirty="0"/>
              <a:t> </a:t>
            </a:r>
          </a:p>
          <a:p>
            <a:r>
              <a:rPr lang="en-US" sz="1400" dirty="0"/>
              <a:t>2.F. Spiritual care is provided in a culturally and linguistically appropriate manner.</a:t>
            </a:r>
            <a:r>
              <a:rPr lang="en-US" sz="1400" baseline="30000" dirty="0"/>
              <a:t>4</a:t>
            </a:r>
            <a:r>
              <a:rPr lang="en-US" sz="1400" dirty="0"/>
              <a:t> Clients values and beliefs are integrated into plans of care. </a:t>
            </a:r>
          </a:p>
          <a:p>
            <a:pPr marL="0" indent="0">
              <a:buNone/>
            </a:pPr>
            <a:r>
              <a:rPr lang="en-US" sz="1400" dirty="0"/>
              <a:t> </a:t>
            </a:r>
          </a:p>
          <a:p>
            <a:r>
              <a:rPr lang="en-US" sz="1400" dirty="0"/>
              <a:t>2.G. End of life and Bereavement Care is provided as appropriate to the </a:t>
            </a:r>
            <a:r>
              <a:rPr lang="en-US" sz="1400" dirty="0" smtClean="0"/>
              <a:t>population served</a:t>
            </a:r>
            <a:r>
              <a:rPr lang="en-US" sz="1400" dirty="0"/>
              <a:t>. </a:t>
            </a:r>
            <a:r>
              <a:rPr lang="en-US" sz="1400" baseline="30000" dirty="0" smtClean="0"/>
              <a:t>,</a:t>
            </a:r>
            <a:endParaRPr lang="en-US" sz="1400" dirty="0"/>
          </a:p>
        </p:txBody>
      </p:sp>
    </p:spTree>
    <p:extLst>
      <p:ext uri="{BB962C8B-B14F-4D97-AF65-F5344CB8AC3E}">
        <p14:creationId xmlns:p14="http://schemas.microsoft.com/office/powerpoint/2010/main" val="41875094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Indicators- Outcomes</a:t>
            </a:r>
            <a:endParaRPr lang="en-US" dirty="0"/>
          </a:p>
        </p:txBody>
      </p:sp>
      <p:sp>
        <p:nvSpPr>
          <p:cNvPr id="3" name="Content Placeholder 2"/>
          <p:cNvSpPr>
            <a:spLocks noGrp="1"/>
          </p:cNvSpPr>
          <p:nvPr>
            <p:ph sz="half" idx="1"/>
          </p:nvPr>
        </p:nvSpPr>
        <p:spPr>
          <a:xfrm>
            <a:off x="1451428" y="1600200"/>
            <a:ext cx="7235371" cy="4525963"/>
          </a:xfrm>
        </p:spPr>
        <p:txBody>
          <a:bodyPr>
            <a:normAutofit fontScale="92500" lnSpcReduction="20000"/>
          </a:bodyPr>
          <a:lstStyle/>
          <a:p>
            <a:r>
              <a:rPr lang="en-US" b="0" dirty="0"/>
              <a:t>3.A - Clients spiritual needs are </a:t>
            </a:r>
            <a:r>
              <a:rPr lang="en-US" b="0" dirty="0" smtClean="0"/>
              <a:t>met</a:t>
            </a:r>
            <a:endParaRPr lang="en-US" b="0" dirty="0"/>
          </a:p>
          <a:p>
            <a:pPr marL="0" indent="0">
              <a:buNone/>
            </a:pPr>
            <a:r>
              <a:rPr lang="en-US" b="0" dirty="0"/>
              <a:t> </a:t>
            </a:r>
          </a:p>
          <a:p>
            <a:r>
              <a:rPr lang="en-US" b="0" dirty="0"/>
              <a:t>3.B - Spiritual care increases client satisfaction</a:t>
            </a:r>
          </a:p>
          <a:p>
            <a:pPr marL="0" indent="0">
              <a:buNone/>
            </a:pPr>
            <a:r>
              <a:rPr lang="en-US" b="0" dirty="0"/>
              <a:t> </a:t>
            </a:r>
          </a:p>
          <a:p>
            <a:r>
              <a:rPr lang="en-US" b="0" dirty="0"/>
              <a:t>3.C - Spiritual care reduces spiritual </a:t>
            </a:r>
            <a:r>
              <a:rPr lang="en-US" b="0" dirty="0" smtClean="0"/>
              <a:t>distress</a:t>
            </a:r>
            <a:endParaRPr lang="en-US" b="0" dirty="0"/>
          </a:p>
          <a:p>
            <a:pPr marL="0" indent="0">
              <a:buNone/>
            </a:pPr>
            <a:r>
              <a:rPr lang="en-US" b="0" dirty="0"/>
              <a:t> </a:t>
            </a:r>
          </a:p>
          <a:p>
            <a:r>
              <a:rPr lang="en-US" b="0" dirty="0"/>
              <a:t>3.D - Spiritual interventions increase clients sense of peace</a:t>
            </a:r>
          </a:p>
          <a:p>
            <a:pPr marL="0" indent="0">
              <a:buNone/>
            </a:pPr>
            <a:r>
              <a:rPr lang="en-US" b="0" dirty="0"/>
              <a:t> </a:t>
            </a:r>
          </a:p>
          <a:p>
            <a:r>
              <a:rPr lang="en-US" b="0" dirty="0"/>
              <a:t>3.E - Spiritual care facilitates meaning-making for clients </a:t>
            </a:r>
            <a:r>
              <a:rPr lang="en-US" b="0" dirty="0" smtClean="0"/>
              <a:t>and </a:t>
            </a:r>
            <a:r>
              <a:rPr lang="en-US" b="0" dirty="0"/>
              <a:t>family members</a:t>
            </a:r>
          </a:p>
          <a:p>
            <a:pPr marL="0" indent="0">
              <a:buNone/>
            </a:pPr>
            <a:r>
              <a:rPr lang="en-US" b="0" dirty="0"/>
              <a:t> </a:t>
            </a:r>
          </a:p>
          <a:p>
            <a:r>
              <a:rPr lang="en-US" b="0" dirty="0"/>
              <a:t>3.F - Spiritual care increases spiritual well-being</a:t>
            </a:r>
            <a:r>
              <a:rPr lang="en-US" dirty="0"/>
              <a:t>.</a:t>
            </a:r>
          </a:p>
          <a:p>
            <a:endParaRPr lang="en-US" dirty="0"/>
          </a:p>
        </p:txBody>
      </p:sp>
    </p:spTree>
    <p:extLst>
      <p:ext uri="{BB962C8B-B14F-4D97-AF65-F5344CB8AC3E}">
        <p14:creationId xmlns:p14="http://schemas.microsoft.com/office/powerpoint/2010/main" val="21816694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 &amp; Measures</a:t>
            </a:r>
            <a:endParaRPr lang="en-US" dirty="0"/>
          </a:p>
        </p:txBody>
      </p:sp>
      <p:sp>
        <p:nvSpPr>
          <p:cNvPr id="3" name="Content Placeholder 2"/>
          <p:cNvSpPr>
            <a:spLocks noGrp="1"/>
          </p:cNvSpPr>
          <p:nvPr>
            <p:ph sz="half" idx="1"/>
          </p:nvPr>
        </p:nvSpPr>
        <p:spPr>
          <a:xfrm>
            <a:off x="1469570" y="1600200"/>
            <a:ext cx="7217229" cy="4525963"/>
          </a:xfrm>
        </p:spPr>
        <p:txBody>
          <a:bodyPr>
            <a:normAutofit fontScale="92500" lnSpcReduction="10000"/>
          </a:bodyPr>
          <a:lstStyle/>
          <a:p>
            <a:r>
              <a:rPr lang="en-US" dirty="0"/>
              <a:t>1.C - Information is provided about the availability of </a:t>
            </a:r>
            <a:r>
              <a:rPr lang="en-US" dirty="0" smtClean="0"/>
              <a:t>spiritual </a:t>
            </a:r>
            <a:r>
              <a:rPr lang="en-US" dirty="0"/>
              <a:t>care services</a:t>
            </a:r>
            <a:r>
              <a:rPr lang="en-US" dirty="0" smtClean="0"/>
              <a:t>. </a:t>
            </a:r>
            <a:endParaRPr lang="en-US" dirty="0"/>
          </a:p>
          <a:p>
            <a:pPr marL="0" indent="0">
              <a:buNone/>
            </a:pPr>
            <a:r>
              <a:rPr lang="en-US" sz="1600" dirty="0" smtClean="0"/>
              <a:t>     </a:t>
            </a:r>
            <a:r>
              <a:rPr lang="en-US" sz="1800" b="0" dirty="0" smtClean="0"/>
              <a:t> Metric- Percentage </a:t>
            </a:r>
            <a:r>
              <a:rPr lang="en-US" sz="1800" b="0" dirty="0"/>
              <a:t>of patients who say they were informed that </a:t>
            </a:r>
            <a:r>
              <a:rPr lang="en-US" sz="1800" b="0" dirty="0" smtClean="0"/>
              <a:t>			spiritual care was available </a:t>
            </a:r>
            <a:endParaRPr lang="en-US" sz="1800" b="0" dirty="0"/>
          </a:p>
          <a:p>
            <a:pPr marL="0" indent="0">
              <a:buNone/>
            </a:pPr>
            <a:r>
              <a:rPr lang="en-US" sz="1800" b="0" dirty="0" smtClean="0"/>
              <a:t>      Measure- Client </a:t>
            </a:r>
            <a:r>
              <a:rPr lang="en-US" sz="1800" b="0" dirty="0"/>
              <a:t>Satisfaction Survey </a:t>
            </a:r>
            <a:endParaRPr lang="en-US" sz="1800" b="0" dirty="0" smtClean="0"/>
          </a:p>
          <a:p>
            <a:pPr marL="0" indent="0">
              <a:buNone/>
            </a:pPr>
            <a:endParaRPr lang="en-US" sz="1800" dirty="0"/>
          </a:p>
          <a:p>
            <a:r>
              <a:rPr lang="en-US" dirty="0"/>
              <a:t>1.D - Professional education and development programs in spiritual care are provided for all disciplines on the team to improve their provision of generalist spiritual care. </a:t>
            </a:r>
          </a:p>
          <a:p>
            <a:pPr marL="0" indent="0">
              <a:buNone/>
            </a:pPr>
            <a:r>
              <a:rPr lang="en-US" sz="1800" dirty="0"/>
              <a:t> </a:t>
            </a:r>
            <a:r>
              <a:rPr lang="en-US" sz="1800" dirty="0" smtClean="0"/>
              <a:t>    </a:t>
            </a:r>
            <a:r>
              <a:rPr lang="en-US" sz="1800" b="0" dirty="0" smtClean="0"/>
              <a:t> </a:t>
            </a:r>
            <a:r>
              <a:rPr lang="en-US" sz="1800" b="0" dirty="0"/>
              <a:t>Metric-All clinical staff receive regular spiritual care training </a:t>
            </a:r>
            <a:r>
              <a:rPr lang="en-US" sz="1800" b="0" dirty="0" smtClean="0"/>
              <a:t>				appropriate </a:t>
            </a:r>
            <a:r>
              <a:rPr lang="en-US" sz="1800" b="0" dirty="0"/>
              <a:t>to </a:t>
            </a:r>
            <a:r>
              <a:rPr lang="en-US" sz="1800" b="0" dirty="0" smtClean="0"/>
              <a:t>their scope </a:t>
            </a:r>
            <a:r>
              <a:rPr lang="en-US" sz="1800" b="0" dirty="0"/>
              <a:t>of practice and improve their </a:t>
            </a:r>
            <a:r>
              <a:rPr lang="en-US" sz="1800" b="0" dirty="0" smtClean="0"/>
              <a:t>		        		practice</a:t>
            </a:r>
            <a:r>
              <a:rPr lang="en-US" sz="1800" b="0" dirty="0"/>
              <a:t>. </a:t>
            </a:r>
          </a:p>
          <a:p>
            <a:pPr marL="0" indent="0">
              <a:buNone/>
            </a:pPr>
            <a:r>
              <a:rPr lang="en-US" sz="1800" b="0" dirty="0" smtClean="0"/>
              <a:t>        Measure</a:t>
            </a:r>
            <a:r>
              <a:rPr lang="en-US" sz="1800" b="0" dirty="0"/>
              <a:t>-Lists of programs, number of attendees and feedback </a:t>
            </a:r>
            <a:r>
              <a:rPr lang="en-US" sz="1800" b="0" dirty="0" smtClean="0"/>
              <a:t>		       forms</a:t>
            </a:r>
            <a:r>
              <a:rPr lang="en-US" sz="1800" b="0" dirty="0"/>
              <a:t>.</a:t>
            </a:r>
          </a:p>
          <a:p>
            <a:pPr marL="0" indent="0">
              <a:buNone/>
            </a:pPr>
            <a:endParaRPr lang="en-US" sz="1800" b="0" dirty="0" smtClean="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a:p>
          <a:p>
            <a:endParaRPr lang="en-US" dirty="0"/>
          </a:p>
        </p:txBody>
      </p:sp>
    </p:spTree>
    <p:extLst>
      <p:ext uri="{BB962C8B-B14F-4D97-AF65-F5344CB8AC3E}">
        <p14:creationId xmlns:p14="http://schemas.microsoft.com/office/powerpoint/2010/main" val="18160745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914" y="274638"/>
            <a:ext cx="7834086" cy="1143000"/>
          </a:xfrm>
        </p:spPr>
        <p:txBody>
          <a:bodyPr/>
          <a:lstStyle/>
          <a:p>
            <a:r>
              <a:rPr lang="en-US" dirty="0" smtClean="0"/>
              <a:t>Metrics &amp; Measures</a:t>
            </a:r>
            <a:endParaRPr lang="en-US" dirty="0"/>
          </a:p>
        </p:txBody>
      </p:sp>
      <p:sp>
        <p:nvSpPr>
          <p:cNvPr id="3" name="Content Placeholder 2"/>
          <p:cNvSpPr>
            <a:spLocks noGrp="1"/>
          </p:cNvSpPr>
          <p:nvPr>
            <p:ph idx="1"/>
          </p:nvPr>
        </p:nvSpPr>
        <p:spPr>
          <a:xfrm>
            <a:off x="1309914" y="1600200"/>
            <a:ext cx="7688943" cy="4525963"/>
          </a:xfrm>
        </p:spPr>
        <p:txBody>
          <a:bodyPr>
            <a:normAutofit/>
          </a:bodyPr>
          <a:lstStyle/>
          <a:p>
            <a:endParaRPr lang="en-US" dirty="0" smtClean="0"/>
          </a:p>
          <a:p>
            <a:r>
              <a:rPr lang="en-US" dirty="0" smtClean="0"/>
              <a:t>2</a:t>
            </a:r>
            <a:r>
              <a:rPr lang="en-US" dirty="0"/>
              <a:t>.B - All clients are offered the opportunity to have a discussion of religious/spiritual concerns</a:t>
            </a:r>
            <a:r>
              <a:rPr lang="en-US" sz="2800" dirty="0"/>
              <a:t>. </a:t>
            </a:r>
          </a:p>
          <a:p>
            <a:pPr marL="0" indent="0">
              <a:buNone/>
            </a:pPr>
            <a:r>
              <a:rPr lang="en-US" sz="2800" dirty="0"/>
              <a:t>   </a:t>
            </a:r>
            <a:r>
              <a:rPr lang="en-US" sz="2800" b="0" dirty="0"/>
              <a:t> </a:t>
            </a:r>
            <a:r>
              <a:rPr lang="en-US" sz="1600" b="0" dirty="0" smtClean="0"/>
              <a:t>Metric</a:t>
            </a:r>
            <a:r>
              <a:rPr lang="en-US" sz="1600" b="0" dirty="0"/>
              <a:t>- Percentage of clients who say they were offered a discussion of 	   	      </a:t>
            </a:r>
            <a:r>
              <a:rPr lang="en-US" sz="1600" b="0" dirty="0" smtClean="0"/>
              <a:t>		religious</a:t>
            </a:r>
            <a:r>
              <a:rPr lang="en-US" sz="1600" b="0" dirty="0"/>
              <a:t>/spiritual concerns </a:t>
            </a:r>
          </a:p>
          <a:p>
            <a:pPr marL="0" indent="0">
              <a:buNone/>
            </a:pPr>
            <a:r>
              <a:rPr lang="en-US" sz="1600" b="0" dirty="0"/>
              <a:t>      </a:t>
            </a:r>
            <a:r>
              <a:rPr lang="en-US" sz="1600" b="0" dirty="0" smtClean="0"/>
              <a:t>	Measure</a:t>
            </a:r>
            <a:r>
              <a:rPr lang="en-US" sz="1600" b="0" dirty="0"/>
              <a:t>- Client Survey </a:t>
            </a:r>
          </a:p>
          <a:p>
            <a:endParaRPr lang="en-US" b="0" dirty="0"/>
          </a:p>
        </p:txBody>
      </p:sp>
    </p:spTree>
    <p:extLst>
      <p:ext uri="{BB962C8B-B14F-4D97-AF65-F5344CB8AC3E}">
        <p14:creationId xmlns:p14="http://schemas.microsoft.com/office/powerpoint/2010/main" val="38367690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 &amp; Measures</a:t>
            </a:r>
            <a:endParaRPr lang="en-US" dirty="0"/>
          </a:p>
        </p:txBody>
      </p:sp>
      <p:sp>
        <p:nvSpPr>
          <p:cNvPr id="3" name="Content Placeholder 2"/>
          <p:cNvSpPr>
            <a:spLocks noGrp="1"/>
          </p:cNvSpPr>
          <p:nvPr>
            <p:ph sz="half" idx="1"/>
          </p:nvPr>
        </p:nvSpPr>
        <p:spPr>
          <a:xfrm>
            <a:off x="1251856" y="1600200"/>
            <a:ext cx="7434943" cy="4525963"/>
          </a:xfrm>
        </p:spPr>
        <p:txBody>
          <a:bodyPr/>
          <a:lstStyle/>
          <a:p>
            <a:r>
              <a:rPr lang="en-US" dirty="0"/>
              <a:t>3.A – Clients’ spiritual needs are met</a:t>
            </a:r>
            <a:r>
              <a:rPr lang="en-US" dirty="0" smtClean="0"/>
              <a:t>. </a:t>
            </a:r>
            <a:endParaRPr lang="en-US" dirty="0"/>
          </a:p>
          <a:p>
            <a:pPr marL="0" indent="0">
              <a:buNone/>
            </a:pPr>
            <a:r>
              <a:rPr lang="en-US" sz="1600" dirty="0" smtClean="0"/>
              <a:t>      </a:t>
            </a:r>
            <a:r>
              <a:rPr lang="en-US" sz="1600" b="0" dirty="0" smtClean="0"/>
              <a:t>Metric- Client</a:t>
            </a:r>
            <a:r>
              <a:rPr lang="en-US" sz="1600" b="0" dirty="0"/>
              <a:t>-reported spiritual needs documented before and after spiritual </a:t>
            </a:r>
            <a:r>
              <a:rPr lang="en-US" sz="1600" b="0" dirty="0" smtClean="0"/>
              <a:t>			care </a:t>
            </a:r>
            <a:endParaRPr lang="en-US" sz="1600" b="0" dirty="0"/>
          </a:p>
          <a:p>
            <a:pPr marL="0" indent="0">
              <a:buNone/>
            </a:pPr>
            <a:r>
              <a:rPr lang="en-US" sz="1600" b="0" dirty="0" smtClean="0"/>
              <a:t>      Measure- Spiritual </a:t>
            </a:r>
            <a:r>
              <a:rPr lang="en-US" sz="1600" b="0" dirty="0"/>
              <a:t>Needs Assessment Inventory for Patients (SNAP</a:t>
            </a:r>
            <a:r>
              <a:rPr lang="en-US" sz="1600" b="0" dirty="0" smtClean="0"/>
              <a:t>) </a:t>
            </a:r>
            <a:endParaRPr lang="en-US" sz="1600" b="0" dirty="0"/>
          </a:p>
          <a:p>
            <a:pPr marL="0" indent="0">
              <a:buNone/>
            </a:pPr>
            <a:r>
              <a:rPr lang="en-US" sz="1600" b="0" dirty="0" smtClean="0"/>
              <a:t>                       Spiritual </a:t>
            </a:r>
            <a:r>
              <a:rPr lang="en-US" sz="1600" b="0" dirty="0"/>
              <a:t>Needs Questionnaire (</a:t>
            </a:r>
            <a:r>
              <a:rPr lang="en-US" sz="1600" b="0" dirty="0" err="1"/>
              <a:t>SpNQ</a:t>
            </a:r>
            <a:r>
              <a:rPr lang="en-US" sz="1600" dirty="0" smtClean="0"/>
              <a:t>)</a:t>
            </a:r>
          </a:p>
          <a:p>
            <a:pPr marL="0" indent="0">
              <a:buNone/>
            </a:pPr>
            <a:endParaRPr lang="en-US" sz="1600" dirty="0"/>
          </a:p>
          <a:p>
            <a:r>
              <a:rPr lang="en-US" dirty="0"/>
              <a:t>3.B - Spiritual care increases client satisfaction</a:t>
            </a:r>
            <a:r>
              <a:rPr lang="en-US" dirty="0" smtClean="0"/>
              <a:t>.</a:t>
            </a:r>
            <a:r>
              <a:rPr lang="en-US" sz="1600" dirty="0" smtClean="0"/>
              <a:t> </a:t>
            </a:r>
            <a:endParaRPr lang="en-US" sz="1600" dirty="0"/>
          </a:p>
          <a:p>
            <a:pPr marL="0" indent="0">
              <a:buNone/>
            </a:pPr>
            <a:r>
              <a:rPr lang="en-US" sz="1600" dirty="0" smtClean="0"/>
              <a:t>      </a:t>
            </a:r>
            <a:r>
              <a:rPr lang="en-US" sz="1600" b="0" dirty="0" smtClean="0"/>
              <a:t> Metric- Client</a:t>
            </a:r>
            <a:r>
              <a:rPr lang="en-US" sz="1600" b="0" dirty="0"/>
              <a:t>-reported satisfaction documented before and after spiritual </a:t>
            </a:r>
            <a:r>
              <a:rPr lang="en-US" sz="1600" b="0" dirty="0" smtClean="0"/>
              <a:t>			care </a:t>
            </a:r>
            <a:endParaRPr lang="en-US" sz="1600" b="0" dirty="0"/>
          </a:p>
          <a:p>
            <a:pPr marL="0" indent="0">
              <a:buNone/>
            </a:pPr>
            <a:r>
              <a:rPr lang="en-US" sz="1600" b="0" dirty="0" smtClean="0"/>
              <a:t>       Measure -HCAHPS </a:t>
            </a:r>
            <a:r>
              <a:rPr lang="en-US" sz="1600" b="0" dirty="0"/>
              <a:t>#</a:t>
            </a:r>
            <a:r>
              <a:rPr lang="en-US" sz="1600" b="0" dirty="0" smtClean="0"/>
              <a:t>21</a:t>
            </a:r>
            <a:r>
              <a:rPr lang="en-US" sz="1600" b="0" dirty="0" smtClean="0">
                <a:latin typeface="Wingdings"/>
              </a:rPr>
              <a:t>􏰀 </a:t>
            </a:r>
          </a:p>
          <a:p>
            <a:pPr marL="0" indent="0">
              <a:buNone/>
            </a:pPr>
            <a:r>
              <a:rPr lang="en-US" sz="1600" b="0" dirty="0">
                <a:latin typeface="Wingdings"/>
              </a:rPr>
              <a:t> </a:t>
            </a:r>
            <a:r>
              <a:rPr lang="en-US" sz="1600" b="0" dirty="0" smtClean="0">
                <a:latin typeface="Wingdings"/>
              </a:rPr>
              <a:t>     </a:t>
            </a:r>
            <a:r>
              <a:rPr lang="en-US" sz="1600" b="0" dirty="0"/>
              <a:t> </a:t>
            </a:r>
            <a:r>
              <a:rPr lang="en-US" sz="1600" b="0" dirty="0" smtClean="0"/>
              <a:t> Quality of Spiritual Care (Survey)  </a:t>
            </a:r>
            <a:endParaRPr lang="en-US" sz="1600" b="0" dirty="0"/>
          </a:p>
          <a:p>
            <a:pPr marL="0" indent="0">
              <a:buNone/>
            </a:pPr>
            <a:endParaRPr lang="en-US" sz="1600" dirty="0"/>
          </a:p>
          <a:p>
            <a:endParaRPr lang="en-US" sz="1600" dirty="0"/>
          </a:p>
        </p:txBody>
      </p:sp>
    </p:spTree>
    <p:extLst>
      <p:ext uri="{BB962C8B-B14F-4D97-AF65-F5344CB8AC3E}">
        <p14:creationId xmlns:p14="http://schemas.microsoft.com/office/powerpoint/2010/main" val="32314982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86" y="274638"/>
            <a:ext cx="7380514" cy="1143000"/>
          </a:xfrm>
        </p:spPr>
        <p:txBody>
          <a:bodyPr/>
          <a:lstStyle/>
          <a:p>
            <a:r>
              <a:rPr lang="en-US" dirty="0" smtClean="0"/>
              <a:t>Metrics &amp; Measures</a:t>
            </a:r>
            <a:endParaRPr lang="en-US" dirty="0"/>
          </a:p>
        </p:txBody>
      </p:sp>
      <p:sp>
        <p:nvSpPr>
          <p:cNvPr id="3" name="Content Placeholder 2"/>
          <p:cNvSpPr>
            <a:spLocks noGrp="1"/>
          </p:cNvSpPr>
          <p:nvPr>
            <p:ph idx="1"/>
          </p:nvPr>
        </p:nvSpPr>
        <p:spPr>
          <a:xfrm>
            <a:off x="1306286" y="1600200"/>
            <a:ext cx="7380514" cy="4525963"/>
          </a:xfrm>
        </p:spPr>
        <p:txBody>
          <a:bodyPr>
            <a:normAutofit/>
          </a:bodyPr>
          <a:lstStyle/>
          <a:p>
            <a:r>
              <a:rPr lang="en-US" dirty="0"/>
              <a:t>3.C</a:t>
            </a:r>
            <a:r>
              <a:rPr lang="en-US" b="1" dirty="0"/>
              <a:t> </a:t>
            </a:r>
            <a:r>
              <a:rPr lang="en-US" dirty="0"/>
              <a:t>- Spiritual care reduces spiritual </a:t>
            </a:r>
            <a:r>
              <a:rPr lang="en-US" dirty="0" smtClean="0"/>
              <a:t>distress</a:t>
            </a:r>
            <a:endParaRPr lang="en-US" dirty="0"/>
          </a:p>
          <a:p>
            <a:pPr marL="0" indent="0">
              <a:buNone/>
            </a:pPr>
            <a:r>
              <a:rPr lang="en-US" sz="1600" dirty="0" smtClean="0"/>
              <a:t>	</a:t>
            </a:r>
            <a:r>
              <a:rPr lang="en-US" sz="1600" b="0" dirty="0" smtClean="0"/>
              <a:t>Metric- Client</a:t>
            </a:r>
            <a:r>
              <a:rPr lang="en-US" sz="1600" b="0" dirty="0"/>
              <a:t>-reported spiritual distress documented before and after </a:t>
            </a:r>
            <a:r>
              <a:rPr lang="en-US" sz="1600" b="0" dirty="0" smtClean="0"/>
              <a:t>			spiritual care.</a:t>
            </a:r>
          </a:p>
          <a:p>
            <a:pPr marL="0" indent="0">
              <a:buNone/>
            </a:pPr>
            <a:r>
              <a:rPr lang="en-US" sz="1600" b="0" dirty="0" smtClean="0"/>
              <a:t>`	Measure- "</a:t>
            </a:r>
            <a:r>
              <a:rPr lang="en-US" sz="1600" b="0" dirty="0"/>
              <a:t>Are you experiencing spiritual pain right now?" </a:t>
            </a:r>
          </a:p>
          <a:p>
            <a:r>
              <a:rPr lang="en-US" dirty="0"/>
              <a:t> 3.D - Spiritual interventions increase clients sense of peace</a:t>
            </a:r>
          </a:p>
          <a:p>
            <a:pPr marL="0" indent="0">
              <a:buNone/>
            </a:pPr>
            <a:r>
              <a:rPr lang="en-US" dirty="0"/>
              <a:t>	</a:t>
            </a:r>
            <a:r>
              <a:rPr lang="en-US" sz="1700" b="0" dirty="0" smtClean="0"/>
              <a:t>Metric</a:t>
            </a:r>
            <a:r>
              <a:rPr lang="en-US" sz="1700" b="0" dirty="0"/>
              <a:t>- Client-reported peace measure documented before and after </a:t>
            </a:r>
            <a:r>
              <a:rPr lang="en-US" sz="1700" b="0" dirty="0" smtClean="0"/>
              <a:t>			spiritual </a:t>
            </a:r>
            <a:r>
              <a:rPr lang="en-US" sz="1700" b="0" dirty="0"/>
              <a:t>care.</a:t>
            </a:r>
          </a:p>
          <a:p>
            <a:pPr marL="0" lvl="0" indent="0">
              <a:buNone/>
            </a:pPr>
            <a:r>
              <a:rPr lang="en-US" sz="1700" b="0" dirty="0"/>
              <a:t>	Measure- </a:t>
            </a:r>
            <a:r>
              <a:rPr lang="en-US" sz="1700" b="0" dirty="0" err="1"/>
              <a:t>Facit</a:t>
            </a:r>
            <a:r>
              <a:rPr lang="en-US" sz="1700" b="0" dirty="0"/>
              <a:t>-SP-Peace Subscale, "Are you at Peace?"</a:t>
            </a:r>
          </a:p>
          <a:p>
            <a:pPr marL="0" indent="0">
              <a:buNone/>
            </a:pPr>
            <a:endParaRPr lang="en-US" sz="1700" b="0" dirty="0"/>
          </a:p>
          <a:p>
            <a:endParaRPr lang="en-US" b="0" dirty="0"/>
          </a:p>
        </p:txBody>
      </p:sp>
    </p:spTree>
    <p:extLst>
      <p:ext uri="{BB962C8B-B14F-4D97-AF65-F5344CB8AC3E}">
        <p14:creationId xmlns:p14="http://schemas.microsoft.com/office/powerpoint/2010/main" val="41519510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6200" y="274638"/>
            <a:ext cx="7670800" cy="1143000"/>
          </a:xfrm>
        </p:spPr>
        <p:txBody>
          <a:bodyPr/>
          <a:lstStyle/>
          <a:p>
            <a:r>
              <a:rPr lang="en-US" dirty="0" smtClean="0"/>
              <a:t>Metrics &amp; Measures</a:t>
            </a:r>
            <a:endParaRPr lang="en-US" dirty="0"/>
          </a:p>
        </p:txBody>
      </p:sp>
      <p:sp>
        <p:nvSpPr>
          <p:cNvPr id="3" name="Content Placeholder 2"/>
          <p:cNvSpPr>
            <a:spLocks noGrp="1"/>
          </p:cNvSpPr>
          <p:nvPr>
            <p:ph idx="1"/>
          </p:nvPr>
        </p:nvSpPr>
        <p:spPr>
          <a:xfrm>
            <a:off x="1346200" y="1600200"/>
            <a:ext cx="7670800" cy="4525963"/>
          </a:xfrm>
        </p:spPr>
        <p:txBody>
          <a:bodyPr>
            <a:normAutofit/>
          </a:bodyPr>
          <a:lstStyle/>
          <a:p>
            <a:r>
              <a:rPr lang="en-US" dirty="0"/>
              <a:t>3.E - Spiritual care facilitates meaning-making for clients and family members</a:t>
            </a:r>
          </a:p>
          <a:p>
            <a:pPr marL="0" indent="0">
              <a:buNone/>
            </a:pPr>
            <a:r>
              <a:rPr lang="en-US" sz="1600" dirty="0" smtClean="0"/>
              <a:t>	</a:t>
            </a:r>
            <a:r>
              <a:rPr lang="en-US" sz="1600" b="0" dirty="0" smtClean="0"/>
              <a:t>Metric- Client</a:t>
            </a:r>
            <a:r>
              <a:rPr lang="en-US" sz="1600" b="0" dirty="0"/>
              <a:t>-reported measure of meaning documented before and after spiritual </a:t>
            </a:r>
            <a:r>
              <a:rPr lang="en-US" sz="1600" b="0" dirty="0" smtClean="0"/>
              <a:t>		care</a:t>
            </a:r>
            <a:r>
              <a:rPr lang="en-US" sz="1600" b="0" dirty="0"/>
              <a:t>. </a:t>
            </a:r>
          </a:p>
          <a:p>
            <a:pPr marL="0" lvl="0" indent="0">
              <a:buNone/>
            </a:pPr>
            <a:r>
              <a:rPr lang="en-US" sz="1600" b="0" dirty="0" smtClean="0"/>
              <a:t>	Measure- </a:t>
            </a:r>
            <a:r>
              <a:rPr lang="en-US" sz="1600" b="0" dirty="0" err="1" smtClean="0"/>
              <a:t>Facit</a:t>
            </a:r>
            <a:r>
              <a:rPr lang="en-US" sz="1600" b="0" dirty="0"/>
              <a:t>-SP- Meaning </a:t>
            </a:r>
            <a:r>
              <a:rPr lang="en-US" sz="1600" b="0" dirty="0" smtClean="0"/>
              <a:t>subscale, RCOPE</a:t>
            </a:r>
          </a:p>
          <a:p>
            <a:r>
              <a:rPr lang="en-US" dirty="0"/>
              <a:t>3.F - Spiritual care increases spiritual well-being.</a:t>
            </a:r>
          </a:p>
          <a:p>
            <a:pPr marL="0" indent="0">
              <a:buNone/>
            </a:pPr>
            <a:r>
              <a:rPr lang="en-US" sz="1600" dirty="0" smtClean="0"/>
              <a:t>	</a:t>
            </a:r>
            <a:r>
              <a:rPr lang="en-US" sz="1600" b="0" dirty="0" smtClean="0"/>
              <a:t>Metric- Client</a:t>
            </a:r>
            <a:r>
              <a:rPr lang="en-US" sz="1600" b="0" dirty="0"/>
              <a:t>-reported spiritual well-being documented before and after spiritual </a:t>
            </a:r>
            <a:r>
              <a:rPr lang="en-US" sz="1600" b="0" dirty="0" smtClean="0"/>
              <a:t>			care</a:t>
            </a:r>
            <a:r>
              <a:rPr lang="en-US" sz="1600" b="0" dirty="0"/>
              <a:t>. </a:t>
            </a:r>
          </a:p>
          <a:p>
            <a:pPr marL="0" indent="0">
              <a:buNone/>
            </a:pPr>
            <a:r>
              <a:rPr lang="en-US" sz="1600" b="0" dirty="0" smtClean="0"/>
              <a:t>	</a:t>
            </a:r>
            <a:r>
              <a:rPr lang="en-US" sz="1600" b="0" dirty="0"/>
              <a:t> </a:t>
            </a:r>
            <a:r>
              <a:rPr lang="en-US" sz="1600" b="0" dirty="0" smtClean="0"/>
              <a:t>Measure- </a:t>
            </a:r>
            <a:r>
              <a:rPr lang="en-US" sz="1600" b="0" dirty="0" err="1" smtClean="0"/>
              <a:t>Facit</a:t>
            </a:r>
            <a:r>
              <a:rPr lang="en-US" sz="1600" b="0" dirty="0" smtClean="0"/>
              <a:t>-SP</a:t>
            </a:r>
            <a:endParaRPr lang="en-US" sz="1600" b="0" dirty="0"/>
          </a:p>
          <a:p>
            <a:pPr marL="0" lvl="0" indent="0">
              <a:buNone/>
            </a:pPr>
            <a:endParaRPr lang="en-US" sz="1600" dirty="0"/>
          </a:p>
          <a:p>
            <a:endParaRPr lang="en-US" dirty="0"/>
          </a:p>
        </p:txBody>
      </p:sp>
    </p:spTree>
    <p:extLst>
      <p:ext uri="{BB962C8B-B14F-4D97-AF65-F5344CB8AC3E}">
        <p14:creationId xmlns:p14="http://schemas.microsoft.com/office/powerpoint/2010/main" val="3660357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Issues in Health Care</a:t>
            </a:r>
            <a:endParaRPr lang="en-US" dirty="0"/>
          </a:p>
        </p:txBody>
      </p:sp>
      <p:sp>
        <p:nvSpPr>
          <p:cNvPr id="3" name="Content Placeholder 2"/>
          <p:cNvSpPr>
            <a:spLocks noGrp="1"/>
          </p:cNvSpPr>
          <p:nvPr>
            <p:ph sz="half" idx="1"/>
          </p:nvPr>
        </p:nvSpPr>
        <p:spPr/>
        <p:txBody>
          <a:bodyPr/>
          <a:lstStyle/>
          <a:p>
            <a:pPr marL="0" indent="0">
              <a:buNone/>
            </a:pPr>
            <a:endParaRPr lang="en-US" dirty="0" smtClean="0"/>
          </a:p>
          <a:p>
            <a:r>
              <a:rPr lang="en-US" dirty="0" smtClean="0"/>
              <a:t>Palliative Care- Goals of Care</a:t>
            </a:r>
          </a:p>
          <a:p>
            <a:r>
              <a:rPr lang="en-US" dirty="0" smtClean="0"/>
              <a:t>Interdisciplinary teams</a:t>
            </a:r>
          </a:p>
          <a:p>
            <a:r>
              <a:rPr lang="en-US" dirty="0" err="1" smtClean="0"/>
              <a:t>Pt</a:t>
            </a:r>
            <a:r>
              <a:rPr lang="en-US" dirty="0" smtClean="0"/>
              <a:t> centered care</a:t>
            </a:r>
          </a:p>
          <a:p>
            <a:r>
              <a:rPr lang="en-US" dirty="0" smtClean="0"/>
              <a:t>Inpatient to Outpatient</a:t>
            </a:r>
          </a:p>
          <a:p>
            <a:r>
              <a:rPr lang="en-US" dirty="0" smtClean="0"/>
              <a:t>Continuity of Care</a:t>
            </a:r>
          </a:p>
          <a:p>
            <a:r>
              <a:rPr lang="en-US" dirty="0" smtClean="0"/>
              <a:t>Family Caregivers</a:t>
            </a:r>
          </a:p>
          <a:p>
            <a:r>
              <a:rPr lang="en-US" dirty="0" smtClean="0"/>
              <a:t>PAD</a:t>
            </a:r>
          </a:p>
          <a:p>
            <a:r>
              <a:rPr lang="en-US" dirty="0" smtClean="0"/>
              <a:t>Staff stress-Suicide</a:t>
            </a:r>
            <a:endParaRPr lang="en-US" dirty="0"/>
          </a:p>
        </p:txBody>
      </p:sp>
    </p:spTree>
    <p:extLst>
      <p:ext uri="{BB962C8B-B14F-4D97-AF65-F5344CB8AC3E}">
        <p14:creationId xmlns:p14="http://schemas.microsoft.com/office/powerpoint/2010/main" val="7973249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sz="half" idx="1"/>
          </p:nvPr>
        </p:nvSpPr>
        <p:spPr/>
        <p:txBody>
          <a:bodyPr/>
          <a:lstStyle/>
          <a:p>
            <a:r>
              <a:rPr lang="en-US" dirty="0" smtClean="0"/>
              <a:t>Pick one quality indicator that you would like to improve in your institution.</a:t>
            </a:r>
          </a:p>
          <a:p>
            <a:r>
              <a:rPr lang="en-US" dirty="0" smtClean="0"/>
              <a:t>Steps</a:t>
            </a:r>
          </a:p>
          <a:p>
            <a:pPr lvl="1"/>
            <a:r>
              <a:rPr lang="en-US" dirty="0" smtClean="0"/>
              <a:t>Champion</a:t>
            </a:r>
            <a:r>
              <a:rPr lang="en-US" dirty="0"/>
              <a:t> </a:t>
            </a:r>
            <a:r>
              <a:rPr lang="mr-IN" dirty="0" smtClean="0"/>
              <a:t>–</a:t>
            </a:r>
            <a:r>
              <a:rPr lang="en-US" dirty="0" smtClean="0"/>
              <a:t> does anyone care?</a:t>
            </a:r>
          </a:p>
          <a:p>
            <a:pPr lvl="1"/>
            <a:r>
              <a:rPr lang="en-US" dirty="0" smtClean="0"/>
              <a:t>Data- can it be done?</a:t>
            </a:r>
          </a:p>
          <a:p>
            <a:pPr lvl="1"/>
            <a:r>
              <a:rPr lang="en-US" dirty="0" smtClean="0"/>
              <a:t>Will anyone help you?</a:t>
            </a:r>
          </a:p>
          <a:p>
            <a:pPr lvl="1"/>
            <a:r>
              <a:rPr lang="en-US" dirty="0" smtClean="0"/>
              <a:t>What will change because of it?</a:t>
            </a:r>
          </a:p>
        </p:txBody>
      </p:sp>
    </p:spTree>
    <p:extLst>
      <p:ext uri="{BB962C8B-B14F-4D97-AF65-F5344CB8AC3E}">
        <p14:creationId xmlns:p14="http://schemas.microsoft.com/office/powerpoint/2010/main" val="39325451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Practice</a:t>
            </a:r>
            <a:endParaRPr lang="en-US" dirty="0"/>
          </a:p>
        </p:txBody>
      </p:sp>
      <p:sp>
        <p:nvSpPr>
          <p:cNvPr id="3" name="Content Placeholder 2"/>
          <p:cNvSpPr>
            <a:spLocks noGrp="1"/>
          </p:cNvSpPr>
          <p:nvPr>
            <p:ph sz="half" idx="1"/>
          </p:nvPr>
        </p:nvSpPr>
        <p:spPr>
          <a:xfrm>
            <a:off x="1378856" y="1797537"/>
            <a:ext cx="7307943" cy="4493847"/>
          </a:xfrm>
        </p:spPr>
        <p:txBody>
          <a:bodyPr>
            <a:normAutofit fontScale="32500" lnSpcReduction="20000"/>
          </a:bodyPr>
          <a:lstStyle/>
          <a:p>
            <a:pPr marL="0" indent="0">
              <a:buNone/>
            </a:pPr>
            <a:r>
              <a:rPr lang="en-US" sz="7400" dirty="0" smtClean="0"/>
              <a:t>1</a:t>
            </a:r>
            <a:r>
              <a:rPr lang="en-US" sz="7400" dirty="0"/>
              <a:t>.D. Professional education and development programs in spiritual care are provided for all disciplines on the team to improve their provision of generalist spiritual care</a:t>
            </a:r>
            <a:r>
              <a:rPr lang="en-US" sz="7400" dirty="0" smtClean="0"/>
              <a:t>.</a:t>
            </a:r>
          </a:p>
          <a:p>
            <a:pPr marL="0" indent="0">
              <a:buNone/>
            </a:pPr>
            <a:endParaRPr lang="en-US" sz="7400" dirty="0"/>
          </a:p>
          <a:p>
            <a:r>
              <a:rPr lang="en-US" sz="7400" dirty="0"/>
              <a:t>  	Competencies</a:t>
            </a:r>
          </a:p>
          <a:p>
            <a:pPr marL="0" indent="0">
              <a:buNone/>
            </a:pPr>
            <a:r>
              <a:rPr lang="en-US" b="0" dirty="0" smtClean="0"/>
              <a:t>	</a:t>
            </a:r>
            <a:r>
              <a:rPr lang="en-US" sz="5100" b="0" dirty="0" smtClean="0"/>
              <a:t>The </a:t>
            </a:r>
            <a:r>
              <a:rPr lang="en-US" sz="5100" b="0" dirty="0"/>
              <a:t>chaplain, in collaboration with educators from other professions, </a:t>
            </a:r>
            <a:r>
              <a:rPr lang="en-US" sz="5100" b="0" dirty="0" smtClean="0"/>
              <a:t>provides </a:t>
            </a:r>
            <a:r>
              <a:rPr lang="en-US" sz="5100" b="0" dirty="0"/>
              <a:t>education in the practices and processes involved in </a:t>
            </a:r>
            <a:r>
              <a:rPr lang="en-US" sz="5100" b="0" dirty="0" smtClean="0"/>
              <a:t>   spiritual care </a:t>
            </a:r>
            <a:r>
              <a:rPr lang="en-US" sz="5100" b="0" dirty="0"/>
              <a:t>as provided by each member of the </a:t>
            </a:r>
            <a:r>
              <a:rPr lang="en-US" sz="5100" b="0" dirty="0" smtClean="0"/>
              <a:t>interprofessional</a:t>
            </a:r>
            <a:r>
              <a:rPr lang="en-US" sz="5100" b="0" dirty="0"/>
              <a:t> </a:t>
            </a:r>
            <a:r>
              <a:rPr lang="en-US" sz="5100" b="0" dirty="0" smtClean="0"/>
              <a:t>team </a:t>
            </a:r>
            <a:r>
              <a:rPr lang="en-US" sz="5100" b="0" dirty="0"/>
              <a:t>(e.g. </a:t>
            </a:r>
            <a:r>
              <a:rPr lang="en-US" sz="5100" b="0" dirty="0" smtClean="0"/>
              <a:t>for </a:t>
            </a:r>
            <a:r>
              <a:rPr lang="en-US" sz="5100" b="0" dirty="0"/>
              <a:t>healthcare: physician, nurse, social worker, </a:t>
            </a:r>
            <a:r>
              <a:rPr lang="en-US" sz="5100" b="0" dirty="0" smtClean="0"/>
              <a:t>physical </a:t>
            </a:r>
            <a:r>
              <a:rPr lang="en-US" sz="5100" b="0" dirty="0"/>
              <a:t>therapist, </a:t>
            </a:r>
            <a:r>
              <a:rPr lang="en-US" sz="5100" b="0" dirty="0" smtClean="0"/>
              <a:t>pharmacist</a:t>
            </a:r>
            <a:r>
              <a:rPr lang="en-US" sz="5100" b="0" dirty="0"/>
              <a:t>, quality improvement) and introduces spiritual care </a:t>
            </a:r>
            <a:r>
              <a:rPr lang="en-US" sz="5100" b="0" dirty="0" smtClean="0"/>
              <a:t>practices/processes </a:t>
            </a:r>
            <a:r>
              <a:rPr lang="en-US" sz="5100" b="0" dirty="0"/>
              <a:t>into training for the other team professionals.</a:t>
            </a:r>
          </a:p>
          <a:p>
            <a:pPr marL="0" indent="0">
              <a:buNone/>
            </a:pPr>
            <a:r>
              <a:rPr lang="en-US" sz="5100" b="0" dirty="0"/>
              <a:t> </a:t>
            </a:r>
          </a:p>
          <a:p>
            <a:pPr marL="0" indent="0">
              <a:buNone/>
            </a:pPr>
            <a:r>
              <a:rPr lang="en-US" sz="5100" b="0" dirty="0" smtClean="0"/>
              <a:t>	The </a:t>
            </a:r>
            <a:r>
              <a:rPr lang="en-US" sz="5100" b="0" dirty="0"/>
              <a:t>chaplain participates with the interprofessional members of the </a:t>
            </a:r>
            <a:r>
              <a:rPr lang="en-US" sz="5100" b="0" dirty="0" smtClean="0"/>
              <a:t>healthcare </a:t>
            </a:r>
            <a:r>
              <a:rPr lang="en-US" sz="5100" b="0" dirty="0"/>
              <a:t>team to modify, innovate, and implement practices and </a:t>
            </a:r>
            <a:r>
              <a:rPr lang="en-US" sz="5100" b="0" dirty="0" smtClean="0"/>
              <a:t>processes </a:t>
            </a:r>
            <a:r>
              <a:rPr lang="en-US" sz="5100" b="0" dirty="0"/>
              <a:t>for the provision, collaboration, communication, education, </a:t>
            </a:r>
            <a:r>
              <a:rPr lang="en-US" sz="5100" b="0" dirty="0" smtClean="0"/>
              <a:t>and </a:t>
            </a:r>
            <a:r>
              <a:rPr lang="en-US" sz="5100" b="0" dirty="0"/>
              <a:t>quality improvement of spiritual care</a:t>
            </a:r>
            <a:r>
              <a:rPr lang="en-US" b="0" dirty="0"/>
              <a:t>.</a:t>
            </a:r>
          </a:p>
          <a:p>
            <a:endParaRPr lang="en-US" b="0" dirty="0"/>
          </a:p>
        </p:txBody>
      </p:sp>
    </p:spTree>
    <p:extLst>
      <p:ext uri="{BB962C8B-B14F-4D97-AF65-F5344CB8AC3E}">
        <p14:creationId xmlns:p14="http://schemas.microsoft.com/office/powerpoint/2010/main" val="24571361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Practice</a:t>
            </a:r>
            <a:endParaRPr lang="en-US" dirty="0"/>
          </a:p>
        </p:txBody>
      </p:sp>
      <p:sp>
        <p:nvSpPr>
          <p:cNvPr id="3" name="Content Placeholder 2"/>
          <p:cNvSpPr>
            <a:spLocks noGrp="1"/>
          </p:cNvSpPr>
          <p:nvPr>
            <p:ph sz="half" idx="1"/>
          </p:nvPr>
        </p:nvSpPr>
        <p:spPr>
          <a:xfrm>
            <a:off x="1669143" y="1544853"/>
            <a:ext cx="7231519" cy="4210608"/>
          </a:xfrm>
        </p:spPr>
        <p:txBody>
          <a:bodyPr>
            <a:normAutofit fontScale="92500"/>
          </a:bodyPr>
          <a:lstStyle/>
          <a:p>
            <a:pPr marL="0" indent="0">
              <a:buNone/>
            </a:pPr>
            <a:r>
              <a:rPr lang="en-US" dirty="0" smtClean="0"/>
              <a:t>2</a:t>
            </a:r>
            <a:r>
              <a:rPr lang="en-US" dirty="0"/>
              <a:t>.B. All clients are offered the opportunity to have a discussion of religious/spiritual </a:t>
            </a:r>
            <a:r>
              <a:rPr lang="en-US" dirty="0" smtClean="0"/>
              <a:t>concerns</a:t>
            </a:r>
          </a:p>
          <a:p>
            <a:pPr marL="0" indent="0">
              <a:buNone/>
            </a:pPr>
            <a:endParaRPr lang="en-US" dirty="0"/>
          </a:p>
          <a:p>
            <a:r>
              <a:rPr lang="en-US" dirty="0"/>
              <a:t>	</a:t>
            </a:r>
            <a:r>
              <a:rPr lang="en-US" dirty="0" smtClean="0"/>
              <a:t>	Competencies</a:t>
            </a:r>
            <a:endParaRPr lang="en-US" dirty="0"/>
          </a:p>
          <a:p>
            <a:pPr marL="0" indent="0">
              <a:buNone/>
            </a:pPr>
            <a:r>
              <a:rPr lang="en-US" b="0" dirty="0" smtClean="0"/>
              <a:t>	The </a:t>
            </a:r>
            <a:r>
              <a:rPr lang="en-US" b="0" dirty="0"/>
              <a:t>chaplain supports and advocates for </a:t>
            </a:r>
            <a:r>
              <a:rPr lang="en-US" b="0" dirty="0" smtClean="0"/>
              <a:t>the establishment </a:t>
            </a:r>
            <a:r>
              <a:rPr lang="en-US" b="0" dirty="0"/>
              <a:t>of timely and documented spiritual </a:t>
            </a:r>
            <a:r>
              <a:rPr lang="en-US" b="0" dirty="0" smtClean="0"/>
              <a:t>screening </a:t>
            </a:r>
            <a:r>
              <a:rPr lang="en-US" b="0" dirty="0"/>
              <a:t>to discover and refer clients for </a:t>
            </a:r>
            <a:r>
              <a:rPr lang="en-US" b="0" dirty="0" smtClean="0"/>
              <a:t>discussion religious</a:t>
            </a:r>
            <a:r>
              <a:rPr lang="en-US" b="0" dirty="0"/>
              <a:t>/spiritual concerns. </a:t>
            </a:r>
            <a:endParaRPr lang="en-US" b="0" dirty="0" smtClean="0"/>
          </a:p>
          <a:p>
            <a:pPr marL="0" indent="0">
              <a:buNone/>
            </a:pPr>
            <a:endParaRPr lang="en-US" b="0" dirty="0"/>
          </a:p>
          <a:p>
            <a:pPr marL="0" indent="0">
              <a:buNone/>
            </a:pPr>
            <a:r>
              <a:rPr lang="en-US" b="0" dirty="0" smtClean="0"/>
              <a:t>	The </a:t>
            </a:r>
            <a:r>
              <a:rPr lang="en-US" b="0" dirty="0"/>
              <a:t>chaplain provides timely response to all referrals and </a:t>
            </a:r>
            <a:r>
              <a:rPr lang="en-US" b="0" dirty="0" smtClean="0"/>
              <a:t>facilitates </a:t>
            </a:r>
            <a:r>
              <a:rPr lang="en-US" b="0" dirty="0"/>
              <a:t>discussions of religious/spiritual concerns.</a:t>
            </a:r>
          </a:p>
          <a:p>
            <a:endParaRPr lang="en-US" dirty="0"/>
          </a:p>
        </p:txBody>
      </p:sp>
    </p:spTree>
    <p:extLst>
      <p:ext uri="{BB962C8B-B14F-4D97-AF65-F5344CB8AC3E}">
        <p14:creationId xmlns:p14="http://schemas.microsoft.com/office/powerpoint/2010/main" val="39928795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MIPS </a:t>
            </a:r>
            <a:r>
              <a:rPr lang="en-US" b="1" dirty="0" smtClean="0"/>
              <a:t>– Quality Measures</a:t>
            </a:r>
            <a:endParaRPr lang="en-US" b="1" dirty="0"/>
          </a:p>
        </p:txBody>
      </p:sp>
      <p:sp>
        <p:nvSpPr>
          <p:cNvPr id="4" name="Content Placeholder 3"/>
          <p:cNvSpPr>
            <a:spLocks noGrp="1"/>
          </p:cNvSpPr>
          <p:nvPr>
            <p:ph sz="half" idx="1"/>
          </p:nvPr>
        </p:nvSpPr>
        <p:spPr>
          <a:xfrm>
            <a:off x="1505857" y="2300111"/>
            <a:ext cx="3729365" cy="3826052"/>
          </a:xfrm>
        </p:spPr>
        <p:txBody>
          <a:bodyPr>
            <a:normAutofit fontScale="70000" lnSpcReduction="20000"/>
          </a:bodyPr>
          <a:lstStyle/>
          <a:p>
            <a:r>
              <a:rPr lang="en-US" dirty="0" smtClean="0"/>
              <a:t>#384 – Percentage of patient visits on chemo or radiation in which pain intensity quantified </a:t>
            </a:r>
            <a:r>
              <a:rPr lang="en-US" b="1" dirty="0" smtClean="0"/>
              <a:t>(O)</a:t>
            </a:r>
            <a:endParaRPr lang="en-US" dirty="0" smtClean="0"/>
          </a:p>
          <a:p>
            <a:r>
              <a:rPr lang="en-US" dirty="0" smtClean="0"/>
              <a:t>#</a:t>
            </a:r>
            <a:r>
              <a:rPr lang="en-US" dirty="0"/>
              <a:t>0210 – Proportion receiving chemotherapy in the last 14 days of </a:t>
            </a:r>
            <a:r>
              <a:rPr lang="en-US" dirty="0" smtClean="0"/>
              <a:t>life</a:t>
            </a:r>
            <a:endParaRPr lang="en-US" dirty="0"/>
          </a:p>
          <a:p>
            <a:r>
              <a:rPr lang="en-US" dirty="0"/>
              <a:t>#2011 – Proportion w/ &gt;1 ED visit in last 30 days of life </a:t>
            </a:r>
            <a:r>
              <a:rPr lang="en-US" b="1" dirty="0"/>
              <a:t>(O</a:t>
            </a:r>
            <a:r>
              <a:rPr lang="en-US" b="1" dirty="0" smtClean="0"/>
              <a:t>)</a:t>
            </a:r>
            <a:endParaRPr lang="en-US" b="1" dirty="0"/>
          </a:p>
          <a:p>
            <a:r>
              <a:rPr lang="en-US" dirty="0"/>
              <a:t>#0213 – Proportion admitted it ICU in last 30 days of life </a:t>
            </a:r>
            <a:r>
              <a:rPr lang="en-US" b="1" dirty="0"/>
              <a:t>(O</a:t>
            </a:r>
            <a:r>
              <a:rPr lang="en-US" b="1" dirty="0" smtClean="0"/>
              <a:t>)</a:t>
            </a:r>
            <a:endParaRPr lang="en-US" dirty="0"/>
          </a:p>
          <a:p>
            <a:r>
              <a:rPr lang="en-US" dirty="0"/>
              <a:t>#0215 – Proportion not admitted to </a:t>
            </a:r>
            <a:r>
              <a:rPr lang="en-US" dirty="0" smtClean="0"/>
              <a:t>hospice</a:t>
            </a:r>
            <a:endParaRPr lang="en-US" dirty="0"/>
          </a:p>
          <a:p>
            <a:r>
              <a:rPr lang="en-US" dirty="0"/>
              <a:t>#0216 – Proportion admitted to hospice for &lt;3 days </a:t>
            </a:r>
            <a:r>
              <a:rPr lang="en-US" b="1" dirty="0"/>
              <a:t>(O</a:t>
            </a:r>
            <a:r>
              <a:rPr lang="en-US" b="1" dirty="0" smtClean="0"/>
              <a:t>)</a:t>
            </a:r>
          </a:p>
          <a:p>
            <a:pPr marL="0" indent="0">
              <a:buNone/>
            </a:pPr>
            <a:r>
              <a:rPr lang="en-US" b="1" dirty="0" smtClean="0"/>
              <a:t>(O) = Outcome measure</a:t>
            </a:r>
            <a:endParaRPr lang="en-US" b="1" dirty="0"/>
          </a:p>
        </p:txBody>
      </p:sp>
      <p:sp>
        <p:nvSpPr>
          <p:cNvPr id="6" name="Text Placeholder 5"/>
          <p:cNvSpPr>
            <a:spLocks noGrp="1"/>
          </p:cNvSpPr>
          <p:nvPr>
            <p:ph type="body" idx="4294967295"/>
          </p:nvPr>
        </p:nvSpPr>
        <p:spPr>
          <a:xfrm>
            <a:off x="1505856" y="1665111"/>
            <a:ext cx="3596369" cy="635000"/>
          </a:xfrm>
        </p:spPr>
        <p:txBody>
          <a:bodyPr>
            <a:normAutofit fontScale="55000" lnSpcReduction="20000"/>
          </a:bodyPr>
          <a:lstStyle/>
          <a:p>
            <a:r>
              <a:rPr lang="en-US" dirty="0" smtClean="0"/>
              <a:t>Oncology Specialty Measure Set (Total of 19 measures)</a:t>
            </a:r>
            <a:endParaRPr lang="en-US" b="0" dirty="0"/>
          </a:p>
        </p:txBody>
      </p:sp>
      <p:sp>
        <p:nvSpPr>
          <p:cNvPr id="7" name="Text Placeholder 6"/>
          <p:cNvSpPr>
            <a:spLocks noGrp="1"/>
          </p:cNvSpPr>
          <p:nvPr>
            <p:ph type="body" sz="quarter" idx="4294967295"/>
          </p:nvPr>
        </p:nvSpPr>
        <p:spPr>
          <a:xfrm>
            <a:off x="5102225" y="1665110"/>
            <a:ext cx="4041775" cy="423333"/>
          </a:xfrm>
        </p:spPr>
        <p:txBody>
          <a:bodyPr>
            <a:normAutofit fontScale="70000" lnSpcReduction="20000"/>
          </a:bodyPr>
          <a:lstStyle/>
          <a:p>
            <a:r>
              <a:rPr lang="en-US" dirty="0"/>
              <a:t>Carryover PQRS Measures</a:t>
            </a:r>
          </a:p>
        </p:txBody>
      </p:sp>
      <p:sp>
        <p:nvSpPr>
          <p:cNvPr id="8" name="Content Placeholder 7"/>
          <p:cNvSpPr>
            <a:spLocks noGrp="1"/>
          </p:cNvSpPr>
          <p:nvPr>
            <p:ph sz="quarter" idx="4294967295"/>
          </p:nvPr>
        </p:nvSpPr>
        <p:spPr>
          <a:xfrm>
            <a:off x="5102225" y="2088444"/>
            <a:ext cx="4041775" cy="4261556"/>
          </a:xfrm>
        </p:spPr>
        <p:txBody>
          <a:bodyPr>
            <a:noAutofit/>
          </a:bodyPr>
          <a:lstStyle/>
          <a:p>
            <a:r>
              <a:rPr lang="en-US" sz="1400" dirty="0"/>
              <a:t>#046 – Medication reconciliation </a:t>
            </a:r>
          </a:p>
          <a:p>
            <a:r>
              <a:rPr lang="en-US" sz="1400" dirty="0"/>
              <a:t>#047 – Advance care plan </a:t>
            </a:r>
          </a:p>
          <a:p>
            <a:r>
              <a:rPr lang="en-US" sz="1400" dirty="0"/>
              <a:t>#130 – Documentation of current </a:t>
            </a:r>
            <a:r>
              <a:rPr lang="en-US" sz="1400" dirty="0" smtClean="0"/>
              <a:t>meds</a:t>
            </a:r>
            <a:endParaRPr lang="en-US" sz="1400" dirty="0"/>
          </a:p>
          <a:p>
            <a:r>
              <a:rPr lang="en-US" sz="1400" dirty="0"/>
              <a:t>#131 – Pain assessment and follow-up</a:t>
            </a:r>
          </a:p>
          <a:p>
            <a:r>
              <a:rPr lang="en-US" sz="1400" dirty="0"/>
              <a:t>#134 – Depression screening follow-up</a:t>
            </a:r>
          </a:p>
          <a:p>
            <a:r>
              <a:rPr lang="en-US" sz="1400" dirty="0"/>
              <a:t>#143 – Oncology: Pain intensity quantified</a:t>
            </a:r>
          </a:p>
          <a:p>
            <a:r>
              <a:rPr lang="en-US" sz="1400" dirty="0"/>
              <a:t>#144 – Oncology: Plan of care for pain</a:t>
            </a:r>
          </a:p>
          <a:p>
            <a:r>
              <a:rPr lang="en-US" sz="1400" dirty="0"/>
              <a:t>#154 – Falls: Risk assessment</a:t>
            </a:r>
          </a:p>
          <a:p>
            <a:r>
              <a:rPr lang="en-US" sz="1400" dirty="0"/>
              <a:t>#155 – Falls: Plan of care</a:t>
            </a:r>
          </a:p>
          <a:p>
            <a:r>
              <a:rPr lang="en-US" sz="1400" dirty="0"/>
              <a:t>#282 – Dementia: Functional status assessment</a:t>
            </a:r>
          </a:p>
          <a:p>
            <a:r>
              <a:rPr lang="en-US" sz="1400" dirty="0"/>
              <a:t>#283 – Dementia: </a:t>
            </a:r>
            <a:r>
              <a:rPr lang="en-US" sz="1400" dirty="0" err="1" smtClean="0"/>
              <a:t>Neuro</a:t>
            </a:r>
            <a:r>
              <a:rPr lang="en-US" sz="1400" dirty="0" smtClean="0"/>
              <a:t>/psych </a:t>
            </a:r>
            <a:r>
              <a:rPr lang="en-US" sz="1400" dirty="0"/>
              <a:t>assessment</a:t>
            </a:r>
          </a:p>
          <a:p>
            <a:r>
              <a:rPr lang="en-US" sz="1400" dirty="0"/>
              <a:t>#288 – Dementia: Caregiver education and support</a:t>
            </a:r>
          </a:p>
          <a:p>
            <a:r>
              <a:rPr lang="en-US" sz="1400" dirty="0"/>
              <a:t>#318 – Falls: Screening for fall risk</a:t>
            </a:r>
          </a:p>
          <a:p>
            <a:r>
              <a:rPr lang="en-US" sz="1400" dirty="0"/>
              <a:t>#321 – CAHPS </a:t>
            </a:r>
          </a:p>
          <a:p>
            <a:r>
              <a:rPr lang="en-US" sz="1400" dirty="0"/>
              <a:t>#342 – Pain brought under control within 48 hours </a:t>
            </a:r>
            <a:r>
              <a:rPr lang="en-US" sz="1400" b="1" dirty="0"/>
              <a:t>(O)</a:t>
            </a:r>
          </a:p>
        </p:txBody>
      </p:sp>
    </p:spTree>
    <p:extLst>
      <p:ext uri="{BB962C8B-B14F-4D97-AF65-F5344CB8AC3E}">
        <p14:creationId xmlns:p14="http://schemas.microsoft.com/office/powerpoint/2010/main" val="3235414038"/>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sz="2800" dirty="0" smtClean="0"/>
              <a:t/>
            </a:r>
            <a:br>
              <a:rPr lang="en-US" sz="2800" dirty="0" smtClean="0"/>
            </a:br>
            <a:r>
              <a:rPr lang="en-US" sz="2800" dirty="0" smtClean="0"/>
              <a:t>NCP CLINICAL PRACTICE GUIDELINES FOR QUALITY PALLIATIVE CARE</a:t>
            </a:r>
            <a:r>
              <a:rPr lang="en-US" dirty="0" smtClean="0"/>
              <a:t/>
            </a:r>
            <a:br>
              <a:rPr lang="en-US" dirty="0" smtClean="0"/>
            </a:br>
            <a:endParaRPr lang="en-US" dirty="0"/>
          </a:p>
        </p:txBody>
      </p:sp>
      <p:sp>
        <p:nvSpPr>
          <p:cNvPr id="7" name="Content Placeholder 6"/>
          <p:cNvSpPr>
            <a:spLocks noGrp="1"/>
          </p:cNvSpPr>
          <p:nvPr>
            <p:ph idx="1"/>
          </p:nvPr>
        </p:nvSpPr>
        <p:spPr/>
        <p:txBody>
          <a:bodyPr>
            <a:normAutofit fontScale="92500" lnSpcReduction="10000"/>
          </a:bodyPr>
          <a:lstStyle/>
          <a:p>
            <a:r>
              <a:rPr lang="en-US" dirty="0" smtClean="0"/>
              <a:t>5.1 </a:t>
            </a:r>
            <a:r>
              <a:rPr lang="en-US" sz="2400" b="1" dirty="0" smtClean="0"/>
              <a:t>The interdisciplinary team assesses and addresses spiritual, religious, and existential dimensions of care. </a:t>
            </a:r>
            <a:endParaRPr lang="en-US" sz="2400" dirty="0" smtClean="0"/>
          </a:p>
          <a:p>
            <a:r>
              <a:rPr lang="en-US" sz="1800" dirty="0" smtClean="0"/>
              <a:t>Spirituality is recognized as a fundamental aspect of compassionate, patient and family centered care that honors the dignity of all persons.</a:t>
            </a:r>
          </a:p>
          <a:p>
            <a:pPr lvl="0"/>
            <a:r>
              <a:rPr lang="en-US" sz="1800" dirty="0" smtClean="0"/>
              <a:t>Spirituality is defined as, “the aspect of humanity that refers to the way individuals seek and express meaning and purpose and the way they experience their connectedness to the moment, to self, to others, to nature, and/or to the significant or sacred.” It is the responsibility of all IDT members to recognize spiritual distress and attend to the patient’s and the family’s spiritual needs, within their scope of practice. </a:t>
            </a:r>
          </a:p>
          <a:p>
            <a:pPr lvl="0"/>
            <a:r>
              <a:rPr lang="en-US" sz="1800" dirty="0" smtClean="0"/>
              <a:t>The interdisciplinary palliative care team, in all settings, includes spiritual care professionals;  ideally a board certified professional chaplain, with skill and expertise to assess and address spiritual and existential issues frequently confronted by pediatric and adult patients with life-threatening or serious illnesses  and their families.</a:t>
            </a:r>
          </a:p>
          <a:p>
            <a:endParaRPr lang="en-US" sz="1200" dirty="0" smtClean="0"/>
          </a:p>
          <a:p>
            <a:endParaRPr lang="en-US" sz="1200" dirty="0"/>
          </a:p>
        </p:txBody>
      </p:sp>
      <p:sp>
        <p:nvSpPr>
          <p:cNvPr id="5" name="Slide Number Placeholder 4"/>
          <p:cNvSpPr>
            <a:spLocks noGrp="1"/>
          </p:cNvSpPr>
          <p:nvPr>
            <p:ph type="sldNum" sz="quarter" idx="4294967295"/>
          </p:nvPr>
        </p:nvSpPr>
        <p:spPr>
          <a:xfrm>
            <a:off x="410642" y="6566297"/>
            <a:ext cx="2134109" cy="220266"/>
          </a:xfrm>
          <a:prstGeom prst="rect">
            <a:avLst/>
          </a:prstGeom>
        </p:spPr>
        <p:txBody>
          <a:bodyPr/>
          <a:lstStyle/>
          <a:p>
            <a:pPr>
              <a:defRPr/>
            </a:pPr>
            <a:fld id="{7B2D1C58-0D55-42EB-B7B3-0D98A05A5882}" type="slidenum">
              <a:rPr lang="en-US" smtClean="0"/>
              <a:pPr>
                <a:defRPr/>
              </a:pPr>
              <a:t>54</a:t>
            </a:fld>
            <a:endParaRPr lang="en-US"/>
          </a:p>
        </p:txBody>
      </p:sp>
    </p:spTree>
    <p:extLst>
      <p:ext uri="{BB962C8B-B14F-4D97-AF65-F5344CB8AC3E}">
        <p14:creationId xmlns:p14="http://schemas.microsoft.com/office/powerpoint/2010/main" val="38657347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NCP/NQF- How regulations work</a:t>
            </a:r>
            <a:endParaRPr lang="en-US" dirty="0"/>
          </a:p>
        </p:txBody>
      </p:sp>
      <p:sp>
        <p:nvSpPr>
          <p:cNvPr id="3" name="Content Placeholder 2"/>
          <p:cNvSpPr>
            <a:spLocks noGrp="1"/>
          </p:cNvSpPr>
          <p:nvPr>
            <p:ph sz="half" idx="1"/>
          </p:nvPr>
        </p:nvSpPr>
        <p:spPr/>
        <p:txBody>
          <a:bodyPr/>
          <a:lstStyle/>
          <a:p>
            <a:pPr marL="0" indent="0">
              <a:buNone/>
            </a:pPr>
            <a:r>
              <a:rPr lang="en-US" dirty="0" smtClean="0"/>
              <a:t>Consensus or research influences  NCP </a:t>
            </a:r>
          </a:p>
          <a:p>
            <a:pPr marL="0" indent="0">
              <a:buNone/>
            </a:pPr>
            <a:r>
              <a:rPr lang="en-US" dirty="0" smtClean="0"/>
              <a:t>NCP influences The Joint Commission(TJC)</a:t>
            </a:r>
          </a:p>
          <a:p>
            <a:pPr marL="0" indent="0">
              <a:buNone/>
            </a:pPr>
            <a:r>
              <a:rPr lang="en-US" dirty="0" smtClean="0"/>
              <a:t>TJC influences payment by Centers for Medicare &amp; Medicaid (CMS)</a:t>
            </a:r>
          </a:p>
          <a:p>
            <a:pPr marL="0" indent="0">
              <a:buNone/>
            </a:pPr>
            <a:endParaRPr lang="en-US" dirty="0" smtClean="0"/>
          </a:p>
          <a:p>
            <a:pPr marL="0" indent="0">
              <a:buNone/>
            </a:pPr>
            <a:endParaRPr lang="en-US" dirty="0"/>
          </a:p>
          <a:p>
            <a:pPr marL="0" indent="0">
              <a:buNone/>
            </a:pPr>
            <a:r>
              <a:rPr lang="en-US" dirty="0" smtClean="0"/>
              <a:t>Developed measure are accepted by National Quality Forum</a:t>
            </a:r>
          </a:p>
          <a:p>
            <a:pPr marL="0" indent="0">
              <a:buNone/>
            </a:pPr>
            <a:r>
              <a:rPr lang="en-US" dirty="0"/>
              <a:t>D</a:t>
            </a:r>
            <a:r>
              <a:rPr lang="en-US" dirty="0" smtClean="0"/>
              <a:t>ata set from those measures influences CMS</a:t>
            </a:r>
            <a:endParaRPr lang="en-US" dirty="0"/>
          </a:p>
        </p:txBody>
      </p:sp>
    </p:spTree>
    <p:extLst>
      <p:ext uri="{BB962C8B-B14F-4D97-AF65-F5344CB8AC3E}">
        <p14:creationId xmlns:p14="http://schemas.microsoft.com/office/powerpoint/2010/main" val="26735146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a:t>
            </a:r>
            <a:endParaRPr lang="en-US" dirty="0"/>
          </a:p>
        </p:txBody>
      </p:sp>
      <p:sp>
        <p:nvSpPr>
          <p:cNvPr id="3" name="Content Placeholder 2"/>
          <p:cNvSpPr>
            <a:spLocks noGrp="1"/>
          </p:cNvSpPr>
          <p:nvPr>
            <p:ph sz="half" idx="1"/>
          </p:nvPr>
        </p:nvSpPr>
        <p:spPr/>
        <p:txBody>
          <a:bodyPr/>
          <a:lstStyle/>
          <a:p>
            <a:r>
              <a:rPr lang="en-US" dirty="0" smtClean="0"/>
              <a:t>AD- </a:t>
            </a:r>
            <a:r>
              <a:rPr lang="en-US" dirty="0" err="1" smtClean="0"/>
              <a:t>Fitchett</a:t>
            </a:r>
            <a:endParaRPr lang="en-US" dirty="0" smtClean="0"/>
          </a:p>
          <a:p>
            <a:r>
              <a:rPr lang="en-US" dirty="0" smtClean="0"/>
              <a:t>Palliative Care team</a:t>
            </a:r>
          </a:p>
          <a:p>
            <a:r>
              <a:rPr lang="en-US" dirty="0" smtClean="0"/>
              <a:t>Strategically aligned</a:t>
            </a:r>
          </a:p>
          <a:p>
            <a:r>
              <a:rPr lang="en-US" dirty="0" smtClean="0"/>
              <a:t>Continuity of care</a:t>
            </a:r>
          </a:p>
          <a:p>
            <a:r>
              <a:rPr lang="en-US" dirty="0" smtClean="0"/>
              <a:t>Community clergy as generalists</a:t>
            </a:r>
          </a:p>
          <a:p>
            <a:r>
              <a:rPr lang="en-US" dirty="0" smtClean="0"/>
              <a:t>Disaster plan</a:t>
            </a:r>
          </a:p>
          <a:p>
            <a:r>
              <a:rPr lang="en-US" dirty="0" smtClean="0"/>
              <a:t>Ethics, Cultural</a:t>
            </a:r>
          </a:p>
          <a:p>
            <a:r>
              <a:rPr lang="en-US" dirty="0" err="1" smtClean="0"/>
              <a:t>Asign</a:t>
            </a:r>
            <a:r>
              <a:rPr lang="en-US" dirty="0" smtClean="0"/>
              <a:t> by service line- align with other staffing</a:t>
            </a:r>
          </a:p>
          <a:p>
            <a:r>
              <a:rPr lang="en-US" dirty="0" smtClean="0"/>
              <a:t>Hard wired referrals</a:t>
            </a:r>
          </a:p>
          <a:p>
            <a:endParaRPr lang="en-US" dirty="0"/>
          </a:p>
        </p:txBody>
      </p:sp>
    </p:spTree>
    <p:extLst>
      <p:ext uri="{BB962C8B-B14F-4D97-AF65-F5344CB8AC3E}">
        <p14:creationId xmlns:p14="http://schemas.microsoft.com/office/powerpoint/2010/main" val="20590539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Activities/discussion</a:t>
            </a:r>
            <a:endParaRPr lang="en-US" dirty="0"/>
          </a:p>
        </p:txBody>
      </p:sp>
      <p:sp>
        <p:nvSpPr>
          <p:cNvPr id="3" name="Content Placeholder 2"/>
          <p:cNvSpPr>
            <a:spLocks noGrp="1"/>
          </p:cNvSpPr>
          <p:nvPr>
            <p:ph sz="half" idx="1"/>
          </p:nvPr>
        </p:nvSpPr>
        <p:spPr/>
        <p:txBody>
          <a:bodyPr/>
          <a:lstStyle/>
          <a:p>
            <a:r>
              <a:rPr lang="en-US" dirty="0" smtClean="0"/>
              <a:t>How is your institution complying with MACRA?</a:t>
            </a:r>
          </a:p>
          <a:p>
            <a:r>
              <a:rPr lang="en-US" dirty="0" smtClean="0"/>
              <a:t>Take a few moments to write mission and vision statements for your department</a:t>
            </a:r>
          </a:p>
          <a:p>
            <a:r>
              <a:rPr lang="en-US" dirty="0" smtClean="0"/>
              <a:t>What would be your 3 strategic goals for the next 3 yrs.?</a:t>
            </a:r>
          </a:p>
          <a:p>
            <a:r>
              <a:rPr lang="en-US" dirty="0" smtClean="0"/>
              <a:t>Do you do QI? If so, what? If not, what would your top project be? Evaluate it against SMART goals. </a:t>
            </a:r>
          </a:p>
          <a:p>
            <a:endParaRPr lang="en-US" dirty="0"/>
          </a:p>
        </p:txBody>
      </p:sp>
    </p:spTree>
    <p:extLst>
      <p:ext uri="{BB962C8B-B14F-4D97-AF65-F5344CB8AC3E}">
        <p14:creationId xmlns:p14="http://schemas.microsoft.com/office/powerpoint/2010/main" val="37567841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24429" y="1487713"/>
            <a:ext cx="7384142" cy="1938992"/>
          </a:xfrm>
          <a:prstGeom prst="rect">
            <a:avLst/>
          </a:prstGeom>
          <a:noFill/>
        </p:spPr>
        <p:txBody>
          <a:bodyPr wrap="square" rtlCol="0">
            <a:spAutoFit/>
          </a:bodyPr>
          <a:lstStyle/>
          <a:p>
            <a:r>
              <a:rPr lang="en-US" sz="2400" dirty="0" smtClean="0"/>
              <a:t>Rev. George Handzo</a:t>
            </a:r>
          </a:p>
          <a:p>
            <a:r>
              <a:rPr lang="en-US" sz="2400" dirty="0" smtClean="0">
                <a:hlinkClick r:id="rId2"/>
              </a:rPr>
              <a:t>ghandzo@healthcarechaplaincy.org</a:t>
            </a:r>
            <a:endParaRPr lang="en-US" sz="2400" dirty="0" smtClean="0"/>
          </a:p>
          <a:p>
            <a:endParaRPr lang="en-US" sz="2400" dirty="0"/>
          </a:p>
          <a:p>
            <a:r>
              <a:rPr lang="en-US" sz="2400" dirty="0" smtClean="0"/>
              <a:t>Rev, Susan </a:t>
            </a:r>
            <a:r>
              <a:rPr lang="en-US" sz="2400" dirty="0" err="1" smtClean="0"/>
              <a:t>Wintz</a:t>
            </a:r>
            <a:endParaRPr lang="en-US" sz="2400" dirty="0" smtClean="0"/>
          </a:p>
          <a:p>
            <a:r>
              <a:rPr lang="en-US" sz="2400" dirty="0" err="1" smtClean="0"/>
              <a:t>swintz@healthcarechaplaincy.org</a:t>
            </a:r>
            <a:endParaRPr lang="en-US" sz="2400" dirty="0"/>
          </a:p>
        </p:txBody>
      </p:sp>
    </p:spTree>
    <p:extLst>
      <p:ext uri="{BB962C8B-B14F-4D97-AF65-F5344CB8AC3E}">
        <p14:creationId xmlns:p14="http://schemas.microsoft.com/office/powerpoint/2010/main" val="3252395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What Do We Know?</a:t>
            </a:r>
            <a:endParaRPr lang="en-US" b="1" dirty="0"/>
          </a:p>
        </p:txBody>
      </p:sp>
      <p:sp>
        <p:nvSpPr>
          <p:cNvPr id="3" name="Content Placeholder 2"/>
          <p:cNvSpPr>
            <a:spLocks noGrp="1"/>
          </p:cNvSpPr>
          <p:nvPr>
            <p:ph sz="half" idx="1"/>
          </p:nvPr>
        </p:nvSpPr>
        <p:spPr/>
        <p:txBody>
          <a:bodyPr>
            <a:noAutofit/>
          </a:bodyPr>
          <a:lstStyle/>
          <a:p>
            <a:pPr>
              <a:buFont typeface="Arial"/>
              <a:buChar char="•"/>
            </a:pPr>
            <a:r>
              <a:rPr lang="en-US" sz="2800" b="1" dirty="0" smtClean="0"/>
              <a:t>Spirituality/religion impact health outcomes.</a:t>
            </a:r>
          </a:p>
          <a:p>
            <a:pPr>
              <a:buFont typeface="Arial"/>
              <a:buChar char="•"/>
            </a:pPr>
            <a:r>
              <a:rPr lang="en-US" sz="2800" b="1" dirty="0" smtClean="0"/>
              <a:t>Spirituality/religion are important to most people in coping with illness.</a:t>
            </a:r>
          </a:p>
          <a:p>
            <a:pPr>
              <a:buFont typeface="Arial"/>
              <a:buChar char="•"/>
            </a:pPr>
            <a:r>
              <a:rPr lang="en-US" sz="2800" b="1" dirty="0" smtClean="0"/>
              <a:t>Most people want their spiritual/religious beliefs and practices taken into account in their health care.</a:t>
            </a:r>
          </a:p>
          <a:p>
            <a:pPr>
              <a:buFont typeface="Arial"/>
              <a:buChar char="•"/>
            </a:pPr>
            <a:r>
              <a:rPr lang="en-US" sz="2800" b="1" dirty="0" smtClean="0"/>
              <a:t>If spiritual/religious needs are met, outcomes improve including medical outcomes, cost reduction and patient satisfaction. </a:t>
            </a:r>
            <a:endParaRPr lang="en-US" sz="2800" b="1" dirty="0"/>
          </a:p>
        </p:txBody>
      </p:sp>
      <p:sp>
        <p:nvSpPr>
          <p:cNvPr id="4"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5"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6" name="Picture 5">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428564995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bwMode="auto">
          <a:xfrm>
            <a:off x="211667" y="157163"/>
            <a:ext cx="8475133"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nSpc>
                <a:spcPct val="110000"/>
              </a:lnSpc>
            </a:pPr>
            <a:r>
              <a:rPr lang="en-US" sz="4000" b="1" dirty="0">
                <a:cs typeface="Times New Roman" charset="0"/>
              </a:rPr>
              <a:t>Patients’ Spiritual Needs</a:t>
            </a:r>
          </a:p>
        </p:txBody>
      </p:sp>
      <p:sp>
        <p:nvSpPr>
          <p:cNvPr id="25603" name="Content Placeholder 2"/>
          <p:cNvSpPr>
            <a:spLocks noGrp="1"/>
          </p:cNvSpPr>
          <p:nvPr>
            <p:ph idx="1"/>
          </p:nvPr>
        </p:nvSpPr>
        <p:spPr>
          <a:xfrm>
            <a:off x="762000" y="1524000"/>
            <a:ext cx="7570788" cy="4289425"/>
          </a:xfrm>
        </p:spPr>
        <p:txBody>
          <a:bodyPr>
            <a:normAutofit fontScale="77500" lnSpcReduction="20000"/>
          </a:bodyPr>
          <a:lstStyle/>
          <a:p>
            <a:pPr>
              <a:spcBef>
                <a:spcPct val="50000"/>
              </a:spcBef>
            </a:pPr>
            <a:endParaRPr lang="en-US" sz="2400" dirty="0" smtClean="0">
              <a:latin typeface="Arial" charset="0"/>
              <a:cs typeface="Arial" charset="0"/>
            </a:endParaRPr>
          </a:p>
          <a:p>
            <a:pPr>
              <a:spcBef>
                <a:spcPct val="50000"/>
              </a:spcBef>
            </a:pPr>
            <a:r>
              <a:rPr lang="en-US" sz="2800" b="1" dirty="0" smtClean="0">
                <a:cs typeface="Arial" charset="0"/>
              </a:rPr>
              <a:t>Love </a:t>
            </a:r>
            <a:r>
              <a:rPr lang="en-US" sz="2800" b="1" dirty="0">
                <a:cs typeface="Arial" charset="0"/>
              </a:rPr>
              <a:t>and belonging</a:t>
            </a:r>
          </a:p>
          <a:p>
            <a:pPr>
              <a:spcBef>
                <a:spcPct val="50000"/>
              </a:spcBef>
            </a:pPr>
            <a:r>
              <a:rPr lang="en-US" sz="2800" b="1" dirty="0">
                <a:cs typeface="Arial" charset="0"/>
              </a:rPr>
              <a:t>Meaning and purpose</a:t>
            </a:r>
          </a:p>
          <a:p>
            <a:pPr>
              <a:spcBef>
                <a:spcPct val="50000"/>
              </a:spcBef>
            </a:pPr>
            <a:r>
              <a:rPr lang="en-US" sz="2800" b="1" dirty="0">
                <a:cs typeface="Arial" charset="0"/>
              </a:rPr>
              <a:t>Appreciation of nature and beauty</a:t>
            </a:r>
          </a:p>
          <a:p>
            <a:pPr>
              <a:spcBef>
                <a:spcPct val="50000"/>
              </a:spcBef>
            </a:pPr>
            <a:r>
              <a:rPr lang="en-US" sz="2800" b="1" dirty="0">
                <a:cs typeface="Arial" charset="0"/>
              </a:rPr>
              <a:t>Spiritual/religious practices and guidance</a:t>
            </a:r>
          </a:p>
          <a:p>
            <a:pPr>
              <a:spcBef>
                <a:spcPct val="50000"/>
              </a:spcBef>
            </a:pPr>
            <a:r>
              <a:rPr lang="en-US" sz="2800" b="1" dirty="0">
                <a:cs typeface="Arial" charset="0"/>
              </a:rPr>
              <a:t>Positivity, gratitude and peace</a:t>
            </a:r>
          </a:p>
          <a:p>
            <a:pPr>
              <a:spcBef>
                <a:spcPct val="50000"/>
              </a:spcBef>
            </a:pPr>
            <a:r>
              <a:rPr lang="en-US" sz="2800" b="1" dirty="0">
                <a:cs typeface="Arial" charset="0"/>
              </a:rPr>
              <a:t>Resolution of issues involving life and death</a:t>
            </a:r>
          </a:p>
          <a:p>
            <a:pPr marL="0" indent="0">
              <a:spcBef>
                <a:spcPct val="50000"/>
              </a:spcBef>
              <a:buNone/>
            </a:pPr>
            <a:r>
              <a:rPr lang="en-US" sz="2800" b="1" dirty="0">
                <a:cs typeface="Arial" charset="0"/>
              </a:rPr>
              <a:t>(National survey of US hospitals HCC</a:t>
            </a:r>
            <a:r>
              <a:rPr lang="en-US" sz="2800" b="1" dirty="0" smtClean="0">
                <a:cs typeface="Arial" charset="0"/>
              </a:rPr>
              <a:t>)</a:t>
            </a:r>
          </a:p>
          <a:p>
            <a:pPr marL="0" indent="0">
              <a:spcBef>
                <a:spcPct val="50000"/>
              </a:spcBef>
              <a:buNone/>
            </a:pPr>
            <a:endParaRPr lang="en-US" b="0" dirty="0">
              <a:cs typeface="Arial" charset="0"/>
            </a:endParaRPr>
          </a:p>
          <a:p>
            <a:pPr marL="0" indent="0">
              <a:spcBef>
                <a:spcPct val="50000"/>
              </a:spcBef>
              <a:buNone/>
            </a:pPr>
            <a:r>
              <a:rPr lang="en-US" sz="1600" b="0" dirty="0" smtClean="0">
                <a:latin typeface="+mj-lt"/>
                <a:cs typeface="Arial" charset="0"/>
              </a:rPr>
              <a:t>Flannelly</a:t>
            </a:r>
            <a:r>
              <a:rPr lang="en-US" sz="1600" b="0" dirty="0">
                <a:latin typeface="+mj-lt"/>
                <a:cs typeface="Arial" charset="0"/>
              </a:rPr>
              <a:t>, K.J., et al Hospital Topics, 2005</a:t>
            </a:r>
          </a:p>
          <a:p>
            <a:endParaRPr lang="en-US" sz="1600" dirty="0">
              <a:latin typeface="+mj-lt"/>
              <a:cs typeface="Arial" charset="0"/>
            </a:endParaRPr>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6"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7" name="Picture 6">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13522725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Coping </a:t>
            </a:r>
            <a:endParaRPr lang="en-US" b="1" dirty="0"/>
          </a:p>
        </p:txBody>
      </p:sp>
      <p:sp>
        <p:nvSpPr>
          <p:cNvPr id="3" name="Content Placeholder 2"/>
          <p:cNvSpPr>
            <a:spLocks noGrp="1"/>
          </p:cNvSpPr>
          <p:nvPr>
            <p:ph idx="1"/>
          </p:nvPr>
        </p:nvSpPr>
        <p:spPr/>
        <p:txBody>
          <a:bodyPr>
            <a:normAutofit/>
          </a:bodyPr>
          <a:lstStyle/>
          <a:p>
            <a:pPr>
              <a:buClr>
                <a:srgbClr val="0070C0"/>
              </a:buClr>
              <a:buFont typeface="Wingdings" pitchFamily="2" charset="2"/>
              <a:buChar char="§"/>
            </a:pPr>
            <a:endParaRPr lang="en-US" b="0" dirty="0" smtClean="0"/>
          </a:p>
          <a:p>
            <a:pPr>
              <a:buClr>
                <a:srgbClr val="0070C0"/>
              </a:buClr>
              <a:buFont typeface="Arial"/>
              <a:buChar char="•"/>
            </a:pPr>
            <a:r>
              <a:rPr lang="en-US" dirty="0" smtClean="0"/>
              <a:t>A vast majority of advanced cancer patients receiving palliative care considered themselves spiritual and religious. </a:t>
            </a:r>
          </a:p>
          <a:p>
            <a:pPr>
              <a:buClr>
                <a:srgbClr val="0070C0"/>
              </a:buClr>
              <a:buFont typeface="Arial"/>
              <a:buChar char="•"/>
            </a:pPr>
            <a:r>
              <a:rPr lang="en-US" dirty="0" smtClean="0"/>
              <a:t>Spiritual pain was common and was associated with lower self-perceived religiosity and spiritual quality of life. </a:t>
            </a:r>
          </a:p>
          <a:p>
            <a:pPr>
              <a:buClr>
                <a:srgbClr val="0070C0"/>
              </a:buClr>
            </a:pPr>
            <a:endParaRPr lang="en-US" dirty="0" smtClean="0"/>
          </a:p>
          <a:p>
            <a:pPr marL="0" indent="0">
              <a:buNone/>
            </a:pPr>
            <a:endParaRPr lang="en-US" sz="1600" b="0" dirty="0" smtClean="0"/>
          </a:p>
          <a:p>
            <a:pPr marL="0" indent="0">
              <a:buNone/>
            </a:pPr>
            <a:r>
              <a:rPr lang="en-US" sz="1600" b="0" dirty="0" smtClean="0"/>
              <a:t>Delgado-</a:t>
            </a:r>
            <a:r>
              <a:rPr lang="en-US" sz="1600" b="0" dirty="0" err="1" smtClean="0"/>
              <a:t>Guay</a:t>
            </a:r>
            <a:r>
              <a:rPr lang="en-US" sz="1600" b="0" dirty="0" smtClean="0"/>
              <a:t>, et al. Spirituality, Religiosity, and Spiritual Pain in Advanced Cancer Patients J. of Pain and Symptom Management, Vol. 41 (6), June, 2011. </a:t>
            </a:r>
          </a:p>
          <a:p>
            <a:endParaRPr lang="en-US" sz="1200" b="0" dirty="0"/>
          </a:p>
        </p:txBody>
      </p:sp>
      <p:sp>
        <p:nvSpPr>
          <p:cNvPr id="4" name="Slide Number Placeholder 3"/>
          <p:cNvSpPr>
            <a:spLocks noGrp="1"/>
          </p:cNvSpPr>
          <p:nvPr>
            <p:ph type="sldNum" sz="quarter" idx="4294967295"/>
          </p:nvPr>
        </p:nvSpPr>
        <p:spPr>
          <a:xfrm>
            <a:off x="410642" y="6566297"/>
            <a:ext cx="2134109" cy="220266"/>
          </a:xfrm>
          <a:prstGeom prst="rect">
            <a:avLst/>
          </a:prstGeom>
        </p:spPr>
        <p:txBody>
          <a:bodyPr/>
          <a:lstStyle/>
          <a:p>
            <a:pPr>
              <a:defRPr/>
            </a:pPr>
            <a:fld id="{21A4A6CB-1BCE-464F-B68D-0E3FE2C097BF}" type="slidenum">
              <a:rPr lang="en-US" smtClean="0"/>
              <a:pPr>
                <a:defRPr/>
              </a:pPr>
              <a:t>8</a:t>
            </a:fld>
            <a:endParaRPr lang="en-US"/>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6" name="Date Placeholder 2"/>
          <p:cNvSpPr>
            <a:spLocks noGrp="1"/>
          </p:cNvSpPr>
          <p:nvPr>
            <p:ph type="dt" sz="half" idx="4294967295"/>
          </p:nvPr>
        </p:nvSpPr>
        <p:spPr>
          <a:xfrm>
            <a:off x="457200" y="6356350"/>
            <a:ext cx="2133600" cy="365125"/>
          </a:xfrm>
          <a:prstGeom prst="rect">
            <a:avLst/>
          </a:prstGeom>
        </p:spPr>
        <p:txBody>
          <a:bodyPr/>
          <a:lstStyle/>
          <a:p>
            <a:r>
              <a:rPr lang="en-US"/>
              <a:t>© Palliative Care Network</a:t>
            </a:r>
          </a:p>
        </p:txBody>
      </p:sp>
      <p:pic>
        <p:nvPicPr>
          <p:cNvPr id="7" name="Picture 6">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247198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Coping</a:t>
            </a:r>
            <a:endParaRPr lang="en-US" b="1"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sz="2800" dirty="0" smtClean="0"/>
              <a:t>Spiritual beliefs and activities are components of an overall spirituality that has a beneficial association with anxiety in palliative care patients</a:t>
            </a:r>
          </a:p>
          <a:p>
            <a:endParaRPr lang="en-US" sz="1400" dirty="0" smtClean="0"/>
          </a:p>
          <a:p>
            <a:pPr marL="0" indent="0">
              <a:buNone/>
            </a:pPr>
            <a:endParaRPr lang="en-US" sz="1400" dirty="0" smtClean="0"/>
          </a:p>
          <a:p>
            <a:pPr marL="0" indent="0">
              <a:buNone/>
            </a:pPr>
            <a:r>
              <a:rPr lang="en-US" sz="1600" b="0" dirty="0" err="1" smtClean="0"/>
              <a:t>Gaudette</a:t>
            </a:r>
            <a:r>
              <a:rPr lang="en-US" sz="1600" b="0" dirty="0" smtClean="0"/>
              <a:t> H, Jankowski K.  (2013) Spiritual Coping and Anxiety in Palliative Care Patients: A Pilot Study. </a:t>
            </a:r>
            <a:r>
              <a:rPr lang="en-US" sz="1600" b="0" i="1" dirty="0" smtClean="0"/>
              <a:t>J. of Health Care  Chaplaincy. </a:t>
            </a:r>
            <a:r>
              <a:rPr lang="en-US" sz="1600" b="0" dirty="0" smtClean="0"/>
              <a:t>19:4, 131-139, DOI: 10.1080/08854726.2013.823785</a:t>
            </a:r>
          </a:p>
        </p:txBody>
      </p:sp>
      <p:sp>
        <p:nvSpPr>
          <p:cNvPr id="4" name="Slide Number Placeholder 3"/>
          <p:cNvSpPr>
            <a:spLocks noGrp="1"/>
          </p:cNvSpPr>
          <p:nvPr>
            <p:ph type="sldNum" sz="quarter" idx="4294967295"/>
          </p:nvPr>
        </p:nvSpPr>
        <p:spPr>
          <a:xfrm>
            <a:off x="410642" y="7086598"/>
            <a:ext cx="2134109" cy="533401"/>
          </a:xfrm>
          <a:prstGeom prst="rect">
            <a:avLst/>
          </a:prstGeom>
        </p:spPr>
        <p:txBody>
          <a:bodyPr/>
          <a:lstStyle/>
          <a:p>
            <a:pPr>
              <a:defRPr/>
            </a:pPr>
            <a:endParaRPr lang="en-US" dirty="0"/>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r>
              <a:rPr lang="en-US" dirty="0" smtClean="0"/>
              <a:t>International Palliative Care Network Conference 2017</a:t>
            </a:r>
            <a:endParaRPr lang="en-US" dirty="0"/>
          </a:p>
        </p:txBody>
      </p:sp>
      <p:sp>
        <p:nvSpPr>
          <p:cNvPr id="6" name="Date Placeholder 2"/>
          <p:cNvSpPr>
            <a:spLocks noGrp="1"/>
          </p:cNvSpPr>
          <p:nvPr>
            <p:ph type="dt" sz="half" idx="4294967295"/>
          </p:nvPr>
        </p:nvSpPr>
        <p:spPr>
          <a:xfrm>
            <a:off x="457200" y="6356350"/>
            <a:ext cx="2133600" cy="365125"/>
          </a:xfrm>
          <a:prstGeom prst="rect">
            <a:avLst/>
          </a:prstGeom>
        </p:spPr>
        <p:txBody>
          <a:bodyPr/>
          <a:lstStyle/>
          <a:p>
            <a:r>
              <a:rPr lang="en-US" dirty="0"/>
              <a:t>© Palliative Care </a:t>
            </a:r>
            <a:r>
              <a:rPr lang="en-US" dirty="0" smtClean="0"/>
              <a:t>Network</a:t>
            </a:r>
            <a:endParaRPr lang="en-US" dirty="0"/>
          </a:p>
        </p:txBody>
      </p:sp>
      <p:pic>
        <p:nvPicPr>
          <p:cNvPr id="7" name="Picture 6">
            <a:extLst>
              <a:ext uri="{FF2B5EF4-FFF2-40B4-BE49-F238E27FC236}">
                <a16:creationId xmlns:a16="http://schemas.microsoft.com/office/drawing/2014/main" xmlns="" id="{7121182B-0280-49DF-AE85-6A822C8797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1696" y="6248400"/>
            <a:ext cx="521611" cy="511179"/>
          </a:xfrm>
          <a:prstGeom prst="rect">
            <a:avLst/>
          </a:prstGeom>
        </p:spPr>
      </p:pic>
    </p:spTree>
    <p:extLst>
      <p:ext uri="{BB962C8B-B14F-4D97-AF65-F5344CB8AC3E}">
        <p14:creationId xmlns:p14="http://schemas.microsoft.com/office/powerpoint/2010/main" val="3222300151"/>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24524</TotalTime>
  <Words>3532</Words>
  <Application>Microsoft Macintosh PowerPoint</Application>
  <PresentationFormat>On-screen Show (4:3)</PresentationFormat>
  <Paragraphs>569</Paragraphs>
  <Slides>58</Slides>
  <Notes>3</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     Building a Successful Chaplaincy Department:  Growing a Spiritual Care in Times of Scarcity:       </vt:lpstr>
      <vt:lpstr>Learning Objectives</vt:lpstr>
      <vt:lpstr>Definitions</vt:lpstr>
      <vt:lpstr>Volume to Value</vt:lpstr>
      <vt:lpstr>Current Issues in Health Care</vt:lpstr>
      <vt:lpstr>Research: What Do We Know?</vt:lpstr>
      <vt:lpstr>Patients’ Spiritual Needs</vt:lpstr>
      <vt:lpstr>Coping </vt:lpstr>
      <vt:lpstr>Coping</vt:lpstr>
      <vt:lpstr>Spiritual  Support </vt:lpstr>
      <vt:lpstr>Spiritual Support </vt:lpstr>
      <vt:lpstr>Satisfaction with Care</vt:lpstr>
      <vt:lpstr>Spiritual Support and Satisfaction</vt:lpstr>
      <vt:lpstr>Patient Satisfaction</vt:lpstr>
      <vt:lpstr>Family Satisfaction</vt:lpstr>
      <vt:lpstr>Family Satisfaction</vt:lpstr>
      <vt:lpstr>White Paper</vt:lpstr>
      <vt:lpstr>Generalist- Specialist Model</vt:lpstr>
      <vt:lpstr>The Chaplain’s Unique Role</vt:lpstr>
      <vt:lpstr>Mission Statements</vt:lpstr>
      <vt:lpstr>Vision</vt:lpstr>
      <vt:lpstr>Strategic Planning</vt:lpstr>
      <vt:lpstr>Identifying Supports</vt:lpstr>
      <vt:lpstr>Data</vt:lpstr>
      <vt:lpstr>Writing a Plan</vt:lpstr>
      <vt:lpstr>Implementation or Tactical Plan</vt:lpstr>
      <vt:lpstr>SMART</vt:lpstr>
      <vt:lpstr>SMART Project</vt:lpstr>
      <vt:lpstr>Why do QI Projects Fail?</vt:lpstr>
      <vt:lpstr>Waste</vt:lpstr>
      <vt:lpstr>Rapid Improvement Projects</vt:lpstr>
      <vt:lpstr>Policies</vt:lpstr>
      <vt:lpstr>Implementation</vt:lpstr>
      <vt:lpstr>Screening</vt:lpstr>
      <vt:lpstr>Spiritual Screening Question</vt:lpstr>
      <vt:lpstr>Spiritual Screening Question-Rush Protocol</vt:lpstr>
      <vt:lpstr>Spiritual History</vt:lpstr>
      <vt:lpstr>Chaplaincy Diagnoses - NCCN</vt:lpstr>
      <vt:lpstr>PowerPoint Presentation</vt:lpstr>
      <vt:lpstr>Spiritual Assessment</vt:lpstr>
      <vt:lpstr>Screening, History &amp; Assessment</vt:lpstr>
      <vt:lpstr>Quality Indicators- Structure</vt:lpstr>
      <vt:lpstr>Quality Indicators- Process</vt:lpstr>
      <vt:lpstr>Quality Indicators- Outcomes</vt:lpstr>
      <vt:lpstr>Metrics &amp; Measures</vt:lpstr>
      <vt:lpstr>Metrics &amp; Measures</vt:lpstr>
      <vt:lpstr>Metrics &amp; Measures</vt:lpstr>
      <vt:lpstr>Metrics &amp; Measures</vt:lpstr>
      <vt:lpstr>Metrics &amp; Measures</vt:lpstr>
      <vt:lpstr>Exercise</vt:lpstr>
      <vt:lpstr>Scope of Practice</vt:lpstr>
      <vt:lpstr>Scope of Practice</vt:lpstr>
      <vt:lpstr>MIPS – Quality Measures</vt:lpstr>
      <vt:lpstr> NCP CLINICAL PRACTICE GUIDELINES FOR QUALITY PALLIATIVE CARE </vt:lpstr>
      <vt:lpstr>NCP/NQF- How regulations work</vt:lpstr>
      <vt:lpstr>Best Practice</vt:lpstr>
      <vt:lpstr>Activities/discussion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Neon Noodles</dc:creator>
  <cp:lastModifiedBy>george handzo</cp:lastModifiedBy>
  <cp:revision>350</cp:revision>
  <cp:lastPrinted>2016-03-08T13:05:54Z</cp:lastPrinted>
  <dcterms:created xsi:type="dcterms:W3CDTF">2014-02-17T19:57:41Z</dcterms:created>
  <dcterms:modified xsi:type="dcterms:W3CDTF">2018-04-22T13:14:09Z</dcterms:modified>
</cp:coreProperties>
</file>