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0"/>
    <p:restoredTop sz="94674"/>
  </p:normalViewPr>
  <p:slideViewPr>
    <p:cSldViewPr>
      <p:cViewPr varScale="1">
        <p:scale>
          <a:sx n="94" d="100"/>
          <a:sy n="94" d="100"/>
        </p:scale>
        <p:origin x="60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364235"/>
            <a:ext cx="1035812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-Light"/>
                <a:cs typeface="Calibri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-Light"/>
                <a:cs typeface="Calibri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-Light"/>
                <a:cs typeface="Calibri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611123"/>
            <a:ext cx="5721984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-Light"/>
                <a:cs typeface="Calibri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3601" y="2060955"/>
            <a:ext cx="10744796" cy="4033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9918" y="6428920"/>
            <a:ext cx="207009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-228600" y="1845140"/>
            <a:ext cx="11811000" cy="3167720"/>
          </a:xfrm>
          <a:prstGeom prst="rect">
            <a:avLst/>
          </a:prstGeom>
        </p:spPr>
        <p:txBody>
          <a:bodyPr vert="horz" wrap="square" lIns="0" tIns="543045" rIns="0" bIns="0" rtlCol="0">
            <a:spAutoFit/>
          </a:bodyPr>
          <a:lstStyle/>
          <a:p>
            <a:pPr marL="2313305" marR="5080" indent="-599440" algn="ctr">
              <a:lnSpc>
                <a:spcPts val="6509"/>
              </a:lnSpc>
              <a:spcBef>
                <a:spcPts val="775"/>
              </a:spcBef>
            </a:pPr>
            <a:r>
              <a:rPr lang="en-US" sz="5850" spc="60" dirty="0">
                <a:solidFill>
                  <a:srgbClr val="0070C0"/>
                </a:solidFill>
                <a:latin typeface="Calibri-Light"/>
                <a:cs typeface="Calibri-Light"/>
              </a:rPr>
              <a:t>Workplace Chaplaincy: </a:t>
            </a:r>
          </a:p>
          <a:p>
            <a:pPr marL="2313305" marR="5080" indent="-599440" algn="ctr">
              <a:lnSpc>
                <a:spcPts val="6509"/>
              </a:lnSpc>
              <a:spcBef>
                <a:spcPts val="775"/>
              </a:spcBef>
            </a:pPr>
            <a:r>
              <a:rPr lang="en-US" sz="5850" spc="60" dirty="0">
                <a:solidFill>
                  <a:srgbClr val="0070C0"/>
                </a:solidFill>
                <a:latin typeface="Calibri-Light"/>
                <a:cs typeface="Calibri-Light"/>
              </a:rPr>
              <a:t>Seafarer Missions</a:t>
            </a:r>
          </a:p>
          <a:p>
            <a:pPr marL="2313305" marR="5080" indent="-599440" algn="ctr">
              <a:lnSpc>
                <a:spcPts val="6509"/>
              </a:lnSpc>
              <a:spcBef>
                <a:spcPts val="775"/>
              </a:spcBef>
            </a:pPr>
            <a:r>
              <a:rPr sz="3600" spc="60" dirty="0">
                <a:solidFill>
                  <a:srgbClr val="0070C0"/>
                </a:solidFill>
                <a:latin typeface="Calibri-Light"/>
                <a:cs typeface="Calibri-Light"/>
              </a:rPr>
              <a:t>Chaplain</a:t>
            </a:r>
            <a:r>
              <a:rPr lang="en-US" sz="3600" spc="60" dirty="0">
                <a:solidFill>
                  <a:srgbClr val="0070C0"/>
                </a:solidFill>
                <a:latin typeface="Calibri-Light"/>
                <a:cs typeface="Calibri-Light"/>
              </a:rPr>
              <a:t>s</a:t>
            </a:r>
            <a:r>
              <a:rPr sz="3600" spc="60" dirty="0">
                <a:solidFill>
                  <a:srgbClr val="0070C0"/>
                </a:solidFill>
                <a:latin typeface="Calibri-Light"/>
                <a:cs typeface="Calibri-Light"/>
              </a:rPr>
              <a:t> </a:t>
            </a:r>
            <a:r>
              <a:rPr sz="3600" spc="30" dirty="0">
                <a:solidFill>
                  <a:srgbClr val="0070C0"/>
                </a:solidFill>
                <a:latin typeface="Calibri-Light"/>
                <a:cs typeface="Calibri-Light"/>
              </a:rPr>
              <a:t>to </a:t>
            </a:r>
            <a:r>
              <a:rPr sz="3600" spc="65" dirty="0">
                <a:solidFill>
                  <a:srgbClr val="0070C0"/>
                </a:solidFill>
                <a:latin typeface="Calibri-Light"/>
                <a:cs typeface="Calibri-Light"/>
              </a:rPr>
              <a:t>the</a:t>
            </a:r>
            <a:r>
              <a:rPr sz="3600" spc="-5" dirty="0">
                <a:solidFill>
                  <a:srgbClr val="0070C0"/>
                </a:solidFill>
                <a:latin typeface="Calibri-Light"/>
                <a:cs typeface="Calibri-Light"/>
              </a:rPr>
              <a:t> </a:t>
            </a:r>
            <a:r>
              <a:rPr sz="3600" spc="40" dirty="0">
                <a:solidFill>
                  <a:srgbClr val="0070C0"/>
                </a:solidFill>
                <a:latin typeface="Calibri-Light"/>
                <a:cs typeface="Calibri-Light"/>
              </a:rPr>
              <a:t>Invisible  </a:t>
            </a:r>
            <a:r>
              <a:rPr sz="3600" spc="55" dirty="0">
                <a:solidFill>
                  <a:srgbClr val="0070C0"/>
                </a:solidFill>
                <a:latin typeface="Calibri-Light"/>
                <a:cs typeface="Calibri-Light"/>
              </a:rPr>
              <a:t>Industry </a:t>
            </a:r>
            <a:r>
              <a:rPr sz="3600" spc="60" dirty="0">
                <a:solidFill>
                  <a:srgbClr val="0070C0"/>
                </a:solidFill>
                <a:latin typeface="Calibri-Light"/>
                <a:cs typeface="Calibri-Light"/>
              </a:rPr>
              <a:t>of</a:t>
            </a:r>
            <a:r>
              <a:rPr sz="3600" spc="10" dirty="0">
                <a:solidFill>
                  <a:srgbClr val="0070C0"/>
                </a:solidFill>
                <a:latin typeface="Calibri-Light"/>
                <a:cs typeface="Calibri-Light"/>
              </a:rPr>
              <a:t> </a:t>
            </a:r>
            <a:r>
              <a:rPr sz="3600" spc="65" dirty="0">
                <a:solidFill>
                  <a:srgbClr val="0070C0"/>
                </a:solidFill>
                <a:latin typeface="Calibri-Light"/>
                <a:cs typeface="Calibri-Light"/>
              </a:rPr>
              <a:t>Shipping</a:t>
            </a:r>
            <a:endParaRPr sz="3600" dirty="0">
              <a:latin typeface="Calibri-Light"/>
              <a:cs typeface="Calibri-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4495" y="5012860"/>
            <a:ext cx="8843010" cy="133540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0"/>
              </a:spcBef>
            </a:pPr>
            <a:r>
              <a:rPr sz="2400" spc="-30" dirty="0">
                <a:latin typeface="Calibri"/>
                <a:cs typeface="Calibri"/>
              </a:rPr>
              <a:t>By</a:t>
            </a:r>
            <a:endParaRPr sz="24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720"/>
              </a:spcBef>
            </a:pPr>
            <a:r>
              <a:rPr sz="2400" spc="-65" dirty="0">
                <a:latin typeface="Calibri"/>
                <a:cs typeface="Calibri"/>
              </a:rPr>
              <a:t>Rev. </a:t>
            </a:r>
            <a:r>
              <a:rPr sz="2400" spc="-15" dirty="0">
                <a:latin typeface="Calibri"/>
                <a:cs typeface="Calibri"/>
              </a:rPr>
              <a:t>David Reid </a:t>
            </a:r>
            <a:r>
              <a:rPr sz="2400" spc="-5" dirty="0">
                <a:latin typeface="Calibri"/>
                <a:cs typeface="Calibri"/>
              </a:rPr>
              <a:t>MA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AFNI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2000" spc="-5" dirty="0">
                <a:latin typeface="Calibri"/>
                <a:cs typeface="Calibri"/>
              </a:rPr>
              <a:t>Chaplain </a:t>
            </a:r>
            <a:r>
              <a:rPr sz="2000" dirty="0">
                <a:latin typeface="Calibri"/>
                <a:cs typeface="Calibri"/>
              </a:rPr>
              <a:t>serving with the </a:t>
            </a:r>
            <a:r>
              <a:rPr sz="2000" spc="-20" dirty="0">
                <a:latin typeface="Calibri"/>
                <a:cs typeface="Calibri"/>
              </a:rPr>
              <a:t>Seamen’s </a:t>
            </a:r>
            <a:r>
              <a:rPr sz="2000" spc="-10" dirty="0">
                <a:latin typeface="Calibri"/>
                <a:cs typeface="Calibri"/>
              </a:rPr>
              <a:t>Church </a:t>
            </a:r>
            <a:r>
              <a:rPr sz="2000" spc="-5" dirty="0">
                <a:latin typeface="Calibri"/>
                <a:cs typeface="Calibri"/>
              </a:rPr>
              <a:t>Institute of South </a:t>
            </a:r>
            <a:r>
              <a:rPr sz="2000" spc="-10" dirty="0">
                <a:latin typeface="Calibri"/>
                <a:cs typeface="Calibri"/>
              </a:rPr>
              <a:t>Jersey </a:t>
            </a:r>
            <a:r>
              <a:rPr sz="2000" spc="-5" dirty="0">
                <a:latin typeface="Calibri"/>
                <a:cs typeface="Calibri"/>
              </a:rPr>
              <a:t>and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Philadelphia.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5967" y="164593"/>
            <a:ext cx="3456433" cy="2121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87604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What </a:t>
            </a:r>
            <a:r>
              <a:rPr dirty="0"/>
              <a:t>happens in </a:t>
            </a:r>
            <a:r>
              <a:rPr spc="-20" dirty="0"/>
              <a:t>Port?</a:t>
            </a:r>
            <a:r>
              <a:rPr dirty="0"/>
              <a:t> </a:t>
            </a:r>
            <a:r>
              <a:rPr spc="-10" dirty="0"/>
              <a:t>(Newspaper)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486915"/>
            <a:ext cx="1023112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Rolls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Paper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printing </a:t>
            </a:r>
            <a:r>
              <a:rPr sz="1800" spc="-10" dirty="0">
                <a:latin typeface="Calibri"/>
                <a:cs typeface="Calibri"/>
              </a:rPr>
              <a:t>Newspapers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Magazines arrives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Canada, and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Scandinavia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latin typeface="Calibri"/>
                <a:cs typeface="Calibri"/>
              </a:rPr>
              <a:t>Carried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5" dirty="0">
                <a:latin typeface="Calibri"/>
                <a:cs typeface="Calibri"/>
              </a:rPr>
              <a:t>special ships </a:t>
            </a:r>
            <a:r>
              <a:rPr sz="1800" spc="-10" dirty="0">
                <a:latin typeface="Calibri"/>
                <a:cs typeface="Calibri"/>
              </a:rPr>
              <a:t>that </a:t>
            </a:r>
            <a:r>
              <a:rPr sz="1800" spc="-5" dirty="0">
                <a:latin typeface="Calibri"/>
                <a:cs typeface="Calibri"/>
              </a:rPr>
              <a:t>allow these </a:t>
            </a:r>
            <a:r>
              <a:rPr sz="1800" spc="-15" dirty="0">
                <a:latin typeface="Calibri"/>
                <a:cs typeface="Calibri"/>
              </a:rPr>
              <a:t>large </a:t>
            </a:r>
            <a:r>
              <a:rPr sz="1800" spc="-10" dirty="0">
                <a:latin typeface="Calibri"/>
                <a:cs typeface="Calibri"/>
              </a:rPr>
              <a:t>rolls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passed </a:t>
            </a:r>
            <a:r>
              <a:rPr sz="1800" spc="-10" dirty="0">
                <a:latin typeface="Calibri"/>
                <a:cs typeface="Calibri"/>
              </a:rPr>
              <a:t>through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side </a:t>
            </a:r>
            <a:r>
              <a:rPr sz="1800" dirty="0">
                <a:latin typeface="Calibri"/>
                <a:cs typeface="Calibri"/>
              </a:rPr>
              <a:t>door </a:t>
            </a:r>
            <a:r>
              <a:rPr sz="1800" spc="-15" dirty="0">
                <a:latin typeface="Calibri"/>
                <a:cs typeface="Calibri"/>
              </a:rPr>
              <a:t>into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dock</a:t>
            </a:r>
            <a:r>
              <a:rPr sz="1800" spc="3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warehouse.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8616" y="2596895"/>
            <a:ext cx="6672072" cy="3462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3888" y="4431791"/>
            <a:ext cx="2359152" cy="1758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30440" y="2255520"/>
            <a:ext cx="3502152" cy="2346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10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4235"/>
            <a:ext cx="62458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Where </a:t>
            </a:r>
            <a:r>
              <a:rPr spc="-25" dirty="0"/>
              <a:t>are </a:t>
            </a:r>
            <a:r>
              <a:rPr dirty="0"/>
              <a:t>the</a:t>
            </a:r>
            <a:r>
              <a:rPr spc="-5" dirty="0"/>
              <a:t> </a:t>
            </a:r>
            <a:r>
              <a:rPr spc="-10" dirty="0"/>
              <a:t>ships?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20412" y="1995932"/>
            <a:ext cx="3479165" cy="33267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5" dirty="0">
                <a:latin typeface="Calibri"/>
                <a:cs typeface="Calibri"/>
              </a:rPr>
              <a:t>After 9/11 the US  </a:t>
            </a:r>
            <a:r>
              <a:rPr sz="2400" spc="-10" dirty="0">
                <a:latin typeface="Calibri"/>
                <a:cs typeface="Calibri"/>
              </a:rPr>
              <a:t>mandated that </a:t>
            </a:r>
            <a:r>
              <a:rPr sz="2400" spc="-5" dirty="0">
                <a:latin typeface="Calibri"/>
                <a:cs typeface="Calibri"/>
              </a:rPr>
              <a:t>all ships </a:t>
            </a:r>
            <a:r>
              <a:rPr sz="2400" dirty="0">
                <a:latin typeface="Calibri"/>
                <a:cs typeface="Calibri"/>
              </a:rPr>
              <a:t>be  </a:t>
            </a:r>
            <a:r>
              <a:rPr sz="2400" spc="-15" dirty="0">
                <a:latin typeface="Calibri"/>
                <a:cs typeface="Calibri"/>
              </a:rPr>
              <a:t>fitted </a:t>
            </a:r>
            <a:r>
              <a:rPr sz="2400" spc="-5" dirty="0">
                <a:latin typeface="Calibri"/>
                <a:cs typeface="Calibri"/>
              </a:rPr>
              <a:t>with </a:t>
            </a:r>
            <a:r>
              <a:rPr sz="2400" dirty="0">
                <a:latin typeface="Calibri"/>
                <a:cs typeface="Calibri"/>
              </a:rPr>
              <a:t>an </a:t>
            </a:r>
            <a:r>
              <a:rPr sz="2400" spc="-10" dirty="0">
                <a:latin typeface="Calibri"/>
                <a:cs typeface="Calibri"/>
              </a:rPr>
              <a:t>automated  identification </a:t>
            </a:r>
            <a:r>
              <a:rPr sz="2400" spc="-25" dirty="0">
                <a:latin typeface="Calibri"/>
                <a:cs typeface="Calibri"/>
              </a:rPr>
              <a:t>system </a:t>
            </a:r>
            <a:r>
              <a:rPr sz="2400" spc="-10" dirty="0">
                <a:latin typeface="Calibri"/>
                <a:cs typeface="Calibri"/>
              </a:rPr>
              <a:t>similar 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civil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aircraft.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215900">
              <a:lnSpc>
                <a:spcPct val="100800"/>
              </a:lnSpc>
            </a:pPr>
            <a:r>
              <a:rPr sz="2400" spc="-75" dirty="0">
                <a:latin typeface="Calibri"/>
                <a:cs typeface="Calibri"/>
              </a:rPr>
              <a:t>Today,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world </a:t>
            </a:r>
            <a:r>
              <a:rPr sz="2400" spc="-5" dirty="0">
                <a:latin typeface="Calibri"/>
                <a:cs typeface="Calibri"/>
              </a:rPr>
              <a:t>of  shipping is </a:t>
            </a:r>
            <a:r>
              <a:rPr sz="2400" dirty="0">
                <a:latin typeface="Calibri"/>
                <a:cs typeface="Calibri"/>
              </a:rPr>
              <a:t>under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constant  </a:t>
            </a:r>
            <a:r>
              <a:rPr sz="2400" spc="-5" dirty="0">
                <a:latin typeface="Calibri"/>
                <a:cs typeface="Calibri"/>
              </a:rPr>
              <a:t>monitoring.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8200" y="1528089"/>
            <a:ext cx="7171664" cy="4822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01070" y="6383200"/>
            <a:ext cx="1628139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latin typeface="Calibri"/>
                <a:cs typeface="Calibri"/>
              </a:rPr>
              <a:t>Source: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marinetraffic.com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80157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65641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Who owns </a:t>
            </a:r>
            <a:r>
              <a:rPr dirty="0"/>
              <a:t>the</a:t>
            </a:r>
            <a:r>
              <a:rPr spc="-40" dirty="0"/>
              <a:t> </a:t>
            </a:r>
            <a:r>
              <a:rPr spc="-10" dirty="0"/>
              <a:t>ships?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20412" y="1995932"/>
            <a:ext cx="3456940" cy="2957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91465">
              <a:lnSpc>
                <a:spcPct val="100800"/>
              </a:lnSpc>
              <a:spcBef>
                <a:spcPts val="75"/>
              </a:spcBef>
            </a:pPr>
            <a:r>
              <a:rPr sz="2400" spc="-10" dirty="0">
                <a:latin typeface="Calibri"/>
                <a:cs typeface="Calibri"/>
              </a:rPr>
              <a:t>Greece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Japan </a:t>
            </a: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the  </a:t>
            </a:r>
            <a:r>
              <a:rPr sz="2400" spc="-15" dirty="0">
                <a:latin typeface="Calibri"/>
                <a:cs typeface="Calibri"/>
              </a:rPr>
              <a:t>two </a:t>
            </a:r>
            <a:r>
              <a:rPr sz="2400" spc="-5" dirty="0">
                <a:latin typeface="Calibri"/>
                <a:cs typeface="Calibri"/>
              </a:rPr>
              <a:t>leading maritime  </a:t>
            </a:r>
            <a:r>
              <a:rPr sz="2400" spc="-10" dirty="0">
                <a:latin typeface="Calibri"/>
                <a:cs typeface="Calibri"/>
              </a:rPr>
              <a:t>nations </a:t>
            </a:r>
            <a:r>
              <a:rPr sz="2400" spc="-5" dirty="0">
                <a:latin typeface="Calibri"/>
                <a:cs typeface="Calibri"/>
              </a:rPr>
              <a:t>with China in </a:t>
            </a:r>
            <a:r>
              <a:rPr sz="2400" spc="-15" dirty="0">
                <a:latin typeface="Calibri"/>
                <a:cs typeface="Calibri"/>
              </a:rPr>
              <a:t>3</a:t>
            </a:r>
            <a:r>
              <a:rPr sz="2400" spc="-22" baseline="24305" dirty="0">
                <a:latin typeface="Calibri"/>
                <a:cs typeface="Calibri"/>
              </a:rPr>
              <a:t>rd  </a:t>
            </a:r>
            <a:r>
              <a:rPr sz="2400" spc="-5" dirty="0">
                <a:latin typeface="Calibri"/>
                <a:cs typeface="Calibri"/>
              </a:rPr>
              <a:t>place.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800"/>
              </a:lnSpc>
            </a:pPr>
            <a:r>
              <a:rPr sz="2400" spc="-35" dirty="0">
                <a:latin typeface="Calibri"/>
                <a:cs typeface="Calibri"/>
              </a:rPr>
              <a:t>However, </a:t>
            </a:r>
            <a:r>
              <a:rPr sz="2400" spc="-20" dirty="0">
                <a:latin typeface="Calibri"/>
                <a:cs typeface="Calibri"/>
              </a:rPr>
              <a:t>today </a:t>
            </a:r>
            <a:r>
              <a:rPr sz="2400" spc="-5" dirty="0">
                <a:latin typeface="Calibri"/>
                <a:cs typeface="Calibri"/>
              </a:rPr>
              <a:t>China is the  leading builder of </a:t>
            </a:r>
            <a:r>
              <a:rPr sz="2400" spc="-10" dirty="0">
                <a:latin typeface="Calibri"/>
                <a:cs typeface="Calibri"/>
              </a:rPr>
              <a:t>merchant  </a:t>
            </a:r>
            <a:r>
              <a:rPr sz="2400" spc="-5" dirty="0">
                <a:latin typeface="Calibri"/>
                <a:cs typeface="Calibri"/>
              </a:rPr>
              <a:t>ships.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8677" y="1295272"/>
            <a:ext cx="6502396" cy="3670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5646" y="3787361"/>
            <a:ext cx="4038075" cy="2705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92874" y="6428920"/>
            <a:ext cx="1809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88370" y="6520360"/>
            <a:ext cx="253428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latin typeface="Calibri"/>
                <a:cs typeface="Calibri"/>
              </a:rPr>
              <a:t>Slides and </a:t>
            </a:r>
            <a:r>
              <a:rPr sz="1200" spc="-10" dirty="0">
                <a:latin typeface="Calibri"/>
                <a:cs typeface="Calibri"/>
              </a:rPr>
              <a:t>photo from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Marinetraffic.com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63236"/>
            <a:ext cx="6569075" cy="116840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590"/>
              </a:spcBef>
            </a:pPr>
            <a:r>
              <a:rPr sz="3900" spc="60" dirty="0"/>
              <a:t>Who </a:t>
            </a:r>
            <a:r>
              <a:rPr sz="3900" spc="20" dirty="0"/>
              <a:t>are </a:t>
            </a:r>
            <a:r>
              <a:rPr sz="3900" spc="40" dirty="0"/>
              <a:t>the </a:t>
            </a:r>
            <a:r>
              <a:rPr sz="3900" spc="10" dirty="0"/>
              <a:t>seafarers </a:t>
            </a:r>
            <a:r>
              <a:rPr sz="3900" spc="25" dirty="0"/>
              <a:t>that </a:t>
            </a:r>
            <a:r>
              <a:rPr sz="3900" spc="10" dirty="0"/>
              <a:t>keep  </a:t>
            </a:r>
            <a:r>
              <a:rPr sz="3900" spc="35" dirty="0"/>
              <a:t>shipping </a:t>
            </a:r>
            <a:r>
              <a:rPr sz="3900" spc="50" dirty="0"/>
              <a:t>on </a:t>
            </a:r>
            <a:r>
              <a:rPr sz="3900" spc="40" dirty="0"/>
              <a:t>the</a:t>
            </a:r>
            <a:r>
              <a:rPr sz="3900" spc="-20" dirty="0"/>
              <a:t> </a:t>
            </a:r>
            <a:r>
              <a:rPr sz="3900" spc="40" dirty="0"/>
              <a:t>move?</a:t>
            </a:r>
            <a:endParaRPr sz="3900" dirty="0"/>
          </a:p>
        </p:txBody>
      </p:sp>
      <p:sp>
        <p:nvSpPr>
          <p:cNvPr id="3" name="object 3"/>
          <p:cNvSpPr txBox="1"/>
          <p:nvPr/>
        </p:nvSpPr>
        <p:spPr>
          <a:xfrm>
            <a:off x="5184140" y="2155444"/>
            <a:ext cx="6059805" cy="3955698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430"/>
              </a:spcBef>
            </a:pPr>
            <a:r>
              <a:rPr sz="2800" dirty="0">
                <a:latin typeface="Calibri"/>
                <a:cs typeface="Calibri"/>
              </a:rPr>
              <a:t>1.</a:t>
            </a:r>
            <a:r>
              <a:rPr lang="en-US" sz="2800" dirty="0">
                <a:latin typeface="Calibri"/>
                <a:cs typeface="Calibri"/>
              </a:rPr>
              <a:t>5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million people </a:t>
            </a:r>
            <a:r>
              <a:rPr sz="2800" spc="-25" dirty="0">
                <a:latin typeface="Calibri"/>
                <a:cs typeface="Calibri"/>
              </a:rPr>
              <a:t>make </a:t>
            </a:r>
            <a:r>
              <a:rPr sz="2800" dirty="0">
                <a:latin typeface="Calibri"/>
                <a:cs typeface="Calibri"/>
              </a:rPr>
              <a:t>up the  </a:t>
            </a:r>
            <a:r>
              <a:rPr sz="2800" spc="-20" dirty="0">
                <a:latin typeface="Calibri"/>
                <a:cs typeface="Calibri"/>
              </a:rPr>
              <a:t>seafarer workforce </a:t>
            </a:r>
            <a:r>
              <a:rPr sz="2800" spc="-5" dirty="0">
                <a:latin typeface="Calibri"/>
                <a:cs typeface="Calibri"/>
              </a:rPr>
              <a:t>manning </a:t>
            </a:r>
            <a:r>
              <a:rPr sz="2800" dirty="0">
                <a:latin typeface="Calibri"/>
                <a:cs typeface="Calibri"/>
              </a:rPr>
              <a:t>50,000 </a:t>
            </a:r>
            <a:r>
              <a:rPr sz="2800" spc="-5" dirty="0">
                <a:latin typeface="Calibri"/>
                <a:cs typeface="Calibri"/>
              </a:rPr>
              <a:t>ships, 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20" dirty="0">
                <a:latin typeface="Calibri"/>
                <a:cs typeface="Calibri"/>
              </a:rPr>
              <a:t>any </a:t>
            </a:r>
            <a:r>
              <a:rPr sz="2800" spc="-15" dirty="0">
                <a:latin typeface="Calibri"/>
                <a:cs typeface="Calibri"/>
              </a:rPr>
              <a:t>given </a:t>
            </a:r>
            <a:r>
              <a:rPr sz="2800" spc="-5" dirty="0">
                <a:latin typeface="Calibri"/>
                <a:cs typeface="Calibri"/>
              </a:rPr>
              <a:t>time </a:t>
            </a:r>
            <a:r>
              <a:rPr sz="2800" spc="-10" dirty="0">
                <a:latin typeface="Calibri"/>
                <a:cs typeface="Calibri"/>
              </a:rPr>
              <a:t>there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20" dirty="0">
                <a:latin typeface="Calibri"/>
                <a:cs typeface="Calibri"/>
              </a:rPr>
              <a:t>approximately  </a:t>
            </a:r>
            <a:r>
              <a:rPr sz="2800" spc="-15" dirty="0">
                <a:latin typeface="Calibri"/>
                <a:cs typeface="Calibri"/>
              </a:rPr>
              <a:t>two </a:t>
            </a:r>
            <a:r>
              <a:rPr sz="2800" spc="-10" dirty="0">
                <a:latin typeface="Calibri"/>
                <a:cs typeface="Calibri"/>
              </a:rPr>
              <a:t>thirds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5" dirty="0">
                <a:latin typeface="Calibri"/>
                <a:cs typeface="Calibri"/>
              </a:rPr>
              <a:t>sea and one </a:t>
            </a:r>
            <a:r>
              <a:rPr sz="2800" spc="-10" dirty="0">
                <a:latin typeface="Calibri"/>
                <a:cs typeface="Calibri"/>
              </a:rPr>
              <a:t>third 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leave.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350" dirty="0">
              <a:latin typeface="Times New Roman"/>
              <a:cs typeface="Times New Roman"/>
            </a:endParaRPr>
          </a:p>
          <a:p>
            <a:pPr marL="12700" marR="833119">
              <a:lnSpc>
                <a:spcPts val="3000"/>
              </a:lnSpc>
            </a:pPr>
            <a:r>
              <a:rPr sz="2800" dirty="0">
                <a:latin typeface="Calibri"/>
                <a:cs typeface="Calibri"/>
              </a:rPr>
              <a:t>50% </a:t>
            </a:r>
            <a:r>
              <a:rPr sz="2800" spc="-15" dirty="0">
                <a:latin typeface="Calibri"/>
                <a:cs typeface="Calibri"/>
              </a:rPr>
              <a:t>are officers </a:t>
            </a:r>
            <a:r>
              <a:rPr sz="2800" spc="-5" dirty="0">
                <a:latin typeface="Calibri"/>
                <a:cs typeface="Calibri"/>
              </a:rPr>
              <a:t>either </a:t>
            </a:r>
            <a:r>
              <a:rPr sz="2800" spc="-25" dirty="0">
                <a:latin typeface="Calibri"/>
                <a:cs typeface="Calibri"/>
              </a:rPr>
              <a:t>navigators </a:t>
            </a:r>
            <a:r>
              <a:rPr sz="2800" spc="-5" dirty="0">
                <a:latin typeface="Calibri"/>
                <a:cs typeface="Calibri"/>
              </a:rPr>
              <a:t>or  </a:t>
            </a:r>
            <a:r>
              <a:rPr sz="2800" spc="-10" dirty="0">
                <a:latin typeface="Calibri"/>
                <a:cs typeface="Calibri"/>
              </a:rPr>
              <a:t>engineers.</a:t>
            </a:r>
            <a:endParaRPr sz="2800" dirty="0">
              <a:latin typeface="Calibri"/>
              <a:cs typeface="Calibri"/>
            </a:endParaRPr>
          </a:p>
          <a:p>
            <a:pPr marL="12700" marR="1936750">
              <a:lnSpc>
                <a:spcPts val="3000"/>
              </a:lnSpc>
              <a:spcBef>
                <a:spcPts val="1105"/>
              </a:spcBef>
            </a:pPr>
            <a:r>
              <a:rPr sz="2800" dirty="0">
                <a:latin typeface="Calibri"/>
                <a:cs typeface="Calibri"/>
              </a:rPr>
              <a:t>50%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20" dirty="0">
                <a:latin typeface="Calibri"/>
                <a:cs typeface="Calibri"/>
              </a:rPr>
              <a:t>ratings </a:t>
            </a:r>
            <a:r>
              <a:rPr sz="2800" dirty="0">
                <a:latin typeface="Calibri"/>
                <a:cs typeface="Calibri"/>
              </a:rPr>
              <a:t>serving </a:t>
            </a:r>
            <a:r>
              <a:rPr sz="2800" spc="-5" dirty="0">
                <a:latin typeface="Calibri"/>
                <a:cs typeface="Calibri"/>
              </a:rPr>
              <a:t>in all  </a:t>
            </a:r>
            <a:r>
              <a:rPr sz="2800" spc="-10" dirty="0">
                <a:latin typeface="Calibri"/>
                <a:cs typeface="Calibri"/>
              </a:rPr>
              <a:t>departments.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575" y="1435100"/>
            <a:ext cx="2428873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6040" y="3842880"/>
            <a:ext cx="3695696" cy="2459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59003"/>
            <a:ext cx="6934834" cy="11811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sz="4000" spc="-5" dirty="0"/>
              <a:t>Who </a:t>
            </a:r>
            <a:r>
              <a:rPr sz="4000" dirty="0"/>
              <a:t>is </a:t>
            </a:r>
            <a:r>
              <a:rPr sz="4000" spc="-10" dirty="0"/>
              <a:t>onboard </a:t>
            </a:r>
            <a:r>
              <a:rPr sz="4000" dirty="0"/>
              <a:t>and </a:t>
            </a:r>
            <a:r>
              <a:rPr sz="4000" spc="-10" dirty="0"/>
              <a:t>how </a:t>
            </a:r>
            <a:r>
              <a:rPr sz="4000" spc="-20" dirty="0"/>
              <a:t>are</a:t>
            </a:r>
            <a:r>
              <a:rPr sz="4000" spc="-80" dirty="0"/>
              <a:t> </a:t>
            </a:r>
            <a:r>
              <a:rPr sz="4000" spc="-10" dirty="0"/>
              <a:t>they  </a:t>
            </a:r>
            <a:r>
              <a:rPr sz="4000" spc="-30" dirty="0"/>
              <a:t>organized?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1819" y="1662684"/>
            <a:ext cx="10473055" cy="110807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240665" marR="605155" indent="-227965">
              <a:lnSpc>
                <a:spcPct val="707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Ships </a:t>
            </a:r>
            <a:r>
              <a:rPr sz="2600" spc="-20" dirty="0">
                <a:latin typeface="Calibri"/>
                <a:cs typeface="Calibri"/>
              </a:rPr>
              <a:t>have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15" dirty="0">
                <a:latin typeface="Calibri"/>
                <a:cs typeface="Calibri"/>
              </a:rPr>
              <a:t>hierarchal </a:t>
            </a:r>
            <a:r>
              <a:rPr sz="2600" spc="-10" dirty="0">
                <a:latin typeface="Calibri"/>
                <a:cs typeface="Calibri"/>
              </a:rPr>
              <a:t>command structure </a:t>
            </a:r>
            <a:r>
              <a:rPr sz="2600" dirty="0">
                <a:latin typeface="Calibri"/>
                <a:cs typeface="Calibri"/>
              </a:rPr>
              <a:t>with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Master </a:t>
            </a:r>
            <a:r>
              <a:rPr sz="2600" spc="-10" dirty="0">
                <a:latin typeface="Calibri"/>
                <a:cs typeface="Calibri"/>
              </a:rPr>
              <a:t>(Captain) </a:t>
            </a:r>
            <a:r>
              <a:rPr sz="2600" dirty="0">
                <a:latin typeface="Calibri"/>
                <a:cs typeface="Calibri"/>
              </a:rPr>
              <a:t>in  </a:t>
            </a:r>
            <a:r>
              <a:rPr sz="2600" spc="-10" dirty="0">
                <a:latin typeface="Calibri"/>
                <a:cs typeface="Calibri"/>
              </a:rPr>
              <a:t>charge.</a:t>
            </a:r>
            <a:endParaRPr sz="2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0"/>
              </a:spcBef>
              <a:buFont typeface="Arial"/>
              <a:buChar char="•"/>
              <a:tabLst>
                <a:tab pos="241300" algn="l"/>
                <a:tab pos="7002145" algn="l"/>
              </a:tabLst>
            </a:pPr>
            <a:r>
              <a:rPr sz="2600" spc="-10" dirty="0">
                <a:latin typeface="Calibri"/>
                <a:cs typeface="Calibri"/>
              </a:rPr>
              <a:t>There are three </a:t>
            </a:r>
            <a:r>
              <a:rPr sz="2600" spc="-15" dirty="0">
                <a:latin typeface="Calibri"/>
                <a:cs typeface="Calibri"/>
              </a:rPr>
              <a:t>groups </a:t>
            </a:r>
            <a:r>
              <a:rPr sz="2600" spc="-10" dirty="0">
                <a:latin typeface="Calibri"/>
                <a:cs typeface="Calibri"/>
              </a:rPr>
              <a:t>that report </a:t>
            </a:r>
            <a:r>
              <a:rPr sz="2600" spc="-15" dirty="0">
                <a:latin typeface="Calibri"/>
                <a:cs typeface="Calibri"/>
              </a:rPr>
              <a:t>to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Master:	</a:t>
            </a:r>
            <a:r>
              <a:rPr sz="2600" spc="-5" dirty="0">
                <a:latin typeface="Calibri"/>
                <a:cs typeface="Calibri"/>
              </a:rPr>
              <a:t>Deck, engine and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catering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21819" y="2628849"/>
            <a:ext cx="10633075" cy="242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>
              <a:lnSpc>
                <a:spcPts val="2960"/>
              </a:lnSpc>
              <a:spcBef>
                <a:spcPts val="100"/>
              </a:spcBef>
            </a:pPr>
            <a:r>
              <a:rPr sz="2600" spc="-5" dirty="0">
                <a:latin typeface="Calibri"/>
                <a:cs typeface="Calibri"/>
              </a:rPr>
              <a:t>department.</a:t>
            </a:r>
            <a:endParaRPr sz="2600">
              <a:latin typeface="Calibri"/>
              <a:cs typeface="Calibri"/>
            </a:endParaRPr>
          </a:p>
          <a:p>
            <a:pPr marL="697865" marR="5080" indent="-227965">
              <a:lnSpc>
                <a:spcPct val="71800"/>
              </a:lnSpc>
              <a:spcBef>
                <a:spcPts val="5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latin typeface="Calibri"/>
                <a:cs typeface="Calibri"/>
              </a:rPr>
              <a:t>Deck </a:t>
            </a:r>
            <a:r>
              <a:rPr sz="2200" spc="-10" dirty="0">
                <a:latin typeface="Calibri"/>
                <a:cs typeface="Calibri"/>
              </a:rPr>
              <a:t>department </a:t>
            </a:r>
            <a:r>
              <a:rPr sz="2200" spc="-15" dirty="0">
                <a:latin typeface="Calibri"/>
                <a:cs typeface="Calibri"/>
              </a:rPr>
              <a:t>represents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20" dirty="0">
                <a:latin typeface="Calibri"/>
                <a:cs typeface="Calibri"/>
              </a:rPr>
              <a:t>navigating </a:t>
            </a:r>
            <a:r>
              <a:rPr sz="2200" spc="-10" dirty="0">
                <a:latin typeface="Calibri"/>
                <a:cs typeface="Calibri"/>
              </a:rPr>
              <a:t>officers </a:t>
            </a:r>
            <a:r>
              <a:rPr sz="2200" spc="-5" dirty="0">
                <a:latin typeface="Calibri"/>
                <a:cs typeface="Calibri"/>
              </a:rPr>
              <a:t>and the deck </a:t>
            </a:r>
            <a:r>
              <a:rPr sz="2200" spc="-15" dirty="0">
                <a:latin typeface="Calibri"/>
                <a:cs typeface="Calibri"/>
              </a:rPr>
              <a:t>ratings </a:t>
            </a:r>
            <a:r>
              <a:rPr sz="2200" spc="-10" dirty="0">
                <a:latin typeface="Calibri"/>
                <a:cs typeface="Calibri"/>
              </a:rPr>
              <a:t>responsible </a:t>
            </a:r>
            <a:r>
              <a:rPr sz="2200" spc="-15" dirty="0">
                <a:latin typeface="Calibri"/>
                <a:cs typeface="Calibri"/>
              </a:rPr>
              <a:t>for  </a:t>
            </a:r>
            <a:r>
              <a:rPr sz="2200" spc="-20" dirty="0">
                <a:latin typeface="Calibri"/>
                <a:cs typeface="Calibri"/>
              </a:rPr>
              <a:t>cargo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operations.</a:t>
            </a:r>
            <a:endParaRPr sz="2200">
              <a:latin typeface="Calibri"/>
              <a:cs typeface="Calibri"/>
            </a:endParaRPr>
          </a:p>
          <a:p>
            <a:pPr marL="697865" marR="631190" indent="-227965">
              <a:lnSpc>
                <a:spcPct val="71800"/>
              </a:lnSpc>
              <a:spcBef>
                <a:spcPts val="40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latin typeface="Calibri"/>
                <a:cs typeface="Calibri"/>
              </a:rPr>
              <a:t>Engine </a:t>
            </a:r>
            <a:r>
              <a:rPr sz="2200" spc="-10" dirty="0">
                <a:latin typeface="Calibri"/>
                <a:cs typeface="Calibri"/>
              </a:rPr>
              <a:t>department </a:t>
            </a:r>
            <a:r>
              <a:rPr sz="2200" spc="-5" dirty="0">
                <a:latin typeface="Calibri"/>
                <a:cs typeface="Calibri"/>
              </a:rPr>
              <a:t>has the engineering </a:t>
            </a:r>
            <a:r>
              <a:rPr sz="2200" spc="-10" dirty="0">
                <a:latin typeface="Calibri"/>
                <a:cs typeface="Calibri"/>
              </a:rPr>
              <a:t>officers </a:t>
            </a:r>
            <a:r>
              <a:rPr sz="2200" spc="-5" dirty="0">
                <a:latin typeface="Calibri"/>
                <a:cs typeface="Calibri"/>
              </a:rPr>
              <a:t>and engine </a:t>
            </a:r>
            <a:r>
              <a:rPr sz="2200" spc="-15" dirty="0">
                <a:latin typeface="Calibri"/>
                <a:cs typeface="Calibri"/>
              </a:rPr>
              <a:t>ratings </a:t>
            </a:r>
            <a:r>
              <a:rPr sz="2200" spc="-10" dirty="0">
                <a:latin typeface="Calibri"/>
                <a:cs typeface="Calibri"/>
              </a:rPr>
              <a:t>responsible </a:t>
            </a:r>
            <a:r>
              <a:rPr sz="2200" spc="-15" dirty="0">
                <a:latin typeface="Calibri"/>
                <a:cs typeface="Calibri"/>
              </a:rPr>
              <a:t>for  </a:t>
            </a:r>
            <a:r>
              <a:rPr sz="2200" spc="-10" dirty="0">
                <a:latin typeface="Calibri"/>
                <a:cs typeface="Calibri"/>
              </a:rPr>
              <a:t>propulsion, power </a:t>
            </a:r>
            <a:r>
              <a:rPr sz="2200" spc="-5" dirty="0">
                <a:latin typeface="Calibri"/>
                <a:cs typeface="Calibri"/>
              </a:rPr>
              <a:t>and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systems.</a:t>
            </a:r>
            <a:endParaRPr sz="2200">
              <a:latin typeface="Calibri"/>
              <a:cs typeface="Calibri"/>
            </a:endParaRPr>
          </a:p>
          <a:p>
            <a:pPr marL="697865" marR="571500" indent="-227965">
              <a:lnSpc>
                <a:spcPct val="71800"/>
              </a:lnSpc>
              <a:spcBef>
                <a:spcPts val="409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10" dirty="0">
                <a:latin typeface="Calibri"/>
                <a:cs typeface="Calibri"/>
              </a:rPr>
              <a:t>Catering </a:t>
            </a:r>
            <a:r>
              <a:rPr sz="2200" spc="-5" dirty="0">
                <a:latin typeface="Calibri"/>
                <a:cs typeface="Calibri"/>
              </a:rPr>
              <a:t>department </a:t>
            </a:r>
            <a:r>
              <a:rPr sz="2200" spc="-10" dirty="0">
                <a:latin typeface="Calibri"/>
                <a:cs typeface="Calibri"/>
              </a:rPr>
              <a:t>consists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Cook </a:t>
            </a:r>
            <a:r>
              <a:rPr sz="2200" spc="-5" dirty="0">
                <a:latin typeface="Calibri"/>
                <a:cs typeface="Calibri"/>
              </a:rPr>
              <a:t>and an </a:t>
            </a:r>
            <a:r>
              <a:rPr sz="2200" spc="-15" dirty="0">
                <a:latin typeface="Calibri"/>
                <a:cs typeface="Calibri"/>
              </a:rPr>
              <a:t>assistant </a:t>
            </a:r>
            <a:r>
              <a:rPr sz="2200" spc="-10" dirty="0">
                <a:latin typeface="Calibri"/>
                <a:cs typeface="Calibri"/>
              </a:rPr>
              <a:t>responsible </a:t>
            </a:r>
            <a:r>
              <a:rPr sz="2200" spc="-15" dirty="0">
                <a:latin typeface="Calibri"/>
                <a:cs typeface="Calibri"/>
              </a:rPr>
              <a:t>for </a:t>
            </a:r>
            <a:r>
              <a:rPr sz="2200" spc="-10" dirty="0">
                <a:latin typeface="Calibri"/>
                <a:cs typeface="Calibri"/>
              </a:rPr>
              <a:t>onboard  </a:t>
            </a:r>
            <a:r>
              <a:rPr sz="2200" spc="-15" dirty="0">
                <a:latin typeface="Calibri"/>
                <a:cs typeface="Calibri"/>
              </a:rPr>
              <a:t>catering.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Master </a:t>
            </a:r>
            <a:r>
              <a:rPr sz="2600" spc="-5" dirty="0">
                <a:latin typeface="Calibri"/>
                <a:cs typeface="Calibri"/>
              </a:rPr>
              <a:t>has risen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10" dirty="0">
                <a:latin typeface="Calibri"/>
                <a:cs typeface="Calibri"/>
              </a:rPr>
              <a:t>command through </a:t>
            </a:r>
            <a:r>
              <a:rPr sz="2600" spc="-5" dirty="0">
                <a:latin typeface="Calibri"/>
                <a:cs typeface="Calibri"/>
              </a:rPr>
              <a:t>the deck</a:t>
            </a:r>
            <a:r>
              <a:rPr sz="2600" spc="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department.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1819" y="5030723"/>
            <a:ext cx="98812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10" dirty="0">
                <a:latin typeface="Calibri"/>
                <a:cs typeface="Calibri"/>
              </a:rPr>
              <a:t>There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5" dirty="0">
                <a:latin typeface="Calibri"/>
                <a:cs typeface="Calibri"/>
              </a:rPr>
              <a:t>no </a:t>
            </a:r>
            <a:r>
              <a:rPr sz="2600" spc="-40" dirty="0">
                <a:latin typeface="Calibri"/>
                <a:cs typeface="Calibri"/>
              </a:rPr>
              <a:t>doctor, </a:t>
            </a:r>
            <a:r>
              <a:rPr sz="2600" spc="-15" dirty="0">
                <a:latin typeface="Calibri"/>
                <a:cs typeface="Calibri"/>
              </a:rPr>
              <a:t>nurse, </a:t>
            </a:r>
            <a:r>
              <a:rPr sz="2600" spc="-10" dirty="0">
                <a:latin typeface="Calibri"/>
                <a:cs typeface="Calibri"/>
              </a:rPr>
              <a:t>paramedic </a:t>
            </a:r>
            <a:r>
              <a:rPr sz="2600" dirty="0">
                <a:latin typeface="Calibri"/>
                <a:cs typeface="Calibri"/>
              </a:rPr>
              <a:t>or </a:t>
            </a:r>
            <a:r>
              <a:rPr sz="2600" spc="-5" dirty="0">
                <a:latin typeface="Calibri"/>
                <a:cs typeface="Calibri"/>
              </a:rPr>
              <a:t>other </a:t>
            </a:r>
            <a:r>
              <a:rPr sz="2600" dirty="0">
                <a:latin typeface="Calibri"/>
                <a:cs typeface="Calibri"/>
              </a:rPr>
              <a:t>EMS </a:t>
            </a:r>
            <a:r>
              <a:rPr sz="2600" spc="-10" dirty="0">
                <a:latin typeface="Calibri"/>
                <a:cs typeface="Calibri"/>
              </a:rPr>
              <a:t>onboard.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second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0317" y="5308091"/>
            <a:ext cx="39820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>
                <a:latin typeface="Calibri"/>
                <a:cs typeface="Calibri"/>
              </a:rPr>
              <a:t>officer </a:t>
            </a:r>
            <a:r>
              <a:rPr sz="2600" dirty="0">
                <a:latin typeface="Calibri"/>
                <a:cs typeface="Calibri"/>
              </a:rPr>
              <a:t>is in </a:t>
            </a:r>
            <a:r>
              <a:rPr sz="2600" spc="-10" dirty="0">
                <a:latin typeface="Calibri"/>
                <a:cs typeface="Calibri"/>
              </a:rPr>
              <a:t>charge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20" dirty="0">
                <a:latin typeface="Calibri"/>
                <a:cs typeface="Calibri"/>
              </a:rPr>
              <a:t>first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aid.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819" y="5716549"/>
            <a:ext cx="9525635" cy="69913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40665" marR="5080" indent="-227965">
              <a:lnSpc>
                <a:spcPct val="7000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All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crew </a:t>
            </a:r>
            <a:r>
              <a:rPr sz="2600" spc="-10" dirty="0">
                <a:latin typeface="Calibri"/>
                <a:cs typeface="Calibri"/>
              </a:rPr>
              <a:t>are responsible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15" dirty="0">
                <a:latin typeface="Calibri"/>
                <a:cs typeface="Calibri"/>
              </a:rPr>
              <a:t>emergency </a:t>
            </a:r>
            <a:r>
              <a:rPr sz="2600" dirty="0">
                <a:latin typeface="Calibri"/>
                <a:cs typeface="Calibri"/>
              </a:rPr>
              <a:t>services </a:t>
            </a:r>
            <a:r>
              <a:rPr sz="2600" spc="-5" dirty="0">
                <a:latin typeface="Calibri"/>
                <a:cs typeface="Calibri"/>
              </a:rPr>
              <a:t>which includes  </a:t>
            </a:r>
            <a:r>
              <a:rPr sz="2600" spc="-10" dirty="0">
                <a:latin typeface="Calibri"/>
                <a:cs typeface="Calibri"/>
              </a:rPr>
              <a:t>firefighting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onboard.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74650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What </a:t>
            </a:r>
            <a:r>
              <a:rPr dirty="0"/>
              <a:t>is the </a:t>
            </a:r>
            <a:r>
              <a:rPr spc="-30" dirty="0"/>
              <a:t>size </a:t>
            </a:r>
            <a:r>
              <a:rPr dirty="0"/>
              <a:t>of the</a:t>
            </a:r>
            <a:r>
              <a:rPr spc="30" dirty="0"/>
              <a:t> </a:t>
            </a:r>
            <a:r>
              <a:rPr spc="-25" dirty="0"/>
              <a:t>crew?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1819" y="1728723"/>
            <a:ext cx="10636885" cy="45383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86055">
              <a:lnSpc>
                <a:spcPts val="3000"/>
              </a:lnSpc>
              <a:spcBef>
                <a:spcPts val="500"/>
              </a:spcBef>
              <a:buChar char="•"/>
              <a:tabLst>
                <a:tab pos="271780" algn="l"/>
              </a:tabLst>
            </a:pPr>
            <a:r>
              <a:rPr sz="2800" spc="-90" dirty="0">
                <a:latin typeface="Calibri"/>
                <a:cs typeface="Calibri"/>
              </a:rPr>
              <a:t>Today,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crew </a:t>
            </a:r>
            <a:r>
              <a:rPr sz="2800" spc="-10" dirty="0">
                <a:latin typeface="Calibri"/>
                <a:cs typeface="Calibri"/>
              </a:rPr>
              <a:t>can </a:t>
            </a:r>
            <a:r>
              <a:rPr sz="2800" spc="-20" dirty="0">
                <a:latin typeface="Calibri"/>
                <a:cs typeface="Calibri"/>
              </a:rPr>
              <a:t>range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dirty="0">
                <a:latin typeface="Calibri"/>
                <a:cs typeface="Calibri"/>
              </a:rPr>
              <a:t>16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27 </a:t>
            </a:r>
            <a:r>
              <a:rPr sz="2800" spc="-5" dirty="0">
                <a:latin typeface="Calibri"/>
                <a:cs typeface="Calibri"/>
              </a:rPr>
              <a:t>people,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number will </a:t>
            </a:r>
            <a:r>
              <a:rPr sz="2800" spc="-10" dirty="0">
                <a:latin typeface="Calibri"/>
                <a:cs typeface="Calibri"/>
              </a:rPr>
              <a:t>vary  </a:t>
            </a:r>
            <a:r>
              <a:rPr sz="2800" spc="-5" dirty="0">
                <a:latin typeface="Calibri"/>
                <a:cs typeface="Calibri"/>
              </a:rPr>
              <a:t>depending on the type and </a:t>
            </a:r>
            <a:r>
              <a:rPr sz="2800" spc="-20" dirty="0">
                <a:latin typeface="Calibri"/>
                <a:cs typeface="Calibri"/>
              </a:rPr>
              <a:t>size </a:t>
            </a:r>
            <a:r>
              <a:rPr sz="2800" spc="-5" dirty="0">
                <a:latin typeface="Calibri"/>
                <a:cs typeface="Calibri"/>
              </a:rPr>
              <a:t>of ship and </a:t>
            </a:r>
            <a:r>
              <a:rPr sz="2800" spc="-10" dirty="0">
                <a:latin typeface="Calibri"/>
                <a:cs typeface="Calibri"/>
              </a:rPr>
              <a:t>whether </a:t>
            </a:r>
            <a:r>
              <a:rPr sz="2800" spc="-15" dirty="0">
                <a:latin typeface="Calibri"/>
                <a:cs typeface="Calibri"/>
              </a:rPr>
              <a:t>officers </a:t>
            </a:r>
            <a:r>
              <a:rPr sz="2800" spc="-5" dirty="0">
                <a:latin typeface="Calibri"/>
                <a:cs typeface="Calibri"/>
              </a:rPr>
              <a:t>with special  skills </a:t>
            </a:r>
            <a:r>
              <a:rPr sz="2800" spc="-15" dirty="0">
                <a:latin typeface="Calibri"/>
                <a:cs typeface="Calibri"/>
              </a:rPr>
              <a:t>are required.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typical </a:t>
            </a:r>
            <a:r>
              <a:rPr sz="2800" spc="-30" dirty="0">
                <a:latin typeface="Calibri"/>
                <a:cs typeface="Calibri"/>
              </a:rPr>
              <a:t>average </a:t>
            </a:r>
            <a:r>
              <a:rPr sz="2800" spc="-15" dirty="0">
                <a:latin typeface="Calibri"/>
                <a:cs typeface="Calibri"/>
              </a:rPr>
              <a:t>crew </a:t>
            </a:r>
            <a:r>
              <a:rPr sz="2800" spc="-20" dirty="0">
                <a:latin typeface="Calibri"/>
                <a:cs typeface="Calibri"/>
              </a:rPr>
              <a:t>size </a:t>
            </a:r>
            <a:r>
              <a:rPr sz="2800" spc="-5" dirty="0">
                <a:latin typeface="Calibri"/>
                <a:cs typeface="Calibri"/>
              </a:rPr>
              <a:t>is about</a:t>
            </a:r>
            <a:r>
              <a:rPr sz="2800" spc="14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22.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ts val="3000"/>
              </a:lnSpc>
              <a:spcBef>
                <a:spcPts val="1075"/>
              </a:spcBef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Ships </a:t>
            </a:r>
            <a:r>
              <a:rPr sz="2800" spc="-20" dirty="0">
                <a:latin typeface="Calibri"/>
                <a:cs typeface="Calibri"/>
              </a:rPr>
              <a:t>operate </a:t>
            </a:r>
            <a:r>
              <a:rPr sz="2800" dirty="0">
                <a:latin typeface="Calibri"/>
                <a:cs typeface="Calibri"/>
              </a:rPr>
              <a:t>24/7/365, so </a:t>
            </a:r>
            <a:r>
              <a:rPr sz="2800" spc="-15" dirty="0">
                <a:latin typeface="Calibri"/>
                <a:cs typeface="Calibri"/>
              </a:rPr>
              <a:t>many crew </a:t>
            </a:r>
            <a:r>
              <a:rPr sz="2800" spc="-10" dirty="0">
                <a:latin typeface="Calibri"/>
                <a:cs typeface="Calibri"/>
              </a:rPr>
              <a:t>members work </a:t>
            </a:r>
            <a:r>
              <a:rPr sz="2800" dirty="0">
                <a:latin typeface="Calibri"/>
                <a:cs typeface="Calibri"/>
              </a:rPr>
              <a:t>7 </a:t>
            </a:r>
            <a:r>
              <a:rPr sz="2800" spc="-25" dirty="0">
                <a:latin typeface="Calibri"/>
                <a:cs typeface="Calibri"/>
              </a:rPr>
              <a:t>days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week </a:t>
            </a:r>
            <a:r>
              <a:rPr sz="2800" spc="-5" dirty="0">
                <a:latin typeface="Calibri"/>
                <a:cs typeface="Calibri"/>
              </a:rPr>
              <a:t>on  </a:t>
            </a:r>
            <a:r>
              <a:rPr sz="2800" spc="-20" dirty="0">
                <a:latin typeface="Calibri"/>
                <a:cs typeface="Calibri"/>
              </a:rPr>
              <a:t>rotating </a:t>
            </a:r>
            <a:r>
              <a:rPr sz="2800" spc="-5" dirty="0">
                <a:latin typeface="Calibri"/>
                <a:cs typeface="Calibri"/>
              </a:rPr>
              <a:t>shifts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typically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dirty="0">
                <a:latin typeface="Calibri"/>
                <a:cs typeface="Calibri"/>
              </a:rPr>
              <a:t>4 </a:t>
            </a:r>
            <a:r>
              <a:rPr sz="2800" spc="-15" dirty="0">
                <a:latin typeface="Calibri"/>
                <a:cs typeface="Calibri"/>
              </a:rPr>
              <a:t>hours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dirty="0">
                <a:latin typeface="Calibri"/>
                <a:cs typeface="Calibri"/>
              </a:rPr>
              <a:t>duty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eight </a:t>
            </a:r>
            <a:r>
              <a:rPr sz="2800" spc="-15" dirty="0">
                <a:latin typeface="Calibri"/>
                <a:cs typeface="Calibri"/>
              </a:rPr>
              <a:t>hours </a:t>
            </a:r>
            <a:r>
              <a:rPr sz="2800" spc="-60" dirty="0">
                <a:latin typeface="Calibri"/>
                <a:cs typeface="Calibri"/>
              </a:rPr>
              <a:t>off.  </a:t>
            </a:r>
            <a:r>
              <a:rPr sz="2800" spc="-45" dirty="0">
                <a:latin typeface="Calibri"/>
                <a:cs typeface="Calibri"/>
              </a:rPr>
              <a:t>However, </a:t>
            </a:r>
            <a:r>
              <a:rPr sz="2800" spc="-5" dirty="0">
                <a:latin typeface="Calibri"/>
                <a:cs typeface="Calibri"/>
              </a:rPr>
              <a:t>on some </a:t>
            </a:r>
            <a:r>
              <a:rPr sz="2800" spc="-10" dirty="0">
                <a:latin typeface="Calibri"/>
                <a:cs typeface="Calibri"/>
              </a:rPr>
              <a:t>vessels </a:t>
            </a:r>
            <a:r>
              <a:rPr sz="2800" dirty="0">
                <a:latin typeface="Calibri"/>
                <a:cs typeface="Calibri"/>
              </a:rPr>
              <a:t>due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their </a:t>
            </a:r>
            <a:r>
              <a:rPr sz="2800" spc="-10" dirty="0">
                <a:latin typeface="Calibri"/>
                <a:cs typeface="Calibri"/>
              </a:rPr>
              <a:t>workload, </a:t>
            </a:r>
            <a:r>
              <a:rPr sz="2800" spc="-5" dirty="0">
                <a:latin typeface="Calibri"/>
                <a:cs typeface="Calibri"/>
              </a:rPr>
              <a:t>they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dirty="0">
                <a:latin typeface="Calibri"/>
                <a:cs typeface="Calibri"/>
              </a:rPr>
              <a:t>six </a:t>
            </a:r>
            <a:r>
              <a:rPr sz="2800" spc="-15" dirty="0">
                <a:latin typeface="Calibri"/>
                <a:cs typeface="Calibri"/>
              </a:rPr>
              <a:t>hours </a:t>
            </a:r>
            <a:r>
              <a:rPr sz="2800" spc="-5" dirty="0">
                <a:latin typeface="Calibri"/>
                <a:cs typeface="Calibri"/>
              </a:rPr>
              <a:t>on  and </a:t>
            </a:r>
            <a:r>
              <a:rPr sz="2800" dirty="0">
                <a:latin typeface="Calibri"/>
                <a:cs typeface="Calibri"/>
              </a:rPr>
              <a:t>six </a:t>
            </a:r>
            <a:r>
              <a:rPr sz="2800" spc="-15" dirty="0">
                <a:latin typeface="Calibri"/>
                <a:cs typeface="Calibri"/>
              </a:rPr>
              <a:t>hours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off.</a:t>
            </a:r>
            <a:r>
              <a:rPr lang="en-US" sz="2800" spc="-60" dirty="0">
                <a:latin typeface="Calibri"/>
                <a:cs typeface="Calibri"/>
              </a:rPr>
              <a:t> (84-hour work weeks)</a:t>
            </a:r>
            <a:endParaRPr sz="2800" dirty="0">
              <a:latin typeface="Calibri"/>
              <a:cs typeface="Calibri"/>
            </a:endParaRPr>
          </a:p>
          <a:p>
            <a:pPr marL="12700" marR="365125">
              <a:lnSpc>
                <a:spcPts val="3000"/>
              </a:lnSpc>
              <a:spcBef>
                <a:spcPts val="1100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Contracts </a:t>
            </a:r>
            <a:r>
              <a:rPr sz="2800" spc="-50" dirty="0">
                <a:latin typeface="Calibri"/>
                <a:cs typeface="Calibri"/>
              </a:rPr>
              <a:t>vary, </a:t>
            </a:r>
            <a:r>
              <a:rPr sz="2800" spc="-10" dirty="0">
                <a:latin typeface="Calibri"/>
                <a:cs typeface="Calibri"/>
              </a:rPr>
              <a:t>typically </a:t>
            </a:r>
            <a:r>
              <a:rPr sz="2800" spc="-5" dirty="0">
                <a:latin typeface="Calibri"/>
                <a:cs typeface="Calibri"/>
              </a:rPr>
              <a:t>senior </a:t>
            </a:r>
            <a:r>
              <a:rPr sz="2800" spc="-15" dirty="0">
                <a:latin typeface="Calibri"/>
                <a:cs typeface="Calibri"/>
              </a:rPr>
              <a:t>officers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dirty="0">
                <a:latin typeface="Calibri"/>
                <a:cs typeface="Calibri"/>
              </a:rPr>
              <a:t>4 </a:t>
            </a:r>
            <a:r>
              <a:rPr sz="2800" spc="-5" dirty="0">
                <a:latin typeface="Calibri"/>
                <a:cs typeface="Calibri"/>
              </a:rPr>
              <a:t>month </a:t>
            </a:r>
            <a:r>
              <a:rPr sz="2800" spc="-15" dirty="0">
                <a:latin typeface="Calibri"/>
                <a:cs typeface="Calibri"/>
              </a:rPr>
              <a:t>contracts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dirty="0">
                <a:latin typeface="Calibri"/>
                <a:cs typeface="Calibri"/>
              </a:rPr>
              <a:t>4  </a:t>
            </a:r>
            <a:r>
              <a:rPr sz="2800" spc="-5" dirty="0">
                <a:latin typeface="Calibri"/>
                <a:cs typeface="Calibri"/>
              </a:rPr>
              <a:t>months paid </a:t>
            </a:r>
            <a:r>
              <a:rPr sz="2800" spc="-20" dirty="0">
                <a:latin typeface="Calibri"/>
                <a:cs typeface="Calibri"/>
              </a:rPr>
              <a:t>leave </a:t>
            </a:r>
            <a:r>
              <a:rPr sz="2800" spc="-15" dirty="0">
                <a:latin typeface="Calibri"/>
                <a:cs typeface="Calibri"/>
              </a:rPr>
              <a:t>often </a:t>
            </a:r>
            <a:r>
              <a:rPr sz="2800" spc="-10" dirty="0">
                <a:latin typeface="Calibri"/>
                <a:cs typeface="Calibri"/>
              </a:rPr>
              <a:t>two </a:t>
            </a:r>
            <a:r>
              <a:rPr sz="2800" spc="-5" dirty="0">
                <a:latin typeface="Calibri"/>
                <a:cs typeface="Calibri"/>
              </a:rPr>
              <a:t>people will </a:t>
            </a:r>
            <a:r>
              <a:rPr sz="2800" spc="-15" dirty="0">
                <a:latin typeface="Calibri"/>
                <a:cs typeface="Calibri"/>
              </a:rPr>
              <a:t>alternate </a:t>
            </a:r>
            <a:r>
              <a:rPr sz="2800" spc="-5" dirty="0">
                <a:latin typeface="Calibri"/>
                <a:cs typeface="Calibri"/>
              </a:rPr>
              <a:t>with each </a:t>
            </a:r>
            <a:r>
              <a:rPr sz="2800" spc="-55" dirty="0">
                <a:latin typeface="Calibri"/>
                <a:cs typeface="Calibri"/>
              </a:rPr>
              <a:t>other.  </a:t>
            </a:r>
            <a:r>
              <a:rPr sz="2800" spc="-10" dirty="0">
                <a:latin typeface="Calibri"/>
                <a:cs typeface="Calibri"/>
              </a:rPr>
              <a:t>Ratings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dirty="0">
                <a:latin typeface="Calibri"/>
                <a:cs typeface="Calibri"/>
              </a:rPr>
              <a:t>9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12 </a:t>
            </a:r>
            <a:r>
              <a:rPr sz="2800" spc="-10" dirty="0">
                <a:latin typeface="Calibri"/>
                <a:cs typeface="Calibri"/>
              </a:rPr>
              <a:t>month </a:t>
            </a:r>
            <a:r>
              <a:rPr sz="2800" spc="-15" dirty="0">
                <a:latin typeface="Calibri"/>
                <a:cs typeface="Calibri"/>
              </a:rPr>
              <a:t>contracts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dirty="0">
                <a:latin typeface="Calibri"/>
                <a:cs typeface="Calibri"/>
              </a:rPr>
              <a:t>1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2 </a:t>
            </a:r>
            <a:r>
              <a:rPr sz="2800" spc="-10" dirty="0">
                <a:latin typeface="Calibri"/>
                <a:cs typeface="Calibri"/>
              </a:rPr>
              <a:t>months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leave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pool of </a:t>
            </a:r>
            <a:r>
              <a:rPr sz="2800" spc="-20" dirty="0">
                <a:latin typeface="Calibri"/>
                <a:cs typeface="Calibri"/>
              </a:rPr>
              <a:t>seafarers </a:t>
            </a:r>
            <a:r>
              <a:rPr sz="2800" spc="-5" dirty="0">
                <a:latin typeface="Calibri"/>
                <a:cs typeface="Calibri"/>
              </a:rPr>
              <a:t>who will join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next available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opening.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79222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Where </a:t>
            </a:r>
            <a:r>
              <a:rPr dirty="0"/>
              <a:t>do </a:t>
            </a:r>
            <a:r>
              <a:rPr spc="-35" dirty="0"/>
              <a:t>seafarers </a:t>
            </a:r>
            <a:r>
              <a:rPr spc="-15" dirty="0"/>
              <a:t>come</a:t>
            </a:r>
            <a:r>
              <a:rPr spc="55" dirty="0"/>
              <a:t> </a:t>
            </a:r>
            <a:r>
              <a:rPr spc="-25" dirty="0"/>
              <a:t>from?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1819" y="1726691"/>
            <a:ext cx="10492740" cy="452374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78105">
              <a:lnSpc>
                <a:spcPts val="2810"/>
              </a:lnSpc>
              <a:spcBef>
                <a:spcPts val="450"/>
              </a:spcBef>
              <a:buChar char="•"/>
              <a:tabLst>
                <a:tab pos="252729" algn="l"/>
              </a:tabLst>
            </a:pP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25" dirty="0">
                <a:latin typeface="Calibri"/>
                <a:cs typeface="Calibri"/>
              </a:rPr>
              <a:t>effect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changes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5" dirty="0">
                <a:latin typeface="Calibri"/>
                <a:cs typeface="Calibri"/>
              </a:rPr>
              <a:t>ship </a:t>
            </a:r>
            <a:r>
              <a:rPr sz="2600" spc="-10" dirty="0">
                <a:latin typeface="Calibri"/>
                <a:cs typeface="Calibri"/>
              </a:rPr>
              <a:t>registry pursued by </a:t>
            </a:r>
            <a:r>
              <a:rPr sz="2600" spc="-5" dirty="0">
                <a:latin typeface="Calibri"/>
                <a:cs typeface="Calibri"/>
              </a:rPr>
              <a:t>ship </a:t>
            </a:r>
            <a:r>
              <a:rPr sz="2600" spc="-15" dirty="0">
                <a:latin typeface="Calibri"/>
                <a:cs typeface="Calibri"/>
              </a:rPr>
              <a:t>owners </a:t>
            </a:r>
            <a:r>
              <a:rPr sz="2600" spc="-10" dirty="0">
                <a:latin typeface="Calibri"/>
                <a:cs typeface="Calibri"/>
              </a:rPr>
              <a:t>competing 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15" dirty="0">
                <a:latin typeface="Calibri"/>
                <a:cs typeface="Calibri"/>
              </a:rPr>
              <a:t>cargo </a:t>
            </a:r>
            <a:r>
              <a:rPr sz="2600" dirty="0">
                <a:latin typeface="Calibri"/>
                <a:cs typeface="Calibri"/>
              </a:rPr>
              <a:t>on a global </a:t>
            </a:r>
            <a:r>
              <a:rPr sz="2600" spc="-20" dirty="0">
                <a:latin typeface="Calibri"/>
                <a:cs typeface="Calibri"/>
              </a:rPr>
              <a:t>stage </a:t>
            </a:r>
            <a:r>
              <a:rPr sz="2600" spc="-5" dirty="0">
                <a:latin typeface="Calibri"/>
                <a:cs typeface="Calibri"/>
              </a:rPr>
              <a:t>has led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shift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20" dirty="0">
                <a:latin typeface="Calibri"/>
                <a:cs typeface="Calibri"/>
              </a:rPr>
              <a:t>seafarer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demographics.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2810"/>
              </a:lnSpc>
              <a:spcBef>
                <a:spcPts val="980"/>
              </a:spcBef>
              <a:buChar char="•"/>
              <a:tabLst>
                <a:tab pos="252729" algn="l"/>
              </a:tabLst>
            </a:pPr>
            <a:r>
              <a:rPr sz="2600" spc="-5" dirty="0">
                <a:latin typeface="Calibri"/>
                <a:cs typeface="Calibri"/>
              </a:rPr>
              <a:t>This has </a:t>
            </a:r>
            <a:r>
              <a:rPr sz="2600" spc="-10" dirty="0">
                <a:latin typeface="Calibri"/>
                <a:cs typeface="Calibri"/>
              </a:rPr>
              <a:t>seen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steady </a:t>
            </a:r>
            <a:r>
              <a:rPr sz="2600" spc="-5" dirty="0">
                <a:latin typeface="Calibri"/>
                <a:cs typeface="Calibri"/>
              </a:rPr>
              <a:t>demise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European </a:t>
            </a:r>
            <a:r>
              <a:rPr sz="2600" spc="-20" dirty="0">
                <a:latin typeface="Calibri"/>
                <a:cs typeface="Calibri"/>
              </a:rPr>
              <a:t>seafarer </a:t>
            </a:r>
            <a:r>
              <a:rPr sz="2600" spc="-5" dirty="0">
                <a:latin typeface="Calibri"/>
                <a:cs typeface="Calibri"/>
              </a:rPr>
              <a:t>and the </a:t>
            </a:r>
            <a:r>
              <a:rPr sz="2600" dirty="0">
                <a:latin typeface="Calibri"/>
                <a:cs typeface="Calibri"/>
              </a:rPr>
              <a:t>rise of </a:t>
            </a:r>
            <a:r>
              <a:rPr sz="2600" spc="-5" dirty="0">
                <a:latin typeface="Calibri"/>
                <a:cs typeface="Calibri"/>
              </a:rPr>
              <a:t>the  Asian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45" dirty="0">
                <a:latin typeface="Calibri"/>
                <a:cs typeface="Calibri"/>
              </a:rPr>
              <a:t>seafarer.</a:t>
            </a:r>
            <a:endParaRPr sz="2600">
              <a:latin typeface="Calibri"/>
              <a:cs typeface="Calibri"/>
            </a:endParaRPr>
          </a:p>
          <a:p>
            <a:pPr marL="252729" marR="6237605" indent="-252729">
              <a:lnSpc>
                <a:spcPct val="122300"/>
              </a:lnSpc>
              <a:spcBef>
                <a:spcPts val="25"/>
              </a:spcBef>
              <a:buChar char="•"/>
              <a:tabLst>
                <a:tab pos="252729" algn="l"/>
              </a:tabLst>
            </a:pPr>
            <a:r>
              <a:rPr sz="2600" spc="-80" dirty="0">
                <a:latin typeface="Calibri"/>
                <a:cs typeface="Calibri"/>
              </a:rPr>
              <a:t>Top </a:t>
            </a:r>
            <a:r>
              <a:rPr sz="2600" spc="-5" dirty="0">
                <a:latin typeface="Calibri"/>
                <a:cs typeface="Calibri"/>
              </a:rPr>
              <a:t>Five nations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20" dirty="0">
                <a:latin typeface="Calibri"/>
                <a:cs typeface="Calibri"/>
              </a:rPr>
              <a:t>seafarers:  </a:t>
            </a:r>
            <a:r>
              <a:rPr sz="2600" spc="-5" dirty="0">
                <a:latin typeface="Calibri"/>
                <a:cs typeface="Calibri"/>
              </a:rPr>
              <a:t>China</a:t>
            </a:r>
            <a:endParaRPr sz="2600">
              <a:latin typeface="Calibri"/>
              <a:cs typeface="Calibri"/>
            </a:endParaRPr>
          </a:p>
          <a:p>
            <a:pPr marL="926465" marR="8098790">
              <a:lnSpc>
                <a:spcPct val="121500"/>
              </a:lnSpc>
            </a:pPr>
            <a:r>
              <a:rPr sz="2600" spc="-10" dirty="0">
                <a:latin typeface="Calibri"/>
                <a:cs typeface="Calibri"/>
              </a:rPr>
              <a:t>P</a:t>
            </a:r>
            <a:r>
              <a:rPr sz="2600" spc="-5" dirty="0">
                <a:latin typeface="Calibri"/>
                <a:cs typeface="Calibri"/>
              </a:rPr>
              <a:t>h</a:t>
            </a:r>
            <a:r>
              <a:rPr sz="2600" dirty="0">
                <a:latin typeface="Calibri"/>
                <a:cs typeface="Calibri"/>
              </a:rPr>
              <a:t>ili</a:t>
            </a:r>
            <a:r>
              <a:rPr sz="2600" spc="-5" dirty="0">
                <a:latin typeface="Calibri"/>
                <a:cs typeface="Calibri"/>
              </a:rPr>
              <a:t>pp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5" dirty="0">
                <a:latin typeface="Calibri"/>
                <a:cs typeface="Calibri"/>
              </a:rPr>
              <a:t>n</a:t>
            </a:r>
            <a:r>
              <a:rPr sz="2600" spc="-10" dirty="0">
                <a:latin typeface="Calibri"/>
                <a:cs typeface="Calibri"/>
              </a:rPr>
              <a:t>es  </a:t>
            </a:r>
            <a:r>
              <a:rPr sz="2600" spc="-5" dirty="0">
                <a:latin typeface="Calibri"/>
                <a:cs typeface="Calibri"/>
              </a:rPr>
              <a:t>Russia</a:t>
            </a:r>
            <a:endParaRPr sz="2600">
              <a:latin typeface="Calibri"/>
              <a:cs typeface="Calibri"/>
            </a:endParaRPr>
          </a:p>
          <a:p>
            <a:pPr marL="926465" marR="8514715">
              <a:lnSpc>
                <a:spcPct val="121500"/>
              </a:lnSpc>
              <a:spcBef>
                <a:spcPts val="30"/>
              </a:spcBef>
            </a:pPr>
            <a:r>
              <a:rPr sz="2600" spc="-10" dirty="0">
                <a:latin typeface="Calibri"/>
                <a:cs typeface="Calibri"/>
              </a:rPr>
              <a:t>U</a:t>
            </a:r>
            <a:r>
              <a:rPr sz="2600" dirty="0">
                <a:latin typeface="Calibri"/>
                <a:cs typeface="Calibri"/>
              </a:rPr>
              <a:t>k</a:t>
            </a: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ai</a:t>
            </a:r>
            <a:r>
              <a:rPr sz="2600" spc="-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e  </a:t>
            </a:r>
            <a:r>
              <a:rPr sz="2600" spc="-5" dirty="0">
                <a:latin typeface="Calibri"/>
                <a:cs typeface="Calibri"/>
              </a:rPr>
              <a:t>India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33323"/>
            <a:ext cx="83642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What </a:t>
            </a:r>
            <a:r>
              <a:rPr sz="4000" spc="-5" dirty="0"/>
              <a:t>about Nationality </a:t>
            </a:r>
            <a:r>
              <a:rPr sz="4000" dirty="0"/>
              <a:t>and</a:t>
            </a:r>
            <a:r>
              <a:rPr sz="4000" spc="-40" dirty="0"/>
              <a:t> </a:t>
            </a:r>
            <a:r>
              <a:rPr sz="4000" spc="-5" dirty="0"/>
              <a:t>language?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1819" y="1689100"/>
            <a:ext cx="10705465" cy="446722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255270" algn="just">
              <a:lnSpc>
                <a:spcPct val="80400"/>
              </a:lnSpc>
              <a:spcBef>
                <a:spcPts val="755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Seafaring </a:t>
            </a:r>
            <a:r>
              <a:rPr sz="2800" spc="-5" dirty="0">
                <a:latin typeface="Calibri"/>
                <a:cs typeface="Calibri"/>
              </a:rPr>
              <a:t>uses English as its </a:t>
            </a:r>
            <a:r>
              <a:rPr sz="2800" spc="-10" dirty="0">
                <a:latin typeface="Calibri"/>
                <a:cs typeface="Calibri"/>
              </a:rPr>
              <a:t>common language </a:t>
            </a:r>
            <a:r>
              <a:rPr sz="2800" spc="-5" dirty="0">
                <a:latin typeface="Calibri"/>
                <a:cs typeface="Calibri"/>
              </a:rPr>
              <a:t>and has done </a:t>
            </a:r>
            <a:r>
              <a:rPr sz="2800" dirty="0">
                <a:latin typeface="Calibri"/>
                <a:cs typeface="Calibri"/>
              </a:rPr>
              <a:t>so </a:t>
            </a:r>
            <a:r>
              <a:rPr sz="2800" spc="-25" dirty="0">
                <a:latin typeface="Calibri"/>
                <a:cs typeface="Calibri"/>
              </a:rPr>
              <a:t>for for  </a:t>
            </a:r>
            <a:r>
              <a:rPr sz="2800" spc="-15" dirty="0">
                <a:latin typeface="Calibri"/>
                <a:cs typeface="Calibri"/>
              </a:rPr>
              <a:t>over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hundred </a:t>
            </a:r>
            <a:r>
              <a:rPr sz="2800" spc="-20" dirty="0">
                <a:latin typeface="Calibri"/>
                <a:cs typeface="Calibri"/>
              </a:rPr>
              <a:t>years. </a:t>
            </a:r>
            <a:r>
              <a:rPr sz="2800" spc="-5" dirty="0">
                <a:latin typeface="Calibri"/>
                <a:cs typeface="Calibri"/>
              </a:rPr>
              <a:t>All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5" dirty="0">
                <a:latin typeface="Calibri"/>
                <a:cs typeface="Calibri"/>
              </a:rPr>
              <a:t>speak English as either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primary or </a:t>
            </a:r>
            <a:r>
              <a:rPr sz="2800" dirty="0">
                <a:latin typeface="Calibri"/>
                <a:cs typeface="Calibri"/>
              </a:rPr>
              <a:t>a  </a:t>
            </a:r>
            <a:r>
              <a:rPr sz="2800" spc="-5" dirty="0">
                <a:latin typeface="Calibri"/>
                <a:cs typeface="Calibri"/>
              </a:rPr>
              <a:t>second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language.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80400"/>
              </a:lnSpc>
              <a:spcBef>
                <a:spcPts val="994"/>
              </a:spcBef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Nationality is not </a:t>
            </a:r>
            <a:r>
              <a:rPr sz="2800" spc="-10" dirty="0">
                <a:latin typeface="Calibri"/>
                <a:cs typeface="Calibri"/>
              </a:rPr>
              <a:t>important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seafaring,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important </a:t>
            </a:r>
            <a:r>
              <a:rPr sz="2800" dirty="0">
                <a:latin typeface="Calibri"/>
                <a:cs typeface="Calibri"/>
              </a:rPr>
              <a:t>issue </a:t>
            </a:r>
            <a:r>
              <a:rPr sz="2800" spc="-5" dirty="0">
                <a:latin typeface="Calibri"/>
                <a:cs typeface="Calibri"/>
              </a:rPr>
              <a:t>is being  qualified and </a:t>
            </a:r>
            <a:r>
              <a:rPr sz="2800" spc="-15" dirty="0">
                <a:latin typeface="Calibri"/>
                <a:cs typeface="Calibri"/>
              </a:rPr>
              <a:t>having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experience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do the job. </a:t>
            </a:r>
            <a:r>
              <a:rPr sz="2800" spc="-40" dirty="0">
                <a:latin typeface="Calibri"/>
                <a:cs typeface="Calibri"/>
              </a:rPr>
              <a:t>Very </a:t>
            </a:r>
            <a:r>
              <a:rPr sz="2800" spc="-10" dirty="0">
                <a:latin typeface="Calibri"/>
                <a:cs typeface="Calibri"/>
              </a:rPr>
              <a:t>common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find as  </a:t>
            </a:r>
            <a:r>
              <a:rPr sz="2800" spc="-15" dirty="0">
                <a:latin typeface="Calibri"/>
                <a:cs typeface="Calibri"/>
              </a:rPr>
              <a:t>many </a:t>
            </a:r>
            <a:r>
              <a:rPr sz="2800" spc="-5" dirty="0">
                <a:latin typeface="Calibri"/>
                <a:cs typeface="Calibri"/>
              </a:rPr>
              <a:t>as nine </a:t>
            </a:r>
            <a:r>
              <a:rPr sz="2800" spc="-10" dirty="0">
                <a:latin typeface="Calibri"/>
                <a:cs typeface="Calibri"/>
              </a:rPr>
              <a:t>nationalities </a:t>
            </a:r>
            <a:r>
              <a:rPr sz="2800" spc="-5" dirty="0">
                <a:latin typeface="Calibri"/>
                <a:cs typeface="Calibri"/>
              </a:rPr>
              <a:t>within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crew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22.</a:t>
            </a:r>
            <a:endParaRPr sz="2800">
              <a:latin typeface="Calibri"/>
              <a:cs typeface="Calibri"/>
            </a:endParaRPr>
          </a:p>
          <a:p>
            <a:pPr marL="12700" marR="226060">
              <a:lnSpc>
                <a:spcPct val="80400"/>
              </a:lnSpc>
              <a:spcBef>
                <a:spcPts val="900"/>
              </a:spcBef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Some of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Nationals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5" dirty="0">
                <a:latin typeface="Calibri"/>
                <a:cs typeface="Calibri"/>
              </a:rPr>
              <a:t>see </a:t>
            </a:r>
            <a:r>
              <a:rPr sz="2800" spc="-20" dirty="0">
                <a:latin typeface="Calibri"/>
                <a:cs typeface="Calibri"/>
              </a:rPr>
              <a:t>today were </a:t>
            </a:r>
            <a:r>
              <a:rPr sz="2800" spc="-5" dirty="0">
                <a:latin typeface="Calibri"/>
                <a:cs typeface="Calibri"/>
              </a:rPr>
              <a:t>once unified and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10" dirty="0">
                <a:latin typeface="Calibri"/>
                <a:cs typeface="Calibri"/>
              </a:rPr>
              <a:t>new  nationality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result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recent </a:t>
            </a:r>
            <a:r>
              <a:rPr sz="2800" spc="-10" dirty="0">
                <a:latin typeface="Calibri"/>
                <a:cs typeface="Calibri"/>
              </a:rPr>
              <a:t>political </a:t>
            </a:r>
            <a:r>
              <a:rPr sz="2800" spc="-5" dirty="0">
                <a:latin typeface="Calibri"/>
                <a:cs typeface="Calibri"/>
              </a:rPr>
              <a:t>changes. </a:t>
            </a:r>
            <a:r>
              <a:rPr sz="2800" spc="-15" dirty="0">
                <a:latin typeface="Calibri"/>
                <a:cs typeface="Calibri"/>
              </a:rPr>
              <a:t>For </a:t>
            </a:r>
            <a:r>
              <a:rPr sz="2800" spc="-20" dirty="0">
                <a:latin typeface="Calibri"/>
                <a:cs typeface="Calibri"/>
              </a:rPr>
              <a:t>example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Soviet  </a:t>
            </a:r>
            <a:r>
              <a:rPr sz="2800" spc="-5" dirty="0">
                <a:latin typeface="Calibri"/>
                <a:cs typeface="Calibri"/>
              </a:rPr>
              <a:t>Union had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20" dirty="0">
                <a:latin typeface="Calibri"/>
                <a:cs typeface="Calibri"/>
              </a:rPr>
              <a:t>large </a:t>
            </a:r>
            <a:r>
              <a:rPr sz="2800" spc="-10" dirty="0">
                <a:latin typeface="Calibri"/>
                <a:cs typeface="Calibri"/>
              </a:rPr>
              <a:t>fleet </a:t>
            </a:r>
            <a:r>
              <a:rPr sz="2800" spc="-5" dirty="0">
                <a:latin typeface="Calibri"/>
                <a:cs typeface="Calibri"/>
              </a:rPr>
              <a:t>and an </a:t>
            </a:r>
            <a:r>
              <a:rPr sz="2800" spc="-15" dirty="0">
                <a:latin typeface="Calibri"/>
                <a:cs typeface="Calibri"/>
              </a:rPr>
              <a:t>extensive </a:t>
            </a:r>
            <a:r>
              <a:rPr sz="2800" spc="-10" dirty="0">
                <a:latin typeface="Calibri"/>
                <a:cs typeface="Calibri"/>
              </a:rPr>
              <a:t>network </a:t>
            </a:r>
            <a:r>
              <a:rPr sz="2800" spc="-5" dirty="0">
                <a:latin typeface="Calibri"/>
                <a:cs typeface="Calibri"/>
              </a:rPr>
              <a:t>of maritime academies  prior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1991. </a:t>
            </a:r>
            <a:r>
              <a:rPr sz="2800" spc="-90" dirty="0">
                <a:latin typeface="Calibri"/>
                <a:cs typeface="Calibri"/>
              </a:rPr>
              <a:t>Today,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5" dirty="0">
                <a:latin typeface="Calibri"/>
                <a:cs typeface="Calibri"/>
              </a:rPr>
              <a:t>see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those </a:t>
            </a:r>
            <a:r>
              <a:rPr sz="2800" spc="-15" dirty="0">
                <a:latin typeface="Calibri"/>
                <a:cs typeface="Calibri"/>
              </a:rPr>
              <a:t>former </a:t>
            </a:r>
            <a:r>
              <a:rPr sz="2800" spc="-10" dirty="0">
                <a:latin typeface="Calibri"/>
                <a:cs typeface="Calibri"/>
              </a:rPr>
              <a:t>Soviet Republics.  </a:t>
            </a:r>
            <a:r>
              <a:rPr sz="2800" spc="-5" dirty="0">
                <a:latin typeface="Calibri"/>
                <a:cs typeface="Calibri"/>
              </a:rPr>
              <a:t>Further back, prior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1948,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former </a:t>
            </a:r>
            <a:r>
              <a:rPr sz="2800" spc="-10" dirty="0">
                <a:latin typeface="Calibri"/>
                <a:cs typeface="Calibri"/>
              </a:rPr>
              <a:t>colonies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British  </a:t>
            </a:r>
            <a:r>
              <a:rPr sz="2800" spc="-10" dirty="0">
                <a:latin typeface="Calibri"/>
                <a:cs typeface="Calibri"/>
              </a:rPr>
              <a:t>Empire.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63236"/>
            <a:ext cx="8185150" cy="116840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4290"/>
              </a:lnSpc>
              <a:spcBef>
                <a:spcPts val="590"/>
              </a:spcBef>
            </a:pPr>
            <a:r>
              <a:rPr sz="3900" spc="40" dirty="0"/>
              <a:t>What </a:t>
            </a:r>
            <a:r>
              <a:rPr sz="3900" spc="20" dirty="0"/>
              <a:t>are seafarer </a:t>
            </a:r>
            <a:r>
              <a:rPr sz="3900" spc="40" dirty="0"/>
              <a:t>missions </a:t>
            </a:r>
            <a:r>
              <a:rPr sz="3900" spc="50" dirty="0"/>
              <a:t>and </a:t>
            </a:r>
            <a:r>
              <a:rPr sz="3900" spc="45" dirty="0"/>
              <a:t>how</a:t>
            </a:r>
            <a:r>
              <a:rPr sz="3900" spc="-25" dirty="0"/>
              <a:t> </a:t>
            </a:r>
            <a:r>
              <a:rPr sz="3900" spc="40" dirty="0"/>
              <a:t>did  </a:t>
            </a:r>
            <a:r>
              <a:rPr sz="3900" spc="35" dirty="0"/>
              <a:t>they</a:t>
            </a:r>
            <a:r>
              <a:rPr sz="3900" spc="25" dirty="0"/>
              <a:t> evolve?</a:t>
            </a:r>
            <a:endParaRPr sz="3900" dirty="0"/>
          </a:p>
        </p:txBody>
      </p:sp>
      <p:sp>
        <p:nvSpPr>
          <p:cNvPr id="3" name="object 3"/>
          <p:cNvSpPr txBox="1"/>
          <p:nvPr/>
        </p:nvSpPr>
        <p:spPr>
          <a:xfrm>
            <a:off x="3974084" y="2115820"/>
            <a:ext cx="7226300" cy="412305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775"/>
              </a:spcBef>
              <a:tabLst>
                <a:tab pos="3008630" algn="l"/>
              </a:tabLst>
            </a:pP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story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missions begins with the </a:t>
            </a:r>
            <a:r>
              <a:rPr sz="2800" spc="-25" dirty="0">
                <a:latin typeface="Calibri"/>
                <a:cs typeface="Calibri"/>
              </a:rPr>
              <a:t>Rev  </a:t>
            </a:r>
            <a:r>
              <a:rPr sz="2800" spc="-5" dirty="0">
                <a:latin typeface="Calibri"/>
                <a:cs typeface="Calibri"/>
              </a:rPr>
              <a:t>John Ashley in </a:t>
            </a:r>
            <a:r>
              <a:rPr sz="2800" dirty="0">
                <a:latin typeface="Calibri"/>
                <a:cs typeface="Calibri"/>
              </a:rPr>
              <a:t>1835 </a:t>
            </a:r>
            <a:r>
              <a:rPr sz="2800" spc="-5" dirty="0">
                <a:latin typeface="Calibri"/>
                <a:cs typeface="Calibri"/>
              </a:rPr>
              <a:t>who </a:t>
            </a:r>
            <a:r>
              <a:rPr sz="2800" spc="-15" dirty="0">
                <a:latin typeface="Calibri"/>
                <a:cs typeface="Calibri"/>
              </a:rPr>
              <a:t>founded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Bristol  </a:t>
            </a:r>
            <a:r>
              <a:rPr sz="2800" dirty="0">
                <a:latin typeface="Calibri"/>
                <a:cs typeface="Calibri"/>
              </a:rPr>
              <a:t>Mission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Seamen.	</a:t>
            </a:r>
            <a:r>
              <a:rPr sz="2800" spc="-35" dirty="0">
                <a:latin typeface="Calibri"/>
                <a:cs typeface="Calibri"/>
              </a:rPr>
              <a:t>At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time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largest  </a:t>
            </a:r>
            <a:r>
              <a:rPr sz="2800" spc="-15" dirty="0">
                <a:latin typeface="Calibri"/>
                <a:cs typeface="Calibri"/>
              </a:rPr>
              <a:t>merchant </a:t>
            </a:r>
            <a:r>
              <a:rPr sz="2800" spc="-10" dirty="0">
                <a:latin typeface="Calibri"/>
                <a:cs typeface="Calibri"/>
              </a:rPr>
              <a:t>fleet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world </a:t>
            </a:r>
            <a:r>
              <a:rPr sz="2800" spc="-5" dirty="0">
                <a:latin typeface="Calibri"/>
                <a:cs typeface="Calibri"/>
              </a:rPr>
              <a:t>sailed under </a:t>
            </a:r>
            <a:r>
              <a:rPr sz="2800" dirty="0">
                <a:latin typeface="Calibri"/>
                <a:cs typeface="Calibri"/>
              </a:rPr>
              <a:t>the  </a:t>
            </a:r>
            <a:r>
              <a:rPr sz="2800" spc="-5" dirty="0">
                <a:latin typeface="Calibri"/>
                <a:cs typeface="Calibri"/>
              </a:rPr>
              <a:t>British flag and this is the </a:t>
            </a:r>
            <a:r>
              <a:rPr sz="2800" spc="-10" dirty="0">
                <a:latin typeface="Calibri"/>
                <a:cs typeface="Calibri"/>
              </a:rPr>
              <a:t>reason </a:t>
            </a:r>
            <a:r>
              <a:rPr sz="2800" spc="-20" dirty="0">
                <a:latin typeface="Calibri"/>
                <a:cs typeface="Calibri"/>
              </a:rPr>
              <a:t>why </a:t>
            </a:r>
            <a:r>
              <a:rPr sz="2800" spc="-15" dirty="0">
                <a:latin typeface="Calibri"/>
                <a:cs typeface="Calibri"/>
              </a:rPr>
              <a:t>many </a:t>
            </a:r>
            <a:r>
              <a:rPr sz="2800" spc="-5" dirty="0">
                <a:latin typeface="Calibri"/>
                <a:cs typeface="Calibri"/>
              </a:rPr>
              <a:t>of the  </a:t>
            </a:r>
            <a:r>
              <a:rPr sz="2800" dirty="0">
                <a:latin typeface="Calibri"/>
                <a:cs typeface="Calibri"/>
              </a:rPr>
              <a:t>430 </a:t>
            </a:r>
            <a:r>
              <a:rPr sz="2800" spc="-15" dirty="0">
                <a:latin typeface="Calibri"/>
                <a:cs typeface="Calibri"/>
              </a:rPr>
              <a:t>operating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missions </a:t>
            </a:r>
            <a:r>
              <a:rPr sz="2800" spc="-15" dirty="0">
                <a:latin typeface="Calibri"/>
                <a:cs typeface="Calibri"/>
              </a:rPr>
              <a:t>trace </a:t>
            </a:r>
            <a:r>
              <a:rPr sz="2800" spc="-5" dirty="0">
                <a:latin typeface="Calibri"/>
                <a:cs typeface="Calibri"/>
              </a:rPr>
              <a:t>their </a:t>
            </a:r>
            <a:r>
              <a:rPr sz="2800" spc="-15" dirty="0">
                <a:latin typeface="Calibri"/>
                <a:cs typeface="Calibri"/>
              </a:rPr>
              <a:t>roots  </a:t>
            </a:r>
            <a:r>
              <a:rPr sz="2800" spc="-5" dirty="0">
                <a:latin typeface="Calibri"/>
                <a:cs typeface="Calibri"/>
              </a:rPr>
              <a:t>back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Anglican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church.</a:t>
            </a:r>
            <a:endParaRPr sz="2800">
              <a:latin typeface="Calibri"/>
              <a:cs typeface="Calibri"/>
            </a:endParaRPr>
          </a:p>
          <a:p>
            <a:pPr marL="12700" marR="199390">
              <a:lnSpc>
                <a:spcPts val="2710"/>
              </a:lnSpc>
              <a:spcBef>
                <a:spcPts val="965"/>
              </a:spcBef>
            </a:pPr>
            <a:r>
              <a:rPr sz="2800" spc="-10" dirty="0">
                <a:latin typeface="Calibri"/>
                <a:cs typeface="Calibri"/>
              </a:rPr>
              <a:t>Catholic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Lutheran </a:t>
            </a:r>
            <a:r>
              <a:rPr sz="2800" dirty="0">
                <a:latin typeface="Calibri"/>
                <a:cs typeface="Calibri"/>
              </a:rPr>
              <a:t>missions </a:t>
            </a:r>
            <a:r>
              <a:rPr sz="2800" spc="-20" dirty="0">
                <a:latin typeface="Calibri"/>
                <a:cs typeface="Calibri"/>
              </a:rPr>
              <a:t>were </a:t>
            </a:r>
            <a:r>
              <a:rPr sz="2800" spc="-10" dirty="0">
                <a:latin typeface="Calibri"/>
                <a:cs typeface="Calibri"/>
              </a:rPr>
              <a:t>established 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serve </a:t>
            </a:r>
            <a:r>
              <a:rPr sz="2800" spc="-20" dirty="0">
                <a:latin typeface="Calibri"/>
                <a:cs typeface="Calibri"/>
              </a:rPr>
              <a:t>seafarers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spc="-5" dirty="0">
                <a:latin typeface="Calibri"/>
                <a:cs typeface="Calibri"/>
              </a:rPr>
              <a:t>other </a:t>
            </a:r>
            <a:r>
              <a:rPr sz="2800" spc="-10" dirty="0">
                <a:latin typeface="Calibri"/>
                <a:cs typeface="Calibri"/>
              </a:rPr>
              <a:t>European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nations.</a:t>
            </a:r>
            <a:endParaRPr sz="2800">
              <a:latin typeface="Calibri"/>
              <a:cs typeface="Calibri"/>
            </a:endParaRPr>
          </a:p>
          <a:p>
            <a:pPr marL="12700" marR="784860">
              <a:lnSpc>
                <a:spcPts val="2690"/>
              </a:lnSpc>
              <a:spcBef>
                <a:spcPts val="1005"/>
              </a:spcBef>
            </a:pPr>
            <a:r>
              <a:rPr sz="2800" spc="-65" dirty="0">
                <a:latin typeface="Calibri"/>
                <a:cs typeface="Calibri"/>
              </a:rPr>
              <a:t>Today </a:t>
            </a:r>
            <a:r>
              <a:rPr sz="2800" spc="-10" dirty="0">
                <a:latin typeface="Calibri"/>
                <a:cs typeface="Calibri"/>
              </a:rPr>
              <a:t>most </a:t>
            </a:r>
            <a:r>
              <a:rPr sz="2800" spc="-20" dirty="0">
                <a:latin typeface="Calibri"/>
                <a:cs typeface="Calibri"/>
              </a:rPr>
              <a:t>operate </a:t>
            </a:r>
            <a:r>
              <a:rPr sz="2800" spc="-10" dirty="0">
                <a:latin typeface="Calibri"/>
                <a:cs typeface="Calibri"/>
              </a:rPr>
              <a:t>jointly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20" dirty="0">
                <a:latin typeface="Calibri"/>
                <a:cs typeface="Calibri"/>
              </a:rPr>
              <a:t>better </a:t>
            </a:r>
            <a:r>
              <a:rPr sz="2800" spc="-10" dirty="0">
                <a:latin typeface="Calibri"/>
                <a:cs typeface="Calibri"/>
              </a:rPr>
              <a:t>manage  limited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resources.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214" y="1758162"/>
            <a:ext cx="2703585" cy="1829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9625" y="3675379"/>
            <a:ext cx="2743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Mission </a:t>
            </a:r>
            <a:r>
              <a:rPr sz="1200" spc="-10" dirty="0">
                <a:latin typeface="Calibri"/>
                <a:cs typeface="Calibri"/>
              </a:rPr>
              <a:t>to </a:t>
            </a:r>
            <a:r>
              <a:rPr sz="1200" spc="-5" dirty="0">
                <a:latin typeface="Calibri"/>
                <a:cs typeface="Calibri"/>
              </a:rPr>
              <a:t>Seamen: </a:t>
            </a:r>
            <a:r>
              <a:rPr sz="1200" spc="-10" dirty="0">
                <a:latin typeface="Calibri"/>
                <a:cs typeface="Calibri"/>
              </a:rPr>
              <a:t>Grangemouth,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Scotland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6071" y="4067724"/>
            <a:ext cx="2497868" cy="182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625" y="6028435"/>
            <a:ext cx="2468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Seafarer Center: </a:t>
            </a:r>
            <a:r>
              <a:rPr sz="1200" spc="-5" dirty="0">
                <a:latin typeface="Calibri"/>
                <a:cs typeface="Calibri"/>
              </a:rPr>
              <a:t>Long Beach,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California.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76822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Seafarer </a:t>
            </a:r>
            <a:r>
              <a:rPr spc="-5" dirty="0"/>
              <a:t>Missions </a:t>
            </a:r>
            <a:r>
              <a:rPr dirty="0"/>
              <a:t>– </a:t>
            </a:r>
            <a:r>
              <a:rPr spc="-90" dirty="0"/>
              <a:t>Two</a:t>
            </a:r>
            <a:r>
              <a:rPr spc="-15" dirty="0"/>
              <a:t> </a:t>
            </a:r>
            <a:r>
              <a:rPr spc="-10" dirty="0"/>
              <a:t>Centuries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73206" y="2263038"/>
            <a:ext cx="4210050" cy="38239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600" spc="-10" dirty="0">
                <a:latin typeface="Calibri"/>
                <a:cs typeface="Calibri"/>
              </a:rPr>
              <a:t>History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20" dirty="0">
                <a:latin typeface="Calibri"/>
                <a:cs typeface="Calibri"/>
              </a:rPr>
              <a:t>Seafarer’s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Welfare:</a:t>
            </a:r>
            <a:endParaRPr sz="2600">
              <a:latin typeface="Calibri"/>
              <a:cs typeface="Calibri"/>
            </a:endParaRPr>
          </a:p>
          <a:p>
            <a:pPr marL="240665" marR="88265" indent="-227965">
              <a:lnSpc>
                <a:spcPct val="8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  <a:tab pos="2413000" algn="l"/>
              </a:tabLst>
            </a:pPr>
            <a:r>
              <a:rPr sz="2600" spc="-10" dirty="0">
                <a:latin typeface="Calibri"/>
                <a:cs typeface="Calibri"/>
              </a:rPr>
              <a:t>Earliest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period:	</a:t>
            </a:r>
            <a:r>
              <a:rPr sz="2600" spc="-10" dirty="0">
                <a:latin typeface="Calibri"/>
                <a:cs typeface="Calibri"/>
              </a:rPr>
              <a:t>Protection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  </a:t>
            </a:r>
            <a:r>
              <a:rPr sz="2600" spc="-15" dirty="0">
                <a:latin typeface="Calibri"/>
                <a:cs typeface="Calibri"/>
              </a:rPr>
              <a:t>Evangelism</a:t>
            </a:r>
            <a:endParaRPr sz="2600">
              <a:latin typeface="Calibri"/>
              <a:cs typeface="Calibri"/>
            </a:endParaRPr>
          </a:p>
          <a:p>
            <a:pPr marL="241300" marR="103505" indent="-228600">
              <a:lnSpc>
                <a:spcPct val="799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Mid </a:t>
            </a:r>
            <a:r>
              <a:rPr sz="2600" spc="-5" dirty="0">
                <a:latin typeface="Calibri"/>
                <a:cs typeface="Calibri"/>
              </a:rPr>
              <a:t>19</a:t>
            </a:r>
            <a:r>
              <a:rPr sz="2550" spc="-7" baseline="26143" dirty="0">
                <a:latin typeface="Calibri"/>
                <a:cs typeface="Calibri"/>
              </a:rPr>
              <a:t>th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5" dirty="0">
                <a:latin typeface="Calibri"/>
                <a:cs typeface="Calibri"/>
              </a:rPr>
              <a:t>mid 20</a:t>
            </a:r>
            <a:r>
              <a:rPr sz="2550" spc="-7" baseline="26143" dirty="0">
                <a:latin typeface="Calibri"/>
                <a:cs typeface="Calibri"/>
              </a:rPr>
              <a:t>th </a:t>
            </a:r>
            <a:r>
              <a:rPr sz="2600" spc="-5" dirty="0">
                <a:latin typeface="Calibri"/>
                <a:cs typeface="Calibri"/>
              </a:rPr>
              <a:t>century:  </a:t>
            </a:r>
            <a:r>
              <a:rPr sz="2600" spc="-10" dirty="0">
                <a:latin typeface="Calibri"/>
                <a:cs typeface="Calibri"/>
              </a:rPr>
              <a:t>Advocacy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5" dirty="0">
                <a:latin typeface="Calibri"/>
                <a:cs typeface="Calibri"/>
              </a:rPr>
              <a:t> Hospitality</a:t>
            </a:r>
            <a:endParaRPr sz="2600">
              <a:latin typeface="Calibri"/>
              <a:cs typeface="Calibri"/>
            </a:endParaRPr>
          </a:p>
          <a:p>
            <a:pPr marL="240665" marR="5080" indent="-227965">
              <a:lnSpc>
                <a:spcPct val="76900"/>
              </a:lnSpc>
              <a:spcBef>
                <a:spcPts val="1105"/>
              </a:spcBef>
              <a:buFont typeface="Arial"/>
              <a:buChar char="•"/>
              <a:tabLst>
                <a:tab pos="241935" algn="l"/>
              </a:tabLst>
            </a:pPr>
            <a:r>
              <a:rPr sz="2600" dirty="0">
                <a:latin typeface="Calibri"/>
                <a:cs typeface="Calibri"/>
              </a:rPr>
              <a:t>Mid </a:t>
            </a:r>
            <a:r>
              <a:rPr sz="2600" spc="-5" dirty="0">
                <a:latin typeface="Calibri"/>
                <a:cs typeface="Calibri"/>
              </a:rPr>
              <a:t>20</a:t>
            </a:r>
            <a:r>
              <a:rPr sz="2550" spc="-7" baseline="26143" dirty="0">
                <a:latin typeface="Calibri"/>
                <a:cs typeface="Calibri"/>
              </a:rPr>
              <a:t>th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5" dirty="0">
                <a:latin typeface="Calibri"/>
                <a:cs typeface="Calibri"/>
              </a:rPr>
              <a:t>21</a:t>
            </a:r>
            <a:r>
              <a:rPr sz="2550" spc="-7" baseline="26143" dirty="0">
                <a:latin typeface="Calibri"/>
                <a:cs typeface="Calibri"/>
              </a:rPr>
              <a:t>st</a:t>
            </a:r>
            <a:r>
              <a:rPr sz="2600" spc="-5" dirty="0">
                <a:latin typeface="Calibri"/>
                <a:cs typeface="Calibri"/>
              </a:rPr>
              <a:t>: </a:t>
            </a:r>
            <a:r>
              <a:rPr sz="2600" spc="-15" dirty="0">
                <a:latin typeface="Calibri"/>
                <a:cs typeface="Calibri"/>
              </a:rPr>
              <a:t>Recreation </a:t>
            </a:r>
            <a:r>
              <a:rPr sz="2600" dirty="0">
                <a:latin typeface="Calibri"/>
                <a:cs typeface="Calibri"/>
              </a:rPr>
              <a:t>&amp;  </a:t>
            </a:r>
            <a:r>
              <a:rPr sz="2600" spc="-5" dirty="0">
                <a:latin typeface="Calibri"/>
                <a:cs typeface="Calibri"/>
              </a:rPr>
              <a:t>Community</a:t>
            </a:r>
            <a:endParaRPr sz="2600">
              <a:latin typeface="Calibri"/>
              <a:cs typeface="Calibri"/>
            </a:endParaRPr>
          </a:p>
          <a:p>
            <a:pPr marL="240665" marR="491490" indent="-227965">
              <a:lnSpc>
                <a:spcPct val="8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  <a:tab pos="1500505" algn="l"/>
              </a:tabLst>
            </a:pPr>
            <a:r>
              <a:rPr sz="2600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u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30" dirty="0">
                <a:latin typeface="Calibri"/>
                <a:cs typeface="Calibri"/>
              </a:rPr>
              <a:t>r</a:t>
            </a:r>
            <a:r>
              <a:rPr sz="2600" spc="-10" dirty="0">
                <a:latin typeface="Calibri"/>
                <a:cs typeface="Calibri"/>
              </a:rPr>
              <a:t>e</a:t>
            </a:r>
            <a:r>
              <a:rPr sz="2600" spc="-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t:	Co</a:t>
            </a:r>
            <a:r>
              <a:rPr sz="2600" spc="-5" dirty="0">
                <a:latin typeface="Calibri"/>
                <a:cs typeface="Calibri"/>
              </a:rPr>
              <a:t>mmun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2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tio</a:t>
            </a:r>
            <a:r>
              <a:rPr sz="2600" spc="-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,  </a:t>
            </a:r>
            <a:r>
              <a:rPr sz="2600" spc="-25" dirty="0">
                <a:latin typeface="Calibri"/>
                <a:cs typeface="Calibri"/>
              </a:rPr>
              <a:t>Transport, </a:t>
            </a:r>
            <a:r>
              <a:rPr sz="2600" dirty="0">
                <a:latin typeface="Calibri"/>
                <a:cs typeface="Calibri"/>
              </a:rPr>
              <a:t>&amp; </a:t>
            </a:r>
            <a:r>
              <a:rPr sz="2600" spc="-20" dirty="0">
                <a:latin typeface="Calibri"/>
                <a:cs typeface="Calibri"/>
              </a:rPr>
              <a:t>Welcome  </a:t>
            </a:r>
            <a:r>
              <a:rPr sz="2600" spc="-10" dirty="0">
                <a:latin typeface="Calibri"/>
                <a:cs typeface="Calibri"/>
              </a:rPr>
              <a:t>(Presence)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7216" y="1575816"/>
            <a:ext cx="3432048" cy="3706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78108" y="5559044"/>
            <a:ext cx="253809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5"/>
              </a:spcBef>
            </a:pPr>
            <a:r>
              <a:rPr sz="1200" spc="-15" dirty="0">
                <a:latin typeface="Calibri"/>
                <a:cs typeface="Calibri"/>
              </a:rPr>
              <a:t>Seamen’s </a:t>
            </a:r>
            <a:r>
              <a:rPr sz="1200" spc="-10" dirty="0">
                <a:latin typeface="Calibri"/>
                <a:cs typeface="Calibri"/>
              </a:rPr>
              <a:t>Church Institute </a:t>
            </a:r>
            <a:r>
              <a:rPr sz="1200" dirty="0">
                <a:latin typeface="Calibri"/>
                <a:cs typeface="Calibri"/>
              </a:rPr>
              <a:t>– </a:t>
            </a:r>
            <a:r>
              <a:rPr sz="1200" spc="-5" dirty="0">
                <a:latin typeface="Calibri"/>
                <a:cs typeface="Calibri"/>
              </a:rPr>
              <a:t>Philadelphia  </a:t>
            </a:r>
            <a:r>
              <a:rPr sz="1200" dirty="0">
                <a:latin typeface="Calibri"/>
                <a:cs typeface="Calibri"/>
              </a:rPr>
              <a:t>1843 </a:t>
            </a:r>
            <a:r>
              <a:rPr sz="1200" spc="-5" dirty="0">
                <a:latin typeface="Calibri"/>
                <a:cs typeface="Calibri"/>
              </a:rPr>
              <a:t>and its </a:t>
            </a:r>
            <a:r>
              <a:rPr sz="1200" spc="-10" dirty="0">
                <a:latin typeface="Calibri"/>
                <a:cs typeface="Calibri"/>
              </a:rPr>
              <a:t>floating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chapel.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14104"/>
            <a:ext cx="7388861" cy="25276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4930"/>
              </a:lnSpc>
              <a:spcBef>
                <a:spcPts val="110"/>
              </a:spcBef>
            </a:pPr>
            <a:r>
              <a:rPr sz="4300" spc="-50" dirty="0">
                <a:solidFill>
                  <a:srgbClr val="0070C0"/>
                </a:solidFill>
              </a:rPr>
              <a:t>Today’s </a:t>
            </a:r>
            <a:r>
              <a:rPr sz="4300" spc="40" dirty="0">
                <a:solidFill>
                  <a:srgbClr val="0070C0"/>
                </a:solidFill>
              </a:rPr>
              <a:t>w</a:t>
            </a:r>
            <a:r>
              <a:rPr lang="en-US" sz="4300" spc="40" dirty="0">
                <a:solidFill>
                  <a:srgbClr val="0070C0"/>
                </a:solidFill>
              </a:rPr>
              <a:t>orkshop</a:t>
            </a:r>
            <a:r>
              <a:rPr sz="4300" spc="100" dirty="0">
                <a:solidFill>
                  <a:srgbClr val="0070C0"/>
                </a:solidFill>
              </a:rPr>
              <a:t> </a:t>
            </a:r>
            <a:r>
              <a:rPr sz="4300" spc="45" dirty="0">
                <a:solidFill>
                  <a:srgbClr val="0070C0"/>
                </a:solidFill>
              </a:rPr>
              <a:t>–</a:t>
            </a:r>
            <a:endParaRPr sz="4300" dirty="0"/>
          </a:p>
          <a:p>
            <a:pPr marL="12700">
              <a:lnSpc>
                <a:spcPts val="4930"/>
              </a:lnSpc>
            </a:pPr>
            <a:r>
              <a:rPr sz="4300" spc="35" dirty="0">
                <a:solidFill>
                  <a:srgbClr val="0070C0"/>
                </a:solidFill>
              </a:rPr>
              <a:t>Questions </a:t>
            </a:r>
            <a:r>
              <a:rPr sz="4300" spc="25" dirty="0">
                <a:solidFill>
                  <a:srgbClr val="0070C0"/>
                </a:solidFill>
              </a:rPr>
              <a:t>that </a:t>
            </a:r>
            <a:r>
              <a:rPr sz="4300" spc="35" dirty="0">
                <a:solidFill>
                  <a:srgbClr val="0070C0"/>
                </a:solidFill>
              </a:rPr>
              <a:t>we </a:t>
            </a:r>
            <a:r>
              <a:rPr sz="4300" spc="30" dirty="0">
                <a:solidFill>
                  <a:srgbClr val="0070C0"/>
                </a:solidFill>
              </a:rPr>
              <a:t>will</a:t>
            </a:r>
            <a:r>
              <a:rPr sz="4300" spc="-15" dirty="0">
                <a:solidFill>
                  <a:srgbClr val="0070C0"/>
                </a:solidFill>
              </a:rPr>
              <a:t> </a:t>
            </a:r>
            <a:r>
              <a:rPr sz="4300" spc="25" dirty="0">
                <a:solidFill>
                  <a:srgbClr val="0070C0"/>
                </a:solidFill>
              </a:rPr>
              <a:t>cover:</a:t>
            </a:r>
            <a:br>
              <a:rPr lang="en-US" sz="4300" spc="25" dirty="0">
                <a:solidFill>
                  <a:srgbClr val="0070C0"/>
                </a:solidFill>
              </a:rPr>
            </a:br>
            <a:br>
              <a:rPr lang="en-US" sz="4300" spc="25" dirty="0">
                <a:solidFill>
                  <a:srgbClr val="0070C0"/>
                </a:solidFill>
              </a:rPr>
            </a:br>
            <a:endParaRPr sz="4300" dirty="0"/>
          </a:p>
        </p:txBody>
      </p:sp>
      <p:sp>
        <p:nvSpPr>
          <p:cNvPr id="3" name="object 3"/>
          <p:cNvSpPr txBox="1"/>
          <p:nvPr/>
        </p:nvSpPr>
        <p:spPr>
          <a:xfrm>
            <a:off x="916938" y="2057400"/>
            <a:ext cx="8250555" cy="3512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What </a:t>
            </a:r>
            <a:r>
              <a:rPr sz="2800" spc="-5" dirty="0">
                <a:latin typeface="Calibri"/>
                <a:cs typeface="Calibri"/>
              </a:rPr>
              <a:t>is the global Shipping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Industry?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40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Who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30" dirty="0">
                <a:latin typeface="Calibri"/>
                <a:cs typeface="Calibri"/>
              </a:rPr>
              <a:t>keep </a:t>
            </a:r>
            <a:r>
              <a:rPr sz="2800" spc="-5" dirty="0">
                <a:latin typeface="Calibri"/>
                <a:cs typeface="Calibri"/>
              </a:rPr>
              <a:t>shipping on the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move?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1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What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missions and how did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evolve?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How is port chaplaincy </a:t>
            </a:r>
            <a:r>
              <a:rPr sz="2800" spc="-20" dirty="0">
                <a:latin typeface="Calibri"/>
                <a:cs typeface="Calibri"/>
              </a:rPr>
              <a:t>relevant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21</a:t>
            </a:r>
            <a:r>
              <a:rPr sz="2850" spc="-22" baseline="23391" dirty="0">
                <a:latin typeface="Calibri"/>
                <a:cs typeface="Calibri"/>
              </a:rPr>
              <a:t>st</a:t>
            </a:r>
            <a:r>
              <a:rPr sz="2850" spc="390" baseline="23391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century.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4235"/>
            <a:ext cx="82270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 Philadelphia – it </a:t>
            </a:r>
            <a:r>
              <a:rPr spc="-20" dirty="0"/>
              <a:t>began </a:t>
            </a:r>
            <a:r>
              <a:rPr dirty="0"/>
              <a:t>in</a:t>
            </a:r>
            <a:r>
              <a:rPr spc="-30" dirty="0"/>
              <a:t> </a:t>
            </a:r>
            <a:r>
              <a:rPr spc="-10" dirty="0"/>
              <a:t>1843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02637" y="1899411"/>
            <a:ext cx="7123430" cy="41617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14350">
              <a:lnSpc>
                <a:spcPts val="3000"/>
              </a:lnSpc>
              <a:spcBef>
                <a:spcPts val="500"/>
              </a:spcBef>
            </a:pPr>
            <a:r>
              <a:rPr sz="2800" spc="-5" dirty="0">
                <a:latin typeface="Calibri"/>
                <a:cs typeface="Calibri"/>
              </a:rPr>
              <a:t>SCI </a:t>
            </a:r>
            <a:r>
              <a:rPr sz="2800" spc="-15" dirty="0">
                <a:latin typeface="Calibri"/>
                <a:cs typeface="Calibri"/>
              </a:rPr>
              <a:t>began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1843, the same </a:t>
            </a:r>
            <a:r>
              <a:rPr sz="2800" spc="-15" dirty="0">
                <a:latin typeface="Calibri"/>
                <a:cs typeface="Calibri"/>
              </a:rPr>
              <a:t>year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Charles  </a:t>
            </a:r>
            <a:r>
              <a:rPr sz="2800" spc="-15" dirty="0">
                <a:latin typeface="Calibri"/>
                <a:cs typeface="Calibri"/>
              </a:rPr>
              <a:t>Dickens </a:t>
            </a:r>
            <a:r>
              <a:rPr sz="2800" spc="-5" dirty="0">
                <a:latin typeface="Calibri"/>
                <a:cs typeface="Calibri"/>
              </a:rPr>
              <a:t>published, </a:t>
            </a:r>
            <a:r>
              <a:rPr sz="2800" spc="-120" dirty="0">
                <a:latin typeface="Calibri"/>
                <a:cs typeface="Calibri"/>
              </a:rPr>
              <a:t>“A </a:t>
            </a:r>
            <a:r>
              <a:rPr sz="2800" spc="-10" dirty="0">
                <a:latin typeface="Calibri"/>
                <a:cs typeface="Calibri"/>
              </a:rPr>
              <a:t>Christmas</a:t>
            </a:r>
            <a:r>
              <a:rPr sz="2800" spc="15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Carol.”</a:t>
            </a:r>
            <a:endParaRPr sz="2800">
              <a:latin typeface="Calibri"/>
              <a:cs typeface="Calibri"/>
            </a:endParaRPr>
          </a:p>
          <a:p>
            <a:pPr marL="12700" marR="5080" indent="-635">
              <a:lnSpc>
                <a:spcPct val="90000"/>
              </a:lnSpc>
              <a:spcBef>
                <a:spcPts val="945"/>
              </a:spcBef>
            </a:pP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21</a:t>
            </a:r>
            <a:r>
              <a:rPr sz="2850" spc="-15" baseline="23391" dirty="0">
                <a:latin typeface="Calibri"/>
                <a:cs typeface="Calibri"/>
              </a:rPr>
              <a:t>st </a:t>
            </a:r>
            <a:r>
              <a:rPr sz="2800" spc="-5" dirty="0">
                <a:latin typeface="Calibri"/>
                <a:cs typeface="Calibri"/>
              </a:rPr>
              <a:t>century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5" dirty="0">
                <a:latin typeface="Calibri"/>
                <a:cs typeface="Calibri"/>
              </a:rPr>
              <a:t>now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new paradigm, 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0" dirty="0">
                <a:latin typeface="Calibri"/>
                <a:cs typeface="Calibri"/>
              </a:rPr>
              <a:t>today </a:t>
            </a:r>
            <a:r>
              <a:rPr sz="2800" spc="-15" dirty="0">
                <a:latin typeface="Calibri"/>
                <a:cs typeface="Calibri"/>
              </a:rPr>
              <a:t>incorporates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mix of  </a:t>
            </a:r>
            <a:r>
              <a:rPr sz="2800" spc="-10" dirty="0">
                <a:latin typeface="Calibri"/>
                <a:cs typeface="Calibri"/>
              </a:rPr>
              <a:t>Christian, </a:t>
            </a:r>
            <a:r>
              <a:rPr sz="2800" spc="-5" dirty="0">
                <a:latin typeface="Calibri"/>
                <a:cs typeface="Calibri"/>
              </a:rPr>
              <a:t>Islamic and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eastern </a:t>
            </a:r>
            <a:r>
              <a:rPr sz="2800" spc="-10" dirty="0">
                <a:latin typeface="Calibri"/>
                <a:cs typeface="Calibri"/>
              </a:rPr>
              <a:t>religions </a:t>
            </a:r>
            <a:r>
              <a:rPr sz="2800" spc="-5" dirty="0">
                <a:latin typeface="Calibri"/>
                <a:cs typeface="Calibri"/>
              </a:rPr>
              <a:t>of  </a:t>
            </a:r>
            <a:r>
              <a:rPr sz="2800" dirty="0">
                <a:latin typeface="Calibri"/>
                <a:cs typeface="Calibri"/>
              </a:rPr>
              <a:t>Buddhism, Hinduism, </a:t>
            </a:r>
            <a:r>
              <a:rPr sz="2800" spc="-5" dirty="0">
                <a:latin typeface="Calibri"/>
                <a:cs typeface="Calibri"/>
              </a:rPr>
              <a:t>Confucianism and </a:t>
            </a:r>
            <a:r>
              <a:rPr sz="2800" dirty="0">
                <a:latin typeface="Calibri"/>
                <a:cs typeface="Calibri"/>
              </a:rPr>
              <a:t>the  </a:t>
            </a:r>
            <a:r>
              <a:rPr sz="2800" spc="-40" dirty="0">
                <a:latin typeface="Calibri"/>
                <a:cs typeface="Calibri"/>
              </a:rPr>
              <a:t>secular.</a:t>
            </a:r>
            <a:endParaRPr sz="2800">
              <a:latin typeface="Calibri"/>
              <a:cs typeface="Calibri"/>
            </a:endParaRPr>
          </a:p>
          <a:p>
            <a:pPr marL="12700" marR="155575">
              <a:lnSpc>
                <a:spcPct val="89300"/>
              </a:lnSpc>
              <a:spcBef>
                <a:spcPts val="1100"/>
              </a:spcBef>
            </a:pPr>
            <a:r>
              <a:rPr sz="2800" spc="-5" dirty="0">
                <a:latin typeface="Calibri"/>
                <a:cs typeface="Calibri"/>
              </a:rPr>
              <a:t>This shift means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 of the  </a:t>
            </a:r>
            <a:r>
              <a:rPr sz="2800" spc="-10" dirty="0">
                <a:latin typeface="Calibri"/>
                <a:cs typeface="Calibri"/>
              </a:rPr>
              <a:t>21</a:t>
            </a:r>
            <a:r>
              <a:rPr sz="2850" spc="-15" baseline="23391" dirty="0">
                <a:latin typeface="Calibri"/>
                <a:cs typeface="Calibri"/>
              </a:rPr>
              <a:t>st </a:t>
            </a:r>
            <a:r>
              <a:rPr sz="2800" spc="-5" dirty="0">
                <a:latin typeface="Calibri"/>
                <a:cs typeface="Calibri"/>
              </a:rPr>
              <a:t>century </a:t>
            </a:r>
            <a:r>
              <a:rPr sz="2800" spc="-15" dirty="0">
                <a:latin typeface="Calibri"/>
                <a:cs typeface="Calibri"/>
              </a:rPr>
              <a:t>requires </a:t>
            </a:r>
            <a:r>
              <a:rPr sz="2800" spc="-5" dirty="0">
                <a:latin typeface="Calibri"/>
                <a:cs typeface="Calibri"/>
              </a:rPr>
              <a:t>an </a:t>
            </a:r>
            <a:r>
              <a:rPr sz="2800" spc="-15" dirty="0">
                <a:latin typeface="Calibri"/>
                <a:cs typeface="Calibri"/>
              </a:rPr>
              <a:t>interfaith </a:t>
            </a:r>
            <a:r>
              <a:rPr sz="2800" spc="-10" dirty="0">
                <a:latin typeface="Calibri"/>
                <a:cs typeface="Calibri"/>
              </a:rPr>
              <a:t>approach </a:t>
            </a:r>
            <a:r>
              <a:rPr sz="2800" spc="-5" dirty="0">
                <a:latin typeface="Calibri"/>
                <a:cs typeface="Calibri"/>
              </a:rPr>
              <a:t>in  </a:t>
            </a:r>
            <a:r>
              <a:rPr sz="2800" spc="-15" dirty="0">
                <a:latin typeface="Calibri"/>
                <a:cs typeface="Calibri"/>
              </a:rPr>
              <a:t>order to </a:t>
            </a:r>
            <a:r>
              <a:rPr sz="2800" spc="-5" dirty="0">
                <a:latin typeface="Calibri"/>
                <a:cs typeface="Calibri"/>
              </a:rPr>
              <a:t>serve </a:t>
            </a:r>
            <a:r>
              <a:rPr sz="2800" spc="-15" dirty="0">
                <a:latin typeface="Calibri"/>
                <a:cs typeface="Calibri"/>
              </a:rPr>
              <a:t>proactively </a:t>
            </a:r>
            <a:r>
              <a:rPr sz="2800" spc="-5" dirty="0">
                <a:latin typeface="Calibri"/>
                <a:cs typeface="Calibri"/>
              </a:rPr>
              <a:t>without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prejudice.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0597" y="5367020"/>
            <a:ext cx="2098040" cy="9550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160"/>
              </a:spcBef>
            </a:pPr>
            <a:r>
              <a:rPr sz="1200" spc="-5" dirty="0">
                <a:latin typeface="Calibri"/>
                <a:cs typeface="Calibri"/>
              </a:rPr>
              <a:t>Christmas </a:t>
            </a:r>
            <a:r>
              <a:rPr sz="1200" dirty="0">
                <a:latin typeface="Calibri"/>
                <a:cs typeface="Calibri"/>
              </a:rPr>
              <a:t>service </a:t>
            </a:r>
            <a:r>
              <a:rPr sz="1200" spc="-10" dirty="0">
                <a:latin typeface="Calibri"/>
                <a:cs typeface="Calibri"/>
              </a:rPr>
              <a:t>at </a:t>
            </a:r>
            <a:r>
              <a:rPr sz="1200" spc="-5" dirty="0">
                <a:latin typeface="Calibri"/>
                <a:cs typeface="Calibri"/>
              </a:rPr>
              <a:t>the SCI  Chapel in </a:t>
            </a:r>
            <a:r>
              <a:rPr sz="1200" dirty="0">
                <a:latin typeface="Calibri"/>
                <a:cs typeface="Calibri"/>
              </a:rPr>
              <a:t>2017, A service </a:t>
            </a:r>
            <a:r>
              <a:rPr sz="1200" spc="-10" dirty="0">
                <a:latin typeface="Calibri"/>
                <a:cs typeface="Calibri"/>
              </a:rPr>
              <a:t>that  Incorporated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Christmas </a:t>
            </a:r>
            <a:r>
              <a:rPr sz="1200" spc="-10" dirty="0">
                <a:latin typeface="Calibri"/>
                <a:cs typeface="Calibri"/>
              </a:rPr>
              <a:t>carol  Into </a:t>
            </a:r>
            <a:r>
              <a:rPr sz="1200" spc="-5" dirty="0">
                <a:latin typeface="Calibri"/>
                <a:cs typeface="Calibri"/>
              </a:rPr>
              <a:t>the </a:t>
            </a:r>
            <a:r>
              <a:rPr sz="1200" spc="-20" dirty="0">
                <a:latin typeface="Calibri"/>
                <a:cs typeface="Calibri"/>
              </a:rPr>
              <a:t>liturgy. </a:t>
            </a:r>
            <a:r>
              <a:rPr sz="1200" spc="-10" dirty="0">
                <a:latin typeface="Calibri"/>
                <a:cs typeface="Calibri"/>
              </a:rPr>
              <a:t>Ebenezer Scrooge  </a:t>
            </a:r>
            <a:r>
              <a:rPr sz="1200" spc="-5" dirty="0">
                <a:latin typeface="Calibri"/>
                <a:cs typeface="Calibri"/>
              </a:rPr>
              <a:t>Speaks.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1858" y="1838808"/>
            <a:ext cx="1978818" cy="351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4235"/>
            <a:ext cx="8455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Seafarer’s </a:t>
            </a:r>
            <a:r>
              <a:rPr spc="-5" dirty="0"/>
              <a:t>Bill </a:t>
            </a:r>
            <a:r>
              <a:rPr dirty="0"/>
              <a:t>of </a:t>
            </a:r>
            <a:r>
              <a:rPr spc="-10" dirty="0"/>
              <a:t>Rights </a:t>
            </a:r>
            <a:r>
              <a:rPr dirty="0"/>
              <a:t>– </a:t>
            </a:r>
            <a:r>
              <a:rPr spc="-20" dirty="0"/>
              <a:t>MLC</a:t>
            </a:r>
            <a:r>
              <a:rPr spc="-5" dirty="0"/>
              <a:t> 2006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3394" y="1622044"/>
            <a:ext cx="8321675" cy="433895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241300" marR="192405" indent="-228600">
              <a:lnSpc>
                <a:spcPts val="2710"/>
              </a:lnSpc>
              <a:spcBef>
                <a:spcPts val="73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Known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spc="-10" dirty="0">
                <a:latin typeface="Calibri"/>
                <a:cs typeface="Calibri"/>
              </a:rPr>
              <a:t>“MLC, </a:t>
            </a:r>
            <a:r>
              <a:rPr sz="2800" dirty="0">
                <a:latin typeface="Calibri"/>
                <a:cs typeface="Calibri"/>
              </a:rPr>
              <a:t>2006” </a:t>
            </a:r>
            <a:r>
              <a:rPr sz="2800" spc="-5" dirty="0">
                <a:latin typeface="Calibri"/>
                <a:cs typeface="Calibri"/>
              </a:rPr>
              <a:t>it </a:t>
            </a:r>
            <a:r>
              <a:rPr sz="2800" spc="-10" dirty="0">
                <a:latin typeface="Calibri"/>
                <a:cs typeface="Calibri"/>
              </a:rPr>
              <a:t>came </a:t>
            </a:r>
            <a:r>
              <a:rPr sz="2800" spc="-15" dirty="0">
                <a:latin typeface="Calibri"/>
                <a:cs typeface="Calibri"/>
              </a:rPr>
              <a:t>into </a:t>
            </a:r>
            <a:r>
              <a:rPr sz="2800" spc="-25" dirty="0">
                <a:latin typeface="Calibri"/>
                <a:cs typeface="Calibri"/>
              </a:rPr>
              <a:t>force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dirty="0">
                <a:latin typeface="Calibri"/>
                <a:cs typeface="Calibri"/>
              </a:rPr>
              <a:t>20 </a:t>
            </a:r>
            <a:r>
              <a:rPr sz="2800" spc="-10" dirty="0">
                <a:latin typeface="Calibri"/>
                <a:cs typeface="Calibri"/>
              </a:rPr>
              <a:t>August  </a:t>
            </a:r>
            <a:r>
              <a:rPr sz="2800" dirty="0">
                <a:latin typeface="Calibri"/>
                <a:cs typeface="Calibri"/>
              </a:rPr>
              <a:t>2013 – </a:t>
            </a:r>
            <a:r>
              <a:rPr sz="2800" spc="-20" dirty="0">
                <a:latin typeface="Calibri"/>
                <a:cs typeface="Calibri"/>
              </a:rPr>
              <a:t>effectively </a:t>
            </a:r>
            <a:r>
              <a:rPr sz="2800" spc="-5" dirty="0">
                <a:latin typeface="Calibri"/>
                <a:cs typeface="Calibri"/>
              </a:rPr>
              <a:t>binding in </a:t>
            </a:r>
            <a:r>
              <a:rPr sz="2800" spc="-10" dirty="0">
                <a:latin typeface="Calibri"/>
                <a:cs typeface="Calibri"/>
              </a:rPr>
              <a:t>international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law.</a:t>
            </a:r>
            <a:endParaRPr sz="2800">
              <a:latin typeface="Calibri"/>
              <a:cs typeface="Calibri"/>
            </a:endParaRPr>
          </a:p>
          <a:p>
            <a:pPr marL="241300" marR="522605" indent="-228600">
              <a:lnSpc>
                <a:spcPct val="80400"/>
              </a:lnSpc>
              <a:spcBef>
                <a:spcPts val="101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MLC </a:t>
            </a:r>
            <a:r>
              <a:rPr sz="2800" dirty="0">
                <a:latin typeface="Calibri"/>
                <a:cs typeface="Calibri"/>
              </a:rPr>
              <a:t>2006 </a:t>
            </a:r>
            <a:r>
              <a:rPr sz="2800" spc="-5" dirty="0">
                <a:latin typeface="Calibri"/>
                <a:cs typeface="Calibri"/>
              </a:rPr>
              <a:t>sets out in one place </a:t>
            </a:r>
            <a:r>
              <a:rPr sz="2800" spc="-20" dirty="0">
                <a:latin typeface="Calibri"/>
                <a:cs typeface="Calibri"/>
              </a:rPr>
              <a:t>seafarers' </a:t>
            </a:r>
            <a:r>
              <a:rPr sz="2800" spc="-10" dirty="0">
                <a:latin typeface="Calibri"/>
                <a:cs typeface="Calibri"/>
              </a:rPr>
              <a:t>rights </a:t>
            </a:r>
            <a:r>
              <a:rPr sz="2800" spc="-15" dirty="0">
                <a:latin typeface="Calibri"/>
                <a:cs typeface="Calibri"/>
              </a:rPr>
              <a:t>to  </a:t>
            </a:r>
            <a:r>
              <a:rPr sz="2800" spc="-10" dirty="0">
                <a:latin typeface="Calibri"/>
                <a:cs typeface="Calibri"/>
              </a:rPr>
              <a:t>decent </a:t>
            </a:r>
            <a:r>
              <a:rPr sz="2800" spc="-5" dirty="0">
                <a:latin typeface="Calibri"/>
                <a:cs typeface="Calibri"/>
              </a:rPr>
              <a:t>conditions of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0" dirty="0">
                <a:latin typeface="Calibri"/>
                <a:cs typeface="Calibri"/>
              </a:rPr>
              <a:t>almost every </a:t>
            </a:r>
            <a:r>
              <a:rPr sz="2800" spc="-5" dirty="0">
                <a:latin typeface="Calibri"/>
                <a:cs typeface="Calibri"/>
              </a:rPr>
              <a:t>aspect of  their </a:t>
            </a:r>
            <a:r>
              <a:rPr sz="2800" spc="-10" dirty="0">
                <a:latin typeface="Calibri"/>
                <a:cs typeface="Calibri"/>
              </a:rPr>
              <a:t>working </a:t>
            </a:r>
            <a:r>
              <a:rPr sz="2800" spc="-5" dirty="0">
                <a:latin typeface="Calibri"/>
                <a:cs typeface="Calibri"/>
              </a:rPr>
              <a:t>and living conditions </a:t>
            </a:r>
            <a:r>
              <a:rPr sz="2800" dirty="0">
                <a:latin typeface="Calibri"/>
                <a:cs typeface="Calibri"/>
              </a:rPr>
              <a:t>including,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among</a:t>
            </a:r>
            <a:endParaRPr sz="2800">
              <a:latin typeface="Calibri"/>
              <a:cs typeface="Calibri"/>
            </a:endParaRPr>
          </a:p>
          <a:p>
            <a:pPr marL="241300" marR="5080">
              <a:lnSpc>
                <a:spcPct val="79900"/>
              </a:lnSpc>
              <a:spcBef>
                <a:spcPts val="5"/>
              </a:spcBef>
            </a:pPr>
            <a:r>
              <a:rPr sz="2800" spc="-10" dirty="0">
                <a:latin typeface="Calibri"/>
                <a:cs typeface="Calibri"/>
              </a:rPr>
              <a:t>others, </a:t>
            </a:r>
            <a:r>
              <a:rPr sz="2800" spc="-5" dirty="0">
                <a:latin typeface="Calibri"/>
                <a:cs typeface="Calibri"/>
              </a:rPr>
              <a:t>minimum </a:t>
            </a:r>
            <a:r>
              <a:rPr sz="2800" spc="-15" dirty="0">
                <a:latin typeface="Calibri"/>
                <a:cs typeface="Calibri"/>
              </a:rPr>
              <a:t>age, </a:t>
            </a:r>
            <a:r>
              <a:rPr sz="2800" spc="-10" dirty="0">
                <a:latin typeface="Calibri"/>
                <a:cs typeface="Calibri"/>
              </a:rPr>
              <a:t>employment agreements, </a:t>
            </a:r>
            <a:r>
              <a:rPr sz="2800" spc="-15" dirty="0">
                <a:latin typeface="Calibri"/>
                <a:cs typeface="Calibri"/>
              </a:rPr>
              <a:t>hours 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20" dirty="0">
                <a:latin typeface="Calibri"/>
                <a:cs typeface="Calibri"/>
              </a:rPr>
              <a:t>rest, </a:t>
            </a:r>
            <a:r>
              <a:rPr sz="2800" spc="-15" dirty="0">
                <a:latin typeface="Calibri"/>
                <a:cs typeface="Calibri"/>
              </a:rPr>
              <a:t>payment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wages, </a:t>
            </a:r>
            <a:r>
              <a:rPr sz="2800" spc="-5" dirty="0">
                <a:latin typeface="Calibri"/>
                <a:cs typeface="Calibri"/>
              </a:rPr>
              <a:t>paid annual </a:t>
            </a:r>
            <a:r>
              <a:rPr sz="2800" spc="-20" dirty="0">
                <a:latin typeface="Calibri"/>
                <a:cs typeface="Calibri"/>
              </a:rPr>
              <a:t>leave,  </a:t>
            </a:r>
            <a:r>
              <a:rPr sz="2800" spc="-15" dirty="0">
                <a:latin typeface="Calibri"/>
                <a:cs typeface="Calibri"/>
              </a:rPr>
              <a:t>repatriation at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end of </a:t>
            </a:r>
            <a:r>
              <a:rPr sz="2800" spc="-15" dirty="0">
                <a:latin typeface="Calibri"/>
                <a:cs typeface="Calibri"/>
              </a:rPr>
              <a:t>contract, </a:t>
            </a:r>
            <a:r>
              <a:rPr sz="2800" spc="-10" dirty="0">
                <a:latin typeface="Calibri"/>
                <a:cs typeface="Calibri"/>
              </a:rPr>
              <a:t>onboard medical  </a:t>
            </a:r>
            <a:r>
              <a:rPr sz="2800" spc="-15" dirty="0">
                <a:latin typeface="Calibri"/>
                <a:cs typeface="Calibri"/>
              </a:rPr>
              <a:t>care, </a:t>
            </a:r>
            <a:r>
              <a:rPr sz="2800" dirty="0">
                <a:latin typeface="Calibri"/>
                <a:cs typeface="Calibri"/>
              </a:rPr>
              <a:t>the use </a:t>
            </a:r>
            <a:r>
              <a:rPr sz="2800" spc="-5" dirty="0">
                <a:latin typeface="Calibri"/>
                <a:cs typeface="Calibri"/>
              </a:rPr>
              <a:t>of licensed </a:t>
            </a:r>
            <a:r>
              <a:rPr sz="2800" spc="-20" dirty="0">
                <a:latin typeface="Calibri"/>
                <a:cs typeface="Calibri"/>
              </a:rPr>
              <a:t>private </a:t>
            </a:r>
            <a:r>
              <a:rPr sz="2800" spc="-10" dirty="0">
                <a:latin typeface="Calibri"/>
                <a:cs typeface="Calibri"/>
              </a:rPr>
              <a:t>recruitment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placement </a:t>
            </a:r>
            <a:r>
              <a:rPr sz="2800" dirty="0">
                <a:latin typeface="Calibri"/>
                <a:cs typeface="Calibri"/>
              </a:rPr>
              <a:t>services, </a:t>
            </a:r>
            <a:r>
              <a:rPr sz="2800" spc="-10" dirty="0">
                <a:latin typeface="Calibri"/>
                <a:cs typeface="Calibri"/>
              </a:rPr>
              <a:t>accommodation, </a:t>
            </a:r>
            <a:r>
              <a:rPr sz="2800" spc="-20" dirty="0">
                <a:latin typeface="Calibri"/>
                <a:cs typeface="Calibri"/>
              </a:rPr>
              <a:t>food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catering,  </a:t>
            </a:r>
            <a:r>
              <a:rPr sz="2800" spc="-5" dirty="0">
                <a:latin typeface="Calibri"/>
                <a:cs typeface="Calibri"/>
              </a:rPr>
              <a:t>health and </a:t>
            </a:r>
            <a:r>
              <a:rPr sz="2800" spc="-25" dirty="0">
                <a:latin typeface="Calibri"/>
                <a:cs typeface="Calibri"/>
              </a:rPr>
              <a:t>safety </a:t>
            </a:r>
            <a:r>
              <a:rPr sz="2800" spc="-15" dirty="0">
                <a:latin typeface="Calibri"/>
                <a:cs typeface="Calibri"/>
              </a:rPr>
              <a:t>protection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accident </a:t>
            </a:r>
            <a:r>
              <a:rPr sz="2800" spc="-15" dirty="0">
                <a:latin typeface="Calibri"/>
                <a:cs typeface="Calibri"/>
              </a:rPr>
              <a:t>prevention 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seafarers’ </a:t>
            </a:r>
            <a:r>
              <a:rPr sz="2800" spc="-10" dirty="0">
                <a:latin typeface="Calibri"/>
                <a:cs typeface="Calibri"/>
              </a:rPr>
              <a:t>complaint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handling.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63236"/>
            <a:ext cx="7701280" cy="11690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580"/>
              </a:spcBef>
            </a:pPr>
            <a:r>
              <a:rPr sz="3900" spc="50" dirty="0"/>
              <a:t>How </a:t>
            </a:r>
            <a:r>
              <a:rPr sz="3900" spc="30" dirty="0"/>
              <a:t>is </a:t>
            </a:r>
            <a:r>
              <a:rPr sz="3900" spc="40" dirty="0"/>
              <a:t>port </a:t>
            </a:r>
            <a:r>
              <a:rPr sz="3900" spc="35" dirty="0"/>
              <a:t>chaplaincy </a:t>
            </a:r>
            <a:r>
              <a:rPr sz="3900" spc="15" dirty="0"/>
              <a:t>relevant </a:t>
            </a:r>
            <a:r>
              <a:rPr sz="3900" spc="35" dirty="0"/>
              <a:t>in </a:t>
            </a:r>
            <a:r>
              <a:rPr sz="3900" spc="40" dirty="0"/>
              <a:t>the  </a:t>
            </a:r>
            <a:r>
              <a:rPr sz="3900" spc="20" dirty="0"/>
              <a:t>21</a:t>
            </a:r>
            <a:r>
              <a:rPr sz="3975" spc="30" baseline="25157" dirty="0"/>
              <a:t>st</a:t>
            </a:r>
            <a:r>
              <a:rPr sz="3975" spc="442" baseline="25157" dirty="0"/>
              <a:t> </a:t>
            </a:r>
            <a:r>
              <a:rPr sz="3900" spc="35" dirty="0"/>
              <a:t>Century?</a:t>
            </a:r>
            <a:endParaRPr sz="39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03929" marR="5080">
              <a:lnSpc>
                <a:spcPct val="90000"/>
              </a:lnSpc>
              <a:spcBef>
                <a:spcPts val="434"/>
              </a:spcBef>
              <a:tabLst>
                <a:tab pos="8639175" algn="l"/>
              </a:tabLst>
            </a:pPr>
            <a:r>
              <a:rPr spc="-15" dirty="0"/>
              <a:t>Port </a:t>
            </a:r>
            <a:r>
              <a:rPr spc="-5" dirty="0"/>
              <a:t>Chaplains </a:t>
            </a:r>
            <a:r>
              <a:rPr spc="-15" dirty="0"/>
              <a:t>are </a:t>
            </a:r>
            <a:r>
              <a:rPr spc="-5" dirty="0"/>
              <a:t>mindful of the emotional and  spiritual </a:t>
            </a:r>
            <a:r>
              <a:rPr spc="-20" dirty="0"/>
              <a:t>welfare </a:t>
            </a:r>
            <a:r>
              <a:rPr spc="-5" dirty="0"/>
              <a:t>of </a:t>
            </a:r>
            <a:r>
              <a:rPr spc="-20" dirty="0"/>
              <a:t>seafarers. </a:t>
            </a:r>
            <a:r>
              <a:rPr spc="-55" dirty="0"/>
              <a:t>We </a:t>
            </a:r>
            <a:r>
              <a:rPr spc="-15" dirty="0"/>
              <a:t>are there to </a:t>
            </a:r>
            <a:r>
              <a:rPr dirty="0"/>
              <a:t>be a  </a:t>
            </a:r>
            <a:r>
              <a:rPr spc="-10" dirty="0"/>
              <a:t>presence, </a:t>
            </a:r>
            <a:r>
              <a:rPr spc="-15" dirty="0"/>
              <a:t>to </a:t>
            </a:r>
            <a:r>
              <a:rPr spc="-5" dirty="0"/>
              <a:t>observe and</a:t>
            </a:r>
            <a:r>
              <a:rPr spc="65" dirty="0"/>
              <a:t> </a:t>
            </a:r>
            <a:r>
              <a:rPr spc="-15" dirty="0"/>
              <a:t>to</a:t>
            </a:r>
            <a:r>
              <a:rPr spc="10" dirty="0"/>
              <a:t> </a:t>
            </a:r>
            <a:r>
              <a:rPr spc="-15" dirty="0"/>
              <a:t>listen.	</a:t>
            </a:r>
            <a:r>
              <a:rPr spc="-55" dirty="0"/>
              <a:t>We </a:t>
            </a:r>
            <a:r>
              <a:rPr spc="-15" dirty="0"/>
              <a:t>are  focused </a:t>
            </a:r>
            <a:r>
              <a:rPr spc="-5" dirty="0"/>
              <a:t>on the </a:t>
            </a:r>
            <a:r>
              <a:rPr spc="-10" dirty="0"/>
              <a:t>holistic wellbeing </a:t>
            </a:r>
            <a:r>
              <a:rPr spc="-5" dirty="0"/>
              <a:t>of all </a:t>
            </a:r>
            <a:r>
              <a:rPr spc="-25" dirty="0"/>
              <a:t>seafarers  </a:t>
            </a:r>
            <a:r>
              <a:rPr spc="-5" dirty="0"/>
              <a:t>without </a:t>
            </a:r>
            <a:r>
              <a:rPr spc="-30" dirty="0"/>
              <a:t>regard </a:t>
            </a:r>
            <a:r>
              <a:rPr spc="-15" dirty="0"/>
              <a:t>to </a:t>
            </a:r>
            <a:r>
              <a:rPr spc="-20" dirty="0"/>
              <a:t>faith </a:t>
            </a:r>
            <a:r>
              <a:rPr spc="-5" dirty="0"/>
              <a:t>or </a:t>
            </a:r>
            <a:r>
              <a:rPr dirty="0"/>
              <a:t>no</a:t>
            </a:r>
            <a:r>
              <a:rPr spc="70" dirty="0"/>
              <a:t> </a:t>
            </a:r>
            <a:r>
              <a:rPr spc="-15" dirty="0"/>
              <a:t>faith.</a:t>
            </a:r>
          </a:p>
          <a:p>
            <a:pPr marL="3503929" marR="255270" indent="-635">
              <a:lnSpc>
                <a:spcPct val="90100"/>
              </a:lnSpc>
              <a:spcBef>
                <a:spcPts val="960"/>
              </a:spcBef>
            </a:pPr>
            <a:r>
              <a:rPr spc="-5" dirty="0"/>
              <a:t>In </a:t>
            </a:r>
            <a:r>
              <a:rPr dirty="0"/>
              <a:t>the </a:t>
            </a:r>
            <a:r>
              <a:rPr spc="-10" dirty="0"/>
              <a:t>21</a:t>
            </a:r>
            <a:r>
              <a:rPr sz="2850" spc="-15" baseline="23391" dirty="0"/>
              <a:t>st </a:t>
            </a:r>
            <a:r>
              <a:rPr sz="2800" spc="-5" dirty="0"/>
              <a:t>century </a:t>
            </a:r>
            <a:r>
              <a:rPr sz="2800" spc="-15" dirty="0"/>
              <a:t>we </a:t>
            </a:r>
            <a:r>
              <a:rPr sz="2800" spc="-25" dirty="0"/>
              <a:t>make </a:t>
            </a:r>
            <a:r>
              <a:rPr sz="2800" dirty="0"/>
              <a:t>a </a:t>
            </a:r>
            <a:r>
              <a:rPr sz="2800" spc="-20" dirty="0"/>
              <a:t>difference. </a:t>
            </a:r>
            <a:r>
              <a:rPr sz="2800" spc="-5" dirty="0"/>
              <a:t>One  Russian </a:t>
            </a:r>
            <a:r>
              <a:rPr sz="2800" spc="-10" dirty="0"/>
              <a:t>Captain </a:t>
            </a:r>
            <a:r>
              <a:rPr sz="2800" spc="-15" dirty="0"/>
              <a:t>told </a:t>
            </a:r>
            <a:r>
              <a:rPr sz="2800" spc="-5" dirty="0"/>
              <a:t>me </a:t>
            </a:r>
            <a:r>
              <a:rPr sz="2800" spc="-10" dirty="0"/>
              <a:t>that </a:t>
            </a:r>
            <a:r>
              <a:rPr sz="2800" spc="-15" dirty="0"/>
              <a:t>we </a:t>
            </a:r>
            <a:r>
              <a:rPr sz="2800" spc="-5" dirty="0"/>
              <a:t>enable his </a:t>
            </a:r>
            <a:r>
              <a:rPr sz="2800" spc="-15" dirty="0"/>
              <a:t>crew  to </a:t>
            </a:r>
            <a:r>
              <a:rPr sz="2800" spc="-20" dirty="0"/>
              <a:t>catch </a:t>
            </a:r>
            <a:r>
              <a:rPr sz="2800" dirty="0"/>
              <a:t>a </a:t>
            </a:r>
            <a:r>
              <a:rPr sz="2800" spc="-35" dirty="0"/>
              <a:t>few </a:t>
            </a:r>
            <a:r>
              <a:rPr sz="2800" spc="-15" dirty="0"/>
              <a:t>hours </a:t>
            </a:r>
            <a:r>
              <a:rPr sz="2800" spc="-10" dirty="0"/>
              <a:t>ashore </a:t>
            </a:r>
            <a:r>
              <a:rPr sz="2800" spc="-5" dirty="0"/>
              <a:t>and </a:t>
            </a:r>
            <a:r>
              <a:rPr sz="2800" spc="-10" dirty="0"/>
              <a:t>that </a:t>
            </a:r>
            <a:r>
              <a:rPr sz="2800" spc="-15" dirty="0"/>
              <a:t>was </a:t>
            </a:r>
            <a:r>
              <a:rPr sz="2800" spc="-10" dirty="0"/>
              <a:t>very  important </a:t>
            </a:r>
            <a:r>
              <a:rPr sz="2800" spc="-25" dirty="0"/>
              <a:t>for </a:t>
            </a:r>
            <a:r>
              <a:rPr sz="2800" spc="-5" dirty="0"/>
              <a:t>their </a:t>
            </a:r>
            <a:r>
              <a:rPr sz="2800" spc="-15" dirty="0"/>
              <a:t>mental </a:t>
            </a:r>
            <a:r>
              <a:rPr sz="2800" spc="-5" dirty="0"/>
              <a:t>health. </a:t>
            </a:r>
            <a:r>
              <a:rPr sz="2800" dirty="0"/>
              <a:t>He </a:t>
            </a:r>
            <a:r>
              <a:rPr sz="2800" spc="-5" dirty="0"/>
              <a:t>said: </a:t>
            </a:r>
            <a:r>
              <a:rPr sz="2800" spc="-40" dirty="0"/>
              <a:t>“You  </a:t>
            </a:r>
            <a:r>
              <a:rPr sz="2800" spc="-10" dirty="0"/>
              <a:t>really </a:t>
            </a:r>
            <a:r>
              <a:rPr sz="2800" spc="-25" dirty="0"/>
              <a:t>make </a:t>
            </a:r>
            <a:r>
              <a:rPr sz="2800" dirty="0"/>
              <a:t>a</a:t>
            </a:r>
            <a:r>
              <a:rPr sz="2800" spc="30" dirty="0"/>
              <a:t> </a:t>
            </a:r>
            <a:r>
              <a:rPr sz="2800" spc="-35" dirty="0"/>
              <a:t>difference.”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8444" y="2090000"/>
            <a:ext cx="3111500" cy="2333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2446" y="4519676"/>
            <a:ext cx="220281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Calibri"/>
                <a:cs typeface="Calibri"/>
              </a:rPr>
              <a:t>Leading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5" dirty="0">
                <a:latin typeface="Calibri"/>
                <a:cs typeface="Calibri"/>
              </a:rPr>
              <a:t>Volunteer  </a:t>
            </a:r>
            <a:r>
              <a:rPr sz="1800" spc="-10" dirty="0">
                <a:latin typeface="Calibri"/>
                <a:cs typeface="Calibri"/>
              </a:rPr>
              <a:t>training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ship </a:t>
            </a:r>
            <a:r>
              <a:rPr sz="1800" spc="-10" dirty="0">
                <a:latin typeface="Calibri"/>
                <a:cs typeface="Calibri"/>
              </a:rPr>
              <a:t>visitors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4235"/>
            <a:ext cx="8074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What </a:t>
            </a:r>
            <a:r>
              <a:rPr dirty="0"/>
              <a:t>does a </a:t>
            </a:r>
            <a:r>
              <a:rPr spc="-25" dirty="0"/>
              <a:t>seafarer </a:t>
            </a:r>
            <a:r>
              <a:rPr spc="-5" dirty="0"/>
              <a:t>mission</a:t>
            </a:r>
            <a:r>
              <a:rPr spc="10" dirty="0"/>
              <a:t> </a:t>
            </a:r>
            <a:r>
              <a:rPr dirty="0"/>
              <a:t>do?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795779"/>
            <a:ext cx="10300335" cy="42856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 algn="just">
              <a:lnSpc>
                <a:spcPct val="90200"/>
              </a:lnSpc>
              <a:spcBef>
                <a:spcPts val="430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latin typeface="Calibri"/>
                <a:cs typeface="Calibri"/>
              </a:rPr>
              <a:t>An </a:t>
            </a:r>
            <a:r>
              <a:rPr sz="2800" spc="-10" dirty="0">
                <a:latin typeface="Calibri"/>
                <a:cs typeface="Calibri"/>
              </a:rPr>
              <a:t>essential component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40" dirty="0">
                <a:latin typeface="Calibri"/>
                <a:cs typeface="Calibri"/>
              </a:rPr>
              <a:t>SCI’s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spc="-5" dirty="0">
                <a:latin typeface="Calibri"/>
                <a:cs typeface="Calibri"/>
              </a:rPr>
              <a:t>is visiting the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10" dirty="0">
                <a:latin typeface="Calibri"/>
                <a:cs typeface="Calibri"/>
              </a:rPr>
              <a:t>onboard 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ships </a:t>
            </a:r>
            <a:r>
              <a:rPr sz="2800" spc="-10" dirty="0">
                <a:latin typeface="Calibri"/>
                <a:cs typeface="Calibri"/>
              </a:rPr>
              <a:t>that call </a:t>
            </a:r>
            <a:r>
              <a:rPr sz="2800" spc="-5" dirty="0">
                <a:latin typeface="Calibri"/>
                <a:cs typeface="Calibri"/>
              </a:rPr>
              <a:t>within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port </a:t>
            </a:r>
            <a:r>
              <a:rPr sz="2800" spc="-10" dirty="0">
                <a:latin typeface="Calibri"/>
                <a:cs typeface="Calibri"/>
              </a:rPr>
              <a:t>terminals </a:t>
            </a:r>
            <a:r>
              <a:rPr sz="2800" spc="-5" dirty="0">
                <a:latin typeface="Calibri"/>
                <a:cs typeface="Calibri"/>
              </a:rPr>
              <a:t>of Philadelphia and South  </a:t>
            </a:r>
            <a:r>
              <a:rPr sz="2800" spc="-40" dirty="0">
                <a:latin typeface="Calibri"/>
                <a:cs typeface="Calibri"/>
              </a:rPr>
              <a:t>Jersey. </a:t>
            </a:r>
            <a:r>
              <a:rPr sz="2800" spc="-5" dirty="0">
                <a:latin typeface="Calibri"/>
                <a:cs typeface="Calibri"/>
              </a:rPr>
              <a:t>This </a:t>
            </a:r>
            <a:r>
              <a:rPr sz="2800" spc="-20" dirty="0">
                <a:latin typeface="Calibri"/>
                <a:cs typeface="Calibri"/>
              </a:rPr>
              <a:t>involves </a:t>
            </a:r>
            <a:r>
              <a:rPr sz="2800" spc="-5" dirty="0">
                <a:latin typeface="Calibri"/>
                <a:cs typeface="Calibri"/>
              </a:rPr>
              <a:t>visiting thirty port </a:t>
            </a:r>
            <a:r>
              <a:rPr sz="2800" spc="-10" dirty="0">
                <a:latin typeface="Calibri"/>
                <a:cs typeface="Calibri"/>
              </a:rPr>
              <a:t>terminals </a:t>
            </a:r>
            <a:r>
              <a:rPr sz="2800" spc="-5" dirty="0">
                <a:latin typeface="Calibri"/>
                <a:cs typeface="Calibri"/>
              </a:rPr>
              <a:t>some </a:t>
            </a:r>
            <a:r>
              <a:rPr sz="2800" dirty="0">
                <a:latin typeface="Calibri"/>
                <a:cs typeface="Calibri"/>
              </a:rPr>
              <a:t>40 </a:t>
            </a:r>
            <a:r>
              <a:rPr sz="2800" spc="-5" dirty="0">
                <a:latin typeface="Calibri"/>
                <a:cs typeface="Calibri"/>
              </a:rPr>
              <a:t>miles apart  on both sides of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Delaware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River.</a:t>
            </a:r>
            <a:endParaRPr sz="2800">
              <a:latin typeface="Calibri"/>
              <a:cs typeface="Calibri"/>
            </a:endParaRPr>
          </a:p>
          <a:p>
            <a:pPr marL="241300" marR="224790" indent="-228600">
              <a:lnSpc>
                <a:spcPts val="3000"/>
              </a:lnSpc>
              <a:spcBef>
                <a:spcPts val="104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5" dirty="0">
                <a:latin typeface="Calibri"/>
                <a:cs typeface="Calibri"/>
              </a:rPr>
              <a:t>We </a:t>
            </a:r>
            <a:r>
              <a:rPr sz="2800" spc="-5" dirty="0">
                <a:latin typeface="Calibri"/>
                <a:cs typeface="Calibri"/>
              </a:rPr>
              <a:t>visit ships as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40" dirty="0">
                <a:latin typeface="Calibri"/>
                <a:cs typeface="Calibri"/>
              </a:rPr>
              <a:t>key </a:t>
            </a:r>
            <a:r>
              <a:rPr sz="2800" spc="-10" dirty="0">
                <a:latin typeface="Calibri"/>
                <a:cs typeface="Calibri"/>
              </a:rPr>
              <a:t>component </a:t>
            </a:r>
            <a:r>
              <a:rPr sz="2800" spc="-5" dirty="0">
                <a:latin typeface="Calibri"/>
                <a:cs typeface="Calibri"/>
              </a:rPr>
              <a:t>of our </a:t>
            </a:r>
            <a:r>
              <a:rPr sz="2800" spc="-10" dirty="0">
                <a:latin typeface="Calibri"/>
                <a:cs typeface="Calibri"/>
              </a:rPr>
              <a:t>work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20" dirty="0">
                <a:latin typeface="Calibri"/>
                <a:cs typeface="Calibri"/>
              </a:rPr>
              <a:t>care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5" dirty="0">
                <a:latin typeface="Calibri"/>
                <a:cs typeface="Calibri"/>
              </a:rPr>
              <a:t>merchant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monitor their </a:t>
            </a:r>
            <a:r>
              <a:rPr sz="2800" spc="-25" dirty="0">
                <a:latin typeface="Calibri"/>
                <a:cs typeface="Calibri"/>
              </a:rPr>
              <a:t>welfare </a:t>
            </a:r>
            <a:r>
              <a:rPr sz="2800" spc="-15" dirty="0">
                <a:latin typeface="Calibri"/>
                <a:cs typeface="Calibri"/>
              </a:rPr>
              <a:t>consistent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MLC  </a:t>
            </a:r>
            <a:r>
              <a:rPr sz="2800" spc="5" dirty="0">
                <a:latin typeface="Calibri"/>
                <a:cs typeface="Calibri"/>
              </a:rPr>
              <a:t>2006.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5" dirty="0">
                <a:latin typeface="Calibri"/>
                <a:cs typeface="Calibri"/>
              </a:rPr>
              <a:t>We </a:t>
            </a:r>
            <a:r>
              <a:rPr sz="2800" spc="-15" dirty="0">
                <a:latin typeface="Calibri"/>
                <a:cs typeface="Calibri"/>
              </a:rPr>
              <a:t>provide </a:t>
            </a:r>
            <a:r>
              <a:rPr sz="2800" spc="-5" dirty="0">
                <a:latin typeface="Calibri"/>
                <a:cs typeface="Calibri"/>
              </a:rPr>
              <a:t>both </a:t>
            </a:r>
            <a:r>
              <a:rPr sz="2800" spc="-10" dirty="0">
                <a:latin typeface="Calibri"/>
                <a:cs typeface="Calibri"/>
              </a:rPr>
              <a:t>communication tools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transport.</a:t>
            </a:r>
            <a:endParaRPr sz="2800">
              <a:latin typeface="Calibri"/>
              <a:cs typeface="Calibri"/>
            </a:endParaRPr>
          </a:p>
          <a:p>
            <a:pPr marL="241300" marR="897890" indent="-228600">
              <a:lnSpc>
                <a:spcPts val="3000"/>
              </a:lnSpc>
              <a:spcBef>
                <a:spcPts val="105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5" dirty="0">
                <a:latin typeface="Calibri"/>
                <a:cs typeface="Calibri"/>
              </a:rPr>
              <a:t>We </a:t>
            </a:r>
            <a:r>
              <a:rPr sz="2800" spc="-15" dirty="0">
                <a:latin typeface="Calibri"/>
                <a:cs typeface="Calibri"/>
              </a:rPr>
              <a:t>provide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“ministry of </a:t>
            </a:r>
            <a:r>
              <a:rPr sz="2800" spc="-10" dirty="0">
                <a:latin typeface="Calibri"/>
                <a:cs typeface="Calibri"/>
              </a:rPr>
              <a:t>presence”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all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is both  </a:t>
            </a:r>
            <a:r>
              <a:rPr sz="2800" spc="-15" dirty="0">
                <a:latin typeface="Calibri"/>
                <a:cs typeface="Calibri"/>
              </a:rPr>
              <a:t>proactive </a:t>
            </a:r>
            <a:r>
              <a:rPr sz="2800" spc="-5" dirty="0">
                <a:latin typeface="Calibri"/>
                <a:cs typeface="Calibri"/>
              </a:rPr>
              <a:t>and without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prejudice.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6931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How </a:t>
            </a:r>
            <a:r>
              <a:rPr dirty="0"/>
              <a:t>is the </a:t>
            </a:r>
            <a:r>
              <a:rPr spc="-15" dirty="0"/>
              <a:t>work</a:t>
            </a:r>
            <a:r>
              <a:rPr spc="-30" dirty="0"/>
              <a:t> </a:t>
            </a:r>
            <a:r>
              <a:rPr spc="-5" dirty="0"/>
              <a:t>funded?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851" y="1795779"/>
            <a:ext cx="9961880" cy="4033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1562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outset </a:t>
            </a:r>
            <a:r>
              <a:rPr sz="2800" spc="-5" dirty="0">
                <a:latin typeface="Calibri"/>
                <a:cs typeface="Calibri"/>
              </a:rPr>
              <a:t>in the early 19</a:t>
            </a:r>
            <a:r>
              <a:rPr sz="2850" spc="-7" baseline="23391" dirty="0">
                <a:latin typeface="Calibri"/>
                <a:cs typeface="Calibri"/>
              </a:rPr>
              <a:t>th </a:t>
            </a:r>
            <a:r>
              <a:rPr sz="2800" spc="-5" dirty="0">
                <a:latin typeface="Calibri"/>
                <a:cs typeface="Calibri"/>
              </a:rPr>
              <a:t>century </a:t>
            </a: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25" dirty="0">
                <a:latin typeface="Calibri"/>
                <a:cs typeface="Calibri"/>
              </a:rPr>
              <a:t>have always </a:t>
            </a:r>
            <a:r>
              <a:rPr sz="2800" spc="-5" dirty="0">
                <a:latin typeface="Calibri"/>
                <a:cs typeface="Calibri"/>
              </a:rPr>
              <a:t>been  </a:t>
            </a:r>
            <a:r>
              <a:rPr sz="2800" spc="-15" dirty="0">
                <a:latin typeface="Calibri"/>
                <a:cs typeface="Calibri"/>
              </a:rPr>
              <a:t>voluntary</a:t>
            </a:r>
            <a:r>
              <a:rPr sz="2800" spc="-10" dirty="0">
                <a:latin typeface="Calibri"/>
                <a:cs typeface="Calibri"/>
              </a:rPr>
              <a:t> societies.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Early </a:t>
            </a:r>
            <a:r>
              <a:rPr sz="2800" spc="-5" dirty="0">
                <a:latin typeface="Calibri"/>
                <a:cs typeface="Calibri"/>
              </a:rPr>
              <a:t>support </a:t>
            </a:r>
            <a:r>
              <a:rPr sz="2800" spc="-10" dirty="0">
                <a:latin typeface="Calibri"/>
                <a:cs typeface="Calibri"/>
              </a:rPr>
              <a:t>came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Anglican, </a:t>
            </a:r>
            <a:r>
              <a:rPr sz="2800" spc="-10" dirty="0">
                <a:latin typeface="Calibri"/>
                <a:cs typeface="Calibri"/>
              </a:rPr>
              <a:t>Church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England.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00"/>
              </a:lnSpc>
              <a:spcBef>
                <a:spcPts val="114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65" dirty="0">
                <a:latin typeface="Calibri"/>
                <a:cs typeface="Calibri"/>
              </a:rPr>
              <a:t>Today </a:t>
            </a: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supported by contributions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spc="-10" dirty="0">
                <a:latin typeface="Calibri"/>
                <a:cs typeface="Calibri"/>
              </a:rPr>
              <a:t>shipowners  </a:t>
            </a:r>
            <a:r>
              <a:rPr sz="2800" spc="-5" dirty="0">
                <a:latin typeface="Calibri"/>
                <a:cs typeface="Calibri"/>
              </a:rPr>
              <a:t>supplemented by fund </a:t>
            </a:r>
            <a:r>
              <a:rPr sz="2800" spc="-10" dirty="0">
                <a:latin typeface="Calibri"/>
                <a:cs typeface="Calibri"/>
              </a:rPr>
              <a:t>raising </a:t>
            </a:r>
            <a:r>
              <a:rPr sz="2800" spc="-20" dirty="0">
                <a:latin typeface="Calibri"/>
                <a:cs typeface="Calibri"/>
              </a:rPr>
              <a:t>programs </a:t>
            </a:r>
            <a:r>
              <a:rPr sz="2800" spc="-5" dirty="0">
                <a:latin typeface="Calibri"/>
                <a:cs typeface="Calibri"/>
              </a:rPr>
              <a:t>within the port community  plus </a:t>
            </a:r>
            <a:r>
              <a:rPr sz="2800" spc="-10" dirty="0">
                <a:latin typeface="Calibri"/>
                <a:cs typeface="Calibri"/>
              </a:rPr>
              <a:t>donations </a:t>
            </a:r>
            <a:r>
              <a:rPr sz="2800" spc="-15" dirty="0">
                <a:latin typeface="Calibri"/>
                <a:cs typeface="Calibri"/>
              </a:rPr>
              <a:t>from </a:t>
            </a:r>
            <a:r>
              <a:rPr sz="2800" spc="-10" dirty="0">
                <a:latin typeface="Calibri"/>
                <a:cs typeface="Calibri"/>
              </a:rPr>
              <a:t>local churches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philanthropic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donors.</a:t>
            </a:r>
            <a:endParaRPr sz="2800">
              <a:latin typeface="Calibri"/>
              <a:cs typeface="Calibri"/>
            </a:endParaRPr>
          </a:p>
          <a:p>
            <a:pPr marL="241300" marR="504825" indent="-228600">
              <a:lnSpc>
                <a:spcPts val="3100"/>
              </a:lnSpc>
              <a:spcBef>
                <a:spcPts val="92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The support </a:t>
            </a:r>
            <a:r>
              <a:rPr sz="2800" spc="-15" dirty="0">
                <a:latin typeface="Calibri"/>
                <a:cs typeface="Calibri"/>
              </a:rPr>
              <a:t>varies from </a:t>
            </a:r>
            <a:r>
              <a:rPr sz="2800" spc="-5" dirty="0">
                <a:latin typeface="Calibri"/>
                <a:cs typeface="Calibri"/>
              </a:rPr>
              <a:t>port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port and some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almost </a:t>
            </a:r>
            <a:r>
              <a:rPr sz="2800" dirty="0">
                <a:latin typeface="Calibri"/>
                <a:cs typeface="Calibri"/>
              </a:rPr>
              <a:t>100%  </a:t>
            </a:r>
            <a:r>
              <a:rPr sz="2800" spc="-15" dirty="0">
                <a:latin typeface="Calibri"/>
                <a:cs typeface="Calibri"/>
              </a:rPr>
              <a:t>volunteer </a:t>
            </a:r>
            <a:r>
              <a:rPr sz="2800" spc="-10" dirty="0">
                <a:latin typeface="Calibri"/>
                <a:cs typeface="Calibri"/>
              </a:rPr>
              <a:t>driven </a:t>
            </a:r>
            <a:r>
              <a:rPr sz="2800" spc="-5" dirty="0">
                <a:latin typeface="Calibri"/>
                <a:cs typeface="Calibri"/>
              </a:rPr>
              <a:t>while </a:t>
            </a:r>
            <a:r>
              <a:rPr sz="2800" spc="-15" dirty="0">
                <a:latin typeface="Calibri"/>
                <a:cs typeface="Calibri"/>
              </a:rPr>
              <a:t>others are </a:t>
            </a:r>
            <a:r>
              <a:rPr sz="2800" spc="-5" dirty="0">
                <a:latin typeface="Calibri"/>
                <a:cs typeface="Calibri"/>
              </a:rPr>
              <a:t>able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support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paid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staff.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International </a:t>
            </a:r>
            <a:r>
              <a:rPr sz="2800" spc="-15" dirty="0">
                <a:latin typeface="Calibri"/>
                <a:cs typeface="Calibri"/>
              </a:rPr>
              <a:t>groups </a:t>
            </a:r>
            <a:r>
              <a:rPr sz="2800" spc="-25" dirty="0">
                <a:latin typeface="Calibri"/>
                <a:cs typeface="Calibri"/>
              </a:rPr>
              <a:t>like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75" dirty="0">
                <a:latin typeface="Calibri"/>
                <a:cs typeface="Calibri"/>
              </a:rPr>
              <a:t>ITF, </a:t>
            </a:r>
            <a:r>
              <a:rPr sz="2800" dirty="0">
                <a:latin typeface="Calibri"/>
                <a:cs typeface="Calibri"/>
              </a:rPr>
              <a:t>NAMMA </a:t>
            </a:r>
            <a:r>
              <a:rPr sz="2800" spc="-15" dirty="0">
                <a:latin typeface="Calibri"/>
                <a:cs typeface="Calibri"/>
              </a:rPr>
              <a:t>others provide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grants.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68554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What </a:t>
            </a:r>
            <a:r>
              <a:rPr spc="-25" dirty="0"/>
              <a:t>are </a:t>
            </a:r>
            <a:r>
              <a:rPr dirty="0"/>
              <a:t>the</a:t>
            </a:r>
            <a:r>
              <a:rPr spc="-15" dirty="0"/>
              <a:t> </a:t>
            </a:r>
            <a:r>
              <a:rPr spc="-5" dirty="0"/>
              <a:t>challenges?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795779"/>
            <a:ext cx="10357485" cy="4033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81025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Since </a:t>
            </a:r>
            <a:r>
              <a:rPr sz="2800" dirty="0">
                <a:latin typeface="Calibri"/>
                <a:cs typeface="Calibri"/>
              </a:rPr>
              <a:t>9/11, </a:t>
            </a:r>
            <a:r>
              <a:rPr sz="2800" spc="-20" dirty="0">
                <a:latin typeface="Calibri"/>
                <a:cs typeface="Calibri"/>
              </a:rPr>
              <a:t>Port </a:t>
            </a:r>
            <a:r>
              <a:rPr sz="2800" spc="-5" dirty="0">
                <a:latin typeface="Calibri"/>
                <a:cs typeface="Calibri"/>
              </a:rPr>
              <a:t>security </a:t>
            </a:r>
            <a:r>
              <a:rPr sz="2800" spc="-10" dirty="0">
                <a:latin typeface="Calibri"/>
                <a:cs typeface="Calibri"/>
              </a:rPr>
              <a:t>around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world </a:t>
            </a:r>
            <a:r>
              <a:rPr sz="2800" spc="-5" dirty="0">
                <a:latin typeface="Calibri"/>
                <a:cs typeface="Calibri"/>
              </a:rPr>
              <a:t>has </a:t>
            </a:r>
            <a:r>
              <a:rPr sz="2800" spc="-10" dirty="0">
                <a:latin typeface="Calibri"/>
                <a:cs typeface="Calibri"/>
              </a:rPr>
              <a:t>become very strict,  </a:t>
            </a:r>
            <a:r>
              <a:rPr sz="2800" spc="-5" dirty="0">
                <a:latin typeface="Calibri"/>
                <a:cs typeface="Calibri"/>
              </a:rPr>
              <a:t>with all ports now </a:t>
            </a:r>
            <a:r>
              <a:rPr sz="2800" spc="-10" dirty="0">
                <a:latin typeface="Calibri"/>
                <a:cs typeface="Calibri"/>
              </a:rPr>
              <a:t>secure </a:t>
            </a:r>
            <a:r>
              <a:rPr sz="2800" spc="-15" dirty="0">
                <a:latin typeface="Calibri"/>
                <a:cs typeface="Calibri"/>
              </a:rPr>
              <a:t>areas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limited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access.</a:t>
            </a:r>
            <a:endParaRPr sz="2800">
              <a:latin typeface="Calibri"/>
              <a:cs typeface="Calibri"/>
            </a:endParaRPr>
          </a:p>
          <a:p>
            <a:pPr marL="241300" marR="960755" indent="-228600">
              <a:lnSpc>
                <a:spcPts val="3120"/>
              </a:lnSpc>
              <a:spcBef>
                <a:spcPts val="88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35" dirty="0">
                <a:latin typeface="Calibri"/>
                <a:cs typeface="Calibri"/>
              </a:rPr>
              <a:t>At </a:t>
            </a:r>
            <a:r>
              <a:rPr sz="2800" spc="-15" dirty="0">
                <a:latin typeface="Calibri"/>
                <a:cs typeface="Calibri"/>
              </a:rPr>
              <a:t>many </a:t>
            </a:r>
            <a:r>
              <a:rPr sz="2800" spc="-5" dirty="0">
                <a:latin typeface="Calibri"/>
                <a:cs typeface="Calibri"/>
              </a:rPr>
              <a:t>port </a:t>
            </a:r>
            <a:r>
              <a:rPr sz="2800" spc="-10" dirty="0">
                <a:latin typeface="Calibri"/>
                <a:cs typeface="Calibri"/>
              </a:rPr>
              <a:t>terminals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 </a:t>
            </a:r>
            <a:r>
              <a:rPr sz="2800" dirty="0">
                <a:latin typeface="Calibri"/>
                <a:cs typeface="Calibri"/>
              </a:rPr>
              <a:t>bus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only </a:t>
            </a:r>
            <a:r>
              <a:rPr sz="2800" spc="-35" dirty="0">
                <a:latin typeface="Calibri"/>
                <a:cs typeface="Calibri"/>
              </a:rPr>
              <a:t>way  </a:t>
            </a:r>
            <a:r>
              <a:rPr sz="2800" spc="-25" dirty="0">
                <a:latin typeface="Calibri"/>
                <a:cs typeface="Calibri"/>
              </a:rPr>
              <a:t>seafarers </a:t>
            </a:r>
            <a:r>
              <a:rPr sz="2800" spc="-20" dirty="0">
                <a:latin typeface="Calibri"/>
                <a:cs typeface="Calibri"/>
              </a:rPr>
              <a:t>gain </a:t>
            </a:r>
            <a:r>
              <a:rPr sz="2800" spc="-10" dirty="0">
                <a:latin typeface="Calibri"/>
                <a:cs typeface="Calibri"/>
              </a:rPr>
              <a:t>shore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leave.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10" dirty="0">
                <a:latin typeface="Calibri"/>
                <a:cs typeface="Calibri"/>
              </a:rPr>
              <a:t>Stress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Mental </a:t>
            </a:r>
            <a:r>
              <a:rPr sz="2800" spc="-5" dirty="0">
                <a:latin typeface="Calibri"/>
                <a:cs typeface="Calibri"/>
              </a:rPr>
              <a:t>Health is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global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concern.</a:t>
            </a:r>
            <a:endParaRPr sz="2800">
              <a:latin typeface="Calibri"/>
              <a:cs typeface="Calibri"/>
            </a:endParaRPr>
          </a:p>
          <a:p>
            <a:pPr marL="241300" marR="1503045" indent="-228600">
              <a:lnSpc>
                <a:spcPts val="3000"/>
              </a:lnSpc>
              <a:spcBef>
                <a:spcPts val="104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MLC </a:t>
            </a:r>
            <a:r>
              <a:rPr sz="2800" dirty="0">
                <a:latin typeface="Calibri"/>
                <a:cs typeface="Calibri"/>
              </a:rPr>
              <a:t>2006 </a:t>
            </a:r>
            <a:r>
              <a:rPr sz="2800" spc="-5" dirty="0">
                <a:latin typeface="Calibri"/>
                <a:cs typeface="Calibri"/>
              </a:rPr>
              <a:t>guidelines </a:t>
            </a:r>
            <a:r>
              <a:rPr sz="2800" spc="-10" dirty="0">
                <a:latin typeface="Calibri"/>
                <a:cs typeface="Calibri"/>
              </a:rPr>
              <a:t>recommend </a:t>
            </a:r>
            <a:r>
              <a:rPr sz="2800" spc="-20" dirty="0">
                <a:latin typeface="Calibri"/>
                <a:cs typeface="Calibri"/>
              </a:rPr>
              <a:t>Port </a:t>
            </a:r>
            <a:r>
              <a:rPr sz="2800" spc="-35" dirty="0">
                <a:latin typeface="Calibri"/>
                <a:cs typeface="Calibri"/>
              </a:rPr>
              <a:t>Welfare </a:t>
            </a:r>
            <a:r>
              <a:rPr sz="2800" spc="-10" dirty="0">
                <a:latin typeface="Calibri"/>
                <a:cs typeface="Calibri"/>
              </a:rPr>
              <a:t>facilities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committees.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00"/>
              </a:lnSpc>
              <a:spcBef>
                <a:spcPts val="110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missions </a:t>
            </a:r>
            <a:r>
              <a:rPr sz="2800" dirty="0">
                <a:latin typeface="Calibri"/>
                <a:cs typeface="Calibri"/>
              </a:rPr>
              <a:t>– </a:t>
            </a:r>
            <a:r>
              <a:rPr sz="2800" spc="-5" dirty="0">
                <a:latin typeface="Calibri"/>
                <a:cs typeface="Calibri"/>
              </a:rPr>
              <a:t>chaplains and </a:t>
            </a:r>
            <a:r>
              <a:rPr sz="2800" spc="-15" dirty="0">
                <a:latin typeface="Calibri"/>
                <a:cs typeface="Calibri"/>
              </a:rPr>
              <a:t>trained </a:t>
            </a:r>
            <a:r>
              <a:rPr sz="2800" dirty="0">
                <a:latin typeface="Calibri"/>
                <a:cs typeface="Calibri"/>
              </a:rPr>
              <a:t>ship </a:t>
            </a:r>
            <a:r>
              <a:rPr sz="2800" spc="-15" dirty="0">
                <a:latin typeface="Calibri"/>
                <a:cs typeface="Calibri"/>
              </a:rPr>
              <a:t>visitors are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front  </a:t>
            </a:r>
            <a:r>
              <a:rPr sz="2800" spc="-5" dirty="0">
                <a:latin typeface="Calibri"/>
                <a:cs typeface="Calibri"/>
              </a:rPr>
              <a:t>line of </a:t>
            </a:r>
            <a:r>
              <a:rPr sz="2800" spc="-20" dirty="0">
                <a:latin typeface="Calibri"/>
                <a:cs typeface="Calibri"/>
              </a:rPr>
              <a:t>seafarer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wellbeing.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8713528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Internet, </a:t>
            </a:r>
            <a:r>
              <a:rPr spc="-45" dirty="0"/>
              <a:t>Transport </a:t>
            </a:r>
            <a:r>
              <a:rPr dirty="0"/>
              <a:t>and</a:t>
            </a:r>
            <a:r>
              <a:rPr spc="10" dirty="0"/>
              <a:t> </a:t>
            </a:r>
            <a:r>
              <a:rPr spc="-15" dirty="0"/>
              <a:t>Presence.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1524000"/>
            <a:ext cx="30480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06900" y="2412443"/>
            <a:ext cx="2305050" cy="3073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96740" y="1886203"/>
            <a:ext cx="5475605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Taking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group </a:t>
            </a:r>
            <a:r>
              <a:rPr sz="1800" spc="-5" dirty="0">
                <a:latin typeface="Calibri"/>
                <a:cs typeface="Calibri"/>
              </a:rPr>
              <a:t>shopping </a:t>
            </a:r>
            <a:r>
              <a:rPr sz="1800" spc="-10" dirty="0">
                <a:latin typeface="Calibri"/>
                <a:cs typeface="Calibri"/>
              </a:rPr>
              <a:t>at Best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Buy.</a:t>
            </a:r>
            <a:endParaRPr sz="1800">
              <a:latin typeface="Calibri"/>
              <a:cs typeface="Calibri"/>
            </a:endParaRPr>
          </a:p>
          <a:p>
            <a:pPr marL="2438400" marR="5080">
              <a:lnSpc>
                <a:spcPct val="99400"/>
              </a:lnSpc>
              <a:spcBef>
                <a:spcPts val="1930"/>
              </a:spcBef>
            </a:pPr>
            <a:r>
              <a:rPr sz="1800" spc="-35" dirty="0">
                <a:latin typeface="Calibri"/>
                <a:cs typeface="Calibri"/>
              </a:rPr>
              <a:t>Two </a:t>
            </a:r>
            <a:r>
              <a:rPr sz="1800" spc="-5" dirty="0">
                <a:latin typeface="Calibri"/>
                <a:cs typeface="Calibri"/>
              </a:rPr>
              <a:t>Myanmar </a:t>
            </a:r>
            <a:r>
              <a:rPr sz="1800" spc="-15" dirty="0">
                <a:latin typeface="Calibri"/>
                <a:cs typeface="Calibri"/>
              </a:rPr>
              <a:t>seafarers </a:t>
            </a:r>
            <a:r>
              <a:rPr sz="1800" spc="-5" dirty="0">
                <a:latin typeface="Calibri"/>
                <a:cs typeface="Calibri"/>
              </a:rPr>
              <a:t>connect 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social media using the WiFi  Hostspots.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2550" y="4149130"/>
            <a:ext cx="2794000" cy="2095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96740" y="5912611"/>
            <a:ext cx="195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Being </a:t>
            </a:r>
            <a:r>
              <a:rPr sz="1800" spc="-10" dirty="0">
                <a:latin typeface="Calibri"/>
                <a:cs typeface="Calibri"/>
              </a:rPr>
              <a:t>there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listen.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47623" y="3827703"/>
            <a:ext cx="2482844" cy="18621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26358" y="5729732"/>
            <a:ext cx="3566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Russian </a:t>
            </a:r>
            <a:r>
              <a:rPr sz="1800" dirty="0">
                <a:latin typeface="Calibri"/>
                <a:cs typeface="Calibri"/>
              </a:rPr>
              <a:t>engineer on </a:t>
            </a:r>
            <a:r>
              <a:rPr sz="1800" spc="-5" dirty="0">
                <a:latin typeface="Calibri"/>
                <a:cs typeface="Calibri"/>
              </a:rPr>
              <a:t>Skype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his </a:t>
            </a:r>
            <a:r>
              <a:rPr sz="1800" spc="-10" dirty="0">
                <a:latin typeface="Calibri"/>
                <a:cs typeface="Calibri"/>
              </a:rPr>
              <a:t>wife.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8364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Internet, </a:t>
            </a:r>
            <a:r>
              <a:rPr spc="-45" dirty="0"/>
              <a:t>Transport </a:t>
            </a:r>
            <a:r>
              <a:rPr dirty="0"/>
              <a:t>and</a:t>
            </a:r>
            <a:r>
              <a:rPr spc="10" dirty="0"/>
              <a:t> </a:t>
            </a:r>
            <a:r>
              <a:rPr spc="-15" dirty="0"/>
              <a:t>Presence.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4005" y="4824476"/>
            <a:ext cx="33578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Often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steep </a:t>
            </a:r>
            <a:r>
              <a:rPr sz="1800" spc="-5" dirty="0">
                <a:latin typeface="Calibri"/>
                <a:cs typeface="Calibri"/>
              </a:rPr>
              <a:t>climb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gangway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7547" y="2370912"/>
            <a:ext cx="530860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Delivering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professional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spc="-5" dirty="0">
                <a:latin typeface="Calibri"/>
                <a:cs typeface="Calibri"/>
              </a:rPr>
              <a:t>magazines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Russian Captain </a:t>
            </a:r>
            <a:r>
              <a:rPr sz="1800" dirty="0">
                <a:latin typeface="Calibri"/>
                <a:cs typeface="Calibri"/>
              </a:rPr>
              <a:t>and a </a:t>
            </a:r>
            <a:r>
              <a:rPr sz="1800" spc="-10" dirty="0">
                <a:latin typeface="Calibri"/>
                <a:cs typeface="Calibri"/>
              </a:rPr>
              <a:t>Greek </a:t>
            </a:r>
            <a:r>
              <a:rPr sz="1800" spc="-5" dirty="0">
                <a:latin typeface="Calibri"/>
                <a:cs typeface="Calibri"/>
              </a:rPr>
              <a:t>Chief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Officer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8353" y="5802883"/>
            <a:ext cx="327660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Calibri"/>
                <a:cs typeface="Calibri"/>
              </a:rPr>
              <a:t>WiFi 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van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0" dirty="0">
                <a:latin typeface="Calibri"/>
                <a:cs typeface="Calibri"/>
              </a:rPr>
              <a:t>Ukrainian Captain  </a:t>
            </a:r>
            <a:r>
              <a:rPr sz="1800" spc="-5" dirty="0">
                <a:latin typeface="Calibri"/>
                <a:cs typeface="Calibri"/>
              </a:rPr>
              <a:t>connects with </a:t>
            </a:r>
            <a:r>
              <a:rPr sz="1800" dirty="0">
                <a:latin typeface="Calibri"/>
                <a:cs typeface="Calibri"/>
              </a:rPr>
              <a:t>his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family.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256" y="1372158"/>
            <a:ext cx="4007774" cy="3295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37951" y="2434437"/>
            <a:ext cx="1944974" cy="2922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2022" y="3053562"/>
            <a:ext cx="1643075" cy="24684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78114" y="4283588"/>
            <a:ext cx="3220628" cy="2145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5857876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Special</a:t>
            </a:r>
            <a:r>
              <a:rPr spc="-10" dirty="0"/>
              <a:t> </a:t>
            </a:r>
            <a:r>
              <a:rPr spc="-5" dirty="0"/>
              <a:t>activities?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1367400"/>
            <a:ext cx="2431580" cy="3242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3996" y="2988754"/>
            <a:ext cx="3607622" cy="2705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85540" y="1819147"/>
            <a:ext cx="308927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Calibri"/>
                <a:cs typeface="Calibri"/>
              </a:rPr>
              <a:t>Delivering </a:t>
            </a:r>
            <a:r>
              <a:rPr sz="1800" spc="-10" dirty="0">
                <a:latin typeface="Calibri"/>
                <a:cs typeface="Calibri"/>
              </a:rPr>
              <a:t>over </a:t>
            </a:r>
            <a:r>
              <a:rPr sz="1800" dirty="0">
                <a:latin typeface="Calibri"/>
                <a:cs typeface="Calibri"/>
              </a:rPr>
              <a:t>2000 </a:t>
            </a:r>
            <a:r>
              <a:rPr sz="1800" spc="-15" dirty="0">
                <a:latin typeface="Calibri"/>
                <a:cs typeface="Calibri"/>
              </a:rPr>
              <a:t>“ditty” </a:t>
            </a:r>
            <a:r>
              <a:rPr sz="1800" spc="-5" dirty="0">
                <a:latin typeface="Calibri"/>
                <a:cs typeface="Calibri"/>
              </a:rPr>
              <a:t>bags  </a:t>
            </a:r>
            <a:r>
              <a:rPr sz="1800" spc="-10" dirty="0">
                <a:latin typeface="Calibri"/>
                <a:cs typeface="Calibri"/>
              </a:rPr>
              <a:t>over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holiday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season.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67359" y="1534604"/>
            <a:ext cx="2181221" cy="2908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227321" y="2654300"/>
            <a:ext cx="210629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500"/>
              </a:lnSpc>
              <a:spcBef>
                <a:spcPts val="110"/>
              </a:spcBef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small Christmas </a:t>
            </a:r>
            <a:r>
              <a:rPr sz="1800" spc="-10" dirty="0">
                <a:latin typeface="Calibri"/>
                <a:cs typeface="Calibri"/>
              </a:rPr>
              <a:t>tree  </a:t>
            </a:r>
            <a:r>
              <a:rPr sz="1800" spc="-5" dirty="0">
                <a:latin typeface="Calibri"/>
                <a:cs typeface="Calibri"/>
              </a:rPr>
              <a:t>onboard with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“ditty”  </a:t>
            </a:r>
            <a:r>
              <a:rPr sz="1800" spc="-5" dirty="0">
                <a:latin typeface="Calibri"/>
                <a:cs typeface="Calibri"/>
              </a:rPr>
              <a:t>Bag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every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seafarer.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4642" y="4341367"/>
            <a:ext cx="3542242" cy="19925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79840" y="4845811"/>
            <a:ext cx="2905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Seafarer </a:t>
            </a:r>
            <a:r>
              <a:rPr sz="1800" dirty="0">
                <a:latin typeface="Calibri"/>
                <a:cs typeface="Calibri"/>
              </a:rPr>
              <a:t>service and</a:t>
            </a:r>
            <a:r>
              <a:rPr sz="1800" spc="-10" dirty="0">
                <a:latin typeface="Calibri"/>
                <a:cs typeface="Calibri"/>
              </a:rPr>
              <a:t> fellowship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4235"/>
            <a:ext cx="5407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Special</a:t>
            </a:r>
            <a:r>
              <a:rPr spc="-45" dirty="0"/>
              <a:t> </a:t>
            </a:r>
            <a:r>
              <a:rPr spc="-10" dirty="0"/>
              <a:t>moments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57288" y="5546852"/>
            <a:ext cx="5412105" cy="11258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memorial </a:t>
            </a:r>
            <a:r>
              <a:rPr sz="1800" dirty="0">
                <a:latin typeface="Calibri"/>
                <a:cs typeface="Calibri"/>
              </a:rPr>
              <a:t>service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Korean-American </a:t>
            </a:r>
            <a:r>
              <a:rPr sz="1800" spc="-5" dirty="0">
                <a:latin typeface="Calibri"/>
                <a:cs typeface="Calibri"/>
              </a:rPr>
              <a:t>community  </a:t>
            </a:r>
            <a:r>
              <a:rPr sz="1800" spc="-8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mark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3</a:t>
            </a:r>
            <a:r>
              <a:rPr sz="1800" spc="-15" baseline="23148" dirty="0">
                <a:latin typeface="Calibri"/>
                <a:cs typeface="Calibri"/>
              </a:rPr>
              <a:t>rd </a:t>
            </a:r>
            <a:r>
              <a:rPr sz="1800" spc="-5" dirty="0">
                <a:latin typeface="Calibri"/>
                <a:cs typeface="Calibri"/>
              </a:rPr>
              <a:t>anniversary </a:t>
            </a:r>
            <a:r>
              <a:rPr sz="1800" dirty="0">
                <a:latin typeface="Calibri"/>
                <a:cs typeface="Calibri"/>
              </a:rPr>
              <a:t>of the </a:t>
            </a:r>
            <a:r>
              <a:rPr sz="1800" spc="-5" dirty="0">
                <a:latin typeface="Calibri"/>
                <a:cs typeface="Calibri"/>
              </a:rPr>
              <a:t>loss </a:t>
            </a:r>
            <a:r>
              <a:rPr sz="1800" dirty="0">
                <a:latin typeface="Calibri"/>
                <a:cs typeface="Calibri"/>
              </a:rPr>
              <a:t>of 304 </a:t>
            </a:r>
            <a:r>
              <a:rPr sz="1800" spc="-5" dirty="0">
                <a:latin typeface="Calibri"/>
                <a:cs typeface="Calibri"/>
              </a:rPr>
              <a:t>onboard </a:t>
            </a:r>
            <a:r>
              <a:rPr sz="1800" dirty="0">
                <a:latin typeface="Calibri"/>
                <a:cs typeface="Calibri"/>
              </a:rPr>
              <a:t>the  </a:t>
            </a:r>
            <a:r>
              <a:rPr sz="1800" spc="-15" dirty="0">
                <a:latin typeface="Calibri"/>
                <a:cs typeface="Calibri"/>
              </a:rPr>
              <a:t>Korean </a:t>
            </a:r>
            <a:r>
              <a:rPr sz="1800" spc="-10" dirty="0">
                <a:latin typeface="Calibri"/>
                <a:cs typeface="Calibri"/>
              </a:rPr>
              <a:t>Ferry </a:t>
            </a:r>
            <a:r>
              <a:rPr sz="1800" spc="-25" dirty="0">
                <a:latin typeface="Calibri"/>
                <a:cs typeface="Calibri"/>
              </a:rPr>
              <a:t>”SEWOL”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5" dirty="0">
                <a:latin typeface="Calibri"/>
                <a:cs typeface="Calibri"/>
              </a:rPr>
              <a:t>April 16</a:t>
            </a:r>
            <a:r>
              <a:rPr sz="1800" spc="-7" baseline="23148" dirty="0">
                <a:latin typeface="Calibri"/>
                <a:cs typeface="Calibri"/>
              </a:rPr>
              <a:t>th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2014.</a:t>
            </a:r>
          </a:p>
          <a:p>
            <a:pPr marL="12700" algn="ctr">
              <a:lnSpc>
                <a:spcPct val="100000"/>
              </a:lnSpc>
              <a:spcBef>
                <a:spcPts val="50"/>
              </a:spcBef>
            </a:pPr>
            <a:r>
              <a:rPr sz="1800" spc="-5" dirty="0">
                <a:latin typeface="Calibri"/>
                <a:cs typeface="Calibri"/>
              </a:rPr>
              <a:t>This included </a:t>
            </a:r>
            <a:r>
              <a:rPr sz="1800" dirty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/>
                <a:cs typeface="Calibri"/>
              </a:rPr>
              <a:t>5</a:t>
            </a:r>
            <a:r>
              <a:rPr sz="1800" dirty="0">
                <a:latin typeface="Calibri"/>
                <a:cs typeface="Calibri"/>
              </a:rPr>
              <a:t>0 </a:t>
            </a:r>
            <a:r>
              <a:rPr sz="1800" spc="-5" dirty="0">
                <a:latin typeface="Calibri"/>
                <a:cs typeface="Calibri"/>
              </a:rPr>
              <a:t>High school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students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35807" y="1213103"/>
            <a:ext cx="5766816" cy="433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8968"/>
            <a:ext cx="2457450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spc="60" dirty="0">
                <a:solidFill>
                  <a:srgbClr val="0070C0"/>
                </a:solidFill>
              </a:rPr>
              <a:t>Who am</a:t>
            </a:r>
            <a:r>
              <a:rPr sz="4300" spc="-80" dirty="0">
                <a:solidFill>
                  <a:srgbClr val="0070C0"/>
                </a:solidFill>
              </a:rPr>
              <a:t> </a:t>
            </a:r>
            <a:r>
              <a:rPr sz="4300" spc="35" dirty="0">
                <a:solidFill>
                  <a:srgbClr val="0070C0"/>
                </a:solidFill>
              </a:rPr>
              <a:t>I?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916939" y="1649425"/>
            <a:ext cx="10248265" cy="44932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Joined </a:t>
            </a:r>
            <a:r>
              <a:rPr sz="2800" spc="-30" dirty="0">
                <a:latin typeface="Calibri"/>
                <a:cs typeface="Calibri"/>
              </a:rPr>
              <a:t>my </a:t>
            </a:r>
            <a:r>
              <a:rPr sz="2800" spc="-20" dirty="0">
                <a:latin typeface="Calibri"/>
                <a:cs typeface="Calibri"/>
              </a:rPr>
              <a:t>first </a:t>
            </a:r>
            <a:r>
              <a:rPr sz="2800" spc="-15" dirty="0">
                <a:latin typeface="Calibri"/>
                <a:cs typeface="Calibri"/>
              </a:rPr>
              <a:t>merchant </a:t>
            </a:r>
            <a:r>
              <a:rPr sz="2800" dirty="0">
                <a:latin typeface="Calibri"/>
                <a:cs typeface="Calibri"/>
              </a:rPr>
              <a:t>ship </a:t>
            </a:r>
            <a:r>
              <a:rPr sz="2800" spc="-5" dirty="0">
                <a:latin typeface="Calibri"/>
                <a:cs typeface="Calibri"/>
              </a:rPr>
              <a:t>fifty </a:t>
            </a:r>
            <a:r>
              <a:rPr sz="2800" spc="-25" dirty="0">
                <a:latin typeface="Calibri"/>
                <a:cs typeface="Calibri"/>
              </a:rPr>
              <a:t>years </a:t>
            </a:r>
            <a:r>
              <a:rPr sz="2800" spc="-10" dirty="0">
                <a:latin typeface="Calibri"/>
                <a:cs typeface="Calibri"/>
              </a:rPr>
              <a:t>ago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0" dirty="0">
                <a:latin typeface="Calibri"/>
                <a:cs typeface="Calibri"/>
              </a:rPr>
              <a:t>November </a:t>
            </a:r>
            <a:r>
              <a:rPr sz="2800" dirty="0">
                <a:latin typeface="Calibri"/>
                <a:cs typeface="Calibri"/>
              </a:rPr>
              <a:t>15,</a:t>
            </a:r>
            <a:r>
              <a:rPr sz="2800" spc="1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1968.</a:t>
            </a:r>
          </a:p>
          <a:p>
            <a:pPr marL="241300" marR="5080" indent="-228600">
              <a:lnSpc>
                <a:spcPts val="3000"/>
              </a:lnSpc>
              <a:spcBef>
                <a:spcPts val="1019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Served on both British and Canadian ships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rank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Chief Officer  (second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command).</a:t>
            </a:r>
            <a:endParaRPr sz="2800" dirty="0">
              <a:latin typeface="Calibri"/>
              <a:cs typeface="Calibri"/>
            </a:endParaRPr>
          </a:p>
          <a:p>
            <a:pPr marL="241300" marR="798830" indent="-228600">
              <a:lnSpc>
                <a:spcPts val="3000"/>
              </a:lnSpc>
              <a:spcBef>
                <a:spcPts val="110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Spent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past </a:t>
            </a:r>
            <a:r>
              <a:rPr sz="2800" dirty="0">
                <a:latin typeface="Calibri"/>
                <a:cs typeface="Calibri"/>
              </a:rPr>
              <a:t>40+ </a:t>
            </a:r>
            <a:r>
              <a:rPr sz="2800" spc="-25" dirty="0">
                <a:latin typeface="Calibri"/>
                <a:cs typeface="Calibri"/>
              </a:rPr>
              <a:t>years </a:t>
            </a:r>
            <a:r>
              <a:rPr sz="2800" spc="-5" dirty="0">
                <a:latin typeface="Calibri"/>
                <a:cs typeface="Calibri"/>
              </a:rPr>
              <a:t>as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senior </a:t>
            </a:r>
            <a:r>
              <a:rPr sz="2800" spc="-20" dirty="0">
                <a:latin typeface="Calibri"/>
                <a:cs typeface="Calibri"/>
              </a:rPr>
              <a:t>executive, </a:t>
            </a:r>
            <a:r>
              <a:rPr sz="2800" spc="-5" dirty="0">
                <a:latin typeface="Calibri"/>
                <a:cs typeface="Calibri"/>
              </a:rPr>
              <a:t>running shipping  companies, port </a:t>
            </a:r>
            <a:r>
              <a:rPr sz="2800" spc="-15" dirty="0">
                <a:latin typeface="Calibri"/>
                <a:cs typeface="Calibri"/>
              </a:rPr>
              <a:t>operations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strategic </a:t>
            </a:r>
            <a:r>
              <a:rPr sz="2800" dirty="0">
                <a:latin typeface="Calibri"/>
                <a:cs typeface="Calibri"/>
              </a:rPr>
              <a:t>supply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chains.</a:t>
            </a:r>
            <a:endParaRPr sz="2800" dirty="0">
              <a:latin typeface="Calibri"/>
              <a:cs typeface="Calibri"/>
            </a:endParaRPr>
          </a:p>
          <a:p>
            <a:pPr marL="241300" marR="57150" indent="-228600">
              <a:lnSpc>
                <a:spcPct val="90700"/>
              </a:lnSpc>
              <a:spcBef>
                <a:spcPts val="919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dirty="0">
                <a:latin typeface="Calibri"/>
                <a:cs typeface="Calibri"/>
              </a:rPr>
              <a:t>5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years ago, </a:t>
            </a:r>
            <a:r>
              <a:rPr sz="2800" dirty="0">
                <a:latin typeface="Calibri"/>
                <a:cs typeface="Calibri"/>
              </a:rPr>
              <a:t>I </a:t>
            </a:r>
            <a:r>
              <a:rPr sz="2800" spc="-5" dirty="0">
                <a:latin typeface="Calibri"/>
                <a:cs typeface="Calibri"/>
              </a:rPr>
              <a:t>made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decision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chart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fresh </a:t>
            </a:r>
            <a:r>
              <a:rPr sz="2800" spc="-15" dirty="0">
                <a:latin typeface="Calibri"/>
                <a:cs typeface="Calibri"/>
              </a:rPr>
              <a:t>course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attended  </a:t>
            </a:r>
            <a:r>
              <a:rPr sz="2800" spc="-5" dirty="0">
                <a:latin typeface="Calibri"/>
                <a:cs typeface="Calibri"/>
              </a:rPr>
              <a:t>seminary </a:t>
            </a:r>
            <a:r>
              <a:rPr sz="2800" dirty="0">
                <a:latin typeface="Calibri"/>
                <a:cs typeface="Calibri"/>
              </a:rPr>
              <a:t>–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in turn led me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an </a:t>
            </a:r>
            <a:r>
              <a:rPr sz="2800" dirty="0">
                <a:latin typeface="Calibri"/>
                <a:cs typeface="Calibri"/>
              </a:rPr>
              <a:t>MA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20" dirty="0">
                <a:latin typeface="Calibri"/>
                <a:cs typeface="Calibri"/>
              </a:rPr>
              <a:t>Interfaith </a:t>
            </a:r>
            <a:r>
              <a:rPr sz="2800" spc="-5" dirty="0">
                <a:latin typeface="Calibri"/>
                <a:cs typeface="Calibri"/>
              </a:rPr>
              <a:t>Action </a:t>
            </a:r>
            <a:r>
              <a:rPr sz="2800" spc="-15" dirty="0">
                <a:latin typeface="Calibri"/>
                <a:cs typeface="Calibri"/>
              </a:rPr>
              <a:t>at  Claremont </a:t>
            </a:r>
            <a:r>
              <a:rPr sz="2800" spc="-5" dirty="0">
                <a:latin typeface="Calibri"/>
                <a:cs typeface="Calibri"/>
              </a:rPr>
              <a:t>Lincoln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University.</a:t>
            </a:r>
            <a:endParaRPr sz="2800" dirty="0">
              <a:latin typeface="Calibri"/>
              <a:cs typeface="Calibri"/>
            </a:endParaRPr>
          </a:p>
          <a:p>
            <a:pPr marL="241300" marR="1005840" indent="-228600">
              <a:lnSpc>
                <a:spcPts val="3000"/>
              </a:lnSpc>
              <a:spcBef>
                <a:spcPts val="104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dirty="0">
                <a:latin typeface="Calibri"/>
                <a:cs typeface="Calibri"/>
              </a:rPr>
              <a:t>Today, I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donate </a:t>
            </a:r>
            <a:r>
              <a:rPr sz="2800" spc="-30" dirty="0">
                <a:latin typeface="Calibri"/>
                <a:cs typeface="Calibri"/>
              </a:rPr>
              <a:t>my </a:t>
            </a:r>
            <a:r>
              <a:rPr sz="2800" spc="-5" dirty="0">
                <a:latin typeface="Calibri"/>
                <a:cs typeface="Calibri"/>
              </a:rPr>
              <a:t>time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serve </a:t>
            </a:r>
            <a:r>
              <a:rPr sz="2800" spc="-25" dirty="0">
                <a:latin typeface="Calibri"/>
                <a:cs typeface="Calibri"/>
              </a:rPr>
              <a:t>veterans </a:t>
            </a:r>
            <a:r>
              <a:rPr sz="2800" spc="-5" dirty="0">
                <a:latin typeface="Calibri"/>
                <a:cs typeface="Calibri"/>
              </a:rPr>
              <a:t>in hospice and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seafarer </a:t>
            </a:r>
            <a:r>
              <a:rPr sz="2800" spc="-5" dirty="0">
                <a:latin typeface="Calibri"/>
                <a:cs typeface="Calibri"/>
              </a:rPr>
              <a:t>mission based </a:t>
            </a:r>
            <a:r>
              <a:rPr sz="2800" spc="-20" dirty="0">
                <a:latin typeface="Calibri"/>
                <a:cs typeface="Calibri"/>
              </a:rPr>
              <a:t>at </a:t>
            </a: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Navy </a:t>
            </a:r>
            <a:r>
              <a:rPr sz="2800" spc="-60" dirty="0">
                <a:latin typeface="Calibri"/>
                <a:cs typeface="Calibri"/>
              </a:rPr>
              <a:t>Yard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1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Philadelphia.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8968"/>
            <a:ext cx="7007861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spc="45" dirty="0"/>
              <a:t>Chapel </a:t>
            </a:r>
            <a:r>
              <a:rPr sz="4300" spc="40" dirty="0"/>
              <a:t>of </a:t>
            </a:r>
            <a:r>
              <a:rPr sz="4300" spc="50" dirty="0"/>
              <a:t>4</a:t>
            </a:r>
            <a:r>
              <a:rPr sz="4300" spc="-90" dirty="0"/>
              <a:t> </a:t>
            </a:r>
            <a:r>
              <a:rPr sz="4300" spc="45" dirty="0"/>
              <a:t>Chaplains</a:t>
            </a:r>
            <a:endParaRPr sz="4300" dirty="0"/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9375" y="3507485"/>
            <a:ext cx="4413250" cy="2165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9233" y="5693155"/>
            <a:ext cx="1076769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Calibri"/>
                <a:cs typeface="Calibri"/>
              </a:rPr>
              <a:t>Their sacrifice led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founding </a:t>
            </a:r>
            <a:r>
              <a:rPr sz="1800" dirty="0">
                <a:latin typeface="Calibri"/>
                <a:cs typeface="Calibri"/>
              </a:rPr>
              <a:t>of The </a:t>
            </a:r>
            <a:r>
              <a:rPr sz="1800" spc="-10" dirty="0">
                <a:latin typeface="Calibri"/>
                <a:cs typeface="Calibri"/>
              </a:rPr>
              <a:t>Four </a:t>
            </a:r>
            <a:r>
              <a:rPr sz="1800" spc="-5" dirty="0">
                <a:latin typeface="Calibri"/>
                <a:cs typeface="Calibri"/>
              </a:rPr>
              <a:t>Chaplains Memorial </a:t>
            </a:r>
            <a:r>
              <a:rPr sz="1800" spc="-10" dirty="0">
                <a:latin typeface="Calibri"/>
                <a:cs typeface="Calibri"/>
              </a:rPr>
              <a:t>Foundation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they now </a:t>
            </a:r>
            <a:r>
              <a:rPr sz="1800" spc="-15" dirty="0">
                <a:latin typeface="Calibri"/>
                <a:cs typeface="Calibri"/>
              </a:rPr>
              <a:t>confer </a:t>
            </a:r>
            <a:r>
              <a:rPr sz="1800" dirty="0">
                <a:latin typeface="Calibri"/>
                <a:cs typeface="Calibri"/>
              </a:rPr>
              <a:t>a Legion of  Honor </a:t>
            </a:r>
            <a:r>
              <a:rPr sz="1800" spc="-15" dirty="0">
                <a:latin typeface="Calibri"/>
                <a:cs typeface="Calibri"/>
              </a:rPr>
              <a:t>award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recognize </a:t>
            </a:r>
            <a:r>
              <a:rPr sz="1800" spc="-5" dirty="0">
                <a:latin typeface="Calibri"/>
                <a:cs typeface="Calibri"/>
              </a:rPr>
              <a:t>ordinary people </a:t>
            </a:r>
            <a:r>
              <a:rPr sz="1800" dirty="0">
                <a:latin typeface="Calibri"/>
                <a:cs typeface="Calibri"/>
              </a:rPr>
              <a:t>who do </a:t>
            </a:r>
            <a:r>
              <a:rPr sz="1800" spc="-10" dirty="0">
                <a:latin typeface="Calibri"/>
                <a:cs typeface="Calibri"/>
              </a:rPr>
              <a:t>extraordinary </a:t>
            </a:r>
            <a:r>
              <a:rPr sz="1800" spc="-5" dirty="0">
                <a:latin typeface="Calibri"/>
                <a:cs typeface="Calibri"/>
              </a:rPr>
              <a:t>things. About </a:t>
            </a:r>
            <a:r>
              <a:rPr sz="1800" dirty="0">
                <a:latin typeface="Calibri"/>
                <a:cs typeface="Calibri"/>
              </a:rPr>
              <a:t>400 </a:t>
            </a:r>
            <a:r>
              <a:rPr sz="1800" spc="-5" dirty="0">
                <a:latin typeface="Calibri"/>
                <a:cs typeface="Calibri"/>
              </a:rPr>
              <a:t>people </a:t>
            </a:r>
            <a:r>
              <a:rPr sz="1800" dirty="0">
                <a:latin typeface="Calibri"/>
                <a:cs typeface="Calibri"/>
              </a:rPr>
              <a:t>each </a:t>
            </a:r>
            <a:r>
              <a:rPr sz="1800" spc="-10" dirty="0">
                <a:latin typeface="Calibri"/>
                <a:cs typeface="Calibri"/>
              </a:rPr>
              <a:t>year are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recognized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9233" y="6238595"/>
            <a:ext cx="6212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around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world. They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dirty="0">
                <a:latin typeface="Calibri"/>
                <a:cs typeface="Calibri"/>
              </a:rPr>
              <a:t>based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Navy </a:t>
            </a:r>
            <a:r>
              <a:rPr sz="1800" spc="-15" dirty="0">
                <a:latin typeface="Calibri"/>
                <a:cs typeface="Calibri"/>
              </a:rPr>
              <a:t>yard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Philadelphia.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1264411"/>
            <a:ext cx="9246235" cy="240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4864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“Unity Without</a:t>
            </a:r>
            <a:r>
              <a:rPr sz="3600" b="1" spc="-2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Uniformity”</a:t>
            </a:r>
            <a:endParaRPr sz="3600">
              <a:latin typeface="Calibri"/>
              <a:cs typeface="Calibri"/>
            </a:endParaRPr>
          </a:p>
          <a:p>
            <a:pPr marL="12700" marR="1145540" indent="-635">
              <a:lnSpc>
                <a:spcPts val="2110"/>
              </a:lnSpc>
              <a:spcBef>
                <a:spcPts val="1600"/>
              </a:spcBef>
            </a:pPr>
            <a:r>
              <a:rPr sz="1800" spc="-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Feb 3</a:t>
            </a:r>
            <a:r>
              <a:rPr sz="1800" spc="-15" baseline="23148" dirty="0">
                <a:latin typeface="Calibri"/>
                <a:cs typeface="Calibri"/>
              </a:rPr>
              <a:t>rd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1943 a </a:t>
            </a:r>
            <a:r>
              <a:rPr sz="1800" spc="-10" dirty="0">
                <a:latin typeface="Calibri"/>
                <a:cs typeface="Calibri"/>
              </a:rPr>
              <a:t>troopship </a:t>
            </a:r>
            <a:r>
              <a:rPr sz="1800" spc="-5" dirty="0">
                <a:latin typeface="Calibri"/>
                <a:cs typeface="Calibri"/>
              </a:rPr>
              <a:t>called the </a:t>
            </a:r>
            <a:r>
              <a:rPr sz="1800" spc="-10" dirty="0">
                <a:latin typeface="Calibri"/>
                <a:cs typeface="Calibri"/>
              </a:rPr>
              <a:t>Dorchester was </a:t>
            </a:r>
            <a:r>
              <a:rPr sz="1800" spc="-5" dirty="0">
                <a:latin typeface="Calibri"/>
                <a:cs typeface="Calibri"/>
              </a:rPr>
              <a:t>sunk by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German </a:t>
            </a:r>
            <a:r>
              <a:rPr sz="1800" dirty="0">
                <a:latin typeface="Calibri"/>
                <a:cs typeface="Calibri"/>
              </a:rPr>
              <a:t>U </a:t>
            </a:r>
            <a:r>
              <a:rPr sz="1800" spc="-5" dirty="0">
                <a:latin typeface="Calibri"/>
                <a:cs typeface="Calibri"/>
              </a:rPr>
              <a:t>boat in the  North </a:t>
            </a:r>
            <a:r>
              <a:rPr sz="1800" spc="-15" dirty="0">
                <a:latin typeface="Calibri"/>
                <a:cs typeface="Calibri"/>
              </a:rPr>
              <a:t>Atlantic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5" dirty="0">
                <a:latin typeface="Calibri"/>
                <a:cs typeface="Calibri"/>
              </a:rPr>
              <a:t>its </a:t>
            </a:r>
            <a:r>
              <a:rPr sz="1800" spc="-20" dirty="0">
                <a:latin typeface="Calibri"/>
                <a:cs typeface="Calibri"/>
              </a:rPr>
              <a:t>way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US base in Greenland. </a:t>
            </a:r>
            <a:r>
              <a:rPr sz="1800" dirty="0">
                <a:latin typeface="Calibri"/>
                <a:cs typeface="Calibri"/>
              </a:rPr>
              <a:t>902 </a:t>
            </a:r>
            <a:r>
              <a:rPr sz="1800" spc="-15" dirty="0">
                <a:latin typeface="Calibri"/>
                <a:cs typeface="Calibri"/>
              </a:rPr>
              <a:t>were </a:t>
            </a:r>
            <a:r>
              <a:rPr sz="1800" spc="-5" dirty="0">
                <a:latin typeface="Calibri"/>
                <a:cs typeface="Calibri"/>
              </a:rPr>
              <a:t>onboard, </a:t>
            </a:r>
            <a:r>
              <a:rPr sz="1800" dirty="0">
                <a:latin typeface="Calibri"/>
                <a:cs typeface="Calibri"/>
              </a:rPr>
              <a:t>672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died.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ts val="2125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four </a:t>
            </a:r>
            <a:r>
              <a:rPr sz="1800" spc="-15" dirty="0">
                <a:latin typeface="Calibri"/>
                <a:cs typeface="Calibri"/>
              </a:rPr>
              <a:t>Army </a:t>
            </a:r>
            <a:r>
              <a:rPr sz="1800" spc="-5" dirty="0">
                <a:latin typeface="Calibri"/>
                <a:cs typeface="Calibri"/>
              </a:rPr>
              <a:t>chaplains </a:t>
            </a:r>
            <a:r>
              <a:rPr sz="1800" spc="-25" dirty="0">
                <a:latin typeface="Calibri"/>
                <a:cs typeface="Calibri"/>
              </a:rPr>
              <a:t>gave </a:t>
            </a:r>
            <a:r>
              <a:rPr sz="1800" spc="-5" dirty="0">
                <a:latin typeface="Calibri"/>
                <a:cs typeface="Calibri"/>
              </a:rPr>
              <a:t>their </a:t>
            </a:r>
            <a:r>
              <a:rPr sz="1800" spc="-15" dirty="0">
                <a:latin typeface="Calibri"/>
                <a:cs typeface="Calibri"/>
              </a:rPr>
              <a:t>lifejackets 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younger </a:t>
            </a:r>
            <a:r>
              <a:rPr sz="1800" dirty="0">
                <a:latin typeface="Calibri"/>
                <a:cs typeface="Calibri"/>
              </a:rPr>
              <a:t>men and as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Dorchester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sank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spc="-5" dirty="0">
                <a:latin typeface="Calibri"/>
                <a:cs typeface="Calibri"/>
              </a:rPr>
              <a:t>they </a:t>
            </a:r>
            <a:r>
              <a:rPr sz="1800" spc="-15" dirty="0">
                <a:latin typeface="Calibri"/>
                <a:cs typeface="Calibri"/>
              </a:rPr>
              <a:t>were </a:t>
            </a:r>
            <a:r>
              <a:rPr sz="1800" spc="-5" dirty="0">
                <a:latin typeface="Calibri"/>
                <a:cs typeface="Calibri"/>
              </a:rPr>
              <a:t>seen arm in arm in </a:t>
            </a:r>
            <a:r>
              <a:rPr sz="1800" spc="-45" dirty="0">
                <a:latin typeface="Calibri"/>
                <a:cs typeface="Calibri"/>
              </a:rPr>
              <a:t>prayer. </a:t>
            </a:r>
            <a:r>
              <a:rPr sz="1800" spc="-5" dirty="0">
                <a:latin typeface="Calibri"/>
                <a:cs typeface="Calibri"/>
              </a:rPr>
              <a:t>They </a:t>
            </a:r>
            <a:r>
              <a:rPr sz="1800" spc="-15" dirty="0">
                <a:latin typeface="Calibri"/>
                <a:cs typeface="Calibri"/>
              </a:rPr>
              <a:t>were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Rabbi,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Catholic </a:t>
            </a:r>
            <a:r>
              <a:rPr sz="1800" spc="-10" dirty="0">
                <a:latin typeface="Calibri"/>
                <a:cs typeface="Calibri"/>
              </a:rPr>
              <a:t>Priest,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Methodist, </a:t>
            </a:r>
            <a:r>
              <a:rPr sz="1800" dirty="0">
                <a:latin typeface="Calibri"/>
                <a:cs typeface="Calibri"/>
              </a:rPr>
              <a:t>and a</a:t>
            </a:r>
            <a:r>
              <a:rPr sz="1800" spc="3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Dutch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15" dirty="0">
                <a:latin typeface="Calibri"/>
                <a:cs typeface="Calibri"/>
              </a:rPr>
              <a:t>Reformed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minister.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64103" y="5073606"/>
            <a:ext cx="8035925" cy="136271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350"/>
              </a:spcBef>
              <a:tabLst>
                <a:tab pos="3319145" algn="l"/>
              </a:tabLst>
            </a:pPr>
            <a:r>
              <a:rPr sz="2350" spc="15" dirty="0">
                <a:latin typeface="Calibri-Light"/>
                <a:cs typeface="Calibri-Light"/>
              </a:rPr>
              <a:t>Next </a:t>
            </a:r>
            <a:r>
              <a:rPr sz="2350" spc="20" dirty="0">
                <a:latin typeface="Calibri-Light"/>
                <a:cs typeface="Calibri-Light"/>
              </a:rPr>
              <a:t>time </a:t>
            </a:r>
            <a:r>
              <a:rPr sz="2350" spc="10" dirty="0">
                <a:latin typeface="Calibri-Light"/>
                <a:cs typeface="Calibri-Light"/>
              </a:rPr>
              <a:t>that you </a:t>
            </a:r>
            <a:r>
              <a:rPr sz="2350" spc="20" dirty="0">
                <a:latin typeface="Calibri-Light"/>
                <a:cs typeface="Calibri-Light"/>
              </a:rPr>
              <a:t>buy a </a:t>
            </a:r>
            <a:r>
              <a:rPr sz="2350" spc="10" dirty="0">
                <a:latin typeface="Calibri-Light"/>
                <a:cs typeface="Calibri-Light"/>
              </a:rPr>
              <a:t>Hershey chocolate </a:t>
            </a:r>
            <a:r>
              <a:rPr sz="2350" spc="-40" dirty="0">
                <a:latin typeface="Calibri-Light"/>
                <a:cs typeface="Calibri-Light"/>
              </a:rPr>
              <a:t>bar, </a:t>
            </a:r>
            <a:r>
              <a:rPr sz="2350" spc="10" dirty="0">
                <a:latin typeface="Calibri-Light"/>
                <a:cs typeface="Calibri-Light"/>
              </a:rPr>
              <a:t>read </a:t>
            </a:r>
            <a:r>
              <a:rPr sz="2350" spc="20" dirty="0">
                <a:latin typeface="Calibri-Light"/>
                <a:cs typeface="Calibri-Light"/>
              </a:rPr>
              <a:t>a </a:t>
            </a:r>
            <a:r>
              <a:rPr sz="2350" spc="15" dirty="0">
                <a:latin typeface="Calibri-Light"/>
                <a:cs typeface="Calibri-Light"/>
              </a:rPr>
              <a:t>magazine,  or go </a:t>
            </a:r>
            <a:r>
              <a:rPr sz="2350" spc="20" dirty="0">
                <a:latin typeface="Calibri-Light"/>
                <a:cs typeface="Calibri-Light"/>
              </a:rPr>
              <a:t>shopping. Remember </a:t>
            </a:r>
            <a:r>
              <a:rPr sz="2350" spc="10" dirty="0">
                <a:latin typeface="Calibri-Light"/>
                <a:cs typeface="Calibri-Light"/>
              </a:rPr>
              <a:t>that </a:t>
            </a:r>
            <a:r>
              <a:rPr sz="2350" spc="20" dirty="0">
                <a:latin typeface="Calibri-Light"/>
                <a:cs typeface="Calibri-Light"/>
              </a:rPr>
              <a:t>the </a:t>
            </a:r>
            <a:r>
              <a:rPr sz="2350" spc="10" dirty="0">
                <a:latin typeface="Calibri-Light"/>
                <a:cs typeface="Calibri-Light"/>
              </a:rPr>
              <a:t>invisible </a:t>
            </a:r>
            <a:r>
              <a:rPr sz="2350" spc="15" dirty="0">
                <a:latin typeface="Calibri-Light"/>
                <a:cs typeface="Calibri-Light"/>
              </a:rPr>
              <a:t>industry of shipping  </a:t>
            </a:r>
            <a:r>
              <a:rPr sz="2350" spc="25" dirty="0">
                <a:latin typeface="Calibri-Light"/>
                <a:cs typeface="Calibri-Light"/>
              </a:rPr>
              <a:t>made </a:t>
            </a:r>
            <a:r>
              <a:rPr sz="2350" spc="15" dirty="0">
                <a:latin typeface="Calibri-Light"/>
                <a:cs typeface="Calibri-Light"/>
              </a:rPr>
              <a:t>this possible </a:t>
            </a:r>
            <a:r>
              <a:rPr sz="2350" spc="20" dirty="0">
                <a:latin typeface="Calibri-Light"/>
                <a:cs typeface="Calibri-Light"/>
              </a:rPr>
              <a:t>and </a:t>
            </a:r>
            <a:r>
              <a:rPr sz="2350" spc="25" dirty="0">
                <a:latin typeface="Calibri-Light"/>
                <a:cs typeface="Calibri-Light"/>
              </a:rPr>
              <a:t>when </a:t>
            </a:r>
            <a:r>
              <a:rPr sz="2350" spc="10" dirty="0">
                <a:latin typeface="Calibri-Light"/>
                <a:cs typeface="Calibri-Light"/>
              </a:rPr>
              <a:t>there is </a:t>
            </a:r>
            <a:r>
              <a:rPr sz="2350" spc="20" dirty="0">
                <a:latin typeface="Calibri-Light"/>
                <a:cs typeface="Calibri-Light"/>
              </a:rPr>
              <a:t>a </a:t>
            </a:r>
            <a:r>
              <a:rPr sz="2350" spc="5" dirty="0">
                <a:latin typeface="Calibri-Light"/>
                <a:cs typeface="Calibri-Light"/>
              </a:rPr>
              <a:t>storm </a:t>
            </a:r>
            <a:r>
              <a:rPr sz="2350" spc="20" dirty="0">
                <a:latin typeface="Calibri-Light"/>
                <a:cs typeface="Calibri-Light"/>
              </a:rPr>
              <a:t>– remember the  </a:t>
            </a:r>
            <a:r>
              <a:rPr sz="2350" dirty="0">
                <a:latin typeface="Calibri-Light"/>
                <a:cs typeface="Calibri-Light"/>
              </a:rPr>
              <a:t>seafarers </a:t>
            </a:r>
            <a:r>
              <a:rPr sz="2350" spc="25" dirty="0">
                <a:latin typeface="Calibri-Light"/>
                <a:cs typeface="Calibri-Light"/>
              </a:rPr>
              <a:t>who </a:t>
            </a:r>
            <a:r>
              <a:rPr sz="2350" spc="5" dirty="0">
                <a:latin typeface="Calibri-Light"/>
                <a:cs typeface="Calibri-Light"/>
              </a:rPr>
              <a:t>are</a:t>
            </a:r>
            <a:r>
              <a:rPr sz="2350" spc="25" dirty="0">
                <a:latin typeface="Calibri-Light"/>
                <a:cs typeface="Calibri-Light"/>
              </a:rPr>
              <a:t> </a:t>
            </a:r>
            <a:r>
              <a:rPr sz="2350" spc="5" dirty="0">
                <a:latin typeface="Calibri-Light"/>
                <a:cs typeface="Calibri-Light"/>
              </a:rPr>
              <a:t>at</a:t>
            </a:r>
            <a:r>
              <a:rPr sz="2350" spc="15" dirty="0">
                <a:latin typeface="Calibri-Light"/>
                <a:cs typeface="Calibri-Light"/>
              </a:rPr>
              <a:t> </a:t>
            </a:r>
            <a:r>
              <a:rPr sz="2350" spc="20" dirty="0">
                <a:latin typeface="Calibri-Light"/>
                <a:cs typeface="Calibri-Light"/>
              </a:rPr>
              <a:t>sea…	Thank </a:t>
            </a:r>
            <a:r>
              <a:rPr sz="2350" spc="10" dirty="0">
                <a:latin typeface="Calibri-Light"/>
                <a:cs typeface="Calibri-Light"/>
              </a:rPr>
              <a:t>you.</a:t>
            </a:r>
            <a:endParaRPr sz="235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216" y="301752"/>
            <a:ext cx="6803135" cy="4797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7716" y="2976521"/>
            <a:ext cx="2538774" cy="742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700" spc="65" dirty="0"/>
              <a:t>Q </a:t>
            </a:r>
            <a:r>
              <a:rPr sz="4700" spc="50" dirty="0"/>
              <a:t>and</a:t>
            </a:r>
            <a:r>
              <a:rPr sz="4700" spc="-95" dirty="0"/>
              <a:t> </a:t>
            </a:r>
            <a:r>
              <a:rPr sz="4700" spc="55" dirty="0"/>
              <a:t>A</a:t>
            </a:r>
            <a:endParaRPr sz="4700" dirty="0"/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8263" y="1030224"/>
            <a:ext cx="6806183" cy="4797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32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37557"/>
            <a:ext cx="7676515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spc="40" dirty="0">
                <a:solidFill>
                  <a:srgbClr val="0070C0"/>
                </a:solidFill>
              </a:rPr>
              <a:t>What </a:t>
            </a:r>
            <a:r>
              <a:rPr sz="3900" spc="30" dirty="0">
                <a:solidFill>
                  <a:srgbClr val="0070C0"/>
                </a:solidFill>
              </a:rPr>
              <a:t>is </a:t>
            </a:r>
            <a:r>
              <a:rPr sz="3900" spc="40" dirty="0">
                <a:solidFill>
                  <a:srgbClr val="0070C0"/>
                </a:solidFill>
              </a:rPr>
              <a:t>the Global Shipping</a:t>
            </a:r>
            <a:r>
              <a:rPr sz="3900" spc="-10" dirty="0">
                <a:solidFill>
                  <a:srgbClr val="0070C0"/>
                </a:solidFill>
              </a:rPr>
              <a:t> </a:t>
            </a:r>
            <a:r>
              <a:rPr sz="3900" spc="30" dirty="0">
                <a:solidFill>
                  <a:srgbClr val="0070C0"/>
                </a:solidFill>
              </a:rPr>
              <a:t>Industry?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3974084" y="2155444"/>
            <a:ext cx="7157084" cy="313118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494665">
              <a:lnSpc>
                <a:spcPts val="3000"/>
              </a:lnSpc>
              <a:spcBef>
                <a:spcPts val="500"/>
              </a:spcBef>
            </a:pPr>
            <a:r>
              <a:rPr sz="2800" spc="-5" dirty="0">
                <a:latin typeface="Calibri"/>
                <a:cs typeface="Calibri"/>
              </a:rPr>
              <a:t>British author </a:t>
            </a:r>
            <a:r>
              <a:rPr sz="2800" spc="-15" dirty="0">
                <a:latin typeface="Calibri"/>
                <a:cs typeface="Calibri"/>
              </a:rPr>
              <a:t>Rose George </a:t>
            </a:r>
            <a:r>
              <a:rPr sz="2800" spc="-5" dirty="0">
                <a:latin typeface="Calibri"/>
                <a:cs typeface="Calibri"/>
              </a:rPr>
              <a:t>described it in her  book ”Ninety </a:t>
            </a:r>
            <a:r>
              <a:rPr sz="2800" spc="-20" dirty="0">
                <a:latin typeface="Calibri"/>
                <a:cs typeface="Calibri"/>
              </a:rPr>
              <a:t>Percent </a:t>
            </a:r>
            <a:r>
              <a:rPr sz="2800" spc="-5" dirty="0">
                <a:latin typeface="Calibri"/>
                <a:cs typeface="Calibri"/>
              </a:rPr>
              <a:t>Of Everything” this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way: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120"/>
              </a:lnSpc>
              <a:spcBef>
                <a:spcPts val="885"/>
              </a:spcBef>
            </a:pPr>
            <a:r>
              <a:rPr sz="2800" b="1" spc="20" dirty="0">
                <a:latin typeface="Calibri"/>
                <a:cs typeface="Calibri"/>
              </a:rPr>
              <a:t>“The </a:t>
            </a:r>
            <a:r>
              <a:rPr sz="2800" b="1" spc="-10" dirty="0">
                <a:latin typeface="Calibri"/>
                <a:cs typeface="Calibri"/>
              </a:rPr>
              <a:t>invisible </a:t>
            </a:r>
            <a:r>
              <a:rPr sz="2800" b="1" spc="-5" dirty="0">
                <a:latin typeface="Calibri"/>
                <a:cs typeface="Calibri"/>
              </a:rPr>
              <a:t>Industry that puts Clothes on </a:t>
            </a:r>
            <a:r>
              <a:rPr sz="2800" b="1" spc="-15" dirty="0">
                <a:latin typeface="Calibri"/>
                <a:cs typeface="Calibri"/>
              </a:rPr>
              <a:t>your  </a:t>
            </a:r>
            <a:r>
              <a:rPr sz="2800" b="1" dirty="0">
                <a:latin typeface="Calibri"/>
                <a:cs typeface="Calibri"/>
              </a:rPr>
              <a:t>back, Gas in </a:t>
            </a:r>
            <a:r>
              <a:rPr sz="2800" b="1" spc="-15" dirty="0">
                <a:latin typeface="Calibri"/>
                <a:cs typeface="Calibri"/>
              </a:rPr>
              <a:t>your </a:t>
            </a:r>
            <a:r>
              <a:rPr sz="2800" b="1" spc="-55" dirty="0">
                <a:latin typeface="Calibri"/>
                <a:cs typeface="Calibri"/>
              </a:rPr>
              <a:t>car, </a:t>
            </a:r>
            <a:r>
              <a:rPr sz="2800" b="1" dirty="0">
                <a:latin typeface="Calibri"/>
                <a:cs typeface="Calibri"/>
              </a:rPr>
              <a:t>and </a:t>
            </a:r>
            <a:r>
              <a:rPr sz="2800" b="1" spc="-15" dirty="0">
                <a:latin typeface="Calibri"/>
                <a:cs typeface="Calibri"/>
              </a:rPr>
              <a:t>Food </a:t>
            </a:r>
            <a:r>
              <a:rPr sz="2800" b="1" spc="-5" dirty="0">
                <a:latin typeface="Calibri"/>
                <a:cs typeface="Calibri"/>
              </a:rPr>
              <a:t>on </a:t>
            </a:r>
            <a:r>
              <a:rPr sz="2800" b="1" spc="-15" dirty="0">
                <a:latin typeface="Calibri"/>
                <a:cs typeface="Calibri"/>
              </a:rPr>
              <a:t>your</a:t>
            </a:r>
            <a:r>
              <a:rPr sz="2800" b="1" spc="85" dirty="0">
                <a:latin typeface="Calibri"/>
                <a:cs typeface="Calibri"/>
              </a:rPr>
              <a:t> </a:t>
            </a:r>
            <a:r>
              <a:rPr sz="2800" b="1" spc="-40" dirty="0">
                <a:latin typeface="Calibri"/>
                <a:cs typeface="Calibri"/>
              </a:rPr>
              <a:t>Plate.”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300">
              <a:latin typeface="Times New Roman"/>
              <a:cs typeface="Times New Roman"/>
            </a:endParaRPr>
          </a:p>
          <a:p>
            <a:pPr marL="12700" marR="861694">
              <a:lnSpc>
                <a:spcPts val="3000"/>
              </a:lnSpc>
              <a:spcBef>
                <a:spcPts val="5"/>
              </a:spcBef>
            </a:pPr>
            <a:r>
              <a:rPr sz="2800" spc="-15" dirty="0">
                <a:latin typeface="Calibri"/>
                <a:cs typeface="Calibri"/>
              </a:rPr>
              <a:t>There are over </a:t>
            </a:r>
            <a:r>
              <a:rPr sz="2800" dirty="0">
                <a:latin typeface="Calibri"/>
                <a:cs typeface="Calibri"/>
              </a:rPr>
              <a:t>50 </a:t>
            </a:r>
            <a:r>
              <a:rPr sz="2800" spc="-5" dirty="0">
                <a:latin typeface="Calibri"/>
                <a:cs typeface="Calibri"/>
              </a:rPr>
              <a:t>thousand </a:t>
            </a:r>
            <a:r>
              <a:rPr sz="2800" spc="-15" dirty="0">
                <a:latin typeface="Calibri"/>
                <a:cs typeface="Calibri"/>
              </a:rPr>
              <a:t>merchant </a:t>
            </a:r>
            <a:r>
              <a:rPr sz="2800" spc="-5" dirty="0">
                <a:latin typeface="Calibri"/>
                <a:cs typeface="Calibri"/>
              </a:rPr>
              <a:t>ships  </a:t>
            </a:r>
            <a:r>
              <a:rPr sz="2800" spc="-20" dirty="0">
                <a:latin typeface="Calibri"/>
                <a:cs typeface="Calibri"/>
              </a:rPr>
              <a:t>involved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International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trade.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2185250"/>
            <a:ext cx="2690430" cy="4117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611123"/>
            <a:ext cx="7117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Types </a:t>
            </a:r>
            <a:r>
              <a:rPr dirty="0"/>
              <a:t>of </a:t>
            </a:r>
            <a:r>
              <a:rPr spc="-5" dirty="0"/>
              <a:t>Ship </a:t>
            </a:r>
            <a:r>
              <a:rPr dirty="0"/>
              <a:t>– </a:t>
            </a:r>
            <a:r>
              <a:rPr spc="-5" dirty="0"/>
              <a:t>the</a:t>
            </a:r>
            <a:r>
              <a:rPr spc="15" dirty="0"/>
              <a:t> </a:t>
            </a:r>
            <a:r>
              <a:rPr spc="-5" dirty="0"/>
              <a:t>basics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073" y="1251203"/>
            <a:ext cx="21791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dirty="0">
                <a:solidFill>
                  <a:srgbClr val="4472C4"/>
                </a:solidFill>
                <a:latin typeface="Wingdings 3"/>
                <a:cs typeface="Wingdings 3"/>
              </a:rPr>
              <a:t>u </a:t>
            </a:r>
            <a:r>
              <a:rPr lang="en-US" sz="2000" dirty="0">
                <a:latin typeface="Calibri"/>
                <a:cs typeface="Calibri"/>
              </a:rPr>
              <a:t>Tankers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3647" y="1679448"/>
            <a:ext cx="2398776" cy="1557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3647" y="3346703"/>
            <a:ext cx="2398776" cy="1557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3647" y="5017008"/>
            <a:ext cx="2398776" cy="155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87244" y="1288796"/>
            <a:ext cx="1543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472C4"/>
                </a:solidFill>
                <a:latin typeface="Wingdings 3"/>
                <a:cs typeface="Wingdings 3"/>
              </a:rPr>
              <a:t>u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Bulk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Carriers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37432" y="3346703"/>
            <a:ext cx="2825495" cy="1557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7432" y="1679448"/>
            <a:ext cx="2825495" cy="1557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69357" y="1291844"/>
            <a:ext cx="2500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472C4"/>
                </a:solidFill>
                <a:latin typeface="Wingdings 3"/>
                <a:cs typeface="Wingdings 3"/>
              </a:rPr>
              <a:t>u</a:t>
            </a:r>
            <a:r>
              <a:rPr sz="1400" spc="35" dirty="0">
                <a:solidFill>
                  <a:srgbClr val="4472C4"/>
                </a:solidFill>
                <a:latin typeface="Wingdings 3"/>
                <a:cs typeface="Wingdings 3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Calibri"/>
                <a:cs typeface="Calibri"/>
              </a:rPr>
              <a:t>Container/Auto/Reefer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09231" y="1679448"/>
            <a:ext cx="2447544" cy="1557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99559" y="5013959"/>
            <a:ext cx="2322576" cy="1557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09231" y="3346703"/>
            <a:ext cx="2447544" cy="1533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75704" y="5013959"/>
            <a:ext cx="2481072" cy="1527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04406" y="2832373"/>
            <a:ext cx="115125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sz="1800" spc="-5" dirty="0">
                <a:latin typeface="Calibri"/>
                <a:cs typeface="Calibri"/>
              </a:rPr>
              <a:t>Crude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Oil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80160" y="4504907"/>
            <a:ext cx="975360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800" spc="-10" dirty="0">
                <a:latin typeface="Calibri"/>
                <a:cs typeface="Calibri"/>
              </a:rPr>
              <a:t>Product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04406" y="6160405"/>
            <a:ext cx="112712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800" spc="-5" dirty="0">
                <a:latin typeface="Calibri"/>
                <a:cs typeface="Calibri"/>
              </a:rPr>
              <a:t>LNG/LPG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18696" y="2836185"/>
            <a:ext cx="110172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10" dirty="0">
                <a:latin typeface="Calibri"/>
                <a:cs typeface="Calibri"/>
              </a:rPr>
              <a:t>Panamax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66476" y="4518855"/>
            <a:ext cx="195389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Supra/Handymax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98313" y="6199107"/>
            <a:ext cx="1272540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5" dirty="0">
                <a:latin typeface="Calibri"/>
                <a:cs typeface="Calibri"/>
              </a:rPr>
              <a:t>Sideloader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34600" y="2840118"/>
            <a:ext cx="119443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0" dirty="0">
                <a:latin typeface="Calibri"/>
                <a:cs typeface="Calibri"/>
              </a:rPr>
              <a:t>Container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37805" y="4457631"/>
            <a:ext cx="1188085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Auto/PCC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61229" y="6133891"/>
            <a:ext cx="864869" cy="369570"/>
          </a:xfrm>
          <a:prstGeom prst="rect">
            <a:avLst/>
          </a:prstGeom>
          <a:solidFill>
            <a:srgbClr val="FFFFFF"/>
          </a:solidFill>
          <a:ln w="12693">
            <a:solidFill>
              <a:srgbClr val="ED7D31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20" dirty="0">
                <a:latin typeface="Calibri"/>
                <a:cs typeface="Calibri"/>
              </a:rPr>
              <a:t>Reefer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268968" y="192023"/>
            <a:ext cx="2350007" cy="1566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64235"/>
            <a:ext cx="8364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-Light"/>
                <a:cs typeface="Calibri-Light"/>
              </a:rPr>
              <a:t>What </a:t>
            </a:r>
            <a:r>
              <a:rPr sz="4400" dirty="0">
                <a:latin typeface="Calibri-Light"/>
                <a:cs typeface="Calibri-Light"/>
              </a:rPr>
              <a:t>happens in </a:t>
            </a:r>
            <a:r>
              <a:rPr sz="4400" spc="-20" dirty="0">
                <a:latin typeface="Calibri-Light"/>
                <a:cs typeface="Calibri-Light"/>
              </a:rPr>
              <a:t>Port?</a:t>
            </a:r>
            <a:r>
              <a:rPr sz="4400" spc="10" dirty="0">
                <a:latin typeface="Calibri-Light"/>
                <a:cs typeface="Calibri-Light"/>
              </a:rPr>
              <a:t> </a:t>
            </a:r>
            <a:r>
              <a:rPr sz="4400" spc="-15" dirty="0">
                <a:latin typeface="Calibri-Light"/>
                <a:cs typeface="Calibri-Light"/>
              </a:rPr>
              <a:t>(Chocolate)</a:t>
            </a:r>
            <a:endParaRPr sz="4400" dirty="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3247" y="2612135"/>
            <a:ext cx="8598408" cy="322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7319" y="2456688"/>
            <a:ext cx="2618232" cy="1539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6939" y="1307084"/>
            <a:ext cx="842835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Calibri"/>
                <a:cs typeface="Calibri"/>
              </a:rPr>
              <a:t>Cocoa Beans in burlap </a:t>
            </a:r>
            <a:r>
              <a:rPr sz="1800" spc="-10" dirty="0">
                <a:latin typeface="Calibri"/>
                <a:cs typeface="Calibri"/>
              </a:rPr>
              <a:t>sacks arrive from </a:t>
            </a:r>
            <a:r>
              <a:rPr sz="1800" spc="-25" dirty="0">
                <a:latin typeface="Calibri"/>
                <a:cs typeface="Calibri"/>
              </a:rPr>
              <a:t>West </a:t>
            </a:r>
            <a:r>
              <a:rPr sz="1800" spc="-5" dirty="0">
                <a:latin typeface="Calibri"/>
                <a:cs typeface="Calibri"/>
              </a:rPr>
              <a:t>Africa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port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Philadelphia destined </a:t>
            </a:r>
            <a:r>
              <a:rPr sz="1800" spc="-15" dirty="0">
                <a:latin typeface="Calibri"/>
                <a:cs typeface="Calibri"/>
              </a:rPr>
              <a:t>to  </a:t>
            </a:r>
            <a:r>
              <a:rPr sz="1800" spc="-5" dirty="0">
                <a:latin typeface="Calibri"/>
                <a:cs typeface="Calibri"/>
              </a:rPr>
              <a:t>supply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Hershey chocolate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factory.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64235"/>
            <a:ext cx="8364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-Light"/>
                <a:cs typeface="Calibri-Light"/>
              </a:rPr>
              <a:t>What </a:t>
            </a:r>
            <a:r>
              <a:rPr sz="4400" dirty="0">
                <a:latin typeface="Calibri-Light"/>
                <a:cs typeface="Calibri-Light"/>
              </a:rPr>
              <a:t>happens in </a:t>
            </a:r>
            <a:r>
              <a:rPr sz="4400" spc="-20" dirty="0">
                <a:latin typeface="Calibri-Light"/>
                <a:cs typeface="Calibri-Light"/>
              </a:rPr>
              <a:t>Port?</a:t>
            </a:r>
            <a:r>
              <a:rPr sz="4400" spc="-30" dirty="0">
                <a:latin typeface="Calibri-Light"/>
                <a:cs typeface="Calibri-Light"/>
              </a:rPr>
              <a:t> </a:t>
            </a:r>
            <a:r>
              <a:rPr sz="4400" spc="-5" dirty="0">
                <a:latin typeface="Calibri-Light"/>
                <a:cs typeface="Calibri-Light"/>
              </a:rPr>
              <a:t>(Mangoes)</a:t>
            </a:r>
            <a:endParaRPr sz="4400" dirty="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764284"/>
            <a:ext cx="1084770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10" dirty="0">
                <a:latin typeface="Calibri"/>
                <a:cs typeface="Calibri"/>
              </a:rPr>
              <a:t>Containers arrive </a:t>
            </a:r>
            <a:r>
              <a:rPr sz="1800" spc="-5" dirty="0">
                <a:latin typeface="Calibri"/>
                <a:cs typeface="Calibri"/>
              </a:rPr>
              <a:t>with consumer goods </a:t>
            </a:r>
            <a:r>
              <a:rPr sz="1800" spc="-10" dirty="0">
                <a:latin typeface="Calibri"/>
                <a:cs typeface="Calibri"/>
              </a:rPr>
              <a:t>from Europe </a:t>
            </a:r>
            <a:r>
              <a:rPr sz="1800" spc="-5" dirty="0">
                <a:latin typeface="Calibri"/>
                <a:cs typeface="Calibri"/>
              </a:rPr>
              <a:t>and Asia. </a:t>
            </a:r>
            <a:r>
              <a:rPr sz="1800" spc="-15" dirty="0">
                <a:latin typeface="Calibri"/>
                <a:cs typeface="Calibri"/>
              </a:rPr>
              <a:t>Refrigerated containers </a:t>
            </a:r>
            <a:r>
              <a:rPr sz="1800" spc="-5" dirty="0">
                <a:latin typeface="Calibri"/>
                <a:cs typeface="Calibri"/>
              </a:rPr>
              <a:t>bring Mangoes and other fruit  </a:t>
            </a:r>
            <a:r>
              <a:rPr sz="1800" spc="-10" dirty="0">
                <a:latin typeface="Calibri"/>
                <a:cs typeface="Calibri"/>
              </a:rPr>
              <a:t>from Brazil. </a:t>
            </a:r>
            <a:r>
              <a:rPr sz="1800" spc="-5" dirty="0">
                <a:latin typeface="Calibri"/>
                <a:cs typeface="Calibri"/>
              </a:rPr>
              <a:t>These ships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dirty="0">
                <a:latin typeface="Calibri"/>
                <a:cs typeface="Calibri"/>
              </a:rPr>
              <a:t>in </a:t>
            </a:r>
            <a:r>
              <a:rPr sz="1800" spc="-5" dirty="0">
                <a:latin typeface="Calibri"/>
                <a:cs typeface="Calibri"/>
              </a:rPr>
              <a:t>port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less than 24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hours.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93976" y="2627376"/>
            <a:ext cx="8601456" cy="3678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64235"/>
            <a:ext cx="807466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-Light"/>
                <a:cs typeface="Calibri-Light"/>
              </a:rPr>
              <a:t>What </a:t>
            </a:r>
            <a:r>
              <a:rPr sz="4400" dirty="0">
                <a:latin typeface="Calibri-Light"/>
                <a:cs typeface="Calibri-Light"/>
              </a:rPr>
              <a:t>happens in </a:t>
            </a:r>
            <a:r>
              <a:rPr sz="4400" spc="-20" dirty="0">
                <a:latin typeface="Calibri-Light"/>
                <a:cs typeface="Calibri-Light"/>
              </a:rPr>
              <a:t>Port?</a:t>
            </a:r>
            <a:r>
              <a:rPr sz="4400" spc="-30" dirty="0">
                <a:latin typeface="Calibri-Light"/>
                <a:cs typeface="Calibri-Light"/>
              </a:rPr>
              <a:t> </a:t>
            </a:r>
            <a:r>
              <a:rPr sz="4400" spc="-20" dirty="0">
                <a:latin typeface="Calibri-Light"/>
                <a:cs typeface="Calibri-Light"/>
              </a:rPr>
              <a:t>(Cars)</a:t>
            </a:r>
            <a:endParaRPr sz="4400" dirty="0">
              <a:latin typeface="Calibri-Light"/>
              <a:cs typeface="Calibri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535684"/>
            <a:ext cx="956627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Calibri"/>
                <a:cs typeface="Calibri"/>
              </a:rPr>
              <a:t>Car </a:t>
            </a:r>
            <a:r>
              <a:rPr sz="1800" spc="-10" dirty="0">
                <a:latin typeface="Calibri"/>
                <a:cs typeface="Calibri"/>
              </a:rPr>
              <a:t>Carriers arrive </a:t>
            </a:r>
            <a:r>
              <a:rPr sz="1800" spc="-5" dirty="0">
                <a:latin typeface="Calibri"/>
                <a:cs typeface="Calibri"/>
              </a:rPr>
              <a:t>with thousands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brand </a:t>
            </a:r>
            <a:r>
              <a:rPr sz="1800" spc="-5" dirty="0">
                <a:latin typeface="Calibri"/>
                <a:cs typeface="Calibri"/>
              </a:rPr>
              <a:t>new </a:t>
            </a:r>
            <a:r>
              <a:rPr sz="1800" spc="-15" dirty="0">
                <a:latin typeface="Calibri"/>
                <a:cs typeface="Calibri"/>
              </a:rPr>
              <a:t>cars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spc="-15" dirty="0">
                <a:latin typeface="Calibri"/>
                <a:cs typeface="Calibri"/>
              </a:rPr>
              <a:t>Korea </a:t>
            </a:r>
            <a:r>
              <a:rPr sz="1800" spc="-5" dirty="0">
                <a:latin typeface="Calibri"/>
                <a:cs typeface="Calibri"/>
              </a:rPr>
              <a:t>and Japan </a:t>
            </a:r>
            <a:r>
              <a:rPr sz="1800" spc="-10" dirty="0">
                <a:latin typeface="Calibri"/>
                <a:cs typeface="Calibri"/>
              </a:rPr>
              <a:t>that </a:t>
            </a:r>
            <a:r>
              <a:rPr sz="1800" spc="-15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driven </a:t>
            </a:r>
            <a:r>
              <a:rPr sz="1800" spc="-10" dirty="0">
                <a:latin typeface="Calibri"/>
                <a:cs typeface="Calibri"/>
              </a:rPr>
              <a:t>off </a:t>
            </a:r>
            <a:r>
              <a:rPr sz="1800" spc="-5" dirty="0">
                <a:latin typeface="Calibri"/>
                <a:cs typeface="Calibri"/>
              </a:rPr>
              <a:t>the ship.  Damaged US </a:t>
            </a:r>
            <a:r>
              <a:rPr sz="1800" spc="-15" dirty="0">
                <a:latin typeface="Calibri"/>
                <a:cs typeface="Calibri"/>
              </a:rPr>
              <a:t>cars </a:t>
            </a:r>
            <a:r>
              <a:rPr sz="1800" spc="-10" dirty="0">
                <a:latin typeface="Calibri"/>
                <a:cs typeface="Calibri"/>
              </a:rPr>
              <a:t>are </a:t>
            </a:r>
            <a:r>
              <a:rPr sz="1800" spc="-5" dirty="0">
                <a:latin typeface="Calibri"/>
                <a:cs typeface="Calibri"/>
              </a:rPr>
              <a:t>loaded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shipped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25" dirty="0">
                <a:latin typeface="Calibri"/>
                <a:cs typeface="Calibri"/>
              </a:rPr>
              <a:t>West </a:t>
            </a:r>
            <a:r>
              <a:rPr sz="1800" spc="-10" dirty="0">
                <a:latin typeface="Calibri"/>
                <a:cs typeface="Calibri"/>
              </a:rPr>
              <a:t>Africa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recycling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repair.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6504" y="2438400"/>
            <a:ext cx="8055864" cy="3883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8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64235"/>
            <a:ext cx="8555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What </a:t>
            </a:r>
            <a:r>
              <a:rPr dirty="0"/>
              <a:t>happens in </a:t>
            </a:r>
            <a:r>
              <a:rPr spc="-20" dirty="0"/>
              <a:t>Port? (Natural</a:t>
            </a:r>
            <a:r>
              <a:rPr spc="30" dirty="0"/>
              <a:t> </a:t>
            </a:r>
            <a:r>
              <a:rPr spc="-5" dirty="0"/>
              <a:t>Gas)</a:t>
            </a:r>
          </a:p>
        </p:txBody>
      </p:sp>
      <p:sp>
        <p:nvSpPr>
          <p:cNvPr id="3" name="object 3"/>
          <p:cNvSpPr/>
          <p:nvPr/>
        </p:nvSpPr>
        <p:spPr>
          <a:xfrm>
            <a:off x="9281159" y="195071"/>
            <a:ext cx="2337815" cy="156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541779"/>
            <a:ext cx="95415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Liquefied </a:t>
            </a:r>
            <a:r>
              <a:rPr sz="1800" spc="-10" dirty="0">
                <a:latin typeface="Calibri"/>
                <a:cs typeface="Calibri"/>
              </a:rPr>
              <a:t>Natural </a:t>
            </a:r>
            <a:r>
              <a:rPr sz="1800" dirty="0">
                <a:latin typeface="Calibri"/>
                <a:cs typeface="Calibri"/>
              </a:rPr>
              <a:t>Gas </a:t>
            </a:r>
            <a:r>
              <a:rPr sz="1800" spc="-10" dirty="0">
                <a:latin typeface="Calibri"/>
                <a:cs typeface="Calibri"/>
              </a:rPr>
              <a:t>Carriers </a:t>
            </a:r>
            <a:r>
              <a:rPr sz="1800" spc="-5" dirty="0">
                <a:latin typeface="Calibri"/>
                <a:cs typeface="Calibri"/>
              </a:rPr>
              <a:t>load chilled Ethane </a:t>
            </a:r>
            <a:r>
              <a:rPr sz="1800" dirty="0">
                <a:latin typeface="Calibri"/>
                <a:cs typeface="Calibri"/>
              </a:rPr>
              <a:t>as a </a:t>
            </a:r>
            <a:r>
              <a:rPr sz="1800" spc="-5" dirty="0">
                <a:latin typeface="Calibri"/>
                <a:cs typeface="Calibri"/>
              </a:rPr>
              <a:t>liquid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export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10" dirty="0">
                <a:latin typeface="Calibri"/>
                <a:cs typeface="Calibri"/>
              </a:rPr>
              <a:t>Europe,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ethane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Is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byproduct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Shale </a:t>
            </a:r>
            <a:r>
              <a:rPr sz="1800" dirty="0">
                <a:latin typeface="Calibri"/>
                <a:cs typeface="Calibri"/>
              </a:rPr>
              <a:t>Gas </a:t>
            </a:r>
            <a:r>
              <a:rPr sz="1800" spc="-10" dirty="0">
                <a:latin typeface="Calibri"/>
                <a:cs typeface="Calibri"/>
              </a:rPr>
              <a:t>revolution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is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component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Natural </a:t>
            </a:r>
            <a:r>
              <a:rPr sz="1800" spc="-5" dirty="0">
                <a:latin typeface="Calibri"/>
                <a:cs typeface="Calibri"/>
              </a:rPr>
              <a:t>Gas, Ethane is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feedstock for 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plastics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industry.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5895" y="2926079"/>
            <a:ext cx="5687567" cy="3118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450" y="4544986"/>
            <a:ext cx="2608880" cy="1777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25666" y="2265616"/>
            <a:ext cx="4045267" cy="2687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34672" y="5167445"/>
            <a:ext cx="3738257" cy="1496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9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2112</Words>
  <Application>Microsoft Macintosh PowerPoint</Application>
  <PresentationFormat>Widescreen</PresentationFormat>
  <Paragraphs>193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Calibri-Light</vt:lpstr>
      <vt:lpstr>Times New Roman</vt:lpstr>
      <vt:lpstr>Wingdings 3</vt:lpstr>
      <vt:lpstr>Office Theme</vt:lpstr>
      <vt:lpstr>PowerPoint Presentation</vt:lpstr>
      <vt:lpstr>Today’s workshop – Questions that we will cover:  </vt:lpstr>
      <vt:lpstr>Who am I?</vt:lpstr>
      <vt:lpstr>What is the Global Shipping Industry?</vt:lpstr>
      <vt:lpstr>Types of Ship – the basics</vt:lpstr>
      <vt:lpstr>PowerPoint Presentation</vt:lpstr>
      <vt:lpstr>PowerPoint Presentation</vt:lpstr>
      <vt:lpstr>PowerPoint Presentation</vt:lpstr>
      <vt:lpstr>What happens in Port? (Natural Gas)</vt:lpstr>
      <vt:lpstr>What happens in Port? (Newspaper)</vt:lpstr>
      <vt:lpstr>Where are the ships?</vt:lpstr>
      <vt:lpstr>Who owns the ships?</vt:lpstr>
      <vt:lpstr>Who are the seafarers that keep  shipping on the move?</vt:lpstr>
      <vt:lpstr>Who is onboard and how are they  organized?</vt:lpstr>
      <vt:lpstr>What is the size of the crew?</vt:lpstr>
      <vt:lpstr>Where do seafarers come from?</vt:lpstr>
      <vt:lpstr>What about Nationality and language?</vt:lpstr>
      <vt:lpstr>What are seafarer missions and how did  they evolve?</vt:lpstr>
      <vt:lpstr>Seafarer Missions – Two Centuries</vt:lpstr>
      <vt:lpstr>In Philadelphia – it began in 1843</vt:lpstr>
      <vt:lpstr>Seafarer’s Bill of Rights – MLC 2006</vt:lpstr>
      <vt:lpstr>How is port chaplaincy relevant in the  21st Century?</vt:lpstr>
      <vt:lpstr>What does a seafarer mission do?</vt:lpstr>
      <vt:lpstr>How is the work funded?</vt:lpstr>
      <vt:lpstr>What are the challenges?</vt:lpstr>
      <vt:lpstr>Internet, Transport and Presence.</vt:lpstr>
      <vt:lpstr>Internet, Transport and Presence.</vt:lpstr>
      <vt:lpstr>Special activities?</vt:lpstr>
      <vt:lpstr>Special moments</vt:lpstr>
      <vt:lpstr>Chapel of 4 Chaplains</vt:lpstr>
      <vt:lpstr>PowerPoint Presentation</vt:lpstr>
      <vt:lpstr>Q and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Dec_12_Webinar</dc:title>
  <cp:lastModifiedBy>David Reid</cp:lastModifiedBy>
  <cp:revision>6</cp:revision>
  <dcterms:created xsi:type="dcterms:W3CDTF">2019-04-26T14:17:52Z</dcterms:created>
  <dcterms:modified xsi:type="dcterms:W3CDTF">2019-05-09T18:25:08Z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2019-01-25T00:00:00Z</vt:filetime>
  </property>
  <property fmtid="{D5CDD505-2E9C-101B-9397-08002B2CF9AE}" pid="3" name="Creator">
    <vt:lpwstr>PowerPoint</vt:lpwstr>
  </property>
  <property fmtid="{D5CDD505-2E9C-101B-9397-08002B2CF9AE}" pid="4" name="LastSaved">
    <vt:filetime>2019-04-26T00:00:00Z</vt:filetime>
  </property>
</Properties>
</file>