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63"/>
  </p:notesMasterIdLst>
  <p:handoutMasterIdLst>
    <p:handoutMasterId r:id="rId64"/>
  </p:handoutMasterIdLst>
  <p:sldIdLst>
    <p:sldId id="256" r:id="rId4"/>
    <p:sldId id="633" r:id="rId5"/>
    <p:sldId id="705" r:id="rId6"/>
    <p:sldId id="945" r:id="rId7"/>
    <p:sldId id="768" r:id="rId8"/>
    <p:sldId id="661" r:id="rId9"/>
    <p:sldId id="769" r:id="rId10"/>
    <p:sldId id="919" r:id="rId11"/>
    <p:sldId id="920" r:id="rId12"/>
    <p:sldId id="672" r:id="rId13"/>
    <p:sldId id="673" r:id="rId14"/>
    <p:sldId id="674" r:id="rId15"/>
    <p:sldId id="675" r:id="rId16"/>
    <p:sldId id="921" r:id="rId17"/>
    <p:sldId id="922" r:id="rId18"/>
    <p:sldId id="923" r:id="rId19"/>
    <p:sldId id="677" r:id="rId20"/>
    <p:sldId id="693" r:id="rId21"/>
    <p:sldId id="943" r:id="rId22"/>
    <p:sldId id="942" r:id="rId23"/>
    <p:sldId id="944" r:id="rId24"/>
    <p:sldId id="257" r:id="rId25"/>
    <p:sldId id="258" r:id="rId26"/>
    <p:sldId id="259" r:id="rId27"/>
    <p:sldId id="262" r:id="rId28"/>
    <p:sldId id="260" r:id="rId29"/>
    <p:sldId id="261" r:id="rId30"/>
    <p:sldId id="946" r:id="rId31"/>
    <p:sldId id="759" r:id="rId32"/>
    <p:sldId id="958" r:id="rId33"/>
    <p:sldId id="763" r:id="rId34"/>
    <p:sldId id="764" r:id="rId35"/>
    <p:sldId id="765" r:id="rId36"/>
    <p:sldId id="766" r:id="rId37"/>
    <p:sldId id="687" r:id="rId38"/>
    <p:sldId id="565" r:id="rId39"/>
    <p:sldId id="959" r:id="rId40"/>
    <p:sldId id="757" r:id="rId41"/>
    <p:sldId id="559" r:id="rId42"/>
    <p:sldId id="960" r:id="rId43"/>
    <p:sldId id="560" r:id="rId44"/>
    <p:sldId id="541" r:id="rId45"/>
    <p:sldId id="593" r:id="rId46"/>
    <p:sldId id="594" r:id="rId47"/>
    <p:sldId id="548" r:id="rId48"/>
    <p:sldId id="579" r:id="rId49"/>
    <p:sldId id="580" r:id="rId50"/>
    <p:sldId id="585" r:id="rId51"/>
    <p:sldId id="588" r:id="rId52"/>
    <p:sldId id="577" r:id="rId53"/>
    <p:sldId id="961" r:id="rId54"/>
    <p:sldId id="950" r:id="rId55"/>
    <p:sldId id="954" r:id="rId56"/>
    <p:sldId id="952" r:id="rId57"/>
    <p:sldId id="662" r:id="rId58"/>
    <p:sldId id="689" r:id="rId59"/>
    <p:sldId id="690" r:id="rId60"/>
    <p:sldId id="691" r:id="rId61"/>
    <p:sldId id="676" r:id="rId6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Nieuwsma" initials="JN" lastIdx="43" clrIdx="0"/>
  <p:cmAuthor id="1" name="Lane, Becky" initials="B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4B5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9586" autoAdjust="0"/>
  </p:normalViewPr>
  <p:slideViewPr>
    <p:cSldViewPr>
      <p:cViewPr varScale="1">
        <p:scale>
          <a:sx n="95" d="100"/>
          <a:sy n="95"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06.med.va.gov\DUR\Users\VHADURParkeR1\Suicide%20Prevention\archives\Suicide%20Prevention%20Chaplain%20Consult%20statist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06.med.va.gov\DUR\Users\VHADURParkeR1\Suicide%20Prevention\Chaplain-Suicide%20Prevention%20Team%20Consult%20Statistics%20(June%202015-%2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Used EBP with Suicidal SM / Veteran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559-4ABE-87B8-01D7B3BF237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559-4ABE-87B8-01D7B3BF237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88.4</c:v>
                </c:pt>
                <c:pt idx="1">
                  <c:v>11.6</c:v>
                </c:pt>
              </c:numCache>
            </c:numRef>
          </c:val>
          <c:extLst>
            <c:ext xmlns:c16="http://schemas.microsoft.com/office/drawing/2014/chart" uri="{C3380CC4-5D6E-409C-BE32-E72D297353CC}">
              <c16:uniqueId val="{00000004-9559-4ABE-87B8-01D7B3BF237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t>Used EBP</a:t>
            </a:r>
            <a:r>
              <a:rPr lang="en-US" sz="1800" baseline="0" dirty="0"/>
              <a:t> with SM/Vet who is…</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acutely suicidal</c:v>
                </c:pt>
              </c:strCache>
            </c:strRef>
          </c:tx>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MI</c:v>
                </c:pt>
                <c:pt idx="1">
                  <c:v>PST</c:v>
                </c:pt>
                <c:pt idx="2">
                  <c:v>ACT</c:v>
                </c:pt>
              </c:strCache>
            </c:strRef>
          </c:cat>
          <c:val>
            <c:numRef>
              <c:f>Sheet1!$B$2:$B$4</c:f>
              <c:numCache>
                <c:formatCode>0.00%</c:formatCode>
                <c:ptCount val="3"/>
                <c:pt idx="0">
                  <c:v>0.46500000000000002</c:v>
                </c:pt>
                <c:pt idx="1">
                  <c:v>0.39500000000000002</c:v>
                </c:pt>
                <c:pt idx="2">
                  <c:v>0.58099999999999996</c:v>
                </c:pt>
              </c:numCache>
            </c:numRef>
          </c:val>
          <c:extLst>
            <c:ext xmlns:c16="http://schemas.microsoft.com/office/drawing/2014/chart" uri="{C3380CC4-5D6E-409C-BE32-E72D297353CC}">
              <c16:uniqueId val="{00000000-809B-4480-AC07-A2238C67088B}"/>
            </c:ext>
          </c:extLst>
        </c:ser>
        <c:ser>
          <c:idx val="1"/>
          <c:order val="1"/>
          <c:tx>
            <c:strRef>
              <c:f>Sheet1!$C$1</c:f>
              <c:strCache>
                <c:ptCount val="1"/>
                <c:pt idx="0">
                  <c:v>at risk for suicidality</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MI</c:v>
                </c:pt>
                <c:pt idx="1">
                  <c:v>PST</c:v>
                </c:pt>
                <c:pt idx="2">
                  <c:v>ACT</c:v>
                </c:pt>
              </c:strCache>
            </c:strRef>
          </c:cat>
          <c:val>
            <c:numRef>
              <c:f>Sheet1!$C$2:$C$4</c:f>
              <c:numCache>
                <c:formatCode>0.00%</c:formatCode>
                <c:ptCount val="3"/>
                <c:pt idx="0">
                  <c:v>0.69799999999999995</c:v>
                </c:pt>
                <c:pt idx="1">
                  <c:v>0.72099999999999997</c:v>
                </c:pt>
                <c:pt idx="2">
                  <c:v>0.83699999999999997</c:v>
                </c:pt>
              </c:numCache>
            </c:numRef>
          </c:val>
          <c:extLst>
            <c:ext xmlns:c16="http://schemas.microsoft.com/office/drawing/2014/chart" uri="{C3380CC4-5D6E-409C-BE32-E72D297353CC}">
              <c16:uniqueId val="{00000001-809B-4480-AC07-A2238C67088B}"/>
            </c:ext>
          </c:extLst>
        </c:ser>
        <c:dLbls>
          <c:dLblPos val="inEnd"/>
          <c:showLegendKey val="0"/>
          <c:showVal val="1"/>
          <c:showCatName val="0"/>
          <c:showSerName val="0"/>
          <c:showPercent val="0"/>
          <c:showBubbleSize val="0"/>
        </c:dLbls>
        <c:gapWidth val="65"/>
        <c:axId val="298202568"/>
        <c:axId val="298204208"/>
      </c:barChart>
      <c:catAx>
        <c:axId val="298202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98204208"/>
        <c:crosses val="autoZero"/>
        <c:auto val="1"/>
        <c:lblAlgn val="ctr"/>
        <c:lblOffset val="100"/>
        <c:noMultiLvlLbl val="0"/>
      </c:catAx>
      <c:valAx>
        <c:axId val="2982042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Percent of Chaplains Using EBP</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98202568"/>
        <c:crosses val="autoZero"/>
        <c:crossBetween val="between"/>
      </c:valAx>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Sheet1!$G$1:$G$6</c:f>
              <c:strCache>
                <c:ptCount val="6"/>
                <c:pt idx="0">
                  <c:v>2015-January </c:v>
                </c:pt>
                <c:pt idx="1">
                  <c:v>2015-February</c:v>
                </c:pt>
                <c:pt idx="2">
                  <c:v>2015-March</c:v>
                </c:pt>
                <c:pt idx="3">
                  <c:v>2015-April</c:v>
                </c:pt>
                <c:pt idx="4">
                  <c:v>2015-May</c:v>
                </c:pt>
                <c:pt idx="5">
                  <c:v>2015-June*</c:v>
                </c:pt>
              </c:strCache>
            </c:strRef>
          </c:cat>
          <c:val>
            <c:numRef>
              <c:f>Sheet1!$H$1:$H$6</c:f>
              <c:numCache>
                <c:formatCode>General</c:formatCode>
                <c:ptCount val="6"/>
                <c:pt idx="0">
                  <c:v>4</c:v>
                </c:pt>
                <c:pt idx="1">
                  <c:v>17</c:v>
                </c:pt>
                <c:pt idx="2">
                  <c:v>12</c:v>
                </c:pt>
                <c:pt idx="3">
                  <c:v>21</c:v>
                </c:pt>
                <c:pt idx="4">
                  <c:v>10</c:v>
                </c:pt>
                <c:pt idx="5">
                  <c:v>6</c:v>
                </c:pt>
              </c:numCache>
            </c:numRef>
          </c:val>
          <c:extLst>
            <c:ext xmlns:c16="http://schemas.microsoft.com/office/drawing/2014/chart" uri="{C3380CC4-5D6E-409C-BE32-E72D297353CC}">
              <c16:uniqueId val="{00000000-D363-4C7B-9848-BD5D7E82998B}"/>
            </c:ext>
          </c:extLst>
        </c:ser>
        <c:dLbls>
          <c:showLegendKey val="0"/>
          <c:showVal val="1"/>
          <c:showCatName val="0"/>
          <c:showSerName val="0"/>
          <c:showPercent val="0"/>
          <c:showBubbleSize val="0"/>
        </c:dLbls>
        <c:gapWidth val="150"/>
        <c:shape val="box"/>
        <c:axId val="51339264"/>
        <c:axId val="51340800"/>
        <c:axId val="0"/>
      </c:bar3DChart>
      <c:catAx>
        <c:axId val="5133926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40800"/>
        <c:crosses val="autoZero"/>
        <c:auto val="1"/>
        <c:lblAlgn val="ctr"/>
        <c:lblOffset val="100"/>
        <c:noMultiLvlLbl val="0"/>
      </c:catAx>
      <c:valAx>
        <c:axId val="51340800"/>
        <c:scaling>
          <c:orientation val="minMax"/>
        </c:scaling>
        <c:delete val="1"/>
        <c:axPos val="l"/>
        <c:numFmt formatCode="General" sourceLinked="1"/>
        <c:majorTickMark val="none"/>
        <c:minorTickMark val="none"/>
        <c:tickLblPos val="none"/>
        <c:crossAx val="5133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Sheet1!$B$3</c:f>
              <c:strCache>
                <c:ptCount val="1"/>
                <c:pt idx="0">
                  <c:v>Inpatient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Sheet1!$A$4:$A$35</c:f>
              <c:numCache>
                <c:formatCode>mmm\-yy</c:formatCode>
                <c:ptCount val="31"/>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numCache>
            </c:numRef>
          </c:cat>
          <c:val>
            <c:numRef>
              <c:f>Sheet1!$B$4:$B$35</c:f>
              <c:numCache>
                <c:formatCode>General</c:formatCode>
                <c:ptCount val="31"/>
                <c:pt idx="0">
                  <c:v>4</c:v>
                </c:pt>
                <c:pt idx="1">
                  <c:v>3</c:v>
                </c:pt>
                <c:pt idx="2">
                  <c:v>1</c:v>
                </c:pt>
                <c:pt idx="3">
                  <c:v>1</c:v>
                </c:pt>
                <c:pt idx="4">
                  <c:v>5</c:v>
                </c:pt>
                <c:pt idx="5">
                  <c:v>0</c:v>
                </c:pt>
                <c:pt idx="6">
                  <c:v>1</c:v>
                </c:pt>
                <c:pt idx="7">
                  <c:v>4</c:v>
                </c:pt>
                <c:pt idx="8">
                  <c:v>1</c:v>
                </c:pt>
                <c:pt idx="9">
                  <c:v>1</c:v>
                </c:pt>
                <c:pt idx="10">
                  <c:v>1</c:v>
                </c:pt>
                <c:pt idx="11">
                  <c:v>4</c:v>
                </c:pt>
                <c:pt idx="12">
                  <c:v>1</c:v>
                </c:pt>
                <c:pt idx="13">
                  <c:v>0</c:v>
                </c:pt>
                <c:pt idx="14">
                  <c:v>2</c:v>
                </c:pt>
                <c:pt idx="15">
                  <c:v>3</c:v>
                </c:pt>
                <c:pt idx="16">
                  <c:v>0</c:v>
                </c:pt>
                <c:pt idx="17">
                  <c:v>1</c:v>
                </c:pt>
                <c:pt idx="18">
                  <c:v>0</c:v>
                </c:pt>
                <c:pt idx="19">
                  <c:v>0</c:v>
                </c:pt>
                <c:pt idx="20">
                  <c:v>0</c:v>
                </c:pt>
                <c:pt idx="21">
                  <c:v>0</c:v>
                </c:pt>
                <c:pt idx="22">
                  <c:v>4</c:v>
                </c:pt>
                <c:pt idx="23">
                  <c:v>1</c:v>
                </c:pt>
                <c:pt idx="24">
                  <c:v>0</c:v>
                </c:pt>
                <c:pt idx="25">
                  <c:v>2</c:v>
                </c:pt>
                <c:pt idx="26">
                  <c:v>2</c:v>
                </c:pt>
                <c:pt idx="27">
                  <c:v>0</c:v>
                </c:pt>
                <c:pt idx="28">
                  <c:v>3</c:v>
                </c:pt>
                <c:pt idx="29">
                  <c:v>1</c:v>
                </c:pt>
                <c:pt idx="30">
                  <c:v>1</c:v>
                </c:pt>
              </c:numCache>
            </c:numRef>
          </c:val>
          <c:extLst>
            <c:ext xmlns:c16="http://schemas.microsoft.com/office/drawing/2014/chart" uri="{C3380CC4-5D6E-409C-BE32-E72D297353CC}">
              <c16:uniqueId val="{00000000-233B-43E6-973E-12701549D33A}"/>
            </c:ext>
          </c:extLst>
        </c:ser>
        <c:ser>
          <c:idx val="1"/>
          <c:order val="1"/>
          <c:tx>
            <c:strRef>
              <c:f>Sheet1!$C$3</c:f>
              <c:strCache>
                <c:ptCount val="1"/>
                <c:pt idx="0">
                  <c:v>Outpatient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Sheet1!$A$4:$A$35</c:f>
              <c:numCache>
                <c:formatCode>mmm\-yy</c:formatCode>
                <c:ptCount val="31"/>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numCache>
            </c:numRef>
          </c:cat>
          <c:val>
            <c:numRef>
              <c:f>Sheet1!$C$4:$C$35</c:f>
              <c:numCache>
                <c:formatCode>General</c:formatCode>
                <c:ptCount val="31"/>
                <c:pt idx="0">
                  <c:v>7</c:v>
                </c:pt>
                <c:pt idx="1">
                  <c:v>15</c:v>
                </c:pt>
                <c:pt idx="2">
                  <c:v>9</c:v>
                </c:pt>
                <c:pt idx="3">
                  <c:v>11</c:v>
                </c:pt>
                <c:pt idx="4">
                  <c:v>7</c:v>
                </c:pt>
                <c:pt idx="5">
                  <c:v>8</c:v>
                </c:pt>
                <c:pt idx="6">
                  <c:v>17</c:v>
                </c:pt>
                <c:pt idx="7">
                  <c:v>3</c:v>
                </c:pt>
                <c:pt idx="8">
                  <c:v>3</c:v>
                </c:pt>
                <c:pt idx="9">
                  <c:v>10</c:v>
                </c:pt>
                <c:pt idx="10">
                  <c:v>8</c:v>
                </c:pt>
                <c:pt idx="11">
                  <c:v>7</c:v>
                </c:pt>
                <c:pt idx="12">
                  <c:v>11</c:v>
                </c:pt>
                <c:pt idx="13">
                  <c:v>7</c:v>
                </c:pt>
                <c:pt idx="14">
                  <c:v>8</c:v>
                </c:pt>
                <c:pt idx="15">
                  <c:v>7</c:v>
                </c:pt>
                <c:pt idx="16">
                  <c:v>2</c:v>
                </c:pt>
                <c:pt idx="17">
                  <c:v>8</c:v>
                </c:pt>
                <c:pt idx="18">
                  <c:v>6</c:v>
                </c:pt>
                <c:pt idx="19">
                  <c:v>10</c:v>
                </c:pt>
                <c:pt idx="20">
                  <c:v>12</c:v>
                </c:pt>
                <c:pt idx="21">
                  <c:v>7</c:v>
                </c:pt>
                <c:pt idx="22">
                  <c:v>6</c:v>
                </c:pt>
                <c:pt idx="23">
                  <c:v>3</c:v>
                </c:pt>
                <c:pt idx="24">
                  <c:v>14</c:v>
                </c:pt>
                <c:pt idx="25">
                  <c:v>3</c:v>
                </c:pt>
                <c:pt idx="26">
                  <c:v>9</c:v>
                </c:pt>
                <c:pt idx="27">
                  <c:v>7</c:v>
                </c:pt>
                <c:pt idx="28">
                  <c:v>5</c:v>
                </c:pt>
                <c:pt idx="29">
                  <c:v>12</c:v>
                </c:pt>
                <c:pt idx="30">
                  <c:v>8</c:v>
                </c:pt>
              </c:numCache>
            </c:numRef>
          </c:val>
          <c:extLst>
            <c:ext xmlns:c16="http://schemas.microsoft.com/office/drawing/2014/chart" uri="{C3380CC4-5D6E-409C-BE32-E72D297353CC}">
              <c16:uniqueId val="{00000001-233B-43E6-973E-12701549D33A}"/>
            </c:ext>
          </c:extLst>
        </c:ser>
        <c:dLbls>
          <c:showLegendKey val="0"/>
          <c:showVal val="1"/>
          <c:showCatName val="0"/>
          <c:showSerName val="0"/>
          <c:showPercent val="0"/>
          <c:showBubbleSize val="0"/>
        </c:dLbls>
        <c:gapWidth val="150"/>
        <c:overlap val="100"/>
        <c:axId val="51370624"/>
        <c:axId val="53219712"/>
      </c:barChart>
      <c:dateAx>
        <c:axId val="513706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19712"/>
        <c:crosses val="autoZero"/>
        <c:auto val="1"/>
        <c:lblOffset val="100"/>
        <c:baseTimeUnit val="months"/>
      </c:dateAx>
      <c:valAx>
        <c:axId val="53219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70624"/>
        <c:crosses val="autoZero"/>
        <c:crossBetween val="between"/>
      </c:valAx>
      <c:spPr>
        <a:noFill/>
        <a:ln w="25400">
          <a:noFill/>
        </a:ln>
        <a:effectLst/>
      </c:spPr>
    </c:plotArea>
    <c:legend>
      <c:legendPos val="b"/>
      <c:layout>
        <c:manualLayout>
          <c:xMode val="edge"/>
          <c:yMode val="edge"/>
          <c:x val="0.3420815490168993"/>
          <c:y val="0.10177362237978634"/>
          <c:w val="0.33335704747432882"/>
          <c:h val="8.511202867934190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Guilt &amp; forgiveness struggle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Consult</c:v>
                </c:pt>
                <c:pt idx="1">
                  <c:v>After Consult</c:v>
                </c:pt>
              </c:strCache>
            </c:strRef>
          </c:cat>
          <c:val>
            <c:numRef>
              <c:f>Sheet1!$B$2:$C$2</c:f>
              <c:numCache>
                <c:formatCode>0</c:formatCode>
                <c:ptCount val="2"/>
                <c:pt idx="0" formatCode="General">
                  <c:v>2</c:v>
                </c:pt>
                <c:pt idx="1">
                  <c:v>5</c:v>
                </c:pt>
              </c:numCache>
            </c:numRef>
          </c:val>
          <c:extLst>
            <c:ext xmlns:c16="http://schemas.microsoft.com/office/drawing/2014/chart" uri="{C3380CC4-5D6E-409C-BE32-E72D297353CC}">
              <c16:uniqueId val="{00000000-23EE-4A70-817F-B0C88ACE6470}"/>
            </c:ext>
          </c:extLst>
        </c:ser>
        <c:ser>
          <c:idx val="1"/>
          <c:order val="1"/>
          <c:tx>
            <c:strRef>
              <c:f>Sheet1!$A$3</c:f>
              <c:strCache>
                <c:ptCount val="1"/>
                <c:pt idx="0">
                  <c:v>Grief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Consult</c:v>
                </c:pt>
                <c:pt idx="1">
                  <c:v>After Consult</c:v>
                </c:pt>
              </c:strCache>
            </c:strRef>
          </c:cat>
          <c:val>
            <c:numRef>
              <c:f>Sheet1!$B$3:$C$3</c:f>
              <c:numCache>
                <c:formatCode>0</c:formatCode>
                <c:ptCount val="2"/>
                <c:pt idx="0" formatCode="General">
                  <c:v>4</c:v>
                </c:pt>
                <c:pt idx="1">
                  <c:v>5</c:v>
                </c:pt>
              </c:numCache>
            </c:numRef>
          </c:val>
          <c:extLst>
            <c:ext xmlns:c16="http://schemas.microsoft.com/office/drawing/2014/chart" uri="{C3380CC4-5D6E-409C-BE32-E72D297353CC}">
              <c16:uniqueId val="{00000001-23EE-4A70-817F-B0C88ACE6470}"/>
            </c:ext>
          </c:extLst>
        </c:ser>
        <c:ser>
          <c:idx val="2"/>
          <c:order val="2"/>
          <c:tx>
            <c:strRef>
              <c:f>Sheet1!$A$4</c:f>
              <c:strCache>
                <c:ptCount val="1"/>
                <c:pt idx="0">
                  <c:v>Spiritual/Religious Conflict or concern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Consult</c:v>
                </c:pt>
                <c:pt idx="1">
                  <c:v>After Consult</c:v>
                </c:pt>
              </c:strCache>
            </c:strRef>
          </c:cat>
          <c:val>
            <c:numRef>
              <c:f>Sheet1!$B$4:$C$4</c:f>
              <c:numCache>
                <c:formatCode>0</c:formatCode>
                <c:ptCount val="2"/>
                <c:pt idx="0" formatCode="General">
                  <c:v>4</c:v>
                </c:pt>
                <c:pt idx="1">
                  <c:v>5</c:v>
                </c:pt>
              </c:numCache>
            </c:numRef>
          </c:val>
          <c:extLst>
            <c:ext xmlns:c16="http://schemas.microsoft.com/office/drawing/2014/chart" uri="{C3380CC4-5D6E-409C-BE32-E72D297353CC}">
              <c16:uniqueId val="{00000002-23EE-4A70-817F-B0C88ACE6470}"/>
            </c:ext>
          </c:extLst>
        </c:ser>
        <c:ser>
          <c:idx val="3"/>
          <c:order val="3"/>
          <c:tx>
            <c:strRef>
              <c:f>Sheet1!$A$5</c:f>
              <c:strCache>
                <c:ptCount val="1"/>
                <c:pt idx="0">
                  <c:v>Loss of meaning/purpose (meaning making)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Consult</c:v>
                </c:pt>
                <c:pt idx="1">
                  <c:v>After Consult</c:v>
                </c:pt>
              </c:strCache>
            </c:strRef>
          </c:cat>
          <c:val>
            <c:numRef>
              <c:f>Sheet1!$B$5:$C$5</c:f>
              <c:numCache>
                <c:formatCode>0</c:formatCode>
                <c:ptCount val="2"/>
                <c:pt idx="0" formatCode="General">
                  <c:v>2</c:v>
                </c:pt>
                <c:pt idx="1">
                  <c:v>5</c:v>
                </c:pt>
              </c:numCache>
            </c:numRef>
          </c:val>
          <c:extLst>
            <c:ext xmlns:c16="http://schemas.microsoft.com/office/drawing/2014/chart" uri="{C3380CC4-5D6E-409C-BE32-E72D297353CC}">
              <c16:uniqueId val="{00000003-23EE-4A70-817F-B0C88ACE6470}"/>
            </c:ext>
          </c:extLst>
        </c:ser>
        <c:ser>
          <c:idx val="4"/>
          <c:order val="4"/>
          <c:tx>
            <c:strRef>
              <c:f>Sheet1!$A$6</c:f>
              <c:strCache>
                <c:ptCount val="1"/>
                <c:pt idx="0">
                  <c:v>Perceived spiritual abandonment (ministry of presence)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Consult</c:v>
                </c:pt>
                <c:pt idx="1">
                  <c:v>After Consult</c:v>
                </c:pt>
              </c:strCache>
            </c:strRef>
          </c:cat>
          <c:val>
            <c:numRef>
              <c:f>Sheet1!$B$6:$C$6</c:f>
              <c:numCache>
                <c:formatCode>0</c:formatCode>
                <c:ptCount val="2"/>
                <c:pt idx="0" formatCode="General">
                  <c:v>2</c:v>
                </c:pt>
                <c:pt idx="1">
                  <c:v>5</c:v>
                </c:pt>
              </c:numCache>
            </c:numRef>
          </c:val>
          <c:extLst>
            <c:ext xmlns:c16="http://schemas.microsoft.com/office/drawing/2014/chart" uri="{C3380CC4-5D6E-409C-BE32-E72D297353CC}">
              <c16:uniqueId val="{00000004-23EE-4A70-817F-B0C88ACE6470}"/>
            </c:ext>
          </c:extLst>
        </c:ser>
        <c:dLbls>
          <c:showLegendKey val="0"/>
          <c:showVal val="1"/>
          <c:showCatName val="0"/>
          <c:showSerName val="0"/>
          <c:showPercent val="0"/>
          <c:showBubbleSize val="0"/>
        </c:dLbls>
        <c:gapWidth val="219"/>
        <c:overlap val="-27"/>
        <c:axId val="97554432"/>
        <c:axId val="97555968"/>
      </c:barChart>
      <c:catAx>
        <c:axId val="97554432"/>
        <c:scaling>
          <c:orientation val="minMax"/>
        </c:scaling>
        <c:delete val="1"/>
        <c:axPos val="b"/>
        <c:numFmt formatCode="General" sourceLinked="1"/>
        <c:majorTickMark val="out"/>
        <c:minorTickMark val="none"/>
        <c:tickLblPos val="none"/>
        <c:crossAx val="97555968"/>
        <c:crosses val="autoZero"/>
        <c:auto val="1"/>
        <c:lblAlgn val="ctr"/>
        <c:lblOffset val="100"/>
        <c:noMultiLvlLbl val="0"/>
      </c:catAx>
      <c:valAx>
        <c:axId val="97555968"/>
        <c:scaling>
          <c:orientation val="minMax"/>
          <c:max val="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crossAx val="97554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0705231448341661E-2"/>
          <c:y val="0.60707945597709378"/>
          <c:w val="0.97669544858029134"/>
          <c:h val="0.376527081842042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EA78B-BAE7-4256-BD77-3417F580F76F}" type="doc">
      <dgm:prSet loTypeId="urn:microsoft.com/office/officeart/2005/8/layout/radial5" loCatId="relationship" qsTypeId="urn:microsoft.com/office/officeart/2005/8/quickstyle/simple4" qsCatId="simple" csTypeId="urn:microsoft.com/office/officeart/2005/8/colors/colorful5" csCatId="colorful" phldr="1"/>
      <dgm:spPr/>
      <dgm:t>
        <a:bodyPr/>
        <a:lstStyle/>
        <a:p>
          <a:endParaRPr lang="en-US"/>
        </a:p>
      </dgm:t>
    </dgm:pt>
    <dgm:pt modelId="{B3AA0AE8-35D3-443C-8E30-031DEB63B818}">
      <dgm:prSet phldrT="[Text]"/>
      <dgm:spPr>
        <a:solidFill>
          <a:schemeClr val="accent2"/>
        </a:solidFill>
      </dgm:spPr>
      <dgm:t>
        <a:bodyPr/>
        <a:lstStyle/>
        <a:p>
          <a:r>
            <a:rPr lang="en-US" b="1" dirty="0">
              <a:solidFill>
                <a:schemeClr val="tx1"/>
              </a:solidFill>
            </a:rPr>
            <a:t>Suicide</a:t>
          </a:r>
        </a:p>
      </dgm:t>
    </dgm:pt>
    <dgm:pt modelId="{3FE47899-A996-4739-8F02-16C926A818E7}" type="parTrans" cxnId="{4DF15383-CD70-4AC2-9F36-081B670C66C4}">
      <dgm:prSet/>
      <dgm:spPr/>
      <dgm:t>
        <a:bodyPr/>
        <a:lstStyle/>
        <a:p>
          <a:endParaRPr lang="en-US"/>
        </a:p>
      </dgm:t>
    </dgm:pt>
    <dgm:pt modelId="{D4E49686-168B-455D-83E0-DC2A9C81EBA7}" type="sibTrans" cxnId="{4DF15383-CD70-4AC2-9F36-081B670C66C4}">
      <dgm:prSet/>
      <dgm:spPr/>
      <dgm:t>
        <a:bodyPr/>
        <a:lstStyle/>
        <a:p>
          <a:endParaRPr lang="en-US"/>
        </a:p>
      </dgm:t>
    </dgm:pt>
    <dgm:pt modelId="{98F6CE6F-5577-4328-A796-3AE8EC155AB9}">
      <dgm:prSet phldrT="[Text]"/>
      <dgm:spPr/>
      <dgm:t>
        <a:bodyPr/>
        <a:lstStyle/>
        <a:p>
          <a:r>
            <a:rPr lang="en-US" dirty="0"/>
            <a:t>Substance Abuse</a:t>
          </a:r>
        </a:p>
      </dgm:t>
    </dgm:pt>
    <dgm:pt modelId="{17D820D0-804C-4D9C-A36C-527DB4E92289}" type="parTrans" cxnId="{E39A78A7-AB06-452F-B624-E83B7F579202}">
      <dgm:prSet/>
      <dgm:spPr/>
      <dgm:t>
        <a:bodyPr/>
        <a:lstStyle/>
        <a:p>
          <a:endParaRPr lang="en-US"/>
        </a:p>
      </dgm:t>
    </dgm:pt>
    <dgm:pt modelId="{D941A942-8EAC-4629-9969-8B36EB4702F6}" type="sibTrans" cxnId="{E39A78A7-AB06-452F-B624-E83B7F579202}">
      <dgm:prSet/>
      <dgm:spPr/>
      <dgm:t>
        <a:bodyPr/>
        <a:lstStyle/>
        <a:p>
          <a:endParaRPr lang="en-US"/>
        </a:p>
      </dgm:t>
    </dgm:pt>
    <dgm:pt modelId="{913D00B6-923D-4BA0-B1BA-9F5119173054}">
      <dgm:prSet phldrT="[Text]"/>
      <dgm:spPr/>
      <dgm:t>
        <a:bodyPr/>
        <a:lstStyle/>
        <a:p>
          <a:r>
            <a:rPr lang="en-US" dirty="0"/>
            <a:t>Thought Disorders</a:t>
          </a:r>
        </a:p>
      </dgm:t>
    </dgm:pt>
    <dgm:pt modelId="{9F18C46F-D848-4BED-B5FE-358E062D36B8}" type="parTrans" cxnId="{4A0A87AC-057E-4D05-BBE9-A85FE98E1B92}">
      <dgm:prSet/>
      <dgm:spPr/>
      <dgm:t>
        <a:bodyPr/>
        <a:lstStyle/>
        <a:p>
          <a:endParaRPr lang="en-US"/>
        </a:p>
      </dgm:t>
    </dgm:pt>
    <dgm:pt modelId="{699D8C26-CC68-4830-A0E9-4644307DC355}" type="sibTrans" cxnId="{4A0A87AC-057E-4D05-BBE9-A85FE98E1B92}">
      <dgm:prSet/>
      <dgm:spPr/>
      <dgm:t>
        <a:bodyPr/>
        <a:lstStyle/>
        <a:p>
          <a:endParaRPr lang="en-US"/>
        </a:p>
      </dgm:t>
    </dgm:pt>
    <dgm:pt modelId="{39CE97EF-8CAA-48D0-9415-CE9DD9C65C7D}">
      <dgm:prSet phldrT="[Text]"/>
      <dgm:spPr/>
      <dgm:t>
        <a:bodyPr/>
        <a:lstStyle/>
        <a:p>
          <a:r>
            <a:rPr lang="en-US" dirty="0"/>
            <a:t>Social Problems</a:t>
          </a:r>
        </a:p>
      </dgm:t>
    </dgm:pt>
    <dgm:pt modelId="{606DDBA0-0DF5-46F0-85EF-F7B13361D5CA}" type="parTrans" cxnId="{670E849F-80D6-467E-BD80-7278C146D9AB}">
      <dgm:prSet/>
      <dgm:spPr/>
      <dgm:t>
        <a:bodyPr/>
        <a:lstStyle/>
        <a:p>
          <a:endParaRPr lang="en-US"/>
        </a:p>
      </dgm:t>
    </dgm:pt>
    <dgm:pt modelId="{DB6E3AE9-2BF4-4008-8243-75C07550022D}" type="sibTrans" cxnId="{670E849F-80D6-467E-BD80-7278C146D9AB}">
      <dgm:prSet/>
      <dgm:spPr/>
      <dgm:t>
        <a:bodyPr/>
        <a:lstStyle/>
        <a:p>
          <a:endParaRPr lang="en-US"/>
        </a:p>
      </dgm:t>
    </dgm:pt>
    <dgm:pt modelId="{C8EE0B8B-084A-4E6C-A623-3B2958A3DCC8}">
      <dgm:prSet phldrT="[Text]"/>
      <dgm:spPr/>
      <dgm:t>
        <a:bodyPr/>
        <a:lstStyle/>
        <a:p>
          <a:r>
            <a:rPr lang="en-US" dirty="0"/>
            <a:t>Health Problems</a:t>
          </a:r>
        </a:p>
      </dgm:t>
    </dgm:pt>
    <dgm:pt modelId="{3EEC235D-E93E-41BA-90EC-1A8B83AE06B7}" type="parTrans" cxnId="{326FB98F-FDE7-4105-8F4A-859A7183623E}">
      <dgm:prSet/>
      <dgm:spPr/>
      <dgm:t>
        <a:bodyPr/>
        <a:lstStyle/>
        <a:p>
          <a:endParaRPr lang="en-US"/>
        </a:p>
      </dgm:t>
    </dgm:pt>
    <dgm:pt modelId="{84844904-E93E-4576-AB7F-049DC6DE8DD0}" type="sibTrans" cxnId="{326FB98F-FDE7-4105-8F4A-859A7183623E}">
      <dgm:prSet/>
      <dgm:spPr/>
      <dgm:t>
        <a:bodyPr/>
        <a:lstStyle/>
        <a:p>
          <a:endParaRPr lang="en-US"/>
        </a:p>
      </dgm:t>
    </dgm:pt>
    <dgm:pt modelId="{881E5E7D-90A8-4D47-8317-0D5DDAABBC9A}">
      <dgm:prSet phldrT="[Text]"/>
      <dgm:spPr/>
      <dgm:t>
        <a:bodyPr/>
        <a:lstStyle/>
        <a:p>
          <a:r>
            <a:rPr lang="en-US" dirty="0"/>
            <a:t>Affective Disorders</a:t>
          </a:r>
        </a:p>
      </dgm:t>
    </dgm:pt>
    <dgm:pt modelId="{A4A6EAB8-791C-4E19-B18A-819834744352}" type="parTrans" cxnId="{5BFF72EF-9745-4750-BECE-935B225DA309}">
      <dgm:prSet/>
      <dgm:spPr/>
      <dgm:t>
        <a:bodyPr/>
        <a:lstStyle/>
        <a:p>
          <a:endParaRPr lang="en-US"/>
        </a:p>
      </dgm:t>
    </dgm:pt>
    <dgm:pt modelId="{CF4492AC-D35F-4C72-8F00-64239CA0DEB9}" type="sibTrans" cxnId="{5BFF72EF-9745-4750-BECE-935B225DA309}">
      <dgm:prSet/>
      <dgm:spPr/>
      <dgm:t>
        <a:bodyPr/>
        <a:lstStyle/>
        <a:p>
          <a:endParaRPr lang="en-US"/>
        </a:p>
      </dgm:t>
    </dgm:pt>
    <dgm:pt modelId="{D8C58E13-6A3B-4A81-8E6A-0ADB9136D383}">
      <dgm:prSet phldrT="[Text]"/>
      <dgm:spPr/>
      <dgm:t>
        <a:bodyPr/>
        <a:lstStyle/>
        <a:p>
          <a:r>
            <a:rPr lang="en-US" dirty="0"/>
            <a:t>Anxiety Disorders</a:t>
          </a:r>
        </a:p>
      </dgm:t>
    </dgm:pt>
    <dgm:pt modelId="{8A6D90A1-7F19-4B06-8981-705BE31E1E4C}" type="parTrans" cxnId="{4711AF92-FEA5-4A2F-84D9-572B5FB8261D}">
      <dgm:prSet/>
      <dgm:spPr/>
      <dgm:t>
        <a:bodyPr/>
        <a:lstStyle/>
        <a:p>
          <a:endParaRPr lang="en-US"/>
        </a:p>
      </dgm:t>
    </dgm:pt>
    <dgm:pt modelId="{5FB04E01-513B-4C30-A396-D6620558FFFA}" type="sibTrans" cxnId="{4711AF92-FEA5-4A2F-84D9-572B5FB8261D}">
      <dgm:prSet/>
      <dgm:spPr/>
      <dgm:t>
        <a:bodyPr/>
        <a:lstStyle/>
        <a:p>
          <a:endParaRPr lang="en-US"/>
        </a:p>
      </dgm:t>
    </dgm:pt>
    <dgm:pt modelId="{89181045-1113-47B3-90EB-E7E9406387BF}" type="pres">
      <dgm:prSet presAssocID="{5F4EA78B-BAE7-4256-BD77-3417F580F76F}" presName="Name0" presStyleCnt="0">
        <dgm:presLayoutVars>
          <dgm:chMax val="1"/>
          <dgm:dir/>
          <dgm:animLvl val="ctr"/>
          <dgm:resizeHandles val="exact"/>
        </dgm:presLayoutVars>
      </dgm:prSet>
      <dgm:spPr/>
    </dgm:pt>
    <dgm:pt modelId="{4DD8B312-A5A0-4456-8FDB-51ED9BA3A169}" type="pres">
      <dgm:prSet presAssocID="{B3AA0AE8-35D3-443C-8E30-031DEB63B818}" presName="centerShape" presStyleLbl="node0" presStyleIdx="0" presStyleCnt="1" custScaleX="124688" custScaleY="136024"/>
      <dgm:spPr/>
    </dgm:pt>
    <dgm:pt modelId="{2CF589CF-7E1B-4225-BD17-B7A8E1929B4A}" type="pres">
      <dgm:prSet presAssocID="{17D820D0-804C-4D9C-A36C-527DB4E92289}" presName="parTrans" presStyleLbl="sibTrans2D1" presStyleIdx="0" presStyleCnt="6" custAng="10800000"/>
      <dgm:spPr/>
    </dgm:pt>
    <dgm:pt modelId="{CA908027-D938-453C-83A9-982728A12706}" type="pres">
      <dgm:prSet presAssocID="{17D820D0-804C-4D9C-A36C-527DB4E92289}" presName="connectorText" presStyleLbl="sibTrans2D1" presStyleIdx="0" presStyleCnt="6"/>
      <dgm:spPr/>
    </dgm:pt>
    <dgm:pt modelId="{9A5AEECF-9C41-4ED8-BF55-C74FFDF46DC1}" type="pres">
      <dgm:prSet presAssocID="{98F6CE6F-5577-4328-A796-3AE8EC155AB9}" presName="node" presStyleLbl="node1" presStyleIdx="0" presStyleCnt="6">
        <dgm:presLayoutVars>
          <dgm:bulletEnabled val="1"/>
        </dgm:presLayoutVars>
      </dgm:prSet>
      <dgm:spPr/>
    </dgm:pt>
    <dgm:pt modelId="{E86EFE90-C569-4712-A6DE-A50261D8DFB5}" type="pres">
      <dgm:prSet presAssocID="{A4A6EAB8-791C-4E19-B18A-819834744352}" presName="parTrans" presStyleLbl="sibTrans2D1" presStyleIdx="1" presStyleCnt="6" custAng="11044999"/>
      <dgm:spPr/>
    </dgm:pt>
    <dgm:pt modelId="{CCADE889-BD89-4A23-9B78-12CA28854FC6}" type="pres">
      <dgm:prSet presAssocID="{A4A6EAB8-791C-4E19-B18A-819834744352}" presName="connectorText" presStyleLbl="sibTrans2D1" presStyleIdx="1" presStyleCnt="6"/>
      <dgm:spPr/>
    </dgm:pt>
    <dgm:pt modelId="{59EDD2EA-994B-421D-A196-CF78A994500B}" type="pres">
      <dgm:prSet presAssocID="{881E5E7D-90A8-4D47-8317-0D5DDAABBC9A}" presName="node" presStyleLbl="node1" presStyleIdx="1" presStyleCnt="6">
        <dgm:presLayoutVars>
          <dgm:bulletEnabled val="1"/>
        </dgm:presLayoutVars>
      </dgm:prSet>
      <dgm:spPr/>
    </dgm:pt>
    <dgm:pt modelId="{D3EBC798-799B-473B-BF17-7A34F244E280}" type="pres">
      <dgm:prSet presAssocID="{8A6D90A1-7F19-4B06-8981-705BE31E1E4C}" presName="parTrans" presStyleLbl="sibTrans2D1" presStyleIdx="2" presStyleCnt="6" custAng="11044999"/>
      <dgm:spPr/>
    </dgm:pt>
    <dgm:pt modelId="{599B1178-47F5-4D4D-8218-A142952DF129}" type="pres">
      <dgm:prSet presAssocID="{8A6D90A1-7F19-4B06-8981-705BE31E1E4C}" presName="connectorText" presStyleLbl="sibTrans2D1" presStyleIdx="2" presStyleCnt="6"/>
      <dgm:spPr/>
    </dgm:pt>
    <dgm:pt modelId="{03733D6F-0875-4B22-A3D7-8F12772D74A0}" type="pres">
      <dgm:prSet presAssocID="{D8C58E13-6A3B-4A81-8E6A-0ADB9136D383}" presName="node" presStyleLbl="node1" presStyleIdx="2" presStyleCnt="6">
        <dgm:presLayoutVars>
          <dgm:bulletEnabled val="1"/>
        </dgm:presLayoutVars>
      </dgm:prSet>
      <dgm:spPr/>
    </dgm:pt>
    <dgm:pt modelId="{7DE6EA1F-2B2E-4A80-92D8-E414C12D92FD}" type="pres">
      <dgm:prSet presAssocID="{9F18C46F-D848-4BED-B5FE-358E062D36B8}" presName="parTrans" presStyleLbl="sibTrans2D1" presStyleIdx="3" presStyleCnt="6" custAng="10800000"/>
      <dgm:spPr/>
    </dgm:pt>
    <dgm:pt modelId="{ABB57254-671B-4404-85E0-54C2C5686C1F}" type="pres">
      <dgm:prSet presAssocID="{9F18C46F-D848-4BED-B5FE-358E062D36B8}" presName="connectorText" presStyleLbl="sibTrans2D1" presStyleIdx="3" presStyleCnt="6"/>
      <dgm:spPr/>
    </dgm:pt>
    <dgm:pt modelId="{36183044-07E8-4B91-B640-1286ECA2B911}" type="pres">
      <dgm:prSet presAssocID="{913D00B6-923D-4BA0-B1BA-9F5119173054}" presName="node" presStyleLbl="node1" presStyleIdx="3" presStyleCnt="6">
        <dgm:presLayoutVars>
          <dgm:bulletEnabled val="1"/>
        </dgm:presLayoutVars>
      </dgm:prSet>
      <dgm:spPr/>
    </dgm:pt>
    <dgm:pt modelId="{31687465-4796-4851-A954-5F7379C9EC93}" type="pres">
      <dgm:prSet presAssocID="{606DDBA0-0DF5-46F0-85EF-F7B13361D5CA}" presName="parTrans" presStyleLbl="sibTrans2D1" presStyleIdx="4" presStyleCnt="6" custAng="10800000"/>
      <dgm:spPr/>
    </dgm:pt>
    <dgm:pt modelId="{3550E472-524B-48F8-89A9-6A773A8422B6}" type="pres">
      <dgm:prSet presAssocID="{606DDBA0-0DF5-46F0-85EF-F7B13361D5CA}" presName="connectorText" presStyleLbl="sibTrans2D1" presStyleIdx="4" presStyleCnt="6"/>
      <dgm:spPr/>
    </dgm:pt>
    <dgm:pt modelId="{167A6FD5-B5C8-4C41-9702-8E82ED371B02}" type="pres">
      <dgm:prSet presAssocID="{39CE97EF-8CAA-48D0-9415-CE9DD9C65C7D}" presName="node" presStyleLbl="node1" presStyleIdx="4" presStyleCnt="6">
        <dgm:presLayoutVars>
          <dgm:bulletEnabled val="1"/>
        </dgm:presLayoutVars>
      </dgm:prSet>
      <dgm:spPr/>
    </dgm:pt>
    <dgm:pt modelId="{ACBA34ED-4479-48D9-85E6-58742915DF0C}" type="pres">
      <dgm:prSet presAssocID="{3EEC235D-E93E-41BA-90EC-1A8B83AE06B7}" presName="parTrans" presStyleLbl="sibTrans2D1" presStyleIdx="5" presStyleCnt="6" custAng="10800000"/>
      <dgm:spPr/>
    </dgm:pt>
    <dgm:pt modelId="{5019C705-B971-4790-948C-C22A1B27CC61}" type="pres">
      <dgm:prSet presAssocID="{3EEC235D-E93E-41BA-90EC-1A8B83AE06B7}" presName="connectorText" presStyleLbl="sibTrans2D1" presStyleIdx="5" presStyleCnt="6"/>
      <dgm:spPr/>
    </dgm:pt>
    <dgm:pt modelId="{C7BD1CD2-64AE-49F1-8F08-E364ABF90151}" type="pres">
      <dgm:prSet presAssocID="{C8EE0B8B-084A-4E6C-A623-3B2958A3DCC8}" presName="node" presStyleLbl="node1" presStyleIdx="5" presStyleCnt="6">
        <dgm:presLayoutVars>
          <dgm:bulletEnabled val="1"/>
        </dgm:presLayoutVars>
      </dgm:prSet>
      <dgm:spPr/>
    </dgm:pt>
  </dgm:ptLst>
  <dgm:cxnLst>
    <dgm:cxn modelId="{95494C06-5822-440D-AE21-D30D19B7F1B1}" type="presOf" srcId="{A4A6EAB8-791C-4E19-B18A-819834744352}" destId="{E86EFE90-C569-4712-A6DE-A50261D8DFB5}" srcOrd="0" destOrd="0" presId="urn:microsoft.com/office/officeart/2005/8/layout/radial5"/>
    <dgm:cxn modelId="{EA58773E-E043-4F42-84A6-A04C3AAB1971}" type="presOf" srcId="{9F18C46F-D848-4BED-B5FE-358E062D36B8}" destId="{7DE6EA1F-2B2E-4A80-92D8-E414C12D92FD}" srcOrd="0" destOrd="0" presId="urn:microsoft.com/office/officeart/2005/8/layout/radial5"/>
    <dgm:cxn modelId="{47A5493F-4DD3-44FA-B04D-A7393ED67136}" type="presOf" srcId="{3EEC235D-E93E-41BA-90EC-1A8B83AE06B7}" destId="{5019C705-B971-4790-948C-C22A1B27CC61}" srcOrd="1" destOrd="0" presId="urn:microsoft.com/office/officeart/2005/8/layout/radial5"/>
    <dgm:cxn modelId="{2EE2EE5D-CB85-436A-9BCB-505304224401}" type="presOf" srcId="{8A6D90A1-7F19-4B06-8981-705BE31E1E4C}" destId="{599B1178-47F5-4D4D-8218-A142952DF129}" srcOrd="1" destOrd="0" presId="urn:microsoft.com/office/officeart/2005/8/layout/radial5"/>
    <dgm:cxn modelId="{5D915943-8DA8-4B8A-8B25-21717590F913}" type="presOf" srcId="{39CE97EF-8CAA-48D0-9415-CE9DD9C65C7D}" destId="{167A6FD5-B5C8-4C41-9702-8E82ED371B02}" srcOrd="0" destOrd="0" presId="urn:microsoft.com/office/officeart/2005/8/layout/radial5"/>
    <dgm:cxn modelId="{DCD33945-D321-4728-95A6-C768A3CA4271}" type="presOf" srcId="{98F6CE6F-5577-4328-A796-3AE8EC155AB9}" destId="{9A5AEECF-9C41-4ED8-BF55-C74FFDF46DC1}" srcOrd="0" destOrd="0" presId="urn:microsoft.com/office/officeart/2005/8/layout/radial5"/>
    <dgm:cxn modelId="{2232F055-4309-475F-AF51-67655C53D9A6}" type="presOf" srcId="{8A6D90A1-7F19-4B06-8981-705BE31E1E4C}" destId="{D3EBC798-799B-473B-BF17-7A34F244E280}" srcOrd="0" destOrd="0" presId="urn:microsoft.com/office/officeart/2005/8/layout/radial5"/>
    <dgm:cxn modelId="{2EA80F7D-F717-4E71-B57E-22D0D2326580}" type="presOf" srcId="{881E5E7D-90A8-4D47-8317-0D5DDAABBC9A}" destId="{59EDD2EA-994B-421D-A196-CF78A994500B}" srcOrd="0" destOrd="0" presId="urn:microsoft.com/office/officeart/2005/8/layout/radial5"/>
    <dgm:cxn modelId="{4DF15383-CD70-4AC2-9F36-081B670C66C4}" srcId="{5F4EA78B-BAE7-4256-BD77-3417F580F76F}" destId="{B3AA0AE8-35D3-443C-8E30-031DEB63B818}" srcOrd="0" destOrd="0" parTransId="{3FE47899-A996-4739-8F02-16C926A818E7}" sibTransId="{D4E49686-168B-455D-83E0-DC2A9C81EBA7}"/>
    <dgm:cxn modelId="{9FA8E184-D8B2-436A-8D6F-A8B342499225}" type="presOf" srcId="{D8C58E13-6A3B-4A81-8E6A-0ADB9136D383}" destId="{03733D6F-0875-4B22-A3D7-8F12772D74A0}" srcOrd="0" destOrd="0" presId="urn:microsoft.com/office/officeart/2005/8/layout/radial5"/>
    <dgm:cxn modelId="{3FD0108A-BD15-4FE0-9D33-FC7A96A90238}" type="presOf" srcId="{17D820D0-804C-4D9C-A36C-527DB4E92289}" destId="{CA908027-D938-453C-83A9-982728A12706}" srcOrd="1" destOrd="0" presId="urn:microsoft.com/office/officeart/2005/8/layout/radial5"/>
    <dgm:cxn modelId="{23E6008F-02F6-41C5-B275-45439451D895}" type="presOf" srcId="{5F4EA78B-BAE7-4256-BD77-3417F580F76F}" destId="{89181045-1113-47B3-90EB-E7E9406387BF}" srcOrd="0" destOrd="0" presId="urn:microsoft.com/office/officeart/2005/8/layout/radial5"/>
    <dgm:cxn modelId="{326FB98F-FDE7-4105-8F4A-859A7183623E}" srcId="{B3AA0AE8-35D3-443C-8E30-031DEB63B818}" destId="{C8EE0B8B-084A-4E6C-A623-3B2958A3DCC8}" srcOrd="5" destOrd="0" parTransId="{3EEC235D-E93E-41BA-90EC-1A8B83AE06B7}" sibTransId="{84844904-E93E-4576-AB7F-049DC6DE8DD0}"/>
    <dgm:cxn modelId="{4711AF92-FEA5-4A2F-84D9-572B5FB8261D}" srcId="{B3AA0AE8-35D3-443C-8E30-031DEB63B818}" destId="{D8C58E13-6A3B-4A81-8E6A-0ADB9136D383}" srcOrd="2" destOrd="0" parTransId="{8A6D90A1-7F19-4B06-8981-705BE31E1E4C}" sibTransId="{5FB04E01-513B-4C30-A396-D6620558FFFA}"/>
    <dgm:cxn modelId="{41CA6B98-6D61-4C69-B4A7-3FDA7E97E674}" type="presOf" srcId="{913D00B6-923D-4BA0-B1BA-9F5119173054}" destId="{36183044-07E8-4B91-B640-1286ECA2B911}" srcOrd="0" destOrd="0" presId="urn:microsoft.com/office/officeart/2005/8/layout/radial5"/>
    <dgm:cxn modelId="{670E849F-80D6-467E-BD80-7278C146D9AB}" srcId="{B3AA0AE8-35D3-443C-8E30-031DEB63B818}" destId="{39CE97EF-8CAA-48D0-9415-CE9DD9C65C7D}" srcOrd="4" destOrd="0" parTransId="{606DDBA0-0DF5-46F0-85EF-F7B13361D5CA}" sibTransId="{DB6E3AE9-2BF4-4008-8243-75C07550022D}"/>
    <dgm:cxn modelId="{E39A78A7-AB06-452F-B624-E83B7F579202}" srcId="{B3AA0AE8-35D3-443C-8E30-031DEB63B818}" destId="{98F6CE6F-5577-4328-A796-3AE8EC155AB9}" srcOrd="0" destOrd="0" parTransId="{17D820D0-804C-4D9C-A36C-527DB4E92289}" sibTransId="{D941A942-8EAC-4629-9969-8B36EB4702F6}"/>
    <dgm:cxn modelId="{4A0A87AC-057E-4D05-BBE9-A85FE98E1B92}" srcId="{B3AA0AE8-35D3-443C-8E30-031DEB63B818}" destId="{913D00B6-923D-4BA0-B1BA-9F5119173054}" srcOrd="3" destOrd="0" parTransId="{9F18C46F-D848-4BED-B5FE-358E062D36B8}" sibTransId="{699D8C26-CC68-4830-A0E9-4644307DC355}"/>
    <dgm:cxn modelId="{0159D7AE-4E72-4033-9EC4-C65058226C4D}" type="presOf" srcId="{B3AA0AE8-35D3-443C-8E30-031DEB63B818}" destId="{4DD8B312-A5A0-4456-8FDB-51ED9BA3A169}" srcOrd="0" destOrd="0" presId="urn:microsoft.com/office/officeart/2005/8/layout/radial5"/>
    <dgm:cxn modelId="{5ED82AAF-2548-4130-A267-B771A735C59D}" type="presOf" srcId="{9F18C46F-D848-4BED-B5FE-358E062D36B8}" destId="{ABB57254-671B-4404-85E0-54C2C5686C1F}" srcOrd="1" destOrd="0" presId="urn:microsoft.com/office/officeart/2005/8/layout/radial5"/>
    <dgm:cxn modelId="{22E720B8-2461-4B23-B60D-273C4AF0E74E}" type="presOf" srcId="{606DDBA0-0DF5-46F0-85EF-F7B13361D5CA}" destId="{3550E472-524B-48F8-89A9-6A773A8422B6}" srcOrd="1" destOrd="0" presId="urn:microsoft.com/office/officeart/2005/8/layout/radial5"/>
    <dgm:cxn modelId="{B2F808C1-EB5D-4D6B-8728-C4E20A433FD2}" type="presOf" srcId="{17D820D0-804C-4D9C-A36C-527DB4E92289}" destId="{2CF589CF-7E1B-4225-BD17-B7A8E1929B4A}" srcOrd="0" destOrd="0" presId="urn:microsoft.com/office/officeart/2005/8/layout/radial5"/>
    <dgm:cxn modelId="{1688F5C7-E38F-41AF-A56A-56111AB27E31}" type="presOf" srcId="{A4A6EAB8-791C-4E19-B18A-819834744352}" destId="{CCADE889-BD89-4A23-9B78-12CA28854FC6}" srcOrd="1" destOrd="0" presId="urn:microsoft.com/office/officeart/2005/8/layout/radial5"/>
    <dgm:cxn modelId="{BEC2A6CE-9260-4EEA-857F-7B3A452899ED}" type="presOf" srcId="{606DDBA0-0DF5-46F0-85EF-F7B13361D5CA}" destId="{31687465-4796-4851-A954-5F7379C9EC93}" srcOrd="0" destOrd="0" presId="urn:microsoft.com/office/officeart/2005/8/layout/radial5"/>
    <dgm:cxn modelId="{F55B15E1-86ED-41F5-80E1-D0596D712D9C}" type="presOf" srcId="{3EEC235D-E93E-41BA-90EC-1A8B83AE06B7}" destId="{ACBA34ED-4479-48D9-85E6-58742915DF0C}" srcOrd="0" destOrd="0" presId="urn:microsoft.com/office/officeart/2005/8/layout/radial5"/>
    <dgm:cxn modelId="{515B17EA-544F-4B0E-9D50-3E3DA3880EFA}" type="presOf" srcId="{C8EE0B8B-084A-4E6C-A623-3B2958A3DCC8}" destId="{C7BD1CD2-64AE-49F1-8F08-E364ABF90151}" srcOrd="0" destOrd="0" presId="urn:microsoft.com/office/officeart/2005/8/layout/radial5"/>
    <dgm:cxn modelId="{5BFF72EF-9745-4750-BECE-935B225DA309}" srcId="{B3AA0AE8-35D3-443C-8E30-031DEB63B818}" destId="{881E5E7D-90A8-4D47-8317-0D5DDAABBC9A}" srcOrd="1" destOrd="0" parTransId="{A4A6EAB8-791C-4E19-B18A-819834744352}" sibTransId="{CF4492AC-D35F-4C72-8F00-64239CA0DEB9}"/>
    <dgm:cxn modelId="{B2F11267-0456-4354-A993-3E97102DDBB3}" type="presParOf" srcId="{89181045-1113-47B3-90EB-E7E9406387BF}" destId="{4DD8B312-A5A0-4456-8FDB-51ED9BA3A169}" srcOrd="0" destOrd="0" presId="urn:microsoft.com/office/officeart/2005/8/layout/radial5"/>
    <dgm:cxn modelId="{D14F211A-FE9D-4A2E-B302-07B2A139B186}" type="presParOf" srcId="{89181045-1113-47B3-90EB-E7E9406387BF}" destId="{2CF589CF-7E1B-4225-BD17-B7A8E1929B4A}" srcOrd="1" destOrd="0" presId="urn:microsoft.com/office/officeart/2005/8/layout/radial5"/>
    <dgm:cxn modelId="{447011F7-B763-4760-8565-E2E909D45FEB}" type="presParOf" srcId="{2CF589CF-7E1B-4225-BD17-B7A8E1929B4A}" destId="{CA908027-D938-453C-83A9-982728A12706}" srcOrd="0" destOrd="0" presId="urn:microsoft.com/office/officeart/2005/8/layout/radial5"/>
    <dgm:cxn modelId="{AB12BF02-2D38-47A9-BD62-F16DF5034A95}" type="presParOf" srcId="{89181045-1113-47B3-90EB-E7E9406387BF}" destId="{9A5AEECF-9C41-4ED8-BF55-C74FFDF46DC1}" srcOrd="2" destOrd="0" presId="urn:microsoft.com/office/officeart/2005/8/layout/radial5"/>
    <dgm:cxn modelId="{392D6AA1-83FC-4137-9D0F-EE0DA9C5C504}" type="presParOf" srcId="{89181045-1113-47B3-90EB-E7E9406387BF}" destId="{E86EFE90-C569-4712-A6DE-A50261D8DFB5}" srcOrd="3" destOrd="0" presId="urn:microsoft.com/office/officeart/2005/8/layout/radial5"/>
    <dgm:cxn modelId="{86F17B60-F963-4257-8E53-A514419D330B}" type="presParOf" srcId="{E86EFE90-C569-4712-A6DE-A50261D8DFB5}" destId="{CCADE889-BD89-4A23-9B78-12CA28854FC6}" srcOrd="0" destOrd="0" presId="urn:microsoft.com/office/officeart/2005/8/layout/radial5"/>
    <dgm:cxn modelId="{08DE1DBB-D09C-47D0-BD50-E3765C1D1804}" type="presParOf" srcId="{89181045-1113-47B3-90EB-E7E9406387BF}" destId="{59EDD2EA-994B-421D-A196-CF78A994500B}" srcOrd="4" destOrd="0" presId="urn:microsoft.com/office/officeart/2005/8/layout/radial5"/>
    <dgm:cxn modelId="{EC710BB1-15F6-43B8-A9F4-F921A2849F4C}" type="presParOf" srcId="{89181045-1113-47B3-90EB-E7E9406387BF}" destId="{D3EBC798-799B-473B-BF17-7A34F244E280}" srcOrd="5" destOrd="0" presId="urn:microsoft.com/office/officeart/2005/8/layout/radial5"/>
    <dgm:cxn modelId="{F9F03E16-B065-4405-BE89-38065AF6B9E2}" type="presParOf" srcId="{D3EBC798-799B-473B-BF17-7A34F244E280}" destId="{599B1178-47F5-4D4D-8218-A142952DF129}" srcOrd="0" destOrd="0" presId="urn:microsoft.com/office/officeart/2005/8/layout/radial5"/>
    <dgm:cxn modelId="{819E00B2-0170-4EFB-9D0A-86F88784C840}" type="presParOf" srcId="{89181045-1113-47B3-90EB-E7E9406387BF}" destId="{03733D6F-0875-4B22-A3D7-8F12772D74A0}" srcOrd="6" destOrd="0" presId="urn:microsoft.com/office/officeart/2005/8/layout/radial5"/>
    <dgm:cxn modelId="{23422E9C-B031-4099-B9AE-A42D824066A9}" type="presParOf" srcId="{89181045-1113-47B3-90EB-E7E9406387BF}" destId="{7DE6EA1F-2B2E-4A80-92D8-E414C12D92FD}" srcOrd="7" destOrd="0" presId="urn:microsoft.com/office/officeart/2005/8/layout/radial5"/>
    <dgm:cxn modelId="{441B8B06-70B5-4AB2-8E51-7210E80E21A1}" type="presParOf" srcId="{7DE6EA1F-2B2E-4A80-92D8-E414C12D92FD}" destId="{ABB57254-671B-4404-85E0-54C2C5686C1F}" srcOrd="0" destOrd="0" presId="urn:microsoft.com/office/officeart/2005/8/layout/radial5"/>
    <dgm:cxn modelId="{004204CC-0F2E-4E7A-8809-216043D9B91E}" type="presParOf" srcId="{89181045-1113-47B3-90EB-E7E9406387BF}" destId="{36183044-07E8-4B91-B640-1286ECA2B911}" srcOrd="8" destOrd="0" presId="urn:microsoft.com/office/officeart/2005/8/layout/radial5"/>
    <dgm:cxn modelId="{0E07B972-B3FF-4D47-B919-C55A431CB7C0}" type="presParOf" srcId="{89181045-1113-47B3-90EB-E7E9406387BF}" destId="{31687465-4796-4851-A954-5F7379C9EC93}" srcOrd="9" destOrd="0" presId="urn:microsoft.com/office/officeart/2005/8/layout/radial5"/>
    <dgm:cxn modelId="{4107CEE9-B83C-4FA3-A1DA-D31A6E315B07}" type="presParOf" srcId="{31687465-4796-4851-A954-5F7379C9EC93}" destId="{3550E472-524B-48F8-89A9-6A773A8422B6}" srcOrd="0" destOrd="0" presId="urn:microsoft.com/office/officeart/2005/8/layout/radial5"/>
    <dgm:cxn modelId="{122DA037-EA6B-4B30-883B-2FEF5259531E}" type="presParOf" srcId="{89181045-1113-47B3-90EB-E7E9406387BF}" destId="{167A6FD5-B5C8-4C41-9702-8E82ED371B02}" srcOrd="10" destOrd="0" presId="urn:microsoft.com/office/officeart/2005/8/layout/radial5"/>
    <dgm:cxn modelId="{142DD31A-C522-4B52-BC40-BDB27CCE4EA5}" type="presParOf" srcId="{89181045-1113-47B3-90EB-E7E9406387BF}" destId="{ACBA34ED-4479-48D9-85E6-58742915DF0C}" srcOrd="11" destOrd="0" presId="urn:microsoft.com/office/officeart/2005/8/layout/radial5"/>
    <dgm:cxn modelId="{01B4EA9B-3806-4BA2-A093-E1FF351BF313}" type="presParOf" srcId="{ACBA34ED-4479-48D9-85E6-58742915DF0C}" destId="{5019C705-B971-4790-948C-C22A1B27CC61}" srcOrd="0" destOrd="0" presId="urn:microsoft.com/office/officeart/2005/8/layout/radial5"/>
    <dgm:cxn modelId="{1983DEE1-0589-48EC-9FFA-EF0A450D74D1}" type="presParOf" srcId="{89181045-1113-47B3-90EB-E7E9406387BF}" destId="{C7BD1CD2-64AE-49F1-8F08-E364ABF90151}"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EA78B-BAE7-4256-BD77-3417F580F76F}" type="doc">
      <dgm:prSet loTypeId="urn:microsoft.com/office/officeart/2005/8/layout/radial5" loCatId="relationship" qsTypeId="urn:microsoft.com/office/officeart/2005/8/quickstyle/simple4" qsCatId="simple" csTypeId="urn:microsoft.com/office/officeart/2005/8/colors/colorful5" csCatId="colorful" phldr="1"/>
      <dgm:spPr/>
      <dgm:t>
        <a:bodyPr/>
        <a:lstStyle/>
        <a:p>
          <a:endParaRPr lang="en-US"/>
        </a:p>
      </dgm:t>
    </dgm:pt>
    <dgm:pt modelId="{B3AA0AE8-35D3-443C-8E30-031DEB63B818}">
      <dgm:prSet phldrT="[Text]"/>
      <dgm:spPr>
        <a:solidFill>
          <a:schemeClr val="accent2"/>
        </a:solidFill>
      </dgm:spPr>
      <dgm:t>
        <a:bodyPr/>
        <a:lstStyle/>
        <a:p>
          <a:r>
            <a:rPr lang="en-US" b="1" dirty="0">
              <a:solidFill>
                <a:schemeClr val="tx1"/>
              </a:solidFill>
            </a:rPr>
            <a:t>Suicide</a:t>
          </a:r>
        </a:p>
      </dgm:t>
    </dgm:pt>
    <dgm:pt modelId="{3FE47899-A996-4739-8F02-16C926A818E7}" type="parTrans" cxnId="{4DF15383-CD70-4AC2-9F36-081B670C66C4}">
      <dgm:prSet/>
      <dgm:spPr/>
      <dgm:t>
        <a:bodyPr/>
        <a:lstStyle/>
        <a:p>
          <a:endParaRPr lang="en-US"/>
        </a:p>
      </dgm:t>
    </dgm:pt>
    <dgm:pt modelId="{D4E49686-168B-455D-83E0-DC2A9C81EBA7}" type="sibTrans" cxnId="{4DF15383-CD70-4AC2-9F36-081B670C66C4}">
      <dgm:prSet/>
      <dgm:spPr/>
      <dgm:t>
        <a:bodyPr/>
        <a:lstStyle/>
        <a:p>
          <a:endParaRPr lang="en-US"/>
        </a:p>
      </dgm:t>
    </dgm:pt>
    <dgm:pt modelId="{98F6CE6F-5577-4328-A796-3AE8EC155AB9}">
      <dgm:prSet phldrT="[Text]"/>
      <dgm:spPr/>
      <dgm:t>
        <a:bodyPr/>
        <a:lstStyle/>
        <a:p>
          <a:r>
            <a:rPr lang="en-US" dirty="0"/>
            <a:t>Substance Abuse</a:t>
          </a:r>
        </a:p>
      </dgm:t>
    </dgm:pt>
    <dgm:pt modelId="{17D820D0-804C-4D9C-A36C-527DB4E92289}" type="parTrans" cxnId="{E39A78A7-AB06-452F-B624-E83B7F579202}">
      <dgm:prSet/>
      <dgm:spPr/>
      <dgm:t>
        <a:bodyPr/>
        <a:lstStyle/>
        <a:p>
          <a:endParaRPr lang="en-US"/>
        </a:p>
      </dgm:t>
    </dgm:pt>
    <dgm:pt modelId="{D941A942-8EAC-4629-9969-8B36EB4702F6}" type="sibTrans" cxnId="{E39A78A7-AB06-452F-B624-E83B7F579202}">
      <dgm:prSet/>
      <dgm:spPr/>
      <dgm:t>
        <a:bodyPr/>
        <a:lstStyle/>
        <a:p>
          <a:endParaRPr lang="en-US"/>
        </a:p>
      </dgm:t>
    </dgm:pt>
    <dgm:pt modelId="{913D00B6-923D-4BA0-B1BA-9F5119173054}">
      <dgm:prSet phldrT="[Text]"/>
      <dgm:spPr/>
      <dgm:t>
        <a:bodyPr/>
        <a:lstStyle/>
        <a:p>
          <a:r>
            <a:rPr lang="en-US" dirty="0"/>
            <a:t>Thought Disorders</a:t>
          </a:r>
        </a:p>
      </dgm:t>
    </dgm:pt>
    <dgm:pt modelId="{9F18C46F-D848-4BED-B5FE-358E062D36B8}" type="parTrans" cxnId="{4A0A87AC-057E-4D05-BBE9-A85FE98E1B92}">
      <dgm:prSet/>
      <dgm:spPr/>
      <dgm:t>
        <a:bodyPr/>
        <a:lstStyle/>
        <a:p>
          <a:endParaRPr lang="en-US"/>
        </a:p>
      </dgm:t>
    </dgm:pt>
    <dgm:pt modelId="{699D8C26-CC68-4830-A0E9-4644307DC355}" type="sibTrans" cxnId="{4A0A87AC-057E-4D05-BBE9-A85FE98E1B92}">
      <dgm:prSet/>
      <dgm:spPr/>
      <dgm:t>
        <a:bodyPr/>
        <a:lstStyle/>
        <a:p>
          <a:endParaRPr lang="en-US"/>
        </a:p>
      </dgm:t>
    </dgm:pt>
    <dgm:pt modelId="{39CE97EF-8CAA-48D0-9415-CE9DD9C65C7D}">
      <dgm:prSet phldrT="[Text]"/>
      <dgm:spPr/>
      <dgm:t>
        <a:bodyPr/>
        <a:lstStyle/>
        <a:p>
          <a:r>
            <a:rPr lang="en-US" dirty="0"/>
            <a:t>Social Problems</a:t>
          </a:r>
        </a:p>
      </dgm:t>
    </dgm:pt>
    <dgm:pt modelId="{606DDBA0-0DF5-46F0-85EF-F7B13361D5CA}" type="parTrans" cxnId="{670E849F-80D6-467E-BD80-7278C146D9AB}">
      <dgm:prSet/>
      <dgm:spPr/>
      <dgm:t>
        <a:bodyPr/>
        <a:lstStyle/>
        <a:p>
          <a:endParaRPr lang="en-US"/>
        </a:p>
      </dgm:t>
    </dgm:pt>
    <dgm:pt modelId="{DB6E3AE9-2BF4-4008-8243-75C07550022D}" type="sibTrans" cxnId="{670E849F-80D6-467E-BD80-7278C146D9AB}">
      <dgm:prSet/>
      <dgm:spPr/>
      <dgm:t>
        <a:bodyPr/>
        <a:lstStyle/>
        <a:p>
          <a:endParaRPr lang="en-US"/>
        </a:p>
      </dgm:t>
    </dgm:pt>
    <dgm:pt modelId="{C8EE0B8B-084A-4E6C-A623-3B2958A3DCC8}">
      <dgm:prSet phldrT="[Text]"/>
      <dgm:spPr/>
      <dgm:t>
        <a:bodyPr/>
        <a:lstStyle/>
        <a:p>
          <a:r>
            <a:rPr lang="en-US" dirty="0"/>
            <a:t>Health Problems</a:t>
          </a:r>
        </a:p>
      </dgm:t>
    </dgm:pt>
    <dgm:pt modelId="{3EEC235D-E93E-41BA-90EC-1A8B83AE06B7}" type="parTrans" cxnId="{326FB98F-FDE7-4105-8F4A-859A7183623E}">
      <dgm:prSet/>
      <dgm:spPr/>
      <dgm:t>
        <a:bodyPr/>
        <a:lstStyle/>
        <a:p>
          <a:endParaRPr lang="en-US"/>
        </a:p>
      </dgm:t>
    </dgm:pt>
    <dgm:pt modelId="{84844904-E93E-4576-AB7F-049DC6DE8DD0}" type="sibTrans" cxnId="{326FB98F-FDE7-4105-8F4A-859A7183623E}">
      <dgm:prSet/>
      <dgm:spPr/>
      <dgm:t>
        <a:bodyPr/>
        <a:lstStyle/>
        <a:p>
          <a:endParaRPr lang="en-US"/>
        </a:p>
      </dgm:t>
    </dgm:pt>
    <dgm:pt modelId="{881E5E7D-90A8-4D47-8317-0D5DDAABBC9A}">
      <dgm:prSet phldrT="[Text]"/>
      <dgm:spPr/>
      <dgm:t>
        <a:bodyPr/>
        <a:lstStyle/>
        <a:p>
          <a:r>
            <a:rPr lang="en-US" dirty="0"/>
            <a:t>Affective Disorders</a:t>
          </a:r>
        </a:p>
      </dgm:t>
    </dgm:pt>
    <dgm:pt modelId="{A4A6EAB8-791C-4E19-B18A-819834744352}" type="parTrans" cxnId="{5BFF72EF-9745-4750-BECE-935B225DA309}">
      <dgm:prSet/>
      <dgm:spPr/>
      <dgm:t>
        <a:bodyPr/>
        <a:lstStyle/>
        <a:p>
          <a:endParaRPr lang="en-US"/>
        </a:p>
      </dgm:t>
    </dgm:pt>
    <dgm:pt modelId="{CF4492AC-D35F-4C72-8F00-64239CA0DEB9}" type="sibTrans" cxnId="{5BFF72EF-9745-4750-BECE-935B225DA309}">
      <dgm:prSet/>
      <dgm:spPr/>
      <dgm:t>
        <a:bodyPr/>
        <a:lstStyle/>
        <a:p>
          <a:endParaRPr lang="en-US"/>
        </a:p>
      </dgm:t>
    </dgm:pt>
    <dgm:pt modelId="{D8C58E13-6A3B-4A81-8E6A-0ADB9136D383}">
      <dgm:prSet phldrT="[Text]"/>
      <dgm:spPr/>
      <dgm:t>
        <a:bodyPr/>
        <a:lstStyle/>
        <a:p>
          <a:r>
            <a:rPr lang="en-US" dirty="0"/>
            <a:t>Anxiety Disorders</a:t>
          </a:r>
        </a:p>
      </dgm:t>
    </dgm:pt>
    <dgm:pt modelId="{8A6D90A1-7F19-4B06-8981-705BE31E1E4C}" type="parTrans" cxnId="{4711AF92-FEA5-4A2F-84D9-572B5FB8261D}">
      <dgm:prSet/>
      <dgm:spPr/>
      <dgm:t>
        <a:bodyPr/>
        <a:lstStyle/>
        <a:p>
          <a:endParaRPr lang="en-US"/>
        </a:p>
      </dgm:t>
    </dgm:pt>
    <dgm:pt modelId="{5FB04E01-513B-4C30-A396-D6620558FFFA}" type="sibTrans" cxnId="{4711AF92-FEA5-4A2F-84D9-572B5FB8261D}">
      <dgm:prSet/>
      <dgm:spPr/>
      <dgm:t>
        <a:bodyPr/>
        <a:lstStyle/>
        <a:p>
          <a:endParaRPr lang="en-US"/>
        </a:p>
      </dgm:t>
    </dgm:pt>
    <dgm:pt modelId="{89181045-1113-47B3-90EB-E7E9406387BF}" type="pres">
      <dgm:prSet presAssocID="{5F4EA78B-BAE7-4256-BD77-3417F580F76F}" presName="Name0" presStyleCnt="0">
        <dgm:presLayoutVars>
          <dgm:chMax val="1"/>
          <dgm:dir/>
          <dgm:animLvl val="ctr"/>
          <dgm:resizeHandles val="exact"/>
        </dgm:presLayoutVars>
      </dgm:prSet>
      <dgm:spPr/>
    </dgm:pt>
    <dgm:pt modelId="{4DD8B312-A5A0-4456-8FDB-51ED9BA3A169}" type="pres">
      <dgm:prSet presAssocID="{B3AA0AE8-35D3-443C-8E30-031DEB63B818}" presName="centerShape" presStyleLbl="node0" presStyleIdx="0" presStyleCnt="1" custScaleX="124688" custScaleY="136024"/>
      <dgm:spPr/>
    </dgm:pt>
    <dgm:pt modelId="{2CF589CF-7E1B-4225-BD17-B7A8E1929B4A}" type="pres">
      <dgm:prSet presAssocID="{17D820D0-804C-4D9C-A36C-527DB4E92289}" presName="parTrans" presStyleLbl="sibTrans2D1" presStyleIdx="0" presStyleCnt="6" custAng="10800000"/>
      <dgm:spPr/>
    </dgm:pt>
    <dgm:pt modelId="{CA908027-D938-453C-83A9-982728A12706}" type="pres">
      <dgm:prSet presAssocID="{17D820D0-804C-4D9C-A36C-527DB4E92289}" presName="connectorText" presStyleLbl="sibTrans2D1" presStyleIdx="0" presStyleCnt="6"/>
      <dgm:spPr/>
    </dgm:pt>
    <dgm:pt modelId="{9A5AEECF-9C41-4ED8-BF55-C74FFDF46DC1}" type="pres">
      <dgm:prSet presAssocID="{98F6CE6F-5577-4328-A796-3AE8EC155AB9}" presName="node" presStyleLbl="node1" presStyleIdx="0" presStyleCnt="6">
        <dgm:presLayoutVars>
          <dgm:bulletEnabled val="1"/>
        </dgm:presLayoutVars>
      </dgm:prSet>
      <dgm:spPr/>
    </dgm:pt>
    <dgm:pt modelId="{E86EFE90-C569-4712-A6DE-A50261D8DFB5}" type="pres">
      <dgm:prSet presAssocID="{A4A6EAB8-791C-4E19-B18A-819834744352}" presName="parTrans" presStyleLbl="sibTrans2D1" presStyleIdx="1" presStyleCnt="6" custAng="11044999"/>
      <dgm:spPr/>
    </dgm:pt>
    <dgm:pt modelId="{CCADE889-BD89-4A23-9B78-12CA28854FC6}" type="pres">
      <dgm:prSet presAssocID="{A4A6EAB8-791C-4E19-B18A-819834744352}" presName="connectorText" presStyleLbl="sibTrans2D1" presStyleIdx="1" presStyleCnt="6"/>
      <dgm:spPr/>
    </dgm:pt>
    <dgm:pt modelId="{59EDD2EA-994B-421D-A196-CF78A994500B}" type="pres">
      <dgm:prSet presAssocID="{881E5E7D-90A8-4D47-8317-0D5DDAABBC9A}" presName="node" presStyleLbl="node1" presStyleIdx="1" presStyleCnt="6">
        <dgm:presLayoutVars>
          <dgm:bulletEnabled val="1"/>
        </dgm:presLayoutVars>
      </dgm:prSet>
      <dgm:spPr/>
    </dgm:pt>
    <dgm:pt modelId="{D3EBC798-799B-473B-BF17-7A34F244E280}" type="pres">
      <dgm:prSet presAssocID="{8A6D90A1-7F19-4B06-8981-705BE31E1E4C}" presName="parTrans" presStyleLbl="sibTrans2D1" presStyleIdx="2" presStyleCnt="6" custAng="11044999"/>
      <dgm:spPr/>
    </dgm:pt>
    <dgm:pt modelId="{599B1178-47F5-4D4D-8218-A142952DF129}" type="pres">
      <dgm:prSet presAssocID="{8A6D90A1-7F19-4B06-8981-705BE31E1E4C}" presName="connectorText" presStyleLbl="sibTrans2D1" presStyleIdx="2" presStyleCnt="6"/>
      <dgm:spPr/>
    </dgm:pt>
    <dgm:pt modelId="{03733D6F-0875-4B22-A3D7-8F12772D74A0}" type="pres">
      <dgm:prSet presAssocID="{D8C58E13-6A3B-4A81-8E6A-0ADB9136D383}" presName="node" presStyleLbl="node1" presStyleIdx="2" presStyleCnt="6">
        <dgm:presLayoutVars>
          <dgm:bulletEnabled val="1"/>
        </dgm:presLayoutVars>
      </dgm:prSet>
      <dgm:spPr/>
    </dgm:pt>
    <dgm:pt modelId="{7DE6EA1F-2B2E-4A80-92D8-E414C12D92FD}" type="pres">
      <dgm:prSet presAssocID="{9F18C46F-D848-4BED-B5FE-358E062D36B8}" presName="parTrans" presStyleLbl="sibTrans2D1" presStyleIdx="3" presStyleCnt="6" custAng="10800000"/>
      <dgm:spPr/>
    </dgm:pt>
    <dgm:pt modelId="{ABB57254-671B-4404-85E0-54C2C5686C1F}" type="pres">
      <dgm:prSet presAssocID="{9F18C46F-D848-4BED-B5FE-358E062D36B8}" presName="connectorText" presStyleLbl="sibTrans2D1" presStyleIdx="3" presStyleCnt="6"/>
      <dgm:spPr/>
    </dgm:pt>
    <dgm:pt modelId="{36183044-07E8-4B91-B640-1286ECA2B911}" type="pres">
      <dgm:prSet presAssocID="{913D00B6-923D-4BA0-B1BA-9F5119173054}" presName="node" presStyleLbl="node1" presStyleIdx="3" presStyleCnt="6">
        <dgm:presLayoutVars>
          <dgm:bulletEnabled val="1"/>
        </dgm:presLayoutVars>
      </dgm:prSet>
      <dgm:spPr/>
    </dgm:pt>
    <dgm:pt modelId="{31687465-4796-4851-A954-5F7379C9EC93}" type="pres">
      <dgm:prSet presAssocID="{606DDBA0-0DF5-46F0-85EF-F7B13361D5CA}" presName="parTrans" presStyleLbl="sibTrans2D1" presStyleIdx="4" presStyleCnt="6" custAng="10800000"/>
      <dgm:spPr/>
    </dgm:pt>
    <dgm:pt modelId="{3550E472-524B-48F8-89A9-6A773A8422B6}" type="pres">
      <dgm:prSet presAssocID="{606DDBA0-0DF5-46F0-85EF-F7B13361D5CA}" presName="connectorText" presStyleLbl="sibTrans2D1" presStyleIdx="4" presStyleCnt="6"/>
      <dgm:spPr/>
    </dgm:pt>
    <dgm:pt modelId="{167A6FD5-B5C8-4C41-9702-8E82ED371B02}" type="pres">
      <dgm:prSet presAssocID="{39CE97EF-8CAA-48D0-9415-CE9DD9C65C7D}" presName="node" presStyleLbl="node1" presStyleIdx="4" presStyleCnt="6">
        <dgm:presLayoutVars>
          <dgm:bulletEnabled val="1"/>
        </dgm:presLayoutVars>
      </dgm:prSet>
      <dgm:spPr/>
    </dgm:pt>
    <dgm:pt modelId="{ACBA34ED-4479-48D9-85E6-58742915DF0C}" type="pres">
      <dgm:prSet presAssocID="{3EEC235D-E93E-41BA-90EC-1A8B83AE06B7}" presName="parTrans" presStyleLbl="sibTrans2D1" presStyleIdx="5" presStyleCnt="6" custAng="10800000"/>
      <dgm:spPr/>
    </dgm:pt>
    <dgm:pt modelId="{5019C705-B971-4790-948C-C22A1B27CC61}" type="pres">
      <dgm:prSet presAssocID="{3EEC235D-E93E-41BA-90EC-1A8B83AE06B7}" presName="connectorText" presStyleLbl="sibTrans2D1" presStyleIdx="5" presStyleCnt="6"/>
      <dgm:spPr/>
    </dgm:pt>
    <dgm:pt modelId="{C7BD1CD2-64AE-49F1-8F08-E364ABF90151}" type="pres">
      <dgm:prSet presAssocID="{C8EE0B8B-084A-4E6C-A623-3B2958A3DCC8}" presName="node" presStyleLbl="node1" presStyleIdx="5" presStyleCnt="6">
        <dgm:presLayoutVars>
          <dgm:bulletEnabled val="1"/>
        </dgm:presLayoutVars>
      </dgm:prSet>
      <dgm:spPr/>
    </dgm:pt>
  </dgm:ptLst>
  <dgm:cxnLst>
    <dgm:cxn modelId="{95494C06-5822-440D-AE21-D30D19B7F1B1}" type="presOf" srcId="{A4A6EAB8-791C-4E19-B18A-819834744352}" destId="{E86EFE90-C569-4712-A6DE-A50261D8DFB5}" srcOrd="0" destOrd="0" presId="urn:microsoft.com/office/officeart/2005/8/layout/radial5"/>
    <dgm:cxn modelId="{EA58773E-E043-4F42-84A6-A04C3AAB1971}" type="presOf" srcId="{9F18C46F-D848-4BED-B5FE-358E062D36B8}" destId="{7DE6EA1F-2B2E-4A80-92D8-E414C12D92FD}" srcOrd="0" destOrd="0" presId="urn:microsoft.com/office/officeart/2005/8/layout/radial5"/>
    <dgm:cxn modelId="{47A5493F-4DD3-44FA-B04D-A7393ED67136}" type="presOf" srcId="{3EEC235D-E93E-41BA-90EC-1A8B83AE06B7}" destId="{5019C705-B971-4790-948C-C22A1B27CC61}" srcOrd="1" destOrd="0" presId="urn:microsoft.com/office/officeart/2005/8/layout/radial5"/>
    <dgm:cxn modelId="{2EE2EE5D-CB85-436A-9BCB-505304224401}" type="presOf" srcId="{8A6D90A1-7F19-4B06-8981-705BE31E1E4C}" destId="{599B1178-47F5-4D4D-8218-A142952DF129}" srcOrd="1" destOrd="0" presId="urn:microsoft.com/office/officeart/2005/8/layout/radial5"/>
    <dgm:cxn modelId="{5D915943-8DA8-4B8A-8B25-21717590F913}" type="presOf" srcId="{39CE97EF-8CAA-48D0-9415-CE9DD9C65C7D}" destId="{167A6FD5-B5C8-4C41-9702-8E82ED371B02}" srcOrd="0" destOrd="0" presId="urn:microsoft.com/office/officeart/2005/8/layout/radial5"/>
    <dgm:cxn modelId="{DCD33945-D321-4728-95A6-C768A3CA4271}" type="presOf" srcId="{98F6CE6F-5577-4328-A796-3AE8EC155AB9}" destId="{9A5AEECF-9C41-4ED8-BF55-C74FFDF46DC1}" srcOrd="0" destOrd="0" presId="urn:microsoft.com/office/officeart/2005/8/layout/radial5"/>
    <dgm:cxn modelId="{2232F055-4309-475F-AF51-67655C53D9A6}" type="presOf" srcId="{8A6D90A1-7F19-4B06-8981-705BE31E1E4C}" destId="{D3EBC798-799B-473B-BF17-7A34F244E280}" srcOrd="0" destOrd="0" presId="urn:microsoft.com/office/officeart/2005/8/layout/radial5"/>
    <dgm:cxn modelId="{2EA80F7D-F717-4E71-B57E-22D0D2326580}" type="presOf" srcId="{881E5E7D-90A8-4D47-8317-0D5DDAABBC9A}" destId="{59EDD2EA-994B-421D-A196-CF78A994500B}" srcOrd="0" destOrd="0" presId="urn:microsoft.com/office/officeart/2005/8/layout/radial5"/>
    <dgm:cxn modelId="{4DF15383-CD70-4AC2-9F36-081B670C66C4}" srcId="{5F4EA78B-BAE7-4256-BD77-3417F580F76F}" destId="{B3AA0AE8-35D3-443C-8E30-031DEB63B818}" srcOrd="0" destOrd="0" parTransId="{3FE47899-A996-4739-8F02-16C926A818E7}" sibTransId="{D4E49686-168B-455D-83E0-DC2A9C81EBA7}"/>
    <dgm:cxn modelId="{9FA8E184-D8B2-436A-8D6F-A8B342499225}" type="presOf" srcId="{D8C58E13-6A3B-4A81-8E6A-0ADB9136D383}" destId="{03733D6F-0875-4B22-A3D7-8F12772D74A0}" srcOrd="0" destOrd="0" presId="urn:microsoft.com/office/officeart/2005/8/layout/radial5"/>
    <dgm:cxn modelId="{3FD0108A-BD15-4FE0-9D33-FC7A96A90238}" type="presOf" srcId="{17D820D0-804C-4D9C-A36C-527DB4E92289}" destId="{CA908027-D938-453C-83A9-982728A12706}" srcOrd="1" destOrd="0" presId="urn:microsoft.com/office/officeart/2005/8/layout/radial5"/>
    <dgm:cxn modelId="{23E6008F-02F6-41C5-B275-45439451D895}" type="presOf" srcId="{5F4EA78B-BAE7-4256-BD77-3417F580F76F}" destId="{89181045-1113-47B3-90EB-E7E9406387BF}" srcOrd="0" destOrd="0" presId="urn:microsoft.com/office/officeart/2005/8/layout/radial5"/>
    <dgm:cxn modelId="{326FB98F-FDE7-4105-8F4A-859A7183623E}" srcId="{B3AA0AE8-35D3-443C-8E30-031DEB63B818}" destId="{C8EE0B8B-084A-4E6C-A623-3B2958A3DCC8}" srcOrd="5" destOrd="0" parTransId="{3EEC235D-E93E-41BA-90EC-1A8B83AE06B7}" sibTransId="{84844904-E93E-4576-AB7F-049DC6DE8DD0}"/>
    <dgm:cxn modelId="{4711AF92-FEA5-4A2F-84D9-572B5FB8261D}" srcId="{B3AA0AE8-35D3-443C-8E30-031DEB63B818}" destId="{D8C58E13-6A3B-4A81-8E6A-0ADB9136D383}" srcOrd="2" destOrd="0" parTransId="{8A6D90A1-7F19-4B06-8981-705BE31E1E4C}" sibTransId="{5FB04E01-513B-4C30-A396-D6620558FFFA}"/>
    <dgm:cxn modelId="{41CA6B98-6D61-4C69-B4A7-3FDA7E97E674}" type="presOf" srcId="{913D00B6-923D-4BA0-B1BA-9F5119173054}" destId="{36183044-07E8-4B91-B640-1286ECA2B911}" srcOrd="0" destOrd="0" presId="urn:microsoft.com/office/officeart/2005/8/layout/radial5"/>
    <dgm:cxn modelId="{670E849F-80D6-467E-BD80-7278C146D9AB}" srcId="{B3AA0AE8-35D3-443C-8E30-031DEB63B818}" destId="{39CE97EF-8CAA-48D0-9415-CE9DD9C65C7D}" srcOrd="4" destOrd="0" parTransId="{606DDBA0-0DF5-46F0-85EF-F7B13361D5CA}" sibTransId="{DB6E3AE9-2BF4-4008-8243-75C07550022D}"/>
    <dgm:cxn modelId="{E39A78A7-AB06-452F-B624-E83B7F579202}" srcId="{B3AA0AE8-35D3-443C-8E30-031DEB63B818}" destId="{98F6CE6F-5577-4328-A796-3AE8EC155AB9}" srcOrd="0" destOrd="0" parTransId="{17D820D0-804C-4D9C-A36C-527DB4E92289}" sibTransId="{D941A942-8EAC-4629-9969-8B36EB4702F6}"/>
    <dgm:cxn modelId="{4A0A87AC-057E-4D05-BBE9-A85FE98E1B92}" srcId="{B3AA0AE8-35D3-443C-8E30-031DEB63B818}" destId="{913D00B6-923D-4BA0-B1BA-9F5119173054}" srcOrd="3" destOrd="0" parTransId="{9F18C46F-D848-4BED-B5FE-358E062D36B8}" sibTransId="{699D8C26-CC68-4830-A0E9-4644307DC355}"/>
    <dgm:cxn modelId="{0159D7AE-4E72-4033-9EC4-C65058226C4D}" type="presOf" srcId="{B3AA0AE8-35D3-443C-8E30-031DEB63B818}" destId="{4DD8B312-A5A0-4456-8FDB-51ED9BA3A169}" srcOrd="0" destOrd="0" presId="urn:microsoft.com/office/officeart/2005/8/layout/radial5"/>
    <dgm:cxn modelId="{5ED82AAF-2548-4130-A267-B771A735C59D}" type="presOf" srcId="{9F18C46F-D848-4BED-B5FE-358E062D36B8}" destId="{ABB57254-671B-4404-85E0-54C2C5686C1F}" srcOrd="1" destOrd="0" presId="urn:microsoft.com/office/officeart/2005/8/layout/radial5"/>
    <dgm:cxn modelId="{22E720B8-2461-4B23-B60D-273C4AF0E74E}" type="presOf" srcId="{606DDBA0-0DF5-46F0-85EF-F7B13361D5CA}" destId="{3550E472-524B-48F8-89A9-6A773A8422B6}" srcOrd="1" destOrd="0" presId="urn:microsoft.com/office/officeart/2005/8/layout/radial5"/>
    <dgm:cxn modelId="{B2F808C1-EB5D-4D6B-8728-C4E20A433FD2}" type="presOf" srcId="{17D820D0-804C-4D9C-A36C-527DB4E92289}" destId="{2CF589CF-7E1B-4225-BD17-B7A8E1929B4A}" srcOrd="0" destOrd="0" presId="urn:microsoft.com/office/officeart/2005/8/layout/radial5"/>
    <dgm:cxn modelId="{1688F5C7-E38F-41AF-A56A-56111AB27E31}" type="presOf" srcId="{A4A6EAB8-791C-4E19-B18A-819834744352}" destId="{CCADE889-BD89-4A23-9B78-12CA28854FC6}" srcOrd="1" destOrd="0" presId="urn:microsoft.com/office/officeart/2005/8/layout/radial5"/>
    <dgm:cxn modelId="{BEC2A6CE-9260-4EEA-857F-7B3A452899ED}" type="presOf" srcId="{606DDBA0-0DF5-46F0-85EF-F7B13361D5CA}" destId="{31687465-4796-4851-A954-5F7379C9EC93}" srcOrd="0" destOrd="0" presId="urn:microsoft.com/office/officeart/2005/8/layout/radial5"/>
    <dgm:cxn modelId="{F55B15E1-86ED-41F5-80E1-D0596D712D9C}" type="presOf" srcId="{3EEC235D-E93E-41BA-90EC-1A8B83AE06B7}" destId="{ACBA34ED-4479-48D9-85E6-58742915DF0C}" srcOrd="0" destOrd="0" presId="urn:microsoft.com/office/officeart/2005/8/layout/radial5"/>
    <dgm:cxn modelId="{515B17EA-544F-4B0E-9D50-3E3DA3880EFA}" type="presOf" srcId="{C8EE0B8B-084A-4E6C-A623-3B2958A3DCC8}" destId="{C7BD1CD2-64AE-49F1-8F08-E364ABF90151}" srcOrd="0" destOrd="0" presId="urn:microsoft.com/office/officeart/2005/8/layout/radial5"/>
    <dgm:cxn modelId="{5BFF72EF-9745-4750-BECE-935B225DA309}" srcId="{B3AA0AE8-35D3-443C-8E30-031DEB63B818}" destId="{881E5E7D-90A8-4D47-8317-0D5DDAABBC9A}" srcOrd="1" destOrd="0" parTransId="{A4A6EAB8-791C-4E19-B18A-819834744352}" sibTransId="{CF4492AC-D35F-4C72-8F00-64239CA0DEB9}"/>
    <dgm:cxn modelId="{B2F11267-0456-4354-A993-3E97102DDBB3}" type="presParOf" srcId="{89181045-1113-47B3-90EB-E7E9406387BF}" destId="{4DD8B312-A5A0-4456-8FDB-51ED9BA3A169}" srcOrd="0" destOrd="0" presId="urn:microsoft.com/office/officeart/2005/8/layout/radial5"/>
    <dgm:cxn modelId="{D14F211A-FE9D-4A2E-B302-07B2A139B186}" type="presParOf" srcId="{89181045-1113-47B3-90EB-E7E9406387BF}" destId="{2CF589CF-7E1B-4225-BD17-B7A8E1929B4A}" srcOrd="1" destOrd="0" presId="urn:microsoft.com/office/officeart/2005/8/layout/radial5"/>
    <dgm:cxn modelId="{447011F7-B763-4760-8565-E2E909D45FEB}" type="presParOf" srcId="{2CF589CF-7E1B-4225-BD17-B7A8E1929B4A}" destId="{CA908027-D938-453C-83A9-982728A12706}" srcOrd="0" destOrd="0" presId="urn:microsoft.com/office/officeart/2005/8/layout/radial5"/>
    <dgm:cxn modelId="{AB12BF02-2D38-47A9-BD62-F16DF5034A95}" type="presParOf" srcId="{89181045-1113-47B3-90EB-E7E9406387BF}" destId="{9A5AEECF-9C41-4ED8-BF55-C74FFDF46DC1}" srcOrd="2" destOrd="0" presId="urn:microsoft.com/office/officeart/2005/8/layout/radial5"/>
    <dgm:cxn modelId="{392D6AA1-83FC-4137-9D0F-EE0DA9C5C504}" type="presParOf" srcId="{89181045-1113-47B3-90EB-E7E9406387BF}" destId="{E86EFE90-C569-4712-A6DE-A50261D8DFB5}" srcOrd="3" destOrd="0" presId="urn:microsoft.com/office/officeart/2005/8/layout/radial5"/>
    <dgm:cxn modelId="{86F17B60-F963-4257-8E53-A514419D330B}" type="presParOf" srcId="{E86EFE90-C569-4712-A6DE-A50261D8DFB5}" destId="{CCADE889-BD89-4A23-9B78-12CA28854FC6}" srcOrd="0" destOrd="0" presId="urn:microsoft.com/office/officeart/2005/8/layout/radial5"/>
    <dgm:cxn modelId="{08DE1DBB-D09C-47D0-BD50-E3765C1D1804}" type="presParOf" srcId="{89181045-1113-47B3-90EB-E7E9406387BF}" destId="{59EDD2EA-994B-421D-A196-CF78A994500B}" srcOrd="4" destOrd="0" presId="urn:microsoft.com/office/officeart/2005/8/layout/radial5"/>
    <dgm:cxn modelId="{EC710BB1-15F6-43B8-A9F4-F921A2849F4C}" type="presParOf" srcId="{89181045-1113-47B3-90EB-E7E9406387BF}" destId="{D3EBC798-799B-473B-BF17-7A34F244E280}" srcOrd="5" destOrd="0" presId="urn:microsoft.com/office/officeart/2005/8/layout/radial5"/>
    <dgm:cxn modelId="{F9F03E16-B065-4405-BE89-38065AF6B9E2}" type="presParOf" srcId="{D3EBC798-799B-473B-BF17-7A34F244E280}" destId="{599B1178-47F5-4D4D-8218-A142952DF129}" srcOrd="0" destOrd="0" presId="urn:microsoft.com/office/officeart/2005/8/layout/radial5"/>
    <dgm:cxn modelId="{819E00B2-0170-4EFB-9D0A-86F88784C840}" type="presParOf" srcId="{89181045-1113-47B3-90EB-E7E9406387BF}" destId="{03733D6F-0875-4B22-A3D7-8F12772D74A0}" srcOrd="6" destOrd="0" presId="urn:microsoft.com/office/officeart/2005/8/layout/radial5"/>
    <dgm:cxn modelId="{23422E9C-B031-4099-B9AE-A42D824066A9}" type="presParOf" srcId="{89181045-1113-47B3-90EB-E7E9406387BF}" destId="{7DE6EA1F-2B2E-4A80-92D8-E414C12D92FD}" srcOrd="7" destOrd="0" presId="urn:microsoft.com/office/officeart/2005/8/layout/radial5"/>
    <dgm:cxn modelId="{441B8B06-70B5-4AB2-8E51-7210E80E21A1}" type="presParOf" srcId="{7DE6EA1F-2B2E-4A80-92D8-E414C12D92FD}" destId="{ABB57254-671B-4404-85E0-54C2C5686C1F}" srcOrd="0" destOrd="0" presId="urn:microsoft.com/office/officeart/2005/8/layout/radial5"/>
    <dgm:cxn modelId="{004204CC-0F2E-4E7A-8809-216043D9B91E}" type="presParOf" srcId="{89181045-1113-47B3-90EB-E7E9406387BF}" destId="{36183044-07E8-4B91-B640-1286ECA2B911}" srcOrd="8" destOrd="0" presId="urn:microsoft.com/office/officeart/2005/8/layout/radial5"/>
    <dgm:cxn modelId="{0E07B972-B3FF-4D47-B919-C55A431CB7C0}" type="presParOf" srcId="{89181045-1113-47B3-90EB-E7E9406387BF}" destId="{31687465-4796-4851-A954-5F7379C9EC93}" srcOrd="9" destOrd="0" presId="urn:microsoft.com/office/officeart/2005/8/layout/radial5"/>
    <dgm:cxn modelId="{4107CEE9-B83C-4FA3-A1DA-D31A6E315B07}" type="presParOf" srcId="{31687465-4796-4851-A954-5F7379C9EC93}" destId="{3550E472-524B-48F8-89A9-6A773A8422B6}" srcOrd="0" destOrd="0" presId="urn:microsoft.com/office/officeart/2005/8/layout/radial5"/>
    <dgm:cxn modelId="{122DA037-EA6B-4B30-883B-2FEF5259531E}" type="presParOf" srcId="{89181045-1113-47B3-90EB-E7E9406387BF}" destId="{167A6FD5-B5C8-4C41-9702-8E82ED371B02}" srcOrd="10" destOrd="0" presId="urn:microsoft.com/office/officeart/2005/8/layout/radial5"/>
    <dgm:cxn modelId="{142DD31A-C522-4B52-BC40-BDB27CCE4EA5}" type="presParOf" srcId="{89181045-1113-47B3-90EB-E7E9406387BF}" destId="{ACBA34ED-4479-48D9-85E6-58742915DF0C}" srcOrd="11" destOrd="0" presId="urn:microsoft.com/office/officeart/2005/8/layout/radial5"/>
    <dgm:cxn modelId="{01B4EA9B-3806-4BA2-A093-E1FF351BF313}" type="presParOf" srcId="{ACBA34ED-4479-48D9-85E6-58742915DF0C}" destId="{5019C705-B971-4790-948C-C22A1B27CC61}" srcOrd="0" destOrd="0" presId="urn:microsoft.com/office/officeart/2005/8/layout/radial5"/>
    <dgm:cxn modelId="{1983DEE1-0589-48EC-9FFA-EF0A450D74D1}" type="presParOf" srcId="{89181045-1113-47B3-90EB-E7E9406387BF}" destId="{C7BD1CD2-64AE-49F1-8F08-E364ABF90151}"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8B312-A5A0-4456-8FDB-51ED9BA3A169}">
      <dsp:nvSpPr>
        <dsp:cNvPr id="0" name=""/>
        <dsp:cNvSpPr/>
      </dsp:nvSpPr>
      <dsp:spPr>
        <a:xfrm>
          <a:off x="1546450" y="1307696"/>
          <a:ext cx="1095050" cy="1194607"/>
        </a:xfrm>
        <a:prstGeom prst="ellipse">
          <a:avLst/>
        </a:prstGeom>
        <a:solidFill>
          <a:schemeClr val="accent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Suicide</a:t>
          </a:r>
        </a:p>
      </dsp:txBody>
      <dsp:txXfrm>
        <a:off x="1706816" y="1482642"/>
        <a:ext cx="774318" cy="844715"/>
      </dsp:txXfrm>
    </dsp:sp>
    <dsp:sp modelId="{2CF589CF-7E1B-4225-BD17-B7A8E1929B4A}">
      <dsp:nvSpPr>
        <dsp:cNvPr id="0" name=""/>
        <dsp:cNvSpPr/>
      </dsp:nvSpPr>
      <dsp:spPr>
        <a:xfrm rot="5400000">
          <a:off x="2038101" y="1059777"/>
          <a:ext cx="111748" cy="291316"/>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54863" y="1101278"/>
        <a:ext cx="78224" cy="174790"/>
      </dsp:txXfrm>
    </dsp:sp>
    <dsp:sp modelId="{9A5AEECF-9C41-4ED8-BF55-C74FFDF46DC1}">
      <dsp:nvSpPr>
        <dsp:cNvPr id="0" name=""/>
        <dsp:cNvSpPr/>
      </dsp:nvSpPr>
      <dsp:spPr>
        <a:xfrm>
          <a:off x="1548511" y="5919"/>
          <a:ext cx="1090929" cy="1090929"/>
        </a:xfrm>
        <a:prstGeom prst="ellipse">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Substance Abuse</a:t>
          </a:r>
        </a:p>
      </dsp:txBody>
      <dsp:txXfrm>
        <a:off x="1708274" y="165682"/>
        <a:ext cx="771403" cy="771403"/>
      </dsp:txXfrm>
    </dsp:sp>
    <dsp:sp modelId="{E86EFE90-C569-4712-A6DE-A50261D8DFB5}">
      <dsp:nvSpPr>
        <dsp:cNvPr id="0" name=""/>
        <dsp:cNvSpPr/>
      </dsp:nvSpPr>
      <dsp:spPr>
        <a:xfrm rot="9244999">
          <a:off x="2616563" y="1419475"/>
          <a:ext cx="132157" cy="291316"/>
        </a:xfrm>
        <a:prstGeom prst="rightArrow">
          <a:avLst>
            <a:gd name="adj1" fmla="val 60000"/>
            <a:gd name="adj2" fmla="val 50000"/>
          </a:avLst>
        </a:prstGeom>
        <a:solidFill>
          <a:schemeClr val="accent5">
            <a:hueOff val="-2803860"/>
            <a:satOff val="4123"/>
            <a:lumOff val="352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2803860"/>
              <a:satOff val="4123"/>
              <a:lumOff val="352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54216" y="1469074"/>
        <a:ext cx="92510" cy="174790"/>
      </dsp:txXfrm>
    </dsp:sp>
    <dsp:sp modelId="{59EDD2EA-994B-421D-A196-CF78A994500B}">
      <dsp:nvSpPr>
        <dsp:cNvPr id="0" name=""/>
        <dsp:cNvSpPr/>
      </dsp:nvSpPr>
      <dsp:spPr>
        <a:xfrm>
          <a:off x="2720776" y="682727"/>
          <a:ext cx="1090929" cy="1090929"/>
        </a:xfrm>
        <a:prstGeom prst="ellipse">
          <a:avLst/>
        </a:prstGeom>
        <a:solidFill>
          <a:schemeClr val="accent5">
            <a:hueOff val="-2803860"/>
            <a:satOff val="4123"/>
            <a:lumOff val="352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2803860"/>
              <a:satOff val="4123"/>
              <a:lumOff val="352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Affective Disorders</a:t>
          </a:r>
        </a:p>
      </dsp:txBody>
      <dsp:txXfrm>
        <a:off x="2880539" y="842490"/>
        <a:ext cx="771403" cy="771403"/>
      </dsp:txXfrm>
    </dsp:sp>
    <dsp:sp modelId="{D3EBC798-799B-473B-BF17-7A34F244E280}">
      <dsp:nvSpPr>
        <dsp:cNvPr id="0" name=""/>
        <dsp:cNvSpPr/>
      </dsp:nvSpPr>
      <dsp:spPr>
        <a:xfrm rot="12844999">
          <a:off x="2616563" y="2099208"/>
          <a:ext cx="132157" cy="291316"/>
        </a:xfrm>
        <a:prstGeom prst="rightArrow">
          <a:avLst>
            <a:gd name="adj1" fmla="val 60000"/>
            <a:gd name="adj2" fmla="val 50000"/>
          </a:avLst>
        </a:prstGeom>
        <a:solidFill>
          <a:schemeClr val="accent5">
            <a:hueOff val="-5607719"/>
            <a:satOff val="8245"/>
            <a:lumOff val="705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5607719"/>
              <a:satOff val="8245"/>
              <a:lumOff val="705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52805" y="2168580"/>
        <a:ext cx="92510" cy="174790"/>
      </dsp:txXfrm>
    </dsp:sp>
    <dsp:sp modelId="{03733D6F-0875-4B22-A3D7-8F12772D74A0}">
      <dsp:nvSpPr>
        <dsp:cNvPr id="0" name=""/>
        <dsp:cNvSpPr/>
      </dsp:nvSpPr>
      <dsp:spPr>
        <a:xfrm>
          <a:off x="2720776" y="2036342"/>
          <a:ext cx="1090929" cy="1090929"/>
        </a:xfrm>
        <a:prstGeom prst="ellipse">
          <a:avLst/>
        </a:prstGeom>
        <a:solidFill>
          <a:schemeClr val="accent5">
            <a:hueOff val="-5607719"/>
            <a:satOff val="8245"/>
            <a:lumOff val="705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5607719"/>
              <a:satOff val="8245"/>
              <a:lumOff val="705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Anxiety Disorders</a:t>
          </a:r>
        </a:p>
      </dsp:txBody>
      <dsp:txXfrm>
        <a:off x="2880539" y="2196105"/>
        <a:ext cx="771403" cy="771403"/>
      </dsp:txXfrm>
    </dsp:sp>
    <dsp:sp modelId="{7DE6EA1F-2B2E-4A80-92D8-E414C12D92FD}">
      <dsp:nvSpPr>
        <dsp:cNvPr id="0" name=""/>
        <dsp:cNvSpPr/>
      </dsp:nvSpPr>
      <dsp:spPr>
        <a:xfrm rot="16200000">
          <a:off x="2038101" y="2458906"/>
          <a:ext cx="111748" cy="291316"/>
        </a:xfrm>
        <a:prstGeom prst="rightArrow">
          <a:avLst>
            <a:gd name="adj1" fmla="val 60000"/>
            <a:gd name="adj2" fmla="val 50000"/>
          </a:avLst>
        </a:prstGeom>
        <a:solidFill>
          <a:schemeClr val="accent5">
            <a:hueOff val="-8411580"/>
            <a:satOff val="12368"/>
            <a:lumOff val="1058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8411580"/>
              <a:satOff val="12368"/>
              <a:lumOff val="1058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54863" y="2533931"/>
        <a:ext cx="78224" cy="174790"/>
      </dsp:txXfrm>
    </dsp:sp>
    <dsp:sp modelId="{36183044-07E8-4B91-B640-1286ECA2B911}">
      <dsp:nvSpPr>
        <dsp:cNvPr id="0" name=""/>
        <dsp:cNvSpPr/>
      </dsp:nvSpPr>
      <dsp:spPr>
        <a:xfrm>
          <a:off x="1548511" y="2713150"/>
          <a:ext cx="1090929" cy="1090929"/>
        </a:xfrm>
        <a:prstGeom prst="ellipse">
          <a:avLst/>
        </a:prstGeom>
        <a:solidFill>
          <a:schemeClr val="accent5">
            <a:hueOff val="-8411580"/>
            <a:satOff val="12368"/>
            <a:lumOff val="1058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8411580"/>
              <a:satOff val="12368"/>
              <a:lumOff val="1058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Thought Disorders</a:t>
          </a:r>
        </a:p>
      </dsp:txBody>
      <dsp:txXfrm>
        <a:off x="1708274" y="2872913"/>
        <a:ext cx="771403" cy="771403"/>
      </dsp:txXfrm>
    </dsp:sp>
    <dsp:sp modelId="{31687465-4796-4851-A954-5F7379C9EC93}">
      <dsp:nvSpPr>
        <dsp:cNvPr id="0" name=""/>
        <dsp:cNvSpPr/>
      </dsp:nvSpPr>
      <dsp:spPr>
        <a:xfrm rot="19800000">
          <a:off x="1439230" y="2099208"/>
          <a:ext cx="132157" cy="291316"/>
        </a:xfrm>
        <a:prstGeom prst="rightArrow">
          <a:avLst>
            <a:gd name="adj1" fmla="val 60000"/>
            <a:gd name="adj2" fmla="val 50000"/>
          </a:avLst>
        </a:prstGeom>
        <a:solidFill>
          <a:schemeClr val="accent5">
            <a:hueOff val="-11215439"/>
            <a:satOff val="16490"/>
            <a:lumOff val="1411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1215439"/>
              <a:satOff val="16490"/>
              <a:lumOff val="1411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441886" y="2167383"/>
        <a:ext cx="92510" cy="174790"/>
      </dsp:txXfrm>
    </dsp:sp>
    <dsp:sp modelId="{167A6FD5-B5C8-4C41-9702-8E82ED371B02}">
      <dsp:nvSpPr>
        <dsp:cNvPr id="0" name=""/>
        <dsp:cNvSpPr/>
      </dsp:nvSpPr>
      <dsp:spPr>
        <a:xfrm>
          <a:off x="376245" y="2036342"/>
          <a:ext cx="1090929" cy="1090929"/>
        </a:xfrm>
        <a:prstGeom prst="ellipse">
          <a:avLst/>
        </a:prstGeom>
        <a:solidFill>
          <a:schemeClr val="accent5">
            <a:hueOff val="-11215439"/>
            <a:satOff val="16490"/>
            <a:lumOff val="1411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1215439"/>
              <a:satOff val="16490"/>
              <a:lumOff val="1411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Problems</a:t>
          </a:r>
        </a:p>
      </dsp:txBody>
      <dsp:txXfrm>
        <a:off x="536008" y="2196105"/>
        <a:ext cx="771403" cy="771403"/>
      </dsp:txXfrm>
    </dsp:sp>
    <dsp:sp modelId="{ACBA34ED-4479-48D9-85E6-58742915DF0C}">
      <dsp:nvSpPr>
        <dsp:cNvPr id="0" name=""/>
        <dsp:cNvSpPr/>
      </dsp:nvSpPr>
      <dsp:spPr>
        <a:xfrm rot="1800000">
          <a:off x="1439230" y="1419475"/>
          <a:ext cx="132157" cy="291316"/>
        </a:xfrm>
        <a:prstGeom prst="rightArrow">
          <a:avLst>
            <a:gd name="adj1" fmla="val 60000"/>
            <a:gd name="adj2" fmla="val 50000"/>
          </a:avLst>
        </a:prstGeom>
        <a:solidFill>
          <a:schemeClr val="accent5">
            <a:hueOff val="-14019298"/>
            <a:satOff val="20613"/>
            <a:lumOff val="17647"/>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4019298"/>
              <a:satOff val="20613"/>
              <a:lumOff val="17647"/>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441886" y="1467826"/>
        <a:ext cx="92510" cy="174790"/>
      </dsp:txXfrm>
    </dsp:sp>
    <dsp:sp modelId="{C7BD1CD2-64AE-49F1-8F08-E364ABF90151}">
      <dsp:nvSpPr>
        <dsp:cNvPr id="0" name=""/>
        <dsp:cNvSpPr/>
      </dsp:nvSpPr>
      <dsp:spPr>
        <a:xfrm>
          <a:off x="376245" y="682727"/>
          <a:ext cx="1090929" cy="1090929"/>
        </a:xfrm>
        <a:prstGeom prst="ellipse">
          <a:avLst/>
        </a:prstGeom>
        <a:solidFill>
          <a:schemeClr val="accent5">
            <a:hueOff val="-14019298"/>
            <a:satOff val="20613"/>
            <a:lumOff val="17647"/>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4019298"/>
              <a:satOff val="20613"/>
              <a:lumOff val="17647"/>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Health Problems</a:t>
          </a:r>
        </a:p>
      </dsp:txBody>
      <dsp:txXfrm>
        <a:off x="536008" y="842490"/>
        <a:ext cx="771403" cy="771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8B312-A5A0-4456-8FDB-51ED9BA3A169}">
      <dsp:nvSpPr>
        <dsp:cNvPr id="0" name=""/>
        <dsp:cNvSpPr/>
      </dsp:nvSpPr>
      <dsp:spPr>
        <a:xfrm>
          <a:off x="1176021" y="912320"/>
          <a:ext cx="772157" cy="842358"/>
        </a:xfrm>
        <a:prstGeom prst="ellipse">
          <a:avLst/>
        </a:prstGeom>
        <a:solidFill>
          <a:schemeClr val="accent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Suicide</a:t>
          </a:r>
        </a:p>
      </dsp:txBody>
      <dsp:txXfrm>
        <a:off x="1289101" y="1035680"/>
        <a:ext cx="545997" cy="595638"/>
      </dsp:txXfrm>
    </dsp:sp>
    <dsp:sp modelId="{2CF589CF-7E1B-4225-BD17-B7A8E1929B4A}">
      <dsp:nvSpPr>
        <dsp:cNvPr id="0" name=""/>
        <dsp:cNvSpPr/>
      </dsp:nvSpPr>
      <dsp:spPr>
        <a:xfrm rot="5400000">
          <a:off x="1525854" y="754440"/>
          <a:ext cx="72490" cy="183089"/>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536728" y="780185"/>
        <a:ext cx="50743" cy="109853"/>
      </dsp:txXfrm>
    </dsp:sp>
    <dsp:sp modelId="{9A5AEECF-9C41-4ED8-BF55-C74FFDF46DC1}">
      <dsp:nvSpPr>
        <dsp:cNvPr id="0" name=""/>
        <dsp:cNvSpPr/>
      </dsp:nvSpPr>
      <dsp:spPr>
        <a:xfrm>
          <a:off x="1175055" y="1456"/>
          <a:ext cx="774089" cy="774089"/>
        </a:xfrm>
        <a:prstGeom prst="ellipse">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Substance Abuse</a:t>
          </a:r>
        </a:p>
      </dsp:txBody>
      <dsp:txXfrm>
        <a:off x="1288418" y="114819"/>
        <a:ext cx="547363" cy="547363"/>
      </dsp:txXfrm>
    </dsp:sp>
    <dsp:sp modelId="{E86EFE90-C569-4712-A6DE-A50261D8DFB5}">
      <dsp:nvSpPr>
        <dsp:cNvPr id="0" name=""/>
        <dsp:cNvSpPr/>
      </dsp:nvSpPr>
      <dsp:spPr>
        <a:xfrm rot="9244999">
          <a:off x="1928749" y="1005190"/>
          <a:ext cx="86881" cy="183089"/>
        </a:xfrm>
        <a:prstGeom prst="rightArrow">
          <a:avLst>
            <a:gd name="adj1" fmla="val 60000"/>
            <a:gd name="adj2" fmla="val 50000"/>
          </a:avLst>
        </a:prstGeom>
        <a:solidFill>
          <a:schemeClr val="accent5">
            <a:hueOff val="-2803860"/>
            <a:satOff val="4123"/>
            <a:lumOff val="352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2803860"/>
              <a:satOff val="4123"/>
              <a:lumOff val="352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53502" y="1036112"/>
        <a:ext cx="60817" cy="109853"/>
      </dsp:txXfrm>
    </dsp:sp>
    <dsp:sp modelId="{59EDD2EA-994B-421D-A196-CF78A994500B}">
      <dsp:nvSpPr>
        <dsp:cNvPr id="0" name=""/>
        <dsp:cNvSpPr/>
      </dsp:nvSpPr>
      <dsp:spPr>
        <a:xfrm>
          <a:off x="1993447" y="473955"/>
          <a:ext cx="774089" cy="774089"/>
        </a:xfrm>
        <a:prstGeom prst="ellipse">
          <a:avLst/>
        </a:prstGeom>
        <a:solidFill>
          <a:schemeClr val="accent5">
            <a:hueOff val="-2803860"/>
            <a:satOff val="4123"/>
            <a:lumOff val="352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2803860"/>
              <a:satOff val="4123"/>
              <a:lumOff val="352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Affective Disorders</a:t>
          </a:r>
        </a:p>
      </dsp:txBody>
      <dsp:txXfrm>
        <a:off x="2106810" y="587318"/>
        <a:ext cx="547363" cy="547363"/>
      </dsp:txXfrm>
    </dsp:sp>
    <dsp:sp modelId="{D3EBC798-799B-473B-BF17-7A34F244E280}">
      <dsp:nvSpPr>
        <dsp:cNvPr id="0" name=""/>
        <dsp:cNvSpPr/>
      </dsp:nvSpPr>
      <dsp:spPr>
        <a:xfrm rot="12844999">
          <a:off x="1928749" y="1478720"/>
          <a:ext cx="86881" cy="183089"/>
        </a:xfrm>
        <a:prstGeom prst="rightArrow">
          <a:avLst>
            <a:gd name="adj1" fmla="val 60000"/>
            <a:gd name="adj2" fmla="val 50000"/>
          </a:avLst>
        </a:prstGeom>
        <a:solidFill>
          <a:schemeClr val="accent5">
            <a:hueOff val="-5607719"/>
            <a:satOff val="8245"/>
            <a:lumOff val="705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5607719"/>
              <a:satOff val="8245"/>
              <a:lumOff val="705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52574" y="1522641"/>
        <a:ext cx="60817" cy="109853"/>
      </dsp:txXfrm>
    </dsp:sp>
    <dsp:sp modelId="{03733D6F-0875-4B22-A3D7-8F12772D74A0}">
      <dsp:nvSpPr>
        <dsp:cNvPr id="0" name=""/>
        <dsp:cNvSpPr/>
      </dsp:nvSpPr>
      <dsp:spPr>
        <a:xfrm>
          <a:off x="1993447" y="1418954"/>
          <a:ext cx="774089" cy="774089"/>
        </a:xfrm>
        <a:prstGeom prst="ellipse">
          <a:avLst/>
        </a:prstGeom>
        <a:solidFill>
          <a:schemeClr val="accent5">
            <a:hueOff val="-5607719"/>
            <a:satOff val="8245"/>
            <a:lumOff val="705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5607719"/>
              <a:satOff val="8245"/>
              <a:lumOff val="705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Anxiety Disorders</a:t>
          </a:r>
        </a:p>
      </dsp:txBody>
      <dsp:txXfrm>
        <a:off x="2106810" y="1532317"/>
        <a:ext cx="547363" cy="547363"/>
      </dsp:txXfrm>
    </dsp:sp>
    <dsp:sp modelId="{7DE6EA1F-2B2E-4A80-92D8-E414C12D92FD}">
      <dsp:nvSpPr>
        <dsp:cNvPr id="0" name=""/>
        <dsp:cNvSpPr/>
      </dsp:nvSpPr>
      <dsp:spPr>
        <a:xfrm rot="16200000">
          <a:off x="1525854" y="1729469"/>
          <a:ext cx="72490" cy="183089"/>
        </a:xfrm>
        <a:prstGeom prst="rightArrow">
          <a:avLst>
            <a:gd name="adj1" fmla="val 60000"/>
            <a:gd name="adj2" fmla="val 50000"/>
          </a:avLst>
        </a:prstGeom>
        <a:solidFill>
          <a:schemeClr val="accent5">
            <a:hueOff val="-8411580"/>
            <a:satOff val="12368"/>
            <a:lumOff val="1058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8411580"/>
              <a:satOff val="12368"/>
              <a:lumOff val="1058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536728" y="1776961"/>
        <a:ext cx="50743" cy="109853"/>
      </dsp:txXfrm>
    </dsp:sp>
    <dsp:sp modelId="{36183044-07E8-4B91-B640-1286ECA2B911}">
      <dsp:nvSpPr>
        <dsp:cNvPr id="0" name=""/>
        <dsp:cNvSpPr/>
      </dsp:nvSpPr>
      <dsp:spPr>
        <a:xfrm>
          <a:off x="1175055" y="1891453"/>
          <a:ext cx="774089" cy="774089"/>
        </a:xfrm>
        <a:prstGeom prst="ellipse">
          <a:avLst/>
        </a:prstGeom>
        <a:solidFill>
          <a:schemeClr val="accent5">
            <a:hueOff val="-8411580"/>
            <a:satOff val="12368"/>
            <a:lumOff val="1058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8411580"/>
              <a:satOff val="12368"/>
              <a:lumOff val="1058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Thought Disorders</a:t>
          </a:r>
        </a:p>
      </dsp:txBody>
      <dsp:txXfrm>
        <a:off x="1288418" y="2004816"/>
        <a:ext cx="547363" cy="547363"/>
      </dsp:txXfrm>
    </dsp:sp>
    <dsp:sp modelId="{31687465-4796-4851-A954-5F7379C9EC93}">
      <dsp:nvSpPr>
        <dsp:cNvPr id="0" name=""/>
        <dsp:cNvSpPr/>
      </dsp:nvSpPr>
      <dsp:spPr>
        <a:xfrm rot="19800000">
          <a:off x="1108569" y="1478720"/>
          <a:ext cx="86881" cy="183089"/>
        </a:xfrm>
        <a:prstGeom prst="rightArrow">
          <a:avLst>
            <a:gd name="adj1" fmla="val 60000"/>
            <a:gd name="adj2" fmla="val 50000"/>
          </a:avLst>
        </a:prstGeom>
        <a:solidFill>
          <a:schemeClr val="accent5">
            <a:hueOff val="-11215439"/>
            <a:satOff val="16490"/>
            <a:lumOff val="1411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1215439"/>
              <a:satOff val="16490"/>
              <a:lumOff val="1411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110315" y="1521854"/>
        <a:ext cx="60817" cy="109853"/>
      </dsp:txXfrm>
    </dsp:sp>
    <dsp:sp modelId="{167A6FD5-B5C8-4C41-9702-8E82ED371B02}">
      <dsp:nvSpPr>
        <dsp:cNvPr id="0" name=""/>
        <dsp:cNvSpPr/>
      </dsp:nvSpPr>
      <dsp:spPr>
        <a:xfrm>
          <a:off x="356662" y="1418954"/>
          <a:ext cx="774089" cy="774089"/>
        </a:xfrm>
        <a:prstGeom prst="ellipse">
          <a:avLst/>
        </a:prstGeom>
        <a:solidFill>
          <a:schemeClr val="accent5">
            <a:hueOff val="-11215439"/>
            <a:satOff val="16490"/>
            <a:lumOff val="14118"/>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1215439"/>
              <a:satOff val="16490"/>
              <a:lumOff val="14118"/>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Social Problems</a:t>
          </a:r>
        </a:p>
      </dsp:txBody>
      <dsp:txXfrm>
        <a:off x="470025" y="1532317"/>
        <a:ext cx="547363" cy="547363"/>
      </dsp:txXfrm>
    </dsp:sp>
    <dsp:sp modelId="{ACBA34ED-4479-48D9-85E6-58742915DF0C}">
      <dsp:nvSpPr>
        <dsp:cNvPr id="0" name=""/>
        <dsp:cNvSpPr/>
      </dsp:nvSpPr>
      <dsp:spPr>
        <a:xfrm rot="1800000">
          <a:off x="1108569" y="1005190"/>
          <a:ext cx="86881" cy="183089"/>
        </a:xfrm>
        <a:prstGeom prst="rightArrow">
          <a:avLst>
            <a:gd name="adj1" fmla="val 60000"/>
            <a:gd name="adj2" fmla="val 50000"/>
          </a:avLst>
        </a:prstGeom>
        <a:solidFill>
          <a:schemeClr val="accent5">
            <a:hueOff val="-14019298"/>
            <a:satOff val="20613"/>
            <a:lumOff val="17647"/>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4019298"/>
              <a:satOff val="20613"/>
              <a:lumOff val="17647"/>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110315" y="1035292"/>
        <a:ext cx="60817" cy="109853"/>
      </dsp:txXfrm>
    </dsp:sp>
    <dsp:sp modelId="{C7BD1CD2-64AE-49F1-8F08-E364ABF90151}">
      <dsp:nvSpPr>
        <dsp:cNvPr id="0" name=""/>
        <dsp:cNvSpPr/>
      </dsp:nvSpPr>
      <dsp:spPr>
        <a:xfrm>
          <a:off x="356662" y="473955"/>
          <a:ext cx="774089" cy="774089"/>
        </a:xfrm>
        <a:prstGeom prst="ellipse">
          <a:avLst/>
        </a:prstGeom>
        <a:solidFill>
          <a:schemeClr val="accent5">
            <a:hueOff val="-14019298"/>
            <a:satOff val="20613"/>
            <a:lumOff val="17647"/>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14019298"/>
              <a:satOff val="20613"/>
              <a:lumOff val="17647"/>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Health Problems</a:t>
          </a:r>
        </a:p>
      </dsp:txBody>
      <dsp:txXfrm>
        <a:off x="470025" y="587318"/>
        <a:ext cx="547363" cy="54736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0.67284</cdr:x>
      <cdr:y>0.11318</cdr:y>
    </cdr:from>
    <cdr:to>
      <cdr:x>0.9974</cdr:x>
      <cdr:y>0.30269</cdr:y>
    </cdr:to>
    <cdr:sp macro="" textlink="">
      <cdr:nvSpPr>
        <cdr:cNvPr id="2" name="TextBox 1"/>
        <cdr:cNvSpPr txBox="1"/>
      </cdr:nvSpPr>
      <cdr:spPr>
        <a:xfrm xmlns:a="http://schemas.openxmlformats.org/drawingml/2006/main">
          <a:off x="5844834" y="716844"/>
          <a:ext cx="2819388" cy="12003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buFontTx/>
            <a:buChar char="-"/>
          </a:pPr>
          <a:r>
            <a:rPr lang="en-US" dirty="0"/>
            <a:t>Total Inpatient </a:t>
          </a:r>
          <a:r>
            <a:rPr lang="en-US" dirty="0">
              <a:solidFill>
                <a:schemeClr val="accent1"/>
              </a:solidFill>
            </a:rPr>
            <a:t>(</a:t>
          </a:r>
          <a:r>
            <a:rPr lang="en-US" u="sng" dirty="0">
              <a:uFill>
                <a:solidFill>
                  <a:schemeClr val="accent1"/>
                </a:solidFill>
              </a:uFill>
            </a:rPr>
            <a:t>47</a:t>
          </a:r>
          <a:r>
            <a:rPr lang="en-US" dirty="0">
              <a:solidFill>
                <a:schemeClr val="accent1"/>
              </a:solidFill>
            </a:rPr>
            <a:t>)</a:t>
          </a:r>
        </a:p>
        <a:p xmlns:a="http://schemas.openxmlformats.org/drawingml/2006/main">
          <a:pPr marL="285750" indent="-285750">
            <a:buFontTx/>
            <a:buChar char="-"/>
          </a:pPr>
          <a:r>
            <a:rPr lang="en-US" dirty="0"/>
            <a:t>Total Outpatient </a:t>
          </a:r>
          <a:r>
            <a:rPr lang="en-US" dirty="0">
              <a:solidFill>
                <a:schemeClr val="accent2"/>
              </a:solidFill>
            </a:rPr>
            <a:t>(</a:t>
          </a:r>
          <a:r>
            <a:rPr lang="en-US" u="sng" dirty="0">
              <a:uFill>
                <a:solidFill>
                  <a:schemeClr val="accent2"/>
                </a:solidFill>
              </a:uFill>
            </a:rPr>
            <a:t>250</a:t>
          </a:r>
          <a:r>
            <a:rPr lang="en-US" dirty="0">
              <a:solidFill>
                <a:schemeClr val="accent2"/>
              </a:solidFill>
            </a:rPr>
            <a:t>)</a:t>
          </a:r>
        </a:p>
        <a:p xmlns:a="http://schemas.openxmlformats.org/drawingml/2006/main">
          <a:pPr marL="285750" indent="-285750">
            <a:buFontTx/>
            <a:buChar char="-"/>
          </a:pPr>
          <a:r>
            <a:rPr lang="en-US" u="sng" dirty="0"/>
            <a:t>Grand Total (297)</a:t>
          </a:r>
        </a:p>
        <a:p xmlns:a="http://schemas.openxmlformats.org/drawingml/2006/main">
          <a:pPr marL="285750" indent="-285750">
            <a:buFontTx/>
            <a:buChar char="-"/>
          </a:pPr>
          <a:r>
            <a:rPr lang="en-US" b="1" dirty="0"/>
            <a:t>Monthly Avg. (9.58)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615"/>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615"/>
          </a:xfrm>
          <a:prstGeom prst="rect">
            <a:avLst/>
          </a:prstGeom>
        </p:spPr>
        <p:txBody>
          <a:bodyPr vert="horz" lIns="92409" tIns="46205" rIns="92409" bIns="46205" rtlCol="0"/>
          <a:lstStyle>
            <a:lvl1pPr algn="r">
              <a:defRPr sz="1200"/>
            </a:lvl1pPr>
          </a:lstStyle>
          <a:p>
            <a:fld id="{3988A3FE-64CD-4235-9C4E-9B2D3B17B701}" type="datetimeFigureOut">
              <a:rPr lang="en-US" smtClean="0"/>
              <a:t>5/10/2019</a:t>
            </a:fld>
            <a:endParaRPr lang="en-US"/>
          </a:p>
        </p:txBody>
      </p:sp>
      <p:sp>
        <p:nvSpPr>
          <p:cNvPr id="4" name="Footer Placeholder 3"/>
          <p:cNvSpPr>
            <a:spLocks noGrp="1"/>
          </p:cNvSpPr>
          <p:nvPr>
            <p:ph type="ftr" sz="quarter" idx="2"/>
          </p:nvPr>
        </p:nvSpPr>
        <p:spPr>
          <a:xfrm>
            <a:off x="0" y="8838722"/>
            <a:ext cx="3041968" cy="465615"/>
          </a:xfrm>
          <a:prstGeom prst="rect">
            <a:avLst/>
          </a:prstGeom>
        </p:spPr>
        <p:txBody>
          <a:bodyPr vert="horz" lIns="92409" tIns="46205" rIns="92409" bIns="4620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8722"/>
            <a:ext cx="3041968" cy="465615"/>
          </a:xfrm>
          <a:prstGeom prst="rect">
            <a:avLst/>
          </a:prstGeom>
        </p:spPr>
        <p:txBody>
          <a:bodyPr vert="horz" lIns="92409" tIns="46205" rIns="92409" bIns="46205" rtlCol="0" anchor="b"/>
          <a:lstStyle>
            <a:lvl1pPr algn="r">
              <a:defRPr sz="1200"/>
            </a:lvl1pPr>
          </a:lstStyle>
          <a:p>
            <a:fld id="{8CE89EC1-4631-487D-A1F0-F7A2EA344971}" type="slidenum">
              <a:rPr lang="en-US" smtClean="0"/>
              <a:t>‹#›</a:t>
            </a:fld>
            <a:endParaRPr lang="en-US"/>
          </a:p>
        </p:txBody>
      </p:sp>
    </p:spTree>
    <p:extLst>
      <p:ext uri="{BB962C8B-B14F-4D97-AF65-F5344CB8AC3E}">
        <p14:creationId xmlns:p14="http://schemas.microsoft.com/office/powerpoint/2010/main" val="59478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6" tIns="46639" rIns="93276"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6" tIns="46639" rIns="93276" bIns="46639" rtlCol="0"/>
          <a:lstStyle>
            <a:lvl1pPr algn="r">
              <a:defRPr sz="1200"/>
            </a:lvl1pPr>
          </a:lstStyle>
          <a:p>
            <a:fld id="{7C3B4DDF-0C89-4F73-A7FB-DA2D3AC14957}" type="datetimeFigureOut">
              <a:rPr lang="en-US" smtClean="0"/>
              <a:pPr/>
              <a:t>5/10/2019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6" tIns="46639" rIns="93276"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6" tIns="46639" rIns="93276"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6" tIns="46639" rIns="93276"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6" tIns="46639" rIns="93276" bIns="46639" rtlCol="0" anchor="b"/>
          <a:lstStyle>
            <a:lvl1pPr algn="r">
              <a:defRPr sz="1200"/>
            </a:lvl1pPr>
          </a:lstStyle>
          <a:p>
            <a:fld id="{49AF0528-1766-4D02-8546-D35B36F7D880}" type="slidenum">
              <a:rPr lang="en-US" smtClean="0"/>
              <a:pPr/>
              <a:t>‹#›</a:t>
            </a:fld>
            <a:endParaRPr lang="en-US"/>
          </a:p>
        </p:txBody>
      </p:sp>
    </p:spTree>
    <p:extLst>
      <p:ext uri="{BB962C8B-B14F-4D97-AF65-F5344CB8AC3E}">
        <p14:creationId xmlns:p14="http://schemas.microsoft.com/office/powerpoint/2010/main" val="55283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a.gov/opa/publications/factsheets/suicide_prevention_factsheet_new_va_stats_070616_1400.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t"/>
            <a:r>
              <a:rPr lang="en-US" sz="1200" b="0" kern="1200" dirty="0">
                <a:solidFill>
                  <a:schemeClr val="tx1"/>
                </a:solidFill>
                <a:effectLst/>
                <a:latin typeface="+mn-lt"/>
                <a:ea typeface="+mn-ea"/>
                <a:cs typeface="+mn-cs"/>
              </a:rPr>
              <a:t>Monday, May 29, 2019, 4:00 PM - 5:30 PM</a:t>
            </a:r>
          </a:p>
          <a:p>
            <a:r>
              <a:rPr lang="en-US" sz="1200" u="sng" kern="1200" dirty="0">
                <a:solidFill>
                  <a:schemeClr val="tx1"/>
                </a:solidFill>
                <a:effectLst/>
                <a:latin typeface="+mn-lt"/>
                <a:ea typeface="+mn-ea"/>
                <a:cs typeface="+mn-cs"/>
              </a:rPr>
              <a:t>Workshop Title: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Prevention in Veteran and Service Member Populations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Authors: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Gretchen Hulse, MDiv;</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Ryan Parker, MDiv,</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Jen </a:t>
            </a:r>
            <a:r>
              <a:rPr lang="en-US" sz="1200" kern="1200" dirty="0" err="1">
                <a:solidFill>
                  <a:schemeClr val="tx1"/>
                </a:solidFill>
                <a:effectLst/>
                <a:latin typeface="+mn-lt"/>
                <a:ea typeface="+mn-ea"/>
                <a:cs typeface="+mn-cs"/>
              </a:rPr>
              <a:t>Wortmann</a:t>
            </a:r>
            <a:r>
              <a:rPr lang="en-US" sz="1200" kern="1200" dirty="0">
                <a:solidFill>
                  <a:schemeClr val="tx1"/>
                </a:solidFill>
                <a:effectLst/>
                <a:latin typeface="+mn-lt"/>
                <a:ea typeface="+mn-ea"/>
                <a:cs typeface="+mn-cs"/>
              </a:rPr>
              <a:t>, PhD,</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Keith Meador, MD, </a:t>
            </a:r>
            <a:r>
              <a:rPr lang="en-US" sz="1200" kern="1200" dirty="0" err="1">
                <a:solidFill>
                  <a:schemeClr val="tx1"/>
                </a:solidFill>
                <a:effectLst/>
                <a:latin typeface="+mn-lt"/>
                <a:ea typeface="+mn-ea"/>
                <a:cs typeface="+mn-cs"/>
              </a:rPr>
              <a:t>ThM</a:t>
            </a:r>
            <a:r>
              <a:rPr lang="en-US" sz="1200" kern="1200" dirty="0">
                <a:solidFill>
                  <a:schemeClr val="tx1"/>
                </a:solidFill>
                <a:effectLst/>
                <a:latin typeface="+mn-lt"/>
                <a:ea typeface="+mn-ea"/>
                <a:cs typeface="+mn-cs"/>
              </a:rPr>
              <a:t>, MPH,</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&amp; Jason A. Nieuwsma, PhD</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Pittsburgh VA Medical Center</a:t>
            </a:r>
          </a:p>
          <a:p>
            <a:pPr lvl="0"/>
            <a:r>
              <a:rPr lang="en-US" sz="1200" kern="1200" dirty="0">
                <a:solidFill>
                  <a:schemeClr val="tx1"/>
                </a:solidFill>
                <a:effectLst/>
                <a:latin typeface="+mn-lt"/>
                <a:ea typeface="+mn-ea"/>
                <a:cs typeface="+mn-cs"/>
              </a:rPr>
              <a:t>Durham VA Medical Center</a:t>
            </a:r>
          </a:p>
          <a:p>
            <a:pPr lvl="0"/>
            <a:r>
              <a:rPr lang="en-US" sz="1200" kern="1200" dirty="0">
                <a:solidFill>
                  <a:schemeClr val="tx1"/>
                </a:solidFill>
                <a:effectLst/>
                <a:latin typeface="+mn-lt"/>
                <a:ea typeface="+mn-ea"/>
                <a:cs typeface="+mn-cs"/>
              </a:rPr>
              <a:t>VA Mental Health and Chaplaincy</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Educational Objectives: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training, each learner will be able to:</a:t>
            </a:r>
          </a:p>
          <a:p>
            <a:pPr lvl="0"/>
            <a:r>
              <a:rPr lang="en-US" sz="1200" kern="1200" dirty="0">
                <a:solidFill>
                  <a:schemeClr val="tx1"/>
                </a:solidFill>
                <a:effectLst/>
                <a:latin typeface="+mn-lt"/>
                <a:ea typeface="+mn-ea"/>
                <a:cs typeface="+mn-cs"/>
              </a:rPr>
              <a:t>Demonstrate use of the Hybrid Model of Crisis Intervention (aka. Psychological First Aid) to de-escalate a Veteran. </a:t>
            </a:r>
          </a:p>
          <a:p>
            <a:pPr lvl="0"/>
            <a:r>
              <a:rPr lang="en-US" sz="1200" kern="1200" dirty="0">
                <a:solidFill>
                  <a:schemeClr val="tx1"/>
                </a:solidFill>
                <a:effectLst/>
                <a:latin typeface="+mn-lt"/>
                <a:ea typeface="+mn-ea"/>
                <a:cs typeface="+mn-cs"/>
              </a:rPr>
              <a:t>Initiate processes to develop chaplain teams within integrated healthcare systems that are equipped to address suicidality.</a:t>
            </a:r>
          </a:p>
          <a:p>
            <a:pPr lvl="0"/>
            <a:r>
              <a:rPr lang="en-US" sz="1200" kern="1200" dirty="0">
                <a:solidFill>
                  <a:schemeClr val="tx1"/>
                </a:solidFill>
                <a:effectLst/>
                <a:latin typeface="+mn-lt"/>
                <a:ea typeface="+mn-ea"/>
                <a:cs typeface="+mn-cs"/>
              </a:rPr>
              <a:t>Describe how to apply evidence-based psychotherapeutic principles in the care of persons with suicidal thoughts.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Abstract: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Suicide rates have been steadily increasing in the U.S. population at large during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(Curtin et al., 2016), with a particularly troubling increase among Veteran and Service member populations (VA Suicide Prevention Program, 2016). Chaplains can play an important role in preventing suicide among this population (Kopacz et al., 2016, 2017), but suicide prevention training among chaplains has frequently been lacking. This workshop will feature three presenters from the Department of Veterans Affairs (VA) discussing different ongoing efforts at VA medical centers and across the VA system to more effectively engage chaplains in suicide prevention. Chaplain Gretchen Hulse will describe a project that consists of a simulated training to help prepare chaplains with the knowledge, skills, and abilities necessary to provide effective crisis intervention when engaging with a crisis involving potential lethality. Chaplain Ryan Parker will describe the development and implementation of a Chaplain-Suicide Prevention Team, including reception of this team across the medical center, processes for referrals, and communication about patients with interdisciplinary team members. Finally, Dr. Jason Nieuwsma will cover suicide prevention findings from a VA system-wide chaplain training program, highlighting ways that evidence-based psychotherapeutic practices are being used by chaplains to address suicidality among veterans. Lessons for chaplains and other healthcare providers working in different contexts will be discussed, and time for interaction will be provided.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Curtin, S.C., Warner, M., &amp; </a:t>
            </a:r>
            <a:r>
              <a:rPr lang="en-US" sz="1200" kern="1200" dirty="0" err="1">
                <a:solidFill>
                  <a:schemeClr val="tx1"/>
                </a:solidFill>
                <a:effectLst/>
                <a:latin typeface="+mn-lt"/>
                <a:ea typeface="+mn-ea"/>
                <a:cs typeface="+mn-cs"/>
              </a:rPr>
              <a:t>Hedegaard</a:t>
            </a:r>
            <a:r>
              <a:rPr lang="en-US" sz="1200" kern="1200" dirty="0">
                <a:solidFill>
                  <a:schemeClr val="tx1"/>
                </a:solidFill>
                <a:effectLst/>
                <a:latin typeface="+mn-lt"/>
                <a:ea typeface="+mn-ea"/>
                <a:cs typeface="+mn-cs"/>
              </a:rPr>
              <a:t>, H. (April 2016). Increase in suicide in the United States, 1999-2014. NCHS Data Brief No. 241.</a:t>
            </a:r>
          </a:p>
          <a:p>
            <a:r>
              <a:rPr lang="en-US" sz="1200" kern="1200" dirty="0">
                <a:solidFill>
                  <a:schemeClr val="tx1"/>
                </a:solidFill>
                <a:effectLst/>
                <a:latin typeface="+mn-lt"/>
                <a:ea typeface="+mn-ea"/>
                <a:cs typeface="+mn-cs"/>
              </a:rPr>
              <a:t>Kopacz, M.S., Kane, C.P., Pigeon, W.R., &amp; Nieuwsma, J.A. (2017). Chaplaincy Encounters Following a Suicide Attempt. </a:t>
            </a:r>
            <a:r>
              <a:rPr lang="en-US" sz="1200" i="1" kern="1200" dirty="0">
                <a:solidFill>
                  <a:schemeClr val="tx1"/>
                </a:solidFill>
                <a:effectLst/>
                <a:latin typeface="+mn-lt"/>
                <a:ea typeface="+mn-ea"/>
                <a:cs typeface="+mn-cs"/>
              </a:rPr>
              <a:t>Journal of Health Care Chaplaincy, 23</a:t>
            </a:r>
            <a:r>
              <a:rPr lang="en-US" sz="1200" kern="1200" dirty="0">
                <a:solidFill>
                  <a:schemeClr val="tx1"/>
                </a:solidFill>
                <a:effectLst/>
                <a:latin typeface="+mn-lt"/>
                <a:ea typeface="+mn-ea"/>
                <a:cs typeface="+mn-cs"/>
              </a:rPr>
              <a:t>, 167-173.</a:t>
            </a:r>
          </a:p>
          <a:p>
            <a:r>
              <a:rPr lang="en-US" sz="1200" kern="1200" dirty="0">
                <a:solidFill>
                  <a:schemeClr val="tx1"/>
                </a:solidFill>
                <a:effectLst/>
                <a:latin typeface="+mn-lt"/>
                <a:ea typeface="+mn-ea"/>
                <a:cs typeface="+mn-cs"/>
              </a:rPr>
              <a:t>Kopacz, M.S., Nieuwsma, J.A., Jackson, G.L., Rhodes, J.E., Cantrell, W.C., Bates, M.J., &amp; Meador, K.G. (2016). Chaplains’ engagement with suicidality among their service users: Findings from the VA/DoD Integrated Mental Health Strategy. </a:t>
            </a:r>
            <a:r>
              <a:rPr lang="en-US" sz="1200" i="1" kern="1200" dirty="0">
                <a:solidFill>
                  <a:schemeClr val="tx1"/>
                </a:solidFill>
                <a:effectLst/>
                <a:latin typeface="+mn-lt"/>
                <a:ea typeface="+mn-ea"/>
                <a:cs typeface="+mn-cs"/>
              </a:rPr>
              <a:t>Suicide and Life-Threatening Behavior, 46</a:t>
            </a:r>
            <a:r>
              <a:rPr lang="en-US" sz="1200" kern="1200" dirty="0">
                <a:solidFill>
                  <a:schemeClr val="tx1"/>
                </a:solidFill>
                <a:effectLst/>
                <a:latin typeface="+mn-lt"/>
                <a:ea typeface="+mn-ea"/>
                <a:cs typeface="+mn-cs"/>
              </a:rPr>
              <a:t>, 206-212.</a:t>
            </a:r>
          </a:p>
          <a:p>
            <a:r>
              <a:rPr lang="en-US" sz="1200" kern="1200" dirty="0">
                <a:solidFill>
                  <a:schemeClr val="tx1"/>
                </a:solidFill>
                <a:effectLst/>
                <a:latin typeface="+mn-lt"/>
                <a:ea typeface="+mn-ea"/>
                <a:cs typeface="+mn-cs"/>
              </a:rPr>
              <a:t>VA Suicide Prevention Program (July 2016). </a:t>
            </a:r>
            <a:r>
              <a:rPr lang="en-US" sz="1200" i="1" kern="1200" dirty="0">
                <a:solidFill>
                  <a:schemeClr val="tx1"/>
                </a:solidFill>
                <a:effectLst/>
                <a:latin typeface="+mn-lt"/>
                <a:ea typeface="+mn-ea"/>
                <a:cs typeface="+mn-cs"/>
              </a:rPr>
              <a:t>Facts about Veteran Suicide</a:t>
            </a:r>
            <a:r>
              <a:rPr lang="en-US" sz="1200" kern="1200" dirty="0">
                <a:solidFill>
                  <a:schemeClr val="tx1"/>
                </a:solidFill>
                <a:effectLst/>
                <a:latin typeface="+mn-lt"/>
                <a:ea typeface="+mn-ea"/>
                <a:cs typeface="+mn-cs"/>
              </a:rPr>
              <a:t>. Access at: </a:t>
            </a:r>
            <a:r>
              <a:rPr lang="en-US" sz="1200" u="sng" kern="1200" dirty="0">
                <a:solidFill>
                  <a:schemeClr val="tx1"/>
                </a:solidFill>
                <a:effectLst/>
                <a:latin typeface="+mn-lt"/>
                <a:ea typeface="+mn-ea"/>
                <a:cs typeface="+mn-cs"/>
                <a:hlinkClick r:id="rId3"/>
              </a:rPr>
              <a:t>https://www.va.gov/opa/publications/factsheets/suicide_prevention_factsheet_new_va_stats_070616_1400.pdf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AF0528-1766-4D02-8546-D35B36F7D8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24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60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2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43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83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21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00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793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5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81100" y="696913"/>
            <a:ext cx="4648200" cy="3486150"/>
          </a:xfrm>
          <a:ln/>
        </p:spPr>
      </p:sp>
      <p:sp>
        <p:nvSpPr>
          <p:cNvPr id="103427" name="Notes Placeholder 2"/>
          <p:cNvSpPr>
            <a:spLocks noGrp="1"/>
          </p:cNvSpPr>
          <p:nvPr>
            <p:ph type="body" idx="1"/>
          </p:nvPr>
        </p:nvSpPr>
        <p:spPr>
          <a:noFill/>
          <a:ln/>
        </p:spPr>
        <p:txBody>
          <a:bodyPr/>
          <a:lstStyle/>
          <a:p>
            <a:endParaRPr lang="en-US">
              <a:latin typeface="Arial" pitchFamily="34" charset="0"/>
            </a:endParaRPr>
          </a:p>
        </p:txBody>
      </p:sp>
      <p:sp>
        <p:nvSpPr>
          <p:cNvPr id="10342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6D882-27D2-4FD4-90DB-A95E586B6A0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0800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F0528-1766-4D02-8546-D35B36F7D880}" type="slidenum">
              <a:rPr lang="en-US" smtClean="0"/>
              <a:pPr/>
              <a:t>2</a:t>
            </a:fld>
            <a:endParaRPr lang="en-US"/>
          </a:p>
        </p:txBody>
      </p:sp>
    </p:spTree>
    <p:extLst>
      <p:ext uri="{BB962C8B-B14F-4D97-AF65-F5344CB8AC3E}">
        <p14:creationId xmlns:p14="http://schemas.microsoft.com/office/powerpoint/2010/main" val="1153832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370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65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Good morning Jason/Gretchen!</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I’ve been thinking about the proposal we submitted, the Learning Objectives outlined, and recent similar presentations I’ve given on this topic.</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have 90 minutes for the presentation (4:00PM-5:30PM,) so roughly 30 minutes each.</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I’d like us to have a Q&amp;A “pause” built in after each of us present.</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That might look like 25 minutes of material and 5 minutes of discussion/conversation.</a:t>
            </a:r>
            <a:endParaRPr lang="en-US" sz="14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(Jason and I each presented at the Society for Military Psychology on 4/4/19 and had 25 minutes each, so I think that’s doable here.)</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I’d like to propose the following order of presenters: Jason, Gretchen, Ryan.</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think this works because Jason’s “upstream interventions” research sets the stage for illustrating how Chaplains can use evidence-based practices to provide missing elements of care.</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Gretchen’s training is an emerging “gold standard” for simulating pastoral care interventions for suicidality (i.e. research/evidence pointing to “training needed” in Jason’s research.)</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My slides illustrate a model of integrating suicide prevention and chaplaincy via standardized referral protocols, </a:t>
            </a:r>
            <a:r>
              <a:rPr lang="en-US" sz="1200" b="0" i="0" u="sng"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in turn how these meet some national benchmarks for collaboration (i.e. SP/NCC MOU.)</a:t>
            </a:r>
            <a:endParaRPr lang="en-US" sz="14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And… at the end I tie back in to Jason’s model.</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do </a:t>
            </a:r>
            <a:r>
              <a:rPr lang="en-US" sz="1200" b="0" i="0" kern="1200" dirty="0" err="1">
                <a:solidFill>
                  <a:schemeClr val="tx1"/>
                </a:solidFill>
                <a:effectLst/>
                <a:latin typeface="+mn-lt"/>
                <a:ea typeface="+mn-ea"/>
                <a:cs typeface="+mn-cs"/>
              </a:rPr>
              <a:t>ya’ll</a:t>
            </a:r>
            <a:r>
              <a:rPr lang="en-US" sz="1200" b="0" i="0" kern="1200" dirty="0">
                <a:solidFill>
                  <a:schemeClr val="tx1"/>
                </a:solidFill>
                <a:effectLst/>
                <a:latin typeface="+mn-lt"/>
                <a:ea typeface="+mn-ea"/>
                <a:cs typeface="+mn-cs"/>
              </a:rPr>
              <a:t> think about all this?</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Also, Jason: Would you be willing to compile the slides for us </a:t>
            </a:r>
            <a:r>
              <a:rPr lang="en-US" sz="1200" b="0" i="0" u="sng"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upload to </a:t>
            </a:r>
            <a:r>
              <a:rPr lang="en-US" sz="1200" b="0" i="0" kern="1200" dirty="0" err="1">
                <a:solidFill>
                  <a:schemeClr val="tx1"/>
                </a:solidFill>
                <a:effectLst/>
                <a:latin typeface="+mn-lt"/>
                <a:ea typeface="+mn-ea"/>
                <a:cs typeface="+mn-cs"/>
              </a:rPr>
              <a:t>dropbox</a:t>
            </a:r>
            <a:r>
              <a:rPr lang="en-US" sz="1200" b="0" i="0" kern="1200" dirty="0">
                <a:solidFill>
                  <a:schemeClr val="tx1"/>
                </a:solidFill>
                <a:effectLst/>
                <a:latin typeface="+mn-lt"/>
                <a:ea typeface="+mn-ea"/>
                <a:cs typeface="+mn-cs"/>
              </a:rPr>
              <a:t>?</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Gretchen and I will not be able to do that from a VA computer. I’m thinking you might have access to a Duke computer. Otherwise, one of us will need to upload from home.</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My slides are attached.</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Thanks and I’m looking forward to this!</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Ryan</a:t>
            </a:r>
            <a:endParaRPr lang="en-US" sz="14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AF0528-1766-4D02-8546-D35B36F7D880}" type="slidenum">
              <a:rPr lang="en-US" smtClean="0"/>
              <a:pPr/>
              <a:t>3</a:t>
            </a:fld>
            <a:endParaRPr lang="en-US"/>
          </a:p>
        </p:txBody>
      </p:sp>
    </p:spTree>
    <p:extLst>
      <p:ext uri="{BB962C8B-B14F-4D97-AF65-F5344CB8AC3E}">
        <p14:creationId xmlns:p14="http://schemas.microsoft.com/office/powerpoint/2010/main" val="764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39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81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8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4/21/2017</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0528-1766-4D02-8546-D35B36F7D8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15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800" dirty="0"/>
          </a:p>
        </p:txBody>
      </p:sp>
      <p:sp>
        <p:nvSpPr>
          <p:cNvPr id="6" name="Date Placeholder 5"/>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37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6" name="Date Placeholder 5"/>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4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5/10/2019</a:t>
            </a:fld>
            <a:endParaRPr lang="en-US"/>
          </a:p>
        </p:txBody>
      </p:sp>
      <p:sp>
        <p:nvSpPr>
          <p:cNvPr id="17" name="Footer Placeholder 16"/>
          <p:cNvSpPr>
            <a:spLocks noGrp="1"/>
          </p:cNvSpPr>
          <p:nvPr>
            <p:ph type="ftr" sz="quarter" idx="11"/>
          </p:nvPr>
        </p:nvSpPr>
        <p:spPr/>
        <p:txBody>
          <a:bodyPr/>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EE2395B-4682-4747-9738-931BA81AD7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EE2395B-4682-4747-9738-931BA81AD78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9" indent="0" algn="ctr">
              <a:buNone/>
            </a:lvl2pPr>
            <a:lvl3pPr marL="914419" indent="0" algn="ctr">
              <a:buNone/>
            </a:lvl3pPr>
            <a:lvl4pPr marL="1371629" indent="0" algn="ctr">
              <a:buNone/>
            </a:lvl4pPr>
            <a:lvl5pPr marL="1828839" indent="0" algn="ctr">
              <a:buNone/>
            </a:lvl5pPr>
            <a:lvl6pPr marL="2286048" indent="0" algn="ctr">
              <a:buNone/>
            </a:lvl6pPr>
            <a:lvl7pPr marL="2743258" indent="0" algn="ctr">
              <a:buNone/>
            </a:lvl7pPr>
            <a:lvl8pPr marL="3200467" indent="0" algn="ctr">
              <a:buNone/>
            </a:lvl8pPr>
            <a:lvl9pPr marL="3657676"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F1A724F0-D978-42AF-9A25-104C50D8699F}" type="datetime1">
              <a:rPr lang="en-US" smtClean="0"/>
              <a:pPr/>
              <a:t>5/10/2019</a:t>
            </a:fld>
            <a:endParaRPr lang="en-US"/>
          </a:p>
        </p:txBody>
      </p:sp>
      <p:sp>
        <p:nvSpPr>
          <p:cNvPr id="16" name="Slide Number Placeholder 15"/>
          <p:cNvSpPr>
            <a:spLocks noGrp="1"/>
          </p:cNvSpPr>
          <p:nvPr>
            <p:ph type="sldNum" sz="quarter" idx="11"/>
          </p:nvPr>
        </p:nvSpPr>
        <p:spPr/>
        <p:txBody>
          <a:bodyPr/>
          <a:lstStyle/>
          <a:p>
            <a:fld id="{BA0CA8AB-9A64-49FB-8B1A-EF8B1F43883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18180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63DD9F7C-91C5-40B6-85E1-6A67FEFE9011}" type="datetime1">
              <a:rPr lang="en-US" smtClean="0"/>
              <a:pPr/>
              <a:t>5/10/2019</a:t>
            </a:fld>
            <a:endParaRPr lang="en-US"/>
          </a:p>
        </p:txBody>
      </p:sp>
      <p:sp>
        <p:nvSpPr>
          <p:cNvPr id="15" name="Slide Number Placeholder 14"/>
          <p:cNvSpPr>
            <a:spLocks noGrp="1"/>
          </p:cNvSpPr>
          <p:nvPr>
            <p:ph type="sldNum" sz="quarter" idx="15"/>
          </p:nvPr>
        </p:nvSpPr>
        <p:spPr/>
        <p:txBody>
          <a:bodyPr/>
          <a:lstStyle>
            <a:lvl1pPr algn="ctr">
              <a:defRPr/>
            </a:lvl1pPr>
          </a:lstStyle>
          <a:p>
            <a:fld id="{BA0CA8AB-9A64-49FB-8B1A-EF8B1F43883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39732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C7B5D3-A5D7-48E7-A507-3AB32AB8338D}" type="datetime1">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CA8AB-9A64-49FB-8B1A-EF8B1F43883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8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944DC7-65E3-4B34-AA02-EE12D2EC1BA8}" type="datetime1">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CA8AB-9A64-49FB-8B1A-EF8B1F438831}"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31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0CA8AB-9A64-49FB-8B1A-EF8B1F43883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4D3933-7237-4FDF-B04F-4FEEF2BAEE13}" type="datetime1">
              <a:rPr lang="en-US" smtClean="0"/>
              <a:pPr/>
              <a:t>5/10/2019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98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0F639D-1A54-4DAC-8D9F-E2E8339457C3}" type="datetime1">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CA8AB-9A64-49FB-8B1A-EF8B1F438831}"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73081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CF14-C28D-426C-AAFD-8968AB7AD54B}" type="datetime1">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CA8AB-9A64-49FB-8B1A-EF8B1F438831}" type="slidenum">
              <a:rPr lang="en-US" smtClean="0"/>
              <a:pPr/>
              <a:t>‹#›</a:t>
            </a:fld>
            <a:endParaRPr lang="en-US"/>
          </a:p>
        </p:txBody>
      </p:sp>
    </p:spTree>
    <p:extLst>
      <p:ext uri="{BB962C8B-B14F-4D97-AF65-F5344CB8AC3E}">
        <p14:creationId xmlns:p14="http://schemas.microsoft.com/office/powerpoint/2010/main" val="1883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2"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1"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90FDD2E9-1440-486D-A48C-B316A22D317A}" type="datetime1">
              <a:rPr lang="en-US" smtClean="0"/>
              <a:pPr/>
              <a:t>5/10/2019</a:t>
            </a:fld>
            <a:endParaRPr lang="en-US"/>
          </a:p>
        </p:txBody>
      </p:sp>
      <p:sp>
        <p:nvSpPr>
          <p:cNvPr id="9" name="Slide Number Placeholder 8"/>
          <p:cNvSpPr>
            <a:spLocks noGrp="1"/>
          </p:cNvSpPr>
          <p:nvPr>
            <p:ph type="sldNum" sz="quarter" idx="15"/>
          </p:nvPr>
        </p:nvSpPr>
        <p:spPr/>
        <p:txBody>
          <a:bodyPr/>
          <a:lstStyle/>
          <a:p>
            <a:fld id="{BA0CA8AB-9A64-49FB-8B1A-EF8B1F43883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57557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8D92626-37D2-4832-BF7A-BC283494A20D}"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EE2395B-4682-4747-9738-931BA81AD78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1"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45A395F-75B1-4B46-9AF4-D791EA63CDB1}" type="datetime1">
              <a:rPr lang="en-US" smtClean="0"/>
              <a:pPr/>
              <a:t>5/10/2019</a:t>
            </a:fld>
            <a:endParaRPr lang="en-US"/>
          </a:p>
        </p:txBody>
      </p:sp>
      <p:sp>
        <p:nvSpPr>
          <p:cNvPr id="9" name="Slide Number Placeholder 8"/>
          <p:cNvSpPr>
            <a:spLocks noGrp="1"/>
          </p:cNvSpPr>
          <p:nvPr>
            <p:ph type="sldNum" sz="quarter" idx="11"/>
          </p:nvPr>
        </p:nvSpPr>
        <p:spPr/>
        <p:txBody>
          <a:bodyPr/>
          <a:lstStyle/>
          <a:p>
            <a:fld id="{BA0CA8AB-9A64-49FB-8B1A-EF8B1F43883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888239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D2C21C-011E-48D5-92B5-20B96F0DB547}" type="datetime1">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CA8AB-9A64-49FB-8B1A-EF8B1F438831}" type="slidenum">
              <a:rPr lang="en-US" smtClean="0"/>
              <a:pPr/>
              <a:t>‹#›</a:t>
            </a:fld>
            <a:endParaRPr lang="en-US"/>
          </a:p>
        </p:txBody>
      </p:sp>
    </p:spTree>
    <p:extLst>
      <p:ext uri="{BB962C8B-B14F-4D97-AF65-F5344CB8AC3E}">
        <p14:creationId xmlns:p14="http://schemas.microsoft.com/office/powerpoint/2010/main" val="2417341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A8DC4-A853-4979-92AD-E5CF93F34F77}" type="datetime1">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CA8AB-9A64-49FB-8B1A-EF8B1F438831}" type="slidenum">
              <a:rPr lang="en-US" smtClean="0"/>
              <a:pPr/>
              <a:t>‹#›</a:t>
            </a:fld>
            <a:endParaRPr lang="en-US"/>
          </a:p>
        </p:txBody>
      </p:sp>
    </p:spTree>
    <p:extLst>
      <p:ext uri="{BB962C8B-B14F-4D97-AF65-F5344CB8AC3E}">
        <p14:creationId xmlns:p14="http://schemas.microsoft.com/office/powerpoint/2010/main" val="410809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lgn="l" eaLnBrk="1" latinLnBrk="0" hangingPunct="1"/>
            <a:fld id="{2F40F5CD-1F5A-4113-9408-E4A9B2AE3758}" type="datetime1">
              <a:rPr lang="en-US" smtClean="0"/>
              <a:t>5/10/2019</a:t>
            </a:fld>
            <a:endParaRPr lang="en-US"/>
          </a:p>
        </p:txBody>
      </p:sp>
      <p:sp>
        <p:nvSpPr>
          <p:cNvPr id="17" name="Footer Placeholder 16"/>
          <p:cNvSpPr>
            <a:spLocks noGrp="1"/>
          </p:cNvSpPr>
          <p:nvPr>
            <p:ph type="ftr" sz="quarter" idx="11"/>
          </p:nvPr>
        </p:nvSpPr>
        <p:spPr/>
        <p:txBody>
          <a:bodyPr/>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10531341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691B318-7B13-4554-8F1B-78D7C534980C}" type="datetime1">
              <a:rPr lang="en-US" smtClean="0"/>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EE2395B-4682-4747-9738-931BA81AD78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072927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algn="l" eaLnBrk="1" latinLnBrk="0" hangingPunct="1"/>
            <a:fld id="{DFCC9799-237C-4322-B90D-8BCCA183732A}" type="datetime1">
              <a:rPr lang="en-US" smtClean="0"/>
              <a:t>5/10/2019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6103892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DA0473E-1FA3-4CB5-AB4C-437C34365D2C}" type="datetime1">
              <a:rPr lang="en-US" smtClean="0"/>
              <a:t>5/10/2019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EE2395B-4682-4747-9738-931BA81AD78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857992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C80B603-D88F-4ACA-8C98-8C55CB1F8535}" type="datetime1">
              <a:rPr lang="en-US" smtClean="0"/>
              <a:t>5/10/2019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EE2395B-4682-4747-9738-931BA81AD78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6472" y="6291072"/>
            <a:ext cx="1600200" cy="521399"/>
          </a:xfrm>
          <a:prstGeom prst="rect">
            <a:avLst/>
          </a:prstGeom>
        </p:spPr>
      </p:pic>
    </p:spTree>
    <p:extLst>
      <p:ext uri="{BB962C8B-B14F-4D97-AF65-F5344CB8AC3E}">
        <p14:creationId xmlns:p14="http://schemas.microsoft.com/office/powerpoint/2010/main" val="233021001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D312F1-5113-45A7-BEEF-CA690833E2FB}" type="datetime1">
              <a:rPr lang="en-US" smtClean="0"/>
              <a:t>5/10/2019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2EE2395B-4682-4747-9738-931BA81AD786}" type="slidenum">
              <a:rPr lang="en-US" smtClean="0"/>
              <a:pPr/>
              <a:t>‹#›</a:t>
            </a:fld>
            <a:endParaRPr lang="en-US"/>
          </a:p>
        </p:txBody>
      </p:sp>
    </p:spTree>
    <p:extLst>
      <p:ext uri="{BB962C8B-B14F-4D97-AF65-F5344CB8AC3E}">
        <p14:creationId xmlns:p14="http://schemas.microsoft.com/office/powerpoint/2010/main" val="88297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FAC42EF-8BCD-4BE9-AB03-4259B498CBEF}" type="datetime1">
              <a:rPr lang="en-US" smtClean="0"/>
              <a:t>5/10/2019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EE2395B-4682-4747-9738-931BA81AD786}" type="slidenum">
              <a:rPr lang="en-US" smtClean="0"/>
              <a:pPr/>
              <a:t>‹#›</a:t>
            </a:fld>
            <a:endParaRPr lang="en-US"/>
          </a:p>
        </p:txBody>
      </p:sp>
    </p:spTree>
    <p:extLst>
      <p:ext uri="{BB962C8B-B14F-4D97-AF65-F5344CB8AC3E}">
        <p14:creationId xmlns:p14="http://schemas.microsoft.com/office/powerpoint/2010/main" val="35629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5/10/2019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EE2395B-4682-4747-9738-931BA81AD78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lgn="l" eaLnBrk="1" latinLnBrk="0" hangingPunct="1"/>
            <a:fld id="{297AF6DE-8036-400B-90F4-F9875AB4199F}" type="datetime1">
              <a:rPr lang="en-US" smtClean="0"/>
              <a:t>5/10/2019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extLst>
      <p:ext uri="{BB962C8B-B14F-4D97-AF65-F5344CB8AC3E}">
        <p14:creationId xmlns:p14="http://schemas.microsoft.com/office/powerpoint/2010/main" val="250488353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EE2395B-4682-4747-9738-931BA81AD78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lgn="l" eaLnBrk="1" latinLnBrk="0" hangingPunct="1"/>
            <a:fld id="{D66818A6-FBA5-4E59-933C-15A478E60600}" type="datetime1">
              <a:rPr lang="en-US" smtClean="0"/>
              <a:t>5/10/2019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extLst>
      <p:ext uri="{BB962C8B-B14F-4D97-AF65-F5344CB8AC3E}">
        <p14:creationId xmlns:p14="http://schemas.microsoft.com/office/powerpoint/2010/main" val="4027537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84E5E5-7086-4193-873C-E363CAD0796C}" type="datetime1">
              <a:rPr lang="en-US" smtClean="0"/>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EE2395B-4682-4747-9738-931BA81AD786}" type="slidenum">
              <a:rPr lang="en-US" smtClean="0"/>
              <a:pPr/>
              <a:t>‹#›</a:t>
            </a:fld>
            <a:endParaRPr lang="en-US"/>
          </a:p>
        </p:txBody>
      </p:sp>
    </p:spTree>
    <p:extLst>
      <p:ext uri="{BB962C8B-B14F-4D97-AF65-F5344CB8AC3E}">
        <p14:creationId xmlns:p14="http://schemas.microsoft.com/office/powerpoint/2010/main" val="40416770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EE2395B-4682-4747-9738-931BA81AD78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1ACA0C-78BA-4AC6-B5D0-E35C444F70B0}" type="datetime1">
              <a:rPr lang="en-US" smtClean="0"/>
              <a:t>5/10/2019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0979078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8D92626-37D2-4832-BF7A-BC283494A20D}"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EE2395B-4682-4747-9738-931BA81AD78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D92626-37D2-4832-BF7A-BC283494A20D}" type="datetimeFigureOut">
              <a:rPr lang="en-US" smtClean="0"/>
              <a:pPr/>
              <a:t>5/10/2019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EE2395B-4682-4747-9738-931BA81AD78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2EE2395B-4682-4747-9738-931BA81AD7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8D92626-37D2-4832-BF7A-BC283494A20D}"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EE2395B-4682-4747-9738-931BA81AD7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EE2395B-4682-4747-9738-931BA81AD78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5/10/2019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EE2395B-4682-4747-9738-931BA81AD78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lgn="l" eaLnBrk="1" latinLnBrk="0" hangingPunct="1"/>
            <a:fld id="{48D92626-37D2-4832-BF7A-BC283494A20D}" type="datetimeFigureOut">
              <a:rPr lang="en-US" smtClean="0"/>
              <a:pPr algn="l" eaLnBrk="1" latinLnBrk="0" hangingPunct="1"/>
              <a:t>5/10/2019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l" eaLnBrk="1" latinLnBrk="0" hangingPunct="1"/>
            <a:fld id="{48D92626-37D2-4832-BF7A-BC283494A20D}" type="datetimeFigureOut">
              <a:rPr lang="en-US" smtClean="0"/>
              <a:pPr algn="l" eaLnBrk="1" latinLnBrk="0" hangingPunct="1"/>
              <a:t>5/10/2019</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300" dirty="0">
              <a:solidFill>
                <a:schemeClr val="bg2">
                  <a:tint val="60000"/>
                  <a:satMod val="155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EE2395B-4682-4747-9738-931BA81AD78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67A7F-10B0-4781-AEE9-5CE708A00754}"/>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colorTemperature colorTemp="6684"/>
                    </a14:imgEffect>
                    <a14:imgEffect>
                      <a14:brightnessContrast bright="-18000" contrast="21000"/>
                    </a14:imgEffect>
                  </a14:imgLayer>
                </a14:imgProps>
              </a:ext>
            </a:extLst>
          </a:blip>
          <a:stretch>
            <a:fillRect/>
          </a:stretch>
        </p:blipFill>
        <p:spPr>
          <a:xfrm>
            <a:off x="4549" y="-1136"/>
            <a:ext cx="9145516" cy="6859137"/>
          </a:xfrm>
          <a:prstGeom prst="rect">
            <a:avLst/>
          </a:prstGeom>
        </p:spPr>
      </p:pic>
      <p:sp>
        <p:nvSpPr>
          <p:cNvPr id="9" name="Text Placeholder 8"/>
          <p:cNvSpPr>
            <a:spLocks noGrp="1"/>
          </p:cNvSpPr>
          <p:nvPr>
            <p:ph type="body" idx="1"/>
          </p:nvPr>
        </p:nvSpPr>
        <p:spPr>
          <a:xfrm>
            <a:off x="457200" y="1447802"/>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1F1BDAB-3927-49D8-84C7-768C08A48F8C}" type="datetime1">
              <a:rPr lang="en-US" smtClean="0"/>
              <a:pPr/>
              <a:t>5/10/2019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0CA8AB-9A64-49FB-8B1A-EF8B1F43883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26628725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6" indent="-274326"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94" indent="-274326"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61" indent="-228605"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87" indent="-228605"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513" indent="-228605"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39" indent="-228605"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722" indent="-182884"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48" indent="-18288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74" indent="-18288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9" algn="l" rtl="0" eaLnBrk="1" latinLnBrk="0" hangingPunct="1">
        <a:defRPr kumimoji="0" kern="1200">
          <a:solidFill>
            <a:schemeClr val="tx1"/>
          </a:solidFill>
          <a:latin typeface="+mn-lt"/>
          <a:ea typeface="+mn-ea"/>
          <a:cs typeface="+mn-cs"/>
        </a:defRPr>
      </a:lvl2pPr>
      <a:lvl3pPr marL="914419" algn="l" rtl="0" eaLnBrk="1" latinLnBrk="0" hangingPunct="1">
        <a:defRPr kumimoji="0" kern="1200">
          <a:solidFill>
            <a:schemeClr val="tx1"/>
          </a:solidFill>
          <a:latin typeface="+mn-lt"/>
          <a:ea typeface="+mn-ea"/>
          <a:cs typeface="+mn-cs"/>
        </a:defRPr>
      </a:lvl3pPr>
      <a:lvl4pPr marL="1371629" algn="l" rtl="0" eaLnBrk="1" latinLnBrk="0" hangingPunct="1">
        <a:defRPr kumimoji="0" kern="1200">
          <a:solidFill>
            <a:schemeClr val="tx1"/>
          </a:solidFill>
          <a:latin typeface="+mn-lt"/>
          <a:ea typeface="+mn-ea"/>
          <a:cs typeface="+mn-cs"/>
        </a:defRPr>
      </a:lvl4pPr>
      <a:lvl5pPr marL="1828839" algn="l" rtl="0" eaLnBrk="1" latinLnBrk="0" hangingPunct="1">
        <a:defRPr kumimoji="0" kern="1200">
          <a:solidFill>
            <a:schemeClr val="tx1"/>
          </a:solidFill>
          <a:latin typeface="+mn-lt"/>
          <a:ea typeface="+mn-ea"/>
          <a:cs typeface="+mn-cs"/>
        </a:defRPr>
      </a:lvl5pPr>
      <a:lvl6pPr marL="2286048" algn="l" rtl="0" eaLnBrk="1" latinLnBrk="0" hangingPunct="1">
        <a:defRPr kumimoji="0" kern="1200">
          <a:solidFill>
            <a:schemeClr val="tx1"/>
          </a:solidFill>
          <a:latin typeface="+mn-lt"/>
          <a:ea typeface="+mn-ea"/>
          <a:cs typeface="+mn-cs"/>
        </a:defRPr>
      </a:lvl6pPr>
      <a:lvl7pPr marL="2743258" algn="l" rtl="0" eaLnBrk="1" latinLnBrk="0" hangingPunct="1">
        <a:defRPr kumimoji="0" kern="1200">
          <a:solidFill>
            <a:schemeClr val="tx1"/>
          </a:solidFill>
          <a:latin typeface="+mn-lt"/>
          <a:ea typeface="+mn-ea"/>
          <a:cs typeface="+mn-cs"/>
        </a:defRPr>
      </a:lvl7pPr>
      <a:lvl8pPr marL="3200467" algn="l" rtl="0" eaLnBrk="1" latinLnBrk="0" hangingPunct="1">
        <a:defRPr kumimoji="0" kern="1200">
          <a:solidFill>
            <a:schemeClr val="tx1"/>
          </a:solidFill>
          <a:latin typeface="+mn-lt"/>
          <a:ea typeface="+mn-ea"/>
          <a:cs typeface="+mn-cs"/>
        </a:defRPr>
      </a:lvl8pPr>
      <a:lvl9pPr marL="365767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l" eaLnBrk="1" latinLnBrk="0" hangingPunct="1"/>
            <a:fld id="{9527945A-DA69-4D05-A7AE-AC0E38A9A8DE}" type="datetime1">
              <a:rPr lang="en-US" smtClean="0"/>
              <a:t>5/10/2019</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300" dirty="0">
              <a:solidFill>
                <a:schemeClr val="bg2">
                  <a:tint val="60000"/>
                  <a:satMod val="155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EE2395B-4682-4747-9738-931BA81AD78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406118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lipartfox.com/categories/view/3bf53c08a3a9b62c039768a0b31226ee593ac37d/water-stream-clipart-p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mentalhealth.va.gov/docs/suicide_prevention_community_edition-shortened_version.pdf" TargetMode="External"/><Relationship Id="rId7" Type="http://schemas.openxmlformats.org/officeDocument/2006/relationships/hyperlink" Target="https://twitter.com/800273tal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uicidepreventionlifeline.org/" TargetMode="External"/><Relationship Id="rId5" Type="http://schemas.openxmlformats.org/officeDocument/2006/relationships/hyperlink" Target="https://www.mentalhealth.va.gov/suicide_prevention/" TargetMode="External"/><Relationship Id="rId4" Type="http://schemas.openxmlformats.org/officeDocument/2006/relationships/hyperlink" Target="https://save.org/" TargetMode="Externa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mirecc.va.gov/MIRECC/mentalhealthandchaplaincy/" TargetMode="Externa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123rf.com/photo_61903888_stock-vector-praying-hands-illustration.html" TargetMode="External"/><Relationship Id="rId5" Type="http://schemas.openxmlformats.org/officeDocument/2006/relationships/image" Target="../media/image1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linkedin.com/pulse/20141009142628-61623847-what-is-your-elevator-pitch-the-dos-and-do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20.png"/><Relationship Id="rId7" Type="http://schemas.openxmlformats.org/officeDocument/2006/relationships/hyperlink" Target="http://www.mirecc.va.gov/MIRECC/mentalhealthandchaplaincy/" TargetMode="External"/><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irecc.va.gov/visn19/consult/index.asp"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vetselfcheck.org/" TargetMode="External"/><Relationship Id="rId2" Type="http://schemas.openxmlformats.org/officeDocument/2006/relationships/hyperlink" Target="http://www.veteranscrisisline.net/ChatTermsOfService.aspx" TargetMode="External"/><Relationship Id="rId1" Type="http://schemas.openxmlformats.org/officeDocument/2006/relationships/slideLayout" Target="../slideLayouts/slideLayout13.xml"/><Relationship Id="rId6" Type="http://schemas.openxmlformats.org/officeDocument/2006/relationships/hyperlink" Target="http://www.veteranscrisisline.net/GetHelp/Accessibility.aspx" TargetMode="External"/><Relationship Id="rId5" Type="http://schemas.openxmlformats.org/officeDocument/2006/relationships/hyperlink" Target="http://www.militarycrisisline.net/" TargetMode="External"/><Relationship Id="rId4" Type="http://schemas.openxmlformats.org/officeDocument/2006/relationships/hyperlink" Target="http://www.veteranscrisisline.net/GetHelp/ResourceLocator.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nchs/products/databriefs/db241.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clipartfox.com/categories/view/3bf53c08a3a9b62c039768a0b31226ee593ac37d/water-stream-clipart-png.html"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clipartfox.com/categories/view/3bf53c08a3a9b62c039768a0b31226ee593ac37d/water-stream-clipart-png.html"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products/databriefs/db241.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wtx.com/articles/soldier-civilian-trans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Ng_DVnKTTAhXHJiYKHXv7BBIQjRwIBw&amp;url=https://moderndisappointment.wordpress.com/2013/11/10/adjunct-the-modern-indentured-servant/&amp;bvm=bv.152479541,d.eWE&amp;psig=AFQjCNGjz71pQhEA4cBgmcUkImGVohQEZA&amp;ust=149226880673953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57200" y="2819400"/>
            <a:ext cx="8329104" cy="3429000"/>
          </a:xfrm>
        </p:spPr>
        <p:txBody>
          <a:bodyPr>
            <a:normAutofit fontScale="92500" lnSpcReduction="20000"/>
          </a:bodyPr>
          <a:lstStyle/>
          <a:p>
            <a:r>
              <a:rPr lang="en-US" sz="1800" cap="none" spc="0" dirty="0"/>
              <a:t>Chaplain Gretchen Hulse, M.Div., M.S., BCC, NCC, LPC</a:t>
            </a:r>
          </a:p>
          <a:p>
            <a:r>
              <a:rPr lang="en-US" sz="1800" cap="none" spc="0" dirty="0"/>
              <a:t>Chaplain, VA Pittsburgh Healthcare System</a:t>
            </a:r>
          </a:p>
          <a:p>
            <a:r>
              <a:rPr lang="en-US" sz="1800" cap="none" spc="0" dirty="0"/>
              <a:t>Pittsburgh, PA</a:t>
            </a:r>
          </a:p>
          <a:p>
            <a:endParaRPr lang="en-US" sz="1800" cap="none" spc="0" dirty="0"/>
          </a:p>
          <a:p>
            <a:r>
              <a:rPr lang="en-US" sz="1800" cap="none" spc="0" dirty="0"/>
              <a:t>Ryan Parker, M.Div., BCC-PTSD, ACPE</a:t>
            </a:r>
          </a:p>
          <a:p>
            <a:r>
              <a:rPr lang="en-US" sz="1800" cap="none" spc="0" dirty="0"/>
              <a:t>Chaplain / ACPE Certified Educator</a:t>
            </a:r>
          </a:p>
          <a:p>
            <a:r>
              <a:rPr lang="en-US" sz="1800" cap="none" spc="0" dirty="0"/>
              <a:t>Durham, NC</a:t>
            </a:r>
          </a:p>
          <a:p>
            <a:endParaRPr lang="en-US" sz="1800" cap="none" spc="0" dirty="0"/>
          </a:p>
          <a:p>
            <a:r>
              <a:rPr lang="en-US" sz="1800" cap="none" spc="0" dirty="0"/>
              <a:t>Jason A. Nieuwsma, PhD</a:t>
            </a:r>
          </a:p>
          <a:p>
            <a:r>
              <a:rPr lang="en-US" sz="1800" cap="none" spc="0" dirty="0"/>
              <a:t>Associate Director, VA Mental Health and Chaplaincy</a:t>
            </a:r>
          </a:p>
          <a:p>
            <a:r>
              <a:rPr lang="en-US" sz="1800" cap="none" spc="0" dirty="0"/>
              <a:t>Associate Professor, Duke University Medical Center</a:t>
            </a:r>
          </a:p>
          <a:p>
            <a:r>
              <a:rPr lang="en-US" sz="1800" cap="none" spc="0" dirty="0"/>
              <a:t>Durham, NC</a:t>
            </a:r>
          </a:p>
        </p:txBody>
      </p:sp>
      <p:sp>
        <p:nvSpPr>
          <p:cNvPr id="2" name="Title 1"/>
          <p:cNvSpPr>
            <a:spLocks noGrp="1"/>
          </p:cNvSpPr>
          <p:nvPr>
            <p:ph type="ctrTitle"/>
          </p:nvPr>
        </p:nvSpPr>
        <p:spPr>
          <a:xfrm>
            <a:off x="304800" y="457200"/>
            <a:ext cx="8610600" cy="1295400"/>
          </a:xfrm>
        </p:spPr>
        <p:txBody>
          <a:bodyPr>
            <a:noAutofit/>
          </a:bodyPr>
          <a:lstStyle/>
          <a:p>
            <a:r>
              <a:rPr lang="en-US" sz="3200" b="1" dirty="0"/>
              <a:t>Suicide Prevention in Veteran and Service Member Populations</a:t>
            </a:r>
            <a:endParaRPr lang="en-US" sz="3200" i="1" dirty="0">
              <a:solidFill>
                <a:schemeClr val="tx1"/>
              </a:solidFill>
            </a:endParaRPr>
          </a:p>
        </p:txBody>
      </p:sp>
    </p:spTree>
    <p:extLst>
      <p:ext uri="{BB962C8B-B14F-4D97-AF65-F5344CB8AC3E}">
        <p14:creationId xmlns:p14="http://schemas.microsoft.com/office/powerpoint/2010/main" val="285457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Continuum</a:t>
            </a:r>
            <a:r>
              <a:rPr lang="en-US" baseline="30000" dirty="0"/>
              <a:t>1</a:t>
            </a:r>
          </a:p>
        </p:txBody>
      </p:sp>
      <p:sp>
        <p:nvSpPr>
          <p:cNvPr id="2063" name="Arc 2062"/>
          <p:cNvSpPr/>
          <p:nvPr/>
        </p:nvSpPr>
        <p:spPr>
          <a:xfrm rot="7142708">
            <a:off x="4151953" y="4029215"/>
            <a:ext cx="1342559" cy="1762246"/>
          </a:xfrm>
          <a:prstGeom prst="arc">
            <a:avLst>
              <a:gd name="adj1" fmla="val 12488432"/>
              <a:gd name="adj2" fmla="val 2030697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64" name="TextBox 2063"/>
          <p:cNvSpPr txBox="1"/>
          <p:nvPr/>
        </p:nvSpPr>
        <p:spPr>
          <a:xfrm>
            <a:off x="609600" y="4563854"/>
            <a:ext cx="3390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F2936"/>
                </a:solidFill>
                <a:effectLst/>
                <a:uLnTx/>
                <a:uFillTx/>
                <a:latin typeface="Georgia"/>
                <a:ea typeface="+mn-ea"/>
                <a:cs typeface="+mn-cs"/>
              </a:rPr>
              <a:t>Care/treatment of persons (and relations) in whom suicide-related behavior has occurred</a:t>
            </a:r>
          </a:p>
        </p:txBody>
      </p:sp>
      <p:sp>
        <p:nvSpPr>
          <p:cNvPr id="52" name="TextBox 51"/>
          <p:cNvSpPr txBox="1"/>
          <p:nvPr/>
        </p:nvSpPr>
        <p:spPr>
          <a:xfrm>
            <a:off x="457200" y="3564324"/>
            <a:ext cx="2514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4878"/>
                </a:solidFill>
                <a:effectLst/>
                <a:uLnTx/>
                <a:uFillTx/>
                <a:latin typeface="Georgia"/>
                <a:ea typeface="+mn-ea"/>
                <a:cs typeface="+mn-cs"/>
              </a:rPr>
              <a:t>Intervening early in response to risk factors</a:t>
            </a:r>
          </a:p>
        </p:txBody>
      </p:sp>
      <p:sp>
        <p:nvSpPr>
          <p:cNvPr id="53" name="TextBox 52"/>
          <p:cNvSpPr txBox="1"/>
          <p:nvPr/>
        </p:nvSpPr>
        <p:spPr>
          <a:xfrm>
            <a:off x="202154" y="1668254"/>
            <a:ext cx="25146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solidFill>
                <a:effectLst/>
                <a:uLnTx/>
                <a:uFillTx/>
                <a:latin typeface="Georgia"/>
                <a:ea typeface="+mn-ea"/>
                <a:cs typeface="+mn-cs"/>
              </a:rPr>
              <a:t>Mitigating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solidFill>
                <a:effectLst/>
                <a:uLnTx/>
                <a:uFillTx/>
                <a:latin typeface="Georgia"/>
                <a:ea typeface="+mn-ea"/>
                <a:cs typeface="+mn-cs"/>
              </a:rPr>
              <a:t>occurrence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solidFill>
                <a:effectLst/>
                <a:uLnTx/>
                <a:uFillTx/>
                <a:latin typeface="Georgia"/>
                <a:ea typeface="+mn-ea"/>
                <a:cs typeface="+mn-cs"/>
              </a:rPr>
              <a:t>of risk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solidFill>
                <a:effectLst/>
                <a:uLnTx/>
                <a:uFillTx/>
                <a:latin typeface="Georgia"/>
                <a:ea typeface="+mn-ea"/>
                <a:cs typeface="+mn-cs"/>
              </a:rPr>
              <a:t>via promotion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solidFill>
                <a:effectLst/>
                <a:uLnTx/>
                <a:uFillTx/>
                <a:latin typeface="Georgia"/>
                <a:ea typeface="+mn-ea"/>
                <a:cs typeface="+mn-cs"/>
              </a:rPr>
              <a:t>of life enhancing practices</a:t>
            </a:r>
          </a:p>
        </p:txBody>
      </p:sp>
      <p:cxnSp>
        <p:nvCxnSpPr>
          <p:cNvPr id="2066" name="Straight Connector 2065"/>
          <p:cNvCxnSpPr>
            <a:cxnSpLocks/>
            <a:endCxn id="57" idx="1"/>
          </p:cNvCxnSpPr>
          <p:nvPr/>
        </p:nvCxnSpPr>
        <p:spPr>
          <a:xfrm flipV="1">
            <a:off x="5656705" y="5223222"/>
            <a:ext cx="344955" cy="53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01660" y="4761557"/>
            <a:ext cx="2438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33F59"/>
                </a:solidFill>
                <a:effectLst/>
                <a:uLnTx/>
                <a:uFillTx/>
                <a:latin typeface="Georgia"/>
                <a:ea typeface="+mn-ea"/>
                <a:cs typeface="+mn-cs"/>
              </a:rPr>
              <a:t>DoD/VA chaplains perceive knowledge, awareness, training</a:t>
            </a:r>
            <a:r>
              <a:rPr kumimoji="0" lang="en-US" sz="1800" b="0" i="0" u="none" strike="noStrike" kern="1200" cap="none" spc="0" normalizeH="0" baseline="30000" noProof="0" dirty="0">
                <a:ln>
                  <a:noFill/>
                </a:ln>
                <a:solidFill>
                  <a:srgbClr val="133F59"/>
                </a:solidFill>
                <a:effectLst/>
                <a:uLnTx/>
                <a:uFillTx/>
                <a:latin typeface="Georgia"/>
                <a:ea typeface="+mn-ea"/>
                <a:cs typeface="+mn-cs"/>
              </a:rPr>
              <a:t>2-4</a:t>
            </a:r>
          </a:p>
        </p:txBody>
      </p:sp>
      <p:sp>
        <p:nvSpPr>
          <p:cNvPr id="60" name="Arc 59"/>
          <p:cNvSpPr/>
          <p:nvPr/>
        </p:nvSpPr>
        <p:spPr>
          <a:xfrm rot="7552500">
            <a:off x="5190248" y="2510741"/>
            <a:ext cx="3306479" cy="1336656"/>
          </a:xfrm>
          <a:prstGeom prst="arc">
            <a:avLst>
              <a:gd name="adj1" fmla="val 10804397"/>
              <a:gd name="adj2" fmla="val 19229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1" name="TextBox 60"/>
          <p:cNvSpPr txBox="1"/>
          <p:nvPr/>
        </p:nvSpPr>
        <p:spPr>
          <a:xfrm>
            <a:off x="7772400" y="2735054"/>
            <a:ext cx="124516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33F59"/>
                </a:solidFill>
                <a:effectLst/>
                <a:uLnTx/>
                <a:uFillTx/>
                <a:latin typeface="Georgia"/>
                <a:ea typeface="+mn-ea"/>
                <a:cs typeface="+mn-cs"/>
              </a:rPr>
              <a:t>DoD/VA chaplains perceive training need</a:t>
            </a:r>
            <a:r>
              <a:rPr kumimoji="0" lang="en-US" sz="1800" b="0" i="0" u="none" strike="noStrike" kern="1200" cap="none" spc="0" normalizeH="0" baseline="30000" noProof="0" dirty="0">
                <a:ln>
                  <a:noFill/>
                </a:ln>
                <a:solidFill>
                  <a:srgbClr val="133F59"/>
                </a:solidFill>
                <a:effectLst/>
                <a:uLnTx/>
                <a:uFillTx/>
                <a:latin typeface="Georgia"/>
                <a:ea typeface="+mn-ea"/>
                <a:cs typeface="+mn-cs"/>
              </a:rPr>
              <a:t>2-4</a:t>
            </a:r>
          </a:p>
        </p:txBody>
      </p:sp>
      <p:cxnSp>
        <p:nvCxnSpPr>
          <p:cNvPr id="62" name="Straight Connector 61"/>
          <p:cNvCxnSpPr>
            <a:cxnSpLocks/>
          </p:cNvCxnSpPr>
          <p:nvPr/>
        </p:nvCxnSpPr>
        <p:spPr>
          <a:xfrm flipV="1">
            <a:off x="7467600" y="3421496"/>
            <a:ext cx="443398" cy="5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16" name="TextBox 15">
            <a:extLst>
              <a:ext uri="{FF2B5EF4-FFF2-40B4-BE49-F238E27FC236}">
                <a16:creationId xmlns:a16="http://schemas.microsoft.com/office/drawing/2014/main" id="{D0A947EB-144A-4CC5-A87F-F1630001C219}"/>
              </a:ext>
            </a:extLst>
          </p:cNvPr>
          <p:cNvSpPr txBox="1"/>
          <p:nvPr/>
        </p:nvSpPr>
        <p:spPr>
          <a:xfrm>
            <a:off x="152400" y="6019800"/>
            <a:ext cx="8686800" cy="73866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Caldwell, D. (2008). The suicide prevention continuum. </a:t>
            </a:r>
            <a:r>
              <a:rPr kumimoji="0" lang="en-US" sz="700" b="0" i="1" u="none" strike="noStrike" kern="1200" cap="none" spc="0" normalizeH="0" baseline="0" noProof="0" dirty="0" err="1">
                <a:ln>
                  <a:noFill/>
                </a:ln>
                <a:solidFill>
                  <a:prstClr val="white">
                    <a:lumMod val="65000"/>
                  </a:prstClr>
                </a:solidFill>
                <a:effectLst/>
                <a:uLnTx/>
                <a:uFillTx/>
                <a:latin typeface="Georgia"/>
                <a:ea typeface="+mn-ea"/>
                <a:cs typeface="+mn-cs"/>
              </a:rPr>
              <a:t>Pimatisiwim</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 6(2)</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145-153.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err="1">
                <a:ln>
                  <a:noFill/>
                </a:ln>
                <a:solidFill>
                  <a:prstClr val="white">
                    <a:lumMod val="65000"/>
                  </a:prstClr>
                </a:solidFill>
                <a:effectLst/>
                <a:uLnTx/>
                <a:uFillTx/>
                <a:latin typeface="Georgia"/>
                <a:ea typeface="+mn-ea"/>
                <a:cs typeface="+mn-cs"/>
              </a:rPr>
              <a:t>Ramchand</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R., Ayer, L., Geyer, L., &amp; </a:t>
            </a:r>
            <a:r>
              <a:rPr kumimoji="0" lang="en-US" sz="700" b="0" i="0" u="none" strike="noStrike" kern="1200" cap="none" spc="0" normalizeH="0" baseline="0" noProof="0" dirty="0" err="1">
                <a:ln>
                  <a:noFill/>
                </a:ln>
                <a:solidFill>
                  <a:prstClr val="white">
                    <a:lumMod val="65000"/>
                  </a:prstClr>
                </a:solidFill>
                <a:effectLst/>
                <a:uLnTx/>
                <a:uFillTx/>
                <a:latin typeface="Georgia"/>
                <a:ea typeface="+mn-ea"/>
                <a:cs typeface="+mn-cs"/>
              </a:rPr>
              <a:t>Kofner</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A. (2015). Army chaplains’ perceptions about identifying, intervening, and referring soldiers at risk of suicide. </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Spirituality in Clinical Practice</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2</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(1), 36–47.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Nieuwsma, J. A., Rhodes, Jeffrey E., Cantrell, W. C., Jackson, G. L., Lane, M. B., </a:t>
            </a:r>
            <a:r>
              <a:rPr kumimoji="0" lang="en-US" sz="700" b="0" i="0" u="none" strike="noStrike" kern="1200" cap="none" spc="0" normalizeH="0" baseline="0" noProof="0" dirty="0" err="1">
                <a:ln>
                  <a:noFill/>
                </a:ln>
                <a:solidFill>
                  <a:prstClr val="white">
                    <a:lumMod val="65000"/>
                  </a:prstClr>
                </a:solidFill>
                <a:effectLst/>
                <a:uLnTx/>
                <a:uFillTx/>
                <a:latin typeface="Georgia"/>
                <a:ea typeface="+mn-ea"/>
                <a:cs typeface="+mn-cs"/>
              </a:rPr>
              <a:t>Milsten</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G., … Meador, K. G. (2013). </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The intersection of chaplaincy and mental health care in VA and DoD: Expanded report on VA / DoD Integrated Mental Health Strategy, Strategic Action #23.</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Washington, DC: Department of Veterans Affairs and Department of Defense.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Kopacz, M. S., Nieuwsma, J. A., Jackson, G. L., Rhodes, J. E., Cantrell, W. C., Bates, M. J., &amp; Meador, K. G. (2016). Chaplains’ Engagement with Suicidality among Their Service Users: Findings from the VA/DoD Integrated Mental Health Strategy. </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Suicide and Life-Threatening Behavior</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 </a:t>
            </a:r>
            <a:r>
              <a:rPr kumimoji="0" lang="en-US" sz="700" b="0" i="1" u="none" strike="noStrike" kern="1200" cap="none" spc="0" normalizeH="0" baseline="0" noProof="0" dirty="0">
                <a:ln>
                  <a:noFill/>
                </a:ln>
                <a:solidFill>
                  <a:prstClr val="white">
                    <a:lumMod val="65000"/>
                  </a:prstClr>
                </a:solidFill>
                <a:effectLst/>
                <a:uLnTx/>
                <a:uFillTx/>
                <a:latin typeface="Georgia"/>
                <a:ea typeface="+mn-ea"/>
                <a:cs typeface="+mn-cs"/>
              </a:rPr>
              <a:t>46</a:t>
            </a:r>
            <a:r>
              <a:rPr kumimoji="0" lang="en-US" sz="700" b="0" i="0" u="none" strike="noStrike" kern="1200" cap="none" spc="0" normalizeH="0" baseline="0" noProof="0" dirty="0">
                <a:ln>
                  <a:noFill/>
                </a:ln>
                <a:solidFill>
                  <a:prstClr val="white">
                    <a:lumMod val="65000"/>
                  </a:prstClr>
                </a:solidFill>
                <a:effectLst/>
                <a:uLnTx/>
                <a:uFillTx/>
                <a:latin typeface="Georgia"/>
                <a:ea typeface="+mn-ea"/>
                <a:cs typeface="+mn-cs"/>
              </a:rPr>
              <a:t>(2), 206–212.</a:t>
            </a:r>
          </a:p>
        </p:txBody>
      </p:sp>
      <p:sp>
        <p:nvSpPr>
          <p:cNvPr id="17" name="Trapezoid 16">
            <a:extLst>
              <a:ext uri="{FF2B5EF4-FFF2-40B4-BE49-F238E27FC236}">
                <a16:creationId xmlns:a16="http://schemas.microsoft.com/office/drawing/2014/main" id="{E582A93B-831D-4D01-9BF0-90063AF57E74}"/>
              </a:ext>
            </a:extLst>
          </p:cNvPr>
          <p:cNvSpPr/>
          <p:nvPr/>
        </p:nvSpPr>
        <p:spPr>
          <a:xfrm flipV="1">
            <a:off x="1376228" y="1709079"/>
            <a:ext cx="6428115" cy="1559375"/>
          </a:xfrm>
          <a:prstGeom prst="trapezoid">
            <a:avLst>
              <a:gd name="adj" fmla="val 654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eorgia"/>
                <a:ea typeface="+mn-ea"/>
                <a:cs typeface="+mn-cs"/>
              </a:rPr>
              <a:t>Primary</a:t>
            </a:r>
          </a:p>
        </p:txBody>
      </p:sp>
      <p:sp>
        <p:nvSpPr>
          <p:cNvPr id="19" name="Trapezoid 18">
            <a:extLst>
              <a:ext uri="{FF2B5EF4-FFF2-40B4-BE49-F238E27FC236}">
                <a16:creationId xmlns:a16="http://schemas.microsoft.com/office/drawing/2014/main" id="{3973BE27-9566-4FFB-B842-0A716AE560AB}"/>
              </a:ext>
            </a:extLst>
          </p:cNvPr>
          <p:cNvSpPr/>
          <p:nvPr/>
        </p:nvSpPr>
        <p:spPr>
          <a:xfrm flipV="1">
            <a:off x="2717155" y="3302388"/>
            <a:ext cx="3746265" cy="1167203"/>
          </a:xfrm>
          <a:prstGeom prst="trapezoid">
            <a:avLst>
              <a:gd name="adj" fmla="val 6548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eorgia"/>
                <a:ea typeface="+mn-ea"/>
                <a:cs typeface="+mn-cs"/>
              </a:rPr>
              <a:t>Secondary</a:t>
            </a:r>
          </a:p>
        </p:txBody>
      </p:sp>
      <p:sp>
        <p:nvSpPr>
          <p:cNvPr id="20" name="Isosceles Triangle 19">
            <a:extLst>
              <a:ext uri="{FF2B5EF4-FFF2-40B4-BE49-F238E27FC236}">
                <a16:creationId xmlns:a16="http://schemas.microsoft.com/office/drawing/2014/main" id="{5289EDF6-32A1-4ECA-9506-51CB0F3449AC}"/>
              </a:ext>
            </a:extLst>
          </p:cNvPr>
          <p:cNvSpPr/>
          <p:nvPr/>
        </p:nvSpPr>
        <p:spPr>
          <a:xfrm flipV="1">
            <a:off x="3829960" y="4487654"/>
            <a:ext cx="1520653" cy="107793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137160" rtlCol="0" anchor="ctr">
            <a:scene3d>
              <a:camera prst="orthographicFront">
                <a:rot lat="0" lon="0" rev="10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prstClr val="white"/>
                </a:solidFill>
                <a:effectLst/>
                <a:uLnTx/>
                <a:uFillTx/>
                <a:latin typeface="Georgia"/>
                <a:ea typeface="+mn-ea"/>
                <a:cs typeface="+mn-cs"/>
              </a:rPr>
              <a:t>Tertiary</a:t>
            </a:r>
          </a:p>
        </p:txBody>
      </p:sp>
    </p:spTree>
    <p:extLst>
      <p:ext uri="{BB962C8B-B14F-4D97-AF65-F5344CB8AC3E}">
        <p14:creationId xmlns:p14="http://schemas.microsoft.com/office/powerpoint/2010/main" val="42116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wipe(left)">
                                      <p:cBhvr>
                                        <p:cTn id="7" dur="500"/>
                                        <p:tgtEl>
                                          <p:spTgt spid="20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63"/>
                                        </p:tgtEl>
                                        <p:attrNameLst>
                                          <p:attrName>style.visibility</p:attrName>
                                        </p:attrNameLst>
                                      </p:cBhvr>
                                      <p:to>
                                        <p:strVal val="visible"/>
                                      </p:to>
                                    </p:set>
                                    <p:animEffect transition="in" filter="wipe(left)">
                                      <p:cBhvr>
                                        <p:cTn id="22" dur="500"/>
                                        <p:tgtEl>
                                          <p:spTgt spid="206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66"/>
                                        </p:tgtEl>
                                        <p:attrNameLst>
                                          <p:attrName>style.visibility</p:attrName>
                                        </p:attrNameLst>
                                      </p:cBhvr>
                                      <p:to>
                                        <p:strVal val="visible"/>
                                      </p:to>
                                    </p:set>
                                    <p:animEffect transition="in" filter="wipe(left)">
                                      <p:cBhvr>
                                        <p:cTn id="26" dur="500"/>
                                        <p:tgtEl>
                                          <p:spTgt spid="206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2064" grpId="0"/>
      <p:bldP spid="52" grpId="0"/>
      <p:bldP spid="53" grpId="0"/>
      <p:bldP spid="57" grpId="0"/>
      <p:bldP spid="60" grpId="0" animBg="1"/>
      <p:bldP spid="6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Getting Upstream in Suicide Prevention:</a:t>
            </a:r>
            <a:br>
              <a:rPr lang="en-US" dirty="0"/>
            </a:br>
            <a:r>
              <a:rPr lang="en-US" dirty="0">
                <a:solidFill>
                  <a:schemeClr val="accent4"/>
                </a:solidFill>
              </a:rPr>
              <a:t>Primary </a:t>
            </a:r>
            <a:r>
              <a:rPr lang="en-US" dirty="0"/>
              <a:t>/ </a:t>
            </a:r>
            <a:r>
              <a:rPr lang="en-US" dirty="0">
                <a:solidFill>
                  <a:schemeClr val="accent5"/>
                </a:solidFill>
              </a:rPr>
              <a:t>Secondary </a:t>
            </a:r>
            <a:r>
              <a:rPr lang="en-US" dirty="0"/>
              <a:t>/ </a:t>
            </a:r>
            <a:r>
              <a:rPr lang="en-US" dirty="0">
                <a:solidFill>
                  <a:schemeClr val="accent2"/>
                </a:solidFill>
              </a:rPr>
              <a:t>Tertiary</a:t>
            </a:r>
            <a:r>
              <a:rPr lang="en-US" dirty="0"/>
              <a:t> Prevention</a:t>
            </a:r>
          </a:p>
        </p:txBody>
      </p:sp>
      <p:pic>
        <p:nvPicPr>
          <p:cNvPr id="3077" name="Picture 5" descr="Image result for stream clipart">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1200" y="1676400"/>
            <a:ext cx="6803571" cy="439743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sz="quarter" idx="1"/>
          </p:nvPr>
        </p:nvSpPr>
        <p:spPr>
          <a:xfrm>
            <a:off x="4800600" y="1374648"/>
            <a:ext cx="3124200" cy="377952"/>
          </a:xfrm>
        </p:spPr>
        <p:txBody>
          <a:bodyPr>
            <a:normAutofit fontScale="85000" lnSpcReduction="10000"/>
          </a:bodyPr>
          <a:lstStyle/>
          <a:p>
            <a:pPr lvl="1">
              <a:buClr>
                <a:schemeClr val="accent4"/>
              </a:buClr>
            </a:pPr>
            <a:r>
              <a:rPr lang="en-US" dirty="0">
                <a:solidFill>
                  <a:schemeClr val="accent4"/>
                </a:solidFill>
              </a:rPr>
              <a:t>Meaning and purpose</a:t>
            </a:r>
          </a:p>
        </p:txBody>
      </p:sp>
      <p:sp>
        <p:nvSpPr>
          <p:cNvPr id="10" name="Content Placeholder 3"/>
          <p:cNvSpPr txBox="1">
            <a:spLocks/>
          </p:cNvSpPr>
          <p:nvPr/>
        </p:nvSpPr>
        <p:spPr>
          <a:xfrm>
            <a:off x="3429000" y="1752600"/>
            <a:ext cx="3124200" cy="573024"/>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Relationships and social connectivity</a:t>
            </a:r>
          </a:p>
        </p:txBody>
      </p:sp>
      <p:sp>
        <p:nvSpPr>
          <p:cNvPr id="11" name="Content Placeholder 3"/>
          <p:cNvSpPr txBox="1">
            <a:spLocks/>
          </p:cNvSpPr>
          <p:nvPr/>
        </p:nvSpPr>
        <p:spPr>
          <a:xfrm>
            <a:off x="1638300" y="2212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Distress tolerance</a:t>
            </a:r>
          </a:p>
        </p:txBody>
      </p:sp>
      <p:sp>
        <p:nvSpPr>
          <p:cNvPr id="12" name="Content Placeholder 3"/>
          <p:cNvSpPr txBox="1">
            <a:spLocks/>
          </p:cNvSpPr>
          <p:nvPr/>
        </p:nvSpPr>
        <p:spPr>
          <a:xfrm>
            <a:off x="76200" y="2593848"/>
            <a:ext cx="3124200" cy="606552"/>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Effective problem-solving</a:t>
            </a:r>
          </a:p>
        </p:txBody>
      </p:sp>
      <p:sp>
        <p:nvSpPr>
          <p:cNvPr id="13" name="Content Placeholder 3"/>
          <p:cNvSpPr txBox="1">
            <a:spLocks/>
          </p:cNvSpPr>
          <p:nvPr/>
        </p:nvSpPr>
        <p:spPr>
          <a:xfrm>
            <a:off x="4267200" y="3355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Depression</a:t>
            </a:r>
          </a:p>
        </p:txBody>
      </p:sp>
      <p:sp>
        <p:nvSpPr>
          <p:cNvPr id="14" name="Content Placeholder 3"/>
          <p:cNvSpPr txBox="1">
            <a:spLocks/>
          </p:cNvSpPr>
          <p:nvPr/>
        </p:nvSpPr>
        <p:spPr>
          <a:xfrm>
            <a:off x="4495800" y="2971800"/>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Anxiety</a:t>
            </a:r>
          </a:p>
        </p:txBody>
      </p:sp>
      <p:sp>
        <p:nvSpPr>
          <p:cNvPr id="15" name="Content Placeholder 3"/>
          <p:cNvSpPr txBox="1">
            <a:spLocks/>
          </p:cNvSpPr>
          <p:nvPr/>
        </p:nvSpPr>
        <p:spPr>
          <a:xfrm>
            <a:off x="5519057" y="4065161"/>
            <a:ext cx="2329543" cy="735439"/>
          </a:xfrm>
          <a:prstGeom prst="rect">
            <a:avLst/>
          </a:prstGeom>
        </p:spPr>
        <p:txBody>
          <a:bodyPr vert="horz">
            <a:normAutofit fontScale="850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Psychiatric hospitalization</a:t>
            </a:r>
          </a:p>
        </p:txBody>
      </p:sp>
      <p:sp>
        <p:nvSpPr>
          <p:cNvPr id="16" name="Content Placeholder 3"/>
          <p:cNvSpPr txBox="1">
            <a:spLocks/>
          </p:cNvSpPr>
          <p:nvPr/>
        </p:nvSpPr>
        <p:spPr>
          <a:xfrm>
            <a:off x="4038600" y="3736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Substance use/abuse</a:t>
            </a:r>
          </a:p>
        </p:txBody>
      </p:sp>
      <p:sp>
        <p:nvSpPr>
          <p:cNvPr id="17" name="Content Placeholder 3"/>
          <p:cNvSpPr txBox="1">
            <a:spLocks/>
          </p:cNvSpPr>
          <p:nvPr/>
        </p:nvSpPr>
        <p:spPr>
          <a:xfrm>
            <a:off x="5638800" y="2746248"/>
            <a:ext cx="2895600" cy="606552"/>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Facilitating access to care</a:t>
            </a:r>
          </a:p>
        </p:txBody>
      </p:sp>
      <p:sp>
        <p:nvSpPr>
          <p:cNvPr id="19" name="Content Placeholder 3"/>
          <p:cNvSpPr txBox="1">
            <a:spLocks/>
          </p:cNvSpPr>
          <p:nvPr/>
        </p:nvSpPr>
        <p:spPr>
          <a:xfrm>
            <a:off x="304800" y="5334000"/>
            <a:ext cx="3581400" cy="6096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a:ln>
                  <a:noFill/>
                </a:ln>
                <a:solidFill>
                  <a:srgbClr val="9F2936"/>
                </a:solidFill>
                <a:effectLst/>
                <a:uLnTx/>
                <a:uFillTx/>
                <a:latin typeface="Georgia"/>
                <a:ea typeface="+mn-ea"/>
                <a:cs typeface="+mn-cs"/>
              </a:rPr>
              <a:t>Assessing and responding to imminent risk</a:t>
            </a:r>
          </a:p>
        </p:txBody>
      </p:sp>
      <p:sp>
        <p:nvSpPr>
          <p:cNvPr id="20" name="Content Placeholder 3"/>
          <p:cNvSpPr txBox="1">
            <a:spLocks/>
          </p:cNvSpPr>
          <p:nvPr/>
        </p:nvSpPr>
        <p:spPr>
          <a:xfrm>
            <a:off x="2362200" y="1371600"/>
            <a:ext cx="17526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Identity</a:t>
            </a:r>
          </a:p>
        </p:txBody>
      </p:sp>
      <p:sp>
        <p:nvSpPr>
          <p:cNvPr id="21" name="Content Placeholder 3"/>
          <p:cNvSpPr txBox="1">
            <a:spLocks/>
          </p:cNvSpPr>
          <p:nvPr/>
        </p:nvSpPr>
        <p:spPr>
          <a:xfrm>
            <a:off x="1981200" y="1755648"/>
            <a:ext cx="17526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Values</a:t>
            </a:r>
          </a:p>
        </p:txBody>
      </p:sp>
      <p:sp>
        <p:nvSpPr>
          <p:cNvPr id="22" name="Content Placeholder 3"/>
          <p:cNvSpPr txBox="1">
            <a:spLocks/>
          </p:cNvSpPr>
          <p:nvPr/>
        </p:nvSpPr>
        <p:spPr>
          <a:xfrm>
            <a:off x="1752600" y="5880681"/>
            <a:ext cx="2667000" cy="367719"/>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err="1">
                <a:ln>
                  <a:noFill/>
                </a:ln>
                <a:solidFill>
                  <a:srgbClr val="9F2936"/>
                </a:solidFill>
                <a:effectLst/>
                <a:uLnTx/>
                <a:uFillTx/>
                <a:latin typeface="Georgia"/>
                <a:ea typeface="+mn-ea"/>
                <a:cs typeface="+mn-cs"/>
              </a:rPr>
              <a:t>Postvention</a:t>
            </a:r>
            <a:r>
              <a:rPr kumimoji="0" lang="en-US" sz="2200" b="0" i="0" u="none" strike="noStrike" kern="1200" cap="none" spc="0" normalizeH="0" baseline="0" noProof="0" dirty="0">
                <a:ln>
                  <a:noFill/>
                </a:ln>
                <a:solidFill>
                  <a:srgbClr val="9F2936"/>
                </a:solidFill>
                <a:effectLst/>
                <a:uLnTx/>
                <a:uFillTx/>
                <a:latin typeface="Georgia"/>
                <a:ea typeface="+mn-ea"/>
                <a:cs typeface="+mn-cs"/>
              </a:rPr>
              <a:t> care</a:t>
            </a:r>
          </a:p>
        </p:txBody>
      </p:sp>
      <p:sp>
        <p:nvSpPr>
          <p:cNvPr id="23" name="Content Placeholder 3"/>
          <p:cNvSpPr txBox="1">
            <a:spLocks/>
          </p:cNvSpPr>
          <p:nvPr/>
        </p:nvSpPr>
        <p:spPr>
          <a:xfrm>
            <a:off x="-152400" y="4800600"/>
            <a:ext cx="3581400" cy="6096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a:ln>
                  <a:noFill/>
                </a:ln>
                <a:solidFill>
                  <a:srgbClr val="9F2936"/>
                </a:solidFill>
                <a:effectLst/>
                <a:uLnTx/>
                <a:uFillTx/>
                <a:latin typeface="Georgia"/>
                <a:ea typeface="+mn-ea"/>
                <a:cs typeface="+mn-cs"/>
              </a:rPr>
              <a:t>Intersecting with existing programs &amp; policy</a:t>
            </a:r>
          </a:p>
        </p:txBody>
      </p:sp>
      <p:sp>
        <p:nvSpPr>
          <p:cNvPr id="24" name="Content Placeholder 3"/>
          <p:cNvSpPr txBox="1">
            <a:spLocks/>
          </p:cNvSpPr>
          <p:nvPr/>
        </p:nvSpPr>
        <p:spPr>
          <a:xfrm>
            <a:off x="304800" y="1600200"/>
            <a:ext cx="1981200" cy="685800"/>
          </a:xfrm>
          <a:prstGeom prst="rect">
            <a:avLst/>
          </a:prstGeom>
        </p:spPr>
        <p:txBody>
          <a:bodyPr vert="horz">
            <a:normAutofit fontScale="850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Religion / Spirituality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9237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up)">
                                      <p:cBhvr>
                                        <p:cTn id="7" dur="9000"/>
                                        <p:tgtEl>
                                          <p:spTgt spid="307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up)">
                                      <p:cBhvr>
                                        <p:cTn id="10" dur="500"/>
                                        <p:tgtEl>
                                          <p:spTgt spid="9">
                                            <p:txEl>
                                              <p:pRg st="0" end="0"/>
                                            </p:txEl>
                                          </p:spTgt>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200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p:stCondLst>
                                    <p:cond delay="250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22" presetClass="entr" presetSubtype="1" fill="hold" grpId="0" nodeType="withEffect">
                                  <p:stCondLst>
                                    <p:cond delay="300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350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400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2" presetClass="entr" presetSubtype="1" fill="hold" grpId="0" nodeType="withEffect">
                                  <p:stCondLst>
                                    <p:cond delay="450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grpId="0" nodeType="withEffect">
                                  <p:stCondLst>
                                    <p:cond delay="500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550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par>
                                <p:cTn id="44" presetID="22" presetClass="entr" presetSubtype="1" fill="hold" grpId="0" nodeType="withEffect">
                                  <p:stCondLst>
                                    <p:cond delay="600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grpId="0" nodeType="withEffect">
                                  <p:stCondLst>
                                    <p:cond delay="6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22" presetClass="entr" presetSubtype="1" fill="hold" grpId="0" nodeType="withEffect">
                                  <p:stCondLst>
                                    <p:cond delay="700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6E8D-562E-4A3F-A465-70C74A70C36C}"/>
              </a:ext>
            </a:extLst>
          </p:cNvPr>
          <p:cNvSpPr>
            <a:spLocks noGrp="1"/>
          </p:cNvSpPr>
          <p:nvPr>
            <p:ph type="title"/>
          </p:nvPr>
        </p:nvSpPr>
        <p:spPr>
          <a:xfrm>
            <a:off x="301752" y="307848"/>
            <a:ext cx="8534400" cy="758952"/>
          </a:xfrm>
        </p:spPr>
        <p:txBody>
          <a:bodyPr>
            <a:normAutofit fontScale="90000"/>
          </a:bodyPr>
          <a:lstStyle/>
          <a:p>
            <a:r>
              <a:rPr lang="en-US" dirty="0"/>
              <a:t>Downstream:</a:t>
            </a:r>
            <a:br>
              <a:rPr lang="en-US" dirty="0"/>
            </a:br>
            <a:r>
              <a:rPr lang="en-US" dirty="0">
                <a:solidFill>
                  <a:schemeClr val="accent2"/>
                </a:solidFill>
              </a:rPr>
              <a:t>Tertiary</a:t>
            </a:r>
            <a:r>
              <a:rPr lang="en-US" dirty="0"/>
              <a:t> </a:t>
            </a:r>
            <a:r>
              <a:rPr lang="en-US" dirty="0">
                <a:solidFill>
                  <a:schemeClr val="accent2"/>
                </a:solidFill>
              </a:rPr>
              <a:t>Prevention</a:t>
            </a:r>
          </a:p>
        </p:txBody>
      </p:sp>
      <p:sp>
        <p:nvSpPr>
          <p:cNvPr id="3" name="Slide Number Placeholder 2">
            <a:extLst>
              <a:ext uri="{FF2B5EF4-FFF2-40B4-BE49-F238E27FC236}">
                <a16:creationId xmlns:a16="http://schemas.microsoft.com/office/drawing/2014/main" id="{3874FE8A-18BD-4738-ADD1-EDBA345D93E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A298117D-333D-4D5B-899C-0569EA9DDFC2}"/>
              </a:ext>
            </a:extLst>
          </p:cNvPr>
          <p:cNvSpPr>
            <a:spLocks noGrp="1"/>
          </p:cNvSpPr>
          <p:nvPr>
            <p:ph sz="quarter" idx="1"/>
          </p:nvPr>
        </p:nvSpPr>
        <p:spPr>
          <a:xfrm>
            <a:off x="301752" y="1527048"/>
            <a:ext cx="8503920" cy="4873752"/>
          </a:xfrm>
        </p:spPr>
        <p:txBody>
          <a:bodyPr>
            <a:normAutofit fontScale="77500" lnSpcReduction="20000"/>
          </a:bodyPr>
          <a:lstStyle/>
          <a:p>
            <a:r>
              <a:rPr lang="en-US" dirty="0"/>
              <a:t>Examples:</a:t>
            </a:r>
          </a:p>
          <a:p>
            <a:pPr lvl="1"/>
            <a:r>
              <a:rPr lang="en-US" dirty="0"/>
              <a:t>Operation S.A.V.E.</a:t>
            </a:r>
          </a:p>
          <a:p>
            <a:pPr lvl="2"/>
            <a:r>
              <a:rPr lang="en-US" b="1" u="sng" dirty="0"/>
              <a:t>S</a:t>
            </a:r>
            <a:r>
              <a:rPr lang="en-US" dirty="0"/>
              <a:t>igns of suicidal thinking</a:t>
            </a:r>
          </a:p>
          <a:p>
            <a:pPr lvl="2"/>
            <a:r>
              <a:rPr lang="en-US" b="1" u="sng" dirty="0"/>
              <a:t>A</a:t>
            </a:r>
            <a:r>
              <a:rPr lang="en-US" dirty="0"/>
              <a:t>sk questions</a:t>
            </a:r>
          </a:p>
          <a:p>
            <a:pPr lvl="2"/>
            <a:r>
              <a:rPr lang="en-US" b="1" u="sng" dirty="0"/>
              <a:t>V</a:t>
            </a:r>
            <a:r>
              <a:rPr lang="en-US" dirty="0"/>
              <a:t>alidate the person’s experience</a:t>
            </a:r>
          </a:p>
          <a:p>
            <a:pPr lvl="2"/>
            <a:r>
              <a:rPr lang="en-US" b="1" u="sng" dirty="0"/>
              <a:t>E</a:t>
            </a:r>
            <a:r>
              <a:rPr lang="en-US" dirty="0"/>
              <a:t>ncourage treatment and </a:t>
            </a:r>
            <a:r>
              <a:rPr lang="en-US" b="1" u="sng" dirty="0"/>
              <a:t>E</a:t>
            </a:r>
            <a:r>
              <a:rPr lang="en-US" dirty="0"/>
              <a:t>xpedite getting help</a:t>
            </a:r>
          </a:p>
          <a:p>
            <a:pPr lvl="1"/>
            <a:r>
              <a:rPr lang="en-US" dirty="0"/>
              <a:t>Reducing access to lethal means</a:t>
            </a:r>
          </a:p>
          <a:p>
            <a:pPr lvl="1"/>
            <a:r>
              <a:rPr lang="en-US" dirty="0"/>
              <a:t>Psychotherapy, pharmacotherapy, &amp; other interventions</a:t>
            </a:r>
          </a:p>
          <a:p>
            <a:pPr lvl="1"/>
            <a:endParaRPr lang="en-US" dirty="0"/>
          </a:p>
          <a:p>
            <a:r>
              <a:rPr lang="en-US" dirty="0"/>
              <a:t>Resources:</a:t>
            </a:r>
          </a:p>
          <a:p>
            <a:pPr lvl="1"/>
            <a:r>
              <a:rPr lang="en-US" dirty="0"/>
              <a:t>Operation S.A.V.E.: </a:t>
            </a:r>
          </a:p>
          <a:p>
            <a:pPr lvl="2"/>
            <a:r>
              <a:rPr lang="en-US" sz="1100" dirty="0">
                <a:solidFill>
                  <a:srgbClr val="C00000"/>
                </a:solidFill>
                <a:hlinkClick r:id="rId3"/>
              </a:rPr>
              <a:t>https://www.mentalhealth.va.gov/docs/suicide_prevention_community_edition-shortened_version.pdf</a:t>
            </a:r>
            <a:r>
              <a:rPr lang="en-US" sz="1100" dirty="0">
                <a:solidFill>
                  <a:srgbClr val="C00000"/>
                </a:solidFill>
              </a:rPr>
              <a:t> </a:t>
            </a:r>
          </a:p>
          <a:p>
            <a:pPr lvl="1"/>
            <a:r>
              <a:rPr lang="en-US" dirty="0"/>
              <a:t>Suicide Awareness Voices of Education (SAVE):</a:t>
            </a:r>
          </a:p>
          <a:p>
            <a:pPr lvl="2"/>
            <a:r>
              <a:rPr lang="en-US" sz="1100" dirty="0">
                <a:solidFill>
                  <a:srgbClr val="C00000"/>
                </a:solidFill>
                <a:hlinkClick r:id="rId4"/>
              </a:rPr>
              <a:t>https://save.org/</a:t>
            </a:r>
            <a:r>
              <a:rPr lang="en-US" sz="1100" dirty="0">
                <a:solidFill>
                  <a:srgbClr val="C00000"/>
                </a:solidFill>
              </a:rPr>
              <a:t>  </a:t>
            </a:r>
          </a:p>
          <a:p>
            <a:pPr lvl="1"/>
            <a:r>
              <a:rPr lang="en-US" dirty="0"/>
              <a:t>VA Mental Health Suicide Prevention:</a:t>
            </a:r>
          </a:p>
          <a:p>
            <a:pPr lvl="2"/>
            <a:r>
              <a:rPr lang="en-US" sz="1100" dirty="0">
                <a:solidFill>
                  <a:srgbClr val="C00000"/>
                </a:solidFill>
                <a:hlinkClick r:id="rId5"/>
              </a:rPr>
              <a:t>https://www.mentalhealth.va.gov/suicide_prevention/</a:t>
            </a:r>
            <a:r>
              <a:rPr lang="en-US" sz="1100" dirty="0">
                <a:solidFill>
                  <a:srgbClr val="C00000"/>
                </a:solidFill>
              </a:rPr>
              <a:t> </a:t>
            </a:r>
          </a:p>
          <a:p>
            <a:pPr lvl="1"/>
            <a:r>
              <a:rPr lang="en-US" dirty="0"/>
              <a:t>National Suicide Prevention Lifeline:</a:t>
            </a:r>
          </a:p>
          <a:p>
            <a:pPr lvl="2"/>
            <a:r>
              <a:rPr lang="en-US" sz="1100" dirty="0">
                <a:solidFill>
                  <a:srgbClr val="C00000"/>
                </a:solidFill>
                <a:hlinkClick r:id="rId6"/>
              </a:rPr>
              <a:t>https://suicidepreventionlifeline.org/</a:t>
            </a:r>
            <a:r>
              <a:rPr lang="en-US" sz="1100" dirty="0">
                <a:solidFill>
                  <a:srgbClr val="C00000"/>
                </a:solidFill>
              </a:rPr>
              <a:t>  </a:t>
            </a:r>
            <a:endParaRPr lang="en-US" u="sng" dirty="0"/>
          </a:p>
          <a:p>
            <a:pPr lvl="1"/>
            <a:r>
              <a:rPr lang="en-US" b="1" dirty="0"/>
              <a:t>Crisis Line: 1-800-273-8255 (1-800-273-TALK)</a:t>
            </a:r>
          </a:p>
          <a:p>
            <a:pPr lvl="2"/>
            <a:r>
              <a:rPr lang="en-US" b="1" dirty="0"/>
              <a:t>Press “1” for veterans.</a:t>
            </a:r>
          </a:p>
        </p:txBody>
      </p:sp>
      <p:pic>
        <p:nvPicPr>
          <p:cNvPr id="2050" name="Picture 2" descr="Image result for national suicide prevention lifeline">
            <a:hlinkClick r:id="rId7"/>
            <a:extLst>
              <a:ext uri="{FF2B5EF4-FFF2-40B4-BE49-F238E27FC236}">
                <a16:creationId xmlns:a16="http://schemas.microsoft.com/office/drawing/2014/main" id="{53B9C760-12F5-47E1-B0D0-5BFE291EA7DA}"/>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6231" y="4038600"/>
            <a:ext cx="2259169" cy="22591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0458D89-AA63-4DD9-8295-01D6DD2D6519}"/>
              </a:ext>
            </a:extLst>
          </p:cNvPr>
          <p:cNvPicPr>
            <a:picLocks noChangeAspect="1"/>
          </p:cNvPicPr>
          <p:nvPr/>
        </p:nvPicPr>
        <p:blipFill rotWithShape="1">
          <a:blip r:embed="rId9">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spTree>
    <p:extLst>
      <p:ext uri="{BB962C8B-B14F-4D97-AF65-F5344CB8AC3E}">
        <p14:creationId xmlns:p14="http://schemas.microsoft.com/office/powerpoint/2010/main" val="396768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8478-9556-4CA9-B983-2BD1E6A5EBB8}"/>
              </a:ext>
            </a:extLst>
          </p:cNvPr>
          <p:cNvSpPr>
            <a:spLocks noGrp="1"/>
          </p:cNvSpPr>
          <p:nvPr>
            <p:ph type="title"/>
          </p:nvPr>
        </p:nvSpPr>
        <p:spPr>
          <a:xfrm>
            <a:off x="301752" y="307848"/>
            <a:ext cx="8534400" cy="758952"/>
          </a:xfrm>
        </p:spPr>
        <p:txBody>
          <a:bodyPr>
            <a:normAutofit fontScale="90000"/>
          </a:bodyPr>
          <a:lstStyle/>
          <a:p>
            <a:r>
              <a:rPr lang="en-US" dirty="0"/>
              <a:t>Further Upstream:</a:t>
            </a:r>
            <a:br>
              <a:rPr lang="en-US" dirty="0"/>
            </a:br>
            <a:r>
              <a:rPr lang="en-US" dirty="0">
                <a:solidFill>
                  <a:schemeClr val="accent5"/>
                </a:solidFill>
              </a:rPr>
              <a:t>Secondary Prevention</a:t>
            </a:r>
          </a:p>
        </p:txBody>
      </p:sp>
      <p:sp>
        <p:nvSpPr>
          <p:cNvPr id="3" name="Slide Number Placeholder 2">
            <a:extLst>
              <a:ext uri="{FF2B5EF4-FFF2-40B4-BE49-F238E27FC236}">
                <a16:creationId xmlns:a16="http://schemas.microsoft.com/office/drawing/2014/main" id="{245797D3-A144-4A8B-AF3B-89FAD0B58A2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82725D54-5CAA-441B-9C33-F922FC4B4FF5}"/>
              </a:ext>
            </a:extLst>
          </p:cNvPr>
          <p:cNvSpPr>
            <a:spLocks noGrp="1"/>
          </p:cNvSpPr>
          <p:nvPr>
            <p:ph sz="half" idx="1"/>
          </p:nvPr>
        </p:nvSpPr>
        <p:spPr>
          <a:xfrm>
            <a:off x="301752" y="1371600"/>
            <a:ext cx="4038600" cy="4681728"/>
          </a:xfrm>
        </p:spPr>
        <p:txBody>
          <a:bodyPr>
            <a:normAutofit/>
          </a:bodyPr>
          <a:lstStyle/>
          <a:p>
            <a:pPr marL="0" indent="0">
              <a:buNone/>
            </a:pPr>
            <a:r>
              <a:rPr lang="en-US" sz="2000" u="sng" dirty="0"/>
              <a:t>Numerous potential pathways:</a:t>
            </a:r>
          </a:p>
        </p:txBody>
      </p:sp>
      <p:sp>
        <p:nvSpPr>
          <p:cNvPr id="10" name="Content Placeholder 9">
            <a:extLst>
              <a:ext uri="{FF2B5EF4-FFF2-40B4-BE49-F238E27FC236}">
                <a16:creationId xmlns:a16="http://schemas.microsoft.com/office/drawing/2014/main" id="{09792014-1B26-4F3A-8FE8-E5432BAB9D70}"/>
              </a:ext>
            </a:extLst>
          </p:cNvPr>
          <p:cNvSpPr>
            <a:spLocks noGrp="1"/>
          </p:cNvSpPr>
          <p:nvPr>
            <p:ph sz="half" idx="2"/>
          </p:nvPr>
        </p:nvSpPr>
        <p:spPr/>
        <p:txBody>
          <a:bodyPr/>
          <a:lstStyle/>
          <a:p>
            <a:pPr marL="0" indent="0">
              <a:buNone/>
            </a:pPr>
            <a:r>
              <a:rPr lang="en-US" sz="2300" u="sng" dirty="0"/>
              <a:t>Clergy/chaplain engagement:</a:t>
            </a:r>
          </a:p>
          <a:p>
            <a:pPr lvl="8"/>
            <a:endParaRPr lang="en-US" dirty="0"/>
          </a:p>
          <a:p>
            <a:pPr lvl="1"/>
            <a:r>
              <a:rPr lang="en-US" dirty="0"/>
              <a:t>Direct care provision</a:t>
            </a:r>
          </a:p>
          <a:p>
            <a:pPr lvl="8"/>
            <a:endParaRPr lang="en-US" dirty="0"/>
          </a:p>
          <a:p>
            <a:pPr lvl="1"/>
            <a:r>
              <a:rPr lang="en-US" dirty="0"/>
              <a:t>Care within the context of faith communities</a:t>
            </a:r>
          </a:p>
          <a:p>
            <a:pPr lvl="8"/>
            <a:endParaRPr lang="en-US" dirty="0"/>
          </a:p>
          <a:p>
            <a:pPr lvl="1"/>
            <a:r>
              <a:rPr lang="en-US" dirty="0"/>
              <a:t>Collaboration with mental health care</a:t>
            </a:r>
          </a:p>
        </p:txBody>
      </p:sp>
      <p:graphicFrame>
        <p:nvGraphicFramePr>
          <p:cNvPr id="7" name="Diagram 6">
            <a:extLst>
              <a:ext uri="{FF2B5EF4-FFF2-40B4-BE49-F238E27FC236}">
                <a16:creationId xmlns:a16="http://schemas.microsoft.com/office/drawing/2014/main" id="{63BCF363-0056-4EA9-8FCB-EDFD6D18D7B9}"/>
              </a:ext>
            </a:extLst>
          </p:cNvPr>
          <p:cNvGraphicFramePr/>
          <p:nvPr>
            <p:extLst/>
          </p:nvPr>
        </p:nvGraphicFramePr>
        <p:xfrm>
          <a:off x="231648" y="1981200"/>
          <a:ext cx="4187952"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BA5BB3D-84BA-474B-8D07-C5C4535A1154}"/>
              </a:ext>
            </a:extLst>
          </p:cNvPr>
          <p:cNvPicPr>
            <a:picLocks noChangeAspect="1"/>
          </p:cNvPicPr>
          <p:nvPr/>
        </p:nvPicPr>
        <p:blipFill rotWithShape="1">
          <a:blip r:embed="rId8">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pic>
        <p:nvPicPr>
          <p:cNvPr id="1026" name="Picture 2" descr="MHC Logo">
            <a:extLst>
              <a:ext uri="{FF2B5EF4-FFF2-40B4-BE49-F238E27FC236}">
                <a16:creationId xmlns:a16="http://schemas.microsoft.com/office/drawing/2014/main" id="{F91C19AF-FA5F-48A2-9E93-6A61D5E911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8766" y="4752975"/>
            <a:ext cx="3742267" cy="809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99760D-1B6F-486B-8B17-66785AA6BF90}"/>
              </a:ext>
            </a:extLst>
          </p:cNvPr>
          <p:cNvSpPr txBox="1"/>
          <p:nvPr/>
        </p:nvSpPr>
        <p:spPr>
          <a:xfrm>
            <a:off x="4572000" y="5562600"/>
            <a:ext cx="441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hlinkClick r:id="rId10"/>
              </a:rPr>
              <a:t>www.mirecc.va.gov/MIRECC/mentalhealthandchaplaincy/</a:t>
            </a:r>
            <a:r>
              <a:rPr kumimoji="0" lang="en-US" sz="1200" b="0" i="0" u="none" strike="noStrike" kern="1200" cap="none" spc="0" normalizeH="0" baseline="0" noProof="0" dirty="0">
                <a:ln>
                  <a:noFill/>
                </a:ln>
                <a:solidFill>
                  <a:prstClr val="black"/>
                </a:solidFill>
                <a:effectLst/>
                <a:uLnTx/>
                <a:uFillTx/>
                <a:latin typeface="Georgia"/>
                <a:ea typeface="+mn-ea"/>
                <a:cs typeface="+mn-cs"/>
              </a:rPr>
              <a:t> </a:t>
            </a:r>
          </a:p>
        </p:txBody>
      </p:sp>
    </p:spTree>
    <p:extLst>
      <p:ext uri="{BB962C8B-B14F-4D97-AF65-F5344CB8AC3E}">
        <p14:creationId xmlns:p14="http://schemas.microsoft.com/office/powerpoint/2010/main" val="333259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4DD8B312-A5A0-4456-8FDB-51ED9BA3A169}"/>
                                            </p:graphicEl>
                                          </p:spTgt>
                                        </p:tgtEl>
                                        <p:attrNameLst>
                                          <p:attrName>style.visibility</p:attrName>
                                        </p:attrNameLst>
                                      </p:cBhvr>
                                      <p:to>
                                        <p:strVal val="visible"/>
                                      </p:to>
                                    </p:set>
                                    <p:animEffect transition="in" filter="fade">
                                      <p:cBhvr>
                                        <p:cTn id="11" dur="250"/>
                                        <p:tgtEl>
                                          <p:spTgt spid="7">
                                            <p:graphicEl>
                                              <a:dgm id="{4DD8B312-A5A0-4456-8FDB-51ED9BA3A169}"/>
                                            </p:graphic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7">
                                            <p:graphicEl>
                                              <a:dgm id="{2CF589CF-7E1B-4225-BD17-B7A8E1929B4A}"/>
                                            </p:graphicEl>
                                          </p:spTgt>
                                        </p:tgtEl>
                                        <p:attrNameLst>
                                          <p:attrName>style.visibility</p:attrName>
                                        </p:attrNameLst>
                                      </p:cBhvr>
                                      <p:to>
                                        <p:strVal val="visible"/>
                                      </p:to>
                                    </p:set>
                                    <p:animEffect transition="in" filter="fade">
                                      <p:cBhvr>
                                        <p:cTn id="15" dur="250"/>
                                        <p:tgtEl>
                                          <p:spTgt spid="7">
                                            <p:graphicEl>
                                              <a:dgm id="{2CF589CF-7E1B-4225-BD17-B7A8E1929B4A}"/>
                                            </p:graphic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9A5AEECF-9C41-4ED8-BF55-C74FFDF46DC1}"/>
                                            </p:graphicEl>
                                          </p:spTgt>
                                        </p:tgtEl>
                                        <p:attrNameLst>
                                          <p:attrName>style.visibility</p:attrName>
                                        </p:attrNameLst>
                                      </p:cBhvr>
                                      <p:to>
                                        <p:strVal val="visible"/>
                                      </p:to>
                                    </p:set>
                                    <p:animEffect transition="in" filter="fade">
                                      <p:cBhvr>
                                        <p:cTn id="19" dur="250"/>
                                        <p:tgtEl>
                                          <p:spTgt spid="7">
                                            <p:graphicEl>
                                              <a:dgm id="{9A5AEECF-9C41-4ED8-BF55-C74FFDF46DC1}"/>
                                            </p:graphic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7">
                                            <p:graphicEl>
                                              <a:dgm id="{E86EFE90-C569-4712-A6DE-A50261D8DFB5}"/>
                                            </p:graphicEl>
                                          </p:spTgt>
                                        </p:tgtEl>
                                        <p:attrNameLst>
                                          <p:attrName>style.visibility</p:attrName>
                                        </p:attrNameLst>
                                      </p:cBhvr>
                                      <p:to>
                                        <p:strVal val="visible"/>
                                      </p:to>
                                    </p:set>
                                    <p:animEffect transition="in" filter="fade">
                                      <p:cBhvr>
                                        <p:cTn id="23" dur="250"/>
                                        <p:tgtEl>
                                          <p:spTgt spid="7">
                                            <p:graphicEl>
                                              <a:dgm id="{E86EFE90-C569-4712-A6DE-A50261D8DFB5}"/>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graphicEl>
                                              <a:dgm id="{59EDD2EA-994B-421D-A196-CF78A994500B}"/>
                                            </p:graphicEl>
                                          </p:spTgt>
                                        </p:tgtEl>
                                        <p:attrNameLst>
                                          <p:attrName>style.visibility</p:attrName>
                                        </p:attrNameLst>
                                      </p:cBhvr>
                                      <p:to>
                                        <p:strVal val="visible"/>
                                      </p:to>
                                    </p:set>
                                    <p:animEffect transition="in" filter="fade">
                                      <p:cBhvr>
                                        <p:cTn id="27" dur="250"/>
                                        <p:tgtEl>
                                          <p:spTgt spid="7">
                                            <p:graphicEl>
                                              <a:dgm id="{59EDD2EA-994B-421D-A196-CF78A994500B}"/>
                                            </p:graphicEl>
                                          </p:spTgt>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7">
                                            <p:graphicEl>
                                              <a:dgm id="{D3EBC798-799B-473B-BF17-7A34F244E280}"/>
                                            </p:graphicEl>
                                          </p:spTgt>
                                        </p:tgtEl>
                                        <p:attrNameLst>
                                          <p:attrName>style.visibility</p:attrName>
                                        </p:attrNameLst>
                                      </p:cBhvr>
                                      <p:to>
                                        <p:strVal val="visible"/>
                                      </p:to>
                                    </p:set>
                                    <p:animEffect transition="in" filter="fade">
                                      <p:cBhvr>
                                        <p:cTn id="31" dur="250"/>
                                        <p:tgtEl>
                                          <p:spTgt spid="7">
                                            <p:graphicEl>
                                              <a:dgm id="{D3EBC798-799B-473B-BF17-7A34F244E280}"/>
                                            </p:graphic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7">
                                            <p:graphicEl>
                                              <a:dgm id="{03733D6F-0875-4B22-A3D7-8F12772D74A0}"/>
                                            </p:graphicEl>
                                          </p:spTgt>
                                        </p:tgtEl>
                                        <p:attrNameLst>
                                          <p:attrName>style.visibility</p:attrName>
                                        </p:attrNameLst>
                                      </p:cBhvr>
                                      <p:to>
                                        <p:strVal val="visible"/>
                                      </p:to>
                                    </p:set>
                                    <p:animEffect transition="in" filter="fade">
                                      <p:cBhvr>
                                        <p:cTn id="35" dur="250"/>
                                        <p:tgtEl>
                                          <p:spTgt spid="7">
                                            <p:graphicEl>
                                              <a:dgm id="{03733D6F-0875-4B22-A3D7-8F12772D74A0}"/>
                                            </p:graphicEl>
                                          </p:spTgt>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7">
                                            <p:graphicEl>
                                              <a:dgm id="{7DE6EA1F-2B2E-4A80-92D8-E414C12D92FD}"/>
                                            </p:graphicEl>
                                          </p:spTgt>
                                        </p:tgtEl>
                                        <p:attrNameLst>
                                          <p:attrName>style.visibility</p:attrName>
                                        </p:attrNameLst>
                                      </p:cBhvr>
                                      <p:to>
                                        <p:strVal val="visible"/>
                                      </p:to>
                                    </p:set>
                                    <p:animEffect transition="in" filter="fade">
                                      <p:cBhvr>
                                        <p:cTn id="39" dur="250"/>
                                        <p:tgtEl>
                                          <p:spTgt spid="7">
                                            <p:graphicEl>
                                              <a:dgm id="{7DE6EA1F-2B2E-4A80-92D8-E414C12D92FD}"/>
                                            </p:graphicEl>
                                          </p:spTgt>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7">
                                            <p:graphicEl>
                                              <a:dgm id="{36183044-07E8-4B91-B640-1286ECA2B911}"/>
                                            </p:graphicEl>
                                          </p:spTgt>
                                        </p:tgtEl>
                                        <p:attrNameLst>
                                          <p:attrName>style.visibility</p:attrName>
                                        </p:attrNameLst>
                                      </p:cBhvr>
                                      <p:to>
                                        <p:strVal val="visible"/>
                                      </p:to>
                                    </p:set>
                                    <p:animEffect transition="in" filter="fade">
                                      <p:cBhvr>
                                        <p:cTn id="43" dur="250"/>
                                        <p:tgtEl>
                                          <p:spTgt spid="7">
                                            <p:graphicEl>
                                              <a:dgm id="{36183044-07E8-4B91-B640-1286ECA2B911}"/>
                                            </p:graphicEl>
                                          </p:spTgt>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7">
                                            <p:graphicEl>
                                              <a:dgm id="{31687465-4796-4851-A954-5F7379C9EC93}"/>
                                            </p:graphicEl>
                                          </p:spTgt>
                                        </p:tgtEl>
                                        <p:attrNameLst>
                                          <p:attrName>style.visibility</p:attrName>
                                        </p:attrNameLst>
                                      </p:cBhvr>
                                      <p:to>
                                        <p:strVal val="visible"/>
                                      </p:to>
                                    </p:set>
                                    <p:animEffect transition="in" filter="fade">
                                      <p:cBhvr>
                                        <p:cTn id="47" dur="250"/>
                                        <p:tgtEl>
                                          <p:spTgt spid="7">
                                            <p:graphicEl>
                                              <a:dgm id="{31687465-4796-4851-A954-5F7379C9EC93}"/>
                                            </p:graphicEl>
                                          </p:spTgt>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7">
                                            <p:graphicEl>
                                              <a:dgm id="{167A6FD5-B5C8-4C41-9702-8E82ED371B02}"/>
                                            </p:graphicEl>
                                          </p:spTgt>
                                        </p:tgtEl>
                                        <p:attrNameLst>
                                          <p:attrName>style.visibility</p:attrName>
                                        </p:attrNameLst>
                                      </p:cBhvr>
                                      <p:to>
                                        <p:strVal val="visible"/>
                                      </p:to>
                                    </p:set>
                                    <p:animEffect transition="in" filter="fade">
                                      <p:cBhvr>
                                        <p:cTn id="51" dur="250"/>
                                        <p:tgtEl>
                                          <p:spTgt spid="7">
                                            <p:graphicEl>
                                              <a:dgm id="{167A6FD5-B5C8-4C41-9702-8E82ED371B02}"/>
                                            </p:graphicEl>
                                          </p:spTgt>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7">
                                            <p:graphicEl>
                                              <a:dgm id="{ACBA34ED-4479-48D9-85E6-58742915DF0C}"/>
                                            </p:graphicEl>
                                          </p:spTgt>
                                        </p:tgtEl>
                                        <p:attrNameLst>
                                          <p:attrName>style.visibility</p:attrName>
                                        </p:attrNameLst>
                                      </p:cBhvr>
                                      <p:to>
                                        <p:strVal val="visible"/>
                                      </p:to>
                                    </p:set>
                                    <p:animEffect transition="in" filter="fade">
                                      <p:cBhvr>
                                        <p:cTn id="55" dur="250"/>
                                        <p:tgtEl>
                                          <p:spTgt spid="7">
                                            <p:graphicEl>
                                              <a:dgm id="{ACBA34ED-4479-48D9-85E6-58742915DF0C}"/>
                                            </p:graphicEl>
                                          </p:spTgt>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7">
                                            <p:graphicEl>
                                              <a:dgm id="{C7BD1CD2-64AE-49F1-8F08-E364ABF90151}"/>
                                            </p:graphicEl>
                                          </p:spTgt>
                                        </p:tgtEl>
                                        <p:attrNameLst>
                                          <p:attrName>style.visibility</p:attrName>
                                        </p:attrNameLst>
                                      </p:cBhvr>
                                      <p:to>
                                        <p:strVal val="visible"/>
                                      </p:to>
                                    </p:set>
                                    <p:animEffect transition="in" filter="fade">
                                      <p:cBhvr>
                                        <p:cTn id="59" dur="250"/>
                                        <p:tgtEl>
                                          <p:spTgt spid="7">
                                            <p:graphicEl>
                                              <a:dgm id="{C7BD1CD2-64AE-49F1-8F08-E364ABF9015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1026"/>
                                        </p:tgtEl>
                                        <p:attrNameLst>
                                          <p:attrName>style.visibility</p:attrName>
                                        </p:attrNameLst>
                                      </p:cBhvr>
                                      <p:to>
                                        <p:strVal val="visible"/>
                                      </p:to>
                                    </p:set>
                                    <p:animEffect transition="in" filter="wipe(up)">
                                      <p:cBhvr>
                                        <p:cTn id="68" dur="500"/>
                                        <p:tgtEl>
                                          <p:spTgt spid="1026"/>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wipe(up)">
                                      <p:cBhvr>
                                        <p:cTn id="7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5A84-C8CA-4C6B-9E3A-BAB4182733E2}"/>
              </a:ext>
            </a:extLst>
          </p:cNvPr>
          <p:cNvSpPr>
            <a:spLocks noGrp="1"/>
          </p:cNvSpPr>
          <p:nvPr>
            <p:ph type="title"/>
          </p:nvPr>
        </p:nvSpPr>
        <p:spPr>
          <a:xfrm>
            <a:off x="301752" y="307848"/>
            <a:ext cx="8534400" cy="758952"/>
          </a:xfrm>
        </p:spPr>
        <p:txBody>
          <a:bodyPr>
            <a:normAutofit fontScale="90000"/>
          </a:bodyPr>
          <a:lstStyle/>
          <a:p>
            <a:r>
              <a:rPr lang="en-US" dirty="0"/>
              <a:t>Upstream:</a:t>
            </a:r>
            <a:br>
              <a:rPr lang="en-US" dirty="0"/>
            </a:br>
            <a:r>
              <a:rPr lang="en-US" dirty="0">
                <a:solidFill>
                  <a:schemeClr val="accent4"/>
                </a:solidFill>
              </a:rPr>
              <a:t>Primary Prevention</a:t>
            </a:r>
          </a:p>
        </p:txBody>
      </p:sp>
      <p:sp>
        <p:nvSpPr>
          <p:cNvPr id="3" name="Slide Number Placeholder 2">
            <a:extLst>
              <a:ext uri="{FF2B5EF4-FFF2-40B4-BE49-F238E27FC236}">
                <a16:creationId xmlns:a16="http://schemas.microsoft.com/office/drawing/2014/main" id="{882CC924-4316-48F5-A3B0-ECBDFD18D25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50476D88-34ED-47E6-8043-F73CFA52052E}"/>
              </a:ext>
            </a:extLst>
          </p:cNvPr>
          <p:cNvSpPr>
            <a:spLocks noGrp="1"/>
          </p:cNvSpPr>
          <p:nvPr>
            <p:ph sz="quarter" idx="1"/>
          </p:nvPr>
        </p:nvSpPr>
        <p:spPr/>
        <p:txBody>
          <a:bodyPr>
            <a:normAutofit/>
          </a:bodyPr>
          <a:lstStyle/>
          <a:p>
            <a:pPr marL="0" indent="0" algn="ctr">
              <a:buNone/>
            </a:pPr>
            <a:r>
              <a:rPr lang="en-US" b="1" u="sng" dirty="0"/>
              <a:t>Clergy &amp; Chaplain Engagement</a:t>
            </a:r>
            <a:endParaRPr lang="en-US" dirty="0"/>
          </a:p>
          <a:p>
            <a:endParaRPr lang="en-US" dirty="0"/>
          </a:p>
          <a:p>
            <a:r>
              <a:rPr lang="en-US" dirty="0"/>
              <a:t>Promotion of healthy behaviors</a:t>
            </a:r>
          </a:p>
          <a:p>
            <a:pPr lvl="5"/>
            <a:endParaRPr lang="en-US" dirty="0"/>
          </a:p>
          <a:p>
            <a:pPr lvl="5"/>
            <a:endParaRPr lang="en-US" dirty="0"/>
          </a:p>
          <a:p>
            <a:r>
              <a:rPr lang="en-US" dirty="0"/>
              <a:t>Facilitating social &amp; relational support</a:t>
            </a:r>
          </a:p>
          <a:p>
            <a:pPr lvl="5"/>
            <a:endParaRPr lang="en-US" dirty="0"/>
          </a:p>
          <a:p>
            <a:pPr lvl="5"/>
            <a:endParaRPr lang="en-US" dirty="0"/>
          </a:p>
          <a:p>
            <a:r>
              <a:rPr lang="en-US" dirty="0"/>
              <a:t>Religious / spiritual practices &amp; resources</a:t>
            </a:r>
          </a:p>
        </p:txBody>
      </p:sp>
      <p:pic>
        <p:nvPicPr>
          <p:cNvPr id="6" name="Picture 5">
            <a:extLst>
              <a:ext uri="{FF2B5EF4-FFF2-40B4-BE49-F238E27FC236}">
                <a16:creationId xmlns:a16="http://schemas.microsoft.com/office/drawing/2014/main" id="{F335098F-59B0-463E-89DE-13872DEA6DCF}"/>
              </a:ext>
            </a:extLst>
          </p:cNvPr>
          <p:cNvPicPr>
            <a:picLocks noChangeAspect="1"/>
          </p:cNvPicPr>
          <p:nvPr/>
        </p:nvPicPr>
        <p:blipFill rotWithShape="1">
          <a:blip r:embed="rId3">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pic>
        <p:nvPicPr>
          <p:cNvPr id="2050" name="Picture 2" descr="Image result for healthy behaviors">
            <a:extLst>
              <a:ext uri="{FF2B5EF4-FFF2-40B4-BE49-F238E27FC236}">
                <a16:creationId xmlns:a16="http://schemas.microsoft.com/office/drawing/2014/main" id="{C89EAE12-DCEF-4CFC-9766-3A40D1CABB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023581"/>
            <a:ext cx="2090928" cy="1306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906FCE1-81A4-46C3-9CB2-61BB5854A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085" y="3390122"/>
            <a:ext cx="1495830" cy="1257718"/>
          </a:xfrm>
          <a:prstGeom prst="rect">
            <a:avLst/>
          </a:prstGeom>
        </p:spPr>
      </p:pic>
      <p:pic>
        <p:nvPicPr>
          <p:cNvPr id="2056" name="Picture 8" descr="Image result for praying hands">
            <a:hlinkClick r:id="rId6"/>
            <a:extLst>
              <a:ext uri="{FF2B5EF4-FFF2-40B4-BE49-F238E27FC236}">
                <a16:creationId xmlns:a16="http://schemas.microsoft.com/office/drawing/2014/main" id="{4A84668A-77C6-4F50-8B58-7D50D3894D1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77062" y="4707551"/>
            <a:ext cx="1557338" cy="15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up)">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up)">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up)">
                                      <p:cBhvr>
                                        <p:cTn id="27" dur="500"/>
                                        <p:tgtEl>
                                          <p:spTgt spid="4">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Experiential Avoidance &amp;</a:t>
            </a:r>
            <a:br>
              <a:rPr lang="en-US" dirty="0"/>
            </a:br>
            <a:r>
              <a:rPr lang="en-US" dirty="0"/>
              <a:t>Upstream* Suicide Prevention</a:t>
            </a:r>
            <a:endParaRPr lang="en-US" baseline="30000" dirty="0"/>
          </a:p>
        </p:txBody>
      </p:sp>
      <p:sp>
        <p:nvSpPr>
          <p:cNvPr id="5" name="TextBox 4"/>
          <p:cNvSpPr txBox="1"/>
          <p:nvPr/>
        </p:nvSpPr>
        <p:spPr>
          <a:xfrm>
            <a:off x="152400" y="6324600"/>
            <a:ext cx="8683752" cy="438582"/>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Luoma, J. B., &amp; </a:t>
            </a:r>
            <a:r>
              <a:rPr kumimoji="0" lang="en-US" sz="750" b="0" i="0" u="none" strike="noStrike" kern="1200" cap="none" spc="0" normalizeH="0" baseline="0" noProof="0" dirty="0" err="1">
                <a:ln>
                  <a:noFill/>
                </a:ln>
                <a:solidFill>
                  <a:prstClr val="white">
                    <a:lumMod val="50000"/>
                  </a:prstClr>
                </a:solidFill>
                <a:effectLst/>
                <a:uLnTx/>
                <a:uFillTx/>
                <a:latin typeface="Georgia"/>
                <a:ea typeface="+mn-ea"/>
                <a:cs typeface="+mn-cs"/>
              </a:rPr>
              <a:t>Villatte</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J. L. (2012). Mindfulness in the Treatment of Suicidal Individuals.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Cognitive and Behavioral Practice</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19</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(2), 265–276.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Hayes, S. C., Wilson, K. G., Gifford, E. V., </a:t>
            </a:r>
            <a:r>
              <a:rPr kumimoji="0" lang="en-US" sz="750" b="0" i="0" u="none" strike="noStrike" kern="1200" cap="none" spc="0" normalizeH="0" baseline="0" noProof="0" dirty="0" err="1">
                <a:ln>
                  <a:noFill/>
                </a:ln>
                <a:solidFill>
                  <a:prstClr val="white">
                    <a:lumMod val="50000"/>
                  </a:prstClr>
                </a:solidFill>
                <a:effectLst/>
                <a:uLnTx/>
                <a:uFillTx/>
                <a:latin typeface="Georgia"/>
                <a:ea typeface="+mn-ea"/>
                <a:cs typeface="+mn-cs"/>
              </a:rPr>
              <a:t>Follette</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V. M., &amp; </a:t>
            </a:r>
            <a:r>
              <a:rPr kumimoji="0" lang="en-US" sz="750" b="0" i="0" u="none" strike="noStrike" kern="1200" cap="none" spc="0" normalizeH="0" baseline="0" noProof="0" dirty="0" err="1">
                <a:ln>
                  <a:noFill/>
                </a:ln>
                <a:solidFill>
                  <a:prstClr val="white">
                    <a:lumMod val="50000"/>
                  </a:prstClr>
                </a:solidFill>
                <a:effectLst/>
                <a:uLnTx/>
                <a:uFillTx/>
                <a:latin typeface="Georgia"/>
                <a:ea typeface="+mn-ea"/>
                <a:cs typeface="+mn-cs"/>
              </a:rPr>
              <a:t>Strosahl</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K. (1996). Experimental avoidance and behavioral disorders: a functional dimensional approach to diagnosis and treatment.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Journal of Consulting and Clinical Psychology</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64</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(6), 1152–1168.</a:t>
            </a:r>
          </a:p>
        </p:txBody>
      </p:sp>
      <p:pic>
        <p:nvPicPr>
          <p:cNvPr id="6" name="Picture 5">
            <a:extLst>
              <a:ext uri="{FF2B5EF4-FFF2-40B4-BE49-F238E27FC236}">
                <a16:creationId xmlns:a16="http://schemas.microsoft.com/office/drawing/2014/main" id="{0FB91397-7832-4700-BA98-0A473CD1F6A6}"/>
              </a:ext>
            </a:extLst>
          </p:cNvPr>
          <p:cNvPicPr>
            <a:picLocks noChangeAspect="1"/>
          </p:cNvPicPr>
          <p:nvPr/>
        </p:nvPicPr>
        <p:blipFill rotWithShape="1">
          <a:blip r:embed="rId3">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sp>
        <p:nvSpPr>
          <p:cNvPr id="7" name="TextBox 6">
            <a:extLst>
              <a:ext uri="{FF2B5EF4-FFF2-40B4-BE49-F238E27FC236}">
                <a16:creationId xmlns:a16="http://schemas.microsoft.com/office/drawing/2014/main" id="{F0ED07A3-BB0F-458D-8ADB-DDEC1A0A9230}"/>
              </a:ext>
            </a:extLst>
          </p:cNvPr>
          <p:cNvSpPr txBox="1"/>
          <p:nvPr/>
        </p:nvSpPr>
        <p:spPr>
          <a:xfrm>
            <a:off x="4343400" y="986135"/>
            <a:ext cx="37338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Georgia"/>
                <a:ea typeface="+mn-ea"/>
                <a:cs typeface="+mn-cs"/>
              </a:rPr>
              <a:t>*i.e., </a:t>
            </a:r>
            <a:r>
              <a:rPr kumimoji="0" lang="en-US" sz="1300" b="0" i="0" u="none" strike="noStrike" kern="1200" cap="none" spc="0" normalizeH="0" baseline="0" noProof="0" dirty="0">
                <a:ln>
                  <a:noFill/>
                </a:ln>
                <a:solidFill>
                  <a:srgbClr val="4E8542"/>
                </a:solidFill>
                <a:effectLst/>
                <a:uLnTx/>
                <a:uFillTx/>
                <a:latin typeface="Georgia"/>
                <a:ea typeface="+mn-ea"/>
                <a:cs typeface="+mn-cs"/>
              </a:rPr>
              <a:t>Primary </a:t>
            </a:r>
            <a:r>
              <a:rPr kumimoji="0" lang="en-US" sz="1300" b="0" i="0" u="none" strike="noStrike" kern="1200" cap="none" spc="0" normalizeH="0" baseline="0" noProof="0" dirty="0">
                <a:ln>
                  <a:noFill/>
                </a:ln>
                <a:solidFill>
                  <a:prstClr val="black"/>
                </a:solidFill>
                <a:effectLst/>
                <a:uLnTx/>
                <a:uFillTx/>
                <a:latin typeface="Georgia"/>
                <a:ea typeface="+mn-ea"/>
                <a:cs typeface="+mn-cs"/>
              </a:rPr>
              <a:t>/ </a:t>
            </a:r>
            <a:r>
              <a:rPr kumimoji="0" lang="en-US" sz="1300" b="0" i="0" u="none" strike="noStrike" kern="1200" cap="none" spc="0" normalizeH="0" baseline="0" noProof="0" dirty="0">
                <a:ln>
                  <a:noFill/>
                </a:ln>
                <a:solidFill>
                  <a:srgbClr val="604878"/>
                </a:solidFill>
                <a:effectLst/>
                <a:uLnTx/>
                <a:uFillTx/>
                <a:latin typeface="Georgia"/>
                <a:ea typeface="+mn-ea"/>
                <a:cs typeface="+mn-cs"/>
              </a:rPr>
              <a:t>Secondary</a:t>
            </a:r>
            <a:r>
              <a:rPr kumimoji="0" lang="en-US" sz="1300" b="0" i="0" u="none" strike="noStrike" kern="1200" cap="none" spc="0" normalizeH="0" baseline="0" noProof="0" dirty="0">
                <a:ln>
                  <a:noFill/>
                </a:ln>
                <a:solidFill>
                  <a:prstClr val="black"/>
                </a:solidFill>
                <a:effectLst/>
                <a:uLnTx/>
                <a:uFillTx/>
                <a:latin typeface="Georgia"/>
                <a:ea typeface="+mn-ea"/>
                <a:cs typeface="+mn-cs"/>
              </a:rPr>
              <a:t> Prevention</a:t>
            </a:r>
          </a:p>
        </p:txBody>
      </p:sp>
      <p:sp>
        <p:nvSpPr>
          <p:cNvPr id="11" name="Rectangle 10">
            <a:extLst>
              <a:ext uri="{FF2B5EF4-FFF2-40B4-BE49-F238E27FC236}">
                <a16:creationId xmlns:a16="http://schemas.microsoft.com/office/drawing/2014/main" id="{9ED3B689-4F73-4F86-9234-489ECB7A7190}"/>
              </a:ext>
            </a:extLst>
          </p:cNvPr>
          <p:cNvSpPr/>
          <p:nvPr/>
        </p:nvSpPr>
        <p:spPr>
          <a:xfrm>
            <a:off x="377952" y="1524000"/>
            <a:ext cx="3736848" cy="1143000"/>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Numerous problems contribute to suicide risk.</a:t>
            </a:r>
          </a:p>
        </p:txBody>
      </p:sp>
      <p:sp>
        <p:nvSpPr>
          <p:cNvPr id="12" name="Rectangle 11">
            <a:extLst>
              <a:ext uri="{FF2B5EF4-FFF2-40B4-BE49-F238E27FC236}">
                <a16:creationId xmlns:a16="http://schemas.microsoft.com/office/drawing/2014/main" id="{DC5AE218-ACD9-4347-9FC8-EA8541C246A3}"/>
              </a:ext>
            </a:extLst>
          </p:cNvPr>
          <p:cNvSpPr/>
          <p:nvPr/>
        </p:nvSpPr>
        <p:spPr>
          <a:xfrm>
            <a:off x="377952" y="3524250"/>
            <a:ext cx="3736848" cy="2800350"/>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a:extLst>
              <a:ext uri="{FF2B5EF4-FFF2-40B4-BE49-F238E27FC236}">
                <a16:creationId xmlns:a16="http://schemas.microsoft.com/office/drawing/2014/main" id="{E0676B1F-567F-40B7-8388-377324AE5766}"/>
              </a:ext>
            </a:extLst>
          </p:cNvPr>
          <p:cNvSpPr/>
          <p:nvPr/>
        </p:nvSpPr>
        <p:spPr>
          <a:xfrm>
            <a:off x="5029200" y="1510748"/>
            <a:ext cx="3736848" cy="2057400"/>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Georgia"/>
                <a:ea typeface="+mn-ea"/>
                <a:cs typeface="+mn-cs"/>
              </a:rPr>
              <a:t>Experiential Avoidance</a:t>
            </a:r>
            <a:r>
              <a:rPr kumimoji="0" lang="en-US" sz="2000" b="1" i="0" u="sng" strike="noStrike" kern="1200" cap="none" spc="0" normalizeH="0" baseline="0" noProof="0" dirty="0">
                <a:ln>
                  <a:noFill/>
                </a:ln>
                <a:solidFill>
                  <a:prstClr val="black"/>
                </a:solidFill>
                <a:effectLst/>
                <a:uLnTx/>
                <a:uFillTx/>
                <a:latin typeface="Georgia"/>
                <a:ea typeface="+mn-ea"/>
                <a:cs typeface="+mn-cs"/>
              </a:rPr>
              <a:t>:</a:t>
            </a:r>
            <a:r>
              <a:rPr kumimoji="0" lang="en-US" sz="2000" b="1" i="0" u="sng" strike="noStrike" kern="1200" cap="none" spc="0" normalizeH="0" baseline="30000" noProof="0" dirty="0">
                <a:ln>
                  <a:noFill/>
                </a:ln>
                <a:solidFill>
                  <a:prstClr val="black"/>
                </a:solidFill>
                <a:effectLst/>
                <a:uLnTx/>
                <a:uFillTx/>
                <a:latin typeface="Georgia"/>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Defined: </a:t>
            </a:r>
            <a:r>
              <a:rPr kumimoji="0" lang="en-US" sz="1800" b="0" i="1" u="none" strike="noStrike" kern="1200" cap="none" spc="0" normalizeH="0" baseline="0" noProof="0" dirty="0">
                <a:ln>
                  <a:noFill/>
                </a:ln>
                <a:solidFill>
                  <a:prstClr val="black"/>
                </a:solidFill>
                <a:effectLst/>
                <a:uLnTx/>
                <a:uFillTx/>
                <a:latin typeface="Georgia"/>
                <a:ea typeface="+mn-ea"/>
                <a:cs typeface="+mn-cs"/>
              </a:rPr>
              <a:t>The tendency to escape or avoid unwanted thoughts, emotions, memories, and sensations, even when doing so is futile or causes harm.</a:t>
            </a:r>
            <a:r>
              <a:rPr kumimoji="0" lang="en-US" sz="1800" b="0" i="0" u="none" strike="noStrike" kern="1200" cap="none" spc="0" normalizeH="0" baseline="30000" noProof="0" dirty="0">
                <a:ln>
                  <a:noFill/>
                </a:ln>
                <a:solidFill>
                  <a:prstClr val="black"/>
                </a:solidFill>
                <a:effectLst/>
                <a:uLnTx/>
                <a:uFillTx/>
                <a:latin typeface="Georgia"/>
                <a:ea typeface="+mn-ea"/>
                <a:cs typeface="+mn-cs"/>
              </a:rPr>
              <a:t>2</a:t>
            </a:r>
          </a:p>
        </p:txBody>
      </p:sp>
      <p:sp>
        <p:nvSpPr>
          <p:cNvPr id="14" name="Rectangle 13">
            <a:extLst>
              <a:ext uri="{FF2B5EF4-FFF2-40B4-BE49-F238E27FC236}">
                <a16:creationId xmlns:a16="http://schemas.microsoft.com/office/drawing/2014/main" id="{1B5354ED-0466-4377-9ECC-588278D5DFD7}"/>
              </a:ext>
            </a:extLst>
          </p:cNvPr>
          <p:cNvSpPr/>
          <p:nvPr/>
        </p:nvSpPr>
        <p:spPr>
          <a:xfrm>
            <a:off x="5029200" y="4253948"/>
            <a:ext cx="3736848" cy="2057400"/>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Georgia"/>
                <a:ea typeface="+mn-ea"/>
                <a:cs typeface="+mn-cs"/>
              </a:rPr>
              <a:t>Might these problems share something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Georgia"/>
                <a:ea typeface="+mn-ea"/>
                <a:cs typeface="+mn-cs"/>
              </a:rPr>
              <a:t>Could there be a possible </a:t>
            </a:r>
            <a:r>
              <a:rPr kumimoji="0" lang="en-US" sz="2200" b="1" i="1" u="none" strike="noStrike" kern="1200" cap="none" spc="0" normalizeH="0" baseline="0" noProof="0" dirty="0">
                <a:ln>
                  <a:noFill/>
                </a:ln>
                <a:solidFill>
                  <a:prstClr val="black"/>
                </a:solidFill>
                <a:effectLst/>
                <a:uLnTx/>
                <a:uFillTx/>
                <a:latin typeface="Georgia"/>
                <a:ea typeface="+mn-ea"/>
                <a:cs typeface="+mn-cs"/>
              </a:rPr>
              <a:t>transdiagnostic process</a:t>
            </a:r>
            <a:r>
              <a:rPr kumimoji="0" lang="en-US" sz="2200" b="0" i="0" u="none" strike="noStrike" kern="1200" cap="none" spc="0" normalizeH="0" baseline="0" noProof="0" dirty="0">
                <a:ln>
                  <a:noFill/>
                </a:ln>
                <a:solidFill>
                  <a:prstClr val="black"/>
                </a:solidFill>
                <a:effectLst/>
                <a:uLnTx/>
                <a:uFillTx/>
                <a:latin typeface="Georgia"/>
                <a:ea typeface="+mn-ea"/>
                <a:cs typeface="+mn-cs"/>
              </a:rPr>
              <a:t>?</a:t>
            </a:r>
          </a:p>
        </p:txBody>
      </p:sp>
      <p:sp>
        <p:nvSpPr>
          <p:cNvPr id="15" name="Arrow: Right 14">
            <a:extLst>
              <a:ext uri="{FF2B5EF4-FFF2-40B4-BE49-F238E27FC236}">
                <a16:creationId xmlns:a16="http://schemas.microsoft.com/office/drawing/2014/main" id="{6998E546-C261-46AE-B199-0F000B23833F}"/>
              </a:ext>
            </a:extLst>
          </p:cNvPr>
          <p:cNvSpPr/>
          <p:nvPr/>
        </p:nvSpPr>
        <p:spPr>
          <a:xfrm>
            <a:off x="4191000" y="5029200"/>
            <a:ext cx="762000" cy="533400"/>
          </a:xfrm>
          <a:prstGeom prst="rightArrow">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Arrow: Right 15">
            <a:extLst>
              <a:ext uri="{FF2B5EF4-FFF2-40B4-BE49-F238E27FC236}">
                <a16:creationId xmlns:a16="http://schemas.microsoft.com/office/drawing/2014/main" id="{637DE69E-C7AE-47A4-A67E-1A51984BBD48}"/>
              </a:ext>
            </a:extLst>
          </p:cNvPr>
          <p:cNvSpPr/>
          <p:nvPr/>
        </p:nvSpPr>
        <p:spPr>
          <a:xfrm rot="5400000">
            <a:off x="1960626" y="2828925"/>
            <a:ext cx="571500" cy="533400"/>
          </a:xfrm>
          <a:prstGeom prst="rightArrow">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Arrow: Right 16">
            <a:extLst>
              <a:ext uri="{FF2B5EF4-FFF2-40B4-BE49-F238E27FC236}">
                <a16:creationId xmlns:a16="http://schemas.microsoft.com/office/drawing/2014/main" id="{6422020E-325F-478A-A878-AC462AC807EE}"/>
              </a:ext>
            </a:extLst>
          </p:cNvPr>
          <p:cNvSpPr/>
          <p:nvPr/>
        </p:nvSpPr>
        <p:spPr>
          <a:xfrm rot="16200000">
            <a:off x="6611874" y="3644348"/>
            <a:ext cx="571500" cy="533400"/>
          </a:xfrm>
          <a:prstGeom prst="rightArrow">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4" name="Diagram 3"/>
          <p:cNvGraphicFramePr/>
          <p:nvPr>
            <p:extLst/>
          </p:nvPr>
        </p:nvGraphicFramePr>
        <p:xfrm>
          <a:off x="686562" y="3590925"/>
          <a:ext cx="31242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7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animBg="1"/>
      <p:bldP spid="14" grpId="0" animBg="1"/>
      <p:bldP spid="15" grpId="0" animBg="1"/>
      <p:bldP spid="16" grpId="0" animBg="1"/>
      <p:bldP spid="17" grpId="0" animBg="1"/>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Experiential Avoidance &amp;</a:t>
            </a:r>
            <a:br>
              <a:rPr lang="en-US" dirty="0"/>
            </a:br>
            <a:r>
              <a:rPr lang="en-US" dirty="0"/>
              <a:t>Upstream* Suicide Prevention</a:t>
            </a:r>
            <a:endParaRPr lang="en-US" baseline="30000" dirty="0"/>
          </a:p>
        </p:txBody>
      </p:sp>
      <p:sp>
        <p:nvSpPr>
          <p:cNvPr id="3" name="Content Placeholder 2"/>
          <p:cNvSpPr>
            <a:spLocks noGrp="1"/>
          </p:cNvSpPr>
          <p:nvPr>
            <p:ph sz="quarter" idx="1"/>
          </p:nvPr>
        </p:nvSpPr>
        <p:spPr>
          <a:xfrm>
            <a:off x="608076" y="2806544"/>
            <a:ext cx="7772400" cy="3352800"/>
          </a:xfrm>
        </p:spPr>
        <p:txBody>
          <a:bodyPr>
            <a:normAutofit/>
          </a:bodyPr>
          <a:lstStyle/>
          <a:p>
            <a:pPr lvl="1">
              <a:spcAft>
                <a:spcPts val="600"/>
              </a:spcAft>
            </a:pPr>
            <a:r>
              <a:rPr lang="en-US" dirty="0"/>
              <a:t>A key construct and target within Acceptance and Commitment Therapy (ACT)</a:t>
            </a:r>
          </a:p>
          <a:p>
            <a:pPr lvl="1">
              <a:spcAft>
                <a:spcPts val="600"/>
              </a:spcAft>
            </a:pPr>
            <a:r>
              <a:rPr lang="en-US" dirty="0"/>
              <a:t>Close overlap / association with concepts tied to suicidal behavior</a:t>
            </a:r>
          </a:p>
          <a:p>
            <a:pPr lvl="1">
              <a:spcAft>
                <a:spcPts val="600"/>
              </a:spcAft>
            </a:pPr>
            <a:r>
              <a:rPr lang="en-US" dirty="0"/>
              <a:t>Suicide as most extreme expression</a:t>
            </a:r>
          </a:p>
          <a:p>
            <a:pPr lvl="1">
              <a:spcAft>
                <a:spcPts val="600"/>
              </a:spcAft>
            </a:pPr>
            <a:r>
              <a:rPr lang="en-US" dirty="0"/>
              <a:t>Majority of suicide notes cite reason as escape from emotional pain</a:t>
            </a:r>
            <a:r>
              <a:rPr lang="en-US" baseline="30000" dirty="0"/>
              <a:t>2</a:t>
            </a:r>
          </a:p>
          <a:p>
            <a:pPr lvl="1">
              <a:spcAft>
                <a:spcPts val="600"/>
              </a:spcAft>
            </a:pPr>
            <a:r>
              <a:rPr lang="en-US" dirty="0"/>
              <a:t>Mindfulness / ACT can reduce experiential avoidance</a:t>
            </a:r>
            <a:r>
              <a:rPr lang="en-US" baseline="30000" dirty="0"/>
              <a:t>3</a:t>
            </a:r>
          </a:p>
        </p:txBody>
      </p:sp>
      <p:sp>
        <p:nvSpPr>
          <p:cNvPr id="5" name="TextBox 4"/>
          <p:cNvSpPr txBox="1"/>
          <p:nvPr/>
        </p:nvSpPr>
        <p:spPr>
          <a:xfrm>
            <a:off x="152400" y="6343218"/>
            <a:ext cx="8683752" cy="438582"/>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Luoma, J. B., &amp; </a:t>
            </a:r>
            <a:r>
              <a:rPr kumimoji="0" lang="en-US" sz="750" b="0" i="0" u="none" strike="noStrike" kern="1200" cap="none" spc="0" normalizeH="0" baseline="0" noProof="0" dirty="0" err="1">
                <a:ln>
                  <a:noFill/>
                </a:ln>
                <a:solidFill>
                  <a:prstClr val="white">
                    <a:lumMod val="50000"/>
                  </a:prstClr>
                </a:solidFill>
                <a:effectLst/>
                <a:uLnTx/>
                <a:uFillTx/>
                <a:latin typeface="Georgia"/>
                <a:ea typeface="+mn-ea"/>
                <a:cs typeface="+mn-cs"/>
              </a:rPr>
              <a:t>Villatte</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J. L. (2012). Mindfulness in the Treatment of Suicidal Individuals.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Cognitive and Behavioral Practice</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19</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(2), 265–276.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Baumeister, R. F. (1990). Suicide as escape from self.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Psychological Review</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97</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(1), 90–113.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Hayes, Steven C., Luoma, J. B., Bond, F. W., Masuda, A., &amp; Lillis, J. (2006). Acceptance and commitment therapy: Model, processes and outcomes. </a:t>
            </a:r>
            <a:r>
              <a:rPr kumimoji="0" lang="en-US" sz="750" b="0" i="1" u="none" strike="noStrike" kern="1200" cap="none" spc="0" normalizeH="0" baseline="0" noProof="0" dirty="0" err="1">
                <a:ln>
                  <a:noFill/>
                </a:ln>
                <a:solidFill>
                  <a:prstClr val="white">
                    <a:lumMod val="50000"/>
                  </a:prstClr>
                </a:solidFill>
                <a:effectLst/>
                <a:uLnTx/>
                <a:uFillTx/>
                <a:latin typeface="Georgia"/>
                <a:ea typeface="+mn-ea"/>
                <a:cs typeface="+mn-cs"/>
              </a:rPr>
              <a:t>Behaviour</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 Research and Therapy</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750" b="0" i="1" u="none" strike="noStrike" kern="1200" cap="none" spc="0" normalizeH="0" baseline="0" noProof="0" dirty="0">
                <a:ln>
                  <a:noFill/>
                </a:ln>
                <a:solidFill>
                  <a:prstClr val="white">
                    <a:lumMod val="50000"/>
                  </a:prstClr>
                </a:solidFill>
                <a:effectLst/>
                <a:uLnTx/>
                <a:uFillTx/>
                <a:latin typeface="Georgia"/>
                <a:ea typeface="+mn-ea"/>
                <a:cs typeface="+mn-cs"/>
              </a:rPr>
              <a:t>44</a:t>
            </a:r>
            <a:r>
              <a:rPr kumimoji="0" lang="en-US" sz="750" b="0" i="0" u="none" strike="noStrike" kern="1200" cap="none" spc="0" normalizeH="0" baseline="0" noProof="0" dirty="0">
                <a:ln>
                  <a:noFill/>
                </a:ln>
                <a:solidFill>
                  <a:prstClr val="white">
                    <a:lumMod val="50000"/>
                  </a:prstClr>
                </a:solidFill>
                <a:effectLst/>
                <a:uLnTx/>
                <a:uFillTx/>
                <a:latin typeface="Georgia"/>
                <a:ea typeface="+mn-ea"/>
                <a:cs typeface="+mn-cs"/>
              </a:rPr>
              <a:t>(1), 1–25.</a:t>
            </a:r>
          </a:p>
        </p:txBody>
      </p:sp>
      <p:pic>
        <p:nvPicPr>
          <p:cNvPr id="6" name="Picture 5">
            <a:extLst>
              <a:ext uri="{FF2B5EF4-FFF2-40B4-BE49-F238E27FC236}">
                <a16:creationId xmlns:a16="http://schemas.microsoft.com/office/drawing/2014/main" id="{0FB91397-7832-4700-BA98-0A473CD1F6A6}"/>
              </a:ext>
            </a:extLst>
          </p:cNvPr>
          <p:cNvPicPr>
            <a:picLocks noChangeAspect="1"/>
          </p:cNvPicPr>
          <p:nvPr/>
        </p:nvPicPr>
        <p:blipFill rotWithShape="1">
          <a:blip r:embed="rId3">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sp>
        <p:nvSpPr>
          <p:cNvPr id="7" name="TextBox 6">
            <a:extLst>
              <a:ext uri="{FF2B5EF4-FFF2-40B4-BE49-F238E27FC236}">
                <a16:creationId xmlns:a16="http://schemas.microsoft.com/office/drawing/2014/main" id="{F0ED07A3-BB0F-458D-8ADB-DDEC1A0A9230}"/>
              </a:ext>
            </a:extLst>
          </p:cNvPr>
          <p:cNvSpPr txBox="1"/>
          <p:nvPr/>
        </p:nvSpPr>
        <p:spPr>
          <a:xfrm>
            <a:off x="4343400" y="986135"/>
            <a:ext cx="37338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Georgia"/>
                <a:ea typeface="+mn-ea"/>
                <a:cs typeface="+mn-cs"/>
              </a:rPr>
              <a:t>*i.e., </a:t>
            </a:r>
            <a:r>
              <a:rPr kumimoji="0" lang="en-US" sz="1300" b="0" i="0" u="none" strike="noStrike" kern="1200" cap="none" spc="0" normalizeH="0" baseline="0" noProof="0" dirty="0">
                <a:ln>
                  <a:noFill/>
                </a:ln>
                <a:solidFill>
                  <a:srgbClr val="4E8542"/>
                </a:solidFill>
                <a:effectLst/>
                <a:uLnTx/>
                <a:uFillTx/>
                <a:latin typeface="Georgia"/>
                <a:ea typeface="+mn-ea"/>
                <a:cs typeface="+mn-cs"/>
              </a:rPr>
              <a:t>Primary </a:t>
            </a:r>
            <a:r>
              <a:rPr kumimoji="0" lang="en-US" sz="1300" b="0" i="0" u="none" strike="noStrike" kern="1200" cap="none" spc="0" normalizeH="0" baseline="0" noProof="0" dirty="0">
                <a:ln>
                  <a:noFill/>
                </a:ln>
                <a:solidFill>
                  <a:prstClr val="black"/>
                </a:solidFill>
                <a:effectLst/>
                <a:uLnTx/>
                <a:uFillTx/>
                <a:latin typeface="Georgia"/>
                <a:ea typeface="+mn-ea"/>
                <a:cs typeface="+mn-cs"/>
              </a:rPr>
              <a:t>/ </a:t>
            </a:r>
            <a:r>
              <a:rPr kumimoji="0" lang="en-US" sz="1300" b="0" i="0" u="none" strike="noStrike" kern="1200" cap="none" spc="0" normalizeH="0" baseline="0" noProof="0" dirty="0">
                <a:ln>
                  <a:noFill/>
                </a:ln>
                <a:solidFill>
                  <a:srgbClr val="604878"/>
                </a:solidFill>
                <a:effectLst/>
                <a:uLnTx/>
                <a:uFillTx/>
                <a:latin typeface="Georgia"/>
                <a:ea typeface="+mn-ea"/>
                <a:cs typeface="+mn-cs"/>
              </a:rPr>
              <a:t>Secondary</a:t>
            </a:r>
            <a:r>
              <a:rPr kumimoji="0" lang="en-US" sz="1300" b="0" i="0" u="none" strike="noStrike" kern="1200" cap="none" spc="0" normalizeH="0" baseline="0" noProof="0" dirty="0">
                <a:ln>
                  <a:noFill/>
                </a:ln>
                <a:solidFill>
                  <a:prstClr val="black"/>
                </a:solidFill>
                <a:effectLst/>
                <a:uLnTx/>
                <a:uFillTx/>
                <a:latin typeface="Georgia"/>
                <a:ea typeface="+mn-ea"/>
                <a:cs typeface="+mn-cs"/>
              </a:rPr>
              <a:t> Prevention</a:t>
            </a:r>
          </a:p>
        </p:txBody>
      </p:sp>
      <p:sp>
        <p:nvSpPr>
          <p:cNvPr id="8" name="Rectangle 7">
            <a:extLst>
              <a:ext uri="{FF2B5EF4-FFF2-40B4-BE49-F238E27FC236}">
                <a16:creationId xmlns:a16="http://schemas.microsoft.com/office/drawing/2014/main" id="{8BEC4CDC-5EA5-4607-A18A-681D719FA322}"/>
              </a:ext>
            </a:extLst>
          </p:cNvPr>
          <p:cNvSpPr/>
          <p:nvPr/>
        </p:nvSpPr>
        <p:spPr>
          <a:xfrm>
            <a:off x="2189988" y="1590891"/>
            <a:ext cx="4840224" cy="1143000"/>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Georgia"/>
                <a:ea typeface="+mn-ea"/>
                <a:cs typeface="+mn-cs"/>
              </a:rPr>
              <a:t>A Transdiagnostic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Georgia"/>
                <a:ea typeface="+mn-ea"/>
                <a:cs typeface="+mn-cs"/>
              </a:rPr>
              <a:t>Experiential Avoidance</a:t>
            </a:r>
            <a:r>
              <a:rPr kumimoji="0" lang="en-US" sz="2800" b="0" i="0" u="none" strike="noStrike" kern="1200" cap="none" spc="0" normalizeH="0" baseline="30000" noProof="0" dirty="0">
                <a:ln>
                  <a:noFill/>
                </a:ln>
                <a:solidFill>
                  <a:prstClr val="black"/>
                </a:solidFill>
                <a:effectLst/>
                <a:uLnTx/>
                <a:uFillTx/>
                <a:latin typeface="Georgia"/>
                <a:ea typeface="+mn-ea"/>
                <a:cs typeface="+mn-cs"/>
              </a:rPr>
              <a:t>1</a:t>
            </a:r>
            <a:endParaRPr kumimoji="0" lang="en-US" sz="2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42066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2CC924-4316-48F5-A3B0-ECBDFD18D25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50476D88-34ED-47E6-8043-F73CFA52052E}"/>
              </a:ext>
            </a:extLst>
          </p:cNvPr>
          <p:cNvSpPr>
            <a:spLocks noGrp="1"/>
          </p:cNvSpPr>
          <p:nvPr>
            <p:ph sz="quarter" idx="1"/>
          </p:nvPr>
        </p:nvSpPr>
        <p:spPr>
          <a:xfrm>
            <a:off x="301752" y="1447800"/>
            <a:ext cx="8503920" cy="1749552"/>
          </a:xfrm>
        </p:spPr>
        <p:txBody>
          <a:bodyPr>
            <a:normAutofit/>
          </a:bodyPr>
          <a:lstStyle/>
          <a:p>
            <a:r>
              <a:rPr lang="en-US" dirty="0"/>
              <a:t>Experiential avoidance &amp; pastoral presence</a:t>
            </a:r>
            <a:r>
              <a:rPr lang="en-US" baseline="30000" dirty="0"/>
              <a:t>1</a:t>
            </a:r>
          </a:p>
          <a:p>
            <a:pPr lvl="1"/>
            <a:r>
              <a:rPr lang="en-US" dirty="0"/>
              <a:t>Individual-level willingness to be present</a:t>
            </a:r>
          </a:p>
          <a:p>
            <a:pPr lvl="1"/>
            <a:r>
              <a:rPr lang="en-US" dirty="0"/>
              <a:t>Social/pastoral-level willingness to share presence</a:t>
            </a:r>
          </a:p>
          <a:p>
            <a:pPr lvl="1"/>
            <a:r>
              <a:rPr lang="en-US" dirty="0"/>
              <a:t>Willing to be present (to distress)… </a:t>
            </a:r>
            <a:r>
              <a:rPr lang="en-US" u="sng" dirty="0"/>
              <a:t>for a reason </a:t>
            </a:r>
            <a:r>
              <a:rPr lang="en-US" dirty="0"/>
              <a:t>(values)</a:t>
            </a:r>
          </a:p>
        </p:txBody>
      </p:sp>
      <p:sp>
        <p:nvSpPr>
          <p:cNvPr id="7" name="TextBox 6">
            <a:extLst>
              <a:ext uri="{FF2B5EF4-FFF2-40B4-BE49-F238E27FC236}">
                <a16:creationId xmlns:a16="http://schemas.microsoft.com/office/drawing/2014/main" id="{9B9CC1FB-C2F6-4C66-88FF-AD3235CF858A}"/>
              </a:ext>
            </a:extLst>
          </p:cNvPr>
          <p:cNvSpPr txBox="1"/>
          <p:nvPr/>
        </p:nvSpPr>
        <p:spPr>
          <a:xfrm>
            <a:off x="228600" y="6324600"/>
            <a:ext cx="83058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eorgia"/>
                <a:ea typeface="+mn-ea"/>
                <a:cs typeface="+mn-cs"/>
              </a:rPr>
              <a:t>1. Nieuwsma, J.A., Walser, R.D., &amp; Hayes, S.C. (Eds.). (2016). </a:t>
            </a:r>
            <a:r>
              <a:rPr kumimoji="0" lang="en-US" sz="1100" b="0" i="1" u="none" strike="noStrike" kern="1200" cap="none" spc="0" normalizeH="0" baseline="0" noProof="0" dirty="0">
                <a:ln>
                  <a:noFill/>
                </a:ln>
                <a:solidFill>
                  <a:prstClr val="white"/>
                </a:solidFill>
                <a:effectLst/>
                <a:uLnTx/>
                <a:uFillTx/>
                <a:latin typeface="Georgia"/>
                <a:ea typeface="+mn-ea"/>
                <a:cs typeface="+mn-cs"/>
              </a:rPr>
              <a:t>ACT for clergy and pastoral counselors: Using acceptance and commitment therapy to bridge psychological and spiritual care</a:t>
            </a:r>
            <a:r>
              <a:rPr kumimoji="0" lang="en-US" sz="1100" b="0" i="0" u="none" strike="noStrike" kern="1200" cap="none" spc="0" normalizeH="0" baseline="0" noProof="0" dirty="0">
                <a:ln>
                  <a:noFill/>
                </a:ln>
                <a:solidFill>
                  <a:prstClr val="white"/>
                </a:solidFill>
                <a:effectLst/>
                <a:uLnTx/>
                <a:uFillTx/>
                <a:latin typeface="Georgia"/>
                <a:ea typeface="+mn-ea"/>
                <a:cs typeface="+mn-cs"/>
              </a:rPr>
              <a:t>. Oakland, CA: Context Press / New Harbinger Publications.</a:t>
            </a:r>
          </a:p>
        </p:txBody>
      </p:sp>
      <p:sp>
        <p:nvSpPr>
          <p:cNvPr id="10" name="Title 1">
            <a:extLst>
              <a:ext uri="{FF2B5EF4-FFF2-40B4-BE49-F238E27FC236}">
                <a16:creationId xmlns:a16="http://schemas.microsoft.com/office/drawing/2014/main" id="{92721B47-3618-442F-816B-E78D05BC65F6}"/>
              </a:ext>
            </a:extLst>
          </p:cNvPr>
          <p:cNvSpPr>
            <a:spLocks noGrp="1"/>
          </p:cNvSpPr>
          <p:nvPr>
            <p:ph type="title"/>
          </p:nvPr>
        </p:nvSpPr>
        <p:spPr>
          <a:xfrm>
            <a:off x="301752" y="307848"/>
            <a:ext cx="8534400" cy="758952"/>
          </a:xfrm>
        </p:spPr>
        <p:txBody>
          <a:bodyPr>
            <a:normAutofit fontScale="90000"/>
          </a:bodyPr>
          <a:lstStyle/>
          <a:p>
            <a:r>
              <a:rPr lang="en-US" dirty="0"/>
              <a:t>Experiential Avoidance &amp;</a:t>
            </a:r>
            <a:br>
              <a:rPr lang="en-US" dirty="0"/>
            </a:br>
            <a:r>
              <a:rPr lang="en-US" dirty="0"/>
              <a:t>Upstream* Suicide Prevention</a:t>
            </a:r>
            <a:endParaRPr lang="en-US" baseline="30000" dirty="0"/>
          </a:p>
        </p:txBody>
      </p:sp>
      <p:pic>
        <p:nvPicPr>
          <p:cNvPr id="11" name="Picture 10">
            <a:extLst>
              <a:ext uri="{FF2B5EF4-FFF2-40B4-BE49-F238E27FC236}">
                <a16:creationId xmlns:a16="http://schemas.microsoft.com/office/drawing/2014/main" id="{FB7DC0FB-0CFA-4883-A5BE-568491AED678}"/>
              </a:ext>
            </a:extLst>
          </p:cNvPr>
          <p:cNvPicPr>
            <a:picLocks noChangeAspect="1"/>
          </p:cNvPicPr>
          <p:nvPr/>
        </p:nvPicPr>
        <p:blipFill rotWithShape="1">
          <a:blip r:embed="rId3">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sp>
        <p:nvSpPr>
          <p:cNvPr id="12" name="TextBox 11">
            <a:extLst>
              <a:ext uri="{FF2B5EF4-FFF2-40B4-BE49-F238E27FC236}">
                <a16:creationId xmlns:a16="http://schemas.microsoft.com/office/drawing/2014/main" id="{725A9897-5509-4D56-BF58-CA7DE1A37459}"/>
              </a:ext>
            </a:extLst>
          </p:cNvPr>
          <p:cNvSpPr txBox="1"/>
          <p:nvPr/>
        </p:nvSpPr>
        <p:spPr>
          <a:xfrm>
            <a:off x="4343400" y="986135"/>
            <a:ext cx="37338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Georgia"/>
                <a:ea typeface="+mn-ea"/>
                <a:cs typeface="+mn-cs"/>
              </a:rPr>
              <a:t>*i.e., </a:t>
            </a:r>
            <a:r>
              <a:rPr kumimoji="0" lang="en-US" sz="1300" b="0" i="0" u="none" strike="noStrike" kern="1200" cap="none" spc="0" normalizeH="0" baseline="0" noProof="0" dirty="0">
                <a:ln>
                  <a:noFill/>
                </a:ln>
                <a:solidFill>
                  <a:srgbClr val="4E8542"/>
                </a:solidFill>
                <a:effectLst/>
                <a:uLnTx/>
                <a:uFillTx/>
                <a:latin typeface="Georgia"/>
                <a:ea typeface="+mn-ea"/>
                <a:cs typeface="+mn-cs"/>
              </a:rPr>
              <a:t>Primary </a:t>
            </a:r>
            <a:r>
              <a:rPr kumimoji="0" lang="en-US" sz="1300" b="0" i="0" u="none" strike="noStrike" kern="1200" cap="none" spc="0" normalizeH="0" baseline="0" noProof="0" dirty="0">
                <a:ln>
                  <a:noFill/>
                </a:ln>
                <a:solidFill>
                  <a:prstClr val="black"/>
                </a:solidFill>
                <a:effectLst/>
                <a:uLnTx/>
                <a:uFillTx/>
                <a:latin typeface="Georgia"/>
                <a:ea typeface="+mn-ea"/>
                <a:cs typeface="+mn-cs"/>
              </a:rPr>
              <a:t>/ </a:t>
            </a:r>
            <a:r>
              <a:rPr kumimoji="0" lang="en-US" sz="1300" b="0" i="0" u="none" strike="noStrike" kern="1200" cap="none" spc="0" normalizeH="0" baseline="0" noProof="0" dirty="0">
                <a:ln>
                  <a:noFill/>
                </a:ln>
                <a:solidFill>
                  <a:srgbClr val="604878"/>
                </a:solidFill>
                <a:effectLst/>
                <a:uLnTx/>
                <a:uFillTx/>
                <a:latin typeface="Georgia"/>
                <a:ea typeface="+mn-ea"/>
                <a:cs typeface="+mn-cs"/>
              </a:rPr>
              <a:t>Secondary</a:t>
            </a:r>
            <a:r>
              <a:rPr kumimoji="0" lang="en-US" sz="1300" b="0" i="0" u="none" strike="noStrike" kern="1200" cap="none" spc="0" normalizeH="0" baseline="0" noProof="0" dirty="0">
                <a:ln>
                  <a:noFill/>
                </a:ln>
                <a:solidFill>
                  <a:prstClr val="black"/>
                </a:solidFill>
                <a:effectLst/>
                <a:uLnTx/>
                <a:uFillTx/>
                <a:latin typeface="Georgia"/>
                <a:ea typeface="+mn-ea"/>
                <a:cs typeface="+mn-cs"/>
              </a:rPr>
              <a:t> Prevention</a:t>
            </a:r>
          </a:p>
        </p:txBody>
      </p:sp>
      <p:pic>
        <p:nvPicPr>
          <p:cNvPr id="9" name="Picture 8">
            <a:extLst>
              <a:ext uri="{FF2B5EF4-FFF2-40B4-BE49-F238E27FC236}">
                <a16:creationId xmlns:a16="http://schemas.microsoft.com/office/drawing/2014/main" id="{C4603C85-607C-41F7-9D39-B8906EFA0FA0}"/>
              </a:ext>
            </a:extLst>
          </p:cNvPr>
          <p:cNvPicPr>
            <a:picLocks noChangeAspect="1"/>
          </p:cNvPicPr>
          <p:nvPr/>
        </p:nvPicPr>
        <p:blipFill rotWithShape="1">
          <a:blip r:embed="rId4"/>
          <a:srcRect l="19167" t="22000" r="19167" b="7333"/>
          <a:stretch/>
        </p:blipFill>
        <p:spPr>
          <a:xfrm>
            <a:off x="2519632" y="3624470"/>
            <a:ext cx="3723736" cy="2667000"/>
          </a:xfrm>
          <a:prstGeom prst="rect">
            <a:avLst/>
          </a:prstGeom>
        </p:spPr>
      </p:pic>
      <p:sp>
        <p:nvSpPr>
          <p:cNvPr id="13" name="Arrow: U-Turn 12">
            <a:extLst>
              <a:ext uri="{FF2B5EF4-FFF2-40B4-BE49-F238E27FC236}">
                <a16:creationId xmlns:a16="http://schemas.microsoft.com/office/drawing/2014/main" id="{A8DA9138-C1E0-40D7-8463-D810279C375A}"/>
              </a:ext>
            </a:extLst>
          </p:cNvPr>
          <p:cNvSpPr/>
          <p:nvPr/>
        </p:nvSpPr>
        <p:spPr>
          <a:xfrm>
            <a:off x="2895600" y="3200400"/>
            <a:ext cx="2895600" cy="838200"/>
          </a:xfrm>
          <a:prstGeom prst="uturnArrow">
            <a:avLst>
              <a:gd name="adj1" fmla="val 39328"/>
              <a:gd name="adj2" fmla="val 25000"/>
              <a:gd name="adj3" fmla="val 17886"/>
              <a:gd name="adj4" fmla="val 43750"/>
              <a:gd name="adj5" fmla="val 100000"/>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Georgia"/>
                <a:ea typeface="+mn-ea"/>
                <a:cs typeface="+mn-cs"/>
              </a:rPr>
              <a:t>…in order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29798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AEDC-2A9F-482E-BC6B-0198BF1E0B4F}"/>
              </a:ext>
            </a:extLst>
          </p:cNvPr>
          <p:cNvSpPr>
            <a:spLocks noGrp="1"/>
          </p:cNvSpPr>
          <p:nvPr>
            <p:ph type="title"/>
          </p:nvPr>
        </p:nvSpPr>
        <p:spPr>
          <a:xfrm>
            <a:off x="301752" y="384048"/>
            <a:ext cx="7165848" cy="758952"/>
          </a:xfrm>
        </p:spPr>
        <p:txBody>
          <a:bodyPr>
            <a:normAutofit fontScale="90000"/>
          </a:bodyPr>
          <a:lstStyle/>
          <a:p>
            <a:r>
              <a:rPr lang="en-US" dirty="0"/>
              <a:t>Chaplain Utilization of Evidence-based</a:t>
            </a:r>
            <a:br>
              <a:rPr lang="en-US" dirty="0"/>
            </a:br>
            <a:r>
              <a:rPr lang="en-US" dirty="0"/>
              <a:t>Practices for Suicide Prevention</a:t>
            </a:r>
          </a:p>
        </p:txBody>
      </p:sp>
      <p:sp>
        <p:nvSpPr>
          <p:cNvPr id="3" name="Slide Number Placeholder 2">
            <a:extLst>
              <a:ext uri="{FF2B5EF4-FFF2-40B4-BE49-F238E27FC236}">
                <a16:creationId xmlns:a16="http://schemas.microsoft.com/office/drawing/2014/main" id="{587A671E-1B08-4A65-BD2F-2A654F0F9A09}"/>
              </a:ext>
            </a:extLst>
          </p:cNvPr>
          <p:cNvSpPr>
            <a:spLocks noGrp="1"/>
          </p:cNvSpPr>
          <p:nvPr>
            <p:ph type="sldNum" sz="quarter" idx="12"/>
          </p:nvPr>
        </p:nvSpPr>
        <p:spPr/>
        <p:txBody>
          <a:bodyPr/>
          <a:lstStyle/>
          <a:p>
            <a:fld id="{2EE2395B-4682-4747-9738-931BA81AD786}" type="slidenum">
              <a:rPr lang="en-US" smtClean="0"/>
              <a:pPr/>
              <a:t>18</a:t>
            </a:fld>
            <a:endParaRPr lang="en-US"/>
          </a:p>
        </p:txBody>
      </p:sp>
      <p:sp>
        <p:nvSpPr>
          <p:cNvPr id="4" name="Content Placeholder 3">
            <a:extLst>
              <a:ext uri="{FF2B5EF4-FFF2-40B4-BE49-F238E27FC236}">
                <a16:creationId xmlns:a16="http://schemas.microsoft.com/office/drawing/2014/main" id="{C92F2D75-5A7E-4316-AC31-DBDA4ECFF18A}"/>
              </a:ext>
            </a:extLst>
          </p:cNvPr>
          <p:cNvSpPr>
            <a:spLocks noGrp="1"/>
          </p:cNvSpPr>
          <p:nvPr>
            <p:ph sz="quarter" idx="1"/>
          </p:nvPr>
        </p:nvSpPr>
        <p:spPr>
          <a:xfrm>
            <a:off x="301752" y="1527048"/>
            <a:ext cx="8503920" cy="1673352"/>
          </a:xfrm>
        </p:spPr>
        <p:txBody>
          <a:bodyPr>
            <a:normAutofit fontScale="92500" lnSpcReduction="20000"/>
          </a:bodyPr>
          <a:lstStyle/>
          <a:p>
            <a:r>
              <a:rPr lang="en-US" dirty="0"/>
              <a:t>MHICS provides intensive training and case consultation in 3 evidence-based practices (EBP):</a:t>
            </a:r>
          </a:p>
          <a:p>
            <a:pPr lvl="1"/>
            <a:r>
              <a:rPr lang="en-US" dirty="0"/>
              <a:t>Acceptance and Commitment Training (ACT)</a:t>
            </a:r>
          </a:p>
          <a:p>
            <a:pPr lvl="1"/>
            <a:r>
              <a:rPr lang="en-US" dirty="0"/>
              <a:t>Problem Solving Therapy (PST)</a:t>
            </a:r>
          </a:p>
          <a:p>
            <a:pPr lvl="1"/>
            <a:r>
              <a:rPr lang="en-US" dirty="0"/>
              <a:t>Motivational Interviewing (MI)</a:t>
            </a:r>
          </a:p>
        </p:txBody>
      </p:sp>
      <p:graphicFrame>
        <p:nvGraphicFramePr>
          <p:cNvPr id="5" name="Content Placeholder 6">
            <a:extLst>
              <a:ext uri="{FF2B5EF4-FFF2-40B4-BE49-F238E27FC236}">
                <a16:creationId xmlns:a16="http://schemas.microsoft.com/office/drawing/2014/main" id="{7B1385A2-E541-4BDD-9589-516294349DA7}"/>
              </a:ext>
            </a:extLst>
          </p:cNvPr>
          <p:cNvGraphicFramePr>
            <a:graphicFrameLocks/>
          </p:cNvGraphicFramePr>
          <p:nvPr>
            <p:extLst/>
          </p:nvPr>
        </p:nvGraphicFramePr>
        <p:xfrm>
          <a:off x="243713" y="3124200"/>
          <a:ext cx="3718687"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8EB91A0-0197-4E27-B06C-BDF99CFB3F95}"/>
              </a:ext>
            </a:extLst>
          </p:cNvPr>
          <p:cNvGraphicFramePr/>
          <p:nvPr>
            <p:extLst/>
          </p:nvPr>
        </p:nvGraphicFramePr>
        <p:xfrm>
          <a:off x="4020439" y="3124200"/>
          <a:ext cx="4894961"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84AD18D0-4E23-4100-AF9F-A822DE8CF689}"/>
              </a:ext>
            </a:extLst>
          </p:cNvPr>
          <p:cNvPicPr>
            <a:picLocks noChangeAspect="1"/>
          </p:cNvPicPr>
          <p:nvPr/>
        </p:nvPicPr>
        <p:blipFill rotWithShape="1">
          <a:blip r:embed="rId4">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spTree>
    <p:extLst>
      <p:ext uri="{BB962C8B-B14F-4D97-AF65-F5344CB8AC3E}">
        <p14:creationId xmlns:p14="http://schemas.microsoft.com/office/powerpoint/2010/main" val="32444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8D68-10C2-432C-AEEE-68110B319CAD}"/>
              </a:ext>
            </a:extLst>
          </p:cNvPr>
          <p:cNvSpPr>
            <a:spLocks noGrp="1"/>
          </p:cNvSpPr>
          <p:nvPr>
            <p:ph type="title"/>
          </p:nvPr>
        </p:nvSpPr>
        <p:spPr>
          <a:xfrm>
            <a:off x="301752" y="307848"/>
            <a:ext cx="8534400" cy="758952"/>
          </a:xfrm>
        </p:spPr>
        <p:txBody>
          <a:bodyPr>
            <a:normAutofit fontScale="90000"/>
          </a:bodyPr>
          <a:lstStyle/>
          <a:p>
            <a:r>
              <a:rPr lang="en-US" dirty="0"/>
              <a:t>Getting Upstream:</a:t>
            </a:r>
            <a:br>
              <a:rPr lang="en-US" dirty="0"/>
            </a:br>
            <a:r>
              <a:rPr lang="en-US" sz="3100" dirty="0"/>
              <a:t>Clergy/Mental Health Collaboration</a:t>
            </a:r>
          </a:p>
        </p:txBody>
      </p:sp>
      <p:sp>
        <p:nvSpPr>
          <p:cNvPr id="3" name="Slide Number Placeholder 2">
            <a:extLst>
              <a:ext uri="{FF2B5EF4-FFF2-40B4-BE49-F238E27FC236}">
                <a16:creationId xmlns:a16="http://schemas.microsoft.com/office/drawing/2014/main" id="{C8ADF8F3-74C7-48A5-B2E7-88D9202A3F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D0966C92-3998-48D2-819F-C7B8ADAF4C45}"/>
              </a:ext>
            </a:extLst>
          </p:cNvPr>
          <p:cNvSpPr>
            <a:spLocks noGrp="1"/>
          </p:cNvSpPr>
          <p:nvPr>
            <p:ph sz="quarter" idx="1"/>
          </p:nvPr>
        </p:nvSpPr>
        <p:spPr>
          <a:xfrm>
            <a:off x="301752" y="1527048"/>
            <a:ext cx="8503920" cy="4721352"/>
          </a:xfrm>
        </p:spPr>
        <p:txBody>
          <a:bodyPr>
            <a:normAutofit/>
          </a:bodyPr>
          <a:lstStyle/>
          <a:p>
            <a:r>
              <a:rPr lang="en-US" dirty="0"/>
              <a:t>It’s a two-way street, but you can only drive your car.</a:t>
            </a:r>
          </a:p>
          <a:p>
            <a:endParaRPr lang="en-US" dirty="0"/>
          </a:p>
          <a:p>
            <a:r>
              <a:rPr lang="en-US" dirty="0"/>
              <a:t>Developing an elevator pitch for mental health:</a:t>
            </a:r>
          </a:p>
          <a:p>
            <a:pPr lvl="1">
              <a:spcAft>
                <a:spcPts val="480"/>
              </a:spcAft>
            </a:pPr>
            <a:r>
              <a:rPr lang="en-US" dirty="0"/>
              <a:t>Have a brief version.</a:t>
            </a:r>
          </a:p>
          <a:p>
            <a:pPr lvl="1">
              <a:spcAft>
                <a:spcPts val="480"/>
              </a:spcAft>
            </a:pPr>
            <a:r>
              <a:rPr lang="en-US" dirty="0"/>
              <a:t>Translate it for the local dialect.</a:t>
            </a:r>
          </a:p>
          <a:p>
            <a:pPr lvl="1">
              <a:spcAft>
                <a:spcPts val="480"/>
              </a:spcAft>
            </a:pPr>
            <a:r>
              <a:rPr lang="en-US" dirty="0"/>
              <a:t>Anticipate potential barriers.</a:t>
            </a:r>
          </a:p>
          <a:p>
            <a:pPr lvl="1">
              <a:spcAft>
                <a:spcPts val="480"/>
              </a:spcAft>
            </a:pPr>
            <a:r>
              <a:rPr lang="en-US" dirty="0"/>
              <a:t>Tailor it for your particulars.</a:t>
            </a:r>
          </a:p>
          <a:p>
            <a:pPr lvl="1">
              <a:spcAft>
                <a:spcPts val="480"/>
              </a:spcAft>
            </a:pPr>
            <a:r>
              <a:rPr lang="en-US" dirty="0"/>
              <a:t>Mention concrete offerings.</a:t>
            </a:r>
          </a:p>
          <a:p>
            <a:pPr lvl="1">
              <a:spcAft>
                <a:spcPts val="480"/>
              </a:spcAft>
            </a:pPr>
            <a:r>
              <a:rPr lang="en-US" dirty="0"/>
              <a:t>Be ready with a relevant anecdote.</a:t>
            </a:r>
          </a:p>
          <a:p>
            <a:pPr lvl="1"/>
            <a:endParaRPr lang="en-US" dirty="0"/>
          </a:p>
        </p:txBody>
      </p:sp>
      <p:pic>
        <p:nvPicPr>
          <p:cNvPr id="5" name="Picture 4">
            <a:extLst>
              <a:ext uri="{FF2B5EF4-FFF2-40B4-BE49-F238E27FC236}">
                <a16:creationId xmlns:a16="http://schemas.microsoft.com/office/drawing/2014/main" id="{E04B2D5F-569F-4FC9-9448-AB91D87A688A}"/>
              </a:ext>
            </a:extLst>
          </p:cNvPr>
          <p:cNvPicPr>
            <a:picLocks noChangeAspect="1"/>
          </p:cNvPicPr>
          <p:nvPr/>
        </p:nvPicPr>
        <p:blipFill rotWithShape="1">
          <a:blip r:embed="rId3">
            <a:clrChange>
              <a:clrFrom>
                <a:srgbClr val="FFFFFF"/>
              </a:clrFrom>
              <a:clrTo>
                <a:srgbClr val="FFFFFF">
                  <a:alpha val="0"/>
                </a:srgbClr>
              </a:clrTo>
            </a:clrChange>
          </a:blip>
          <a:srcRect l="20833" t="24667" r="20000" b="18000"/>
          <a:stretch/>
        </p:blipFill>
        <p:spPr>
          <a:xfrm>
            <a:off x="7239000" y="195866"/>
            <a:ext cx="1752600" cy="1061434"/>
          </a:xfrm>
          <a:prstGeom prst="rect">
            <a:avLst/>
          </a:prstGeom>
        </p:spPr>
      </p:pic>
      <p:pic>
        <p:nvPicPr>
          <p:cNvPr id="6" name="Picture 2" descr="Image result for elevator pitch">
            <a:hlinkClick r:id="rId4"/>
            <a:extLst>
              <a:ext uri="{FF2B5EF4-FFF2-40B4-BE49-F238E27FC236}">
                <a16:creationId xmlns:a16="http://schemas.microsoft.com/office/drawing/2014/main" id="{8EE3513F-4DBA-4146-AECD-0DF9C5EC9F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09875" y="3352800"/>
            <a:ext cx="3626277" cy="268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301752" y="1752600"/>
            <a:ext cx="8503920" cy="4572000"/>
          </a:xfrm>
        </p:spPr>
        <p:txBody>
          <a:bodyPr>
            <a:normAutofit/>
          </a:bodyPr>
          <a:lstStyle/>
          <a:p>
            <a:pPr marL="514350" indent="-514350">
              <a:buFont typeface="+mj-lt"/>
              <a:buAutoNum type="arabicPeriod"/>
            </a:pPr>
            <a:r>
              <a:rPr lang="en-US" sz="2800" dirty="0"/>
              <a:t>Demonstrate use of the Hybrid Model of Crisis Intervention (aka. Psychological First Aid) to de-escalate a Veteran.</a:t>
            </a:r>
          </a:p>
          <a:p>
            <a:pPr marL="514350" indent="-514350">
              <a:buFont typeface="+mj-lt"/>
              <a:buAutoNum type="arabicPeriod"/>
            </a:pPr>
            <a:r>
              <a:rPr lang="en-US" sz="2800" dirty="0"/>
              <a:t>Initiate processes to develop chaplain teams within integrated healthcare systems that are equipped to address suicidality.</a:t>
            </a:r>
          </a:p>
          <a:p>
            <a:pPr marL="514350" indent="-514350">
              <a:buFont typeface="+mj-lt"/>
              <a:buAutoNum type="arabicPeriod"/>
            </a:pPr>
            <a:r>
              <a:rPr lang="en-US" sz="2800" dirty="0"/>
              <a:t>Describe how to apply evidence-based psychotherapeutic principles in the care of persons with suicidal thoughts.</a:t>
            </a:r>
          </a:p>
          <a:p>
            <a:pPr marL="514350" indent="-514350">
              <a:buFont typeface="+mj-lt"/>
              <a:buAutoNum type="arabicPeriod"/>
            </a:pPr>
            <a:endParaRPr lang="en-US" sz="2800" dirty="0"/>
          </a:p>
        </p:txBody>
      </p:sp>
    </p:spTree>
    <p:extLst>
      <p:ext uri="{BB962C8B-B14F-4D97-AF65-F5344CB8AC3E}">
        <p14:creationId xmlns:p14="http://schemas.microsoft.com/office/powerpoint/2010/main" val="409324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086600" y="3113314"/>
            <a:ext cx="1458686" cy="805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5805776" y="3357138"/>
            <a:ext cx="1447800" cy="8043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91400" y="1457656"/>
            <a:ext cx="1450390" cy="904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1752" y="304800"/>
            <a:ext cx="8534400" cy="758952"/>
          </a:xfrm>
        </p:spPr>
        <p:txBody>
          <a:bodyPr/>
          <a:lstStyle/>
          <a:p>
            <a:r>
              <a:rPr lang="en-US" dirty="0"/>
              <a:t>Resources: Online Video Products</a:t>
            </a:r>
          </a:p>
        </p:txBody>
      </p:sp>
      <p:sp>
        <p:nvSpPr>
          <p:cNvPr id="3" name="Content Placeholder 2"/>
          <p:cNvSpPr>
            <a:spLocks noGrp="1"/>
          </p:cNvSpPr>
          <p:nvPr>
            <p:ph sz="quarter" idx="1"/>
          </p:nvPr>
        </p:nvSpPr>
        <p:spPr>
          <a:xfrm>
            <a:off x="301752" y="1524000"/>
            <a:ext cx="8503920" cy="4876800"/>
          </a:xfrm>
        </p:spPr>
        <p:txBody>
          <a:bodyPr>
            <a:normAutofit fontScale="70000" lnSpcReduction="20000"/>
          </a:bodyPr>
          <a:lstStyle/>
          <a:p>
            <a:r>
              <a:rPr lang="en-US" i="1" dirty="0"/>
              <a:t>Bridging Mental Health and Chaplaincy </a:t>
            </a:r>
            <a:r>
              <a:rPr lang="en-US" sz="1600" dirty="0"/>
              <a:t>(</a:t>
            </a:r>
            <a:r>
              <a:rPr lang="en-US" sz="1600" dirty="0">
                <a:latin typeface="Arial"/>
                <a:cs typeface="Arial"/>
              </a:rPr>
              <a:t>≈ </a:t>
            </a:r>
            <a:r>
              <a:rPr lang="en-US" sz="1600" dirty="0"/>
              <a:t>1 hour each)</a:t>
            </a:r>
          </a:p>
          <a:p>
            <a:pPr marL="731520" lvl="1" indent="-457200">
              <a:buFont typeface="+mj-lt"/>
              <a:buAutoNum type="arabicPeriod"/>
            </a:pPr>
            <a:r>
              <a:rPr lang="en-US" dirty="0"/>
              <a:t>“Why do it?”</a:t>
            </a:r>
          </a:p>
          <a:p>
            <a:pPr marL="731520" lvl="1" indent="-457200">
              <a:buFont typeface="+mj-lt"/>
              <a:buAutoNum type="arabicPeriod"/>
            </a:pPr>
            <a:r>
              <a:rPr lang="en-US" dirty="0"/>
              <a:t>“Knowing Our Stories”</a:t>
            </a:r>
          </a:p>
          <a:p>
            <a:pPr marL="731520" lvl="1" indent="-457200">
              <a:buFont typeface="+mj-lt"/>
              <a:buAutoNum type="arabicPeriod"/>
            </a:pPr>
            <a:r>
              <a:rPr lang="en-US" dirty="0"/>
              <a:t>“Opening a Dialogue”</a:t>
            </a:r>
          </a:p>
          <a:p>
            <a:pPr lvl="3"/>
            <a:endParaRPr lang="en-US" dirty="0"/>
          </a:p>
          <a:p>
            <a:r>
              <a:rPr lang="en-US" i="1" dirty="0"/>
              <a:t>Learning Collaborative </a:t>
            </a:r>
            <a:r>
              <a:rPr lang="en-US" sz="1600" dirty="0"/>
              <a:t>(</a:t>
            </a:r>
            <a:r>
              <a:rPr lang="en-US" sz="1600" dirty="0">
                <a:latin typeface="Arial"/>
                <a:cs typeface="Arial"/>
              </a:rPr>
              <a:t>≈ </a:t>
            </a:r>
            <a:r>
              <a:rPr lang="en-US" sz="1600" dirty="0"/>
              <a:t>1 hour each)</a:t>
            </a:r>
            <a:endParaRPr lang="en-US" sz="1600" i="1" dirty="0"/>
          </a:p>
          <a:p>
            <a:pPr marL="731520" lvl="1" indent="-457200">
              <a:buFont typeface="+mj-lt"/>
              <a:buAutoNum type="arabicPeriod"/>
            </a:pPr>
            <a:r>
              <a:rPr lang="en-US" dirty="0"/>
              <a:t>“Establishing Awareness”</a:t>
            </a:r>
          </a:p>
          <a:p>
            <a:pPr marL="731520" lvl="1" indent="-457200">
              <a:buFont typeface="+mj-lt"/>
              <a:buAutoNum type="arabicPeriod"/>
            </a:pPr>
            <a:r>
              <a:rPr lang="en-US" dirty="0"/>
              <a:t>“Communicating and Coordinating Care”</a:t>
            </a:r>
          </a:p>
          <a:p>
            <a:pPr marL="731520" lvl="1" indent="-457200">
              <a:buFont typeface="+mj-lt"/>
              <a:buAutoNum type="arabicPeriod"/>
            </a:pPr>
            <a:r>
              <a:rPr lang="en-US" dirty="0"/>
              <a:t>“Formalizing Systematic Processes”</a:t>
            </a:r>
          </a:p>
          <a:p>
            <a:pPr lvl="3"/>
            <a:endParaRPr lang="en-US" dirty="0"/>
          </a:p>
          <a:p>
            <a:r>
              <a:rPr lang="en-US" i="1" dirty="0"/>
              <a:t>Clergy &amp; Faith Communities</a:t>
            </a:r>
          </a:p>
          <a:p>
            <a:pPr lvl="6"/>
            <a:endParaRPr lang="en-US" sz="700" i="1" dirty="0"/>
          </a:p>
          <a:p>
            <a:pPr lvl="1"/>
            <a:r>
              <a:rPr lang="en-US" dirty="0"/>
              <a:t>Clergy </a:t>
            </a:r>
            <a:r>
              <a:rPr lang="en-US" sz="1600" dirty="0"/>
              <a:t>(</a:t>
            </a:r>
            <a:r>
              <a:rPr lang="en-US" sz="1600" dirty="0">
                <a:latin typeface="Arial"/>
                <a:cs typeface="Arial"/>
              </a:rPr>
              <a:t>≈ </a:t>
            </a:r>
            <a:r>
              <a:rPr lang="en-US" sz="1600" dirty="0"/>
              <a:t>1 hour each)</a:t>
            </a:r>
          </a:p>
          <a:p>
            <a:pPr marL="1051560" lvl="2" indent="-457200">
              <a:buFont typeface="+mj-lt"/>
              <a:buAutoNum type="arabicPeriod"/>
            </a:pPr>
            <a:r>
              <a:rPr lang="en-US" dirty="0"/>
              <a:t>“Signposts Toward Collaboration”</a:t>
            </a:r>
          </a:p>
          <a:p>
            <a:pPr marL="1051560" lvl="2" indent="-457200">
              <a:buFont typeface="+mj-lt"/>
              <a:buAutoNum type="arabicPeriod"/>
            </a:pPr>
            <a:r>
              <a:rPr lang="en-US" dirty="0"/>
              <a:t>“Abiding with Those Who Suffer”</a:t>
            </a:r>
          </a:p>
          <a:p>
            <a:pPr marL="1874520" lvl="5" indent="-457200">
              <a:buFont typeface="+mj-lt"/>
              <a:buAutoNum type="arabicPeriod"/>
            </a:pPr>
            <a:endParaRPr lang="en-US" sz="700" dirty="0"/>
          </a:p>
          <a:p>
            <a:pPr lvl="1"/>
            <a:r>
              <a:rPr lang="en-US" dirty="0"/>
              <a:t>Faith Communities </a:t>
            </a:r>
            <a:r>
              <a:rPr lang="en-US" sz="1600" dirty="0"/>
              <a:t>(</a:t>
            </a:r>
            <a:r>
              <a:rPr lang="en-US" sz="1600" dirty="0">
                <a:latin typeface="Arial"/>
                <a:cs typeface="Arial"/>
              </a:rPr>
              <a:t>≈ </a:t>
            </a:r>
            <a:r>
              <a:rPr lang="en-US" sz="1600" dirty="0"/>
              <a:t>20 minutes each)</a:t>
            </a:r>
          </a:p>
          <a:p>
            <a:pPr marL="1051560" lvl="2" indent="-457200">
              <a:buFont typeface="+mj-lt"/>
              <a:buAutoNum type="arabicPeriod"/>
            </a:pPr>
            <a:r>
              <a:rPr lang="en-US" dirty="0"/>
              <a:t>“Partners in Care”</a:t>
            </a:r>
          </a:p>
          <a:p>
            <a:pPr marL="1051560" lvl="2" indent="-457200">
              <a:buFont typeface="+mj-lt"/>
              <a:buAutoNum type="arabicPeriod"/>
            </a:pPr>
            <a:r>
              <a:rPr lang="en-US" dirty="0"/>
              <a:t>“Trauma”</a:t>
            </a:r>
          </a:p>
          <a:p>
            <a:pPr marL="1051560" lvl="2" indent="-457200">
              <a:buFont typeface="+mj-lt"/>
              <a:buAutoNum type="arabicPeriod"/>
            </a:pPr>
            <a:r>
              <a:rPr lang="en-US" dirty="0"/>
              <a:t>“Moral Injury”</a:t>
            </a:r>
          </a:p>
          <a:p>
            <a:pPr marL="1051560" lvl="2" indent="-457200">
              <a:buFont typeface="+mj-lt"/>
              <a:buAutoNum type="arabicPeriod"/>
            </a:pPr>
            <a:r>
              <a:rPr lang="en-US" dirty="0"/>
              <a:t>“Belonging”</a:t>
            </a:r>
          </a:p>
          <a:p>
            <a:pPr lvl="2"/>
            <a:endParaRPr lang="en-US" dirty="0"/>
          </a:p>
        </p:txBody>
      </p:sp>
      <p:pic>
        <p:nvPicPr>
          <p:cNvPr id="5" name="Picture 5"/>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495800" y="3622165"/>
            <a:ext cx="1424275" cy="797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52400" y="6367046"/>
            <a:ext cx="8686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a:ea typeface="+mn-ea"/>
                <a:cs typeface="+mn-cs"/>
              </a:rPr>
              <a:t>Videos available on program website: </a:t>
            </a:r>
            <a:r>
              <a:rPr kumimoji="0" lang="en-US" sz="1400" b="0" i="0" u="none" strike="noStrike" kern="1200" cap="none" spc="0" normalizeH="0" baseline="0" noProof="0" dirty="0">
                <a:ln>
                  <a:noFill/>
                </a:ln>
                <a:solidFill>
                  <a:prstClr val="black"/>
                </a:solidFill>
                <a:effectLst/>
                <a:uLnTx/>
                <a:uFillTx/>
                <a:latin typeface="Georgia"/>
                <a:ea typeface="+mn-ea"/>
                <a:cs typeface="+mn-cs"/>
                <a:hlinkClick r:id="rId7"/>
              </a:rPr>
              <a:t>www.mirecc.va.gov/MIRECC/mentalhealthandchaplaincy/</a:t>
            </a:r>
            <a:r>
              <a:rPr kumimoji="0" lang="en-US" sz="1400" b="0" i="0" u="none" strike="noStrike" kern="1200" cap="none" spc="0" normalizeH="0" baseline="0" noProof="0" dirty="0">
                <a:ln>
                  <a:noFill/>
                </a:ln>
                <a:solidFill>
                  <a:prstClr val="black"/>
                </a:solidFill>
                <a:effectLst/>
                <a:uLnTx/>
                <a:uFillTx/>
                <a:latin typeface="Georgia"/>
                <a:ea typeface="+mn-ea"/>
                <a:cs typeface="+mn-cs"/>
              </a:rPr>
              <a:t> </a:t>
            </a:r>
          </a:p>
        </p:txBody>
      </p:sp>
      <p:pic>
        <p:nvPicPr>
          <p:cNvPr id="9"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005676" y="1893004"/>
            <a:ext cx="1524000" cy="902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275566" y="1676400"/>
            <a:ext cx="1469474" cy="8964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015075" y="5256684"/>
            <a:ext cx="1629021" cy="912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336812" y="4963885"/>
            <a:ext cx="1623725" cy="9072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09327" y="4724400"/>
            <a:ext cx="1648873" cy="9072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descr="MHC Logo">
            <a:extLst>
              <a:ext uri="{FF2B5EF4-FFF2-40B4-BE49-F238E27FC236}">
                <a16:creationId xmlns:a16="http://schemas.microsoft.com/office/drawing/2014/main" id="{8E5B03A0-0D41-4B9B-A887-176A4E6356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5857" y="140793"/>
            <a:ext cx="2159886" cy="46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7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fade">
                                      <p:cBhvr>
                                        <p:cTn id="66" dur="500"/>
                                        <p:tgtEl>
                                          <p:spTgt spid="3">
                                            <p:txEl>
                                              <p:pRg st="14" end="1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1027"/>
                                        </p:tgtEl>
                                        <p:attrNameLst>
                                          <p:attrName>style.visibility</p:attrName>
                                        </p:attrNameLst>
                                      </p:cBhvr>
                                      <p:to>
                                        <p:strVal val="visible"/>
                                      </p:to>
                                    </p:set>
                                    <p:animEffect transition="in" filter="wipe(left)">
                                      <p:cBhvr>
                                        <p:cTn id="85" dur="500"/>
                                        <p:tgtEl>
                                          <p:spTgt spid="1027"/>
                                        </p:tgtEl>
                                      </p:cBhvr>
                                    </p:animEffect>
                                  </p:childTnLst>
                                </p:cTn>
                              </p:par>
                            </p:childTnLst>
                          </p:cTn>
                        </p:par>
                        <p:par>
                          <p:cTn id="86" fill="hold">
                            <p:stCondLst>
                              <p:cond delay="5000"/>
                            </p:stCondLst>
                            <p:childTnLst>
                              <p:par>
                                <p:cTn id="87" presetID="22" presetClass="entr" presetSubtype="8" fill="hold" nodeType="after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wipe(left)">
                                      <p:cBhvr>
                                        <p:cTn id="89" dur="500"/>
                                        <p:tgtEl>
                                          <p:spTgt spid="1026"/>
                                        </p:tgtEl>
                                      </p:cBhvr>
                                    </p:animEffect>
                                  </p:childTnLst>
                                </p:cTn>
                              </p:par>
                            </p:childTnLst>
                          </p:cTn>
                        </p:par>
                        <p:par>
                          <p:cTn id="90" fill="hold">
                            <p:stCondLst>
                              <p:cond delay="5500"/>
                            </p:stCondLst>
                            <p:childTnLst>
                              <p:par>
                                <p:cTn id="91" presetID="22" presetClass="entr" presetSubtype="8" fill="hold" nodeType="afterEffect">
                                  <p:stCondLst>
                                    <p:cond delay="0"/>
                                  </p:stCondLst>
                                  <p:childTnLst>
                                    <p:set>
                                      <p:cBhvr>
                                        <p:cTn id="92" dur="1" fill="hold">
                                          <p:stCondLst>
                                            <p:cond delay="0"/>
                                          </p:stCondLst>
                                        </p:cTn>
                                        <p:tgtEl>
                                          <p:spTgt spid="1028"/>
                                        </p:tgtEl>
                                        <p:attrNameLst>
                                          <p:attrName>style.visibility</p:attrName>
                                        </p:attrNameLst>
                                      </p:cBhvr>
                                      <p:to>
                                        <p:strVal val="visible"/>
                                      </p:to>
                                    </p:set>
                                    <p:animEffect transition="in" filter="wipe(left)">
                                      <p:cBhvr>
                                        <p:cTn id="9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828800"/>
            <a:ext cx="7772400" cy="2438400"/>
          </a:xfrm>
        </p:spPr>
        <p:txBody>
          <a:bodyPr>
            <a:noAutofit/>
          </a:bodyPr>
          <a:lstStyle/>
          <a:p>
            <a:r>
              <a:rPr lang="en-US" sz="4400" dirty="0"/>
              <a:t>Suicide Prevention Simulation Training for Chaplains </a:t>
            </a:r>
            <a:br>
              <a:rPr lang="en-US" sz="4400" dirty="0"/>
            </a:br>
            <a:endParaRPr lang="en-US" sz="4400" dirty="0"/>
          </a:p>
        </p:txBody>
      </p:sp>
    </p:spTree>
    <p:extLst>
      <p:ext uri="{BB962C8B-B14F-4D97-AF65-F5344CB8AC3E}">
        <p14:creationId xmlns:p14="http://schemas.microsoft.com/office/powerpoint/2010/main" val="137791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 for this training</a:t>
            </a:r>
          </a:p>
        </p:txBody>
      </p:sp>
      <p:sp>
        <p:nvSpPr>
          <p:cNvPr id="3" name="Content Placeholder 2"/>
          <p:cNvSpPr>
            <a:spLocks noGrp="1"/>
          </p:cNvSpPr>
          <p:nvPr>
            <p:ph idx="1"/>
          </p:nvPr>
        </p:nvSpPr>
        <p:spPr/>
        <p:txBody>
          <a:bodyPr>
            <a:normAutofit lnSpcReduction="10000"/>
          </a:bodyPr>
          <a:lstStyle/>
          <a:p>
            <a:r>
              <a:rPr lang="en-US" dirty="0"/>
              <a:t>This simulated training helps prepare chaplains by providing the knowledge, skills, and abilities to provide effective crisis intervention when engaging with a crisis of lethality. This training was created to fill a gap in training and preparation of chaplains throughout the Veterans Health Administration. Chaplains currently participate in a TMS SAVE Refresher course once a year. This course does not require the chaplain to engage the curriculum and does not effectively prepare them for the following suicide prevention protocols used by clinical providers throughout the hospital system.</a:t>
            </a:r>
          </a:p>
          <a:p>
            <a:endParaRPr lang="en-US" dirty="0"/>
          </a:p>
        </p:txBody>
      </p:sp>
    </p:spTree>
    <p:extLst>
      <p:ext uri="{BB962C8B-B14F-4D97-AF65-F5344CB8AC3E}">
        <p14:creationId xmlns:p14="http://schemas.microsoft.com/office/powerpoint/2010/main" val="333453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for trainees</a:t>
            </a:r>
          </a:p>
        </p:txBody>
      </p:sp>
      <p:sp>
        <p:nvSpPr>
          <p:cNvPr id="3" name="Content Placeholder 2"/>
          <p:cNvSpPr>
            <a:spLocks noGrp="1"/>
          </p:cNvSpPr>
          <p:nvPr>
            <p:ph idx="1"/>
          </p:nvPr>
        </p:nvSpPr>
        <p:spPr/>
        <p:txBody>
          <a:bodyPr>
            <a:normAutofit/>
          </a:bodyPr>
          <a:lstStyle/>
          <a:p>
            <a:r>
              <a:rPr lang="en-US" dirty="0"/>
              <a:t>Identify the warning signs of MH crisis – integrate knowledge to provide support and referral to SPC </a:t>
            </a:r>
          </a:p>
          <a:p>
            <a:r>
              <a:rPr lang="en-US" dirty="0"/>
              <a:t>Outline comprehension of the problem, steps of prevention, and interpret the importance of integrating knowledge/skills of crisis intervention to produce suicide prevention abilities </a:t>
            </a:r>
          </a:p>
          <a:p>
            <a:r>
              <a:rPr lang="en-US" dirty="0"/>
              <a:t>Demonstrate chaplain skills to provide crisis intervention to prevent Veteran from following through on suicidal ideations and plans </a:t>
            </a:r>
          </a:p>
          <a:p>
            <a:endParaRPr lang="en-US" dirty="0"/>
          </a:p>
        </p:txBody>
      </p:sp>
    </p:spTree>
    <p:extLst>
      <p:ext uri="{BB962C8B-B14F-4D97-AF65-F5344CB8AC3E}">
        <p14:creationId xmlns:p14="http://schemas.microsoft.com/office/powerpoint/2010/main" val="272702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for Simulation Experience</a:t>
            </a:r>
          </a:p>
        </p:txBody>
      </p:sp>
      <p:sp>
        <p:nvSpPr>
          <p:cNvPr id="3" name="Content Placeholder 2"/>
          <p:cNvSpPr>
            <a:spLocks noGrp="1"/>
          </p:cNvSpPr>
          <p:nvPr>
            <p:ph idx="1"/>
          </p:nvPr>
        </p:nvSpPr>
        <p:spPr/>
        <p:txBody>
          <a:bodyPr>
            <a:normAutofit/>
          </a:bodyPr>
          <a:lstStyle/>
          <a:p>
            <a:r>
              <a:rPr lang="en-US" dirty="0"/>
              <a:t>Pre-assessment of knowledge, skills, and abilities as chaplains providing crisis response. </a:t>
            </a:r>
          </a:p>
          <a:p>
            <a:r>
              <a:rPr lang="en-US" dirty="0"/>
              <a:t>Didactic – supplemental to S.A.V.E. training </a:t>
            </a:r>
          </a:p>
          <a:p>
            <a:r>
              <a:rPr lang="en-US" dirty="0"/>
              <a:t>Includes: SP protocols necessary to ensure safety of Veteran </a:t>
            </a:r>
          </a:p>
          <a:p>
            <a:r>
              <a:rPr lang="en-US" dirty="0"/>
              <a:t>Mediation of crisis/psychological first aid/addressing lethality </a:t>
            </a:r>
          </a:p>
          <a:p>
            <a:r>
              <a:rPr lang="en-US" dirty="0"/>
              <a:t>Skills/knowledge/abilities necessary to make proper support and referrals </a:t>
            </a:r>
          </a:p>
          <a:p>
            <a:endParaRPr lang="en-US" dirty="0"/>
          </a:p>
        </p:txBody>
      </p:sp>
    </p:spTree>
    <p:extLst>
      <p:ext uri="{BB962C8B-B14F-4D97-AF65-F5344CB8AC3E}">
        <p14:creationId xmlns:p14="http://schemas.microsoft.com/office/powerpoint/2010/main" val="7382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Hybrid Model of Crisis Intervention</a:t>
            </a:r>
            <a:endParaRPr lang="en-US" dirty="0"/>
          </a:p>
        </p:txBody>
      </p:sp>
      <p:sp>
        <p:nvSpPr>
          <p:cNvPr id="3" name="Content Placeholder 2"/>
          <p:cNvSpPr>
            <a:spLocks noGrp="1"/>
          </p:cNvSpPr>
          <p:nvPr>
            <p:ph idx="1"/>
          </p:nvPr>
        </p:nvSpPr>
        <p:spPr/>
        <p:txBody>
          <a:bodyPr>
            <a:normAutofit fontScale="32500" lnSpcReduction="20000"/>
          </a:bodyPr>
          <a:lstStyle/>
          <a:p>
            <a:r>
              <a:rPr lang="en-US" sz="5000" dirty="0"/>
              <a:t>Step 1: Define the problem – determining exactly what the problem is – use active listening, ask open-ended questions, and exhibit genuineness and positive regard</a:t>
            </a:r>
          </a:p>
          <a:p>
            <a:r>
              <a:rPr lang="en-US" sz="5000" dirty="0"/>
              <a:t>Ensure safety of the Veteran – use suicide risk assessment (ask about suicidal desire, suicidal capability, suicidal intent, buffers/connectedness) and ask about homicide risk – remove lethal means</a:t>
            </a:r>
          </a:p>
          <a:p>
            <a:endParaRPr lang="en-US" sz="5000" dirty="0"/>
          </a:p>
          <a:p>
            <a:r>
              <a:rPr lang="en-US" sz="5000" dirty="0"/>
              <a:t>Step 2: Provide support – accept the Veteran as an individual of value and communicate caring to them – talking with the Veteran about current state of life (taking care of basic needs)</a:t>
            </a:r>
          </a:p>
          <a:p>
            <a:endParaRPr lang="en-US" sz="5000" dirty="0"/>
          </a:p>
          <a:p>
            <a:r>
              <a:rPr lang="en-US" sz="5000" dirty="0"/>
              <a:t>Step 3: Examine alternatives – help the Veteran explore potential solutions to problems they are dealing with – internal coping strategies, situational supports, spiritual coping strategies and spiritual interventions, explore constructive thinking patterns (help the Veteran reframe the situation)</a:t>
            </a:r>
          </a:p>
          <a:p>
            <a:endParaRPr lang="en-US" sz="5000" dirty="0"/>
          </a:p>
          <a:p>
            <a:r>
              <a:rPr lang="en-US" sz="5000" dirty="0"/>
              <a:t>Step 4: Make plans – focus on concrete steps to restore control in the Veteran’s life, make sure steps are realistic</a:t>
            </a:r>
          </a:p>
          <a:p>
            <a:endParaRPr lang="en-US" sz="5000" dirty="0"/>
          </a:p>
          <a:p>
            <a:r>
              <a:rPr lang="en-US" sz="5000" dirty="0"/>
              <a:t>Step 5: Obtain commitment – write down the plan (safety plan) and follow-up with Veteran to ensure they have followed through with the plan</a:t>
            </a:r>
          </a:p>
          <a:p>
            <a:endParaRPr lang="en-US" dirty="0"/>
          </a:p>
        </p:txBody>
      </p:sp>
    </p:spTree>
    <p:extLst>
      <p:ext uri="{BB962C8B-B14F-4D97-AF65-F5344CB8AC3E}">
        <p14:creationId xmlns:p14="http://schemas.microsoft.com/office/powerpoint/2010/main" val="81220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Simulation Scenarios</a:t>
            </a:r>
          </a:p>
        </p:txBody>
      </p:sp>
      <p:sp>
        <p:nvSpPr>
          <p:cNvPr id="3" name="Content Placeholder 2"/>
          <p:cNvSpPr>
            <a:spLocks noGrp="1"/>
          </p:cNvSpPr>
          <p:nvPr>
            <p:ph idx="1"/>
          </p:nvPr>
        </p:nvSpPr>
        <p:spPr/>
        <p:txBody>
          <a:bodyPr/>
          <a:lstStyle/>
          <a:p>
            <a:pPr marL="0" indent="0">
              <a:buNone/>
            </a:pPr>
            <a:r>
              <a:rPr lang="en-US" dirty="0"/>
              <a:t>Scenarios using standardized patients (most common encounters): </a:t>
            </a:r>
          </a:p>
          <a:p>
            <a:pPr marL="0" indent="0">
              <a:buNone/>
            </a:pPr>
            <a:endParaRPr lang="en-US" dirty="0"/>
          </a:p>
          <a:p>
            <a:r>
              <a:rPr lang="en-US" dirty="0"/>
              <a:t>Phone</a:t>
            </a:r>
          </a:p>
          <a:p>
            <a:r>
              <a:rPr lang="en-US" dirty="0"/>
              <a:t>in person</a:t>
            </a:r>
          </a:p>
          <a:p>
            <a:r>
              <a:rPr lang="en-US" dirty="0"/>
              <a:t>online (my Healthy Vet, text) </a:t>
            </a:r>
          </a:p>
          <a:p>
            <a:endParaRPr lang="en-US" dirty="0"/>
          </a:p>
        </p:txBody>
      </p:sp>
    </p:spTree>
    <p:extLst>
      <p:ext uri="{BB962C8B-B14F-4D97-AF65-F5344CB8AC3E}">
        <p14:creationId xmlns:p14="http://schemas.microsoft.com/office/powerpoint/2010/main" val="30512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	</a:t>
            </a:r>
          </a:p>
        </p:txBody>
      </p:sp>
      <p:sp>
        <p:nvSpPr>
          <p:cNvPr id="3" name="Content Placeholder 2"/>
          <p:cNvSpPr>
            <a:spLocks noGrp="1"/>
          </p:cNvSpPr>
          <p:nvPr>
            <p:ph idx="1"/>
          </p:nvPr>
        </p:nvSpPr>
        <p:spPr/>
        <p:txBody>
          <a:bodyPr>
            <a:normAutofit/>
          </a:bodyPr>
          <a:lstStyle/>
          <a:p>
            <a:r>
              <a:rPr lang="en-US" dirty="0"/>
              <a:t>In person debrief discussion with standardized patients </a:t>
            </a:r>
          </a:p>
          <a:p>
            <a:r>
              <a:rPr lang="en-US" dirty="0"/>
              <a:t>Offer feedback to other learners about what the chaplain saw, heard, or experienced as a result of the training </a:t>
            </a:r>
          </a:p>
          <a:p>
            <a:r>
              <a:rPr lang="en-US" dirty="0"/>
              <a:t>Post-assessment of knowledge, skills, and abilities as chaplains providing crisis response. </a:t>
            </a:r>
          </a:p>
          <a:p>
            <a:endParaRPr lang="en-US" dirty="0"/>
          </a:p>
        </p:txBody>
      </p:sp>
    </p:spTree>
    <p:extLst>
      <p:ext uri="{BB962C8B-B14F-4D97-AF65-F5344CB8AC3E}">
        <p14:creationId xmlns:p14="http://schemas.microsoft.com/office/powerpoint/2010/main" val="22672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1828800"/>
            <a:ext cx="8153400" cy="2209800"/>
          </a:xfrm>
        </p:spPr>
        <p:txBody>
          <a:bodyPr>
            <a:noAutofit/>
          </a:bodyPr>
          <a:lstStyle/>
          <a:p>
            <a:r>
              <a:rPr lang="en-US" sz="4400" dirty="0"/>
              <a:t>Integrating Suicide Prevention and Chaplaincy via Standardized Referral Protocols</a:t>
            </a:r>
          </a:p>
        </p:txBody>
      </p:sp>
    </p:spTree>
    <p:extLst>
      <p:ext uri="{BB962C8B-B14F-4D97-AF65-F5344CB8AC3E}">
        <p14:creationId xmlns:p14="http://schemas.microsoft.com/office/powerpoint/2010/main" val="3057995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E1B3A-3BE9-418A-AF13-6218D1C1D00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C1C7A34A-D3B1-4316-8C6F-C852DEC3453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pic>
        <p:nvPicPr>
          <p:cNvPr id="5" name="Picture 4">
            <a:extLst>
              <a:ext uri="{FF2B5EF4-FFF2-40B4-BE49-F238E27FC236}">
                <a16:creationId xmlns:a16="http://schemas.microsoft.com/office/drawing/2014/main" id="{3337CBEF-9224-4C32-9ED6-7DA0AADB02E4}"/>
              </a:ext>
            </a:extLst>
          </p:cNvPr>
          <p:cNvPicPr>
            <a:picLocks noChangeAspect="1"/>
          </p:cNvPicPr>
          <p:nvPr/>
        </p:nvPicPr>
        <p:blipFill rotWithShape="1">
          <a:blip r:embed="rId2" cstate="print"/>
          <a:srcRect l="5000" t="6025" r="6666"/>
          <a:stretch/>
        </p:blipFill>
        <p:spPr>
          <a:xfrm>
            <a:off x="411477" y="1017744"/>
            <a:ext cx="8321048" cy="5200476"/>
          </a:xfrm>
          <a:prstGeom prst="rect">
            <a:avLst/>
          </a:prstGeom>
        </p:spPr>
      </p:pic>
      <p:sp>
        <p:nvSpPr>
          <p:cNvPr id="8" name="Title 3">
            <a:extLst>
              <a:ext uri="{FF2B5EF4-FFF2-40B4-BE49-F238E27FC236}">
                <a16:creationId xmlns:a16="http://schemas.microsoft.com/office/drawing/2014/main" id="{26FF8F5D-ED1C-4AA5-A594-42326F627695}"/>
              </a:ext>
            </a:extLst>
          </p:cNvPr>
          <p:cNvSpPr>
            <a:spLocks noGrp="1"/>
          </p:cNvSpPr>
          <p:nvPr>
            <p:ph type="title"/>
          </p:nvPr>
        </p:nvSpPr>
        <p:spPr>
          <a:xfrm>
            <a:off x="485775" y="304800"/>
            <a:ext cx="8229600" cy="685800"/>
          </a:xfrm>
        </p:spPr>
        <p:txBody>
          <a:bodyPr>
            <a:normAutofit fontScale="90000"/>
          </a:bodyPr>
          <a:lstStyle/>
          <a:p>
            <a:r>
              <a:rPr lang="en-US" sz="3600" dirty="0">
                <a:effectLst>
                  <a:outerShdw blurRad="38100" dist="38100" dir="2700000" algn="tl">
                    <a:srgbClr val="000000">
                      <a:alpha val="43137"/>
                    </a:srgbClr>
                  </a:outerShdw>
                </a:effectLst>
              </a:rPr>
              <a:t>VA’s integrated approach to Suicide Prevention</a:t>
            </a:r>
          </a:p>
        </p:txBody>
      </p:sp>
    </p:spTree>
    <p:extLst>
      <p:ext uri="{BB962C8B-B14F-4D97-AF65-F5344CB8AC3E}">
        <p14:creationId xmlns:p14="http://schemas.microsoft.com/office/powerpoint/2010/main" val="352245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C71D-41C9-4C1A-8311-52A3DF7BCE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BFA5AA5-6C47-4236-AE5B-22EFAB7AA637}"/>
              </a:ext>
            </a:extLst>
          </p:cNvPr>
          <p:cNvSpPr>
            <a:spLocks noGrp="1"/>
          </p:cNvSpPr>
          <p:nvPr>
            <p:ph sz="quarter" idx="1"/>
          </p:nvPr>
        </p:nvSpPr>
        <p:spPr/>
        <p:txBody>
          <a:bodyPr>
            <a:normAutofit/>
          </a:bodyPr>
          <a:lstStyle/>
          <a:p>
            <a:r>
              <a:rPr lang="en-US" dirty="0"/>
              <a:t>Upstream suicide prevention and intersections for utilization of evidence-based practices</a:t>
            </a:r>
          </a:p>
          <a:p>
            <a:pPr lvl="1"/>
            <a:r>
              <a:rPr lang="en-US" dirty="0"/>
              <a:t>Jason Nieuwsma</a:t>
            </a:r>
          </a:p>
          <a:p>
            <a:pPr lvl="7"/>
            <a:endParaRPr lang="en-US" dirty="0"/>
          </a:p>
          <a:p>
            <a:r>
              <a:rPr lang="en-US" dirty="0"/>
              <a:t>Simulation training to improve pastoral care interventions for suicidality</a:t>
            </a:r>
          </a:p>
          <a:p>
            <a:pPr lvl="1"/>
            <a:r>
              <a:rPr lang="en-US" dirty="0"/>
              <a:t>Gretchen Hulse</a:t>
            </a:r>
          </a:p>
          <a:p>
            <a:pPr lvl="7"/>
            <a:endParaRPr lang="en-US" dirty="0"/>
          </a:p>
          <a:p>
            <a:r>
              <a:rPr lang="en-US" dirty="0"/>
              <a:t>Integrating suicide prevention and chaplaincy via standardized referral protocols</a:t>
            </a:r>
          </a:p>
          <a:p>
            <a:pPr lvl="1"/>
            <a:r>
              <a:rPr lang="en-US" dirty="0"/>
              <a:t>Ryan Parker</a:t>
            </a:r>
          </a:p>
          <a:p>
            <a:endParaRPr lang="en-US" dirty="0"/>
          </a:p>
        </p:txBody>
      </p:sp>
    </p:spTree>
    <p:extLst>
      <p:ext uri="{BB962C8B-B14F-4D97-AF65-F5344CB8AC3E}">
        <p14:creationId xmlns:p14="http://schemas.microsoft.com/office/powerpoint/2010/main" val="285433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p:txBody>
          <a:bodyPr/>
          <a:lstStyle/>
          <a:p>
            <a:pPr algn="ctr"/>
            <a:r>
              <a:rPr lang="en-US" sz="4800" dirty="0">
                <a:ln w="3200">
                  <a:solidFill>
                    <a:srgbClr val="444D26">
                      <a:shade val="75000"/>
                      <a:alpha val="25000"/>
                    </a:srgbClr>
                  </a:solidFill>
                  <a:prstDash val="solid"/>
                  <a:round/>
                </a:ln>
                <a:effectLst>
                  <a:outerShdw blurRad="38100" dist="38100" dir="2700000" algn="tl">
                    <a:srgbClr val="000000">
                      <a:alpha val="43137"/>
                    </a:srgbClr>
                  </a:outerShdw>
                </a:effectLst>
              </a:rPr>
              <a:t>Rocky Mountain MIRECC</a:t>
            </a:r>
            <a:endParaRPr lang="en-US"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389EFB95-1D7A-47BE-88CC-BD4998F65534}"/>
              </a:ext>
            </a:extLst>
          </p:cNvPr>
          <p:cNvSpPr>
            <a:spLocks noGrp="1"/>
          </p:cNvSpPr>
          <p:nvPr>
            <p:ph idx="1"/>
          </p:nvPr>
        </p:nvSpPr>
        <p:spPr/>
        <p:txBody>
          <a:bodyPr/>
          <a:lstStyle/>
          <a:p>
            <a:pPr marL="0" indent="0">
              <a:buNone/>
            </a:pPr>
            <a:r>
              <a:rPr lang="en-US" i="1" dirty="0"/>
              <a:t>Providing care for Veterans at risk of suicide may feel like a daunting responsibility. Why worry alone? </a:t>
            </a:r>
          </a:p>
          <a:p>
            <a:pPr marL="0" indent="0">
              <a:buNone/>
            </a:pPr>
            <a:endParaRPr lang="en-US" i="1" dirty="0"/>
          </a:p>
          <a:p>
            <a:pPr marL="0" indent="0">
              <a:buNone/>
            </a:pPr>
            <a:r>
              <a:rPr lang="en-US" i="1" dirty="0"/>
              <a:t>The Rocky Mountain MIRECC offers free consultation for any provider (community as well as VA) who works with Veterans.</a:t>
            </a:r>
            <a:endParaRPr lang="en-US" dirty="0"/>
          </a:p>
          <a:p>
            <a:pPr marL="0" indent="0">
              <a:buNone/>
            </a:pPr>
            <a:endParaRPr lang="en-US" dirty="0"/>
          </a:p>
          <a:p>
            <a:pPr marL="0" indent="0">
              <a:buNone/>
            </a:pPr>
            <a:r>
              <a:rPr lang="en-US" u="sng" dirty="0">
                <a:solidFill>
                  <a:schemeClr val="accent3"/>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https://www.mirecc.va.gov/visn19/consult/index.asp</a:t>
            </a:r>
            <a:endParaRPr lang="en-US" u="sng"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4612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E551070-413F-4FF0-BBF5-D97763BAA8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384" y="1524000"/>
            <a:ext cx="8135231" cy="4572000"/>
          </a:xfrm>
        </p:spPr>
      </p:pic>
      <p:sp>
        <p:nvSpPr>
          <p:cNvPr id="3" name="Slide Number Placeholder 2">
            <a:extLst>
              <a:ext uri="{FF2B5EF4-FFF2-40B4-BE49-F238E27FC236}">
                <a16:creationId xmlns:a16="http://schemas.microsoft.com/office/drawing/2014/main" id="{591BFB6E-D902-4B0A-A996-90DF687C880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7216EF45-4D16-4EF9-8887-F158A302C95A}"/>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Vet/Military Crisis Line</a:t>
            </a:r>
          </a:p>
        </p:txBody>
      </p:sp>
    </p:spTree>
    <p:extLst>
      <p:ext uri="{BB962C8B-B14F-4D97-AF65-F5344CB8AC3E}">
        <p14:creationId xmlns:p14="http://schemas.microsoft.com/office/powerpoint/2010/main" val="1743000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D98664-698E-4401-A915-3719DFF1EB0E}"/>
              </a:ext>
            </a:extLst>
          </p:cNvPr>
          <p:cNvSpPr>
            <a:spLocks noGrp="1"/>
          </p:cNvSpPr>
          <p:nvPr>
            <p:ph idx="1"/>
          </p:nvPr>
        </p:nvSpPr>
        <p:spPr/>
        <p:txBody>
          <a:bodyPr/>
          <a:lstStyle/>
          <a:p>
            <a:pPr marL="0" indent="0">
              <a:buNone/>
            </a:pPr>
            <a:r>
              <a:rPr lang="en-US" dirty="0"/>
              <a:t>If you are a Service member or Veteran in crisis or you’re concerned about one, there are specially trained responders ready to help you, 24 hours a day, 7 days a week, 365 days a year. </a:t>
            </a:r>
          </a:p>
          <a:p>
            <a:pPr marL="0" indent="0">
              <a:buNone/>
            </a:pPr>
            <a:endParaRPr lang="en-US" sz="900" dirty="0"/>
          </a:p>
          <a:p>
            <a:pPr marL="0" indent="0">
              <a:buNone/>
            </a:pPr>
            <a:r>
              <a:rPr lang="en-US" dirty="0"/>
              <a:t>The Veterans Crisis Line connects Service members and Veterans in crisis, as well as their family members and friends, with qualified, caring VA responders through a confidential toll-free hotline, online chat, or text-messaging service.</a:t>
            </a:r>
          </a:p>
        </p:txBody>
      </p:sp>
      <p:sp>
        <p:nvSpPr>
          <p:cNvPr id="3" name="Slide Number Placeholder 2">
            <a:extLst>
              <a:ext uri="{FF2B5EF4-FFF2-40B4-BE49-F238E27FC236}">
                <a16:creationId xmlns:a16="http://schemas.microsoft.com/office/drawing/2014/main" id="{2879D2AF-767F-4D06-8A6F-82BD6E940DE6}"/>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C58F474E-AF42-408F-9044-E97EE2EBAE0D}"/>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Veterans Crisis Line</a:t>
            </a:r>
          </a:p>
        </p:txBody>
      </p:sp>
    </p:spTree>
    <p:extLst>
      <p:ext uri="{BB962C8B-B14F-4D97-AF65-F5344CB8AC3E}">
        <p14:creationId xmlns:p14="http://schemas.microsoft.com/office/powerpoint/2010/main" val="58123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F06F55-67EA-4033-AE7B-DCCB21B4DB4F}"/>
              </a:ext>
            </a:extLst>
          </p:cNvPr>
          <p:cNvPicPr>
            <a:picLocks noChangeAspect="1"/>
          </p:cNvPicPr>
          <p:nvPr/>
        </p:nvPicPr>
        <p:blipFill>
          <a:blip r:embed="rId2" cstate="print"/>
          <a:stretch>
            <a:fillRect/>
          </a:stretch>
        </p:blipFill>
        <p:spPr>
          <a:xfrm>
            <a:off x="240792" y="990600"/>
            <a:ext cx="8662416" cy="5449824"/>
          </a:xfrm>
          <a:prstGeom prst="rect">
            <a:avLst/>
          </a:prstGeom>
        </p:spPr>
      </p:pic>
      <p:sp>
        <p:nvSpPr>
          <p:cNvPr id="3" name="Slide Number Placeholder 2">
            <a:extLst>
              <a:ext uri="{FF2B5EF4-FFF2-40B4-BE49-F238E27FC236}">
                <a16:creationId xmlns:a16="http://schemas.microsoft.com/office/drawing/2014/main" id="{B84A0302-9018-4638-8E7A-924C4A2985E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5" name="Title 3">
            <a:extLst>
              <a:ext uri="{FF2B5EF4-FFF2-40B4-BE49-F238E27FC236}">
                <a16:creationId xmlns:a16="http://schemas.microsoft.com/office/drawing/2014/main" id="{1E83578A-FC4D-4536-8564-190D42CA668F}"/>
              </a:ext>
            </a:extLst>
          </p:cNvPr>
          <p:cNvSpPr>
            <a:spLocks noGrp="1"/>
          </p:cNvSpPr>
          <p:nvPr>
            <p:ph type="title"/>
          </p:nvPr>
        </p:nvSpPr>
        <p:spPr>
          <a:xfrm>
            <a:off x="485775" y="304800"/>
            <a:ext cx="8229600" cy="685800"/>
          </a:xfrm>
        </p:spPr>
        <p:txBody>
          <a:bodyPr>
            <a:normAutofit/>
          </a:bodyPr>
          <a:lstStyle/>
          <a:p>
            <a:r>
              <a:rPr lang="en-US" sz="3200" dirty="0">
                <a:effectLst>
                  <a:outerShdw blurRad="38100" dist="38100" dir="2700000" algn="tl">
                    <a:srgbClr val="000000">
                      <a:alpha val="43137"/>
                    </a:srgbClr>
                  </a:outerShdw>
                </a:effectLst>
              </a:rPr>
              <a:t>Veterans Crisis Line (stats inception-Jan 2019)</a:t>
            </a:r>
          </a:p>
        </p:txBody>
      </p:sp>
      <p:sp>
        <p:nvSpPr>
          <p:cNvPr id="4" name="TextBox 3">
            <a:extLst>
              <a:ext uri="{FF2B5EF4-FFF2-40B4-BE49-F238E27FC236}">
                <a16:creationId xmlns:a16="http://schemas.microsoft.com/office/drawing/2014/main" id="{B4898703-6429-4490-BCAC-8207266934E5}"/>
              </a:ext>
            </a:extLst>
          </p:cNvPr>
          <p:cNvSpPr txBox="1"/>
          <p:nvPr/>
        </p:nvSpPr>
        <p:spPr>
          <a:xfrm>
            <a:off x="6980492" y="5530854"/>
            <a:ext cx="1981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onstantia"/>
                <a:ea typeface="+mn-ea"/>
                <a:cs typeface="+mn-cs"/>
              </a:rPr>
              <a:t>(as of January 2019)</a:t>
            </a:r>
          </a:p>
        </p:txBody>
      </p:sp>
    </p:spTree>
    <p:extLst>
      <p:ext uri="{BB962C8B-B14F-4D97-AF65-F5344CB8AC3E}">
        <p14:creationId xmlns:p14="http://schemas.microsoft.com/office/powerpoint/2010/main" val="242213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normAutofit fontScale="92500" lnSpcReduction="10000"/>
          </a:bodyPr>
          <a:lstStyle/>
          <a:p>
            <a:r>
              <a:rPr lang="en-US" dirty="0">
                <a:effectLst>
                  <a:outerShdw blurRad="38100" dist="38100" dir="2700000" algn="tl">
                    <a:srgbClr val="000000">
                      <a:alpha val="43137"/>
                    </a:srgbClr>
                  </a:outerShdw>
                </a:effectLst>
              </a:rPr>
              <a:t>Dial </a:t>
            </a:r>
            <a:r>
              <a:rPr lang="en-US" b="1" dirty="0">
                <a:effectLst>
                  <a:outerShdw blurRad="38100" dist="38100" dir="2700000" algn="tl">
                    <a:srgbClr val="000000">
                      <a:alpha val="43137"/>
                    </a:srgbClr>
                  </a:outerShdw>
                </a:effectLst>
              </a:rPr>
              <a:t>1-800-273-8255</a:t>
            </a:r>
            <a:r>
              <a:rPr lang="en-US" dirty="0">
                <a:effectLst>
                  <a:outerShdw blurRad="38100" dist="38100" dir="2700000" algn="tl">
                    <a:srgbClr val="000000">
                      <a:alpha val="43137"/>
                    </a:srgbClr>
                  </a:outerShdw>
                </a:effectLst>
              </a:rPr>
              <a:t> and </a:t>
            </a:r>
            <a:r>
              <a:rPr lang="en-US" b="1" dirty="0">
                <a:effectLst>
                  <a:outerShdw blurRad="38100" dist="38100" dir="2700000" algn="tl">
                    <a:srgbClr val="000000">
                      <a:alpha val="43137"/>
                    </a:srgbClr>
                  </a:outerShdw>
                </a:effectLst>
              </a:rPr>
              <a:t>Press 1</a:t>
            </a:r>
            <a:r>
              <a:rPr lang="en-US" dirty="0">
                <a:effectLst>
                  <a:outerShdw blurRad="38100" dist="38100" dir="2700000" algn="tl">
                    <a:srgbClr val="000000">
                      <a:alpha val="43137"/>
                    </a:srgbClr>
                  </a:outerShdw>
                </a:effectLst>
              </a:rPr>
              <a:t> to talk to someone.</a:t>
            </a:r>
          </a:p>
          <a:p>
            <a:r>
              <a:rPr lang="en-US" dirty="0">
                <a:effectLst>
                  <a:outerShdw blurRad="38100" dist="38100" dir="2700000" algn="tl">
                    <a:srgbClr val="000000">
                      <a:alpha val="43137"/>
                    </a:srgbClr>
                  </a:outerShdw>
                </a:effectLst>
              </a:rPr>
              <a:t>Send a text message to </a:t>
            </a:r>
            <a:r>
              <a:rPr lang="en-US" b="1" dirty="0">
                <a:effectLst>
                  <a:outerShdw blurRad="38100" dist="38100" dir="2700000" algn="tl">
                    <a:srgbClr val="000000">
                      <a:alpha val="43137"/>
                    </a:srgbClr>
                  </a:outerShdw>
                </a:effectLst>
              </a:rPr>
              <a:t>838255</a:t>
            </a:r>
            <a:r>
              <a:rPr lang="en-US" dirty="0">
                <a:effectLst>
                  <a:outerShdw blurRad="38100" dist="38100" dir="2700000" algn="tl">
                    <a:srgbClr val="000000">
                      <a:alpha val="43137"/>
                    </a:srgbClr>
                  </a:outerShdw>
                </a:effectLst>
              </a:rPr>
              <a:t> to connect with a VA responder.</a:t>
            </a:r>
          </a:p>
          <a:p>
            <a:r>
              <a:rPr lang="en-US" dirty="0">
                <a:effectLst>
                  <a:outerShdw blurRad="38100" dist="38100" dir="2700000" algn="tl">
                    <a:srgbClr val="000000">
                      <a:alpha val="43137"/>
                    </a:srgbClr>
                  </a:outerShdw>
                </a:effectLst>
              </a:rPr>
              <a:t>Start a confidential online chat session at </a:t>
            </a:r>
            <a:r>
              <a:rPr lang="en-US" u="sng" dirty="0">
                <a:solidFill>
                  <a:schemeClr val="accent3"/>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VeteransCrisisLine.net/Chat</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Take a self-check quiz at </a:t>
            </a:r>
            <a:r>
              <a:rPr lang="en-US" u="sng" dirty="0">
                <a:solidFill>
                  <a:schemeClr val="accent3"/>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VeteransCrisisLine.net/Quiz</a:t>
            </a:r>
            <a:r>
              <a:rPr lang="en-US" dirty="0">
                <a:solidFill>
                  <a:schemeClr val="accent3"/>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to learn whether stress and depression might be affecting you.</a:t>
            </a:r>
          </a:p>
          <a:p>
            <a:r>
              <a:rPr lang="en-US" u="sng" dirty="0">
                <a:solidFill>
                  <a:schemeClr val="accent3"/>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Find a VA facility</a:t>
            </a:r>
            <a:r>
              <a:rPr lang="en-US" dirty="0">
                <a:effectLst>
                  <a:outerShdw blurRad="38100" dist="38100" dir="2700000" algn="tl">
                    <a:srgbClr val="000000">
                      <a:alpha val="43137"/>
                    </a:srgbClr>
                  </a:outerShdw>
                </a:effectLst>
              </a:rPr>
              <a:t> near you.</a:t>
            </a:r>
          </a:p>
          <a:p>
            <a:r>
              <a:rPr lang="en-US" dirty="0">
                <a:effectLst>
                  <a:outerShdw blurRad="38100" dist="38100" dir="2700000" algn="tl">
                    <a:srgbClr val="000000">
                      <a:alpha val="43137"/>
                    </a:srgbClr>
                  </a:outerShdw>
                </a:effectLst>
              </a:rPr>
              <a:t>Visit </a:t>
            </a:r>
            <a:r>
              <a:rPr lang="en-US" u="sng" dirty="0">
                <a:solidFill>
                  <a:schemeClr val="accent3"/>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MilitaryCrisisLine.net</a:t>
            </a:r>
            <a:r>
              <a:rPr lang="en-US" dirty="0">
                <a:solidFill>
                  <a:schemeClr val="accent3"/>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if you are an active duty Service member, Guardsman, or Reservist.</a:t>
            </a:r>
          </a:p>
          <a:p>
            <a:r>
              <a:rPr lang="en-US" dirty="0">
                <a:effectLst>
                  <a:outerShdw blurRad="38100" dist="38100" dir="2700000" algn="tl">
                    <a:srgbClr val="000000">
                      <a:alpha val="43137"/>
                    </a:srgbClr>
                  </a:outerShdw>
                </a:effectLst>
              </a:rPr>
              <a:t>Connect through chat, text, or TTY if you are </a:t>
            </a:r>
            <a:r>
              <a:rPr lang="en-US" u="sng" dirty="0">
                <a:solidFill>
                  <a:schemeClr val="accent3"/>
                </a:solidFill>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deaf or hard of hearing</a:t>
            </a:r>
            <a:r>
              <a:rPr lang="en-US" dirty="0">
                <a:effectLst>
                  <a:outerShdw blurRad="38100" dist="38100" dir="2700000" algn="tl">
                    <a:srgbClr val="000000">
                      <a:alpha val="43137"/>
                    </a:srgbClr>
                  </a:outerShdw>
                </a:effectLst>
              </a:rPr>
              <a:t>.</a:t>
            </a:r>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p:txBody>
          <a:bodyPr>
            <a:normAutofit/>
          </a:bodyPr>
          <a:lstStyle/>
          <a:p>
            <a:pPr algn="ctr"/>
            <a:r>
              <a:rPr lang="en-US" sz="4400" dirty="0">
                <a:ln w="3200">
                  <a:solidFill>
                    <a:srgbClr val="444D26">
                      <a:shade val="75000"/>
                      <a:alpha val="25000"/>
                    </a:srgbClr>
                  </a:solidFill>
                  <a:prstDash val="solid"/>
                  <a:round/>
                </a:ln>
                <a:effectLst>
                  <a:outerShdw blurRad="38100" dist="38100" dir="2700000" algn="tl">
                    <a:srgbClr val="000000">
                      <a:alpha val="43137"/>
                    </a:srgbClr>
                  </a:outerShdw>
                </a:effectLst>
              </a:rPr>
              <a:t>Veterans Crisis Line</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04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E26225-2D2A-4293-AA89-B62F68F0BC00}"/>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2" name="Rectangle 1">
            <a:extLst>
              <a:ext uri="{FF2B5EF4-FFF2-40B4-BE49-F238E27FC236}">
                <a16:creationId xmlns:a16="http://schemas.microsoft.com/office/drawing/2014/main" id="{AC43B9CC-4E2D-43E1-BEC1-9E90546286B6}"/>
              </a:ext>
            </a:extLst>
          </p:cNvPr>
          <p:cNvSpPr/>
          <p:nvPr/>
        </p:nvSpPr>
        <p:spPr>
          <a:xfrm>
            <a:off x="228600" y="2209800"/>
            <a:ext cx="8686800" cy="23698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BC29">
                    <a:lumMod val="20000"/>
                    <a:lumOff val="80000"/>
                  </a:srgbClr>
                </a:solidFill>
                <a:effectLst>
                  <a:outerShdw blurRad="38100" dist="38100" dir="2700000" algn="tl">
                    <a:srgbClr val="000000">
                      <a:alpha val="43137"/>
                    </a:srgbClr>
                  </a:outerShdw>
                </a:effectLst>
                <a:uLnTx/>
                <a:uFillTx/>
                <a:latin typeface="Constantia"/>
                <a:ea typeface="+mn-ea"/>
                <a:cs typeface="+mn-cs"/>
              </a:rPr>
              <a:t>The Spiritual Dimensions of Suicide Prevention: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nstantia"/>
                <a:ea typeface="+mn-ea"/>
                <a:cs typeface="+mn-cs"/>
              </a:rPr>
              <a:t>A Model for Interdisciplinary Collaboration  </a:t>
            </a:r>
            <a:r>
              <a:rPr kumimoji="0" lang="en-US" sz="2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nstantia"/>
                <a:ea typeface="+mn-ea"/>
                <a:cs typeface="+mn-cs"/>
              </a:rPr>
              <a:t>(Chaplain Service, Durham VA Health Care System) </a:t>
            </a:r>
            <a:endParaRPr kumimoji="0" lang="en-US" sz="32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18099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41338" y="1066803"/>
            <a:ext cx="8145462" cy="4952997"/>
          </a:xfrm>
        </p:spPr>
        <p:txBody>
          <a:bodyPr>
            <a:noAutofit/>
          </a:bodyPr>
          <a:lstStyle/>
          <a:p>
            <a:pPr marL="571512" indent="-571512">
              <a:lnSpc>
                <a:spcPct val="120000"/>
              </a:lnSpc>
              <a:spcBef>
                <a:spcPts val="0"/>
              </a:spcBef>
              <a:buFont typeface="+mj-lt"/>
              <a:buAutoNum type="romanUcPeriod"/>
            </a:pPr>
            <a:r>
              <a:rPr lang="en-US" sz="2800" dirty="0"/>
              <a:t>Conversation Begins (Jan 2015)</a:t>
            </a:r>
          </a:p>
          <a:p>
            <a:pPr marL="571512" indent="-571512">
              <a:lnSpc>
                <a:spcPct val="120000"/>
              </a:lnSpc>
              <a:spcBef>
                <a:spcPts val="0"/>
              </a:spcBef>
              <a:buFont typeface="+mj-lt"/>
              <a:buAutoNum type="romanUcPeriod"/>
            </a:pPr>
            <a:r>
              <a:rPr lang="en-US" sz="2800" dirty="0"/>
              <a:t>Collaboration Grows (Feb-May 2015)</a:t>
            </a:r>
          </a:p>
          <a:p>
            <a:pPr marL="571512" indent="-571512">
              <a:lnSpc>
                <a:spcPct val="120000"/>
              </a:lnSpc>
              <a:spcBef>
                <a:spcPts val="0"/>
              </a:spcBef>
              <a:buFont typeface="+mj-lt"/>
              <a:buAutoNum type="romanUcPeriod"/>
            </a:pPr>
            <a:r>
              <a:rPr lang="en-US" sz="2800" dirty="0"/>
              <a:t>Literature Review (May 2015)</a:t>
            </a:r>
          </a:p>
          <a:p>
            <a:pPr marL="571512" indent="-571512">
              <a:lnSpc>
                <a:spcPct val="120000"/>
              </a:lnSpc>
              <a:spcBef>
                <a:spcPts val="0"/>
              </a:spcBef>
              <a:buFont typeface="+mj-lt"/>
              <a:buAutoNum type="romanUcPeriod"/>
            </a:pPr>
            <a:r>
              <a:rPr lang="en-US" sz="2800" dirty="0"/>
              <a:t>CPRS Consult Created (June 2015)</a:t>
            </a:r>
          </a:p>
          <a:p>
            <a:pPr marL="937280" lvl="1" indent="-571512">
              <a:lnSpc>
                <a:spcPct val="120000"/>
              </a:lnSpc>
              <a:spcBef>
                <a:spcPts val="0"/>
              </a:spcBef>
              <a:buFont typeface="+mj-lt"/>
              <a:buAutoNum type="romanUcPeriod"/>
            </a:pPr>
            <a:r>
              <a:rPr lang="en-US" sz="2600" dirty="0"/>
              <a:t>Summary/Significant Data (April 2018)</a:t>
            </a:r>
          </a:p>
          <a:p>
            <a:pPr marL="571512" indent="-571512">
              <a:lnSpc>
                <a:spcPct val="120000"/>
              </a:lnSpc>
              <a:spcBef>
                <a:spcPts val="0"/>
              </a:spcBef>
              <a:buFont typeface="+mj-lt"/>
              <a:buAutoNum type="romanUcPeriod"/>
            </a:pPr>
            <a:r>
              <a:rPr lang="en-US" sz="2800" dirty="0"/>
              <a:t>National SP &amp; Chaplaincy MOU (Aug 2016)</a:t>
            </a:r>
          </a:p>
          <a:p>
            <a:pPr marL="571512" indent="-571512">
              <a:lnSpc>
                <a:spcPct val="120000"/>
              </a:lnSpc>
              <a:spcBef>
                <a:spcPts val="0"/>
              </a:spcBef>
              <a:buFont typeface="+mj-lt"/>
              <a:buAutoNum type="romanUcPeriod"/>
            </a:pPr>
            <a:r>
              <a:rPr lang="en-US" sz="2800" dirty="0"/>
              <a:t>CPRS Consult “Stakeholder Survey” (Mar 2018)</a:t>
            </a:r>
          </a:p>
          <a:p>
            <a:pPr marL="571512" indent="-571512">
              <a:lnSpc>
                <a:spcPct val="120000"/>
              </a:lnSpc>
              <a:spcBef>
                <a:spcPts val="0"/>
              </a:spcBef>
              <a:buFont typeface="+mj-lt"/>
              <a:buAutoNum type="romanUcPeriod"/>
            </a:pPr>
            <a:endParaRPr lang="en-US" sz="2800" dirty="0"/>
          </a:p>
          <a:p>
            <a:pPr marL="571512" indent="-571512">
              <a:lnSpc>
                <a:spcPct val="120000"/>
              </a:lnSpc>
              <a:spcBef>
                <a:spcPts val="0"/>
              </a:spcBef>
              <a:buFont typeface="+mj-lt"/>
              <a:buAutoNum type="romanUcPeriod"/>
            </a:pPr>
            <a:endParaRPr lang="en-US" sz="2800" dirty="0"/>
          </a:p>
          <a:p>
            <a:pPr>
              <a:lnSpc>
                <a:spcPct val="120000"/>
              </a:lnSpc>
              <a:spcBef>
                <a:spcPts val="0"/>
              </a:spcBef>
            </a:pPr>
            <a:endParaRPr lang="en-US" sz="2000" dirty="0"/>
          </a:p>
        </p:txBody>
      </p:sp>
      <p:sp>
        <p:nvSpPr>
          <p:cNvPr id="13314" name="Rectangle 2"/>
          <p:cNvSpPr>
            <a:spLocks noGrp="1" noChangeArrowheads="1"/>
          </p:cNvSpPr>
          <p:nvPr>
            <p:ph type="title"/>
          </p:nvPr>
        </p:nvSpPr>
        <p:spPr>
          <a:xfrm>
            <a:off x="457200" y="447868"/>
            <a:ext cx="8229600" cy="685800"/>
          </a:xfrm>
        </p:spPr>
        <p:txBody>
          <a:bodyPr>
            <a:normAutofit/>
          </a:bodyPr>
          <a:lstStyle/>
          <a:p>
            <a:pPr>
              <a:lnSpc>
                <a:spcPct val="120000"/>
              </a:lnSpc>
              <a:spcBef>
                <a:spcPts val="0"/>
              </a:spcBef>
            </a:pPr>
            <a:r>
              <a:rPr lang="en-US" sz="3200" u="sng" dirty="0">
                <a:effectLst>
                  <a:outerShdw blurRad="38100" dist="38100" dir="2700000" algn="tl">
                    <a:srgbClr val="000000">
                      <a:alpha val="43137"/>
                    </a:srgbClr>
                  </a:outerShdw>
                </a:effectLst>
                <a:ea typeface="Arial Unicode MS" pitchFamily="34" charset="-128"/>
                <a:cs typeface="Tahoma" pitchFamily="34" charset="0"/>
              </a:rPr>
              <a:t>Referral Protocol Implementation Timeline</a:t>
            </a:r>
          </a:p>
        </p:txBody>
      </p:sp>
      <p:sp>
        <p:nvSpPr>
          <p:cNvPr id="2" name="Slide Number Placeholder 1"/>
          <p:cNvSpPr>
            <a:spLocks noGrp="1"/>
          </p:cNvSpPr>
          <p:nvPr>
            <p:ph type="sldNum" sz="quarter" idx="15"/>
          </p:nvPr>
        </p:nvSpPr>
        <p:spPr/>
        <p:txBody>
          <a:bodyPr/>
          <a:lstStyle/>
          <a:p>
            <a:pPr marL="0" marR="0" lvl="0" indent="0" algn="ctr" defTabSz="914419"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19"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4032627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lstStyle/>
          <a:p>
            <a:r>
              <a:rPr lang="en-US" dirty="0"/>
              <a:t>Multiple completed suicides</a:t>
            </a:r>
          </a:p>
          <a:p>
            <a:r>
              <a:rPr lang="en-US" dirty="0"/>
              <a:t>Bereaved Family members with complicated loss </a:t>
            </a:r>
          </a:p>
          <a:p>
            <a:r>
              <a:rPr lang="en-US" dirty="0"/>
              <a:t>Suicide Prevention Coordinator &amp; Chief, Chaplain Service discuss Chaplain Service support for </a:t>
            </a:r>
          </a:p>
          <a:p>
            <a:pPr lvl="1"/>
            <a:r>
              <a:rPr lang="en-US" dirty="0"/>
              <a:t>Suicide Prevention Team Staff Care</a:t>
            </a:r>
          </a:p>
          <a:p>
            <a:pPr lvl="1"/>
            <a:r>
              <a:rPr lang="en-US" dirty="0"/>
              <a:t>Bereavement Care</a:t>
            </a:r>
          </a:p>
          <a:p>
            <a:pPr lvl="1"/>
            <a:r>
              <a:rPr lang="en-US" dirty="0"/>
              <a:t>Suicide Prevention outreach efforts </a:t>
            </a:r>
          </a:p>
          <a:p>
            <a:endParaRPr lang="en-US" sz="1200" dirty="0"/>
          </a:p>
          <a:p>
            <a:r>
              <a:rPr lang="en-US" dirty="0"/>
              <a:t>Four Referrals from Suicide Prevention (Jan 2015)</a:t>
            </a:r>
          </a:p>
          <a:p>
            <a:pPr lvl="1"/>
            <a:r>
              <a:rPr lang="en-US" dirty="0"/>
              <a:t>(3) Veterans with SI- Assessment &amp; follow-up</a:t>
            </a:r>
          </a:p>
          <a:p>
            <a:pPr lvl="1"/>
            <a:r>
              <a:rPr lang="en-US" dirty="0"/>
              <a:t>(1) Bereaved Family- Grief support &amp; Memorial Service</a:t>
            </a:r>
          </a:p>
          <a:p>
            <a:pPr lvl="1"/>
            <a:endParaRPr lang="en-US" dirty="0"/>
          </a:p>
          <a:p>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85775" y="304800"/>
            <a:ext cx="8229600" cy="685800"/>
          </a:xfrm>
        </p:spPr>
        <p:txBody>
          <a:bodyPr>
            <a:normAutofit/>
          </a:bodyPr>
          <a:lstStyle/>
          <a:p>
            <a:r>
              <a:rPr lang="en-US" sz="3600" dirty="0">
                <a:effectLst>
                  <a:outerShdw blurRad="38100" dist="38100" dir="2700000" algn="tl">
                    <a:srgbClr val="000000">
                      <a:alpha val="43137"/>
                    </a:srgbClr>
                  </a:outerShdw>
                </a:effectLst>
              </a:rPr>
              <a:t>Conversation Begins (late January 2015)</a:t>
            </a:r>
          </a:p>
        </p:txBody>
      </p:sp>
    </p:spTree>
    <p:extLst>
      <p:ext uri="{BB962C8B-B14F-4D97-AF65-F5344CB8AC3E}">
        <p14:creationId xmlns:p14="http://schemas.microsoft.com/office/powerpoint/2010/main" val="2715173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48200"/>
          </a:xfrm>
        </p:spPr>
        <p:txBody>
          <a:bodyPr>
            <a:normAutofit lnSpcReduction="10000"/>
          </a:bodyPr>
          <a:lstStyle/>
          <a:p>
            <a:pPr marL="0" indent="0">
              <a:buNone/>
            </a:pPr>
            <a:r>
              <a:rPr lang="en-US" dirty="0"/>
              <a:t>Consider Referral to Chaplain Service for:</a:t>
            </a:r>
          </a:p>
          <a:p>
            <a:r>
              <a:rPr lang="en-US" dirty="0"/>
              <a:t>Veterans with Completed Suicides (family care)</a:t>
            </a:r>
          </a:p>
          <a:p>
            <a:r>
              <a:rPr lang="en-US" dirty="0"/>
              <a:t>Veterans newly added as “High Risk”</a:t>
            </a:r>
          </a:p>
          <a:p>
            <a:r>
              <a:rPr lang="en-US" dirty="0"/>
              <a:t>Veterans experiencing Spiritual Crisis, especially:</a:t>
            </a:r>
          </a:p>
          <a:p>
            <a:pPr lvl="1"/>
            <a:r>
              <a:rPr lang="en-US" dirty="0"/>
              <a:t>Guilt &amp; forgiveness struggle</a:t>
            </a:r>
          </a:p>
          <a:p>
            <a:pPr lvl="1"/>
            <a:r>
              <a:rPr lang="en-US" dirty="0"/>
              <a:t>Grief &amp; lament for losses experienced</a:t>
            </a:r>
          </a:p>
          <a:p>
            <a:pPr lvl="1"/>
            <a:r>
              <a:rPr lang="en-US" dirty="0"/>
              <a:t>Spiritual/Religious conflict or concern</a:t>
            </a:r>
          </a:p>
          <a:p>
            <a:pPr lvl="1"/>
            <a:r>
              <a:rPr lang="en-US" dirty="0"/>
              <a:t>Feeling life is meaningless &amp; without </a:t>
            </a:r>
          </a:p>
          <a:p>
            <a:pPr marL="365768" lvl="1" indent="0">
              <a:buNone/>
            </a:pPr>
            <a:r>
              <a:rPr lang="en-US" dirty="0"/>
              <a:t>purpose (VCL calls…)</a:t>
            </a:r>
          </a:p>
          <a:p>
            <a:r>
              <a:rPr lang="en-US" dirty="0"/>
              <a:t>Need for a consistent, </a:t>
            </a:r>
          </a:p>
          <a:p>
            <a:pPr marL="0" indent="0">
              <a:buNone/>
            </a:pPr>
            <a:r>
              <a:rPr lang="en-US" dirty="0"/>
              <a:t>streamlined referral process</a:t>
            </a:r>
          </a:p>
          <a:p>
            <a:pPr lvl="1"/>
            <a:endParaRPr lang="en-US" dirty="0"/>
          </a:p>
          <a:p>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304800"/>
            <a:ext cx="8229600" cy="762000"/>
          </a:xfrm>
        </p:spPr>
        <p:txBody>
          <a:bodyPr>
            <a:normAutofit/>
          </a:bodyPr>
          <a:lstStyle/>
          <a:p>
            <a:r>
              <a:rPr lang="en-US" sz="3600" dirty="0">
                <a:effectLst>
                  <a:outerShdw blurRad="38100" dist="38100" dir="2700000" algn="tl">
                    <a:srgbClr val="000000">
                      <a:alpha val="43137"/>
                    </a:srgbClr>
                  </a:outerShdw>
                </a:effectLst>
              </a:rPr>
              <a:t>Collaboration Grows (February-May 2015)</a:t>
            </a:r>
          </a:p>
        </p:txBody>
      </p:sp>
      <p:graphicFrame>
        <p:nvGraphicFramePr>
          <p:cNvPr id="6" name="Chart 5">
            <a:extLst>
              <a:ext uri="{FF2B5EF4-FFF2-40B4-BE49-F238E27FC236}">
                <a16:creationId xmlns:a16="http://schemas.microsoft.com/office/drawing/2014/main" id="{70DABDFD-3D08-41E6-9319-5A9BB4379864}"/>
              </a:ext>
            </a:extLst>
          </p:cNvPr>
          <p:cNvGraphicFramePr>
            <a:graphicFrameLocks/>
          </p:cNvGraphicFramePr>
          <p:nvPr>
            <p:extLst/>
          </p:nvPr>
        </p:nvGraphicFramePr>
        <p:xfrm>
          <a:off x="5091642" y="3505200"/>
          <a:ext cx="3643489"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9965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pPr marL="0" indent="0">
              <a:buNone/>
            </a:pPr>
            <a:r>
              <a:rPr lang="en-US" sz="2200" i="1" dirty="0" err="1"/>
              <a:t>Kopacz</a:t>
            </a:r>
            <a:r>
              <a:rPr lang="en-US" sz="2200" i="1" dirty="0"/>
              <a:t>, Marek S. et al, “Understanding the Role of Chaplains in Veteran Suicide Prevention Efforts: A Discussion Paper” (SAGE Open, 2014)</a:t>
            </a:r>
          </a:p>
          <a:p>
            <a:r>
              <a:rPr lang="en-US" sz="2400" i="1" dirty="0">
                <a:solidFill>
                  <a:schemeClr val="accent3">
                    <a:lumMod val="20000"/>
                    <a:lumOff val="80000"/>
                  </a:schemeClr>
                </a:solidFill>
              </a:rPr>
              <a:t>Marek </a:t>
            </a:r>
            <a:r>
              <a:rPr lang="en-US" sz="2400" i="1" dirty="0" err="1">
                <a:solidFill>
                  <a:schemeClr val="accent3">
                    <a:lumMod val="20000"/>
                    <a:lumOff val="80000"/>
                  </a:schemeClr>
                </a:solidFill>
              </a:rPr>
              <a:t>Kopacz</a:t>
            </a:r>
            <a:r>
              <a:rPr lang="en-US" sz="2400" i="1" dirty="0">
                <a:solidFill>
                  <a:schemeClr val="accent3">
                    <a:lumMod val="20000"/>
                    <a:lumOff val="80000"/>
                  </a:schemeClr>
                </a:solidFill>
              </a:rPr>
              <a:t>, VISN 2 Center of Excellence for Suicide Prevention (Canandaigua, NY) and five co-authors (from 5 other VA sites) </a:t>
            </a:r>
          </a:p>
          <a:p>
            <a:r>
              <a:rPr lang="en-US" sz="2400" i="1" dirty="0"/>
              <a:t>“Spiritual Dimension of Suicide” and Spiritual Care Frames</a:t>
            </a:r>
          </a:p>
          <a:p>
            <a:pPr lvl="1"/>
            <a:r>
              <a:rPr lang="en-US" i="1" dirty="0"/>
              <a:t>Loss of meaning/purpose (meaning making)</a:t>
            </a:r>
          </a:p>
          <a:p>
            <a:pPr lvl="1"/>
            <a:r>
              <a:rPr lang="en-US" i="1" dirty="0"/>
              <a:t>Perceived spiritual abandonment (ministry of presence)</a:t>
            </a:r>
          </a:p>
          <a:p>
            <a:pPr lvl="1"/>
            <a:r>
              <a:rPr lang="en-US" i="1" dirty="0"/>
              <a:t>PTSD and Trauma Recovery (spiritual grief/loss work)</a:t>
            </a:r>
          </a:p>
          <a:p>
            <a:pPr lvl="1"/>
            <a:r>
              <a:rPr lang="en-US" i="1" dirty="0"/>
              <a:t>Suicidal Ideation (life review in context)</a:t>
            </a:r>
          </a:p>
          <a:p>
            <a:pPr lvl="1"/>
            <a:r>
              <a:rPr lang="en-US" i="1" dirty="0"/>
              <a:t>Intrusive Thoughts (Mantras, meditation, prayer)</a:t>
            </a:r>
          </a:p>
          <a:p>
            <a:pPr lvl="1"/>
            <a:endParaRPr lang="en-US" i="1" dirty="0"/>
          </a:p>
          <a:p>
            <a:pPr lvl="1"/>
            <a:endParaRPr lang="en-US" i="1" dirty="0"/>
          </a:p>
          <a:p>
            <a:endParaRPr lang="en-US" dirty="0"/>
          </a:p>
          <a:p>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152400"/>
            <a:ext cx="8229600" cy="762000"/>
          </a:xfrm>
        </p:spPr>
        <p:txBody>
          <a:bodyPr>
            <a:normAutofit/>
          </a:bodyPr>
          <a:lstStyle/>
          <a:p>
            <a:r>
              <a:rPr lang="en-US" sz="3600" dirty="0">
                <a:effectLst>
                  <a:outerShdw blurRad="38100" dist="38100" dir="2700000" algn="tl">
                    <a:srgbClr val="000000">
                      <a:alpha val="43137"/>
                    </a:srgbClr>
                  </a:outerShdw>
                </a:effectLst>
              </a:rPr>
              <a:t>Literature Review (May 2015)</a:t>
            </a:r>
            <a:endParaRPr lang="en-US"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8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828800"/>
            <a:ext cx="7772400" cy="2438400"/>
          </a:xfrm>
        </p:spPr>
        <p:txBody>
          <a:bodyPr>
            <a:noAutofit/>
          </a:bodyPr>
          <a:lstStyle/>
          <a:p>
            <a:r>
              <a:rPr lang="en-US" sz="4400" dirty="0"/>
              <a:t>Upstream Suicide Prevention and Intersections for</a:t>
            </a:r>
            <a:br>
              <a:rPr lang="en-US" sz="4400" dirty="0"/>
            </a:br>
            <a:r>
              <a:rPr lang="en-US" sz="4400" dirty="0"/>
              <a:t>Evidence-based Practices</a:t>
            </a:r>
          </a:p>
        </p:txBody>
      </p:sp>
    </p:spTree>
    <p:extLst>
      <p:ext uri="{BB962C8B-B14F-4D97-AF65-F5344CB8AC3E}">
        <p14:creationId xmlns:p14="http://schemas.microsoft.com/office/powerpoint/2010/main" val="68393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CE249-63A1-467B-8C5F-CC44A4994D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BDA38269-1F9F-4862-892A-602F408A8C47}"/>
              </a:ext>
            </a:extLst>
          </p:cNvPr>
          <p:cNvSpPr txBox="1">
            <a:spLocks/>
          </p:cNvSpPr>
          <p:nvPr/>
        </p:nvSpPr>
        <p:spPr>
          <a:xfrm>
            <a:off x="457200" y="152400"/>
            <a:ext cx="8229600" cy="762000"/>
          </a:xfrm>
          <a:prstGeom prst="rect">
            <a:avLst/>
          </a:prstGeom>
          <a:ln w="6350" cap="rnd">
            <a:noFill/>
          </a:ln>
        </p:spPr>
        <p:txBody>
          <a:bodyPr vert="horz"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rPr>
              <a:t>Consider your own context:</a:t>
            </a:r>
            <a:endParaRPr kumimoji="0" lang="en-US" sz="3600" b="0" i="1" u="none" strike="noStrike" kern="1200" cap="none" spc="-100" normalizeH="0" baseline="0" noProof="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endParaRPr>
          </a:p>
        </p:txBody>
      </p:sp>
      <p:sp>
        <p:nvSpPr>
          <p:cNvPr id="5" name="Content Placeholder 1">
            <a:extLst>
              <a:ext uri="{FF2B5EF4-FFF2-40B4-BE49-F238E27FC236}">
                <a16:creationId xmlns:a16="http://schemas.microsoft.com/office/drawing/2014/main" id="{7686CA81-930D-46DF-AE46-0F50A88CBAC6}"/>
              </a:ext>
            </a:extLst>
          </p:cNvPr>
          <p:cNvSpPr txBox="1">
            <a:spLocks/>
          </p:cNvSpPr>
          <p:nvPr/>
        </p:nvSpPr>
        <p:spPr>
          <a:xfrm>
            <a:off x="457200" y="990600"/>
            <a:ext cx="8229600" cy="5486400"/>
          </a:xfrm>
          <a:prstGeom prst="rect">
            <a:avLst/>
          </a:prstGeom>
        </p:spPr>
        <p:txBody>
          <a:bodyPr>
            <a:normAutofit fontScale="92500" lnSpcReduction="10000"/>
          </a:bodyPr>
          <a:lstStyle>
            <a:lvl1pPr marL="274326" indent="-274326"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94" indent="-274326"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61" indent="-228605"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87" indent="-228605"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513" indent="-228605"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39" indent="-228605"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722" indent="-182884"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48" indent="-18288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74" indent="-182884"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74326" marR="0" lvl="0" indent="-274326" algn="l" defTabSz="914400" rtl="0" eaLnBrk="1" fontAlgn="auto" latinLnBrk="0" hangingPunct="1">
              <a:lnSpc>
                <a:spcPct val="100000"/>
              </a:lnSpc>
              <a:spcBef>
                <a:spcPts val="600"/>
              </a:spcBef>
              <a:spcAft>
                <a:spcPts val="0"/>
              </a:spcAft>
              <a:buClr>
                <a:srgbClr val="F3A447"/>
              </a:buClr>
              <a:buSzPct val="85000"/>
              <a:buFont typeface="Wingdings 2"/>
              <a:buChar char=""/>
              <a:tabLst/>
              <a:defRPr/>
            </a:pPr>
            <a:r>
              <a:rPr kumimoji="0" lang="en-US" sz="2600" b="0" i="0" u="none" strike="noStrike" kern="1200" cap="none" spc="0" normalizeH="0" baseline="0" noProof="0" dirty="0">
                <a:ln>
                  <a:noFill/>
                </a:ln>
                <a:solidFill>
                  <a:prstClr val="white"/>
                </a:solidFill>
                <a:effectLst/>
                <a:uLnTx/>
                <a:uFillTx/>
                <a:latin typeface="Constantia"/>
                <a:ea typeface="+mn-ea"/>
                <a:cs typeface="+mn-cs"/>
              </a:rPr>
              <a:t>How many referrals </a:t>
            </a:r>
            <a:r>
              <a:rPr kumimoji="0" lang="en-US" sz="2600" b="0" i="0" u="sng" strike="noStrike" kern="1200" cap="none" spc="0" normalizeH="0" baseline="0" noProof="0" dirty="0">
                <a:ln>
                  <a:noFill/>
                </a:ln>
                <a:solidFill>
                  <a:prstClr val="white"/>
                </a:solidFill>
                <a:effectLst/>
                <a:uLnTx/>
                <a:uFillTx/>
                <a:latin typeface="Constantia"/>
                <a:ea typeface="+mn-ea"/>
                <a:cs typeface="+mn-cs"/>
              </a:rPr>
              <a:t>per month </a:t>
            </a:r>
            <a:r>
              <a:rPr kumimoji="0" lang="en-US" sz="2600" b="0" i="0" u="none" strike="noStrike" kern="1200" cap="none" spc="0" normalizeH="0" baseline="0" noProof="0" dirty="0">
                <a:ln>
                  <a:noFill/>
                </a:ln>
                <a:solidFill>
                  <a:prstClr val="white"/>
                </a:solidFill>
                <a:effectLst/>
                <a:uLnTx/>
                <a:uFillTx/>
                <a:latin typeface="Constantia"/>
                <a:ea typeface="+mn-ea"/>
                <a:cs typeface="+mn-cs"/>
              </a:rPr>
              <a:t>do you </a:t>
            </a:r>
            <a:r>
              <a:rPr kumimoji="0" lang="en-US" sz="2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nstantia"/>
                <a:ea typeface="+mn-ea"/>
                <a:cs typeface="+mn-cs"/>
              </a:rPr>
              <a:t>receive from</a:t>
            </a:r>
            <a:r>
              <a:rPr kumimoji="0" lang="en-US" sz="2600" b="0" i="0" u="none" strike="noStrike" kern="1200" cap="none" spc="0" normalizeH="0" baseline="0" noProof="0" dirty="0">
                <a:ln>
                  <a:noFill/>
                </a:ln>
                <a:solidFill>
                  <a:prstClr val="white"/>
                </a:solidFill>
                <a:effectLst/>
                <a:uLnTx/>
                <a:uFillTx/>
                <a:latin typeface="Constantia"/>
                <a:ea typeface="+mn-ea"/>
                <a:cs typeface="+mn-cs"/>
              </a:rPr>
              <a:t> Mental Health for patients dealing with Suicidal Ideation? </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0-2</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3-4</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5-6</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7-8</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9 or more</a:t>
            </a:r>
          </a:p>
          <a:p>
            <a:pPr marL="274326" marR="0" lvl="0" indent="-274326" algn="l" defTabSz="914400" rtl="0" eaLnBrk="1" fontAlgn="auto" latinLnBrk="0" hangingPunct="1">
              <a:lnSpc>
                <a:spcPct val="100000"/>
              </a:lnSpc>
              <a:spcBef>
                <a:spcPts val="600"/>
              </a:spcBef>
              <a:spcAft>
                <a:spcPts val="0"/>
              </a:spcAft>
              <a:buClr>
                <a:srgbClr val="F3A447"/>
              </a:buClr>
              <a:buSzPct val="85000"/>
              <a:buFont typeface="Wingdings 2"/>
              <a:buChar char=""/>
              <a:tabLst/>
              <a:defRPr/>
            </a:pPr>
            <a:r>
              <a:rPr kumimoji="0" lang="en-US" sz="2600" b="0" i="0" u="none" strike="noStrike" kern="1200" cap="none" spc="0" normalizeH="0" baseline="0" noProof="0" dirty="0">
                <a:ln>
                  <a:noFill/>
                </a:ln>
                <a:solidFill>
                  <a:prstClr val="white"/>
                </a:solidFill>
                <a:effectLst/>
                <a:uLnTx/>
                <a:uFillTx/>
                <a:latin typeface="Constantia"/>
                <a:ea typeface="+mn-ea"/>
                <a:cs typeface="+mn-cs"/>
              </a:rPr>
              <a:t>How many referrals </a:t>
            </a:r>
            <a:r>
              <a:rPr kumimoji="0" lang="en-US" sz="2600" b="0" i="0" u="sng" strike="noStrike" kern="1200" cap="none" spc="0" normalizeH="0" baseline="0" noProof="0" dirty="0">
                <a:ln>
                  <a:noFill/>
                </a:ln>
                <a:solidFill>
                  <a:prstClr val="white"/>
                </a:solidFill>
                <a:effectLst/>
                <a:uLnTx/>
                <a:uFillTx/>
                <a:latin typeface="Constantia"/>
                <a:ea typeface="+mn-ea"/>
                <a:cs typeface="+mn-cs"/>
              </a:rPr>
              <a:t>per month </a:t>
            </a:r>
            <a:r>
              <a:rPr kumimoji="0" lang="en-US" sz="2600" b="0" i="0" u="none" strike="noStrike" kern="1200" cap="none" spc="0" normalizeH="0" baseline="0" noProof="0" dirty="0">
                <a:ln>
                  <a:noFill/>
                </a:ln>
                <a:solidFill>
                  <a:prstClr val="white"/>
                </a:solidFill>
                <a:effectLst/>
                <a:uLnTx/>
                <a:uFillTx/>
                <a:latin typeface="Constantia"/>
                <a:ea typeface="+mn-ea"/>
                <a:cs typeface="+mn-cs"/>
              </a:rPr>
              <a:t>do you </a:t>
            </a:r>
            <a:r>
              <a:rPr kumimoji="0" lang="en-US" sz="2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nstantia"/>
                <a:ea typeface="+mn-ea"/>
                <a:cs typeface="+mn-cs"/>
              </a:rPr>
              <a:t>make to </a:t>
            </a:r>
            <a:r>
              <a:rPr kumimoji="0" lang="en-US" sz="2600" b="0" i="0" u="none" strike="noStrike" kern="1200" cap="none" spc="0" normalizeH="0" baseline="0" noProof="0" dirty="0">
                <a:ln>
                  <a:noFill/>
                </a:ln>
                <a:solidFill>
                  <a:prstClr val="white"/>
                </a:solidFill>
                <a:effectLst/>
                <a:uLnTx/>
                <a:uFillTx/>
                <a:latin typeface="Constantia"/>
                <a:ea typeface="+mn-ea"/>
                <a:cs typeface="+mn-cs"/>
              </a:rPr>
              <a:t>Mental Health for patients dealing with Suicidal Ideation?</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0-2</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3-4</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5-6</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7-8</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r>
              <a:rPr kumimoji="0" lang="en-US" sz="2600" b="0" i="0" u="none" strike="noStrike" kern="1200" cap="none" spc="0" normalizeH="0" baseline="0" noProof="0" dirty="0">
                <a:ln>
                  <a:noFill/>
                </a:ln>
                <a:solidFill>
                  <a:srgbClr val="FEFAC9"/>
                </a:solidFill>
                <a:effectLst/>
                <a:uLnTx/>
                <a:uFillTx/>
                <a:latin typeface="Constantia"/>
                <a:ea typeface="+mn-ea"/>
                <a:cs typeface="+mn-cs"/>
              </a:rPr>
              <a:t>9 or more</a:t>
            </a: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endParaRPr kumimoji="0" lang="en-US" sz="2400" b="0" i="1" u="none" strike="noStrike" kern="1200" cap="none" spc="0" normalizeH="0" baseline="0" noProof="0" dirty="0">
              <a:ln>
                <a:noFill/>
              </a:ln>
              <a:solidFill>
                <a:srgbClr val="FEFAC9"/>
              </a:solidFill>
              <a:effectLst/>
              <a:uLnTx/>
              <a:uFillTx/>
              <a:latin typeface="Constantia"/>
              <a:ea typeface="+mn-ea"/>
              <a:cs typeface="+mn-cs"/>
            </a:endParaRPr>
          </a:p>
          <a:p>
            <a:pPr marL="640094" marR="0" lvl="1" indent="-274326" algn="l" defTabSz="914400" rtl="0" eaLnBrk="1" fontAlgn="auto" latinLnBrk="0" hangingPunct="1">
              <a:lnSpc>
                <a:spcPct val="100000"/>
              </a:lnSpc>
              <a:spcBef>
                <a:spcPts val="300"/>
              </a:spcBef>
              <a:spcAft>
                <a:spcPts val="0"/>
              </a:spcAft>
              <a:buClr>
                <a:srgbClr val="F3A447">
                  <a:shade val="75000"/>
                </a:srgbClr>
              </a:buClr>
              <a:buSzPct val="85000"/>
              <a:buFont typeface="Wingdings 2"/>
              <a:buChar char=""/>
              <a:tabLst/>
              <a:defRPr/>
            </a:pPr>
            <a:endParaRPr kumimoji="0" lang="en-US" sz="2400" b="0" i="1" u="none" strike="noStrike" kern="1200" cap="none" spc="0" normalizeH="0" baseline="0" noProof="0" dirty="0">
              <a:ln>
                <a:noFill/>
              </a:ln>
              <a:solidFill>
                <a:srgbClr val="FEFAC9"/>
              </a:solidFill>
              <a:effectLst/>
              <a:uLnTx/>
              <a:uFillTx/>
              <a:latin typeface="Constantia"/>
              <a:ea typeface="+mn-ea"/>
              <a:cs typeface="+mn-cs"/>
            </a:endParaRPr>
          </a:p>
          <a:p>
            <a:pPr marL="274326" marR="0" lvl="0" indent="-274326" algn="l" defTabSz="914400" rtl="0" eaLnBrk="1" fontAlgn="auto" latinLnBrk="0" hangingPunct="1">
              <a:lnSpc>
                <a:spcPct val="100000"/>
              </a:lnSpc>
              <a:spcBef>
                <a:spcPts val="600"/>
              </a:spcBef>
              <a:spcAft>
                <a:spcPts val="0"/>
              </a:spcAft>
              <a:buClr>
                <a:srgbClr val="F3A447"/>
              </a:buClr>
              <a:buSzPct val="85000"/>
              <a:buFont typeface="Wingdings 2"/>
              <a:buChar char=""/>
              <a:tabLst/>
              <a:defRPr/>
            </a:pPr>
            <a:endParaRPr kumimoji="0" lang="en-US" sz="2600" b="0" i="0" u="none" strike="noStrike" kern="1200" cap="none" spc="0" normalizeH="0" baseline="0" noProof="0" dirty="0">
              <a:ln>
                <a:noFill/>
              </a:ln>
              <a:solidFill>
                <a:prstClr val="white"/>
              </a:solidFill>
              <a:effectLst/>
              <a:uLnTx/>
              <a:uFillTx/>
              <a:latin typeface="Constantia"/>
              <a:ea typeface="+mn-ea"/>
              <a:cs typeface="+mn-cs"/>
            </a:endParaRPr>
          </a:p>
          <a:p>
            <a:pPr marL="274326" marR="0" lvl="0" indent="-274326" algn="l" defTabSz="914400" rtl="0" eaLnBrk="1" fontAlgn="auto" latinLnBrk="0" hangingPunct="1">
              <a:lnSpc>
                <a:spcPct val="100000"/>
              </a:lnSpc>
              <a:spcBef>
                <a:spcPts val="600"/>
              </a:spcBef>
              <a:spcAft>
                <a:spcPts val="0"/>
              </a:spcAft>
              <a:buClr>
                <a:srgbClr val="F3A447"/>
              </a:buClr>
              <a:buSzPct val="85000"/>
              <a:buFont typeface="Wingdings 2"/>
              <a:buChar char=""/>
              <a:tabLst/>
              <a:defRPr/>
            </a:pPr>
            <a:endParaRPr kumimoji="0" lang="en-US" sz="2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243106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lnSpcReduction="10000"/>
          </a:bodyPr>
          <a:lstStyle/>
          <a:p>
            <a:pPr marL="0" indent="0">
              <a:buNone/>
            </a:pPr>
            <a:r>
              <a:rPr lang="en-US" sz="2200" i="1" dirty="0" err="1"/>
              <a:t>Kopacz</a:t>
            </a:r>
            <a:r>
              <a:rPr lang="en-US" sz="2200" i="1" dirty="0"/>
              <a:t>, Marek S. and Michael J. Pollitt, “Delivering Chaplaincy Services to Veterans at Increased Risk of Suicide” (Journal of Health Care Chaplaincy, 2015)</a:t>
            </a:r>
          </a:p>
          <a:p>
            <a:r>
              <a:rPr lang="en-US" sz="2400" i="1" dirty="0">
                <a:solidFill>
                  <a:schemeClr val="accent3">
                    <a:lumMod val="20000"/>
                    <a:lumOff val="80000"/>
                  </a:schemeClr>
                </a:solidFill>
              </a:rPr>
              <a:t>Michael J. Pollitt, Director, VA National Chaplain Center (Hampton, Virginia)</a:t>
            </a:r>
          </a:p>
          <a:p>
            <a:r>
              <a:rPr lang="en-US" sz="2400" dirty="0"/>
              <a:t>“In terms of formal referral patterns, chaplains will usually see only 0-2 at-risk Veterans referred to them… most respondents will only refer 0-2 at-risk Veterans to other clinicians [per month].”</a:t>
            </a:r>
            <a:endParaRPr lang="en-US" sz="2400" dirty="0">
              <a:solidFill>
                <a:schemeClr val="accent3">
                  <a:lumMod val="20000"/>
                  <a:lumOff val="80000"/>
                </a:schemeClr>
              </a:solidFill>
            </a:endParaRPr>
          </a:p>
          <a:p>
            <a:pPr lvl="1"/>
            <a:r>
              <a:rPr lang="en-US" sz="2200" dirty="0">
                <a:solidFill>
                  <a:schemeClr val="accent3">
                    <a:lumMod val="20000"/>
                    <a:lumOff val="80000"/>
                  </a:schemeClr>
                </a:solidFill>
              </a:rPr>
              <a:t> DVAHCS Chaplain Service monthly </a:t>
            </a:r>
            <a:r>
              <a:rPr lang="en-US" sz="2200" dirty="0" err="1">
                <a:solidFill>
                  <a:schemeClr val="accent3">
                    <a:lumMod val="20000"/>
                    <a:lumOff val="80000"/>
                  </a:schemeClr>
                </a:solidFill>
              </a:rPr>
              <a:t>avg</a:t>
            </a:r>
            <a:r>
              <a:rPr lang="en-US" sz="2200" dirty="0">
                <a:solidFill>
                  <a:schemeClr val="accent3">
                    <a:lumMod val="20000"/>
                    <a:lumOff val="80000"/>
                  </a:schemeClr>
                </a:solidFill>
              </a:rPr>
              <a:t>: </a:t>
            </a:r>
            <a:r>
              <a:rPr lang="en-US" sz="2200" u="sng" dirty="0">
                <a:solidFill>
                  <a:schemeClr val="accent3">
                    <a:lumMod val="20000"/>
                    <a:lumOff val="80000"/>
                  </a:schemeClr>
                </a:solidFill>
              </a:rPr>
              <a:t>9-10</a:t>
            </a:r>
            <a:r>
              <a:rPr lang="en-US" sz="2200" dirty="0">
                <a:solidFill>
                  <a:schemeClr val="accent3">
                    <a:lumMod val="20000"/>
                    <a:lumOff val="80000"/>
                  </a:schemeClr>
                </a:solidFill>
              </a:rPr>
              <a:t> at-risk Veterans</a:t>
            </a:r>
          </a:p>
          <a:p>
            <a:r>
              <a:rPr lang="en-US" sz="2400" dirty="0"/>
              <a:t>Only 26.27% of Chaplains surveyed report being “very satisfied” with interdisciplinary collaboration. </a:t>
            </a:r>
          </a:p>
          <a:p>
            <a:pPr lvl="1"/>
            <a:r>
              <a:rPr lang="en-US" sz="2200" dirty="0"/>
              <a:t>DVAHCS Suicide Prevention/ Chaplain Service are </a:t>
            </a:r>
            <a:r>
              <a:rPr lang="en-US" sz="2200" i="1" dirty="0"/>
              <a:t>proud</a:t>
            </a:r>
            <a:r>
              <a:rPr lang="en-US" sz="2200" dirty="0"/>
              <a:t> of </a:t>
            </a:r>
            <a:r>
              <a:rPr lang="en-US" sz="2200" u="sng" dirty="0"/>
              <a:t>our</a:t>
            </a:r>
            <a:r>
              <a:rPr lang="en-US" sz="2200" dirty="0"/>
              <a:t> collaboration!</a:t>
            </a:r>
          </a:p>
          <a:p>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152400"/>
            <a:ext cx="8229600" cy="762000"/>
          </a:xfrm>
        </p:spPr>
        <p:txBody>
          <a:bodyPr>
            <a:normAutofit/>
          </a:bodyPr>
          <a:lstStyle/>
          <a:p>
            <a:r>
              <a:rPr lang="en-US" sz="3600" dirty="0">
                <a:effectLst>
                  <a:outerShdw blurRad="38100" dist="38100" dir="2700000" algn="tl">
                    <a:srgbClr val="000000">
                      <a:alpha val="43137"/>
                    </a:srgbClr>
                  </a:outerShdw>
                </a:effectLst>
              </a:rPr>
              <a:t>Literature Review (May 2015) </a:t>
            </a:r>
            <a:r>
              <a:rPr lang="en-US" sz="2700" i="1" dirty="0">
                <a:effectLst>
                  <a:outerShdw blurRad="38100" dist="38100" dir="2700000" algn="tl">
                    <a:srgbClr val="000000">
                      <a:alpha val="43137"/>
                    </a:srgbClr>
                  </a:outerShdw>
                </a:effectLst>
              </a:rPr>
              <a:t>(continued…)</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571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lnSpcReduction="10000"/>
          </a:bodyPr>
          <a:lstStyle/>
          <a:p>
            <a:r>
              <a:rPr lang="en-US" dirty="0"/>
              <a:t>Systemized referral process (“unofficial MOU”) between Suicide Prevention &amp; Chaplain Service </a:t>
            </a:r>
          </a:p>
          <a:p>
            <a:r>
              <a:rPr lang="en-US" dirty="0"/>
              <a:t>Referral “indicators”</a:t>
            </a:r>
          </a:p>
          <a:p>
            <a:pPr lvl="1"/>
            <a:r>
              <a:rPr lang="en-US" dirty="0"/>
              <a:t>each person newly added to Facility High Risk List </a:t>
            </a:r>
          </a:p>
          <a:p>
            <a:pPr lvl="1"/>
            <a:r>
              <a:rPr lang="en-US" dirty="0"/>
              <a:t>any completed suicides</a:t>
            </a:r>
          </a:p>
          <a:p>
            <a:pPr lvl="1"/>
            <a:r>
              <a:rPr lang="en-US" dirty="0"/>
              <a:t>those who request to speak with Chaplain </a:t>
            </a:r>
          </a:p>
          <a:p>
            <a:pPr lvl="1"/>
            <a:r>
              <a:rPr lang="en-US" dirty="0"/>
              <a:t>“Positive Screen” for Spiritual Crisis, as described previously:</a:t>
            </a:r>
          </a:p>
          <a:p>
            <a:pPr lvl="2"/>
            <a:r>
              <a:rPr lang="en-US" dirty="0"/>
              <a:t>Guilt &amp; forgiveness struggle</a:t>
            </a:r>
          </a:p>
          <a:p>
            <a:pPr lvl="2"/>
            <a:r>
              <a:rPr lang="en-US" dirty="0"/>
              <a:t>Grief &amp; lament for losses experienced</a:t>
            </a:r>
          </a:p>
          <a:p>
            <a:pPr lvl="2"/>
            <a:r>
              <a:rPr lang="en-US" dirty="0"/>
              <a:t>Spiritual/Religious conflict or concern</a:t>
            </a:r>
          </a:p>
          <a:p>
            <a:pPr lvl="2"/>
            <a:r>
              <a:rPr lang="en-US" dirty="0"/>
              <a:t>Feeling life is meaningless &amp; without purpose (VCL calls…)</a:t>
            </a:r>
          </a:p>
          <a:p>
            <a:r>
              <a:rPr lang="en-US" dirty="0"/>
              <a:t>“Chaplain-Suicide Prevention Team” Consult (6/4/15)</a:t>
            </a:r>
          </a:p>
          <a:p>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304800"/>
            <a:ext cx="8229600" cy="762000"/>
          </a:xfrm>
        </p:spPr>
        <p:txBody>
          <a:bodyPr>
            <a:normAutofit/>
          </a:bodyPr>
          <a:lstStyle/>
          <a:p>
            <a:r>
              <a:rPr lang="en-US" sz="3600" dirty="0">
                <a:effectLst>
                  <a:outerShdw blurRad="38100" dist="38100" dir="2700000" algn="tl">
                    <a:srgbClr val="000000">
                      <a:alpha val="43137"/>
                    </a:srgbClr>
                  </a:outerShdw>
                </a:effectLst>
              </a:rPr>
              <a:t>Local “MOU” &amp; CPRS Consult (June 2015)</a:t>
            </a:r>
          </a:p>
        </p:txBody>
      </p:sp>
    </p:spTree>
    <p:extLst>
      <p:ext uri="{BB962C8B-B14F-4D97-AF65-F5344CB8AC3E}">
        <p14:creationId xmlns:p14="http://schemas.microsoft.com/office/powerpoint/2010/main" val="1630095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0"/>
            <a:ext cx="8229600" cy="990600"/>
          </a:xfrm>
        </p:spPr>
        <p:txBody>
          <a:bodyPr>
            <a:normAutofit/>
          </a:bodyPr>
          <a:lstStyle/>
          <a:p>
            <a:pPr algn="ctr"/>
            <a:r>
              <a:rPr lang="en-US" sz="2800" dirty="0">
                <a:effectLst/>
              </a:rPr>
              <a:t>“</a:t>
            </a:r>
            <a:r>
              <a:rPr lang="en-US" sz="2800" dirty="0">
                <a:effectLst>
                  <a:outerShdw blurRad="38100" dist="38100" dir="2700000" algn="tl">
                    <a:srgbClr val="000000">
                      <a:alpha val="43137"/>
                    </a:srgbClr>
                  </a:outerShdw>
                </a:effectLst>
              </a:rPr>
              <a:t>Chaplain-Suicide Prevention Team” Consult</a:t>
            </a:r>
            <a:br>
              <a:rPr lang="en-US" sz="28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Since inception (June 5, 2015- Dec 2017)</a:t>
            </a:r>
            <a:endParaRPr lang="en-US" sz="2800" dirty="0">
              <a:effectLst>
                <a:outerShdw blurRad="38100" dist="38100" dir="2700000" algn="tl">
                  <a:srgbClr val="000000">
                    <a:alpha val="43137"/>
                  </a:srgbClr>
                </a:outerShdw>
              </a:effectLst>
            </a:endParaRPr>
          </a:p>
        </p:txBody>
      </p:sp>
      <p:graphicFrame>
        <p:nvGraphicFramePr>
          <p:cNvPr id="9" name="Chart 8">
            <a:extLst>
              <a:ext uri="{FF2B5EF4-FFF2-40B4-BE49-F238E27FC236}">
                <a16:creationId xmlns:a16="http://schemas.microsoft.com/office/drawing/2014/main" id="{E0D40EB6-9D68-4C49-9C91-66B76E50DBBE}"/>
              </a:ext>
            </a:extLst>
          </p:cNvPr>
          <p:cNvGraphicFramePr>
            <a:graphicFrameLocks/>
          </p:cNvGraphicFramePr>
          <p:nvPr>
            <p:extLst/>
          </p:nvPr>
        </p:nvGraphicFramePr>
        <p:xfrm>
          <a:off x="152400" y="304800"/>
          <a:ext cx="8686800" cy="6333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90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p:cNvSpPr>
            <a:spLocks noGrp="1"/>
          </p:cNvSpPr>
          <p:nvPr>
            <p:ph type="title"/>
          </p:nvPr>
        </p:nvSpPr>
        <p:spPr>
          <a:xfrm>
            <a:off x="457200" y="0"/>
            <a:ext cx="8229600" cy="990600"/>
          </a:xfrm>
        </p:spPr>
        <p:txBody>
          <a:bodyPr>
            <a:normAutofit/>
          </a:bodyPr>
          <a:lstStyle/>
          <a:p>
            <a:pPr algn="ctr"/>
            <a:r>
              <a:rPr lang="en-US" sz="2800" dirty="0">
                <a:effectLst/>
              </a:rPr>
              <a:t>“</a:t>
            </a:r>
            <a:r>
              <a:rPr lang="en-US" sz="2800" dirty="0">
                <a:effectLst>
                  <a:outerShdw blurRad="38100" dist="38100" dir="2700000" algn="tl">
                    <a:srgbClr val="000000">
                      <a:alpha val="43137"/>
                    </a:srgbClr>
                  </a:outerShdw>
                </a:effectLst>
              </a:rPr>
              <a:t>Chaplain-Suicide Prevention Team” Consult</a:t>
            </a:r>
            <a:br>
              <a:rPr lang="en-US" sz="28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Since inception (June 5, 2015- Dec 2017)</a:t>
            </a:r>
            <a:endParaRPr lang="en-US" sz="2800" dirty="0">
              <a:effectLst>
                <a:outerShdw blurRad="38100" dist="38100" dir="2700000" algn="tl">
                  <a:srgbClr val="000000">
                    <a:alpha val="43137"/>
                  </a:srgbClr>
                </a:outerShdw>
              </a:effectLst>
            </a:endParaRPr>
          </a:p>
        </p:txBody>
      </p:sp>
      <p:sp>
        <p:nvSpPr>
          <p:cNvPr id="5" name="Content Placeholder 1">
            <a:extLst>
              <a:ext uri="{FF2B5EF4-FFF2-40B4-BE49-F238E27FC236}">
                <a16:creationId xmlns:a16="http://schemas.microsoft.com/office/drawing/2014/main" id="{1057AE7E-0312-4275-AD31-00D20D28BC05}"/>
              </a:ext>
            </a:extLst>
          </p:cNvPr>
          <p:cNvSpPr>
            <a:spLocks noGrp="1"/>
          </p:cNvSpPr>
          <p:nvPr>
            <p:ph idx="1"/>
          </p:nvPr>
        </p:nvSpPr>
        <p:spPr>
          <a:xfrm>
            <a:off x="457200" y="990600"/>
            <a:ext cx="8229600" cy="5105400"/>
          </a:xfrm>
        </p:spPr>
        <p:txBody>
          <a:bodyPr>
            <a:normAutofit/>
          </a:bodyPr>
          <a:lstStyle/>
          <a:p>
            <a:pPr fontAlgn="base" hangingPunct="0"/>
            <a:endParaRPr lang="en-US" dirty="0"/>
          </a:p>
          <a:p>
            <a:pPr fontAlgn="base" hangingPunct="0"/>
            <a:r>
              <a:rPr lang="en-US" dirty="0"/>
              <a:t>297 Consults Requested      </a:t>
            </a:r>
            <a:r>
              <a:rPr lang="en-US" dirty="0">
                <a:solidFill>
                  <a:schemeClr val="tx2"/>
                </a:solidFill>
              </a:rPr>
              <a:t>(288- Veteran; 9- Family)</a:t>
            </a:r>
          </a:p>
          <a:p>
            <a:pPr lvl="1" fontAlgn="base" hangingPunct="0"/>
            <a:r>
              <a:rPr lang="en-US" dirty="0">
                <a:solidFill>
                  <a:schemeClr val="tx2"/>
                </a:solidFill>
              </a:rPr>
              <a:t>47- Inpatient                        </a:t>
            </a:r>
            <a:r>
              <a:rPr lang="en-US" dirty="0"/>
              <a:t>(47- Veteran; 0- Family)</a:t>
            </a:r>
          </a:p>
          <a:p>
            <a:pPr lvl="1" fontAlgn="base" hangingPunct="0"/>
            <a:r>
              <a:rPr lang="en-US" dirty="0"/>
              <a:t>250- Outpatient                   (241- Veteran; 9- Family)</a:t>
            </a:r>
          </a:p>
          <a:p>
            <a:pPr fontAlgn="base" hangingPunct="0"/>
            <a:endParaRPr lang="en-US" dirty="0"/>
          </a:p>
          <a:p>
            <a:pPr fontAlgn="base" hangingPunct="0"/>
            <a:r>
              <a:rPr lang="en-US" dirty="0"/>
              <a:t>297 Contacts Completed     </a:t>
            </a:r>
            <a:r>
              <a:rPr lang="en-US" dirty="0">
                <a:solidFill>
                  <a:schemeClr val="tx2"/>
                </a:solidFill>
              </a:rPr>
              <a:t>(288- Veteran; 9- Family)</a:t>
            </a:r>
          </a:p>
          <a:p>
            <a:pPr fontAlgn="base" hangingPunct="0"/>
            <a:endParaRPr lang="en-US" dirty="0"/>
          </a:p>
          <a:p>
            <a:pPr fontAlgn="base" hangingPunct="0"/>
            <a:r>
              <a:rPr lang="en-US" dirty="0"/>
              <a:t>223 Received Spiritual Care </a:t>
            </a:r>
            <a:r>
              <a:rPr lang="en-US" dirty="0">
                <a:solidFill>
                  <a:schemeClr val="tx2"/>
                </a:solidFill>
              </a:rPr>
              <a:t>(216- Veteran; 7- Family)</a:t>
            </a:r>
            <a:br>
              <a:rPr lang="en-US" dirty="0">
                <a:solidFill>
                  <a:schemeClr val="tx2"/>
                </a:solidFill>
              </a:rPr>
            </a:br>
            <a:endParaRPr lang="en-US" dirty="0">
              <a:solidFill>
                <a:schemeClr val="tx2"/>
              </a:solidFill>
            </a:endParaRPr>
          </a:p>
          <a:p>
            <a:pPr fontAlgn="base" hangingPunct="0"/>
            <a:r>
              <a:rPr lang="en-US" dirty="0"/>
              <a:t>147 Chaplain Service “Veteran </a:t>
            </a:r>
            <a:r>
              <a:rPr lang="en-US" dirty="0" err="1"/>
              <a:t>Uniques</a:t>
            </a:r>
            <a:r>
              <a:rPr lang="en-US" dirty="0"/>
              <a:t>” </a:t>
            </a:r>
          </a:p>
          <a:p>
            <a:endParaRPr lang="en-US" dirty="0"/>
          </a:p>
        </p:txBody>
      </p:sp>
    </p:spTree>
    <p:extLst>
      <p:ext uri="{BB962C8B-B14F-4D97-AF65-F5344CB8AC3E}">
        <p14:creationId xmlns:p14="http://schemas.microsoft.com/office/powerpoint/2010/main" val="3097314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05400"/>
          </a:xfrm>
        </p:spPr>
        <p:txBody>
          <a:bodyPr>
            <a:normAutofit/>
          </a:bodyPr>
          <a:lstStyle/>
          <a:p>
            <a:r>
              <a:rPr lang="en-US" sz="2800" dirty="0"/>
              <a:t>Goals of Collaboration:</a:t>
            </a:r>
          </a:p>
          <a:p>
            <a:pPr lvl="1"/>
            <a:r>
              <a:rPr lang="en-US" dirty="0"/>
              <a:t>Increased dialogue between Suicide Prevention &amp; Chaplains</a:t>
            </a:r>
          </a:p>
          <a:p>
            <a:pPr lvl="1"/>
            <a:r>
              <a:rPr lang="en-US" dirty="0"/>
              <a:t>Access to care and care enhancement</a:t>
            </a:r>
          </a:p>
          <a:p>
            <a:pPr lvl="1"/>
            <a:r>
              <a:rPr lang="en-US" dirty="0"/>
              <a:t>Increased </a:t>
            </a:r>
            <a:r>
              <a:rPr lang="en-US" dirty="0">
                <a:solidFill>
                  <a:schemeClr val="accent3"/>
                </a:solidFill>
                <a:effectLst>
                  <a:outerShdw blurRad="38100" dist="38100" dir="2700000" algn="tl">
                    <a:srgbClr val="000000">
                      <a:alpha val="43137"/>
                    </a:srgbClr>
                  </a:outerShdw>
                </a:effectLst>
              </a:rPr>
              <a:t>awareness and integration of spirituality in clinical care</a:t>
            </a:r>
            <a:r>
              <a:rPr lang="en-US" dirty="0"/>
              <a:t>, including the assessment and management of risk for suicide</a:t>
            </a:r>
          </a:p>
          <a:p>
            <a:pPr lvl="1"/>
            <a:endParaRPr lang="en-US" dirty="0"/>
          </a:p>
          <a:p>
            <a:r>
              <a:rPr lang="en-US" sz="2400" i="1" dirty="0"/>
              <a:t>Our local “unofficial MOU” was in place </a:t>
            </a:r>
            <a:r>
              <a:rPr lang="en-US" sz="2400" i="1" u="sng" dirty="0"/>
              <a:t>15 months prior </a:t>
            </a:r>
            <a:r>
              <a:rPr lang="en-US" sz="2400" i="1" dirty="0"/>
              <a:t>to the National Memorandum!</a:t>
            </a:r>
            <a:endParaRPr lang="en-US" sz="2400" dirty="0"/>
          </a:p>
          <a:p>
            <a:pPr>
              <a:buNone/>
            </a:pPr>
            <a:endParaRPr lang="en-US" dirty="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6" name="Title 3"/>
          <p:cNvSpPr txBox="1">
            <a:spLocks/>
          </p:cNvSpPr>
          <p:nvPr/>
        </p:nvSpPr>
        <p:spPr>
          <a:xfrm>
            <a:off x="457200" y="152400"/>
            <a:ext cx="8458200" cy="762000"/>
          </a:xfrm>
          <a:prstGeom prst="rect">
            <a:avLst/>
          </a:prstGeom>
          <a:ln w="6350" cap="rnd">
            <a:noFill/>
          </a:ln>
        </p:spPr>
        <p:txBody>
          <a:bodyPr vert="horz" rtlCol="0" anchor="b" anchorCtr="0">
            <a:normAutofit fontScale="82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rPr>
              <a:t>National SP and Chaplain MOU (Aug 2016)</a:t>
            </a:r>
            <a:r>
              <a:rPr kumimoji="0" lang="en-US" sz="4000" b="0" i="0" u="none" strike="noStrike" kern="1200" cap="none" spc="-100" normalizeH="0" baseline="30000" noProof="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rPr>
              <a:t>1</a:t>
            </a:r>
            <a:endParaRPr kumimoji="0" lang="en-US" sz="4200" b="0" i="1" u="none" strike="noStrike" kern="1200" cap="none" spc="-100" normalizeH="0" baseline="0" noProof="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endParaRPr>
          </a:p>
        </p:txBody>
      </p:sp>
      <p:sp>
        <p:nvSpPr>
          <p:cNvPr id="5" name="TextBox 4"/>
          <p:cNvSpPr txBox="1"/>
          <p:nvPr/>
        </p:nvSpPr>
        <p:spPr>
          <a:xfrm>
            <a:off x="533400" y="5867400"/>
            <a:ext cx="8001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30000" noProof="0" dirty="0">
                <a:ln>
                  <a:noFill/>
                </a:ln>
                <a:solidFill>
                  <a:prstClr val="white"/>
                </a:solidFill>
                <a:effectLst/>
                <a:uLnTx/>
                <a:uFillTx/>
                <a:latin typeface="Constantia"/>
                <a:ea typeface="+mn-ea"/>
                <a:cs typeface="+mn-cs"/>
              </a:rPr>
              <a:t>1</a:t>
            </a:r>
            <a:r>
              <a:rPr kumimoji="0" lang="en-US" sz="1800" b="0" i="1" u="none" strike="noStrike" kern="1200" cap="none" spc="0" normalizeH="0" baseline="0" noProof="0" dirty="0">
                <a:ln>
                  <a:noFill/>
                </a:ln>
                <a:solidFill>
                  <a:prstClr val="white"/>
                </a:solidFill>
                <a:effectLst/>
                <a:uLnTx/>
                <a:uFillTx/>
                <a:latin typeface="Constantia"/>
                <a:ea typeface="+mn-ea"/>
                <a:cs typeface="+mn-cs"/>
              </a:rPr>
              <a:t>Memorandum of Understanding between the VA National Office of Suicide Prevention and the VA National Chaplain Center (August, 2016)</a:t>
            </a:r>
          </a:p>
        </p:txBody>
      </p:sp>
    </p:spTree>
    <p:extLst>
      <p:ext uri="{BB962C8B-B14F-4D97-AF65-F5344CB8AC3E}">
        <p14:creationId xmlns:p14="http://schemas.microsoft.com/office/powerpoint/2010/main" val="1886025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8DDDA-A630-4FA2-A410-58BFF439BFB5}"/>
              </a:ext>
            </a:extLst>
          </p:cNvPr>
          <p:cNvSpPr>
            <a:spLocks noGrp="1"/>
          </p:cNvSpPr>
          <p:nvPr>
            <p:ph idx="1"/>
          </p:nvPr>
        </p:nvSpPr>
        <p:spPr>
          <a:xfrm>
            <a:off x="457200" y="1219200"/>
            <a:ext cx="8229600" cy="5105400"/>
          </a:xfrm>
        </p:spPr>
        <p:txBody>
          <a:bodyPr/>
          <a:lstStyle/>
          <a:p>
            <a:pPr lvl="0" hangingPunct="0"/>
            <a:r>
              <a:rPr lang="en-US" sz="2800" dirty="0"/>
              <a:t>DVAHCS Suicide Prevention Team Members (n=5)</a:t>
            </a:r>
            <a:endParaRPr lang="en-US" sz="1800" dirty="0"/>
          </a:p>
          <a:p>
            <a:pPr lvl="1" hangingPunct="0"/>
            <a:r>
              <a:rPr lang="en-US" dirty="0"/>
              <a:t>(2) Suicide Prevention Case Managers (the primary referring providers for this consult,) </a:t>
            </a:r>
            <a:endParaRPr lang="en-US" sz="1600" dirty="0"/>
          </a:p>
          <a:p>
            <a:pPr lvl="1" hangingPunct="0"/>
            <a:r>
              <a:rPr lang="en-US" dirty="0"/>
              <a:t>(1) Suicide Prevention Coordinator (who started Suicide Prevention in Durham) </a:t>
            </a:r>
            <a:endParaRPr lang="en-US" sz="1600" dirty="0"/>
          </a:p>
          <a:p>
            <a:pPr lvl="1" hangingPunct="0"/>
            <a:r>
              <a:rPr lang="en-US" dirty="0"/>
              <a:t>(1) Suicide Prevention Coordinator (new to the role 2018, manages REACH VET)</a:t>
            </a:r>
            <a:endParaRPr lang="en-US" sz="1600" dirty="0"/>
          </a:p>
          <a:p>
            <a:pPr lvl="1" hangingPunct="0"/>
            <a:r>
              <a:rPr lang="en-US" dirty="0"/>
              <a:t>(1) Peer Support Specialist</a:t>
            </a:r>
            <a:endParaRPr lang="en-US" sz="1600" dirty="0"/>
          </a:p>
          <a:p>
            <a:endParaRPr lang="en-US" dirty="0"/>
          </a:p>
        </p:txBody>
      </p:sp>
      <p:sp>
        <p:nvSpPr>
          <p:cNvPr id="3" name="Slide Number Placeholder 2">
            <a:extLst>
              <a:ext uri="{FF2B5EF4-FFF2-40B4-BE49-F238E27FC236}">
                <a16:creationId xmlns:a16="http://schemas.microsoft.com/office/drawing/2014/main" id="{AC75D887-56EE-4F09-8D5F-86EC28A5EBE9}"/>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B4265BE3-7D15-4E85-A344-80D31B8934FD}"/>
              </a:ext>
            </a:extLst>
          </p:cNvPr>
          <p:cNvSpPr>
            <a:spLocks noGrp="1"/>
          </p:cNvSpPr>
          <p:nvPr>
            <p:ph type="title"/>
          </p:nvPr>
        </p:nvSpPr>
        <p:spPr>
          <a:xfrm>
            <a:off x="457200" y="381000"/>
            <a:ext cx="8229600" cy="609600"/>
          </a:xfrm>
        </p:spPr>
        <p:txBody>
          <a:bodyPr>
            <a:noAutofit/>
          </a:bodyPr>
          <a:lstStyle/>
          <a:p>
            <a:r>
              <a:rPr lang="en-US" sz="3600" dirty="0">
                <a:effectLst>
                  <a:outerShdw blurRad="38100" dist="38100" dir="2700000" algn="tl">
                    <a:srgbClr val="000000">
                      <a:alpha val="43137"/>
                    </a:srgbClr>
                  </a:outerShdw>
                </a:effectLst>
              </a:rPr>
              <a:t>Stakeholder Survey (March 2018)</a:t>
            </a:r>
          </a:p>
        </p:txBody>
      </p:sp>
    </p:spTree>
    <p:extLst>
      <p:ext uri="{BB962C8B-B14F-4D97-AF65-F5344CB8AC3E}">
        <p14:creationId xmlns:p14="http://schemas.microsoft.com/office/powerpoint/2010/main" val="2072601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8DDDA-A630-4FA2-A410-58BFF439BFB5}"/>
              </a:ext>
            </a:extLst>
          </p:cNvPr>
          <p:cNvSpPr>
            <a:spLocks noGrp="1"/>
          </p:cNvSpPr>
          <p:nvPr>
            <p:ph idx="1"/>
          </p:nvPr>
        </p:nvSpPr>
        <p:spPr>
          <a:xfrm>
            <a:off x="457200" y="990600"/>
            <a:ext cx="8229600" cy="5105400"/>
          </a:xfrm>
        </p:spPr>
        <p:txBody>
          <a:bodyPr>
            <a:normAutofit fontScale="92500" lnSpcReduction="10000"/>
          </a:bodyPr>
          <a:lstStyle/>
          <a:p>
            <a:pPr marL="0" indent="0" fontAlgn="base" hangingPunct="0">
              <a:buNone/>
            </a:pPr>
            <a:r>
              <a:rPr lang="en-US" dirty="0"/>
              <a:t>The “Chaplain-Suicide Prevention Team Consult” protocol has:</a:t>
            </a:r>
          </a:p>
          <a:p>
            <a:pPr fontAlgn="base" hangingPunct="0"/>
            <a:r>
              <a:rPr lang="en-US" dirty="0"/>
              <a:t>Increased dialogue between facility Suicide Prevention Coordinators/Case Managers and Chaplains regarding identification of Veterans who may be elevated risk for suicide </a:t>
            </a:r>
          </a:p>
          <a:p>
            <a:pPr lvl="1" fontAlgn="base" hangingPunct="0"/>
            <a:r>
              <a:rPr lang="en-US" dirty="0"/>
              <a:t> “strongly agree” (n=5, 100%)</a:t>
            </a:r>
          </a:p>
          <a:p>
            <a:pPr fontAlgn="base" hangingPunct="0"/>
            <a:r>
              <a:rPr lang="en-US" dirty="0"/>
              <a:t>Improved access to care and care enhancement for Veterans who may be elevated risk for suicide</a:t>
            </a:r>
          </a:p>
          <a:p>
            <a:pPr lvl="1" fontAlgn="base" hangingPunct="0"/>
            <a:r>
              <a:rPr lang="en-US" dirty="0"/>
              <a:t> “strongly agree” (n=5, 100%)</a:t>
            </a:r>
          </a:p>
          <a:p>
            <a:pPr fontAlgn="base" hangingPunct="0"/>
            <a:r>
              <a:rPr lang="en-US" dirty="0"/>
              <a:t>Increased </a:t>
            </a:r>
            <a:r>
              <a:rPr lang="en-US" dirty="0">
                <a:solidFill>
                  <a:schemeClr val="accent3"/>
                </a:solidFill>
                <a:effectLst>
                  <a:outerShdw blurRad="38100" dist="38100" dir="2700000" algn="tl">
                    <a:srgbClr val="000000">
                      <a:alpha val="43137"/>
                    </a:srgbClr>
                  </a:outerShdw>
                </a:effectLst>
              </a:rPr>
              <a:t>awareness and integration of spirituality in clinical care</a:t>
            </a:r>
            <a:r>
              <a:rPr lang="en-US" dirty="0"/>
              <a:t>, including the assessment and management of risk for suicide</a:t>
            </a:r>
          </a:p>
          <a:p>
            <a:pPr lvl="1" fontAlgn="base" hangingPunct="0"/>
            <a:r>
              <a:rPr lang="en-US" dirty="0"/>
              <a:t>“strongly agree” (n=5, 100%)</a:t>
            </a:r>
          </a:p>
          <a:p>
            <a:pPr fontAlgn="base" hangingPunct="0"/>
            <a:endParaRPr lang="en-US" dirty="0"/>
          </a:p>
          <a:p>
            <a:endParaRPr lang="en-US" dirty="0"/>
          </a:p>
        </p:txBody>
      </p:sp>
      <p:sp>
        <p:nvSpPr>
          <p:cNvPr id="3" name="Slide Number Placeholder 2">
            <a:extLst>
              <a:ext uri="{FF2B5EF4-FFF2-40B4-BE49-F238E27FC236}">
                <a16:creationId xmlns:a16="http://schemas.microsoft.com/office/drawing/2014/main" id="{AC75D887-56EE-4F09-8D5F-86EC28A5EBE9}"/>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B4265BE3-7D15-4E85-A344-80D31B8934FD}"/>
              </a:ext>
            </a:extLst>
          </p:cNvPr>
          <p:cNvSpPr>
            <a:spLocks noGrp="1"/>
          </p:cNvSpPr>
          <p:nvPr>
            <p:ph type="title"/>
          </p:nvPr>
        </p:nvSpPr>
        <p:spPr>
          <a:xfrm>
            <a:off x="457200" y="381000"/>
            <a:ext cx="8229600" cy="609600"/>
          </a:xfrm>
        </p:spPr>
        <p:txBody>
          <a:bodyPr>
            <a:normAutofit/>
          </a:bodyPr>
          <a:lstStyle/>
          <a:p>
            <a:r>
              <a:rPr lang="en-US" sz="3200" dirty="0">
                <a:effectLst>
                  <a:outerShdw blurRad="38100" dist="38100" dir="2700000" algn="tl">
                    <a:srgbClr val="000000">
                      <a:alpha val="43137"/>
                    </a:srgbClr>
                  </a:outerShdw>
                </a:effectLst>
              </a:rPr>
              <a:t>Stakeholder Survey (March 2018)</a:t>
            </a:r>
          </a:p>
        </p:txBody>
      </p:sp>
    </p:spTree>
    <p:extLst>
      <p:ext uri="{BB962C8B-B14F-4D97-AF65-F5344CB8AC3E}">
        <p14:creationId xmlns:p14="http://schemas.microsoft.com/office/powerpoint/2010/main" val="564139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0C550C-4599-451C-8C1B-9ECBE930D8AB}"/>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13" name="Title 3">
            <a:extLst>
              <a:ext uri="{FF2B5EF4-FFF2-40B4-BE49-F238E27FC236}">
                <a16:creationId xmlns:a16="http://schemas.microsoft.com/office/drawing/2014/main" id="{EC8E6686-9231-48D5-9118-3E306CE1A63C}"/>
              </a:ext>
            </a:extLst>
          </p:cNvPr>
          <p:cNvSpPr>
            <a:spLocks noGrp="1"/>
          </p:cNvSpPr>
          <p:nvPr>
            <p:ph type="title"/>
          </p:nvPr>
        </p:nvSpPr>
        <p:spPr>
          <a:xfrm>
            <a:off x="228600" y="762000"/>
            <a:ext cx="8763000" cy="533400"/>
          </a:xfrm>
        </p:spPr>
        <p:txBody>
          <a:bodyPr>
            <a:noAutofit/>
          </a:bodyPr>
          <a:lstStyle/>
          <a:p>
            <a:pPr algn="ctr"/>
            <a:r>
              <a:rPr lang="en-US" sz="2800" dirty="0">
                <a:effectLst>
                  <a:outerShdw blurRad="38100" dist="38100" dir="2700000" algn="tl">
                    <a:srgbClr val="000000">
                      <a:alpha val="43137"/>
                    </a:srgbClr>
                  </a:outerShdw>
                </a:effectLst>
              </a:rPr>
              <a:t>Awareness and Integration of Spirituality in Clinical Care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Reasons to refer to Chaplain pre/post Consult</a:t>
            </a:r>
          </a:p>
        </p:txBody>
      </p:sp>
      <p:graphicFrame>
        <p:nvGraphicFramePr>
          <p:cNvPr id="18" name="Chart 17">
            <a:extLst>
              <a:ext uri="{FF2B5EF4-FFF2-40B4-BE49-F238E27FC236}">
                <a16:creationId xmlns:a16="http://schemas.microsoft.com/office/drawing/2014/main" id="{64C54E42-AFA8-4D29-97B9-9C4C6A96F4B1}"/>
              </a:ext>
            </a:extLst>
          </p:cNvPr>
          <p:cNvGraphicFramePr>
            <a:graphicFrameLocks/>
          </p:cNvGraphicFramePr>
          <p:nvPr>
            <p:extLst/>
          </p:nvPr>
        </p:nvGraphicFramePr>
        <p:xfrm>
          <a:off x="381000" y="1295400"/>
          <a:ext cx="85344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6200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8DDDA-A630-4FA2-A410-58BFF439BFB5}"/>
              </a:ext>
            </a:extLst>
          </p:cNvPr>
          <p:cNvSpPr>
            <a:spLocks noGrp="1"/>
          </p:cNvSpPr>
          <p:nvPr>
            <p:ph idx="1"/>
          </p:nvPr>
        </p:nvSpPr>
        <p:spPr>
          <a:xfrm>
            <a:off x="457200" y="990600"/>
            <a:ext cx="8229600" cy="5105400"/>
          </a:xfrm>
        </p:spPr>
        <p:txBody>
          <a:bodyPr>
            <a:normAutofit/>
          </a:bodyPr>
          <a:lstStyle/>
          <a:p>
            <a:pPr marL="0" lvl="1" indent="0" hangingPunct="0">
              <a:spcBef>
                <a:spcPts val="0"/>
              </a:spcBef>
              <a:buNone/>
            </a:pPr>
            <a:r>
              <a:rPr lang="en-US" dirty="0"/>
              <a:t>The team unanimously (n=5, 100%) “strongly agreed” to the statement: </a:t>
            </a:r>
            <a:r>
              <a:rPr lang="en-US" i="1" dirty="0">
                <a:solidFill>
                  <a:schemeClr val="tx1"/>
                </a:solidFill>
              </a:rPr>
              <a:t>The “Chaplain-Suicide Prevention Team” Consult protocol has increased my satisfaction with interdisciplinary collaboration and dialogue between VHA chaplains and members of the Suicide Prevention Team</a:t>
            </a:r>
            <a:endParaRPr lang="en-US" sz="1800" i="1" dirty="0">
              <a:solidFill>
                <a:schemeClr val="tx1"/>
              </a:solidFill>
            </a:endParaRPr>
          </a:p>
          <a:p>
            <a:pPr marL="0" lvl="1" indent="0" hangingPunct="0">
              <a:spcBef>
                <a:spcPts val="0"/>
              </a:spcBef>
              <a:buNone/>
            </a:pPr>
            <a:endParaRPr lang="en-US" dirty="0"/>
          </a:p>
          <a:p>
            <a:pPr marL="0" lvl="1" indent="0" hangingPunct="0">
              <a:spcBef>
                <a:spcPts val="0"/>
              </a:spcBef>
              <a:buNone/>
            </a:pPr>
            <a:r>
              <a:rPr lang="en-US" dirty="0"/>
              <a:t>Qualitative comments included: </a:t>
            </a:r>
            <a:endParaRPr lang="en-US" sz="1600" dirty="0"/>
          </a:p>
          <a:p>
            <a:pPr marL="0" lvl="2" hangingPunct="0">
              <a:spcBef>
                <a:spcPts val="0"/>
              </a:spcBef>
            </a:pPr>
            <a:r>
              <a:rPr lang="en-US" sz="2400" dirty="0"/>
              <a:t>“Every Suicide Prevention Team should have a Chaplain,” </a:t>
            </a:r>
            <a:endParaRPr lang="en-US" sz="1600" dirty="0"/>
          </a:p>
          <a:p>
            <a:pPr marL="0" lvl="2" hangingPunct="0">
              <a:spcBef>
                <a:spcPts val="0"/>
              </a:spcBef>
            </a:pPr>
            <a:r>
              <a:rPr lang="en-US" sz="2400" dirty="0"/>
              <a:t>“We couldn’t do it without you!” </a:t>
            </a:r>
            <a:endParaRPr lang="en-US" sz="1600" dirty="0"/>
          </a:p>
          <a:p>
            <a:pPr marL="0" lvl="2" hangingPunct="0">
              <a:spcBef>
                <a:spcPts val="0"/>
              </a:spcBef>
            </a:pPr>
            <a:r>
              <a:rPr lang="en-US" sz="2400" dirty="0"/>
              <a:t>“Working fine, no changes needed at this time”</a:t>
            </a:r>
            <a:endParaRPr lang="en-US" sz="1600" dirty="0"/>
          </a:p>
          <a:p>
            <a:pPr marL="0" lvl="2" hangingPunct="0">
              <a:spcBef>
                <a:spcPts val="0"/>
              </a:spcBef>
            </a:pPr>
            <a:r>
              <a:rPr lang="en-US" sz="2400" dirty="0"/>
              <a:t>“Continue to do the good work that you are doing”</a:t>
            </a:r>
            <a:endParaRPr lang="en-US" sz="1600" dirty="0"/>
          </a:p>
          <a:p>
            <a:pPr marL="0" lvl="2" hangingPunct="0">
              <a:spcBef>
                <a:spcPts val="0"/>
              </a:spcBef>
            </a:pPr>
            <a:r>
              <a:rPr lang="en-US" sz="2400" dirty="0"/>
              <a:t>“Very satisfied, happy Veterans have chance to pursue chaplain feedback and collaboration”</a:t>
            </a:r>
            <a:endParaRPr lang="en-US" sz="1600" dirty="0"/>
          </a:p>
          <a:p>
            <a:pPr fontAlgn="base" hangingPunct="0"/>
            <a:endParaRPr lang="en-US" dirty="0"/>
          </a:p>
          <a:p>
            <a:endParaRPr lang="en-US" dirty="0"/>
          </a:p>
        </p:txBody>
      </p:sp>
      <p:sp>
        <p:nvSpPr>
          <p:cNvPr id="3" name="Slide Number Placeholder 2">
            <a:extLst>
              <a:ext uri="{FF2B5EF4-FFF2-40B4-BE49-F238E27FC236}">
                <a16:creationId xmlns:a16="http://schemas.microsoft.com/office/drawing/2014/main" id="{AC75D887-56EE-4F09-8D5F-86EC28A5EBE9}"/>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B4265BE3-7D15-4E85-A344-80D31B8934FD}"/>
              </a:ext>
            </a:extLst>
          </p:cNvPr>
          <p:cNvSpPr>
            <a:spLocks noGrp="1"/>
          </p:cNvSpPr>
          <p:nvPr>
            <p:ph type="title"/>
          </p:nvPr>
        </p:nvSpPr>
        <p:spPr>
          <a:xfrm>
            <a:off x="457200" y="381000"/>
            <a:ext cx="8229600" cy="609600"/>
          </a:xfrm>
        </p:spPr>
        <p:txBody>
          <a:bodyPr>
            <a:normAutofit/>
          </a:bodyPr>
          <a:lstStyle/>
          <a:p>
            <a:r>
              <a:rPr lang="en-US" sz="3200" dirty="0">
                <a:effectLst>
                  <a:outerShdw blurRad="38100" dist="38100" dir="2700000" algn="tl">
                    <a:srgbClr val="000000">
                      <a:alpha val="43137"/>
                    </a:srgbClr>
                  </a:outerShdw>
                </a:effectLst>
              </a:rPr>
              <a:t>Stakeholder Survey (March 2018)</a:t>
            </a:r>
          </a:p>
        </p:txBody>
      </p:sp>
    </p:spTree>
    <p:extLst>
      <p:ext uri="{BB962C8B-B14F-4D97-AF65-F5344CB8AC3E}">
        <p14:creationId xmlns:p14="http://schemas.microsoft.com/office/powerpoint/2010/main" val="873120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B8DB-A211-4660-93CC-0F4C43FE9C84}"/>
              </a:ext>
            </a:extLst>
          </p:cNvPr>
          <p:cNvSpPr>
            <a:spLocks noGrp="1"/>
          </p:cNvSpPr>
          <p:nvPr>
            <p:ph type="title"/>
          </p:nvPr>
        </p:nvSpPr>
        <p:spPr/>
        <p:txBody>
          <a:bodyPr/>
          <a:lstStyle/>
          <a:p>
            <a:r>
              <a:rPr lang="en-US" dirty="0"/>
              <a:t>U.S. Suicide Rates Over Time*</a:t>
            </a:r>
          </a:p>
        </p:txBody>
      </p:sp>
      <p:sp>
        <p:nvSpPr>
          <p:cNvPr id="3" name="Slide Number Placeholder 2">
            <a:extLst>
              <a:ext uri="{FF2B5EF4-FFF2-40B4-BE49-F238E27FC236}">
                <a16:creationId xmlns:a16="http://schemas.microsoft.com/office/drawing/2014/main" id="{065C8F05-9A62-4555-9A43-57295A6B1E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pic>
        <p:nvPicPr>
          <p:cNvPr id="5" name="Picture 4">
            <a:extLst>
              <a:ext uri="{FF2B5EF4-FFF2-40B4-BE49-F238E27FC236}">
                <a16:creationId xmlns:a16="http://schemas.microsoft.com/office/drawing/2014/main" id="{7AC2F906-D556-4DC9-99F7-C13BAB90D731}"/>
              </a:ext>
            </a:extLst>
          </p:cNvPr>
          <p:cNvPicPr>
            <a:picLocks noChangeAspect="1"/>
          </p:cNvPicPr>
          <p:nvPr/>
        </p:nvPicPr>
        <p:blipFill rotWithShape="1">
          <a:blip r:embed="rId3"/>
          <a:srcRect l="35833" t="27333" r="17500" b="40667"/>
          <a:stretch/>
        </p:blipFill>
        <p:spPr>
          <a:xfrm>
            <a:off x="228600" y="1937657"/>
            <a:ext cx="8636000" cy="3701143"/>
          </a:xfrm>
          <a:prstGeom prst="rect">
            <a:avLst/>
          </a:prstGeom>
        </p:spPr>
      </p:pic>
      <p:sp>
        <p:nvSpPr>
          <p:cNvPr id="6" name="TextBox 5">
            <a:extLst>
              <a:ext uri="{FF2B5EF4-FFF2-40B4-BE49-F238E27FC236}">
                <a16:creationId xmlns:a16="http://schemas.microsoft.com/office/drawing/2014/main" id="{75F185A1-14DE-47F5-B7C4-72F9DBB336F0}"/>
              </a:ext>
            </a:extLst>
          </p:cNvPr>
          <p:cNvSpPr txBox="1"/>
          <p:nvPr/>
        </p:nvSpPr>
        <p:spPr>
          <a:xfrm>
            <a:off x="228600" y="6350913"/>
            <a:ext cx="8686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eorgia"/>
                <a:ea typeface="+mn-ea"/>
                <a:cs typeface="+mn-cs"/>
              </a:rPr>
              <a:t>* Age-adjusted.  Curtin, S.C., Warner, M., &amp; </a:t>
            </a:r>
            <a:r>
              <a:rPr kumimoji="0" lang="en-US" sz="1000" b="0" i="0" u="none" strike="noStrike" kern="1200" cap="none" spc="0" normalizeH="0" baseline="0" noProof="0" dirty="0" err="1">
                <a:ln>
                  <a:noFill/>
                </a:ln>
                <a:solidFill>
                  <a:prstClr val="white"/>
                </a:solidFill>
                <a:effectLst/>
                <a:uLnTx/>
                <a:uFillTx/>
                <a:latin typeface="Georgia"/>
                <a:ea typeface="+mn-ea"/>
                <a:cs typeface="+mn-cs"/>
              </a:rPr>
              <a:t>Hedegaard</a:t>
            </a:r>
            <a:r>
              <a:rPr kumimoji="0" lang="en-US" sz="1000" b="0" i="0" u="none" strike="noStrike" kern="1200" cap="none" spc="0" normalizeH="0" baseline="0" noProof="0" dirty="0">
                <a:ln>
                  <a:noFill/>
                </a:ln>
                <a:solidFill>
                  <a:prstClr val="white"/>
                </a:solidFill>
                <a:effectLst/>
                <a:uLnTx/>
                <a:uFillTx/>
                <a:latin typeface="Georgia"/>
                <a:ea typeface="+mn-ea"/>
                <a:cs typeface="+mn-cs"/>
              </a:rPr>
              <a:t>, H. (April 2016). Increase in suicide in the United States, 1999-2014. NCHS Data Brief No. 241. Access at: </a:t>
            </a:r>
            <a:r>
              <a:rPr kumimoji="0" lang="en-US" sz="1000" b="0" i="0" u="none" strike="noStrike" kern="1200" cap="none" spc="0" normalizeH="0" baseline="0" noProof="0" dirty="0">
                <a:ln>
                  <a:noFill/>
                </a:ln>
                <a:solidFill>
                  <a:prstClr val="white"/>
                </a:solidFill>
                <a:effectLst/>
                <a:uLnTx/>
                <a:uFillTx/>
                <a:latin typeface="Georgia"/>
                <a:ea typeface="+mn-ea"/>
                <a:cs typeface="+mn-cs"/>
                <a:hlinkClick r:id="rId4"/>
              </a:rPr>
              <a:t>https://www.cdc.gov/nchs/products/databriefs/db241.htm</a:t>
            </a:r>
            <a:r>
              <a:rPr kumimoji="0" lang="en-US" sz="1000" b="0" i="0" u="none" strike="noStrike" kern="1200" cap="none" spc="0" normalizeH="0" baseline="0" noProof="0" dirty="0">
                <a:ln>
                  <a:noFill/>
                </a:ln>
                <a:solidFill>
                  <a:prstClr val="white"/>
                </a:solidFill>
                <a:effectLst/>
                <a:uLnTx/>
                <a:uFillTx/>
                <a:latin typeface="Georgia"/>
                <a:ea typeface="+mn-ea"/>
                <a:cs typeface="+mn-cs"/>
              </a:rPr>
              <a:t> </a:t>
            </a:r>
          </a:p>
        </p:txBody>
      </p:sp>
    </p:spTree>
    <p:extLst>
      <p:ext uri="{BB962C8B-B14F-4D97-AF65-F5344CB8AC3E}">
        <p14:creationId xmlns:p14="http://schemas.microsoft.com/office/powerpoint/2010/main" val="26593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331"/>
            <a:ext cx="8229600" cy="5029200"/>
          </a:xfrm>
        </p:spPr>
        <p:txBody>
          <a:bodyPr>
            <a:normAutofit fontScale="92500" lnSpcReduction="10000"/>
          </a:bodyPr>
          <a:lstStyle/>
          <a:p>
            <a:r>
              <a:rPr lang="en-US" sz="2800" dirty="0"/>
              <a:t>Spiritual Assessment (vs. Suicide Safety Planning)</a:t>
            </a:r>
          </a:p>
          <a:p>
            <a:pPr lvl="1"/>
            <a:r>
              <a:rPr lang="en-US" sz="2600" dirty="0"/>
              <a:t>Spiritual/Emotional needs </a:t>
            </a:r>
            <a:r>
              <a:rPr lang="en-US" sz="2600" i="1" dirty="0"/>
              <a:t>underlying</a:t>
            </a:r>
            <a:r>
              <a:rPr lang="en-US" sz="2600" dirty="0"/>
              <a:t> the </a:t>
            </a:r>
            <a:r>
              <a:rPr lang="en-US" sz="2600" i="1" dirty="0"/>
              <a:t>presenting issue </a:t>
            </a:r>
            <a:r>
              <a:rPr lang="en-US" sz="2600" dirty="0"/>
              <a:t>of suicidal ideation</a:t>
            </a:r>
          </a:p>
          <a:p>
            <a:r>
              <a:rPr lang="en-US" sz="2800" dirty="0"/>
              <a:t>Lament (vs. Protective Factors)</a:t>
            </a:r>
          </a:p>
          <a:p>
            <a:pPr lvl="1"/>
            <a:r>
              <a:rPr lang="en-US" sz="2700" dirty="0"/>
              <a:t>i.e. “If I kill myself will I go to hell?”… “Sounds like you are in hell right now…”</a:t>
            </a:r>
          </a:p>
          <a:p>
            <a:pPr lvl="1"/>
            <a:r>
              <a:rPr lang="en-US" sz="2700" dirty="0"/>
              <a:t>Feeding Spirit vs. Preventing Death</a:t>
            </a:r>
          </a:p>
          <a:p>
            <a:r>
              <a:rPr lang="en-US" sz="2800" i="1" dirty="0"/>
              <a:t>Recall: “Spiritual Dimension of Suicide” (Kopacz, 2014) </a:t>
            </a:r>
          </a:p>
          <a:p>
            <a:pPr lvl="1"/>
            <a:r>
              <a:rPr lang="en-US" i="1" dirty="0"/>
              <a:t>Loss of meaning/purpose (meaning making)</a:t>
            </a:r>
          </a:p>
          <a:p>
            <a:pPr lvl="1"/>
            <a:r>
              <a:rPr lang="en-US" i="1" dirty="0"/>
              <a:t>Perceived spiritual abandonment (ministry of presence)</a:t>
            </a:r>
          </a:p>
          <a:p>
            <a:pPr lvl="1"/>
            <a:r>
              <a:rPr lang="en-US" i="1" dirty="0"/>
              <a:t>PTSD and Trauma Recovery (spiritual grief/loss work)</a:t>
            </a:r>
          </a:p>
          <a:p>
            <a:pPr lvl="1"/>
            <a:r>
              <a:rPr lang="en-US" i="1" dirty="0"/>
              <a:t>Suicidal Ideation (life review in context)</a:t>
            </a:r>
          </a:p>
          <a:p>
            <a:pPr lvl="1"/>
            <a:r>
              <a:rPr lang="en-US" i="1" dirty="0"/>
              <a:t>Intrusive Thoughts (Mantras, meditation, prayer)</a:t>
            </a:r>
            <a:endParaRPr lang="en-US" sz="2900" dirty="0"/>
          </a:p>
          <a:p>
            <a:endParaRPr lang="en-US" sz="2900" dirty="0"/>
          </a:p>
          <a:p>
            <a:pPr lvl="1"/>
            <a:endParaRPr lang="en-US" sz="2700" dirty="0"/>
          </a:p>
          <a:p>
            <a:endParaRPr lang="en-US" dirty="0"/>
          </a:p>
        </p:txBody>
      </p:sp>
      <p:sp>
        <p:nvSpPr>
          <p:cNvPr id="4" name="Title 3"/>
          <p:cNvSpPr>
            <a:spLocks noGrp="1"/>
          </p:cNvSpPr>
          <p:nvPr>
            <p:ph type="title"/>
          </p:nvPr>
        </p:nvSpPr>
        <p:spPr>
          <a:xfrm>
            <a:off x="457200" y="228600"/>
            <a:ext cx="8229600" cy="762000"/>
          </a:xfrm>
        </p:spPr>
        <p:txBody>
          <a:bodyPr>
            <a:noAutofit/>
          </a:bodyPr>
          <a:lstStyle/>
          <a:p>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Clarifying Role- Chaplain vs. SP Case Manager</a:t>
            </a:r>
          </a:p>
        </p:txBody>
      </p:sp>
    </p:spTree>
    <p:extLst>
      <p:ext uri="{BB962C8B-B14F-4D97-AF65-F5344CB8AC3E}">
        <p14:creationId xmlns:p14="http://schemas.microsoft.com/office/powerpoint/2010/main" val="2950370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76D1E-71AD-459E-9CD0-CA8380A9D07C}"/>
              </a:ext>
            </a:extLst>
          </p:cNvPr>
          <p:cNvSpPr>
            <a:spLocks noGrp="1"/>
          </p:cNvSpPr>
          <p:nvPr>
            <p:ph idx="1"/>
          </p:nvPr>
        </p:nvSpPr>
        <p:spPr/>
        <p:txBody>
          <a:bodyPr/>
          <a:lstStyle/>
          <a:p>
            <a:r>
              <a:rPr lang="en-US" dirty="0"/>
              <a:t>Increase collaborative efforts between Mental Health and Chaplain Services using existing best practice models and expanding these efforts by:</a:t>
            </a:r>
          </a:p>
          <a:p>
            <a:pPr lvl="1"/>
            <a:r>
              <a:rPr lang="en-US" dirty="0"/>
              <a:t>Integrating spiritual needs screening into routine mental health care.</a:t>
            </a:r>
          </a:p>
          <a:p>
            <a:pPr lvl="1"/>
            <a:r>
              <a:rPr lang="en-US" dirty="0"/>
              <a:t>Enhancing mental health training provided to Chaplains.</a:t>
            </a:r>
          </a:p>
          <a:p>
            <a:pPr lvl="1"/>
            <a:r>
              <a:rPr lang="en-US" dirty="0"/>
              <a:t>Using REACH VET models and Comprehensive Suicide Risk Evaluations as opportunities to develop more formalized referral processes from MH to Chaplain care</a:t>
            </a:r>
          </a:p>
        </p:txBody>
      </p:sp>
      <p:sp>
        <p:nvSpPr>
          <p:cNvPr id="3" name="Slide Number Placeholder 2">
            <a:extLst>
              <a:ext uri="{FF2B5EF4-FFF2-40B4-BE49-F238E27FC236}">
                <a16:creationId xmlns:a16="http://schemas.microsoft.com/office/drawing/2014/main" id="{63DCB2F7-2B94-4615-9B1F-E76FA5A343DD}"/>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F7E3267C-9204-44C9-95BD-C0A3F6F26D3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FUTURE GOALS</a:t>
            </a:r>
          </a:p>
        </p:txBody>
      </p:sp>
    </p:spTree>
    <p:extLst>
      <p:ext uri="{BB962C8B-B14F-4D97-AF65-F5344CB8AC3E}">
        <p14:creationId xmlns:p14="http://schemas.microsoft.com/office/powerpoint/2010/main" val="1195093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Getting Upstream in Suicide Prevention:</a:t>
            </a:r>
            <a:br>
              <a:rPr lang="en-US" dirty="0"/>
            </a:br>
            <a:r>
              <a:rPr lang="en-US" dirty="0">
                <a:solidFill>
                  <a:schemeClr val="accent4"/>
                </a:solidFill>
              </a:rPr>
              <a:t>Primary </a:t>
            </a:r>
            <a:r>
              <a:rPr lang="en-US" dirty="0"/>
              <a:t>/ </a:t>
            </a:r>
            <a:r>
              <a:rPr lang="en-US" dirty="0">
                <a:solidFill>
                  <a:schemeClr val="accent5"/>
                </a:solidFill>
              </a:rPr>
              <a:t>Secondary </a:t>
            </a:r>
            <a:r>
              <a:rPr lang="en-US" dirty="0"/>
              <a:t>/ </a:t>
            </a:r>
            <a:r>
              <a:rPr lang="en-US" dirty="0">
                <a:solidFill>
                  <a:schemeClr val="accent2"/>
                </a:solidFill>
              </a:rPr>
              <a:t>Tertiary</a:t>
            </a:r>
            <a:r>
              <a:rPr lang="en-US" dirty="0"/>
              <a:t> Prevention</a:t>
            </a:r>
          </a:p>
        </p:txBody>
      </p:sp>
      <p:pic>
        <p:nvPicPr>
          <p:cNvPr id="3077" name="Picture 5" descr="Image result for stream clipart">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1200" y="1676400"/>
            <a:ext cx="6803571" cy="439743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sz="quarter" idx="1"/>
          </p:nvPr>
        </p:nvSpPr>
        <p:spPr>
          <a:xfrm>
            <a:off x="4800600" y="1374648"/>
            <a:ext cx="3124200" cy="377952"/>
          </a:xfrm>
        </p:spPr>
        <p:txBody>
          <a:bodyPr>
            <a:normAutofit fontScale="85000" lnSpcReduction="10000"/>
          </a:bodyPr>
          <a:lstStyle/>
          <a:p>
            <a:pPr lvl="1">
              <a:buClr>
                <a:schemeClr val="accent4"/>
              </a:buClr>
            </a:pPr>
            <a:r>
              <a:rPr lang="en-US" dirty="0">
                <a:solidFill>
                  <a:schemeClr val="accent4"/>
                </a:solidFill>
              </a:rPr>
              <a:t>Meaning and purpose</a:t>
            </a:r>
          </a:p>
        </p:txBody>
      </p:sp>
      <p:sp>
        <p:nvSpPr>
          <p:cNvPr id="10" name="Content Placeholder 3"/>
          <p:cNvSpPr txBox="1">
            <a:spLocks/>
          </p:cNvSpPr>
          <p:nvPr/>
        </p:nvSpPr>
        <p:spPr>
          <a:xfrm>
            <a:off x="3429000" y="1752600"/>
            <a:ext cx="3124200" cy="573024"/>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Relationships and social connectivity</a:t>
            </a:r>
          </a:p>
        </p:txBody>
      </p:sp>
      <p:sp>
        <p:nvSpPr>
          <p:cNvPr id="11" name="Content Placeholder 3"/>
          <p:cNvSpPr txBox="1">
            <a:spLocks/>
          </p:cNvSpPr>
          <p:nvPr/>
        </p:nvSpPr>
        <p:spPr>
          <a:xfrm>
            <a:off x="1638300" y="2212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Distress tolerance</a:t>
            </a:r>
          </a:p>
        </p:txBody>
      </p:sp>
      <p:sp>
        <p:nvSpPr>
          <p:cNvPr id="12" name="Content Placeholder 3"/>
          <p:cNvSpPr txBox="1">
            <a:spLocks/>
          </p:cNvSpPr>
          <p:nvPr/>
        </p:nvSpPr>
        <p:spPr>
          <a:xfrm>
            <a:off x="76200" y="2593848"/>
            <a:ext cx="3124200" cy="606552"/>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Effective problem-solving</a:t>
            </a:r>
          </a:p>
        </p:txBody>
      </p:sp>
      <p:sp>
        <p:nvSpPr>
          <p:cNvPr id="13" name="Content Placeholder 3"/>
          <p:cNvSpPr txBox="1">
            <a:spLocks/>
          </p:cNvSpPr>
          <p:nvPr/>
        </p:nvSpPr>
        <p:spPr>
          <a:xfrm>
            <a:off x="4267200" y="3355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Depression</a:t>
            </a:r>
          </a:p>
        </p:txBody>
      </p:sp>
      <p:sp>
        <p:nvSpPr>
          <p:cNvPr id="14" name="Content Placeholder 3"/>
          <p:cNvSpPr txBox="1">
            <a:spLocks/>
          </p:cNvSpPr>
          <p:nvPr/>
        </p:nvSpPr>
        <p:spPr>
          <a:xfrm>
            <a:off x="4495800" y="2971800"/>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Anxiety</a:t>
            </a:r>
          </a:p>
        </p:txBody>
      </p:sp>
      <p:sp>
        <p:nvSpPr>
          <p:cNvPr id="15" name="Content Placeholder 3"/>
          <p:cNvSpPr txBox="1">
            <a:spLocks/>
          </p:cNvSpPr>
          <p:nvPr/>
        </p:nvSpPr>
        <p:spPr>
          <a:xfrm>
            <a:off x="5519057" y="4065161"/>
            <a:ext cx="2329543" cy="735439"/>
          </a:xfrm>
          <a:prstGeom prst="rect">
            <a:avLst/>
          </a:prstGeom>
        </p:spPr>
        <p:txBody>
          <a:bodyPr vert="horz">
            <a:normAutofit fontScale="850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Psychiatric hospitalization</a:t>
            </a:r>
          </a:p>
        </p:txBody>
      </p:sp>
      <p:sp>
        <p:nvSpPr>
          <p:cNvPr id="16" name="Content Placeholder 3"/>
          <p:cNvSpPr txBox="1">
            <a:spLocks/>
          </p:cNvSpPr>
          <p:nvPr/>
        </p:nvSpPr>
        <p:spPr>
          <a:xfrm>
            <a:off x="4038600" y="3736848"/>
            <a:ext cx="31242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Substance use/abuse</a:t>
            </a:r>
          </a:p>
        </p:txBody>
      </p:sp>
      <p:sp>
        <p:nvSpPr>
          <p:cNvPr id="17" name="Content Placeholder 3"/>
          <p:cNvSpPr txBox="1">
            <a:spLocks/>
          </p:cNvSpPr>
          <p:nvPr/>
        </p:nvSpPr>
        <p:spPr>
          <a:xfrm>
            <a:off x="5638800" y="2746248"/>
            <a:ext cx="2895600" cy="606552"/>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604878"/>
              </a:buClr>
              <a:buSzPct val="70000"/>
              <a:buFont typeface="Wingdings"/>
              <a:buChar char=""/>
              <a:tabLst/>
              <a:defRPr/>
            </a:pPr>
            <a:r>
              <a:rPr kumimoji="0" lang="en-US" sz="2200" b="0" i="0" u="none" strike="noStrike" kern="1200" cap="none" spc="0" normalizeH="0" baseline="0" noProof="0" dirty="0">
                <a:ln>
                  <a:noFill/>
                </a:ln>
                <a:solidFill>
                  <a:srgbClr val="604878"/>
                </a:solidFill>
                <a:effectLst/>
                <a:uLnTx/>
                <a:uFillTx/>
                <a:latin typeface="Georgia"/>
                <a:ea typeface="+mn-ea"/>
                <a:cs typeface="+mn-cs"/>
              </a:rPr>
              <a:t>Facilitating access to care</a:t>
            </a:r>
          </a:p>
        </p:txBody>
      </p:sp>
      <p:sp>
        <p:nvSpPr>
          <p:cNvPr id="19" name="Content Placeholder 3"/>
          <p:cNvSpPr txBox="1">
            <a:spLocks/>
          </p:cNvSpPr>
          <p:nvPr/>
        </p:nvSpPr>
        <p:spPr>
          <a:xfrm>
            <a:off x="304800" y="5334000"/>
            <a:ext cx="3581400" cy="6096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a:ln>
                  <a:noFill/>
                </a:ln>
                <a:solidFill>
                  <a:srgbClr val="9F2936"/>
                </a:solidFill>
                <a:effectLst/>
                <a:uLnTx/>
                <a:uFillTx/>
                <a:latin typeface="Georgia"/>
                <a:ea typeface="+mn-ea"/>
                <a:cs typeface="+mn-cs"/>
              </a:rPr>
              <a:t>Assessing and responding to imminent risk</a:t>
            </a:r>
          </a:p>
        </p:txBody>
      </p:sp>
      <p:sp>
        <p:nvSpPr>
          <p:cNvPr id="20" name="Content Placeholder 3"/>
          <p:cNvSpPr txBox="1">
            <a:spLocks/>
          </p:cNvSpPr>
          <p:nvPr/>
        </p:nvSpPr>
        <p:spPr>
          <a:xfrm>
            <a:off x="2362200" y="1371600"/>
            <a:ext cx="17526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Identity</a:t>
            </a:r>
          </a:p>
        </p:txBody>
      </p:sp>
      <p:sp>
        <p:nvSpPr>
          <p:cNvPr id="21" name="Content Placeholder 3"/>
          <p:cNvSpPr txBox="1">
            <a:spLocks/>
          </p:cNvSpPr>
          <p:nvPr/>
        </p:nvSpPr>
        <p:spPr>
          <a:xfrm>
            <a:off x="1981200" y="1755648"/>
            <a:ext cx="1752600" cy="37795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Values</a:t>
            </a:r>
          </a:p>
        </p:txBody>
      </p:sp>
      <p:sp>
        <p:nvSpPr>
          <p:cNvPr id="22" name="Content Placeholder 3"/>
          <p:cNvSpPr txBox="1">
            <a:spLocks/>
          </p:cNvSpPr>
          <p:nvPr/>
        </p:nvSpPr>
        <p:spPr>
          <a:xfrm>
            <a:off x="1752600" y="5880681"/>
            <a:ext cx="2667000" cy="367719"/>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err="1">
                <a:ln>
                  <a:noFill/>
                </a:ln>
                <a:solidFill>
                  <a:srgbClr val="9F2936"/>
                </a:solidFill>
                <a:effectLst/>
                <a:uLnTx/>
                <a:uFillTx/>
                <a:latin typeface="Georgia"/>
                <a:ea typeface="+mn-ea"/>
                <a:cs typeface="+mn-cs"/>
              </a:rPr>
              <a:t>Postvention</a:t>
            </a:r>
            <a:r>
              <a:rPr kumimoji="0" lang="en-US" sz="2200" b="0" i="0" u="none" strike="noStrike" kern="1200" cap="none" spc="0" normalizeH="0" baseline="0" noProof="0" dirty="0">
                <a:ln>
                  <a:noFill/>
                </a:ln>
                <a:solidFill>
                  <a:srgbClr val="9F2936"/>
                </a:solidFill>
                <a:effectLst/>
                <a:uLnTx/>
                <a:uFillTx/>
                <a:latin typeface="Georgia"/>
                <a:ea typeface="+mn-ea"/>
                <a:cs typeface="+mn-cs"/>
              </a:rPr>
              <a:t> care</a:t>
            </a:r>
          </a:p>
        </p:txBody>
      </p:sp>
      <p:sp>
        <p:nvSpPr>
          <p:cNvPr id="23" name="Content Placeholder 3"/>
          <p:cNvSpPr txBox="1">
            <a:spLocks/>
          </p:cNvSpPr>
          <p:nvPr/>
        </p:nvSpPr>
        <p:spPr>
          <a:xfrm>
            <a:off x="-152400" y="4800600"/>
            <a:ext cx="3581400" cy="6096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9F2936"/>
              </a:buClr>
              <a:buSzPct val="70000"/>
              <a:buFont typeface="Wingdings"/>
              <a:buChar char=""/>
              <a:tabLst/>
              <a:defRPr/>
            </a:pPr>
            <a:r>
              <a:rPr kumimoji="0" lang="en-US" sz="2200" b="0" i="0" u="none" strike="noStrike" kern="1200" cap="none" spc="0" normalizeH="0" baseline="0" noProof="0" dirty="0">
                <a:ln>
                  <a:noFill/>
                </a:ln>
                <a:solidFill>
                  <a:srgbClr val="9F2936"/>
                </a:solidFill>
                <a:effectLst/>
                <a:uLnTx/>
                <a:uFillTx/>
                <a:latin typeface="Georgia"/>
                <a:ea typeface="+mn-ea"/>
                <a:cs typeface="+mn-cs"/>
              </a:rPr>
              <a:t>Intersecting with existing programs &amp; policy</a:t>
            </a:r>
          </a:p>
        </p:txBody>
      </p:sp>
      <p:sp>
        <p:nvSpPr>
          <p:cNvPr id="24" name="Content Placeholder 3"/>
          <p:cNvSpPr txBox="1">
            <a:spLocks/>
          </p:cNvSpPr>
          <p:nvPr/>
        </p:nvSpPr>
        <p:spPr>
          <a:xfrm>
            <a:off x="304800" y="1600200"/>
            <a:ext cx="1981200" cy="685800"/>
          </a:xfrm>
          <a:prstGeom prst="rect">
            <a:avLst/>
          </a:prstGeom>
        </p:spPr>
        <p:txBody>
          <a:bodyPr vert="horz">
            <a:normAutofit fontScale="850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4E8542"/>
              </a:buClr>
              <a:buSzPct val="70000"/>
              <a:buFont typeface="Wingdings"/>
              <a:buChar char=""/>
              <a:tabLst/>
              <a:defRPr/>
            </a:pPr>
            <a:r>
              <a:rPr kumimoji="0" lang="en-US" sz="2200" b="0" i="0" u="none" strike="noStrike" kern="1200" cap="none" spc="0" normalizeH="0" baseline="0" noProof="0" dirty="0">
                <a:ln>
                  <a:noFill/>
                </a:ln>
                <a:solidFill>
                  <a:srgbClr val="4E8542"/>
                </a:solidFill>
                <a:effectLst/>
                <a:uLnTx/>
                <a:uFillTx/>
                <a:latin typeface="Georgia"/>
                <a:ea typeface="+mn-ea"/>
                <a:cs typeface="+mn-cs"/>
              </a:rPr>
              <a:t>Religion / Spirituality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pic>
        <p:nvPicPr>
          <p:cNvPr id="25" name="Picture 24">
            <a:extLst>
              <a:ext uri="{FF2B5EF4-FFF2-40B4-BE49-F238E27FC236}">
                <a16:creationId xmlns:a16="http://schemas.microsoft.com/office/drawing/2014/main" id="{A3AB796B-821B-4923-BF1A-5973DCD0A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872" y="5074783"/>
            <a:ext cx="3105935" cy="1012017"/>
          </a:xfrm>
          <a:prstGeom prst="rect">
            <a:avLst/>
          </a:prstGeom>
        </p:spPr>
      </p:pic>
      <p:sp>
        <p:nvSpPr>
          <p:cNvPr id="3" name="Rectangle 2">
            <a:extLst>
              <a:ext uri="{FF2B5EF4-FFF2-40B4-BE49-F238E27FC236}">
                <a16:creationId xmlns:a16="http://schemas.microsoft.com/office/drawing/2014/main" id="{88BA37A3-6183-44FF-8344-ED1545550DFB}"/>
              </a:ext>
            </a:extLst>
          </p:cNvPr>
          <p:cNvSpPr/>
          <p:nvPr/>
        </p:nvSpPr>
        <p:spPr>
          <a:xfrm>
            <a:off x="5398851" y="5847095"/>
            <a:ext cx="35814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3F59"/>
                </a:solidFill>
                <a:effectLst/>
                <a:uLnTx/>
                <a:uFillTx/>
                <a:latin typeface="Georgia"/>
                <a:ea typeface="+mn-ea"/>
                <a:cs typeface="+mn-cs"/>
              </a:rPr>
              <a:t>Jason Nieuwsma, PhD, Associate Director, VA MH&amp;C</a:t>
            </a:r>
          </a:p>
        </p:txBody>
      </p:sp>
    </p:spTree>
    <p:extLst>
      <p:ext uri="{BB962C8B-B14F-4D97-AF65-F5344CB8AC3E}">
        <p14:creationId xmlns:p14="http://schemas.microsoft.com/office/powerpoint/2010/main" val="1586902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947D787-AA03-401B-97D1-B1A06CB9864B}"/>
              </a:ext>
            </a:extLst>
          </p:cNvPr>
          <p:cNvGraphicFramePr>
            <a:graphicFrameLocks noGrp="1"/>
          </p:cNvGraphicFramePr>
          <p:nvPr>
            <p:ph idx="1"/>
            <p:extLst/>
          </p:nvPr>
        </p:nvGraphicFramePr>
        <p:xfrm>
          <a:off x="304801" y="762000"/>
          <a:ext cx="8534398" cy="5675174"/>
        </p:xfrm>
        <a:graphic>
          <a:graphicData uri="http://schemas.openxmlformats.org/drawingml/2006/table">
            <a:tbl>
              <a:tblPr/>
              <a:tblGrid>
                <a:gridCol w="2215661">
                  <a:extLst>
                    <a:ext uri="{9D8B030D-6E8A-4147-A177-3AD203B41FA5}">
                      <a16:colId xmlns:a16="http://schemas.microsoft.com/office/drawing/2014/main" val="436576270"/>
                    </a:ext>
                  </a:extLst>
                </a:gridCol>
                <a:gridCol w="1887415">
                  <a:extLst>
                    <a:ext uri="{9D8B030D-6E8A-4147-A177-3AD203B41FA5}">
                      <a16:colId xmlns:a16="http://schemas.microsoft.com/office/drawing/2014/main" val="1492719924"/>
                    </a:ext>
                  </a:extLst>
                </a:gridCol>
                <a:gridCol w="2215661">
                  <a:extLst>
                    <a:ext uri="{9D8B030D-6E8A-4147-A177-3AD203B41FA5}">
                      <a16:colId xmlns:a16="http://schemas.microsoft.com/office/drawing/2014/main" val="286344549"/>
                    </a:ext>
                  </a:extLst>
                </a:gridCol>
                <a:gridCol w="2215661">
                  <a:extLst>
                    <a:ext uri="{9D8B030D-6E8A-4147-A177-3AD203B41FA5}">
                      <a16:colId xmlns:a16="http://schemas.microsoft.com/office/drawing/2014/main" val="1010769614"/>
                    </a:ext>
                  </a:extLst>
                </a:gridCol>
              </a:tblGrid>
              <a:tr h="1288159">
                <a:tc>
                  <a:txBody>
                    <a:bodyPr/>
                    <a:lstStyle/>
                    <a:p>
                      <a:pPr algn="ctr" fontAlgn="ctr"/>
                      <a:r>
                        <a:rPr lang="en-US" sz="1800" b="1" i="1"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Spiritual-AIM- Needs (&amp; Tasks) </a:t>
                      </a:r>
                      <a:r>
                        <a:rPr lang="en-US" sz="1600" b="1" i="1"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(Shields, Kestenbaum, Dunn, 2015)</a:t>
                      </a:r>
                      <a:endParaRPr lang="en-US" sz="1800" b="1" i="1" u="none" strike="noStrike" dirty="0">
                        <a:solidFill>
                          <a:schemeClr val="accent2"/>
                        </a:solidFill>
                        <a:effectLst>
                          <a:outerShdw blurRad="38100" dist="38100" dir="2700000" algn="tl">
                            <a:srgbClr val="000000">
                              <a:alpha val="43137"/>
                            </a:srgbClr>
                          </a:outerShdw>
                        </a:effectLst>
                        <a:latin typeface="Constantia" panose="020306020503060303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“Core Needs” </a:t>
                      </a:r>
                      <a:r>
                        <a:rPr lang="en-US" sz="16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(Susan Lyon, </a:t>
                      </a:r>
                    </a:p>
                    <a:p>
                      <a:pPr algn="ctr" fontAlgn="ctr"/>
                      <a:r>
                        <a:rPr lang="en-US" sz="16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ca. 1990)</a:t>
                      </a:r>
                      <a:endParaRPr lang="en-US" sz="18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Sacrament </a:t>
                      </a:r>
                    </a:p>
                    <a:p>
                      <a:pPr algn="ctr" fontAlgn="ctr"/>
                      <a:r>
                        <a:rPr lang="en-US" sz="1600" b="1"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(per Susan Lyon, linked to Core Need)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1" i="1"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Spiritual Dimensions </a:t>
                      </a:r>
                    </a:p>
                    <a:p>
                      <a:pPr algn="ctr" fontAlgn="ctr"/>
                      <a:r>
                        <a:rPr lang="en-US" sz="1600" b="1" i="1"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(Paul </a:t>
                      </a:r>
                      <a:r>
                        <a:rPr lang="en-US" sz="1600" b="1" i="1" u="none" strike="noStrike" dirty="0" err="1">
                          <a:solidFill>
                            <a:schemeClr val="accent6"/>
                          </a:solidFill>
                          <a:effectLst>
                            <a:outerShdw blurRad="38100" dist="38100" dir="2700000" algn="tl">
                              <a:srgbClr val="000000">
                                <a:alpha val="43137"/>
                              </a:srgbClr>
                            </a:outerShdw>
                          </a:effectLst>
                          <a:latin typeface="Constantia" panose="02030602050306030303" pitchFamily="18" charset="0"/>
                        </a:rPr>
                        <a:t>Pruyser</a:t>
                      </a:r>
                      <a:r>
                        <a:rPr lang="en-US" sz="1600" b="1" i="1"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 1976)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53756240"/>
                  </a:ext>
                </a:extLst>
              </a:tr>
              <a:tr h="373792">
                <a:tc rowSpan="2">
                  <a:txBody>
                    <a:bodyPr/>
                    <a:lstStyle/>
                    <a:p>
                      <a:pPr algn="ctr" fontAlgn="ctr"/>
                      <a:r>
                        <a:rPr lang="en-US" sz="18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Meaning &amp; </a:t>
                      </a:r>
                    </a:p>
                    <a:p>
                      <a:pPr algn="ctr" fontAlgn="ctr"/>
                      <a:r>
                        <a:rPr lang="en-US" sz="18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Direction </a:t>
                      </a:r>
                    </a:p>
                    <a:p>
                      <a:pPr algn="ctr" fontAlgn="ctr"/>
                      <a:r>
                        <a:rPr lang="en-US" sz="11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(Learn to Relate to Self, </a:t>
                      </a:r>
                    </a:p>
                    <a:p>
                      <a:pPr algn="ctr" fontAlgn="ctr"/>
                      <a:r>
                        <a:rPr lang="en-US" sz="11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Then Others)</a:t>
                      </a:r>
                      <a:endParaRPr lang="en-US" sz="14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Meaning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Ordination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Vocation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56761082"/>
                  </a:ext>
                </a:extLst>
              </a:tr>
              <a:tr h="486137">
                <a:tc vMerge="1">
                  <a:txBody>
                    <a:bodyPr/>
                    <a:lstStyle/>
                    <a:p>
                      <a:endParaRPr lang="en-US"/>
                    </a:p>
                  </a:txBody>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Power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Confirmation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Providence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47055143"/>
                  </a:ext>
                </a:extLst>
              </a:tr>
              <a:tr h="605187">
                <a:tc rowSpan="2">
                  <a:txBody>
                    <a:bodyPr/>
                    <a:lstStyle/>
                    <a:p>
                      <a:pPr algn="ctr" fontAlgn="ctr"/>
                      <a:r>
                        <a:rPr lang="en-US" sz="20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Self-Worth &amp; Belonging to Community</a:t>
                      </a:r>
                    </a:p>
                    <a:p>
                      <a:pPr algn="ctr" fontAlgn="ctr"/>
                      <a:r>
                        <a:rPr lang="en-US" sz="11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(Learn to Love Self)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Dignity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Baptism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Grace/ </a:t>
                      </a:r>
                    </a:p>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Gratefulness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2545498"/>
                  </a:ext>
                </a:extLst>
              </a:tr>
              <a:tr h="649622">
                <a:tc vMerge="1">
                  <a:txBody>
                    <a:bodyPr/>
                    <a:lstStyle/>
                    <a:p>
                      <a:endParaRPr lang="en-US"/>
                    </a:p>
                  </a:txBody>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Celebration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Eucharist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Awareness </a:t>
                      </a:r>
                    </a:p>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of the Holy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53043141"/>
                  </a:ext>
                </a:extLst>
              </a:tr>
              <a:tr h="925579">
                <a:tc rowSpan="3">
                  <a:txBody>
                    <a:bodyPr/>
                    <a:lstStyle/>
                    <a:p>
                      <a:pPr algn="ctr" fontAlgn="ctr"/>
                      <a:r>
                        <a:rPr lang="en-US" sz="20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Reconciliation /to Love and Be Loved</a:t>
                      </a:r>
                    </a:p>
                    <a:p>
                      <a:pPr algn="ctr" fontAlgn="ctr"/>
                      <a:r>
                        <a:rPr lang="en-US" sz="1100" b="0" i="0" u="none" strike="noStrike" dirty="0">
                          <a:solidFill>
                            <a:schemeClr val="accent2"/>
                          </a:solidFill>
                          <a:effectLst>
                            <a:outerShdw blurRad="38100" dist="38100" dir="2700000" algn="tl">
                              <a:srgbClr val="000000">
                                <a:alpha val="43137"/>
                              </a:srgbClr>
                            </a:outerShdw>
                          </a:effectLst>
                          <a:latin typeface="Constantia" panose="02030602050306030303" pitchFamily="18" charset="0"/>
                        </a:rPr>
                        <a:t>(Learn to Love Others)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Love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Marriage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Communion/ Community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4323354"/>
                  </a:ext>
                </a:extLst>
              </a:tr>
              <a:tr h="649622">
                <a:tc vMerge="1">
                  <a:txBody>
                    <a:bodyPr/>
                    <a:lstStyle/>
                    <a:p>
                      <a:endParaRPr lang="en-US"/>
                    </a:p>
                  </a:txBody>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Freedom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Confession/ Absolution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Repentance/ Repenting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8886283"/>
                  </a:ext>
                </a:extLst>
              </a:tr>
              <a:tr h="649622">
                <a:tc vMerge="1">
                  <a:txBody>
                    <a:bodyPr/>
                    <a:lstStyle/>
                    <a:p>
                      <a:endParaRPr lang="en-US"/>
                    </a:p>
                  </a:txBody>
                  <a:tcPr/>
                </a:tc>
                <a:tc>
                  <a:txBody>
                    <a:bodyPr/>
                    <a:lstStyle/>
                    <a:p>
                      <a:pPr algn="ctr" fontAlgn="ctr"/>
                      <a:r>
                        <a:rPr lang="en-US" sz="2000" b="0" i="0"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Rest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1" u="none" strike="noStrike" dirty="0">
                          <a:solidFill>
                            <a:srgbClr val="00B050"/>
                          </a:solidFill>
                          <a:effectLst>
                            <a:outerShdw blurRad="38100" dist="38100" dir="2700000" algn="tl">
                              <a:srgbClr val="000000">
                                <a:alpha val="43137"/>
                              </a:srgbClr>
                            </a:outerShdw>
                          </a:effectLst>
                          <a:latin typeface="Constantia" panose="02030602050306030303" pitchFamily="18" charset="0"/>
                        </a:rPr>
                        <a:t>Anointing/ Holy Unction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chemeClr val="accent6"/>
                          </a:solidFill>
                          <a:effectLst>
                            <a:outerShdw blurRad="38100" dist="38100" dir="2700000" algn="tl">
                              <a:srgbClr val="000000">
                                <a:alpha val="43137"/>
                              </a:srgbClr>
                            </a:outerShdw>
                          </a:effectLst>
                          <a:latin typeface="Constantia" panose="02030602050306030303" pitchFamily="18" charset="0"/>
                        </a:rPr>
                        <a:t>Faith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21467457"/>
                  </a:ext>
                </a:extLst>
              </a:tr>
            </a:tbl>
          </a:graphicData>
        </a:graphic>
      </p:graphicFrame>
      <p:sp>
        <p:nvSpPr>
          <p:cNvPr id="3" name="Slide Number Placeholder 2">
            <a:extLst>
              <a:ext uri="{FF2B5EF4-FFF2-40B4-BE49-F238E27FC236}">
                <a16:creationId xmlns:a16="http://schemas.microsoft.com/office/drawing/2014/main" id="{81594177-A637-4524-A68A-D66C01F0588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Title 3">
            <a:extLst>
              <a:ext uri="{FF2B5EF4-FFF2-40B4-BE49-F238E27FC236}">
                <a16:creationId xmlns:a16="http://schemas.microsoft.com/office/drawing/2014/main" id="{A35C0520-C8BC-4FAB-9278-07CAF8CE9CFE}"/>
              </a:ext>
            </a:extLst>
          </p:cNvPr>
          <p:cNvSpPr>
            <a:spLocks noGrp="1"/>
          </p:cNvSpPr>
          <p:nvPr>
            <p:ph type="title"/>
          </p:nvPr>
        </p:nvSpPr>
        <p:spPr>
          <a:xfrm>
            <a:off x="304801" y="152400"/>
            <a:ext cx="8715374" cy="609600"/>
          </a:xfrm>
        </p:spPr>
        <p:txBody>
          <a:bodyPr>
            <a:noAutofit/>
          </a:bodyPr>
          <a:lstStyle/>
          <a:p>
            <a:r>
              <a:rPr lang="en-US" sz="2600" dirty="0">
                <a:effectLst>
                  <a:outerShdw blurRad="38100" dist="38100" dir="2700000" algn="tl">
                    <a:srgbClr val="000000">
                      <a:alpha val="43137"/>
                    </a:srgbClr>
                  </a:outerShdw>
                </a:effectLst>
              </a:rPr>
              <a:t>Crosswalk: AIM, Core Needs, Sacrament, Spiritual Dimensions</a:t>
            </a:r>
          </a:p>
        </p:txBody>
      </p:sp>
    </p:spTree>
    <p:extLst>
      <p:ext uri="{BB962C8B-B14F-4D97-AF65-F5344CB8AC3E}">
        <p14:creationId xmlns:p14="http://schemas.microsoft.com/office/powerpoint/2010/main" val="3271343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Getting Upstream in Suicide Prevention:</a:t>
            </a:r>
            <a:br>
              <a:rPr lang="en-US" dirty="0"/>
            </a:br>
            <a:r>
              <a:rPr lang="en-US" dirty="0">
                <a:solidFill>
                  <a:schemeClr val="accent4"/>
                </a:solidFill>
              </a:rPr>
              <a:t>Primary </a:t>
            </a:r>
            <a:r>
              <a:rPr lang="en-US" dirty="0"/>
              <a:t>/ </a:t>
            </a:r>
            <a:r>
              <a:rPr lang="en-US" dirty="0">
                <a:solidFill>
                  <a:schemeClr val="accent5"/>
                </a:solidFill>
              </a:rPr>
              <a:t>Secondary </a:t>
            </a:r>
            <a:r>
              <a:rPr lang="en-US" dirty="0"/>
              <a:t>/ </a:t>
            </a:r>
            <a:r>
              <a:rPr lang="en-US" dirty="0">
                <a:solidFill>
                  <a:schemeClr val="accent2"/>
                </a:solidFill>
              </a:rPr>
              <a:t>Tertiary</a:t>
            </a:r>
            <a:r>
              <a:rPr lang="en-US" dirty="0"/>
              <a:t> Prevention</a:t>
            </a:r>
          </a:p>
        </p:txBody>
      </p:sp>
      <p:pic>
        <p:nvPicPr>
          <p:cNvPr id="3077" name="Picture 5" descr="Image result for stream clipart">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1200" y="1676400"/>
            <a:ext cx="6803571" cy="43974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25" name="TextBox 24">
            <a:extLst>
              <a:ext uri="{FF2B5EF4-FFF2-40B4-BE49-F238E27FC236}">
                <a16:creationId xmlns:a16="http://schemas.microsoft.com/office/drawing/2014/main" id="{54AC592D-C376-4753-9939-9A27CEFBC2A6}"/>
              </a:ext>
            </a:extLst>
          </p:cNvPr>
          <p:cNvSpPr txBox="1"/>
          <p:nvPr/>
        </p:nvSpPr>
        <p:spPr>
          <a:xfrm>
            <a:off x="4114800" y="2754405"/>
            <a:ext cx="4725527" cy="1846659"/>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sng" strike="noStrike" kern="1200" cap="none" spc="0" normalizeH="0" baseline="0" noProof="0" dirty="0">
                <a:ln>
                  <a:noFill/>
                </a:ln>
                <a:solidFill>
                  <a:srgbClr val="604878"/>
                </a:solidFill>
                <a:effectLst/>
                <a:uLnTx/>
                <a:uFillTx/>
                <a:latin typeface="Georgia" panose="02040502050405020303" pitchFamily="18" charset="0"/>
                <a:ea typeface="+mn-ea"/>
                <a:cs typeface="+mn-cs"/>
              </a:rPr>
              <a:t>Underlying Issues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604878"/>
                </a:solidFill>
                <a:effectLst/>
                <a:uLnTx/>
                <a:uFillTx/>
                <a:latin typeface="Georgia" panose="02040502050405020303" pitchFamily="18" charset="0"/>
                <a:ea typeface="+mn-ea"/>
                <a:cs typeface="+mn-cs"/>
              </a:rPr>
              <a:t>- Collaborate with Outpatient/CBOC MH (SUD, PTSD, TBI, Anxiety, Depression, IPV, MST, Moral Injury, </a:t>
            </a:r>
            <a:r>
              <a:rPr kumimoji="0" lang="en-US" sz="1900" b="0" i="1" u="none" strike="noStrike" kern="1200" cap="none" spc="0" normalizeH="0" baseline="0" noProof="0" dirty="0">
                <a:ln>
                  <a:noFill/>
                </a:ln>
                <a:solidFill>
                  <a:srgbClr val="604878"/>
                </a:solidFill>
                <a:effectLst/>
                <a:uLnTx/>
                <a:uFillTx/>
                <a:latin typeface="Georgia" panose="02040502050405020303" pitchFamily="18" charset="0"/>
                <a:ea typeface="+mn-ea"/>
                <a:cs typeface="+mn-cs"/>
              </a:rPr>
              <a:t>Others?</a:t>
            </a:r>
            <a:r>
              <a:rPr kumimoji="0" lang="en-US" sz="1900" b="0" i="0" u="none" strike="noStrike" kern="1200" cap="none" spc="0" normalizeH="0" baseline="0" noProof="0" dirty="0">
                <a:ln>
                  <a:noFill/>
                </a:ln>
                <a:solidFill>
                  <a:srgbClr val="604878"/>
                </a:solidFill>
                <a:effectLst/>
                <a:uLnTx/>
                <a:uFillTx/>
                <a:latin typeface="Georgia" panose="02040502050405020303" pitchFamily="18" charset="0"/>
                <a:ea typeface="+mn-ea"/>
                <a:cs typeface="+mn-cs"/>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604878"/>
                </a:solidFill>
                <a:effectLst/>
                <a:uLnTx/>
                <a:uFillTx/>
                <a:latin typeface="Georgia" panose="02040502050405020303" pitchFamily="18" charset="0"/>
                <a:ea typeface="+mn-ea"/>
                <a:cs typeface="+mn-cs"/>
              </a:rPr>
              <a:t>- Chaplain “Companions” during a Psychiatric Hospitalization </a:t>
            </a:r>
          </a:p>
        </p:txBody>
      </p:sp>
      <p:sp>
        <p:nvSpPr>
          <p:cNvPr id="26" name="TextBox 25">
            <a:extLst>
              <a:ext uri="{FF2B5EF4-FFF2-40B4-BE49-F238E27FC236}">
                <a16:creationId xmlns:a16="http://schemas.microsoft.com/office/drawing/2014/main" id="{75D369D9-C923-4FD6-A8A1-4A63E142CF21}"/>
              </a:ext>
            </a:extLst>
          </p:cNvPr>
          <p:cNvSpPr txBox="1"/>
          <p:nvPr/>
        </p:nvSpPr>
        <p:spPr>
          <a:xfrm>
            <a:off x="319944" y="1298759"/>
            <a:ext cx="1981199" cy="677108"/>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sng" strike="noStrike" kern="1200" cap="none" spc="0" normalizeH="0" baseline="0" noProof="0" dirty="0">
                <a:ln>
                  <a:noFill/>
                </a:ln>
                <a:solidFill>
                  <a:srgbClr val="4E8542"/>
                </a:solidFill>
                <a:effectLst/>
                <a:uLnTx/>
                <a:uFillTx/>
                <a:latin typeface="Georgia" panose="02040502050405020303" pitchFamily="18" charset="0"/>
                <a:ea typeface="+mn-ea"/>
                <a:cs typeface="+mn-cs"/>
              </a:rPr>
              <a:t>Spiritual Needs &amp; Tasks (AIM)</a:t>
            </a:r>
            <a:endParaRPr kumimoji="0" lang="en-US" sz="1900" b="0" i="0" u="none" strike="noStrike" kern="1200" cap="none" spc="0" normalizeH="0" baseline="0" noProof="0" dirty="0">
              <a:ln>
                <a:noFill/>
              </a:ln>
              <a:solidFill>
                <a:srgbClr val="4E8542"/>
              </a:solidFill>
              <a:effectLst/>
              <a:uLnTx/>
              <a:uFillTx/>
              <a:latin typeface="Georgia" panose="02040502050405020303" pitchFamily="18" charset="0"/>
              <a:ea typeface="+mn-ea"/>
              <a:cs typeface="+mn-cs"/>
            </a:endParaRPr>
          </a:p>
        </p:txBody>
      </p:sp>
      <p:sp>
        <p:nvSpPr>
          <p:cNvPr id="27" name="TextBox 26">
            <a:extLst>
              <a:ext uri="{FF2B5EF4-FFF2-40B4-BE49-F238E27FC236}">
                <a16:creationId xmlns:a16="http://schemas.microsoft.com/office/drawing/2014/main" id="{F5279F04-B18D-4B15-8E56-DEC71BCF5C5B}"/>
              </a:ext>
            </a:extLst>
          </p:cNvPr>
          <p:cNvSpPr txBox="1"/>
          <p:nvPr/>
        </p:nvSpPr>
        <p:spPr>
          <a:xfrm>
            <a:off x="171449" y="4541238"/>
            <a:ext cx="3619501" cy="1846659"/>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sng" strike="noStrike" kern="1200" cap="none" spc="0" normalizeH="0" baseline="0" noProof="0" dirty="0">
                <a:ln>
                  <a:noFill/>
                </a:ln>
                <a:solidFill>
                  <a:srgbClr val="9F2936"/>
                </a:solidFill>
                <a:effectLst/>
                <a:uLnTx/>
                <a:uFillTx/>
                <a:latin typeface="Georgia" panose="02040502050405020303" pitchFamily="18" charset="0"/>
                <a:ea typeface="+mn-ea"/>
                <a:cs typeface="+mn-cs"/>
              </a:rPr>
              <a:t>Presenting Issues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9F2936"/>
                </a:solidFill>
                <a:effectLst/>
                <a:uLnTx/>
                <a:uFillTx/>
                <a:latin typeface="Georgia" panose="02040502050405020303" pitchFamily="18" charset="0"/>
                <a:ea typeface="+mn-ea"/>
                <a:cs typeface="+mn-cs"/>
              </a:rPr>
              <a:t>- Operation S.A.V.E.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9F2936"/>
                </a:solidFill>
                <a:effectLst/>
                <a:uLnTx/>
                <a:uFillTx/>
                <a:latin typeface="Georgia" panose="02040502050405020303" pitchFamily="18" charset="0"/>
                <a:ea typeface="+mn-ea"/>
                <a:cs typeface="+mn-cs"/>
              </a:rPr>
              <a:t>- Crisis Line 1-800-273-TALK</a:t>
            </a:r>
          </a:p>
          <a:p>
            <a:pPr marL="342900" marR="0" lvl="0" indent="-342900" algn="ctr" defTabSz="685800" rtl="0" eaLnBrk="1" fontAlgn="auto" latinLnBrk="0" hangingPunct="1">
              <a:lnSpc>
                <a:spcPct val="100000"/>
              </a:lnSpc>
              <a:spcBef>
                <a:spcPts val="0"/>
              </a:spcBef>
              <a:spcAft>
                <a:spcPts val="0"/>
              </a:spcAft>
              <a:buClrTx/>
              <a:buSzTx/>
              <a:buFontTx/>
              <a:buChar char="-"/>
              <a:tabLst/>
              <a:defRPr/>
            </a:pPr>
            <a:r>
              <a:rPr kumimoji="0" lang="en-US" sz="1900" b="0" i="0" u="none" strike="noStrike" kern="1200" cap="none" spc="0" normalizeH="0" baseline="0" noProof="0" dirty="0">
                <a:ln>
                  <a:noFill/>
                </a:ln>
                <a:solidFill>
                  <a:srgbClr val="9F2936"/>
                </a:solidFill>
                <a:effectLst/>
                <a:uLnTx/>
                <a:uFillTx/>
                <a:latin typeface="Georgia" panose="02040502050405020303" pitchFamily="18" charset="0"/>
                <a:ea typeface="+mn-ea"/>
                <a:cs typeface="+mn-cs"/>
              </a:rPr>
              <a:t>Postvention care: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9F2936"/>
                </a:solidFill>
                <a:effectLst/>
                <a:uLnTx/>
                <a:uFillTx/>
                <a:latin typeface="Georgia" panose="02040502050405020303" pitchFamily="18" charset="0"/>
                <a:ea typeface="+mn-ea"/>
                <a:cs typeface="+mn-cs"/>
              </a:rPr>
              <a:t>(Chapel Memorial Services, Family/Provider Grief Groups)</a:t>
            </a:r>
          </a:p>
        </p:txBody>
      </p:sp>
      <p:sp>
        <p:nvSpPr>
          <p:cNvPr id="9" name="TextBox 8">
            <a:extLst>
              <a:ext uri="{FF2B5EF4-FFF2-40B4-BE49-F238E27FC236}">
                <a16:creationId xmlns:a16="http://schemas.microsoft.com/office/drawing/2014/main" id="{68A14D0E-8997-45D4-B08F-5EF6FFB938F0}"/>
              </a:ext>
            </a:extLst>
          </p:cNvPr>
          <p:cNvSpPr txBox="1"/>
          <p:nvPr/>
        </p:nvSpPr>
        <p:spPr>
          <a:xfrm>
            <a:off x="2006741" y="1274834"/>
            <a:ext cx="2132032" cy="677108"/>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Meaning &amp;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Direction</a:t>
            </a:r>
            <a:endParaRPr kumimoji="0" lang="en-US" sz="1900" b="0" i="0" u="none" strike="noStrike" kern="1200" cap="none" spc="0" normalizeH="0" baseline="0" noProof="0" dirty="0">
              <a:ln>
                <a:noFill/>
              </a:ln>
              <a:solidFill>
                <a:srgbClr val="4E8542"/>
              </a:solidFill>
              <a:effectLst/>
              <a:uLnTx/>
              <a:uFillTx/>
              <a:latin typeface="Georgia" panose="02040502050405020303" pitchFamily="18" charset="0"/>
              <a:ea typeface="+mn-ea"/>
              <a:cs typeface="+mn-cs"/>
            </a:endParaRPr>
          </a:p>
        </p:txBody>
      </p:sp>
      <p:sp>
        <p:nvSpPr>
          <p:cNvPr id="15" name="TextBox 14">
            <a:extLst>
              <a:ext uri="{FF2B5EF4-FFF2-40B4-BE49-F238E27FC236}">
                <a16:creationId xmlns:a16="http://schemas.microsoft.com/office/drawing/2014/main" id="{EEBB56F4-60A4-4F75-8939-A3E522EF4C7C}"/>
              </a:ext>
            </a:extLst>
          </p:cNvPr>
          <p:cNvSpPr txBox="1"/>
          <p:nvPr/>
        </p:nvSpPr>
        <p:spPr>
          <a:xfrm>
            <a:off x="3531727" y="1604026"/>
            <a:ext cx="3436195" cy="677108"/>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Self-Worth &amp;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Belonging to Community</a:t>
            </a:r>
            <a:endParaRPr kumimoji="0" lang="en-US" sz="1900" b="0" i="0" u="none" strike="noStrike" kern="1200" cap="none" spc="0" normalizeH="0" baseline="0" noProof="0" dirty="0">
              <a:ln>
                <a:noFill/>
              </a:ln>
              <a:solidFill>
                <a:srgbClr val="4E8542"/>
              </a:solidFill>
              <a:effectLst/>
              <a:uLnTx/>
              <a:uFillTx/>
              <a:latin typeface="Georgia" panose="02040502050405020303" pitchFamily="18" charset="0"/>
              <a:ea typeface="+mn-ea"/>
              <a:cs typeface="+mn-cs"/>
            </a:endParaRPr>
          </a:p>
        </p:txBody>
      </p:sp>
      <p:sp>
        <p:nvSpPr>
          <p:cNvPr id="16" name="TextBox 15">
            <a:extLst>
              <a:ext uri="{FF2B5EF4-FFF2-40B4-BE49-F238E27FC236}">
                <a16:creationId xmlns:a16="http://schemas.microsoft.com/office/drawing/2014/main" id="{000FBDCF-0E35-4B84-BFC5-8347E8587074}"/>
              </a:ext>
            </a:extLst>
          </p:cNvPr>
          <p:cNvSpPr txBox="1"/>
          <p:nvPr/>
        </p:nvSpPr>
        <p:spPr>
          <a:xfrm>
            <a:off x="1055681" y="2046931"/>
            <a:ext cx="2532888" cy="677108"/>
          </a:xfrm>
          <a:prstGeom prst="rect">
            <a:avLst/>
          </a:prstGeom>
          <a:noFill/>
          <a:effectLst>
            <a:softEdge rad="381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Reconciliation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4E8542"/>
                </a:solidFill>
                <a:effectLst/>
                <a:uLnTx/>
                <a:uFillTx/>
                <a:latin typeface="Georgia" panose="02040502050405020303" pitchFamily="18" charset="0"/>
                <a:ea typeface="+mn-ea"/>
                <a:cs typeface="+mn-cs"/>
              </a:rPr>
              <a:t>to Love and Be Loved</a:t>
            </a:r>
            <a:endParaRPr kumimoji="0" lang="en-US" sz="1900" b="0" i="0" u="none" strike="noStrike" kern="1200" cap="none" spc="0" normalizeH="0" baseline="0" noProof="0" dirty="0">
              <a:ln>
                <a:noFill/>
              </a:ln>
              <a:solidFill>
                <a:srgbClr val="4E8542"/>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95071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2"/>
            <a:ext cx="8915400" cy="5876731"/>
          </a:xfrm>
        </p:spPr>
        <p:txBody>
          <a:bodyPr>
            <a:noAutofit/>
          </a:bodyPr>
          <a:lstStyle/>
          <a:p>
            <a:r>
              <a:rPr lang="en-US" sz="1800" dirty="0"/>
              <a:t>Caldwell, D. (2008). The suicide prevention continuum. </a:t>
            </a:r>
            <a:r>
              <a:rPr lang="en-US" sz="1800" dirty="0" err="1"/>
              <a:t>Pimatisiwim</a:t>
            </a:r>
            <a:r>
              <a:rPr lang="en-US" sz="1800" dirty="0"/>
              <a:t>, 6(2), 145-153.</a:t>
            </a:r>
          </a:p>
          <a:p>
            <a:r>
              <a:rPr lang="en-US" sz="1800" dirty="0"/>
              <a:t>Currier, J. M., Smith, P. N., &amp; Kuhlman, S. (2015, September 21). Assessing the Unique Role of Religious Coping in Suicidal Behavior among U.S. Iraq and Afghanistan Veterans. Psychology of Religion and Spirituality. </a:t>
            </a:r>
          </a:p>
          <a:p>
            <a:r>
              <a:rPr lang="en-US" sz="1800" dirty="0" err="1"/>
              <a:t>Elbogen</a:t>
            </a:r>
            <a:r>
              <a:rPr lang="en-US" sz="1800" dirty="0"/>
              <a:t>, E. B., Wagner, H. R., Kimbrel, N. A., </a:t>
            </a:r>
            <a:r>
              <a:rPr lang="en-US" sz="1800" dirty="0" err="1"/>
              <a:t>Brancu</a:t>
            </a:r>
            <a:r>
              <a:rPr lang="en-US" sz="1800" dirty="0"/>
              <a:t>, M., Naylor, J., Graziano, R., Crawford, E., &amp; VA Mid-Atlantic MIRECC Workgroup (2017, June 19). Risk Factors for Concurrent Suicidal Ideation and Violent Impulses in Military Veterans. Psychological Assessment. Advance online publication. </a:t>
            </a:r>
          </a:p>
          <a:p>
            <a:r>
              <a:rPr lang="en-US" sz="1800" dirty="0"/>
              <a:t>Hayes, S. C., Wilson, K. G., Gifford, E. V., Follette, V. M., &amp; </a:t>
            </a:r>
            <a:r>
              <a:rPr lang="en-US" sz="1800" dirty="0" err="1"/>
              <a:t>Strosahl</a:t>
            </a:r>
            <a:r>
              <a:rPr lang="en-US" sz="1800" dirty="0"/>
              <a:t>, K. (1996). Experimental avoidance and behavioral disorders: a functional dimensional approach to diagnosis and treatment. Journal of Consulting and Clinical Psychology, 64(6), 1152–1168.</a:t>
            </a:r>
          </a:p>
          <a:p>
            <a:r>
              <a:rPr lang="en-US" sz="1800" dirty="0"/>
              <a:t>Koenig, Harold G. “Association of Religious Involvement and Suicide” JAMA Psychiatry, August 2016, 73:8, 775-776.</a:t>
            </a:r>
          </a:p>
          <a:p>
            <a:r>
              <a:rPr lang="en-US" sz="1800" dirty="0"/>
              <a:t>Kopacz, M. S., Nieuwsma, J. A., Jackson, G. L., Rhodes, J. E., Cantrell, W. C., Bates, M. J., &amp; Meador, K. G. (2016). Chaplains’ Engagement with Suicidality among Their Service Users: Findings from the VA/DoD Integrated Mental Health Strategy. Suicide and Life-Threatening Behavior, 46(2), 206–212.</a:t>
            </a:r>
          </a:p>
        </p:txBody>
      </p:sp>
      <p:sp>
        <p:nvSpPr>
          <p:cNvPr id="4" name="Slide Number Placeholder 3"/>
          <p:cNvSpPr>
            <a:spLocks noGrp="1"/>
          </p:cNvSpPr>
          <p:nvPr>
            <p:ph type="sldNum" sz="quarter" idx="15"/>
          </p:nvPr>
        </p:nvSpPr>
        <p:spPr>
          <a:xfrm>
            <a:off x="8410575" y="6181531"/>
            <a:ext cx="609600" cy="457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2" name="Title 1"/>
          <p:cNvSpPr>
            <a:spLocks noGrp="1"/>
          </p:cNvSpPr>
          <p:nvPr>
            <p:ph type="title"/>
          </p:nvPr>
        </p:nvSpPr>
        <p:spPr>
          <a:xfrm>
            <a:off x="457200" y="274638"/>
            <a:ext cx="8229600" cy="411162"/>
          </a:xfrm>
        </p:spPr>
        <p:txBody>
          <a:bodyPr>
            <a:noAutofit/>
          </a:bodyPr>
          <a:lstStyle/>
          <a:p>
            <a:r>
              <a:rPr lang="en-US" sz="2400" i="1" u="sng" dirty="0">
                <a:effectLst>
                  <a:outerShdw blurRad="38100" dist="38100" dir="2700000" algn="tl">
                    <a:srgbClr val="000000">
                      <a:alpha val="43137"/>
                    </a:srgbClr>
                  </a:outerShdw>
                </a:effectLst>
              </a:rPr>
              <a:t>Bibliography</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493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2"/>
            <a:ext cx="8915400" cy="5876731"/>
          </a:xfrm>
        </p:spPr>
        <p:txBody>
          <a:bodyPr>
            <a:noAutofit/>
          </a:bodyPr>
          <a:lstStyle/>
          <a:p>
            <a:r>
              <a:rPr lang="en-US" sz="1800" dirty="0"/>
              <a:t>Kopacz, M. S., O’Reilly, L. M., Van Inwagen, C. C., </a:t>
            </a:r>
            <a:r>
              <a:rPr lang="en-US" sz="1800" dirty="0" err="1"/>
              <a:t>Bleck</a:t>
            </a:r>
            <a:r>
              <a:rPr lang="en-US" sz="1800" dirty="0"/>
              <a:t>-Doran, T. L., Smith, W. D., &amp; Cornell, N. (2014). Understanding the Role of Chaplains in Veteran Suicide Prevention Efforts: A Discussion Paper. Sage Open, 4(4), 1-10. (pdf available on Blackboard)</a:t>
            </a:r>
          </a:p>
          <a:p>
            <a:r>
              <a:rPr lang="en-US" sz="1800" dirty="0"/>
              <a:t>Kopacz, M.S., Kane, C.P., Pigeon, W.R., &amp; Nieuwsma, J.A. (2017). Chaplaincy Encounters Following a Suicide Attempt. Journal of Health Care Chaplaincy, 23, 167-173.</a:t>
            </a:r>
          </a:p>
          <a:p>
            <a:r>
              <a:rPr lang="en-US" sz="1800" dirty="0"/>
              <a:t>Kopacz, M.S., Nieuwsma, J.A., &amp; Meador, K.G. (2017). A next step in suicide prevention. Psychiatric Services, 68, 422.</a:t>
            </a:r>
          </a:p>
          <a:p>
            <a:r>
              <a:rPr lang="en-US" sz="1800" dirty="0"/>
              <a:t>Kopacz, Marek S. and Michael J. Pollitt. “Delivering Chaplaincy Services to Veterans at Increased Risk of Suicide.” Journal of Health Care Chaplaincy, 2015, 21:1, 1-13. </a:t>
            </a:r>
          </a:p>
          <a:p>
            <a:r>
              <a:rPr lang="en-US" sz="1800" dirty="0"/>
              <a:t>Kopacz, Marek S. et al, “Understanding the Role of Chaplains in Veteran Suicide Prevention Efforts: A Discussion Paper.” SAGE Open, October 2014, 4:4.</a:t>
            </a:r>
          </a:p>
          <a:p>
            <a:r>
              <a:rPr lang="en-US" sz="1800" dirty="0"/>
              <a:t>Luoma, J. B., &amp; </a:t>
            </a:r>
            <a:r>
              <a:rPr lang="en-US" sz="1800" dirty="0" err="1"/>
              <a:t>Villatte</a:t>
            </a:r>
            <a:r>
              <a:rPr lang="en-US" sz="1800" dirty="0"/>
              <a:t>, J. L. (2012). Mindfulness in the Treatment of Suicidal Individuals. Cognitive and Behavioral Practice, 19(2), 265–276.</a:t>
            </a:r>
          </a:p>
          <a:p>
            <a:r>
              <a:rPr lang="en-US" sz="1800" dirty="0" err="1"/>
              <a:t>Maltsberger</a:t>
            </a:r>
            <a:r>
              <a:rPr lang="en-US" sz="1800" dirty="0"/>
              <a:t>, John T. ed. “In Conscience’s Talons: The Suicide of a Vietnam Veteran” Suicide and Life-Threatening Behavior, Winter 1996, 26.4., p. 424.</a:t>
            </a:r>
          </a:p>
          <a:p>
            <a:r>
              <a:rPr lang="en-US" sz="1800" dirty="0"/>
              <a:t>March, Margaret, Ryan Parker and John Oliver. “Using Simulation to Support Pastoral Care of Suicidal Veterans.” </a:t>
            </a:r>
            <a:r>
              <a:rPr lang="en-US" sz="1800" dirty="0" err="1"/>
              <a:t>PlainViews</a:t>
            </a:r>
            <a:r>
              <a:rPr lang="en-US" sz="1800" dirty="0"/>
              <a:t>, 2015, 12:11, 1-9. </a:t>
            </a:r>
          </a:p>
        </p:txBody>
      </p:sp>
      <p:sp>
        <p:nvSpPr>
          <p:cNvPr id="4" name="Slide Number Placeholder 3"/>
          <p:cNvSpPr>
            <a:spLocks noGrp="1"/>
          </p:cNvSpPr>
          <p:nvPr>
            <p:ph type="sldNum" sz="quarter" idx="15"/>
          </p:nvPr>
        </p:nvSpPr>
        <p:spPr>
          <a:xfrm>
            <a:off x="8410575" y="6181531"/>
            <a:ext cx="609600" cy="457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2" name="Title 1"/>
          <p:cNvSpPr>
            <a:spLocks noGrp="1"/>
          </p:cNvSpPr>
          <p:nvPr>
            <p:ph type="title"/>
          </p:nvPr>
        </p:nvSpPr>
        <p:spPr>
          <a:xfrm>
            <a:off x="457200" y="274638"/>
            <a:ext cx="8229600" cy="411162"/>
          </a:xfrm>
        </p:spPr>
        <p:txBody>
          <a:bodyPr>
            <a:noAutofit/>
          </a:bodyPr>
          <a:lstStyle/>
          <a:p>
            <a:r>
              <a:rPr lang="en-US" sz="2400" i="1" u="sng" dirty="0">
                <a:effectLst>
                  <a:outerShdw blurRad="38100" dist="38100" dir="2700000" algn="tl">
                    <a:srgbClr val="000000">
                      <a:alpha val="43137"/>
                    </a:srgbClr>
                  </a:outerShdw>
                </a:effectLst>
              </a:rPr>
              <a:t>Bibliography (continued…)</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0183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2"/>
            <a:ext cx="8915400" cy="5876731"/>
          </a:xfrm>
        </p:spPr>
        <p:txBody>
          <a:bodyPr>
            <a:noAutofit/>
          </a:bodyPr>
          <a:lstStyle/>
          <a:p>
            <a:r>
              <a:rPr lang="en-US" sz="1800" dirty="0"/>
              <a:t>Memorandum of Understanding between the VA National Office of Suicide Prevention and the VA National Chaplain Center (August, 2016)</a:t>
            </a:r>
          </a:p>
          <a:p>
            <a:r>
              <a:rPr lang="en-US" sz="1800" dirty="0"/>
              <a:t>Nieuwsma, J. A., Rhodes, Jeffrey E., Cantrell, W. C., Jackson, G. L., Lane, M. B., </a:t>
            </a:r>
            <a:r>
              <a:rPr lang="en-US" sz="1800" dirty="0" err="1"/>
              <a:t>Milsten</a:t>
            </a:r>
            <a:r>
              <a:rPr lang="en-US" sz="1800" dirty="0"/>
              <a:t>, G., … Meador, K. G. (2013). The intersection of chaplaincy and mental health care in VA and DoD: Expanded report on VA / DoD Integrated Mental Health Strategy, Strategic Action #23. Washington, DC: Department of Veterans Affairs and Department of Defense.</a:t>
            </a:r>
          </a:p>
          <a:p>
            <a:r>
              <a:rPr lang="en-US" sz="1800" dirty="0"/>
              <a:t>Nieuwsma, J.A., Walser, R.D., &amp; Hayes, S.C. (Eds.). (2016). ACT for clergy and pastoral counselors: Using acceptance and commitment therapy to bridge psychological and spiritual care. Oakland, CA: Context Press / New Harbinger Publications.</a:t>
            </a:r>
          </a:p>
          <a:p>
            <a:r>
              <a:rPr lang="en-US" sz="1800" dirty="0" err="1"/>
              <a:t>Norko</a:t>
            </a:r>
            <a:r>
              <a:rPr lang="en-US" sz="1800" dirty="0"/>
              <a:t>, Michael A. et al. “Can Religion Protect Against Suicide?”  The Journal of Nervous and Mental Disease, January 2017, 205:1, 9-14.</a:t>
            </a:r>
          </a:p>
          <a:p>
            <a:r>
              <a:rPr lang="en-US" sz="1800" dirty="0"/>
              <a:t>Parker, Ryan and John Oliver. “Spiritual Dimensions of Suicide Prevention: A Model for Interdisciplinary Collaboration.” VA Chaplaincy Best Practice. Accepted/Approved by VA National Chaplain Center (Hampton, Virginia), April 29, 2018.</a:t>
            </a:r>
          </a:p>
          <a:p>
            <a:r>
              <a:rPr lang="en-US" sz="1800" dirty="0"/>
              <a:t>Parker, Ryan. “Spiritual Dimensions of Suicide Prevention.” Spirit of Chaplaincy (National VA Chaplain Center, Hampton, VA,) May 2018, 9:1.</a:t>
            </a:r>
          </a:p>
        </p:txBody>
      </p:sp>
      <p:sp>
        <p:nvSpPr>
          <p:cNvPr id="4" name="Slide Number Placeholder 3"/>
          <p:cNvSpPr>
            <a:spLocks noGrp="1"/>
          </p:cNvSpPr>
          <p:nvPr>
            <p:ph type="sldNum" sz="quarter" idx="15"/>
          </p:nvPr>
        </p:nvSpPr>
        <p:spPr>
          <a:xfrm>
            <a:off x="8410575" y="6181531"/>
            <a:ext cx="609600" cy="457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Title 1">
            <a:extLst>
              <a:ext uri="{FF2B5EF4-FFF2-40B4-BE49-F238E27FC236}">
                <a16:creationId xmlns:a16="http://schemas.microsoft.com/office/drawing/2014/main" id="{43AFD04E-1CBE-4791-826C-127BB665835B}"/>
              </a:ext>
            </a:extLst>
          </p:cNvPr>
          <p:cNvSpPr txBox="1">
            <a:spLocks/>
          </p:cNvSpPr>
          <p:nvPr/>
        </p:nvSpPr>
        <p:spPr>
          <a:xfrm>
            <a:off x="457200" y="274638"/>
            <a:ext cx="8229600" cy="411162"/>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sng" strike="noStrike" kern="1200" cap="none" spc="-100" normalizeH="0" baseline="0" noProof="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rPr>
              <a:t>Bibliography (continued…)</a:t>
            </a:r>
            <a:endParaRPr kumimoji="0" lang="en-US" sz="2400" b="0" i="1" u="none" strike="noStrike" kern="1200" cap="none" spc="-100" normalizeH="0" baseline="0" noProof="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uLnTx/>
              <a:uFillTx/>
              <a:latin typeface="Constantia"/>
              <a:ea typeface="+mj-ea"/>
              <a:cs typeface="+mj-cs"/>
            </a:endParaRPr>
          </a:p>
        </p:txBody>
      </p:sp>
    </p:spTree>
    <p:extLst>
      <p:ext uri="{BB962C8B-B14F-4D97-AF65-F5344CB8AC3E}">
        <p14:creationId xmlns:p14="http://schemas.microsoft.com/office/powerpoint/2010/main" val="3248560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2"/>
            <a:ext cx="8915400" cy="5876731"/>
          </a:xfrm>
        </p:spPr>
        <p:txBody>
          <a:bodyPr>
            <a:noAutofit/>
          </a:bodyPr>
          <a:lstStyle/>
          <a:p>
            <a:r>
              <a:rPr lang="en-US" sz="1800" dirty="0" err="1"/>
              <a:t>Ramchand</a:t>
            </a:r>
            <a:r>
              <a:rPr lang="en-US" sz="1800" dirty="0"/>
              <a:t>, R., Ayer, L., Geyer, L., &amp; </a:t>
            </a:r>
            <a:r>
              <a:rPr lang="en-US" sz="1800" dirty="0" err="1"/>
              <a:t>Kofner</a:t>
            </a:r>
            <a:r>
              <a:rPr lang="en-US" sz="1800" dirty="0"/>
              <a:t>, A. (2015). Army chaplains’ perceptions about identifying, intervening, and referring soldiers at risk of suicide. Spirituality in Clinical Practice, 2(1), 36–47.</a:t>
            </a:r>
          </a:p>
          <a:p>
            <a:r>
              <a:rPr lang="en-US" sz="1800" dirty="0" err="1"/>
              <a:t>VanderWelle</a:t>
            </a:r>
            <a:r>
              <a:rPr lang="en-US" sz="1800" dirty="0"/>
              <a:t>, Tyler J. “Association Between Religious Service Attendance and Lower Suicide Rates Among US Women.” JAMA Psychiatry, August 2016, 73:8, 845-851.</a:t>
            </a:r>
          </a:p>
          <a:p>
            <a:r>
              <a:rPr lang="en-US" sz="1800" dirty="0"/>
              <a:t>VHA Directive 1111: Spiritual and Pastoral Care in the Veterans Health Administration (Nov 22, 2016)</a:t>
            </a:r>
          </a:p>
          <a:p>
            <a:endParaRPr lang="en-US" sz="1800" dirty="0"/>
          </a:p>
        </p:txBody>
      </p:sp>
      <p:sp>
        <p:nvSpPr>
          <p:cNvPr id="4" name="Slide Number Placeholder 3"/>
          <p:cNvSpPr>
            <a:spLocks noGrp="1"/>
          </p:cNvSpPr>
          <p:nvPr>
            <p:ph type="sldNum" sz="quarter" idx="15"/>
          </p:nvPr>
        </p:nvSpPr>
        <p:spPr>
          <a:xfrm>
            <a:off x="8410575" y="6181531"/>
            <a:ext cx="609600" cy="457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0CA8AB-9A64-49FB-8B1A-EF8B1F438831}" type="slidenum">
              <a:rPr kumimoji="0" lang="en-US" sz="1600" b="0" i="0" u="none" strike="noStrike" kern="1200" cap="none" spc="0" normalizeH="0" baseline="0" noProof="0" smtClean="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
        <p:nvSpPr>
          <p:cNvPr id="7" name="Title 1">
            <a:extLst>
              <a:ext uri="{FF2B5EF4-FFF2-40B4-BE49-F238E27FC236}">
                <a16:creationId xmlns:a16="http://schemas.microsoft.com/office/drawing/2014/main" id="{0E5BC8BE-E0AD-48D8-A4C3-EB4C912310B5}"/>
              </a:ext>
            </a:extLst>
          </p:cNvPr>
          <p:cNvSpPr>
            <a:spLocks noGrp="1"/>
          </p:cNvSpPr>
          <p:nvPr>
            <p:ph type="title"/>
          </p:nvPr>
        </p:nvSpPr>
        <p:spPr>
          <a:xfrm>
            <a:off x="457200" y="274638"/>
            <a:ext cx="8229600" cy="411162"/>
          </a:xfrm>
        </p:spPr>
        <p:txBody>
          <a:bodyPr>
            <a:noAutofit/>
          </a:bodyPr>
          <a:lstStyle/>
          <a:p>
            <a:r>
              <a:rPr lang="en-US" sz="2400" i="1" u="sng" dirty="0">
                <a:effectLst>
                  <a:outerShdw blurRad="38100" dist="38100" dir="2700000" algn="tl">
                    <a:srgbClr val="000000">
                      <a:alpha val="43137"/>
                    </a:srgbClr>
                  </a:outerShdw>
                </a:effectLst>
              </a:rPr>
              <a:t>Bibliography (continued…)</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021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0048"/>
            <a:ext cx="8534400" cy="758952"/>
          </a:xfrm>
        </p:spPr>
        <p:txBody>
          <a:bodyPr>
            <a:noAutofit/>
          </a:bodyPr>
          <a:lstStyle/>
          <a:p>
            <a:r>
              <a:rPr lang="en-US" sz="7200" dirty="0"/>
              <a:t>Questions?</a:t>
            </a:r>
          </a:p>
        </p:txBody>
      </p:sp>
    </p:spTree>
    <p:extLst>
      <p:ext uri="{BB962C8B-B14F-4D97-AF65-F5344CB8AC3E}">
        <p14:creationId xmlns:p14="http://schemas.microsoft.com/office/powerpoint/2010/main" val="48791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CE0D-ACA3-407F-B25B-B846A37B5313}"/>
              </a:ext>
            </a:extLst>
          </p:cNvPr>
          <p:cNvSpPr>
            <a:spLocks noGrp="1"/>
          </p:cNvSpPr>
          <p:nvPr>
            <p:ph type="title"/>
          </p:nvPr>
        </p:nvSpPr>
        <p:spPr>
          <a:xfrm>
            <a:off x="301752" y="307848"/>
            <a:ext cx="8534400" cy="758952"/>
          </a:xfrm>
        </p:spPr>
        <p:txBody>
          <a:bodyPr>
            <a:normAutofit fontScale="90000"/>
          </a:bodyPr>
          <a:lstStyle/>
          <a:p>
            <a:r>
              <a:rPr lang="en-US" dirty="0"/>
              <a:t>Military vs. </a:t>
            </a:r>
            <a:r>
              <a:rPr lang="en-US" b="1" i="1" dirty="0"/>
              <a:t>Demographically-Adjusted</a:t>
            </a:r>
            <a:r>
              <a:rPr lang="en-US" dirty="0"/>
              <a:t> Civilian Suicide Rate</a:t>
            </a:r>
          </a:p>
        </p:txBody>
      </p:sp>
      <p:sp>
        <p:nvSpPr>
          <p:cNvPr id="3" name="Slide Number Placeholder 2">
            <a:extLst>
              <a:ext uri="{FF2B5EF4-FFF2-40B4-BE49-F238E27FC236}">
                <a16:creationId xmlns:a16="http://schemas.microsoft.com/office/drawing/2014/main" id="{B6C061D2-BE32-413C-AED3-B24AEFA745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pic>
        <p:nvPicPr>
          <p:cNvPr id="7170" name="Picture 2" descr="mkb.militarysuicide-1-rk">
            <a:extLst>
              <a:ext uri="{FF2B5EF4-FFF2-40B4-BE49-F238E27FC236}">
                <a16:creationId xmlns:a16="http://schemas.microsoft.com/office/drawing/2014/main" id="{A18A838D-5F95-4F02-9BF3-6129E0AB6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67"/>
          <a:stretch/>
        </p:blipFill>
        <p:spPr bwMode="auto">
          <a:xfrm>
            <a:off x="1524000" y="1610043"/>
            <a:ext cx="6172200" cy="466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9D73-3AF5-4AD2-AD6C-072B5C6A2216}"/>
              </a:ext>
            </a:extLst>
          </p:cNvPr>
          <p:cNvSpPr>
            <a:spLocks noGrp="1"/>
          </p:cNvSpPr>
          <p:nvPr>
            <p:ph type="title"/>
          </p:nvPr>
        </p:nvSpPr>
        <p:spPr/>
        <p:txBody>
          <a:bodyPr/>
          <a:lstStyle/>
          <a:p>
            <a:r>
              <a:rPr lang="en-US" dirty="0"/>
              <a:t>What is going on?</a:t>
            </a:r>
          </a:p>
        </p:txBody>
      </p:sp>
      <p:sp>
        <p:nvSpPr>
          <p:cNvPr id="3" name="Slide Number Placeholder 2">
            <a:extLst>
              <a:ext uri="{FF2B5EF4-FFF2-40B4-BE49-F238E27FC236}">
                <a16:creationId xmlns:a16="http://schemas.microsoft.com/office/drawing/2014/main" id="{8E81C9D7-19CE-4AD6-8EAA-F938850F1F0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B3E96D11-B9F0-4B0C-9CDE-1296FC51B86C}"/>
              </a:ext>
            </a:extLst>
          </p:cNvPr>
          <p:cNvSpPr>
            <a:spLocks noGrp="1"/>
          </p:cNvSpPr>
          <p:nvPr>
            <p:ph sz="quarter" idx="1"/>
          </p:nvPr>
        </p:nvSpPr>
        <p:spPr/>
        <p:txBody>
          <a:bodyPr/>
          <a:lstStyle/>
          <a:p>
            <a:pPr marL="0" indent="0" algn="ctr">
              <a:buNone/>
            </a:pPr>
            <a:r>
              <a:rPr lang="en-US" dirty="0"/>
              <a:t>Suicide rates have been rising in the U.S. throughout the 21</a:t>
            </a:r>
            <a:r>
              <a:rPr lang="en-US" baseline="30000" dirty="0"/>
              <a:t>st</a:t>
            </a:r>
            <a:r>
              <a:rPr lang="en-US" dirty="0"/>
              <a:t> century…</a:t>
            </a:r>
          </a:p>
          <a:p>
            <a:pPr marL="0" indent="0" algn="ctr">
              <a:buNone/>
            </a:pPr>
            <a:r>
              <a:rPr lang="en-US" dirty="0"/>
              <a:t>especially among females and among veterans.</a:t>
            </a:r>
          </a:p>
          <a:p>
            <a:pPr marL="0" indent="0" algn="ctr">
              <a:buNone/>
            </a:pPr>
            <a:endParaRPr lang="en-US" dirty="0"/>
          </a:p>
          <a:p>
            <a:pPr marL="0" indent="0" algn="ctr">
              <a:buNone/>
            </a:pPr>
            <a:r>
              <a:rPr lang="en-US" sz="6000" b="1" dirty="0"/>
              <a:t>Why?</a:t>
            </a:r>
          </a:p>
          <a:p>
            <a:pPr marL="0" indent="0" algn="ctr">
              <a:buNone/>
            </a:pPr>
            <a:endParaRPr lang="en-US" sz="1200" dirty="0"/>
          </a:p>
          <a:p>
            <a:pPr marL="0" indent="0" algn="ctr">
              <a:buNone/>
            </a:pPr>
            <a:r>
              <a:rPr lang="en-US" dirty="0"/>
              <a:t>“Suicide is an important public health issue involving psychological, biological, and societal factors.”</a:t>
            </a:r>
            <a:r>
              <a:rPr lang="en-US" baseline="30000" dirty="0"/>
              <a:t>1</a:t>
            </a:r>
          </a:p>
        </p:txBody>
      </p:sp>
      <p:sp>
        <p:nvSpPr>
          <p:cNvPr id="5" name="TextBox 4">
            <a:extLst>
              <a:ext uri="{FF2B5EF4-FFF2-40B4-BE49-F238E27FC236}">
                <a16:creationId xmlns:a16="http://schemas.microsoft.com/office/drawing/2014/main" id="{A494F32A-568B-451D-AB4C-5464F908B03D}"/>
              </a:ext>
            </a:extLst>
          </p:cNvPr>
          <p:cNvSpPr txBox="1"/>
          <p:nvPr/>
        </p:nvSpPr>
        <p:spPr>
          <a:xfrm>
            <a:off x="228600" y="6350913"/>
            <a:ext cx="8686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eorgia"/>
                <a:ea typeface="+mn-ea"/>
                <a:cs typeface="+mn-cs"/>
              </a:rPr>
              <a:t>1. Curtin, S.C., Warner, M., &amp; </a:t>
            </a:r>
            <a:r>
              <a:rPr kumimoji="0" lang="en-US" sz="1000" b="0" i="0" u="none" strike="noStrike" kern="1200" cap="none" spc="0" normalizeH="0" baseline="0" noProof="0" dirty="0" err="1">
                <a:ln>
                  <a:noFill/>
                </a:ln>
                <a:solidFill>
                  <a:prstClr val="white"/>
                </a:solidFill>
                <a:effectLst/>
                <a:uLnTx/>
                <a:uFillTx/>
                <a:latin typeface="Georgia"/>
                <a:ea typeface="+mn-ea"/>
                <a:cs typeface="+mn-cs"/>
              </a:rPr>
              <a:t>Hedegaard</a:t>
            </a:r>
            <a:r>
              <a:rPr kumimoji="0" lang="en-US" sz="1000" b="0" i="0" u="none" strike="noStrike" kern="1200" cap="none" spc="0" normalizeH="0" baseline="0" noProof="0" dirty="0">
                <a:ln>
                  <a:noFill/>
                </a:ln>
                <a:solidFill>
                  <a:prstClr val="white"/>
                </a:solidFill>
                <a:effectLst/>
                <a:uLnTx/>
                <a:uFillTx/>
                <a:latin typeface="Georgia"/>
                <a:ea typeface="+mn-ea"/>
                <a:cs typeface="+mn-cs"/>
              </a:rPr>
              <a:t>, H. (April 2016). Increase in suicide in the United States, 1999-2014. NCHS Data Brief No. 241. Access at: </a:t>
            </a:r>
            <a:r>
              <a:rPr kumimoji="0" lang="en-US" sz="1000" b="0" i="0" u="none" strike="noStrike" kern="1200" cap="none" spc="0" normalizeH="0" baseline="0" noProof="0" dirty="0">
                <a:ln>
                  <a:noFill/>
                </a:ln>
                <a:solidFill>
                  <a:prstClr val="white"/>
                </a:solidFill>
                <a:effectLst/>
                <a:uLnTx/>
                <a:uFillTx/>
                <a:latin typeface="Georgia"/>
                <a:ea typeface="+mn-ea"/>
                <a:cs typeface="+mn-cs"/>
                <a:hlinkClick r:id="rId3"/>
              </a:rPr>
              <a:t>https://www.cdc.gov/nchs/products/databriefs/db241.htm</a:t>
            </a:r>
            <a:r>
              <a:rPr kumimoji="0" lang="en-US" sz="1000" b="0" i="0" u="none" strike="noStrike" kern="1200" cap="none" spc="0" normalizeH="0" baseline="0" noProof="0" dirty="0">
                <a:ln>
                  <a:noFill/>
                </a:ln>
                <a:solidFill>
                  <a:prstClr val="white"/>
                </a:solidFill>
                <a:effectLst/>
                <a:uLnTx/>
                <a:uFillTx/>
                <a:latin typeface="Georgia"/>
                <a:ea typeface="+mn-ea"/>
                <a:cs typeface="+mn-cs"/>
              </a:rPr>
              <a:t> </a:t>
            </a:r>
          </a:p>
        </p:txBody>
      </p:sp>
    </p:spTree>
    <p:extLst>
      <p:ext uri="{BB962C8B-B14F-4D97-AF65-F5344CB8AC3E}">
        <p14:creationId xmlns:p14="http://schemas.microsoft.com/office/powerpoint/2010/main" val="4657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C307-A2FA-4191-BB38-4C5EE16CDDC4}"/>
              </a:ext>
            </a:extLst>
          </p:cNvPr>
          <p:cNvSpPr>
            <a:spLocks noGrp="1"/>
          </p:cNvSpPr>
          <p:nvPr>
            <p:ph type="title"/>
          </p:nvPr>
        </p:nvSpPr>
        <p:spPr/>
        <p:txBody>
          <a:bodyPr/>
          <a:lstStyle/>
          <a:p>
            <a:r>
              <a:rPr lang="en-US" dirty="0"/>
              <a:t>So why the increase in suicide rates?</a:t>
            </a:r>
          </a:p>
        </p:txBody>
      </p:sp>
      <p:sp>
        <p:nvSpPr>
          <p:cNvPr id="3" name="Slide Number Placeholder 2">
            <a:extLst>
              <a:ext uri="{FF2B5EF4-FFF2-40B4-BE49-F238E27FC236}">
                <a16:creationId xmlns:a16="http://schemas.microsoft.com/office/drawing/2014/main" id="{F85EDE17-9A41-452E-ACC8-F77EFEC7E2A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
        <p:nvSpPr>
          <p:cNvPr id="4" name="Content Placeholder 3">
            <a:extLst>
              <a:ext uri="{FF2B5EF4-FFF2-40B4-BE49-F238E27FC236}">
                <a16:creationId xmlns:a16="http://schemas.microsoft.com/office/drawing/2014/main" id="{7CC3CBC1-51FE-4EDF-84DA-8D3CB63695AB}"/>
              </a:ext>
            </a:extLst>
          </p:cNvPr>
          <p:cNvSpPr>
            <a:spLocks noGrp="1"/>
          </p:cNvSpPr>
          <p:nvPr>
            <p:ph sz="quarter" idx="1"/>
          </p:nvPr>
        </p:nvSpPr>
        <p:spPr/>
        <p:txBody>
          <a:bodyPr>
            <a:normAutofit fontScale="85000" lnSpcReduction="10000"/>
          </a:bodyPr>
          <a:lstStyle/>
          <a:p>
            <a:pPr marL="0" indent="0" algn="ctr">
              <a:buNone/>
            </a:pPr>
            <a:r>
              <a:rPr lang="en-US" sz="3500" b="1" dirty="0"/>
              <a:t>Not entirely clear</a:t>
            </a:r>
          </a:p>
          <a:p>
            <a:pPr marL="0" indent="0" algn="ctr">
              <a:buNone/>
            </a:pPr>
            <a:r>
              <a:rPr lang="en-US" dirty="0"/>
              <a:t>…but...</a:t>
            </a:r>
          </a:p>
          <a:p>
            <a:pPr marL="0" indent="0" algn="ctr">
              <a:buNone/>
            </a:pPr>
            <a:r>
              <a:rPr lang="en-US" sz="3500" b="1" dirty="0"/>
              <a:t>sociocultural context clearly matters</a:t>
            </a:r>
          </a:p>
          <a:p>
            <a:pPr marL="0" indent="0" algn="ctr">
              <a:buNone/>
            </a:pPr>
            <a:r>
              <a:rPr lang="en-US" dirty="0"/>
              <a:t>…especially for…</a:t>
            </a:r>
          </a:p>
          <a:p>
            <a:pPr marL="0" indent="0" algn="ctr">
              <a:buNone/>
            </a:pPr>
            <a:r>
              <a:rPr lang="en-US" sz="3500" b="1" dirty="0"/>
              <a:t>persons faced with transition challenges.</a:t>
            </a:r>
          </a:p>
          <a:p>
            <a:endParaRPr lang="en-US" dirty="0"/>
          </a:p>
          <a:p>
            <a:pPr marL="0" indent="0">
              <a:buNone/>
            </a:pPr>
            <a:r>
              <a:rPr lang="en-US" dirty="0"/>
              <a:t>Common transitions for Veterans/Service Members:</a:t>
            </a:r>
          </a:p>
          <a:p>
            <a:pPr lvl="1"/>
            <a:r>
              <a:rPr lang="en-US" dirty="0"/>
              <a:t>Readjustment to civilian life</a:t>
            </a:r>
          </a:p>
          <a:p>
            <a:pPr lvl="1"/>
            <a:r>
              <a:rPr lang="en-US" dirty="0"/>
              <a:t>Relationship/family changes</a:t>
            </a:r>
          </a:p>
          <a:p>
            <a:pPr lvl="1"/>
            <a:r>
              <a:rPr lang="en-US" dirty="0"/>
              <a:t>Employment changes</a:t>
            </a:r>
          </a:p>
          <a:p>
            <a:pPr lvl="1"/>
            <a:r>
              <a:rPr lang="en-US" dirty="0"/>
              <a:t>Identity transitions</a:t>
            </a:r>
          </a:p>
        </p:txBody>
      </p:sp>
      <p:pic>
        <p:nvPicPr>
          <p:cNvPr id="1026" name="Picture 2" descr="Image result for readjustment transition">
            <a:hlinkClick r:id="rId3"/>
            <a:extLst>
              <a:ext uri="{FF2B5EF4-FFF2-40B4-BE49-F238E27FC236}">
                <a16:creationId xmlns:a16="http://schemas.microsoft.com/office/drawing/2014/main" id="{02A8B1F8-47D6-4E21-84C4-BAF101E93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886200"/>
            <a:ext cx="1616268"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left)">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US" dirty="0"/>
              <a:t>What about Suicide Prevention Training</a:t>
            </a:r>
            <a:br>
              <a:rPr lang="en-US" dirty="0"/>
            </a:br>
            <a:r>
              <a:rPr lang="en-US" dirty="0"/>
              <a:t>for Chaplains?</a:t>
            </a:r>
          </a:p>
        </p:txBody>
      </p:sp>
      <p:sp>
        <p:nvSpPr>
          <p:cNvPr id="4" name="Content Placeholder 3"/>
          <p:cNvSpPr>
            <a:spLocks noGrp="1"/>
          </p:cNvSpPr>
          <p:nvPr>
            <p:ph sz="quarter" idx="1"/>
          </p:nvPr>
        </p:nvSpPr>
        <p:spPr>
          <a:xfrm>
            <a:off x="301752" y="1527048"/>
            <a:ext cx="8503920" cy="4035552"/>
          </a:xfrm>
        </p:spPr>
        <p:txBody>
          <a:bodyPr>
            <a:normAutofit fontScale="92500" lnSpcReduction="20000"/>
          </a:bodyPr>
          <a:lstStyle/>
          <a:p>
            <a:r>
              <a:rPr lang="en-US" dirty="0"/>
              <a:t>Acknowledged as important by both VA</a:t>
            </a:r>
            <a:r>
              <a:rPr lang="en-US" baseline="30000" dirty="0"/>
              <a:t>1,2</a:t>
            </a:r>
            <a:r>
              <a:rPr lang="en-US" dirty="0"/>
              <a:t> and DoD.</a:t>
            </a:r>
            <a:r>
              <a:rPr lang="en-US" baseline="30000" dirty="0"/>
              <a:t>3</a:t>
            </a:r>
          </a:p>
          <a:p>
            <a:endParaRPr lang="en-US" dirty="0"/>
          </a:p>
          <a:p>
            <a:r>
              <a:rPr lang="en-US" dirty="0"/>
              <a:t>Army Chaplain &amp; Chaplain Assistant Study</a:t>
            </a:r>
            <a:r>
              <a:rPr lang="en-US" baseline="30000" dirty="0"/>
              <a:t>4</a:t>
            </a:r>
          </a:p>
          <a:p>
            <a:pPr lvl="1"/>
            <a:r>
              <a:rPr lang="en-US" dirty="0"/>
              <a:t>Perceived greater competence than civilian samples</a:t>
            </a:r>
          </a:p>
          <a:p>
            <a:pPr lvl="1"/>
            <a:r>
              <a:rPr lang="en-US" dirty="0"/>
              <a:t>Roughly half reported that they could use more training</a:t>
            </a:r>
          </a:p>
          <a:p>
            <a:pPr lvl="1"/>
            <a:r>
              <a:rPr lang="en-US" dirty="0"/>
              <a:t>High perceived mental health stigma, potentially preventing intervention</a:t>
            </a:r>
          </a:p>
          <a:p>
            <a:pPr lvl="2"/>
            <a:endParaRPr lang="en-US" dirty="0"/>
          </a:p>
          <a:p>
            <a:r>
              <a:rPr lang="en-US" dirty="0"/>
              <a:t>Mixed messages</a:t>
            </a:r>
          </a:p>
          <a:p>
            <a:pPr lvl="1"/>
            <a:r>
              <a:rPr lang="en-US" dirty="0"/>
              <a:t>DoD/VA IMHS Study</a:t>
            </a:r>
            <a:r>
              <a:rPr lang="en-US" baseline="30000" dirty="0"/>
              <a:t>5,6</a:t>
            </a:r>
          </a:p>
          <a:p>
            <a:pPr lvl="1"/>
            <a:r>
              <a:rPr lang="en-US" dirty="0"/>
              <a:t>Reports from military chaplains</a:t>
            </a:r>
          </a:p>
          <a:p>
            <a:pPr lvl="1"/>
            <a:r>
              <a:rPr lang="en-US" i="1" dirty="0"/>
              <a:t>But what is meant by “prevention?”</a:t>
            </a:r>
          </a:p>
        </p:txBody>
      </p:sp>
      <p:sp>
        <p:nvSpPr>
          <p:cNvPr id="5" name="TextBox 4"/>
          <p:cNvSpPr txBox="1"/>
          <p:nvPr/>
        </p:nvSpPr>
        <p:spPr>
          <a:xfrm>
            <a:off x="152400" y="5562600"/>
            <a:ext cx="8686800" cy="132343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Memorandum of Understanding between the VA National Office of Suicide Prevention and the VA National Chaplain Center (August, 2016).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Kopacz, M.S., Nieuwsma, J.A., &amp; Meador, K.G. (2017). A next step in suicide prevention.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Psychiatric Services, 68, </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422.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Department of Defense Task Force on the Prevention of Suicide by Members of the Armed Forces. (2010).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The challenge and the promise: Strengthening the force, preventing suicide and saving lives: Final report of the Department of Defense Task Force on the Prevention of Suicide by Members of the Armed Forces</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Washington, DC.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err="1">
                <a:ln>
                  <a:noFill/>
                </a:ln>
                <a:solidFill>
                  <a:prstClr val="white">
                    <a:lumMod val="50000"/>
                  </a:prstClr>
                </a:solidFill>
                <a:effectLst/>
                <a:uLnTx/>
                <a:uFillTx/>
                <a:latin typeface="Georgia"/>
                <a:ea typeface="+mn-ea"/>
                <a:cs typeface="+mn-cs"/>
              </a:rPr>
              <a:t>Ramchand</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R., Ayer, L., Geyer, L., &amp; </a:t>
            </a:r>
            <a:r>
              <a:rPr kumimoji="0" lang="en-US" sz="800" b="0" i="0" u="none" strike="noStrike" kern="1200" cap="none" spc="0" normalizeH="0" baseline="0" noProof="0" dirty="0" err="1">
                <a:ln>
                  <a:noFill/>
                </a:ln>
                <a:solidFill>
                  <a:prstClr val="white">
                    <a:lumMod val="50000"/>
                  </a:prstClr>
                </a:solidFill>
                <a:effectLst/>
                <a:uLnTx/>
                <a:uFillTx/>
                <a:latin typeface="Georgia"/>
                <a:ea typeface="+mn-ea"/>
                <a:cs typeface="+mn-cs"/>
              </a:rPr>
              <a:t>Kofner</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A. (2015). Army chaplains’ perceptions about identifying, intervening, and referring soldiers at risk of suicide.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Spirituality in Clinical Practice</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2</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(1), 36–47.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Nieuwsma, J. A., Rhodes, Jeffrey E., Cantrell, W. C., Jackson, G. L., Lane, M. B., </a:t>
            </a:r>
            <a:r>
              <a:rPr kumimoji="0" lang="en-US" sz="800" b="0" i="0" u="none" strike="noStrike" kern="1200" cap="none" spc="0" normalizeH="0" baseline="0" noProof="0" dirty="0" err="1">
                <a:ln>
                  <a:noFill/>
                </a:ln>
                <a:solidFill>
                  <a:prstClr val="white">
                    <a:lumMod val="50000"/>
                  </a:prstClr>
                </a:solidFill>
                <a:effectLst/>
                <a:uLnTx/>
                <a:uFillTx/>
                <a:latin typeface="Georgia"/>
                <a:ea typeface="+mn-ea"/>
                <a:cs typeface="+mn-cs"/>
              </a:rPr>
              <a:t>Milsten</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G., … Meador, K. G. (2013).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The intersection of chaplaincy and mental health care in VA and DoD: Expanded report on VA / DoD Integrated Mental Health Strategy, Strategic Action #23.</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Washington, DC: Department of Veterans Affairs and Department of Defense.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Kopacz, M. S., Nieuwsma, J. A., Jackson, G. L., Rhodes, J. E., Cantrell, W. C., Bates, M. J., &amp; Meador, K. G. (2016). Chaplains’ Engagement with Suicidality among Their Service Users: Findings from the VA/DoD Integrated Mental Health Strategy.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Suicide and Life-Threatening Behavior</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 </a:t>
            </a:r>
            <a:r>
              <a:rPr kumimoji="0" lang="en-US" sz="800" b="0" i="1" u="none" strike="noStrike" kern="1200" cap="none" spc="0" normalizeH="0" baseline="0" noProof="0" dirty="0">
                <a:ln>
                  <a:noFill/>
                </a:ln>
                <a:solidFill>
                  <a:prstClr val="white">
                    <a:lumMod val="50000"/>
                  </a:prstClr>
                </a:solidFill>
                <a:effectLst/>
                <a:uLnTx/>
                <a:uFillTx/>
                <a:latin typeface="Georgia"/>
                <a:ea typeface="+mn-ea"/>
                <a:cs typeface="+mn-cs"/>
              </a:rPr>
              <a:t>46</a:t>
            </a:r>
            <a:r>
              <a:rPr kumimoji="0" lang="en-US" sz="800" b="0" i="0" u="none" strike="noStrike" kern="1200" cap="none" spc="0" normalizeH="0" baseline="0" noProof="0" dirty="0">
                <a:ln>
                  <a:noFill/>
                </a:ln>
                <a:solidFill>
                  <a:prstClr val="white">
                    <a:lumMod val="50000"/>
                  </a:prstClr>
                </a:solidFill>
                <a:effectLst/>
                <a:uLnTx/>
                <a:uFillTx/>
                <a:latin typeface="Georgia"/>
                <a:ea typeface="+mn-ea"/>
                <a:cs typeface="+mn-cs"/>
              </a:rPr>
              <a:t>(2), 206–212.</a:t>
            </a:r>
          </a:p>
        </p:txBody>
      </p:sp>
      <p:pic>
        <p:nvPicPr>
          <p:cNvPr id="1026" name="Picture 2" descr="Image result for full classro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657600"/>
            <a:ext cx="2892552" cy="18078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E2395B-4682-4747-9738-931BA81AD786}" type="slidenum">
              <a:rPr kumimoji="0" lang="en-US" sz="1600" b="0" i="0" u="none" strike="noStrike" kern="1200" cap="none" spc="0" normalizeH="0" baseline="0" noProof="0" smtClean="0">
                <a:ln>
                  <a:noFill/>
                </a:ln>
                <a:solidFill>
                  <a:srgbClr val="133F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133F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95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323232"/>
      </a:dk2>
      <a:lt2>
        <a:srgbClr val="FFFFFF"/>
      </a:lt2>
      <a:accent1>
        <a:srgbClr val="1B587C"/>
      </a:accent1>
      <a:accent2>
        <a:srgbClr val="9F2936"/>
      </a:accent2>
      <a:accent3>
        <a:srgbClr val="133F59"/>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Civic">
  <a:themeElements>
    <a:clrScheme name="Custom 1">
      <a:dk1>
        <a:sysClr val="windowText" lastClr="000000"/>
      </a:dk1>
      <a:lt1>
        <a:sysClr val="window" lastClr="FFFFFF"/>
      </a:lt1>
      <a:dk2>
        <a:srgbClr val="323232"/>
      </a:dk2>
      <a:lt2>
        <a:srgbClr val="FFFFFF"/>
      </a:lt2>
      <a:accent1>
        <a:srgbClr val="1B587C"/>
      </a:accent1>
      <a:accent2>
        <a:srgbClr val="9F2936"/>
      </a:accent2>
      <a:accent3>
        <a:srgbClr val="133F59"/>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21156</TotalTime>
  <Words>5286</Words>
  <Application>Microsoft Office PowerPoint</Application>
  <PresentationFormat>On-screen Show (4:3)</PresentationFormat>
  <Paragraphs>642</Paragraphs>
  <Slides>59</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 Unicode MS</vt:lpstr>
      <vt:lpstr>Arial</vt:lpstr>
      <vt:lpstr>Calibri</vt:lpstr>
      <vt:lpstr>Constantia</vt:lpstr>
      <vt:lpstr>Georgia</vt:lpstr>
      <vt:lpstr>Tahoma</vt:lpstr>
      <vt:lpstr>Wingdings</vt:lpstr>
      <vt:lpstr>Wingdings 2</vt:lpstr>
      <vt:lpstr>Civic</vt:lpstr>
      <vt:lpstr>Paper</vt:lpstr>
      <vt:lpstr>1_Civic</vt:lpstr>
      <vt:lpstr>Suicide Prevention in Veteran and Service Member Populations</vt:lpstr>
      <vt:lpstr>Objectives</vt:lpstr>
      <vt:lpstr>Outline</vt:lpstr>
      <vt:lpstr>Upstream Suicide Prevention and Intersections for Evidence-based Practices</vt:lpstr>
      <vt:lpstr>U.S. Suicide Rates Over Time*</vt:lpstr>
      <vt:lpstr>Military vs. Demographically-Adjusted Civilian Suicide Rate</vt:lpstr>
      <vt:lpstr>What is going on?</vt:lpstr>
      <vt:lpstr>So why the increase in suicide rates?</vt:lpstr>
      <vt:lpstr>What about Suicide Prevention Training for Chaplains?</vt:lpstr>
      <vt:lpstr>Prevention Continuum1</vt:lpstr>
      <vt:lpstr>Getting Upstream in Suicide Prevention: Primary / Secondary / Tertiary Prevention</vt:lpstr>
      <vt:lpstr>Downstream: Tertiary Prevention</vt:lpstr>
      <vt:lpstr>Further Upstream: Secondary Prevention</vt:lpstr>
      <vt:lpstr>Upstream: Primary Prevention</vt:lpstr>
      <vt:lpstr>Experiential Avoidance &amp; Upstream* Suicide Prevention</vt:lpstr>
      <vt:lpstr>Experiential Avoidance &amp; Upstream* Suicide Prevention</vt:lpstr>
      <vt:lpstr>Experiential Avoidance &amp; Upstream* Suicide Prevention</vt:lpstr>
      <vt:lpstr>Chaplain Utilization of Evidence-based Practices for Suicide Prevention</vt:lpstr>
      <vt:lpstr>Getting Upstream: Clergy/Mental Health Collaboration</vt:lpstr>
      <vt:lpstr>Resources: Online Video Products</vt:lpstr>
      <vt:lpstr>Suicide Prevention Simulation Training for Chaplains  </vt:lpstr>
      <vt:lpstr>Reason for this training</vt:lpstr>
      <vt:lpstr>Learning objectives for trainees</vt:lpstr>
      <vt:lpstr>Format for Simulation Experience</vt:lpstr>
      <vt:lpstr>Hybrid Model of Crisis Intervention</vt:lpstr>
      <vt:lpstr> Simulation Scenarios</vt:lpstr>
      <vt:lpstr>Debrief </vt:lpstr>
      <vt:lpstr>Integrating Suicide Prevention and Chaplaincy via Standardized Referral Protocols</vt:lpstr>
      <vt:lpstr>VA’s integrated approach to Suicide Prevention</vt:lpstr>
      <vt:lpstr>Rocky Mountain MIRECC</vt:lpstr>
      <vt:lpstr>Vet/Military Crisis Line</vt:lpstr>
      <vt:lpstr>Veterans Crisis Line</vt:lpstr>
      <vt:lpstr>Veterans Crisis Line (stats inception-Jan 2019)</vt:lpstr>
      <vt:lpstr>Veterans Crisis Line</vt:lpstr>
      <vt:lpstr>PowerPoint Presentation</vt:lpstr>
      <vt:lpstr>Referral Protocol Implementation Timeline</vt:lpstr>
      <vt:lpstr>Conversation Begins (late January 2015)</vt:lpstr>
      <vt:lpstr>Collaboration Grows (February-May 2015)</vt:lpstr>
      <vt:lpstr>Literature Review (May 2015)</vt:lpstr>
      <vt:lpstr>PowerPoint Presentation</vt:lpstr>
      <vt:lpstr>Literature Review (May 2015) (continued…)</vt:lpstr>
      <vt:lpstr>Local “MOU” &amp; CPRS Consult (June 2015)</vt:lpstr>
      <vt:lpstr>“Chaplain-Suicide Prevention Team” Consult Since inception (June 5, 2015- Dec 2017)</vt:lpstr>
      <vt:lpstr>“Chaplain-Suicide Prevention Team” Consult Since inception (June 5, 2015- Dec 2017)</vt:lpstr>
      <vt:lpstr>PowerPoint Presentation</vt:lpstr>
      <vt:lpstr>Stakeholder Survey (March 2018)</vt:lpstr>
      <vt:lpstr>Stakeholder Survey (March 2018)</vt:lpstr>
      <vt:lpstr>Awareness and Integration of Spirituality in Clinical Care  Reasons to refer to Chaplain pre/post Consult</vt:lpstr>
      <vt:lpstr>Stakeholder Survey (March 2018)</vt:lpstr>
      <vt:lpstr> Clarifying Role- Chaplain vs. SP Case Manager</vt:lpstr>
      <vt:lpstr>FUTURE GOALS</vt:lpstr>
      <vt:lpstr>Getting Upstream in Suicide Prevention: Primary / Secondary / Tertiary Prevention</vt:lpstr>
      <vt:lpstr>Crosswalk: AIM, Core Needs, Sacrament, Spiritual Dimensions</vt:lpstr>
      <vt:lpstr>Getting Upstream in Suicide Prevention: Primary / Secondary / Tertiary Prevention</vt:lpstr>
      <vt:lpstr>Bibliography</vt:lpstr>
      <vt:lpstr>Bibliography (continued…)</vt:lpstr>
      <vt:lpstr>PowerPoint Presentation</vt:lpstr>
      <vt:lpstr>Bibliography (continued…)</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nieuwsma</dc:creator>
  <cp:lastModifiedBy>Nieuwsma, Jason A. DURVAMC</cp:lastModifiedBy>
  <cp:revision>1004</cp:revision>
  <cp:lastPrinted>2014-06-16T20:49:39Z</cp:lastPrinted>
  <dcterms:created xsi:type="dcterms:W3CDTF">2012-01-26T03:04:29Z</dcterms:created>
  <dcterms:modified xsi:type="dcterms:W3CDTF">2019-05-10T14:15:19Z</dcterms:modified>
</cp:coreProperties>
</file>