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344" r:id="rId7"/>
    <p:sldId id="345" r:id="rId8"/>
    <p:sldId id="339" r:id="rId9"/>
    <p:sldId id="347" r:id="rId10"/>
    <p:sldId id="341" r:id="rId11"/>
    <p:sldId id="346" r:id="rId12"/>
    <p:sldId id="348" r:id="rId13"/>
    <p:sldId id="342" r:id="rId14"/>
    <p:sldId id="35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8" d="100"/>
          <a:sy n="68" d="100"/>
        </p:scale>
        <p:origin x="9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CC2CF-4FB2-4B8A-B4F1-8465075B05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B16ACA-939A-4766-BBA1-0D9B4A8A7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D51E3A-7A55-4101-9542-962292163225}"/>
              </a:ext>
            </a:extLst>
          </p:cNvPr>
          <p:cNvSpPr>
            <a:spLocks noGrp="1"/>
          </p:cNvSpPr>
          <p:nvPr>
            <p:ph type="dt" sz="half" idx="10"/>
          </p:nvPr>
        </p:nvSpPr>
        <p:spPr/>
        <p:txBody>
          <a:bodyPr/>
          <a:lstStyle/>
          <a:p>
            <a:fld id="{F7BF95D2-00E6-4963-8FD4-DAD3585EDD72}" type="datetimeFigureOut">
              <a:rPr lang="en-US" smtClean="0"/>
              <a:t>5/16/2019</a:t>
            </a:fld>
            <a:endParaRPr lang="en-US"/>
          </a:p>
        </p:txBody>
      </p:sp>
      <p:sp>
        <p:nvSpPr>
          <p:cNvPr id="5" name="Footer Placeholder 4">
            <a:extLst>
              <a:ext uri="{FF2B5EF4-FFF2-40B4-BE49-F238E27FC236}">
                <a16:creationId xmlns:a16="http://schemas.microsoft.com/office/drawing/2014/main" id="{B7AB8B4F-42F3-4860-8721-0EAC2EA073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1FF20-553B-49DB-8B85-122103BCD81A}"/>
              </a:ext>
            </a:extLst>
          </p:cNvPr>
          <p:cNvSpPr>
            <a:spLocks noGrp="1"/>
          </p:cNvSpPr>
          <p:nvPr>
            <p:ph type="sldNum" sz="quarter" idx="12"/>
          </p:nvPr>
        </p:nvSpPr>
        <p:spPr/>
        <p:txBody>
          <a:bodyPr/>
          <a:lstStyle/>
          <a:p>
            <a:fld id="{4FF60897-5D5E-4765-8131-FC79E8FD89D3}" type="slidenum">
              <a:rPr lang="en-US" smtClean="0"/>
              <a:t>‹#›</a:t>
            </a:fld>
            <a:endParaRPr lang="en-US"/>
          </a:p>
        </p:txBody>
      </p:sp>
    </p:spTree>
    <p:extLst>
      <p:ext uri="{BB962C8B-B14F-4D97-AF65-F5344CB8AC3E}">
        <p14:creationId xmlns:p14="http://schemas.microsoft.com/office/powerpoint/2010/main" val="188730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48CD-39C5-4D5E-9F17-63A8048DD1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7FE3DE-74FE-491E-BC5B-2FF77F58F7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5ED3F-C2BA-4758-B921-4034C2A35283}"/>
              </a:ext>
            </a:extLst>
          </p:cNvPr>
          <p:cNvSpPr>
            <a:spLocks noGrp="1"/>
          </p:cNvSpPr>
          <p:nvPr>
            <p:ph type="dt" sz="half" idx="10"/>
          </p:nvPr>
        </p:nvSpPr>
        <p:spPr/>
        <p:txBody>
          <a:bodyPr/>
          <a:lstStyle/>
          <a:p>
            <a:fld id="{F7BF95D2-00E6-4963-8FD4-DAD3585EDD72}" type="datetimeFigureOut">
              <a:rPr lang="en-US" smtClean="0"/>
              <a:t>5/16/2019</a:t>
            </a:fld>
            <a:endParaRPr lang="en-US"/>
          </a:p>
        </p:txBody>
      </p:sp>
      <p:sp>
        <p:nvSpPr>
          <p:cNvPr id="5" name="Footer Placeholder 4">
            <a:extLst>
              <a:ext uri="{FF2B5EF4-FFF2-40B4-BE49-F238E27FC236}">
                <a16:creationId xmlns:a16="http://schemas.microsoft.com/office/drawing/2014/main" id="{72FBA0C1-89C4-41DA-87C9-D8EEFFA28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659238-1DFE-44A3-B949-FF0C0F177080}"/>
              </a:ext>
            </a:extLst>
          </p:cNvPr>
          <p:cNvSpPr>
            <a:spLocks noGrp="1"/>
          </p:cNvSpPr>
          <p:nvPr>
            <p:ph type="sldNum" sz="quarter" idx="12"/>
          </p:nvPr>
        </p:nvSpPr>
        <p:spPr/>
        <p:txBody>
          <a:bodyPr/>
          <a:lstStyle/>
          <a:p>
            <a:fld id="{4FF60897-5D5E-4765-8131-FC79E8FD89D3}" type="slidenum">
              <a:rPr lang="en-US" smtClean="0"/>
              <a:t>‹#›</a:t>
            </a:fld>
            <a:endParaRPr lang="en-US"/>
          </a:p>
        </p:txBody>
      </p:sp>
    </p:spTree>
    <p:extLst>
      <p:ext uri="{BB962C8B-B14F-4D97-AF65-F5344CB8AC3E}">
        <p14:creationId xmlns:p14="http://schemas.microsoft.com/office/powerpoint/2010/main" val="125935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7CECB7-A4D5-41F5-A57D-DD0252835F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C232E8-EC3D-4022-B303-C2FE64FE6D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E3CAA-45A7-4727-9449-01E13640816D}"/>
              </a:ext>
            </a:extLst>
          </p:cNvPr>
          <p:cNvSpPr>
            <a:spLocks noGrp="1"/>
          </p:cNvSpPr>
          <p:nvPr>
            <p:ph type="dt" sz="half" idx="10"/>
          </p:nvPr>
        </p:nvSpPr>
        <p:spPr/>
        <p:txBody>
          <a:bodyPr/>
          <a:lstStyle/>
          <a:p>
            <a:fld id="{F7BF95D2-00E6-4963-8FD4-DAD3585EDD72}" type="datetimeFigureOut">
              <a:rPr lang="en-US" smtClean="0"/>
              <a:t>5/16/2019</a:t>
            </a:fld>
            <a:endParaRPr lang="en-US"/>
          </a:p>
        </p:txBody>
      </p:sp>
      <p:sp>
        <p:nvSpPr>
          <p:cNvPr id="5" name="Footer Placeholder 4">
            <a:extLst>
              <a:ext uri="{FF2B5EF4-FFF2-40B4-BE49-F238E27FC236}">
                <a16:creationId xmlns:a16="http://schemas.microsoft.com/office/drawing/2014/main" id="{16549D12-9D39-42CE-A19D-63228B691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4F7AE-7C63-478E-A767-6B50BC644CAC}"/>
              </a:ext>
            </a:extLst>
          </p:cNvPr>
          <p:cNvSpPr>
            <a:spLocks noGrp="1"/>
          </p:cNvSpPr>
          <p:nvPr>
            <p:ph type="sldNum" sz="quarter" idx="12"/>
          </p:nvPr>
        </p:nvSpPr>
        <p:spPr/>
        <p:txBody>
          <a:bodyPr/>
          <a:lstStyle/>
          <a:p>
            <a:fld id="{4FF60897-5D5E-4765-8131-FC79E8FD89D3}" type="slidenum">
              <a:rPr lang="en-US" smtClean="0"/>
              <a:t>‹#›</a:t>
            </a:fld>
            <a:endParaRPr lang="en-US"/>
          </a:p>
        </p:txBody>
      </p:sp>
    </p:spTree>
    <p:extLst>
      <p:ext uri="{BB962C8B-B14F-4D97-AF65-F5344CB8AC3E}">
        <p14:creationId xmlns:p14="http://schemas.microsoft.com/office/powerpoint/2010/main" val="177052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9894-E10C-4E72-8DE3-EF25B92B8C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6469D-10C7-4968-8155-386F2EFC35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C3E86-584B-47E5-82B6-5D3DEE471478}"/>
              </a:ext>
            </a:extLst>
          </p:cNvPr>
          <p:cNvSpPr>
            <a:spLocks noGrp="1"/>
          </p:cNvSpPr>
          <p:nvPr>
            <p:ph type="dt" sz="half" idx="10"/>
          </p:nvPr>
        </p:nvSpPr>
        <p:spPr/>
        <p:txBody>
          <a:bodyPr/>
          <a:lstStyle/>
          <a:p>
            <a:fld id="{F7BF95D2-00E6-4963-8FD4-DAD3585EDD72}" type="datetimeFigureOut">
              <a:rPr lang="en-US" smtClean="0"/>
              <a:t>5/16/2019</a:t>
            </a:fld>
            <a:endParaRPr lang="en-US"/>
          </a:p>
        </p:txBody>
      </p:sp>
      <p:sp>
        <p:nvSpPr>
          <p:cNvPr id="5" name="Footer Placeholder 4">
            <a:extLst>
              <a:ext uri="{FF2B5EF4-FFF2-40B4-BE49-F238E27FC236}">
                <a16:creationId xmlns:a16="http://schemas.microsoft.com/office/drawing/2014/main" id="{AB7E8B43-DDC1-44E3-A5B1-00B92A105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E7EE3A-07B4-442C-AC63-B9880C81697B}"/>
              </a:ext>
            </a:extLst>
          </p:cNvPr>
          <p:cNvSpPr>
            <a:spLocks noGrp="1"/>
          </p:cNvSpPr>
          <p:nvPr>
            <p:ph type="sldNum" sz="quarter" idx="12"/>
          </p:nvPr>
        </p:nvSpPr>
        <p:spPr/>
        <p:txBody>
          <a:bodyPr/>
          <a:lstStyle/>
          <a:p>
            <a:fld id="{4FF60897-5D5E-4765-8131-FC79E8FD89D3}" type="slidenum">
              <a:rPr lang="en-US" smtClean="0"/>
              <a:t>‹#›</a:t>
            </a:fld>
            <a:endParaRPr lang="en-US"/>
          </a:p>
        </p:txBody>
      </p:sp>
    </p:spTree>
    <p:extLst>
      <p:ext uri="{BB962C8B-B14F-4D97-AF65-F5344CB8AC3E}">
        <p14:creationId xmlns:p14="http://schemas.microsoft.com/office/powerpoint/2010/main" val="405603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86AB6-1B6C-4253-886D-8FE3E25E15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CA0471-A728-4C51-97B5-75DB985C5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AFE04-96D1-44A9-BAC2-0FEC897C4351}"/>
              </a:ext>
            </a:extLst>
          </p:cNvPr>
          <p:cNvSpPr>
            <a:spLocks noGrp="1"/>
          </p:cNvSpPr>
          <p:nvPr>
            <p:ph type="dt" sz="half" idx="10"/>
          </p:nvPr>
        </p:nvSpPr>
        <p:spPr/>
        <p:txBody>
          <a:bodyPr/>
          <a:lstStyle/>
          <a:p>
            <a:fld id="{F7BF95D2-00E6-4963-8FD4-DAD3585EDD72}" type="datetimeFigureOut">
              <a:rPr lang="en-US" smtClean="0"/>
              <a:t>5/16/2019</a:t>
            </a:fld>
            <a:endParaRPr lang="en-US"/>
          </a:p>
        </p:txBody>
      </p:sp>
      <p:sp>
        <p:nvSpPr>
          <p:cNvPr id="5" name="Footer Placeholder 4">
            <a:extLst>
              <a:ext uri="{FF2B5EF4-FFF2-40B4-BE49-F238E27FC236}">
                <a16:creationId xmlns:a16="http://schemas.microsoft.com/office/drawing/2014/main" id="{FB5B2D67-A49C-4ADA-B2F3-728F24CDC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8949B-E5EB-4C2C-B8DE-0CD1A00559ED}"/>
              </a:ext>
            </a:extLst>
          </p:cNvPr>
          <p:cNvSpPr>
            <a:spLocks noGrp="1"/>
          </p:cNvSpPr>
          <p:nvPr>
            <p:ph type="sldNum" sz="quarter" idx="12"/>
          </p:nvPr>
        </p:nvSpPr>
        <p:spPr/>
        <p:txBody>
          <a:bodyPr/>
          <a:lstStyle/>
          <a:p>
            <a:fld id="{4FF60897-5D5E-4765-8131-FC79E8FD89D3}" type="slidenum">
              <a:rPr lang="en-US" smtClean="0"/>
              <a:t>‹#›</a:t>
            </a:fld>
            <a:endParaRPr lang="en-US"/>
          </a:p>
        </p:txBody>
      </p:sp>
    </p:spTree>
    <p:extLst>
      <p:ext uri="{BB962C8B-B14F-4D97-AF65-F5344CB8AC3E}">
        <p14:creationId xmlns:p14="http://schemas.microsoft.com/office/powerpoint/2010/main" val="351531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FF4CC-3A3B-4A1E-828C-C247112D41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1F779F-4E43-4946-B22A-FBFF712CC1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D8EFF8-99D0-4578-81B1-EA2B444E2F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1842BA-646E-4508-892E-0471C4798EF2}"/>
              </a:ext>
            </a:extLst>
          </p:cNvPr>
          <p:cNvSpPr>
            <a:spLocks noGrp="1"/>
          </p:cNvSpPr>
          <p:nvPr>
            <p:ph type="dt" sz="half" idx="10"/>
          </p:nvPr>
        </p:nvSpPr>
        <p:spPr/>
        <p:txBody>
          <a:bodyPr/>
          <a:lstStyle/>
          <a:p>
            <a:fld id="{F7BF95D2-00E6-4963-8FD4-DAD3585EDD72}" type="datetimeFigureOut">
              <a:rPr lang="en-US" smtClean="0"/>
              <a:t>5/16/2019</a:t>
            </a:fld>
            <a:endParaRPr lang="en-US"/>
          </a:p>
        </p:txBody>
      </p:sp>
      <p:sp>
        <p:nvSpPr>
          <p:cNvPr id="6" name="Footer Placeholder 5">
            <a:extLst>
              <a:ext uri="{FF2B5EF4-FFF2-40B4-BE49-F238E27FC236}">
                <a16:creationId xmlns:a16="http://schemas.microsoft.com/office/drawing/2014/main" id="{9B7B57AF-0048-4881-A412-47E11B7DA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9F7C8-9AEF-457B-B0BF-18DB9C51AF00}"/>
              </a:ext>
            </a:extLst>
          </p:cNvPr>
          <p:cNvSpPr>
            <a:spLocks noGrp="1"/>
          </p:cNvSpPr>
          <p:nvPr>
            <p:ph type="sldNum" sz="quarter" idx="12"/>
          </p:nvPr>
        </p:nvSpPr>
        <p:spPr/>
        <p:txBody>
          <a:bodyPr/>
          <a:lstStyle/>
          <a:p>
            <a:fld id="{4FF60897-5D5E-4765-8131-FC79E8FD89D3}" type="slidenum">
              <a:rPr lang="en-US" smtClean="0"/>
              <a:t>‹#›</a:t>
            </a:fld>
            <a:endParaRPr lang="en-US"/>
          </a:p>
        </p:txBody>
      </p:sp>
    </p:spTree>
    <p:extLst>
      <p:ext uri="{BB962C8B-B14F-4D97-AF65-F5344CB8AC3E}">
        <p14:creationId xmlns:p14="http://schemas.microsoft.com/office/powerpoint/2010/main" val="73567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8AF2-224F-4D2A-9E65-0A709A03EF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FA7A96-EB42-4E37-9342-8BB2AFB4BA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BDB62D-D935-4EB6-95D4-B03C7F2632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5D9BA8-D068-4051-86F7-D9B83D777F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8A665F-244E-4808-B72A-6FE72A6F5C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824A86-30A7-4140-AB3D-726A37ADDA3E}"/>
              </a:ext>
            </a:extLst>
          </p:cNvPr>
          <p:cNvSpPr>
            <a:spLocks noGrp="1"/>
          </p:cNvSpPr>
          <p:nvPr>
            <p:ph type="dt" sz="half" idx="10"/>
          </p:nvPr>
        </p:nvSpPr>
        <p:spPr/>
        <p:txBody>
          <a:bodyPr/>
          <a:lstStyle/>
          <a:p>
            <a:fld id="{F7BF95D2-00E6-4963-8FD4-DAD3585EDD72}" type="datetimeFigureOut">
              <a:rPr lang="en-US" smtClean="0"/>
              <a:t>5/16/2019</a:t>
            </a:fld>
            <a:endParaRPr lang="en-US"/>
          </a:p>
        </p:txBody>
      </p:sp>
      <p:sp>
        <p:nvSpPr>
          <p:cNvPr id="8" name="Footer Placeholder 7">
            <a:extLst>
              <a:ext uri="{FF2B5EF4-FFF2-40B4-BE49-F238E27FC236}">
                <a16:creationId xmlns:a16="http://schemas.microsoft.com/office/drawing/2014/main" id="{F6985D75-B0EA-44ED-9C92-A2779CCA57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57E85C-EE1F-4BA1-A185-F1752529DB62}"/>
              </a:ext>
            </a:extLst>
          </p:cNvPr>
          <p:cNvSpPr>
            <a:spLocks noGrp="1"/>
          </p:cNvSpPr>
          <p:nvPr>
            <p:ph type="sldNum" sz="quarter" idx="12"/>
          </p:nvPr>
        </p:nvSpPr>
        <p:spPr/>
        <p:txBody>
          <a:bodyPr/>
          <a:lstStyle/>
          <a:p>
            <a:fld id="{4FF60897-5D5E-4765-8131-FC79E8FD89D3}" type="slidenum">
              <a:rPr lang="en-US" smtClean="0"/>
              <a:t>‹#›</a:t>
            </a:fld>
            <a:endParaRPr lang="en-US"/>
          </a:p>
        </p:txBody>
      </p:sp>
    </p:spTree>
    <p:extLst>
      <p:ext uri="{BB962C8B-B14F-4D97-AF65-F5344CB8AC3E}">
        <p14:creationId xmlns:p14="http://schemas.microsoft.com/office/powerpoint/2010/main" val="228083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C784B-3F82-4947-B372-8275091A1C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1528F6-6906-4D20-A341-99A1212AFA3C}"/>
              </a:ext>
            </a:extLst>
          </p:cNvPr>
          <p:cNvSpPr>
            <a:spLocks noGrp="1"/>
          </p:cNvSpPr>
          <p:nvPr>
            <p:ph type="dt" sz="half" idx="10"/>
          </p:nvPr>
        </p:nvSpPr>
        <p:spPr/>
        <p:txBody>
          <a:bodyPr/>
          <a:lstStyle/>
          <a:p>
            <a:fld id="{F7BF95D2-00E6-4963-8FD4-DAD3585EDD72}" type="datetimeFigureOut">
              <a:rPr lang="en-US" smtClean="0"/>
              <a:t>5/16/2019</a:t>
            </a:fld>
            <a:endParaRPr lang="en-US"/>
          </a:p>
        </p:txBody>
      </p:sp>
      <p:sp>
        <p:nvSpPr>
          <p:cNvPr id="4" name="Footer Placeholder 3">
            <a:extLst>
              <a:ext uri="{FF2B5EF4-FFF2-40B4-BE49-F238E27FC236}">
                <a16:creationId xmlns:a16="http://schemas.microsoft.com/office/drawing/2014/main" id="{A2A08337-6B0B-4021-BE2F-446EAB2FBE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C9761D-3FAE-4DFF-B1C3-56F295E7C5E8}"/>
              </a:ext>
            </a:extLst>
          </p:cNvPr>
          <p:cNvSpPr>
            <a:spLocks noGrp="1"/>
          </p:cNvSpPr>
          <p:nvPr>
            <p:ph type="sldNum" sz="quarter" idx="12"/>
          </p:nvPr>
        </p:nvSpPr>
        <p:spPr/>
        <p:txBody>
          <a:bodyPr/>
          <a:lstStyle/>
          <a:p>
            <a:fld id="{4FF60897-5D5E-4765-8131-FC79E8FD89D3}" type="slidenum">
              <a:rPr lang="en-US" smtClean="0"/>
              <a:t>‹#›</a:t>
            </a:fld>
            <a:endParaRPr lang="en-US"/>
          </a:p>
        </p:txBody>
      </p:sp>
    </p:spTree>
    <p:extLst>
      <p:ext uri="{BB962C8B-B14F-4D97-AF65-F5344CB8AC3E}">
        <p14:creationId xmlns:p14="http://schemas.microsoft.com/office/powerpoint/2010/main" val="251007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2D660-5996-4796-BA86-8A81154A9693}"/>
              </a:ext>
            </a:extLst>
          </p:cNvPr>
          <p:cNvSpPr>
            <a:spLocks noGrp="1"/>
          </p:cNvSpPr>
          <p:nvPr>
            <p:ph type="dt" sz="half" idx="10"/>
          </p:nvPr>
        </p:nvSpPr>
        <p:spPr/>
        <p:txBody>
          <a:bodyPr/>
          <a:lstStyle/>
          <a:p>
            <a:fld id="{F7BF95D2-00E6-4963-8FD4-DAD3585EDD72}" type="datetimeFigureOut">
              <a:rPr lang="en-US" smtClean="0"/>
              <a:t>5/16/2019</a:t>
            </a:fld>
            <a:endParaRPr lang="en-US"/>
          </a:p>
        </p:txBody>
      </p:sp>
      <p:sp>
        <p:nvSpPr>
          <p:cNvPr id="3" name="Footer Placeholder 2">
            <a:extLst>
              <a:ext uri="{FF2B5EF4-FFF2-40B4-BE49-F238E27FC236}">
                <a16:creationId xmlns:a16="http://schemas.microsoft.com/office/drawing/2014/main" id="{6A265587-5AA7-4F85-8107-1B2F6DD07E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0D5087-238D-4E9F-BEA5-55043D12CFBF}"/>
              </a:ext>
            </a:extLst>
          </p:cNvPr>
          <p:cNvSpPr>
            <a:spLocks noGrp="1"/>
          </p:cNvSpPr>
          <p:nvPr>
            <p:ph type="sldNum" sz="quarter" idx="12"/>
          </p:nvPr>
        </p:nvSpPr>
        <p:spPr/>
        <p:txBody>
          <a:bodyPr/>
          <a:lstStyle/>
          <a:p>
            <a:fld id="{4FF60897-5D5E-4765-8131-FC79E8FD89D3}" type="slidenum">
              <a:rPr lang="en-US" smtClean="0"/>
              <a:t>‹#›</a:t>
            </a:fld>
            <a:endParaRPr lang="en-US"/>
          </a:p>
        </p:txBody>
      </p:sp>
    </p:spTree>
    <p:extLst>
      <p:ext uri="{BB962C8B-B14F-4D97-AF65-F5344CB8AC3E}">
        <p14:creationId xmlns:p14="http://schemas.microsoft.com/office/powerpoint/2010/main" val="296382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D4B9-16D8-4432-B915-0E68E31EA9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D806B6-27E4-43F6-B90E-E91CE0C2B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DBAC98-1213-4A54-89F9-F62DB180E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A9C32-2D69-43CF-A4BF-70D4C052F0C2}"/>
              </a:ext>
            </a:extLst>
          </p:cNvPr>
          <p:cNvSpPr>
            <a:spLocks noGrp="1"/>
          </p:cNvSpPr>
          <p:nvPr>
            <p:ph type="dt" sz="half" idx="10"/>
          </p:nvPr>
        </p:nvSpPr>
        <p:spPr/>
        <p:txBody>
          <a:bodyPr/>
          <a:lstStyle/>
          <a:p>
            <a:fld id="{F7BF95D2-00E6-4963-8FD4-DAD3585EDD72}" type="datetimeFigureOut">
              <a:rPr lang="en-US" smtClean="0"/>
              <a:t>5/16/2019</a:t>
            </a:fld>
            <a:endParaRPr lang="en-US"/>
          </a:p>
        </p:txBody>
      </p:sp>
      <p:sp>
        <p:nvSpPr>
          <p:cNvPr id="6" name="Footer Placeholder 5">
            <a:extLst>
              <a:ext uri="{FF2B5EF4-FFF2-40B4-BE49-F238E27FC236}">
                <a16:creationId xmlns:a16="http://schemas.microsoft.com/office/drawing/2014/main" id="{871C5C30-F42D-45C3-A4D9-439B9F9E9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25451-7CF1-4017-B2EF-C56443D2D252}"/>
              </a:ext>
            </a:extLst>
          </p:cNvPr>
          <p:cNvSpPr>
            <a:spLocks noGrp="1"/>
          </p:cNvSpPr>
          <p:nvPr>
            <p:ph type="sldNum" sz="quarter" idx="12"/>
          </p:nvPr>
        </p:nvSpPr>
        <p:spPr/>
        <p:txBody>
          <a:bodyPr/>
          <a:lstStyle/>
          <a:p>
            <a:fld id="{4FF60897-5D5E-4765-8131-FC79E8FD89D3}" type="slidenum">
              <a:rPr lang="en-US" smtClean="0"/>
              <a:t>‹#›</a:t>
            </a:fld>
            <a:endParaRPr lang="en-US"/>
          </a:p>
        </p:txBody>
      </p:sp>
    </p:spTree>
    <p:extLst>
      <p:ext uri="{BB962C8B-B14F-4D97-AF65-F5344CB8AC3E}">
        <p14:creationId xmlns:p14="http://schemas.microsoft.com/office/powerpoint/2010/main" val="269490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38FE-070D-4633-8DE7-9F6654908D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2EC2B7-4DCE-4073-BEFA-68DF82BF42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FEA778-6C13-429A-89E9-FD4DD3CD3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C8DEAA-7248-48EA-B744-29F6890E12E5}"/>
              </a:ext>
            </a:extLst>
          </p:cNvPr>
          <p:cNvSpPr>
            <a:spLocks noGrp="1"/>
          </p:cNvSpPr>
          <p:nvPr>
            <p:ph type="dt" sz="half" idx="10"/>
          </p:nvPr>
        </p:nvSpPr>
        <p:spPr/>
        <p:txBody>
          <a:bodyPr/>
          <a:lstStyle/>
          <a:p>
            <a:fld id="{F7BF95D2-00E6-4963-8FD4-DAD3585EDD72}" type="datetimeFigureOut">
              <a:rPr lang="en-US" smtClean="0"/>
              <a:t>5/16/2019</a:t>
            </a:fld>
            <a:endParaRPr lang="en-US"/>
          </a:p>
        </p:txBody>
      </p:sp>
      <p:sp>
        <p:nvSpPr>
          <p:cNvPr id="6" name="Footer Placeholder 5">
            <a:extLst>
              <a:ext uri="{FF2B5EF4-FFF2-40B4-BE49-F238E27FC236}">
                <a16:creationId xmlns:a16="http://schemas.microsoft.com/office/drawing/2014/main" id="{5F823020-2441-48CD-AFB1-C37281A35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AEA19-F92E-48B6-B4F4-0D18ED88EAA5}"/>
              </a:ext>
            </a:extLst>
          </p:cNvPr>
          <p:cNvSpPr>
            <a:spLocks noGrp="1"/>
          </p:cNvSpPr>
          <p:nvPr>
            <p:ph type="sldNum" sz="quarter" idx="12"/>
          </p:nvPr>
        </p:nvSpPr>
        <p:spPr/>
        <p:txBody>
          <a:bodyPr/>
          <a:lstStyle/>
          <a:p>
            <a:fld id="{4FF60897-5D5E-4765-8131-FC79E8FD89D3}" type="slidenum">
              <a:rPr lang="en-US" smtClean="0"/>
              <a:t>‹#›</a:t>
            </a:fld>
            <a:endParaRPr lang="en-US"/>
          </a:p>
        </p:txBody>
      </p:sp>
    </p:spTree>
    <p:extLst>
      <p:ext uri="{BB962C8B-B14F-4D97-AF65-F5344CB8AC3E}">
        <p14:creationId xmlns:p14="http://schemas.microsoft.com/office/powerpoint/2010/main" val="514871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06D02D-A818-45EF-B4BF-5253471C26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700013-8C87-495E-B079-F1706CFE4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99560-605D-402A-9AA1-31BC286226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F95D2-00E6-4963-8FD4-DAD3585EDD72}" type="datetimeFigureOut">
              <a:rPr lang="en-US" smtClean="0"/>
              <a:t>5/16/2019</a:t>
            </a:fld>
            <a:endParaRPr lang="en-US"/>
          </a:p>
        </p:txBody>
      </p:sp>
      <p:sp>
        <p:nvSpPr>
          <p:cNvPr id="5" name="Footer Placeholder 4">
            <a:extLst>
              <a:ext uri="{FF2B5EF4-FFF2-40B4-BE49-F238E27FC236}">
                <a16:creationId xmlns:a16="http://schemas.microsoft.com/office/drawing/2014/main" id="{0937C7C6-BBE5-4CB4-8681-074461D36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079383-D266-4642-BA04-61A9F1CB7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60897-5D5E-4765-8131-FC79E8FD89D3}" type="slidenum">
              <a:rPr lang="en-US" smtClean="0"/>
              <a:t>‹#›</a:t>
            </a:fld>
            <a:endParaRPr lang="en-US"/>
          </a:p>
        </p:txBody>
      </p:sp>
    </p:spTree>
    <p:extLst>
      <p:ext uri="{BB962C8B-B14F-4D97-AF65-F5344CB8AC3E}">
        <p14:creationId xmlns:p14="http://schemas.microsoft.com/office/powerpoint/2010/main" val="1062132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source=images&amp;cd=&amp;cad=rja&amp;uact=8&amp;docid=UyXPD49tDMcegM&amp;tbnid=1_xn4nSRkidXqM:&amp;ved=0CAUQjRw&amp;url=http://www.drdeborahsimmons.com/counseling/pregnancy-loss/&amp;ei=BgqqU8v2EMSNyATr4oCQCg&amp;bvm=bv.69620078,d.aWw&amp;psig=AFQjCNE5wqcRJObWOHPoKNKoP38vVTDaLA&amp;ust=140373884191091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childbirthin+medieval+times+&amp;source=images&amp;cd=&amp;cad=rja&amp;docid=xurpjkCVF415fM&amp;tbnid=wrpKbMGoGAZQeM:&amp;ved=0CAUQjRw&amp;url=http://www.historyandwomen.com/2011/01/get-me-out-of-here-history-of.html&amp;ei=UMxDUc2fMpGx0QHX-YDIDA&amp;bvm=bv.43828540,d.dmg&amp;psig=AFQjCNGmb7WkgkUKW073N5z3JJ_qCKH40w&amp;ust=1363484098300103"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m/url?sa=i&amp;rct=j&amp;q=&amp;esrc=s&amp;source=images&amp;cd=&amp;cad=rja&amp;uact=8&amp;docid=LAEA1d8g0A4i-M&amp;tbnid=d_dWBet4QBeLnM:&amp;ved=0CAUQjRw&amp;url=http://www.fotosearch.com/ARP124/lc03_birth_c/&amp;ei=JhiqU-KNJoSdyAS2iYLADA&amp;bvm=bv.69620078,d.aWw&amp;psig=AFQjCNF8VoUcWa_5TRTGQ3nxbjrZTdZ_aQ&amp;ust=1403742591543136"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585882" y="4267832"/>
            <a:ext cx="4805996" cy="1401448"/>
          </a:xfrm>
        </p:spPr>
        <p:txBody>
          <a:bodyPr anchor="t">
            <a:normAutofit/>
          </a:bodyPr>
          <a:lstStyle/>
          <a:p>
            <a:pPr algn="l"/>
            <a:br>
              <a:rPr lang="en-US" sz="1100">
                <a:solidFill>
                  <a:srgbClr val="000000"/>
                </a:solidFill>
              </a:rPr>
            </a:br>
            <a:br>
              <a:rPr lang="en-US" sz="1100">
                <a:solidFill>
                  <a:srgbClr val="000000"/>
                </a:solidFill>
              </a:rPr>
            </a:br>
            <a:br>
              <a:rPr lang="en-US" sz="1100">
                <a:solidFill>
                  <a:srgbClr val="000000"/>
                </a:solidFill>
              </a:rPr>
            </a:br>
            <a:br>
              <a:rPr lang="en-US" sz="1100">
                <a:solidFill>
                  <a:srgbClr val="000000"/>
                </a:solidFill>
              </a:rPr>
            </a:br>
            <a:br>
              <a:rPr lang="en-US" sz="1100">
                <a:solidFill>
                  <a:srgbClr val="000000"/>
                </a:solidFill>
              </a:rPr>
            </a:br>
            <a:br>
              <a:rPr lang="en-US" sz="1100">
                <a:solidFill>
                  <a:srgbClr val="000000"/>
                </a:solidFill>
              </a:rPr>
            </a:br>
            <a:br>
              <a:rPr lang="en-US" sz="1100">
                <a:solidFill>
                  <a:srgbClr val="000000"/>
                </a:solidFill>
              </a:rPr>
            </a:br>
            <a:endParaRPr lang="en-US" sz="1100">
              <a:solidFill>
                <a:srgbClr val="000000"/>
              </a:solidFill>
            </a:endParaRPr>
          </a:p>
        </p:txBody>
      </p:sp>
      <p:sp>
        <p:nvSpPr>
          <p:cNvPr id="5" name="Subtitle 4">
            <a:extLst>
              <a:ext uri="{FF2B5EF4-FFF2-40B4-BE49-F238E27FC236}">
                <a16:creationId xmlns:a16="http://schemas.microsoft.com/office/drawing/2014/main" id="{CD1567CB-150D-400E-9422-6CE063EACEAB}"/>
              </a:ext>
            </a:extLst>
          </p:cNvPr>
          <p:cNvSpPr>
            <a:spLocks noGrp="1"/>
          </p:cNvSpPr>
          <p:nvPr>
            <p:ph type="subTitle" idx="1"/>
          </p:nvPr>
        </p:nvSpPr>
        <p:spPr>
          <a:xfrm>
            <a:off x="6013547" y="745588"/>
            <a:ext cx="5833403" cy="5331655"/>
          </a:xfrm>
        </p:spPr>
        <p:txBody>
          <a:bodyPr anchor="b">
            <a:noAutofit/>
          </a:bodyPr>
          <a:lstStyle/>
          <a:p>
            <a:endParaRPr lang="en-US" sz="5400" dirty="0">
              <a:solidFill>
                <a:srgbClr val="000000"/>
              </a:solidFill>
              <a:latin typeface="Footlight MT Light" panose="0204060206030A020304" pitchFamily="18" charset="0"/>
            </a:endParaRPr>
          </a:p>
          <a:p>
            <a:endParaRPr lang="en-US" sz="5400" dirty="0">
              <a:solidFill>
                <a:srgbClr val="000000"/>
              </a:solidFill>
              <a:latin typeface="Footlight MT Light" panose="0204060206030A020304" pitchFamily="18" charset="0"/>
            </a:endParaRPr>
          </a:p>
          <a:p>
            <a:r>
              <a:rPr lang="en-US" sz="5400" dirty="0">
                <a:solidFill>
                  <a:srgbClr val="000000"/>
                </a:solidFill>
                <a:latin typeface="Footlight MT Light" panose="0204060206030A020304" pitchFamily="18" charset="0"/>
              </a:rPr>
              <a:t>Perinatal Loss:</a:t>
            </a:r>
          </a:p>
          <a:p>
            <a:r>
              <a:rPr lang="en-US" sz="5400" dirty="0">
                <a:solidFill>
                  <a:srgbClr val="000000"/>
                </a:solidFill>
                <a:latin typeface="Footlight MT Light" panose="0204060206030A020304" pitchFamily="18" charset="0"/>
              </a:rPr>
              <a:t>New Perspectives</a:t>
            </a:r>
          </a:p>
          <a:p>
            <a:endParaRPr lang="en-US" sz="5400" dirty="0">
              <a:solidFill>
                <a:srgbClr val="000000"/>
              </a:solidFill>
              <a:latin typeface="Footlight MT Light" panose="0204060206030A020304" pitchFamily="18" charset="0"/>
            </a:endParaRPr>
          </a:p>
          <a:p>
            <a:r>
              <a:rPr lang="en-US" sz="5400" dirty="0">
                <a:solidFill>
                  <a:srgbClr val="000000"/>
                </a:solidFill>
                <a:latin typeface="Footlight MT Light" panose="0204060206030A020304" pitchFamily="18" charset="0"/>
              </a:rPr>
              <a:t>Psychological </a:t>
            </a:r>
          </a:p>
          <a:p>
            <a:r>
              <a:rPr lang="en-US" sz="5400" dirty="0">
                <a:solidFill>
                  <a:srgbClr val="000000"/>
                </a:solidFill>
                <a:latin typeface="Footlight MT Light" panose="0204060206030A020304" pitchFamily="18" charset="0"/>
              </a:rPr>
              <a:t>&amp;</a:t>
            </a:r>
          </a:p>
          <a:p>
            <a:r>
              <a:rPr lang="en-US" sz="5400" dirty="0">
                <a:solidFill>
                  <a:srgbClr val="000000"/>
                </a:solidFill>
                <a:latin typeface="Footlight MT Light" panose="0204060206030A020304" pitchFamily="18" charset="0"/>
              </a:rPr>
              <a:t> Theological</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A group of people standing next to a body of water&#10;&#10;Description automatically generated"/>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l="1288" r="2" b="2"/>
          <a:stretch/>
        </p:blipFill>
        <p:spPr bwMode="auto">
          <a:xfrm>
            <a:off x="535462" y="1161535"/>
            <a:ext cx="4087608" cy="470379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898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01CB-239C-4B8F-B9B4-4661EA3AAE33}"/>
              </a:ext>
            </a:extLst>
          </p:cNvPr>
          <p:cNvSpPr>
            <a:spLocks noGrp="1"/>
          </p:cNvSpPr>
          <p:nvPr>
            <p:ph type="title"/>
          </p:nvPr>
        </p:nvSpPr>
        <p:spPr>
          <a:xfrm>
            <a:off x="838200" y="354287"/>
            <a:ext cx="10515600" cy="1325563"/>
          </a:xfrm>
        </p:spPr>
        <p:txBody>
          <a:bodyPr/>
          <a:lstStyle/>
          <a:p>
            <a:pPr algn="ctr"/>
            <a:r>
              <a:rPr lang="en-US" dirty="0">
                <a:latin typeface="Footlight MT Light" panose="0204060206030A020304" pitchFamily="18" charset="0"/>
              </a:rPr>
              <a:t>Feminine Psychology</a:t>
            </a:r>
          </a:p>
        </p:txBody>
      </p:sp>
      <p:sp>
        <p:nvSpPr>
          <p:cNvPr id="3" name="Content Placeholder 2">
            <a:extLst>
              <a:ext uri="{FF2B5EF4-FFF2-40B4-BE49-F238E27FC236}">
                <a16:creationId xmlns:a16="http://schemas.microsoft.com/office/drawing/2014/main" id="{BF6947BF-E07F-40DB-A6BD-C8655129F00C}"/>
              </a:ext>
            </a:extLst>
          </p:cNvPr>
          <p:cNvSpPr>
            <a:spLocks noGrp="1"/>
          </p:cNvSpPr>
          <p:nvPr>
            <p:ph idx="1"/>
          </p:nvPr>
        </p:nvSpPr>
        <p:spPr>
          <a:xfrm>
            <a:off x="1143000" y="1891885"/>
            <a:ext cx="10515600" cy="4351338"/>
          </a:xfrm>
        </p:spPr>
        <p:txBody>
          <a:bodyPr/>
          <a:lstStyle/>
          <a:p>
            <a:r>
              <a:rPr lang="en-US" dirty="0">
                <a:latin typeface="Footlight MT Light" panose="0204060206030A020304" pitchFamily="18" charset="0"/>
              </a:rPr>
              <a:t>Jean Baker Miller </a:t>
            </a:r>
          </a:p>
          <a:p>
            <a:pPr lvl="1"/>
            <a:r>
              <a:rPr lang="en-US" dirty="0">
                <a:latin typeface="Footlight MT Light" panose="0204060206030A020304" pitchFamily="18" charset="0"/>
              </a:rPr>
              <a:t>Relational-Cultural Therapy - RCT </a:t>
            </a:r>
          </a:p>
          <a:p>
            <a:endParaRPr lang="en-US" dirty="0">
              <a:latin typeface="Footlight MT Light" panose="0204060206030A020304" pitchFamily="18" charset="0"/>
            </a:endParaRPr>
          </a:p>
          <a:p>
            <a:r>
              <a:rPr lang="en-US" dirty="0">
                <a:latin typeface="Footlight MT Light" panose="0204060206030A020304" pitchFamily="18" charset="0"/>
              </a:rPr>
              <a:t>The box of inequality </a:t>
            </a:r>
          </a:p>
          <a:p>
            <a:pPr marL="0" indent="0">
              <a:buNone/>
            </a:pPr>
            <a:endParaRPr lang="en-US" dirty="0">
              <a:latin typeface="Footlight MT Light" panose="0204060206030A020304" pitchFamily="18" charset="0"/>
            </a:endParaRPr>
          </a:p>
          <a:p>
            <a:r>
              <a:rPr lang="en-US" dirty="0">
                <a:latin typeface="Footlight MT Light" panose="0204060206030A020304" pitchFamily="18" charset="0"/>
              </a:rPr>
              <a:t>Vicious cycle </a:t>
            </a:r>
          </a:p>
          <a:p>
            <a:pPr lvl="1"/>
            <a:r>
              <a:rPr lang="en-US" dirty="0">
                <a:latin typeface="Footlight MT Light" panose="0204060206030A020304" pitchFamily="18" charset="0"/>
              </a:rPr>
              <a:t>Adrienne Rich</a:t>
            </a:r>
          </a:p>
          <a:p>
            <a:pPr lvl="1"/>
            <a:r>
              <a:rPr lang="en-US" dirty="0">
                <a:latin typeface="Footlight MT Light" panose="0204060206030A020304" pitchFamily="18" charset="0"/>
              </a:rPr>
              <a:t>Rosemary </a:t>
            </a:r>
            <a:r>
              <a:rPr lang="en-US" dirty="0" err="1">
                <a:latin typeface="Footlight MT Light" panose="0204060206030A020304" pitchFamily="18" charset="0"/>
              </a:rPr>
              <a:t>Balsom</a:t>
            </a:r>
            <a:endParaRPr lang="en-US" dirty="0">
              <a:latin typeface="Footlight MT Light" panose="0204060206030A020304" pitchFamily="18" charset="0"/>
            </a:endParaRPr>
          </a:p>
          <a:p>
            <a:pPr marL="457200" lvl="1" indent="0">
              <a:buNone/>
            </a:pPr>
            <a:endParaRPr lang="en-US" dirty="0">
              <a:latin typeface="Footlight MT Light" panose="0204060206030A020304" pitchFamily="18" charset="0"/>
            </a:endParaRPr>
          </a:p>
        </p:txBody>
      </p:sp>
      <p:pic>
        <p:nvPicPr>
          <p:cNvPr id="5" name="Picture 4" descr="A picture containing animal, invertebrate&#10;&#10;Description automatically generated">
            <a:extLst>
              <a:ext uri="{FF2B5EF4-FFF2-40B4-BE49-F238E27FC236}">
                <a16:creationId xmlns:a16="http://schemas.microsoft.com/office/drawing/2014/main" id="{D72BD4E5-AEBB-4730-BC8A-21CBC6964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904" y="2538091"/>
            <a:ext cx="2386542" cy="2983478"/>
          </a:xfrm>
          <a:prstGeom prst="rect">
            <a:avLst/>
          </a:prstGeom>
        </p:spPr>
      </p:pic>
    </p:spTree>
    <p:extLst>
      <p:ext uri="{BB962C8B-B14F-4D97-AF65-F5344CB8AC3E}">
        <p14:creationId xmlns:p14="http://schemas.microsoft.com/office/powerpoint/2010/main" val="3775599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7F09-CBED-4C1B-9E53-9AB868853986}"/>
              </a:ext>
            </a:extLst>
          </p:cNvPr>
          <p:cNvSpPr>
            <a:spLocks noGrp="1"/>
          </p:cNvSpPr>
          <p:nvPr>
            <p:ph type="title"/>
          </p:nvPr>
        </p:nvSpPr>
        <p:spPr>
          <a:xfrm>
            <a:off x="838200" y="365125"/>
            <a:ext cx="10515600" cy="828675"/>
          </a:xfrm>
        </p:spPr>
        <p:txBody>
          <a:bodyPr/>
          <a:lstStyle/>
          <a:p>
            <a:pPr algn="ctr"/>
            <a:r>
              <a:rPr lang="en-US" dirty="0">
                <a:latin typeface="Footlight MT Light" panose="0204060206030A020304" pitchFamily="18" charset="0"/>
              </a:rPr>
              <a:t>Theological Underpinnings in Culture </a:t>
            </a:r>
          </a:p>
        </p:txBody>
      </p:sp>
      <p:sp>
        <p:nvSpPr>
          <p:cNvPr id="3" name="Content Placeholder 2">
            <a:extLst>
              <a:ext uri="{FF2B5EF4-FFF2-40B4-BE49-F238E27FC236}">
                <a16:creationId xmlns:a16="http://schemas.microsoft.com/office/drawing/2014/main" id="{6531C9DA-5F30-45B2-A407-8DE42E62961E}"/>
              </a:ext>
            </a:extLst>
          </p:cNvPr>
          <p:cNvSpPr>
            <a:spLocks noGrp="1"/>
          </p:cNvSpPr>
          <p:nvPr>
            <p:ph idx="1"/>
          </p:nvPr>
        </p:nvSpPr>
        <p:spPr>
          <a:xfrm>
            <a:off x="838200" y="1193800"/>
            <a:ext cx="10515600" cy="5049424"/>
          </a:xfrm>
        </p:spPr>
        <p:txBody>
          <a:bodyPr/>
          <a:lstStyle/>
          <a:p>
            <a:endParaRPr lang="en-US" dirty="0">
              <a:latin typeface="Footlight MT Light" panose="0204060206030A020304" pitchFamily="18" charset="0"/>
            </a:endParaRPr>
          </a:p>
          <a:p>
            <a:r>
              <a:rPr lang="en-US" dirty="0">
                <a:latin typeface="Footlight MT Light" panose="0204060206030A020304" pitchFamily="18" charset="0"/>
              </a:rPr>
              <a:t>Reframing our thinking </a:t>
            </a:r>
          </a:p>
          <a:p>
            <a:pPr lvl="1"/>
            <a:r>
              <a:rPr lang="en-US" dirty="0">
                <a:latin typeface="Footlight MT Light" panose="0204060206030A020304" pitchFamily="18" charset="0"/>
              </a:rPr>
              <a:t>Eve the first feminist </a:t>
            </a:r>
          </a:p>
          <a:p>
            <a:pPr lvl="1"/>
            <a:r>
              <a:rPr lang="en-US" dirty="0">
                <a:latin typeface="Footlight MT Light" panose="0204060206030A020304" pitchFamily="18" charset="0"/>
              </a:rPr>
              <a:t>Mary – mother and activist </a:t>
            </a:r>
          </a:p>
          <a:p>
            <a:endParaRPr lang="en-US" dirty="0">
              <a:latin typeface="Footlight MT Light" panose="0204060206030A020304" pitchFamily="18" charset="0"/>
            </a:endParaRPr>
          </a:p>
          <a:p>
            <a:endParaRPr lang="en-US" dirty="0">
              <a:latin typeface="Footlight MT Light" panose="0204060206030A020304" pitchFamily="18" charset="0"/>
            </a:endParaRPr>
          </a:p>
          <a:p>
            <a:endParaRPr lang="en-US" dirty="0">
              <a:latin typeface="Footlight MT Light" panose="0204060206030A020304" pitchFamily="18" charset="0"/>
            </a:endParaRPr>
          </a:p>
          <a:p>
            <a:r>
              <a:rPr lang="en-US" dirty="0">
                <a:latin typeface="Footlight MT Light" panose="0204060206030A020304" pitchFamily="18" charset="0"/>
              </a:rPr>
              <a:t>Jesus – Theology of </a:t>
            </a:r>
            <a:r>
              <a:rPr lang="en-US" dirty="0" err="1">
                <a:latin typeface="Footlight MT Light" panose="0204060206030A020304" pitchFamily="18" charset="0"/>
              </a:rPr>
              <a:t>Thirdness</a:t>
            </a:r>
            <a:endParaRPr lang="en-US" dirty="0">
              <a:latin typeface="Footlight MT Light" panose="0204060206030A020304" pitchFamily="18" charset="0"/>
            </a:endParaRPr>
          </a:p>
          <a:p>
            <a:pPr lvl="1">
              <a:buFont typeface="Wingdings" panose="05000000000000000000" pitchFamily="2" charset="2"/>
              <a:buChar char="§"/>
            </a:pPr>
            <a:r>
              <a:rPr lang="en-US" dirty="0">
                <a:latin typeface="Footlight MT Light" panose="0204060206030A020304" pitchFamily="18" charset="0"/>
              </a:rPr>
              <a:t>reframing healing = return of personal agency </a:t>
            </a:r>
          </a:p>
          <a:p>
            <a:pPr lvl="1">
              <a:buFont typeface="Wingdings" panose="05000000000000000000" pitchFamily="2" charset="2"/>
              <a:buChar char="§"/>
            </a:pPr>
            <a:r>
              <a:rPr lang="en-US" dirty="0">
                <a:latin typeface="Footlight MT Light" panose="0204060206030A020304" pitchFamily="18" charset="0"/>
              </a:rPr>
              <a:t>giving witness = space for surrender</a:t>
            </a:r>
          </a:p>
          <a:p>
            <a:pPr marL="457200" lvl="1" indent="0">
              <a:buNone/>
            </a:pPr>
            <a:endParaRPr lang="en-US" dirty="0"/>
          </a:p>
        </p:txBody>
      </p:sp>
      <p:pic>
        <p:nvPicPr>
          <p:cNvPr id="5" name="Picture 4" descr="A screenshot of a cell phone&#10;&#10;Description automatically generated">
            <a:extLst>
              <a:ext uri="{FF2B5EF4-FFF2-40B4-BE49-F238E27FC236}">
                <a16:creationId xmlns:a16="http://schemas.microsoft.com/office/drawing/2014/main" id="{5E3DD500-0C96-4441-ABD1-7D298B4FD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6110" y="2382996"/>
            <a:ext cx="3899388" cy="2092007"/>
          </a:xfrm>
          <a:prstGeom prst="rect">
            <a:avLst/>
          </a:prstGeom>
        </p:spPr>
      </p:pic>
    </p:spTree>
    <p:extLst>
      <p:ext uri="{BB962C8B-B14F-4D97-AF65-F5344CB8AC3E}">
        <p14:creationId xmlns:p14="http://schemas.microsoft.com/office/powerpoint/2010/main" val="152545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8FC9-49B4-4AB9-8514-4CA644787D92}"/>
              </a:ext>
            </a:extLst>
          </p:cNvPr>
          <p:cNvSpPr>
            <a:spLocks noGrp="1"/>
          </p:cNvSpPr>
          <p:nvPr>
            <p:ph type="title"/>
          </p:nvPr>
        </p:nvSpPr>
        <p:spPr/>
        <p:txBody>
          <a:bodyPr/>
          <a:lstStyle/>
          <a:p>
            <a:pPr algn="ctr"/>
            <a:r>
              <a:rPr lang="en-US" dirty="0" err="1">
                <a:latin typeface="Footlight MT Light" panose="0204060206030A020304" pitchFamily="18" charset="0"/>
              </a:rPr>
              <a:t>Thirdness</a:t>
            </a:r>
            <a:r>
              <a:rPr lang="en-US" dirty="0">
                <a:latin typeface="Footlight MT Light" panose="0204060206030A020304" pitchFamily="18" charset="0"/>
              </a:rPr>
              <a:t>  and  We-ness</a:t>
            </a:r>
          </a:p>
        </p:txBody>
      </p:sp>
      <p:sp>
        <p:nvSpPr>
          <p:cNvPr id="3" name="Content Placeholder 2">
            <a:extLst>
              <a:ext uri="{FF2B5EF4-FFF2-40B4-BE49-F238E27FC236}">
                <a16:creationId xmlns:a16="http://schemas.microsoft.com/office/drawing/2014/main" id="{D4CC27D5-5201-4388-B457-B5E9A70564E8}"/>
              </a:ext>
            </a:extLst>
          </p:cNvPr>
          <p:cNvSpPr>
            <a:spLocks noGrp="1"/>
          </p:cNvSpPr>
          <p:nvPr>
            <p:ph idx="1"/>
          </p:nvPr>
        </p:nvSpPr>
        <p:spPr>
          <a:xfrm>
            <a:off x="1394792" y="2011156"/>
            <a:ext cx="10515600" cy="4351338"/>
          </a:xfrm>
        </p:spPr>
        <p:txBody>
          <a:bodyPr/>
          <a:lstStyle/>
          <a:p>
            <a:r>
              <a:rPr lang="en-US" dirty="0">
                <a:latin typeface="Footlight MT Light" panose="0204060206030A020304" pitchFamily="18" charset="0"/>
              </a:rPr>
              <a:t>Jessica Benjamin </a:t>
            </a:r>
          </a:p>
          <a:p>
            <a:pPr lvl="1"/>
            <a:r>
              <a:rPr lang="en-US" dirty="0" err="1">
                <a:latin typeface="Footlight MT Light" panose="0204060206030A020304" pitchFamily="18" charset="0"/>
              </a:rPr>
              <a:t>Thirdness</a:t>
            </a:r>
            <a:r>
              <a:rPr lang="en-US" dirty="0">
                <a:latin typeface="Footlight MT Light" panose="0204060206030A020304" pitchFamily="18" charset="0"/>
              </a:rPr>
              <a:t> vs. Subjugating Third</a:t>
            </a:r>
          </a:p>
          <a:p>
            <a:pPr marL="457200" lvl="1" indent="0">
              <a:buNone/>
            </a:pPr>
            <a:endParaRPr lang="en-US" dirty="0">
              <a:latin typeface="Footlight MT Light" panose="0204060206030A020304" pitchFamily="18" charset="0"/>
            </a:endParaRPr>
          </a:p>
          <a:p>
            <a:r>
              <a:rPr lang="en-US" dirty="0">
                <a:latin typeface="Footlight MT Light" panose="0204060206030A020304" pitchFamily="18" charset="0"/>
              </a:rPr>
              <a:t>Pamela Cooper-White</a:t>
            </a:r>
          </a:p>
          <a:p>
            <a:pPr lvl="1"/>
            <a:r>
              <a:rPr lang="en-US" dirty="0">
                <a:latin typeface="Footlight MT Light" panose="0204060206030A020304" pitchFamily="18" charset="0"/>
              </a:rPr>
              <a:t>We-ness (I-Thou –We)</a:t>
            </a:r>
          </a:p>
          <a:p>
            <a:endParaRPr lang="en-US" dirty="0">
              <a:latin typeface="Footlight MT Light" panose="0204060206030A020304" pitchFamily="18" charset="0"/>
            </a:endParaRPr>
          </a:p>
          <a:p>
            <a:r>
              <a:rPr lang="en-US" dirty="0">
                <a:latin typeface="Footlight MT Light" panose="0204060206030A020304" pitchFamily="18" charset="0"/>
              </a:rPr>
              <a:t>The Adulterous woman </a:t>
            </a:r>
          </a:p>
          <a:p>
            <a:endParaRPr lang="en-US" dirty="0">
              <a:latin typeface="Footlight MT Light" panose="0204060206030A020304" pitchFamily="18" charset="0"/>
            </a:endParaRPr>
          </a:p>
          <a:p>
            <a:r>
              <a:rPr lang="en-US" dirty="0">
                <a:latin typeface="Footlight MT Light" panose="0204060206030A020304" pitchFamily="18" charset="0"/>
              </a:rPr>
              <a:t>Limitations of Either or thinking</a:t>
            </a:r>
          </a:p>
        </p:txBody>
      </p:sp>
      <p:pic>
        <p:nvPicPr>
          <p:cNvPr id="5" name="Picture 4" descr="A close up of a colorful background&#10;&#10;Description automatically generated">
            <a:extLst>
              <a:ext uri="{FF2B5EF4-FFF2-40B4-BE49-F238E27FC236}">
                <a16:creationId xmlns:a16="http://schemas.microsoft.com/office/drawing/2014/main" id="{FD6E44A6-63F9-4723-860E-1439E2C30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3998" y="2475914"/>
            <a:ext cx="3080824" cy="3080824"/>
          </a:xfrm>
          <a:prstGeom prst="rect">
            <a:avLst/>
          </a:prstGeom>
        </p:spPr>
      </p:pic>
    </p:spTree>
    <p:extLst>
      <p:ext uri="{BB962C8B-B14F-4D97-AF65-F5344CB8AC3E}">
        <p14:creationId xmlns:p14="http://schemas.microsoft.com/office/powerpoint/2010/main" val="11916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705F1-9DA6-444F-A280-4184279C845F}"/>
              </a:ext>
            </a:extLst>
          </p:cNvPr>
          <p:cNvSpPr>
            <a:spLocks noGrp="1"/>
          </p:cNvSpPr>
          <p:nvPr>
            <p:ph type="title"/>
          </p:nvPr>
        </p:nvSpPr>
        <p:spPr>
          <a:xfrm>
            <a:off x="838200" y="365125"/>
            <a:ext cx="10515600" cy="1027577"/>
          </a:xfrm>
        </p:spPr>
        <p:txBody>
          <a:bodyPr/>
          <a:lstStyle/>
          <a:p>
            <a:pPr algn="ctr"/>
            <a:r>
              <a:rPr lang="en-US" dirty="0" err="1">
                <a:latin typeface="Footlight MT Light" panose="0204060206030A020304" pitchFamily="18" charset="0"/>
              </a:rPr>
              <a:t>Jizo</a:t>
            </a:r>
            <a:r>
              <a:rPr lang="en-US" dirty="0">
                <a:latin typeface="Footlight MT Light" panose="0204060206030A020304" pitchFamily="18" charset="0"/>
              </a:rPr>
              <a:t> and </a:t>
            </a:r>
            <a:r>
              <a:rPr lang="en-US" dirty="0" err="1">
                <a:latin typeface="Footlight MT Light" panose="0204060206030A020304" pitchFamily="18" charset="0"/>
              </a:rPr>
              <a:t>Mizuko</a:t>
            </a:r>
            <a:r>
              <a:rPr lang="en-US" dirty="0">
                <a:latin typeface="Footlight MT Light" panose="0204060206030A020304" pitchFamily="18" charset="0"/>
              </a:rPr>
              <a:t> </a:t>
            </a:r>
            <a:r>
              <a:rPr lang="en-US" dirty="0" err="1">
                <a:latin typeface="Footlight MT Light" panose="0204060206030A020304" pitchFamily="18" charset="0"/>
              </a:rPr>
              <a:t>Kuyo</a:t>
            </a:r>
            <a:endParaRPr lang="en-US" dirty="0">
              <a:latin typeface="Footlight MT Light" panose="0204060206030A020304" pitchFamily="18" charset="0"/>
            </a:endParaRPr>
          </a:p>
        </p:txBody>
      </p:sp>
      <p:sp>
        <p:nvSpPr>
          <p:cNvPr id="3" name="Content Placeholder 2">
            <a:extLst>
              <a:ext uri="{FF2B5EF4-FFF2-40B4-BE49-F238E27FC236}">
                <a16:creationId xmlns:a16="http://schemas.microsoft.com/office/drawing/2014/main" id="{4D235EB3-5B1A-486F-A446-7374AB2C6219}"/>
              </a:ext>
            </a:extLst>
          </p:cNvPr>
          <p:cNvSpPr>
            <a:spLocks noGrp="1"/>
          </p:cNvSpPr>
          <p:nvPr>
            <p:ph idx="1"/>
          </p:nvPr>
        </p:nvSpPr>
        <p:spPr>
          <a:xfrm>
            <a:off x="407962" y="1392702"/>
            <a:ext cx="11394831" cy="5100173"/>
          </a:xfrm>
        </p:spPr>
        <p:txBody>
          <a:bodyPr/>
          <a:lstStyle/>
          <a:p>
            <a:endParaRPr lang="en-US" dirty="0">
              <a:latin typeface="Footlight MT Light" panose="0204060206030A020304" pitchFamily="18" charset="0"/>
            </a:endParaRPr>
          </a:p>
          <a:p>
            <a:r>
              <a:rPr lang="en-US" dirty="0" err="1">
                <a:latin typeface="Footlight MT Light" panose="0204060206030A020304" pitchFamily="18" charset="0"/>
              </a:rPr>
              <a:t>Jizo</a:t>
            </a:r>
            <a:r>
              <a:rPr lang="en-US" dirty="0">
                <a:latin typeface="Footlight MT Light" panose="0204060206030A020304" pitchFamily="18" charset="0"/>
              </a:rPr>
              <a:t> </a:t>
            </a:r>
          </a:p>
          <a:p>
            <a:pPr lvl="1"/>
            <a:r>
              <a:rPr lang="en-US" dirty="0">
                <a:latin typeface="Footlight MT Light" panose="0204060206030A020304" pitchFamily="18" charset="0"/>
              </a:rPr>
              <a:t>protector of children</a:t>
            </a:r>
          </a:p>
          <a:p>
            <a:endParaRPr lang="en-US" dirty="0">
              <a:latin typeface="Footlight MT Light" panose="0204060206030A020304" pitchFamily="18" charset="0"/>
            </a:endParaRPr>
          </a:p>
          <a:p>
            <a:r>
              <a:rPr lang="en-US" dirty="0" err="1">
                <a:latin typeface="Footlight MT Light" panose="0204060206030A020304" pitchFamily="18" charset="0"/>
              </a:rPr>
              <a:t>Mizuko</a:t>
            </a:r>
            <a:r>
              <a:rPr lang="en-US" dirty="0">
                <a:latin typeface="Footlight MT Light" panose="0204060206030A020304" pitchFamily="18" charset="0"/>
              </a:rPr>
              <a:t> </a:t>
            </a:r>
            <a:r>
              <a:rPr lang="en-US" dirty="0" err="1">
                <a:latin typeface="Footlight MT Light" panose="0204060206030A020304" pitchFamily="18" charset="0"/>
              </a:rPr>
              <a:t>Kuyo</a:t>
            </a:r>
            <a:endParaRPr lang="en-US" dirty="0">
              <a:latin typeface="Footlight MT Light" panose="0204060206030A020304" pitchFamily="18" charset="0"/>
            </a:endParaRPr>
          </a:p>
          <a:p>
            <a:pPr lvl="1"/>
            <a:r>
              <a:rPr lang="en-US" dirty="0">
                <a:latin typeface="Footlight MT Light" panose="0204060206030A020304" pitchFamily="18" charset="0"/>
              </a:rPr>
              <a:t> ritual </a:t>
            </a:r>
          </a:p>
          <a:p>
            <a:endParaRPr lang="en-US" dirty="0">
              <a:latin typeface="Footlight MT Light" panose="0204060206030A020304" pitchFamily="18" charset="0"/>
            </a:endParaRPr>
          </a:p>
          <a:p>
            <a:r>
              <a:rPr lang="en-US" dirty="0" err="1">
                <a:latin typeface="Footlight MT Light" panose="0204060206030A020304" pitchFamily="18" charset="0"/>
              </a:rPr>
              <a:t>Jizo</a:t>
            </a:r>
            <a:r>
              <a:rPr lang="en-US" dirty="0">
                <a:latin typeface="Footlight MT Light" panose="0204060206030A020304" pitchFamily="18" charset="0"/>
              </a:rPr>
              <a:t> Temple </a:t>
            </a:r>
          </a:p>
          <a:p>
            <a:pPr lvl="1"/>
            <a:r>
              <a:rPr lang="en-US" dirty="0">
                <a:latin typeface="Footlight MT Light" panose="0204060206030A020304" pitchFamily="18" charset="0"/>
              </a:rPr>
              <a:t>space of </a:t>
            </a:r>
            <a:r>
              <a:rPr lang="en-US" dirty="0" err="1">
                <a:latin typeface="Footlight MT Light" panose="0204060206030A020304" pitchFamily="18" charset="0"/>
              </a:rPr>
              <a:t>Thirdness</a:t>
            </a:r>
            <a:endParaRPr lang="en-US" dirty="0">
              <a:latin typeface="Footlight MT Light" panose="0204060206030A020304" pitchFamily="18" charset="0"/>
            </a:endParaRPr>
          </a:p>
          <a:p>
            <a:pPr lvl="1"/>
            <a:endParaRPr lang="en-US" dirty="0">
              <a:latin typeface="Footlight MT Light" panose="0204060206030A020304" pitchFamily="18" charset="0"/>
            </a:endParaRPr>
          </a:p>
        </p:txBody>
      </p:sp>
      <p:pic>
        <p:nvPicPr>
          <p:cNvPr id="4" name="Picture 3">
            <a:extLst>
              <a:ext uri="{FF2B5EF4-FFF2-40B4-BE49-F238E27FC236}">
                <a16:creationId xmlns:a16="http://schemas.microsoft.com/office/drawing/2014/main" id="{BAD7FEA2-C289-4A58-8B97-3A20F22451D0}"/>
              </a:ext>
            </a:extLst>
          </p:cNvPr>
          <p:cNvPicPr>
            <a:picLocks noChangeAspect="1"/>
          </p:cNvPicPr>
          <p:nvPr/>
        </p:nvPicPr>
        <p:blipFill>
          <a:blip r:embed="rId2"/>
          <a:stretch>
            <a:fillRect/>
          </a:stretch>
        </p:blipFill>
        <p:spPr>
          <a:xfrm>
            <a:off x="4346917" y="1721698"/>
            <a:ext cx="7109587" cy="4442180"/>
          </a:xfrm>
          <a:prstGeom prst="rect">
            <a:avLst/>
          </a:prstGeom>
        </p:spPr>
      </p:pic>
    </p:spTree>
    <p:extLst>
      <p:ext uri="{BB962C8B-B14F-4D97-AF65-F5344CB8AC3E}">
        <p14:creationId xmlns:p14="http://schemas.microsoft.com/office/powerpoint/2010/main" val="376654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9FA4B-DDE3-477C-97E7-9B3F4D4CE1B7}"/>
              </a:ext>
            </a:extLst>
          </p:cNvPr>
          <p:cNvSpPr>
            <a:spLocks noGrp="1"/>
          </p:cNvSpPr>
          <p:nvPr>
            <p:ph type="title"/>
          </p:nvPr>
        </p:nvSpPr>
        <p:spPr>
          <a:xfrm>
            <a:off x="838200" y="365126"/>
            <a:ext cx="10515600" cy="949324"/>
          </a:xfrm>
        </p:spPr>
        <p:txBody>
          <a:bodyPr/>
          <a:lstStyle/>
          <a:p>
            <a:pPr algn="ctr"/>
            <a:r>
              <a:rPr lang="en-US" dirty="0">
                <a:latin typeface="Footlight MT Light" panose="0204060206030A020304" pitchFamily="18" charset="0"/>
              </a:rPr>
              <a:t>Final Thoughts </a:t>
            </a:r>
          </a:p>
        </p:txBody>
      </p:sp>
      <p:sp>
        <p:nvSpPr>
          <p:cNvPr id="3" name="Content Placeholder 2">
            <a:extLst>
              <a:ext uri="{FF2B5EF4-FFF2-40B4-BE49-F238E27FC236}">
                <a16:creationId xmlns:a16="http://schemas.microsoft.com/office/drawing/2014/main" id="{ED695D21-83B7-487E-9FBE-3787D3B079B0}"/>
              </a:ext>
            </a:extLst>
          </p:cNvPr>
          <p:cNvSpPr>
            <a:spLocks noGrp="1"/>
          </p:cNvSpPr>
          <p:nvPr>
            <p:ph idx="1"/>
          </p:nvPr>
        </p:nvSpPr>
        <p:spPr>
          <a:xfrm>
            <a:off x="438150" y="1314450"/>
            <a:ext cx="10915650" cy="5178425"/>
          </a:xfrm>
          <a:noFill/>
        </p:spPr>
        <p:txBody>
          <a:bodyPr>
            <a:normAutofit/>
          </a:bodyPr>
          <a:lstStyle/>
          <a:p>
            <a:pPr lvl="0"/>
            <a:r>
              <a:rPr lang="en-US" sz="2400" dirty="0">
                <a:solidFill>
                  <a:prstClr val="black"/>
                </a:solidFill>
                <a:latin typeface="Footlight MT Light" panose="0204060206030A020304" pitchFamily="18" charset="0"/>
              </a:rPr>
              <a:t>Awareness of</a:t>
            </a:r>
          </a:p>
          <a:p>
            <a:pPr lvl="1"/>
            <a:r>
              <a:rPr lang="en-US" dirty="0">
                <a:solidFill>
                  <a:prstClr val="black"/>
                </a:solidFill>
                <a:latin typeface="Footlight MT Light" panose="0204060206030A020304" pitchFamily="18" charset="0"/>
              </a:rPr>
              <a:t>unspoken and unacknowledged affects of loss</a:t>
            </a:r>
          </a:p>
          <a:p>
            <a:pPr lvl="1"/>
            <a:r>
              <a:rPr lang="en-US" dirty="0">
                <a:solidFill>
                  <a:prstClr val="black"/>
                </a:solidFill>
                <a:latin typeface="Footlight MT Light" panose="0204060206030A020304" pitchFamily="18" charset="0"/>
              </a:rPr>
              <a:t>the need for witnessing </a:t>
            </a:r>
          </a:p>
          <a:p>
            <a:pPr lvl="1"/>
            <a:r>
              <a:rPr lang="en-US" dirty="0">
                <a:solidFill>
                  <a:prstClr val="black"/>
                </a:solidFill>
                <a:latin typeface="Footlight MT Light" panose="0204060206030A020304" pitchFamily="18" charset="0"/>
              </a:rPr>
              <a:t>the need to acknowledge morally injurious dimension of this experience </a:t>
            </a:r>
          </a:p>
          <a:p>
            <a:pPr lvl="1"/>
            <a:r>
              <a:rPr lang="en-US" dirty="0">
                <a:solidFill>
                  <a:prstClr val="black"/>
                </a:solidFill>
                <a:latin typeface="Footlight MT Light" panose="0204060206030A020304" pitchFamily="18" charset="0"/>
              </a:rPr>
              <a:t>affects on subsequent pregnancies &amp;  bonding with future children </a:t>
            </a:r>
          </a:p>
          <a:p>
            <a:pPr lvl="1"/>
            <a:r>
              <a:rPr lang="en-US" dirty="0">
                <a:solidFill>
                  <a:prstClr val="black"/>
                </a:solidFill>
                <a:latin typeface="Footlight MT Light" panose="0204060206030A020304" pitchFamily="18" charset="0"/>
              </a:rPr>
              <a:t>long term affects </a:t>
            </a:r>
          </a:p>
          <a:p>
            <a:endParaRPr lang="en-US" sz="2400" dirty="0">
              <a:latin typeface="Footlight MT Light" panose="0204060206030A020304" pitchFamily="18" charset="0"/>
            </a:endParaRPr>
          </a:p>
          <a:p>
            <a:r>
              <a:rPr lang="en-US" sz="2400" dirty="0">
                <a:latin typeface="Footlight MT Light" panose="0204060206030A020304" pitchFamily="18" charset="0"/>
              </a:rPr>
              <a:t>Chaplain as The Space of </a:t>
            </a:r>
            <a:r>
              <a:rPr lang="en-US" sz="2400" dirty="0" err="1">
                <a:latin typeface="Footlight MT Light" panose="0204060206030A020304" pitchFamily="18" charset="0"/>
              </a:rPr>
              <a:t>Thirdness</a:t>
            </a:r>
            <a:endParaRPr lang="en-US" sz="2400" dirty="0">
              <a:latin typeface="Footlight MT Light" panose="0204060206030A020304" pitchFamily="18" charset="0"/>
            </a:endParaRPr>
          </a:p>
          <a:p>
            <a:pPr lvl="1"/>
            <a:r>
              <a:rPr lang="en-US" sz="2000" dirty="0">
                <a:latin typeface="Footlight MT Light" panose="0204060206030A020304" pitchFamily="18" charset="0"/>
              </a:rPr>
              <a:t>miscarriage as moral injury is a spiritual crisis </a:t>
            </a:r>
          </a:p>
          <a:p>
            <a:pPr lvl="1"/>
            <a:r>
              <a:rPr lang="en-US" sz="2000" dirty="0">
                <a:latin typeface="Footlight MT Light" panose="0204060206030A020304" pitchFamily="18" charset="0"/>
              </a:rPr>
              <a:t>addressing immediate need precludes long term suffering</a:t>
            </a:r>
          </a:p>
          <a:p>
            <a:pPr lvl="1"/>
            <a:endParaRPr lang="en-US" sz="2000" dirty="0">
              <a:latin typeface="Footlight MT Light" panose="0204060206030A020304" pitchFamily="18" charset="0"/>
            </a:endParaRPr>
          </a:p>
          <a:p>
            <a:pPr lvl="1"/>
            <a:endParaRPr lang="en-US" sz="2000" dirty="0">
              <a:latin typeface="Footlight MT Light" panose="0204060206030A020304" pitchFamily="18" charset="0"/>
            </a:endParaRPr>
          </a:p>
          <a:p>
            <a:endParaRPr lang="en-US" sz="2400" dirty="0">
              <a:latin typeface="Footlight MT Light" panose="0204060206030A020304" pitchFamily="18" charset="0"/>
            </a:endParaRPr>
          </a:p>
          <a:p>
            <a:pPr marL="0" indent="0">
              <a:buNone/>
            </a:pPr>
            <a:endParaRPr lang="en-US" sz="2400" dirty="0">
              <a:latin typeface="Footlight MT Light" panose="0204060206030A020304" pitchFamily="18" charset="0"/>
            </a:endParaRPr>
          </a:p>
          <a:p>
            <a:endParaRPr lang="en-US" sz="2400" dirty="0">
              <a:latin typeface="Footlight MT Light" panose="0204060206030A020304" pitchFamily="18" charset="0"/>
            </a:endParaRPr>
          </a:p>
          <a:p>
            <a:endParaRPr lang="en-US" sz="2400" dirty="0">
              <a:latin typeface="Footlight MT Light" panose="0204060206030A020304" pitchFamily="18" charset="0"/>
            </a:endParaRPr>
          </a:p>
          <a:p>
            <a:pPr marL="457200" lvl="1" indent="0">
              <a:buNone/>
            </a:pPr>
            <a:endParaRPr lang="en-US" dirty="0">
              <a:latin typeface="Footlight MT Light" panose="0204060206030A020304" pitchFamily="18" charset="0"/>
            </a:endParaRPr>
          </a:p>
        </p:txBody>
      </p:sp>
      <p:pic>
        <p:nvPicPr>
          <p:cNvPr id="13" name="Picture 12" descr="See the source image">
            <a:extLst>
              <a:ext uri="{FF2B5EF4-FFF2-40B4-BE49-F238E27FC236}">
                <a16:creationId xmlns:a16="http://schemas.microsoft.com/office/drawing/2014/main" id="{4A10F17A-E096-4671-BF7F-3BE7EC61A646}"/>
              </a:ext>
            </a:extLst>
          </p:cNvPr>
          <p:cNvPicPr/>
          <p:nvPr/>
        </p:nvPicPr>
        <p:blipFill rotWithShape="1">
          <a:blip r:embed="rId2">
            <a:extLst>
              <a:ext uri="{28A0092B-C50C-407E-A947-70E740481C1C}">
                <a14:useLocalDpi xmlns:a14="http://schemas.microsoft.com/office/drawing/2010/main" val="0"/>
              </a:ext>
            </a:extLst>
          </a:blip>
          <a:srcRect l="4516" t="16250" r="5001" b="15500"/>
          <a:stretch/>
        </p:blipFill>
        <p:spPr bwMode="auto">
          <a:xfrm>
            <a:off x="8390206" y="3527474"/>
            <a:ext cx="2963594" cy="31623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979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0399F6-8311-4D5E-A11E-982606C44446}"/>
              </a:ext>
            </a:extLst>
          </p:cNvPr>
          <p:cNvSpPr>
            <a:spLocks noGrp="1"/>
          </p:cNvSpPr>
          <p:nvPr>
            <p:ph idx="1"/>
          </p:nvPr>
        </p:nvSpPr>
        <p:spPr>
          <a:xfrm>
            <a:off x="838200" y="1537252"/>
            <a:ext cx="10515600" cy="4639711"/>
          </a:xfrm>
        </p:spPr>
        <p:txBody>
          <a:bodyPr>
            <a:normAutofit/>
          </a:bodyPr>
          <a:lstStyle/>
          <a:p>
            <a:endParaRPr lang="en-US" dirty="0">
              <a:latin typeface="Footlight MT Light" pitchFamily="18" charset="0"/>
            </a:endParaRPr>
          </a:p>
          <a:p>
            <a:r>
              <a:rPr lang="en-US" dirty="0">
                <a:latin typeface="Footlight MT Light" pitchFamily="18" charset="0"/>
              </a:rPr>
              <a:t>Clinical Definition </a:t>
            </a:r>
          </a:p>
          <a:p>
            <a:endParaRPr lang="en-US" dirty="0">
              <a:latin typeface="Footlight MT Light" pitchFamily="18" charset="0"/>
            </a:endParaRPr>
          </a:p>
          <a:p>
            <a:r>
              <a:rPr lang="en-US" dirty="0">
                <a:latin typeface="Footlight MT Light" pitchFamily="18" charset="0"/>
              </a:rPr>
              <a:t>Legal Definition </a:t>
            </a:r>
          </a:p>
          <a:p>
            <a:endParaRPr lang="en-US" dirty="0">
              <a:solidFill>
                <a:schemeClr val="tx1"/>
              </a:solidFill>
              <a:latin typeface="Footlight MT Light" pitchFamily="18" charset="0"/>
            </a:endParaRPr>
          </a:p>
          <a:p>
            <a:r>
              <a:rPr lang="en-US" dirty="0">
                <a:solidFill>
                  <a:schemeClr val="tx1"/>
                </a:solidFill>
                <a:latin typeface="Footlight MT Light" pitchFamily="18" charset="0"/>
              </a:rPr>
              <a:t>Statistics</a:t>
            </a:r>
          </a:p>
          <a:p>
            <a:endParaRPr lang="en-US" dirty="0">
              <a:latin typeface="Footlight MT Light" pitchFamily="18" charset="0"/>
            </a:endParaRPr>
          </a:p>
          <a:p>
            <a:endParaRPr lang="en-US" dirty="0">
              <a:latin typeface="Footlight MT Light" pitchFamily="18" charset="0"/>
            </a:endParaRPr>
          </a:p>
          <a:p>
            <a:endParaRPr lang="en-US" dirty="0"/>
          </a:p>
        </p:txBody>
      </p:sp>
      <p:sp>
        <p:nvSpPr>
          <p:cNvPr id="4" name="Title 1">
            <a:extLst>
              <a:ext uri="{FF2B5EF4-FFF2-40B4-BE49-F238E27FC236}">
                <a16:creationId xmlns:a16="http://schemas.microsoft.com/office/drawing/2014/main" id="{D06F6079-F7D7-4DC9-A3D6-ED15C828E0F9}"/>
              </a:ext>
            </a:extLst>
          </p:cNvPr>
          <p:cNvSpPr>
            <a:spLocks noGrp="1"/>
          </p:cNvSpPr>
          <p:nvPr>
            <p:ph type="title"/>
          </p:nvPr>
        </p:nvSpPr>
        <p:spPr>
          <a:xfrm>
            <a:off x="838200" y="365125"/>
            <a:ext cx="10515600" cy="1172127"/>
          </a:xfrm>
        </p:spPr>
        <p:txBody>
          <a:bodyPr>
            <a:noAutofit/>
          </a:bodyPr>
          <a:lstStyle/>
          <a:p>
            <a:pPr algn="ctr"/>
            <a:br>
              <a:rPr lang="en-US" sz="3600" dirty="0">
                <a:latin typeface="Footlight MT Light" panose="0204060206030A020304" pitchFamily="18" charset="0"/>
              </a:rPr>
            </a:br>
            <a:r>
              <a:rPr lang="en-US" sz="3600" dirty="0">
                <a:latin typeface="Footlight MT Light" panose="0204060206030A020304" pitchFamily="18" charset="0"/>
              </a:rPr>
              <a:t>What is Miscarriage? </a:t>
            </a:r>
            <a:br>
              <a:rPr lang="en-US" sz="3600" dirty="0">
                <a:latin typeface="Footlight MT Light" panose="0204060206030A020304" pitchFamily="18" charset="0"/>
              </a:rPr>
            </a:br>
            <a:endParaRPr lang="en-US" sz="3600" dirty="0">
              <a:latin typeface="Footlight MT Light" panose="0204060206030A020304" pitchFamily="18" charset="0"/>
            </a:endParaRPr>
          </a:p>
        </p:txBody>
      </p:sp>
      <p:pic>
        <p:nvPicPr>
          <p:cNvPr id="2" name="Picture 1">
            <a:extLst>
              <a:ext uri="{FF2B5EF4-FFF2-40B4-BE49-F238E27FC236}">
                <a16:creationId xmlns:a16="http://schemas.microsoft.com/office/drawing/2014/main" id="{1BA94AA9-F1DC-4A27-AF04-FBD2063BD86B}"/>
              </a:ext>
            </a:extLst>
          </p:cNvPr>
          <p:cNvPicPr>
            <a:picLocks noChangeAspect="1"/>
          </p:cNvPicPr>
          <p:nvPr/>
        </p:nvPicPr>
        <p:blipFill>
          <a:blip r:embed="rId2"/>
          <a:stretch>
            <a:fillRect/>
          </a:stretch>
        </p:blipFill>
        <p:spPr>
          <a:xfrm>
            <a:off x="6696609" y="1958162"/>
            <a:ext cx="3797889" cy="3797889"/>
          </a:xfrm>
          <a:prstGeom prst="rect">
            <a:avLst/>
          </a:prstGeom>
        </p:spPr>
      </p:pic>
    </p:spTree>
    <p:extLst>
      <p:ext uri="{BB962C8B-B14F-4D97-AF65-F5344CB8AC3E}">
        <p14:creationId xmlns:p14="http://schemas.microsoft.com/office/powerpoint/2010/main" val="45961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1ED3A8-608C-4C24-9E55-CE2AA3E622F9}"/>
              </a:ext>
            </a:extLst>
          </p:cNvPr>
          <p:cNvSpPr>
            <a:spLocks noGrp="1"/>
          </p:cNvSpPr>
          <p:nvPr>
            <p:ph type="subTitle" idx="1"/>
          </p:nvPr>
        </p:nvSpPr>
        <p:spPr>
          <a:xfrm>
            <a:off x="1524000" y="565149"/>
            <a:ext cx="9353550" cy="4787901"/>
          </a:xfrm>
        </p:spPr>
        <p:txBody>
          <a:bodyPr/>
          <a:lstStyle/>
          <a:p>
            <a:endParaRPr lang="en-US" dirty="0"/>
          </a:p>
        </p:txBody>
      </p:sp>
      <p:sp>
        <p:nvSpPr>
          <p:cNvPr id="5" name="Title 2">
            <a:extLst>
              <a:ext uri="{FF2B5EF4-FFF2-40B4-BE49-F238E27FC236}">
                <a16:creationId xmlns:a16="http://schemas.microsoft.com/office/drawing/2014/main" id="{FACF6430-141F-421F-95E2-7891C328B673}"/>
              </a:ext>
            </a:extLst>
          </p:cNvPr>
          <p:cNvSpPr>
            <a:spLocks noGrp="1"/>
          </p:cNvSpPr>
          <p:nvPr>
            <p:ph type="ctrTitle"/>
          </p:nvPr>
        </p:nvSpPr>
        <p:spPr>
          <a:xfrm>
            <a:off x="933450" y="5353051"/>
            <a:ext cx="10591800" cy="1257299"/>
          </a:xfrm>
        </p:spPr>
        <p:txBody>
          <a:bodyPr>
            <a:normAutofit fontScale="90000"/>
          </a:bodyPr>
          <a:lstStyle/>
          <a:p>
            <a:r>
              <a:rPr lang="en-US" sz="1800" dirty="0"/>
              <a:t>This identifies the categorization of the causes of pregnancy loss as presented by Thomas and van der Spuy and </a:t>
            </a:r>
            <a:br>
              <a:rPr lang="en-US" sz="1800" dirty="0"/>
            </a:br>
            <a:r>
              <a:rPr lang="en-US" sz="1800" dirty="0"/>
              <a:t> its attributional correlate.  The attributional correlates are my addendum to the original table and are offered </a:t>
            </a:r>
            <a:br>
              <a:rPr lang="en-US" sz="1800" dirty="0"/>
            </a:br>
            <a:r>
              <a:rPr lang="en-US" sz="1800" dirty="0"/>
              <a:t> to establish a connection to the often unarticulated and  internalized attributions made in terms of the etiology they offer. </a:t>
            </a:r>
            <a:br>
              <a:rPr lang="en-US" sz="1800" dirty="0"/>
            </a:br>
            <a:endParaRPr lang="en-US" sz="1800" dirty="0"/>
          </a:p>
        </p:txBody>
      </p:sp>
      <p:graphicFrame>
        <p:nvGraphicFramePr>
          <p:cNvPr id="6" name="Table 5">
            <a:extLst>
              <a:ext uri="{FF2B5EF4-FFF2-40B4-BE49-F238E27FC236}">
                <a16:creationId xmlns:a16="http://schemas.microsoft.com/office/drawing/2014/main" id="{A03B97BA-AA93-4D15-B5E7-230DEED6F4D3}"/>
              </a:ext>
            </a:extLst>
          </p:cNvPr>
          <p:cNvGraphicFramePr>
            <a:graphicFrameLocks noGrp="1"/>
          </p:cNvGraphicFramePr>
          <p:nvPr>
            <p:extLst>
              <p:ext uri="{D42A27DB-BD31-4B8C-83A1-F6EECF244321}">
                <p14:modId xmlns:p14="http://schemas.microsoft.com/office/powerpoint/2010/main" val="3506556858"/>
              </p:ext>
            </p:extLst>
          </p:nvPr>
        </p:nvGraphicFramePr>
        <p:xfrm>
          <a:off x="1524000" y="247650"/>
          <a:ext cx="9353550" cy="5382332"/>
        </p:xfrm>
        <a:graphic>
          <a:graphicData uri="http://schemas.openxmlformats.org/drawingml/2006/table">
            <a:tbl>
              <a:tblPr firstRow="1" firstCol="1" bandRow="1"/>
              <a:tblGrid>
                <a:gridCol w="4815690">
                  <a:extLst>
                    <a:ext uri="{9D8B030D-6E8A-4147-A177-3AD203B41FA5}">
                      <a16:colId xmlns:a16="http://schemas.microsoft.com/office/drawing/2014/main" val="3975339350"/>
                    </a:ext>
                  </a:extLst>
                </a:gridCol>
                <a:gridCol w="4537860">
                  <a:extLst>
                    <a:ext uri="{9D8B030D-6E8A-4147-A177-3AD203B41FA5}">
                      <a16:colId xmlns:a16="http://schemas.microsoft.com/office/drawing/2014/main" val="2972615178"/>
                    </a:ext>
                  </a:extLst>
                </a:gridCol>
              </a:tblGrid>
              <a:tr h="520249">
                <a:tc>
                  <a:txBody>
                    <a:bodyPr/>
                    <a:lstStyle/>
                    <a:p>
                      <a:pPr marL="0" marR="0" algn="ctr">
                        <a:lnSpc>
                          <a:spcPct val="200000"/>
                        </a:lnSpc>
                        <a:spcBef>
                          <a:spcPts val="0"/>
                        </a:spcBef>
                        <a:spcAft>
                          <a:spcPts val="0"/>
                        </a:spcAft>
                      </a:pPr>
                      <a:r>
                        <a:rPr lang="en-US" sz="2000" b="1" kern="1200" dirty="0">
                          <a:solidFill>
                            <a:srgbClr val="FFFFFF"/>
                          </a:solidFill>
                          <a:effectLst/>
                          <a:latin typeface="Footlight MT Light" panose="0204060206030A020304" pitchFamily="18" charset="0"/>
                          <a:ea typeface="Times New Roman" panose="02020603050405020304" pitchFamily="18" charset="0"/>
                          <a:cs typeface="Arial" panose="020B0604020202020204" pitchFamily="34" charset="0"/>
                        </a:rPr>
                        <a:t>Causes of Pregnancy Loss</a:t>
                      </a:r>
                      <a:endParaRPr lang="en-US" sz="2000" dirty="0">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5B592"/>
                    </a:solidFill>
                  </a:tcPr>
                </a:tc>
                <a:tc>
                  <a:txBody>
                    <a:bodyPr/>
                    <a:lstStyle/>
                    <a:p>
                      <a:pPr marL="0" marR="0" algn="ctr">
                        <a:lnSpc>
                          <a:spcPct val="200000"/>
                        </a:lnSpc>
                        <a:spcBef>
                          <a:spcPts val="0"/>
                        </a:spcBef>
                        <a:spcAft>
                          <a:spcPts val="0"/>
                        </a:spcAft>
                      </a:pPr>
                      <a:r>
                        <a:rPr lang="en-US" sz="2000" b="1" kern="1200">
                          <a:solidFill>
                            <a:srgbClr val="FFFFFF"/>
                          </a:solidFill>
                          <a:effectLst/>
                          <a:latin typeface="Footlight MT Light" panose="0204060206030A020304" pitchFamily="18" charset="0"/>
                          <a:ea typeface="Times New Roman" panose="02020603050405020304" pitchFamily="18" charset="0"/>
                          <a:cs typeface="Arial" panose="020B0604020202020204" pitchFamily="34" charset="0"/>
                        </a:rPr>
                        <a:t>Attributional Correlate</a:t>
                      </a:r>
                      <a:endParaRPr lang="en-US" sz="2000">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5B592"/>
                    </a:solidFill>
                  </a:tcPr>
                </a:tc>
                <a:extLst>
                  <a:ext uri="{0D108BD9-81ED-4DB2-BD59-A6C34878D82A}">
                    <a16:rowId xmlns:a16="http://schemas.microsoft.com/office/drawing/2014/main" val="2550480985"/>
                  </a:ext>
                </a:extLst>
              </a:tr>
              <a:tr h="754551">
                <a:tc>
                  <a:txBody>
                    <a:bodyPr/>
                    <a:lstStyle/>
                    <a:p>
                      <a:pPr marL="0" marR="0">
                        <a:lnSpc>
                          <a:spcPct val="200000"/>
                        </a:lnSpc>
                        <a:spcBef>
                          <a:spcPts val="0"/>
                        </a:spcBef>
                        <a:spcAft>
                          <a:spcPts val="0"/>
                        </a:spcAft>
                      </a:pPr>
                      <a:r>
                        <a:rPr lang="en-US" sz="2000" b="1" kern="1200" dirty="0">
                          <a:solidFill>
                            <a:srgbClr val="FFFFFF"/>
                          </a:solidFill>
                          <a:effectLst/>
                          <a:latin typeface="Footlight MT Light" panose="0204060206030A020304" pitchFamily="18" charset="0"/>
                          <a:ea typeface="Times New Roman" panose="02020603050405020304" pitchFamily="18" charset="0"/>
                          <a:cs typeface="Arial" panose="020B0604020202020204" pitchFamily="34" charset="0"/>
                        </a:rPr>
                        <a:t>Genetic Abnormalities </a:t>
                      </a:r>
                      <a:endParaRPr lang="en-US" sz="2000" dirty="0">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B592"/>
                    </a:solidFill>
                  </a:tcPr>
                </a:tc>
                <a:tc>
                  <a:txBody>
                    <a:bodyPr/>
                    <a:lstStyle/>
                    <a:p>
                      <a:pPr marL="0" marR="0">
                        <a:lnSpc>
                          <a:spcPct val="115000"/>
                        </a:lnSpc>
                        <a:spcBef>
                          <a:spcPts val="0"/>
                        </a:spcBef>
                        <a:spcAft>
                          <a:spcPts val="0"/>
                        </a:spcAft>
                      </a:pPr>
                      <a:r>
                        <a:rPr lang="en-US" sz="2000" b="1" kern="1200" dirty="0">
                          <a:solidFill>
                            <a:schemeClr val="accent3">
                              <a:lumMod val="75000"/>
                            </a:schemeClr>
                          </a:solidFill>
                          <a:effectLst/>
                          <a:latin typeface="Footlight MT Light" panose="0204060206030A020304" pitchFamily="18" charset="0"/>
                          <a:ea typeface="Times New Roman" panose="02020603050405020304" pitchFamily="18" charset="0"/>
                          <a:cs typeface="Arial" panose="020B0604020202020204" pitchFamily="34" charset="0"/>
                        </a:rPr>
                        <a:t>Mother </a:t>
                      </a:r>
                      <a:endParaRPr lang="en-US" sz="2000" dirty="0">
                        <a:solidFill>
                          <a:schemeClr val="accent3">
                            <a:lumMod val="75000"/>
                          </a:schemeClr>
                        </a:solidFill>
                        <a:effectLst/>
                        <a:latin typeface="Footlight MT Light" panose="0204060206030A020304" pitchFamily="18"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2000" b="1" kern="1200" dirty="0">
                          <a:solidFill>
                            <a:schemeClr val="accent3">
                              <a:lumMod val="75000"/>
                            </a:schemeClr>
                          </a:solidFill>
                          <a:effectLst/>
                          <a:latin typeface="Footlight MT Light" panose="0204060206030A020304" pitchFamily="18" charset="0"/>
                          <a:ea typeface="Times New Roman" panose="02020603050405020304" pitchFamily="18" charset="0"/>
                          <a:cs typeface="Arial" panose="020B0604020202020204" pitchFamily="34" charset="0"/>
                        </a:rPr>
                        <a:t>Father </a:t>
                      </a:r>
                      <a:endParaRPr lang="en-US" sz="2000" dirty="0">
                        <a:solidFill>
                          <a:schemeClr val="accent3">
                            <a:lumMod val="75000"/>
                          </a:schemeClr>
                        </a:solidFill>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E5DC"/>
                    </a:solidFill>
                  </a:tcPr>
                </a:tc>
                <a:extLst>
                  <a:ext uri="{0D108BD9-81ED-4DB2-BD59-A6C34878D82A}">
                    <a16:rowId xmlns:a16="http://schemas.microsoft.com/office/drawing/2014/main" val="2848683378"/>
                  </a:ext>
                </a:extLst>
              </a:tr>
              <a:tr h="617731">
                <a:tc>
                  <a:txBody>
                    <a:bodyPr/>
                    <a:lstStyle/>
                    <a:p>
                      <a:pPr marL="0" marR="0">
                        <a:lnSpc>
                          <a:spcPct val="200000"/>
                        </a:lnSpc>
                        <a:spcBef>
                          <a:spcPts val="0"/>
                        </a:spcBef>
                        <a:spcAft>
                          <a:spcPts val="0"/>
                        </a:spcAft>
                      </a:pPr>
                      <a:r>
                        <a:rPr lang="en-US" sz="2000" b="1" kern="1200">
                          <a:solidFill>
                            <a:srgbClr val="FFFFFF"/>
                          </a:solidFill>
                          <a:effectLst/>
                          <a:latin typeface="Footlight MT Light" panose="0204060206030A020304" pitchFamily="18" charset="0"/>
                          <a:ea typeface="Times New Roman" panose="02020603050405020304" pitchFamily="18" charset="0"/>
                          <a:cs typeface="Arial" panose="020B0604020202020204" pitchFamily="34" charset="0"/>
                        </a:rPr>
                        <a:t> Anatomic abnormalities  </a:t>
                      </a:r>
                      <a:endParaRPr lang="en-US" sz="2000">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B592"/>
                    </a:solidFill>
                  </a:tcPr>
                </a:tc>
                <a:tc>
                  <a:txBody>
                    <a:bodyPr/>
                    <a:lstStyle/>
                    <a:p>
                      <a:pPr marL="0" marR="0">
                        <a:lnSpc>
                          <a:spcPct val="200000"/>
                        </a:lnSpc>
                        <a:spcBef>
                          <a:spcPts val="0"/>
                        </a:spcBef>
                        <a:spcAft>
                          <a:spcPts val="0"/>
                        </a:spcAft>
                      </a:pPr>
                      <a:r>
                        <a:rPr lang="en-US" sz="2000" b="1" kern="1200" dirty="0">
                          <a:solidFill>
                            <a:schemeClr val="accent3">
                              <a:lumMod val="75000"/>
                            </a:schemeClr>
                          </a:solidFill>
                          <a:effectLst/>
                          <a:latin typeface="Footlight MT Light" panose="0204060206030A020304" pitchFamily="18" charset="0"/>
                          <a:ea typeface="Times New Roman" panose="02020603050405020304" pitchFamily="18" charset="0"/>
                          <a:cs typeface="Arial" panose="020B0604020202020204" pitchFamily="34" charset="0"/>
                        </a:rPr>
                        <a:t>Mother</a:t>
                      </a:r>
                      <a:endParaRPr lang="en-US" sz="2000" dirty="0">
                        <a:solidFill>
                          <a:schemeClr val="accent3">
                            <a:lumMod val="75000"/>
                          </a:schemeClr>
                        </a:solidFill>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EE"/>
                    </a:solidFill>
                  </a:tcPr>
                </a:tc>
                <a:extLst>
                  <a:ext uri="{0D108BD9-81ED-4DB2-BD59-A6C34878D82A}">
                    <a16:rowId xmlns:a16="http://schemas.microsoft.com/office/drawing/2014/main" val="1134940766"/>
                  </a:ext>
                </a:extLst>
              </a:tr>
              <a:tr h="583911">
                <a:tc>
                  <a:txBody>
                    <a:bodyPr/>
                    <a:lstStyle/>
                    <a:p>
                      <a:pPr marL="0" marR="0">
                        <a:lnSpc>
                          <a:spcPct val="200000"/>
                        </a:lnSpc>
                        <a:spcBef>
                          <a:spcPts val="0"/>
                        </a:spcBef>
                        <a:spcAft>
                          <a:spcPts val="0"/>
                        </a:spcAft>
                      </a:pPr>
                      <a:r>
                        <a:rPr lang="en-US" sz="2000" b="1" kern="1200">
                          <a:solidFill>
                            <a:srgbClr val="FFFFFF"/>
                          </a:solidFill>
                          <a:effectLst/>
                          <a:latin typeface="Footlight MT Light" panose="0204060206030A020304" pitchFamily="18" charset="0"/>
                          <a:ea typeface="Times New Roman" panose="02020603050405020304" pitchFamily="18" charset="0"/>
                          <a:cs typeface="Arial" panose="020B0604020202020204" pitchFamily="34" charset="0"/>
                        </a:rPr>
                        <a:t> Antiphospholipid Antibody Syndrome</a:t>
                      </a:r>
                      <a:endParaRPr lang="en-US" sz="2000">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B592"/>
                    </a:solidFill>
                  </a:tcPr>
                </a:tc>
                <a:tc>
                  <a:txBody>
                    <a:bodyPr/>
                    <a:lstStyle/>
                    <a:p>
                      <a:pPr marL="0" marR="0">
                        <a:lnSpc>
                          <a:spcPct val="200000"/>
                        </a:lnSpc>
                        <a:spcBef>
                          <a:spcPts val="0"/>
                        </a:spcBef>
                        <a:spcAft>
                          <a:spcPts val="0"/>
                        </a:spcAft>
                      </a:pPr>
                      <a:r>
                        <a:rPr lang="en-US" sz="2000" b="1" kern="1200" dirty="0">
                          <a:solidFill>
                            <a:schemeClr val="accent3">
                              <a:lumMod val="75000"/>
                            </a:schemeClr>
                          </a:solidFill>
                          <a:effectLst/>
                          <a:latin typeface="Footlight MT Light" panose="0204060206030A020304" pitchFamily="18" charset="0"/>
                          <a:ea typeface="Times New Roman" panose="02020603050405020304" pitchFamily="18" charset="0"/>
                          <a:cs typeface="Arial" panose="020B0604020202020204" pitchFamily="34" charset="0"/>
                        </a:rPr>
                        <a:t>Mother</a:t>
                      </a:r>
                      <a:endParaRPr lang="en-US" sz="2000" dirty="0">
                        <a:solidFill>
                          <a:schemeClr val="accent3">
                            <a:lumMod val="75000"/>
                          </a:schemeClr>
                        </a:solidFill>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E5DC"/>
                    </a:solidFill>
                  </a:tcPr>
                </a:tc>
                <a:extLst>
                  <a:ext uri="{0D108BD9-81ED-4DB2-BD59-A6C34878D82A}">
                    <a16:rowId xmlns:a16="http://schemas.microsoft.com/office/drawing/2014/main" val="3742347514"/>
                  </a:ext>
                </a:extLst>
              </a:tr>
              <a:tr h="583911">
                <a:tc>
                  <a:txBody>
                    <a:bodyPr/>
                    <a:lstStyle/>
                    <a:p>
                      <a:pPr marL="0" marR="0">
                        <a:lnSpc>
                          <a:spcPct val="200000"/>
                        </a:lnSpc>
                        <a:spcBef>
                          <a:spcPts val="0"/>
                        </a:spcBef>
                        <a:spcAft>
                          <a:spcPts val="0"/>
                        </a:spcAft>
                      </a:pPr>
                      <a:r>
                        <a:rPr lang="en-US" sz="2000" b="1" kern="1200">
                          <a:solidFill>
                            <a:srgbClr val="FFFFFF"/>
                          </a:solidFill>
                          <a:effectLst/>
                          <a:latin typeface="Footlight MT Light" panose="0204060206030A020304" pitchFamily="18" charset="0"/>
                          <a:ea typeface="Times New Roman" panose="02020603050405020304" pitchFamily="18" charset="0"/>
                          <a:cs typeface="Arial" panose="020B0604020202020204" pitchFamily="34" charset="0"/>
                        </a:rPr>
                        <a:t> Endocrine Factors	</a:t>
                      </a:r>
                      <a:endParaRPr lang="en-US" sz="2000">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B592"/>
                    </a:solidFill>
                  </a:tcPr>
                </a:tc>
                <a:tc>
                  <a:txBody>
                    <a:bodyPr/>
                    <a:lstStyle/>
                    <a:p>
                      <a:pPr marL="0" marR="0">
                        <a:lnSpc>
                          <a:spcPct val="200000"/>
                        </a:lnSpc>
                        <a:spcBef>
                          <a:spcPts val="0"/>
                        </a:spcBef>
                        <a:spcAft>
                          <a:spcPts val="0"/>
                        </a:spcAft>
                      </a:pPr>
                      <a:r>
                        <a:rPr lang="en-US" sz="2000" b="1" kern="1200" dirty="0">
                          <a:solidFill>
                            <a:schemeClr val="accent3">
                              <a:lumMod val="75000"/>
                            </a:schemeClr>
                          </a:solidFill>
                          <a:effectLst/>
                          <a:latin typeface="Footlight MT Light" panose="0204060206030A020304" pitchFamily="18" charset="0"/>
                          <a:ea typeface="Times New Roman" panose="02020603050405020304" pitchFamily="18" charset="0"/>
                          <a:cs typeface="Arial" panose="020B0604020202020204" pitchFamily="34" charset="0"/>
                        </a:rPr>
                        <a:t>Mother</a:t>
                      </a:r>
                      <a:endParaRPr lang="en-US" sz="2000" dirty="0">
                        <a:solidFill>
                          <a:schemeClr val="accent3">
                            <a:lumMod val="75000"/>
                          </a:schemeClr>
                        </a:solidFill>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EE"/>
                    </a:solidFill>
                  </a:tcPr>
                </a:tc>
                <a:extLst>
                  <a:ext uri="{0D108BD9-81ED-4DB2-BD59-A6C34878D82A}">
                    <a16:rowId xmlns:a16="http://schemas.microsoft.com/office/drawing/2014/main" val="112199177"/>
                  </a:ext>
                </a:extLst>
              </a:tr>
              <a:tr h="583911">
                <a:tc>
                  <a:txBody>
                    <a:bodyPr/>
                    <a:lstStyle/>
                    <a:p>
                      <a:pPr marL="0" marR="0">
                        <a:lnSpc>
                          <a:spcPct val="200000"/>
                        </a:lnSpc>
                        <a:spcBef>
                          <a:spcPts val="0"/>
                        </a:spcBef>
                        <a:spcAft>
                          <a:spcPts val="0"/>
                        </a:spcAft>
                      </a:pPr>
                      <a:r>
                        <a:rPr lang="en-US" sz="2000" b="1" kern="1200">
                          <a:solidFill>
                            <a:srgbClr val="FFFFFF"/>
                          </a:solidFill>
                          <a:effectLst/>
                          <a:latin typeface="Footlight MT Light" panose="0204060206030A020304" pitchFamily="18" charset="0"/>
                          <a:ea typeface="Times New Roman" panose="02020603050405020304" pitchFamily="18" charset="0"/>
                          <a:cs typeface="Arial" panose="020B0604020202020204" pitchFamily="34" charset="0"/>
                        </a:rPr>
                        <a:t>Thrombophilias</a:t>
                      </a:r>
                      <a:endParaRPr lang="en-US" sz="2000">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B592"/>
                    </a:solidFill>
                  </a:tcPr>
                </a:tc>
                <a:tc>
                  <a:txBody>
                    <a:bodyPr/>
                    <a:lstStyle/>
                    <a:p>
                      <a:pPr marL="0" marR="0">
                        <a:lnSpc>
                          <a:spcPct val="200000"/>
                        </a:lnSpc>
                        <a:spcBef>
                          <a:spcPts val="0"/>
                        </a:spcBef>
                        <a:spcAft>
                          <a:spcPts val="0"/>
                        </a:spcAft>
                      </a:pPr>
                      <a:r>
                        <a:rPr lang="en-US" sz="2000" b="1" kern="1200" dirty="0">
                          <a:solidFill>
                            <a:schemeClr val="accent3">
                              <a:lumMod val="75000"/>
                            </a:schemeClr>
                          </a:solidFill>
                          <a:effectLst/>
                          <a:latin typeface="Footlight MT Light" panose="0204060206030A020304" pitchFamily="18" charset="0"/>
                          <a:ea typeface="Times New Roman" panose="02020603050405020304" pitchFamily="18" charset="0"/>
                          <a:cs typeface="Arial" panose="020B0604020202020204" pitchFamily="34" charset="0"/>
                        </a:rPr>
                        <a:t>Mother</a:t>
                      </a:r>
                      <a:endParaRPr lang="en-US" sz="2000" dirty="0">
                        <a:solidFill>
                          <a:schemeClr val="accent3">
                            <a:lumMod val="75000"/>
                          </a:schemeClr>
                        </a:solidFill>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E5DC"/>
                    </a:solidFill>
                  </a:tcPr>
                </a:tc>
                <a:extLst>
                  <a:ext uri="{0D108BD9-81ED-4DB2-BD59-A6C34878D82A}">
                    <a16:rowId xmlns:a16="http://schemas.microsoft.com/office/drawing/2014/main" val="1441194279"/>
                  </a:ext>
                </a:extLst>
              </a:tr>
              <a:tr h="559185">
                <a:tc>
                  <a:txBody>
                    <a:bodyPr/>
                    <a:lstStyle/>
                    <a:p>
                      <a:pPr marL="0" marR="0">
                        <a:lnSpc>
                          <a:spcPct val="200000"/>
                        </a:lnSpc>
                        <a:spcBef>
                          <a:spcPts val="0"/>
                        </a:spcBef>
                        <a:spcAft>
                          <a:spcPts val="0"/>
                        </a:spcAft>
                      </a:pPr>
                      <a:r>
                        <a:rPr lang="en-US" sz="2000" b="1" kern="1200">
                          <a:solidFill>
                            <a:srgbClr val="FFFFFF"/>
                          </a:solidFill>
                          <a:effectLst/>
                          <a:latin typeface="Footlight MT Light" panose="0204060206030A020304" pitchFamily="18" charset="0"/>
                          <a:ea typeface="Times New Roman" panose="02020603050405020304" pitchFamily="18" charset="0"/>
                          <a:cs typeface="Arial" panose="020B0604020202020204" pitchFamily="34" charset="0"/>
                        </a:rPr>
                        <a:t>Nutritional Factors</a:t>
                      </a:r>
                      <a:endParaRPr lang="en-US" sz="2000">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B592"/>
                    </a:solidFill>
                  </a:tcPr>
                </a:tc>
                <a:tc>
                  <a:txBody>
                    <a:bodyPr/>
                    <a:lstStyle/>
                    <a:p>
                      <a:pPr marL="0" marR="0">
                        <a:lnSpc>
                          <a:spcPct val="115000"/>
                        </a:lnSpc>
                        <a:spcBef>
                          <a:spcPts val="0"/>
                        </a:spcBef>
                        <a:spcAft>
                          <a:spcPts val="0"/>
                        </a:spcAft>
                      </a:pPr>
                      <a:r>
                        <a:rPr lang="en-US" sz="2000" b="1" kern="1200" dirty="0">
                          <a:solidFill>
                            <a:schemeClr val="accent3">
                              <a:lumMod val="75000"/>
                            </a:schemeClr>
                          </a:solidFill>
                          <a:effectLst/>
                          <a:latin typeface="Footlight MT Light" panose="0204060206030A020304" pitchFamily="18" charset="0"/>
                          <a:ea typeface="Times New Roman" panose="02020603050405020304" pitchFamily="18" charset="0"/>
                          <a:cs typeface="Arial" panose="020B0604020202020204" pitchFamily="34" charset="0"/>
                        </a:rPr>
                        <a:t>Mother &amp; External factors </a:t>
                      </a:r>
                      <a:endParaRPr lang="en-US" sz="2000" dirty="0">
                        <a:solidFill>
                          <a:schemeClr val="accent3">
                            <a:lumMod val="75000"/>
                          </a:schemeClr>
                        </a:solidFill>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EE"/>
                    </a:solidFill>
                  </a:tcPr>
                </a:tc>
                <a:extLst>
                  <a:ext uri="{0D108BD9-81ED-4DB2-BD59-A6C34878D82A}">
                    <a16:rowId xmlns:a16="http://schemas.microsoft.com/office/drawing/2014/main" val="4106905653"/>
                  </a:ext>
                </a:extLst>
              </a:tr>
              <a:tr h="583911">
                <a:tc>
                  <a:txBody>
                    <a:bodyPr/>
                    <a:lstStyle/>
                    <a:p>
                      <a:pPr marL="0" marR="0">
                        <a:lnSpc>
                          <a:spcPct val="200000"/>
                        </a:lnSpc>
                        <a:spcBef>
                          <a:spcPts val="0"/>
                        </a:spcBef>
                        <a:spcAft>
                          <a:spcPts val="0"/>
                        </a:spcAft>
                      </a:pPr>
                      <a:r>
                        <a:rPr lang="en-US" sz="2000" b="1" kern="1200">
                          <a:solidFill>
                            <a:srgbClr val="FFFFFF"/>
                          </a:solidFill>
                          <a:effectLst/>
                          <a:latin typeface="Footlight MT Light" panose="0204060206030A020304" pitchFamily="18" charset="0"/>
                          <a:ea typeface="Times New Roman" panose="02020603050405020304" pitchFamily="18" charset="0"/>
                          <a:cs typeface="Arial" panose="020B0604020202020204" pitchFamily="34" charset="0"/>
                        </a:rPr>
                        <a:t>Infective Causes</a:t>
                      </a:r>
                      <a:endParaRPr lang="en-US" sz="2000">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B592"/>
                    </a:solidFill>
                  </a:tcPr>
                </a:tc>
                <a:tc>
                  <a:txBody>
                    <a:bodyPr/>
                    <a:lstStyle/>
                    <a:p>
                      <a:pPr marL="0" marR="0">
                        <a:lnSpc>
                          <a:spcPct val="200000"/>
                        </a:lnSpc>
                        <a:spcBef>
                          <a:spcPts val="0"/>
                        </a:spcBef>
                        <a:spcAft>
                          <a:spcPts val="0"/>
                        </a:spcAft>
                      </a:pPr>
                      <a:r>
                        <a:rPr lang="en-US" sz="2000" b="1" kern="1200" dirty="0">
                          <a:solidFill>
                            <a:schemeClr val="accent3">
                              <a:lumMod val="75000"/>
                            </a:schemeClr>
                          </a:solidFill>
                          <a:effectLst/>
                          <a:latin typeface="Footlight MT Light" panose="0204060206030A020304" pitchFamily="18" charset="0"/>
                          <a:ea typeface="Times New Roman" panose="02020603050405020304" pitchFamily="18" charset="0"/>
                          <a:cs typeface="Arial" panose="020B0604020202020204" pitchFamily="34" charset="0"/>
                        </a:rPr>
                        <a:t>Mother</a:t>
                      </a:r>
                      <a:endParaRPr lang="en-US" sz="2000" dirty="0">
                        <a:solidFill>
                          <a:schemeClr val="accent3">
                            <a:lumMod val="75000"/>
                          </a:schemeClr>
                        </a:solidFill>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E5DC"/>
                    </a:solidFill>
                  </a:tcPr>
                </a:tc>
                <a:extLst>
                  <a:ext uri="{0D108BD9-81ED-4DB2-BD59-A6C34878D82A}">
                    <a16:rowId xmlns:a16="http://schemas.microsoft.com/office/drawing/2014/main" val="1607176189"/>
                  </a:ext>
                </a:extLst>
              </a:tr>
              <a:tr h="583911">
                <a:tc>
                  <a:txBody>
                    <a:bodyPr/>
                    <a:lstStyle/>
                    <a:p>
                      <a:pPr marL="0" marR="0">
                        <a:lnSpc>
                          <a:spcPct val="200000"/>
                        </a:lnSpc>
                        <a:spcBef>
                          <a:spcPts val="0"/>
                        </a:spcBef>
                        <a:spcAft>
                          <a:spcPts val="0"/>
                        </a:spcAft>
                      </a:pPr>
                      <a:r>
                        <a:rPr lang="en-US" sz="2000" b="1" kern="1200">
                          <a:solidFill>
                            <a:srgbClr val="FFFFFF"/>
                          </a:solidFill>
                          <a:effectLst/>
                          <a:latin typeface="Footlight MT Light" panose="0204060206030A020304" pitchFamily="18" charset="0"/>
                          <a:ea typeface="Times New Roman" panose="02020603050405020304" pitchFamily="18" charset="0"/>
                          <a:cs typeface="Arial" panose="020B0604020202020204" pitchFamily="34" charset="0"/>
                        </a:rPr>
                        <a:t>Placental Problems</a:t>
                      </a:r>
                      <a:endParaRPr lang="en-US" sz="2000">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B592"/>
                    </a:solidFill>
                  </a:tcPr>
                </a:tc>
                <a:tc>
                  <a:txBody>
                    <a:bodyPr/>
                    <a:lstStyle/>
                    <a:p>
                      <a:pPr marL="0" marR="0">
                        <a:lnSpc>
                          <a:spcPct val="200000"/>
                        </a:lnSpc>
                        <a:spcBef>
                          <a:spcPts val="0"/>
                        </a:spcBef>
                        <a:spcAft>
                          <a:spcPts val="0"/>
                        </a:spcAft>
                      </a:pPr>
                      <a:r>
                        <a:rPr lang="en-US" sz="2000" b="1" kern="1200" dirty="0">
                          <a:solidFill>
                            <a:schemeClr val="accent3">
                              <a:lumMod val="75000"/>
                            </a:schemeClr>
                          </a:solidFill>
                          <a:effectLst/>
                          <a:latin typeface="Footlight MT Light" panose="0204060206030A020304" pitchFamily="18" charset="0"/>
                          <a:ea typeface="Times New Roman" panose="02020603050405020304" pitchFamily="18" charset="0"/>
                          <a:cs typeface="Arial" panose="020B0604020202020204" pitchFamily="34" charset="0"/>
                        </a:rPr>
                        <a:t>Mother</a:t>
                      </a:r>
                      <a:endParaRPr lang="en-US" sz="2000" dirty="0">
                        <a:solidFill>
                          <a:schemeClr val="accent3">
                            <a:lumMod val="75000"/>
                          </a:schemeClr>
                        </a:solidFill>
                        <a:effectLst/>
                        <a:latin typeface="Footlight MT Light" panose="0204060206030A020304" pitchFamily="18" charset="0"/>
                        <a:ea typeface="Calibri" panose="020F0502020204030204" pitchFamily="34" charset="0"/>
                        <a:cs typeface="Arial" panose="020B0604020202020204" pitchFamily="34" charset="0"/>
                      </a:endParaRPr>
                    </a:p>
                  </a:txBody>
                  <a:tcPr marL="66788" marR="66788" marT="927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3EE"/>
                    </a:solidFill>
                  </a:tcPr>
                </a:tc>
                <a:extLst>
                  <a:ext uri="{0D108BD9-81ED-4DB2-BD59-A6C34878D82A}">
                    <a16:rowId xmlns:a16="http://schemas.microsoft.com/office/drawing/2014/main" val="266917045"/>
                  </a:ext>
                </a:extLst>
              </a:tr>
            </a:tbl>
          </a:graphicData>
        </a:graphic>
      </p:graphicFrame>
    </p:spTree>
    <p:extLst>
      <p:ext uri="{BB962C8B-B14F-4D97-AF65-F5344CB8AC3E}">
        <p14:creationId xmlns:p14="http://schemas.microsoft.com/office/powerpoint/2010/main" val="200139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4482-530B-4202-9FBB-3DAACC264B26}"/>
              </a:ext>
            </a:extLst>
          </p:cNvPr>
          <p:cNvSpPr>
            <a:spLocks noGrp="1"/>
          </p:cNvSpPr>
          <p:nvPr>
            <p:ph type="title"/>
          </p:nvPr>
        </p:nvSpPr>
        <p:spPr>
          <a:xfrm>
            <a:off x="1091419" y="393260"/>
            <a:ext cx="9782908" cy="844697"/>
          </a:xfrm>
        </p:spPr>
        <p:txBody>
          <a:bodyPr/>
          <a:lstStyle/>
          <a:p>
            <a:pPr algn="ctr"/>
            <a:r>
              <a:rPr lang="en-US" dirty="0">
                <a:latin typeface="Footlight MT Light" panose="0204060206030A020304" pitchFamily="18" charset="0"/>
              </a:rPr>
              <a:t>The Pregnant Mind </a:t>
            </a:r>
          </a:p>
        </p:txBody>
      </p:sp>
      <p:sp>
        <p:nvSpPr>
          <p:cNvPr id="3" name="Content Placeholder 2">
            <a:extLst>
              <a:ext uri="{FF2B5EF4-FFF2-40B4-BE49-F238E27FC236}">
                <a16:creationId xmlns:a16="http://schemas.microsoft.com/office/drawing/2014/main" id="{F2F30FF7-3234-4AD9-8208-F8D92E614DB4}"/>
              </a:ext>
            </a:extLst>
          </p:cNvPr>
          <p:cNvSpPr>
            <a:spLocks noGrp="1"/>
          </p:cNvSpPr>
          <p:nvPr>
            <p:ph idx="1"/>
          </p:nvPr>
        </p:nvSpPr>
        <p:spPr>
          <a:xfrm>
            <a:off x="838200" y="1491049"/>
            <a:ext cx="10515600" cy="4685914"/>
          </a:xfrm>
        </p:spPr>
        <p:txBody>
          <a:bodyPr/>
          <a:lstStyle/>
          <a:p>
            <a:r>
              <a:rPr lang="en-US" dirty="0">
                <a:latin typeface="Footlight MT Light" panose="0204060206030A020304" pitchFamily="18" charset="0"/>
              </a:rPr>
              <a:t>Dark Side of the Womb – Joan Raphael-</a:t>
            </a:r>
            <a:r>
              <a:rPr lang="en-US" dirty="0" err="1">
                <a:latin typeface="Footlight MT Light" panose="0204060206030A020304" pitchFamily="18" charset="0"/>
              </a:rPr>
              <a:t>Leff</a:t>
            </a:r>
            <a:endParaRPr lang="en-US" dirty="0">
              <a:latin typeface="Footlight MT Light" panose="0204060206030A020304" pitchFamily="18" charset="0"/>
            </a:endParaRPr>
          </a:p>
          <a:p>
            <a:endParaRPr lang="en-US" sz="2000" dirty="0">
              <a:latin typeface="Footlight MT Light" panose="0204060206030A020304" pitchFamily="18" charset="0"/>
            </a:endParaRPr>
          </a:p>
          <a:p>
            <a:r>
              <a:rPr lang="en-US" dirty="0">
                <a:latin typeface="Footlight MT Light" panose="0204060206030A020304" pitchFamily="18" charset="0"/>
              </a:rPr>
              <a:t>Pregnancy as a unique relationship</a:t>
            </a:r>
          </a:p>
          <a:p>
            <a:endParaRPr lang="en-US" sz="2000" dirty="0">
              <a:latin typeface="Footlight MT Light" panose="0204060206030A020304" pitchFamily="18" charset="0"/>
            </a:endParaRPr>
          </a:p>
          <a:p>
            <a:r>
              <a:rPr lang="en-US" dirty="0">
                <a:latin typeface="Footlight MT Light" panose="0204060206030A020304" pitchFamily="18" charset="0"/>
              </a:rPr>
              <a:t>Reproduction of mothering</a:t>
            </a:r>
          </a:p>
          <a:p>
            <a:endParaRPr lang="en-US" sz="2000" dirty="0">
              <a:latin typeface="Footlight MT Light" panose="0204060206030A020304" pitchFamily="18" charset="0"/>
            </a:endParaRPr>
          </a:p>
          <a:p>
            <a:r>
              <a:rPr lang="en-US" dirty="0">
                <a:latin typeface="Footlight MT Light" panose="0204060206030A020304" pitchFamily="18" charset="0"/>
              </a:rPr>
              <a:t>Maternal Fetal bond</a:t>
            </a:r>
          </a:p>
          <a:p>
            <a:endParaRPr lang="en-US" sz="2000" dirty="0">
              <a:latin typeface="Footlight MT Light" panose="0204060206030A020304" pitchFamily="18" charset="0"/>
            </a:endParaRPr>
          </a:p>
          <a:p>
            <a:r>
              <a:rPr lang="en-US" dirty="0">
                <a:latin typeface="Footlight MT Light" panose="0204060206030A020304" pitchFamily="18" charset="0"/>
              </a:rPr>
              <a:t>Technology</a:t>
            </a:r>
          </a:p>
        </p:txBody>
      </p:sp>
      <p:pic>
        <p:nvPicPr>
          <p:cNvPr id="8" name="Picture 7" descr="A picture containing indoor, animal, table, cat&#10;&#10;Description automatically generated">
            <a:extLst>
              <a:ext uri="{FF2B5EF4-FFF2-40B4-BE49-F238E27FC236}">
                <a16:creationId xmlns:a16="http://schemas.microsoft.com/office/drawing/2014/main" id="{A776C363-C717-446A-8079-B2422E353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7495" y="2968283"/>
            <a:ext cx="3966305" cy="2801376"/>
          </a:xfrm>
          <a:prstGeom prst="rect">
            <a:avLst/>
          </a:prstGeom>
        </p:spPr>
      </p:pic>
    </p:spTree>
    <p:extLst>
      <p:ext uri="{BB962C8B-B14F-4D97-AF65-F5344CB8AC3E}">
        <p14:creationId xmlns:p14="http://schemas.microsoft.com/office/powerpoint/2010/main" val="1256225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7275-062B-42EA-9742-C5BE2D3825D5}"/>
              </a:ext>
            </a:extLst>
          </p:cNvPr>
          <p:cNvSpPr>
            <a:spLocks noGrp="1"/>
          </p:cNvSpPr>
          <p:nvPr>
            <p:ph type="title"/>
          </p:nvPr>
        </p:nvSpPr>
        <p:spPr/>
        <p:txBody>
          <a:bodyPr/>
          <a:lstStyle/>
          <a:p>
            <a:pPr algn="ctr"/>
            <a:r>
              <a:rPr lang="en-US" dirty="0">
                <a:latin typeface="Footlight MT Light" panose="0204060206030A020304" pitchFamily="18" charset="0"/>
              </a:rPr>
              <a:t>Psychological dimensions of loss</a:t>
            </a:r>
          </a:p>
        </p:txBody>
      </p:sp>
      <p:sp>
        <p:nvSpPr>
          <p:cNvPr id="3" name="Content Placeholder 2">
            <a:extLst>
              <a:ext uri="{FF2B5EF4-FFF2-40B4-BE49-F238E27FC236}">
                <a16:creationId xmlns:a16="http://schemas.microsoft.com/office/drawing/2014/main" id="{47ED9C7A-2642-41B5-B839-3E635719A967}"/>
              </a:ext>
            </a:extLst>
          </p:cNvPr>
          <p:cNvSpPr>
            <a:spLocks noGrp="1"/>
          </p:cNvSpPr>
          <p:nvPr>
            <p:ph idx="1"/>
          </p:nvPr>
        </p:nvSpPr>
        <p:spPr/>
        <p:txBody>
          <a:bodyPr/>
          <a:lstStyle/>
          <a:p>
            <a:r>
              <a:rPr lang="en-US" dirty="0">
                <a:latin typeface="Footlight MT Light" panose="0204060206030A020304" pitchFamily="18" charset="0"/>
              </a:rPr>
              <a:t>The reproductive story</a:t>
            </a:r>
          </a:p>
          <a:p>
            <a:endParaRPr lang="en-US" dirty="0">
              <a:latin typeface="Footlight MT Light" panose="0204060206030A020304" pitchFamily="18" charset="0"/>
            </a:endParaRPr>
          </a:p>
          <a:p>
            <a:r>
              <a:rPr lang="en-US" dirty="0">
                <a:latin typeface="Footlight MT Light" panose="0204060206030A020304" pitchFamily="18" charset="0"/>
              </a:rPr>
              <a:t>Loss as a traumatic event</a:t>
            </a:r>
          </a:p>
          <a:p>
            <a:endParaRPr lang="en-US" dirty="0">
              <a:latin typeface="Footlight MT Light" panose="0204060206030A020304" pitchFamily="18" charset="0"/>
            </a:endParaRPr>
          </a:p>
          <a:p>
            <a:r>
              <a:rPr lang="en-US" dirty="0">
                <a:latin typeface="Footlight MT Light" panose="0204060206030A020304" pitchFamily="18" charset="0"/>
              </a:rPr>
              <a:t>The Great Shift</a:t>
            </a:r>
          </a:p>
          <a:p>
            <a:endParaRPr lang="en-US" dirty="0">
              <a:latin typeface="Footlight MT Light" panose="0204060206030A020304" pitchFamily="18" charset="0"/>
            </a:endParaRPr>
          </a:p>
          <a:p>
            <a:r>
              <a:rPr lang="en-US" dirty="0">
                <a:latin typeface="Footlight MT Light" panose="0204060206030A020304" pitchFamily="18" charset="0"/>
              </a:rPr>
              <a:t>Emotional responses </a:t>
            </a:r>
          </a:p>
          <a:p>
            <a:endParaRPr lang="en-US" dirty="0">
              <a:latin typeface="Footlight MT Light" panose="0204060206030A020304" pitchFamily="18" charset="0"/>
            </a:endParaRPr>
          </a:p>
        </p:txBody>
      </p:sp>
      <p:pic>
        <p:nvPicPr>
          <p:cNvPr id="5" name="Picture 4" descr="A close up of a logo&#10;&#10;Description automatically generated">
            <a:extLst>
              <a:ext uri="{FF2B5EF4-FFF2-40B4-BE49-F238E27FC236}">
                <a16:creationId xmlns:a16="http://schemas.microsoft.com/office/drawing/2014/main" id="{9DCF89DA-7861-4D2B-9765-FCED455D7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54351" y="2063511"/>
            <a:ext cx="2619301" cy="3650484"/>
          </a:xfrm>
          <a:prstGeom prst="rect">
            <a:avLst/>
          </a:prstGeom>
        </p:spPr>
      </p:pic>
    </p:spTree>
    <p:extLst>
      <p:ext uri="{BB962C8B-B14F-4D97-AF65-F5344CB8AC3E}">
        <p14:creationId xmlns:p14="http://schemas.microsoft.com/office/powerpoint/2010/main" val="2823385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B18E-C2B0-42E8-BB46-709B76033552}"/>
              </a:ext>
            </a:extLst>
          </p:cNvPr>
          <p:cNvSpPr>
            <a:spLocks noGrp="1"/>
          </p:cNvSpPr>
          <p:nvPr>
            <p:ph type="title"/>
          </p:nvPr>
        </p:nvSpPr>
        <p:spPr/>
        <p:txBody>
          <a:bodyPr/>
          <a:lstStyle/>
          <a:p>
            <a:pPr algn="ctr"/>
            <a:r>
              <a:rPr lang="en-US" dirty="0">
                <a:latin typeface="Footlight MT Light" panose="0204060206030A020304" pitchFamily="18" charset="0"/>
              </a:rPr>
              <a:t>Maternal Self images</a:t>
            </a:r>
          </a:p>
        </p:txBody>
      </p:sp>
      <p:sp>
        <p:nvSpPr>
          <p:cNvPr id="3" name="Content Placeholder 2">
            <a:extLst>
              <a:ext uri="{FF2B5EF4-FFF2-40B4-BE49-F238E27FC236}">
                <a16:creationId xmlns:a16="http://schemas.microsoft.com/office/drawing/2014/main" id="{9816A506-0AB8-4736-86B6-BEEED15E04B2}"/>
              </a:ext>
            </a:extLst>
          </p:cNvPr>
          <p:cNvSpPr>
            <a:spLocks noGrp="1"/>
          </p:cNvSpPr>
          <p:nvPr>
            <p:ph idx="1"/>
          </p:nvPr>
        </p:nvSpPr>
        <p:spPr/>
        <p:txBody>
          <a:bodyPr/>
          <a:lstStyle/>
          <a:p>
            <a:endParaRPr lang="en-US" dirty="0">
              <a:latin typeface="Footlight MT Light" panose="0204060206030A020304" pitchFamily="18" charset="0"/>
            </a:endParaRPr>
          </a:p>
          <a:p>
            <a:r>
              <a:rPr lang="en-US" dirty="0">
                <a:latin typeface="Footlight MT Light" panose="0204060206030A020304" pitchFamily="18" charset="0"/>
              </a:rPr>
              <a:t>The ultimate Anti-Maternal self image</a:t>
            </a:r>
          </a:p>
          <a:p>
            <a:endParaRPr lang="en-US" dirty="0">
              <a:latin typeface="Footlight MT Light" panose="0204060206030A020304" pitchFamily="18" charset="0"/>
            </a:endParaRPr>
          </a:p>
          <a:p>
            <a:r>
              <a:rPr lang="en-US" dirty="0">
                <a:latin typeface="Footlight MT Light" panose="0204060206030A020304" pitchFamily="18" charset="0"/>
              </a:rPr>
              <a:t>Motherhood vs. </a:t>
            </a:r>
            <a:r>
              <a:rPr lang="en-US" dirty="0" err="1">
                <a:latin typeface="Footlight MT Light" panose="0204060206030A020304" pitchFamily="18" charset="0"/>
              </a:rPr>
              <a:t>Monsterhood</a:t>
            </a:r>
            <a:endParaRPr lang="en-US" dirty="0">
              <a:latin typeface="Footlight MT Light" panose="0204060206030A020304" pitchFamily="18" charset="0"/>
            </a:endParaRPr>
          </a:p>
          <a:p>
            <a:endParaRPr lang="en-US" dirty="0">
              <a:latin typeface="Footlight MT Light" panose="0204060206030A020304" pitchFamily="18" charset="0"/>
            </a:endParaRPr>
          </a:p>
          <a:p>
            <a:r>
              <a:rPr lang="en-US" dirty="0">
                <a:latin typeface="Footlight MT Light" panose="0204060206030A020304" pitchFamily="18" charset="0"/>
              </a:rPr>
              <a:t>Quotes </a:t>
            </a:r>
          </a:p>
          <a:p>
            <a:endParaRPr lang="en-US" dirty="0"/>
          </a:p>
        </p:txBody>
      </p:sp>
      <p:pic>
        <p:nvPicPr>
          <p:cNvPr id="4" name="irc_mi" descr="http://www.drdeborahsimmons.com/wp-content/uploads/2013/01/miscarriage.jpg">
            <a:hlinkClick r:id="rId2"/>
            <a:extLst>
              <a:ext uri="{FF2B5EF4-FFF2-40B4-BE49-F238E27FC236}">
                <a16:creationId xmlns:a16="http://schemas.microsoft.com/office/drawing/2014/main" id="{F0D46C94-A2F8-40DD-91FA-47199BE33734}"/>
              </a:ext>
            </a:extLst>
          </p:cNvPr>
          <p:cNvPicPr/>
          <p:nvPr/>
        </p:nvPicPr>
        <p:blipFill>
          <a:blip r:embed="rId3" cstate="print"/>
          <a:srcRect/>
          <a:stretch>
            <a:fillRect/>
          </a:stretch>
        </p:blipFill>
        <p:spPr bwMode="auto">
          <a:xfrm>
            <a:off x="7129975" y="2897944"/>
            <a:ext cx="4124178" cy="2949526"/>
          </a:xfrm>
          <a:prstGeom prst="rect">
            <a:avLst/>
          </a:prstGeom>
          <a:noFill/>
          <a:ln w="9525">
            <a:noFill/>
            <a:miter lim="800000"/>
            <a:headEnd/>
            <a:tailEnd/>
          </a:ln>
        </p:spPr>
      </p:pic>
    </p:spTree>
    <p:extLst>
      <p:ext uri="{BB962C8B-B14F-4D97-AF65-F5344CB8AC3E}">
        <p14:creationId xmlns:p14="http://schemas.microsoft.com/office/powerpoint/2010/main" val="322035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CF9BF-4187-447C-A460-4D3036792266}"/>
              </a:ext>
            </a:extLst>
          </p:cNvPr>
          <p:cNvSpPr>
            <a:spLocks noGrp="1"/>
          </p:cNvSpPr>
          <p:nvPr>
            <p:ph type="title"/>
          </p:nvPr>
        </p:nvSpPr>
        <p:spPr/>
        <p:txBody>
          <a:bodyPr/>
          <a:lstStyle/>
          <a:p>
            <a:pPr algn="ctr"/>
            <a:r>
              <a:rPr lang="en-US" dirty="0">
                <a:latin typeface="Footlight MT Light" panose="0204060206030A020304" pitchFamily="18" charset="0"/>
              </a:rPr>
              <a:t>Historical Perspectives of Care</a:t>
            </a:r>
          </a:p>
        </p:txBody>
      </p:sp>
      <p:sp>
        <p:nvSpPr>
          <p:cNvPr id="3" name="Content Placeholder 2">
            <a:extLst>
              <a:ext uri="{FF2B5EF4-FFF2-40B4-BE49-F238E27FC236}">
                <a16:creationId xmlns:a16="http://schemas.microsoft.com/office/drawing/2014/main" id="{CF2F3616-9130-4967-AAB0-C7C8CAE0A806}"/>
              </a:ext>
            </a:extLst>
          </p:cNvPr>
          <p:cNvSpPr>
            <a:spLocks noGrp="1"/>
          </p:cNvSpPr>
          <p:nvPr>
            <p:ph idx="1"/>
          </p:nvPr>
        </p:nvSpPr>
        <p:spPr/>
        <p:txBody>
          <a:bodyPr/>
          <a:lstStyle/>
          <a:p>
            <a:endParaRPr lang="en-US" dirty="0">
              <a:latin typeface="Footlight MT Light" panose="0204060206030A020304" pitchFamily="18" charset="0"/>
            </a:endParaRPr>
          </a:p>
          <a:p>
            <a:pPr algn="ctr"/>
            <a:r>
              <a:rPr lang="en-US" dirty="0">
                <a:latin typeface="Footlight MT Light" panose="0204060206030A020304" pitchFamily="18" charset="0"/>
              </a:rPr>
              <a:t>Clinical perceptions of miscarriage</a:t>
            </a:r>
          </a:p>
          <a:p>
            <a:pPr algn="ctr"/>
            <a:endParaRPr lang="en-US" dirty="0">
              <a:latin typeface="Footlight MT Light" panose="0204060206030A020304" pitchFamily="18" charset="0"/>
            </a:endParaRPr>
          </a:p>
          <a:p>
            <a:pPr algn="ctr"/>
            <a:r>
              <a:rPr lang="en-US" dirty="0">
                <a:latin typeface="Footlight MT Light" panose="0204060206030A020304" pitchFamily="18" charset="0"/>
              </a:rPr>
              <a:t>Ethics of Justice vs Ethics of care</a:t>
            </a:r>
          </a:p>
          <a:p>
            <a:pPr algn="ctr"/>
            <a:endParaRPr lang="en-US" dirty="0">
              <a:latin typeface="Footlight MT Light" panose="0204060206030A020304" pitchFamily="18" charset="0"/>
            </a:endParaRPr>
          </a:p>
          <a:p>
            <a:pPr algn="ctr"/>
            <a:r>
              <a:rPr lang="en-US" dirty="0">
                <a:latin typeface="Footlight MT Light" panose="0204060206030A020304" pitchFamily="18" charset="0"/>
              </a:rPr>
              <a:t>Outcomes </a:t>
            </a:r>
          </a:p>
          <a:p>
            <a:pPr lvl="1" algn="ctr"/>
            <a:r>
              <a:rPr lang="en-US" dirty="0">
                <a:latin typeface="Footlight MT Light" panose="0204060206030A020304" pitchFamily="18" charset="0"/>
              </a:rPr>
              <a:t>statistical outcomes </a:t>
            </a:r>
          </a:p>
          <a:p>
            <a:pPr lvl="1" algn="ctr"/>
            <a:r>
              <a:rPr lang="en-US" dirty="0">
                <a:latin typeface="Footlight MT Light" panose="0204060206030A020304" pitchFamily="18" charset="0"/>
              </a:rPr>
              <a:t>unspoken impact</a:t>
            </a:r>
          </a:p>
        </p:txBody>
      </p:sp>
      <p:pic>
        <p:nvPicPr>
          <p:cNvPr id="4" name="irc_mi" descr="http://2.bp.blogspot.com/_fPoWZ33QqG4/TRKAY8_WHOI/AAAAAAAAHc0/Oms9TLZnez0/s1600/Geburt3.jpg">
            <a:hlinkClick r:id="rId2"/>
            <a:extLst>
              <a:ext uri="{FF2B5EF4-FFF2-40B4-BE49-F238E27FC236}">
                <a16:creationId xmlns:a16="http://schemas.microsoft.com/office/drawing/2014/main" id="{A674734D-D3B2-429B-A831-677AFD03E082}"/>
              </a:ext>
            </a:extLst>
          </p:cNvPr>
          <p:cNvPicPr/>
          <p:nvPr/>
        </p:nvPicPr>
        <p:blipFill>
          <a:blip r:embed="rId3" cstate="print"/>
          <a:srcRect l="12545" r="5376" b="7801"/>
          <a:stretch>
            <a:fillRect/>
          </a:stretch>
        </p:blipFill>
        <p:spPr bwMode="auto">
          <a:xfrm>
            <a:off x="480390" y="3909391"/>
            <a:ext cx="2421836" cy="2402509"/>
          </a:xfrm>
          <a:prstGeom prst="rect">
            <a:avLst/>
          </a:prstGeom>
          <a:noFill/>
          <a:ln w="9525">
            <a:noFill/>
            <a:miter lim="800000"/>
            <a:headEnd/>
            <a:tailEnd/>
          </a:ln>
        </p:spPr>
      </p:pic>
      <p:pic>
        <p:nvPicPr>
          <p:cNvPr id="5" name="irc_mi" descr="http://comps.fotosearch.com/comp/ARP/ARP124/lc03_birth_c.jpg">
            <a:hlinkClick r:id="rId4"/>
            <a:extLst>
              <a:ext uri="{FF2B5EF4-FFF2-40B4-BE49-F238E27FC236}">
                <a16:creationId xmlns:a16="http://schemas.microsoft.com/office/drawing/2014/main" id="{D9A724BB-1EB7-4EF6-93E8-35F471B21F3F}"/>
              </a:ext>
            </a:extLst>
          </p:cNvPr>
          <p:cNvPicPr/>
          <p:nvPr/>
        </p:nvPicPr>
        <p:blipFill>
          <a:blip r:embed="rId5" cstate="print"/>
          <a:srcRect b="7413"/>
          <a:stretch>
            <a:fillRect/>
          </a:stretch>
        </p:blipFill>
        <p:spPr bwMode="auto">
          <a:xfrm>
            <a:off x="9114182" y="3909391"/>
            <a:ext cx="2597428" cy="2402509"/>
          </a:xfrm>
          <a:prstGeom prst="rect">
            <a:avLst/>
          </a:prstGeom>
          <a:noFill/>
          <a:ln w="9525">
            <a:noFill/>
            <a:miter lim="800000"/>
            <a:headEnd/>
            <a:tailEnd/>
          </a:ln>
        </p:spPr>
      </p:pic>
    </p:spTree>
    <p:extLst>
      <p:ext uri="{BB962C8B-B14F-4D97-AF65-F5344CB8AC3E}">
        <p14:creationId xmlns:p14="http://schemas.microsoft.com/office/powerpoint/2010/main" val="226239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FA17-66AC-4056-B4F4-D1650B17C7D0}"/>
              </a:ext>
            </a:extLst>
          </p:cNvPr>
          <p:cNvSpPr>
            <a:spLocks noGrp="1"/>
          </p:cNvSpPr>
          <p:nvPr>
            <p:ph type="title"/>
          </p:nvPr>
        </p:nvSpPr>
        <p:spPr>
          <a:xfrm>
            <a:off x="838200" y="245855"/>
            <a:ext cx="10515600" cy="1325563"/>
          </a:xfrm>
        </p:spPr>
        <p:txBody>
          <a:bodyPr/>
          <a:lstStyle/>
          <a:p>
            <a:pPr algn="ctr"/>
            <a:r>
              <a:rPr lang="en-US" dirty="0">
                <a:latin typeface="Footlight MT Light" panose="0204060206030A020304" pitchFamily="18" charset="0"/>
              </a:rPr>
              <a:t>Moral Injury</a:t>
            </a:r>
          </a:p>
        </p:txBody>
      </p:sp>
      <p:sp>
        <p:nvSpPr>
          <p:cNvPr id="3" name="Content Placeholder 2">
            <a:extLst>
              <a:ext uri="{FF2B5EF4-FFF2-40B4-BE49-F238E27FC236}">
                <a16:creationId xmlns:a16="http://schemas.microsoft.com/office/drawing/2014/main" id="{C1886500-1B3D-4D4C-B77C-FA6E36B6F265}"/>
              </a:ext>
            </a:extLst>
          </p:cNvPr>
          <p:cNvSpPr>
            <a:spLocks noGrp="1"/>
          </p:cNvSpPr>
          <p:nvPr>
            <p:ph idx="1"/>
          </p:nvPr>
        </p:nvSpPr>
        <p:spPr>
          <a:xfrm>
            <a:off x="838200" y="1905138"/>
            <a:ext cx="10515600" cy="4351338"/>
          </a:xfrm>
        </p:spPr>
        <p:txBody>
          <a:bodyPr>
            <a:normAutofit/>
          </a:bodyPr>
          <a:lstStyle/>
          <a:p>
            <a:r>
              <a:rPr lang="en-US" sz="3200" dirty="0">
                <a:latin typeface="Footlight MT Light" panose="0204060206030A020304" pitchFamily="18" charset="0"/>
              </a:rPr>
              <a:t>History </a:t>
            </a:r>
          </a:p>
          <a:p>
            <a:endParaRPr lang="en-US" sz="3200" dirty="0">
              <a:latin typeface="Footlight MT Light" panose="0204060206030A020304" pitchFamily="18" charset="0"/>
            </a:endParaRPr>
          </a:p>
          <a:p>
            <a:r>
              <a:rPr lang="en-US" sz="3200" dirty="0">
                <a:latin typeface="Footlight MT Light" panose="0204060206030A020304" pitchFamily="18" charset="0"/>
              </a:rPr>
              <a:t>Definitions </a:t>
            </a:r>
          </a:p>
          <a:p>
            <a:endParaRPr lang="en-US" sz="3200" dirty="0">
              <a:latin typeface="Footlight MT Light" panose="0204060206030A020304" pitchFamily="18" charset="0"/>
            </a:endParaRPr>
          </a:p>
          <a:p>
            <a:r>
              <a:rPr lang="en-US" sz="3200" dirty="0">
                <a:latin typeface="Footlight MT Light" panose="0204060206030A020304" pitchFamily="18" charset="0"/>
              </a:rPr>
              <a:t>MI &amp; </a:t>
            </a:r>
            <a:r>
              <a:rPr lang="en-US" sz="3200" dirty="0" err="1">
                <a:latin typeface="Footlight MT Light" panose="0204060206030A020304" pitchFamily="18" charset="0"/>
              </a:rPr>
              <a:t>Ptsd</a:t>
            </a:r>
            <a:r>
              <a:rPr lang="en-US" sz="3200" dirty="0">
                <a:latin typeface="Footlight MT Light" panose="0204060206030A020304" pitchFamily="18" charset="0"/>
              </a:rPr>
              <a:t> </a:t>
            </a:r>
          </a:p>
          <a:p>
            <a:endParaRPr lang="en-US" sz="3200" dirty="0">
              <a:latin typeface="Footlight MT Light" panose="0204060206030A020304" pitchFamily="18" charset="0"/>
            </a:endParaRPr>
          </a:p>
          <a:p>
            <a:r>
              <a:rPr lang="en-US" sz="3200" dirty="0">
                <a:latin typeface="Footlight MT Light" panose="0204060206030A020304" pitchFamily="18" charset="0"/>
              </a:rPr>
              <a:t>MI vs PTSD</a:t>
            </a:r>
          </a:p>
        </p:txBody>
      </p:sp>
      <p:pic>
        <p:nvPicPr>
          <p:cNvPr id="4" name="Picture 3" descr="A close up of a sign&#10;&#10;Description automatically generated">
            <a:extLst>
              <a:ext uri="{FF2B5EF4-FFF2-40B4-BE49-F238E27FC236}">
                <a16:creationId xmlns:a16="http://schemas.microsoft.com/office/drawing/2014/main" id="{523B56FE-B34A-4708-B40F-1D251C2E5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474" y="2914130"/>
            <a:ext cx="4609514" cy="2717046"/>
          </a:xfrm>
          <a:prstGeom prst="rect">
            <a:avLst/>
          </a:prstGeom>
        </p:spPr>
      </p:pic>
    </p:spTree>
    <p:extLst>
      <p:ext uri="{BB962C8B-B14F-4D97-AF65-F5344CB8AC3E}">
        <p14:creationId xmlns:p14="http://schemas.microsoft.com/office/powerpoint/2010/main" val="29780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8230-8DD7-441C-AB97-6B9F4C90114A}"/>
              </a:ext>
            </a:extLst>
          </p:cNvPr>
          <p:cNvSpPr>
            <a:spLocks noGrp="1"/>
          </p:cNvSpPr>
          <p:nvPr>
            <p:ph type="ctrTitle"/>
          </p:nvPr>
        </p:nvSpPr>
        <p:spPr>
          <a:xfrm>
            <a:off x="1524000" y="508000"/>
            <a:ext cx="9144000" cy="909637"/>
          </a:xfrm>
        </p:spPr>
        <p:txBody>
          <a:bodyPr>
            <a:normAutofit fontScale="90000"/>
          </a:bodyPr>
          <a:lstStyle/>
          <a:p>
            <a:r>
              <a:rPr lang="en-US" dirty="0">
                <a:latin typeface="Footlight MT Light" panose="0204060206030A020304" pitchFamily="18" charset="0"/>
              </a:rPr>
              <a:t>Miscarriage as Moral Injury</a:t>
            </a:r>
          </a:p>
        </p:txBody>
      </p:sp>
      <p:sp>
        <p:nvSpPr>
          <p:cNvPr id="3" name="Subtitle 2">
            <a:extLst>
              <a:ext uri="{FF2B5EF4-FFF2-40B4-BE49-F238E27FC236}">
                <a16:creationId xmlns:a16="http://schemas.microsoft.com/office/drawing/2014/main" id="{116B5808-938E-471D-8FA6-B89CA1F12D92}"/>
              </a:ext>
            </a:extLst>
          </p:cNvPr>
          <p:cNvSpPr>
            <a:spLocks noGrp="1"/>
          </p:cNvSpPr>
          <p:nvPr>
            <p:ph type="subTitle" idx="1"/>
          </p:nvPr>
        </p:nvSpPr>
        <p:spPr>
          <a:xfrm>
            <a:off x="791894" y="2032000"/>
            <a:ext cx="9876106" cy="4318000"/>
          </a:xfrm>
        </p:spPr>
        <p:txBody>
          <a:bodyPr>
            <a:normAutofit/>
          </a:bodyPr>
          <a:lstStyle/>
          <a:p>
            <a:pPr marL="342900" indent="-342900" algn="l">
              <a:buFont typeface="Wingdings" panose="05000000000000000000" pitchFamily="2" charset="2"/>
              <a:buChar char="§"/>
            </a:pPr>
            <a:r>
              <a:rPr lang="en-US" sz="3200" dirty="0">
                <a:latin typeface="Footlight MT Light" panose="0204060206030A020304" pitchFamily="18" charset="0"/>
              </a:rPr>
              <a:t>Miscarrying Mom  - Battlefield of Birthing </a:t>
            </a:r>
          </a:p>
          <a:p>
            <a:pPr marL="342900" indent="-342900" algn="l">
              <a:buFont typeface="Wingdings" panose="05000000000000000000" pitchFamily="2" charset="2"/>
              <a:buChar char="§"/>
            </a:pPr>
            <a:endParaRPr lang="en-US" sz="3200" dirty="0">
              <a:latin typeface="Footlight MT Light" panose="0204060206030A020304" pitchFamily="18" charset="0"/>
            </a:endParaRPr>
          </a:p>
          <a:p>
            <a:pPr marL="342900" indent="-342900" algn="l">
              <a:buFont typeface="Wingdings" panose="05000000000000000000" pitchFamily="2" charset="2"/>
              <a:buChar char="§"/>
            </a:pPr>
            <a:r>
              <a:rPr lang="en-US" sz="3200" dirty="0">
                <a:latin typeface="Footlight MT Light" panose="0204060206030A020304" pitchFamily="18" charset="0"/>
              </a:rPr>
              <a:t>Body as Battlefield   </a:t>
            </a:r>
          </a:p>
          <a:p>
            <a:pPr marL="342900" indent="-342900" algn="l">
              <a:buFont typeface="Wingdings" panose="05000000000000000000" pitchFamily="2" charset="2"/>
              <a:buChar char="§"/>
            </a:pPr>
            <a:endParaRPr lang="en-US" sz="3200" dirty="0">
              <a:latin typeface="Footlight MT Light" panose="0204060206030A020304" pitchFamily="18" charset="0"/>
            </a:endParaRPr>
          </a:p>
          <a:p>
            <a:pPr marL="342900" indent="-342900" algn="l">
              <a:buFont typeface="Wingdings" panose="05000000000000000000" pitchFamily="2" charset="2"/>
              <a:buChar char="§"/>
            </a:pPr>
            <a:r>
              <a:rPr lang="en-US" sz="3200" dirty="0">
                <a:latin typeface="Footlight MT Light" panose="0204060206030A020304" pitchFamily="18" charset="0"/>
              </a:rPr>
              <a:t>Moral Injury as Outcome </a:t>
            </a:r>
          </a:p>
        </p:txBody>
      </p:sp>
      <p:pic>
        <p:nvPicPr>
          <p:cNvPr id="10" name="Picture 9">
            <a:extLst>
              <a:ext uri="{FF2B5EF4-FFF2-40B4-BE49-F238E27FC236}">
                <a16:creationId xmlns:a16="http://schemas.microsoft.com/office/drawing/2014/main" id="{426EC3E3-54C6-4743-88BD-F6A6D64EB814}"/>
              </a:ext>
            </a:extLst>
          </p:cNvPr>
          <p:cNvPicPr>
            <a:picLocks noChangeAspect="1"/>
          </p:cNvPicPr>
          <p:nvPr/>
        </p:nvPicPr>
        <p:blipFill>
          <a:blip r:embed="rId2"/>
          <a:stretch>
            <a:fillRect/>
          </a:stretch>
        </p:blipFill>
        <p:spPr>
          <a:xfrm>
            <a:off x="6637606" y="2741367"/>
            <a:ext cx="4762500" cy="3895725"/>
          </a:xfrm>
          <a:prstGeom prst="rect">
            <a:avLst/>
          </a:prstGeom>
        </p:spPr>
      </p:pic>
    </p:spTree>
    <p:extLst>
      <p:ext uri="{BB962C8B-B14F-4D97-AF65-F5344CB8AC3E}">
        <p14:creationId xmlns:p14="http://schemas.microsoft.com/office/powerpoint/2010/main" val="834464518"/>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TotalTime>
  <Words>323</Words>
  <Application>Microsoft Office PowerPoint</Application>
  <PresentationFormat>Widescreen</PresentationFormat>
  <Paragraphs>141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Footlight MT Light</vt:lpstr>
      <vt:lpstr>Wingdings</vt:lpstr>
      <vt:lpstr>Office Theme</vt:lpstr>
      <vt:lpstr>       </vt:lpstr>
      <vt:lpstr> What is Miscarriage?  </vt:lpstr>
      <vt:lpstr>This identifies the categorization of the causes of pregnancy loss as presented by Thomas and van der Spuy and   its attributional correlate.  The attributional correlates are my addendum to the original table and are offered   to establish a connection to the often unarticulated and  internalized attributions made in terms of the etiology they offer.  </vt:lpstr>
      <vt:lpstr>The Pregnant Mind </vt:lpstr>
      <vt:lpstr>Psychological dimensions of loss</vt:lpstr>
      <vt:lpstr>Maternal Self images</vt:lpstr>
      <vt:lpstr>Historical Perspectives of Care</vt:lpstr>
      <vt:lpstr>Moral Injury</vt:lpstr>
      <vt:lpstr>Miscarriage as Moral Injury</vt:lpstr>
      <vt:lpstr>Feminine Psychology</vt:lpstr>
      <vt:lpstr>Theological Underpinnings in Culture </vt:lpstr>
      <vt:lpstr>Thirdness  and  We-ness</vt:lpstr>
      <vt:lpstr>Jizo and Mizuko Kuyo</vt:lpstr>
      <vt:lpstr>Final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Maria Bento Tomas</dc:creator>
  <cp:lastModifiedBy>Maria Bento Tomas</cp:lastModifiedBy>
  <cp:revision>24</cp:revision>
  <dcterms:created xsi:type="dcterms:W3CDTF">2019-05-15T00:00:10Z</dcterms:created>
  <dcterms:modified xsi:type="dcterms:W3CDTF">2019-05-17T02:44:23Z</dcterms:modified>
</cp:coreProperties>
</file>