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16" r:id="rId2"/>
    <p:sldMasterId id="2147483719" r:id="rId3"/>
    <p:sldMasterId id="2147483725" r:id="rId4"/>
    <p:sldMasterId id="2147483728" r:id="rId5"/>
    <p:sldMasterId id="2147483684" r:id="rId6"/>
    <p:sldMasterId id="2147483653" r:id="rId7"/>
    <p:sldMasterId id="2147483687" r:id="rId8"/>
    <p:sldMasterId id="2147483690" r:id="rId9"/>
    <p:sldMasterId id="2147483696" r:id="rId10"/>
    <p:sldMasterId id="2147483702" r:id="rId11"/>
    <p:sldMasterId id="2147483699" r:id="rId12"/>
    <p:sldMasterId id="2147483709" r:id="rId13"/>
  </p:sldMasterIdLst>
  <p:notesMasterIdLst>
    <p:notesMasterId r:id="rId39"/>
  </p:notesMasterIdLst>
  <p:handoutMasterIdLst>
    <p:handoutMasterId r:id="rId40"/>
  </p:handoutMasterIdLst>
  <p:sldIdLst>
    <p:sldId id="258" r:id="rId14"/>
    <p:sldId id="259" r:id="rId15"/>
    <p:sldId id="409" r:id="rId16"/>
    <p:sldId id="411" r:id="rId17"/>
    <p:sldId id="432" r:id="rId18"/>
    <p:sldId id="408" r:id="rId19"/>
    <p:sldId id="419" r:id="rId20"/>
    <p:sldId id="412" r:id="rId21"/>
    <p:sldId id="413" r:id="rId22"/>
    <p:sldId id="414" r:id="rId23"/>
    <p:sldId id="433" r:id="rId24"/>
    <p:sldId id="434" r:id="rId25"/>
    <p:sldId id="435" r:id="rId26"/>
    <p:sldId id="415" r:id="rId27"/>
    <p:sldId id="418" r:id="rId28"/>
    <p:sldId id="420" r:id="rId29"/>
    <p:sldId id="421" r:id="rId30"/>
    <p:sldId id="422" r:id="rId31"/>
    <p:sldId id="426" r:id="rId32"/>
    <p:sldId id="424" r:id="rId33"/>
    <p:sldId id="425" r:id="rId34"/>
    <p:sldId id="427" r:id="rId35"/>
    <p:sldId id="431" r:id="rId36"/>
    <p:sldId id="429" r:id="rId37"/>
    <p:sldId id="430" r:id="rId3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51E378-F475-794D-87E8-1514D0118398}">
          <p14:sldIdLst>
            <p14:sldId id="258"/>
            <p14:sldId id="259"/>
            <p14:sldId id="409"/>
            <p14:sldId id="411"/>
            <p14:sldId id="432"/>
            <p14:sldId id="408"/>
            <p14:sldId id="419"/>
            <p14:sldId id="412"/>
            <p14:sldId id="413"/>
            <p14:sldId id="414"/>
            <p14:sldId id="433"/>
            <p14:sldId id="434"/>
            <p14:sldId id="435"/>
            <p14:sldId id="415"/>
            <p14:sldId id="418"/>
            <p14:sldId id="420"/>
            <p14:sldId id="421"/>
            <p14:sldId id="422"/>
            <p14:sldId id="426"/>
            <p14:sldId id="424"/>
            <p14:sldId id="425"/>
            <p14:sldId id="427"/>
            <p14:sldId id="431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2"/>
    <a:srgbClr val="818A8F"/>
    <a:srgbClr val="5E6A71"/>
    <a:srgbClr val="0A508C"/>
    <a:srgbClr val="EBB700"/>
    <a:srgbClr val="63B1E5"/>
    <a:srgbClr val="37424A"/>
    <a:srgbClr val="D1D4D3"/>
    <a:srgbClr val="005293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7457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18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4E7128-7C67-D441-B355-F702E5068279}" type="datetime4">
              <a:rPr lang="en-US" smtClean="0"/>
              <a:t>May 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6AB3D9-E748-5E41-9221-15721C63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3589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49E7B6-38FD-F849-87D3-AC1C977A209A}" type="datetime4">
              <a:rPr lang="en-US" smtClean="0"/>
              <a:t>May 8,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4CD5B-9F0D-464C-B5AB-06D4F780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077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AE9DB-F9E9-4E82-AD8E-3B9FE17FBE3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16036"/>
          <a:stretch/>
        </p:blipFill>
        <p:spPr>
          <a:xfrm>
            <a:off x="0" y="0"/>
            <a:ext cx="9144000" cy="445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74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500"/>
              </a:lnSpc>
              <a:defRPr sz="42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700"/>
              </a:lnSpc>
              <a:buNone/>
              <a:defRPr sz="2400">
                <a:solidFill>
                  <a:srgbClr val="00000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3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8229600" cy="3124200"/>
          </a:xfrm>
        </p:spPr>
        <p:txBody>
          <a:bodyPr/>
          <a:lstStyle>
            <a:lvl5pPr>
              <a:defRPr/>
            </a:lvl5pPr>
            <a:lvl6pPr>
              <a:defRPr sz="1800" baseline="0"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68491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3962400" cy="3124200"/>
          </a:xfrm>
        </p:spPr>
        <p:txBody>
          <a:bodyPr/>
          <a:lstStyle>
            <a:lvl6pPr>
              <a:defRPr sz="1800" baseline="0"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24400" y="1257300"/>
            <a:ext cx="3962400" cy="3124200"/>
          </a:xfrm>
        </p:spPr>
        <p:txBody>
          <a:bodyPr/>
          <a:lstStyle>
            <a:lvl6pPr>
              <a:defRPr sz="1800" baseline="0"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4742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lnSpc>
                <a:spcPts val="2400"/>
              </a:lnSpc>
              <a:defRPr sz="2000" b="0" i="0" cap="none" baseline="0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ctr">
              <a:lnSpc>
                <a:spcPts val="3200"/>
              </a:lnSpc>
              <a:buNone/>
              <a:defRPr sz="3000" cap="all" baseline="0">
                <a:solidFill>
                  <a:srgbClr val="0A508C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9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13327"/>
          <a:stretch/>
        </p:blipFill>
        <p:spPr>
          <a:xfrm>
            <a:off x="0" y="0"/>
            <a:ext cx="9144000" cy="4610100"/>
          </a:xfrm>
          <a:prstGeom prst="rect">
            <a:avLst/>
          </a:prstGeom>
        </p:spPr>
      </p:pic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200" b="0" i="0" cap="all">
                <a:solidFill>
                  <a:srgbClr val="0A508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558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077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g Footer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r="-70" b="21937"/>
          <a:stretch/>
        </p:blipFill>
        <p:spPr>
          <a:xfrm>
            <a:off x="3" y="342900"/>
            <a:ext cx="9143999" cy="4112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10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500"/>
              </a:lnSpc>
              <a:defRPr sz="42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700"/>
              </a:lnSpc>
              <a:buNone/>
              <a:defRPr sz="24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F47-A8D8-1E43-8797-EC2F73871DD6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460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EBB7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28D5-9CDA-9444-B5A7-6BECE688A868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257300"/>
            <a:ext cx="8229600" cy="3124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3622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EBB7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FDAD9C0-56B0-5A44-BEC3-F5A1DCCAF859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257300"/>
            <a:ext cx="3962400" cy="3124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257300"/>
            <a:ext cx="3962400" cy="3124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516703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lnSpc>
                <a:spcPts val="2400"/>
              </a:lnSpc>
              <a:defRPr sz="2000" b="0" i="0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ctr">
              <a:lnSpc>
                <a:spcPts val="3200"/>
              </a:lnSpc>
              <a:buNone/>
              <a:defRPr sz="3000" cap="all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514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r="-70" b="19221"/>
          <a:stretch/>
        </p:blipFill>
        <p:spPr>
          <a:xfrm>
            <a:off x="3" y="342900"/>
            <a:ext cx="9143999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8716-B030-914F-96D4-674F34512077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06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699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3005-84BE-4522-8BBF-E1205CD01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5E6A7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0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22042"/>
          <a:stretch/>
        </p:blipFill>
        <p:spPr>
          <a:xfrm>
            <a:off x="0" y="343242"/>
            <a:ext cx="9144000" cy="41120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5E6A7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530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500"/>
              </a:lnSpc>
              <a:defRPr sz="42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700"/>
              </a:lnSpc>
              <a:buNone/>
              <a:defRPr sz="2400">
                <a:solidFill>
                  <a:srgbClr val="5E6A7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9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8229600" cy="3124200"/>
          </a:xfrm>
        </p:spPr>
        <p:txBody>
          <a:bodyPr/>
          <a:lstStyle>
            <a:lvl6pPr>
              <a:defRPr sz="1800">
                <a:solidFill>
                  <a:srgbClr val="5E6A7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44482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22042"/>
          <a:stretch/>
        </p:blipFill>
        <p:spPr>
          <a:xfrm>
            <a:off x="0" y="343242"/>
            <a:ext cx="9144000" cy="41120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59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3962400" cy="3124200"/>
          </a:xfrm>
        </p:spPr>
        <p:txBody>
          <a:bodyPr/>
          <a:lstStyle>
            <a:lvl6pPr>
              <a:defRPr sz="1800">
                <a:solidFill>
                  <a:srgbClr val="5E6A7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4400" y="1257300"/>
            <a:ext cx="3962400" cy="3124200"/>
          </a:xfrm>
        </p:spPr>
        <p:txBody>
          <a:bodyPr/>
          <a:lstStyle>
            <a:lvl6pPr>
              <a:defRPr sz="1800">
                <a:solidFill>
                  <a:srgbClr val="5E6A7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267657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19333"/>
          <a:stretch/>
        </p:blipFill>
        <p:spPr>
          <a:xfrm>
            <a:off x="0" y="343242"/>
            <a:ext cx="9144000" cy="426685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200" b="0" i="0" cap="all">
                <a:solidFill>
                  <a:srgbClr val="0A508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0" i="0" kern="1200" cap="none" baseline="0">
                <a:solidFill>
                  <a:srgbClr val="5E6A7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01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97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798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r="-70" b="15927"/>
          <a:stretch/>
        </p:blipFill>
        <p:spPr>
          <a:xfrm>
            <a:off x="3" y="0"/>
            <a:ext cx="9143999" cy="445529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451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500"/>
              </a:lnSpc>
              <a:defRPr sz="42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700"/>
              </a:lnSpc>
              <a:buNone/>
              <a:defRPr sz="24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6DEE260-3CCB-8E45-A2C2-C64E8FDDC7C5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664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EBB7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552615-EBF3-F24F-B409-2F6C71CC4AD1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8229600" cy="3124200"/>
          </a:xfrm>
        </p:spPr>
        <p:txBody>
          <a:bodyPr/>
          <a:lstStyle>
            <a:lvl6pPr>
              <a:defRPr sz="1800" baseline="0">
                <a:solidFill>
                  <a:schemeClr val="bg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67697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EBB7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0349976-E105-D14F-A503-EA5B90D81358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24400" y="1257300"/>
            <a:ext cx="3962400" cy="3124200"/>
          </a:xfrm>
        </p:spPr>
        <p:txBody>
          <a:bodyPr/>
          <a:lstStyle>
            <a:lvl6pPr>
              <a:defRPr sz="1800" baseline="0">
                <a:solidFill>
                  <a:schemeClr val="bg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257300"/>
            <a:ext cx="3962400" cy="3124200"/>
          </a:xfrm>
        </p:spPr>
        <p:txBody>
          <a:bodyPr/>
          <a:lstStyle>
            <a:lvl6pPr>
              <a:defRPr sz="1800" baseline="0">
                <a:solidFill>
                  <a:schemeClr val="bg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75549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lnSpc>
                <a:spcPts val="2400"/>
              </a:lnSpc>
              <a:defRPr sz="2000" b="0" i="0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ctr">
              <a:lnSpc>
                <a:spcPts val="3200"/>
              </a:lnSpc>
              <a:buNone/>
              <a:defRPr sz="3000" cap="all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39B1C50-7000-1441-B638-A33E8ED5D118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29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r="-70" b="13217"/>
          <a:stretch/>
        </p:blipFill>
        <p:spPr>
          <a:xfrm>
            <a:off x="3" y="0"/>
            <a:ext cx="9143999" cy="46101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5689590-0411-8442-BE59-A3ACD60451AA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54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500"/>
              </a:lnSpc>
              <a:defRPr sz="42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700"/>
              </a:lnSpc>
              <a:buNone/>
              <a:defRPr sz="2400">
                <a:solidFill>
                  <a:srgbClr val="00000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5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5A7B30-B0D9-724F-A87A-2CFCC07A65C8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08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lnSpc>
                <a:spcPts val="2400"/>
              </a:lnSpc>
              <a:defRPr sz="2000" b="0" i="0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ctr">
              <a:lnSpc>
                <a:spcPts val="3200"/>
              </a:lnSpc>
              <a:buNone/>
              <a:defRPr sz="3000" cap="all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8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5E6A7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270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16036"/>
          <a:stretch/>
        </p:blipFill>
        <p:spPr>
          <a:xfrm>
            <a:off x="0" y="0"/>
            <a:ext cx="9144000" cy="445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5E6A7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407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500"/>
              </a:lnSpc>
              <a:defRPr sz="42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700"/>
              </a:lnSpc>
              <a:buNone/>
              <a:defRPr sz="2400">
                <a:solidFill>
                  <a:srgbClr val="5E6A7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6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8229600" cy="3124200"/>
          </a:xfrm>
        </p:spPr>
        <p:txBody>
          <a:bodyPr/>
          <a:lstStyle>
            <a:lvl6pPr>
              <a:defRPr sz="1800" baseline="0">
                <a:solidFill>
                  <a:srgbClr val="5E6A7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688397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3962400" cy="3124200"/>
          </a:xfrm>
        </p:spPr>
        <p:txBody>
          <a:bodyPr/>
          <a:lstStyle>
            <a:lvl6pPr>
              <a:defRPr sz="1800">
                <a:solidFill>
                  <a:srgbClr val="5E6A7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24400" y="1257300"/>
            <a:ext cx="3962400" cy="3124200"/>
          </a:xfrm>
        </p:spPr>
        <p:txBody>
          <a:bodyPr/>
          <a:lstStyle>
            <a:lvl6pPr>
              <a:defRPr sz="1800">
                <a:solidFill>
                  <a:srgbClr val="5E6A71"/>
                </a:solidFill>
                <a:latin typeface="Arial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291328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lnSpc>
                <a:spcPts val="2400"/>
              </a:lnSpc>
              <a:defRPr sz="2000" b="0" i="0" cap="none" baseline="0">
                <a:solidFill>
                  <a:srgbClr val="5E6A7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ctr">
              <a:lnSpc>
                <a:spcPts val="3200"/>
              </a:lnSpc>
              <a:buNone/>
              <a:defRPr sz="3000" cap="all" baseline="0">
                <a:solidFill>
                  <a:srgbClr val="0A508C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23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13327"/>
          <a:stretch/>
        </p:blipFill>
        <p:spPr>
          <a:xfrm>
            <a:off x="0" y="0"/>
            <a:ext cx="9144000" cy="4610100"/>
          </a:xfrm>
          <a:prstGeom prst="rect">
            <a:avLst/>
          </a:prstGeom>
        </p:spPr>
      </p:pic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200" b="0" i="0" cap="all">
                <a:solidFill>
                  <a:srgbClr val="0A508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65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69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8229600" cy="3124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729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3962400" cy="3124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4400" y="1257300"/>
            <a:ext cx="3962400" cy="3124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2951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epherd_center_gray42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19333"/>
          <a:stretch/>
        </p:blipFill>
        <p:spPr>
          <a:xfrm>
            <a:off x="0" y="343242"/>
            <a:ext cx="9144000" cy="426685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200" b="0" i="0" cap="all">
                <a:solidFill>
                  <a:srgbClr val="0A508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0" y="2571752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0" i="0" kern="1200" cap="none" baseline="0">
                <a:solidFill>
                  <a:srgbClr val="5E6A7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0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6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0" y="2571750"/>
            <a:ext cx="1524000" cy="2857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ts val="2700"/>
              </a:lnSpc>
              <a:buFontTx/>
              <a:buNone/>
              <a:defRPr sz="24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3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32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457700"/>
          </a:xfrm>
          <a:prstGeom prst="rect">
            <a:avLst/>
          </a:prstGeom>
          <a:solidFill>
            <a:srgbClr val="005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76700" y="4533899"/>
            <a:ext cx="0" cy="533400"/>
          </a:xfrm>
          <a:prstGeom prst="line">
            <a:avLst/>
          </a:prstGeom>
          <a:ln w="19050">
            <a:solidFill>
              <a:srgbClr val="818A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9100" y="4457700"/>
            <a:ext cx="3352800" cy="685800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sz="1400" spc="0" baseline="30000" dirty="0">
                <a:solidFill>
                  <a:schemeClr val="bg1"/>
                </a:solidFill>
                <a:latin typeface="Arial"/>
                <a:cs typeface="Arial"/>
              </a:rPr>
              <a:t>2020 Peachtree Road, NW,</a:t>
            </a:r>
            <a:r>
              <a:rPr lang="en-US" sz="1400" spc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400" spc="0" baseline="30000" dirty="0">
                <a:solidFill>
                  <a:schemeClr val="bg1"/>
                </a:solidFill>
                <a:latin typeface="Arial"/>
                <a:cs typeface="Arial"/>
              </a:rPr>
              <a:t>Atlanta, GA 30309-1465</a:t>
            </a:r>
          </a:p>
          <a:p>
            <a:pPr>
              <a:lnSpc>
                <a:spcPts val="1600"/>
              </a:lnSpc>
            </a:pPr>
            <a:r>
              <a:rPr lang="en-US" sz="1400" spc="50" baseline="30000" dirty="0">
                <a:solidFill>
                  <a:schemeClr val="bg1"/>
                </a:solidFill>
                <a:latin typeface="Arial"/>
                <a:cs typeface="Arial"/>
              </a:rPr>
              <a:t>404-352-2020   </a:t>
            </a:r>
            <a:r>
              <a:rPr lang="en-US" sz="1400" spc="50" baseline="30000" dirty="0" err="1">
                <a:solidFill>
                  <a:srgbClr val="EBB700"/>
                </a:solidFill>
                <a:latin typeface="Arial"/>
                <a:cs typeface="Arial"/>
              </a:rPr>
              <a:t>shepherd.org</a:t>
            </a:r>
            <a:endParaRPr lang="en-US" sz="1400" b="0" spc="50" baseline="3000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  <a:p>
            <a:pPr marL="2286000" marR="0" lvl="5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348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2860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610100"/>
          </a:xfrm>
          <a:prstGeom prst="rect">
            <a:avLst/>
          </a:prstGeom>
          <a:solidFill>
            <a:srgbClr val="005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68012"/>
            <a:ext cx="1418492" cy="419100"/>
          </a:xfrm>
          <a:prstGeom prst="rect">
            <a:avLst/>
          </a:prstGeom>
        </p:spPr>
      </p:pic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21831A2-0AAE-D045-A020-6252BA7BC1F1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629150"/>
            <a:ext cx="1524000" cy="514350"/>
          </a:xfrm>
          <a:prstGeom prst="rect">
            <a:avLst/>
          </a:prstGeom>
          <a:noFill/>
        </p:spPr>
        <p:txBody>
          <a:bodyPr wrap="square" lIns="0" tIns="0" rIns="0" bIns="76200" rtlCol="0" anchor="ctr" anchorCtr="0">
            <a:noAutofit/>
          </a:bodyPr>
          <a:lstStyle/>
          <a:p>
            <a:pPr algn="r">
              <a:lnSpc>
                <a:spcPts val="1600"/>
              </a:lnSpc>
            </a:pPr>
            <a:r>
              <a:rPr lang="en-US" sz="1050" b="0" i="0" kern="1200" cap="none" spc="50" baseline="0" dirty="0" err="1">
                <a:solidFill>
                  <a:srgbClr val="EBB700"/>
                </a:solidFill>
                <a:latin typeface="Arial"/>
                <a:cs typeface="Arial"/>
              </a:rPr>
              <a:t>shepherd.org</a:t>
            </a:r>
            <a:endParaRPr lang="en-US" sz="1050" b="0" i="0" kern="1200" cap="none" spc="50" baseline="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  <a:p>
            <a:pPr marL="2286000" marR="0" lvl="5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63306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36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2860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076700" y="4533899"/>
            <a:ext cx="0" cy="533400"/>
          </a:xfrm>
          <a:prstGeom prst="line">
            <a:avLst/>
          </a:prstGeom>
          <a:ln w="19050">
            <a:solidFill>
              <a:srgbClr val="818A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29100" y="4457700"/>
            <a:ext cx="3352800" cy="685800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sz="1400" spc="0" baseline="30000" dirty="0">
                <a:solidFill>
                  <a:schemeClr val="bg1"/>
                </a:solidFill>
                <a:latin typeface="Arial"/>
                <a:cs typeface="Arial"/>
              </a:rPr>
              <a:t>2020 Peachtree Road, NW,</a:t>
            </a:r>
            <a:r>
              <a:rPr lang="en-US" sz="1400" spc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400" spc="0" baseline="30000" dirty="0">
                <a:solidFill>
                  <a:schemeClr val="bg1"/>
                </a:solidFill>
                <a:latin typeface="Arial"/>
                <a:cs typeface="Arial"/>
              </a:rPr>
              <a:t>Atlanta, GA 30309-1465</a:t>
            </a:r>
          </a:p>
          <a:p>
            <a:pPr>
              <a:lnSpc>
                <a:spcPts val="1600"/>
              </a:lnSpc>
            </a:pPr>
            <a:r>
              <a:rPr lang="en-US" sz="1400" spc="50" baseline="30000" dirty="0">
                <a:solidFill>
                  <a:schemeClr val="bg1"/>
                </a:solidFill>
                <a:latin typeface="Arial"/>
                <a:cs typeface="Arial"/>
              </a:rPr>
              <a:t>404-352-2020   </a:t>
            </a:r>
            <a:r>
              <a:rPr lang="en-US" sz="1400" spc="50" baseline="30000" dirty="0" err="1">
                <a:solidFill>
                  <a:srgbClr val="EBB700"/>
                </a:solidFill>
                <a:latin typeface="Arial"/>
                <a:cs typeface="Arial"/>
              </a:rPr>
              <a:t>shepherd.org</a:t>
            </a:r>
            <a:endParaRPr lang="en-US" sz="1400" b="0" spc="50" baseline="3000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6570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5pPr>
      <a:lvl6pPr marL="2286000" indent="-228600" algn="l" defTabSz="457200" rtl="0" eaLnBrk="1" latinLnBrk="0" hangingPunct="1">
        <a:lnSpc>
          <a:spcPts val="2100"/>
        </a:lnSpc>
        <a:spcBef>
          <a:spcPts val="300"/>
        </a:spcBef>
        <a:buFont typeface="Arial"/>
        <a:buChar char="•"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68012"/>
            <a:ext cx="1418492" cy="419100"/>
          </a:xfrm>
          <a:prstGeom prst="rect">
            <a:avLst/>
          </a:prstGeom>
        </p:spPr>
      </p:pic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4629150"/>
            <a:ext cx="1524000" cy="514350"/>
          </a:xfrm>
          <a:prstGeom prst="rect">
            <a:avLst/>
          </a:prstGeom>
          <a:noFill/>
        </p:spPr>
        <p:txBody>
          <a:bodyPr wrap="square" lIns="0" tIns="0" rIns="0" bIns="76200" rtlCol="0" anchor="ctr" anchorCtr="0">
            <a:noAutofit/>
          </a:bodyPr>
          <a:lstStyle/>
          <a:p>
            <a:pPr algn="r">
              <a:lnSpc>
                <a:spcPts val="1600"/>
              </a:lnSpc>
            </a:pPr>
            <a:r>
              <a:rPr lang="en-US" sz="1050" b="0" i="0" kern="1200" cap="none" spc="50" baseline="0" dirty="0" err="1">
                <a:solidFill>
                  <a:srgbClr val="EBB700"/>
                </a:solidFill>
                <a:latin typeface="Arial"/>
                <a:cs typeface="Arial"/>
              </a:rPr>
              <a:t>shepherd.org</a:t>
            </a:r>
            <a:endParaRPr lang="en-US" sz="1050" b="0" i="0" kern="1200" cap="none" spc="50" baseline="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  <a:p>
            <a:pPr marL="2286000" marR="0" lvl="5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767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5pPr>
      <a:lvl6pPr marL="22860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76700" y="4533899"/>
            <a:ext cx="0" cy="533400"/>
          </a:xfrm>
          <a:prstGeom prst="line">
            <a:avLst/>
          </a:prstGeom>
          <a:ln w="19050">
            <a:solidFill>
              <a:srgbClr val="818A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9100" y="4457700"/>
            <a:ext cx="3352800" cy="685800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400" spc="0" baseline="30000" dirty="0">
                <a:solidFill>
                  <a:schemeClr val="bg1"/>
                </a:solidFill>
                <a:latin typeface="Arial"/>
                <a:cs typeface="Arial"/>
              </a:rPr>
              <a:t>2020 Peachtree Road, NW,</a:t>
            </a:r>
            <a:r>
              <a:rPr lang="en-US" sz="1400" spc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400" spc="0" baseline="30000" dirty="0">
                <a:solidFill>
                  <a:schemeClr val="bg1"/>
                </a:solidFill>
                <a:latin typeface="Arial"/>
                <a:cs typeface="Arial"/>
              </a:rPr>
              <a:t>Atlanta, GA 30309-1465</a:t>
            </a:r>
          </a:p>
          <a:p>
            <a:pPr>
              <a:lnSpc>
                <a:spcPts val="1600"/>
              </a:lnSpc>
            </a:pPr>
            <a:r>
              <a:rPr lang="en-US" sz="1400" spc="50" baseline="30000" dirty="0">
                <a:solidFill>
                  <a:srgbClr val="EBB700"/>
                </a:solidFill>
                <a:latin typeface="Arial"/>
                <a:cs typeface="Arial"/>
              </a:rPr>
              <a:t>404-352-2020</a:t>
            </a:r>
            <a:endParaRPr lang="en-US" sz="1400" b="0" spc="50" baseline="3000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0"/>
            <a:ext cx="1524000" cy="345948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400" b="1" i="0" kern="1200" cap="all" spc="50" baseline="30000" dirty="0" err="1">
                <a:solidFill>
                  <a:schemeClr val="bg1"/>
                </a:solidFill>
                <a:latin typeface="Arial"/>
                <a:cs typeface="Arial"/>
              </a:rPr>
              <a:t>shepherd.org</a:t>
            </a:r>
            <a:endParaRPr lang="en-US" sz="1400" b="1" i="0" kern="1200" cap="all" spc="5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5505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rgbClr val="000000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rgbClr val="000000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5pPr>
      <a:lvl6pPr marL="2286000" indent="-228600" algn="l" defTabSz="457200" rtl="0" eaLnBrk="1" latinLnBrk="0" hangingPunct="1">
        <a:lnSpc>
          <a:spcPts val="2100"/>
        </a:lnSpc>
        <a:spcBef>
          <a:spcPts val="300"/>
        </a:spcBef>
        <a:buFont typeface="Arial"/>
        <a:buChar char="•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68012"/>
            <a:ext cx="1418492" cy="419100"/>
          </a:xfrm>
          <a:prstGeom prst="rect">
            <a:avLst/>
          </a:prstGeom>
        </p:spPr>
      </p:pic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457F08B-43DC-CB45-BFD0-45DAEDAB9A49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0"/>
            <a:ext cx="1524000" cy="345948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i="0" kern="1200" cap="all" spc="50" baseline="30000" dirty="0" err="1">
                <a:solidFill>
                  <a:schemeClr val="bg1"/>
                </a:solidFill>
                <a:latin typeface="Arial"/>
                <a:cs typeface="Arial"/>
              </a:rPr>
              <a:t>shepherd.org</a:t>
            </a:r>
            <a:endParaRPr lang="en-US" sz="1400" b="1" i="0" kern="1200" cap="all" spc="5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8324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buFontTx/>
        <a:buNone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457200" indent="-228600" algn="l" defTabSz="457200" rtl="0" eaLnBrk="1" latinLnBrk="0" hangingPunct="1">
        <a:lnSpc>
          <a:spcPts val="2100"/>
        </a:lnSpc>
        <a:spcBef>
          <a:spcPts val="300"/>
        </a:spcBef>
        <a:spcAft>
          <a:spcPts val="0"/>
        </a:spcAft>
        <a:buFont typeface="Arial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914400" indent="-228600" algn="l" defTabSz="457200" rtl="0" eaLnBrk="1" latinLnBrk="0" hangingPunct="1">
        <a:lnSpc>
          <a:spcPts val="2100"/>
        </a:lnSpc>
        <a:spcBef>
          <a:spcPts val="300"/>
        </a:spcBef>
        <a:buFont typeface="Arial"/>
        <a:buChar char="•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371600" indent="-228600" algn="l" defTabSz="457200" rtl="0" eaLnBrk="1" latinLnBrk="0" hangingPunct="1">
        <a:lnSpc>
          <a:spcPts val="2100"/>
        </a:lnSpc>
        <a:spcBef>
          <a:spcPts val="300"/>
        </a:spcBef>
        <a:buFont typeface="Arial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828800" indent="-228600" algn="l" defTabSz="457200" rtl="0" eaLnBrk="1" latinLnBrk="0" hangingPunct="1">
        <a:lnSpc>
          <a:spcPts val="2160"/>
        </a:lnSpc>
        <a:spcBef>
          <a:spcPts val="300"/>
        </a:spcBef>
        <a:buFont typeface="Arial"/>
        <a:buChar char="»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286000" indent="-228600" algn="l" defTabSz="457200" rtl="0" eaLnBrk="1" latinLnBrk="0" hangingPunct="1">
        <a:lnSpc>
          <a:spcPts val="2100"/>
        </a:lnSpc>
        <a:spcBef>
          <a:spcPts val="300"/>
        </a:spcBef>
        <a:buFont typeface="Arial"/>
        <a:buChar char="•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076700" y="4533899"/>
            <a:ext cx="0" cy="533400"/>
          </a:xfrm>
          <a:prstGeom prst="line">
            <a:avLst/>
          </a:prstGeom>
          <a:ln w="19050">
            <a:solidFill>
              <a:srgbClr val="818A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29100" y="4457700"/>
            <a:ext cx="3352800" cy="685800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sz="1400" spc="0" baseline="30000" dirty="0">
                <a:solidFill>
                  <a:schemeClr val="bg1"/>
                </a:solidFill>
                <a:latin typeface="Arial"/>
                <a:cs typeface="Arial"/>
              </a:rPr>
              <a:t>2020 Peachtree Road, NW,</a:t>
            </a:r>
            <a:r>
              <a:rPr lang="en-US" sz="1400" spc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400" spc="0" baseline="30000" dirty="0">
                <a:solidFill>
                  <a:schemeClr val="bg1"/>
                </a:solidFill>
                <a:latin typeface="Arial"/>
                <a:cs typeface="Arial"/>
              </a:rPr>
              <a:t>Atlanta, GA 30309-1465</a:t>
            </a:r>
          </a:p>
          <a:p>
            <a:pPr>
              <a:lnSpc>
                <a:spcPts val="1600"/>
              </a:lnSpc>
            </a:pPr>
            <a:r>
              <a:rPr lang="en-US" sz="1400" spc="50" baseline="30000" dirty="0">
                <a:solidFill>
                  <a:schemeClr val="bg1"/>
                </a:solidFill>
                <a:latin typeface="Arial"/>
                <a:cs typeface="Arial"/>
              </a:rPr>
              <a:t>404-352-2020   </a:t>
            </a:r>
            <a:r>
              <a:rPr lang="en-US" sz="1400" spc="50" baseline="30000" dirty="0" err="1">
                <a:solidFill>
                  <a:srgbClr val="EBB700"/>
                </a:solidFill>
                <a:latin typeface="Arial"/>
                <a:cs typeface="Arial"/>
              </a:rPr>
              <a:t>shepherd.org</a:t>
            </a:r>
            <a:endParaRPr lang="en-US" sz="1400" b="0" spc="50" baseline="3000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24361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5pPr>
      <a:lvl6pPr marL="2286000" indent="-228600" algn="l" defTabSz="457200" rtl="0" eaLnBrk="1" latinLnBrk="0" hangingPunct="1">
        <a:lnSpc>
          <a:spcPts val="2100"/>
        </a:lnSpc>
        <a:spcBef>
          <a:spcPts val="300"/>
        </a:spcBef>
        <a:buFont typeface="Arial"/>
        <a:buChar char="•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68012"/>
            <a:ext cx="1418492" cy="419100"/>
          </a:xfrm>
          <a:prstGeom prst="rect">
            <a:avLst/>
          </a:prstGeom>
        </p:spPr>
      </p:pic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4629150"/>
            <a:ext cx="1524000" cy="514350"/>
          </a:xfrm>
          <a:prstGeom prst="rect">
            <a:avLst/>
          </a:prstGeom>
          <a:noFill/>
        </p:spPr>
        <p:txBody>
          <a:bodyPr wrap="square" lIns="0" tIns="0" rIns="0" bIns="76200" rtlCol="0" anchor="ctr" anchorCtr="0">
            <a:noAutofit/>
          </a:bodyPr>
          <a:lstStyle/>
          <a:p>
            <a:pPr algn="r">
              <a:lnSpc>
                <a:spcPts val="1600"/>
              </a:lnSpc>
            </a:pPr>
            <a:r>
              <a:rPr lang="en-US" sz="1050" b="0" i="0" kern="1200" cap="none" spc="50" baseline="0" dirty="0" err="1">
                <a:solidFill>
                  <a:srgbClr val="EBB700"/>
                </a:solidFill>
                <a:latin typeface="Arial"/>
                <a:cs typeface="Arial"/>
              </a:rPr>
              <a:t>shepherd.org</a:t>
            </a:r>
            <a:endParaRPr lang="en-US" sz="1050" b="0" i="0" kern="1200" cap="none" spc="50" baseline="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  <a:p>
            <a:pPr marL="2286000" marR="0" lvl="5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57218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rgbClr val="000000"/>
          </a:solidFill>
          <a:latin typeface="Arial"/>
          <a:ea typeface="+mn-ea"/>
          <a:cs typeface="+mn-cs"/>
        </a:defRPr>
      </a:lvl5pPr>
      <a:lvl6pPr marL="22860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076700" y="4533899"/>
            <a:ext cx="0" cy="533400"/>
          </a:xfrm>
          <a:prstGeom prst="line">
            <a:avLst/>
          </a:prstGeom>
          <a:ln w="19050">
            <a:solidFill>
              <a:srgbClr val="818A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29100" y="4457700"/>
            <a:ext cx="3352800" cy="685800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>
              <a:lnSpc>
                <a:spcPts val="1600"/>
              </a:lnSpc>
            </a:pPr>
            <a:r>
              <a:rPr lang="en-US" sz="1400" spc="0" baseline="30000" dirty="0">
                <a:solidFill>
                  <a:schemeClr val="bg1"/>
                </a:solidFill>
                <a:latin typeface="Arial"/>
                <a:cs typeface="Arial"/>
              </a:rPr>
              <a:t>2020 Peachtree Road, NW,</a:t>
            </a:r>
            <a:r>
              <a:rPr lang="en-US" sz="1400" spc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400" spc="0" baseline="30000" dirty="0">
                <a:solidFill>
                  <a:schemeClr val="bg1"/>
                </a:solidFill>
                <a:latin typeface="Arial"/>
                <a:cs typeface="Arial"/>
              </a:rPr>
              <a:t>Atlanta, GA 30309-1465</a:t>
            </a:r>
          </a:p>
          <a:p>
            <a:pPr>
              <a:lnSpc>
                <a:spcPts val="1600"/>
              </a:lnSpc>
            </a:pPr>
            <a:r>
              <a:rPr lang="en-US" sz="1400" spc="50" baseline="30000" dirty="0">
                <a:solidFill>
                  <a:srgbClr val="EBB700"/>
                </a:solidFill>
                <a:latin typeface="Arial"/>
                <a:cs typeface="Arial"/>
              </a:rPr>
              <a:t>404-352-2020</a:t>
            </a:r>
            <a:endParaRPr lang="en-US" sz="1400" b="0" spc="50" baseline="3000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42900"/>
            <a:ext cx="9144000" cy="4114800"/>
          </a:xfrm>
          <a:prstGeom prst="rect">
            <a:avLst/>
          </a:prstGeom>
          <a:solidFill>
            <a:srgbClr val="005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0"/>
            <a:ext cx="1524000" cy="345948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i="0" kern="1200" cap="all" spc="50" baseline="30000" dirty="0" err="1">
                <a:solidFill>
                  <a:srgbClr val="5E6A71"/>
                </a:solidFill>
                <a:latin typeface="Arial"/>
                <a:cs typeface="Arial"/>
              </a:rPr>
              <a:t>shepherd.org</a:t>
            </a:r>
            <a:endParaRPr lang="en-US" sz="1400" b="1" i="0" kern="1200" cap="all" spc="50" baseline="30000" dirty="0">
              <a:solidFill>
                <a:srgbClr val="5E6A71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  <a:p>
            <a:pPr marL="2286000" marR="0" lvl="5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8359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chemeClr val="bg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>
          <a:solidFill>
            <a:schemeClr val="bg1"/>
          </a:solidFill>
          <a:latin typeface="Arial"/>
          <a:ea typeface="+mn-ea"/>
          <a:cs typeface="+mn-cs"/>
        </a:defRPr>
      </a:lvl5pPr>
      <a:lvl6pPr marL="22860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42900"/>
            <a:ext cx="9144000" cy="4267200"/>
          </a:xfrm>
          <a:prstGeom prst="rect">
            <a:avLst/>
          </a:prstGeom>
          <a:solidFill>
            <a:srgbClr val="005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68012"/>
            <a:ext cx="1418492" cy="41910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A76CE3F-4CED-7B47-AAE3-4F4E42F97A48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818A8F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0"/>
            <a:ext cx="1524000" cy="345948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i="0" kern="1200" cap="all" spc="50" baseline="30000" dirty="0" err="1">
                <a:solidFill>
                  <a:srgbClr val="5E6A71"/>
                </a:solidFill>
                <a:latin typeface="Arial"/>
                <a:cs typeface="Arial"/>
              </a:rPr>
              <a:t>shepherd.org</a:t>
            </a:r>
            <a:endParaRPr lang="en-US" sz="1400" b="1" i="0" kern="1200" cap="all" spc="50" baseline="30000" dirty="0">
              <a:solidFill>
                <a:srgbClr val="5E6A71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97511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6" r:id="rId4"/>
    <p:sldLayoutId id="2147483659" r:id="rId5"/>
    <p:sldLayoutId id="2147483660" r:id="rId6"/>
    <p:sldLayoutId id="2147483735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286000" indent="-228600" algn="l" defTabSz="457200" rtl="0" eaLnBrk="1" latinLnBrk="0" hangingPunct="1">
        <a:lnSpc>
          <a:spcPts val="2100"/>
        </a:lnSpc>
        <a:spcBef>
          <a:spcPts val="300"/>
        </a:spcBef>
        <a:buFont typeface="Arial"/>
        <a:buChar char="•"/>
        <a:defRPr sz="1800" kern="1200" baseline="0">
          <a:solidFill>
            <a:schemeClr val="bg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76700" y="4533899"/>
            <a:ext cx="0" cy="533400"/>
          </a:xfrm>
          <a:prstGeom prst="line">
            <a:avLst/>
          </a:prstGeom>
          <a:ln w="19050">
            <a:solidFill>
              <a:srgbClr val="818A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9100" y="4457700"/>
            <a:ext cx="3352800" cy="685800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400" spc="0" baseline="30000" dirty="0">
                <a:solidFill>
                  <a:schemeClr val="bg1"/>
                </a:solidFill>
                <a:latin typeface="Arial"/>
                <a:cs typeface="Arial"/>
              </a:rPr>
              <a:t>2020 Peachtree Road, NW,</a:t>
            </a:r>
            <a:r>
              <a:rPr lang="en-US" sz="1400" spc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400" spc="0" baseline="30000" dirty="0">
                <a:solidFill>
                  <a:schemeClr val="bg1"/>
                </a:solidFill>
                <a:latin typeface="Arial"/>
                <a:cs typeface="Arial"/>
              </a:rPr>
              <a:t>Atlanta, GA 30309-1465</a:t>
            </a:r>
          </a:p>
          <a:p>
            <a:pPr>
              <a:lnSpc>
                <a:spcPts val="1600"/>
              </a:lnSpc>
            </a:pPr>
            <a:r>
              <a:rPr lang="en-US" sz="1400" spc="50" baseline="30000" dirty="0">
                <a:solidFill>
                  <a:srgbClr val="EBB700"/>
                </a:solidFill>
                <a:latin typeface="Arial"/>
                <a:cs typeface="Arial"/>
              </a:rPr>
              <a:t>404-352-2020</a:t>
            </a:r>
            <a:endParaRPr lang="en-US" sz="1400" b="0" spc="50" baseline="30000" dirty="0">
              <a:solidFill>
                <a:srgbClr val="EBB7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0"/>
            <a:ext cx="1524000" cy="345948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400" b="1" i="0" kern="1200" cap="all" spc="50" baseline="30000" dirty="0" err="1">
                <a:solidFill>
                  <a:schemeClr val="bg1"/>
                </a:solidFill>
                <a:latin typeface="Arial"/>
                <a:cs typeface="Arial"/>
              </a:rPr>
              <a:t>shepherd.org</a:t>
            </a:r>
            <a:endParaRPr lang="en-US" sz="1400" b="1" i="0" kern="1200" cap="all" spc="5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  <a:p>
            <a:pPr marL="2286000" marR="0" lvl="5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3897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rgbClr val="5E6A7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rgbClr val="5E6A7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>
          <a:solidFill>
            <a:srgbClr val="5E6A71"/>
          </a:solidFill>
          <a:latin typeface="Arial"/>
          <a:ea typeface="+mn-ea"/>
          <a:cs typeface="+mn-cs"/>
        </a:defRPr>
      </a:lvl5pPr>
      <a:lvl6pPr marL="22860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68012"/>
            <a:ext cx="1418492" cy="419100"/>
          </a:xfrm>
          <a:prstGeom prst="rect">
            <a:avLst/>
          </a:prstGeom>
        </p:spPr>
      </p:pic>
      <p:sp>
        <p:nvSpPr>
          <p:cNvPr id="10" name="Date Placeholder 16"/>
          <p:cNvSpPr>
            <a:spLocks noGrp="1"/>
          </p:cNvSpPr>
          <p:nvPr>
            <p:ph type="dt" sz="half" idx="2"/>
          </p:nvPr>
        </p:nvSpPr>
        <p:spPr>
          <a:xfrm>
            <a:off x="228600" y="4762500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kern="1200" cap="all" spc="8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457F08B-43DC-CB45-BFD0-45DAEDAB9A49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86800" y="4762500"/>
            <a:ext cx="228600" cy="2286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0"/>
            <a:ext cx="1524000" cy="345948"/>
          </a:xfrm>
          <a:prstGeom prst="rect">
            <a:avLst/>
          </a:prstGeom>
          <a:noFill/>
        </p:spPr>
        <p:txBody>
          <a:bodyPr wrap="square" lIns="0" tIns="7620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i="0" kern="1200" cap="all" spc="50" baseline="30000" dirty="0" err="1">
                <a:solidFill>
                  <a:schemeClr val="bg1"/>
                </a:solidFill>
                <a:latin typeface="Arial"/>
                <a:cs typeface="Arial"/>
              </a:rPr>
              <a:t>shepherd.org</a:t>
            </a:r>
            <a:endParaRPr lang="en-US" sz="1400" b="1" i="0" kern="1200" cap="all" spc="5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  <a:p>
            <a:pPr marL="2286000" marR="0" lvl="5" indent="-228600" algn="l" defTabSz="457200" rtl="0" eaLnBrk="1" fontAlgn="auto" latinLnBrk="0" hangingPunct="1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00472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1pPr>
      <a:lvl2pPr marL="4572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2pPr>
      <a:lvl3pPr marL="9144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3pPr>
      <a:lvl4pPr marL="13716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–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4pPr>
      <a:lvl5pPr marL="18288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»"/>
        <a:tabLst/>
        <a:defRPr sz="1800" kern="1200" baseline="0">
          <a:solidFill>
            <a:srgbClr val="5E6A71"/>
          </a:solidFill>
          <a:latin typeface="Arial"/>
          <a:ea typeface="+mn-ea"/>
          <a:cs typeface="+mn-cs"/>
        </a:defRPr>
      </a:lvl5pPr>
      <a:lvl6pPr marL="2286000" marR="0" indent="-228600" algn="l" defTabSz="457200" rtl="0" eaLnBrk="1" fontAlgn="auto" latinLnBrk="0" hangingPunct="1">
        <a:lnSpc>
          <a:spcPts val="2100"/>
        </a:lnSpc>
        <a:spcBef>
          <a:spcPts val="3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C36A-6231-44ED-B007-C3A72279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Chaplains and EMR Assessments: </a:t>
            </a:r>
            <a:br>
              <a:rPr lang="en-US" sz="270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Use the NCP to Develop Effective EMR Spiritual Assessment Documentation and Data Collection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4C076-12ED-4B53-8A34-FB219AE29C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ts val="2100"/>
              </a:lnSpc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Benjamin D. Rose MDiv, BCC</a:t>
            </a:r>
          </a:p>
          <a:p>
            <a:pPr lvl="0">
              <a:lnSpc>
                <a:spcPts val="2100"/>
              </a:lnSpc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Alan B. Roof MDiv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4FD56-8B6C-42A5-9620-89A7A6DD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E202A-83DC-47EF-9A80-D1F9C61C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10</a:t>
            </a:fld>
            <a:endParaRPr lang="en-US" b="1" dirty="0">
              <a:latin typeface="Arial"/>
            </a:endParaRPr>
          </a:p>
        </p:txBody>
      </p:sp>
      <p:pic>
        <p:nvPicPr>
          <p:cNvPr id="1026" name="Picture 2" descr="https://smhs.gwu.edu/gwish/sites/gwish/files/New_GWISH_Brand_Large.png">
            <a:extLst>
              <a:ext uri="{FF2B5EF4-FFF2-40B4-BE49-F238E27FC236}">
                <a16:creationId xmlns:a16="http://schemas.microsoft.com/office/drawing/2014/main" id="{E5B73791-C1BC-41F7-AE0F-50B3A42C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511735"/>
            <a:ext cx="2562144" cy="20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4A2CE-390D-45FE-82C8-054EFF6C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31" y="2726186"/>
            <a:ext cx="5271247" cy="16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CBC5F9-BCA0-420E-B4AF-85298DA65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86707"/>
              </p:ext>
            </p:extLst>
          </p:nvPr>
        </p:nvGraphicFramePr>
        <p:xfrm>
          <a:off x="1371600" y="544430"/>
          <a:ext cx="6515100" cy="35433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205843">
                  <a:extLst>
                    <a:ext uri="{9D8B030D-6E8A-4147-A177-3AD203B41FA5}">
                      <a16:colId xmlns:a16="http://schemas.microsoft.com/office/drawing/2014/main" val="146401728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131316963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Spiritual Diagnosis (Primary)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Key Feature from History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402608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Existential Concerns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Lack of Meaning</a:t>
                      </a:r>
                    </a:p>
                    <a:p>
                      <a:pPr marL="274320" indent="-457200"/>
                      <a:r>
                        <a:rPr lang="en-US" sz="1400" dirty="0"/>
                        <a:t>Questions meaning about one’s own existence</a:t>
                      </a:r>
                    </a:p>
                    <a:p>
                      <a:pPr marL="274320" indent="-457200"/>
                      <a:r>
                        <a:rPr lang="en-US" sz="1400" dirty="0"/>
                        <a:t>Concern about afterlife</a:t>
                      </a:r>
                    </a:p>
                    <a:p>
                      <a:pPr marL="274320" indent="-457200"/>
                      <a:r>
                        <a:rPr lang="en-US" sz="1400" dirty="0"/>
                        <a:t>Questions the meaning of suffering</a:t>
                      </a:r>
                    </a:p>
                    <a:p>
                      <a:pPr marL="274320" indent="-457200"/>
                      <a:r>
                        <a:rPr lang="en-US" sz="1400" dirty="0"/>
                        <a:t>Seeks spiritual assistance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419412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Abandonment by God or others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Lack of love, loneliness</a:t>
                      </a:r>
                    </a:p>
                    <a:p>
                      <a:pPr marL="274320" indent="-457200"/>
                      <a:r>
                        <a:rPr lang="en-US" sz="1400" dirty="0"/>
                        <a:t>Not being remembered</a:t>
                      </a:r>
                    </a:p>
                    <a:p>
                      <a:pPr marL="274320" indent="-457200"/>
                      <a:r>
                        <a:rPr lang="en-US" sz="1400" dirty="0"/>
                        <a:t>No sense of relatedness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346955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Anger at God or others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Displaces anger toward religious representatives or others</a:t>
                      </a:r>
                    </a:p>
                    <a:p>
                      <a:pPr marL="274320" indent="-457200"/>
                      <a:r>
                        <a:rPr lang="en-US" sz="1400" dirty="0"/>
                        <a:t>Inability to forgive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947339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Concerns about relationship with deity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Desires closeness to God, deepening relationship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5769068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3F33AF2-5E84-4C14-B5B2-D5F83BDE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550" y="4289823"/>
            <a:ext cx="5486400" cy="460772"/>
          </a:xfrm>
        </p:spPr>
        <p:txBody>
          <a:bodyPr/>
          <a:lstStyle/>
          <a:p>
            <a:pPr algn="l">
              <a:defRPr/>
            </a:pPr>
            <a:r>
              <a:rPr lang="en-US" sz="750" dirty="0" err="1"/>
              <a:t>Puchalski</a:t>
            </a:r>
            <a:r>
              <a:rPr lang="en-US" sz="750" dirty="0"/>
              <a:t>, C. M., Ferrell, B., Virani, R., Otis-Green, S., Baird, P., &amp; Bull, J., (2009).  Improving the quality of spiritual care as a dimension of palliative care: Consensus conference report. Journal of Palliative Medicine, 12(10).</a:t>
            </a:r>
          </a:p>
        </p:txBody>
      </p:sp>
    </p:spTree>
    <p:extLst>
      <p:ext uri="{BB962C8B-B14F-4D97-AF65-F5344CB8AC3E}">
        <p14:creationId xmlns:p14="http://schemas.microsoft.com/office/powerpoint/2010/main" val="241532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CBC5F9-BCA0-420E-B4AF-85298DA65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39496"/>
              </p:ext>
            </p:extLst>
          </p:nvPr>
        </p:nvGraphicFramePr>
        <p:xfrm>
          <a:off x="1371600" y="383291"/>
          <a:ext cx="6629401" cy="397002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266357">
                  <a:extLst>
                    <a:ext uri="{9D8B030D-6E8A-4147-A177-3AD203B41FA5}">
                      <a16:colId xmlns:a16="http://schemas.microsoft.com/office/drawing/2014/main" val="146401728"/>
                    </a:ext>
                  </a:extLst>
                </a:gridCol>
                <a:gridCol w="3363044">
                  <a:extLst>
                    <a:ext uri="{9D8B030D-6E8A-4147-A177-3AD203B41FA5}">
                      <a16:colId xmlns:a16="http://schemas.microsoft.com/office/drawing/2014/main" val="131316963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Spiritual Diagnosis (Cont.)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Feature from History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402608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Conflicted or challenged belief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Verbalizes inner conflicts or questions about beliefs of faith</a:t>
                      </a:r>
                    </a:p>
                    <a:p>
                      <a:pPr marL="274320" indent="-457200"/>
                      <a:r>
                        <a:rPr lang="en-US" sz="1400" dirty="0"/>
                        <a:t>Conflicts between religious beliefs and recommended treatments</a:t>
                      </a:r>
                    </a:p>
                    <a:p>
                      <a:pPr marL="274320" indent="-457200"/>
                      <a:r>
                        <a:rPr lang="en-US" sz="1400" dirty="0"/>
                        <a:t>Questions moral or ethical implications of therapeutic regimen</a:t>
                      </a:r>
                    </a:p>
                    <a:p>
                      <a:pPr marL="274320" indent="-457200"/>
                      <a:r>
                        <a:rPr lang="en-US" sz="1400" dirty="0"/>
                        <a:t>Expresses concern with life /death or belief system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419412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Despair/hopelessness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Hopelessness about future health, life</a:t>
                      </a:r>
                    </a:p>
                    <a:p>
                      <a:pPr marL="274320" indent="-457200"/>
                      <a:r>
                        <a:rPr lang="en-US" sz="1400" dirty="0"/>
                        <a:t>Despair as absolute hopelessness</a:t>
                      </a:r>
                    </a:p>
                    <a:p>
                      <a:pPr marL="274320" indent="-457200"/>
                      <a:r>
                        <a:rPr lang="en-US" sz="1400" dirty="0"/>
                        <a:t>No hope for value in life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34695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Greif/loss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The feeling and process associated with the loss of a person, health, relationship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947339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Guilt/Shame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Feeling that one has done something wrong or evil</a:t>
                      </a:r>
                    </a:p>
                    <a:p>
                      <a:pPr marL="274320" indent="-457200"/>
                      <a:r>
                        <a:rPr lang="en-US" sz="1400" dirty="0"/>
                        <a:t>Feeling that one is bad or evil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5769068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C69DA56-2EA6-42E9-A993-742B9DCF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353311"/>
            <a:ext cx="5486400" cy="460772"/>
          </a:xfrm>
        </p:spPr>
        <p:txBody>
          <a:bodyPr/>
          <a:lstStyle/>
          <a:p>
            <a:pPr algn="l">
              <a:defRPr/>
            </a:pPr>
            <a:r>
              <a:rPr lang="en-US" sz="750" dirty="0" err="1"/>
              <a:t>Puchalski</a:t>
            </a:r>
            <a:r>
              <a:rPr lang="en-US" sz="750" dirty="0"/>
              <a:t>, C. M., Ferrell, B., Virani, R., Otis-Green, S., Baird, P., &amp; Bull, J., (2009).  Improving the quality of spiritual care as a dimension of palliative care: Consensus conference report. Journal of Palliative Medicine, 12(10).</a:t>
            </a:r>
          </a:p>
        </p:txBody>
      </p:sp>
    </p:spTree>
    <p:extLst>
      <p:ext uri="{BB962C8B-B14F-4D97-AF65-F5344CB8AC3E}">
        <p14:creationId xmlns:p14="http://schemas.microsoft.com/office/powerpoint/2010/main" val="214473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CBC5F9-BCA0-420E-B4AF-85298DA65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96245"/>
              </p:ext>
            </p:extLst>
          </p:nvPr>
        </p:nvGraphicFramePr>
        <p:xfrm>
          <a:off x="1473869" y="588982"/>
          <a:ext cx="6086761" cy="272415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998994">
                  <a:extLst>
                    <a:ext uri="{9D8B030D-6E8A-4147-A177-3AD203B41FA5}">
                      <a16:colId xmlns:a16="http://schemas.microsoft.com/office/drawing/2014/main" val="146401728"/>
                    </a:ext>
                  </a:extLst>
                </a:gridCol>
                <a:gridCol w="3087767">
                  <a:extLst>
                    <a:ext uri="{9D8B030D-6E8A-4147-A177-3AD203B41FA5}">
                      <a16:colId xmlns:a16="http://schemas.microsoft.com/office/drawing/2014/main" val="1313169633"/>
                    </a:ext>
                  </a:extLst>
                </a:gridCol>
              </a:tblGrid>
              <a:tr h="290311">
                <a:tc>
                  <a:txBody>
                    <a:bodyPr/>
                    <a:lstStyle/>
                    <a:p>
                      <a:r>
                        <a:rPr lang="en-US" sz="1400" dirty="0"/>
                        <a:t>Spiritual Diagnosis (Cont.)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Feature from History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4026080"/>
                  </a:ext>
                </a:extLst>
              </a:tr>
              <a:tr h="501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Reconciliation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Need for forgiveness or reconciliation from self or others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4194128"/>
                  </a:ext>
                </a:extLst>
              </a:tr>
              <a:tr h="501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Separated from religious community or other community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3469554"/>
                  </a:ext>
                </a:extLst>
              </a:tr>
              <a:tr h="715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Religious specific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Ritual needs</a:t>
                      </a:r>
                    </a:p>
                    <a:p>
                      <a:pPr marL="274320" indent="-457200"/>
                      <a:r>
                        <a:rPr lang="en-US" sz="1400" dirty="0"/>
                        <a:t>Unable to perform usual religious practices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9473398"/>
                  </a:ext>
                </a:extLst>
              </a:tr>
              <a:tr h="715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Religious/spiritual struggle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320" indent="-457200"/>
                      <a:r>
                        <a:rPr lang="en-US" sz="1400" dirty="0"/>
                        <a:t>Loss of faith or meaning</a:t>
                      </a:r>
                    </a:p>
                    <a:p>
                      <a:pPr marL="274320" indent="-457200"/>
                      <a:r>
                        <a:rPr lang="en-US" sz="1400" dirty="0"/>
                        <a:t>Religious or spiritual beliefs or community not helping with coping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1752234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16AA71B-31B6-4B35-98DB-7AFC6943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8900" y="3886201"/>
            <a:ext cx="5486400" cy="460772"/>
          </a:xfrm>
        </p:spPr>
        <p:txBody>
          <a:bodyPr/>
          <a:lstStyle/>
          <a:p>
            <a:pPr algn="l">
              <a:defRPr/>
            </a:pPr>
            <a:r>
              <a:rPr lang="en-US" sz="750" dirty="0" err="1"/>
              <a:t>Puchalski</a:t>
            </a:r>
            <a:r>
              <a:rPr lang="en-US" sz="750" dirty="0"/>
              <a:t>, C. M., Ferrell, B., Virani, R., Otis-Green, S., Baird, P., &amp; Bull, J., (2009).  Improving the quality of spiritual care as a dimension of palliative care: Consensus conference report. Journal of Palliative Medicine, 12(10).</a:t>
            </a:r>
          </a:p>
        </p:txBody>
      </p:sp>
    </p:spTree>
    <p:extLst>
      <p:ext uri="{BB962C8B-B14F-4D97-AF65-F5344CB8AC3E}">
        <p14:creationId xmlns:p14="http://schemas.microsoft.com/office/powerpoint/2010/main" val="330063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EA96C-405E-408F-BF4C-BFBF0289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922CE-E0D9-4E12-8C2F-2851765E1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14</a:t>
            </a:fld>
            <a:endParaRPr lang="en-US" b="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84563-4272-4589-884F-A838A371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10" y="600401"/>
            <a:ext cx="6256180" cy="3942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CCFAEA-05E5-4D61-BB69-83BDB1746C4A}"/>
              </a:ext>
            </a:extLst>
          </p:cNvPr>
          <p:cNvSpPr txBox="1"/>
          <p:nvPr/>
        </p:nvSpPr>
        <p:spPr>
          <a:xfrm>
            <a:off x="1201993" y="936523"/>
            <a:ext cx="735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gency FB" panose="020B0503020202020204" pitchFamily="34" charset="0"/>
              </a:rPr>
              <a:t>Building Relationships are Vital</a:t>
            </a:r>
          </a:p>
        </p:txBody>
      </p:sp>
    </p:spTree>
    <p:extLst>
      <p:ext uri="{BB962C8B-B14F-4D97-AF65-F5344CB8AC3E}">
        <p14:creationId xmlns:p14="http://schemas.microsoft.com/office/powerpoint/2010/main" val="153719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EE44-1F4B-48D4-B46B-0C50D4C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9D97-38C6-4494-957A-493B001AF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15</a:t>
            </a:fld>
            <a:endParaRPr lang="en-US" b="1" dirty="0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6C035-0F25-4183-82F8-2F7E1A86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38" y="728201"/>
            <a:ext cx="5051323" cy="33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DC6C5-FDB7-47E2-BB8B-B7C3F3FB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DA542-32AF-442E-A27F-4F87FFF5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16</a:t>
            </a:fld>
            <a:endParaRPr lang="en-US" b="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AA374-E1F7-4C29-B590-113CCE5C4C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53961"/>
            <a:ext cx="9144000" cy="42767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D542C3-B2E1-489C-8AD5-B4DFDCABE599}"/>
              </a:ext>
            </a:extLst>
          </p:cNvPr>
          <p:cNvSpPr/>
          <p:nvPr/>
        </p:nvSpPr>
        <p:spPr>
          <a:xfrm>
            <a:off x="1086597" y="2110085"/>
            <a:ext cx="6970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Leveraging Connections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64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DC6C5-FDB7-47E2-BB8B-B7C3F3FB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DA542-32AF-442E-A27F-4F87FFF5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17</a:t>
            </a:fld>
            <a:endParaRPr lang="en-US" b="1" dirty="0"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561E48-4273-4E3E-8859-36B144C2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865" y="409268"/>
            <a:ext cx="8944896" cy="40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E5B177-51BE-4B93-96D0-87806313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DC6C5-FDB7-47E2-BB8B-B7C3F3FBFD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DA542-32AF-442E-A27F-4F87FFF5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18</a:t>
            </a:fld>
            <a:endParaRPr lang="en-US" b="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D3BD-B72F-40F7-A631-31F4A189B7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7481" y="593387"/>
            <a:ext cx="5549038" cy="3333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705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FF2D-306F-4E15-B62F-A652B070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from our first serious efforts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D9A6B-D930-4E2C-BFE4-DE8F31EF8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349976-E105-D14F-A503-EA5B90D81358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74438-D46D-4104-A285-5BB1D7227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19</a:t>
            </a:fld>
            <a:endParaRPr lang="en-US" b="1" dirty="0">
              <a:latin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003862-8CB2-4666-A22D-783534240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Expanded EMR Footprint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Refined use of NCP concepts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Develop language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Professionalized our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A4A68-6301-46E9-8C98-EE669458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575" y="1368426"/>
            <a:ext cx="4346825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1A8D-BB87-45CB-91C4-44F00569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lgerian" panose="04020705040A02060702" pitchFamily="82" charset="0"/>
              </a:rPr>
              <a:t>Welcome</a:t>
            </a:r>
            <a:br>
              <a:rPr lang="en-US" dirty="0"/>
            </a:br>
            <a:r>
              <a:rPr lang="en-US" dirty="0">
                <a:latin typeface="Algerian" panose="04020705040A02060702" pitchFamily="82" charset="0"/>
              </a:rPr>
              <a:t>to our journey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5CD69-3550-4929-967B-CF0E4304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8716-B030-914F-96D4-674F34512077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998F-A05F-4AB5-A18F-D51859141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2</a:t>
            </a:fld>
            <a:endParaRPr lang="en-US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861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9B078F-7E24-4110-9CB5-CB242687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4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EE44-1F4B-48D4-B46B-0C50D4C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9D97-38C6-4494-957A-493B001AF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20</a:t>
            </a:fld>
            <a:endParaRPr lang="en-US" b="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332DF-F2BB-40F6-A34B-7A60BA2F4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014" y="95250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EE44-1F4B-48D4-B46B-0C50D4C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9D97-38C6-4494-957A-493B001AF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21</a:t>
            </a:fld>
            <a:endParaRPr lang="en-US" b="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F129D-A6C5-4C8E-84BA-8B3F0172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09" y="532185"/>
            <a:ext cx="5027107" cy="36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7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EE44-1F4B-48D4-B46B-0C50D4C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9D97-38C6-4494-957A-493B001AF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22</a:t>
            </a:fld>
            <a:endParaRPr lang="en-US" b="1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CEE6C-FDE5-491C-B2BF-F797EB3CC2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030" y="122400"/>
            <a:ext cx="9088970" cy="4250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DFB3F2-8CA1-4FCA-BC7F-CDCCDDEFAF22}"/>
              </a:ext>
            </a:extLst>
          </p:cNvPr>
          <p:cNvSpPr/>
          <p:nvPr/>
        </p:nvSpPr>
        <p:spPr>
          <a:xfrm>
            <a:off x="813951" y="1786228"/>
            <a:ext cx="751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Design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0763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EC90-CFFB-40E0-BDC0-AC7A14F0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 Based on setting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2EE9C-63D8-4DAB-8BB3-5E7A051EE9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349976-E105-D14F-A503-EA5B90D81358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EAB75-6DD1-4E6C-93BA-5FC23F6F1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23</a:t>
            </a:fld>
            <a:endParaRPr lang="en-US" b="1" dirty="0">
              <a:latin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D02457-E2A0-46DF-BFD5-820359E6BB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Concerns in our setting that differ from palliative care</a:t>
            </a:r>
          </a:p>
          <a:p>
            <a:endParaRPr lang="en-US" dirty="0"/>
          </a:p>
          <a:p>
            <a:r>
              <a:rPr lang="en-US" dirty="0"/>
              <a:t>Other assessment models and documentation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B2EBF-2D76-4FF0-B3EA-77434498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81" y="1257300"/>
            <a:ext cx="3734363" cy="32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EE44-1F4B-48D4-B46B-0C50D4C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9D97-38C6-4494-957A-493B001AF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24</a:t>
            </a:fld>
            <a:endParaRPr lang="en-US" b="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65771-5E4B-45DE-B49E-B156DD2BC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63" y="682080"/>
            <a:ext cx="5893037" cy="3500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5D9AB-2879-43F9-B6B0-F8FA83B8B0B4}"/>
              </a:ext>
            </a:extLst>
          </p:cNvPr>
          <p:cNvSpPr txBox="1"/>
          <p:nvPr/>
        </p:nvSpPr>
        <p:spPr>
          <a:xfrm>
            <a:off x="311285" y="682080"/>
            <a:ext cx="26653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Standardize data collection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Common language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Format and use as other professions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Quantitative Data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Qualitative Data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Imagine research and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outcome data even if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you can’t pull it or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use it yet.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You need data collection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to play with data.</a:t>
            </a:r>
          </a:p>
        </p:txBody>
      </p:sp>
    </p:spTree>
    <p:extLst>
      <p:ext uri="{BB962C8B-B14F-4D97-AF65-F5344CB8AC3E}">
        <p14:creationId xmlns:p14="http://schemas.microsoft.com/office/powerpoint/2010/main" val="3884333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EE44-1F4B-48D4-B46B-0C50D4C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9D97-38C6-4494-957A-493B001AF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25</a:t>
            </a:fld>
            <a:endParaRPr lang="en-US" b="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6F35A-769E-47EA-A587-3D098D1D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5142" cy="4620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31F8B1-6F45-4764-9705-A7CC811B62EF}"/>
              </a:ext>
            </a:extLst>
          </p:cNvPr>
          <p:cNvSpPr/>
          <p:nvPr/>
        </p:nvSpPr>
        <p:spPr>
          <a:xfrm>
            <a:off x="389904" y="152400"/>
            <a:ext cx="863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Takeaways from Our Journey</a:t>
            </a:r>
          </a:p>
        </p:txBody>
      </p:sp>
    </p:spTree>
    <p:extLst>
      <p:ext uri="{BB962C8B-B14F-4D97-AF65-F5344CB8AC3E}">
        <p14:creationId xmlns:p14="http://schemas.microsoft.com/office/powerpoint/2010/main" val="19886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F645-A6E8-4294-B56F-062B69C6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53" y="311777"/>
            <a:ext cx="6172200" cy="857250"/>
          </a:xfrm>
        </p:spPr>
        <p:txBody>
          <a:bodyPr/>
          <a:lstStyle/>
          <a:p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Our Setting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FF07F-B606-407C-9CFA-EDA31C852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96" y="2616446"/>
            <a:ext cx="2799676" cy="1858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7D819-3F99-464A-8C42-11E94064D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29" y="2616446"/>
            <a:ext cx="2224048" cy="1476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25201-EC70-4B33-B59F-73C4C081B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31" y="2616445"/>
            <a:ext cx="1394239" cy="18589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A04DC8-DECC-4816-A935-D9BE00208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6" y="2616446"/>
            <a:ext cx="1800231" cy="1476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6DD2F9-D471-4658-BE03-A8A971480C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4" y="825201"/>
            <a:ext cx="2424221" cy="16145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0DC0EE-F205-4330-9475-EDAC19766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4" y="865959"/>
            <a:ext cx="2301821" cy="1533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599A8-EDF0-4265-BA2D-8D92AF51F7DC}"/>
              </a:ext>
            </a:extLst>
          </p:cNvPr>
          <p:cNvSpPr txBox="1"/>
          <p:nvPr/>
        </p:nvSpPr>
        <p:spPr>
          <a:xfrm>
            <a:off x="6950635" y="926353"/>
            <a:ext cx="17570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*All patients pictured have given written consent to Shepherd Center for use of their images.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A7601-0278-40F6-A27E-2635377F9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81" y="1348785"/>
            <a:ext cx="1438134" cy="10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B8A67-93D4-447C-8D78-F31EE4C03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5" y="2553550"/>
            <a:ext cx="2749053" cy="1830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53A25-7E56-4154-9654-150F88679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59" y="648313"/>
            <a:ext cx="1664919" cy="1105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FE6DF-A3DF-4FEF-8194-C8A05E482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60" y="1888131"/>
            <a:ext cx="1664918" cy="2500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2A34E-CF66-4A34-B604-EB2D07BD1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464" y="1957909"/>
            <a:ext cx="3266910" cy="2450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26655-A2E2-4BBC-A742-A24E0543B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465" y="648313"/>
            <a:ext cx="1882246" cy="1253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E420ED-1876-48FE-9607-FF88231C438B}"/>
              </a:ext>
            </a:extLst>
          </p:cNvPr>
          <p:cNvSpPr txBox="1"/>
          <p:nvPr/>
        </p:nvSpPr>
        <p:spPr>
          <a:xfrm>
            <a:off x="269595" y="599657"/>
            <a:ext cx="3226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152-bed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Annually we:</a:t>
            </a:r>
          </a:p>
          <a:p>
            <a:pPr lvl="1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treat more than 900 inpatients</a:t>
            </a:r>
          </a:p>
          <a:p>
            <a:pPr lvl="1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575 day program patients </a:t>
            </a:r>
          </a:p>
          <a:p>
            <a:pPr lvl="1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more than 7,100 outpatients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3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787D6-C70B-4640-B7D4-E396D099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61" y="756479"/>
            <a:ext cx="2575279" cy="1715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21F6C-7D4E-4973-BB63-9FF9D5B2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77" y="956422"/>
            <a:ext cx="2269756" cy="1515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12E11-F7E0-4556-BC42-4AF2435A3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61" y="2636672"/>
            <a:ext cx="2987076" cy="1690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CC27B5-E24B-40E5-8348-7C62E5DBB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89" y="756479"/>
            <a:ext cx="2374635" cy="3570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2234C-6E57-4AE6-8B38-A6F89A36E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370" y="2618034"/>
            <a:ext cx="2551229" cy="17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411524"/>
            <a:ext cx="5943600" cy="594122"/>
          </a:xfrm>
        </p:spPr>
        <p:txBody>
          <a:bodyPr/>
          <a:lstStyle/>
          <a:p>
            <a:pPr eaLnBrk="1" hangingPunct="1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514475" y="1063065"/>
            <a:ext cx="6315075" cy="3371850"/>
          </a:xfrm>
        </p:spPr>
        <p:txBody>
          <a:bodyPr/>
          <a:lstStyle/>
          <a:p>
            <a:pPr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1) Identify the spiritual concerns/needs and definition of spirituality created by the NCP and demonstrate the development of a Spiritual Assessment Flowsheet within an EMR using this terminology.</a:t>
            </a:r>
          </a:p>
          <a:p>
            <a:pPr>
              <a:defRPr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2) Discuss ways to alter this format and content based on the healthcare setting and EMR (examples from our setting will be provided).</a:t>
            </a:r>
          </a:p>
          <a:p>
            <a:pPr>
              <a:defRPr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3) Demonstrate the opportunities within this model for research using preset fields within the EMR to generate reports.</a:t>
            </a:r>
          </a:p>
          <a:p>
            <a:pPr>
              <a:defRPr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EE44-1F4B-48D4-B46B-0C50D4C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1D2B-924D-F54A-B61D-0B8E1E4010D0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59D97-38C6-4494-957A-493B001AF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7</a:t>
            </a:fld>
            <a:endParaRPr lang="en-US" b="1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0871BF-D34A-4A65-ACC1-F989FC21C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78" y="1206911"/>
            <a:ext cx="4743530" cy="33060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4B6948-C7B4-412D-8396-461298532673}"/>
              </a:ext>
            </a:extLst>
          </p:cNvPr>
          <p:cNvSpPr/>
          <p:nvPr/>
        </p:nvSpPr>
        <p:spPr>
          <a:xfrm>
            <a:off x="1420861" y="1050822"/>
            <a:ext cx="6847965" cy="11135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Sharing our Adventure</a:t>
            </a:r>
          </a:p>
        </p:txBody>
      </p:sp>
    </p:spTree>
    <p:extLst>
      <p:ext uri="{BB962C8B-B14F-4D97-AF65-F5344CB8AC3E}">
        <p14:creationId xmlns:p14="http://schemas.microsoft.com/office/powerpoint/2010/main" val="249849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DC6C5-FDB7-47E2-BB8B-B7C3F3FB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DA542-32AF-442E-A27F-4F87FFF5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8</a:t>
            </a:fld>
            <a:endParaRPr lang="en-US" b="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D9217-E6F0-4BB1-9628-F609B84C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96" y="729861"/>
            <a:ext cx="3642846" cy="368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E7BAE-1D52-4765-9196-FCD58B6E7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671" y="962144"/>
            <a:ext cx="1051859" cy="1063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7D5EB-E15F-4C8F-A37B-CE416619E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761" y="2571749"/>
            <a:ext cx="1054699" cy="106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289A1D-F102-4A87-960B-0ECADF8FB84C}"/>
              </a:ext>
            </a:extLst>
          </p:cNvPr>
          <p:cNvSpPr txBox="1"/>
          <p:nvPr/>
        </p:nvSpPr>
        <p:spPr>
          <a:xfrm>
            <a:off x="5217460" y="1309317"/>
            <a:ext cx="366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JACHO – Spiritual Support Offered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E1346-7E1A-421C-A1CF-83AB4585312C}"/>
              </a:ext>
            </a:extLst>
          </p:cNvPr>
          <p:cNvSpPr txBox="1"/>
          <p:nvPr/>
        </p:nvSpPr>
        <p:spPr>
          <a:xfrm>
            <a:off x="5254626" y="2920529"/>
            <a:ext cx="366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CARF Requirement Met</a:t>
            </a:r>
          </a:p>
        </p:txBody>
      </p:sp>
    </p:spTree>
    <p:extLst>
      <p:ext uri="{BB962C8B-B14F-4D97-AF65-F5344CB8AC3E}">
        <p14:creationId xmlns:p14="http://schemas.microsoft.com/office/powerpoint/2010/main" val="266807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6E3D0-C948-4FF0-A45D-2DFFA513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7F7D-3921-A84E-A9BD-0BF1CB1C56EE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3B94F-3296-4021-842F-58D65D5BE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ts val="1100"/>
              </a:lnSpc>
            </a:pPr>
            <a:fld id="{E6D4D5E1-23C0-B54C-A609-2B0B2388ADCB}" type="slidenum">
              <a:rPr lang="en-US" b="1" smtClean="0">
                <a:latin typeface="Arial"/>
              </a:rPr>
              <a:pPr algn="ctr">
                <a:lnSpc>
                  <a:spcPts val="1100"/>
                </a:lnSpc>
              </a:pPr>
              <a:t>9</a:t>
            </a:fld>
            <a:endParaRPr lang="en-US" b="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61904-DA9D-423E-9B44-7E2BCB6E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6" y="632983"/>
            <a:ext cx="4671638" cy="3737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053D9C-BFB0-4998-A297-2321FD0D9369}"/>
              </a:ext>
            </a:extLst>
          </p:cNvPr>
          <p:cNvSpPr txBox="1"/>
          <p:nvPr/>
        </p:nvSpPr>
        <p:spPr>
          <a:xfrm>
            <a:off x="3591858" y="1977438"/>
            <a:ext cx="2982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  “This is all I have to do for documentation?”</a:t>
            </a:r>
          </a:p>
        </p:txBody>
      </p:sp>
    </p:spTree>
    <p:extLst>
      <p:ext uri="{BB962C8B-B14F-4D97-AF65-F5344CB8AC3E}">
        <p14:creationId xmlns:p14="http://schemas.microsoft.com/office/powerpoint/2010/main" val="3043960937"/>
      </p:ext>
    </p:extLst>
  </p:cSld>
  <p:clrMapOvr>
    <a:masterClrMapping/>
  </p:clrMapOvr>
</p:sld>
</file>

<file path=ppt/theme/theme1.xml><?xml version="1.0" encoding="utf-8"?>
<a:theme xmlns:a="http://schemas.openxmlformats.org/drawingml/2006/main" name="shepherd_template_0917d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Blue Bkgd - Lg Footer 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Blue Bkgd - Sm Footer B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Wh Bkgd - Lg Footer 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Wh Bkgd - Sm Footer D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Bkgd - blk text 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Bkgd - blk text 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 Bkgd - blk text 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 Bkgd - blk text B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ue Bkgd - Lg Footer 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noAutofit/>
      </a:bodyPr>
      <a:lstStyle>
        <a:defPPr algn="ctr">
          <a:defRPr sz="1200" b="1" i="0" kern="1200" cap="all" spc="0" baseline="0" dirty="0" smtClean="0">
            <a:solidFill>
              <a:srgbClr val="5E6A71"/>
            </a:solidFill>
            <a:latin typeface="Arial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Blue Bkgd - Sm Footer 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Wh Bkgd - Lg Footer 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Wh Bkgd - Sm Footer 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shepherd pp</Template>
  <TotalTime>417</TotalTime>
  <Words>675</Words>
  <Application>Microsoft Office PowerPoint</Application>
  <PresentationFormat>On-screen Show (16:9)</PresentationFormat>
  <Paragraphs>136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Agency FB</vt:lpstr>
      <vt:lpstr>Algerian</vt:lpstr>
      <vt:lpstr>Arial</vt:lpstr>
      <vt:lpstr>Calibri</vt:lpstr>
      <vt:lpstr>Comic Sans MS</vt:lpstr>
      <vt:lpstr>Times New Roman</vt:lpstr>
      <vt:lpstr>shepherd_template_0917d_16-9</vt:lpstr>
      <vt:lpstr>White Bkgd - blk text A1</vt:lpstr>
      <vt:lpstr>White Bkgd - blk text A2</vt:lpstr>
      <vt:lpstr>White Bkgd - blk text B1</vt:lpstr>
      <vt:lpstr>White Bkgd - blk text B2</vt:lpstr>
      <vt:lpstr>Blue Bkgd - Lg Footer A1</vt:lpstr>
      <vt:lpstr>Blue Bkgd - Sm Footer A2</vt:lpstr>
      <vt:lpstr>Wh Bkgd - Lg Footer C1</vt:lpstr>
      <vt:lpstr>Wh Bkgd - Sm Footer C2</vt:lpstr>
      <vt:lpstr>Blue Bkgd - Lg Footer B1</vt:lpstr>
      <vt:lpstr>Blue Bkgd - Sm Footer B2</vt:lpstr>
      <vt:lpstr>Wh Bkgd - Lg Footer D1</vt:lpstr>
      <vt:lpstr>Wh Bkgd - Sm Footer D2</vt:lpstr>
      <vt:lpstr>Chaplains and EMR Assessments:  How to Use the NCP to Develop Effective EMR Spiritual Assessment Documentation and Data Collection</vt:lpstr>
      <vt:lpstr>Welcome to our journey</vt:lpstr>
      <vt:lpstr>Our Setting</vt:lpstr>
      <vt:lpstr>PowerPoint Presentation</vt:lpstr>
      <vt:lpstr>PowerPoint Presentation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Gains from our first serious efforts</vt:lpstr>
      <vt:lpstr>PowerPoint Presentation</vt:lpstr>
      <vt:lpstr>PowerPoint Presentation</vt:lpstr>
      <vt:lpstr>PowerPoint Presentation</vt:lpstr>
      <vt:lpstr>Customization Based on setting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Chaplains and EMR Assessments:  How to Use the NCP to Develop Effective EMR Spiritual Assessment Documentation and Data Collection</dc:title>
  <dc:creator>Alan Roof</dc:creator>
  <cp:lastModifiedBy>Ben Rose</cp:lastModifiedBy>
  <cp:revision>26</cp:revision>
  <cp:lastPrinted>2019-04-18T13:45:54Z</cp:lastPrinted>
  <dcterms:created xsi:type="dcterms:W3CDTF">2019-04-10T12:38:12Z</dcterms:created>
  <dcterms:modified xsi:type="dcterms:W3CDTF">2019-05-08T16:16:13Z</dcterms:modified>
</cp:coreProperties>
</file>